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5D1A-45B3-AC43-93B4-A5C0EB16141A}" type="datetimeFigureOut">
              <a:rPr lang="it-IT" smtClean="0"/>
              <a:t>26/03/20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586DA-AED2-054F-84BE-E8F6A6585D2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01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BA8C-ECD3-1C40-A60A-A4438EFAA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059C0-A711-354D-9D18-9D179EACC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ABD4-5716-6540-BCB8-F285FFFE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8CE8-3F2F-3145-85A2-2A06B5415921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D4FA5-D72D-4C49-A055-2F0250E7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6A5CA-750B-5349-B02E-DB16E79F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1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AF28-7DCD-5C40-B73A-2292090A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2176B-0C24-AF49-8588-12999BD1D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A16ED-848C-114C-AB82-BB10874B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C52D-9184-6A4C-87AD-18EA25AFD57E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14B-60E4-324A-AAD7-9F10D271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DE44B-5841-1947-974E-47FD8606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6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883B8-2762-124B-B750-BEFC11477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60C9E-7BB3-8048-99B1-01985B852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57491-4512-6144-B481-11959C7C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09F7-C00F-1E4D-A673-F6B93B3D4964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E4393-A5A4-BF49-B59C-6B1DF698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385F2-6C35-934C-A844-AABF6919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5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4159-0099-EB4F-B2CF-939CA414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02C97-7199-7F44-9462-473F231FC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D3F7-C90A-7B40-8800-31C2A914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802D-C01F-4742-BBEE-CE8A93584981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34AAA-E429-AA4E-94C5-F73D438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658EB-FBAE-DC41-99C5-083DE304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30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E6A6-6E6F-EA4E-9534-8F6C4445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FF1DA-5389-7D49-A1FE-80C9D705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9608D-B9EB-4647-8852-28E7C1A6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44DE-E046-FB4D-AB13-4FFEB83F7221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C647A-B5B7-0D47-9415-79A8BE48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948A-1BC9-074D-B80D-DB13B41A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91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0024-D630-AB48-B469-6C03D059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8FD9-9E82-0C42-8044-E6803D273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D1506-4FC3-AE42-ACFB-9CF34A317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2A7B1-675E-8840-90BD-E065BE74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457B-7F4A-4F44-B77D-C383D4951F0C}" type="datetime1">
              <a:rPr lang="it-IT" smtClean="0"/>
              <a:t>26/03/20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1299D-37FD-FA4F-9AB9-6D1BC9C1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21602-ADB7-2D48-8C8D-C7630525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447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9B4D-BB1D-C941-84A0-A8153F81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4C8BB-7080-CD41-84BC-0263FACA2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330BE-0DC1-2A40-86E4-572DF6D06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15BAA0-B119-6940-9B5F-EF4A7ECB0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D24411-3D7D-2345-A6D3-A14A591FD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7292B-141B-E144-9733-97DB2B0E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94AD-6592-F24A-A55B-F1AD26552DCF}" type="datetime1">
              <a:rPr lang="it-IT" smtClean="0"/>
              <a:t>26/03/20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F8FAB-7AE4-1847-91D7-B85D53BB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EB88B-0333-6A4B-8C10-A46902AE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10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A8C0C-B48C-0846-B6C0-54DF4A6A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B7C4E5-30C8-1748-B880-EB9619AB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30C1-196C-F54A-8BE1-BA043418C907}" type="datetime1">
              <a:rPr lang="it-IT" smtClean="0"/>
              <a:t>26/03/20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9F456-0FF8-DC40-A8AE-BAE62E83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9436B-2F16-194F-B299-600C944FB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60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DD39D-8859-6C4A-ACB5-D97CF2C5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F8A7-953F-5B4C-B591-4F9F9D224D95}" type="datetime1">
              <a:rPr lang="it-IT" smtClean="0"/>
              <a:t>26/03/20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3C0DD-BAC6-D94B-9D78-EAF148AA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103D8-07FC-7548-B0BA-67E6814F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14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15FF-DFFB-7A46-AF99-0DDED40DE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8F340-A5C7-CE4A-882D-65F874040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6C18C-BCA7-F244-BBCC-E8129FB5C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C931E-AD76-4F48-B547-237F61234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C930-D409-9447-A20A-10C1028C4E7C}" type="datetime1">
              <a:rPr lang="it-IT" smtClean="0"/>
              <a:t>26/03/20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D3572-9EFF-6547-B6B4-BB425DAC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9EF5D-70DA-7546-8A13-553EFB4C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48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553DB-2168-184E-97F8-A3194A1E3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D47E8-32B2-1544-AC07-D732034488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DB926-FAA1-CB4C-9BE7-B59E6EEEB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C3ADA-7A01-2540-9197-22C4BC71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8B0E-1698-0743-8864-0ED1D9124273}" type="datetime1">
              <a:rPr lang="it-IT" smtClean="0"/>
              <a:t>26/03/20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4A965-F297-7840-A281-6EE27886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CF5D6-9B24-534F-B5BE-7A27C560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160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A128A-0DCE-0C4E-9BFC-179C0393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9AC79-F3EF-1F4E-98B5-2530ECBD0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E61A9-8FD3-744C-A05F-347E49B13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6C0F-F9B5-D647-9E00-C8B24FB5B5DB}" type="datetime1">
              <a:rPr lang="it-IT" smtClean="0"/>
              <a:t>26/03/20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30924-85E1-B348-B6FB-5DC3007C3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4C1F9-9BA7-4B4D-BE3B-A2F010482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2F655-8BE0-5741-AAEB-BE2B22F9DCC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48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b/Ths76Bxa/cygno-conference-talks" TargetMode="External"/><Relationship Id="rId2" Type="http://schemas.openxmlformats.org/officeDocument/2006/relationships/hyperlink" Target="https://docs.google.com/spreadsheets/d/1jbcthdXKu1J43Koik_wu535Peb5mr8iwkV1R25ABQ2E/edit#gi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4503-FBF0-434C-A0D2-0474779AD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9466"/>
          </a:xfrm>
        </p:spPr>
        <p:txBody>
          <a:bodyPr/>
          <a:lstStyle/>
          <a:p>
            <a:r>
              <a:rPr lang="it-IT" dirty="0" err="1"/>
              <a:t>Cygno</a:t>
            </a:r>
            <a:r>
              <a:rPr lang="it-IT" dirty="0"/>
              <a:t> </a:t>
            </a:r>
            <a:r>
              <a:rPr lang="it-IT" dirty="0" err="1"/>
              <a:t>PubComm</a:t>
            </a:r>
            <a:r>
              <a:rPr lang="it-IT" dirty="0"/>
              <a:t>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4B97A-6D4B-7F43-967C-249BA8914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E.Baracchini</a:t>
            </a:r>
            <a:r>
              <a:rPr lang="it-IT" dirty="0"/>
              <a:t>, </a:t>
            </a:r>
            <a:r>
              <a:rPr lang="it-IT" dirty="0" err="1"/>
              <a:t>S.Bianco</a:t>
            </a:r>
            <a:r>
              <a:rPr lang="it-IT" dirty="0"/>
              <a:t>, E. Di Marco</a:t>
            </a:r>
          </a:p>
          <a:p>
            <a:r>
              <a:rPr lang="it-IT" dirty="0"/>
              <a:t>2020.03.26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DAD76-B243-EE46-A446-67AA06CE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EA7D7-AFE0-1A46-9DBD-1263E884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30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8A82-F954-8A4F-BE6D-4F0087F8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F388-5D5F-C842-8E7D-1037290EC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Context</a:t>
            </a:r>
            <a:endParaRPr lang="it-IT" dirty="0"/>
          </a:p>
          <a:p>
            <a:r>
              <a:rPr lang="it-IT" dirty="0" err="1"/>
              <a:t>Enlargement</a:t>
            </a:r>
            <a:r>
              <a:rPr lang="it-IT" dirty="0"/>
              <a:t> of </a:t>
            </a:r>
            <a:r>
              <a:rPr lang="it-IT" dirty="0" err="1"/>
              <a:t>PubComm</a:t>
            </a:r>
            <a:r>
              <a:rPr lang="it-IT" dirty="0"/>
              <a:t>, new </a:t>
            </a:r>
            <a:r>
              <a:rPr lang="it-IT" dirty="0" err="1"/>
              <a:t>member</a:t>
            </a:r>
            <a:r>
              <a:rPr lang="it-IT" dirty="0"/>
              <a:t> of </a:t>
            </a:r>
            <a:r>
              <a:rPr lang="it-IT" dirty="0" err="1"/>
              <a:t>PubComm</a:t>
            </a:r>
            <a:r>
              <a:rPr lang="it-IT" dirty="0"/>
              <a:t>, </a:t>
            </a:r>
            <a:r>
              <a:rPr lang="it-IT" dirty="0" err="1"/>
              <a:t>invited</a:t>
            </a:r>
            <a:r>
              <a:rPr lang="it-IT" dirty="0"/>
              <a:t> </a:t>
            </a:r>
            <a:r>
              <a:rPr lang="it-IT" dirty="0" err="1"/>
              <a:t>talks</a:t>
            </a:r>
            <a:r>
              <a:rPr lang="it-IT" dirty="0"/>
              <a:t> (for </a:t>
            </a:r>
            <a:r>
              <a:rPr lang="it-IT" dirty="0" err="1"/>
              <a:t>approval</a:t>
            </a:r>
            <a:r>
              <a:rPr lang="it-IT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32589-EAF0-6549-B3C4-0A2EFC68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524E1-8CFA-6E45-B471-6D120675D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44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0879-3A08-E146-8564-AA606ED7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001"/>
          </a:xfrm>
        </p:spPr>
        <p:txBody>
          <a:bodyPr>
            <a:normAutofit fontScale="90000"/>
          </a:bodyPr>
          <a:lstStyle/>
          <a:p>
            <a:r>
              <a:rPr lang="it-IT" b="1" dirty="0" err="1"/>
              <a:t>Context</a:t>
            </a:r>
            <a:endParaRPr lang="it-IT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954EB-8618-B544-AB80-B667D174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1424930"/>
            <a:ext cx="10515600" cy="493142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it-IT" dirty="0" err="1"/>
              <a:t>PubComm</a:t>
            </a:r>
            <a:r>
              <a:rPr lang="it-IT" dirty="0"/>
              <a:t> </a:t>
            </a:r>
            <a:r>
              <a:rPr lang="it-IT" dirty="0" err="1"/>
              <a:t>supervises</a:t>
            </a:r>
            <a:r>
              <a:rPr lang="it-IT" dirty="0"/>
              <a:t> </a:t>
            </a:r>
            <a:r>
              <a:rPr lang="it-IT" dirty="0" err="1"/>
              <a:t>talks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conferences</a:t>
            </a:r>
            <a:r>
              <a:rPr lang="it-IT" dirty="0"/>
              <a:t>, </a:t>
            </a:r>
            <a:r>
              <a:rPr lang="it-IT" dirty="0" err="1"/>
              <a:t>proceedings</a:t>
            </a:r>
            <a:r>
              <a:rPr lang="it-IT" dirty="0"/>
              <a:t>, journal </a:t>
            </a:r>
            <a:r>
              <a:rPr lang="it-IT" dirty="0" err="1"/>
              <a:t>articles</a:t>
            </a:r>
            <a:endParaRPr lang="it-IT" dirty="0"/>
          </a:p>
          <a:p>
            <a:pPr fontAlgn="base"/>
            <a:r>
              <a:rPr lang="it-IT" dirty="0" err="1"/>
              <a:t>Guidelines</a:t>
            </a:r>
            <a:r>
              <a:rPr lang="it-IT" dirty="0"/>
              <a:t> (Regolamento) on</a:t>
            </a:r>
          </a:p>
          <a:p>
            <a:pPr lvl="1" fontAlgn="base"/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docs.google.com</a:t>
            </a:r>
            <a:r>
              <a:rPr lang="it-IT" dirty="0"/>
              <a:t>/</a:t>
            </a:r>
            <a:r>
              <a:rPr lang="it-IT" dirty="0" err="1"/>
              <a:t>document</a:t>
            </a:r>
            <a:r>
              <a:rPr lang="it-IT" dirty="0"/>
              <a:t>/d/1YTaXIi5hI8N7ByL2qFh4gDrKLjIjDbTuPnIa4S7m2tY/</a:t>
            </a:r>
            <a:r>
              <a:rPr lang="it-IT" dirty="0" err="1"/>
              <a:t>edit?usp</a:t>
            </a:r>
            <a:r>
              <a:rPr lang="it-IT" dirty="0"/>
              <a:t>=</a:t>
            </a:r>
            <a:r>
              <a:rPr lang="it-IT" dirty="0" err="1"/>
              <a:t>sharing</a:t>
            </a:r>
            <a:endParaRPr lang="it-IT" dirty="0"/>
          </a:p>
          <a:p>
            <a:pPr fontAlgn="base"/>
            <a:r>
              <a:rPr lang="it-IT" dirty="0"/>
              <a:t>To </a:t>
            </a:r>
            <a:r>
              <a:rPr lang="it-IT" dirty="0" err="1"/>
              <a:t>contact</a:t>
            </a:r>
            <a:r>
              <a:rPr lang="it-IT" dirty="0"/>
              <a:t> </a:t>
            </a:r>
            <a:r>
              <a:rPr lang="it-IT" dirty="0" err="1"/>
              <a:t>PubComm</a:t>
            </a:r>
            <a:r>
              <a:rPr lang="it-IT" dirty="0"/>
              <a:t> </a:t>
            </a:r>
          </a:p>
          <a:p>
            <a:pPr lvl="1" fontAlgn="base"/>
            <a:r>
              <a:rPr lang="it-IT" dirty="0" err="1"/>
              <a:t>cygno-pubcomm@lists.infn.it</a:t>
            </a:r>
            <a:r>
              <a:rPr lang="it-IT" dirty="0"/>
              <a:t> </a:t>
            </a:r>
          </a:p>
          <a:p>
            <a:pPr fontAlgn="base"/>
            <a:r>
              <a:rPr lang="it-IT" dirty="0"/>
              <a:t>Database list of </a:t>
            </a:r>
            <a:r>
              <a:rPr lang="it-IT" dirty="0" err="1"/>
              <a:t>talks</a:t>
            </a:r>
            <a:r>
              <a:rPr lang="it-IT" dirty="0"/>
              <a:t> (open to editing) </a:t>
            </a:r>
            <a:r>
              <a:rPr lang="it-IT" dirty="0" err="1"/>
              <a:t>given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past</a:t>
            </a:r>
            <a:r>
              <a:rPr lang="it-IT" dirty="0"/>
              <a:t> </a:t>
            </a:r>
            <a:r>
              <a:rPr lang="it-IT" dirty="0" err="1"/>
              <a:t>conferences</a:t>
            </a:r>
            <a:r>
              <a:rPr lang="it-IT" dirty="0"/>
              <a:t>, list of </a:t>
            </a:r>
            <a:r>
              <a:rPr lang="it-IT" dirty="0" err="1"/>
              <a:t>upcoming</a:t>
            </a:r>
            <a:r>
              <a:rPr lang="it-IT" dirty="0"/>
              <a:t> </a:t>
            </a:r>
            <a:r>
              <a:rPr lang="it-IT" dirty="0" err="1"/>
              <a:t>conferences</a:t>
            </a:r>
            <a:endParaRPr lang="it-IT" dirty="0"/>
          </a:p>
          <a:p>
            <a:pPr lvl="1" fontAlgn="base"/>
            <a:r>
              <a:rPr lang="it-IT" u="sng" dirty="0">
                <a:hlinkClick r:id="rId2"/>
              </a:rPr>
              <a:t>https://docs.google.com/spreadsheets/d/1jbcthdXKu1J43Koik_wu535Peb5mr8iwkV1R25ABQ2E/edit#gid=0</a:t>
            </a:r>
            <a:endParaRPr lang="it-IT" u="sng" dirty="0"/>
          </a:p>
          <a:p>
            <a:pPr fontAlgn="base"/>
            <a:r>
              <a:rPr lang="it-IT" u="sng" dirty="0"/>
              <a:t>Database </a:t>
            </a:r>
            <a:r>
              <a:rPr lang="it-IT" u="sng" dirty="0" err="1"/>
              <a:t>presentations</a:t>
            </a:r>
            <a:r>
              <a:rPr lang="it-IT" u="sng" dirty="0"/>
              <a:t> (work in progress)</a:t>
            </a:r>
          </a:p>
          <a:p>
            <a:pPr lvl="1" fontAlgn="base"/>
            <a:r>
              <a:rPr lang="it-IT" dirty="0"/>
              <a:t> </a:t>
            </a:r>
            <a:r>
              <a:rPr lang="it-IT" dirty="0">
                <a:hlinkClick r:id="rId3"/>
              </a:rPr>
              <a:t>https://trello.com/b/Ths76Bxa/cygno-conference-talks</a:t>
            </a:r>
            <a:endParaRPr lang="it-IT" u="sng" dirty="0"/>
          </a:p>
          <a:p>
            <a:pPr lvl="1" fontAlgn="base"/>
            <a:endParaRPr lang="it-IT" u="sng" dirty="0"/>
          </a:p>
          <a:p>
            <a:pPr fontAlgn="base"/>
            <a:r>
              <a:rPr lang="it-IT" dirty="0" err="1"/>
              <a:t>PubComm</a:t>
            </a:r>
            <a:r>
              <a:rPr lang="it-IT" dirty="0"/>
              <a:t> (EB, SB, EDM) </a:t>
            </a:r>
            <a:r>
              <a:rPr lang="it-IT" dirty="0" err="1"/>
              <a:t>asked</a:t>
            </a:r>
            <a:r>
              <a:rPr lang="it-IT" dirty="0"/>
              <a:t> for help and for a </a:t>
            </a:r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member</a:t>
            </a:r>
            <a:r>
              <a:rPr lang="it-IT" dirty="0"/>
              <a:t>. </a:t>
            </a:r>
            <a:r>
              <a:rPr lang="it-IT" dirty="0" err="1"/>
              <a:t>G.Maccarrone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to join </a:t>
            </a:r>
            <a:r>
              <a:rPr lang="it-IT" dirty="0" err="1"/>
              <a:t>PubComm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>
                <a:sym typeface="Wingdings" pitchFamily="2" charset="2"/>
              </a:rPr>
              <a:t>requires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>
                <a:sym typeface="Wingdings" pitchFamily="2" charset="2"/>
              </a:rPr>
              <a:t>change</a:t>
            </a:r>
            <a:r>
              <a:rPr lang="it-IT" dirty="0">
                <a:sym typeface="Wingdings" pitchFamily="2" charset="2"/>
              </a:rPr>
              <a:t> in Regolamento</a:t>
            </a:r>
            <a:endParaRPr lang="it-IT" dirty="0"/>
          </a:p>
          <a:p>
            <a:pPr fontAlgn="base"/>
            <a:r>
              <a:rPr lang="it-IT" dirty="0"/>
              <a:t>A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 to Regolamento to be </a:t>
            </a:r>
            <a:r>
              <a:rPr lang="it-IT" dirty="0" err="1"/>
              <a:t>approved</a:t>
            </a:r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0905E3-5F57-0F41-8CBE-D14B1143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3B57C-F537-1D4C-8A36-463A46CC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9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3687-C3D5-B346-9F34-172FB040C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873"/>
            <a:ext cx="10515600" cy="508178"/>
          </a:xfrm>
        </p:spPr>
        <p:txBody>
          <a:bodyPr>
            <a:noAutofit/>
          </a:bodyPr>
          <a:lstStyle/>
          <a:p>
            <a:r>
              <a:rPr lang="it-IT" sz="3200" b="1" dirty="0"/>
              <a:t>Regolamento </a:t>
            </a:r>
            <a:r>
              <a:rPr lang="it-IT" sz="1600" dirty="0" err="1"/>
              <a:t>https</a:t>
            </a:r>
            <a:r>
              <a:rPr lang="it-IT" sz="1600" dirty="0"/>
              <a:t>://</a:t>
            </a:r>
            <a:r>
              <a:rPr lang="it-IT" sz="1600" dirty="0" err="1"/>
              <a:t>docs.google.com</a:t>
            </a:r>
            <a:r>
              <a:rPr lang="it-IT" sz="1600" dirty="0"/>
              <a:t>/</a:t>
            </a:r>
            <a:r>
              <a:rPr lang="it-IT" sz="1600" dirty="0" err="1"/>
              <a:t>document</a:t>
            </a:r>
            <a:r>
              <a:rPr lang="it-IT" sz="1600" dirty="0"/>
              <a:t>/d/1YTaXIi5hI8N7ByL2qFh4gDrKLjIjDbTuPnIa4S7m2tY/</a:t>
            </a:r>
            <a:r>
              <a:rPr lang="it-IT" sz="1600" dirty="0" err="1"/>
              <a:t>edit?usp</a:t>
            </a:r>
            <a:r>
              <a:rPr lang="it-IT" sz="1600" dirty="0"/>
              <a:t>=</a:t>
            </a:r>
            <a:r>
              <a:rPr lang="it-IT" sz="1600" dirty="0" err="1"/>
              <a:t>sharing</a:t>
            </a:r>
            <a:br>
              <a:rPr lang="it-IT" sz="3200" dirty="0"/>
            </a:br>
            <a:endParaRPr lang="it-IT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7E2D2-CC7C-EA4F-B038-770A64F65F4A}"/>
              </a:ext>
            </a:extLst>
          </p:cNvPr>
          <p:cNvSpPr txBox="1"/>
          <p:nvPr/>
        </p:nvSpPr>
        <p:spPr>
          <a:xfrm>
            <a:off x="821933" y="14383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451C76-DA4A-8045-BD66-3D9C924616F3}"/>
              </a:ext>
            </a:extLst>
          </p:cNvPr>
          <p:cNvSpPr txBox="1"/>
          <p:nvPr/>
        </p:nvSpPr>
        <p:spPr>
          <a:xfrm>
            <a:off x="174662" y="713947"/>
            <a:ext cx="1146306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Guidelines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CYGNO PUBCOMM</a:t>
            </a:r>
          </a:p>
          <a:p>
            <a:pPr algn="ctr"/>
            <a:r>
              <a:rPr lang="it-IT" dirty="0"/>
              <a:t>20190730</a:t>
            </a:r>
          </a:p>
          <a:p>
            <a:pPr algn="ctr"/>
            <a:r>
              <a:rPr lang="it-IT" dirty="0"/>
              <a:t>20190905</a:t>
            </a:r>
          </a:p>
          <a:p>
            <a:pPr algn="ctr"/>
            <a:r>
              <a:rPr lang="it-IT" dirty="0"/>
              <a:t>20200326</a:t>
            </a:r>
          </a:p>
          <a:p>
            <a:pPr algn="just"/>
            <a:r>
              <a:rPr lang="it-IT" dirty="0"/>
              <a:t>1) </a:t>
            </a:r>
            <a:r>
              <a:rPr lang="it-IT" dirty="0" err="1"/>
              <a:t>Committee</a:t>
            </a:r>
            <a:endParaRPr lang="it-IT" dirty="0"/>
          </a:p>
          <a:p>
            <a:pPr algn="just"/>
            <a:r>
              <a:rPr lang="it-IT" dirty="0"/>
              <a:t>The </a:t>
            </a:r>
            <a:r>
              <a:rPr lang="it-IT" dirty="0" err="1"/>
              <a:t>Authorship</a:t>
            </a:r>
            <a:r>
              <a:rPr lang="it-IT" dirty="0"/>
              <a:t> and Conference </a:t>
            </a:r>
            <a:r>
              <a:rPr lang="it-IT" dirty="0" err="1"/>
              <a:t>Committee</a:t>
            </a:r>
            <a:r>
              <a:rPr lang="it-IT" dirty="0"/>
              <a:t> (</a:t>
            </a:r>
            <a:r>
              <a:rPr lang="it-IT" dirty="0" err="1"/>
              <a:t>PubComm</a:t>
            </a:r>
            <a:r>
              <a:rPr lang="it-IT" dirty="0"/>
              <a:t>)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formed</a:t>
            </a:r>
            <a:r>
              <a:rPr lang="it-IT" dirty="0"/>
              <a:t> by </a:t>
            </a:r>
            <a:r>
              <a:rPr lang="it-IT" strike="sngStrike" dirty="0" err="1"/>
              <a:t>three</a:t>
            </a:r>
            <a:r>
              <a:rPr lang="it-IT" dirty="0"/>
              <a:t> </a:t>
            </a:r>
            <a:r>
              <a:rPr lang="it-IT" b="1" dirty="0" err="1">
                <a:highlight>
                  <a:srgbClr val="FFFF00"/>
                </a:highlight>
              </a:rPr>
              <a:t>four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elected</a:t>
            </a:r>
            <a:r>
              <a:rPr lang="it-IT" dirty="0"/>
              <a:t> by the Responsabili Locali (RL) and </a:t>
            </a:r>
            <a:r>
              <a:rPr lang="it-IT" dirty="0" err="1"/>
              <a:t>remain</a:t>
            </a:r>
            <a:r>
              <a:rPr lang="it-IT" dirty="0"/>
              <a:t> in </a:t>
            </a:r>
            <a:r>
              <a:rPr lang="it-IT" dirty="0" err="1"/>
              <a:t>charge</a:t>
            </a:r>
            <a:r>
              <a:rPr lang="it-IT" dirty="0"/>
              <a:t> for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2) </a:t>
            </a:r>
            <a:r>
              <a:rPr lang="it-IT" dirty="0" err="1"/>
              <a:t>Authorship</a:t>
            </a:r>
            <a:endParaRPr lang="it-IT" dirty="0"/>
          </a:p>
          <a:p>
            <a:pPr algn="just"/>
            <a:r>
              <a:rPr lang="it-IT" dirty="0"/>
              <a:t>CYGNO </a:t>
            </a:r>
            <a:r>
              <a:rPr lang="it-IT" dirty="0" err="1"/>
              <a:t>endorses</a:t>
            </a:r>
            <a:r>
              <a:rPr lang="it-IT" dirty="0"/>
              <a:t> </a:t>
            </a:r>
            <a:r>
              <a:rPr lang="it-IT" dirty="0" err="1"/>
              <a:t>maximal</a:t>
            </a:r>
            <a:r>
              <a:rPr lang="it-IT" dirty="0"/>
              <a:t> </a:t>
            </a:r>
            <a:r>
              <a:rPr lang="it-IT" dirty="0" err="1"/>
              <a:t>access</a:t>
            </a:r>
            <a:r>
              <a:rPr lang="it-IT" dirty="0"/>
              <a:t> to </a:t>
            </a:r>
            <a:r>
              <a:rPr lang="it-IT" dirty="0" err="1"/>
              <a:t>authorship</a:t>
            </a:r>
            <a:r>
              <a:rPr lang="it-IT" dirty="0"/>
              <a:t>, with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 to </a:t>
            </a:r>
            <a:r>
              <a:rPr lang="it-IT" dirty="0" err="1"/>
              <a:t>early</a:t>
            </a:r>
            <a:r>
              <a:rPr lang="it-IT" dirty="0"/>
              <a:t> career </a:t>
            </a:r>
            <a:r>
              <a:rPr lang="it-IT" dirty="0" err="1"/>
              <a:t>collaborators</a:t>
            </a:r>
            <a:r>
              <a:rPr lang="it-IT" dirty="0"/>
              <a:t>. </a:t>
            </a:r>
          </a:p>
          <a:p>
            <a:pPr algn="just"/>
            <a:r>
              <a:rPr lang="it-IT" dirty="0"/>
              <a:t>The list of </a:t>
            </a:r>
            <a:r>
              <a:rPr lang="it-IT" dirty="0" err="1"/>
              <a:t>Authors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compiled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six</a:t>
            </a:r>
            <a:r>
              <a:rPr lang="it-IT" dirty="0"/>
              <a:t> </a:t>
            </a:r>
            <a:r>
              <a:rPr lang="it-IT" dirty="0" err="1"/>
              <a:t>months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(by April 1st and </a:t>
            </a:r>
            <a:r>
              <a:rPr lang="it-IT" dirty="0" err="1">
                <a:highlight>
                  <a:srgbClr val="FFFF00"/>
                </a:highlight>
              </a:rPr>
              <a:t>October</a:t>
            </a:r>
            <a:r>
              <a:rPr lang="it-IT" dirty="0">
                <a:highlight>
                  <a:srgbClr val="FFFF00"/>
                </a:highlight>
              </a:rPr>
              <a:t> 1st) </a:t>
            </a:r>
            <a:r>
              <a:rPr lang="it-IT" dirty="0"/>
              <a:t>by </a:t>
            </a:r>
            <a:r>
              <a:rPr lang="it-IT" dirty="0" err="1"/>
              <a:t>each</a:t>
            </a:r>
            <a:r>
              <a:rPr lang="it-IT" dirty="0"/>
              <a:t> Responsabile Locale (RL),  and </a:t>
            </a:r>
            <a:r>
              <a:rPr lang="it-IT" dirty="0" err="1"/>
              <a:t>approved</a:t>
            </a:r>
            <a:r>
              <a:rPr lang="it-IT" dirty="0"/>
              <a:t> by </a:t>
            </a:r>
            <a:r>
              <a:rPr lang="it-IT" dirty="0" err="1"/>
              <a:t>all</a:t>
            </a:r>
            <a:r>
              <a:rPr lang="it-IT" dirty="0"/>
              <a:t> RL and the Responsabile Nazionale (RN).</a:t>
            </a:r>
          </a:p>
          <a:p>
            <a:pPr algn="just"/>
            <a:r>
              <a:rPr lang="it-IT" dirty="0" err="1"/>
              <a:t>Each</a:t>
            </a:r>
            <a:r>
              <a:rPr lang="it-IT" dirty="0"/>
              <a:t> Author must </a:t>
            </a:r>
            <a:r>
              <a:rPr lang="it-IT" dirty="0" err="1"/>
              <a:t>have</a:t>
            </a:r>
            <a:r>
              <a:rPr lang="it-IT" dirty="0"/>
              <a:t> a &gt;=20% FTE in CYGNO or INITIUM. </a:t>
            </a:r>
          </a:p>
          <a:p>
            <a:pPr algn="just"/>
            <a:r>
              <a:rPr lang="it-IT" dirty="0" err="1"/>
              <a:t>PhD</a:t>
            </a:r>
            <a:r>
              <a:rPr lang="it-IT" dirty="0"/>
              <a:t> </a:t>
            </a:r>
            <a:r>
              <a:rPr lang="it-IT" dirty="0" err="1"/>
              <a:t>students</a:t>
            </a:r>
            <a:r>
              <a:rPr lang="it-IT" dirty="0"/>
              <a:t> can </a:t>
            </a:r>
            <a:r>
              <a:rPr lang="it-IT" dirty="0" err="1"/>
              <a:t>sign</a:t>
            </a:r>
            <a:r>
              <a:rPr lang="it-IT" dirty="0"/>
              <a:t> </a:t>
            </a:r>
            <a:r>
              <a:rPr lang="it-IT" dirty="0" err="1"/>
              <a:t>papers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the </a:t>
            </a:r>
            <a:r>
              <a:rPr lang="it-IT" dirty="0" err="1"/>
              <a:t>beginning</a:t>
            </a:r>
            <a:r>
              <a:rPr lang="it-IT" dirty="0"/>
              <a:t> of </a:t>
            </a:r>
            <a:r>
              <a:rPr lang="it-IT" dirty="0" err="1"/>
              <a:t>PhD</a:t>
            </a:r>
            <a:r>
              <a:rPr lang="it-IT" dirty="0"/>
              <a:t> </a:t>
            </a:r>
            <a:r>
              <a:rPr lang="it-IT" dirty="0" err="1"/>
              <a:t>course</a:t>
            </a:r>
            <a:r>
              <a:rPr lang="it-IT" dirty="0"/>
              <a:t>.</a:t>
            </a:r>
          </a:p>
          <a:p>
            <a:pPr algn="just"/>
            <a:r>
              <a:rPr lang="it-IT" dirty="0" err="1"/>
              <a:t>Undergraduate</a:t>
            </a:r>
            <a:r>
              <a:rPr lang="it-IT" dirty="0"/>
              <a:t> </a:t>
            </a:r>
            <a:r>
              <a:rPr lang="it-IT" dirty="0" err="1"/>
              <a:t>students</a:t>
            </a:r>
            <a:r>
              <a:rPr lang="it-IT" dirty="0"/>
              <a:t> can </a:t>
            </a:r>
            <a:r>
              <a:rPr lang="it-IT" dirty="0" err="1"/>
              <a:t>sign</a:t>
            </a:r>
            <a:r>
              <a:rPr lang="it-IT" dirty="0"/>
              <a:t> the </a:t>
            </a:r>
            <a:r>
              <a:rPr lang="it-IT" dirty="0" err="1"/>
              <a:t>papers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from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thesis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The </a:t>
            </a:r>
            <a:r>
              <a:rPr lang="it-IT" dirty="0" err="1"/>
              <a:t>order</a:t>
            </a:r>
            <a:r>
              <a:rPr lang="it-IT" dirty="0"/>
              <a:t> of </a:t>
            </a:r>
            <a:r>
              <a:rPr lang="it-IT" dirty="0" err="1"/>
              <a:t>appearance</a:t>
            </a:r>
            <a:r>
              <a:rPr lang="it-IT" dirty="0"/>
              <a:t> on </a:t>
            </a:r>
            <a:r>
              <a:rPr lang="it-IT" dirty="0" err="1"/>
              <a:t>papers</a:t>
            </a:r>
            <a:r>
              <a:rPr lang="it-IT" dirty="0"/>
              <a:t> (</a:t>
            </a:r>
            <a:r>
              <a:rPr lang="it-IT" dirty="0" err="1"/>
              <a:t>both</a:t>
            </a:r>
            <a:r>
              <a:rPr lang="it-IT" dirty="0"/>
              <a:t> journal and </a:t>
            </a:r>
            <a:r>
              <a:rPr lang="it-IT" dirty="0" err="1"/>
              <a:t>proceedings</a:t>
            </a:r>
            <a:r>
              <a:rPr lang="it-IT" dirty="0"/>
              <a:t>) </a:t>
            </a:r>
            <a:r>
              <a:rPr lang="it-IT" dirty="0" err="1"/>
              <a:t>will</a:t>
            </a:r>
            <a:r>
              <a:rPr lang="it-IT" dirty="0"/>
              <a:t> be  </a:t>
            </a:r>
            <a:r>
              <a:rPr lang="it-IT" dirty="0" err="1"/>
              <a:t>alphabetical</a:t>
            </a:r>
            <a:r>
              <a:rPr lang="it-IT" dirty="0"/>
              <a:t>, with </a:t>
            </a:r>
            <a:r>
              <a:rPr lang="it-IT" dirty="0" err="1"/>
              <a:t>indication</a:t>
            </a:r>
            <a:r>
              <a:rPr lang="it-IT" dirty="0"/>
              <a:t> of </a:t>
            </a:r>
            <a:r>
              <a:rPr lang="it-IT" dirty="0" err="1"/>
              <a:t>corresponding</a:t>
            </a:r>
            <a:r>
              <a:rPr lang="it-IT" dirty="0"/>
              <a:t> </a:t>
            </a:r>
            <a:r>
              <a:rPr lang="it-IT" dirty="0" err="1"/>
              <a:t>author</a:t>
            </a:r>
            <a:r>
              <a:rPr lang="it-IT" dirty="0"/>
              <a:t>(</a:t>
            </a:r>
            <a:r>
              <a:rPr lang="it-IT" dirty="0" err="1"/>
              <a:t>s</a:t>
            </a:r>
            <a:r>
              <a:rPr lang="it-IT" dirty="0"/>
              <a:t>).</a:t>
            </a:r>
          </a:p>
          <a:p>
            <a:pPr algn="just"/>
            <a:r>
              <a:rPr lang="it-IT" dirty="0"/>
              <a:t>3) </a:t>
            </a:r>
            <a:r>
              <a:rPr lang="it-IT" dirty="0" err="1"/>
              <a:t>Posting</a:t>
            </a:r>
            <a:r>
              <a:rPr lang="it-IT" dirty="0"/>
              <a:t> on </a:t>
            </a:r>
            <a:r>
              <a:rPr lang="it-IT" dirty="0" err="1"/>
              <a:t>repository</a:t>
            </a:r>
            <a:endParaRPr lang="it-IT" dirty="0"/>
          </a:p>
          <a:p>
            <a:pPr algn="just"/>
            <a:r>
              <a:rPr lang="it-IT" dirty="0" err="1"/>
              <a:t>Posting</a:t>
            </a:r>
            <a:r>
              <a:rPr lang="it-IT" dirty="0"/>
              <a:t> </a:t>
            </a:r>
            <a:r>
              <a:rPr lang="it-IT" dirty="0" err="1"/>
              <a:t>preprint</a:t>
            </a:r>
            <a:r>
              <a:rPr lang="it-IT" dirty="0"/>
              <a:t> and </a:t>
            </a:r>
            <a:r>
              <a:rPr lang="it-IT" dirty="0" err="1"/>
              <a:t>postprint</a:t>
            </a:r>
            <a:r>
              <a:rPr lang="it-IT" dirty="0"/>
              <a:t> to </a:t>
            </a:r>
            <a:r>
              <a:rPr lang="it-IT" dirty="0" err="1"/>
              <a:t>arXiv</a:t>
            </a:r>
            <a:r>
              <a:rPr lang="it-IT" dirty="0"/>
              <a:t> or </a:t>
            </a:r>
            <a:r>
              <a:rPr lang="it-IT" dirty="0" err="1"/>
              <a:t>institutional</a:t>
            </a:r>
            <a:r>
              <a:rPr lang="it-IT" dirty="0"/>
              <a:t> </a:t>
            </a:r>
            <a:r>
              <a:rPr lang="it-IT" dirty="0" err="1"/>
              <a:t>repository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4) </a:t>
            </a:r>
            <a:r>
              <a:rPr lang="it-IT" dirty="0" err="1"/>
              <a:t>Revision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  <a:p>
            <a:pPr algn="just"/>
            <a:r>
              <a:rPr lang="it-IT" dirty="0"/>
              <a:t>A </a:t>
            </a:r>
            <a:r>
              <a:rPr lang="it-IT" dirty="0" err="1"/>
              <a:t>revision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prepared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(journal or </a:t>
            </a:r>
            <a:r>
              <a:rPr lang="it-IT" dirty="0" err="1"/>
              <a:t>proceeding</a:t>
            </a:r>
            <a:r>
              <a:rPr lang="it-IT" dirty="0"/>
              <a:t>) with </a:t>
            </a:r>
            <a:r>
              <a:rPr lang="it-IT" strike="sngStrike" dirty="0"/>
              <a:t>&gt;=2</a:t>
            </a:r>
            <a:r>
              <a:rPr lang="it-IT" dirty="0"/>
              <a:t> </a:t>
            </a:r>
            <a:r>
              <a:rPr lang="it-IT" dirty="0">
                <a:highlight>
                  <a:srgbClr val="FFFF00"/>
                </a:highlight>
              </a:rPr>
              <a:t>&gt;=1 ?   </a:t>
            </a:r>
            <a:r>
              <a:rPr lang="it-IT" dirty="0" err="1"/>
              <a:t>reviewers</a:t>
            </a:r>
            <a:r>
              <a:rPr lang="it-IT" dirty="0"/>
              <a:t> </a:t>
            </a:r>
            <a:r>
              <a:rPr lang="it-IT" dirty="0" err="1"/>
              <a:t>appointed</a:t>
            </a:r>
            <a:r>
              <a:rPr lang="it-IT" dirty="0"/>
              <a:t> by the </a:t>
            </a:r>
            <a:r>
              <a:rPr lang="it-IT" dirty="0" err="1"/>
              <a:t>PubComm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 dirty="0"/>
              <a:t> </a:t>
            </a:r>
            <a:r>
              <a:rPr lang="it-IT" dirty="0" err="1"/>
              <a:t>members</a:t>
            </a:r>
            <a:r>
              <a:rPr lang="it-IT" dirty="0"/>
              <a:t>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DEE15-E032-D74A-B8A1-E92D4AF16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4572-A3DF-C242-95C3-FA0F5AC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93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6D8F-43DC-F042-9200-CC3B44AB9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112"/>
            <a:ext cx="10515600" cy="61092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F2D4-77EC-EF40-AD40-3C9A469D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BBD8E-6359-2A41-9DC1-C15FF951F4C2}"/>
              </a:ext>
            </a:extLst>
          </p:cNvPr>
          <p:cNvSpPr txBox="1"/>
          <p:nvPr/>
        </p:nvSpPr>
        <p:spPr>
          <a:xfrm>
            <a:off x="349321" y="986319"/>
            <a:ext cx="112912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5) </a:t>
            </a:r>
            <a:r>
              <a:rPr lang="it-IT" dirty="0" err="1"/>
              <a:t>Acknowledgement</a:t>
            </a:r>
            <a:r>
              <a:rPr lang="it-IT" dirty="0"/>
              <a:t> </a:t>
            </a:r>
            <a:r>
              <a:rPr lang="it-IT" dirty="0" err="1"/>
              <a:t>sentence</a:t>
            </a:r>
            <a:endParaRPr lang="it-IT" dirty="0"/>
          </a:p>
          <a:p>
            <a:r>
              <a:rPr lang="it-IT" dirty="0"/>
              <a:t>An </a:t>
            </a:r>
            <a:r>
              <a:rPr lang="it-IT" dirty="0" err="1"/>
              <a:t>acknowledgement</a:t>
            </a:r>
            <a:r>
              <a:rPr lang="it-IT" dirty="0"/>
              <a:t> </a:t>
            </a:r>
            <a:r>
              <a:rPr lang="it-IT" dirty="0" err="1"/>
              <a:t>sentence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articles</a:t>
            </a:r>
            <a:r>
              <a:rPr lang="it-IT" dirty="0"/>
              <a:t>/</a:t>
            </a:r>
            <a:r>
              <a:rPr lang="it-IT" dirty="0" err="1"/>
              <a:t>proceedings</a:t>
            </a:r>
            <a:br>
              <a:rPr lang="it-IT" dirty="0"/>
            </a:br>
            <a:r>
              <a:rPr lang="it-IT" dirty="0"/>
              <a:t>6) </a:t>
            </a:r>
            <a:r>
              <a:rPr lang="it-IT" dirty="0" err="1"/>
              <a:t>Conferences</a:t>
            </a:r>
            <a:br>
              <a:rPr lang="it-IT" dirty="0"/>
            </a:br>
            <a:r>
              <a:rPr lang="it-IT" dirty="0"/>
              <a:t>CYGNO </a:t>
            </a:r>
            <a:r>
              <a:rPr lang="it-IT" dirty="0" err="1"/>
              <a:t>endorses</a:t>
            </a:r>
            <a:r>
              <a:rPr lang="it-IT" dirty="0"/>
              <a:t> </a:t>
            </a:r>
            <a:r>
              <a:rPr lang="it-IT" dirty="0" err="1"/>
              <a:t>transparency</a:t>
            </a:r>
            <a:r>
              <a:rPr lang="it-IT" dirty="0"/>
              <a:t> and </a:t>
            </a:r>
            <a:r>
              <a:rPr lang="it-IT" dirty="0" err="1"/>
              <a:t>fairness</a:t>
            </a:r>
            <a:r>
              <a:rPr lang="it-IT" dirty="0"/>
              <a:t> in the </a:t>
            </a:r>
            <a:r>
              <a:rPr lang="it-IT" dirty="0" err="1"/>
              <a:t>choice</a:t>
            </a:r>
            <a:r>
              <a:rPr lang="it-IT" dirty="0"/>
              <a:t> of speakers.</a:t>
            </a:r>
          </a:p>
          <a:p>
            <a:r>
              <a:rPr lang="it-IT" b="1" dirty="0" err="1">
                <a:highlight>
                  <a:srgbClr val="FFFF00"/>
                </a:highlight>
              </a:rPr>
              <a:t>Add</a:t>
            </a:r>
            <a:r>
              <a:rPr lang="it-IT" b="1" dirty="0">
                <a:highlight>
                  <a:srgbClr val="FFFF00"/>
                </a:highlight>
              </a:rPr>
              <a:t>: </a:t>
            </a:r>
            <a:r>
              <a:rPr lang="it-IT" b="1" dirty="0" err="1">
                <a:highlight>
                  <a:srgbClr val="FFFF00"/>
                </a:highlight>
              </a:rPr>
              <a:t>Personally</a:t>
            </a:r>
            <a:r>
              <a:rPr lang="it-IT" b="1" dirty="0">
                <a:highlight>
                  <a:srgbClr val="FFFF00"/>
                </a:highlight>
              </a:rPr>
              <a:t> </a:t>
            </a:r>
            <a:r>
              <a:rPr lang="it-IT" b="1" dirty="0" err="1">
                <a:highlight>
                  <a:srgbClr val="FFFF00"/>
                </a:highlight>
              </a:rPr>
              <a:t>invited</a:t>
            </a:r>
            <a:r>
              <a:rPr lang="it-IT" b="1" dirty="0">
                <a:highlight>
                  <a:srgbClr val="FFFF00"/>
                </a:highlight>
              </a:rPr>
              <a:t> </a:t>
            </a:r>
            <a:r>
              <a:rPr lang="it-IT" b="1" dirty="0" err="1">
                <a:highlight>
                  <a:srgbClr val="FFFF00"/>
                </a:highlight>
              </a:rPr>
              <a:t>talks</a:t>
            </a:r>
            <a:r>
              <a:rPr lang="it-IT" b="1" dirty="0">
                <a:highlight>
                  <a:srgbClr val="FFFF00"/>
                </a:highlight>
              </a:rPr>
              <a:t> on the CYGNO </a:t>
            </a:r>
            <a:r>
              <a:rPr lang="it-IT" b="1" dirty="0" err="1">
                <a:highlight>
                  <a:srgbClr val="FFFF00"/>
                </a:highlight>
              </a:rPr>
              <a:t>experiment</a:t>
            </a:r>
            <a:r>
              <a:rPr lang="it-IT" b="1" dirty="0">
                <a:highlight>
                  <a:srgbClr val="FFFF00"/>
                </a:highlight>
              </a:rPr>
              <a:t> </a:t>
            </a:r>
            <a:r>
              <a:rPr lang="it-IT" b="1" dirty="0" err="1">
                <a:highlight>
                  <a:srgbClr val="FFFF00"/>
                </a:highlight>
              </a:rPr>
              <a:t>will</a:t>
            </a:r>
            <a:r>
              <a:rPr lang="it-IT" b="1" dirty="0">
                <a:highlight>
                  <a:srgbClr val="FFFF00"/>
                </a:highlight>
              </a:rPr>
              <a:t> be </a:t>
            </a:r>
            <a:r>
              <a:rPr lang="it-IT" b="1" dirty="0" err="1">
                <a:highlight>
                  <a:srgbClr val="FFFF00"/>
                </a:highlight>
              </a:rPr>
              <a:t>endorsed</a:t>
            </a:r>
            <a:r>
              <a:rPr lang="it-IT" b="1" dirty="0">
                <a:highlight>
                  <a:srgbClr val="FFFF00"/>
                </a:highlight>
              </a:rPr>
              <a:t> by the RL and the RN, and </a:t>
            </a:r>
            <a:r>
              <a:rPr lang="it-IT" b="1" dirty="0" err="1">
                <a:highlight>
                  <a:srgbClr val="FFFF00"/>
                </a:highlight>
              </a:rPr>
              <a:t>listed</a:t>
            </a:r>
            <a:r>
              <a:rPr lang="it-IT" b="1" dirty="0">
                <a:highlight>
                  <a:srgbClr val="FFFF00"/>
                </a:highlight>
              </a:rPr>
              <a:t> in the </a:t>
            </a:r>
            <a:r>
              <a:rPr lang="it-IT" b="1" dirty="0" err="1">
                <a:highlight>
                  <a:srgbClr val="FFFF00"/>
                </a:highlight>
              </a:rPr>
              <a:t>talks</a:t>
            </a:r>
            <a:r>
              <a:rPr lang="it-IT" b="1" dirty="0">
                <a:highlight>
                  <a:srgbClr val="FFFF00"/>
                </a:highlight>
              </a:rPr>
              <a:t> database. </a:t>
            </a:r>
            <a:br>
              <a:rPr lang="it-IT" dirty="0"/>
            </a:br>
            <a:r>
              <a:rPr lang="it-IT" dirty="0" err="1">
                <a:highlight>
                  <a:srgbClr val="00FFFF"/>
                </a:highlight>
              </a:rPr>
              <a:t>PubComm</a:t>
            </a:r>
            <a:r>
              <a:rPr lang="it-IT" dirty="0">
                <a:highlight>
                  <a:srgbClr val="00FFFF"/>
                </a:highlight>
              </a:rPr>
              <a:t> </a:t>
            </a:r>
            <a:r>
              <a:rPr lang="it-IT" dirty="0" err="1">
                <a:highlight>
                  <a:srgbClr val="00FFFF"/>
                </a:highlight>
              </a:rPr>
              <a:t>maintains</a:t>
            </a:r>
            <a:r>
              <a:rPr lang="it-IT" dirty="0">
                <a:highlight>
                  <a:srgbClr val="00FFFF"/>
                </a:highlight>
              </a:rPr>
              <a:t>  a list of </a:t>
            </a:r>
            <a:r>
              <a:rPr lang="it-IT" dirty="0" err="1">
                <a:highlight>
                  <a:srgbClr val="00FFFF"/>
                </a:highlight>
              </a:rPr>
              <a:t>conferences</a:t>
            </a:r>
            <a:r>
              <a:rPr lang="it-IT" dirty="0"/>
              <a:t>, on  a </a:t>
            </a:r>
            <a:r>
              <a:rPr lang="it-IT" dirty="0" err="1"/>
              <a:t>shared</a:t>
            </a:r>
            <a:r>
              <a:rPr lang="it-IT" dirty="0"/>
              <a:t> file, </a:t>
            </a:r>
            <a:r>
              <a:rPr lang="it-IT" dirty="0" err="1"/>
              <a:t>relevant</a:t>
            </a:r>
            <a:r>
              <a:rPr lang="it-IT" dirty="0"/>
              <a:t> to CYGNO for the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, and  </a:t>
            </a:r>
            <a:r>
              <a:rPr lang="it-IT" dirty="0" err="1"/>
              <a:t>keeps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updated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new </a:t>
            </a:r>
            <a:r>
              <a:rPr lang="it-IT" dirty="0" err="1"/>
              <a:t>conferences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. </a:t>
            </a:r>
            <a:br>
              <a:rPr lang="it-IT" dirty="0"/>
            </a:br>
            <a:r>
              <a:rPr lang="it-IT" dirty="0" err="1"/>
              <a:t>Potential</a:t>
            </a:r>
            <a:r>
              <a:rPr lang="it-IT" dirty="0"/>
              <a:t> speakers can be </a:t>
            </a:r>
            <a:r>
              <a:rPr lang="it-IT" dirty="0" err="1"/>
              <a:t>nominated</a:t>
            </a:r>
            <a:r>
              <a:rPr lang="it-IT" dirty="0"/>
              <a:t> or be self-</a:t>
            </a:r>
            <a:r>
              <a:rPr lang="it-IT" dirty="0" err="1"/>
              <a:t>nominated</a:t>
            </a:r>
            <a:r>
              <a:rPr lang="it-IT" dirty="0"/>
              <a:t>. </a:t>
            </a:r>
          </a:p>
          <a:p>
            <a:r>
              <a:rPr lang="it-IT" dirty="0" err="1"/>
              <a:t>Preparing</a:t>
            </a:r>
            <a:r>
              <a:rPr lang="it-IT" dirty="0"/>
              <a:t> conference </a:t>
            </a:r>
            <a:r>
              <a:rPr lang="it-IT" dirty="0" err="1"/>
              <a:t>proceedings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.</a:t>
            </a:r>
          </a:p>
          <a:p>
            <a:r>
              <a:rPr lang="it-IT" dirty="0" err="1"/>
              <a:t>Posting</a:t>
            </a:r>
            <a:r>
              <a:rPr lang="it-IT" dirty="0"/>
              <a:t> </a:t>
            </a:r>
            <a:r>
              <a:rPr lang="it-IT" dirty="0" err="1"/>
              <a:t>preprint</a:t>
            </a:r>
            <a:r>
              <a:rPr lang="it-IT" dirty="0"/>
              <a:t> and </a:t>
            </a:r>
            <a:r>
              <a:rPr lang="it-IT" dirty="0" err="1"/>
              <a:t>postprint</a:t>
            </a:r>
            <a:r>
              <a:rPr lang="it-IT" dirty="0"/>
              <a:t> of </a:t>
            </a:r>
            <a:r>
              <a:rPr lang="it-IT" dirty="0" err="1"/>
              <a:t>proceeding</a:t>
            </a:r>
            <a:r>
              <a:rPr lang="it-IT" dirty="0"/>
              <a:t> </a:t>
            </a:r>
            <a:r>
              <a:rPr lang="it-IT" dirty="0" err="1"/>
              <a:t>papers</a:t>
            </a:r>
            <a:r>
              <a:rPr lang="it-IT" dirty="0"/>
              <a:t> to </a:t>
            </a:r>
            <a:r>
              <a:rPr lang="it-IT" dirty="0" err="1"/>
              <a:t>arXiv</a:t>
            </a:r>
            <a:r>
              <a:rPr lang="it-IT" dirty="0"/>
              <a:t> or </a:t>
            </a:r>
            <a:r>
              <a:rPr lang="it-IT" dirty="0" err="1"/>
              <a:t>institutional</a:t>
            </a:r>
            <a:r>
              <a:rPr lang="it-IT" dirty="0"/>
              <a:t> </a:t>
            </a:r>
            <a:r>
              <a:rPr lang="it-IT" dirty="0" err="1"/>
              <a:t>repository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mandatory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shared</a:t>
            </a:r>
            <a:r>
              <a:rPr lang="it-IT" dirty="0"/>
              <a:t> file </a:t>
            </a:r>
            <a:r>
              <a:rPr lang="it-IT" dirty="0" err="1"/>
              <a:t>will</a:t>
            </a:r>
            <a:r>
              <a:rPr lang="it-IT" dirty="0"/>
              <a:t> record </a:t>
            </a:r>
            <a:r>
              <a:rPr lang="it-IT" dirty="0" err="1"/>
              <a:t>nominations</a:t>
            </a:r>
            <a:r>
              <a:rPr lang="it-IT" dirty="0"/>
              <a:t> and </a:t>
            </a:r>
            <a:r>
              <a:rPr lang="it-IT" dirty="0" err="1"/>
              <a:t>actual</a:t>
            </a:r>
            <a:r>
              <a:rPr lang="it-IT" dirty="0"/>
              <a:t> speaker. </a:t>
            </a:r>
          </a:p>
          <a:p>
            <a:r>
              <a:rPr lang="it-IT" dirty="0"/>
              <a:t>A </a:t>
            </a:r>
            <a:r>
              <a:rPr lang="it-IT" dirty="0" err="1"/>
              <a:t>scoring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(</a:t>
            </a:r>
            <a:r>
              <a:rPr lang="it-IT" dirty="0" err="1"/>
              <a:t>larger</a:t>
            </a:r>
            <a:r>
              <a:rPr lang="it-IT" dirty="0"/>
              <a:t> </a:t>
            </a:r>
            <a:r>
              <a:rPr lang="it-IT" dirty="0" err="1"/>
              <a:t>weight</a:t>
            </a:r>
            <a:r>
              <a:rPr lang="it-IT" dirty="0"/>
              <a:t> for more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talks</a:t>
            </a:r>
            <a:r>
              <a:rPr lang="it-IT" dirty="0"/>
              <a:t>)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attributed</a:t>
            </a:r>
            <a:r>
              <a:rPr lang="it-IT" dirty="0"/>
              <a:t> for </a:t>
            </a:r>
            <a:r>
              <a:rPr lang="it-IT" dirty="0" err="1"/>
              <a:t>statistical</a:t>
            </a:r>
            <a:r>
              <a:rPr lang="it-IT" dirty="0"/>
              <a:t> </a:t>
            </a:r>
            <a:r>
              <a:rPr lang="it-IT" dirty="0" err="1"/>
              <a:t>purpose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.</a:t>
            </a:r>
          </a:p>
          <a:p>
            <a:r>
              <a:rPr lang="it-IT" dirty="0"/>
              <a:t>A </a:t>
            </a:r>
            <a:r>
              <a:rPr lang="it-IT" dirty="0" err="1"/>
              <a:t>repository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store</a:t>
            </a:r>
            <a:r>
              <a:rPr lang="it-IT" dirty="0"/>
              <a:t> </a:t>
            </a:r>
            <a:r>
              <a:rPr lang="it-IT" dirty="0" err="1"/>
              <a:t>approved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. </a:t>
            </a:r>
          </a:p>
          <a:p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approved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can be </a:t>
            </a:r>
            <a:r>
              <a:rPr lang="it-IT" dirty="0" err="1"/>
              <a:t>shown</a:t>
            </a:r>
            <a:r>
              <a:rPr lang="it-IT" dirty="0"/>
              <a:t> </a:t>
            </a:r>
            <a:r>
              <a:rPr lang="it-IT" dirty="0" err="1"/>
              <a:t>publicly</a:t>
            </a:r>
            <a:r>
              <a:rPr lang="it-IT" dirty="0"/>
              <a:t>.</a:t>
            </a:r>
          </a:p>
          <a:p>
            <a:r>
              <a:rPr lang="it-IT" dirty="0" err="1"/>
              <a:t>Approval</a:t>
            </a:r>
            <a:r>
              <a:rPr lang="it-IT" dirty="0"/>
              <a:t> of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asked</a:t>
            </a:r>
            <a:r>
              <a:rPr lang="it-IT" dirty="0"/>
              <a:t> by </a:t>
            </a:r>
            <a:r>
              <a:rPr lang="it-IT" dirty="0" err="1"/>
              <a:t>author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presentation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a CYGNO meeting.</a:t>
            </a:r>
          </a:p>
          <a:p>
            <a:r>
              <a:rPr lang="it-IT" dirty="0" err="1"/>
              <a:t>Talks</a:t>
            </a:r>
            <a:r>
              <a:rPr lang="it-IT" dirty="0"/>
              <a:t>/</a:t>
            </a:r>
            <a:r>
              <a:rPr lang="it-IT" dirty="0" err="1"/>
              <a:t>posters</a:t>
            </a:r>
            <a:r>
              <a:rPr lang="it-IT" dirty="0"/>
              <a:t> must be </a:t>
            </a:r>
            <a:r>
              <a:rPr lang="it-IT" dirty="0" err="1"/>
              <a:t>distributed</a:t>
            </a:r>
            <a:r>
              <a:rPr lang="it-IT" dirty="0"/>
              <a:t> to the </a:t>
            </a:r>
            <a:r>
              <a:rPr lang="it-IT" dirty="0" err="1"/>
              <a:t>collaboration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</a:t>
            </a:r>
            <a:r>
              <a:rPr lang="it-IT" dirty="0" err="1"/>
              <a:t>seven</a:t>
            </a:r>
            <a:r>
              <a:rPr lang="it-IT" dirty="0"/>
              <a:t> </a:t>
            </a:r>
            <a:r>
              <a:rPr lang="it-IT" dirty="0" err="1"/>
              <a:t>days</a:t>
            </a:r>
            <a:r>
              <a:rPr lang="it-IT" dirty="0"/>
              <a:t> </a:t>
            </a:r>
            <a:r>
              <a:rPr lang="it-IT" dirty="0" err="1"/>
              <a:t>prior</a:t>
            </a:r>
            <a:r>
              <a:rPr lang="it-IT" dirty="0"/>
              <a:t> to </a:t>
            </a:r>
            <a:r>
              <a:rPr lang="it-IT" dirty="0" err="1"/>
              <a:t>submission</a:t>
            </a:r>
            <a:r>
              <a:rPr lang="it-IT" dirty="0"/>
              <a:t>/</a:t>
            </a:r>
            <a:r>
              <a:rPr lang="it-IT" dirty="0" err="1"/>
              <a:t>presentation</a:t>
            </a:r>
            <a:r>
              <a:rPr lang="it-IT" dirty="0"/>
              <a:t>.</a:t>
            </a:r>
          </a:p>
          <a:p>
            <a:r>
              <a:rPr lang="it-IT" dirty="0" err="1"/>
              <a:t>Colour</a:t>
            </a:r>
            <a:r>
              <a:rPr lang="it-IT" dirty="0"/>
              <a:t> </a:t>
            </a:r>
            <a:r>
              <a:rPr lang="it-IT" dirty="0" err="1"/>
              <a:t>choice</a:t>
            </a:r>
            <a:r>
              <a:rPr lang="it-IT" dirty="0"/>
              <a:t> on plots must </a:t>
            </a:r>
            <a:r>
              <a:rPr lang="it-IT" dirty="0" err="1"/>
              <a:t>follow</a:t>
            </a:r>
            <a:r>
              <a:rPr lang="it-IT" dirty="0"/>
              <a:t> </a:t>
            </a:r>
            <a:r>
              <a:rPr lang="it-IT" dirty="0" err="1"/>
              <a:t>guidelines</a:t>
            </a:r>
            <a:r>
              <a:rPr lang="it-IT" dirty="0"/>
              <a:t> for </a:t>
            </a:r>
            <a:r>
              <a:rPr lang="it-IT" dirty="0" err="1"/>
              <a:t>colorblindness</a:t>
            </a:r>
            <a:r>
              <a:rPr lang="it-IT" dirty="0"/>
              <a:t> (i.e., </a:t>
            </a:r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webaim.org</a:t>
            </a:r>
            <a:r>
              <a:rPr lang="it-IT" dirty="0"/>
              <a:t>/</a:t>
            </a:r>
            <a:r>
              <a:rPr lang="it-IT" dirty="0" err="1"/>
              <a:t>articles</a:t>
            </a:r>
            <a:r>
              <a:rPr lang="it-IT" dirty="0"/>
              <a:t>/</a:t>
            </a:r>
            <a:r>
              <a:rPr lang="it-IT" dirty="0" err="1"/>
              <a:t>visual</a:t>
            </a:r>
            <a:r>
              <a:rPr lang="it-IT" dirty="0"/>
              <a:t>/</a:t>
            </a:r>
            <a:r>
              <a:rPr lang="it-IT" dirty="0" err="1"/>
              <a:t>colorblind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 err="1"/>
              <a:t>PubComm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prepare</a:t>
            </a:r>
            <a:r>
              <a:rPr lang="it-IT" dirty="0"/>
              <a:t> a </a:t>
            </a:r>
            <a:r>
              <a:rPr lang="it-IT" dirty="0" err="1"/>
              <a:t>repository</a:t>
            </a:r>
            <a:r>
              <a:rPr lang="it-IT" dirty="0"/>
              <a:t>,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containing</a:t>
            </a:r>
            <a:r>
              <a:rPr lang="it-IT" dirty="0"/>
              <a:t> </a:t>
            </a:r>
            <a:r>
              <a:rPr lang="it-IT" dirty="0" err="1"/>
              <a:t>conferences</a:t>
            </a:r>
            <a:r>
              <a:rPr lang="it-IT" dirty="0"/>
              <a:t>, workshops, </a:t>
            </a:r>
            <a:r>
              <a:rPr lang="it-IT" dirty="0" err="1"/>
              <a:t>talks</a:t>
            </a:r>
            <a:r>
              <a:rPr lang="it-IT" dirty="0"/>
              <a:t> </a:t>
            </a:r>
            <a:r>
              <a:rPr lang="it-IT" dirty="0" err="1"/>
              <a:t>etc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in </a:t>
            </a:r>
            <a:r>
              <a:rPr lang="it-IT" dirty="0" err="1"/>
              <a:t>half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A47A8-F705-D340-8BBA-592047F9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CCABD-0448-0E4B-9B49-38B00DF7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80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331A0-62F5-F74A-A908-004F94820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37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For </a:t>
            </a:r>
            <a:r>
              <a:rPr lang="it-IT" b="1" dirty="0" err="1"/>
              <a:t>approval</a:t>
            </a:r>
            <a:endParaRPr lang="it-IT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55B3-36C4-8A41-B400-DADED222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385"/>
            <a:ext cx="10515600" cy="4351338"/>
          </a:xfrm>
        </p:spPr>
        <p:txBody>
          <a:bodyPr/>
          <a:lstStyle/>
          <a:p>
            <a:r>
              <a:rPr lang="it-IT" dirty="0" err="1"/>
              <a:t>PubComm</a:t>
            </a:r>
            <a:r>
              <a:rPr lang="it-IT" dirty="0"/>
              <a:t> from </a:t>
            </a:r>
            <a:r>
              <a:rPr lang="it-IT" dirty="0" err="1"/>
              <a:t>three</a:t>
            </a:r>
            <a:r>
              <a:rPr lang="it-IT" dirty="0"/>
              <a:t> to </a:t>
            </a:r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members</a:t>
            </a:r>
            <a:endParaRPr lang="it-IT" dirty="0"/>
          </a:p>
          <a:p>
            <a:r>
              <a:rPr lang="it-IT" dirty="0"/>
              <a:t>Giovanni </a:t>
            </a:r>
            <a:r>
              <a:rPr lang="it-IT" dirty="0" err="1"/>
              <a:t>Maccarrone</a:t>
            </a:r>
            <a:r>
              <a:rPr lang="it-IT" dirty="0"/>
              <a:t> </a:t>
            </a:r>
            <a:r>
              <a:rPr lang="it-IT" dirty="0" err="1"/>
              <a:t>joins</a:t>
            </a:r>
            <a:r>
              <a:rPr lang="it-IT" dirty="0"/>
              <a:t> </a:t>
            </a:r>
            <a:r>
              <a:rPr lang="it-IT" dirty="0" err="1"/>
              <a:t>PubComm</a:t>
            </a:r>
            <a:endParaRPr lang="it-IT" dirty="0"/>
          </a:p>
          <a:p>
            <a:r>
              <a:rPr lang="it-IT" dirty="0" err="1"/>
              <a:t>Invited</a:t>
            </a:r>
            <a:r>
              <a:rPr lang="it-IT" dirty="0"/>
              <a:t> </a:t>
            </a:r>
            <a:r>
              <a:rPr lang="it-IT" dirty="0" err="1"/>
              <a:t>talks</a:t>
            </a:r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1C278-626B-F94B-B56A-955B2A882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2020.03.26 CYGNO PubComm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9395D-CF78-4140-8F3B-5F133218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2F655-8BE0-5741-AAEB-BE2B22F9DCC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0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687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Cygno PubComm update</vt:lpstr>
      <vt:lpstr>PowerPoint Presentation</vt:lpstr>
      <vt:lpstr>Context</vt:lpstr>
      <vt:lpstr>Regolamento https://docs.google.com/document/d/1YTaXIi5hI8N7ByL2qFh4gDrKLjIjDbTuPnIa4S7m2tY/edit?usp=sharing </vt:lpstr>
      <vt:lpstr>PowerPoint Presentation</vt:lpstr>
      <vt:lpstr>For approval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Cygno PubComm update</dc:title>
  <dc:creator>Microsoft Office User</dc:creator>
  <cp:lastModifiedBy>Microsoft Office User</cp:lastModifiedBy>
  <cp:revision>13</cp:revision>
  <dcterms:created xsi:type="dcterms:W3CDTF">2020-03-25T09:00:28Z</dcterms:created>
  <dcterms:modified xsi:type="dcterms:W3CDTF">2020-03-26T10:54:14Z</dcterms:modified>
</cp:coreProperties>
</file>