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36" r:id="rId2"/>
    <p:sldId id="342" r:id="rId3"/>
    <p:sldId id="338" r:id="rId4"/>
    <p:sldId id="340" r:id="rId5"/>
    <p:sldId id="343" r:id="rId6"/>
    <p:sldId id="344" r:id="rId7"/>
    <p:sldId id="324" r:id="rId8"/>
    <p:sldId id="325" r:id="rId9"/>
    <p:sldId id="327" r:id="rId10"/>
    <p:sldId id="328" r:id="rId11"/>
    <p:sldId id="331" r:id="rId12"/>
    <p:sldId id="332" r:id="rId13"/>
    <p:sldId id="349" r:id="rId14"/>
    <p:sldId id="345" r:id="rId15"/>
    <p:sldId id="334" r:id="rId16"/>
    <p:sldId id="346" r:id="rId17"/>
    <p:sldId id="351" r:id="rId18"/>
    <p:sldId id="259" r:id="rId19"/>
    <p:sldId id="350" r:id="rId20"/>
    <p:sldId id="348" r:id="rId21"/>
    <p:sldId id="347" r:id="rId22"/>
    <p:sldId id="29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70" autoAdjust="0"/>
    <p:restoredTop sz="86233" autoAdjust="0"/>
  </p:normalViewPr>
  <p:slideViewPr>
    <p:cSldViewPr snapToGrid="0" snapToObjects="1">
      <p:cViewPr varScale="1">
        <p:scale>
          <a:sx n="121" d="100"/>
          <a:sy n="121" d="100"/>
        </p:scale>
        <p:origin x="3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C8D89-7E0A-F74A-B7DB-C5ED284123EA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76F5B-96F2-EA42-8EE0-CF39DE22D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35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D24AB-AF79-5A42-8C9B-63B8B6926FC9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856DE-9D89-C64B-A63B-FE877B195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75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856DE-9D89-C64B-A63B-FE877B1957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15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BDEA06-E973-314E-BE31-9C1AF1D179D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31D10F-A859-F84D-BC30-9EE737A3125B}" type="slidenum">
              <a:rPr lang="it-IT" altLang="en-US"/>
              <a:pPr/>
              <a:t>18</a:t>
            </a:fld>
            <a:endParaRPr lang="it-IT" altLang="en-US"/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37C8EC26-A1E4-A144-BE61-C803D767A26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56C7E651-1196-374D-AD0D-29853AA4C9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95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856DE-9D89-C64B-A63B-FE877B1957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7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856DE-9D89-C64B-A63B-FE877B1957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03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D839-3DCD-C349-9AF9-50F3A41D5773}" type="datetime1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Marco Razeti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8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2BAD-33D0-BA4E-B7CE-A9635465A955}" type="datetime1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Marco Razeti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88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B5B1-1001-D245-BF42-398064866D09}" type="datetime1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Marco Razeti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17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4F0BD-0782-A945-962F-AE19CEC5C984}" type="datetime1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Marco Razeti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4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5E71-D289-9D47-ABCF-8F9387706644}" type="datetime1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Marco Razeti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23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CF49F-E415-E643-95B3-9C87A69E13AF}" type="datetime1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Marco Razeti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8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53A6-00DA-4A4B-BFB2-EA61E6D19639}" type="datetime1">
              <a:rPr lang="en-US" smtClean="0"/>
              <a:t>12/11/19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Marco Razeti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84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8C05-995E-9840-BC13-D9E1AF37BA92}" type="datetime1">
              <a:rPr lang="en-US" smtClean="0"/>
              <a:t>12/11/19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Marco Razeti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5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89D9F-940A-A541-BB41-EA3756B6EFFD}" type="datetime1">
              <a:rPr lang="en-US" smtClean="0"/>
              <a:t>12/11/19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Marco Razeti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6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0597E-C217-5146-BEED-67E9564D679A}" type="datetime1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Marco Razeti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7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CDD82-F212-1946-9622-8E429D4E7BA1}" type="datetime1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Marco Razeti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3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9E323-72BB-CE4B-850B-83BBB6CCC16F}" type="datetime1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Marco Razeti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AA95A-AA7D-6749-AD61-A86EA23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6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Celebration_of_Light_Brazil_2012_16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rstin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" y="257978"/>
            <a:ext cx="8934889" cy="66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80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3995" y="193823"/>
            <a:ext cx="8831107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FF"/>
                </a:solidFill>
                <a:latin typeface="Bookman Old Style" panose="02050604050505020204" pitchFamily="18" charset="0"/>
              </a:rPr>
              <a:t>La </a:t>
            </a:r>
            <a:r>
              <a:rPr lang="en-US" sz="40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purificazione</a:t>
            </a:r>
            <a:r>
              <a:rPr lang="en-US" sz="4000" dirty="0">
                <a:solidFill>
                  <a:srgbClr val="0000FF"/>
                </a:solidFill>
                <a:latin typeface="Bookman Old Style" panose="02050604050505020204" pitchFamily="18" charset="0"/>
              </a:rPr>
              <a:t> del </a:t>
            </a:r>
            <a:r>
              <a:rPr lang="en-US" sz="40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Ar</a:t>
            </a:r>
            <a:r>
              <a:rPr lang="en-US" sz="4000" dirty="0">
                <a:solidFill>
                  <a:srgbClr val="0000FF"/>
                </a:solidFill>
                <a:latin typeface="Bookman Old Style" panose="02050604050505020204" pitchFamily="18" charset="0"/>
              </a:rPr>
              <a:t> e la </a:t>
            </a:r>
            <a:r>
              <a:rPr lang="en-US" sz="40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produzione</a:t>
            </a:r>
            <a:r>
              <a:rPr lang="en-US" sz="4000" dirty="0">
                <a:solidFill>
                  <a:srgbClr val="0000FF"/>
                </a:solidFill>
                <a:latin typeface="Bookman Old Style" panose="02050604050505020204" pitchFamily="18" charset="0"/>
              </a:rPr>
              <a:t> di </a:t>
            </a:r>
            <a:r>
              <a:rPr lang="en-US" sz="40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isotopi</a:t>
            </a:r>
            <a:r>
              <a:rPr lang="en-US" sz="4000" dirty="0">
                <a:solidFill>
                  <a:srgbClr val="0000FF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stabili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7" name="Picture 6" descr="Screenshot 2017-04-14 23.0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96" y="1976633"/>
            <a:ext cx="3588978" cy="43872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97149" y="1349651"/>
            <a:ext cx="3923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Bookman Old Style" panose="02050604050505020204" pitchFamily="18" charset="0"/>
              </a:rPr>
              <a:t>Schema </a:t>
            </a:r>
            <a:r>
              <a:rPr lang="en-US" sz="16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della</a:t>
            </a:r>
            <a:r>
              <a:rPr lang="en-US" sz="16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colonna</a:t>
            </a:r>
            <a:r>
              <a:rPr lang="en-US" sz="1600" dirty="0">
                <a:solidFill>
                  <a:srgbClr val="FF0000"/>
                </a:solidFill>
                <a:latin typeface="Bookman Old Style" panose="02050604050505020204" pitchFamily="18" charset="0"/>
              </a:rPr>
              <a:t> –del </a:t>
            </a:r>
            <a:r>
              <a:rPr lang="en-US" sz="16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progetto</a:t>
            </a:r>
            <a:r>
              <a:rPr lang="en-US" sz="1600" dirty="0">
                <a:solidFill>
                  <a:srgbClr val="FF0000"/>
                </a:solidFill>
                <a:latin typeface="Bookman Old Style" panose="02050604050505020204" pitchFamily="18" charset="0"/>
              </a:rPr>
              <a:t> Aria-  per la </a:t>
            </a:r>
            <a:r>
              <a:rPr lang="en-US" sz="16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distillazione</a:t>
            </a:r>
            <a:r>
              <a:rPr lang="en-US" sz="1600" dirty="0">
                <a:solidFill>
                  <a:srgbClr val="FF0000"/>
                </a:solidFill>
                <a:latin typeface="Bookman Old Style" panose="02050604050505020204" pitchFamily="18" charset="0"/>
              </a:rPr>
              <a:t> del Ar.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43457" y="4375481"/>
            <a:ext cx="12815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Argon feed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3829" y="1246761"/>
            <a:ext cx="463521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Seruci</a:t>
            </a:r>
            <a:r>
              <a:rPr lang="en-US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-I: la </a:t>
            </a:r>
            <a:r>
              <a:rPr lang="en-US" b="1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colonna</a:t>
            </a:r>
            <a:r>
              <a:rPr lang="en-US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 di </a:t>
            </a:r>
            <a:r>
              <a:rPr lang="en-US" b="1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distillazione</a:t>
            </a:r>
            <a:endParaRPr lang="en-US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en-US" dirty="0">
              <a:latin typeface="Bookman Old Style" panose="020506040505050202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dirty="0">
                <a:latin typeface="Bookman Old Style" panose="02050604050505020204" pitchFamily="18" charset="0"/>
              </a:rPr>
              <a:t>Temperatura ~87 K (- 186 C)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latin typeface="Bookman Old Style" panose="02050604050505020204" pitchFamily="18" charset="0"/>
              </a:rPr>
              <a:t>2500 stadi teorici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latin typeface="Bookman Old Style" panose="02050604050505020204" pitchFamily="18" charset="0"/>
              </a:rPr>
              <a:t>In grado di separare </a:t>
            </a:r>
            <a:r>
              <a:rPr lang="it-IT" baseline="30000" dirty="0">
                <a:latin typeface="Bookman Old Style" panose="02050604050505020204" pitchFamily="18" charset="0"/>
              </a:rPr>
              <a:t>40</a:t>
            </a:r>
            <a:r>
              <a:rPr lang="it-IT" dirty="0">
                <a:latin typeface="Bookman Old Style" panose="02050604050505020204" pitchFamily="18" charset="0"/>
              </a:rPr>
              <a:t>Ar e </a:t>
            </a:r>
            <a:r>
              <a:rPr lang="it-IT" baseline="30000" dirty="0">
                <a:latin typeface="Bookman Old Style" panose="02050604050505020204" pitchFamily="18" charset="0"/>
              </a:rPr>
              <a:t>39</a:t>
            </a:r>
            <a:r>
              <a:rPr lang="it-IT" dirty="0">
                <a:latin typeface="Bookman Old Style" panose="02050604050505020204" pitchFamily="18" charset="0"/>
              </a:rPr>
              <a:t>Ar grazie alla differenza di  </a:t>
            </a:r>
            <a:r>
              <a:rPr lang="it-IT" dirty="0" err="1">
                <a:latin typeface="Bookman Old Style" panose="02050604050505020204" pitchFamily="18" charset="0"/>
              </a:rPr>
              <a:t>volatilita</a:t>
            </a:r>
            <a:r>
              <a:rPr lang="it-IT" dirty="0">
                <a:latin typeface="Bookman Old Style" panose="02050604050505020204" pitchFamily="18" charset="0"/>
              </a:rPr>
              <a:t> (rapporto=1.0015)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latin typeface="Bookman Old Style" panose="02050604050505020204" pitchFamily="18" charset="0"/>
              </a:rPr>
              <a:t>Altezza: 350 m, diametro: 30 cm (70 cm con il materiale isolante)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latin typeface="Bookman Old Style" panose="02050604050505020204" pitchFamily="18" charset="0"/>
              </a:rPr>
              <a:t>30 moduli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latin typeface="Bookman Old Style" panose="02050604050505020204" pitchFamily="18" charset="0"/>
              </a:rPr>
              <a:t>Realizzazione della colonna iniziata nel 2015.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latin typeface="Bookman Old Style" panose="02050604050505020204" pitchFamily="18" charset="0"/>
              </a:rPr>
              <a:t>Tutti gli elementi della colonna realizzati e collaudati nel 2019 e trasferiti alla miniera di </a:t>
            </a:r>
            <a:r>
              <a:rPr lang="it-IT" dirty="0" err="1">
                <a:latin typeface="Bookman Old Style" panose="02050604050505020204" pitchFamily="18" charset="0"/>
              </a:rPr>
              <a:t>Nuraxi</a:t>
            </a:r>
            <a:r>
              <a:rPr lang="it-IT" dirty="0">
                <a:latin typeface="Bookman Old Style" panose="02050604050505020204" pitchFamily="18" charset="0"/>
              </a:rPr>
              <a:t> </a:t>
            </a:r>
            <a:r>
              <a:rPr lang="it-IT" dirty="0" err="1">
                <a:latin typeface="Bookman Old Style" panose="02050604050505020204" pitchFamily="18" charset="0"/>
              </a:rPr>
              <a:t>Figus</a:t>
            </a:r>
            <a:endParaRPr lang="it-IT" dirty="0">
              <a:latin typeface="Bookman Old Style" panose="020506040505050202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dirty="0">
                <a:latin typeface="Bookman Old Style" panose="02050604050505020204" pitchFamily="18" charset="0"/>
              </a:rPr>
              <a:t>La colonna montata e collaudata nell’estate del 2019 </a:t>
            </a:r>
          </a:p>
        </p:txBody>
      </p:sp>
    </p:spTree>
    <p:extLst>
      <p:ext uri="{BB962C8B-B14F-4D97-AF65-F5344CB8AC3E}">
        <p14:creationId xmlns:p14="http://schemas.microsoft.com/office/powerpoint/2010/main" val="124915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 2017-02-10 10.46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26" y="5395239"/>
            <a:ext cx="749300" cy="1333500"/>
          </a:xfrm>
          <a:prstGeom prst="rect">
            <a:avLst/>
          </a:prstGeom>
        </p:spPr>
      </p:pic>
      <p:pic>
        <p:nvPicPr>
          <p:cNvPr id="8" name="Picture 7" descr="Screenshot 2017-02-10 10.45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95" y="1076538"/>
            <a:ext cx="571500" cy="1206500"/>
          </a:xfrm>
          <a:prstGeom prst="rect">
            <a:avLst/>
          </a:prstGeom>
        </p:spPr>
      </p:pic>
      <p:pic>
        <p:nvPicPr>
          <p:cNvPr id="10" name="Picture 9" descr="Screenshot 2017-02-10 10.46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94" y="3265873"/>
            <a:ext cx="546101" cy="1168400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>
            <a:off x="2374487" y="5459875"/>
            <a:ext cx="181434" cy="1065932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2374487" y="3284342"/>
            <a:ext cx="233589" cy="1172525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2339702" y="1203497"/>
            <a:ext cx="233589" cy="1079541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58403" y="5666455"/>
            <a:ext cx="1598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Modulo </a:t>
            </a:r>
            <a:r>
              <a:rPr lang="en-US" dirty="0" err="1">
                <a:latin typeface="Bookman Old Style" panose="02050604050505020204" pitchFamily="18" charset="0"/>
              </a:rPr>
              <a:t>alla</a:t>
            </a:r>
            <a:r>
              <a:rPr lang="en-US" dirty="0">
                <a:latin typeface="Bookman Old Style" panose="02050604050505020204" pitchFamily="18" charset="0"/>
              </a:rPr>
              <a:t> base</a:t>
            </a:r>
          </a:p>
          <a:p>
            <a:pPr algn="ctr"/>
            <a:r>
              <a:rPr lang="en-US" dirty="0">
                <a:latin typeface="Bookman Old Style" panose="02050604050505020204" pitchFamily="18" charset="0"/>
              </a:rPr>
              <a:t>(</a:t>
            </a:r>
            <a:r>
              <a:rPr lang="en-US" dirty="0" err="1">
                <a:latin typeface="Bookman Old Style" panose="02050604050505020204" pitchFamily="18" charset="0"/>
              </a:rPr>
              <a:t>Reboiler</a:t>
            </a:r>
            <a:r>
              <a:rPr lang="en-US" dirty="0"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32329" y="3595527"/>
            <a:ext cx="1598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>
                <a:latin typeface="Bookman Old Style" panose="02050604050505020204" pitchFamily="18" charset="0"/>
              </a:rPr>
              <a:t>Modulo </a:t>
            </a:r>
            <a:r>
              <a:rPr lang="en-US" dirty="0" err="1">
                <a:latin typeface="Bookman Old Style" panose="02050604050505020204" pitchFamily="18" charset="0"/>
              </a:rPr>
              <a:t>centrale</a:t>
            </a:r>
            <a:r>
              <a:rPr lang="en-US" dirty="0">
                <a:latin typeface="Bookman Old Style" panose="02050604050505020204" pitchFamily="18" charset="0"/>
              </a:rPr>
              <a:t> (x28)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58403" y="1502482"/>
            <a:ext cx="159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Modulo alto</a:t>
            </a:r>
          </a:p>
          <a:p>
            <a:pPr algn="ctr"/>
            <a:r>
              <a:rPr lang="en-US" dirty="0">
                <a:latin typeface="Bookman Old Style" panose="02050604050505020204" pitchFamily="18" charset="0"/>
              </a:rPr>
              <a:t>(Condenser)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493673" y="3265873"/>
            <a:ext cx="2253" cy="114159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52568" y="3112381"/>
            <a:ext cx="461665" cy="12372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12 </a:t>
            </a:r>
            <a:r>
              <a:rPr lang="en-US" b="1" dirty="0" err="1">
                <a:solidFill>
                  <a:srgbClr val="FF0000"/>
                </a:solidFill>
              </a:rPr>
              <a:t>metri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3340" y="1549454"/>
            <a:ext cx="461665" cy="405564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Lunghezza</a:t>
            </a:r>
            <a:r>
              <a:rPr lang="en-US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totale</a:t>
            </a:r>
            <a:r>
              <a:rPr lang="en-US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Colonna 348 m</a:t>
            </a:r>
          </a:p>
        </p:txBody>
      </p:sp>
      <p:pic>
        <p:nvPicPr>
          <p:cNvPr id="24" name="Picture 23" descr="2016-10-18 16.41.3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49186" y="5133360"/>
            <a:ext cx="2535916" cy="1521551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 cmpd="sng">
            <a:solidFill>
              <a:srgbClr val="66CCFF"/>
            </a:solidFill>
            <a:miter lim="800000"/>
          </a:ln>
          <a:effectLst/>
        </p:spPr>
      </p:pic>
      <p:pic>
        <p:nvPicPr>
          <p:cNvPr id="35" name="Picture 34" descr="Screenshot 2017-02-10 11.16.2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22" y="940409"/>
            <a:ext cx="2774777" cy="158516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 cmpd="sng">
            <a:solidFill>
              <a:srgbClr val="66FF66"/>
            </a:solidFill>
            <a:miter lim="800000"/>
          </a:ln>
          <a:effectLst/>
        </p:spPr>
      </p:pic>
      <p:pic>
        <p:nvPicPr>
          <p:cNvPr id="36" name="Picture 35" descr="Screenshot 2017-02-10 11.48.4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18" y="2728823"/>
            <a:ext cx="1544759" cy="223051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 cmpd="sng">
            <a:solidFill>
              <a:srgbClr val="FF6666"/>
            </a:solidFill>
            <a:miter lim="800000"/>
          </a:ln>
          <a:effectLst/>
        </p:spPr>
      </p:pic>
      <p:cxnSp>
        <p:nvCxnSpPr>
          <p:cNvPr id="22" name="Straight Arrow Connector 21"/>
          <p:cNvCxnSpPr/>
          <p:nvPr/>
        </p:nvCxnSpPr>
        <p:spPr>
          <a:xfrm>
            <a:off x="679575" y="1143000"/>
            <a:ext cx="0" cy="538280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creenshot 2017-02-09 16.03.1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19" y="2931771"/>
            <a:ext cx="3025383" cy="176104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 cmpd="sng">
            <a:solidFill>
              <a:srgbClr val="FF6666"/>
            </a:solidFill>
            <a:miter lim="800000"/>
          </a:ln>
          <a:effectLst/>
        </p:spPr>
      </p:pic>
      <p:pic>
        <p:nvPicPr>
          <p:cNvPr id="38" name="Picture 37" descr="ARIA@CERN-143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92" y="5282808"/>
            <a:ext cx="2108922" cy="1521552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 cmpd="sng">
            <a:solidFill>
              <a:srgbClr val="66CCFF"/>
            </a:solidFill>
            <a:miter lim="800000"/>
          </a:ln>
          <a:effectLst/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53995" y="0"/>
            <a:ext cx="88311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rgbClr val="0000FF"/>
                </a:solidFill>
                <a:latin typeface="Bookman Old Style" panose="02050604050505020204" pitchFamily="18" charset="0"/>
              </a:rPr>
              <a:t>Moduli </a:t>
            </a:r>
            <a:r>
              <a:rPr lang="en-US" sz="38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Seruci</a:t>
            </a:r>
            <a:r>
              <a:rPr lang="en-US" sz="3800" dirty="0">
                <a:solidFill>
                  <a:srgbClr val="0000FF"/>
                </a:solidFill>
                <a:latin typeface="Bookman Old Style" panose="02050604050505020204" pitchFamily="18" charset="0"/>
              </a:rPr>
              <a:t> I</a:t>
            </a:r>
            <a:endParaRPr lang="en-US" sz="3800" dirty="0">
              <a:latin typeface="Bookman Old Style" panose="020506040505050202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383016" y="1118871"/>
            <a:ext cx="31217" cy="116933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493974" y="5395239"/>
            <a:ext cx="2253" cy="114159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39327" y="5133360"/>
            <a:ext cx="461665" cy="12372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 </a:t>
            </a:r>
            <a:r>
              <a:rPr lang="en-US" b="1" dirty="0" err="1">
                <a:solidFill>
                  <a:srgbClr val="FF0000"/>
                </a:solidFill>
              </a:rPr>
              <a:t>metri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1351" y="930841"/>
            <a:ext cx="461665" cy="12372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 </a:t>
            </a:r>
            <a:r>
              <a:rPr lang="en-US" b="1" dirty="0" err="1">
                <a:solidFill>
                  <a:srgbClr val="FF0000"/>
                </a:solidFill>
              </a:rPr>
              <a:t>metri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93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n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68" y="2228153"/>
            <a:ext cx="3033890" cy="4132263"/>
          </a:xfrm>
          <a:prstGeom prst="rect">
            <a:avLst/>
          </a:prstGeom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3995" y="193823"/>
            <a:ext cx="88311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00FF"/>
                </a:solidFill>
                <a:latin typeface="Bookman Old Style" panose="02050604050505020204" pitchFamily="18" charset="0"/>
              </a:rPr>
              <a:t>Il </a:t>
            </a:r>
            <a:r>
              <a:rPr lang="en-US" sz="30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Sito</a:t>
            </a:r>
            <a:r>
              <a:rPr lang="en-US" sz="3000" dirty="0">
                <a:solidFill>
                  <a:srgbClr val="0000FF"/>
                </a:solidFill>
                <a:latin typeface="Bookman Old Style" panose="02050604050505020204" pitchFamily="18" charset="0"/>
              </a:rPr>
              <a:t> di </a:t>
            </a:r>
            <a:r>
              <a:rPr lang="en-US" sz="30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Seruci</a:t>
            </a:r>
            <a:r>
              <a:rPr lang="en-US" sz="3000" dirty="0">
                <a:solidFill>
                  <a:srgbClr val="0000FF"/>
                </a:solidFill>
                <a:latin typeface="Bookman Old Style" panose="02050604050505020204" pitchFamily="18" charset="0"/>
              </a:rPr>
              <a:t> I</a:t>
            </a:r>
            <a:endParaRPr lang="en-US" sz="3000" dirty="0"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666" y="1365046"/>
            <a:ext cx="8021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Bookman Old Style" panose="02050604050505020204" pitchFamily="18" charset="0"/>
                <a:cs typeface="Courier"/>
              </a:rPr>
              <a:t>Il pozzo “</a:t>
            </a:r>
            <a:r>
              <a:rPr lang="it-IT" sz="2000" dirty="0" err="1">
                <a:latin typeface="Bookman Old Style" panose="02050604050505020204" pitchFamily="18" charset="0"/>
                <a:cs typeface="Courier"/>
              </a:rPr>
              <a:t>Seruci</a:t>
            </a:r>
            <a:r>
              <a:rPr lang="it-IT" sz="2000" dirty="0">
                <a:latin typeface="Bookman Old Style" panose="02050604050505020204" pitchFamily="18" charset="0"/>
                <a:cs typeface="Courier"/>
              </a:rPr>
              <a:t> I” è stato completamente restaurato ed è pronto ad ospitare la colonna di distillazione alta 350 metri.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0222" y="4883088"/>
            <a:ext cx="4209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Bookman Old Style" panose="02050604050505020204" pitchFamily="18" charset="0"/>
                <a:cs typeface="Courier"/>
              </a:rPr>
              <a:t>In alto</a:t>
            </a:r>
            <a:r>
              <a:rPr lang="it-IT" dirty="0">
                <a:latin typeface="Bookman Old Style" panose="02050604050505020204" pitchFamily="18" charset="0"/>
                <a:cs typeface="Courier"/>
              </a:rPr>
              <a:t>: Argano dell’ascensore del pozzo n.1</a:t>
            </a:r>
          </a:p>
          <a:p>
            <a:r>
              <a:rPr lang="it-IT" b="1" dirty="0">
                <a:latin typeface="Bookman Old Style" panose="02050604050505020204" pitchFamily="18" charset="0"/>
                <a:cs typeface="Courier"/>
              </a:rPr>
              <a:t>A destra: </a:t>
            </a:r>
            <a:r>
              <a:rPr lang="it-IT" dirty="0">
                <a:latin typeface="Bookman Old Style" panose="02050604050505020204" pitchFamily="18" charset="0"/>
                <a:cs typeface="Courier"/>
              </a:rPr>
              <a:t>Una resa grafica della parte alta del pozzo n. 1 con la colonna. </a:t>
            </a:r>
          </a:p>
        </p:txBody>
      </p:sp>
      <p:pic>
        <p:nvPicPr>
          <p:cNvPr id="9" name="Picture 8" descr="mine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9" y="2242263"/>
            <a:ext cx="4068416" cy="271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71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3995" y="193823"/>
            <a:ext cx="88311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00FF"/>
                </a:solidFill>
                <a:latin typeface="Bookman Old Style" panose="02050604050505020204" pitchFamily="18" charset="0"/>
              </a:rPr>
              <a:t>Lo schema </a:t>
            </a:r>
            <a:r>
              <a:rPr lang="en-US" sz="30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della</a:t>
            </a:r>
            <a:r>
              <a:rPr lang="en-US" sz="3000" dirty="0">
                <a:solidFill>
                  <a:srgbClr val="0000FF"/>
                </a:solidFill>
                <a:latin typeface="Bookman Old Style" panose="020506040505050202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colonna</a:t>
            </a:r>
            <a:r>
              <a:rPr lang="en-US" sz="3000" dirty="0">
                <a:solidFill>
                  <a:srgbClr val="0000FF"/>
                </a:solidFill>
                <a:latin typeface="Bookman Old Style" panose="02050604050505020204" pitchFamily="18" charset="0"/>
              </a:rPr>
              <a:t> Aria “0”</a:t>
            </a:r>
            <a:endParaRPr lang="en-US" sz="3000" dirty="0">
              <a:latin typeface="Bookman Old Style" panose="02050604050505020204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0F9CBB-830E-664E-9431-91A43B0BF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468313"/>
            <a:ext cx="2227263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A053183-9644-0B41-A2B9-507AA761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406" y="1168085"/>
            <a:ext cx="2227263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841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3996" y="193823"/>
            <a:ext cx="1100242" cy="5813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 descr="A scaffolding in front of a building&#10;&#10;Description automatically generated">
            <a:extLst>
              <a:ext uri="{FF2B5EF4-FFF2-40B4-BE49-F238E27FC236}">
                <a16:creationId xmlns:a16="http://schemas.microsoft.com/office/drawing/2014/main" id="{6E094285-11A9-8E4B-898C-B4E21D77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483" y="246670"/>
            <a:ext cx="3447521" cy="6153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3EEFD-E4F9-0141-A478-91C22AF7792A}"/>
              </a:ext>
            </a:extLst>
          </p:cNvPr>
          <p:cNvSpPr txBox="1"/>
          <p:nvPr/>
        </p:nvSpPr>
        <p:spPr>
          <a:xfrm>
            <a:off x="104173" y="787078"/>
            <a:ext cx="1250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La Colonna</a:t>
            </a:r>
          </a:p>
          <a:p>
            <a:pPr algn="ctr"/>
            <a:r>
              <a:rPr lang="en-US" dirty="0">
                <a:latin typeface="Bookman Old Style" panose="02050604050505020204" pitchFamily="18" charset="0"/>
              </a:rPr>
              <a:t>Aria 0</a:t>
            </a:r>
          </a:p>
          <a:p>
            <a:pPr algn="ctr"/>
            <a:endParaRPr lang="en-US" dirty="0">
              <a:latin typeface="Bookman Old Style" panose="02050604050505020204" pitchFamily="18" charset="0"/>
            </a:endParaRPr>
          </a:p>
          <a:p>
            <a:pPr algn="ctr"/>
            <a:r>
              <a:rPr lang="en-US" dirty="0">
                <a:latin typeface="Bookman Old Style" panose="02050604050505020204" pitchFamily="18" charset="0"/>
              </a:rPr>
              <a:t>Agosto 2019</a:t>
            </a:r>
          </a:p>
        </p:txBody>
      </p:sp>
      <p:pic>
        <p:nvPicPr>
          <p:cNvPr id="10" name="Picture 9" descr="A person standing in front of a building&#10;&#10;Description automatically gen">
            <a:extLst>
              <a:ext uri="{FF2B5EF4-FFF2-40B4-BE49-F238E27FC236}">
                <a16:creationId xmlns:a16="http://schemas.microsoft.com/office/drawing/2014/main" id="{7FB2B81E-E59B-444F-B399-D40F79B90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238" y="0"/>
            <a:ext cx="4088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63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3995" y="193823"/>
            <a:ext cx="88311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00FF"/>
                </a:solidFill>
                <a:latin typeface="Bookman Old Style" panose="02050604050505020204" pitchFamily="18" charset="0"/>
              </a:rPr>
              <a:t>I </a:t>
            </a:r>
            <a:r>
              <a:rPr lang="en-US" sz="36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risultati</a:t>
            </a:r>
            <a:r>
              <a:rPr lang="en-US" sz="3600" dirty="0">
                <a:solidFill>
                  <a:srgbClr val="0000FF"/>
                </a:solidFill>
                <a:latin typeface="Bookman Old Style" panose="0205060405050502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raggiunti</a:t>
            </a:r>
            <a:endParaRPr lang="en-US" sz="36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E4283-9A60-2748-B70C-4E9D7C3A0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07" y="1336823"/>
            <a:ext cx="7778383" cy="435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64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3995" y="193822"/>
            <a:ext cx="3898901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00FF"/>
                </a:solidFill>
                <a:latin typeface="Bookman Old Style" panose="02050604050505020204" pitchFamily="18" charset="0"/>
              </a:rPr>
              <a:t>I </a:t>
            </a:r>
            <a:r>
              <a:rPr lang="en-US" sz="36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risultati</a:t>
            </a:r>
            <a:r>
              <a:rPr lang="en-US" sz="3600" dirty="0">
                <a:solidFill>
                  <a:srgbClr val="0000FF"/>
                </a:solidFill>
                <a:latin typeface="Bookman Old Style" panose="0205060405050502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raggiunti</a:t>
            </a:r>
            <a:endParaRPr lang="en-US" sz="36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BCE4B-BA81-6349-BFC1-D5C546B9D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968" y="0"/>
            <a:ext cx="5170032" cy="2896565"/>
          </a:xfrm>
          <a:prstGeom prst="rect">
            <a:avLst/>
          </a:prstGeom>
        </p:spPr>
      </p:pic>
      <p:pic>
        <p:nvPicPr>
          <p:cNvPr id="11" name="Picture 10" descr="A picture containing indoor, building, train, station&#10;&#10;Description automatically generated">
            <a:extLst>
              <a:ext uri="{FF2B5EF4-FFF2-40B4-BE49-F238E27FC236}">
                <a16:creationId xmlns:a16="http://schemas.microsoft.com/office/drawing/2014/main" id="{FDBED128-7952-2F43-9603-B11E38FE6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954759"/>
            <a:ext cx="5058136" cy="379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86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E8A99-C33B-0C4E-8E1E-55F327C0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4F0BD-0782-A945-962F-AE19CEC5C984}" type="datetime1">
              <a:rPr lang="en-US" smtClean="0"/>
              <a:t>12/11/19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A7C3B-DBC5-9C4A-98B4-18CC9308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A large machine in a room&#10;&#10;Description automatically generated">
            <a:extLst>
              <a:ext uri="{FF2B5EF4-FFF2-40B4-BE49-F238E27FC236}">
                <a16:creationId xmlns:a16="http://schemas.microsoft.com/office/drawing/2014/main" id="{B19266E1-9409-FB48-9D12-6031D14E2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412"/>
            <a:ext cx="9144000" cy="2589919"/>
          </a:xfrm>
          <a:prstGeom prst="rect">
            <a:avLst/>
          </a:prstGeom>
        </p:spPr>
      </p:pic>
      <p:pic>
        <p:nvPicPr>
          <p:cNvPr id="11" name="Picture 10" descr="A close up of a machine&#10;&#10;Description automatically generated">
            <a:extLst>
              <a:ext uri="{FF2B5EF4-FFF2-40B4-BE49-F238E27FC236}">
                <a16:creationId xmlns:a16="http://schemas.microsoft.com/office/drawing/2014/main" id="{90777E40-D543-514D-A44D-82ABCA7BF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21" y="3858670"/>
            <a:ext cx="9144000" cy="23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96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BF72777-A663-E049-86AE-B04B4B5D4B5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AE57C18A-C0E0-7C49-AA27-AE9151095A10}" type="slidenum">
              <a:rPr lang="it-IT" altLang="en-US"/>
              <a:pPr/>
              <a:t>18</a:t>
            </a:fld>
            <a:endParaRPr lang="it-IT" altLang="en-US"/>
          </a:p>
        </p:txBody>
      </p:sp>
      <p:pic>
        <p:nvPicPr>
          <p:cNvPr id="7169" name="Picture 1">
            <a:extLst>
              <a:ext uri="{FF2B5EF4-FFF2-40B4-BE49-F238E27FC236}">
                <a16:creationId xmlns:a16="http://schemas.microsoft.com/office/drawing/2014/main" id="{5D7AF8D0-95B5-E149-A3CB-4D3077554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007" y="1737351"/>
            <a:ext cx="3636579" cy="149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>
            <a:extLst>
              <a:ext uri="{FF2B5EF4-FFF2-40B4-BE49-F238E27FC236}">
                <a16:creationId xmlns:a16="http://schemas.microsoft.com/office/drawing/2014/main" id="{55A587BE-3136-CF43-B02E-E3156E2C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273" y="1108472"/>
            <a:ext cx="8693944" cy="62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48303" rIns="67500" bIns="3375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it-IT" altLang="en-US" sz="1500" dirty="0">
                <a:latin typeface="Bookman Old Style" panose="02050604050505020204" pitchFamily="18" charset="0"/>
              </a:rPr>
              <a:t>In una colonna di distillazione contenente la miscela con i due diversi isotopi del N</a:t>
            </a:r>
            <a:r>
              <a:rPr lang="it-IT" altLang="en-US" sz="1500" baseline="-33000" dirty="0">
                <a:latin typeface="Bookman Old Style" panose="02050604050505020204" pitchFamily="18" charset="0"/>
              </a:rPr>
              <a:t>2</a:t>
            </a:r>
            <a:r>
              <a:rPr lang="it-IT" altLang="en-US" sz="1500" dirty="0">
                <a:latin typeface="Bookman Old Style" panose="02050604050505020204" pitchFamily="18" charset="0"/>
              </a:rPr>
              <a:t> e nella condizione di  “riflusso totale” (nessuna estrazione di gas dalla colonna), abbiamo</a:t>
            </a:r>
            <a:r>
              <a:rPr lang="it-IT" altLang="en-US" sz="1650" dirty="0"/>
              <a:t>: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B4041B23-44AA-2B45-8F0A-2F404EC37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756" y="487333"/>
            <a:ext cx="5974556" cy="4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53595" rIns="67500" bIns="3375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it-IT" altLang="en-US" sz="2400" dirty="0">
                <a:solidFill>
                  <a:srgbClr val="009933"/>
                </a:solidFill>
                <a:latin typeface="Bookman Old Style" panose="02050604050505020204" pitchFamily="18" charset="0"/>
              </a:rPr>
              <a:t>Il parametro misurato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3AD24AD7-073E-0640-9FA0-6FB17B68E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21" y="2987049"/>
            <a:ext cx="8909447" cy="188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48303" rIns="67500" bIns="3375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it-IT" altLang="en-US" dirty="0">
                <a:latin typeface="Bookman Old Style" panose="02050604050505020204" pitchFamily="18" charset="0"/>
              </a:rPr>
              <a:t>ove:</a:t>
            </a:r>
          </a:p>
          <a:p>
            <a:r>
              <a:rPr lang="it-IT" altLang="en-US" sz="1650" dirty="0">
                <a:latin typeface="Bookman Old Style" panose="02050604050505020204" pitchFamily="18" charset="0"/>
              </a:rPr>
              <a:t>	--) </a:t>
            </a:r>
            <a:r>
              <a:rPr lang="it-IT" sz="1600" dirty="0">
                <a:latin typeface="Bookman Old Style" panose="02050604050505020204" pitchFamily="18" charset="0"/>
                <a:cs typeface="Courier"/>
              </a:rPr>
              <a:t>è il fattore di</a:t>
            </a:r>
            <a:r>
              <a:rPr lang="it-IT" altLang="en-US" sz="1600" dirty="0">
                <a:latin typeface="Bookman Old Style" panose="02050604050505020204" pitchFamily="18" charset="0"/>
              </a:rPr>
              <a:t> “separazione” </a:t>
            </a:r>
          </a:p>
          <a:p>
            <a:endParaRPr lang="it-IT" altLang="en-US" sz="1650" dirty="0">
              <a:latin typeface="Bookman Old Style" panose="02050604050505020204" pitchFamily="18" charset="0"/>
            </a:endParaRPr>
          </a:p>
          <a:p>
            <a:r>
              <a:rPr lang="it-IT" altLang="en-US" sz="1650" dirty="0">
                <a:latin typeface="Bookman Old Style" panose="02050604050505020204" pitchFamily="18" charset="0"/>
              </a:rPr>
              <a:t>	--)  </a:t>
            </a:r>
            <a:r>
              <a:rPr lang="it-IT" sz="1600" dirty="0">
                <a:latin typeface="Bookman Old Style" panose="02050604050505020204" pitchFamily="18" charset="0"/>
                <a:cs typeface="Courier"/>
              </a:rPr>
              <a:t>è</a:t>
            </a:r>
            <a:r>
              <a:rPr lang="it-IT" altLang="en-US" sz="1600" dirty="0">
                <a:latin typeface="Bookman Old Style" panose="02050604050505020204" pitchFamily="18" charset="0"/>
              </a:rPr>
              <a:t> la volatilit</a:t>
            </a:r>
            <a:r>
              <a:rPr lang="it-IT" sz="1600" dirty="0">
                <a:latin typeface="Bookman Old Style" panose="02050604050505020204" pitchFamily="18" charset="0"/>
              </a:rPr>
              <a:t>à</a:t>
            </a:r>
            <a:r>
              <a:rPr lang="it-IT" sz="1600" dirty="0">
                <a:latin typeface="Bookman Old Style" panose="02050604050505020204" pitchFamily="18" charset="0"/>
                <a:cs typeface="Courier"/>
              </a:rPr>
              <a:t> </a:t>
            </a:r>
            <a:r>
              <a:rPr lang="it-IT" altLang="en-US" sz="1600" dirty="0">
                <a:latin typeface="Bookman Old Style" panose="02050604050505020204" pitchFamily="18" charset="0"/>
              </a:rPr>
              <a:t> relativa (fattore di separazione – </a:t>
            </a:r>
            <a:r>
              <a:rPr lang="it-IT" altLang="en-US" sz="1600" i="1" dirty="0">
                <a:latin typeface="Bookman Old Style" panose="02050604050505020204" pitchFamily="18" charset="0"/>
              </a:rPr>
              <a:t>O</a:t>
            </a:r>
            <a:r>
              <a:rPr lang="it-IT" altLang="en-US" sz="1600" dirty="0">
                <a:latin typeface="Bookman Old Style" panose="02050604050505020204" pitchFamily="18" charset="0"/>
              </a:rPr>
              <a:t>(1.0030);  dipendente da T)</a:t>
            </a:r>
          </a:p>
          <a:p>
            <a:endParaRPr lang="it-IT" altLang="en-US" sz="1650" dirty="0">
              <a:latin typeface="Bookman Old Style" panose="02050604050505020204" pitchFamily="18" charset="0"/>
            </a:endParaRPr>
          </a:p>
          <a:p>
            <a:r>
              <a:rPr lang="it-IT" altLang="en-US" sz="1650" dirty="0">
                <a:latin typeface="Bookman Old Style" panose="02050604050505020204" pitchFamily="18" charset="0"/>
              </a:rPr>
              <a:t>	--)  </a:t>
            </a:r>
            <a:r>
              <a:rPr lang="it-IT" dirty="0">
                <a:latin typeface="Bookman Old Style" panose="02050604050505020204" pitchFamily="18" charset="0"/>
                <a:cs typeface="Courier"/>
              </a:rPr>
              <a:t>è</a:t>
            </a:r>
            <a:r>
              <a:rPr lang="it-IT" altLang="en-US" sz="1650" dirty="0">
                <a:latin typeface="Bookman Old Style" panose="02050604050505020204" pitchFamily="18" charset="0"/>
              </a:rPr>
              <a:t> il numero di stadi di distillazione.</a:t>
            </a:r>
          </a:p>
          <a:p>
            <a:endParaRPr lang="it-IT" altLang="en-US" sz="1650" dirty="0">
              <a:latin typeface="Bookman Old Style" panose="02050604050505020204" pitchFamily="18" charset="0"/>
            </a:endParaRP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0E868B08-8CE8-F340-B581-069E58877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658" y="2283846"/>
            <a:ext cx="2228789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45657" rIns="67500" bIns="3375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it-IT" altLang="en-US" sz="1400" dirty="0"/>
              <a:t>(</a:t>
            </a:r>
            <a:r>
              <a:rPr lang="it-IT" altLang="en-US" sz="1400" dirty="0">
                <a:latin typeface="Bookman Old Style" panose="02050604050505020204" pitchFamily="18" charset="0"/>
              </a:rPr>
              <a:t>temperatura costante</a:t>
            </a:r>
            <a:r>
              <a:rPr lang="it-IT" altLang="en-US" sz="1400" dirty="0"/>
              <a:t>)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1C118211-882D-034D-969E-D0ACF55EB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59" y="3811432"/>
            <a:ext cx="302419" cy="35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0A6C8414-1084-424D-B3D1-8451684B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8" y="4336158"/>
            <a:ext cx="32385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9F3920C9-2273-3D47-B600-74601FD3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59" y="3271838"/>
            <a:ext cx="2428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7" name="Text Box 9">
            <a:extLst>
              <a:ext uri="{FF2B5EF4-FFF2-40B4-BE49-F238E27FC236}">
                <a16:creationId xmlns:a16="http://schemas.microsoft.com/office/drawing/2014/main" id="{8D66C85E-2F6D-5346-ABA0-021140FE2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6956"/>
            <a:ext cx="9158288" cy="144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it-IT" altLang="en-US" dirty="0">
                <a:latin typeface="Bookman Old Style" panose="02050604050505020204" pitchFamily="18" charset="0"/>
              </a:rPr>
              <a:t>L’obiettivo del test: la  misura del fattore di separazione </a:t>
            </a:r>
            <a:r>
              <a:rPr lang="it-IT" altLang="en-US" i="1" dirty="0" err="1">
                <a:latin typeface="Bookman Old Style" panose="02050604050505020204" pitchFamily="18" charset="0"/>
              </a:rPr>
              <a:t>S</a:t>
            </a:r>
            <a:r>
              <a:rPr lang="it-IT" altLang="en-US" i="1" dirty="0">
                <a:latin typeface="Bookman Old Style" panose="02050604050505020204" pitchFamily="18" charset="0"/>
              </a:rPr>
              <a:t> </a:t>
            </a:r>
            <a:r>
              <a:rPr lang="it-IT" altLang="en-US" dirty="0">
                <a:latin typeface="Bookman Old Style" panose="02050604050505020204" pitchFamily="18" charset="0"/>
              </a:rPr>
              <a:t>(ed anche della constante «tempo» della colonna)</a:t>
            </a:r>
            <a:r>
              <a:rPr lang="it-IT" altLang="en-US" i="1" dirty="0">
                <a:latin typeface="Bookman Old Style" panose="02050604050505020204" pitchFamily="18" charset="0"/>
              </a:rPr>
              <a:t>,</a:t>
            </a:r>
            <a:r>
              <a:rPr lang="it-IT" altLang="en-US" dirty="0">
                <a:latin typeface="Bookman Old Style" panose="02050604050505020204" pitchFamily="18" charset="0"/>
              </a:rPr>
              <a:t> nel caso del N</a:t>
            </a:r>
            <a:r>
              <a:rPr lang="it-IT" altLang="en-US" baseline="-33000" dirty="0">
                <a:latin typeface="Bookman Old Style" panose="02050604050505020204" pitchFamily="18" charset="0"/>
              </a:rPr>
              <a:t>2</a:t>
            </a:r>
            <a:r>
              <a:rPr lang="it-IT" altLang="en-US" dirty="0">
                <a:latin typeface="Bookman Old Style" panose="02050604050505020204" pitchFamily="18" charset="0"/>
              </a:rPr>
              <a:t> per Seruci0 (eventualmente sotto diverse condizioni di operativit</a:t>
            </a:r>
            <a:r>
              <a:rPr lang="it-IT" dirty="0">
                <a:latin typeface="Bookman Old Style" panose="02050604050505020204" pitchFamily="18" charset="0"/>
              </a:rPr>
              <a:t>à</a:t>
            </a:r>
            <a:r>
              <a:rPr lang="it-IT" altLang="en-US" dirty="0">
                <a:latin typeface="Bookman Old Style" panose="02050604050505020204" pitchFamily="18" charset="0"/>
              </a:rPr>
              <a:t> della colonna0.</a:t>
            </a:r>
          </a:p>
          <a:p>
            <a:r>
              <a:rPr lang="it-IT" altLang="en-US" dirty="0">
                <a:latin typeface="Bookman Old Style" panose="02050604050505020204" pitchFamily="18" charset="0"/>
              </a:rPr>
              <a:t>Le misure dei rapporti di concentrazione eseguiti utilizzando uno spettrometro di massa ExtrelMax300_LG.</a:t>
            </a:r>
          </a:p>
        </p:txBody>
      </p:sp>
    </p:spTree>
    <p:extLst>
      <p:ext uri="{BB962C8B-B14F-4D97-AF65-F5344CB8AC3E}">
        <p14:creationId xmlns:p14="http://schemas.microsoft.com/office/powerpoint/2010/main" val="2269944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E8FE2-FE96-8743-A975-AA8D686AA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7" y="266218"/>
            <a:ext cx="8397433" cy="57540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07C34-EAF1-A545-A802-72319F738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4F0BD-0782-A945-962F-AE19CEC5C984}" type="datetime1">
              <a:rPr lang="en-US" smtClean="0"/>
              <a:t>12/11/19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149D3-7754-D243-A19E-38A6306B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B2CE5FE-CB57-1941-8674-F321AC5C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6" y="796644"/>
            <a:ext cx="8842984" cy="522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31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44FC-0E05-9545-83A5-C9B71D15DAE6}" type="datetime3">
              <a:rPr lang="en-US" smtClean="0"/>
              <a:t>11 December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Alberto Devoto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bulletcluster_comp_2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0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6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3E8A8-5805-CF4F-9197-5107B6B5D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4F0BD-0782-A945-962F-AE19CEC5C984}" type="datetime1">
              <a:rPr lang="en-US" smtClean="0"/>
              <a:t>12/11/19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D0090-3FAD-8146-9F3F-FA9FAA89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20</a:t>
            </a:fld>
            <a:endParaRPr lang="en-US"/>
          </a:p>
        </p:txBody>
      </p:sp>
      <p:pic>
        <p:nvPicPr>
          <p:cNvPr id="1028" name="Picture 4" descr="page22image3825280">
            <a:extLst>
              <a:ext uri="{FF2B5EF4-FFF2-40B4-BE49-F238E27FC236}">
                <a16:creationId xmlns:a16="http://schemas.microsoft.com/office/drawing/2014/main" id="{7D653EAF-DF5D-7A46-B689-391D202E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737225"/>
            <a:ext cx="86868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FAFE3FA4-809B-B84C-8F25-3778F01DC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8" y="283779"/>
            <a:ext cx="8582572" cy="348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56292-F707-E047-ABB1-B61B0CBEB789}"/>
              </a:ext>
            </a:extLst>
          </p:cNvPr>
          <p:cNvSpPr txBox="1"/>
          <p:nvPr/>
        </p:nvSpPr>
        <p:spPr>
          <a:xfrm>
            <a:off x="457200" y="4141076"/>
            <a:ext cx="8356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Bookman Old Style" panose="02050604050505020204" pitchFamily="18" charset="0"/>
              </a:rPr>
              <a:t>L’azoto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possiede</a:t>
            </a:r>
            <a:r>
              <a:rPr lang="en-US" dirty="0">
                <a:latin typeface="Bookman Old Style" panose="02050604050505020204" pitchFamily="18" charset="0"/>
              </a:rPr>
              <a:t> due </a:t>
            </a:r>
            <a:r>
              <a:rPr lang="en-US" dirty="0" err="1">
                <a:latin typeface="Bookman Old Style" panose="02050604050505020204" pitchFamily="18" charset="0"/>
              </a:rPr>
              <a:t>isotopi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stabili</a:t>
            </a:r>
            <a:r>
              <a:rPr lang="en-US" dirty="0">
                <a:latin typeface="Bookman Old Style" panose="02050604050505020204" pitchFamily="18" charset="0"/>
              </a:rPr>
              <a:t>: </a:t>
            </a:r>
            <a:r>
              <a:rPr lang="it-IT" altLang="en-US" baseline="33000" dirty="0">
                <a:latin typeface="Bookman Old Style" panose="02050604050505020204" pitchFamily="18" charset="0"/>
              </a:rPr>
              <a:t>15</a:t>
            </a:r>
            <a:r>
              <a:rPr lang="it-IT" altLang="en-US" dirty="0">
                <a:latin typeface="Bookman Old Style" panose="02050604050505020204" pitchFamily="18" charset="0"/>
              </a:rPr>
              <a:t>N e </a:t>
            </a:r>
            <a:r>
              <a:rPr lang="it-IT" altLang="en-US" baseline="33000" dirty="0">
                <a:latin typeface="Bookman Old Style" panose="02050604050505020204" pitchFamily="18" charset="0"/>
              </a:rPr>
              <a:t>14</a:t>
            </a:r>
            <a:r>
              <a:rPr lang="it-IT" altLang="en-US" dirty="0">
                <a:latin typeface="Bookman Old Style" panose="02050604050505020204" pitchFamily="18" charset="0"/>
              </a:rPr>
              <a:t>N</a:t>
            </a:r>
          </a:p>
          <a:p>
            <a:r>
              <a:rPr lang="en-US" dirty="0">
                <a:latin typeface="Bookman Old Style" panose="02050604050505020204" pitchFamily="18" charset="0"/>
              </a:rPr>
              <a:t>Il </a:t>
            </a:r>
            <a:r>
              <a:rPr lang="en-US" dirty="0" err="1">
                <a:latin typeface="Bookman Old Style" panose="02050604050505020204" pitchFamily="18" charset="0"/>
              </a:rPr>
              <a:t>nostro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obiettivo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it-IT" dirty="0">
                <a:latin typeface="Bookman Old Style" panose="02050604050505020204" pitchFamily="18" charset="0"/>
              </a:rPr>
              <a:t>è la distillazione e separazione tra la molecola </a:t>
            </a:r>
            <a:r>
              <a:rPr lang="it-IT" altLang="en-US" baseline="33000" dirty="0">
                <a:latin typeface="Bookman Old Style" panose="02050604050505020204" pitchFamily="18" charset="0"/>
              </a:rPr>
              <a:t>14</a:t>
            </a:r>
            <a:r>
              <a:rPr lang="it-IT" altLang="en-US" dirty="0">
                <a:latin typeface="Bookman Old Style" panose="02050604050505020204" pitchFamily="18" charset="0"/>
              </a:rPr>
              <a:t>N-</a:t>
            </a:r>
            <a:r>
              <a:rPr lang="it-IT" altLang="en-US" baseline="33000" dirty="0">
                <a:latin typeface="Bookman Old Style" panose="02050604050505020204" pitchFamily="18" charset="0"/>
              </a:rPr>
              <a:t> 14</a:t>
            </a:r>
            <a:r>
              <a:rPr lang="it-IT" altLang="en-US" dirty="0">
                <a:latin typeface="Bookman Old Style" panose="02050604050505020204" pitchFamily="18" charset="0"/>
              </a:rPr>
              <a:t>N e la molecola </a:t>
            </a:r>
            <a:r>
              <a:rPr lang="it-IT" altLang="en-US" baseline="33000" dirty="0">
                <a:latin typeface="Bookman Old Style" panose="02050604050505020204" pitchFamily="18" charset="0"/>
              </a:rPr>
              <a:t>14</a:t>
            </a:r>
            <a:r>
              <a:rPr lang="it-IT" altLang="en-US" dirty="0">
                <a:latin typeface="Bookman Old Style" panose="02050604050505020204" pitchFamily="18" charset="0"/>
              </a:rPr>
              <a:t>N-</a:t>
            </a:r>
            <a:r>
              <a:rPr lang="it-IT" altLang="en-US" baseline="33000" dirty="0">
                <a:latin typeface="Bookman Old Style" panose="02050604050505020204" pitchFamily="18" charset="0"/>
              </a:rPr>
              <a:t> 15</a:t>
            </a:r>
            <a:r>
              <a:rPr lang="it-IT" altLang="en-US" dirty="0">
                <a:latin typeface="Bookman Old Style" panose="02050604050505020204" pitchFamily="18" charset="0"/>
              </a:rPr>
              <a:t>N.</a:t>
            </a:r>
          </a:p>
          <a:p>
            <a:r>
              <a:rPr lang="it-IT" dirty="0">
                <a:latin typeface="Bookman Old Style" panose="02050604050505020204" pitchFamily="18" charset="0"/>
              </a:rPr>
              <a:t>Nell’atmosfera le </a:t>
            </a:r>
            <a:r>
              <a:rPr lang="it-IT" dirty="0" err="1">
                <a:latin typeface="Bookman Old Style" panose="02050604050505020204" pitchFamily="18" charset="0"/>
              </a:rPr>
              <a:t>concentazioni</a:t>
            </a:r>
            <a:r>
              <a:rPr lang="it-IT" dirty="0">
                <a:latin typeface="Bookman Old Style" panose="02050604050505020204" pitchFamily="18" charset="0"/>
              </a:rPr>
              <a:t> relative sono le seguenti:</a:t>
            </a:r>
          </a:p>
          <a:p>
            <a:r>
              <a:rPr lang="it-IT" altLang="en-US" baseline="33000" dirty="0">
                <a:latin typeface="Bookman Old Style" panose="02050604050505020204" pitchFamily="18" charset="0"/>
              </a:rPr>
              <a:t>14</a:t>
            </a:r>
            <a:r>
              <a:rPr lang="it-IT" altLang="en-US" dirty="0">
                <a:latin typeface="Bookman Old Style" panose="02050604050505020204" pitchFamily="18" charset="0"/>
              </a:rPr>
              <a:t>N-</a:t>
            </a:r>
            <a:r>
              <a:rPr lang="it-IT" altLang="en-US" baseline="33000" dirty="0">
                <a:latin typeface="Bookman Old Style" panose="02050604050505020204" pitchFamily="18" charset="0"/>
              </a:rPr>
              <a:t> 14</a:t>
            </a:r>
            <a:r>
              <a:rPr lang="it-IT" altLang="en-US" dirty="0">
                <a:latin typeface="Bookman Old Style" panose="02050604050505020204" pitchFamily="18" charset="0"/>
              </a:rPr>
              <a:t>N ≃ 99.27%		</a:t>
            </a:r>
            <a:r>
              <a:rPr lang="it-IT" altLang="en-US" baseline="33000" dirty="0">
                <a:latin typeface="Bookman Old Style" panose="02050604050505020204" pitchFamily="18" charset="0"/>
              </a:rPr>
              <a:t> 14</a:t>
            </a:r>
            <a:r>
              <a:rPr lang="it-IT" altLang="en-US" dirty="0">
                <a:latin typeface="Bookman Old Style" panose="02050604050505020204" pitchFamily="18" charset="0"/>
              </a:rPr>
              <a:t>N-</a:t>
            </a:r>
            <a:r>
              <a:rPr lang="it-IT" altLang="en-US" baseline="33000" dirty="0">
                <a:latin typeface="Bookman Old Style" panose="02050604050505020204" pitchFamily="18" charset="0"/>
              </a:rPr>
              <a:t> 15</a:t>
            </a:r>
            <a:r>
              <a:rPr lang="it-IT" altLang="en-US" dirty="0">
                <a:latin typeface="Bookman Old Style" panose="02050604050505020204" pitchFamily="18" charset="0"/>
              </a:rPr>
              <a:t>N ≃ 0.73%</a:t>
            </a:r>
          </a:p>
          <a:p>
            <a:r>
              <a:rPr lang="it-IT" dirty="0">
                <a:latin typeface="Bookman Old Style" panose="02050604050505020204" pitchFamily="18" charset="0"/>
              </a:rPr>
              <a:t>Per cui:</a:t>
            </a:r>
          </a:p>
          <a:p>
            <a:pPr algn="ctr"/>
            <a:r>
              <a:rPr lang="it-IT" sz="2800" dirty="0">
                <a:latin typeface="Bookman Old Style" panose="02050604050505020204" pitchFamily="18" charset="0"/>
              </a:rPr>
              <a:t>[</a:t>
            </a:r>
            <a:r>
              <a:rPr lang="it-IT" altLang="en-US" sz="2800" baseline="33000" dirty="0">
                <a:latin typeface="Bookman Old Style" panose="02050604050505020204" pitchFamily="18" charset="0"/>
              </a:rPr>
              <a:t>14</a:t>
            </a:r>
            <a:r>
              <a:rPr lang="it-IT" altLang="en-US" sz="2800" dirty="0">
                <a:latin typeface="Bookman Old Style" panose="02050604050505020204" pitchFamily="18" charset="0"/>
              </a:rPr>
              <a:t>N-</a:t>
            </a:r>
            <a:r>
              <a:rPr lang="it-IT" altLang="en-US" sz="2800" baseline="33000" dirty="0">
                <a:latin typeface="Bookman Old Style" panose="02050604050505020204" pitchFamily="18" charset="0"/>
              </a:rPr>
              <a:t> 15</a:t>
            </a:r>
            <a:r>
              <a:rPr lang="it-IT" altLang="en-US" sz="2800" dirty="0">
                <a:latin typeface="Bookman Old Style" panose="02050604050505020204" pitchFamily="18" charset="0"/>
              </a:rPr>
              <a:t>N]/</a:t>
            </a:r>
            <a:r>
              <a:rPr lang="it-IT" sz="2800" dirty="0">
                <a:latin typeface="Bookman Old Style" panose="02050604050505020204" pitchFamily="18" charset="0"/>
              </a:rPr>
              <a:t>[</a:t>
            </a:r>
            <a:r>
              <a:rPr lang="it-IT" altLang="en-US" sz="2800" baseline="33000" dirty="0">
                <a:latin typeface="Bookman Old Style" panose="02050604050505020204" pitchFamily="18" charset="0"/>
              </a:rPr>
              <a:t>14</a:t>
            </a:r>
            <a:r>
              <a:rPr lang="it-IT" altLang="en-US" sz="2800" dirty="0">
                <a:latin typeface="Bookman Old Style" panose="02050604050505020204" pitchFamily="18" charset="0"/>
              </a:rPr>
              <a:t>N-</a:t>
            </a:r>
            <a:r>
              <a:rPr lang="it-IT" altLang="en-US" sz="2800" baseline="33000" dirty="0">
                <a:latin typeface="Bookman Old Style" panose="02050604050505020204" pitchFamily="18" charset="0"/>
              </a:rPr>
              <a:t> 14</a:t>
            </a:r>
            <a:r>
              <a:rPr lang="it-IT" altLang="en-US" sz="2800" dirty="0">
                <a:latin typeface="Bookman Old Style" panose="02050604050505020204" pitchFamily="18" charset="0"/>
              </a:rPr>
              <a:t>N] ≃ 7.4x10</a:t>
            </a:r>
            <a:r>
              <a:rPr lang="it-IT" altLang="en-US" sz="2800" baseline="33000" dirty="0">
                <a:latin typeface="Bookman Old Style" panose="02050604050505020204" pitchFamily="18" charset="0"/>
              </a:rPr>
              <a:t>-3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48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3E8A8-5805-CF4F-9197-5107B6B5D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4F0BD-0782-A945-962F-AE19CEC5C984}" type="datetime1">
              <a:rPr lang="en-US" smtClean="0"/>
              <a:t>12/11/19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D0090-3FAD-8146-9F3F-FA9FAA89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21</a:t>
            </a:fld>
            <a:endParaRPr lang="en-US"/>
          </a:p>
        </p:txBody>
      </p:sp>
      <p:pic>
        <p:nvPicPr>
          <p:cNvPr id="1028" name="Picture 4" descr="page22image3825280">
            <a:extLst>
              <a:ext uri="{FF2B5EF4-FFF2-40B4-BE49-F238E27FC236}">
                <a16:creationId xmlns:a16="http://schemas.microsoft.com/office/drawing/2014/main" id="{7D653EAF-DF5D-7A46-B689-391D202E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737225"/>
            <a:ext cx="86868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2image3823712">
            <a:extLst>
              <a:ext uri="{FF2B5EF4-FFF2-40B4-BE49-F238E27FC236}">
                <a16:creationId xmlns:a16="http://schemas.microsoft.com/office/drawing/2014/main" id="{43696FC0-4393-4F41-8206-4E44466F5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040525"/>
            <a:ext cx="8674100" cy="53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365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3048109"/>
          </a:xfrm>
        </p:spPr>
        <p:txBody>
          <a:bodyPr>
            <a:normAutofit/>
          </a:bodyPr>
          <a:lstStyle/>
          <a:p>
            <a:r>
              <a:rPr lang="en-US" sz="5000" i="1" dirty="0">
                <a:solidFill>
                  <a:srgbClr val="FF0000"/>
                </a:solidFill>
                <a:latin typeface="Rockwell" panose="02060603020205020403" pitchFamily="18" charset="77"/>
              </a:rPr>
              <a:t>That’s it folks</a:t>
            </a:r>
            <a:br>
              <a:rPr lang="en-US" dirty="0">
                <a:solidFill>
                  <a:srgbClr val="000000"/>
                </a:solidFill>
                <a:latin typeface="Rockwell" panose="02060603020205020403" pitchFamily="18" charset="77"/>
              </a:rPr>
            </a:br>
            <a:r>
              <a:rPr lang="en-US" dirty="0">
                <a:solidFill>
                  <a:srgbClr val="000000"/>
                </a:solidFill>
                <a:latin typeface="Rockwell" panose="02060603020205020403" pitchFamily="18" charset="77"/>
              </a:rPr>
              <a:t>Thank you very much for your kind attention</a:t>
            </a:r>
            <a:br>
              <a:rPr lang="en-US" dirty="0">
                <a:solidFill>
                  <a:srgbClr val="000000"/>
                </a:solidFill>
                <a:latin typeface="Rockwell" panose="02060603020205020403" pitchFamily="18" charset="77"/>
              </a:rPr>
            </a:br>
            <a:endParaRPr lang="en-US" dirty="0">
              <a:solidFill>
                <a:srgbClr val="000000"/>
              </a:solidFill>
              <a:latin typeface="Rockwell" panose="02060603020205020403" pitchFamily="18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Fireworks in the sky&#10;&#10;Description automatically generated">
            <a:extLst>
              <a:ext uri="{FF2B5EF4-FFF2-40B4-BE49-F238E27FC236}">
                <a16:creationId xmlns:a16="http://schemas.microsoft.com/office/drawing/2014/main" id="{9F12C853-8D27-6D40-9094-EFA67B2FA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16892" y="2562711"/>
            <a:ext cx="6439742" cy="42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99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3366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ARIA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alla</a:t>
            </a:r>
            <a:r>
              <a:rPr lang="en-US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ricerca</a:t>
            </a:r>
            <a:r>
              <a:rPr lang="en-US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di </a:t>
            </a:r>
            <a:r>
              <a:rPr lang="en-US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una</a:t>
            </a:r>
            <a:r>
              <a:rPr lang="en-US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sede</a:t>
            </a:r>
            <a:endParaRPr lang="en-US" i="1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4" name="Content Placeholder 3" descr="porto_flavia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b="85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7755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nuraghe_seruci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r="4392"/>
          <a:stretch>
            <a:fillRect/>
          </a:stretch>
        </p:blipFill>
        <p:spPr>
          <a:xfrm>
            <a:off x="1188684" y="1319515"/>
            <a:ext cx="6589504" cy="478323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727DA6-0B25-5343-8A28-ADB8AE1D8E06}"/>
              </a:ext>
            </a:extLst>
          </p:cNvPr>
          <p:cNvSpPr/>
          <p:nvPr/>
        </p:nvSpPr>
        <p:spPr>
          <a:xfrm>
            <a:off x="821803" y="532434"/>
            <a:ext cx="7234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		</a:t>
            </a:r>
            <a:r>
              <a:rPr lang="en-US" sz="3600" i="1" dirty="0">
                <a:solidFill>
                  <a:srgbClr val="3366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ARIA</a:t>
            </a:r>
            <a:r>
              <a:rPr lang="en-US" sz="3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600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alla</a:t>
            </a:r>
            <a:r>
              <a:rPr lang="en-US" sz="3600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600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ricerca</a:t>
            </a:r>
            <a:r>
              <a:rPr lang="en-US" sz="3600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di una </a:t>
            </a:r>
            <a:r>
              <a:rPr lang="en-US" sz="3600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sede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2233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onnesa_nuraghe-di-seruc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08727" y="536223"/>
            <a:ext cx="9035273" cy="526344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7630" y="6139214"/>
            <a:ext cx="8009681" cy="365125"/>
          </a:xfrm>
        </p:spPr>
        <p:txBody>
          <a:bodyPr/>
          <a:lstStyle/>
          <a:p>
            <a:pPr algn="ctr"/>
            <a:r>
              <a:rPr lang="en-US" sz="2400" i="1" dirty="0">
                <a:solidFill>
                  <a:srgbClr val="3366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ARIA</a:t>
            </a:r>
            <a:r>
              <a:rPr lang="en-US" sz="2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400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alla</a:t>
            </a:r>
            <a:r>
              <a:rPr lang="en-US" sz="2400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400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ricerca</a:t>
            </a:r>
            <a:r>
              <a:rPr lang="en-US" sz="2400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di una </a:t>
            </a:r>
            <a:r>
              <a:rPr lang="en-US" sz="2400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sede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5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DA72B-8B90-4642-99CD-57EB2C1B2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E8BA3-2B10-A84A-806D-9C86E824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2019_12_11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BF14E-751A-BE40-80A1-730B2959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AA95A-AA7D-6749-AD61-A86EA237AD97}" type="slidenum">
              <a:rPr lang="en-US" smtClean="0"/>
              <a:t>6</a:t>
            </a:fld>
            <a:endParaRPr lang="en-US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3D945CCA-C155-B746-BCA0-EE986203324C}"/>
              </a:ext>
            </a:extLst>
          </p:cNvPr>
          <p:cNvGrpSpPr/>
          <p:nvPr/>
        </p:nvGrpSpPr>
        <p:grpSpPr>
          <a:xfrm>
            <a:off x="82493" y="767682"/>
            <a:ext cx="8979015" cy="4884076"/>
            <a:chOff x="0" y="-13809"/>
            <a:chExt cx="8979014" cy="4884075"/>
          </a:xfrm>
        </p:grpSpPr>
        <p:pic>
          <p:nvPicPr>
            <p:cNvPr id="7" name="Google Maps.tiff" descr="Google Maps.tiff">
              <a:extLst>
                <a:ext uri="{FF2B5EF4-FFF2-40B4-BE49-F238E27FC236}">
                  <a16:creationId xmlns:a16="http://schemas.microsoft.com/office/drawing/2014/main" id="{7B92370F-B6C4-C448-A995-67CC131A0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75455"/>
              <a:ext cx="8979014" cy="4123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" name="Kinder Morgan">
              <a:extLst>
                <a:ext uri="{FF2B5EF4-FFF2-40B4-BE49-F238E27FC236}">
                  <a16:creationId xmlns:a16="http://schemas.microsoft.com/office/drawing/2014/main" id="{5FEF07BC-9381-DC42-8ABB-9F4BEA79159B}"/>
                </a:ext>
              </a:extLst>
            </p:cNvPr>
            <p:cNvGrpSpPr/>
            <p:nvPr/>
          </p:nvGrpSpPr>
          <p:grpSpPr>
            <a:xfrm>
              <a:off x="5662586" y="1677532"/>
              <a:ext cx="1851255" cy="411806"/>
              <a:chOff x="0" y="0"/>
              <a:chExt cx="1851254" cy="411804"/>
            </a:xfrm>
          </p:grpSpPr>
          <p:sp>
            <p:nvSpPr>
              <p:cNvPr id="44" name="Rectangle">
                <a:extLst>
                  <a:ext uri="{FF2B5EF4-FFF2-40B4-BE49-F238E27FC236}">
                    <a16:creationId xmlns:a16="http://schemas.microsoft.com/office/drawing/2014/main" id="{109B1CCD-4012-3B40-A199-9DDD9CF26F00}"/>
                  </a:ext>
                </a:extLst>
              </p:cNvPr>
              <p:cNvSpPr/>
              <p:nvPr/>
            </p:nvSpPr>
            <p:spPr>
              <a:xfrm>
                <a:off x="-1" y="0"/>
                <a:ext cx="1851256" cy="411805"/>
              </a:xfrm>
              <a:prstGeom prst="rect">
                <a:avLst/>
              </a:prstGeom>
              <a:solidFill>
                <a:srgbClr val="FFFFFF"/>
              </a:solidFill>
              <a:ln w="317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587022">
                  <a:defRPr sz="2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5" name="Kinder Morgan">
                <a:extLst>
                  <a:ext uri="{FF2B5EF4-FFF2-40B4-BE49-F238E27FC236}">
                    <a16:creationId xmlns:a16="http://schemas.microsoft.com/office/drawing/2014/main" id="{809668A2-BCEA-1A45-BFAA-A5F0554AE41F}"/>
                  </a:ext>
                </a:extLst>
              </p:cNvPr>
              <p:cNvSpPr txBox="1"/>
              <p:nvPr/>
            </p:nvSpPr>
            <p:spPr>
              <a:xfrm>
                <a:off x="-1" y="13709"/>
                <a:ext cx="1851256" cy="3843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2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Kinder </a:t>
                </a:r>
                <a:r>
                  <a:rPr sz="1900"/>
                  <a:t>Morgan</a:t>
                </a:r>
              </a:p>
            </p:txBody>
          </p:sp>
        </p:grpSp>
        <p:grpSp>
          <p:nvGrpSpPr>
            <p:cNvPr id="9" name="Air Products">
              <a:extLst>
                <a:ext uri="{FF2B5EF4-FFF2-40B4-BE49-F238E27FC236}">
                  <a16:creationId xmlns:a16="http://schemas.microsoft.com/office/drawing/2014/main" id="{3F6FD49C-39A4-5E43-AC8F-BA3CF9EFB4CC}"/>
                </a:ext>
              </a:extLst>
            </p:cNvPr>
            <p:cNvGrpSpPr/>
            <p:nvPr/>
          </p:nvGrpSpPr>
          <p:grpSpPr>
            <a:xfrm>
              <a:off x="1969225" y="1873314"/>
              <a:ext cx="1420453" cy="504056"/>
              <a:chOff x="0" y="0"/>
              <a:chExt cx="1420452" cy="504054"/>
            </a:xfrm>
          </p:grpSpPr>
          <p:sp>
            <p:nvSpPr>
              <p:cNvPr id="42" name="Rectangle">
                <a:extLst>
                  <a:ext uri="{FF2B5EF4-FFF2-40B4-BE49-F238E27FC236}">
                    <a16:creationId xmlns:a16="http://schemas.microsoft.com/office/drawing/2014/main" id="{24DFDC64-911E-3D41-B8BB-6AF2334B1525}"/>
                  </a:ext>
                </a:extLst>
              </p:cNvPr>
              <p:cNvSpPr/>
              <p:nvPr/>
            </p:nvSpPr>
            <p:spPr>
              <a:xfrm>
                <a:off x="-1" y="0"/>
                <a:ext cx="1420454" cy="504055"/>
              </a:xfrm>
              <a:prstGeom prst="rect">
                <a:avLst/>
              </a:prstGeom>
              <a:solidFill>
                <a:srgbClr val="FFFFFF"/>
              </a:solidFill>
              <a:ln w="31750" cap="flat">
                <a:solidFill>
                  <a:srgbClr val="66FF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587022">
                  <a:defRPr sz="2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43" name="Air Products">
                <a:extLst>
                  <a:ext uri="{FF2B5EF4-FFF2-40B4-BE49-F238E27FC236}">
                    <a16:creationId xmlns:a16="http://schemas.microsoft.com/office/drawing/2014/main" id="{F9D4A6E8-BEBB-FF4A-A2DD-A18713F88D39}"/>
                  </a:ext>
                </a:extLst>
              </p:cNvPr>
              <p:cNvSpPr txBox="1"/>
              <p:nvPr/>
            </p:nvSpPr>
            <p:spPr>
              <a:xfrm>
                <a:off x="-1" y="85234"/>
                <a:ext cx="1420454" cy="3335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>
                <a:lvl1pPr defTabSz="587022">
                  <a:defRPr sz="1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Air Products </a:t>
                </a:r>
              </a:p>
            </p:txBody>
          </p:sp>
        </p:grpSp>
        <p:pic>
          <p:nvPicPr>
            <p:cNvPr id="10" name="Urania" descr="Urania">
              <a:extLst>
                <a:ext uri="{FF2B5EF4-FFF2-40B4-BE49-F238E27FC236}">
                  <a16:creationId xmlns:a16="http://schemas.microsoft.com/office/drawing/2014/main" id="{575F8306-BB2B-3F4A-AA20-BE513814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3166" y="3358138"/>
              <a:ext cx="765080" cy="42594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1" name="Line" descr="Line">
              <a:extLst>
                <a:ext uri="{FF2B5EF4-FFF2-40B4-BE49-F238E27FC236}">
                  <a16:creationId xmlns:a16="http://schemas.microsoft.com/office/drawing/2014/main" id="{2F6D6BD3-E409-1041-81EF-23D3AC99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9144" y="1267695"/>
              <a:ext cx="2481300" cy="606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Line" descr="Line">
              <a:extLst>
                <a:ext uri="{FF2B5EF4-FFF2-40B4-BE49-F238E27FC236}">
                  <a16:creationId xmlns:a16="http://schemas.microsoft.com/office/drawing/2014/main" id="{80351EB6-CC01-1542-A5AF-7EB5B1B72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20674">
              <a:off x="3272516" y="2112659"/>
              <a:ext cx="2481298" cy="606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Line" descr="Line">
              <a:extLst>
                <a:ext uri="{FF2B5EF4-FFF2-40B4-BE49-F238E27FC236}">
                  <a16:creationId xmlns:a16="http://schemas.microsoft.com/office/drawing/2014/main" id="{C4CAEA3F-019A-0B47-95B7-E965818DA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6861" y="2548494"/>
              <a:ext cx="808390" cy="1028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Line" descr="Line">
              <a:extLst>
                <a:ext uri="{FF2B5EF4-FFF2-40B4-BE49-F238E27FC236}">
                  <a16:creationId xmlns:a16="http://schemas.microsoft.com/office/drawing/2014/main" id="{F8564B52-9754-6E4C-8E05-F6CD3EEC4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6592" y="2388720"/>
              <a:ext cx="630929" cy="959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" name="6%">
              <a:extLst>
                <a:ext uri="{FF2B5EF4-FFF2-40B4-BE49-F238E27FC236}">
                  <a16:creationId xmlns:a16="http://schemas.microsoft.com/office/drawing/2014/main" id="{D00E8F55-FF3C-4E48-BF06-14C8725D3080}"/>
                </a:ext>
              </a:extLst>
            </p:cNvPr>
            <p:cNvGrpSpPr/>
            <p:nvPr/>
          </p:nvGrpSpPr>
          <p:grpSpPr>
            <a:xfrm>
              <a:off x="4993561" y="2881426"/>
              <a:ext cx="432052" cy="360039"/>
              <a:chOff x="0" y="0"/>
              <a:chExt cx="432050" cy="360038"/>
            </a:xfrm>
          </p:grpSpPr>
          <p:grpSp>
            <p:nvGrpSpPr>
              <p:cNvPr id="38" name="6%">
                <a:extLst>
                  <a:ext uri="{FF2B5EF4-FFF2-40B4-BE49-F238E27FC236}">
                    <a16:creationId xmlns:a16="http://schemas.microsoft.com/office/drawing/2014/main" id="{3CE23A52-B8CF-4A4F-B548-FA58CBC41A69}"/>
                  </a:ext>
                </a:extLst>
              </p:cNvPr>
              <p:cNvGrpSpPr/>
              <p:nvPr/>
            </p:nvGrpSpPr>
            <p:grpSpPr>
              <a:xfrm>
                <a:off x="34576" y="39292"/>
                <a:ext cx="397472" cy="320747"/>
                <a:chOff x="0" y="0"/>
                <a:chExt cx="397471" cy="320745"/>
              </a:xfrm>
            </p:grpSpPr>
            <p:sp>
              <p:nvSpPr>
                <p:cNvPr id="40" name="Rectangle">
                  <a:extLst>
                    <a:ext uri="{FF2B5EF4-FFF2-40B4-BE49-F238E27FC236}">
                      <a16:creationId xmlns:a16="http://schemas.microsoft.com/office/drawing/2014/main" id="{1917062F-90BB-B349-AB6D-16B3AC583217}"/>
                    </a:ext>
                  </a:extLst>
                </p:cNvPr>
                <p:cNvSpPr/>
                <p:nvPr/>
              </p:nvSpPr>
              <p:spPr>
                <a:xfrm>
                  <a:off x="-1" y="0"/>
                  <a:ext cx="397473" cy="32074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587022">
                    <a:defRPr sz="16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41" name="6%">
                  <a:extLst>
                    <a:ext uri="{FF2B5EF4-FFF2-40B4-BE49-F238E27FC236}">
                      <a16:creationId xmlns:a16="http://schemas.microsoft.com/office/drawing/2014/main" id="{9BD42E91-3C26-9243-B554-052E645299C8}"/>
                    </a:ext>
                  </a:extLst>
                </p:cNvPr>
                <p:cNvSpPr txBox="1"/>
                <p:nvPr/>
              </p:nvSpPr>
              <p:spPr>
                <a:xfrm>
                  <a:off x="-1" y="12629"/>
                  <a:ext cx="397473" cy="2954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7092" tIns="27092" rIns="27092" bIns="27092" numCol="1" anchor="ctr">
                  <a:spAutoFit/>
                </a:bodyPr>
                <a:lstStyle>
                  <a:lvl1pPr defTabSz="587022">
                    <a:defRPr sz="16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6%</a:t>
                  </a:r>
                </a:p>
              </p:txBody>
            </p:sp>
          </p:grpSp>
          <p:pic>
            <p:nvPicPr>
              <p:cNvPr id="39" name="6%" descr="6%">
                <a:extLst>
                  <a:ext uri="{FF2B5EF4-FFF2-40B4-BE49-F238E27FC236}">
                    <a16:creationId xmlns:a16="http://schemas.microsoft.com/office/drawing/2014/main" id="{DA92B167-C3A0-E549-AF8C-593AD3CB3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1"/>
                <a:ext cx="432051" cy="3600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" name="100%">
              <a:extLst>
                <a:ext uri="{FF2B5EF4-FFF2-40B4-BE49-F238E27FC236}">
                  <a16:creationId xmlns:a16="http://schemas.microsoft.com/office/drawing/2014/main" id="{4145ED2B-E381-CB47-B6F7-3AA42A6C48A0}"/>
                </a:ext>
              </a:extLst>
            </p:cNvPr>
            <p:cNvGrpSpPr/>
            <p:nvPr/>
          </p:nvGrpSpPr>
          <p:grpSpPr>
            <a:xfrm>
              <a:off x="4046258" y="1235340"/>
              <a:ext cx="731280" cy="349942"/>
              <a:chOff x="0" y="0"/>
              <a:chExt cx="731279" cy="349940"/>
            </a:xfrm>
          </p:grpSpPr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F37543ED-A14F-954E-A4BD-EDFB6FF5CF3C}"/>
                  </a:ext>
                </a:extLst>
              </p:cNvPr>
              <p:cNvSpPr/>
              <p:nvPr/>
            </p:nvSpPr>
            <p:spPr>
              <a:xfrm>
                <a:off x="-1" y="0"/>
                <a:ext cx="731281" cy="349941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587022">
                  <a:defRPr sz="1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7" name="100%">
                <a:extLst>
                  <a:ext uri="{FF2B5EF4-FFF2-40B4-BE49-F238E27FC236}">
                    <a16:creationId xmlns:a16="http://schemas.microsoft.com/office/drawing/2014/main" id="{7239AF2E-79ED-9F4F-8D25-674F80778815}"/>
                  </a:ext>
                </a:extLst>
              </p:cNvPr>
              <p:cNvSpPr txBox="1"/>
              <p:nvPr/>
            </p:nvSpPr>
            <p:spPr>
              <a:xfrm>
                <a:off x="-1" y="27227"/>
                <a:ext cx="731281" cy="2954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>
                <a:lvl1pPr defTabSz="587022">
                  <a:defRPr sz="1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rPr dirty="0"/>
                  <a:t>100%</a:t>
                </a:r>
              </a:p>
            </p:txBody>
          </p:sp>
        </p:grpSp>
        <p:grpSp>
          <p:nvGrpSpPr>
            <p:cNvPr id="17" name="100% - He">
              <a:extLst>
                <a:ext uri="{FF2B5EF4-FFF2-40B4-BE49-F238E27FC236}">
                  <a16:creationId xmlns:a16="http://schemas.microsoft.com/office/drawing/2014/main" id="{00B832A8-A12F-0B44-9625-532096546CB5}"/>
                </a:ext>
              </a:extLst>
            </p:cNvPr>
            <p:cNvGrpSpPr/>
            <p:nvPr/>
          </p:nvGrpSpPr>
          <p:grpSpPr>
            <a:xfrm>
              <a:off x="3913442" y="2407610"/>
              <a:ext cx="898583" cy="536787"/>
              <a:chOff x="0" y="0"/>
              <a:chExt cx="898581" cy="536785"/>
            </a:xfrm>
          </p:grpSpPr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58D8EDCB-39A5-5F4D-B311-644DA7A2F194}"/>
                  </a:ext>
                </a:extLst>
              </p:cNvPr>
              <p:cNvSpPr/>
              <p:nvPr/>
            </p:nvSpPr>
            <p:spPr>
              <a:xfrm>
                <a:off x="0" y="41768"/>
                <a:ext cx="898582" cy="453251"/>
              </a:xfrm>
              <a:prstGeom prst="rect">
                <a:avLst/>
              </a:prstGeom>
              <a:solidFill>
                <a:srgbClr val="FFFFFF"/>
              </a:solidFill>
              <a:ln w="31750" cap="flat">
                <a:solidFill>
                  <a:srgbClr val="66FF3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587022">
                  <a:defRPr sz="1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5" name="100% - He">
                <a:extLst>
                  <a:ext uri="{FF2B5EF4-FFF2-40B4-BE49-F238E27FC236}">
                    <a16:creationId xmlns:a16="http://schemas.microsoft.com/office/drawing/2014/main" id="{21B4FB19-5B89-0F44-9476-2351DD79A21D}"/>
                  </a:ext>
                </a:extLst>
              </p:cNvPr>
              <p:cNvSpPr txBox="1"/>
              <p:nvPr/>
            </p:nvSpPr>
            <p:spPr>
              <a:xfrm>
                <a:off x="0" y="0"/>
                <a:ext cx="898582" cy="5367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>
                <a:lvl1pPr defTabSz="587022">
                  <a:defRPr sz="1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100% - He</a:t>
                </a:r>
              </a:p>
            </p:txBody>
          </p:sp>
        </p:grpSp>
        <p:grpSp>
          <p:nvGrpSpPr>
            <p:cNvPr id="18" name="6% - UAr">
              <a:extLst>
                <a:ext uri="{FF2B5EF4-FFF2-40B4-BE49-F238E27FC236}">
                  <a16:creationId xmlns:a16="http://schemas.microsoft.com/office/drawing/2014/main" id="{DEAE44A4-9018-D048-9805-097C565FE5F6}"/>
                </a:ext>
              </a:extLst>
            </p:cNvPr>
            <p:cNvGrpSpPr/>
            <p:nvPr/>
          </p:nvGrpSpPr>
          <p:grpSpPr>
            <a:xfrm>
              <a:off x="5497618" y="2881426"/>
              <a:ext cx="936105" cy="360041"/>
              <a:chOff x="0" y="0"/>
              <a:chExt cx="936104" cy="360040"/>
            </a:xfrm>
          </p:grpSpPr>
          <p:sp>
            <p:nvSpPr>
              <p:cNvPr id="32" name="Rectangle">
                <a:extLst>
                  <a:ext uri="{FF2B5EF4-FFF2-40B4-BE49-F238E27FC236}">
                    <a16:creationId xmlns:a16="http://schemas.microsoft.com/office/drawing/2014/main" id="{6B6AD489-3387-2D42-92BE-7FAF10EAF6AF}"/>
                  </a:ext>
                </a:extLst>
              </p:cNvPr>
              <p:cNvSpPr/>
              <p:nvPr/>
            </p:nvSpPr>
            <p:spPr>
              <a:xfrm>
                <a:off x="-1" y="-1"/>
                <a:ext cx="936106" cy="36004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587022">
                  <a:defRPr sz="16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3" name="6% - UAr">
                <a:extLst>
                  <a:ext uri="{FF2B5EF4-FFF2-40B4-BE49-F238E27FC236}">
                    <a16:creationId xmlns:a16="http://schemas.microsoft.com/office/drawing/2014/main" id="{C0AE2165-3D2A-5F4F-B561-3ACB2B6792C9}"/>
                  </a:ext>
                </a:extLst>
              </p:cNvPr>
              <p:cNvSpPr txBox="1"/>
              <p:nvPr/>
            </p:nvSpPr>
            <p:spPr>
              <a:xfrm>
                <a:off x="-1" y="38627"/>
                <a:ext cx="936106" cy="2827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>
                <a:lvl1pPr defTabSz="587022">
                  <a:defRPr sz="150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6% - UAr</a:t>
                </a:r>
              </a:p>
            </p:txBody>
          </p:sp>
        </p:grpSp>
        <p:sp>
          <p:nvSpPr>
            <p:cNvPr id="19" name="Doe Canyon Kinder Morgan Facility, Cortez, CO, USA">
              <a:extLst>
                <a:ext uri="{FF2B5EF4-FFF2-40B4-BE49-F238E27FC236}">
                  <a16:creationId xmlns:a16="http://schemas.microsoft.com/office/drawing/2014/main" id="{5FFE4639-4D0D-0241-9A10-2C8C4AB7CF2E}"/>
                </a:ext>
              </a:extLst>
            </p:cNvPr>
            <p:cNvSpPr txBox="1"/>
            <p:nvPr/>
          </p:nvSpPr>
          <p:spPr>
            <a:xfrm>
              <a:off x="1321153" y="-13809"/>
              <a:ext cx="7632848" cy="377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7092" tIns="27092" rIns="27092" bIns="27092" numCol="1" anchor="ctr">
              <a:spAutoFit/>
            </a:bodyPr>
            <a:lstStyle>
              <a:lvl1pPr defTabSz="587022">
                <a:defRPr sz="21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dirty="0"/>
                <a:t>@ Doe Canyon Kinder Morgan Facility, Cort</a:t>
              </a:r>
              <a:r>
                <a:rPr lang="en-US" dirty="0"/>
                <a:t>ez </a:t>
              </a:r>
              <a:r>
                <a:rPr dirty="0"/>
                <a:t>CO, USA</a:t>
              </a:r>
            </a:p>
          </p:txBody>
        </p:sp>
        <p:pic>
          <p:nvPicPr>
            <p:cNvPr id="20" name="Line" descr="Line">
              <a:extLst>
                <a:ext uri="{FF2B5EF4-FFF2-40B4-BE49-F238E27FC236}">
                  <a16:creationId xmlns:a16="http://schemas.microsoft.com/office/drawing/2014/main" id="{B1602B9F-D70A-C542-B942-08EEFD99C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1192" y="2326710"/>
              <a:ext cx="1069390" cy="600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" name="Helium">
              <a:extLst>
                <a:ext uri="{FF2B5EF4-FFF2-40B4-BE49-F238E27FC236}">
                  <a16:creationId xmlns:a16="http://schemas.microsoft.com/office/drawing/2014/main" id="{CACAFB4B-6D70-A448-94EB-4E962A3A736A}"/>
                </a:ext>
              </a:extLst>
            </p:cNvPr>
            <p:cNvGrpSpPr/>
            <p:nvPr/>
          </p:nvGrpSpPr>
          <p:grpSpPr>
            <a:xfrm>
              <a:off x="526006" y="2879454"/>
              <a:ext cx="747221" cy="336022"/>
              <a:chOff x="0" y="0"/>
              <a:chExt cx="747220" cy="336020"/>
            </a:xfrm>
          </p:grpSpPr>
          <p:grpSp>
            <p:nvGrpSpPr>
              <p:cNvPr id="28" name="Helium">
                <a:extLst>
                  <a:ext uri="{FF2B5EF4-FFF2-40B4-BE49-F238E27FC236}">
                    <a16:creationId xmlns:a16="http://schemas.microsoft.com/office/drawing/2014/main" id="{99BD274A-92FC-0546-86CD-9D381C23AC70}"/>
                  </a:ext>
                </a:extLst>
              </p:cNvPr>
              <p:cNvGrpSpPr/>
              <p:nvPr/>
            </p:nvGrpSpPr>
            <p:grpSpPr>
              <a:xfrm>
                <a:off x="26789" y="20267"/>
                <a:ext cx="693642" cy="295487"/>
                <a:chOff x="0" y="0"/>
                <a:chExt cx="693640" cy="295485"/>
              </a:xfrm>
            </p:grpSpPr>
            <p:sp>
              <p:nvSpPr>
                <p:cNvPr id="30" name="Rectangle">
                  <a:extLst>
                    <a:ext uri="{FF2B5EF4-FFF2-40B4-BE49-F238E27FC236}">
                      <a16:creationId xmlns:a16="http://schemas.microsoft.com/office/drawing/2014/main" id="{AEAAF65D-20C6-8B42-8A27-F0019C30BAC0}"/>
                    </a:ext>
                  </a:extLst>
                </p:cNvPr>
                <p:cNvSpPr/>
                <p:nvPr/>
              </p:nvSpPr>
              <p:spPr>
                <a:xfrm>
                  <a:off x="0" y="6521"/>
                  <a:ext cx="693641" cy="282444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587022">
                    <a:defRPr sz="16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1" name="Helium">
                  <a:extLst>
                    <a:ext uri="{FF2B5EF4-FFF2-40B4-BE49-F238E27FC236}">
                      <a16:creationId xmlns:a16="http://schemas.microsoft.com/office/drawing/2014/main" id="{39FB469E-F9A0-7B49-9492-2AB7BA2CC052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693641" cy="2954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7092" tIns="27092" rIns="27092" bIns="27092" numCol="1" anchor="ctr">
                  <a:spAutoFit/>
                </a:bodyPr>
                <a:lstStyle>
                  <a:lvl1pPr defTabSz="587022">
                    <a:defRPr sz="16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Helium</a:t>
                  </a:r>
                </a:p>
              </p:txBody>
            </p:sp>
          </p:grpSp>
          <p:pic>
            <p:nvPicPr>
              <p:cNvPr id="29" name="Helium" descr="Helium">
                <a:extLst>
                  <a:ext uri="{FF2B5EF4-FFF2-40B4-BE49-F238E27FC236}">
                    <a16:creationId xmlns:a16="http://schemas.microsoft.com/office/drawing/2014/main" id="{922A2001-8A8D-824E-A4C8-6DB639B37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" y="0"/>
                <a:ext cx="747221" cy="3360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2" name="Line" descr="Line">
              <a:extLst>
                <a:ext uri="{FF2B5EF4-FFF2-40B4-BE49-F238E27FC236}">
                  <a16:creationId xmlns:a16="http://schemas.microsoft.com/office/drawing/2014/main" id="{8F9BDE45-E0CB-3244-B218-39ACEEDF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42282" y="3841132"/>
              <a:ext cx="868855" cy="446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" name="UAr…">
              <a:extLst>
                <a:ext uri="{FF2B5EF4-FFF2-40B4-BE49-F238E27FC236}">
                  <a16:creationId xmlns:a16="http://schemas.microsoft.com/office/drawing/2014/main" id="{0DB4A6AB-9D26-0048-A21F-73A346DE9028}"/>
                </a:ext>
              </a:extLst>
            </p:cNvPr>
            <p:cNvGrpSpPr/>
            <p:nvPr/>
          </p:nvGrpSpPr>
          <p:grpSpPr>
            <a:xfrm>
              <a:off x="3265370" y="3745521"/>
              <a:ext cx="1728192" cy="1124745"/>
              <a:chOff x="0" y="0"/>
              <a:chExt cx="1728191" cy="1124743"/>
            </a:xfrm>
          </p:grpSpPr>
          <p:grpSp>
            <p:nvGrpSpPr>
              <p:cNvPr id="24" name="UAr…">
                <a:extLst>
                  <a:ext uri="{FF2B5EF4-FFF2-40B4-BE49-F238E27FC236}">
                    <a16:creationId xmlns:a16="http://schemas.microsoft.com/office/drawing/2014/main" id="{B06F987E-B307-1940-945A-CFA4E174AE7A}"/>
                  </a:ext>
                </a:extLst>
              </p:cNvPr>
              <p:cNvGrpSpPr/>
              <p:nvPr/>
            </p:nvGrpSpPr>
            <p:grpSpPr>
              <a:xfrm>
                <a:off x="56674" y="35190"/>
                <a:ext cx="1671518" cy="1044930"/>
                <a:chOff x="0" y="0"/>
                <a:chExt cx="1671516" cy="1044929"/>
              </a:xfrm>
            </p:grpSpPr>
            <p:sp>
              <p:nvSpPr>
                <p:cNvPr id="26" name="Rectangle">
                  <a:extLst>
                    <a:ext uri="{FF2B5EF4-FFF2-40B4-BE49-F238E27FC236}">
                      <a16:creationId xmlns:a16="http://schemas.microsoft.com/office/drawing/2014/main" id="{118910BD-B4AA-E24B-BFDA-ED6A6A424A37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671517" cy="104493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12734">
                    <a:defRPr sz="16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7" name="UAr…">
                  <a:extLst>
                    <a:ext uri="{FF2B5EF4-FFF2-40B4-BE49-F238E27FC236}">
                      <a16:creationId xmlns:a16="http://schemas.microsoft.com/office/drawing/2014/main" id="{C6953BD5-36F1-B145-9474-6B2953F501E2}"/>
                    </a:ext>
                  </a:extLst>
                </p:cNvPr>
                <p:cNvSpPr txBox="1"/>
                <p:nvPr/>
              </p:nvSpPr>
              <p:spPr>
                <a:xfrm>
                  <a:off x="0" y="12771"/>
                  <a:ext cx="1671517" cy="10193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7092" tIns="27092" rIns="27092" bIns="27092" numCol="1" anchor="ctr">
                  <a:spAutoFit/>
                </a:bodyPr>
                <a:lstStyle/>
                <a:p>
                  <a:pPr defTabSz="412734">
                    <a:defRPr sz="16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r>
                    <a:t>UAr</a:t>
                  </a:r>
                </a:p>
                <a:p>
                  <a:pPr defTabSz="412734">
                    <a:defRPr sz="16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r>
                    <a:t>50 tons extracted </a:t>
                  </a:r>
                </a:p>
                <a:p>
                  <a:pPr defTabSz="412734">
                    <a:defRPr sz="1600"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r>
                    <a:t>in 1.5 years of operation</a:t>
                  </a:r>
                </a:p>
              </p:txBody>
            </p:sp>
          </p:grpSp>
          <p:pic>
            <p:nvPicPr>
              <p:cNvPr id="25" name="UAr…" descr="UAr…">
                <a:extLst>
                  <a:ext uri="{FF2B5EF4-FFF2-40B4-BE49-F238E27FC236}">
                    <a16:creationId xmlns:a16="http://schemas.microsoft.com/office/drawing/2014/main" id="{E425EFA0-F06C-E94B-8467-45D52CE82C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1" y="0"/>
                <a:ext cx="1728192" cy="11247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88818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4831" y="1401165"/>
            <a:ext cx="7901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72 Oldstyle Book" pitchFamily="2" charset="0"/>
              </a:rPr>
              <a:t>Il </a:t>
            </a:r>
            <a:r>
              <a:rPr lang="en-US" dirty="0" err="1">
                <a:latin typeface="Bodoni 72 Oldstyle Book" pitchFamily="2" charset="0"/>
              </a:rPr>
              <a:t>progetto</a:t>
            </a:r>
            <a:r>
              <a:rPr lang="en-US" dirty="0">
                <a:latin typeface="Bodoni 72 Oldstyle Book" pitchFamily="2" charset="0"/>
              </a:rPr>
              <a:t> </a:t>
            </a:r>
            <a:r>
              <a:rPr lang="en-US" i="1" dirty="0">
                <a:solidFill>
                  <a:srgbClr val="0000FF"/>
                </a:solidFill>
                <a:latin typeface="Bodoni 72 Oldstyle Book" pitchFamily="2" charset="0"/>
              </a:rPr>
              <a:t>Aria</a:t>
            </a:r>
            <a:r>
              <a:rPr lang="en-US" dirty="0">
                <a:solidFill>
                  <a:srgbClr val="0000FF"/>
                </a:solidFill>
                <a:latin typeface="Bodoni 72 Oldstyle Book" pitchFamily="2" charset="0"/>
              </a:rPr>
              <a:t>, </a:t>
            </a:r>
            <a:r>
              <a:rPr lang="en-US" dirty="0">
                <a:solidFill>
                  <a:srgbClr val="000000"/>
                </a:solidFill>
                <a:latin typeface="Bodoni 72 Oldstyle Book" pitchFamily="2" charset="0"/>
              </a:rPr>
              <a:t>con base </a:t>
            </a:r>
            <a:r>
              <a:rPr lang="en-US" dirty="0" err="1">
                <a:solidFill>
                  <a:srgbClr val="000000"/>
                </a:solidFill>
                <a:latin typeface="Bodoni 72 Oldstyle Book" pitchFamily="2" charset="0"/>
              </a:rPr>
              <a:t>presso</a:t>
            </a:r>
            <a:r>
              <a:rPr lang="en-US" dirty="0">
                <a:solidFill>
                  <a:srgbClr val="000000"/>
                </a:solidFill>
                <a:latin typeface="Bodoni 72 Oldstyle Book" pitchFamily="2" charset="0"/>
              </a:rPr>
              <a:t> la </a:t>
            </a:r>
            <a:r>
              <a:rPr lang="en-US" dirty="0" err="1">
                <a:solidFill>
                  <a:srgbClr val="000000"/>
                </a:solidFill>
                <a:latin typeface="Bodoni 72 Oldstyle Book" pitchFamily="2" charset="0"/>
              </a:rPr>
              <a:t>miniera</a:t>
            </a:r>
            <a:r>
              <a:rPr lang="en-US" dirty="0">
                <a:solidFill>
                  <a:srgbClr val="000000"/>
                </a:solidFill>
                <a:latin typeface="Bodoni 72 Oldstyle Book" pitchFamily="2" charset="0"/>
              </a:rPr>
              <a:t> di </a:t>
            </a:r>
            <a:r>
              <a:rPr lang="en-US" dirty="0" err="1">
                <a:solidFill>
                  <a:srgbClr val="000000"/>
                </a:solidFill>
                <a:latin typeface="Bodoni 72 Oldstyle Book" pitchFamily="2" charset="0"/>
              </a:rPr>
              <a:t>Seruci</a:t>
            </a:r>
            <a:r>
              <a:rPr lang="en-US" dirty="0">
                <a:solidFill>
                  <a:srgbClr val="000000"/>
                </a:solidFill>
                <a:latin typeface="Bodoni 72 Oldstyle Book" pitchFamily="2" charset="0"/>
              </a:rPr>
              <a:t>, ha come </a:t>
            </a:r>
            <a:r>
              <a:rPr lang="en-US" dirty="0" err="1">
                <a:solidFill>
                  <a:srgbClr val="000000"/>
                </a:solidFill>
                <a:latin typeface="Bodoni 72 Oldstyle Book" pitchFamily="2" charset="0"/>
              </a:rPr>
              <a:t>obiettivo</a:t>
            </a:r>
            <a:r>
              <a:rPr lang="en-US" dirty="0">
                <a:solidFill>
                  <a:srgbClr val="000000"/>
                </a:solidFill>
                <a:latin typeface="Bodoni 72 Oldstyle Book" pitchFamily="2" charset="0"/>
              </a:rPr>
              <a:t> la </a:t>
            </a:r>
            <a:r>
              <a:rPr lang="en-US" dirty="0" err="1">
                <a:solidFill>
                  <a:srgbClr val="000000"/>
                </a:solidFill>
                <a:latin typeface="Bodoni 72 Oldstyle Book" pitchFamily="2" charset="0"/>
              </a:rPr>
              <a:t>purificazione</a:t>
            </a:r>
            <a:r>
              <a:rPr lang="en-US" dirty="0">
                <a:latin typeface="Bodoni 72 Oldstyle Book" pitchFamily="2" charset="0"/>
              </a:rPr>
              <a:t> </a:t>
            </a:r>
            <a:r>
              <a:rPr lang="en-US" dirty="0" err="1">
                <a:latin typeface="Bodoni 72 Oldstyle Book" pitchFamily="2" charset="0"/>
              </a:rPr>
              <a:t>chimica</a:t>
            </a:r>
            <a:r>
              <a:rPr lang="en-US" dirty="0">
                <a:latin typeface="Bodoni 72 Oldstyle Book" pitchFamily="2" charset="0"/>
              </a:rPr>
              <a:t>  dell’ </a:t>
            </a:r>
            <a:r>
              <a:rPr lang="en-US" dirty="0">
                <a:solidFill>
                  <a:srgbClr val="0000FF"/>
                </a:solidFill>
                <a:latin typeface="Bodoni 72 Oldstyle Book" pitchFamily="2" charset="0"/>
              </a:rPr>
              <a:t>Argon</a:t>
            </a:r>
            <a:r>
              <a:rPr lang="en-US" dirty="0">
                <a:latin typeface="Bodoni 72 Oldstyle Book" pitchFamily="2" charset="0"/>
              </a:rPr>
              <a:t> </a:t>
            </a:r>
            <a:r>
              <a:rPr lang="en-US" dirty="0" err="1">
                <a:latin typeface="Bodoni 72 Oldstyle Book" pitchFamily="2" charset="0"/>
              </a:rPr>
              <a:t>estratto</a:t>
            </a:r>
            <a:r>
              <a:rPr lang="en-US" dirty="0">
                <a:latin typeface="Bodoni 72 Oldstyle Book" pitchFamily="2" charset="0"/>
              </a:rPr>
              <a:t> </a:t>
            </a:r>
            <a:r>
              <a:rPr lang="en-US" dirty="0" err="1">
                <a:latin typeface="Bodoni 72 Oldstyle Book" pitchFamily="2" charset="0"/>
              </a:rPr>
              <a:t>dai</a:t>
            </a:r>
            <a:r>
              <a:rPr lang="en-US" dirty="0">
                <a:latin typeface="Bodoni 72 Oldstyle Book" pitchFamily="2" charset="0"/>
              </a:rPr>
              <a:t> </a:t>
            </a:r>
            <a:r>
              <a:rPr lang="en-US" dirty="0" err="1">
                <a:latin typeface="Bodoni 72 Oldstyle Book" pitchFamily="2" charset="0"/>
              </a:rPr>
              <a:t>giacimenti</a:t>
            </a:r>
            <a:r>
              <a:rPr lang="en-US" dirty="0">
                <a:latin typeface="Bodoni 72 Oldstyle Book" pitchFamily="2" charset="0"/>
              </a:rPr>
              <a:t> di </a:t>
            </a:r>
            <a:r>
              <a:rPr lang="en-US" dirty="0" err="1">
                <a:latin typeface="Bodoni 72 Oldstyle Book" pitchFamily="2" charset="0"/>
              </a:rPr>
              <a:t>anidride</a:t>
            </a:r>
            <a:r>
              <a:rPr lang="en-US" dirty="0">
                <a:latin typeface="Bodoni 72 Oldstyle Book" pitchFamily="2" charset="0"/>
              </a:rPr>
              <a:t> </a:t>
            </a:r>
            <a:r>
              <a:rPr lang="en-US" dirty="0" err="1">
                <a:latin typeface="Bodoni 72 Oldstyle Book" pitchFamily="2" charset="0"/>
              </a:rPr>
              <a:t>carbonica</a:t>
            </a:r>
            <a:r>
              <a:rPr lang="en-US" dirty="0">
                <a:latin typeface="Bodoni 72 Oldstyle Book" pitchFamily="2" charset="0"/>
              </a:rPr>
              <a:t> del Doe Canyon </a:t>
            </a:r>
            <a:r>
              <a:rPr lang="en-US" dirty="0" err="1">
                <a:latin typeface="Bodoni 72 Oldstyle Book" pitchFamily="2" charset="0"/>
              </a:rPr>
              <a:t>presso</a:t>
            </a:r>
            <a:r>
              <a:rPr lang="en-US" dirty="0">
                <a:latin typeface="Bodoni 72 Oldstyle Book" pitchFamily="2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Bodoni 72 Oldstyle Book" pitchFamily="2" charset="0"/>
              </a:rPr>
              <a:t>Cortez (Colorado), </a:t>
            </a:r>
            <a:r>
              <a:rPr lang="en-US" dirty="0">
                <a:latin typeface="Bodoni 72 Oldstyle Book" pitchFamily="2" charset="0"/>
              </a:rPr>
              <a:t>e </a:t>
            </a:r>
            <a:r>
              <a:rPr lang="en-US" dirty="0" err="1">
                <a:latin typeface="Bodoni 72 Oldstyle Book" pitchFamily="2" charset="0"/>
              </a:rPr>
              <a:t>destinato</a:t>
            </a:r>
            <a:r>
              <a:rPr lang="en-US" dirty="0">
                <a:latin typeface="Bodoni 72 Oldstyle Book" pitchFamily="2" charset="0"/>
              </a:rPr>
              <a:t> </a:t>
            </a:r>
            <a:r>
              <a:rPr lang="en-US" dirty="0" err="1">
                <a:latin typeface="Bodoni 72 Oldstyle Book" pitchFamily="2" charset="0"/>
              </a:rPr>
              <a:t>all’esperimento</a:t>
            </a:r>
            <a:r>
              <a:rPr lang="en-US" dirty="0">
                <a:solidFill>
                  <a:srgbClr val="0000FF"/>
                </a:solidFill>
                <a:latin typeface="Bodoni 72 Oldstyle Book" pitchFamily="2" charset="0"/>
              </a:rPr>
              <a:t> DS20k</a:t>
            </a:r>
            <a:r>
              <a:rPr lang="en-US" dirty="0">
                <a:latin typeface="Bodoni 72 Oldstyle Book" pitchFamily="2" charset="0"/>
              </a:rPr>
              <a:t>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3995" y="193823"/>
            <a:ext cx="8831107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Bookman Old Style" panose="02050604050505020204" pitchFamily="18" charset="0"/>
              </a:rPr>
              <a:t>Il </a:t>
            </a:r>
            <a:r>
              <a:rPr lang="en-US" sz="40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progetto</a:t>
            </a:r>
            <a:r>
              <a:rPr lang="en-US" sz="4000" dirty="0">
                <a:solidFill>
                  <a:srgbClr val="0000FF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i="1" dirty="0">
                <a:solidFill>
                  <a:srgbClr val="0000FF"/>
                </a:solidFill>
                <a:latin typeface="Bookman Old Style" panose="02050604050505020204" pitchFamily="18" charset="0"/>
              </a:rPr>
              <a:t>Aria</a:t>
            </a:r>
            <a:endParaRPr lang="en-US" i="1" dirty="0">
              <a:latin typeface="Bookman Old Style" panose="02050604050505020204" pitchFamily="18" charset="0"/>
            </a:endParaRPr>
          </a:p>
        </p:txBody>
      </p:sp>
      <p:pic>
        <p:nvPicPr>
          <p:cNvPr id="8" name="Picture 7" descr="Screenshot 2017-04-14 22.33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3" y="2509526"/>
            <a:ext cx="7293969" cy="3868696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2120900" y="3397009"/>
            <a:ext cx="4806950" cy="647941"/>
          </a:xfrm>
          <a:custGeom>
            <a:avLst/>
            <a:gdLst>
              <a:gd name="connsiteX0" fmla="*/ 0 w 4806950"/>
              <a:gd name="connsiteY0" fmla="*/ 647941 h 647941"/>
              <a:gd name="connsiteX1" fmla="*/ 2565400 w 4806950"/>
              <a:gd name="connsiteY1" fmla="*/ 241 h 647941"/>
              <a:gd name="connsiteX2" fmla="*/ 4806950 w 4806950"/>
              <a:gd name="connsiteY2" fmla="*/ 565391 h 64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06950" h="647941">
                <a:moveTo>
                  <a:pt x="0" y="647941"/>
                </a:moveTo>
                <a:cubicBezTo>
                  <a:pt x="882121" y="330970"/>
                  <a:pt x="1764242" y="13999"/>
                  <a:pt x="2565400" y="241"/>
                </a:cubicBezTo>
                <a:cubicBezTo>
                  <a:pt x="3366558" y="-13517"/>
                  <a:pt x="4806950" y="565391"/>
                  <a:pt x="4806950" y="565391"/>
                </a:cubicBezTo>
              </a:path>
            </a:pathLst>
          </a:custGeom>
          <a:ln w="19050" cmpd="sng">
            <a:solidFill>
              <a:srgbClr val="008000"/>
            </a:solidFill>
            <a:prstDash val="sysDash"/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7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0"/>
            <a:ext cx="5070764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857331" y="5737127"/>
            <a:ext cx="383163" cy="26276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42146" y="3875847"/>
            <a:ext cx="1258977" cy="17955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4705" y="2956157"/>
            <a:ext cx="2003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okman Old Style" panose="02050604050505020204" pitchFamily="18" charset="0"/>
              </a:rPr>
              <a:t>La </a:t>
            </a:r>
            <a:r>
              <a:rPr lang="en-US" sz="2400" dirty="0" err="1">
                <a:latin typeface="Bookman Old Style" panose="02050604050505020204" pitchFamily="18" charset="0"/>
              </a:rPr>
              <a:t>miniera</a:t>
            </a:r>
            <a:r>
              <a:rPr lang="en-US" sz="2400" dirty="0">
                <a:latin typeface="Bookman Old Style" panose="02050604050505020204" pitchFamily="18" charset="0"/>
              </a:rPr>
              <a:t> di </a:t>
            </a:r>
            <a:r>
              <a:rPr lang="en-US" sz="2400" dirty="0" err="1">
                <a:latin typeface="Bookman Old Style" panose="02050604050505020204" pitchFamily="18" charset="0"/>
              </a:rPr>
              <a:t>Seruci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69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7" y="237344"/>
            <a:ext cx="9141920" cy="4839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0767" y="5244147"/>
            <a:ext cx="3550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dirty="0">
                <a:latin typeface="Bookman Old Style" panose="02050604050505020204" pitchFamily="18" charset="0"/>
              </a:rPr>
              <a:t>Il </a:t>
            </a:r>
            <a:r>
              <a:rPr lang="en-US" dirty="0" err="1">
                <a:latin typeface="Bookman Old Style" panose="02050604050505020204" pitchFamily="18" charset="0"/>
              </a:rPr>
              <a:t>castello</a:t>
            </a:r>
            <a:r>
              <a:rPr lang="en-US" dirty="0">
                <a:latin typeface="Bookman Old Style" panose="02050604050505020204" pitchFamily="18" charset="0"/>
              </a:rPr>
              <a:t> del </a:t>
            </a:r>
            <a:r>
              <a:rPr lang="en-US" dirty="0" err="1">
                <a:latin typeface="Bookman Old Style" panose="02050604050505020204" pitchFamily="18" charset="0"/>
              </a:rPr>
              <a:t>pozzo</a:t>
            </a:r>
            <a:r>
              <a:rPr lang="en-US" dirty="0">
                <a:latin typeface="Bookman Old Style" panose="02050604050505020204" pitchFamily="18" charset="0"/>
              </a:rPr>
              <a:t> n.1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Sala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argani</a:t>
            </a:r>
            <a:r>
              <a:rPr lang="en-US" dirty="0">
                <a:latin typeface="Bookman Old Style" panose="02050604050505020204" pitchFamily="18" charset="0"/>
              </a:rPr>
              <a:t> del </a:t>
            </a:r>
            <a:r>
              <a:rPr lang="en-US" dirty="0" err="1">
                <a:latin typeface="Bookman Old Style" panose="02050604050505020204" pitchFamily="18" charset="0"/>
              </a:rPr>
              <a:t>pozzo</a:t>
            </a:r>
            <a:r>
              <a:rPr lang="en-US" dirty="0">
                <a:latin typeface="Bookman Old Style" panose="02050604050505020204" pitchFamily="18" charset="0"/>
              </a:rPr>
              <a:t> n.1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dirty="0">
                <a:latin typeface="Bookman Old Style" panose="02050604050505020204" pitchFamily="18" charset="0"/>
              </a:rPr>
              <a:t>Area </a:t>
            </a:r>
            <a:r>
              <a:rPr lang="en-US" dirty="0" err="1">
                <a:latin typeface="Bookman Old Style" panose="02050604050505020204" pitchFamily="18" charset="0"/>
              </a:rPr>
              <a:t>montaggi</a:t>
            </a:r>
            <a:endParaRPr lang="en-US" dirty="0">
              <a:latin typeface="Bookman Old Style" panose="02050604050505020204" pitchFamily="18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dirty="0" err="1">
                <a:latin typeface="Bookman Old Style" panose="02050604050505020204" pitchFamily="18" charset="0"/>
              </a:rPr>
              <a:t>Cortili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Font typeface="+mj-ea"/>
              <a:buAutoNum type="circleNumDbPlain"/>
            </a:pPr>
            <a:r>
              <a:rPr lang="it-IT" dirty="0">
                <a:latin typeface="Bookman Old Style" panose="02050604050505020204" pitchFamily="18" charset="0"/>
              </a:rPr>
              <a:t>Cabina elettrica</a:t>
            </a:r>
          </a:p>
        </p:txBody>
      </p:sp>
      <p:sp>
        <p:nvSpPr>
          <p:cNvPr id="7" name="Oval 6"/>
          <p:cNvSpPr/>
          <p:nvPr/>
        </p:nvSpPr>
        <p:spPr>
          <a:xfrm>
            <a:off x="4624503" y="1445230"/>
            <a:ext cx="470747" cy="481743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62103" y="2079373"/>
            <a:ext cx="470747" cy="481743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81118" y="3290271"/>
            <a:ext cx="470747" cy="481743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50962" y="2642538"/>
            <a:ext cx="470747" cy="481743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56286" y="2667959"/>
            <a:ext cx="470747" cy="481743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27210" y="984502"/>
            <a:ext cx="470747" cy="481743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12085" y="1488143"/>
            <a:ext cx="36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7504" y="1048430"/>
            <a:ext cx="36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1337" y="2683405"/>
            <a:ext cx="36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41338" y="2130009"/>
            <a:ext cx="36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45875" y="2722102"/>
            <a:ext cx="36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79647" y="3327890"/>
            <a:ext cx="36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900" y="5332023"/>
            <a:ext cx="4126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Bookman Old Style" panose="02050604050505020204" pitchFamily="18" charset="0"/>
              </a:rPr>
              <a:t>Veduta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dall’alto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della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miniera</a:t>
            </a:r>
            <a:r>
              <a:rPr lang="en-US" sz="2400" dirty="0">
                <a:latin typeface="Bookman Old Style" panose="02050604050505020204" pitchFamily="18" charset="0"/>
              </a:rPr>
              <a:t> di </a:t>
            </a:r>
            <a:r>
              <a:rPr lang="en-US" sz="2400" dirty="0" err="1">
                <a:latin typeface="Bookman Old Style" panose="02050604050505020204" pitchFamily="18" charset="0"/>
              </a:rPr>
              <a:t>Seruci</a:t>
            </a:r>
            <a:r>
              <a:rPr lang="en-US" sz="2400" dirty="0">
                <a:latin typeface="Bookman Old Style" panose="02050604050505020204" pitchFamily="18" charset="0"/>
              </a:rPr>
              <a:t>: la </a:t>
            </a:r>
            <a:r>
              <a:rPr lang="en-US" sz="2400" dirty="0" err="1">
                <a:latin typeface="Bookman Old Style" panose="02050604050505020204" pitchFamily="18" charset="0"/>
              </a:rPr>
              <a:t>colunna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verra</a:t>
            </a:r>
            <a:r>
              <a:rPr lang="en-US" sz="2400" dirty="0">
                <a:latin typeface="Bookman Old Style" panose="02050604050505020204" pitchFamily="18" charset="0"/>
              </a:rPr>
              <a:t>’ </a:t>
            </a:r>
            <a:r>
              <a:rPr lang="en-US" sz="2400" dirty="0" err="1">
                <a:latin typeface="Bookman Old Style" panose="02050604050505020204" pitchFamily="18" charset="0"/>
              </a:rPr>
              <a:t>installata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nel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pozzo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Bookman Old Style" panose="02050604050505020204" pitchFamily="18" charset="0"/>
              </a:rPr>
              <a:t>1</a:t>
            </a:r>
            <a:r>
              <a:rPr lang="en-US" sz="2400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176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D3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13518</TotalTime>
  <Words>594</Words>
  <Application>Microsoft Macintosh PowerPoint</Application>
  <PresentationFormat>On-screen Show (4:3)</PresentationFormat>
  <Paragraphs>101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Apple Chancery</vt:lpstr>
      <vt:lpstr>Arial</vt:lpstr>
      <vt:lpstr>Bodoni 72 Oldstyle Book</vt:lpstr>
      <vt:lpstr>Bookman Old Style</vt:lpstr>
      <vt:lpstr>Calibri</vt:lpstr>
      <vt:lpstr>Helvetica Light</vt:lpstr>
      <vt:lpstr>Rockwell</vt:lpstr>
      <vt:lpstr>Office Theme</vt:lpstr>
      <vt:lpstr>PowerPoint Presentation</vt:lpstr>
      <vt:lpstr>PowerPoint Presentation</vt:lpstr>
      <vt:lpstr>ARIA alla ricerca di una sede</vt:lpstr>
      <vt:lpstr>PowerPoint Presentation</vt:lpstr>
      <vt:lpstr>PowerPoint Presentation</vt:lpstr>
      <vt:lpstr>PowerPoint Presentation</vt:lpstr>
      <vt:lpstr>Il progetto Aria</vt:lpstr>
      <vt:lpstr>PowerPoint Presentation</vt:lpstr>
      <vt:lpstr>PowerPoint Presentation</vt:lpstr>
      <vt:lpstr>La purificazione del Ar e la produzione di isotopi stabili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That’s it folks Thank you very much for your kind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</dc:creator>
  <cp:lastModifiedBy>Alberto Devoto</cp:lastModifiedBy>
  <cp:revision>375</cp:revision>
  <cp:lastPrinted>2019-12-09T13:08:13Z</cp:lastPrinted>
  <dcterms:created xsi:type="dcterms:W3CDTF">2017-03-08T17:02:25Z</dcterms:created>
  <dcterms:modified xsi:type="dcterms:W3CDTF">2019-12-11T13:16:20Z</dcterms:modified>
</cp:coreProperties>
</file>