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6" r:id="rId1"/>
  </p:sldMasterIdLst>
  <p:notesMasterIdLst>
    <p:notesMasterId r:id="rId26"/>
  </p:notesMasterIdLst>
  <p:handoutMasterIdLst>
    <p:handoutMasterId r:id="rId27"/>
  </p:handoutMasterIdLst>
  <p:sldIdLst>
    <p:sldId id="256" r:id="rId2"/>
    <p:sldId id="265" r:id="rId3"/>
    <p:sldId id="394" r:id="rId4"/>
    <p:sldId id="387" r:id="rId5"/>
    <p:sldId id="396" r:id="rId6"/>
    <p:sldId id="439" r:id="rId7"/>
    <p:sldId id="438" r:id="rId8"/>
    <p:sldId id="428" r:id="rId9"/>
    <p:sldId id="430" r:id="rId10"/>
    <p:sldId id="449" r:id="rId11"/>
    <p:sldId id="450" r:id="rId12"/>
    <p:sldId id="440" r:id="rId13"/>
    <p:sldId id="451" r:id="rId14"/>
    <p:sldId id="446" r:id="rId15"/>
    <p:sldId id="445" r:id="rId16"/>
    <p:sldId id="432" r:id="rId17"/>
    <p:sldId id="434" r:id="rId18"/>
    <p:sldId id="436" r:id="rId19"/>
    <p:sldId id="452" r:id="rId20"/>
    <p:sldId id="444" r:id="rId21"/>
    <p:sldId id="433" r:id="rId22"/>
    <p:sldId id="455" r:id="rId23"/>
    <p:sldId id="454" r:id="rId24"/>
    <p:sldId id="453" r:id="rId25"/>
  </p:sldIdLst>
  <p:sldSz cx="9144000" cy="6858000" type="screen4x3"/>
  <p:notesSz cx="7099300" cy="1023461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96" userDrawn="1">
          <p15:clr>
            <a:srgbClr val="A4A3A4"/>
          </p15:clr>
        </p15:guide>
        <p15:guide id="8" pos="2880">
          <p15:clr>
            <a:srgbClr val="A4A3A4"/>
          </p15:clr>
        </p15:guide>
      </p15:sldGuideLst>
    </p:ext>
    <p:ext uri="{2D200454-40CA-4A62-9FC3-DE9A4176ACB9}">
      <p15:notesGuideLst xmlns:p15="http://schemas.microsoft.com/office/powerpoint/2012/main">
        <p15:guide id="1" orient="horz" pos="3022" userDrawn="1">
          <p15:clr>
            <a:srgbClr val="A4A3A4"/>
          </p15:clr>
        </p15:guide>
        <p15:guide id="2" pos="2311" userDrawn="1">
          <p15:clr>
            <a:srgbClr val="A4A3A4"/>
          </p15:clr>
        </p15:guide>
        <p15:guide id="3" orient="horz" pos="3224"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Minoia"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497B9"/>
    <a:srgbClr val="F8F8F8"/>
    <a:srgbClr val="FBFBFB"/>
    <a:srgbClr val="00CCFF"/>
    <a:srgbClr val="8E8E8E"/>
    <a:srgbClr val="5C5C5C"/>
    <a:srgbClr val="FFED43"/>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979" autoAdjust="0"/>
  </p:normalViewPr>
  <p:slideViewPr>
    <p:cSldViewPr snapToGrid="0" snapToObjects="1" showGuides="1">
      <p:cViewPr>
        <p:scale>
          <a:sx n="75" d="100"/>
          <a:sy n="75" d="100"/>
        </p:scale>
        <p:origin x="1810" y="490"/>
      </p:cViewPr>
      <p:guideLst>
        <p:guide orient="horz" pos="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3" d="100"/>
          <a:sy n="73" d="100"/>
        </p:scale>
        <p:origin x="2160" y="90"/>
      </p:cViewPr>
      <p:guideLst>
        <p:guide orient="horz" pos="3022"/>
        <p:guide pos="2311"/>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76363" cy="511731"/>
          </a:xfrm>
          <a:prstGeom prst="rect">
            <a:avLst/>
          </a:prstGeom>
        </p:spPr>
        <p:txBody>
          <a:bodyPr vert="horz" lIns="94744" tIns="47372" rIns="94744" bIns="47372" rtlCol="0"/>
          <a:lstStyle>
            <a:lvl1pPr algn="l">
              <a:defRPr sz="1200"/>
            </a:lvl1pPr>
          </a:lstStyle>
          <a:p>
            <a:endParaRPr lang="en-GB"/>
          </a:p>
        </p:txBody>
      </p:sp>
      <p:sp>
        <p:nvSpPr>
          <p:cNvPr id="3" name="Date Placeholder 2"/>
          <p:cNvSpPr>
            <a:spLocks noGrp="1"/>
          </p:cNvSpPr>
          <p:nvPr>
            <p:ph type="dt" sz="quarter" idx="1"/>
          </p:nvPr>
        </p:nvSpPr>
        <p:spPr>
          <a:xfrm>
            <a:off x="4021300" y="5"/>
            <a:ext cx="3076363" cy="511731"/>
          </a:xfrm>
          <a:prstGeom prst="rect">
            <a:avLst/>
          </a:prstGeom>
        </p:spPr>
        <p:txBody>
          <a:bodyPr vert="horz" lIns="94744" tIns="47372" rIns="94744" bIns="47372" rtlCol="0"/>
          <a:lstStyle>
            <a:lvl1pPr algn="r">
              <a:defRPr sz="1200"/>
            </a:lvl1pPr>
          </a:lstStyle>
          <a:p>
            <a:fld id="{75A85089-C692-4DEA-AC49-04CF34D4FE14}" type="datetimeFigureOut">
              <a:rPr lang="en-GB" smtClean="0"/>
              <a:pPr/>
              <a:t>11/11/2019</a:t>
            </a:fld>
            <a:endParaRPr lang="en-GB"/>
          </a:p>
        </p:txBody>
      </p:sp>
      <p:sp>
        <p:nvSpPr>
          <p:cNvPr id="4" name="Footer Placeholder 3"/>
          <p:cNvSpPr>
            <a:spLocks noGrp="1"/>
          </p:cNvSpPr>
          <p:nvPr>
            <p:ph type="ftr" sz="quarter" idx="2"/>
          </p:nvPr>
        </p:nvSpPr>
        <p:spPr>
          <a:xfrm>
            <a:off x="6" y="9721111"/>
            <a:ext cx="3076363" cy="511731"/>
          </a:xfrm>
          <a:prstGeom prst="rect">
            <a:avLst/>
          </a:prstGeom>
        </p:spPr>
        <p:txBody>
          <a:bodyPr vert="horz" lIns="94744" tIns="47372" rIns="94744" bIns="47372" rtlCol="0" anchor="b"/>
          <a:lstStyle>
            <a:lvl1pPr algn="l">
              <a:defRPr sz="1200"/>
            </a:lvl1pPr>
          </a:lstStyle>
          <a:p>
            <a:endParaRPr lang="en-GB"/>
          </a:p>
        </p:txBody>
      </p:sp>
      <p:sp>
        <p:nvSpPr>
          <p:cNvPr id="5" name="Slide Number Placeholder 4"/>
          <p:cNvSpPr>
            <a:spLocks noGrp="1"/>
          </p:cNvSpPr>
          <p:nvPr>
            <p:ph type="sldNum" sz="quarter" idx="3"/>
          </p:nvPr>
        </p:nvSpPr>
        <p:spPr>
          <a:xfrm>
            <a:off x="4021300" y="9721111"/>
            <a:ext cx="3076363" cy="511731"/>
          </a:xfrm>
          <a:prstGeom prst="rect">
            <a:avLst/>
          </a:prstGeom>
        </p:spPr>
        <p:txBody>
          <a:bodyPr vert="horz" lIns="94744" tIns="47372" rIns="94744" bIns="47372" rtlCol="0" anchor="b"/>
          <a:lstStyle>
            <a:lvl1pPr algn="r">
              <a:defRPr sz="1200"/>
            </a:lvl1pPr>
          </a:lstStyle>
          <a:p>
            <a:fld id="{D3A5C721-4BB5-4DB6-AD65-4BA2A62B05B6}" type="slidenum">
              <a:rPr lang="en-GB" smtClean="0"/>
              <a:pPr/>
              <a:t>‹N›</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76363" cy="511731"/>
          </a:xfrm>
          <a:prstGeom prst="rect">
            <a:avLst/>
          </a:prstGeom>
        </p:spPr>
        <p:txBody>
          <a:bodyPr vert="horz" lIns="94744" tIns="47372" rIns="94744" bIns="47372" rtlCol="0"/>
          <a:lstStyle>
            <a:lvl1pPr algn="l">
              <a:defRPr sz="1200"/>
            </a:lvl1pPr>
          </a:lstStyle>
          <a:p>
            <a:endParaRPr lang="en-GB"/>
          </a:p>
        </p:txBody>
      </p:sp>
      <p:sp>
        <p:nvSpPr>
          <p:cNvPr id="3" name="Date Placeholder 2"/>
          <p:cNvSpPr>
            <a:spLocks noGrp="1"/>
          </p:cNvSpPr>
          <p:nvPr>
            <p:ph type="dt" idx="1"/>
          </p:nvPr>
        </p:nvSpPr>
        <p:spPr>
          <a:xfrm>
            <a:off x="4021300" y="5"/>
            <a:ext cx="3076363" cy="511731"/>
          </a:xfrm>
          <a:prstGeom prst="rect">
            <a:avLst/>
          </a:prstGeom>
        </p:spPr>
        <p:txBody>
          <a:bodyPr vert="horz" lIns="94744" tIns="47372" rIns="94744" bIns="47372" rtlCol="0"/>
          <a:lstStyle>
            <a:lvl1pPr algn="r">
              <a:defRPr sz="1200"/>
            </a:lvl1pPr>
          </a:lstStyle>
          <a:p>
            <a:fld id="{8045EBA9-A28D-4849-BFEA-AA04F6A21B63}" type="datetimeFigureOut">
              <a:rPr lang="en-GB" smtClean="0"/>
              <a:pPr/>
              <a:t>11/11/2019</a:t>
            </a:fld>
            <a:endParaRPr lang="en-GB"/>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44" tIns="47372" rIns="94744" bIns="47372" rtlCol="0" anchor="ctr"/>
          <a:lstStyle/>
          <a:p>
            <a:endParaRPr lang="en-GB"/>
          </a:p>
        </p:txBody>
      </p:sp>
      <p:sp>
        <p:nvSpPr>
          <p:cNvPr id="5" name="Notes Placeholder 4"/>
          <p:cNvSpPr>
            <a:spLocks noGrp="1"/>
          </p:cNvSpPr>
          <p:nvPr>
            <p:ph type="body" sz="quarter" idx="3"/>
          </p:nvPr>
        </p:nvSpPr>
        <p:spPr>
          <a:xfrm>
            <a:off x="709931" y="4861446"/>
            <a:ext cx="5679440" cy="4605576"/>
          </a:xfrm>
          <a:prstGeom prst="rect">
            <a:avLst/>
          </a:prstGeom>
        </p:spPr>
        <p:txBody>
          <a:bodyPr vert="horz" lIns="94744" tIns="47372" rIns="94744" bIns="473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6" y="9721111"/>
            <a:ext cx="3076363" cy="511731"/>
          </a:xfrm>
          <a:prstGeom prst="rect">
            <a:avLst/>
          </a:prstGeom>
        </p:spPr>
        <p:txBody>
          <a:bodyPr vert="horz" lIns="94744" tIns="47372" rIns="94744" bIns="47372" rtlCol="0" anchor="b"/>
          <a:lstStyle>
            <a:lvl1pPr algn="l">
              <a:defRPr sz="1200"/>
            </a:lvl1pPr>
          </a:lstStyle>
          <a:p>
            <a:endParaRPr lang="en-GB"/>
          </a:p>
        </p:txBody>
      </p:sp>
      <p:sp>
        <p:nvSpPr>
          <p:cNvPr id="7" name="Slide Number Placeholder 6"/>
          <p:cNvSpPr>
            <a:spLocks noGrp="1"/>
          </p:cNvSpPr>
          <p:nvPr>
            <p:ph type="sldNum" sz="quarter" idx="5"/>
          </p:nvPr>
        </p:nvSpPr>
        <p:spPr>
          <a:xfrm>
            <a:off x="4021300" y="9721111"/>
            <a:ext cx="3076363" cy="511731"/>
          </a:xfrm>
          <a:prstGeom prst="rect">
            <a:avLst/>
          </a:prstGeom>
        </p:spPr>
        <p:txBody>
          <a:bodyPr vert="horz" lIns="94744" tIns="47372" rIns="94744" bIns="47372" rtlCol="0" anchor="b"/>
          <a:lstStyle>
            <a:lvl1pPr algn="r">
              <a:defRPr sz="1200"/>
            </a:lvl1pPr>
          </a:lstStyle>
          <a:p>
            <a:fld id="{5B43D19E-BFDB-4C92-8EDD-32EDDA8F41DF}" type="slidenum">
              <a:rPr lang="en-GB" smtClean="0"/>
              <a:pPr/>
              <a:t>‹N›</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3471586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2"/>
            </p:custDataLst>
            <p:extLst>
              <p:ext uri="{D42A27DB-BD31-4B8C-83A1-F6EECF244321}">
                <p14:modId xmlns:p14="http://schemas.microsoft.com/office/powerpoint/2010/main" val="2726404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379" name="think-cell Slide" r:id="rId4" imgW="360" imgH="360" progId="">
                  <p:embed/>
                </p:oleObj>
              </mc:Choice>
              <mc:Fallback>
                <p:oleObj name="think-cell Slide" r:id="rId4" imgW="360" imgH="360" progId="">
                  <p:embed/>
                  <p:pic>
                    <p:nvPicPr>
                      <p:cNvPr id="0" name="Picture 107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rgbClr val="002060"/>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621969"/>
            <a:ext cx="8229600" cy="0"/>
          </a:xfrm>
          <a:prstGeom prst="line">
            <a:avLst/>
          </a:prstGeom>
          <a:noFill/>
          <a:ln w="19050">
            <a:solidFill>
              <a:srgbClr val="336699"/>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479784"/>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5" name="TextBox 6"/>
          <p:cNvSpPr txBox="1"/>
          <p:nvPr userDrawn="1"/>
        </p:nvSpPr>
        <p:spPr>
          <a:xfrm>
            <a:off x="554160" y="6573456"/>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‹N›</a:t>
            </a:fld>
            <a:endParaRPr lang="en-US" sz="1100" noProof="0" dirty="0">
              <a:solidFill>
                <a:schemeClr val="bg1"/>
              </a:solidFill>
            </a:endParaRPr>
          </a:p>
        </p:txBody>
      </p:sp>
      <p:sp>
        <p:nvSpPr>
          <p:cNvPr id="11" name="Rettangolo 10"/>
          <p:cNvSpPr/>
          <p:nvPr userDrawn="1"/>
        </p:nvSpPr>
        <p:spPr>
          <a:xfrm>
            <a:off x="4263567" y="6486181"/>
            <a:ext cx="616866" cy="351840"/>
          </a:xfrm>
          <a:prstGeom prst="rect">
            <a:avLst/>
          </a:prstGeom>
          <a:blipFill dpi="0" rotWithShape="1">
            <a:blip r:embed="rId2">
              <a:alphaModFix amt="70000"/>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Tree>
    <p:extLst>
      <p:ext uri="{BB962C8B-B14F-4D97-AF65-F5344CB8AC3E}">
        <p14:creationId xmlns:p14="http://schemas.microsoft.com/office/powerpoint/2010/main" val="2931017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rgbClr val="002060"/>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621969"/>
            <a:ext cx="8229600" cy="0"/>
          </a:xfrm>
          <a:prstGeom prst="line">
            <a:avLst/>
          </a:prstGeom>
          <a:noFill/>
          <a:ln w="19050">
            <a:solidFill>
              <a:srgbClr val="336699"/>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6935542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6"/>
            </p:custDataLst>
            <p:extLst>
              <p:ext uri="{D42A27DB-BD31-4B8C-83A1-F6EECF244321}">
                <p14:modId xmlns:p14="http://schemas.microsoft.com/office/powerpoint/2010/main" val="912970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453" name="think-cell Slide" r:id="rId7" imgW="360" imgH="360" progId="">
                  <p:embed/>
                </p:oleObj>
              </mc:Choice>
              <mc:Fallback>
                <p:oleObj name="think-cell Slide" r:id="rId7" imgW="360" imgH="360" progId="">
                  <p:embed/>
                  <p:pic>
                    <p:nvPicPr>
                      <p:cNvPr id="0" name="Picture 1099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10421" descr="Risultati immagini per daiichi sanky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cSld>
  <p:clrMap bg1="lt1" tx1="dk1" bg2="lt2" tx2="dk2" accent1="accent1" accent2="accent2" accent3="accent3" accent4="accent4" accent5="accent5" accent6="accent6" hlink="hlink" folHlink="folHlink"/>
  <p:sldLayoutIdLst>
    <p:sldLayoutId id="2147483667" r:id="rId1"/>
    <p:sldLayoutId id="2147483675" r:id="rId2"/>
    <p:sldLayoutId id="2147483676" r:id="rId3"/>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3000" b="1" strike="noStrike" kern="1200">
          <a:solidFill>
            <a:schemeClr val="bg1"/>
          </a:solidFill>
          <a:latin typeface="EYInterstate Light" panose="02000506000000020004" pitchFamily="2" charset="0"/>
          <a:ea typeface="+mj-ea"/>
          <a:cs typeface="Arial" pitchFamily="34" charset="0"/>
        </a:defRPr>
      </a:lvl1pPr>
    </p:titleStyle>
    <p:bodyStyle>
      <a:lvl1pPr marL="182563" indent="-182563"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538163" indent="-182563"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2pPr>
      <a:lvl3pPr marL="892175" indent="-168275"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3pPr>
      <a:lvl4pPr marL="1258888" indent="-180975"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612900" indent="-179388"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2320007"/>
            <a:ext cx="9144000" cy="1103325"/>
          </a:xfrm>
          <a:prstGeom prst="rect">
            <a:avLst/>
          </a:prstGeom>
          <a:solidFill>
            <a:srgbClr val="D8D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5" name="Title 1"/>
          <p:cNvSpPr txBox="1">
            <a:spLocks/>
          </p:cNvSpPr>
          <p:nvPr/>
        </p:nvSpPr>
        <p:spPr>
          <a:xfrm>
            <a:off x="598455" y="2517665"/>
            <a:ext cx="8545545" cy="831479"/>
          </a:xfrm>
          <a:prstGeom prst="rect">
            <a:avLst/>
          </a:prstGeom>
        </p:spPr>
        <p:txBody>
          <a:bodyPr/>
          <a:lstStyle>
            <a:lvl1pPr algn="l" defTabSz="914400" rtl="0" eaLnBrk="1" latinLnBrk="0" hangingPunct="1">
              <a:lnSpc>
                <a:spcPct val="85000"/>
              </a:lnSpc>
              <a:spcBef>
                <a:spcPct val="0"/>
              </a:spcBef>
              <a:buNone/>
              <a:defRPr sz="4000" b="1" strike="noStrike" kern="1200" baseline="0">
                <a:solidFill>
                  <a:schemeClr val="bg1"/>
                </a:solidFill>
                <a:latin typeface="EYInterstate Light" panose="02000506000000020004" pitchFamily="2" charset="0"/>
                <a:ea typeface="+mj-ea"/>
                <a:cs typeface="Arial" pitchFamily="34" charset="0"/>
              </a:defRPr>
            </a:lvl1pPr>
          </a:lstStyle>
          <a:p>
            <a:r>
              <a:rPr lang="en-GB" sz="2400" dirty="0">
                <a:solidFill>
                  <a:srgbClr val="003399"/>
                </a:solidFill>
                <a:latin typeface="+mn-lt"/>
              </a:rPr>
              <a:t>Studies and Measurements on Cavity Beam Position Monitors for Novel Electron </a:t>
            </a:r>
            <a:r>
              <a:rPr lang="en-GB" sz="2400" dirty="0" err="1">
                <a:solidFill>
                  <a:srgbClr val="003399"/>
                </a:solidFill>
                <a:latin typeface="+mn-lt"/>
              </a:rPr>
              <a:t>Linacs</a:t>
            </a:r>
            <a:r>
              <a:rPr lang="en-GB" sz="2400" dirty="0">
                <a:solidFill>
                  <a:srgbClr val="003399"/>
                </a:solidFill>
                <a:latin typeface="+mn-lt"/>
              </a:rPr>
              <a:t> </a:t>
            </a:r>
            <a:endParaRPr lang="it-IT" sz="2400" dirty="0">
              <a:solidFill>
                <a:srgbClr val="003399"/>
              </a:solidFill>
              <a:latin typeface="+mn-lt"/>
            </a:endParaRPr>
          </a:p>
        </p:txBody>
      </p:sp>
      <p:sp>
        <p:nvSpPr>
          <p:cNvPr id="3" name="Rectangle 2"/>
          <p:cNvSpPr/>
          <p:nvPr/>
        </p:nvSpPr>
        <p:spPr>
          <a:xfrm>
            <a:off x="3516962" y="6301773"/>
            <a:ext cx="2146742" cy="369332"/>
          </a:xfrm>
          <a:prstGeom prst="rect">
            <a:avLst/>
          </a:prstGeom>
        </p:spPr>
        <p:txBody>
          <a:bodyPr wrap="none">
            <a:spAutoFit/>
          </a:bodyPr>
          <a:lstStyle/>
          <a:p>
            <a:r>
              <a:rPr lang="it-IT" i="1" dirty="0" smtClean="0"/>
              <a:t>12 </a:t>
            </a:r>
            <a:r>
              <a:rPr lang="it-IT" i="1" dirty="0" err="1" smtClean="0"/>
              <a:t>November</a:t>
            </a:r>
            <a:r>
              <a:rPr lang="it-IT" i="1" dirty="0" smtClean="0"/>
              <a:t> 2019</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99808" cy="797709"/>
          </a:xfrm>
          <a:prstGeom prst="rect">
            <a:avLst/>
          </a:prstGeom>
        </p:spPr>
      </p:pic>
      <p:sp>
        <p:nvSpPr>
          <p:cNvPr id="6" name="CasellaDiTesto 5"/>
          <p:cNvSpPr txBox="1"/>
          <p:nvPr/>
        </p:nvSpPr>
        <p:spPr>
          <a:xfrm>
            <a:off x="791148" y="527862"/>
            <a:ext cx="2896680" cy="193899"/>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it-IT" sz="1200" b="1" dirty="0" smtClean="0">
                <a:solidFill>
                  <a:srgbClr val="4497B9"/>
                </a:solidFill>
                <a:latin typeface="Oswald" panose="02000503000000000000" pitchFamily="2" charset="0"/>
              </a:rPr>
              <a:t>LABORATORI</a:t>
            </a:r>
            <a:r>
              <a:rPr lang="it-IT" sz="1200" b="1" baseline="0" dirty="0" smtClean="0">
                <a:solidFill>
                  <a:srgbClr val="4497B9"/>
                </a:solidFill>
                <a:latin typeface="Oswald" panose="02000503000000000000" pitchFamily="2" charset="0"/>
              </a:rPr>
              <a:t> NAZIONALI DI FRASCATI</a:t>
            </a:r>
            <a:endParaRPr lang="it-IT" sz="1200" b="1" dirty="0" smtClean="0">
              <a:solidFill>
                <a:srgbClr val="4497B9"/>
              </a:solidFill>
              <a:latin typeface="Oswald" panose="02000503000000000000" pitchFamily="2" charset="0"/>
            </a:endParaRPr>
          </a:p>
        </p:txBody>
      </p:sp>
      <p:pic>
        <p:nvPicPr>
          <p:cNvPr id="8" name="Picture 6" descr="logo3"/>
          <p:cNvPicPr>
            <a:picLocks noChangeAspect="1" noChangeArrowheads="1"/>
          </p:cNvPicPr>
          <p:nvPr/>
        </p:nvPicPr>
        <p:blipFill>
          <a:blip r:embed="rId4"/>
          <a:srcRect/>
          <a:stretch>
            <a:fillRect/>
          </a:stretch>
        </p:blipFill>
        <p:spPr bwMode="auto">
          <a:xfrm>
            <a:off x="7134986" y="164972"/>
            <a:ext cx="1834840" cy="556789"/>
          </a:xfrm>
          <a:prstGeom prst="rect">
            <a:avLst/>
          </a:prstGeom>
          <a:noFill/>
          <a:ln w="9525">
            <a:noFill/>
            <a:miter lim="800000"/>
            <a:headEnd/>
            <a:tailEnd/>
          </a:ln>
        </p:spPr>
      </p:pic>
      <p:sp>
        <p:nvSpPr>
          <p:cNvPr id="2" name="Rettangolo 1"/>
          <p:cNvSpPr/>
          <p:nvPr/>
        </p:nvSpPr>
        <p:spPr>
          <a:xfrm>
            <a:off x="193427" y="3594080"/>
            <a:ext cx="7590307" cy="1585562"/>
          </a:xfrm>
          <a:prstGeom prst="rect">
            <a:avLst/>
          </a:prstGeom>
        </p:spPr>
        <p:txBody>
          <a:bodyPr wrap="square">
            <a:spAutoFit/>
          </a:bodyPr>
          <a:lstStyle/>
          <a:p>
            <a:pPr marL="408940" marR="179070" algn="just">
              <a:lnSpc>
                <a:spcPct val="107000"/>
              </a:lnSpc>
              <a:spcAft>
                <a:spcPts val="800"/>
              </a:spcAft>
            </a:pPr>
            <a:r>
              <a:rPr lang="en-GB" b="1" dirty="0"/>
              <a:t>Student: </a:t>
            </a:r>
            <a:r>
              <a:rPr lang="en-GB" dirty="0"/>
              <a:t>Giovanni </a:t>
            </a:r>
            <a:r>
              <a:rPr lang="en-GB" dirty="0" err="1" smtClean="0"/>
              <a:t>Franzini</a:t>
            </a:r>
            <a:endParaRPr lang="en-GB" b="1" i="1" dirty="0" smtClean="0">
              <a:solidFill>
                <a:srgbClr val="003399"/>
              </a:solidFill>
            </a:endParaRPr>
          </a:p>
          <a:p>
            <a:pPr marL="408940" marR="179070" algn="just">
              <a:lnSpc>
                <a:spcPct val="107000"/>
              </a:lnSpc>
              <a:spcAft>
                <a:spcPts val="800"/>
              </a:spcAft>
            </a:pPr>
            <a:r>
              <a:rPr lang="en-GB" b="1" dirty="0"/>
              <a:t>Advisor: </a:t>
            </a:r>
            <a:r>
              <a:rPr lang="en-GB" dirty="0" err="1"/>
              <a:t>Prof.</a:t>
            </a:r>
            <a:r>
              <a:rPr lang="en-GB" dirty="0"/>
              <a:t> Luigi Palumbo</a:t>
            </a:r>
            <a:endParaRPr lang="it-IT" dirty="0"/>
          </a:p>
          <a:p>
            <a:pPr marL="408940" marR="179070" algn="just">
              <a:lnSpc>
                <a:spcPct val="107000"/>
              </a:lnSpc>
              <a:spcAft>
                <a:spcPts val="800"/>
              </a:spcAft>
            </a:pPr>
            <a:r>
              <a:rPr lang="en-GB" b="1" dirty="0"/>
              <a:t>Co-Advisor: </a:t>
            </a:r>
            <a:r>
              <a:rPr lang="en-GB" dirty="0" err="1"/>
              <a:t>Prof.</a:t>
            </a:r>
            <a:r>
              <a:rPr lang="en-GB" dirty="0"/>
              <a:t> Andrea </a:t>
            </a:r>
            <a:r>
              <a:rPr lang="en-GB" dirty="0" err="1" smtClean="0"/>
              <a:t>Mostacci</a:t>
            </a:r>
            <a:endParaRPr lang="en-GB" dirty="0" smtClean="0"/>
          </a:p>
          <a:p>
            <a:pPr marL="408940" marR="179070" algn="just">
              <a:lnSpc>
                <a:spcPct val="107000"/>
              </a:lnSpc>
              <a:spcAft>
                <a:spcPts val="800"/>
              </a:spcAft>
            </a:pPr>
            <a:r>
              <a:rPr lang="en-GB" b="1" dirty="0" smtClean="0"/>
              <a:t>Referee: </a:t>
            </a:r>
            <a:r>
              <a:rPr lang="en-GB" dirty="0" smtClean="0"/>
              <a:t>Fabio </a:t>
            </a:r>
            <a:r>
              <a:rPr lang="en-GB" dirty="0" err="1" smtClean="0"/>
              <a:t>Marcellini</a:t>
            </a:r>
            <a:r>
              <a:rPr lang="en-GB" dirty="0" smtClean="0"/>
              <a:t> (PSI), </a:t>
            </a:r>
            <a:r>
              <a:rPr lang="en-GB" dirty="0" err="1" smtClean="0"/>
              <a:t>Ubaldo</a:t>
            </a:r>
            <a:r>
              <a:rPr lang="en-GB" dirty="0" smtClean="0"/>
              <a:t> </a:t>
            </a:r>
            <a:r>
              <a:rPr lang="en-GB" dirty="0" err="1" smtClean="0"/>
              <a:t>Iriso</a:t>
            </a:r>
            <a:r>
              <a:rPr lang="en-GB" dirty="0" smtClean="0"/>
              <a:t> (ALBA)</a:t>
            </a:r>
            <a:endParaRPr lang="it-IT" dirty="0"/>
          </a:p>
        </p:txBody>
      </p:sp>
      <p:sp>
        <p:nvSpPr>
          <p:cNvPr id="9" name="Rettangolo 8"/>
          <p:cNvSpPr/>
          <p:nvPr/>
        </p:nvSpPr>
        <p:spPr>
          <a:xfrm>
            <a:off x="598454" y="1463405"/>
            <a:ext cx="8061895" cy="563231"/>
          </a:xfrm>
          <a:prstGeom prst="rect">
            <a:avLst/>
          </a:prstGeom>
        </p:spPr>
        <p:txBody>
          <a:bodyPr wrap="square">
            <a:spAutoFit/>
          </a:bodyPr>
          <a:lstStyle/>
          <a:p>
            <a:pPr marR="179070">
              <a:lnSpc>
                <a:spcPct val="85000"/>
              </a:lnSpc>
              <a:spcBef>
                <a:spcPct val="0"/>
              </a:spcBef>
              <a:spcAft>
                <a:spcPts val="800"/>
              </a:spcAft>
            </a:pPr>
            <a:r>
              <a:rPr lang="en-GB" b="1" dirty="0">
                <a:ea typeface="+mj-ea"/>
                <a:cs typeface="Arial" pitchFamily="34" charset="0"/>
              </a:rPr>
              <a:t>Report on research activities for the PhD </a:t>
            </a:r>
            <a:r>
              <a:rPr lang="en-GB" b="1" dirty="0" smtClean="0">
                <a:ea typeface="+mj-ea"/>
                <a:cs typeface="Arial" pitchFamily="34" charset="0"/>
              </a:rPr>
              <a:t>in </a:t>
            </a:r>
            <a:r>
              <a:rPr lang="en-GB" b="1" dirty="0">
                <a:ea typeface="+mj-ea"/>
                <a:cs typeface="Arial" pitchFamily="34" charset="0"/>
              </a:rPr>
              <a:t>“Accelerator Physics” (32</a:t>
            </a:r>
            <a:r>
              <a:rPr lang="en-GB" sz="1400" b="1" dirty="0">
                <a:ea typeface="+mj-ea"/>
                <a:cs typeface="Arial" pitchFamily="34" charset="0"/>
              </a:rPr>
              <a:t>nd</a:t>
            </a:r>
            <a:r>
              <a:rPr lang="en-GB" b="1" dirty="0">
                <a:ea typeface="+mj-ea"/>
                <a:cs typeface="Arial" pitchFamily="34" charset="0"/>
              </a:rPr>
              <a:t> cycle)</a:t>
            </a:r>
            <a:endParaRPr lang="it-IT" b="1" dirty="0">
              <a:ea typeface="+mj-ea"/>
              <a:cs typeface="Arial" pitchFamily="34" charset="0"/>
            </a:endParaRPr>
          </a:p>
        </p:txBody>
      </p:sp>
    </p:spTree>
    <p:extLst>
      <p:ext uri="{BB962C8B-B14F-4D97-AF65-F5344CB8AC3E}">
        <p14:creationId xmlns:p14="http://schemas.microsoft.com/office/powerpoint/2010/main" val="2392450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Signal</a:t>
            </a:r>
            <a:r>
              <a:rPr lang="it-IT" dirty="0" smtClean="0"/>
              <a:t> processing (</a:t>
            </a:r>
            <a:r>
              <a:rPr lang="it-IT" dirty="0" smtClean="0"/>
              <a:t>1/2)</a:t>
            </a:r>
            <a:endParaRPr lang="it-IT" dirty="0"/>
          </a:p>
        </p:txBody>
      </p:sp>
      <p:cxnSp>
        <p:nvCxnSpPr>
          <p:cNvPr id="5" name="Line 2"/>
          <p:cNvCxnSpPr/>
          <p:nvPr/>
        </p:nvCxnSpPr>
        <p:spPr>
          <a:xfrm flipH="1" flipV="1">
            <a:off x="3409360" y="5288201"/>
            <a:ext cx="2486976" cy="7588"/>
          </a:xfrm>
          <a:prstGeom prst="straightConnector1">
            <a:avLst/>
          </a:prstGeom>
          <a:ln w="18360">
            <a:solidFill>
              <a:srgbClr val="FF0000"/>
            </a:solidFill>
            <a:round/>
          </a:ln>
        </p:spPr>
      </p:cxnSp>
      <p:pic>
        <p:nvPicPr>
          <p:cNvPr id="8" name="Immagine 7" descr="C:\Google Drive\INFN\6-Dottorato\Immagini\READOUT\Deconvolution Filter\READOUT - DF_example Input Signal_2.jpg"/>
          <p:cNvPicPr/>
          <p:nvPr/>
        </p:nvPicPr>
        <p:blipFill rotWithShape="1">
          <a:blip r:embed="rId2" cstate="print">
            <a:extLst>
              <a:ext uri="{28A0092B-C50C-407E-A947-70E740481C1C}">
                <a14:useLocalDpi xmlns:a14="http://schemas.microsoft.com/office/drawing/2010/main" val="0"/>
              </a:ext>
            </a:extLst>
          </a:blip>
          <a:srcRect l="1522" r="6188" b="49180"/>
          <a:stretch/>
        </p:blipFill>
        <p:spPr bwMode="auto">
          <a:xfrm>
            <a:off x="2141079" y="4368118"/>
            <a:ext cx="6545721" cy="1981882"/>
          </a:xfrm>
          <a:prstGeom prst="rect">
            <a:avLst/>
          </a:prstGeom>
          <a:noFill/>
          <a:ln>
            <a:noFill/>
          </a:ln>
          <a:extLst>
            <a:ext uri="{53640926-AAD7-44D8-BBD7-CCE9431645EC}">
              <a14:shadowObscured xmlns:a14="http://schemas.microsoft.com/office/drawing/2010/main"/>
            </a:ext>
          </a:extLst>
        </p:spPr>
      </p:pic>
      <p:pic>
        <p:nvPicPr>
          <p:cNvPr id="9" name="Immagine 8"/>
          <p:cNvPicPr/>
          <p:nvPr/>
        </p:nvPicPr>
        <p:blipFill>
          <a:blip r:embed="rId3"/>
          <a:stretch/>
        </p:blipFill>
        <p:spPr>
          <a:xfrm>
            <a:off x="12856" y="661252"/>
            <a:ext cx="5883480" cy="3657600"/>
          </a:xfrm>
          <a:prstGeom prst="rect">
            <a:avLst/>
          </a:prstGeom>
          <a:ln>
            <a:noFill/>
          </a:ln>
        </p:spPr>
      </p:pic>
      <p:sp>
        <p:nvSpPr>
          <p:cNvPr id="6" name="Line 3"/>
          <p:cNvSpPr/>
          <p:nvPr/>
        </p:nvSpPr>
        <p:spPr>
          <a:xfrm flipH="1" flipV="1">
            <a:off x="2921680" y="2490050"/>
            <a:ext cx="0" cy="2102269"/>
          </a:xfrm>
          <a:prstGeom prst="line">
            <a:avLst/>
          </a:prstGeom>
          <a:ln w="18360">
            <a:solidFill>
              <a:srgbClr val="FF3333"/>
            </a:solidFill>
            <a:round/>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79495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Signal</a:t>
            </a:r>
            <a:r>
              <a:rPr lang="it-IT" dirty="0" smtClean="0"/>
              <a:t> processing </a:t>
            </a:r>
            <a:r>
              <a:rPr lang="it-IT" dirty="0" smtClean="0"/>
              <a:t>(2/2)</a:t>
            </a:r>
            <a:endParaRPr lang="it-IT" dirty="0"/>
          </a:p>
        </p:txBody>
      </p:sp>
      <p:pic>
        <p:nvPicPr>
          <p:cNvPr id="3" name="Immagine 2"/>
          <p:cNvPicPr/>
          <p:nvPr/>
        </p:nvPicPr>
        <p:blipFill>
          <a:blip r:embed="rId2"/>
          <a:stretch/>
        </p:blipFill>
        <p:spPr>
          <a:xfrm>
            <a:off x="12856" y="661252"/>
            <a:ext cx="5883480" cy="3657600"/>
          </a:xfrm>
          <a:prstGeom prst="rect">
            <a:avLst/>
          </a:prstGeom>
          <a:ln>
            <a:noFill/>
          </a:ln>
        </p:spPr>
      </p:pic>
      <p:cxnSp>
        <p:nvCxnSpPr>
          <p:cNvPr id="5" name="Line 2"/>
          <p:cNvCxnSpPr/>
          <p:nvPr/>
        </p:nvCxnSpPr>
        <p:spPr>
          <a:xfrm flipH="1" flipV="1">
            <a:off x="3409360" y="5288201"/>
            <a:ext cx="2486976" cy="7588"/>
          </a:xfrm>
          <a:prstGeom prst="straightConnector1">
            <a:avLst/>
          </a:prstGeom>
          <a:ln w="18360">
            <a:solidFill>
              <a:srgbClr val="FF0000"/>
            </a:solidFill>
            <a:round/>
          </a:ln>
        </p:spPr>
      </p:cxnSp>
      <p:pic>
        <p:nvPicPr>
          <p:cNvPr id="9" name="Immagine 8" descr="C:\Google Drive\INFN\6-Dottorato\Immagini\READOUT\Deconvolution Filter\READOUT - DF_example Sampled Signal_2.jpg"/>
          <p:cNvPicPr/>
          <p:nvPr/>
        </p:nvPicPr>
        <p:blipFill rotWithShape="1">
          <a:blip r:embed="rId3" cstate="print">
            <a:extLst>
              <a:ext uri="{28A0092B-C50C-407E-A947-70E740481C1C}">
                <a14:useLocalDpi xmlns:a14="http://schemas.microsoft.com/office/drawing/2010/main" val="0"/>
              </a:ext>
            </a:extLst>
          </a:blip>
          <a:srcRect l="1661" r="6050" b="50431"/>
          <a:stretch/>
        </p:blipFill>
        <p:spPr bwMode="auto">
          <a:xfrm>
            <a:off x="2198673" y="4368118"/>
            <a:ext cx="6488127" cy="191644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0" name="Rettangolo 9"/>
              <p:cNvSpPr/>
              <p:nvPr/>
            </p:nvSpPr>
            <p:spPr>
              <a:xfrm>
                <a:off x="6040244" y="777855"/>
                <a:ext cx="2370841" cy="7288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1400">
                              <a:latin typeface="Cambria Math" panose="02040503050406030204" pitchFamily="18" charset="0"/>
                            </a:rPr>
                          </m:ctrlPr>
                        </m:sSubPr>
                        <m:e>
                          <m:sSub>
                            <m:sSubPr>
                              <m:ctrlPr>
                                <a:rPr lang="it-IT" sz="1400">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𝑋</m:t>
                              </m:r>
                            </m:sub>
                          </m:sSub>
                        </m:e>
                        <m:sub>
                          <m:r>
                            <a:rPr lang="it-IT" sz="1400" i="1">
                              <a:latin typeface="Cambria Math" panose="02040503050406030204" pitchFamily="18" charset="0"/>
                            </a:rPr>
                            <m:t>𝑏</m:t>
                          </m:r>
                        </m:sub>
                      </m:sSub>
                      <m:r>
                        <a:rPr lang="it-IT" sz="1400" i="0">
                          <a:latin typeface="Cambria Math" panose="02040503050406030204" pitchFamily="18" charset="0"/>
                        </a:rPr>
                        <m:t>=</m:t>
                      </m:r>
                      <m:rad>
                        <m:radPr>
                          <m:degHide m:val="on"/>
                          <m:ctrlPr>
                            <a:rPr lang="it-IT" sz="1400" i="1">
                              <a:latin typeface="Cambria Math" panose="02040503050406030204" pitchFamily="18" charset="0"/>
                            </a:rPr>
                          </m:ctrlPr>
                        </m:radPr>
                        <m:deg/>
                        <m:e>
                          <m:nary>
                            <m:naryPr>
                              <m:chr m:val="∑"/>
                              <m:limLoc m:val="undOvr"/>
                              <m:supHide m:val="on"/>
                              <m:ctrlPr>
                                <a:rPr lang="it-IT" sz="1400" i="1">
                                  <a:latin typeface="Cambria Math" panose="02040503050406030204" pitchFamily="18" charset="0"/>
                                </a:rPr>
                              </m:ctrlPr>
                            </m:naryPr>
                            <m:sub>
                              <m:r>
                                <a:rPr lang="it-IT" sz="1400" i="1">
                                  <a:latin typeface="Cambria Math" panose="02040503050406030204" pitchFamily="18" charset="0"/>
                                </a:rPr>
                                <m:t>𝑏𝑡h</m:t>
                              </m:r>
                              <m:r>
                                <a:rPr lang="it-IT" sz="1400" i="0">
                                  <a:latin typeface="Cambria Math" panose="02040503050406030204" pitchFamily="18" charset="0"/>
                                </a:rPr>
                                <m:t> </m:t>
                              </m:r>
                              <m:r>
                                <a:rPr lang="it-IT" sz="1400" i="1">
                                  <a:latin typeface="Cambria Math" panose="02040503050406030204" pitchFamily="18" charset="0"/>
                                </a:rPr>
                                <m:t>𝑏𝑢𝑛𝑐h</m:t>
                              </m:r>
                              <m:r>
                                <a:rPr lang="it-IT" sz="1400" i="0">
                                  <a:latin typeface="Cambria Math" panose="02040503050406030204" pitchFamily="18" charset="0"/>
                                </a:rPr>
                                <m:t> </m:t>
                              </m:r>
                              <m:r>
                                <a:rPr lang="it-IT" sz="1400" i="1">
                                  <a:latin typeface="Cambria Math" panose="02040503050406030204" pitchFamily="18" charset="0"/>
                                </a:rPr>
                                <m:t>𝑤𝑖𝑛𝑑𝑜𝑤</m:t>
                              </m:r>
                            </m:sub>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𝑥</m:t>
                                      </m:r>
                                    </m:e>
                                    <m:sub>
                                      <m:r>
                                        <a:rPr lang="it-IT" sz="1400" i="1">
                                          <a:latin typeface="Cambria Math" panose="02040503050406030204" pitchFamily="18" charset="0"/>
                                        </a:rPr>
                                        <m:t>𝑛</m:t>
                                      </m:r>
                                    </m:sub>
                                  </m:sSub>
                                </m:e>
                                <m:sup>
                                  <m:r>
                                    <a:rPr lang="it-IT" sz="1400" i="0">
                                      <a:latin typeface="Cambria Math" panose="02040503050406030204" pitchFamily="18" charset="0"/>
                                    </a:rPr>
                                    <m:t>2</m:t>
                                  </m:r>
                                </m:sup>
                              </m:sSup>
                            </m:e>
                          </m:nary>
                        </m:e>
                      </m:rad>
                    </m:oMath>
                  </m:oMathPara>
                </a14:m>
                <a:endParaRPr lang="it-IT" sz="1400" dirty="0"/>
              </a:p>
            </p:txBody>
          </p:sp>
        </mc:Choice>
        <mc:Fallback>
          <p:sp>
            <p:nvSpPr>
              <p:cNvPr id="10" name="Rettangolo 9"/>
              <p:cNvSpPr>
                <a:spLocks noRot="1" noChangeAspect="1" noMove="1" noResize="1" noEditPoints="1" noAdjustHandles="1" noChangeArrowheads="1" noChangeShapeType="1" noTextEdit="1"/>
              </p:cNvSpPr>
              <p:nvPr/>
            </p:nvSpPr>
            <p:spPr>
              <a:xfrm>
                <a:off x="6040244" y="777855"/>
                <a:ext cx="2370841" cy="728854"/>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Rettangolo 10"/>
              <p:cNvSpPr/>
              <p:nvPr/>
            </p:nvSpPr>
            <p:spPr>
              <a:xfrm>
                <a:off x="6041718" y="1527133"/>
                <a:ext cx="2356799" cy="7288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1400">
                              <a:latin typeface="Cambria Math" panose="02040503050406030204" pitchFamily="18" charset="0"/>
                            </a:rPr>
                          </m:ctrlPr>
                        </m:sSubPr>
                        <m:e>
                          <m:sSub>
                            <m:sSubPr>
                              <m:ctrlPr>
                                <a:rPr lang="it-IT" sz="1400">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𝑌</m:t>
                              </m:r>
                            </m:sub>
                          </m:sSub>
                        </m:e>
                        <m:sub>
                          <m:r>
                            <a:rPr lang="it-IT" sz="1400" i="1">
                              <a:latin typeface="Cambria Math" panose="02040503050406030204" pitchFamily="18" charset="0"/>
                            </a:rPr>
                            <m:t>𝑏</m:t>
                          </m:r>
                        </m:sub>
                      </m:sSub>
                      <m:r>
                        <a:rPr lang="it-IT" sz="1400" i="0">
                          <a:latin typeface="Cambria Math" panose="02040503050406030204" pitchFamily="18" charset="0"/>
                        </a:rPr>
                        <m:t>=</m:t>
                      </m:r>
                      <m:rad>
                        <m:radPr>
                          <m:degHide m:val="on"/>
                          <m:ctrlPr>
                            <a:rPr lang="it-IT" sz="1400" i="1">
                              <a:latin typeface="Cambria Math" panose="02040503050406030204" pitchFamily="18" charset="0"/>
                            </a:rPr>
                          </m:ctrlPr>
                        </m:radPr>
                        <m:deg/>
                        <m:e>
                          <m:nary>
                            <m:naryPr>
                              <m:chr m:val="∑"/>
                              <m:limLoc m:val="undOvr"/>
                              <m:supHide m:val="on"/>
                              <m:ctrlPr>
                                <a:rPr lang="it-IT" sz="1400" i="1">
                                  <a:latin typeface="Cambria Math" panose="02040503050406030204" pitchFamily="18" charset="0"/>
                                </a:rPr>
                              </m:ctrlPr>
                            </m:naryPr>
                            <m:sub>
                              <m:r>
                                <a:rPr lang="it-IT" sz="1400" i="1">
                                  <a:latin typeface="Cambria Math" panose="02040503050406030204" pitchFamily="18" charset="0"/>
                                </a:rPr>
                                <m:t>𝑏𝑡h</m:t>
                              </m:r>
                              <m:r>
                                <a:rPr lang="it-IT" sz="1400" i="0">
                                  <a:latin typeface="Cambria Math" panose="02040503050406030204" pitchFamily="18" charset="0"/>
                                </a:rPr>
                                <m:t> </m:t>
                              </m:r>
                              <m:r>
                                <a:rPr lang="it-IT" sz="1400" i="1">
                                  <a:latin typeface="Cambria Math" panose="02040503050406030204" pitchFamily="18" charset="0"/>
                                </a:rPr>
                                <m:t>𝑏𝑢𝑛𝑐h</m:t>
                              </m:r>
                              <m:r>
                                <a:rPr lang="it-IT" sz="1400" i="0">
                                  <a:latin typeface="Cambria Math" panose="02040503050406030204" pitchFamily="18" charset="0"/>
                                </a:rPr>
                                <m:t> </m:t>
                              </m:r>
                              <m:r>
                                <a:rPr lang="it-IT" sz="1400" i="1">
                                  <a:latin typeface="Cambria Math" panose="02040503050406030204" pitchFamily="18" charset="0"/>
                                </a:rPr>
                                <m:t>𝑤𝑖𝑛𝑑𝑜𝑤</m:t>
                              </m:r>
                            </m:sub>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𝑦</m:t>
                                      </m:r>
                                    </m:e>
                                    <m:sub>
                                      <m:r>
                                        <a:rPr lang="it-IT" sz="1400" i="1">
                                          <a:latin typeface="Cambria Math" panose="02040503050406030204" pitchFamily="18" charset="0"/>
                                        </a:rPr>
                                        <m:t>𝑛</m:t>
                                      </m:r>
                                    </m:sub>
                                  </m:sSub>
                                </m:e>
                                <m:sup>
                                  <m:r>
                                    <a:rPr lang="it-IT" sz="1400" i="0">
                                      <a:latin typeface="Cambria Math" panose="02040503050406030204" pitchFamily="18" charset="0"/>
                                    </a:rPr>
                                    <m:t>2</m:t>
                                  </m:r>
                                </m:sup>
                              </m:sSup>
                            </m:e>
                          </m:nary>
                        </m:e>
                      </m:rad>
                    </m:oMath>
                  </m:oMathPara>
                </a14:m>
                <a:endParaRPr lang="it-IT" sz="1400" dirty="0"/>
              </a:p>
            </p:txBody>
          </p:sp>
        </mc:Choice>
        <mc:Fallback>
          <p:sp>
            <p:nvSpPr>
              <p:cNvPr id="11" name="Rettangolo 10"/>
              <p:cNvSpPr>
                <a:spLocks noRot="1" noChangeAspect="1" noMove="1" noResize="1" noEditPoints="1" noAdjustHandles="1" noChangeArrowheads="1" noChangeShapeType="1" noTextEdit="1"/>
              </p:cNvSpPr>
              <p:nvPr/>
            </p:nvSpPr>
            <p:spPr>
              <a:xfrm>
                <a:off x="6041718" y="1527133"/>
                <a:ext cx="2356799" cy="728854"/>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Rettangolo 11"/>
              <p:cNvSpPr/>
              <p:nvPr/>
            </p:nvSpPr>
            <p:spPr>
              <a:xfrm>
                <a:off x="6070860" y="2325999"/>
                <a:ext cx="2298514" cy="7288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1400">
                              <a:latin typeface="Cambria Math" panose="02040503050406030204" pitchFamily="18" charset="0"/>
                            </a:rPr>
                          </m:ctrlPr>
                        </m:sSubPr>
                        <m:e>
                          <m:sSub>
                            <m:sSubPr>
                              <m:ctrlPr>
                                <a:rPr lang="it-IT" sz="1400">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𝐼</m:t>
                              </m:r>
                            </m:sub>
                          </m:sSub>
                        </m:e>
                        <m:sub>
                          <m:r>
                            <a:rPr lang="it-IT" sz="1400" i="1">
                              <a:latin typeface="Cambria Math" panose="02040503050406030204" pitchFamily="18" charset="0"/>
                            </a:rPr>
                            <m:t>𝑏</m:t>
                          </m:r>
                        </m:sub>
                      </m:sSub>
                      <m:r>
                        <a:rPr lang="it-IT" sz="1400" i="0">
                          <a:latin typeface="Cambria Math" panose="02040503050406030204" pitchFamily="18" charset="0"/>
                        </a:rPr>
                        <m:t>=</m:t>
                      </m:r>
                      <m:rad>
                        <m:radPr>
                          <m:degHide m:val="on"/>
                          <m:ctrlPr>
                            <a:rPr lang="it-IT" sz="1400" i="1">
                              <a:latin typeface="Cambria Math" panose="02040503050406030204" pitchFamily="18" charset="0"/>
                            </a:rPr>
                          </m:ctrlPr>
                        </m:radPr>
                        <m:deg/>
                        <m:e>
                          <m:nary>
                            <m:naryPr>
                              <m:chr m:val="∑"/>
                              <m:limLoc m:val="undOvr"/>
                              <m:supHide m:val="on"/>
                              <m:ctrlPr>
                                <a:rPr lang="it-IT" sz="1400" i="1">
                                  <a:latin typeface="Cambria Math" panose="02040503050406030204" pitchFamily="18" charset="0"/>
                                </a:rPr>
                              </m:ctrlPr>
                            </m:naryPr>
                            <m:sub>
                              <m:r>
                                <a:rPr lang="it-IT" sz="1400" i="1">
                                  <a:latin typeface="Cambria Math" panose="02040503050406030204" pitchFamily="18" charset="0"/>
                                </a:rPr>
                                <m:t>𝑏𝑡h</m:t>
                              </m:r>
                              <m:r>
                                <a:rPr lang="it-IT" sz="1400" i="0">
                                  <a:latin typeface="Cambria Math" panose="02040503050406030204" pitchFamily="18" charset="0"/>
                                </a:rPr>
                                <m:t> </m:t>
                              </m:r>
                              <m:r>
                                <a:rPr lang="it-IT" sz="1400" i="1">
                                  <a:latin typeface="Cambria Math" panose="02040503050406030204" pitchFamily="18" charset="0"/>
                                </a:rPr>
                                <m:t>𝑏𝑢𝑛𝑐h</m:t>
                              </m:r>
                              <m:r>
                                <a:rPr lang="it-IT" sz="1400" i="0">
                                  <a:latin typeface="Cambria Math" panose="02040503050406030204" pitchFamily="18" charset="0"/>
                                </a:rPr>
                                <m:t> </m:t>
                              </m:r>
                              <m:r>
                                <a:rPr lang="it-IT" sz="1400" i="1">
                                  <a:latin typeface="Cambria Math" panose="02040503050406030204" pitchFamily="18" charset="0"/>
                                </a:rPr>
                                <m:t>𝑤𝑖𝑛𝑑𝑜𝑤</m:t>
                              </m:r>
                            </m:sub>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𝑖</m:t>
                                      </m:r>
                                    </m:e>
                                    <m:sub>
                                      <m:r>
                                        <a:rPr lang="it-IT" sz="1400" i="1">
                                          <a:latin typeface="Cambria Math" panose="02040503050406030204" pitchFamily="18" charset="0"/>
                                        </a:rPr>
                                        <m:t>𝑛</m:t>
                                      </m:r>
                                    </m:sub>
                                  </m:sSub>
                                </m:e>
                                <m:sup>
                                  <m:r>
                                    <a:rPr lang="it-IT" sz="1400" i="0">
                                      <a:latin typeface="Cambria Math" panose="02040503050406030204" pitchFamily="18" charset="0"/>
                                    </a:rPr>
                                    <m:t>2</m:t>
                                  </m:r>
                                </m:sup>
                              </m:sSup>
                            </m:e>
                          </m:nary>
                        </m:e>
                      </m:rad>
                    </m:oMath>
                  </m:oMathPara>
                </a14:m>
                <a:endParaRPr lang="it-IT" sz="1400" dirty="0"/>
              </a:p>
            </p:txBody>
          </p:sp>
        </mc:Choice>
        <mc:Fallback>
          <p:sp>
            <p:nvSpPr>
              <p:cNvPr id="12" name="Rettangolo 11"/>
              <p:cNvSpPr>
                <a:spLocks noRot="1" noChangeAspect="1" noMove="1" noResize="1" noEditPoints="1" noAdjustHandles="1" noChangeArrowheads="1" noChangeShapeType="1" noTextEdit="1"/>
              </p:cNvSpPr>
              <p:nvPr/>
            </p:nvSpPr>
            <p:spPr>
              <a:xfrm>
                <a:off x="6070860" y="2325999"/>
                <a:ext cx="2298514" cy="72885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3" name="Rettangolo 12"/>
              <p:cNvSpPr/>
              <p:nvPr/>
            </p:nvSpPr>
            <p:spPr>
              <a:xfrm>
                <a:off x="6138624" y="3488539"/>
                <a:ext cx="2305888" cy="5699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1400">
                              <a:latin typeface="Cambria Math" panose="02040503050406030204" pitchFamily="18" charset="0"/>
                            </a:rPr>
                          </m:ctrlPr>
                        </m:sSubPr>
                        <m:e>
                          <m:r>
                            <a:rPr lang="it-IT" sz="1400" i="1">
                              <a:latin typeface="Cambria Math" panose="02040503050406030204" pitchFamily="18" charset="0"/>
                            </a:rPr>
                            <m:t>𝑋</m:t>
                          </m:r>
                        </m:e>
                        <m:sub>
                          <m:r>
                            <a:rPr lang="it-IT" sz="1400" i="1">
                              <a:latin typeface="Cambria Math" panose="02040503050406030204" pitchFamily="18" charset="0"/>
                            </a:rPr>
                            <m:t>𝑏</m:t>
                          </m:r>
                        </m:sub>
                      </m:sSub>
                      <m:r>
                        <a:rPr lang="it-IT" sz="1400" i="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𝐾</m:t>
                          </m:r>
                        </m:e>
                        <m:sub>
                          <m:r>
                            <a:rPr lang="it-IT" sz="1400" i="1">
                              <a:latin typeface="Cambria Math" panose="02040503050406030204" pitchFamily="18" charset="0"/>
                            </a:rPr>
                            <m:t>𝑥</m:t>
                          </m:r>
                        </m:sub>
                      </m:sSub>
                      <m:f>
                        <m:fPr>
                          <m:ctrlPr>
                            <a:rPr lang="it-IT" sz="1400" i="1">
                              <a:latin typeface="Cambria Math" panose="02040503050406030204" pitchFamily="18" charset="0"/>
                            </a:rPr>
                          </m:ctrlPr>
                        </m:fPr>
                        <m:num>
                          <m:sSub>
                            <m:sSubPr>
                              <m:ctrlPr>
                                <a:rPr lang="it-IT" sz="1400" i="1">
                                  <a:latin typeface="Cambria Math" panose="02040503050406030204" pitchFamily="18" charset="0"/>
                                </a:rPr>
                              </m:ctrlPr>
                            </m:sSubPr>
                            <m:e>
                              <m:sSub>
                                <m:sSubPr>
                                  <m:ctrlPr>
                                    <a:rPr lang="it-IT" sz="1400" i="1">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𝑋</m:t>
                                  </m:r>
                                </m:sub>
                              </m:sSub>
                            </m:e>
                            <m:sub>
                              <m:r>
                                <a:rPr lang="it-IT" sz="1400" i="1">
                                  <a:latin typeface="Cambria Math" panose="02040503050406030204" pitchFamily="18" charset="0"/>
                                </a:rPr>
                                <m:t>𝑏</m:t>
                              </m:r>
                            </m:sub>
                          </m:sSub>
                        </m:num>
                        <m:den>
                          <m:sSub>
                            <m:sSubPr>
                              <m:ctrlPr>
                                <a:rPr lang="it-IT" sz="1400" i="1">
                                  <a:latin typeface="Cambria Math" panose="02040503050406030204" pitchFamily="18" charset="0"/>
                                </a:rPr>
                              </m:ctrlPr>
                            </m:sSubPr>
                            <m:e>
                              <m:sSub>
                                <m:sSubPr>
                                  <m:ctrlPr>
                                    <a:rPr lang="it-IT" sz="1400" i="1">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𝐼</m:t>
                                  </m:r>
                                </m:sub>
                              </m:sSub>
                            </m:e>
                            <m:sub>
                              <m:r>
                                <a:rPr lang="it-IT" sz="1400" i="1">
                                  <a:latin typeface="Cambria Math" panose="02040503050406030204" pitchFamily="18" charset="0"/>
                                </a:rPr>
                                <m:t>𝑏</m:t>
                              </m:r>
                            </m:sub>
                          </m:sSub>
                        </m:den>
                      </m:f>
                      <m:r>
                        <a:rPr lang="it-IT" sz="1400" i="0">
                          <a:latin typeface="Cambria Math" panose="02040503050406030204" pitchFamily="18" charset="0"/>
                        </a:rPr>
                        <m:t>     </m:t>
                      </m:r>
                      <m:sSub>
                        <m:sSubPr>
                          <m:ctrlPr>
                            <a:rPr lang="it-IT" sz="1400" i="1">
                              <a:latin typeface="Cambria Math" panose="02040503050406030204" pitchFamily="18" charset="0"/>
                            </a:rPr>
                          </m:ctrlPr>
                        </m:sSubPr>
                        <m:e>
                          <m:r>
                            <a:rPr lang="it-IT" sz="1400" i="1">
                              <a:latin typeface="Cambria Math" panose="02040503050406030204" pitchFamily="18" charset="0"/>
                            </a:rPr>
                            <m:t>𝑌</m:t>
                          </m:r>
                        </m:e>
                        <m:sub>
                          <m:r>
                            <a:rPr lang="it-IT" sz="1400" i="1">
                              <a:latin typeface="Cambria Math" panose="02040503050406030204" pitchFamily="18" charset="0"/>
                            </a:rPr>
                            <m:t>𝑏</m:t>
                          </m:r>
                        </m:sub>
                      </m:sSub>
                      <m:r>
                        <a:rPr lang="it-IT" sz="1400" i="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𝐾</m:t>
                          </m:r>
                        </m:e>
                        <m:sub>
                          <m:r>
                            <a:rPr lang="it-IT" sz="1400" i="1">
                              <a:latin typeface="Cambria Math" panose="02040503050406030204" pitchFamily="18" charset="0"/>
                            </a:rPr>
                            <m:t>𝑦</m:t>
                          </m:r>
                        </m:sub>
                      </m:sSub>
                      <m:f>
                        <m:fPr>
                          <m:ctrlPr>
                            <a:rPr lang="it-IT" sz="1400" i="1">
                              <a:latin typeface="Cambria Math" panose="02040503050406030204" pitchFamily="18" charset="0"/>
                            </a:rPr>
                          </m:ctrlPr>
                        </m:fPr>
                        <m:num>
                          <m:sSub>
                            <m:sSubPr>
                              <m:ctrlPr>
                                <a:rPr lang="it-IT" sz="1400" i="1">
                                  <a:latin typeface="Cambria Math" panose="02040503050406030204" pitchFamily="18" charset="0"/>
                                </a:rPr>
                              </m:ctrlPr>
                            </m:sSubPr>
                            <m:e>
                              <m:sSub>
                                <m:sSubPr>
                                  <m:ctrlPr>
                                    <a:rPr lang="it-IT" sz="1400" i="1">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𝑌</m:t>
                                  </m:r>
                                </m:sub>
                              </m:sSub>
                            </m:e>
                            <m:sub>
                              <m:r>
                                <a:rPr lang="it-IT" sz="1400" i="1">
                                  <a:latin typeface="Cambria Math" panose="02040503050406030204" pitchFamily="18" charset="0"/>
                                </a:rPr>
                                <m:t>𝑏</m:t>
                              </m:r>
                            </m:sub>
                          </m:sSub>
                        </m:num>
                        <m:den>
                          <m:sSub>
                            <m:sSubPr>
                              <m:ctrlPr>
                                <a:rPr lang="it-IT" sz="1400" i="1">
                                  <a:latin typeface="Cambria Math" panose="02040503050406030204" pitchFamily="18" charset="0"/>
                                </a:rPr>
                              </m:ctrlPr>
                            </m:sSubPr>
                            <m:e>
                              <m:sSub>
                                <m:sSubPr>
                                  <m:ctrlPr>
                                    <a:rPr lang="it-IT" sz="1400" i="1">
                                      <a:latin typeface="Cambria Math" panose="02040503050406030204" pitchFamily="18" charset="0"/>
                                    </a:rPr>
                                  </m:ctrlPr>
                                </m:sSubPr>
                                <m:e>
                                  <m:r>
                                    <a:rPr lang="it-IT" sz="1400" i="1">
                                      <a:latin typeface="Cambria Math" panose="02040503050406030204" pitchFamily="18" charset="0"/>
                                    </a:rPr>
                                    <m:t>𝑉</m:t>
                                  </m:r>
                                </m:e>
                                <m:sub>
                                  <m:r>
                                    <a:rPr lang="it-IT" sz="1400" i="1">
                                      <a:latin typeface="Cambria Math" panose="02040503050406030204" pitchFamily="18" charset="0"/>
                                    </a:rPr>
                                    <m:t>𝐼</m:t>
                                  </m:r>
                                </m:sub>
                              </m:sSub>
                            </m:e>
                            <m:sub>
                              <m:r>
                                <a:rPr lang="it-IT" sz="1400" i="1">
                                  <a:latin typeface="Cambria Math" panose="02040503050406030204" pitchFamily="18" charset="0"/>
                                </a:rPr>
                                <m:t>𝑏</m:t>
                              </m:r>
                            </m:sub>
                          </m:sSub>
                        </m:den>
                      </m:f>
                    </m:oMath>
                  </m:oMathPara>
                </a14:m>
                <a:endParaRPr lang="it-IT" sz="1400" dirty="0"/>
              </a:p>
            </p:txBody>
          </p:sp>
        </mc:Choice>
        <mc:Fallback>
          <p:sp>
            <p:nvSpPr>
              <p:cNvPr id="13" name="Rettangolo 12"/>
              <p:cNvSpPr>
                <a:spLocks noRot="1" noChangeAspect="1" noMove="1" noResize="1" noEditPoints="1" noAdjustHandles="1" noChangeArrowheads="1" noChangeShapeType="1" noTextEdit="1"/>
              </p:cNvSpPr>
              <p:nvPr/>
            </p:nvSpPr>
            <p:spPr>
              <a:xfrm>
                <a:off x="6138624" y="3488539"/>
                <a:ext cx="2305888" cy="569964"/>
              </a:xfrm>
              <a:prstGeom prst="rect">
                <a:avLst/>
              </a:prstGeom>
              <a:blipFill>
                <a:blip r:embed="rId7"/>
                <a:stretch>
                  <a:fillRect/>
                </a:stretch>
              </a:blipFill>
            </p:spPr>
            <p:txBody>
              <a:bodyPr/>
              <a:lstStyle/>
              <a:p>
                <a:r>
                  <a:rPr lang="it-IT">
                    <a:noFill/>
                  </a:rPr>
                  <a:t> </a:t>
                </a:r>
              </a:p>
            </p:txBody>
          </p:sp>
        </mc:Fallback>
      </mc:AlternateContent>
      <p:sp>
        <p:nvSpPr>
          <p:cNvPr id="6" name="Line 3"/>
          <p:cNvSpPr/>
          <p:nvPr/>
        </p:nvSpPr>
        <p:spPr>
          <a:xfrm flipH="1" flipV="1">
            <a:off x="3815760" y="2490050"/>
            <a:ext cx="0" cy="2102269"/>
          </a:xfrm>
          <a:prstGeom prst="line">
            <a:avLst/>
          </a:prstGeom>
          <a:ln w="18360">
            <a:solidFill>
              <a:srgbClr val="FF3333"/>
            </a:solidFill>
            <a:round/>
            <a:tailEnd type="triangle" w="med" len="med"/>
          </a:ln>
        </p:spPr>
        <p:style>
          <a:lnRef idx="0">
            <a:scrgbClr r="0" g="0" b="0"/>
          </a:lnRef>
          <a:fillRef idx="0">
            <a:scrgbClr r="0" g="0" b="0"/>
          </a:fillRef>
          <a:effectRef idx="0">
            <a:scrgbClr r="0" g="0" b="0"/>
          </a:effectRef>
          <a:fontRef idx="minor"/>
        </p:style>
      </p:sp>
      <p:sp>
        <p:nvSpPr>
          <p:cNvPr id="4" name="Rettangolo 3"/>
          <p:cNvSpPr/>
          <p:nvPr/>
        </p:nvSpPr>
        <p:spPr>
          <a:xfrm>
            <a:off x="6040244" y="661252"/>
            <a:ext cx="2565276" cy="3657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Tree>
    <p:extLst>
      <p:ext uri="{BB962C8B-B14F-4D97-AF65-F5344CB8AC3E}">
        <p14:creationId xmlns:p14="http://schemas.microsoft.com/office/powerpoint/2010/main" val="2221676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a:t>
            </a:r>
            <a:r>
              <a:rPr lang="it-IT" dirty="0" err="1" smtClean="0"/>
              <a:t>Bench</a:t>
            </a:r>
            <a:r>
              <a:rPr lang="it-IT" dirty="0" smtClean="0"/>
              <a:t> </a:t>
            </a:r>
            <a:r>
              <a:rPr lang="it-IT" dirty="0" err="1" smtClean="0"/>
              <a:t>at</a:t>
            </a:r>
            <a:r>
              <a:rPr lang="it-IT" dirty="0" smtClean="0"/>
              <a:t> LNF-INFN for </a:t>
            </a:r>
            <a:r>
              <a:rPr lang="it-IT" dirty="0" err="1" smtClean="0"/>
              <a:t>Cavity</a:t>
            </a:r>
            <a:r>
              <a:rPr lang="it-IT" dirty="0" smtClean="0"/>
              <a:t> BPM</a:t>
            </a:r>
            <a:endParaRPr lang="it-IT" dirty="0"/>
          </a:p>
        </p:txBody>
      </p:sp>
      <p:pic>
        <p:nvPicPr>
          <p:cNvPr id="3" name="Immagine 2" descr="C:\Google Drive\INFN\6-Dottorato\Immagini\LNF\Test stand\Test stand.jpg"/>
          <p:cNvPicPr/>
          <p:nvPr/>
        </p:nvPicPr>
        <p:blipFill rotWithShape="1">
          <a:blip r:embed="rId2" cstate="print">
            <a:extLst>
              <a:ext uri="{28A0092B-C50C-407E-A947-70E740481C1C}">
                <a14:useLocalDpi xmlns:a14="http://schemas.microsoft.com/office/drawing/2010/main" val="0"/>
              </a:ext>
            </a:extLst>
          </a:blip>
          <a:srcRect l="1522" r="7715"/>
          <a:stretch/>
        </p:blipFill>
        <p:spPr bwMode="auto">
          <a:xfrm>
            <a:off x="689860" y="696240"/>
            <a:ext cx="8103270" cy="4251680"/>
          </a:xfrm>
          <a:prstGeom prst="rect">
            <a:avLst/>
          </a:prstGeom>
          <a:noFill/>
          <a:ln>
            <a:noFill/>
          </a:ln>
          <a:extLst>
            <a:ext uri="{53640926-AAD7-44D8-BBD7-CCE9431645EC}">
              <a14:shadowObscured xmlns:a14="http://schemas.microsoft.com/office/drawing/2010/main"/>
            </a:ext>
          </a:extLst>
        </p:spPr>
      </p:pic>
      <p:sp>
        <p:nvSpPr>
          <p:cNvPr id="4" name="Rectangle 5"/>
          <p:cNvSpPr>
            <a:spLocks noChangeArrowheads="1"/>
          </p:cNvSpPr>
          <p:nvPr/>
        </p:nvSpPr>
        <p:spPr bwMode="auto">
          <a:xfrm>
            <a:off x="575733" y="4948433"/>
            <a:ext cx="83735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eaLnBrk="0" hangingPunct="0">
              <a:buFont typeface="Arial" panose="020B0604020202020204" pitchFamily="34" charset="0"/>
              <a:buChar char="•"/>
            </a:pPr>
            <a:r>
              <a:rPr lang="en-GB" altLang="it-IT" sz="1600" b="1" dirty="0" smtClean="0">
                <a:solidFill>
                  <a:srgbClr val="003399"/>
                </a:solidFill>
              </a:rPr>
              <a:t>A pulse generator excites the “position resonator” of the cavity BPM (mimicking the passage of a beam bunch). The output signal is then split and provided to the input channels of the readout electronics.</a:t>
            </a:r>
          </a:p>
          <a:p>
            <a:pPr marL="285750" indent="-285750" algn="just" eaLnBrk="0" hangingPunct="0">
              <a:buFont typeface="Arial" panose="020B0604020202020204" pitchFamily="34" charset="0"/>
              <a:buChar char="•"/>
            </a:pPr>
            <a:r>
              <a:rPr lang="en-GB" altLang="it-IT" sz="1600" b="1" dirty="0" smtClean="0">
                <a:solidFill>
                  <a:srgbClr val="003399"/>
                </a:solidFill>
              </a:rPr>
              <a:t>The test bench offers the possibility to perform measurements with train of pulses, which are synchronized with the reference signal and the trigger provided to the readout electronics.</a:t>
            </a:r>
            <a:endParaRPr lang="en-GB" altLang="it-IT" sz="1600" dirty="0"/>
          </a:p>
        </p:txBody>
      </p:sp>
    </p:spTree>
    <p:extLst>
      <p:ext uri="{BB962C8B-B14F-4D97-AF65-F5344CB8AC3E}">
        <p14:creationId xmlns:p14="http://schemas.microsoft.com/office/powerpoint/2010/main" val="398044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of the </a:t>
            </a:r>
            <a:r>
              <a:rPr lang="it-IT" dirty="0" err="1" smtClean="0"/>
              <a:t>measurements</a:t>
            </a:r>
            <a:r>
              <a:rPr lang="it-IT" dirty="0" smtClean="0"/>
              <a:t> </a:t>
            </a:r>
            <a:r>
              <a:rPr lang="it-IT" dirty="0" err="1" smtClean="0"/>
              <a:t>performed</a:t>
            </a:r>
            <a:endParaRPr lang="it-IT" dirty="0"/>
          </a:p>
        </p:txBody>
      </p:sp>
      <p:sp>
        <p:nvSpPr>
          <p:cNvPr id="3" name="Rectangle 5"/>
          <p:cNvSpPr>
            <a:spLocks noChangeArrowheads="1"/>
          </p:cNvSpPr>
          <p:nvPr/>
        </p:nvSpPr>
        <p:spPr bwMode="auto">
          <a:xfrm>
            <a:off x="172720" y="655739"/>
            <a:ext cx="8776547"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eaLnBrk="0" hangingPunct="0">
              <a:buFont typeface="Arial" panose="020B0604020202020204" pitchFamily="34" charset="0"/>
              <a:buChar char="•"/>
            </a:pPr>
            <a:r>
              <a:rPr lang="en-GB" altLang="it-IT" sz="1600" b="1" dirty="0" smtClean="0">
                <a:solidFill>
                  <a:srgbClr val="003399"/>
                </a:solidFill>
              </a:rPr>
              <a:t>Calibration of the variable attenuators:</a:t>
            </a:r>
          </a:p>
          <a:p>
            <a:pPr lvl="1" algn="just" eaLnBrk="0" hangingPunct="0"/>
            <a:r>
              <a:rPr lang="en-GB" altLang="it-IT" sz="1600" b="1" dirty="0" smtClean="0">
                <a:solidFill>
                  <a:srgbClr val="003399"/>
                </a:solidFill>
              </a:rPr>
              <a:t>Results obtained: </a:t>
            </a:r>
            <a:r>
              <a:rPr lang="en-GB" altLang="it-IT" sz="1600" dirty="0"/>
              <a:t>if not </a:t>
            </a:r>
            <a:r>
              <a:rPr lang="en-GB" altLang="it-IT" sz="1600" dirty="0" smtClean="0"/>
              <a:t>performed, </a:t>
            </a:r>
            <a:r>
              <a:rPr lang="en-GB" altLang="it-IT" sz="1600" dirty="0"/>
              <a:t>the variable attenuators could lead to variation of amplitudes  of 1dB (~12%)</a:t>
            </a:r>
          </a:p>
          <a:p>
            <a:pPr marL="285750" indent="-285750" algn="just" eaLnBrk="0" hangingPunct="0">
              <a:buFont typeface="Arial" panose="020B0604020202020204" pitchFamily="34" charset="0"/>
              <a:buChar char="•"/>
            </a:pPr>
            <a:endParaRPr lang="en-GB" altLang="it-IT" sz="1600" b="1" dirty="0" smtClean="0">
              <a:solidFill>
                <a:srgbClr val="003399"/>
              </a:solidFill>
            </a:endParaRPr>
          </a:p>
          <a:p>
            <a:pPr marL="285750" indent="-285750" algn="just" eaLnBrk="0" hangingPunct="0">
              <a:buFont typeface="Arial" panose="020B0604020202020204" pitchFamily="34" charset="0"/>
              <a:buChar char="•"/>
            </a:pPr>
            <a:r>
              <a:rPr lang="en-GB" altLang="it-IT" sz="1600" b="1" dirty="0" smtClean="0">
                <a:solidFill>
                  <a:srgbClr val="003399"/>
                </a:solidFill>
              </a:rPr>
              <a:t>Resolution measurements with sinewave signals.</a:t>
            </a:r>
          </a:p>
          <a:p>
            <a:pPr lvl="1" algn="just" eaLnBrk="0" hangingPunct="0"/>
            <a:r>
              <a:rPr lang="en-GB" altLang="it-IT" sz="1600" b="1" dirty="0" smtClean="0">
                <a:solidFill>
                  <a:srgbClr val="003399"/>
                </a:solidFill>
              </a:rPr>
              <a:t>Results obtained: </a:t>
            </a:r>
            <a:r>
              <a:rPr lang="en-GB" altLang="it-IT" sz="1600" dirty="0"/>
              <a:t>relative standard deviation of 0.4·10</a:t>
            </a:r>
            <a:r>
              <a:rPr lang="en-GB" altLang="it-IT" sz="1600" baseline="30000" dirty="0"/>
              <a:t>-3</a:t>
            </a:r>
            <a:r>
              <a:rPr lang="en-GB" altLang="it-IT" sz="1600" dirty="0"/>
              <a:t> (0.4 µm over ­±1 mm)</a:t>
            </a:r>
          </a:p>
          <a:p>
            <a:pPr marL="285750" indent="-285750" algn="just" eaLnBrk="0" hangingPunct="0">
              <a:buFont typeface="Arial" panose="020B0604020202020204" pitchFamily="34" charset="0"/>
              <a:buChar char="•"/>
            </a:pPr>
            <a:endParaRPr lang="en-GB" altLang="it-IT" sz="1600" b="1" dirty="0" smtClean="0">
              <a:solidFill>
                <a:srgbClr val="003399"/>
              </a:solidFill>
            </a:endParaRPr>
          </a:p>
          <a:p>
            <a:pPr marL="285750" indent="-285750" algn="just" eaLnBrk="0" hangingPunct="0">
              <a:buFont typeface="Arial" panose="020B0604020202020204" pitchFamily="34" charset="0"/>
              <a:buChar char="•"/>
            </a:pPr>
            <a:r>
              <a:rPr lang="en-GB" altLang="it-IT" sz="1600" b="1" dirty="0">
                <a:solidFill>
                  <a:srgbClr val="003399"/>
                </a:solidFill>
              </a:rPr>
              <a:t>Resolution measurements  with single </a:t>
            </a:r>
            <a:r>
              <a:rPr lang="en-GB" altLang="it-IT" sz="1600" b="1" dirty="0" smtClean="0">
                <a:solidFill>
                  <a:srgbClr val="003399"/>
                </a:solidFill>
              </a:rPr>
              <a:t>pulses</a:t>
            </a:r>
          </a:p>
          <a:p>
            <a:pPr lvl="1" algn="just" eaLnBrk="0" hangingPunct="0"/>
            <a:r>
              <a:rPr lang="en-GB" altLang="it-IT" sz="1600" b="1" dirty="0" smtClean="0">
                <a:solidFill>
                  <a:srgbClr val="003399"/>
                </a:solidFill>
              </a:rPr>
              <a:t>Results </a:t>
            </a:r>
            <a:r>
              <a:rPr lang="en-GB" altLang="it-IT" sz="1600" b="1" dirty="0">
                <a:solidFill>
                  <a:srgbClr val="003399"/>
                </a:solidFill>
              </a:rPr>
              <a:t>obtained: </a:t>
            </a:r>
            <a:r>
              <a:rPr lang="en-GB" altLang="it-IT" sz="1600" dirty="0"/>
              <a:t>relative standard deviation of </a:t>
            </a:r>
            <a:r>
              <a:rPr lang="en-GB" altLang="it-IT" sz="1600" dirty="0" smtClean="0"/>
              <a:t>3·10</a:t>
            </a:r>
            <a:r>
              <a:rPr lang="en-GB" altLang="it-IT" sz="1600" baseline="30000" dirty="0" smtClean="0"/>
              <a:t>-3</a:t>
            </a:r>
            <a:r>
              <a:rPr lang="en-GB" altLang="it-IT" sz="1600" dirty="0" smtClean="0"/>
              <a:t> (3 </a:t>
            </a:r>
            <a:r>
              <a:rPr lang="en-GB" altLang="it-IT" sz="1600" dirty="0"/>
              <a:t>µm over ­±1 mm</a:t>
            </a:r>
            <a:r>
              <a:rPr lang="en-GB" altLang="it-IT" sz="1600" dirty="0" smtClean="0"/>
              <a:t>). The resolution is worse than the sinewave case, mainly due to the fact that we were not exploiting all the input available range of the readout electronics.</a:t>
            </a:r>
          </a:p>
          <a:p>
            <a:pPr lvl="1" algn="just" eaLnBrk="0" hangingPunct="0"/>
            <a:endParaRPr lang="en-GB" altLang="it-IT" sz="1600" dirty="0"/>
          </a:p>
          <a:p>
            <a:pPr marL="285750" indent="-285750" algn="just" eaLnBrk="0" hangingPunct="0">
              <a:buFont typeface="Arial" panose="020B0604020202020204" pitchFamily="34" charset="0"/>
              <a:buChar char="•"/>
            </a:pPr>
            <a:r>
              <a:rPr lang="en-GB" altLang="it-IT" sz="1600" b="1" dirty="0">
                <a:solidFill>
                  <a:srgbClr val="003399"/>
                </a:solidFill>
              </a:rPr>
              <a:t>Resolution measurements  with </a:t>
            </a:r>
            <a:r>
              <a:rPr lang="en-GB" altLang="it-IT" sz="1600" b="1" dirty="0" smtClean="0">
                <a:solidFill>
                  <a:srgbClr val="003399"/>
                </a:solidFill>
              </a:rPr>
              <a:t>trains of </a:t>
            </a:r>
            <a:r>
              <a:rPr lang="en-GB" altLang="it-IT" sz="1600" b="1" dirty="0">
                <a:solidFill>
                  <a:srgbClr val="003399"/>
                </a:solidFill>
              </a:rPr>
              <a:t>pulses</a:t>
            </a:r>
          </a:p>
          <a:p>
            <a:pPr lvl="1" algn="just" eaLnBrk="0" hangingPunct="0"/>
            <a:r>
              <a:rPr lang="en-GB" altLang="it-IT" sz="1600" b="1" dirty="0">
                <a:solidFill>
                  <a:srgbClr val="003399"/>
                </a:solidFill>
              </a:rPr>
              <a:t>Results obtained: </a:t>
            </a:r>
            <a:r>
              <a:rPr lang="en-GB" altLang="it-IT" sz="1600" dirty="0"/>
              <a:t>similar values of relative standard deviation </a:t>
            </a:r>
            <a:r>
              <a:rPr lang="en-GB" altLang="it-IT" sz="1600" dirty="0" smtClean="0"/>
              <a:t>as the single pulse case. Bad synchronization between the ADC clock and the bunches could lead to accuracy problems.</a:t>
            </a:r>
          </a:p>
          <a:p>
            <a:pPr lvl="1" algn="just" eaLnBrk="0" hangingPunct="0"/>
            <a:endParaRPr lang="en-GB" altLang="it-IT" sz="1600" dirty="0" smtClean="0"/>
          </a:p>
          <a:p>
            <a:pPr marL="285750" indent="-285750" algn="just" eaLnBrk="0" hangingPunct="0">
              <a:buFont typeface="Arial" panose="020B0604020202020204" pitchFamily="34" charset="0"/>
              <a:buChar char="•"/>
            </a:pPr>
            <a:r>
              <a:rPr lang="en-GB" altLang="it-IT" sz="1600" b="1" dirty="0" smtClean="0">
                <a:solidFill>
                  <a:srgbClr val="003399"/>
                </a:solidFill>
              </a:rPr>
              <a:t>Stability over time</a:t>
            </a:r>
            <a:endParaRPr lang="en-GB" altLang="it-IT" sz="1600" b="1" dirty="0">
              <a:solidFill>
                <a:srgbClr val="003399"/>
              </a:solidFill>
            </a:endParaRPr>
          </a:p>
          <a:p>
            <a:pPr lvl="1" algn="just" eaLnBrk="0" hangingPunct="0"/>
            <a:r>
              <a:rPr lang="en-GB" altLang="it-IT" sz="1600" b="1" dirty="0">
                <a:solidFill>
                  <a:srgbClr val="003399"/>
                </a:solidFill>
              </a:rPr>
              <a:t>Results obtained</a:t>
            </a:r>
            <a:r>
              <a:rPr lang="en-GB" altLang="it-IT" sz="1600" b="1" dirty="0" smtClean="0">
                <a:solidFill>
                  <a:srgbClr val="003399"/>
                </a:solidFill>
              </a:rPr>
              <a:t>: </a:t>
            </a:r>
            <a:r>
              <a:rPr lang="en-GB" altLang="it-IT" sz="1600" dirty="0" smtClean="0"/>
              <a:t>temperature could lead to amplitude variation of the signals in the order of 5%. Nevertheless the effects on the signals ratio is negligible.</a:t>
            </a:r>
          </a:p>
          <a:p>
            <a:pPr lvl="1" algn="just" eaLnBrk="0" hangingPunct="0"/>
            <a:endParaRPr lang="en-GB" altLang="it-IT" sz="1600" dirty="0"/>
          </a:p>
          <a:p>
            <a:pPr lvl="1" algn="just" eaLnBrk="0" hangingPunct="0"/>
            <a:r>
              <a:rPr lang="en-GB" altLang="it-IT" sz="1600" b="1" dirty="0" smtClean="0">
                <a:solidFill>
                  <a:srgbClr val="003399"/>
                </a:solidFill>
              </a:rPr>
              <a:t>CONCLUSIONS: </a:t>
            </a:r>
            <a:r>
              <a:rPr lang="en-GB" altLang="it-IT" sz="1600" dirty="0" smtClean="0"/>
              <a:t>Resolution of 1 </a:t>
            </a:r>
            <a:r>
              <a:rPr lang="en-GB" altLang="it-IT" sz="1600" dirty="0"/>
              <a:t>µm over ­±1 </a:t>
            </a:r>
            <a:r>
              <a:rPr lang="en-GB" altLang="it-IT" sz="1600" dirty="0" smtClean="0"/>
              <a:t>mm can be achieved, but measurements in presence of the beam are required.</a:t>
            </a:r>
            <a:endParaRPr lang="en-GB" altLang="it-IT" sz="1600" b="1" dirty="0"/>
          </a:p>
          <a:p>
            <a:pPr lvl="1" algn="just" eaLnBrk="0" hangingPunct="0"/>
            <a:endParaRPr lang="en-GB" altLang="it-IT" sz="1600" dirty="0"/>
          </a:p>
          <a:p>
            <a:pPr marL="285750" indent="-285750" algn="just" eaLnBrk="0" hangingPunct="0">
              <a:buFont typeface="Arial" panose="020B0604020202020204" pitchFamily="34" charset="0"/>
              <a:buChar char="•"/>
            </a:pPr>
            <a:endParaRPr lang="en-GB" altLang="it-IT" sz="1600" b="1" dirty="0">
              <a:solidFill>
                <a:srgbClr val="003399"/>
              </a:solidFill>
            </a:endParaRPr>
          </a:p>
        </p:txBody>
      </p:sp>
    </p:spTree>
    <p:extLst>
      <p:ext uri="{BB962C8B-B14F-4D97-AF65-F5344CB8AC3E}">
        <p14:creationId xmlns:p14="http://schemas.microsoft.com/office/powerpoint/2010/main" val="185824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of the </a:t>
            </a:r>
            <a:r>
              <a:rPr lang="it-IT" dirty="0" err="1" smtClean="0"/>
              <a:t>measurements</a:t>
            </a:r>
            <a:r>
              <a:rPr lang="it-IT" dirty="0" smtClean="0"/>
              <a:t> </a:t>
            </a:r>
            <a:r>
              <a:rPr lang="it-IT" dirty="0" err="1" smtClean="0"/>
              <a:t>performed</a:t>
            </a:r>
            <a:endParaRPr lang="it-IT" dirty="0"/>
          </a:p>
        </p:txBody>
      </p:sp>
      <p:pic>
        <p:nvPicPr>
          <p:cNvPr id="3" name="Immagine 2" descr="C:\Google Drive\INFN\6-Dottorato\Immagini\LNF\Multibunch\ADC_DF.jpg"/>
          <p:cNvPicPr/>
          <p:nvPr/>
        </p:nvPicPr>
        <p:blipFill rotWithShape="1">
          <a:blip r:embed="rId2" cstate="print">
            <a:extLst>
              <a:ext uri="{28A0092B-C50C-407E-A947-70E740481C1C}">
                <a14:useLocalDpi xmlns:a14="http://schemas.microsoft.com/office/drawing/2010/main" val="0"/>
              </a:ext>
            </a:extLst>
          </a:blip>
          <a:srcRect l="7759" r="7561"/>
          <a:stretch/>
        </p:blipFill>
        <p:spPr bwMode="auto">
          <a:xfrm>
            <a:off x="457199" y="3983728"/>
            <a:ext cx="4272921" cy="2477843"/>
          </a:xfrm>
          <a:prstGeom prst="rect">
            <a:avLst/>
          </a:prstGeom>
          <a:noFill/>
          <a:ln>
            <a:noFill/>
          </a:ln>
          <a:extLst>
            <a:ext uri="{53640926-AAD7-44D8-BBD7-CCE9431645EC}">
              <a14:shadowObscured xmlns:a14="http://schemas.microsoft.com/office/drawing/2010/main"/>
            </a:ext>
          </a:extLst>
        </p:spPr>
      </p:pic>
      <p:sp>
        <p:nvSpPr>
          <p:cNvPr id="7" name="Rectangle 5"/>
          <p:cNvSpPr>
            <a:spLocks noChangeArrowheads="1"/>
          </p:cNvSpPr>
          <p:nvPr/>
        </p:nvSpPr>
        <p:spPr bwMode="auto">
          <a:xfrm>
            <a:off x="873760" y="3645174"/>
            <a:ext cx="3698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GB" altLang="it-IT" sz="1600" b="1" dirty="0" smtClean="0">
                <a:solidFill>
                  <a:srgbClr val="003399"/>
                </a:solidFill>
              </a:rPr>
              <a:t>Train of pulses measurements</a:t>
            </a:r>
            <a:endParaRPr lang="en-GB" altLang="it-IT" sz="1600" dirty="0"/>
          </a:p>
        </p:txBody>
      </p:sp>
      <p:pic>
        <p:nvPicPr>
          <p:cNvPr id="120834" name="Picture 2" descr="Single Bunch 1"/>
          <p:cNvPicPr>
            <a:picLocks noChangeAspect="1" noChangeArrowheads="1"/>
          </p:cNvPicPr>
          <p:nvPr/>
        </p:nvPicPr>
        <p:blipFill>
          <a:blip r:embed="rId3" cstate="print">
            <a:extLst>
              <a:ext uri="{28A0092B-C50C-407E-A947-70E740481C1C}">
                <a14:useLocalDpi xmlns:a14="http://schemas.microsoft.com/office/drawing/2010/main" val="0"/>
              </a:ext>
            </a:extLst>
          </a:blip>
          <a:srcRect l="7616" r="7730"/>
          <a:stretch>
            <a:fillRect/>
          </a:stretch>
        </p:blipFill>
        <p:spPr bwMode="auto">
          <a:xfrm>
            <a:off x="4730121" y="2357119"/>
            <a:ext cx="4137337" cy="23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5293360" y="2002036"/>
            <a:ext cx="3698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GB" altLang="it-IT" sz="1600" b="1" dirty="0" smtClean="0">
                <a:solidFill>
                  <a:srgbClr val="003399"/>
                </a:solidFill>
              </a:rPr>
              <a:t>Single pulse measurements</a:t>
            </a:r>
            <a:endParaRPr lang="en-GB" altLang="it-IT" sz="1600" dirty="0"/>
          </a:p>
        </p:txBody>
      </p:sp>
      <p:pic>
        <p:nvPicPr>
          <p:cNvPr id="10" name="Immagine 9" descr="C:\Google Drive\INFN\6-Dottorato\Immagini\LNF\Sinewave\sinewave 1.jpg"/>
          <p:cNvPicPr/>
          <p:nvPr/>
        </p:nvPicPr>
        <p:blipFill rotWithShape="1">
          <a:blip r:embed="rId4" cstate="print">
            <a:extLst>
              <a:ext uri="{28A0092B-C50C-407E-A947-70E740481C1C}">
                <a14:useLocalDpi xmlns:a14="http://schemas.microsoft.com/office/drawing/2010/main" val="0"/>
              </a:ext>
            </a:extLst>
          </a:blip>
          <a:srcRect l="6502" r="7993"/>
          <a:stretch/>
        </p:blipFill>
        <p:spPr bwMode="auto">
          <a:xfrm>
            <a:off x="331876" y="1084199"/>
            <a:ext cx="4427855" cy="2524125"/>
          </a:xfrm>
          <a:prstGeom prst="rect">
            <a:avLst/>
          </a:prstGeom>
          <a:noFill/>
          <a:ln>
            <a:noFill/>
          </a:ln>
          <a:extLst>
            <a:ext uri="{53640926-AAD7-44D8-BBD7-CCE9431645EC}">
              <a14:shadowObscured xmlns:a14="http://schemas.microsoft.com/office/drawing/2010/main"/>
            </a:ext>
          </a:extLst>
        </p:spPr>
      </p:pic>
      <p:sp>
        <p:nvSpPr>
          <p:cNvPr id="11" name="Rectangle 5"/>
          <p:cNvSpPr>
            <a:spLocks noChangeArrowheads="1"/>
          </p:cNvSpPr>
          <p:nvPr/>
        </p:nvSpPr>
        <p:spPr bwMode="auto">
          <a:xfrm>
            <a:off x="1266234" y="751005"/>
            <a:ext cx="3698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GB" altLang="it-IT" sz="1600" b="1" dirty="0" smtClean="0">
                <a:solidFill>
                  <a:srgbClr val="003399"/>
                </a:solidFill>
              </a:rPr>
              <a:t>Sinewave measurements</a:t>
            </a:r>
            <a:endParaRPr lang="en-GB" altLang="it-IT" sz="1600" dirty="0"/>
          </a:p>
        </p:txBody>
      </p:sp>
    </p:spTree>
    <p:extLst>
      <p:ext uri="{BB962C8B-B14F-4D97-AF65-F5344CB8AC3E}">
        <p14:creationId xmlns:p14="http://schemas.microsoft.com/office/powerpoint/2010/main" val="344607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Stability</a:t>
            </a:r>
            <a:r>
              <a:rPr lang="it-IT" dirty="0" smtClean="0"/>
              <a:t> over time</a:t>
            </a:r>
            <a:endParaRPr lang="it-IT" dirty="0"/>
          </a:p>
        </p:txBody>
      </p:sp>
      <p:pic>
        <p:nvPicPr>
          <p:cNvPr id="3" name="Immagine 2" descr="C:\Google Drive\INFN\6-Dottorato\Immagini\LNF\Stability Over Time\Stab1.jpg"/>
          <p:cNvPicPr/>
          <p:nvPr/>
        </p:nvPicPr>
        <p:blipFill rotWithShape="1">
          <a:blip r:embed="rId2" cstate="print">
            <a:extLst>
              <a:ext uri="{28A0092B-C50C-407E-A947-70E740481C1C}">
                <a14:useLocalDpi xmlns:a14="http://schemas.microsoft.com/office/drawing/2010/main" val="0"/>
              </a:ext>
            </a:extLst>
          </a:blip>
          <a:srcRect r="8970"/>
          <a:stretch/>
        </p:blipFill>
        <p:spPr bwMode="auto">
          <a:xfrm>
            <a:off x="42227" y="706399"/>
            <a:ext cx="4529773" cy="3553721"/>
          </a:xfrm>
          <a:prstGeom prst="rect">
            <a:avLst/>
          </a:prstGeom>
          <a:noFill/>
          <a:ln>
            <a:noFill/>
          </a:ln>
          <a:extLst>
            <a:ext uri="{53640926-AAD7-44D8-BBD7-CCE9431645EC}">
              <a14:shadowObscured xmlns:a14="http://schemas.microsoft.com/office/drawing/2010/main"/>
            </a:ext>
          </a:extLst>
        </p:spPr>
      </p:pic>
      <p:pic>
        <p:nvPicPr>
          <p:cNvPr id="4" name="Immagine 3" descr="C:\Google Drive\INFN\6-Dottorato\Immagini\LNF\Stability Over Time\Stab2.jpg"/>
          <p:cNvPicPr/>
          <p:nvPr/>
        </p:nvPicPr>
        <p:blipFill rotWithShape="1">
          <a:blip r:embed="rId3" cstate="print">
            <a:extLst>
              <a:ext uri="{28A0092B-C50C-407E-A947-70E740481C1C}">
                <a14:useLocalDpi xmlns:a14="http://schemas.microsoft.com/office/drawing/2010/main" val="0"/>
              </a:ext>
            </a:extLst>
          </a:blip>
          <a:srcRect r="8248"/>
          <a:stretch/>
        </p:blipFill>
        <p:spPr bwMode="auto">
          <a:xfrm>
            <a:off x="4572000" y="3009373"/>
            <a:ext cx="4435475" cy="3455880"/>
          </a:xfrm>
          <a:prstGeom prst="rect">
            <a:avLst/>
          </a:prstGeom>
          <a:noFill/>
          <a:ln>
            <a:noFill/>
          </a:ln>
          <a:extLst>
            <a:ext uri="{53640926-AAD7-44D8-BBD7-CCE9431645EC}">
              <a14:shadowObscured xmlns:a14="http://schemas.microsoft.com/office/drawing/2010/main"/>
            </a:ext>
          </a:extLst>
        </p:spPr>
      </p:pic>
      <p:sp>
        <p:nvSpPr>
          <p:cNvPr id="5" name="Rectangle 5"/>
          <p:cNvSpPr>
            <a:spLocks noChangeArrowheads="1"/>
          </p:cNvSpPr>
          <p:nvPr/>
        </p:nvSpPr>
        <p:spPr bwMode="auto">
          <a:xfrm>
            <a:off x="457200" y="5603165"/>
            <a:ext cx="40335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eaLnBrk="0" hangingPunct="0">
              <a:buFont typeface="Arial" panose="020B0604020202020204" pitchFamily="34" charset="0"/>
              <a:buChar char="•"/>
            </a:pPr>
            <a:r>
              <a:rPr lang="en-GB" altLang="it-IT" sz="1600" b="1" dirty="0" smtClean="0">
                <a:solidFill>
                  <a:srgbClr val="003399"/>
                </a:solidFill>
              </a:rPr>
              <a:t>…there are negligible </a:t>
            </a:r>
            <a:r>
              <a:rPr lang="en-GB" altLang="it-IT" sz="1600" b="1" dirty="0" smtClean="0">
                <a:solidFill>
                  <a:srgbClr val="003399"/>
                </a:solidFill>
              </a:rPr>
              <a:t>effects on the ratio </a:t>
            </a:r>
            <a:r>
              <a:rPr lang="en-GB" altLang="it-IT" sz="1600" b="1" dirty="0" err="1" smtClean="0">
                <a:solidFill>
                  <a:srgbClr val="003399"/>
                </a:solidFill>
              </a:rPr>
              <a:t>Vx</a:t>
            </a:r>
            <a:r>
              <a:rPr lang="en-GB" altLang="it-IT" sz="1600" b="1" dirty="0" smtClean="0">
                <a:solidFill>
                  <a:srgbClr val="003399"/>
                </a:solidFill>
              </a:rPr>
              <a:t>/Vi (position)</a:t>
            </a:r>
            <a:endParaRPr lang="en-GB" altLang="it-IT" sz="1600" dirty="0"/>
          </a:p>
        </p:txBody>
      </p:sp>
      <p:sp>
        <p:nvSpPr>
          <p:cNvPr id="6" name="Rectangle 5"/>
          <p:cNvSpPr>
            <a:spLocks noChangeArrowheads="1"/>
          </p:cNvSpPr>
          <p:nvPr/>
        </p:nvSpPr>
        <p:spPr bwMode="auto">
          <a:xfrm>
            <a:off x="4973955" y="1045233"/>
            <a:ext cx="40335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hangingPunct="0">
              <a:buFont typeface="Arial" panose="020B0604020202020204" pitchFamily="34" charset="0"/>
              <a:buChar char="•"/>
            </a:pPr>
            <a:r>
              <a:rPr lang="en-GB" altLang="it-IT" sz="1600" b="1" dirty="0" smtClean="0">
                <a:solidFill>
                  <a:srgbClr val="003399"/>
                </a:solidFill>
              </a:rPr>
              <a:t>Maximum excursion of </a:t>
            </a:r>
            <a:r>
              <a:rPr lang="en-GB" altLang="it-IT" sz="1600" b="1" dirty="0" smtClean="0">
                <a:solidFill>
                  <a:srgbClr val="003399"/>
                </a:solidFill>
              </a:rPr>
              <a:t>~5</a:t>
            </a:r>
            <a:r>
              <a:rPr lang="en-GB" altLang="it-IT" sz="1600" b="1" dirty="0">
                <a:solidFill>
                  <a:srgbClr val="003399"/>
                </a:solidFill>
              </a:rPr>
              <a:t>% on the signal </a:t>
            </a:r>
            <a:r>
              <a:rPr lang="en-GB" altLang="it-IT" sz="1600" b="1" dirty="0" smtClean="0">
                <a:solidFill>
                  <a:srgbClr val="003399"/>
                </a:solidFill>
              </a:rPr>
              <a:t>amplitudes, </a:t>
            </a:r>
            <a:r>
              <a:rPr lang="en-GB" altLang="it-IT" sz="1600" b="1" dirty="0" smtClean="0">
                <a:solidFill>
                  <a:srgbClr val="003399"/>
                </a:solidFill>
              </a:rPr>
              <a:t>due to temperature variations. Nevertheless…</a:t>
            </a:r>
            <a:endParaRPr lang="en-GB" altLang="it-IT" sz="1600" dirty="0"/>
          </a:p>
        </p:txBody>
      </p:sp>
    </p:spTree>
    <p:extLst>
      <p:ext uri="{BB962C8B-B14F-4D97-AF65-F5344CB8AC3E}">
        <p14:creationId xmlns:p14="http://schemas.microsoft.com/office/powerpoint/2010/main" val="223085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Measurements</a:t>
            </a:r>
            <a:r>
              <a:rPr lang="it-IT" dirty="0" smtClean="0"/>
              <a:t> </a:t>
            </a:r>
            <a:r>
              <a:rPr lang="it-IT" dirty="0" err="1" smtClean="0"/>
              <a:t>at</a:t>
            </a:r>
            <a:r>
              <a:rPr lang="it-IT" dirty="0" smtClean="0"/>
              <a:t> FLASH (DESY)</a:t>
            </a:r>
            <a:endParaRPr lang="it-IT" dirty="0"/>
          </a:p>
        </p:txBody>
      </p:sp>
      <p:pic>
        <p:nvPicPr>
          <p:cNvPr id="13" name="Immagin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14" y="811436"/>
            <a:ext cx="4848427" cy="3238688"/>
          </a:xfrm>
          <a:prstGeom prst="rect">
            <a:avLst/>
          </a:prstGeom>
          <a:ln w="38100">
            <a:solidFill>
              <a:schemeClr val="tx1"/>
            </a:solidFill>
          </a:ln>
        </p:spPr>
      </p:pic>
      <p:graphicFrame>
        <p:nvGraphicFramePr>
          <p:cNvPr id="6" name="Tabella 5"/>
          <p:cNvGraphicFramePr>
            <a:graphicFrameLocks noGrp="1"/>
          </p:cNvGraphicFramePr>
          <p:nvPr>
            <p:extLst>
              <p:ext uri="{D42A27DB-BD31-4B8C-83A1-F6EECF244321}">
                <p14:modId xmlns:p14="http://schemas.microsoft.com/office/powerpoint/2010/main" val="2066895354"/>
              </p:ext>
            </p:extLst>
          </p:nvPr>
        </p:nvGraphicFramePr>
        <p:xfrm>
          <a:off x="1844584" y="4408877"/>
          <a:ext cx="5192486" cy="1870001"/>
        </p:xfrm>
        <a:graphic>
          <a:graphicData uri="http://schemas.openxmlformats.org/drawingml/2006/table">
            <a:tbl>
              <a:tblPr firstRow="1" bandRow="1">
                <a:tableStyleId>{2D5ABB26-0587-4C30-8999-92F81FD0307C}</a:tableStyleId>
              </a:tblPr>
              <a:tblGrid>
                <a:gridCol w="3299738">
                  <a:extLst>
                    <a:ext uri="{9D8B030D-6E8A-4147-A177-3AD203B41FA5}">
                      <a16:colId xmlns:a16="http://schemas.microsoft.com/office/drawing/2014/main" val="2610134171"/>
                    </a:ext>
                  </a:extLst>
                </a:gridCol>
                <a:gridCol w="946374">
                  <a:extLst>
                    <a:ext uri="{9D8B030D-6E8A-4147-A177-3AD203B41FA5}">
                      <a16:colId xmlns:a16="http://schemas.microsoft.com/office/drawing/2014/main" val="3401426476"/>
                    </a:ext>
                  </a:extLst>
                </a:gridCol>
                <a:gridCol w="946374">
                  <a:extLst>
                    <a:ext uri="{9D8B030D-6E8A-4147-A177-3AD203B41FA5}">
                      <a16:colId xmlns:a16="http://schemas.microsoft.com/office/drawing/2014/main" val="3181414010"/>
                    </a:ext>
                  </a:extLst>
                </a:gridCol>
              </a:tblGrid>
              <a:tr h="267143">
                <a:tc>
                  <a:txBody>
                    <a:bodyPr/>
                    <a:lstStyle/>
                    <a:p>
                      <a:pPr algn="l"/>
                      <a:r>
                        <a:rPr lang="it-IT" sz="1600" b="1" dirty="0" smtClean="0"/>
                        <a:t> </a:t>
                      </a:r>
                      <a:r>
                        <a:rPr lang="it-IT" sz="1600" b="1" dirty="0" err="1" smtClean="0"/>
                        <a:t>Cavity</a:t>
                      </a:r>
                      <a:r>
                        <a:rPr lang="it-IT" sz="1600" b="1" dirty="0" smtClean="0"/>
                        <a:t> BPM</a:t>
                      </a:r>
                      <a:endParaRPr lang="it-IT" sz="16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600" b="1" dirty="0" smtClean="0"/>
                        <a:t>FLASH</a:t>
                      </a:r>
                      <a:endParaRPr lang="it-IT" sz="16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600" b="1" dirty="0" smtClean="0">
                          <a:solidFill>
                            <a:schemeClr val="tx1"/>
                          </a:solidFill>
                        </a:rPr>
                        <a:t>ELI-NP</a:t>
                      </a:r>
                      <a:endParaRPr lang="it-IT" sz="1600" b="1" dirty="0">
                        <a:solidFill>
                          <a:schemeClr val="tx1"/>
                        </a:solidFill>
                      </a:endParaRPr>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4206647"/>
                  </a:ext>
                </a:extLst>
              </a:tr>
              <a:tr h="267143">
                <a:tc>
                  <a:txBody>
                    <a:bodyPr/>
                    <a:lstStyle/>
                    <a:p>
                      <a:r>
                        <a:rPr lang="it-IT" sz="1400" b="1" dirty="0" err="1" smtClean="0"/>
                        <a:t>Parameter</a:t>
                      </a:r>
                      <a:endParaRPr lang="it-IT" sz="14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smtClean="0"/>
                        <a:t>Value</a:t>
                      </a:r>
                      <a:endParaRPr lang="it-IT" sz="14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smtClean="0"/>
                        <a:t>Value</a:t>
                      </a:r>
                      <a:endParaRPr lang="it-IT" sz="14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848504"/>
                  </a:ext>
                </a:extLst>
              </a:tr>
              <a:tr h="267143">
                <a:tc>
                  <a:txBody>
                    <a:bodyPr/>
                    <a:lstStyle/>
                    <a:p>
                      <a:r>
                        <a:rPr lang="it-IT" sz="1400" dirty="0" smtClean="0"/>
                        <a:t>Q</a:t>
                      </a:r>
                      <a:r>
                        <a:rPr lang="it-IT" sz="1100" dirty="0" smtClean="0"/>
                        <a:t>L</a:t>
                      </a:r>
                      <a:endParaRPr lang="it-IT" sz="1400" dirty="0"/>
                    </a:p>
                  </a:txBody>
                  <a:tcPr marT="0" marB="0" anchor="ctr">
                    <a:lnT w="12700" cap="flat" cmpd="sng" algn="ctr">
                      <a:solidFill>
                        <a:schemeClr val="tx1"/>
                      </a:solidFill>
                      <a:prstDash val="solid"/>
                      <a:round/>
                      <a:headEnd type="none" w="med" len="med"/>
                      <a:tailEnd type="none" w="med" len="med"/>
                    </a:lnT>
                  </a:tcPr>
                </a:tc>
                <a:tc>
                  <a:txBody>
                    <a:bodyPr/>
                    <a:lstStyle/>
                    <a:p>
                      <a:pPr algn="ctr"/>
                      <a:r>
                        <a:rPr lang="it-IT" sz="1400" dirty="0" smtClean="0"/>
                        <a:t>70</a:t>
                      </a:r>
                      <a:endParaRPr lang="it-IT" sz="1400" dirty="0"/>
                    </a:p>
                  </a:txBody>
                  <a:tcPr marT="0" marB="0" anchor="ctr">
                    <a:lnT w="12700" cap="flat" cmpd="sng" algn="ctr">
                      <a:solidFill>
                        <a:schemeClr val="tx1"/>
                      </a:solidFill>
                      <a:prstDash val="solid"/>
                      <a:round/>
                      <a:headEnd type="none" w="med" len="med"/>
                      <a:tailEnd type="none" w="med" len="med"/>
                    </a:lnT>
                  </a:tcPr>
                </a:tc>
                <a:tc>
                  <a:txBody>
                    <a:bodyPr/>
                    <a:lstStyle/>
                    <a:p>
                      <a:pPr algn="ctr"/>
                      <a:r>
                        <a:rPr lang="it-IT" sz="1400" dirty="0" smtClean="0"/>
                        <a:t>40</a:t>
                      </a:r>
                      <a:endParaRPr lang="it-IT" sz="1400" dirty="0"/>
                    </a:p>
                  </a:txBody>
                  <a:tcPr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44949149"/>
                  </a:ext>
                </a:extLst>
              </a:tr>
              <a:tr h="267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t>Dipole</a:t>
                      </a:r>
                      <a:r>
                        <a:rPr lang="it-IT" sz="1400" dirty="0" smtClean="0"/>
                        <a:t> Res. </a:t>
                      </a:r>
                      <a:r>
                        <a:rPr lang="it-IT" sz="1400" dirty="0" err="1" smtClean="0"/>
                        <a:t>frequency</a:t>
                      </a:r>
                      <a:r>
                        <a:rPr lang="it-IT" sz="1400" dirty="0" smtClean="0"/>
                        <a:t> [GHz]</a:t>
                      </a:r>
                    </a:p>
                  </a:txBody>
                  <a:tcPr marT="0" marB="0" anchor="ctr"/>
                </a:tc>
                <a:tc>
                  <a:txBody>
                    <a:bodyPr/>
                    <a:lstStyle/>
                    <a:p>
                      <a:pPr algn="ctr"/>
                      <a:r>
                        <a:rPr lang="it-IT" sz="1400" dirty="0" smtClean="0"/>
                        <a:t>3.3</a:t>
                      </a:r>
                      <a:endParaRPr lang="it-IT" sz="1400" dirty="0"/>
                    </a:p>
                  </a:txBody>
                  <a:tcPr marT="0" marB="0" anchor="ctr"/>
                </a:tc>
                <a:tc>
                  <a:txBody>
                    <a:bodyPr/>
                    <a:lstStyle/>
                    <a:p>
                      <a:pPr algn="ctr"/>
                      <a:r>
                        <a:rPr lang="it-IT" sz="1400" dirty="0" smtClean="0"/>
                        <a:t>3.284</a:t>
                      </a:r>
                      <a:endParaRPr lang="it-IT" sz="1400" dirty="0"/>
                    </a:p>
                  </a:txBody>
                  <a:tcPr marT="0" marB="0" anchor="ctr"/>
                </a:tc>
                <a:extLst>
                  <a:ext uri="{0D108BD9-81ED-4DB2-BD59-A6C34878D82A}">
                    <a16:rowId xmlns:a16="http://schemas.microsoft.com/office/drawing/2014/main" val="4092353308"/>
                  </a:ext>
                </a:extLst>
              </a:tr>
              <a:tr h="267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Reference Res. </a:t>
                      </a:r>
                      <a:r>
                        <a:rPr lang="it-IT" sz="1400" dirty="0" err="1" smtClean="0"/>
                        <a:t>Frequency</a:t>
                      </a:r>
                      <a:r>
                        <a:rPr lang="it-IT" sz="1400" dirty="0" smtClean="0"/>
                        <a:t> [GHz]</a:t>
                      </a:r>
                    </a:p>
                  </a:txBody>
                  <a:tcPr marT="0" marB="0" anchor="ctr"/>
                </a:tc>
                <a:tc>
                  <a:txBody>
                    <a:bodyPr/>
                    <a:lstStyle/>
                    <a:p>
                      <a:pPr algn="ctr"/>
                      <a:r>
                        <a:rPr lang="it-IT" sz="1400" dirty="0" smtClean="0"/>
                        <a:t>3.3</a:t>
                      </a:r>
                      <a:endParaRPr lang="it-IT" sz="1400" dirty="0"/>
                    </a:p>
                  </a:txBody>
                  <a:tcPr marT="0" marB="0" anchor="ctr"/>
                </a:tc>
                <a:tc>
                  <a:txBody>
                    <a:bodyPr/>
                    <a:lstStyle/>
                    <a:p>
                      <a:pPr algn="ctr"/>
                      <a:r>
                        <a:rPr lang="it-IT" sz="1400" dirty="0" smtClean="0"/>
                        <a:t>3.284</a:t>
                      </a:r>
                      <a:endParaRPr lang="it-IT" sz="1400" dirty="0"/>
                    </a:p>
                  </a:txBody>
                  <a:tcPr marT="0" marB="0" anchor="ctr"/>
                </a:tc>
                <a:extLst>
                  <a:ext uri="{0D108BD9-81ED-4DB2-BD59-A6C34878D82A}">
                    <a16:rowId xmlns:a16="http://schemas.microsoft.com/office/drawing/2014/main" val="2770967649"/>
                  </a:ext>
                </a:extLst>
              </a:tr>
              <a:tr h="267143">
                <a:tc>
                  <a:txBody>
                    <a:bodyPr/>
                    <a:lstStyle/>
                    <a:p>
                      <a:r>
                        <a:rPr lang="it-IT" sz="1400" dirty="0" err="1" smtClean="0"/>
                        <a:t>Dipole</a:t>
                      </a:r>
                      <a:r>
                        <a:rPr lang="it-IT" sz="1400" dirty="0" smtClean="0"/>
                        <a:t> </a:t>
                      </a:r>
                      <a:r>
                        <a:rPr lang="it-IT" sz="1400" dirty="0" err="1" smtClean="0"/>
                        <a:t>Sensitivity</a:t>
                      </a:r>
                      <a:r>
                        <a:rPr lang="it-IT" sz="1400" dirty="0" smtClean="0"/>
                        <a:t> [V/mm/</a:t>
                      </a:r>
                      <a:r>
                        <a:rPr lang="it-IT" sz="1400" dirty="0" err="1" smtClean="0"/>
                        <a:t>nC</a:t>
                      </a:r>
                      <a:r>
                        <a:rPr lang="it-IT" sz="1400" dirty="0" smtClean="0"/>
                        <a:t>]</a:t>
                      </a:r>
                      <a:endParaRPr lang="it-IT" sz="1400" dirty="0"/>
                    </a:p>
                  </a:txBody>
                  <a:tcPr marT="0" marB="0" anchor="ctr"/>
                </a:tc>
                <a:tc>
                  <a:txBody>
                    <a:bodyPr/>
                    <a:lstStyle/>
                    <a:p>
                      <a:pPr algn="ctr"/>
                      <a:r>
                        <a:rPr lang="it-IT" sz="1400" dirty="0" smtClean="0"/>
                        <a:t>3</a:t>
                      </a:r>
                      <a:endParaRPr lang="it-IT" sz="1400" dirty="0"/>
                    </a:p>
                  </a:txBody>
                  <a:tcPr marT="0" marB="0" anchor="ctr"/>
                </a:tc>
                <a:tc>
                  <a:txBody>
                    <a:bodyPr/>
                    <a:lstStyle/>
                    <a:p>
                      <a:pPr algn="ctr"/>
                      <a:r>
                        <a:rPr lang="it-IT" sz="1400" dirty="0" smtClean="0"/>
                        <a:t>7.07</a:t>
                      </a:r>
                      <a:endParaRPr lang="it-IT" sz="1400" dirty="0"/>
                    </a:p>
                  </a:txBody>
                  <a:tcPr marT="0" marB="0" anchor="ctr"/>
                </a:tc>
                <a:extLst>
                  <a:ext uri="{0D108BD9-81ED-4DB2-BD59-A6C34878D82A}">
                    <a16:rowId xmlns:a16="http://schemas.microsoft.com/office/drawing/2014/main" val="2361812003"/>
                  </a:ext>
                </a:extLst>
              </a:tr>
              <a:tr h="267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Reference </a:t>
                      </a:r>
                      <a:r>
                        <a:rPr lang="it-IT" sz="1400" dirty="0" err="1" smtClean="0"/>
                        <a:t>Sensitivity</a:t>
                      </a:r>
                      <a:r>
                        <a:rPr lang="it-IT" sz="1400" dirty="0" smtClean="0"/>
                        <a:t> [V/</a:t>
                      </a:r>
                      <a:r>
                        <a:rPr lang="it-IT" sz="1400" dirty="0" err="1" smtClean="0"/>
                        <a:t>nC</a:t>
                      </a:r>
                      <a:r>
                        <a:rPr lang="it-IT" sz="1400" dirty="0" smtClean="0"/>
                        <a:t>]</a:t>
                      </a:r>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400" dirty="0" smtClean="0"/>
                        <a:t>60</a:t>
                      </a:r>
                      <a:endParaRPr lang="it-IT" sz="1400" dirty="0"/>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400" dirty="0" smtClean="0"/>
                        <a:t>135</a:t>
                      </a:r>
                      <a:endParaRPr lang="it-IT" sz="1400" dirty="0"/>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608144"/>
                  </a:ext>
                </a:extLst>
              </a:tr>
            </a:tbl>
          </a:graphicData>
        </a:graphic>
      </p:graphicFrame>
      <p:pic>
        <p:nvPicPr>
          <p:cNvPr id="8" name="Immagine 7"/>
          <p:cNvPicPr>
            <a:picLocks noChangeAspect="1"/>
          </p:cNvPicPr>
          <p:nvPr/>
        </p:nvPicPr>
        <p:blipFill rotWithShape="1">
          <a:blip r:embed="rId3"/>
          <a:srcRect l="3030" t="11519" r="11727" b="2840"/>
          <a:stretch/>
        </p:blipFill>
        <p:spPr>
          <a:xfrm>
            <a:off x="5227320" y="1063084"/>
            <a:ext cx="3619500" cy="2987040"/>
          </a:xfrm>
          <a:prstGeom prst="rect">
            <a:avLst/>
          </a:prstGeom>
          <a:ln w="28575">
            <a:solidFill>
              <a:schemeClr val="tx1"/>
            </a:solidFill>
          </a:ln>
        </p:spPr>
      </p:pic>
    </p:spTree>
    <p:extLst>
      <p:ext uri="{BB962C8B-B14F-4D97-AF65-F5344CB8AC3E}">
        <p14:creationId xmlns:p14="http://schemas.microsoft.com/office/powerpoint/2010/main" val="61195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Resolution</a:t>
            </a:r>
            <a:r>
              <a:rPr lang="it-IT" dirty="0" smtClean="0"/>
              <a:t> </a:t>
            </a:r>
            <a:r>
              <a:rPr lang="it-IT" dirty="0" err="1" smtClean="0"/>
              <a:t>Measurements</a:t>
            </a:r>
            <a:endParaRPr lang="it-IT" dirty="0"/>
          </a:p>
        </p:txBody>
      </p:sp>
      <p:sp>
        <p:nvSpPr>
          <p:cNvPr id="7" name="Rectangle 5"/>
          <p:cNvSpPr>
            <a:spLocks noChangeArrowheads="1"/>
          </p:cNvSpPr>
          <p:nvPr/>
        </p:nvSpPr>
        <p:spPr bwMode="auto">
          <a:xfrm>
            <a:off x="575733" y="5042252"/>
            <a:ext cx="83735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GB" altLang="it-IT" sz="1600" b="1" dirty="0">
                <a:solidFill>
                  <a:srgbClr val="003399"/>
                </a:solidFill>
              </a:rPr>
              <a:t>Position resolution measurements was performed with three </a:t>
            </a:r>
            <a:r>
              <a:rPr lang="en-GB" altLang="it-IT" sz="1600" b="1" dirty="0" err="1" smtClean="0">
                <a:solidFill>
                  <a:srgbClr val="003399"/>
                </a:solidFill>
              </a:rPr>
              <a:t>cBPMs</a:t>
            </a:r>
            <a:endParaRPr lang="en-GB" altLang="it-IT" sz="1600" b="1" dirty="0" smtClean="0">
              <a:solidFill>
                <a:srgbClr val="003399"/>
              </a:solidFill>
            </a:endParaRPr>
          </a:p>
          <a:p>
            <a:pPr algn="just" eaLnBrk="0" hangingPunct="0"/>
            <a:r>
              <a:rPr lang="en-GB" altLang="it-IT" sz="1600" dirty="0" smtClean="0"/>
              <a:t>The </a:t>
            </a:r>
            <a:r>
              <a:rPr lang="en-GB" altLang="it-IT" sz="1600" dirty="0"/>
              <a:t>resolution of the device under test (cBPM2) is calculated by measuring the residual for cBPM2 (the difference between the position measured by the cBPM2 and the expected position calculated with the </a:t>
            </a:r>
            <a:r>
              <a:rPr lang="en-GB" altLang="it-IT" sz="1600" dirty="0" smtClean="0"/>
              <a:t>measurements </a:t>
            </a:r>
            <a:r>
              <a:rPr lang="en-GB" altLang="it-IT" sz="1600" dirty="0"/>
              <a:t>of cBPM1 and </a:t>
            </a:r>
            <a:r>
              <a:rPr lang="en-GB" altLang="it-IT" sz="1600" dirty="0" smtClean="0"/>
              <a:t>cBPM3).</a:t>
            </a:r>
            <a:endParaRPr lang="en-GB" altLang="it-IT" sz="1600" dirty="0"/>
          </a:p>
        </p:txBody>
      </p:sp>
      <mc:AlternateContent xmlns:mc="http://schemas.openxmlformats.org/markup-compatibility/2006" xmlns:a14="http://schemas.microsoft.com/office/drawing/2010/main">
        <mc:Choice Requires="a14">
          <p:sp>
            <p:nvSpPr>
              <p:cNvPr id="8" name="Rettangolo 7"/>
              <p:cNvSpPr/>
              <p:nvPr/>
            </p:nvSpPr>
            <p:spPr>
              <a:xfrm>
                <a:off x="1151572" y="4216088"/>
                <a:ext cx="2366609"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b="1" i="1">
                              <a:latin typeface="Cambria Math" panose="02040503050406030204" pitchFamily="18" charset="0"/>
                            </a:rPr>
                          </m:ctrlPr>
                        </m:sSubPr>
                        <m:e>
                          <m:r>
                            <a:rPr lang="it-IT" sz="1600" b="1" i="1">
                              <a:latin typeface="Cambria Math" panose="02040503050406030204" pitchFamily="18" charset="0"/>
                            </a:rPr>
                            <m:t>𝑹𝒆𝒔𝑿</m:t>
                          </m:r>
                        </m:e>
                        <m:sub>
                          <m:r>
                            <a:rPr lang="it-IT" sz="1600" b="1" i="0">
                              <a:latin typeface="Cambria Math" panose="02040503050406030204" pitchFamily="18" charset="0"/>
                            </a:rPr>
                            <m:t>𝟐</m:t>
                          </m:r>
                        </m:sub>
                      </m:sSub>
                      <m:r>
                        <a:rPr lang="it-IT" sz="1600" b="1" i="0">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rPr>
                            <m:t>𝑿</m:t>
                          </m:r>
                        </m:e>
                        <m:sub>
                          <m:r>
                            <a:rPr lang="it-IT" sz="1600" b="1" i="0">
                              <a:latin typeface="Cambria Math" panose="02040503050406030204" pitchFamily="18" charset="0"/>
                            </a:rPr>
                            <m:t>𝟐</m:t>
                          </m:r>
                        </m:sub>
                      </m:sSub>
                      <m:r>
                        <a:rPr lang="it-IT" sz="1600" b="1" i="0">
                          <a:latin typeface="Cambria Math" panose="02040503050406030204" pitchFamily="18" charset="0"/>
                        </a:rPr>
                        <m:t>−</m:t>
                      </m:r>
                      <m:f>
                        <m:fPr>
                          <m:ctrlPr>
                            <a:rPr lang="it-IT" sz="1600" b="1" i="1">
                              <a:latin typeface="Cambria Math" panose="02040503050406030204" pitchFamily="18" charset="0"/>
                            </a:rPr>
                          </m:ctrlPr>
                        </m:fPr>
                        <m:num>
                          <m:sSub>
                            <m:sSubPr>
                              <m:ctrlPr>
                                <a:rPr lang="it-IT" sz="1600" b="1" i="1">
                                  <a:latin typeface="Cambria Math" panose="02040503050406030204" pitchFamily="18" charset="0"/>
                                </a:rPr>
                              </m:ctrlPr>
                            </m:sSubPr>
                            <m:e>
                              <m:r>
                                <a:rPr lang="it-IT" sz="1600" b="1" i="1">
                                  <a:latin typeface="Cambria Math" panose="02040503050406030204" pitchFamily="18" charset="0"/>
                                </a:rPr>
                                <m:t>𝑿</m:t>
                              </m:r>
                            </m:e>
                            <m:sub>
                              <m:r>
                                <a:rPr lang="it-IT" sz="1600" b="1" i="0">
                                  <a:latin typeface="Cambria Math" panose="02040503050406030204" pitchFamily="18" charset="0"/>
                                </a:rPr>
                                <m:t>𝟏</m:t>
                              </m:r>
                            </m:sub>
                          </m:sSub>
                          <m:r>
                            <a:rPr lang="it-IT" sz="1600" b="1" i="0">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rPr>
                                <m:t>𝑿</m:t>
                              </m:r>
                            </m:e>
                            <m:sub>
                              <m:r>
                                <a:rPr lang="it-IT" sz="1600" b="1" i="0">
                                  <a:latin typeface="Cambria Math" panose="02040503050406030204" pitchFamily="18" charset="0"/>
                                </a:rPr>
                                <m:t>𝟑</m:t>
                              </m:r>
                            </m:sub>
                          </m:sSub>
                        </m:num>
                        <m:den>
                          <m:r>
                            <a:rPr lang="it-IT" sz="1600" b="1" i="0">
                              <a:latin typeface="Cambria Math" panose="02040503050406030204" pitchFamily="18" charset="0"/>
                            </a:rPr>
                            <m:t>𝟐</m:t>
                          </m:r>
                        </m:den>
                      </m:f>
                      <m:r>
                        <a:rPr lang="it-IT" sz="1600" b="1" i="0">
                          <a:latin typeface="Cambria Math" panose="02040503050406030204" pitchFamily="18" charset="0"/>
                        </a:rPr>
                        <m:t> </m:t>
                      </m:r>
                    </m:oMath>
                  </m:oMathPara>
                </a14:m>
                <a:endParaRPr lang="it-IT" sz="1600" b="1" dirty="0"/>
              </a:p>
            </p:txBody>
          </p:sp>
        </mc:Choice>
        <mc:Fallback xmlns="">
          <p:sp>
            <p:nvSpPr>
              <p:cNvPr id="8" name="Rettangolo 7"/>
              <p:cNvSpPr>
                <a:spLocks noRot="1" noChangeAspect="1" noMove="1" noResize="1" noEditPoints="1" noAdjustHandles="1" noChangeArrowheads="1" noChangeShapeType="1" noTextEdit="1"/>
              </p:cNvSpPr>
              <p:nvPr/>
            </p:nvSpPr>
            <p:spPr>
              <a:xfrm>
                <a:off x="1151572" y="4216088"/>
                <a:ext cx="2366609" cy="551754"/>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4138663" y="4036058"/>
                <a:ext cx="4149020" cy="831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b="1" i="1">
                              <a:latin typeface="Cambria Math" panose="02040503050406030204" pitchFamily="18" charset="0"/>
                            </a:rPr>
                          </m:ctrlPr>
                        </m:sSubPr>
                        <m:e>
                          <m:r>
                            <a:rPr lang="it-IT" sz="1600" b="1" i="1">
                              <a:latin typeface="Cambria Math" panose="02040503050406030204" pitchFamily="18" charset="0"/>
                            </a:rPr>
                            <m:t>𝝈</m:t>
                          </m:r>
                        </m:e>
                        <m:sub>
                          <m:sSub>
                            <m:sSubPr>
                              <m:ctrlPr>
                                <a:rPr lang="it-IT" sz="1600" b="1" i="1">
                                  <a:latin typeface="Cambria Math" panose="02040503050406030204" pitchFamily="18" charset="0"/>
                                </a:rPr>
                              </m:ctrlPr>
                            </m:sSubPr>
                            <m:e>
                              <m:r>
                                <a:rPr lang="it-IT" sz="1600" b="1" i="1">
                                  <a:latin typeface="Cambria Math" panose="02040503050406030204" pitchFamily="18" charset="0"/>
                                </a:rPr>
                                <m:t>𝑹𝒆𝒔𝑿</m:t>
                              </m:r>
                            </m:e>
                            <m:sub>
                              <m:r>
                                <a:rPr lang="it-IT" sz="1600" b="1" i="0">
                                  <a:latin typeface="Cambria Math" panose="02040503050406030204" pitchFamily="18" charset="0"/>
                                </a:rPr>
                                <m:t>𝟐</m:t>
                              </m:r>
                            </m:sub>
                          </m:sSub>
                        </m:sub>
                      </m:sSub>
                      <m:r>
                        <a:rPr lang="it-IT" sz="1600" b="1" i="0">
                          <a:latin typeface="Cambria Math" panose="02040503050406030204" pitchFamily="18" charset="0"/>
                        </a:rPr>
                        <m:t>=</m:t>
                      </m:r>
                      <m:rad>
                        <m:radPr>
                          <m:degHide m:val="on"/>
                          <m:ctrlPr>
                            <a:rPr lang="it-IT" sz="1600" b="1" i="1">
                              <a:latin typeface="Cambria Math" panose="02040503050406030204" pitchFamily="18" charset="0"/>
                            </a:rPr>
                          </m:ctrlPr>
                        </m:radPr>
                        <m:deg/>
                        <m:e>
                          <m:sSup>
                            <m:sSupPr>
                              <m:ctrlPr>
                                <a:rPr lang="it-IT" sz="1600" b="1" i="1">
                                  <a:latin typeface="Cambria Math" panose="02040503050406030204" pitchFamily="18" charset="0"/>
                                </a:rPr>
                              </m:ctrlPr>
                            </m:sSupPr>
                            <m:e>
                              <m:sSub>
                                <m:sSubPr>
                                  <m:ctrlPr>
                                    <a:rPr lang="it-IT" sz="1600" b="1" i="1">
                                      <a:latin typeface="Cambria Math" panose="02040503050406030204" pitchFamily="18" charset="0"/>
                                    </a:rPr>
                                  </m:ctrlPr>
                                </m:sSubPr>
                                <m:e>
                                  <m:r>
                                    <a:rPr lang="it-IT" sz="1600" b="1" i="1">
                                      <a:latin typeface="Cambria Math" panose="02040503050406030204" pitchFamily="18" charset="0"/>
                                    </a:rPr>
                                    <m:t>𝝈</m:t>
                                  </m:r>
                                </m:e>
                                <m:sub>
                                  <m:r>
                                    <a:rPr lang="it-IT" sz="1600" b="1" i="1">
                                      <a:latin typeface="Cambria Math" panose="02040503050406030204" pitchFamily="18" charset="0"/>
                                    </a:rPr>
                                    <m:t>𝑿</m:t>
                                  </m:r>
                                  <m:r>
                                    <a:rPr lang="it-IT" sz="1600" b="1" i="0">
                                      <a:latin typeface="Cambria Math" panose="02040503050406030204" pitchFamily="18" charset="0"/>
                                    </a:rPr>
                                    <m:t>𝟐</m:t>
                                  </m:r>
                                </m:sub>
                              </m:sSub>
                            </m:e>
                            <m:sup>
                              <m:r>
                                <a:rPr lang="it-IT" sz="1600" b="1" i="0">
                                  <a:latin typeface="Cambria Math" panose="02040503050406030204" pitchFamily="18" charset="0"/>
                                </a:rPr>
                                <m:t>𝟐</m:t>
                              </m:r>
                            </m:sup>
                          </m:sSup>
                          <m:r>
                            <a:rPr lang="it-IT" sz="1600" b="1" i="0">
                              <a:latin typeface="Cambria Math" panose="02040503050406030204" pitchFamily="18" charset="0"/>
                            </a:rPr>
                            <m:t>+</m:t>
                          </m:r>
                          <m:f>
                            <m:fPr>
                              <m:ctrlPr>
                                <a:rPr lang="it-IT" sz="1600" b="1" i="1">
                                  <a:latin typeface="Cambria Math" panose="02040503050406030204" pitchFamily="18" charset="0"/>
                                </a:rPr>
                              </m:ctrlPr>
                            </m:fPr>
                            <m:num>
                              <m:sSup>
                                <m:sSupPr>
                                  <m:ctrlPr>
                                    <a:rPr lang="it-IT" sz="1600" b="1" i="1">
                                      <a:latin typeface="Cambria Math" panose="02040503050406030204" pitchFamily="18" charset="0"/>
                                    </a:rPr>
                                  </m:ctrlPr>
                                </m:sSupPr>
                                <m:e>
                                  <m:sSub>
                                    <m:sSubPr>
                                      <m:ctrlPr>
                                        <a:rPr lang="it-IT" sz="1600" b="1" i="1">
                                          <a:latin typeface="Cambria Math" panose="02040503050406030204" pitchFamily="18" charset="0"/>
                                        </a:rPr>
                                      </m:ctrlPr>
                                    </m:sSubPr>
                                    <m:e>
                                      <m:r>
                                        <a:rPr lang="it-IT" sz="1600" b="1" i="1">
                                          <a:latin typeface="Cambria Math" panose="02040503050406030204" pitchFamily="18" charset="0"/>
                                        </a:rPr>
                                        <m:t>𝝈</m:t>
                                      </m:r>
                                    </m:e>
                                    <m:sub>
                                      <m:r>
                                        <a:rPr lang="it-IT" sz="1600" b="1" i="1">
                                          <a:latin typeface="Cambria Math" panose="02040503050406030204" pitchFamily="18" charset="0"/>
                                        </a:rPr>
                                        <m:t>𝑿</m:t>
                                      </m:r>
                                      <m:r>
                                        <a:rPr lang="it-IT" sz="1600" b="1" i="0">
                                          <a:latin typeface="Cambria Math" panose="02040503050406030204" pitchFamily="18" charset="0"/>
                                        </a:rPr>
                                        <m:t>𝟏</m:t>
                                      </m:r>
                                    </m:sub>
                                  </m:sSub>
                                </m:e>
                                <m:sup>
                                  <m:r>
                                    <a:rPr lang="it-IT" sz="1600" b="1" i="0">
                                      <a:latin typeface="Cambria Math" panose="02040503050406030204" pitchFamily="18" charset="0"/>
                                    </a:rPr>
                                    <m:t>𝟐</m:t>
                                  </m:r>
                                </m:sup>
                              </m:sSup>
                              <m:r>
                                <a:rPr lang="it-IT" sz="1600" b="1" i="0">
                                  <a:latin typeface="Cambria Math" panose="02040503050406030204" pitchFamily="18" charset="0"/>
                                </a:rPr>
                                <m:t>+</m:t>
                              </m:r>
                              <m:sSup>
                                <m:sSupPr>
                                  <m:ctrlPr>
                                    <a:rPr lang="it-IT" sz="1600" b="1" i="1">
                                      <a:latin typeface="Cambria Math" panose="02040503050406030204" pitchFamily="18" charset="0"/>
                                    </a:rPr>
                                  </m:ctrlPr>
                                </m:sSupPr>
                                <m:e>
                                  <m:sSub>
                                    <m:sSubPr>
                                      <m:ctrlPr>
                                        <a:rPr lang="it-IT" sz="1600" b="1" i="1">
                                          <a:latin typeface="Cambria Math" panose="02040503050406030204" pitchFamily="18" charset="0"/>
                                        </a:rPr>
                                      </m:ctrlPr>
                                    </m:sSubPr>
                                    <m:e>
                                      <m:r>
                                        <a:rPr lang="it-IT" sz="1600" b="1" i="1">
                                          <a:latin typeface="Cambria Math" panose="02040503050406030204" pitchFamily="18" charset="0"/>
                                        </a:rPr>
                                        <m:t>𝝈</m:t>
                                      </m:r>
                                    </m:e>
                                    <m:sub>
                                      <m:r>
                                        <a:rPr lang="it-IT" sz="1600" b="1" i="1">
                                          <a:latin typeface="Cambria Math" panose="02040503050406030204" pitchFamily="18" charset="0"/>
                                        </a:rPr>
                                        <m:t>𝑿</m:t>
                                      </m:r>
                                      <m:r>
                                        <a:rPr lang="it-IT" sz="1600" b="1" i="0">
                                          <a:latin typeface="Cambria Math" panose="02040503050406030204" pitchFamily="18" charset="0"/>
                                        </a:rPr>
                                        <m:t>𝟑</m:t>
                                      </m:r>
                                    </m:sub>
                                  </m:sSub>
                                </m:e>
                                <m:sup>
                                  <m:r>
                                    <a:rPr lang="it-IT" sz="1600" b="1" i="0">
                                      <a:latin typeface="Cambria Math" panose="02040503050406030204" pitchFamily="18" charset="0"/>
                                    </a:rPr>
                                    <m:t>𝟐</m:t>
                                  </m:r>
                                </m:sup>
                              </m:sSup>
                            </m:num>
                            <m:den>
                              <m:r>
                                <a:rPr lang="it-IT" sz="1600" b="1" i="0">
                                  <a:latin typeface="Cambria Math" panose="02040503050406030204" pitchFamily="18" charset="0"/>
                                </a:rPr>
                                <m:t>𝟒</m:t>
                              </m:r>
                            </m:den>
                          </m:f>
                        </m:e>
                      </m:rad>
                      <m:r>
                        <a:rPr lang="it-IT" sz="1600" b="1" i="0">
                          <a:latin typeface="Cambria Math" panose="02040503050406030204" pitchFamily="18" charset="0"/>
                        </a:rPr>
                        <m:t>= </m:t>
                      </m:r>
                      <m:rad>
                        <m:radPr>
                          <m:degHide m:val="on"/>
                          <m:ctrlPr>
                            <a:rPr lang="it-IT" sz="1600" b="1" i="1">
                              <a:latin typeface="Cambria Math" panose="02040503050406030204" pitchFamily="18" charset="0"/>
                            </a:rPr>
                          </m:ctrlPr>
                        </m:radPr>
                        <m:deg/>
                        <m:e>
                          <m:r>
                            <a:rPr lang="it-IT" sz="1600" b="1" i="0">
                              <a:latin typeface="Cambria Math" panose="02040503050406030204" pitchFamily="18" charset="0"/>
                            </a:rPr>
                            <m:t> </m:t>
                          </m:r>
                          <m:f>
                            <m:fPr>
                              <m:ctrlPr>
                                <a:rPr lang="it-IT" sz="1600" b="1" i="1">
                                  <a:latin typeface="Cambria Math" panose="02040503050406030204" pitchFamily="18" charset="0"/>
                                </a:rPr>
                              </m:ctrlPr>
                            </m:fPr>
                            <m:num>
                              <m:r>
                                <a:rPr lang="it-IT" sz="1600" b="1" i="0">
                                  <a:latin typeface="Cambria Math" panose="02040503050406030204" pitchFamily="18" charset="0"/>
                                </a:rPr>
                                <m:t>𝟑</m:t>
                              </m:r>
                            </m:num>
                            <m:den>
                              <m:r>
                                <a:rPr lang="it-IT" sz="1600" b="1" i="0">
                                  <a:latin typeface="Cambria Math" panose="02040503050406030204" pitchFamily="18" charset="0"/>
                                </a:rPr>
                                <m:t>𝟐</m:t>
                              </m:r>
                            </m:den>
                          </m:f>
                          <m:r>
                            <a:rPr lang="it-IT" sz="1600" b="1" i="0">
                              <a:latin typeface="Cambria Math" panose="02040503050406030204" pitchFamily="18" charset="0"/>
                            </a:rPr>
                            <m:t> </m:t>
                          </m:r>
                        </m:e>
                      </m:rad>
                      <m:r>
                        <a:rPr lang="it-IT" sz="1600" b="1" i="0">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rPr>
                            <m:t>𝝈</m:t>
                          </m:r>
                        </m:e>
                        <m:sub>
                          <m:r>
                            <a:rPr lang="it-IT" sz="1600" b="1" i="1">
                              <a:latin typeface="Cambria Math" panose="02040503050406030204" pitchFamily="18" charset="0"/>
                            </a:rPr>
                            <m:t>𝑿</m:t>
                          </m:r>
                        </m:sub>
                      </m:sSub>
                    </m:oMath>
                  </m:oMathPara>
                </a14:m>
                <a:endParaRPr lang="it-IT" sz="1600" b="1" dirty="0"/>
              </a:p>
            </p:txBody>
          </p:sp>
        </mc:Choice>
        <mc:Fallback xmlns="">
          <p:sp>
            <p:nvSpPr>
              <p:cNvPr id="9" name="Rettangolo 8"/>
              <p:cNvSpPr>
                <a:spLocks noRot="1" noChangeAspect="1" noMove="1" noResize="1" noEditPoints="1" noAdjustHandles="1" noChangeArrowheads="1" noChangeShapeType="1" noTextEdit="1"/>
              </p:cNvSpPr>
              <p:nvPr/>
            </p:nvSpPr>
            <p:spPr>
              <a:xfrm>
                <a:off x="4138663" y="4036058"/>
                <a:ext cx="4149020" cy="831959"/>
              </a:xfrm>
              <a:prstGeom prst="rect">
                <a:avLst/>
              </a:prstGeom>
              <a:blipFill>
                <a:blip r:embed="rId3"/>
                <a:stretch>
                  <a:fillRect/>
                </a:stretch>
              </a:blipFill>
            </p:spPr>
            <p:txBody>
              <a:bodyPr/>
              <a:lstStyle/>
              <a:p>
                <a:r>
                  <a:rPr lang="it-IT">
                    <a:noFill/>
                  </a:rPr>
                  <a:t> </a:t>
                </a:r>
              </a:p>
            </p:txBody>
          </p:sp>
        </mc:Fallback>
      </mc:AlternateContent>
      <p:grpSp>
        <p:nvGrpSpPr>
          <p:cNvPr id="28" name="Gruppo 27"/>
          <p:cNvGrpSpPr/>
          <p:nvPr/>
        </p:nvGrpSpPr>
        <p:grpSpPr>
          <a:xfrm>
            <a:off x="977122" y="1358196"/>
            <a:ext cx="7236591" cy="2402950"/>
            <a:chOff x="670184" y="12385629"/>
            <a:chExt cx="10511642" cy="3617180"/>
          </a:xfrm>
        </p:grpSpPr>
        <p:sp>
          <p:nvSpPr>
            <p:cNvPr id="3" name="Rettangolo 2"/>
            <p:cNvSpPr/>
            <p:nvPr/>
          </p:nvSpPr>
          <p:spPr bwMode="auto">
            <a:xfrm>
              <a:off x="1874047" y="12385629"/>
              <a:ext cx="2530765" cy="3586120"/>
            </a:xfrm>
            <a:prstGeom prst="rect">
              <a:avLst/>
            </a:prstGeom>
            <a:blipFill dpi="0" rotWithShape="1">
              <a:blip r:embed="rId4">
                <a:alphaModFix amt="25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sp>
          <p:nvSpPr>
            <p:cNvPr id="4" name="Rettangolo 3"/>
            <p:cNvSpPr/>
            <p:nvPr/>
          </p:nvSpPr>
          <p:spPr bwMode="auto">
            <a:xfrm>
              <a:off x="4541172" y="12385629"/>
              <a:ext cx="2530765" cy="3586120"/>
            </a:xfrm>
            <a:prstGeom prst="rect">
              <a:avLst/>
            </a:prstGeom>
            <a:blipFill dpi="0" rotWithShape="1">
              <a:blip r:embed="rId4">
                <a:alphaModFix amt="25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sp>
          <p:nvSpPr>
            <p:cNvPr id="5" name="Rettangolo 4"/>
            <p:cNvSpPr/>
            <p:nvPr/>
          </p:nvSpPr>
          <p:spPr bwMode="auto">
            <a:xfrm>
              <a:off x="7142186" y="12416689"/>
              <a:ext cx="2530765" cy="3586120"/>
            </a:xfrm>
            <a:prstGeom prst="rect">
              <a:avLst/>
            </a:prstGeom>
            <a:blipFill dpi="0" rotWithShape="1">
              <a:blip r:embed="rId4">
                <a:alphaModFix amt="25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cxnSp>
          <p:nvCxnSpPr>
            <p:cNvPr id="6" name="Connettore 2 5"/>
            <p:cNvCxnSpPr/>
            <p:nvPr/>
          </p:nvCxnSpPr>
          <p:spPr bwMode="auto">
            <a:xfrm flipV="1">
              <a:off x="1322121" y="14123249"/>
              <a:ext cx="8725987" cy="643174"/>
            </a:xfrm>
            <a:prstGeom prst="straightConnector1">
              <a:avLst/>
            </a:prstGeom>
            <a:noFill/>
            <a:ln w="38100" cap="flat" cmpd="sng" algn="ctr">
              <a:solidFill>
                <a:srgbClr val="0070C0"/>
              </a:solidFill>
              <a:prstDash val="solid"/>
              <a:round/>
              <a:headEnd type="none" w="med" len="med"/>
              <a:tailEnd type="stealth" w="lg" len="lg"/>
            </a:ln>
            <a:effectLst/>
          </p:spPr>
        </p:cxnSp>
        <p:sp>
          <p:nvSpPr>
            <p:cNvPr id="10" name="Ovale 9"/>
            <p:cNvSpPr/>
            <p:nvPr/>
          </p:nvSpPr>
          <p:spPr bwMode="auto">
            <a:xfrm>
              <a:off x="2967107" y="14518399"/>
              <a:ext cx="263323" cy="27018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sp>
          <p:nvSpPr>
            <p:cNvPr id="11" name="Ovale 10"/>
            <p:cNvSpPr/>
            <p:nvPr/>
          </p:nvSpPr>
          <p:spPr bwMode="auto">
            <a:xfrm>
              <a:off x="8275906" y="14106919"/>
              <a:ext cx="263323" cy="27018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sp>
          <p:nvSpPr>
            <p:cNvPr id="12" name="Ovale 11"/>
            <p:cNvSpPr/>
            <p:nvPr/>
          </p:nvSpPr>
          <p:spPr bwMode="auto">
            <a:xfrm>
              <a:off x="5604750" y="14299959"/>
              <a:ext cx="263323" cy="27018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sp>
          <p:nvSpPr>
            <p:cNvPr id="13" name="Ovale 12"/>
            <p:cNvSpPr/>
            <p:nvPr/>
          </p:nvSpPr>
          <p:spPr bwMode="auto">
            <a:xfrm>
              <a:off x="5604750" y="15099248"/>
              <a:ext cx="263323" cy="27018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p:txBody>
        </p:sp>
        <p:cxnSp>
          <p:nvCxnSpPr>
            <p:cNvPr id="14" name="Connettore 2 13"/>
            <p:cNvCxnSpPr/>
            <p:nvPr/>
          </p:nvCxnSpPr>
          <p:spPr bwMode="auto">
            <a:xfrm flipH="1">
              <a:off x="5733639" y="14564973"/>
              <a:ext cx="7619" cy="533400"/>
            </a:xfrm>
            <a:prstGeom prst="straightConnector1">
              <a:avLst/>
            </a:prstGeom>
            <a:noFill/>
            <a:ln w="38100" cap="flat" cmpd="sng" algn="ctr">
              <a:solidFill>
                <a:srgbClr val="FF0000"/>
              </a:solidFill>
              <a:prstDash val="solid"/>
              <a:round/>
              <a:headEnd type="triangle" w="med" len="med"/>
              <a:tailEnd type="triangle" w="med" len="med"/>
            </a:ln>
            <a:effectLst/>
          </p:spPr>
        </p:cxnSp>
        <p:sp>
          <p:nvSpPr>
            <p:cNvPr id="15" name="Rectangle 5"/>
            <p:cNvSpPr>
              <a:spLocks noChangeArrowheads="1"/>
            </p:cNvSpPr>
            <p:nvPr/>
          </p:nvSpPr>
          <p:spPr bwMode="auto">
            <a:xfrm>
              <a:off x="3883328" y="14700657"/>
              <a:ext cx="1676111" cy="50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just" defTabSz="914400" rtl="0" eaLnBrk="0" fontAlgn="base" latinLnBrk="0" hangingPunct="0">
                <a:lnSpc>
                  <a:spcPct val="100000"/>
                </a:lnSpc>
                <a:spcBef>
                  <a:spcPct val="0"/>
                </a:spcBef>
                <a:spcAft>
                  <a:spcPct val="0"/>
                </a:spcAft>
                <a:buClrTx/>
                <a:buSzTx/>
                <a:buFontTx/>
                <a:buNone/>
                <a:tabLst/>
              </a:pPr>
              <a:r>
                <a:rPr lang="en-GB" altLang="it-IT" sz="1600" b="1" dirty="0" smtClean="0">
                  <a:solidFill>
                    <a:srgbClr val="FF0000"/>
                  </a:solidFill>
                </a:rPr>
                <a:t>Residual</a:t>
              </a:r>
              <a:endParaRPr lang="en-GB" altLang="it-IT" sz="2000" b="1" dirty="0">
                <a:solidFill>
                  <a:srgbClr val="FF0000"/>
                </a:solidFill>
              </a:endParaRPr>
            </a:p>
          </p:txBody>
        </p:sp>
        <p:sp>
          <p:nvSpPr>
            <p:cNvPr id="16" name="Rectangle 5"/>
            <p:cNvSpPr>
              <a:spLocks noChangeArrowheads="1"/>
            </p:cNvSpPr>
            <p:nvPr/>
          </p:nvSpPr>
          <p:spPr bwMode="auto">
            <a:xfrm>
              <a:off x="975015" y="13994957"/>
              <a:ext cx="1474939" cy="50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just" defTabSz="914400" rtl="0" eaLnBrk="0" fontAlgn="base" latinLnBrk="0" hangingPunct="0">
                <a:lnSpc>
                  <a:spcPct val="100000"/>
                </a:lnSpc>
                <a:spcBef>
                  <a:spcPct val="0"/>
                </a:spcBef>
                <a:spcAft>
                  <a:spcPct val="0"/>
                </a:spcAft>
                <a:buClrTx/>
                <a:buSzTx/>
                <a:buFontTx/>
                <a:buNone/>
                <a:tabLst/>
              </a:pPr>
              <a:r>
                <a:rPr lang="en-GB" altLang="it-IT" sz="1600" b="1" dirty="0" smtClean="0">
                  <a:solidFill>
                    <a:srgbClr val="0070C0"/>
                  </a:solidFill>
                </a:rPr>
                <a:t>Beam</a:t>
              </a:r>
              <a:endParaRPr lang="en-GB" altLang="it-IT" b="1" dirty="0">
                <a:solidFill>
                  <a:srgbClr val="0070C0"/>
                </a:solidFill>
              </a:endParaRPr>
            </a:p>
          </p:txBody>
        </p:sp>
        <p:sp>
          <p:nvSpPr>
            <p:cNvPr id="17" name="Rectangle 5"/>
            <p:cNvSpPr>
              <a:spLocks noChangeArrowheads="1"/>
            </p:cNvSpPr>
            <p:nvPr/>
          </p:nvSpPr>
          <p:spPr bwMode="auto">
            <a:xfrm>
              <a:off x="2728277" y="12927473"/>
              <a:ext cx="14749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just" defTabSz="914400" rtl="0" eaLnBrk="0" fontAlgn="base" latinLnBrk="0" hangingPunct="0">
                <a:lnSpc>
                  <a:spcPct val="100000"/>
                </a:lnSpc>
                <a:spcBef>
                  <a:spcPct val="0"/>
                </a:spcBef>
                <a:spcAft>
                  <a:spcPct val="0"/>
                </a:spcAft>
                <a:buClrTx/>
                <a:buSzTx/>
                <a:buFontTx/>
                <a:buNone/>
                <a:tabLst/>
              </a:pPr>
              <a:r>
                <a:rPr lang="en-GB" altLang="it-IT" sz="1600" b="1" dirty="0" smtClean="0">
                  <a:solidFill>
                    <a:schemeClr val="accent3">
                      <a:lumMod val="65000"/>
                    </a:schemeClr>
                  </a:solidFill>
                </a:rPr>
                <a:t>cBPM1</a:t>
              </a:r>
              <a:endParaRPr lang="en-GB" altLang="it-IT" sz="1600" b="1" dirty="0">
                <a:solidFill>
                  <a:schemeClr val="accent3">
                    <a:lumMod val="65000"/>
                  </a:schemeClr>
                </a:solidFill>
              </a:endParaRPr>
            </a:p>
          </p:txBody>
        </p:sp>
        <p:sp>
          <p:nvSpPr>
            <p:cNvPr id="18" name="Rectangle 5"/>
            <p:cNvSpPr>
              <a:spLocks noChangeArrowheads="1"/>
            </p:cNvSpPr>
            <p:nvPr/>
          </p:nvSpPr>
          <p:spPr bwMode="auto">
            <a:xfrm>
              <a:off x="5386658" y="12927473"/>
              <a:ext cx="14749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19063" algn="just" eaLnBrk="0" fontAlgn="base" hangingPunct="0">
                <a:spcBef>
                  <a:spcPct val="0"/>
                </a:spcBef>
                <a:spcAft>
                  <a:spcPct val="0"/>
                </a:spcAft>
              </a:pPr>
              <a:r>
                <a:rPr lang="en-GB" altLang="it-IT" sz="1600" b="1" dirty="0">
                  <a:solidFill>
                    <a:schemeClr val="accent3">
                      <a:lumMod val="65000"/>
                    </a:schemeClr>
                  </a:solidFill>
                </a:rPr>
                <a:t>cBPM2</a:t>
              </a:r>
            </a:p>
          </p:txBody>
        </p:sp>
        <p:sp>
          <p:nvSpPr>
            <p:cNvPr id="19" name="Rectangle 5"/>
            <p:cNvSpPr>
              <a:spLocks noChangeArrowheads="1"/>
            </p:cNvSpPr>
            <p:nvPr/>
          </p:nvSpPr>
          <p:spPr bwMode="auto">
            <a:xfrm>
              <a:off x="8012094" y="12927473"/>
              <a:ext cx="14749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19063" algn="just" eaLnBrk="0" fontAlgn="base" hangingPunct="0">
                <a:spcBef>
                  <a:spcPct val="0"/>
                </a:spcBef>
                <a:spcAft>
                  <a:spcPct val="0"/>
                </a:spcAft>
              </a:pPr>
              <a:r>
                <a:rPr lang="en-GB" altLang="it-IT" sz="1600" b="1" dirty="0">
                  <a:solidFill>
                    <a:schemeClr val="accent3">
                      <a:lumMod val="65000"/>
                    </a:schemeClr>
                  </a:solidFill>
                </a:rPr>
                <a:t>cBPM3</a:t>
              </a:r>
            </a:p>
          </p:txBody>
        </p:sp>
        <p:sp>
          <p:nvSpPr>
            <p:cNvPr id="20" name="Rectangle 5"/>
            <p:cNvSpPr>
              <a:spLocks noChangeArrowheads="1"/>
            </p:cNvSpPr>
            <p:nvPr/>
          </p:nvSpPr>
          <p:spPr bwMode="auto">
            <a:xfrm>
              <a:off x="8717040" y="14436337"/>
              <a:ext cx="2464786" cy="46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119063" algn="just" eaLnBrk="0" fontAlgn="base" hangingPunct="0">
                <a:spcBef>
                  <a:spcPct val="0"/>
                </a:spcBef>
                <a:spcAft>
                  <a:spcPct val="0"/>
                </a:spcAft>
              </a:pPr>
              <a:r>
                <a:rPr lang="en-GB" altLang="it-IT" sz="1400" b="1" dirty="0"/>
                <a:t>measured (</a:t>
              </a:r>
              <a:r>
                <a:rPr lang="en-GB" altLang="it-IT" sz="1400" b="1" dirty="0" smtClean="0"/>
                <a:t>X</a:t>
              </a:r>
              <a:r>
                <a:rPr lang="en-GB" altLang="it-IT" sz="1100" b="1" dirty="0" smtClean="0"/>
                <a:t>3</a:t>
              </a:r>
              <a:r>
                <a:rPr lang="en-GB" altLang="it-IT" sz="1400" b="1" dirty="0" smtClean="0"/>
                <a:t>)</a:t>
              </a:r>
              <a:endParaRPr lang="en-GB" altLang="it-IT" sz="1600" b="1" dirty="0"/>
            </a:p>
          </p:txBody>
        </p:sp>
        <p:sp>
          <p:nvSpPr>
            <p:cNvPr id="21" name="Rectangle 5"/>
            <p:cNvSpPr>
              <a:spLocks noChangeArrowheads="1"/>
            </p:cNvSpPr>
            <p:nvPr/>
          </p:nvSpPr>
          <p:spPr bwMode="auto">
            <a:xfrm>
              <a:off x="670184" y="14971394"/>
              <a:ext cx="2244985" cy="46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just" defTabSz="914400" rtl="0" eaLnBrk="0" fontAlgn="base" latinLnBrk="0" hangingPunct="0">
                <a:lnSpc>
                  <a:spcPct val="100000"/>
                </a:lnSpc>
                <a:spcBef>
                  <a:spcPct val="0"/>
                </a:spcBef>
                <a:spcAft>
                  <a:spcPct val="0"/>
                </a:spcAft>
                <a:buClrTx/>
                <a:buSzTx/>
                <a:buFontTx/>
                <a:buNone/>
                <a:tabLst/>
              </a:pPr>
              <a:r>
                <a:rPr lang="en-GB" altLang="it-IT" sz="1400" b="1" dirty="0"/>
                <a:t>m</a:t>
              </a:r>
              <a:r>
                <a:rPr lang="en-GB" altLang="it-IT" sz="1400" b="1" dirty="0" smtClean="0"/>
                <a:t>easured (X</a:t>
              </a:r>
              <a:r>
                <a:rPr lang="en-GB" altLang="it-IT" sz="1100" b="1" dirty="0" smtClean="0"/>
                <a:t>1</a:t>
              </a:r>
              <a:r>
                <a:rPr lang="en-GB" altLang="it-IT" sz="1400" b="1" dirty="0" smtClean="0"/>
                <a:t>)</a:t>
              </a:r>
              <a:endParaRPr lang="en-GB" altLang="it-IT" sz="1600" b="1" dirty="0"/>
            </a:p>
          </p:txBody>
        </p:sp>
        <p:sp>
          <p:nvSpPr>
            <p:cNvPr id="22" name="Rectangle 5"/>
            <p:cNvSpPr>
              <a:spLocks noChangeArrowheads="1"/>
            </p:cNvSpPr>
            <p:nvPr/>
          </p:nvSpPr>
          <p:spPr bwMode="auto">
            <a:xfrm>
              <a:off x="6000354" y="14565989"/>
              <a:ext cx="1903640" cy="46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just" defTabSz="914400" rtl="0" eaLnBrk="0" fontAlgn="base" latinLnBrk="0" hangingPunct="0">
                <a:lnSpc>
                  <a:spcPct val="100000"/>
                </a:lnSpc>
                <a:spcBef>
                  <a:spcPct val="0"/>
                </a:spcBef>
                <a:spcAft>
                  <a:spcPct val="0"/>
                </a:spcAft>
                <a:buClrTx/>
                <a:buSzTx/>
                <a:buFontTx/>
                <a:buNone/>
                <a:tabLst/>
              </a:pPr>
              <a:r>
                <a:rPr lang="en-GB" altLang="it-IT" sz="1400" b="1" dirty="0" smtClean="0">
                  <a:solidFill>
                    <a:srgbClr val="FF3300"/>
                  </a:solidFill>
                </a:rPr>
                <a:t>expected</a:t>
              </a:r>
              <a:endParaRPr lang="en-GB" altLang="it-IT" sz="1600" b="1" dirty="0">
                <a:solidFill>
                  <a:srgbClr val="FF3300"/>
                </a:solidFill>
              </a:endParaRPr>
            </a:p>
          </p:txBody>
        </p:sp>
        <p:sp>
          <p:nvSpPr>
            <p:cNvPr id="23" name="Rectangle 5"/>
            <p:cNvSpPr>
              <a:spLocks noChangeArrowheads="1"/>
            </p:cNvSpPr>
            <p:nvPr/>
          </p:nvSpPr>
          <p:spPr bwMode="auto">
            <a:xfrm>
              <a:off x="6000353" y="15386617"/>
              <a:ext cx="2275551" cy="46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119063" algn="just" eaLnBrk="0" fontAlgn="base" hangingPunct="0">
                <a:spcBef>
                  <a:spcPct val="0"/>
                </a:spcBef>
                <a:spcAft>
                  <a:spcPct val="0"/>
                </a:spcAft>
              </a:pPr>
              <a:r>
                <a:rPr lang="en-GB" altLang="it-IT" sz="1400" b="1" dirty="0"/>
                <a:t>measured (</a:t>
              </a:r>
              <a:r>
                <a:rPr lang="en-GB" altLang="it-IT" sz="1400" b="1" dirty="0" smtClean="0"/>
                <a:t>X</a:t>
              </a:r>
              <a:r>
                <a:rPr lang="en-GB" altLang="it-IT" sz="1100" b="1" dirty="0" smtClean="0"/>
                <a:t>2</a:t>
              </a:r>
              <a:r>
                <a:rPr lang="en-GB" altLang="it-IT" sz="1400" b="1" dirty="0" smtClean="0"/>
                <a:t>)</a:t>
              </a:r>
              <a:endParaRPr lang="en-GB" altLang="it-IT" sz="1600" b="1" dirty="0"/>
            </a:p>
          </p:txBody>
        </p:sp>
        <p:cxnSp>
          <p:nvCxnSpPr>
            <p:cNvPr id="24" name="Connettore 2 23"/>
            <p:cNvCxnSpPr/>
            <p:nvPr/>
          </p:nvCxnSpPr>
          <p:spPr bwMode="auto">
            <a:xfrm flipV="1">
              <a:off x="2688792" y="14788579"/>
              <a:ext cx="302931" cy="290888"/>
            </a:xfrm>
            <a:prstGeom prst="straightConnector1">
              <a:avLst/>
            </a:prstGeom>
            <a:noFill/>
            <a:ln w="9525" cap="flat" cmpd="sng" algn="ctr">
              <a:solidFill>
                <a:schemeClr val="tx1"/>
              </a:solidFill>
              <a:prstDash val="solid"/>
              <a:round/>
              <a:headEnd type="none" w="med" len="med"/>
              <a:tailEnd type="triangle"/>
            </a:ln>
            <a:effectLst/>
          </p:spPr>
        </p:cxnSp>
        <p:cxnSp>
          <p:nvCxnSpPr>
            <p:cNvPr id="25" name="Connettore 2 24"/>
            <p:cNvCxnSpPr/>
            <p:nvPr/>
          </p:nvCxnSpPr>
          <p:spPr bwMode="auto">
            <a:xfrm flipH="1" flipV="1">
              <a:off x="5871071" y="15346263"/>
              <a:ext cx="258567" cy="289542"/>
            </a:xfrm>
            <a:prstGeom prst="straightConnector1">
              <a:avLst/>
            </a:prstGeom>
            <a:noFill/>
            <a:ln w="9525" cap="flat" cmpd="sng" algn="ctr">
              <a:solidFill>
                <a:schemeClr val="tx1"/>
              </a:solidFill>
              <a:prstDash val="solid"/>
              <a:round/>
              <a:headEnd type="none" w="med" len="med"/>
              <a:tailEnd type="triangle"/>
            </a:ln>
            <a:effectLst/>
          </p:spPr>
        </p:cxnSp>
        <p:cxnSp>
          <p:nvCxnSpPr>
            <p:cNvPr id="26" name="Connettore 2 25"/>
            <p:cNvCxnSpPr/>
            <p:nvPr/>
          </p:nvCxnSpPr>
          <p:spPr bwMode="auto">
            <a:xfrm flipH="1" flipV="1">
              <a:off x="8548948" y="14383547"/>
              <a:ext cx="258567" cy="289542"/>
            </a:xfrm>
            <a:prstGeom prst="straightConnector1">
              <a:avLst/>
            </a:prstGeom>
            <a:noFill/>
            <a:ln w="9525" cap="flat" cmpd="sng" algn="ctr">
              <a:solidFill>
                <a:schemeClr val="tx1"/>
              </a:solidFill>
              <a:prstDash val="solid"/>
              <a:round/>
              <a:headEnd type="none" w="med" len="med"/>
              <a:tailEnd type="triangle"/>
            </a:ln>
            <a:effectLst/>
          </p:spPr>
        </p:cxnSp>
        <p:cxnSp>
          <p:nvCxnSpPr>
            <p:cNvPr id="27" name="Connettore 2 26"/>
            <p:cNvCxnSpPr/>
            <p:nvPr/>
          </p:nvCxnSpPr>
          <p:spPr bwMode="auto">
            <a:xfrm flipH="1" flipV="1">
              <a:off x="5871071" y="14555298"/>
              <a:ext cx="258567" cy="289542"/>
            </a:xfrm>
            <a:prstGeom prst="straightConnector1">
              <a:avLst/>
            </a:prstGeom>
            <a:noFill/>
            <a:ln w="952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408874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Resolution</a:t>
            </a:r>
            <a:r>
              <a:rPr lang="it-IT" dirty="0"/>
              <a:t> </a:t>
            </a:r>
            <a:r>
              <a:rPr lang="it-IT" dirty="0" err="1"/>
              <a:t>Measurements</a:t>
            </a:r>
            <a:endParaRPr lang="it-IT" dirty="0"/>
          </a:p>
        </p:txBody>
      </p:sp>
      <p:sp>
        <p:nvSpPr>
          <p:cNvPr id="4" name="Rectangle 50"/>
          <p:cNvSpPr/>
          <p:nvPr/>
        </p:nvSpPr>
        <p:spPr>
          <a:xfrm>
            <a:off x="236220" y="4836883"/>
            <a:ext cx="8641080" cy="156391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Aft>
                <a:spcPts val="600"/>
              </a:spcAft>
              <a:buClr>
                <a:srgbClr val="0070C0"/>
              </a:buClr>
              <a:buSzPct val="100000"/>
            </a:pPr>
            <a:r>
              <a:rPr lang="it-IT" sz="1600" b="1" dirty="0" err="1" smtClean="0">
                <a:solidFill>
                  <a:srgbClr val="003399"/>
                </a:solidFill>
              </a:rPr>
              <a:t>Resolution</a:t>
            </a:r>
            <a:r>
              <a:rPr lang="it-IT" sz="1600" b="1" dirty="0" smtClean="0">
                <a:solidFill>
                  <a:srgbClr val="003399"/>
                </a:solidFill>
              </a:rPr>
              <a:t> </a:t>
            </a:r>
            <a:r>
              <a:rPr lang="it-IT" sz="1600" b="1" dirty="0" err="1" smtClean="0">
                <a:solidFill>
                  <a:srgbClr val="003399"/>
                </a:solidFill>
              </a:rPr>
              <a:t>measurements</a:t>
            </a:r>
            <a:r>
              <a:rPr lang="it-IT" sz="1600" b="1" dirty="0" smtClean="0">
                <a:solidFill>
                  <a:srgbClr val="003399"/>
                </a:solidFill>
              </a:rPr>
              <a:t> </a:t>
            </a:r>
            <a:r>
              <a:rPr lang="it-IT" sz="1600" b="1" dirty="0" err="1" smtClean="0">
                <a:solidFill>
                  <a:srgbClr val="003399"/>
                </a:solidFill>
              </a:rPr>
              <a:t>at</a:t>
            </a:r>
            <a:r>
              <a:rPr lang="it-IT" sz="1600" b="1" dirty="0" smtClean="0">
                <a:solidFill>
                  <a:srgbClr val="003399"/>
                </a:solidFill>
              </a:rPr>
              <a:t> FLASH show </a:t>
            </a:r>
            <a:r>
              <a:rPr lang="it-IT" sz="1600" b="1" dirty="0" err="1" smtClean="0">
                <a:solidFill>
                  <a:srgbClr val="003399"/>
                </a:solidFill>
              </a:rPr>
              <a:t>two</a:t>
            </a:r>
            <a:r>
              <a:rPr lang="it-IT" sz="1600" b="1" dirty="0" smtClean="0">
                <a:solidFill>
                  <a:srgbClr val="003399"/>
                </a:solidFill>
              </a:rPr>
              <a:t> </a:t>
            </a:r>
            <a:r>
              <a:rPr lang="it-IT" sz="1600" b="1" dirty="0" err="1" smtClean="0">
                <a:solidFill>
                  <a:srgbClr val="003399"/>
                </a:solidFill>
              </a:rPr>
              <a:t>main</a:t>
            </a:r>
            <a:r>
              <a:rPr lang="it-IT" sz="1600" b="1" dirty="0" smtClean="0">
                <a:solidFill>
                  <a:srgbClr val="003399"/>
                </a:solidFill>
              </a:rPr>
              <a:t> </a:t>
            </a:r>
            <a:r>
              <a:rPr lang="it-IT" sz="1600" b="1" dirty="0" err="1" smtClean="0">
                <a:solidFill>
                  <a:srgbClr val="003399"/>
                </a:solidFill>
              </a:rPr>
              <a:t>issues</a:t>
            </a:r>
            <a:r>
              <a:rPr lang="it-IT" sz="1600" b="1" dirty="0" smtClean="0">
                <a:solidFill>
                  <a:srgbClr val="003399"/>
                </a:solidFill>
              </a:rPr>
              <a:t>:</a:t>
            </a:r>
          </a:p>
          <a:p>
            <a:pPr marL="285750" indent="-285750">
              <a:spcAft>
                <a:spcPts val="600"/>
              </a:spcAft>
              <a:buClr>
                <a:srgbClr val="0070C0"/>
              </a:buClr>
              <a:buSzPct val="100000"/>
              <a:buFont typeface="Arial" panose="020B0604020202020204" pitchFamily="34" charset="0"/>
              <a:buChar char="•"/>
            </a:pPr>
            <a:r>
              <a:rPr lang="it-IT" sz="1600" b="1" dirty="0" smtClean="0">
                <a:solidFill>
                  <a:srgbClr val="003399"/>
                </a:solidFill>
              </a:rPr>
              <a:t>The </a:t>
            </a:r>
            <a:r>
              <a:rPr lang="it-IT" sz="1600" b="1" dirty="0" err="1" smtClean="0">
                <a:solidFill>
                  <a:srgbClr val="003399"/>
                </a:solidFill>
              </a:rPr>
              <a:t>resolution</a:t>
            </a:r>
            <a:r>
              <a:rPr lang="it-IT" sz="1600" b="1" dirty="0" smtClean="0">
                <a:solidFill>
                  <a:srgbClr val="003399"/>
                </a:solidFill>
              </a:rPr>
              <a:t> </a:t>
            </a:r>
            <a:r>
              <a:rPr lang="it-IT" sz="1600" b="1" dirty="0" err="1" smtClean="0">
                <a:solidFill>
                  <a:srgbClr val="003399"/>
                </a:solidFill>
              </a:rPr>
              <a:t>depends</a:t>
            </a:r>
            <a:r>
              <a:rPr lang="it-IT" sz="1600" b="1" dirty="0" smtClean="0">
                <a:solidFill>
                  <a:srgbClr val="003399"/>
                </a:solidFill>
              </a:rPr>
              <a:t> on the position of the </a:t>
            </a:r>
            <a:r>
              <a:rPr lang="it-IT" sz="1600" b="1" dirty="0" err="1" smtClean="0">
                <a:solidFill>
                  <a:srgbClr val="003399"/>
                </a:solidFill>
              </a:rPr>
              <a:t>beam</a:t>
            </a:r>
            <a:r>
              <a:rPr lang="it-IT" sz="1600" b="1" dirty="0" smtClean="0">
                <a:solidFill>
                  <a:srgbClr val="003399"/>
                </a:solidFill>
              </a:rPr>
              <a:t>. </a:t>
            </a:r>
            <a:r>
              <a:rPr lang="it-IT" sz="1600" dirty="0" err="1" smtClean="0">
                <a:solidFill>
                  <a:schemeClr val="tx1"/>
                </a:solidFill>
              </a:rPr>
              <a:t>We</a:t>
            </a:r>
            <a:r>
              <a:rPr lang="it-IT" sz="1600" dirty="0" smtClean="0">
                <a:solidFill>
                  <a:schemeClr val="tx1"/>
                </a:solidFill>
              </a:rPr>
              <a:t> </a:t>
            </a:r>
            <a:r>
              <a:rPr lang="it-IT" sz="1600" dirty="0" err="1" smtClean="0">
                <a:solidFill>
                  <a:schemeClr val="tx1"/>
                </a:solidFill>
              </a:rPr>
              <a:t>believe</a:t>
            </a:r>
            <a:r>
              <a:rPr lang="it-IT" sz="1600" dirty="0" smtClean="0">
                <a:solidFill>
                  <a:schemeClr val="tx1"/>
                </a:solidFill>
              </a:rPr>
              <a:t> </a:t>
            </a:r>
            <a:r>
              <a:rPr lang="it-IT" sz="1600" dirty="0" err="1" smtClean="0">
                <a:solidFill>
                  <a:schemeClr val="tx1"/>
                </a:solidFill>
              </a:rPr>
              <a:t>that</a:t>
            </a:r>
            <a:r>
              <a:rPr lang="it-IT" sz="1600" dirty="0" smtClean="0">
                <a:solidFill>
                  <a:schemeClr val="tx1"/>
                </a:solidFill>
              </a:rPr>
              <a:t> </a:t>
            </a:r>
            <a:r>
              <a:rPr lang="it-IT" sz="1600" dirty="0" err="1" smtClean="0">
                <a:solidFill>
                  <a:schemeClr val="tx1"/>
                </a:solidFill>
              </a:rPr>
              <a:t>this</a:t>
            </a:r>
            <a:r>
              <a:rPr lang="it-IT" sz="1600" dirty="0" smtClean="0">
                <a:solidFill>
                  <a:schemeClr val="tx1"/>
                </a:solidFill>
              </a:rPr>
              <a:t> </a:t>
            </a:r>
            <a:r>
              <a:rPr lang="it-IT" sz="1600" dirty="0" err="1" smtClean="0">
                <a:solidFill>
                  <a:schemeClr val="tx1"/>
                </a:solidFill>
              </a:rPr>
              <a:t>depends</a:t>
            </a:r>
            <a:r>
              <a:rPr lang="it-IT" sz="1600" dirty="0" smtClean="0">
                <a:solidFill>
                  <a:schemeClr val="tx1"/>
                </a:solidFill>
              </a:rPr>
              <a:t> on a high </a:t>
            </a:r>
            <a:r>
              <a:rPr lang="it-IT" sz="1600" dirty="0" err="1" smtClean="0">
                <a:solidFill>
                  <a:schemeClr val="tx1"/>
                </a:solidFill>
              </a:rPr>
              <a:t>jitter</a:t>
            </a:r>
            <a:r>
              <a:rPr lang="it-IT" sz="1600" dirty="0" smtClean="0">
                <a:solidFill>
                  <a:schemeClr val="tx1"/>
                </a:solidFill>
              </a:rPr>
              <a:t> (3ps) of the </a:t>
            </a:r>
            <a:r>
              <a:rPr lang="it-IT" sz="1600" dirty="0" err="1" smtClean="0">
                <a:solidFill>
                  <a:schemeClr val="tx1"/>
                </a:solidFill>
              </a:rPr>
              <a:t>external</a:t>
            </a:r>
            <a:r>
              <a:rPr lang="it-IT" sz="1600" dirty="0" smtClean="0">
                <a:solidFill>
                  <a:schemeClr val="tx1"/>
                </a:solidFill>
              </a:rPr>
              <a:t> </a:t>
            </a:r>
            <a:r>
              <a:rPr lang="it-IT" sz="1600" dirty="0" err="1" smtClean="0">
                <a:solidFill>
                  <a:schemeClr val="tx1"/>
                </a:solidFill>
              </a:rPr>
              <a:t>reference</a:t>
            </a:r>
            <a:r>
              <a:rPr lang="it-IT" sz="1600" dirty="0" smtClean="0">
                <a:solidFill>
                  <a:schemeClr val="tx1"/>
                </a:solidFill>
              </a:rPr>
              <a:t> </a:t>
            </a:r>
            <a:r>
              <a:rPr lang="it-IT" sz="1600" dirty="0" err="1" smtClean="0">
                <a:solidFill>
                  <a:schemeClr val="tx1"/>
                </a:solidFill>
              </a:rPr>
              <a:t>signal</a:t>
            </a:r>
            <a:r>
              <a:rPr lang="it-IT" sz="1600" dirty="0" smtClean="0">
                <a:solidFill>
                  <a:schemeClr val="tx1"/>
                </a:solidFill>
              </a:rPr>
              <a:t> </a:t>
            </a:r>
            <a:r>
              <a:rPr lang="it-IT" sz="1600" dirty="0" err="1" smtClean="0">
                <a:solidFill>
                  <a:schemeClr val="tx1"/>
                </a:solidFill>
              </a:rPr>
              <a:t>at</a:t>
            </a:r>
            <a:r>
              <a:rPr lang="it-IT" sz="1600" dirty="0" smtClean="0">
                <a:solidFill>
                  <a:schemeClr val="tx1"/>
                </a:solidFill>
              </a:rPr>
              <a:t> FLASH (i.e. FLASH setup </a:t>
            </a:r>
            <a:r>
              <a:rPr lang="it-IT" sz="1600" dirty="0" err="1" smtClean="0">
                <a:solidFill>
                  <a:schemeClr val="tx1"/>
                </a:solidFill>
              </a:rPr>
              <a:t>problem</a:t>
            </a:r>
            <a:r>
              <a:rPr lang="it-IT" sz="1600" dirty="0" smtClean="0">
                <a:solidFill>
                  <a:schemeClr val="tx1"/>
                </a:solidFill>
              </a:rPr>
              <a:t>).</a:t>
            </a:r>
          </a:p>
          <a:p>
            <a:pPr marL="285750" indent="-285750">
              <a:spcAft>
                <a:spcPts val="600"/>
              </a:spcAft>
              <a:buClr>
                <a:srgbClr val="0070C0"/>
              </a:buClr>
              <a:buSzPct val="100000"/>
              <a:buFont typeface="Arial" panose="020B0604020202020204" pitchFamily="34" charset="0"/>
              <a:buChar char="•"/>
            </a:pPr>
            <a:r>
              <a:rPr lang="en-GB" sz="1600" b="1" dirty="0" smtClean="0">
                <a:solidFill>
                  <a:srgbClr val="003399"/>
                </a:solidFill>
              </a:rPr>
              <a:t>The resolution at the </a:t>
            </a:r>
            <a:r>
              <a:rPr lang="en-GB" sz="1600" b="1" dirty="0" err="1" smtClean="0">
                <a:solidFill>
                  <a:srgbClr val="003399"/>
                </a:solidFill>
              </a:rPr>
              <a:t>center</a:t>
            </a:r>
            <a:r>
              <a:rPr lang="en-GB" sz="1600" b="1" dirty="0" smtClean="0">
                <a:solidFill>
                  <a:srgbClr val="003399"/>
                </a:solidFill>
              </a:rPr>
              <a:t> get worse. </a:t>
            </a:r>
            <a:r>
              <a:rPr lang="en-GB" sz="1600" dirty="0" smtClean="0">
                <a:solidFill>
                  <a:schemeClr val="tx1"/>
                </a:solidFill>
              </a:rPr>
              <a:t>We believe that this is related to the digital signal analysis performed by the instruments (i.e. read-out electronics problem).</a:t>
            </a:r>
          </a:p>
          <a:p>
            <a:pPr marL="285750" indent="-285750">
              <a:spcAft>
                <a:spcPts val="600"/>
              </a:spcAft>
              <a:buClr>
                <a:srgbClr val="0070C0"/>
              </a:buClr>
              <a:buSzPct val="100000"/>
              <a:buFont typeface="Arial" panose="020B0604020202020204" pitchFamily="34" charset="0"/>
              <a:buChar char="•"/>
            </a:pPr>
            <a:endParaRPr lang="it-IT" sz="1200" b="1" dirty="0" smtClean="0">
              <a:solidFill>
                <a:srgbClr val="FF0000"/>
              </a:solidFill>
            </a:endParaRPr>
          </a:p>
          <a:p>
            <a:pPr marL="285750" indent="-285750">
              <a:spcAft>
                <a:spcPts val="600"/>
              </a:spcAft>
              <a:buClr>
                <a:srgbClr val="0070C0"/>
              </a:buClr>
              <a:buSzPct val="100000"/>
              <a:buFont typeface="Arial" panose="020B0604020202020204" pitchFamily="34" charset="0"/>
              <a:buChar char="•"/>
            </a:pPr>
            <a:endParaRPr lang="it-IT" sz="1200" b="1" dirty="0" smtClean="0">
              <a:solidFill>
                <a:srgbClr val="FF0000"/>
              </a:solidFill>
            </a:endParaRPr>
          </a:p>
        </p:txBody>
      </p:sp>
      <p:pic>
        <p:nvPicPr>
          <p:cNvPr id="121858" name="Picture 2" descr="cBPM Resolution 1"/>
          <p:cNvPicPr>
            <a:picLocks noChangeAspect="1" noChangeArrowheads="1"/>
          </p:cNvPicPr>
          <p:nvPr/>
        </p:nvPicPr>
        <p:blipFill>
          <a:blip r:embed="rId2">
            <a:extLst>
              <a:ext uri="{28A0092B-C50C-407E-A947-70E740481C1C}">
                <a14:useLocalDpi xmlns:a14="http://schemas.microsoft.com/office/drawing/2010/main" val="0"/>
              </a:ext>
            </a:extLst>
          </a:blip>
          <a:srcRect l="7784" r="6433"/>
          <a:stretch>
            <a:fillRect/>
          </a:stretch>
        </p:blipFill>
        <p:spPr bwMode="auto">
          <a:xfrm>
            <a:off x="990283" y="756602"/>
            <a:ext cx="7168197" cy="407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30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Measurements</a:t>
            </a:r>
            <a:r>
              <a:rPr lang="it-IT" dirty="0" smtClean="0"/>
              <a:t> </a:t>
            </a:r>
            <a:r>
              <a:rPr lang="it-IT" dirty="0" err="1" smtClean="0"/>
              <a:t>at</a:t>
            </a:r>
            <a:r>
              <a:rPr lang="it-IT" dirty="0" smtClean="0"/>
              <a:t> the </a:t>
            </a:r>
            <a:r>
              <a:rPr lang="it-IT" dirty="0" err="1" smtClean="0"/>
              <a:t>e.m</a:t>
            </a:r>
            <a:r>
              <a:rPr lang="it-IT" dirty="0" smtClean="0"/>
              <a:t>. center of the </a:t>
            </a:r>
            <a:r>
              <a:rPr lang="it-IT" dirty="0" err="1" smtClean="0"/>
              <a:t>cBPM</a:t>
            </a:r>
            <a:endParaRPr lang="it-IT" dirty="0"/>
          </a:p>
        </p:txBody>
      </p:sp>
      <p:pic>
        <p:nvPicPr>
          <p:cNvPr id="3" name="Immagine 2" descr="C:\Users\giovf\AppData\Local\Microsoft\Windows\INetCache\Content.Word\untitl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448" y="740092"/>
            <a:ext cx="6811103" cy="3750628"/>
          </a:xfrm>
          <a:prstGeom prst="rect">
            <a:avLst/>
          </a:prstGeom>
          <a:noFill/>
          <a:ln>
            <a:noFill/>
          </a:ln>
        </p:spPr>
      </p:pic>
      <p:sp>
        <p:nvSpPr>
          <p:cNvPr id="4" name="Rectangle 50"/>
          <p:cNvSpPr/>
          <p:nvPr/>
        </p:nvSpPr>
        <p:spPr>
          <a:xfrm>
            <a:off x="236220" y="4490720"/>
            <a:ext cx="8641080" cy="156391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85750" indent="-285750">
              <a:spcAft>
                <a:spcPts val="600"/>
              </a:spcAft>
              <a:buClr>
                <a:srgbClr val="0070C0"/>
              </a:buClr>
              <a:buSzPct val="100000"/>
              <a:buFont typeface="Arial" panose="020B0604020202020204" pitchFamily="34" charset="0"/>
              <a:buChar char="•"/>
            </a:pPr>
            <a:r>
              <a:rPr lang="en-GB" sz="1600" b="1" dirty="0" smtClean="0">
                <a:solidFill>
                  <a:srgbClr val="003399"/>
                </a:solidFill>
              </a:rPr>
              <a:t>Electronic noise and offset are sampled, adding an always positive contribution to the signal amplitude, making impossible to measure “0 µm” of beam position.</a:t>
            </a:r>
          </a:p>
          <a:p>
            <a:pPr lvl="1">
              <a:spcAft>
                <a:spcPts val="600"/>
              </a:spcAft>
              <a:buClr>
                <a:srgbClr val="0070C0"/>
              </a:buClr>
              <a:buSzPct val="100000"/>
            </a:pPr>
            <a:r>
              <a:rPr lang="en-GB" sz="1600" b="1" dirty="0" smtClean="0">
                <a:solidFill>
                  <a:srgbClr val="003399"/>
                </a:solidFill>
              </a:rPr>
              <a:t>Solution: </a:t>
            </a:r>
            <a:r>
              <a:rPr lang="en-GB" sz="1600" dirty="0" smtClean="0">
                <a:solidFill>
                  <a:schemeClr val="tx1"/>
                </a:solidFill>
              </a:rPr>
              <a:t>implementation of an algorithm that measure the noise without the signal and compensate its amplitude contribution.</a:t>
            </a:r>
          </a:p>
          <a:p>
            <a:pPr marL="285750" indent="-285750">
              <a:spcAft>
                <a:spcPts val="600"/>
              </a:spcAft>
              <a:buClr>
                <a:srgbClr val="0070C0"/>
              </a:buClr>
              <a:buSzPct val="100000"/>
              <a:buFont typeface="Arial" panose="020B0604020202020204" pitchFamily="34" charset="0"/>
              <a:buChar char="•"/>
            </a:pPr>
            <a:r>
              <a:rPr lang="en-GB" sz="1600" b="1" dirty="0" smtClean="0">
                <a:solidFill>
                  <a:srgbClr val="003399"/>
                </a:solidFill>
              </a:rPr>
              <a:t>Phase difference between “X” and “I” signals is not properly calculated when the signals are too low, leading to erratic measurements of the beam position sign (left/right, up/down).</a:t>
            </a:r>
            <a:endParaRPr lang="it-IT" sz="1200" b="1" dirty="0" smtClean="0">
              <a:solidFill>
                <a:srgbClr val="FF0000"/>
              </a:solidFill>
            </a:endParaRPr>
          </a:p>
          <a:p>
            <a:pPr marL="285750" indent="-285750">
              <a:spcAft>
                <a:spcPts val="600"/>
              </a:spcAft>
              <a:buClr>
                <a:srgbClr val="0070C0"/>
              </a:buClr>
              <a:buSzPct val="100000"/>
              <a:buFont typeface="Arial" panose="020B0604020202020204" pitchFamily="34" charset="0"/>
              <a:buChar char="•"/>
            </a:pPr>
            <a:endParaRPr lang="it-IT" sz="1200" b="1" dirty="0" smtClean="0">
              <a:solidFill>
                <a:srgbClr val="FF0000"/>
              </a:solidFill>
            </a:endParaRPr>
          </a:p>
        </p:txBody>
      </p:sp>
    </p:spTree>
    <p:extLst>
      <p:ext uri="{BB962C8B-B14F-4D97-AF65-F5344CB8AC3E}">
        <p14:creationId xmlns:p14="http://schemas.microsoft.com/office/powerpoint/2010/main" val="200036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a:endCxn id="19" idx="0"/>
          </p:cNvCxnSpPr>
          <p:nvPr/>
        </p:nvCxnSpPr>
        <p:spPr>
          <a:xfrm flipH="1">
            <a:off x="890173" y="1875925"/>
            <a:ext cx="5930" cy="2630425"/>
          </a:xfrm>
          <a:prstGeom prst="line">
            <a:avLst/>
          </a:prstGeom>
          <a:ln w="28575">
            <a:solidFill>
              <a:srgbClr val="003399"/>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773" y="1515267"/>
            <a:ext cx="6199970" cy="246221"/>
          </a:xfrm>
          <a:prstGeom prst="rect">
            <a:avLst/>
          </a:prstGeom>
          <a:noFill/>
        </p:spPr>
        <p:txBody>
          <a:bodyPr wrap="square" lIns="0" tIns="36576" rIns="0" bIns="0" rtlCol="0">
            <a:spAutoFit/>
          </a:bodyPr>
          <a:lstStyle>
            <a:defPPr>
              <a:defRPr lang="en-US"/>
            </a:defPPr>
            <a:lvl1pPr>
              <a:lnSpc>
                <a:spcPct val="85000"/>
              </a:lnSpc>
              <a:spcAft>
                <a:spcPts val="600"/>
              </a:spcAft>
              <a:buClr>
                <a:schemeClr val="accent2"/>
              </a:buClr>
              <a:buSzPct val="70000"/>
              <a:defRPr sz="1600" b="1">
                <a:solidFill>
                  <a:srgbClr val="003399"/>
                </a:solidFill>
                <a:latin typeface="+mj-lt"/>
              </a:defRPr>
            </a:lvl1pPr>
          </a:lstStyle>
          <a:p>
            <a:r>
              <a:rPr lang="it-IT" dirty="0" smtClean="0"/>
              <a:t>ELI-NP GBS </a:t>
            </a:r>
            <a:r>
              <a:rPr lang="it-IT" dirty="0" err="1" smtClean="0"/>
              <a:t>review</a:t>
            </a:r>
            <a:endParaRPr lang="it-IT" dirty="0"/>
          </a:p>
        </p:txBody>
      </p:sp>
      <p:sp>
        <p:nvSpPr>
          <p:cNvPr id="7" name="TextBox 6"/>
          <p:cNvSpPr txBox="1"/>
          <p:nvPr/>
        </p:nvSpPr>
        <p:spPr>
          <a:xfrm>
            <a:off x="1324779" y="2155465"/>
            <a:ext cx="6857196"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600" b="1" dirty="0" err="1" smtClean="0">
                <a:solidFill>
                  <a:srgbClr val="003399"/>
                </a:solidFill>
                <a:latin typeface="+mj-lt"/>
              </a:rPr>
              <a:t>Cavity</a:t>
            </a:r>
            <a:r>
              <a:rPr lang="it-IT" sz="1600" b="1" dirty="0" smtClean="0">
                <a:solidFill>
                  <a:srgbClr val="003399"/>
                </a:solidFill>
                <a:latin typeface="+mj-lt"/>
              </a:rPr>
              <a:t> </a:t>
            </a:r>
            <a:r>
              <a:rPr lang="it-IT" sz="1600" b="1" dirty="0" err="1" smtClean="0">
                <a:solidFill>
                  <a:srgbClr val="003399"/>
                </a:solidFill>
                <a:latin typeface="+mj-lt"/>
              </a:rPr>
              <a:t>Beam</a:t>
            </a:r>
            <a:r>
              <a:rPr lang="it-IT" sz="1600" b="1" dirty="0" smtClean="0">
                <a:solidFill>
                  <a:srgbClr val="003399"/>
                </a:solidFill>
                <a:latin typeface="+mj-lt"/>
              </a:rPr>
              <a:t> Position Monitor </a:t>
            </a:r>
            <a:r>
              <a:rPr lang="it-IT" sz="1600" b="1" dirty="0" err="1" smtClean="0">
                <a:solidFill>
                  <a:srgbClr val="003399"/>
                </a:solidFill>
                <a:latin typeface="+mj-lt"/>
              </a:rPr>
              <a:t>basic</a:t>
            </a:r>
            <a:r>
              <a:rPr lang="it-IT" sz="1600" b="1" dirty="0" smtClean="0">
                <a:solidFill>
                  <a:srgbClr val="003399"/>
                </a:solidFill>
                <a:latin typeface="+mj-lt"/>
              </a:rPr>
              <a:t> </a:t>
            </a:r>
            <a:r>
              <a:rPr lang="it-IT" sz="1600" b="1" dirty="0" err="1" smtClean="0">
                <a:solidFill>
                  <a:srgbClr val="003399"/>
                </a:solidFill>
                <a:latin typeface="+mj-lt"/>
              </a:rPr>
              <a:t>concepts</a:t>
            </a:r>
            <a:endParaRPr lang="en-US" sz="1600" b="1" dirty="0">
              <a:solidFill>
                <a:srgbClr val="003399"/>
              </a:solidFill>
              <a:latin typeface="+mj-lt"/>
            </a:endParaRPr>
          </a:p>
        </p:txBody>
      </p:sp>
      <p:sp>
        <p:nvSpPr>
          <p:cNvPr id="12" name="TextBox 11"/>
          <p:cNvSpPr txBox="1"/>
          <p:nvPr/>
        </p:nvSpPr>
        <p:spPr>
          <a:xfrm>
            <a:off x="1324779" y="3997554"/>
            <a:ext cx="6794754"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600" b="1" dirty="0">
                <a:solidFill>
                  <a:srgbClr val="003399"/>
                </a:solidFill>
              </a:rPr>
              <a:t>Test </a:t>
            </a:r>
            <a:r>
              <a:rPr lang="it-IT" sz="1600" b="1" dirty="0" err="1">
                <a:solidFill>
                  <a:srgbClr val="003399"/>
                </a:solidFill>
              </a:rPr>
              <a:t>bench</a:t>
            </a:r>
            <a:r>
              <a:rPr lang="it-IT" sz="1600" b="1" dirty="0">
                <a:solidFill>
                  <a:srgbClr val="003399"/>
                </a:solidFill>
              </a:rPr>
              <a:t> design</a:t>
            </a:r>
            <a:r>
              <a:rPr lang="it-IT" sz="1600" b="1" dirty="0" smtClean="0">
                <a:solidFill>
                  <a:srgbClr val="003399"/>
                </a:solidFill>
              </a:rPr>
              <a:t> </a:t>
            </a:r>
            <a:r>
              <a:rPr lang="it-IT" sz="1600" b="1" dirty="0" err="1" smtClean="0">
                <a:solidFill>
                  <a:srgbClr val="003399"/>
                </a:solidFill>
              </a:rPr>
              <a:t>at</a:t>
            </a:r>
            <a:r>
              <a:rPr lang="it-IT" sz="1600" b="1" dirty="0" smtClean="0">
                <a:solidFill>
                  <a:srgbClr val="003399"/>
                </a:solidFill>
              </a:rPr>
              <a:t> SPARC</a:t>
            </a:r>
            <a:endParaRPr lang="it-IT" sz="1600" b="1" dirty="0" smtClean="0">
              <a:solidFill>
                <a:srgbClr val="003399"/>
              </a:solidFill>
              <a:latin typeface="+mj-lt"/>
            </a:endParaRPr>
          </a:p>
        </p:txBody>
      </p:sp>
      <p:sp>
        <p:nvSpPr>
          <p:cNvPr id="9" name="Title 1"/>
          <p:cNvSpPr>
            <a:spLocks noGrp="1"/>
          </p:cNvSpPr>
          <p:nvPr>
            <p:ph type="title"/>
          </p:nvPr>
        </p:nvSpPr>
        <p:spPr>
          <a:xfrm>
            <a:off x="457200" y="162525"/>
            <a:ext cx="8229600" cy="860400"/>
          </a:xfrm>
        </p:spPr>
        <p:txBody>
          <a:bodyPr/>
          <a:lstStyle/>
          <a:p>
            <a:pPr>
              <a:lnSpc>
                <a:spcPct val="100000"/>
              </a:lnSpc>
              <a:spcBef>
                <a:spcPts val="0"/>
              </a:spcBef>
            </a:pPr>
            <a:r>
              <a:rPr lang="en-US" dirty="0"/>
              <a:t>Agenda</a:t>
            </a:r>
            <a:endParaRPr lang="it-IT" dirty="0"/>
          </a:p>
        </p:txBody>
      </p:sp>
      <p:sp>
        <p:nvSpPr>
          <p:cNvPr id="17" name="Oval 16"/>
          <p:cNvSpPr/>
          <p:nvPr/>
        </p:nvSpPr>
        <p:spPr>
          <a:xfrm>
            <a:off x="656173" y="3886665"/>
            <a:ext cx="468000" cy="468000"/>
          </a:xfrm>
          <a:prstGeom prst="ellipse">
            <a:avLst/>
          </a:prstGeom>
          <a:solidFill>
            <a:schemeClr val="tx2"/>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16" name="Oval 15"/>
          <p:cNvSpPr/>
          <p:nvPr/>
        </p:nvSpPr>
        <p:spPr>
          <a:xfrm>
            <a:off x="728173" y="3958665"/>
            <a:ext cx="324000" cy="324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0" name="Oval 19"/>
          <p:cNvSpPr/>
          <p:nvPr/>
        </p:nvSpPr>
        <p:spPr>
          <a:xfrm>
            <a:off x="656173" y="3266980"/>
            <a:ext cx="468000" cy="468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1" name="Oval 20"/>
          <p:cNvSpPr/>
          <p:nvPr/>
        </p:nvSpPr>
        <p:spPr>
          <a:xfrm>
            <a:off x="728173" y="3338980"/>
            <a:ext cx="324000" cy="324000"/>
          </a:xfrm>
          <a:prstGeom prst="ellipse">
            <a:avLst/>
          </a:prstGeom>
          <a:solidFill>
            <a:srgbClr val="00CCFF"/>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6" name="Oval 25"/>
          <p:cNvSpPr/>
          <p:nvPr/>
        </p:nvSpPr>
        <p:spPr>
          <a:xfrm>
            <a:off x="646573" y="2647295"/>
            <a:ext cx="468000" cy="468000"/>
          </a:xfrm>
          <a:prstGeom prst="ellipse">
            <a:avLst/>
          </a:prstGeom>
          <a:solidFill>
            <a:schemeClr val="tx2"/>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4" name="Oval 23"/>
          <p:cNvSpPr/>
          <p:nvPr/>
        </p:nvSpPr>
        <p:spPr>
          <a:xfrm>
            <a:off x="718573" y="2719295"/>
            <a:ext cx="324000" cy="324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34" name="TextBox 33"/>
          <p:cNvSpPr txBox="1"/>
          <p:nvPr/>
        </p:nvSpPr>
        <p:spPr>
          <a:xfrm>
            <a:off x="1324779" y="3357356"/>
            <a:ext cx="7428696"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600" b="1" dirty="0" err="1" smtClean="0">
                <a:solidFill>
                  <a:srgbClr val="003399"/>
                </a:solidFill>
                <a:latin typeface="+mj-lt"/>
              </a:rPr>
              <a:t>Beam</a:t>
            </a:r>
            <a:r>
              <a:rPr lang="it-IT" sz="1600" b="1" dirty="0" smtClean="0">
                <a:solidFill>
                  <a:srgbClr val="003399"/>
                </a:solidFill>
                <a:latin typeface="+mj-lt"/>
              </a:rPr>
              <a:t> </a:t>
            </a:r>
            <a:r>
              <a:rPr lang="it-IT" sz="1600" b="1" dirty="0" err="1" smtClean="0">
                <a:solidFill>
                  <a:srgbClr val="003399"/>
                </a:solidFill>
                <a:latin typeface="+mj-lt"/>
              </a:rPr>
              <a:t>Measurements</a:t>
            </a:r>
            <a:r>
              <a:rPr lang="it-IT" sz="1600" b="1" dirty="0" smtClean="0">
                <a:solidFill>
                  <a:srgbClr val="003399"/>
                </a:solidFill>
                <a:latin typeface="+mj-lt"/>
              </a:rPr>
              <a:t> </a:t>
            </a:r>
            <a:r>
              <a:rPr lang="it-IT" sz="1600" b="1" dirty="0" err="1" smtClean="0">
                <a:solidFill>
                  <a:srgbClr val="003399"/>
                </a:solidFill>
                <a:latin typeface="+mj-lt"/>
              </a:rPr>
              <a:t>at</a:t>
            </a:r>
            <a:r>
              <a:rPr lang="it-IT" sz="1600" b="1" dirty="0" smtClean="0">
                <a:solidFill>
                  <a:srgbClr val="003399"/>
                </a:solidFill>
                <a:latin typeface="+mj-lt"/>
              </a:rPr>
              <a:t> DESY</a:t>
            </a:r>
            <a:endParaRPr lang="en-US" sz="1600" b="1" dirty="0">
              <a:solidFill>
                <a:srgbClr val="003399"/>
              </a:solidFill>
              <a:latin typeface="+mj-lt"/>
            </a:endParaRPr>
          </a:p>
        </p:txBody>
      </p:sp>
      <p:sp>
        <p:nvSpPr>
          <p:cNvPr id="31" name="Rettangolo 30"/>
          <p:cNvSpPr/>
          <p:nvPr/>
        </p:nvSpPr>
        <p:spPr>
          <a:xfrm>
            <a:off x="1248579" y="4561731"/>
            <a:ext cx="1414170" cy="301621"/>
          </a:xfrm>
          <a:prstGeom prst="rect">
            <a:avLst/>
          </a:prstGeom>
        </p:spPr>
        <p:txBody>
          <a:bodyPr wrap="none">
            <a:spAutoFit/>
          </a:bodyPr>
          <a:lstStyle/>
          <a:p>
            <a:pPr>
              <a:lnSpc>
                <a:spcPct val="85000"/>
              </a:lnSpc>
              <a:spcAft>
                <a:spcPts val="600"/>
              </a:spcAft>
              <a:buClr>
                <a:schemeClr val="accent2"/>
              </a:buClr>
              <a:buSzPct val="70000"/>
            </a:pPr>
            <a:r>
              <a:rPr lang="it-IT" sz="1600" b="1" dirty="0" err="1" smtClean="0">
                <a:solidFill>
                  <a:srgbClr val="003399"/>
                </a:solidFill>
                <a:latin typeface="+mj-lt"/>
              </a:rPr>
              <a:t>Conclusions</a:t>
            </a:r>
            <a:endParaRPr lang="it-IT" sz="1600" b="1" dirty="0">
              <a:solidFill>
                <a:srgbClr val="003399"/>
              </a:solidFill>
              <a:latin typeface="+mj-lt"/>
            </a:endParaRPr>
          </a:p>
        </p:txBody>
      </p:sp>
      <p:sp>
        <p:nvSpPr>
          <p:cNvPr id="32" name="Oval 14"/>
          <p:cNvSpPr/>
          <p:nvPr/>
        </p:nvSpPr>
        <p:spPr>
          <a:xfrm>
            <a:off x="656173" y="2059643"/>
            <a:ext cx="468000" cy="468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39" name="Oval 13"/>
          <p:cNvSpPr/>
          <p:nvPr/>
        </p:nvSpPr>
        <p:spPr>
          <a:xfrm>
            <a:off x="728173" y="2131643"/>
            <a:ext cx="324000" cy="324000"/>
          </a:xfrm>
          <a:prstGeom prst="ellipse">
            <a:avLst/>
          </a:prstGeom>
          <a:solidFill>
            <a:srgbClr val="00CCFF"/>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buClr>
                <a:schemeClr val="accent2"/>
              </a:buClr>
              <a:buFont typeface="Arial" panose="020B0604020202020204" pitchFamily="34" charset="0"/>
              <a:buChar char="►"/>
            </a:pPr>
            <a:endParaRPr lang="it-IT" sz="1400" dirty="0" smtClean="0">
              <a:solidFill>
                <a:schemeClr val="accent1"/>
              </a:solidFill>
              <a:latin typeface="EYInterstate Light" panose="02000506000000020004" pitchFamily="2" charset="0"/>
            </a:endParaRPr>
          </a:p>
        </p:txBody>
      </p:sp>
      <p:sp>
        <p:nvSpPr>
          <p:cNvPr id="2" name="Oval 1"/>
          <p:cNvSpPr/>
          <p:nvPr/>
        </p:nvSpPr>
        <p:spPr>
          <a:xfrm>
            <a:off x="728173" y="1479925"/>
            <a:ext cx="324000" cy="324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13" name="Oval 12"/>
          <p:cNvSpPr/>
          <p:nvPr/>
        </p:nvSpPr>
        <p:spPr>
          <a:xfrm>
            <a:off x="656173" y="1407925"/>
            <a:ext cx="468000" cy="468000"/>
          </a:xfrm>
          <a:prstGeom prst="ellipse">
            <a:avLst/>
          </a:prstGeom>
          <a:no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19" name="Oval 19"/>
          <p:cNvSpPr/>
          <p:nvPr/>
        </p:nvSpPr>
        <p:spPr>
          <a:xfrm>
            <a:off x="656173" y="4506350"/>
            <a:ext cx="468000" cy="468000"/>
          </a:xfrm>
          <a:prstGeom prst="ellipse">
            <a:avLst/>
          </a:prstGeom>
          <a:solidFill>
            <a:srgbClr val="003399"/>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2" name="Oval 20"/>
          <p:cNvSpPr/>
          <p:nvPr/>
        </p:nvSpPr>
        <p:spPr>
          <a:xfrm>
            <a:off x="728173" y="4578350"/>
            <a:ext cx="324000" cy="324000"/>
          </a:xfrm>
          <a:prstGeom prst="ellipse">
            <a:avLst/>
          </a:prstGeom>
          <a:solidFill>
            <a:srgbClr val="00CCFF"/>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23" name="TextBox 33"/>
          <p:cNvSpPr txBox="1"/>
          <p:nvPr/>
        </p:nvSpPr>
        <p:spPr>
          <a:xfrm>
            <a:off x="1324779" y="2758184"/>
            <a:ext cx="7428696"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600" b="1" dirty="0" smtClean="0">
                <a:solidFill>
                  <a:srgbClr val="003399"/>
                </a:solidFill>
                <a:latin typeface="+mj-lt"/>
              </a:rPr>
              <a:t>Test </a:t>
            </a:r>
            <a:r>
              <a:rPr lang="it-IT" sz="1600" b="1" dirty="0" err="1" smtClean="0">
                <a:solidFill>
                  <a:srgbClr val="003399"/>
                </a:solidFill>
                <a:latin typeface="+mj-lt"/>
              </a:rPr>
              <a:t>bench</a:t>
            </a:r>
            <a:r>
              <a:rPr lang="it-IT" sz="1600" b="1" dirty="0" smtClean="0">
                <a:solidFill>
                  <a:srgbClr val="003399"/>
                </a:solidFill>
                <a:latin typeface="+mj-lt"/>
              </a:rPr>
              <a:t> design and </a:t>
            </a:r>
            <a:r>
              <a:rPr lang="it-IT" sz="1600" b="1" dirty="0" err="1" smtClean="0">
                <a:solidFill>
                  <a:srgbClr val="003399"/>
                </a:solidFill>
                <a:latin typeface="+mj-lt"/>
              </a:rPr>
              <a:t>measurements</a:t>
            </a:r>
            <a:r>
              <a:rPr lang="it-IT" sz="1600" b="1" dirty="0" smtClean="0">
                <a:solidFill>
                  <a:srgbClr val="003399"/>
                </a:solidFill>
                <a:latin typeface="+mj-lt"/>
              </a:rPr>
              <a:t> </a:t>
            </a:r>
            <a:r>
              <a:rPr lang="it-IT" sz="1600" b="1" dirty="0" err="1" smtClean="0">
                <a:solidFill>
                  <a:srgbClr val="003399"/>
                </a:solidFill>
                <a:latin typeface="+mj-lt"/>
              </a:rPr>
              <a:t>at</a:t>
            </a:r>
            <a:r>
              <a:rPr lang="it-IT" sz="1600" b="1" dirty="0" smtClean="0">
                <a:solidFill>
                  <a:srgbClr val="003399"/>
                </a:solidFill>
                <a:latin typeface="+mj-lt"/>
              </a:rPr>
              <a:t> LNF-INFN</a:t>
            </a:r>
            <a:endParaRPr lang="en-US" sz="1600" b="1" dirty="0">
              <a:solidFill>
                <a:srgbClr val="003399"/>
              </a:solidFill>
              <a:latin typeface="+mj-lt"/>
            </a:endParaRPr>
          </a:p>
        </p:txBody>
      </p:sp>
    </p:spTree>
    <p:extLst>
      <p:ext uri="{BB962C8B-B14F-4D97-AF65-F5344CB8AC3E}">
        <p14:creationId xmlns:p14="http://schemas.microsoft.com/office/powerpoint/2010/main" val="1560622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err="1" smtClean="0"/>
              <a:t>Conclusions</a:t>
            </a:r>
            <a:r>
              <a:rPr lang="it-IT" dirty="0" smtClean="0"/>
              <a:t> on the </a:t>
            </a:r>
            <a:r>
              <a:rPr lang="it-IT" dirty="0" err="1" smtClean="0"/>
              <a:t>beam</a:t>
            </a:r>
            <a:r>
              <a:rPr lang="it-IT" dirty="0" smtClean="0"/>
              <a:t> </a:t>
            </a:r>
            <a:r>
              <a:rPr lang="it-IT" dirty="0" err="1" smtClean="0"/>
              <a:t>measurements</a:t>
            </a:r>
            <a:endParaRPr lang="it-IT" dirty="0"/>
          </a:p>
        </p:txBody>
      </p:sp>
      <p:sp>
        <p:nvSpPr>
          <p:cNvPr id="4" name="Rectangle 50"/>
          <p:cNvSpPr/>
          <p:nvPr/>
        </p:nvSpPr>
        <p:spPr>
          <a:xfrm>
            <a:off x="236220" y="1062000"/>
            <a:ext cx="8641080" cy="41297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85750" indent="-285750">
              <a:spcAft>
                <a:spcPts val="600"/>
              </a:spcAft>
              <a:buClr>
                <a:srgbClr val="0070C0"/>
              </a:buClr>
              <a:buSzPct val="100000"/>
              <a:buFont typeface="Arial" panose="020B0604020202020204" pitchFamily="34" charset="0"/>
              <a:buChar char="•"/>
            </a:pPr>
            <a:r>
              <a:rPr lang="it-IT" sz="1600" b="1" dirty="0" smtClean="0">
                <a:solidFill>
                  <a:srgbClr val="003399"/>
                </a:solidFill>
              </a:rPr>
              <a:t>A </a:t>
            </a:r>
            <a:r>
              <a:rPr lang="it-IT" sz="1600" b="1" dirty="0" err="1" smtClean="0">
                <a:solidFill>
                  <a:srgbClr val="003399"/>
                </a:solidFill>
              </a:rPr>
              <a:t>resolution</a:t>
            </a:r>
            <a:r>
              <a:rPr lang="it-IT" sz="1600" b="1" dirty="0" smtClean="0">
                <a:solidFill>
                  <a:srgbClr val="003399"/>
                </a:solidFill>
              </a:rPr>
              <a:t> </a:t>
            </a:r>
            <a:r>
              <a:rPr lang="it-IT" sz="1600" b="1" dirty="0" err="1" smtClean="0">
                <a:solidFill>
                  <a:srgbClr val="003399"/>
                </a:solidFill>
              </a:rPr>
              <a:t>as</a:t>
            </a:r>
            <a:r>
              <a:rPr lang="it-IT" sz="1600" b="1" dirty="0" smtClean="0">
                <a:solidFill>
                  <a:srgbClr val="003399"/>
                </a:solidFill>
              </a:rPr>
              <a:t> </a:t>
            </a:r>
            <a:r>
              <a:rPr lang="it-IT" sz="1600" b="1" dirty="0" err="1" smtClean="0">
                <a:solidFill>
                  <a:srgbClr val="003399"/>
                </a:solidFill>
              </a:rPr>
              <a:t>low</a:t>
            </a:r>
            <a:r>
              <a:rPr lang="it-IT" sz="1600" b="1" dirty="0" smtClean="0">
                <a:solidFill>
                  <a:srgbClr val="003399"/>
                </a:solidFill>
              </a:rPr>
              <a:t> </a:t>
            </a:r>
            <a:r>
              <a:rPr lang="it-IT" sz="1600" b="1" dirty="0" err="1" smtClean="0">
                <a:solidFill>
                  <a:srgbClr val="003399"/>
                </a:solidFill>
              </a:rPr>
              <a:t>as</a:t>
            </a:r>
            <a:r>
              <a:rPr lang="it-IT" sz="1600" b="1" dirty="0" smtClean="0">
                <a:solidFill>
                  <a:srgbClr val="003399"/>
                </a:solidFill>
              </a:rPr>
              <a:t> 0.37 µm over a </a:t>
            </a:r>
            <a:r>
              <a:rPr lang="it-IT" sz="1600" b="1" dirty="0" err="1" smtClean="0">
                <a:solidFill>
                  <a:srgbClr val="003399"/>
                </a:solidFill>
              </a:rPr>
              <a:t>range</a:t>
            </a:r>
            <a:r>
              <a:rPr lang="it-IT" sz="1600" b="1" dirty="0" smtClean="0">
                <a:solidFill>
                  <a:srgbClr val="003399"/>
                </a:solidFill>
              </a:rPr>
              <a:t> of ±1.3 mm </a:t>
            </a:r>
            <a:r>
              <a:rPr lang="it-IT" sz="1600" b="1" dirty="0" err="1" smtClean="0">
                <a:solidFill>
                  <a:srgbClr val="003399"/>
                </a:solidFill>
              </a:rPr>
              <a:t>was</a:t>
            </a:r>
            <a:r>
              <a:rPr lang="it-IT" sz="1600" b="1" dirty="0" smtClean="0">
                <a:solidFill>
                  <a:srgbClr val="003399"/>
                </a:solidFill>
              </a:rPr>
              <a:t> </a:t>
            </a:r>
            <a:r>
              <a:rPr lang="it-IT" sz="1600" b="1" dirty="0" err="1" smtClean="0">
                <a:solidFill>
                  <a:srgbClr val="003399"/>
                </a:solidFill>
              </a:rPr>
              <a:t>obtained</a:t>
            </a:r>
            <a:r>
              <a:rPr lang="it-IT" sz="1600" b="1" dirty="0" smtClean="0">
                <a:solidFill>
                  <a:srgbClr val="003399"/>
                </a:solidFill>
              </a:rPr>
              <a:t> for </a:t>
            </a:r>
            <a:r>
              <a:rPr lang="it-IT" sz="1600" b="1" dirty="0" err="1" smtClean="0">
                <a:solidFill>
                  <a:srgbClr val="003399"/>
                </a:solidFill>
              </a:rPr>
              <a:t>beam</a:t>
            </a:r>
            <a:r>
              <a:rPr lang="it-IT" sz="1600" b="1" dirty="0" smtClean="0">
                <a:solidFill>
                  <a:srgbClr val="003399"/>
                </a:solidFill>
              </a:rPr>
              <a:t> </a:t>
            </a:r>
            <a:r>
              <a:rPr lang="it-IT" sz="1600" b="1" dirty="0" err="1" smtClean="0">
                <a:solidFill>
                  <a:srgbClr val="003399"/>
                </a:solidFill>
              </a:rPr>
              <a:t>bunch</a:t>
            </a:r>
            <a:r>
              <a:rPr lang="it-IT" sz="1600" b="1" dirty="0" smtClean="0">
                <a:solidFill>
                  <a:srgbClr val="003399"/>
                </a:solidFill>
              </a:rPr>
              <a:t> of 200 </a:t>
            </a:r>
            <a:r>
              <a:rPr lang="it-IT" sz="1600" b="1" dirty="0" err="1" smtClean="0">
                <a:solidFill>
                  <a:srgbClr val="003399"/>
                </a:solidFill>
              </a:rPr>
              <a:t>pC</a:t>
            </a:r>
            <a:r>
              <a:rPr lang="it-IT" sz="1600" b="1" dirty="0" smtClean="0">
                <a:solidFill>
                  <a:srgbClr val="003399"/>
                </a:solidFill>
              </a:rPr>
              <a:t> and 500 </a:t>
            </a:r>
            <a:r>
              <a:rPr lang="it-IT" sz="1600" b="1" dirty="0" err="1" smtClean="0">
                <a:solidFill>
                  <a:srgbClr val="003399"/>
                </a:solidFill>
              </a:rPr>
              <a:t>pC</a:t>
            </a:r>
            <a:r>
              <a:rPr lang="it-IT" sz="1600" b="1" dirty="0" smtClean="0">
                <a:solidFill>
                  <a:srgbClr val="003399"/>
                </a:solidFill>
              </a:rPr>
              <a:t>.</a:t>
            </a:r>
          </a:p>
          <a:p>
            <a:pPr marL="285750" indent="-285750">
              <a:spcAft>
                <a:spcPts val="600"/>
              </a:spcAft>
              <a:buClr>
                <a:srgbClr val="0070C0"/>
              </a:buClr>
              <a:buSzPct val="100000"/>
              <a:buFont typeface="Arial" panose="020B0604020202020204" pitchFamily="34" charset="0"/>
              <a:buChar char="•"/>
            </a:pPr>
            <a:r>
              <a:rPr lang="it-IT" sz="1600" b="1" dirty="0" err="1" smtClean="0">
                <a:solidFill>
                  <a:srgbClr val="003399"/>
                </a:solidFill>
              </a:rPr>
              <a:t>Resolution</a:t>
            </a:r>
            <a:r>
              <a:rPr lang="it-IT" sz="1600" b="1" dirty="0" smtClean="0">
                <a:solidFill>
                  <a:srgbClr val="003399"/>
                </a:solidFill>
              </a:rPr>
              <a:t> </a:t>
            </a:r>
            <a:r>
              <a:rPr lang="it-IT" sz="1600" b="1" dirty="0" err="1" smtClean="0">
                <a:solidFill>
                  <a:srgbClr val="003399"/>
                </a:solidFill>
              </a:rPr>
              <a:t>depends</a:t>
            </a:r>
            <a:r>
              <a:rPr lang="it-IT" sz="1600" b="1" dirty="0" smtClean="0">
                <a:solidFill>
                  <a:srgbClr val="003399"/>
                </a:solidFill>
              </a:rPr>
              <a:t> on the </a:t>
            </a:r>
            <a:r>
              <a:rPr lang="it-IT" sz="1600" b="1" dirty="0" err="1" smtClean="0">
                <a:solidFill>
                  <a:srgbClr val="003399"/>
                </a:solidFill>
              </a:rPr>
              <a:t>beam</a:t>
            </a:r>
            <a:r>
              <a:rPr lang="it-IT" sz="1600" b="1" dirty="0" smtClean="0">
                <a:solidFill>
                  <a:srgbClr val="003399"/>
                </a:solidFill>
              </a:rPr>
              <a:t> position, </a:t>
            </a:r>
            <a:r>
              <a:rPr lang="it-IT" sz="1600" b="1" dirty="0" err="1" smtClean="0">
                <a:solidFill>
                  <a:srgbClr val="003399"/>
                </a:solidFill>
              </a:rPr>
              <a:t>which</a:t>
            </a:r>
            <a:r>
              <a:rPr lang="it-IT" sz="1600" b="1" dirty="0" smtClean="0">
                <a:solidFill>
                  <a:srgbClr val="003399"/>
                </a:solidFill>
              </a:rPr>
              <a:t> </a:t>
            </a:r>
            <a:r>
              <a:rPr lang="it-IT" sz="1600" b="1" dirty="0" err="1" smtClean="0">
                <a:solidFill>
                  <a:srgbClr val="003399"/>
                </a:solidFill>
              </a:rPr>
              <a:t>could</a:t>
            </a:r>
            <a:r>
              <a:rPr lang="it-IT" sz="1600" b="1" dirty="0" smtClean="0">
                <a:solidFill>
                  <a:srgbClr val="003399"/>
                </a:solidFill>
              </a:rPr>
              <a:t> be </a:t>
            </a:r>
            <a:r>
              <a:rPr lang="it-IT" sz="1600" b="1" dirty="0" err="1" smtClean="0">
                <a:solidFill>
                  <a:srgbClr val="003399"/>
                </a:solidFill>
              </a:rPr>
              <a:t>justified</a:t>
            </a:r>
            <a:r>
              <a:rPr lang="it-IT" sz="1600" b="1" dirty="0" smtClean="0">
                <a:solidFill>
                  <a:srgbClr val="003399"/>
                </a:solidFill>
              </a:rPr>
              <a:t> by </a:t>
            </a:r>
            <a:r>
              <a:rPr lang="it-IT" sz="1600" b="1" dirty="0" err="1" smtClean="0">
                <a:solidFill>
                  <a:srgbClr val="003399"/>
                </a:solidFill>
              </a:rPr>
              <a:t>taking</a:t>
            </a:r>
            <a:r>
              <a:rPr lang="it-IT" sz="1600" b="1" dirty="0" smtClean="0">
                <a:solidFill>
                  <a:srgbClr val="003399"/>
                </a:solidFill>
              </a:rPr>
              <a:t> </a:t>
            </a:r>
            <a:r>
              <a:rPr lang="it-IT" sz="1600" b="1" dirty="0" err="1" smtClean="0">
                <a:solidFill>
                  <a:srgbClr val="003399"/>
                </a:solidFill>
              </a:rPr>
              <a:t>into</a:t>
            </a:r>
            <a:r>
              <a:rPr lang="it-IT" sz="1600" b="1" dirty="0" smtClean="0">
                <a:solidFill>
                  <a:srgbClr val="003399"/>
                </a:solidFill>
              </a:rPr>
              <a:t> accounts </a:t>
            </a:r>
            <a:r>
              <a:rPr lang="it-IT" sz="1600" b="1" dirty="0" err="1" smtClean="0">
                <a:solidFill>
                  <a:srgbClr val="003399"/>
                </a:solidFill>
              </a:rPr>
              <a:t>jitter</a:t>
            </a:r>
            <a:r>
              <a:rPr lang="it-IT" sz="1600" b="1" dirty="0" smtClean="0">
                <a:solidFill>
                  <a:srgbClr val="003399"/>
                </a:solidFill>
              </a:rPr>
              <a:t> / </a:t>
            </a:r>
            <a:r>
              <a:rPr lang="it-IT" sz="1600" b="1" dirty="0" err="1" smtClean="0">
                <a:solidFill>
                  <a:srgbClr val="003399"/>
                </a:solidFill>
              </a:rPr>
              <a:t>phase</a:t>
            </a:r>
            <a:r>
              <a:rPr lang="it-IT" sz="1600" b="1" dirty="0" smtClean="0">
                <a:solidFill>
                  <a:srgbClr val="003399"/>
                </a:solidFill>
              </a:rPr>
              <a:t> </a:t>
            </a:r>
            <a:r>
              <a:rPr lang="it-IT" sz="1600" b="1" dirty="0" err="1" smtClean="0">
                <a:solidFill>
                  <a:srgbClr val="003399"/>
                </a:solidFill>
              </a:rPr>
              <a:t>noise</a:t>
            </a:r>
            <a:r>
              <a:rPr lang="it-IT" sz="1600" b="1" dirty="0" smtClean="0">
                <a:solidFill>
                  <a:srgbClr val="003399"/>
                </a:solidFill>
              </a:rPr>
              <a:t>. The </a:t>
            </a:r>
            <a:r>
              <a:rPr lang="it-IT" sz="1600" b="1" dirty="0" err="1" smtClean="0">
                <a:solidFill>
                  <a:srgbClr val="003399"/>
                </a:solidFill>
              </a:rPr>
              <a:t>problem</a:t>
            </a:r>
            <a:r>
              <a:rPr lang="it-IT" sz="1600" b="1" dirty="0" smtClean="0">
                <a:solidFill>
                  <a:srgbClr val="003399"/>
                </a:solidFill>
              </a:rPr>
              <a:t> </a:t>
            </a:r>
            <a:r>
              <a:rPr lang="it-IT" sz="1600" b="1" dirty="0" err="1" smtClean="0">
                <a:solidFill>
                  <a:srgbClr val="003399"/>
                </a:solidFill>
              </a:rPr>
              <a:t>is</a:t>
            </a:r>
            <a:r>
              <a:rPr lang="it-IT" sz="1600" b="1" dirty="0" smtClean="0">
                <a:solidFill>
                  <a:srgbClr val="003399"/>
                </a:solidFill>
              </a:rPr>
              <a:t> </a:t>
            </a:r>
            <a:r>
              <a:rPr lang="it-IT" sz="1600" b="1" dirty="0" err="1" smtClean="0">
                <a:solidFill>
                  <a:srgbClr val="003399"/>
                </a:solidFill>
              </a:rPr>
              <a:t>probably</a:t>
            </a:r>
            <a:r>
              <a:rPr lang="it-IT" sz="1600" b="1" dirty="0" smtClean="0">
                <a:solidFill>
                  <a:srgbClr val="003399"/>
                </a:solidFill>
              </a:rPr>
              <a:t> </a:t>
            </a:r>
            <a:r>
              <a:rPr lang="it-IT" sz="1600" b="1" dirty="0" err="1" smtClean="0">
                <a:solidFill>
                  <a:srgbClr val="003399"/>
                </a:solidFill>
              </a:rPr>
              <a:t>related</a:t>
            </a:r>
            <a:r>
              <a:rPr lang="it-IT" sz="1600" b="1" dirty="0" smtClean="0">
                <a:solidFill>
                  <a:srgbClr val="003399"/>
                </a:solidFill>
              </a:rPr>
              <a:t> to the </a:t>
            </a:r>
            <a:r>
              <a:rPr lang="it-IT" sz="1600" b="1" dirty="0" err="1" smtClean="0">
                <a:solidFill>
                  <a:srgbClr val="003399"/>
                </a:solidFill>
              </a:rPr>
              <a:t>reference</a:t>
            </a:r>
            <a:r>
              <a:rPr lang="it-IT" sz="1600" b="1" dirty="0" smtClean="0">
                <a:solidFill>
                  <a:srgbClr val="003399"/>
                </a:solidFill>
              </a:rPr>
              <a:t> </a:t>
            </a:r>
            <a:r>
              <a:rPr lang="it-IT" sz="1600" b="1" dirty="0" err="1" smtClean="0">
                <a:solidFill>
                  <a:srgbClr val="003399"/>
                </a:solidFill>
              </a:rPr>
              <a:t>signal</a:t>
            </a:r>
            <a:r>
              <a:rPr lang="it-IT" sz="1600" b="1" dirty="0" smtClean="0">
                <a:solidFill>
                  <a:srgbClr val="003399"/>
                </a:solidFill>
              </a:rPr>
              <a:t> </a:t>
            </a:r>
            <a:r>
              <a:rPr lang="it-IT" sz="1600" b="1" dirty="0" err="1" smtClean="0">
                <a:solidFill>
                  <a:srgbClr val="003399"/>
                </a:solidFill>
              </a:rPr>
              <a:t>provided</a:t>
            </a:r>
            <a:r>
              <a:rPr lang="it-IT" sz="1600" b="1" dirty="0" smtClean="0">
                <a:solidFill>
                  <a:srgbClr val="003399"/>
                </a:solidFill>
              </a:rPr>
              <a:t> to the </a:t>
            </a:r>
            <a:r>
              <a:rPr lang="it-IT" sz="1600" b="1" dirty="0" err="1" smtClean="0">
                <a:solidFill>
                  <a:srgbClr val="003399"/>
                </a:solidFill>
              </a:rPr>
              <a:t>system</a:t>
            </a:r>
            <a:r>
              <a:rPr lang="it-IT" sz="1600" b="1" dirty="0" smtClean="0">
                <a:solidFill>
                  <a:srgbClr val="003399"/>
                </a:solidFill>
              </a:rPr>
              <a:t> and can be </a:t>
            </a:r>
            <a:r>
              <a:rPr lang="it-IT" sz="1600" b="1" dirty="0" err="1" smtClean="0">
                <a:solidFill>
                  <a:srgbClr val="003399"/>
                </a:solidFill>
              </a:rPr>
              <a:t>addressed</a:t>
            </a:r>
            <a:r>
              <a:rPr lang="it-IT" sz="1600" b="1" dirty="0" smtClean="0">
                <a:solidFill>
                  <a:srgbClr val="003399"/>
                </a:solidFill>
              </a:rPr>
              <a:t> with a </a:t>
            </a:r>
            <a:r>
              <a:rPr lang="it-IT" sz="1600" b="1" dirty="0" err="1" smtClean="0">
                <a:solidFill>
                  <a:srgbClr val="003399"/>
                </a:solidFill>
              </a:rPr>
              <a:t>low</a:t>
            </a:r>
            <a:r>
              <a:rPr lang="it-IT" sz="1600" b="1" dirty="0" smtClean="0">
                <a:solidFill>
                  <a:srgbClr val="003399"/>
                </a:solidFill>
              </a:rPr>
              <a:t> </a:t>
            </a:r>
            <a:r>
              <a:rPr lang="it-IT" sz="1600" b="1" dirty="0" err="1" smtClean="0">
                <a:solidFill>
                  <a:srgbClr val="003399"/>
                </a:solidFill>
              </a:rPr>
              <a:t>jitter</a:t>
            </a:r>
            <a:r>
              <a:rPr lang="it-IT" sz="1600" b="1" dirty="0" smtClean="0">
                <a:solidFill>
                  <a:srgbClr val="003399"/>
                </a:solidFill>
              </a:rPr>
              <a:t> </a:t>
            </a:r>
            <a:r>
              <a:rPr lang="it-IT" sz="1600" b="1" dirty="0" err="1" smtClean="0">
                <a:solidFill>
                  <a:srgbClr val="003399"/>
                </a:solidFill>
              </a:rPr>
              <a:t>reference</a:t>
            </a:r>
            <a:r>
              <a:rPr lang="it-IT" sz="1600" b="1" dirty="0" smtClean="0">
                <a:solidFill>
                  <a:srgbClr val="003399"/>
                </a:solidFill>
              </a:rPr>
              <a:t> </a:t>
            </a:r>
            <a:r>
              <a:rPr lang="it-IT" sz="1600" b="1" dirty="0" err="1" smtClean="0">
                <a:solidFill>
                  <a:srgbClr val="003399"/>
                </a:solidFill>
              </a:rPr>
              <a:t>signal</a:t>
            </a:r>
            <a:r>
              <a:rPr lang="it-IT" sz="1600" b="1" dirty="0" smtClean="0">
                <a:solidFill>
                  <a:srgbClr val="003399"/>
                </a:solidFill>
              </a:rPr>
              <a:t>.</a:t>
            </a:r>
            <a:endParaRPr lang="it-IT" sz="1600" b="1" dirty="0" smtClean="0">
              <a:solidFill>
                <a:srgbClr val="003399"/>
              </a:solidFill>
            </a:endParaRPr>
          </a:p>
          <a:p>
            <a:pPr marL="285750" indent="-285750">
              <a:spcAft>
                <a:spcPts val="600"/>
              </a:spcAft>
              <a:buClr>
                <a:srgbClr val="0070C0"/>
              </a:buClr>
              <a:buSzPct val="100000"/>
              <a:buFont typeface="Arial" panose="020B0604020202020204" pitchFamily="34" charset="0"/>
              <a:buChar char="•"/>
            </a:pPr>
            <a:r>
              <a:rPr lang="it-IT" sz="1600" b="1" dirty="0" err="1" smtClean="0">
                <a:solidFill>
                  <a:srgbClr val="003399"/>
                </a:solidFill>
              </a:rPr>
              <a:t>Measurements</a:t>
            </a:r>
            <a:r>
              <a:rPr lang="it-IT" sz="1600" b="1" dirty="0" smtClean="0">
                <a:solidFill>
                  <a:srgbClr val="003399"/>
                </a:solidFill>
              </a:rPr>
              <a:t> for </a:t>
            </a:r>
            <a:r>
              <a:rPr lang="it-IT" sz="1600" b="1" dirty="0" err="1" smtClean="0">
                <a:solidFill>
                  <a:srgbClr val="003399"/>
                </a:solidFill>
              </a:rPr>
              <a:t>beam</a:t>
            </a:r>
            <a:r>
              <a:rPr lang="it-IT" sz="1600" b="1" dirty="0" smtClean="0">
                <a:solidFill>
                  <a:srgbClr val="003399"/>
                </a:solidFill>
              </a:rPr>
              <a:t> </a:t>
            </a:r>
            <a:r>
              <a:rPr lang="it-IT" sz="1600" b="1" dirty="0" err="1" smtClean="0">
                <a:solidFill>
                  <a:srgbClr val="003399"/>
                </a:solidFill>
              </a:rPr>
              <a:t>at</a:t>
            </a:r>
            <a:r>
              <a:rPr lang="it-IT" sz="1600" b="1" dirty="0" smtClean="0">
                <a:solidFill>
                  <a:srgbClr val="003399"/>
                </a:solidFill>
              </a:rPr>
              <a:t> the </a:t>
            </a:r>
            <a:r>
              <a:rPr lang="it-IT" sz="1600" b="1" dirty="0" err="1" smtClean="0">
                <a:solidFill>
                  <a:srgbClr val="003399"/>
                </a:solidFill>
              </a:rPr>
              <a:t>e.m</a:t>
            </a:r>
            <a:r>
              <a:rPr lang="it-IT" sz="1600" b="1" dirty="0" smtClean="0">
                <a:solidFill>
                  <a:srgbClr val="003399"/>
                </a:solidFill>
              </a:rPr>
              <a:t>. center of the </a:t>
            </a:r>
            <a:r>
              <a:rPr lang="it-IT" sz="1600" b="1" dirty="0" err="1" smtClean="0">
                <a:solidFill>
                  <a:srgbClr val="003399"/>
                </a:solidFill>
              </a:rPr>
              <a:t>cBPM</a:t>
            </a:r>
            <a:r>
              <a:rPr lang="it-IT" sz="1600" b="1" dirty="0" smtClean="0">
                <a:solidFill>
                  <a:srgbClr val="003399"/>
                </a:solidFill>
              </a:rPr>
              <a:t> are </a:t>
            </a:r>
            <a:r>
              <a:rPr lang="it-IT" sz="1600" b="1" dirty="0" err="1" smtClean="0">
                <a:solidFill>
                  <a:srgbClr val="003399"/>
                </a:solidFill>
              </a:rPr>
              <a:t>problematic</a:t>
            </a:r>
            <a:r>
              <a:rPr lang="it-IT" sz="1600" b="1" dirty="0" smtClean="0">
                <a:solidFill>
                  <a:srgbClr val="003399"/>
                </a:solidFill>
              </a:rPr>
              <a:t>. </a:t>
            </a:r>
            <a:r>
              <a:rPr lang="it-IT" sz="1600" b="1" dirty="0" err="1" smtClean="0">
                <a:solidFill>
                  <a:srgbClr val="003399"/>
                </a:solidFill>
              </a:rPr>
              <a:t>This</a:t>
            </a:r>
            <a:r>
              <a:rPr lang="it-IT" sz="1600" b="1" dirty="0" smtClean="0">
                <a:solidFill>
                  <a:srgbClr val="003399"/>
                </a:solidFill>
              </a:rPr>
              <a:t> </a:t>
            </a:r>
            <a:r>
              <a:rPr lang="it-IT" sz="1600" b="1" dirty="0" err="1" smtClean="0">
                <a:solidFill>
                  <a:srgbClr val="003399"/>
                </a:solidFill>
              </a:rPr>
              <a:t>issue</a:t>
            </a:r>
            <a:r>
              <a:rPr lang="it-IT" sz="1600" b="1" dirty="0" smtClean="0">
                <a:solidFill>
                  <a:srgbClr val="003399"/>
                </a:solidFill>
              </a:rPr>
              <a:t> can be </a:t>
            </a:r>
            <a:r>
              <a:rPr lang="it-IT" sz="1600" b="1" dirty="0" err="1" smtClean="0">
                <a:solidFill>
                  <a:srgbClr val="003399"/>
                </a:solidFill>
              </a:rPr>
              <a:t>partially</a:t>
            </a:r>
            <a:r>
              <a:rPr lang="it-IT" sz="1600" b="1" dirty="0" smtClean="0">
                <a:solidFill>
                  <a:srgbClr val="003399"/>
                </a:solidFill>
              </a:rPr>
              <a:t> </a:t>
            </a:r>
            <a:r>
              <a:rPr lang="it-IT" sz="1600" b="1" dirty="0" err="1" smtClean="0">
                <a:solidFill>
                  <a:srgbClr val="003399"/>
                </a:solidFill>
              </a:rPr>
              <a:t>compensated</a:t>
            </a:r>
            <a:r>
              <a:rPr lang="it-IT" sz="1600" b="1" dirty="0" smtClean="0">
                <a:solidFill>
                  <a:srgbClr val="003399"/>
                </a:solidFill>
              </a:rPr>
              <a:t> with the </a:t>
            </a:r>
            <a:r>
              <a:rPr lang="it-IT" sz="1600" b="1" dirty="0" err="1" smtClean="0">
                <a:solidFill>
                  <a:srgbClr val="003399"/>
                </a:solidFill>
              </a:rPr>
              <a:t>implementation</a:t>
            </a:r>
            <a:r>
              <a:rPr lang="it-IT" sz="1600" b="1" dirty="0" smtClean="0">
                <a:solidFill>
                  <a:srgbClr val="003399"/>
                </a:solidFill>
              </a:rPr>
              <a:t> of an </a:t>
            </a:r>
            <a:r>
              <a:rPr lang="it-IT" sz="1600" b="1" dirty="0" err="1" smtClean="0">
                <a:solidFill>
                  <a:srgbClr val="003399"/>
                </a:solidFill>
              </a:rPr>
              <a:t>algorithm</a:t>
            </a:r>
            <a:r>
              <a:rPr lang="it-IT" sz="1600" b="1" dirty="0" smtClean="0">
                <a:solidFill>
                  <a:srgbClr val="003399"/>
                </a:solidFill>
              </a:rPr>
              <a:t> </a:t>
            </a:r>
            <a:r>
              <a:rPr lang="it-IT" sz="1600" b="1" dirty="0" err="1" smtClean="0">
                <a:solidFill>
                  <a:srgbClr val="003399"/>
                </a:solidFill>
              </a:rPr>
              <a:t>that</a:t>
            </a:r>
            <a:r>
              <a:rPr lang="it-IT" sz="1600" b="1" dirty="0" smtClean="0">
                <a:solidFill>
                  <a:srgbClr val="003399"/>
                </a:solidFill>
              </a:rPr>
              <a:t> compensate the </a:t>
            </a:r>
            <a:r>
              <a:rPr lang="it-IT" sz="1600" b="1" dirty="0" err="1" smtClean="0">
                <a:solidFill>
                  <a:srgbClr val="003399"/>
                </a:solidFill>
              </a:rPr>
              <a:t>noise</a:t>
            </a:r>
            <a:r>
              <a:rPr lang="it-IT" sz="1600" b="1" dirty="0" smtClean="0">
                <a:solidFill>
                  <a:srgbClr val="003399"/>
                </a:solidFill>
              </a:rPr>
              <a:t> </a:t>
            </a:r>
            <a:r>
              <a:rPr lang="it-IT" sz="1600" b="1" dirty="0" err="1" smtClean="0">
                <a:solidFill>
                  <a:srgbClr val="003399"/>
                </a:solidFill>
              </a:rPr>
              <a:t>contribution</a:t>
            </a:r>
            <a:r>
              <a:rPr lang="it-IT" sz="1600" b="1" dirty="0" smtClean="0">
                <a:solidFill>
                  <a:srgbClr val="003399"/>
                </a:solidFill>
              </a:rPr>
              <a:t> on the </a:t>
            </a:r>
            <a:r>
              <a:rPr lang="it-IT" sz="1600" b="1" dirty="0" err="1" smtClean="0">
                <a:solidFill>
                  <a:srgbClr val="003399"/>
                </a:solidFill>
              </a:rPr>
              <a:t>signal</a:t>
            </a:r>
            <a:r>
              <a:rPr lang="it-IT" sz="1600" b="1" dirty="0" smtClean="0">
                <a:solidFill>
                  <a:srgbClr val="003399"/>
                </a:solidFill>
              </a:rPr>
              <a:t> </a:t>
            </a:r>
            <a:r>
              <a:rPr lang="it-IT" sz="1600" b="1" dirty="0" err="1" smtClean="0">
                <a:solidFill>
                  <a:srgbClr val="003399"/>
                </a:solidFill>
              </a:rPr>
              <a:t>amplitude</a:t>
            </a:r>
            <a:r>
              <a:rPr lang="it-IT" sz="1600" b="1" dirty="0" smtClean="0">
                <a:solidFill>
                  <a:srgbClr val="003399"/>
                </a:solidFill>
              </a:rPr>
              <a:t>.</a:t>
            </a:r>
            <a:endParaRPr lang="it-IT" sz="1600" b="1" dirty="0" smtClean="0">
              <a:solidFill>
                <a:srgbClr val="003399"/>
              </a:solidFill>
            </a:endParaRPr>
          </a:p>
          <a:p>
            <a:pPr marL="285750" indent="-285750">
              <a:spcAft>
                <a:spcPts val="600"/>
              </a:spcAft>
              <a:buClr>
                <a:srgbClr val="0070C0"/>
              </a:buClr>
              <a:buSzPct val="100000"/>
              <a:buFont typeface="Arial" panose="020B0604020202020204" pitchFamily="34" charset="0"/>
              <a:buChar char="•"/>
            </a:pPr>
            <a:r>
              <a:rPr lang="it-IT" sz="1600" b="1" dirty="0" err="1" smtClean="0">
                <a:solidFill>
                  <a:srgbClr val="003399"/>
                </a:solidFill>
              </a:rPr>
              <a:t>Other</a:t>
            </a:r>
            <a:r>
              <a:rPr lang="it-IT" sz="1600" b="1" dirty="0" smtClean="0">
                <a:solidFill>
                  <a:srgbClr val="003399"/>
                </a:solidFill>
              </a:rPr>
              <a:t> </a:t>
            </a:r>
            <a:r>
              <a:rPr lang="it-IT" sz="1600" b="1" dirty="0" err="1" smtClean="0">
                <a:solidFill>
                  <a:srgbClr val="003399"/>
                </a:solidFill>
              </a:rPr>
              <a:t>measurements</a:t>
            </a:r>
            <a:r>
              <a:rPr lang="it-IT" sz="1600" b="1" dirty="0" smtClean="0">
                <a:solidFill>
                  <a:srgbClr val="003399"/>
                </a:solidFill>
              </a:rPr>
              <a:t> (</a:t>
            </a:r>
            <a:r>
              <a:rPr lang="it-IT" sz="1600" b="1" dirty="0" err="1" smtClean="0">
                <a:solidFill>
                  <a:srgbClr val="003399"/>
                </a:solidFill>
              </a:rPr>
              <a:t>linearity</a:t>
            </a:r>
            <a:r>
              <a:rPr lang="it-IT" sz="1600" b="1" dirty="0" smtClean="0">
                <a:solidFill>
                  <a:srgbClr val="003399"/>
                </a:solidFill>
              </a:rPr>
              <a:t>, </a:t>
            </a:r>
            <a:r>
              <a:rPr lang="it-IT" sz="1600" b="1" dirty="0" err="1" smtClean="0">
                <a:solidFill>
                  <a:srgbClr val="003399"/>
                </a:solidFill>
              </a:rPr>
              <a:t>crosstalk</a:t>
            </a:r>
            <a:r>
              <a:rPr lang="it-IT" sz="1600" b="1" dirty="0" smtClean="0">
                <a:solidFill>
                  <a:srgbClr val="003399"/>
                </a:solidFill>
              </a:rPr>
              <a:t> </a:t>
            </a:r>
            <a:r>
              <a:rPr lang="it-IT" sz="1600" b="1" dirty="0" err="1" smtClean="0">
                <a:solidFill>
                  <a:srgbClr val="003399"/>
                </a:solidFill>
              </a:rPr>
              <a:t>between</a:t>
            </a:r>
            <a:r>
              <a:rPr lang="it-IT" sz="1600" b="1" dirty="0" smtClean="0">
                <a:solidFill>
                  <a:srgbClr val="003399"/>
                </a:solidFill>
              </a:rPr>
              <a:t> </a:t>
            </a:r>
            <a:r>
              <a:rPr lang="it-IT" sz="1600" b="1" dirty="0" err="1" smtClean="0">
                <a:solidFill>
                  <a:srgbClr val="003399"/>
                </a:solidFill>
              </a:rPr>
              <a:t>channels</a:t>
            </a:r>
            <a:r>
              <a:rPr lang="it-IT" sz="1600" b="1" dirty="0" smtClean="0">
                <a:solidFill>
                  <a:srgbClr val="003399"/>
                </a:solidFill>
              </a:rPr>
              <a:t>, </a:t>
            </a:r>
            <a:r>
              <a:rPr lang="it-IT" sz="1600" b="1" dirty="0" err="1" smtClean="0">
                <a:solidFill>
                  <a:srgbClr val="003399"/>
                </a:solidFill>
              </a:rPr>
              <a:t>frequency</a:t>
            </a:r>
            <a:r>
              <a:rPr lang="it-IT" sz="1600" b="1" dirty="0" smtClean="0">
                <a:solidFill>
                  <a:srgbClr val="003399"/>
                </a:solidFill>
              </a:rPr>
              <a:t> </a:t>
            </a:r>
            <a:r>
              <a:rPr lang="it-IT" sz="1600" b="1" dirty="0" err="1" smtClean="0">
                <a:solidFill>
                  <a:srgbClr val="003399"/>
                </a:solidFill>
              </a:rPr>
              <a:t>analysis</a:t>
            </a:r>
            <a:r>
              <a:rPr lang="it-IT" sz="1600" b="1" dirty="0" smtClean="0">
                <a:solidFill>
                  <a:srgbClr val="003399"/>
                </a:solidFill>
              </a:rPr>
              <a:t> of the </a:t>
            </a:r>
            <a:r>
              <a:rPr lang="it-IT" sz="1600" b="1" dirty="0" err="1" smtClean="0">
                <a:solidFill>
                  <a:srgbClr val="003399"/>
                </a:solidFill>
              </a:rPr>
              <a:t>signals</a:t>
            </a:r>
            <a:r>
              <a:rPr lang="it-IT" sz="1600" b="1" dirty="0" smtClean="0">
                <a:solidFill>
                  <a:srgbClr val="003399"/>
                </a:solidFill>
              </a:rPr>
              <a:t>,…</a:t>
            </a:r>
            <a:r>
              <a:rPr lang="it-IT" sz="1600" b="1" dirty="0" smtClean="0">
                <a:solidFill>
                  <a:srgbClr val="003399"/>
                </a:solidFill>
              </a:rPr>
              <a:t>) </a:t>
            </a:r>
            <a:r>
              <a:rPr lang="it-IT" sz="1600" b="1" dirty="0" err="1" smtClean="0">
                <a:solidFill>
                  <a:srgbClr val="003399"/>
                </a:solidFill>
              </a:rPr>
              <a:t>were</a:t>
            </a:r>
            <a:r>
              <a:rPr lang="it-IT" sz="1600" b="1" dirty="0" smtClean="0">
                <a:solidFill>
                  <a:srgbClr val="003399"/>
                </a:solidFill>
              </a:rPr>
              <a:t> </a:t>
            </a:r>
            <a:r>
              <a:rPr lang="it-IT" sz="1600" b="1" dirty="0" err="1" smtClean="0">
                <a:solidFill>
                  <a:srgbClr val="003399"/>
                </a:solidFill>
              </a:rPr>
              <a:t>performed</a:t>
            </a:r>
            <a:r>
              <a:rPr lang="it-IT" sz="1600" b="1" dirty="0" smtClean="0">
                <a:solidFill>
                  <a:srgbClr val="003399"/>
                </a:solidFill>
              </a:rPr>
              <a:t> and </a:t>
            </a:r>
            <a:r>
              <a:rPr lang="it-IT" sz="1600" b="1" dirty="0" err="1" smtClean="0">
                <a:solidFill>
                  <a:srgbClr val="003399"/>
                </a:solidFill>
              </a:rPr>
              <a:t>reported</a:t>
            </a:r>
            <a:r>
              <a:rPr lang="it-IT" sz="1600" b="1" dirty="0" smtClean="0">
                <a:solidFill>
                  <a:srgbClr val="003399"/>
                </a:solidFill>
              </a:rPr>
              <a:t> on the </a:t>
            </a:r>
            <a:r>
              <a:rPr lang="it-IT" sz="1600" b="1" dirty="0" err="1" smtClean="0">
                <a:solidFill>
                  <a:srgbClr val="003399"/>
                </a:solidFill>
              </a:rPr>
              <a:t>thesis</a:t>
            </a:r>
            <a:r>
              <a:rPr lang="it-IT" sz="1600" b="1" dirty="0" smtClean="0">
                <a:solidFill>
                  <a:srgbClr val="003399"/>
                </a:solidFill>
              </a:rPr>
              <a:t>, </a:t>
            </a:r>
            <a:r>
              <a:rPr lang="it-IT" sz="1600" b="1" dirty="0" err="1" smtClean="0">
                <a:solidFill>
                  <a:srgbClr val="003399"/>
                </a:solidFill>
              </a:rPr>
              <a:t>showing</a:t>
            </a:r>
            <a:r>
              <a:rPr lang="it-IT" sz="1600" b="1" dirty="0" smtClean="0">
                <a:solidFill>
                  <a:srgbClr val="003399"/>
                </a:solidFill>
              </a:rPr>
              <a:t> </a:t>
            </a:r>
            <a:r>
              <a:rPr lang="it-IT" sz="1600" b="1" dirty="0" err="1" smtClean="0">
                <a:solidFill>
                  <a:srgbClr val="003399"/>
                </a:solidFill>
              </a:rPr>
              <a:t>good</a:t>
            </a:r>
            <a:r>
              <a:rPr lang="it-IT" sz="1600" b="1" dirty="0" smtClean="0">
                <a:solidFill>
                  <a:srgbClr val="003399"/>
                </a:solidFill>
              </a:rPr>
              <a:t> </a:t>
            </a:r>
            <a:r>
              <a:rPr lang="it-IT" sz="1600" b="1" dirty="0" err="1" smtClean="0">
                <a:solidFill>
                  <a:srgbClr val="003399"/>
                </a:solidFill>
              </a:rPr>
              <a:t>results</a:t>
            </a:r>
            <a:r>
              <a:rPr lang="it-IT" sz="1600" b="1" dirty="0" smtClean="0">
                <a:solidFill>
                  <a:srgbClr val="003399"/>
                </a:solidFill>
              </a:rPr>
              <a:t> for ELI-NP GBS </a:t>
            </a:r>
            <a:r>
              <a:rPr lang="it-IT" sz="1600" b="1" dirty="0" err="1" smtClean="0">
                <a:solidFill>
                  <a:srgbClr val="003399"/>
                </a:solidFill>
              </a:rPr>
              <a:t>applications</a:t>
            </a:r>
            <a:r>
              <a:rPr lang="it-IT" sz="1600" b="1" dirty="0">
                <a:solidFill>
                  <a:srgbClr val="003399"/>
                </a:solidFill>
              </a:rPr>
              <a:t>.</a:t>
            </a:r>
            <a:endParaRPr lang="it-IT" sz="1600" b="1" dirty="0" smtClean="0">
              <a:solidFill>
                <a:srgbClr val="003399"/>
              </a:solidFill>
            </a:endParaRPr>
          </a:p>
          <a:p>
            <a:pPr marL="285750" indent="-285750">
              <a:spcAft>
                <a:spcPts val="600"/>
              </a:spcAft>
              <a:buClr>
                <a:srgbClr val="0070C0"/>
              </a:buClr>
              <a:buSzPct val="100000"/>
              <a:buFont typeface="Arial" panose="020B0604020202020204" pitchFamily="34" charset="0"/>
              <a:buChar char="•"/>
            </a:pPr>
            <a:r>
              <a:rPr lang="it-IT" sz="1600" b="1" dirty="0" err="1">
                <a:solidFill>
                  <a:srgbClr val="003399"/>
                </a:solidFill>
              </a:rPr>
              <a:t>Further</a:t>
            </a:r>
            <a:r>
              <a:rPr lang="it-IT" sz="1600" b="1" dirty="0">
                <a:solidFill>
                  <a:srgbClr val="003399"/>
                </a:solidFill>
              </a:rPr>
              <a:t> </a:t>
            </a:r>
            <a:r>
              <a:rPr lang="it-IT" sz="1600" b="1" dirty="0" err="1">
                <a:solidFill>
                  <a:srgbClr val="003399"/>
                </a:solidFill>
              </a:rPr>
              <a:t>measurements</a:t>
            </a:r>
            <a:r>
              <a:rPr lang="it-IT" sz="1600" b="1" dirty="0">
                <a:solidFill>
                  <a:srgbClr val="003399"/>
                </a:solidFill>
              </a:rPr>
              <a:t> are </a:t>
            </a:r>
            <a:r>
              <a:rPr lang="it-IT" sz="1600" b="1" dirty="0" err="1" smtClean="0">
                <a:solidFill>
                  <a:srgbClr val="003399"/>
                </a:solidFill>
              </a:rPr>
              <a:t>ongoing</a:t>
            </a:r>
            <a:r>
              <a:rPr lang="it-IT" sz="1600" b="1" dirty="0" smtClean="0">
                <a:solidFill>
                  <a:srgbClr val="003399"/>
                </a:solidFill>
              </a:rPr>
              <a:t> </a:t>
            </a:r>
            <a:r>
              <a:rPr lang="it-IT" sz="1600" b="1" dirty="0" err="1" smtClean="0">
                <a:solidFill>
                  <a:srgbClr val="003399"/>
                </a:solidFill>
              </a:rPr>
              <a:t>at</a:t>
            </a:r>
            <a:r>
              <a:rPr lang="it-IT" sz="1600" b="1" dirty="0" smtClean="0">
                <a:solidFill>
                  <a:srgbClr val="003399"/>
                </a:solidFill>
              </a:rPr>
              <a:t> SPARC-LAB, to complete the </a:t>
            </a:r>
            <a:r>
              <a:rPr lang="it-IT" sz="1600" b="1" dirty="0" err="1" smtClean="0">
                <a:solidFill>
                  <a:srgbClr val="003399"/>
                </a:solidFill>
              </a:rPr>
              <a:t>characterization</a:t>
            </a:r>
            <a:r>
              <a:rPr lang="it-IT" sz="1600" b="1" dirty="0" smtClean="0">
                <a:solidFill>
                  <a:srgbClr val="003399"/>
                </a:solidFill>
              </a:rPr>
              <a:t> and to </a:t>
            </a:r>
            <a:r>
              <a:rPr lang="it-IT" sz="1600" b="1" dirty="0" err="1" smtClean="0">
                <a:solidFill>
                  <a:srgbClr val="003399"/>
                </a:solidFill>
              </a:rPr>
              <a:t>provide</a:t>
            </a:r>
            <a:r>
              <a:rPr lang="it-IT" sz="1600" b="1" dirty="0" smtClean="0">
                <a:solidFill>
                  <a:srgbClr val="003399"/>
                </a:solidFill>
              </a:rPr>
              <a:t> a </a:t>
            </a:r>
            <a:r>
              <a:rPr lang="it-IT" sz="1600" b="1" dirty="0" err="1" smtClean="0">
                <a:solidFill>
                  <a:srgbClr val="003399"/>
                </a:solidFill>
              </a:rPr>
              <a:t>starting</a:t>
            </a:r>
            <a:r>
              <a:rPr lang="it-IT" sz="1600" b="1" dirty="0" smtClean="0">
                <a:solidFill>
                  <a:srgbClr val="003399"/>
                </a:solidFill>
              </a:rPr>
              <a:t> </a:t>
            </a:r>
            <a:r>
              <a:rPr lang="it-IT" sz="1600" b="1" dirty="0" err="1" smtClean="0">
                <a:solidFill>
                  <a:srgbClr val="003399"/>
                </a:solidFill>
              </a:rPr>
              <a:t>point</a:t>
            </a:r>
            <a:r>
              <a:rPr lang="it-IT" sz="1600" b="1" dirty="0" smtClean="0">
                <a:solidFill>
                  <a:srgbClr val="003399"/>
                </a:solidFill>
              </a:rPr>
              <a:t> for the design of the </a:t>
            </a:r>
            <a:r>
              <a:rPr lang="it-IT" sz="1600" b="1" dirty="0" err="1" smtClean="0">
                <a:solidFill>
                  <a:srgbClr val="003399"/>
                </a:solidFill>
              </a:rPr>
              <a:t>diagnostics</a:t>
            </a:r>
            <a:r>
              <a:rPr lang="it-IT" sz="1600" b="1" dirty="0" smtClean="0">
                <a:solidFill>
                  <a:srgbClr val="003399"/>
                </a:solidFill>
              </a:rPr>
              <a:t> of the EUPRAXIA </a:t>
            </a:r>
            <a:r>
              <a:rPr lang="it-IT" sz="1600" b="1" dirty="0" err="1" smtClean="0">
                <a:solidFill>
                  <a:srgbClr val="003399"/>
                </a:solidFill>
              </a:rPr>
              <a:t>linac</a:t>
            </a:r>
            <a:r>
              <a:rPr lang="it-IT" sz="1600" b="1" dirty="0" smtClean="0">
                <a:solidFill>
                  <a:srgbClr val="003399"/>
                </a:solidFill>
              </a:rPr>
              <a:t>.</a:t>
            </a:r>
            <a:endParaRPr lang="it-IT" sz="1600" b="1" dirty="0">
              <a:solidFill>
                <a:srgbClr val="003399"/>
              </a:solidFill>
            </a:endParaRPr>
          </a:p>
          <a:p>
            <a:pPr marL="285750" indent="-285750">
              <a:spcAft>
                <a:spcPts val="600"/>
              </a:spcAft>
              <a:buClr>
                <a:srgbClr val="0070C0"/>
              </a:buClr>
              <a:buSzPct val="100000"/>
              <a:buFont typeface="Arial" panose="020B0604020202020204" pitchFamily="34" charset="0"/>
              <a:buChar char="•"/>
            </a:pPr>
            <a:endParaRPr lang="it-IT" sz="1200" b="1" dirty="0" smtClean="0">
              <a:solidFill>
                <a:srgbClr val="FF0000"/>
              </a:solidFill>
            </a:endParaRPr>
          </a:p>
        </p:txBody>
      </p:sp>
    </p:spTree>
    <p:extLst>
      <p:ext uri="{BB962C8B-B14F-4D97-AF65-F5344CB8AC3E}">
        <p14:creationId xmlns:p14="http://schemas.microsoft.com/office/powerpoint/2010/main" val="21459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a:t>
            </a:r>
            <a:r>
              <a:rPr lang="it-IT" dirty="0" err="1" smtClean="0"/>
              <a:t>Bench</a:t>
            </a:r>
            <a:r>
              <a:rPr lang="it-IT" dirty="0" smtClean="0"/>
              <a:t> </a:t>
            </a:r>
            <a:r>
              <a:rPr lang="it-IT" dirty="0" err="1" smtClean="0"/>
              <a:t>at</a:t>
            </a:r>
            <a:r>
              <a:rPr lang="it-IT" dirty="0" smtClean="0"/>
              <a:t> SPARC</a:t>
            </a:r>
            <a:endParaRPr lang="it-IT" dirty="0"/>
          </a:p>
        </p:txBody>
      </p:sp>
      <p:pic>
        <p:nvPicPr>
          <p:cNvPr id="3" name="Immagine 2"/>
          <p:cNvPicPr>
            <a:picLocks noChangeAspect="1"/>
          </p:cNvPicPr>
          <p:nvPr/>
        </p:nvPicPr>
        <p:blipFill>
          <a:blip r:embed="rId2"/>
          <a:stretch>
            <a:fillRect/>
          </a:stretch>
        </p:blipFill>
        <p:spPr>
          <a:xfrm>
            <a:off x="1005840" y="665726"/>
            <a:ext cx="7559040" cy="3144656"/>
          </a:xfrm>
          <a:prstGeom prst="rect">
            <a:avLst/>
          </a:prstGeom>
        </p:spPr>
      </p:pic>
      <p:sp>
        <p:nvSpPr>
          <p:cNvPr id="4" name="Ovale 3"/>
          <p:cNvSpPr/>
          <p:nvPr/>
        </p:nvSpPr>
        <p:spPr>
          <a:xfrm>
            <a:off x="6457950" y="2717800"/>
            <a:ext cx="609600" cy="546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pic>
        <p:nvPicPr>
          <p:cNvPr id="7" name="Immagine 6"/>
          <p:cNvPicPr>
            <a:picLocks noChangeAspect="1"/>
          </p:cNvPicPr>
          <p:nvPr/>
        </p:nvPicPr>
        <p:blipFill rotWithShape="1">
          <a:blip r:embed="rId3"/>
          <a:srcRect b="8809"/>
          <a:stretch/>
        </p:blipFill>
        <p:spPr>
          <a:xfrm>
            <a:off x="948602" y="3914743"/>
            <a:ext cx="2693758" cy="2292816"/>
          </a:xfrm>
          <a:prstGeom prst="rect">
            <a:avLst/>
          </a:prstGeom>
        </p:spPr>
      </p:pic>
      <p:sp>
        <p:nvSpPr>
          <p:cNvPr id="8" name="Line 3"/>
          <p:cNvSpPr/>
          <p:nvPr/>
        </p:nvSpPr>
        <p:spPr>
          <a:xfrm flipH="1">
            <a:off x="6774180" y="3263900"/>
            <a:ext cx="0" cy="551841"/>
          </a:xfrm>
          <a:prstGeom prst="line">
            <a:avLst/>
          </a:prstGeom>
          <a:ln w="28575">
            <a:solidFill>
              <a:srgbClr val="FF0000"/>
            </a:solidFill>
            <a:round/>
            <a:tailEnd type="triangle" w="med" len="med"/>
          </a:ln>
        </p:spPr>
        <p:style>
          <a:lnRef idx="0">
            <a:scrgbClr r="0" g="0" b="0"/>
          </a:lnRef>
          <a:fillRef idx="0">
            <a:scrgbClr r="0" g="0" b="0"/>
          </a:fillRef>
          <a:effectRef idx="0">
            <a:scrgbClr r="0" g="0" b="0"/>
          </a:effectRef>
          <a:fontRef idx="minor"/>
        </p:style>
      </p:sp>
      <p:sp>
        <p:nvSpPr>
          <p:cNvPr id="9" name="Line 3"/>
          <p:cNvSpPr/>
          <p:nvPr/>
        </p:nvSpPr>
        <p:spPr>
          <a:xfrm>
            <a:off x="3771900" y="4902200"/>
            <a:ext cx="624840" cy="0"/>
          </a:xfrm>
          <a:prstGeom prst="line">
            <a:avLst/>
          </a:prstGeom>
          <a:ln w="28575">
            <a:solidFill>
              <a:srgbClr val="FF0000"/>
            </a:solidFill>
            <a:round/>
            <a:tailEnd type="triangle" w="med" len="med"/>
          </a:ln>
        </p:spPr>
        <p:style>
          <a:lnRef idx="0">
            <a:scrgbClr r="0" g="0" b="0"/>
          </a:lnRef>
          <a:fillRef idx="0">
            <a:scrgbClr r="0" g="0" b="0"/>
          </a:fillRef>
          <a:effectRef idx="0">
            <a:scrgbClr r="0" g="0" b="0"/>
          </a:effectRef>
          <a:fontRef idx="minor"/>
        </p:style>
      </p:sp>
      <p:pic>
        <p:nvPicPr>
          <p:cNvPr id="11" name="Immagine 10"/>
          <p:cNvPicPr/>
          <p:nvPr/>
        </p:nvPicPr>
        <p:blipFill rotWithShape="1">
          <a:blip r:embed="rId4" cstate="print">
            <a:extLst>
              <a:ext uri="{28A0092B-C50C-407E-A947-70E740481C1C}">
                <a14:useLocalDpi xmlns:a14="http://schemas.microsoft.com/office/drawing/2010/main" val="0"/>
              </a:ext>
            </a:extLst>
          </a:blip>
          <a:srcRect t="13649" b="43302"/>
          <a:stretch/>
        </p:blipFill>
        <p:spPr>
          <a:xfrm>
            <a:off x="4439920" y="3880669"/>
            <a:ext cx="4246880" cy="2437500"/>
          </a:xfrm>
          <a:prstGeom prst="rect">
            <a:avLst/>
          </a:prstGeom>
        </p:spPr>
      </p:pic>
    </p:spTree>
    <p:extLst>
      <p:ext uri="{BB962C8B-B14F-4D97-AF65-F5344CB8AC3E}">
        <p14:creationId xmlns:p14="http://schemas.microsoft.com/office/powerpoint/2010/main" val="432601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320007"/>
            <a:ext cx="9144000" cy="1103325"/>
          </a:xfrm>
          <a:prstGeom prst="rect">
            <a:avLst/>
          </a:prstGeom>
          <a:solidFill>
            <a:srgbClr val="D8D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
        <p:nvSpPr>
          <p:cNvPr id="5" name="Title 1"/>
          <p:cNvSpPr txBox="1">
            <a:spLocks/>
          </p:cNvSpPr>
          <p:nvPr/>
        </p:nvSpPr>
        <p:spPr>
          <a:xfrm>
            <a:off x="299227" y="2517665"/>
            <a:ext cx="8545545" cy="831479"/>
          </a:xfrm>
          <a:prstGeom prst="rect">
            <a:avLst/>
          </a:prstGeom>
        </p:spPr>
        <p:txBody>
          <a:bodyPr/>
          <a:lstStyle>
            <a:lvl1pPr algn="l" defTabSz="914400" rtl="0" eaLnBrk="1" latinLnBrk="0" hangingPunct="1">
              <a:lnSpc>
                <a:spcPct val="85000"/>
              </a:lnSpc>
              <a:spcBef>
                <a:spcPct val="0"/>
              </a:spcBef>
              <a:buNone/>
              <a:defRPr sz="4000" b="1" strike="noStrike" kern="1200" baseline="0">
                <a:solidFill>
                  <a:schemeClr val="bg1"/>
                </a:solidFill>
                <a:latin typeface="EYInterstate Light" panose="02000506000000020004" pitchFamily="2" charset="0"/>
                <a:ea typeface="+mj-ea"/>
                <a:cs typeface="Arial" pitchFamily="34" charset="0"/>
              </a:defRPr>
            </a:lvl1pPr>
          </a:lstStyle>
          <a:p>
            <a:pPr algn="ctr"/>
            <a:r>
              <a:rPr lang="en-GB" sz="2400" dirty="0" smtClean="0">
                <a:solidFill>
                  <a:srgbClr val="003399"/>
                </a:solidFill>
                <a:latin typeface="+mn-lt"/>
              </a:rPr>
              <a:t>Thank you for your attention!</a:t>
            </a:r>
            <a:endParaRPr lang="it-IT" sz="2400" dirty="0">
              <a:solidFill>
                <a:srgbClr val="003399"/>
              </a:solidFill>
              <a:latin typeface="+mn-lt"/>
            </a:endParaRPr>
          </a:p>
        </p:txBody>
      </p:sp>
    </p:spTree>
    <p:extLst>
      <p:ext uri="{BB962C8B-B14F-4D97-AF65-F5344CB8AC3E}">
        <p14:creationId xmlns:p14="http://schemas.microsoft.com/office/powerpoint/2010/main" val="301243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Spares</a:t>
            </a:r>
            <a:endParaRPr lang="it-IT" dirty="0"/>
          </a:p>
        </p:txBody>
      </p:sp>
    </p:spTree>
    <p:extLst>
      <p:ext uri="{BB962C8B-B14F-4D97-AF65-F5344CB8AC3E}">
        <p14:creationId xmlns:p14="http://schemas.microsoft.com/office/powerpoint/2010/main" val="99190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Crosstalk</a:t>
            </a:r>
            <a:endParaRPr lang="it-IT" dirty="0"/>
          </a:p>
        </p:txBody>
      </p:sp>
      <p:pic>
        <p:nvPicPr>
          <p:cNvPr id="3" name="Immagine 2" descr="C:\Google Drive\INFN\6-Dottorato\Immagini\DESY\Crosstalk\Crosstalk.jpg"/>
          <p:cNvPicPr/>
          <p:nvPr/>
        </p:nvPicPr>
        <p:blipFill rotWithShape="1">
          <a:blip r:embed="rId2" cstate="print">
            <a:extLst>
              <a:ext uri="{28A0092B-C50C-407E-A947-70E740481C1C}">
                <a14:useLocalDpi xmlns:a14="http://schemas.microsoft.com/office/drawing/2010/main" val="0"/>
              </a:ext>
            </a:extLst>
          </a:blip>
          <a:srcRect l="6641" r="7440"/>
          <a:stretch/>
        </p:blipFill>
        <p:spPr bwMode="auto">
          <a:xfrm>
            <a:off x="1038224" y="1150302"/>
            <a:ext cx="6774816" cy="3843792"/>
          </a:xfrm>
          <a:prstGeom prst="rect">
            <a:avLst/>
          </a:prstGeom>
          <a:noFill/>
          <a:ln>
            <a:noFill/>
          </a:ln>
          <a:extLst>
            <a:ext uri="{53640926-AAD7-44D8-BBD7-CCE9431645EC}">
              <a14:shadowObscured xmlns:a14="http://schemas.microsoft.com/office/drawing/2010/main"/>
            </a:ext>
          </a:extLst>
        </p:spPr>
      </p:pic>
      <p:sp>
        <p:nvSpPr>
          <p:cNvPr id="4" name="Rectangle 50"/>
          <p:cNvSpPr/>
          <p:nvPr/>
        </p:nvSpPr>
        <p:spPr>
          <a:xfrm>
            <a:off x="457200" y="5471440"/>
            <a:ext cx="8641080" cy="79728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85750" indent="-285750">
              <a:spcAft>
                <a:spcPts val="600"/>
              </a:spcAft>
              <a:buClr>
                <a:srgbClr val="0070C0"/>
              </a:buClr>
              <a:buSzPct val="100000"/>
              <a:buFont typeface="Arial" panose="020B0604020202020204" pitchFamily="34" charset="0"/>
              <a:buChar char="•"/>
            </a:pPr>
            <a:r>
              <a:rPr lang="it-IT" sz="1600" b="1" dirty="0" err="1" smtClean="0">
                <a:solidFill>
                  <a:srgbClr val="003399"/>
                </a:solidFill>
              </a:rPr>
              <a:t>Correlation</a:t>
            </a:r>
            <a:r>
              <a:rPr lang="it-IT" sz="1600" b="1" dirty="0" smtClean="0">
                <a:solidFill>
                  <a:srgbClr val="003399"/>
                </a:solidFill>
              </a:rPr>
              <a:t> </a:t>
            </a:r>
            <a:r>
              <a:rPr lang="it-IT" sz="1600" b="1" dirty="0" err="1" smtClean="0">
                <a:solidFill>
                  <a:srgbClr val="003399"/>
                </a:solidFill>
              </a:rPr>
              <a:t>coefficient</a:t>
            </a:r>
            <a:r>
              <a:rPr lang="it-IT" sz="1600" b="1" dirty="0" smtClean="0">
                <a:solidFill>
                  <a:srgbClr val="003399"/>
                </a:solidFill>
              </a:rPr>
              <a:t> </a:t>
            </a:r>
            <a:r>
              <a:rPr lang="it-IT" sz="1600" b="1" dirty="0" err="1" smtClean="0">
                <a:solidFill>
                  <a:srgbClr val="003399"/>
                </a:solidFill>
              </a:rPr>
              <a:t>between</a:t>
            </a:r>
            <a:r>
              <a:rPr lang="it-IT" sz="1600" b="1" dirty="0" smtClean="0">
                <a:solidFill>
                  <a:srgbClr val="003399"/>
                </a:solidFill>
              </a:rPr>
              <a:t> the </a:t>
            </a:r>
            <a:r>
              <a:rPr lang="it-IT" sz="1600" b="1" dirty="0" err="1" smtClean="0">
                <a:solidFill>
                  <a:srgbClr val="003399"/>
                </a:solidFill>
              </a:rPr>
              <a:t>vertical</a:t>
            </a:r>
            <a:r>
              <a:rPr lang="it-IT" sz="1600" b="1" dirty="0" smtClean="0">
                <a:solidFill>
                  <a:srgbClr val="003399"/>
                </a:solidFill>
              </a:rPr>
              <a:t> </a:t>
            </a:r>
            <a:r>
              <a:rPr lang="it-IT" sz="1600" b="1" dirty="0" err="1" smtClean="0">
                <a:solidFill>
                  <a:srgbClr val="003399"/>
                </a:solidFill>
              </a:rPr>
              <a:t>plane</a:t>
            </a:r>
            <a:r>
              <a:rPr lang="it-IT" sz="1600" b="1" dirty="0" smtClean="0">
                <a:solidFill>
                  <a:srgbClr val="003399"/>
                </a:solidFill>
              </a:rPr>
              <a:t> and the </a:t>
            </a:r>
            <a:r>
              <a:rPr lang="it-IT" sz="1600" b="1" dirty="0" err="1" smtClean="0">
                <a:solidFill>
                  <a:srgbClr val="003399"/>
                </a:solidFill>
              </a:rPr>
              <a:t>horizontal</a:t>
            </a:r>
            <a:r>
              <a:rPr lang="it-IT" sz="1600" b="1" dirty="0" smtClean="0">
                <a:solidFill>
                  <a:srgbClr val="003399"/>
                </a:solidFill>
              </a:rPr>
              <a:t> </a:t>
            </a:r>
            <a:r>
              <a:rPr lang="it-IT" sz="1600" b="1" dirty="0" err="1" smtClean="0">
                <a:solidFill>
                  <a:srgbClr val="003399"/>
                </a:solidFill>
              </a:rPr>
              <a:t>plane</a:t>
            </a:r>
            <a:r>
              <a:rPr lang="it-IT" sz="1600" b="1" dirty="0" smtClean="0">
                <a:solidFill>
                  <a:srgbClr val="003399"/>
                </a:solidFill>
              </a:rPr>
              <a:t> </a:t>
            </a:r>
            <a:r>
              <a:rPr lang="it-IT" sz="1600" b="1" dirty="0" err="1" smtClean="0">
                <a:solidFill>
                  <a:srgbClr val="003399"/>
                </a:solidFill>
              </a:rPr>
              <a:t>is</a:t>
            </a:r>
            <a:r>
              <a:rPr lang="it-IT" sz="1600" b="1" dirty="0" smtClean="0">
                <a:solidFill>
                  <a:srgbClr val="003399"/>
                </a:solidFill>
              </a:rPr>
              <a:t> -45 dB (0.0056)</a:t>
            </a:r>
          </a:p>
          <a:p>
            <a:pPr marL="285750" indent="-285750">
              <a:spcAft>
                <a:spcPts val="600"/>
              </a:spcAft>
              <a:buClr>
                <a:srgbClr val="0070C0"/>
              </a:buClr>
              <a:buSzPct val="100000"/>
              <a:buFont typeface="Arial" panose="020B0604020202020204" pitchFamily="34" charset="0"/>
              <a:buChar char="•"/>
            </a:pPr>
            <a:endParaRPr lang="it-IT" sz="1200" b="1" dirty="0" smtClean="0">
              <a:solidFill>
                <a:srgbClr val="FF0000"/>
              </a:solidFill>
            </a:endParaRPr>
          </a:p>
        </p:txBody>
      </p:sp>
    </p:spTree>
    <p:extLst>
      <p:ext uri="{BB962C8B-B14F-4D97-AF65-F5344CB8AC3E}">
        <p14:creationId xmlns:p14="http://schemas.microsoft.com/office/powerpoint/2010/main" val="302815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ELI-NP Gamma </a:t>
            </a:r>
            <a:r>
              <a:rPr lang="it-IT" dirty="0" err="1" smtClean="0"/>
              <a:t>Beam</a:t>
            </a:r>
            <a:r>
              <a:rPr lang="it-IT" dirty="0" smtClean="0"/>
              <a:t> System</a:t>
            </a:r>
            <a:endParaRPr lang="it-IT" dirty="0"/>
          </a:p>
        </p:txBody>
      </p:sp>
      <p:pic>
        <p:nvPicPr>
          <p:cNvPr id="5" name="Picture 2" descr="Screen Shot 2016-04-01 at 13.47.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671" y="795424"/>
            <a:ext cx="3690608" cy="2848998"/>
          </a:xfrm>
          <a:prstGeom prst="rect">
            <a:avLst/>
          </a:prstGeom>
        </p:spPr>
      </p:pic>
      <p:sp>
        <p:nvSpPr>
          <p:cNvPr id="6" name="Rettangolo 5"/>
          <p:cNvSpPr/>
          <p:nvPr/>
        </p:nvSpPr>
        <p:spPr>
          <a:xfrm>
            <a:off x="542925" y="3953669"/>
            <a:ext cx="8166966" cy="2554545"/>
          </a:xfrm>
          <a:prstGeom prst="rect">
            <a:avLst/>
          </a:prstGeom>
        </p:spPr>
        <p:txBody>
          <a:bodyPr wrap="square">
            <a:spAutoFit/>
          </a:bodyPr>
          <a:lstStyle/>
          <a:p>
            <a:pPr algn="just" fontAlgn="base">
              <a:spcBef>
                <a:spcPct val="0"/>
              </a:spcBef>
              <a:spcAft>
                <a:spcPct val="0"/>
              </a:spcAft>
            </a:pPr>
            <a:r>
              <a:rPr lang="en-GB" sz="1600" b="1" dirty="0">
                <a:solidFill>
                  <a:srgbClr val="003399"/>
                </a:solidFill>
              </a:rPr>
              <a:t>ELI-NP </a:t>
            </a:r>
            <a:r>
              <a:rPr lang="en-GB" sz="1600" b="1" dirty="0" smtClean="0">
                <a:solidFill>
                  <a:srgbClr val="003399"/>
                </a:solidFill>
              </a:rPr>
              <a:t>GBS </a:t>
            </a:r>
            <a:r>
              <a:rPr lang="en-GB" sz="1600" dirty="0" smtClean="0"/>
              <a:t>(Extreme Light infrastructure – Nuclear Physics, Gamma Beam System)</a:t>
            </a:r>
            <a:r>
              <a:rPr lang="en-GB" sz="1600" b="1" dirty="0" smtClean="0">
                <a:solidFill>
                  <a:srgbClr val="003399"/>
                </a:solidFill>
              </a:rPr>
              <a:t> </a:t>
            </a:r>
            <a:r>
              <a:rPr lang="en-GB" sz="1600" dirty="0" smtClean="0">
                <a:ea typeface="ヒラギノ角ゴ Pro W3" charset="-128"/>
                <a:cs typeface="ヒラギノ角ゴ Pro W3" charset="-128"/>
              </a:rPr>
              <a:t>is an </a:t>
            </a:r>
            <a:r>
              <a:rPr lang="en-GB" sz="1600" b="1" dirty="0">
                <a:solidFill>
                  <a:srgbClr val="003399"/>
                </a:solidFill>
              </a:rPr>
              <a:t>Advanced Gamma Source </a:t>
            </a:r>
            <a:r>
              <a:rPr lang="en-GB" sz="1600" dirty="0" smtClean="0">
                <a:solidFill>
                  <a:prstClr val="black"/>
                </a:solidFill>
                <a:ea typeface="ヒラギノ角ゴ Pro W3" charset="-128"/>
                <a:cs typeface="ヒラギノ角ゴ Pro W3" charset="-128"/>
              </a:rPr>
              <a:t>for studies in new nuclear spectroscopy and new photonuclear physics. </a:t>
            </a:r>
            <a:endParaRPr lang="en-GB" sz="1600" dirty="0">
              <a:solidFill>
                <a:prstClr val="black"/>
              </a:solidFill>
              <a:ea typeface="ヒラギノ角ゴ Pro W3" charset="-128"/>
              <a:cs typeface="ヒラギノ角ゴ Pro W3" charset="-128"/>
            </a:endParaRPr>
          </a:p>
          <a:p>
            <a:pPr algn="just" fontAlgn="base">
              <a:spcBef>
                <a:spcPct val="0"/>
              </a:spcBef>
              <a:spcAft>
                <a:spcPct val="0"/>
              </a:spcAft>
            </a:pPr>
            <a:endParaRPr lang="en-GB" sz="1600" b="1" dirty="0">
              <a:solidFill>
                <a:prstClr val="black"/>
              </a:solidFill>
              <a:ea typeface="ヒラギノ角ゴ Pro W3" charset="-128"/>
              <a:cs typeface="ヒラギノ角ゴ Pro W3" charset="-128"/>
            </a:endParaRPr>
          </a:p>
          <a:p>
            <a:pPr algn="just" fontAlgn="base">
              <a:spcBef>
                <a:spcPct val="0"/>
              </a:spcBef>
              <a:spcAft>
                <a:spcPct val="0"/>
              </a:spcAft>
            </a:pPr>
            <a:r>
              <a:rPr lang="en-GB" sz="1600" dirty="0" smtClean="0">
                <a:ea typeface="ヒラギノ角ゴ Pro W3" charset="-128"/>
                <a:cs typeface="ヒラギノ角ゴ Pro W3" charset="-128"/>
              </a:rPr>
              <a:t>It is a </a:t>
            </a:r>
            <a:r>
              <a:rPr lang="en-GB" sz="1600" b="1" dirty="0">
                <a:solidFill>
                  <a:srgbClr val="003399"/>
                </a:solidFill>
              </a:rPr>
              <a:t>Compton back-scattering </a:t>
            </a:r>
            <a:r>
              <a:rPr lang="en-GB" sz="1600" dirty="0">
                <a:solidFill>
                  <a:prstClr val="black"/>
                </a:solidFill>
                <a:ea typeface="ヒラギノ角ゴ Pro W3" charset="-128"/>
                <a:cs typeface="ヒラギノ角ゴ Pro W3" charset="-128"/>
              </a:rPr>
              <a:t>machine with a </a:t>
            </a:r>
            <a:r>
              <a:rPr lang="en-GB" sz="1600" b="1" dirty="0" err="1">
                <a:solidFill>
                  <a:srgbClr val="003399"/>
                </a:solidFill>
              </a:rPr>
              <a:t>tunable</a:t>
            </a:r>
            <a:r>
              <a:rPr lang="en-GB" sz="1600" b="1" dirty="0">
                <a:solidFill>
                  <a:srgbClr val="003399"/>
                </a:solidFill>
              </a:rPr>
              <a:t> energy </a:t>
            </a:r>
            <a:r>
              <a:rPr lang="en-GB" sz="1600" dirty="0">
                <a:solidFill>
                  <a:prstClr val="black"/>
                </a:solidFill>
                <a:ea typeface="ヒラギノ角ゴ Pro W3" charset="-128"/>
                <a:cs typeface="ヒラギノ角ゴ Pro W3" charset="-128"/>
              </a:rPr>
              <a:t>of the gamma photons between </a:t>
            </a:r>
            <a:r>
              <a:rPr lang="en-GB" sz="1600" dirty="0" smtClean="0">
                <a:solidFill>
                  <a:prstClr val="black"/>
                </a:solidFill>
                <a:ea typeface="ヒラギノ角ゴ Pro W3" charset="-128"/>
                <a:cs typeface="ヒラギノ角ゴ Pro W3" charset="-128"/>
              </a:rPr>
              <a:t>0.2 </a:t>
            </a:r>
            <a:r>
              <a:rPr lang="en-GB" sz="1600" dirty="0">
                <a:solidFill>
                  <a:prstClr val="black"/>
                </a:solidFill>
                <a:ea typeface="ヒラギノ角ゴ Pro W3" charset="-128"/>
                <a:cs typeface="ヒラギノ角ゴ Pro W3" charset="-128"/>
              </a:rPr>
              <a:t>and </a:t>
            </a:r>
            <a:r>
              <a:rPr lang="en-GB" sz="1600" dirty="0" smtClean="0">
                <a:solidFill>
                  <a:prstClr val="black"/>
                </a:solidFill>
                <a:ea typeface="ヒラギノ角ゴ Pro W3" charset="-128"/>
                <a:cs typeface="ヒラギノ角ゴ Pro W3" charset="-128"/>
              </a:rPr>
              <a:t>19.5 </a:t>
            </a:r>
            <a:r>
              <a:rPr lang="en-GB" sz="1600" dirty="0">
                <a:solidFill>
                  <a:prstClr val="black"/>
                </a:solidFill>
                <a:ea typeface="ヒラギノ角ゴ Pro W3" charset="-128"/>
                <a:cs typeface="ヒラギノ角ゴ Pro W3" charset="-128"/>
              </a:rPr>
              <a:t>MeV, a </a:t>
            </a:r>
            <a:r>
              <a:rPr lang="en-GB" sz="1600" b="1" dirty="0">
                <a:solidFill>
                  <a:srgbClr val="003399"/>
                </a:solidFill>
              </a:rPr>
              <a:t>narrow bandwidth </a:t>
            </a:r>
            <a:r>
              <a:rPr lang="en-GB" sz="1600" dirty="0">
                <a:solidFill>
                  <a:prstClr val="black"/>
                </a:solidFill>
                <a:ea typeface="ヒラギノ角ゴ Pro W3" charset="-128"/>
                <a:cs typeface="ヒラギノ角ゴ Pro W3" charset="-128"/>
              </a:rPr>
              <a:t>(</a:t>
            </a:r>
            <a:r>
              <a:rPr lang="en-GB" sz="1600" dirty="0" smtClean="0">
                <a:solidFill>
                  <a:prstClr val="black"/>
                </a:solidFill>
                <a:ea typeface="ヒラギノ角ゴ Pro W3" charset="-128"/>
                <a:cs typeface="ヒラギノ角ゴ Pro W3" charset="-128"/>
              </a:rPr>
              <a:t>0.5%) </a:t>
            </a:r>
            <a:r>
              <a:rPr lang="en-GB" sz="1600" dirty="0">
                <a:solidFill>
                  <a:prstClr val="black"/>
                </a:solidFill>
                <a:ea typeface="ヒラギノ角ゴ Pro W3" charset="-128"/>
                <a:cs typeface="ヒラギノ角ゴ Pro W3" charset="-128"/>
              </a:rPr>
              <a:t>and a </a:t>
            </a:r>
            <a:r>
              <a:rPr lang="en-GB" sz="1600" b="1" dirty="0">
                <a:solidFill>
                  <a:srgbClr val="003399"/>
                </a:solidFill>
              </a:rPr>
              <a:t>high spectral density</a:t>
            </a:r>
            <a:r>
              <a:rPr lang="en-GB" sz="1600" dirty="0">
                <a:solidFill>
                  <a:srgbClr val="FF0000"/>
                </a:solidFill>
                <a:ea typeface="ヒラギノ角ゴ Pro W3" charset="-128"/>
                <a:cs typeface="ヒラギノ角ゴ Pro W3" charset="-128"/>
              </a:rPr>
              <a:t> </a:t>
            </a:r>
            <a:r>
              <a:rPr lang="en-GB" sz="1600" dirty="0" smtClean="0">
                <a:solidFill>
                  <a:prstClr val="black"/>
                </a:solidFill>
                <a:ea typeface="ヒラギノ角ゴ Pro W3" charset="-128"/>
                <a:cs typeface="ヒラギノ角ゴ Pro W3" charset="-128"/>
              </a:rPr>
              <a:t>(&gt;10</a:t>
            </a:r>
            <a:r>
              <a:rPr lang="en-GB" sz="1600" baseline="30000" dirty="0" smtClean="0">
                <a:solidFill>
                  <a:prstClr val="black"/>
                </a:solidFill>
                <a:ea typeface="ヒラギノ角ゴ Pro W3" charset="-128"/>
                <a:cs typeface="ヒラギノ角ゴ Pro W3" charset="-128"/>
              </a:rPr>
              <a:t>4</a:t>
            </a:r>
            <a:r>
              <a:rPr lang="en-GB" sz="1600" dirty="0" smtClean="0">
                <a:solidFill>
                  <a:prstClr val="black"/>
                </a:solidFill>
                <a:ea typeface="ヒラギノ角ゴ Pro W3" charset="-128"/>
                <a:cs typeface="ヒラギノ角ゴ Pro W3" charset="-128"/>
              </a:rPr>
              <a:t> </a:t>
            </a:r>
            <a:r>
              <a:rPr lang="en-GB" sz="1600" dirty="0">
                <a:solidFill>
                  <a:prstClr val="black"/>
                </a:solidFill>
                <a:ea typeface="ヒラギノ角ゴ Pro W3" charset="-128"/>
                <a:cs typeface="ヒラギノ角ゴ Pro W3" charset="-128"/>
              </a:rPr>
              <a:t>photons/sec/eV</a:t>
            </a:r>
            <a:r>
              <a:rPr lang="en-GB" sz="1600" dirty="0" smtClean="0">
                <a:solidFill>
                  <a:prstClr val="black"/>
                </a:solidFill>
                <a:ea typeface="ヒラギノ角ゴ Pro W3" charset="-128"/>
                <a:cs typeface="ヒラギノ角ゴ Pro W3" charset="-128"/>
              </a:rPr>
              <a:t>).</a:t>
            </a:r>
          </a:p>
          <a:p>
            <a:pPr algn="just" fontAlgn="base">
              <a:spcBef>
                <a:spcPct val="0"/>
              </a:spcBef>
              <a:spcAft>
                <a:spcPct val="0"/>
              </a:spcAft>
            </a:pPr>
            <a:endParaRPr lang="en-GB" sz="1600" dirty="0">
              <a:solidFill>
                <a:prstClr val="black"/>
              </a:solidFill>
              <a:ea typeface="ヒラギノ角ゴ Pro W3" charset="-128"/>
              <a:cs typeface="ヒラギノ角ゴ Pro W3" charset="-128"/>
            </a:endParaRPr>
          </a:p>
          <a:p>
            <a:pPr algn="just" fontAlgn="base">
              <a:spcBef>
                <a:spcPct val="0"/>
              </a:spcBef>
              <a:spcAft>
                <a:spcPct val="0"/>
              </a:spcAft>
            </a:pPr>
            <a:r>
              <a:rPr lang="en-GB" sz="1600" dirty="0" smtClean="0">
                <a:solidFill>
                  <a:prstClr val="black"/>
                </a:solidFill>
                <a:ea typeface="ヒラギノ角ゴ Pro W3" charset="-128"/>
                <a:cs typeface="ヒラギノ角ゴ Pro W3" charset="-128"/>
              </a:rPr>
              <a:t>The </a:t>
            </a:r>
            <a:r>
              <a:rPr lang="en-GB" sz="1600" dirty="0" err="1" smtClean="0">
                <a:solidFill>
                  <a:prstClr val="black"/>
                </a:solidFill>
                <a:ea typeface="ヒラギノ角ゴ Pro W3" charset="-128"/>
                <a:cs typeface="ヒラギノ角ゴ Pro W3" charset="-128"/>
              </a:rPr>
              <a:t>EuroGammaS</a:t>
            </a:r>
            <a:r>
              <a:rPr lang="en-GB" sz="1600" dirty="0" smtClean="0">
                <a:solidFill>
                  <a:prstClr val="black"/>
                </a:solidFill>
                <a:ea typeface="ヒラギノ角ゴ Pro W3" charset="-128"/>
                <a:cs typeface="ヒラギノ角ゴ Pro W3" charset="-128"/>
              </a:rPr>
              <a:t> consortium, led by INFN, is responsible for its development and delivery. The machine installation is halted due to a contract dispute.</a:t>
            </a:r>
            <a:endParaRPr lang="en-GB" sz="1600" dirty="0">
              <a:solidFill>
                <a:prstClr val="black"/>
              </a:solidFill>
              <a:ea typeface="ヒラギノ角ゴ Pro W3" charset="-128"/>
              <a:cs typeface="ヒラギノ角ゴ Pro W3"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29" y="686791"/>
            <a:ext cx="4439616" cy="29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80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ELI-NP Layout</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3" y="4734303"/>
            <a:ext cx="8923387" cy="1703959"/>
          </a:xfrm>
          <a:prstGeom prst="rect">
            <a:avLst/>
          </a:prstGeom>
          <a:ln>
            <a:solidFill>
              <a:schemeClr val="tx1"/>
            </a:solidFill>
          </a:ln>
        </p:spPr>
      </p:pic>
      <p:sp>
        <p:nvSpPr>
          <p:cNvPr id="9" name="Ovale 8"/>
          <p:cNvSpPr/>
          <p:nvPr/>
        </p:nvSpPr>
        <p:spPr>
          <a:xfrm>
            <a:off x="4555598" y="5064847"/>
            <a:ext cx="941550" cy="4553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851160" y="5064847"/>
            <a:ext cx="941550" cy="4553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723" b="4090"/>
          <a:stretch/>
        </p:blipFill>
        <p:spPr>
          <a:xfrm>
            <a:off x="226615" y="672780"/>
            <a:ext cx="8617030" cy="3667008"/>
          </a:xfrm>
          <a:prstGeom prst="rect">
            <a:avLst/>
          </a:prstGeom>
        </p:spPr>
      </p:pic>
      <p:cxnSp>
        <p:nvCxnSpPr>
          <p:cNvPr id="13" name="Straight Arrow Connector 18"/>
          <p:cNvCxnSpPr/>
          <p:nvPr/>
        </p:nvCxnSpPr>
        <p:spPr>
          <a:xfrm flipV="1">
            <a:off x="1851147" y="1654642"/>
            <a:ext cx="3309298" cy="1342498"/>
          </a:xfrm>
          <a:prstGeom prst="straightConnector1">
            <a:avLst/>
          </a:prstGeom>
          <a:ln w="57150">
            <a:solidFill>
              <a:srgbClr val="0070C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 name="TextBox 21"/>
          <p:cNvSpPr txBox="1"/>
          <p:nvPr/>
        </p:nvSpPr>
        <p:spPr>
          <a:xfrm rot="20325544">
            <a:off x="2844865" y="1962392"/>
            <a:ext cx="970907" cy="338554"/>
          </a:xfrm>
          <a:prstGeom prst="rect">
            <a:avLst/>
          </a:prstGeom>
          <a:noFill/>
        </p:spPr>
        <p:txBody>
          <a:bodyPr wrap="none" rtlCol="0">
            <a:spAutoFit/>
          </a:bodyPr>
          <a:lstStyle/>
          <a:p>
            <a:r>
              <a:rPr lang="en-US" sz="1600" b="1" dirty="0" smtClean="0">
                <a:solidFill>
                  <a:srgbClr val="00B0F0"/>
                </a:solidFill>
              </a:rPr>
              <a:t>electrons</a:t>
            </a:r>
            <a:endParaRPr lang="en-US" sz="1600" b="1" dirty="0">
              <a:solidFill>
                <a:srgbClr val="00B0F0"/>
              </a:solidFill>
            </a:endParaRPr>
          </a:p>
        </p:txBody>
      </p:sp>
      <p:sp>
        <p:nvSpPr>
          <p:cNvPr id="15" name="TextBox 22"/>
          <p:cNvSpPr txBox="1"/>
          <p:nvPr/>
        </p:nvSpPr>
        <p:spPr>
          <a:xfrm>
            <a:off x="6663591" y="963224"/>
            <a:ext cx="378630" cy="338554"/>
          </a:xfrm>
          <a:prstGeom prst="rect">
            <a:avLst/>
          </a:prstGeom>
          <a:solidFill>
            <a:schemeClr val="tx1"/>
          </a:solidFill>
        </p:spPr>
        <p:txBody>
          <a:bodyPr wrap="none" rtlCol="0">
            <a:spAutoFit/>
          </a:bodyPr>
          <a:lstStyle/>
          <a:p>
            <a:r>
              <a:rPr lang="en-US" sz="1600" b="1" dirty="0" smtClean="0">
                <a:solidFill>
                  <a:schemeClr val="tx2"/>
                </a:solidFill>
              </a:rPr>
              <a:t>IP</a:t>
            </a:r>
            <a:endParaRPr lang="en-US" sz="1600" b="1" dirty="0">
              <a:solidFill>
                <a:schemeClr val="tx2"/>
              </a:solidFill>
            </a:endParaRPr>
          </a:p>
        </p:txBody>
      </p:sp>
      <p:cxnSp>
        <p:nvCxnSpPr>
          <p:cNvPr id="16" name="Straight Arrow Connector 24"/>
          <p:cNvCxnSpPr/>
          <p:nvPr/>
        </p:nvCxnSpPr>
        <p:spPr>
          <a:xfrm flipV="1">
            <a:off x="1553749" y="3229636"/>
            <a:ext cx="2859461" cy="1320175"/>
          </a:xfrm>
          <a:prstGeom prst="straightConnector1">
            <a:avLst/>
          </a:prstGeom>
          <a:ln w="57150">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26"/>
          <p:cNvCxnSpPr/>
          <p:nvPr/>
        </p:nvCxnSpPr>
        <p:spPr>
          <a:xfrm flipV="1">
            <a:off x="4574163" y="1820476"/>
            <a:ext cx="2859461" cy="1320175"/>
          </a:xfrm>
          <a:prstGeom prst="straightConnector1">
            <a:avLst/>
          </a:prstGeom>
          <a:ln w="571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27"/>
          <p:cNvSpPr txBox="1"/>
          <p:nvPr/>
        </p:nvSpPr>
        <p:spPr>
          <a:xfrm rot="20053118">
            <a:off x="1791941" y="3845696"/>
            <a:ext cx="2710999" cy="307777"/>
          </a:xfrm>
          <a:prstGeom prst="rect">
            <a:avLst/>
          </a:prstGeom>
          <a:noFill/>
        </p:spPr>
        <p:txBody>
          <a:bodyPr wrap="none" rtlCol="0">
            <a:spAutoFit/>
          </a:bodyPr>
          <a:lstStyle/>
          <a:p>
            <a:r>
              <a:rPr lang="en-US" sz="1400" b="1" dirty="0" smtClean="0">
                <a:solidFill>
                  <a:srgbClr val="00B050"/>
                </a:solidFill>
              </a:rPr>
              <a:t>S-Band structures (2.856GHz)</a:t>
            </a:r>
            <a:endParaRPr lang="en-US" sz="1400" b="1" dirty="0">
              <a:solidFill>
                <a:srgbClr val="00B050"/>
              </a:solidFill>
            </a:endParaRPr>
          </a:p>
        </p:txBody>
      </p:sp>
      <p:sp>
        <p:nvSpPr>
          <p:cNvPr id="19" name="TextBox 28"/>
          <p:cNvSpPr txBox="1"/>
          <p:nvPr/>
        </p:nvSpPr>
        <p:spPr>
          <a:xfrm rot="20053118">
            <a:off x="4655046" y="2391206"/>
            <a:ext cx="3456395" cy="307777"/>
          </a:xfrm>
          <a:prstGeom prst="rect">
            <a:avLst/>
          </a:prstGeom>
          <a:noFill/>
        </p:spPr>
        <p:txBody>
          <a:bodyPr wrap="none" rtlCol="0">
            <a:spAutoFit/>
          </a:bodyPr>
          <a:lstStyle/>
          <a:p>
            <a:r>
              <a:rPr lang="en-US" sz="1400" b="1" dirty="0" smtClean="0"/>
              <a:t>C-Band </a:t>
            </a:r>
            <a:r>
              <a:rPr lang="en-US" sz="1400" b="1" dirty="0" smtClean="0">
                <a:solidFill>
                  <a:srgbClr val="FF0000"/>
                </a:solidFill>
              </a:rPr>
              <a:t>damped</a:t>
            </a:r>
            <a:r>
              <a:rPr lang="en-US" sz="1400" b="1" dirty="0" smtClean="0"/>
              <a:t> structures (5.712GHz)</a:t>
            </a:r>
            <a:endParaRPr lang="en-US" sz="1400" b="1" dirty="0"/>
          </a:p>
        </p:txBody>
      </p:sp>
      <p:sp>
        <p:nvSpPr>
          <p:cNvPr id="20" name="TextBox 13">
            <a:extLst>
              <a:ext uri="{FF2B5EF4-FFF2-40B4-BE49-F238E27FC236}">
                <a16:creationId xmlns:a16="http://schemas.microsoft.com/office/drawing/2014/main" id="{DFC7FC5E-D220-8F4C-9BF5-46072E9841C3}"/>
              </a:ext>
            </a:extLst>
          </p:cNvPr>
          <p:cNvSpPr txBox="1"/>
          <p:nvPr/>
        </p:nvSpPr>
        <p:spPr>
          <a:xfrm>
            <a:off x="8087759" y="4199401"/>
            <a:ext cx="845103" cy="400110"/>
          </a:xfrm>
          <a:prstGeom prst="rect">
            <a:avLst/>
          </a:prstGeom>
          <a:noFill/>
        </p:spPr>
        <p:txBody>
          <a:bodyPr wrap="none" rtlCol="0">
            <a:spAutoFit/>
          </a:bodyPr>
          <a:lstStyle/>
          <a:p>
            <a:r>
              <a:rPr lang="en-US" sz="1000" dirty="0"/>
              <a:t>courtesy </a:t>
            </a:r>
            <a:br>
              <a:rPr lang="en-US" sz="1000" dirty="0"/>
            </a:br>
            <a:r>
              <a:rPr lang="en-US" sz="1000" i="1" dirty="0" smtClean="0"/>
              <a:t>A. </a:t>
            </a:r>
            <a:r>
              <a:rPr lang="en-US" sz="1000" i="1" dirty="0" err="1" smtClean="0"/>
              <a:t>Mostacci</a:t>
            </a:r>
            <a:endParaRPr lang="en-US" sz="1000" i="1" dirty="0" smtClean="0"/>
          </a:p>
        </p:txBody>
      </p:sp>
      <p:sp>
        <p:nvSpPr>
          <p:cNvPr id="4" name="Rettangolo 3"/>
          <p:cNvSpPr/>
          <p:nvPr/>
        </p:nvSpPr>
        <p:spPr>
          <a:xfrm>
            <a:off x="98693" y="672780"/>
            <a:ext cx="8923387" cy="3991119"/>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l">
              <a:buClr>
                <a:schemeClr val="accent2"/>
              </a:buClr>
              <a:buFont typeface="Arial" panose="020B0604020202020204" pitchFamily="34" charset="0"/>
              <a:buChar char="►"/>
            </a:pPr>
            <a:endParaRPr lang="it-IT" sz="1400" noProof="0" dirty="0" smtClean="0">
              <a:solidFill>
                <a:schemeClr val="accent1"/>
              </a:solidFill>
              <a:latin typeface="EYInterstate Light" panose="02000506000000020004" pitchFamily="2" charset="0"/>
            </a:endParaRPr>
          </a:p>
        </p:txBody>
      </p:sp>
    </p:spTree>
    <p:extLst>
      <p:ext uri="{BB962C8B-B14F-4D97-AF65-F5344CB8AC3E}">
        <p14:creationId xmlns:p14="http://schemas.microsoft.com/office/powerpoint/2010/main" val="379081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Beam</a:t>
            </a:r>
            <a:r>
              <a:rPr lang="it-IT" dirty="0" smtClean="0"/>
              <a:t> </a:t>
            </a:r>
            <a:r>
              <a:rPr lang="it-IT" dirty="0" err="1" smtClean="0"/>
              <a:t>Parameters</a:t>
            </a:r>
            <a:r>
              <a:rPr lang="it-IT" dirty="0" smtClean="0"/>
              <a:t> and </a:t>
            </a:r>
            <a:r>
              <a:rPr lang="it-IT" dirty="0" err="1" smtClean="0"/>
              <a:t>structure</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6" y="752242"/>
            <a:ext cx="6101401" cy="2702161"/>
          </a:xfrm>
          <a:prstGeom prst="rect">
            <a:avLst/>
          </a:prstGeom>
          <a:ln w="19050">
            <a:solidFill>
              <a:schemeClr val="tx1"/>
            </a:solidFill>
          </a:ln>
        </p:spPr>
      </p:pic>
      <p:graphicFrame>
        <p:nvGraphicFramePr>
          <p:cNvPr id="7" name="Tabella 6"/>
          <p:cNvGraphicFramePr>
            <a:graphicFrameLocks noGrp="1"/>
          </p:cNvGraphicFramePr>
          <p:nvPr>
            <p:extLst>
              <p:ext uri="{D42A27DB-BD31-4B8C-83A1-F6EECF244321}">
                <p14:modId xmlns:p14="http://schemas.microsoft.com/office/powerpoint/2010/main" val="3062847812"/>
              </p:ext>
            </p:extLst>
          </p:nvPr>
        </p:nvGraphicFramePr>
        <p:xfrm>
          <a:off x="2462920" y="3515743"/>
          <a:ext cx="4618599" cy="2601600"/>
        </p:xfrm>
        <a:graphic>
          <a:graphicData uri="http://schemas.openxmlformats.org/drawingml/2006/table">
            <a:tbl>
              <a:tblPr firstRow="1" bandRow="1">
                <a:tableStyleId>{2D5ABB26-0587-4C30-8999-92F81FD0307C}</a:tableStyleId>
              </a:tblPr>
              <a:tblGrid>
                <a:gridCol w="2932040">
                  <a:extLst>
                    <a:ext uri="{9D8B030D-6E8A-4147-A177-3AD203B41FA5}">
                      <a16:colId xmlns:a16="http://schemas.microsoft.com/office/drawing/2014/main" val="2610134171"/>
                    </a:ext>
                  </a:extLst>
                </a:gridCol>
                <a:gridCol w="1686559">
                  <a:extLst>
                    <a:ext uri="{9D8B030D-6E8A-4147-A177-3AD203B41FA5}">
                      <a16:colId xmlns:a16="http://schemas.microsoft.com/office/drawing/2014/main" val="3401426476"/>
                    </a:ext>
                  </a:extLst>
                </a:gridCol>
              </a:tblGrid>
              <a:tr h="234000">
                <a:tc gridSpan="2">
                  <a:txBody>
                    <a:bodyPr/>
                    <a:lstStyle/>
                    <a:p>
                      <a:pPr algn="ctr"/>
                      <a:r>
                        <a:rPr lang="it-IT" sz="1400" b="1" dirty="0" smtClean="0"/>
                        <a:t>Electron </a:t>
                      </a:r>
                      <a:r>
                        <a:rPr lang="it-IT" sz="1400" b="1" dirty="0" err="1" smtClean="0"/>
                        <a:t>Beam</a:t>
                      </a:r>
                      <a:r>
                        <a:rPr lang="it-IT" sz="1400" b="1" dirty="0" smtClean="0"/>
                        <a:t> </a:t>
                      </a:r>
                      <a:r>
                        <a:rPr lang="it-IT" sz="1400" b="1" dirty="0" err="1" smtClean="0"/>
                        <a:t>Specifications</a:t>
                      </a:r>
                      <a:endParaRPr lang="it-IT" sz="14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it-IT" sz="1400" b="1" dirty="0" err="1" smtClean="0"/>
                        <a:t>Parameter</a:t>
                      </a:r>
                      <a:endParaRPr lang="it-IT" sz="14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1400" b="1" dirty="0" smtClean="0"/>
                        <a:t>Value</a:t>
                      </a:r>
                      <a:endParaRPr lang="it-IT" sz="14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848504"/>
                  </a:ext>
                </a:extLst>
              </a:tr>
              <a:tr h="234000">
                <a:tc>
                  <a:txBody>
                    <a:bodyPr/>
                    <a:lstStyle/>
                    <a:p>
                      <a:r>
                        <a:rPr lang="it-IT" sz="1400" dirty="0" smtClean="0"/>
                        <a:t>Max. Energy </a:t>
                      </a:r>
                      <a:r>
                        <a:rPr lang="it-IT" sz="1400" dirty="0" err="1" smtClean="0"/>
                        <a:t>at</a:t>
                      </a:r>
                      <a:r>
                        <a:rPr lang="it-IT" sz="1400" dirty="0" smtClean="0"/>
                        <a:t> IP [</a:t>
                      </a:r>
                      <a:r>
                        <a:rPr lang="it-IT" sz="1400" dirty="0" err="1" smtClean="0"/>
                        <a:t>MeV</a:t>
                      </a:r>
                      <a:r>
                        <a:rPr lang="it-IT" sz="1400" dirty="0" smtClean="0"/>
                        <a:t>]</a:t>
                      </a:r>
                      <a:endParaRPr lang="it-IT" sz="1400" dirty="0"/>
                    </a:p>
                  </a:txBody>
                  <a:tcPr anchor="ctr">
                    <a:lnT w="12700" cap="flat" cmpd="sng" algn="ctr">
                      <a:solidFill>
                        <a:schemeClr val="tx1"/>
                      </a:solidFill>
                      <a:prstDash val="solid"/>
                      <a:round/>
                      <a:headEnd type="none" w="med" len="med"/>
                      <a:tailEnd type="none" w="med" len="med"/>
                    </a:lnT>
                  </a:tcPr>
                </a:tc>
                <a:tc>
                  <a:txBody>
                    <a:bodyPr/>
                    <a:lstStyle/>
                    <a:p>
                      <a:pPr algn="l"/>
                      <a:r>
                        <a:rPr lang="it-IT" sz="1400" b="0" i="0" u="none" strike="noStrike" kern="1200" baseline="0" dirty="0" smtClean="0">
                          <a:solidFill>
                            <a:schemeClr val="dk1"/>
                          </a:solidFill>
                          <a:latin typeface="+mn-lt"/>
                          <a:ea typeface="+mn-ea"/>
                          <a:cs typeface="+mn-cs"/>
                        </a:rPr>
                        <a:t>280 – 720</a:t>
                      </a:r>
                      <a:endParaRPr lang="it-IT"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2270050"/>
                  </a:ext>
                </a:extLst>
              </a:tr>
              <a:tr h="234000">
                <a:tc>
                  <a:txBody>
                    <a:bodyPr/>
                    <a:lstStyle/>
                    <a:p>
                      <a:r>
                        <a:rPr lang="it-IT" sz="1400" kern="1200" dirty="0" smtClean="0">
                          <a:solidFill>
                            <a:schemeClr val="dk1"/>
                          </a:solidFill>
                          <a:latin typeface="+mn-lt"/>
                          <a:ea typeface="+mn-ea"/>
                          <a:cs typeface="+mn-cs"/>
                        </a:rPr>
                        <a:t>Macro </a:t>
                      </a:r>
                      <a:r>
                        <a:rPr lang="it-IT" sz="1400" kern="1200" dirty="0" err="1" smtClean="0">
                          <a:solidFill>
                            <a:schemeClr val="dk1"/>
                          </a:solidFill>
                          <a:latin typeface="+mn-lt"/>
                          <a:ea typeface="+mn-ea"/>
                          <a:cs typeface="+mn-cs"/>
                        </a:rPr>
                        <a:t>Pulse</a:t>
                      </a:r>
                      <a:r>
                        <a:rPr lang="it-IT" sz="1400" kern="1200" dirty="0" smtClean="0">
                          <a:solidFill>
                            <a:schemeClr val="dk1"/>
                          </a:solidFill>
                          <a:latin typeface="+mn-lt"/>
                          <a:ea typeface="+mn-ea"/>
                          <a:cs typeface="+mn-cs"/>
                        </a:rPr>
                        <a:t> rep. Rate [Hz]</a:t>
                      </a:r>
                      <a:endParaRPr lang="it-IT" sz="1400" kern="1200" dirty="0">
                        <a:solidFill>
                          <a:schemeClr val="dk1"/>
                        </a:solidFill>
                        <a:latin typeface="+mn-lt"/>
                        <a:ea typeface="+mn-ea"/>
                        <a:cs typeface="+mn-cs"/>
                      </a:endParaRPr>
                    </a:p>
                  </a:txBody>
                  <a:tcPr anchor="ctr"/>
                </a:tc>
                <a:tc>
                  <a:txBody>
                    <a:bodyPr/>
                    <a:lstStyle/>
                    <a:p>
                      <a:pPr algn="l"/>
                      <a:r>
                        <a:rPr lang="it-IT" sz="1400" kern="1200" dirty="0" smtClean="0">
                          <a:solidFill>
                            <a:schemeClr val="dk1"/>
                          </a:solidFill>
                          <a:latin typeface="+mn-lt"/>
                          <a:ea typeface="+mn-ea"/>
                          <a:cs typeface="+mn-cs"/>
                        </a:rPr>
                        <a:t>100</a:t>
                      </a:r>
                      <a:endParaRPr lang="it-IT" sz="1400" kern="1200" dirty="0">
                        <a:solidFill>
                          <a:schemeClr val="dk1"/>
                        </a:solidFill>
                        <a:latin typeface="+mn-lt"/>
                        <a:ea typeface="+mn-ea"/>
                        <a:cs typeface="+mn-cs"/>
                      </a:endParaRPr>
                    </a:p>
                  </a:txBody>
                  <a:tcPr anchor="ctr"/>
                </a:tc>
                <a:extLst>
                  <a:ext uri="{0D108BD9-81ED-4DB2-BD59-A6C34878D82A}">
                    <a16:rowId xmlns:a16="http://schemas.microsoft.com/office/drawing/2014/main" val="2557786716"/>
                  </a:ext>
                </a:extLst>
              </a:tr>
              <a:tr h="234000">
                <a:tc>
                  <a:txBody>
                    <a:bodyPr/>
                    <a:lstStyle/>
                    <a:p>
                      <a:r>
                        <a:rPr lang="it-IT" sz="1400" dirty="0" err="1" smtClean="0"/>
                        <a:t>Number</a:t>
                      </a:r>
                      <a:r>
                        <a:rPr lang="it-IT" sz="1400" dirty="0" smtClean="0"/>
                        <a:t> of </a:t>
                      </a:r>
                      <a:r>
                        <a:rPr lang="it-IT" sz="1400" dirty="0" err="1" smtClean="0"/>
                        <a:t>bunches</a:t>
                      </a:r>
                      <a:endParaRPr lang="it-IT" sz="1400" dirty="0"/>
                    </a:p>
                  </a:txBody>
                  <a:tcPr anchor="ctr"/>
                </a:tc>
                <a:tc>
                  <a:txBody>
                    <a:bodyPr/>
                    <a:lstStyle/>
                    <a:p>
                      <a:pPr algn="l"/>
                      <a:r>
                        <a:rPr lang="it-IT" sz="1400" dirty="0" smtClean="0"/>
                        <a:t>up to 32</a:t>
                      </a:r>
                      <a:endParaRPr lang="it-IT" sz="1400" dirty="0"/>
                    </a:p>
                  </a:txBody>
                  <a:tcPr anchor="ctr"/>
                </a:tc>
                <a:extLst>
                  <a:ext uri="{0D108BD9-81ED-4DB2-BD59-A6C34878D82A}">
                    <a16:rowId xmlns:a16="http://schemas.microsoft.com/office/drawing/2014/main" val="1333328695"/>
                  </a:ext>
                </a:extLst>
              </a:tr>
              <a:tr h="234000">
                <a:tc>
                  <a:txBody>
                    <a:bodyPr/>
                    <a:lstStyle/>
                    <a:p>
                      <a:r>
                        <a:rPr lang="it-IT" sz="1400" dirty="0" err="1" smtClean="0"/>
                        <a:t>Bunch</a:t>
                      </a:r>
                      <a:r>
                        <a:rPr lang="it-IT" sz="1400" dirty="0" smtClean="0"/>
                        <a:t> </a:t>
                      </a:r>
                      <a:r>
                        <a:rPr lang="it-IT" sz="1400" dirty="0" err="1" smtClean="0"/>
                        <a:t>spacing</a:t>
                      </a:r>
                      <a:r>
                        <a:rPr lang="it-IT" sz="1400" dirty="0" smtClean="0"/>
                        <a:t> [ns]</a:t>
                      </a:r>
                      <a:endParaRPr lang="it-IT" sz="1400" dirty="0"/>
                    </a:p>
                  </a:txBody>
                  <a:tcPr anchor="ctr"/>
                </a:tc>
                <a:tc>
                  <a:txBody>
                    <a:bodyPr/>
                    <a:lstStyle/>
                    <a:p>
                      <a:pPr algn="l"/>
                      <a:r>
                        <a:rPr lang="it-IT" sz="1400" dirty="0" smtClean="0"/>
                        <a:t>16.1</a:t>
                      </a:r>
                      <a:endParaRPr lang="it-IT" sz="1400" dirty="0"/>
                    </a:p>
                  </a:txBody>
                  <a:tcPr anchor="ctr"/>
                </a:tc>
                <a:extLst>
                  <a:ext uri="{0D108BD9-81ED-4DB2-BD59-A6C34878D82A}">
                    <a16:rowId xmlns:a16="http://schemas.microsoft.com/office/drawing/2014/main" val="3678085952"/>
                  </a:ext>
                </a:extLst>
              </a:tr>
              <a:tr h="234000">
                <a:tc>
                  <a:txBody>
                    <a:bodyPr/>
                    <a:lstStyle/>
                    <a:p>
                      <a:r>
                        <a:rPr lang="it-IT" sz="1400" dirty="0" err="1" smtClean="0"/>
                        <a:t>Bunch</a:t>
                      </a:r>
                      <a:r>
                        <a:rPr lang="it-IT" sz="1400" dirty="0" smtClean="0"/>
                        <a:t> </a:t>
                      </a:r>
                      <a:r>
                        <a:rPr lang="it-IT" sz="1400" dirty="0" err="1" smtClean="0"/>
                        <a:t>length</a:t>
                      </a:r>
                      <a:r>
                        <a:rPr lang="it-IT" sz="1400" dirty="0" smtClean="0"/>
                        <a:t> [</a:t>
                      </a:r>
                      <a:r>
                        <a:rPr lang="it-IT" sz="1400" dirty="0" err="1" smtClean="0"/>
                        <a:t>ps</a:t>
                      </a:r>
                      <a:r>
                        <a:rPr lang="it-IT" sz="1400" dirty="0" smtClean="0"/>
                        <a:t>]</a:t>
                      </a:r>
                      <a:endParaRPr lang="it-IT" sz="1400" dirty="0"/>
                    </a:p>
                  </a:txBody>
                  <a:tcPr anchor="ctr"/>
                </a:tc>
                <a:tc>
                  <a:txBody>
                    <a:bodyPr/>
                    <a:lstStyle/>
                    <a:p>
                      <a:pPr algn="l"/>
                      <a:r>
                        <a:rPr lang="it-IT" sz="1400" dirty="0" smtClean="0"/>
                        <a:t>0.91</a:t>
                      </a:r>
                      <a:endParaRPr lang="it-IT" sz="1400" dirty="0"/>
                    </a:p>
                  </a:txBody>
                  <a:tcPr anchor="ctr"/>
                </a:tc>
                <a:extLst>
                  <a:ext uri="{0D108BD9-81ED-4DB2-BD59-A6C34878D82A}">
                    <a16:rowId xmlns:a16="http://schemas.microsoft.com/office/drawing/2014/main" val="481902147"/>
                  </a:ext>
                </a:extLst>
              </a:tr>
              <a:tr h="23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err="1" smtClean="0">
                          <a:solidFill>
                            <a:schemeClr val="dk1"/>
                          </a:solidFill>
                          <a:latin typeface="+mn-lt"/>
                          <a:ea typeface="+mn-ea"/>
                          <a:cs typeface="+mn-cs"/>
                        </a:rPr>
                        <a:t>Bunch</a:t>
                      </a:r>
                      <a:r>
                        <a:rPr lang="it-IT" sz="1400" kern="1200" dirty="0" smtClean="0">
                          <a:solidFill>
                            <a:schemeClr val="dk1"/>
                          </a:solidFill>
                          <a:latin typeface="+mn-lt"/>
                          <a:ea typeface="+mn-ea"/>
                          <a:cs typeface="+mn-cs"/>
                        </a:rPr>
                        <a:t> </a:t>
                      </a:r>
                      <a:r>
                        <a:rPr lang="it-IT" sz="1400" kern="1200" dirty="0" err="1" smtClean="0">
                          <a:solidFill>
                            <a:schemeClr val="dk1"/>
                          </a:solidFill>
                          <a:latin typeface="+mn-lt"/>
                          <a:ea typeface="+mn-ea"/>
                          <a:cs typeface="+mn-cs"/>
                        </a:rPr>
                        <a:t>charge</a:t>
                      </a:r>
                      <a:r>
                        <a:rPr lang="it-IT" sz="1400" kern="1200" dirty="0" smtClean="0">
                          <a:solidFill>
                            <a:schemeClr val="dk1"/>
                          </a:solidFill>
                          <a:latin typeface="+mn-lt"/>
                          <a:ea typeface="+mn-ea"/>
                          <a:cs typeface="+mn-cs"/>
                        </a:rPr>
                        <a:t> [</a:t>
                      </a:r>
                      <a:r>
                        <a:rPr lang="it-IT" sz="1400" kern="1200" dirty="0" err="1" smtClean="0">
                          <a:solidFill>
                            <a:schemeClr val="dk1"/>
                          </a:solidFill>
                          <a:latin typeface="+mn-lt"/>
                          <a:ea typeface="+mn-ea"/>
                          <a:cs typeface="+mn-cs"/>
                        </a:rPr>
                        <a:t>pC</a:t>
                      </a:r>
                      <a:r>
                        <a:rPr lang="it-IT" sz="1400" kern="1200" dirty="0" smtClean="0">
                          <a:solidFill>
                            <a:schemeClr val="dk1"/>
                          </a:solidFill>
                          <a:latin typeface="+mn-lt"/>
                          <a:ea typeface="+mn-ea"/>
                          <a:cs typeface="+mn-cs"/>
                        </a:rPr>
                        <a:t>]</a:t>
                      </a:r>
                    </a:p>
                  </a:txBody>
                  <a:tcPr anchor="ctr"/>
                </a:tc>
                <a:tc>
                  <a:txBody>
                    <a:bodyPr/>
                    <a:lstStyle/>
                    <a:p>
                      <a:pPr algn="l"/>
                      <a:r>
                        <a:rPr lang="it-IT" sz="1400" kern="1200" dirty="0" smtClean="0">
                          <a:solidFill>
                            <a:schemeClr val="dk1"/>
                          </a:solidFill>
                          <a:latin typeface="+mn-lt"/>
                          <a:ea typeface="+mn-ea"/>
                          <a:cs typeface="+mn-cs"/>
                        </a:rPr>
                        <a:t>25-250</a:t>
                      </a:r>
                      <a:endParaRPr lang="it-IT" sz="1400" kern="1200" dirty="0">
                        <a:solidFill>
                          <a:schemeClr val="dk1"/>
                        </a:solidFill>
                        <a:latin typeface="+mn-lt"/>
                        <a:ea typeface="+mn-ea"/>
                        <a:cs typeface="+mn-cs"/>
                      </a:endParaRPr>
                    </a:p>
                  </a:txBody>
                  <a:tcPr anchor="ctr"/>
                </a:tc>
                <a:extLst>
                  <a:ext uri="{0D108BD9-81ED-4DB2-BD59-A6C34878D82A}">
                    <a16:rowId xmlns:a16="http://schemas.microsoft.com/office/drawing/2014/main" val="2929247177"/>
                  </a:ext>
                </a:extLst>
              </a:tr>
              <a:tr h="234000">
                <a:tc>
                  <a:txBody>
                    <a:bodyPr/>
                    <a:lstStyle/>
                    <a:p>
                      <a:r>
                        <a:rPr lang="it-IT" sz="1400" dirty="0" err="1" smtClean="0"/>
                        <a:t>Bunch</a:t>
                      </a:r>
                      <a:r>
                        <a:rPr lang="it-IT" sz="1400" dirty="0" smtClean="0"/>
                        <a:t> Energy Spread</a:t>
                      </a:r>
                      <a:endParaRPr lang="it-IT" sz="1400" dirty="0"/>
                    </a:p>
                  </a:txBody>
                  <a:tcPr anchor="ctr">
                    <a:lnB w="28575" cap="flat" cmpd="sng" algn="ctr">
                      <a:solidFill>
                        <a:schemeClr val="tx1"/>
                      </a:solidFill>
                      <a:prstDash val="solid"/>
                      <a:round/>
                      <a:headEnd type="none" w="med" len="med"/>
                      <a:tailEnd type="none" w="med" len="med"/>
                    </a:lnB>
                  </a:tcPr>
                </a:tc>
                <a:tc>
                  <a:txBody>
                    <a:bodyPr/>
                    <a:lstStyle/>
                    <a:p>
                      <a:pPr algn="l"/>
                      <a:r>
                        <a:rPr lang="it-IT" sz="1400" dirty="0" smtClean="0"/>
                        <a:t>&lt; 0.1%</a:t>
                      </a:r>
                      <a:endParaRPr lang="it-IT" sz="14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812003"/>
                  </a:ext>
                </a:extLst>
              </a:tr>
            </a:tbl>
          </a:graphicData>
        </a:graphic>
      </p:graphicFrame>
    </p:spTree>
    <p:extLst>
      <p:ext uri="{BB962C8B-B14F-4D97-AF65-F5344CB8AC3E}">
        <p14:creationId xmlns:p14="http://schemas.microsoft.com/office/powerpoint/2010/main" val="2703702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Interaction</a:t>
            </a:r>
            <a:r>
              <a:rPr lang="it-IT" dirty="0" smtClean="0"/>
              <a:t> Point </a:t>
            </a:r>
            <a:r>
              <a:rPr lang="it-IT" dirty="0" err="1" smtClean="0"/>
              <a:t>Module</a:t>
            </a:r>
            <a:endParaRPr lang="it-IT" dirty="0"/>
          </a:p>
        </p:txBody>
      </p:sp>
      <p:pic>
        <p:nvPicPr>
          <p:cNvPr id="3" name="Immagine 2" descr="C:\Google Drive\INFN\6-Dottorato\Immagini\INTRO\cBPM at IP.jpg"/>
          <p:cNvPicPr/>
          <p:nvPr/>
        </p:nvPicPr>
        <p:blipFill rotWithShape="1">
          <a:blip r:embed="rId2">
            <a:extLst>
              <a:ext uri="{28A0092B-C50C-407E-A947-70E740481C1C}">
                <a14:useLocalDpi xmlns:a14="http://schemas.microsoft.com/office/drawing/2010/main" val="0"/>
              </a:ext>
            </a:extLst>
          </a:blip>
          <a:srcRect l="14811" t="8174" r="29143" b="10064"/>
          <a:stretch/>
        </p:blipFill>
        <p:spPr bwMode="auto">
          <a:xfrm>
            <a:off x="589280" y="970346"/>
            <a:ext cx="7294880" cy="4503351"/>
          </a:xfrm>
          <a:prstGeom prst="rect">
            <a:avLst/>
          </a:prstGeom>
          <a:noFill/>
          <a:ln>
            <a:noFill/>
          </a:ln>
          <a:extLst>
            <a:ext uri="{53640926-AAD7-44D8-BBD7-CCE9431645EC}">
              <a14:shadowObscured xmlns:a14="http://schemas.microsoft.com/office/drawing/2010/main"/>
            </a:ext>
          </a:extLst>
        </p:spPr>
      </p:pic>
      <p:sp>
        <p:nvSpPr>
          <p:cNvPr id="4" name="Rettangolo 3"/>
          <p:cNvSpPr/>
          <p:nvPr/>
        </p:nvSpPr>
        <p:spPr>
          <a:xfrm>
            <a:off x="461962" y="5650512"/>
            <a:ext cx="8423419" cy="830997"/>
          </a:xfrm>
          <a:prstGeom prst="rect">
            <a:avLst/>
          </a:prstGeom>
        </p:spPr>
        <p:txBody>
          <a:bodyPr wrap="square">
            <a:spAutoFit/>
          </a:bodyPr>
          <a:lstStyle/>
          <a:p>
            <a:pPr algn="just" fontAlgn="base">
              <a:spcBef>
                <a:spcPct val="0"/>
              </a:spcBef>
              <a:spcAft>
                <a:spcPct val="0"/>
              </a:spcAft>
            </a:pPr>
            <a:r>
              <a:rPr lang="en-GB" sz="1600" dirty="0" smtClean="0">
                <a:ea typeface="ヒラギノ角ゴ Pro W3" charset="-128"/>
                <a:cs typeface="ヒラギノ角ゴ Pro W3" charset="-128"/>
              </a:rPr>
              <a:t>By using an </a:t>
            </a:r>
            <a:r>
              <a:rPr lang="en-GB" sz="1600" b="1" dirty="0">
                <a:solidFill>
                  <a:srgbClr val="003399"/>
                </a:solidFill>
              </a:rPr>
              <a:t>optical re-circulator</a:t>
            </a:r>
            <a:r>
              <a:rPr lang="en-GB" sz="1600" dirty="0" smtClean="0">
                <a:ea typeface="ヒラギノ角ゴ Pro W3" charset="-128"/>
                <a:cs typeface="ヒラギノ角ゴ Pro W3" charset="-128"/>
              </a:rPr>
              <a:t>, a single </a:t>
            </a:r>
            <a:r>
              <a:rPr lang="en-GB" sz="1600" b="1" dirty="0">
                <a:solidFill>
                  <a:srgbClr val="003399"/>
                </a:solidFill>
              </a:rPr>
              <a:t>laser pulse </a:t>
            </a:r>
            <a:r>
              <a:rPr lang="en-GB" sz="1600" dirty="0" smtClean="0">
                <a:ea typeface="ヒラギノ角ゴ Pro W3" charset="-128"/>
                <a:cs typeface="ヒラギノ角ゴ Pro W3" charset="-128"/>
              </a:rPr>
              <a:t>will collide with a multi-bunch (32) </a:t>
            </a:r>
            <a:r>
              <a:rPr lang="en-GB" sz="1600" b="1" dirty="0">
                <a:solidFill>
                  <a:srgbClr val="003399"/>
                </a:solidFill>
              </a:rPr>
              <a:t>electron beam </a:t>
            </a:r>
            <a:r>
              <a:rPr lang="en-GB" sz="1600" dirty="0" smtClean="0">
                <a:ea typeface="ヒラギノ角ゴ Pro W3" charset="-128"/>
                <a:cs typeface="ヒラギノ角ゴ Pro W3" charset="-128"/>
              </a:rPr>
              <a:t>at the interaction point, generating </a:t>
            </a:r>
            <a:r>
              <a:rPr lang="en-GB" sz="1600" b="1" dirty="0">
                <a:solidFill>
                  <a:srgbClr val="003399"/>
                </a:solidFill>
              </a:rPr>
              <a:t>the gamma beam by Compton back-scattering.</a:t>
            </a:r>
          </a:p>
        </p:txBody>
      </p:sp>
      <p:graphicFrame>
        <p:nvGraphicFramePr>
          <p:cNvPr id="5" name="Tabella 4"/>
          <p:cNvGraphicFramePr>
            <a:graphicFrameLocks noGrp="1"/>
          </p:cNvGraphicFramePr>
          <p:nvPr>
            <p:extLst>
              <p:ext uri="{D42A27DB-BD31-4B8C-83A1-F6EECF244321}">
                <p14:modId xmlns:p14="http://schemas.microsoft.com/office/powerpoint/2010/main" val="3621918663"/>
              </p:ext>
            </p:extLst>
          </p:nvPr>
        </p:nvGraphicFramePr>
        <p:xfrm>
          <a:off x="5442518" y="3669816"/>
          <a:ext cx="3527670" cy="1920240"/>
        </p:xfrm>
        <a:graphic>
          <a:graphicData uri="http://schemas.openxmlformats.org/drawingml/2006/table">
            <a:tbl>
              <a:tblPr firstRow="1" bandRow="1">
                <a:tableStyleId>{2D5ABB26-0587-4C30-8999-92F81FD0307C}</a:tableStyleId>
              </a:tblPr>
              <a:tblGrid>
                <a:gridCol w="2480181">
                  <a:extLst>
                    <a:ext uri="{9D8B030D-6E8A-4147-A177-3AD203B41FA5}">
                      <a16:colId xmlns:a16="http://schemas.microsoft.com/office/drawing/2014/main" val="2610134171"/>
                    </a:ext>
                  </a:extLst>
                </a:gridCol>
                <a:gridCol w="1047489">
                  <a:extLst>
                    <a:ext uri="{9D8B030D-6E8A-4147-A177-3AD203B41FA5}">
                      <a16:colId xmlns:a16="http://schemas.microsoft.com/office/drawing/2014/main" val="3401426476"/>
                    </a:ext>
                  </a:extLst>
                </a:gridCol>
              </a:tblGrid>
              <a:tr h="234000">
                <a:tc gridSpan="2">
                  <a:txBody>
                    <a:bodyPr/>
                    <a:lstStyle/>
                    <a:p>
                      <a:pPr algn="ctr"/>
                      <a:r>
                        <a:rPr lang="it-IT" sz="1600" b="1" dirty="0" smtClean="0"/>
                        <a:t>Gamma </a:t>
                      </a:r>
                      <a:r>
                        <a:rPr lang="it-IT" sz="1600" b="1" dirty="0" err="1" smtClean="0"/>
                        <a:t>Beam</a:t>
                      </a:r>
                      <a:r>
                        <a:rPr lang="it-IT" sz="1600" b="1" dirty="0" smtClean="0"/>
                        <a:t> </a:t>
                      </a:r>
                      <a:r>
                        <a:rPr lang="it-IT" sz="1600" b="1" dirty="0" err="1" smtClean="0"/>
                        <a:t>Specifications</a:t>
                      </a:r>
                      <a:endParaRPr lang="it-IT" sz="1600" b="1" dirty="0">
                        <a:solidFill>
                          <a:srgbClr val="FF0000"/>
                        </a:solidFill>
                      </a:endParaRPr>
                    </a:p>
                  </a:txBody>
                  <a:tcPr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it-IT" sz="1600" b="1" dirty="0" err="1" smtClean="0"/>
                        <a:t>Parameter</a:t>
                      </a:r>
                      <a:endParaRPr lang="it-IT" sz="1600" b="1" dirty="0"/>
                    </a:p>
                  </a:txBody>
                  <a:tcPr marT="0" marB="0" anchor="ctr">
                    <a:lnL w="1905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r>
                        <a:rPr lang="it-IT" sz="1600" b="1" dirty="0" smtClean="0"/>
                        <a:t>Value</a:t>
                      </a:r>
                      <a:endParaRPr lang="it-IT" sz="1600" b="1" dirty="0"/>
                    </a:p>
                  </a:txBody>
                  <a:tcPr marT="0" marB="0" anchor="ctr">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54848504"/>
                  </a:ext>
                </a:extLst>
              </a:tr>
              <a:tr h="234000">
                <a:tc>
                  <a:txBody>
                    <a:bodyPr/>
                    <a:lstStyle/>
                    <a:p>
                      <a:r>
                        <a:rPr lang="it-IT" sz="1400" dirty="0" smtClean="0"/>
                        <a:t>Energy [</a:t>
                      </a:r>
                      <a:r>
                        <a:rPr lang="it-IT" sz="1400" dirty="0" err="1" smtClean="0"/>
                        <a:t>MeV</a:t>
                      </a:r>
                      <a:r>
                        <a:rPr lang="it-IT" sz="1400" dirty="0" smtClean="0"/>
                        <a:t>]</a:t>
                      </a:r>
                      <a:endParaRPr lang="it-IT" sz="1400" dirty="0"/>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it-IT" sz="1400" b="0" i="0" u="none" strike="noStrike" kern="1200" baseline="0" dirty="0" smtClean="0">
                          <a:solidFill>
                            <a:schemeClr val="dk1"/>
                          </a:solidFill>
                          <a:latin typeface="+mn-lt"/>
                          <a:ea typeface="+mn-ea"/>
                          <a:cs typeface="+mn-cs"/>
                        </a:rPr>
                        <a:t>0.2 – 19.5</a:t>
                      </a:r>
                      <a:endParaRPr lang="it-IT" sz="1400" dirty="0"/>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4172270050"/>
                  </a:ext>
                </a:extLst>
              </a:tr>
              <a:tr h="234000">
                <a:tc>
                  <a:txBody>
                    <a:bodyPr/>
                    <a:lstStyle/>
                    <a:p>
                      <a:r>
                        <a:rPr lang="it-IT" sz="1400" b="0" i="0" u="none" strike="noStrike" kern="1200" baseline="0" dirty="0" err="1" smtClean="0">
                          <a:solidFill>
                            <a:schemeClr val="dk1"/>
                          </a:solidFill>
                          <a:latin typeface="+mn-lt"/>
                          <a:ea typeface="+mn-ea"/>
                          <a:cs typeface="+mn-cs"/>
                        </a:rPr>
                        <a:t>Spectral</a:t>
                      </a:r>
                      <a:r>
                        <a:rPr lang="it-IT" sz="1400" b="0" i="0" u="none" strike="noStrike" kern="1200" baseline="0" dirty="0" smtClean="0">
                          <a:solidFill>
                            <a:schemeClr val="dk1"/>
                          </a:solidFill>
                          <a:latin typeface="+mn-lt"/>
                          <a:ea typeface="+mn-ea"/>
                          <a:cs typeface="+mn-cs"/>
                        </a:rPr>
                        <a:t> </a:t>
                      </a:r>
                      <a:r>
                        <a:rPr lang="it-IT" sz="1400" b="0" i="0" u="none" strike="noStrike" kern="1200" baseline="0" dirty="0" err="1" smtClean="0">
                          <a:solidFill>
                            <a:schemeClr val="dk1"/>
                          </a:solidFill>
                          <a:latin typeface="+mn-lt"/>
                          <a:ea typeface="+mn-ea"/>
                          <a:cs typeface="+mn-cs"/>
                        </a:rPr>
                        <a:t>Density</a:t>
                      </a:r>
                      <a:r>
                        <a:rPr lang="it-IT" sz="1400" b="0" i="0" u="none" strike="noStrike" kern="1200" baseline="0" dirty="0" smtClean="0">
                          <a:solidFill>
                            <a:schemeClr val="dk1"/>
                          </a:solidFill>
                          <a:latin typeface="+mn-lt"/>
                          <a:ea typeface="+mn-ea"/>
                          <a:cs typeface="+mn-cs"/>
                        </a:rPr>
                        <a:t> [</a:t>
                      </a:r>
                      <a:r>
                        <a:rPr lang="it-IT" sz="1400" b="0" i="0" u="none" strike="noStrike" kern="1200" baseline="0" dirty="0" err="1" smtClean="0">
                          <a:solidFill>
                            <a:schemeClr val="dk1"/>
                          </a:solidFill>
                          <a:latin typeface="+mn-lt"/>
                          <a:ea typeface="+mn-ea"/>
                          <a:cs typeface="+mn-cs"/>
                        </a:rPr>
                        <a:t>ph</a:t>
                      </a:r>
                      <a:r>
                        <a:rPr lang="it-IT" sz="1400" b="0" i="0" u="none" strike="noStrike" kern="1200" baseline="0" dirty="0" smtClean="0">
                          <a:solidFill>
                            <a:schemeClr val="dk1"/>
                          </a:solidFill>
                          <a:latin typeface="+mn-lt"/>
                          <a:ea typeface="+mn-ea"/>
                          <a:cs typeface="+mn-cs"/>
                        </a:rPr>
                        <a:t>/(</a:t>
                      </a:r>
                      <a:r>
                        <a:rPr lang="it-IT" sz="1400" b="0" i="0" u="none" strike="noStrike" kern="1200" baseline="0" dirty="0" err="1" smtClean="0">
                          <a:solidFill>
                            <a:schemeClr val="dk1"/>
                          </a:solidFill>
                          <a:latin typeface="+mn-lt"/>
                          <a:ea typeface="+mn-ea"/>
                          <a:cs typeface="+mn-cs"/>
                        </a:rPr>
                        <a:t>s·eV</a:t>
                      </a:r>
                      <a:r>
                        <a:rPr lang="it-IT" sz="1400" b="0" i="0" u="none" strike="noStrike" kern="1200" baseline="0" dirty="0" smtClean="0">
                          <a:solidFill>
                            <a:schemeClr val="dk1"/>
                          </a:solidFill>
                          <a:latin typeface="+mn-lt"/>
                          <a:ea typeface="+mn-ea"/>
                          <a:cs typeface="+mn-cs"/>
                        </a:rPr>
                        <a:t>)]</a:t>
                      </a:r>
                      <a:endParaRPr lang="it-IT" sz="1400" dirty="0"/>
                    </a:p>
                  </a:txBody>
                  <a:tcPr>
                    <a:lnL w="19050" cap="flat" cmpd="sng" algn="ctr">
                      <a:solidFill>
                        <a:schemeClr val="tx1"/>
                      </a:solidFill>
                      <a:prstDash val="solid"/>
                      <a:round/>
                      <a:headEnd type="none" w="med" len="med"/>
                      <a:tailEnd type="none" w="med" len="med"/>
                    </a:lnL>
                    <a:solidFill>
                      <a:schemeClr val="tx2"/>
                    </a:solidFill>
                  </a:tcPr>
                </a:tc>
                <a:tc>
                  <a:txBody>
                    <a:bodyPr/>
                    <a:lstStyle/>
                    <a:p>
                      <a:r>
                        <a:rPr lang="it-IT" sz="1400" b="0" i="0" u="none" strike="noStrike" kern="1200" baseline="0" dirty="0" smtClean="0">
                          <a:solidFill>
                            <a:schemeClr val="dk1"/>
                          </a:solidFill>
                          <a:latin typeface="+mn-lt"/>
                          <a:ea typeface="+mn-ea"/>
                          <a:cs typeface="+mn-cs"/>
                        </a:rPr>
                        <a:t>0.8 – 4·10</a:t>
                      </a:r>
                      <a:r>
                        <a:rPr lang="it-IT" sz="1400" b="0" i="0" u="none" strike="noStrike" kern="1200" baseline="30000" dirty="0" smtClean="0">
                          <a:solidFill>
                            <a:schemeClr val="dk1"/>
                          </a:solidFill>
                          <a:latin typeface="+mn-lt"/>
                          <a:ea typeface="+mn-ea"/>
                          <a:cs typeface="+mn-cs"/>
                        </a:rPr>
                        <a:t>4</a:t>
                      </a:r>
                      <a:endParaRPr lang="it-IT" sz="1400" baseline="30000" dirty="0"/>
                    </a:p>
                  </a:txBody>
                  <a:tcPr>
                    <a:lnR w="19050" cap="flat" cmpd="sng" algn="ctr">
                      <a:solidFill>
                        <a:schemeClr val="tx1"/>
                      </a:solidFill>
                      <a:prstDash val="solid"/>
                      <a:round/>
                      <a:headEnd type="none" w="med" len="med"/>
                      <a:tailEnd type="none" w="med" len="med"/>
                    </a:lnR>
                    <a:solidFill>
                      <a:schemeClr val="tx2"/>
                    </a:solidFill>
                  </a:tcPr>
                </a:tc>
                <a:extLst>
                  <a:ext uri="{0D108BD9-81ED-4DB2-BD59-A6C34878D82A}">
                    <a16:rowId xmlns:a16="http://schemas.microsoft.com/office/drawing/2014/main" val="2557786716"/>
                  </a:ext>
                </a:extLst>
              </a:tr>
              <a:tr h="234000">
                <a:tc>
                  <a:txBody>
                    <a:bodyPr/>
                    <a:lstStyle/>
                    <a:p>
                      <a:r>
                        <a:rPr lang="it-IT" sz="1400" b="0" i="0" u="none" strike="noStrike" kern="1200" baseline="0" dirty="0" err="1" smtClean="0">
                          <a:solidFill>
                            <a:schemeClr val="dk1"/>
                          </a:solidFill>
                          <a:latin typeface="+mn-lt"/>
                          <a:ea typeface="+mn-ea"/>
                          <a:cs typeface="+mn-cs"/>
                        </a:rPr>
                        <a:t>Bandwidth</a:t>
                      </a:r>
                      <a:r>
                        <a:rPr lang="it-IT" sz="1400" b="0" i="0" u="none" strike="noStrike" kern="1200" baseline="0" dirty="0" smtClean="0">
                          <a:solidFill>
                            <a:schemeClr val="dk1"/>
                          </a:solidFill>
                          <a:latin typeface="+mn-lt"/>
                          <a:ea typeface="+mn-ea"/>
                          <a:cs typeface="+mn-cs"/>
                        </a:rPr>
                        <a:t> </a:t>
                      </a:r>
                      <a:r>
                        <a:rPr lang="it-IT" sz="1400" b="0" i="0" u="none" strike="noStrike" kern="1200" baseline="0" dirty="0" err="1" smtClean="0">
                          <a:solidFill>
                            <a:schemeClr val="dk1"/>
                          </a:solidFill>
                          <a:latin typeface="+mn-lt"/>
                          <a:ea typeface="+mn-ea"/>
                          <a:cs typeface="+mn-cs"/>
                        </a:rPr>
                        <a:t>rms</a:t>
                      </a:r>
                      <a:r>
                        <a:rPr lang="it-IT" sz="1400" b="0" i="0" u="none" strike="noStrike" kern="1200" baseline="0" dirty="0" smtClean="0">
                          <a:solidFill>
                            <a:schemeClr val="dk1"/>
                          </a:solidFill>
                          <a:latin typeface="+mn-lt"/>
                          <a:ea typeface="+mn-ea"/>
                          <a:cs typeface="+mn-cs"/>
                        </a:rPr>
                        <a:t> [%]</a:t>
                      </a:r>
                      <a:endParaRPr lang="it-IT" sz="1400" dirty="0"/>
                    </a:p>
                  </a:txBody>
                  <a:tcPr>
                    <a:lnL w="19050" cap="flat" cmpd="sng" algn="ctr">
                      <a:solidFill>
                        <a:schemeClr val="tx1"/>
                      </a:solidFill>
                      <a:prstDash val="solid"/>
                      <a:round/>
                      <a:headEnd type="none" w="med" len="med"/>
                      <a:tailEnd type="none" w="med" len="med"/>
                    </a:lnL>
                    <a:solidFill>
                      <a:schemeClr val="tx2"/>
                    </a:solidFill>
                  </a:tcPr>
                </a:tc>
                <a:tc>
                  <a:txBody>
                    <a:bodyPr/>
                    <a:lstStyle/>
                    <a:p>
                      <a:r>
                        <a:rPr lang="it-IT" sz="1400" b="0" i="0" u="none" strike="noStrike" kern="1200" baseline="0" dirty="0" smtClean="0">
                          <a:solidFill>
                            <a:schemeClr val="dk1"/>
                          </a:solidFill>
                          <a:latin typeface="+mn-lt"/>
                          <a:ea typeface="+mn-ea"/>
                          <a:cs typeface="+mn-cs"/>
                        </a:rPr>
                        <a:t>≤ 0.5</a:t>
                      </a:r>
                      <a:endParaRPr lang="it-IT" sz="1400" dirty="0"/>
                    </a:p>
                  </a:txBody>
                  <a:tcPr>
                    <a:lnR w="19050" cap="flat" cmpd="sng" algn="ctr">
                      <a:solidFill>
                        <a:schemeClr val="tx1"/>
                      </a:solidFill>
                      <a:prstDash val="solid"/>
                      <a:round/>
                      <a:headEnd type="none" w="med" len="med"/>
                      <a:tailEnd type="none" w="med" len="med"/>
                    </a:lnR>
                    <a:solidFill>
                      <a:schemeClr val="tx2"/>
                    </a:solidFill>
                  </a:tcPr>
                </a:tc>
                <a:extLst>
                  <a:ext uri="{0D108BD9-81ED-4DB2-BD59-A6C34878D82A}">
                    <a16:rowId xmlns:a16="http://schemas.microsoft.com/office/drawing/2014/main" val="1333328695"/>
                  </a:ext>
                </a:extLst>
              </a:tr>
              <a:tr h="23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baseline="0" dirty="0" err="1" smtClean="0">
                          <a:solidFill>
                            <a:schemeClr val="dk1"/>
                          </a:solidFill>
                          <a:latin typeface="+mn-lt"/>
                          <a:ea typeface="+mn-ea"/>
                          <a:cs typeface="+mn-cs"/>
                        </a:rPr>
                        <a:t>Peak</a:t>
                      </a:r>
                      <a:r>
                        <a:rPr lang="it-IT" sz="1400" b="0" i="0" u="none" strike="noStrike" kern="1200" baseline="0" dirty="0" smtClean="0">
                          <a:solidFill>
                            <a:schemeClr val="dk1"/>
                          </a:solidFill>
                          <a:latin typeface="+mn-lt"/>
                          <a:ea typeface="+mn-ea"/>
                          <a:cs typeface="+mn-cs"/>
                        </a:rPr>
                        <a:t> </a:t>
                      </a:r>
                      <a:r>
                        <a:rPr lang="it-IT" sz="1400" b="0" i="0" u="none" strike="noStrike" kern="1200" baseline="0" dirty="0" err="1" smtClean="0">
                          <a:solidFill>
                            <a:schemeClr val="dk1"/>
                          </a:solidFill>
                          <a:latin typeface="+mn-lt"/>
                          <a:ea typeface="+mn-ea"/>
                          <a:cs typeface="+mn-cs"/>
                        </a:rPr>
                        <a:t>brilliance</a:t>
                      </a:r>
                      <a:r>
                        <a:rPr lang="it-IT" sz="1400" b="0" i="0" u="none" strike="noStrike" kern="1200" baseline="0" dirty="0" smtClean="0">
                          <a:solidFill>
                            <a:schemeClr val="dk1"/>
                          </a:solidFill>
                          <a:latin typeface="+mn-lt"/>
                          <a:ea typeface="+mn-ea"/>
                          <a:cs typeface="+mn-cs"/>
                        </a:rPr>
                        <a:t> [</a:t>
                      </a:r>
                      <a:r>
                        <a:rPr lang="it-IT" sz="1400" b="0" i="0" u="none" strike="noStrike" kern="1200" baseline="0" dirty="0" err="1" smtClean="0">
                          <a:solidFill>
                            <a:schemeClr val="dk1"/>
                          </a:solidFill>
                          <a:latin typeface="+mn-lt"/>
                          <a:ea typeface="+mn-ea"/>
                          <a:cs typeface="+mn-cs"/>
                        </a:rPr>
                        <a:t>N</a:t>
                      </a:r>
                      <a:r>
                        <a:rPr lang="it-IT" sz="1100" b="0" i="0" u="none" strike="noStrike" kern="1200" baseline="0" dirty="0" err="1" smtClean="0">
                          <a:solidFill>
                            <a:schemeClr val="dk1"/>
                          </a:solidFill>
                          <a:latin typeface="+mn-lt"/>
                          <a:ea typeface="+mn-ea"/>
                          <a:cs typeface="+mn-cs"/>
                        </a:rPr>
                        <a:t>ph</a:t>
                      </a:r>
                      <a:r>
                        <a:rPr lang="it-IT" sz="1400" b="0" i="0" u="none" strike="noStrike" kern="1200" baseline="0" dirty="0" smtClean="0">
                          <a:solidFill>
                            <a:schemeClr val="dk1"/>
                          </a:solidFill>
                          <a:latin typeface="+mn-lt"/>
                          <a:ea typeface="+mn-ea"/>
                          <a:cs typeface="+mn-cs"/>
                        </a:rPr>
                        <a:t>/(s·mm</a:t>
                      </a:r>
                      <a:r>
                        <a:rPr lang="it-IT" sz="1400" b="0" i="0" u="none" strike="noStrike" kern="1200" baseline="30000" dirty="0" smtClean="0">
                          <a:solidFill>
                            <a:schemeClr val="dk1"/>
                          </a:solidFill>
                          <a:latin typeface="+mn-lt"/>
                          <a:ea typeface="+mn-ea"/>
                          <a:cs typeface="+mn-cs"/>
                        </a:rPr>
                        <a:t>2</a:t>
                      </a:r>
                      <a:r>
                        <a:rPr lang="it-IT" sz="1400" b="0" i="0" u="none" strike="noStrike" kern="1200" baseline="0" dirty="0" smtClean="0">
                          <a:solidFill>
                            <a:schemeClr val="dk1"/>
                          </a:solidFill>
                          <a:latin typeface="+mn-lt"/>
                          <a:ea typeface="+mn-ea"/>
                          <a:cs typeface="+mn-cs"/>
                        </a:rPr>
                        <a:t>·mrad</a:t>
                      </a:r>
                      <a:r>
                        <a:rPr lang="it-IT" sz="1400" b="0" i="0" u="none" strike="noStrike" kern="1200" baseline="30000" dirty="0" smtClean="0">
                          <a:solidFill>
                            <a:schemeClr val="dk1"/>
                          </a:solidFill>
                          <a:latin typeface="+mn-lt"/>
                          <a:ea typeface="+mn-ea"/>
                          <a:cs typeface="+mn-cs"/>
                        </a:rPr>
                        <a:t>2</a:t>
                      </a:r>
                      <a:r>
                        <a:rPr lang="it-IT" sz="1400" b="0" i="0" u="none" strike="noStrike" kern="1200" baseline="0" dirty="0" smtClean="0">
                          <a:solidFill>
                            <a:schemeClr val="dk1"/>
                          </a:solidFill>
                          <a:latin typeface="+mn-lt"/>
                          <a:ea typeface="+mn-ea"/>
                          <a:cs typeface="+mn-cs"/>
                        </a:rPr>
                        <a:t>·0.1%)]</a:t>
                      </a:r>
                      <a:endParaRPr lang="it-IT" sz="1400" dirty="0" smtClean="0"/>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tx2"/>
                    </a:solidFill>
                  </a:tcPr>
                </a:tc>
                <a:tc>
                  <a:txBody>
                    <a:bodyPr/>
                    <a:lstStyle/>
                    <a:p>
                      <a:r>
                        <a:rPr lang="it-IT" sz="1400" b="0" i="0" u="none" strike="noStrike" kern="1200" baseline="0" dirty="0" smtClean="0">
                          <a:solidFill>
                            <a:schemeClr val="dk1"/>
                          </a:solidFill>
                          <a:latin typeface="+mn-lt"/>
                          <a:ea typeface="+mn-ea"/>
                          <a:cs typeface="+mn-cs"/>
                        </a:rPr>
                        <a:t>10</a:t>
                      </a:r>
                      <a:r>
                        <a:rPr lang="it-IT" sz="1400" b="0" i="0" u="none" strike="noStrike" kern="1200" baseline="30000" dirty="0" smtClean="0">
                          <a:solidFill>
                            <a:schemeClr val="dk1"/>
                          </a:solidFill>
                          <a:latin typeface="+mn-lt"/>
                          <a:ea typeface="+mn-ea"/>
                          <a:cs typeface="+mn-cs"/>
                        </a:rPr>
                        <a:t>20</a:t>
                      </a:r>
                      <a:r>
                        <a:rPr lang="it-IT" sz="1400" b="0" i="0" u="none" strike="noStrike" kern="1200" baseline="0" dirty="0" smtClean="0">
                          <a:solidFill>
                            <a:schemeClr val="dk1"/>
                          </a:solidFill>
                          <a:latin typeface="+mn-lt"/>
                          <a:ea typeface="+mn-ea"/>
                          <a:cs typeface="+mn-cs"/>
                        </a:rPr>
                        <a:t> – 10</a:t>
                      </a:r>
                      <a:r>
                        <a:rPr lang="it-IT" sz="1400" b="0" i="0" u="none" strike="noStrike" kern="1200" baseline="30000" dirty="0" smtClean="0">
                          <a:solidFill>
                            <a:schemeClr val="dk1"/>
                          </a:solidFill>
                          <a:latin typeface="+mn-lt"/>
                          <a:ea typeface="+mn-ea"/>
                          <a:cs typeface="+mn-cs"/>
                        </a:rPr>
                        <a:t>23</a:t>
                      </a:r>
                      <a:endParaRPr lang="it-IT" sz="1400" b="0" i="0" u="none" strike="noStrike" kern="1200" baseline="30000" dirty="0">
                        <a:solidFill>
                          <a:schemeClr val="dk1"/>
                        </a:solidFill>
                        <a:latin typeface="+mn-lt"/>
                        <a:ea typeface="+mn-ea"/>
                        <a:cs typeface="+mn-cs"/>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78085952"/>
                  </a:ext>
                </a:extLst>
              </a:tr>
            </a:tbl>
          </a:graphicData>
        </a:graphic>
      </p:graphicFrame>
    </p:spTree>
    <p:extLst>
      <p:ext uri="{BB962C8B-B14F-4D97-AF65-F5344CB8AC3E}">
        <p14:creationId xmlns:p14="http://schemas.microsoft.com/office/powerpoint/2010/main" val="178427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4BDD-AB6A-314D-A293-2B85C35E9CDA}"/>
              </a:ext>
            </a:extLst>
          </p:cNvPr>
          <p:cNvSpPr>
            <a:spLocks noGrp="1"/>
          </p:cNvSpPr>
          <p:nvPr>
            <p:ph type="title"/>
          </p:nvPr>
        </p:nvSpPr>
        <p:spPr/>
        <p:txBody>
          <a:bodyPr/>
          <a:lstStyle/>
          <a:p>
            <a:r>
              <a:rPr lang="en-US" dirty="0" smtClean="0"/>
              <a:t>Cavity BPM (pillbox resonator)</a:t>
            </a:r>
            <a:endParaRPr lang="en-US" dirty="0"/>
          </a:p>
        </p:txBody>
      </p:sp>
      <p:pic>
        <p:nvPicPr>
          <p:cNvPr id="23" name="Picture 12" descr="resonator_movie_v2_voltage14_lin">
            <a:extLst>
              <a:ext uri="{FF2B5EF4-FFF2-40B4-BE49-F238E27FC236}">
                <a16:creationId xmlns:a16="http://schemas.microsoft.com/office/drawing/2014/main" id="{0F5DDBAC-BFA6-B74E-B474-DEAB4FA1C9D3}"/>
              </a:ext>
            </a:extLst>
          </p:cNvPr>
          <p:cNvPicPr>
            <a:picLocks noChangeAspect="1" noChangeArrowheads="1"/>
          </p:cNvPicPr>
          <p:nvPr/>
        </p:nvPicPr>
        <p:blipFill rotWithShape="1">
          <a:blip r:embed="rId2" cstate="print"/>
          <a:srcRect l="4962" t="3217" r="26069" b="1609"/>
          <a:stretch/>
        </p:blipFill>
        <p:spPr bwMode="auto">
          <a:xfrm>
            <a:off x="375111" y="3416496"/>
            <a:ext cx="4365266" cy="3029447"/>
          </a:xfrm>
          <a:prstGeom prst="rect">
            <a:avLst/>
          </a:prstGeom>
          <a:noFill/>
          <a:ln/>
          <a:effectLst/>
        </p:spPr>
      </p:pic>
      <p:sp>
        <p:nvSpPr>
          <p:cNvPr id="27" name="TextBox 26">
            <a:extLst>
              <a:ext uri="{FF2B5EF4-FFF2-40B4-BE49-F238E27FC236}">
                <a16:creationId xmlns:a16="http://schemas.microsoft.com/office/drawing/2014/main" id="{EB632C1A-8EB7-BF4F-B89C-74255BB62704}"/>
              </a:ext>
            </a:extLst>
          </p:cNvPr>
          <p:cNvSpPr txBox="1"/>
          <p:nvPr/>
        </p:nvSpPr>
        <p:spPr>
          <a:xfrm>
            <a:off x="1315366" y="5139715"/>
            <a:ext cx="1221808" cy="584775"/>
          </a:xfrm>
          <a:prstGeom prst="rect">
            <a:avLst/>
          </a:prstGeom>
          <a:noFill/>
        </p:spPr>
        <p:txBody>
          <a:bodyPr wrap="none" rtlCol="0">
            <a:spAutoFit/>
          </a:bodyPr>
          <a:lstStyle/>
          <a:p>
            <a:pPr algn="r"/>
            <a:r>
              <a:rPr lang="en-US" sz="1600" dirty="0">
                <a:solidFill>
                  <a:srgbClr val="0000FF"/>
                </a:solidFill>
              </a:rPr>
              <a:t>TM010</a:t>
            </a:r>
          </a:p>
          <a:p>
            <a:pPr algn="r"/>
            <a:r>
              <a:rPr lang="en-US" sz="1600" dirty="0">
                <a:solidFill>
                  <a:srgbClr val="0000FF"/>
                </a:solidFill>
              </a:rPr>
              <a:t>(monopole)</a:t>
            </a:r>
          </a:p>
        </p:txBody>
      </p:sp>
      <p:sp>
        <p:nvSpPr>
          <p:cNvPr id="28" name="TextBox 27">
            <a:extLst>
              <a:ext uri="{FF2B5EF4-FFF2-40B4-BE49-F238E27FC236}">
                <a16:creationId xmlns:a16="http://schemas.microsoft.com/office/drawing/2014/main" id="{3AD291DE-C197-FB4C-9952-0CEAB98AEEEE}"/>
              </a:ext>
            </a:extLst>
          </p:cNvPr>
          <p:cNvSpPr txBox="1"/>
          <p:nvPr/>
        </p:nvSpPr>
        <p:spPr>
          <a:xfrm>
            <a:off x="3260181" y="5115797"/>
            <a:ext cx="926857" cy="584775"/>
          </a:xfrm>
          <a:prstGeom prst="rect">
            <a:avLst/>
          </a:prstGeom>
          <a:noFill/>
        </p:spPr>
        <p:txBody>
          <a:bodyPr wrap="none" rtlCol="0">
            <a:spAutoFit/>
          </a:bodyPr>
          <a:lstStyle/>
          <a:p>
            <a:pPr algn="ctr"/>
            <a:r>
              <a:rPr lang="en-US" sz="1600" b="1" dirty="0">
                <a:solidFill>
                  <a:srgbClr val="0000FF"/>
                </a:solidFill>
              </a:rPr>
              <a:t>TM110</a:t>
            </a:r>
          </a:p>
          <a:p>
            <a:pPr algn="ctr"/>
            <a:r>
              <a:rPr lang="en-US" sz="1600" b="1" dirty="0">
                <a:solidFill>
                  <a:srgbClr val="0000FF"/>
                </a:solidFill>
              </a:rPr>
              <a:t>(dipole)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DB045AD-5C36-5744-A6E1-E003589A8B9D}"/>
                  </a:ext>
                </a:extLst>
              </p:cNvPr>
              <p:cNvSpPr txBox="1"/>
              <p:nvPr/>
            </p:nvSpPr>
            <p:spPr>
              <a:xfrm>
                <a:off x="1267747" y="5668537"/>
                <a:ext cx="1142492" cy="266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00FF"/>
                              </a:solidFill>
                              <a:latin typeface="Cambria Math" panose="02040503050406030204" pitchFamily="18" charset="0"/>
                            </a:rPr>
                          </m:ctrlPr>
                        </m:sSubPr>
                        <m:e>
                          <m:r>
                            <a:rPr lang="en-US" sz="1600" b="0" i="1" smtClean="0">
                              <a:solidFill>
                                <a:srgbClr val="0000FF"/>
                              </a:solidFill>
                              <a:latin typeface="Cambria Math" panose="02040503050406030204" pitchFamily="18" charset="0"/>
                            </a:rPr>
                            <m:t>𝑣</m:t>
                          </m:r>
                        </m:e>
                        <m:sub>
                          <m:r>
                            <a:rPr lang="en-US" sz="1600" b="0" i="1" smtClean="0">
                              <a:solidFill>
                                <a:srgbClr val="0000FF"/>
                              </a:solidFill>
                              <a:latin typeface="Cambria Math" panose="02040503050406030204" pitchFamily="18" charset="0"/>
                            </a:rPr>
                            <m:t>𝑠𝑖𝑔</m:t>
                          </m:r>
                        </m:sub>
                      </m:sSub>
                      <m:r>
                        <a:rPr lang="en-US" sz="1600" i="1" smtClean="0">
                          <a:solidFill>
                            <a:srgbClr val="0000FF"/>
                          </a:solidFill>
                          <a:latin typeface="Cambria Math" panose="02040503050406030204" pitchFamily="18" charset="0"/>
                          <a:ea typeface="Cambria Math" panose="02040503050406030204" pitchFamily="18" charset="0"/>
                        </a:rPr>
                        <m:t>∝</m:t>
                      </m:r>
                      <m:sSub>
                        <m:sSubPr>
                          <m:ctrlPr>
                            <a:rPr lang="en-US" sz="1600" i="1" smtClean="0">
                              <a:solidFill>
                                <a:srgbClr val="0000FF"/>
                              </a:solidFill>
                              <a:latin typeface="Cambria Math" panose="02040503050406030204" pitchFamily="18" charset="0"/>
                              <a:ea typeface="Cambria Math" panose="02040503050406030204" pitchFamily="18" charset="0"/>
                            </a:rPr>
                          </m:ctrlPr>
                        </m:sSubPr>
                        <m:e>
                          <m:r>
                            <a:rPr lang="en-US" sz="1600" b="0" i="1" smtClean="0">
                              <a:solidFill>
                                <a:srgbClr val="0000FF"/>
                              </a:solidFill>
                              <a:latin typeface="Cambria Math" panose="02040503050406030204" pitchFamily="18" charset="0"/>
                              <a:ea typeface="Cambria Math" panose="02040503050406030204" pitchFamily="18" charset="0"/>
                            </a:rPr>
                            <m:t>𝑖</m:t>
                          </m:r>
                        </m:e>
                        <m:sub>
                          <m:r>
                            <a:rPr lang="en-US" sz="1600" b="0" i="1" smtClean="0">
                              <a:solidFill>
                                <a:srgbClr val="0000FF"/>
                              </a:solidFill>
                              <a:latin typeface="Cambria Math" panose="02040503050406030204" pitchFamily="18" charset="0"/>
                              <a:ea typeface="Cambria Math" panose="02040503050406030204" pitchFamily="18" charset="0"/>
                            </a:rPr>
                            <m:t>𝑏𝑒𝑎𝑚</m:t>
                          </m:r>
                        </m:sub>
                      </m:sSub>
                    </m:oMath>
                  </m:oMathPara>
                </a14:m>
                <a:endParaRPr lang="en-US" sz="1600" dirty="0"/>
              </a:p>
            </p:txBody>
          </p:sp>
        </mc:Choice>
        <mc:Fallback xmlns="">
          <p:sp>
            <p:nvSpPr>
              <p:cNvPr id="30" name="TextBox 29">
                <a:extLst>
                  <a:ext uri="{FF2B5EF4-FFF2-40B4-BE49-F238E27FC236}">
                    <a16:creationId xmlns:a16="http://schemas.microsoft.com/office/drawing/2014/main" id="{CDB045AD-5C36-5744-A6E1-E003589A8B9D}"/>
                  </a:ext>
                </a:extLst>
              </p:cNvPr>
              <p:cNvSpPr txBox="1">
                <a:spLocks noRot="1" noChangeAspect="1" noMove="1" noResize="1" noEditPoints="1" noAdjustHandles="1" noChangeArrowheads="1" noChangeShapeType="1" noTextEdit="1"/>
              </p:cNvSpPr>
              <p:nvPr/>
            </p:nvSpPr>
            <p:spPr>
              <a:xfrm>
                <a:off x="1267747" y="5668537"/>
                <a:ext cx="1142492" cy="266227"/>
              </a:xfrm>
              <a:prstGeom prst="rect">
                <a:avLst/>
              </a:prstGeom>
              <a:blipFill>
                <a:blip r:embed="rId3"/>
                <a:stretch>
                  <a:fillRect l="-1604" b="-2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A91A834-D39B-9E4C-9BE6-BA7624CD6397}"/>
                  </a:ext>
                </a:extLst>
              </p:cNvPr>
              <p:cNvSpPr txBox="1"/>
              <p:nvPr/>
            </p:nvSpPr>
            <p:spPr>
              <a:xfrm>
                <a:off x="3079532" y="5693247"/>
                <a:ext cx="1332736" cy="269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srgbClr val="0000FF"/>
                              </a:solidFill>
                              <a:latin typeface="Cambria Math" panose="02040503050406030204" pitchFamily="18" charset="0"/>
                            </a:rPr>
                          </m:ctrlPr>
                        </m:sSubPr>
                        <m:e>
                          <m:r>
                            <a:rPr lang="en-US" sz="1600" b="1" i="1">
                              <a:solidFill>
                                <a:srgbClr val="0000FF"/>
                              </a:solidFill>
                              <a:latin typeface="Cambria Math" panose="02040503050406030204" pitchFamily="18" charset="0"/>
                            </a:rPr>
                            <m:t>𝐯</m:t>
                          </m:r>
                        </m:e>
                        <m:sub>
                          <m:r>
                            <a:rPr lang="en-US" sz="1600" b="1" i="1">
                              <a:solidFill>
                                <a:srgbClr val="0000FF"/>
                              </a:solidFill>
                              <a:latin typeface="Cambria Math" panose="02040503050406030204" pitchFamily="18" charset="0"/>
                            </a:rPr>
                            <m:t>𝐬𝐢𝐠</m:t>
                          </m:r>
                        </m:sub>
                      </m:sSub>
                      <m:r>
                        <a:rPr lang="en-US" sz="1600" b="1">
                          <a:solidFill>
                            <a:srgbClr val="0000FF"/>
                          </a:solidFill>
                          <a:latin typeface="Cambria Math" panose="02040503050406030204" pitchFamily="18" charset="0"/>
                        </a:rPr>
                        <m:t>∝</m:t>
                      </m:r>
                      <m:sSub>
                        <m:sSubPr>
                          <m:ctrlPr>
                            <a:rPr lang="en-US" sz="1600" b="1" i="1">
                              <a:solidFill>
                                <a:srgbClr val="0000FF"/>
                              </a:solidFill>
                              <a:latin typeface="Cambria Math" panose="02040503050406030204" pitchFamily="18" charset="0"/>
                            </a:rPr>
                          </m:ctrlPr>
                        </m:sSubPr>
                        <m:e>
                          <m:r>
                            <a:rPr lang="en-US" sz="1600" b="1" i="1">
                              <a:solidFill>
                                <a:srgbClr val="0000FF"/>
                              </a:solidFill>
                              <a:latin typeface="Cambria Math" panose="02040503050406030204" pitchFamily="18" charset="0"/>
                            </a:rPr>
                            <m:t>𝐢</m:t>
                          </m:r>
                        </m:e>
                        <m:sub>
                          <m:r>
                            <a:rPr lang="en-US" sz="1600" b="1" i="1">
                              <a:solidFill>
                                <a:srgbClr val="0000FF"/>
                              </a:solidFill>
                              <a:latin typeface="Cambria Math" panose="02040503050406030204" pitchFamily="18" charset="0"/>
                            </a:rPr>
                            <m:t>𝐛𝐞𝐚𝐦</m:t>
                          </m:r>
                        </m:sub>
                      </m:sSub>
                      <m:r>
                        <a:rPr lang="en-US" sz="1600" b="1">
                          <a:solidFill>
                            <a:srgbClr val="0000FF"/>
                          </a:solidFill>
                          <a:latin typeface="Cambria Math" panose="02040503050406030204" pitchFamily="18" charset="0"/>
                        </a:rPr>
                        <m:t>∙</m:t>
                      </m:r>
                      <m:r>
                        <a:rPr lang="en-US" sz="1600" b="1" i="1">
                          <a:solidFill>
                            <a:srgbClr val="0000FF"/>
                          </a:solidFill>
                          <a:latin typeface="Cambria Math" panose="02040503050406030204" pitchFamily="18" charset="0"/>
                        </a:rPr>
                        <m:t>𝐫</m:t>
                      </m:r>
                    </m:oMath>
                  </m:oMathPara>
                </a14:m>
                <a:endParaRPr lang="en-US" sz="1600" b="1" dirty="0">
                  <a:solidFill>
                    <a:srgbClr val="0000FF"/>
                  </a:solidFill>
                </a:endParaRPr>
              </a:p>
            </p:txBody>
          </p:sp>
        </mc:Choice>
        <mc:Fallback xmlns="">
          <p:sp>
            <p:nvSpPr>
              <p:cNvPr id="32" name="TextBox 31">
                <a:extLst>
                  <a:ext uri="{FF2B5EF4-FFF2-40B4-BE49-F238E27FC236}">
                    <a16:creationId xmlns:a16="http://schemas.microsoft.com/office/drawing/2014/main" id="{1A91A834-D39B-9E4C-9BE6-BA7624CD6397}"/>
                  </a:ext>
                </a:extLst>
              </p:cNvPr>
              <p:cNvSpPr txBox="1">
                <a:spLocks noRot="1" noChangeAspect="1" noMove="1" noResize="1" noEditPoints="1" noAdjustHandles="1" noChangeArrowheads="1" noChangeShapeType="1" noTextEdit="1"/>
              </p:cNvSpPr>
              <p:nvPr/>
            </p:nvSpPr>
            <p:spPr>
              <a:xfrm>
                <a:off x="3079532" y="5693247"/>
                <a:ext cx="1332736" cy="269626"/>
              </a:xfrm>
              <a:prstGeom prst="rect">
                <a:avLst/>
              </a:prstGeom>
              <a:blipFill>
                <a:blip r:embed="rId4"/>
                <a:stretch>
                  <a:fillRect l="-1370" r="-1370" b="-25000"/>
                </a:stretch>
              </a:blipFill>
            </p:spPr>
            <p:txBody>
              <a:bodyPr/>
              <a:lstStyle/>
              <a:p>
                <a:r>
                  <a:rPr lang="it-IT">
                    <a:noFill/>
                  </a:rPr>
                  <a:t> </a:t>
                </a:r>
              </a:p>
            </p:txBody>
          </p:sp>
        </mc:Fallback>
      </mc:AlternateContent>
      <p:pic>
        <p:nvPicPr>
          <p:cNvPr id="16" name="Picture 5" descr="resonator_movie_v5_waveguide_04">
            <a:extLst>
              <a:ext uri="{FF2B5EF4-FFF2-40B4-BE49-F238E27FC236}">
                <a16:creationId xmlns:a16="http://schemas.microsoft.com/office/drawing/2014/main" id="{4671C6A3-3392-7540-87A5-B31FC1C3C360}"/>
              </a:ext>
            </a:extLst>
          </p:cNvPr>
          <p:cNvPicPr>
            <a:picLocks noChangeAspect="1" noChangeArrowheads="1" noCrop="1"/>
          </p:cNvPicPr>
          <p:nvPr/>
        </p:nvPicPr>
        <p:blipFill>
          <a:blip r:embed="rId5" cstate="print"/>
          <a:srcRect/>
          <a:stretch>
            <a:fillRect/>
          </a:stretch>
        </p:blipFill>
        <p:spPr bwMode="auto">
          <a:xfrm>
            <a:off x="5272075" y="1461622"/>
            <a:ext cx="3600000" cy="1944714"/>
          </a:xfrm>
          <a:prstGeom prst="rect">
            <a:avLst/>
          </a:prstGeom>
          <a:noFill/>
        </p:spPr>
      </p:pic>
      <p:pic>
        <p:nvPicPr>
          <p:cNvPr id="18" name="Picture 6" descr="resonator_movie_v5_waveguide_03">
            <a:extLst>
              <a:ext uri="{FF2B5EF4-FFF2-40B4-BE49-F238E27FC236}">
                <a16:creationId xmlns:a16="http://schemas.microsoft.com/office/drawing/2014/main" id="{EBC20CFF-5BD6-DC40-9F09-A3BC343D078D}"/>
              </a:ext>
            </a:extLst>
          </p:cNvPr>
          <p:cNvPicPr>
            <a:picLocks noChangeAspect="1" noChangeArrowheads="1" noCrop="1"/>
          </p:cNvPicPr>
          <p:nvPr/>
        </p:nvPicPr>
        <p:blipFill>
          <a:blip r:embed="rId6" cstate="print"/>
          <a:srcRect/>
          <a:stretch>
            <a:fillRect/>
          </a:stretch>
        </p:blipFill>
        <p:spPr bwMode="auto">
          <a:xfrm>
            <a:off x="5272075" y="3923983"/>
            <a:ext cx="3600000" cy="1943975"/>
          </a:xfrm>
          <a:prstGeom prst="rect">
            <a:avLst/>
          </a:prstGeom>
          <a:noFill/>
        </p:spPr>
      </p:pic>
      <p:sp>
        <p:nvSpPr>
          <p:cNvPr id="19" name="Text Box 11">
            <a:extLst>
              <a:ext uri="{FF2B5EF4-FFF2-40B4-BE49-F238E27FC236}">
                <a16:creationId xmlns:a16="http://schemas.microsoft.com/office/drawing/2014/main" id="{78E7DD33-FE9E-C040-8945-DAEAC3F93901}"/>
              </a:ext>
            </a:extLst>
          </p:cNvPr>
          <p:cNvSpPr txBox="1">
            <a:spLocks noChangeArrowheads="1"/>
          </p:cNvSpPr>
          <p:nvPr/>
        </p:nvSpPr>
        <p:spPr bwMode="auto">
          <a:xfrm>
            <a:off x="5945333" y="1118714"/>
            <a:ext cx="1654620" cy="338554"/>
          </a:xfrm>
          <a:prstGeom prst="rect">
            <a:avLst/>
          </a:prstGeom>
          <a:noFill/>
          <a:ln w="9525">
            <a:noFill/>
            <a:miter lim="800000"/>
            <a:headEnd/>
            <a:tailEnd/>
          </a:ln>
          <a:effectLst/>
        </p:spPr>
        <p:txBody>
          <a:bodyPr wrap="none">
            <a:spAutoFit/>
          </a:bodyPr>
          <a:lstStyle/>
          <a:p>
            <a:pPr algn="ctr">
              <a:lnSpc>
                <a:spcPct val="100000"/>
              </a:lnSpc>
              <a:spcBef>
                <a:spcPct val="0"/>
              </a:spcBef>
              <a:buClrTx/>
              <a:buSzTx/>
              <a:buFontTx/>
              <a:buNone/>
            </a:pPr>
            <a:r>
              <a:rPr lang="en-US" sz="1600" dirty="0">
                <a:solidFill>
                  <a:srgbClr val="0000FF"/>
                </a:solidFill>
              </a:rPr>
              <a:t>monopole mode</a:t>
            </a:r>
          </a:p>
        </p:txBody>
      </p:sp>
      <p:sp>
        <p:nvSpPr>
          <p:cNvPr id="20" name="Text Box 11">
            <a:extLst>
              <a:ext uri="{FF2B5EF4-FFF2-40B4-BE49-F238E27FC236}">
                <a16:creationId xmlns:a16="http://schemas.microsoft.com/office/drawing/2014/main" id="{1C564C3B-321F-CF46-8950-52074A8BDAEF}"/>
              </a:ext>
            </a:extLst>
          </p:cNvPr>
          <p:cNvSpPr txBox="1">
            <a:spLocks noChangeArrowheads="1"/>
          </p:cNvSpPr>
          <p:nvPr/>
        </p:nvSpPr>
        <p:spPr bwMode="auto">
          <a:xfrm>
            <a:off x="6107326" y="3580336"/>
            <a:ext cx="1393330" cy="338554"/>
          </a:xfrm>
          <a:prstGeom prst="rect">
            <a:avLst/>
          </a:prstGeom>
          <a:noFill/>
          <a:ln w="9525">
            <a:noFill/>
            <a:miter lim="800000"/>
            <a:headEnd/>
            <a:tailEnd/>
          </a:ln>
          <a:effectLst/>
        </p:spPr>
        <p:txBody>
          <a:bodyPr wrap="none">
            <a:spAutoFit/>
          </a:bodyPr>
          <a:lstStyle/>
          <a:p>
            <a:pPr algn="ctr">
              <a:lnSpc>
                <a:spcPct val="100000"/>
              </a:lnSpc>
              <a:spcBef>
                <a:spcPct val="0"/>
              </a:spcBef>
              <a:buClrTx/>
              <a:buSzTx/>
              <a:buFontTx/>
              <a:buNone/>
            </a:pPr>
            <a:r>
              <a:rPr lang="en-US" sz="1600" b="1" dirty="0">
                <a:solidFill>
                  <a:srgbClr val="0000FF"/>
                </a:solidFill>
              </a:rPr>
              <a:t>dipole mode</a:t>
            </a:r>
          </a:p>
        </p:txBody>
      </p:sp>
      <p:sp>
        <p:nvSpPr>
          <p:cNvPr id="14" name="TextBox 13">
            <a:extLst>
              <a:ext uri="{FF2B5EF4-FFF2-40B4-BE49-F238E27FC236}">
                <a16:creationId xmlns:a16="http://schemas.microsoft.com/office/drawing/2014/main" id="{DFC7FC5E-D220-8F4C-9BF5-46072E9841C3}"/>
              </a:ext>
            </a:extLst>
          </p:cNvPr>
          <p:cNvSpPr txBox="1"/>
          <p:nvPr/>
        </p:nvSpPr>
        <p:spPr>
          <a:xfrm>
            <a:off x="7813507" y="5886430"/>
            <a:ext cx="702436" cy="400110"/>
          </a:xfrm>
          <a:prstGeom prst="rect">
            <a:avLst/>
          </a:prstGeom>
          <a:noFill/>
        </p:spPr>
        <p:txBody>
          <a:bodyPr wrap="none" rtlCol="0">
            <a:spAutoFit/>
          </a:bodyPr>
          <a:lstStyle/>
          <a:p>
            <a:r>
              <a:rPr lang="en-US" sz="1000" dirty="0"/>
              <a:t>courtesy </a:t>
            </a:r>
            <a:br>
              <a:rPr lang="en-US" sz="1000" dirty="0"/>
            </a:br>
            <a:r>
              <a:rPr lang="en-US" sz="1000" i="1" dirty="0"/>
              <a:t>D. </a:t>
            </a:r>
            <a:r>
              <a:rPr lang="en-US" sz="1000" i="1" dirty="0" err="1"/>
              <a:t>Lipka</a:t>
            </a:r>
            <a:endParaRPr lang="en-US" sz="1000" dirty="0"/>
          </a:p>
        </p:txBody>
      </p:sp>
      <p:pic>
        <p:nvPicPr>
          <p:cNvPr id="3" name="Immagine 2"/>
          <p:cNvPicPr>
            <a:picLocks noChangeAspect="1"/>
          </p:cNvPicPr>
          <p:nvPr/>
        </p:nvPicPr>
        <p:blipFill>
          <a:blip r:embed="rId7"/>
          <a:stretch>
            <a:fillRect/>
          </a:stretch>
        </p:blipFill>
        <p:spPr>
          <a:xfrm>
            <a:off x="405591" y="663606"/>
            <a:ext cx="4593129" cy="3086008"/>
          </a:xfrm>
          <a:prstGeom prst="rect">
            <a:avLst/>
          </a:prstGeom>
        </p:spPr>
      </p:pic>
    </p:spTree>
    <p:extLst>
      <p:ext uri="{BB962C8B-B14F-4D97-AF65-F5344CB8AC3E}">
        <p14:creationId xmlns:p14="http://schemas.microsoft.com/office/powerpoint/2010/main" val="45119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p:txBody>
          <a:bodyPr/>
          <a:lstStyle/>
          <a:p>
            <a:r>
              <a:rPr lang="it-IT" dirty="0" err="1" smtClean="0"/>
              <a:t>Cavity</a:t>
            </a:r>
            <a:r>
              <a:rPr lang="it-IT" dirty="0" smtClean="0"/>
              <a:t> BPM (PSI BPM16 Design)</a:t>
            </a:r>
            <a:endParaRPr lang="it-IT" dirty="0"/>
          </a:p>
        </p:txBody>
      </p:sp>
      <p:graphicFrame>
        <p:nvGraphicFramePr>
          <p:cNvPr id="10" name="Tabella 9"/>
          <p:cNvGraphicFramePr>
            <a:graphicFrameLocks noGrp="1"/>
          </p:cNvGraphicFramePr>
          <p:nvPr>
            <p:extLst/>
          </p:nvPr>
        </p:nvGraphicFramePr>
        <p:xfrm>
          <a:off x="5248441" y="657867"/>
          <a:ext cx="3600000" cy="1738320"/>
        </p:xfrm>
        <a:graphic>
          <a:graphicData uri="http://schemas.openxmlformats.org/drawingml/2006/table">
            <a:tbl>
              <a:tblPr firstRow="1" bandRow="1">
                <a:tableStyleId>{2D5ABB26-0587-4C30-8999-92F81FD0307C}</a:tableStyleId>
              </a:tblPr>
              <a:tblGrid>
                <a:gridCol w="2321201">
                  <a:extLst>
                    <a:ext uri="{9D8B030D-6E8A-4147-A177-3AD203B41FA5}">
                      <a16:colId xmlns:a16="http://schemas.microsoft.com/office/drawing/2014/main" val="2610134171"/>
                    </a:ext>
                  </a:extLst>
                </a:gridCol>
                <a:gridCol w="1278799">
                  <a:extLst>
                    <a:ext uri="{9D8B030D-6E8A-4147-A177-3AD203B41FA5}">
                      <a16:colId xmlns:a16="http://schemas.microsoft.com/office/drawing/2014/main" val="3401426476"/>
                    </a:ext>
                  </a:extLst>
                </a:gridCol>
              </a:tblGrid>
              <a:tr h="234000">
                <a:tc gridSpan="2">
                  <a:txBody>
                    <a:bodyPr/>
                    <a:lstStyle/>
                    <a:p>
                      <a:pPr algn="ctr"/>
                      <a:r>
                        <a:rPr lang="it-IT" sz="1600" b="1" dirty="0" smtClean="0"/>
                        <a:t>General </a:t>
                      </a:r>
                      <a:r>
                        <a:rPr lang="it-IT" sz="1600" b="1" dirty="0" err="1" smtClean="0"/>
                        <a:t>Pickup</a:t>
                      </a:r>
                      <a:r>
                        <a:rPr lang="it-IT" sz="1600" b="1" baseline="0" dirty="0" smtClean="0"/>
                        <a:t> </a:t>
                      </a:r>
                      <a:r>
                        <a:rPr lang="it-IT" sz="1600" b="1" baseline="0" dirty="0" err="1" smtClean="0"/>
                        <a:t>Parameters</a:t>
                      </a:r>
                      <a:endParaRPr lang="it-IT" sz="16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it-IT" sz="1300" b="1" dirty="0" err="1" smtClean="0"/>
                        <a:t>Parameter</a:t>
                      </a:r>
                      <a:endParaRPr lang="it-IT" sz="13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300" b="1" smtClean="0"/>
                        <a:t>Value</a:t>
                      </a:r>
                      <a:endParaRPr lang="it-IT" sz="1300" b="1"/>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848504"/>
                  </a:ext>
                </a:extLst>
              </a:tr>
              <a:tr h="234000">
                <a:tc>
                  <a:txBody>
                    <a:bodyPr/>
                    <a:lstStyle/>
                    <a:p>
                      <a:r>
                        <a:rPr lang="it-IT" sz="1300" dirty="0" err="1" smtClean="0"/>
                        <a:t>Material</a:t>
                      </a:r>
                      <a:endParaRPr lang="it-IT" sz="1300" dirty="0"/>
                    </a:p>
                  </a:txBody>
                  <a:tcPr marT="0" marB="0" anchor="ctr">
                    <a:lnT w="12700" cap="flat" cmpd="sng" algn="ctr">
                      <a:solidFill>
                        <a:schemeClr val="tx1"/>
                      </a:solidFill>
                      <a:prstDash val="solid"/>
                      <a:round/>
                      <a:headEnd type="none" w="med" len="med"/>
                      <a:tailEnd type="none" w="med" len="med"/>
                    </a:lnT>
                  </a:tcPr>
                </a:tc>
                <a:tc>
                  <a:txBody>
                    <a:bodyPr/>
                    <a:lstStyle/>
                    <a:p>
                      <a:pPr algn="ctr"/>
                      <a:r>
                        <a:rPr lang="it-IT" sz="1300" err="1" smtClean="0"/>
                        <a:t>Stainless</a:t>
                      </a:r>
                      <a:r>
                        <a:rPr lang="it-IT" sz="1300" smtClean="0"/>
                        <a:t> Steel 316LN</a:t>
                      </a:r>
                      <a:endParaRPr lang="it-IT" sz="1300"/>
                    </a:p>
                  </a:txBody>
                  <a:tcPr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2270050"/>
                  </a:ext>
                </a:extLst>
              </a:tr>
              <a:tr h="234000">
                <a:tc>
                  <a:txBody>
                    <a:bodyPr/>
                    <a:lstStyle/>
                    <a:p>
                      <a:r>
                        <a:rPr lang="it-IT" sz="1300" b="0" dirty="0" err="1" smtClean="0"/>
                        <a:t>Length</a:t>
                      </a:r>
                      <a:r>
                        <a:rPr lang="it-IT" sz="1300" b="0" dirty="0" smtClean="0"/>
                        <a:t> [mm]</a:t>
                      </a:r>
                      <a:endParaRPr lang="it-IT" sz="1300" b="0" dirty="0"/>
                    </a:p>
                  </a:txBody>
                  <a:tcPr marT="0" marB="0" anchor="ctr"/>
                </a:tc>
                <a:tc>
                  <a:txBody>
                    <a:bodyPr/>
                    <a:lstStyle/>
                    <a:p>
                      <a:pPr algn="ctr"/>
                      <a:r>
                        <a:rPr lang="it-IT" sz="1300" b="0" dirty="0" smtClean="0"/>
                        <a:t>100</a:t>
                      </a:r>
                      <a:endParaRPr lang="it-IT" sz="1300" b="0" dirty="0"/>
                    </a:p>
                  </a:txBody>
                  <a:tcPr marT="0" marB="0" anchor="ctr"/>
                </a:tc>
                <a:extLst>
                  <a:ext uri="{0D108BD9-81ED-4DB2-BD59-A6C34878D82A}">
                    <a16:rowId xmlns:a16="http://schemas.microsoft.com/office/drawing/2014/main" val="2557786716"/>
                  </a:ext>
                </a:extLst>
              </a:tr>
              <a:tr h="234000">
                <a:tc>
                  <a:txBody>
                    <a:bodyPr/>
                    <a:lstStyle/>
                    <a:p>
                      <a:r>
                        <a:rPr lang="it-IT" sz="1300" dirty="0" smtClean="0"/>
                        <a:t>Inner Aperture [mm]</a:t>
                      </a:r>
                      <a:endParaRPr lang="it-IT" sz="1300" dirty="0"/>
                    </a:p>
                  </a:txBody>
                  <a:tcPr marL="90000" marT="0" marB="0" anchor="ctr"/>
                </a:tc>
                <a:tc>
                  <a:txBody>
                    <a:bodyPr/>
                    <a:lstStyle/>
                    <a:p>
                      <a:pPr algn="ctr"/>
                      <a:r>
                        <a:rPr lang="it-IT" sz="1300" dirty="0" smtClean="0"/>
                        <a:t>16</a:t>
                      </a:r>
                      <a:endParaRPr lang="it-IT" sz="1300" dirty="0"/>
                    </a:p>
                  </a:txBody>
                  <a:tcPr marT="0" marB="0" anchor="ctr"/>
                </a:tc>
                <a:extLst>
                  <a:ext uri="{0D108BD9-81ED-4DB2-BD59-A6C34878D82A}">
                    <a16:rowId xmlns:a16="http://schemas.microsoft.com/office/drawing/2014/main" val="1333328695"/>
                  </a:ext>
                </a:extLst>
              </a:tr>
              <a:tr h="234000">
                <a:tc>
                  <a:txBody>
                    <a:bodyPr/>
                    <a:lstStyle/>
                    <a:p>
                      <a:r>
                        <a:rPr lang="it-IT" sz="1300" err="1" smtClean="0"/>
                        <a:t>Distance</a:t>
                      </a:r>
                      <a:r>
                        <a:rPr lang="it-IT" sz="1300" smtClean="0"/>
                        <a:t> from </a:t>
                      </a:r>
                      <a:r>
                        <a:rPr lang="it-IT" sz="1300" err="1" smtClean="0"/>
                        <a:t>Pos</a:t>
                      </a:r>
                      <a:r>
                        <a:rPr lang="it-IT" sz="1300" smtClean="0"/>
                        <a:t>. To </a:t>
                      </a:r>
                      <a:r>
                        <a:rPr lang="it-IT" sz="1300" err="1" smtClean="0"/>
                        <a:t>Ref</a:t>
                      </a:r>
                      <a:r>
                        <a:rPr lang="it-IT" sz="1300" smtClean="0"/>
                        <a:t>. </a:t>
                      </a:r>
                      <a:r>
                        <a:rPr lang="it-IT" sz="1300" err="1" smtClean="0"/>
                        <a:t>Resonator</a:t>
                      </a:r>
                      <a:r>
                        <a:rPr lang="it-IT" sz="1300" smtClean="0"/>
                        <a:t> [mm]</a:t>
                      </a:r>
                      <a:endParaRPr lang="it-IT" sz="1300"/>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300" dirty="0" smtClean="0"/>
                        <a:t>60</a:t>
                      </a:r>
                      <a:endParaRPr lang="it-IT" sz="1300" dirty="0"/>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812003"/>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4221810348"/>
              </p:ext>
            </p:extLst>
          </p:nvPr>
        </p:nvGraphicFramePr>
        <p:xfrm>
          <a:off x="5248441" y="2563675"/>
          <a:ext cx="3600000" cy="1881840"/>
        </p:xfrm>
        <a:graphic>
          <a:graphicData uri="http://schemas.openxmlformats.org/drawingml/2006/table">
            <a:tbl>
              <a:tblPr firstRow="1" bandRow="1">
                <a:tableStyleId>{2D5ABB26-0587-4C30-8999-92F81FD0307C}</a:tableStyleId>
              </a:tblPr>
              <a:tblGrid>
                <a:gridCol w="2797636">
                  <a:extLst>
                    <a:ext uri="{9D8B030D-6E8A-4147-A177-3AD203B41FA5}">
                      <a16:colId xmlns:a16="http://schemas.microsoft.com/office/drawing/2014/main" val="2610134171"/>
                    </a:ext>
                  </a:extLst>
                </a:gridCol>
                <a:gridCol w="802364">
                  <a:extLst>
                    <a:ext uri="{9D8B030D-6E8A-4147-A177-3AD203B41FA5}">
                      <a16:colId xmlns:a16="http://schemas.microsoft.com/office/drawing/2014/main" val="3401426476"/>
                    </a:ext>
                  </a:extLst>
                </a:gridCol>
              </a:tblGrid>
              <a:tr h="234000">
                <a:tc gridSpan="2">
                  <a:txBody>
                    <a:bodyPr/>
                    <a:lstStyle/>
                    <a:p>
                      <a:pPr algn="ctr"/>
                      <a:r>
                        <a:rPr lang="it-IT" sz="1600" b="1" smtClean="0"/>
                        <a:t>Position</a:t>
                      </a:r>
                      <a:r>
                        <a:rPr lang="it-IT" sz="1600" b="1" baseline="0" smtClean="0"/>
                        <a:t> </a:t>
                      </a:r>
                      <a:r>
                        <a:rPr lang="it-IT" sz="1600" b="1" baseline="0" err="1" smtClean="0"/>
                        <a:t>Cavity</a:t>
                      </a:r>
                      <a:r>
                        <a:rPr lang="it-IT" sz="1600" b="1" baseline="0" smtClean="0"/>
                        <a:t> </a:t>
                      </a:r>
                      <a:r>
                        <a:rPr lang="it-IT" sz="1600" b="1" baseline="0" err="1" smtClean="0"/>
                        <a:t>Resonator</a:t>
                      </a:r>
                      <a:endParaRPr lang="it-IT" sz="1600" b="1">
                        <a:solidFill>
                          <a:srgbClr val="FF0000"/>
                        </a:solidFill>
                      </a:endParaRPr>
                    </a:p>
                  </a:txBody>
                  <a:tcPr marT="0" marB="0" anchor="ctr">
                    <a:lnB w="28575"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it-IT" sz="1300" b="1" dirty="0" err="1" smtClean="0"/>
                        <a:t>Parameter</a:t>
                      </a:r>
                      <a:endParaRPr lang="it-IT" sz="13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300" b="1" smtClean="0"/>
                        <a:t>Value</a:t>
                      </a:r>
                      <a:endParaRPr lang="it-IT" sz="1300" b="1"/>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848504"/>
                  </a:ext>
                </a:extLst>
              </a:tr>
              <a:tr h="234000">
                <a:tc>
                  <a:txBody>
                    <a:bodyPr/>
                    <a:lstStyle/>
                    <a:p>
                      <a:r>
                        <a:rPr lang="it-IT" sz="1300" dirty="0" smtClean="0"/>
                        <a:t>Gap </a:t>
                      </a:r>
                      <a:r>
                        <a:rPr lang="it-IT" sz="1300" dirty="0" err="1" smtClean="0"/>
                        <a:t>between</a:t>
                      </a:r>
                      <a:r>
                        <a:rPr lang="it-IT" sz="1300" baseline="0" dirty="0" smtClean="0"/>
                        <a:t> res. </a:t>
                      </a:r>
                      <a:r>
                        <a:rPr lang="it-IT" sz="1300" baseline="0" dirty="0" err="1" smtClean="0"/>
                        <a:t>walls</a:t>
                      </a:r>
                      <a:r>
                        <a:rPr lang="it-IT" sz="1300" dirty="0" smtClean="0"/>
                        <a:t> [mm]</a:t>
                      </a:r>
                      <a:endParaRPr lang="it-IT" sz="1300" dirty="0"/>
                    </a:p>
                  </a:txBody>
                  <a:tcPr marT="0" marB="0" anchor="ctr">
                    <a:lnT w="12700" cap="flat" cmpd="sng" algn="ctr">
                      <a:solidFill>
                        <a:schemeClr val="tx1"/>
                      </a:solidFill>
                      <a:prstDash val="solid"/>
                      <a:round/>
                      <a:headEnd type="none" w="med" len="med"/>
                      <a:tailEnd type="none" w="med" len="med"/>
                    </a:lnT>
                  </a:tcPr>
                </a:tc>
                <a:tc>
                  <a:txBody>
                    <a:bodyPr/>
                    <a:lstStyle/>
                    <a:p>
                      <a:pPr algn="ctr"/>
                      <a:r>
                        <a:rPr lang="it-IT" sz="1300" smtClean="0"/>
                        <a:t>7</a:t>
                      </a:r>
                      <a:endParaRPr lang="it-IT" sz="1300"/>
                    </a:p>
                  </a:txBody>
                  <a:tcPr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2270050"/>
                  </a:ext>
                </a:extLst>
              </a:tr>
              <a:tr h="234000">
                <a:tc>
                  <a:txBody>
                    <a:bodyPr/>
                    <a:lstStyle/>
                    <a:p>
                      <a:r>
                        <a:rPr lang="it-IT" sz="1300" b="1" dirty="0" smtClean="0">
                          <a:solidFill>
                            <a:srgbClr val="003399"/>
                          </a:solidFill>
                        </a:rPr>
                        <a:t>Q</a:t>
                      </a:r>
                      <a:r>
                        <a:rPr lang="it-IT" sz="1000" b="1" dirty="0" smtClean="0">
                          <a:solidFill>
                            <a:srgbClr val="003399"/>
                          </a:solidFill>
                        </a:rPr>
                        <a:t>L</a:t>
                      </a:r>
                      <a:endParaRPr lang="it-IT" sz="1000" b="1" dirty="0">
                        <a:solidFill>
                          <a:srgbClr val="003399"/>
                        </a:solidFill>
                      </a:endParaRPr>
                    </a:p>
                  </a:txBody>
                  <a:tcPr marT="0" marB="0" anchor="ctr"/>
                </a:tc>
                <a:tc>
                  <a:txBody>
                    <a:bodyPr/>
                    <a:lstStyle/>
                    <a:p>
                      <a:pPr algn="ctr"/>
                      <a:r>
                        <a:rPr lang="it-IT" sz="1300" b="1" dirty="0" smtClean="0">
                          <a:solidFill>
                            <a:srgbClr val="003399"/>
                          </a:solidFill>
                        </a:rPr>
                        <a:t>40</a:t>
                      </a:r>
                      <a:endParaRPr lang="it-IT" sz="1300" b="1" dirty="0">
                        <a:solidFill>
                          <a:srgbClr val="003399"/>
                        </a:solidFill>
                      </a:endParaRPr>
                    </a:p>
                  </a:txBody>
                  <a:tcPr marT="0" marB="0" anchor="ctr"/>
                </a:tc>
                <a:extLst>
                  <a:ext uri="{0D108BD9-81ED-4DB2-BD59-A6C34878D82A}">
                    <a16:rowId xmlns:a16="http://schemas.microsoft.com/office/drawing/2014/main" val="1944949149"/>
                  </a:ext>
                </a:extLst>
              </a:tr>
              <a:tr h="234000">
                <a:tc>
                  <a:txBody>
                    <a:bodyPr/>
                    <a:lstStyle/>
                    <a:p>
                      <a:r>
                        <a:rPr lang="it-IT" sz="1300" b="1" dirty="0" smtClean="0">
                          <a:solidFill>
                            <a:srgbClr val="003399"/>
                          </a:solidFill>
                        </a:rPr>
                        <a:t>TM</a:t>
                      </a:r>
                      <a:r>
                        <a:rPr lang="it-IT" sz="1000" b="1" dirty="0" smtClean="0">
                          <a:solidFill>
                            <a:srgbClr val="003399"/>
                          </a:solidFill>
                        </a:rPr>
                        <a:t>110</a:t>
                      </a:r>
                      <a:r>
                        <a:rPr lang="it-IT" sz="1300" b="1" dirty="0" smtClean="0">
                          <a:solidFill>
                            <a:srgbClr val="003399"/>
                          </a:solidFill>
                        </a:rPr>
                        <a:t> </a:t>
                      </a:r>
                      <a:r>
                        <a:rPr lang="it-IT" sz="1300" b="1" dirty="0" err="1" smtClean="0">
                          <a:solidFill>
                            <a:srgbClr val="003399"/>
                          </a:solidFill>
                        </a:rPr>
                        <a:t>Frequency</a:t>
                      </a:r>
                      <a:r>
                        <a:rPr lang="it-IT" sz="1300" b="1" dirty="0" smtClean="0">
                          <a:solidFill>
                            <a:srgbClr val="003399"/>
                          </a:solidFill>
                        </a:rPr>
                        <a:t> [GHz]</a:t>
                      </a:r>
                      <a:endParaRPr lang="it-IT" sz="1300" b="1" dirty="0">
                        <a:solidFill>
                          <a:srgbClr val="003399"/>
                        </a:solidFill>
                      </a:endParaRPr>
                    </a:p>
                  </a:txBody>
                  <a:tcPr marT="0" marB="0" anchor="ctr"/>
                </a:tc>
                <a:tc>
                  <a:txBody>
                    <a:bodyPr/>
                    <a:lstStyle/>
                    <a:p>
                      <a:pPr algn="ctr"/>
                      <a:r>
                        <a:rPr lang="it-IT" sz="1300" b="1" dirty="0" smtClean="0">
                          <a:solidFill>
                            <a:srgbClr val="003399"/>
                          </a:solidFill>
                        </a:rPr>
                        <a:t>3.284</a:t>
                      </a:r>
                      <a:endParaRPr lang="it-IT" sz="1300" b="1" dirty="0">
                        <a:solidFill>
                          <a:srgbClr val="003399"/>
                        </a:solidFill>
                      </a:endParaRPr>
                    </a:p>
                  </a:txBody>
                  <a:tcPr marT="0" marB="0" anchor="ctr"/>
                </a:tc>
                <a:extLst>
                  <a:ext uri="{0D108BD9-81ED-4DB2-BD59-A6C34878D82A}">
                    <a16:rowId xmlns:a16="http://schemas.microsoft.com/office/drawing/2014/main" val="2557786716"/>
                  </a:ext>
                </a:extLst>
              </a:tr>
              <a:tr h="23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300" dirty="0" smtClean="0"/>
                        <a:t>TM</a:t>
                      </a:r>
                      <a:r>
                        <a:rPr lang="it-IT" sz="1000" dirty="0" smtClean="0"/>
                        <a:t>010</a:t>
                      </a:r>
                      <a:r>
                        <a:rPr lang="it-IT" sz="1300" dirty="0" smtClean="0"/>
                        <a:t> </a:t>
                      </a:r>
                      <a:r>
                        <a:rPr lang="it-IT" sz="1300" dirty="0" err="1" smtClean="0"/>
                        <a:t>Frequency</a:t>
                      </a:r>
                      <a:r>
                        <a:rPr lang="it-IT" sz="1300" dirty="0" smtClean="0"/>
                        <a:t> [GHz]</a:t>
                      </a:r>
                    </a:p>
                  </a:txBody>
                  <a:tcPr marT="0" marB="0" anchor="ctr"/>
                </a:tc>
                <a:tc>
                  <a:txBody>
                    <a:bodyPr/>
                    <a:lstStyle/>
                    <a:p>
                      <a:pPr algn="ctr"/>
                      <a:r>
                        <a:rPr lang="it-IT" sz="1300" smtClean="0"/>
                        <a:t>2.252</a:t>
                      </a:r>
                      <a:endParaRPr lang="it-IT" sz="1300"/>
                    </a:p>
                  </a:txBody>
                  <a:tcPr marT="0" marB="0" anchor="ctr"/>
                </a:tc>
                <a:extLst>
                  <a:ext uri="{0D108BD9-81ED-4DB2-BD59-A6C34878D82A}">
                    <a16:rowId xmlns:a16="http://schemas.microsoft.com/office/drawing/2014/main" val="4092353308"/>
                  </a:ext>
                </a:extLst>
              </a:tr>
              <a:tr h="234000">
                <a:tc>
                  <a:txBody>
                    <a:bodyPr/>
                    <a:lstStyle/>
                    <a:p>
                      <a:r>
                        <a:rPr lang="it-IT" sz="1300" b="1" dirty="0" smtClean="0">
                          <a:solidFill>
                            <a:srgbClr val="003399"/>
                          </a:solidFill>
                        </a:rPr>
                        <a:t>Position </a:t>
                      </a:r>
                      <a:r>
                        <a:rPr lang="it-IT" sz="1300" b="1" dirty="0" err="1" smtClean="0">
                          <a:solidFill>
                            <a:srgbClr val="003399"/>
                          </a:solidFill>
                        </a:rPr>
                        <a:t>Signal</a:t>
                      </a:r>
                      <a:r>
                        <a:rPr lang="it-IT" sz="1300" b="1" dirty="0" smtClean="0">
                          <a:solidFill>
                            <a:srgbClr val="003399"/>
                          </a:solidFill>
                        </a:rPr>
                        <a:t> [V/mm/</a:t>
                      </a:r>
                      <a:r>
                        <a:rPr lang="it-IT" sz="1300" b="1" dirty="0" err="1" smtClean="0">
                          <a:solidFill>
                            <a:srgbClr val="003399"/>
                          </a:solidFill>
                        </a:rPr>
                        <a:t>nC</a:t>
                      </a:r>
                      <a:r>
                        <a:rPr lang="it-IT" sz="1300" b="1" dirty="0" smtClean="0">
                          <a:solidFill>
                            <a:srgbClr val="003399"/>
                          </a:solidFill>
                        </a:rPr>
                        <a:t>]</a:t>
                      </a:r>
                      <a:endParaRPr lang="it-IT" sz="1300" b="1" dirty="0">
                        <a:solidFill>
                          <a:srgbClr val="003399"/>
                        </a:solidFill>
                      </a:endParaRPr>
                    </a:p>
                  </a:txBody>
                  <a:tcPr marT="0" marB="0" anchor="ctr"/>
                </a:tc>
                <a:tc>
                  <a:txBody>
                    <a:bodyPr/>
                    <a:lstStyle/>
                    <a:p>
                      <a:pPr algn="ctr"/>
                      <a:r>
                        <a:rPr lang="it-IT" sz="1300" b="1" dirty="0" smtClean="0">
                          <a:solidFill>
                            <a:srgbClr val="003399"/>
                          </a:solidFill>
                        </a:rPr>
                        <a:t>7.07</a:t>
                      </a:r>
                      <a:endParaRPr lang="it-IT" sz="1300" b="1" dirty="0">
                        <a:solidFill>
                          <a:srgbClr val="003399"/>
                        </a:solidFill>
                      </a:endParaRPr>
                    </a:p>
                  </a:txBody>
                  <a:tcPr marT="0" marB="0" anchor="ctr"/>
                </a:tc>
                <a:extLst>
                  <a:ext uri="{0D108BD9-81ED-4DB2-BD59-A6C34878D82A}">
                    <a16:rowId xmlns:a16="http://schemas.microsoft.com/office/drawing/2014/main" val="2361812003"/>
                  </a:ext>
                </a:extLst>
              </a:tr>
              <a:tr h="234000">
                <a:tc>
                  <a:txBody>
                    <a:bodyPr/>
                    <a:lstStyle/>
                    <a:p>
                      <a:r>
                        <a:rPr lang="it-IT" sz="1300" dirty="0" smtClean="0"/>
                        <a:t>Angle </a:t>
                      </a:r>
                      <a:r>
                        <a:rPr lang="it-IT" sz="1300" dirty="0" err="1" smtClean="0"/>
                        <a:t>Signal</a:t>
                      </a:r>
                      <a:r>
                        <a:rPr lang="it-IT" sz="1300" dirty="0" smtClean="0"/>
                        <a:t> [µm/</a:t>
                      </a:r>
                      <a:r>
                        <a:rPr lang="it-IT" sz="1300" dirty="0" err="1" smtClean="0"/>
                        <a:t>mrad</a:t>
                      </a:r>
                      <a:r>
                        <a:rPr lang="it-IT" sz="1300" dirty="0" smtClean="0"/>
                        <a:t>]</a:t>
                      </a:r>
                      <a:endParaRPr lang="it-IT" sz="1300" dirty="0"/>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300" dirty="0" smtClean="0"/>
                        <a:t>4.3</a:t>
                      </a:r>
                      <a:endParaRPr lang="it-IT" sz="1300" dirty="0"/>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608144"/>
                  </a:ext>
                </a:extLst>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1218274492"/>
              </p:ext>
            </p:extLst>
          </p:nvPr>
        </p:nvGraphicFramePr>
        <p:xfrm>
          <a:off x="5248441" y="4576113"/>
          <a:ext cx="3600000" cy="1647840"/>
        </p:xfrm>
        <a:graphic>
          <a:graphicData uri="http://schemas.openxmlformats.org/drawingml/2006/table">
            <a:tbl>
              <a:tblPr firstRow="1" bandRow="1">
                <a:tableStyleId>{2D5ABB26-0587-4C30-8999-92F81FD0307C}</a:tableStyleId>
              </a:tblPr>
              <a:tblGrid>
                <a:gridCol w="2797636">
                  <a:extLst>
                    <a:ext uri="{9D8B030D-6E8A-4147-A177-3AD203B41FA5}">
                      <a16:colId xmlns:a16="http://schemas.microsoft.com/office/drawing/2014/main" val="2610134171"/>
                    </a:ext>
                  </a:extLst>
                </a:gridCol>
                <a:gridCol w="802364">
                  <a:extLst>
                    <a:ext uri="{9D8B030D-6E8A-4147-A177-3AD203B41FA5}">
                      <a16:colId xmlns:a16="http://schemas.microsoft.com/office/drawing/2014/main" val="3401426476"/>
                    </a:ext>
                  </a:extLst>
                </a:gridCol>
              </a:tblGrid>
              <a:tr h="234000">
                <a:tc gridSpan="2">
                  <a:txBody>
                    <a:bodyPr/>
                    <a:lstStyle/>
                    <a:p>
                      <a:pPr algn="ctr"/>
                      <a:r>
                        <a:rPr lang="it-IT" sz="1600" b="1" smtClean="0"/>
                        <a:t>Reference </a:t>
                      </a:r>
                      <a:r>
                        <a:rPr lang="it-IT" sz="1600" b="1" baseline="0" err="1" smtClean="0"/>
                        <a:t>Cavity</a:t>
                      </a:r>
                      <a:r>
                        <a:rPr lang="it-IT" sz="1600" b="1" baseline="0" smtClean="0"/>
                        <a:t> </a:t>
                      </a:r>
                      <a:r>
                        <a:rPr lang="it-IT" sz="1600" b="1" baseline="0" err="1" smtClean="0"/>
                        <a:t>Resonator</a:t>
                      </a:r>
                      <a:endParaRPr lang="it-IT" sz="1600" b="1">
                        <a:solidFill>
                          <a:srgbClr val="FF0000"/>
                        </a:solidFill>
                      </a:endParaRPr>
                    </a:p>
                  </a:txBody>
                  <a:tcPr marT="0" marB="0" anchor="ctr">
                    <a:lnB w="28575"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it-IT" sz="1300" b="1" dirty="0" err="1" smtClean="0"/>
                        <a:t>Parameter</a:t>
                      </a:r>
                      <a:endParaRPr lang="it-IT" sz="1300" b="1" dirty="0"/>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300" b="1" smtClean="0"/>
                        <a:t>Value</a:t>
                      </a:r>
                      <a:endParaRPr lang="it-IT" sz="1300" b="1"/>
                    </a:p>
                  </a:txBody>
                  <a:tcPr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848504"/>
                  </a:ext>
                </a:extLst>
              </a:tr>
              <a:tr h="234000">
                <a:tc>
                  <a:txBody>
                    <a:bodyPr/>
                    <a:lstStyle/>
                    <a:p>
                      <a:r>
                        <a:rPr lang="it-IT" sz="1300" dirty="0" smtClean="0"/>
                        <a:t>Gap </a:t>
                      </a:r>
                      <a:r>
                        <a:rPr lang="it-IT" sz="1300" dirty="0" err="1" smtClean="0"/>
                        <a:t>between</a:t>
                      </a:r>
                      <a:r>
                        <a:rPr lang="it-IT" sz="1300" baseline="0" dirty="0" smtClean="0"/>
                        <a:t> res. </a:t>
                      </a:r>
                      <a:r>
                        <a:rPr lang="it-IT" sz="1300" baseline="0" dirty="0" err="1" smtClean="0"/>
                        <a:t>walls</a:t>
                      </a:r>
                      <a:r>
                        <a:rPr lang="it-IT" sz="1300" dirty="0" smtClean="0"/>
                        <a:t> [mm]</a:t>
                      </a:r>
                      <a:endParaRPr lang="it-IT" sz="1300" dirty="0"/>
                    </a:p>
                  </a:txBody>
                  <a:tcPr marT="0" marB="0" anchor="ctr">
                    <a:lnT w="12700" cap="flat" cmpd="sng" algn="ctr">
                      <a:solidFill>
                        <a:schemeClr val="tx1"/>
                      </a:solidFill>
                      <a:prstDash val="solid"/>
                      <a:round/>
                      <a:headEnd type="none" w="med" len="med"/>
                      <a:tailEnd type="none" w="med" len="med"/>
                    </a:lnT>
                  </a:tcPr>
                </a:tc>
                <a:tc>
                  <a:txBody>
                    <a:bodyPr/>
                    <a:lstStyle/>
                    <a:p>
                      <a:pPr algn="ctr"/>
                      <a:r>
                        <a:rPr lang="it-IT" sz="1300" smtClean="0"/>
                        <a:t>7</a:t>
                      </a:r>
                      <a:endParaRPr lang="it-IT" sz="1300"/>
                    </a:p>
                  </a:txBody>
                  <a:tcPr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2270050"/>
                  </a:ext>
                </a:extLst>
              </a:tr>
              <a:tr h="234000">
                <a:tc>
                  <a:txBody>
                    <a:bodyPr/>
                    <a:lstStyle/>
                    <a:p>
                      <a:r>
                        <a:rPr lang="it-IT" sz="1300" b="1" dirty="0" smtClean="0">
                          <a:solidFill>
                            <a:srgbClr val="003399"/>
                          </a:solidFill>
                        </a:rPr>
                        <a:t>Q</a:t>
                      </a:r>
                      <a:r>
                        <a:rPr lang="it-IT" sz="1000" b="1" dirty="0" smtClean="0">
                          <a:solidFill>
                            <a:srgbClr val="003399"/>
                          </a:solidFill>
                        </a:rPr>
                        <a:t>L</a:t>
                      </a:r>
                      <a:endParaRPr lang="it-IT" sz="1000" b="1" dirty="0">
                        <a:solidFill>
                          <a:srgbClr val="003399"/>
                        </a:solidFill>
                      </a:endParaRPr>
                    </a:p>
                  </a:txBody>
                  <a:tcPr marT="0" marB="0" anchor="ctr"/>
                </a:tc>
                <a:tc>
                  <a:txBody>
                    <a:bodyPr/>
                    <a:lstStyle/>
                    <a:p>
                      <a:pPr algn="ctr"/>
                      <a:r>
                        <a:rPr lang="it-IT" sz="1300" b="1" smtClean="0">
                          <a:solidFill>
                            <a:srgbClr val="003399"/>
                          </a:solidFill>
                        </a:rPr>
                        <a:t>40</a:t>
                      </a:r>
                      <a:endParaRPr lang="it-IT" sz="1300" b="1">
                        <a:solidFill>
                          <a:srgbClr val="003399"/>
                        </a:solidFill>
                      </a:endParaRPr>
                    </a:p>
                  </a:txBody>
                  <a:tcPr marT="0" marB="0" anchor="ctr"/>
                </a:tc>
                <a:extLst>
                  <a:ext uri="{0D108BD9-81ED-4DB2-BD59-A6C34878D82A}">
                    <a16:rowId xmlns:a16="http://schemas.microsoft.com/office/drawing/2014/main" val="1944949149"/>
                  </a:ext>
                </a:extLst>
              </a:tr>
              <a:tr h="23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300" b="1" dirty="0" smtClean="0">
                          <a:solidFill>
                            <a:srgbClr val="003399"/>
                          </a:solidFill>
                        </a:rPr>
                        <a:t>TM</a:t>
                      </a:r>
                      <a:r>
                        <a:rPr lang="it-IT" sz="1000" b="1" kern="1200" dirty="0" smtClean="0">
                          <a:solidFill>
                            <a:srgbClr val="003399"/>
                          </a:solidFill>
                          <a:latin typeface="+mn-lt"/>
                          <a:ea typeface="+mn-ea"/>
                          <a:cs typeface="+mn-cs"/>
                        </a:rPr>
                        <a:t>010</a:t>
                      </a:r>
                      <a:r>
                        <a:rPr lang="it-IT" sz="1300" b="1" dirty="0" smtClean="0">
                          <a:solidFill>
                            <a:srgbClr val="003399"/>
                          </a:solidFill>
                        </a:rPr>
                        <a:t> </a:t>
                      </a:r>
                      <a:r>
                        <a:rPr lang="it-IT" sz="1300" b="1" dirty="0" err="1" smtClean="0">
                          <a:solidFill>
                            <a:srgbClr val="003399"/>
                          </a:solidFill>
                        </a:rPr>
                        <a:t>Frequency</a:t>
                      </a:r>
                      <a:r>
                        <a:rPr lang="it-IT" sz="1300" b="1" dirty="0" smtClean="0">
                          <a:solidFill>
                            <a:srgbClr val="003399"/>
                          </a:solidFill>
                        </a:rPr>
                        <a:t> [GHz]</a:t>
                      </a:r>
                    </a:p>
                  </a:txBody>
                  <a:tcPr marT="0" marB="0" anchor="ctr"/>
                </a:tc>
                <a:tc>
                  <a:txBody>
                    <a:bodyPr/>
                    <a:lstStyle/>
                    <a:p>
                      <a:pPr algn="ctr"/>
                      <a:r>
                        <a:rPr lang="it-IT" sz="1300" b="1" dirty="0" smtClean="0">
                          <a:solidFill>
                            <a:srgbClr val="003399"/>
                          </a:solidFill>
                        </a:rPr>
                        <a:t>3.284</a:t>
                      </a:r>
                      <a:endParaRPr lang="it-IT" sz="1300" b="1" dirty="0">
                        <a:solidFill>
                          <a:srgbClr val="003399"/>
                        </a:solidFill>
                      </a:endParaRPr>
                    </a:p>
                  </a:txBody>
                  <a:tcPr marT="0" marB="0" anchor="ctr"/>
                </a:tc>
                <a:extLst>
                  <a:ext uri="{0D108BD9-81ED-4DB2-BD59-A6C34878D82A}">
                    <a16:rowId xmlns:a16="http://schemas.microsoft.com/office/drawing/2014/main" val="4092353308"/>
                  </a:ext>
                </a:extLst>
              </a:tr>
              <a:tr h="234000">
                <a:tc>
                  <a:txBody>
                    <a:bodyPr/>
                    <a:lstStyle/>
                    <a:p>
                      <a:r>
                        <a:rPr lang="it-IT" sz="1300" b="1" dirty="0" err="1" smtClean="0">
                          <a:solidFill>
                            <a:srgbClr val="003399"/>
                          </a:solidFill>
                        </a:rPr>
                        <a:t>Charge</a:t>
                      </a:r>
                      <a:r>
                        <a:rPr lang="it-IT" sz="1300" b="1" dirty="0" smtClean="0">
                          <a:solidFill>
                            <a:srgbClr val="003399"/>
                          </a:solidFill>
                        </a:rPr>
                        <a:t> </a:t>
                      </a:r>
                      <a:r>
                        <a:rPr lang="it-IT" sz="1300" b="1" dirty="0" err="1" smtClean="0">
                          <a:solidFill>
                            <a:srgbClr val="003399"/>
                          </a:solidFill>
                        </a:rPr>
                        <a:t>Signal</a:t>
                      </a:r>
                      <a:r>
                        <a:rPr lang="it-IT" sz="1300" b="1" dirty="0" smtClean="0">
                          <a:solidFill>
                            <a:srgbClr val="003399"/>
                          </a:solidFill>
                        </a:rPr>
                        <a:t> [V/</a:t>
                      </a:r>
                      <a:r>
                        <a:rPr lang="it-IT" sz="1300" b="1" dirty="0" err="1" smtClean="0">
                          <a:solidFill>
                            <a:srgbClr val="003399"/>
                          </a:solidFill>
                        </a:rPr>
                        <a:t>nC</a:t>
                      </a:r>
                      <a:r>
                        <a:rPr lang="it-IT" sz="1300" b="1" dirty="0" smtClean="0">
                          <a:solidFill>
                            <a:srgbClr val="003399"/>
                          </a:solidFill>
                        </a:rPr>
                        <a:t>]</a:t>
                      </a:r>
                      <a:endParaRPr lang="it-IT" sz="1300" b="1" dirty="0">
                        <a:solidFill>
                          <a:srgbClr val="003399"/>
                        </a:solidFill>
                      </a:endParaRPr>
                    </a:p>
                  </a:txBody>
                  <a:tcPr marT="0" marB="0" anchor="ctr"/>
                </a:tc>
                <a:tc>
                  <a:txBody>
                    <a:bodyPr/>
                    <a:lstStyle/>
                    <a:p>
                      <a:pPr algn="ctr"/>
                      <a:r>
                        <a:rPr lang="it-IT" sz="1300" b="1" dirty="0" smtClean="0">
                          <a:solidFill>
                            <a:srgbClr val="003399"/>
                          </a:solidFill>
                        </a:rPr>
                        <a:t>135</a:t>
                      </a:r>
                      <a:endParaRPr lang="it-IT" sz="1300" b="1" dirty="0">
                        <a:solidFill>
                          <a:srgbClr val="003399"/>
                        </a:solidFill>
                      </a:endParaRPr>
                    </a:p>
                  </a:txBody>
                  <a:tcPr marT="0" marB="0" anchor="ctr"/>
                </a:tc>
                <a:extLst>
                  <a:ext uri="{0D108BD9-81ED-4DB2-BD59-A6C34878D82A}">
                    <a16:rowId xmlns:a16="http://schemas.microsoft.com/office/drawing/2014/main" val="2361812003"/>
                  </a:ext>
                </a:extLst>
              </a:tr>
              <a:tr h="234000">
                <a:tc>
                  <a:txBody>
                    <a:bodyPr/>
                    <a:lstStyle/>
                    <a:p>
                      <a:r>
                        <a:rPr lang="it-IT" sz="1300" dirty="0" smtClean="0"/>
                        <a:t>Angle </a:t>
                      </a:r>
                      <a:r>
                        <a:rPr lang="it-IT" sz="1300" dirty="0" err="1" smtClean="0"/>
                        <a:t>Signal</a:t>
                      </a:r>
                      <a:r>
                        <a:rPr lang="it-IT" sz="1300" dirty="0" smtClean="0"/>
                        <a:t> [µm/</a:t>
                      </a:r>
                      <a:r>
                        <a:rPr lang="it-IT" sz="1300" dirty="0" err="1" smtClean="0"/>
                        <a:t>mrad</a:t>
                      </a:r>
                      <a:r>
                        <a:rPr lang="it-IT" sz="1300" dirty="0" smtClean="0"/>
                        <a:t>]</a:t>
                      </a:r>
                      <a:endParaRPr lang="it-IT" sz="1300" dirty="0"/>
                    </a:p>
                  </a:txBody>
                  <a:tcPr marT="0" marB="0" anchor="ctr">
                    <a:lnB w="28575" cap="flat" cmpd="sng" algn="ctr">
                      <a:solidFill>
                        <a:schemeClr val="tx1"/>
                      </a:solidFill>
                      <a:prstDash val="solid"/>
                      <a:round/>
                      <a:headEnd type="none" w="med" len="med"/>
                      <a:tailEnd type="none" w="med" len="med"/>
                    </a:lnB>
                  </a:tcPr>
                </a:tc>
                <a:tc>
                  <a:txBody>
                    <a:bodyPr/>
                    <a:lstStyle/>
                    <a:p>
                      <a:pPr algn="ctr"/>
                      <a:r>
                        <a:rPr lang="it-IT" sz="1300" dirty="0" smtClean="0"/>
                        <a:t>4.3</a:t>
                      </a:r>
                      <a:endParaRPr lang="it-IT" sz="1300" dirty="0"/>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608144"/>
                  </a:ext>
                </a:extLst>
              </a:tr>
            </a:tbl>
          </a:graphicData>
        </a:graphic>
      </p:graphicFrame>
      <p:pic>
        <p:nvPicPr>
          <p:cNvPr id="15" name="Picture 1" descr="P_20160301_111644.jpg"/>
          <p:cNvPicPr>
            <a:picLocks noChangeAspect="1"/>
          </p:cNvPicPr>
          <p:nvPr/>
        </p:nvPicPr>
        <p:blipFill rotWithShape="1">
          <a:blip r:embed="rId2" cstate="print">
            <a:extLst>
              <a:ext uri="{28A0092B-C50C-407E-A947-70E740481C1C}">
                <a14:useLocalDpi xmlns:a14="http://schemas.microsoft.com/office/drawing/2010/main" val="0"/>
              </a:ext>
            </a:extLst>
          </a:blip>
          <a:srcRect l="6975" t="19221" r="1984" b="24779"/>
          <a:stretch/>
        </p:blipFill>
        <p:spPr>
          <a:xfrm>
            <a:off x="125201" y="3791320"/>
            <a:ext cx="2701826" cy="2215863"/>
          </a:xfrm>
          <a:prstGeom prst="rect">
            <a:avLst/>
          </a:prstGeom>
          <a:ln w="28575">
            <a:noFill/>
          </a:ln>
        </p:spPr>
      </p:pic>
      <p:pic>
        <p:nvPicPr>
          <p:cNvPr id="2" name="Immagine 1"/>
          <p:cNvPicPr>
            <a:picLocks noChangeAspect="1"/>
          </p:cNvPicPr>
          <p:nvPr/>
        </p:nvPicPr>
        <p:blipFill>
          <a:blip r:embed="rId3"/>
          <a:stretch>
            <a:fillRect/>
          </a:stretch>
        </p:blipFill>
        <p:spPr>
          <a:xfrm>
            <a:off x="-365" y="712277"/>
            <a:ext cx="5228485" cy="2770528"/>
          </a:xfrm>
          <a:prstGeom prst="rect">
            <a:avLst/>
          </a:prstGeom>
        </p:spPr>
      </p:pic>
      <p:pic>
        <p:nvPicPr>
          <p:cNvPr id="19" name="Picture 4284" descr="Pickup_Drawing_16mm"/>
          <p:cNvPicPr>
            <a:picLocks noChangeAspect="1" noChangeArrowheads="1"/>
          </p:cNvPicPr>
          <p:nvPr/>
        </p:nvPicPr>
        <p:blipFill>
          <a:blip r:embed="rId4" cstate="print">
            <a:extLst>
              <a:ext uri="{28A0092B-C50C-407E-A947-70E740481C1C}">
                <a14:useLocalDpi xmlns:a14="http://schemas.microsoft.com/office/drawing/2010/main" val="0"/>
              </a:ext>
            </a:extLst>
          </a:blip>
          <a:srcRect l="8003" t="3423" r="11703" b="1979"/>
          <a:stretch>
            <a:fillRect/>
          </a:stretch>
        </p:blipFill>
        <p:spPr bwMode="auto">
          <a:xfrm>
            <a:off x="2928079" y="3563604"/>
            <a:ext cx="2055150" cy="237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66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Cavity</a:t>
            </a:r>
            <a:r>
              <a:rPr lang="it-IT" dirty="0" smtClean="0"/>
              <a:t> BPM</a:t>
            </a:r>
            <a:endParaRPr lang="it-IT" dirty="0"/>
          </a:p>
        </p:txBody>
      </p:sp>
      <p:pic>
        <p:nvPicPr>
          <p:cNvPr id="3" name="Picture 1" descr="P_20160301_111644.jpg"/>
          <p:cNvPicPr>
            <a:picLocks noChangeAspect="1"/>
          </p:cNvPicPr>
          <p:nvPr/>
        </p:nvPicPr>
        <p:blipFill rotWithShape="1">
          <a:blip r:embed="rId2" cstate="print">
            <a:extLst>
              <a:ext uri="{28A0092B-C50C-407E-A947-70E740481C1C}">
                <a14:useLocalDpi xmlns:a14="http://schemas.microsoft.com/office/drawing/2010/main" val="0"/>
              </a:ext>
            </a:extLst>
          </a:blip>
          <a:srcRect l="6975" t="19221" r="1984" b="24779"/>
          <a:stretch/>
        </p:blipFill>
        <p:spPr>
          <a:xfrm>
            <a:off x="575652" y="1015634"/>
            <a:ext cx="2355915" cy="1932168"/>
          </a:xfrm>
          <a:prstGeom prst="rect">
            <a:avLst/>
          </a:prstGeom>
          <a:ln w="28575">
            <a:noFill/>
          </a:ln>
        </p:spPr>
      </p:pic>
      <p:pic>
        <p:nvPicPr>
          <p:cNvPr id="4" name="Immagine 3"/>
          <p:cNvPicPr/>
          <p:nvPr/>
        </p:nvPicPr>
        <p:blipFill rotWithShape="1">
          <a:blip r:embed="rId3"/>
          <a:srcRect l="3702" t="21202" r="3863" b="16704"/>
          <a:stretch/>
        </p:blipFill>
        <p:spPr>
          <a:xfrm>
            <a:off x="381437" y="4914491"/>
            <a:ext cx="3959998" cy="1152940"/>
          </a:xfrm>
          <a:prstGeom prst="rect">
            <a:avLst/>
          </a:prstGeom>
          <a:ln>
            <a:noFill/>
          </a:ln>
        </p:spPr>
      </p:pic>
      <p:pic>
        <p:nvPicPr>
          <p:cNvPr id="5" name="Immagine 4"/>
          <p:cNvPicPr/>
          <p:nvPr/>
        </p:nvPicPr>
        <p:blipFill>
          <a:blip r:embed="rId4"/>
          <a:stretch/>
        </p:blipFill>
        <p:spPr>
          <a:xfrm>
            <a:off x="4867740" y="1285550"/>
            <a:ext cx="4013524" cy="3153484"/>
          </a:xfrm>
          <a:prstGeom prst="rect">
            <a:avLst/>
          </a:prstGeom>
          <a:ln>
            <a:noFill/>
          </a:ln>
        </p:spPr>
      </p:pic>
      <p:sp>
        <p:nvSpPr>
          <p:cNvPr id="6" name="Line 3"/>
          <p:cNvSpPr/>
          <p:nvPr/>
        </p:nvSpPr>
        <p:spPr>
          <a:xfrm flipV="1">
            <a:off x="5497984" y="4312397"/>
            <a:ext cx="0" cy="413470"/>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7" name="TextBox 22"/>
          <p:cNvSpPr txBox="1"/>
          <p:nvPr/>
        </p:nvSpPr>
        <p:spPr>
          <a:xfrm rot="16200000">
            <a:off x="5053189" y="5034330"/>
            <a:ext cx="86594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1</a:t>
            </a:r>
            <a:r>
              <a:rPr kumimoji="0" lang="en-US" sz="1400" b="1" i="0" u="none" strike="noStrike" kern="0" cap="none" spc="0" normalizeH="0" baseline="30000" noProof="0" dirty="0" smtClean="0">
                <a:ln>
                  <a:noFill/>
                </a:ln>
                <a:solidFill>
                  <a:sysClr val="windowText" lastClr="000000"/>
                </a:solidFill>
                <a:effectLst/>
                <a:uLnTx/>
                <a:uFillTx/>
              </a:rPr>
              <a:t>st</a:t>
            </a:r>
            <a:r>
              <a:rPr kumimoji="0" lang="en-US" sz="1400" b="1" i="0" u="none" strike="noStrike" kern="0" cap="none" spc="0" normalizeH="0" baseline="0" noProof="0" dirty="0" smtClean="0">
                <a:ln>
                  <a:noFill/>
                </a:ln>
                <a:solidFill>
                  <a:sysClr val="windowText" lastClr="000000"/>
                </a:solidFill>
                <a:effectLst/>
                <a:uLnTx/>
                <a:uFillTx/>
              </a:rPr>
              <a:t> bunch</a:t>
            </a:r>
            <a:endParaRPr kumimoji="0" lang="en-US" sz="1400" b="1" i="0" u="none" strike="noStrike" kern="0" cap="none" spc="0" normalizeH="0" baseline="0" noProof="0" dirty="0">
              <a:ln>
                <a:noFill/>
              </a:ln>
              <a:solidFill>
                <a:sysClr val="windowText" lastClr="000000"/>
              </a:solidFill>
              <a:effectLst/>
              <a:uLnTx/>
              <a:uFillTx/>
            </a:endParaRPr>
          </a:p>
        </p:txBody>
      </p:sp>
      <p:sp>
        <p:nvSpPr>
          <p:cNvPr id="8" name="Line 3"/>
          <p:cNvSpPr/>
          <p:nvPr/>
        </p:nvSpPr>
        <p:spPr>
          <a:xfrm flipV="1">
            <a:off x="6102236" y="4312397"/>
            <a:ext cx="0" cy="413470"/>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9" name="TextBox 22"/>
          <p:cNvSpPr txBox="1"/>
          <p:nvPr/>
        </p:nvSpPr>
        <p:spPr>
          <a:xfrm rot="16200000">
            <a:off x="5624581" y="5065593"/>
            <a:ext cx="931665" cy="307777"/>
          </a:xfrm>
          <a:prstGeom prst="rect">
            <a:avLst/>
          </a:prstGeom>
          <a:noFill/>
        </p:spPr>
        <p:txBody>
          <a:bodyPr wrap="none" rtlCol="0">
            <a:spAutoFit/>
          </a:bodyPr>
          <a:lstStyle/>
          <a:p>
            <a:pPr lvl="0" defTabSz="914400">
              <a:defRPr/>
            </a:pPr>
            <a:r>
              <a:rPr lang="en-US" sz="1400" b="1" kern="0" dirty="0">
                <a:solidFill>
                  <a:sysClr val="windowText" lastClr="000000"/>
                </a:solidFill>
              </a:rPr>
              <a:t> 2</a:t>
            </a:r>
            <a:r>
              <a:rPr lang="en-US" sz="1400" b="1" kern="0" baseline="30000" dirty="0" smtClean="0">
                <a:solidFill>
                  <a:sysClr val="windowText" lastClr="000000"/>
                </a:solidFill>
              </a:rPr>
              <a:t>nd </a:t>
            </a:r>
            <a:r>
              <a:rPr kumimoji="0" lang="en-US" sz="1400" b="1" i="0" u="none" strike="noStrike" kern="0" cap="none" spc="0" normalizeH="0" baseline="0" noProof="0" dirty="0" smtClean="0">
                <a:ln>
                  <a:noFill/>
                </a:ln>
                <a:solidFill>
                  <a:sysClr val="windowText" lastClr="000000"/>
                </a:solidFill>
                <a:effectLst/>
                <a:uLnTx/>
                <a:uFillTx/>
              </a:rPr>
              <a:t>bunch</a:t>
            </a:r>
            <a:endParaRPr kumimoji="0" lang="en-US" sz="1400" b="1" i="0" u="none" strike="noStrike" kern="0" cap="none" spc="0" normalizeH="0" baseline="0" noProof="0" dirty="0">
              <a:ln>
                <a:noFill/>
              </a:ln>
              <a:solidFill>
                <a:sysClr val="windowText" lastClr="000000"/>
              </a:solidFill>
              <a:effectLst/>
              <a:uLnTx/>
              <a:uFillTx/>
            </a:endParaRPr>
          </a:p>
        </p:txBody>
      </p:sp>
      <p:sp>
        <p:nvSpPr>
          <p:cNvPr id="10" name="CasellaDiTesto 9"/>
          <p:cNvSpPr txBox="1"/>
          <p:nvPr/>
        </p:nvSpPr>
        <p:spPr>
          <a:xfrm>
            <a:off x="6453316" y="4868659"/>
            <a:ext cx="404278" cy="461665"/>
          </a:xfrm>
          <a:prstGeom prst="rect">
            <a:avLst/>
          </a:prstGeom>
          <a:noFill/>
        </p:spPr>
        <p:txBody>
          <a:bodyPr wrap="none" rtlCol="0">
            <a:spAutoFit/>
          </a:bodyPr>
          <a:lstStyle/>
          <a:p>
            <a:r>
              <a:rPr lang="it-IT" sz="2400" b="1" smtClean="0"/>
              <a:t>…</a:t>
            </a:r>
            <a:endParaRPr lang="it-IT" sz="2400" b="1"/>
          </a:p>
        </p:txBody>
      </p:sp>
      <p:sp>
        <p:nvSpPr>
          <p:cNvPr id="11" name="Line 3"/>
          <p:cNvSpPr/>
          <p:nvPr/>
        </p:nvSpPr>
        <p:spPr>
          <a:xfrm flipV="1">
            <a:off x="7206755" y="4312397"/>
            <a:ext cx="0" cy="413470"/>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12" name="TextBox 22"/>
          <p:cNvSpPr txBox="1"/>
          <p:nvPr/>
        </p:nvSpPr>
        <p:spPr>
          <a:xfrm rot="16200000">
            <a:off x="6740321" y="5057775"/>
            <a:ext cx="909223" cy="307777"/>
          </a:xfrm>
          <a:prstGeom prst="rect">
            <a:avLst/>
          </a:prstGeom>
          <a:noFill/>
        </p:spPr>
        <p:txBody>
          <a:bodyPr wrap="none" rtlCol="0">
            <a:spAutoFit/>
          </a:bodyPr>
          <a:lstStyle/>
          <a:p>
            <a:pPr lvl="0" defTabSz="914400">
              <a:defRPr/>
            </a:pPr>
            <a:r>
              <a:rPr lang="en-US" sz="1400" b="1" kern="0">
                <a:solidFill>
                  <a:sysClr val="windowText" lastClr="000000"/>
                </a:solidFill>
              </a:rPr>
              <a:t> 4</a:t>
            </a:r>
            <a:r>
              <a:rPr lang="en-US" sz="1400" b="1" kern="0" baseline="30000" smtClean="0">
                <a:solidFill>
                  <a:sysClr val="windowText" lastClr="000000"/>
                </a:solidFill>
              </a:rPr>
              <a:t>th </a:t>
            </a:r>
            <a:r>
              <a:rPr kumimoji="0" lang="en-US" sz="1400" b="1" i="0" u="none" strike="noStrike" kern="0" cap="none" spc="0" normalizeH="0" baseline="0" noProof="0" smtClean="0">
                <a:ln>
                  <a:noFill/>
                </a:ln>
                <a:solidFill>
                  <a:sysClr val="windowText" lastClr="000000"/>
                </a:solidFill>
                <a:effectLst/>
                <a:uLnTx/>
                <a:uFillTx/>
              </a:rPr>
              <a:t>bunch</a:t>
            </a:r>
            <a:endParaRPr kumimoji="0" lang="en-US" sz="1400" b="1" i="0" u="none" strike="noStrike" kern="0" cap="none" spc="0" normalizeH="0" baseline="0" noProof="0">
              <a:ln>
                <a:noFill/>
              </a:ln>
              <a:solidFill>
                <a:sysClr val="windowText" lastClr="000000"/>
              </a:solidFill>
              <a:effectLst/>
              <a:uLnTx/>
              <a:uFillTx/>
            </a:endParaRPr>
          </a:p>
        </p:txBody>
      </p:sp>
      <p:sp>
        <p:nvSpPr>
          <p:cNvPr id="13" name="Line 3"/>
          <p:cNvSpPr/>
          <p:nvPr/>
        </p:nvSpPr>
        <p:spPr>
          <a:xfrm flipV="1">
            <a:off x="7797348" y="4312397"/>
            <a:ext cx="0" cy="413470"/>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14" name="TextBox 22"/>
          <p:cNvSpPr txBox="1"/>
          <p:nvPr/>
        </p:nvSpPr>
        <p:spPr>
          <a:xfrm rot="16200000">
            <a:off x="7330914" y="5057775"/>
            <a:ext cx="909223" cy="307777"/>
          </a:xfrm>
          <a:prstGeom prst="rect">
            <a:avLst/>
          </a:prstGeom>
          <a:noFill/>
        </p:spPr>
        <p:txBody>
          <a:bodyPr wrap="none" rtlCol="0">
            <a:spAutoFit/>
          </a:bodyPr>
          <a:lstStyle/>
          <a:p>
            <a:pPr lvl="0" defTabSz="914400">
              <a:defRPr/>
            </a:pPr>
            <a:r>
              <a:rPr lang="en-US" sz="1400" b="1" kern="0">
                <a:solidFill>
                  <a:sysClr val="windowText" lastClr="000000"/>
                </a:solidFill>
              </a:rPr>
              <a:t> </a:t>
            </a:r>
            <a:r>
              <a:rPr lang="en-US" sz="1400" b="1" kern="0" smtClean="0">
                <a:solidFill>
                  <a:sysClr val="windowText" lastClr="000000"/>
                </a:solidFill>
              </a:rPr>
              <a:t>5</a:t>
            </a:r>
            <a:r>
              <a:rPr lang="en-US" sz="1400" b="1" kern="0" baseline="30000" smtClean="0">
                <a:solidFill>
                  <a:sysClr val="windowText" lastClr="000000"/>
                </a:solidFill>
              </a:rPr>
              <a:t>th </a:t>
            </a:r>
            <a:r>
              <a:rPr kumimoji="0" lang="en-US" sz="1400" b="1" i="0" u="none" strike="noStrike" kern="0" cap="none" spc="0" normalizeH="0" baseline="0" noProof="0" smtClean="0">
                <a:ln>
                  <a:noFill/>
                </a:ln>
                <a:solidFill>
                  <a:sysClr val="windowText" lastClr="000000"/>
                </a:solidFill>
                <a:effectLst/>
                <a:uLnTx/>
                <a:uFillTx/>
              </a:rPr>
              <a:t>bunch</a:t>
            </a:r>
            <a:endParaRPr kumimoji="0" lang="en-US" sz="1400" b="1" i="0" u="none" strike="noStrike" kern="0" cap="none" spc="0" normalizeH="0" baseline="0" noProof="0">
              <a:ln>
                <a:noFill/>
              </a:ln>
              <a:solidFill>
                <a:sysClr val="windowText" lastClr="000000"/>
              </a:solidFill>
              <a:effectLst/>
              <a:uLnTx/>
              <a:uFillTx/>
            </a:endParaRPr>
          </a:p>
        </p:txBody>
      </p:sp>
      <p:sp>
        <p:nvSpPr>
          <p:cNvPr id="15" name="Line 3"/>
          <p:cNvSpPr/>
          <p:nvPr/>
        </p:nvSpPr>
        <p:spPr>
          <a:xfrm flipV="1">
            <a:off x="8386247" y="4312397"/>
            <a:ext cx="0" cy="413470"/>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16" name="TextBox 22"/>
          <p:cNvSpPr txBox="1"/>
          <p:nvPr/>
        </p:nvSpPr>
        <p:spPr>
          <a:xfrm rot="16200000">
            <a:off x="7919813" y="5057775"/>
            <a:ext cx="909223" cy="307777"/>
          </a:xfrm>
          <a:prstGeom prst="rect">
            <a:avLst/>
          </a:prstGeom>
          <a:noFill/>
        </p:spPr>
        <p:txBody>
          <a:bodyPr wrap="none" rtlCol="0">
            <a:spAutoFit/>
          </a:bodyPr>
          <a:lstStyle/>
          <a:p>
            <a:pPr lvl="0" defTabSz="914400">
              <a:defRPr/>
            </a:pPr>
            <a:r>
              <a:rPr lang="en-US" sz="1400" b="1" kern="0">
                <a:solidFill>
                  <a:sysClr val="windowText" lastClr="000000"/>
                </a:solidFill>
              </a:rPr>
              <a:t> </a:t>
            </a:r>
            <a:r>
              <a:rPr lang="en-US" sz="1400" b="1" kern="0" smtClean="0">
                <a:solidFill>
                  <a:sysClr val="windowText" lastClr="000000"/>
                </a:solidFill>
              </a:rPr>
              <a:t>6</a:t>
            </a:r>
            <a:r>
              <a:rPr lang="en-US" sz="1400" b="1" kern="0" baseline="30000" smtClean="0">
                <a:solidFill>
                  <a:sysClr val="windowText" lastClr="000000"/>
                </a:solidFill>
              </a:rPr>
              <a:t>th </a:t>
            </a:r>
            <a:r>
              <a:rPr kumimoji="0" lang="en-US" sz="1400" b="1" i="0" u="none" strike="noStrike" kern="0" cap="none" spc="0" normalizeH="0" baseline="0" noProof="0" smtClean="0">
                <a:ln>
                  <a:noFill/>
                </a:ln>
                <a:solidFill>
                  <a:sysClr val="windowText" lastClr="000000"/>
                </a:solidFill>
                <a:effectLst/>
                <a:uLnTx/>
                <a:uFillTx/>
              </a:rPr>
              <a:t>bunch</a:t>
            </a:r>
            <a:endParaRPr kumimoji="0" lang="en-US" sz="1400" b="1" i="0" u="none" strike="noStrike" kern="0" cap="none" spc="0" normalizeH="0" baseline="0" noProof="0">
              <a:ln>
                <a:noFill/>
              </a:ln>
              <a:solidFill>
                <a:sysClr val="windowText" lastClr="000000"/>
              </a:solidFill>
              <a:effectLst/>
              <a:uLnTx/>
              <a:uFillTx/>
            </a:endParaRPr>
          </a:p>
        </p:txBody>
      </p:sp>
      <p:sp>
        <p:nvSpPr>
          <p:cNvPr id="17" name="Line 3"/>
          <p:cNvSpPr/>
          <p:nvPr/>
        </p:nvSpPr>
        <p:spPr>
          <a:xfrm flipV="1">
            <a:off x="5497984" y="4070944"/>
            <a:ext cx="604252" cy="0"/>
          </a:xfrm>
          <a:prstGeom prst="line">
            <a:avLst/>
          </a:prstGeom>
          <a:ln w="18360">
            <a:solidFill>
              <a:schemeClr val="tx1"/>
            </a:solidFill>
            <a:round/>
            <a:headEnd type="triangle"/>
            <a:tailEnd type="triangle" w="med" len="med"/>
          </a:ln>
        </p:spPr>
        <p:style>
          <a:lnRef idx="0">
            <a:scrgbClr r="0" g="0" b="0"/>
          </a:lnRef>
          <a:fillRef idx="0">
            <a:scrgbClr r="0" g="0" b="0"/>
          </a:fillRef>
          <a:effectRef idx="0">
            <a:scrgbClr r="0" g="0" b="0"/>
          </a:effectRef>
          <a:fontRef idx="minor"/>
        </p:style>
      </p:sp>
      <p:sp>
        <p:nvSpPr>
          <p:cNvPr id="18" name="TextBox 22"/>
          <p:cNvSpPr txBox="1"/>
          <p:nvPr/>
        </p:nvSpPr>
        <p:spPr>
          <a:xfrm>
            <a:off x="5474603" y="3834605"/>
            <a:ext cx="64152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ysClr val="windowText" lastClr="000000"/>
                </a:solidFill>
                <a:effectLst/>
                <a:uLnTx/>
                <a:uFillTx/>
              </a:rPr>
              <a:t>16.1 ns</a:t>
            </a:r>
            <a:endParaRPr kumimoji="0" lang="en-US" sz="1200" b="1" i="0" u="none" strike="noStrike" kern="0" cap="none" spc="0" normalizeH="0" baseline="0" noProof="0">
              <a:ln>
                <a:noFill/>
              </a:ln>
              <a:solidFill>
                <a:sysClr val="windowText" lastClr="000000"/>
              </a:solidFill>
              <a:effectLst/>
              <a:uLnTx/>
              <a:uFillTx/>
            </a:endParaRPr>
          </a:p>
        </p:txBody>
      </p:sp>
      <p:sp>
        <p:nvSpPr>
          <p:cNvPr id="19" name="Line 3"/>
          <p:cNvSpPr/>
          <p:nvPr/>
        </p:nvSpPr>
        <p:spPr>
          <a:xfrm>
            <a:off x="5832364" y="2191376"/>
            <a:ext cx="218661" cy="515856"/>
          </a:xfrm>
          <a:prstGeom prst="line">
            <a:avLst/>
          </a:prstGeom>
          <a:ln w="18360">
            <a:solidFill>
              <a:schemeClr val="tx1"/>
            </a:solidFill>
            <a:round/>
            <a:tailEnd type="triangle" w="med" len="med"/>
          </a:ln>
        </p:spPr>
        <p:style>
          <a:lnRef idx="0">
            <a:scrgbClr r="0" g="0" b="0"/>
          </a:lnRef>
          <a:fillRef idx="0">
            <a:scrgbClr r="0" g="0" b="0"/>
          </a:fillRef>
          <a:effectRef idx="0">
            <a:scrgbClr r="0" g="0" b="0"/>
          </a:effectRef>
          <a:fontRef idx="minor"/>
        </p:style>
      </p:sp>
      <p:sp>
        <p:nvSpPr>
          <p:cNvPr id="20" name="TextBox 22"/>
          <p:cNvSpPr txBox="1"/>
          <p:nvPr/>
        </p:nvSpPr>
        <p:spPr>
          <a:xfrm rot="16200000">
            <a:off x="5474603" y="1791400"/>
            <a:ext cx="66877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ysClr val="windowText" lastClr="000000"/>
                </a:solidFill>
                <a:effectLst/>
                <a:uLnTx/>
                <a:uFillTx/>
              </a:rPr>
              <a:t>overlap</a:t>
            </a:r>
            <a:endParaRPr kumimoji="0" lang="en-US" sz="1200" b="1" i="0" u="none" strike="noStrike" kern="0" cap="none" spc="0" normalizeH="0" baseline="0" noProof="0">
              <a:ln>
                <a:noFill/>
              </a:ln>
              <a:solidFill>
                <a:sysClr val="windowText" lastClr="000000"/>
              </a:solidFill>
              <a:effectLst/>
              <a:uLnTx/>
              <a:uFillTx/>
            </a:endParaRPr>
          </a:p>
        </p:txBody>
      </p:sp>
      <p:graphicFrame>
        <p:nvGraphicFramePr>
          <p:cNvPr id="21" name="Tabella 20"/>
          <p:cNvGraphicFramePr>
            <a:graphicFrameLocks noGrp="1"/>
          </p:cNvGraphicFramePr>
          <p:nvPr>
            <p:extLst>
              <p:ext uri="{D42A27DB-BD31-4B8C-83A1-F6EECF244321}">
                <p14:modId xmlns:p14="http://schemas.microsoft.com/office/powerpoint/2010/main" val="3394090769"/>
              </p:ext>
            </p:extLst>
          </p:nvPr>
        </p:nvGraphicFramePr>
        <p:xfrm>
          <a:off x="381435" y="3243386"/>
          <a:ext cx="3960000" cy="1644565"/>
        </p:xfrm>
        <a:graphic>
          <a:graphicData uri="http://schemas.openxmlformats.org/drawingml/2006/table">
            <a:tbl>
              <a:tblPr firstRow="1" bandRow="1">
                <a:tableStyleId>{2D5ABB26-0587-4C30-8999-92F81FD0307C}</a:tableStyleId>
              </a:tblPr>
              <a:tblGrid>
                <a:gridCol w="1671945">
                  <a:extLst>
                    <a:ext uri="{9D8B030D-6E8A-4147-A177-3AD203B41FA5}">
                      <a16:colId xmlns:a16="http://schemas.microsoft.com/office/drawing/2014/main" val="2610134171"/>
                    </a:ext>
                  </a:extLst>
                </a:gridCol>
                <a:gridCol w="2288055">
                  <a:extLst>
                    <a:ext uri="{9D8B030D-6E8A-4147-A177-3AD203B41FA5}">
                      <a16:colId xmlns:a16="http://schemas.microsoft.com/office/drawing/2014/main" val="3401426476"/>
                    </a:ext>
                  </a:extLst>
                </a:gridCol>
              </a:tblGrid>
              <a:tr h="240565">
                <a:tc gridSpan="2">
                  <a:txBody>
                    <a:bodyPr/>
                    <a:lstStyle/>
                    <a:p>
                      <a:pPr algn="ctr"/>
                      <a:r>
                        <a:rPr lang="it-IT" sz="1400" b="1" dirty="0" smtClean="0"/>
                        <a:t>Libera for </a:t>
                      </a:r>
                      <a:r>
                        <a:rPr lang="it-IT" sz="1400" b="1" dirty="0" err="1" smtClean="0"/>
                        <a:t>Cavity</a:t>
                      </a:r>
                      <a:r>
                        <a:rPr lang="it-IT" sz="1400" b="1" dirty="0" smtClean="0"/>
                        <a:t> (</a:t>
                      </a:r>
                      <a:r>
                        <a:rPr lang="it-IT" sz="1400" b="1" dirty="0" err="1" smtClean="0"/>
                        <a:t>Instrumentation</a:t>
                      </a:r>
                      <a:r>
                        <a:rPr lang="it-IT" sz="1400" b="1" dirty="0" smtClean="0"/>
                        <a:t> </a:t>
                      </a:r>
                      <a:r>
                        <a:rPr lang="it-IT" sz="1400" b="1" dirty="0" err="1" smtClean="0"/>
                        <a:t>Tech</a:t>
                      </a:r>
                      <a:r>
                        <a:rPr lang="it-IT" sz="1400" b="1" dirty="0" smtClean="0"/>
                        <a:t>.)</a:t>
                      </a:r>
                      <a:endParaRPr lang="it-IT" sz="14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3894206647"/>
                  </a:ext>
                </a:extLst>
              </a:tr>
              <a:tr h="234000">
                <a:tc>
                  <a:txBody>
                    <a:bodyPr/>
                    <a:lstStyle/>
                    <a:p>
                      <a:r>
                        <a:rPr lang="en-US" sz="1200" b="0" strike="noStrike" spc="-1">
                          <a:solidFill>
                            <a:srgbClr val="000000"/>
                          </a:solidFill>
                          <a:uFill>
                            <a:solidFill>
                              <a:srgbClr val="FFFFFF"/>
                            </a:solidFill>
                          </a:uFill>
                          <a:latin typeface="+mn-lt"/>
                        </a:rPr>
                        <a:t>ADC</a:t>
                      </a:r>
                    </a:p>
                  </a:txBody>
                  <a:tcPr marL="90000" marR="90000" marT="0" marB="0" anchor="ctr">
                    <a:lnT w="28575" cap="flat" cmpd="sng" algn="ctr">
                      <a:solidFill>
                        <a:schemeClr val="tx1"/>
                      </a:solidFill>
                      <a:prstDash val="solid"/>
                      <a:round/>
                      <a:headEnd type="none" w="med" len="med"/>
                      <a:tailEnd type="none" w="med" len="med"/>
                    </a:lnT>
                  </a:tcPr>
                </a:tc>
                <a:tc>
                  <a:txBody>
                    <a:bodyPr/>
                    <a:lstStyle/>
                    <a:p>
                      <a:r>
                        <a:rPr lang="en-US" sz="1200" b="0" strike="noStrike" spc="-1">
                          <a:solidFill>
                            <a:srgbClr val="000000"/>
                          </a:solidFill>
                          <a:uFill>
                            <a:solidFill>
                              <a:srgbClr val="FFFFFF"/>
                            </a:solidFill>
                          </a:uFill>
                          <a:latin typeface="+mn-lt"/>
                        </a:rPr>
                        <a:t>4 channels, 500MS/s, 14bit</a:t>
                      </a:r>
                    </a:p>
                  </a:txBody>
                  <a:tcPr marL="90000" marR="9000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2270050"/>
                  </a:ext>
                </a:extLst>
              </a:tr>
              <a:tr h="234000">
                <a:tc>
                  <a:txBody>
                    <a:bodyPr/>
                    <a:lstStyle/>
                    <a:p>
                      <a:r>
                        <a:rPr lang="en-US" sz="1200" b="0" strike="noStrike" spc="-1" dirty="0" err="1">
                          <a:solidFill>
                            <a:srgbClr val="000000"/>
                          </a:solidFill>
                          <a:uFill>
                            <a:solidFill>
                              <a:srgbClr val="FFFFFF"/>
                            </a:solidFill>
                          </a:uFill>
                          <a:latin typeface="+mn-lt"/>
                        </a:rPr>
                        <a:t>SoC</a:t>
                      </a:r>
                      <a:endParaRPr lang="en-US" sz="1200" b="0" strike="noStrike" spc="-1" dirty="0">
                        <a:solidFill>
                          <a:srgbClr val="000000"/>
                        </a:solidFill>
                        <a:uFill>
                          <a:solidFill>
                            <a:srgbClr val="FFFFFF"/>
                          </a:solidFill>
                        </a:uFill>
                        <a:latin typeface="+mn-lt"/>
                      </a:endParaRPr>
                    </a:p>
                  </a:txBody>
                  <a:tcPr marL="90000" marR="90000" marT="0" marB="0" anchor="ctr"/>
                </a:tc>
                <a:tc>
                  <a:txBody>
                    <a:bodyPr/>
                    <a:lstStyle/>
                    <a:p>
                      <a:r>
                        <a:rPr lang="en-US" sz="1200" b="0" strike="noStrike" spc="-1">
                          <a:solidFill>
                            <a:srgbClr val="000000"/>
                          </a:solidFill>
                          <a:uFill>
                            <a:solidFill>
                              <a:srgbClr val="FFFFFF"/>
                            </a:solidFill>
                          </a:uFill>
                          <a:latin typeface="+mn-lt"/>
                        </a:rPr>
                        <a:t>ZYNQ 7035 / ARM Cortex A9</a:t>
                      </a:r>
                    </a:p>
                  </a:txBody>
                  <a:tcPr marL="90000" marR="90000" marT="0" marB="0" anchor="ctr"/>
                </a:tc>
                <a:extLst>
                  <a:ext uri="{0D108BD9-81ED-4DB2-BD59-A6C34878D82A}">
                    <a16:rowId xmlns:a16="http://schemas.microsoft.com/office/drawing/2014/main" val="1944949149"/>
                  </a:ext>
                </a:extLst>
              </a:tr>
              <a:tr h="234000">
                <a:tc>
                  <a:txBody>
                    <a:bodyPr/>
                    <a:lstStyle/>
                    <a:p>
                      <a:r>
                        <a:rPr lang="en-US" sz="1200" b="0" strike="noStrike" spc="-1" dirty="0">
                          <a:solidFill>
                            <a:srgbClr val="000000"/>
                          </a:solidFill>
                          <a:uFill>
                            <a:solidFill>
                              <a:srgbClr val="FFFFFF"/>
                            </a:solidFill>
                          </a:uFill>
                          <a:latin typeface="+mn-lt"/>
                        </a:rPr>
                        <a:t>ADC buffer</a:t>
                      </a:r>
                    </a:p>
                  </a:txBody>
                  <a:tcPr marL="90000" marR="90000" marT="0" marB="0" anchor="ctr"/>
                </a:tc>
                <a:tc>
                  <a:txBody>
                    <a:bodyPr/>
                    <a:lstStyle/>
                    <a:p>
                      <a:r>
                        <a:rPr lang="en-US" sz="1200" b="0" strike="noStrike" spc="-1">
                          <a:solidFill>
                            <a:srgbClr val="000000"/>
                          </a:solidFill>
                          <a:uFill>
                            <a:solidFill>
                              <a:srgbClr val="FFFFFF"/>
                            </a:solidFill>
                          </a:uFill>
                          <a:latin typeface="+mn-lt"/>
                        </a:rPr>
                        <a:t>4kS/channel (~8us)</a:t>
                      </a:r>
                    </a:p>
                  </a:txBody>
                  <a:tcPr marL="90000" marR="90000" marT="0" marB="0" anchor="ctr"/>
                </a:tc>
                <a:extLst>
                  <a:ext uri="{0D108BD9-81ED-4DB2-BD59-A6C34878D82A}">
                    <a16:rowId xmlns:a16="http://schemas.microsoft.com/office/drawing/2014/main" val="2557786716"/>
                  </a:ext>
                </a:extLst>
              </a:tr>
              <a:tr h="234000">
                <a:tc>
                  <a:txBody>
                    <a:bodyPr/>
                    <a:lstStyle/>
                    <a:p>
                      <a:r>
                        <a:rPr lang="en-US" sz="1200" b="0" strike="noStrike" spc="-1">
                          <a:solidFill>
                            <a:srgbClr val="000000"/>
                          </a:solidFill>
                          <a:uFill>
                            <a:solidFill>
                              <a:srgbClr val="FFFFFF"/>
                            </a:solidFill>
                          </a:uFill>
                          <a:latin typeface="+mn-lt"/>
                        </a:rPr>
                        <a:t>Variable attenuation</a:t>
                      </a:r>
                    </a:p>
                  </a:txBody>
                  <a:tcPr marL="90000" marR="90000" marT="0" marB="0" anchor="ctr"/>
                </a:tc>
                <a:tc>
                  <a:txBody>
                    <a:bodyPr/>
                    <a:lstStyle/>
                    <a:p>
                      <a:r>
                        <a:rPr lang="en-US" sz="1200" b="0" strike="noStrike" spc="-1">
                          <a:solidFill>
                            <a:srgbClr val="000000"/>
                          </a:solidFill>
                          <a:uFill>
                            <a:solidFill>
                              <a:srgbClr val="FFFFFF"/>
                            </a:solidFill>
                          </a:uFill>
                          <a:latin typeface="+mn-lt"/>
                        </a:rPr>
                        <a:t>31dB, channel-independent</a:t>
                      </a:r>
                    </a:p>
                  </a:txBody>
                  <a:tcPr marL="90000" marR="90000" marT="0" marB="0" anchor="ctr"/>
                </a:tc>
                <a:extLst>
                  <a:ext uri="{0D108BD9-81ED-4DB2-BD59-A6C34878D82A}">
                    <a16:rowId xmlns:a16="http://schemas.microsoft.com/office/drawing/2014/main" val="4092353308"/>
                  </a:ext>
                </a:extLst>
              </a:tr>
              <a:tr h="234000">
                <a:tc>
                  <a:txBody>
                    <a:bodyPr/>
                    <a:lstStyle/>
                    <a:p>
                      <a:r>
                        <a:rPr lang="en-US" sz="1200" b="0" strike="noStrike" spc="-1">
                          <a:solidFill>
                            <a:srgbClr val="000000"/>
                          </a:solidFill>
                          <a:uFill>
                            <a:solidFill>
                              <a:srgbClr val="FFFFFF"/>
                            </a:solidFill>
                          </a:uFill>
                          <a:latin typeface="+mn-lt"/>
                        </a:rPr>
                        <a:t>Input signal </a:t>
                      </a:r>
                      <a:r>
                        <a:rPr lang="en-US" sz="1200" b="0" strike="noStrike" spc="-1" smtClean="0">
                          <a:solidFill>
                            <a:srgbClr val="000000"/>
                          </a:solidFill>
                          <a:uFill>
                            <a:solidFill>
                              <a:srgbClr val="FFFFFF"/>
                            </a:solidFill>
                          </a:uFill>
                          <a:latin typeface="+mn-lt"/>
                        </a:rPr>
                        <a:t>freq.</a:t>
                      </a:r>
                      <a:endParaRPr lang="en-US" sz="1200" b="0" strike="noStrike" spc="-1">
                        <a:solidFill>
                          <a:srgbClr val="000000"/>
                        </a:solidFill>
                        <a:uFill>
                          <a:solidFill>
                            <a:srgbClr val="FFFFFF"/>
                          </a:solidFill>
                        </a:uFill>
                        <a:latin typeface="+mn-lt"/>
                      </a:endParaRPr>
                    </a:p>
                  </a:txBody>
                  <a:tcPr marL="90000" marR="90000" marT="0" marB="0" anchor="ctr"/>
                </a:tc>
                <a:tc>
                  <a:txBody>
                    <a:bodyPr/>
                    <a:lstStyle/>
                    <a:p>
                      <a:r>
                        <a:rPr lang="en-US" sz="1200" b="0" strike="noStrike" spc="-1">
                          <a:solidFill>
                            <a:srgbClr val="000000"/>
                          </a:solidFill>
                          <a:uFill>
                            <a:solidFill>
                              <a:srgbClr val="FFFFFF"/>
                            </a:solidFill>
                          </a:uFill>
                          <a:latin typeface="+mn-lt"/>
                        </a:rPr>
                        <a:t>C-band, S-band</a:t>
                      </a:r>
                    </a:p>
                  </a:txBody>
                  <a:tcPr marL="90000" marR="90000" marT="0" marB="0" anchor="ctr"/>
                </a:tc>
                <a:extLst>
                  <a:ext uri="{0D108BD9-81ED-4DB2-BD59-A6C34878D82A}">
                    <a16:rowId xmlns:a16="http://schemas.microsoft.com/office/drawing/2014/main" val="2206330587"/>
                  </a:ext>
                </a:extLst>
              </a:tr>
              <a:tr h="234000">
                <a:tc>
                  <a:txBody>
                    <a:bodyPr/>
                    <a:lstStyle/>
                    <a:p>
                      <a:r>
                        <a:rPr lang="en-US" sz="1200" b="0" strike="noStrike" spc="-1" smtClean="0">
                          <a:solidFill>
                            <a:srgbClr val="000000"/>
                          </a:solidFill>
                          <a:uFill>
                            <a:solidFill>
                              <a:srgbClr val="FFFFFF"/>
                            </a:solidFill>
                          </a:uFill>
                          <a:latin typeface="+mn-lt"/>
                        </a:rPr>
                        <a:t>Ref. </a:t>
                      </a:r>
                      <a:r>
                        <a:rPr lang="en-US" sz="1200" b="0" strike="noStrike" spc="-1">
                          <a:solidFill>
                            <a:srgbClr val="000000"/>
                          </a:solidFill>
                          <a:uFill>
                            <a:solidFill>
                              <a:srgbClr val="FFFFFF"/>
                            </a:solidFill>
                          </a:uFill>
                          <a:latin typeface="+mn-lt"/>
                        </a:rPr>
                        <a:t>signal </a:t>
                      </a:r>
                      <a:r>
                        <a:rPr lang="en-US" sz="1200" b="0" strike="noStrike" spc="-1" smtClean="0">
                          <a:solidFill>
                            <a:srgbClr val="000000"/>
                          </a:solidFill>
                          <a:uFill>
                            <a:solidFill>
                              <a:srgbClr val="FFFFFF"/>
                            </a:solidFill>
                          </a:uFill>
                          <a:latin typeface="+mn-lt"/>
                        </a:rPr>
                        <a:t>freq.</a:t>
                      </a:r>
                      <a:endParaRPr lang="en-US" sz="1200" b="0" strike="noStrike" spc="-1">
                        <a:solidFill>
                          <a:srgbClr val="000000"/>
                        </a:solidFill>
                        <a:uFill>
                          <a:solidFill>
                            <a:srgbClr val="FFFFFF"/>
                          </a:solidFill>
                        </a:uFill>
                        <a:latin typeface="+mn-lt"/>
                      </a:endParaRPr>
                    </a:p>
                  </a:txBody>
                  <a:tcPr marL="90000" marR="90000" marT="0" marB="0" anchor="ctr"/>
                </a:tc>
                <a:tc>
                  <a:txBody>
                    <a:bodyPr/>
                    <a:lstStyle/>
                    <a:p>
                      <a:r>
                        <a:rPr lang="en-US" sz="1200" b="0" strike="noStrike" spc="-1" dirty="0">
                          <a:solidFill>
                            <a:srgbClr val="000000"/>
                          </a:solidFill>
                          <a:uFill>
                            <a:solidFill>
                              <a:srgbClr val="FFFFFF"/>
                            </a:solidFill>
                          </a:uFill>
                          <a:latin typeface="+mn-lt"/>
                        </a:rPr>
                        <a:t>Up to 250MHz</a:t>
                      </a:r>
                    </a:p>
                  </a:txBody>
                  <a:tcPr marL="90000" marR="90000" marT="0" marB="0" anchor="ctr"/>
                </a:tc>
                <a:extLst>
                  <a:ext uri="{0D108BD9-81ED-4DB2-BD59-A6C34878D82A}">
                    <a16:rowId xmlns:a16="http://schemas.microsoft.com/office/drawing/2014/main" val="2361812003"/>
                  </a:ext>
                </a:extLst>
              </a:tr>
            </a:tbl>
          </a:graphicData>
        </a:graphic>
      </p:graphicFrame>
      <p:sp>
        <p:nvSpPr>
          <p:cNvPr id="22" name="Freccia a destra 21"/>
          <p:cNvSpPr/>
          <p:nvPr/>
        </p:nvSpPr>
        <p:spPr>
          <a:xfrm rot="1177546">
            <a:off x="3041272" y="1764388"/>
            <a:ext cx="1962042" cy="73863"/>
          </a:xfrm>
          <a:prstGeom prst="rightArrow">
            <a:avLst>
              <a:gd name="adj1" fmla="val 50000"/>
              <a:gd name="adj2" fmla="val 2921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Freccia a destra 22"/>
          <p:cNvSpPr/>
          <p:nvPr/>
        </p:nvSpPr>
        <p:spPr>
          <a:xfrm rot="9320744">
            <a:off x="3328155" y="2814996"/>
            <a:ext cx="1655075" cy="73863"/>
          </a:xfrm>
          <a:prstGeom prst="rightArrow">
            <a:avLst>
              <a:gd name="adj1" fmla="val 50000"/>
              <a:gd name="adj2" fmla="val 230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24" name="Tabella 23"/>
          <p:cNvGraphicFramePr>
            <a:graphicFrameLocks noGrp="1"/>
          </p:cNvGraphicFramePr>
          <p:nvPr>
            <p:extLst/>
          </p:nvPr>
        </p:nvGraphicFramePr>
        <p:xfrm>
          <a:off x="547849" y="708073"/>
          <a:ext cx="2422810" cy="243840"/>
        </p:xfrm>
        <a:graphic>
          <a:graphicData uri="http://schemas.openxmlformats.org/drawingml/2006/table">
            <a:tbl>
              <a:tblPr firstRow="1" bandRow="1">
                <a:tableStyleId>{2D5ABB26-0587-4C30-8999-92F81FD0307C}</a:tableStyleId>
              </a:tblPr>
              <a:tblGrid>
                <a:gridCol w="2422810">
                  <a:extLst>
                    <a:ext uri="{9D8B030D-6E8A-4147-A177-3AD203B41FA5}">
                      <a16:colId xmlns:a16="http://schemas.microsoft.com/office/drawing/2014/main" val="2610134171"/>
                    </a:ext>
                  </a:extLst>
                </a:gridCol>
              </a:tblGrid>
              <a:tr h="95831">
                <a:tc>
                  <a:txBody>
                    <a:bodyPr/>
                    <a:lstStyle/>
                    <a:p>
                      <a:pPr algn="ctr"/>
                      <a:r>
                        <a:rPr lang="it-IT" sz="1600" b="1" dirty="0" err="1" smtClean="0"/>
                        <a:t>Cavity</a:t>
                      </a:r>
                      <a:r>
                        <a:rPr lang="it-IT" sz="1600" b="1" dirty="0" smtClean="0"/>
                        <a:t> BPM</a:t>
                      </a:r>
                      <a:endParaRPr lang="it-IT" sz="1600" b="1" dirty="0">
                        <a:solidFill>
                          <a:srgbClr val="FF0000"/>
                        </a:solidFill>
                      </a:endParaRPr>
                    </a:p>
                  </a:txBody>
                  <a:tcPr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4206647"/>
                  </a:ext>
                </a:extLst>
              </a:tr>
            </a:tbl>
          </a:graphicData>
        </a:graphic>
      </p:graphicFrame>
      <p:graphicFrame>
        <p:nvGraphicFramePr>
          <p:cNvPr id="25" name="Tabella 24"/>
          <p:cNvGraphicFramePr>
            <a:graphicFrameLocks noGrp="1"/>
          </p:cNvGraphicFramePr>
          <p:nvPr>
            <p:extLst/>
          </p:nvPr>
        </p:nvGraphicFramePr>
        <p:xfrm>
          <a:off x="5113020" y="1001913"/>
          <a:ext cx="3608224" cy="243840"/>
        </p:xfrm>
        <a:graphic>
          <a:graphicData uri="http://schemas.openxmlformats.org/drawingml/2006/table">
            <a:tbl>
              <a:tblPr firstRow="1" bandRow="1">
                <a:tableStyleId>{2D5ABB26-0587-4C30-8999-92F81FD0307C}</a:tableStyleId>
              </a:tblPr>
              <a:tblGrid>
                <a:gridCol w="3608224">
                  <a:extLst>
                    <a:ext uri="{9D8B030D-6E8A-4147-A177-3AD203B41FA5}">
                      <a16:colId xmlns:a16="http://schemas.microsoft.com/office/drawing/2014/main" val="2610134171"/>
                    </a:ext>
                  </a:extLst>
                </a:gridCol>
              </a:tblGrid>
              <a:tr h="95831">
                <a:tc>
                  <a:txBody>
                    <a:bodyPr/>
                    <a:lstStyle/>
                    <a:p>
                      <a:pPr algn="ctr"/>
                      <a:r>
                        <a:rPr lang="it-IT" sz="1600" b="1" dirty="0" smtClean="0">
                          <a:solidFill>
                            <a:schemeClr val="tx1"/>
                          </a:solidFill>
                        </a:rPr>
                        <a:t>Output</a:t>
                      </a:r>
                      <a:r>
                        <a:rPr lang="it-IT" sz="1600" b="1" baseline="0" dirty="0" smtClean="0">
                          <a:solidFill>
                            <a:schemeClr val="tx1"/>
                          </a:solidFill>
                        </a:rPr>
                        <a:t> </a:t>
                      </a:r>
                      <a:r>
                        <a:rPr lang="it-IT" sz="1600" b="1" baseline="0" dirty="0" err="1" smtClean="0">
                          <a:solidFill>
                            <a:schemeClr val="tx1"/>
                          </a:solidFill>
                        </a:rPr>
                        <a:t>Signal</a:t>
                      </a:r>
                      <a:endParaRPr lang="it-IT" sz="1600" b="1" dirty="0">
                        <a:solidFill>
                          <a:srgbClr val="FF0000"/>
                        </a:solidFill>
                      </a:endParaRPr>
                    </a:p>
                  </a:txBody>
                  <a:tcPr marT="0"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206647"/>
                  </a:ext>
                </a:extLst>
              </a:tr>
            </a:tbl>
          </a:graphicData>
        </a:graphic>
      </p:graphicFrame>
      <p:pic>
        <p:nvPicPr>
          <p:cNvPr id="27"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828" y="5715918"/>
            <a:ext cx="1266655" cy="374778"/>
          </a:xfrm>
          <a:prstGeom prst="rect">
            <a:avLst/>
          </a:prstGeom>
        </p:spPr>
      </p:pic>
      <p:sp>
        <p:nvSpPr>
          <p:cNvPr id="28" name="TextBox 4"/>
          <p:cNvSpPr txBox="1"/>
          <p:nvPr/>
        </p:nvSpPr>
        <p:spPr>
          <a:xfrm>
            <a:off x="5584037" y="5772020"/>
            <a:ext cx="2944276" cy="646331"/>
          </a:xfrm>
          <a:prstGeom prst="rect">
            <a:avLst/>
          </a:prstGeom>
          <a:noFill/>
          <a:ln w="19050">
            <a:solidFill>
              <a:srgbClr val="F04C3E"/>
            </a:solidFill>
          </a:ln>
        </p:spPr>
        <p:txBody>
          <a:bodyPr wrap="square" rtlCol="0">
            <a:spAutoFit/>
          </a:bodyPr>
          <a:lstStyle/>
          <a:p>
            <a:r>
              <a:rPr lang="en-US" b="1" dirty="0" smtClean="0">
                <a:solidFill>
                  <a:srgbClr val="FF0000"/>
                </a:solidFill>
              </a:rPr>
              <a:t>Goal: 1 </a:t>
            </a:r>
            <a:r>
              <a:rPr lang="en-US" b="1" dirty="0" smtClean="0">
                <a:solidFill>
                  <a:srgbClr val="FF0000"/>
                </a:solidFill>
                <a:latin typeface="Symbol" charset="2"/>
                <a:ea typeface="Symbol" charset="2"/>
                <a:cs typeface="Symbol" charset="2"/>
              </a:rPr>
              <a:t>m</a:t>
            </a:r>
            <a:r>
              <a:rPr lang="en-US" b="1" dirty="0" smtClean="0">
                <a:solidFill>
                  <a:srgbClr val="FF0000"/>
                </a:solidFill>
              </a:rPr>
              <a:t>m </a:t>
            </a:r>
            <a:r>
              <a:rPr lang="en-US" b="1" dirty="0" smtClean="0">
                <a:solidFill>
                  <a:srgbClr val="FF0000"/>
                </a:solidFill>
              </a:rPr>
              <a:t>resolution over a range of ±1 mm</a:t>
            </a:r>
            <a:endParaRPr lang="en-US" b="1" dirty="0">
              <a:solidFill>
                <a:srgbClr val="FF0000"/>
              </a:solidFill>
            </a:endParaRPr>
          </a:p>
        </p:txBody>
      </p:sp>
    </p:spTree>
    <p:extLst>
      <p:ext uri="{BB962C8B-B14F-4D97-AF65-F5344CB8AC3E}">
        <p14:creationId xmlns:p14="http://schemas.microsoft.com/office/powerpoint/2010/main" val="25685324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2563" indent="-182563" algn="l">
          <a:buClr>
            <a:schemeClr val="accent2"/>
          </a:buClr>
          <a:buFont typeface="Arial" panose="020B0604020202020204" pitchFamily="34" charset="0"/>
          <a:buChar char="►"/>
          <a:defRPr sz="1400" noProof="0" dirty="0" smtClean="0">
            <a:solidFill>
              <a:schemeClr val="accent1"/>
            </a:solidFill>
            <a:latin typeface="EYInterstate Light" panose="02000506000000020004"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27342</TotalTime>
  <Words>1366</Words>
  <Application>Microsoft Office PowerPoint</Application>
  <PresentationFormat>Presentazione su schermo (4:3)</PresentationFormat>
  <Paragraphs>222</Paragraphs>
  <Slides>24</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3" baseType="lpstr">
      <vt:lpstr>Arial</vt:lpstr>
      <vt:lpstr>Calibri</vt:lpstr>
      <vt:lpstr>Cambria Math</vt:lpstr>
      <vt:lpstr>EYInterstate Light</vt:lpstr>
      <vt:lpstr>Oswald</vt:lpstr>
      <vt:lpstr>Symbol</vt:lpstr>
      <vt:lpstr>ヒラギノ角ゴ Pro W3</vt:lpstr>
      <vt:lpstr>EY_regular_presentation</vt:lpstr>
      <vt:lpstr>think-cell Slide</vt:lpstr>
      <vt:lpstr>Presentazione standard di PowerPoint</vt:lpstr>
      <vt:lpstr>Agenda</vt:lpstr>
      <vt:lpstr>ELI-NP Gamma Beam System</vt:lpstr>
      <vt:lpstr>ELI-NP Layout</vt:lpstr>
      <vt:lpstr>Beam Parameters and structure</vt:lpstr>
      <vt:lpstr>Interaction Point Module</vt:lpstr>
      <vt:lpstr>Cavity BPM (pillbox resonator)</vt:lpstr>
      <vt:lpstr>Cavity BPM (PSI BPM16 Design)</vt:lpstr>
      <vt:lpstr>Cavity BPM</vt:lpstr>
      <vt:lpstr>Signal processing (1/2)</vt:lpstr>
      <vt:lpstr>Signal processing (2/2)</vt:lpstr>
      <vt:lpstr>Test Bench at LNF-INFN for Cavity BPM</vt:lpstr>
      <vt:lpstr>Some of the measurements performed</vt:lpstr>
      <vt:lpstr>An example of the measurements performed</vt:lpstr>
      <vt:lpstr>Stability over time</vt:lpstr>
      <vt:lpstr>Measurements at FLASH (DESY)</vt:lpstr>
      <vt:lpstr>Resolution Measurements</vt:lpstr>
      <vt:lpstr>Resolution Measurements</vt:lpstr>
      <vt:lpstr>Measurements at the e.m. center of the cBPM</vt:lpstr>
      <vt:lpstr>Conclusions on the beam measurements</vt:lpstr>
      <vt:lpstr>Test Bench at SPARC</vt:lpstr>
      <vt:lpstr>Presentazione standard di PowerPoint</vt:lpstr>
      <vt:lpstr>Spares</vt:lpstr>
      <vt:lpstr>Crosstalk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Cinzia Grasso</dc:creator>
  <cp:lastModifiedBy>Giovanni F</cp:lastModifiedBy>
  <cp:revision>146</cp:revision>
  <cp:lastPrinted>2016-12-12T00:11:40Z</cp:lastPrinted>
  <dcterms:created xsi:type="dcterms:W3CDTF">2013-03-28T16:00:50Z</dcterms:created>
  <dcterms:modified xsi:type="dcterms:W3CDTF">2019-11-12T01:21:30Z</dcterms:modified>
</cp:coreProperties>
</file>