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42"/>
  </p:notesMasterIdLst>
  <p:sldIdLst>
    <p:sldId id="256" r:id="rId2"/>
    <p:sldId id="384" r:id="rId3"/>
    <p:sldId id="408" r:id="rId4"/>
    <p:sldId id="385" r:id="rId5"/>
    <p:sldId id="386" r:id="rId6"/>
    <p:sldId id="342" r:id="rId7"/>
    <p:sldId id="396" r:id="rId8"/>
    <p:sldId id="368" r:id="rId9"/>
    <p:sldId id="347" r:id="rId10"/>
    <p:sldId id="362" r:id="rId11"/>
    <p:sldId id="397" r:id="rId12"/>
    <p:sldId id="365" r:id="rId13"/>
    <p:sldId id="359" r:id="rId14"/>
    <p:sldId id="360" r:id="rId15"/>
    <p:sldId id="361" r:id="rId16"/>
    <p:sldId id="358" r:id="rId17"/>
    <p:sldId id="356" r:id="rId18"/>
    <p:sldId id="355" r:id="rId19"/>
    <p:sldId id="398" r:id="rId20"/>
    <p:sldId id="394" r:id="rId21"/>
    <p:sldId id="395" r:id="rId22"/>
    <p:sldId id="401" r:id="rId23"/>
    <p:sldId id="411" r:id="rId24"/>
    <p:sldId id="387" r:id="rId25"/>
    <p:sldId id="388" r:id="rId26"/>
    <p:sldId id="410" r:id="rId27"/>
    <p:sldId id="409" r:id="rId28"/>
    <p:sldId id="389" r:id="rId29"/>
    <p:sldId id="390" r:id="rId30"/>
    <p:sldId id="391" r:id="rId31"/>
    <p:sldId id="406" r:id="rId32"/>
    <p:sldId id="392" r:id="rId33"/>
    <p:sldId id="393" r:id="rId34"/>
    <p:sldId id="407" r:id="rId35"/>
    <p:sldId id="354" r:id="rId36"/>
    <p:sldId id="369" r:id="rId37"/>
    <p:sldId id="370" r:id="rId38"/>
    <p:sldId id="371" r:id="rId39"/>
    <p:sldId id="372" r:id="rId40"/>
    <p:sldId id="40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bencini" initials="v" lastIdx="1" clrIdx="0">
    <p:extLst>
      <p:ext uri="{19B8F6BF-5375-455C-9EA6-DF929625EA0E}">
        <p15:presenceInfo xmlns:p15="http://schemas.microsoft.com/office/powerpoint/2012/main" userId="vbencini" providerId="None"/>
      </p:ext>
    </p:extLst>
  </p:cmAuthor>
  <p:cmAuthor id="2" name="Vittorio Bencini" initials="VB" lastIdx="1" clrIdx="1">
    <p:extLst>
      <p:ext uri="{19B8F6BF-5375-455C-9EA6-DF929625EA0E}">
        <p15:presenceInfo xmlns:p15="http://schemas.microsoft.com/office/powerpoint/2012/main" userId="S-1-5-21-1526224874-1540688658-1361462980-23268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8F"/>
    <a:srgbClr val="FFFFFF"/>
    <a:srgbClr val="D6A300"/>
    <a:srgbClr val="FE72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5" autoAdjust="0"/>
    <p:restoredTop sz="83333" autoAdjust="0"/>
  </p:normalViewPr>
  <p:slideViewPr>
    <p:cSldViewPr snapToGrid="0" snapToObjects="1">
      <p:cViewPr varScale="1">
        <p:scale>
          <a:sx n="123" d="100"/>
          <a:sy n="123" d="100"/>
        </p:scale>
        <p:origin x="224" y="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notesViewPr>
    <p:cSldViewPr snapToGrid="0" snapToObjects="1">
      <p:cViewPr varScale="1">
        <p:scale>
          <a:sx n="47" d="100"/>
          <a:sy n="47" d="100"/>
        </p:scale>
        <p:origin x="277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E37CC27E-4C7D-C44D-B624-1D286ABDF9AC}" type="datetimeFigureOut">
              <a:rPr lang="en-GB" smtClean="0"/>
              <a:pPr/>
              <a:t>12/11/2019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95AA36E2-9901-FE4C-8E8F-9A425C8A0D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9804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36E2-9901-FE4C-8E8F-9A425C8A0D6F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81906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36E2-9901-FE4C-8E8F-9A425C8A0D6F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7130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36E2-9901-FE4C-8E8F-9A425C8A0D6F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9718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36E2-9901-FE4C-8E8F-9A425C8A0D6F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1807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36E2-9901-FE4C-8E8F-9A425C8A0D6F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6479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36E2-9901-FE4C-8E8F-9A425C8A0D6F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5803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36E2-9901-FE4C-8E8F-9A425C8A0D6F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95073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36E2-9901-FE4C-8E8F-9A425C8A0D6F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39444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36E2-9901-FE4C-8E8F-9A425C8A0D6F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2621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36E2-9901-FE4C-8E8F-9A425C8A0D6F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83231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36E2-9901-FE4C-8E8F-9A425C8A0D6F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29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36E2-9901-FE4C-8E8F-9A425C8A0D6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0253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36E2-9901-FE4C-8E8F-9A425C8A0D6F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22557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36E2-9901-FE4C-8E8F-9A425C8A0D6F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59481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36E2-9901-FE4C-8E8F-9A425C8A0D6F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72450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36E2-9901-FE4C-8E8F-9A425C8A0D6F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71797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36E2-9901-FE4C-8E8F-9A425C8A0D6F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66250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36E2-9901-FE4C-8E8F-9A425C8A0D6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9394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36E2-9901-FE4C-8E8F-9A425C8A0D6F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58675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36E2-9901-FE4C-8E8F-9A425C8A0D6F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22438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36E2-9901-FE4C-8E8F-9A425C8A0D6F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50124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36E2-9901-FE4C-8E8F-9A425C8A0D6F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2074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36E2-9901-FE4C-8E8F-9A425C8A0D6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4696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36E2-9901-FE4C-8E8F-9A425C8A0D6F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70368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36E2-9901-FE4C-8E8F-9A425C8A0D6F}" type="slidenum">
              <a:rPr lang="en-GB" smtClean="0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41087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36E2-9901-FE4C-8E8F-9A425C8A0D6F}" type="slidenum">
              <a:rPr lang="en-GB" smtClean="0"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43606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36E2-9901-FE4C-8E8F-9A425C8A0D6F}" type="slidenum">
              <a:rPr lang="en-GB" smtClean="0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34016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36E2-9901-FE4C-8E8F-9A425C8A0D6F}" type="slidenum">
              <a:rPr lang="en-GB" smtClean="0"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96162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36E2-9901-FE4C-8E8F-9A425C8A0D6F}" type="slidenum">
              <a:rPr lang="en-GB" smtClean="0"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30147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36E2-9901-FE4C-8E8F-9A425C8A0D6F}" type="slidenum">
              <a:rPr lang="en-GB" smtClean="0"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98641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36E2-9901-FE4C-8E8F-9A425C8A0D6F}" type="slidenum">
              <a:rPr lang="en-GB" smtClean="0"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78922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36E2-9901-FE4C-8E8F-9A425C8A0D6F}" type="slidenum">
              <a:rPr lang="en-GB" smtClean="0"/>
              <a:t>40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0141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36E2-9901-FE4C-8E8F-9A425C8A0D6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16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36E2-9901-FE4C-8E8F-9A425C8A0D6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581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36E2-9901-FE4C-8E8F-9A425C8A0D6F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8606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36E2-9901-FE4C-8E8F-9A425C8A0D6F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2288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36E2-9901-FE4C-8E8F-9A425C8A0D6F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1774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A36E2-9901-FE4C-8E8F-9A425C8A0D6F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6157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Vittorio Bencini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Vittorio Bencini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Vittorio Bencini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Vittorio Bencini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Vittorio Bencini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Vittorio Bencini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Vittorio Bencini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Vittorio Bencini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Vittorio Bencini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Vittorio Bencini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414E33A-518A-A941-83DE-DF855048D8B8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Vittorio Bencini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GB" dirty="0"/>
              <a:t>Vittorio </a:t>
            </a:r>
            <a:r>
              <a:rPr lang="en-GB" dirty="0" err="1"/>
              <a:t>Bencini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  <a:latin typeface="Calibri Light" panose="020F0302020204030204" pitchFamily="34" charset="0"/>
              </a:defRPr>
            </a:lvl1pPr>
          </a:lstStyle>
          <a:p>
            <a:fld id="{6414E33A-518A-A941-83DE-DF855048D8B8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082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Calibri Light" panose="020F0302020204030204" pitchFamily="34" charset="0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6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22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image" Target="../media/image2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5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4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56.png"/><Relationship Id="rId4" Type="http://schemas.openxmlformats.org/officeDocument/2006/relationships/image" Target="../media/image65.png"/><Relationship Id="rId9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emf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emf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594450"/>
          </a:xfrm>
        </p:spPr>
        <p:txBody>
          <a:bodyPr>
            <a:normAutofit/>
          </a:bodyPr>
          <a:lstStyle/>
          <a:p>
            <a:pPr marL="15875" algn="ctr"/>
            <a:r>
              <a:rPr lang="en-US" dirty="0"/>
              <a:t>Vittorio </a:t>
            </a:r>
            <a:r>
              <a:rPr lang="en-US" dirty="0" err="1"/>
              <a:t>bencini</a:t>
            </a:r>
            <a:endParaRPr lang="en-GB" dirty="0"/>
          </a:p>
        </p:txBody>
      </p:sp>
      <p:sp>
        <p:nvSpPr>
          <p:cNvPr id="4" name="Title 3"/>
          <p:cNvSpPr txBox="1">
            <a:spLocks noGrp="1"/>
          </p:cNvSpPr>
          <p:nvPr>
            <p:ph type="ctrTitle"/>
          </p:nvPr>
        </p:nvSpPr>
        <p:spPr>
          <a:xfrm>
            <a:off x="1097280" y="2711272"/>
            <a:ext cx="10058400" cy="16138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Design of a novel linear accelerator </a:t>
            </a:r>
            <a:br>
              <a:rPr lang="en-US" sz="4000" dirty="0"/>
            </a:br>
            <a:r>
              <a:rPr lang="en-US" sz="4000" dirty="0"/>
              <a:t>for carbon ion therapy</a:t>
            </a:r>
            <a:endParaRPr lang="en-GB" sz="3200" dirty="0"/>
          </a:p>
          <a:p>
            <a:pPr marL="15875" algn="ctr"/>
            <a:endParaRPr lang="en-GB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6FD27B-6614-40C8-B5FC-3F6BE625CA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19" y="302800"/>
            <a:ext cx="685932" cy="68593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80DF061-07AF-496F-8A6F-A2A15BF16B52}"/>
              </a:ext>
            </a:extLst>
          </p:cNvPr>
          <p:cNvGrpSpPr/>
          <p:nvPr/>
        </p:nvGrpSpPr>
        <p:grpSpPr>
          <a:xfrm>
            <a:off x="11186160" y="219008"/>
            <a:ext cx="717369" cy="769724"/>
            <a:chOff x="7004855" y="2914649"/>
            <a:chExt cx="1541994" cy="15951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07452C5-F515-45ED-B1F6-A5FE18B75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04855" y="3908986"/>
              <a:ext cx="1541994" cy="60077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DD193A4-BBCC-4A94-9578-829786C1F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1735" y="2914649"/>
              <a:ext cx="988234" cy="11446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1433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1920" y="137160"/>
            <a:ext cx="10058400" cy="746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MEDeGUN commissioning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21920" y="883920"/>
            <a:ext cx="1188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Vittorio Bencini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10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54" y="3127799"/>
            <a:ext cx="3970941" cy="30868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7450" y="2777833"/>
            <a:ext cx="2578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Current measurements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72288" y="1328505"/>
            <a:ext cx="5866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</a:rPr>
              <a:t>Stable reproducible operation above nominal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</a:rPr>
              <a:t>Energy decreased to the lower theoretical limit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</a:rPr>
              <a:t>Minimized losses (&lt;1.5 mA)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</a:rPr>
              <a:t>Better understanding of beam behavior at low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 Light" panose="020F0302020204030204" pitchFamily="34" charset="0"/>
              </a:rPr>
              <a:t>Calculation of expected ion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74222" y="3566437"/>
            <a:ext cx="6286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keV</a:t>
            </a:r>
            <a:endParaRPr lang="en-GB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6052425" y="1065154"/>
            <a:ext cx="6112384" cy="1517101"/>
            <a:chOff x="1233700" y="875787"/>
            <a:chExt cx="6750805" cy="2091449"/>
          </a:xfrm>
        </p:grpSpPr>
        <p:sp>
          <p:nvSpPr>
            <p:cNvPr id="92" name="TextBox 91"/>
            <p:cNvSpPr txBox="1"/>
            <p:nvPr/>
          </p:nvSpPr>
          <p:spPr>
            <a:xfrm>
              <a:off x="6168229" y="2542940"/>
              <a:ext cx="1816274" cy="424296"/>
            </a:xfrm>
            <a:prstGeom prst="rect">
              <a:avLst/>
            </a:prstGeom>
            <a:noFill/>
            <a:ln w="6350">
              <a:solidFill>
                <a:sysClr val="window" lastClr="FFFF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Ion Extractor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3596214" y="2153121"/>
              <a:ext cx="2704042" cy="731493"/>
            </a:xfrm>
            <a:prstGeom prst="rect">
              <a:avLst/>
            </a:prstGeom>
            <a:solidFill>
              <a:srgbClr val="5B9BD5"/>
            </a:solidFill>
            <a:ln w="635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6538035" y="1701064"/>
              <a:ext cx="123728" cy="493529"/>
            </a:xfrm>
            <a:prstGeom prst="rect">
              <a:avLst/>
            </a:prstGeom>
            <a:solidFill>
              <a:srgbClr val="E7E6E6">
                <a:lumMod val="75000"/>
                <a:alpha val="50000"/>
              </a:srgbClr>
            </a:solidFill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cxnSp>
          <p:nvCxnSpPr>
            <p:cNvPr id="95" name="Straight Connector 94"/>
            <p:cNvCxnSpPr/>
            <p:nvPr/>
          </p:nvCxnSpPr>
          <p:spPr>
            <a:xfrm>
              <a:off x="1233700" y="2153121"/>
              <a:ext cx="1169431" cy="0"/>
            </a:xfrm>
            <a:prstGeom prst="line">
              <a:avLst/>
            </a:prstGeom>
            <a:noFill/>
            <a:ln w="635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>
            <a:xfrm>
              <a:off x="1233700" y="1745487"/>
              <a:ext cx="1169431" cy="0"/>
            </a:xfrm>
            <a:prstGeom prst="line">
              <a:avLst/>
            </a:prstGeom>
            <a:noFill/>
            <a:ln w="635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97" name="Rectangle 96"/>
            <p:cNvSpPr/>
            <p:nvPr/>
          </p:nvSpPr>
          <p:spPr>
            <a:xfrm>
              <a:off x="3596214" y="1013994"/>
              <a:ext cx="2704042" cy="731493"/>
            </a:xfrm>
            <a:prstGeom prst="rect">
              <a:avLst/>
            </a:prstGeom>
            <a:solidFill>
              <a:srgbClr val="5B9BD5"/>
            </a:solidFill>
            <a:ln w="635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3358435" y="1773643"/>
              <a:ext cx="3179600" cy="348373"/>
            </a:xfrm>
            <a:prstGeom prst="rect">
              <a:avLst/>
            </a:prstGeom>
            <a:solidFill>
              <a:srgbClr val="E7E6E6">
                <a:lumMod val="75000"/>
                <a:alpha val="50000"/>
              </a:srgbClr>
            </a:solidFill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3238557" y="1701064"/>
              <a:ext cx="123728" cy="493529"/>
            </a:xfrm>
            <a:prstGeom prst="rect">
              <a:avLst/>
            </a:prstGeom>
            <a:solidFill>
              <a:srgbClr val="E7E6E6">
                <a:lumMod val="75000"/>
                <a:alpha val="50000"/>
              </a:srgbClr>
            </a:solidFill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0" name="Cross 99"/>
            <p:cNvSpPr/>
            <p:nvPr/>
          </p:nvSpPr>
          <p:spPr>
            <a:xfrm>
              <a:off x="6661763" y="1599455"/>
              <a:ext cx="698576" cy="698576"/>
            </a:xfrm>
            <a:prstGeom prst="plus">
              <a:avLst/>
            </a:prstGeom>
            <a:solidFill>
              <a:srgbClr val="E7E6E6">
                <a:lumMod val="75000"/>
                <a:alpha val="50000"/>
              </a:srgbClr>
            </a:solidFill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Cross 100"/>
            <p:cNvSpPr/>
            <p:nvPr/>
          </p:nvSpPr>
          <p:spPr>
            <a:xfrm>
              <a:off x="2538822" y="1599455"/>
              <a:ext cx="698576" cy="698576"/>
            </a:xfrm>
            <a:prstGeom prst="plus">
              <a:avLst/>
            </a:prstGeom>
            <a:solidFill>
              <a:srgbClr val="E7E6E6">
                <a:lumMod val="75000"/>
                <a:alpha val="50000"/>
              </a:srgbClr>
            </a:solidFill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2418637" y="1698327"/>
              <a:ext cx="123728" cy="493529"/>
            </a:xfrm>
            <a:prstGeom prst="rect">
              <a:avLst/>
            </a:prstGeom>
            <a:solidFill>
              <a:srgbClr val="E7E6E6">
                <a:lumMod val="75000"/>
                <a:alpha val="50000"/>
              </a:srgbClr>
            </a:solidFill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2053471" y="1773642"/>
              <a:ext cx="364078" cy="348374"/>
            </a:xfrm>
            <a:prstGeom prst="rect">
              <a:avLst/>
            </a:prstGeom>
            <a:solidFill>
              <a:srgbClr val="E7E6E6">
                <a:lumMod val="75000"/>
                <a:alpha val="50000"/>
              </a:srgbClr>
            </a:solidFill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1353395" y="1698327"/>
              <a:ext cx="35135" cy="493529"/>
            </a:xfrm>
            <a:prstGeom prst="rect">
              <a:avLst/>
            </a:prstGeom>
            <a:solidFill>
              <a:srgbClr val="E7E6E6">
                <a:lumMod val="75000"/>
              </a:srgbClr>
            </a:solidFill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2021296" y="1698327"/>
              <a:ext cx="32333" cy="493529"/>
            </a:xfrm>
            <a:prstGeom prst="rect">
              <a:avLst/>
            </a:prstGeom>
            <a:solidFill>
              <a:srgbClr val="E7E6E6">
                <a:lumMod val="75000"/>
                <a:alpha val="50000"/>
              </a:srgbClr>
            </a:solidFill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3548791" y="1876836"/>
              <a:ext cx="40385" cy="120157"/>
            </a:xfrm>
            <a:prstGeom prst="rect">
              <a:avLst/>
            </a:prstGeom>
            <a:solidFill>
              <a:sysClr val="windowText" lastClr="000000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 flipV="1">
              <a:off x="3614968" y="1882930"/>
              <a:ext cx="330281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3974667" y="1883504"/>
              <a:ext cx="113651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5676094" y="1883503"/>
              <a:ext cx="113651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5170311" y="1883503"/>
              <a:ext cx="478502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4733266" y="1883503"/>
              <a:ext cx="402676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4367852" y="1883503"/>
              <a:ext cx="331044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4115923" y="1883503"/>
              <a:ext cx="221467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5817026" y="1883502"/>
              <a:ext cx="478502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6319611" y="1773642"/>
              <a:ext cx="23224" cy="109860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6319611" y="2003670"/>
              <a:ext cx="23224" cy="109860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6749364" y="1875040"/>
              <a:ext cx="291639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6396861" y="1826333"/>
              <a:ext cx="378969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6396861" y="2054122"/>
              <a:ext cx="378969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6749364" y="2001103"/>
              <a:ext cx="291639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1" name="Rectangle 120"/>
            <p:cNvSpPr/>
            <p:nvPr/>
          </p:nvSpPr>
          <p:spPr>
            <a:xfrm flipV="1">
              <a:off x="3614968" y="1974210"/>
              <a:ext cx="330281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3974667" y="1974210"/>
              <a:ext cx="113651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5676094" y="1974209"/>
              <a:ext cx="113651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5170311" y="1974210"/>
              <a:ext cx="478502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4733266" y="1974210"/>
              <a:ext cx="402676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4367852" y="1974210"/>
              <a:ext cx="331044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4115923" y="1974210"/>
              <a:ext cx="221467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5817026" y="1974208"/>
              <a:ext cx="478502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3192366" y="1876836"/>
              <a:ext cx="353302" cy="120157"/>
            </a:xfrm>
            <a:prstGeom prst="rect">
              <a:avLst/>
            </a:prstGeom>
            <a:solidFill>
              <a:srgbClr val="5B9BD5"/>
            </a:solidFill>
            <a:ln w="6350" cap="flat" cmpd="sng" algn="ctr">
              <a:solidFill>
                <a:srgbClr val="E7E6E6">
                  <a:lumMod val="2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2054788" y="1876836"/>
              <a:ext cx="1146462" cy="120157"/>
            </a:xfrm>
            <a:prstGeom prst="rect">
              <a:avLst/>
            </a:prstGeom>
            <a:solidFill>
              <a:srgbClr val="E7E6E6">
                <a:lumMod val="50000"/>
              </a:srgbClr>
            </a:solidFill>
            <a:ln w="6350" cap="flat" cmpd="sng" algn="ctr">
              <a:solidFill>
                <a:srgbClr val="E7E6E6">
                  <a:lumMod val="2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cxnSp>
          <p:nvCxnSpPr>
            <p:cNvPr id="131" name="Straight Connector 130"/>
            <p:cNvCxnSpPr/>
            <p:nvPr/>
          </p:nvCxnSpPr>
          <p:spPr>
            <a:xfrm>
              <a:off x="2223605" y="1773642"/>
              <a:ext cx="0" cy="348374"/>
            </a:xfrm>
            <a:prstGeom prst="line">
              <a:avLst/>
            </a:prstGeom>
            <a:noFill/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32" name="Straight Connector 131"/>
            <p:cNvCxnSpPr/>
            <p:nvPr/>
          </p:nvCxnSpPr>
          <p:spPr>
            <a:xfrm>
              <a:off x="2258541" y="1773643"/>
              <a:ext cx="0" cy="348374"/>
            </a:xfrm>
            <a:prstGeom prst="line">
              <a:avLst/>
            </a:prstGeom>
            <a:noFill/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33" name="Straight Connector 132"/>
            <p:cNvCxnSpPr/>
            <p:nvPr/>
          </p:nvCxnSpPr>
          <p:spPr>
            <a:xfrm>
              <a:off x="2294272" y="1773643"/>
              <a:ext cx="0" cy="348374"/>
            </a:xfrm>
            <a:prstGeom prst="line">
              <a:avLst/>
            </a:prstGeom>
            <a:noFill/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34" name="Straight Connector 133"/>
            <p:cNvCxnSpPr/>
            <p:nvPr/>
          </p:nvCxnSpPr>
          <p:spPr>
            <a:xfrm>
              <a:off x="2187082" y="1769922"/>
              <a:ext cx="0" cy="348374"/>
            </a:xfrm>
            <a:prstGeom prst="line">
              <a:avLst/>
            </a:prstGeom>
            <a:noFill/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135" name="Rectangle 134"/>
            <p:cNvSpPr/>
            <p:nvPr/>
          </p:nvSpPr>
          <p:spPr>
            <a:xfrm>
              <a:off x="7363792" y="1701064"/>
              <a:ext cx="123728" cy="493529"/>
            </a:xfrm>
            <a:prstGeom prst="rect">
              <a:avLst/>
            </a:prstGeom>
            <a:solidFill>
              <a:srgbClr val="E7E6E6">
                <a:lumMod val="75000"/>
                <a:alpha val="50000"/>
              </a:srgbClr>
            </a:solidFill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cxnSp>
          <p:nvCxnSpPr>
            <p:cNvPr id="136" name="Straight Arrow Connector 135"/>
            <p:cNvCxnSpPr>
              <a:stCxn id="106" idx="3"/>
              <a:endCxn id="145" idx="0"/>
            </p:cNvCxnSpPr>
            <p:nvPr/>
          </p:nvCxnSpPr>
          <p:spPr>
            <a:xfrm>
              <a:off x="3589176" y="1936915"/>
              <a:ext cx="2850299" cy="8859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137" name="Straight Arrow Connector 136"/>
            <p:cNvCxnSpPr>
              <a:stCxn id="138" idx="2"/>
              <a:endCxn id="129" idx="3"/>
            </p:cNvCxnSpPr>
            <p:nvPr/>
          </p:nvCxnSpPr>
          <p:spPr>
            <a:xfrm>
              <a:off x="2780644" y="1573759"/>
              <a:ext cx="765024" cy="363156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38" name="TextBox 137"/>
            <p:cNvSpPr txBox="1"/>
            <p:nvPr/>
          </p:nvSpPr>
          <p:spPr>
            <a:xfrm>
              <a:off x="2053471" y="1149463"/>
              <a:ext cx="1454344" cy="424296"/>
            </a:xfrm>
            <a:prstGeom prst="rect">
              <a:avLst/>
            </a:prstGeom>
            <a:noFill/>
            <a:ln w="6350">
              <a:solidFill>
                <a:sysClr val="window" lastClr="FFFF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U_cathode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</a:endParaRPr>
            </a:p>
          </p:txBody>
        </p:sp>
        <p:cxnSp>
          <p:nvCxnSpPr>
            <p:cNvPr id="139" name="Straight Arrow Connector 138"/>
            <p:cNvCxnSpPr>
              <a:stCxn id="146" idx="0"/>
            </p:cNvCxnSpPr>
            <p:nvPr/>
          </p:nvCxnSpPr>
          <p:spPr>
            <a:xfrm flipH="1" flipV="1">
              <a:off x="4945726" y="2015515"/>
              <a:ext cx="169073" cy="372741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42" name="Straight Arrow Connector 141"/>
            <p:cNvCxnSpPr>
              <a:stCxn id="143" idx="2"/>
            </p:cNvCxnSpPr>
            <p:nvPr/>
          </p:nvCxnSpPr>
          <p:spPr>
            <a:xfrm flipH="1">
              <a:off x="6745723" y="1300083"/>
              <a:ext cx="577412" cy="526248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43" name="TextBox 142"/>
            <p:cNvSpPr txBox="1"/>
            <p:nvPr/>
          </p:nvSpPr>
          <p:spPr>
            <a:xfrm>
              <a:off x="6661763" y="875787"/>
              <a:ext cx="1322742" cy="424296"/>
            </a:xfrm>
            <a:prstGeom prst="rect">
              <a:avLst/>
            </a:prstGeom>
            <a:noFill/>
            <a:ln w="6350">
              <a:solidFill>
                <a:sysClr val="window" lastClr="FFFF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Collector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</a:endParaRPr>
            </a:p>
          </p:txBody>
        </p:sp>
        <p:cxnSp>
          <p:nvCxnSpPr>
            <p:cNvPr id="144" name="Straight Arrow Connector 143"/>
            <p:cNvCxnSpPr>
              <a:stCxn id="92" idx="0"/>
            </p:cNvCxnSpPr>
            <p:nvPr/>
          </p:nvCxnSpPr>
          <p:spPr>
            <a:xfrm flipH="1" flipV="1">
              <a:off x="6989013" y="2024327"/>
              <a:ext cx="87353" cy="518613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45" name="Isosceles Triangle 144"/>
            <p:cNvSpPr/>
            <p:nvPr/>
          </p:nvSpPr>
          <p:spPr>
            <a:xfrm rot="16200000">
              <a:off x="6477504" y="1853836"/>
              <a:ext cx="107818" cy="183876"/>
            </a:xfrm>
            <a:prstGeom prst="triangle">
              <a:avLst/>
            </a:prstGeom>
            <a:solidFill>
              <a:srgbClr val="FF0000"/>
            </a:solidFill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474916" y="2388256"/>
              <a:ext cx="1279765" cy="424296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U_dt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8141" y="3147072"/>
            <a:ext cx="3874716" cy="3025410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7372663" y="2801669"/>
            <a:ext cx="2578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Bursian limit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329CB35-8D13-4027-B780-EE24258D1FD9}"/>
              </a:ext>
            </a:extLst>
          </p:cNvPr>
          <p:cNvSpPr txBox="1"/>
          <p:nvPr/>
        </p:nvSpPr>
        <p:spPr>
          <a:xfrm>
            <a:off x="168949" y="977245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Achievements 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CEEFC713-1680-4A68-94AD-6E9CE552A586}"/>
              </a:ext>
            </a:extLst>
          </p:cNvPr>
          <p:cNvCxnSpPr>
            <a:cxnSpLocks/>
            <a:stCxn id="73" idx="0"/>
          </p:cNvCxnSpPr>
          <p:nvPr/>
        </p:nvCxnSpPr>
        <p:spPr>
          <a:xfrm flipV="1">
            <a:off x="10019971" y="1919898"/>
            <a:ext cx="595310" cy="66235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8CF0D2BB-7F1D-4471-AF02-17E336D328AE}"/>
              </a:ext>
            </a:extLst>
          </p:cNvPr>
          <p:cNvSpPr txBox="1"/>
          <p:nvPr/>
        </p:nvSpPr>
        <p:spPr>
          <a:xfrm>
            <a:off x="9404384" y="2582255"/>
            <a:ext cx="1231174" cy="307777"/>
          </a:xfrm>
          <a:prstGeom prst="rect">
            <a:avLst/>
          </a:prstGeom>
          <a:noFill/>
          <a:ln w="6350">
            <a:solidFill>
              <a:sysClr val="window" lastClr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</a:rPr>
              <a:t>Suppressor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38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ctrTitle"/>
          </p:nvPr>
        </p:nvSpPr>
        <p:spPr>
          <a:xfrm>
            <a:off x="1097280" y="3234492"/>
            <a:ext cx="10058400" cy="10906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LEBT beam matching</a:t>
            </a:r>
            <a:endParaRPr lang="en-GB" sz="3200" dirty="0"/>
          </a:p>
          <a:p>
            <a:pPr marL="15875" algn="ctr"/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511834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1920" y="137160"/>
            <a:ext cx="10058400" cy="746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LEBT beam matching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21920" y="883920"/>
            <a:ext cx="1188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Vittorio Bencini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12</a:t>
            </a:fld>
            <a:endParaRPr lang="en-GB" dirty="0"/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00" y="1015755"/>
            <a:ext cx="6857770" cy="48778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5C1E78-716C-4D21-B051-02D105DA40CB}"/>
              </a:ext>
            </a:extLst>
          </p:cNvPr>
          <p:cNvSpPr txBox="1"/>
          <p:nvPr/>
        </p:nvSpPr>
        <p:spPr>
          <a:xfrm>
            <a:off x="7657705" y="1086528"/>
            <a:ext cx="20578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it-IT" dirty="0">
                <a:latin typeface="+mj-lt"/>
              </a:rPr>
              <a:t>Collector</a:t>
            </a:r>
          </a:p>
          <a:p>
            <a:pPr marL="342900" indent="-342900">
              <a:buAutoNum type="arabicParenR"/>
            </a:pPr>
            <a:r>
              <a:rPr lang="it-IT" dirty="0">
                <a:latin typeface="+mj-lt"/>
              </a:rPr>
              <a:t>Extractor</a:t>
            </a:r>
          </a:p>
          <a:p>
            <a:pPr marL="342900" indent="-342900">
              <a:buAutoNum type="arabicParenR"/>
            </a:pPr>
            <a:r>
              <a:rPr lang="it-IT" dirty="0">
                <a:latin typeface="+mj-lt"/>
              </a:rPr>
              <a:t>Adaptor</a:t>
            </a:r>
          </a:p>
          <a:p>
            <a:pPr marL="342900" indent="-342900">
              <a:buAutoNum type="arabicParenR"/>
            </a:pPr>
            <a:r>
              <a:rPr lang="it-IT" dirty="0">
                <a:latin typeface="+mj-lt"/>
              </a:rPr>
              <a:t>Rings</a:t>
            </a:r>
          </a:p>
          <a:p>
            <a:pPr marL="342900" indent="-342900">
              <a:buAutoNum type="arabicParenR"/>
            </a:pPr>
            <a:r>
              <a:rPr lang="it-IT" dirty="0">
                <a:latin typeface="+mj-lt"/>
              </a:rPr>
              <a:t>Gridded lens</a:t>
            </a:r>
          </a:p>
          <a:p>
            <a:pPr marL="342900" indent="-342900">
              <a:buAutoNum type="arabicParenR"/>
            </a:pPr>
            <a:r>
              <a:rPr lang="it-IT" dirty="0">
                <a:latin typeface="+mj-lt"/>
              </a:rPr>
              <a:t>Einzel lens</a:t>
            </a:r>
          </a:p>
          <a:p>
            <a:pPr marL="342900" indent="-342900">
              <a:buAutoNum type="arabicParenR"/>
            </a:pPr>
            <a:r>
              <a:rPr lang="it-IT" dirty="0">
                <a:latin typeface="+mj-lt"/>
              </a:rPr>
              <a:t>Switchyard</a:t>
            </a:r>
          </a:p>
          <a:p>
            <a:pPr marL="342900" indent="-342900">
              <a:buAutoNum type="arabicParenR"/>
            </a:pPr>
            <a:r>
              <a:rPr lang="it-IT" dirty="0">
                <a:latin typeface="+mj-lt"/>
              </a:rPr>
              <a:t>Deflector</a:t>
            </a:r>
          </a:p>
          <a:p>
            <a:endParaRPr lang="it-IT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474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1920" y="137160"/>
            <a:ext cx="10058400" cy="746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LEBT beam matching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21920" y="883920"/>
            <a:ext cx="1188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Vittorio Bencini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13</a:t>
            </a:fld>
            <a:endParaRPr lang="en-GB" dirty="0"/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00" y="1015755"/>
            <a:ext cx="6857770" cy="48778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08570" y="3968681"/>
            <a:ext cx="440055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</a:rPr>
              <a:t>Main goals</a:t>
            </a:r>
          </a:p>
          <a:p>
            <a:endParaRPr lang="en-US" sz="1000" dirty="0">
              <a:latin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Simulate beam dynamics in the LEBT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Beam matching to the RFQ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Assess flexibility of the system</a:t>
            </a:r>
            <a:endParaRPr lang="en-GB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5C1E78-716C-4D21-B051-02D105DA40CB}"/>
              </a:ext>
            </a:extLst>
          </p:cNvPr>
          <p:cNvSpPr txBox="1"/>
          <p:nvPr/>
        </p:nvSpPr>
        <p:spPr>
          <a:xfrm>
            <a:off x="7657705" y="1086528"/>
            <a:ext cx="20578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it-IT" dirty="0">
                <a:latin typeface="+mj-lt"/>
              </a:rPr>
              <a:t>Collector</a:t>
            </a:r>
          </a:p>
          <a:p>
            <a:pPr marL="342900" indent="-342900">
              <a:buAutoNum type="arabicParenR"/>
            </a:pPr>
            <a:r>
              <a:rPr lang="it-IT" dirty="0">
                <a:latin typeface="+mj-lt"/>
              </a:rPr>
              <a:t>Extractor</a:t>
            </a:r>
          </a:p>
          <a:p>
            <a:pPr marL="342900" indent="-342900">
              <a:buAutoNum type="arabicParenR"/>
            </a:pPr>
            <a:r>
              <a:rPr lang="it-IT" dirty="0">
                <a:solidFill>
                  <a:srgbClr val="FF0000"/>
                </a:solidFill>
                <a:latin typeface="+mj-lt"/>
              </a:rPr>
              <a:t>Adaptor</a:t>
            </a:r>
          </a:p>
          <a:p>
            <a:pPr marL="342900" indent="-342900">
              <a:buAutoNum type="arabicParenR"/>
            </a:pPr>
            <a:r>
              <a:rPr lang="it-IT" dirty="0">
                <a:latin typeface="+mj-lt"/>
              </a:rPr>
              <a:t>Rings</a:t>
            </a:r>
          </a:p>
          <a:p>
            <a:pPr marL="342900" indent="-342900">
              <a:buAutoNum type="arabicParenR"/>
            </a:pPr>
            <a:r>
              <a:rPr lang="it-IT" dirty="0">
                <a:solidFill>
                  <a:srgbClr val="FF0000"/>
                </a:solidFill>
                <a:latin typeface="+mj-lt"/>
              </a:rPr>
              <a:t>Gridded lens</a:t>
            </a:r>
          </a:p>
          <a:p>
            <a:pPr marL="342900" indent="-342900">
              <a:buAutoNum type="arabicParenR"/>
            </a:pPr>
            <a:r>
              <a:rPr lang="it-IT" dirty="0">
                <a:solidFill>
                  <a:srgbClr val="FF0000"/>
                </a:solidFill>
                <a:latin typeface="+mj-lt"/>
              </a:rPr>
              <a:t>Einzel lens</a:t>
            </a:r>
          </a:p>
          <a:p>
            <a:pPr marL="342900" indent="-342900">
              <a:buAutoNum type="arabicParenR"/>
            </a:pPr>
            <a:r>
              <a:rPr lang="it-IT" dirty="0">
                <a:latin typeface="+mj-lt"/>
              </a:rPr>
              <a:t>Switchyard</a:t>
            </a:r>
          </a:p>
          <a:p>
            <a:pPr marL="342900" indent="-342900">
              <a:buAutoNum type="arabicParenR"/>
            </a:pPr>
            <a:r>
              <a:rPr lang="it-IT" dirty="0">
                <a:latin typeface="+mj-lt"/>
              </a:rPr>
              <a:t>Deflector</a:t>
            </a:r>
          </a:p>
          <a:p>
            <a:endParaRPr lang="it-IT" dirty="0">
              <a:latin typeface="Calibri Light" panose="020F030202020403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3B24454-FBD6-4AE4-BA43-E4243C1A705F}"/>
              </a:ext>
            </a:extLst>
          </p:cNvPr>
          <p:cNvCxnSpPr>
            <a:cxnSpLocks/>
          </p:cNvCxnSpPr>
          <p:nvPr/>
        </p:nvCxnSpPr>
        <p:spPr>
          <a:xfrm flipH="1">
            <a:off x="1761689" y="1450112"/>
            <a:ext cx="3045203" cy="3545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FEEBA5E-E604-4057-853E-EAC9FF54136C}"/>
              </a:ext>
            </a:extLst>
          </p:cNvPr>
          <p:cNvCxnSpPr>
            <a:cxnSpLocks/>
          </p:cNvCxnSpPr>
          <p:nvPr/>
        </p:nvCxnSpPr>
        <p:spPr>
          <a:xfrm flipH="1">
            <a:off x="2793535" y="1627410"/>
            <a:ext cx="2160768" cy="9020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478E2F4-527B-404C-9123-269B40941091}"/>
              </a:ext>
            </a:extLst>
          </p:cNvPr>
          <p:cNvCxnSpPr>
            <a:cxnSpLocks/>
          </p:cNvCxnSpPr>
          <p:nvPr/>
        </p:nvCxnSpPr>
        <p:spPr>
          <a:xfrm>
            <a:off x="5788404" y="1804709"/>
            <a:ext cx="385893" cy="29434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277B61E-C1E9-46BE-BE24-85AAC5F069DD}"/>
              </a:ext>
            </a:extLst>
          </p:cNvPr>
          <p:cNvCxnSpPr>
            <a:cxnSpLocks/>
          </p:cNvCxnSpPr>
          <p:nvPr/>
        </p:nvCxnSpPr>
        <p:spPr>
          <a:xfrm flipH="1">
            <a:off x="5018557" y="1672874"/>
            <a:ext cx="258118" cy="22082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D72DE82-CCA8-4080-8173-7382436FB930}"/>
              </a:ext>
            </a:extLst>
          </p:cNvPr>
          <p:cNvSpPr txBox="1"/>
          <p:nvPr/>
        </p:nvSpPr>
        <p:spPr>
          <a:xfrm>
            <a:off x="4923507" y="1220143"/>
            <a:ext cx="1977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Calibri Light" panose="020F0302020204030204" pitchFamily="34" charset="0"/>
              </a:rPr>
              <a:t>Matching elements</a:t>
            </a:r>
          </a:p>
        </p:txBody>
      </p:sp>
    </p:spTree>
    <p:extLst>
      <p:ext uri="{BB962C8B-B14F-4D97-AF65-F5344CB8AC3E}">
        <p14:creationId xmlns:p14="http://schemas.microsoft.com/office/powerpoint/2010/main" val="2925444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>
            <a:extLst>
              <a:ext uri="{FF2B5EF4-FFF2-40B4-BE49-F238E27FC236}">
                <a16:creationId xmlns:a16="http://schemas.microsoft.com/office/drawing/2014/main" id="{266262E7-65B6-4D4D-900E-99D41084447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3" y="3009567"/>
            <a:ext cx="4701600" cy="31320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21920" y="137160"/>
            <a:ext cx="10058400" cy="746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LEBT beam matching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21920" y="883920"/>
            <a:ext cx="1188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Vittorio Bencini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14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034009" y="1461984"/>
                <a:ext cx="3695700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libri Light" panose="020F0302020204030204" pitchFamily="34" charset="0"/>
                  </a:rPr>
                  <a:t>Telescopic matching</a:t>
                </a:r>
              </a:p>
              <a:p>
                <a:pPr algn="ctr"/>
                <a:endParaRPr lang="en-US" sz="1000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Telescopic optics inspired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Sequential scan of the voltages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+mj-lt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009" y="1461984"/>
                <a:ext cx="3695700" cy="1354217"/>
              </a:xfrm>
              <a:prstGeom prst="rect">
                <a:avLst/>
              </a:prstGeom>
              <a:blipFill>
                <a:blip r:embed="rId4"/>
                <a:stretch>
                  <a:fillRect l="-1155" t="-2703" b="-63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/>
          <p:cNvGrpSpPr/>
          <p:nvPr/>
        </p:nvGrpSpPr>
        <p:grpSpPr>
          <a:xfrm>
            <a:off x="857219" y="3079242"/>
            <a:ext cx="4482592" cy="2797637"/>
            <a:chOff x="1144977" y="3381106"/>
            <a:chExt cx="3878863" cy="2267219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3905250" y="3590790"/>
              <a:ext cx="0" cy="20384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1275113" y="3615383"/>
              <a:ext cx="6284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Gaps</a:t>
              </a:r>
              <a:endParaRPr lang="en-GB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939681" y="4129980"/>
              <a:ext cx="6284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Gridded lens</a:t>
              </a:r>
              <a:endParaRPr lang="en-GB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329795" y="4115781"/>
              <a:ext cx="6284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Adaptor</a:t>
              </a:r>
              <a:endParaRPr lang="en-GB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896963" y="4161947"/>
              <a:ext cx="6284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Gridded lens</a:t>
              </a:r>
              <a:endParaRPr lang="en-GB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209925" y="3796522"/>
              <a:ext cx="6284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Einzel lens</a:t>
              </a:r>
              <a:endParaRPr lang="en-GB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 flipV="1">
              <a:off x="3171825" y="3600315"/>
              <a:ext cx="0" cy="20384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1971675" y="3609840"/>
              <a:ext cx="0" cy="20384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1481914" y="3390761"/>
              <a:ext cx="9795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Min emittance</a:t>
              </a:r>
              <a:endParaRPr lang="en-GB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682064" y="3390761"/>
              <a:ext cx="9795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=0</a:t>
              </a:r>
              <a:endParaRPr lang="en-GB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416705" y="3390761"/>
              <a:ext cx="9795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=0</a:t>
              </a:r>
              <a:endParaRPr lang="en-GB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044318" y="3381106"/>
              <a:ext cx="9795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Max transm.</a:t>
              </a:r>
              <a:endParaRPr lang="en-GB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273896" y="4701792"/>
              <a:ext cx="6596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Extractor</a:t>
              </a:r>
              <a:endParaRPr lang="en-GB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1902337" y="3666271"/>
                  <a:ext cx="97952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2337" y="3666271"/>
                  <a:ext cx="979522" cy="24622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1144977" y="4295861"/>
                  <a:ext cx="97952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4977" y="4295861"/>
                  <a:ext cx="979522" cy="24622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3064797" y="3609840"/>
                  <a:ext cx="97952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4797" y="3609840"/>
                  <a:ext cx="979522" cy="24622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/>
                <p:cNvSpPr txBox="1"/>
                <p:nvPr/>
              </p:nvSpPr>
              <p:spPr>
                <a:xfrm>
                  <a:off x="3896963" y="3666271"/>
                  <a:ext cx="97952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GB" sz="1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6963" y="3666271"/>
                  <a:ext cx="979522" cy="24622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6" name="TextBox 45"/>
          <p:cNvSpPr txBox="1"/>
          <p:nvPr/>
        </p:nvSpPr>
        <p:spPr>
          <a:xfrm>
            <a:off x="495300" y="971550"/>
            <a:ext cx="10717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Matching carried out in two steps: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8065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1920" y="137160"/>
            <a:ext cx="10058400" cy="746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LEBT beam matching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21920" y="883920"/>
            <a:ext cx="1188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Vittorio Bencini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15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034009" y="1461984"/>
                <a:ext cx="3695700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libri Light" panose="020F0302020204030204" pitchFamily="34" charset="0"/>
                  </a:rPr>
                  <a:t>Telescopic matching</a:t>
                </a:r>
              </a:p>
              <a:p>
                <a:pPr algn="ctr"/>
                <a:endParaRPr lang="en-US" sz="1000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Telescopic optics inspired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Sequential scan of the voltages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+mj-lt"/>
                  </a:rPr>
                  <a:t>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+mj-lt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009" y="1461984"/>
                <a:ext cx="3695700" cy="1354217"/>
              </a:xfrm>
              <a:prstGeom prst="rect">
                <a:avLst/>
              </a:prstGeom>
              <a:blipFill>
                <a:blip r:embed="rId3"/>
                <a:stretch>
                  <a:fillRect l="-1155" t="-2703" b="-63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7523224" y="1458431"/>
            <a:ext cx="396976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Full scan</a:t>
            </a:r>
          </a:p>
          <a:p>
            <a:pPr algn="ctr"/>
            <a:endParaRPr lang="en-US" sz="1000" dirty="0">
              <a:latin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Start with telescopic matching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Optimization algorithm to find the maximum transmission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Finer scan on last lens to adjust the matching conditions</a:t>
            </a:r>
            <a:endParaRPr lang="en-GB" dirty="0">
              <a:latin typeface="+mj-lt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4" b="5859"/>
          <a:stretch/>
        </p:blipFill>
        <p:spPr>
          <a:xfrm>
            <a:off x="7644373" y="3481134"/>
            <a:ext cx="3860878" cy="2666079"/>
          </a:xfrm>
          <a:prstGeom prst="rect">
            <a:avLst/>
          </a:prstGeom>
        </p:spPr>
      </p:pic>
      <p:sp>
        <p:nvSpPr>
          <p:cNvPr id="41" name="Right Arrow 40"/>
          <p:cNvSpPr/>
          <p:nvPr/>
        </p:nvSpPr>
        <p:spPr>
          <a:xfrm>
            <a:off x="5339812" y="3600450"/>
            <a:ext cx="2051588" cy="5604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95300" y="971550"/>
            <a:ext cx="10717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Matching carried out in two steps:</a:t>
            </a:r>
            <a:endParaRPr lang="en-GB" dirty="0">
              <a:latin typeface="+mj-lt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86C544C-51E7-431D-8D73-F8F892DAD056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3" y="3009567"/>
            <a:ext cx="4701600" cy="31320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DB9EC275-431E-4F99-A0F4-BADAF615F4C9}"/>
              </a:ext>
            </a:extLst>
          </p:cNvPr>
          <p:cNvGrpSpPr/>
          <p:nvPr/>
        </p:nvGrpSpPr>
        <p:grpSpPr>
          <a:xfrm>
            <a:off x="857219" y="3079242"/>
            <a:ext cx="4482592" cy="2797637"/>
            <a:chOff x="1144977" y="3381106"/>
            <a:chExt cx="3878863" cy="2267219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28D0A25-602C-4B09-A565-C6853AF357AE}"/>
                </a:ext>
              </a:extLst>
            </p:cNvPr>
            <p:cNvCxnSpPr/>
            <p:nvPr/>
          </p:nvCxnSpPr>
          <p:spPr>
            <a:xfrm flipV="1">
              <a:off x="3905250" y="3590790"/>
              <a:ext cx="0" cy="20384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C8C613-4C9B-4DF4-9381-4ED02BB02056}"/>
                </a:ext>
              </a:extLst>
            </p:cNvPr>
            <p:cNvSpPr txBox="1"/>
            <p:nvPr/>
          </p:nvSpPr>
          <p:spPr>
            <a:xfrm>
              <a:off x="1275113" y="3615383"/>
              <a:ext cx="6284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Gaps</a:t>
              </a:r>
              <a:endParaRPr lang="en-GB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90941B5-58E6-4B3A-BE57-5C43ECD739B5}"/>
                </a:ext>
              </a:extLst>
            </p:cNvPr>
            <p:cNvSpPr txBox="1"/>
            <p:nvPr/>
          </p:nvSpPr>
          <p:spPr>
            <a:xfrm>
              <a:off x="1939681" y="4129980"/>
              <a:ext cx="6284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Gridded lens</a:t>
              </a:r>
              <a:endParaRPr lang="en-GB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E02319C-61BF-4D79-8159-F6CFDD889C27}"/>
                </a:ext>
              </a:extLst>
            </p:cNvPr>
            <p:cNvSpPr txBox="1"/>
            <p:nvPr/>
          </p:nvSpPr>
          <p:spPr>
            <a:xfrm>
              <a:off x="1329795" y="4115781"/>
              <a:ext cx="62844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Adaptor</a:t>
              </a:r>
              <a:endParaRPr lang="en-GB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454B752-8B27-4959-A63D-E4AD6C0E6B9A}"/>
                </a:ext>
              </a:extLst>
            </p:cNvPr>
            <p:cNvSpPr txBox="1"/>
            <p:nvPr/>
          </p:nvSpPr>
          <p:spPr>
            <a:xfrm>
              <a:off x="3896963" y="4161947"/>
              <a:ext cx="6284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Gridded lens</a:t>
              </a:r>
              <a:endParaRPr lang="en-GB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0DB1668-6040-4EF8-A837-77493C18D252}"/>
                </a:ext>
              </a:extLst>
            </p:cNvPr>
            <p:cNvSpPr txBox="1"/>
            <p:nvPr/>
          </p:nvSpPr>
          <p:spPr>
            <a:xfrm>
              <a:off x="3209925" y="3796522"/>
              <a:ext cx="6284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Einzel lens</a:t>
              </a:r>
              <a:endParaRPr lang="en-GB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54170C9-AA29-45AF-821C-5DD1AD40712B}"/>
                </a:ext>
              </a:extLst>
            </p:cNvPr>
            <p:cNvCxnSpPr/>
            <p:nvPr/>
          </p:nvCxnSpPr>
          <p:spPr>
            <a:xfrm flipV="1">
              <a:off x="3171825" y="3600315"/>
              <a:ext cx="0" cy="20384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0D03D7E-7B39-422F-AFFE-009799D8EB8D}"/>
                </a:ext>
              </a:extLst>
            </p:cNvPr>
            <p:cNvCxnSpPr/>
            <p:nvPr/>
          </p:nvCxnSpPr>
          <p:spPr>
            <a:xfrm flipV="1">
              <a:off x="1971675" y="3609840"/>
              <a:ext cx="0" cy="20384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B249134-4B75-43B6-9064-10DD3D4F1EDC}"/>
                </a:ext>
              </a:extLst>
            </p:cNvPr>
            <p:cNvSpPr txBox="1"/>
            <p:nvPr/>
          </p:nvSpPr>
          <p:spPr>
            <a:xfrm>
              <a:off x="1481914" y="3390761"/>
              <a:ext cx="9795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Min emittance</a:t>
              </a:r>
              <a:endParaRPr lang="en-GB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63CACDC-CBA9-4C2C-96EF-CCB53257D5C0}"/>
                </a:ext>
              </a:extLst>
            </p:cNvPr>
            <p:cNvSpPr txBox="1"/>
            <p:nvPr/>
          </p:nvSpPr>
          <p:spPr>
            <a:xfrm>
              <a:off x="2682064" y="3390761"/>
              <a:ext cx="9795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00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=0</a:t>
              </a:r>
              <a:endParaRPr lang="en-GB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E2A202F-2E9F-4CB3-8638-972F29591784}"/>
                </a:ext>
              </a:extLst>
            </p:cNvPr>
            <p:cNvSpPr txBox="1"/>
            <p:nvPr/>
          </p:nvSpPr>
          <p:spPr>
            <a:xfrm>
              <a:off x="3416705" y="3390761"/>
              <a:ext cx="9795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=0</a:t>
              </a:r>
              <a:endParaRPr lang="en-GB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1684DF6-605C-4F2D-A9D0-7DBDD2B482E8}"/>
                </a:ext>
              </a:extLst>
            </p:cNvPr>
            <p:cNvSpPr txBox="1"/>
            <p:nvPr/>
          </p:nvSpPr>
          <p:spPr>
            <a:xfrm>
              <a:off x="4044318" y="3381106"/>
              <a:ext cx="9795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Max transm.</a:t>
              </a:r>
              <a:endParaRPr lang="en-GB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5546F79-F1EE-4540-B078-0CD5B6E161AD}"/>
                </a:ext>
              </a:extLst>
            </p:cNvPr>
            <p:cNvSpPr txBox="1"/>
            <p:nvPr/>
          </p:nvSpPr>
          <p:spPr>
            <a:xfrm>
              <a:off x="1273896" y="4701792"/>
              <a:ext cx="6596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Extractor</a:t>
              </a:r>
              <a:endParaRPr lang="en-GB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75202E35-2D36-4E77-AC46-0073F115DCEE}"/>
                    </a:ext>
                  </a:extLst>
                </p:cNvPr>
                <p:cNvSpPr txBox="1"/>
                <p:nvPr/>
              </p:nvSpPr>
              <p:spPr>
                <a:xfrm>
                  <a:off x="1902337" y="3666271"/>
                  <a:ext cx="97952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sz="1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2337" y="3666271"/>
                  <a:ext cx="979522" cy="24622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E7E69DA2-529C-4C6C-83CD-ECDAF6C69B94}"/>
                    </a:ext>
                  </a:extLst>
                </p:cNvPr>
                <p:cNvSpPr txBox="1"/>
                <p:nvPr/>
              </p:nvSpPr>
              <p:spPr>
                <a:xfrm>
                  <a:off x="1144977" y="4295861"/>
                  <a:ext cx="97952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sz="1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4977" y="4295861"/>
                  <a:ext cx="979522" cy="24622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0F4CB80A-2BF5-49E8-95AD-89999A7EF0FB}"/>
                    </a:ext>
                  </a:extLst>
                </p:cNvPr>
                <p:cNvSpPr txBox="1"/>
                <p:nvPr/>
              </p:nvSpPr>
              <p:spPr>
                <a:xfrm>
                  <a:off x="3064797" y="3609840"/>
                  <a:ext cx="97952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sz="1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4797" y="3609840"/>
                  <a:ext cx="979522" cy="24622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C0458462-5A51-4444-89D1-96A61063908A}"/>
                    </a:ext>
                  </a:extLst>
                </p:cNvPr>
                <p:cNvSpPr txBox="1"/>
                <p:nvPr/>
              </p:nvSpPr>
              <p:spPr>
                <a:xfrm>
                  <a:off x="3896963" y="3666271"/>
                  <a:ext cx="979522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0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GB" sz="1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6963" y="3666271"/>
                  <a:ext cx="979522" cy="24622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20453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1920" y="137160"/>
            <a:ext cx="10058400" cy="746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LEBT beam matching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21920" y="883920"/>
            <a:ext cx="1188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Vittorio Bencini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16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D3CE8C-94DF-4F3C-96BC-D341AEF3D08B}"/>
              </a:ext>
            </a:extLst>
          </p:cNvPr>
          <p:cNvSpPr txBox="1"/>
          <p:nvPr/>
        </p:nvSpPr>
        <p:spPr>
          <a:xfrm>
            <a:off x="168949" y="977245"/>
            <a:ext cx="44296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Matching at different currents </a:t>
            </a:r>
          </a:p>
          <a:p>
            <a:endParaRPr lang="en-US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  <a:latin typeface="+mj-lt"/>
              </a:rPr>
              <a:t>0 mA </a:t>
            </a:r>
            <a:r>
              <a:rPr lang="en-US" dirty="0">
                <a:latin typeface="+mj-lt"/>
              </a:rPr>
              <a:t>– no space charge case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  <a:latin typeface="+mj-lt"/>
              </a:rPr>
              <a:t>0.4 mA </a:t>
            </a:r>
            <a:r>
              <a:rPr lang="en-US" dirty="0">
                <a:latin typeface="+mj-lt"/>
              </a:rPr>
              <a:t>– nominal current case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  <a:latin typeface="+mj-lt"/>
              </a:rPr>
              <a:t>3 mA </a:t>
            </a:r>
            <a:r>
              <a:rPr lang="en-US" dirty="0">
                <a:latin typeface="+mj-lt"/>
              </a:rPr>
              <a:t>– Maximum theoretical current from </a:t>
            </a:r>
            <a:r>
              <a:rPr lang="en-US" dirty="0" err="1">
                <a:latin typeface="+mj-lt"/>
              </a:rPr>
              <a:t>TwinEBIS</a:t>
            </a:r>
            <a:r>
              <a:rPr lang="en-US" dirty="0">
                <a:latin typeface="+mj-lt"/>
              </a:rPr>
              <a:t> (after upgrade)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For higher current the beam aberrations become more relevant increasing the losses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Combination of space charge and electric field non linearity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862DE3-EB56-4093-992E-4E591DE82987}"/>
              </a:ext>
            </a:extLst>
          </p:cNvPr>
          <p:cNvGrpSpPr/>
          <p:nvPr/>
        </p:nvGrpSpPr>
        <p:grpSpPr>
          <a:xfrm>
            <a:off x="4858227" y="1461790"/>
            <a:ext cx="7150893" cy="4420123"/>
            <a:chOff x="95249" y="2215098"/>
            <a:chExt cx="6026403" cy="348558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246591-CFE3-4430-91B5-A653139A9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5"/>
            <a:stretch/>
          </p:blipFill>
          <p:spPr>
            <a:xfrm>
              <a:off x="95249" y="2381250"/>
              <a:ext cx="5092015" cy="331943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D571388-C5C4-4CDB-B5E0-9CC43A97D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0052" y="4472823"/>
              <a:ext cx="1371600" cy="1092896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20D1399-CCB6-413D-9119-D6C0B6E03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4694" y="3343002"/>
              <a:ext cx="1366958" cy="1094400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8F0B452-3AC7-49D7-9511-6F2125BAB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0571" y="2215098"/>
              <a:ext cx="1371081" cy="1092483"/>
            </a:xfrm>
            <a:prstGeom prst="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7F60588-47B2-4852-A15A-ACE166E54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0616" y="2215098"/>
              <a:ext cx="4584589" cy="5243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9675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1920" y="137160"/>
            <a:ext cx="10058400" cy="746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LEBT beam matching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21920" y="883920"/>
            <a:ext cx="1188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Vittorio Bencini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17</a:t>
            </a:fld>
            <a:endParaRPr lang="en-GB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4337F72-7BD1-4FF8-96B6-D76A869F06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34"/>
          <a:stretch/>
        </p:blipFill>
        <p:spPr>
          <a:xfrm>
            <a:off x="5395842" y="1419923"/>
            <a:ext cx="5976439" cy="401815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68988F4-EE42-4AAE-AF59-571A6D9C538B}"/>
              </a:ext>
            </a:extLst>
          </p:cNvPr>
          <p:cNvSpPr txBox="1"/>
          <p:nvPr/>
        </p:nvSpPr>
        <p:spPr>
          <a:xfrm>
            <a:off x="353681" y="977245"/>
            <a:ext cx="456745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Non </a:t>
            </a:r>
            <a:r>
              <a:rPr lang="en-US" b="1" dirty="0" err="1">
                <a:latin typeface="+mj-lt"/>
              </a:rPr>
              <a:t>linearities</a:t>
            </a:r>
            <a:endParaRPr lang="en-US" b="1" dirty="0">
              <a:latin typeface="+mj-lt"/>
            </a:endParaRPr>
          </a:p>
          <a:p>
            <a:endParaRPr lang="en-US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Non linear field can induce aberrations and emittance growth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Introduce a Non Linearity Index to quantify the deviance between linear and real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Useful to understand if the beam interacts with non linear fields </a:t>
            </a:r>
          </a:p>
          <a:p>
            <a:r>
              <a:rPr lang="en-US" b="1" dirty="0">
                <a:latin typeface="+mj-lt"/>
              </a:rPr>
              <a:t> 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FFDD984-D4D7-444B-BAA7-63631454D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781" y="4190745"/>
            <a:ext cx="2209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48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1920" y="137160"/>
            <a:ext cx="10058400" cy="746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LEBT beam matching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21920" y="883920"/>
            <a:ext cx="1188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Vittorio Bencini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18</a:t>
            </a:fld>
            <a:endParaRPr lang="en-GB" dirty="0"/>
          </a:p>
        </p:txBody>
      </p:sp>
      <p:sp>
        <p:nvSpPr>
          <p:cNvPr id="62" name="TextBox 61"/>
          <p:cNvSpPr txBox="1"/>
          <p:nvPr/>
        </p:nvSpPr>
        <p:spPr>
          <a:xfrm>
            <a:off x="631797" y="1058431"/>
            <a:ext cx="7131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Sensitivity study to different beam currents and Twiss parameters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E6E64E1-E369-45C4-8DBF-FF0823DEA476}"/>
              </a:ext>
            </a:extLst>
          </p:cNvPr>
          <p:cNvGrpSpPr/>
          <p:nvPr/>
        </p:nvGrpSpPr>
        <p:grpSpPr>
          <a:xfrm>
            <a:off x="3221296" y="1611151"/>
            <a:ext cx="6679162" cy="4678821"/>
            <a:chOff x="6616682" y="3454853"/>
            <a:chExt cx="3909938" cy="288000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A1EB647-B56D-45F4-A2BB-8D2D81290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6683" y="4894854"/>
              <a:ext cx="1949458" cy="14400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B95DEE8-9EDE-4315-AC8F-C0DCE6830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3637" y="4894854"/>
              <a:ext cx="1952983" cy="14400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C579F42-D327-45DF-8F46-92DFCD3FC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141" y="3454853"/>
              <a:ext cx="1949457" cy="14400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BFC2297-CA82-4900-A2C8-D8057FC28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6682" y="3454854"/>
              <a:ext cx="1949459" cy="14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4098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ctrTitle"/>
          </p:nvPr>
        </p:nvSpPr>
        <p:spPr>
          <a:xfrm>
            <a:off x="1097280" y="3234492"/>
            <a:ext cx="10058400" cy="10906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750 MHz RFQ</a:t>
            </a:r>
            <a:endParaRPr lang="en-GB" sz="3200" dirty="0"/>
          </a:p>
          <a:p>
            <a:pPr marL="15875" algn="ctr"/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091877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1920" y="137160"/>
            <a:ext cx="10058400" cy="746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Hadron therapy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21920" y="883920"/>
            <a:ext cx="1188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 dirty="0"/>
              <a:t>12/11/2019</a:t>
            </a:r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Vittorio Bencini</a:t>
            </a:r>
            <a:endParaRPr lang="en-GB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2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5"/>
          <a:stretch/>
        </p:blipFill>
        <p:spPr>
          <a:xfrm>
            <a:off x="0" y="1202783"/>
            <a:ext cx="6915486" cy="4339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839" y="3529283"/>
            <a:ext cx="3943262" cy="26288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6B8622-B614-4A67-90A2-F00AB08B915F}"/>
              </a:ext>
            </a:extLst>
          </p:cNvPr>
          <p:cNvSpPr txBox="1"/>
          <p:nvPr/>
        </p:nvSpPr>
        <p:spPr>
          <a:xfrm>
            <a:off x="7766839" y="1513500"/>
            <a:ext cx="3943262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latin typeface="Calibri Light" panose="020F0302020204030204" pitchFamily="34" charset="0"/>
              </a:rPr>
              <a:t>Carbon ions:</a:t>
            </a:r>
          </a:p>
          <a:p>
            <a:endParaRPr lang="it-IT" dirty="0">
              <a:latin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alibri Light" panose="020F0302020204030204" pitchFamily="34" charset="0"/>
              </a:rPr>
              <a:t>Higher Radio Biological Effect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alibri Light" panose="020F0302020204030204" pitchFamily="34" charset="0"/>
              </a:rPr>
              <a:t>Suited to treat radioresistant tumors</a:t>
            </a:r>
          </a:p>
        </p:txBody>
      </p:sp>
    </p:spTree>
    <p:extLst>
      <p:ext uri="{BB962C8B-B14F-4D97-AF65-F5344CB8AC3E}">
        <p14:creationId xmlns:p14="http://schemas.microsoft.com/office/powerpoint/2010/main" val="14457177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1920" y="137160"/>
            <a:ext cx="10058400" cy="746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RFQ design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21920" y="883920"/>
            <a:ext cx="1188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Vittorio Bencini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20</a:t>
            </a:fld>
            <a:endParaRPr lang="en-GB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9342EF4-F62D-4CFE-ABA4-3ABF45770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784" y="1120267"/>
            <a:ext cx="4350713" cy="201350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1670B9FE-7D69-4187-B9F1-A16C709CB77E}"/>
              </a:ext>
            </a:extLst>
          </p:cNvPr>
          <p:cNvGrpSpPr/>
          <p:nvPr/>
        </p:nvGrpSpPr>
        <p:grpSpPr>
          <a:xfrm>
            <a:off x="1281600" y="2768400"/>
            <a:ext cx="3288307" cy="3360360"/>
            <a:chOff x="5658735" y="2824775"/>
            <a:chExt cx="3288307" cy="3360360"/>
          </a:xfrm>
        </p:grpSpPr>
        <p:grpSp>
          <p:nvGrpSpPr>
            <p:cNvPr id="36" name="Group 3">
              <a:extLst>
                <a:ext uri="{FF2B5EF4-FFF2-40B4-BE49-F238E27FC236}">
                  <a16:creationId xmlns:a16="http://schemas.microsoft.com/office/drawing/2014/main" id="{562121C2-F85B-4346-A9BD-17034668A81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312805" y="3525756"/>
              <a:ext cx="1985606" cy="1980137"/>
              <a:chOff x="1800" y="2320"/>
              <a:chExt cx="9085" cy="9060"/>
            </a:xfrm>
          </p:grpSpPr>
          <p:pic>
            <p:nvPicPr>
              <p:cNvPr id="50" name="Picture 4" descr="New-12">
                <a:extLst>
                  <a:ext uri="{FF2B5EF4-FFF2-40B4-BE49-F238E27FC236}">
                    <a16:creationId xmlns:a16="http://schemas.microsoft.com/office/drawing/2014/main" id="{2DB3DDBD-BB39-4CCE-AFF6-5835B180D6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0" y="6835"/>
                <a:ext cx="4545" cy="45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Picture 5" descr="New-11">
                <a:extLst>
                  <a:ext uri="{FF2B5EF4-FFF2-40B4-BE49-F238E27FC236}">
                    <a16:creationId xmlns:a16="http://schemas.microsoft.com/office/drawing/2014/main" id="{40F61795-7F60-4745-A0AE-293E7B3115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40" y="6835"/>
                <a:ext cx="4545" cy="45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" name="Picture 6" descr="New-10">
                <a:extLst>
                  <a:ext uri="{FF2B5EF4-FFF2-40B4-BE49-F238E27FC236}">
                    <a16:creationId xmlns:a16="http://schemas.microsoft.com/office/drawing/2014/main" id="{82E95766-4509-4F52-9B6C-EE1641C245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0" y="2320"/>
                <a:ext cx="4545" cy="45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Picture 7" descr="New-9">
                <a:extLst>
                  <a:ext uri="{FF2B5EF4-FFF2-40B4-BE49-F238E27FC236}">
                    <a16:creationId xmlns:a16="http://schemas.microsoft.com/office/drawing/2014/main" id="{635FAF25-560C-4B5E-BA88-94FFF1E7C9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40" y="2330"/>
                <a:ext cx="4545" cy="45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" name="Flowchart: Delay 36">
              <a:extLst>
                <a:ext uri="{FF2B5EF4-FFF2-40B4-BE49-F238E27FC236}">
                  <a16:creationId xmlns:a16="http://schemas.microsoft.com/office/drawing/2014/main" id="{32E59C88-D03F-481F-97D8-B27855354927}"/>
                </a:ext>
              </a:extLst>
            </p:cNvPr>
            <p:cNvSpPr/>
            <p:nvPr/>
          </p:nvSpPr>
          <p:spPr>
            <a:xfrm rot="5400000">
              <a:off x="7074665" y="2842292"/>
              <a:ext cx="473993" cy="951323"/>
            </a:xfrm>
            <a:prstGeom prst="flowChartDelay">
              <a:avLst/>
            </a:prstGeom>
            <a:solidFill>
              <a:srgbClr val="ED7D31">
                <a:lumMod val="75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8" name="Flowchart: Delay 37">
              <a:extLst>
                <a:ext uri="{FF2B5EF4-FFF2-40B4-BE49-F238E27FC236}">
                  <a16:creationId xmlns:a16="http://schemas.microsoft.com/office/drawing/2014/main" id="{2C38A2DF-62AE-49EE-B0CE-38A0EA65EE23}"/>
                </a:ext>
              </a:extLst>
            </p:cNvPr>
            <p:cNvSpPr/>
            <p:nvPr/>
          </p:nvSpPr>
          <p:spPr>
            <a:xfrm rot="10800000">
              <a:off x="8258516" y="4046311"/>
              <a:ext cx="473993" cy="951323"/>
            </a:xfrm>
            <a:prstGeom prst="flowChartDelay">
              <a:avLst/>
            </a:prstGeom>
            <a:solidFill>
              <a:srgbClr val="ED7D31">
                <a:lumMod val="75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9" name="Flowchart: Delay 38">
              <a:extLst>
                <a:ext uri="{FF2B5EF4-FFF2-40B4-BE49-F238E27FC236}">
                  <a16:creationId xmlns:a16="http://schemas.microsoft.com/office/drawing/2014/main" id="{97BC5C5D-B3CA-45D4-BC4B-73ADF7CE2A51}"/>
                </a:ext>
              </a:extLst>
            </p:cNvPr>
            <p:cNvSpPr/>
            <p:nvPr/>
          </p:nvSpPr>
          <p:spPr>
            <a:xfrm>
              <a:off x="5864417" y="4048076"/>
              <a:ext cx="473993" cy="951323"/>
            </a:xfrm>
            <a:prstGeom prst="flowChartDelay">
              <a:avLst/>
            </a:prstGeom>
            <a:solidFill>
              <a:srgbClr val="ED7D31">
                <a:lumMod val="75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0" name="Flowchart: Delay 39">
              <a:extLst>
                <a:ext uri="{FF2B5EF4-FFF2-40B4-BE49-F238E27FC236}">
                  <a16:creationId xmlns:a16="http://schemas.microsoft.com/office/drawing/2014/main" id="{E1415CEA-1A5F-4F10-BEE0-83B745F14C39}"/>
                </a:ext>
              </a:extLst>
            </p:cNvPr>
            <p:cNvSpPr/>
            <p:nvPr/>
          </p:nvSpPr>
          <p:spPr>
            <a:xfrm rot="16200000" flipV="1">
              <a:off x="7076233" y="5219415"/>
              <a:ext cx="473993" cy="951323"/>
            </a:xfrm>
            <a:prstGeom prst="flowChartDelay">
              <a:avLst/>
            </a:prstGeom>
            <a:solidFill>
              <a:srgbClr val="ED7D31">
                <a:lumMod val="75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7EC2334-C7B3-4530-99C8-13647FBA7F68}"/>
                </a:ext>
              </a:extLst>
            </p:cNvPr>
            <p:cNvSpPr/>
            <p:nvPr/>
          </p:nvSpPr>
          <p:spPr>
            <a:xfrm>
              <a:off x="6312805" y="3525756"/>
              <a:ext cx="1985606" cy="1992713"/>
            </a:xfrm>
            <a:prstGeom prst="rect">
              <a:avLst/>
            </a:prstGeom>
            <a:solidFill>
              <a:srgbClr val="5B9BD5">
                <a:alpha val="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F22DA8-8644-4302-84A4-2FED2417712A}"/>
                </a:ext>
              </a:extLst>
            </p:cNvPr>
            <p:cNvSpPr txBox="1"/>
            <p:nvPr/>
          </p:nvSpPr>
          <p:spPr>
            <a:xfrm>
              <a:off x="5658735" y="4330279"/>
              <a:ext cx="2545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-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83D93A2-D6CD-448D-B47A-0156D8ECB5A4}"/>
                </a:ext>
              </a:extLst>
            </p:cNvPr>
            <p:cNvSpPr txBox="1"/>
            <p:nvPr/>
          </p:nvSpPr>
          <p:spPr>
            <a:xfrm>
              <a:off x="7193826" y="2824775"/>
              <a:ext cx="2545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+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</a:endParaRP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125625A-2570-4D1B-B786-039192102E11}"/>
                </a:ext>
              </a:extLst>
            </p:cNvPr>
            <p:cNvCxnSpPr/>
            <p:nvPr/>
          </p:nvCxnSpPr>
          <p:spPr>
            <a:xfrm rot="10800000" flipV="1">
              <a:off x="6350513" y="4512546"/>
              <a:ext cx="787148" cy="9567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5C3CEC0-A15B-462C-85E1-4182D3E0C71B}"/>
                </a:ext>
              </a:extLst>
            </p:cNvPr>
            <p:cNvCxnSpPr/>
            <p:nvPr/>
          </p:nvCxnSpPr>
          <p:spPr>
            <a:xfrm>
              <a:off x="7464442" y="4504689"/>
              <a:ext cx="787148" cy="9567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50A0AEA7-ADDF-4E40-A1A7-4E9ADD78F83B}"/>
                </a:ext>
              </a:extLst>
            </p:cNvPr>
            <p:cNvCxnSpPr/>
            <p:nvPr/>
          </p:nvCxnSpPr>
          <p:spPr>
            <a:xfrm rot="10800000" flipV="1">
              <a:off x="7311661" y="3554950"/>
              <a:ext cx="4643" cy="861053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7CD79743-D4DA-4D34-90E2-014DA84335FC}"/>
                </a:ext>
              </a:extLst>
            </p:cNvPr>
            <p:cNvCxnSpPr/>
            <p:nvPr/>
          </p:nvCxnSpPr>
          <p:spPr>
            <a:xfrm rot="10800000" flipH="1">
              <a:off x="7300278" y="4617832"/>
              <a:ext cx="4784" cy="818245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5B5F180-B915-485A-97B8-E52C3DCC3125}"/>
                </a:ext>
              </a:extLst>
            </p:cNvPr>
            <p:cNvSpPr txBox="1"/>
            <p:nvPr/>
          </p:nvSpPr>
          <p:spPr>
            <a:xfrm>
              <a:off x="8692518" y="4339093"/>
              <a:ext cx="2545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-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A819666-2913-4CFE-BE83-E74AA3A2649F}"/>
                </a:ext>
              </a:extLst>
            </p:cNvPr>
            <p:cNvSpPr txBox="1"/>
            <p:nvPr/>
          </p:nvSpPr>
          <p:spPr>
            <a:xfrm>
              <a:off x="7176332" y="5815803"/>
              <a:ext cx="2545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+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01A66A1D-37F5-4007-BBC5-BD9020FCC15C}"/>
              </a:ext>
            </a:extLst>
          </p:cNvPr>
          <p:cNvSpPr txBox="1"/>
          <p:nvPr/>
        </p:nvSpPr>
        <p:spPr>
          <a:xfrm>
            <a:off x="1027328" y="934498"/>
            <a:ext cx="11008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 Light" panose="020F0302020204030204"/>
              </a:rPr>
              <a:t>What is a radio frequency quadrupole?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0826C8-A577-400E-B2B1-1E649C52BC74}"/>
              </a:ext>
            </a:extLst>
          </p:cNvPr>
          <p:cNvSpPr txBox="1"/>
          <p:nvPr/>
        </p:nvSpPr>
        <p:spPr>
          <a:xfrm>
            <a:off x="1027328" y="1354432"/>
            <a:ext cx="5892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 Light" panose="020F0302020204030204"/>
              </a:rPr>
              <a:t>It is an RF cavity where the TE</a:t>
            </a:r>
            <a:r>
              <a:rPr lang="en-US" baseline="-25000" dirty="0">
                <a:solidFill>
                  <a:prstClr val="black"/>
                </a:solidFill>
                <a:latin typeface="Calibri Light" panose="020F0302020204030204"/>
              </a:rPr>
              <a:t>21</a:t>
            </a:r>
            <a:r>
              <a:rPr lang="en-US" dirty="0">
                <a:solidFill>
                  <a:prstClr val="black"/>
                </a:solidFill>
                <a:latin typeface="Calibri Light" panose="020F0302020204030204"/>
              </a:rPr>
              <a:t> mode is excited.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prstClr val="black"/>
              </a:solidFill>
              <a:latin typeface="Calibri Light" panose="020F03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 Light" panose="020F0302020204030204"/>
              </a:rPr>
              <a:t>Four electrodes are installed into the cavity</a:t>
            </a:r>
          </a:p>
          <a:p>
            <a:endParaRPr lang="en-US" dirty="0">
              <a:solidFill>
                <a:prstClr val="black"/>
              </a:solidFill>
              <a:latin typeface="Calibri Light" panose="020F03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9ECB257-ECFD-4204-A101-AB43E0970985}"/>
              </a:ext>
            </a:extLst>
          </p:cNvPr>
          <p:cNvSpPr txBox="1"/>
          <p:nvPr/>
        </p:nvSpPr>
        <p:spPr>
          <a:xfrm>
            <a:off x="1027328" y="2113135"/>
            <a:ext cx="52898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 Light" panose="020F0302020204030204"/>
              </a:rPr>
              <a:t>The electrodes are connected to an RF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prstClr val="black"/>
              </a:solidFill>
              <a:latin typeface="Calibri Light" panose="020F03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 Light" panose="020F0302020204030204"/>
              </a:rPr>
              <a:t>They alternate their polarity with the RF frequency</a:t>
            </a:r>
            <a:endParaRPr lang="en-GB" dirty="0">
              <a:solidFill>
                <a:prstClr val="black"/>
              </a:solidFill>
              <a:latin typeface="Calibri Light" panose="020F0302020204030204"/>
            </a:endParaRPr>
          </a:p>
        </p:txBody>
      </p:sp>
      <p:pic>
        <p:nvPicPr>
          <p:cNvPr id="57" name="Picture 4">
            <a:extLst>
              <a:ext uri="{FF2B5EF4-FFF2-40B4-BE49-F238E27FC236}">
                <a16:creationId xmlns:a16="http://schemas.microsoft.com/office/drawing/2014/main" id="{B18D762D-173E-43F0-919D-F49AD6780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t="9180" r="8102" b="7341"/>
          <a:stretch>
            <a:fillRect/>
          </a:stretch>
        </p:blipFill>
        <p:spPr>
          <a:xfrm>
            <a:off x="6919784" y="3234520"/>
            <a:ext cx="3681938" cy="28390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0032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1920" y="137160"/>
            <a:ext cx="10058400" cy="746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RFQ design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21920" y="883920"/>
            <a:ext cx="1188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Vittorio Bencini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21</a:t>
            </a:fld>
            <a:endParaRPr lang="en-GB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55EEAE9-2BA8-4C4A-A5A7-086AF29DB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784" y="1120267"/>
            <a:ext cx="4350713" cy="201350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A63288F-8F3E-488A-9114-1D406D8AD588}"/>
              </a:ext>
            </a:extLst>
          </p:cNvPr>
          <p:cNvSpPr txBox="1"/>
          <p:nvPr/>
        </p:nvSpPr>
        <p:spPr>
          <a:xfrm>
            <a:off x="1027328" y="934498"/>
            <a:ext cx="11008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 Light" panose="020F0302020204030204"/>
              </a:rPr>
              <a:t>What is a radio frequency quadrupole?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7A07859-0DEC-4C57-A553-10A56772AB95}"/>
              </a:ext>
            </a:extLst>
          </p:cNvPr>
          <p:cNvSpPr txBox="1"/>
          <p:nvPr/>
        </p:nvSpPr>
        <p:spPr>
          <a:xfrm>
            <a:off x="1027328" y="1354432"/>
            <a:ext cx="5892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 Light" panose="020F0302020204030204"/>
              </a:rPr>
              <a:t>It is an RF cavity where the TE</a:t>
            </a:r>
            <a:r>
              <a:rPr lang="en-US" baseline="-25000" dirty="0">
                <a:solidFill>
                  <a:prstClr val="black"/>
                </a:solidFill>
                <a:latin typeface="Calibri Light" panose="020F0302020204030204"/>
              </a:rPr>
              <a:t>21</a:t>
            </a:r>
            <a:r>
              <a:rPr lang="en-US" dirty="0">
                <a:solidFill>
                  <a:prstClr val="black"/>
                </a:solidFill>
                <a:latin typeface="Calibri Light" panose="020F0302020204030204"/>
              </a:rPr>
              <a:t> mode is excited.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prstClr val="black"/>
              </a:solidFill>
              <a:latin typeface="Calibri Light" panose="020F03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 Light" panose="020F0302020204030204"/>
              </a:rPr>
              <a:t>Four electrodes are installed into the cavity</a:t>
            </a:r>
          </a:p>
          <a:p>
            <a:endParaRPr lang="en-US" dirty="0">
              <a:solidFill>
                <a:prstClr val="black"/>
              </a:solidFill>
              <a:latin typeface="Calibri Light" panose="020F03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DEFF04F-52D1-4565-B23D-52680A935B04}"/>
              </a:ext>
            </a:extLst>
          </p:cNvPr>
          <p:cNvSpPr txBox="1"/>
          <p:nvPr/>
        </p:nvSpPr>
        <p:spPr>
          <a:xfrm>
            <a:off x="1027328" y="2113135"/>
            <a:ext cx="52898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 Light" panose="020F0302020204030204"/>
              </a:rPr>
              <a:t>The electrodes are connected to an RF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prstClr val="black"/>
              </a:solidFill>
              <a:latin typeface="Calibri Light" panose="020F03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 Light" panose="020F0302020204030204"/>
              </a:rPr>
              <a:t>They alternate their polarity with the </a:t>
            </a:r>
            <a:r>
              <a:rPr lang="en-US" dirty="0">
                <a:solidFill>
                  <a:srgbClr val="4472C4"/>
                </a:solidFill>
                <a:latin typeface="Calibri Light" panose="020F0302020204030204"/>
              </a:rPr>
              <a:t>RF frequency</a:t>
            </a:r>
            <a:endParaRPr lang="en-GB" dirty="0">
              <a:solidFill>
                <a:srgbClr val="4472C4"/>
              </a:solidFill>
              <a:latin typeface="Calibri Light" panose="020F0302020204030204"/>
            </a:endParaRPr>
          </a:p>
        </p:txBody>
      </p:sp>
      <p:pic>
        <p:nvPicPr>
          <p:cNvPr id="40" name="Picture 4">
            <a:extLst>
              <a:ext uri="{FF2B5EF4-FFF2-40B4-BE49-F238E27FC236}">
                <a16:creationId xmlns:a16="http://schemas.microsoft.com/office/drawing/2014/main" id="{7F8A78BD-D85D-4204-A789-526D530E2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t="9180" r="8102" b="7341"/>
          <a:stretch>
            <a:fillRect/>
          </a:stretch>
        </p:blipFill>
        <p:spPr>
          <a:xfrm>
            <a:off x="6919784" y="3234520"/>
            <a:ext cx="3681938" cy="2839047"/>
          </a:xfrm>
          <a:prstGeom prst="rect">
            <a:avLst/>
          </a:prstGeom>
          <a:noFill/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67D8F20C-F9EB-4D77-B5A1-8B41BF9267A4}"/>
              </a:ext>
            </a:extLst>
          </p:cNvPr>
          <p:cNvGrpSpPr/>
          <p:nvPr/>
        </p:nvGrpSpPr>
        <p:grpSpPr>
          <a:xfrm>
            <a:off x="1282525" y="2768094"/>
            <a:ext cx="3288307" cy="3360360"/>
            <a:chOff x="1773322" y="2794924"/>
            <a:chExt cx="3288307" cy="3360360"/>
          </a:xfrm>
        </p:grpSpPr>
        <p:grpSp>
          <p:nvGrpSpPr>
            <p:cNvPr id="42" name="Group 3">
              <a:extLst>
                <a:ext uri="{FF2B5EF4-FFF2-40B4-BE49-F238E27FC236}">
                  <a16:creationId xmlns:a16="http://schemas.microsoft.com/office/drawing/2014/main" id="{49E05F2B-37E0-482C-A175-2B5614A178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427392" y="3495905"/>
              <a:ext cx="1985606" cy="1980137"/>
              <a:chOff x="1800" y="2320"/>
              <a:chExt cx="9085" cy="9060"/>
            </a:xfrm>
          </p:grpSpPr>
          <p:pic>
            <p:nvPicPr>
              <p:cNvPr id="56" name="Picture 4" descr="New-12">
                <a:extLst>
                  <a:ext uri="{FF2B5EF4-FFF2-40B4-BE49-F238E27FC236}">
                    <a16:creationId xmlns:a16="http://schemas.microsoft.com/office/drawing/2014/main" id="{598D0B11-2F7B-47C7-9FD2-1FB8EC232F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0" y="6835"/>
                <a:ext cx="4545" cy="45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Picture 5" descr="New-11">
                <a:extLst>
                  <a:ext uri="{FF2B5EF4-FFF2-40B4-BE49-F238E27FC236}">
                    <a16:creationId xmlns:a16="http://schemas.microsoft.com/office/drawing/2014/main" id="{8A294595-D8E8-4115-8765-2105E66B59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40" y="6835"/>
                <a:ext cx="4545" cy="45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Picture 6" descr="New-10">
                <a:extLst>
                  <a:ext uri="{FF2B5EF4-FFF2-40B4-BE49-F238E27FC236}">
                    <a16:creationId xmlns:a16="http://schemas.microsoft.com/office/drawing/2014/main" id="{4595A5BC-8897-40A8-8C9C-F4D60E28A5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0" y="2320"/>
                <a:ext cx="4545" cy="45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" name="Picture 7" descr="New-9">
                <a:extLst>
                  <a:ext uri="{FF2B5EF4-FFF2-40B4-BE49-F238E27FC236}">
                    <a16:creationId xmlns:a16="http://schemas.microsoft.com/office/drawing/2014/main" id="{E05A5B78-48C3-422F-BD26-9154FEAB3B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40" y="2330"/>
                <a:ext cx="4545" cy="45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3" name="Flowchart: Delay 42">
              <a:extLst>
                <a:ext uri="{FF2B5EF4-FFF2-40B4-BE49-F238E27FC236}">
                  <a16:creationId xmlns:a16="http://schemas.microsoft.com/office/drawing/2014/main" id="{C162ABAF-0595-499B-AAA7-2CA05CB7502B}"/>
                </a:ext>
              </a:extLst>
            </p:cNvPr>
            <p:cNvSpPr/>
            <p:nvPr/>
          </p:nvSpPr>
          <p:spPr>
            <a:xfrm rot="5400000">
              <a:off x="3189252" y="2812441"/>
              <a:ext cx="473993" cy="951323"/>
            </a:xfrm>
            <a:prstGeom prst="flowChartDelay">
              <a:avLst/>
            </a:prstGeom>
            <a:solidFill>
              <a:srgbClr val="ED7D31">
                <a:lumMod val="75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4" name="Flowchart: Delay 43">
              <a:extLst>
                <a:ext uri="{FF2B5EF4-FFF2-40B4-BE49-F238E27FC236}">
                  <a16:creationId xmlns:a16="http://schemas.microsoft.com/office/drawing/2014/main" id="{F339D801-BFBC-4B94-B8EA-FB73CFCC3BA6}"/>
                </a:ext>
              </a:extLst>
            </p:cNvPr>
            <p:cNvSpPr/>
            <p:nvPr/>
          </p:nvSpPr>
          <p:spPr>
            <a:xfrm rot="10800000">
              <a:off x="4373103" y="4016460"/>
              <a:ext cx="473993" cy="951323"/>
            </a:xfrm>
            <a:prstGeom prst="flowChartDelay">
              <a:avLst/>
            </a:prstGeom>
            <a:solidFill>
              <a:srgbClr val="ED7D31">
                <a:lumMod val="75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5" name="Flowchart: Delay 44">
              <a:extLst>
                <a:ext uri="{FF2B5EF4-FFF2-40B4-BE49-F238E27FC236}">
                  <a16:creationId xmlns:a16="http://schemas.microsoft.com/office/drawing/2014/main" id="{27E681DA-95E1-4420-AB25-FD0AE441DD69}"/>
                </a:ext>
              </a:extLst>
            </p:cNvPr>
            <p:cNvSpPr/>
            <p:nvPr/>
          </p:nvSpPr>
          <p:spPr>
            <a:xfrm>
              <a:off x="1979004" y="4018225"/>
              <a:ext cx="473993" cy="951323"/>
            </a:xfrm>
            <a:prstGeom prst="flowChartDelay">
              <a:avLst/>
            </a:prstGeom>
            <a:solidFill>
              <a:srgbClr val="ED7D31">
                <a:lumMod val="75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6" name="Flowchart: Delay 45">
              <a:extLst>
                <a:ext uri="{FF2B5EF4-FFF2-40B4-BE49-F238E27FC236}">
                  <a16:creationId xmlns:a16="http://schemas.microsoft.com/office/drawing/2014/main" id="{79C46036-44F2-4EF6-A0BF-F4D0506C58B9}"/>
                </a:ext>
              </a:extLst>
            </p:cNvPr>
            <p:cNvSpPr/>
            <p:nvPr/>
          </p:nvSpPr>
          <p:spPr>
            <a:xfrm rot="16200000" flipV="1">
              <a:off x="3190820" y="5189564"/>
              <a:ext cx="473993" cy="951323"/>
            </a:xfrm>
            <a:prstGeom prst="flowChartDelay">
              <a:avLst/>
            </a:prstGeom>
            <a:solidFill>
              <a:srgbClr val="ED7D31">
                <a:lumMod val="75000"/>
              </a:srgbClr>
            </a:solidFill>
            <a:ln w="1270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252D8C9-3415-43B3-8ED9-3C901D71A587}"/>
                </a:ext>
              </a:extLst>
            </p:cNvPr>
            <p:cNvSpPr/>
            <p:nvPr/>
          </p:nvSpPr>
          <p:spPr>
            <a:xfrm>
              <a:off x="2427392" y="3495905"/>
              <a:ext cx="1985606" cy="1992713"/>
            </a:xfrm>
            <a:prstGeom prst="rect">
              <a:avLst/>
            </a:prstGeom>
            <a:solidFill>
              <a:srgbClr val="5B9BD5">
                <a:alpha val="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1406392-01E8-482C-88A8-1334378A4088}"/>
                </a:ext>
              </a:extLst>
            </p:cNvPr>
            <p:cNvSpPr txBox="1"/>
            <p:nvPr/>
          </p:nvSpPr>
          <p:spPr>
            <a:xfrm>
              <a:off x="1773322" y="4300428"/>
              <a:ext cx="2545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+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7C8E6BF-7338-43EA-BED4-47ACCB18F1BB}"/>
                </a:ext>
              </a:extLst>
            </p:cNvPr>
            <p:cNvSpPr txBox="1"/>
            <p:nvPr/>
          </p:nvSpPr>
          <p:spPr>
            <a:xfrm>
              <a:off x="3308413" y="2794924"/>
              <a:ext cx="2545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-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CB8BFD8E-F8DB-483C-AF59-0122760F4261}"/>
                </a:ext>
              </a:extLst>
            </p:cNvPr>
            <p:cNvCxnSpPr/>
            <p:nvPr/>
          </p:nvCxnSpPr>
          <p:spPr>
            <a:xfrm flipV="1">
              <a:off x="2465100" y="4482695"/>
              <a:ext cx="787148" cy="9567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2B9DD8D7-3191-4AE3-A0B3-9D3694F7D69F}"/>
                </a:ext>
              </a:extLst>
            </p:cNvPr>
            <p:cNvCxnSpPr/>
            <p:nvPr/>
          </p:nvCxnSpPr>
          <p:spPr>
            <a:xfrm rot="10800000">
              <a:off x="3579029" y="4474838"/>
              <a:ext cx="787148" cy="9567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E9982C6-7352-4DF6-9040-886C00B4BD56}"/>
                </a:ext>
              </a:extLst>
            </p:cNvPr>
            <p:cNvCxnSpPr/>
            <p:nvPr/>
          </p:nvCxnSpPr>
          <p:spPr>
            <a:xfrm flipV="1">
              <a:off x="3426248" y="3525099"/>
              <a:ext cx="4643" cy="861053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743DF0B4-5414-4C94-BBE0-3342A723B4F8}"/>
                </a:ext>
              </a:extLst>
            </p:cNvPr>
            <p:cNvCxnSpPr/>
            <p:nvPr/>
          </p:nvCxnSpPr>
          <p:spPr>
            <a:xfrm flipH="1">
              <a:off x="3414865" y="4587981"/>
              <a:ext cx="4784" cy="818245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425F051-C09C-4B76-AD2F-55937326CEC2}"/>
                </a:ext>
              </a:extLst>
            </p:cNvPr>
            <p:cNvSpPr txBox="1"/>
            <p:nvPr/>
          </p:nvSpPr>
          <p:spPr>
            <a:xfrm>
              <a:off x="4807105" y="4309242"/>
              <a:ext cx="2545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+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72A17E0-AEF1-4890-9648-DACF317BD91F}"/>
                </a:ext>
              </a:extLst>
            </p:cNvPr>
            <p:cNvSpPr txBox="1"/>
            <p:nvPr/>
          </p:nvSpPr>
          <p:spPr>
            <a:xfrm>
              <a:off x="3290919" y="5785952"/>
              <a:ext cx="2545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-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A24FABBF-0107-46B4-8106-4B9712AC1ECB}"/>
              </a:ext>
            </a:extLst>
          </p:cNvPr>
          <p:cNvSpPr txBox="1"/>
          <p:nvPr/>
        </p:nvSpPr>
        <p:spPr>
          <a:xfrm>
            <a:off x="7286428" y="5946260"/>
            <a:ext cx="3556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 panose="020F0302020204030204" pitchFamily="34" charset="0"/>
              </a:rPr>
              <a:t>Acceleration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 Light" panose="020F03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90640F1-22AC-43C7-9EF8-AA492A2C2615}"/>
              </a:ext>
            </a:extLst>
          </p:cNvPr>
          <p:cNvSpPr txBox="1"/>
          <p:nvPr/>
        </p:nvSpPr>
        <p:spPr>
          <a:xfrm>
            <a:off x="4646625" y="2792588"/>
            <a:ext cx="1593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 pitchFamily="34" charset="0"/>
              </a:rPr>
              <a:t>(Bunching)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 Light" panose="020F03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97BB3F-E662-41AD-A8FE-BA4E7324F52E}"/>
              </a:ext>
            </a:extLst>
          </p:cNvPr>
          <p:cNvSpPr txBox="1"/>
          <p:nvPr/>
        </p:nvSpPr>
        <p:spPr>
          <a:xfrm>
            <a:off x="1166812" y="5962643"/>
            <a:ext cx="3556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  <a:latin typeface="Calibri Light" panose="020F0302020204030204" pitchFamily="34" charset="0"/>
              </a:rPr>
              <a:t>Focusing</a:t>
            </a:r>
            <a:endParaRPr lang="en-GB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132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F21F57-2993-46D6-B6C0-08446324B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3D3BFC-3378-4CFD-B301-43E21DC3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Vittorio Bencini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BBA3AC-7051-427F-A6FA-FE9D0D03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22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D125076-DC7B-4A2E-B826-585943143E9A}"/>
              </a:ext>
            </a:extLst>
          </p:cNvPr>
          <p:cNvSpPr txBox="1">
            <a:spLocks/>
          </p:cNvSpPr>
          <p:nvPr/>
        </p:nvSpPr>
        <p:spPr>
          <a:xfrm>
            <a:off x="121920" y="137160"/>
            <a:ext cx="10058400" cy="746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RFQ design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60A9669-3DB7-459A-91FD-FF8EDBD0C58C}"/>
              </a:ext>
            </a:extLst>
          </p:cNvPr>
          <p:cNvCxnSpPr/>
          <p:nvPr/>
        </p:nvCxnSpPr>
        <p:spPr>
          <a:xfrm>
            <a:off x="121920" y="883920"/>
            <a:ext cx="1188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C925201D-113D-4278-A591-EE17A1EAA1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7972594"/>
              </p:ext>
            </p:extLst>
          </p:nvPr>
        </p:nvGraphicFramePr>
        <p:xfrm>
          <a:off x="1883545" y="1550468"/>
          <a:ext cx="8229600" cy="4552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0773">
                <a:tc>
                  <a:txBody>
                    <a:bodyPr/>
                    <a:lstStyle/>
                    <a:p>
                      <a:endParaRPr lang="en-GB" dirty="0"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High transmission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Compact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Length  m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</a:rPr>
                        <a:t>4.6 m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 Light" panose="020F0302020204030204" pitchFamily="34" charset="0"/>
                        </a:rPr>
                        <a:t>2.7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>
                          <a:latin typeface="Calibri Light" panose="020F0302020204030204" pitchFamily="34" charset="0"/>
                        </a:rPr>
                        <a:t>Emax</a:t>
                      </a:r>
                      <a:r>
                        <a:rPr lang="en-GB" dirty="0">
                          <a:latin typeface="Calibri Light" panose="020F0302020204030204" pitchFamily="34" charset="0"/>
                        </a:rPr>
                        <a:t>  MV/m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53 MV/m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51 MV/m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Vane voltage   KV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50kV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Calibri Light" panose="020F0302020204030204" pitchFamily="34" charset="0"/>
                        </a:rPr>
                        <a:t>50kV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r0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1.4mm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Calibri Light" panose="020F0302020204030204" pitchFamily="34" charset="0"/>
                        </a:rPr>
                        <a:t>1.4 mm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rho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Calibri Light" panose="020F0302020204030204" pitchFamily="34" charset="0"/>
                        </a:rPr>
                        <a:t>1.3 mm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Calibri Light" panose="020F0302020204030204" pitchFamily="34" charset="0"/>
                        </a:rPr>
                        <a:t>1.3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Transmission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 Light" panose="020F0302020204030204" pitchFamily="34" charset="0"/>
                        </a:rPr>
                        <a:t>99%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</a:rPr>
                        <a:t>54%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Input Nominal tr. emittance </a:t>
                      </a:r>
                      <a:r>
                        <a:rPr lang="en-GB" dirty="0" err="1">
                          <a:latin typeface="Calibri Light" panose="020F0302020204030204" pitchFamily="34" charset="0"/>
                        </a:rPr>
                        <a:t>rms</a:t>
                      </a:r>
                      <a:r>
                        <a:rPr lang="en-GB" dirty="0">
                          <a:latin typeface="Calibri Light" panose="020F0302020204030204" pitchFamily="34" charset="0"/>
                        </a:rPr>
                        <a:t> norm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0.02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0.02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8302"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Win/u</a:t>
                      </a:r>
                      <a:r>
                        <a:rPr lang="en-GB" baseline="0" dirty="0">
                          <a:latin typeface="Calibri Light" panose="020F0302020204030204" pitchFamily="34" charset="0"/>
                        </a:rPr>
                        <a:t> </a:t>
                      </a:r>
                      <a:endParaRPr lang="en-GB" dirty="0"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0.015 MeV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0.015 MeV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>
                          <a:latin typeface="Calibri Light" panose="020F0302020204030204" pitchFamily="34" charset="0"/>
                        </a:rPr>
                        <a:t>Wout</a:t>
                      </a:r>
                      <a:r>
                        <a:rPr lang="en-GB" dirty="0">
                          <a:latin typeface="Calibri Light" panose="020F0302020204030204" pitchFamily="34" charset="0"/>
                        </a:rPr>
                        <a:t>/u</a:t>
                      </a:r>
                      <a:r>
                        <a:rPr lang="en-GB" baseline="0" dirty="0">
                          <a:latin typeface="Calibri Light" panose="020F0302020204030204" pitchFamily="34" charset="0"/>
                        </a:rPr>
                        <a:t> </a:t>
                      </a:r>
                      <a:endParaRPr lang="en-GB" dirty="0"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2.5/5 MeV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2.5/5 MeV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q/A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1/2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1/2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 Light" panose="020F0302020204030204" pitchFamily="34" charset="0"/>
                        </a:rPr>
                        <a:t>Power consumption</a:t>
                      </a:r>
                      <a:endParaRPr lang="en-GB" dirty="0"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</a:rPr>
                        <a:t>470 kW</a:t>
                      </a:r>
                      <a:endParaRPr lang="en-GB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 Light" panose="020F0302020204030204" pitchFamily="34" charset="0"/>
                        </a:rPr>
                        <a:t>280 kW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4725A71-BE56-4194-A6C8-5DA9D409C1DB}"/>
              </a:ext>
            </a:extLst>
          </p:cNvPr>
          <p:cNvSpPr txBox="1"/>
          <p:nvPr/>
        </p:nvSpPr>
        <p:spPr>
          <a:xfrm>
            <a:off x="838200" y="1084082"/>
            <a:ext cx="10719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Different designs can be optimized depending on the application and final energies</a:t>
            </a:r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2239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F21F57-2993-46D6-B6C0-08446324B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3D3BFC-3378-4CFD-B301-43E21DC3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Vittorio Bencini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BBA3AC-7051-427F-A6FA-FE9D0D03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23</a:t>
            </a:fld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D125076-DC7B-4A2E-B826-585943143E9A}"/>
              </a:ext>
            </a:extLst>
          </p:cNvPr>
          <p:cNvSpPr txBox="1">
            <a:spLocks/>
          </p:cNvSpPr>
          <p:nvPr/>
        </p:nvSpPr>
        <p:spPr>
          <a:xfrm>
            <a:off x="121920" y="137160"/>
            <a:ext cx="10058400" cy="746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RFQ design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60A9669-3DB7-459A-91FD-FF8EDBD0C58C}"/>
              </a:ext>
            </a:extLst>
          </p:cNvPr>
          <p:cNvCxnSpPr/>
          <p:nvPr/>
        </p:nvCxnSpPr>
        <p:spPr>
          <a:xfrm>
            <a:off x="121920" y="883920"/>
            <a:ext cx="1188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C925201D-113D-4278-A591-EE17A1EAA1BF}"/>
              </a:ext>
            </a:extLst>
          </p:cNvPr>
          <p:cNvGraphicFramePr>
            <a:graphicFrameLocks/>
          </p:cNvGraphicFramePr>
          <p:nvPr/>
        </p:nvGraphicFramePr>
        <p:xfrm>
          <a:off x="1883545" y="1550468"/>
          <a:ext cx="8229600" cy="45524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0773">
                <a:tc>
                  <a:txBody>
                    <a:bodyPr/>
                    <a:lstStyle/>
                    <a:p>
                      <a:endParaRPr lang="en-GB" dirty="0"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High transmission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Compact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Length  m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</a:rPr>
                        <a:t>4.6 m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 Light" panose="020F0302020204030204" pitchFamily="34" charset="0"/>
                        </a:rPr>
                        <a:t>2.7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>
                          <a:latin typeface="Calibri Light" panose="020F0302020204030204" pitchFamily="34" charset="0"/>
                        </a:rPr>
                        <a:t>Emax</a:t>
                      </a:r>
                      <a:r>
                        <a:rPr lang="en-GB" dirty="0">
                          <a:latin typeface="Calibri Light" panose="020F0302020204030204" pitchFamily="34" charset="0"/>
                        </a:rPr>
                        <a:t>  MV/m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53 MV/m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51 MV/m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Vane voltage   KV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50kV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Calibri Light" panose="020F0302020204030204" pitchFamily="34" charset="0"/>
                        </a:rPr>
                        <a:t>50kV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r0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1.4mm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Calibri Light" panose="020F0302020204030204" pitchFamily="34" charset="0"/>
                        </a:rPr>
                        <a:t>1.4 mm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rho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Calibri Light" panose="020F0302020204030204" pitchFamily="34" charset="0"/>
                        </a:rPr>
                        <a:t>1.3 mm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Calibri Light" panose="020F0302020204030204" pitchFamily="34" charset="0"/>
                        </a:rPr>
                        <a:t>1.3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Transmission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 Light" panose="020F0302020204030204" pitchFamily="34" charset="0"/>
                        </a:rPr>
                        <a:t>99%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</a:rPr>
                        <a:t>54%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Input Nominal tr. emittance </a:t>
                      </a:r>
                      <a:r>
                        <a:rPr lang="en-GB" dirty="0" err="1">
                          <a:latin typeface="Calibri Light" panose="020F0302020204030204" pitchFamily="34" charset="0"/>
                        </a:rPr>
                        <a:t>rms</a:t>
                      </a:r>
                      <a:r>
                        <a:rPr lang="en-GB" dirty="0">
                          <a:latin typeface="Calibri Light" panose="020F0302020204030204" pitchFamily="34" charset="0"/>
                        </a:rPr>
                        <a:t> norm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0.02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0.02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8302"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Win/u</a:t>
                      </a:r>
                      <a:r>
                        <a:rPr lang="en-GB" baseline="0" dirty="0">
                          <a:latin typeface="Calibri Light" panose="020F0302020204030204" pitchFamily="34" charset="0"/>
                        </a:rPr>
                        <a:t> </a:t>
                      </a:r>
                      <a:endParaRPr lang="en-GB" dirty="0"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0.015 MeV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0.015 MeV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>
                          <a:latin typeface="Calibri Light" panose="020F0302020204030204" pitchFamily="34" charset="0"/>
                        </a:rPr>
                        <a:t>Wout</a:t>
                      </a:r>
                      <a:r>
                        <a:rPr lang="en-GB" dirty="0">
                          <a:latin typeface="Calibri Light" panose="020F0302020204030204" pitchFamily="34" charset="0"/>
                        </a:rPr>
                        <a:t>/u</a:t>
                      </a:r>
                      <a:r>
                        <a:rPr lang="en-GB" baseline="0" dirty="0">
                          <a:latin typeface="Calibri Light" panose="020F0302020204030204" pitchFamily="34" charset="0"/>
                        </a:rPr>
                        <a:t> </a:t>
                      </a:r>
                      <a:endParaRPr lang="en-GB" dirty="0"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2.5/5 MeV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2.5/5 MeV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q/A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1/2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Calibri Light" panose="020F0302020204030204" pitchFamily="34" charset="0"/>
                        </a:rPr>
                        <a:t>1/2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 Light" panose="020F0302020204030204" pitchFamily="34" charset="0"/>
                        </a:rPr>
                        <a:t>Power consumption</a:t>
                      </a:r>
                      <a:endParaRPr lang="en-GB" dirty="0"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</a:rPr>
                        <a:t>470 kW</a:t>
                      </a:r>
                      <a:endParaRPr lang="en-GB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libri Light" panose="020F0302020204030204" pitchFamily="34" charset="0"/>
                        </a:rPr>
                        <a:t>280 kW</a:t>
                      </a:r>
                      <a:endParaRPr lang="en-GB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4725A71-BE56-4194-A6C8-5DA9D409C1DB}"/>
              </a:ext>
            </a:extLst>
          </p:cNvPr>
          <p:cNvSpPr txBox="1"/>
          <p:nvPr/>
        </p:nvSpPr>
        <p:spPr>
          <a:xfrm>
            <a:off x="838200" y="1084082"/>
            <a:ext cx="10719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</a:rPr>
              <a:t>Different designs can be optimized depending on the application and final energies</a:t>
            </a:r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A4733E4-C0BE-446D-95B6-EFE11C762A73}"/>
              </a:ext>
            </a:extLst>
          </p:cNvPr>
          <p:cNvSpPr/>
          <p:nvPr/>
        </p:nvSpPr>
        <p:spPr>
          <a:xfrm>
            <a:off x="7810499" y="1413492"/>
            <a:ext cx="2402705" cy="4820574"/>
          </a:xfrm>
          <a:prstGeom prst="roundRect">
            <a:avLst>
              <a:gd name="adj" fmla="val 8044"/>
            </a:avLst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2776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1920" y="137160"/>
            <a:ext cx="10058400" cy="746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RFQ design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21920" y="883920"/>
            <a:ext cx="1188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Vittorio Bencini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24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C67D20-97E1-48C6-B8A3-B2AF4CED7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" y="1270631"/>
            <a:ext cx="7048500" cy="45053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FF94EF-1227-4F07-837B-FD600F818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2493" y="1373025"/>
            <a:ext cx="4943475" cy="40528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1040" y="1180678"/>
            <a:ext cx="3208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</a:rPr>
              <a:t>Compact design</a:t>
            </a:r>
            <a:endParaRPr lang="en-GB" b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849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1920" y="137160"/>
            <a:ext cx="10058400" cy="746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RFQ design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21920" y="883920"/>
            <a:ext cx="1188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Vittorio Bencini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25</a:t>
            </a:fld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FACA59-C646-4973-9DD9-E721457D2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825" y="3297988"/>
            <a:ext cx="3630025" cy="27678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385715F8-02EF-4C5B-B8C5-A8A854BD34F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46759580"/>
                  </p:ext>
                </p:extLst>
              </p:nvPr>
            </p:nvGraphicFramePr>
            <p:xfrm>
              <a:off x="391790" y="1493901"/>
              <a:ext cx="6588789" cy="177363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196263">
                      <a:extLst>
                        <a:ext uri="{9D8B030D-6E8A-4147-A177-3AD203B41FA5}">
                          <a16:colId xmlns:a16="http://schemas.microsoft.com/office/drawing/2014/main" val="3896613962"/>
                        </a:ext>
                      </a:extLst>
                    </a:gridCol>
                    <a:gridCol w="2196263">
                      <a:extLst>
                        <a:ext uri="{9D8B030D-6E8A-4147-A177-3AD203B41FA5}">
                          <a16:colId xmlns:a16="http://schemas.microsoft.com/office/drawing/2014/main" val="2745373813"/>
                        </a:ext>
                      </a:extLst>
                    </a:gridCol>
                    <a:gridCol w="2196263">
                      <a:extLst>
                        <a:ext uri="{9D8B030D-6E8A-4147-A177-3AD203B41FA5}">
                          <a16:colId xmlns:a16="http://schemas.microsoft.com/office/drawing/2014/main" val="4156613483"/>
                        </a:ext>
                      </a:extLst>
                    </a:gridCol>
                  </a:tblGrid>
                  <a:tr h="30502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</a:rPr>
                            <a:t>Parameter</a:t>
                          </a:r>
                          <a:endParaRPr lang="en-GB" sz="1800" b="0" dirty="0">
                            <a:solidFill>
                              <a:schemeClr val="tx1"/>
                            </a:solidFill>
                            <a:latin typeface="Calibri Light" panose="020F03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</a:rPr>
                            <a:t>IH-structure</a:t>
                          </a:r>
                          <a:endParaRPr lang="en-GB" sz="1800" b="0" dirty="0">
                            <a:solidFill>
                              <a:schemeClr val="tx1"/>
                            </a:solidFill>
                            <a:latin typeface="Calibri Light" panose="020F03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  <a:cs typeface="Arial" panose="020B0604020202020204" pitchFamily="34" charset="0"/>
                            </a:rPr>
                            <a:t>DTL-structure</a:t>
                          </a:r>
                          <a:endParaRPr lang="en-GB" sz="1800" b="0" dirty="0">
                            <a:solidFill>
                              <a:schemeClr val="tx1"/>
                            </a:solidFill>
                            <a:latin typeface="Calibri Light" panose="020F03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5988896"/>
                      </a:ext>
                    </a:extLst>
                  </a:tr>
                  <a:tr h="30502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</a:rPr>
                            <a:t>Input energy</a:t>
                          </a:r>
                          <a:endParaRPr lang="en-GB" sz="1800" b="0" dirty="0">
                            <a:solidFill>
                              <a:schemeClr val="tx1"/>
                            </a:solidFill>
                            <a:latin typeface="Calibri Light" panose="020F0302020204030204" pitchFamily="34" charset="0"/>
                          </a:endParaRPr>
                        </a:p>
                      </a:txBody>
                      <a:tcPr marL="77649" marR="77649" marT="38824" marB="388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</a:rPr>
                            <a:t>2.5 MeV/u</a:t>
                          </a:r>
                          <a:endParaRPr lang="en-GB" sz="1800" b="0" dirty="0">
                            <a:solidFill>
                              <a:schemeClr val="tx1"/>
                            </a:solidFill>
                            <a:latin typeface="Calibri Light" panose="020F0302020204030204" pitchFamily="34" charset="0"/>
                          </a:endParaRPr>
                        </a:p>
                      </a:txBody>
                      <a:tcPr marL="77649" marR="77649" marT="38824" marB="388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</a:rPr>
                            <a:t>5</a:t>
                          </a:r>
                          <a:r>
                            <a:rPr lang="en-US" baseline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</a:rPr>
                            <a:t> MeV/u</a:t>
                          </a:r>
                          <a:endParaRPr lang="en-GB" dirty="0">
                            <a:solidFill>
                              <a:schemeClr val="tx1"/>
                            </a:solidFill>
                            <a:latin typeface="Calibri Light" panose="020F0302020204030204" pitchFamily="34" charset="0"/>
                          </a:endParaRPr>
                        </a:p>
                      </a:txBody>
                      <a:tcPr marL="77649" marR="77649" marT="38824" marB="388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4237937"/>
                      </a:ext>
                    </a:extLst>
                  </a:tr>
                  <a:tr h="30502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</a:rPr>
                            <a:t>Accelerating gradient</a:t>
                          </a:r>
                          <a:endParaRPr lang="en-GB" sz="1800" b="0" dirty="0">
                            <a:solidFill>
                              <a:schemeClr val="tx1"/>
                            </a:solidFill>
                            <a:latin typeface="Calibri Light" panose="020F0302020204030204" pitchFamily="34" charset="0"/>
                          </a:endParaRPr>
                        </a:p>
                      </a:txBody>
                      <a:tcPr marL="77649" marR="77649" marT="38824" marB="388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</a:rPr>
                            <a:t>5.7 MV/m</a:t>
                          </a:r>
                          <a:endParaRPr lang="en-GB" sz="1800" b="0" dirty="0">
                            <a:solidFill>
                              <a:schemeClr val="tx1"/>
                            </a:solidFill>
                            <a:latin typeface="Calibri Light" panose="020F0302020204030204" pitchFamily="34" charset="0"/>
                          </a:endParaRPr>
                        </a:p>
                      </a:txBody>
                      <a:tcPr marL="77649" marR="77649" marT="38824" marB="388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</a:rPr>
                            <a:t>10 MV/m</a:t>
                          </a:r>
                        </a:p>
                      </a:txBody>
                      <a:tcPr marL="77649" marR="77649" marT="38824" marB="388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6975672"/>
                      </a:ext>
                    </a:extLst>
                  </a:tr>
                  <a:tr h="30502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baseline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</a:rPr>
                            <a:t>Sync. Phase</a:t>
                          </a:r>
                          <a:endParaRPr lang="en-GB" sz="1800" b="0" baseline="0" dirty="0">
                            <a:solidFill>
                              <a:schemeClr val="tx1"/>
                            </a:solidFill>
                            <a:latin typeface="Calibri Light" panose="020F0302020204030204" pitchFamily="34" charset="0"/>
                          </a:endParaRPr>
                        </a:p>
                      </a:txBody>
                      <a:tcPr marL="77649" marR="77649" marT="38824" marB="388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baseline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</a:rPr>
                            <a:t>-12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endParaRPr lang="en-GB" sz="1800" b="0" baseline="0" dirty="0">
                            <a:solidFill>
                              <a:schemeClr val="tx1"/>
                            </a:solidFill>
                            <a:latin typeface="Calibri Light" panose="020F0302020204030204" pitchFamily="34" charset="0"/>
                          </a:endParaRPr>
                        </a:p>
                      </a:txBody>
                      <a:tcPr marL="77649" marR="77649" marT="38824" marB="388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</a:rPr>
                            <a:t>-30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endParaRPr lang="en-GB" sz="1800" b="0" baseline="0" dirty="0">
                            <a:solidFill>
                              <a:schemeClr val="tx1"/>
                            </a:solidFill>
                            <a:latin typeface="Calibri Light" panose="020F0302020204030204" pitchFamily="34" charset="0"/>
                          </a:endParaRPr>
                        </a:p>
                      </a:txBody>
                      <a:tcPr marL="77649" marR="77649" marT="38824" marB="388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50155252"/>
                      </a:ext>
                    </a:extLst>
                  </a:tr>
                  <a:tr h="305023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</a:rPr>
                            <a:t>RF frequency</a:t>
                          </a:r>
                          <a:endParaRPr lang="en-GB" sz="1800" b="0" dirty="0">
                            <a:solidFill>
                              <a:schemeClr val="tx1"/>
                            </a:solidFill>
                            <a:latin typeface="Calibri Light" panose="020F0302020204030204" pitchFamily="34" charset="0"/>
                          </a:endParaRPr>
                        </a:p>
                      </a:txBody>
                      <a:tcPr marL="77649" marR="77649" marT="38824" marB="388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</a:rPr>
                            <a:t>750 MHz</a:t>
                          </a:r>
                          <a:endParaRPr lang="en-GB" sz="1800" b="0" dirty="0">
                            <a:solidFill>
                              <a:schemeClr val="tx1"/>
                            </a:solidFill>
                            <a:latin typeface="Calibri Light" panose="020F0302020204030204" pitchFamily="34" charset="0"/>
                          </a:endParaRPr>
                        </a:p>
                      </a:txBody>
                      <a:tcPr marL="77649" marR="77649" marT="38824" marB="388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</a:rPr>
                            <a:t>3 GHz</a:t>
                          </a:r>
                          <a:endParaRPr lang="en-GB" dirty="0">
                            <a:solidFill>
                              <a:schemeClr val="tx1"/>
                            </a:solidFill>
                            <a:latin typeface="Calibri Light" panose="020F0302020204030204" pitchFamily="34" charset="0"/>
                          </a:endParaRPr>
                        </a:p>
                      </a:txBody>
                      <a:tcPr marL="77649" marR="77649" marT="38824" marB="388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797058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>
                <a:extLst>
                  <a:ext uri="{FF2B5EF4-FFF2-40B4-BE49-F238E27FC236}">
                    <a16:creationId xmlns:a16="http://schemas.microsoft.com/office/drawing/2014/main" id="{385715F8-02EF-4C5B-B8C5-A8A854BD34F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46759580"/>
                  </p:ext>
                </p:extLst>
              </p:nvPr>
            </p:nvGraphicFramePr>
            <p:xfrm>
              <a:off x="391790" y="1493901"/>
              <a:ext cx="6588789" cy="177363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196263">
                      <a:extLst>
                        <a:ext uri="{9D8B030D-6E8A-4147-A177-3AD203B41FA5}">
                          <a16:colId xmlns:a16="http://schemas.microsoft.com/office/drawing/2014/main" val="3896613962"/>
                        </a:ext>
                      </a:extLst>
                    </a:gridCol>
                    <a:gridCol w="2196263">
                      <a:extLst>
                        <a:ext uri="{9D8B030D-6E8A-4147-A177-3AD203B41FA5}">
                          <a16:colId xmlns:a16="http://schemas.microsoft.com/office/drawing/2014/main" val="2745373813"/>
                        </a:ext>
                      </a:extLst>
                    </a:gridCol>
                    <a:gridCol w="2196263">
                      <a:extLst>
                        <a:ext uri="{9D8B030D-6E8A-4147-A177-3AD203B41FA5}">
                          <a16:colId xmlns:a16="http://schemas.microsoft.com/office/drawing/2014/main" val="415661348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</a:rPr>
                            <a:t>Parameter</a:t>
                          </a:r>
                          <a:endParaRPr lang="en-GB" sz="1800" b="0" dirty="0">
                            <a:solidFill>
                              <a:schemeClr val="tx1"/>
                            </a:solidFill>
                            <a:latin typeface="Calibri Light" panose="020F03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</a:rPr>
                            <a:t>IH-structure</a:t>
                          </a:r>
                          <a:endParaRPr lang="en-GB" sz="1800" b="0" dirty="0">
                            <a:solidFill>
                              <a:schemeClr val="tx1"/>
                            </a:solidFill>
                            <a:latin typeface="Calibri Light" panose="020F03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  <a:cs typeface="Arial" panose="020B0604020202020204" pitchFamily="34" charset="0"/>
                            </a:rPr>
                            <a:t>DTL-structure</a:t>
                          </a:r>
                          <a:endParaRPr lang="en-GB" sz="1800" b="0" dirty="0">
                            <a:solidFill>
                              <a:schemeClr val="tx1"/>
                            </a:solidFill>
                            <a:latin typeface="Calibri Light" panose="020F0302020204030204" pitchFamily="34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B9BD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5988896"/>
                      </a:ext>
                    </a:extLst>
                  </a:tr>
                  <a:tr h="351968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</a:rPr>
                            <a:t>Input energy</a:t>
                          </a:r>
                          <a:endParaRPr lang="en-GB" sz="1800" b="0" dirty="0">
                            <a:solidFill>
                              <a:schemeClr val="tx1"/>
                            </a:solidFill>
                            <a:latin typeface="Calibri Light" panose="020F0302020204030204" pitchFamily="34" charset="0"/>
                          </a:endParaRPr>
                        </a:p>
                      </a:txBody>
                      <a:tcPr marL="77649" marR="77649" marT="38824" marB="388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</a:rPr>
                            <a:t>2.5 MeV/u</a:t>
                          </a:r>
                          <a:endParaRPr lang="en-GB" sz="1800" b="0" dirty="0">
                            <a:solidFill>
                              <a:schemeClr val="tx1"/>
                            </a:solidFill>
                            <a:latin typeface="Calibri Light" panose="020F0302020204030204" pitchFamily="34" charset="0"/>
                          </a:endParaRPr>
                        </a:p>
                      </a:txBody>
                      <a:tcPr marL="77649" marR="77649" marT="38824" marB="388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</a:rPr>
                            <a:t>5</a:t>
                          </a:r>
                          <a:r>
                            <a:rPr lang="en-US" baseline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</a:rPr>
                            <a:t> MeV/u</a:t>
                          </a:r>
                          <a:endParaRPr lang="en-GB" dirty="0">
                            <a:solidFill>
                              <a:schemeClr val="tx1"/>
                            </a:solidFill>
                            <a:latin typeface="Calibri Light" panose="020F0302020204030204" pitchFamily="34" charset="0"/>
                          </a:endParaRPr>
                        </a:p>
                      </a:txBody>
                      <a:tcPr marL="77649" marR="77649" marT="38824" marB="388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4237937"/>
                      </a:ext>
                    </a:extLst>
                  </a:tr>
                  <a:tr h="351968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</a:rPr>
                            <a:t>Accelerating gradient</a:t>
                          </a:r>
                          <a:endParaRPr lang="en-GB" sz="1800" b="0" dirty="0">
                            <a:solidFill>
                              <a:schemeClr val="tx1"/>
                            </a:solidFill>
                            <a:latin typeface="Calibri Light" panose="020F0302020204030204" pitchFamily="34" charset="0"/>
                          </a:endParaRPr>
                        </a:p>
                      </a:txBody>
                      <a:tcPr marL="77649" marR="77649" marT="38824" marB="388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</a:rPr>
                            <a:t>5.7 MV/m</a:t>
                          </a:r>
                          <a:endParaRPr lang="en-GB" sz="1800" b="0" dirty="0">
                            <a:solidFill>
                              <a:schemeClr val="tx1"/>
                            </a:solidFill>
                            <a:latin typeface="Calibri Light" panose="020F0302020204030204" pitchFamily="34" charset="0"/>
                          </a:endParaRPr>
                        </a:p>
                      </a:txBody>
                      <a:tcPr marL="77649" marR="77649" marT="38824" marB="388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</a:rPr>
                            <a:t>10 MV/m</a:t>
                          </a:r>
                        </a:p>
                      </a:txBody>
                      <a:tcPr marL="77649" marR="77649" marT="38824" marB="388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6975672"/>
                      </a:ext>
                    </a:extLst>
                  </a:tr>
                  <a:tr h="351968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baseline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</a:rPr>
                            <a:t>Sync. Phase</a:t>
                          </a:r>
                          <a:endParaRPr lang="en-GB" sz="1800" b="0" baseline="0" dirty="0">
                            <a:solidFill>
                              <a:schemeClr val="tx1"/>
                            </a:solidFill>
                            <a:latin typeface="Calibri Light" panose="020F0302020204030204" pitchFamily="34" charset="0"/>
                          </a:endParaRPr>
                        </a:p>
                      </a:txBody>
                      <a:tcPr marL="77649" marR="77649" marT="38824" marB="388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it-CH"/>
                        </a:p>
                      </a:txBody>
                      <a:tcPr marL="77649" marR="77649" marT="38824" marB="388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0556" t="-312069" r="-100833" b="-1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CH"/>
                        </a:p>
                      </a:txBody>
                      <a:tcPr marL="77649" marR="77649" marT="38824" marB="388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00000" t="-312069" r="-554" b="-1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50155252"/>
                      </a:ext>
                    </a:extLst>
                  </a:tr>
                  <a:tr h="351968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</a:rPr>
                            <a:t>RF frequency</a:t>
                          </a:r>
                          <a:endParaRPr lang="en-GB" sz="1800" b="0" dirty="0">
                            <a:solidFill>
                              <a:schemeClr val="tx1"/>
                            </a:solidFill>
                            <a:latin typeface="Calibri Light" panose="020F0302020204030204" pitchFamily="34" charset="0"/>
                          </a:endParaRPr>
                        </a:p>
                      </a:txBody>
                      <a:tcPr marL="77649" marR="77649" marT="38824" marB="388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</a:rPr>
                            <a:t>750 MHz</a:t>
                          </a:r>
                          <a:endParaRPr lang="en-GB" sz="1800" b="0" dirty="0">
                            <a:solidFill>
                              <a:schemeClr val="tx1"/>
                            </a:solidFill>
                            <a:latin typeface="Calibri Light" panose="020F0302020204030204" pitchFamily="34" charset="0"/>
                          </a:endParaRPr>
                        </a:p>
                      </a:txBody>
                      <a:tcPr marL="77649" marR="77649" marT="38824" marB="388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Calibri Light" panose="020F0302020204030204" pitchFamily="34" charset="0"/>
                            </a:rPr>
                            <a:t>3 GHz</a:t>
                          </a:r>
                          <a:endParaRPr lang="en-GB" dirty="0">
                            <a:solidFill>
                              <a:schemeClr val="tx1"/>
                            </a:solidFill>
                            <a:latin typeface="Calibri Light" panose="020F0302020204030204" pitchFamily="34" charset="0"/>
                          </a:endParaRPr>
                        </a:p>
                      </a:txBody>
                      <a:tcPr marL="77649" marR="77649" marT="38824" marB="38824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797058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BCCAFB2B-B2D3-4A2E-8F25-634E70356821}"/>
              </a:ext>
            </a:extLst>
          </p:cNvPr>
          <p:cNvSpPr txBox="1"/>
          <p:nvPr/>
        </p:nvSpPr>
        <p:spPr>
          <a:xfrm>
            <a:off x="665284" y="908491"/>
            <a:ext cx="8065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 Light" panose="020F0302020204030204" pitchFamily="34" charset="0"/>
              </a:rPr>
              <a:t>Two structure could follow the RFQ (two different longitudinal acceptances)</a:t>
            </a:r>
            <a:endParaRPr lang="en-GB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22D65A-338E-4484-B55F-700847304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04" y="3347474"/>
            <a:ext cx="3487553" cy="27450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297700-E2DC-4126-BAA0-0D66189AAA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1933" y="1302393"/>
            <a:ext cx="4234347" cy="48991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34C6E4-5A5B-4C5B-B664-69802AB64F1D}"/>
              </a:ext>
            </a:extLst>
          </p:cNvPr>
          <p:cNvSpPr/>
          <p:nvPr/>
        </p:nvSpPr>
        <p:spPr>
          <a:xfrm>
            <a:off x="7867650" y="4513580"/>
            <a:ext cx="57150" cy="12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53EC92-AF9B-4077-86E9-E8924A1004D8}"/>
              </a:ext>
            </a:extLst>
          </p:cNvPr>
          <p:cNvSpPr txBox="1"/>
          <p:nvPr/>
        </p:nvSpPr>
        <p:spPr>
          <a:xfrm>
            <a:off x="7746364" y="4452613"/>
            <a:ext cx="3619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1.5</a:t>
            </a:r>
          </a:p>
        </p:txBody>
      </p:sp>
    </p:spTree>
    <p:extLst>
      <p:ext uri="{BB962C8B-B14F-4D97-AF65-F5344CB8AC3E}">
        <p14:creationId xmlns:p14="http://schemas.microsoft.com/office/powerpoint/2010/main" val="40409969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ctrTitle"/>
          </p:nvPr>
        </p:nvSpPr>
        <p:spPr>
          <a:xfrm>
            <a:off x="1097280" y="3234492"/>
            <a:ext cx="10058400" cy="10906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Bent </a:t>
            </a:r>
            <a:r>
              <a:rPr lang="en-US" sz="4000" dirty="0" err="1"/>
              <a:t>linac</a:t>
            </a:r>
            <a:r>
              <a:rPr lang="en-US" sz="4000" dirty="0"/>
              <a:t> design</a:t>
            </a:r>
            <a:endParaRPr lang="en-GB" sz="3200" dirty="0"/>
          </a:p>
          <a:p>
            <a:pPr marL="15875" algn="ctr"/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9058744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1920" y="137160"/>
            <a:ext cx="10058400" cy="746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The bent linac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21920" y="883920"/>
            <a:ext cx="1188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Vittorio Bencini</a:t>
            </a:r>
            <a:endParaRPr lang="en-GB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27</a:t>
            </a:fld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897084" y="1068052"/>
            <a:ext cx="10526737" cy="5154819"/>
            <a:chOff x="1488114" y="2765827"/>
            <a:chExt cx="27359733" cy="1254025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8" r="9118"/>
            <a:stretch/>
          </p:blipFill>
          <p:spPr>
            <a:xfrm>
              <a:off x="1488114" y="2765827"/>
              <a:ext cx="27359733" cy="12540258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7798551" y="3646491"/>
              <a:ext cx="12360222" cy="1429095"/>
              <a:chOff x="5255908" y="2871575"/>
              <a:chExt cx="15523657" cy="1468103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5255908" y="2871575"/>
                <a:ext cx="11247427" cy="1468103"/>
                <a:chOff x="-8558447" y="11027099"/>
                <a:chExt cx="34954056" cy="4008321"/>
              </a:xfrm>
            </p:grpSpPr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7831610" y="12798177"/>
                  <a:ext cx="3432261" cy="880947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1244821" y="12790091"/>
                  <a:ext cx="3432261" cy="880947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49639"/>
                <a:stretch/>
              </p:blipFill>
              <p:spPr>
                <a:xfrm>
                  <a:off x="24667105" y="12783359"/>
                  <a:ext cx="1728504" cy="880947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 rotWithShape="1">
                <a:blip r:embed="rId5"/>
                <a:srcRect b="3260"/>
                <a:stretch/>
              </p:blipFill>
              <p:spPr>
                <a:xfrm>
                  <a:off x="-8558447" y="11027099"/>
                  <a:ext cx="26429106" cy="4008321"/>
                </a:xfrm>
                <a:prstGeom prst="rect">
                  <a:avLst/>
                </a:prstGeom>
              </p:spPr>
            </p:pic>
          </p:grp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503335" y="3511108"/>
                <a:ext cx="1104424" cy="322659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578154" y="3509798"/>
                <a:ext cx="1104424" cy="322659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600322" y="3511108"/>
                <a:ext cx="1104424" cy="322659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675141" y="3509798"/>
                <a:ext cx="1104424" cy="322659"/>
              </a:xfrm>
              <a:prstGeom prst="rect">
                <a:avLst/>
              </a:prstGeom>
            </p:spPr>
          </p:pic>
        </p:grpSp>
      </p:grpSp>
      <p:cxnSp>
        <p:nvCxnSpPr>
          <p:cNvPr id="7" name="Straight Arrow Connector 6"/>
          <p:cNvCxnSpPr/>
          <p:nvPr/>
        </p:nvCxnSpPr>
        <p:spPr>
          <a:xfrm>
            <a:off x="915455" y="6222871"/>
            <a:ext cx="1052673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683316" y="5906321"/>
            <a:ext cx="1274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33 m</a:t>
            </a:r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54398" y="5326365"/>
            <a:ext cx="3165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Energy modulated section</a:t>
            </a:r>
            <a:endParaRPr lang="en-GB" dirty="0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973855" y="3426928"/>
            <a:ext cx="3165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Bent section</a:t>
            </a:r>
            <a:endParaRPr lang="en-GB" dirty="0"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967643" y="1718150"/>
            <a:ext cx="2042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Fixed energy</a:t>
            </a:r>
          </a:p>
          <a:p>
            <a:pPr algn="ctr"/>
            <a:r>
              <a:rPr lang="en-US" dirty="0">
                <a:latin typeface="+mj-lt"/>
              </a:rPr>
              <a:t>section</a:t>
            </a:r>
            <a:endParaRPr lang="en-GB" dirty="0"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75547" y="1370990"/>
            <a:ext cx="3165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RFQ</a:t>
            </a:r>
            <a:endParaRPr lang="en-GB" dirty="0"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767355" y="1100291"/>
            <a:ext cx="3165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LEBT</a:t>
            </a:r>
            <a:endParaRPr lang="en-GB" dirty="0"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04292" y="1093807"/>
            <a:ext cx="3165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+mj-lt"/>
              </a:rPr>
              <a:t>TwinEBIS</a:t>
            </a:r>
            <a:endParaRPr lang="en-GB" dirty="0">
              <a:latin typeface="+mj-lt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 flipV="1">
            <a:off x="12005207" y="1758461"/>
            <a:ext cx="0" cy="411360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 rot="16200000">
            <a:off x="11244162" y="3543259"/>
            <a:ext cx="1274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12 m</a:t>
            </a:r>
            <a:endParaRPr lang="en-GB" dirty="0">
              <a:latin typeface="Calibri Light" panose="020F0302020204030204" pitchFamily="34" charset="0"/>
            </a:endParaRPr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42129C6A-F70D-4893-8E42-3EEF87C219C1}"/>
              </a:ext>
            </a:extLst>
          </p:cNvPr>
          <p:cNvGraphicFramePr>
            <a:graphicFrameLocks noGrp="1"/>
          </p:cNvGraphicFramePr>
          <p:nvPr/>
        </p:nvGraphicFramePr>
        <p:xfrm>
          <a:off x="81570" y="996461"/>
          <a:ext cx="3047166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3583">
                  <a:extLst>
                    <a:ext uri="{9D8B030D-6E8A-4147-A177-3AD203B41FA5}">
                      <a16:colId xmlns:a16="http://schemas.microsoft.com/office/drawing/2014/main" val="3208795202"/>
                    </a:ext>
                  </a:extLst>
                </a:gridCol>
                <a:gridCol w="1523583">
                  <a:extLst>
                    <a:ext uri="{9D8B030D-6E8A-4147-A177-3AD203B41FA5}">
                      <a16:colId xmlns:a16="http://schemas.microsoft.com/office/drawing/2014/main" val="45427973"/>
                    </a:ext>
                  </a:extLst>
                </a:gridCol>
              </a:tblGrid>
              <a:tr h="30005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</a:rPr>
                        <a:t>Parameter</a:t>
                      </a:r>
                      <a:endParaRPr lang="en-GB" sz="1400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</a:rPr>
                        <a:t>Value</a:t>
                      </a:r>
                      <a:endParaRPr lang="en-GB" sz="1400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621534"/>
                  </a:ext>
                </a:extLst>
              </a:tr>
              <a:tr h="30005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 Light" panose="020F0302020204030204" pitchFamily="34" charset="0"/>
                        </a:rPr>
                        <a:t>Frequency</a:t>
                      </a:r>
                      <a:endParaRPr lang="en-GB" sz="1400" dirty="0"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 Light" panose="020F0302020204030204" pitchFamily="34" charset="0"/>
                        </a:rPr>
                        <a:t>750 MHz/3 GHz</a:t>
                      </a:r>
                      <a:endParaRPr lang="en-GB" sz="1400" dirty="0"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919852"/>
                  </a:ext>
                </a:extLst>
              </a:tr>
              <a:tr h="30005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 Light" panose="020F0302020204030204" pitchFamily="34" charset="0"/>
                        </a:rPr>
                        <a:t>Species</a:t>
                      </a:r>
                      <a:endParaRPr lang="en-GB" sz="1400" dirty="0"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30000" dirty="0">
                          <a:latin typeface="Calibri Light" panose="020F0302020204030204" pitchFamily="34" charset="0"/>
                        </a:rPr>
                        <a:t>12</a:t>
                      </a:r>
                      <a:r>
                        <a:rPr lang="en-US" sz="1400" dirty="0">
                          <a:latin typeface="Calibri Light" panose="020F0302020204030204" pitchFamily="34" charset="0"/>
                        </a:rPr>
                        <a:t>C</a:t>
                      </a:r>
                      <a:r>
                        <a:rPr lang="en-US" sz="1400" baseline="30000" dirty="0">
                          <a:latin typeface="Calibri Light" panose="020F0302020204030204" pitchFamily="34" charset="0"/>
                        </a:rPr>
                        <a:t>6+</a:t>
                      </a:r>
                      <a:endParaRPr lang="en-GB" sz="1400" baseline="30000" dirty="0"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1817472"/>
                  </a:ext>
                </a:extLst>
              </a:tr>
              <a:tr h="30005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 Light" panose="020F0302020204030204" pitchFamily="34" charset="0"/>
                        </a:rPr>
                        <a:t>Final energy</a:t>
                      </a:r>
                      <a:endParaRPr lang="en-GB" sz="1400" dirty="0"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 Light" panose="020F0302020204030204" pitchFamily="34" charset="0"/>
                        </a:rPr>
                        <a:t>100-430 MeV/u</a:t>
                      </a:r>
                      <a:endParaRPr lang="en-GB" sz="1400" dirty="0"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228873"/>
                  </a:ext>
                </a:extLst>
              </a:tr>
              <a:tr h="30005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 Light" panose="020F0302020204030204" pitchFamily="34" charset="0"/>
                        </a:rPr>
                        <a:t>Repetition rate</a:t>
                      </a:r>
                      <a:endParaRPr lang="en-GB" sz="1400" dirty="0"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 Light" panose="020F0302020204030204" pitchFamily="34" charset="0"/>
                        </a:rPr>
                        <a:t>200 (400) Hz </a:t>
                      </a:r>
                      <a:endParaRPr lang="en-GB" sz="1400" dirty="0"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325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8252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1920" y="137160"/>
            <a:ext cx="10058400" cy="746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Fixed energy section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21920" y="883920"/>
            <a:ext cx="1188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Vittorio Bencini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28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24EA6-171B-4AC6-9525-2373DBFDB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1" y="1030746"/>
            <a:ext cx="5399136" cy="52822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A7DB90-A8D4-4E0D-9964-68147796E8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366"/>
          <a:stretch/>
        </p:blipFill>
        <p:spPr>
          <a:xfrm>
            <a:off x="654968" y="3748598"/>
            <a:ext cx="5151360" cy="254508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948675E-20D0-4CAE-A651-FCB6A05A85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206058"/>
              </p:ext>
            </p:extLst>
          </p:nvPr>
        </p:nvGraphicFramePr>
        <p:xfrm>
          <a:off x="836012" y="1311019"/>
          <a:ext cx="5151360" cy="1553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5680">
                  <a:extLst>
                    <a:ext uri="{9D8B030D-6E8A-4147-A177-3AD203B41FA5}">
                      <a16:colId xmlns:a16="http://schemas.microsoft.com/office/drawing/2014/main" val="3546047745"/>
                    </a:ext>
                  </a:extLst>
                </a:gridCol>
                <a:gridCol w="2575680">
                  <a:extLst>
                    <a:ext uri="{9D8B030D-6E8A-4147-A177-3AD203B41FA5}">
                      <a16:colId xmlns:a16="http://schemas.microsoft.com/office/drawing/2014/main" val="1291822758"/>
                    </a:ext>
                  </a:extLst>
                </a:gridCol>
              </a:tblGrid>
              <a:tr h="388253">
                <a:tc>
                  <a:txBody>
                    <a:bodyPr/>
                    <a:lstStyle/>
                    <a:p>
                      <a:r>
                        <a:rPr lang="it-IT" dirty="0">
                          <a:latin typeface="Calibri Light" panose="020F0302020204030204" pitchFamily="34" charset="0"/>
                        </a:rPr>
                        <a:t>Parameter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Calibri Light" panose="020F0302020204030204" pitchFamily="34" charset="0"/>
                        </a:rPr>
                        <a:t>Value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8975940"/>
                  </a:ext>
                </a:extLst>
              </a:tr>
              <a:tr h="388253">
                <a:tc>
                  <a:txBody>
                    <a:bodyPr/>
                    <a:lstStyle/>
                    <a:p>
                      <a:r>
                        <a:rPr lang="it-IT" dirty="0">
                          <a:latin typeface="Calibri Light" panose="020F0302020204030204" pitchFamily="34" charset="0"/>
                        </a:rPr>
                        <a:t>Frequency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Calibri Light" panose="020F0302020204030204" pitchFamily="34" charset="0"/>
                        </a:rPr>
                        <a:t>3 GHz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4809493"/>
                  </a:ext>
                </a:extLst>
              </a:tr>
              <a:tr h="388253">
                <a:tc>
                  <a:txBody>
                    <a:bodyPr/>
                    <a:lstStyle/>
                    <a:p>
                      <a:r>
                        <a:rPr lang="it-IT" dirty="0">
                          <a:latin typeface="Calibri Light" panose="020F0302020204030204" pitchFamily="34" charset="0"/>
                        </a:rPr>
                        <a:t>Energy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Calibri Light" panose="020F0302020204030204" pitchFamily="34" charset="0"/>
                        </a:rPr>
                        <a:t>5-30 MeV/u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57355"/>
                  </a:ext>
                </a:extLst>
              </a:tr>
              <a:tr h="388253">
                <a:tc>
                  <a:txBody>
                    <a:bodyPr/>
                    <a:lstStyle/>
                    <a:p>
                      <a:r>
                        <a:rPr lang="it-IT" dirty="0">
                          <a:latin typeface="Calibri Light" panose="020F0302020204030204" pitchFamily="34" charset="0"/>
                        </a:rPr>
                        <a:t>Length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Calibri Light" panose="020F0302020204030204" pitchFamily="34" charset="0"/>
                        </a:rPr>
                        <a:t>5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256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60540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1920" y="137160"/>
            <a:ext cx="10058400" cy="746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Fixed energy section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21920" y="883920"/>
            <a:ext cx="1188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Vittorio Bencini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29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63C6AA-A36B-40F1-A76C-97A5773BC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270" y="1162650"/>
            <a:ext cx="6800850" cy="41243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73C3B2-C02A-42BA-A82D-647BB46BA7A0}"/>
              </a:ext>
            </a:extLst>
          </p:cNvPr>
          <p:cNvSpPr txBox="1"/>
          <p:nvPr/>
        </p:nvSpPr>
        <p:spPr>
          <a:xfrm>
            <a:off x="593391" y="1363528"/>
            <a:ext cx="39519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+mj-lt"/>
              </a:rPr>
              <a:t>Matching between RFQ and Fixed energy section is very delicate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+mj-lt"/>
              </a:rPr>
              <a:t>The jump in frequency reduces the longitudinal acceptance by a factor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+mj-lt"/>
              </a:rPr>
              <a:t>Redesign the first two tanks (match the phase) to smooth the mismatch</a:t>
            </a:r>
          </a:p>
        </p:txBody>
      </p:sp>
    </p:spTree>
    <p:extLst>
      <p:ext uri="{BB962C8B-B14F-4D97-AF65-F5344CB8AC3E}">
        <p14:creationId xmlns:p14="http://schemas.microsoft.com/office/powerpoint/2010/main" val="3474002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1920" y="137160"/>
            <a:ext cx="10058400" cy="746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Accelerators for hadron-therapy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21920" y="883920"/>
            <a:ext cx="1188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Vittorio Bencini</a:t>
            </a:r>
            <a:endParaRPr lang="en-GB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3</a:t>
            </a:fld>
            <a:endParaRPr lang="en-GB" dirty="0"/>
          </a:p>
        </p:txBody>
      </p:sp>
      <p:sp>
        <p:nvSpPr>
          <p:cNvPr id="35" name="Rounded Rectangle 34"/>
          <p:cNvSpPr/>
          <p:nvPr/>
        </p:nvSpPr>
        <p:spPr>
          <a:xfrm>
            <a:off x="735264" y="1190863"/>
            <a:ext cx="3251329" cy="319278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08099" y="868442"/>
            <a:ext cx="2105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B9BD5">
                    <a:lumMod val="75000"/>
                  </a:srgbClr>
                </a:solidFill>
                <a:latin typeface="Calibri Light" panose="020F0302020204030204" pitchFamily="34" charset="0"/>
              </a:rPr>
              <a:t>Cyclotrons</a:t>
            </a:r>
            <a:endParaRPr lang="en-GB" dirty="0">
              <a:solidFill>
                <a:srgbClr val="5B9BD5">
                  <a:lumMod val="75000"/>
                </a:srgbClr>
              </a:solidFill>
              <a:latin typeface="Calibri Light" panose="020F03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5265" y="1351397"/>
            <a:ext cx="32513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prstClr val="white"/>
                </a:solidFill>
                <a:latin typeface="Calibri Light" panose="020F0302020204030204" pitchFamily="34" charset="0"/>
              </a:rPr>
              <a:t>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 Light" panose="020F0302020204030204" pitchFamily="34" charset="0"/>
              </a:rPr>
              <a:t>Small footprint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n-US" b="1" u="sng" dirty="0">
                <a:solidFill>
                  <a:prstClr val="white"/>
                </a:solidFill>
                <a:latin typeface="Calibri Light" panose="020F0302020204030204" pitchFamily="34" charset="0"/>
              </a:rPr>
              <a:t>Drawbacks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 Light" panose="020F0302020204030204" pitchFamily="34" charset="0"/>
              </a:rPr>
              <a:t>Passive energy modulation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 Light" panose="020F0302020204030204" pitchFamily="34" charset="0"/>
              </a:rPr>
              <a:t>Big emittance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 Light" panose="020F0302020204030204" pitchFamily="34" charset="0"/>
              </a:rPr>
              <a:t>Slow energy modulation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 Light" panose="020F0302020204030204" pitchFamily="34" charset="0"/>
              </a:rPr>
              <a:t>Only for protons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endParaRPr lang="en-GB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4734431" y="2830433"/>
            <a:ext cx="3251329" cy="3192780"/>
          </a:xfrm>
          <a:prstGeom prst="roundRect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07265" y="5971143"/>
            <a:ext cx="2105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ED7D31"/>
                </a:solidFill>
                <a:latin typeface="Calibri Light" panose="020F0302020204030204" pitchFamily="34" charset="0"/>
              </a:rPr>
              <a:t>Synchrotrons</a:t>
            </a:r>
            <a:endParaRPr lang="en-GB" dirty="0">
              <a:solidFill>
                <a:srgbClr val="ED7D31"/>
              </a:solidFill>
              <a:latin typeface="Calibri Light" panose="020F03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734431" y="3219251"/>
            <a:ext cx="32513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prstClr val="white"/>
                </a:solidFill>
                <a:latin typeface="Calibri Light" panose="020F0302020204030204" pitchFamily="34" charset="0"/>
              </a:rPr>
              <a:t>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 Light" panose="020F0302020204030204" pitchFamily="34" charset="0"/>
              </a:rPr>
              <a:t>Active energy modulation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 Light" panose="020F0302020204030204" pitchFamily="34" charset="0"/>
              </a:rPr>
              <a:t>Both protons and carbon ions</a:t>
            </a:r>
          </a:p>
          <a:p>
            <a:endParaRPr lang="en-US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n-US" b="1" u="sng" dirty="0">
                <a:solidFill>
                  <a:prstClr val="white"/>
                </a:solidFill>
                <a:latin typeface="Calibri Light" panose="020F0302020204030204" pitchFamily="34" charset="0"/>
              </a:rPr>
              <a:t>Drawbacks</a:t>
            </a:r>
            <a:endParaRPr lang="en-US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 Light" panose="020F0302020204030204" pitchFamily="34" charset="0"/>
              </a:rPr>
              <a:t>Slow energy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 Light" panose="020F0302020204030204" pitchFamily="34" charset="0"/>
              </a:rPr>
              <a:t>Big footprint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 Light" panose="020F0302020204030204" pitchFamily="34" charset="0"/>
              </a:rPr>
              <a:t>Big emittance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endParaRPr lang="en-GB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8652200" y="1190863"/>
            <a:ext cx="3251329" cy="3192780"/>
          </a:xfrm>
          <a:prstGeom prst="roundRect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652200" y="1579681"/>
            <a:ext cx="32513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prstClr val="white"/>
                </a:solidFill>
                <a:latin typeface="Calibri Light" panose="020F0302020204030204" pitchFamily="34" charset="0"/>
              </a:rPr>
              <a:t>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 Light" panose="020F0302020204030204" pitchFamily="34" charset="0"/>
              </a:rPr>
              <a:t>Active energy modulation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 Light" panose="020F0302020204030204" pitchFamily="34" charset="0"/>
              </a:rPr>
              <a:t>Fast energy modulation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 Light" panose="020F0302020204030204" pitchFamily="34" charset="0"/>
              </a:rPr>
              <a:t>Excellent beam quality</a:t>
            </a:r>
          </a:p>
          <a:p>
            <a:endParaRPr lang="en-US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n-US" b="1" u="sng" dirty="0">
                <a:solidFill>
                  <a:prstClr val="white"/>
                </a:solidFill>
                <a:latin typeface="Calibri Light" panose="020F0302020204030204" pitchFamily="34" charset="0"/>
              </a:rPr>
              <a:t>Drawbacks</a:t>
            </a:r>
            <a:endParaRPr lang="en-US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 Light" panose="020F0302020204030204" pitchFamily="34" charset="0"/>
              </a:rPr>
              <a:t>‘linear’ footprint</a:t>
            </a:r>
          </a:p>
          <a:p>
            <a:endParaRPr lang="en-US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endParaRPr lang="en-GB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248140" y="868442"/>
            <a:ext cx="2105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AD47"/>
                </a:solidFill>
                <a:latin typeface="Calibri Light" panose="020F0302020204030204" pitchFamily="34" charset="0"/>
              </a:rPr>
              <a:t>Linacs</a:t>
            </a:r>
            <a:endParaRPr lang="en-GB" dirty="0">
              <a:solidFill>
                <a:srgbClr val="70AD47"/>
              </a:solidFill>
              <a:latin typeface="Calibri Light" panose="020F030202020403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328" y="4441825"/>
            <a:ext cx="3062028" cy="1753469"/>
          </a:xfrm>
          <a:prstGeom prst="rect">
            <a:avLst/>
          </a:prstGeom>
        </p:spPr>
      </p:pic>
      <p:pic>
        <p:nvPicPr>
          <p:cNvPr id="45" name="Picture 44" descr="\\cern.ch\dfs\Users\a\agaronna\Documents\My Documents\THESIS\data\accelerators\cnao.JPG"/>
          <p:cNvPicPr>
            <a:picLocks noChangeAspect="1" noChangeArrowheads="1"/>
          </p:cNvPicPr>
          <p:nvPr/>
        </p:nvPicPr>
        <p:blipFill>
          <a:blip r:embed="rId4" cstate="print"/>
          <a:srcRect l="1713"/>
          <a:stretch>
            <a:fillRect/>
          </a:stretch>
        </p:blipFill>
        <p:spPr bwMode="auto">
          <a:xfrm>
            <a:off x="5440703" y="982410"/>
            <a:ext cx="1866184" cy="1821461"/>
          </a:xfrm>
          <a:prstGeom prst="rect">
            <a:avLst/>
          </a:prstGeom>
          <a:noFill/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6284" y="4542988"/>
            <a:ext cx="2873101" cy="161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867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1920" y="137160"/>
            <a:ext cx="10058400" cy="746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Bent section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21920" y="883920"/>
            <a:ext cx="1188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Vittorio Bencini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30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DB4DD6-87FE-4A82-B03C-56E25F0A3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994" y="958299"/>
            <a:ext cx="5420557" cy="5420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288EB0-06CE-4B5B-817C-569B47483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449" y="3776332"/>
            <a:ext cx="5420557" cy="253150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9ECD3E5-6C26-4CCE-8FDB-4AB7BE1191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178002"/>
              </p:ext>
            </p:extLst>
          </p:nvPr>
        </p:nvGraphicFramePr>
        <p:xfrm>
          <a:off x="644962" y="1237488"/>
          <a:ext cx="5420558" cy="1941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0279">
                  <a:extLst>
                    <a:ext uri="{9D8B030D-6E8A-4147-A177-3AD203B41FA5}">
                      <a16:colId xmlns:a16="http://schemas.microsoft.com/office/drawing/2014/main" val="3546047745"/>
                    </a:ext>
                  </a:extLst>
                </a:gridCol>
                <a:gridCol w="2710279">
                  <a:extLst>
                    <a:ext uri="{9D8B030D-6E8A-4147-A177-3AD203B41FA5}">
                      <a16:colId xmlns:a16="http://schemas.microsoft.com/office/drawing/2014/main" val="1291822758"/>
                    </a:ext>
                  </a:extLst>
                </a:gridCol>
              </a:tblGrid>
              <a:tr h="388253">
                <a:tc>
                  <a:txBody>
                    <a:bodyPr/>
                    <a:lstStyle/>
                    <a:p>
                      <a:r>
                        <a:rPr lang="it-IT" dirty="0">
                          <a:latin typeface="Calibri Light" panose="020F0302020204030204" pitchFamily="34" charset="0"/>
                        </a:rPr>
                        <a:t>Parameter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Calibri Light" panose="020F0302020204030204" pitchFamily="34" charset="0"/>
                        </a:rPr>
                        <a:t>Value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8975940"/>
                  </a:ext>
                </a:extLst>
              </a:tr>
              <a:tr h="388253">
                <a:tc>
                  <a:txBody>
                    <a:bodyPr/>
                    <a:lstStyle/>
                    <a:p>
                      <a:r>
                        <a:rPr lang="it-IT" dirty="0">
                          <a:latin typeface="Calibri Light" panose="020F0302020204030204" pitchFamily="34" charset="0"/>
                        </a:rPr>
                        <a:t>Frequency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Calibri Light" panose="020F0302020204030204" pitchFamily="34" charset="0"/>
                        </a:rPr>
                        <a:t>3 GHz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4809493"/>
                  </a:ext>
                </a:extLst>
              </a:tr>
              <a:tr h="388253">
                <a:tc>
                  <a:txBody>
                    <a:bodyPr/>
                    <a:lstStyle/>
                    <a:p>
                      <a:r>
                        <a:rPr lang="it-IT" dirty="0">
                          <a:latin typeface="Calibri Light" panose="020F0302020204030204" pitchFamily="34" charset="0"/>
                        </a:rPr>
                        <a:t>Energy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Calibri Light" panose="020F0302020204030204" pitchFamily="34" charset="0"/>
                        </a:rPr>
                        <a:t>30-100 MeV/u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57355"/>
                  </a:ext>
                </a:extLst>
              </a:tr>
              <a:tr h="388253">
                <a:tc>
                  <a:txBody>
                    <a:bodyPr/>
                    <a:lstStyle/>
                    <a:p>
                      <a:r>
                        <a:rPr lang="it-IT" dirty="0">
                          <a:latin typeface="Calibri Light" panose="020F0302020204030204" pitchFamily="34" charset="0"/>
                        </a:rPr>
                        <a:t>Length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Calibri Light" panose="020F0302020204030204" pitchFamily="34" charset="0"/>
                        </a:rPr>
                        <a:t>18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256458"/>
                  </a:ext>
                </a:extLst>
              </a:tr>
              <a:tr h="388253">
                <a:tc>
                  <a:txBody>
                    <a:bodyPr/>
                    <a:lstStyle/>
                    <a:p>
                      <a:r>
                        <a:rPr lang="it-IT" dirty="0">
                          <a:latin typeface="Calibri Light" panose="020F0302020204030204" pitchFamily="34" charset="0"/>
                        </a:rPr>
                        <a:t>Dipole field (permanent)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Calibri Light" panose="020F0302020204030204" pitchFamily="34" charset="0"/>
                        </a:rPr>
                        <a:t>1 T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028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6077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1920" y="137160"/>
            <a:ext cx="10058400" cy="746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Bent section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21920" y="883920"/>
            <a:ext cx="1188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Vittorio Bencini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31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73C3B2-C02A-42BA-A82D-647BB46BA7A0}"/>
              </a:ext>
            </a:extLst>
          </p:cNvPr>
          <p:cNvSpPr txBox="1"/>
          <p:nvPr/>
        </p:nvSpPr>
        <p:spPr>
          <a:xfrm>
            <a:off x="7722160" y="1077087"/>
            <a:ext cx="39519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+mj-lt"/>
              </a:rPr>
              <a:t>Bent section designed to maximize beam 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+mj-lt"/>
              </a:rPr>
              <a:t>Interlaced accelerating cavities and dipoles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+mj-lt"/>
              </a:rPr>
              <a:t>Length of the dipoles chosen to keep canstant transverse phase advance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613B4E-0230-481C-8E26-E16CC96D2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93" y="1088299"/>
            <a:ext cx="6296997" cy="2676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80479A-0596-4D7D-A26D-101D4BA58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183" y="4156116"/>
            <a:ext cx="5219700" cy="476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356063-863E-4820-A7E7-90AA444EA8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8791" y="5352863"/>
            <a:ext cx="1609725" cy="647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670045-64D8-4747-857D-9A171F2E60FE}"/>
              </a:ext>
            </a:extLst>
          </p:cNvPr>
          <p:cNvSpPr txBox="1"/>
          <p:nvPr/>
        </p:nvSpPr>
        <p:spPr>
          <a:xfrm>
            <a:off x="3237976" y="3746218"/>
            <a:ext cx="6190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alibri Light" panose="020F0302020204030204" pitchFamily="34" charset="0"/>
              </a:rPr>
              <a:t>The tank-bend-tank system is described by the matrix: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65CC9C-191E-44F5-8AC4-A810013676BB}"/>
              </a:ext>
            </a:extLst>
          </p:cNvPr>
          <p:cNvSpPr txBox="1"/>
          <p:nvPr/>
        </p:nvSpPr>
        <p:spPr>
          <a:xfrm>
            <a:off x="3317875" y="4853463"/>
            <a:ext cx="6190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alibri Light" panose="020F0302020204030204" pitchFamily="34" charset="0"/>
              </a:rPr>
              <a:t>Ld is changed until the stability condition is matched</a:t>
            </a:r>
          </a:p>
        </p:txBody>
      </p:sp>
    </p:spTree>
    <p:extLst>
      <p:ext uri="{BB962C8B-B14F-4D97-AF65-F5344CB8AC3E}">
        <p14:creationId xmlns:p14="http://schemas.microsoft.com/office/powerpoint/2010/main" val="1099118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F7190B-3A18-45B6-9A1A-F1031C0ECC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93"/>
          <a:stretch/>
        </p:blipFill>
        <p:spPr>
          <a:xfrm>
            <a:off x="4482299" y="1098541"/>
            <a:ext cx="3603768" cy="5224626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21920" y="137160"/>
            <a:ext cx="10058400" cy="746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Energy modulated section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21920" y="883920"/>
            <a:ext cx="1188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Vittorio Bencini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32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C0C4B7-D77F-4975-AA94-7D2C8A0AE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7392" y="1107427"/>
            <a:ext cx="3540526" cy="5224626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B031045-3757-4E73-9DC0-30491F2F3A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311183"/>
              </p:ext>
            </p:extLst>
          </p:nvPr>
        </p:nvGraphicFramePr>
        <p:xfrm>
          <a:off x="184978" y="1131472"/>
          <a:ext cx="4165996" cy="1553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998">
                  <a:extLst>
                    <a:ext uri="{9D8B030D-6E8A-4147-A177-3AD203B41FA5}">
                      <a16:colId xmlns:a16="http://schemas.microsoft.com/office/drawing/2014/main" val="3546047745"/>
                    </a:ext>
                  </a:extLst>
                </a:gridCol>
                <a:gridCol w="2082998">
                  <a:extLst>
                    <a:ext uri="{9D8B030D-6E8A-4147-A177-3AD203B41FA5}">
                      <a16:colId xmlns:a16="http://schemas.microsoft.com/office/drawing/2014/main" val="1291822758"/>
                    </a:ext>
                  </a:extLst>
                </a:gridCol>
              </a:tblGrid>
              <a:tr h="388253">
                <a:tc>
                  <a:txBody>
                    <a:bodyPr/>
                    <a:lstStyle/>
                    <a:p>
                      <a:r>
                        <a:rPr lang="it-IT" dirty="0">
                          <a:latin typeface="Calibri Light" panose="020F0302020204030204" pitchFamily="34" charset="0"/>
                        </a:rPr>
                        <a:t>Parameter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Calibri Light" panose="020F0302020204030204" pitchFamily="34" charset="0"/>
                        </a:rPr>
                        <a:t>Value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8975940"/>
                  </a:ext>
                </a:extLst>
              </a:tr>
              <a:tr h="388253">
                <a:tc>
                  <a:txBody>
                    <a:bodyPr/>
                    <a:lstStyle/>
                    <a:p>
                      <a:r>
                        <a:rPr lang="it-IT" dirty="0">
                          <a:latin typeface="Calibri Light" panose="020F0302020204030204" pitchFamily="34" charset="0"/>
                        </a:rPr>
                        <a:t>Frequency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Calibri Light" panose="020F0302020204030204" pitchFamily="34" charset="0"/>
                        </a:rPr>
                        <a:t>3 GHz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4809493"/>
                  </a:ext>
                </a:extLst>
              </a:tr>
              <a:tr h="388253">
                <a:tc>
                  <a:txBody>
                    <a:bodyPr/>
                    <a:lstStyle/>
                    <a:p>
                      <a:r>
                        <a:rPr lang="it-IT" dirty="0">
                          <a:latin typeface="Calibri Light" panose="020F0302020204030204" pitchFamily="34" charset="0"/>
                        </a:rPr>
                        <a:t>Energy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Calibri Light" panose="020F0302020204030204" pitchFamily="34" charset="0"/>
                        </a:rPr>
                        <a:t>100-430 MeV/u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57355"/>
                  </a:ext>
                </a:extLst>
              </a:tr>
              <a:tr h="388253">
                <a:tc>
                  <a:txBody>
                    <a:bodyPr/>
                    <a:lstStyle/>
                    <a:p>
                      <a:r>
                        <a:rPr lang="it-IT" dirty="0">
                          <a:latin typeface="Calibri Light" panose="020F0302020204030204" pitchFamily="34" charset="0"/>
                        </a:rPr>
                        <a:t>Length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>
                          <a:latin typeface="Calibri Light" panose="020F0302020204030204" pitchFamily="34" charset="0"/>
                        </a:rPr>
                        <a:t>26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25645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0CDA98D-5495-4C85-B722-936436C8D460}"/>
              </a:ext>
            </a:extLst>
          </p:cNvPr>
          <p:cNvSpPr txBox="1"/>
          <p:nvPr/>
        </p:nvSpPr>
        <p:spPr>
          <a:xfrm>
            <a:off x="452761" y="2910604"/>
            <a:ext cx="38982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alibri Light" panose="020F0302020204030204" pitchFamily="34" charset="0"/>
              </a:rPr>
              <a:t>Energy modulation accompished by switching on and off the cavities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alibri Light" panose="020F0302020204030204" pitchFamily="34" charset="0"/>
              </a:rPr>
              <a:t>The quads are permanent, so the optics cannot be adjusted to the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alibri Light" panose="020F0302020204030204" pitchFamily="34" charset="0"/>
              </a:rPr>
              <a:t>Challange is to find optics configuration that maximize transmission at all energies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alibri Light" panose="020F0302020204030204" pitchFamily="34" charset="0"/>
              </a:rPr>
              <a:t>Two cases at max and min energy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73BBB5-B756-4ABA-9A3A-0988BC33BA86}"/>
              </a:ext>
            </a:extLst>
          </p:cNvPr>
          <p:cNvSpPr txBox="1"/>
          <p:nvPr/>
        </p:nvSpPr>
        <p:spPr>
          <a:xfrm>
            <a:off x="5215024" y="892798"/>
            <a:ext cx="2183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alibri Light" panose="020F0302020204030204" pitchFamily="34" charset="0"/>
              </a:rPr>
              <a:t>100 MeV/u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60554F-B2A4-438E-ABFE-EEA8625E6770}"/>
              </a:ext>
            </a:extLst>
          </p:cNvPr>
          <p:cNvSpPr txBox="1"/>
          <p:nvPr/>
        </p:nvSpPr>
        <p:spPr>
          <a:xfrm>
            <a:off x="8895701" y="883920"/>
            <a:ext cx="2183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alibri Light" panose="020F0302020204030204" pitchFamily="34" charset="0"/>
              </a:rPr>
              <a:t>430 MeV/u</a:t>
            </a:r>
          </a:p>
        </p:txBody>
      </p:sp>
    </p:spTree>
    <p:extLst>
      <p:ext uri="{BB962C8B-B14F-4D97-AF65-F5344CB8AC3E}">
        <p14:creationId xmlns:p14="http://schemas.microsoft.com/office/powerpoint/2010/main" val="1391071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1920" y="137160"/>
            <a:ext cx="10058400" cy="746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Full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linac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tracking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21920" y="883920"/>
            <a:ext cx="1188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Vittorio Bencini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33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318A4A-10E7-4705-8BE4-2FF8391F0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6" y="1289726"/>
            <a:ext cx="4907434" cy="4993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453110-04C6-4463-B62F-3479C8B97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3771" y="1289726"/>
            <a:ext cx="4907433" cy="49939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684BA9-C556-4DB0-9B2B-731B332FC088}"/>
              </a:ext>
            </a:extLst>
          </p:cNvPr>
          <p:cNvSpPr txBox="1"/>
          <p:nvPr/>
        </p:nvSpPr>
        <p:spPr>
          <a:xfrm>
            <a:off x="1825319" y="883920"/>
            <a:ext cx="2183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alibri Light" panose="020F0302020204030204" pitchFamily="34" charset="0"/>
              </a:rPr>
              <a:t>100 MeV/u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2568AF-DFBB-4236-BD7A-618583EC7E3E}"/>
              </a:ext>
            </a:extLst>
          </p:cNvPr>
          <p:cNvSpPr txBox="1"/>
          <p:nvPr/>
        </p:nvSpPr>
        <p:spPr>
          <a:xfrm>
            <a:off x="8094451" y="894272"/>
            <a:ext cx="2183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alibri Light" panose="020F0302020204030204" pitchFamily="34" charset="0"/>
              </a:rPr>
              <a:t>430 MeV/u</a:t>
            </a:r>
          </a:p>
        </p:txBody>
      </p:sp>
    </p:spTree>
    <p:extLst>
      <p:ext uri="{BB962C8B-B14F-4D97-AF65-F5344CB8AC3E}">
        <p14:creationId xmlns:p14="http://schemas.microsoft.com/office/powerpoint/2010/main" val="3813245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1920" y="137160"/>
            <a:ext cx="10058400" cy="746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Conclusions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21920" y="883920"/>
            <a:ext cx="1188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Vittorio Bencini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34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60C4A4-5E41-4F47-9B05-FFA7FC36C779}"/>
              </a:ext>
            </a:extLst>
          </p:cNvPr>
          <p:cNvSpPr txBox="1"/>
          <p:nvPr/>
        </p:nvSpPr>
        <p:spPr>
          <a:xfrm>
            <a:off x="559280" y="1251759"/>
            <a:ext cx="106532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alibri Light" panose="020F0302020204030204" pitchFamily="34" charset="0"/>
              </a:rPr>
              <a:t>Successfull MEDeGUN commissioning allowed to calculate amount of ions out of TwinEBIS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alibri Light" panose="020F0302020204030204" pitchFamily="34" charset="0"/>
              </a:rPr>
              <a:t>The beam dynamics simulations on the LEBT allowed to assess the flexibility of the system and estimate the current transmitted into the RFQ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alibri Light" panose="020F0302020204030204" pitchFamily="34" charset="0"/>
              </a:rPr>
              <a:t>Four versions of the 750 MHz RFQ were presented to offer a wide range of options. The compact design at 5 MeV/u was selected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alibri Light" panose="020F0302020204030204" pitchFamily="34" charset="0"/>
              </a:rPr>
              <a:t>The concept of bent linac was introduced and the beam dynamics was studied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latin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alibri Light" panose="020F0302020204030204" pitchFamily="34" charset="0"/>
              </a:rPr>
              <a:t>An end to end tracking demontrated the capability of the machine of providing small emittance beams at different energies with a current orders of magnitudes higher than the required one</a:t>
            </a:r>
          </a:p>
        </p:txBody>
      </p:sp>
    </p:spTree>
    <p:extLst>
      <p:ext uri="{BB962C8B-B14F-4D97-AF65-F5344CB8AC3E}">
        <p14:creationId xmlns:p14="http://schemas.microsoft.com/office/powerpoint/2010/main" val="4101814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7200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4742136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1920" y="137160"/>
            <a:ext cx="10058400" cy="746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MEDeGUN commissioning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21920" y="883920"/>
            <a:ext cx="1188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Vittorio Bencini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36</a:t>
            </a:fld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DD1E2CC-2775-41A8-A75B-82926132E6CC}"/>
              </a:ext>
            </a:extLst>
          </p:cNvPr>
          <p:cNvSpPr txBox="1">
            <a:spLocks/>
          </p:cNvSpPr>
          <p:nvPr/>
        </p:nvSpPr>
        <p:spPr>
          <a:xfrm>
            <a:off x="268960" y="1077956"/>
            <a:ext cx="5430077" cy="4667421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Font typeface="Calibri" panose="020F0502020204030204" pitchFamily="34" charset="0"/>
              <a:buNone/>
            </a:pPr>
            <a:r>
              <a:rPr lang="en-GB" sz="1800" dirty="0">
                <a:latin typeface="+mj-lt"/>
              </a:rPr>
              <a:t>Dec 2018: </a:t>
            </a:r>
          </a:p>
          <a:p>
            <a:pPr marL="36576" indent="0">
              <a:buFont typeface="Calibri" panose="020F0502020204030204" pitchFamily="34" charset="0"/>
              <a:buNone/>
            </a:pPr>
            <a:br>
              <a:rPr lang="en-GB" sz="1800" dirty="0">
                <a:latin typeface="+mj-lt"/>
              </a:rPr>
            </a:br>
            <a:r>
              <a:rPr lang="en-GB" sz="1800" dirty="0">
                <a:latin typeface="+mj-lt"/>
              </a:rPr>
              <a:t>Cathode temperature increases with extracted current</a:t>
            </a:r>
            <a:br>
              <a:rPr lang="en-GB" sz="1800" dirty="0">
                <a:latin typeface="+mj-lt"/>
              </a:rPr>
            </a:br>
            <a:r>
              <a:rPr lang="en-GB" sz="1800" dirty="0">
                <a:latin typeface="+mj-lt"/>
              </a:rPr>
              <a:t>Extracted beam should cool cathode due to work function</a:t>
            </a:r>
          </a:p>
          <a:p>
            <a:pPr marL="36576" indent="0">
              <a:buFont typeface="Calibri" panose="020F0502020204030204" pitchFamily="34" charset="0"/>
              <a:buNone/>
            </a:pPr>
            <a:r>
              <a:rPr lang="en-GB" sz="1800" dirty="0">
                <a:latin typeface="+mj-lt"/>
                <a:sym typeface="Wingdings" panose="05000000000000000000" pitchFamily="2" charset="2"/>
              </a:rPr>
              <a:t> Unstable, cathode at risk of overheating</a:t>
            </a:r>
            <a:endParaRPr lang="en-GB" sz="1800" dirty="0">
              <a:latin typeface="+mj-l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1788A-3B6C-4BA3-9677-5A589A1DFF0D}"/>
              </a:ext>
            </a:extLst>
          </p:cNvPr>
          <p:cNvGrpSpPr/>
          <p:nvPr/>
        </p:nvGrpSpPr>
        <p:grpSpPr>
          <a:xfrm>
            <a:off x="-40318" y="3133908"/>
            <a:ext cx="2823671" cy="2913788"/>
            <a:chOff x="2453364" y="3313394"/>
            <a:chExt cx="2119373" cy="218701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068547C-97C9-491B-A121-693BB6036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57"/>
            <a:stretch/>
          </p:blipFill>
          <p:spPr>
            <a:xfrm>
              <a:off x="2754884" y="3313394"/>
              <a:ext cx="1695821" cy="218701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83DE8DD-D0F7-4FC3-807D-EF4AF3AD0184}"/>
                    </a:ext>
                  </a:extLst>
                </p:cNvPr>
                <p:cNvSpPr txBox="1"/>
                <p:nvPr/>
              </p:nvSpPr>
              <p:spPr>
                <a:xfrm>
                  <a:off x="2453364" y="4305578"/>
                  <a:ext cx="237603" cy="1270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sz="1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𝑐𝑜𝑙𝑙</m:t>
                            </m:r>
                          </m:sub>
                        </m:sSub>
                      </m:oMath>
                    </m:oMathPara>
                  </a14:m>
                  <a:endParaRPr lang="en-GB" sz="1100" dirty="0">
                    <a:solidFill>
                      <a:prstClr val="black"/>
                    </a:solidFill>
                    <a:latin typeface="Calibri Light" panose="020F03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83DE8DD-D0F7-4FC3-807D-EF4AF3AD01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53364" y="4305578"/>
                  <a:ext cx="237603" cy="127055"/>
                </a:xfrm>
                <a:prstGeom prst="rect">
                  <a:avLst/>
                </a:prstGeom>
                <a:blipFill>
                  <a:blip r:embed="rId4"/>
                  <a:stretch>
                    <a:fillRect l="-9615" r="-5769" b="-1785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7FFA858-C951-4F51-B349-E332DE47D16C}"/>
                </a:ext>
              </a:extLst>
            </p:cNvPr>
            <p:cNvCxnSpPr/>
            <p:nvPr/>
          </p:nvCxnSpPr>
          <p:spPr>
            <a:xfrm flipV="1">
              <a:off x="3750087" y="3954499"/>
              <a:ext cx="0" cy="309181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EEF49E7-0D7D-4418-8C74-0B8405676539}"/>
                    </a:ext>
                  </a:extLst>
                </p:cNvPr>
                <p:cNvSpPr txBox="1"/>
                <p:nvPr/>
              </p:nvSpPr>
              <p:spPr>
                <a:xfrm>
                  <a:off x="3789601" y="3980377"/>
                  <a:ext cx="67377" cy="6064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525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525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525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sz="525" dirty="0">
                    <a:solidFill>
                      <a:prstClr val="black"/>
                    </a:solidFill>
                    <a:latin typeface="Calibri Light" panose="020F03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EEF49E7-0D7D-4418-8C74-0B84056765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9601" y="3980377"/>
                  <a:ext cx="67377" cy="60640"/>
                </a:xfrm>
                <a:prstGeom prst="rect">
                  <a:avLst/>
                </a:prstGeom>
                <a:blipFill>
                  <a:blip r:embed="rId5"/>
                  <a:stretch>
                    <a:fillRect l="-1333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21BE8C9-ECF6-446F-832A-079DDED572BD}"/>
                    </a:ext>
                  </a:extLst>
                </p:cNvPr>
                <p:cNvSpPr txBox="1"/>
                <p:nvPr/>
              </p:nvSpPr>
              <p:spPr>
                <a:xfrm>
                  <a:off x="4108409" y="3422387"/>
                  <a:ext cx="464328" cy="1270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1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𝐶𝑜𝑙𝑙𝑒𝑐𝑡𝑜𝑟</m:t>
                        </m:r>
                      </m:oMath>
                    </m:oMathPara>
                  </a14:m>
                  <a:endParaRPr lang="en-GB" sz="1100" dirty="0">
                    <a:solidFill>
                      <a:prstClr val="black"/>
                    </a:solidFill>
                    <a:latin typeface="Calibri Light" panose="020F03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21BE8C9-ECF6-446F-832A-079DDED572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8409" y="3422387"/>
                  <a:ext cx="464328" cy="127055"/>
                </a:xfrm>
                <a:prstGeom prst="rect">
                  <a:avLst/>
                </a:prstGeom>
                <a:blipFill>
                  <a:blip r:embed="rId6"/>
                  <a:stretch>
                    <a:fillRect l="-4902" r="-3922" b="-714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46A16D7E-CF27-4801-93D1-8B89255B6B41}"/>
                    </a:ext>
                  </a:extLst>
                </p:cNvPr>
                <p:cNvSpPr txBox="1"/>
                <p:nvPr/>
              </p:nvSpPr>
              <p:spPr>
                <a:xfrm>
                  <a:off x="3582082" y="4541053"/>
                  <a:ext cx="462211" cy="1270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𝐹𝑖𝑙𝑎𝑚𝑒𝑛𝑡</m:t>
                        </m:r>
                      </m:oMath>
                    </m:oMathPara>
                  </a14:m>
                  <a:endParaRPr lang="en-GB" sz="1100" dirty="0">
                    <a:solidFill>
                      <a:prstClr val="black"/>
                    </a:solidFill>
                    <a:latin typeface="Calibri Light" panose="020F03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46A16D7E-CF27-4801-93D1-8B89255B6B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2082" y="4541053"/>
                  <a:ext cx="462211" cy="127055"/>
                </a:xfrm>
                <a:prstGeom prst="rect">
                  <a:avLst/>
                </a:prstGeom>
                <a:blipFill>
                  <a:blip r:embed="rId7"/>
                  <a:stretch>
                    <a:fillRect l="-4950" r="-3960" b="-1071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B4DAC28-036B-465F-A1F6-625355687268}"/>
                    </a:ext>
                  </a:extLst>
                </p:cNvPr>
                <p:cNvSpPr txBox="1"/>
                <p:nvPr/>
              </p:nvSpPr>
              <p:spPr>
                <a:xfrm>
                  <a:off x="3583482" y="4869354"/>
                  <a:ext cx="304740" cy="19029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eqArr>
                              <m:eqArrPr>
                                <m:ctrlPr>
                                  <a:rPr lang="en-US" sz="1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1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𝑐𝑎𝑡h</m:t>
                                </m:r>
                                <m:r>
                                  <a:rPr lang="en-US" sz="1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. </m:t>
                                </m:r>
                              </m:e>
                              <m:e>
                                <m:r>
                                  <a:rPr lang="en-US" sz="1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h𝑒𝑎𝑡</m:t>
                                </m:r>
                              </m:e>
                            </m:eqArr>
                          </m:sub>
                        </m:sSub>
                      </m:oMath>
                    </m:oMathPara>
                  </a14:m>
                  <a:endParaRPr lang="en-GB" sz="1100" dirty="0">
                    <a:solidFill>
                      <a:prstClr val="black"/>
                    </a:solidFill>
                    <a:latin typeface="Calibri Light" panose="020F03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B4DAC28-036B-465F-A1F6-6253556872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3482" y="4869354"/>
                  <a:ext cx="304740" cy="190294"/>
                </a:xfrm>
                <a:prstGeom prst="rect">
                  <a:avLst/>
                </a:prstGeom>
                <a:blipFill>
                  <a:blip r:embed="rId8"/>
                  <a:stretch>
                    <a:fillRect l="-7463" b="-1190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2B4CE3B-242F-45B3-AC31-ADFD81417624}"/>
              </a:ext>
            </a:extLst>
          </p:cNvPr>
          <p:cNvGrpSpPr/>
          <p:nvPr/>
        </p:nvGrpSpPr>
        <p:grpSpPr>
          <a:xfrm>
            <a:off x="3518555" y="3040780"/>
            <a:ext cx="2773220" cy="3100044"/>
            <a:chOff x="4739040" y="3230172"/>
            <a:chExt cx="2081507" cy="232681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CAC0D86-3C39-42D9-BB06-39506A862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46170" y="3230172"/>
              <a:ext cx="1874377" cy="232681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FC118FD-7114-48EE-A1CB-E7F00A6DC1EB}"/>
                    </a:ext>
                  </a:extLst>
                </p:cNvPr>
                <p:cNvSpPr txBox="1"/>
                <p:nvPr/>
              </p:nvSpPr>
              <p:spPr>
                <a:xfrm>
                  <a:off x="5812949" y="4872600"/>
                  <a:ext cx="304740" cy="19029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eqArr>
                              <m:eqArrPr>
                                <m:ctrlPr>
                                  <a:rPr lang="en-US" sz="1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1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𝑐𝑎𝑡h</m:t>
                                </m:r>
                                <m:r>
                                  <a:rPr lang="en-US" sz="1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. </m:t>
                                </m:r>
                              </m:e>
                              <m:e>
                                <m:r>
                                  <a:rPr lang="en-US" sz="1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h𝑒𝑎𝑡</m:t>
                                </m:r>
                              </m:e>
                            </m:eqArr>
                          </m:sub>
                        </m:sSub>
                      </m:oMath>
                    </m:oMathPara>
                  </a14:m>
                  <a:endParaRPr lang="en-GB" sz="1100" dirty="0">
                    <a:solidFill>
                      <a:prstClr val="black"/>
                    </a:solidFill>
                    <a:latin typeface="Calibri Light" panose="020F03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FC118FD-7114-48EE-A1CB-E7F00A6DC1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2949" y="4872600"/>
                  <a:ext cx="304740" cy="190294"/>
                </a:xfrm>
                <a:prstGeom prst="rect">
                  <a:avLst/>
                </a:prstGeom>
                <a:blipFill>
                  <a:blip r:embed="rId8"/>
                  <a:stretch>
                    <a:fillRect l="-7463" b="-1463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0E4AE0A-61E2-4FCB-BFCB-1BC5781A16B9}"/>
                    </a:ext>
                  </a:extLst>
                </p:cNvPr>
                <p:cNvSpPr txBox="1"/>
                <p:nvPr/>
              </p:nvSpPr>
              <p:spPr>
                <a:xfrm>
                  <a:off x="4739040" y="4305578"/>
                  <a:ext cx="237603" cy="1270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US" sz="1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𝑐𝑜𝑙𝑙</m:t>
                            </m:r>
                          </m:sub>
                        </m:sSub>
                      </m:oMath>
                    </m:oMathPara>
                  </a14:m>
                  <a:endParaRPr lang="en-GB" sz="1100" dirty="0">
                    <a:solidFill>
                      <a:prstClr val="black"/>
                    </a:solidFill>
                    <a:latin typeface="Calibri Light" panose="020F03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0E4AE0A-61E2-4FCB-BFCB-1BC5781A16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9040" y="4305578"/>
                  <a:ext cx="237603" cy="127055"/>
                </a:xfrm>
                <a:prstGeom prst="rect">
                  <a:avLst/>
                </a:prstGeom>
                <a:blipFill>
                  <a:blip r:embed="rId4"/>
                  <a:stretch>
                    <a:fillRect l="-9615" r="-5769" b="-1785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E0DDD2E-9FEA-45ED-936E-2C4E58659A8C}"/>
                    </a:ext>
                  </a:extLst>
                </p:cNvPr>
                <p:cNvSpPr txBox="1"/>
                <p:nvPr/>
              </p:nvSpPr>
              <p:spPr>
                <a:xfrm>
                  <a:off x="5824375" y="4541053"/>
                  <a:ext cx="462211" cy="1270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𝐹𝑖𝑙𝑎𝑚𝑒𝑛𝑡</m:t>
                        </m:r>
                      </m:oMath>
                    </m:oMathPara>
                  </a14:m>
                  <a:endParaRPr lang="en-GB" sz="1100" dirty="0">
                    <a:solidFill>
                      <a:prstClr val="black"/>
                    </a:solidFill>
                    <a:latin typeface="Calibri Light" panose="020F03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5E0DDD2E-9FEA-45ED-936E-2C4E58659A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4375" y="4541053"/>
                  <a:ext cx="462211" cy="127055"/>
                </a:xfrm>
                <a:prstGeom prst="rect">
                  <a:avLst/>
                </a:prstGeom>
                <a:blipFill>
                  <a:blip r:embed="rId7"/>
                  <a:stretch>
                    <a:fillRect l="-4950" r="-3960" b="-10714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57FD536-38CB-482C-8431-08B5225746C0}"/>
                </a:ext>
              </a:extLst>
            </p:cNvPr>
            <p:cNvCxnSpPr/>
            <p:nvPr/>
          </p:nvCxnSpPr>
          <p:spPr>
            <a:xfrm flipV="1">
              <a:off x="5974066" y="3954499"/>
              <a:ext cx="0" cy="309181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8886232-335F-4C1E-8293-F8EFEA7230E7}"/>
                    </a:ext>
                  </a:extLst>
                </p:cNvPr>
                <p:cNvSpPr txBox="1"/>
                <p:nvPr/>
              </p:nvSpPr>
              <p:spPr>
                <a:xfrm>
                  <a:off x="6013580" y="3980377"/>
                  <a:ext cx="67378" cy="6064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sz="525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525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525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GB" sz="525" dirty="0">
                    <a:solidFill>
                      <a:prstClr val="black"/>
                    </a:solidFill>
                    <a:latin typeface="Calibri Light" panose="020F03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8886232-335F-4C1E-8293-F8EFEA7230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3580" y="3980377"/>
                  <a:ext cx="67378" cy="60640"/>
                </a:xfrm>
                <a:prstGeom prst="rect">
                  <a:avLst/>
                </a:prstGeom>
                <a:blipFill>
                  <a:blip r:embed="rId5"/>
                  <a:stretch>
                    <a:fillRect l="-14286" r="-714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8921FC9-6E1C-49CA-85B7-4BCC30BEC96E}"/>
                    </a:ext>
                  </a:extLst>
                </p:cNvPr>
                <p:cNvSpPr txBox="1"/>
                <p:nvPr/>
              </p:nvSpPr>
              <p:spPr>
                <a:xfrm>
                  <a:off x="6322516" y="3422387"/>
                  <a:ext cx="464328" cy="1270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4572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1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𝐶𝑜𝑙𝑙𝑒𝑐𝑡𝑜𝑟</m:t>
                        </m:r>
                      </m:oMath>
                    </m:oMathPara>
                  </a14:m>
                  <a:endParaRPr lang="en-GB" sz="1100" b="0" dirty="0">
                    <a:solidFill>
                      <a:prstClr val="black"/>
                    </a:solidFill>
                    <a:latin typeface="Calibri Light" panose="020F0302020204030204" pitchFamily="34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8921FC9-6E1C-49CA-85B7-4BCC30BEC9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2516" y="3422387"/>
                  <a:ext cx="464328" cy="127055"/>
                </a:xfrm>
                <a:prstGeom prst="rect">
                  <a:avLst/>
                </a:prstGeom>
                <a:blipFill>
                  <a:blip r:embed="rId6"/>
                  <a:stretch>
                    <a:fillRect l="-4902" r="-3922" b="-714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Freeform 54">
            <a:extLst>
              <a:ext uri="{FF2B5EF4-FFF2-40B4-BE49-F238E27FC236}">
                <a16:creationId xmlns:a16="http://schemas.microsoft.com/office/drawing/2014/main" id="{7F5D8018-CB90-4E82-92E5-DF0E2E6D7AD9}"/>
              </a:ext>
            </a:extLst>
          </p:cNvPr>
          <p:cNvSpPr/>
          <p:nvPr/>
        </p:nvSpPr>
        <p:spPr>
          <a:xfrm>
            <a:off x="549640" y="3392774"/>
            <a:ext cx="1562100" cy="2470150"/>
          </a:xfrm>
          <a:custGeom>
            <a:avLst/>
            <a:gdLst>
              <a:gd name="connsiteX0" fmla="*/ 12700 w 1562100"/>
              <a:gd name="connsiteY0" fmla="*/ 1441450 h 2489200"/>
              <a:gd name="connsiteX1" fmla="*/ 0 w 1562100"/>
              <a:gd name="connsiteY1" fmla="*/ 2489200 h 2489200"/>
              <a:gd name="connsiteX2" fmla="*/ 787400 w 1562100"/>
              <a:gd name="connsiteY2" fmla="*/ 2470150 h 2489200"/>
              <a:gd name="connsiteX3" fmla="*/ 774700 w 1562100"/>
              <a:gd name="connsiteY3" fmla="*/ 1327150 h 2489200"/>
              <a:gd name="connsiteX4" fmla="*/ 1562100 w 1562100"/>
              <a:gd name="connsiteY4" fmla="*/ 1314450 h 2489200"/>
              <a:gd name="connsiteX5" fmla="*/ 1555750 w 1562100"/>
              <a:gd name="connsiteY5" fmla="*/ 984250 h 2489200"/>
              <a:gd name="connsiteX6" fmla="*/ 1365250 w 1562100"/>
              <a:gd name="connsiteY6" fmla="*/ 1054100 h 2489200"/>
              <a:gd name="connsiteX7" fmla="*/ 1149350 w 1562100"/>
              <a:gd name="connsiteY7" fmla="*/ 1073150 h 2489200"/>
              <a:gd name="connsiteX8" fmla="*/ 1130300 w 1562100"/>
              <a:gd name="connsiteY8" fmla="*/ 0 h 2489200"/>
              <a:gd name="connsiteX9" fmla="*/ 0 w 1562100"/>
              <a:gd name="connsiteY9" fmla="*/ 25400 h 2489200"/>
              <a:gd name="connsiteX10" fmla="*/ 6350 w 1562100"/>
              <a:gd name="connsiteY10" fmla="*/ 1054100 h 2489200"/>
              <a:gd name="connsiteX0" fmla="*/ 12700 w 1562100"/>
              <a:gd name="connsiteY0" fmla="*/ 1422400 h 2470150"/>
              <a:gd name="connsiteX1" fmla="*/ 0 w 1562100"/>
              <a:gd name="connsiteY1" fmla="*/ 2470150 h 2470150"/>
              <a:gd name="connsiteX2" fmla="*/ 787400 w 1562100"/>
              <a:gd name="connsiteY2" fmla="*/ 2451100 h 2470150"/>
              <a:gd name="connsiteX3" fmla="*/ 774700 w 1562100"/>
              <a:gd name="connsiteY3" fmla="*/ 1308100 h 2470150"/>
              <a:gd name="connsiteX4" fmla="*/ 1562100 w 1562100"/>
              <a:gd name="connsiteY4" fmla="*/ 1295400 h 2470150"/>
              <a:gd name="connsiteX5" fmla="*/ 1555750 w 1562100"/>
              <a:gd name="connsiteY5" fmla="*/ 965200 h 2470150"/>
              <a:gd name="connsiteX6" fmla="*/ 1365250 w 1562100"/>
              <a:gd name="connsiteY6" fmla="*/ 1035050 h 2470150"/>
              <a:gd name="connsiteX7" fmla="*/ 1149350 w 1562100"/>
              <a:gd name="connsiteY7" fmla="*/ 1054100 h 2470150"/>
              <a:gd name="connsiteX8" fmla="*/ 1130300 w 1562100"/>
              <a:gd name="connsiteY8" fmla="*/ 0 h 2470150"/>
              <a:gd name="connsiteX9" fmla="*/ 0 w 1562100"/>
              <a:gd name="connsiteY9" fmla="*/ 6350 h 2470150"/>
              <a:gd name="connsiteX10" fmla="*/ 6350 w 1562100"/>
              <a:gd name="connsiteY10" fmla="*/ 1035050 h 247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62100" h="2470150">
                <a:moveTo>
                  <a:pt x="12700" y="1422400"/>
                </a:moveTo>
                <a:lnTo>
                  <a:pt x="0" y="2470150"/>
                </a:lnTo>
                <a:lnTo>
                  <a:pt x="787400" y="2451100"/>
                </a:lnTo>
                <a:lnTo>
                  <a:pt x="774700" y="1308100"/>
                </a:lnTo>
                <a:lnTo>
                  <a:pt x="1562100" y="1295400"/>
                </a:lnTo>
                <a:lnTo>
                  <a:pt x="1555750" y="965200"/>
                </a:lnTo>
                <a:lnTo>
                  <a:pt x="1365250" y="1035050"/>
                </a:lnTo>
                <a:lnTo>
                  <a:pt x="1149350" y="1054100"/>
                </a:lnTo>
                <a:lnTo>
                  <a:pt x="1130300" y="0"/>
                </a:lnTo>
                <a:lnTo>
                  <a:pt x="0" y="6350"/>
                </a:lnTo>
                <a:cubicBezTo>
                  <a:pt x="2117" y="349250"/>
                  <a:pt x="4233" y="692150"/>
                  <a:pt x="6350" y="1035050"/>
                </a:cubicBezTo>
              </a:path>
            </a:pathLst>
          </a:custGeom>
          <a:noFill/>
          <a:ln w="28575">
            <a:solidFill>
              <a:srgbClr val="FF0000">
                <a:alpha val="38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32" name="Freeform 55">
            <a:extLst>
              <a:ext uri="{FF2B5EF4-FFF2-40B4-BE49-F238E27FC236}">
                <a16:creationId xmlns:a16="http://schemas.microsoft.com/office/drawing/2014/main" id="{D951F3B3-6852-4653-94BC-66B8B78A816B}"/>
              </a:ext>
            </a:extLst>
          </p:cNvPr>
          <p:cNvSpPr/>
          <p:nvPr/>
        </p:nvSpPr>
        <p:spPr>
          <a:xfrm>
            <a:off x="4055271" y="3439510"/>
            <a:ext cx="1924050" cy="2419350"/>
          </a:xfrm>
          <a:custGeom>
            <a:avLst/>
            <a:gdLst>
              <a:gd name="connsiteX0" fmla="*/ 12700 w 1562100"/>
              <a:gd name="connsiteY0" fmla="*/ 1441450 h 2489200"/>
              <a:gd name="connsiteX1" fmla="*/ 0 w 1562100"/>
              <a:gd name="connsiteY1" fmla="*/ 2489200 h 2489200"/>
              <a:gd name="connsiteX2" fmla="*/ 787400 w 1562100"/>
              <a:gd name="connsiteY2" fmla="*/ 2470150 h 2489200"/>
              <a:gd name="connsiteX3" fmla="*/ 774700 w 1562100"/>
              <a:gd name="connsiteY3" fmla="*/ 1327150 h 2489200"/>
              <a:gd name="connsiteX4" fmla="*/ 1562100 w 1562100"/>
              <a:gd name="connsiteY4" fmla="*/ 1314450 h 2489200"/>
              <a:gd name="connsiteX5" fmla="*/ 1555750 w 1562100"/>
              <a:gd name="connsiteY5" fmla="*/ 984250 h 2489200"/>
              <a:gd name="connsiteX6" fmla="*/ 1365250 w 1562100"/>
              <a:gd name="connsiteY6" fmla="*/ 1054100 h 2489200"/>
              <a:gd name="connsiteX7" fmla="*/ 1149350 w 1562100"/>
              <a:gd name="connsiteY7" fmla="*/ 1073150 h 2489200"/>
              <a:gd name="connsiteX8" fmla="*/ 1130300 w 1562100"/>
              <a:gd name="connsiteY8" fmla="*/ 0 h 2489200"/>
              <a:gd name="connsiteX9" fmla="*/ 0 w 1562100"/>
              <a:gd name="connsiteY9" fmla="*/ 25400 h 2489200"/>
              <a:gd name="connsiteX10" fmla="*/ 6350 w 1562100"/>
              <a:gd name="connsiteY10" fmla="*/ 1054100 h 2489200"/>
              <a:gd name="connsiteX0" fmla="*/ 12700 w 1562100"/>
              <a:gd name="connsiteY0" fmla="*/ 1422400 h 2470150"/>
              <a:gd name="connsiteX1" fmla="*/ 0 w 1562100"/>
              <a:gd name="connsiteY1" fmla="*/ 2470150 h 2470150"/>
              <a:gd name="connsiteX2" fmla="*/ 787400 w 1562100"/>
              <a:gd name="connsiteY2" fmla="*/ 2451100 h 2470150"/>
              <a:gd name="connsiteX3" fmla="*/ 774700 w 1562100"/>
              <a:gd name="connsiteY3" fmla="*/ 1308100 h 2470150"/>
              <a:gd name="connsiteX4" fmla="*/ 1562100 w 1562100"/>
              <a:gd name="connsiteY4" fmla="*/ 1295400 h 2470150"/>
              <a:gd name="connsiteX5" fmla="*/ 1555750 w 1562100"/>
              <a:gd name="connsiteY5" fmla="*/ 965200 h 2470150"/>
              <a:gd name="connsiteX6" fmla="*/ 1365250 w 1562100"/>
              <a:gd name="connsiteY6" fmla="*/ 1035050 h 2470150"/>
              <a:gd name="connsiteX7" fmla="*/ 1149350 w 1562100"/>
              <a:gd name="connsiteY7" fmla="*/ 1054100 h 2470150"/>
              <a:gd name="connsiteX8" fmla="*/ 1130300 w 1562100"/>
              <a:gd name="connsiteY8" fmla="*/ 0 h 2470150"/>
              <a:gd name="connsiteX9" fmla="*/ 0 w 1562100"/>
              <a:gd name="connsiteY9" fmla="*/ 6350 h 2470150"/>
              <a:gd name="connsiteX10" fmla="*/ 6350 w 1562100"/>
              <a:gd name="connsiteY10" fmla="*/ 1035050 h 2470150"/>
              <a:gd name="connsiteX0" fmla="*/ 25400 w 1574800"/>
              <a:gd name="connsiteY0" fmla="*/ 1422400 h 2470150"/>
              <a:gd name="connsiteX1" fmla="*/ 12700 w 1574800"/>
              <a:gd name="connsiteY1" fmla="*/ 2470150 h 2470150"/>
              <a:gd name="connsiteX2" fmla="*/ 800100 w 1574800"/>
              <a:gd name="connsiteY2" fmla="*/ 2451100 h 2470150"/>
              <a:gd name="connsiteX3" fmla="*/ 787400 w 1574800"/>
              <a:gd name="connsiteY3" fmla="*/ 1308100 h 2470150"/>
              <a:gd name="connsiteX4" fmla="*/ 1574800 w 1574800"/>
              <a:gd name="connsiteY4" fmla="*/ 1295400 h 2470150"/>
              <a:gd name="connsiteX5" fmla="*/ 1568450 w 1574800"/>
              <a:gd name="connsiteY5" fmla="*/ 965200 h 2470150"/>
              <a:gd name="connsiteX6" fmla="*/ 1377950 w 1574800"/>
              <a:gd name="connsiteY6" fmla="*/ 1035050 h 2470150"/>
              <a:gd name="connsiteX7" fmla="*/ 1162050 w 1574800"/>
              <a:gd name="connsiteY7" fmla="*/ 1054100 h 2470150"/>
              <a:gd name="connsiteX8" fmla="*/ 1143000 w 1574800"/>
              <a:gd name="connsiteY8" fmla="*/ 0 h 2470150"/>
              <a:gd name="connsiteX9" fmla="*/ 0 w 1574800"/>
              <a:gd name="connsiteY9" fmla="*/ 31750 h 2470150"/>
              <a:gd name="connsiteX10" fmla="*/ 19050 w 1574800"/>
              <a:gd name="connsiteY10" fmla="*/ 1035050 h 2470150"/>
              <a:gd name="connsiteX0" fmla="*/ 25400 w 1574800"/>
              <a:gd name="connsiteY0" fmla="*/ 1390650 h 2438400"/>
              <a:gd name="connsiteX1" fmla="*/ 12700 w 1574800"/>
              <a:gd name="connsiteY1" fmla="*/ 2438400 h 2438400"/>
              <a:gd name="connsiteX2" fmla="*/ 800100 w 1574800"/>
              <a:gd name="connsiteY2" fmla="*/ 2419350 h 2438400"/>
              <a:gd name="connsiteX3" fmla="*/ 787400 w 1574800"/>
              <a:gd name="connsiteY3" fmla="*/ 1276350 h 2438400"/>
              <a:gd name="connsiteX4" fmla="*/ 1574800 w 1574800"/>
              <a:gd name="connsiteY4" fmla="*/ 1263650 h 2438400"/>
              <a:gd name="connsiteX5" fmla="*/ 1568450 w 1574800"/>
              <a:gd name="connsiteY5" fmla="*/ 933450 h 2438400"/>
              <a:gd name="connsiteX6" fmla="*/ 1377950 w 1574800"/>
              <a:gd name="connsiteY6" fmla="*/ 1003300 h 2438400"/>
              <a:gd name="connsiteX7" fmla="*/ 1162050 w 1574800"/>
              <a:gd name="connsiteY7" fmla="*/ 1022350 h 2438400"/>
              <a:gd name="connsiteX8" fmla="*/ 1143000 w 1574800"/>
              <a:gd name="connsiteY8" fmla="*/ 0 h 2438400"/>
              <a:gd name="connsiteX9" fmla="*/ 0 w 1574800"/>
              <a:gd name="connsiteY9" fmla="*/ 0 h 2438400"/>
              <a:gd name="connsiteX10" fmla="*/ 19050 w 1574800"/>
              <a:gd name="connsiteY10" fmla="*/ 1003300 h 2438400"/>
              <a:gd name="connsiteX0" fmla="*/ 25400 w 1574800"/>
              <a:gd name="connsiteY0" fmla="*/ 1390650 h 2419350"/>
              <a:gd name="connsiteX1" fmla="*/ 12700 w 1574800"/>
              <a:gd name="connsiteY1" fmla="*/ 2419350 h 2419350"/>
              <a:gd name="connsiteX2" fmla="*/ 800100 w 1574800"/>
              <a:gd name="connsiteY2" fmla="*/ 2419350 h 2419350"/>
              <a:gd name="connsiteX3" fmla="*/ 787400 w 1574800"/>
              <a:gd name="connsiteY3" fmla="*/ 1276350 h 2419350"/>
              <a:gd name="connsiteX4" fmla="*/ 1574800 w 1574800"/>
              <a:gd name="connsiteY4" fmla="*/ 1263650 h 2419350"/>
              <a:gd name="connsiteX5" fmla="*/ 1568450 w 1574800"/>
              <a:gd name="connsiteY5" fmla="*/ 933450 h 2419350"/>
              <a:gd name="connsiteX6" fmla="*/ 1377950 w 1574800"/>
              <a:gd name="connsiteY6" fmla="*/ 1003300 h 2419350"/>
              <a:gd name="connsiteX7" fmla="*/ 1162050 w 1574800"/>
              <a:gd name="connsiteY7" fmla="*/ 1022350 h 2419350"/>
              <a:gd name="connsiteX8" fmla="*/ 1143000 w 1574800"/>
              <a:gd name="connsiteY8" fmla="*/ 0 h 2419350"/>
              <a:gd name="connsiteX9" fmla="*/ 0 w 1574800"/>
              <a:gd name="connsiteY9" fmla="*/ 0 h 2419350"/>
              <a:gd name="connsiteX10" fmla="*/ 19050 w 1574800"/>
              <a:gd name="connsiteY10" fmla="*/ 1003300 h 2419350"/>
              <a:gd name="connsiteX0" fmla="*/ 25400 w 1924050"/>
              <a:gd name="connsiteY0" fmla="*/ 1390650 h 2419350"/>
              <a:gd name="connsiteX1" fmla="*/ 12700 w 1924050"/>
              <a:gd name="connsiteY1" fmla="*/ 2419350 h 2419350"/>
              <a:gd name="connsiteX2" fmla="*/ 1924050 w 1924050"/>
              <a:gd name="connsiteY2" fmla="*/ 2413000 h 2419350"/>
              <a:gd name="connsiteX3" fmla="*/ 787400 w 1924050"/>
              <a:gd name="connsiteY3" fmla="*/ 1276350 h 2419350"/>
              <a:gd name="connsiteX4" fmla="*/ 1574800 w 1924050"/>
              <a:gd name="connsiteY4" fmla="*/ 1263650 h 2419350"/>
              <a:gd name="connsiteX5" fmla="*/ 1568450 w 1924050"/>
              <a:gd name="connsiteY5" fmla="*/ 933450 h 2419350"/>
              <a:gd name="connsiteX6" fmla="*/ 1377950 w 1924050"/>
              <a:gd name="connsiteY6" fmla="*/ 1003300 h 2419350"/>
              <a:gd name="connsiteX7" fmla="*/ 1162050 w 1924050"/>
              <a:gd name="connsiteY7" fmla="*/ 1022350 h 2419350"/>
              <a:gd name="connsiteX8" fmla="*/ 1143000 w 1924050"/>
              <a:gd name="connsiteY8" fmla="*/ 0 h 2419350"/>
              <a:gd name="connsiteX9" fmla="*/ 0 w 1924050"/>
              <a:gd name="connsiteY9" fmla="*/ 0 h 2419350"/>
              <a:gd name="connsiteX10" fmla="*/ 19050 w 1924050"/>
              <a:gd name="connsiteY10" fmla="*/ 1003300 h 2419350"/>
              <a:gd name="connsiteX0" fmla="*/ 25400 w 1924050"/>
              <a:gd name="connsiteY0" fmla="*/ 1390650 h 2419350"/>
              <a:gd name="connsiteX1" fmla="*/ 12700 w 1924050"/>
              <a:gd name="connsiteY1" fmla="*/ 2419350 h 2419350"/>
              <a:gd name="connsiteX2" fmla="*/ 1924050 w 1924050"/>
              <a:gd name="connsiteY2" fmla="*/ 2413000 h 2419350"/>
              <a:gd name="connsiteX3" fmla="*/ 1911350 w 1924050"/>
              <a:gd name="connsiteY3" fmla="*/ 1682750 h 2419350"/>
              <a:gd name="connsiteX4" fmla="*/ 1574800 w 1924050"/>
              <a:gd name="connsiteY4" fmla="*/ 1263650 h 2419350"/>
              <a:gd name="connsiteX5" fmla="*/ 1568450 w 1924050"/>
              <a:gd name="connsiteY5" fmla="*/ 933450 h 2419350"/>
              <a:gd name="connsiteX6" fmla="*/ 1377950 w 1924050"/>
              <a:gd name="connsiteY6" fmla="*/ 1003300 h 2419350"/>
              <a:gd name="connsiteX7" fmla="*/ 1162050 w 1924050"/>
              <a:gd name="connsiteY7" fmla="*/ 1022350 h 2419350"/>
              <a:gd name="connsiteX8" fmla="*/ 1143000 w 1924050"/>
              <a:gd name="connsiteY8" fmla="*/ 0 h 2419350"/>
              <a:gd name="connsiteX9" fmla="*/ 0 w 1924050"/>
              <a:gd name="connsiteY9" fmla="*/ 0 h 2419350"/>
              <a:gd name="connsiteX10" fmla="*/ 19050 w 1924050"/>
              <a:gd name="connsiteY10" fmla="*/ 1003300 h 2419350"/>
              <a:gd name="connsiteX0" fmla="*/ 25400 w 1924050"/>
              <a:gd name="connsiteY0" fmla="*/ 1390650 h 2419350"/>
              <a:gd name="connsiteX1" fmla="*/ 12700 w 1924050"/>
              <a:gd name="connsiteY1" fmla="*/ 2419350 h 2419350"/>
              <a:gd name="connsiteX2" fmla="*/ 1924050 w 1924050"/>
              <a:gd name="connsiteY2" fmla="*/ 2413000 h 2419350"/>
              <a:gd name="connsiteX3" fmla="*/ 1911350 w 1924050"/>
              <a:gd name="connsiteY3" fmla="*/ 1682750 h 2419350"/>
              <a:gd name="connsiteX4" fmla="*/ 1536700 w 1924050"/>
              <a:gd name="connsiteY4" fmla="*/ 1657350 h 2419350"/>
              <a:gd name="connsiteX5" fmla="*/ 1568450 w 1924050"/>
              <a:gd name="connsiteY5" fmla="*/ 933450 h 2419350"/>
              <a:gd name="connsiteX6" fmla="*/ 1377950 w 1924050"/>
              <a:gd name="connsiteY6" fmla="*/ 1003300 h 2419350"/>
              <a:gd name="connsiteX7" fmla="*/ 1162050 w 1924050"/>
              <a:gd name="connsiteY7" fmla="*/ 1022350 h 2419350"/>
              <a:gd name="connsiteX8" fmla="*/ 1143000 w 1924050"/>
              <a:gd name="connsiteY8" fmla="*/ 0 h 2419350"/>
              <a:gd name="connsiteX9" fmla="*/ 0 w 1924050"/>
              <a:gd name="connsiteY9" fmla="*/ 0 h 2419350"/>
              <a:gd name="connsiteX10" fmla="*/ 19050 w 1924050"/>
              <a:gd name="connsiteY10" fmla="*/ 1003300 h 2419350"/>
              <a:gd name="connsiteX0" fmla="*/ 25400 w 1924050"/>
              <a:gd name="connsiteY0" fmla="*/ 1390650 h 2419350"/>
              <a:gd name="connsiteX1" fmla="*/ 12700 w 1924050"/>
              <a:gd name="connsiteY1" fmla="*/ 2419350 h 2419350"/>
              <a:gd name="connsiteX2" fmla="*/ 1924050 w 1924050"/>
              <a:gd name="connsiteY2" fmla="*/ 2413000 h 2419350"/>
              <a:gd name="connsiteX3" fmla="*/ 1911350 w 1924050"/>
              <a:gd name="connsiteY3" fmla="*/ 1651000 h 2419350"/>
              <a:gd name="connsiteX4" fmla="*/ 1536700 w 1924050"/>
              <a:gd name="connsiteY4" fmla="*/ 1657350 h 2419350"/>
              <a:gd name="connsiteX5" fmla="*/ 1568450 w 1924050"/>
              <a:gd name="connsiteY5" fmla="*/ 933450 h 2419350"/>
              <a:gd name="connsiteX6" fmla="*/ 1377950 w 1924050"/>
              <a:gd name="connsiteY6" fmla="*/ 1003300 h 2419350"/>
              <a:gd name="connsiteX7" fmla="*/ 1162050 w 1924050"/>
              <a:gd name="connsiteY7" fmla="*/ 1022350 h 2419350"/>
              <a:gd name="connsiteX8" fmla="*/ 1143000 w 1924050"/>
              <a:gd name="connsiteY8" fmla="*/ 0 h 2419350"/>
              <a:gd name="connsiteX9" fmla="*/ 0 w 1924050"/>
              <a:gd name="connsiteY9" fmla="*/ 0 h 2419350"/>
              <a:gd name="connsiteX10" fmla="*/ 19050 w 1924050"/>
              <a:gd name="connsiteY10" fmla="*/ 1003300 h 2419350"/>
              <a:gd name="connsiteX0" fmla="*/ 25400 w 1924050"/>
              <a:gd name="connsiteY0" fmla="*/ 1390650 h 2419350"/>
              <a:gd name="connsiteX1" fmla="*/ 12700 w 1924050"/>
              <a:gd name="connsiteY1" fmla="*/ 2419350 h 2419350"/>
              <a:gd name="connsiteX2" fmla="*/ 1924050 w 1924050"/>
              <a:gd name="connsiteY2" fmla="*/ 2413000 h 2419350"/>
              <a:gd name="connsiteX3" fmla="*/ 1911350 w 1924050"/>
              <a:gd name="connsiteY3" fmla="*/ 1651000 h 2419350"/>
              <a:gd name="connsiteX4" fmla="*/ 1543050 w 1924050"/>
              <a:gd name="connsiteY4" fmla="*/ 1651000 h 2419350"/>
              <a:gd name="connsiteX5" fmla="*/ 1568450 w 1924050"/>
              <a:gd name="connsiteY5" fmla="*/ 933450 h 2419350"/>
              <a:gd name="connsiteX6" fmla="*/ 1377950 w 1924050"/>
              <a:gd name="connsiteY6" fmla="*/ 1003300 h 2419350"/>
              <a:gd name="connsiteX7" fmla="*/ 1162050 w 1924050"/>
              <a:gd name="connsiteY7" fmla="*/ 1022350 h 2419350"/>
              <a:gd name="connsiteX8" fmla="*/ 1143000 w 1924050"/>
              <a:gd name="connsiteY8" fmla="*/ 0 h 2419350"/>
              <a:gd name="connsiteX9" fmla="*/ 0 w 1924050"/>
              <a:gd name="connsiteY9" fmla="*/ 0 h 2419350"/>
              <a:gd name="connsiteX10" fmla="*/ 19050 w 1924050"/>
              <a:gd name="connsiteY10" fmla="*/ 1003300 h 2419350"/>
              <a:gd name="connsiteX0" fmla="*/ 25400 w 1924050"/>
              <a:gd name="connsiteY0" fmla="*/ 1390650 h 2419350"/>
              <a:gd name="connsiteX1" fmla="*/ 12700 w 1924050"/>
              <a:gd name="connsiteY1" fmla="*/ 2419350 h 2419350"/>
              <a:gd name="connsiteX2" fmla="*/ 1924050 w 1924050"/>
              <a:gd name="connsiteY2" fmla="*/ 2413000 h 2419350"/>
              <a:gd name="connsiteX3" fmla="*/ 1911350 w 1924050"/>
              <a:gd name="connsiteY3" fmla="*/ 1651000 h 2419350"/>
              <a:gd name="connsiteX4" fmla="*/ 1543050 w 1924050"/>
              <a:gd name="connsiteY4" fmla="*/ 1651000 h 2419350"/>
              <a:gd name="connsiteX5" fmla="*/ 1543050 w 1924050"/>
              <a:gd name="connsiteY5" fmla="*/ 958850 h 2419350"/>
              <a:gd name="connsiteX6" fmla="*/ 1377950 w 1924050"/>
              <a:gd name="connsiteY6" fmla="*/ 1003300 h 2419350"/>
              <a:gd name="connsiteX7" fmla="*/ 1162050 w 1924050"/>
              <a:gd name="connsiteY7" fmla="*/ 1022350 h 2419350"/>
              <a:gd name="connsiteX8" fmla="*/ 1143000 w 1924050"/>
              <a:gd name="connsiteY8" fmla="*/ 0 h 2419350"/>
              <a:gd name="connsiteX9" fmla="*/ 0 w 1924050"/>
              <a:gd name="connsiteY9" fmla="*/ 0 h 2419350"/>
              <a:gd name="connsiteX10" fmla="*/ 19050 w 1924050"/>
              <a:gd name="connsiteY10" fmla="*/ 1003300 h 241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4050" h="2419350">
                <a:moveTo>
                  <a:pt x="25400" y="1390650"/>
                </a:moveTo>
                <a:lnTo>
                  <a:pt x="12700" y="2419350"/>
                </a:lnTo>
                <a:lnTo>
                  <a:pt x="1924050" y="2413000"/>
                </a:lnTo>
                <a:lnTo>
                  <a:pt x="1911350" y="1651000"/>
                </a:lnTo>
                <a:lnTo>
                  <a:pt x="1543050" y="1651000"/>
                </a:lnTo>
                <a:lnTo>
                  <a:pt x="1543050" y="958850"/>
                </a:lnTo>
                <a:lnTo>
                  <a:pt x="1377950" y="1003300"/>
                </a:lnTo>
                <a:lnTo>
                  <a:pt x="1162050" y="1022350"/>
                </a:lnTo>
                <a:lnTo>
                  <a:pt x="1143000" y="0"/>
                </a:lnTo>
                <a:lnTo>
                  <a:pt x="0" y="0"/>
                </a:lnTo>
                <a:cubicBezTo>
                  <a:pt x="2117" y="342900"/>
                  <a:pt x="16933" y="660400"/>
                  <a:pt x="19050" y="1003300"/>
                </a:cubicBezTo>
              </a:path>
            </a:pathLst>
          </a:custGeom>
          <a:noFill/>
          <a:ln w="28575">
            <a:solidFill>
              <a:srgbClr val="FF0000">
                <a:alpha val="38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33" name="Right Arrow 56">
            <a:extLst>
              <a:ext uri="{FF2B5EF4-FFF2-40B4-BE49-F238E27FC236}">
                <a16:creationId xmlns:a16="http://schemas.microsoft.com/office/drawing/2014/main" id="{ACD9C863-B3D2-44AB-82F7-4684ED690C8C}"/>
              </a:ext>
            </a:extLst>
          </p:cNvPr>
          <p:cNvSpPr/>
          <p:nvPr/>
        </p:nvSpPr>
        <p:spPr>
          <a:xfrm>
            <a:off x="2628116" y="4446627"/>
            <a:ext cx="895350" cy="39241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59E35CC9-FA5D-4CDB-A910-D2B17468F78F}"/>
              </a:ext>
            </a:extLst>
          </p:cNvPr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965" y="1684529"/>
            <a:ext cx="5690018" cy="29405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139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1920" y="137160"/>
            <a:ext cx="10058400" cy="746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MEDeGUN commissioning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21920" y="883920"/>
            <a:ext cx="1188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Vittorio Bencini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37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0E5833-26F5-4603-9C3B-AB619659E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744" y="3256999"/>
            <a:ext cx="3804459" cy="2854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60D804-BA14-4FE1-9C82-9E5B75CD8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4661" y="3256999"/>
            <a:ext cx="3804459" cy="28547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A55773-6950-4D46-96FA-92A58CFA40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2216" y="950283"/>
            <a:ext cx="6684886" cy="19586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F20538-9670-4341-83EF-F9AB8EF39E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9018" y="917304"/>
            <a:ext cx="3384007" cy="5299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1AB229-B7B4-411B-8B55-085F2D7B86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601" y="3665108"/>
            <a:ext cx="3169627" cy="2535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96480E-CE77-4F82-80F5-6F9FDC7360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716" y="1016115"/>
            <a:ext cx="3169627" cy="253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223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1920" y="137160"/>
            <a:ext cx="10058400" cy="746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LEBT matching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21920" y="883920"/>
            <a:ext cx="1188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Vittorio Bencini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38</a:t>
            </a:fld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AB29AD-F1EB-4311-87ED-3AFAE9317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28" y="2596000"/>
            <a:ext cx="4089462" cy="36011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B4A3B8-5167-4CD6-BDD6-E35B0EBEC1EF}"/>
              </a:ext>
            </a:extLst>
          </p:cNvPr>
          <p:cNvSpPr txBox="1"/>
          <p:nvPr/>
        </p:nvSpPr>
        <p:spPr>
          <a:xfrm>
            <a:off x="615704" y="967668"/>
            <a:ext cx="37787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libri Light" panose="020F0302020204030204" pitchFamily="34" charset="0"/>
              </a:rPr>
              <a:t>Input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alibri Light" panose="020F0302020204030204" pitchFamily="34" charset="0"/>
              </a:rPr>
              <a:t>Calculated from electron beam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alibri Light" panose="020F0302020204030204" pitchFamily="34" charset="0"/>
              </a:rPr>
              <a:t>Tracked to ectraction with TRAK code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5124AC-B786-4BFE-8040-3A6DD9BE4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3703" y="1988598"/>
            <a:ext cx="6970572" cy="25952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480D418-BD68-4253-83AC-A3AEC9819B23}"/>
              </a:ext>
            </a:extLst>
          </p:cNvPr>
          <p:cNvSpPr txBox="1"/>
          <p:nvPr/>
        </p:nvSpPr>
        <p:spPr>
          <a:xfrm>
            <a:off x="5610516" y="1407701"/>
            <a:ext cx="5965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libri Light" panose="020F0302020204030204" pitchFamily="34" charset="0"/>
              </a:rPr>
              <a:t>	Telescopic matching principle </a:t>
            </a:r>
          </a:p>
        </p:txBody>
      </p:sp>
    </p:spTree>
    <p:extLst>
      <p:ext uri="{BB962C8B-B14F-4D97-AF65-F5344CB8AC3E}">
        <p14:creationId xmlns:p14="http://schemas.microsoft.com/office/powerpoint/2010/main" val="29841681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1920" y="137160"/>
            <a:ext cx="10058400" cy="746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LEBT matching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21920" y="883920"/>
            <a:ext cx="1188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Vittorio Bencini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39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D18437-7C06-4E24-8696-17A1230C35AD}"/>
              </a:ext>
            </a:extLst>
          </p:cNvPr>
          <p:cNvSpPr txBox="1"/>
          <p:nvPr/>
        </p:nvSpPr>
        <p:spPr>
          <a:xfrm>
            <a:off x="221942" y="1109709"/>
            <a:ext cx="3559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libri Light" panose="020F0302020204030204" pitchFamily="34" charset="0"/>
              </a:rPr>
              <a:t>Telescopic matching scan 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067B4C-598A-4C32-B3B5-F520F08F1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92" y="1369313"/>
            <a:ext cx="5874058" cy="24003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B024A2-75DE-4B65-A3D0-7347D9FE6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84" y="3787914"/>
            <a:ext cx="5874058" cy="24455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BF60-4A68-4DDD-9BC5-6B6D57512E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4188" y="1063752"/>
            <a:ext cx="5384354" cy="21494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351DB4-6A41-42F5-94C8-4976D5DF5F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3654" y="3648460"/>
            <a:ext cx="6107586" cy="258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52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1920" y="137160"/>
            <a:ext cx="10058400" cy="746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Accelerators for hadron-therapy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21920" y="883920"/>
            <a:ext cx="1188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Vittorio Bencini</a:t>
            </a:r>
            <a:endParaRPr lang="en-GB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4</a:t>
            </a:fld>
            <a:endParaRPr lang="en-GB" dirty="0"/>
          </a:p>
        </p:txBody>
      </p:sp>
      <p:sp>
        <p:nvSpPr>
          <p:cNvPr id="34" name="Rectangle 33"/>
          <p:cNvSpPr/>
          <p:nvPr/>
        </p:nvSpPr>
        <p:spPr>
          <a:xfrm>
            <a:off x="8508989" y="899398"/>
            <a:ext cx="3500131" cy="5441077"/>
          </a:xfrm>
          <a:prstGeom prst="rect">
            <a:avLst/>
          </a:prstGeom>
          <a:solidFill>
            <a:srgbClr val="C00000">
              <a:alpha val="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35264" y="1190863"/>
            <a:ext cx="3251329" cy="3192780"/>
          </a:xfrm>
          <a:prstGeom prst="round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08099" y="868442"/>
            <a:ext cx="2105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B9BD5">
                    <a:lumMod val="75000"/>
                  </a:srgbClr>
                </a:solidFill>
                <a:latin typeface="Calibri Light" panose="020F0302020204030204" pitchFamily="34" charset="0"/>
              </a:rPr>
              <a:t>Cyclotrons</a:t>
            </a:r>
            <a:endParaRPr lang="en-GB" dirty="0">
              <a:solidFill>
                <a:srgbClr val="5B9BD5">
                  <a:lumMod val="75000"/>
                </a:srgbClr>
              </a:solidFill>
              <a:latin typeface="Calibri Light" panose="020F03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5265" y="1351397"/>
            <a:ext cx="32513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prstClr val="white"/>
                </a:solidFill>
                <a:latin typeface="Calibri Light" panose="020F0302020204030204" pitchFamily="34" charset="0"/>
              </a:rPr>
              <a:t>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 Light" panose="020F0302020204030204" pitchFamily="34" charset="0"/>
              </a:rPr>
              <a:t>Small footprint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n-US" b="1" u="sng" dirty="0">
                <a:solidFill>
                  <a:prstClr val="white"/>
                </a:solidFill>
                <a:latin typeface="Calibri Light" panose="020F0302020204030204" pitchFamily="34" charset="0"/>
              </a:rPr>
              <a:t>Drawbacks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 Light" panose="020F0302020204030204" pitchFamily="34" charset="0"/>
              </a:rPr>
              <a:t>Passive energy modulation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 Light" panose="020F0302020204030204" pitchFamily="34" charset="0"/>
              </a:rPr>
              <a:t>Big emittance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 Light" panose="020F0302020204030204" pitchFamily="34" charset="0"/>
              </a:rPr>
              <a:t>Slow energy modulation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 Light" panose="020F0302020204030204" pitchFamily="34" charset="0"/>
              </a:rPr>
              <a:t>Only for protons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endParaRPr lang="en-GB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4734431" y="2830433"/>
            <a:ext cx="3251329" cy="3192780"/>
          </a:xfrm>
          <a:prstGeom prst="roundRect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07265" y="5971143"/>
            <a:ext cx="2105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ED7D31"/>
                </a:solidFill>
                <a:latin typeface="Calibri Light" panose="020F0302020204030204" pitchFamily="34" charset="0"/>
              </a:rPr>
              <a:t>Synchrotrons</a:t>
            </a:r>
            <a:endParaRPr lang="en-GB" dirty="0">
              <a:solidFill>
                <a:srgbClr val="ED7D31"/>
              </a:solidFill>
              <a:latin typeface="Calibri Light" panose="020F03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734431" y="3219251"/>
            <a:ext cx="32513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prstClr val="white"/>
                </a:solidFill>
                <a:latin typeface="Calibri Light" panose="020F0302020204030204" pitchFamily="34" charset="0"/>
              </a:rPr>
              <a:t>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 Light" panose="020F0302020204030204" pitchFamily="34" charset="0"/>
              </a:rPr>
              <a:t>Active energy modulation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 Light" panose="020F0302020204030204" pitchFamily="34" charset="0"/>
              </a:rPr>
              <a:t>Both protons and carbon ions</a:t>
            </a:r>
          </a:p>
          <a:p>
            <a:endParaRPr lang="en-US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n-US" b="1" u="sng" dirty="0">
                <a:solidFill>
                  <a:prstClr val="white"/>
                </a:solidFill>
                <a:latin typeface="Calibri Light" panose="020F0302020204030204" pitchFamily="34" charset="0"/>
              </a:rPr>
              <a:t>Drawbacks</a:t>
            </a:r>
            <a:endParaRPr lang="en-US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 Light" panose="020F0302020204030204" pitchFamily="34" charset="0"/>
              </a:rPr>
              <a:t>Slow energy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 Light" panose="020F0302020204030204" pitchFamily="34" charset="0"/>
              </a:rPr>
              <a:t>Big footprint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 Light" panose="020F0302020204030204" pitchFamily="34" charset="0"/>
              </a:rPr>
              <a:t>Big emittance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endParaRPr lang="en-GB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8652200" y="1190863"/>
            <a:ext cx="3251329" cy="3192780"/>
          </a:xfrm>
          <a:prstGeom prst="roundRect">
            <a:avLst/>
          </a:prstGeom>
          <a:solidFill>
            <a:srgbClr val="70AD47"/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652200" y="1579681"/>
            <a:ext cx="32513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prstClr val="white"/>
                </a:solidFill>
                <a:latin typeface="Calibri Light" panose="020F0302020204030204" pitchFamily="34" charset="0"/>
              </a:rPr>
              <a:t>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 Light" panose="020F0302020204030204" pitchFamily="34" charset="0"/>
              </a:rPr>
              <a:t>Active energy modulation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 Light" panose="020F0302020204030204" pitchFamily="34" charset="0"/>
              </a:rPr>
              <a:t>Fast energy modulation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 Light" panose="020F0302020204030204" pitchFamily="34" charset="0"/>
              </a:rPr>
              <a:t>Excellent beam quality</a:t>
            </a:r>
          </a:p>
          <a:p>
            <a:endParaRPr lang="en-US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n-US" b="1" u="sng" dirty="0">
                <a:solidFill>
                  <a:prstClr val="white"/>
                </a:solidFill>
                <a:latin typeface="Calibri Light" panose="020F0302020204030204" pitchFamily="34" charset="0"/>
              </a:rPr>
              <a:t>Drawbacks</a:t>
            </a:r>
            <a:endParaRPr lang="en-US" dirty="0">
              <a:solidFill>
                <a:prstClr val="white"/>
              </a:solidFill>
              <a:latin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alibri Light" panose="020F0302020204030204" pitchFamily="34" charset="0"/>
              </a:rPr>
              <a:t>‘linear’ footprint</a:t>
            </a:r>
          </a:p>
          <a:p>
            <a:endParaRPr lang="en-US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endParaRPr lang="en-GB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248140" y="868442"/>
            <a:ext cx="2105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AD47"/>
                </a:solidFill>
                <a:latin typeface="Calibri Light" panose="020F0302020204030204" pitchFamily="34" charset="0"/>
              </a:rPr>
              <a:t>Linacs</a:t>
            </a:r>
            <a:endParaRPr lang="en-GB" dirty="0">
              <a:solidFill>
                <a:srgbClr val="70AD47"/>
              </a:solidFill>
              <a:latin typeface="Calibri Light" panose="020F030202020403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328" y="4441825"/>
            <a:ext cx="3062028" cy="1753469"/>
          </a:xfrm>
          <a:prstGeom prst="rect">
            <a:avLst/>
          </a:prstGeom>
        </p:spPr>
      </p:pic>
      <p:pic>
        <p:nvPicPr>
          <p:cNvPr id="45" name="Picture 44" descr="\\cern.ch\dfs\Users\a\agaronna\Documents\My Documents\THESIS\data\accelerators\cnao.JPG"/>
          <p:cNvPicPr>
            <a:picLocks noChangeAspect="1" noChangeArrowheads="1"/>
          </p:cNvPicPr>
          <p:nvPr/>
        </p:nvPicPr>
        <p:blipFill>
          <a:blip r:embed="rId4" cstate="print"/>
          <a:srcRect l="1713"/>
          <a:stretch>
            <a:fillRect/>
          </a:stretch>
        </p:blipFill>
        <p:spPr bwMode="auto">
          <a:xfrm>
            <a:off x="5440703" y="982410"/>
            <a:ext cx="1866184" cy="1821461"/>
          </a:xfrm>
          <a:prstGeom prst="rect">
            <a:avLst/>
          </a:prstGeom>
          <a:noFill/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6284" y="4542988"/>
            <a:ext cx="2873101" cy="161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859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1920" y="137160"/>
            <a:ext cx="10058400" cy="746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RFQ design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21920" y="883920"/>
            <a:ext cx="1188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Vittorio Bencini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40</a:t>
            </a:fld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CAFB2B-B2D3-4A2E-8F25-634E70356821}"/>
              </a:ext>
            </a:extLst>
          </p:cNvPr>
          <p:cNvSpPr txBox="1"/>
          <p:nvPr/>
        </p:nvSpPr>
        <p:spPr>
          <a:xfrm>
            <a:off x="665284" y="908491"/>
            <a:ext cx="7377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 Light" panose="020F0302020204030204" pitchFamily="34" charset="0"/>
              </a:rPr>
              <a:t>Changing the input synchronous phase, the longitudinal emittance of the output beam can be controlled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 Light" panose="020F0302020204030204" pitchFamily="34" charset="0"/>
              </a:rPr>
              <a:t>The losses occur at injection energy preventing activation issues</a:t>
            </a:r>
            <a:endParaRPr lang="en-GB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B56D3E-3B9E-43CB-81E9-3DADBCFDE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98" y="2536958"/>
            <a:ext cx="7172325" cy="3543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CBB52D-8D70-4C16-B641-9CB90DBB1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651" y="1002684"/>
            <a:ext cx="3183522" cy="2426316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44FD0D-293F-471E-99F4-71FAA3FBA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7651" y="3523193"/>
            <a:ext cx="3182164" cy="24264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653719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1920" y="137160"/>
            <a:ext cx="10058400" cy="746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The bent linac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21920" y="883920"/>
            <a:ext cx="1188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Vittorio Bencini</a:t>
            </a:r>
            <a:endParaRPr lang="en-GB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5</a:t>
            </a:fld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897084" y="1068052"/>
            <a:ext cx="10526737" cy="5154819"/>
            <a:chOff x="1488114" y="2765827"/>
            <a:chExt cx="27359733" cy="1254025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8" r="9118"/>
            <a:stretch/>
          </p:blipFill>
          <p:spPr>
            <a:xfrm>
              <a:off x="1488114" y="2765827"/>
              <a:ext cx="27359733" cy="12540258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7798551" y="3646491"/>
              <a:ext cx="12360222" cy="1429095"/>
              <a:chOff x="5255908" y="2871575"/>
              <a:chExt cx="15523657" cy="1468103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5255908" y="2871575"/>
                <a:ext cx="11247427" cy="1468103"/>
                <a:chOff x="-8558447" y="11027099"/>
                <a:chExt cx="34954056" cy="4008321"/>
              </a:xfrm>
            </p:grpSpPr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7831610" y="12798177"/>
                  <a:ext cx="3432261" cy="880947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1244821" y="12790091"/>
                  <a:ext cx="3432261" cy="880947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49639"/>
                <a:stretch/>
              </p:blipFill>
              <p:spPr>
                <a:xfrm>
                  <a:off x="24667105" y="12783359"/>
                  <a:ext cx="1728504" cy="880947"/>
                </a:xfrm>
                <a:prstGeom prst="rect">
                  <a:avLst/>
                </a:prstGeom>
              </p:spPr>
            </p:pic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 rotWithShape="1">
                <a:blip r:embed="rId5"/>
                <a:srcRect b="3260"/>
                <a:stretch/>
              </p:blipFill>
              <p:spPr>
                <a:xfrm>
                  <a:off x="-8558447" y="11027099"/>
                  <a:ext cx="26429106" cy="4008321"/>
                </a:xfrm>
                <a:prstGeom prst="rect">
                  <a:avLst/>
                </a:prstGeom>
              </p:spPr>
            </p:pic>
          </p:grp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503335" y="3511108"/>
                <a:ext cx="1104424" cy="322659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578154" y="3509798"/>
                <a:ext cx="1104424" cy="322659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600322" y="3511108"/>
                <a:ext cx="1104424" cy="322659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675141" y="3509798"/>
                <a:ext cx="1104424" cy="322659"/>
              </a:xfrm>
              <a:prstGeom prst="rect">
                <a:avLst/>
              </a:prstGeom>
            </p:spPr>
          </p:pic>
        </p:grpSp>
      </p:grpSp>
      <p:cxnSp>
        <p:nvCxnSpPr>
          <p:cNvPr id="7" name="Straight Arrow Connector 6"/>
          <p:cNvCxnSpPr/>
          <p:nvPr/>
        </p:nvCxnSpPr>
        <p:spPr>
          <a:xfrm>
            <a:off x="915455" y="6222871"/>
            <a:ext cx="1052673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683316" y="5906321"/>
            <a:ext cx="1274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33 m</a:t>
            </a:r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54398" y="5326365"/>
            <a:ext cx="3165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Energy modulated section</a:t>
            </a:r>
            <a:endParaRPr lang="en-GB" dirty="0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973855" y="3426928"/>
            <a:ext cx="3165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Bent section</a:t>
            </a:r>
            <a:endParaRPr lang="en-GB" dirty="0"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967643" y="1718150"/>
            <a:ext cx="2042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Fixed energy</a:t>
            </a:r>
          </a:p>
          <a:p>
            <a:pPr algn="ctr"/>
            <a:r>
              <a:rPr lang="en-US" dirty="0">
                <a:latin typeface="+mj-lt"/>
              </a:rPr>
              <a:t>section</a:t>
            </a:r>
            <a:endParaRPr lang="en-GB" dirty="0"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75547" y="1370990"/>
            <a:ext cx="3165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RFQ</a:t>
            </a:r>
            <a:endParaRPr lang="en-GB" dirty="0"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767355" y="1100291"/>
            <a:ext cx="3165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LEBT</a:t>
            </a:r>
            <a:endParaRPr lang="en-GB" dirty="0"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04292" y="1093807"/>
            <a:ext cx="3165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+mj-lt"/>
              </a:rPr>
              <a:t>TwinEBIS</a:t>
            </a:r>
            <a:endParaRPr lang="en-GB" dirty="0">
              <a:latin typeface="+mj-lt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 flipV="1">
            <a:off x="12005207" y="1758461"/>
            <a:ext cx="0" cy="411360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 rot="16200000">
            <a:off x="11244162" y="3543259"/>
            <a:ext cx="1274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12 m</a:t>
            </a:r>
            <a:endParaRPr lang="en-GB" dirty="0">
              <a:latin typeface="Calibri Light" panose="020F0302020204030204" pitchFamily="34" charset="0"/>
            </a:endParaRPr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42129C6A-F70D-4893-8E42-3EEF87C219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76843"/>
              </p:ext>
            </p:extLst>
          </p:nvPr>
        </p:nvGraphicFramePr>
        <p:xfrm>
          <a:off x="81570" y="996461"/>
          <a:ext cx="3047166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3583">
                  <a:extLst>
                    <a:ext uri="{9D8B030D-6E8A-4147-A177-3AD203B41FA5}">
                      <a16:colId xmlns:a16="http://schemas.microsoft.com/office/drawing/2014/main" val="3208795202"/>
                    </a:ext>
                  </a:extLst>
                </a:gridCol>
                <a:gridCol w="1523583">
                  <a:extLst>
                    <a:ext uri="{9D8B030D-6E8A-4147-A177-3AD203B41FA5}">
                      <a16:colId xmlns:a16="http://schemas.microsoft.com/office/drawing/2014/main" val="45427973"/>
                    </a:ext>
                  </a:extLst>
                </a:gridCol>
              </a:tblGrid>
              <a:tr h="30005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</a:rPr>
                        <a:t>Parameter</a:t>
                      </a:r>
                      <a:endParaRPr lang="en-GB" sz="1400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</a:rPr>
                        <a:t>Value</a:t>
                      </a:r>
                      <a:endParaRPr lang="en-GB" sz="1400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621534"/>
                  </a:ext>
                </a:extLst>
              </a:tr>
              <a:tr h="30005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 Light" panose="020F0302020204030204" pitchFamily="34" charset="0"/>
                        </a:rPr>
                        <a:t>Frequency</a:t>
                      </a:r>
                      <a:endParaRPr lang="en-GB" sz="1400" dirty="0"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 Light" panose="020F0302020204030204" pitchFamily="34" charset="0"/>
                        </a:rPr>
                        <a:t>750 MHz/3 GHz</a:t>
                      </a:r>
                      <a:endParaRPr lang="en-GB" sz="1400" dirty="0"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919852"/>
                  </a:ext>
                </a:extLst>
              </a:tr>
              <a:tr h="30005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 Light" panose="020F0302020204030204" pitchFamily="34" charset="0"/>
                        </a:rPr>
                        <a:t>Species</a:t>
                      </a:r>
                      <a:endParaRPr lang="en-GB" sz="1400" dirty="0"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30000" dirty="0">
                          <a:latin typeface="Calibri Light" panose="020F0302020204030204" pitchFamily="34" charset="0"/>
                        </a:rPr>
                        <a:t>12</a:t>
                      </a:r>
                      <a:r>
                        <a:rPr lang="en-US" sz="1400" dirty="0">
                          <a:latin typeface="Calibri Light" panose="020F0302020204030204" pitchFamily="34" charset="0"/>
                        </a:rPr>
                        <a:t>C</a:t>
                      </a:r>
                      <a:r>
                        <a:rPr lang="en-US" sz="1400" baseline="30000" dirty="0">
                          <a:latin typeface="Calibri Light" panose="020F0302020204030204" pitchFamily="34" charset="0"/>
                        </a:rPr>
                        <a:t>6+</a:t>
                      </a:r>
                      <a:endParaRPr lang="en-GB" sz="1400" baseline="30000" dirty="0"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1817472"/>
                  </a:ext>
                </a:extLst>
              </a:tr>
              <a:tr h="30005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 Light" panose="020F0302020204030204" pitchFamily="34" charset="0"/>
                        </a:rPr>
                        <a:t>Final energy</a:t>
                      </a:r>
                      <a:endParaRPr lang="en-GB" sz="1400" dirty="0"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 Light" panose="020F0302020204030204" pitchFamily="34" charset="0"/>
                        </a:rPr>
                        <a:t>100-430 MeV/u</a:t>
                      </a:r>
                      <a:endParaRPr lang="en-GB" sz="1400" dirty="0"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228873"/>
                  </a:ext>
                </a:extLst>
              </a:tr>
              <a:tr h="30005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 Light" panose="020F0302020204030204" pitchFamily="34" charset="0"/>
                        </a:rPr>
                        <a:t>Repetition rate</a:t>
                      </a:r>
                      <a:endParaRPr lang="en-GB" sz="1400" dirty="0"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 Light" panose="020F0302020204030204" pitchFamily="34" charset="0"/>
                        </a:rPr>
                        <a:t>200 (400) Hz </a:t>
                      </a:r>
                      <a:endParaRPr lang="en-GB" sz="1400" dirty="0"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325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1840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0D9EA6B9-F832-4652-8FAD-B2CBB4FCE671}"/>
              </a:ext>
            </a:extLst>
          </p:cNvPr>
          <p:cNvGrpSpPr/>
          <p:nvPr/>
        </p:nvGrpSpPr>
        <p:grpSpPr>
          <a:xfrm>
            <a:off x="897084" y="1068052"/>
            <a:ext cx="10526737" cy="5154819"/>
            <a:chOff x="1488114" y="2765827"/>
            <a:chExt cx="27359733" cy="12540258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1A82638E-1036-4A6A-81F1-E5F8CEEF2A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8" r="9118"/>
            <a:stretch/>
          </p:blipFill>
          <p:spPr>
            <a:xfrm>
              <a:off x="1488114" y="2765827"/>
              <a:ext cx="27359733" cy="12540258"/>
            </a:xfrm>
            <a:prstGeom prst="rect">
              <a:avLst/>
            </a:prstGeom>
          </p:spPr>
        </p:pic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4ACB490-87FA-42E4-89CF-5C5C1F06F6BB}"/>
                </a:ext>
              </a:extLst>
            </p:cNvPr>
            <p:cNvGrpSpPr/>
            <p:nvPr/>
          </p:nvGrpSpPr>
          <p:grpSpPr>
            <a:xfrm>
              <a:off x="7798551" y="3646491"/>
              <a:ext cx="12360222" cy="1429095"/>
              <a:chOff x="5255908" y="2871575"/>
              <a:chExt cx="15523657" cy="1468103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C48C8F3A-F96D-4182-AF02-9283D15E9D90}"/>
                  </a:ext>
                </a:extLst>
              </p:cNvPr>
              <p:cNvGrpSpPr/>
              <p:nvPr/>
            </p:nvGrpSpPr>
            <p:grpSpPr>
              <a:xfrm>
                <a:off x="5255908" y="2871575"/>
                <a:ext cx="11247427" cy="1468103"/>
                <a:chOff x="-8558447" y="11027099"/>
                <a:chExt cx="34954056" cy="4008321"/>
              </a:xfrm>
            </p:grpSpPr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3CEADBFD-1ADB-47E2-BDC1-68B05B91F3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7831610" y="12798177"/>
                  <a:ext cx="3432261" cy="880947"/>
                </a:xfrm>
                <a:prstGeom prst="rect">
                  <a:avLst/>
                </a:prstGeom>
              </p:spPr>
            </p:pic>
            <p:pic>
              <p:nvPicPr>
                <p:cNvPr id="69" name="Picture 68">
                  <a:extLst>
                    <a:ext uri="{FF2B5EF4-FFF2-40B4-BE49-F238E27FC236}">
                      <a16:creationId xmlns:a16="http://schemas.microsoft.com/office/drawing/2014/main" id="{B27595C3-75FC-4849-A911-DD1C41CBAE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1244821" y="12790091"/>
                  <a:ext cx="3432261" cy="880947"/>
                </a:xfrm>
                <a:prstGeom prst="rect">
                  <a:avLst/>
                </a:prstGeom>
              </p:spPr>
            </p:pic>
            <p:pic>
              <p:nvPicPr>
                <p:cNvPr id="70" name="Picture 69">
                  <a:extLst>
                    <a:ext uri="{FF2B5EF4-FFF2-40B4-BE49-F238E27FC236}">
                      <a16:creationId xmlns:a16="http://schemas.microsoft.com/office/drawing/2014/main" id="{38CCF997-4796-4400-A2FB-181A0B7487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49639"/>
                <a:stretch/>
              </p:blipFill>
              <p:spPr>
                <a:xfrm>
                  <a:off x="24667105" y="12783359"/>
                  <a:ext cx="1728504" cy="880947"/>
                </a:xfrm>
                <a:prstGeom prst="rect">
                  <a:avLst/>
                </a:prstGeom>
              </p:spPr>
            </p:pic>
            <p:pic>
              <p:nvPicPr>
                <p:cNvPr id="71" name="Picture 70">
                  <a:extLst>
                    <a:ext uri="{FF2B5EF4-FFF2-40B4-BE49-F238E27FC236}">
                      <a16:creationId xmlns:a16="http://schemas.microsoft.com/office/drawing/2014/main" id="{2291C0A9-E1F6-4ECA-8FDD-A7424DC70B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b="3260"/>
                <a:stretch/>
              </p:blipFill>
              <p:spPr>
                <a:xfrm>
                  <a:off x="-8558447" y="11027099"/>
                  <a:ext cx="26429106" cy="4008321"/>
                </a:xfrm>
                <a:prstGeom prst="rect">
                  <a:avLst/>
                </a:prstGeom>
              </p:spPr>
            </p:pic>
          </p:grpSp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2AB91892-A8A1-4088-B59F-8DAC809183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503335" y="3511108"/>
                <a:ext cx="1104424" cy="322659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0C9D9833-56EA-4FF3-9009-1872DC27D5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578154" y="3509798"/>
                <a:ext cx="1104424" cy="322659"/>
              </a:xfrm>
              <a:prstGeom prst="rect">
                <a:avLst/>
              </a:prstGeom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8828FE7F-876A-4059-8580-18045D3FA9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600322" y="3511108"/>
                <a:ext cx="1104424" cy="322659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284D0211-9F72-4CA1-9C58-E47B829550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675141" y="3509798"/>
                <a:ext cx="1104424" cy="322659"/>
              </a:xfrm>
              <a:prstGeom prst="rect">
                <a:avLst/>
              </a:prstGeom>
            </p:spPr>
          </p:pic>
        </p:grpSp>
      </p:grpSp>
      <p:sp>
        <p:nvSpPr>
          <p:cNvPr id="58" name="Freeform 57"/>
          <p:cNvSpPr/>
          <p:nvPr/>
        </p:nvSpPr>
        <p:spPr>
          <a:xfrm>
            <a:off x="755711" y="1077982"/>
            <a:ext cx="11018244" cy="4925560"/>
          </a:xfrm>
          <a:custGeom>
            <a:avLst/>
            <a:gdLst>
              <a:gd name="connsiteX0" fmla="*/ 7474315 w 10917995"/>
              <a:gd name="connsiteY0" fmla="*/ 0 h 4925560"/>
              <a:gd name="connsiteX1" fmla="*/ 10711990 w 10917995"/>
              <a:gd name="connsiteY1" fmla="*/ 0 h 4925560"/>
              <a:gd name="connsiteX2" fmla="*/ 10711993 w 10917995"/>
              <a:gd name="connsiteY2" fmla="*/ 1 h 4925560"/>
              <a:gd name="connsiteX3" fmla="*/ 10724769 w 10917995"/>
              <a:gd name="connsiteY3" fmla="*/ 1 h 4925560"/>
              <a:gd name="connsiteX4" fmla="*/ 10917995 w 10917995"/>
              <a:gd name="connsiteY4" fmla="*/ 193227 h 4925560"/>
              <a:gd name="connsiteX5" fmla="*/ 10917995 w 10917995"/>
              <a:gd name="connsiteY5" fmla="*/ 4732334 h 4925560"/>
              <a:gd name="connsiteX6" fmla="*/ 10861401 w 10917995"/>
              <a:gd name="connsiteY6" fmla="*/ 4868965 h 4925560"/>
              <a:gd name="connsiteX7" fmla="*/ 10860947 w 10917995"/>
              <a:gd name="connsiteY7" fmla="*/ 4869271 h 4925560"/>
              <a:gd name="connsiteX8" fmla="*/ 10856106 w 10917995"/>
              <a:gd name="connsiteY8" fmla="*/ 4876451 h 4925560"/>
              <a:gd name="connsiteX9" fmla="*/ 10802810 w 10917995"/>
              <a:gd name="connsiteY9" fmla="*/ 4912384 h 4925560"/>
              <a:gd name="connsiteX10" fmla="*/ 10776208 w 10917995"/>
              <a:gd name="connsiteY10" fmla="*/ 4917755 h 4925560"/>
              <a:gd name="connsiteX11" fmla="*/ 10763711 w 10917995"/>
              <a:gd name="connsiteY11" fmla="*/ 4921634 h 4925560"/>
              <a:gd name="connsiteX12" fmla="*/ 10750293 w 10917995"/>
              <a:gd name="connsiteY12" fmla="*/ 4922987 h 4925560"/>
              <a:gd name="connsiteX13" fmla="*/ 10737546 w 10917995"/>
              <a:gd name="connsiteY13" fmla="*/ 4925560 h 4925560"/>
              <a:gd name="connsiteX14" fmla="*/ 167669 w 10917995"/>
              <a:gd name="connsiteY14" fmla="*/ 4925560 h 4925560"/>
              <a:gd name="connsiteX15" fmla="*/ 0 w 10917995"/>
              <a:gd name="connsiteY15" fmla="*/ 4757891 h 4925560"/>
              <a:gd name="connsiteX16" fmla="*/ 0 w 10917995"/>
              <a:gd name="connsiteY16" fmla="*/ 4087233 h 4925560"/>
              <a:gd name="connsiteX17" fmla="*/ 167669 w 10917995"/>
              <a:gd name="connsiteY17" fmla="*/ 3919564 h 4925560"/>
              <a:gd name="connsiteX18" fmla="*/ 9758663 w 10917995"/>
              <a:gd name="connsiteY18" fmla="*/ 3919564 h 4925560"/>
              <a:gd name="connsiteX19" fmla="*/ 9758663 w 10917995"/>
              <a:gd name="connsiteY19" fmla="*/ 1159332 h 4925560"/>
              <a:gd name="connsiteX20" fmla="*/ 7474315 w 10917995"/>
              <a:gd name="connsiteY20" fmla="*/ 1159332 h 4925560"/>
              <a:gd name="connsiteX21" fmla="*/ 7281089 w 10917995"/>
              <a:gd name="connsiteY21" fmla="*/ 966106 h 4925560"/>
              <a:gd name="connsiteX22" fmla="*/ 7281089 w 10917995"/>
              <a:gd name="connsiteY22" fmla="*/ 193226 h 4925560"/>
              <a:gd name="connsiteX23" fmla="*/ 7474315 w 10917995"/>
              <a:gd name="connsiteY23" fmla="*/ 0 h 4925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917995" h="4925560">
                <a:moveTo>
                  <a:pt x="7474315" y="0"/>
                </a:moveTo>
                <a:lnTo>
                  <a:pt x="10711990" y="0"/>
                </a:lnTo>
                <a:lnTo>
                  <a:pt x="10711993" y="1"/>
                </a:lnTo>
                <a:lnTo>
                  <a:pt x="10724769" y="1"/>
                </a:lnTo>
                <a:cubicBezTo>
                  <a:pt x="10831485" y="1"/>
                  <a:pt x="10917995" y="86511"/>
                  <a:pt x="10917995" y="193227"/>
                </a:cubicBezTo>
                <a:lnTo>
                  <a:pt x="10917995" y="4732334"/>
                </a:lnTo>
                <a:cubicBezTo>
                  <a:pt x="10917995" y="4785692"/>
                  <a:pt x="10896367" y="4833998"/>
                  <a:pt x="10861401" y="4868965"/>
                </a:cubicBezTo>
                <a:lnTo>
                  <a:pt x="10860947" y="4869271"/>
                </a:lnTo>
                <a:lnTo>
                  <a:pt x="10856106" y="4876451"/>
                </a:lnTo>
                <a:cubicBezTo>
                  <a:pt x="10840935" y="4891622"/>
                  <a:pt x="10822870" y="4903899"/>
                  <a:pt x="10802810" y="4912384"/>
                </a:cubicBezTo>
                <a:lnTo>
                  <a:pt x="10776208" y="4917755"/>
                </a:lnTo>
                <a:lnTo>
                  <a:pt x="10763711" y="4921634"/>
                </a:lnTo>
                <a:lnTo>
                  <a:pt x="10750293" y="4922987"/>
                </a:lnTo>
                <a:lnTo>
                  <a:pt x="10737546" y="4925560"/>
                </a:lnTo>
                <a:lnTo>
                  <a:pt x="167669" y="4925560"/>
                </a:lnTo>
                <a:cubicBezTo>
                  <a:pt x="75068" y="4925560"/>
                  <a:pt x="0" y="4850492"/>
                  <a:pt x="0" y="4757891"/>
                </a:cubicBezTo>
                <a:lnTo>
                  <a:pt x="0" y="4087233"/>
                </a:lnTo>
                <a:cubicBezTo>
                  <a:pt x="0" y="3994632"/>
                  <a:pt x="75068" y="3919564"/>
                  <a:pt x="167669" y="3919564"/>
                </a:cubicBezTo>
                <a:lnTo>
                  <a:pt x="9758663" y="3919564"/>
                </a:lnTo>
                <a:lnTo>
                  <a:pt x="9758663" y="1159332"/>
                </a:lnTo>
                <a:lnTo>
                  <a:pt x="7474315" y="1159332"/>
                </a:lnTo>
                <a:cubicBezTo>
                  <a:pt x="7367599" y="1159332"/>
                  <a:pt x="7281089" y="1072822"/>
                  <a:pt x="7281089" y="966106"/>
                </a:cubicBezTo>
                <a:lnTo>
                  <a:pt x="7281089" y="193226"/>
                </a:lnTo>
                <a:cubicBezTo>
                  <a:pt x="7281089" y="86510"/>
                  <a:pt x="7367599" y="0"/>
                  <a:pt x="7474315" y="0"/>
                </a:cubicBezTo>
                <a:close/>
              </a:path>
            </a:pathLst>
          </a:custGeom>
          <a:solidFill>
            <a:schemeClr val="accent1">
              <a:alpha val="0"/>
            </a:scheme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121920" y="137160"/>
            <a:ext cx="10058400" cy="746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The bent </a:t>
            </a:r>
            <a:r>
              <a:rPr lang="en-GB" dirty="0" err="1">
                <a:solidFill>
                  <a:schemeClr val="accent2">
                    <a:lumMod val="75000"/>
                  </a:schemeClr>
                </a:solidFill>
              </a:rPr>
              <a:t>linac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21920" y="883920"/>
            <a:ext cx="1188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Vittorio Bencini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6</a:t>
            </a:fld>
            <a:endParaRPr lang="en-GB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915455" y="6222871"/>
            <a:ext cx="1052673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683316" y="5906321"/>
            <a:ext cx="1274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33 m</a:t>
            </a:r>
            <a:endParaRPr lang="en-GB" dirty="0">
              <a:latin typeface="Calibri Light" panose="020F0302020204030204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12005207" y="1758461"/>
            <a:ext cx="0" cy="411360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rot="16200000">
            <a:off x="11244162" y="3543259"/>
            <a:ext cx="1274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 Light" panose="020F0302020204030204" pitchFamily="34" charset="0"/>
              </a:rPr>
              <a:t>12 m</a:t>
            </a:r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54398" y="5326365"/>
            <a:ext cx="3165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Energy modulated section</a:t>
            </a:r>
            <a:endParaRPr lang="en-GB" dirty="0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 rot="16200000">
            <a:off x="9312585" y="3338512"/>
            <a:ext cx="3165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Bent section</a:t>
            </a:r>
            <a:endParaRPr lang="en-GB" dirty="0"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59300" y="1068051"/>
            <a:ext cx="2042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Fixed energy</a:t>
            </a:r>
          </a:p>
          <a:p>
            <a:pPr algn="ctr"/>
            <a:r>
              <a:rPr lang="en-US" dirty="0">
                <a:latin typeface="+mj-lt"/>
              </a:rPr>
              <a:t>section</a:t>
            </a:r>
            <a:endParaRPr lang="en-GB" dirty="0">
              <a:latin typeface="+mj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75547" y="1370990"/>
            <a:ext cx="3165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RFQ</a:t>
            </a:r>
            <a:endParaRPr lang="en-GB" dirty="0"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767355" y="1100291"/>
            <a:ext cx="3165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LEBT</a:t>
            </a:r>
            <a:endParaRPr lang="en-GB" dirty="0"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04292" y="1093807"/>
            <a:ext cx="3165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TwinEBIS</a:t>
            </a:r>
            <a:endParaRPr lang="en-GB" dirty="0">
              <a:latin typeface="+mj-lt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244362" y="1091499"/>
            <a:ext cx="1670539" cy="1159332"/>
          </a:xfrm>
          <a:prstGeom prst="roundRect">
            <a:avLst/>
          </a:prstGeom>
          <a:solidFill>
            <a:schemeClr val="accent1">
              <a:alpha val="0"/>
            </a:schemeClr>
          </a:solidFill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4928064" y="1082679"/>
            <a:ext cx="1016930" cy="1159332"/>
          </a:xfrm>
          <a:prstGeom prst="roundRect">
            <a:avLst>
              <a:gd name="adj" fmla="val 17291"/>
            </a:avLst>
          </a:prstGeom>
          <a:solidFill>
            <a:schemeClr val="accent1">
              <a:alpha val="0"/>
            </a:scheme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959733" y="1082679"/>
            <a:ext cx="2133410" cy="1159332"/>
          </a:xfrm>
          <a:prstGeom prst="roundRect">
            <a:avLst/>
          </a:prstGeom>
          <a:solidFill>
            <a:schemeClr val="accent1">
              <a:alpha val="0"/>
            </a:schemeClr>
          </a:solidFill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465450" y="2718855"/>
            <a:ext cx="2185200" cy="737688"/>
          </a:xfrm>
          <a:prstGeom prst="roundRect">
            <a:avLst/>
          </a:prstGeom>
          <a:solidFill>
            <a:schemeClr val="accent1">
              <a:alpha val="0"/>
            </a:schemeClr>
          </a:solidFill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accent2"/>
                </a:solidFill>
                <a:latin typeface="+mj-lt"/>
              </a:rPr>
              <a:t>MEDeGUN</a:t>
            </a:r>
            <a:r>
              <a:rPr lang="en-US" dirty="0">
                <a:solidFill>
                  <a:schemeClr val="accent2"/>
                </a:solidFill>
                <a:latin typeface="+mj-lt"/>
              </a:rPr>
              <a:t> commissioning</a:t>
            </a:r>
            <a:endParaRPr lang="en-GB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5740234" y="2716566"/>
            <a:ext cx="2221396" cy="73800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63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LEBT beam matching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741635" y="3535653"/>
            <a:ext cx="2219996" cy="73800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63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C000"/>
                </a:solidFill>
                <a:latin typeface="+mj-lt"/>
              </a:rPr>
              <a:t>750 MHz RFQ design</a:t>
            </a:r>
            <a:endParaRPr lang="en-GB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465449" y="3542672"/>
            <a:ext cx="2185200" cy="73800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+mj-lt"/>
              </a:rPr>
              <a:t>Bent </a:t>
            </a:r>
            <a:r>
              <a:rPr lang="en-US" dirty="0" err="1">
                <a:solidFill>
                  <a:srgbClr val="FF0000"/>
                </a:solidFill>
                <a:latin typeface="+mj-lt"/>
              </a:rPr>
              <a:t>linac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 design </a:t>
            </a:r>
            <a:endParaRPr lang="en-GB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63832480-B851-438E-8CD4-1DC6D01FD6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737999"/>
              </p:ext>
            </p:extLst>
          </p:nvPr>
        </p:nvGraphicFramePr>
        <p:xfrm>
          <a:off x="81570" y="996461"/>
          <a:ext cx="3047166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3583">
                  <a:extLst>
                    <a:ext uri="{9D8B030D-6E8A-4147-A177-3AD203B41FA5}">
                      <a16:colId xmlns:a16="http://schemas.microsoft.com/office/drawing/2014/main" val="3208795202"/>
                    </a:ext>
                  </a:extLst>
                </a:gridCol>
                <a:gridCol w="1523583">
                  <a:extLst>
                    <a:ext uri="{9D8B030D-6E8A-4147-A177-3AD203B41FA5}">
                      <a16:colId xmlns:a16="http://schemas.microsoft.com/office/drawing/2014/main" val="45427973"/>
                    </a:ext>
                  </a:extLst>
                </a:gridCol>
              </a:tblGrid>
              <a:tr h="30005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</a:rPr>
                        <a:t>Parameter</a:t>
                      </a:r>
                      <a:endParaRPr lang="en-GB" sz="1400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</a:rPr>
                        <a:t>Value</a:t>
                      </a:r>
                      <a:endParaRPr lang="en-GB" sz="1400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621534"/>
                  </a:ext>
                </a:extLst>
              </a:tr>
              <a:tr h="30005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 Light" panose="020F0302020204030204" pitchFamily="34" charset="0"/>
                        </a:rPr>
                        <a:t>Frequency</a:t>
                      </a:r>
                      <a:endParaRPr lang="en-GB" sz="1400" dirty="0"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 Light" panose="020F0302020204030204" pitchFamily="34" charset="0"/>
                        </a:rPr>
                        <a:t>750 MHz/3 GHz</a:t>
                      </a:r>
                      <a:endParaRPr lang="en-GB" sz="1400" dirty="0"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919852"/>
                  </a:ext>
                </a:extLst>
              </a:tr>
              <a:tr h="30005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 Light" panose="020F0302020204030204" pitchFamily="34" charset="0"/>
                        </a:rPr>
                        <a:t>Species</a:t>
                      </a:r>
                      <a:endParaRPr lang="en-GB" sz="1400" dirty="0"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30000" dirty="0">
                          <a:latin typeface="Calibri Light" panose="020F0302020204030204" pitchFamily="34" charset="0"/>
                        </a:rPr>
                        <a:t>12</a:t>
                      </a:r>
                      <a:r>
                        <a:rPr lang="en-US" sz="1400" dirty="0">
                          <a:latin typeface="Calibri Light" panose="020F0302020204030204" pitchFamily="34" charset="0"/>
                        </a:rPr>
                        <a:t>C</a:t>
                      </a:r>
                      <a:r>
                        <a:rPr lang="en-US" sz="1400" baseline="30000" dirty="0">
                          <a:latin typeface="Calibri Light" panose="020F0302020204030204" pitchFamily="34" charset="0"/>
                        </a:rPr>
                        <a:t>6+</a:t>
                      </a:r>
                      <a:endParaRPr lang="en-GB" sz="1400" baseline="30000" dirty="0"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1817472"/>
                  </a:ext>
                </a:extLst>
              </a:tr>
              <a:tr h="30005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 Light" panose="020F0302020204030204" pitchFamily="34" charset="0"/>
                        </a:rPr>
                        <a:t>Final energy</a:t>
                      </a:r>
                      <a:endParaRPr lang="en-GB" sz="1400" dirty="0"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 Light" panose="020F0302020204030204" pitchFamily="34" charset="0"/>
                        </a:rPr>
                        <a:t>100-430 MeV/u</a:t>
                      </a:r>
                      <a:endParaRPr lang="en-GB" sz="1400" dirty="0"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228873"/>
                  </a:ext>
                </a:extLst>
              </a:tr>
              <a:tr h="30005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 Light" panose="020F0302020204030204" pitchFamily="34" charset="0"/>
                        </a:rPr>
                        <a:t>Repetition rate</a:t>
                      </a:r>
                      <a:endParaRPr lang="en-GB" sz="1400" dirty="0"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libri Light" panose="020F0302020204030204" pitchFamily="34" charset="0"/>
                        </a:rPr>
                        <a:t>200 (400) Hz </a:t>
                      </a:r>
                      <a:endParaRPr lang="en-GB" sz="1400" dirty="0">
                        <a:latin typeface="Calibri Light" panose="020F03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325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5205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ctrTitle"/>
          </p:nvPr>
        </p:nvSpPr>
        <p:spPr>
          <a:xfrm>
            <a:off x="1097280" y="3704942"/>
            <a:ext cx="10058400" cy="6201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MEDeGUN</a:t>
            </a:r>
            <a:r>
              <a:rPr lang="en-US" sz="4000" dirty="0"/>
              <a:t> commissioning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759546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1920" y="137160"/>
            <a:ext cx="10058400" cy="746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MEDeGUN commissioning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21920" y="883920"/>
            <a:ext cx="1188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Vittorio Bencini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8</a:t>
            </a:fld>
            <a:endParaRPr lang="en-GB" dirty="0"/>
          </a:p>
        </p:txBody>
      </p:sp>
      <p:grpSp>
        <p:nvGrpSpPr>
          <p:cNvPr id="12" name="Group 11"/>
          <p:cNvGrpSpPr/>
          <p:nvPr/>
        </p:nvGrpSpPr>
        <p:grpSpPr>
          <a:xfrm>
            <a:off x="6052425" y="1065154"/>
            <a:ext cx="6112384" cy="1824878"/>
            <a:chOff x="1233700" y="875787"/>
            <a:chExt cx="6750805" cy="2515745"/>
          </a:xfrm>
        </p:grpSpPr>
        <p:sp>
          <p:nvSpPr>
            <p:cNvPr id="13" name="TextBox 12"/>
            <p:cNvSpPr txBox="1"/>
            <p:nvPr/>
          </p:nvSpPr>
          <p:spPr>
            <a:xfrm>
              <a:off x="6168229" y="2542940"/>
              <a:ext cx="1816274" cy="424296"/>
            </a:xfrm>
            <a:prstGeom prst="rect">
              <a:avLst/>
            </a:prstGeom>
            <a:noFill/>
            <a:ln w="6350">
              <a:solidFill>
                <a:sysClr val="window" lastClr="FFFF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Ion Extractor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596214" y="2153121"/>
              <a:ext cx="2704042" cy="731493"/>
            </a:xfrm>
            <a:prstGeom prst="rect">
              <a:avLst/>
            </a:prstGeom>
            <a:solidFill>
              <a:srgbClr val="5B9BD5"/>
            </a:solidFill>
            <a:ln w="635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538035" y="1701064"/>
              <a:ext cx="123728" cy="493529"/>
            </a:xfrm>
            <a:prstGeom prst="rect">
              <a:avLst/>
            </a:prstGeom>
            <a:solidFill>
              <a:srgbClr val="E7E6E6">
                <a:lumMod val="75000"/>
                <a:alpha val="50000"/>
              </a:srgbClr>
            </a:solidFill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233700" y="2153121"/>
              <a:ext cx="1169431" cy="0"/>
            </a:xfrm>
            <a:prstGeom prst="line">
              <a:avLst/>
            </a:prstGeom>
            <a:noFill/>
            <a:ln w="635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>
            <a:xfrm>
              <a:off x="1233700" y="1745487"/>
              <a:ext cx="1169431" cy="0"/>
            </a:xfrm>
            <a:prstGeom prst="line">
              <a:avLst/>
            </a:prstGeom>
            <a:noFill/>
            <a:ln w="635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19" name="Rectangle 18"/>
            <p:cNvSpPr/>
            <p:nvPr/>
          </p:nvSpPr>
          <p:spPr>
            <a:xfrm>
              <a:off x="3596214" y="1013994"/>
              <a:ext cx="2704042" cy="731493"/>
            </a:xfrm>
            <a:prstGeom prst="rect">
              <a:avLst/>
            </a:prstGeom>
            <a:solidFill>
              <a:srgbClr val="5B9BD5"/>
            </a:solidFill>
            <a:ln w="635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358435" y="1773643"/>
              <a:ext cx="3179600" cy="348373"/>
            </a:xfrm>
            <a:prstGeom prst="rect">
              <a:avLst/>
            </a:prstGeom>
            <a:solidFill>
              <a:srgbClr val="E7E6E6">
                <a:lumMod val="75000"/>
                <a:alpha val="50000"/>
              </a:srgbClr>
            </a:solidFill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238557" y="1701064"/>
              <a:ext cx="123728" cy="493529"/>
            </a:xfrm>
            <a:prstGeom prst="rect">
              <a:avLst/>
            </a:prstGeom>
            <a:solidFill>
              <a:srgbClr val="E7E6E6">
                <a:lumMod val="75000"/>
                <a:alpha val="50000"/>
              </a:srgbClr>
            </a:solidFill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2" name="Cross 21"/>
            <p:cNvSpPr/>
            <p:nvPr/>
          </p:nvSpPr>
          <p:spPr>
            <a:xfrm>
              <a:off x="6661763" y="1599455"/>
              <a:ext cx="698576" cy="698576"/>
            </a:xfrm>
            <a:prstGeom prst="plus">
              <a:avLst/>
            </a:prstGeom>
            <a:solidFill>
              <a:srgbClr val="E7E6E6">
                <a:lumMod val="75000"/>
                <a:alpha val="50000"/>
              </a:srgbClr>
            </a:solidFill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3" name="Cross 22"/>
            <p:cNvSpPr/>
            <p:nvPr/>
          </p:nvSpPr>
          <p:spPr>
            <a:xfrm>
              <a:off x="2538822" y="1599455"/>
              <a:ext cx="698576" cy="698576"/>
            </a:xfrm>
            <a:prstGeom prst="plus">
              <a:avLst/>
            </a:prstGeom>
            <a:solidFill>
              <a:srgbClr val="E7E6E6">
                <a:lumMod val="75000"/>
                <a:alpha val="50000"/>
              </a:srgbClr>
            </a:solidFill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418637" y="1698327"/>
              <a:ext cx="123728" cy="493529"/>
            </a:xfrm>
            <a:prstGeom prst="rect">
              <a:avLst/>
            </a:prstGeom>
            <a:solidFill>
              <a:srgbClr val="E7E6E6">
                <a:lumMod val="75000"/>
                <a:alpha val="50000"/>
              </a:srgbClr>
            </a:solidFill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053471" y="1773642"/>
              <a:ext cx="364078" cy="348374"/>
            </a:xfrm>
            <a:prstGeom prst="rect">
              <a:avLst/>
            </a:prstGeom>
            <a:solidFill>
              <a:srgbClr val="E7E6E6">
                <a:lumMod val="75000"/>
                <a:alpha val="50000"/>
              </a:srgbClr>
            </a:solidFill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353395" y="1698327"/>
              <a:ext cx="35135" cy="493529"/>
            </a:xfrm>
            <a:prstGeom prst="rect">
              <a:avLst/>
            </a:prstGeom>
            <a:solidFill>
              <a:srgbClr val="E7E6E6">
                <a:lumMod val="75000"/>
              </a:srgbClr>
            </a:solidFill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021296" y="1698327"/>
              <a:ext cx="32333" cy="493529"/>
            </a:xfrm>
            <a:prstGeom prst="rect">
              <a:avLst/>
            </a:prstGeom>
            <a:solidFill>
              <a:srgbClr val="E7E6E6">
                <a:lumMod val="75000"/>
                <a:alpha val="50000"/>
              </a:srgbClr>
            </a:solidFill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548791" y="1876836"/>
              <a:ext cx="40385" cy="120157"/>
            </a:xfrm>
            <a:prstGeom prst="rect">
              <a:avLst/>
            </a:prstGeom>
            <a:solidFill>
              <a:sysClr val="windowText" lastClr="000000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 flipV="1">
              <a:off x="3614968" y="1882930"/>
              <a:ext cx="330281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974667" y="1883504"/>
              <a:ext cx="113651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676094" y="1883503"/>
              <a:ext cx="113651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170311" y="1883503"/>
              <a:ext cx="478502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733266" y="1883503"/>
              <a:ext cx="402676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367852" y="1883503"/>
              <a:ext cx="331044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115923" y="1883503"/>
              <a:ext cx="221467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817026" y="1883502"/>
              <a:ext cx="478502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319611" y="1773642"/>
              <a:ext cx="23224" cy="109860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319611" y="2003670"/>
              <a:ext cx="23224" cy="109860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749364" y="1875040"/>
              <a:ext cx="291639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396861" y="1826333"/>
              <a:ext cx="378969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396861" y="2054122"/>
              <a:ext cx="378969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749364" y="2001103"/>
              <a:ext cx="291639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 flipV="1">
              <a:off x="3614968" y="1974210"/>
              <a:ext cx="330281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974667" y="1974210"/>
              <a:ext cx="113651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676094" y="1974209"/>
              <a:ext cx="113651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170311" y="1974210"/>
              <a:ext cx="478502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733266" y="1974210"/>
              <a:ext cx="402676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367852" y="1974210"/>
              <a:ext cx="331044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115923" y="1974210"/>
              <a:ext cx="221467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817026" y="1974208"/>
              <a:ext cx="478502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192366" y="1876836"/>
              <a:ext cx="353302" cy="120157"/>
            </a:xfrm>
            <a:prstGeom prst="rect">
              <a:avLst/>
            </a:prstGeom>
            <a:solidFill>
              <a:srgbClr val="5B9BD5"/>
            </a:solidFill>
            <a:ln w="6350" cap="flat" cmpd="sng" algn="ctr">
              <a:solidFill>
                <a:srgbClr val="E7E6E6">
                  <a:lumMod val="2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054788" y="1876836"/>
              <a:ext cx="1146462" cy="120157"/>
            </a:xfrm>
            <a:prstGeom prst="rect">
              <a:avLst/>
            </a:prstGeom>
            <a:solidFill>
              <a:srgbClr val="E7E6E6">
                <a:lumMod val="50000"/>
              </a:srgbClr>
            </a:solidFill>
            <a:ln w="6350" cap="flat" cmpd="sng" algn="ctr">
              <a:solidFill>
                <a:srgbClr val="E7E6E6">
                  <a:lumMod val="2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2223605" y="1773642"/>
              <a:ext cx="0" cy="348374"/>
            </a:xfrm>
            <a:prstGeom prst="line">
              <a:avLst/>
            </a:prstGeom>
            <a:noFill/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>
            <a:xfrm>
              <a:off x="2258541" y="1773643"/>
              <a:ext cx="0" cy="348374"/>
            </a:xfrm>
            <a:prstGeom prst="line">
              <a:avLst/>
            </a:prstGeom>
            <a:noFill/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>
            <a:xfrm>
              <a:off x="2294272" y="1773643"/>
              <a:ext cx="0" cy="348374"/>
            </a:xfrm>
            <a:prstGeom prst="line">
              <a:avLst/>
            </a:prstGeom>
            <a:noFill/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>
            <a:xfrm>
              <a:off x="2187082" y="1769922"/>
              <a:ext cx="0" cy="348374"/>
            </a:xfrm>
            <a:prstGeom prst="line">
              <a:avLst/>
            </a:prstGeom>
            <a:noFill/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61" name="Rectangle 60"/>
            <p:cNvSpPr/>
            <p:nvPr/>
          </p:nvSpPr>
          <p:spPr>
            <a:xfrm>
              <a:off x="7363792" y="1701064"/>
              <a:ext cx="123728" cy="493529"/>
            </a:xfrm>
            <a:prstGeom prst="rect">
              <a:avLst/>
            </a:prstGeom>
            <a:solidFill>
              <a:srgbClr val="E7E6E6">
                <a:lumMod val="75000"/>
                <a:alpha val="50000"/>
              </a:srgbClr>
            </a:solidFill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cxnSp>
          <p:nvCxnSpPr>
            <p:cNvPr id="62" name="Straight Arrow Connector 61"/>
            <p:cNvCxnSpPr>
              <a:stCxn id="29" idx="3"/>
              <a:endCxn id="71" idx="0"/>
            </p:cNvCxnSpPr>
            <p:nvPr/>
          </p:nvCxnSpPr>
          <p:spPr>
            <a:xfrm>
              <a:off x="3589176" y="1936915"/>
              <a:ext cx="2850299" cy="8859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63" name="Straight Arrow Connector 62"/>
            <p:cNvCxnSpPr>
              <a:stCxn id="64" idx="2"/>
              <a:endCxn id="55" idx="3"/>
            </p:cNvCxnSpPr>
            <p:nvPr/>
          </p:nvCxnSpPr>
          <p:spPr>
            <a:xfrm>
              <a:off x="2780644" y="1573759"/>
              <a:ext cx="765024" cy="363156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4" name="TextBox 63"/>
            <p:cNvSpPr txBox="1"/>
            <p:nvPr/>
          </p:nvSpPr>
          <p:spPr>
            <a:xfrm>
              <a:off x="2053471" y="1149463"/>
              <a:ext cx="1454344" cy="424296"/>
            </a:xfrm>
            <a:prstGeom prst="rect">
              <a:avLst/>
            </a:prstGeom>
            <a:noFill/>
            <a:ln w="6350">
              <a:solidFill>
                <a:sysClr val="window" lastClr="FFFF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MEDeGUN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</a:endParaRPr>
            </a:p>
          </p:txBody>
        </p:sp>
        <p:cxnSp>
          <p:nvCxnSpPr>
            <p:cNvPr id="65" name="Straight Arrow Connector 64"/>
            <p:cNvCxnSpPr>
              <a:stCxn id="72" idx="0"/>
            </p:cNvCxnSpPr>
            <p:nvPr/>
          </p:nvCxnSpPr>
          <p:spPr>
            <a:xfrm flipH="1" flipV="1">
              <a:off x="4945726" y="2015515"/>
              <a:ext cx="169073" cy="372741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66" name="Straight Arrow Connector 65"/>
            <p:cNvCxnSpPr>
              <a:cxnSpLocks/>
              <a:stCxn id="67" idx="0"/>
            </p:cNvCxnSpPr>
            <p:nvPr/>
          </p:nvCxnSpPr>
          <p:spPr>
            <a:xfrm flipV="1">
              <a:off x="5615645" y="2054122"/>
              <a:ext cx="657488" cy="913114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7" name="TextBox 66"/>
            <p:cNvSpPr txBox="1"/>
            <p:nvPr/>
          </p:nvSpPr>
          <p:spPr>
            <a:xfrm>
              <a:off x="4935762" y="2967236"/>
              <a:ext cx="1359767" cy="424296"/>
            </a:xfrm>
            <a:prstGeom prst="rect">
              <a:avLst/>
            </a:prstGeom>
            <a:noFill/>
            <a:ln w="6350">
              <a:solidFill>
                <a:sysClr val="window" lastClr="FFFF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Suppressor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</a:endParaRPr>
            </a:p>
          </p:txBody>
        </p:sp>
        <p:cxnSp>
          <p:nvCxnSpPr>
            <p:cNvPr id="68" name="Straight Arrow Connector 67"/>
            <p:cNvCxnSpPr>
              <a:stCxn id="69" idx="2"/>
            </p:cNvCxnSpPr>
            <p:nvPr/>
          </p:nvCxnSpPr>
          <p:spPr>
            <a:xfrm flipH="1">
              <a:off x="6745723" y="1300083"/>
              <a:ext cx="577412" cy="526248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9" name="TextBox 68"/>
            <p:cNvSpPr txBox="1"/>
            <p:nvPr/>
          </p:nvSpPr>
          <p:spPr>
            <a:xfrm>
              <a:off x="6661763" y="875787"/>
              <a:ext cx="1322742" cy="424296"/>
            </a:xfrm>
            <a:prstGeom prst="rect">
              <a:avLst/>
            </a:prstGeom>
            <a:noFill/>
            <a:ln w="6350">
              <a:solidFill>
                <a:sysClr val="window" lastClr="FFFF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Collector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</a:endParaRPr>
            </a:p>
          </p:txBody>
        </p:sp>
        <p:cxnSp>
          <p:nvCxnSpPr>
            <p:cNvPr id="70" name="Straight Arrow Connector 69"/>
            <p:cNvCxnSpPr>
              <a:stCxn id="13" idx="0"/>
            </p:cNvCxnSpPr>
            <p:nvPr/>
          </p:nvCxnSpPr>
          <p:spPr>
            <a:xfrm flipH="1" flipV="1">
              <a:off x="6989013" y="2024327"/>
              <a:ext cx="87353" cy="518613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71" name="Isosceles Triangle 70"/>
            <p:cNvSpPr/>
            <p:nvPr/>
          </p:nvSpPr>
          <p:spPr>
            <a:xfrm rot="16200000">
              <a:off x="6477504" y="1853836"/>
              <a:ext cx="107818" cy="183876"/>
            </a:xfrm>
            <a:prstGeom prst="triangle">
              <a:avLst/>
            </a:prstGeom>
            <a:solidFill>
              <a:srgbClr val="FF0000"/>
            </a:solidFill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474916" y="2388256"/>
              <a:ext cx="1279765" cy="424296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Drift tubes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</a:endParaRPr>
            </a:p>
          </p:txBody>
        </p:sp>
      </p:grpSp>
      <p:graphicFrame>
        <p:nvGraphicFramePr>
          <p:cNvPr id="75" name="Table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715201"/>
              </p:ext>
            </p:extLst>
          </p:nvPr>
        </p:nvGraphicFramePr>
        <p:xfrm>
          <a:off x="7356349" y="3028605"/>
          <a:ext cx="4114114" cy="3135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2877">
                  <a:extLst>
                    <a:ext uri="{9D8B030D-6E8A-4147-A177-3AD203B41FA5}">
                      <a16:colId xmlns:a16="http://schemas.microsoft.com/office/drawing/2014/main" val="3842480255"/>
                    </a:ext>
                  </a:extLst>
                </a:gridCol>
                <a:gridCol w="2061237">
                  <a:extLst>
                    <a:ext uri="{9D8B030D-6E8A-4147-A177-3AD203B41FA5}">
                      <a16:colId xmlns:a16="http://schemas.microsoft.com/office/drawing/2014/main" val="810197764"/>
                    </a:ext>
                  </a:extLst>
                </a:gridCol>
              </a:tblGrid>
              <a:tr h="28611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Design parameter</a:t>
                      </a:r>
                      <a:endParaRPr lang="en-GB" sz="1400" kern="1200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Value</a:t>
                      </a:r>
                      <a:endParaRPr lang="en-GB" sz="1400" kern="1200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875747"/>
                  </a:ext>
                </a:extLst>
              </a:tr>
              <a:tr h="31448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Test site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TwinEBIS, CERN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876595"/>
                  </a:ext>
                </a:extLst>
              </a:tr>
              <a:tr h="31448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Main magnet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2 (*5) T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492246"/>
                  </a:ext>
                </a:extLst>
              </a:tr>
              <a:tr h="31448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Trap length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0.25 (*0.5) m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018431"/>
                  </a:ext>
                </a:extLst>
              </a:tr>
              <a:tr h="31448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Electron current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1 A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431878"/>
                  </a:ext>
                </a:extLst>
              </a:tr>
              <a:tr h="31448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Current density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3 kA/cm</a:t>
                      </a:r>
                      <a:r>
                        <a:rPr lang="en-US" sz="1400" kern="1200" baseline="300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en-GB" sz="1400" kern="1200" baseline="300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382753"/>
                  </a:ext>
                </a:extLst>
              </a:tr>
              <a:tr h="31448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Electron energy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6.5-8.5 keV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048091"/>
                  </a:ext>
                </a:extLst>
              </a:tr>
              <a:tr h="31448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Capacity C</a:t>
                      </a:r>
                      <a:r>
                        <a:rPr lang="en-US" sz="1400" kern="1200" baseline="300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6+</a:t>
                      </a:r>
                      <a:endParaRPr lang="en-GB" sz="1400" kern="1200" baseline="300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1·10</a:t>
                      </a:r>
                      <a:r>
                        <a:rPr lang="en-US" sz="1400" kern="1200" baseline="300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9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 Ions per pulse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465820"/>
                  </a:ext>
                </a:extLst>
              </a:tr>
              <a:tr h="31448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Repetition rate 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200 (*400) Hz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596497"/>
                  </a:ext>
                </a:extLst>
              </a:tr>
              <a:tr h="31448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Pulse length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5 </a:t>
                      </a:r>
                      <a:r>
                        <a:rPr lang="el-GR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s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950735"/>
                  </a:ext>
                </a:extLst>
              </a:tr>
            </a:tbl>
          </a:graphicData>
        </a:graphic>
      </p:graphicFrame>
      <p:sp>
        <p:nvSpPr>
          <p:cNvPr id="78" name="TextBox 77">
            <a:extLst>
              <a:ext uri="{FF2B5EF4-FFF2-40B4-BE49-F238E27FC236}">
                <a16:creationId xmlns:a16="http://schemas.microsoft.com/office/drawing/2014/main" id="{285E1F8D-C63C-4364-B6F5-A07FF1E357A5}"/>
              </a:ext>
            </a:extLst>
          </p:cNvPr>
          <p:cNvSpPr txBox="1"/>
          <p:nvPr/>
        </p:nvSpPr>
        <p:spPr>
          <a:xfrm>
            <a:off x="8015304" y="835048"/>
            <a:ext cx="1158738" cy="307777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prstClr val="black"/>
                </a:solidFill>
                <a:latin typeface="Calibri Light" panose="020F0302020204030204" pitchFamily="34" charset="0"/>
              </a:rPr>
              <a:t>Solenoid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</a:endParaRP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7EA767F4-A3CC-4E11-A0A9-42ECD8ED39FB}"/>
              </a:ext>
            </a:extLst>
          </p:cNvPr>
          <p:cNvCxnSpPr>
            <a:cxnSpLocks/>
            <a:stCxn id="78" idx="2"/>
          </p:cNvCxnSpPr>
          <p:nvPr/>
        </p:nvCxnSpPr>
        <p:spPr>
          <a:xfrm>
            <a:off x="8594673" y="1142825"/>
            <a:ext cx="420544" cy="131768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4" name="Rounded Rectangle 48">
            <a:extLst>
              <a:ext uri="{FF2B5EF4-FFF2-40B4-BE49-F238E27FC236}">
                <a16:creationId xmlns:a16="http://schemas.microsoft.com/office/drawing/2014/main" id="{C4B75662-81C7-4ED6-B60E-AE4E337F2C67}"/>
              </a:ext>
            </a:extLst>
          </p:cNvPr>
          <p:cNvSpPr/>
          <p:nvPr/>
        </p:nvSpPr>
        <p:spPr>
          <a:xfrm>
            <a:off x="5777125" y="906910"/>
            <a:ext cx="6231995" cy="1966344"/>
          </a:xfrm>
          <a:prstGeom prst="roundRect">
            <a:avLst/>
          </a:prstGeom>
          <a:solidFill>
            <a:schemeClr val="accent1">
              <a:alpha val="0"/>
            </a:schemeClr>
          </a:solidFill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15422A-F68C-4982-BDA1-7E95E98EF992}"/>
              </a:ext>
            </a:extLst>
          </p:cNvPr>
          <p:cNvSpPr txBox="1"/>
          <p:nvPr/>
        </p:nvSpPr>
        <p:spPr>
          <a:xfrm>
            <a:off x="4706760" y="1001818"/>
            <a:ext cx="2908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+mj-lt"/>
              </a:rPr>
              <a:t>TwinEBIS</a:t>
            </a:r>
          </a:p>
        </p:txBody>
      </p:sp>
    </p:spTree>
    <p:extLst>
      <p:ext uri="{BB962C8B-B14F-4D97-AF65-F5344CB8AC3E}">
        <p14:creationId xmlns:p14="http://schemas.microsoft.com/office/powerpoint/2010/main" val="4294333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82" y="1665087"/>
            <a:ext cx="3906451" cy="160877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34536" y="1401436"/>
            <a:ext cx="4809359" cy="2181835"/>
          </a:xfrm>
          <a:prstGeom prst="ellipse">
            <a:avLst/>
          </a:prstGeom>
          <a:solidFill>
            <a:schemeClr val="accent1">
              <a:alpha val="0"/>
            </a:schemeClr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121920" y="137160"/>
            <a:ext cx="10058400" cy="746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MEDeGUN commissioning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21920" y="883920"/>
            <a:ext cx="1188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CH"/>
              <a:t>12/11/2019</a:t>
            </a:r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Vittorio Bencini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4E33A-518A-A941-83DE-DF855048D8B8}" type="slidenum">
              <a:rPr lang="en-GB" smtClean="0"/>
              <a:t>9</a:t>
            </a:fld>
            <a:endParaRPr lang="en-GB" dirty="0"/>
          </a:p>
        </p:txBody>
      </p:sp>
      <p:grpSp>
        <p:nvGrpSpPr>
          <p:cNvPr id="12" name="Group 11"/>
          <p:cNvGrpSpPr/>
          <p:nvPr/>
        </p:nvGrpSpPr>
        <p:grpSpPr>
          <a:xfrm>
            <a:off x="6052425" y="1065154"/>
            <a:ext cx="6112384" cy="1824878"/>
            <a:chOff x="1233700" y="875787"/>
            <a:chExt cx="6750805" cy="2515745"/>
          </a:xfrm>
        </p:grpSpPr>
        <p:sp>
          <p:nvSpPr>
            <p:cNvPr id="13" name="TextBox 12"/>
            <p:cNvSpPr txBox="1"/>
            <p:nvPr/>
          </p:nvSpPr>
          <p:spPr>
            <a:xfrm>
              <a:off x="6168229" y="2542940"/>
              <a:ext cx="1816274" cy="424296"/>
            </a:xfrm>
            <a:prstGeom prst="rect">
              <a:avLst/>
            </a:prstGeom>
            <a:noFill/>
            <a:ln w="6350">
              <a:solidFill>
                <a:sysClr val="window" lastClr="FFFF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Ion Extractor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596214" y="2153121"/>
              <a:ext cx="2704042" cy="731493"/>
            </a:xfrm>
            <a:prstGeom prst="rect">
              <a:avLst/>
            </a:prstGeom>
            <a:solidFill>
              <a:srgbClr val="5B9BD5"/>
            </a:solidFill>
            <a:ln w="635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538035" y="1701064"/>
              <a:ext cx="123728" cy="493529"/>
            </a:xfrm>
            <a:prstGeom prst="rect">
              <a:avLst/>
            </a:prstGeom>
            <a:solidFill>
              <a:srgbClr val="E7E6E6">
                <a:lumMod val="75000"/>
                <a:alpha val="50000"/>
              </a:srgbClr>
            </a:solidFill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233700" y="2153121"/>
              <a:ext cx="1169431" cy="0"/>
            </a:xfrm>
            <a:prstGeom prst="line">
              <a:avLst/>
            </a:prstGeom>
            <a:noFill/>
            <a:ln w="635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>
            <a:xfrm>
              <a:off x="1233700" y="1745487"/>
              <a:ext cx="1169431" cy="0"/>
            </a:xfrm>
            <a:prstGeom prst="line">
              <a:avLst/>
            </a:prstGeom>
            <a:noFill/>
            <a:ln w="6350" cap="flat" cmpd="sng" algn="ctr">
              <a:solidFill>
                <a:srgbClr val="ED7D31">
                  <a:lumMod val="75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19" name="Rectangle 18"/>
            <p:cNvSpPr/>
            <p:nvPr/>
          </p:nvSpPr>
          <p:spPr>
            <a:xfrm>
              <a:off x="3596214" y="1013994"/>
              <a:ext cx="2704042" cy="731493"/>
            </a:xfrm>
            <a:prstGeom prst="rect">
              <a:avLst/>
            </a:prstGeom>
            <a:solidFill>
              <a:srgbClr val="5B9BD5"/>
            </a:solidFill>
            <a:ln w="635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358435" y="1773643"/>
              <a:ext cx="3179600" cy="348373"/>
            </a:xfrm>
            <a:prstGeom prst="rect">
              <a:avLst/>
            </a:prstGeom>
            <a:solidFill>
              <a:srgbClr val="E7E6E6">
                <a:lumMod val="75000"/>
                <a:alpha val="50000"/>
              </a:srgbClr>
            </a:solidFill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238557" y="1701064"/>
              <a:ext cx="123728" cy="493529"/>
            </a:xfrm>
            <a:prstGeom prst="rect">
              <a:avLst/>
            </a:prstGeom>
            <a:solidFill>
              <a:srgbClr val="E7E6E6">
                <a:lumMod val="75000"/>
                <a:alpha val="50000"/>
              </a:srgbClr>
            </a:solidFill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2" name="Cross 21"/>
            <p:cNvSpPr/>
            <p:nvPr/>
          </p:nvSpPr>
          <p:spPr>
            <a:xfrm>
              <a:off x="6661763" y="1599455"/>
              <a:ext cx="698576" cy="698576"/>
            </a:xfrm>
            <a:prstGeom prst="plus">
              <a:avLst/>
            </a:prstGeom>
            <a:solidFill>
              <a:srgbClr val="E7E6E6">
                <a:lumMod val="75000"/>
                <a:alpha val="50000"/>
              </a:srgbClr>
            </a:solidFill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3" name="Cross 22"/>
            <p:cNvSpPr/>
            <p:nvPr/>
          </p:nvSpPr>
          <p:spPr>
            <a:xfrm>
              <a:off x="2538822" y="1599455"/>
              <a:ext cx="698576" cy="698576"/>
            </a:xfrm>
            <a:prstGeom prst="plus">
              <a:avLst/>
            </a:prstGeom>
            <a:solidFill>
              <a:srgbClr val="E7E6E6">
                <a:lumMod val="75000"/>
                <a:alpha val="50000"/>
              </a:srgbClr>
            </a:solidFill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418637" y="1698327"/>
              <a:ext cx="123728" cy="493529"/>
            </a:xfrm>
            <a:prstGeom prst="rect">
              <a:avLst/>
            </a:prstGeom>
            <a:solidFill>
              <a:srgbClr val="E7E6E6">
                <a:lumMod val="75000"/>
                <a:alpha val="50000"/>
              </a:srgbClr>
            </a:solidFill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053471" y="1773642"/>
              <a:ext cx="364078" cy="348374"/>
            </a:xfrm>
            <a:prstGeom prst="rect">
              <a:avLst/>
            </a:prstGeom>
            <a:solidFill>
              <a:srgbClr val="E7E6E6">
                <a:lumMod val="75000"/>
                <a:alpha val="50000"/>
              </a:srgbClr>
            </a:solidFill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353395" y="1698327"/>
              <a:ext cx="35135" cy="493529"/>
            </a:xfrm>
            <a:prstGeom prst="rect">
              <a:avLst/>
            </a:prstGeom>
            <a:solidFill>
              <a:srgbClr val="E7E6E6">
                <a:lumMod val="75000"/>
              </a:srgbClr>
            </a:solidFill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021296" y="1698327"/>
              <a:ext cx="32333" cy="493529"/>
            </a:xfrm>
            <a:prstGeom prst="rect">
              <a:avLst/>
            </a:prstGeom>
            <a:solidFill>
              <a:srgbClr val="E7E6E6">
                <a:lumMod val="75000"/>
                <a:alpha val="50000"/>
              </a:srgbClr>
            </a:solidFill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548791" y="1876836"/>
              <a:ext cx="40385" cy="120157"/>
            </a:xfrm>
            <a:prstGeom prst="rect">
              <a:avLst/>
            </a:prstGeom>
            <a:solidFill>
              <a:sysClr val="windowText" lastClr="000000"/>
            </a:solidFill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 flipV="1">
              <a:off x="3614968" y="1882930"/>
              <a:ext cx="330281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974667" y="1883504"/>
              <a:ext cx="113651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676094" y="1883503"/>
              <a:ext cx="113651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170311" y="1883503"/>
              <a:ext cx="478502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733266" y="1883503"/>
              <a:ext cx="402676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367852" y="1883503"/>
              <a:ext cx="331044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115923" y="1883503"/>
              <a:ext cx="221467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817026" y="1883502"/>
              <a:ext cx="478502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319611" y="1773642"/>
              <a:ext cx="23224" cy="109860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319611" y="2003670"/>
              <a:ext cx="23224" cy="109860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749364" y="1875040"/>
              <a:ext cx="291639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396861" y="1826333"/>
              <a:ext cx="378969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396861" y="2054122"/>
              <a:ext cx="378969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749364" y="2001103"/>
              <a:ext cx="291639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 flipV="1">
              <a:off x="3614968" y="1974210"/>
              <a:ext cx="330281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974667" y="1974210"/>
              <a:ext cx="113651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676094" y="1974209"/>
              <a:ext cx="113651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170311" y="1974210"/>
              <a:ext cx="478502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733266" y="1974210"/>
              <a:ext cx="402676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367852" y="1974210"/>
              <a:ext cx="331044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115923" y="1974210"/>
              <a:ext cx="221467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817026" y="1974208"/>
              <a:ext cx="478502" cy="23224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635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192366" y="1876836"/>
              <a:ext cx="353302" cy="120157"/>
            </a:xfrm>
            <a:prstGeom prst="rect">
              <a:avLst/>
            </a:prstGeom>
            <a:solidFill>
              <a:srgbClr val="5B9BD5"/>
            </a:solidFill>
            <a:ln w="6350" cap="flat" cmpd="sng" algn="ctr">
              <a:solidFill>
                <a:srgbClr val="E7E6E6">
                  <a:lumMod val="2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054788" y="1876836"/>
              <a:ext cx="1146462" cy="120157"/>
            </a:xfrm>
            <a:prstGeom prst="rect">
              <a:avLst/>
            </a:prstGeom>
            <a:solidFill>
              <a:srgbClr val="E7E6E6">
                <a:lumMod val="50000"/>
              </a:srgbClr>
            </a:solidFill>
            <a:ln w="6350" cap="flat" cmpd="sng" algn="ctr">
              <a:solidFill>
                <a:srgbClr val="E7E6E6">
                  <a:lumMod val="25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2223605" y="1773642"/>
              <a:ext cx="0" cy="348374"/>
            </a:xfrm>
            <a:prstGeom prst="line">
              <a:avLst/>
            </a:prstGeom>
            <a:noFill/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>
            <a:xfrm>
              <a:off x="2258541" y="1773643"/>
              <a:ext cx="0" cy="348374"/>
            </a:xfrm>
            <a:prstGeom prst="line">
              <a:avLst/>
            </a:prstGeom>
            <a:noFill/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>
            <a:xfrm>
              <a:off x="2294272" y="1773643"/>
              <a:ext cx="0" cy="348374"/>
            </a:xfrm>
            <a:prstGeom prst="line">
              <a:avLst/>
            </a:prstGeom>
            <a:noFill/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>
            <a:xfrm>
              <a:off x="2187082" y="1769922"/>
              <a:ext cx="0" cy="348374"/>
            </a:xfrm>
            <a:prstGeom prst="line">
              <a:avLst/>
            </a:prstGeom>
            <a:noFill/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</p:cxnSp>
        <p:sp>
          <p:nvSpPr>
            <p:cNvPr id="61" name="Rectangle 60"/>
            <p:cNvSpPr/>
            <p:nvPr/>
          </p:nvSpPr>
          <p:spPr>
            <a:xfrm>
              <a:off x="7363792" y="1701064"/>
              <a:ext cx="123728" cy="493529"/>
            </a:xfrm>
            <a:prstGeom prst="rect">
              <a:avLst/>
            </a:prstGeom>
            <a:solidFill>
              <a:srgbClr val="E7E6E6">
                <a:lumMod val="75000"/>
                <a:alpha val="50000"/>
              </a:srgbClr>
            </a:solidFill>
            <a:ln w="635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cxnSp>
          <p:nvCxnSpPr>
            <p:cNvPr id="62" name="Straight Arrow Connector 61"/>
            <p:cNvCxnSpPr>
              <a:stCxn id="29" idx="3"/>
              <a:endCxn id="71" idx="0"/>
            </p:cNvCxnSpPr>
            <p:nvPr/>
          </p:nvCxnSpPr>
          <p:spPr>
            <a:xfrm>
              <a:off x="3589176" y="1936915"/>
              <a:ext cx="2850299" cy="8859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none"/>
            </a:ln>
            <a:effectLst/>
          </p:spPr>
        </p:cxnSp>
        <p:cxnSp>
          <p:nvCxnSpPr>
            <p:cNvPr id="63" name="Straight Arrow Connector 62"/>
            <p:cNvCxnSpPr>
              <a:stCxn id="64" idx="2"/>
              <a:endCxn id="55" idx="3"/>
            </p:cNvCxnSpPr>
            <p:nvPr/>
          </p:nvCxnSpPr>
          <p:spPr>
            <a:xfrm>
              <a:off x="2780644" y="1573759"/>
              <a:ext cx="765024" cy="363156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4" name="TextBox 63"/>
            <p:cNvSpPr txBox="1"/>
            <p:nvPr/>
          </p:nvSpPr>
          <p:spPr>
            <a:xfrm>
              <a:off x="2053471" y="1149463"/>
              <a:ext cx="1454344" cy="424296"/>
            </a:xfrm>
            <a:prstGeom prst="rect">
              <a:avLst/>
            </a:prstGeom>
            <a:noFill/>
            <a:ln w="6350">
              <a:solidFill>
                <a:sysClr val="window" lastClr="FFFF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MEDeGUN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</a:endParaRPr>
            </a:p>
          </p:txBody>
        </p:sp>
        <p:cxnSp>
          <p:nvCxnSpPr>
            <p:cNvPr id="65" name="Straight Arrow Connector 64"/>
            <p:cNvCxnSpPr>
              <a:stCxn id="72" idx="0"/>
            </p:cNvCxnSpPr>
            <p:nvPr/>
          </p:nvCxnSpPr>
          <p:spPr>
            <a:xfrm flipH="1" flipV="1">
              <a:off x="4945726" y="2015515"/>
              <a:ext cx="169073" cy="372741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66" name="Straight Arrow Connector 65"/>
            <p:cNvCxnSpPr>
              <a:cxnSpLocks/>
              <a:stCxn id="67" idx="0"/>
            </p:cNvCxnSpPr>
            <p:nvPr/>
          </p:nvCxnSpPr>
          <p:spPr>
            <a:xfrm flipV="1">
              <a:off x="5615645" y="2054122"/>
              <a:ext cx="657488" cy="913114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7" name="TextBox 66"/>
            <p:cNvSpPr txBox="1"/>
            <p:nvPr/>
          </p:nvSpPr>
          <p:spPr>
            <a:xfrm>
              <a:off x="4935762" y="2967236"/>
              <a:ext cx="1359767" cy="424296"/>
            </a:xfrm>
            <a:prstGeom prst="rect">
              <a:avLst/>
            </a:prstGeom>
            <a:noFill/>
            <a:ln w="6350">
              <a:solidFill>
                <a:sysClr val="window" lastClr="FFFF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Suppressor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</a:endParaRPr>
            </a:p>
          </p:txBody>
        </p:sp>
        <p:cxnSp>
          <p:nvCxnSpPr>
            <p:cNvPr id="68" name="Straight Arrow Connector 67"/>
            <p:cNvCxnSpPr>
              <a:stCxn id="69" idx="2"/>
            </p:cNvCxnSpPr>
            <p:nvPr/>
          </p:nvCxnSpPr>
          <p:spPr>
            <a:xfrm flipH="1">
              <a:off x="6745723" y="1300083"/>
              <a:ext cx="577412" cy="526248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9" name="TextBox 68"/>
            <p:cNvSpPr txBox="1"/>
            <p:nvPr/>
          </p:nvSpPr>
          <p:spPr>
            <a:xfrm>
              <a:off x="6661763" y="875787"/>
              <a:ext cx="1322742" cy="424296"/>
            </a:xfrm>
            <a:prstGeom prst="rect">
              <a:avLst/>
            </a:prstGeom>
            <a:noFill/>
            <a:ln w="6350">
              <a:solidFill>
                <a:sysClr val="window" lastClr="FFFF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Collector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</a:endParaRPr>
            </a:p>
          </p:txBody>
        </p:sp>
        <p:cxnSp>
          <p:nvCxnSpPr>
            <p:cNvPr id="70" name="Straight Arrow Connector 69"/>
            <p:cNvCxnSpPr>
              <a:stCxn id="13" idx="0"/>
            </p:cNvCxnSpPr>
            <p:nvPr/>
          </p:nvCxnSpPr>
          <p:spPr>
            <a:xfrm flipH="1" flipV="1">
              <a:off x="6989013" y="2024327"/>
              <a:ext cx="87353" cy="518613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71" name="Isosceles Triangle 70"/>
            <p:cNvSpPr/>
            <p:nvPr/>
          </p:nvSpPr>
          <p:spPr>
            <a:xfrm rot="16200000">
              <a:off x="6477504" y="1853836"/>
              <a:ext cx="107818" cy="183876"/>
            </a:xfrm>
            <a:prstGeom prst="triangle">
              <a:avLst/>
            </a:prstGeom>
            <a:solidFill>
              <a:srgbClr val="FF0000"/>
            </a:solidFill>
            <a:ln w="63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450" tIns="23225" rIns="46450" bIns="232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5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474916" y="2388256"/>
              <a:ext cx="1279765" cy="424296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Drift tubes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</a:endParaRP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721537" y="4314515"/>
            <a:ext cx="506015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Commissioning main goals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Extract electrons with nominal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Minimize beam losses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Reduce electron beam energy</a:t>
            </a:r>
          </a:p>
        </p:txBody>
      </p:sp>
      <p:graphicFrame>
        <p:nvGraphicFramePr>
          <p:cNvPr id="75" name="Table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362460"/>
              </p:ext>
            </p:extLst>
          </p:nvPr>
        </p:nvGraphicFramePr>
        <p:xfrm>
          <a:off x="7356349" y="3028605"/>
          <a:ext cx="4114114" cy="3135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2877">
                  <a:extLst>
                    <a:ext uri="{9D8B030D-6E8A-4147-A177-3AD203B41FA5}">
                      <a16:colId xmlns:a16="http://schemas.microsoft.com/office/drawing/2014/main" val="3842480255"/>
                    </a:ext>
                  </a:extLst>
                </a:gridCol>
                <a:gridCol w="2061237">
                  <a:extLst>
                    <a:ext uri="{9D8B030D-6E8A-4147-A177-3AD203B41FA5}">
                      <a16:colId xmlns:a16="http://schemas.microsoft.com/office/drawing/2014/main" val="810197764"/>
                    </a:ext>
                  </a:extLst>
                </a:gridCol>
              </a:tblGrid>
              <a:tr h="28611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Design parameter</a:t>
                      </a:r>
                      <a:endParaRPr lang="en-GB" sz="1400" kern="1200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bg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Value</a:t>
                      </a:r>
                      <a:endParaRPr lang="en-GB" sz="1400" kern="1200" dirty="0">
                        <a:solidFill>
                          <a:schemeClr val="bg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875747"/>
                  </a:ext>
                </a:extLst>
              </a:tr>
              <a:tr h="31448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Test site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TwinEBIS, CERN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876595"/>
                  </a:ext>
                </a:extLst>
              </a:tr>
              <a:tr h="31448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Main magnet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2 (*5) T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492246"/>
                  </a:ext>
                </a:extLst>
              </a:tr>
              <a:tr h="31448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Trap length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0.25 (*0.5) m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018431"/>
                  </a:ext>
                </a:extLst>
              </a:tr>
              <a:tr h="31448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Electron current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1 A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431878"/>
                  </a:ext>
                </a:extLst>
              </a:tr>
              <a:tr h="31448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Current density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3 kA/cm</a:t>
                      </a:r>
                      <a:r>
                        <a:rPr lang="en-US" sz="1400" kern="1200" baseline="300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2</a:t>
                      </a:r>
                      <a:endParaRPr lang="en-GB" sz="1400" kern="1200" baseline="300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382753"/>
                  </a:ext>
                </a:extLst>
              </a:tr>
              <a:tr h="31448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Electron energy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6.5-8.5 keV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048091"/>
                  </a:ext>
                </a:extLst>
              </a:tr>
              <a:tr h="31448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Capacity C</a:t>
                      </a:r>
                      <a:r>
                        <a:rPr lang="en-US" sz="1400" kern="1200" baseline="300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6+</a:t>
                      </a:r>
                      <a:endParaRPr lang="en-GB" sz="1400" kern="1200" baseline="300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1·10</a:t>
                      </a:r>
                      <a:r>
                        <a:rPr lang="en-US" sz="1400" kern="1200" baseline="300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9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 Ions per pulse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465820"/>
                  </a:ext>
                </a:extLst>
              </a:tr>
              <a:tr h="31448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Repetition rate 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200 (*400) Hz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596497"/>
                  </a:ext>
                </a:extLst>
              </a:tr>
              <a:tr h="31448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Pulse length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5 </a:t>
                      </a:r>
                      <a:r>
                        <a:rPr lang="el-GR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+mn-ea"/>
                          <a:cs typeface="+mn-cs"/>
                        </a:rPr>
                        <a:t>s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950735"/>
                  </a:ext>
                </a:extLst>
              </a:tr>
            </a:tbl>
          </a:graphicData>
        </a:graphic>
      </p:graphicFrame>
      <p:cxnSp>
        <p:nvCxnSpPr>
          <p:cNvPr id="34" name="Straight Connector 33"/>
          <p:cNvCxnSpPr>
            <a:cxnSpLocks/>
            <a:stCxn id="56" idx="3"/>
            <a:endCxn id="9" idx="5"/>
          </p:cNvCxnSpPr>
          <p:nvPr/>
        </p:nvCxnSpPr>
        <p:spPr>
          <a:xfrm flipH="1">
            <a:off x="4539581" y="1834878"/>
            <a:ext cx="3294324" cy="1428871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cxnSpLocks/>
            <a:stCxn id="56" idx="3"/>
          </p:cNvCxnSpPr>
          <p:nvPr/>
        </p:nvCxnSpPr>
        <p:spPr>
          <a:xfrm flipH="1" flipV="1">
            <a:off x="3686185" y="1471798"/>
            <a:ext cx="4147720" cy="36308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285E1F8D-C63C-4364-B6F5-A07FF1E357A5}"/>
              </a:ext>
            </a:extLst>
          </p:cNvPr>
          <p:cNvSpPr txBox="1"/>
          <p:nvPr/>
        </p:nvSpPr>
        <p:spPr>
          <a:xfrm>
            <a:off x="8015304" y="835048"/>
            <a:ext cx="1158738" cy="307777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prstClr val="black"/>
                </a:solidFill>
                <a:latin typeface="Calibri Light" panose="020F0302020204030204" pitchFamily="34" charset="0"/>
              </a:rPr>
              <a:t>Solenoid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</a:endParaRP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7EA767F4-A3CC-4E11-A0A9-42ECD8ED39FB}"/>
              </a:ext>
            </a:extLst>
          </p:cNvPr>
          <p:cNvCxnSpPr>
            <a:cxnSpLocks/>
            <a:stCxn id="78" idx="2"/>
          </p:cNvCxnSpPr>
          <p:nvPr/>
        </p:nvCxnSpPr>
        <p:spPr>
          <a:xfrm>
            <a:off x="8594673" y="1142825"/>
            <a:ext cx="420544" cy="131768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7641BD53-DBE6-4996-9945-7B438FED3F54}"/>
              </a:ext>
            </a:extLst>
          </p:cNvPr>
          <p:cNvSpPr txBox="1"/>
          <p:nvPr/>
        </p:nvSpPr>
        <p:spPr>
          <a:xfrm>
            <a:off x="400263" y="1048230"/>
            <a:ext cx="2908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+mj-lt"/>
              </a:rPr>
              <a:t>MEDeGUN</a:t>
            </a:r>
          </a:p>
        </p:txBody>
      </p:sp>
    </p:spTree>
    <p:extLst>
      <p:ext uri="{BB962C8B-B14F-4D97-AF65-F5344CB8AC3E}">
        <p14:creationId xmlns:p14="http://schemas.microsoft.com/office/powerpoint/2010/main" val="158452696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1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33869"/>
      </a:accent1>
      <a:accent2>
        <a:srgbClr val="0C69BD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14946</TotalTime>
  <Words>1668</Words>
  <Application>Microsoft Macintosh PowerPoint</Application>
  <PresentationFormat>Widescreen</PresentationFormat>
  <Paragraphs>650</Paragraphs>
  <Slides>40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Cambria Math</vt:lpstr>
      <vt:lpstr>Times New Roman</vt:lpstr>
      <vt:lpstr>Retrospect</vt:lpstr>
      <vt:lpstr>Design of a novel linear accelerator  for carbon ion therapy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MEDeGUN commissioning</vt:lpstr>
      <vt:lpstr>PowerPoint Presentation</vt:lpstr>
      <vt:lpstr>PowerPoint Presentation</vt:lpstr>
      <vt:lpstr>PowerPoint Presentation</vt:lpstr>
      <vt:lpstr>LEBT beam matching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750 MHz RFQ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Bent linac design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attention!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Presentation_RobertoOrlandi</dc:title>
  <dc:creator>Microsoft Office User</dc:creator>
  <cp:lastModifiedBy>Daniele del Re</cp:lastModifiedBy>
  <cp:revision>770</cp:revision>
  <cp:lastPrinted>2018-10-11T16:26:01Z</cp:lastPrinted>
  <dcterms:created xsi:type="dcterms:W3CDTF">2018-09-28T14:17:56Z</dcterms:created>
  <dcterms:modified xsi:type="dcterms:W3CDTF">2019-11-12T08:37:48Z</dcterms:modified>
</cp:coreProperties>
</file>