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70" r:id="rId6"/>
    <p:sldId id="272" r:id="rId7"/>
    <p:sldId id="271" r:id="rId8"/>
    <p:sldId id="260" r:id="rId9"/>
    <p:sldId id="263" r:id="rId10"/>
    <p:sldId id="264" r:id="rId11"/>
    <p:sldId id="261" r:id="rId12"/>
    <p:sldId id="266" r:id="rId13"/>
    <p:sldId id="267" r:id="rId14"/>
    <p:sldId id="265" r:id="rId15"/>
    <p:sldId id="273" r:id="rId16"/>
    <p:sldId id="274" r:id="rId17"/>
    <p:sldId id="275" r:id="rId18"/>
    <p:sldId id="276" r:id="rId19"/>
    <p:sldId id="277" r:id="rId20"/>
    <p:sldId id="278" r:id="rId21"/>
    <p:sldId id="259" r:id="rId22"/>
    <p:sldId id="279" r:id="rId23"/>
    <p:sldId id="280" r:id="rId24"/>
    <p:sldId id="281" r:id="rId25"/>
    <p:sldId id="283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471818"/>
            <a:ext cx="3075535" cy="11521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31800" y="2121290"/>
            <a:ext cx="8265984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Ubuntu"/>
                <a:ea typeface="+mj-ea"/>
                <a:cs typeface="Ubuntu"/>
              </a:defRPr>
            </a:lvl1pPr>
          </a:lstStyle>
          <a:p>
            <a:r>
              <a:rPr kumimoji="0" lang="x-none" dirty="0" smtClean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800" y="4171952"/>
            <a:ext cx="8265984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Ubuntu"/>
                <a:cs typeface="Ubuntu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 smtClean="0"/>
              <a:t>Author and Affiliation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33" y="5431160"/>
            <a:ext cx="963278" cy="1170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93" y="5398726"/>
            <a:ext cx="1986448" cy="120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60000"/>
            <a:ext cx="8226425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4" y="6364830"/>
            <a:ext cx="302713" cy="367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62" y="6364055"/>
            <a:ext cx="624248" cy="3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4" y="6364830"/>
            <a:ext cx="302713" cy="367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62" y="6364055"/>
            <a:ext cx="624248" cy="3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3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‹n.›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4" y="6364830"/>
            <a:ext cx="302713" cy="367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62" y="6364055"/>
            <a:ext cx="624248" cy="3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‹n.›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4" y="6364830"/>
            <a:ext cx="302713" cy="367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62" y="6364055"/>
            <a:ext cx="624248" cy="3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0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4450" y="4214813"/>
            <a:ext cx="6535738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00" y="2796780"/>
            <a:ext cx="3075535" cy="1152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83" y="1698126"/>
            <a:ext cx="781368" cy="949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79" y="1665692"/>
            <a:ext cx="1611318" cy="9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4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-01-13_CERN_ENdept 13% h12mm 300dpi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6335170"/>
            <a:ext cx="1152182" cy="4328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295326" y="6356350"/>
            <a:ext cx="137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666434" y="6356350"/>
            <a:ext cx="4290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Ubuntu Medium"/>
                <a:cs typeface="Ubuntu Medium"/>
              </a:defRPr>
            </a:lvl1pPr>
          </a:lstStyle>
          <a:p>
            <a:fld id="{8D6C380F-326D-3C40-9EE7-7FBAB0953422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260000"/>
            <a:ext cx="8226854" cy="502803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Slide text first level</a:t>
            </a:r>
          </a:p>
          <a:p>
            <a:pPr lvl="1" eaLnBrk="1" latinLnBrk="0" hangingPunct="1"/>
            <a:r>
              <a:rPr kumimoji="0" lang="fr-CH" dirty="0" smtClean="0"/>
              <a:t>Slide text second level</a:t>
            </a:r>
          </a:p>
          <a:p>
            <a:pPr lvl="2" eaLnBrk="1" latinLnBrk="0" hangingPunct="1"/>
            <a:r>
              <a:rPr kumimoji="0" lang="fr-CH" dirty="0" smtClean="0"/>
              <a:t>Slide text third level</a:t>
            </a:r>
          </a:p>
          <a:p>
            <a:pPr lvl="3" eaLnBrk="1" latinLnBrk="0" hangingPunct="1"/>
            <a:r>
              <a:rPr kumimoji="0" lang="fr-CH" dirty="0" smtClean="0"/>
              <a:t>Slide text fourth level</a:t>
            </a:r>
          </a:p>
          <a:p>
            <a:pPr lvl="4" eaLnBrk="1" latinLnBrk="0" hangingPunct="1"/>
            <a:r>
              <a:rPr kumimoji="0" lang="fr-CH" dirty="0" smtClean="0"/>
              <a:t>Slide text fifth level</a:t>
            </a:r>
            <a:endParaRPr kumimoji="0"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 smtClean="0"/>
              <a:t>Slide Title</a:t>
            </a:r>
            <a:endParaRPr kumimoji="0" lang="en-GB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285763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1" r:id="rId2"/>
    <p:sldLayoutId id="2147483685" r:id="rId3"/>
    <p:sldLayoutId id="2147483682" r:id="rId4"/>
    <p:sldLayoutId id="2147483684" r:id="rId5"/>
    <p:sldLayoutId id="2147483680" r:id="rId6"/>
    <p:sldLayoutId id="2147483676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C377B"/>
          </a:solidFill>
          <a:latin typeface="Ubuntu Medium"/>
          <a:ea typeface="+mj-ea"/>
          <a:cs typeface="Ubuntu Medium"/>
        </a:defRPr>
      </a:lvl1pPr>
    </p:titleStyle>
    <p:bodyStyle>
      <a:lvl1pPr marL="225425" indent="-225425" algn="l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1pPr>
      <a:lvl2pPr marL="460375" indent="-228600" algn="l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2pPr>
      <a:lvl3pPr marL="685800" indent="-225425" algn="l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3pPr>
      <a:lvl4pPr marL="909638" indent="-223838" algn="l" rtl="0" eaLnBrk="1" latinLnBrk="0" hangingPunct="1">
        <a:lnSpc>
          <a:spcPct val="100000"/>
        </a:lnSpc>
        <a:spcBef>
          <a:spcPts val="900"/>
        </a:spcBef>
        <a:buClr>
          <a:schemeClr val="accent3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4pPr>
      <a:lvl5pPr marL="1146175" indent="-236538" algn="l" rtl="0" eaLnBrk="1" latinLnBrk="0" hangingPunct="1">
        <a:lnSpc>
          <a:spcPct val="100000"/>
        </a:lnSpc>
        <a:spcBef>
          <a:spcPts val="900"/>
        </a:spcBef>
        <a:buClr>
          <a:schemeClr val="accent4"/>
        </a:buClr>
        <a:buSzPct val="100000"/>
        <a:buFont typeface="Arial"/>
        <a:buChar char="•"/>
        <a:defRPr kumimoji="0" sz="3000" b="0" i="0" kern="1200" baseline="0">
          <a:solidFill>
            <a:srgbClr val="0C377B"/>
          </a:solidFill>
          <a:latin typeface="Ubuntu Light"/>
          <a:ea typeface="+mn-ea"/>
          <a:cs typeface="Ubuntu Light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23.emf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1.emf"/><Relationship Id="rId10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Thermomechanical</a:t>
            </a:r>
            <a:r>
              <a:rPr lang="en-US" dirty="0"/>
              <a:t>-</a:t>
            </a:r>
            <a:r>
              <a:rPr lang="en-US" dirty="0" smtClean="0"/>
              <a:t>Electromagnetic </a:t>
            </a:r>
            <a:r>
              <a:rPr lang="en-US" dirty="0"/>
              <a:t>Approach For The Design Of New Accelerator Components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Presentation for the Admission to the The Final Dissertation for the PhD school in Particle Accelerators Physics </a:t>
            </a:r>
          </a:p>
          <a:p>
            <a:endParaRPr lang="en-US" dirty="0" smtClean="0"/>
          </a:p>
          <a:p>
            <a:r>
              <a:rPr lang="en-US" dirty="0" smtClean="0"/>
              <a:t>Candidate: Lorenzo Teofili</a:t>
            </a:r>
          </a:p>
          <a:p>
            <a:endParaRPr lang="en-US" dirty="0" smtClean="0"/>
          </a:p>
          <a:p>
            <a:r>
              <a:rPr lang="en-US" dirty="0" smtClean="0"/>
              <a:t>Academic Supervisor: Mauro Migliorati (Sapienza </a:t>
            </a:r>
            <a:r>
              <a:rPr lang="en-US" dirty="0" err="1" smtClean="0"/>
              <a:t>Universita</a:t>
            </a:r>
            <a:r>
              <a:rPr lang="en-US" dirty="0" smtClean="0"/>
              <a:t>’ di Roma)</a:t>
            </a:r>
          </a:p>
          <a:p>
            <a:endParaRPr lang="en-US" dirty="0" smtClean="0"/>
          </a:p>
          <a:p>
            <a:r>
              <a:rPr lang="en-US" dirty="0" smtClean="0"/>
              <a:t>CERN Supervisor: </a:t>
            </a:r>
            <a:r>
              <a:rPr lang="en-US" dirty="0" err="1" smtClean="0"/>
              <a:t>Iñigo</a:t>
            </a:r>
            <a:r>
              <a:rPr lang="en-US" dirty="0" smtClean="0"/>
              <a:t> </a:t>
            </a:r>
            <a:r>
              <a:rPr lang="en-US" dirty="0"/>
              <a:t>Lamas </a:t>
            </a:r>
            <a:r>
              <a:rPr lang="en-US" dirty="0" err="1" smtClean="0"/>
              <a:t>García</a:t>
            </a:r>
            <a:r>
              <a:rPr lang="en-GB" dirty="0"/>
              <a:t> </a:t>
            </a:r>
            <a:r>
              <a:rPr lang="en-US" dirty="0" smtClean="0"/>
              <a:t>(CERN)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513118" y="6302676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1/19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28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Impedance Guidelines (2/2)</a:t>
            </a:r>
            <a:endParaRPr lang="en-US" dirty="0"/>
          </a:p>
        </p:txBody>
      </p:sp>
      <p:pic>
        <p:nvPicPr>
          <p:cNvPr id="3" name="Immagine 2" descr="Screen Shot 2019-11-08 at 14.3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" y="1074092"/>
            <a:ext cx="3101156" cy="1691134"/>
          </a:xfrm>
          <a:prstGeom prst="rect">
            <a:avLst/>
          </a:prstGeom>
        </p:spPr>
      </p:pic>
      <p:pic>
        <p:nvPicPr>
          <p:cNvPr id="5" name="Segnaposto contenuto 4" descr="Screen Shot 2019-11-08 at 14.35.36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6905" r="4519" b="3834"/>
          <a:stretch/>
        </p:blipFill>
        <p:spPr>
          <a:xfrm>
            <a:off x="3424583" y="845161"/>
            <a:ext cx="2721514" cy="2172609"/>
          </a:xfrm>
        </p:spPr>
      </p:pic>
      <p:pic>
        <p:nvPicPr>
          <p:cNvPr id="7" name="Immagine 6" descr="Screen Shot 2019-11-08 at 14.35.0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t="7249" r="9384"/>
          <a:stretch/>
        </p:blipFill>
        <p:spPr>
          <a:xfrm>
            <a:off x="6528595" y="1074092"/>
            <a:ext cx="2155459" cy="2053282"/>
          </a:xfrm>
          <a:prstGeom prst="rect">
            <a:avLst/>
          </a:prstGeom>
        </p:spPr>
      </p:pic>
      <p:pic>
        <p:nvPicPr>
          <p:cNvPr id="11" name="Immagine 10" descr="Screen Shot 2019-11-08 at 14.34.3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4331" r="6381" b="2328"/>
          <a:stretch/>
        </p:blipFill>
        <p:spPr>
          <a:xfrm>
            <a:off x="-2426" y="3222612"/>
            <a:ext cx="3042465" cy="2591641"/>
          </a:xfrm>
          <a:prstGeom prst="rect">
            <a:avLst/>
          </a:prstGeom>
        </p:spPr>
      </p:pic>
      <p:pic>
        <p:nvPicPr>
          <p:cNvPr id="14" name="Immagine 13" descr="Screen Shot 2019-11-08 at 14.35.4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753" r="5391"/>
          <a:stretch/>
        </p:blipFill>
        <p:spPr>
          <a:xfrm>
            <a:off x="3003049" y="3259599"/>
            <a:ext cx="3087815" cy="2619249"/>
          </a:xfrm>
          <a:prstGeom prst="rect">
            <a:avLst/>
          </a:prstGeom>
        </p:spPr>
      </p:pic>
      <p:pic>
        <p:nvPicPr>
          <p:cNvPr id="15" name="Immagine 14" descr="Screen Shot 2019-11-08 at 14.35.1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1930" r="5291"/>
          <a:stretch/>
        </p:blipFill>
        <p:spPr>
          <a:xfrm>
            <a:off x="6034485" y="3222612"/>
            <a:ext cx="3097185" cy="271071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513118" y="6302676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9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23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Examples of Application for LIU </a:t>
            </a:r>
            <a:r>
              <a:rPr lang="en-GB" dirty="0" smtClean="0"/>
              <a:t>Devices: The PSB Absorber/Scraper Preliminary Design</a:t>
            </a:r>
            <a:endParaRPr lang="en-GB" dirty="0"/>
          </a:p>
        </p:txBody>
      </p:sp>
      <p:pic>
        <p:nvPicPr>
          <p:cNvPr id="5" name="Immagine 4" descr="Screen Shot 2019-11-08 at 15.05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475" y="2231178"/>
            <a:ext cx="3923891" cy="3463160"/>
          </a:xfrm>
          <a:prstGeom prst="rect">
            <a:avLst/>
          </a:prstGeom>
        </p:spPr>
      </p:pic>
      <p:pic>
        <p:nvPicPr>
          <p:cNvPr id="4" name="Segnaposto contenuto 3" descr="Screen Shot 2019-11-08 at 15.05.22.pn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r="3082"/>
          <a:stretch>
            <a:fillRect/>
          </a:stretch>
        </p:blipFill>
        <p:spPr>
          <a:xfrm>
            <a:off x="-147959" y="1984967"/>
            <a:ext cx="6048478" cy="3697042"/>
          </a:xfrm>
        </p:spPr>
      </p:pic>
      <p:pic>
        <p:nvPicPr>
          <p:cNvPr id="6" name="Immagine 5" descr="Screen Shot 2019-11-08 at 15.05.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5" t="75711" r="3884" b="17169"/>
          <a:stretch/>
        </p:blipFill>
        <p:spPr>
          <a:xfrm>
            <a:off x="8305582" y="5030228"/>
            <a:ext cx="552936" cy="24657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957158" y="4549397"/>
            <a:ext cx="684655" cy="320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57200" y="1260000"/>
            <a:ext cx="8226425" cy="50160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2400" b="0" i="0" kern="1200" baseline="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24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2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b="0" i="0" kern="1200" baseline="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2" name="Rettangolo 11"/>
          <p:cNvSpPr/>
          <p:nvPr/>
        </p:nvSpPr>
        <p:spPr>
          <a:xfrm>
            <a:off x="8981818" y="4845293"/>
            <a:ext cx="935694" cy="275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Immagine 12" descr="Screen Shot 2019-11-08 at 15.05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50983" r="83330" b="39941"/>
          <a:stretch/>
        </p:blipFill>
        <p:spPr>
          <a:xfrm>
            <a:off x="2781093" y="3448700"/>
            <a:ext cx="611842" cy="50989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92935" y="5694338"/>
            <a:ext cx="229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Commissioning</a:t>
            </a:r>
            <a:endParaRPr lang="en-GB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99522" y="5694338"/>
            <a:ext cx="229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Nominal Operation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8416178" y="6302676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35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Examples of Application for LIU </a:t>
            </a:r>
            <a:r>
              <a:rPr lang="en-GB" dirty="0" smtClean="0"/>
              <a:t>Devices: The PSB Absorber/Scraper Final Design</a:t>
            </a:r>
            <a:endParaRPr lang="en-GB" dirty="0"/>
          </a:p>
        </p:txBody>
      </p:sp>
      <p:pic>
        <p:nvPicPr>
          <p:cNvPr id="6" name="Immagine 5" descr="Screen Shot 2019-11-08 at 15.05.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5" t="75711" r="3884" b="17169"/>
          <a:stretch/>
        </p:blipFill>
        <p:spPr>
          <a:xfrm>
            <a:off x="8305582" y="4734332"/>
            <a:ext cx="552936" cy="24657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-369890" y="4549397"/>
            <a:ext cx="10011703" cy="3415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57200" y="1260000"/>
            <a:ext cx="8226425" cy="50160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2400" b="0" i="0" kern="1200" baseline="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24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2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b="0" i="0" kern="1200" baseline="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3" name="Immagine 2" descr="Screen Shot 2019-11-08 at 15.05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50" y="1136710"/>
            <a:ext cx="6186507" cy="56178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396790" y="6302676"/>
            <a:ext cx="745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11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87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369890" y="4549397"/>
            <a:ext cx="10011703" cy="3415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Segnaposto contenuto 3" descr="Screen Shot 2019-11-08 at 15.06.04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r="51613"/>
          <a:stretch/>
        </p:blipFill>
        <p:spPr>
          <a:xfrm>
            <a:off x="147953" y="1109610"/>
            <a:ext cx="4167436" cy="3876981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/>
              <a:t>PSB Absorber/Scraper </a:t>
            </a:r>
            <a:r>
              <a:rPr lang="en-GB" dirty="0" smtClean="0"/>
              <a:t>Final and Preliminary Design Comparison</a:t>
            </a:r>
            <a:endParaRPr lang="en-GB" dirty="0"/>
          </a:p>
        </p:txBody>
      </p:sp>
      <p:pic>
        <p:nvPicPr>
          <p:cNvPr id="5" name="Immagine 4" descr="Screen Shot 2019-11-08 at 15.07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49" y="1416003"/>
            <a:ext cx="4423950" cy="3566245"/>
          </a:xfrm>
          <a:prstGeom prst="rect">
            <a:avLst/>
          </a:prstGeom>
        </p:spPr>
      </p:pic>
      <p:pic>
        <p:nvPicPr>
          <p:cNvPr id="6" name="Segnaposto contenuto 3" descr="Screen Shot 2019-11-08 at 15.06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9" t="51273" r="1411"/>
          <a:stretch/>
        </p:blipFill>
        <p:spPr>
          <a:xfrm>
            <a:off x="494190" y="5388055"/>
            <a:ext cx="3664690" cy="146994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77339" y="1146597"/>
            <a:ext cx="311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Preliminary Design</a:t>
            </a:r>
            <a:endParaRPr lang="en-GB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84139" y="5022639"/>
            <a:ext cx="311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Impedance Improved Design</a:t>
            </a:r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387096" y="6302676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12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20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Impedance </a:t>
            </a:r>
            <a:r>
              <a:rPr lang="en-GB" dirty="0"/>
              <a:t>Analysis of the HL-LHC Devices (The Target Collimator Low Dispersion)</a:t>
            </a:r>
            <a:br>
              <a:rPr lang="en-GB" dirty="0"/>
            </a:br>
            <a:endParaRPr lang="en-GB" dirty="0"/>
          </a:p>
        </p:txBody>
      </p:sp>
      <p:pic>
        <p:nvPicPr>
          <p:cNvPr id="4" name="Segnaposto contenuto 3" descr="Screen Shot 2019-11-10 at 10.47.20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r="4013"/>
          <a:stretch>
            <a:fillRect/>
          </a:stretch>
        </p:blipFill>
        <p:spPr>
          <a:xfrm>
            <a:off x="2970" y="2011741"/>
            <a:ext cx="5047436" cy="3077677"/>
          </a:xfrm>
        </p:spPr>
      </p:pic>
      <p:pic>
        <p:nvPicPr>
          <p:cNvPr id="5" name="Immagine 4" descr="Screen Shot 2019-11-10 at 10.47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30" y="1807779"/>
            <a:ext cx="3857545" cy="352040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319222" y="3244334"/>
            <a:ext cx="50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/19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387096" y="6302676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13/</a:t>
            </a:r>
            <a:r>
              <a:rPr lang="en-GB" dirty="0"/>
              <a:t>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23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369890" y="4549397"/>
            <a:ext cx="10011703" cy="3415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/>
              <a:t>Target Collimator Low </a:t>
            </a:r>
            <a:r>
              <a:rPr lang="en-GB" dirty="0" smtClean="0"/>
              <a:t>Dispersion  Impedance Measurements</a:t>
            </a:r>
            <a:endParaRPr lang="en-GB" dirty="0"/>
          </a:p>
        </p:txBody>
      </p:sp>
      <p:pic>
        <p:nvPicPr>
          <p:cNvPr id="6" name="Segnaposto contenuto 5" descr="Screen Shot 2019-11-10 at 10.49.14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" b="4279"/>
          <a:stretch>
            <a:fillRect/>
          </a:stretch>
        </p:blipFill>
        <p:spPr>
          <a:xfrm>
            <a:off x="104574" y="1103197"/>
            <a:ext cx="4880190" cy="2975699"/>
          </a:xfrm>
        </p:spPr>
      </p:pic>
      <p:pic>
        <p:nvPicPr>
          <p:cNvPr id="9" name="Immagine 8" descr="Screen Shot 2019-11-10 at 10.56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23" y="1344244"/>
            <a:ext cx="3977145" cy="2244901"/>
          </a:xfrm>
          <a:prstGeom prst="rect">
            <a:avLst/>
          </a:prstGeom>
        </p:spPr>
      </p:pic>
      <p:pic>
        <p:nvPicPr>
          <p:cNvPr id="10" name="Immagine 9" descr="Screen Shot 2019-11-10 at 11.00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33" y="4198491"/>
            <a:ext cx="3818150" cy="25740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99850" y="6302676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14/19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88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/>
              <a:t>Target Collimator Low </a:t>
            </a:r>
            <a:r>
              <a:rPr lang="en-GB" dirty="0" smtClean="0"/>
              <a:t>Dispersion  Measurements</a:t>
            </a:r>
            <a:endParaRPr lang="en-GB" dirty="0"/>
          </a:p>
        </p:txBody>
      </p:sp>
      <p:pic>
        <p:nvPicPr>
          <p:cNvPr id="4" name="Immagine 3" descr="Screen Shot 2019-11-10 at 10.49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5489"/>
          <a:stretch/>
        </p:blipFill>
        <p:spPr>
          <a:xfrm>
            <a:off x="9283" y="1881965"/>
            <a:ext cx="4286292" cy="3040791"/>
          </a:xfrm>
          <a:prstGeom prst="rect">
            <a:avLst/>
          </a:prstGeom>
        </p:spPr>
      </p:pic>
      <p:pic>
        <p:nvPicPr>
          <p:cNvPr id="5" name="Immagine 4" descr="Screen Shot 2019-11-10 at 10.49.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2183" r="3826"/>
          <a:stretch/>
        </p:blipFill>
        <p:spPr>
          <a:xfrm>
            <a:off x="4469085" y="1366528"/>
            <a:ext cx="4628565" cy="4226485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3439284" y="3254029"/>
            <a:ext cx="268839" cy="71384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e 11"/>
          <p:cNvSpPr/>
          <p:nvPr/>
        </p:nvSpPr>
        <p:spPr>
          <a:xfrm>
            <a:off x="2210409" y="3832881"/>
            <a:ext cx="268839" cy="71384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nettore 2 13"/>
          <p:cNvCxnSpPr>
            <a:stCxn id="11" idx="6"/>
          </p:cNvCxnSpPr>
          <p:nvPr/>
        </p:nvCxnSpPr>
        <p:spPr>
          <a:xfrm>
            <a:off x="3708123" y="3610951"/>
            <a:ext cx="973383" cy="2219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2349462" y="1696552"/>
            <a:ext cx="2332044" cy="21363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8387096" y="630267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8387096" y="6302676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15/</a:t>
            </a:r>
            <a:r>
              <a:rPr lang="en-GB" dirty="0"/>
              <a:t>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2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/>
              <a:t>Target Collimator Low </a:t>
            </a:r>
            <a:r>
              <a:rPr lang="en-GB" dirty="0" smtClean="0"/>
              <a:t>Dispersion  Simulations and Measurements Comparison</a:t>
            </a:r>
            <a:endParaRPr lang="en-GB" dirty="0"/>
          </a:p>
        </p:txBody>
      </p:sp>
      <p:pic>
        <p:nvPicPr>
          <p:cNvPr id="3" name="Immagine 2" descr="Screen Shot 2019-11-10 at 10.5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56" y="1349657"/>
            <a:ext cx="5575300" cy="2197100"/>
          </a:xfrm>
          <a:prstGeom prst="rect">
            <a:avLst/>
          </a:prstGeom>
        </p:spPr>
      </p:pic>
      <p:pic>
        <p:nvPicPr>
          <p:cNvPr id="6" name="Immagine 5" descr="Screen Shot 2019-11-10 at 10.50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56" y="3666562"/>
            <a:ext cx="5575300" cy="2197100"/>
          </a:xfrm>
          <a:prstGeom prst="rect">
            <a:avLst/>
          </a:prstGeom>
        </p:spPr>
      </p:pic>
      <p:pic>
        <p:nvPicPr>
          <p:cNvPr id="7" name="Immagine 6" descr="Screen Shot 2019-11-10 at 10.48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6026" r="5153"/>
          <a:stretch/>
        </p:blipFill>
        <p:spPr>
          <a:xfrm>
            <a:off x="15972" y="2284336"/>
            <a:ext cx="3660643" cy="268369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387096" y="6302676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16/</a:t>
            </a:r>
            <a:r>
              <a:rPr lang="en-GB" dirty="0"/>
              <a:t>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94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/>
              <a:t>Target Collimator Low </a:t>
            </a:r>
            <a:r>
              <a:rPr lang="en-GB" dirty="0" smtClean="0"/>
              <a:t>Dispersion  Simulations and Measurements Comparison</a:t>
            </a:r>
            <a:endParaRPr lang="en-GB" dirty="0"/>
          </a:p>
        </p:txBody>
      </p:sp>
      <p:pic>
        <p:nvPicPr>
          <p:cNvPr id="4" name="Immagine 3" descr="Screen Shot 2019-11-10 at 10.48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32" y="1159911"/>
            <a:ext cx="4439203" cy="2302554"/>
          </a:xfrm>
          <a:prstGeom prst="rect">
            <a:avLst/>
          </a:prstGeom>
        </p:spPr>
      </p:pic>
      <p:pic>
        <p:nvPicPr>
          <p:cNvPr id="5" name="Immagine 4" descr="Screen Shot 2019-11-10 at 10.48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66" y="3494413"/>
            <a:ext cx="5932916" cy="276781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387096" y="6302676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17/</a:t>
            </a:r>
            <a:r>
              <a:rPr lang="en-GB" dirty="0"/>
              <a:t>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93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GB" dirty="0" smtClean="0"/>
              <a:t>The HL-LHC and LIU were presented </a:t>
            </a:r>
          </a:p>
          <a:p>
            <a:r>
              <a:rPr lang="en-GB" dirty="0" smtClean="0"/>
              <a:t>In the context of these two projects the intensity of the beams running in the CERN accelerator complex is plan to be doubled </a:t>
            </a:r>
          </a:p>
          <a:p>
            <a:r>
              <a:rPr lang="en-GB" dirty="0" smtClean="0"/>
              <a:t>Most devices have to be redesigned to cope with the new demanding situations, especially the beam intercepting devices</a:t>
            </a:r>
          </a:p>
          <a:p>
            <a:r>
              <a:rPr lang="en-GB" dirty="0" smtClean="0"/>
              <a:t>In the redesign of the beam intercepting devices the minimization of the electromagnetic beam-equipment interaction (quantified by the impedance) is a crucial design driver</a:t>
            </a:r>
          </a:p>
          <a:p>
            <a:r>
              <a:rPr lang="en-GB" dirty="0" smtClean="0"/>
              <a:t>In this presentation some minimization techniques has been reviewed</a:t>
            </a:r>
          </a:p>
          <a:p>
            <a:r>
              <a:rPr lang="en-GB" dirty="0" smtClean="0"/>
              <a:t>An example of their application have been shown, using them the impedance of the Proton Synchrotron Booster Absorber Scraper have been reduced of three order of magnitude (studies done by simulations)</a:t>
            </a:r>
          </a:p>
          <a:p>
            <a:r>
              <a:rPr lang="en-GB" dirty="0" smtClean="0"/>
              <a:t>The impedance of the PSBAS final design does not lead to beam instabilities or RF-Heating issues</a:t>
            </a:r>
          </a:p>
          <a:p>
            <a:r>
              <a:rPr lang="en-GB" dirty="0" smtClean="0"/>
              <a:t>The results for an impedance measurements campaign for a collimator have been presented. </a:t>
            </a:r>
          </a:p>
          <a:p>
            <a:r>
              <a:rPr lang="en-GB" dirty="0" smtClean="0"/>
              <a:t>The wire measurements technique was described and its results were compared with the performed simulations, there is agreement between measurements and simulations but there are also some discrepancies</a:t>
            </a:r>
          </a:p>
          <a:p>
            <a:r>
              <a:rPr lang="en-GB" dirty="0" smtClean="0"/>
              <a:t>The discrepancies could be caused by the difficulty to model correctly the RF-fingers in the device</a:t>
            </a:r>
          </a:p>
          <a:p>
            <a:endParaRPr lang="en-GB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387096" y="6302676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18/</a:t>
            </a:r>
            <a:r>
              <a:rPr lang="en-GB" dirty="0"/>
              <a:t>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23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the Presentation</a:t>
            </a:r>
            <a:endParaRPr lang="en-US" dirty="0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HL-LHC and LIU Projects</a:t>
            </a:r>
          </a:p>
          <a:p>
            <a:pPr lvl="1"/>
            <a:r>
              <a:rPr lang="en-GB" dirty="0" smtClean="0"/>
              <a:t>Beam Intercepting Devices (BIDs)</a:t>
            </a:r>
          </a:p>
          <a:p>
            <a:pPr lvl="1"/>
            <a:r>
              <a:rPr lang="en-GB" dirty="0" smtClean="0"/>
              <a:t>Motivation of the Work</a:t>
            </a:r>
          </a:p>
          <a:p>
            <a:r>
              <a:rPr lang="en-GB" dirty="0" smtClean="0"/>
              <a:t>Impedance Reduction Guidelines and Example of Application for LIU Devices (The Proton Synchrotron Booster Absorber Scraper) [1][2][3]</a:t>
            </a:r>
          </a:p>
          <a:p>
            <a:r>
              <a:rPr lang="en-GB" dirty="0" smtClean="0"/>
              <a:t>Impedance Analysis, simulations and measurements, of the HL-LHC Devices (The Target Collimator Low Dispersion)</a:t>
            </a:r>
          </a:p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513118" y="6302676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49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[1] Teofili</a:t>
            </a:r>
            <a:r>
              <a:rPr lang="en-GB" dirty="0"/>
              <a:t>, L., et al. Design of the new proton </a:t>
            </a:r>
            <a:r>
              <a:rPr lang="en-GB" dirty="0" smtClean="0"/>
              <a:t>synchrotron </a:t>
            </a:r>
            <a:r>
              <a:rPr lang="en-GB" dirty="0"/>
              <a:t>booster </a:t>
            </a:r>
            <a:r>
              <a:rPr lang="en-GB" dirty="0" smtClean="0"/>
              <a:t>absorber scraper (</a:t>
            </a:r>
            <a:r>
              <a:rPr lang="en-GB" dirty="0"/>
              <a:t>PSBAS) in the framework of the large </a:t>
            </a:r>
            <a:r>
              <a:rPr lang="en-GB" dirty="0" smtClean="0"/>
              <a:t>hadron </a:t>
            </a:r>
            <a:r>
              <a:rPr lang="en-GB" dirty="0"/>
              <a:t>collider </a:t>
            </a:r>
            <a:r>
              <a:rPr lang="en-GB" dirty="0" smtClean="0"/>
              <a:t>injection upgrade </a:t>
            </a:r>
            <a:r>
              <a:rPr lang="en-GB" dirty="0"/>
              <a:t>(LIU) </a:t>
            </a:r>
            <a:r>
              <a:rPr lang="en-GB" dirty="0" smtClean="0"/>
              <a:t>project</a:t>
            </a:r>
            <a:r>
              <a:rPr lang="en-GB" dirty="0"/>
              <a:t>. In Journal of Physics: Conference </a:t>
            </a:r>
            <a:r>
              <a:rPr lang="en-GB" dirty="0" smtClean="0"/>
              <a:t>Series</a:t>
            </a:r>
            <a:r>
              <a:rPr lang="en-GB" dirty="0"/>
              <a:t>, vol. </a:t>
            </a:r>
            <a:r>
              <a:rPr lang="en-GB" dirty="0" smtClean="0"/>
              <a:t>1067 </a:t>
            </a:r>
            <a:r>
              <a:rPr lang="fr-FR" dirty="0" smtClean="0"/>
              <a:t>(</a:t>
            </a:r>
            <a:r>
              <a:rPr lang="fr-FR" dirty="0"/>
              <a:t>2018). </a:t>
            </a:r>
            <a:r>
              <a:rPr lang="fr-FR" dirty="0" smtClean="0"/>
              <a:t>Doi:10.1088</a:t>
            </a:r>
            <a:r>
              <a:rPr lang="fr-FR" dirty="0"/>
              <a:t>/1742-6596/1067/8/082027.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[2]</a:t>
            </a:r>
            <a:r>
              <a:rPr lang="en-GB" dirty="0"/>
              <a:t> Teofili, L., Lamas, I., and </a:t>
            </a:r>
            <a:r>
              <a:rPr lang="en-GB" dirty="0" err="1"/>
              <a:t>Rijoff</a:t>
            </a:r>
            <a:r>
              <a:rPr lang="en-GB" dirty="0"/>
              <a:t>, T. L. DESIGN OF </a:t>
            </a:r>
            <a:r>
              <a:rPr lang="en-GB" dirty="0" smtClean="0"/>
              <a:t>LOW IMPACT IMPEDANCE </a:t>
            </a:r>
            <a:r>
              <a:rPr lang="en-GB" dirty="0"/>
              <a:t>DEVICES : THE NEW </a:t>
            </a:r>
            <a:r>
              <a:rPr lang="en-GB" dirty="0" smtClean="0"/>
              <a:t>PROTON SYNCHROTRON BOOSTER </a:t>
            </a:r>
            <a:r>
              <a:rPr lang="en-GB" dirty="0"/>
              <a:t>ABSORBER </a:t>
            </a:r>
            <a:r>
              <a:rPr lang="en-GB" dirty="0" smtClean="0"/>
              <a:t>SCRAPER </a:t>
            </a:r>
            <a:r>
              <a:rPr lang="en-GB" dirty="0"/>
              <a:t>( PSBAS ). In CERN Yellow Rep. </a:t>
            </a:r>
            <a:r>
              <a:rPr lang="en-GB" dirty="0" smtClean="0"/>
              <a:t>Conf. Proc</a:t>
            </a:r>
            <a:r>
              <a:rPr lang="en-GB" dirty="0"/>
              <a:t>., vol. 1, pp. 18–22. CERN, Geneva (2018). </a:t>
            </a:r>
            <a:r>
              <a:rPr lang="en-GB" dirty="0" smtClean="0"/>
              <a:t>Available from</a:t>
            </a:r>
            <a:r>
              <a:rPr lang="en-GB" dirty="0"/>
              <a:t>: https</a:t>
            </a:r>
            <a:r>
              <a:rPr lang="en-GB" dirty="0" smtClean="0"/>
              <a:t>:</a:t>
            </a:r>
            <a:r>
              <a:rPr lang="ro-RO" dirty="0"/>
              <a:t> </a:t>
            </a:r>
            <a:r>
              <a:rPr lang="ro-RO" dirty="0" smtClean="0"/>
              <a:t>/</a:t>
            </a:r>
            <a:r>
              <a:rPr lang="ro-RO" dirty="0"/>
              <a:t>/cds.cern.ch/record/2674111, </a:t>
            </a:r>
            <a:r>
              <a:rPr lang="ro-RO" dirty="0" smtClean="0"/>
              <a:t>doi</a:t>
            </a:r>
            <a:r>
              <a:rPr lang="ro-RO" dirty="0"/>
              <a:t>:10.23732</a:t>
            </a:r>
            <a:r>
              <a:rPr lang="ro-RO" dirty="0" smtClean="0"/>
              <a:t>/CYRCP</a:t>
            </a:r>
            <a:r>
              <a:rPr lang="ro-RO" dirty="0"/>
              <a:t>-2018-001.111.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[3] </a:t>
            </a:r>
            <a:r>
              <a:rPr lang="en-GB" dirty="0"/>
              <a:t>Teofili, L., </a:t>
            </a:r>
            <a:r>
              <a:rPr lang="en-GB" dirty="0" err="1"/>
              <a:t>Migliorati</a:t>
            </a:r>
            <a:r>
              <a:rPr lang="en-GB" dirty="0"/>
              <a:t>, M., and Lamas, I. a Multi-Physics </a:t>
            </a:r>
            <a:r>
              <a:rPr lang="en-GB" dirty="0" smtClean="0"/>
              <a:t>Approach To </a:t>
            </a:r>
            <a:r>
              <a:rPr lang="en-GB" dirty="0"/>
              <a:t>Simulate the </a:t>
            </a:r>
            <a:r>
              <a:rPr lang="en-GB" dirty="0" err="1"/>
              <a:t>Rf</a:t>
            </a:r>
            <a:r>
              <a:rPr lang="en-GB" dirty="0"/>
              <a:t>-Heating 3D Power Map Induced By the Proton Beam </a:t>
            </a:r>
            <a:r>
              <a:rPr lang="en-GB" dirty="0" smtClean="0"/>
              <a:t>in a </a:t>
            </a:r>
            <a:r>
              <a:rPr lang="en-GB" dirty="0"/>
              <a:t>Beam Intercepting Device *. J. Phys.: Conf. Ser., 1067 (2018). </a:t>
            </a:r>
            <a:r>
              <a:rPr lang="en-GB" dirty="0" smtClean="0"/>
              <a:t>Available </a:t>
            </a:r>
            <a:r>
              <a:rPr lang="en-US" dirty="0" smtClean="0"/>
              <a:t>from</a:t>
            </a:r>
            <a:r>
              <a:rPr lang="en-US" dirty="0"/>
              <a:t>: http://</a:t>
            </a:r>
            <a:r>
              <a:rPr lang="en-US" dirty="0" err="1"/>
              <a:t>iopscience.iop.org</a:t>
            </a:r>
            <a:r>
              <a:rPr lang="en-US" dirty="0"/>
              <a:t>/article/10.1088/1742-6596/1067/6</a:t>
            </a:r>
            <a:r>
              <a:rPr lang="en-US" dirty="0" smtClean="0"/>
              <a:t>/</a:t>
            </a:r>
            <a:r>
              <a:rPr lang="da-DK" dirty="0" smtClean="0"/>
              <a:t>062012</a:t>
            </a:r>
            <a:r>
              <a:rPr lang="da-DK" dirty="0"/>
              <a:t>/pdf</a:t>
            </a:r>
            <a:r>
              <a:rPr lang="da-DK" dirty="0" smtClean="0"/>
              <a:t>.</a:t>
            </a:r>
            <a:endParaRPr lang="en-GB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8387096" y="6302676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19/</a:t>
            </a:r>
            <a:r>
              <a:rPr lang="en-GB" dirty="0"/>
              <a:t>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37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3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-369890" y="4549397"/>
            <a:ext cx="10011703" cy="3415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Thesis Work Not Discussed In this Presentation</a:t>
            </a:r>
            <a:endParaRPr lang="en-GB" dirty="0"/>
          </a:p>
        </p:txBody>
      </p:sp>
      <p:pic>
        <p:nvPicPr>
          <p:cNvPr id="4" name="Segnaposto contenuto 3" descr="Screen Shot 2019-11-11 at 17.29.03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r="2659"/>
          <a:stretch>
            <a:fillRect/>
          </a:stretch>
        </p:blipFill>
        <p:spPr>
          <a:xfrm>
            <a:off x="125904" y="1279115"/>
            <a:ext cx="4070512" cy="2481997"/>
          </a:xfrm>
        </p:spPr>
      </p:pic>
      <p:pic>
        <p:nvPicPr>
          <p:cNvPr id="5" name="Immagine 4" descr="Screen Shot 2019-11-11 at 17.29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82" y="1636018"/>
            <a:ext cx="4717517" cy="166538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9889" y="1131881"/>
            <a:ext cx="9018095" cy="2629231"/>
          </a:xfrm>
          <a:prstGeom prst="rect">
            <a:avLst/>
          </a:prstGeom>
          <a:noFill/>
          <a:ln w="28575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616648" y="1279115"/>
            <a:ext cx="175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PSDUMP [4,5]</a:t>
            </a:r>
            <a:endParaRPr lang="en-GB" dirty="0"/>
          </a:p>
        </p:txBody>
      </p:sp>
      <p:pic>
        <p:nvPicPr>
          <p:cNvPr id="8" name="Immagine 7" descr="Screen Shot 2019-11-11 at 17.29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" y="3898208"/>
            <a:ext cx="3744242" cy="217239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9889" y="3761112"/>
            <a:ext cx="9018095" cy="2629231"/>
          </a:xfrm>
          <a:prstGeom prst="rect">
            <a:avLst/>
          </a:prstGeom>
          <a:noFill/>
          <a:ln w="28575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3662663" y="3898208"/>
            <a:ext cx="253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PS </a:t>
            </a:r>
            <a:r>
              <a:rPr lang="en-GB" dirty="0" err="1" smtClean="0"/>
              <a:t>Rallentisseur</a:t>
            </a:r>
            <a:endParaRPr lang="en-GB" dirty="0"/>
          </a:p>
        </p:txBody>
      </p:sp>
      <p:pic>
        <p:nvPicPr>
          <p:cNvPr id="12" name="Immagine 11" descr="Screen Shot 2019-11-11 at 17.39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51" y="3898208"/>
            <a:ext cx="2904327" cy="23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6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-369890" y="4549397"/>
            <a:ext cx="10011703" cy="3415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Thesis Work Not Discussed In this Presentation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79889" y="1131881"/>
            <a:ext cx="9018095" cy="2629231"/>
          </a:xfrm>
          <a:prstGeom prst="rect">
            <a:avLst/>
          </a:prstGeom>
          <a:noFill/>
          <a:ln w="28575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870146" y="1214699"/>
            <a:ext cx="175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TDIS [6,7]</a:t>
            </a:r>
            <a:endParaRPr lang="en-GB" dirty="0"/>
          </a:p>
        </p:txBody>
      </p:sp>
      <p:sp>
        <p:nvSpPr>
          <p:cNvPr id="9" name="Rettangolo 8"/>
          <p:cNvSpPr/>
          <p:nvPr/>
        </p:nvSpPr>
        <p:spPr>
          <a:xfrm>
            <a:off x="79889" y="3761112"/>
            <a:ext cx="9018095" cy="2629231"/>
          </a:xfrm>
          <a:prstGeom prst="rect">
            <a:avLst/>
          </a:prstGeom>
          <a:noFill/>
          <a:ln w="28575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247988" y="3775957"/>
            <a:ext cx="872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new Simulations Method for Impedance Induced Thermo-mechanical effects [3]</a:t>
            </a:r>
            <a:endParaRPr lang="en-GB" dirty="0"/>
          </a:p>
        </p:txBody>
      </p:sp>
      <p:pic>
        <p:nvPicPr>
          <p:cNvPr id="13" name="Segnaposto contenuto 12" descr="Screen Shot 2019-11-11 at 17.30.30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2" b="14532"/>
          <a:stretch>
            <a:fillRect/>
          </a:stretch>
        </p:blipFill>
        <p:spPr>
          <a:xfrm>
            <a:off x="247988" y="1279115"/>
            <a:ext cx="3622158" cy="2208613"/>
          </a:xfrm>
        </p:spPr>
      </p:pic>
      <p:pic>
        <p:nvPicPr>
          <p:cNvPr id="14" name="Immagine 13" descr="Screen Shot 2019-11-11 at 17.30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45" y="1584031"/>
            <a:ext cx="4544133" cy="2052832"/>
          </a:xfrm>
          <a:prstGeom prst="rect">
            <a:avLst/>
          </a:prstGeom>
        </p:spPr>
      </p:pic>
      <p:pic>
        <p:nvPicPr>
          <p:cNvPr id="15" name="Immagine 14" descr="Screen Shot 2019-11-11 at 17.4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2" y="4145289"/>
            <a:ext cx="6475225" cy="2176490"/>
          </a:xfrm>
          <a:prstGeom prst="rect">
            <a:avLst/>
          </a:prstGeom>
        </p:spPr>
      </p:pic>
      <p:pic>
        <p:nvPicPr>
          <p:cNvPr id="16" name="Immagine 15" descr="Screen Shot 2019-11-11 at 17.44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76" y="4207102"/>
            <a:ext cx="2709703" cy="216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1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-369890" y="4549397"/>
            <a:ext cx="10011703" cy="3415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Thesis Work Not Discussed In this Presentation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79889" y="1131881"/>
            <a:ext cx="9018095" cy="4628747"/>
          </a:xfrm>
          <a:prstGeom prst="rect">
            <a:avLst/>
          </a:prstGeom>
          <a:noFill/>
          <a:ln w="28575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119704" y="1131881"/>
            <a:ext cx="623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Counter Rotating Impedance</a:t>
            </a:r>
            <a:endParaRPr lang="en-GB" dirty="0"/>
          </a:p>
        </p:txBody>
      </p:sp>
      <p:pic>
        <p:nvPicPr>
          <p:cNvPr id="4" name="Immagine 3" descr="Screen Shot 2019-11-11 at 17.5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0" y="1433256"/>
            <a:ext cx="4010896" cy="4308968"/>
          </a:xfrm>
          <a:prstGeom prst="rect">
            <a:avLst/>
          </a:prstGeom>
        </p:spPr>
      </p:pic>
      <p:pic>
        <p:nvPicPr>
          <p:cNvPr id="5" name="Immagine 4" descr="Screen Shot 2019-11-11 at 17.52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78" y="3266810"/>
            <a:ext cx="3137925" cy="2457010"/>
          </a:xfrm>
          <a:prstGeom prst="rect">
            <a:avLst/>
          </a:prstGeom>
        </p:spPr>
      </p:pic>
      <p:pic>
        <p:nvPicPr>
          <p:cNvPr id="8" name="Immagine 7" descr="Screen Shot 2019-11-11 at 17.53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59" y="1619601"/>
            <a:ext cx="4833369" cy="152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Impact of the PSBAS Impedance Improved Design on Beam Instabilities and RF-Heating</a:t>
            </a:r>
            <a:endParaRPr lang="en-GB" dirty="0"/>
          </a:p>
        </p:txBody>
      </p:sp>
      <p:pic>
        <p:nvPicPr>
          <p:cNvPr id="10" name="Immagine 9" descr="Screen Shot 2019-11-08 at 16.5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8942"/>
            <a:ext cx="4931873" cy="4094026"/>
          </a:xfrm>
          <a:prstGeom prst="rect">
            <a:avLst/>
          </a:prstGeom>
        </p:spPr>
      </p:pic>
      <p:pic>
        <p:nvPicPr>
          <p:cNvPr id="11" name="Immagine 10" descr="Screen Shot 2019-11-08 at 16.55.4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/>
          <a:stretch/>
        </p:blipFill>
        <p:spPr>
          <a:xfrm>
            <a:off x="4931873" y="4119424"/>
            <a:ext cx="4197976" cy="2032742"/>
          </a:xfrm>
          <a:prstGeom prst="rect">
            <a:avLst/>
          </a:prstGeom>
        </p:spPr>
      </p:pic>
      <p:pic>
        <p:nvPicPr>
          <p:cNvPr id="12" name="Immagine 11" descr="Screen Shot 2019-11-08 at 16.55.4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9"/>
          <a:stretch/>
        </p:blipFill>
        <p:spPr>
          <a:xfrm>
            <a:off x="7794930" y="2059056"/>
            <a:ext cx="1227916" cy="2159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90462" y="1639756"/>
            <a:ext cx="392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Beam Instabilities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874772" y="1631879"/>
            <a:ext cx="392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RF-Heating Map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067499" y="2428811"/>
            <a:ext cx="262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Dissipated RF-Power 0.43 W</a:t>
            </a:r>
            <a:endParaRPr lang="en-GB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368597" y="4715167"/>
            <a:ext cx="25320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Courtesy Of T. </a:t>
            </a:r>
            <a:r>
              <a:rPr lang="en-GB" dirty="0" err="1" smtClean="0"/>
              <a:t>Rijoof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81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 References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[4] B</a:t>
            </a:r>
            <a:r>
              <a:rPr lang="en-GB" dirty="0"/>
              <a:t>. K. </a:t>
            </a:r>
            <a:r>
              <a:rPr lang="en-GB" dirty="0" err="1"/>
              <a:t>Popovic</a:t>
            </a:r>
            <a:r>
              <a:rPr lang="en-GB" dirty="0"/>
              <a:t>, L. Teofili, and C. </a:t>
            </a:r>
            <a:r>
              <a:rPr lang="en-GB" dirty="0" err="1"/>
              <a:t>Vollinger</a:t>
            </a:r>
            <a:r>
              <a:rPr lang="en-GB" dirty="0"/>
              <a:t>, “Impedance Analysis of New PS Internal Dump Design”, in </a:t>
            </a:r>
            <a:r>
              <a:rPr lang="en-GB" i="1" dirty="0"/>
              <a:t>Proc. 9th Int. Particle Accelerator Conf. (IPAC'18)</a:t>
            </a:r>
            <a:r>
              <a:rPr lang="en-GB" dirty="0"/>
              <a:t>, Vancouver, Canada, Apr.-May 2018, pp. 3083-3086. doi:10.18429/JACoW-IPAC2018-</a:t>
            </a:r>
            <a:r>
              <a:rPr lang="en-GB" dirty="0" smtClean="0"/>
              <a:t>THPAF052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[5] </a:t>
            </a:r>
            <a:r>
              <a:rPr lang="en-GB" dirty="0"/>
              <a:t>L. Teofili </a:t>
            </a:r>
            <a:r>
              <a:rPr lang="en-GB" i="1" dirty="0"/>
              <a:t>et al.</a:t>
            </a:r>
            <a:r>
              <a:rPr lang="en-GB" dirty="0"/>
              <a:t>, “Analysis on the Thermal Response to Beam Impedance Heating of the Post Ls2 Proton Synchrotron Beam Dump”, in </a:t>
            </a:r>
            <a:r>
              <a:rPr lang="en-GB" i="1" dirty="0"/>
              <a:t>Proc. 10th Int. Particle Accelerator Conf. (IPAC'19)</a:t>
            </a:r>
            <a:r>
              <a:rPr lang="en-GB" dirty="0"/>
              <a:t>, Melbourne, Australia, May 2019, pp. 4260-4263. doi:10.18429/JACoW-IPAC2019-</a:t>
            </a:r>
            <a:r>
              <a:rPr lang="en-GB" dirty="0" smtClean="0"/>
              <a:t>THPTS065</a:t>
            </a:r>
          </a:p>
          <a:p>
            <a:pPr marL="0" indent="0">
              <a:buNone/>
            </a:pPr>
            <a:r>
              <a:rPr lang="en-GB" dirty="0" smtClean="0"/>
              <a:t>[6] </a:t>
            </a:r>
            <a:r>
              <a:rPr lang="en-GB" dirty="0"/>
              <a:t>Teofili, L., </a:t>
            </a:r>
            <a:r>
              <a:rPr lang="en-GB" dirty="0" err="1"/>
              <a:t>Migliorati</a:t>
            </a:r>
            <a:r>
              <a:rPr lang="en-GB" dirty="0"/>
              <a:t>, M., </a:t>
            </a:r>
            <a:r>
              <a:rPr lang="en-GB" dirty="0" err="1"/>
              <a:t>Calviani</a:t>
            </a:r>
            <a:r>
              <a:rPr lang="en-GB" dirty="0"/>
              <a:t>, M., </a:t>
            </a:r>
            <a:r>
              <a:rPr lang="en-GB" dirty="0" err="1"/>
              <a:t>Carbajo</a:t>
            </a:r>
            <a:r>
              <a:rPr lang="en-GB" dirty="0"/>
              <a:t>, D., </a:t>
            </a:r>
            <a:r>
              <a:rPr lang="en-GB" dirty="0" err="1"/>
              <a:t>Gilardoni</a:t>
            </a:r>
            <a:r>
              <a:rPr lang="en-GB" dirty="0" smtClean="0"/>
              <a:t>, S</a:t>
            </a:r>
            <a:r>
              <a:rPr lang="en-GB" dirty="0"/>
              <a:t>., Giordano, F., Lamas, I., </a:t>
            </a:r>
            <a:r>
              <a:rPr lang="en-GB" dirty="0" err="1"/>
              <a:t>Mazzacano</a:t>
            </a:r>
            <a:r>
              <a:rPr lang="en-GB" dirty="0"/>
              <a:t>, G., and </a:t>
            </a:r>
            <a:r>
              <a:rPr lang="en-GB" dirty="0" err="1"/>
              <a:t>Perillo</a:t>
            </a:r>
            <a:r>
              <a:rPr lang="en-GB" dirty="0"/>
              <a:t>, A. </a:t>
            </a:r>
            <a:r>
              <a:rPr lang="en-GB" dirty="0" smtClean="0"/>
              <a:t>Analysis on </a:t>
            </a:r>
            <a:r>
              <a:rPr lang="en-GB" dirty="0"/>
              <a:t>the mechanical effects induced by beam impedance heating on the HL-</a:t>
            </a:r>
            <a:r>
              <a:rPr lang="en-GB" dirty="0" smtClean="0"/>
              <a:t>LHC target </a:t>
            </a:r>
            <a:r>
              <a:rPr lang="en-GB" dirty="0"/>
              <a:t>dump injection segmented (TDIS) absorber. In Journal of Physics: </a:t>
            </a:r>
            <a:r>
              <a:rPr lang="en-GB" dirty="0" smtClean="0"/>
              <a:t>Conference </a:t>
            </a:r>
            <a:r>
              <a:rPr lang="fr-FR" dirty="0" err="1" smtClean="0"/>
              <a:t>Series</a:t>
            </a:r>
            <a:r>
              <a:rPr lang="fr-FR" dirty="0"/>
              <a:t>, vol. 1067 (2018). doi:10.1088/1742-6596/1067/6/062011.</a:t>
            </a:r>
            <a:endParaRPr lang="da-DK" dirty="0"/>
          </a:p>
          <a:p>
            <a:pPr marL="0" indent="0">
              <a:buNone/>
            </a:pPr>
            <a:r>
              <a:rPr lang="en-GB" dirty="0" smtClean="0"/>
              <a:t>[7] </a:t>
            </a:r>
            <a:r>
              <a:rPr lang="en-GB" dirty="0"/>
              <a:t>Teofili, L., </a:t>
            </a:r>
            <a:r>
              <a:rPr lang="en-GB" dirty="0" err="1"/>
              <a:t>Migliorati</a:t>
            </a:r>
            <a:r>
              <a:rPr lang="en-GB" dirty="0"/>
              <a:t>, M., </a:t>
            </a:r>
            <a:r>
              <a:rPr lang="en-GB" dirty="0" err="1"/>
              <a:t>Carbajo</a:t>
            </a:r>
            <a:r>
              <a:rPr lang="en-GB" dirty="0"/>
              <a:t>, D., Lamas, I., and </a:t>
            </a:r>
            <a:r>
              <a:rPr lang="en-GB" dirty="0" err="1"/>
              <a:t>Perillo</a:t>
            </a:r>
            <a:r>
              <a:rPr lang="en-GB" dirty="0" smtClean="0"/>
              <a:t>, A</a:t>
            </a:r>
            <a:r>
              <a:rPr lang="en-GB" dirty="0"/>
              <a:t>. DESIGN OF THE TARGET DUMP INJECTION SEGMENTED </a:t>
            </a:r>
            <a:r>
              <a:rPr lang="en-GB" dirty="0" smtClean="0"/>
              <a:t>(TDIS </a:t>
            </a:r>
            <a:r>
              <a:rPr lang="en-GB" dirty="0"/>
              <a:t>) IN THE FRAMEWORK OF THE HIGH LUMINOSITY </a:t>
            </a:r>
            <a:r>
              <a:rPr lang="en-GB" dirty="0" smtClean="0"/>
              <a:t>LARGE </a:t>
            </a:r>
            <a:r>
              <a:rPr lang="fr-FR" dirty="0" smtClean="0"/>
              <a:t>HADRON </a:t>
            </a:r>
            <a:r>
              <a:rPr lang="fr-FR" dirty="0"/>
              <a:t>COLLIDER ( HL-LHC ) PROJECT. (2015), 122. doi:10.18429</a:t>
            </a:r>
            <a:r>
              <a:rPr lang="fr-FR" dirty="0" smtClean="0"/>
              <a:t>/JACoW</a:t>
            </a:r>
            <a:r>
              <a:rPr lang="fr-FR" dirty="0"/>
              <a:t>-HB2018-TUP2WE04.</a:t>
            </a:r>
            <a:endParaRPr lang="da-DK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4765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HL-LHC and LIU Projects</a:t>
            </a:r>
            <a:endParaRPr lang="en-US" dirty="0"/>
          </a:p>
        </p:txBody>
      </p:sp>
      <p:pic>
        <p:nvPicPr>
          <p:cNvPr id="4" name="Segnaposto contenuto 7"/>
          <p:cNvPicPr>
            <a:picLocks noChangeAspect="1"/>
          </p:cNvPicPr>
          <p:nvPr/>
        </p:nvPicPr>
        <p:blipFill rotWithShape="1">
          <a:blip r:embed="rId2"/>
          <a:srcRect t="726" b="-465"/>
          <a:stretch/>
        </p:blipFill>
        <p:spPr>
          <a:xfrm>
            <a:off x="1286555" y="994688"/>
            <a:ext cx="6860268" cy="5242504"/>
          </a:xfrm>
          <a:prstGeom prst="rect">
            <a:avLst/>
          </a:prstGeom>
        </p:spPr>
      </p:pic>
      <p:pic>
        <p:nvPicPr>
          <p:cNvPr id="5" name="Segnaposto contenuto 4" descr="HLLHCLOGO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r="-2959"/>
          <a:stretch/>
        </p:blipFill>
        <p:spPr>
          <a:xfrm>
            <a:off x="0" y="994688"/>
            <a:ext cx="2983783" cy="1177825"/>
          </a:xfrm>
        </p:spPr>
      </p:pic>
      <p:pic>
        <p:nvPicPr>
          <p:cNvPr id="6" name="Immagine 5" descr="LIU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87" y="835901"/>
            <a:ext cx="2480332" cy="148819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513118" y="6302676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70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Intercepting Devices</a:t>
            </a:r>
            <a:endParaRPr lang="en-US" dirty="0"/>
          </a:p>
        </p:txBody>
      </p:sp>
      <p:pic>
        <p:nvPicPr>
          <p:cNvPr id="8" name="Segnaposto contenuto 7" descr="Screen Shot 2019-11-09 at 16.26.37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 b="4304"/>
          <a:stretch>
            <a:fillRect/>
          </a:stretch>
        </p:blipFill>
        <p:spPr/>
      </p:pic>
      <p:sp>
        <p:nvSpPr>
          <p:cNvPr id="9" name="CasellaDiTesto 8"/>
          <p:cNvSpPr txBox="1"/>
          <p:nvPr/>
        </p:nvSpPr>
        <p:spPr>
          <a:xfrm>
            <a:off x="1399816" y="1483312"/>
            <a:ext cx="124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Dumps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50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-369890" y="4549397"/>
            <a:ext cx="10011703" cy="3415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Intercepting Devices</a:t>
            </a:r>
            <a:endParaRPr lang="en-US" dirty="0"/>
          </a:p>
        </p:txBody>
      </p:sp>
      <p:pic>
        <p:nvPicPr>
          <p:cNvPr id="4" name="Segnaposto contenuto 3" descr="Screen Shot 2019-11-09 at 16.27.10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" b="1197"/>
          <a:stretch>
            <a:fillRect/>
          </a:stretch>
        </p:blipFill>
        <p:spPr>
          <a:xfrm>
            <a:off x="169820" y="1328934"/>
            <a:ext cx="4499335" cy="2750151"/>
          </a:xfrm>
        </p:spPr>
      </p:pic>
      <p:pic>
        <p:nvPicPr>
          <p:cNvPr id="5" name="Immagine 4" descr="Screen Shot 2019-11-09 at 16.27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55" y="1131003"/>
            <a:ext cx="4346620" cy="330653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409087" y="862152"/>
            <a:ext cx="332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Collimators</a:t>
            </a:r>
            <a:endParaRPr lang="en-GB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99976" y="829886"/>
            <a:ext cx="332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Absorbers/Scrapers</a:t>
            </a:r>
            <a:endParaRPr lang="en-GB" dirty="0"/>
          </a:p>
        </p:txBody>
      </p:sp>
      <p:pic>
        <p:nvPicPr>
          <p:cNvPr id="10" name="Immagine 9" descr="Screen Shot 2019-11-09 at 16.41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5" y="4357223"/>
            <a:ext cx="3249476" cy="247002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8513118" y="6302676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69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 Matter Interactions</a:t>
            </a:r>
            <a:endParaRPr lang="en-US" dirty="0"/>
          </a:p>
        </p:txBody>
      </p:sp>
      <p:pic>
        <p:nvPicPr>
          <p:cNvPr id="7" name="Segnaposto contenuto 6" descr="Screen Shot 2019-11-09 at 17.09.24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r="5568"/>
          <a:stretch/>
        </p:blipFill>
        <p:spPr>
          <a:xfrm>
            <a:off x="343002" y="1245521"/>
            <a:ext cx="8510142" cy="5028279"/>
          </a:xfrm>
        </p:spPr>
      </p:pic>
      <p:sp>
        <p:nvSpPr>
          <p:cNvPr id="5" name="CasellaDiTesto 4"/>
          <p:cNvSpPr txBox="1"/>
          <p:nvPr/>
        </p:nvSpPr>
        <p:spPr>
          <a:xfrm>
            <a:off x="8387096" y="6302676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/</a:t>
            </a:r>
            <a:r>
              <a:rPr lang="en-GB" dirty="0"/>
              <a:t>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13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/>
          <p:cNvSpPr/>
          <p:nvPr/>
        </p:nvSpPr>
        <p:spPr>
          <a:xfrm>
            <a:off x="-369890" y="4549397"/>
            <a:ext cx="10011703" cy="3415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 and Electromagnetic Interactions</a:t>
            </a:r>
            <a:endParaRPr lang="en-US" dirty="0"/>
          </a:p>
        </p:txBody>
      </p:sp>
      <p:pic>
        <p:nvPicPr>
          <p:cNvPr id="3" name="Immagine 2" descr="Screen Shot 2019-11-09 at 16.5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73" y="949333"/>
            <a:ext cx="4411828" cy="2215547"/>
          </a:xfrm>
          <a:prstGeom prst="rect">
            <a:avLst/>
          </a:prstGeom>
        </p:spPr>
      </p:pic>
      <p:pic>
        <p:nvPicPr>
          <p:cNvPr id="5" name="Immagine 4" descr="Screen Shot 2019-11-09 at 16.50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21" y="3164880"/>
            <a:ext cx="5067903" cy="350609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513118" y="6302676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90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tangolo 41"/>
          <p:cNvSpPr/>
          <p:nvPr/>
        </p:nvSpPr>
        <p:spPr>
          <a:xfrm>
            <a:off x="-369890" y="4549397"/>
            <a:ext cx="10011703" cy="3415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Wakefield And Impedance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76716"/>
            <a:ext cx="4351869" cy="3064072"/>
          </a:xfrm>
          <a:prstGeom prst="rect">
            <a:avLst/>
          </a:prstGeom>
        </p:spPr>
      </p:pic>
      <p:cxnSp>
        <p:nvCxnSpPr>
          <p:cNvPr id="10" name="Straight Arrow Connector 26"/>
          <p:cNvCxnSpPr/>
          <p:nvPr/>
        </p:nvCxnSpPr>
        <p:spPr>
          <a:xfrm flipV="1">
            <a:off x="1474000" y="2144136"/>
            <a:ext cx="872218" cy="20569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Oval 24"/>
          <p:cNvSpPr/>
          <p:nvPr/>
        </p:nvSpPr>
        <p:spPr>
          <a:xfrm>
            <a:off x="1297437" y="2252646"/>
            <a:ext cx="226567" cy="214807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graphicFrame>
        <p:nvGraphicFramePr>
          <p:cNvPr id="19" name="Ogget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96395"/>
              </p:ext>
            </p:extLst>
          </p:nvPr>
        </p:nvGraphicFramePr>
        <p:xfrm>
          <a:off x="1899904" y="1619087"/>
          <a:ext cx="446314" cy="483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" name="Equation" r:id="rId4" imgW="203200" imgH="203200" progId="Equation.DSMT4">
                  <p:embed/>
                </p:oleObj>
              </mc:Choice>
              <mc:Fallback>
                <p:oleObj name="Equation" r:id="rId4" imgW="203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99904" y="1619087"/>
                        <a:ext cx="446314" cy="483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gget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324790"/>
              </p:ext>
            </p:extLst>
          </p:nvPr>
        </p:nvGraphicFramePr>
        <p:xfrm>
          <a:off x="955675" y="2158342"/>
          <a:ext cx="4175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" name="Equation" r:id="rId6" imgW="190500" imgH="203200" progId="Equation.DSMT4">
                  <p:embed/>
                </p:oleObj>
              </mc:Choice>
              <mc:Fallback>
                <p:oleObj name="Equation" r:id="rId6" imgW="190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5675" y="2158342"/>
                        <a:ext cx="417513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gget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606966"/>
              </p:ext>
            </p:extLst>
          </p:nvPr>
        </p:nvGraphicFramePr>
        <p:xfrm>
          <a:off x="3261632" y="2444529"/>
          <a:ext cx="3905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" name="Equation" r:id="rId8" imgW="177800" imgH="203200" progId="Equation.DSMT4">
                  <p:embed/>
                </p:oleObj>
              </mc:Choice>
              <mc:Fallback>
                <p:oleObj name="Equation" r:id="rId8" imgW="177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61632" y="2444529"/>
                        <a:ext cx="390525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asellaDiTesto 22"/>
          <p:cNvSpPr txBox="1"/>
          <p:nvPr/>
        </p:nvSpPr>
        <p:spPr>
          <a:xfrm>
            <a:off x="5061857" y="1714505"/>
            <a:ext cx="3066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is the Electric Field experienced by the Test particle due to the reflected and diffracted electric field.</a:t>
            </a:r>
            <a:endParaRPr lang="en-GB" dirty="0"/>
          </a:p>
        </p:txBody>
      </p:sp>
      <p:graphicFrame>
        <p:nvGraphicFramePr>
          <p:cNvPr id="24" name="Ogget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893958"/>
              </p:ext>
            </p:extLst>
          </p:nvPr>
        </p:nvGraphicFramePr>
        <p:xfrm>
          <a:off x="5454090" y="1619087"/>
          <a:ext cx="446314" cy="483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" name="Equation" r:id="rId10" imgW="203200" imgH="203200" progId="Equation.DSMT4">
                  <p:embed/>
                </p:oleObj>
              </mc:Choice>
              <mc:Fallback>
                <p:oleObj name="Equation" r:id="rId10" imgW="203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54090" y="1619087"/>
                        <a:ext cx="446314" cy="483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Connettore 2 25"/>
          <p:cNvCxnSpPr/>
          <p:nvPr/>
        </p:nvCxnSpPr>
        <p:spPr>
          <a:xfrm>
            <a:off x="644071" y="4040788"/>
            <a:ext cx="4091215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ggetto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753089"/>
              </p:ext>
            </p:extLst>
          </p:nvPr>
        </p:nvGraphicFramePr>
        <p:xfrm>
          <a:off x="2649763" y="4128429"/>
          <a:ext cx="259444" cy="283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Equation" r:id="rId12" imgW="139700" imgH="152400" progId="Equation.DSMT4">
                  <p:embed/>
                </p:oleObj>
              </mc:Choice>
              <mc:Fallback>
                <p:oleObj name="Equation" r:id="rId12" imgW="1397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49763" y="4128429"/>
                        <a:ext cx="259444" cy="283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uppo 52"/>
          <p:cNvGrpSpPr/>
          <p:nvPr/>
        </p:nvGrpSpPr>
        <p:grpSpPr>
          <a:xfrm>
            <a:off x="703125" y="4709516"/>
            <a:ext cx="3137866" cy="677132"/>
            <a:chOff x="703125" y="4709516"/>
            <a:chExt cx="3137866" cy="677132"/>
          </a:xfrm>
        </p:grpSpPr>
        <p:pic>
          <p:nvPicPr>
            <p:cNvPr id="28" name="Immagine 27" descr="Screen Shot 2019-11-09 at 14.28.05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0" r="40306"/>
            <a:stretch/>
          </p:blipFill>
          <p:spPr>
            <a:xfrm>
              <a:off x="1896690" y="4709516"/>
              <a:ext cx="1433625" cy="677132"/>
            </a:xfrm>
            <a:prstGeom prst="rect">
              <a:avLst/>
            </a:prstGeom>
          </p:spPr>
        </p:pic>
        <p:pic>
          <p:nvPicPr>
            <p:cNvPr id="29" name="Immagine 28" descr="Screen Shot 2019-11-09 at 14.28.05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237"/>
            <a:stretch/>
          </p:blipFill>
          <p:spPr>
            <a:xfrm>
              <a:off x="703125" y="4709516"/>
              <a:ext cx="530282" cy="677132"/>
            </a:xfrm>
            <a:prstGeom prst="rect">
              <a:avLst/>
            </a:prstGeom>
          </p:spPr>
        </p:pic>
        <p:pic>
          <p:nvPicPr>
            <p:cNvPr id="30" name="Immagine 29" descr="Screen Shot 2019-11-09 at 14.28.05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94"/>
            <a:stretch/>
          </p:blipFill>
          <p:spPr>
            <a:xfrm>
              <a:off x="3395260" y="4709516"/>
              <a:ext cx="445731" cy="677132"/>
            </a:xfrm>
            <a:prstGeom prst="rect">
              <a:avLst/>
            </a:prstGeom>
          </p:spPr>
        </p:pic>
        <p:pic>
          <p:nvPicPr>
            <p:cNvPr id="31" name="Immagine 30" descr="Screen Shot 2019-11-09 at 14.37.32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381" y="4851518"/>
              <a:ext cx="727400" cy="397054"/>
            </a:xfrm>
            <a:prstGeom prst="rect">
              <a:avLst/>
            </a:prstGeom>
          </p:spPr>
        </p:pic>
      </p:grpSp>
      <p:grpSp>
        <p:nvGrpSpPr>
          <p:cNvPr id="39" name="Gruppo 38"/>
          <p:cNvGrpSpPr/>
          <p:nvPr/>
        </p:nvGrpSpPr>
        <p:grpSpPr>
          <a:xfrm>
            <a:off x="634801" y="5623651"/>
            <a:ext cx="3374896" cy="691402"/>
            <a:chOff x="514292" y="5488629"/>
            <a:chExt cx="3805165" cy="821549"/>
          </a:xfrm>
        </p:grpSpPr>
        <p:pic>
          <p:nvPicPr>
            <p:cNvPr id="33" name="Immagine 32" descr="Screen Shot 2019-11-09 at 14.32.49.p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0"/>
            <a:stretch/>
          </p:blipFill>
          <p:spPr>
            <a:xfrm>
              <a:off x="514292" y="5488629"/>
              <a:ext cx="783146" cy="792511"/>
            </a:xfrm>
            <a:prstGeom prst="rect">
              <a:avLst/>
            </a:prstGeom>
          </p:spPr>
        </p:pic>
        <p:pic>
          <p:nvPicPr>
            <p:cNvPr id="34" name="Immagine 33" descr="Screen Shot 2019-11-09 at 14.32.49.p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5" r="53315"/>
            <a:stretch/>
          </p:blipFill>
          <p:spPr>
            <a:xfrm>
              <a:off x="2089021" y="5488629"/>
              <a:ext cx="886748" cy="792511"/>
            </a:xfrm>
            <a:prstGeom prst="rect">
              <a:avLst/>
            </a:prstGeom>
          </p:spPr>
        </p:pic>
        <p:pic>
          <p:nvPicPr>
            <p:cNvPr id="35" name="Immagine 34" descr="Screen Shot 2019-11-09 at 14.37.32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700" y="5618776"/>
              <a:ext cx="820035" cy="476149"/>
            </a:xfrm>
            <a:prstGeom prst="rect">
              <a:avLst/>
            </a:prstGeom>
          </p:spPr>
        </p:pic>
        <p:pic>
          <p:nvPicPr>
            <p:cNvPr id="36" name="Immagine 35" descr="Screen Shot 2019-11-09 at 14.28.05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0" r="45250"/>
            <a:stretch/>
          </p:blipFill>
          <p:spPr>
            <a:xfrm>
              <a:off x="2916140" y="5488629"/>
              <a:ext cx="390298" cy="821549"/>
            </a:xfrm>
            <a:prstGeom prst="rect">
              <a:avLst/>
            </a:prstGeom>
          </p:spPr>
        </p:pic>
        <p:pic>
          <p:nvPicPr>
            <p:cNvPr id="37" name="Immagine 36" descr="Screen Shot 2019-11-09 at 14.32.49.p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24" r="37194"/>
            <a:stretch/>
          </p:blipFill>
          <p:spPr>
            <a:xfrm>
              <a:off x="3306438" y="5488629"/>
              <a:ext cx="503659" cy="792511"/>
            </a:xfrm>
            <a:prstGeom prst="rect">
              <a:avLst/>
            </a:prstGeom>
          </p:spPr>
        </p:pic>
        <p:pic>
          <p:nvPicPr>
            <p:cNvPr id="38" name="Immagine 37" descr="Screen Shot 2019-11-09 at 14.32.49.p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32"/>
            <a:stretch/>
          </p:blipFill>
          <p:spPr>
            <a:xfrm>
              <a:off x="3810097" y="5517667"/>
              <a:ext cx="509360" cy="792511"/>
            </a:xfrm>
            <a:prstGeom prst="rect">
              <a:avLst/>
            </a:prstGeom>
          </p:spPr>
        </p:pic>
      </p:grpSp>
      <p:sp>
        <p:nvSpPr>
          <p:cNvPr id="43" name="CasellaDiTesto 42"/>
          <p:cNvSpPr txBox="1"/>
          <p:nvPr/>
        </p:nvSpPr>
        <p:spPr>
          <a:xfrm>
            <a:off x="1296405" y="4419603"/>
            <a:ext cx="374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Longitudinal </a:t>
            </a:r>
            <a:r>
              <a:rPr lang="en-GB" dirty="0" err="1" smtClean="0"/>
              <a:t>Wakefunction</a:t>
            </a:r>
            <a:endParaRPr lang="en-GB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1337565" y="5304412"/>
            <a:ext cx="374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Transverse </a:t>
            </a:r>
            <a:r>
              <a:rPr lang="en-GB" dirty="0" err="1" smtClean="0"/>
              <a:t>Wakefunction</a:t>
            </a:r>
            <a:endParaRPr lang="en-GB" dirty="0"/>
          </a:p>
        </p:txBody>
      </p:sp>
      <p:sp>
        <p:nvSpPr>
          <p:cNvPr id="45" name="Freccia destra 44"/>
          <p:cNvSpPr/>
          <p:nvPr/>
        </p:nvSpPr>
        <p:spPr>
          <a:xfrm>
            <a:off x="4271771" y="4851518"/>
            <a:ext cx="1217559" cy="87144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FT</a:t>
            </a:r>
            <a:endParaRPr lang="en-GB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5861325" y="4414396"/>
            <a:ext cx="374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Longitudinal Impedance</a:t>
            </a:r>
            <a:endParaRPr lang="en-GB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5902485" y="5299205"/>
            <a:ext cx="374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Transverse Impedance</a:t>
            </a:r>
            <a:endParaRPr lang="en-GB" dirty="0"/>
          </a:p>
        </p:txBody>
      </p:sp>
      <p:pic>
        <p:nvPicPr>
          <p:cNvPr id="48" name="Immagine 47" descr="Screen Shot 2019-11-09 at 14.48.37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6"/>
          <a:stretch/>
        </p:blipFill>
        <p:spPr>
          <a:xfrm>
            <a:off x="6930834" y="4788935"/>
            <a:ext cx="347641" cy="520700"/>
          </a:xfrm>
          <a:prstGeom prst="rect">
            <a:avLst/>
          </a:prstGeom>
        </p:spPr>
      </p:pic>
      <p:pic>
        <p:nvPicPr>
          <p:cNvPr id="49" name="Immagine 48" descr="Screen Shot 2019-11-09 at 14.48.42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75" y="5648089"/>
            <a:ext cx="647700" cy="495300"/>
          </a:xfrm>
          <a:prstGeom prst="rect">
            <a:avLst/>
          </a:prstGeom>
        </p:spPr>
      </p:pic>
      <p:cxnSp>
        <p:nvCxnSpPr>
          <p:cNvPr id="50" name="Connettore 2 49"/>
          <p:cNvCxnSpPr/>
          <p:nvPr/>
        </p:nvCxnSpPr>
        <p:spPr>
          <a:xfrm>
            <a:off x="1337565" y="2479555"/>
            <a:ext cx="1571642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Immagine 51" descr="Screen Shot 2019-11-09 at 14.37.32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23900" r="17413" b="16242"/>
          <a:stretch/>
        </p:blipFill>
        <p:spPr>
          <a:xfrm>
            <a:off x="1812182" y="2562350"/>
            <a:ext cx="534036" cy="237668"/>
          </a:xfrm>
          <a:prstGeom prst="rect">
            <a:avLst/>
          </a:prstGeom>
        </p:spPr>
      </p:pic>
      <p:sp>
        <p:nvSpPr>
          <p:cNvPr id="40" name="CasellaDiTesto 39"/>
          <p:cNvSpPr txBox="1"/>
          <p:nvPr/>
        </p:nvSpPr>
        <p:spPr>
          <a:xfrm>
            <a:off x="8513118" y="6302676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7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19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  <p:bldP spid="43" grpId="0"/>
      <p:bldP spid="44" grpId="0"/>
      <p:bldP spid="45" grpId="0" animBg="1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creen Shot 2019-11-08 at 14.35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98" y="3197954"/>
            <a:ext cx="3330385" cy="259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Impedance Guidelines (1/2)</a:t>
            </a:r>
            <a:endParaRPr lang="en-US" dirty="0"/>
          </a:p>
        </p:txBody>
      </p:sp>
      <p:pic>
        <p:nvPicPr>
          <p:cNvPr id="9" name="Immagine 8" descr="Screen Shot 2019-11-08 at 14.35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69" y="822481"/>
            <a:ext cx="2876825" cy="2043352"/>
          </a:xfrm>
          <a:prstGeom prst="rect">
            <a:avLst/>
          </a:prstGeom>
        </p:spPr>
      </p:pic>
      <p:pic>
        <p:nvPicPr>
          <p:cNvPr id="6" name="Segnaposto contenuto 5" descr="Screen Shot 2019-11-08 at 14.34.02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r="6825"/>
          <a:stretch/>
        </p:blipFill>
        <p:spPr>
          <a:xfrm>
            <a:off x="11337" y="1194526"/>
            <a:ext cx="2917732" cy="1445941"/>
          </a:xfrm>
        </p:spPr>
      </p:pic>
      <p:pic>
        <p:nvPicPr>
          <p:cNvPr id="8" name="Immagine 7" descr="Screen Shot 2019-11-08 at 14.34.4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/>
          <a:stretch/>
        </p:blipFill>
        <p:spPr>
          <a:xfrm>
            <a:off x="5692497" y="1323731"/>
            <a:ext cx="3553559" cy="1089932"/>
          </a:xfrm>
          <a:prstGeom prst="rect">
            <a:avLst/>
          </a:prstGeom>
        </p:spPr>
      </p:pic>
      <p:pic>
        <p:nvPicPr>
          <p:cNvPr id="10" name="Immagine 9" descr="Screen Shot 2019-11-08 at 14.34.1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0"/>
          <a:stretch/>
        </p:blipFill>
        <p:spPr>
          <a:xfrm>
            <a:off x="-113396" y="3220624"/>
            <a:ext cx="3042465" cy="2551550"/>
          </a:xfrm>
          <a:prstGeom prst="rect">
            <a:avLst/>
          </a:prstGeom>
        </p:spPr>
      </p:pic>
      <p:pic>
        <p:nvPicPr>
          <p:cNvPr id="12" name="Immagine 11" descr="Screen Shot 2019-11-08 at 14.34.5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/>
          <a:stretch/>
        </p:blipFill>
        <p:spPr>
          <a:xfrm>
            <a:off x="6146083" y="3220624"/>
            <a:ext cx="3167851" cy="252603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513118" y="6302676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</a:t>
            </a:r>
            <a:r>
              <a:rPr lang="en-GB" dirty="0"/>
              <a:t>/19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85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_ENdept_Presentation_ArialFont copy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CERN_ENdept_CERNSAPINFN</Template>
  <TotalTime>3868</TotalTime>
  <Words>1151</Words>
  <Application>Microsoft Macintosh PowerPoint</Application>
  <PresentationFormat>Presentazione su schermo (4:3)</PresentationFormat>
  <Paragraphs>99</Paragraphs>
  <Slides>26</Slides>
  <Notes>0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8" baseType="lpstr">
      <vt:lpstr>CERN_ENdept_Presentation_ArialFont copy</vt:lpstr>
      <vt:lpstr>Equation</vt:lpstr>
      <vt:lpstr>A Thermomechanical-Electromagnetic Approach For The Design Of New Accelerator Components </vt:lpstr>
      <vt:lpstr>Scope of the Presentation</vt:lpstr>
      <vt:lpstr>The HL-LHC and LIU Projects</vt:lpstr>
      <vt:lpstr>Beam Intercepting Devices</vt:lpstr>
      <vt:lpstr>Beam Intercepting Devices</vt:lpstr>
      <vt:lpstr>Nuclei Matter Interactions</vt:lpstr>
      <vt:lpstr>BID and Electromagnetic Interactions</vt:lpstr>
      <vt:lpstr>Wakefield And Impedance</vt:lpstr>
      <vt:lpstr>Low Impedance Guidelines (1/2)</vt:lpstr>
      <vt:lpstr>Low Impedance Guidelines (2/2)</vt:lpstr>
      <vt:lpstr>Examples of Application for LIU Devices: The PSB Absorber/Scraper Preliminary Design</vt:lpstr>
      <vt:lpstr>Examples of Application for LIU Devices: The PSB Absorber/Scraper Final Design</vt:lpstr>
      <vt:lpstr>The PSB Absorber/Scraper Final and Preliminary Design Comparison</vt:lpstr>
      <vt:lpstr> Impedance Analysis of the HL-LHC Devices (The Target Collimator Low Dispersion) </vt:lpstr>
      <vt:lpstr>The Target Collimator Low Dispersion  Impedance Measurements</vt:lpstr>
      <vt:lpstr>The Target Collimator Low Dispersion  Measurements</vt:lpstr>
      <vt:lpstr>The Target Collimator Low Dispersion  Simulations and Measurements Comparison</vt:lpstr>
      <vt:lpstr>The Target Collimator Low Dispersion  Simulations and Measurements Comparison</vt:lpstr>
      <vt:lpstr>Conclusions</vt:lpstr>
      <vt:lpstr>References</vt:lpstr>
      <vt:lpstr>Presentazione di PowerPoint</vt:lpstr>
      <vt:lpstr>Thesis Work Not Discussed In this Presentation</vt:lpstr>
      <vt:lpstr>Thesis Work Not Discussed In this Presentation</vt:lpstr>
      <vt:lpstr>Thesis Work Not Discussed In this Presentation</vt:lpstr>
      <vt:lpstr>Impact of the PSBAS Impedance Improved Design on Beam Instabilities and RF-Heating</vt:lpstr>
      <vt:lpstr>Extra References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 Teofili</dc:creator>
  <cp:lastModifiedBy>Lorenzo Teofili</cp:lastModifiedBy>
  <cp:revision>67</cp:revision>
  <dcterms:created xsi:type="dcterms:W3CDTF">2018-10-09T11:24:22Z</dcterms:created>
  <dcterms:modified xsi:type="dcterms:W3CDTF">2019-11-12T09:00:36Z</dcterms:modified>
</cp:coreProperties>
</file>