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0" r:id="rId4"/>
    <p:sldId id="258" r:id="rId5"/>
    <p:sldId id="259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7"/>
    <p:restoredTop sz="94643"/>
  </p:normalViewPr>
  <p:slideViewPr>
    <p:cSldViewPr snapToGrid="0" snapToObjects="1">
      <p:cViewPr varScale="1">
        <p:scale>
          <a:sx n="93" d="100"/>
          <a:sy n="93" d="100"/>
        </p:scale>
        <p:origin x="150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86694-1E1F-D04E-A640-2882C63D9835}" type="datetimeFigureOut">
              <a:rPr lang="it-IT" smtClean="0"/>
              <a:t>17/11/19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40975-E593-6041-8F17-F8489476E2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42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830A5-BF42-6E4C-9E8A-57CEAEFDA03C}" type="datetimeFigureOut">
              <a:rPr lang="it-IT" smtClean="0"/>
              <a:t>17/11/19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269D1-D012-4847-A28E-7A35E7C2729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8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1A7-847B-2840-8AE3-EF9E309976C8}" type="datetime1">
              <a:rPr lang="it-IT" smtClean="0"/>
              <a:t>17/11/19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B7A-C84B-1744-B377-EFA360B1D845}" type="datetime1">
              <a:rPr lang="it-IT" smtClean="0"/>
              <a:t>17/11/19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9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B1EA-1D8D-0341-ADB8-4CC597F33148}" type="datetime1">
              <a:rPr lang="it-IT" smtClean="0"/>
              <a:t>17/11/19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9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FA15-0CE0-FE47-82D9-B31C928DA4CE}" type="datetime1">
              <a:rPr lang="it-IT" smtClean="0"/>
              <a:t>17/11/19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8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3242-F41D-D444-B7CA-3D99574A130A}" type="datetime1">
              <a:rPr lang="it-IT" smtClean="0"/>
              <a:t>17/11/19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1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DAFE-4BBF-B24E-9C5F-B7FE7A0BF3B9}" type="datetime1">
              <a:rPr lang="it-IT" smtClean="0"/>
              <a:t>17/11/19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2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D1D1-FCDD-824E-A6E0-44B4003B635D}" type="datetime1">
              <a:rPr lang="it-IT" smtClean="0"/>
              <a:t>17/11/19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4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BC15-6395-5B43-AABD-453173F77255}" type="datetime1">
              <a:rPr lang="it-IT" smtClean="0"/>
              <a:t>17/11/19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80F3-8D57-DC44-91B6-C3B25A4F2CBC}" type="datetime1">
              <a:rPr lang="it-IT" smtClean="0"/>
              <a:t>17/11/19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6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DBE0-9226-144F-9B77-BB64874F8817}" type="datetime1">
              <a:rPr lang="it-IT" smtClean="0"/>
              <a:t>17/11/19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5107-64B2-F649-8D0A-A8EAA41A443F}" type="datetime1">
              <a:rPr lang="it-IT" smtClean="0"/>
              <a:t>17/11/19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0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459" y="0"/>
            <a:ext cx="1269751" cy="80929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587354" y="0"/>
            <a:ext cx="1474173" cy="972954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40201" y="463885"/>
            <a:ext cx="8128057" cy="690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0201" y="1459632"/>
            <a:ext cx="8546599" cy="4666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35535-4D16-C24B-AD3B-363EC406A08A}" type="datetime1">
              <a:rPr lang="it-IT" smtClean="0"/>
              <a:t>17/11/19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Padova 18-19/11/2019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06A04-E2C5-D047-9949-4EA82E62D30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2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CTA-INFN –</a:t>
            </a:r>
            <a:r>
              <a:rPr lang="en-US" dirty="0" err="1"/>
              <a:t>sommario</a:t>
            </a:r>
            <a:r>
              <a:rPr lang="en-US" dirty="0"/>
              <a:t> del </a:t>
            </a:r>
            <a:r>
              <a:rPr lang="en-US" dirty="0" err="1"/>
              <a:t>triennio</a:t>
            </a:r>
            <a:r>
              <a:rPr lang="en-US" dirty="0"/>
              <a:t> 2017-2019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N.Giglietto</a:t>
            </a:r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A91F6FB-4775-CB4F-A00B-401D2D1C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BB0FC0-BF40-0845-B71F-80397F894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7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A2CAA2-A1E4-8845-83DE-EA00349D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Com’eravamo nel 2016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2E426F-DC62-D54B-8B3D-B1C518E7D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EoI</a:t>
            </a:r>
            <a:r>
              <a:rPr lang="it-IT" dirty="0"/>
              <a:t> firmato nel 2015 (impegni base verso CTA)</a:t>
            </a:r>
          </a:p>
          <a:p>
            <a:r>
              <a:rPr lang="it-IT" dirty="0"/>
              <a:t>Premiale in conclusione (</a:t>
            </a:r>
            <a:r>
              <a:rPr lang="it-IT" dirty="0" err="1"/>
              <a:t>sipm</a:t>
            </a:r>
            <a:r>
              <a:rPr lang="it-IT" dirty="0"/>
              <a:t>)</a:t>
            </a:r>
          </a:p>
          <a:p>
            <a:r>
              <a:rPr lang="it-IT" dirty="0"/>
              <a:t>Rapporti INAF-INFN in CTA</a:t>
            </a:r>
          </a:p>
          <a:p>
            <a:pPr lvl="1"/>
            <a:r>
              <a:rPr lang="it-IT" dirty="0"/>
              <a:t>LST e SCT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60B3C1-FEC9-8F41-95EB-94E5DAD28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941923-FA3E-FC44-830A-E48A81F3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9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F141BB-A65F-D54E-9AC0-0F6E83BE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siamo strutturati nel 2019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9DD7B7-B15C-6644-A082-1A945331A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Rapporti consolidati e  tranquilli con INAF</a:t>
            </a:r>
          </a:p>
          <a:p>
            <a:r>
              <a:rPr lang="it-IT" dirty="0"/>
              <a:t>LST1 inaugurato (e costruito con 50% elettronica + funi e meccanica INFN), LST2 in avvio, ottima la collaborazione INFN-LST</a:t>
            </a:r>
          </a:p>
          <a:p>
            <a:r>
              <a:rPr lang="it-IT" dirty="0" err="1"/>
              <a:t>pSCT</a:t>
            </a:r>
            <a:r>
              <a:rPr lang="it-IT" dirty="0"/>
              <a:t> inaugurato (entro il 2021, con </a:t>
            </a:r>
            <a:r>
              <a:rPr lang="it-IT" dirty="0" err="1"/>
              <a:t>SiPm</a:t>
            </a:r>
            <a:r>
              <a:rPr lang="it-IT" dirty="0"/>
              <a:t> INFN su tutta la camera)</a:t>
            </a:r>
          </a:p>
          <a:p>
            <a:r>
              <a:rPr lang="it-IT" dirty="0"/>
              <a:t>Accordo quadro NSF (con l’INFN che contribuisce per 0.6M$ su 2M$ totali), buona collaborazione INFN-US in generale</a:t>
            </a:r>
          </a:p>
          <a:p>
            <a:r>
              <a:rPr lang="it-IT" dirty="0"/>
              <a:t>Ingresso in MAGIC e fusione sigle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73F86F-BCC6-414B-97B3-756F130B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199339-C039-B246-AEBA-AD65A5CB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5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B6E6CFB-B4DC-5443-8627-8CA43F26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7F2354-683D-D540-82DA-FFD212EF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4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772BD7C-7463-6146-9EA5-5C26284CE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847"/>
            <a:ext cx="9144000" cy="610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3BB0535-1AFB-A942-AFE7-F769D76D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5635FF5-5EFB-194E-9090-23DF444D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5</a:t>
            </a:fld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0301666-7E6A-1842-B27D-7C0A81C63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531"/>
            <a:ext cx="9144000" cy="40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5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46442B2-6DCF-D246-BE4F-6D5DD420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Problemi affrontati (a futura memoria)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0092E5D-0693-4B46-B8B5-B6842ED0E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b="1" dirty="0"/>
              <a:t>CF MAGIC e </a:t>
            </a:r>
            <a:r>
              <a:rPr lang="it-IT" b="1" dirty="0" err="1"/>
              <a:t>MoU</a:t>
            </a:r>
            <a:r>
              <a:rPr lang="it-IT" b="1" dirty="0"/>
              <a:t> MAGIC: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Non è stato possibile pagare i CF dal 2018:</a:t>
            </a:r>
          </a:p>
          <a:p>
            <a:pPr>
              <a:buFontTx/>
              <a:buChar char="-"/>
            </a:pPr>
            <a:r>
              <a:rPr lang="it-IT" b="1" dirty="0"/>
              <a:t>CF (&gt;50k) richiedono una approvazione in giunta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rgbClr val="0432FF"/>
                </a:solidFill>
              </a:rPr>
              <a:t>Il passaggio ha evidenziato che i CF non possono essere pagati se non c’è un </a:t>
            </a:r>
            <a:r>
              <a:rPr lang="it-IT" b="1" dirty="0" err="1">
                <a:solidFill>
                  <a:srgbClr val="0432FF"/>
                </a:solidFill>
              </a:rPr>
              <a:t>MoU</a:t>
            </a:r>
            <a:r>
              <a:rPr lang="it-IT" b="1" dirty="0">
                <a:solidFill>
                  <a:srgbClr val="0432FF"/>
                </a:solidFill>
              </a:rPr>
              <a:t> valido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rgbClr val="FF0000"/>
                </a:solidFill>
              </a:rPr>
              <a:t>L’</a:t>
            </a:r>
            <a:r>
              <a:rPr lang="it-IT" b="1" dirty="0" err="1">
                <a:solidFill>
                  <a:srgbClr val="FF0000"/>
                </a:solidFill>
              </a:rPr>
              <a:t>MoU</a:t>
            </a:r>
            <a:r>
              <a:rPr lang="it-IT" b="1" dirty="0">
                <a:solidFill>
                  <a:srgbClr val="FF0000"/>
                </a:solidFill>
              </a:rPr>
              <a:t> scaduto </a:t>
            </a:r>
            <a:r>
              <a:rPr lang="it-IT" dirty="0"/>
              <a:t>(nel 2017, non riconosciute valide le approvazioni siglate dal RN) </a:t>
            </a: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non può essere rinnovato perché 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scaduto (la continuità è essenziale)!!!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3C8BD6D-A87A-F34D-89B9-AA8F2C31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A49919-21F4-7649-9BAA-3A5A2960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D0629B-E144-4E41-B201-523B06B56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5" y="4670714"/>
            <a:ext cx="3034145" cy="168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1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5FA042-DF64-F749-91A1-E454376D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1" y="306721"/>
            <a:ext cx="8128057" cy="690811"/>
          </a:xfrm>
        </p:spPr>
        <p:txBody>
          <a:bodyPr/>
          <a:lstStyle/>
          <a:p>
            <a:r>
              <a:rPr lang="it-IT" dirty="0"/>
              <a:t>Tipica situazione da comma 22…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8FEFFF-A490-6A40-B3E6-858E1AFE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01" y="2696295"/>
            <a:ext cx="8546599" cy="36600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Paradosso del «mentitore»:</a:t>
            </a:r>
          </a:p>
          <a:p>
            <a:r>
              <a:rPr lang="it-IT" b="1" dirty="0" err="1"/>
              <a:t>Epimenide</a:t>
            </a:r>
            <a:r>
              <a:rPr lang="it-IT" b="1" dirty="0"/>
              <a:t> di Creta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nel VI secolo a.C.: Socrate dice</a:t>
            </a:r>
            <a:r>
              <a:rPr lang="it-IT" i="1" dirty="0"/>
              <a:t> “Platone dice il falso”</a:t>
            </a:r>
            <a:r>
              <a:rPr lang="it-IT" dirty="0"/>
              <a:t>; Platone dice </a:t>
            </a:r>
            <a:r>
              <a:rPr lang="it-IT" i="1" dirty="0"/>
              <a:t>“Socrate dice il vero”.</a:t>
            </a:r>
            <a:endParaRPr lang="it-IT" dirty="0"/>
          </a:p>
          <a:p>
            <a:r>
              <a:rPr lang="it-IT" dirty="0"/>
              <a:t>Philip </a:t>
            </a:r>
            <a:r>
              <a:rPr lang="it-IT" dirty="0" err="1"/>
              <a:t>Jourdain</a:t>
            </a:r>
            <a:r>
              <a:rPr lang="it-IT" dirty="0"/>
              <a:t> nel 1913, riassunse il paradosso in </a:t>
            </a:r>
            <a:r>
              <a:rPr lang="it-IT" i="1" dirty="0"/>
              <a:t>“la frase seguente è falsa – la frase precedente è vera”.</a:t>
            </a:r>
          </a:p>
          <a:p>
            <a:pPr marL="0" indent="0">
              <a:buNone/>
            </a:pPr>
            <a:r>
              <a:rPr lang="it-IT" i="1" dirty="0"/>
              <a:t>Insomma un bel pasticcio…risolto 2 mesi fa…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017A6E8-94C9-6C40-A0CC-D704D8C1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DE123E0-47F3-7F4A-B13B-EE898DD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00E8C7-0CDB-924E-8959-AD09F898F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6000" y="887339"/>
            <a:ext cx="4318000" cy="26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22CA04B-96A7-E04E-86D7-98775E05C8CA}"/>
              </a:ext>
            </a:extLst>
          </p:cNvPr>
          <p:cNvSpPr txBox="1"/>
          <p:nvPr/>
        </p:nvSpPr>
        <p:spPr>
          <a:xfrm>
            <a:off x="140201" y="1136072"/>
            <a:ext cx="3849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 un romanzo di Joseph </a:t>
            </a:r>
            <a:r>
              <a:rPr lang="it-IT" dirty="0" err="1"/>
              <a:t>Heller</a:t>
            </a:r>
            <a:endParaRPr lang="it-IT" dirty="0"/>
          </a:p>
          <a:p>
            <a:r>
              <a:rPr lang="it-IT" dirty="0"/>
              <a:t>Con diverse trasposizioni cinematografiche</a:t>
            </a:r>
          </a:p>
        </p:txBody>
      </p:sp>
    </p:spTree>
    <p:extLst>
      <p:ext uri="{BB962C8B-B14F-4D97-AF65-F5344CB8AC3E}">
        <p14:creationId xmlns:p14="http://schemas.microsoft.com/office/powerpoint/2010/main" val="324463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814E5CF-2E4E-2F4D-A7D4-D635A86F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C2FEE3E-D90B-5C4A-8644-EE0AC84FE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b="1" dirty="0" err="1"/>
              <a:t>MoU</a:t>
            </a:r>
            <a:r>
              <a:rPr lang="it-IT" b="1" dirty="0"/>
              <a:t> MAGIC </a:t>
            </a:r>
            <a:r>
              <a:rPr lang="it-IT" dirty="0"/>
              <a:t>riproposto e siglato INFN nel 2019 (durata 5anni)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b="1" dirty="0" err="1"/>
              <a:t>MoU</a:t>
            </a:r>
            <a:r>
              <a:rPr lang="it-IT" b="1" dirty="0"/>
              <a:t> CTAC, siglato nel 2019</a:t>
            </a:r>
          </a:p>
          <a:p>
            <a:r>
              <a:rPr lang="it-IT" b="1" dirty="0" err="1"/>
              <a:t>MoU</a:t>
            </a:r>
            <a:r>
              <a:rPr lang="it-IT" b="1" dirty="0"/>
              <a:t> sub consorzi (SCT, LST) non formalmente siglati dall’INFN</a:t>
            </a:r>
            <a:r>
              <a:rPr lang="it-IT" dirty="0"/>
              <a:t> (o non esistenti) </a:t>
            </a:r>
            <a:r>
              <a:rPr lang="it-IT" b="1" dirty="0">
                <a:solidFill>
                  <a:srgbClr val="0432FF"/>
                </a:solidFill>
              </a:rPr>
              <a:t>è da valutare se vanno formalizzati</a:t>
            </a:r>
          </a:p>
          <a:p>
            <a:pPr marL="0" indent="0">
              <a:buNone/>
            </a:pPr>
            <a:r>
              <a:rPr lang="it-IT" dirty="0"/>
              <a:t>=&gt; </a:t>
            </a:r>
            <a:r>
              <a:rPr lang="it-IT" b="1" dirty="0">
                <a:solidFill>
                  <a:srgbClr val="FF0000"/>
                </a:solidFill>
              </a:rPr>
              <a:t>Vanno evitate procedure informali, preferire una formalizzazione anche se la procedura può risultare lunga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3DE4E76-27AA-A040-9063-C6DCC024A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6C1382-FF7A-0544-AA19-1F7C1580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8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087990F-A764-F940-AEAE-B3421668D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64" y="1884304"/>
            <a:ext cx="8257309" cy="23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4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10FD42-707C-1443-92B3-65642C165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Sommario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D6AA10-30EC-5B4C-B9E4-7B23C6A26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00" y="1422257"/>
            <a:ext cx="8546599" cy="46665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0432FF"/>
                </a:solidFill>
              </a:rPr>
              <a:t>Ci avviamo in una fase prevalentemente costruttiva ma con aspetti di R&amp;D ancora presenti.</a:t>
            </a:r>
          </a:p>
          <a:p>
            <a:r>
              <a:rPr lang="it-IT" b="1" dirty="0"/>
              <a:t>Curare con dettaglio gli aspetti costruttivi in-</a:t>
            </a:r>
            <a:r>
              <a:rPr lang="it-IT" b="1" dirty="0" err="1"/>
              <a:t>kind</a:t>
            </a:r>
            <a:r>
              <a:rPr lang="it-IT" b="1" dirty="0"/>
              <a:t> e quelli R&amp;D baseline;</a:t>
            </a:r>
          </a:p>
          <a:p>
            <a:r>
              <a:rPr lang="it-IT" b="1" dirty="0">
                <a:solidFill>
                  <a:srgbClr val="0432FF"/>
                </a:solidFill>
              </a:rPr>
              <a:t>Coordinarsi strettamente con il nuovo rappresentante INFN nel RB</a:t>
            </a:r>
          </a:p>
          <a:p>
            <a:r>
              <a:rPr lang="it-IT" b="1" dirty="0">
                <a:solidFill>
                  <a:srgbClr val="FF0000"/>
                </a:solidFill>
              </a:rPr>
              <a:t>Seguire gli sviluppi SST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Buon lavoro Riccardo!!!!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3CDE987-2429-9247-A32F-4CE6E020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Padova 18-19/11/2019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B0C908-D82A-FC4F-A9FF-ACF7BD4B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6A04-E2C5-D047-9949-4EA82E62D3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18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3720</TotalTime>
  <Words>402</Words>
  <Application>Microsoft Macintosh PowerPoint</Application>
  <PresentationFormat>Presentazione su schermo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di Office</vt:lpstr>
      <vt:lpstr>CTA-INFN –sommario del triennio 2017-2019</vt:lpstr>
      <vt:lpstr>Com’eravamo nel 2016</vt:lpstr>
      <vt:lpstr>Come siamo strutturati nel 2019</vt:lpstr>
      <vt:lpstr>Presentazione standard di PowerPoint</vt:lpstr>
      <vt:lpstr>Presentazione standard di PowerPoint</vt:lpstr>
      <vt:lpstr>Problemi affrontati (a futura memoria)</vt:lpstr>
      <vt:lpstr>Tipica situazione da comma 22…</vt:lpstr>
      <vt:lpstr>Presentazione standard di PowerPoint</vt:lpstr>
      <vt:lpstr>Sommario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SiPMs for CTA-pSCT</dc:title>
  <dc:creator>Prof. Nicola Giglietto</dc:creator>
  <cp:lastModifiedBy>Prof. Nicola Giglietto</cp:lastModifiedBy>
  <cp:revision>48</cp:revision>
  <cp:lastPrinted>2018-11-26T10:30:49Z</cp:lastPrinted>
  <dcterms:created xsi:type="dcterms:W3CDTF">2018-11-22T08:11:13Z</dcterms:created>
  <dcterms:modified xsi:type="dcterms:W3CDTF">2019-11-19T07:32:16Z</dcterms:modified>
</cp:coreProperties>
</file>