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2.jpg" ContentType="image/jpg"/>
  <Override PartName="/ppt/media/image13.jpg" ContentType="image/jpg"/>
  <Override PartName="/ppt/media/image14.jpg" ContentType="image/jpg"/>
  <Override PartName="/ppt/media/image20.jpg" ContentType="image/jpg"/>
  <Override PartName="/ppt/media/image2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0" r:id="rId3"/>
    <p:sldId id="283" r:id="rId4"/>
    <p:sldId id="262" r:id="rId5"/>
    <p:sldId id="275" r:id="rId6"/>
    <p:sldId id="271" r:id="rId7"/>
    <p:sldId id="263" r:id="rId8"/>
    <p:sldId id="272" r:id="rId9"/>
    <p:sldId id="265" r:id="rId10"/>
    <p:sldId id="274" r:id="rId11"/>
    <p:sldId id="270" r:id="rId12"/>
    <p:sldId id="282" r:id="rId13"/>
    <p:sldId id="281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6" d="100"/>
          <a:sy n="96" d="100"/>
        </p:scale>
        <p:origin x="4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98A6B-B6B9-4255-9884-A32A566F4C3F}" type="datetimeFigureOut">
              <a:rPr lang="it-IT" smtClean="0"/>
              <a:t>19/11/2019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B5BF-200C-48E5-8C41-A8EEC57BDF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533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51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89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34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507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79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63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03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64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59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6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985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26D91-33EA-48C4-814A-FED2F3D37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63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Status of the </a:t>
            </a:r>
            <a:r>
              <a:rPr lang="it-IT" dirty="0" err="1" smtClean="0"/>
              <a:t>pSCT</a:t>
            </a:r>
            <a:r>
              <a:rPr lang="it-IT" dirty="0" smtClean="0"/>
              <a:t> camera and </a:t>
            </a:r>
            <a:r>
              <a:rPr lang="it-IT" dirty="0" err="1" smtClean="0"/>
              <a:t>its</a:t>
            </a:r>
            <a:r>
              <a:rPr lang="it-IT" dirty="0" smtClean="0"/>
              <a:t> upgrade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1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err="1" smtClean="0"/>
              <a:t>pSCT</a:t>
            </a:r>
            <a:r>
              <a:rPr lang="it-IT" dirty="0" smtClean="0"/>
              <a:t> </a:t>
            </a:r>
            <a:r>
              <a:rPr lang="it-IT" dirty="0" err="1" smtClean="0"/>
              <a:t>project</a:t>
            </a:r>
            <a:endParaRPr lang="it-IT" dirty="0" smtClean="0"/>
          </a:p>
          <a:p>
            <a:pPr lvl="1"/>
            <a:r>
              <a:rPr lang="it-IT" dirty="0" smtClean="0"/>
              <a:t>Camera performance progress</a:t>
            </a:r>
          </a:p>
          <a:p>
            <a:r>
              <a:rPr lang="it-IT" dirty="0" err="1" smtClean="0"/>
              <a:t>Updates</a:t>
            </a:r>
            <a:r>
              <a:rPr lang="it-IT" dirty="0" smtClean="0"/>
              <a:t> </a:t>
            </a:r>
            <a:r>
              <a:rPr lang="it-IT" dirty="0" err="1" smtClean="0"/>
              <a:t>since</a:t>
            </a:r>
            <a:r>
              <a:rPr lang="it-IT" dirty="0" smtClean="0"/>
              <a:t> the Lugano meeting</a:t>
            </a:r>
          </a:p>
          <a:p>
            <a:pPr lvl="1"/>
            <a:r>
              <a:rPr lang="it-IT" dirty="0" err="1" smtClean="0"/>
              <a:t>SiPM</a:t>
            </a:r>
            <a:r>
              <a:rPr lang="it-IT" dirty="0" smtClean="0"/>
              <a:t> </a:t>
            </a:r>
            <a:r>
              <a:rPr lang="it-IT" dirty="0" err="1" smtClean="0"/>
              <a:t>technology</a:t>
            </a:r>
            <a:r>
              <a:rPr lang="it-IT" dirty="0" smtClean="0"/>
              <a:t> transfer </a:t>
            </a:r>
            <a:endParaRPr lang="it-IT" dirty="0"/>
          </a:p>
          <a:p>
            <a:pPr lvl="1"/>
            <a:r>
              <a:rPr lang="it-IT" dirty="0" err="1" smtClean="0"/>
              <a:t>Preamplifier</a:t>
            </a:r>
            <a:r>
              <a:rPr lang="it-IT" dirty="0" smtClean="0"/>
              <a:t> ASIC: SMART</a:t>
            </a:r>
          </a:p>
          <a:p>
            <a:pPr lvl="1"/>
            <a:r>
              <a:rPr lang="it-IT" dirty="0" smtClean="0"/>
              <a:t>Front-end </a:t>
            </a:r>
            <a:r>
              <a:rPr lang="it-IT" dirty="0" err="1" smtClean="0"/>
              <a:t>electronics</a:t>
            </a:r>
            <a:r>
              <a:rPr lang="it-IT" dirty="0" smtClean="0"/>
              <a:t> </a:t>
            </a:r>
            <a:r>
              <a:rPr lang="it-IT" dirty="0" err="1" smtClean="0"/>
              <a:t>modules</a:t>
            </a:r>
            <a:endParaRPr lang="it-IT" dirty="0" smtClean="0"/>
          </a:p>
          <a:p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steps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7366373-DF0A-5845-8F0B-2E986A50B2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FEE </a:t>
            </a:r>
            <a:r>
              <a:rPr lang="it-IT" dirty="0" err="1" smtClean="0"/>
              <a:t>module</a:t>
            </a:r>
            <a:r>
              <a:rPr lang="it-IT" dirty="0" smtClean="0"/>
              <a:t> </a:t>
            </a:r>
            <a:r>
              <a:rPr lang="it-IT" dirty="0" err="1" smtClean="0"/>
              <a:t>prototypes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838200" y="1825625"/>
            <a:ext cx="1110718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 FEE modules based on new TARGET ASICs</a:t>
            </a:r>
          </a:p>
          <a:p>
            <a:pPr lvl="1"/>
            <a:r>
              <a:rPr lang="en-US" dirty="0" err="1" smtClean="0"/>
              <a:t>TargetC</a:t>
            </a:r>
            <a:r>
              <a:rPr lang="en-US" dirty="0" smtClean="0"/>
              <a:t> : sampling and digitization</a:t>
            </a:r>
          </a:p>
          <a:p>
            <a:pPr lvl="1"/>
            <a:r>
              <a:rPr lang="en-US" dirty="0" smtClean="0"/>
              <a:t>T5TEA : trigger</a:t>
            </a:r>
          </a:p>
          <a:p>
            <a:r>
              <a:rPr lang="it-IT" dirty="0" smtClean="0"/>
              <a:t>4 </a:t>
            </a:r>
            <a:r>
              <a:rPr lang="it-IT" dirty="0" err="1" smtClean="0"/>
              <a:t>prototypes</a:t>
            </a:r>
            <a:r>
              <a:rPr lang="it-IT" dirty="0" smtClean="0"/>
              <a:t> of the new FEE </a:t>
            </a:r>
            <a:r>
              <a:rPr lang="it-IT" dirty="0" err="1" smtClean="0"/>
              <a:t>modules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produced</a:t>
            </a:r>
            <a:endParaRPr lang="it-IT" dirty="0" smtClean="0"/>
          </a:p>
          <a:p>
            <a:r>
              <a:rPr lang="it-IT" dirty="0" smtClean="0"/>
              <a:t>Performance </a:t>
            </a:r>
            <a:r>
              <a:rPr lang="it-IT" dirty="0" err="1" smtClean="0"/>
              <a:t>tests</a:t>
            </a:r>
            <a:r>
              <a:rPr lang="it-IT" dirty="0" smtClean="0"/>
              <a:t> in 4 </a:t>
            </a:r>
            <a:r>
              <a:rPr lang="it-IT" dirty="0" err="1" smtClean="0"/>
              <a:t>labs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Atlanta </a:t>
            </a:r>
          </a:p>
          <a:p>
            <a:pPr lvl="1"/>
            <a:r>
              <a:rPr lang="it-IT" dirty="0" smtClean="0"/>
              <a:t>Erlangen</a:t>
            </a:r>
          </a:p>
          <a:p>
            <a:pPr lvl="1"/>
            <a:r>
              <a:rPr lang="it-IT" dirty="0" smtClean="0"/>
              <a:t>Madison</a:t>
            </a:r>
          </a:p>
          <a:p>
            <a:pPr lvl="1"/>
            <a:r>
              <a:rPr lang="it-IT" dirty="0" smtClean="0"/>
              <a:t>Pisa</a:t>
            </a:r>
          </a:p>
          <a:p>
            <a:r>
              <a:rPr lang="it-IT" dirty="0" smtClean="0"/>
              <a:t>Preliminary </a:t>
            </a:r>
            <a:r>
              <a:rPr lang="it-IT" dirty="0" err="1" smtClean="0"/>
              <a:t>results</a:t>
            </a:r>
            <a:endParaRPr lang="it-IT" dirty="0" smtClean="0"/>
          </a:p>
          <a:p>
            <a:pPr lvl="1"/>
            <a:r>
              <a:rPr lang="it-IT" dirty="0" err="1" smtClean="0"/>
              <a:t>Pedestal</a:t>
            </a:r>
            <a:r>
              <a:rPr lang="it-IT" dirty="0" smtClean="0"/>
              <a:t> </a:t>
            </a:r>
            <a:r>
              <a:rPr lang="it-IT" dirty="0" err="1" smtClean="0"/>
              <a:t>noise</a:t>
            </a:r>
            <a:endParaRPr lang="it-IT" dirty="0" smtClean="0"/>
          </a:p>
          <a:p>
            <a:pPr lvl="1"/>
            <a:r>
              <a:rPr lang="it-IT" dirty="0" err="1" smtClean="0"/>
              <a:t>Signal</a:t>
            </a:r>
            <a:r>
              <a:rPr lang="it-IT" dirty="0" smtClean="0"/>
              <a:t> x-talk</a:t>
            </a:r>
          </a:p>
          <a:p>
            <a:pPr lvl="1"/>
            <a:r>
              <a:rPr lang="it-IT" dirty="0" smtClean="0"/>
              <a:t>Trigger </a:t>
            </a:r>
            <a:r>
              <a:rPr lang="it-IT" dirty="0" err="1" smtClean="0"/>
              <a:t>noise</a:t>
            </a:r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10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6209" y="3707476"/>
            <a:ext cx="6887591" cy="23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FEE performance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11</a:t>
            </a:fld>
            <a:endParaRPr lang="it-IT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38200" y="1825625"/>
            <a:ext cx="43988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Performance of the FEE </a:t>
            </a:r>
            <a:r>
              <a:rPr lang="it-IT" dirty="0" err="1" smtClean="0"/>
              <a:t>modules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satisfactory</a:t>
            </a:r>
            <a:r>
              <a:rPr lang="it-IT" dirty="0" smtClean="0"/>
              <a:t> so far, </a:t>
            </a:r>
            <a:r>
              <a:rPr lang="it-IT" dirty="0" err="1" smtClean="0"/>
              <a:t>aim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«1-1-1»</a:t>
            </a:r>
          </a:p>
          <a:p>
            <a:pPr lvl="1"/>
            <a:r>
              <a:rPr lang="it-IT" b="1" dirty="0" err="1" smtClean="0"/>
              <a:t>Pedestal</a:t>
            </a:r>
            <a:r>
              <a:rPr lang="it-IT" b="1" dirty="0" smtClean="0"/>
              <a:t> </a:t>
            </a:r>
            <a:r>
              <a:rPr lang="it-IT" b="1" dirty="0" err="1" smtClean="0"/>
              <a:t>noise</a:t>
            </a:r>
            <a:r>
              <a:rPr lang="it-IT" b="1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around</a:t>
            </a:r>
            <a:r>
              <a:rPr lang="it-IT" dirty="0" smtClean="0"/>
              <a:t> 1.25 ADC </a:t>
            </a:r>
            <a:r>
              <a:rPr lang="it-IT" dirty="0" err="1" smtClean="0"/>
              <a:t>counts</a:t>
            </a:r>
            <a:endParaRPr lang="it-IT" dirty="0"/>
          </a:p>
          <a:p>
            <a:pPr lvl="1"/>
            <a:r>
              <a:rPr lang="it-IT" b="1" dirty="0" err="1"/>
              <a:t>Signal</a:t>
            </a:r>
            <a:r>
              <a:rPr lang="it-IT" b="1" dirty="0"/>
              <a:t> </a:t>
            </a:r>
            <a:r>
              <a:rPr lang="it-IT" b="1" dirty="0" smtClean="0"/>
              <a:t>cross talk</a:t>
            </a:r>
            <a:r>
              <a:rPr lang="it-IT" dirty="0" smtClean="0"/>
              <a:t>:</a:t>
            </a:r>
            <a:r>
              <a:rPr lang="it-IT" dirty="0"/>
              <a:t/>
            </a:r>
            <a:br>
              <a:rPr lang="it-IT" dirty="0"/>
            </a:b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1% cross talk on </a:t>
            </a:r>
            <a:br>
              <a:rPr lang="it-IT" dirty="0"/>
            </a:br>
            <a:r>
              <a:rPr lang="it-IT" dirty="0" err="1"/>
              <a:t>adiacent</a:t>
            </a:r>
            <a:r>
              <a:rPr lang="it-IT" dirty="0"/>
              <a:t> </a:t>
            </a:r>
            <a:r>
              <a:rPr lang="it-IT" dirty="0" err="1" smtClean="0"/>
              <a:t>lines</a:t>
            </a:r>
            <a:endParaRPr lang="it-IT" dirty="0" smtClean="0"/>
          </a:p>
          <a:p>
            <a:pPr lvl="1"/>
            <a:r>
              <a:rPr lang="it-IT" b="1" dirty="0"/>
              <a:t>Trigger </a:t>
            </a:r>
            <a:r>
              <a:rPr lang="it-IT" b="1" dirty="0" err="1"/>
              <a:t>chain</a:t>
            </a:r>
            <a:r>
              <a:rPr lang="it-IT" b="1" dirty="0"/>
              <a:t> </a:t>
            </a:r>
            <a:r>
              <a:rPr lang="it-IT" b="1" dirty="0" err="1" smtClean="0"/>
              <a:t>noise</a:t>
            </a:r>
            <a:r>
              <a:rPr lang="it-IT" dirty="0" smtClean="0"/>
              <a:t>:</a:t>
            </a:r>
            <a:r>
              <a:rPr lang="it-IT" dirty="0"/>
              <a:t/>
            </a:r>
            <a:br>
              <a:rPr lang="it-IT" dirty="0"/>
            </a:b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1 </a:t>
            </a:r>
            <a:r>
              <a:rPr lang="it-IT" dirty="0" err="1"/>
              <a:t>mV</a:t>
            </a:r>
            <a:r>
              <a:rPr lang="it-IT" dirty="0"/>
              <a:t> </a:t>
            </a:r>
            <a:r>
              <a:rPr lang="it-IT" dirty="0" err="1" smtClean="0"/>
              <a:t>noise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8711738" y="3724102"/>
            <a:ext cx="2856560" cy="2587798"/>
            <a:chOff x="5699884" y="1953536"/>
            <a:chExt cx="5821431" cy="4358364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4741" b="74341"/>
            <a:stretch/>
          </p:blipFill>
          <p:spPr>
            <a:xfrm>
              <a:off x="5699884" y="1953536"/>
              <a:ext cx="5821431" cy="4358364"/>
            </a:xfrm>
            <a:prstGeom prst="rect">
              <a:avLst/>
            </a:prstGeom>
          </p:spPr>
        </p:pic>
        <p:sp>
          <p:nvSpPr>
            <p:cNvPr id="10" name="TextBox 2"/>
            <p:cNvSpPr txBox="1"/>
            <p:nvPr/>
          </p:nvSpPr>
          <p:spPr>
            <a:xfrm>
              <a:off x="7306997" y="2353861"/>
              <a:ext cx="1937288" cy="3110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Input=6mV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6997" y="2630861"/>
              <a:ext cx="1937288" cy="3110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/>
                <a:t>Input=12mV</a:t>
              </a:r>
            </a:p>
          </p:txBody>
        </p:sp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817" y="3652540"/>
            <a:ext cx="3789034" cy="252442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2"/>
          <a:stretch/>
        </p:blipFill>
        <p:spPr>
          <a:xfrm>
            <a:off x="5167779" y="379703"/>
            <a:ext cx="3657601" cy="3299949"/>
          </a:xfrm>
          <a:prstGeom prst="rect">
            <a:avLst/>
          </a:prstGeom>
        </p:spPr>
      </p:pic>
      <p:pic>
        <p:nvPicPr>
          <p:cNvPr id="15" name="Segnaposto contenuto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38" y="824155"/>
            <a:ext cx="3410387" cy="25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steps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FEE Design </a:t>
            </a:r>
            <a:r>
              <a:rPr lang="it-IT" dirty="0" err="1" smtClean="0"/>
              <a:t>review</a:t>
            </a:r>
            <a:r>
              <a:rPr lang="it-IT" dirty="0" smtClean="0"/>
              <a:t> </a:t>
            </a:r>
            <a:r>
              <a:rPr lang="it-IT" dirty="0" err="1" smtClean="0"/>
              <a:t>scheduled</a:t>
            </a:r>
            <a:r>
              <a:rPr lang="it-IT" dirty="0" smtClean="0"/>
              <a:t> for </a:t>
            </a:r>
            <a:r>
              <a:rPr lang="it-IT" dirty="0" err="1" smtClean="0"/>
              <a:t>october</a:t>
            </a:r>
            <a:r>
              <a:rPr lang="it-IT" dirty="0" smtClean="0"/>
              <a:t> 30</a:t>
            </a:r>
            <a:r>
              <a:rPr lang="it-IT" baseline="30000" dirty="0" smtClean="0"/>
              <a:t>th</a:t>
            </a:r>
            <a:r>
              <a:rPr lang="it-IT" dirty="0" smtClean="0"/>
              <a:t>, 2019</a:t>
            </a:r>
          </a:p>
          <a:p>
            <a:r>
              <a:rPr lang="it-IT" dirty="0" err="1" smtClean="0"/>
              <a:t>Documentation</a:t>
            </a:r>
            <a:r>
              <a:rPr lang="it-IT" dirty="0" smtClean="0"/>
              <a:t> </a:t>
            </a:r>
            <a:r>
              <a:rPr lang="it-IT" dirty="0" err="1" smtClean="0"/>
              <a:t>available</a:t>
            </a:r>
            <a:endParaRPr lang="it-IT" dirty="0" smtClean="0"/>
          </a:p>
          <a:p>
            <a:pPr lvl="1"/>
            <a:r>
              <a:rPr lang="it-IT" dirty="0" smtClean="0"/>
              <a:t>Board </a:t>
            </a:r>
            <a:r>
              <a:rPr lang="it-IT" dirty="0" err="1" smtClean="0"/>
              <a:t>schematics</a:t>
            </a:r>
            <a:endParaRPr lang="it-IT" dirty="0" smtClean="0"/>
          </a:p>
          <a:p>
            <a:pPr lvl="1"/>
            <a:r>
              <a:rPr lang="it-IT" dirty="0" smtClean="0"/>
              <a:t>Layout </a:t>
            </a:r>
            <a:r>
              <a:rPr lang="it-IT" dirty="0" err="1" smtClean="0"/>
              <a:t>files</a:t>
            </a:r>
            <a:endParaRPr lang="it-IT" dirty="0" smtClean="0"/>
          </a:p>
          <a:p>
            <a:pPr lvl="1"/>
            <a:r>
              <a:rPr lang="it-IT" dirty="0" smtClean="0"/>
              <a:t>SCT </a:t>
            </a:r>
            <a:r>
              <a:rPr lang="it-IT" dirty="0" err="1" smtClean="0"/>
              <a:t>requirements</a:t>
            </a:r>
            <a:endParaRPr lang="it-IT" dirty="0" smtClean="0"/>
          </a:p>
          <a:p>
            <a:pPr lvl="1"/>
            <a:r>
              <a:rPr lang="it-IT" dirty="0" err="1" smtClean="0"/>
              <a:t>Prototype</a:t>
            </a:r>
            <a:r>
              <a:rPr lang="it-IT" dirty="0" smtClean="0"/>
              <a:t> </a:t>
            </a:r>
            <a:r>
              <a:rPr lang="it-IT" dirty="0"/>
              <a:t>test </a:t>
            </a:r>
            <a:r>
              <a:rPr lang="it-IT" dirty="0" err="1" smtClean="0"/>
              <a:t>extended</a:t>
            </a:r>
            <a:r>
              <a:rPr lang="it-IT" dirty="0" smtClean="0"/>
              <a:t> </a:t>
            </a:r>
            <a:r>
              <a:rPr lang="it-IT" dirty="0" err="1" smtClean="0"/>
              <a:t>documentation</a:t>
            </a:r>
            <a:r>
              <a:rPr lang="it-IT" dirty="0" smtClean="0"/>
              <a:t>, </a:t>
            </a:r>
            <a:r>
              <a:rPr lang="it-IT" dirty="0" err="1" smtClean="0"/>
              <a:t>huge</a:t>
            </a:r>
            <a:r>
              <a:rPr lang="it-IT" dirty="0" smtClean="0"/>
              <a:t> </a:t>
            </a:r>
            <a:r>
              <a:rPr lang="it-IT" dirty="0" err="1" smtClean="0"/>
              <a:t>effort</a:t>
            </a:r>
            <a:r>
              <a:rPr lang="it-IT" dirty="0" smtClean="0"/>
              <a:t> by:</a:t>
            </a:r>
            <a:br>
              <a:rPr lang="it-IT" dirty="0" smtClean="0"/>
            </a:br>
            <a:r>
              <a:rPr lang="it-IT" dirty="0" smtClean="0"/>
              <a:t>T. </a:t>
            </a:r>
            <a:r>
              <a:rPr lang="it-IT" dirty="0" err="1" smtClean="0"/>
              <a:t>Meures</a:t>
            </a:r>
            <a:r>
              <a:rPr lang="it-IT" dirty="0" smtClean="0"/>
              <a:t>, M. </a:t>
            </a:r>
            <a:r>
              <a:rPr lang="it-IT" dirty="0" err="1" smtClean="0"/>
              <a:t>Bitossi</a:t>
            </a:r>
            <a:r>
              <a:rPr lang="it-IT" dirty="0" smtClean="0"/>
              <a:t>, N. Otte, B. Mode, A. </a:t>
            </a:r>
            <a:r>
              <a:rPr lang="it-IT" dirty="0" err="1" smtClean="0"/>
              <a:t>Rugliancich</a:t>
            </a:r>
            <a:r>
              <a:rPr lang="it-IT" dirty="0" smtClean="0"/>
              <a:t>, L. Di Venere</a:t>
            </a:r>
          </a:p>
          <a:p>
            <a:r>
              <a:rPr lang="it-IT" dirty="0" smtClean="0"/>
              <a:t>8 </a:t>
            </a:r>
            <a:r>
              <a:rPr lang="it-IT" dirty="0" err="1" smtClean="0"/>
              <a:t>people</a:t>
            </a:r>
            <a:r>
              <a:rPr lang="it-IT" dirty="0" smtClean="0"/>
              <a:t> in the </a:t>
            </a:r>
            <a:r>
              <a:rPr lang="it-IT" dirty="0" err="1" smtClean="0"/>
              <a:t>review</a:t>
            </a:r>
            <a:r>
              <a:rPr lang="it-IT" dirty="0" smtClean="0"/>
              <a:t> </a:t>
            </a:r>
            <a:r>
              <a:rPr lang="it-IT" dirty="0" err="1" smtClean="0"/>
              <a:t>committee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12</a:t>
            </a:fld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 rot="19264070">
            <a:off x="7462350" y="2263242"/>
            <a:ext cx="26388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err="1" smtClean="0">
                <a:solidFill>
                  <a:srgbClr val="FF0000"/>
                </a:solidFill>
              </a:rPr>
              <a:t>Accepted</a:t>
            </a:r>
            <a:endParaRPr lang="it-IT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3170" y="365125"/>
            <a:ext cx="10515600" cy="1325563"/>
          </a:xfrm>
        </p:spPr>
        <p:txBody>
          <a:bodyPr/>
          <a:lstStyle/>
          <a:p>
            <a:r>
              <a:rPr lang="it-IT" dirty="0" smtClean="0"/>
              <a:t>Schedule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13</a:t>
            </a:fld>
            <a:endParaRPr lang="it-IT"/>
          </a:p>
        </p:txBody>
      </p:sp>
      <p:sp>
        <p:nvSpPr>
          <p:cNvPr id="27" name="object 3"/>
          <p:cNvSpPr/>
          <p:nvPr/>
        </p:nvSpPr>
        <p:spPr>
          <a:xfrm>
            <a:off x="6625408" y="2036382"/>
            <a:ext cx="0" cy="75565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/>
          <p:cNvSpPr/>
          <p:nvPr/>
        </p:nvSpPr>
        <p:spPr>
          <a:xfrm>
            <a:off x="6625408" y="2186864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"/>
          <p:cNvSpPr/>
          <p:nvPr/>
        </p:nvSpPr>
        <p:spPr>
          <a:xfrm>
            <a:off x="6625408" y="2336991"/>
            <a:ext cx="0" cy="75565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6"/>
          <p:cNvSpPr/>
          <p:nvPr/>
        </p:nvSpPr>
        <p:spPr>
          <a:xfrm>
            <a:off x="6625408" y="2487473"/>
            <a:ext cx="0" cy="75565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7"/>
          <p:cNvSpPr/>
          <p:nvPr/>
        </p:nvSpPr>
        <p:spPr>
          <a:xfrm>
            <a:off x="6625408" y="2637943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"/>
          <p:cNvSpPr/>
          <p:nvPr/>
        </p:nvSpPr>
        <p:spPr>
          <a:xfrm>
            <a:off x="6625408" y="2788070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9"/>
          <p:cNvSpPr/>
          <p:nvPr/>
        </p:nvSpPr>
        <p:spPr>
          <a:xfrm>
            <a:off x="6625408" y="2938552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0"/>
          <p:cNvSpPr/>
          <p:nvPr/>
        </p:nvSpPr>
        <p:spPr>
          <a:xfrm>
            <a:off x="6625408" y="3088666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1"/>
          <p:cNvSpPr/>
          <p:nvPr/>
        </p:nvSpPr>
        <p:spPr>
          <a:xfrm>
            <a:off x="6625408" y="3239148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2"/>
          <p:cNvSpPr/>
          <p:nvPr/>
        </p:nvSpPr>
        <p:spPr>
          <a:xfrm>
            <a:off x="6625408" y="3389631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3"/>
          <p:cNvSpPr/>
          <p:nvPr/>
        </p:nvSpPr>
        <p:spPr>
          <a:xfrm>
            <a:off x="6625408" y="3539744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/>
          <p:cNvSpPr/>
          <p:nvPr/>
        </p:nvSpPr>
        <p:spPr>
          <a:xfrm>
            <a:off x="6625408" y="3690227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5"/>
          <p:cNvSpPr/>
          <p:nvPr/>
        </p:nvSpPr>
        <p:spPr>
          <a:xfrm>
            <a:off x="6625408" y="3840709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6"/>
          <p:cNvSpPr/>
          <p:nvPr/>
        </p:nvSpPr>
        <p:spPr>
          <a:xfrm>
            <a:off x="6625408" y="3990823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7"/>
          <p:cNvSpPr/>
          <p:nvPr/>
        </p:nvSpPr>
        <p:spPr>
          <a:xfrm>
            <a:off x="6625408" y="4141305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8"/>
          <p:cNvSpPr/>
          <p:nvPr/>
        </p:nvSpPr>
        <p:spPr>
          <a:xfrm>
            <a:off x="6625408" y="4291788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9"/>
          <p:cNvSpPr/>
          <p:nvPr/>
        </p:nvSpPr>
        <p:spPr>
          <a:xfrm>
            <a:off x="6625408" y="4441914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0"/>
          <p:cNvSpPr/>
          <p:nvPr/>
        </p:nvSpPr>
        <p:spPr>
          <a:xfrm>
            <a:off x="6625408" y="4592384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1"/>
          <p:cNvSpPr/>
          <p:nvPr/>
        </p:nvSpPr>
        <p:spPr>
          <a:xfrm>
            <a:off x="6625408" y="4742866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2"/>
          <p:cNvSpPr/>
          <p:nvPr/>
        </p:nvSpPr>
        <p:spPr>
          <a:xfrm>
            <a:off x="6625408" y="4892993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3"/>
          <p:cNvSpPr/>
          <p:nvPr/>
        </p:nvSpPr>
        <p:spPr>
          <a:xfrm>
            <a:off x="6625408" y="5043463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4"/>
          <p:cNvSpPr/>
          <p:nvPr/>
        </p:nvSpPr>
        <p:spPr>
          <a:xfrm>
            <a:off x="6625408" y="5193589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5"/>
          <p:cNvSpPr/>
          <p:nvPr/>
        </p:nvSpPr>
        <p:spPr>
          <a:xfrm>
            <a:off x="6625408" y="5344072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6"/>
          <p:cNvSpPr/>
          <p:nvPr/>
        </p:nvSpPr>
        <p:spPr>
          <a:xfrm>
            <a:off x="6625408" y="5494554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7"/>
          <p:cNvSpPr/>
          <p:nvPr/>
        </p:nvSpPr>
        <p:spPr>
          <a:xfrm>
            <a:off x="6625408" y="5644668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8"/>
          <p:cNvSpPr/>
          <p:nvPr/>
        </p:nvSpPr>
        <p:spPr>
          <a:xfrm>
            <a:off x="6625408" y="5795150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9"/>
          <p:cNvSpPr/>
          <p:nvPr/>
        </p:nvSpPr>
        <p:spPr>
          <a:xfrm>
            <a:off x="6625408" y="5945633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30"/>
          <p:cNvSpPr/>
          <p:nvPr/>
        </p:nvSpPr>
        <p:spPr>
          <a:xfrm>
            <a:off x="6625408" y="6095746"/>
            <a:ext cx="0" cy="1905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9079" y="901"/>
                </a:moveTo>
                <a:lnTo>
                  <a:pt x="19079" y="901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31"/>
          <p:cNvSpPr/>
          <p:nvPr/>
        </p:nvSpPr>
        <p:spPr>
          <a:xfrm>
            <a:off x="3539117" y="2046466"/>
            <a:ext cx="0" cy="75565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32"/>
          <p:cNvSpPr/>
          <p:nvPr/>
        </p:nvSpPr>
        <p:spPr>
          <a:xfrm>
            <a:off x="3539117" y="2196948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33"/>
          <p:cNvSpPr/>
          <p:nvPr/>
        </p:nvSpPr>
        <p:spPr>
          <a:xfrm>
            <a:off x="3539117" y="2347062"/>
            <a:ext cx="0" cy="75565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34"/>
          <p:cNvSpPr/>
          <p:nvPr/>
        </p:nvSpPr>
        <p:spPr>
          <a:xfrm>
            <a:off x="3539117" y="2497544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35"/>
          <p:cNvSpPr/>
          <p:nvPr/>
        </p:nvSpPr>
        <p:spPr>
          <a:xfrm>
            <a:off x="3539117" y="2648027"/>
            <a:ext cx="0" cy="74930"/>
          </a:xfrm>
          <a:custGeom>
            <a:avLst/>
            <a:gdLst/>
            <a:ahLst/>
            <a:cxnLst/>
            <a:rect l="l" t="t" r="r" b="b"/>
            <a:pathLst>
              <a:path h="74930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6"/>
          <p:cNvSpPr/>
          <p:nvPr/>
        </p:nvSpPr>
        <p:spPr>
          <a:xfrm>
            <a:off x="3539117" y="2798154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37"/>
          <p:cNvSpPr/>
          <p:nvPr/>
        </p:nvSpPr>
        <p:spPr>
          <a:xfrm>
            <a:off x="3539117" y="2948623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38"/>
          <p:cNvSpPr/>
          <p:nvPr/>
        </p:nvSpPr>
        <p:spPr>
          <a:xfrm>
            <a:off x="3539117" y="3098750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39"/>
          <p:cNvSpPr/>
          <p:nvPr/>
        </p:nvSpPr>
        <p:spPr>
          <a:xfrm>
            <a:off x="3539117" y="3249232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40"/>
          <p:cNvSpPr/>
          <p:nvPr/>
        </p:nvSpPr>
        <p:spPr>
          <a:xfrm>
            <a:off x="3539117" y="3399714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41"/>
          <p:cNvSpPr/>
          <p:nvPr/>
        </p:nvSpPr>
        <p:spPr>
          <a:xfrm>
            <a:off x="3539117" y="3549828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42"/>
          <p:cNvSpPr/>
          <p:nvPr/>
        </p:nvSpPr>
        <p:spPr>
          <a:xfrm>
            <a:off x="3539117" y="3700311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43"/>
          <p:cNvSpPr/>
          <p:nvPr/>
        </p:nvSpPr>
        <p:spPr>
          <a:xfrm>
            <a:off x="3539117" y="3850793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44"/>
          <p:cNvSpPr/>
          <p:nvPr/>
        </p:nvSpPr>
        <p:spPr>
          <a:xfrm>
            <a:off x="3539117" y="4000907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45"/>
          <p:cNvSpPr/>
          <p:nvPr/>
        </p:nvSpPr>
        <p:spPr>
          <a:xfrm>
            <a:off x="3539117" y="4151389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46"/>
          <p:cNvSpPr/>
          <p:nvPr/>
        </p:nvSpPr>
        <p:spPr>
          <a:xfrm>
            <a:off x="3539117" y="4301871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47"/>
          <p:cNvSpPr/>
          <p:nvPr/>
        </p:nvSpPr>
        <p:spPr>
          <a:xfrm>
            <a:off x="3539117" y="4451986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48"/>
          <p:cNvSpPr/>
          <p:nvPr/>
        </p:nvSpPr>
        <p:spPr>
          <a:xfrm>
            <a:off x="3539117" y="4602468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49"/>
          <p:cNvSpPr/>
          <p:nvPr/>
        </p:nvSpPr>
        <p:spPr>
          <a:xfrm>
            <a:off x="3539117" y="4752950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50"/>
          <p:cNvSpPr/>
          <p:nvPr/>
        </p:nvSpPr>
        <p:spPr>
          <a:xfrm>
            <a:off x="3539117" y="4903064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51"/>
          <p:cNvSpPr/>
          <p:nvPr/>
        </p:nvSpPr>
        <p:spPr>
          <a:xfrm>
            <a:off x="3539117" y="5053546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52"/>
          <p:cNvSpPr/>
          <p:nvPr/>
        </p:nvSpPr>
        <p:spPr>
          <a:xfrm>
            <a:off x="3539117" y="5203673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53"/>
          <p:cNvSpPr/>
          <p:nvPr/>
        </p:nvSpPr>
        <p:spPr>
          <a:xfrm>
            <a:off x="3539117" y="5354143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54"/>
          <p:cNvSpPr/>
          <p:nvPr/>
        </p:nvSpPr>
        <p:spPr>
          <a:xfrm>
            <a:off x="3539117" y="5504625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47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55"/>
          <p:cNvSpPr/>
          <p:nvPr/>
        </p:nvSpPr>
        <p:spPr>
          <a:xfrm>
            <a:off x="3539117" y="5654752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56"/>
          <p:cNvSpPr/>
          <p:nvPr/>
        </p:nvSpPr>
        <p:spPr>
          <a:xfrm>
            <a:off x="3539117" y="5805234"/>
            <a:ext cx="0" cy="75565"/>
          </a:xfrm>
          <a:custGeom>
            <a:avLst/>
            <a:gdLst/>
            <a:ahLst/>
            <a:cxnLst/>
            <a:rect l="l" t="t" r="r" b="b"/>
            <a:pathLst>
              <a:path h="75564">
                <a:moveTo>
                  <a:pt x="0" y="0"/>
                </a:moveTo>
                <a:lnTo>
                  <a:pt x="0" y="75234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57"/>
          <p:cNvSpPr/>
          <p:nvPr/>
        </p:nvSpPr>
        <p:spPr>
          <a:xfrm>
            <a:off x="3539117" y="5955704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879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58"/>
          <p:cNvSpPr/>
          <p:nvPr/>
        </p:nvSpPr>
        <p:spPr>
          <a:xfrm>
            <a:off x="3539117" y="6105830"/>
            <a:ext cx="0" cy="1905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9079" y="901"/>
                </a:moveTo>
                <a:lnTo>
                  <a:pt x="19079" y="901"/>
                </a:lnTo>
              </a:path>
            </a:pathLst>
          </a:custGeom>
          <a:ln w="38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59"/>
          <p:cNvSpPr/>
          <p:nvPr/>
        </p:nvSpPr>
        <p:spPr>
          <a:xfrm>
            <a:off x="814650" y="2047545"/>
            <a:ext cx="2988310" cy="1114425"/>
          </a:xfrm>
          <a:custGeom>
            <a:avLst/>
            <a:gdLst/>
            <a:ahLst/>
            <a:cxnLst/>
            <a:rect l="l" t="t" r="r" b="b"/>
            <a:pathLst>
              <a:path w="2988310" h="1114425">
                <a:moveTo>
                  <a:pt x="1985035" y="0"/>
                </a:moveTo>
                <a:lnTo>
                  <a:pt x="0" y="0"/>
                </a:lnTo>
                <a:lnTo>
                  <a:pt x="0" y="1113840"/>
                </a:lnTo>
                <a:lnTo>
                  <a:pt x="1985035" y="1113840"/>
                </a:lnTo>
                <a:lnTo>
                  <a:pt x="2987992" y="556920"/>
                </a:lnTo>
                <a:lnTo>
                  <a:pt x="1985035" y="0"/>
                </a:lnTo>
                <a:close/>
              </a:path>
            </a:pathLst>
          </a:custGeom>
          <a:solidFill>
            <a:srgbClr val="FCE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60"/>
          <p:cNvSpPr/>
          <p:nvPr/>
        </p:nvSpPr>
        <p:spPr>
          <a:xfrm>
            <a:off x="814650" y="2047545"/>
            <a:ext cx="2988310" cy="1114425"/>
          </a:xfrm>
          <a:custGeom>
            <a:avLst/>
            <a:gdLst/>
            <a:ahLst/>
            <a:cxnLst/>
            <a:rect l="l" t="t" r="r" b="b"/>
            <a:pathLst>
              <a:path w="2988310" h="1114425">
                <a:moveTo>
                  <a:pt x="0" y="0"/>
                </a:moveTo>
                <a:lnTo>
                  <a:pt x="1985035" y="0"/>
                </a:lnTo>
                <a:lnTo>
                  <a:pt x="2987992" y="556920"/>
                </a:lnTo>
                <a:lnTo>
                  <a:pt x="1985035" y="1113840"/>
                </a:lnTo>
                <a:lnTo>
                  <a:pt x="0" y="11138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61"/>
          <p:cNvSpPr txBox="1"/>
          <p:nvPr/>
        </p:nvSpPr>
        <p:spPr>
          <a:xfrm>
            <a:off x="1980942" y="2442363"/>
            <a:ext cx="654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Calibri"/>
                <a:cs typeface="Calibri"/>
              </a:rPr>
              <a:t>Year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75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6" name="object 62"/>
          <p:cNvSpPr/>
          <p:nvPr/>
        </p:nvSpPr>
        <p:spPr>
          <a:xfrm>
            <a:off x="3331409" y="2047545"/>
            <a:ext cx="3658235" cy="1114425"/>
          </a:xfrm>
          <a:custGeom>
            <a:avLst/>
            <a:gdLst/>
            <a:ahLst/>
            <a:cxnLst/>
            <a:rect l="l" t="t" r="r" b="b"/>
            <a:pathLst>
              <a:path w="3658234" h="1114425">
                <a:moveTo>
                  <a:pt x="2666873" y="0"/>
                </a:moveTo>
                <a:lnTo>
                  <a:pt x="0" y="0"/>
                </a:lnTo>
                <a:lnTo>
                  <a:pt x="990714" y="556920"/>
                </a:lnTo>
                <a:lnTo>
                  <a:pt x="0" y="1113840"/>
                </a:lnTo>
                <a:lnTo>
                  <a:pt x="2666873" y="1113840"/>
                </a:lnTo>
                <a:lnTo>
                  <a:pt x="3657955" y="556920"/>
                </a:lnTo>
                <a:lnTo>
                  <a:pt x="2666873" y="0"/>
                </a:lnTo>
                <a:close/>
              </a:path>
            </a:pathLst>
          </a:custGeom>
          <a:solidFill>
            <a:srgbClr val="FCE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63"/>
          <p:cNvSpPr/>
          <p:nvPr/>
        </p:nvSpPr>
        <p:spPr>
          <a:xfrm>
            <a:off x="3331409" y="2047545"/>
            <a:ext cx="3658235" cy="1114425"/>
          </a:xfrm>
          <a:custGeom>
            <a:avLst/>
            <a:gdLst/>
            <a:ahLst/>
            <a:cxnLst/>
            <a:rect l="l" t="t" r="r" b="b"/>
            <a:pathLst>
              <a:path w="3658234" h="1114425">
                <a:moveTo>
                  <a:pt x="0" y="0"/>
                </a:moveTo>
                <a:lnTo>
                  <a:pt x="2666873" y="0"/>
                </a:lnTo>
                <a:lnTo>
                  <a:pt x="3657955" y="556920"/>
                </a:lnTo>
                <a:lnTo>
                  <a:pt x="2666873" y="1113840"/>
                </a:lnTo>
                <a:lnTo>
                  <a:pt x="0" y="1113840"/>
                </a:lnTo>
                <a:lnTo>
                  <a:pt x="990714" y="5569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64"/>
          <p:cNvSpPr txBox="1"/>
          <p:nvPr/>
        </p:nvSpPr>
        <p:spPr>
          <a:xfrm>
            <a:off x="4832142" y="2442363"/>
            <a:ext cx="654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Calibri"/>
                <a:cs typeface="Calibri"/>
              </a:rPr>
              <a:t>Year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75" dirty="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9" name="object 65"/>
          <p:cNvSpPr/>
          <p:nvPr/>
        </p:nvSpPr>
        <p:spPr>
          <a:xfrm>
            <a:off x="6389962" y="2047545"/>
            <a:ext cx="3658235" cy="1114425"/>
          </a:xfrm>
          <a:custGeom>
            <a:avLst/>
            <a:gdLst/>
            <a:ahLst/>
            <a:cxnLst/>
            <a:rect l="l" t="t" r="r" b="b"/>
            <a:pathLst>
              <a:path w="3658234" h="1114425">
                <a:moveTo>
                  <a:pt x="2666885" y="0"/>
                </a:moveTo>
                <a:lnTo>
                  <a:pt x="0" y="0"/>
                </a:lnTo>
                <a:lnTo>
                  <a:pt x="990726" y="556920"/>
                </a:lnTo>
                <a:lnTo>
                  <a:pt x="0" y="1113840"/>
                </a:lnTo>
                <a:lnTo>
                  <a:pt x="2666885" y="1113840"/>
                </a:lnTo>
                <a:lnTo>
                  <a:pt x="3657955" y="556920"/>
                </a:lnTo>
                <a:lnTo>
                  <a:pt x="2666885" y="0"/>
                </a:lnTo>
                <a:close/>
              </a:path>
            </a:pathLst>
          </a:custGeom>
          <a:solidFill>
            <a:srgbClr val="FCE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66"/>
          <p:cNvSpPr/>
          <p:nvPr/>
        </p:nvSpPr>
        <p:spPr>
          <a:xfrm>
            <a:off x="6389962" y="2047545"/>
            <a:ext cx="3658235" cy="1114425"/>
          </a:xfrm>
          <a:custGeom>
            <a:avLst/>
            <a:gdLst/>
            <a:ahLst/>
            <a:cxnLst/>
            <a:rect l="l" t="t" r="r" b="b"/>
            <a:pathLst>
              <a:path w="3658234" h="1114425">
                <a:moveTo>
                  <a:pt x="0" y="0"/>
                </a:moveTo>
                <a:lnTo>
                  <a:pt x="2666885" y="0"/>
                </a:lnTo>
                <a:lnTo>
                  <a:pt x="3657955" y="556920"/>
                </a:lnTo>
                <a:lnTo>
                  <a:pt x="2666885" y="1113840"/>
                </a:lnTo>
                <a:lnTo>
                  <a:pt x="0" y="1113840"/>
                </a:lnTo>
                <a:lnTo>
                  <a:pt x="990726" y="5569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67"/>
          <p:cNvSpPr txBox="1"/>
          <p:nvPr/>
        </p:nvSpPr>
        <p:spPr>
          <a:xfrm>
            <a:off x="7890341" y="2442363"/>
            <a:ext cx="655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latin typeface="Calibri"/>
                <a:cs typeface="Calibri"/>
              </a:rPr>
              <a:t>Year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75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2" name="object 69"/>
          <p:cNvSpPr txBox="1"/>
          <p:nvPr/>
        </p:nvSpPr>
        <p:spPr>
          <a:xfrm>
            <a:off x="3116385" y="1690688"/>
            <a:ext cx="861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latin typeface="Calibri"/>
                <a:cs typeface="Calibri"/>
              </a:rPr>
              <a:t>9 </a:t>
            </a:r>
            <a:r>
              <a:rPr sz="1800" spc="-25" dirty="0">
                <a:latin typeface="Calibri"/>
                <a:cs typeface="Calibri"/>
              </a:rPr>
              <a:t>/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lang="it-IT" sz="1800" spc="75" dirty="0" smtClean="0">
                <a:latin typeface="Calibri"/>
                <a:cs typeface="Calibri"/>
              </a:rPr>
              <a:t>2020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3" name="object 70"/>
          <p:cNvSpPr txBox="1"/>
          <p:nvPr/>
        </p:nvSpPr>
        <p:spPr>
          <a:xfrm>
            <a:off x="6248027" y="1690688"/>
            <a:ext cx="861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latin typeface="Calibri"/>
                <a:cs typeface="Calibri"/>
              </a:rPr>
              <a:t>9 </a:t>
            </a:r>
            <a:r>
              <a:rPr sz="1800" spc="-25" dirty="0">
                <a:latin typeface="Calibri"/>
                <a:cs typeface="Calibri"/>
              </a:rPr>
              <a:t>/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75" dirty="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4" name="object 71"/>
          <p:cNvSpPr txBox="1"/>
          <p:nvPr/>
        </p:nvSpPr>
        <p:spPr>
          <a:xfrm>
            <a:off x="9272025" y="1690688"/>
            <a:ext cx="8616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latin typeface="Calibri"/>
                <a:cs typeface="Calibri"/>
              </a:rPr>
              <a:t>9 </a:t>
            </a:r>
            <a:r>
              <a:rPr sz="1800" spc="-25" dirty="0">
                <a:latin typeface="Calibri"/>
                <a:cs typeface="Calibri"/>
              </a:rPr>
              <a:t>/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80" dirty="0">
                <a:latin typeface="Calibri"/>
                <a:cs typeface="Calibri"/>
              </a:rPr>
              <a:t>2021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6" name="object 73"/>
          <p:cNvSpPr/>
          <p:nvPr/>
        </p:nvSpPr>
        <p:spPr>
          <a:xfrm>
            <a:off x="4688607" y="4034752"/>
            <a:ext cx="321310" cy="351155"/>
          </a:xfrm>
          <a:custGeom>
            <a:avLst/>
            <a:gdLst/>
            <a:ahLst/>
            <a:cxnLst/>
            <a:rect l="l" t="t" r="r" b="b"/>
            <a:pathLst>
              <a:path w="321310" h="351154">
                <a:moveTo>
                  <a:pt x="321119" y="263512"/>
                </a:moveTo>
                <a:lnTo>
                  <a:pt x="0" y="263512"/>
                </a:lnTo>
                <a:lnTo>
                  <a:pt x="160553" y="350989"/>
                </a:lnTo>
                <a:lnTo>
                  <a:pt x="321119" y="263512"/>
                </a:lnTo>
                <a:close/>
              </a:path>
              <a:path w="321310" h="351154">
                <a:moveTo>
                  <a:pt x="240842" y="0"/>
                </a:moveTo>
                <a:lnTo>
                  <a:pt x="80276" y="0"/>
                </a:lnTo>
                <a:lnTo>
                  <a:pt x="80276" y="263512"/>
                </a:lnTo>
                <a:lnTo>
                  <a:pt x="240842" y="263512"/>
                </a:lnTo>
                <a:lnTo>
                  <a:pt x="240842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74"/>
          <p:cNvSpPr/>
          <p:nvPr/>
        </p:nvSpPr>
        <p:spPr>
          <a:xfrm>
            <a:off x="4688607" y="4034752"/>
            <a:ext cx="321310" cy="351155"/>
          </a:xfrm>
          <a:custGeom>
            <a:avLst/>
            <a:gdLst/>
            <a:ahLst/>
            <a:cxnLst/>
            <a:rect l="l" t="t" r="r" b="b"/>
            <a:pathLst>
              <a:path w="321310" h="351154">
                <a:moveTo>
                  <a:pt x="80276" y="0"/>
                </a:moveTo>
                <a:lnTo>
                  <a:pt x="80276" y="263512"/>
                </a:lnTo>
                <a:lnTo>
                  <a:pt x="0" y="263512"/>
                </a:lnTo>
                <a:lnTo>
                  <a:pt x="160553" y="350989"/>
                </a:lnTo>
                <a:lnTo>
                  <a:pt x="321119" y="263512"/>
                </a:lnTo>
                <a:lnTo>
                  <a:pt x="240842" y="263512"/>
                </a:lnTo>
                <a:lnTo>
                  <a:pt x="240842" y="0"/>
                </a:lnTo>
                <a:lnTo>
                  <a:pt x="80276" y="0"/>
                </a:lnTo>
                <a:close/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75"/>
          <p:cNvSpPr txBox="1"/>
          <p:nvPr/>
        </p:nvSpPr>
        <p:spPr>
          <a:xfrm>
            <a:off x="3691047" y="3289910"/>
            <a:ext cx="2607310" cy="2447465"/>
          </a:xfrm>
          <a:prstGeom prst="rect">
            <a:avLst/>
          </a:prstGeom>
          <a:ln w="29159">
            <a:solidFill>
              <a:srgbClr val="7F7F7F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65"/>
              </a:spcBef>
            </a:pPr>
            <a:r>
              <a:rPr sz="1800" spc="60" dirty="0">
                <a:latin typeface="Calibri"/>
                <a:cs typeface="Calibri"/>
              </a:rPr>
              <a:t>FEE </a:t>
            </a:r>
            <a:r>
              <a:rPr lang="it-IT" sz="1800" spc="50" dirty="0" smtClean="0">
                <a:latin typeface="Calibri"/>
                <a:cs typeface="Calibri"/>
              </a:rPr>
              <a:t>production batch#1</a:t>
            </a:r>
            <a:endParaRPr sz="1800" dirty="0">
              <a:latin typeface="Calibri"/>
              <a:cs typeface="Calibri"/>
            </a:endParaRPr>
          </a:p>
          <a:p>
            <a:pPr marL="101600">
              <a:lnSpc>
                <a:spcPct val="100000"/>
              </a:lnSpc>
              <a:spcBef>
                <a:spcPts val="550"/>
              </a:spcBef>
            </a:pPr>
            <a:r>
              <a:rPr sz="1800" spc="60" dirty="0">
                <a:latin typeface="Calibri"/>
                <a:cs typeface="Calibri"/>
              </a:rPr>
              <a:t>SMART </a:t>
            </a:r>
            <a:r>
              <a:rPr sz="1800" spc="105" dirty="0">
                <a:latin typeface="Calibri"/>
                <a:cs typeface="Calibri"/>
              </a:rPr>
              <a:t>preamp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95" dirty="0">
                <a:latin typeface="Calibri"/>
                <a:cs typeface="Calibri"/>
              </a:rPr>
              <a:t>boards</a:t>
            </a:r>
            <a:endParaRPr sz="1800" dirty="0">
              <a:latin typeface="Calibri"/>
              <a:cs typeface="Calibri"/>
            </a:endParaRPr>
          </a:p>
          <a:p>
            <a:pPr marL="570865" marR="228600" indent="-445134">
              <a:lnSpc>
                <a:spcPts val="6709"/>
              </a:lnSpc>
              <a:spcBef>
                <a:spcPts val="570"/>
              </a:spcBef>
            </a:pPr>
            <a:r>
              <a:rPr sz="1800" spc="50" dirty="0">
                <a:latin typeface="Calibri"/>
                <a:cs typeface="Calibri"/>
              </a:rPr>
              <a:t>Testing </a:t>
            </a:r>
            <a:r>
              <a:rPr sz="1800" spc="85" dirty="0">
                <a:latin typeface="Calibri"/>
                <a:cs typeface="Calibri"/>
              </a:rPr>
              <a:t>one </a:t>
            </a:r>
            <a:r>
              <a:rPr sz="1800" spc="60" dirty="0">
                <a:latin typeface="Calibri"/>
                <a:cs typeface="Calibri"/>
              </a:rPr>
              <a:t>full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65" dirty="0">
                <a:latin typeface="Calibri"/>
                <a:cs typeface="Calibri"/>
              </a:rPr>
              <a:t>sector  </a:t>
            </a:r>
            <a:r>
              <a:rPr sz="1800" spc="90" dirty="0">
                <a:latin typeface="Calibri"/>
                <a:cs typeface="Calibri"/>
              </a:rPr>
              <a:t>Purchasing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9" name="object 76"/>
          <p:cNvSpPr/>
          <p:nvPr/>
        </p:nvSpPr>
        <p:spPr>
          <a:xfrm>
            <a:off x="4688607" y="4827105"/>
            <a:ext cx="321310" cy="351155"/>
          </a:xfrm>
          <a:custGeom>
            <a:avLst/>
            <a:gdLst/>
            <a:ahLst/>
            <a:cxnLst/>
            <a:rect l="l" t="t" r="r" b="b"/>
            <a:pathLst>
              <a:path w="321310" h="351154">
                <a:moveTo>
                  <a:pt x="321119" y="263524"/>
                </a:moveTo>
                <a:lnTo>
                  <a:pt x="0" y="263524"/>
                </a:lnTo>
                <a:lnTo>
                  <a:pt x="160553" y="351002"/>
                </a:lnTo>
                <a:lnTo>
                  <a:pt x="321119" y="263524"/>
                </a:lnTo>
                <a:close/>
              </a:path>
              <a:path w="321310" h="351154">
                <a:moveTo>
                  <a:pt x="240842" y="0"/>
                </a:moveTo>
                <a:lnTo>
                  <a:pt x="80276" y="0"/>
                </a:lnTo>
                <a:lnTo>
                  <a:pt x="80276" y="263524"/>
                </a:lnTo>
                <a:lnTo>
                  <a:pt x="240842" y="263524"/>
                </a:lnTo>
                <a:lnTo>
                  <a:pt x="240842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77"/>
          <p:cNvSpPr/>
          <p:nvPr/>
        </p:nvSpPr>
        <p:spPr>
          <a:xfrm>
            <a:off x="4688607" y="4827105"/>
            <a:ext cx="321310" cy="351155"/>
          </a:xfrm>
          <a:custGeom>
            <a:avLst/>
            <a:gdLst/>
            <a:ahLst/>
            <a:cxnLst/>
            <a:rect l="l" t="t" r="r" b="b"/>
            <a:pathLst>
              <a:path w="321310" h="351154">
                <a:moveTo>
                  <a:pt x="80276" y="0"/>
                </a:moveTo>
                <a:lnTo>
                  <a:pt x="80276" y="263524"/>
                </a:lnTo>
                <a:lnTo>
                  <a:pt x="0" y="263524"/>
                </a:lnTo>
                <a:lnTo>
                  <a:pt x="160553" y="351002"/>
                </a:lnTo>
                <a:lnTo>
                  <a:pt x="321119" y="263524"/>
                </a:lnTo>
                <a:lnTo>
                  <a:pt x="240842" y="263524"/>
                </a:lnTo>
                <a:lnTo>
                  <a:pt x="240842" y="0"/>
                </a:lnTo>
                <a:lnTo>
                  <a:pt x="80276" y="0"/>
                </a:lnTo>
                <a:close/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79"/>
          <p:cNvSpPr/>
          <p:nvPr/>
        </p:nvSpPr>
        <p:spPr>
          <a:xfrm>
            <a:off x="881960" y="3641980"/>
            <a:ext cx="146519" cy="109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80"/>
          <p:cNvSpPr/>
          <p:nvPr/>
        </p:nvSpPr>
        <p:spPr>
          <a:xfrm>
            <a:off x="881960" y="3863023"/>
            <a:ext cx="146519" cy="109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81"/>
          <p:cNvSpPr/>
          <p:nvPr/>
        </p:nvSpPr>
        <p:spPr>
          <a:xfrm>
            <a:off x="881960" y="4084067"/>
            <a:ext cx="146519" cy="109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82"/>
          <p:cNvSpPr/>
          <p:nvPr/>
        </p:nvSpPr>
        <p:spPr>
          <a:xfrm>
            <a:off x="881312" y="4663758"/>
            <a:ext cx="133388" cy="133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83"/>
          <p:cNvSpPr/>
          <p:nvPr/>
        </p:nvSpPr>
        <p:spPr>
          <a:xfrm>
            <a:off x="881312" y="4884801"/>
            <a:ext cx="133388" cy="133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84"/>
          <p:cNvSpPr/>
          <p:nvPr/>
        </p:nvSpPr>
        <p:spPr>
          <a:xfrm>
            <a:off x="881312" y="5105832"/>
            <a:ext cx="133388" cy="1333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85"/>
          <p:cNvSpPr/>
          <p:nvPr/>
        </p:nvSpPr>
        <p:spPr>
          <a:xfrm>
            <a:off x="881312" y="5326876"/>
            <a:ext cx="133388" cy="1333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87"/>
          <p:cNvSpPr txBox="1"/>
          <p:nvPr/>
        </p:nvSpPr>
        <p:spPr>
          <a:xfrm>
            <a:off x="771698" y="3275407"/>
            <a:ext cx="2599055" cy="2233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latin typeface="Calibri"/>
                <a:cs typeface="Calibri"/>
              </a:rPr>
              <a:t>Completed:</a:t>
            </a:r>
            <a:endParaRPr sz="1800" dirty="0">
              <a:latin typeface="Calibri"/>
              <a:cs typeface="Calibri"/>
            </a:endParaRPr>
          </a:p>
          <a:p>
            <a:pPr marL="326390" marR="510540">
              <a:lnSpc>
                <a:spcPts val="1739"/>
              </a:lnSpc>
              <a:spcBef>
                <a:spcPts val="190"/>
              </a:spcBef>
            </a:pPr>
            <a:r>
              <a:rPr sz="1500" spc="50" dirty="0">
                <a:latin typeface="Calibri"/>
                <a:cs typeface="Calibri"/>
              </a:rPr>
              <a:t>FEE </a:t>
            </a:r>
            <a:r>
              <a:rPr sz="1500" spc="65" dirty="0" smtClean="0">
                <a:latin typeface="Calibri"/>
                <a:cs typeface="Calibri"/>
              </a:rPr>
              <a:t>design </a:t>
            </a:r>
            <a:r>
              <a:rPr sz="1500" spc="70" dirty="0" smtClean="0">
                <a:latin typeface="Calibri"/>
                <a:cs typeface="Calibri"/>
              </a:rPr>
              <a:t>Backplane</a:t>
            </a:r>
            <a:r>
              <a:rPr sz="1500" spc="20" dirty="0" smtClean="0">
                <a:latin typeface="Calibri"/>
                <a:cs typeface="Calibri"/>
              </a:rPr>
              <a:t> </a:t>
            </a:r>
            <a:r>
              <a:rPr sz="1500" spc="60" dirty="0">
                <a:latin typeface="Calibri"/>
                <a:cs typeface="Calibri"/>
              </a:rPr>
              <a:t>revision</a:t>
            </a:r>
            <a:endParaRPr sz="1500" dirty="0">
              <a:latin typeface="Calibri"/>
              <a:cs typeface="Calibri"/>
            </a:endParaRPr>
          </a:p>
          <a:p>
            <a:pPr marL="326390">
              <a:lnSpc>
                <a:spcPts val="1689"/>
              </a:lnSpc>
            </a:pPr>
            <a:r>
              <a:rPr sz="1500" spc="55" dirty="0">
                <a:latin typeface="Calibri"/>
                <a:cs typeface="Calibri"/>
              </a:rPr>
              <a:t>SiPM </a:t>
            </a:r>
            <a:r>
              <a:rPr sz="1500" spc="45" dirty="0">
                <a:latin typeface="Calibri"/>
                <a:cs typeface="Calibri"/>
              </a:rPr>
              <a:t>testing </a:t>
            </a:r>
            <a:r>
              <a:rPr sz="1500" spc="-20" dirty="0">
                <a:latin typeface="Calibri"/>
                <a:cs typeface="Calibri"/>
              </a:rPr>
              <a:t>/</a:t>
            </a:r>
            <a:r>
              <a:rPr sz="1500" spc="15" dirty="0">
                <a:latin typeface="Calibri"/>
                <a:cs typeface="Calibri"/>
              </a:rPr>
              <a:t> </a:t>
            </a:r>
            <a:r>
              <a:rPr sz="1500" spc="65" dirty="0">
                <a:latin typeface="Calibri"/>
                <a:cs typeface="Calibri"/>
              </a:rPr>
              <a:t>production</a:t>
            </a:r>
            <a:endParaRPr sz="1500" dirty="0">
              <a:latin typeface="Calibri"/>
              <a:cs typeface="Calibri"/>
            </a:endParaRPr>
          </a:p>
          <a:p>
            <a:pPr marL="22860">
              <a:lnSpc>
                <a:spcPct val="100000"/>
              </a:lnSpc>
              <a:spcBef>
                <a:spcPts val="560"/>
              </a:spcBef>
            </a:pPr>
            <a:r>
              <a:rPr sz="1800" spc="80" dirty="0">
                <a:latin typeface="Calibri"/>
                <a:cs typeface="Calibri"/>
              </a:rPr>
              <a:t>Ongoing:</a:t>
            </a:r>
            <a:endParaRPr sz="1800" dirty="0">
              <a:latin typeface="Calibri"/>
              <a:cs typeface="Calibri"/>
            </a:endParaRPr>
          </a:p>
          <a:p>
            <a:pPr marL="321310">
              <a:lnSpc>
                <a:spcPts val="1770"/>
              </a:lnSpc>
              <a:spcBef>
                <a:spcPts val="140"/>
              </a:spcBef>
            </a:pPr>
            <a:r>
              <a:rPr sz="1500" spc="50" dirty="0">
                <a:latin typeface="Calibri"/>
                <a:cs typeface="Calibri"/>
              </a:rPr>
              <a:t>FEE</a:t>
            </a:r>
            <a:r>
              <a:rPr sz="1500" spc="40" dirty="0">
                <a:latin typeface="Calibri"/>
                <a:cs typeface="Calibri"/>
              </a:rPr>
              <a:t> </a:t>
            </a:r>
            <a:r>
              <a:rPr sz="1500" spc="45" dirty="0">
                <a:latin typeface="Calibri"/>
                <a:cs typeface="Calibri"/>
              </a:rPr>
              <a:t>testing</a:t>
            </a:r>
            <a:endParaRPr sz="1500" dirty="0">
              <a:latin typeface="Calibri"/>
              <a:cs typeface="Calibri"/>
            </a:endParaRPr>
          </a:p>
          <a:p>
            <a:pPr marL="321310" marR="687070">
              <a:lnSpc>
                <a:spcPts val="1739"/>
              </a:lnSpc>
              <a:spcBef>
                <a:spcPts val="75"/>
              </a:spcBef>
            </a:pPr>
            <a:r>
              <a:rPr sz="1500" spc="50" dirty="0">
                <a:latin typeface="Calibri"/>
                <a:cs typeface="Calibri"/>
              </a:rPr>
              <a:t>SMART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lang="it-IT" sz="1500" spc="65" dirty="0" err="1" smtClean="0">
                <a:latin typeface="Calibri"/>
                <a:cs typeface="Calibri"/>
              </a:rPr>
              <a:t>testing</a:t>
            </a:r>
            <a:r>
              <a:rPr sz="1500" spc="65" dirty="0" smtClean="0">
                <a:latin typeface="Calibri"/>
                <a:cs typeface="Calibri"/>
              </a:rPr>
              <a:t>  </a:t>
            </a:r>
            <a:r>
              <a:rPr sz="1500" spc="60" dirty="0">
                <a:latin typeface="Calibri"/>
                <a:cs typeface="Calibri"/>
              </a:rPr>
              <a:t>Shutter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70" dirty="0">
                <a:latin typeface="Calibri"/>
                <a:cs typeface="Calibri"/>
              </a:rPr>
              <a:t>design</a:t>
            </a:r>
            <a:endParaRPr sz="1500" dirty="0">
              <a:latin typeface="Calibri"/>
              <a:cs typeface="Calibri"/>
            </a:endParaRPr>
          </a:p>
          <a:p>
            <a:pPr marL="321310">
              <a:lnSpc>
                <a:spcPts val="1695"/>
              </a:lnSpc>
            </a:pPr>
            <a:r>
              <a:rPr sz="1500" spc="80" dirty="0">
                <a:latin typeface="Calibri"/>
                <a:cs typeface="Calibri"/>
              </a:rPr>
              <a:t>Camera </a:t>
            </a:r>
            <a:r>
              <a:rPr sz="1500" spc="60" dirty="0">
                <a:latin typeface="Calibri"/>
                <a:cs typeface="Calibri"/>
              </a:rPr>
              <a:t>cooling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55" dirty="0" smtClean="0">
                <a:latin typeface="Calibri"/>
                <a:cs typeface="Calibri"/>
              </a:rPr>
              <a:t>evaluation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11" name="object 69"/>
          <p:cNvSpPr txBox="1"/>
          <p:nvPr/>
        </p:nvSpPr>
        <p:spPr>
          <a:xfrm>
            <a:off x="841030" y="1717321"/>
            <a:ext cx="1139912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spc="75" dirty="0" smtClean="0">
                <a:latin typeface="Calibri"/>
                <a:cs typeface="Calibri"/>
              </a:rPr>
              <a:t>10</a:t>
            </a:r>
            <a:r>
              <a:rPr sz="1800" spc="75" dirty="0" smtClean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/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75" dirty="0" smtClean="0">
                <a:latin typeface="Calibri"/>
                <a:cs typeface="Calibri"/>
              </a:rPr>
              <a:t>201</a:t>
            </a:r>
            <a:r>
              <a:rPr lang="it-IT" sz="1800" spc="75" dirty="0" smtClean="0">
                <a:latin typeface="Calibri"/>
                <a:cs typeface="Calibri"/>
              </a:rPr>
              <a:t>9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2" name="object 75"/>
          <p:cNvSpPr txBox="1"/>
          <p:nvPr/>
        </p:nvSpPr>
        <p:spPr>
          <a:xfrm>
            <a:off x="6777337" y="3282852"/>
            <a:ext cx="2607310" cy="1990930"/>
          </a:xfrm>
          <a:prstGeom prst="rect">
            <a:avLst/>
          </a:prstGeom>
          <a:ln w="29159">
            <a:solidFill>
              <a:srgbClr val="7F7F7F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65"/>
              </a:spcBef>
            </a:pPr>
            <a:r>
              <a:rPr sz="1800" spc="60" dirty="0">
                <a:latin typeface="Calibri"/>
                <a:cs typeface="Calibri"/>
              </a:rPr>
              <a:t>FEE </a:t>
            </a:r>
            <a:r>
              <a:rPr lang="it-IT" sz="1800" spc="50" dirty="0" smtClean="0">
                <a:latin typeface="Calibri"/>
                <a:cs typeface="Calibri"/>
              </a:rPr>
              <a:t>production batch#2</a:t>
            </a:r>
            <a:endParaRPr sz="1800" dirty="0">
              <a:latin typeface="Calibri"/>
              <a:cs typeface="Calibri"/>
            </a:endParaRPr>
          </a:p>
          <a:p>
            <a:pPr marL="101600">
              <a:spcBef>
                <a:spcPts val="550"/>
              </a:spcBef>
            </a:pPr>
            <a:endParaRPr lang="it-IT" spc="75" dirty="0" smtClean="0">
              <a:cs typeface="Calibri"/>
            </a:endParaRPr>
          </a:p>
          <a:p>
            <a:pPr marL="101600">
              <a:spcBef>
                <a:spcPts val="550"/>
              </a:spcBef>
            </a:pPr>
            <a:endParaRPr lang="it-IT" spc="75" dirty="0">
              <a:cs typeface="Calibri"/>
            </a:endParaRPr>
          </a:p>
          <a:p>
            <a:pPr marL="101600">
              <a:spcBef>
                <a:spcPts val="550"/>
              </a:spcBef>
            </a:pPr>
            <a:r>
              <a:rPr lang="it-IT" spc="75" dirty="0" smtClean="0">
                <a:cs typeface="Calibri"/>
              </a:rPr>
              <a:t>Integration </a:t>
            </a:r>
            <a:r>
              <a:rPr lang="it-IT" spc="-25" dirty="0">
                <a:cs typeface="Calibri"/>
              </a:rPr>
              <a:t>/</a:t>
            </a:r>
            <a:r>
              <a:rPr lang="it-IT" dirty="0">
                <a:cs typeface="Calibri"/>
              </a:rPr>
              <a:t> </a:t>
            </a:r>
            <a:r>
              <a:rPr lang="it-IT" spc="95" dirty="0" err="1">
                <a:cs typeface="Calibri"/>
              </a:rPr>
              <a:t>Commissioning</a:t>
            </a:r>
            <a:endParaRPr lang="it-IT" dirty="0">
              <a:cs typeface="Calibri"/>
            </a:endParaRPr>
          </a:p>
          <a:p>
            <a:pPr marL="101600">
              <a:lnSpc>
                <a:spcPct val="100000"/>
              </a:lnSpc>
              <a:spcBef>
                <a:spcPts val="550"/>
              </a:spcBef>
            </a:pPr>
            <a:endParaRPr sz="1800" spc="6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3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idx="1"/>
          </p:nvPr>
        </p:nvSpPr>
        <p:spPr>
          <a:xfrm>
            <a:off x="838200" y="1459864"/>
            <a:ext cx="10515600" cy="489648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it-IT" dirty="0" smtClean="0"/>
              <a:t>The </a:t>
            </a:r>
            <a:r>
              <a:rPr lang="it-IT" dirty="0" err="1" smtClean="0"/>
              <a:t>pSCT</a:t>
            </a:r>
            <a:r>
              <a:rPr lang="it-IT" dirty="0" smtClean="0"/>
              <a:t> camera performance </a:t>
            </a:r>
            <a:r>
              <a:rPr lang="it-IT" dirty="0" err="1" smtClean="0"/>
              <a:t>installed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FLWO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progressing</a:t>
            </a:r>
            <a:r>
              <a:rPr lang="it-IT" dirty="0" smtClean="0"/>
              <a:t>:</a:t>
            </a:r>
          </a:p>
          <a:p>
            <a:pPr lvl="1">
              <a:lnSpc>
                <a:spcPct val="110000"/>
              </a:lnSpc>
            </a:pPr>
            <a:r>
              <a:rPr lang="it-IT" dirty="0" err="1" smtClean="0"/>
              <a:t>Commissioning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still</a:t>
            </a:r>
            <a:r>
              <a:rPr lang="it-IT" dirty="0" smtClean="0"/>
              <a:t> </a:t>
            </a:r>
            <a:r>
              <a:rPr lang="it-IT" dirty="0" err="1" smtClean="0"/>
              <a:t>ongoing</a:t>
            </a:r>
            <a:r>
              <a:rPr lang="it-IT" dirty="0" smtClean="0"/>
              <a:t>, </a:t>
            </a:r>
            <a:r>
              <a:rPr lang="it-IT" dirty="0" err="1" smtClean="0"/>
              <a:t>not</a:t>
            </a:r>
            <a:r>
              <a:rPr lang="it-IT" dirty="0" smtClean="0"/>
              <a:t> a </a:t>
            </a:r>
            <a:r>
              <a:rPr lang="it-IT" dirty="0" err="1" smtClean="0"/>
              <a:t>surprise</a:t>
            </a:r>
            <a:r>
              <a:rPr lang="it-IT" dirty="0" smtClean="0"/>
              <a:t> </a:t>
            </a:r>
            <a:r>
              <a:rPr lang="it-IT" dirty="0" err="1" smtClean="0"/>
              <a:t>considering</a:t>
            </a:r>
            <a:r>
              <a:rPr lang="it-IT" dirty="0" smtClean="0"/>
              <a:t> the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complexity</a:t>
            </a:r>
            <a:endParaRPr lang="it-IT" dirty="0" smtClean="0"/>
          </a:p>
          <a:p>
            <a:pPr lvl="1">
              <a:lnSpc>
                <a:spcPct val="110000"/>
              </a:lnSpc>
            </a:pPr>
            <a:r>
              <a:rPr lang="it-IT" dirty="0" err="1" smtClean="0"/>
              <a:t>Mirror</a:t>
            </a:r>
            <a:r>
              <a:rPr lang="it-IT" dirty="0" smtClean="0"/>
              <a:t> </a:t>
            </a:r>
            <a:r>
              <a:rPr lang="it-IT" dirty="0" err="1" smtClean="0"/>
              <a:t>alignment</a:t>
            </a:r>
            <a:r>
              <a:rPr lang="it-IT" dirty="0" smtClean="0"/>
              <a:t> </a:t>
            </a:r>
            <a:r>
              <a:rPr lang="it-IT" dirty="0" err="1" smtClean="0"/>
              <a:t>brings</a:t>
            </a:r>
            <a:r>
              <a:rPr lang="it-IT" dirty="0" smtClean="0"/>
              <a:t> </a:t>
            </a:r>
            <a:r>
              <a:rPr lang="it-IT" b="1" dirty="0" err="1" smtClean="0"/>
              <a:t>better</a:t>
            </a:r>
            <a:r>
              <a:rPr lang="it-IT" b="1" dirty="0" smtClean="0"/>
              <a:t> performance </a:t>
            </a:r>
            <a:r>
              <a:rPr lang="it-IT" dirty="0" smtClean="0"/>
              <a:t>in </a:t>
            </a:r>
            <a:r>
              <a:rPr lang="it-IT" dirty="0" err="1" smtClean="0"/>
              <a:t>current</a:t>
            </a:r>
            <a:r>
              <a:rPr lang="it-IT" dirty="0" smtClean="0"/>
              <a:t> camera </a:t>
            </a:r>
            <a:r>
              <a:rPr lang="it-IT" dirty="0" err="1" smtClean="0"/>
              <a:t>shower</a:t>
            </a:r>
            <a:r>
              <a:rPr lang="it-IT" dirty="0" smtClean="0"/>
              <a:t> images</a:t>
            </a:r>
          </a:p>
          <a:p>
            <a:pPr lvl="1">
              <a:lnSpc>
                <a:spcPct val="110000"/>
              </a:lnSpc>
            </a:pPr>
            <a:r>
              <a:rPr lang="it-IT" dirty="0" err="1" smtClean="0"/>
              <a:t>Lot</a:t>
            </a:r>
            <a:r>
              <a:rPr lang="it-IT" dirty="0" smtClean="0"/>
              <a:t> of progress on ASIC </a:t>
            </a:r>
            <a:r>
              <a:rPr lang="it-IT" dirty="0" err="1" smtClean="0"/>
              <a:t>initialization</a:t>
            </a:r>
            <a:r>
              <a:rPr lang="it-IT" dirty="0" smtClean="0"/>
              <a:t> </a:t>
            </a:r>
            <a:r>
              <a:rPr lang="it-IT" dirty="0" err="1" smtClean="0"/>
              <a:t>sequence</a:t>
            </a:r>
            <a:r>
              <a:rPr lang="it-IT" dirty="0" smtClean="0"/>
              <a:t> and temperature </a:t>
            </a:r>
            <a:r>
              <a:rPr lang="it-IT" dirty="0" err="1" smtClean="0"/>
              <a:t>calibration</a:t>
            </a:r>
            <a:endParaRPr lang="it-IT" dirty="0" smtClean="0"/>
          </a:p>
          <a:p>
            <a:pPr>
              <a:lnSpc>
                <a:spcPct val="110000"/>
              </a:lnSpc>
            </a:pPr>
            <a:r>
              <a:rPr lang="it-IT" dirty="0" smtClean="0"/>
              <a:t>Camera upgrade </a:t>
            </a:r>
            <a:r>
              <a:rPr lang="it-IT" dirty="0" err="1" smtClean="0"/>
              <a:t>already</a:t>
            </a:r>
            <a:r>
              <a:rPr lang="it-IT" dirty="0" smtClean="0"/>
              <a:t> </a:t>
            </a:r>
            <a:r>
              <a:rPr lang="it-IT" dirty="0" err="1" smtClean="0"/>
              <a:t>started</a:t>
            </a:r>
            <a:r>
              <a:rPr lang="it-IT" dirty="0" smtClean="0"/>
              <a:t> and </a:t>
            </a:r>
            <a:r>
              <a:rPr lang="it-IT" dirty="0" err="1" smtClean="0"/>
              <a:t>present</a:t>
            </a:r>
            <a:r>
              <a:rPr lang="it-IT" dirty="0" smtClean="0"/>
              <a:t> status </a:t>
            </a:r>
            <a:r>
              <a:rPr lang="it-IT" dirty="0" err="1" smtClean="0"/>
              <a:t>is</a:t>
            </a:r>
            <a:r>
              <a:rPr lang="it-IT" dirty="0" smtClean="0"/>
              <a:t> on schedule</a:t>
            </a:r>
          </a:p>
          <a:p>
            <a:pPr lvl="1">
              <a:lnSpc>
                <a:spcPct val="110000"/>
              </a:lnSpc>
            </a:pPr>
            <a:r>
              <a:rPr lang="it-IT" dirty="0" smtClean="0"/>
              <a:t>Full camera with </a:t>
            </a:r>
            <a:r>
              <a:rPr lang="it-IT" b="1" dirty="0" err="1" smtClean="0">
                <a:solidFill>
                  <a:srgbClr val="FF0000"/>
                </a:solidFill>
              </a:rPr>
              <a:t>SiPMs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produced</a:t>
            </a:r>
            <a:r>
              <a:rPr lang="it-IT" b="1" dirty="0" smtClean="0">
                <a:solidFill>
                  <a:srgbClr val="FF0000"/>
                </a:solidFill>
              </a:rPr>
              <a:t> in </a:t>
            </a:r>
            <a:r>
              <a:rPr lang="it-IT" b="1" dirty="0" err="1" smtClean="0">
                <a:solidFill>
                  <a:srgbClr val="FF0000"/>
                </a:solidFill>
              </a:rPr>
              <a:t>LFoundry</a:t>
            </a:r>
            <a:r>
              <a:rPr lang="it-IT" b="1" dirty="0" smtClean="0">
                <a:solidFill>
                  <a:srgbClr val="FF0000"/>
                </a:solidFill>
              </a:rPr>
              <a:t> with TSV </a:t>
            </a:r>
            <a:r>
              <a:rPr lang="it-IT" b="1" dirty="0" err="1" smtClean="0">
                <a:solidFill>
                  <a:srgbClr val="FF0000"/>
                </a:solidFill>
              </a:rPr>
              <a:t>technology</a:t>
            </a:r>
            <a:endParaRPr lang="it-IT" b="1" dirty="0" smtClean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it-IT" dirty="0" smtClean="0"/>
              <a:t>New FEE </a:t>
            </a:r>
            <a:r>
              <a:rPr lang="it-IT" dirty="0" err="1" smtClean="0"/>
              <a:t>designed</a:t>
            </a:r>
            <a:r>
              <a:rPr lang="it-IT" dirty="0" smtClean="0"/>
              <a:t> (</a:t>
            </a:r>
            <a:r>
              <a:rPr lang="it-IT" dirty="0" err="1" smtClean="0"/>
              <a:t>cooperation</a:t>
            </a:r>
            <a:r>
              <a:rPr lang="it-IT" dirty="0" smtClean="0"/>
              <a:t> with CHEC </a:t>
            </a:r>
            <a:r>
              <a:rPr lang="it-IT" dirty="0" err="1" smtClean="0"/>
              <a:t>people</a:t>
            </a:r>
            <a:r>
              <a:rPr lang="it-IT" dirty="0" smtClean="0"/>
              <a:t>) and under test </a:t>
            </a:r>
            <a:br>
              <a:rPr lang="it-IT" dirty="0" smtClean="0"/>
            </a:b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smtClean="0">
                <a:sym typeface="Wingdings" panose="05000000000000000000" pitchFamily="2" charset="2"/>
              </a:rPr>
              <a:t>FEE design </a:t>
            </a:r>
            <a:r>
              <a:rPr lang="it-IT" dirty="0" err="1" smtClean="0">
                <a:sym typeface="Wingdings" panose="05000000000000000000" pitchFamily="2" charset="2"/>
              </a:rPr>
              <a:t>review</a:t>
            </a:r>
            <a:r>
              <a:rPr lang="it-IT" dirty="0" smtClean="0">
                <a:sym typeface="Wingdings" panose="05000000000000000000" pitchFamily="2" charset="2"/>
              </a:rPr>
              <a:t> on </a:t>
            </a:r>
            <a:r>
              <a:rPr lang="it-IT" dirty="0" err="1" smtClean="0">
                <a:sym typeface="Wingdings" panose="05000000000000000000" pitchFamily="2" charset="2"/>
              </a:rPr>
              <a:t>October</a:t>
            </a:r>
            <a:r>
              <a:rPr lang="it-IT" dirty="0" smtClean="0">
                <a:sym typeface="Wingdings" panose="05000000000000000000" pitchFamily="2" charset="2"/>
              </a:rPr>
              <a:t> 30</a:t>
            </a:r>
            <a:r>
              <a:rPr lang="it-IT" baseline="30000" dirty="0" smtClean="0">
                <a:sym typeface="Wingdings" panose="05000000000000000000" pitchFamily="2" charset="2"/>
              </a:rPr>
              <a:t>th</a:t>
            </a:r>
            <a:r>
              <a:rPr lang="it-IT" dirty="0" smtClean="0">
                <a:sym typeface="Wingdings" panose="05000000000000000000" pitchFamily="2" charset="2"/>
              </a:rPr>
              <a:t> 2019</a:t>
            </a:r>
            <a:br>
              <a:rPr lang="it-IT" dirty="0" smtClean="0">
                <a:sym typeface="Wingdings" panose="05000000000000000000" pitchFamily="2" charset="2"/>
              </a:rPr>
            </a:br>
            <a:r>
              <a:rPr lang="it-IT" dirty="0" smtClean="0">
                <a:sym typeface="Wingdings" panose="05000000000000000000" pitchFamily="2" charset="2"/>
              </a:rPr>
              <a:t> tender for </a:t>
            </a:r>
            <a:r>
              <a:rPr lang="it-IT" b="1" dirty="0" smtClean="0">
                <a:sym typeface="Wingdings" panose="05000000000000000000" pitchFamily="2" charset="2"/>
              </a:rPr>
              <a:t>full production of FEE </a:t>
            </a:r>
            <a:r>
              <a:rPr lang="it-IT" b="1" dirty="0" err="1" smtClean="0">
                <a:sym typeface="Wingdings" panose="05000000000000000000" pitchFamily="2" charset="2"/>
              </a:rPr>
              <a:t>modules</a:t>
            </a:r>
            <a:r>
              <a:rPr lang="it-IT" b="1" dirty="0" smtClean="0">
                <a:sym typeface="Wingdings" panose="05000000000000000000" pitchFamily="2" charset="2"/>
              </a:rPr>
              <a:t> </a:t>
            </a:r>
            <a:r>
              <a:rPr lang="it-IT" dirty="0" smtClean="0">
                <a:sym typeface="Wingdings" panose="05000000000000000000" pitchFamily="2" charset="2"/>
              </a:rPr>
              <a:t>to be </a:t>
            </a:r>
            <a:r>
              <a:rPr lang="it-IT" dirty="0" err="1" smtClean="0">
                <a:sym typeface="Wingdings" panose="05000000000000000000" pitchFamily="2" charset="2"/>
              </a:rPr>
              <a:t>published</a:t>
            </a:r>
            <a:r>
              <a:rPr lang="it-IT" dirty="0" smtClean="0">
                <a:sym typeface="Wingdings" panose="05000000000000000000" pitchFamily="2" charset="2"/>
              </a:rPr>
              <a:t>  by end of the </a:t>
            </a:r>
            <a:r>
              <a:rPr lang="it-IT" dirty="0" err="1" smtClean="0">
                <a:sym typeface="Wingdings" panose="05000000000000000000" pitchFamily="2" charset="2"/>
              </a:rPr>
              <a:t>year</a:t>
            </a:r>
            <a:endParaRPr lang="it-IT" dirty="0" smtClean="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r>
              <a:rPr lang="it-IT" dirty="0" err="1" smtClean="0">
                <a:sym typeface="Wingdings" panose="05000000000000000000" pitchFamily="2" charset="2"/>
              </a:rPr>
              <a:t>Pre-amplifier</a:t>
            </a:r>
            <a:r>
              <a:rPr lang="it-IT" dirty="0" smtClean="0">
                <a:sym typeface="Wingdings" panose="05000000000000000000" pitchFamily="2" charset="2"/>
              </a:rPr>
              <a:t> ASIC (SMART v2) </a:t>
            </a:r>
            <a:r>
              <a:rPr lang="it-IT" dirty="0" err="1" smtClean="0">
                <a:sym typeface="Wingdings" panose="05000000000000000000" pitchFamily="2" charset="2"/>
              </a:rPr>
              <a:t>tests</a:t>
            </a:r>
            <a:r>
              <a:rPr lang="it-IT" dirty="0" smtClean="0">
                <a:sym typeface="Wingdings" panose="05000000000000000000" pitchFamily="2" charset="2"/>
              </a:rPr>
              <a:t> in the </a:t>
            </a:r>
            <a:r>
              <a:rPr lang="it-IT" dirty="0" err="1" smtClean="0">
                <a:sym typeface="Wingdings" panose="05000000000000000000" pitchFamily="2" charset="2"/>
              </a:rPr>
              <a:t>next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r>
              <a:rPr lang="it-IT" dirty="0" err="1" smtClean="0">
                <a:sym typeface="Wingdings" panose="05000000000000000000" pitchFamily="2" charset="2"/>
              </a:rPr>
              <a:t>few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r>
              <a:rPr lang="it-IT" dirty="0" err="1" smtClean="0">
                <a:sym typeface="Wingdings" panose="05000000000000000000" pitchFamily="2" charset="2"/>
              </a:rPr>
              <a:t>months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br>
              <a:rPr lang="it-IT" dirty="0" smtClean="0">
                <a:sym typeface="Wingdings" panose="05000000000000000000" pitchFamily="2" charset="2"/>
              </a:rPr>
            </a:br>
            <a:r>
              <a:rPr lang="it-IT" dirty="0" smtClean="0">
                <a:sym typeface="Wingdings" panose="05000000000000000000" pitchFamily="2" charset="2"/>
              </a:rPr>
              <a:t> New </a:t>
            </a:r>
            <a:r>
              <a:rPr lang="it-IT" dirty="0" err="1" smtClean="0">
                <a:sym typeface="Wingdings" panose="05000000000000000000" pitchFamily="2" charset="2"/>
              </a:rPr>
              <a:t>version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r>
              <a:rPr lang="it-IT" dirty="0" err="1" smtClean="0">
                <a:sym typeface="Wingdings" panose="05000000000000000000" pitchFamily="2" charset="2"/>
              </a:rPr>
              <a:t>foreseen</a:t>
            </a:r>
            <a:r>
              <a:rPr lang="it-IT" dirty="0" smtClean="0">
                <a:sym typeface="Wingdings" panose="05000000000000000000" pitchFamily="2" charset="2"/>
              </a:rPr>
              <a:t> in 2020 (SMART v3) </a:t>
            </a:r>
          </a:p>
          <a:p>
            <a:pPr>
              <a:lnSpc>
                <a:spcPct val="110000"/>
              </a:lnSpc>
            </a:pPr>
            <a:r>
              <a:rPr lang="it-IT" dirty="0" smtClean="0">
                <a:sym typeface="Wingdings" panose="05000000000000000000" pitchFamily="2" charset="2"/>
              </a:rPr>
              <a:t>First </a:t>
            </a:r>
            <a:r>
              <a:rPr lang="it-IT" dirty="0" err="1" smtClean="0">
                <a:sym typeface="Wingdings" panose="05000000000000000000" pitchFamily="2" charset="2"/>
              </a:rPr>
              <a:t>milestone</a:t>
            </a:r>
            <a:r>
              <a:rPr lang="it-IT" dirty="0" smtClean="0">
                <a:sym typeface="Wingdings" panose="05000000000000000000" pitchFamily="2" charset="2"/>
              </a:rPr>
              <a:t> in 2020 </a:t>
            </a:r>
            <a:r>
              <a:rPr lang="it-IT" dirty="0" err="1" smtClean="0">
                <a:sym typeface="Wingdings" panose="05000000000000000000" pitchFamily="2" charset="2"/>
              </a:rPr>
              <a:t>is</a:t>
            </a:r>
            <a:r>
              <a:rPr lang="it-IT" dirty="0" smtClean="0">
                <a:sym typeface="Wingdings" panose="05000000000000000000" pitchFamily="2" charset="2"/>
              </a:rPr>
              <a:t> the full </a:t>
            </a:r>
            <a:r>
              <a:rPr lang="it-IT" dirty="0" err="1" smtClean="0">
                <a:sym typeface="Wingdings" panose="05000000000000000000" pitchFamily="2" charset="2"/>
              </a:rPr>
              <a:t>chain</a:t>
            </a:r>
            <a:r>
              <a:rPr lang="it-IT" dirty="0" smtClean="0">
                <a:sym typeface="Wingdings" panose="05000000000000000000" pitchFamily="2" charset="2"/>
              </a:rPr>
              <a:t> (</a:t>
            </a:r>
            <a:r>
              <a:rPr lang="it-IT" dirty="0" err="1" smtClean="0">
                <a:sym typeface="Wingdings" panose="05000000000000000000" pitchFamily="2" charset="2"/>
              </a:rPr>
              <a:t>SiPM</a:t>
            </a:r>
            <a:r>
              <a:rPr lang="it-IT" dirty="0" smtClean="0">
                <a:sym typeface="Wingdings" panose="05000000000000000000" pitchFamily="2" charset="2"/>
              </a:rPr>
              <a:t>-</a:t>
            </a:r>
            <a:r>
              <a:rPr lang="it-IT" dirty="0" err="1" smtClean="0">
                <a:sym typeface="Wingdings" panose="05000000000000000000" pitchFamily="2" charset="2"/>
              </a:rPr>
              <a:t>preamplifier</a:t>
            </a:r>
            <a:r>
              <a:rPr lang="it-IT" dirty="0" smtClean="0">
                <a:sym typeface="Wingdings" panose="05000000000000000000" pitchFamily="2" charset="2"/>
              </a:rPr>
              <a:t>-FEE)</a:t>
            </a:r>
          </a:p>
          <a:p>
            <a:pPr>
              <a:lnSpc>
                <a:spcPct val="110000"/>
              </a:lnSpc>
            </a:pPr>
            <a:r>
              <a:rPr lang="it-IT" dirty="0" err="1" smtClean="0">
                <a:sym typeface="Wingdings" panose="05000000000000000000" pitchFamily="2" charset="2"/>
              </a:rPr>
              <a:t>Upgraded</a:t>
            </a:r>
            <a:r>
              <a:rPr lang="it-IT" dirty="0" smtClean="0">
                <a:sym typeface="Wingdings" panose="05000000000000000000" pitchFamily="2" charset="2"/>
              </a:rPr>
              <a:t> camera </a:t>
            </a:r>
            <a:r>
              <a:rPr lang="it-IT" dirty="0" err="1" smtClean="0">
                <a:sym typeface="Wingdings" panose="05000000000000000000" pitchFamily="2" charset="2"/>
              </a:rPr>
              <a:t>installation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r>
              <a:rPr lang="it-IT" dirty="0" err="1" smtClean="0">
                <a:sym typeface="Wingdings" panose="05000000000000000000" pitchFamily="2" charset="2"/>
              </a:rPr>
              <a:t>foreseen</a:t>
            </a:r>
            <a:r>
              <a:rPr lang="it-IT" dirty="0" smtClean="0">
                <a:sym typeface="Wingdings" panose="05000000000000000000" pitchFamily="2" charset="2"/>
              </a:rPr>
              <a:t> for end 2021</a:t>
            </a:r>
          </a:p>
          <a:p>
            <a:pPr>
              <a:lnSpc>
                <a:spcPct val="110000"/>
              </a:lnSpc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3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pSCT</a:t>
            </a:r>
            <a:r>
              <a:rPr lang="it-IT" dirty="0" smtClean="0"/>
              <a:t> Camera</a:t>
            </a:r>
            <a:endParaRPr lang="it-IT" dirty="0"/>
          </a:p>
        </p:txBody>
      </p:sp>
      <p:sp>
        <p:nvSpPr>
          <p:cNvPr id="42" name="Segnaposto contenuto 41"/>
          <p:cNvSpPr>
            <a:spLocks noGrp="1"/>
          </p:cNvSpPr>
          <p:nvPr>
            <p:ph idx="1"/>
          </p:nvPr>
        </p:nvSpPr>
        <p:spPr>
          <a:xfrm>
            <a:off x="838200" y="1825625"/>
            <a:ext cx="537148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All modules (US and INFN) have TARGET 7 front-end electronics modules</a:t>
            </a:r>
          </a:p>
          <a:p>
            <a:r>
              <a:rPr lang="en-US" dirty="0" smtClean="0"/>
              <a:t>Central module position used for global alignment system</a:t>
            </a:r>
          </a:p>
          <a:p>
            <a:r>
              <a:rPr lang="en-US" dirty="0" smtClean="0"/>
              <a:t>Improvements made in the mirror alignment</a:t>
            </a:r>
          </a:p>
          <a:p>
            <a:pPr lvl="1"/>
            <a:r>
              <a:rPr lang="en-US" dirty="0" smtClean="0"/>
              <a:t>Vega star</a:t>
            </a:r>
          </a:p>
          <a:p>
            <a:pPr lvl="1"/>
            <a:r>
              <a:rPr lang="en-US" dirty="0"/>
              <a:t>Showers now resolved into compact </a:t>
            </a:r>
            <a:r>
              <a:rPr lang="en-US" dirty="0" smtClean="0"/>
              <a:t>regions</a:t>
            </a:r>
            <a:r>
              <a:rPr lang="en-US" dirty="0"/>
              <a:t> </a:t>
            </a:r>
            <a:r>
              <a:rPr lang="en-US" dirty="0" smtClean="0"/>
              <a:t>(corresponding to the improved alignment shown in Vega images)</a:t>
            </a:r>
          </a:p>
          <a:p>
            <a:r>
              <a:rPr lang="en-US" dirty="0" smtClean="0"/>
              <a:t>More progress on the </a:t>
            </a:r>
          </a:p>
          <a:p>
            <a:pPr lvl="1"/>
            <a:r>
              <a:rPr lang="en-US" dirty="0" smtClean="0"/>
              <a:t>Optimized ASICs initialization sequence, properly configured at </a:t>
            </a:r>
            <a:r>
              <a:rPr lang="en-US" dirty="0"/>
              <a:t>all </a:t>
            </a:r>
            <a:r>
              <a:rPr lang="en-US" dirty="0" smtClean="0"/>
              <a:t>temperatures</a:t>
            </a:r>
          </a:p>
          <a:p>
            <a:pPr lvl="1"/>
            <a:r>
              <a:rPr lang="en-US" dirty="0" smtClean="0"/>
              <a:t>noise stable </a:t>
            </a:r>
            <a:r>
              <a:rPr lang="en-US" dirty="0"/>
              <a:t>when chiller is running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2</a:t>
            </a:fld>
            <a:endParaRPr lang="it-IT"/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513" y="1421476"/>
            <a:ext cx="2152348" cy="2183736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178" y="1352816"/>
            <a:ext cx="2467648" cy="2321055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A91EA07B-E071-4047-B6CA-35DCACA30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348" y="3599392"/>
            <a:ext cx="3568956" cy="2676717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DAEA1CF0-FCA6-CD45-AB1A-B211DA7948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01" r="16756"/>
          <a:stretch/>
        </p:blipFill>
        <p:spPr>
          <a:xfrm>
            <a:off x="6347775" y="3729498"/>
            <a:ext cx="2505895" cy="25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Optimization</a:t>
            </a:r>
            <a:r>
              <a:rPr lang="it-IT" dirty="0" smtClean="0"/>
              <a:t> for </a:t>
            </a:r>
            <a:r>
              <a:rPr lang="it-IT" dirty="0" err="1" smtClean="0"/>
              <a:t>low</a:t>
            </a:r>
            <a:r>
              <a:rPr lang="it-IT" dirty="0" smtClean="0"/>
              <a:t> temperature </a:t>
            </a:r>
            <a:r>
              <a:rPr lang="it-IT" dirty="0" err="1" smtClean="0"/>
              <a:t>issues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3</a:t>
            </a:fld>
            <a:endParaRPr lang="it-IT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7515257-F518-C04D-ACBC-1B7E014E3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63" y="1690974"/>
            <a:ext cx="2815898" cy="234658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F2FBA98-E3DA-3D49-AFC4-BFE02A98F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358" y="4012317"/>
            <a:ext cx="2815899" cy="234658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5536900-FD2F-FC40-A1CF-71D210484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743" y="4012317"/>
            <a:ext cx="2815899" cy="234658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EC57DC0-3928-244D-B111-E0353EEEB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743" y="1686881"/>
            <a:ext cx="2790521" cy="232543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D658593-710A-4746-A9D0-F309CAF86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039" y="4037556"/>
            <a:ext cx="2787122" cy="232260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1658D0F-D15B-5847-BABB-AC91BF848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981" y="1686882"/>
            <a:ext cx="2815899" cy="2346582"/>
          </a:xfrm>
          <a:prstGeom prst="rect">
            <a:avLst/>
          </a:prstGeom>
        </p:spPr>
      </p:pic>
      <p:cxnSp>
        <p:nvCxnSpPr>
          <p:cNvPr id="14" name="Straight Arrow Connector 18">
            <a:extLst>
              <a:ext uri="{FF2B5EF4-FFF2-40B4-BE49-F238E27FC236}">
                <a16:creationId xmlns:a16="http://schemas.microsoft.com/office/drawing/2014/main" id="{9AEAD7C5-1352-3E4B-B3C3-7FD738E34292}"/>
              </a:ext>
            </a:extLst>
          </p:cNvPr>
          <p:cNvCxnSpPr/>
          <p:nvPr/>
        </p:nvCxnSpPr>
        <p:spPr>
          <a:xfrm>
            <a:off x="4219266" y="3856932"/>
            <a:ext cx="0" cy="327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9">
            <a:extLst>
              <a:ext uri="{FF2B5EF4-FFF2-40B4-BE49-F238E27FC236}">
                <a16:creationId xmlns:a16="http://schemas.microsoft.com/office/drawing/2014/main" id="{AA7C2264-1B0F-0A4F-ABD5-62CE42159ADE}"/>
              </a:ext>
            </a:extLst>
          </p:cNvPr>
          <p:cNvCxnSpPr>
            <a:cxnSpLocks/>
          </p:cNvCxnSpPr>
          <p:nvPr/>
        </p:nvCxnSpPr>
        <p:spPr>
          <a:xfrm flipV="1">
            <a:off x="5044527" y="3731849"/>
            <a:ext cx="554965" cy="4528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1">
            <a:extLst>
              <a:ext uri="{FF2B5EF4-FFF2-40B4-BE49-F238E27FC236}">
                <a16:creationId xmlns:a16="http://schemas.microsoft.com/office/drawing/2014/main" id="{A4936E07-B803-BA4B-8130-4AF86B61050D}"/>
              </a:ext>
            </a:extLst>
          </p:cNvPr>
          <p:cNvCxnSpPr/>
          <p:nvPr/>
        </p:nvCxnSpPr>
        <p:spPr>
          <a:xfrm>
            <a:off x="6802930" y="3869562"/>
            <a:ext cx="0" cy="327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2">
            <a:extLst>
              <a:ext uri="{FF2B5EF4-FFF2-40B4-BE49-F238E27FC236}">
                <a16:creationId xmlns:a16="http://schemas.microsoft.com/office/drawing/2014/main" id="{660C30B9-5375-5E44-938E-E26ECABC9871}"/>
              </a:ext>
            </a:extLst>
          </p:cNvPr>
          <p:cNvCxnSpPr>
            <a:cxnSpLocks/>
          </p:cNvCxnSpPr>
          <p:nvPr/>
        </p:nvCxnSpPr>
        <p:spPr>
          <a:xfrm flipV="1">
            <a:off x="7821285" y="3802536"/>
            <a:ext cx="553526" cy="3948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5">
            <a:extLst>
              <a:ext uri="{FF2B5EF4-FFF2-40B4-BE49-F238E27FC236}">
                <a16:creationId xmlns:a16="http://schemas.microsoft.com/office/drawing/2014/main" id="{836EE38A-0D23-FE43-98BE-2AD30FA15C26}"/>
              </a:ext>
            </a:extLst>
          </p:cNvPr>
          <p:cNvCxnSpPr/>
          <p:nvPr/>
        </p:nvCxnSpPr>
        <p:spPr>
          <a:xfrm>
            <a:off x="9622875" y="3824547"/>
            <a:ext cx="0" cy="327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5">
            <a:extLst>
              <a:ext uri="{FF2B5EF4-FFF2-40B4-BE49-F238E27FC236}">
                <a16:creationId xmlns:a16="http://schemas.microsoft.com/office/drawing/2014/main" id="{47670134-7AB7-8445-B3F4-3C5EDF0069F6}"/>
              </a:ext>
            </a:extLst>
          </p:cNvPr>
          <p:cNvSpPr txBox="1"/>
          <p:nvPr/>
        </p:nvSpPr>
        <p:spPr>
          <a:xfrm>
            <a:off x="1077120" y="2479872"/>
            <a:ext cx="142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fixed</a:t>
            </a:r>
            <a:endParaRPr lang="en-US" dirty="0"/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60047CA1-4BB3-8347-8F92-0BC535300639}"/>
              </a:ext>
            </a:extLst>
          </p:cNvPr>
          <p:cNvSpPr txBox="1"/>
          <p:nvPr/>
        </p:nvSpPr>
        <p:spPr>
          <a:xfrm>
            <a:off x="1077120" y="4828501"/>
            <a:ext cx="142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Fixed</a:t>
            </a:r>
          </a:p>
        </p:txBody>
      </p:sp>
    </p:spTree>
    <p:extLst>
      <p:ext uri="{BB962C8B-B14F-4D97-AF65-F5344CB8AC3E}">
        <p14:creationId xmlns:p14="http://schemas.microsoft.com/office/powerpoint/2010/main" val="20123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pSCT</a:t>
            </a:r>
            <a:r>
              <a:rPr lang="it-IT" dirty="0" smtClean="0"/>
              <a:t> camera upgrade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90157" y="1522714"/>
            <a:ext cx="4154678" cy="4351338"/>
          </a:xfrm>
        </p:spPr>
        <p:txBody>
          <a:bodyPr>
            <a:noAutofit/>
          </a:bodyPr>
          <a:lstStyle/>
          <a:p>
            <a:r>
              <a:rPr lang="en-US" sz="2400" dirty="0" smtClean="0"/>
              <a:t>Goal: Populate the full camera  (11328 channels, 177 modules)</a:t>
            </a:r>
          </a:p>
          <a:p>
            <a:r>
              <a:rPr lang="en-US" sz="2400" dirty="0" smtClean="0"/>
              <a:t>NUV-HD by FBK as </a:t>
            </a:r>
            <a:r>
              <a:rPr lang="en-US" sz="2400" dirty="0" err="1" smtClean="0"/>
              <a:t>SiPM</a:t>
            </a:r>
            <a:r>
              <a:rPr lang="en-US" sz="2400" dirty="0" smtClean="0"/>
              <a:t> sensor</a:t>
            </a:r>
          </a:p>
          <a:p>
            <a:r>
              <a:rPr lang="en-US" sz="2400" dirty="0" smtClean="0"/>
              <a:t>Design a preamplifier ASIC and remove  discrete components</a:t>
            </a:r>
          </a:p>
          <a:p>
            <a:r>
              <a:rPr lang="en-US" sz="2400" dirty="0" smtClean="0"/>
              <a:t>Re-design the readout module with TARGET family ASICs</a:t>
            </a:r>
          </a:p>
          <a:p>
            <a:pPr lvl="1"/>
            <a:r>
              <a:rPr lang="en-US" sz="1800" dirty="0" smtClean="0"/>
              <a:t>T5TEA for trigger</a:t>
            </a:r>
          </a:p>
          <a:p>
            <a:pPr lvl="1"/>
            <a:r>
              <a:rPr lang="en-US" sz="1800" dirty="0" smtClean="0"/>
              <a:t>TARGET-C for analog sampling</a:t>
            </a:r>
          </a:p>
          <a:p>
            <a:endParaRPr lang="en-US" sz="2400" dirty="0" smtClean="0"/>
          </a:p>
          <a:p>
            <a:endParaRPr lang="it-IT" sz="2400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4</a:t>
            </a:fld>
            <a:endParaRPr lang="it-IT"/>
          </a:p>
        </p:txBody>
      </p:sp>
      <p:sp>
        <p:nvSpPr>
          <p:cNvPr id="8" name="object 2"/>
          <p:cNvSpPr/>
          <p:nvPr/>
        </p:nvSpPr>
        <p:spPr>
          <a:xfrm>
            <a:off x="7810501" y="1118646"/>
            <a:ext cx="3543299" cy="3439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5294378" y="1388395"/>
            <a:ext cx="2278214" cy="2270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9697975" y="2814097"/>
            <a:ext cx="127000" cy="135890"/>
          </a:xfrm>
          <a:custGeom>
            <a:avLst/>
            <a:gdLst/>
            <a:ahLst/>
            <a:cxnLst/>
            <a:rect l="l" t="t" r="r" b="b"/>
            <a:pathLst>
              <a:path w="127000" h="135889">
                <a:moveTo>
                  <a:pt x="0" y="0"/>
                </a:moveTo>
                <a:lnTo>
                  <a:pt x="126492" y="0"/>
                </a:lnTo>
                <a:lnTo>
                  <a:pt x="126492" y="135636"/>
                </a:lnTo>
                <a:lnTo>
                  <a:pt x="0" y="13563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/>
          <p:nvPr/>
        </p:nvSpPr>
        <p:spPr>
          <a:xfrm>
            <a:off x="7159238" y="2238554"/>
            <a:ext cx="2601595" cy="576580"/>
          </a:xfrm>
          <a:custGeom>
            <a:avLst/>
            <a:gdLst/>
            <a:ahLst/>
            <a:cxnLst/>
            <a:rect l="l" t="t" r="r" b="b"/>
            <a:pathLst>
              <a:path w="2601595" h="576580">
                <a:moveTo>
                  <a:pt x="2601506" y="575995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/>
          <p:cNvSpPr/>
          <p:nvPr/>
        </p:nvSpPr>
        <p:spPr>
          <a:xfrm>
            <a:off x="7159242" y="2198171"/>
            <a:ext cx="126364" cy="130810"/>
          </a:xfrm>
          <a:custGeom>
            <a:avLst/>
            <a:gdLst/>
            <a:ahLst/>
            <a:cxnLst/>
            <a:rect l="l" t="t" r="r" b="b"/>
            <a:pathLst>
              <a:path w="126365" h="130810">
                <a:moveTo>
                  <a:pt x="97180" y="130200"/>
                </a:moveTo>
                <a:lnTo>
                  <a:pt x="0" y="40386"/>
                </a:lnTo>
                <a:lnTo>
                  <a:pt x="126009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/>
          <p:cNvSpPr/>
          <p:nvPr/>
        </p:nvSpPr>
        <p:spPr>
          <a:xfrm>
            <a:off x="7050381" y="2949732"/>
            <a:ext cx="2710815" cy="88900"/>
          </a:xfrm>
          <a:custGeom>
            <a:avLst/>
            <a:gdLst/>
            <a:ahLst/>
            <a:cxnLst/>
            <a:rect l="l" t="t" r="r" b="b"/>
            <a:pathLst>
              <a:path w="2710815" h="88900">
                <a:moveTo>
                  <a:pt x="2710700" y="0"/>
                </a:moveTo>
                <a:lnTo>
                  <a:pt x="0" y="88569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/>
          <p:cNvSpPr/>
          <p:nvPr/>
        </p:nvSpPr>
        <p:spPr>
          <a:xfrm>
            <a:off x="7050380" y="2967921"/>
            <a:ext cx="116839" cy="133350"/>
          </a:xfrm>
          <a:custGeom>
            <a:avLst/>
            <a:gdLst/>
            <a:ahLst/>
            <a:cxnLst/>
            <a:rect l="l" t="t" r="r" b="b"/>
            <a:pathLst>
              <a:path w="116840" h="133350">
                <a:moveTo>
                  <a:pt x="112064" y="0"/>
                </a:moveTo>
                <a:lnTo>
                  <a:pt x="0" y="70383"/>
                </a:lnTo>
                <a:lnTo>
                  <a:pt x="116420" y="133273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/>
          <p:cNvSpPr/>
          <p:nvPr/>
        </p:nvSpPr>
        <p:spPr>
          <a:xfrm>
            <a:off x="5192727" y="4560829"/>
            <a:ext cx="6160007" cy="16994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"/>
          <p:cNvSpPr txBox="1"/>
          <p:nvPr/>
        </p:nvSpPr>
        <p:spPr>
          <a:xfrm>
            <a:off x="5208283" y="3698383"/>
            <a:ext cx="211772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Pre-amplifier stage</a:t>
            </a:r>
            <a:endParaRPr sz="1600">
              <a:latin typeface="Arial"/>
              <a:cs typeface="Arial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795" algn="l"/>
              </a:tabLst>
            </a:pPr>
            <a:r>
              <a:rPr sz="1600" spc="-5" dirty="0">
                <a:latin typeface="Arial"/>
                <a:cs typeface="Arial"/>
              </a:rPr>
              <a:t>pulse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shaping</a:t>
            </a:r>
            <a:endParaRPr sz="1600">
              <a:latin typeface="Arial"/>
              <a:cs typeface="Arial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795" algn="l"/>
              </a:tabLst>
            </a:pPr>
            <a:r>
              <a:rPr sz="1600" spc="-5" dirty="0">
                <a:latin typeface="Arial"/>
                <a:cs typeface="Arial"/>
              </a:rPr>
              <a:t>pole zero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cancellation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6243693" y="4502380"/>
            <a:ext cx="160020" cy="287020"/>
          </a:xfrm>
          <a:custGeom>
            <a:avLst/>
            <a:gdLst/>
            <a:ahLst/>
            <a:cxnLst/>
            <a:rect l="l" t="t" r="r" b="b"/>
            <a:pathLst>
              <a:path w="160020" h="287020">
                <a:moveTo>
                  <a:pt x="159397" y="0"/>
                </a:moveTo>
                <a:lnTo>
                  <a:pt x="0" y="28641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/>
          <p:cNvSpPr/>
          <p:nvPr/>
        </p:nvSpPr>
        <p:spPr>
          <a:xfrm>
            <a:off x="6241007" y="4656495"/>
            <a:ext cx="116839" cy="132715"/>
          </a:xfrm>
          <a:custGeom>
            <a:avLst/>
            <a:gdLst/>
            <a:ahLst/>
            <a:cxnLst/>
            <a:rect l="l" t="t" r="r" b="b"/>
            <a:pathLst>
              <a:path w="116839" h="132714">
                <a:moveTo>
                  <a:pt x="0" y="0"/>
                </a:moveTo>
                <a:lnTo>
                  <a:pt x="2679" y="132295"/>
                </a:lnTo>
                <a:lnTo>
                  <a:pt x="116522" y="64846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7"/>
          <p:cNvSpPr/>
          <p:nvPr/>
        </p:nvSpPr>
        <p:spPr>
          <a:xfrm>
            <a:off x="5516682" y="4820897"/>
            <a:ext cx="1135380" cy="762000"/>
          </a:xfrm>
          <a:custGeom>
            <a:avLst/>
            <a:gdLst/>
            <a:ahLst/>
            <a:cxnLst/>
            <a:rect l="l" t="t" r="r" b="b"/>
            <a:pathLst>
              <a:path w="1135379" h="762000">
                <a:moveTo>
                  <a:pt x="338924" y="0"/>
                </a:moveTo>
                <a:lnTo>
                  <a:pt x="1135380" y="25400"/>
                </a:lnTo>
                <a:lnTo>
                  <a:pt x="889673" y="762000"/>
                </a:lnTo>
                <a:lnTo>
                  <a:pt x="0" y="711200"/>
                </a:lnTo>
                <a:lnTo>
                  <a:pt x="338924" y="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8"/>
          <p:cNvSpPr/>
          <p:nvPr/>
        </p:nvSpPr>
        <p:spPr>
          <a:xfrm>
            <a:off x="7490271" y="4863568"/>
            <a:ext cx="965200" cy="762000"/>
          </a:xfrm>
          <a:custGeom>
            <a:avLst/>
            <a:gdLst/>
            <a:ahLst/>
            <a:cxnLst/>
            <a:rect l="l" t="t" r="r" b="b"/>
            <a:pathLst>
              <a:path w="965200" h="762000">
                <a:moveTo>
                  <a:pt x="169240" y="0"/>
                </a:moveTo>
                <a:lnTo>
                  <a:pt x="964692" y="25400"/>
                </a:lnTo>
                <a:lnTo>
                  <a:pt x="837755" y="762000"/>
                </a:lnTo>
                <a:lnTo>
                  <a:pt x="0" y="736600"/>
                </a:lnTo>
                <a:lnTo>
                  <a:pt x="169240" y="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/>
          <p:cNvSpPr/>
          <p:nvPr/>
        </p:nvSpPr>
        <p:spPr>
          <a:xfrm>
            <a:off x="6403655" y="4502380"/>
            <a:ext cx="1236980" cy="352425"/>
          </a:xfrm>
          <a:custGeom>
            <a:avLst/>
            <a:gdLst/>
            <a:ahLst/>
            <a:cxnLst/>
            <a:rect l="l" t="t" r="r" b="b"/>
            <a:pathLst>
              <a:path w="1236979" h="352425">
                <a:moveTo>
                  <a:pt x="0" y="0"/>
                </a:moveTo>
                <a:lnTo>
                  <a:pt x="1236662" y="352158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0"/>
          <p:cNvSpPr/>
          <p:nvPr/>
        </p:nvSpPr>
        <p:spPr>
          <a:xfrm>
            <a:off x="7512134" y="4759100"/>
            <a:ext cx="128270" cy="128270"/>
          </a:xfrm>
          <a:custGeom>
            <a:avLst/>
            <a:gdLst/>
            <a:ahLst/>
            <a:cxnLst/>
            <a:rect l="l" t="t" r="r" b="b"/>
            <a:pathLst>
              <a:path w="128270" h="128270">
                <a:moveTo>
                  <a:pt x="36525" y="0"/>
                </a:moveTo>
                <a:lnTo>
                  <a:pt x="128193" y="95427"/>
                </a:lnTo>
                <a:lnTo>
                  <a:pt x="0" y="128244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/>
          <p:cNvSpPr/>
          <p:nvPr/>
        </p:nvSpPr>
        <p:spPr>
          <a:xfrm>
            <a:off x="6065200" y="5692782"/>
            <a:ext cx="123825" cy="132080"/>
          </a:xfrm>
          <a:custGeom>
            <a:avLst/>
            <a:gdLst/>
            <a:ahLst/>
            <a:cxnLst/>
            <a:rect l="l" t="t" r="r" b="b"/>
            <a:pathLst>
              <a:path w="123825" h="132079">
                <a:moveTo>
                  <a:pt x="21742" y="131559"/>
                </a:moveTo>
                <a:lnTo>
                  <a:pt x="123647" y="47142"/>
                </a:ln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4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FBK </a:t>
            </a:r>
            <a:r>
              <a:rPr lang="it-IT" dirty="0" err="1" smtClean="0"/>
              <a:t>Silicon</a:t>
            </a:r>
            <a:r>
              <a:rPr lang="it-IT" dirty="0" smtClean="0"/>
              <a:t> </a:t>
            </a:r>
            <a:r>
              <a:rPr lang="it-IT" dirty="0" err="1" smtClean="0"/>
              <a:t>Photomultipliers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5</a:t>
            </a:fld>
            <a:endParaRPr lang="it-IT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787784" y="1387934"/>
            <a:ext cx="4914748" cy="4968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>
                <a:solidFill>
                  <a:schemeClr val="tx1"/>
                </a:solidFill>
              </a:rPr>
              <a:t>iV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measured</a:t>
            </a:r>
            <a:r>
              <a:rPr lang="it-IT" dirty="0">
                <a:solidFill>
                  <a:schemeClr val="tx1"/>
                </a:solidFill>
              </a:rPr>
              <a:t> on </a:t>
            </a:r>
            <a:r>
              <a:rPr lang="it-IT" dirty="0" err="1">
                <a:solidFill>
                  <a:schemeClr val="tx1"/>
                </a:solidFill>
              </a:rPr>
              <a:t>all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channels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after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assembly</a:t>
            </a:r>
            <a:endParaRPr lang="it-IT" dirty="0">
              <a:solidFill>
                <a:schemeClr val="tx1"/>
              </a:solidFill>
            </a:endParaRPr>
          </a:p>
          <a:p>
            <a:pPr lvl="1"/>
            <a:r>
              <a:rPr lang="it-IT" dirty="0">
                <a:solidFill>
                  <a:schemeClr val="tx1"/>
                </a:solidFill>
              </a:rPr>
              <a:t>Breakdown </a:t>
            </a:r>
            <a:r>
              <a:rPr lang="it-IT" dirty="0" err="1">
                <a:solidFill>
                  <a:schemeClr val="tx1"/>
                </a:solidFill>
              </a:rPr>
              <a:t>voltage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V</a:t>
            </a:r>
            <a:r>
              <a:rPr lang="it-IT" baseline="-25000" dirty="0" err="1">
                <a:solidFill>
                  <a:schemeClr val="tx1"/>
                </a:solidFill>
              </a:rPr>
              <a:t>bd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evaluated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it-IT" dirty="0" err="1">
                <a:solidFill>
                  <a:schemeClr val="tx1"/>
                </a:solidFill>
              </a:rPr>
              <a:t>Uniform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V</a:t>
            </a:r>
            <a:r>
              <a:rPr lang="it-IT" baseline="-25000" dirty="0" err="1">
                <a:solidFill>
                  <a:schemeClr val="tx1"/>
                </a:solidFill>
              </a:rPr>
              <a:t>bd</a:t>
            </a:r>
            <a:r>
              <a:rPr lang="it-IT" dirty="0">
                <a:solidFill>
                  <a:schemeClr val="tx1"/>
                </a:solidFill>
              </a:rPr>
              <a:t> : </a:t>
            </a:r>
            <a:r>
              <a:rPr lang="it-IT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it-IT" dirty="0">
                <a:solidFill>
                  <a:schemeClr val="tx1"/>
                </a:solidFill>
              </a:rPr>
              <a:t>/</a:t>
            </a:r>
            <a:r>
              <a:rPr lang="it-IT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it-IT" dirty="0">
                <a:solidFill>
                  <a:schemeClr val="tx1"/>
                </a:solidFill>
              </a:rPr>
              <a:t> = 0.17</a:t>
            </a:r>
            <a:r>
              <a:rPr lang="it-IT" dirty="0" smtClean="0">
                <a:solidFill>
                  <a:schemeClr val="tx1"/>
                </a:solidFill>
              </a:rPr>
              <a:t>%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Gain </a:t>
            </a:r>
            <a:r>
              <a:rPr lang="it-IT" dirty="0" err="1" smtClean="0">
                <a:solidFill>
                  <a:schemeClr val="tx1"/>
                </a:solidFill>
              </a:rPr>
              <a:t>measurement</a:t>
            </a:r>
            <a:r>
              <a:rPr lang="it-IT" dirty="0" smtClean="0">
                <a:solidFill>
                  <a:schemeClr val="tx1"/>
                </a:solidFill>
              </a:rPr>
              <a:t> and </a:t>
            </a:r>
            <a:r>
              <a:rPr lang="it-IT" dirty="0" err="1" smtClean="0">
                <a:solidFill>
                  <a:schemeClr val="tx1"/>
                </a:solidFill>
              </a:rPr>
              <a:t>pulse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amplitude</a:t>
            </a:r>
            <a:endParaRPr lang="it-IT" dirty="0">
              <a:solidFill>
                <a:schemeClr val="tx1"/>
              </a:solidFill>
            </a:endParaRPr>
          </a:p>
          <a:p>
            <a:pPr lvl="1"/>
            <a:r>
              <a:rPr lang="it-IT" dirty="0">
                <a:solidFill>
                  <a:schemeClr val="tx1"/>
                </a:solidFill>
              </a:rPr>
              <a:t>4x4 NUV-HD3 </a:t>
            </a:r>
            <a:r>
              <a:rPr lang="it-IT" dirty="0" err="1">
                <a:solidFill>
                  <a:schemeClr val="tx1"/>
                </a:solidFill>
              </a:rPr>
              <a:t>matrix</a:t>
            </a:r>
            <a:r>
              <a:rPr lang="it-IT" dirty="0">
                <a:solidFill>
                  <a:schemeClr val="tx1"/>
                </a:solidFill>
              </a:rPr>
              <a:t> (</a:t>
            </a:r>
            <a:r>
              <a:rPr lang="it-IT" dirty="0" err="1">
                <a:solidFill>
                  <a:schemeClr val="tx1"/>
                </a:solidFill>
              </a:rPr>
              <a:t>Vbias</a:t>
            </a:r>
            <a:r>
              <a:rPr lang="it-IT" dirty="0">
                <a:solidFill>
                  <a:schemeClr val="tx1"/>
                </a:solidFill>
              </a:rPr>
              <a:t> = 33 V), </a:t>
            </a:r>
            <a:r>
              <a:rPr lang="it-IT" dirty="0" err="1">
                <a:solidFill>
                  <a:schemeClr val="tx1"/>
                </a:solidFill>
              </a:rPr>
              <a:t>one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SiPM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illuminated</a:t>
            </a:r>
            <a:endParaRPr lang="it-IT" dirty="0">
              <a:solidFill>
                <a:schemeClr val="tx1"/>
              </a:solidFill>
            </a:endParaRPr>
          </a:p>
          <a:p>
            <a:pPr lvl="1"/>
            <a:r>
              <a:rPr lang="it-IT" dirty="0">
                <a:solidFill>
                  <a:schemeClr val="tx1"/>
                </a:solidFill>
              </a:rPr>
              <a:t>SMART &amp; Target-C (</a:t>
            </a:r>
            <a:r>
              <a:rPr lang="it-IT" dirty="0" err="1">
                <a:solidFill>
                  <a:schemeClr val="tx1"/>
                </a:solidFill>
              </a:rPr>
              <a:t>sampling</a:t>
            </a:r>
            <a:r>
              <a:rPr lang="it-IT" dirty="0">
                <a:solidFill>
                  <a:schemeClr val="tx1"/>
                </a:solidFill>
              </a:rPr>
              <a:t>) + T5TEA (trigger)</a:t>
            </a:r>
          </a:p>
          <a:p>
            <a:pPr lvl="1"/>
            <a:r>
              <a:rPr lang="it-IT" dirty="0" err="1">
                <a:solidFill>
                  <a:schemeClr val="tx1"/>
                </a:solidFill>
              </a:rPr>
              <a:t>Picosecond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pulsed</a:t>
            </a:r>
            <a:r>
              <a:rPr lang="it-IT" dirty="0">
                <a:solidFill>
                  <a:schemeClr val="tx1"/>
                </a:solidFill>
              </a:rPr>
              <a:t> laser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631898" y="1319323"/>
            <a:ext cx="3305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IV </a:t>
            </a:r>
            <a:r>
              <a:rPr lang="it-IT" sz="1400" dirty="0" err="1" smtClean="0"/>
              <a:t>characteristics</a:t>
            </a:r>
            <a:r>
              <a:rPr lang="it-IT" sz="1400" dirty="0" smtClean="0"/>
              <a:t> </a:t>
            </a:r>
            <a:r>
              <a:rPr lang="it-IT" sz="1400" dirty="0"/>
              <a:t>for a 16-channel </a:t>
            </a:r>
            <a:r>
              <a:rPr lang="it-IT" sz="1400" dirty="0" err="1"/>
              <a:t>matrix</a:t>
            </a:r>
            <a:endParaRPr lang="it-IT" sz="1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27" y="1536001"/>
            <a:ext cx="3230953" cy="235499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45" y="1536001"/>
            <a:ext cx="3449155" cy="250255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8833280" y="1289780"/>
            <a:ext cx="3090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V</a:t>
            </a:r>
            <a:r>
              <a:rPr lang="it-IT" sz="1400" baseline="-25000" dirty="0" err="1"/>
              <a:t>bd</a:t>
            </a:r>
            <a:r>
              <a:rPr lang="it-IT" sz="1400" dirty="0"/>
              <a:t> </a:t>
            </a:r>
            <a:r>
              <a:rPr lang="it-IT" sz="1400" dirty="0" err="1"/>
              <a:t>distribution</a:t>
            </a:r>
            <a:r>
              <a:rPr lang="it-IT" sz="1400" dirty="0"/>
              <a:t> for </a:t>
            </a:r>
            <a:r>
              <a:rPr lang="it-IT" sz="1400" dirty="0" err="1"/>
              <a:t>all</a:t>
            </a:r>
            <a:r>
              <a:rPr lang="it-IT" sz="1400" dirty="0"/>
              <a:t> </a:t>
            </a:r>
            <a:r>
              <a:rPr lang="it-IT" sz="1400" dirty="0" err="1"/>
              <a:t>SiPMs</a:t>
            </a:r>
            <a:endParaRPr lang="it-IT" sz="1400" dirty="0"/>
          </a:p>
        </p:txBody>
      </p:sp>
      <p:sp>
        <p:nvSpPr>
          <p:cNvPr id="13" name="object 5"/>
          <p:cNvSpPr/>
          <p:nvPr/>
        </p:nvSpPr>
        <p:spPr>
          <a:xfrm>
            <a:off x="8937666" y="4156046"/>
            <a:ext cx="3107475" cy="21394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/>
          <p:cNvSpPr/>
          <p:nvPr/>
        </p:nvSpPr>
        <p:spPr>
          <a:xfrm>
            <a:off x="5602327" y="4156046"/>
            <a:ext cx="3008273" cy="21394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56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FBK </a:t>
            </a:r>
            <a:r>
              <a:rPr lang="it-IT" dirty="0" err="1" smtClean="0"/>
              <a:t>Silicon</a:t>
            </a:r>
            <a:r>
              <a:rPr lang="it-IT" dirty="0" smtClean="0"/>
              <a:t> </a:t>
            </a:r>
            <a:r>
              <a:rPr lang="it-IT" dirty="0" err="1" smtClean="0"/>
              <a:t>Photomultipliers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6</a:t>
            </a:fld>
            <a:endParaRPr lang="it-IT"/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Technology transfer </a:t>
            </a:r>
            <a:r>
              <a:rPr lang="it-IT" dirty="0" smtClean="0"/>
              <a:t>to </a:t>
            </a:r>
            <a:r>
              <a:rPr lang="it-IT" dirty="0" err="1" smtClean="0"/>
              <a:t>LFoundry</a:t>
            </a:r>
            <a:r>
              <a:rPr lang="it-IT" dirty="0" smtClean="0"/>
              <a:t> </a:t>
            </a:r>
            <a:r>
              <a:rPr lang="it-IT" dirty="0" err="1"/>
              <a:t>started</a:t>
            </a:r>
            <a:r>
              <a:rPr lang="it-IT" dirty="0"/>
              <a:t> in 2019</a:t>
            </a:r>
          </a:p>
          <a:p>
            <a:pPr lvl="1"/>
            <a:r>
              <a:rPr lang="it-IT" dirty="0" err="1"/>
              <a:t>SiPMs</a:t>
            </a:r>
            <a:r>
              <a:rPr lang="it-IT" dirty="0"/>
              <a:t> to be </a:t>
            </a:r>
            <a:r>
              <a:rPr lang="it-IT" dirty="0" err="1"/>
              <a:t>delivered</a:t>
            </a:r>
            <a:r>
              <a:rPr lang="it-IT" dirty="0"/>
              <a:t> in </a:t>
            </a:r>
            <a:r>
              <a:rPr lang="it-IT" dirty="0" err="1"/>
              <a:t>early</a:t>
            </a:r>
            <a:r>
              <a:rPr lang="it-IT" dirty="0"/>
              <a:t> 2020</a:t>
            </a:r>
          </a:p>
          <a:p>
            <a:r>
              <a:rPr lang="it-IT" dirty="0"/>
              <a:t>FBK </a:t>
            </a:r>
            <a:r>
              <a:rPr lang="it-IT" b="1" dirty="0"/>
              <a:t>NUV-HD3</a:t>
            </a:r>
            <a:r>
              <a:rPr lang="it-IT" dirty="0"/>
              <a:t> with </a:t>
            </a:r>
            <a:r>
              <a:rPr lang="it-IT" dirty="0" err="1"/>
              <a:t>Through</a:t>
            </a:r>
            <a:r>
              <a:rPr lang="it-IT" dirty="0"/>
              <a:t>-</a:t>
            </a:r>
            <a:r>
              <a:rPr lang="it-IT" dirty="0" err="1"/>
              <a:t>Silicon</a:t>
            </a:r>
            <a:r>
              <a:rPr lang="it-IT" dirty="0"/>
              <a:t>-Via </a:t>
            </a:r>
            <a:r>
              <a:rPr lang="it-IT" dirty="0" err="1"/>
              <a:t>technology</a:t>
            </a:r>
            <a:r>
              <a:rPr lang="it-IT" dirty="0"/>
              <a:t> (TSV)</a:t>
            </a:r>
          </a:p>
          <a:p>
            <a:pPr lvl="1"/>
            <a:r>
              <a:rPr lang="it-IT" dirty="0"/>
              <a:t>No </a:t>
            </a:r>
            <a:r>
              <a:rPr lang="it-IT" dirty="0" err="1"/>
              <a:t>wire</a:t>
            </a:r>
            <a:r>
              <a:rPr lang="it-IT" dirty="0"/>
              <a:t> bonds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 </a:t>
            </a:r>
            <a:r>
              <a:rPr lang="it-IT" dirty="0" err="1"/>
              <a:t>reduced</a:t>
            </a:r>
            <a:endParaRPr lang="it-IT" dirty="0"/>
          </a:p>
          <a:p>
            <a:pPr lvl="1"/>
            <a:r>
              <a:rPr lang="it-IT" dirty="0" smtClean="0"/>
              <a:t>New </a:t>
            </a:r>
            <a:r>
              <a:rPr lang="it-IT" dirty="0" err="1" smtClean="0"/>
              <a:t>possibilities</a:t>
            </a:r>
            <a:endParaRPr lang="it-IT" dirty="0" smtClean="0"/>
          </a:p>
          <a:p>
            <a:pPr lvl="2"/>
            <a:r>
              <a:rPr lang="it-IT" dirty="0" err="1" smtClean="0"/>
              <a:t>protective</a:t>
            </a:r>
            <a:r>
              <a:rPr lang="it-IT" dirty="0" smtClean="0"/>
              <a:t> </a:t>
            </a:r>
            <a:r>
              <a:rPr lang="it-IT" dirty="0" err="1"/>
              <a:t>quartz</a:t>
            </a:r>
            <a:r>
              <a:rPr lang="it-IT" dirty="0"/>
              <a:t> </a:t>
            </a:r>
            <a:r>
              <a:rPr lang="it-IT" dirty="0" err="1"/>
              <a:t>glass</a:t>
            </a:r>
            <a:r>
              <a:rPr lang="it-IT" dirty="0"/>
              <a:t> </a:t>
            </a:r>
          </a:p>
          <a:p>
            <a:pPr lvl="2"/>
            <a:r>
              <a:rPr lang="it-IT" dirty="0" err="1" smtClean="0"/>
              <a:t>larger</a:t>
            </a:r>
            <a:r>
              <a:rPr lang="it-IT" dirty="0" smtClean="0"/>
              <a:t> </a:t>
            </a:r>
            <a:r>
              <a:rPr lang="it-IT" dirty="0" err="1"/>
              <a:t>fill</a:t>
            </a:r>
            <a:r>
              <a:rPr lang="it-IT" dirty="0"/>
              <a:t> </a:t>
            </a:r>
            <a:r>
              <a:rPr lang="it-IT" dirty="0" err="1" smtClean="0"/>
              <a:t>factor</a:t>
            </a:r>
            <a:endParaRPr lang="it-IT" dirty="0" smtClean="0"/>
          </a:p>
          <a:p>
            <a:pPr lvl="2"/>
            <a:r>
              <a:rPr lang="it-IT" dirty="0" err="1" smtClean="0"/>
              <a:t>assembly</a:t>
            </a:r>
            <a:r>
              <a:rPr lang="it-IT" dirty="0" smtClean="0"/>
              <a:t> of </a:t>
            </a:r>
            <a:r>
              <a:rPr lang="it-IT" dirty="0" err="1" smtClean="0"/>
              <a:t>SiPMs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for </a:t>
            </a:r>
            <a:r>
              <a:rPr lang="it-IT" dirty="0" err="1" smtClean="0"/>
              <a:t>components</a:t>
            </a:r>
            <a:endParaRPr lang="it-IT" dirty="0"/>
          </a:p>
          <a:p>
            <a:r>
              <a:rPr lang="it-IT" dirty="0"/>
              <a:t>Assembly and </a:t>
            </a:r>
            <a:r>
              <a:rPr lang="it-IT" dirty="0" err="1"/>
              <a:t>tests</a:t>
            </a:r>
            <a:r>
              <a:rPr lang="it-IT" dirty="0"/>
              <a:t> of new </a:t>
            </a:r>
            <a:r>
              <a:rPr lang="it-IT" dirty="0" err="1"/>
              <a:t>optical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 </a:t>
            </a:r>
            <a:r>
              <a:rPr lang="it-IT" dirty="0" err="1"/>
              <a:t>foreseen</a:t>
            </a:r>
            <a:r>
              <a:rPr lang="it-IT" dirty="0"/>
              <a:t> in </a:t>
            </a:r>
            <a:r>
              <a:rPr lang="it-IT" dirty="0" err="1" smtClean="0"/>
              <a:t>mid</a:t>
            </a:r>
            <a:r>
              <a:rPr lang="it-IT" dirty="0" smtClean="0"/>
              <a:t> 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124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SMART preamplifier ASIC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7</a:t>
            </a:fld>
            <a:endParaRPr lang="it-IT"/>
          </a:p>
        </p:txBody>
      </p:sp>
      <p:sp>
        <p:nvSpPr>
          <p:cNvPr id="9" name="object 6"/>
          <p:cNvSpPr/>
          <p:nvPr/>
        </p:nvSpPr>
        <p:spPr>
          <a:xfrm>
            <a:off x="8610600" y="2024321"/>
            <a:ext cx="2435351" cy="4285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 txBox="1"/>
          <p:nvPr/>
        </p:nvSpPr>
        <p:spPr>
          <a:xfrm>
            <a:off x="9214795" y="1690688"/>
            <a:ext cx="987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SMART</a:t>
            </a:r>
            <a:r>
              <a:rPr sz="1800" b="1" spc="-8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v2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Segnaposto contenuto 2"/>
          <p:cNvSpPr txBox="1">
            <a:spLocks/>
          </p:cNvSpPr>
          <p:nvPr/>
        </p:nvSpPr>
        <p:spPr>
          <a:xfrm>
            <a:off x="530630" y="2019037"/>
            <a:ext cx="4057996" cy="4188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Designed by F. </a:t>
            </a:r>
            <a:r>
              <a:rPr lang="en-US" sz="1800" dirty="0" err="1" smtClean="0">
                <a:solidFill>
                  <a:schemeClr val="tx1"/>
                </a:solidFill>
              </a:rPr>
              <a:t>Licciulli</a:t>
            </a:r>
            <a:r>
              <a:rPr lang="en-US" sz="1800" dirty="0" smtClean="0">
                <a:solidFill>
                  <a:schemeClr val="tx1"/>
                </a:solidFill>
              </a:rPr>
              <a:t> , INFN Bari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16-channel preamplifier</a:t>
            </a:r>
          </a:p>
          <a:p>
            <a:pPr lvl="1"/>
            <a:r>
              <a:rPr lang="en-US" sz="1600" dirty="0" err="1" smtClean="0">
                <a:solidFill>
                  <a:schemeClr val="tx1"/>
                </a:solidFill>
              </a:rPr>
              <a:t>SiPM</a:t>
            </a:r>
            <a:r>
              <a:rPr lang="en-US" sz="1600" dirty="0" smtClean="0">
                <a:solidFill>
                  <a:schemeClr val="tx1"/>
                </a:solidFill>
              </a:rPr>
              <a:t> bias fine tuning (8-bit DAC)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Configurable gain stage (2-6 mV/</a:t>
            </a:r>
            <a:r>
              <a:rPr lang="en-US" sz="1600" dirty="0" err="1" smtClean="0">
                <a:solidFill>
                  <a:schemeClr val="tx1"/>
                </a:solidFill>
              </a:rPr>
              <a:t>p.e.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Tail suppression stage with programmable filtering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frequency</a:t>
            </a:r>
          </a:p>
          <a:p>
            <a:pPr lvl="1"/>
            <a:r>
              <a:rPr lang="it-IT" sz="1600" dirty="0" err="1" smtClean="0">
                <a:solidFill>
                  <a:schemeClr val="tx1"/>
                </a:solidFill>
              </a:rPr>
              <a:t>SiPM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mean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current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measurement</a:t>
            </a:r>
            <a:r>
              <a:rPr lang="it-IT" sz="1600" dirty="0" smtClean="0">
                <a:solidFill>
                  <a:schemeClr val="tx1"/>
                </a:solidFill>
              </a:rPr>
              <a:t> with a 10-bit ADC</a:t>
            </a:r>
          </a:p>
          <a:p>
            <a:pPr lvl="1"/>
            <a:r>
              <a:rPr lang="it-IT" sz="1600" dirty="0" smtClean="0">
                <a:solidFill>
                  <a:schemeClr val="tx1"/>
                </a:solidFill>
              </a:rPr>
              <a:t>Digital control via SPI link</a:t>
            </a:r>
          </a:p>
          <a:p>
            <a:pPr lvl="1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8" name="Segnaposto contenuto 2"/>
          <p:cNvSpPr txBox="1">
            <a:spLocks/>
          </p:cNvSpPr>
          <p:nvPr/>
        </p:nvSpPr>
        <p:spPr>
          <a:xfrm>
            <a:off x="4483467" y="1990408"/>
            <a:ext cx="3829260" cy="4188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smtClean="0">
                <a:solidFill>
                  <a:schemeClr val="tx1"/>
                </a:solidFill>
              </a:rPr>
              <a:t>SMART v2 </a:t>
            </a:r>
            <a:r>
              <a:rPr lang="it-IT" sz="1800" dirty="0" err="1" smtClean="0">
                <a:solidFill>
                  <a:schemeClr val="tx1"/>
                </a:solidFill>
              </a:rPr>
              <a:t>improvements</a:t>
            </a:r>
            <a:endParaRPr lang="it-IT" sz="1800" dirty="0">
              <a:solidFill>
                <a:schemeClr val="tx1"/>
              </a:solidFill>
            </a:endParaRPr>
          </a:p>
          <a:p>
            <a:pPr lvl="1"/>
            <a:r>
              <a:rPr lang="it-IT" sz="1600" dirty="0">
                <a:solidFill>
                  <a:schemeClr val="tx1"/>
                </a:solidFill>
              </a:rPr>
              <a:t>14-bit </a:t>
            </a:r>
            <a:r>
              <a:rPr lang="it-IT" sz="1600" dirty="0" err="1">
                <a:solidFill>
                  <a:schemeClr val="tx1"/>
                </a:solidFill>
              </a:rPr>
              <a:t>programmable</a:t>
            </a:r>
            <a:r>
              <a:rPr lang="it-IT" sz="1600" dirty="0">
                <a:solidFill>
                  <a:schemeClr val="tx1"/>
                </a:solidFill>
              </a:rPr>
              <a:t> trans-</a:t>
            </a:r>
            <a:r>
              <a:rPr lang="it-IT" sz="1600" dirty="0" err="1">
                <a:solidFill>
                  <a:schemeClr val="tx1"/>
                </a:solidFill>
              </a:rPr>
              <a:t>impedance</a:t>
            </a:r>
            <a:r>
              <a:rPr lang="it-IT" sz="1600" dirty="0">
                <a:solidFill>
                  <a:schemeClr val="tx1"/>
                </a:solidFill>
              </a:rPr>
              <a:t> (8 bit R, 6 bit C)</a:t>
            </a:r>
          </a:p>
          <a:p>
            <a:pPr lvl="1"/>
            <a:r>
              <a:rPr lang="it-IT" sz="1600" dirty="0">
                <a:solidFill>
                  <a:schemeClr val="tx1"/>
                </a:solidFill>
              </a:rPr>
              <a:t>6 bits for pole-zero </a:t>
            </a:r>
            <a:r>
              <a:rPr lang="it-IT" sz="1600" dirty="0" err="1">
                <a:solidFill>
                  <a:schemeClr val="tx1"/>
                </a:solidFill>
              </a:rPr>
              <a:t>compensation</a:t>
            </a:r>
            <a:endParaRPr lang="it-IT" sz="1600" dirty="0">
              <a:solidFill>
                <a:schemeClr val="tx1"/>
              </a:solidFill>
            </a:endParaRPr>
          </a:p>
          <a:p>
            <a:pPr lvl="1"/>
            <a:r>
              <a:rPr lang="it-IT" sz="1600" dirty="0" err="1">
                <a:solidFill>
                  <a:schemeClr val="tx1"/>
                </a:solidFill>
              </a:rPr>
              <a:t>Increase</a:t>
            </a:r>
            <a:r>
              <a:rPr lang="it-IT" sz="1600" dirty="0">
                <a:solidFill>
                  <a:schemeClr val="tx1"/>
                </a:solidFill>
              </a:rPr>
              <a:t> of linear </a:t>
            </a:r>
            <a:r>
              <a:rPr lang="it-IT" sz="1600" dirty="0" err="1">
                <a:solidFill>
                  <a:schemeClr val="tx1"/>
                </a:solidFill>
              </a:rPr>
              <a:t>dynamic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range</a:t>
            </a:r>
            <a:endParaRPr lang="it-IT" sz="1600" dirty="0">
              <a:solidFill>
                <a:schemeClr val="tx1"/>
              </a:solidFill>
            </a:endParaRPr>
          </a:p>
          <a:p>
            <a:pPr lvl="1"/>
            <a:r>
              <a:rPr lang="it-IT" sz="1600" dirty="0">
                <a:solidFill>
                  <a:schemeClr val="tx1"/>
                </a:solidFill>
              </a:rPr>
              <a:t>Digital </a:t>
            </a:r>
            <a:r>
              <a:rPr lang="it-IT" sz="1600" dirty="0" err="1">
                <a:solidFill>
                  <a:schemeClr val="tx1"/>
                </a:solidFill>
              </a:rPr>
              <a:t>lines</a:t>
            </a:r>
            <a:r>
              <a:rPr lang="it-IT" sz="1600" dirty="0">
                <a:solidFill>
                  <a:schemeClr val="tx1"/>
                </a:solidFill>
              </a:rPr>
              <a:t> for CHIP </a:t>
            </a:r>
            <a:r>
              <a:rPr lang="it-IT" sz="1600" dirty="0" err="1">
                <a:solidFill>
                  <a:schemeClr val="tx1"/>
                </a:solidFill>
              </a:rPr>
              <a:t>select</a:t>
            </a:r>
            <a:endParaRPr lang="it-IT" sz="1600" dirty="0">
              <a:solidFill>
                <a:schemeClr val="tx1"/>
              </a:solidFill>
            </a:endParaRPr>
          </a:p>
          <a:p>
            <a:pPr lvl="1"/>
            <a:r>
              <a:rPr lang="it-IT" sz="1600" dirty="0" err="1">
                <a:solidFill>
                  <a:schemeClr val="tx1"/>
                </a:solidFill>
              </a:rPr>
              <a:t>Improvement</a:t>
            </a:r>
            <a:r>
              <a:rPr lang="it-IT" sz="1600" dirty="0">
                <a:solidFill>
                  <a:schemeClr val="tx1"/>
                </a:solidFill>
              </a:rPr>
              <a:t> of layout to </a:t>
            </a:r>
            <a:r>
              <a:rPr lang="it-IT" sz="1600" dirty="0" err="1">
                <a:solidFill>
                  <a:schemeClr val="tx1"/>
                </a:solidFill>
              </a:rPr>
              <a:t>further</a:t>
            </a:r>
            <a:r>
              <a:rPr lang="it-IT" sz="1600" dirty="0">
                <a:solidFill>
                  <a:schemeClr val="tx1"/>
                </a:solidFill>
              </a:rPr>
              <a:t> reduce </a:t>
            </a:r>
            <a:r>
              <a:rPr lang="it-IT" sz="1600" dirty="0" err="1">
                <a:solidFill>
                  <a:schemeClr val="tx1"/>
                </a:solidFill>
              </a:rPr>
              <a:t>noise</a:t>
            </a:r>
            <a:r>
              <a:rPr lang="it-IT" sz="1600" dirty="0">
                <a:solidFill>
                  <a:schemeClr val="tx1"/>
                </a:solidFill>
              </a:rPr>
              <a:t> and </a:t>
            </a:r>
            <a:r>
              <a:rPr lang="it-IT" sz="1600" dirty="0" err="1">
                <a:solidFill>
                  <a:schemeClr val="tx1"/>
                </a:solidFill>
              </a:rPr>
              <a:t>analog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smtClean="0">
                <a:solidFill>
                  <a:schemeClr val="tx1"/>
                </a:solidFill>
              </a:rPr>
              <a:t>cross-talk</a:t>
            </a:r>
          </a:p>
          <a:p>
            <a:r>
              <a:rPr lang="en-US" sz="1800" dirty="0">
                <a:solidFill>
                  <a:schemeClr val="tx1"/>
                </a:solidFill>
              </a:rPr>
              <a:t>ASIC delivered in Bari last July 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Evaluation board just produced and mounted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Validation tests in next few weeks</a:t>
            </a:r>
          </a:p>
          <a:p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preamplifier ASIC</a:t>
            </a:r>
            <a:endParaRPr lang="it-IT" dirty="0"/>
          </a:p>
        </p:txBody>
      </p:sp>
      <p:sp>
        <p:nvSpPr>
          <p:cNvPr id="16" name="Segnaposto contenuto 15"/>
          <p:cNvSpPr>
            <a:spLocks noGrp="1"/>
          </p:cNvSpPr>
          <p:nvPr>
            <p:ph idx="1"/>
          </p:nvPr>
        </p:nvSpPr>
        <p:spPr>
          <a:xfrm>
            <a:off x="838200" y="1649296"/>
            <a:ext cx="711708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SMART on a small PCB (1 per matrix) plugged on the </a:t>
            </a:r>
            <a:r>
              <a:rPr lang="en-US" sz="2000" dirty="0" err="1" smtClean="0"/>
              <a:t>SiPM</a:t>
            </a:r>
            <a:r>
              <a:rPr lang="en-US" sz="2000" dirty="0" smtClean="0"/>
              <a:t> matrix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PCBs connected to the FEE modules with a custom cable (from 80-pin connector to 2x40-pin connectors)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Custom cables to be produced in early 2020</a:t>
            </a:r>
          </a:p>
          <a:p>
            <a:pPr>
              <a:lnSpc>
                <a:spcPct val="120000"/>
              </a:lnSpc>
            </a:pPr>
            <a:r>
              <a:rPr lang="it-IT" sz="2000" dirty="0" smtClean="0"/>
              <a:t>New SMART </a:t>
            </a:r>
            <a:r>
              <a:rPr lang="it-IT" sz="2000" dirty="0" err="1" smtClean="0"/>
              <a:t>version</a:t>
            </a:r>
            <a:r>
              <a:rPr lang="it-IT" sz="2000" dirty="0" smtClean="0"/>
              <a:t> </a:t>
            </a:r>
            <a:r>
              <a:rPr lang="it-IT" sz="2000" dirty="0" err="1" smtClean="0"/>
              <a:t>foreseen</a:t>
            </a:r>
            <a:r>
              <a:rPr lang="it-IT" sz="2000" dirty="0" smtClean="0"/>
              <a:t> in 2020 </a:t>
            </a:r>
            <a:r>
              <a:rPr lang="it-IT" sz="2000" dirty="0" err="1" smtClean="0"/>
              <a:t>aimed</a:t>
            </a:r>
            <a:r>
              <a:rPr lang="it-IT" sz="2000" dirty="0" smtClean="0"/>
              <a:t> to full production</a:t>
            </a:r>
          </a:p>
          <a:p>
            <a:pPr>
              <a:lnSpc>
                <a:spcPct val="120000"/>
              </a:lnSpc>
            </a:pPr>
            <a:r>
              <a:rPr lang="it-IT" sz="2000" dirty="0" err="1" smtClean="0"/>
              <a:t>SiGe</a:t>
            </a:r>
            <a:r>
              <a:rPr lang="it-IT" sz="2000" dirty="0" smtClean="0"/>
              <a:t> 0.35um </a:t>
            </a:r>
            <a:r>
              <a:rPr lang="it-IT" sz="2000" dirty="0" err="1" smtClean="0"/>
              <a:t>technology</a:t>
            </a:r>
            <a:r>
              <a:rPr lang="it-IT" sz="2000" dirty="0" smtClean="0"/>
              <a:t> no more </a:t>
            </a:r>
            <a:r>
              <a:rPr lang="it-IT" sz="2000" dirty="0" err="1" smtClean="0"/>
              <a:t>available</a:t>
            </a:r>
            <a:r>
              <a:rPr lang="it-IT" sz="2000" dirty="0" smtClean="0"/>
              <a:t> in AMS</a:t>
            </a:r>
          </a:p>
          <a:p>
            <a:pPr>
              <a:lnSpc>
                <a:spcPct val="120000"/>
              </a:lnSpc>
            </a:pPr>
            <a:r>
              <a:rPr lang="it-IT" sz="2000" dirty="0" smtClean="0"/>
              <a:t>v3 </a:t>
            </a:r>
            <a:r>
              <a:rPr lang="it-IT" sz="2000" dirty="0" err="1" smtClean="0"/>
              <a:t>version</a:t>
            </a:r>
            <a:r>
              <a:rPr lang="it-IT" sz="2000" dirty="0" smtClean="0"/>
              <a:t> in new </a:t>
            </a:r>
            <a:r>
              <a:rPr lang="it-IT" sz="2000" dirty="0" err="1" smtClean="0"/>
              <a:t>Lfoundry</a:t>
            </a:r>
            <a:r>
              <a:rPr lang="it-IT" sz="2000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it-IT" sz="1800" dirty="0" smtClean="0"/>
              <a:t>Software, design kit </a:t>
            </a:r>
            <a:r>
              <a:rPr lang="it-IT" sz="1800" dirty="0" err="1" smtClean="0"/>
              <a:t>available</a:t>
            </a:r>
            <a:endParaRPr lang="it-IT" sz="1800" dirty="0" smtClean="0"/>
          </a:p>
          <a:p>
            <a:pPr lvl="1">
              <a:lnSpc>
                <a:spcPct val="120000"/>
              </a:lnSpc>
            </a:pPr>
            <a:r>
              <a:rPr lang="it-IT" sz="1800" dirty="0" smtClean="0"/>
              <a:t>Design </a:t>
            </a:r>
            <a:r>
              <a:rPr lang="it-IT" sz="1800" dirty="0" err="1" smtClean="0"/>
              <a:t>already</a:t>
            </a:r>
            <a:r>
              <a:rPr lang="it-IT" sz="1800" dirty="0" smtClean="0"/>
              <a:t> </a:t>
            </a:r>
            <a:r>
              <a:rPr lang="it-IT" sz="1800" dirty="0" err="1" smtClean="0"/>
              <a:t>started</a:t>
            </a:r>
            <a:endParaRPr lang="it-IT" sz="1800" dirty="0" smtClean="0"/>
          </a:p>
          <a:p>
            <a:pPr lvl="1">
              <a:lnSpc>
                <a:spcPct val="120000"/>
              </a:lnSpc>
            </a:pPr>
            <a:r>
              <a:rPr lang="it-IT" sz="1800" dirty="0" smtClean="0"/>
              <a:t>Production &amp; </a:t>
            </a:r>
            <a:r>
              <a:rPr lang="it-IT" sz="1800" dirty="0" err="1" smtClean="0"/>
              <a:t>tests</a:t>
            </a:r>
            <a:r>
              <a:rPr lang="it-IT" sz="1800" dirty="0" smtClean="0"/>
              <a:t> in </a:t>
            </a:r>
            <a:r>
              <a:rPr lang="it-IT" sz="1800" dirty="0" err="1" smtClean="0"/>
              <a:t>mid</a:t>
            </a:r>
            <a:r>
              <a:rPr lang="it-IT" sz="1800" dirty="0" smtClean="0"/>
              <a:t> 2020</a:t>
            </a:r>
          </a:p>
          <a:p>
            <a:pPr>
              <a:lnSpc>
                <a:spcPct val="120000"/>
              </a:lnSpc>
            </a:pPr>
            <a:endParaRPr lang="it-IT" sz="20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8</a:t>
            </a:fld>
            <a:endParaRPr lang="it-IT"/>
          </a:p>
        </p:txBody>
      </p:sp>
      <p:sp>
        <p:nvSpPr>
          <p:cNvPr id="17" name="object 3"/>
          <p:cNvSpPr/>
          <p:nvPr/>
        </p:nvSpPr>
        <p:spPr>
          <a:xfrm>
            <a:off x="5331872" y="4428500"/>
            <a:ext cx="3499658" cy="2110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280" y="365125"/>
            <a:ext cx="3813594" cy="3164628"/>
          </a:xfrm>
          <a:prstGeom prst="rect">
            <a:avLst/>
          </a:prstGeom>
        </p:spPr>
      </p:pic>
      <p:sp>
        <p:nvSpPr>
          <p:cNvPr id="10" name="object 3"/>
          <p:cNvSpPr/>
          <p:nvPr/>
        </p:nvSpPr>
        <p:spPr>
          <a:xfrm>
            <a:off x="9060130" y="4081548"/>
            <a:ext cx="2897088" cy="2209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87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FEE design </a:t>
            </a:r>
            <a:r>
              <a:rPr lang="it-IT" dirty="0" err="1" smtClean="0"/>
              <a:t>history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19/11/2019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F. Giordano - F2F CTA INFN Meeting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26D91-33EA-48C4-814A-FED2F3D374B9}" type="slidenum">
              <a:rPr lang="it-IT" smtClean="0"/>
              <a:t>9</a:t>
            </a:fld>
            <a:endParaRPr lang="it-IT"/>
          </a:p>
        </p:txBody>
      </p:sp>
      <p:sp>
        <p:nvSpPr>
          <p:cNvPr id="7" name="object 3"/>
          <p:cNvSpPr txBox="1"/>
          <p:nvPr/>
        </p:nvSpPr>
        <p:spPr>
          <a:xfrm>
            <a:off x="838200" y="1416368"/>
            <a:ext cx="10316210" cy="4798108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SCT and </a:t>
            </a:r>
            <a:r>
              <a:rPr lang="it-IT" sz="2000" b="1" dirty="0" smtClean="0">
                <a:latin typeface="Calibri"/>
                <a:cs typeface="Calibri"/>
              </a:rPr>
              <a:t>CHEC</a:t>
            </a:r>
            <a:r>
              <a:rPr sz="2000" b="1" dirty="0" smtClean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share 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2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lot</a:t>
            </a:r>
            <a:endParaRPr sz="2000" b="1" dirty="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  <a:tab pos="699135" algn="l"/>
              </a:tabLst>
            </a:pPr>
            <a:r>
              <a:rPr spc="-5" dirty="0">
                <a:latin typeface="Calibri"/>
                <a:cs typeface="Calibri"/>
              </a:rPr>
              <a:t>SiPM</a:t>
            </a:r>
            <a:r>
              <a:rPr spc="-15" dirty="0">
                <a:latin typeface="Calibri"/>
                <a:cs typeface="Calibri"/>
              </a:rPr>
              <a:t> camera</a:t>
            </a:r>
            <a:endParaRPr dirty="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697865" algn="l"/>
                <a:tab pos="699135" algn="l"/>
              </a:tabLst>
            </a:pPr>
            <a:r>
              <a:rPr spc="-5" dirty="0">
                <a:latin typeface="Calibri"/>
                <a:cs typeface="Calibri"/>
              </a:rPr>
              <a:t>Near </a:t>
            </a:r>
            <a:r>
              <a:rPr spc="-10" dirty="0">
                <a:latin typeface="Calibri"/>
                <a:cs typeface="Calibri"/>
              </a:rPr>
              <a:t>sensor </a:t>
            </a:r>
            <a:r>
              <a:rPr spc="-5" dirty="0">
                <a:latin typeface="Calibri"/>
                <a:cs typeface="Calibri"/>
              </a:rPr>
              <a:t>preamplifier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needs</a:t>
            </a:r>
            <a:endParaRPr dirty="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697865" algn="l"/>
                <a:tab pos="699135" algn="l"/>
              </a:tabLst>
            </a:pPr>
            <a:r>
              <a:rPr spc="-10" dirty="0">
                <a:latin typeface="Calibri"/>
                <a:cs typeface="Calibri"/>
              </a:rPr>
              <a:t>Low </a:t>
            </a:r>
            <a:r>
              <a:rPr spc="-5" dirty="0">
                <a:latin typeface="Calibri"/>
                <a:cs typeface="Calibri"/>
              </a:rPr>
              <a:t>noise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electronics</a:t>
            </a:r>
            <a:endParaRPr dirty="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pc="-5" dirty="0">
                <a:latin typeface="Calibri"/>
                <a:cs typeface="Calibri"/>
              </a:rPr>
              <a:t>Single photo </a:t>
            </a:r>
            <a:r>
              <a:rPr spc="-10" dirty="0">
                <a:latin typeface="Calibri"/>
                <a:cs typeface="Calibri"/>
              </a:rPr>
              <a:t>electron </a:t>
            </a:r>
            <a:r>
              <a:rPr spc="-5" dirty="0">
                <a:latin typeface="Calibri"/>
                <a:cs typeface="Calibri"/>
              </a:rPr>
              <a:t>trigger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capability</a:t>
            </a:r>
            <a:endParaRPr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it-IT" sz="2000" spc="-5" dirty="0" smtClean="0">
                <a:latin typeface="Calibri"/>
                <a:cs typeface="Calibri"/>
              </a:rPr>
              <a:t>SCT and CHEC </a:t>
            </a:r>
            <a:r>
              <a:rPr lang="it-IT" sz="2000" spc="-5" dirty="0" err="1" smtClean="0">
                <a:latin typeface="Calibri"/>
                <a:cs typeface="Calibri"/>
              </a:rPr>
              <a:t>have</a:t>
            </a:r>
            <a:r>
              <a:rPr lang="it-IT" sz="2000" spc="-5" dirty="0" smtClean="0">
                <a:latin typeface="Calibri"/>
                <a:cs typeface="Calibri"/>
              </a:rPr>
              <a:t> a long </a:t>
            </a:r>
            <a:r>
              <a:rPr lang="it-IT" sz="2000" spc="-5" dirty="0" err="1" smtClean="0">
                <a:latin typeface="Calibri"/>
                <a:cs typeface="Calibri"/>
              </a:rPr>
              <a:t>history</a:t>
            </a:r>
            <a:r>
              <a:rPr lang="it-IT" sz="2000" spc="-5" dirty="0" smtClean="0">
                <a:latin typeface="Calibri"/>
                <a:cs typeface="Calibri"/>
              </a:rPr>
              <a:t> of </a:t>
            </a:r>
            <a:r>
              <a:rPr lang="it-IT" sz="2000" spc="-5" dirty="0" err="1" smtClean="0">
                <a:latin typeface="Calibri"/>
                <a:cs typeface="Calibri"/>
              </a:rPr>
              <a:t>cooperation</a:t>
            </a:r>
            <a:r>
              <a:rPr lang="it-IT" sz="2000" spc="-5" dirty="0" smtClean="0">
                <a:latin typeface="Calibri"/>
                <a:cs typeface="Calibri"/>
              </a:rPr>
              <a:t>, </a:t>
            </a:r>
            <a:r>
              <a:rPr lang="it-IT" sz="2000" spc="-5" dirty="0" err="1" smtClean="0">
                <a:latin typeface="Calibri"/>
                <a:cs typeface="Calibri"/>
              </a:rPr>
              <a:t>starting</a:t>
            </a:r>
            <a:r>
              <a:rPr lang="it-IT" sz="2000" spc="-5" dirty="0" smtClean="0">
                <a:latin typeface="Calibri"/>
                <a:cs typeface="Calibri"/>
              </a:rPr>
              <a:t> back in 2011</a:t>
            </a: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spc="-5" dirty="0" smtClean="0">
                <a:latin typeface="Calibri"/>
                <a:cs typeface="Calibri"/>
              </a:rPr>
              <a:t>Initial </a:t>
            </a:r>
            <a:r>
              <a:rPr sz="2000" spc="-10" dirty="0">
                <a:latin typeface="Calibri"/>
                <a:cs typeface="Calibri"/>
              </a:rPr>
              <a:t>contacts </a:t>
            </a:r>
            <a:r>
              <a:rPr sz="2000" spc="-5" dirty="0">
                <a:latin typeface="Calibri"/>
                <a:cs typeface="Calibri"/>
              </a:rPr>
              <a:t>with </a:t>
            </a:r>
            <a:r>
              <a:rPr sz="2000" spc="-10" dirty="0">
                <a:latin typeface="Calibri"/>
                <a:cs typeface="Calibri"/>
              </a:rPr>
              <a:t>Leicester </a:t>
            </a:r>
            <a:r>
              <a:rPr lang="it-IT" sz="2000" spc="-5" dirty="0" err="1" smtClean="0">
                <a:latin typeface="Calibri"/>
                <a:cs typeface="Calibri"/>
              </a:rPr>
              <a:t>group</a:t>
            </a:r>
            <a:r>
              <a:rPr sz="2000" spc="-5" dirty="0" smtClean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 </a:t>
            </a:r>
            <a:r>
              <a:rPr sz="2000" b="1" spc="-15" dirty="0">
                <a:latin typeface="Calibri"/>
                <a:cs typeface="Calibri"/>
              </a:rPr>
              <a:t>may </a:t>
            </a:r>
            <a:r>
              <a:rPr sz="2000" b="1" dirty="0">
                <a:latin typeface="Calibri"/>
                <a:cs typeface="Calibri"/>
              </a:rPr>
              <a:t>2018</a:t>
            </a:r>
            <a:r>
              <a:rPr sz="2000" dirty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at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spc="-50" dirty="0">
                <a:latin typeface="Calibri"/>
                <a:cs typeface="Calibri"/>
              </a:rPr>
              <a:t>CTA </a:t>
            </a:r>
            <a:r>
              <a:rPr sz="2000" spc="-5" dirty="0">
                <a:latin typeface="Calibri"/>
                <a:cs typeface="Calibri"/>
              </a:rPr>
              <a:t>consortium meeting in</a:t>
            </a:r>
            <a:r>
              <a:rPr sz="2000" spc="254" dirty="0">
                <a:latin typeface="Calibri"/>
                <a:cs typeface="Calibri"/>
              </a:rPr>
              <a:t> </a:t>
            </a:r>
            <a:r>
              <a:rPr sz="2000" spc="-15" dirty="0" smtClean="0">
                <a:latin typeface="Calibri"/>
                <a:cs typeface="Calibri"/>
              </a:rPr>
              <a:t>Paris</a:t>
            </a:r>
            <a:endParaRPr lang="it-IT" sz="2000" spc="-15" dirty="0" smtClean="0">
              <a:latin typeface="Calibri"/>
              <a:cs typeface="Calibri"/>
            </a:endParaRPr>
          </a:p>
          <a:p>
            <a:pPr marL="241300" marR="340995" indent="-228600">
              <a:lnSpc>
                <a:spcPts val="1939"/>
              </a:lnSpc>
              <a:spcBef>
                <a:spcPts val="10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000" spc="-5" dirty="0">
                <a:cs typeface="Calibri"/>
              </a:rPr>
              <a:t>Considering each expertise </a:t>
            </a:r>
            <a:r>
              <a:rPr lang="en-US" sz="2000" dirty="0">
                <a:cs typeface="Calibri"/>
              </a:rPr>
              <a:t>and needs </a:t>
            </a:r>
          </a:p>
          <a:p>
            <a:pPr marL="12700" marR="340995">
              <a:lnSpc>
                <a:spcPts val="1939"/>
              </a:lnSpc>
              <a:spcBef>
                <a:spcPts val="1005"/>
              </a:spcBef>
              <a:tabLst>
                <a:tab pos="240665" algn="l"/>
                <a:tab pos="241300" algn="l"/>
              </a:tabLst>
            </a:pPr>
            <a:r>
              <a:rPr lang="en-US" sz="2000" dirty="0">
                <a:cs typeface="Calibri"/>
              </a:rPr>
              <a:t>	</a:t>
            </a:r>
            <a:r>
              <a:rPr lang="en-US" sz="2000" b="1" spc="-5" dirty="0">
                <a:cs typeface="Calibri"/>
              </a:rPr>
              <a:t>it </a:t>
            </a:r>
            <a:r>
              <a:rPr lang="en-US" sz="2000" b="1" spc="-10" dirty="0">
                <a:cs typeface="Calibri"/>
              </a:rPr>
              <a:t>was natural to come to </a:t>
            </a:r>
            <a:r>
              <a:rPr lang="en-US" sz="2000" b="1" dirty="0">
                <a:cs typeface="Calibri"/>
              </a:rPr>
              <a:t>an </a:t>
            </a:r>
            <a:r>
              <a:rPr lang="en-US" sz="2000" b="1" spc="-5" dirty="0">
                <a:cs typeface="Calibri"/>
              </a:rPr>
              <a:t>agreement on </a:t>
            </a:r>
            <a:r>
              <a:rPr lang="en-US" sz="2000" b="1" spc="-10" dirty="0">
                <a:cs typeface="Calibri"/>
              </a:rPr>
              <a:t>cooperating </a:t>
            </a:r>
            <a:r>
              <a:rPr lang="en-US" sz="2000" b="1" spc="-5" dirty="0">
                <a:cs typeface="Calibri"/>
              </a:rPr>
              <a:t>on the FEE  module</a:t>
            </a:r>
            <a:r>
              <a:rPr lang="en-US" sz="2000" b="1" spc="10" dirty="0">
                <a:cs typeface="Calibri"/>
              </a:rPr>
              <a:t> </a:t>
            </a:r>
            <a:r>
              <a:rPr lang="en-US" sz="2000" b="1" spc="-5" dirty="0" smtClean="0">
                <a:cs typeface="Calibri"/>
              </a:rPr>
              <a:t>design</a:t>
            </a:r>
            <a:endParaRPr sz="2000" dirty="0">
              <a:latin typeface="Calibri"/>
              <a:cs typeface="Calibri"/>
            </a:endParaRPr>
          </a:p>
          <a:p>
            <a:pPr marL="241935" marR="5080" indent="-229235">
              <a:lnSpc>
                <a:spcPts val="1939"/>
              </a:lnSpc>
              <a:spcBef>
                <a:spcPts val="102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000" spc="-5" dirty="0">
                <a:latin typeface="Calibri"/>
                <a:cs typeface="Calibri"/>
              </a:rPr>
              <a:t>Main issue with </a:t>
            </a:r>
            <a:r>
              <a:rPr sz="2000" spc="-30" dirty="0">
                <a:latin typeface="Calibri"/>
                <a:cs typeface="Calibri"/>
              </a:rPr>
              <a:t>Target7 </a:t>
            </a:r>
            <a:r>
              <a:rPr sz="2000" spc="-10" dirty="0">
                <a:latin typeface="Calibri"/>
                <a:cs typeface="Calibri"/>
              </a:rPr>
              <a:t>electronics was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cross </a:t>
            </a:r>
            <a:r>
              <a:rPr sz="2000" spc="-5" dirty="0">
                <a:latin typeface="Calibri"/>
                <a:cs typeface="Calibri"/>
              </a:rPr>
              <a:t>talk on the </a:t>
            </a:r>
            <a:r>
              <a:rPr sz="2000" dirty="0">
                <a:latin typeface="Calibri"/>
                <a:cs typeface="Calibri"/>
              </a:rPr>
              <a:t>ASIC and </a:t>
            </a:r>
            <a:r>
              <a:rPr sz="2000" spc="-5" dirty="0">
                <a:latin typeface="Calibri"/>
                <a:cs typeface="Calibri"/>
              </a:rPr>
              <a:t>on the </a:t>
            </a:r>
            <a:r>
              <a:rPr sz="2000" spc="-10" dirty="0" smtClean="0">
                <a:latin typeface="Calibri"/>
                <a:cs typeface="Calibri"/>
              </a:rPr>
              <a:t>PCB</a:t>
            </a:r>
            <a:endParaRPr sz="2000" dirty="0">
              <a:latin typeface="Calibri"/>
              <a:cs typeface="Calibri"/>
            </a:endParaRPr>
          </a:p>
          <a:p>
            <a:pPr marL="242570" marR="90805" indent="-228600">
              <a:lnSpc>
                <a:spcPts val="1939"/>
              </a:lnSpc>
              <a:spcBef>
                <a:spcPts val="1005"/>
              </a:spcBef>
              <a:buFont typeface="Arial"/>
              <a:buChar char="•"/>
              <a:tabLst>
                <a:tab pos="242570" algn="l"/>
                <a:tab pos="243204" algn="l"/>
              </a:tabLst>
            </a:pPr>
            <a:r>
              <a:rPr sz="2000" spc="-5" dirty="0">
                <a:latin typeface="Calibri"/>
                <a:cs typeface="Calibri"/>
              </a:rPr>
              <a:t>Initial </a:t>
            </a:r>
            <a:r>
              <a:rPr sz="2000" spc="-10" dirty="0">
                <a:latin typeface="Calibri"/>
                <a:cs typeface="Calibri"/>
              </a:rPr>
              <a:t>approach to </a:t>
            </a:r>
            <a:r>
              <a:rPr sz="2000" b="1" dirty="0">
                <a:latin typeface="Calibri"/>
                <a:cs typeface="Calibri"/>
              </a:rPr>
              <a:t>split the </a:t>
            </a:r>
            <a:r>
              <a:rPr sz="2000" b="1" spc="-5" dirty="0">
                <a:latin typeface="Calibri"/>
                <a:cs typeface="Calibri"/>
              </a:rPr>
              <a:t>analog </a:t>
            </a:r>
            <a:r>
              <a:rPr sz="2000" b="1" dirty="0">
                <a:latin typeface="Calibri"/>
                <a:cs typeface="Calibri"/>
              </a:rPr>
              <a:t>and </a:t>
            </a:r>
            <a:r>
              <a:rPr sz="2000" b="1" spc="-5" dirty="0">
                <a:latin typeface="Calibri"/>
                <a:cs typeface="Calibri"/>
              </a:rPr>
              <a:t>digital processing between the </a:t>
            </a:r>
            <a:r>
              <a:rPr sz="2000" b="1" spc="-10" dirty="0">
                <a:latin typeface="Calibri"/>
                <a:cs typeface="Calibri"/>
              </a:rPr>
              <a:t>top </a:t>
            </a:r>
            <a:r>
              <a:rPr sz="2000" b="1" dirty="0">
                <a:latin typeface="Calibri"/>
                <a:cs typeface="Calibri"/>
              </a:rPr>
              <a:t>and </a:t>
            </a:r>
            <a:r>
              <a:rPr sz="2000" b="1" spc="-10" dirty="0">
                <a:latin typeface="Calibri"/>
                <a:cs typeface="Calibri"/>
              </a:rPr>
              <a:t>bottom boards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lang="it-IT" sz="2000" spc="-5" dirty="0">
                <a:cs typeface="Calibri"/>
              </a:rPr>
              <a:t>(</a:t>
            </a:r>
            <a:r>
              <a:rPr lang="it-IT" sz="2000" spc="-5" dirty="0" err="1">
                <a:cs typeface="Calibri"/>
              </a:rPr>
              <a:t>following</a:t>
            </a:r>
            <a:r>
              <a:rPr lang="it-IT" sz="2000" spc="-5" dirty="0">
                <a:cs typeface="Calibri"/>
              </a:rPr>
              <a:t> CHEC </a:t>
            </a:r>
            <a:r>
              <a:rPr lang="it-IT" sz="2000" spc="-5" dirty="0" err="1">
                <a:cs typeface="Calibri"/>
              </a:rPr>
              <a:t>approach</a:t>
            </a:r>
            <a:r>
              <a:rPr lang="it-IT" sz="2000" spc="-5" dirty="0">
                <a:cs typeface="Calibri"/>
              </a:rPr>
              <a:t>) </a:t>
            </a:r>
            <a:r>
              <a:rPr sz="2000" spc="-10" dirty="0" smtClean="0">
                <a:latin typeface="Calibri"/>
                <a:cs typeface="Calibri"/>
              </a:rPr>
              <a:t>was </a:t>
            </a:r>
            <a:r>
              <a:rPr sz="2000" spc="-10" dirty="0">
                <a:latin typeface="Calibri"/>
                <a:cs typeface="Calibri"/>
              </a:rPr>
              <a:t>adopted  </a:t>
            </a:r>
            <a:r>
              <a:rPr sz="2000" spc="-5" dirty="0">
                <a:latin typeface="Calibri"/>
                <a:cs typeface="Calibri"/>
              </a:rPr>
              <a:t>in </a:t>
            </a:r>
            <a:r>
              <a:rPr sz="2000" spc="-10" dirty="0">
                <a:latin typeface="Calibri"/>
                <a:cs typeface="Calibri"/>
              </a:rPr>
              <a:t>order to avoid cross talk </a:t>
            </a:r>
            <a:r>
              <a:rPr sz="2000" spc="-15" dirty="0">
                <a:latin typeface="Calibri"/>
                <a:cs typeface="Calibri"/>
              </a:rPr>
              <a:t>effects </a:t>
            </a:r>
            <a:r>
              <a:rPr sz="2000" spc="-5" dirty="0">
                <a:latin typeface="Calibri"/>
                <a:cs typeface="Calibri"/>
              </a:rPr>
              <a:t>on the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spc="-5" dirty="0" smtClean="0">
                <a:latin typeface="Calibri"/>
                <a:cs typeface="Calibri"/>
              </a:rPr>
              <a:t>PCB</a:t>
            </a:r>
            <a:endParaRPr sz="2000" dirty="0">
              <a:latin typeface="Calibri"/>
              <a:cs typeface="Calibri"/>
            </a:endParaRPr>
          </a:p>
          <a:p>
            <a:pPr marL="242570" marR="52069" indent="-228600">
              <a:lnSpc>
                <a:spcPts val="1939"/>
              </a:lnSpc>
              <a:spcBef>
                <a:spcPts val="1015"/>
              </a:spcBef>
              <a:buFont typeface="Arial"/>
              <a:buChar char="•"/>
              <a:tabLst>
                <a:tab pos="242570" algn="l"/>
                <a:tab pos="243204" algn="l"/>
              </a:tabLst>
            </a:pPr>
            <a:r>
              <a:rPr sz="2000" spc="-10" dirty="0">
                <a:latin typeface="Calibri"/>
                <a:cs typeface="Calibri"/>
              </a:rPr>
              <a:t>After </a:t>
            </a:r>
            <a:r>
              <a:rPr lang="it-IT" sz="2000" spc="-10" dirty="0" smtClean="0">
                <a:latin typeface="Calibri"/>
                <a:cs typeface="Calibri"/>
              </a:rPr>
              <a:t>some</a:t>
            </a:r>
            <a:r>
              <a:rPr sz="2000" spc="-10" dirty="0" smtClean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iterations </a:t>
            </a:r>
            <a:r>
              <a:rPr sz="2000" spc="-5" dirty="0">
                <a:latin typeface="Calibri"/>
                <a:cs typeface="Calibri"/>
              </a:rPr>
              <a:t>between the </a:t>
            </a:r>
            <a:r>
              <a:rPr sz="2000" dirty="0">
                <a:latin typeface="Calibri"/>
                <a:cs typeface="Calibri"/>
              </a:rPr>
              <a:t>SCT and </a:t>
            </a:r>
            <a:r>
              <a:rPr lang="it-IT" sz="2000" dirty="0" smtClean="0">
                <a:latin typeface="Calibri"/>
                <a:cs typeface="Calibri"/>
              </a:rPr>
              <a:t>CHEC</a:t>
            </a:r>
            <a:r>
              <a:rPr sz="2000" dirty="0" smtClean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groups we have come to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lang="it-IT" sz="2000" b="1" spc="-5" dirty="0" err="1" smtClean="0">
                <a:latin typeface="Calibri"/>
                <a:cs typeface="Calibri"/>
              </a:rPr>
              <a:t>satisfactory</a:t>
            </a:r>
            <a:r>
              <a:rPr sz="2000" b="1" spc="-5" dirty="0" smtClean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design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sz="2000" spc="-5" dirty="0">
                <a:latin typeface="Calibri"/>
                <a:cs typeface="Calibri"/>
              </a:rPr>
              <a:t>the </a:t>
            </a:r>
            <a:r>
              <a:rPr lang="it-IT" sz="2000" spc="-5" dirty="0" err="1" smtClean="0">
                <a:latin typeface="Calibri"/>
                <a:cs typeface="Calibri"/>
              </a:rPr>
              <a:t>pSCT</a:t>
            </a:r>
            <a:r>
              <a:rPr lang="it-IT" sz="2000" spc="-5" dirty="0" smtClean="0">
                <a:latin typeface="Calibri"/>
                <a:cs typeface="Calibri"/>
              </a:rPr>
              <a:t> </a:t>
            </a:r>
            <a:r>
              <a:rPr sz="2000" spc="-10" dirty="0" smtClean="0">
                <a:latin typeface="Calibri"/>
                <a:cs typeface="Calibri"/>
              </a:rPr>
              <a:t>pro</a:t>
            </a:r>
            <a:r>
              <a:rPr lang="it-IT" sz="2000" spc="-10" dirty="0" smtClean="0">
                <a:latin typeface="Calibri"/>
                <a:cs typeface="Calibri"/>
              </a:rPr>
              <a:t>to</a:t>
            </a:r>
            <a:r>
              <a:rPr sz="2000" spc="-10" dirty="0" smtClean="0">
                <a:latin typeface="Calibri"/>
                <a:cs typeface="Calibri"/>
              </a:rPr>
              <a:t>type </a:t>
            </a:r>
            <a:r>
              <a:rPr sz="2000" spc="-5" dirty="0">
                <a:latin typeface="Calibri"/>
                <a:cs typeface="Calibri"/>
              </a:rPr>
              <a:t>FEE  module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025" y="906504"/>
            <a:ext cx="5850775" cy="19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892</Words>
  <Application>Microsoft Office PowerPoint</Application>
  <PresentationFormat>Widescreen</PresentationFormat>
  <Paragraphs>197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Wingdings</vt:lpstr>
      <vt:lpstr>Wingdings 3</vt:lpstr>
      <vt:lpstr>Tema di Office</vt:lpstr>
      <vt:lpstr>Status of the pSCT camera and its upgrade</vt:lpstr>
      <vt:lpstr>pSCT Camera</vt:lpstr>
      <vt:lpstr>Optimization for low temperature issues</vt:lpstr>
      <vt:lpstr>pSCT camera upgrade</vt:lpstr>
      <vt:lpstr>FBK Silicon Photomultipliers</vt:lpstr>
      <vt:lpstr>FBK Silicon Photomultipliers</vt:lpstr>
      <vt:lpstr>SMART preamplifier ASIC</vt:lpstr>
      <vt:lpstr>SMART preamplifier ASIC</vt:lpstr>
      <vt:lpstr>FEE design history</vt:lpstr>
      <vt:lpstr>FEE module prototypes</vt:lpstr>
      <vt:lpstr>FEE performance</vt:lpstr>
      <vt:lpstr>Next steps</vt:lpstr>
      <vt:lpstr>Schedule</vt:lpstr>
      <vt:lpstr>Conclusions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Riccardo</dc:creator>
  <cp:lastModifiedBy>francesco giordano</cp:lastModifiedBy>
  <cp:revision>24</cp:revision>
  <dcterms:created xsi:type="dcterms:W3CDTF">2019-10-23T08:39:42Z</dcterms:created>
  <dcterms:modified xsi:type="dcterms:W3CDTF">2019-11-19T09:14:17Z</dcterms:modified>
</cp:coreProperties>
</file>