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6" r:id="rId2"/>
    <p:sldId id="324" r:id="rId3"/>
    <p:sldId id="313" r:id="rId4"/>
    <p:sldId id="332" r:id="rId5"/>
    <p:sldId id="333" r:id="rId6"/>
    <p:sldId id="337" r:id="rId7"/>
    <p:sldId id="325" r:id="rId8"/>
    <p:sldId id="279" r:id="rId9"/>
    <p:sldId id="327" r:id="rId10"/>
    <p:sldId id="321" r:id="rId11"/>
    <p:sldId id="330" r:id="rId12"/>
    <p:sldId id="328" r:id="rId13"/>
    <p:sldId id="336" r:id="rId14"/>
    <p:sldId id="335" r:id="rId15"/>
    <p:sldId id="277" r:id="rId16"/>
    <p:sldId id="338"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64"/>
    <p:restoredTop sz="94872"/>
  </p:normalViewPr>
  <p:slideViewPr>
    <p:cSldViewPr snapToGrid="0" snapToObjects="1">
      <p:cViewPr varScale="1">
        <p:scale>
          <a:sx n="98" d="100"/>
          <a:sy n="98" d="100"/>
        </p:scale>
        <p:origin x="224" y="3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9FFD4-A7E0-8B49-B1AF-B8B2EB978813}" type="datetimeFigureOut">
              <a:rPr lang="it-IT" smtClean="0"/>
              <a:t>13/11/19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BA4D6-1DEF-5447-8901-10FD967449F7}" type="slidenum">
              <a:rPr lang="it-IT" smtClean="0"/>
              <a:t>‹N›</a:t>
            </a:fld>
            <a:endParaRPr lang="it-IT"/>
          </a:p>
        </p:txBody>
      </p:sp>
    </p:spTree>
    <p:extLst>
      <p:ext uri="{BB962C8B-B14F-4D97-AF65-F5344CB8AC3E}">
        <p14:creationId xmlns:p14="http://schemas.microsoft.com/office/powerpoint/2010/main" val="1476597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D6BA4D6-1DEF-5447-8901-10FD967449F7}" type="slidenum">
              <a:rPr lang="it-IT" smtClean="0"/>
              <a:t>3</a:t>
            </a:fld>
            <a:endParaRPr lang="it-IT"/>
          </a:p>
        </p:txBody>
      </p:sp>
    </p:spTree>
    <p:extLst>
      <p:ext uri="{BB962C8B-B14F-4D97-AF65-F5344CB8AC3E}">
        <p14:creationId xmlns:p14="http://schemas.microsoft.com/office/powerpoint/2010/main" val="36755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D6BA4D6-1DEF-5447-8901-10FD967449F7}" type="slidenum">
              <a:rPr lang="it-IT" smtClean="0"/>
              <a:t>4</a:t>
            </a:fld>
            <a:endParaRPr lang="it-IT"/>
          </a:p>
        </p:txBody>
      </p:sp>
    </p:spTree>
    <p:extLst>
      <p:ext uri="{BB962C8B-B14F-4D97-AF65-F5344CB8AC3E}">
        <p14:creationId xmlns:p14="http://schemas.microsoft.com/office/powerpoint/2010/main" val="3194557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D6BA4D6-1DEF-5447-8901-10FD967449F7}" type="slidenum">
              <a:rPr lang="it-IT" smtClean="0"/>
              <a:t>5</a:t>
            </a:fld>
            <a:endParaRPr lang="it-IT"/>
          </a:p>
        </p:txBody>
      </p:sp>
    </p:spTree>
    <p:extLst>
      <p:ext uri="{BB962C8B-B14F-4D97-AF65-F5344CB8AC3E}">
        <p14:creationId xmlns:p14="http://schemas.microsoft.com/office/powerpoint/2010/main" val="251759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D6BA4D6-1DEF-5447-8901-10FD967449F7}" type="slidenum">
              <a:rPr lang="it-IT" smtClean="0"/>
              <a:t>6</a:t>
            </a:fld>
            <a:endParaRPr lang="it-IT"/>
          </a:p>
        </p:txBody>
      </p:sp>
    </p:spTree>
    <p:extLst>
      <p:ext uri="{BB962C8B-B14F-4D97-AF65-F5344CB8AC3E}">
        <p14:creationId xmlns:p14="http://schemas.microsoft.com/office/powerpoint/2010/main" val="341216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D6BA4D6-1DEF-5447-8901-10FD967449F7}" type="slidenum">
              <a:rPr lang="it-IT" smtClean="0"/>
              <a:t>7</a:t>
            </a:fld>
            <a:endParaRPr lang="it-IT"/>
          </a:p>
        </p:txBody>
      </p:sp>
    </p:spTree>
    <p:extLst>
      <p:ext uri="{BB962C8B-B14F-4D97-AF65-F5344CB8AC3E}">
        <p14:creationId xmlns:p14="http://schemas.microsoft.com/office/powerpoint/2010/main" val="58868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D6BA4D6-1DEF-5447-8901-10FD967449F7}" type="slidenum">
              <a:rPr lang="it-IT" smtClean="0"/>
              <a:t>10</a:t>
            </a:fld>
            <a:endParaRPr lang="it-IT"/>
          </a:p>
        </p:txBody>
      </p:sp>
    </p:spTree>
    <p:extLst>
      <p:ext uri="{BB962C8B-B14F-4D97-AF65-F5344CB8AC3E}">
        <p14:creationId xmlns:p14="http://schemas.microsoft.com/office/powerpoint/2010/main" val="314528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D6BA4D6-1DEF-5447-8901-10FD967449F7}" type="slidenum">
              <a:rPr lang="it-IT" smtClean="0"/>
              <a:t>12</a:t>
            </a:fld>
            <a:endParaRPr lang="it-IT"/>
          </a:p>
        </p:txBody>
      </p:sp>
    </p:spTree>
    <p:extLst>
      <p:ext uri="{BB962C8B-B14F-4D97-AF65-F5344CB8AC3E}">
        <p14:creationId xmlns:p14="http://schemas.microsoft.com/office/powerpoint/2010/main" val="191164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D6BA4D6-1DEF-5447-8901-10FD967449F7}" type="slidenum">
              <a:rPr lang="it-IT" smtClean="0"/>
              <a:t>13</a:t>
            </a:fld>
            <a:endParaRPr lang="it-IT"/>
          </a:p>
        </p:txBody>
      </p:sp>
    </p:spTree>
    <p:extLst>
      <p:ext uri="{BB962C8B-B14F-4D97-AF65-F5344CB8AC3E}">
        <p14:creationId xmlns:p14="http://schemas.microsoft.com/office/powerpoint/2010/main" val="250514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D6BA4D6-1DEF-5447-8901-10FD967449F7}" type="slidenum">
              <a:rPr lang="it-IT" smtClean="0"/>
              <a:t>14</a:t>
            </a:fld>
            <a:endParaRPr lang="it-IT"/>
          </a:p>
        </p:txBody>
      </p:sp>
    </p:spTree>
    <p:extLst>
      <p:ext uri="{BB962C8B-B14F-4D97-AF65-F5344CB8AC3E}">
        <p14:creationId xmlns:p14="http://schemas.microsoft.com/office/powerpoint/2010/main" val="30904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r>
              <a:rPr lang="it-IT"/>
              <a:t>Comitato Scientifico IBiSCo - 22/10/19</a:t>
            </a:r>
          </a:p>
        </p:txBody>
      </p:sp>
      <p:sp>
        <p:nvSpPr>
          <p:cNvPr id="5" name="Segnaposto piè di pagina 4"/>
          <p:cNvSpPr>
            <a:spLocks noGrp="1"/>
          </p:cNvSpPr>
          <p:nvPr>
            <p:ph type="ftr" sz="quarter" idx="11"/>
          </p:nvPr>
        </p:nvSpPr>
        <p:spPr/>
        <p:txBody>
          <a:bodyPr/>
          <a:lstStyle/>
          <a:p>
            <a:r>
              <a:rPr lang="it-IT"/>
              <a:t>G. Carlino</a:t>
            </a:r>
          </a:p>
        </p:txBody>
      </p:sp>
      <p:sp>
        <p:nvSpPr>
          <p:cNvPr id="6" name="Segnaposto numero diapositiva 5"/>
          <p:cNvSpPr>
            <a:spLocks noGrp="1"/>
          </p:cNvSpPr>
          <p:nvPr>
            <p:ph type="sldNum" sz="quarter" idx="12"/>
          </p:nvPr>
        </p:nvSpPr>
        <p:spPr/>
        <p:txBody>
          <a:bodyPr/>
          <a:lstStyle/>
          <a:p>
            <a:fld id="{D34C3E3B-CA28-2640-8C42-4E498BACB79B}" type="slidenum">
              <a:rPr lang="it-IT" smtClean="0"/>
              <a:t>‹N›</a:t>
            </a:fld>
            <a:endParaRPr lang="it-IT"/>
          </a:p>
        </p:txBody>
      </p:sp>
    </p:spTree>
    <p:extLst>
      <p:ext uri="{BB962C8B-B14F-4D97-AF65-F5344CB8AC3E}">
        <p14:creationId xmlns:p14="http://schemas.microsoft.com/office/powerpoint/2010/main" val="1510796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Comitato Scientifico IBiSCo - 22/10/19</a:t>
            </a:r>
          </a:p>
        </p:txBody>
      </p:sp>
      <p:sp>
        <p:nvSpPr>
          <p:cNvPr id="5" name="Segnaposto piè di pagina 4"/>
          <p:cNvSpPr>
            <a:spLocks noGrp="1"/>
          </p:cNvSpPr>
          <p:nvPr>
            <p:ph type="ftr" sz="quarter" idx="11"/>
          </p:nvPr>
        </p:nvSpPr>
        <p:spPr/>
        <p:txBody>
          <a:bodyPr/>
          <a:lstStyle/>
          <a:p>
            <a:r>
              <a:rPr lang="it-IT"/>
              <a:t>G. Carlino</a:t>
            </a:r>
          </a:p>
        </p:txBody>
      </p:sp>
      <p:sp>
        <p:nvSpPr>
          <p:cNvPr id="6" name="Segnaposto numero diapositiva 5"/>
          <p:cNvSpPr>
            <a:spLocks noGrp="1"/>
          </p:cNvSpPr>
          <p:nvPr>
            <p:ph type="sldNum" sz="quarter" idx="12"/>
          </p:nvPr>
        </p:nvSpPr>
        <p:spPr/>
        <p:txBody>
          <a:bodyPr/>
          <a:lstStyle/>
          <a:p>
            <a:fld id="{D34C3E3B-CA28-2640-8C42-4E498BACB79B}" type="slidenum">
              <a:rPr lang="it-IT" smtClean="0"/>
              <a:t>‹N›</a:t>
            </a:fld>
            <a:endParaRPr lang="it-IT"/>
          </a:p>
        </p:txBody>
      </p:sp>
    </p:spTree>
    <p:extLst>
      <p:ext uri="{BB962C8B-B14F-4D97-AF65-F5344CB8AC3E}">
        <p14:creationId xmlns:p14="http://schemas.microsoft.com/office/powerpoint/2010/main" val="23820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Comitato Scientifico IBiSCo - 22/10/19</a:t>
            </a:r>
          </a:p>
        </p:txBody>
      </p:sp>
      <p:sp>
        <p:nvSpPr>
          <p:cNvPr id="5" name="Segnaposto piè di pagina 4"/>
          <p:cNvSpPr>
            <a:spLocks noGrp="1"/>
          </p:cNvSpPr>
          <p:nvPr>
            <p:ph type="ftr" sz="quarter" idx="11"/>
          </p:nvPr>
        </p:nvSpPr>
        <p:spPr/>
        <p:txBody>
          <a:bodyPr/>
          <a:lstStyle/>
          <a:p>
            <a:r>
              <a:rPr lang="it-IT"/>
              <a:t>G. Carlino</a:t>
            </a:r>
          </a:p>
        </p:txBody>
      </p:sp>
      <p:sp>
        <p:nvSpPr>
          <p:cNvPr id="6" name="Segnaposto numero diapositiva 5"/>
          <p:cNvSpPr>
            <a:spLocks noGrp="1"/>
          </p:cNvSpPr>
          <p:nvPr>
            <p:ph type="sldNum" sz="quarter" idx="12"/>
          </p:nvPr>
        </p:nvSpPr>
        <p:spPr/>
        <p:txBody>
          <a:bodyPr/>
          <a:lstStyle/>
          <a:p>
            <a:fld id="{D34C3E3B-CA28-2640-8C42-4E498BACB79B}" type="slidenum">
              <a:rPr lang="it-IT" smtClean="0"/>
              <a:t>‹N›</a:t>
            </a:fld>
            <a:endParaRPr lang="it-IT"/>
          </a:p>
        </p:txBody>
      </p:sp>
    </p:spTree>
    <p:extLst>
      <p:ext uri="{BB962C8B-B14F-4D97-AF65-F5344CB8AC3E}">
        <p14:creationId xmlns:p14="http://schemas.microsoft.com/office/powerpoint/2010/main" val="61247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838199" y="6356350"/>
            <a:ext cx="3084444" cy="365125"/>
          </a:xfrm>
        </p:spPr>
        <p:txBody>
          <a:bodyPr/>
          <a:lstStyle/>
          <a:p>
            <a:r>
              <a:rPr lang="it-IT"/>
              <a:t>Comitato Scientifico IBiSCo - 22/10/19</a:t>
            </a:r>
          </a:p>
        </p:txBody>
      </p:sp>
      <p:sp>
        <p:nvSpPr>
          <p:cNvPr id="5" name="Segnaposto piè di pagina 4"/>
          <p:cNvSpPr>
            <a:spLocks noGrp="1"/>
          </p:cNvSpPr>
          <p:nvPr>
            <p:ph type="ftr" sz="quarter" idx="11"/>
          </p:nvPr>
        </p:nvSpPr>
        <p:spPr/>
        <p:txBody>
          <a:bodyPr/>
          <a:lstStyle/>
          <a:p>
            <a:r>
              <a:rPr lang="it-IT"/>
              <a:t>G. Carlino</a:t>
            </a:r>
          </a:p>
        </p:txBody>
      </p:sp>
      <p:sp>
        <p:nvSpPr>
          <p:cNvPr id="6" name="Segnaposto numero diapositiva 5"/>
          <p:cNvSpPr>
            <a:spLocks noGrp="1"/>
          </p:cNvSpPr>
          <p:nvPr>
            <p:ph type="sldNum" sz="quarter" idx="12"/>
          </p:nvPr>
        </p:nvSpPr>
        <p:spPr/>
        <p:txBody>
          <a:bodyPr/>
          <a:lstStyle/>
          <a:p>
            <a:fld id="{D34C3E3B-CA28-2640-8C42-4E498BACB79B}" type="slidenum">
              <a:rPr lang="it-IT" smtClean="0"/>
              <a:t>‹N›</a:t>
            </a:fld>
            <a:endParaRPr lang="it-IT"/>
          </a:p>
        </p:txBody>
      </p:sp>
    </p:spTree>
    <p:extLst>
      <p:ext uri="{BB962C8B-B14F-4D97-AF65-F5344CB8AC3E}">
        <p14:creationId xmlns:p14="http://schemas.microsoft.com/office/powerpoint/2010/main" val="10176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r>
              <a:rPr lang="it-IT"/>
              <a:t>Comitato Scientifico IBiSCo - 22/10/19</a:t>
            </a:r>
          </a:p>
        </p:txBody>
      </p:sp>
      <p:sp>
        <p:nvSpPr>
          <p:cNvPr id="5" name="Segnaposto piè di pagina 4"/>
          <p:cNvSpPr>
            <a:spLocks noGrp="1"/>
          </p:cNvSpPr>
          <p:nvPr>
            <p:ph type="ftr" sz="quarter" idx="11"/>
          </p:nvPr>
        </p:nvSpPr>
        <p:spPr/>
        <p:txBody>
          <a:bodyPr/>
          <a:lstStyle/>
          <a:p>
            <a:r>
              <a:rPr lang="it-IT"/>
              <a:t>G. Carlino</a:t>
            </a:r>
          </a:p>
        </p:txBody>
      </p:sp>
      <p:sp>
        <p:nvSpPr>
          <p:cNvPr id="6" name="Segnaposto numero diapositiva 5"/>
          <p:cNvSpPr>
            <a:spLocks noGrp="1"/>
          </p:cNvSpPr>
          <p:nvPr>
            <p:ph type="sldNum" sz="quarter" idx="12"/>
          </p:nvPr>
        </p:nvSpPr>
        <p:spPr/>
        <p:txBody>
          <a:bodyPr/>
          <a:lstStyle/>
          <a:p>
            <a:fld id="{D34C3E3B-CA28-2640-8C42-4E498BACB79B}" type="slidenum">
              <a:rPr lang="it-IT" smtClean="0"/>
              <a:t>‹N›</a:t>
            </a:fld>
            <a:endParaRPr lang="it-IT"/>
          </a:p>
        </p:txBody>
      </p:sp>
    </p:spTree>
    <p:extLst>
      <p:ext uri="{BB962C8B-B14F-4D97-AF65-F5344CB8AC3E}">
        <p14:creationId xmlns:p14="http://schemas.microsoft.com/office/powerpoint/2010/main" val="94192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r>
              <a:rPr lang="it-IT"/>
              <a:t>Comitato Scientifico IBiSCo - 22/10/19</a:t>
            </a:r>
          </a:p>
        </p:txBody>
      </p:sp>
      <p:sp>
        <p:nvSpPr>
          <p:cNvPr id="6" name="Segnaposto piè di pagina 5"/>
          <p:cNvSpPr>
            <a:spLocks noGrp="1"/>
          </p:cNvSpPr>
          <p:nvPr>
            <p:ph type="ftr" sz="quarter" idx="11"/>
          </p:nvPr>
        </p:nvSpPr>
        <p:spPr/>
        <p:txBody>
          <a:bodyPr/>
          <a:lstStyle/>
          <a:p>
            <a:r>
              <a:rPr lang="it-IT"/>
              <a:t>G. Carlino</a:t>
            </a:r>
          </a:p>
        </p:txBody>
      </p:sp>
      <p:sp>
        <p:nvSpPr>
          <p:cNvPr id="7" name="Segnaposto numero diapositiva 6"/>
          <p:cNvSpPr>
            <a:spLocks noGrp="1"/>
          </p:cNvSpPr>
          <p:nvPr>
            <p:ph type="sldNum" sz="quarter" idx="12"/>
          </p:nvPr>
        </p:nvSpPr>
        <p:spPr/>
        <p:txBody>
          <a:bodyPr/>
          <a:lstStyle/>
          <a:p>
            <a:fld id="{D34C3E3B-CA28-2640-8C42-4E498BACB79B}" type="slidenum">
              <a:rPr lang="it-IT" smtClean="0"/>
              <a:t>‹N›</a:t>
            </a:fld>
            <a:endParaRPr lang="it-IT"/>
          </a:p>
        </p:txBody>
      </p:sp>
    </p:spTree>
    <p:extLst>
      <p:ext uri="{BB962C8B-B14F-4D97-AF65-F5344CB8AC3E}">
        <p14:creationId xmlns:p14="http://schemas.microsoft.com/office/powerpoint/2010/main" val="185151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r>
              <a:rPr lang="it-IT"/>
              <a:t>Comitato Scientifico IBiSCo - 22/10/19</a:t>
            </a:r>
          </a:p>
        </p:txBody>
      </p:sp>
      <p:sp>
        <p:nvSpPr>
          <p:cNvPr id="8" name="Segnaposto piè di pagina 7"/>
          <p:cNvSpPr>
            <a:spLocks noGrp="1"/>
          </p:cNvSpPr>
          <p:nvPr>
            <p:ph type="ftr" sz="quarter" idx="11"/>
          </p:nvPr>
        </p:nvSpPr>
        <p:spPr/>
        <p:txBody>
          <a:bodyPr/>
          <a:lstStyle/>
          <a:p>
            <a:r>
              <a:rPr lang="it-IT"/>
              <a:t>G. Carlino</a:t>
            </a:r>
          </a:p>
        </p:txBody>
      </p:sp>
      <p:sp>
        <p:nvSpPr>
          <p:cNvPr id="9" name="Segnaposto numero diapositiva 8"/>
          <p:cNvSpPr>
            <a:spLocks noGrp="1"/>
          </p:cNvSpPr>
          <p:nvPr>
            <p:ph type="sldNum" sz="quarter" idx="12"/>
          </p:nvPr>
        </p:nvSpPr>
        <p:spPr/>
        <p:txBody>
          <a:bodyPr/>
          <a:lstStyle/>
          <a:p>
            <a:fld id="{D34C3E3B-CA28-2640-8C42-4E498BACB79B}" type="slidenum">
              <a:rPr lang="it-IT" smtClean="0"/>
              <a:t>‹N›</a:t>
            </a:fld>
            <a:endParaRPr lang="it-IT"/>
          </a:p>
        </p:txBody>
      </p:sp>
    </p:spTree>
    <p:extLst>
      <p:ext uri="{BB962C8B-B14F-4D97-AF65-F5344CB8AC3E}">
        <p14:creationId xmlns:p14="http://schemas.microsoft.com/office/powerpoint/2010/main" val="134587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r>
              <a:rPr lang="it-IT"/>
              <a:t>Comitato Scientifico IBiSCo - 22/10/19</a:t>
            </a:r>
          </a:p>
        </p:txBody>
      </p:sp>
      <p:sp>
        <p:nvSpPr>
          <p:cNvPr id="4" name="Segnaposto piè di pagina 3"/>
          <p:cNvSpPr>
            <a:spLocks noGrp="1"/>
          </p:cNvSpPr>
          <p:nvPr>
            <p:ph type="ftr" sz="quarter" idx="11"/>
          </p:nvPr>
        </p:nvSpPr>
        <p:spPr/>
        <p:txBody>
          <a:bodyPr/>
          <a:lstStyle/>
          <a:p>
            <a:r>
              <a:rPr lang="it-IT"/>
              <a:t>G. Carlino</a:t>
            </a:r>
          </a:p>
        </p:txBody>
      </p:sp>
      <p:sp>
        <p:nvSpPr>
          <p:cNvPr id="5" name="Segnaposto numero diapositiva 4"/>
          <p:cNvSpPr>
            <a:spLocks noGrp="1"/>
          </p:cNvSpPr>
          <p:nvPr>
            <p:ph type="sldNum" sz="quarter" idx="12"/>
          </p:nvPr>
        </p:nvSpPr>
        <p:spPr/>
        <p:txBody>
          <a:bodyPr/>
          <a:lstStyle/>
          <a:p>
            <a:fld id="{D34C3E3B-CA28-2640-8C42-4E498BACB79B}" type="slidenum">
              <a:rPr lang="it-IT" smtClean="0"/>
              <a:t>‹N›</a:t>
            </a:fld>
            <a:endParaRPr lang="it-IT"/>
          </a:p>
        </p:txBody>
      </p:sp>
    </p:spTree>
    <p:extLst>
      <p:ext uri="{BB962C8B-B14F-4D97-AF65-F5344CB8AC3E}">
        <p14:creationId xmlns:p14="http://schemas.microsoft.com/office/powerpoint/2010/main" val="59891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Comitato Scientifico IBiSCo - 22/10/19</a:t>
            </a:r>
          </a:p>
        </p:txBody>
      </p:sp>
      <p:sp>
        <p:nvSpPr>
          <p:cNvPr id="3" name="Segnaposto piè di pagina 2"/>
          <p:cNvSpPr>
            <a:spLocks noGrp="1"/>
          </p:cNvSpPr>
          <p:nvPr>
            <p:ph type="ftr" sz="quarter" idx="11"/>
          </p:nvPr>
        </p:nvSpPr>
        <p:spPr/>
        <p:txBody>
          <a:bodyPr/>
          <a:lstStyle/>
          <a:p>
            <a:r>
              <a:rPr lang="it-IT"/>
              <a:t>G. Carlino</a:t>
            </a:r>
          </a:p>
        </p:txBody>
      </p:sp>
      <p:sp>
        <p:nvSpPr>
          <p:cNvPr id="4" name="Segnaposto numero diapositiva 3"/>
          <p:cNvSpPr>
            <a:spLocks noGrp="1"/>
          </p:cNvSpPr>
          <p:nvPr>
            <p:ph type="sldNum" sz="quarter" idx="12"/>
          </p:nvPr>
        </p:nvSpPr>
        <p:spPr/>
        <p:txBody>
          <a:bodyPr/>
          <a:lstStyle/>
          <a:p>
            <a:fld id="{D34C3E3B-CA28-2640-8C42-4E498BACB79B}" type="slidenum">
              <a:rPr lang="it-IT" smtClean="0"/>
              <a:t>‹N›</a:t>
            </a:fld>
            <a:endParaRPr lang="it-IT"/>
          </a:p>
        </p:txBody>
      </p:sp>
    </p:spTree>
    <p:extLst>
      <p:ext uri="{BB962C8B-B14F-4D97-AF65-F5344CB8AC3E}">
        <p14:creationId xmlns:p14="http://schemas.microsoft.com/office/powerpoint/2010/main" val="65638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r>
              <a:rPr lang="it-IT"/>
              <a:t>Comitato Scientifico IBiSCo - 22/10/19</a:t>
            </a:r>
          </a:p>
        </p:txBody>
      </p:sp>
      <p:sp>
        <p:nvSpPr>
          <p:cNvPr id="6" name="Segnaposto piè di pagina 5"/>
          <p:cNvSpPr>
            <a:spLocks noGrp="1"/>
          </p:cNvSpPr>
          <p:nvPr>
            <p:ph type="ftr" sz="quarter" idx="11"/>
          </p:nvPr>
        </p:nvSpPr>
        <p:spPr/>
        <p:txBody>
          <a:bodyPr/>
          <a:lstStyle/>
          <a:p>
            <a:r>
              <a:rPr lang="it-IT"/>
              <a:t>G. Carlino</a:t>
            </a:r>
          </a:p>
        </p:txBody>
      </p:sp>
      <p:sp>
        <p:nvSpPr>
          <p:cNvPr id="7" name="Segnaposto numero diapositiva 6"/>
          <p:cNvSpPr>
            <a:spLocks noGrp="1"/>
          </p:cNvSpPr>
          <p:nvPr>
            <p:ph type="sldNum" sz="quarter" idx="12"/>
          </p:nvPr>
        </p:nvSpPr>
        <p:spPr/>
        <p:txBody>
          <a:bodyPr/>
          <a:lstStyle/>
          <a:p>
            <a:fld id="{D34C3E3B-CA28-2640-8C42-4E498BACB79B}" type="slidenum">
              <a:rPr lang="it-IT" smtClean="0"/>
              <a:t>‹N›</a:t>
            </a:fld>
            <a:endParaRPr lang="it-IT"/>
          </a:p>
        </p:txBody>
      </p:sp>
    </p:spTree>
    <p:extLst>
      <p:ext uri="{BB962C8B-B14F-4D97-AF65-F5344CB8AC3E}">
        <p14:creationId xmlns:p14="http://schemas.microsoft.com/office/powerpoint/2010/main" val="19857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r>
              <a:rPr lang="it-IT"/>
              <a:t>Comitato Scientifico IBiSCo - 22/10/19</a:t>
            </a:r>
          </a:p>
        </p:txBody>
      </p:sp>
      <p:sp>
        <p:nvSpPr>
          <p:cNvPr id="6" name="Segnaposto piè di pagina 5"/>
          <p:cNvSpPr>
            <a:spLocks noGrp="1"/>
          </p:cNvSpPr>
          <p:nvPr>
            <p:ph type="ftr" sz="quarter" idx="11"/>
          </p:nvPr>
        </p:nvSpPr>
        <p:spPr/>
        <p:txBody>
          <a:bodyPr/>
          <a:lstStyle/>
          <a:p>
            <a:r>
              <a:rPr lang="it-IT"/>
              <a:t>G. Carlino</a:t>
            </a:r>
          </a:p>
        </p:txBody>
      </p:sp>
      <p:sp>
        <p:nvSpPr>
          <p:cNvPr id="7" name="Segnaposto numero diapositiva 6"/>
          <p:cNvSpPr>
            <a:spLocks noGrp="1"/>
          </p:cNvSpPr>
          <p:nvPr>
            <p:ph type="sldNum" sz="quarter" idx="12"/>
          </p:nvPr>
        </p:nvSpPr>
        <p:spPr/>
        <p:txBody>
          <a:bodyPr/>
          <a:lstStyle/>
          <a:p>
            <a:fld id="{D34C3E3B-CA28-2640-8C42-4E498BACB79B}" type="slidenum">
              <a:rPr lang="it-IT" smtClean="0"/>
              <a:t>‹N›</a:t>
            </a:fld>
            <a:endParaRPr lang="it-IT"/>
          </a:p>
        </p:txBody>
      </p:sp>
    </p:spTree>
    <p:extLst>
      <p:ext uri="{BB962C8B-B14F-4D97-AF65-F5344CB8AC3E}">
        <p14:creationId xmlns:p14="http://schemas.microsoft.com/office/powerpoint/2010/main" val="30820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Comitato Scientifico IBiSCo - 22/10/19</a:t>
            </a: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G. Carlino</a:t>
            </a: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C3E3B-CA28-2640-8C42-4E498BACB79B}" type="slidenum">
              <a:rPr lang="it-IT" smtClean="0"/>
              <a:t>‹N›</a:t>
            </a:fld>
            <a:endParaRPr lang="it-IT"/>
          </a:p>
        </p:txBody>
      </p:sp>
    </p:spTree>
    <p:extLst>
      <p:ext uri="{BB962C8B-B14F-4D97-AF65-F5344CB8AC3E}">
        <p14:creationId xmlns:p14="http://schemas.microsoft.com/office/powerpoint/2010/main" val="120579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package" Target="../embeddings/Foglio_di_lavoro_di_Microsoft_Excel2.xlsx"/><Relationship Id="rId13" Type="http://schemas.openxmlformats.org/officeDocument/2006/relationships/image" Target="../media/image10.emf"/><Relationship Id="rId18" Type="http://schemas.openxmlformats.org/officeDocument/2006/relationships/package" Target="../embeddings/Foglio_di_lavoro_di_Microsoft_Excel7.xlsx"/><Relationship Id="rId3" Type="http://schemas.openxmlformats.org/officeDocument/2006/relationships/image" Target="../media/image1.tiff"/><Relationship Id="rId7" Type="http://schemas.openxmlformats.org/officeDocument/2006/relationships/image" Target="../media/image7.emf"/><Relationship Id="rId12" Type="http://schemas.openxmlformats.org/officeDocument/2006/relationships/package" Target="../embeddings/Foglio_di_lavoro_di_Microsoft_Excel4.xlsx"/><Relationship Id="rId17" Type="http://schemas.openxmlformats.org/officeDocument/2006/relationships/image" Target="../media/image12.emf"/><Relationship Id="rId2" Type="http://schemas.openxmlformats.org/officeDocument/2006/relationships/slideLayout" Target="../slideLayouts/slideLayout2.xml"/><Relationship Id="rId16" Type="http://schemas.openxmlformats.org/officeDocument/2006/relationships/package" Target="../embeddings/Foglio_di_lavoro_di_Microsoft_Excel6.xlsx"/><Relationship Id="rId1" Type="http://schemas.openxmlformats.org/officeDocument/2006/relationships/vmlDrawing" Target="../drawings/vmlDrawing1.vml"/><Relationship Id="rId6" Type="http://schemas.openxmlformats.org/officeDocument/2006/relationships/package" Target="../embeddings/Foglio_di_lavoro_di_Microsoft_Excel1.xlsx"/><Relationship Id="rId11" Type="http://schemas.openxmlformats.org/officeDocument/2006/relationships/image" Target="../media/image9.emf"/><Relationship Id="rId5" Type="http://schemas.openxmlformats.org/officeDocument/2006/relationships/image" Target="../media/image6.emf"/><Relationship Id="rId15" Type="http://schemas.openxmlformats.org/officeDocument/2006/relationships/image" Target="../media/image11.emf"/><Relationship Id="rId10" Type="http://schemas.openxmlformats.org/officeDocument/2006/relationships/package" Target="../embeddings/Foglio_di_lavoro_di_Microsoft_Excel3.xlsx"/><Relationship Id="rId19" Type="http://schemas.openxmlformats.org/officeDocument/2006/relationships/image" Target="../media/image13.emf"/><Relationship Id="rId4" Type="http://schemas.openxmlformats.org/officeDocument/2006/relationships/package" Target="../embeddings/Foglio_di_lavoro_di_Microsoft_Excel.xlsx"/><Relationship Id="rId9" Type="http://schemas.openxmlformats.org/officeDocument/2006/relationships/image" Target="../media/image8.emf"/><Relationship Id="rId14" Type="http://schemas.openxmlformats.org/officeDocument/2006/relationships/package" Target="../embeddings/Foglio_di_lavoro_di_Microsoft_Excel5.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06824" y="1117904"/>
            <a:ext cx="10314257" cy="1752159"/>
          </a:xfrm>
        </p:spPr>
        <p:txBody>
          <a:bodyPr>
            <a:normAutofit/>
          </a:bodyPr>
          <a:lstStyle/>
          <a:p>
            <a:r>
              <a:rPr lang="it-IT" dirty="0" err="1"/>
              <a:t>I.Bi.S.Co</a:t>
            </a:r>
            <a:r>
              <a:rPr lang="it-IT" dirty="0"/>
              <a:t>.</a:t>
            </a:r>
            <a:br>
              <a:rPr lang="it-IT" dirty="0"/>
            </a:br>
            <a:r>
              <a:rPr lang="it-IT" dirty="0"/>
              <a:t>Stato attività </a:t>
            </a:r>
            <a:endParaRPr lang="it-IT" sz="4000" dirty="0"/>
          </a:p>
        </p:txBody>
      </p:sp>
      <p:sp>
        <p:nvSpPr>
          <p:cNvPr id="3" name="Sottotitolo 2"/>
          <p:cNvSpPr>
            <a:spLocks noGrp="1"/>
          </p:cNvSpPr>
          <p:nvPr>
            <p:ph type="subTitle" idx="1"/>
          </p:nvPr>
        </p:nvSpPr>
        <p:spPr>
          <a:xfrm>
            <a:off x="1063442" y="5638985"/>
            <a:ext cx="9634330" cy="1101449"/>
          </a:xfrm>
        </p:spPr>
        <p:txBody>
          <a:bodyPr>
            <a:noAutofit/>
          </a:bodyPr>
          <a:lstStyle/>
          <a:p>
            <a:r>
              <a:rPr lang="it-IT" sz="2000" dirty="0"/>
              <a:t>Riunione Comitato Scientifico</a:t>
            </a:r>
          </a:p>
          <a:p>
            <a:r>
              <a:rPr lang="it-IT" sz="2000" dirty="0"/>
              <a:t>G. Carlino – INFN Napoli      </a:t>
            </a:r>
          </a:p>
          <a:p>
            <a:r>
              <a:rPr lang="it-IT" sz="2000" dirty="0"/>
              <a:t>Bari - 14/11/2019</a:t>
            </a:r>
          </a:p>
        </p:txBody>
      </p:sp>
      <p:pic>
        <p:nvPicPr>
          <p:cNvPr id="5" name="Segnaposto contenuto 3"/>
          <p:cNvPicPr>
            <a:picLocks noChangeAspect="1"/>
          </p:cNvPicPr>
          <p:nvPr/>
        </p:nvPicPr>
        <p:blipFill>
          <a:blip r:embed="rId2"/>
          <a:stretch>
            <a:fillRect/>
          </a:stretch>
        </p:blipFill>
        <p:spPr>
          <a:xfrm>
            <a:off x="139850" y="0"/>
            <a:ext cx="1333948" cy="1280232"/>
          </a:xfrm>
          <a:prstGeom prst="rect">
            <a:avLst/>
          </a:prstGeom>
        </p:spPr>
      </p:pic>
      <p:sp>
        <p:nvSpPr>
          <p:cNvPr id="4" name="CasellaDiTesto 3">
            <a:extLst>
              <a:ext uri="{FF2B5EF4-FFF2-40B4-BE49-F238E27FC236}">
                <a16:creationId xmlns:a16="http://schemas.microsoft.com/office/drawing/2014/main" id="{95E8E4B3-0D19-224E-BFCC-1EC94C48723D}"/>
              </a:ext>
            </a:extLst>
          </p:cNvPr>
          <p:cNvSpPr txBox="1"/>
          <p:nvPr/>
        </p:nvSpPr>
        <p:spPr>
          <a:xfrm>
            <a:off x="12049432" y="1342103"/>
            <a:ext cx="184731" cy="369332"/>
          </a:xfrm>
          <a:prstGeom prst="rect">
            <a:avLst/>
          </a:prstGeom>
          <a:noFill/>
        </p:spPr>
        <p:txBody>
          <a:bodyPr wrap="none" rtlCol="0">
            <a:spAutoFit/>
          </a:bodyPr>
          <a:lstStyle/>
          <a:p>
            <a:endParaRPr lang="it-IT" dirty="0"/>
          </a:p>
        </p:txBody>
      </p:sp>
      <p:sp>
        <p:nvSpPr>
          <p:cNvPr id="6" name="CasellaDiTesto 5">
            <a:extLst>
              <a:ext uri="{FF2B5EF4-FFF2-40B4-BE49-F238E27FC236}">
                <a16:creationId xmlns:a16="http://schemas.microsoft.com/office/drawing/2014/main" id="{E9A071CB-7C4A-244A-A30B-160BFFAC3F9A}"/>
              </a:ext>
            </a:extLst>
          </p:cNvPr>
          <p:cNvSpPr txBox="1"/>
          <p:nvPr/>
        </p:nvSpPr>
        <p:spPr>
          <a:xfrm>
            <a:off x="3984928" y="3653171"/>
            <a:ext cx="3958047" cy="1569660"/>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it-IT" sz="2400" dirty="0"/>
              <a:t>Stato Gare</a:t>
            </a:r>
          </a:p>
          <a:p>
            <a:pPr marL="285750" indent="-285750">
              <a:buFont typeface="Arial" panose="020B0604020202020204" pitchFamily="34" charset="0"/>
              <a:buChar char="•"/>
            </a:pPr>
            <a:r>
              <a:rPr lang="it-IT" sz="2400" dirty="0"/>
              <a:t>Rendicontazione bimestrale</a:t>
            </a:r>
          </a:p>
          <a:p>
            <a:pPr marL="285750" indent="-285750">
              <a:buFont typeface="Arial" panose="020B0604020202020204" pitchFamily="34" charset="0"/>
              <a:buChar char="•"/>
            </a:pPr>
            <a:r>
              <a:rPr lang="it-IT" sz="2400" dirty="0"/>
              <a:t>Variazioni</a:t>
            </a:r>
          </a:p>
          <a:p>
            <a:pPr marL="285750" indent="-285750">
              <a:buFont typeface="Arial" panose="020B0604020202020204" pitchFamily="34" charset="0"/>
              <a:buChar char="•"/>
            </a:pPr>
            <a:r>
              <a:rPr lang="it-IT" sz="2400" dirty="0"/>
              <a:t>Varie</a:t>
            </a:r>
          </a:p>
        </p:txBody>
      </p:sp>
    </p:spTree>
    <p:extLst>
      <p:ext uri="{BB962C8B-B14F-4D97-AF65-F5344CB8AC3E}">
        <p14:creationId xmlns:p14="http://schemas.microsoft.com/office/powerpoint/2010/main" val="924220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ChangeAspect="1"/>
          </p:cNvPicPr>
          <p:nvPr/>
        </p:nvPicPr>
        <p:blipFill>
          <a:blip r:embed="rId3"/>
          <a:stretch>
            <a:fillRect/>
          </a:stretch>
        </p:blipFill>
        <p:spPr>
          <a:xfrm>
            <a:off x="139850" y="0"/>
            <a:ext cx="1333948" cy="1280232"/>
          </a:xfrm>
          <a:prstGeom prst="rect">
            <a:avLst/>
          </a:prstGeom>
        </p:spPr>
      </p:pic>
      <p:sp>
        <p:nvSpPr>
          <p:cNvPr id="5" name="Segnaposto data 4"/>
          <p:cNvSpPr>
            <a:spLocks noGrp="1"/>
          </p:cNvSpPr>
          <p:nvPr>
            <p:ph type="dt" sz="half" idx="10"/>
          </p:nvPr>
        </p:nvSpPr>
        <p:spPr/>
        <p:txBody>
          <a:bodyPr/>
          <a:lstStyle/>
          <a:p>
            <a:r>
              <a:rPr lang="it-IT"/>
              <a:t>Comitato Scientifico IBiSCo - 22/10/19</a:t>
            </a:r>
            <a:endParaRPr lang="it-IT" dirty="0"/>
          </a:p>
        </p:txBody>
      </p:sp>
      <p:sp>
        <p:nvSpPr>
          <p:cNvPr id="6" name="Segnaposto numero diapositiva 5"/>
          <p:cNvSpPr>
            <a:spLocks noGrp="1"/>
          </p:cNvSpPr>
          <p:nvPr>
            <p:ph type="sldNum" sz="quarter" idx="12"/>
          </p:nvPr>
        </p:nvSpPr>
        <p:spPr/>
        <p:txBody>
          <a:bodyPr/>
          <a:lstStyle/>
          <a:p>
            <a:fld id="{D34C3E3B-CA28-2640-8C42-4E498BACB79B}" type="slidenum">
              <a:rPr lang="it-IT" smtClean="0"/>
              <a:t>10</a:t>
            </a:fld>
            <a:endParaRPr lang="it-IT" dirty="0"/>
          </a:p>
        </p:txBody>
      </p:sp>
      <p:sp>
        <p:nvSpPr>
          <p:cNvPr id="14" name="Titolo 1">
            <a:extLst>
              <a:ext uri="{FF2B5EF4-FFF2-40B4-BE49-F238E27FC236}">
                <a16:creationId xmlns:a16="http://schemas.microsoft.com/office/drawing/2014/main" id="{BABAB293-3171-0F46-97B2-44AEA176B76A}"/>
              </a:ext>
            </a:extLst>
          </p:cNvPr>
          <p:cNvSpPr>
            <a:spLocks noGrp="1"/>
          </p:cNvSpPr>
          <p:nvPr>
            <p:ph type="title"/>
          </p:nvPr>
        </p:nvSpPr>
        <p:spPr>
          <a:xfrm>
            <a:off x="2033195" y="327826"/>
            <a:ext cx="9320605" cy="624579"/>
          </a:xfrm>
        </p:spPr>
        <p:txBody>
          <a:bodyPr>
            <a:normAutofit fontScale="90000"/>
          </a:bodyPr>
          <a:lstStyle/>
          <a:p>
            <a:r>
              <a:rPr lang="it-IT" dirty="0"/>
              <a:t>Variazioni da effettuare nel Bimestre III</a:t>
            </a:r>
          </a:p>
        </p:txBody>
      </p:sp>
      <p:sp>
        <p:nvSpPr>
          <p:cNvPr id="2" name="Segnaposto piè di pagina 1">
            <a:extLst>
              <a:ext uri="{FF2B5EF4-FFF2-40B4-BE49-F238E27FC236}">
                <a16:creationId xmlns:a16="http://schemas.microsoft.com/office/drawing/2014/main" id="{272DF7AE-6486-034C-BEE5-0D1C6956E7BC}"/>
              </a:ext>
            </a:extLst>
          </p:cNvPr>
          <p:cNvSpPr>
            <a:spLocks noGrp="1"/>
          </p:cNvSpPr>
          <p:nvPr>
            <p:ph type="ftr" sz="quarter" idx="11"/>
          </p:nvPr>
        </p:nvSpPr>
        <p:spPr/>
        <p:txBody>
          <a:bodyPr/>
          <a:lstStyle/>
          <a:p>
            <a:r>
              <a:rPr lang="it-IT"/>
              <a:t>G. Carlino</a:t>
            </a:r>
          </a:p>
        </p:txBody>
      </p:sp>
      <p:sp>
        <p:nvSpPr>
          <p:cNvPr id="8" name="CasellaDiTesto 7">
            <a:extLst>
              <a:ext uri="{FF2B5EF4-FFF2-40B4-BE49-F238E27FC236}">
                <a16:creationId xmlns:a16="http://schemas.microsoft.com/office/drawing/2014/main" id="{456E1400-8E7A-C548-B7FF-6FE0CD74BF4F}"/>
              </a:ext>
            </a:extLst>
          </p:cNvPr>
          <p:cNvSpPr txBox="1"/>
          <p:nvPr/>
        </p:nvSpPr>
        <p:spPr>
          <a:xfrm>
            <a:off x="1473798" y="1532265"/>
            <a:ext cx="9298380" cy="5016758"/>
          </a:xfrm>
          <a:prstGeom prst="rect">
            <a:avLst/>
          </a:prstGeom>
          <a:noFill/>
        </p:spPr>
        <p:txBody>
          <a:bodyPr wrap="square" rtlCol="0">
            <a:spAutoFit/>
          </a:bodyPr>
          <a:lstStyle/>
          <a:p>
            <a:r>
              <a:rPr lang="it-IT" sz="2000" b="1" dirty="0"/>
              <a:t>Tipo A</a:t>
            </a:r>
          </a:p>
          <a:p>
            <a:pPr marL="342900" indent="-342900">
              <a:buFont typeface="Arial" panose="020B0604020202020204" pitchFamily="34" charset="0"/>
              <a:buChar char="•"/>
            </a:pPr>
            <a:r>
              <a:rPr lang="it-IT" sz="2000" dirty="0"/>
              <a:t>BA-02-CAL-INFN:  Server – Importo e Tempi</a:t>
            </a:r>
          </a:p>
          <a:p>
            <a:pPr marL="342900" indent="-342900">
              <a:buFont typeface="Arial" panose="020B0604020202020204" pitchFamily="34" charset="0"/>
              <a:buChar char="•"/>
            </a:pPr>
            <a:endParaRPr lang="it-IT" sz="2000" dirty="0"/>
          </a:p>
          <a:p>
            <a:r>
              <a:rPr lang="it-IT" sz="2000" b="1" dirty="0"/>
              <a:t>Tipo B</a:t>
            </a:r>
          </a:p>
          <a:p>
            <a:pPr marL="342900" indent="-342900">
              <a:buFont typeface="Arial" panose="020B0604020202020204" pitchFamily="34" charset="0"/>
              <a:buChar char="•"/>
            </a:pPr>
            <a:r>
              <a:rPr lang="it-IT" sz="2000" dirty="0"/>
              <a:t>Nessuna al momento. Richiedono 60 gg per l’autorizzazione. Da richiederle con sufficiente anticipo prima della partenza di una gara </a:t>
            </a:r>
          </a:p>
          <a:p>
            <a:pPr marL="342900" indent="-342900">
              <a:buFont typeface="Arial" panose="020B0604020202020204" pitchFamily="34" charset="0"/>
              <a:buChar char="•"/>
            </a:pPr>
            <a:endParaRPr lang="it-IT" sz="2000" dirty="0"/>
          </a:p>
          <a:p>
            <a:r>
              <a:rPr lang="it-IT" sz="2000" b="1" dirty="0"/>
              <a:t>Tipo C  </a:t>
            </a:r>
            <a:r>
              <a:rPr lang="it-IT" sz="2000" dirty="0"/>
              <a:t>- </a:t>
            </a:r>
            <a:r>
              <a:rPr lang="it-IT" sz="2000" dirty="0">
                <a:solidFill>
                  <a:srgbClr val="0070C0"/>
                </a:solidFill>
              </a:rPr>
              <a:t>da valutare se e quando</a:t>
            </a:r>
          </a:p>
          <a:p>
            <a:pPr marL="342900" indent="-342900">
              <a:buFont typeface="Arial" panose="020B0604020202020204" pitchFamily="34" charset="0"/>
              <a:buChar char="•"/>
            </a:pPr>
            <a:r>
              <a:rPr lang="it-IT" sz="2000" dirty="0"/>
              <a:t>BA-15/16-IMP-UNIBA:   Impianti – su una delle due schede ?</a:t>
            </a:r>
          </a:p>
          <a:p>
            <a:pPr marL="342900" indent="-342900">
              <a:buFont typeface="Arial" panose="020B0604020202020204" pitchFamily="34" charset="0"/>
              <a:buChar char="•"/>
            </a:pPr>
            <a:r>
              <a:rPr lang="it-IT" sz="2000" dirty="0" err="1"/>
              <a:t>Rete_INFN</a:t>
            </a:r>
            <a:r>
              <a:rPr lang="it-IT" sz="2000" dirty="0"/>
              <a:t>: Rete – su alcune delle 11 schede </a:t>
            </a:r>
          </a:p>
          <a:p>
            <a:endParaRPr lang="it-IT" sz="2000" dirty="0"/>
          </a:p>
          <a:p>
            <a:r>
              <a:rPr lang="it-IT" sz="2000" b="1" dirty="0"/>
              <a:t>Tipo Boh</a:t>
            </a:r>
          </a:p>
          <a:p>
            <a:pPr marL="342900" indent="-342900">
              <a:buFont typeface="Arial" panose="020B0604020202020204" pitchFamily="34" charset="0"/>
              <a:buChar char="•"/>
            </a:pPr>
            <a:r>
              <a:rPr lang="it-IT" sz="2000" dirty="0"/>
              <a:t>BA-06-CAL-INFN/1: GPU – Importo ( </a:t>
            </a:r>
            <a:r>
              <a:rPr lang="it-IT" sz="2000" dirty="0">
                <a:solidFill>
                  <a:srgbClr val="FF0000"/>
                </a:solidFill>
              </a:rPr>
              <a:t>&gt; 5%</a:t>
            </a:r>
            <a:r>
              <a:rPr lang="it-IT" sz="2000" dirty="0"/>
              <a:t> )  e Tempi + Frammentazione</a:t>
            </a:r>
          </a:p>
          <a:p>
            <a:pPr marL="342900" indent="-342900">
              <a:buFont typeface="Arial" panose="020B0604020202020204" pitchFamily="34" charset="0"/>
              <a:buChar char="•"/>
            </a:pPr>
            <a:r>
              <a:rPr lang="it-IT" sz="2000" dirty="0"/>
              <a:t>NA-02-CAL-INFN/1 e /2: CPU – Importo ( &lt; 5% )  e Tempi + Frammentazione</a:t>
            </a:r>
          </a:p>
          <a:p>
            <a:pPr marL="342900" indent="-342900">
              <a:buFont typeface="Arial" panose="020B0604020202020204" pitchFamily="34" charset="0"/>
              <a:buChar char="•"/>
            </a:pPr>
            <a:r>
              <a:rPr lang="it-IT" sz="2000" dirty="0"/>
              <a:t>CT-01-CAL-INFN/1: CPU – Importo ( &lt; 5% )  e Tempi + Frammentazione</a:t>
            </a:r>
          </a:p>
          <a:p>
            <a:pPr marL="342900" indent="-342900">
              <a:buFont typeface="Arial" panose="020B0604020202020204" pitchFamily="34" charset="0"/>
              <a:buChar char="•"/>
            </a:pPr>
            <a:r>
              <a:rPr lang="it-IT" sz="2000" dirty="0"/>
              <a:t>NA-14-CAL-UNINA/1: CPU – Importo ( &lt; 5% )  e Tempi + Frammentazione</a:t>
            </a:r>
          </a:p>
        </p:txBody>
      </p:sp>
    </p:spTree>
    <p:extLst>
      <p:ext uri="{BB962C8B-B14F-4D97-AF65-F5344CB8AC3E}">
        <p14:creationId xmlns:p14="http://schemas.microsoft.com/office/powerpoint/2010/main" val="210632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33194" y="365125"/>
            <a:ext cx="9320605" cy="624579"/>
          </a:xfrm>
        </p:spPr>
        <p:txBody>
          <a:bodyPr>
            <a:normAutofit fontScale="90000"/>
          </a:bodyPr>
          <a:lstStyle/>
          <a:p>
            <a:r>
              <a:rPr lang="it-IT" dirty="0"/>
              <a:t>Discussione MIUR - </a:t>
            </a:r>
            <a:r>
              <a:rPr lang="it-IT" dirty="0" err="1"/>
              <a:t>Bemporad</a:t>
            </a:r>
            <a:endParaRPr lang="it-IT" dirty="0"/>
          </a:p>
        </p:txBody>
      </p:sp>
      <p:pic>
        <p:nvPicPr>
          <p:cNvPr id="4" name="Segnaposto contenuto 3"/>
          <p:cNvPicPr>
            <a:picLocks noChangeAspect="1"/>
          </p:cNvPicPr>
          <p:nvPr/>
        </p:nvPicPr>
        <p:blipFill>
          <a:blip r:embed="rId2"/>
          <a:stretch>
            <a:fillRect/>
          </a:stretch>
        </p:blipFill>
        <p:spPr>
          <a:xfrm>
            <a:off x="139850" y="0"/>
            <a:ext cx="1333948" cy="1280232"/>
          </a:xfrm>
          <a:prstGeom prst="rect">
            <a:avLst/>
          </a:prstGeom>
        </p:spPr>
      </p:pic>
      <p:sp>
        <p:nvSpPr>
          <p:cNvPr id="5" name="Segnaposto data 4"/>
          <p:cNvSpPr>
            <a:spLocks noGrp="1"/>
          </p:cNvSpPr>
          <p:nvPr>
            <p:ph type="dt" sz="half" idx="10"/>
          </p:nvPr>
        </p:nvSpPr>
        <p:spPr/>
        <p:txBody>
          <a:bodyPr/>
          <a:lstStyle/>
          <a:p>
            <a:r>
              <a:rPr lang="it-IT"/>
              <a:t>Comitato Scientifico IBiSCo - 22/10/19</a:t>
            </a:r>
          </a:p>
        </p:txBody>
      </p:sp>
      <p:sp>
        <p:nvSpPr>
          <p:cNvPr id="6" name="Segnaposto numero diapositiva 5"/>
          <p:cNvSpPr>
            <a:spLocks noGrp="1"/>
          </p:cNvSpPr>
          <p:nvPr>
            <p:ph type="sldNum" sz="quarter" idx="12"/>
          </p:nvPr>
        </p:nvSpPr>
        <p:spPr/>
        <p:txBody>
          <a:bodyPr/>
          <a:lstStyle/>
          <a:p>
            <a:fld id="{D34C3E3B-CA28-2640-8C42-4E498BACB79B}" type="slidenum">
              <a:rPr lang="it-IT" smtClean="0"/>
              <a:t>11</a:t>
            </a:fld>
            <a:endParaRPr lang="it-IT"/>
          </a:p>
        </p:txBody>
      </p:sp>
      <p:sp>
        <p:nvSpPr>
          <p:cNvPr id="3" name="Segnaposto piè di pagina 2">
            <a:extLst>
              <a:ext uri="{FF2B5EF4-FFF2-40B4-BE49-F238E27FC236}">
                <a16:creationId xmlns:a16="http://schemas.microsoft.com/office/drawing/2014/main" id="{76041DB9-A2F9-724C-AFB6-447F96B6430B}"/>
              </a:ext>
            </a:extLst>
          </p:cNvPr>
          <p:cNvSpPr>
            <a:spLocks noGrp="1"/>
          </p:cNvSpPr>
          <p:nvPr>
            <p:ph type="ftr" sz="quarter" idx="11"/>
          </p:nvPr>
        </p:nvSpPr>
        <p:spPr/>
        <p:txBody>
          <a:bodyPr/>
          <a:lstStyle/>
          <a:p>
            <a:r>
              <a:rPr lang="it-IT"/>
              <a:t>G. Carlino</a:t>
            </a:r>
          </a:p>
        </p:txBody>
      </p:sp>
      <p:sp>
        <p:nvSpPr>
          <p:cNvPr id="7" name="CasellaDiTesto 6">
            <a:extLst>
              <a:ext uri="{FF2B5EF4-FFF2-40B4-BE49-F238E27FC236}">
                <a16:creationId xmlns:a16="http://schemas.microsoft.com/office/drawing/2014/main" id="{B1E1F4D6-B4B5-5048-BAFB-5B4F06E0730A}"/>
              </a:ext>
            </a:extLst>
          </p:cNvPr>
          <p:cNvSpPr txBox="1"/>
          <p:nvPr/>
        </p:nvSpPr>
        <p:spPr>
          <a:xfrm>
            <a:off x="1215241" y="987695"/>
            <a:ext cx="9761517" cy="5232202"/>
          </a:xfrm>
          <a:prstGeom prst="rect">
            <a:avLst/>
          </a:prstGeom>
          <a:noFill/>
        </p:spPr>
        <p:txBody>
          <a:bodyPr wrap="square" rtlCol="0">
            <a:spAutoFit/>
          </a:bodyPr>
          <a:lstStyle/>
          <a:p>
            <a:endParaRPr lang="it-IT" sz="2000" dirty="0"/>
          </a:p>
          <a:p>
            <a:pPr marL="285750" lvl="0" indent="-285750">
              <a:buFont typeface="Arial" panose="020B0604020202020204" pitchFamily="34" charset="0"/>
              <a:buChar char="•"/>
            </a:pPr>
            <a:r>
              <a:rPr lang="it-IT" sz="2200" b="1" dirty="0"/>
              <a:t>Argomento</a:t>
            </a:r>
            <a:r>
              <a:rPr lang="it-IT" sz="2200" dirty="0"/>
              <a:t>: evitare variazione tipo C per gli acquisti parziali già effettuati che sommano un finanziamento assentito di </a:t>
            </a:r>
            <a:r>
              <a:rPr lang="it-IT" sz="2200" b="1" dirty="0"/>
              <a:t>2.750 k€</a:t>
            </a:r>
            <a:r>
              <a:rPr lang="it-IT" sz="2200" dirty="0"/>
              <a:t> (</a:t>
            </a:r>
            <a:r>
              <a:rPr lang="it-IT" sz="2200" b="1" dirty="0"/>
              <a:t>15%</a:t>
            </a:r>
            <a:r>
              <a:rPr lang="it-IT" sz="2200" dirty="0"/>
              <a:t> del finanziamento totale) a fronte di una spesa di </a:t>
            </a:r>
            <a:r>
              <a:rPr lang="it-IT" sz="2200" b="1" dirty="0"/>
              <a:t>480 k€</a:t>
            </a:r>
            <a:r>
              <a:rPr lang="it-IT" sz="2200" dirty="0"/>
              <a:t> (</a:t>
            </a:r>
            <a:r>
              <a:rPr lang="it-IT" sz="2200" b="1" dirty="0"/>
              <a:t>2.5%</a:t>
            </a:r>
            <a:r>
              <a:rPr lang="it-IT" sz="2200" dirty="0"/>
              <a:t>)</a:t>
            </a:r>
          </a:p>
          <a:p>
            <a:pPr marL="285750" lvl="0" indent="-285750">
              <a:buFont typeface="Arial" panose="020B0604020202020204" pitchFamily="34" charset="0"/>
              <a:buChar char="•"/>
            </a:pPr>
            <a:r>
              <a:rPr lang="it-IT" sz="2200" b="1" dirty="0"/>
              <a:t>Richiesta</a:t>
            </a:r>
            <a:r>
              <a:rPr lang="it-IT" sz="2200" dirty="0"/>
              <a:t>: </a:t>
            </a:r>
            <a:r>
              <a:rPr lang="it-IT" sz="2200" i="1" dirty="0">
                <a:solidFill>
                  <a:srgbClr val="FF0000"/>
                </a:solidFill>
              </a:rPr>
              <a:t>per questo tipo di acquisti parziali che non hanno realmente comportato nessuna modifica della natura dei beni, rendicontare diversamente senza effettuare una variazione di tipo C, anche tenendo conto del fatto che gli acquisti sono stati effettuati prima della riunione al MIUR nella quale sono state chiarite le regole dell'avviso e prima che il portale fosse disponile.</a:t>
            </a:r>
            <a:br>
              <a:rPr lang="it-IT" sz="2200" i="1" dirty="0">
                <a:solidFill>
                  <a:srgbClr val="FF0000"/>
                </a:solidFill>
              </a:rPr>
            </a:br>
            <a:r>
              <a:rPr lang="it-IT" sz="2200" i="1" dirty="0">
                <a:solidFill>
                  <a:srgbClr val="FF0000"/>
                </a:solidFill>
              </a:rPr>
              <a:t>Per esempio rendicontando un singolo bene a stati di avanzamento e non in un'unica soluzione, considerando come "anticipazione" (prevista dal portale) la prima tranche</a:t>
            </a:r>
            <a:endParaRPr lang="it-IT" sz="2200" i="1" dirty="0"/>
          </a:p>
          <a:p>
            <a:pPr marL="285750" lvl="0" indent="-285750">
              <a:buFont typeface="Arial" panose="020B0604020202020204" pitchFamily="34" charset="0"/>
              <a:buChar char="•"/>
            </a:pPr>
            <a:r>
              <a:rPr lang="it-IT" sz="2200" b="1" dirty="0"/>
              <a:t>Risposta</a:t>
            </a:r>
            <a:r>
              <a:rPr lang="it-IT" sz="2200" dirty="0"/>
              <a:t>: </a:t>
            </a:r>
            <a:r>
              <a:rPr lang="it-IT" sz="2200" i="1" dirty="0">
                <a:solidFill>
                  <a:srgbClr val="FF0000"/>
                </a:solidFill>
              </a:rPr>
              <a:t>Il quesito è di carattere generale e stiamo lavorando ad un orientamento di questa amministrazione che consenta di superare il problema in caso di oggettiva difficoltà nel reperimento del bene</a:t>
            </a:r>
            <a:endParaRPr lang="it-IT" sz="2200" dirty="0"/>
          </a:p>
        </p:txBody>
      </p:sp>
    </p:spTree>
    <p:extLst>
      <p:ext uri="{BB962C8B-B14F-4D97-AF65-F5344CB8AC3E}">
        <p14:creationId xmlns:p14="http://schemas.microsoft.com/office/powerpoint/2010/main" val="273429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ChangeAspect="1"/>
          </p:cNvPicPr>
          <p:nvPr/>
        </p:nvPicPr>
        <p:blipFill>
          <a:blip r:embed="rId3"/>
          <a:stretch>
            <a:fillRect/>
          </a:stretch>
        </p:blipFill>
        <p:spPr>
          <a:xfrm>
            <a:off x="139850" y="0"/>
            <a:ext cx="1333948" cy="1280232"/>
          </a:xfrm>
          <a:prstGeom prst="rect">
            <a:avLst/>
          </a:prstGeom>
        </p:spPr>
      </p:pic>
      <p:sp>
        <p:nvSpPr>
          <p:cNvPr id="5" name="Segnaposto data 4"/>
          <p:cNvSpPr>
            <a:spLocks noGrp="1"/>
          </p:cNvSpPr>
          <p:nvPr>
            <p:ph type="dt" sz="half" idx="10"/>
          </p:nvPr>
        </p:nvSpPr>
        <p:spPr/>
        <p:txBody>
          <a:bodyPr/>
          <a:lstStyle/>
          <a:p>
            <a:r>
              <a:rPr lang="it-IT"/>
              <a:t>Comitato Scientifico IBiSCo - 22/10/19</a:t>
            </a:r>
            <a:endParaRPr lang="it-IT" dirty="0"/>
          </a:p>
        </p:txBody>
      </p:sp>
      <p:sp>
        <p:nvSpPr>
          <p:cNvPr id="6" name="Segnaposto numero diapositiva 5"/>
          <p:cNvSpPr>
            <a:spLocks noGrp="1"/>
          </p:cNvSpPr>
          <p:nvPr>
            <p:ph type="sldNum" sz="quarter" idx="12"/>
          </p:nvPr>
        </p:nvSpPr>
        <p:spPr/>
        <p:txBody>
          <a:bodyPr/>
          <a:lstStyle/>
          <a:p>
            <a:fld id="{D34C3E3B-CA28-2640-8C42-4E498BACB79B}" type="slidenum">
              <a:rPr lang="it-IT" smtClean="0"/>
              <a:t>12</a:t>
            </a:fld>
            <a:endParaRPr lang="it-IT" dirty="0"/>
          </a:p>
        </p:txBody>
      </p:sp>
      <p:sp>
        <p:nvSpPr>
          <p:cNvPr id="14" name="Titolo 1">
            <a:extLst>
              <a:ext uri="{FF2B5EF4-FFF2-40B4-BE49-F238E27FC236}">
                <a16:creationId xmlns:a16="http://schemas.microsoft.com/office/drawing/2014/main" id="{BABAB293-3171-0F46-97B2-44AEA176B76A}"/>
              </a:ext>
            </a:extLst>
          </p:cNvPr>
          <p:cNvSpPr>
            <a:spLocks noGrp="1"/>
          </p:cNvSpPr>
          <p:nvPr>
            <p:ph type="title"/>
          </p:nvPr>
        </p:nvSpPr>
        <p:spPr>
          <a:xfrm>
            <a:off x="2033195" y="327826"/>
            <a:ext cx="9320605" cy="624579"/>
          </a:xfrm>
        </p:spPr>
        <p:txBody>
          <a:bodyPr>
            <a:normAutofit fontScale="90000"/>
          </a:bodyPr>
          <a:lstStyle/>
          <a:p>
            <a:r>
              <a:rPr lang="it-IT" dirty="0"/>
              <a:t>Relazione Tecnica</a:t>
            </a:r>
          </a:p>
        </p:txBody>
      </p:sp>
      <p:sp>
        <p:nvSpPr>
          <p:cNvPr id="7" name="Rettangolo 6">
            <a:extLst>
              <a:ext uri="{FF2B5EF4-FFF2-40B4-BE49-F238E27FC236}">
                <a16:creationId xmlns:a16="http://schemas.microsoft.com/office/drawing/2014/main" id="{38561B98-92BF-FA49-9E3D-63133D53E377}"/>
              </a:ext>
            </a:extLst>
          </p:cNvPr>
          <p:cNvSpPr/>
          <p:nvPr/>
        </p:nvSpPr>
        <p:spPr>
          <a:xfrm>
            <a:off x="1283298" y="1181005"/>
            <a:ext cx="9329351" cy="4555093"/>
          </a:xfrm>
          <a:prstGeom prst="rect">
            <a:avLst/>
          </a:prstGeom>
          <a:noFill/>
          <a:ln>
            <a:noFill/>
          </a:ln>
        </p:spPr>
        <p:txBody>
          <a:bodyPr wrap="square">
            <a:spAutoFit/>
          </a:bodyPr>
          <a:lstStyle/>
          <a:p>
            <a:pPr marL="914400" lvl="1" indent="-457200" algn="just">
              <a:buFont typeface="+mj-lt"/>
              <a:buAutoNum type="arabicPeriod"/>
            </a:pPr>
            <a:r>
              <a:rPr lang="it-IT" sz="2400" dirty="0">
                <a:solidFill>
                  <a:srgbClr val="FF0000"/>
                </a:solidFill>
                <a:latin typeface="Calibri" charset="0"/>
                <a:ea typeface="Calibri" charset="0"/>
                <a:cs typeface="Calibri" charset="0"/>
              </a:rPr>
              <a:t> </a:t>
            </a:r>
            <a:r>
              <a:rPr lang="it-IT" sz="2200" dirty="0">
                <a:solidFill>
                  <a:srgbClr val="FF0000"/>
                </a:solidFill>
                <a:ea typeface="Calibri" charset="0"/>
                <a:cs typeface="Calibri" charset="0"/>
              </a:rPr>
              <a:t>Notizie sull’andamento del Progetto di Potenziamento</a:t>
            </a:r>
          </a:p>
          <a:p>
            <a:pPr marL="1428750" lvl="2" indent="-514350" algn="just">
              <a:buFont typeface="Wingdings" pitchFamily="2" charset="2"/>
              <a:buChar char="§"/>
            </a:pPr>
            <a:r>
              <a:rPr lang="it-IT" sz="2200" dirty="0">
                <a:ea typeface="Calibri" charset="0"/>
                <a:cs typeface="Calibri" charset="0"/>
              </a:rPr>
              <a:t>Conferma della coerenza con la proposta approvata e della validità del progetto</a:t>
            </a:r>
          </a:p>
          <a:p>
            <a:pPr marL="1428750" lvl="2" indent="-514350" algn="just">
              <a:buFont typeface="Wingdings" pitchFamily="2" charset="2"/>
              <a:buChar char="§"/>
            </a:pPr>
            <a:r>
              <a:rPr lang="it-IT" sz="2200" dirty="0">
                <a:ea typeface="Calibri" charset="0"/>
                <a:cs typeface="Calibri" charset="0"/>
              </a:rPr>
              <a:t>Obiettivi Realizzativi e attività svolte</a:t>
            </a:r>
          </a:p>
          <a:p>
            <a:pPr marL="1428750" lvl="2" indent="-514350" algn="just">
              <a:buFont typeface="Wingdings" pitchFamily="2" charset="2"/>
              <a:buChar char="§"/>
            </a:pPr>
            <a:r>
              <a:rPr lang="it-IT" sz="2200" dirty="0">
                <a:ea typeface="Calibri" charset="0"/>
                <a:cs typeface="Calibri" charset="0"/>
              </a:rPr>
              <a:t>Analisi previsionale evoluzione del progetto</a:t>
            </a:r>
          </a:p>
          <a:p>
            <a:pPr marL="914400" lvl="1" indent="-457200" algn="just">
              <a:buFont typeface="+mj-lt"/>
              <a:buAutoNum type="arabicPeriod"/>
            </a:pPr>
            <a:r>
              <a:rPr lang="it-IT" sz="2200" dirty="0">
                <a:solidFill>
                  <a:srgbClr val="FF0000"/>
                </a:solidFill>
                <a:cs typeface="Calibri" charset="0"/>
              </a:rPr>
              <a:t>Elenco delle eventuali richieste di variazione</a:t>
            </a:r>
          </a:p>
          <a:p>
            <a:pPr marL="1428750" lvl="2" indent="-514350" algn="just">
              <a:buFont typeface="Wingdings" pitchFamily="2" charset="2"/>
              <a:buChar char="§"/>
            </a:pPr>
            <a:r>
              <a:rPr lang="it-IT" sz="2200" dirty="0">
                <a:cs typeface="Calibri" charset="0"/>
              </a:rPr>
              <a:t>Precompilato dal sistema</a:t>
            </a:r>
          </a:p>
          <a:p>
            <a:pPr marL="914400" lvl="1" indent="-457200">
              <a:buFont typeface="+mj-lt"/>
              <a:buAutoNum type="arabicPeriod"/>
            </a:pPr>
            <a:r>
              <a:rPr lang="it-IT" sz="2200" dirty="0">
                <a:solidFill>
                  <a:srgbClr val="FF0000"/>
                </a:solidFill>
                <a:cs typeface="Calibri" charset="0"/>
              </a:rPr>
              <a:t>Cronoprogramma aggiornato di spesa</a:t>
            </a:r>
            <a:r>
              <a:rPr lang="it-IT" sz="2200" dirty="0">
                <a:solidFill>
                  <a:srgbClr val="FF0000"/>
                </a:solidFill>
              </a:rPr>
              <a:t> </a:t>
            </a:r>
          </a:p>
          <a:p>
            <a:pPr marL="1428750" lvl="2" indent="-514350" algn="just">
              <a:buFont typeface="Wingdings" pitchFamily="2" charset="2"/>
              <a:buChar char="§"/>
            </a:pPr>
            <a:r>
              <a:rPr lang="it-IT" sz="2200" dirty="0">
                <a:cs typeface="Calibri" charset="0"/>
              </a:rPr>
              <a:t>Precompilato dal sistema</a:t>
            </a:r>
          </a:p>
          <a:p>
            <a:pPr marL="914400" lvl="1" indent="-457200">
              <a:buFont typeface="+mj-lt"/>
              <a:buAutoNum type="arabicPeriod"/>
            </a:pPr>
            <a:r>
              <a:rPr lang="it-IT" sz="2200" dirty="0" err="1">
                <a:solidFill>
                  <a:srgbClr val="FF0000"/>
                </a:solidFill>
                <a:ea typeface="Calibri" charset="0"/>
                <a:cs typeface="Calibri" charset="0"/>
              </a:rPr>
              <a:t>Gantt</a:t>
            </a:r>
            <a:r>
              <a:rPr lang="it-IT" sz="2200" dirty="0">
                <a:solidFill>
                  <a:srgbClr val="FF0000"/>
                </a:solidFill>
                <a:ea typeface="Calibri" charset="0"/>
                <a:cs typeface="Calibri" charset="0"/>
              </a:rPr>
              <a:t> aggiornato come conseguenza delle eventuali variazioni proposte</a:t>
            </a:r>
          </a:p>
          <a:p>
            <a:pPr marL="1428750" lvl="2" indent="-514350" algn="just">
              <a:buFont typeface="Wingdings" pitchFamily="2" charset="2"/>
              <a:buChar char="§"/>
            </a:pPr>
            <a:r>
              <a:rPr lang="it-IT" sz="2200" dirty="0"/>
              <a:t>In </a:t>
            </a:r>
            <a:r>
              <a:rPr lang="it-IT" sz="2200" dirty="0">
                <a:cs typeface="Calibri" charset="0"/>
              </a:rPr>
              <a:t>conseguenza delle date inserite per gli OR</a:t>
            </a:r>
          </a:p>
          <a:p>
            <a:pPr marL="914400" lvl="1" indent="-457200">
              <a:buFont typeface="+mj-lt"/>
              <a:buAutoNum type="arabicPeriod"/>
            </a:pPr>
            <a:r>
              <a:rPr lang="it-IT" sz="2200" dirty="0">
                <a:solidFill>
                  <a:srgbClr val="FF0000"/>
                </a:solidFill>
                <a:ea typeface="Calibri" charset="0"/>
                <a:cs typeface="Calibri" charset="0"/>
              </a:rPr>
              <a:t>Commenti finali</a:t>
            </a:r>
          </a:p>
          <a:p>
            <a:pPr lvl="1" algn="just"/>
            <a:endParaRPr lang="it-IT" sz="2400" dirty="0">
              <a:latin typeface="Calibri" charset="0"/>
              <a:ea typeface="Calibri" charset="0"/>
              <a:cs typeface="Calibri" charset="0"/>
            </a:endParaRPr>
          </a:p>
        </p:txBody>
      </p:sp>
      <p:sp>
        <p:nvSpPr>
          <p:cNvPr id="2" name="Segnaposto piè di pagina 1">
            <a:extLst>
              <a:ext uri="{FF2B5EF4-FFF2-40B4-BE49-F238E27FC236}">
                <a16:creationId xmlns:a16="http://schemas.microsoft.com/office/drawing/2014/main" id="{272DF7AE-6486-034C-BEE5-0D1C6956E7BC}"/>
              </a:ext>
            </a:extLst>
          </p:cNvPr>
          <p:cNvSpPr>
            <a:spLocks noGrp="1"/>
          </p:cNvSpPr>
          <p:nvPr>
            <p:ph type="ftr" sz="quarter" idx="11"/>
          </p:nvPr>
        </p:nvSpPr>
        <p:spPr/>
        <p:txBody>
          <a:bodyPr/>
          <a:lstStyle/>
          <a:p>
            <a:r>
              <a:rPr lang="it-IT"/>
              <a:t>G. Carlino</a:t>
            </a:r>
          </a:p>
        </p:txBody>
      </p:sp>
    </p:spTree>
    <p:extLst>
      <p:ext uri="{BB962C8B-B14F-4D97-AF65-F5344CB8AC3E}">
        <p14:creationId xmlns:p14="http://schemas.microsoft.com/office/powerpoint/2010/main" val="2135053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33194" y="365125"/>
            <a:ext cx="9320605" cy="624579"/>
          </a:xfrm>
        </p:spPr>
        <p:txBody>
          <a:bodyPr>
            <a:normAutofit fontScale="90000"/>
          </a:bodyPr>
          <a:lstStyle/>
          <a:p>
            <a:r>
              <a:rPr lang="it-IT" dirty="0"/>
              <a:t>Relazione Tecnica – Nuovo Ordine OR</a:t>
            </a:r>
          </a:p>
        </p:txBody>
      </p:sp>
      <p:pic>
        <p:nvPicPr>
          <p:cNvPr id="4" name="Segnaposto contenuto 3"/>
          <p:cNvPicPr>
            <a:picLocks noChangeAspect="1"/>
          </p:cNvPicPr>
          <p:nvPr/>
        </p:nvPicPr>
        <p:blipFill>
          <a:blip r:embed="rId3"/>
          <a:stretch>
            <a:fillRect/>
          </a:stretch>
        </p:blipFill>
        <p:spPr>
          <a:xfrm>
            <a:off x="139850" y="0"/>
            <a:ext cx="1333948" cy="1280232"/>
          </a:xfrm>
          <a:prstGeom prst="rect">
            <a:avLst/>
          </a:prstGeom>
        </p:spPr>
      </p:pic>
      <p:sp>
        <p:nvSpPr>
          <p:cNvPr id="5" name="Segnaposto data 4"/>
          <p:cNvSpPr>
            <a:spLocks noGrp="1"/>
          </p:cNvSpPr>
          <p:nvPr>
            <p:ph type="dt" sz="half" idx="10"/>
          </p:nvPr>
        </p:nvSpPr>
        <p:spPr/>
        <p:txBody>
          <a:bodyPr/>
          <a:lstStyle/>
          <a:p>
            <a:r>
              <a:rPr lang="it-IT"/>
              <a:t>Comitato Scientifico IBiSCo - 22/10/19</a:t>
            </a:r>
          </a:p>
        </p:txBody>
      </p:sp>
      <p:sp>
        <p:nvSpPr>
          <p:cNvPr id="6" name="Segnaposto numero diapositiva 5"/>
          <p:cNvSpPr>
            <a:spLocks noGrp="1"/>
          </p:cNvSpPr>
          <p:nvPr>
            <p:ph type="sldNum" sz="quarter" idx="12"/>
          </p:nvPr>
        </p:nvSpPr>
        <p:spPr/>
        <p:txBody>
          <a:bodyPr/>
          <a:lstStyle/>
          <a:p>
            <a:fld id="{D34C3E3B-CA28-2640-8C42-4E498BACB79B}" type="slidenum">
              <a:rPr lang="it-IT" smtClean="0"/>
              <a:t>13</a:t>
            </a:fld>
            <a:endParaRPr lang="it-IT" dirty="0"/>
          </a:p>
        </p:txBody>
      </p:sp>
      <p:sp>
        <p:nvSpPr>
          <p:cNvPr id="3" name="Segnaposto piè di pagina 2">
            <a:extLst>
              <a:ext uri="{FF2B5EF4-FFF2-40B4-BE49-F238E27FC236}">
                <a16:creationId xmlns:a16="http://schemas.microsoft.com/office/drawing/2014/main" id="{E13CE804-CC31-044E-9021-06F21AC615F2}"/>
              </a:ext>
            </a:extLst>
          </p:cNvPr>
          <p:cNvSpPr>
            <a:spLocks noGrp="1"/>
          </p:cNvSpPr>
          <p:nvPr>
            <p:ph type="ftr" sz="quarter" idx="11"/>
          </p:nvPr>
        </p:nvSpPr>
        <p:spPr/>
        <p:txBody>
          <a:bodyPr/>
          <a:lstStyle/>
          <a:p>
            <a:r>
              <a:rPr lang="it-IT"/>
              <a:t>G. Carlino</a:t>
            </a:r>
          </a:p>
        </p:txBody>
      </p:sp>
      <p:graphicFrame>
        <p:nvGraphicFramePr>
          <p:cNvPr id="8" name="Tabella 7">
            <a:extLst>
              <a:ext uri="{FF2B5EF4-FFF2-40B4-BE49-F238E27FC236}">
                <a16:creationId xmlns:a16="http://schemas.microsoft.com/office/drawing/2014/main" id="{207C70BD-9902-B144-B4DB-9C5D06C93A15}"/>
              </a:ext>
            </a:extLst>
          </p:cNvPr>
          <p:cNvGraphicFramePr>
            <a:graphicFrameLocks noGrp="1"/>
          </p:cNvGraphicFramePr>
          <p:nvPr>
            <p:extLst>
              <p:ext uri="{D42A27DB-BD31-4B8C-83A1-F6EECF244321}">
                <p14:modId xmlns:p14="http://schemas.microsoft.com/office/powerpoint/2010/main" val="2557365569"/>
              </p:ext>
            </p:extLst>
          </p:nvPr>
        </p:nvGraphicFramePr>
        <p:xfrm>
          <a:off x="1155700" y="1280232"/>
          <a:ext cx="10058400" cy="4980866"/>
        </p:xfrm>
        <a:graphic>
          <a:graphicData uri="http://schemas.openxmlformats.org/drawingml/2006/table">
            <a:tbl>
              <a:tblPr>
                <a:tableStyleId>{5C22544A-7EE6-4342-B048-85BDC9FD1C3A}</a:tableStyleId>
              </a:tblPr>
              <a:tblGrid>
                <a:gridCol w="1143666">
                  <a:extLst>
                    <a:ext uri="{9D8B030D-6E8A-4147-A177-3AD203B41FA5}">
                      <a16:colId xmlns:a16="http://schemas.microsoft.com/office/drawing/2014/main" val="453313198"/>
                    </a:ext>
                  </a:extLst>
                </a:gridCol>
                <a:gridCol w="4541151">
                  <a:extLst>
                    <a:ext uri="{9D8B030D-6E8A-4147-A177-3AD203B41FA5}">
                      <a16:colId xmlns:a16="http://schemas.microsoft.com/office/drawing/2014/main" val="1840667559"/>
                    </a:ext>
                  </a:extLst>
                </a:gridCol>
                <a:gridCol w="871365">
                  <a:extLst>
                    <a:ext uri="{9D8B030D-6E8A-4147-A177-3AD203B41FA5}">
                      <a16:colId xmlns:a16="http://schemas.microsoft.com/office/drawing/2014/main" val="694967552"/>
                    </a:ext>
                  </a:extLst>
                </a:gridCol>
                <a:gridCol w="770825">
                  <a:extLst>
                    <a:ext uri="{9D8B030D-6E8A-4147-A177-3AD203B41FA5}">
                      <a16:colId xmlns:a16="http://schemas.microsoft.com/office/drawing/2014/main" val="1854224557"/>
                    </a:ext>
                  </a:extLst>
                </a:gridCol>
                <a:gridCol w="871365">
                  <a:extLst>
                    <a:ext uri="{9D8B030D-6E8A-4147-A177-3AD203B41FA5}">
                      <a16:colId xmlns:a16="http://schemas.microsoft.com/office/drawing/2014/main" val="4186580308"/>
                    </a:ext>
                  </a:extLst>
                </a:gridCol>
                <a:gridCol w="1860028">
                  <a:extLst>
                    <a:ext uri="{9D8B030D-6E8A-4147-A177-3AD203B41FA5}">
                      <a16:colId xmlns:a16="http://schemas.microsoft.com/office/drawing/2014/main" val="2805463173"/>
                    </a:ext>
                  </a:extLst>
                </a:gridCol>
              </a:tblGrid>
              <a:tr h="752978">
                <a:tc>
                  <a:txBody>
                    <a:bodyPr/>
                    <a:lstStyle/>
                    <a:p>
                      <a:pPr algn="ctr" fontAlgn="ctr"/>
                      <a:r>
                        <a:rPr lang="it-IT" sz="2000" u="none" strike="noStrike" dirty="0">
                          <a:effectLst/>
                        </a:rPr>
                        <a:t>OR</a:t>
                      </a:r>
                      <a:endParaRPr lang="it-IT" sz="2000" b="1"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it-IT" sz="2000" u="none" strike="noStrike" dirty="0">
                          <a:effectLst/>
                        </a:rPr>
                        <a:t>Titolo</a:t>
                      </a:r>
                      <a:endParaRPr lang="it-IT" sz="20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2000" u="none" strike="noStrike" dirty="0">
                          <a:effectLst/>
                        </a:rPr>
                        <a:t>mese inizio</a:t>
                      </a:r>
                      <a:endParaRPr lang="it-IT" sz="20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2000" u="none" strike="noStrike">
                          <a:effectLst/>
                        </a:rPr>
                        <a:t>mese fine</a:t>
                      </a:r>
                      <a:endParaRPr lang="it-IT" sz="20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2000" u="none" strike="noStrike" dirty="0">
                          <a:effectLst/>
                        </a:rPr>
                        <a:t>fine (</a:t>
                      </a:r>
                      <a:r>
                        <a:rPr lang="it-IT" sz="2000" u="none" strike="noStrike" dirty="0" err="1">
                          <a:effectLst/>
                        </a:rPr>
                        <a:t>old</a:t>
                      </a:r>
                      <a:r>
                        <a:rPr lang="it-IT" sz="2000" u="none" strike="noStrike" dirty="0">
                          <a:effectLst/>
                        </a:rPr>
                        <a:t>)</a:t>
                      </a:r>
                      <a:endParaRPr lang="it-IT" sz="20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2000" u="none" strike="noStrike" dirty="0">
                          <a:effectLst/>
                        </a:rPr>
                        <a:t>Proponente/ </a:t>
                      </a:r>
                      <a:r>
                        <a:rPr lang="it-IT" sz="2000" u="none" strike="noStrike" dirty="0" err="1">
                          <a:effectLst/>
                        </a:rPr>
                        <a:t>coproponenti</a:t>
                      </a:r>
                      <a:endParaRPr lang="it-IT" sz="2000" b="1"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56325415"/>
                  </a:ext>
                </a:extLst>
              </a:tr>
              <a:tr h="280612">
                <a:tc>
                  <a:txBody>
                    <a:bodyPr/>
                    <a:lstStyle/>
                    <a:p>
                      <a:pPr algn="ctr" fontAlgn="ctr"/>
                      <a:r>
                        <a:rPr lang="it-IT" sz="1400" u="none" strike="noStrike" dirty="0">
                          <a:effectLst/>
                        </a:rPr>
                        <a:t>01</a:t>
                      </a:r>
                      <a:endParaRPr lang="it-IT"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it-IT" sz="1400" u="none" strike="noStrike">
                          <a:effectLst/>
                        </a:rPr>
                        <a:t>Potenziamento sistemi per sede di Frascati</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3</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22</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19</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it-IT" sz="1400" u="none" strike="noStrike">
                          <a:effectLst/>
                        </a:rPr>
                        <a:t>INFN, INAF</a:t>
                      </a:r>
                      <a:endParaRPr lang="it-IT"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42592348"/>
                  </a:ext>
                </a:extLst>
              </a:tr>
              <a:tr h="280612">
                <a:tc>
                  <a:txBody>
                    <a:bodyPr/>
                    <a:lstStyle/>
                    <a:p>
                      <a:pPr algn="ctr" fontAlgn="ctr"/>
                      <a:r>
                        <a:rPr lang="it-IT" sz="1400" u="none" strike="noStrike" dirty="0">
                          <a:effectLst/>
                        </a:rPr>
                        <a:t>02</a:t>
                      </a:r>
                      <a:endParaRPr lang="it-IT"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it-IT" sz="1400" u="none" strike="noStrike" dirty="0">
                          <a:effectLst/>
                        </a:rPr>
                        <a:t>Impiantistica a supporto per sede NA</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21</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26</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it-IT" sz="1400" u="none" strike="noStrike">
                          <a:effectLst/>
                        </a:rPr>
                        <a:t>INFN, UniNA, CNR</a:t>
                      </a:r>
                      <a:endParaRPr lang="it-IT"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50526163"/>
                  </a:ext>
                </a:extLst>
              </a:tr>
              <a:tr h="280612">
                <a:tc>
                  <a:txBody>
                    <a:bodyPr/>
                    <a:lstStyle/>
                    <a:p>
                      <a:pPr algn="ctr" fontAlgn="ctr"/>
                      <a:r>
                        <a:rPr lang="it-IT" sz="1400" u="none" strike="noStrike" dirty="0">
                          <a:effectLst/>
                        </a:rPr>
                        <a:t>03</a:t>
                      </a:r>
                      <a:endParaRPr lang="it-IT"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it-IT" sz="1400" u="none" strike="noStrike" dirty="0">
                          <a:effectLst/>
                        </a:rPr>
                        <a:t>Potenziamento rete LAN/MAN/WAN per sede NA</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3</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22</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19</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it-IT" sz="1400" u="none" strike="noStrike">
                          <a:effectLst/>
                        </a:rPr>
                        <a:t>INFN, UniNA</a:t>
                      </a:r>
                      <a:endParaRPr lang="it-IT"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52470546"/>
                  </a:ext>
                </a:extLst>
              </a:tr>
              <a:tr h="280612">
                <a:tc>
                  <a:txBody>
                    <a:bodyPr/>
                    <a:lstStyle/>
                    <a:p>
                      <a:pPr algn="ctr" fontAlgn="ctr"/>
                      <a:r>
                        <a:rPr lang="it-IT" sz="1400" u="none" strike="noStrike" dirty="0">
                          <a:effectLst/>
                        </a:rPr>
                        <a:t>04</a:t>
                      </a:r>
                      <a:endParaRPr lang="it-IT"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it-IT" sz="1400" u="none" strike="noStrike" dirty="0">
                          <a:effectLst/>
                        </a:rPr>
                        <a:t>Potenziamento sistemi di storage per sede BA</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24</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18</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it-IT" sz="1400" u="none" strike="noStrike">
                          <a:effectLst/>
                        </a:rPr>
                        <a:t>INFN, UniBA, CNR</a:t>
                      </a:r>
                      <a:endParaRPr lang="it-IT"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08878982"/>
                  </a:ext>
                </a:extLst>
              </a:tr>
              <a:tr h="280612">
                <a:tc>
                  <a:txBody>
                    <a:bodyPr/>
                    <a:lstStyle/>
                    <a:p>
                      <a:pPr algn="ctr" fontAlgn="ctr"/>
                      <a:r>
                        <a:rPr lang="it-IT" sz="1400" u="none" strike="noStrike" dirty="0">
                          <a:effectLst/>
                        </a:rPr>
                        <a:t>05</a:t>
                      </a:r>
                      <a:endParaRPr lang="it-IT"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it-IT" sz="1400" u="none" strike="noStrike" dirty="0">
                          <a:effectLst/>
                        </a:rPr>
                        <a:t>Potenziamento sistemi di storage per sede NA</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26</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18</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it-IT" sz="1400" u="none" strike="noStrike">
                          <a:effectLst/>
                        </a:rPr>
                        <a:t>INFN, UniNA</a:t>
                      </a:r>
                      <a:endParaRPr lang="it-IT"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47709804"/>
                  </a:ext>
                </a:extLst>
              </a:tr>
              <a:tr h="280612">
                <a:tc>
                  <a:txBody>
                    <a:bodyPr/>
                    <a:lstStyle/>
                    <a:p>
                      <a:pPr algn="ctr" fontAlgn="ctr"/>
                      <a:r>
                        <a:rPr lang="it-IT" sz="1400" u="none" strike="noStrike" dirty="0">
                          <a:effectLst/>
                        </a:rPr>
                        <a:t>06</a:t>
                      </a:r>
                      <a:endParaRPr lang="it-IT"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it-IT" sz="1400" u="none" strike="noStrike" dirty="0">
                          <a:effectLst/>
                        </a:rPr>
                        <a:t>attivazione nodo distribuito IPCEI-HPC-BDA</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30</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20</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it-IT" sz="1400" u="none" strike="noStrike">
                          <a:effectLst/>
                        </a:rPr>
                        <a:t>INFN, UniBA, UniNA</a:t>
                      </a:r>
                      <a:endParaRPr lang="it-IT"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96307640"/>
                  </a:ext>
                </a:extLst>
              </a:tr>
              <a:tr h="280612">
                <a:tc>
                  <a:txBody>
                    <a:bodyPr/>
                    <a:lstStyle/>
                    <a:p>
                      <a:pPr algn="ctr" fontAlgn="ctr"/>
                      <a:r>
                        <a:rPr lang="it-IT" sz="1400" u="none" strike="noStrike" dirty="0">
                          <a:effectLst/>
                        </a:rPr>
                        <a:t>07</a:t>
                      </a:r>
                      <a:endParaRPr lang="it-IT"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it-IT" sz="1400" u="none" strike="noStrike" dirty="0">
                          <a:effectLst/>
                        </a:rPr>
                        <a:t>Potenziamento sistemi di storage per sede CT</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25</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18</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it-IT" sz="1400" u="none" strike="noStrike">
                          <a:effectLst/>
                        </a:rPr>
                        <a:t>INFN, INGV</a:t>
                      </a:r>
                      <a:endParaRPr lang="it-IT"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86149167"/>
                  </a:ext>
                </a:extLst>
              </a:tr>
              <a:tr h="280612">
                <a:tc>
                  <a:txBody>
                    <a:bodyPr/>
                    <a:lstStyle/>
                    <a:p>
                      <a:pPr algn="ctr" fontAlgn="ctr"/>
                      <a:r>
                        <a:rPr lang="it-IT" sz="1400" u="none" strike="noStrike" dirty="0">
                          <a:effectLst/>
                        </a:rPr>
                        <a:t>08</a:t>
                      </a:r>
                      <a:endParaRPr lang="it-IT"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it-IT" sz="1400" u="none" strike="noStrike" dirty="0">
                          <a:effectLst/>
                        </a:rPr>
                        <a:t>Potenziamento dei collegamenti tra le sedi</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22</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24</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it-IT" sz="1400" u="none" strike="noStrike">
                          <a:effectLst/>
                        </a:rPr>
                        <a:t>INFN, UniBA, UniNA</a:t>
                      </a:r>
                      <a:endParaRPr lang="it-IT"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4672888"/>
                  </a:ext>
                </a:extLst>
              </a:tr>
              <a:tr h="280612">
                <a:tc>
                  <a:txBody>
                    <a:bodyPr/>
                    <a:lstStyle/>
                    <a:p>
                      <a:pPr algn="ctr" fontAlgn="ctr"/>
                      <a:r>
                        <a:rPr lang="it-IT" sz="1400" u="none" strike="noStrike" dirty="0">
                          <a:effectLst/>
                        </a:rPr>
                        <a:t>09</a:t>
                      </a:r>
                      <a:endParaRPr lang="it-IT"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it-IT" sz="1400" u="none" strike="noStrike" dirty="0">
                          <a:effectLst/>
                        </a:rPr>
                        <a:t>Potenziamento rete LAN/MAN/WAN per sede CT</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3</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22</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19</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it-IT" sz="1400" u="none" strike="noStrike">
                          <a:effectLst/>
                        </a:rPr>
                        <a:t>INFN</a:t>
                      </a:r>
                      <a:endParaRPr lang="it-IT"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84668969"/>
                  </a:ext>
                </a:extLst>
              </a:tr>
              <a:tr h="280612">
                <a:tc>
                  <a:txBody>
                    <a:bodyPr/>
                    <a:lstStyle/>
                    <a:p>
                      <a:pPr algn="ctr" fontAlgn="ctr"/>
                      <a:r>
                        <a:rPr lang="it-IT" sz="1400" u="none" strike="noStrike" dirty="0">
                          <a:effectLst/>
                        </a:rPr>
                        <a:t>10</a:t>
                      </a:r>
                      <a:endParaRPr lang="it-IT"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it-IT" sz="1400" u="none" strike="noStrike" dirty="0">
                          <a:effectLst/>
                        </a:rPr>
                        <a:t>Impiantistica a supporto per sede BA</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1</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25</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26</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it-IT" sz="1400" u="none" strike="noStrike">
                          <a:effectLst/>
                        </a:rPr>
                        <a:t>INFN, UniBA</a:t>
                      </a:r>
                      <a:endParaRPr lang="it-IT"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2792310"/>
                  </a:ext>
                </a:extLst>
              </a:tr>
              <a:tr h="280612">
                <a:tc>
                  <a:txBody>
                    <a:bodyPr/>
                    <a:lstStyle/>
                    <a:p>
                      <a:pPr algn="ctr" fontAlgn="ctr"/>
                      <a:r>
                        <a:rPr lang="it-IT" sz="1400" u="none" strike="noStrike" dirty="0">
                          <a:effectLst/>
                        </a:rPr>
                        <a:t>11</a:t>
                      </a:r>
                      <a:endParaRPr lang="it-IT"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it-IT" sz="1400" u="none" strike="noStrike">
                          <a:effectLst/>
                        </a:rPr>
                        <a:t>Impiantistica a supporto per sede CT</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20</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26</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it-IT" sz="1400" u="none" strike="noStrike">
                          <a:effectLst/>
                        </a:rPr>
                        <a:t>INFN</a:t>
                      </a:r>
                      <a:endParaRPr lang="it-IT"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92908912"/>
                  </a:ext>
                </a:extLst>
              </a:tr>
              <a:tr h="280612">
                <a:tc>
                  <a:txBody>
                    <a:bodyPr/>
                    <a:lstStyle/>
                    <a:p>
                      <a:pPr algn="ctr" fontAlgn="ctr"/>
                      <a:r>
                        <a:rPr lang="it-IT" sz="1400" u="none" strike="noStrike" dirty="0">
                          <a:effectLst/>
                        </a:rPr>
                        <a:t>12</a:t>
                      </a:r>
                      <a:endParaRPr lang="it-IT"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it-IT" sz="1400" u="none" strike="noStrike">
                          <a:effectLst/>
                        </a:rPr>
                        <a:t>Potenziamento nodi di calcolo HTC/HPC per sede CT</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25</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18</a:t>
                      </a:r>
                      <a:endParaRPr lang="it-IT"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it-IT" sz="1400" u="none" strike="noStrike">
                          <a:effectLst/>
                        </a:rPr>
                        <a:t>INFN</a:t>
                      </a:r>
                      <a:endParaRPr lang="it-IT"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8921169"/>
                  </a:ext>
                </a:extLst>
              </a:tr>
              <a:tr h="280612">
                <a:tc>
                  <a:txBody>
                    <a:bodyPr/>
                    <a:lstStyle/>
                    <a:p>
                      <a:pPr algn="ctr" fontAlgn="ctr"/>
                      <a:r>
                        <a:rPr lang="it-IT" sz="1400" u="none" strike="noStrike" dirty="0">
                          <a:effectLst/>
                        </a:rPr>
                        <a:t>13</a:t>
                      </a:r>
                      <a:endParaRPr lang="it-IT"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it-IT" sz="1400" u="none" strike="noStrike">
                          <a:effectLst/>
                        </a:rPr>
                        <a:t>Potenziamento nodi di calcolo HTC/HPC per sede NA</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27</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18</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it-IT" sz="1400" u="none" strike="noStrike" dirty="0">
                          <a:effectLst/>
                        </a:rPr>
                        <a:t>INFN, </a:t>
                      </a:r>
                      <a:r>
                        <a:rPr lang="it-IT" sz="1400" u="none" strike="noStrike" dirty="0" err="1">
                          <a:effectLst/>
                        </a:rPr>
                        <a:t>UniNA</a:t>
                      </a:r>
                      <a:r>
                        <a:rPr lang="it-IT" sz="1400" u="none" strike="noStrike" dirty="0">
                          <a:effectLst/>
                        </a:rPr>
                        <a:t>, CNR</a:t>
                      </a:r>
                      <a:endParaRPr lang="it-IT"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3135051"/>
                  </a:ext>
                </a:extLst>
              </a:tr>
              <a:tr h="280612">
                <a:tc>
                  <a:txBody>
                    <a:bodyPr/>
                    <a:lstStyle/>
                    <a:p>
                      <a:pPr algn="ctr" fontAlgn="ctr"/>
                      <a:r>
                        <a:rPr lang="it-IT" sz="1400" u="none" strike="noStrike" dirty="0">
                          <a:effectLst/>
                        </a:rPr>
                        <a:t>14</a:t>
                      </a:r>
                      <a:endParaRPr lang="it-IT"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it-IT" sz="1400" u="none" strike="noStrike">
                          <a:effectLst/>
                        </a:rPr>
                        <a:t>Potenziamento nodi di calcolo HTC/HPC per sede BA</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24</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22</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it-IT" sz="1400" u="none" strike="noStrike" dirty="0">
                          <a:effectLst/>
                        </a:rPr>
                        <a:t>INFN, </a:t>
                      </a:r>
                      <a:r>
                        <a:rPr lang="it-IT" sz="1400" u="none" strike="noStrike" dirty="0" err="1">
                          <a:effectLst/>
                        </a:rPr>
                        <a:t>UniBA</a:t>
                      </a:r>
                      <a:r>
                        <a:rPr lang="it-IT" sz="1400" u="none" strike="noStrike" dirty="0">
                          <a:effectLst/>
                        </a:rPr>
                        <a:t>, CNR</a:t>
                      </a:r>
                      <a:endParaRPr lang="it-IT"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35139709"/>
                  </a:ext>
                </a:extLst>
              </a:tr>
              <a:tr h="299320">
                <a:tc>
                  <a:txBody>
                    <a:bodyPr/>
                    <a:lstStyle/>
                    <a:p>
                      <a:pPr algn="ctr" fontAlgn="ctr"/>
                      <a:r>
                        <a:rPr lang="it-IT" sz="1400" u="none" strike="noStrike" dirty="0">
                          <a:effectLst/>
                        </a:rPr>
                        <a:t>15</a:t>
                      </a:r>
                      <a:endParaRPr lang="it-IT"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it-IT" sz="1400" u="none" strike="noStrike">
                          <a:effectLst/>
                        </a:rPr>
                        <a:t>Potenziamento rete LAN/MAN/WAN per sede BA</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3</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22</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19</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it-IT" sz="1400" u="none" strike="noStrike" dirty="0">
                          <a:effectLst/>
                        </a:rPr>
                        <a:t>INFN, </a:t>
                      </a:r>
                      <a:r>
                        <a:rPr lang="it-IT" sz="1400" u="none" strike="noStrike" dirty="0" err="1">
                          <a:effectLst/>
                        </a:rPr>
                        <a:t>UniBA</a:t>
                      </a:r>
                      <a:endParaRPr lang="it-IT"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56642911"/>
                  </a:ext>
                </a:extLst>
              </a:tr>
            </a:tbl>
          </a:graphicData>
        </a:graphic>
      </p:graphicFrame>
    </p:spTree>
    <p:extLst>
      <p:ext uri="{BB962C8B-B14F-4D97-AF65-F5344CB8AC3E}">
        <p14:creationId xmlns:p14="http://schemas.microsoft.com/office/powerpoint/2010/main" val="1287224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33194" y="365125"/>
            <a:ext cx="9320605" cy="624579"/>
          </a:xfrm>
        </p:spPr>
        <p:txBody>
          <a:bodyPr>
            <a:normAutofit fontScale="90000"/>
          </a:bodyPr>
          <a:lstStyle/>
          <a:p>
            <a:r>
              <a:rPr lang="it-IT" dirty="0"/>
              <a:t>Relazione Tecnica – Cronoprogramma</a:t>
            </a:r>
          </a:p>
        </p:txBody>
      </p:sp>
      <p:pic>
        <p:nvPicPr>
          <p:cNvPr id="4" name="Segnaposto contenuto 3"/>
          <p:cNvPicPr>
            <a:picLocks noChangeAspect="1"/>
          </p:cNvPicPr>
          <p:nvPr/>
        </p:nvPicPr>
        <p:blipFill>
          <a:blip r:embed="rId3"/>
          <a:stretch>
            <a:fillRect/>
          </a:stretch>
        </p:blipFill>
        <p:spPr>
          <a:xfrm>
            <a:off x="139850" y="0"/>
            <a:ext cx="1333948" cy="1280232"/>
          </a:xfrm>
          <a:prstGeom prst="rect">
            <a:avLst/>
          </a:prstGeom>
        </p:spPr>
      </p:pic>
      <p:sp>
        <p:nvSpPr>
          <p:cNvPr id="5" name="Segnaposto data 4"/>
          <p:cNvSpPr>
            <a:spLocks noGrp="1"/>
          </p:cNvSpPr>
          <p:nvPr>
            <p:ph type="dt" sz="half" idx="10"/>
          </p:nvPr>
        </p:nvSpPr>
        <p:spPr/>
        <p:txBody>
          <a:bodyPr/>
          <a:lstStyle/>
          <a:p>
            <a:r>
              <a:rPr lang="it-IT"/>
              <a:t>Comitato Scientifico IBiSCo - 22/10/19</a:t>
            </a:r>
          </a:p>
        </p:txBody>
      </p:sp>
      <p:sp>
        <p:nvSpPr>
          <p:cNvPr id="6" name="Segnaposto numero diapositiva 5"/>
          <p:cNvSpPr>
            <a:spLocks noGrp="1"/>
          </p:cNvSpPr>
          <p:nvPr>
            <p:ph type="sldNum" sz="quarter" idx="12"/>
          </p:nvPr>
        </p:nvSpPr>
        <p:spPr/>
        <p:txBody>
          <a:bodyPr/>
          <a:lstStyle/>
          <a:p>
            <a:fld id="{D34C3E3B-CA28-2640-8C42-4E498BACB79B}" type="slidenum">
              <a:rPr lang="it-IT" smtClean="0"/>
              <a:t>14</a:t>
            </a:fld>
            <a:endParaRPr lang="it-IT" dirty="0"/>
          </a:p>
        </p:txBody>
      </p:sp>
      <p:sp>
        <p:nvSpPr>
          <p:cNvPr id="3" name="Segnaposto piè di pagina 2">
            <a:extLst>
              <a:ext uri="{FF2B5EF4-FFF2-40B4-BE49-F238E27FC236}">
                <a16:creationId xmlns:a16="http://schemas.microsoft.com/office/drawing/2014/main" id="{E13CE804-CC31-044E-9021-06F21AC615F2}"/>
              </a:ext>
            </a:extLst>
          </p:cNvPr>
          <p:cNvSpPr>
            <a:spLocks noGrp="1"/>
          </p:cNvSpPr>
          <p:nvPr>
            <p:ph type="ftr" sz="quarter" idx="11"/>
          </p:nvPr>
        </p:nvSpPr>
        <p:spPr/>
        <p:txBody>
          <a:bodyPr/>
          <a:lstStyle/>
          <a:p>
            <a:r>
              <a:rPr lang="it-IT"/>
              <a:t>G. Carlino</a:t>
            </a:r>
          </a:p>
        </p:txBody>
      </p:sp>
      <p:pic>
        <p:nvPicPr>
          <p:cNvPr id="11" name="Immagine 10">
            <a:extLst>
              <a:ext uri="{FF2B5EF4-FFF2-40B4-BE49-F238E27FC236}">
                <a16:creationId xmlns:a16="http://schemas.microsoft.com/office/drawing/2014/main" id="{AF0E5A9E-9AB4-5B4E-B75F-E99871F4C5BF}"/>
              </a:ext>
            </a:extLst>
          </p:cNvPr>
          <p:cNvPicPr>
            <a:picLocks noChangeAspect="1"/>
          </p:cNvPicPr>
          <p:nvPr/>
        </p:nvPicPr>
        <p:blipFill>
          <a:blip r:embed="rId4"/>
          <a:stretch>
            <a:fillRect/>
          </a:stretch>
        </p:blipFill>
        <p:spPr>
          <a:xfrm>
            <a:off x="1123646" y="1280233"/>
            <a:ext cx="10237907" cy="5076118"/>
          </a:xfrm>
          <a:prstGeom prst="rect">
            <a:avLst/>
          </a:prstGeom>
        </p:spPr>
      </p:pic>
    </p:spTree>
    <p:extLst>
      <p:ext uri="{BB962C8B-B14F-4D97-AF65-F5344CB8AC3E}">
        <p14:creationId xmlns:p14="http://schemas.microsoft.com/office/powerpoint/2010/main" val="2656284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33194" y="365125"/>
            <a:ext cx="9320605" cy="624579"/>
          </a:xfrm>
        </p:spPr>
        <p:txBody>
          <a:bodyPr>
            <a:normAutofit fontScale="90000"/>
          </a:bodyPr>
          <a:lstStyle/>
          <a:p>
            <a:r>
              <a:rPr lang="it-IT" dirty="0"/>
              <a:t>Varie</a:t>
            </a:r>
          </a:p>
        </p:txBody>
      </p:sp>
      <p:pic>
        <p:nvPicPr>
          <p:cNvPr id="4" name="Segnaposto contenuto 3"/>
          <p:cNvPicPr>
            <a:picLocks noChangeAspect="1"/>
          </p:cNvPicPr>
          <p:nvPr/>
        </p:nvPicPr>
        <p:blipFill>
          <a:blip r:embed="rId2"/>
          <a:stretch>
            <a:fillRect/>
          </a:stretch>
        </p:blipFill>
        <p:spPr>
          <a:xfrm>
            <a:off x="139850" y="0"/>
            <a:ext cx="1333948" cy="1280232"/>
          </a:xfrm>
          <a:prstGeom prst="rect">
            <a:avLst/>
          </a:prstGeom>
        </p:spPr>
      </p:pic>
      <p:sp>
        <p:nvSpPr>
          <p:cNvPr id="5" name="Segnaposto data 4"/>
          <p:cNvSpPr>
            <a:spLocks noGrp="1"/>
          </p:cNvSpPr>
          <p:nvPr>
            <p:ph type="dt" sz="half" idx="10"/>
          </p:nvPr>
        </p:nvSpPr>
        <p:spPr/>
        <p:txBody>
          <a:bodyPr/>
          <a:lstStyle/>
          <a:p>
            <a:r>
              <a:rPr lang="it-IT"/>
              <a:t>Comitato Scientifico IBiSCo - 22/10/19</a:t>
            </a:r>
          </a:p>
        </p:txBody>
      </p:sp>
      <p:sp>
        <p:nvSpPr>
          <p:cNvPr id="6" name="Segnaposto numero diapositiva 5"/>
          <p:cNvSpPr>
            <a:spLocks noGrp="1"/>
          </p:cNvSpPr>
          <p:nvPr>
            <p:ph type="sldNum" sz="quarter" idx="12"/>
          </p:nvPr>
        </p:nvSpPr>
        <p:spPr/>
        <p:txBody>
          <a:bodyPr/>
          <a:lstStyle/>
          <a:p>
            <a:fld id="{D34C3E3B-CA28-2640-8C42-4E498BACB79B}" type="slidenum">
              <a:rPr lang="it-IT" smtClean="0"/>
              <a:t>15</a:t>
            </a:fld>
            <a:endParaRPr lang="it-IT"/>
          </a:p>
        </p:txBody>
      </p:sp>
      <p:sp>
        <p:nvSpPr>
          <p:cNvPr id="3" name="Segnaposto piè di pagina 2">
            <a:extLst>
              <a:ext uri="{FF2B5EF4-FFF2-40B4-BE49-F238E27FC236}">
                <a16:creationId xmlns:a16="http://schemas.microsoft.com/office/drawing/2014/main" id="{76041DB9-A2F9-724C-AFB6-447F96B6430B}"/>
              </a:ext>
            </a:extLst>
          </p:cNvPr>
          <p:cNvSpPr>
            <a:spLocks noGrp="1"/>
          </p:cNvSpPr>
          <p:nvPr>
            <p:ph type="ftr" sz="quarter" idx="11"/>
          </p:nvPr>
        </p:nvSpPr>
        <p:spPr/>
        <p:txBody>
          <a:bodyPr/>
          <a:lstStyle/>
          <a:p>
            <a:r>
              <a:rPr lang="it-IT"/>
              <a:t>G. Carlino</a:t>
            </a:r>
          </a:p>
        </p:txBody>
      </p:sp>
      <p:sp>
        <p:nvSpPr>
          <p:cNvPr id="7" name="CasellaDiTesto 6">
            <a:extLst>
              <a:ext uri="{FF2B5EF4-FFF2-40B4-BE49-F238E27FC236}">
                <a16:creationId xmlns:a16="http://schemas.microsoft.com/office/drawing/2014/main" id="{B1E1F4D6-B4B5-5048-BAFB-5B4F06E0730A}"/>
              </a:ext>
            </a:extLst>
          </p:cNvPr>
          <p:cNvSpPr txBox="1"/>
          <p:nvPr/>
        </p:nvSpPr>
        <p:spPr>
          <a:xfrm>
            <a:off x="1455717" y="1463801"/>
            <a:ext cx="8526483" cy="3416320"/>
          </a:xfrm>
          <a:prstGeom prst="rect">
            <a:avLst/>
          </a:prstGeom>
          <a:noFill/>
        </p:spPr>
        <p:txBody>
          <a:bodyPr wrap="square" rtlCol="0">
            <a:spAutoFit/>
          </a:bodyPr>
          <a:lstStyle/>
          <a:p>
            <a:endParaRPr lang="it-IT" sz="2400" dirty="0"/>
          </a:p>
          <a:p>
            <a:pPr marL="285750" indent="-285750">
              <a:buFont typeface="Arial" panose="020B0604020202020204" pitchFamily="34" charset="0"/>
              <a:buChar char="•"/>
            </a:pPr>
            <a:r>
              <a:rPr lang="it-IT" sz="2400" dirty="0"/>
              <a:t>Rendicontazione: da chiarire il meccanismo dello split </a:t>
            </a:r>
            <a:r>
              <a:rPr lang="it-IT" sz="2400" dirty="0" err="1"/>
              <a:t>payment</a:t>
            </a:r>
            <a:r>
              <a:rPr lang="it-IT" sz="2400" dirty="0"/>
              <a:t> dell’ IVA</a:t>
            </a:r>
          </a:p>
          <a:p>
            <a:pPr marL="285750" indent="-285750">
              <a:buFont typeface="Arial" panose="020B0604020202020204" pitchFamily="34" charset="0"/>
              <a:buChar char="•"/>
            </a:pPr>
            <a:r>
              <a:rPr lang="it-IT" sz="2400" dirty="0"/>
              <a:t>Da chiarire con l’ INFN il capitolo cui attingere il 2% per il RUP e più in generale le spese non rendicontabili</a:t>
            </a:r>
          </a:p>
          <a:p>
            <a:pPr marL="285750" indent="-285750">
              <a:buFont typeface="Arial" panose="020B0604020202020204" pitchFamily="34" charset="0"/>
              <a:buChar char="•"/>
            </a:pPr>
            <a:r>
              <a:rPr lang="it-IT" sz="2400" dirty="0"/>
              <a:t>Pagina WEB con caratteristiche ben precise fornite dal MIUR </a:t>
            </a:r>
          </a:p>
          <a:p>
            <a:pPr marL="285750" indent="-285750">
              <a:buFont typeface="Arial" panose="020B0604020202020204" pitchFamily="34" charset="0"/>
              <a:buChar char="•"/>
            </a:pPr>
            <a:r>
              <a:rPr lang="it-IT" sz="2400" dirty="0"/>
              <a:t>Pubblicazione delle gare sui giornali</a:t>
            </a:r>
          </a:p>
          <a:p>
            <a:pPr marL="285750" indent="-285750">
              <a:buFont typeface="Arial" panose="020B0604020202020204" pitchFamily="34" charset="0"/>
              <a:buChar char="•"/>
            </a:pPr>
            <a:r>
              <a:rPr lang="it-IT" sz="2400" dirty="0"/>
              <a:t>Timbro pdf</a:t>
            </a:r>
          </a:p>
          <a:p>
            <a:pPr marL="285750" indent="-285750">
              <a:buFont typeface="Arial" panose="020B0604020202020204" pitchFamily="34" charset="0"/>
              <a:buChar char="•"/>
            </a:pPr>
            <a:r>
              <a:rPr lang="it-IT" sz="2400" dirty="0"/>
              <a:t>………..</a:t>
            </a:r>
          </a:p>
        </p:txBody>
      </p:sp>
    </p:spTree>
    <p:extLst>
      <p:ext uri="{BB962C8B-B14F-4D97-AF65-F5344CB8AC3E}">
        <p14:creationId xmlns:p14="http://schemas.microsoft.com/office/powerpoint/2010/main" val="211043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33194" y="365125"/>
            <a:ext cx="9320605" cy="624579"/>
          </a:xfrm>
        </p:spPr>
        <p:txBody>
          <a:bodyPr>
            <a:normAutofit fontScale="90000"/>
          </a:bodyPr>
          <a:lstStyle/>
          <a:p>
            <a:r>
              <a:rPr lang="it-IT" dirty="0"/>
              <a:t>Prossima Riunione</a:t>
            </a:r>
          </a:p>
        </p:txBody>
      </p:sp>
      <p:pic>
        <p:nvPicPr>
          <p:cNvPr id="4" name="Segnaposto contenuto 3"/>
          <p:cNvPicPr>
            <a:picLocks noChangeAspect="1"/>
          </p:cNvPicPr>
          <p:nvPr/>
        </p:nvPicPr>
        <p:blipFill>
          <a:blip r:embed="rId2"/>
          <a:stretch>
            <a:fillRect/>
          </a:stretch>
        </p:blipFill>
        <p:spPr>
          <a:xfrm>
            <a:off x="139850" y="0"/>
            <a:ext cx="1333948" cy="1280232"/>
          </a:xfrm>
          <a:prstGeom prst="rect">
            <a:avLst/>
          </a:prstGeom>
        </p:spPr>
      </p:pic>
      <p:sp>
        <p:nvSpPr>
          <p:cNvPr id="5" name="Segnaposto data 4"/>
          <p:cNvSpPr>
            <a:spLocks noGrp="1"/>
          </p:cNvSpPr>
          <p:nvPr>
            <p:ph type="dt" sz="half" idx="10"/>
          </p:nvPr>
        </p:nvSpPr>
        <p:spPr/>
        <p:txBody>
          <a:bodyPr/>
          <a:lstStyle/>
          <a:p>
            <a:r>
              <a:rPr lang="it-IT"/>
              <a:t>Comitato Scientifico IBiSCo - 22/10/19</a:t>
            </a:r>
          </a:p>
        </p:txBody>
      </p:sp>
      <p:sp>
        <p:nvSpPr>
          <p:cNvPr id="6" name="Segnaposto numero diapositiva 5"/>
          <p:cNvSpPr>
            <a:spLocks noGrp="1"/>
          </p:cNvSpPr>
          <p:nvPr>
            <p:ph type="sldNum" sz="quarter" idx="12"/>
          </p:nvPr>
        </p:nvSpPr>
        <p:spPr/>
        <p:txBody>
          <a:bodyPr/>
          <a:lstStyle/>
          <a:p>
            <a:fld id="{D34C3E3B-CA28-2640-8C42-4E498BACB79B}" type="slidenum">
              <a:rPr lang="it-IT" smtClean="0"/>
              <a:t>16</a:t>
            </a:fld>
            <a:endParaRPr lang="it-IT"/>
          </a:p>
        </p:txBody>
      </p:sp>
      <p:sp>
        <p:nvSpPr>
          <p:cNvPr id="3" name="Segnaposto piè di pagina 2">
            <a:extLst>
              <a:ext uri="{FF2B5EF4-FFF2-40B4-BE49-F238E27FC236}">
                <a16:creationId xmlns:a16="http://schemas.microsoft.com/office/drawing/2014/main" id="{76041DB9-A2F9-724C-AFB6-447F96B6430B}"/>
              </a:ext>
            </a:extLst>
          </p:cNvPr>
          <p:cNvSpPr>
            <a:spLocks noGrp="1"/>
          </p:cNvSpPr>
          <p:nvPr>
            <p:ph type="ftr" sz="quarter" idx="11"/>
          </p:nvPr>
        </p:nvSpPr>
        <p:spPr/>
        <p:txBody>
          <a:bodyPr/>
          <a:lstStyle/>
          <a:p>
            <a:r>
              <a:rPr lang="it-IT"/>
              <a:t>G. Carlino</a:t>
            </a:r>
          </a:p>
        </p:txBody>
      </p:sp>
      <p:sp>
        <p:nvSpPr>
          <p:cNvPr id="7" name="CasellaDiTesto 6">
            <a:extLst>
              <a:ext uri="{FF2B5EF4-FFF2-40B4-BE49-F238E27FC236}">
                <a16:creationId xmlns:a16="http://schemas.microsoft.com/office/drawing/2014/main" id="{B1E1F4D6-B4B5-5048-BAFB-5B4F06E0730A}"/>
              </a:ext>
            </a:extLst>
          </p:cNvPr>
          <p:cNvSpPr txBox="1"/>
          <p:nvPr/>
        </p:nvSpPr>
        <p:spPr>
          <a:xfrm>
            <a:off x="2232561" y="1567543"/>
            <a:ext cx="8526483" cy="1938992"/>
          </a:xfrm>
          <a:prstGeom prst="rect">
            <a:avLst/>
          </a:prstGeom>
          <a:noFill/>
        </p:spPr>
        <p:txBody>
          <a:bodyPr wrap="square" rtlCol="0">
            <a:spAutoFit/>
          </a:bodyPr>
          <a:lstStyle/>
          <a:p>
            <a:pPr algn="ctr"/>
            <a:r>
              <a:rPr lang="it-IT" sz="2400" dirty="0"/>
              <a:t>Incontro </a:t>
            </a:r>
            <a:r>
              <a:rPr lang="it-IT" sz="2400" dirty="0" err="1"/>
              <a:t>Vidyo</a:t>
            </a:r>
            <a:r>
              <a:rPr lang="it-IT" sz="2400" dirty="0"/>
              <a:t> a Dicembre</a:t>
            </a:r>
          </a:p>
          <a:p>
            <a:endParaRPr lang="it-IT" sz="2400" dirty="0"/>
          </a:p>
          <a:p>
            <a:pPr marL="285750" indent="-285750">
              <a:buFont typeface="Arial" panose="020B0604020202020204" pitchFamily="34" charset="0"/>
              <a:buChar char="•"/>
            </a:pPr>
            <a:r>
              <a:rPr lang="it-IT" sz="2400" dirty="0"/>
              <a:t>andamento delle attività nei singoli OR</a:t>
            </a:r>
          </a:p>
          <a:p>
            <a:pPr marL="285750" indent="-285750">
              <a:buFont typeface="Arial" panose="020B0604020202020204" pitchFamily="34" charset="0"/>
              <a:buChar char="•"/>
            </a:pPr>
            <a:r>
              <a:rPr lang="it-IT" sz="2400" dirty="0"/>
              <a:t>Discussione e definizione degli acquisti e delle gare da effettuare all’inizio prossimo anno</a:t>
            </a:r>
          </a:p>
        </p:txBody>
      </p:sp>
    </p:spTree>
    <p:extLst>
      <p:ext uri="{BB962C8B-B14F-4D97-AF65-F5344CB8AC3E}">
        <p14:creationId xmlns:p14="http://schemas.microsoft.com/office/powerpoint/2010/main" val="34746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ChangeAspect="1"/>
          </p:cNvPicPr>
          <p:nvPr/>
        </p:nvPicPr>
        <p:blipFill>
          <a:blip r:embed="rId2"/>
          <a:stretch>
            <a:fillRect/>
          </a:stretch>
        </p:blipFill>
        <p:spPr>
          <a:xfrm>
            <a:off x="139850" y="0"/>
            <a:ext cx="1333948" cy="1280232"/>
          </a:xfrm>
          <a:prstGeom prst="rect">
            <a:avLst/>
          </a:prstGeom>
        </p:spPr>
      </p:pic>
      <p:sp>
        <p:nvSpPr>
          <p:cNvPr id="5" name="Segnaposto data 4"/>
          <p:cNvSpPr>
            <a:spLocks noGrp="1"/>
          </p:cNvSpPr>
          <p:nvPr>
            <p:ph type="dt" sz="half" idx="10"/>
          </p:nvPr>
        </p:nvSpPr>
        <p:spPr/>
        <p:txBody>
          <a:bodyPr/>
          <a:lstStyle/>
          <a:p>
            <a:r>
              <a:rPr lang="it-IT"/>
              <a:t>Comitato Scientifico IBiSCo - 22/10/19</a:t>
            </a:r>
          </a:p>
        </p:txBody>
      </p:sp>
      <p:sp>
        <p:nvSpPr>
          <p:cNvPr id="6" name="Segnaposto numero diapositiva 5"/>
          <p:cNvSpPr>
            <a:spLocks noGrp="1"/>
          </p:cNvSpPr>
          <p:nvPr>
            <p:ph type="sldNum" sz="quarter" idx="12"/>
          </p:nvPr>
        </p:nvSpPr>
        <p:spPr/>
        <p:txBody>
          <a:bodyPr/>
          <a:lstStyle/>
          <a:p>
            <a:fld id="{D34C3E3B-CA28-2640-8C42-4E498BACB79B}" type="slidenum">
              <a:rPr lang="it-IT" smtClean="0"/>
              <a:t>2</a:t>
            </a:fld>
            <a:endParaRPr lang="it-IT"/>
          </a:p>
        </p:txBody>
      </p:sp>
      <p:sp>
        <p:nvSpPr>
          <p:cNvPr id="3" name="Segnaposto piè di pagina 2">
            <a:extLst>
              <a:ext uri="{FF2B5EF4-FFF2-40B4-BE49-F238E27FC236}">
                <a16:creationId xmlns:a16="http://schemas.microsoft.com/office/drawing/2014/main" id="{E13CE804-CC31-044E-9021-06F21AC615F2}"/>
              </a:ext>
            </a:extLst>
          </p:cNvPr>
          <p:cNvSpPr>
            <a:spLocks noGrp="1"/>
          </p:cNvSpPr>
          <p:nvPr>
            <p:ph type="ftr" sz="quarter" idx="11"/>
          </p:nvPr>
        </p:nvSpPr>
        <p:spPr/>
        <p:txBody>
          <a:bodyPr/>
          <a:lstStyle/>
          <a:p>
            <a:r>
              <a:rPr lang="it-IT"/>
              <a:t>G. Carlino</a:t>
            </a:r>
          </a:p>
        </p:txBody>
      </p:sp>
      <p:pic>
        <p:nvPicPr>
          <p:cNvPr id="7" name="Immagine 6">
            <a:extLst>
              <a:ext uri="{FF2B5EF4-FFF2-40B4-BE49-F238E27FC236}">
                <a16:creationId xmlns:a16="http://schemas.microsoft.com/office/drawing/2014/main" id="{F1E8A90C-6712-EE48-A4C9-38BC66FDA91B}"/>
              </a:ext>
            </a:extLst>
          </p:cNvPr>
          <p:cNvPicPr>
            <a:picLocks noChangeAspect="1"/>
          </p:cNvPicPr>
          <p:nvPr/>
        </p:nvPicPr>
        <p:blipFill>
          <a:blip r:embed="rId3"/>
          <a:stretch>
            <a:fillRect/>
          </a:stretch>
        </p:blipFill>
        <p:spPr>
          <a:xfrm>
            <a:off x="292205" y="0"/>
            <a:ext cx="11607590" cy="6858000"/>
          </a:xfrm>
          <a:prstGeom prst="rect">
            <a:avLst/>
          </a:prstGeom>
        </p:spPr>
      </p:pic>
    </p:spTree>
    <p:extLst>
      <p:ext uri="{BB962C8B-B14F-4D97-AF65-F5344CB8AC3E}">
        <p14:creationId xmlns:p14="http://schemas.microsoft.com/office/powerpoint/2010/main" val="191397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33194" y="365125"/>
            <a:ext cx="9320605" cy="624579"/>
          </a:xfrm>
        </p:spPr>
        <p:txBody>
          <a:bodyPr>
            <a:normAutofit fontScale="90000"/>
          </a:bodyPr>
          <a:lstStyle/>
          <a:p>
            <a:r>
              <a:rPr lang="it-IT" dirty="0"/>
              <a:t>Acquisti in corso o approvati </a:t>
            </a:r>
          </a:p>
        </p:txBody>
      </p:sp>
      <p:pic>
        <p:nvPicPr>
          <p:cNvPr id="4" name="Segnaposto contenuto 3"/>
          <p:cNvPicPr>
            <a:picLocks noChangeAspect="1"/>
          </p:cNvPicPr>
          <p:nvPr/>
        </p:nvPicPr>
        <p:blipFill>
          <a:blip r:embed="rId3"/>
          <a:stretch>
            <a:fillRect/>
          </a:stretch>
        </p:blipFill>
        <p:spPr>
          <a:xfrm>
            <a:off x="139850" y="0"/>
            <a:ext cx="1333948" cy="1280232"/>
          </a:xfrm>
          <a:prstGeom prst="rect">
            <a:avLst/>
          </a:prstGeom>
        </p:spPr>
      </p:pic>
      <p:sp>
        <p:nvSpPr>
          <p:cNvPr id="5" name="Segnaposto data 4"/>
          <p:cNvSpPr>
            <a:spLocks noGrp="1"/>
          </p:cNvSpPr>
          <p:nvPr>
            <p:ph type="dt" sz="half" idx="10"/>
          </p:nvPr>
        </p:nvSpPr>
        <p:spPr/>
        <p:txBody>
          <a:bodyPr/>
          <a:lstStyle/>
          <a:p>
            <a:r>
              <a:rPr lang="it-IT"/>
              <a:t>Comitato Scientifico IBiSCo - 22/10/19</a:t>
            </a:r>
          </a:p>
        </p:txBody>
      </p:sp>
      <p:sp>
        <p:nvSpPr>
          <p:cNvPr id="6" name="Segnaposto numero diapositiva 5"/>
          <p:cNvSpPr>
            <a:spLocks noGrp="1"/>
          </p:cNvSpPr>
          <p:nvPr>
            <p:ph type="sldNum" sz="quarter" idx="12"/>
          </p:nvPr>
        </p:nvSpPr>
        <p:spPr/>
        <p:txBody>
          <a:bodyPr/>
          <a:lstStyle/>
          <a:p>
            <a:fld id="{D34C3E3B-CA28-2640-8C42-4E498BACB79B}" type="slidenum">
              <a:rPr lang="it-IT" smtClean="0"/>
              <a:t>3</a:t>
            </a:fld>
            <a:endParaRPr lang="it-IT" dirty="0"/>
          </a:p>
        </p:txBody>
      </p:sp>
      <p:sp>
        <p:nvSpPr>
          <p:cNvPr id="3" name="Segnaposto piè di pagina 2">
            <a:extLst>
              <a:ext uri="{FF2B5EF4-FFF2-40B4-BE49-F238E27FC236}">
                <a16:creationId xmlns:a16="http://schemas.microsoft.com/office/drawing/2014/main" id="{E13CE804-CC31-044E-9021-06F21AC615F2}"/>
              </a:ext>
            </a:extLst>
          </p:cNvPr>
          <p:cNvSpPr>
            <a:spLocks noGrp="1"/>
          </p:cNvSpPr>
          <p:nvPr>
            <p:ph type="ftr" sz="quarter" idx="11"/>
          </p:nvPr>
        </p:nvSpPr>
        <p:spPr/>
        <p:txBody>
          <a:bodyPr/>
          <a:lstStyle/>
          <a:p>
            <a:r>
              <a:rPr lang="it-IT"/>
              <a:t>G. Carlino</a:t>
            </a:r>
          </a:p>
        </p:txBody>
      </p:sp>
      <p:graphicFrame>
        <p:nvGraphicFramePr>
          <p:cNvPr id="8" name="Tabella 7">
            <a:extLst>
              <a:ext uri="{FF2B5EF4-FFF2-40B4-BE49-F238E27FC236}">
                <a16:creationId xmlns:a16="http://schemas.microsoft.com/office/drawing/2014/main" id="{D4CD682E-DDCC-9E4A-AD20-EDF69D114E76}"/>
              </a:ext>
            </a:extLst>
          </p:cNvPr>
          <p:cNvGraphicFramePr>
            <a:graphicFrameLocks noGrp="1"/>
          </p:cNvGraphicFramePr>
          <p:nvPr>
            <p:extLst>
              <p:ext uri="{D42A27DB-BD31-4B8C-83A1-F6EECF244321}">
                <p14:modId xmlns:p14="http://schemas.microsoft.com/office/powerpoint/2010/main" val="1033069779"/>
              </p:ext>
            </p:extLst>
          </p:nvPr>
        </p:nvGraphicFramePr>
        <p:xfrm>
          <a:off x="393699" y="1280232"/>
          <a:ext cx="11404601" cy="4653280"/>
        </p:xfrm>
        <a:graphic>
          <a:graphicData uri="http://schemas.openxmlformats.org/drawingml/2006/table">
            <a:tbl>
              <a:tblPr firstRow="1" bandRow="1">
                <a:tableStyleId>{5C22544A-7EE6-4342-B048-85BDC9FD1C3A}</a:tableStyleId>
              </a:tblPr>
              <a:tblGrid>
                <a:gridCol w="1955801">
                  <a:extLst>
                    <a:ext uri="{9D8B030D-6E8A-4147-A177-3AD203B41FA5}">
                      <a16:colId xmlns:a16="http://schemas.microsoft.com/office/drawing/2014/main" val="877042304"/>
                    </a:ext>
                  </a:extLst>
                </a:gridCol>
                <a:gridCol w="838200">
                  <a:extLst>
                    <a:ext uri="{9D8B030D-6E8A-4147-A177-3AD203B41FA5}">
                      <a16:colId xmlns:a16="http://schemas.microsoft.com/office/drawing/2014/main" val="2033062817"/>
                    </a:ext>
                  </a:extLst>
                </a:gridCol>
                <a:gridCol w="1384300">
                  <a:extLst>
                    <a:ext uri="{9D8B030D-6E8A-4147-A177-3AD203B41FA5}">
                      <a16:colId xmlns:a16="http://schemas.microsoft.com/office/drawing/2014/main" val="3040548163"/>
                    </a:ext>
                  </a:extLst>
                </a:gridCol>
                <a:gridCol w="1244600">
                  <a:extLst>
                    <a:ext uri="{9D8B030D-6E8A-4147-A177-3AD203B41FA5}">
                      <a16:colId xmlns:a16="http://schemas.microsoft.com/office/drawing/2014/main" val="4252963647"/>
                    </a:ext>
                  </a:extLst>
                </a:gridCol>
                <a:gridCol w="1295400">
                  <a:extLst>
                    <a:ext uri="{9D8B030D-6E8A-4147-A177-3AD203B41FA5}">
                      <a16:colId xmlns:a16="http://schemas.microsoft.com/office/drawing/2014/main" val="3136778159"/>
                    </a:ext>
                  </a:extLst>
                </a:gridCol>
                <a:gridCol w="1447800">
                  <a:extLst>
                    <a:ext uri="{9D8B030D-6E8A-4147-A177-3AD203B41FA5}">
                      <a16:colId xmlns:a16="http://schemas.microsoft.com/office/drawing/2014/main" val="3332163844"/>
                    </a:ext>
                  </a:extLst>
                </a:gridCol>
                <a:gridCol w="1968500">
                  <a:extLst>
                    <a:ext uri="{9D8B030D-6E8A-4147-A177-3AD203B41FA5}">
                      <a16:colId xmlns:a16="http://schemas.microsoft.com/office/drawing/2014/main" val="2682587171"/>
                    </a:ext>
                  </a:extLst>
                </a:gridCol>
                <a:gridCol w="1270000">
                  <a:extLst>
                    <a:ext uri="{9D8B030D-6E8A-4147-A177-3AD203B41FA5}">
                      <a16:colId xmlns:a16="http://schemas.microsoft.com/office/drawing/2014/main" val="21238560"/>
                    </a:ext>
                  </a:extLst>
                </a:gridCol>
              </a:tblGrid>
              <a:tr h="495228">
                <a:tc>
                  <a:txBody>
                    <a:bodyPr/>
                    <a:lstStyle/>
                    <a:p>
                      <a:pPr algn="ctr"/>
                      <a:r>
                        <a:rPr lang="it-IT" dirty="0"/>
                        <a:t>Nome Gara</a:t>
                      </a:r>
                    </a:p>
                  </a:txBody>
                  <a:tcPr/>
                </a:tc>
                <a:tc>
                  <a:txBody>
                    <a:bodyPr/>
                    <a:lstStyle/>
                    <a:p>
                      <a:pPr algn="ctr"/>
                      <a:r>
                        <a:rPr lang="it-IT" dirty="0"/>
                        <a:t>Tipo gara</a:t>
                      </a:r>
                    </a:p>
                  </a:txBody>
                  <a:tcPr/>
                </a:tc>
                <a:tc>
                  <a:txBody>
                    <a:bodyPr/>
                    <a:lstStyle/>
                    <a:p>
                      <a:pPr algn="ctr"/>
                      <a:r>
                        <a:rPr lang="it-IT" dirty="0"/>
                        <a:t>Scheda</a:t>
                      </a:r>
                    </a:p>
                  </a:txBody>
                  <a:tcPr/>
                </a:tc>
                <a:tc>
                  <a:txBody>
                    <a:bodyPr/>
                    <a:lstStyle/>
                    <a:p>
                      <a:pPr algn="ctr"/>
                      <a:r>
                        <a:rPr lang="it-IT" dirty="0"/>
                        <a:t>Somma assentita</a:t>
                      </a:r>
                    </a:p>
                  </a:txBody>
                  <a:tcPr/>
                </a:tc>
                <a:tc>
                  <a:txBody>
                    <a:bodyPr/>
                    <a:lstStyle/>
                    <a:p>
                      <a:pPr algn="ctr"/>
                      <a:r>
                        <a:rPr lang="it-IT" dirty="0"/>
                        <a:t>Somma Variata</a:t>
                      </a:r>
                    </a:p>
                  </a:txBody>
                  <a:tcPr/>
                </a:tc>
                <a:tc>
                  <a:txBody>
                    <a:bodyPr/>
                    <a:lstStyle/>
                    <a:p>
                      <a:pPr algn="ctr"/>
                      <a:r>
                        <a:rPr lang="it-IT" dirty="0"/>
                        <a:t>Base Gara</a:t>
                      </a:r>
                    </a:p>
                  </a:txBody>
                  <a:tcPr/>
                </a:tc>
                <a:tc>
                  <a:txBody>
                    <a:bodyPr/>
                    <a:lstStyle/>
                    <a:p>
                      <a:pPr algn="ctr"/>
                      <a:r>
                        <a:rPr lang="it-IT" dirty="0"/>
                        <a:t>Stato</a:t>
                      </a:r>
                    </a:p>
                  </a:txBody>
                  <a:tcPr/>
                </a:tc>
                <a:tc>
                  <a:txBody>
                    <a:bodyPr/>
                    <a:lstStyle/>
                    <a:p>
                      <a:pPr algn="ctr"/>
                      <a:r>
                        <a:rPr lang="it-IT" dirty="0"/>
                        <a:t>Ordine o Bando</a:t>
                      </a:r>
                    </a:p>
                  </a:txBody>
                  <a:tcPr/>
                </a:tc>
                <a:extLst>
                  <a:ext uri="{0D108BD9-81ED-4DB2-BD59-A6C34878D82A}">
                    <a16:rowId xmlns:a16="http://schemas.microsoft.com/office/drawing/2014/main" val="4116325932"/>
                  </a:ext>
                </a:extLst>
              </a:tr>
              <a:tr h="370840">
                <a:tc>
                  <a:txBody>
                    <a:bodyPr/>
                    <a:lstStyle/>
                    <a:p>
                      <a:r>
                        <a:rPr lang="it-IT" sz="1600" dirty="0" err="1"/>
                        <a:t>Conv_NA_CPU</a:t>
                      </a:r>
                      <a:endParaRPr lang="it-IT" sz="1600" dirty="0"/>
                    </a:p>
                  </a:txBody>
                  <a:tcPr>
                    <a:solidFill>
                      <a:schemeClr val="accent5">
                        <a:lumMod val="20000"/>
                        <a:lumOff val="80000"/>
                      </a:schemeClr>
                    </a:solidFill>
                  </a:tcPr>
                </a:tc>
                <a:tc>
                  <a:txBody>
                    <a:bodyPr/>
                    <a:lstStyle/>
                    <a:p>
                      <a:r>
                        <a:rPr lang="it-IT" sz="1600" dirty="0" err="1"/>
                        <a:t>Consip</a:t>
                      </a:r>
                      <a:endParaRPr lang="it-IT" sz="1600" dirty="0"/>
                    </a:p>
                  </a:txBody>
                  <a:tcPr>
                    <a:solidFill>
                      <a:schemeClr val="accent5">
                        <a:lumMod val="20000"/>
                        <a:lumOff val="80000"/>
                      </a:schemeClr>
                    </a:solidFill>
                  </a:tcPr>
                </a:tc>
                <a:tc>
                  <a:txBody>
                    <a:bodyPr/>
                    <a:lstStyle/>
                    <a:p>
                      <a:r>
                        <a:rPr lang="it-IT" sz="1600" dirty="0"/>
                        <a:t>CPU INFN NA</a:t>
                      </a:r>
                    </a:p>
                  </a:txBody>
                  <a:tcPr>
                    <a:solidFill>
                      <a:schemeClr val="accent5">
                        <a:lumMod val="20000"/>
                        <a:lumOff val="80000"/>
                      </a:schemeClr>
                    </a:solidFill>
                  </a:tcPr>
                </a:tc>
                <a:tc>
                  <a:txBody>
                    <a:bodyPr/>
                    <a:lstStyle/>
                    <a:p>
                      <a:r>
                        <a:rPr lang="it-IT" sz="1600" dirty="0"/>
                        <a:t>40.406 €</a:t>
                      </a:r>
                    </a:p>
                  </a:txBody>
                  <a:tcPr>
                    <a:solidFill>
                      <a:schemeClr val="accent5">
                        <a:lumMod val="20000"/>
                        <a:lumOff val="80000"/>
                      </a:schemeClr>
                    </a:solidFill>
                  </a:tcPr>
                </a:tc>
                <a:tc>
                  <a:txBody>
                    <a:bodyPr/>
                    <a:lstStyle/>
                    <a:p>
                      <a:endParaRPr lang="it-IT" sz="1600" dirty="0"/>
                    </a:p>
                  </a:txBody>
                  <a:tcPr>
                    <a:solidFill>
                      <a:schemeClr val="accent5">
                        <a:lumMod val="20000"/>
                        <a:lumOff val="80000"/>
                      </a:schemeClr>
                    </a:solidFill>
                  </a:tcPr>
                </a:tc>
                <a:tc>
                  <a:txBody>
                    <a:bodyPr/>
                    <a:lstStyle/>
                    <a:p>
                      <a:pPr marL="0" algn="l" defTabSz="914400" rtl="0" eaLnBrk="1" latinLnBrk="0" hangingPunct="1"/>
                      <a:r>
                        <a:rPr lang="it-IT" sz="1600" kern="1200" dirty="0">
                          <a:solidFill>
                            <a:schemeClr val="dk1"/>
                          </a:solidFill>
                          <a:latin typeface="+mn-lt"/>
                          <a:ea typeface="+mn-ea"/>
                          <a:cs typeface="+mn-cs"/>
                        </a:rPr>
                        <a:t>36.711 €</a:t>
                      </a:r>
                    </a:p>
                  </a:txBody>
                  <a:tcPr>
                    <a:solidFill>
                      <a:schemeClr val="accent5">
                        <a:lumMod val="20000"/>
                        <a:lumOff val="80000"/>
                      </a:schemeClr>
                    </a:solidFill>
                  </a:tcPr>
                </a:tc>
                <a:tc>
                  <a:txBody>
                    <a:bodyPr/>
                    <a:lstStyle/>
                    <a:p>
                      <a:r>
                        <a:rPr lang="it-IT" sz="1600" dirty="0"/>
                        <a:t>ordinato</a:t>
                      </a:r>
                    </a:p>
                  </a:txBody>
                  <a:tcPr>
                    <a:solidFill>
                      <a:schemeClr val="accent5">
                        <a:lumMod val="20000"/>
                        <a:lumOff val="80000"/>
                      </a:schemeClr>
                    </a:solidFill>
                  </a:tcPr>
                </a:tc>
                <a:tc>
                  <a:txBody>
                    <a:bodyPr/>
                    <a:lstStyle/>
                    <a:p>
                      <a:r>
                        <a:rPr lang="it-IT" sz="1600" dirty="0"/>
                        <a:t>10/19 (4)</a:t>
                      </a:r>
                    </a:p>
                  </a:txBody>
                  <a:tcPr>
                    <a:solidFill>
                      <a:schemeClr val="accent5">
                        <a:lumMod val="20000"/>
                        <a:lumOff val="80000"/>
                      </a:schemeClr>
                    </a:solidFill>
                  </a:tcPr>
                </a:tc>
                <a:extLst>
                  <a:ext uri="{0D108BD9-81ED-4DB2-BD59-A6C34878D82A}">
                    <a16:rowId xmlns:a16="http://schemas.microsoft.com/office/drawing/2014/main" val="4013075288"/>
                  </a:ext>
                </a:extLst>
              </a:tr>
              <a:tr h="370840">
                <a:tc>
                  <a:txBody>
                    <a:bodyPr/>
                    <a:lstStyle/>
                    <a:p>
                      <a:r>
                        <a:rPr lang="it-IT" sz="1600" dirty="0" err="1"/>
                        <a:t>Conv_CT_CPU</a:t>
                      </a:r>
                      <a:endParaRPr lang="it-IT" sz="1600" dirty="0"/>
                    </a:p>
                  </a:txBody>
                  <a:tcPr>
                    <a:solidFill>
                      <a:schemeClr val="accent5">
                        <a:lumMod val="20000"/>
                        <a:lumOff val="80000"/>
                      </a:schemeClr>
                    </a:solidFill>
                  </a:tcPr>
                </a:tc>
                <a:tc>
                  <a:txBody>
                    <a:bodyPr/>
                    <a:lstStyle/>
                    <a:p>
                      <a:r>
                        <a:rPr lang="it-IT" sz="1600" dirty="0" err="1"/>
                        <a:t>Consip</a:t>
                      </a:r>
                      <a:endParaRPr lang="it-IT" sz="1600" dirty="0"/>
                    </a:p>
                  </a:txBody>
                  <a:tcPr>
                    <a:solidFill>
                      <a:schemeClr val="accent5">
                        <a:lumMod val="20000"/>
                        <a:lumOff val="80000"/>
                      </a:schemeClr>
                    </a:solidFill>
                  </a:tcPr>
                </a:tc>
                <a:tc>
                  <a:txBody>
                    <a:bodyPr/>
                    <a:lstStyle/>
                    <a:p>
                      <a:r>
                        <a:rPr lang="it-IT" sz="1600"/>
                        <a:t>CPU INFN CT</a:t>
                      </a:r>
                      <a:endParaRPr lang="it-IT" sz="1600" dirty="0"/>
                    </a:p>
                  </a:txBody>
                  <a:tcPr>
                    <a:solidFill>
                      <a:schemeClr val="accent5">
                        <a:lumMod val="20000"/>
                        <a:lumOff val="80000"/>
                      </a:schemeClr>
                    </a:solidFill>
                  </a:tcPr>
                </a:tc>
                <a:tc>
                  <a:txBody>
                    <a:bodyPr/>
                    <a:lstStyle/>
                    <a:p>
                      <a:r>
                        <a:rPr lang="it-IT" sz="1600" dirty="0"/>
                        <a:t>40.406 €</a:t>
                      </a:r>
                    </a:p>
                  </a:txBody>
                  <a:tcPr>
                    <a:solidFill>
                      <a:schemeClr val="accent5">
                        <a:lumMod val="20000"/>
                        <a:lumOff val="80000"/>
                      </a:schemeClr>
                    </a:solidFill>
                  </a:tcPr>
                </a:tc>
                <a:tc>
                  <a:txBody>
                    <a:bodyPr/>
                    <a:lstStyle/>
                    <a:p>
                      <a:endParaRPr lang="it-IT" sz="1600" dirty="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chemeClr val="dk1"/>
                          </a:solidFill>
                          <a:latin typeface="+mn-lt"/>
                          <a:ea typeface="+mn-ea"/>
                          <a:cs typeface="+mn-cs"/>
                        </a:rPr>
                        <a:t>36.467 €</a:t>
                      </a:r>
                    </a:p>
                  </a:txBody>
                  <a:tcPr>
                    <a:solidFill>
                      <a:schemeClr val="accent5">
                        <a:lumMod val="20000"/>
                        <a:lumOff val="80000"/>
                      </a:schemeClr>
                    </a:solidFill>
                  </a:tcPr>
                </a:tc>
                <a:tc>
                  <a:txBody>
                    <a:bodyPr/>
                    <a:lstStyle/>
                    <a:p>
                      <a:r>
                        <a:rPr lang="it-IT" sz="1600" dirty="0"/>
                        <a:t>Ordinato</a:t>
                      </a:r>
                    </a:p>
                  </a:txBody>
                  <a:tcPr>
                    <a:solidFill>
                      <a:schemeClr val="accent5">
                        <a:lumMod val="20000"/>
                        <a:lumOff val="80000"/>
                      </a:schemeClr>
                    </a:solidFill>
                  </a:tcPr>
                </a:tc>
                <a:tc>
                  <a:txBody>
                    <a:bodyPr/>
                    <a:lstStyle/>
                    <a:p>
                      <a:r>
                        <a:rPr lang="it-IT" sz="1600" dirty="0"/>
                        <a:t>10/19 (4)</a:t>
                      </a:r>
                    </a:p>
                  </a:txBody>
                  <a:tcPr>
                    <a:solidFill>
                      <a:schemeClr val="accent5">
                        <a:lumMod val="20000"/>
                        <a:lumOff val="80000"/>
                      </a:schemeClr>
                    </a:solidFill>
                  </a:tcPr>
                </a:tc>
                <a:extLst>
                  <a:ext uri="{0D108BD9-81ED-4DB2-BD59-A6C34878D82A}">
                    <a16:rowId xmlns:a16="http://schemas.microsoft.com/office/drawing/2014/main" val="300862461"/>
                  </a:ext>
                </a:extLst>
              </a:tr>
              <a:tr h="370840">
                <a:tc>
                  <a:txBody>
                    <a:bodyPr/>
                    <a:lstStyle/>
                    <a:p>
                      <a:r>
                        <a:rPr lang="it-IT" sz="1600" dirty="0"/>
                        <a:t>Conv_UNINA_CPU_1</a:t>
                      </a:r>
                    </a:p>
                  </a:txBody>
                  <a:tcPr>
                    <a:solidFill>
                      <a:schemeClr val="accent5">
                        <a:lumMod val="20000"/>
                        <a:lumOff val="80000"/>
                      </a:schemeClr>
                    </a:solidFill>
                  </a:tcPr>
                </a:tc>
                <a:tc>
                  <a:txBody>
                    <a:bodyPr/>
                    <a:lstStyle/>
                    <a:p>
                      <a:r>
                        <a:rPr lang="it-IT" sz="1600" dirty="0" err="1"/>
                        <a:t>Consip</a:t>
                      </a:r>
                      <a:endParaRPr lang="it-IT" sz="1600" dirty="0"/>
                    </a:p>
                  </a:txBody>
                  <a:tcPr>
                    <a:solidFill>
                      <a:schemeClr val="accent5">
                        <a:lumMod val="20000"/>
                        <a:lumOff val="80000"/>
                      </a:schemeClr>
                    </a:solidFill>
                  </a:tcPr>
                </a:tc>
                <a:tc>
                  <a:txBody>
                    <a:bodyPr/>
                    <a:lstStyle/>
                    <a:p>
                      <a:r>
                        <a:rPr lang="it-IT" sz="1600" dirty="0"/>
                        <a:t>CPU UNINA</a:t>
                      </a:r>
                    </a:p>
                  </a:txBody>
                  <a:tcPr>
                    <a:solidFill>
                      <a:schemeClr val="accent5">
                        <a:lumMod val="20000"/>
                        <a:lumOff val="80000"/>
                      </a:schemeClr>
                    </a:solidFill>
                  </a:tcPr>
                </a:tc>
                <a:tc>
                  <a:txBody>
                    <a:bodyPr/>
                    <a:lstStyle/>
                    <a:p>
                      <a:r>
                        <a:rPr lang="it-IT" sz="1600" dirty="0"/>
                        <a:t>138.348 €</a:t>
                      </a:r>
                    </a:p>
                  </a:txBody>
                  <a:tcPr>
                    <a:solidFill>
                      <a:schemeClr val="accent5">
                        <a:lumMod val="20000"/>
                        <a:lumOff val="80000"/>
                      </a:schemeClr>
                    </a:solidFill>
                  </a:tcPr>
                </a:tc>
                <a:tc>
                  <a:txBody>
                    <a:bodyPr/>
                    <a:lstStyle/>
                    <a:p>
                      <a:endParaRPr lang="it-IT" sz="1600" dirty="0"/>
                    </a:p>
                  </a:txBody>
                  <a:tcPr>
                    <a:solidFill>
                      <a:schemeClr val="accent5">
                        <a:lumMod val="20000"/>
                        <a:lumOff val="80000"/>
                      </a:schemeClr>
                    </a:solidFill>
                  </a:tcPr>
                </a:tc>
                <a:tc>
                  <a:txBody>
                    <a:bodyPr/>
                    <a:lstStyle/>
                    <a:p>
                      <a:pPr marL="0" algn="l" defTabSz="914400" rtl="0" eaLnBrk="1" latinLnBrk="0" hangingPunct="1"/>
                      <a:r>
                        <a:rPr lang="it-IT" sz="1600" kern="1200" dirty="0">
                          <a:solidFill>
                            <a:schemeClr val="dk1"/>
                          </a:solidFill>
                          <a:latin typeface="+mn-lt"/>
                          <a:ea typeface="+mn-ea"/>
                          <a:cs typeface="+mn-cs"/>
                        </a:rPr>
                        <a:t>138.154</a:t>
                      </a:r>
                    </a:p>
                  </a:txBody>
                  <a:tcPr>
                    <a:solidFill>
                      <a:schemeClr val="accent5">
                        <a:lumMod val="20000"/>
                        <a:lumOff val="80000"/>
                      </a:schemeClr>
                    </a:solidFill>
                  </a:tcPr>
                </a:tc>
                <a:tc>
                  <a:txBody>
                    <a:bodyPr/>
                    <a:lstStyle/>
                    <a:p>
                      <a:r>
                        <a:rPr lang="it-IT" sz="1600" dirty="0"/>
                        <a:t>ordinato</a:t>
                      </a:r>
                    </a:p>
                  </a:txBody>
                  <a:tcPr>
                    <a:solidFill>
                      <a:schemeClr val="accent5">
                        <a:lumMod val="20000"/>
                        <a:lumOff val="80000"/>
                      </a:schemeClr>
                    </a:solidFill>
                  </a:tcPr>
                </a:tc>
                <a:tc>
                  <a:txBody>
                    <a:bodyPr/>
                    <a:lstStyle/>
                    <a:p>
                      <a:r>
                        <a:rPr lang="it-IT" sz="1600" dirty="0"/>
                        <a:t>10/19 (4)</a:t>
                      </a:r>
                    </a:p>
                  </a:txBody>
                  <a:tcPr>
                    <a:solidFill>
                      <a:schemeClr val="accent5">
                        <a:lumMod val="20000"/>
                        <a:lumOff val="80000"/>
                      </a:schemeClr>
                    </a:solidFill>
                  </a:tcPr>
                </a:tc>
                <a:extLst>
                  <a:ext uri="{0D108BD9-81ED-4DB2-BD59-A6C34878D82A}">
                    <a16:rowId xmlns:a16="http://schemas.microsoft.com/office/drawing/2014/main" val="1880631428"/>
                  </a:ext>
                </a:extLst>
              </a:tr>
              <a:tr h="370840">
                <a:tc>
                  <a:txBody>
                    <a:bodyPr/>
                    <a:lstStyle/>
                    <a:p>
                      <a:pPr marL="0" algn="l" defTabSz="914400" rtl="0" eaLnBrk="1" latinLnBrk="0" hangingPunct="1"/>
                      <a:r>
                        <a:rPr lang="it-IT" sz="1600" kern="1200" dirty="0" err="1">
                          <a:solidFill>
                            <a:schemeClr val="dk1"/>
                          </a:solidFill>
                          <a:latin typeface="+mn-lt"/>
                          <a:ea typeface="+mn-ea"/>
                          <a:cs typeface="+mn-cs"/>
                        </a:rPr>
                        <a:t>Conv_NA_Serv</a:t>
                      </a:r>
                      <a:endParaRPr lang="it-IT" sz="1600" kern="1200" dirty="0">
                        <a:solidFill>
                          <a:schemeClr val="dk1"/>
                        </a:solidFill>
                        <a:latin typeface="+mn-lt"/>
                        <a:ea typeface="+mn-ea"/>
                        <a:cs typeface="+mn-cs"/>
                      </a:endParaRPr>
                    </a:p>
                  </a:txBody>
                  <a:tcPr>
                    <a:solidFill>
                      <a:schemeClr val="accent5">
                        <a:lumMod val="20000"/>
                        <a:lumOff val="80000"/>
                      </a:schemeClr>
                    </a:solidFill>
                  </a:tcPr>
                </a:tc>
                <a:tc>
                  <a:txBody>
                    <a:bodyPr/>
                    <a:lstStyle/>
                    <a:p>
                      <a:pPr marL="0" algn="l" defTabSz="914400" rtl="0" eaLnBrk="1" latinLnBrk="0" hangingPunct="1"/>
                      <a:r>
                        <a:rPr lang="it-IT" sz="1600" kern="1200" dirty="0" err="1">
                          <a:solidFill>
                            <a:schemeClr val="dk1"/>
                          </a:solidFill>
                          <a:latin typeface="+mn-lt"/>
                          <a:ea typeface="+mn-ea"/>
                          <a:cs typeface="+mn-cs"/>
                        </a:rPr>
                        <a:t>Consip</a:t>
                      </a:r>
                      <a:endParaRPr lang="it-IT" sz="1600" kern="1200" dirty="0">
                        <a:solidFill>
                          <a:schemeClr val="dk1"/>
                        </a:solidFill>
                        <a:latin typeface="+mn-lt"/>
                        <a:ea typeface="+mn-ea"/>
                        <a:cs typeface="+mn-cs"/>
                      </a:endParaRPr>
                    </a:p>
                  </a:txBody>
                  <a:tcPr>
                    <a:solidFill>
                      <a:schemeClr val="accent5">
                        <a:lumMod val="20000"/>
                        <a:lumOff val="80000"/>
                      </a:schemeClr>
                    </a:solidFill>
                  </a:tcPr>
                </a:tc>
                <a:tc>
                  <a:txBody>
                    <a:bodyPr/>
                    <a:lstStyle/>
                    <a:p>
                      <a:pPr marL="0" algn="l" defTabSz="914400" rtl="0" eaLnBrk="1" latinLnBrk="0" hangingPunct="1"/>
                      <a:r>
                        <a:rPr lang="it-IT" sz="1600" kern="1200" dirty="0">
                          <a:solidFill>
                            <a:schemeClr val="dk1"/>
                          </a:solidFill>
                          <a:latin typeface="+mn-lt"/>
                          <a:ea typeface="+mn-ea"/>
                          <a:cs typeface="+mn-cs"/>
                        </a:rPr>
                        <a:t>Server NA</a:t>
                      </a:r>
                    </a:p>
                  </a:txBody>
                  <a:tcPr>
                    <a:solidFill>
                      <a:schemeClr val="accent5">
                        <a:lumMod val="20000"/>
                        <a:lumOff val="80000"/>
                      </a:schemeClr>
                    </a:solidFill>
                  </a:tcPr>
                </a:tc>
                <a:tc>
                  <a:txBody>
                    <a:bodyPr/>
                    <a:lstStyle/>
                    <a:p>
                      <a:pPr marL="0" algn="l" defTabSz="914400" rtl="0" eaLnBrk="1" latinLnBrk="0" hangingPunct="1"/>
                      <a:r>
                        <a:rPr lang="it-IT" sz="1600" kern="1200" dirty="0">
                          <a:solidFill>
                            <a:schemeClr val="dk1"/>
                          </a:solidFill>
                          <a:latin typeface="+mn-lt"/>
                          <a:ea typeface="+mn-ea"/>
                          <a:cs typeface="+mn-cs"/>
                        </a:rPr>
                        <a:t>105.410 €</a:t>
                      </a:r>
                    </a:p>
                  </a:txBody>
                  <a:tcPr>
                    <a:solidFill>
                      <a:schemeClr val="accent5">
                        <a:lumMod val="20000"/>
                        <a:lumOff val="80000"/>
                      </a:schemeClr>
                    </a:solidFill>
                  </a:tcPr>
                </a:tc>
                <a:tc>
                  <a:txBody>
                    <a:bodyPr/>
                    <a:lstStyle/>
                    <a:p>
                      <a:pPr marL="0" algn="l" defTabSz="914400" rtl="0" eaLnBrk="1" latinLnBrk="0" hangingPunct="1"/>
                      <a:r>
                        <a:rPr lang="it-IT" sz="1600" kern="1200" dirty="0">
                          <a:solidFill>
                            <a:schemeClr val="dk1"/>
                          </a:solidFill>
                          <a:latin typeface="+mn-lt"/>
                          <a:ea typeface="+mn-ea"/>
                          <a:cs typeface="+mn-cs"/>
                        </a:rPr>
                        <a:t>100.843 €</a:t>
                      </a:r>
                    </a:p>
                  </a:txBody>
                  <a:tcPr>
                    <a:solidFill>
                      <a:schemeClr val="accent5">
                        <a:lumMod val="20000"/>
                        <a:lumOff val="80000"/>
                      </a:schemeClr>
                    </a:solidFill>
                  </a:tcPr>
                </a:tc>
                <a:tc>
                  <a:txBody>
                    <a:bodyPr/>
                    <a:lstStyle/>
                    <a:p>
                      <a:pPr marL="0" algn="l" defTabSz="914400" rtl="0" eaLnBrk="1" latinLnBrk="0" hangingPunct="1"/>
                      <a:r>
                        <a:rPr lang="it-IT" sz="1600" kern="1200" dirty="0">
                          <a:solidFill>
                            <a:schemeClr val="dk1"/>
                          </a:solidFill>
                          <a:latin typeface="+mn-lt"/>
                          <a:ea typeface="+mn-ea"/>
                          <a:cs typeface="+mn-cs"/>
                        </a:rPr>
                        <a:t>100.844 €</a:t>
                      </a:r>
                    </a:p>
                  </a:txBody>
                  <a:tcPr>
                    <a:solidFill>
                      <a:schemeClr val="accent5">
                        <a:lumMod val="20000"/>
                        <a:lumOff val="80000"/>
                      </a:schemeClr>
                    </a:solidFill>
                  </a:tcPr>
                </a:tc>
                <a:tc>
                  <a:txBody>
                    <a:bodyPr/>
                    <a:lstStyle/>
                    <a:p>
                      <a:pPr marL="0" algn="l" defTabSz="914400" rtl="0" eaLnBrk="1" latinLnBrk="0" hangingPunct="1"/>
                      <a:r>
                        <a:rPr lang="it-IT" sz="1600" kern="1200" dirty="0">
                          <a:solidFill>
                            <a:schemeClr val="dk1"/>
                          </a:solidFill>
                          <a:latin typeface="+mn-lt"/>
                          <a:ea typeface="+mn-ea"/>
                          <a:cs typeface="+mn-cs"/>
                        </a:rPr>
                        <a:t>GE 13 Novembre</a:t>
                      </a:r>
                    </a:p>
                  </a:txBody>
                  <a:tcPr>
                    <a:solidFill>
                      <a:schemeClr val="accent5">
                        <a:lumMod val="20000"/>
                        <a:lumOff val="80000"/>
                      </a:schemeClr>
                    </a:solidFill>
                  </a:tcPr>
                </a:tc>
                <a:tc>
                  <a:txBody>
                    <a:bodyPr/>
                    <a:lstStyle/>
                    <a:p>
                      <a:r>
                        <a:rPr lang="it-IT" sz="1600" dirty="0"/>
                        <a:t>11/19 (5)</a:t>
                      </a:r>
                    </a:p>
                  </a:txBody>
                  <a:tcPr>
                    <a:solidFill>
                      <a:schemeClr val="accent5">
                        <a:lumMod val="20000"/>
                        <a:lumOff val="80000"/>
                      </a:schemeClr>
                    </a:solidFill>
                  </a:tcPr>
                </a:tc>
                <a:extLst>
                  <a:ext uri="{0D108BD9-81ED-4DB2-BD59-A6C34878D82A}">
                    <a16:rowId xmlns:a16="http://schemas.microsoft.com/office/drawing/2014/main" val="3703501303"/>
                  </a:ext>
                </a:extLst>
              </a:tr>
              <a:tr h="370840">
                <a:tc>
                  <a:txBody>
                    <a:bodyPr/>
                    <a:lstStyle/>
                    <a:p>
                      <a:r>
                        <a:rPr lang="it-IT" sz="1600" dirty="0" err="1"/>
                        <a:t>Conv_LNF_Serv</a:t>
                      </a:r>
                      <a:endParaRPr lang="it-IT" sz="1600" dirty="0"/>
                    </a:p>
                  </a:txBody>
                  <a:tcPr>
                    <a:solidFill>
                      <a:schemeClr val="accent5">
                        <a:lumMod val="20000"/>
                        <a:lumOff val="80000"/>
                      </a:schemeClr>
                    </a:solidFill>
                  </a:tcPr>
                </a:tc>
                <a:tc>
                  <a:txBody>
                    <a:bodyPr/>
                    <a:lstStyle/>
                    <a:p>
                      <a:r>
                        <a:rPr lang="it-IT" sz="1600" dirty="0" err="1"/>
                        <a:t>Consip</a:t>
                      </a:r>
                      <a:endParaRPr lang="it-IT" sz="1600" dirty="0"/>
                    </a:p>
                  </a:txBody>
                  <a:tcPr>
                    <a:solidFill>
                      <a:schemeClr val="accent5">
                        <a:lumMod val="20000"/>
                        <a:lumOff val="80000"/>
                      </a:schemeClr>
                    </a:solidFill>
                  </a:tcPr>
                </a:tc>
                <a:tc>
                  <a:txBody>
                    <a:bodyPr/>
                    <a:lstStyle/>
                    <a:p>
                      <a:r>
                        <a:rPr lang="it-IT" sz="1600" dirty="0"/>
                        <a:t>Server LNF</a:t>
                      </a:r>
                    </a:p>
                  </a:txBody>
                  <a:tcPr>
                    <a:solidFill>
                      <a:schemeClr val="accent5">
                        <a:lumMod val="20000"/>
                        <a:lumOff val="80000"/>
                      </a:schemeClr>
                    </a:solidFill>
                  </a:tcPr>
                </a:tc>
                <a:tc>
                  <a:txBody>
                    <a:bodyPr/>
                    <a:lstStyle/>
                    <a:p>
                      <a:r>
                        <a:rPr lang="it-IT" sz="1600" dirty="0"/>
                        <a:t>52.700 €</a:t>
                      </a:r>
                    </a:p>
                  </a:txBody>
                  <a:tcPr>
                    <a:solidFill>
                      <a:schemeClr val="accent5">
                        <a:lumMod val="20000"/>
                        <a:lumOff val="80000"/>
                      </a:schemeClr>
                    </a:solidFill>
                  </a:tcPr>
                </a:tc>
                <a:tc>
                  <a:txBody>
                    <a:bodyPr/>
                    <a:lstStyle/>
                    <a:p>
                      <a:endParaRPr lang="it-IT" sz="1600" dirty="0"/>
                    </a:p>
                  </a:txBody>
                  <a:tcPr>
                    <a:solidFill>
                      <a:schemeClr val="accent5">
                        <a:lumMod val="20000"/>
                        <a:lumOff val="80000"/>
                      </a:schemeClr>
                    </a:solidFill>
                  </a:tcPr>
                </a:tc>
                <a:tc>
                  <a:txBody>
                    <a:bodyPr/>
                    <a:lstStyle/>
                    <a:p>
                      <a:r>
                        <a:rPr lang="it-IT" sz="1600" dirty="0"/>
                        <a:t>50.400 €</a:t>
                      </a:r>
                    </a:p>
                  </a:txBody>
                  <a:tcPr>
                    <a:solidFill>
                      <a:schemeClr val="accent5">
                        <a:lumMod val="20000"/>
                        <a:lumOff val="80000"/>
                      </a:schemeClr>
                    </a:solidFill>
                  </a:tcPr>
                </a:tc>
                <a:tc>
                  <a:txBody>
                    <a:bodyPr/>
                    <a:lstStyle/>
                    <a:p>
                      <a:r>
                        <a:rPr lang="it-IT" sz="1600" dirty="0"/>
                        <a:t>ordinato</a:t>
                      </a:r>
                    </a:p>
                  </a:txBody>
                  <a:tcPr>
                    <a:solidFill>
                      <a:schemeClr val="accent5">
                        <a:lumMod val="20000"/>
                        <a:lumOff val="80000"/>
                      </a:schemeClr>
                    </a:solidFill>
                  </a:tcPr>
                </a:tc>
                <a:tc>
                  <a:txBody>
                    <a:bodyPr/>
                    <a:lstStyle/>
                    <a:p>
                      <a:r>
                        <a:rPr lang="it-IT" sz="1600" dirty="0"/>
                        <a:t>11/19 (5)</a:t>
                      </a:r>
                    </a:p>
                  </a:txBody>
                  <a:tcPr>
                    <a:solidFill>
                      <a:schemeClr val="accent5">
                        <a:lumMod val="20000"/>
                        <a:lumOff val="80000"/>
                      </a:schemeClr>
                    </a:solidFill>
                  </a:tcPr>
                </a:tc>
                <a:extLst>
                  <a:ext uri="{0D108BD9-81ED-4DB2-BD59-A6C34878D82A}">
                    <a16:rowId xmlns:a16="http://schemas.microsoft.com/office/drawing/2014/main" val="1186270015"/>
                  </a:ext>
                </a:extLst>
              </a:tr>
              <a:tr h="370840">
                <a:tc>
                  <a:txBody>
                    <a:bodyPr/>
                    <a:lstStyle/>
                    <a:p>
                      <a:r>
                        <a:rPr lang="it-IT" sz="1600" dirty="0" err="1"/>
                        <a:t>Conv_UNINA_Serv</a:t>
                      </a:r>
                      <a:endParaRPr lang="it-IT" sz="1600" dirty="0"/>
                    </a:p>
                  </a:txBody>
                  <a:tcPr>
                    <a:solidFill>
                      <a:schemeClr val="accent5">
                        <a:lumMod val="20000"/>
                        <a:lumOff val="80000"/>
                      </a:schemeClr>
                    </a:solidFill>
                  </a:tcPr>
                </a:tc>
                <a:tc>
                  <a:txBody>
                    <a:bodyPr/>
                    <a:lstStyle/>
                    <a:p>
                      <a:r>
                        <a:rPr lang="it-IT" sz="1600" dirty="0" err="1"/>
                        <a:t>Consip</a:t>
                      </a:r>
                      <a:endParaRPr lang="it-IT" sz="1600" dirty="0"/>
                    </a:p>
                  </a:txBody>
                  <a:tcPr>
                    <a:solidFill>
                      <a:schemeClr val="accent5">
                        <a:lumMod val="20000"/>
                        <a:lumOff val="80000"/>
                      </a:schemeClr>
                    </a:solidFill>
                  </a:tcPr>
                </a:tc>
                <a:tc>
                  <a:txBody>
                    <a:bodyPr/>
                    <a:lstStyle/>
                    <a:p>
                      <a:r>
                        <a:rPr lang="it-IT" sz="1600" dirty="0"/>
                        <a:t>Server UNINA</a:t>
                      </a:r>
                    </a:p>
                  </a:txBody>
                  <a:tcPr>
                    <a:solidFill>
                      <a:schemeClr val="accent5">
                        <a:lumMod val="20000"/>
                        <a:lumOff val="80000"/>
                      </a:schemeClr>
                    </a:solidFill>
                  </a:tcPr>
                </a:tc>
                <a:tc>
                  <a:txBody>
                    <a:bodyPr/>
                    <a:lstStyle/>
                    <a:p>
                      <a:r>
                        <a:rPr lang="it-IT" sz="1600" dirty="0"/>
                        <a:t>96.620 €</a:t>
                      </a:r>
                    </a:p>
                  </a:txBody>
                  <a:tcPr>
                    <a:solidFill>
                      <a:schemeClr val="accent5">
                        <a:lumMod val="20000"/>
                        <a:lumOff val="80000"/>
                      </a:schemeClr>
                    </a:solidFill>
                  </a:tcPr>
                </a:tc>
                <a:tc>
                  <a:txBody>
                    <a:bodyPr/>
                    <a:lstStyle/>
                    <a:p>
                      <a:r>
                        <a:rPr lang="it-IT" sz="1600" dirty="0"/>
                        <a:t>91.870 €</a:t>
                      </a:r>
                    </a:p>
                  </a:txBody>
                  <a:tcPr>
                    <a:solidFill>
                      <a:schemeClr val="accent5">
                        <a:lumMod val="20000"/>
                        <a:lumOff val="80000"/>
                      </a:schemeClr>
                    </a:solidFill>
                  </a:tcPr>
                </a:tc>
                <a:tc>
                  <a:txBody>
                    <a:bodyPr/>
                    <a:lstStyle/>
                    <a:p>
                      <a:r>
                        <a:rPr lang="it-IT" sz="1600" dirty="0"/>
                        <a:t>91.870 €</a:t>
                      </a:r>
                    </a:p>
                  </a:txBody>
                  <a:tcPr>
                    <a:solidFill>
                      <a:schemeClr val="accent5">
                        <a:lumMod val="20000"/>
                        <a:lumOff val="80000"/>
                      </a:schemeClr>
                    </a:solidFill>
                  </a:tcPr>
                </a:tc>
                <a:tc>
                  <a:txBody>
                    <a:bodyPr/>
                    <a:lstStyle/>
                    <a:p>
                      <a:r>
                        <a:rPr lang="it-IT" sz="1600" dirty="0"/>
                        <a:t>ordinato</a:t>
                      </a:r>
                    </a:p>
                  </a:txBody>
                  <a:tcPr>
                    <a:solidFill>
                      <a:schemeClr val="accent5">
                        <a:lumMod val="20000"/>
                        <a:lumOff val="80000"/>
                      </a:schemeClr>
                    </a:solidFill>
                  </a:tcPr>
                </a:tc>
                <a:tc>
                  <a:txBody>
                    <a:bodyPr/>
                    <a:lstStyle/>
                    <a:p>
                      <a:r>
                        <a:rPr lang="it-IT" sz="1600" dirty="0"/>
                        <a:t>11/19 (5)</a:t>
                      </a:r>
                    </a:p>
                  </a:txBody>
                  <a:tcPr>
                    <a:solidFill>
                      <a:schemeClr val="accent5">
                        <a:lumMod val="20000"/>
                        <a:lumOff val="80000"/>
                      </a:schemeClr>
                    </a:solidFill>
                  </a:tcPr>
                </a:tc>
                <a:extLst>
                  <a:ext uri="{0D108BD9-81ED-4DB2-BD59-A6C34878D82A}">
                    <a16:rowId xmlns:a16="http://schemas.microsoft.com/office/drawing/2014/main" val="1075957952"/>
                  </a:ext>
                </a:extLst>
              </a:tr>
              <a:tr h="0">
                <a:tc>
                  <a:txBody>
                    <a:bodyPr/>
                    <a:lstStyle/>
                    <a:p>
                      <a:endParaRPr lang="it-IT" sz="400" dirty="0"/>
                    </a:p>
                  </a:txBody>
                  <a:tcPr>
                    <a:noFill/>
                  </a:tcPr>
                </a:tc>
                <a:tc>
                  <a:txBody>
                    <a:bodyPr/>
                    <a:lstStyle/>
                    <a:p>
                      <a:endParaRPr lang="it-IT" sz="400" dirty="0"/>
                    </a:p>
                  </a:txBody>
                  <a:tcPr>
                    <a:noFill/>
                  </a:tcPr>
                </a:tc>
                <a:tc>
                  <a:txBody>
                    <a:bodyPr/>
                    <a:lstStyle/>
                    <a:p>
                      <a:endParaRPr lang="it-IT" sz="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400" dirty="0"/>
                    </a:p>
                  </a:txBody>
                  <a:tcPr>
                    <a:noFill/>
                  </a:tcPr>
                </a:tc>
                <a:tc>
                  <a:txBody>
                    <a:bodyPr/>
                    <a:lstStyle/>
                    <a:p>
                      <a:endParaRPr lang="it-IT" sz="400" dirty="0"/>
                    </a:p>
                  </a:txBody>
                  <a:tcPr>
                    <a:noFill/>
                  </a:tcPr>
                </a:tc>
                <a:tc>
                  <a:txBody>
                    <a:bodyPr/>
                    <a:lstStyle/>
                    <a:p>
                      <a:endParaRPr lang="it-IT" sz="400" dirty="0"/>
                    </a:p>
                  </a:txBody>
                  <a:tcPr>
                    <a:noFill/>
                  </a:tcPr>
                </a:tc>
                <a:extLst>
                  <a:ext uri="{0D108BD9-81ED-4DB2-BD59-A6C34878D82A}">
                    <a16:rowId xmlns:a16="http://schemas.microsoft.com/office/drawing/2014/main" val="3177095896"/>
                  </a:ext>
                </a:extLst>
              </a:tr>
              <a:tr h="370840">
                <a:tc>
                  <a:txBody>
                    <a:bodyPr/>
                    <a:lstStyle/>
                    <a:p>
                      <a:r>
                        <a:rPr lang="it-IT" sz="1600" dirty="0" err="1"/>
                        <a:t>Gara_UNINA_IMP</a:t>
                      </a:r>
                      <a:endParaRPr lang="it-IT" sz="1600" dirty="0"/>
                    </a:p>
                  </a:txBody>
                  <a:tcPr>
                    <a:solidFill>
                      <a:schemeClr val="accent4">
                        <a:lumMod val="20000"/>
                        <a:lumOff val="80000"/>
                      </a:schemeClr>
                    </a:solidFill>
                  </a:tcPr>
                </a:tc>
                <a:tc>
                  <a:txBody>
                    <a:bodyPr/>
                    <a:lstStyle/>
                    <a:p>
                      <a:r>
                        <a:rPr lang="it-IT" sz="1600" dirty="0"/>
                        <a:t>Aperta</a:t>
                      </a:r>
                    </a:p>
                  </a:txBody>
                  <a:tcPr>
                    <a:solidFill>
                      <a:schemeClr val="accent4">
                        <a:lumMod val="20000"/>
                        <a:lumOff val="80000"/>
                      </a:schemeClr>
                    </a:solidFill>
                  </a:tcPr>
                </a:tc>
                <a:tc>
                  <a:txBody>
                    <a:bodyPr/>
                    <a:lstStyle/>
                    <a:p>
                      <a:r>
                        <a:rPr lang="it-IT" sz="1600" dirty="0" err="1"/>
                        <a:t>Imp</a:t>
                      </a:r>
                      <a:r>
                        <a:rPr lang="it-IT" sz="1600" dirty="0"/>
                        <a:t>. NA</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830.540 €</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850.624 €</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889.380 €</a:t>
                      </a:r>
                    </a:p>
                  </a:txBody>
                  <a:tcPr>
                    <a:solidFill>
                      <a:schemeClr val="accent4">
                        <a:lumMod val="20000"/>
                        <a:lumOff val="80000"/>
                      </a:schemeClr>
                    </a:solidFill>
                  </a:tcPr>
                </a:tc>
                <a:tc>
                  <a:txBody>
                    <a:bodyPr/>
                    <a:lstStyle/>
                    <a:p>
                      <a:r>
                        <a:rPr lang="it-IT" sz="1600" dirty="0"/>
                        <a:t>In amministrazione</a:t>
                      </a:r>
                    </a:p>
                  </a:txBody>
                  <a:tcPr>
                    <a:solidFill>
                      <a:schemeClr val="accent4">
                        <a:lumMod val="20000"/>
                        <a:lumOff val="80000"/>
                      </a:schemeClr>
                    </a:solidFill>
                  </a:tcPr>
                </a:tc>
                <a:tc>
                  <a:txBody>
                    <a:bodyPr/>
                    <a:lstStyle/>
                    <a:p>
                      <a:r>
                        <a:rPr lang="it-IT" sz="1600" dirty="0"/>
                        <a:t>1/20 (7) ?</a:t>
                      </a:r>
                    </a:p>
                  </a:txBody>
                  <a:tcPr>
                    <a:solidFill>
                      <a:schemeClr val="accent4">
                        <a:lumMod val="20000"/>
                        <a:lumOff val="80000"/>
                      </a:schemeClr>
                    </a:solidFill>
                  </a:tcPr>
                </a:tc>
                <a:extLst>
                  <a:ext uri="{0D108BD9-81ED-4DB2-BD59-A6C34878D82A}">
                    <a16:rowId xmlns:a16="http://schemas.microsoft.com/office/drawing/2014/main" val="3710846894"/>
                  </a:ext>
                </a:extLst>
              </a:tr>
              <a:tr h="370840">
                <a:tc>
                  <a:txBody>
                    <a:bodyPr/>
                    <a:lstStyle/>
                    <a:p>
                      <a:r>
                        <a:rPr lang="it-IT" sz="1600" dirty="0" err="1"/>
                        <a:t>Gara_CT_IMP</a:t>
                      </a:r>
                      <a:endParaRPr lang="it-IT" sz="1600" dirty="0"/>
                    </a:p>
                  </a:txBody>
                  <a:tcPr>
                    <a:solidFill>
                      <a:schemeClr val="accent4">
                        <a:lumMod val="20000"/>
                        <a:lumOff val="80000"/>
                      </a:schemeClr>
                    </a:solidFill>
                  </a:tcPr>
                </a:tc>
                <a:tc>
                  <a:txBody>
                    <a:bodyPr/>
                    <a:lstStyle/>
                    <a:p>
                      <a:r>
                        <a:rPr lang="it-IT" sz="1600" dirty="0"/>
                        <a:t>Aperta</a:t>
                      </a:r>
                    </a:p>
                  </a:txBody>
                  <a:tcPr>
                    <a:solidFill>
                      <a:schemeClr val="accent4">
                        <a:lumMod val="20000"/>
                        <a:lumOff val="80000"/>
                      </a:schemeClr>
                    </a:solidFill>
                  </a:tcPr>
                </a:tc>
                <a:tc>
                  <a:txBody>
                    <a:bodyPr/>
                    <a:lstStyle/>
                    <a:p>
                      <a:r>
                        <a:rPr lang="it-IT" sz="1600" dirty="0" err="1"/>
                        <a:t>Imp</a:t>
                      </a:r>
                      <a:r>
                        <a:rPr lang="it-IT" sz="1600" dirty="0"/>
                        <a:t>. CT</a:t>
                      </a:r>
                    </a:p>
                  </a:txBody>
                  <a:tcPr>
                    <a:solidFill>
                      <a:schemeClr val="accent4">
                        <a:lumMod val="20000"/>
                        <a:lumOff val="80000"/>
                      </a:schemeClr>
                    </a:solidFill>
                  </a:tcPr>
                </a:tc>
                <a:tc>
                  <a:txBody>
                    <a:bodyPr/>
                    <a:lstStyle/>
                    <a:p>
                      <a:r>
                        <a:rPr lang="it-IT" sz="1600" dirty="0"/>
                        <a:t>860.390 €</a:t>
                      </a:r>
                    </a:p>
                  </a:txBody>
                  <a:tcPr>
                    <a:solidFill>
                      <a:schemeClr val="accent4">
                        <a:lumMod val="20000"/>
                        <a:lumOff val="80000"/>
                      </a:schemeClr>
                    </a:solidFill>
                  </a:tcPr>
                </a:tc>
                <a:tc>
                  <a:txBody>
                    <a:bodyPr/>
                    <a:lstStyle/>
                    <a:p>
                      <a:endParaRPr lang="it-IT" sz="1600" dirty="0"/>
                    </a:p>
                  </a:txBody>
                  <a:tcPr>
                    <a:solidFill>
                      <a:schemeClr val="accent4">
                        <a:lumMod val="20000"/>
                        <a:lumOff val="80000"/>
                      </a:schemeClr>
                    </a:solidFill>
                  </a:tcPr>
                </a:tc>
                <a:tc>
                  <a:txBody>
                    <a:bodyPr/>
                    <a:lstStyle/>
                    <a:p>
                      <a:r>
                        <a:rPr lang="it-IT" sz="1600" dirty="0"/>
                        <a:t>985.000 €</a:t>
                      </a:r>
                    </a:p>
                  </a:txBody>
                  <a:tcPr>
                    <a:solidFill>
                      <a:schemeClr val="accent4">
                        <a:lumMod val="20000"/>
                        <a:lumOff val="80000"/>
                      </a:schemeClr>
                    </a:solidFill>
                  </a:tcPr>
                </a:tc>
                <a:tc>
                  <a:txBody>
                    <a:bodyPr/>
                    <a:lstStyle/>
                    <a:p>
                      <a:r>
                        <a:rPr lang="it-IT" sz="1600" dirty="0"/>
                        <a:t>In amministrazione</a:t>
                      </a:r>
                    </a:p>
                  </a:txBody>
                  <a:tcPr>
                    <a:solidFill>
                      <a:schemeClr val="accent4">
                        <a:lumMod val="20000"/>
                        <a:lumOff val="80000"/>
                      </a:schemeClr>
                    </a:solidFill>
                  </a:tcPr>
                </a:tc>
                <a:tc>
                  <a:txBody>
                    <a:bodyPr/>
                    <a:lstStyle/>
                    <a:p>
                      <a:r>
                        <a:rPr lang="it-IT" sz="1600" dirty="0"/>
                        <a:t>12/19 (6) ?</a:t>
                      </a:r>
                    </a:p>
                  </a:txBody>
                  <a:tcPr>
                    <a:solidFill>
                      <a:schemeClr val="accent4">
                        <a:lumMod val="20000"/>
                        <a:lumOff val="80000"/>
                      </a:schemeClr>
                    </a:solidFill>
                  </a:tcPr>
                </a:tc>
                <a:extLst>
                  <a:ext uri="{0D108BD9-81ED-4DB2-BD59-A6C34878D82A}">
                    <a16:rowId xmlns:a16="http://schemas.microsoft.com/office/drawing/2014/main" val="1277005579"/>
                  </a:ext>
                </a:extLst>
              </a:tr>
              <a:tr h="0">
                <a:tc>
                  <a:txBody>
                    <a:bodyPr/>
                    <a:lstStyle/>
                    <a:p>
                      <a:endParaRPr lang="it-IT" sz="400" dirty="0"/>
                    </a:p>
                  </a:txBody>
                  <a:tcPr>
                    <a:noFill/>
                  </a:tcPr>
                </a:tc>
                <a:tc>
                  <a:txBody>
                    <a:bodyPr/>
                    <a:lstStyle/>
                    <a:p>
                      <a:endParaRPr lang="it-IT" sz="400" dirty="0"/>
                    </a:p>
                  </a:txBody>
                  <a:tcPr>
                    <a:noFill/>
                  </a:tcPr>
                </a:tc>
                <a:tc>
                  <a:txBody>
                    <a:bodyPr/>
                    <a:lstStyle/>
                    <a:p>
                      <a:endParaRPr lang="it-IT" sz="400" dirty="0"/>
                    </a:p>
                  </a:txBody>
                  <a:tcPr>
                    <a:noFill/>
                  </a:tcPr>
                </a:tc>
                <a:tc>
                  <a:txBody>
                    <a:bodyPr/>
                    <a:lstStyle/>
                    <a:p>
                      <a:endParaRPr lang="it-IT" sz="400" dirty="0"/>
                    </a:p>
                  </a:txBody>
                  <a:tcPr>
                    <a:noFill/>
                  </a:tcPr>
                </a:tc>
                <a:tc>
                  <a:txBody>
                    <a:bodyPr/>
                    <a:lstStyle/>
                    <a:p>
                      <a:endParaRPr lang="it-IT" sz="400" dirty="0"/>
                    </a:p>
                  </a:txBody>
                  <a:tcPr>
                    <a:noFill/>
                  </a:tcPr>
                </a:tc>
                <a:tc>
                  <a:txBody>
                    <a:bodyPr/>
                    <a:lstStyle/>
                    <a:p>
                      <a:endParaRPr lang="it-IT" sz="400" dirty="0"/>
                    </a:p>
                  </a:txBody>
                  <a:tcPr>
                    <a:noFill/>
                  </a:tcPr>
                </a:tc>
                <a:tc>
                  <a:txBody>
                    <a:bodyPr/>
                    <a:lstStyle/>
                    <a:p>
                      <a:endParaRPr lang="it-IT" sz="400" dirty="0"/>
                    </a:p>
                  </a:txBody>
                  <a:tcPr>
                    <a:noFill/>
                  </a:tcPr>
                </a:tc>
                <a:tc>
                  <a:txBody>
                    <a:bodyPr/>
                    <a:lstStyle/>
                    <a:p>
                      <a:endParaRPr lang="it-IT" sz="400" dirty="0"/>
                    </a:p>
                  </a:txBody>
                  <a:tcPr>
                    <a:noFill/>
                  </a:tcPr>
                </a:tc>
                <a:extLst>
                  <a:ext uri="{0D108BD9-81ED-4DB2-BD59-A6C34878D82A}">
                    <a16:rowId xmlns:a16="http://schemas.microsoft.com/office/drawing/2014/main" val="635604252"/>
                  </a:ext>
                </a:extLst>
              </a:tr>
              <a:tr h="370840">
                <a:tc>
                  <a:txBody>
                    <a:bodyPr/>
                    <a:lstStyle/>
                    <a:p>
                      <a:r>
                        <a:rPr lang="it-IT" sz="1600" dirty="0" err="1"/>
                        <a:t>Gara_INFN</a:t>
                      </a:r>
                      <a:endParaRPr lang="it-IT" sz="1600" dirty="0"/>
                    </a:p>
                  </a:txBody>
                  <a:tcPr>
                    <a:solidFill>
                      <a:schemeClr val="accent6">
                        <a:lumMod val="20000"/>
                        <a:lumOff val="80000"/>
                      </a:schemeClr>
                    </a:solidFill>
                  </a:tcPr>
                </a:tc>
                <a:tc>
                  <a:txBody>
                    <a:bodyPr/>
                    <a:lstStyle/>
                    <a:p>
                      <a:r>
                        <a:rPr lang="it-IT" sz="1600" dirty="0"/>
                        <a:t>Aperta</a:t>
                      </a:r>
                    </a:p>
                  </a:txBody>
                  <a:tcPr>
                    <a:solidFill>
                      <a:schemeClr val="accent6">
                        <a:lumMod val="20000"/>
                        <a:lumOff val="80000"/>
                      </a:schemeClr>
                    </a:solidFill>
                  </a:tcPr>
                </a:tc>
                <a:tc>
                  <a:txBody>
                    <a:bodyPr/>
                    <a:lstStyle/>
                    <a:p>
                      <a:r>
                        <a:rPr lang="it-IT" sz="1600" dirty="0"/>
                        <a:t>Rete INFN</a:t>
                      </a:r>
                    </a:p>
                  </a:txBody>
                  <a:tcPr>
                    <a:solidFill>
                      <a:schemeClr val="accent6">
                        <a:lumMod val="20000"/>
                        <a:lumOff val="80000"/>
                      </a:schemeClr>
                    </a:solidFill>
                  </a:tcPr>
                </a:tc>
                <a:tc>
                  <a:txBody>
                    <a:bodyPr/>
                    <a:lstStyle/>
                    <a:p>
                      <a:r>
                        <a:rPr lang="it-IT" sz="1600" dirty="0"/>
                        <a:t>1.907.650 €</a:t>
                      </a:r>
                    </a:p>
                  </a:txBody>
                  <a:tcPr>
                    <a:solidFill>
                      <a:schemeClr val="accent6">
                        <a:lumMod val="20000"/>
                        <a:lumOff val="80000"/>
                      </a:schemeClr>
                    </a:solidFill>
                  </a:tcPr>
                </a:tc>
                <a:tc>
                  <a:txBody>
                    <a:bodyPr/>
                    <a:lstStyle/>
                    <a:p>
                      <a:endParaRPr lang="it-IT" sz="1600" dirty="0"/>
                    </a:p>
                  </a:txBody>
                  <a:tcPr>
                    <a:solidFill>
                      <a:schemeClr val="accent6">
                        <a:lumMod val="20000"/>
                        <a:lumOff val="80000"/>
                      </a:schemeClr>
                    </a:solidFill>
                  </a:tcPr>
                </a:tc>
                <a:tc>
                  <a:txBody>
                    <a:bodyPr/>
                    <a:lstStyle/>
                    <a:p>
                      <a:r>
                        <a:rPr lang="it-IT" sz="1600" dirty="0"/>
                        <a:t>1.907.650 €</a:t>
                      </a:r>
                    </a:p>
                  </a:txBody>
                  <a:tcPr>
                    <a:solidFill>
                      <a:schemeClr val="accent6">
                        <a:lumMod val="20000"/>
                        <a:lumOff val="80000"/>
                      </a:schemeClr>
                    </a:solidFill>
                  </a:tcPr>
                </a:tc>
                <a:tc>
                  <a:txBody>
                    <a:bodyPr/>
                    <a:lstStyle/>
                    <a:p>
                      <a:r>
                        <a:rPr lang="it-IT" sz="1600" dirty="0"/>
                        <a:t>In preparazione</a:t>
                      </a:r>
                    </a:p>
                  </a:txBody>
                  <a:tcPr>
                    <a:solidFill>
                      <a:schemeClr val="accent6">
                        <a:lumMod val="20000"/>
                        <a:lumOff val="80000"/>
                      </a:schemeClr>
                    </a:solidFill>
                  </a:tcPr>
                </a:tc>
                <a:tc>
                  <a:txBody>
                    <a:bodyPr/>
                    <a:lstStyle/>
                    <a:p>
                      <a:r>
                        <a:rPr lang="it-IT" sz="1600" dirty="0"/>
                        <a:t>??</a:t>
                      </a:r>
                    </a:p>
                  </a:txBody>
                  <a:tcPr>
                    <a:solidFill>
                      <a:schemeClr val="accent6">
                        <a:lumMod val="20000"/>
                        <a:lumOff val="80000"/>
                      </a:schemeClr>
                    </a:solidFill>
                  </a:tcPr>
                </a:tc>
                <a:extLst>
                  <a:ext uri="{0D108BD9-81ED-4DB2-BD59-A6C34878D82A}">
                    <a16:rowId xmlns:a16="http://schemas.microsoft.com/office/drawing/2014/main" val="3318029550"/>
                  </a:ext>
                </a:extLst>
              </a:tr>
              <a:tr h="370840">
                <a:tc>
                  <a:txBody>
                    <a:bodyPr/>
                    <a:lstStyle/>
                    <a:p>
                      <a:r>
                        <a:rPr lang="it-IT" sz="1600" dirty="0" err="1"/>
                        <a:t>Gara_UNIBA_IMP</a:t>
                      </a:r>
                      <a:endParaRPr lang="it-IT" sz="1600" dirty="0"/>
                    </a:p>
                  </a:txBody>
                  <a:tcPr>
                    <a:solidFill>
                      <a:schemeClr val="accent6">
                        <a:lumMod val="20000"/>
                        <a:lumOff val="80000"/>
                      </a:schemeClr>
                    </a:solidFill>
                  </a:tcPr>
                </a:tc>
                <a:tc>
                  <a:txBody>
                    <a:bodyPr/>
                    <a:lstStyle/>
                    <a:p>
                      <a:r>
                        <a:rPr lang="it-IT" sz="1600" dirty="0"/>
                        <a:t>Aperta</a:t>
                      </a:r>
                    </a:p>
                  </a:txBody>
                  <a:tcPr>
                    <a:solidFill>
                      <a:schemeClr val="accent6">
                        <a:lumMod val="20000"/>
                        <a:lumOff val="80000"/>
                      </a:schemeClr>
                    </a:solidFill>
                  </a:tcPr>
                </a:tc>
                <a:tc>
                  <a:txBody>
                    <a:bodyPr/>
                    <a:lstStyle/>
                    <a:p>
                      <a:r>
                        <a:rPr lang="it-IT" sz="1600" dirty="0" err="1"/>
                        <a:t>Imp</a:t>
                      </a:r>
                      <a:r>
                        <a:rPr lang="it-IT" sz="1600" dirty="0"/>
                        <a:t>. UNIBA</a:t>
                      </a:r>
                    </a:p>
                  </a:txBody>
                  <a:tcPr>
                    <a:solidFill>
                      <a:schemeClr val="accent6">
                        <a:lumMod val="20000"/>
                        <a:lumOff val="80000"/>
                      </a:schemeClr>
                    </a:solidFill>
                  </a:tcPr>
                </a:tc>
                <a:tc>
                  <a:txBody>
                    <a:bodyPr/>
                    <a:lstStyle/>
                    <a:p>
                      <a:r>
                        <a:rPr lang="it-IT" sz="1600" dirty="0"/>
                        <a:t>895.310 €</a:t>
                      </a:r>
                    </a:p>
                  </a:txBody>
                  <a:tcPr>
                    <a:solidFill>
                      <a:schemeClr val="accent6">
                        <a:lumMod val="20000"/>
                        <a:lumOff val="80000"/>
                      </a:schemeClr>
                    </a:solidFill>
                  </a:tcPr>
                </a:tc>
                <a:tc>
                  <a:txBody>
                    <a:bodyPr/>
                    <a:lstStyle/>
                    <a:p>
                      <a:endParaRPr lang="it-IT" sz="16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889.380 €</a:t>
                      </a:r>
                    </a:p>
                  </a:txBody>
                  <a:tcPr>
                    <a:solidFill>
                      <a:schemeClr val="accent6">
                        <a:lumMod val="20000"/>
                        <a:lumOff val="80000"/>
                      </a:schemeClr>
                    </a:solidFill>
                  </a:tcPr>
                </a:tc>
                <a:tc>
                  <a:txBody>
                    <a:bodyPr/>
                    <a:lstStyle/>
                    <a:p>
                      <a:r>
                        <a:rPr lang="it-IT" sz="1600" dirty="0"/>
                        <a:t>In preparazione</a:t>
                      </a:r>
                    </a:p>
                  </a:txBody>
                  <a:tcPr>
                    <a:solidFill>
                      <a:schemeClr val="accent6">
                        <a:lumMod val="20000"/>
                        <a:lumOff val="80000"/>
                      </a:schemeClr>
                    </a:solidFill>
                  </a:tcPr>
                </a:tc>
                <a:tc>
                  <a:txBody>
                    <a:bodyPr/>
                    <a:lstStyle/>
                    <a:p>
                      <a:r>
                        <a:rPr lang="it-IT" sz="1600" dirty="0"/>
                        <a:t>??</a:t>
                      </a:r>
                    </a:p>
                  </a:txBody>
                  <a:tcPr>
                    <a:solidFill>
                      <a:schemeClr val="accent6">
                        <a:lumMod val="20000"/>
                        <a:lumOff val="80000"/>
                      </a:schemeClr>
                    </a:solidFill>
                  </a:tcPr>
                </a:tc>
                <a:extLst>
                  <a:ext uri="{0D108BD9-81ED-4DB2-BD59-A6C34878D82A}">
                    <a16:rowId xmlns:a16="http://schemas.microsoft.com/office/drawing/2014/main" val="3473652781"/>
                  </a:ext>
                </a:extLst>
              </a:tr>
            </a:tbl>
          </a:graphicData>
        </a:graphic>
      </p:graphicFrame>
    </p:spTree>
    <p:extLst>
      <p:ext uri="{BB962C8B-B14F-4D97-AF65-F5344CB8AC3E}">
        <p14:creationId xmlns:p14="http://schemas.microsoft.com/office/powerpoint/2010/main" val="2404088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33194" y="365125"/>
            <a:ext cx="9320605" cy="624579"/>
          </a:xfrm>
        </p:spPr>
        <p:txBody>
          <a:bodyPr>
            <a:normAutofit fontScale="90000"/>
          </a:bodyPr>
          <a:lstStyle/>
          <a:p>
            <a:r>
              <a:rPr lang="it-IT" dirty="0"/>
              <a:t>Acquisti da discutere e approvare </a:t>
            </a:r>
          </a:p>
        </p:txBody>
      </p:sp>
      <p:pic>
        <p:nvPicPr>
          <p:cNvPr id="4" name="Segnaposto contenuto 3"/>
          <p:cNvPicPr>
            <a:picLocks noChangeAspect="1"/>
          </p:cNvPicPr>
          <p:nvPr/>
        </p:nvPicPr>
        <p:blipFill>
          <a:blip r:embed="rId3"/>
          <a:stretch>
            <a:fillRect/>
          </a:stretch>
        </p:blipFill>
        <p:spPr>
          <a:xfrm>
            <a:off x="139850" y="0"/>
            <a:ext cx="1333948" cy="1280232"/>
          </a:xfrm>
          <a:prstGeom prst="rect">
            <a:avLst/>
          </a:prstGeom>
        </p:spPr>
      </p:pic>
      <p:sp>
        <p:nvSpPr>
          <p:cNvPr id="5" name="Segnaposto data 4"/>
          <p:cNvSpPr>
            <a:spLocks noGrp="1"/>
          </p:cNvSpPr>
          <p:nvPr>
            <p:ph type="dt" sz="half" idx="10"/>
          </p:nvPr>
        </p:nvSpPr>
        <p:spPr/>
        <p:txBody>
          <a:bodyPr/>
          <a:lstStyle/>
          <a:p>
            <a:r>
              <a:rPr lang="it-IT"/>
              <a:t>Comitato Scientifico IBiSCo - 22/10/19</a:t>
            </a:r>
          </a:p>
        </p:txBody>
      </p:sp>
      <p:sp>
        <p:nvSpPr>
          <p:cNvPr id="6" name="Segnaposto numero diapositiva 5"/>
          <p:cNvSpPr>
            <a:spLocks noGrp="1"/>
          </p:cNvSpPr>
          <p:nvPr>
            <p:ph type="sldNum" sz="quarter" idx="12"/>
          </p:nvPr>
        </p:nvSpPr>
        <p:spPr/>
        <p:txBody>
          <a:bodyPr/>
          <a:lstStyle/>
          <a:p>
            <a:fld id="{D34C3E3B-CA28-2640-8C42-4E498BACB79B}" type="slidenum">
              <a:rPr lang="it-IT" smtClean="0"/>
              <a:t>4</a:t>
            </a:fld>
            <a:endParaRPr lang="it-IT" dirty="0"/>
          </a:p>
        </p:txBody>
      </p:sp>
      <p:sp>
        <p:nvSpPr>
          <p:cNvPr id="3" name="Segnaposto piè di pagina 2">
            <a:extLst>
              <a:ext uri="{FF2B5EF4-FFF2-40B4-BE49-F238E27FC236}">
                <a16:creationId xmlns:a16="http://schemas.microsoft.com/office/drawing/2014/main" id="{E13CE804-CC31-044E-9021-06F21AC615F2}"/>
              </a:ext>
            </a:extLst>
          </p:cNvPr>
          <p:cNvSpPr>
            <a:spLocks noGrp="1"/>
          </p:cNvSpPr>
          <p:nvPr>
            <p:ph type="ftr" sz="quarter" idx="11"/>
          </p:nvPr>
        </p:nvSpPr>
        <p:spPr/>
        <p:txBody>
          <a:bodyPr/>
          <a:lstStyle/>
          <a:p>
            <a:r>
              <a:rPr lang="it-IT"/>
              <a:t>G. Carlino</a:t>
            </a:r>
          </a:p>
        </p:txBody>
      </p:sp>
      <p:graphicFrame>
        <p:nvGraphicFramePr>
          <p:cNvPr id="8" name="Tabella 7">
            <a:extLst>
              <a:ext uri="{FF2B5EF4-FFF2-40B4-BE49-F238E27FC236}">
                <a16:creationId xmlns:a16="http://schemas.microsoft.com/office/drawing/2014/main" id="{D4CD682E-DDCC-9E4A-AD20-EDF69D114E76}"/>
              </a:ext>
            </a:extLst>
          </p:cNvPr>
          <p:cNvGraphicFramePr>
            <a:graphicFrameLocks noGrp="1"/>
          </p:cNvGraphicFramePr>
          <p:nvPr>
            <p:extLst>
              <p:ext uri="{D42A27DB-BD31-4B8C-83A1-F6EECF244321}">
                <p14:modId xmlns:p14="http://schemas.microsoft.com/office/powerpoint/2010/main" val="2374826623"/>
              </p:ext>
            </p:extLst>
          </p:nvPr>
        </p:nvGraphicFramePr>
        <p:xfrm>
          <a:off x="927099" y="1324011"/>
          <a:ext cx="10083801" cy="3029549"/>
        </p:xfrm>
        <a:graphic>
          <a:graphicData uri="http://schemas.openxmlformats.org/drawingml/2006/table">
            <a:tbl>
              <a:tblPr firstRow="1" bandRow="1">
                <a:tableStyleId>{5C22544A-7EE6-4342-B048-85BDC9FD1C3A}</a:tableStyleId>
              </a:tblPr>
              <a:tblGrid>
                <a:gridCol w="2010890">
                  <a:extLst>
                    <a:ext uri="{9D8B030D-6E8A-4147-A177-3AD203B41FA5}">
                      <a16:colId xmlns:a16="http://schemas.microsoft.com/office/drawing/2014/main" val="877042304"/>
                    </a:ext>
                  </a:extLst>
                </a:gridCol>
                <a:gridCol w="1012783">
                  <a:extLst>
                    <a:ext uri="{9D8B030D-6E8A-4147-A177-3AD203B41FA5}">
                      <a16:colId xmlns:a16="http://schemas.microsoft.com/office/drawing/2014/main" val="2033062817"/>
                    </a:ext>
                  </a:extLst>
                </a:gridCol>
                <a:gridCol w="3008828">
                  <a:extLst>
                    <a:ext uri="{9D8B030D-6E8A-4147-A177-3AD203B41FA5}">
                      <a16:colId xmlns:a16="http://schemas.microsoft.com/office/drawing/2014/main" val="3040548163"/>
                    </a:ext>
                  </a:extLst>
                </a:gridCol>
                <a:gridCol w="1346200">
                  <a:extLst>
                    <a:ext uri="{9D8B030D-6E8A-4147-A177-3AD203B41FA5}">
                      <a16:colId xmlns:a16="http://schemas.microsoft.com/office/drawing/2014/main" val="4252963647"/>
                    </a:ext>
                  </a:extLst>
                </a:gridCol>
                <a:gridCol w="1498600">
                  <a:extLst>
                    <a:ext uri="{9D8B030D-6E8A-4147-A177-3AD203B41FA5}">
                      <a16:colId xmlns:a16="http://schemas.microsoft.com/office/drawing/2014/main" val="2682587171"/>
                    </a:ext>
                  </a:extLst>
                </a:gridCol>
                <a:gridCol w="1206500">
                  <a:extLst>
                    <a:ext uri="{9D8B030D-6E8A-4147-A177-3AD203B41FA5}">
                      <a16:colId xmlns:a16="http://schemas.microsoft.com/office/drawing/2014/main" val="21238560"/>
                    </a:ext>
                  </a:extLst>
                </a:gridCol>
              </a:tblGrid>
              <a:tr h="495228">
                <a:tc>
                  <a:txBody>
                    <a:bodyPr/>
                    <a:lstStyle/>
                    <a:p>
                      <a:pPr algn="ctr"/>
                      <a:r>
                        <a:rPr lang="it-IT" dirty="0"/>
                        <a:t>Nome Gara</a:t>
                      </a:r>
                    </a:p>
                  </a:txBody>
                  <a:tcPr/>
                </a:tc>
                <a:tc>
                  <a:txBody>
                    <a:bodyPr/>
                    <a:lstStyle/>
                    <a:p>
                      <a:pPr algn="ctr"/>
                      <a:r>
                        <a:rPr lang="it-IT" dirty="0"/>
                        <a:t>Tipo gara</a:t>
                      </a:r>
                    </a:p>
                  </a:txBody>
                  <a:tcPr/>
                </a:tc>
                <a:tc>
                  <a:txBody>
                    <a:bodyPr/>
                    <a:lstStyle/>
                    <a:p>
                      <a:pPr algn="ctr"/>
                      <a:r>
                        <a:rPr lang="it-IT" dirty="0"/>
                        <a:t>Scheda</a:t>
                      </a:r>
                    </a:p>
                  </a:txBody>
                  <a:tcPr/>
                </a:tc>
                <a:tc>
                  <a:txBody>
                    <a:bodyPr/>
                    <a:lstStyle/>
                    <a:p>
                      <a:pPr algn="ctr"/>
                      <a:r>
                        <a:rPr lang="it-IT" dirty="0"/>
                        <a:t>Somma assentita</a:t>
                      </a:r>
                    </a:p>
                  </a:txBody>
                  <a:tcPr/>
                </a:tc>
                <a:tc>
                  <a:txBody>
                    <a:bodyPr/>
                    <a:lstStyle/>
                    <a:p>
                      <a:pPr algn="ctr"/>
                      <a:r>
                        <a:rPr lang="it-IT" dirty="0"/>
                        <a:t>Stato</a:t>
                      </a:r>
                    </a:p>
                  </a:txBody>
                  <a:tcPr/>
                </a:tc>
                <a:tc>
                  <a:txBody>
                    <a:bodyPr/>
                    <a:lstStyle/>
                    <a:p>
                      <a:pPr algn="ctr"/>
                      <a:r>
                        <a:rPr lang="it-IT" dirty="0"/>
                        <a:t>Ordine o Bando</a:t>
                      </a:r>
                    </a:p>
                  </a:txBody>
                  <a:tcPr/>
                </a:tc>
                <a:extLst>
                  <a:ext uri="{0D108BD9-81ED-4DB2-BD59-A6C34878D82A}">
                    <a16:rowId xmlns:a16="http://schemas.microsoft.com/office/drawing/2014/main" val="4116325932"/>
                  </a:ext>
                </a:extLst>
              </a:tr>
              <a:tr h="370840">
                <a:tc>
                  <a:txBody>
                    <a:bodyPr/>
                    <a:lstStyle/>
                    <a:p>
                      <a:r>
                        <a:rPr lang="it-IT" sz="1600" dirty="0" err="1">
                          <a:solidFill>
                            <a:schemeClr val="tx1"/>
                          </a:solidFill>
                        </a:rPr>
                        <a:t>Gara_UNIBA_IT</a:t>
                      </a:r>
                      <a:endParaRPr lang="it-IT" sz="1600" dirty="0">
                        <a:solidFill>
                          <a:schemeClr val="tx1"/>
                        </a:solidFill>
                      </a:endParaRPr>
                    </a:p>
                  </a:txBody>
                  <a:tcPr>
                    <a:solidFill>
                      <a:schemeClr val="accent4">
                        <a:lumMod val="20000"/>
                        <a:lumOff val="80000"/>
                      </a:schemeClr>
                    </a:solidFill>
                  </a:tcPr>
                </a:tc>
                <a:tc>
                  <a:txBody>
                    <a:bodyPr/>
                    <a:lstStyle/>
                    <a:p>
                      <a:r>
                        <a:rPr lang="it-IT" sz="1600" dirty="0">
                          <a:solidFill>
                            <a:schemeClr val="tx1"/>
                          </a:solidFill>
                        </a:rPr>
                        <a:t>Aperta</a:t>
                      </a:r>
                    </a:p>
                  </a:txBody>
                  <a:tcPr>
                    <a:solidFill>
                      <a:schemeClr val="accent4">
                        <a:lumMod val="20000"/>
                        <a:lumOff val="80000"/>
                      </a:schemeClr>
                    </a:solidFill>
                  </a:tcPr>
                </a:tc>
                <a:tc>
                  <a:txBody>
                    <a:bodyPr/>
                    <a:lstStyle/>
                    <a:p>
                      <a:r>
                        <a:rPr lang="it-IT" sz="1600" dirty="0">
                          <a:solidFill>
                            <a:schemeClr val="tx1"/>
                          </a:solidFill>
                        </a:rPr>
                        <a:t>Calcolo  UNIBA</a:t>
                      </a:r>
                    </a:p>
                  </a:txBody>
                  <a:tcPr>
                    <a:solidFill>
                      <a:schemeClr val="accent4">
                        <a:lumMod val="20000"/>
                        <a:lumOff val="80000"/>
                      </a:schemeClr>
                    </a:solidFill>
                  </a:tcPr>
                </a:tc>
                <a:tc>
                  <a:txBody>
                    <a:bodyPr/>
                    <a:lstStyle/>
                    <a:p>
                      <a:r>
                        <a:rPr lang="it-IT" sz="1600" dirty="0">
                          <a:solidFill>
                            <a:schemeClr val="tx1"/>
                          </a:solidFill>
                        </a:rPr>
                        <a:t>623.460 €</a:t>
                      </a:r>
                    </a:p>
                  </a:txBody>
                  <a:tcPr>
                    <a:solidFill>
                      <a:schemeClr val="accent4">
                        <a:lumMod val="20000"/>
                        <a:lumOff val="80000"/>
                      </a:schemeClr>
                    </a:solidFill>
                  </a:tcPr>
                </a:tc>
                <a:tc>
                  <a:txBody>
                    <a:bodyPr/>
                    <a:lstStyle/>
                    <a:p>
                      <a:r>
                        <a:rPr lang="it-IT" sz="1600" dirty="0">
                          <a:solidFill>
                            <a:schemeClr val="tx1"/>
                          </a:solidFill>
                        </a:rPr>
                        <a:t>Da approvare  </a:t>
                      </a:r>
                    </a:p>
                  </a:txBody>
                  <a:tcPr>
                    <a:solidFill>
                      <a:schemeClr val="accent4">
                        <a:lumMod val="20000"/>
                        <a:lumOff val="80000"/>
                      </a:schemeClr>
                    </a:solidFill>
                  </a:tcPr>
                </a:tc>
                <a:tc>
                  <a:txBody>
                    <a:bodyPr/>
                    <a:lstStyle/>
                    <a:p>
                      <a:endParaRPr lang="it-IT" sz="1600"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2756528102"/>
                  </a:ext>
                </a:extLst>
              </a:tr>
              <a:tr h="370840">
                <a:tc>
                  <a:txBody>
                    <a:bodyPr/>
                    <a:lstStyle/>
                    <a:p>
                      <a:r>
                        <a:rPr lang="it-IT" sz="1600" dirty="0">
                          <a:solidFill>
                            <a:schemeClr val="tx1"/>
                          </a:solidFill>
                        </a:rPr>
                        <a:t>Conv_UNINA_CPU_2</a:t>
                      </a:r>
                    </a:p>
                  </a:txBody>
                  <a:tcPr>
                    <a:solidFill>
                      <a:schemeClr val="accent4">
                        <a:lumMod val="20000"/>
                        <a:lumOff val="80000"/>
                      </a:schemeClr>
                    </a:solidFill>
                  </a:tcPr>
                </a:tc>
                <a:tc>
                  <a:txBody>
                    <a:bodyPr/>
                    <a:lstStyle/>
                    <a:p>
                      <a:r>
                        <a:rPr lang="it-IT" sz="1600" dirty="0" err="1">
                          <a:solidFill>
                            <a:schemeClr val="tx1"/>
                          </a:solidFill>
                        </a:rPr>
                        <a:t>Consip</a:t>
                      </a:r>
                      <a:endParaRPr lang="it-IT" sz="1600" dirty="0">
                        <a:solidFill>
                          <a:schemeClr val="tx1"/>
                        </a:solidFill>
                      </a:endParaRPr>
                    </a:p>
                  </a:txBody>
                  <a:tcPr>
                    <a:solidFill>
                      <a:schemeClr val="accent4">
                        <a:lumMod val="20000"/>
                        <a:lumOff val="80000"/>
                      </a:schemeClr>
                    </a:solidFill>
                  </a:tcPr>
                </a:tc>
                <a:tc>
                  <a:txBody>
                    <a:bodyPr/>
                    <a:lstStyle/>
                    <a:p>
                      <a:r>
                        <a:rPr lang="it-IT" sz="1600" dirty="0">
                          <a:solidFill>
                            <a:schemeClr val="tx1"/>
                          </a:solidFill>
                        </a:rPr>
                        <a:t>CPU rimanenti UNINA</a:t>
                      </a:r>
                    </a:p>
                  </a:txBody>
                  <a:tcPr>
                    <a:solidFill>
                      <a:schemeClr val="accent4">
                        <a:lumMod val="20000"/>
                        <a:lumOff val="80000"/>
                      </a:schemeClr>
                    </a:solidFill>
                  </a:tcPr>
                </a:tc>
                <a:tc>
                  <a:txBody>
                    <a:bodyPr/>
                    <a:lstStyle/>
                    <a:p>
                      <a:r>
                        <a:rPr lang="it-IT" sz="1600" dirty="0">
                          <a:solidFill>
                            <a:schemeClr val="tx1"/>
                          </a:solidFill>
                        </a:rPr>
                        <a:t>345.871 €</a:t>
                      </a:r>
                    </a:p>
                  </a:txBody>
                  <a:tcPr>
                    <a:solidFill>
                      <a:schemeClr val="accent4">
                        <a:lumMod val="20000"/>
                        <a:lumOff val="80000"/>
                      </a:schemeClr>
                    </a:solidFill>
                  </a:tcPr>
                </a:tc>
                <a:tc>
                  <a:txBody>
                    <a:bodyPr/>
                    <a:lstStyle/>
                    <a:p>
                      <a:r>
                        <a:rPr lang="it-IT" sz="1600" dirty="0">
                          <a:solidFill>
                            <a:schemeClr val="tx1"/>
                          </a:solidFill>
                        </a:rPr>
                        <a:t>Da approvare</a:t>
                      </a:r>
                    </a:p>
                  </a:txBody>
                  <a:tcPr>
                    <a:solidFill>
                      <a:schemeClr val="accent4">
                        <a:lumMod val="20000"/>
                        <a:lumOff val="80000"/>
                      </a:schemeClr>
                    </a:solidFill>
                  </a:tcPr>
                </a:tc>
                <a:tc>
                  <a:txBody>
                    <a:bodyPr/>
                    <a:lstStyle/>
                    <a:p>
                      <a:r>
                        <a:rPr lang="it-IT" sz="1600" dirty="0">
                          <a:solidFill>
                            <a:schemeClr val="tx1"/>
                          </a:solidFill>
                        </a:rPr>
                        <a:t>12/19 (6) ?</a:t>
                      </a:r>
                    </a:p>
                  </a:txBody>
                  <a:tcPr>
                    <a:solidFill>
                      <a:schemeClr val="accent4">
                        <a:lumMod val="20000"/>
                        <a:lumOff val="80000"/>
                      </a:schemeClr>
                    </a:solidFill>
                  </a:tcPr>
                </a:tc>
                <a:extLst>
                  <a:ext uri="{0D108BD9-81ED-4DB2-BD59-A6C34878D82A}">
                    <a16:rowId xmlns:a16="http://schemas.microsoft.com/office/drawing/2014/main" val="1343439215"/>
                  </a:ext>
                </a:extLst>
              </a:tr>
              <a:tr h="164429">
                <a:tc>
                  <a:txBody>
                    <a:bodyPr/>
                    <a:lstStyle/>
                    <a:p>
                      <a:endParaRPr lang="it-IT" sz="400" dirty="0"/>
                    </a:p>
                  </a:txBody>
                  <a:tcPr>
                    <a:noFill/>
                  </a:tcPr>
                </a:tc>
                <a:tc>
                  <a:txBody>
                    <a:bodyPr/>
                    <a:lstStyle/>
                    <a:p>
                      <a:endParaRPr lang="it-IT" sz="400" dirty="0"/>
                    </a:p>
                  </a:txBody>
                  <a:tcPr>
                    <a:noFill/>
                  </a:tcPr>
                </a:tc>
                <a:tc>
                  <a:txBody>
                    <a:bodyPr/>
                    <a:lstStyle/>
                    <a:p>
                      <a:endParaRPr lang="it-IT" sz="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400" dirty="0">
                        <a:solidFill>
                          <a:schemeClr val="tx1"/>
                        </a:solidFill>
                      </a:endParaRPr>
                    </a:p>
                  </a:txBody>
                  <a:tcPr>
                    <a:noFill/>
                  </a:tcPr>
                </a:tc>
                <a:tc>
                  <a:txBody>
                    <a:bodyPr/>
                    <a:lstStyle/>
                    <a:p>
                      <a:endParaRPr lang="it-IT" sz="400" dirty="0"/>
                    </a:p>
                  </a:txBody>
                  <a:tcPr>
                    <a:noFill/>
                  </a:tcPr>
                </a:tc>
                <a:tc>
                  <a:txBody>
                    <a:bodyPr/>
                    <a:lstStyle/>
                    <a:p>
                      <a:endParaRPr lang="it-IT" sz="400" dirty="0"/>
                    </a:p>
                  </a:txBody>
                  <a:tcPr>
                    <a:noFill/>
                  </a:tcPr>
                </a:tc>
                <a:extLst>
                  <a:ext uri="{0D108BD9-81ED-4DB2-BD59-A6C34878D82A}">
                    <a16:rowId xmlns:a16="http://schemas.microsoft.com/office/drawing/2014/main" val="4164858227"/>
                  </a:ext>
                </a:extLst>
              </a:tr>
              <a:tr h="370840">
                <a:tc>
                  <a:txBody>
                    <a:bodyPr/>
                    <a:lstStyle/>
                    <a:p>
                      <a:r>
                        <a:rPr lang="it-IT" sz="1600" dirty="0" err="1"/>
                        <a:t>Gara_NA_CALC</a:t>
                      </a:r>
                      <a:endParaRPr lang="it-IT" sz="1600" dirty="0"/>
                    </a:p>
                  </a:txBody>
                  <a:tcPr>
                    <a:solidFill>
                      <a:schemeClr val="accent2">
                        <a:lumMod val="20000"/>
                        <a:lumOff val="80000"/>
                      </a:schemeClr>
                    </a:solidFill>
                  </a:tcPr>
                </a:tc>
                <a:tc>
                  <a:txBody>
                    <a:bodyPr/>
                    <a:lstStyle/>
                    <a:p>
                      <a:r>
                        <a:rPr lang="it-IT" sz="1600" dirty="0"/>
                        <a:t>Aperta</a:t>
                      </a:r>
                    </a:p>
                  </a:txBody>
                  <a:tcPr>
                    <a:solidFill>
                      <a:schemeClr val="accent2">
                        <a:lumMod val="20000"/>
                        <a:lumOff val="80000"/>
                      </a:schemeClr>
                    </a:solidFill>
                  </a:tcPr>
                </a:tc>
                <a:tc>
                  <a:txBody>
                    <a:bodyPr/>
                    <a:lstStyle/>
                    <a:p>
                      <a:r>
                        <a:rPr lang="it-IT" sz="1600" dirty="0"/>
                        <a:t>Parte GPU Gara CALC NA</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solidFill>
                            <a:schemeClr val="tx1"/>
                          </a:solidFill>
                        </a:rPr>
                        <a:t>400.310 €</a:t>
                      </a:r>
                    </a:p>
                  </a:txBody>
                  <a:tcPr>
                    <a:solidFill>
                      <a:schemeClr val="accent2">
                        <a:lumMod val="20000"/>
                        <a:lumOff val="80000"/>
                      </a:schemeClr>
                    </a:solidFill>
                  </a:tcPr>
                </a:tc>
                <a:tc>
                  <a:txBody>
                    <a:bodyPr/>
                    <a:lstStyle/>
                    <a:p>
                      <a:r>
                        <a:rPr lang="it-IT" sz="1600" dirty="0"/>
                        <a:t>Da discutere</a:t>
                      </a:r>
                    </a:p>
                  </a:txBody>
                  <a:tcPr>
                    <a:solidFill>
                      <a:schemeClr val="accent2">
                        <a:lumMod val="20000"/>
                        <a:lumOff val="80000"/>
                      </a:schemeClr>
                    </a:solidFill>
                  </a:tcPr>
                </a:tc>
                <a:tc>
                  <a:txBody>
                    <a:bodyPr/>
                    <a:lstStyle/>
                    <a:p>
                      <a:r>
                        <a:rPr lang="it-IT" sz="1600" dirty="0"/>
                        <a:t>2/20 (8) ?</a:t>
                      </a:r>
                    </a:p>
                  </a:txBody>
                  <a:tcPr>
                    <a:solidFill>
                      <a:schemeClr val="accent2">
                        <a:lumMod val="20000"/>
                        <a:lumOff val="80000"/>
                      </a:schemeClr>
                    </a:solidFill>
                  </a:tcPr>
                </a:tc>
                <a:extLst>
                  <a:ext uri="{0D108BD9-81ED-4DB2-BD59-A6C34878D82A}">
                    <a16:rowId xmlns:a16="http://schemas.microsoft.com/office/drawing/2014/main" val="2185193626"/>
                  </a:ext>
                </a:extLst>
              </a:tr>
              <a:tr h="370840">
                <a:tc>
                  <a:txBody>
                    <a:bodyPr/>
                    <a:lstStyle/>
                    <a:p>
                      <a:r>
                        <a:rPr lang="it-IT" sz="1600" dirty="0" err="1"/>
                        <a:t>Gara_UNINA_IT</a:t>
                      </a:r>
                      <a:endParaRPr lang="it-IT" sz="1600" dirty="0"/>
                    </a:p>
                  </a:txBody>
                  <a:tcPr>
                    <a:solidFill>
                      <a:schemeClr val="accent2">
                        <a:lumMod val="20000"/>
                        <a:lumOff val="80000"/>
                      </a:schemeClr>
                    </a:solidFill>
                  </a:tcPr>
                </a:tc>
                <a:tc>
                  <a:txBody>
                    <a:bodyPr/>
                    <a:lstStyle/>
                    <a:p>
                      <a:r>
                        <a:rPr lang="it-IT" sz="1600" dirty="0"/>
                        <a:t>Aperta</a:t>
                      </a:r>
                    </a:p>
                  </a:txBody>
                  <a:tcPr>
                    <a:solidFill>
                      <a:schemeClr val="accent2">
                        <a:lumMod val="20000"/>
                        <a:lumOff val="80000"/>
                      </a:schemeClr>
                    </a:solidFill>
                  </a:tcPr>
                </a:tc>
                <a:tc>
                  <a:txBody>
                    <a:bodyPr/>
                    <a:lstStyle/>
                    <a:p>
                      <a:r>
                        <a:rPr lang="it-IT" sz="1600" dirty="0"/>
                        <a:t>Parte GPU Gara CALC UNINA</a:t>
                      </a:r>
                    </a:p>
                  </a:txBody>
                  <a:tcPr>
                    <a:solidFill>
                      <a:schemeClr val="accent2">
                        <a:lumMod val="20000"/>
                        <a:lumOff val="80000"/>
                      </a:schemeClr>
                    </a:solidFill>
                  </a:tcPr>
                </a:tc>
                <a:tc>
                  <a:txBody>
                    <a:bodyPr/>
                    <a:lstStyle/>
                    <a:p>
                      <a:r>
                        <a:rPr lang="it-IT" sz="1600" dirty="0"/>
                        <a:t>285.020 €</a:t>
                      </a:r>
                    </a:p>
                  </a:txBody>
                  <a:tcPr>
                    <a:solidFill>
                      <a:schemeClr val="accent2">
                        <a:lumMod val="20000"/>
                        <a:lumOff val="80000"/>
                      </a:schemeClr>
                    </a:solidFill>
                  </a:tcPr>
                </a:tc>
                <a:tc>
                  <a:txBody>
                    <a:bodyPr/>
                    <a:lstStyle/>
                    <a:p>
                      <a:r>
                        <a:rPr lang="it-IT" sz="1600" dirty="0"/>
                        <a:t>Da discutere</a:t>
                      </a:r>
                    </a:p>
                  </a:txBody>
                  <a:tcPr>
                    <a:solidFill>
                      <a:schemeClr val="accent2">
                        <a:lumMod val="20000"/>
                        <a:lumOff val="80000"/>
                      </a:schemeClr>
                    </a:solidFill>
                  </a:tcPr>
                </a:tc>
                <a:tc>
                  <a:txBody>
                    <a:bodyPr/>
                    <a:lstStyle/>
                    <a:p>
                      <a:r>
                        <a:rPr lang="it-IT" sz="1600" dirty="0"/>
                        <a:t>2/20 (8) ?</a:t>
                      </a:r>
                    </a:p>
                  </a:txBody>
                  <a:tcPr>
                    <a:solidFill>
                      <a:schemeClr val="accent2">
                        <a:lumMod val="20000"/>
                        <a:lumOff val="80000"/>
                      </a:schemeClr>
                    </a:solidFill>
                  </a:tcPr>
                </a:tc>
                <a:extLst>
                  <a:ext uri="{0D108BD9-81ED-4DB2-BD59-A6C34878D82A}">
                    <a16:rowId xmlns:a16="http://schemas.microsoft.com/office/drawing/2014/main" val="3612639167"/>
                  </a:ext>
                </a:extLst>
              </a:tr>
              <a:tr h="370840">
                <a:tc>
                  <a:txBody>
                    <a:bodyPr/>
                    <a:lstStyle/>
                    <a:p>
                      <a:r>
                        <a:rPr lang="it-IT" sz="1600" dirty="0"/>
                        <a:t>Gara_CNR_3</a:t>
                      </a:r>
                    </a:p>
                  </a:txBody>
                  <a:tcPr>
                    <a:solidFill>
                      <a:schemeClr val="accent2">
                        <a:lumMod val="20000"/>
                        <a:lumOff val="80000"/>
                      </a:schemeClr>
                    </a:solidFill>
                  </a:tcPr>
                </a:tc>
                <a:tc>
                  <a:txBody>
                    <a:bodyPr/>
                    <a:lstStyle/>
                    <a:p>
                      <a:r>
                        <a:rPr lang="it-IT" sz="1600" dirty="0"/>
                        <a:t>Aperta</a:t>
                      </a:r>
                    </a:p>
                  </a:txBody>
                  <a:tcPr>
                    <a:solidFill>
                      <a:schemeClr val="accent2">
                        <a:lumMod val="20000"/>
                        <a:lumOff val="80000"/>
                      </a:schemeClr>
                    </a:solidFill>
                  </a:tcPr>
                </a:tc>
                <a:tc>
                  <a:txBody>
                    <a:bodyPr/>
                    <a:lstStyle/>
                    <a:p>
                      <a:r>
                        <a:rPr lang="it-IT" sz="1600" dirty="0"/>
                        <a:t>GPU e Storage CNR ISASI e SPIN</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974.660 €</a:t>
                      </a:r>
                    </a:p>
                  </a:txBody>
                  <a:tcPr>
                    <a:solidFill>
                      <a:schemeClr val="accent2">
                        <a:lumMod val="20000"/>
                        <a:lumOff val="80000"/>
                      </a:schemeClr>
                    </a:solidFill>
                  </a:tcPr>
                </a:tc>
                <a:tc>
                  <a:txBody>
                    <a:bodyPr/>
                    <a:lstStyle/>
                    <a:p>
                      <a:r>
                        <a:rPr lang="it-IT" sz="1600" dirty="0"/>
                        <a:t>Da discutere</a:t>
                      </a:r>
                    </a:p>
                  </a:txBody>
                  <a:tcPr>
                    <a:solidFill>
                      <a:schemeClr val="accent2">
                        <a:lumMod val="20000"/>
                        <a:lumOff val="80000"/>
                      </a:schemeClr>
                    </a:solidFill>
                  </a:tcPr>
                </a:tc>
                <a:tc>
                  <a:txBody>
                    <a:bodyPr/>
                    <a:lstStyle/>
                    <a:p>
                      <a:r>
                        <a:rPr lang="it-IT" sz="1600" dirty="0"/>
                        <a:t>2/20 (8) ?</a:t>
                      </a:r>
                    </a:p>
                  </a:txBody>
                  <a:tcPr>
                    <a:solidFill>
                      <a:schemeClr val="accent2">
                        <a:lumMod val="20000"/>
                        <a:lumOff val="80000"/>
                      </a:schemeClr>
                    </a:solidFill>
                  </a:tcPr>
                </a:tc>
                <a:extLst>
                  <a:ext uri="{0D108BD9-81ED-4DB2-BD59-A6C34878D82A}">
                    <a16:rowId xmlns:a16="http://schemas.microsoft.com/office/drawing/2014/main" val="3156471829"/>
                  </a:ext>
                </a:extLst>
              </a:tr>
              <a:tr h="370840">
                <a:tc>
                  <a:txBody>
                    <a:bodyPr/>
                    <a:lstStyle/>
                    <a:p>
                      <a:r>
                        <a:rPr lang="it-IT" sz="1600" dirty="0"/>
                        <a:t>RdO_CNR_1</a:t>
                      </a:r>
                    </a:p>
                  </a:txBody>
                  <a:tcPr>
                    <a:solidFill>
                      <a:schemeClr val="accent2">
                        <a:lumMod val="20000"/>
                        <a:lumOff val="80000"/>
                      </a:schemeClr>
                    </a:solidFill>
                  </a:tcPr>
                </a:tc>
                <a:tc>
                  <a:txBody>
                    <a:bodyPr/>
                    <a:lstStyle/>
                    <a:p>
                      <a:r>
                        <a:rPr lang="it-IT" sz="1600" dirty="0" err="1"/>
                        <a:t>Mepa</a:t>
                      </a:r>
                      <a:endParaRPr lang="it-IT" sz="1600" dirty="0"/>
                    </a:p>
                  </a:txBody>
                  <a:tcPr>
                    <a:solidFill>
                      <a:schemeClr val="accent2">
                        <a:lumMod val="20000"/>
                        <a:lumOff val="80000"/>
                      </a:schemeClr>
                    </a:solidFill>
                  </a:tcPr>
                </a:tc>
                <a:tc>
                  <a:txBody>
                    <a:bodyPr/>
                    <a:lstStyle/>
                    <a:p>
                      <a:r>
                        <a:rPr lang="it-IT" sz="1600" dirty="0"/>
                        <a:t>Cablaggio ISASI</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36.850 €</a:t>
                      </a:r>
                    </a:p>
                  </a:txBody>
                  <a:tcPr>
                    <a:solidFill>
                      <a:schemeClr val="accent2">
                        <a:lumMod val="20000"/>
                        <a:lumOff val="80000"/>
                      </a:schemeClr>
                    </a:solidFill>
                  </a:tcPr>
                </a:tc>
                <a:tc>
                  <a:txBody>
                    <a:bodyPr/>
                    <a:lstStyle/>
                    <a:p>
                      <a:r>
                        <a:rPr lang="it-IT" sz="1600" dirty="0"/>
                        <a:t>Da discutere</a:t>
                      </a:r>
                    </a:p>
                  </a:txBody>
                  <a:tcPr>
                    <a:solidFill>
                      <a:schemeClr val="accent2">
                        <a:lumMod val="20000"/>
                        <a:lumOff val="80000"/>
                      </a:schemeClr>
                    </a:solidFill>
                  </a:tcPr>
                </a:tc>
                <a:tc>
                  <a:txBody>
                    <a:bodyPr/>
                    <a:lstStyle/>
                    <a:p>
                      <a:r>
                        <a:rPr lang="it-IT" sz="1600" dirty="0"/>
                        <a:t>12/19 (6)</a:t>
                      </a:r>
                    </a:p>
                  </a:txBody>
                  <a:tcPr>
                    <a:solidFill>
                      <a:schemeClr val="accent2">
                        <a:lumMod val="20000"/>
                        <a:lumOff val="80000"/>
                      </a:schemeClr>
                    </a:solidFill>
                  </a:tcPr>
                </a:tc>
                <a:extLst>
                  <a:ext uri="{0D108BD9-81ED-4DB2-BD59-A6C34878D82A}">
                    <a16:rowId xmlns:a16="http://schemas.microsoft.com/office/drawing/2014/main" val="631631644"/>
                  </a:ext>
                </a:extLst>
              </a:tr>
            </a:tbl>
          </a:graphicData>
        </a:graphic>
      </p:graphicFrame>
      <p:sp>
        <p:nvSpPr>
          <p:cNvPr id="7" name="CasellaDiTesto 6">
            <a:extLst>
              <a:ext uri="{FF2B5EF4-FFF2-40B4-BE49-F238E27FC236}">
                <a16:creationId xmlns:a16="http://schemas.microsoft.com/office/drawing/2014/main" id="{26D3061F-B8CD-8B43-9921-AE4971C318E1}"/>
              </a:ext>
            </a:extLst>
          </p:cNvPr>
          <p:cNvSpPr txBox="1"/>
          <p:nvPr/>
        </p:nvSpPr>
        <p:spPr>
          <a:xfrm>
            <a:off x="1250774" y="4687867"/>
            <a:ext cx="9201317" cy="1323439"/>
          </a:xfrm>
          <a:prstGeom prst="rect">
            <a:avLst/>
          </a:prstGeom>
          <a:noFill/>
        </p:spPr>
        <p:txBody>
          <a:bodyPr wrap="square" rtlCol="0">
            <a:spAutoFit/>
          </a:bodyPr>
          <a:lstStyle/>
          <a:p>
            <a:r>
              <a:rPr lang="it-IT" sz="2000" dirty="0"/>
              <a:t>Oltre agli aspetti tecnici, da discutere anche la base di gara </a:t>
            </a:r>
          </a:p>
          <a:p>
            <a:pPr marL="342900" indent="-342900">
              <a:buFont typeface="Arial" panose="020B0604020202020204" pitchFamily="34" charset="0"/>
              <a:buChar char="•"/>
            </a:pPr>
            <a:r>
              <a:rPr lang="it-IT" sz="2000" dirty="0"/>
              <a:t>nel caso di beni il cui valore è diminuito rispetto al giugno 18. Possibili Variazioni a vantaggio di beni invece più cari (storage per esempio)</a:t>
            </a:r>
          </a:p>
          <a:p>
            <a:pPr marL="342900" indent="-342900">
              <a:buFont typeface="Arial" panose="020B0604020202020204" pitchFamily="34" charset="0"/>
              <a:buChar char="•"/>
            </a:pPr>
            <a:r>
              <a:rPr lang="it-IT" sz="2000" dirty="0"/>
              <a:t>Incremento 2% per RUP</a:t>
            </a:r>
          </a:p>
        </p:txBody>
      </p:sp>
    </p:spTree>
    <p:extLst>
      <p:ext uri="{BB962C8B-B14F-4D97-AF65-F5344CB8AC3E}">
        <p14:creationId xmlns:p14="http://schemas.microsoft.com/office/powerpoint/2010/main" val="296403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33194" y="365125"/>
            <a:ext cx="9320605" cy="624579"/>
          </a:xfrm>
        </p:spPr>
        <p:txBody>
          <a:bodyPr>
            <a:normAutofit fontScale="90000"/>
          </a:bodyPr>
          <a:lstStyle/>
          <a:p>
            <a:r>
              <a:rPr lang="it-IT" dirty="0"/>
              <a:t>Acquisti in previsione – da discutere a breve</a:t>
            </a:r>
          </a:p>
        </p:txBody>
      </p:sp>
      <p:pic>
        <p:nvPicPr>
          <p:cNvPr id="4" name="Segnaposto contenuto 3"/>
          <p:cNvPicPr>
            <a:picLocks noChangeAspect="1"/>
          </p:cNvPicPr>
          <p:nvPr/>
        </p:nvPicPr>
        <p:blipFill>
          <a:blip r:embed="rId3"/>
          <a:stretch>
            <a:fillRect/>
          </a:stretch>
        </p:blipFill>
        <p:spPr>
          <a:xfrm>
            <a:off x="139850" y="0"/>
            <a:ext cx="1333948" cy="1280232"/>
          </a:xfrm>
          <a:prstGeom prst="rect">
            <a:avLst/>
          </a:prstGeom>
        </p:spPr>
      </p:pic>
      <p:sp>
        <p:nvSpPr>
          <p:cNvPr id="5" name="Segnaposto data 4"/>
          <p:cNvSpPr>
            <a:spLocks noGrp="1"/>
          </p:cNvSpPr>
          <p:nvPr>
            <p:ph type="dt" sz="half" idx="10"/>
          </p:nvPr>
        </p:nvSpPr>
        <p:spPr/>
        <p:txBody>
          <a:bodyPr/>
          <a:lstStyle/>
          <a:p>
            <a:r>
              <a:rPr lang="it-IT"/>
              <a:t>Comitato Scientifico IBiSCo - 22/10/19</a:t>
            </a:r>
          </a:p>
        </p:txBody>
      </p:sp>
      <p:sp>
        <p:nvSpPr>
          <p:cNvPr id="6" name="Segnaposto numero diapositiva 5"/>
          <p:cNvSpPr>
            <a:spLocks noGrp="1"/>
          </p:cNvSpPr>
          <p:nvPr>
            <p:ph type="sldNum" sz="quarter" idx="12"/>
          </p:nvPr>
        </p:nvSpPr>
        <p:spPr/>
        <p:txBody>
          <a:bodyPr/>
          <a:lstStyle/>
          <a:p>
            <a:fld id="{D34C3E3B-CA28-2640-8C42-4E498BACB79B}" type="slidenum">
              <a:rPr lang="it-IT" smtClean="0"/>
              <a:t>5</a:t>
            </a:fld>
            <a:endParaRPr lang="it-IT" dirty="0"/>
          </a:p>
        </p:txBody>
      </p:sp>
      <p:sp>
        <p:nvSpPr>
          <p:cNvPr id="3" name="Segnaposto piè di pagina 2">
            <a:extLst>
              <a:ext uri="{FF2B5EF4-FFF2-40B4-BE49-F238E27FC236}">
                <a16:creationId xmlns:a16="http://schemas.microsoft.com/office/drawing/2014/main" id="{E13CE804-CC31-044E-9021-06F21AC615F2}"/>
              </a:ext>
            </a:extLst>
          </p:cNvPr>
          <p:cNvSpPr>
            <a:spLocks noGrp="1"/>
          </p:cNvSpPr>
          <p:nvPr>
            <p:ph type="ftr" sz="quarter" idx="11"/>
          </p:nvPr>
        </p:nvSpPr>
        <p:spPr/>
        <p:txBody>
          <a:bodyPr/>
          <a:lstStyle/>
          <a:p>
            <a:r>
              <a:rPr lang="it-IT"/>
              <a:t>G. Carlino</a:t>
            </a:r>
          </a:p>
        </p:txBody>
      </p:sp>
      <p:graphicFrame>
        <p:nvGraphicFramePr>
          <p:cNvPr id="8" name="Tabella 7">
            <a:extLst>
              <a:ext uri="{FF2B5EF4-FFF2-40B4-BE49-F238E27FC236}">
                <a16:creationId xmlns:a16="http://schemas.microsoft.com/office/drawing/2014/main" id="{D4CD682E-DDCC-9E4A-AD20-EDF69D114E76}"/>
              </a:ext>
            </a:extLst>
          </p:cNvPr>
          <p:cNvGraphicFramePr>
            <a:graphicFrameLocks noGrp="1"/>
          </p:cNvGraphicFramePr>
          <p:nvPr>
            <p:extLst>
              <p:ext uri="{D42A27DB-BD31-4B8C-83A1-F6EECF244321}">
                <p14:modId xmlns:p14="http://schemas.microsoft.com/office/powerpoint/2010/main" val="114813970"/>
              </p:ext>
            </p:extLst>
          </p:nvPr>
        </p:nvGraphicFramePr>
        <p:xfrm>
          <a:off x="1803399" y="1280232"/>
          <a:ext cx="8585201" cy="4142069"/>
        </p:xfrm>
        <a:graphic>
          <a:graphicData uri="http://schemas.openxmlformats.org/drawingml/2006/table">
            <a:tbl>
              <a:tblPr firstRow="1" bandRow="1">
                <a:tableStyleId>{5C22544A-7EE6-4342-B048-85BDC9FD1C3A}</a:tableStyleId>
              </a:tblPr>
              <a:tblGrid>
                <a:gridCol w="2010890">
                  <a:extLst>
                    <a:ext uri="{9D8B030D-6E8A-4147-A177-3AD203B41FA5}">
                      <a16:colId xmlns:a16="http://schemas.microsoft.com/office/drawing/2014/main" val="877042304"/>
                    </a:ext>
                  </a:extLst>
                </a:gridCol>
                <a:gridCol w="1012783">
                  <a:extLst>
                    <a:ext uri="{9D8B030D-6E8A-4147-A177-3AD203B41FA5}">
                      <a16:colId xmlns:a16="http://schemas.microsoft.com/office/drawing/2014/main" val="2033062817"/>
                    </a:ext>
                  </a:extLst>
                </a:gridCol>
                <a:gridCol w="2983428">
                  <a:extLst>
                    <a:ext uri="{9D8B030D-6E8A-4147-A177-3AD203B41FA5}">
                      <a16:colId xmlns:a16="http://schemas.microsoft.com/office/drawing/2014/main" val="3040548163"/>
                    </a:ext>
                  </a:extLst>
                </a:gridCol>
                <a:gridCol w="1371600">
                  <a:extLst>
                    <a:ext uri="{9D8B030D-6E8A-4147-A177-3AD203B41FA5}">
                      <a16:colId xmlns:a16="http://schemas.microsoft.com/office/drawing/2014/main" val="4252963647"/>
                    </a:ext>
                  </a:extLst>
                </a:gridCol>
                <a:gridCol w="1206500">
                  <a:extLst>
                    <a:ext uri="{9D8B030D-6E8A-4147-A177-3AD203B41FA5}">
                      <a16:colId xmlns:a16="http://schemas.microsoft.com/office/drawing/2014/main" val="21238560"/>
                    </a:ext>
                  </a:extLst>
                </a:gridCol>
              </a:tblGrid>
              <a:tr h="495228">
                <a:tc>
                  <a:txBody>
                    <a:bodyPr/>
                    <a:lstStyle/>
                    <a:p>
                      <a:pPr algn="ctr"/>
                      <a:r>
                        <a:rPr lang="it-IT" dirty="0"/>
                        <a:t>Nome Gara</a:t>
                      </a:r>
                    </a:p>
                  </a:txBody>
                  <a:tcPr/>
                </a:tc>
                <a:tc>
                  <a:txBody>
                    <a:bodyPr/>
                    <a:lstStyle/>
                    <a:p>
                      <a:pPr algn="ctr"/>
                      <a:r>
                        <a:rPr lang="it-IT" dirty="0"/>
                        <a:t>Tipo gara</a:t>
                      </a:r>
                    </a:p>
                  </a:txBody>
                  <a:tcPr/>
                </a:tc>
                <a:tc>
                  <a:txBody>
                    <a:bodyPr/>
                    <a:lstStyle/>
                    <a:p>
                      <a:pPr algn="ctr"/>
                      <a:r>
                        <a:rPr lang="it-IT" dirty="0"/>
                        <a:t>Scheda</a:t>
                      </a:r>
                    </a:p>
                  </a:txBody>
                  <a:tcPr/>
                </a:tc>
                <a:tc>
                  <a:txBody>
                    <a:bodyPr/>
                    <a:lstStyle/>
                    <a:p>
                      <a:pPr algn="ctr"/>
                      <a:r>
                        <a:rPr lang="it-IT" dirty="0"/>
                        <a:t>Somma assentita</a:t>
                      </a:r>
                    </a:p>
                  </a:txBody>
                  <a:tcPr/>
                </a:tc>
                <a:tc>
                  <a:txBody>
                    <a:bodyPr/>
                    <a:lstStyle/>
                    <a:p>
                      <a:pPr algn="ctr"/>
                      <a:r>
                        <a:rPr lang="it-IT" dirty="0"/>
                        <a:t>Ordine o Bando</a:t>
                      </a:r>
                    </a:p>
                  </a:txBody>
                  <a:tcPr/>
                </a:tc>
                <a:extLst>
                  <a:ext uri="{0D108BD9-81ED-4DB2-BD59-A6C34878D82A}">
                    <a16:rowId xmlns:a16="http://schemas.microsoft.com/office/drawing/2014/main" val="4116325932"/>
                  </a:ext>
                </a:extLst>
              </a:tr>
              <a:tr h="370840">
                <a:tc>
                  <a:txBody>
                    <a:bodyPr/>
                    <a:lstStyle/>
                    <a:p>
                      <a:r>
                        <a:rPr lang="it-IT" sz="1600" dirty="0" err="1">
                          <a:solidFill>
                            <a:schemeClr val="tx1"/>
                          </a:solidFill>
                        </a:rPr>
                        <a:t>Gara_NA_CALC</a:t>
                      </a:r>
                      <a:endParaRPr lang="it-IT" sz="1600" dirty="0">
                        <a:solidFill>
                          <a:schemeClr val="tx1"/>
                        </a:solidFill>
                      </a:endParaRPr>
                    </a:p>
                  </a:txBody>
                  <a:tcPr>
                    <a:solidFill>
                      <a:schemeClr val="accent4">
                        <a:lumMod val="20000"/>
                        <a:lumOff val="80000"/>
                      </a:schemeClr>
                    </a:solidFill>
                  </a:tcPr>
                </a:tc>
                <a:tc>
                  <a:txBody>
                    <a:bodyPr/>
                    <a:lstStyle/>
                    <a:p>
                      <a:r>
                        <a:rPr lang="it-IT" sz="1600" dirty="0">
                          <a:solidFill>
                            <a:schemeClr val="tx1"/>
                          </a:solidFill>
                        </a:rPr>
                        <a:t>Aperta</a:t>
                      </a:r>
                    </a:p>
                  </a:txBody>
                  <a:tcPr>
                    <a:solidFill>
                      <a:schemeClr val="accent4">
                        <a:lumMod val="20000"/>
                        <a:lumOff val="80000"/>
                      </a:schemeClr>
                    </a:solidFill>
                  </a:tcPr>
                </a:tc>
                <a:tc>
                  <a:txBody>
                    <a:bodyPr/>
                    <a:lstStyle/>
                    <a:p>
                      <a:r>
                        <a:rPr lang="it-IT" sz="1600" dirty="0">
                          <a:solidFill>
                            <a:schemeClr val="tx1"/>
                          </a:solidFill>
                        </a:rPr>
                        <a:t>Calcolo NA</a:t>
                      </a:r>
                    </a:p>
                  </a:txBody>
                  <a:tcPr>
                    <a:solidFill>
                      <a:schemeClr val="accent4">
                        <a:lumMod val="20000"/>
                        <a:lumOff val="80000"/>
                      </a:schemeClr>
                    </a:solidFill>
                  </a:tcPr>
                </a:tc>
                <a:tc>
                  <a:txBody>
                    <a:bodyPr/>
                    <a:lstStyle/>
                    <a:p>
                      <a:r>
                        <a:rPr lang="it-IT" sz="1600" dirty="0">
                          <a:solidFill>
                            <a:schemeClr val="tx1"/>
                          </a:solidFill>
                        </a:rPr>
                        <a:t>2.015.183 € *</a:t>
                      </a:r>
                    </a:p>
                  </a:txBody>
                  <a:tcPr>
                    <a:solidFill>
                      <a:schemeClr val="accent4">
                        <a:lumMod val="20000"/>
                        <a:lumOff val="80000"/>
                      </a:schemeClr>
                    </a:solidFill>
                  </a:tcPr>
                </a:tc>
                <a:tc>
                  <a:txBody>
                    <a:bodyPr/>
                    <a:lstStyle/>
                    <a:p>
                      <a:r>
                        <a:rPr lang="it-IT" sz="1600" dirty="0">
                          <a:solidFill>
                            <a:schemeClr val="tx1"/>
                          </a:solidFill>
                        </a:rPr>
                        <a:t>2/20 (8) ?</a:t>
                      </a:r>
                    </a:p>
                  </a:txBody>
                  <a:tcPr>
                    <a:solidFill>
                      <a:schemeClr val="accent4">
                        <a:lumMod val="20000"/>
                        <a:lumOff val="80000"/>
                      </a:schemeClr>
                    </a:solidFill>
                  </a:tcPr>
                </a:tc>
                <a:extLst>
                  <a:ext uri="{0D108BD9-81ED-4DB2-BD59-A6C34878D82A}">
                    <a16:rowId xmlns:a16="http://schemas.microsoft.com/office/drawing/2014/main" val="2756528102"/>
                  </a:ext>
                </a:extLst>
              </a:tr>
              <a:tr h="370840">
                <a:tc>
                  <a:txBody>
                    <a:bodyPr/>
                    <a:lstStyle/>
                    <a:p>
                      <a:r>
                        <a:rPr lang="it-IT" sz="1600" dirty="0" err="1">
                          <a:solidFill>
                            <a:schemeClr val="tx1"/>
                          </a:solidFill>
                        </a:rPr>
                        <a:t>Gara_NA_STO</a:t>
                      </a:r>
                      <a:endParaRPr lang="it-IT" sz="1600" dirty="0">
                        <a:solidFill>
                          <a:schemeClr val="tx1"/>
                        </a:solidFill>
                      </a:endParaRPr>
                    </a:p>
                  </a:txBody>
                  <a:tcPr>
                    <a:solidFill>
                      <a:schemeClr val="accent4">
                        <a:lumMod val="20000"/>
                        <a:lumOff val="80000"/>
                      </a:schemeClr>
                    </a:solidFill>
                  </a:tcPr>
                </a:tc>
                <a:tc>
                  <a:txBody>
                    <a:bodyPr/>
                    <a:lstStyle/>
                    <a:p>
                      <a:r>
                        <a:rPr lang="it-IT" sz="1600" dirty="0">
                          <a:solidFill>
                            <a:schemeClr val="tx1"/>
                          </a:solidFill>
                        </a:rPr>
                        <a:t>Aperta</a:t>
                      </a:r>
                    </a:p>
                  </a:txBody>
                  <a:tcPr>
                    <a:solidFill>
                      <a:schemeClr val="accent4">
                        <a:lumMod val="20000"/>
                        <a:lumOff val="80000"/>
                      </a:schemeClr>
                    </a:solidFill>
                  </a:tcPr>
                </a:tc>
                <a:tc>
                  <a:txBody>
                    <a:bodyPr/>
                    <a:lstStyle/>
                    <a:p>
                      <a:r>
                        <a:rPr lang="it-IT" sz="1600" dirty="0">
                          <a:solidFill>
                            <a:schemeClr val="tx1"/>
                          </a:solidFill>
                        </a:rPr>
                        <a:t>Storage NA</a:t>
                      </a:r>
                    </a:p>
                  </a:txBody>
                  <a:tcPr>
                    <a:solidFill>
                      <a:schemeClr val="accent4">
                        <a:lumMod val="20000"/>
                        <a:lumOff val="80000"/>
                      </a:schemeClr>
                    </a:solidFill>
                  </a:tcPr>
                </a:tc>
                <a:tc>
                  <a:txBody>
                    <a:bodyPr/>
                    <a:lstStyle/>
                    <a:p>
                      <a:r>
                        <a:rPr lang="it-IT" sz="1600" dirty="0">
                          <a:solidFill>
                            <a:schemeClr val="tx1"/>
                          </a:solidFill>
                        </a:rPr>
                        <a:t>1.345.871 €</a:t>
                      </a:r>
                    </a:p>
                  </a:txBody>
                  <a:tcPr>
                    <a:solidFill>
                      <a:schemeClr val="accent4">
                        <a:lumMod val="20000"/>
                        <a:lumOff val="80000"/>
                      </a:schemeClr>
                    </a:solidFill>
                  </a:tcPr>
                </a:tc>
                <a:tc>
                  <a:txBody>
                    <a:bodyPr/>
                    <a:lstStyle/>
                    <a:p>
                      <a:r>
                        <a:rPr lang="it-IT" sz="1600" dirty="0">
                          <a:solidFill>
                            <a:schemeClr val="tx1"/>
                          </a:solidFill>
                        </a:rPr>
                        <a:t>3/20 (9) ?</a:t>
                      </a:r>
                    </a:p>
                  </a:txBody>
                  <a:tcPr>
                    <a:solidFill>
                      <a:schemeClr val="accent4">
                        <a:lumMod val="20000"/>
                        <a:lumOff val="80000"/>
                      </a:schemeClr>
                    </a:solidFill>
                  </a:tcPr>
                </a:tc>
                <a:extLst>
                  <a:ext uri="{0D108BD9-81ED-4DB2-BD59-A6C34878D82A}">
                    <a16:rowId xmlns:a16="http://schemas.microsoft.com/office/drawing/2014/main" val="1343439215"/>
                  </a:ext>
                </a:extLst>
              </a:tr>
              <a:tr h="370840">
                <a:tc>
                  <a:txBody>
                    <a:bodyPr/>
                    <a:lstStyle/>
                    <a:p>
                      <a:r>
                        <a:rPr lang="it-IT" sz="1600" dirty="0" err="1">
                          <a:solidFill>
                            <a:schemeClr val="tx1"/>
                          </a:solidFill>
                        </a:rPr>
                        <a:t>Gara_BA_CALC</a:t>
                      </a:r>
                      <a:endParaRPr lang="it-IT" sz="1600" dirty="0">
                        <a:solidFill>
                          <a:schemeClr val="tx1"/>
                        </a:solidFill>
                      </a:endParaRPr>
                    </a:p>
                  </a:txBody>
                  <a:tcPr>
                    <a:solidFill>
                      <a:schemeClr val="accent4">
                        <a:lumMod val="20000"/>
                        <a:lumOff val="80000"/>
                      </a:schemeClr>
                    </a:solidFill>
                  </a:tcPr>
                </a:tc>
                <a:tc>
                  <a:txBody>
                    <a:bodyPr/>
                    <a:lstStyle/>
                    <a:p>
                      <a:r>
                        <a:rPr lang="it-IT" sz="1600" dirty="0">
                          <a:solidFill>
                            <a:schemeClr val="tx1"/>
                          </a:solidFill>
                        </a:rPr>
                        <a:t>Aperta</a:t>
                      </a:r>
                    </a:p>
                  </a:txBody>
                  <a:tcPr>
                    <a:solidFill>
                      <a:schemeClr val="accent4">
                        <a:lumMod val="20000"/>
                        <a:lumOff val="80000"/>
                      </a:schemeClr>
                    </a:solidFill>
                  </a:tcPr>
                </a:tc>
                <a:tc>
                  <a:txBody>
                    <a:bodyPr/>
                    <a:lstStyle/>
                    <a:p>
                      <a:r>
                        <a:rPr lang="it-IT" sz="1600" dirty="0">
                          <a:solidFill>
                            <a:schemeClr val="tx1"/>
                          </a:solidFill>
                        </a:rPr>
                        <a:t>Calcolo BA</a:t>
                      </a:r>
                    </a:p>
                  </a:txBody>
                  <a:tcPr>
                    <a:solidFill>
                      <a:schemeClr val="accent4">
                        <a:lumMod val="20000"/>
                        <a:lumOff val="80000"/>
                      </a:schemeClr>
                    </a:solidFill>
                  </a:tcPr>
                </a:tc>
                <a:tc>
                  <a:txBody>
                    <a:bodyPr/>
                    <a:lstStyle/>
                    <a:p>
                      <a:r>
                        <a:rPr lang="it-IT" sz="1600" dirty="0">
                          <a:solidFill>
                            <a:schemeClr val="tx1"/>
                          </a:solidFill>
                        </a:rPr>
                        <a:t>1.544.960 €</a:t>
                      </a:r>
                    </a:p>
                  </a:txBody>
                  <a:tcPr>
                    <a:solidFill>
                      <a:schemeClr val="accent4">
                        <a:lumMod val="20000"/>
                        <a:lumOff val="80000"/>
                      </a:schemeClr>
                    </a:solidFill>
                  </a:tcPr>
                </a:tc>
                <a:tc>
                  <a:txBody>
                    <a:bodyPr/>
                    <a:lstStyle/>
                    <a:p>
                      <a:r>
                        <a:rPr lang="it-IT" sz="1600" dirty="0">
                          <a:solidFill>
                            <a:schemeClr val="tx1"/>
                          </a:solidFill>
                        </a:rPr>
                        <a:t>?</a:t>
                      </a:r>
                    </a:p>
                  </a:txBody>
                  <a:tcPr>
                    <a:solidFill>
                      <a:schemeClr val="accent4">
                        <a:lumMod val="20000"/>
                        <a:lumOff val="80000"/>
                      </a:schemeClr>
                    </a:solidFill>
                  </a:tcPr>
                </a:tc>
                <a:extLst>
                  <a:ext uri="{0D108BD9-81ED-4DB2-BD59-A6C34878D82A}">
                    <a16:rowId xmlns:a16="http://schemas.microsoft.com/office/drawing/2014/main" val="1617242269"/>
                  </a:ext>
                </a:extLst>
              </a:tr>
              <a:tr h="370840">
                <a:tc>
                  <a:txBody>
                    <a:bodyPr/>
                    <a:lstStyle/>
                    <a:p>
                      <a:r>
                        <a:rPr lang="it-IT" sz="1600" dirty="0" err="1">
                          <a:solidFill>
                            <a:schemeClr val="tx1"/>
                          </a:solidFill>
                        </a:rPr>
                        <a:t>Gara_BA_STO</a:t>
                      </a:r>
                      <a:endParaRPr lang="it-IT" sz="1600" dirty="0">
                        <a:solidFill>
                          <a:schemeClr val="tx1"/>
                        </a:solidFill>
                      </a:endParaRPr>
                    </a:p>
                  </a:txBody>
                  <a:tcPr>
                    <a:solidFill>
                      <a:schemeClr val="accent4">
                        <a:lumMod val="20000"/>
                        <a:lumOff val="80000"/>
                      </a:schemeClr>
                    </a:solidFill>
                  </a:tcPr>
                </a:tc>
                <a:tc>
                  <a:txBody>
                    <a:bodyPr/>
                    <a:lstStyle/>
                    <a:p>
                      <a:r>
                        <a:rPr lang="it-IT" sz="1600" dirty="0">
                          <a:solidFill>
                            <a:schemeClr val="tx1"/>
                          </a:solidFill>
                        </a:rPr>
                        <a:t>Aperta</a:t>
                      </a:r>
                    </a:p>
                  </a:txBody>
                  <a:tcPr>
                    <a:solidFill>
                      <a:schemeClr val="accent4">
                        <a:lumMod val="20000"/>
                        <a:lumOff val="80000"/>
                      </a:schemeClr>
                    </a:solidFill>
                  </a:tcPr>
                </a:tc>
                <a:tc>
                  <a:txBody>
                    <a:bodyPr/>
                    <a:lstStyle/>
                    <a:p>
                      <a:r>
                        <a:rPr lang="it-IT" sz="1600" dirty="0">
                          <a:solidFill>
                            <a:schemeClr val="tx1"/>
                          </a:solidFill>
                        </a:rPr>
                        <a:t>Storage BA</a:t>
                      </a:r>
                    </a:p>
                  </a:txBody>
                  <a:tcPr>
                    <a:solidFill>
                      <a:schemeClr val="accent4">
                        <a:lumMod val="20000"/>
                        <a:lumOff val="80000"/>
                      </a:schemeClr>
                    </a:solidFill>
                  </a:tcPr>
                </a:tc>
                <a:tc>
                  <a:txBody>
                    <a:bodyPr/>
                    <a:lstStyle/>
                    <a:p>
                      <a:r>
                        <a:rPr lang="it-IT" sz="1600" dirty="0">
                          <a:solidFill>
                            <a:schemeClr val="tx1"/>
                          </a:solidFill>
                        </a:rPr>
                        <a:t>1.655.770 €</a:t>
                      </a:r>
                    </a:p>
                  </a:txBody>
                  <a:tcPr>
                    <a:solidFill>
                      <a:schemeClr val="accent4">
                        <a:lumMod val="20000"/>
                        <a:lumOff val="80000"/>
                      </a:schemeClr>
                    </a:solidFill>
                  </a:tcPr>
                </a:tc>
                <a:tc>
                  <a:txBody>
                    <a:bodyPr/>
                    <a:lstStyle/>
                    <a:p>
                      <a:r>
                        <a:rPr lang="it-IT" sz="1600" dirty="0">
                          <a:solidFill>
                            <a:schemeClr val="tx1"/>
                          </a:solidFill>
                        </a:rPr>
                        <a:t>?</a:t>
                      </a:r>
                    </a:p>
                  </a:txBody>
                  <a:tcPr>
                    <a:solidFill>
                      <a:schemeClr val="accent4">
                        <a:lumMod val="20000"/>
                        <a:lumOff val="80000"/>
                      </a:schemeClr>
                    </a:solidFill>
                  </a:tcPr>
                </a:tc>
                <a:extLst>
                  <a:ext uri="{0D108BD9-81ED-4DB2-BD59-A6C34878D82A}">
                    <a16:rowId xmlns:a16="http://schemas.microsoft.com/office/drawing/2014/main" val="666719629"/>
                  </a:ext>
                </a:extLst>
              </a:tr>
              <a:tr h="370840">
                <a:tc>
                  <a:txBody>
                    <a:bodyPr/>
                    <a:lstStyle/>
                    <a:p>
                      <a:r>
                        <a:rPr lang="it-IT" sz="1600" dirty="0" err="1">
                          <a:solidFill>
                            <a:schemeClr val="tx1"/>
                          </a:solidFill>
                        </a:rPr>
                        <a:t>Gara_CT_IT</a:t>
                      </a:r>
                      <a:endParaRPr lang="it-IT" sz="1600" dirty="0">
                        <a:solidFill>
                          <a:schemeClr val="tx1"/>
                        </a:solidFill>
                      </a:endParaRPr>
                    </a:p>
                  </a:txBody>
                  <a:tcPr>
                    <a:solidFill>
                      <a:schemeClr val="accent4">
                        <a:lumMod val="20000"/>
                        <a:lumOff val="80000"/>
                      </a:schemeClr>
                    </a:solidFill>
                  </a:tcPr>
                </a:tc>
                <a:tc>
                  <a:txBody>
                    <a:bodyPr/>
                    <a:lstStyle/>
                    <a:p>
                      <a:r>
                        <a:rPr lang="it-IT" sz="1600" dirty="0">
                          <a:solidFill>
                            <a:schemeClr val="tx1"/>
                          </a:solidFill>
                        </a:rPr>
                        <a:t>Aperta</a:t>
                      </a:r>
                    </a:p>
                  </a:txBody>
                  <a:tcPr>
                    <a:solidFill>
                      <a:schemeClr val="accent4">
                        <a:lumMod val="20000"/>
                        <a:lumOff val="80000"/>
                      </a:schemeClr>
                    </a:solidFill>
                  </a:tcPr>
                </a:tc>
                <a:tc>
                  <a:txBody>
                    <a:bodyPr/>
                    <a:lstStyle/>
                    <a:p>
                      <a:r>
                        <a:rPr lang="it-IT" sz="1600" dirty="0">
                          <a:solidFill>
                            <a:schemeClr val="tx1"/>
                          </a:solidFill>
                        </a:rPr>
                        <a:t>Calcolo e Storage CT</a:t>
                      </a:r>
                    </a:p>
                  </a:txBody>
                  <a:tcPr>
                    <a:solidFill>
                      <a:schemeClr val="accent4">
                        <a:lumMod val="20000"/>
                        <a:lumOff val="80000"/>
                      </a:schemeClr>
                    </a:solidFill>
                  </a:tcPr>
                </a:tc>
                <a:tc>
                  <a:txBody>
                    <a:bodyPr/>
                    <a:lstStyle/>
                    <a:p>
                      <a:r>
                        <a:rPr lang="it-IT" sz="1600" dirty="0">
                          <a:solidFill>
                            <a:schemeClr val="tx1"/>
                          </a:solidFill>
                        </a:rPr>
                        <a:t>1.636.713 €</a:t>
                      </a:r>
                    </a:p>
                  </a:txBody>
                  <a:tcPr>
                    <a:solidFill>
                      <a:schemeClr val="accent4">
                        <a:lumMod val="20000"/>
                        <a:lumOff val="80000"/>
                      </a:schemeClr>
                    </a:solidFill>
                  </a:tcPr>
                </a:tc>
                <a:tc>
                  <a:txBody>
                    <a:bodyPr/>
                    <a:lstStyle/>
                    <a:p>
                      <a:r>
                        <a:rPr lang="it-IT" sz="1600" dirty="0">
                          <a:solidFill>
                            <a:schemeClr val="tx1"/>
                          </a:solidFill>
                        </a:rPr>
                        <a:t>Non a breve</a:t>
                      </a:r>
                    </a:p>
                  </a:txBody>
                  <a:tcPr>
                    <a:solidFill>
                      <a:schemeClr val="accent4">
                        <a:lumMod val="20000"/>
                        <a:lumOff val="80000"/>
                      </a:schemeClr>
                    </a:solidFill>
                  </a:tcPr>
                </a:tc>
                <a:extLst>
                  <a:ext uri="{0D108BD9-81ED-4DB2-BD59-A6C34878D82A}">
                    <a16:rowId xmlns:a16="http://schemas.microsoft.com/office/drawing/2014/main" val="2884677294"/>
                  </a:ext>
                </a:extLst>
              </a:tr>
              <a:tr h="370840">
                <a:tc>
                  <a:txBody>
                    <a:bodyPr/>
                    <a:lstStyle/>
                    <a:p>
                      <a:r>
                        <a:rPr lang="it-IT" sz="1600" dirty="0" err="1">
                          <a:solidFill>
                            <a:schemeClr val="tx1"/>
                          </a:solidFill>
                        </a:rPr>
                        <a:t>Gara_UNINA_IT</a:t>
                      </a:r>
                      <a:endParaRPr lang="it-IT" sz="1600" dirty="0">
                        <a:solidFill>
                          <a:schemeClr val="tx1"/>
                        </a:solidFill>
                      </a:endParaRPr>
                    </a:p>
                  </a:txBody>
                  <a:tcPr>
                    <a:solidFill>
                      <a:schemeClr val="accent4">
                        <a:lumMod val="20000"/>
                        <a:lumOff val="80000"/>
                      </a:schemeClr>
                    </a:solidFill>
                  </a:tcPr>
                </a:tc>
                <a:tc>
                  <a:txBody>
                    <a:bodyPr/>
                    <a:lstStyle/>
                    <a:p>
                      <a:r>
                        <a:rPr lang="it-IT" sz="1600" dirty="0">
                          <a:solidFill>
                            <a:schemeClr val="tx1"/>
                          </a:solidFill>
                        </a:rPr>
                        <a:t>Aperta</a:t>
                      </a:r>
                    </a:p>
                  </a:txBody>
                  <a:tcPr>
                    <a:solidFill>
                      <a:schemeClr val="accent4">
                        <a:lumMod val="20000"/>
                        <a:lumOff val="80000"/>
                      </a:schemeClr>
                    </a:solidFill>
                  </a:tcPr>
                </a:tc>
                <a:tc>
                  <a:txBody>
                    <a:bodyPr/>
                    <a:lstStyle/>
                    <a:p>
                      <a:r>
                        <a:rPr lang="it-IT" sz="1600" dirty="0">
                          <a:solidFill>
                            <a:schemeClr val="tx1"/>
                          </a:solidFill>
                        </a:rPr>
                        <a:t>Calcolo e Storage UNINA</a:t>
                      </a:r>
                    </a:p>
                  </a:txBody>
                  <a:tcPr>
                    <a:solidFill>
                      <a:schemeClr val="accent4">
                        <a:lumMod val="20000"/>
                        <a:lumOff val="80000"/>
                      </a:schemeClr>
                    </a:solidFill>
                  </a:tcPr>
                </a:tc>
                <a:tc>
                  <a:txBody>
                    <a:bodyPr/>
                    <a:lstStyle/>
                    <a:p>
                      <a:r>
                        <a:rPr lang="it-IT" sz="1600" dirty="0">
                          <a:solidFill>
                            <a:schemeClr val="tx1"/>
                          </a:solidFill>
                        </a:rPr>
                        <a:t>585.630 €</a:t>
                      </a:r>
                    </a:p>
                  </a:txBody>
                  <a:tcPr>
                    <a:solidFill>
                      <a:schemeClr val="accent4">
                        <a:lumMod val="20000"/>
                        <a:lumOff val="80000"/>
                      </a:schemeClr>
                    </a:solidFill>
                  </a:tcPr>
                </a:tc>
                <a:tc>
                  <a:txBody>
                    <a:bodyPr/>
                    <a:lstStyle/>
                    <a:p>
                      <a:r>
                        <a:rPr lang="it-IT" sz="1600" dirty="0">
                          <a:solidFill>
                            <a:schemeClr val="tx1"/>
                          </a:solidFill>
                        </a:rPr>
                        <a:t>?</a:t>
                      </a:r>
                    </a:p>
                  </a:txBody>
                  <a:tcPr>
                    <a:solidFill>
                      <a:schemeClr val="accent4">
                        <a:lumMod val="20000"/>
                        <a:lumOff val="80000"/>
                      </a:schemeClr>
                    </a:solidFill>
                  </a:tcPr>
                </a:tc>
                <a:extLst>
                  <a:ext uri="{0D108BD9-81ED-4DB2-BD59-A6C34878D82A}">
                    <a16:rowId xmlns:a16="http://schemas.microsoft.com/office/drawing/2014/main" val="588477277"/>
                  </a:ext>
                </a:extLst>
              </a:tr>
              <a:tr h="370840">
                <a:tc>
                  <a:txBody>
                    <a:bodyPr/>
                    <a:lstStyle/>
                    <a:p>
                      <a:r>
                        <a:rPr lang="it-IT" sz="1600" dirty="0">
                          <a:solidFill>
                            <a:schemeClr val="tx1"/>
                          </a:solidFill>
                        </a:rPr>
                        <a:t>RdO_NA_4</a:t>
                      </a:r>
                    </a:p>
                  </a:txBody>
                  <a:tcPr>
                    <a:solidFill>
                      <a:schemeClr val="accent4">
                        <a:lumMod val="20000"/>
                        <a:lumOff val="80000"/>
                      </a:schemeClr>
                    </a:solidFill>
                  </a:tcPr>
                </a:tc>
                <a:tc>
                  <a:txBody>
                    <a:bodyPr/>
                    <a:lstStyle/>
                    <a:p>
                      <a:r>
                        <a:rPr lang="it-IT" sz="1600" dirty="0" err="1">
                          <a:solidFill>
                            <a:schemeClr val="tx1"/>
                          </a:solidFill>
                        </a:rPr>
                        <a:t>Mepa</a:t>
                      </a:r>
                      <a:endParaRPr lang="it-IT" sz="1600" dirty="0">
                        <a:solidFill>
                          <a:schemeClr val="tx1"/>
                        </a:solidFill>
                      </a:endParaRPr>
                    </a:p>
                  </a:txBody>
                  <a:tcPr>
                    <a:solidFill>
                      <a:schemeClr val="accent4">
                        <a:lumMod val="20000"/>
                        <a:lumOff val="80000"/>
                      </a:schemeClr>
                    </a:solidFill>
                  </a:tcPr>
                </a:tc>
                <a:tc>
                  <a:txBody>
                    <a:bodyPr/>
                    <a:lstStyle/>
                    <a:p>
                      <a:r>
                        <a:rPr lang="it-IT" sz="1600" dirty="0">
                          <a:solidFill>
                            <a:schemeClr val="tx1"/>
                          </a:solidFill>
                        </a:rPr>
                        <a:t>Switch</a:t>
                      </a:r>
                    </a:p>
                  </a:txBody>
                  <a:tcPr>
                    <a:solidFill>
                      <a:schemeClr val="accent4">
                        <a:lumMod val="20000"/>
                        <a:lumOff val="80000"/>
                      </a:schemeClr>
                    </a:solidFill>
                  </a:tcPr>
                </a:tc>
                <a:tc>
                  <a:txBody>
                    <a:bodyPr/>
                    <a:lstStyle/>
                    <a:p>
                      <a:r>
                        <a:rPr lang="it-IT" sz="1600" dirty="0">
                          <a:solidFill>
                            <a:schemeClr val="tx1"/>
                          </a:solidFill>
                        </a:rPr>
                        <a:t>15.810 €</a:t>
                      </a:r>
                    </a:p>
                  </a:txBody>
                  <a:tcPr>
                    <a:solidFill>
                      <a:schemeClr val="accent4">
                        <a:lumMod val="20000"/>
                        <a:lumOff val="80000"/>
                      </a:schemeClr>
                    </a:solidFill>
                  </a:tcPr>
                </a:tc>
                <a:tc>
                  <a:txBody>
                    <a:bodyPr/>
                    <a:lstStyle/>
                    <a:p>
                      <a:endParaRPr lang="it-IT" sz="1600"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1579987981"/>
                  </a:ext>
                </a:extLst>
              </a:tr>
              <a:tr h="370840">
                <a:tc>
                  <a:txBody>
                    <a:bodyPr/>
                    <a:lstStyle/>
                    <a:p>
                      <a:r>
                        <a:rPr lang="it-IT" sz="1600" dirty="0">
                          <a:solidFill>
                            <a:schemeClr val="tx1"/>
                          </a:solidFill>
                        </a:rPr>
                        <a:t>RdO_BA_1</a:t>
                      </a:r>
                    </a:p>
                  </a:txBody>
                  <a:tcPr>
                    <a:solidFill>
                      <a:schemeClr val="accent4">
                        <a:lumMod val="20000"/>
                        <a:lumOff val="80000"/>
                      </a:schemeClr>
                    </a:solidFill>
                  </a:tcPr>
                </a:tc>
                <a:tc>
                  <a:txBody>
                    <a:bodyPr/>
                    <a:lstStyle/>
                    <a:p>
                      <a:r>
                        <a:rPr lang="it-IT" sz="1600" dirty="0" err="1">
                          <a:solidFill>
                            <a:schemeClr val="tx1"/>
                          </a:solidFill>
                        </a:rPr>
                        <a:t>Mepa</a:t>
                      </a:r>
                      <a:endParaRPr lang="it-IT" sz="1600" dirty="0">
                        <a:solidFill>
                          <a:schemeClr val="tx1"/>
                        </a:solidFill>
                      </a:endParaRPr>
                    </a:p>
                  </a:txBody>
                  <a:tcPr>
                    <a:solidFill>
                      <a:schemeClr val="accent4">
                        <a:lumMod val="20000"/>
                        <a:lumOff val="80000"/>
                      </a:schemeClr>
                    </a:solidFill>
                  </a:tcPr>
                </a:tc>
                <a:tc>
                  <a:txBody>
                    <a:bodyPr/>
                    <a:lstStyle/>
                    <a:p>
                      <a:r>
                        <a:rPr lang="it-IT" sz="1600" dirty="0">
                          <a:solidFill>
                            <a:schemeClr val="tx1"/>
                          </a:solidFill>
                        </a:rPr>
                        <a:t>Switch</a:t>
                      </a:r>
                    </a:p>
                  </a:txBody>
                  <a:tcPr>
                    <a:solidFill>
                      <a:schemeClr val="accent4">
                        <a:lumMod val="20000"/>
                        <a:lumOff val="80000"/>
                      </a:schemeClr>
                    </a:solidFill>
                  </a:tcPr>
                </a:tc>
                <a:tc>
                  <a:txBody>
                    <a:bodyPr/>
                    <a:lstStyle/>
                    <a:p>
                      <a:r>
                        <a:rPr lang="it-IT" sz="1600" dirty="0">
                          <a:solidFill>
                            <a:schemeClr val="tx1"/>
                          </a:solidFill>
                        </a:rPr>
                        <a:t>28.060 €</a:t>
                      </a:r>
                    </a:p>
                  </a:txBody>
                  <a:tcPr>
                    <a:solidFill>
                      <a:schemeClr val="accent4">
                        <a:lumMod val="20000"/>
                        <a:lumOff val="80000"/>
                      </a:schemeClr>
                    </a:solidFill>
                  </a:tcPr>
                </a:tc>
                <a:tc>
                  <a:txBody>
                    <a:bodyPr/>
                    <a:lstStyle/>
                    <a:p>
                      <a:endParaRPr lang="it-IT" sz="1600"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2450779505"/>
                  </a:ext>
                </a:extLst>
              </a:tr>
              <a:tr h="370840">
                <a:tc>
                  <a:txBody>
                    <a:bodyPr/>
                    <a:lstStyle/>
                    <a:p>
                      <a:r>
                        <a:rPr lang="it-IT" sz="1600" dirty="0">
                          <a:solidFill>
                            <a:schemeClr val="tx1"/>
                          </a:solidFill>
                        </a:rPr>
                        <a:t>RdO_CT_1</a:t>
                      </a:r>
                    </a:p>
                  </a:txBody>
                  <a:tcPr>
                    <a:solidFill>
                      <a:schemeClr val="accent4">
                        <a:lumMod val="20000"/>
                        <a:lumOff val="80000"/>
                      </a:schemeClr>
                    </a:solidFill>
                  </a:tcPr>
                </a:tc>
                <a:tc>
                  <a:txBody>
                    <a:bodyPr/>
                    <a:lstStyle/>
                    <a:p>
                      <a:r>
                        <a:rPr lang="it-IT" sz="1600" dirty="0" err="1">
                          <a:solidFill>
                            <a:schemeClr val="tx1"/>
                          </a:solidFill>
                        </a:rPr>
                        <a:t>Mepa</a:t>
                      </a:r>
                      <a:endParaRPr lang="it-IT" sz="1600" dirty="0">
                        <a:solidFill>
                          <a:schemeClr val="tx1"/>
                        </a:solidFill>
                      </a:endParaRPr>
                    </a:p>
                  </a:txBody>
                  <a:tcPr>
                    <a:solidFill>
                      <a:schemeClr val="accent4">
                        <a:lumMod val="20000"/>
                        <a:lumOff val="80000"/>
                      </a:schemeClr>
                    </a:solidFill>
                  </a:tcPr>
                </a:tc>
                <a:tc>
                  <a:txBody>
                    <a:bodyPr/>
                    <a:lstStyle/>
                    <a:p>
                      <a:r>
                        <a:rPr lang="it-IT" sz="1600" dirty="0">
                          <a:solidFill>
                            <a:schemeClr val="tx1"/>
                          </a:solidFill>
                        </a:rPr>
                        <a:t>Switch</a:t>
                      </a:r>
                    </a:p>
                  </a:txBody>
                  <a:tcPr>
                    <a:solidFill>
                      <a:schemeClr val="accent4">
                        <a:lumMod val="20000"/>
                        <a:lumOff val="80000"/>
                      </a:schemeClr>
                    </a:solidFill>
                  </a:tcPr>
                </a:tc>
                <a:tc>
                  <a:txBody>
                    <a:bodyPr/>
                    <a:lstStyle/>
                    <a:p>
                      <a:r>
                        <a:rPr lang="it-IT" sz="1600" dirty="0">
                          <a:solidFill>
                            <a:schemeClr val="tx1"/>
                          </a:solidFill>
                        </a:rPr>
                        <a:t>9.220 €</a:t>
                      </a:r>
                    </a:p>
                  </a:txBody>
                  <a:tcPr>
                    <a:solidFill>
                      <a:schemeClr val="accent4">
                        <a:lumMod val="20000"/>
                        <a:lumOff val="80000"/>
                      </a:schemeClr>
                    </a:solidFill>
                  </a:tcPr>
                </a:tc>
                <a:tc>
                  <a:txBody>
                    <a:bodyPr/>
                    <a:lstStyle/>
                    <a:p>
                      <a:endParaRPr lang="it-IT" sz="1600"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272334357"/>
                  </a:ext>
                </a:extLst>
              </a:tr>
              <a:tr h="164429">
                <a:tc>
                  <a:txBody>
                    <a:bodyPr/>
                    <a:lstStyle/>
                    <a:p>
                      <a:endParaRPr lang="it-IT" sz="400" dirty="0"/>
                    </a:p>
                  </a:txBody>
                  <a:tcPr>
                    <a:noFill/>
                  </a:tcPr>
                </a:tc>
                <a:tc>
                  <a:txBody>
                    <a:bodyPr/>
                    <a:lstStyle/>
                    <a:p>
                      <a:endParaRPr lang="it-IT" sz="400" dirty="0"/>
                    </a:p>
                  </a:txBody>
                  <a:tcPr>
                    <a:noFill/>
                  </a:tcPr>
                </a:tc>
                <a:tc>
                  <a:txBody>
                    <a:bodyPr/>
                    <a:lstStyle/>
                    <a:p>
                      <a:endParaRPr lang="it-IT" sz="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400" dirty="0">
                        <a:solidFill>
                          <a:schemeClr val="tx1"/>
                        </a:solidFill>
                      </a:endParaRPr>
                    </a:p>
                  </a:txBody>
                  <a:tcPr>
                    <a:noFill/>
                  </a:tcPr>
                </a:tc>
                <a:tc>
                  <a:txBody>
                    <a:bodyPr/>
                    <a:lstStyle/>
                    <a:p>
                      <a:endParaRPr lang="it-IT" sz="400" dirty="0"/>
                    </a:p>
                  </a:txBody>
                  <a:tcPr>
                    <a:noFill/>
                  </a:tcPr>
                </a:tc>
                <a:extLst>
                  <a:ext uri="{0D108BD9-81ED-4DB2-BD59-A6C34878D82A}">
                    <a16:rowId xmlns:a16="http://schemas.microsoft.com/office/drawing/2014/main" val="4164858227"/>
                  </a:ext>
                </a:extLst>
              </a:tr>
            </a:tbl>
          </a:graphicData>
        </a:graphic>
      </p:graphicFrame>
      <p:sp>
        <p:nvSpPr>
          <p:cNvPr id="7" name="CasellaDiTesto 6">
            <a:extLst>
              <a:ext uri="{FF2B5EF4-FFF2-40B4-BE49-F238E27FC236}">
                <a16:creationId xmlns:a16="http://schemas.microsoft.com/office/drawing/2014/main" id="{62B51FBC-6DBA-5A42-B43F-869AD6DD54A9}"/>
              </a:ext>
            </a:extLst>
          </p:cNvPr>
          <p:cNvSpPr txBox="1"/>
          <p:nvPr/>
        </p:nvSpPr>
        <p:spPr>
          <a:xfrm>
            <a:off x="1803399" y="5422301"/>
            <a:ext cx="8585201" cy="707886"/>
          </a:xfrm>
          <a:prstGeom prst="rect">
            <a:avLst/>
          </a:prstGeom>
          <a:noFill/>
        </p:spPr>
        <p:txBody>
          <a:bodyPr wrap="square" rtlCol="0">
            <a:spAutoFit/>
          </a:bodyPr>
          <a:lstStyle/>
          <a:p>
            <a:r>
              <a:rPr lang="it-IT" sz="2000" dirty="0"/>
              <a:t>Allo studio la possibilità di usare il Lotto 5 (nodi a 4 vie) per la scheda NA-33-CAL-INFN, nodi </a:t>
            </a:r>
            <a:r>
              <a:rPr lang="it-IT" sz="2000" dirty="0" err="1"/>
              <a:t>many</a:t>
            </a:r>
            <a:r>
              <a:rPr lang="it-IT" sz="2000" dirty="0"/>
              <a:t> core con 1 GPU, con somma assentita 104 k€</a:t>
            </a:r>
          </a:p>
        </p:txBody>
      </p:sp>
    </p:spTree>
    <p:extLst>
      <p:ext uri="{BB962C8B-B14F-4D97-AF65-F5344CB8AC3E}">
        <p14:creationId xmlns:p14="http://schemas.microsoft.com/office/powerpoint/2010/main" val="3610965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33194" y="365125"/>
            <a:ext cx="9320605" cy="624579"/>
          </a:xfrm>
        </p:spPr>
        <p:txBody>
          <a:bodyPr>
            <a:normAutofit fontScale="90000"/>
          </a:bodyPr>
          <a:lstStyle/>
          <a:p>
            <a:r>
              <a:rPr lang="it-IT" dirty="0"/>
              <a:t>Cronoprogramma Gare INFN</a:t>
            </a:r>
          </a:p>
        </p:txBody>
      </p:sp>
      <p:pic>
        <p:nvPicPr>
          <p:cNvPr id="4" name="Segnaposto contenuto 3"/>
          <p:cNvPicPr>
            <a:picLocks noChangeAspect="1"/>
          </p:cNvPicPr>
          <p:nvPr/>
        </p:nvPicPr>
        <p:blipFill>
          <a:blip r:embed="rId3"/>
          <a:stretch>
            <a:fillRect/>
          </a:stretch>
        </p:blipFill>
        <p:spPr>
          <a:xfrm>
            <a:off x="139850" y="0"/>
            <a:ext cx="1333948" cy="1280232"/>
          </a:xfrm>
          <a:prstGeom prst="rect">
            <a:avLst/>
          </a:prstGeom>
        </p:spPr>
      </p:pic>
      <p:sp>
        <p:nvSpPr>
          <p:cNvPr id="5" name="Segnaposto data 4"/>
          <p:cNvSpPr>
            <a:spLocks noGrp="1"/>
          </p:cNvSpPr>
          <p:nvPr>
            <p:ph type="dt" sz="half" idx="10"/>
          </p:nvPr>
        </p:nvSpPr>
        <p:spPr/>
        <p:txBody>
          <a:bodyPr/>
          <a:lstStyle/>
          <a:p>
            <a:r>
              <a:rPr lang="it-IT"/>
              <a:t>Comitato Scientifico IBiSCo - 22/10/19</a:t>
            </a:r>
          </a:p>
        </p:txBody>
      </p:sp>
      <p:sp>
        <p:nvSpPr>
          <p:cNvPr id="6" name="Segnaposto numero diapositiva 5"/>
          <p:cNvSpPr>
            <a:spLocks noGrp="1"/>
          </p:cNvSpPr>
          <p:nvPr>
            <p:ph type="sldNum" sz="quarter" idx="12"/>
          </p:nvPr>
        </p:nvSpPr>
        <p:spPr/>
        <p:txBody>
          <a:bodyPr/>
          <a:lstStyle/>
          <a:p>
            <a:fld id="{D34C3E3B-CA28-2640-8C42-4E498BACB79B}" type="slidenum">
              <a:rPr lang="it-IT" smtClean="0"/>
              <a:t>6</a:t>
            </a:fld>
            <a:endParaRPr lang="it-IT" dirty="0"/>
          </a:p>
        </p:txBody>
      </p:sp>
      <p:sp>
        <p:nvSpPr>
          <p:cNvPr id="3" name="Segnaposto piè di pagina 2">
            <a:extLst>
              <a:ext uri="{FF2B5EF4-FFF2-40B4-BE49-F238E27FC236}">
                <a16:creationId xmlns:a16="http://schemas.microsoft.com/office/drawing/2014/main" id="{E13CE804-CC31-044E-9021-06F21AC615F2}"/>
              </a:ext>
            </a:extLst>
          </p:cNvPr>
          <p:cNvSpPr>
            <a:spLocks noGrp="1"/>
          </p:cNvSpPr>
          <p:nvPr>
            <p:ph type="ftr" sz="quarter" idx="11"/>
          </p:nvPr>
        </p:nvSpPr>
        <p:spPr/>
        <p:txBody>
          <a:bodyPr/>
          <a:lstStyle/>
          <a:p>
            <a:r>
              <a:rPr lang="it-IT"/>
              <a:t>G. Carlino</a:t>
            </a:r>
          </a:p>
        </p:txBody>
      </p:sp>
      <p:pic>
        <p:nvPicPr>
          <p:cNvPr id="9" name="Immagine 8">
            <a:extLst>
              <a:ext uri="{FF2B5EF4-FFF2-40B4-BE49-F238E27FC236}">
                <a16:creationId xmlns:a16="http://schemas.microsoft.com/office/drawing/2014/main" id="{C67FE20F-BF65-CB49-8285-AB4F5A09A205}"/>
              </a:ext>
            </a:extLst>
          </p:cNvPr>
          <p:cNvPicPr>
            <a:picLocks noChangeAspect="1"/>
          </p:cNvPicPr>
          <p:nvPr/>
        </p:nvPicPr>
        <p:blipFill>
          <a:blip r:embed="rId4"/>
          <a:stretch>
            <a:fillRect/>
          </a:stretch>
        </p:blipFill>
        <p:spPr>
          <a:xfrm>
            <a:off x="5876130" y="1676399"/>
            <a:ext cx="6296278" cy="4422645"/>
          </a:xfrm>
          <a:prstGeom prst="rect">
            <a:avLst/>
          </a:prstGeom>
        </p:spPr>
      </p:pic>
      <p:pic>
        <p:nvPicPr>
          <p:cNvPr id="8" name="Immagine 7">
            <a:extLst>
              <a:ext uri="{FF2B5EF4-FFF2-40B4-BE49-F238E27FC236}">
                <a16:creationId xmlns:a16="http://schemas.microsoft.com/office/drawing/2014/main" id="{12D4C8DC-9F7D-DF4D-B8AB-411D719C75CF}"/>
              </a:ext>
            </a:extLst>
          </p:cNvPr>
          <p:cNvPicPr>
            <a:picLocks noChangeAspect="1"/>
          </p:cNvPicPr>
          <p:nvPr/>
        </p:nvPicPr>
        <p:blipFill>
          <a:blip r:embed="rId5"/>
          <a:stretch>
            <a:fillRect/>
          </a:stretch>
        </p:blipFill>
        <p:spPr>
          <a:xfrm>
            <a:off x="0" y="1247010"/>
            <a:ext cx="5895361" cy="5399868"/>
          </a:xfrm>
          <a:prstGeom prst="rect">
            <a:avLst/>
          </a:prstGeom>
        </p:spPr>
      </p:pic>
    </p:spTree>
    <p:extLst>
      <p:ext uri="{BB962C8B-B14F-4D97-AF65-F5344CB8AC3E}">
        <p14:creationId xmlns:p14="http://schemas.microsoft.com/office/powerpoint/2010/main" val="106395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33194" y="365125"/>
            <a:ext cx="9320605" cy="624579"/>
          </a:xfrm>
        </p:spPr>
        <p:txBody>
          <a:bodyPr>
            <a:normAutofit fontScale="90000"/>
          </a:bodyPr>
          <a:lstStyle/>
          <a:p>
            <a:r>
              <a:rPr lang="it-IT" dirty="0"/>
              <a:t>Rendicontazione Bimestrale</a:t>
            </a:r>
          </a:p>
        </p:txBody>
      </p:sp>
      <p:pic>
        <p:nvPicPr>
          <p:cNvPr id="4" name="Segnaposto contenuto 3"/>
          <p:cNvPicPr>
            <a:picLocks noChangeAspect="1"/>
          </p:cNvPicPr>
          <p:nvPr/>
        </p:nvPicPr>
        <p:blipFill>
          <a:blip r:embed="rId3"/>
          <a:stretch>
            <a:fillRect/>
          </a:stretch>
        </p:blipFill>
        <p:spPr>
          <a:xfrm>
            <a:off x="139850" y="0"/>
            <a:ext cx="1333948" cy="1280232"/>
          </a:xfrm>
          <a:prstGeom prst="rect">
            <a:avLst/>
          </a:prstGeom>
        </p:spPr>
      </p:pic>
      <p:sp>
        <p:nvSpPr>
          <p:cNvPr id="5" name="Segnaposto data 4"/>
          <p:cNvSpPr>
            <a:spLocks noGrp="1"/>
          </p:cNvSpPr>
          <p:nvPr>
            <p:ph type="dt" sz="half" idx="10"/>
          </p:nvPr>
        </p:nvSpPr>
        <p:spPr/>
        <p:txBody>
          <a:bodyPr/>
          <a:lstStyle/>
          <a:p>
            <a:r>
              <a:rPr lang="it-IT"/>
              <a:t>Comitato Scientifico IBiSCo - 22/10/19</a:t>
            </a:r>
          </a:p>
        </p:txBody>
      </p:sp>
      <p:sp>
        <p:nvSpPr>
          <p:cNvPr id="6" name="Segnaposto numero diapositiva 5"/>
          <p:cNvSpPr>
            <a:spLocks noGrp="1"/>
          </p:cNvSpPr>
          <p:nvPr>
            <p:ph type="sldNum" sz="quarter" idx="12"/>
          </p:nvPr>
        </p:nvSpPr>
        <p:spPr/>
        <p:txBody>
          <a:bodyPr/>
          <a:lstStyle/>
          <a:p>
            <a:fld id="{D34C3E3B-CA28-2640-8C42-4E498BACB79B}" type="slidenum">
              <a:rPr lang="it-IT" smtClean="0"/>
              <a:t>7</a:t>
            </a:fld>
            <a:endParaRPr lang="it-IT" dirty="0"/>
          </a:p>
        </p:txBody>
      </p:sp>
      <p:sp>
        <p:nvSpPr>
          <p:cNvPr id="3" name="Segnaposto piè di pagina 2">
            <a:extLst>
              <a:ext uri="{FF2B5EF4-FFF2-40B4-BE49-F238E27FC236}">
                <a16:creationId xmlns:a16="http://schemas.microsoft.com/office/drawing/2014/main" id="{E13CE804-CC31-044E-9021-06F21AC615F2}"/>
              </a:ext>
            </a:extLst>
          </p:cNvPr>
          <p:cNvSpPr>
            <a:spLocks noGrp="1"/>
          </p:cNvSpPr>
          <p:nvPr>
            <p:ph type="ftr" sz="quarter" idx="11"/>
          </p:nvPr>
        </p:nvSpPr>
        <p:spPr/>
        <p:txBody>
          <a:bodyPr/>
          <a:lstStyle/>
          <a:p>
            <a:r>
              <a:rPr lang="it-IT"/>
              <a:t>G. Carlino</a:t>
            </a:r>
          </a:p>
        </p:txBody>
      </p:sp>
      <p:pic>
        <p:nvPicPr>
          <p:cNvPr id="10" name="Immagine 9">
            <a:extLst>
              <a:ext uri="{FF2B5EF4-FFF2-40B4-BE49-F238E27FC236}">
                <a16:creationId xmlns:a16="http://schemas.microsoft.com/office/drawing/2014/main" id="{0E31D940-4CC2-5040-ADEA-945221A63A01}"/>
              </a:ext>
            </a:extLst>
          </p:cNvPr>
          <p:cNvPicPr>
            <a:picLocks noChangeAspect="1"/>
          </p:cNvPicPr>
          <p:nvPr/>
        </p:nvPicPr>
        <p:blipFill>
          <a:blip r:embed="rId4"/>
          <a:stretch>
            <a:fillRect/>
          </a:stretch>
        </p:blipFill>
        <p:spPr>
          <a:xfrm>
            <a:off x="1181367" y="1140532"/>
            <a:ext cx="9829265" cy="4472868"/>
          </a:xfrm>
          <a:prstGeom prst="rect">
            <a:avLst/>
          </a:prstGeom>
        </p:spPr>
      </p:pic>
      <p:sp>
        <p:nvSpPr>
          <p:cNvPr id="11" name="Freccia destra 10">
            <a:extLst>
              <a:ext uri="{FF2B5EF4-FFF2-40B4-BE49-F238E27FC236}">
                <a16:creationId xmlns:a16="http://schemas.microsoft.com/office/drawing/2014/main" id="{ECABCC3C-4FE2-0F49-8458-56601260F1A1}"/>
              </a:ext>
            </a:extLst>
          </p:cNvPr>
          <p:cNvSpPr/>
          <p:nvPr/>
        </p:nvSpPr>
        <p:spPr>
          <a:xfrm rot="10800000">
            <a:off x="2959100" y="4292600"/>
            <a:ext cx="406400" cy="190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Freccia destra 11">
            <a:extLst>
              <a:ext uri="{FF2B5EF4-FFF2-40B4-BE49-F238E27FC236}">
                <a16:creationId xmlns:a16="http://schemas.microsoft.com/office/drawing/2014/main" id="{18031406-9BAD-3045-8EE0-65776075F857}"/>
              </a:ext>
            </a:extLst>
          </p:cNvPr>
          <p:cNvSpPr/>
          <p:nvPr/>
        </p:nvSpPr>
        <p:spPr>
          <a:xfrm rot="10800000">
            <a:off x="2984499" y="4498975"/>
            <a:ext cx="406400" cy="190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Freccia destra 12">
            <a:extLst>
              <a:ext uri="{FF2B5EF4-FFF2-40B4-BE49-F238E27FC236}">
                <a16:creationId xmlns:a16="http://schemas.microsoft.com/office/drawing/2014/main" id="{AB27EC4F-C80A-D547-A175-BF20562C56AF}"/>
              </a:ext>
            </a:extLst>
          </p:cNvPr>
          <p:cNvSpPr/>
          <p:nvPr/>
        </p:nvSpPr>
        <p:spPr>
          <a:xfrm rot="10800000">
            <a:off x="2984500" y="4721225"/>
            <a:ext cx="406400" cy="190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CasellaDiTesto 13">
            <a:extLst>
              <a:ext uri="{FF2B5EF4-FFF2-40B4-BE49-F238E27FC236}">
                <a16:creationId xmlns:a16="http://schemas.microsoft.com/office/drawing/2014/main" id="{05155C5E-80A1-D842-B485-6098B5035554}"/>
              </a:ext>
            </a:extLst>
          </p:cNvPr>
          <p:cNvSpPr txBox="1"/>
          <p:nvPr/>
        </p:nvSpPr>
        <p:spPr>
          <a:xfrm>
            <a:off x="3570157" y="4233961"/>
            <a:ext cx="276038" cy="307777"/>
          </a:xfrm>
          <a:prstGeom prst="rect">
            <a:avLst/>
          </a:prstGeom>
          <a:noFill/>
        </p:spPr>
        <p:txBody>
          <a:bodyPr wrap="none" rtlCol="0">
            <a:spAutoFit/>
          </a:bodyPr>
          <a:lstStyle/>
          <a:p>
            <a:r>
              <a:rPr lang="it-IT" sz="1400" dirty="0">
                <a:solidFill>
                  <a:srgbClr val="FF0000"/>
                </a:solidFill>
              </a:rPr>
              <a:t>1</a:t>
            </a:r>
          </a:p>
        </p:txBody>
      </p:sp>
      <p:sp>
        <p:nvSpPr>
          <p:cNvPr id="15" name="CasellaDiTesto 14">
            <a:extLst>
              <a:ext uri="{FF2B5EF4-FFF2-40B4-BE49-F238E27FC236}">
                <a16:creationId xmlns:a16="http://schemas.microsoft.com/office/drawing/2014/main" id="{6D9D8AFB-7BFF-394C-A210-686ECBBC41BB}"/>
              </a:ext>
            </a:extLst>
          </p:cNvPr>
          <p:cNvSpPr txBox="1"/>
          <p:nvPr/>
        </p:nvSpPr>
        <p:spPr>
          <a:xfrm>
            <a:off x="3570157" y="4432300"/>
            <a:ext cx="328294" cy="307777"/>
          </a:xfrm>
          <a:prstGeom prst="rect">
            <a:avLst/>
          </a:prstGeom>
          <a:noFill/>
        </p:spPr>
        <p:txBody>
          <a:bodyPr wrap="square" rtlCol="0">
            <a:spAutoFit/>
          </a:bodyPr>
          <a:lstStyle/>
          <a:p>
            <a:r>
              <a:rPr lang="it-IT" sz="1400" dirty="0">
                <a:solidFill>
                  <a:srgbClr val="FF0000"/>
                </a:solidFill>
              </a:rPr>
              <a:t>2</a:t>
            </a:r>
          </a:p>
        </p:txBody>
      </p:sp>
      <p:sp>
        <p:nvSpPr>
          <p:cNvPr id="16" name="CasellaDiTesto 15">
            <a:extLst>
              <a:ext uri="{FF2B5EF4-FFF2-40B4-BE49-F238E27FC236}">
                <a16:creationId xmlns:a16="http://schemas.microsoft.com/office/drawing/2014/main" id="{A4ABCFC5-296D-2A44-859F-88173DE38122}"/>
              </a:ext>
            </a:extLst>
          </p:cNvPr>
          <p:cNvSpPr txBox="1"/>
          <p:nvPr/>
        </p:nvSpPr>
        <p:spPr>
          <a:xfrm>
            <a:off x="3559922" y="4675284"/>
            <a:ext cx="276038" cy="307777"/>
          </a:xfrm>
          <a:prstGeom prst="rect">
            <a:avLst/>
          </a:prstGeom>
          <a:noFill/>
        </p:spPr>
        <p:txBody>
          <a:bodyPr wrap="none" rtlCol="0">
            <a:spAutoFit/>
          </a:bodyPr>
          <a:lstStyle/>
          <a:p>
            <a:r>
              <a:rPr lang="it-IT" sz="1400" dirty="0">
                <a:solidFill>
                  <a:srgbClr val="FF0000"/>
                </a:solidFill>
              </a:rPr>
              <a:t>3</a:t>
            </a:r>
          </a:p>
        </p:txBody>
      </p:sp>
      <p:sp>
        <p:nvSpPr>
          <p:cNvPr id="17" name="CasellaDiTesto 16">
            <a:extLst>
              <a:ext uri="{FF2B5EF4-FFF2-40B4-BE49-F238E27FC236}">
                <a16:creationId xmlns:a16="http://schemas.microsoft.com/office/drawing/2014/main" id="{E045591A-E936-0243-998C-0169C95F3F6A}"/>
              </a:ext>
            </a:extLst>
          </p:cNvPr>
          <p:cNvSpPr txBox="1"/>
          <p:nvPr/>
        </p:nvSpPr>
        <p:spPr>
          <a:xfrm>
            <a:off x="4585517" y="2951736"/>
            <a:ext cx="4775200" cy="2031325"/>
          </a:xfrm>
          <a:prstGeom prst="rect">
            <a:avLst/>
          </a:prstGeom>
          <a:noFill/>
          <a:ln w="25400">
            <a:solidFill>
              <a:schemeClr val="accent1">
                <a:shade val="50000"/>
              </a:schemeClr>
            </a:solidFill>
          </a:ln>
        </p:spPr>
        <p:txBody>
          <a:bodyPr wrap="square" rtlCol="0">
            <a:spAutoFit/>
          </a:bodyPr>
          <a:lstStyle/>
          <a:p>
            <a:r>
              <a:rPr lang="it-IT" dirty="0">
                <a:solidFill>
                  <a:srgbClr val="0070C0"/>
                </a:solidFill>
                <a:latin typeface="Calibri" charset="0"/>
                <a:ea typeface="Calibri" charset="0"/>
                <a:cs typeface="Calibri" charset="0"/>
              </a:rPr>
              <a:t>1 - Non abbiamo ancora nessuna spesa da rendicontare. </a:t>
            </a:r>
          </a:p>
          <a:p>
            <a:endParaRPr lang="it-IT" dirty="0">
              <a:solidFill>
                <a:srgbClr val="0070C0"/>
              </a:solidFill>
              <a:latin typeface="Calibri" charset="0"/>
              <a:ea typeface="Calibri" charset="0"/>
              <a:cs typeface="Calibri" charset="0"/>
            </a:endParaRPr>
          </a:p>
          <a:p>
            <a:r>
              <a:rPr lang="it-IT" dirty="0">
                <a:solidFill>
                  <a:srgbClr val="0070C0"/>
                </a:solidFill>
                <a:latin typeface="Calibri" charset="0"/>
                <a:ea typeface="Calibri" charset="0"/>
                <a:cs typeface="Calibri" charset="0"/>
              </a:rPr>
              <a:t>2 – Effettuate alcune piccole variazioni beni</a:t>
            </a:r>
          </a:p>
          <a:p>
            <a:endParaRPr lang="it-IT" dirty="0">
              <a:solidFill>
                <a:srgbClr val="0070C0"/>
              </a:solidFill>
              <a:latin typeface="Calibri" charset="0"/>
              <a:ea typeface="Calibri" charset="0"/>
              <a:cs typeface="Calibri" charset="0"/>
            </a:endParaRPr>
          </a:p>
          <a:p>
            <a:r>
              <a:rPr lang="it-IT" dirty="0">
                <a:solidFill>
                  <a:srgbClr val="0070C0"/>
                </a:solidFill>
                <a:latin typeface="Calibri" charset="0"/>
                <a:ea typeface="Calibri" charset="0"/>
                <a:cs typeface="Calibri" charset="0"/>
              </a:rPr>
              <a:t>3 – Redatta la domanda di Rimborso ≡ Relazione Tecnica Bimestrale</a:t>
            </a:r>
          </a:p>
        </p:txBody>
      </p:sp>
    </p:spTree>
    <p:extLst>
      <p:ext uri="{BB962C8B-B14F-4D97-AF65-F5344CB8AC3E}">
        <p14:creationId xmlns:p14="http://schemas.microsoft.com/office/powerpoint/2010/main" val="59553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33194" y="365125"/>
            <a:ext cx="9320605" cy="624579"/>
          </a:xfrm>
        </p:spPr>
        <p:txBody>
          <a:bodyPr>
            <a:normAutofit fontScale="90000"/>
          </a:bodyPr>
          <a:lstStyle/>
          <a:p>
            <a:r>
              <a:rPr lang="it-IT" dirty="0"/>
              <a:t>Variazione dei Beni</a:t>
            </a:r>
          </a:p>
        </p:txBody>
      </p:sp>
      <p:pic>
        <p:nvPicPr>
          <p:cNvPr id="4" name="Segnaposto contenuto 3"/>
          <p:cNvPicPr>
            <a:picLocks noChangeAspect="1"/>
          </p:cNvPicPr>
          <p:nvPr/>
        </p:nvPicPr>
        <p:blipFill>
          <a:blip r:embed="rId2"/>
          <a:stretch>
            <a:fillRect/>
          </a:stretch>
        </p:blipFill>
        <p:spPr>
          <a:xfrm>
            <a:off x="139850" y="0"/>
            <a:ext cx="1333948" cy="1280232"/>
          </a:xfrm>
          <a:prstGeom prst="rect">
            <a:avLst/>
          </a:prstGeom>
        </p:spPr>
      </p:pic>
      <p:sp>
        <p:nvSpPr>
          <p:cNvPr id="5" name="Segnaposto data 4"/>
          <p:cNvSpPr>
            <a:spLocks noGrp="1"/>
          </p:cNvSpPr>
          <p:nvPr>
            <p:ph type="dt" sz="half" idx="10"/>
          </p:nvPr>
        </p:nvSpPr>
        <p:spPr/>
        <p:txBody>
          <a:bodyPr/>
          <a:lstStyle/>
          <a:p>
            <a:r>
              <a:rPr lang="it-IT"/>
              <a:t>Comitato Scientifico IBiSCo - 22/10/19</a:t>
            </a:r>
            <a:endParaRPr lang="it-IT" dirty="0"/>
          </a:p>
        </p:txBody>
      </p:sp>
      <p:sp>
        <p:nvSpPr>
          <p:cNvPr id="6" name="Segnaposto numero diapositiva 5"/>
          <p:cNvSpPr>
            <a:spLocks noGrp="1"/>
          </p:cNvSpPr>
          <p:nvPr>
            <p:ph type="sldNum" sz="quarter" idx="12"/>
          </p:nvPr>
        </p:nvSpPr>
        <p:spPr/>
        <p:txBody>
          <a:bodyPr/>
          <a:lstStyle/>
          <a:p>
            <a:fld id="{D34C3E3B-CA28-2640-8C42-4E498BACB79B}" type="slidenum">
              <a:rPr lang="it-IT" smtClean="0"/>
              <a:t>8</a:t>
            </a:fld>
            <a:endParaRPr lang="it-IT"/>
          </a:p>
        </p:txBody>
      </p:sp>
      <p:sp>
        <p:nvSpPr>
          <p:cNvPr id="11" name="CasellaDiTesto 10">
            <a:extLst>
              <a:ext uri="{FF2B5EF4-FFF2-40B4-BE49-F238E27FC236}">
                <a16:creationId xmlns:a16="http://schemas.microsoft.com/office/drawing/2014/main" id="{CA7DAA4C-396B-5740-8C39-9076FEB7886C}"/>
              </a:ext>
            </a:extLst>
          </p:cNvPr>
          <p:cNvSpPr txBox="1"/>
          <p:nvPr/>
        </p:nvSpPr>
        <p:spPr>
          <a:xfrm>
            <a:off x="1136478" y="970562"/>
            <a:ext cx="9919043" cy="5324535"/>
          </a:xfrm>
          <a:prstGeom prst="rect">
            <a:avLst/>
          </a:prstGeom>
          <a:noFill/>
        </p:spPr>
        <p:txBody>
          <a:bodyPr wrap="square" rtlCol="0">
            <a:spAutoFit/>
          </a:bodyPr>
          <a:lstStyle/>
          <a:p>
            <a:pPr marL="342900" indent="-342900">
              <a:buFont typeface="Arial" panose="020B0604020202020204" pitchFamily="34" charset="0"/>
              <a:buChar char="•"/>
            </a:pPr>
            <a:r>
              <a:rPr lang="it-IT" sz="2000" dirty="0">
                <a:solidFill>
                  <a:srgbClr val="FF0000"/>
                </a:solidFill>
              </a:rPr>
              <a:t>Variazione dell’importo del bene inferiore al 5% - tipo a</a:t>
            </a:r>
          </a:p>
          <a:p>
            <a:pPr marL="800100" lvl="1" indent="-342900">
              <a:buFont typeface="Arial" panose="020B0604020202020204" pitchFamily="34" charset="0"/>
              <a:buChar char="•"/>
            </a:pPr>
            <a:r>
              <a:rPr lang="it-IT" sz="2000" dirty="0"/>
              <a:t>Non soggetto ad approvazione – </a:t>
            </a:r>
            <a:r>
              <a:rPr lang="it-IT" sz="2000" dirty="0">
                <a:solidFill>
                  <a:schemeClr val="accent5">
                    <a:lumMod val="75000"/>
                  </a:schemeClr>
                </a:solidFill>
              </a:rPr>
              <a:t>SEMBRA senza limiti </a:t>
            </a:r>
          </a:p>
          <a:p>
            <a:pPr marL="800100" lvl="1" indent="-342900">
              <a:buFont typeface="Arial" panose="020B0604020202020204" pitchFamily="34" charset="0"/>
              <a:buChar char="•"/>
            </a:pPr>
            <a:r>
              <a:rPr lang="it-IT" sz="2000" dirty="0"/>
              <a:t>Modifica della cronologia gare – tempi di pagamento</a:t>
            </a:r>
          </a:p>
          <a:p>
            <a:pPr marL="800100" lvl="1" indent="-342900">
              <a:buFont typeface="Arial" panose="020B0604020202020204" pitchFamily="34" charset="0"/>
              <a:buChar char="•"/>
            </a:pPr>
            <a:r>
              <a:rPr lang="it-IT" sz="2000" dirty="0"/>
              <a:t>Le variazioni sulla base di gara devono essere eseguite prima della rendicontazione del bene, altrimenti non si possono utilizzare i risparmi </a:t>
            </a:r>
            <a:r>
              <a:rPr lang="it-IT" sz="2000" i="1" dirty="0"/>
              <a:t>in previsione. </a:t>
            </a:r>
            <a:r>
              <a:rPr lang="it-IT" sz="2000" dirty="0"/>
              <a:t>I risparmi delle gare sono persi</a:t>
            </a:r>
          </a:p>
          <a:p>
            <a:pPr marL="342900" indent="-342900">
              <a:buFont typeface="Arial" panose="020B0604020202020204" pitchFamily="34" charset="0"/>
              <a:buChar char="•"/>
            </a:pPr>
            <a:r>
              <a:rPr lang="it-IT" sz="2000" dirty="0">
                <a:solidFill>
                  <a:srgbClr val="FF0000"/>
                </a:solidFill>
              </a:rPr>
              <a:t>Variazione dell’importo del bene inferiore al 20% - tipo b</a:t>
            </a:r>
          </a:p>
          <a:p>
            <a:pPr marL="800100" lvl="1" indent="-342900">
              <a:buFont typeface="Arial" panose="020B0604020202020204" pitchFamily="34" charset="0"/>
              <a:buChar char="•"/>
            </a:pPr>
            <a:r>
              <a:rPr lang="it-IT" sz="2000" dirty="0"/>
              <a:t>Soggette ad approvazione dall’ETS in 60 gg.</a:t>
            </a:r>
          </a:p>
          <a:p>
            <a:pPr marL="342900" indent="-342900">
              <a:buFont typeface="Arial" panose="020B0604020202020204" pitchFamily="34" charset="0"/>
              <a:buChar char="•"/>
            </a:pPr>
            <a:r>
              <a:rPr lang="it-IT" sz="2000" dirty="0">
                <a:solidFill>
                  <a:srgbClr val="FF0000"/>
                </a:solidFill>
              </a:rPr>
              <a:t>Variazione della natura dei beni– tipo c</a:t>
            </a:r>
          </a:p>
          <a:p>
            <a:pPr marL="800100" lvl="1" indent="-342900">
              <a:buFont typeface="Arial" panose="020B0604020202020204" pitchFamily="34" charset="0"/>
              <a:buChar char="•"/>
            </a:pPr>
            <a:r>
              <a:rPr lang="it-IT" sz="2000" dirty="0"/>
              <a:t>Si effettua cancellando una scheda e creandone di nuove (accorpamenti o separazioni)</a:t>
            </a:r>
          </a:p>
          <a:p>
            <a:pPr marL="800100" lvl="1" indent="-342900">
              <a:buFont typeface="Arial" panose="020B0604020202020204" pitchFamily="34" charset="0"/>
              <a:buChar char="•"/>
            </a:pPr>
            <a:r>
              <a:rPr lang="it-IT" sz="2000" dirty="0"/>
              <a:t>Non prevede cambi di valore del bene</a:t>
            </a:r>
          </a:p>
          <a:p>
            <a:pPr marL="800100" lvl="1" indent="-342900">
              <a:buFont typeface="Arial" panose="020B0604020202020204" pitchFamily="34" charset="0"/>
              <a:buChar char="•"/>
            </a:pPr>
            <a:r>
              <a:rPr lang="it-IT" sz="2000" dirty="0"/>
              <a:t>variazione delle schede e su SIRI con il limite del 20% del finanziamento concesso   </a:t>
            </a:r>
            <a:endParaRPr lang="it-IT" sz="2000" dirty="0">
              <a:solidFill>
                <a:schemeClr val="accent5">
                  <a:lumMod val="75000"/>
                </a:schemeClr>
              </a:solidFill>
            </a:endParaRPr>
          </a:p>
          <a:p>
            <a:pPr marL="1257300" lvl="2" indent="-342900">
              <a:buFont typeface="Arial" panose="020B0604020202020204" pitchFamily="34" charset="0"/>
              <a:buChar char="•"/>
            </a:pPr>
            <a:r>
              <a:rPr lang="it-IT" sz="2000" dirty="0">
                <a:solidFill>
                  <a:schemeClr val="accent5">
                    <a:lumMod val="75000"/>
                  </a:schemeClr>
                </a:solidFill>
              </a:rPr>
              <a:t>Acquisto di un bene in due fasi richiederebbe cancellazione scheda e creazione di due nuove schede</a:t>
            </a:r>
          </a:p>
          <a:p>
            <a:pPr marL="1257300" lvl="2" indent="-342900">
              <a:buFont typeface="Arial" panose="020B0604020202020204" pitchFamily="34" charset="0"/>
              <a:buChar char="•"/>
            </a:pPr>
            <a:r>
              <a:rPr lang="it-IT" sz="2000" dirty="0">
                <a:solidFill>
                  <a:schemeClr val="accent5">
                    <a:lumMod val="75000"/>
                  </a:schemeClr>
                </a:solidFill>
              </a:rPr>
              <a:t>Gara Rete. Soluzione tecniche non sempre facilmente riconducibili alle schede originarie. Necessario richieste le variazioni</a:t>
            </a:r>
          </a:p>
          <a:p>
            <a:pPr marL="1257300" lvl="2" indent="-342900">
              <a:buFont typeface="Arial" panose="020B0604020202020204" pitchFamily="34" charset="0"/>
              <a:buChar char="•"/>
            </a:pPr>
            <a:r>
              <a:rPr lang="it-IT" sz="2000" dirty="0">
                <a:solidFill>
                  <a:schemeClr val="accent5">
                    <a:lumMod val="75000"/>
                  </a:schemeClr>
                </a:solidFill>
              </a:rPr>
              <a:t>Altre schede da variare: Impianti Bari, ……..</a:t>
            </a:r>
            <a:r>
              <a:rPr lang="it-IT" sz="2000" dirty="0"/>
              <a:t>	</a:t>
            </a:r>
          </a:p>
        </p:txBody>
      </p:sp>
      <p:sp>
        <p:nvSpPr>
          <p:cNvPr id="3" name="Segnaposto piè di pagina 2">
            <a:extLst>
              <a:ext uri="{FF2B5EF4-FFF2-40B4-BE49-F238E27FC236}">
                <a16:creationId xmlns:a16="http://schemas.microsoft.com/office/drawing/2014/main" id="{F3BDEE8B-69D3-2142-BDE8-A6018F2BB72A}"/>
              </a:ext>
            </a:extLst>
          </p:cNvPr>
          <p:cNvSpPr>
            <a:spLocks noGrp="1"/>
          </p:cNvSpPr>
          <p:nvPr>
            <p:ph type="ftr" sz="quarter" idx="11"/>
          </p:nvPr>
        </p:nvSpPr>
        <p:spPr/>
        <p:txBody>
          <a:bodyPr/>
          <a:lstStyle/>
          <a:p>
            <a:r>
              <a:rPr lang="it-IT"/>
              <a:t>G. Carlino</a:t>
            </a:r>
            <a:endParaRPr lang="it-IT" dirty="0"/>
          </a:p>
        </p:txBody>
      </p:sp>
    </p:spTree>
    <p:extLst>
      <p:ext uri="{BB962C8B-B14F-4D97-AF65-F5344CB8AC3E}">
        <p14:creationId xmlns:p14="http://schemas.microsoft.com/office/powerpoint/2010/main" val="144717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33194" y="365125"/>
            <a:ext cx="9320605" cy="624579"/>
          </a:xfrm>
        </p:spPr>
        <p:txBody>
          <a:bodyPr>
            <a:normAutofit fontScale="90000"/>
          </a:bodyPr>
          <a:lstStyle/>
          <a:p>
            <a:r>
              <a:rPr lang="it-IT" dirty="0"/>
              <a:t>Variazioni Effettuate Bimestre II</a:t>
            </a:r>
          </a:p>
        </p:txBody>
      </p:sp>
      <p:pic>
        <p:nvPicPr>
          <p:cNvPr id="4" name="Segnaposto contenuto 3"/>
          <p:cNvPicPr>
            <a:picLocks noChangeAspect="1"/>
          </p:cNvPicPr>
          <p:nvPr/>
        </p:nvPicPr>
        <p:blipFill>
          <a:blip r:embed="rId3"/>
          <a:stretch>
            <a:fillRect/>
          </a:stretch>
        </p:blipFill>
        <p:spPr>
          <a:xfrm>
            <a:off x="139850" y="0"/>
            <a:ext cx="1333948" cy="1280232"/>
          </a:xfrm>
          <a:prstGeom prst="rect">
            <a:avLst/>
          </a:prstGeom>
        </p:spPr>
      </p:pic>
      <p:sp>
        <p:nvSpPr>
          <p:cNvPr id="5" name="Segnaposto data 4"/>
          <p:cNvSpPr>
            <a:spLocks noGrp="1"/>
          </p:cNvSpPr>
          <p:nvPr>
            <p:ph type="dt" sz="half" idx="10"/>
          </p:nvPr>
        </p:nvSpPr>
        <p:spPr/>
        <p:txBody>
          <a:bodyPr/>
          <a:lstStyle/>
          <a:p>
            <a:r>
              <a:rPr lang="it-IT"/>
              <a:t>Comitato Scientifico IBiSCo - 22/10/19</a:t>
            </a:r>
            <a:endParaRPr lang="it-IT" dirty="0"/>
          </a:p>
        </p:txBody>
      </p:sp>
      <p:sp>
        <p:nvSpPr>
          <p:cNvPr id="6" name="Segnaposto numero diapositiva 5"/>
          <p:cNvSpPr>
            <a:spLocks noGrp="1"/>
          </p:cNvSpPr>
          <p:nvPr>
            <p:ph type="sldNum" sz="quarter" idx="12"/>
          </p:nvPr>
        </p:nvSpPr>
        <p:spPr/>
        <p:txBody>
          <a:bodyPr/>
          <a:lstStyle/>
          <a:p>
            <a:fld id="{D34C3E3B-CA28-2640-8C42-4E498BACB79B}" type="slidenum">
              <a:rPr lang="it-IT" smtClean="0"/>
              <a:t>9</a:t>
            </a:fld>
            <a:endParaRPr lang="it-IT"/>
          </a:p>
        </p:txBody>
      </p:sp>
      <p:sp>
        <p:nvSpPr>
          <p:cNvPr id="11" name="CasellaDiTesto 10">
            <a:extLst>
              <a:ext uri="{FF2B5EF4-FFF2-40B4-BE49-F238E27FC236}">
                <a16:creationId xmlns:a16="http://schemas.microsoft.com/office/drawing/2014/main" id="{CA7DAA4C-396B-5740-8C39-9076FEB7886C}"/>
              </a:ext>
            </a:extLst>
          </p:cNvPr>
          <p:cNvSpPr txBox="1"/>
          <p:nvPr/>
        </p:nvSpPr>
        <p:spPr>
          <a:xfrm>
            <a:off x="838199" y="5385289"/>
            <a:ext cx="10217321" cy="1015663"/>
          </a:xfrm>
          <a:prstGeom prst="rect">
            <a:avLst/>
          </a:prstGeom>
          <a:noFill/>
        </p:spPr>
        <p:txBody>
          <a:bodyPr wrap="square" rtlCol="0">
            <a:spAutoFit/>
          </a:bodyPr>
          <a:lstStyle/>
          <a:p>
            <a:pPr marL="342900" indent="-342900">
              <a:buFont typeface="Arial" panose="020B0604020202020204" pitchFamily="34" charset="0"/>
              <a:buChar char="•"/>
            </a:pPr>
            <a:r>
              <a:rPr lang="it-IT" sz="2000" dirty="0"/>
              <a:t>Le variazioni sulla base di gara devono essere eseguite prima della rendicontazione del bene, altrimenti non si possono utilizzare i risparmi </a:t>
            </a:r>
            <a:r>
              <a:rPr lang="it-IT" sz="2000" i="1" dirty="0"/>
              <a:t>in previsione. </a:t>
            </a:r>
            <a:r>
              <a:rPr lang="it-IT" sz="2000" dirty="0"/>
              <a:t>I risparmi delle gare sono persi</a:t>
            </a:r>
          </a:p>
          <a:p>
            <a:pPr marL="342900" indent="-342900">
              <a:buFont typeface="Arial" panose="020B0604020202020204" pitchFamily="34" charset="0"/>
              <a:buChar char="•"/>
            </a:pPr>
            <a:r>
              <a:rPr lang="it-IT" sz="2000" dirty="0"/>
              <a:t>E’  necessario variare anche la data di fatturazione affinché il cronoprogramma sia coerente. </a:t>
            </a:r>
          </a:p>
        </p:txBody>
      </p:sp>
      <p:sp>
        <p:nvSpPr>
          <p:cNvPr id="3" name="Segnaposto piè di pagina 2">
            <a:extLst>
              <a:ext uri="{FF2B5EF4-FFF2-40B4-BE49-F238E27FC236}">
                <a16:creationId xmlns:a16="http://schemas.microsoft.com/office/drawing/2014/main" id="{F3BDEE8B-69D3-2142-BDE8-A6018F2BB72A}"/>
              </a:ext>
            </a:extLst>
          </p:cNvPr>
          <p:cNvSpPr>
            <a:spLocks noGrp="1"/>
          </p:cNvSpPr>
          <p:nvPr>
            <p:ph type="ftr" sz="quarter" idx="11"/>
          </p:nvPr>
        </p:nvSpPr>
        <p:spPr/>
        <p:txBody>
          <a:bodyPr/>
          <a:lstStyle/>
          <a:p>
            <a:r>
              <a:rPr lang="it-IT"/>
              <a:t>G. Carlino</a:t>
            </a:r>
            <a:endParaRPr lang="it-IT" dirty="0"/>
          </a:p>
        </p:txBody>
      </p:sp>
      <p:graphicFrame>
        <p:nvGraphicFramePr>
          <p:cNvPr id="12" name="Oggetto 11">
            <a:extLst>
              <a:ext uri="{FF2B5EF4-FFF2-40B4-BE49-F238E27FC236}">
                <a16:creationId xmlns:a16="http://schemas.microsoft.com/office/drawing/2014/main" id="{90673515-AD29-034F-A5C4-3A1001A15250}"/>
              </a:ext>
            </a:extLst>
          </p:cNvPr>
          <p:cNvGraphicFramePr>
            <a:graphicFrameLocks noChangeAspect="1"/>
          </p:cNvGraphicFramePr>
          <p:nvPr>
            <p:extLst>
              <p:ext uri="{D42A27DB-BD31-4B8C-83A1-F6EECF244321}">
                <p14:modId xmlns:p14="http://schemas.microsoft.com/office/powerpoint/2010/main" val="924845609"/>
              </p:ext>
            </p:extLst>
          </p:nvPr>
        </p:nvGraphicFramePr>
        <p:xfrm>
          <a:off x="2222500" y="2591662"/>
          <a:ext cx="7759700" cy="203200"/>
        </p:xfrm>
        <a:graphic>
          <a:graphicData uri="http://schemas.openxmlformats.org/presentationml/2006/ole">
            <mc:AlternateContent xmlns:mc="http://schemas.openxmlformats.org/markup-compatibility/2006">
              <mc:Choice xmlns:v="urn:schemas-microsoft-com:vml" Requires="v">
                <p:oleObj spid="_x0000_s1378" name="Foglio di lavoro" r:id="rId4" imgW="7759700" imgH="203200" progId="Excel.Sheet.12">
                  <p:embed/>
                </p:oleObj>
              </mc:Choice>
              <mc:Fallback>
                <p:oleObj name="Foglio di lavoro" r:id="rId4" imgW="7759700" imgH="203200" progId="Excel.Sheet.12">
                  <p:embed/>
                  <p:pic>
                    <p:nvPicPr>
                      <p:cNvPr id="0" name=""/>
                      <p:cNvPicPr/>
                      <p:nvPr/>
                    </p:nvPicPr>
                    <p:blipFill>
                      <a:blip r:embed="rId5"/>
                      <a:stretch>
                        <a:fillRect/>
                      </a:stretch>
                    </p:blipFill>
                    <p:spPr>
                      <a:xfrm>
                        <a:off x="2222500" y="2591662"/>
                        <a:ext cx="7759700" cy="203200"/>
                      </a:xfrm>
                      <a:prstGeom prst="rect">
                        <a:avLst/>
                      </a:prstGeom>
                    </p:spPr>
                  </p:pic>
                </p:oleObj>
              </mc:Fallback>
            </mc:AlternateContent>
          </a:graphicData>
        </a:graphic>
      </p:graphicFrame>
      <p:graphicFrame>
        <p:nvGraphicFramePr>
          <p:cNvPr id="21" name="Oggetto 20">
            <a:extLst>
              <a:ext uri="{FF2B5EF4-FFF2-40B4-BE49-F238E27FC236}">
                <a16:creationId xmlns:a16="http://schemas.microsoft.com/office/drawing/2014/main" id="{C60B4D6B-F202-FA42-A28B-CA4117D74192}"/>
              </a:ext>
            </a:extLst>
          </p:cNvPr>
          <p:cNvGraphicFramePr>
            <a:graphicFrameLocks noChangeAspect="1"/>
          </p:cNvGraphicFramePr>
          <p:nvPr>
            <p:extLst>
              <p:ext uri="{D42A27DB-BD31-4B8C-83A1-F6EECF244321}">
                <p14:modId xmlns:p14="http://schemas.microsoft.com/office/powerpoint/2010/main" val="1588367404"/>
              </p:ext>
            </p:extLst>
          </p:nvPr>
        </p:nvGraphicFramePr>
        <p:xfrm>
          <a:off x="2209796" y="1987322"/>
          <a:ext cx="7759700" cy="431800"/>
        </p:xfrm>
        <a:graphic>
          <a:graphicData uri="http://schemas.openxmlformats.org/presentationml/2006/ole">
            <mc:AlternateContent xmlns:mc="http://schemas.openxmlformats.org/markup-compatibility/2006">
              <mc:Choice xmlns:v="urn:schemas-microsoft-com:vml" Requires="v">
                <p:oleObj spid="_x0000_s1379" name="Foglio di lavoro" r:id="rId6" imgW="7759700" imgH="431800" progId="Excel.Sheet.12">
                  <p:embed/>
                </p:oleObj>
              </mc:Choice>
              <mc:Fallback>
                <p:oleObj name="Foglio di lavoro" r:id="rId6" imgW="7759700" imgH="431800" progId="Excel.Sheet.12">
                  <p:embed/>
                  <p:pic>
                    <p:nvPicPr>
                      <p:cNvPr id="0" name=""/>
                      <p:cNvPicPr/>
                      <p:nvPr/>
                    </p:nvPicPr>
                    <p:blipFill>
                      <a:blip r:embed="rId7"/>
                      <a:stretch>
                        <a:fillRect/>
                      </a:stretch>
                    </p:blipFill>
                    <p:spPr>
                      <a:xfrm>
                        <a:off x="2209796" y="1987322"/>
                        <a:ext cx="7759700" cy="431800"/>
                      </a:xfrm>
                      <a:prstGeom prst="rect">
                        <a:avLst/>
                      </a:prstGeom>
                    </p:spPr>
                  </p:pic>
                </p:oleObj>
              </mc:Fallback>
            </mc:AlternateContent>
          </a:graphicData>
        </a:graphic>
      </p:graphicFrame>
      <p:graphicFrame>
        <p:nvGraphicFramePr>
          <p:cNvPr id="23" name="Oggetto 22">
            <a:extLst>
              <a:ext uri="{FF2B5EF4-FFF2-40B4-BE49-F238E27FC236}">
                <a16:creationId xmlns:a16="http://schemas.microsoft.com/office/drawing/2014/main" id="{DD6BDC6C-080E-4841-AAD7-51F931388AFC}"/>
              </a:ext>
            </a:extLst>
          </p:cNvPr>
          <p:cNvGraphicFramePr>
            <a:graphicFrameLocks noChangeAspect="1"/>
          </p:cNvGraphicFramePr>
          <p:nvPr>
            <p:extLst>
              <p:ext uri="{D42A27DB-BD31-4B8C-83A1-F6EECF244321}">
                <p14:modId xmlns:p14="http://schemas.microsoft.com/office/powerpoint/2010/main" val="3561163104"/>
              </p:ext>
            </p:extLst>
          </p:nvPr>
        </p:nvGraphicFramePr>
        <p:xfrm>
          <a:off x="2222500" y="2948383"/>
          <a:ext cx="7759700" cy="203200"/>
        </p:xfrm>
        <a:graphic>
          <a:graphicData uri="http://schemas.openxmlformats.org/presentationml/2006/ole">
            <mc:AlternateContent xmlns:mc="http://schemas.openxmlformats.org/markup-compatibility/2006">
              <mc:Choice xmlns:v="urn:schemas-microsoft-com:vml" Requires="v">
                <p:oleObj spid="_x0000_s1380" name="Foglio di lavoro" r:id="rId8" imgW="7759700" imgH="203200" progId="Excel.Sheet.12">
                  <p:embed/>
                </p:oleObj>
              </mc:Choice>
              <mc:Fallback>
                <p:oleObj name="Foglio di lavoro" r:id="rId8" imgW="7759700" imgH="203200" progId="Excel.Sheet.12">
                  <p:embed/>
                  <p:pic>
                    <p:nvPicPr>
                      <p:cNvPr id="0" name=""/>
                      <p:cNvPicPr/>
                      <p:nvPr/>
                    </p:nvPicPr>
                    <p:blipFill>
                      <a:blip r:embed="rId9"/>
                      <a:stretch>
                        <a:fillRect/>
                      </a:stretch>
                    </p:blipFill>
                    <p:spPr>
                      <a:xfrm>
                        <a:off x="2222500" y="2948383"/>
                        <a:ext cx="7759700" cy="203200"/>
                      </a:xfrm>
                      <a:prstGeom prst="rect">
                        <a:avLst/>
                      </a:prstGeom>
                    </p:spPr>
                  </p:pic>
                </p:oleObj>
              </mc:Fallback>
            </mc:AlternateContent>
          </a:graphicData>
        </a:graphic>
      </p:graphicFrame>
      <p:graphicFrame>
        <p:nvGraphicFramePr>
          <p:cNvPr id="25" name="Oggetto 24">
            <a:extLst>
              <a:ext uri="{FF2B5EF4-FFF2-40B4-BE49-F238E27FC236}">
                <a16:creationId xmlns:a16="http://schemas.microsoft.com/office/drawing/2014/main" id="{B75EAED5-8438-0C48-A144-F312461EEC47}"/>
              </a:ext>
            </a:extLst>
          </p:cNvPr>
          <p:cNvGraphicFramePr>
            <a:graphicFrameLocks noChangeAspect="1"/>
          </p:cNvGraphicFramePr>
          <p:nvPr>
            <p:extLst>
              <p:ext uri="{D42A27DB-BD31-4B8C-83A1-F6EECF244321}">
                <p14:modId xmlns:p14="http://schemas.microsoft.com/office/powerpoint/2010/main" val="3557475121"/>
              </p:ext>
            </p:extLst>
          </p:nvPr>
        </p:nvGraphicFramePr>
        <p:xfrm>
          <a:off x="2216150" y="3328988"/>
          <a:ext cx="7759700" cy="203200"/>
        </p:xfrm>
        <a:graphic>
          <a:graphicData uri="http://schemas.openxmlformats.org/presentationml/2006/ole">
            <mc:AlternateContent xmlns:mc="http://schemas.openxmlformats.org/markup-compatibility/2006">
              <mc:Choice xmlns:v="urn:schemas-microsoft-com:vml" Requires="v">
                <p:oleObj spid="_x0000_s1381" name="Foglio di lavoro" r:id="rId10" imgW="7759700" imgH="203200" progId="Excel.Sheet.12">
                  <p:embed/>
                </p:oleObj>
              </mc:Choice>
              <mc:Fallback>
                <p:oleObj name="Foglio di lavoro" r:id="rId10" imgW="7759700" imgH="203200" progId="Excel.Sheet.12">
                  <p:embed/>
                  <p:pic>
                    <p:nvPicPr>
                      <p:cNvPr id="0" name=""/>
                      <p:cNvPicPr/>
                      <p:nvPr/>
                    </p:nvPicPr>
                    <p:blipFill>
                      <a:blip r:embed="rId11"/>
                      <a:stretch>
                        <a:fillRect/>
                      </a:stretch>
                    </p:blipFill>
                    <p:spPr>
                      <a:xfrm>
                        <a:off x="2216150" y="3328988"/>
                        <a:ext cx="7759700" cy="203200"/>
                      </a:xfrm>
                      <a:prstGeom prst="rect">
                        <a:avLst/>
                      </a:prstGeom>
                    </p:spPr>
                  </p:pic>
                </p:oleObj>
              </mc:Fallback>
            </mc:AlternateContent>
          </a:graphicData>
        </a:graphic>
      </p:graphicFrame>
      <p:graphicFrame>
        <p:nvGraphicFramePr>
          <p:cNvPr id="28" name="Oggetto 27">
            <a:extLst>
              <a:ext uri="{FF2B5EF4-FFF2-40B4-BE49-F238E27FC236}">
                <a16:creationId xmlns:a16="http://schemas.microsoft.com/office/drawing/2014/main" id="{DBA23294-7FFB-E944-8FF1-D5CC5465CBA0}"/>
              </a:ext>
            </a:extLst>
          </p:cNvPr>
          <p:cNvGraphicFramePr>
            <a:graphicFrameLocks noChangeAspect="1"/>
          </p:cNvGraphicFramePr>
          <p:nvPr>
            <p:extLst>
              <p:ext uri="{D42A27DB-BD31-4B8C-83A1-F6EECF244321}">
                <p14:modId xmlns:p14="http://schemas.microsoft.com/office/powerpoint/2010/main" val="996212925"/>
              </p:ext>
            </p:extLst>
          </p:nvPr>
        </p:nvGraphicFramePr>
        <p:xfrm>
          <a:off x="2209796" y="3708468"/>
          <a:ext cx="7759700" cy="203200"/>
        </p:xfrm>
        <a:graphic>
          <a:graphicData uri="http://schemas.openxmlformats.org/presentationml/2006/ole">
            <mc:AlternateContent xmlns:mc="http://schemas.openxmlformats.org/markup-compatibility/2006">
              <mc:Choice xmlns:v="urn:schemas-microsoft-com:vml" Requires="v">
                <p:oleObj spid="_x0000_s1382" name="Foglio di lavoro" r:id="rId12" imgW="7759700" imgH="203200" progId="Excel.Sheet.12">
                  <p:embed/>
                </p:oleObj>
              </mc:Choice>
              <mc:Fallback>
                <p:oleObj name="Foglio di lavoro" r:id="rId12" imgW="7759700" imgH="203200" progId="Excel.Sheet.12">
                  <p:embed/>
                  <p:pic>
                    <p:nvPicPr>
                      <p:cNvPr id="0" name=""/>
                      <p:cNvPicPr/>
                      <p:nvPr/>
                    </p:nvPicPr>
                    <p:blipFill>
                      <a:blip r:embed="rId13"/>
                      <a:stretch>
                        <a:fillRect/>
                      </a:stretch>
                    </p:blipFill>
                    <p:spPr>
                      <a:xfrm>
                        <a:off x="2209796" y="3708468"/>
                        <a:ext cx="7759700" cy="203200"/>
                      </a:xfrm>
                      <a:prstGeom prst="rect">
                        <a:avLst/>
                      </a:prstGeom>
                    </p:spPr>
                  </p:pic>
                </p:oleObj>
              </mc:Fallback>
            </mc:AlternateContent>
          </a:graphicData>
        </a:graphic>
      </p:graphicFrame>
      <p:graphicFrame>
        <p:nvGraphicFramePr>
          <p:cNvPr id="30" name="Oggetto 29">
            <a:extLst>
              <a:ext uri="{FF2B5EF4-FFF2-40B4-BE49-F238E27FC236}">
                <a16:creationId xmlns:a16="http://schemas.microsoft.com/office/drawing/2014/main" id="{47DCA9FC-540E-E14B-86B6-65554E6AC86A}"/>
              </a:ext>
            </a:extLst>
          </p:cNvPr>
          <p:cNvGraphicFramePr>
            <a:graphicFrameLocks noChangeAspect="1"/>
          </p:cNvGraphicFramePr>
          <p:nvPr>
            <p:extLst>
              <p:ext uri="{D42A27DB-BD31-4B8C-83A1-F6EECF244321}">
                <p14:modId xmlns:p14="http://schemas.microsoft.com/office/powerpoint/2010/main" val="1715516775"/>
              </p:ext>
            </p:extLst>
          </p:nvPr>
        </p:nvGraphicFramePr>
        <p:xfrm>
          <a:off x="2222500" y="4098266"/>
          <a:ext cx="7759700" cy="203200"/>
        </p:xfrm>
        <a:graphic>
          <a:graphicData uri="http://schemas.openxmlformats.org/presentationml/2006/ole">
            <mc:AlternateContent xmlns:mc="http://schemas.openxmlformats.org/markup-compatibility/2006">
              <mc:Choice xmlns:v="urn:schemas-microsoft-com:vml" Requires="v">
                <p:oleObj spid="_x0000_s1383" name="Foglio di lavoro" r:id="rId14" imgW="7759700" imgH="203200" progId="Excel.Sheet.12">
                  <p:embed/>
                </p:oleObj>
              </mc:Choice>
              <mc:Fallback>
                <p:oleObj name="Foglio di lavoro" r:id="rId14" imgW="7759700" imgH="203200" progId="Excel.Sheet.12">
                  <p:embed/>
                  <p:pic>
                    <p:nvPicPr>
                      <p:cNvPr id="0" name=""/>
                      <p:cNvPicPr/>
                      <p:nvPr/>
                    </p:nvPicPr>
                    <p:blipFill>
                      <a:blip r:embed="rId15"/>
                      <a:stretch>
                        <a:fillRect/>
                      </a:stretch>
                    </p:blipFill>
                    <p:spPr>
                      <a:xfrm>
                        <a:off x="2222500" y="4098266"/>
                        <a:ext cx="7759700" cy="203200"/>
                      </a:xfrm>
                      <a:prstGeom prst="rect">
                        <a:avLst/>
                      </a:prstGeom>
                    </p:spPr>
                  </p:pic>
                </p:oleObj>
              </mc:Fallback>
            </mc:AlternateContent>
          </a:graphicData>
        </a:graphic>
      </p:graphicFrame>
      <p:graphicFrame>
        <p:nvGraphicFramePr>
          <p:cNvPr id="32" name="Oggetto 31">
            <a:extLst>
              <a:ext uri="{FF2B5EF4-FFF2-40B4-BE49-F238E27FC236}">
                <a16:creationId xmlns:a16="http://schemas.microsoft.com/office/drawing/2014/main" id="{BDFB50A6-FDEC-DB40-A50E-B6CD2E827E36}"/>
              </a:ext>
            </a:extLst>
          </p:cNvPr>
          <p:cNvGraphicFramePr>
            <a:graphicFrameLocks noChangeAspect="1"/>
          </p:cNvGraphicFramePr>
          <p:nvPr>
            <p:extLst>
              <p:ext uri="{D42A27DB-BD31-4B8C-83A1-F6EECF244321}">
                <p14:modId xmlns:p14="http://schemas.microsoft.com/office/powerpoint/2010/main" val="4232354139"/>
              </p:ext>
            </p:extLst>
          </p:nvPr>
        </p:nvGraphicFramePr>
        <p:xfrm>
          <a:off x="2209796" y="4519259"/>
          <a:ext cx="7759700" cy="203200"/>
        </p:xfrm>
        <a:graphic>
          <a:graphicData uri="http://schemas.openxmlformats.org/presentationml/2006/ole">
            <mc:AlternateContent xmlns:mc="http://schemas.openxmlformats.org/markup-compatibility/2006">
              <mc:Choice xmlns:v="urn:schemas-microsoft-com:vml" Requires="v">
                <p:oleObj spid="_x0000_s1384" name="Foglio di lavoro" r:id="rId16" imgW="7759700" imgH="203200" progId="Excel.Sheet.12">
                  <p:embed/>
                </p:oleObj>
              </mc:Choice>
              <mc:Fallback>
                <p:oleObj name="Foglio di lavoro" r:id="rId16" imgW="7759700" imgH="203200" progId="Excel.Sheet.12">
                  <p:embed/>
                  <p:pic>
                    <p:nvPicPr>
                      <p:cNvPr id="0" name=""/>
                      <p:cNvPicPr/>
                      <p:nvPr/>
                    </p:nvPicPr>
                    <p:blipFill>
                      <a:blip r:embed="rId17"/>
                      <a:stretch>
                        <a:fillRect/>
                      </a:stretch>
                    </p:blipFill>
                    <p:spPr>
                      <a:xfrm>
                        <a:off x="2209796" y="4519259"/>
                        <a:ext cx="7759700" cy="203200"/>
                      </a:xfrm>
                      <a:prstGeom prst="rect">
                        <a:avLst/>
                      </a:prstGeom>
                    </p:spPr>
                  </p:pic>
                </p:oleObj>
              </mc:Fallback>
            </mc:AlternateContent>
          </a:graphicData>
        </a:graphic>
      </p:graphicFrame>
      <p:graphicFrame>
        <p:nvGraphicFramePr>
          <p:cNvPr id="34" name="Oggetto 33">
            <a:extLst>
              <a:ext uri="{FF2B5EF4-FFF2-40B4-BE49-F238E27FC236}">
                <a16:creationId xmlns:a16="http://schemas.microsoft.com/office/drawing/2014/main" id="{D96E5337-F103-2346-A5D3-4971D9F29D2A}"/>
              </a:ext>
            </a:extLst>
          </p:cNvPr>
          <p:cNvGraphicFramePr>
            <a:graphicFrameLocks noChangeAspect="1"/>
          </p:cNvGraphicFramePr>
          <p:nvPr>
            <p:extLst>
              <p:ext uri="{D42A27DB-BD31-4B8C-83A1-F6EECF244321}">
                <p14:modId xmlns:p14="http://schemas.microsoft.com/office/powerpoint/2010/main" val="1895975619"/>
              </p:ext>
            </p:extLst>
          </p:nvPr>
        </p:nvGraphicFramePr>
        <p:xfrm>
          <a:off x="2198910" y="4902511"/>
          <a:ext cx="7759700" cy="215900"/>
        </p:xfrm>
        <a:graphic>
          <a:graphicData uri="http://schemas.openxmlformats.org/presentationml/2006/ole">
            <mc:AlternateContent xmlns:mc="http://schemas.openxmlformats.org/markup-compatibility/2006">
              <mc:Choice xmlns:v="urn:schemas-microsoft-com:vml" Requires="v">
                <p:oleObj spid="_x0000_s1385" name="Foglio di lavoro" r:id="rId18" imgW="7759700" imgH="215900" progId="Excel.Sheet.12">
                  <p:embed/>
                </p:oleObj>
              </mc:Choice>
              <mc:Fallback>
                <p:oleObj name="Foglio di lavoro" r:id="rId18" imgW="7759700" imgH="215900" progId="Excel.Sheet.12">
                  <p:embed/>
                  <p:pic>
                    <p:nvPicPr>
                      <p:cNvPr id="0" name=""/>
                      <p:cNvPicPr/>
                      <p:nvPr/>
                    </p:nvPicPr>
                    <p:blipFill>
                      <a:blip r:embed="rId19"/>
                      <a:stretch>
                        <a:fillRect/>
                      </a:stretch>
                    </p:blipFill>
                    <p:spPr>
                      <a:xfrm>
                        <a:off x="2198910" y="4902511"/>
                        <a:ext cx="7759700" cy="215900"/>
                      </a:xfrm>
                      <a:prstGeom prst="rect">
                        <a:avLst/>
                      </a:prstGeom>
                    </p:spPr>
                  </p:pic>
                </p:oleObj>
              </mc:Fallback>
            </mc:AlternateContent>
          </a:graphicData>
        </a:graphic>
      </p:graphicFrame>
      <p:sp>
        <p:nvSpPr>
          <p:cNvPr id="35" name="CasellaDiTesto 34">
            <a:extLst>
              <a:ext uri="{FF2B5EF4-FFF2-40B4-BE49-F238E27FC236}">
                <a16:creationId xmlns:a16="http://schemas.microsoft.com/office/drawing/2014/main" id="{75C0F0E5-7344-244C-935C-29C43DF6B3DC}"/>
              </a:ext>
            </a:extLst>
          </p:cNvPr>
          <p:cNvSpPr txBox="1"/>
          <p:nvPr/>
        </p:nvSpPr>
        <p:spPr>
          <a:xfrm>
            <a:off x="1136478" y="952452"/>
            <a:ext cx="10217321" cy="707886"/>
          </a:xfrm>
          <a:prstGeom prst="rect">
            <a:avLst/>
          </a:prstGeom>
          <a:noFill/>
        </p:spPr>
        <p:txBody>
          <a:bodyPr wrap="square" rtlCol="0">
            <a:spAutoFit/>
          </a:bodyPr>
          <a:lstStyle/>
          <a:p>
            <a:pPr marL="342900" indent="-342900">
              <a:buFont typeface="Arial" panose="020B0604020202020204" pitchFamily="34" charset="0"/>
              <a:buChar char="•"/>
            </a:pPr>
            <a:r>
              <a:rPr lang="it-IT" sz="2000" dirty="0"/>
              <a:t>Le variazioni sulla base di gara devono essere eseguite prima della rendicontazione del bene, altrimenti non si possono utilizzare i risparmi </a:t>
            </a:r>
            <a:r>
              <a:rPr lang="it-IT" sz="2000" i="1" dirty="0"/>
              <a:t>in previsione. </a:t>
            </a:r>
            <a:r>
              <a:rPr lang="it-IT" sz="2000" dirty="0"/>
              <a:t>I risparmi delle gare sono persi</a:t>
            </a:r>
          </a:p>
        </p:txBody>
      </p:sp>
    </p:spTree>
    <p:extLst>
      <p:ext uri="{BB962C8B-B14F-4D97-AF65-F5344CB8AC3E}">
        <p14:creationId xmlns:p14="http://schemas.microsoft.com/office/powerpoint/2010/main" val="11815719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10197</TotalTime>
  <Words>1620</Words>
  <Application>Microsoft Macintosh PowerPoint</Application>
  <PresentationFormat>Widescreen</PresentationFormat>
  <Paragraphs>410</Paragraphs>
  <Slides>16</Slides>
  <Notes>9</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16</vt:i4>
      </vt:variant>
    </vt:vector>
  </HeadingPairs>
  <TitlesOfParts>
    <vt:vector size="22" baseType="lpstr">
      <vt:lpstr>Arial</vt:lpstr>
      <vt:lpstr>Calibri</vt:lpstr>
      <vt:lpstr>Calibri Light</vt:lpstr>
      <vt:lpstr>Wingdings</vt:lpstr>
      <vt:lpstr>Tema di Office</vt:lpstr>
      <vt:lpstr>Foglio di lavoro</vt:lpstr>
      <vt:lpstr>I.Bi.S.Co. Stato attività </vt:lpstr>
      <vt:lpstr>Presentazione standard di PowerPoint</vt:lpstr>
      <vt:lpstr>Acquisti in corso o approvati </vt:lpstr>
      <vt:lpstr>Acquisti da discutere e approvare </vt:lpstr>
      <vt:lpstr>Acquisti in previsione – da discutere a breve</vt:lpstr>
      <vt:lpstr>Cronoprogramma Gare INFN</vt:lpstr>
      <vt:lpstr>Rendicontazione Bimestrale</vt:lpstr>
      <vt:lpstr>Variazione dei Beni</vt:lpstr>
      <vt:lpstr>Variazioni Effettuate Bimestre II</vt:lpstr>
      <vt:lpstr>Variazioni da effettuare nel Bimestre III</vt:lpstr>
      <vt:lpstr>Discussione MIUR - Bemporad</vt:lpstr>
      <vt:lpstr>Relazione Tecnica</vt:lpstr>
      <vt:lpstr>Relazione Tecnica – Nuovo Ordine OR</vt:lpstr>
      <vt:lpstr>Relazione Tecnica – Cronoprogramma</vt:lpstr>
      <vt:lpstr>Varie</vt:lpstr>
      <vt:lpstr>Prossima Riunione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Ibisco per le CSN e organizzazione gare </dc:title>
  <dc:creator>Utente di Microsoft Office</dc:creator>
  <cp:lastModifiedBy>Utente di Microsoft Office</cp:lastModifiedBy>
  <cp:revision>265</cp:revision>
  <cp:lastPrinted>2019-11-14T07:08:10Z</cp:lastPrinted>
  <dcterms:created xsi:type="dcterms:W3CDTF">2018-10-22T13:38:33Z</dcterms:created>
  <dcterms:modified xsi:type="dcterms:W3CDTF">2019-11-14T07:08:12Z</dcterms:modified>
</cp:coreProperties>
</file>