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2" r:id="rId3"/>
    <p:sldId id="268" r:id="rId4"/>
    <p:sldId id="265" r:id="rId5"/>
    <p:sldId id="269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7"/>
    <p:restoredTop sz="94872"/>
  </p:normalViewPr>
  <p:slideViewPr>
    <p:cSldViewPr snapToGrid="0" snapToObjects="1">
      <p:cViewPr varScale="1">
        <p:scale>
          <a:sx n="98" d="100"/>
          <a:sy n="98" d="100"/>
        </p:scale>
        <p:origin x="192" y="3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9FFD4-A7E0-8B49-B1AF-B8B2EB978813}" type="datetimeFigureOut">
              <a:rPr lang="it-IT" smtClean="0"/>
              <a:t>14/11/19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BA4D6-1DEF-5447-8901-10FD967449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597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124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361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6070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811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44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79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0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247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76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92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51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87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891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638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7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20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79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areappalti.uniba.it/" TargetMode="External"/><Relationship Id="rId4" Type="http://schemas.openxmlformats.org/officeDocument/2006/relationships/hyperlink" Target="http://www.acquistinretepa.i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cquistinretepa.it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Alcuni aspetti amministrativi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09677"/>
          </a:xfrm>
        </p:spPr>
        <p:txBody>
          <a:bodyPr>
            <a:normAutofit/>
          </a:bodyPr>
          <a:lstStyle/>
          <a:p>
            <a:r>
              <a:rPr lang="it-IT" sz="3600" dirty="0"/>
              <a:t>F. Candiglioti, G. Russo</a:t>
            </a:r>
          </a:p>
          <a:p>
            <a:r>
              <a:rPr lang="it-IT" dirty="0"/>
              <a:t>Riunione n.2 - Comitato Scientifico </a:t>
            </a:r>
            <a:r>
              <a:rPr lang="it-IT" dirty="0" err="1"/>
              <a:t>IBiSCo</a:t>
            </a:r>
            <a:endParaRPr lang="it-IT" dirty="0"/>
          </a:p>
          <a:p>
            <a:r>
              <a:rPr lang="it-IT" dirty="0"/>
              <a:t>Bari 14 novembre 2019</a:t>
            </a:r>
          </a:p>
          <a:p>
            <a:pPr algn="l"/>
            <a:endParaRPr lang="it-IT" baseline="30000" dirty="0"/>
          </a:p>
        </p:txBody>
      </p:sp>
      <p:pic>
        <p:nvPicPr>
          <p:cNvPr id="5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2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00FF"/>
                </a:solidFill>
              </a:rPr>
              <a:t>Gare sopra soglia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Napoli - 14/11/19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Russo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2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38199" y="1543665"/>
            <a:ext cx="10695039" cy="4633298"/>
          </a:xfrm>
        </p:spPr>
        <p:txBody>
          <a:bodyPr>
            <a:normAutofit lnSpcReduction="10000"/>
          </a:bodyPr>
          <a:lstStyle/>
          <a:p>
            <a:r>
              <a:rPr lang="it-IT" dirty="0">
                <a:solidFill>
                  <a:srgbClr val="0000FF"/>
                </a:solidFill>
              </a:rPr>
              <a:t>INFN, UNINA, CNR</a:t>
            </a:r>
            <a:r>
              <a:rPr lang="it-IT" dirty="0"/>
              <a:t>: hanno aderito al servizio in ASP di CONSIP su </a:t>
            </a:r>
            <a:r>
              <a:rPr lang="it-IT" dirty="0">
                <a:hlinkClick r:id="rId4"/>
              </a:rPr>
              <a:t>http://www.acquistinretepa.it</a:t>
            </a:r>
            <a:r>
              <a:rPr lang="it-IT" dirty="0"/>
              <a:t> per gestire la gara e le operazioni di gara;</a:t>
            </a:r>
          </a:p>
          <a:p>
            <a:pPr lvl="1"/>
            <a:r>
              <a:rPr lang="it-IT" dirty="0"/>
              <a:t>Il disciplinare è quello definito «bando tipo ANAC»</a:t>
            </a:r>
          </a:p>
          <a:p>
            <a:pPr lvl="1"/>
            <a:r>
              <a:rPr lang="it-IT" dirty="0"/>
              <a:t>Aggiudicazione all’offerta economicamente più vantaggiosa</a:t>
            </a:r>
          </a:p>
          <a:p>
            <a:pPr lvl="1"/>
            <a:r>
              <a:rPr lang="it-IT" dirty="0"/>
              <a:t>Rispetto integrale delle Linee Guida n.2 dell’ANAC (GURI n.120 del 25.05.2018)</a:t>
            </a:r>
          </a:p>
          <a:p>
            <a:pPr lvl="1"/>
            <a:r>
              <a:rPr lang="it-IT" dirty="0"/>
              <a:t>Criteri Discrezionali, Quantitativi, Tabellari</a:t>
            </a:r>
          </a:p>
          <a:p>
            <a:pPr marL="457200" lvl="1" indent="0">
              <a:buNone/>
            </a:pPr>
            <a:endParaRPr lang="it-IT" dirty="0"/>
          </a:p>
          <a:p>
            <a:r>
              <a:rPr lang="it-IT" dirty="0">
                <a:solidFill>
                  <a:srgbClr val="0000FF"/>
                </a:solidFill>
              </a:rPr>
              <a:t>UNIBA</a:t>
            </a:r>
            <a:r>
              <a:rPr lang="it-IT" dirty="0"/>
              <a:t>: non ha aderito al servizio CONSIP, ma al servizio «</a:t>
            </a:r>
            <a:r>
              <a:rPr lang="it-IT" dirty="0" err="1"/>
              <a:t>tuttogare</a:t>
            </a:r>
            <a:r>
              <a:rPr lang="it-IT" dirty="0"/>
              <a:t>» della società «Studio Amica SRL» con il sito </a:t>
            </a:r>
            <a:r>
              <a:rPr lang="it-IT" dirty="0">
                <a:hlinkClick r:id="rId5"/>
              </a:rPr>
              <a:t>https://gareappalti.uniba.it</a:t>
            </a:r>
            <a:r>
              <a:rPr lang="it-IT" dirty="0"/>
              <a:t> per gestire la gara e le operazioni di gara:</a:t>
            </a:r>
          </a:p>
          <a:p>
            <a:pPr lvl="1"/>
            <a:r>
              <a:rPr lang="it-IT" dirty="0"/>
              <a:t>Il disciplinare è molto simile a quello definito «bando tipo ANAC»</a:t>
            </a:r>
          </a:p>
        </p:txBody>
      </p:sp>
    </p:spTree>
    <p:extLst>
      <p:ext uri="{BB962C8B-B14F-4D97-AF65-F5344CB8AC3E}">
        <p14:creationId xmlns:p14="http://schemas.microsoft.com/office/powerpoint/2010/main" val="2133073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00FF"/>
                </a:solidFill>
              </a:rPr>
              <a:t>Gare sotto soglia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Napoli - 14/11/19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Russo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3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38199" y="1825625"/>
            <a:ext cx="10695039" cy="4351338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0000FF"/>
                </a:solidFill>
              </a:rPr>
              <a:t>INFN, UNINA, CNR</a:t>
            </a:r>
            <a:r>
              <a:rPr lang="it-IT" dirty="0"/>
              <a:t>: utilizzano la procedura «</a:t>
            </a:r>
            <a:r>
              <a:rPr lang="it-IT" dirty="0" err="1"/>
              <a:t>RdO</a:t>
            </a:r>
            <a:r>
              <a:rPr lang="it-IT" dirty="0"/>
              <a:t>» di CONSIP su </a:t>
            </a:r>
            <a:r>
              <a:rPr lang="it-IT" dirty="0">
                <a:hlinkClick r:id="rId4"/>
              </a:rPr>
              <a:t>http://www.acquistinretepa.it</a:t>
            </a:r>
            <a:r>
              <a:rPr lang="it-IT" dirty="0"/>
              <a:t> per gestire la gara e le operazioni di gara:</a:t>
            </a:r>
          </a:p>
          <a:p>
            <a:pPr lvl="1"/>
            <a:r>
              <a:rPr lang="it-IT" dirty="0"/>
              <a:t>Per semplicità, si invitano tutte le ditte registrate (ma non è obbligatorio)</a:t>
            </a:r>
          </a:p>
          <a:p>
            <a:pPr lvl="1"/>
            <a:r>
              <a:rPr lang="it-IT" dirty="0"/>
              <a:t>Il disciplinare è molto semplificato</a:t>
            </a:r>
          </a:p>
          <a:p>
            <a:pPr lvl="1"/>
            <a:r>
              <a:rPr lang="it-IT" dirty="0"/>
              <a:t>Possibilità di svolgere on-line gran parte del procedimento</a:t>
            </a:r>
          </a:p>
          <a:p>
            <a:pPr marL="457200" lvl="1" indent="0">
              <a:buNone/>
            </a:pPr>
            <a:endParaRPr lang="it-IT" dirty="0"/>
          </a:p>
          <a:p>
            <a:r>
              <a:rPr lang="it-IT" dirty="0">
                <a:solidFill>
                  <a:srgbClr val="0000FF"/>
                </a:solidFill>
              </a:rPr>
              <a:t>UNIBA</a:t>
            </a:r>
            <a:r>
              <a:rPr lang="it-IT" dirty="0"/>
              <a:t>: non chiaro (può usare sia la </a:t>
            </a:r>
            <a:r>
              <a:rPr lang="it-IT" dirty="0" err="1"/>
              <a:t>RdO</a:t>
            </a:r>
            <a:r>
              <a:rPr lang="it-IT" dirty="0"/>
              <a:t> di CONSIP sia il proprio servizio «</a:t>
            </a:r>
            <a:r>
              <a:rPr lang="it-IT" dirty="0" err="1"/>
              <a:t>tuttogare</a:t>
            </a:r>
            <a:r>
              <a:rPr lang="it-IT" dirty="0"/>
              <a:t>» </a:t>
            </a:r>
          </a:p>
          <a:p>
            <a:pPr lvl="1"/>
            <a:r>
              <a:rPr lang="it-IT" dirty="0"/>
              <a:t>Ha creato e sta ampliando un proprio «albo fornitori» per le ditte da invitare</a:t>
            </a:r>
          </a:p>
        </p:txBody>
      </p:sp>
    </p:spTree>
    <p:extLst>
      <p:ext uri="{BB962C8B-B14F-4D97-AF65-F5344CB8AC3E}">
        <p14:creationId xmlns:p14="http://schemas.microsoft.com/office/powerpoint/2010/main" val="3648859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00FF"/>
                </a:solidFill>
              </a:rPr>
              <a:t>Il procedimento interno a </a:t>
            </a:r>
            <a:r>
              <a:rPr lang="it-IT" b="1" dirty="0" err="1">
                <a:solidFill>
                  <a:srgbClr val="0000FF"/>
                </a:solidFill>
              </a:rPr>
              <a:t>IBISCo</a:t>
            </a:r>
            <a:endParaRPr lang="it-IT" b="1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09922" y="1261677"/>
            <a:ext cx="8924544" cy="5094673"/>
          </a:xfrm>
        </p:spPr>
        <p:txBody>
          <a:bodyPr>
            <a:normAutofit/>
          </a:bodyPr>
          <a:lstStyle/>
          <a:p>
            <a:r>
              <a:rPr lang="it-IT" dirty="0"/>
              <a:t>Capitolato Tecnico da approvare formalmente nel Comitato Scientifico</a:t>
            </a:r>
          </a:p>
          <a:p>
            <a:r>
              <a:rPr lang="it-IT" sz="2800" dirty="0"/>
              <a:t>Disciplinare etc. da approvare dal Responsabil</a:t>
            </a:r>
            <a:r>
              <a:rPr lang="it-IT" dirty="0"/>
              <a:t>e Amministrativo</a:t>
            </a:r>
          </a:p>
          <a:p>
            <a:r>
              <a:rPr lang="it-IT" dirty="0"/>
              <a:t>Il Comitato Finanziario deve approvare le regole </a:t>
            </a:r>
            <a:r>
              <a:rPr lang="it-IT" dirty="0" err="1"/>
              <a:t>genearli</a:t>
            </a:r>
            <a:r>
              <a:rPr lang="it-IT" dirty="0"/>
              <a:t> ex-ante (ma non si è ancora riunito)</a:t>
            </a:r>
          </a:p>
          <a:p>
            <a:r>
              <a:rPr lang="it-IT" dirty="0"/>
              <a:t>Vale per tutti i soggetti del ns PON</a:t>
            </a:r>
          </a:p>
          <a:p>
            <a:r>
              <a:rPr lang="it-IT" dirty="0"/>
              <a:t>Interfacciamento con «cabina di regia» del CNR </a:t>
            </a:r>
            <a:r>
              <a:rPr lang="it-IT"/>
              <a:t>da definire </a:t>
            </a:r>
            <a:endParaRPr lang="it-IT" dirty="0"/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Napoli - 23/09/19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F. Candiglioti, G. Russo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844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00FF"/>
                </a:solidFill>
              </a:rPr>
              <a:t>La rendicontazione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31264" y="1242627"/>
            <a:ext cx="8924544" cy="5094673"/>
          </a:xfrm>
        </p:spPr>
        <p:txBody>
          <a:bodyPr>
            <a:normAutofit fontScale="92500" lnSpcReduction="20000"/>
          </a:bodyPr>
          <a:lstStyle/>
          <a:p>
            <a:r>
              <a:rPr lang="it-IT" sz="2800" dirty="0"/>
              <a:t>Ancora non abbiamo rendicontato spese sostenute</a:t>
            </a:r>
          </a:p>
          <a:p>
            <a:r>
              <a:rPr lang="it-IT" sz="2800" dirty="0"/>
              <a:t>Conservare sempre tutti i documenti:</a:t>
            </a:r>
          </a:p>
          <a:p>
            <a:pPr lvl="1"/>
            <a:r>
              <a:rPr lang="it-IT" dirty="0"/>
              <a:t>Richiesta del responsabile della spesa</a:t>
            </a:r>
          </a:p>
          <a:p>
            <a:pPr lvl="1"/>
            <a:r>
              <a:rPr lang="it-IT" dirty="0"/>
              <a:t>Nomina del RUP</a:t>
            </a:r>
          </a:p>
          <a:p>
            <a:pPr lvl="1"/>
            <a:r>
              <a:rPr lang="it-IT" dirty="0"/>
              <a:t>Atti di gara (tutti, inclusi chiarimenti, proroghe </a:t>
            </a:r>
            <a:r>
              <a:rPr lang="it-IT" dirty="0" err="1"/>
              <a:t>etc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Copia dei quotidiani (intera), se pubblicata sui giornali</a:t>
            </a:r>
          </a:p>
          <a:p>
            <a:pPr lvl="1"/>
            <a:r>
              <a:rPr lang="it-IT" dirty="0"/>
              <a:t>Copia dei bandi su GUUE e GURI (in PDF)</a:t>
            </a:r>
          </a:p>
          <a:p>
            <a:pPr lvl="1"/>
            <a:r>
              <a:rPr lang="it-IT" dirty="0"/>
              <a:t>Avvisi alle ditte fatti sul sito (convocazione sedute pubbliche </a:t>
            </a:r>
            <a:r>
              <a:rPr lang="it-IT" dirty="0" err="1"/>
              <a:t>etc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Nomina Commissione, CV dei commissari</a:t>
            </a:r>
          </a:p>
          <a:p>
            <a:pPr lvl="1"/>
            <a:r>
              <a:rPr lang="it-IT" dirty="0"/>
              <a:t>Verbali della Commissione</a:t>
            </a:r>
          </a:p>
          <a:p>
            <a:pPr lvl="1"/>
            <a:r>
              <a:rPr lang="it-IT" dirty="0"/>
              <a:t>Corrispondenza con i concorrenti</a:t>
            </a:r>
          </a:p>
          <a:p>
            <a:pPr lvl="1"/>
            <a:r>
              <a:rPr lang="it-IT" dirty="0"/>
              <a:t>Verifica anomalia (eventuale)</a:t>
            </a:r>
          </a:p>
          <a:p>
            <a:pPr lvl="1"/>
            <a:r>
              <a:rPr lang="it-IT" dirty="0"/>
              <a:t>Approvazione atti</a:t>
            </a:r>
          </a:p>
          <a:p>
            <a:pPr lvl="1"/>
            <a:r>
              <a:rPr lang="it-IT" dirty="0"/>
              <a:t>Ordini o contratti</a:t>
            </a:r>
          </a:p>
          <a:p>
            <a:pPr lvl="1"/>
            <a:r>
              <a:rPr lang="it-IT" dirty="0"/>
              <a:t>Mandati di pagamento (incluse le anticipazioni) </a:t>
            </a:r>
            <a:r>
              <a:rPr lang="it-IT" dirty="0" err="1"/>
              <a:t>etc</a:t>
            </a:r>
            <a:endParaRPr lang="it-IT" dirty="0"/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Napoli - 23/09/19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F. Candiglioti, G. Russo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5756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Macintosh PowerPoint</Application>
  <PresentationFormat>Widescreen</PresentationFormat>
  <Paragraphs>60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Alcuni aspetti amministrativi</vt:lpstr>
      <vt:lpstr>Gare sopra soglia</vt:lpstr>
      <vt:lpstr>Gare sotto soglia</vt:lpstr>
      <vt:lpstr>Il procedimento interno a IBISCo</vt:lpstr>
      <vt:lpstr>La rendicontazione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2019-09-20T12:52:27Z</dcterms:created>
  <dcterms:modified xsi:type="dcterms:W3CDTF">2019-11-14T10:22:02Z</dcterms:modified>
</cp:coreProperties>
</file>