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66" r:id="rId4"/>
    <p:sldId id="267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43"/>
    <p:restoredTop sz="94862"/>
  </p:normalViewPr>
  <p:slideViewPr>
    <p:cSldViewPr snapToGrid="0" snapToObjects="1">
      <p:cViewPr>
        <p:scale>
          <a:sx n="100" d="100"/>
          <a:sy n="100" d="100"/>
        </p:scale>
        <p:origin x="250" y="-42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A9FFD4-A7E0-8B49-B1AF-B8B2EB978813}" type="datetimeFigureOut">
              <a:rPr lang="it-IT" smtClean="0"/>
              <a:t>13/11/2019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BA4D6-1DEF-5447-8901-10FD967449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597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4124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361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9958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5706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7322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80654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811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0796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205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2471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763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1926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1513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870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8911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6382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577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20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Bari - 05/12/18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G. Carlino - IBISCO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579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Il quadro delle spese UNINA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209677"/>
          </a:xfrm>
        </p:spPr>
        <p:txBody>
          <a:bodyPr>
            <a:normAutofit/>
          </a:bodyPr>
          <a:lstStyle/>
          <a:p>
            <a:r>
              <a:rPr lang="it-IT" sz="3600" dirty="0"/>
              <a:t>G. Russo </a:t>
            </a:r>
          </a:p>
          <a:p>
            <a:r>
              <a:rPr lang="it-IT" dirty="0"/>
              <a:t>Riunione n.2 - Comitato Scientifico </a:t>
            </a:r>
            <a:r>
              <a:rPr lang="it-IT" dirty="0" err="1"/>
              <a:t>IBiSCo</a:t>
            </a:r>
            <a:endParaRPr lang="it-IT" dirty="0"/>
          </a:p>
          <a:p>
            <a:r>
              <a:rPr lang="it-IT" dirty="0"/>
              <a:t>Bari 14 novembre 2019</a:t>
            </a:r>
          </a:p>
          <a:p>
            <a:pPr algn="l"/>
            <a:endParaRPr lang="it-IT" baseline="30000" dirty="0"/>
          </a:p>
        </p:txBody>
      </p:sp>
      <p:pic>
        <p:nvPicPr>
          <p:cNvPr id="5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20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0000FF"/>
                </a:solidFill>
              </a:rPr>
              <a:t>Situazione spese UNINA</a:t>
            </a:r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Napoli - 14/11/19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Russo - IBISCO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2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0000FF"/>
                </a:solidFill>
              </a:rPr>
              <a:t>Impianti</a:t>
            </a:r>
            <a:r>
              <a:rPr lang="it-IT" dirty="0"/>
              <a:t>: gara 9/S/2019 consegnata; pubblicazione  a gennaio; include :</a:t>
            </a:r>
          </a:p>
          <a:p>
            <a:pPr lvl="1"/>
            <a:r>
              <a:rPr lang="it-IT" dirty="0"/>
              <a:t>NA-13-IMP-UNINA</a:t>
            </a:r>
          </a:p>
          <a:p>
            <a:pPr lvl="1"/>
            <a:r>
              <a:rPr lang="it-IT" dirty="0"/>
              <a:t>NA-22-IMP-UNINA</a:t>
            </a:r>
          </a:p>
          <a:p>
            <a:pPr lvl="1"/>
            <a:r>
              <a:rPr lang="it-IT" dirty="0"/>
              <a:t>NA-23-IMP-UNINA</a:t>
            </a:r>
          </a:p>
          <a:p>
            <a:pPr lvl="1"/>
            <a:r>
              <a:rPr lang="it-IT" dirty="0"/>
              <a:t>NA-19-NET-UNINA</a:t>
            </a:r>
          </a:p>
          <a:p>
            <a:r>
              <a:rPr lang="it-IT" dirty="0">
                <a:solidFill>
                  <a:srgbClr val="0000FF"/>
                </a:solidFill>
              </a:rPr>
              <a:t>Impianti</a:t>
            </a:r>
            <a:r>
              <a:rPr lang="it-IT" dirty="0"/>
              <a:t>: gara 10/S/2019 consegnata; pubblicazione  a gennaio; include :</a:t>
            </a:r>
          </a:p>
          <a:p>
            <a:pPr lvl="1"/>
            <a:r>
              <a:rPr lang="it-IT" dirty="0"/>
              <a:t>NA-21-IMP-UNINA</a:t>
            </a:r>
          </a:p>
        </p:txBody>
      </p:sp>
    </p:spTree>
    <p:extLst>
      <p:ext uri="{BB962C8B-B14F-4D97-AF65-F5344CB8AC3E}">
        <p14:creationId xmlns:p14="http://schemas.microsoft.com/office/powerpoint/2010/main" val="2133073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0000FF"/>
                </a:solidFill>
              </a:rPr>
              <a:t>Quadro sinottico impegni UNINA</a:t>
            </a:r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8564165"/>
              </p:ext>
            </p:extLst>
          </p:nvPr>
        </p:nvGraphicFramePr>
        <p:xfrm>
          <a:off x="1366320" y="1125883"/>
          <a:ext cx="7850507" cy="50942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3788">
                  <a:extLst>
                    <a:ext uri="{9D8B030D-6E8A-4147-A177-3AD203B41FA5}">
                      <a16:colId xmlns:a16="http://schemas.microsoft.com/office/drawing/2014/main" val="1275351536"/>
                    </a:ext>
                  </a:extLst>
                </a:gridCol>
                <a:gridCol w="2576036">
                  <a:extLst>
                    <a:ext uri="{9D8B030D-6E8A-4147-A177-3AD203B41FA5}">
                      <a16:colId xmlns:a16="http://schemas.microsoft.com/office/drawing/2014/main" val="3824233471"/>
                    </a:ext>
                  </a:extLst>
                </a:gridCol>
                <a:gridCol w="1071050">
                  <a:extLst>
                    <a:ext uri="{9D8B030D-6E8A-4147-A177-3AD203B41FA5}">
                      <a16:colId xmlns:a16="http://schemas.microsoft.com/office/drawing/2014/main" val="3035780276"/>
                    </a:ext>
                  </a:extLst>
                </a:gridCol>
                <a:gridCol w="1136817">
                  <a:extLst>
                    <a:ext uri="{9D8B030D-6E8A-4147-A177-3AD203B41FA5}">
                      <a16:colId xmlns:a16="http://schemas.microsoft.com/office/drawing/2014/main" val="2966254687"/>
                    </a:ext>
                  </a:extLst>
                </a:gridCol>
                <a:gridCol w="1302816">
                  <a:extLst>
                    <a:ext uri="{9D8B030D-6E8A-4147-A177-3AD203B41FA5}">
                      <a16:colId xmlns:a16="http://schemas.microsoft.com/office/drawing/2014/main" val="2307566673"/>
                    </a:ext>
                  </a:extLst>
                </a:gridCol>
              </a:tblGrid>
              <a:tr h="31813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nome breve</a:t>
                      </a:r>
                      <a:endParaRPr lang="it-IT" sz="1000" b="1" i="1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descrizione</a:t>
                      </a:r>
                      <a:endParaRPr lang="it-IT" sz="1000" b="1" i="1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q.tà</a:t>
                      </a:r>
                      <a:endParaRPr lang="it-IT" sz="1000" b="1" i="1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somma assentita</a:t>
                      </a:r>
                      <a:endParaRPr lang="it-IT" sz="1000" b="1" i="1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gara</a:t>
                      </a:r>
                      <a:endParaRPr lang="it-IT" sz="1000" b="1" i="1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extLst>
                  <a:ext uri="{0D108BD9-81ED-4DB2-BD59-A6C34878D82A}">
                    <a16:rowId xmlns:a16="http://schemas.microsoft.com/office/drawing/2014/main" val="27038003"/>
                  </a:ext>
                </a:extLst>
              </a:tr>
              <a:tr h="31990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NA-13-IMP-UNINA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impianto idraulico e di raffreddamento dei rack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1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€           143.840,00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9/S/2019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extLst>
                  <a:ext uri="{0D108BD9-81ED-4DB2-BD59-A6C34878D82A}">
                    <a16:rowId xmlns:a16="http://schemas.microsoft.com/office/drawing/2014/main" val="3658601755"/>
                  </a:ext>
                </a:extLst>
              </a:tr>
              <a:tr h="3534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NA-22-IMP-UNINA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impianti per 1G01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1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€           202.720,00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5979282"/>
                  </a:ext>
                </a:extLst>
              </a:tr>
              <a:tr h="26982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NA-23-IMP-UNINA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rack e impianti a supporto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1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€           418.490,00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354407"/>
                  </a:ext>
                </a:extLst>
              </a:tr>
              <a:tr h="3534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NA-19-NET-UNINA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rete LAN del Data Center - schede Juniper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1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€              65.490,00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6742170"/>
                  </a:ext>
                </a:extLst>
              </a:tr>
              <a:tr h="36703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NA-21-IMP-UNINA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potenziamento UPS (2x400 kVA) e sala UPS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1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€           199.540,00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10/S/2019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extLst>
                  <a:ext uri="{0D108BD9-81ED-4DB2-BD59-A6C34878D82A}">
                    <a16:rowId xmlns:a16="http://schemas.microsoft.com/office/drawing/2014/main" val="1016854450"/>
                  </a:ext>
                </a:extLst>
              </a:tr>
              <a:tr h="29633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NA-14-CAL-UNINA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nodi di calcolo 2 vie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42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€           484.220,00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extLst>
                  <a:ext uri="{0D108BD9-81ED-4DB2-BD59-A6C34878D82A}">
                    <a16:rowId xmlns:a16="http://schemas.microsoft.com/office/drawing/2014/main" val="525777278"/>
                  </a:ext>
                </a:extLst>
              </a:tr>
              <a:tr h="4377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NA-14-CAL-UNINA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u="none" strike="noStrike">
                          <a:effectLst/>
                        </a:rPr>
                        <a:t>di cui:</a:t>
                      </a:r>
                      <a:endParaRPr lang="it-IT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12</a:t>
                      </a:r>
                      <a:endParaRPr lang="it-IT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€           138.154,02 </a:t>
                      </a:r>
                      <a:endParaRPr lang="it-IT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 dirty="0">
                          <a:effectLst/>
                        </a:rPr>
                        <a:t>convenzione T.S. Lotto 7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extLst>
                  <a:ext uri="{0D108BD9-81ED-4DB2-BD59-A6C34878D82A}">
                    <a16:rowId xmlns:a16="http://schemas.microsoft.com/office/drawing/2014/main" val="4019032757"/>
                  </a:ext>
                </a:extLst>
              </a:tr>
              <a:tr h="34052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NA-14-CAL-UNINA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u="none" strike="noStrike">
                          <a:effectLst/>
                        </a:rPr>
                        <a:t>di cui:</a:t>
                      </a:r>
                      <a:endParaRPr lang="it-IT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30</a:t>
                      </a:r>
                      <a:endParaRPr lang="it-IT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€           346.065,98 </a:t>
                      </a:r>
                      <a:endParaRPr lang="it-IT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convenzione T.S. Lotto 3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extLst>
                  <a:ext uri="{0D108BD9-81ED-4DB2-BD59-A6C34878D82A}">
                    <a16:rowId xmlns:a16="http://schemas.microsoft.com/office/drawing/2014/main" val="3662338565"/>
                  </a:ext>
                </a:extLst>
              </a:tr>
              <a:tr h="48191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NA-17-CAL-UNINA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nodi per Data Science con GPU e Infiniband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7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€           269.010,00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12/S/2019</a:t>
                      </a:r>
                      <a:br>
                        <a:rPr lang="it-IT" sz="1000" u="none" strike="noStrike">
                          <a:effectLst/>
                        </a:rPr>
                      </a:br>
                      <a:r>
                        <a:rPr lang="it-IT" sz="1000" u="none" strike="noStrike">
                          <a:effectLst/>
                        </a:rPr>
                        <a:t> in 2 lotti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extLst>
                  <a:ext uri="{0D108BD9-81ED-4DB2-BD59-A6C34878D82A}">
                    <a16:rowId xmlns:a16="http://schemas.microsoft.com/office/drawing/2014/main" val="3068144992"/>
                  </a:ext>
                </a:extLst>
              </a:tr>
              <a:tr h="33168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NA-20-NET-UNINA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switch Infiniband a 36 porte, con cavi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24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€              16.010,00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974245"/>
                  </a:ext>
                </a:extLst>
              </a:tr>
              <a:tr h="3534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NA-15-STO-UNINA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sistema di storage da 1 Pbyte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2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€           300.610,00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679388"/>
                  </a:ext>
                </a:extLst>
              </a:tr>
              <a:tr h="53022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NA-18-CAL-UNINA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server di servizio e di monitoraggio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11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€              96.620,00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convenzione T.S. Lotto 3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extLst>
                  <a:ext uri="{0D108BD9-81ED-4DB2-BD59-A6C34878D82A}">
                    <a16:rowId xmlns:a16="http://schemas.microsoft.com/office/drawing/2014/main" val="673932880"/>
                  </a:ext>
                </a:extLst>
              </a:tr>
              <a:tr h="34052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NA-16-NET-UNINA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rete LAN del Data Center - nuovo switch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1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 €           106.120,00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 dirty="0" err="1">
                          <a:effectLst/>
                        </a:rPr>
                        <a:t>delayed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7" marR="8837" marT="8837" marB="0" anchor="ctr"/>
                </a:tc>
                <a:extLst>
                  <a:ext uri="{0D108BD9-81ED-4DB2-BD59-A6C34878D82A}">
                    <a16:rowId xmlns:a16="http://schemas.microsoft.com/office/drawing/2014/main" val="788863561"/>
                  </a:ext>
                </a:extLst>
              </a:tr>
            </a:tbl>
          </a:graphicData>
        </a:graphic>
      </p:graphicFrame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Napoli - 14/11/19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Russo - IBISCO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8983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0000FF"/>
                </a:solidFill>
              </a:rPr>
              <a:t>Situazione spese UNINA</a:t>
            </a:r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Napoli - 14/11/19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Russo - IBISCO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4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838200" y="1537487"/>
            <a:ext cx="10515600" cy="4639476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0000FF"/>
                </a:solidFill>
              </a:rPr>
              <a:t>Calcolo</a:t>
            </a:r>
            <a:r>
              <a:rPr lang="it-IT" dirty="0"/>
              <a:t>: acquisto in convenzione, ordine del 08/11/2019:</a:t>
            </a:r>
          </a:p>
          <a:p>
            <a:pPr lvl="1"/>
            <a:r>
              <a:rPr lang="it-IT" dirty="0"/>
              <a:t>NA-14-CAL-UNINA (12 server su 42, cioè 3x </a:t>
            </a:r>
            <a:r>
              <a:rPr lang="it-IT" dirty="0" err="1"/>
              <a:t>quad</a:t>
            </a:r>
            <a:r>
              <a:rPr lang="it-IT" dirty="0"/>
              <a:t>)</a:t>
            </a:r>
          </a:p>
          <a:p>
            <a:r>
              <a:rPr lang="it-IT" dirty="0">
                <a:solidFill>
                  <a:srgbClr val="0000FF"/>
                </a:solidFill>
              </a:rPr>
              <a:t>Calcolo</a:t>
            </a:r>
            <a:r>
              <a:rPr lang="it-IT" dirty="0"/>
              <a:t>: acquisto in convenzione, ordine del 28/11/2019:</a:t>
            </a:r>
          </a:p>
          <a:p>
            <a:pPr lvl="1"/>
            <a:r>
              <a:rPr lang="it-IT" dirty="0"/>
              <a:t>NA-18-CAL-UNINA (11 server di servizio)</a:t>
            </a:r>
          </a:p>
          <a:p>
            <a:r>
              <a:rPr lang="it-IT" dirty="0">
                <a:solidFill>
                  <a:srgbClr val="0000FF"/>
                </a:solidFill>
              </a:rPr>
              <a:t>Calcolo</a:t>
            </a:r>
            <a:r>
              <a:rPr lang="it-IT" dirty="0"/>
              <a:t>: acquisto in convenzione, ordine da fare:</a:t>
            </a:r>
          </a:p>
          <a:p>
            <a:pPr lvl="1"/>
            <a:r>
              <a:rPr lang="it-IT" dirty="0"/>
              <a:t>NA-14-CAL-UNINA (30 server a 2 CPU)</a:t>
            </a:r>
          </a:p>
          <a:p>
            <a:r>
              <a:rPr lang="it-IT" dirty="0">
                <a:solidFill>
                  <a:srgbClr val="0000FF"/>
                </a:solidFill>
              </a:rPr>
              <a:t>Calcolo</a:t>
            </a:r>
            <a:r>
              <a:rPr lang="it-IT" dirty="0"/>
              <a:t>: gara 12/S/2019 in preparazione, include:</a:t>
            </a:r>
          </a:p>
          <a:p>
            <a:pPr lvl="1"/>
            <a:r>
              <a:rPr lang="it-IT" dirty="0"/>
              <a:t>NA-17-CAL-UNINA (07 server con  GPU)</a:t>
            </a:r>
          </a:p>
          <a:p>
            <a:pPr lvl="1"/>
            <a:r>
              <a:rPr lang="it-IT" dirty="0"/>
              <a:t>NA-20-NET-UNINA (01 switch Infiniband a 36 porte)</a:t>
            </a:r>
          </a:p>
          <a:p>
            <a:pPr lvl="1"/>
            <a:r>
              <a:rPr lang="it-IT" dirty="0"/>
              <a:t>NA-15-NET-UNINA (02 storage da 1 Pbyte)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9400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0000FF"/>
                </a:solidFill>
              </a:rPr>
              <a:t>Situazione spese UNINA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31264" y="1242627"/>
            <a:ext cx="8924544" cy="5094673"/>
          </a:xfrm>
        </p:spPr>
        <p:txBody>
          <a:bodyPr>
            <a:normAutofit/>
          </a:bodyPr>
          <a:lstStyle/>
          <a:p>
            <a:r>
              <a:rPr lang="it-IT" sz="2800" dirty="0"/>
              <a:t>Gara per lo switch non ancora in preparazione (si attende gara INFN)</a:t>
            </a:r>
          </a:p>
          <a:p>
            <a:r>
              <a:rPr lang="it-IT" dirty="0"/>
              <a:t>Richiesta di riutilizzo switch HP di INFN-NA e INFN-CT</a:t>
            </a:r>
          </a:p>
          <a:p>
            <a:endParaRPr lang="it-IT" sz="2800" dirty="0"/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Napoli - 14/11/19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Russo - IBISCO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0730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0000FF"/>
                </a:solidFill>
              </a:rPr>
              <a:t>Situazione variazioni budget UNINA</a:t>
            </a:r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Napoli - 14/11/19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Russo - IBISCO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6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522611" y="5953415"/>
            <a:ext cx="10515600" cy="483150"/>
          </a:xfrm>
        </p:spPr>
        <p:txBody>
          <a:bodyPr/>
          <a:lstStyle/>
          <a:p>
            <a:r>
              <a:rPr lang="it-IT" dirty="0"/>
              <a:t>In rosso le variazioni proposte oggi, in approvazione</a:t>
            </a:r>
          </a:p>
        </p:txBody>
      </p:sp>
      <p:graphicFrame>
        <p:nvGraphicFramePr>
          <p:cNvPr id="10" name="Segnaposto contenut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5590012"/>
              </p:ext>
            </p:extLst>
          </p:nvPr>
        </p:nvGraphicFramePr>
        <p:xfrm>
          <a:off x="1036048" y="1375890"/>
          <a:ext cx="9078996" cy="41995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9214">
                  <a:extLst>
                    <a:ext uri="{9D8B030D-6E8A-4147-A177-3AD203B41FA5}">
                      <a16:colId xmlns:a16="http://schemas.microsoft.com/office/drawing/2014/main" val="4035068697"/>
                    </a:ext>
                  </a:extLst>
                </a:gridCol>
                <a:gridCol w="2138771">
                  <a:extLst>
                    <a:ext uri="{9D8B030D-6E8A-4147-A177-3AD203B41FA5}">
                      <a16:colId xmlns:a16="http://schemas.microsoft.com/office/drawing/2014/main" val="1613855221"/>
                    </a:ext>
                  </a:extLst>
                </a:gridCol>
                <a:gridCol w="795822">
                  <a:extLst>
                    <a:ext uri="{9D8B030D-6E8A-4147-A177-3AD203B41FA5}">
                      <a16:colId xmlns:a16="http://schemas.microsoft.com/office/drawing/2014/main" val="481400514"/>
                    </a:ext>
                  </a:extLst>
                </a:gridCol>
                <a:gridCol w="1167205">
                  <a:extLst>
                    <a:ext uri="{9D8B030D-6E8A-4147-A177-3AD203B41FA5}">
                      <a16:colId xmlns:a16="http://schemas.microsoft.com/office/drawing/2014/main" val="2766869434"/>
                    </a:ext>
                  </a:extLst>
                </a:gridCol>
                <a:gridCol w="795822">
                  <a:extLst>
                    <a:ext uri="{9D8B030D-6E8A-4147-A177-3AD203B41FA5}">
                      <a16:colId xmlns:a16="http://schemas.microsoft.com/office/drawing/2014/main" val="1457489558"/>
                    </a:ext>
                  </a:extLst>
                </a:gridCol>
                <a:gridCol w="941721">
                  <a:extLst>
                    <a:ext uri="{9D8B030D-6E8A-4147-A177-3AD203B41FA5}">
                      <a16:colId xmlns:a16="http://schemas.microsoft.com/office/drawing/2014/main" val="3247498717"/>
                    </a:ext>
                  </a:extLst>
                </a:gridCol>
                <a:gridCol w="865456">
                  <a:extLst>
                    <a:ext uri="{9D8B030D-6E8A-4147-A177-3AD203B41FA5}">
                      <a16:colId xmlns:a16="http://schemas.microsoft.com/office/drawing/2014/main" val="4177251677"/>
                    </a:ext>
                  </a:extLst>
                </a:gridCol>
                <a:gridCol w="954985">
                  <a:extLst>
                    <a:ext uri="{9D8B030D-6E8A-4147-A177-3AD203B41FA5}">
                      <a16:colId xmlns:a16="http://schemas.microsoft.com/office/drawing/2014/main" val="3791162689"/>
                    </a:ext>
                  </a:extLst>
                </a:gridCol>
              </a:tblGrid>
              <a:tr h="36282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 dirty="0">
                          <a:solidFill>
                            <a:srgbClr val="0000FF"/>
                          </a:solidFill>
                          <a:effectLst/>
                        </a:rPr>
                        <a:t>nome breve</a:t>
                      </a:r>
                      <a:endParaRPr lang="it-IT" sz="1050" b="1" i="1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 dirty="0">
                          <a:solidFill>
                            <a:srgbClr val="0000FF"/>
                          </a:solidFill>
                          <a:effectLst/>
                        </a:rPr>
                        <a:t>descrizione</a:t>
                      </a:r>
                      <a:endParaRPr lang="it-IT" sz="1050" b="1" i="1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 dirty="0">
                          <a:solidFill>
                            <a:srgbClr val="0000FF"/>
                          </a:solidFill>
                          <a:effectLst/>
                        </a:rPr>
                        <a:t>q.tà</a:t>
                      </a:r>
                      <a:endParaRPr lang="it-IT" sz="1050" b="1" i="1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 dirty="0">
                          <a:solidFill>
                            <a:srgbClr val="0000FF"/>
                          </a:solidFill>
                          <a:effectLst/>
                        </a:rPr>
                        <a:t>somma assentita</a:t>
                      </a:r>
                      <a:endParaRPr lang="it-IT" sz="1050" b="1" i="1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 dirty="0">
                          <a:solidFill>
                            <a:srgbClr val="0000FF"/>
                          </a:solidFill>
                          <a:effectLst/>
                        </a:rPr>
                        <a:t>gara</a:t>
                      </a:r>
                      <a:endParaRPr lang="it-IT" sz="1050" b="1" i="1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 dirty="0">
                          <a:solidFill>
                            <a:srgbClr val="0000FF"/>
                          </a:solidFill>
                          <a:effectLst/>
                        </a:rPr>
                        <a:t>variazioni proposte %</a:t>
                      </a:r>
                      <a:endParaRPr lang="it-IT" sz="1050" b="1" i="1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 dirty="0">
                          <a:solidFill>
                            <a:srgbClr val="0000FF"/>
                          </a:solidFill>
                          <a:effectLst/>
                        </a:rPr>
                        <a:t>variazioni proposte €</a:t>
                      </a:r>
                      <a:endParaRPr lang="it-IT" sz="1050" b="1" i="1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 dirty="0">
                          <a:solidFill>
                            <a:srgbClr val="0000FF"/>
                          </a:solidFill>
                          <a:effectLst/>
                        </a:rPr>
                        <a:t>nuovi importi</a:t>
                      </a:r>
                      <a:endParaRPr lang="it-IT" sz="1050" b="1" i="1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extLst>
                  <a:ext uri="{0D108BD9-81ED-4DB2-BD59-A6C34878D82A}">
                    <a16:rowId xmlns:a16="http://schemas.microsoft.com/office/drawing/2014/main" val="1573469058"/>
                  </a:ext>
                </a:extLst>
              </a:tr>
              <a:tr h="36282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>
                          <a:effectLst/>
                        </a:rPr>
                        <a:t>NA-13-IMP-UNINA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>
                          <a:effectLst/>
                        </a:rPr>
                        <a:t>impianto idraulico e di raffreddamento dei rack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>
                          <a:effectLst/>
                        </a:rPr>
                        <a:t>1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>
                          <a:effectLst/>
                        </a:rPr>
                        <a:t> €           143.840,00 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>
                          <a:effectLst/>
                        </a:rPr>
                        <a:t>9/S/2019</a:t>
                      </a:r>
                      <a:endParaRPr lang="it-IT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5,00%</a:t>
                      </a:r>
                      <a:endParaRPr lang="it-IT" sz="105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u="none" strike="noStrike" dirty="0">
                          <a:effectLst/>
                        </a:rPr>
                        <a:t> €      7.192,00 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u="none" strike="noStrike">
                          <a:effectLst/>
                        </a:rPr>
                        <a:t> €    151.032,00 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extLst>
                  <a:ext uri="{0D108BD9-81ED-4DB2-BD59-A6C34878D82A}">
                    <a16:rowId xmlns:a16="http://schemas.microsoft.com/office/drawing/2014/main" val="96790908"/>
                  </a:ext>
                </a:extLst>
              </a:tr>
              <a:tr h="32220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>
                          <a:effectLst/>
                        </a:rPr>
                        <a:t>NA-22-IMP-UNINA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>
                          <a:effectLst/>
                        </a:rPr>
                        <a:t>impianti per 1G01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>
                          <a:effectLst/>
                        </a:rPr>
                        <a:t>1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>
                          <a:effectLst/>
                        </a:rPr>
                        <a:t> €           202.720,00 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>
                          <a:effectLst/>
                        </a:rPr>
                        <a:t>2,49%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u="none" strike="noStrike" dirty="0">
                          <a:effectLst/>
                        </a:rPr>
                        <a:t> €      5.053,50 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u="none" strike="noStrike">
                          <a:effectLst/>
                        </a:rPr>
                        <a:t> €    207.773,50 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extLst>
                  <a:ext uri="{0D108BD9-81ED-4DB2-BD59-A6C34878D82A}">
                    <a16:rowId xmlns:a16="http://schemas.microsoft.com/office/drawing/2014/main" val="2842800227"/>
                  </a:ext>
                </a:extLst>
              </a:tr>
              <a:tr h="24595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>
                          <a:effectLst/>
                        </a:rPr>
                        <a:t>NA-23-IMP-UNINA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 dirty="0">
                          <a:effectLst/>
                        </a:rPr>
                        <a:t>rack e impianti a supporto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>
                          <a:effectLst/>
                        </a:rPr>
                        <a:t>1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>
                          <a:effectLst/>
                        </a:rPr>
                        <a:t> €           418.490,00 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>
                          <a:effectLst/>
                        </a:rPr>
                        <a:t>0,72%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u="none" strike="noStrike">
                          <a:effectLst/>
                        </a:rPr>
                        <a:t> €      3.006,62 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u="none" strike="noStrike">
                          <a:effectLst/>
                        </a:rPr>
                        <a:t> €    421.496,62 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extLst>
                  <a:ext uri="{0D108BD9-81ED-4DB2-BD59-A6C34878D82A}">
                    <a16:rowId xmlns:a16="http://schemas.microsoft.com/office/drawing/2014/main" val="871414121"/>
                  </a:ext>
                </a:extLst>
              </a:tr>
              <a:tr h="36282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>
                          <a:effectLst/>
                        </a:rPr>
                        <a:t>NA-19-NET-UNINA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>
                          <a:effectLst/>
                        </a:rPr>
                        <a:t>rete LAN del Data Center - schede Juniper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>
                          <a:effectLst/>
                        </a:rPr>
                        <a:t>1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>
                          <a:effectLst/>
                        </a:rPr>
                        <a:t> €              65.490,00 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>
                          <a:effectLst/>
                        </a:rPr>
                        <a:t> 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u="none" strike="noStrike">
                          <a:effectLst/>
                        </a:rPr>
                        <a:t> 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u="none" strike="noStrike">
                          <a:effectLst/>
                        </a:rPr>
                        <a:t> 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extLst>
                  <a:ext uri="{0D108BD9-81ED-4DB2-BD59-A6C34878D82A}">
                    <a16:rowId xmlns:a16="http://schemas.microsoft.com/office/drawing/2014/main" val="2725497119"/>
                  </a:ext>
                </a:extLst>
              </a:tr>
              <a:tr h="36282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>
                          <a:effectLst/>
                        </a:rPr>
                        <a:t>NA-21-IMP-UNINA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>
                          <a:effectLst/>
                        </a:rPr>
                        <a:t>potenziamento UPS (2x400 kVA) e sala UPS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>
                          <a:effectLst/>
                        </a:rPr>
                        <a:t>1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>
                          <a:effectLst/>
                        </a:rPr>
                        <a:t> €           199.540,00 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>
                          <a:effectLst/>
                        </a:rPr>
                        <a:t>10/S/2019</a:t>
                      </a:r>
                      <a:endParaRPr lang="it-IT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>
                          <a:effectLst/>
                        </a:rPr>
                        <a:t>5,00%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u="none" strike="noStrike">
                          <a:effectLst/>
                        </a:rPr>
                        <a:t> €      9.977,00 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u="none" strike="noStrike">
                          <a:effectLst/>
                        </a:rPr>
                        <a:t> €    209.517,00 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extLst>
                  <a:ext uri="{0D108BD9-81ED-4DB2-BD59-A6C34878D82A}">
                    <a16:rowId xmlns:a16="http://schemas.microsoft.com/office/drawing/2014/main" val="3018099100"/>
                  </a:ext>
                </a:extLst>
              </a:tr>
              <a:tr h="27011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>
                          <a:effectLst/>
                        </a:rPr>
                        <a:t>NA-14-CAL-UNINA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>
                          <a:effectLst/>
                        </a:rPr>
                        <a:t>nodi di calcolo 2 vie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>
                          <a:effectLst/>
                        </a:rPr>
                        <a:t>42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>
                          <a:effectLst/>
                        </a:rPr>
                        <a:t> €           484.220,00 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>
                          <a:effectLst/>
                        </a:rPr>
                        <a:t> 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-4,90%</a:t>
                      </a:r>
                      <a:endParaRPr lang="it-IT" sz="105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u="none" strike="noStrike">
                          <a:effectLst/>
                        </a:rPr>
                        <a:t>-€   23.737,10 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u="none" strike="noStrike" dirty="0">
                          <a:effectLst/>
                        </a:rPr>
                        <a:t> €    460.482,90 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extLst>
                  <a:ext uri="{0D108BD9-81ED-4DB2-BD59-A6C34878D82A}">
                    <a16:rowId xmlns:a16="http://schemas.microsoft.com/office/drawing/2014/main" val="1981249750"/>
                  </a:ext>
                </a:extLst>
              </a:tr>
              <a:tr h="4392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 dirty="0">
                          <a:effectLst/>
                        </a:rPr>
                        <a:t>NA-17-CAL-UNINA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>
                          <a:effectLst/>
                        </a:rPr>
                        <a:t>nodi per Data Science con GPU e Infiniband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>
                          <a:effectLst/>
                        </a:rPr>
                        <a:t>7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>
                          <a:effectLst/>
                        </a:rPr>
                        <a:t> €           269.010,00 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>
                          <a:effectLst/>
                        </a:rPr>
                        <a:t>12/S/2019</a:t>
                      </a:r>
                      <a:br>
                        <a:rPr lang="it-IT" sz="1050" u="none" strike="noStrike">
                          <a:effectLst/>
                        </a:rPr>
                      </a:br>
                      <a:r>
                        <a:rPr lang="it-IT" sz="1050" u="none" strike="noStrike">
                          <a:effectLst/>
                        </a:rPr>
                        <a:t> in 2 lotti</a:t>
                      </a:r>
                      <a:endParaRPr lang="it-IT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4,18%</a:t>
                      </a:r>
                      <a:endParaRPr lang="it-IT" sz="105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u="none" strike="noStrike">
                          <a:effectLst/>
                        </a:rPr>
                        <a:t> €    11.239,10 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u="none" strike="noStrike" dirty="0">
                          <a:effectLst/>
                        </a:rPr>
                        <a:t> €    280.249,10 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extLst>
                  <a:ext uri="{0D108BD9-81ED-4DB2-BD59-A6C34878D82A}">
                    <a16:rowId xmlns:a16="http://schemas.microsoft.com/office/drawing/2014/main" val="2687135139"/>
                  </a:ext>
                </a:extLst>
              </a:tr>
              <a:tr h="3023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>
                          <a:effectLst/>
                        </a:rPr>
                        <a:t>NA-20-NET-UNINA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>
                          <a:effectLst/>
                        </a:rPr>
                        <a:t>switch Infiniband a 36 porte, con cavi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>
                          <a:effectLst/>
                        </a:rPr>
                        <a:t>24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>
                          <a:effectLst/>
                        </a:rPr>
                        <a:t> €              16.010,00 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 dirty="0">
                          <a:effectLst/>
                        </a:rPr>
                        <a:t> 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u="none" strike="noStrike">
                          <a:effectLst/>
                        </a:rPr>
                        <a:t> 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u="none" strike="noStrike" dirty="0">
                          <a:effectLst/>
                        </a:rPr>
                        <a:t> 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extLst>
                  <a:ext uri="{0D108BD9-81ED-4DB2-BD59-A6C34878D82A}">
                    <a16:rowId xmlns:a16="http://schemas.microsoft.com/office/drawing/2014/main" val="3890993592"/>
                  </a:ext>
                </a:extLst>
              </a:tr>
              <a:tr h="32220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>
                          <a:effectLst/>
                        </a:rPr>
                        <a:t>NA-15-STO-UNINA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 dirty="0">
                          <a:effectLst/>
                        </a:rPr>
                        <a:t>sistema di storage da 1 Pbyte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>
                          <a:effectLst/>
                        </a:rPr>
                        <a:t>2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>
                          <a:effectLst/>
                        </a:rPr>
                        <a:t> €           300.610,00 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 dirty="0">
                          <a:effectLst/>
                        </a:rPr>
                        <a:t>-5,00%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u="none" strike="noStrike" dirty="0">
                          <a:effectLst/>
                        </a:rPr>
                        <a:t>-€   15.030,50 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u="none" strike="noStrike" dirty="0">
                          <a:effectLst/>
                        </a:rPr>
                        <a:t> €    285.579,50 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extLst>
                  <a:ext uri="{0D108BD9-81ED-4DB2-BD59-A6C34878D82A}">
                    <a16:rowId xmlns:a16="http://schemas.microsoft.com/office/drawing/2014/main" val="4031883845"/>
                  </a:ext>
                </a:extLst>
              </a:tr>
              <a:tr h="48330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>
                          <a:effectLst/>
                        </a:rPr>
                        <a:t>NA-18-CAL-UNINA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>
                          <a:effectLst/>
                        </a:rPr>
                        <a:t>server di servizio e di monitoraggio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>
                          <a:effectLst/>
                        </a:rPr>
                        <a:t>11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>
                          <a:effectLst/>
                        </a:rPr>
                        <a:t> €              96.620,00 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>
                          <a:effectLst/>
                        </a:rPr>
                        <a:t>convenzione T.S. Lotto 3</a:t>
                      </a:r>
                      <a:endParaRPr lang="it-IT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>
                          <a:effectLst/>
                        </a:rPr>
                        <a:t>-3,11%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u="none" strike="noStrike" dirty="0">
                          <a:effectLst/>
                        </a:rPr>
                        <a:t>-€     3.006,62 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u="none" strike="noStrike" dirty="0">
                          <a:effectLst/>
                        </a:rPr>
                        <a:t> €       93.613,38 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extLst>
                  <a:ext uri="{0D108BD9-81ED-4DB2-BD59-A6C34878D82A}">
                    <a16:rowId xmlns:a16="http://schemas.microsoft.com/office/drawing/2014/main" val="693817749"/>
                  </a:ext>
                </a:extLst>
              </a:tr>
              <a:tr h="36282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>
                          <a:effectLst/>
                        </a:rPr>
                        <a:t>NA-16-NET-UNINA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>
                          <a:effectLst/>
                        </a:rPr>
                        <a:t>rete LAN del Data Center - nuovo switch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>
                          <a:effectLst/>
                        </a:rPr>
                        <a:t>1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u="none" strike="noStrike">
                          <a:effectLst/>
                        </a:rPr>
                        <a:t> €           106.120,00 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>
                          <a:effectLst/>
                        </a:rPr>
                        <a:t>delayed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5,00%</a:t>
                      </a:r>
                      <a:endParaRPr lang="it-IT" sz="105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u="none" strike="noStrike" dirty="0">
                          <a:effectLst/>
                        </a:rPr>
                        <a:t> €      5.306,00 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u="none" strike="noStrike" dirty="0">
                          <a:effectLst/>
                        </a:rPr>
                        <a:t> €    111.426,00 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ctr"/>
                </a:tc>
                <a:extLst>
                  <a:ext uri="{0D108BD9-81ED-4DB2-BD59-A6C34878D82A}">
                    <a16:rowId xmlns:a16="http://schemas.microsoft.com/office/drawing/2014/main" val="412162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9807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endParaRPr lang="it-IT" b="1" dirty="0">
              <a:solidFill>
                <a:srgbClr val="0000F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31264" y="1242627"/>
            <a:ext cx="8924544" cy="5094673"/>
          </a:xfrm>
        </p:spPr>
        <p:txBody>
          <a:bodyPr>
            <a:normAutofit/>
          </a:bodyPr>
          <a:lstStyle/>
          <a:p>
            <a:endParaRPr lang="it-IT" sz="2800" dirty="0"/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Napoli - 23/09/19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F. Candiglioti, G. Russo - IBISCO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38442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697</Words>
  <Application>Microsoft Office PowerPoint</Application>
  <PresentationFormat>Widescreen</PresentationFormat>
  <Paragraphs>210</Paragraphs>
  <Slides>7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Il quadro delle spese UNINA</vt:lpstr>
      <vt:lpstr>Situazione spese UNINA</vt:lpstr>
      <vt:lpstr>Quadro sinottico impegni UNINA</vt:lpstr>
      <vt:lpstr>Situazione spese UNINA</vt:lpstr>
      <vt:lpstr>Situazione spese UNINA</vt:lpstr>
      <vt:lpstr>Situazione variazioni budget UNINA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2019-09-20T12:52:27Z</dcterms:created>
  <dcterms:modified xsi:type="dcterms:W3CDTF">2019-11-13T22:08:37Z</dcterms:modified>
</cp:coreProperties>
</file>