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6" r:id="rId4"/>
    <p:sldId id="267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862"/>
  </p:normalViewPr>
  <p:slideViewPr>
    <p:cSldViewPr snapToGrid="0" snapToObjects="1">
      <p:cViewPr>
        <p:scale>
          <a:sx n="100" d="100"/>
          <a:sy n="100" d="100"/>
        </p:scale>
        <p:origin x="250" y="-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FFD4-A7E0-8B49-B1AF-B8B2EB97881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BA4D6-1DEF-5447-8901-10FD967449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59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12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9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70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732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065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81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7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47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92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87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9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3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0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quadro delle spese UNINA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09677"/>
          </a:xfrm>
        </p:spPr>
        <p:txBody>
          <a:bodyPr>
            <a:normAutofit/>
          </a:bodyPr>
          <a:lstStyle/>
          <a:p>
            <a:r>
              <a:rPr lang="it-IT" sz="3600" dirty="0"/>
              <a:t>G. Russo </a:t>
            </a:r>
          </a:p>
          <a:p>
            <a:r>
              <a:rPr lang="it-IT" dirty="0"/>
              <a:t>Riunione n.2 - Comitato Scientifico </a:t>
            </a:r>
            <a:r>
              <a:rPr lang="it-IT" dirty="0" err="1"/>
              <a:t>IBiSCo</a:t>
            </a:r>
            <a:endParaRPr lang="it-IT" dirty="0"/>
          </a:p>
          <a:p>
            <a:r>
              <a:rPr lang="it-IT" dirty="0"/>
              <a:t>Bari 14 novembre 2019</a:t>
            </a:r>
          </a:p>
          <a:p>
            <a:pPr algn="l"/>
            <a:endParaRPr lang="it-IT" baseline="30000" dirty="0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2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Situazione spese UNINA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2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00FF"/>
                </a:solidFill>
              </a:rPr>
              <a:t>Impianti</a:t>
            </a:r>
            <a:r>
              <a:rPr lang="it-IT" dirty="0"/>
              <a:t>: gara 9/S/2019 consegnata; pubblicazione  a gennaio; include :</a:t>
            </a:r>
          </a:p>
          <a:p>
            <a:pPr lvl="1"/>
            <a:r>
              <a:rPr lang="it-IT" dirty="0"/>
              <a:t>NA-13-IMP-UNINA</a:t>
            </a:r>
          </a:p>
          <a:p>
            <a:pPr lvl="1"/>
            <a:r>
              <a:rPr lang="it-IT" dirty="0"/>
              <a:t>NA-22-IMP-UNINA</a:t>
            </a:r>
          </a:p>
          <a:p>
            <a:pPr lvl="1"/>
            <a:r>
              <a:rPr lang="it-IT" dirty="0"/>
              <a:t>NA-23-IMP-UNINA</a:t>
            </a:r>
          </a:p>
          <a:p>
            <a:pPr lvl="1"/>
            <a:r>
              <a:rPr lang="it-IT" dirty="0"/>
              <a:t>NA-19-NET-UNINA</a:t>
            </a:r>
          </a:p>
          <a:p>
            <a:r>
              <a:rPr lang="it-IT" dirty="0">
                <a:solidFill>
                  <a:srgbClr val="0000FF"/>
                </a:solidFill>
              </a:rPr>
              <a:t>Impianti</a:t>
            </a:r>
            <a:r>
              <a:rPr lang="it-IT" dirty="0"/>
              <a:t>: gara 10/S/2019 consegnata; pubblicazione  a gennaio; include :</a:t>
            </a:r>
          </a:p>
          <a:p>
            <a:pPr lvl="1"/>
            <a:r>
              <a:rPr lang="it-IT" dirty="0"/>
              <a:t>NA-21-IMP-UNINA</a:t>
            </a:r>
          </a:p>
        </p:txBody>
      </p:sp>
    </p:spTree>
    <p:extLst>
      <p:ext uri="{BB962C8B-B14F-4D97-AF65-F5344CB8AC3E}">
        <p14:creationId xmlns:p14="http://schemas.microsoft.com/office/powerpoint/2010/main" val="21330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Quadro sinottico impegni UNINA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564165"/>
              </p:ext>
            </p:extLst>
          </p:nvPr>
        </p:nvGraphicFramePr>
        <p:xfrm>
          <a:off x="1366320" y="1125883"/>
          <a:ext cx="7850507" cy="5094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788">
                  <a:extLst>
                    <a:ext uri="{9D8B030D-6E8A-4147-A177-3AD203B41FA5}">
                      <a16:colId xmlns:a16="http://schemas.microsoft.com/office/drawing/2014/main" val="1275351536"/>
                    </a:ext>
                  </a:extLst>
                </a:gridCol>
                <a:gridCol w="2576036">
                  <a:extLst>
                    <a:ext uri="{9D8B030D-6E8A-4147-A177-3AD203B41FA5}">
                      <a16:colId xmlns:a16="http://schemas.microsoft.com/office/drawing/2014/main" val="3824233471"/>
                    </a:ext>
                  </a:extLst>
                </a:gridCol>
                <a:gridCol w="1071050">
                  <a:extLst>
                    <a:ext uri="{9D8B030D-6E8A-4147-A177-3AD203B41FA5}">
                      <a16:colId xmlns:a16="http://schemas.microsoft.com/office/drawing/2014/main" val="3035780276"/>
                    </a:ext>
                  </a:extLst>
                </a:gridCol>
                <a:gridCol w="1136817">
                  <a:extLst>
                    <a:ext uri="{9D8B030D-6E8A-4147-A177-3AD203B41FA5}">
                      <a16:colId xmlns:a16="http://schemas.microsoft.com/office/drawing/2014/main" val="2966254687"/>
                    </a:ext>
                  </a:extLst>
                </a:gridCol>
                <a:gridCol w="1302816">
                  <a:extLst>
                    <a:ext uri="{9D8B030D-6E8A-4147-A177-3AD203B41FA5}">
                      <a16:colId xmlns:a16="http://schemas.microsoft.com/office/drawing/2014/main" val="2307566673"/>
                    </a:ext>
                  </a:extLst>
                </a:gridCol>
              </a:tblGrid>
              <a:tr h="3181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nome breve</a:t>
                      </a:r>
                      <a:endParaRPr lang="it-IT" sz="100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descrizione</a:t>
                      </a:r>
                      <a:endParaRPr lang="it-IT" sz="100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q.tà</a:t>
                      </a:r>
                      <a:endParaRPr lang="it-IT" sz="100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somma assentita</a:t>
                      </a:r>
                      <a:endParaRPr lang="it-IT" sz="100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gara</a:t>
                      </a:r>
                      <a:endParaRPr lang="it-IT" sz="100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27038003"/>
                  </a:ext>
                </a:extLst>
              </a:tr>
              <a:tr h="3199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NA-13-IMP-UNINA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impianto idraulico e di raffreddamento dei rack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143.840,00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9/S/2019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3658601755"/>
                  </a:ext>
                </a:extLst>
              </a:tr>
              <a:tr h="3534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NA-22-IMP-UNINA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impianti per 1G01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202.720,00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979282"/>
                  </a:ext>
                </a:extLst>
              </a:tr>
              <a:tr h="2698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NA-23-IMP-UNINA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rack e impianti a supporto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418.490,00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54407"/>
                  </a:ext>
                </a:extLst>
              </a:tr>
              <a:tr h="3534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NA-19-NET-UNINA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rete LAN del Data Center - schede Juniper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   65.490,00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742170"/>
                  </a:ext>
                </a:extLst>
              </a:tr>
              <a:tr h="36703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NA-21-IMP-UNINA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potenziamento UPS (2x400 kVA) e sala UPS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199.540,00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10/S/2019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1016854450"/>
                  </a:ext>
                </a:extLst>
              </a:tr>
              <a:tr h="29633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NA-14-CAL-UNINA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nodi di calcolo 2 vie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484.220,00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525777278"/>
                  </a:ext>
                </a:extLst>
              </a:tr>
              <a:tr h="4377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NA-14-CAL-UNINA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di cui: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138.154,02 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convenzione T.S. Lotto 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4019032757"/>
                  </a:ext>
                </a:extLst>
              </a:tr>
              <a:tr h="340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NA-14-CAL-UNINA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u="none" strike="noStrike">
                          <a:effectLst/>
                        </a:rPr>
                        <a:t>di cui: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30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346.065,98 </a:t>
                      </a:r>
                      <a:endParaRPr lang="it-IT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convenzione T.S. Lotto 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3662338565"/>
                  </a:ext>
                </a:extLst>
              </a:tr>
              <a:tr h="48191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NA-17-CAL-UNINA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nodi per Data Science con GPU e Infiniband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269.010,00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12/S/2019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 in 2 lotti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3068144992"/>
                  </a:ext>
                </a:extLst>
              </a:tr>
              <a:tr h="3316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NA-20-NET-UNINA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switch Infiniband a 36 porte, con cavi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   16.010,00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974245"/>
                  </a:ext>
                </a:extLst>
              </a:tr>
              <a:tr h="3534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NA-15-STO-UNINA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sistema di storage da 1 Pbyte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300.610,00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79388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NA-18-CAL-UNINA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server di servizio e di monitoraggio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   96.620,00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convenzione T.S. Lotto 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673932880"/>
                  </a:ext>
                </a:extLst>
              </a:tr>
              <a:tr h="3405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NA-16-NET-UNINA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rete LAN del Data Center - nuovo switch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 €           106.120,00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err="1">
                          <a:effectLst/>
                        </a:rPr>
                        <a:t>delayed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7" marR="8837" marT="8837" marB="0" anchor="ctr"/>
                </a:tc>
                <a:extLst>
                  <a:ext uri="{0D108BD9-81ED-4DB2-BD59-A6C34878D82A}">
                    <a16:rowId xmlns:a16="http://schemas.microsoft.com/office/drawing/2014/main" val="788863561"/>
                  </a:ext>
                </a:extLst>
              </a:tr>
            </a:tbl>
          </a:graphicData>
        </a:graphic>
      </p:graphicFrame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98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Situazione spese UNINA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4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200" y="1537487"/>
            <a:ext cx="10515600" cy="4639476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Calcolo</a:t>
            </a:r>
            <a:r>
              <a:rPr lang="it-IT" dirty="0"/>
              <a:t>: acquisto in convenzione, ordine del 08/11/2019:</a:t>
            </a:r>
          </a:p>
          <a:p>
            <a:pPr lvl="1"/>
            <a:r>
              <a:rPr lang="it-IT" dirty="0"/>
              <a:t>NA-14-CAL-UNINA (12 server su 42, cioè 3x </a:t>
            </a:r>
            <a:r>
              <a:rPr lang="it-IT" dirty="0" err="1"/>
              <a:t>quad</a:t>
            </a:r>
            <a:r>
              <a:rPr lang="it-IT" dirty="0"/>
              <a:t>)</a:t>
            </a:r>
          </a:p>
          <a:p>
            <a:r>
              <a:rPr lang="it-IT" dirty="0">
                <a:solidFill>
                  <a:srgbClr val="0000FF"/>
                </a:solidFill>
              </a:rPr>
              <a:t>Calcolo</a:t>
            </a:r>
            <a:r>
              <a:rPr lang="it-IT" dirty="0"/>
              <a:t>: acquisto in convenzione, ordine del 28/11/2019:</a:t>
            </a:r>
          </a:p>
          <a:p>
            <a:pPr lvl="1"/>
            <a:r>
              <a:rPr lang="it-IT" dirty="0"/>
              <a:t>NA-18-CAL-UNINA (11 server di servizio)</a:t>
            </a:r>
          </a:p>
          <a:p>
            <a:r>
              <a:rPr lang="it-IT" dirty="0">
                <a:solidFill>
                  <a:srgbClr val="0000FF"/>
                </a:solidFill>
              </a:rPr>
              <a:t>Calcolo</a:t>
            </a:r>
            <a:r>
              <a:rPr lang="it-IT" dirty="0"/>
              <a:t>: acquisto in convenzione, ordine da fare:</a:t>
            </a:r>
          </a:p>
          <a:p>
            <a:pPr lvl="1"/>
            <a:r>
              <a:rPr lang="it-IT" dirty="0"/>
              <a:t>NA-14-CAL-UNINA (30 server a 2 CPU)</a:t>
            </a:r>
          </a:p>
          <a:p>
            <a:r>
              <a:rPr lang="it-IT" dirty="0">
                <a:solidFill>
                  <a:srgbClr val="0000FF"/>
                </a:solidFill>
              </a:rPr>
              <a:t>Calcolo</a:t>
            </a:r>
            <a:r>
              <a:rPr lang="it-IT" dirty="0"/>
              <a:t>: gara 12/S/2019 in preparazione, include:</a:t>
            </a:r>
          </a:p>
          <a:p>
            <a:pPr lvl="1"/>
            <a:r>
              <a:rPr lang="it-IT" dirty="0"/>
              <a:t>NA-17-CAL-UNINA (07 server con  GPU)</a:t>
            </a:r>
          </a:p>
          <a:p>
            <a:pPr lvl="1"/>
            <a:r>
              <a:rPr lang="it-IT" dirty="0"/>
              <a:t>NA-20-NET-UNINA (01 switch Infiniband a 36 porte)</a:t>
            </a:r>
          </a:p>
          <a:p>
            <a:pPr lvl="1"/>
            <a:r>
              <a:rPr lang="it-IT" dirty="0"/>
              <a:t>NA-15-NET-UNINA (02 storage da 1 Pbyte)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940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Situazione spese UNINA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1264" y="1242627"/>
            <a:ext cx="8924544" cy="5094673"/>
          </a:xfrm>
        </p:spPr>
        <p:txBody>
          <a:bodyPr>
            <a:normAutofit/>
          </a:bodyPr>
          <a:lstStyle/>
          <a:p>
            <a:r>
              <a:rPr lang="it-IT" sz="2800" dirty="0"/>
              <a:t>Gara per lo switch non ancora in preparazione (si attende gara INFN)</a:t>
            </a:r>
          </a:p>
          <a:p>
            <a:r>
              <a:rPr lang="it-IT" dirty="0"/>
              <a:t>Richiesta di riutilizzo switch HP di INFN-NA e INFN-CT</a:t>
            </a:r>
          </a:p>
          <a:p>
            <a:endParaRPr lang="it-IT" sz="2800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73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Situazione variazioni budget UNINA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6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22611" y="5953415"/>
            <a:ext cx="10515600" cy="483150"/>
          </a:xfrm>
        </p:spPr>
        <p:txBody>
          <a:bodyPr/>
          <a:lstStyle/>
          <a:p>
            <a:r>
              <a:rPr lang="it-IT" dirty="0"/>
              <a:t>In rosso le variazioni proposte oggi, in approvazione</a:t>
            </a:r>
          </a:p>
        </p:txBody>
      </p:sp>
      <p:graphicFrame>
        <p:nvGraphicFramePr>
          <p:cNvPr id="10" name="Segnaposto contenut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590012"/>
              </p:ext>
            </p:extLst>
          </p:nvPr>
        </p:nvGraphicFramePr>
        <p:xfrm>
          <a:off x="1036048" y="1375890"/>
          <a:ext cx="9078996" cy="4199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214">
                  <a:extLst>
                    <a:ext uri="{9D8B030D-6E8A-4147-A177-3AD203B41FA5}">
                      <a16:colId xmlns:a16="http://schemas.microsoft.com/office/drawing/2014/main" val="4035068697"/>
                    </a:ext>
                  </a:extLst>
                </a:gridCol>
                <a:gridCol w="2138771">
                  <a:extLst>
                    <a:ext uri="{9D8B030D-6E8A-4147-A177-3AD203B41FA5}">
                      <a16:colId xmlns:a16="http://schemas.microsoft.com/office/drawing/2014/main" val="1613855221"/>
                    </a:ext>
                  </a:extLst>
                </a:gridCol>
                <a:gridCol w="795822">
                  <a:extLst>
                    <a:ext uri="{9D8B030D-6E8A-4147-A177-3AD203B41FA5}">
                      <a16:colId xmlns:a16="http://schemas.microsoft.com/office/drawing/2014/main" val="481400514"/>
                    </a:ext>
                  </a:extLst>
                </a:gridCol>
                <a:gridCol w="1167205">
                  <a:extLst>
                    <a:ext uri="{9D8B030D-6E8A-4147-A177-3AD203B41FA5}">
                      <a16:colId xmlns:a16="http://schemas.microsoft.com/office/drawing/2014/main" val="2766869434"/>
                    </a:ext>
                  </a:extLst>
                </a:gridCol>
                <a:gridCol w="795822">
                  <a:extLst>
                    <a:ext uri="{9D8B030D-6E8A-4147-A177-3AD203B41FA5}">
                      <a16:colId xmlns:a16="http://schemas.microsoft.com/office/drawing/2014/main" val="1457489558"/>
                    </a:ext>
                  </a:extLst>
                </a:gridCol>
                <a:gridCol w="941721">
                  <a:extLst>
                    <a:ext uri="{9D8B030D-6E8A-4147-A177-3AD203B41FA5}">
                      <a16:colId xmlns:a16="http://schemas.microsoft.com/office/drawing/2014/main" val="3247498717"/>
                    </a:ext>
                  </a:extLst>
                </a:gridCol>
                <a:gridCol w="865456">
                  <a:extLst>
                    <a:ext uri="{9D8B030D-6E8A-4147-A177-3AD203B41FA5}">
                      <a16:colId xmlns:a16="http://schemas.microsoft.com/office/drawing/2014/main" val="4177251677"/>
                    </a:ext>
                  </a:extLst>
                </a:gridCol>
                <a:gridCol w="954985">
                  <a:extLst>
                    <a:ext uri="{9D8B030D-6E8A-4147-A177-3AD203B41FA5}">
                      <a16:colId xmlns:a16="http://schemas.microsoft.com/office/drawing/2014/main" val="3791162689"/>
                    </a:ext>
                  </a:extLst>
                </a:gridCol>
              </a:tblGrid>
              <a:tr h="36282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nome breve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descrizione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q.tà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somma assentita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gara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variazioni proposte %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variazioni proposte €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0000FF"/>
                          </a:solidFill>
                          <a:effectLst/>
                        </a:rPr>
                        <a:t>nuovi importi</a:t>
                      </a:r>
                      <a:endParaRPr lang="it-IT" sz="1050" b="1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1573469058"/>
                  </a:ext>
                </a:extLst>
              </a:tr>
              <a:tr h="3628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NA-13-IMP-UNINA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impianto idraulico e di raffreddamento dei rack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143.840,00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9/S/2019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5,00%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  7.192,00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151.032,00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96790908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NA-22-IMP-UNINA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impianti per 1G01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202.720,00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2,49%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  5.053,50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207.773,50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2842800227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NA-23-IMP-UNINA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 dirty="0">
                          <a:effectLst/>
                        </a:rPr>
                        <a:t>rack e impianti a supporto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418.490,00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0,72%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  3.006,62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421.496,62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871414121"/>
                  </a:ext>
                </a:extLst>
              </a:tr>
              <a:tr h="3628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NA-19-NET-UNINA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rete LAN del Data Center - schede Juniper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   65.490,00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 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 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 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2725497119"/>
                  </a:ext>
                </a:extLst>
              </a:tr>
              <a:tr h="3628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NA-21-IMP-UNINA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potenziamento UPS (2x400 kVA) e sala UPS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199.540,00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10/S/2019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5,00%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  9.977,00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209.517,00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3018099100"/>
                  </a:ext>
                </a:extLst>
              </a:tr>
              <a:tr h="2701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NA-14-CAL-UNINA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nodi di calcolo 2 vie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42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484.220,00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 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-4,90%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-€   23.737,10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460.482,90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1981249750"/>
                  </a:ext>
                </a:extLst>
              </a:tr>
              <a:tr h="4392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 dirty="0">
                          <a:effectLst/>
                        </a:rPr>
                        <a:t>NA-17-CAL-UNINA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nodi per Data Science con GPU e Infiniband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269.010,00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12/S/2019</a:t>
                      </a:r>
                      <a:br>
                        <a:rPr lang="it-IT" sz="1050" u="none" strike="noStrike">
                          <a:effectLst/>
                        </a:rPr>
                      </a:br>
                      <a:r>
                        <a:rPr lang="it-IT" sz="1050" u="none" strike="noStrike">
                          <a:effectLst/>
                        </a:rPr>
                        <a:t> in 2 lotti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4,18%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 €    11.239,10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280.249,10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2687135139"/>
                  </a:ext>
                </a:extLst>
              </a:tr>
              <a:tr h="3023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NA-20-NET-UNINA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switch Infiniband a 36 porte, con cavi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24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   16.010,00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</a:rPr>
                        <a:t> 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>
                          <a:effectLst/>
                        </a:rPr>
                        <a:t> 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 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3890993592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NA-15-STO-UNINA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 dirty="0">
                          <a:effectLst/>
                        </a:rPr>
                        <a:t>sistema di storage da 1 Pbyte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300.610,00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</a:rPr>
                        <a:t>-5,00%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-€   15.030,50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285.579,50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4031883845"/>
                  </a:ext>
                </a:extLst>
              </a:tr>
              <a:tr h="48330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NA-18-CAL-UNINA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server di servizio e di monitoraggio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   96.620,00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convenzione T.S. Lotto 3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-3,11%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-€     3.006,62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   93.613,38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693817749"/>
                  </a:ext>
                </a:extLst>
              </a:tr>
              <a:tr h="3628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NA-16-NET-UNINA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rete LAN del Data Center - nuovo switch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u="none" strike="noStrike">
                          <a:effectLst/>
                        </a:rPr>
                        <a:t> €           106.120,00 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>
                          <a:effectLst/>
                        </a:rPr>
                        <a:t>delayed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5,00%</a:t>
                      </a:r>
                      <a:endParaRPr lang="it-IT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  5.306,00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u="none" strike="noStrike" dirty="0">
                          <a:effectLst/>
                        </a:rPr>
                        <a:t> €    111.426,00 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ctr"/>
                </a:tc>
                <a:extLst>
                  <a:ext uri="{0D108BD9-81ED-4DB2-BD59-A6C34878D82A}">
                    <a16:rowId xmlns:a16="http://schemas.microsoft.com/office/drawing/2014/main" val="412162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80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1264" y="1242627"/>
            <a:ext cx="8924544" cy="5094673"/>
          </a:xfrm>
        </p:spPr>
        <p:txBody>
          <a:bodyPr>
            <a:normAutofit/>
          </a:bodyPr>
          <a:lstStyle/>
          <a:p>
            <a:endParaRPr lang="it-IT" sz="2800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- 23/09/19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F. Candiglioti, 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44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Widescreen</PresentationFormat>
  <Paragraphs>210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Il quadro delle spese UNINA</vt:lpstr>
      <vt:lpstr>Situazione spese UNINA</vt:lpstr>
      <vt:lpstr>Quadro sinottico impegni UNINA</vt:lpstr>
      <vt:lpstr>Situazione spese UNINA</vt:lpstr>
      <vt:lpstr>Situazione spese UNINA</vt:lpstr>
      <vt:lpstr>Situazione variazioni budget UNINA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2019-09-20T12:52:27Z</dcterms:created>
  <dcterms:modified xsi:type="dcterms:W3CDTF">2019-11-13T22:08:37Z</dcterms:modified>
</cp:coreProperties>
</file>