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7" r:id="rId4"/>
    <p:sldId id="270" r:id="rId5"/>
    <p:sldId id="268" r:id="rId6"/>
    <p:sldId id="269" r:id="rId7"/>
    <p:sldId id="265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3"/>
    <p:restoredTop sz="94862"/>
  </p:normalViewPr>
  <p:slideViewPr>
    <p:cSldViewPr snapToGrid="0" snapToObjects="1">
      <p:cViewPr varScale="1">
        <p:scale>
          <a:sx n="78" d="100"/>
          <a:sy n="78" d="100"/>
        </p:scale>
        <p:origin x="1114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A9FFD4-A7E0-8B49-B1AF-B8B2EB978813}" type="datetimeFigureOut">
              <a:rPr lang="it-IT" smtClean="0"/>
              <a:t>13/11/2019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BA4D6-1DEF-5447-8901-10FD967449F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597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4124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361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5706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8693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5636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70893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6BA4D6-1DEF-5447-8901-10FD967449F7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811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0796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0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2471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763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192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151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87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891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638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7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Bari - 05/12/18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G. Carlino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20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Bari - 05/12/18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G. Carlino - IBISCO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C3E3B-CA28-2640-8C42-4E498BACB79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579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 opportunità della Convenzione CONSIP «Tecnologie Server 2»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09677"/>
          </a:xfrm>
        </p:spPr>
        <p:txBody>
          <a:bodyPr>
            <a:normAutofit/>
          </a:bodyPr>
          <a:lstStyle/>
          <a:p>
            <a:r>
              <a:rPr lang="it-IT" sz="3600" dirty="0"/>
              <a:t>G. Russo </a:t>
            </a:r>
          </a:p>
          <a:p>
            <a:r>
              <a:rPr lang="it-IT" dirty="0"/>
              <a:t>Riunione n.2 - Comitato Scientifico </a:t>
            </a:r>
            <a:r>
              <a:rPr lang="it-IT" dirty="0" err="1"/>
              <a:t>IBiSCo</a:t>
            </a:r>
            <a:endParaRPr lang="it-IT" dirty="0"/>
          </a:p>
          <a:p>
            <a:r>
              <a:rPr lang="it-IT" dirty="0"/>
              <a:t>Bari 14 novembre 2019</a:t>
            </a:r>
          </a:p>
          <a:p>
            <a:pPr algn="l"/>
            <a:endParaRPr lang="it-IT" baseline="30000" dirty="0"/>
          </a:p>
        </p:txBody>
      </p:sp>
      <p:pic>
        <p:nvPicPr>
          <p:cNvPr id="5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20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00FF"/>
                </a:solidFill>
              </a:rPr>
              <a:t>I Lotti della Convenzione «T.S. 2»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Napoli - 14/11/19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Russo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2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38200" y="1280232"/>
            <a:ext cx="10515600" cy="4896731"/>
          </a:xfrm>
        </p:spPr>
        <p:txBody>
          <a:bodyPr>
            <a:normAutofit fontScale="92500" lnSpcReduction="20000"/>
          </a:bodyPr>
          <a:lstStyle/>
          <a:p>
            <a:r>
              <a:rPr lang="it-IT" dirty="0">
                <a:solidFill>
                  <a:srgbClr val="0000FF"/>
                </a:solidFill>
              </a:rPr>
              <a:t>Lotto 1</a:t>
            </a:r>
            <a:r>
              <a:rPr lang="it-IT" dirty="0"/>
              <a:t>:  server tower (non di ns interesse)</a:t>
            </a:r>
          </a:p>
          <a:p>
            <a:r>
              <a:rPr lang="it-IT" dirty="0">
                <a:solidFill>
                  <a:srgbClr val="0000FF"/>
                </a:solidFill>
              </a:rPr>
              <a:t>Lotto 2</a:t>
            </a:r>
            <a:r>
              <a:rPr lang="it-IT" dirty="0"/>
              <a:t>: server DELL R7425, 2U, a 2 processori, 2.1 GHz, 16 core fisici per CPU</a:t>
            </a:r>
          </a:p>
          <a:p>
            <a:r>
              <a:rPr lang="it-IT" dirty="0">
                <a:solidFill>
                  <a:srgbClr val="0000FF"/>
                </a:solidFill>
              </a:rPr>
              <a:t>Lotto 3</a:t>
            </a:r>
            <a:r>
              <a:rPr lang="it-IT" dirty="0"/>
              <a:t>: server DELL R7425, 2U, a 2 processori, 2.2 GHz, 16 core fisici per CPU </a:t>
            </a:r>
          </a:p>
          <a:p>
            <a:r>
              <a:rPr lang="it-IT" dirty="0">
                <a:solidFill>
                  <a:srgbClr val="0000FF"/>
                </a:solidFill>
              </a:rPr>
              <a:t>Lotto 4</a:t>
            </a:r>
            <a:r>
              <a:rPr lang="it-IT" dirty="0"/>
              <a:t>: server HP DL560 Gen10, 2U, a 4 processori, 2.3 GHz, 12 core fisici per CPU </a:t>
            </a:r>
          </a:p>
          <a:p>
            <a:r>
              <a:rPr lang="it-IT" dirty="0">
                <a:solidFill>
                  <a:srgbClr val="0000FF"/>
                </a:solidFill>
              </a:rPr>
              <a:t>Lotto 5</a:t>
            </a:r>
            <a:r>
              <a:rPr lang="it-IT" dirty="0"/>
              <a:t>: server HP DL560 Gen10, 2U, a 4 processori, 2.3 GHz, 18 core fisici per CPU </a:t>
            </a:r>
          </a:p>
          <a:p>
            <a:r>
              <a:rPr lang="it-IT" dirty="0">
                <a:solidFill>
                  <a:srgbClr val="0000FF"/>
                </a:solidFill>
              </a:rPr>
              <a:t>Lotto 6</a:t>
            </a:r>
            <a:r>
              <a:rPr lang="it-IT" dirty="0"/>
              <a:t>: server LENOVO SR950, 4U, a 8 processori, 2.1 GHz, 24 core per CPU</a:t>
            </a:r>
          </a:p>
          <a:p>
            <a:r>
              <a:rPr lang="it-IT" dirty="0">
                <a:solidFill>
                  <a:srgbClr val="0000FF"/>
                </a:solidFill>
              </a:rPr>
              <a:t>Lotto 7</a:t>
            </a:r>
            <a:r>
              <a:rPr lang="it-IT" dirty="0"/>
              <a:t>: server DELL C6400, quad, 2U, a 2 processori, 2.2 GHz, 14 core per CPU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3073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00FF"/>
                </a:solidFill>
              </a:rPr>
              <a:t>I lotti di ns interesse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Napoli - 14/11/19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Russo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3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38200" y="1537487"/>
            <a:ext cx="10515600" cy="4639476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0000FF"/>
                </a:solidFill>
              </a:rPr>
              <a:t>Lotto 7</a:t>
            </a:r>
            <a:r>
              <a:rPr lang="it-IT" dirty="0"/>
              <a:t>: (quad 2U) </a:t>
            </a:r>
          </a:p>
          <a:p>
            <a:pPr lvl="1"/>
            <a:r>
              <a:rPr lang="it-IT" dirty="0"/>
              <a:t>1 sistema quad acquistato da INFN-NA</a:t>
            </a:r>
            <a:r>
              <a:rPr lang="it-IT" dirty="0">
                <a:solidFill>
                  <a:srgbClr val="0000FF"/>
                </a:solidFill>
              </a:rPr>
              <a:t> [NA-02-CAL-INFN parziale]</a:t>
            </a:r>
            <a:endParaRPr lang="it-IT" dirty="0"/>
          </a:p>
          <a:p>
            <a:pPr lvl="1"/>
            <a:r>
              <a:rPr lang="it-IT" dirty="0"/>
              <a:t>1 sistema quad acquistato da INFN-CT (per NA, scambio)</a:t>
            </a:r>
            <a:r>
              <a:rPr lang="it-IT" dirty="0">
                <a:solidFill>
                  <a:srgbClr val="0000FF"/>
                </a:solidFill>
              </a:rPr>
              <a:t> [CT-01-CAL-INFN p.]</a:t>
            </a:r>
            <a:endParaRPr lang="it-IT" dirty="0"/>
          </a:p>
          <a:p>
            <a:pPr lvl="1"/>
            <a:r>
              <a:rPr lang="it-IT" dirty="0"/>
              <a:t>3 sistemi quad acquistato da UNINA </a:t>
            </a:r>
            <a:r>
              <a:rPr lang="it-IT" dirty="0">
                <a:solidFill>
                  <a:srgbClr val="0000FF"/>
                </a:solidFill>
              </a:rPr>
              <a:t>[NA-14-CAL-UNINA parziale]</a:t>
            </a:r>
          </a:p>
          <a:p>
            <a:r>
              <a:rPr lang="it-IT" dirty="0">
                <a:solidFill>
                  <a:srgbClr val="0000FF"/>
                </a:solidFill>
              </a:rPr>
              <a:t>Lotto 3</a:t>
            </a:r>
            <a:r>
              <a:rPr lang="it-IT" dirty="0"/>
              <a:t>: (nodi a 2 vie)</a:t>
            </a:r>
          </a:p>
          <a:p>
            <a:pPr lvl="1"/>
            <a:r>
              <a:rPr lang="it-IT" dirty="0"/>
              <a:t>11 sistemi 2U acquistati da UNINA </a:t>
            </a:r>
            <a:r>
              <a:rPr lang="it-IT" dirty="0">
                <a:solidFill>
                  <a:srgbClr val="0000FF"/>
                </a:solidFill>
              </a:rPr>
              <a:t>[NA-18-CAL-UNINA completo]</a:t>
            </a:r>
          </a:p>
          <a:p>
            <a:pPr lvl="1"/>
            <a:r>
              <a:rPr lang="it-IT" dirty="0"/>
              <a:t>11 sistemi 2U acquistati (attesa autor.) da INFN-NA </a:t>
            </a:r>
            <a:r>
              <a:rPr lang="it-IT" dirty="0">
                <a:solidFill>
                  <a:srgbClr val="0000FF"/>
                </a:solidFill>
              </a:rPr>
              <a:t>[NA-10-CAL-INFN completo]</a:t>
            </a:r>
          </a:p>
          <a:p>
            <a:pPr lvl="1"/>
            <a:r>
              <a:rPr lang="it-IT" dirty="0"/>
              <a:t>11 sistemi 2U acquistabili (con autor.) da INFN-BA </a:t>
            </a:r>
            <a:r>
              <a:rPr lang="it-IT" dirty="0">
                <a:solidFill>
                  <a:srgbClr val="0000FF"/>
                </a:solidFill>
              </a:rPr>
              <a:t>[BA-02-CAL-INFN completo]</a:t>
            </a:r>
          </a:p>
          <a:p>
            <a:pPr lvl="1"/>
            <a:r>
              <a:rPr lang="it-IT" dirty="0"/>
              <a:t>6 sistemi 2U acquistati da INFN-LNF </a:t>
            </a:r>
            <a:r>
              <a:rPr lang="it-IT" dirty="0">
                <a:solidFill>
                  <a:srgbClr val="0000FF"/>
                </a:solidFill>
              </a:rPr>
              <a:t>[LNF-01-CAL-INFN completo]</a:t>
            </a:r>
          </a:p>
          <a:p>
            <a:pPr marL="457200" lvl="1" indent="0">
              <a:buNone/>
            </a:pPr>
            <a:endParaRPr lang="it-IT" dirty="0">
              <a:solidFill>
                <a:srgbClr val="0000FF"/>
              </a:solidFill>
            </a:endParaRPr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9400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00FF"/>
                </a:solidFill>
              </a:rPr>
              <a:t>I lotti di ns interesse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Napoli - 14/11/19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Russo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4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38200" y="1537487"/>
            <a:ext cx="10515600" cy="4639476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0000FF"/>
                </a:solidFill>
              </a:rPr>
              <a:t>Lotto 3</a:t>
            </a:r>
            <a:r>
              <a:rPr lang="it-IT" dirty="0"/>
              <a:t>: (nodi a 2 vie)</a:t>
            </a:r>
          </a:p>
          <a:p>
            <a:pPr lvl="1"/>
            <a:r>
              <a:rPr lang="it-IT" dirty="0"/>
              <a:t>30 sistemi 2U </a:t>
            </a:r>
            <a:r>
              <a:rPr lang="it-IT" u="sng" dirty="0"/>
              <a:t>potenzialmente</a:t>
            </a:r>
            <a:r>
              <a:rPr lang="it-IT" dirty="0"/>
              <a:t> per UNINA </a:t>
            </a:r>
            <a:r>
              <a:rPr lang="it-IT" dirty="0">
                <a:solidFill>
                  <a:srgbClr val="0000FF"/>
                </a:solidFill>
              </a:rPr>
              <a:t>[NA-14-CAL-UNINA a completamento] </a:t>
            </a:r>
            <a:r>
              <a:rPr lang="it-IT" dirty="0">
                <a:solidFill>
                  <a:srgbClr val="FF0000"/>
                </a:solidFill>
              </a:rPr>
              <a:t>da approfondire</a:t>
            </a:r>
          </a:p>
          <a:p>
            <a:pPr lvl="1"/>
            <a:endParaRPr lang="it-IT" dirty="0">
              <a:solidFill>
                <a:srgbClr val="0000FF"/>
              </a:solidFill>
            </a:endParaRPr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2689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00FF"/>
                </a:solidFill>
              </a:rPr>
              <a:t>I server di ns interesse ma da approfondire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Napoli - 14/11/19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Russo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5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38200" y="1537487"/>
            <a:ext cx="10515600" cy="4639476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0000FF"/>
                </a:solidFill>
              </a:rPr>
              <a:t>Lotto 5</a:t>
            </a:r>
            <a:r>
              <a:rPr lang="it-IT" dirty="0"/>
              <a:t>: (nodi a 4 vie) </a:t>
            </a:r>
          </a:p>
          <a:p>
            <a:pPr lvl="1"/>
            <a:r>
              <a:rPr lang="it-IT" dirty="0"/>
              <a:t>5 sistemi potenzialmente per INFN-NA</a:t>
            </a:r>
            <a:r>
              <a:rPr lang="it-IT" dirty="0">
                <a:solidFill>
                  <a:srgbClr val="0000FF"/>
                </a:solidFill>
              </a:rPr>
              <a:t> [NA-33-CAL-INFN completo] </a:t>
            </a:r>
          </a:p>
          <a:p>
            <a:pPr lvl="1"/>
            <a:r>
              <a:rPr lang="it-IT" dirty="0"/>
              <a:t>72 core fisici per nodo</a:t>
            </a:r>
          </a:p>
          <a:p>
            <a:pPr lvl="1"/>
            <a:r>
              <a:rPr lang="it-IT" dirty="0">
                <a:solidFill>
                  <a:srgbClr val="FF0000"/>
                </a:solidFill>
              </a:rPr>
              <a:t>ma serve anche la GPU, e la Convenzione prevede solo le P1000</a:t>
            </a:r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1024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00FF"/>
                </a:solidFill>
              </a:rPr>
              <a:t>I server di ns interesse ma non ordinabili</a:t>
            </a:r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Napoli - 14/11/19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G. Russo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6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838200" y="1537487"/>
            <a:ext cx="10515600" cy="4639476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0000FF"/>
                </a:solidFill>
              </a:rPr>
              <a:t>Lotto 3</a:t>
            </a:r>
            <a:r>
              <a:rPr lang="it-IT" dirty="0"/>
              <a:t>: (nodi a 2 vie con GPU) </a:t>
            </a:r>
          </a:p>
          <a:p>
            <a:pPr lvl="1"/>
            <a:r>
              <a:rPr lang="it-IT" dirty="0"/>
              <a:t>38 sistemi, potenzialmente per INFN, UNINA, CNR</a:t>
            </a:r>
            <a:endParaRPr lang="it-IT" dirty="0">
              <a:solidFill>
                <a:srgbClr val="0000FF"/>
              </a:solidFill>
            </a:endParaRPr>
          </a:p>
          <a:p>
            <a:pPr lvl="1"/>
            <a:r>
              <a:rPr lang="it-IT" dirty="0">
                <a:solidFill>
                  <a:srgbClr val="FF0000"/>
                </a:solidFill>
              </a:rPr>
              <a:t>ma le GPU sono nella quota «limitata al 20%», mentre costano il 70%</a:t>
            </a:r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85738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33194" y="365125"/>
            <a:ext cx="9320605" cy="624579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00FF"/>
                </a:solidFill>
              </a:rPr>
              <a:t>Conclusioni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31264" y="1242627"/>
            <a:ext cx="8924544" cy="5094673"/>
          </a:xfrm>
        </p:spPr>
        <p:txBody>
          <a:bodyPr>
            <a:normAutofit/>
          </a:bodyPr>
          <a:lstStyle/>
          <a:p>
            <a:r>
              <a:rPr lang="it-IT" sz="2800" dirty="0"/>
              <a:t>Le convenzioni rappresentano un’opportunità perché consentono di «spendere» (=pagare) in tempi brevi, l’unica cosa che il MIUR vuole</a:t>
            </a:r>
          </a:p>
          <a:p>
            <a:r>
              <a:rPr lang="it-IT" dirty="0"/>
              <a:t>Non bisogna limitarsi alle caratteristiche «identiche», ma anche a </a:t>
            </a:r>
            <a:r>
              <a:rPr lang="it-IT"/>
              <a:t>quelle «simili»</a:t>
            </a:r>
            <a:endParaRPr lang="it-IT" sz="2800" dirty="0"/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0" y="0"/>
            <a:ext cx="1333948" cy="1280232"/>
          </a:xfrm>
          <a:prstGeom prst="rect">
            <a:avLst/>
          </a:prstGeom>
        </p:spPr>
      </p:pic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Napoli - 23/09/19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F. Candiglioti, G. Russo - IBISCO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C3E3B-CA28-2640-8C42-4E498BACB79B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38442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500</Words>
  <Application>Microsoft Office PowerPoint</Application>
  <PresentationFormat>Widescreen</PresentationFormat>
  <Paragraphs>64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Le opportunità della Convenzione CONSIP «Tecnologie Server 2»</vt:lpstr>
      <vt:lpstr>I Lotti della Convenzione «T.S. 2»</vt:lpstr>
      <vt:lpstr>I lotti di ns interesse</vt:lpstr>
      <vt:lpstr>I lotti di ns interesse</vt:lpstr>
      <vt:lpstr>I server di ns interesse ma da approfondire</vt:lpstr>
      <vt:lpstr>I server di ns interesse ma non ordinabili</vt:lpstr>
      <vt:lpstr>Conclusioni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2019-09-20T12:52:27Z</dcterms:created>
  <dcterms:modified xsi:type="dcterms:W3CDTF">2019-11-13T22:02:18Z</dcterms:modified>
</cp:coreProperties>
</file>