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2" r:id="rId4"/>
    <p:sldId id="260" r:id="rId5"/>
    <p:sldId id="288" r:id="rId6"/>
    <p:sldId id="290" r:id="rId7"/>
    <p:sldId id="291" r:id="rId8"/>
    <p:sldId id="287" r:id="rId9"/>
    <p:sldId id="295" r:id="rId10"/>
    <p:sldId id="296" r:id="rId11"/>
    <p:sldId id="300" r:id="rId12"/>
    <p:sldId id="294" r:id="rId13"/>
    <p:sldId id="292" r:id="rId14"/>
    <p:sldId id="293" r:id="rId15"/>
    <p:sldId id="284" r:id="rId16"/>
    <p:sldId id="298" r:id="rId17"/>
    <p:sldId id="299" r:id="rId18"/>
    <p:sldId id="289"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1" d="100"/>
          <a:sy n="71"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1C1BBD4B-7BBB-4EDB-847F-A90674C22278}" type="datetimeFigureOut">
              <a:rPr lang="en-GB" smtClean="0"/>
              <a:t>14/11/2019</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817E58C6-FBF6-4CDD-96C0-3C7EDD4EBC4D}" type="slidenum">
              <a:rPr lang="en-GB" smtClean="0"/>
              <a:t>‹N›</a:t>
            </a:fld>
            <a:endParaRPr lang="en-GB"/>
          </a:p>
        </p:txBody>
      </p:sp>
    </p:spTree>
    <p:extLst>
      <p:ext uri="{BB962C8B-B14F-4D97-AF65-F5344CB8AC3E}">
        <p14:creationId xmlns:p14="http://schemas.microsoft.com/office/powerpoint/2010/main" val="744880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1C1BBD4B-7BBB-4EDB-847F-A90674C22278}" type="datetimeFigureOut">
              <a:rPr lang="en-GB" smtClean="0"/>
              <a:t>14/11/2019</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817E58C6-FBF6-4CDD-96C0-3C7EDD4EBC4D}" type="slidenum">
              <a:rPr lang="en-GB" smtClean="0"/>
              <a:t>‹N›</a:t>
            </a:fld>
            <a:endParaRPr lang="en-GB"/>
          </a:p>
        </p:txBody>
      </p:sp>
    </p:spTree>
    <p:extLst>
      <p:ext uri="{BB962C8B-B14F-4D97-AF65-F5344CB8AC3E}">
        <p14:creationId xmlns:p14="http://schemas.microsoft.com/office/powerpoint/2010/main" val="169389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1C1BBD4B-7BBB-4EDB-847F-A90674C22278}" type="datetimeFigureOut">
              <a:rPr lang="en-GB" smtClean="0"/>
              <a:t>14/11/2019</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817E58C6-FBF6-4CDD-96C0-3C7EDD4EBC4D}" type="slidenum">
              <a:rPr lang="en-GB" smtClean="0"/>
              <a:t>‹N›</a:t>
            </a:fld>
            <a:endParaRPr lang="en-GB"/>
          </a:p>
        </p:txBody>
      </p:sp>
    </p:spTree>
    <p:extLst>
      <p:ext uri="{BB962C8B-B14F-4D97-AF65-F5344CB8AC3E}">
        <p14:creationId xmlns:p14="http://schemas.microsoft.com/office/powerpoint/2010/main" val="422234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1C1BBD4B-7BBB-4EDB-847F-A90674C22278}" type="datetimeFigureOut">
              <a:rPr lang="en-GB" smtClean="0"/>
              <a:t>14/11/2019</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817E58C6-FBF6-4CDD-96C0-3C7EDD4EBC4D}" type="slidenum">
              <a:rPr lang="en-GB" smtClean="0"/>
              <a:t>‹N›</a:t>
            </a:fld>
            <a:endParaRPr lang="en-GB"/>
          </a:p>
        </p:txBody>
      </p:sp>
    </p:spTree>
    <p:extLst>
      <p:ext uri="{BB962C8B-B14F-4D97-AF65-F5344CB8AC3E}">
        <p14:creationId xmlns:p14="http://schemas.microsoft.com/office/powerpoint/2010/main" val="424852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C1BBD4B-7BBB-4EDB-847F-A90674C22278}" type="datetimeFigureOut">
              <a:rPr lang="en-GB" smtClean="0"/>
              <a:t>14/11/2019</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817E58C6-FBF6-4CDD-96C0-3C7EDD4EBC4D}" type="slidenum">
              <a:rPr lang="en-GB" smtClean="0"/>
              <a:t>‹N›</a:t>
            </a:fld>
            <a:endParaRPr lang="en-GB"/>
          </a:p>
        </p:txBody>
      </p:sp>
    </p:spTree>
    <p:extLst>
      <p:ext uri="{BB962C8B-B14F-4D97-AF65-F5344CB8AC3E}">
        <p14:creationId xmlns:p14="http://schemas.microsoft.com/office/powerpoint/2010/main" val="2428857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1C1BBD4B-7BBB-4EDB-847F-A90674C22278}" type="datetimeFigureOut">
              <a:rPr lang="en-GB" smtClean="0"/>
              <a:t>14/11/2019</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817E58C6-FBF6-4CDD-96C0-3C7EDD4EBC4D}" type="slidenum">
              <a:rPr lang="en-GB" smtClean="0"/>
              <a:t>‹N›</a:t>
            </a:fld>
            <a:endParaRPr lang="en-GB"/>
          </a:p>
        </p:txBody>
      </p:sp>
    </p:spTree>
    <p:extLst>
      <p:ext uri="{BB962C8B-B14F-4D97-AF65-F5344CB8AC3E}">
        <p14:creationId xmlns:p14="http://schemas.microsoft.com/office/powerpoint/2010/main" val="1269586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1C1BBD4B-7BBB-4EDB-847F-A90674C22278}" type="datetimeFigureOut">
              <a:rPr lang="en-GB" smtClean="0"/>
              <a:t>14/11/2019</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817E58C6-FBF6-4CDD-96C0-3C7EDD4EBC4D}" type="slidenum">
              <a:rPr lang="en-GB" smtClean="0"/>
              <a:t>‹N›</a:t>
            </a:fld>
            <a:endParaRPr lang="en-GB"/>
          </a:p>
        </p:txBody>
      </p:sp>
    </p:spTree>
    <p:extLst>
      <p:ext uri="{BB962C8B-B14F-4D97-AF65-F5344CB8AC3E}">
        <p14:creationId xmlns:p14="http://schemas.microsoft.com/office/powerpoint/2010/main" val="3184986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1C1BBD4B-7BBB-4EDB-847F-A90674C22278}" type="datetimeFigureOut">
              <a:rPr lang="en-GB" smtClean="0"/>
              <a:t>14/11/2019</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817E58C6-FBF6-4CDD-96C0-3C7EDD4EBC4D}" type="slidenum">
              <a:rPr lang="en-GB" smtClean="0"/>
              <a:t>‹N›</a:t>
            </a:fld>
            <a:endParaRPr lang="en-GB"/>
          </a:p>
        </p:txBody>
      </p:sp>
    </p:spTree>
    <p:extLst>
      <p:ext uri="{BB962C8B-B14F-4D97-AF65-F5344CB8AC3E}">
        <p14:creationId xmlns:p14="http://schemas.microsoft.com/office/powerpoint/2010/main" val="2148692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C1BBD4B-7BBB-4EDB-847F-A90674C22278}" type="datetimeFigureOut">
              <a:rPr lang="en-GB" smtClean="0"/>
              <a:t>14/11/2019</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817E58C6-FBF6-4CDD-96C0-3C7EDD4EBC4D}" type="slidenum">
              <a:rPr lang="en-GB" smtClean="0"/>
              <a:t>‹N›</a:t>
            </a:fld>
            <a:endParaRPr lang="en-GB"/>
          </a:p>
        </p:txBody>
      </p:sp>
    </p:spTree>
    <p:extLst>
      <p:ext uri="{BB962C8B-B14F-4D97-AF65-F5344CB8AC3E}">
        <p14:creationId xmlns:p14="http://schemas.microsoft.com/office/powerpoint/2010/main" val="3802760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C1BBD4B-7BBB-4EDB-847F-A90674C22278}" type="datetimeFigureOut">
              <a:rPr lang="en-GB" smtClean="0"/>
              <a:t>14/11/2019</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817E58C6-FBF6-4CDD-96C0-3C7EDD4EBC4D}" type="slidenum">
              <a:rPr lang="en-GB" smtClean="0"/>
              <a:t>‹N›</a:t>
            </a:fld>
            <a:endParaRPr lang="en-GB"/>
          </a:p>
        </p:txBody>
      </p:sp>
    </p:spTree>
    <p:extLst>
      <p:ext uri="{BB962C8B-B14F-4D97-AF65-F5344CB8AC3E}">
        <p14:creationId xmlns:p14="http://schemas.microsoft.com/office/powerpoint/2010/main" val="3645988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C1BBD4B-7BBB-4EDB-847F-A90674C22278}" type="datetimeFigureOut">
              <a:rPr lang="en-GB" smtClean="0"/>
              <a:t>14/11/2019</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817E58C6-FBF6-4CDD-96C0-3C7EDD4EBC4D}" type="slidenum">
              <a:rPr lang="en-GB" smtClean="0"/>
              <a:t>‹N›</a:t>
            </a:fld>
            <a:endParaRPr lang="en-GB"/>
          </a:p>
        </p:txBody>
      </p:sp>
    </p:spTree>
    <p:extLst>
      <p:ext uri="{BB962C8B-B14F-4D97-AF65-F5344CB8AC3E}">
        <p14:creationId xmlns:p14="http://schemas.microsoft.com/office/powerpoint/2010/main" val="981095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BBD4B-7BBB-4EDB-847F-A90674C22278}" type="datetimeFigureOut">
              <a:rPr lang="en-GB" smtClean="0"/>
              <a:t>14/11/2019</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7E58C6-FBF6-4CDD-96C0-3C7EDD4EBC4D}" type="slidenum">
              <a:rPr lang="en-GB" smtClean="0"/>
              <a:t>‹N›</a:t>
            </a:fld>
            <a:endParaRPr lang="en-GB"/>
          </a:p>
        </p:txBody>
      </p:sp>
    </p:spTree>
    <p:extLst>
      <p:ext uri="{BB962C8B-B14F-4D97-AF65-F5344CB8AC3E}">
        <p14:creationId xmlns:p14="http://schemas.microsoft.com/office/powerpoint/2010/main" val="2968912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Gara Rete</a:t>
            </a:r>
            <a:endParaRPr lang="it-IT" dirty="0"/>
          </a:p>
        </p:txBody>
      </p:sp>
      <p:sp>
        <p:nvSpPr>
          <p:cNvPr id="3" name="Sottotitolo 2"/>
          <p:cNvSpPr>
            <a:spLocks noGrp="1"/>
          </p:cNvSpPr>
          <p:nvPr>
            <p:ph type="subTitle" idx="1"/>
          </p:nvPr>
        </p:nvSpPr>
        <p:spPr/>
        <p:txBody>
          <a:bodyPr>
            <a:normAutofit/>
          </a:bodyPr>
          <a:lstStyle/>
          <a:p>
            <a:r>
              <a:rPr lang="it-IT" dirty="0" smtClean="0"/>
              <a:t>Dr. Silvio Pardi </a:t>
            </a:r>
            <a:endParaRPr lang="it-IT" dirty="0" smtClean="0"/>
          </a:p>
          <a:p>
            <a:r>
              <a:rPr lang="it-IT" dirty="0" smtClean="0"/>
              <a:t>Riunione </a:t>
            </a:r>
            <a:r>
              <a:rPr lang="it-IT" dirty="0" smtClean="0"/>
              <a:t>IBISCO - </a:t>
            </a:r>
            <a:r>
              <a:rPr lang="it-IT" dirty="0" smtClean="0"/>
              <a:t>Bari</a:t>
            </a:r>
            <a:endParaRPr lang="it-IT" dirty="0" smtClean="0"/>
          </a:p>
          <a:p>
            <a:r>
              <a:rPr lang="it-IT" dirty="0" smtClean="0"/>
              <a:t>14/11/2019</a:t>
            </a:r>
          </a:p>
        </p:txBody>
      </p:sp>
    </p:spTree>
    <p:extLst>
      <p:ext uri="{BB962C8B-B14F-4D97-AF65-F5344CB8AC3E}">
        <p14:creationId xmlns:p14="http://schemas.microsoft.com/office/powerpoint/2010/main" val="1769384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b="1" dirty="0">
                <a:solidFill>
                  <a:srgbClr val="000000"/>
                </a:solidFill>
                <a:latin typeface="Calibri" panose="020F0502020204030204" pitchFamily="34" charset="0"/>
                <a:ea typeface="+mn-ea"/>
                <a:cs typeface="+mn-cs"/>
              </a:rPr>
              <a:t>CT-03-NET-INFN – </a:t>
            </a:r>
            <a:r>
              <a:rPr lang="it-IT" sz="2800" b="1" dirty="0">
                <a:solidFill>
                  <a:srgbClr val="000000"/>
                </a:solidFill>
                <a:latin typeface="Calibri" panose="020F0502020204030204" pitchFamily="34" charset="0"/>
                <a:ea typeface="+mn-ea"/>
                <a:cs typeface="+mn-cs"/>
              </a:rPr>
              <a:t>rete LAN del Data Center - line card switch HP</a:t>
            </a:r>
            <a:r>
              <a:rPr lang="it-IT" sz="2800" b="1" dirty="0" smtClean="0">
                <a:solidFill>
                  <a:srgbClr val="000000"/>
                </a:solidFill>
                <a:latin typeface="Calibri" panose="020F0502020204030204" pitchFamily="34" charset="0"/>
                <a:ea typeface="+mn-ea"/>
                <a:cs typeface="+mn-cs"/>
              </a:rPr>
              <a:t/>
            </a:r>
            <a:br>
              <a:rPr lang="it-IT" sz="2800" b="1" dirty="0" smtClean="0">
                <a:solidFill>
                  <a:srgbClr val="000000"/>
                </a:solidFill>
                <a:latin typeface="Calibri" panose="020F0502020204030204" pitchFamily="34" charset="0"/>
                <a:ea typeface="+mn-ea"/>
                <a:cs typeface="+mn-cs"/>
              </a:rPr>
            </a:br>
            <a:r>
              <a:rPr lang="en-US" sz="2800" b="1" dirty="0" err="1" smtClean="0">
                <a:solidFill>
                  <a:srgbClr val="000000"/>
                </a:solidFill>
                <a:latin typeface="Calibri" panose="020F0502020204030204" pitchFamily="34" charset="0"/>
              </a:rPr>
              <a:t>Costo</a:t>
            </a:r>
            <a:r>
              <a:rPr lang="en-US" sz="2800" b="1" dirty="0" smtClean="0">
                <a:solidFill>
                  <a:srgbClr val="000000"/>
                </a:solidFill>
                <a:latin typeface="Calibri" panose="020F0502020204030204" pitchFamily="34" charset="0"/>
              </a:rPr>
              <a:t> </a:t>
            </a:r>
            <a:r>
              <a:rPr lang="en-US" sz="2800" b="1" dirty="0">
                <a:solidFill>
                  <a:srgbClr val="000000"/>
                </a:solidFill>
                <a:latin typeface="Calibri" panose="020F0502020204030204" pitchFamily="34" charset="0"/>
              </a:rPr>
              <a:t>del Bene:  </a:t>
            </a:r>
            <a:r>
              <a:rPr lang="en-US" sz="2800" b="1" dirty="0" smtClean="0">
                <a:solidFill>
                  <a:srgbClr val="000000"/>
                </a:solidFill>
                <a:latin typeface="Calibri" panose="020F0502020204030204" pitchFamily="34" charset="0"/>
              </a:rPr>
              <a:t>233.580</a:t>
            </a:r>
            <a:r>
              <a:rPr lang="it-IT" sz="2800" b="1" dirty="0" smtClean="0">
                <a:solidFill>
                  <a:srgbClr val="000000"/>
                </a:solidFill>
                <a:latin typeface="Calibri" panose="020F0502020204030204" pitchFamily="34" charset="0"/>
              </a:rPr>
              <a:t> </a:t>
            </a:r>
            <a:r>
              <a:rPr lang="it-IT" sz="2800" b="1" dirty="0">
                <a:solidFill>
                  <a:srgbClr val="000000"/>
                </a:solidFill>
                <a:latin typeface="Calibri" panose="020F0502020204030204" pitchFamily="34" charset="0"/>
              </a:rPr>
              <a:t>€</a:t>
            </a:r>
            <a:r>
              <a:rPr lang="en-US" sz="2800" b="1" dirty="0" smtClean="0">
                <a:solidFill>
                  <a:srgbClr val="000000"/>
                </a:solidFill>
                <a:latin typeface="Calibri" panose="020F0502020204030204" pitchFamily="34" charset="0"/>
              </a:rPr>
              <a:t> </a:t>
            </a:r>
            <a:endParaRPr lang="en-US" sz="2800" b="1" dirty="0">
              <a:solidFill>
                <a:srgbClr val="000000"/>
              </a:solidFill>
              <a:latin typeface="Calibri" panose="020F0502020204030204" pitchFamily="34" charset="0"/>
            </a:endParaRPr>
          </a:p>
        </p:txBody>
      </p:sp>
      <p:sp>
        <p:nvSpPr>
          <p:cNvPr id="5" name="Segnaposto contenuto 2"/>
          <p:cNvSpPr>
            <a:spLocks noGrp="1"/>
          </p:cNvSpPr>
          <p:nvPr>
            <p:ph idx="1"/>
          </p:nvPr>
        </p:nvSpPr>
        <p:spPr>
          <a:xfrm>
            <a:off x="1" y="1738629"/>
            <a:ext cx="5593976" cy="4351338"/>
          </a:xfrm>
        </p:spPr>
        <p:txBody>
          <a:bodyPr>
            <a:noAutofit/>
          </a:bodyPr>
          <a:lstStyle/>
          <a:p>
            <a:pPr marL="0" indent="0">
              <a:buNone/>
            </a:pPr>
            <a:r>
              <a:rPr lang="it-IT" sz="1800" dirty="0"/>
              <a:t>L'elemento base dell'infrastruttura di rete del Data Center della Sezione INFN di Catania è costituito da un router “</a:t>
            </a:r>
            <a:r>
              <a:rPr lang="it-IT" sz="1800" dirty="0" err="1"/>
              <a:t>converged</a:t>
            </a:r>
            <a:r>
              <a:rPr lang="it-IT" sz="1800" dirty="0"/>
              <a:t> core” HP 10508 acquistato nell’ambito del progetto PON RECAS. </a:t>
            </a:r>
            <a:r>
              <a:rPr lang="it-IT" sz="1800" dirty="0" smtClean="0"/>
              <a:t>XXXXXX .L’acquisto </a:t>
            </a:r>
            <a:r>
              <a:rPr lang="it-IT" sz="1800" dirty="0"/>
              <a:t>e l’installazione delle nuove “line-card” si rende necessario anche in Pagina 215 di 388 seguito alla riprogettazione dell’intera sala CED, come da descrizione dell’OR03, che comporterà un consolidamento delle risorse di calcolo e storage presenti nella parte più vetusta del Data Center che verrà dismessa. Si intende collegare direttamente al router HP 10508 con link da 10Gbps tutte le risorse di calcolo e storage che migreranno dai </a:t>
            </a:r>
            <a:r>
              <a:rPr lang="it-IT" sz="1800" dirty="0" err="1"/>
              <a:t>rack</a:t>
            </a:r>
            <a:r>
              <a:rPr lang="it-IT" sz="1800" dirty="0"/>
              <a:t> rimossi delle vecchie aeree del Data Center a quella nuova che si intende realizzare. </a:t>
            </a:r>
          </a:p>
          <a:p>
            <a:pPr marL="0" indent="0">
              <a:buNone/>
            </a:pPr>
            <a:r>
              <a:rPr lang="it-IT" sz="1800" dirty="0"/>
              <a:t>Le specifiche attuali di 1 delle 2 “line card“ che si intende acquistare sono le seguenti:</a:t>
            </a:r>
          </a:p>
          <a:p>
            <a:pPr marL="0" indent="0">
              <a:buNone/>
            </a:pPr>
            <a:r>
              <a:rPr lang="it-IT" sz="1800" dirty="0"/>
              <a:t> – Modulo HPE *JC756A" 10500 48-port 10GbE SFP+ SF;</a:t>
            </a:r>
          </a:p>
          <a:p>
            <a:pPr marL="0" indent="0">
              <a:buNone/>
            </a:pPr>
            <a:r>
              <a:rPr lang="it-IT" sz="1800" dirty="0"/>
              <a:t> - 48 Ottiche SFP "compatibili HPE; - Installazione e configurazione. </a:t>
            </a:r>
          </a:p>
          <a:p>
            <a:pPr marL="0" indent="0">
              <a:buNone/>
            </a:pPr>
            <a:r>
              <a:rPr lang="it-IT" sz="1800" dirty="0"/>
              <a:t/>
            </a:r>
            <a:br>
              <a:rPr lang="it-IT" sz="1800" dirty="0"/>
            </a:br>
            <a:endParaRPr lang="en-GB" dirty="0"/>
          </a:p>
        </p:txBody>
      </p:sp>
      <p:sp>
        <p:nvSpPr>
          <p:cNvPr id="6" name="Rettangolo 5"/>
          <p:cNvSpPr/>
          <p:nvPr/>
        </p:nvSpPr>
        <p:spPr>
          <a:xfrm>
            <a:off x="1342510" y="1417238"/>
            <a:ext cx="2562881" cy="369332"/>
          </a:xfrm>
          <a:prstGeom prst="rect">
            <a:avLst/>
          </a:prstGeom>
        </p:spPr>
        <p:txBody>
          <a:bodyPr wrap="none">
            <a:spAutoFit/>
          </a:bodyPr>
          <a:lstStyle/>
          <a:p>
            <a:r>
              <a:rPr lang="it-IT" b="1" dirty="0" smtClean="0">
                <a:solidFill>
                  <a:srgbClr val="000000"/>
                </a:solidFill>
                <a:latin typeface="Calibri" panose="020F0502020204030204" pitchFamily="34" charset="0"/>
              </a:rPr>
              <a:t>DESCRIZIONE ORIGINALE</a:t>
            </a:r>
            <a:endParaRPr lang="en-US" dirty="0"/>
          </a:p>
        </p:txBody>
      </p:sp>
      <p:sp>
        <p:nvSpPr>
          <p:cNvPr id="7" name="Rettangolo 6"/>
          <p:cNvSpPr/>
          <p:nvPr/>
        </p:nvSpPr>
        <p:spPr>
          <a:xfrm>
            <a:off x="5593977" y="1657947"/>
            <a:ext cx="6598024" cy="5355312"/>
          </a:xfrm>
          <a:prstGeom prst="rect">
            <a:avLst/>
          </a:prstGeom>
        </p:spPr>
        <p:txBody>
          <a:bodyPr wrap="square">
            <a:spAutoFit/>
          </a:bodyPr>
          <a:lstStyle/>
          <a:p>
            <a:r>
              <a:rPr lang="it-IT" dirty="0"/>
              <a:t>L'elemento base dell'infrastruttura di rete del Data Center della Sezione INFN di Catania sarà il nuovo router acquistato nell’ambito di questo progetto. Tale apparato svolgerà altresì il ruolo corre-switch LAN.</a:t>
            </a:r>
            <a:endParaRPr lang="en-GB" dirty="0"/>
          </a:p>
          <a:p>
            <a:r>
              <a:rPr lang="it-IT" dirty="0"/>
              <a:t>Per connettere i server di calcolo e di storage occorre la fornitura di una coppia di line card a 10Gb SFP+ comprensive di ottiche SFP+ da installare su Router WAN 100G Modulare (CT-11-NET-INFN).</a:t>
            </a:r>
            <a:endParaRPr lang="en-GB" dirty="0"/>
          </a:p>
          <a:p>
            <a:r>
              <a:rPr lang="it-IT" dirty="0"/>
              <a:t>La seguente tabella contiene i requisiti minimi richiesti per ciascuna delle coppie di line card da fornire:</a:t>
            </a:r>
            <a:endParaRPr lang="en-GB" dirty="0"/>
          </a:p>
          <a:p>
            <a:pPr lvl="0"/>
            <a:r>
              <a:rPr lang="en-GB" dirty="0"/>
              <a:t>Line card con </a:t>
            </a:r>
            <a:r>
              <a:rPr lang="en-GB" dirty="0" err="1"/>
              <a:t>porte</a:t>
            </a:r>
            <a:r>
              <a:rPr lang="en-GB" dirty="0"/>
              <a:t> 10GbE SFP+ da 48 </a:t>
            </a:r>
            <a:r>
              <a:rPr lang="en-GB" dirty="0" err="1"/>
              <a:t>porte</a:t>
            </a:r>
            <a:r>
              <a:rPr lang="en-GB" dirty="0"/>
              <a:t> full wired speed </a:t>
            </a:r>
            <a:r>
              <a:rPr lang="en-GB" dirty="0" err="1"/>
              <a:t>installabile</a:t>
            </a:r>
            <a:r>
              <a:rPr lang="en-GB" dirty="0"/>
              <a:t> </a:t>
            </a:r>
            <a:r>
              <a:rPr lang="en-GB" dirty="0" err="1"/>
              <a:t>sul</a:t>
            </a:r>
            <a:r>
              <a:rPr lang="en-GB" dirty="0"/>
              <a:t> Router WAN 100G </a:t>
            </a:r>
            <a:r>
              <a:rPr lang="en-GB" dirty="0" err="1"/>
              <a:t>Modulare</a:t>
            </a:r>
            <a:r>
              <a:rPr lang="en-GB" dirty="0"/>
              <a:t> (CT-11-NET-INFN). </a:t>
            </a:r>
            <a:r>
              <a:rPr lang="it-IT" dirty="0"/>
              <a:t>In caso di non disponibilità del modello 48 porte per lo chassis offerto dovranno essere fornite un numero di line card sufficienti per avere di 96 porte 10GbE SFP+.</a:t>
            </a:r>
            <a:endParaRPr lang="en-GB" dirty="0"/>
          </a:p>
          <a:p>
            <a:pPr lvl="0"/>
            <a:r>
              <a:rPr lang="it-IT" dirty="0"/>
              <a:t>Almeno 96  ottiche SFP+ 10G di tipo di tipo Short </a:t>
            </a:r>
            <a:r>
              <a:rPr lang="it-IT" dirty="0" err="1"/>
              <a:t>Range</a:t>
            </a:r>
            <a:r>
              <a:rPr lang="it-IT" dirty="0"/>
              <a:t> 850nm e tali da garantire una portata di 300mt su fibra ottica multimodale OM3 e OM4 50/125um  - LC</a:t>
            </a:r>
            <a:endParaRPr lang="en-GB" dirty="0"/>
          </a:p>
          <a:p>
            <a:pPr lvl="0"/>
            <a:r>
              <a:rPr lang="it-IT" dirty="0"/>
              <a:t>Dovranno essere forniti almeno 10 SFP+ LC del tipo Long </a:t>
            </a:r>
            <a:r>
              <a:rPr lang="it-IT" dirty="0" err="1"/>
              <a:t>Range</a:t>
            </a:r>
            <a:r>
              <a:rPr lang="it-IT" dirty="0"/>
              <a:t> 1310nm per fibra </a:t>
            </a:r>
            <a:r>
              <a:rPr lang="it-IT" dirty="0" err="1"/>
              <a:t>monomodale</a:t>
            </a:r>
            <a:r>
              <a:rPr lang="it-IT" dirty="0"/>
              <a:t> </a:t>
            </a:r>
            <a:r>
              <a:rPr lang="it-IT" dirty="0" smtClean="0"/>
              <a:t>.</a:t>
            </a:r>
            <a:endParaRPr lang="en-GB" dirty="0"/>
          </a:p>
        </p:txBody>
      </p:sp>
      <p:sp>
        <p:nvSpPr>
          <p:cNvPr id="8" name="Rettangolo 7"/>
          <p:cNvSpPr/>
          <p:nvPr/>
        </p:nvSpPr>
        <p:spPr>
          <a:xfrm>
            <a:off x="8057074" y="1369297"/>
            <a:ext cx="2277290" cy="369332"/>
          </a:xfrm>
          <a:prstGeom prst="rect">
            <a:avLst/>
          </a:prstGeom>
        </p:spPr>
        <p:txBody>
          <a:bodyPr wrap="none">
            <a:spAutoFit/>
          </a:bodyPr>
          <a:lstStyle/>
          <a:p>
            <a:r>
              <a:rPr lang="it-IT" b="1" dirty="0" smtClean="0">
                <a:solidFill>
                  <a:srgbClr val="000000"/>
                </a:solidFill>
                <a:latin typeface="Calibri" panose="020F0502020204030204" pitchFamily="34" charset="0"/>
              </a:rPr>
              <a:t>NUOVA DESCRIZIONE</a:t>
            </a:r>
            <a:endParaRPr lang="en-US" dirty="0"/>
          </a:p>
        </p:txBody>
      </p:sp>
      <p:sp>
        <p:nvSpPr>
          <p:cNvPr id="9" name="Rettangolo 8"/>
          <p:cNvSpPr/>
          <p:nvPr/>
        </p:nvSpPr>
        <p:spPr>
          <a:xfrm>
            <a:off x="-8965" y="-4025"/>
            <a:ext cx="1694329" cy="52443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Media </a:t>
            </a:r>
            <a:r>
              <a:rPr lang="en-US" b="1" dirty="0" err="1" smtClean="0"/>
              <a:t>Priorità</a:t>
            </a:r>
            <a:endParaRPr lang="en-US" b="1" dirty="0"/>
          </a:p>
        </p:txBody>
      </p:sp>
    </p:spTree>
    <p:extLst>
      <p:ext uri="{BB962C8B-B14F-4D97-AF65-F5344CB8AC3E}">
        <p14:creationId xmlns:p14="http://schemas.microsoft.com/office/powerpoint/2010/main" val="3013972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b="1" dirty="0" smtClean="0">
                <a:solidFill>
                  <a:srgbClr val="000000"/>
                </a:solidFill>
                <a:latin typeface="Calibri" panose="020F0502020204030204" pitchFamily="34" charset="0"/>
                <a:ea typeface="+mn-ea"/>
                <a:cs typeface="+mn-cs"/>
              </a:rPr>
              <a:t>NA-34-NET-INFN </a:t>
            </a:r>
            <a:r>
              <a:rPr lang="en-US" sz="2800" b="1" dirty="0" smtClean="0">
                <a:solidFill>
                  <a:srgbClr val="000000"/>
                </a:solidFill>
                <a:latin typeface="Calibri" panose="020F0502020204030204" pitchFamily="34" charset="0"/>
                <a:ea typeface="+mn-ea"/>
                <a:cs typeface="+mn-cs"/>
              </a:rPr>
              <a:t>- </a:t>
            </a:r>
            <a:r>
              <a:rPr lang="it-IT" sz="2800" b="1" dirty="0" smtClean="0">
                <a:solidFill>
                  <a:srgbClr val="000000"/>
                </a:solidFill>
                <a:latin typeface="Calibri" panose="020F0502020204030204" pitchFamily="34" charset="0"/>
                <a:ea typeface="+mn-ea"/>
                <a:cs typeface="+mn-cs"/>
              </a:rPr>
              <a:t>apparati per rete WAN a 100 </a:t>
            </a:r>
            <a:r>
              <a:rPr lang="it-IT" sz="2800" b="1" dirty="0" err="1" smtClean="0">
                <a:solidFill>
                  <a:srgbClr val="000000"/>
                </a:solidFill>
                <a:latin typeface="Calibri" panose="020F0502020204030204" pitchFamily="34" charset="0"/>
                <a:ea typeface="+mn-ea"/>
                <a:cs typeface="+mn-cs"/>
              </a:rPr>
              <a:t>Gb</a:t>
            </a:r>
            <a:r>
              <a:rPr lang="it-IT" sz="2800" b="1" dirty="0" smtClean="0">
                <a:solidFill>
                  <a:srgbClr val="000000"/>
                </a:solidFill>
                <a:latin typeface="Calibri" panose="020F0502020204030204" pitchFamily="34" charset="0"/>
                <a:ea typeface="+mn-ea"/>
                <a:cs typeface="+mn-cs"/>
              </a:rPr>
              <a:t> </a:t>
            </a:r>
            <a:r>
              <a:rPr lang="en-US" sz="2800" b="1" dirty="0" smtClean="0">
                <a:solidFill>
                  <a:srgbClr val="000000"/>
                </a:solidFill>
                <a:latin typeface="Calibri" panose="020F0502020204030204" pitchFamily="34" charset="0"/>
                <a:ea typeface="+mn-ea"/>
                <a:cs typeface="+mn-cs"/>
              </a:rPr>
              <a:t> – </a:t>
            </a:r>
            <a:r>
              <a:rPr lang="en-US" sz="2800" b="1" dirty="0" err="1" smtClean="0">
                <a:solidFill>
                  <a:srgbClr val="000000"/>
                </a:solidFill>
                <a:latin typeface="Calibri" panose="020F0502020204030204" pitchFamily="34" charset="0"/>
                <a:ea typeface="+mn-ea"/>
                <a:cs typeface="+mn-cs"/>
              </a:rPr>
              <a:t>Costo</a:t>
            </a:r>
            <a:r>
              <a:rPr lang="en-US" sz="2800" b="1" dirty="0" smtClean="0">
                <a:solidFill>
                  <a:srgbClr val="000000"/>
                </a:solidFill>
                <a:latin typeface="Calibri" panose="020F0502020204030204" pitchFamily="34" charset="0"/>
                <a:ea typeface="+mn-ea"/>
                <a:cs typeface="+mn-cs"/>
              </a:rPr>
              <a:t> del Bene: 351.360,00</a:t>
            </a:r>
            <a:r>
              <a:rPr lang="it-IT" sz="2800" b="1" dirty="0">
                <a:solidFill>
                  <a:srgbClr val="000000"/>
                </a:solidFill>
                <a:latin typeface="Calibri" panose="020F0502020204030204" pitchFamily="34" charset="0"/>
              </a:rPr>
              <a:t> €</a:t>
            </a:r>
            <a:endParaRPr lang="en-US" sz="2800" b="1" dirty="0">
              <a:solidFill>
                <a:srgbClr val="000000"/>
              </a:solidFill>
              <a:latin typeface="Calibri" panose="020F0502020204030204" pitchFamily="34" charset="0"/>
              <a:ea typeface="+mn-ea"/>
              <a:cs typeface="+mn-cs"/>
            </a:endParaRPr>
          </a:p>
        </p:txBody>
      </p:sp>
      <p:sp>
        <p:nvSpPr>
          <p:cNvPr id="3" name="Segnaposto contenuto 2"/>
          <p:cNvSpPr>
            <a:spLocks noGrp="1"/>
          </p:cNvSpPr>
          <p:nvPr>
            <p:ph idx="1"/>
          </p:nvPr>
        </p:nvSpPr>
        <p:spPr>
          <a:xfrm>
            <a:off x="246529" y="2134906"/>
            <a:ext cx="5885330" cy="4351338"/>
          </a:xfrm>
        </p:spPr>
        <p:txBody>
          <a:bodyPr>
            <a:normAutofit/>
          </a:bodyPr>
          <a:lstStyle/>
          <a:p>
            <a:pPr marL="0" indent="0">
              <a:buNone/>
            </a:pPr>
            <a:r>
              <a:rPr lang="it-IT" sz="1800" dirty="0"/>
              <a:t>Per la connessione geografica dell’infrastruttura </a:t>
            </a:r>
            <a:r>
              <a:rPr lang="it-IT" sz="1800" dirty="0" smtClean="0"/>
              <a:t>di </a:t>
            </a:r>
            <a:r>
              <a:rPr lang="it-IT" sz="1800" dirty="0" smtClean="0"/>
              <a:t>Napoli </a:t>
            </a:r>
            <a:r>
              <a:rPr lang="it-IT" sz="1800" dirty="0" smtClean="0"/>
              <a:t>a </a:t>
            </a:r>
            <a:r>
              <a:rPr lang="it-IT" sz="1800" dirty="0"/>
              <a:t>100Gbps con gli altri siti del progetto IBISCO e verso le maggiori reti Nazionali ed Internazionali della ricerca, è </a:t>
            </a:r>
            <a:r>
              <a:rPr lang="it-IT" sz="1800" dirty="0">
                <a:solidFill>
                  <a:srgbClr val="FF0000"/>
                </a:solidFill>
              </a:rPr>
              <a:t>necessario potenziare il </a:t>
            </a:r>
            <a:r>
              <a:rPr lang="it-IT" sz="1800" dirty="0" err="1">
                <a:solidFill>
                  <a:srgbClr val="FF0000"/>
                </a:solidFill>
              </a:rPr>
              <a:t>PoP</a:t>
            </a:r>
            <a:r>
              <a:rPr lang="it-IT" sz="1800" dirty="0">
                <a:solidFill>
                  <a:srgbClr val="FF0000"/>
                </a:solidFill>
              </a:rPr>
              <a:t> locale. In particolare occorre l’acquisizione delle line card e delle ottiche da integrare negli apparati trasmissivi già presenti nei </a:t>
            </a:r>
            <a:r>
              <a:rPr lang="it-IT" sz="1800" dirty="0" err="1">
                <a:solidFill>
                  <a:srgbClr val="FF0000"/>
                </a:solidFill>
              </a:rPr>
              <a:t>PoP</a:t>
            </a:r>
            <a:r>
              <a:rPr lang="it-IT" sz="1800" dirty="0">
                <a:solidFill>
                  <a:srgbClr val="FF0000"/>
                </a:solidFill>
              </a:rPr>
              <a:t> di dorsale. </a:t>
            </a:r>
            <a:endParaRPr lang="it-IT" sz="1800" dirty="0" smtClean="0">
              <a:solidFill>
                <a:srgbClr val="FF0000"/>
              </a:solidFill>
            </a:endParaRPr>
          </a:p>
          <a:p>
            <a:pPr marL="0" indent="0">
              <a:buNone/>
            </a:pPr>
            <a:r>
              <a:rPr lang="it-IT" sz="1800" dirty="0" smtClean="0">
                <a:solidFill>
                  <a:srgbClr val="FF0000"/>
                </a:solidFill>
              </a:rPr>
              <a:t>Tale </a:t>
            </a:r>
            <a:r>
              <a:rPr lang="it-IT" sz="1800" dirty="0">
                <a:solidFill>
                  <a:srgbClr val="FF0000"/>
                </a:solidFill>
              </a:rPr>
              <a:t>potenziamento riguarda sia l’hardware di interconnessione lato client, interfaccia del </a:t>
            </a:r>
            <a:r>
              <a:rPr lang="it-IT" sz="1800" dirty="0" err="1">
                <a:solidFill>
                  <a:srgbClr val="FF0000"/>
                </a:solidFill>
              </a:rPr>
              <a:t>PoP</a:t>
            </a:r>
            <a:r>
              <a:rPr lang="it-IT" sz="1800" dirty="0">
                <a:solidFill>
                  <a:srgbClr val="FF0000"/>
                </a:solidFill>
              </a:rPr>
              <a:t> verso la scheda a 100G del core-switch del </a:t>
            </a:r>
            <a:r>
              <a:rPr lang="it-IT" sz="1800" dirty="0" err="1">
                <a:solidFill>
                  <a:srgbClr val="FF0000"/>
                </a:solidFill>
              </a:rPr>
              <a:t>datacenter</a:t>
            </a:r>
            <a:r>
              <a:rPr lang="it-IT" sz="1800" dirty="0">
                <a:solidFill>
                  <a:srgbClr val="FF0000"/>
                </a:solidFill>
              </a:rPr>
              <a:t>, che verso il </a:t>
            </a:r>
            <a:r>
              <a:rPr lang="it-IT" sz="1800" dirty="0" err="1">
                <a:solidFill>
                  <a:srgbClr val="FF0000"/>
                </a:solidFill>
              </a:rPr>
              <a:t>backbone</a:t>
            </a:r>
            <a:r>
              <a:rPr lang="it-IT" sz="1800" dirty="0">
                <a:solidFill>
                  <a:srgbClr val="FF0000"/>
                </a:solidFill>
              </a:rPr>
              <a:t> di rete. Il bene da acquistare è quindi il seguente:</a:t>
            </a:r>
            <a:endParaRPr lang="en-GB" sz="1800" dirty="0">
              <a:solidFill>
                <a:srgbClr val="FF0000"/>
              </a:solidFill>
            </a:endParaRPr>
          </a:p>
          <a:p>
            <a:pPr marL="0" indent="0">
              <a:buNone/>
            </a:pPr>
            <a:r>
              <a:rPr lang="it-IT" sz="1800" dirty="0" smtClean="0">
                <a:solidFill>
                  <a:srgbClr val="FF0000"/>
                </a:solidFill>
              </a:rPr>
              <a:t>-</a:t>
            </a:r>
            <a:r>
              <a:rPr lang="it-IT" sz="1800" dirty="0">
                <a:solidFill>
                  <a:srgbClr val="FF0000"/>
                </a:solidFill>
              </a:rPr>
              <a:t>Acquisizione delle schede di linea e relative ottiche</a:t>
            </a:r>
            <a:endParaRPr lang="en-GB" sz="1800" dirty="0">
              <a:solidFill>
                <a:srgbClr val="FF0000"/>
              </a:solidFill>
            </a:endParaRPr>
          </a:p>
          <a:p>
            <a:pPr marL="0" indent="0">
              <a:buNone/>
            </a:pPr>
            <a:r>
              <a:rPr lang="it-IT" sz="1800" dirty="0" smtClean="0">
                <a:solidFill>
                  <a:srgbClr val="FF0000"/>
                </a:solidFill>
              </a:rPr>
              <a:t>-</a:t>
            </a:r>
            <a:r>
              <a:rPr lang="it-IT" sz="1800" dirty="0">
                <a:solidFill>
                  <a:srgbClr val="FF0000"/>
                </a:solidFill>
              </a:rPr>
              <a:t>Acquisizione schede client 100Gbps e relative ottiche </a:t>
            </a:r>
            <a:endParaRPr lang="en-GB" sz="1800" dirty="0">
              <a:solidFill>
                <a:srgbClr val="FF0000"/>
              </a:solidFill>
            </a:endParaRPr>
          </a:p>
          <a:p>
            <a:pPr marL="0" indent="0">
              <a:buNone/>
            </a:pPr>
            <a:endParaRPr lang="en-GB" dirty="0"/>
          </a:p>
        </p:txBody>
      </p:sp>
      <p:sp>
        <p:nvSpPr>
          <p:cNvPr id="4" name="Rettangolo 3"/>
          <p:cNvSpPr/>
          <p:nvPr/>
        </p:nvSpPr>
        <p:spPr>
          <a:xfrm>
            <a:off x="6130235" y="2134906"/>
            <a:ext cx="6096000" cy="4247317"/>
          </a:xfrm>
          <a:prstGeom prst="rect">
            <a:avLst/>
          </a:prstGeom>
        </p:spPr>
        <p:txBody>
          <a:bodyPr>
            <a:spAutoFit/>
          </a:bodyPr>
          <a:lstStyle/>
          <a:p>
            <a:r>
              <a:rPr lang="it-IT" dirty="0"/>
              <a:t>Per la connessione geografica dell’infrastruttura di Napoli a 100Gbps con gli altri siti del progetto IBISCO e verso le maggiori reti Nazionali ed Internazionali della ricerca, </a:t>
            </a:r>
            <a:r>
              <a:rPr lang="it-IT" b="1" dirty="0"/>
              <a:t>è necessario potenziare le attrezzature del </a:t>
            </a:r>
            <a:r>
              <a:rPr lang="it-IT" b="1" dirty="0" err="1"/>
              <a:t>datacenter</a:t>
            </a:r>
            <a:r>
              <a:rPr lang="it-IT" b="1" dirty="0"/>
              <a:t> per la connessione verso il GARR</a:t>
            </a:r>
            <a:r>
              <a:rPr lang="it-IT" dirty="0"/>
              <a:t>.</a:t>
            </a:r>
            <a:endParaRPr lang="en-GB" dirty="0"/>
          </a:p>
          <a:p>
            <a:r>
              <a:rPr lang="it-IT" dirty="0"/>
              <a:t>Il bene da acquistare per garantire la connessione sicura alla rete WAN a 100G per la sezione di Napoli, consiste dei seguenti due apparati funzionalmente accoppiati:</a:t>
            </a:r>
            <a:endParaRPr lang="en-GB" dirty="0"/>
          </a:p>
          <a:p>
            <a:pPr lvl="0"/>
            <a:endParaRPr lang="en-GB" dirty="0" smtClean="0"/>
          </a:p>
          <a:p>
            <a:pPr lvl="0"/>
            <a:r>
              <a:rPr lang="en-GB" dirty="0" err="1" smtClean="0"/>
              <a:t>Apparato</a:t>
            </a:r>
            <a:r>
              <a:rPr lang="en-GB" dirty="0" smtClean="0"/>
              <a:t> </a:t>
            </a:r>
            <a:r>
              <a:rPr lang="en-GB" dirty="0"/>
              <a:t>1: Router WAN 100G </a:t>
            </a:r>
            <a:r>
              <a:rPr lang="en-GB" dirty="0" err="1"/>
              <a:t>modulare</a:t>
            </a:r>
            <a:endParaRPr lang="en-GB" dirty="0"/>
          </a:p>
          <a:p>
            <a:pPr lvl="0"/>
            <a:r>
              <a:rPr lang="it-IT" dirty="0"/>
              <a:t>Apparato 2: Firewall </a:t>
            </a:r>
            <a:endParaRPr lang="it-IT" dirty="0" smtClean="0"/>
          </a:p>
          <a:p>
            <a:pPr lvl="0"/>
            <a:endParaRPr lang="it-IT" dirty="0" smtClean="0"/>
          </a:p>
          <a:p>
            <a:pPr lvl="0"/>
            <a:r>
              <a:rPr lang="it-IT" dirty="0" smtClean="0"/>
              <a:t>XXXX</a:t>
            </a:r>
          </a:p>
          <a:p>
            <a:pPr lvl="0"/>
            <a:r>
              <a:rPr lang="it-IT" dirty="0" smtClean="0"/>
              <a:t>XXXXXX</a:t>
            </a:r>
          </a:p>
          <a:p>
            <a:pPr lvl="0"/>
            <a:endParaRPr lang="en-GB" dirty="0"/>
          </a:p>
        </p:txBody>
      </p:sp>
      <p:sp>
        <p:nvSpPr>
          <p:cNvPr id="5" name="Rettangolo 4"/>
          <p:cNvSpPr/>
          <p:nvPr/>
        </p:nvSpPr>
        <p:spPr>
          <a:xfrm>
            <a:off x="1342510" y="1551708"/>
            <a:ext cx="2562881" cy="369332"/>
          </a:xfrm>
          <a:prstGeom prst="rect">
            <a:avLst/>
          </a:prstGeom>
        </p:spPr>
        <p:txBody>
          <a:bodyPr wrap="none">
            <a:spAutoFit/>
          </a:bodyPr>
          <a:lstStyle/>
          <a:p>
            <a:r>
              <a:rPr lang="it-IT" b="1" dirty="0" smtClean="0">
                <a:solidFill>
                  <a:srgbClr val="000000"/>
                </a:solidFill>
                <a:latin typeface="Calibri" panose="020F0502020204030204" pitchFamily="34" charset="0"/>
              </a:rPr>
              <a:t>DESCRIZIONE ORIGINALE</a:t>
            </a:r>
            <a:endParaRPr lang="en-US" dirty="0"/>
          </a:p>
        </p:txBody>
      </p:sp>
      <p:sp>
        <p:nvSpPr>
          <p:cNvPr id="6" name="Rettangolo 5"/>
          <p:cNvSpPr/>
          <p:nvPr/>
        </p:nvSpPr>
        <p:spPr>
          <a:xfrm>
            <a:off x="7882262" y="1551708"/>
            <a:ext cx="2277290" cy="369332"/>
          </a:xfrm>
          <a:prstGeom prst="rect">
            <a:avLst/>
          </a:prstGeom>
        </p:spPr>
        <p:txBody>
          <a:bodyPr wrap="none">
            <a:spAutoFit/>
          </a:bodyPr>
          <a:lstStyle/>
          <a:p>
            <a:r>
              <a:rPr lang="it-IT" b="1" dirty="0" smtClean="0">
                <a:solidFill>
                  <a:srgbClr val="000000"/>
                </a:solidFill>
                <a:latin typeface="Calibri" panose="020F0502020204030204" pitchFamily="34" charset="0"/>
              </a:rPr>
              <a:t>NUOVA DESCRIZIONE</a:t>
            </a:r>
            <a:endParaRPr lang="en-US" dirty="0"/>
          </a:p>
        </p:txBody>
      </p:sp>
      <p:sp>
        <p:nvSpPr>
          <p:cNvPr id="7" name="Rettangolo 6"/>
          <p:cNvSpPr/>
          <p:nvPr/>
        </p:nvSpPr>
        <p:spPr>
          <a:xfrm>
            <a:off x="-8965" y="-4025"/>
            <a:ext cx="1694329" cy="52443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Alta </a:t>
            </a:r>
            <a:r>
              <a:rPr lang="en-US" b="1" dirty="0" err="1" smtClean="0"/>
              <a:t>Priorità</a:t>
            </a:r>
            <a:endParaRPr lang="en-US" b="1" dirty="0"/>
          </a:p>
        </p:txBody>
      </p:sp>
    </p:spTree>
    <p:extLst>
      <p:ext uri="{BB962C8B-B14F-4D97-AF65-F5344CB8AC3E}">
        <p14:creationId xmlns:p14="http://schemas.microsoft.com/office/powerpoint/2010/main" val="1699140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b="1" dirty="0" smtClean="0">
                <a:solidFill>
                  <a:srgbClr val="000000"/>
                </a:solidFill>
                <a:latin typeface="Calibri" panose="020F0502020204030204" pitchFamily="34" charset="0"/>
                <a:ea typeface="+mn-ea"/>
                <a:cs typeface="+mn-cs"/>
              </a:rPr>
              <a:t>NA-08-NET-INFN </a:t>
            </a:r>
            <a:r>
              <a:rPr lang="en-US" sz="2800" b="1" dirty="0">
                <a:solidFill>
                  <a:srgbClr val="000000"/>
                </a:solidFill>
                <a:latin typeface="Calibri" panose="020F0502020204030204" pitchFamily="34" charset="0"/>
                <a:ea typeface="+mn-ea"/>
                <a:cs typeface="+mn-cs"/>
              </a:rPr>
              <a:t>– </a:t>
            </a:r>
            <a:r>
              <a:rPr lang="it-IT" sz="2800" b="1" dirty="0">
                <a:solidFill>
                  <a:srgbClr val="000000"/>
                </a:solidFill>
                <a:latin typeface="Calibri" panose="020F0502020204030204" pitchFamily="34" charset="0"/>
                <a:ea typeface="+mn-ea"/>
                <a:cs typeface="+mn-cs"/>
              </a:rPr>
              <a:t>rete LAN del Data Center - nuovo </a:t>
            </a:r>
            <a:r>
              <a:rPr lang="it-IT" sz="2800" b="1" dirty="0" smtClean="0">
                <a:solidFill>
                  <a:srgbClr val="000000"/>
                </a:solidFill>
                <a:latin typeface="Calibri" panose="020F0502020204030204" pitchFamily="34" charset="0"/>
                <a:ea typeface="+mn-ea"/>
                <a:cs typeface="+mn-cs"/>
              </a:rPr>
              <a:t>switch</a:t>
            </a:r>
            <a:br>
              <a:rPr lang="it-IT" sz="2800" b="1" dirty="0" smtClean="0">
                <a:solidFill>
                  <a:srgbClr val="000000"/>
                </a:solidFill>
                <a:latin typeface="Calibri" panose="020F0502020204030204" pitchFamily="34" charset="0"/>
                <a:ea typeface="+mn-ea"/>
                <a:cs typeface="+mn-cs"/>
              </a:rPr>
            </a:br>
            <a:r>
              <a:rPr lang="en-US" sz="2800" b="1" dirty="0" err="1" smtClean="0">
                <a:solidFill>
                  <a:srgbClr val="000000"/>
                </a:solidFill>
                <a:latin typeface="Calibri" panose="020F0502020204030204" pitchFamily="34" charset="0"/>
              </a:rPr>
              <a:t>Costo</a:t>
            </a:r>
            <a:r>
              <a:rPr lang="en-US" sz="2800" b="1" dirty="0" smtClean="0">
                <a:solidFill>
                  <a:srgbClr val="000000"/>
                </a:solidFill>
                <a:latin typeface="Calibri" panose="020F0502020204030204" pitchFamily="34" charset="0"/>
              </a:rPr>
              <a:t> </a:t>
            </a:r>
            <a:r>
              <a:rPr lang="en-US" sz="2800" b="1" dirty="0">
                <a:solidFill>
                  <a:srgbClr val="000000"/>
                </a:solidFill>
                <a:latin typeface="Calibri" panose="020F0502020204030204" pitchFamily="34" charset="0"/>
              </a:rPr>
              <a:t>del Bene:  </a:t>
            </a:r>
            <a:r>
              <a:rPr lang="en-US" sz="2800" b="1" dirty="0" smtClean="0">
                <a:solidFill>
                  <a:srgbClr val="000000"/>
                </a:solidFill>
                <a:latin typeface="Calibri" panose="020F0502020204030204" pitchFamily="34" charset="0"/>
              </a:rPr>
              <a:t>233.580</a:t>
            </a:r>
            <a:r>
              <a:rPr lang="it-IT" sz="2800" b="1" dirty="0" smtClean="0">
                <a:solidFill>
                  <a:srgbClr val="000000"/>
                </a:solidFill>
                <a:latin typeface="Calibri" panose="020F0502020204030204" pitchFamily="34" charset="0"/>
              </a:rPr>
              <a:t> </a:t>
            </a:r>
            <a:r>
              <a:rPr lang="it-IT" sz="2800" b="1" dirty="0">
                <a:solidFill>
                  <a:srgbClr val="000000"/>
                </a:solidFill>
                <a:latin typeface="Calibri" panose="020F0502020204030204" pitchFamily="34" charset="0"/>
              </a:rPr>
              <a:t>€</a:t>
            </a:r>
            <a:r>
              <a:rPr lang="en-US" sz="2800" b="1" dirty="0" smtClean="0">
                <a:solidFill>
                  <a:srgbClr val="000000"/>
                </a:solidFill>
                <a:latin typeface="Calibri" panose="020F0502020204030204" pitchFamily="34" charset="0"/>
              </a:rPr>
              <a:t> </a:t>
            </a:r>
            <a:endParaRPr lang="en-US" sz="2800" b="1" dirty="0">
              <a:solidFill>
                <a:srgbClr val="000000"/>
              </a:solidFill>
              <a:latin typeface="Calibri" panose="020F0502020204030204" pitchFamily="34" charset="0"/>
            </a:endParaRPr>
          </a:p>
        </p:txBody>
      </p:sp>
      <p:sp>
        <p:nvSpPr>
          <p:cNvPr id="5" name="Segnaposto contenuto 2"/>
          <p:cNvSpPr>
            <a:spLocks noGrp="1"/>
          </p:cNvSpPr>
          <p:nvPr>
            <p:ph idx="1"/>
          </p:nvPr>
        </p:nvSpPr>
        <p:spPr>
          <a:xfrm>
            <a:off x="1" y="1892860"/>
            <a:ext cx="5593976" cy="4351338"/>
          </a:xfrm>
        </p:spPr>
        <p:txBody>
          <a:bodyPr>
            <a:noAutofit/>
          </a:bodyPr>
          <a:lstStyle/>
          <a:p>
            <a:pPr marL="0" indent="0">
              <a:buNone/>
            </a:pPr>
            <a:r>
              <a:rPr lang="it-IT" sz="1800" dirty="0"/>
              <a:t>Tutte le macchine del data center INFN, storage e nodi di calcolo, devono comunicare tra loro ad altissima velocità e con bassa latenza, e devono essere connesse alla WAN a 100Gbit/s con possibilità di crescita nel futuro.</a:t>
            </a:r>
            <a:br>
              <a:rPr lang="it-IT" sz="1800" dirty="0"/>
            </a:br>
            <a:r>
              <a:rPr lang="it-IT" sz="1800" dirty="0"/>
              <a:t>Occorre quindi affiancare l’attuale core switch (HP10508), limitato in termini di capacità di </a:t>
            </a:r>
            <a:r>
              <a:rPr lang="it-IT" sz="1800" dirty="0" err="1"/>
              <a:t>switching</a:t>
            </a:r>
            <a:r>
              <a:rPr lang="it-IT" sz="1800" dirty="0"/>
              <a:t> ed in termini di espandibilità, con un nuovo apparato ad alta densità in grado di ospitare i nuovi server e le future espansioni. </a:t>
            </a:r>
            <a:r>
              <a:rPr lang="it-IT" sz="1800" dirty="0" smtClean="0"/>
              <a:t>XXX S12708</a:t>
            </a:r>
            <a:r>
              <a:rPr lang="it-IT" sz="1800" dirty="0"/>
              <a:t/>
            </a:r>
            <a:br>
              <a:rPr lang="it-IT" sz="1800" dirty="0"/>
            </a:br>
            <a:r>
              <a:rPr lang="it-IT" sz="1800" dirty="0"/>
              <a:t>L’oggetto dovrà essere così configurato:</a:t>
            </a:r>
            <a:br>
              <a:rPr lang="it-IT" sz="1800" dirty="0"/>
            </a:br>
            <a:r>
              <a:rPr lang="it-IT" sz="1800" dirty="0"/>
              <a:t>Pagina 137di 388</a:t>
            </a:r>
            <a:br>
              <a:rPr lang="it-IT" sz="1800" dirty="0"/>
            </a:br>
            <a:r>
              <a:rPr lang="it-IT" sz="1800" dirty="0"/>
              <a:t>1 </a:t>
            </a:r>
            <a:r>
              <a:rPr lang="it-IT" sz="1800" dirty="0" err="1"/>
              <a:t>xChassis</a:t>
            </a:r>
            <a:r>
              <a:rPr lang="it-IT" sz="1800" dirty="0"/>
              <a:t> da 8 slot compreso di ventole</a:t>
            </a:r>
            <a:br>
              <a:rPr lang="it-IT" sz="1800" dirty="0"/>
            </a:br>
            <a:r>
              <a:rPr lang="it-IT" sz="1800" dirty="0"/>
              <a:t>2 </a:t>
            </a:r>
            <a:r>
              <a:rPr lang="it-IT" sz="1800" dirty="0" err="1"/>
              <a:t>xProcessing</a:t>
            </a:r>
            <a:r>
              <a:rPr lang="it-IT" sz="1800" dirty="0"/>
              <a:t> Unit per il management e controllo</a:t>
            </a:r>
            <a:br>
              <a:rPr lang="it-IT" sz="1800" dirty="0"/>
            </a:br>
            <a:r>
              <a:rPr lang="it-IT" sz="1800" dirty="0"/>
              <a:t>4 </a:t>
            </a:r>
            <a:r>
              <a:rPr lang="it-IT" sz="1800" dirty="0" err="1"/>
              <a:t>xUnità</a:t>
            </a:r>
            <a:r>
              <a:rPr lang="it-IT" sz="1800" dirty="0"/>
              <a:t> di computazionali Switch </a:t>
            </a:r>
            <a:r>
              <a:rPr lang="it-IT" sz="1800" dirty="0" err="1"/>
              <a:t>Fabric</a:t>
            </a:r>
            <a:r>
              <a:rPr lang="it-IT" sz="1800" dirty="0"/>
              <a:t> Unit</a:t>
            </a:r>
            <a:br>
              <a:rPr lang="it-IT" sz="1800" dirty="0"/>
            </a:br>
            <a:r>
              <a:rPr lang="it-IT" sz="1800" dirty="0"/>
              <a:t>5 </a:t>
            </a:r>
            <a:r>
              <a:rPr lang="it-IT" sz="1800" dirty="0" err="1"/>
              <a:t>xSchede</a:t>
            </a:r>
            <a:r>
              <a:rPr lang="it-IT" sz="1800" dirty="0"/>
              <a:t> a 48 porte 10 </a:t>
            </a:r>
            <a:r>
              <a:rPr lang="it-IT" sz="1800" dirty="0" err="1"/>
              <a:t>Gbit</a:t>
            </a:r>
            <a:r>
              <a:rPr lang="it-IT" sz="1800" dirty="0"/>
              <a:t>/s </a:t>
            </a:r>
            <a:r>
              <a:rPr lang="it-IT" sz="1800" dirty="0" err="1"/>
              <a:t>SFP+e</a:t>
            </a:r>
            <a:r>
              <a:rPr lang="it-IT" sz="1800" dirty="0"/>
              <a:t> relative ottiche 10Gbit/s</a:t>
            </a:r>
            <a:br>
              <a:rPr lang="it-IT" sz="1800" dirty="0"/>
            </a:br>
            <a:r>
              <a:rPr lang="it-IT" sz="1800" dirty="0"/>
              <a:t>3 </a:t>
            </a:r>
            <a:r>
              <a:rPr lang="it-IT" sz="1800" dirty="0" err="1"/>
              <a:t>xAlimentatori</a:t>
            </a:r>
            <a:r>
              <a:rPr lang="it-IT" sz="1800" dirty="0"/>
              <a:t> AC</a:t>
            </a:r>
            <a:br>
              <a:rPr lang="it-IT" sz="1800" dirty="0"/>
            </a:br>
            <a:r>
              <a:rPr lang="it-IT" sz="1800" dirty="0"/>
              <a:t>240 </a:t>
            </a:r>
            <a:r>
              <a:rPr lang="it-IT" sz="1800" dirty="0" err="1"/>
              <a:t>xOttiche</a:t>
            </a:r>
            <a:r>
              <a:rPr lang="it-IT" sz="1800" dirty="0"/>
              <a:t> 10Gbps </a:t>
            </a:r>
            <a:r>
              <a:rPr lang="it-IT" sz="1800" dirty="0" err="1"/>
              <a:t>SFP+Mulitmodali</a:t>
            </a:r>
            <a:r>
              <a:rPr lang="it-IT" sz="1800" dirty="0"/>
              <a:t/>
            </a:r>
            <a:br>
              <a:rPr lang="it-IT" sz="1800" dirty="0"/>
            </a:br>
            <a:r>
              <a:rPr lang="it-IT" sz="1800" dirty="0"/>
              <a:t>50 </a:t>
            </a:r>
            <a:r>
              <a:rPr lang="it-IT" sz="1800" dirty="0" err="1"/>
              <a:t>xOttiche</a:t>
            </a:r>
            <a:r>
              <a:rPr lang="it-IT" sz="1800" dirty="0"/>
              <a:t> 10Gbps </a:t>
            </a:r>
            <a:r>
              <a:rPr lang="it-IT" sz="1800" dirty="0" err="1"/>
              <a:t>SFP+Monomodali</a:t>
            </a:r>
            <a:r>
              <a:rPr lang="it-IT" sz="1800" dirty="0"/>
              <a:t/>
            </a:r>
            <a:br>
              <a:rPr lang="it-IT" sz="1800" dirty="0"/>
            </a:br>
            <a:endParaRPr lang="en-GB" dirty="0"/>
          </a:p>
        </p:txBody>
      </p:sp>
      <p:sp>
        <p:nvSpPr>
          <p:cNvPr id="6" name="Rettangolo 5"/>
          <p:cNvSpPr/>
          <p:nvPr/>
        </p:nvSpPr>
        <p:spPr>
          <a:xfrm>
            <a:off x="1342510" y="1417238"/>
            <a:ext cx="2562881" cy="369332"/>
          </a:xfrm>
          <a:prstGeom prst="rect">
            <a:avLst/>
          </a:prstGeom>
        </p:spPr>
        <p:txBody>
          <a:bodyPr wrap="none">
            <a:spAutoFit/>
          </a:bodyPr>
          <a:lstStyle/>
          <a:p>
            <a:r>
              <a:rPr lang="it-IT" b="1" dirty="0" smtClean="0">
                <a:solidFill>
                  <a:srgbClr val="000000"/>
                </a:solidFill>
                <a:latin typeface="Calibri" panose="020F0502020204030204" pitchFamily="34" charset="0"/>
              </a:rPr>
              <a:t>DESCRIZIONE ORIGINALE</a:t>
            </a:r>
            <a:endParaRPr lang="en-US" dirty="0"/>
          </a:p>
        </p:txBody>
      </p:sp>
      <p:sp>
        <p:nvSpPr>
          <p:cNvPr id="7" name="Rettangolo 6"/>
          <p:cNvSpPr/>
          <p:nvPr/>
        </p:nvSpPr>
        <p:spPr>
          <a:xfrm>
            <a:off x="5593977" y="1738629"/>
            <a:ext cx="6598024" cy="5078313"/>
          </a:xfrm>
          <a:prstGeom prst="rect">
            <a:avLst/>
          </a:prstGeom>
        </p:spPr>
        <p:txBody>
          <a:bodyPr wrap="square">
            <a:spAutoFit/>
          </a:bodyPr>
          <a:lstStyle/>
          <a:p>
            <a:r>
              <a:rPr lang="it-IT" dirty="0"/>
              <a:t>La macchina tipo individuata  dovrà essere configurata come segue:</a:t>
            </a:r>
            <a:br>
              <a:rPr lang="it-IT" dirty="0"/>
            </a:br>
            <a:r>
              <a:rPr lang="it-IT" dirty="0"/>
              <a:t>• </a:t>
            </a:r>
            <a:r>
              <a:rPr lang="it-IT" dirty="0" smtClean="0"/>
              <a:t>Apparato </a:t>
            </a:r>
            <a:r>
              <a:rPr lang="it-IT" dirty="0"/>
              <a:t>Modulare</a:t>
            </a:r>
            <a:br>
              <a:rPr lang="it-IT" dirty="0"/>
            </a:br>
            <a:r>
              <a:rPr lang="it-IT" dirty="0"/>
              <a:t>• Modello da armadio a </a:t>
            </a:r>
            <a:r>
              <a:rPr lang="it-IT" dirty="0" err="1"/>
              <a:t>rack</a:t>
            </a:r>
            <a:r>
              <a:rPr lang="it-IT" dirty="0"/>
              <a:t> standard da 19 pollici</a:t>
            </a:r>
            <a:br>
              <a:rPr lang="it-IT" dirty="0"/>
            </a:br>
            <a:r>
              <a:rPr lang="it-IT" dirty="0"/>
              <a:t>• L’altezza dello chassis non dovrà superare 22 </a:t>
            </a:r>
            <a:r>
              <a:rPr lang="it-IT" dirty="0" err="1"/>
              <a:t>Rack</a:t>
            </a:r>
            <a:r>
              <a:rPr lang="it-IT" dirty="0"/>
              <a:t> Unit</a:t>
            </a:r>
            <a:br>
              <a:rPr lang="it-IT" dirty="0"/>
            </a:br>
            <a:r>
              <a:rPr lang="it-IT" dirty="0"/>
              <a:t>• Numero di porte 100Gb QSFP28 installabili almeno pari a 36</a:t>
            </a:r>
            <a:br>
              <a:rPr lang="it-IT" dirty="0"/>
            </a:br>
            <a:r>
              <a:rPr lang="it-IT" dirty="0"/>
              <a:t>• Numero di porte 10Gb installabili almeno pari a 384</a:t>
            </a:r>
            <a:br>
              <a:rPr lang="it-IT" dirty="0"/>
            </a:br>
            <a:r>
              <a:rPr lang="it-IT" dirty="0"/>
              <a:t>• Dovrà essere fornite almeno 12 porte 100GbE QSFP28-100G</a:t>
            </a:r>
            <a:br>
              <a:rPr lang="it-IT" dirty="0"/>
            </a:br>
            <a:r>
              <a:rPr lang="it-IT" dirty="0"/>
              <a:t>• Dovranno essere fornite almeno 192 porte 10G con attacco diretto SFP+ sulla line card, compresi di SFP+ 10G di tipo di tipo Short </a:t>
            </a:r>
            <a:r>
              <a:rPr lang="it-IT" dirty="0" err="1"/>
              <a:t>Range</a:t>
            </a:r>
            <a:r>
              <a:rPr lang="it-IT" dirty="0"/>
              <a:t> 850nm e tali da garantire una portata di 300mt su fibra ottica multimodale OM3 e OM4 50/125um  - LC</a:t>
            </a:r>
            <a:br>
              <a:rPr lang="it-IT" dirty="0"/>
            </a:br>
            <a:r>
              <a:rPr lang="it-IT" dirty="0"/>
              <a:t>• Dovranno essere fornite almeno 2 Ottiche QSFP28-100G-LR4 LC</a:t>
            </a:r>
            <a:br>
              <a:rPr lang="it-IT" dirty="0"/>
            </a:br>
            <a:r>
              <a:rPr lang="it-IT" dirty="0"/>
              <a:t>• Dovranno essere fornite almeno 2 Ottiche QSFP28-100G-SR4 LC</a:t>
            </a:r>
            <a:br>
              <a:rPr lang="it-IT" dirty="0"/>
            </a:br>
            <a:r>
              <a:rPr lang="it-IT" dirty="0"/>
              <a:t>• Dovranno essere forniti almeno 5 SFP+ LC del tipo Long </a:t>
            </a:r>
            <a:r>
              <a:rPr lang="it-IT" dirty="0" err="1"/>
              <a:t>Range</a:t>
            </a:r>
            <a:r>
              <a:rPr lang="it-IT" dirty="0"/>
              <a:t> 1310nm per fibra </a:t>
            </a:r>
            <a:r>
              <a:rPr lang="it-IT" dirty="0" err="1"/>
              <a:t>monomodale</a:t>
            </a:r>
            <a:r>
              <a:rPr lang="it-IT" dirty="0"/>
              <a:t> </a:t>
            </a:r>
            <a:br>
              <a:rPr lang="it-IT" dirty="0"/>
            </a:br>
            <a:r>
              <a:rPr lang="it-IT" dirty="0"/>
              <a:t>• La matrice di switch-</a:t>
            </a:r>
            <a:r>
              <a:rPr lang="it-IT" dirty="0" err="1"/>
              <a:t>fabric</a:t>
            </a:r>
            <a:r>
              <a:rPr lang="it-IT" dirty="0"/>
              <a:t> deve consentire una velocità di full-</a:t>
            </a:r>
            <a:r>
              <a:rPr lang="it-IT" dirty="0" err="1"/>
              <a:t>wire</a:t>
            </a:r>
            <a:r>
              <a:rPr lang="it-IT" dirty="0"/>
              <a:t>-</a:t>
            </a:r>
            <a:r>
              <a:rPr lang="it-IT" dirty="0" err="1"/>
              <a:t>speed</a:t>
            </a:r>
            <a:r>
              <a:rPr lang="it-IT" dirty="0"/>
              <a:t> per tutte le porte installabili. </a:t>
            </a:r>
            <a:br>
              <a:rPr lang="it-IT" dirty="0"/>
            </a:br>
            <a:r>
              <a:rPr lang="it-IT" dirty="0"/>
              <a:t>• La capacità di </a:t>
            </a:r>
            <a:r>
              <a:rPr lang="it-IT" dirty="0" err="1"/>
              <a:t>switching</a:t>
            </a:r>
            <a:r>
              <a:rPr lang="it-IT" dirty="0"/>
              <a:t>, la capacità di </a:t>
            </a:r>
            <a:r>
              <a:rPr lang="it-IT" dirty="0" err="1"/>
              <a:t>forwarding</a:t>
            </a:r>
            <a:r>
              <a:rPr lang="it-IT" dirty="0"/>
              <a:t> delle line card </a:t>
            </a:r>
            <a:r>
              <a:rPr lang="it-IT" dirty="0" smtClean="0"/>
              <a:t>e.</a:t>
            </a:r>
            <a:endParaRPr lang="it-IT" dirty="0"/>
          </a:p>
        </p:txBody>
      </p:sp>
      <p:sp>
        <p:nvSpPr>
          <p:cNvPr id="8" name="Rettangolo 7"/>
          <p:cNvSpPr/>
          <p:nvPr/>
        </p:nvSpPr>
        <p:spPr>
          <a:xfrm>
            <a:off x="7868815" y="1369297"/>
            <a:ext cx="2277290" cy="369332"/>
          </a:xfrm>
          <a:prstGeom prst="rect">
            <a:avLst/>
          </a:prstGeom>
        </p:spPr>
        <p:txBody>
          <a:bodyPr wrap="none">
            <a:spAutoFit/>
          </a:bodyPr>
          <a:lstStyle/>
          <a:p>
            <a:r>
              <a:rPr lang="it-IT" b="1" dirty="0" smtClean="0">
                <a:solidFill>
                  <a:srgbClr val="000000"/>
                </a:solidFill>
                <a:latin typeface="Calibri" panose="020F0502020204030204" pitchFamily="34" charset="0"/>
              </a:rPr>
              <a:t>NUOVA DESCRIZIONE</a:t>
            </a:r>
            <a:endParaRPr lang="en-US" dirty="0"/>
          </a:p>
        </p:txBody>
      </p:sp>
      <p:sp>
        <p:nvSpPr>
          <p:cNvPr id="9" name="Rettangolo 8"/>
          <p:cNvSpPr/>
          <p:nvPr/>
        </p:nvSpPr>
        <p:spPr>
          <a:xfrm>
            <a:off x="-8965" y="-4025"/>
            <a:ext cx="1694329" cy="52443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Media </a:t>
            </a:r>
            <a:r>
              <a:rPr lang="en-US" b="1" dirty="0" err="1" smtClean="0"/>
              <a:t>Priorità</a:t>
            </a:r>
            <a:endParaRPr lang="en-US" b="1" dirty="0"/>
          </a:p>
        </p:txBody>
      </p:sp>
    </p:spTree>
    <p:extLst>
      <p:ext uri="{BB962C8B-B14F-4D97-AF65-F5344CB8AC3E}">
        <p14:creationId xmlns:p14="http://schemas.microsoft.com/office/powerpoint/2010/main" val="2384518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b="1" dirty="0" smtClean="0">
                <a:solidFill>
                  <a:srgbClr val="000000"/>
                </a:solidFill>
                <a:latin typeface="Calibri" panose="020F0502020204030204" pitchFamily="34" charset="0"/>
                <a:ea typeface="+mn-ea"/>
                <a:cs typeface="+mn-cs"/>
              </a:rPr>
              <a:t>NA-04-NET-INFN </a:t>
            </a:r>
            <a:r>
              <a:rPr lang="en-US" sz="2800" b="1" dirty="0">
                <a:solidFill>
                  <a:srgbClr val="000000"/>
                </a:solidFill>
                <a:latin typeface="Calibri" panose="020F0502020204030204" pitchFamily="34" charset="0"/>
                <a:ea typeface="+mn-ea"/>
                <a:cs typeface="+mn-cs"/>
              </a:rPr>
              <a:t>– rete LAN del Data Center - line card switch HP</a:t>
            </a:r>
            <a:br>
              <a:rPr lang="en-US" sz="2800" b="1" dirty="0">
                <a:solidFill>
                  <a:srgbClr val="000000"/>
                </a:solidFill>
                <a:latin typeface="Calibri" panose="020F0502020204030204" pitchFamily="34" charset="0"/>
                <a:ea typeface="+mn-ea"/>
                <a:cs typeface="+mn-cs"/>
              </a:rPr>
            </a:br>
            <a:r>
              <a:rPr lang="en-US" sz="2800" b="1" dirty="0" err="1" smtClean="0">
                <a:solidFill>
                  <a:srgbClr val="000000"/>
                </a:solidFill>
                <a:latin typeface="Calibri" panose="020F0502020204030204" pitchFamily="34" charset="0"/>
              </a:rPr>
              <a:t>Costo</a:t>
            </a:r>
            <a:r>
              <a:rPr lang="en-US" sz="2800" b="1" dirty="0" smtClean="0">
                <a:solidFill>
                  <a:srgbClr val="000000"/>
                </a:solidFill>
                <a:latin typeface="Calibri" panose="020F0502020204030204" pitchFamily="34" charset="0"/>
              </a:rPr>
              <a:t> </a:t>
            </a:r>
            <a:r>
              <a:rPr lang="en-US" sz="2800" b="1" dirty="0">
                <a:solidFill>
                  <a:srgbClr val="000000"/>
                </a:solidFill>
                <a:latin typeface="Calibri" panose="020F0502020204030204" pitchFamily="34" charset="0"/>
              </a:rPr>
              <a:t>del Bene:  </a:t>
            </a:r>
            <a:r>
              <a:rPr lang="en-US" sz="2800" b="1" dirty="0" smtClean="0">
                <a:solidFill>
                  <a:srgbClr val="000000"/>
                </a:solidFill>
                <a:latin typeface="Calibri" panose="020F0502020204030204" pitchFamily="34" charset="0"/>
              </a:rPr>
              <a:t>87.050</a:t>
            </a:r>
            <a:r>
              <a:rPr lang="it-IT" sz="2800" b="1" dirty="0">
                <a:solidFill>
                  <a:srgbClr val="000000"/>
                </a:solidFill>
                <a:latin typeface="Calibri" panose="020F0502020204030204" pitchFamily="34" charset="0"/>
              </a:rPr>
              <a:t> €</a:t>
            </a:r>
            <a:r>
              <a:rPr lang="en-US" sz="2800" b="1" dirty="0" smtClean="0">
                <a:solidFill>
                  <a:srgbClr val="000000"/>
                </a:solidFill>
                <a:latin typeface="Calibri" panose="020F0502020204030204" pitchFamily="34" charset="0"/>
              </a:rPr>
              <a:t> </a:t>
            </a:r>
            <a:endParaRPr lang="en-US" sz="2800" b="1" dirty="0">
              <a:solidFill>
                <a:srgbClr val="000000"/>
              </a:solidFill>
              <a:latin typeface="Calibri" panose="020F0502020204030204" pitchFamily="34" charset="0"/>
            </a:endParaRPr>
          </a:p>
        </p:txBody>
      </p:sp>
      <p:sp>
        <p:nvSpPr>
          <p:cNvPr id="5" name="Segnaposto contenuto 2"/>
          <p:cNvSpPr>
            <a:spLocks noGrp="1"/>
          </p:cNvSpPr>
          <p:nvPr>
            <p:ph idx="1"/>
          </p:nvPr>
        </p:nvSpPr>
        <p:spPr>
          <a:xfrm>
            <a:off x="1" y="1892860"/>
            <a:ext cx="5378824" cy="4351338"/>
          </a:xfrm>
        </p:spPr>
        <p:txBody>
          <a:bodyPr>
            <a:noAutofit/>
          </a:bodyPr>
          <a:lstStyle/>
          <a:p>
            <a:pPr marL="0" indent="0">
              <a:buNone/>
            </a:pPr>
            <a:r>
              <a:rPr lang="it-IT" sz="1800" dirty="0"/>
              <a:t>Nel secondo </a:t>
            </a:r>
            <a:r>
              <a:rPr lang="it-IT" sz="1800" dirty="0" err="1"/>
              <a:t>datacenter</a:t>
            </a:r>
            <a:r>
              <a:rPr lang="it-IT" sz="1800" dirty="0"/>
              <a:t> di Napoli che ospita le risorse INFN è presente un core-switch HPE 10508 di recente acquisizione, che svolge da concentratore LAN a 10Gbps. Il numero di porte attuale è limitato ed è  ai limiti del totale utilizzo.</a:t>
            </a:r>
            <a:br>
              <a:rPr lang="it-IT" sz="1800" dirty="0"/>
            </a:br>
            <a:r>
              <a:rPr lang="it-IT" sz="1800" dirty="0"/>
              <a:t>Si vuole quindi espandere l’oggetto fino alla massima occupazione acquistando delle nuove line card da 48 porte a 10Gbps e tutto l’occorrente per connettere server e sistemi di storage.</a:t>
            </a:r>
            <a:br>
              <a:rPr lang="it-IT" sz="1800" dirty="0"/>
            </a:br>
            <a:r>
              <a:rPr lang="it-IT" sz="1800" dirty="0">
                <a:solidFill>
                  <a:srgbClr val="FF0000"/>
                </a:solidFill>
              </a:rPr>
              <a:t>L’hardware necessario per il potenziamento del core-switch </a:t>
            </a:r>
            <a:r>
              <a:rPr lang="it-IT" sz="1800" dirty="0" err="1">
                <a:solidFill>
                  <a:srgbClr val="FF0000"/>
                </a:solidFill>
              </a:rPr>
              <a:t>èil</a:t>
            </a:r>
            <a:r>
              <a:rPr lang="it-IT" sz="1800" dirty="0">
                <a:solidFill>
                  <a:srgbClr val="FF0000"/>
                </a:solidFill>
              </a:rPr>
              <a:t> seguente:</a:t>
            </a:r>
            <a:br>
              <a:rPr lang="it-IT" sz="1800" dirty="0">
                <a:solidFill>
                  <a:srgbClr val="FF0000"/>
                </a:solidFill>
              </a:rPr>
            </a:br>
            <a:r>
              <a:rPr lang="it-IT" sz="1800" dirty="0">
                <a:solidFill>
                  <a:srgbClr val="FF0000"/>
                </a:solidFill>
              </a:rPr>
              <a:t>2 Line Card HPE *JC756A"- 10500 48-port 1OGbE SFP+SF </a:t>
            </a:r>
            <a:r>
              <a:rPr lang="it-IT" sz="1800" dirty="0" err="1">
                <a:solidFill>
                  <a:srgbClr val="FF0000"/>
                </a:solidFill>
              </a:rPr>
              <a:t>Module</a:t>
            </a:r>
            <a:r>
              <a:rPr lang="it-IT" sz="1800" dirty="0">
                <a:solidFill>
                  <a:srgbClr val="FF0000"/>
                </a:solidFill>
              </a:rPr>
              <a:t/>
            </a:r>
            <a:br>
              <a:rPr lang="it-IT" sz="1800" dirty="0">
                <a:solidFill>
                  <a:srgbClr val="FF0000"/>
                </a:solidFill>
              </a:rPr>
            </a:br>
            <a:r>
              <a:rPr lang="it-IT" sz="1800" dirty="0">
                <a:solidFill>
                  <a:srgbClr val="FF0000"/>
                </a:solidFill>
              </a:rPr>
              <a:t>96Ottiche SFP+10Gb SR</a:t>
            </a:r>
            <a:br>
              <a:rPr lang="it-IT" sz="1800" dirty="0">
                <a:solidFill>
                  <a:srgbClr val="FF0000"/>
                </a:solidFill>
              </a:rPr>
            </a:br>
            <a:r>
              <a:rPr lang="it-IT" sz="1800" dirty="0"/>
              <a:t>Assistenza e manutenzione on-site per una durata legale.</a:t>
            </a:r>
            <a:br>
              <a:rPr lang="it-IT" sz="1800" dirty="0"/>
            </a:br>
            <a:r>
              <a:rPr lang="it-IT" sz="1800" dirty="0"/>
              <a:t>In fase di gara si garantirà la massima partecipazione dei fornitori di hardware HP al fine di ottenere le migliori specifiche al minor </a:t>
            </a:r>
            <a:r>
              <a:rPr lang="it-IT" sz="1800" dirty="0" smtClean="0"/>
              <a:t>prezzo </a:t>
            </a:r>
            <a:endParaRPr lang="it-IT" sz="1800" dirty="0"/>
          </a:p>
          <a:p>
            <a:pPr marL="0" indent="0">
              <a:buNone/>
            </a:pPr>
            <a:endParaRPr lang="en-GB" dirty="0"/>
          </a:p>
        </p:txBody>
      </p:sp>
      <p:sp>
        <p:nvSpPr>
          <p:cNvPr id="6" name="Rettangolo 5"/>
          <p:cNvSpPr/>
          <p:nvPr/>
        </p:nvSpPr>
        <p:spPr>
          <a:xfrm>
            <a:off x="1342510" y="1417238"/>
            <a:ext cx="2562881" cy="369332"/>
          </a:xfrm>
          <a:prstGeom prst="rect">
            <a:avLst/>
          </a:prstGeom>
        </p:spPr>
        <p:txBody>
          <a:bodyPr wrap="none">
            <a:spAutoFit/>
          </a:bodyPr>
          <a:lstStyle/>
          <a:p>
            <a:r>
              <a:rPr lang="it-IT" b="1" dirty="0" smtClean="0">
                <a:solidFill>
                  <a:srgbClr val="000000"/>
                </a:solidFill>
                <a:latin typeface="Calibri" panose="020F0502020204030204" pitchFamily="34" charset="0"/>
              </a:rPr>
              <a:t>DESCRIZIONE ORIGINALE</a:t>
            </a:r>
            <a:endParaRPr lang="en-US" dirty="0"/>
          </a:p>
        </p:txBody>
      </p:sp>
      <p:sp>
        <p:nvSpPr>
          <p:cNvPr id="7" name="Rettangolo 6"/>
          <p:cNvSpPr/>
          <p:nvPr/>
        </p:nvSpPr>
        <p:spPr>
          <a:xfrm>
            <a:off x="5593977" y="1823736"/>
            <a:ext cx="6598024" cy="4524315"/>
          </a:xfrm>
          <a:prstGeom prst="rect">
            <a:avLst/>
          </a:prstGeom>
        </p:spPr>
        <p:txBody>
          <a:bodyPr wrap="square">
            <a:spAutoFit/>
          </a:bodyPr>
          <a:lstStyle/>
          <a:p>
            <a:pPr lvl="0"/>
            <a:r>
              <a:rPr lang="it-IT" dirty="0"/>
              <a:t>Nel secondo </a:t>
            </a:r>
            <a:r>
              <a:rPr lang="it-IT" dirty="0" err="1"/>
              <a:t>datacenter</a:t>
            </a:r>
            <a:r>
              <a:rPr lang="it-IT" dirty="0"/>
              <a:t> di Napoli che ospita le risorse INFN è presente un core-switch HPE 10508 in end-of-life che verrà sostituito con il Router WAN 100G NA-34-NET-INFN, esso  dovrà svolgere altresì funzione di concentratore LAN a 10Gbps per i nodi presenti. </a:t>
            </a:r>
          </a:p>
          <a:p>
            <a:pPr lvl="0"/>
            <a:r>
              <a:rPr lang="it-IT" dirty="0"/>
              <a:t>Si vuole quindi espandere l’oggetto acquistando delle nuove line card LAN a 10Gbps e tutto l’occorrente per connettere server e sistemi di storage.</a:t>
            </a:r>
          </a:p>
          <a:p>
            <a:pPr lvl="0"/>
            <a:endParaRPr lang="it-IT" dirty="0"/>
          </a:p>
          <a:p>
            <a:pPr lvl="0"/>
            <a:r>
              <a:rPr lang="it-IT" dirty="0"/>
              <a:t>Dovranno essere fornite </a:t>
            </a:r>
            <a:r>
              <a:rPr lang="it-IT" dirty="0" smtClean="0"/>
              <a:t>N°2 </a:t>
            </a:r>
            <a:r>
              <a:rPr lang="it-IT" dirty="0"/>
              <a:t>line card a 10Gb SFP+ comprensive di ottiche SFP+ per un totale di 4 line card, da installare nel Router WAN 100G Modulare (NA-34-NET-INFN) In totale dovranno essere fornite almeno 192 porte con attacco diretto 10G SFP+.</a:t>
            </a:r>
          </a:p>
          <a:p>
            <a:pPr lvl="0"/>
            <a:endParaRPr lang="it-IT" dirty="0"/>
          </a:p>
          <a:p>
            <a:pPr lvl="0"/>
            <a:r>
              <a:rPr lang="it-IT" dirty="0"/>
              <a:t>Assistenza e manutenzione on-site per una durata legale.</a:t>
            </a:r>
          </a:p>
          <a:p>
            <a:pPr lvl="0"/>
            <a:r>
              <a:rPr lang="it-IT" dirty="0"/>
              <a:t>In fase di gara si garantirà la massima partecipazione dei fornitori di hardware HP al fine di ottenere le migliori specifiche al minor prezzo</a:t>
            </a:r>
          </a:p>
        </p:txBody>
      </p:sp>
      <p:sp>
        <p:nvSpPr>
          <p:cNvPr id="8" name="Rettangolo 7"/>
          <p:cNvSpPr/>
          <p:nvPr/>
        </p:nvSpPr>
        <p:spPr>
          <a:xfrm>
            <a:off x="7868815" y="1369297"/>
            <a:ext cx="2277290" cy="369332"/>
          </a:xfrm>
          <a:prstGeom prst="rect">
            <a:avLst/>
          </a:prstGeom>
        </p:spPr>
        <p:txBody>
          <a:bodyPr wrap="none">
            <a:spAutoFit/>
          </a:bodyPr>
          <a:lstStyle/>
          <a:p>
            <a:r>
              <a:rPr lang="it-IT" b="1" dirty="0" smtClean="0">
                <a:solidFill>
                  <a:srgbClr val="000000"/>
                </a:solidFill>
                <a:latin typeface="Calibri" panose="020F0502020204030204" pitchFamily="34" charset="0"/>
              </a:rPr>
              <a:t>NUOVA DESCRIZIONE</a:t>
            </a:r>
            <a:endParaRPr lang="en-US" dirty="0"/>
          </a:p>
        </p:txBody>
      </p:sp>
      <p:sp>
        <p:nvSpPr>
          <p:cNvPr id="9" name="Rettangolo 8"/>
          <p:cNvSpPr/>
          <p:nvPr/>
        </p:nvSpPr>
        <p:spPr>
          <a:xfrm>
            <a:off x="-8965" y="-4025"/>
            <a:ext cx="1694329" cy="52443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Media </a:t>
            </a:r>
            <a:r>
              <a:rPr lang="en-US" b="1" dirty="0" err="1" smtClean="0"/>
              <a:t>Priorità</a:t>
            </a:r>
            <a:endParaRPr lang="en-US" b="1" dirty="0"/>
          </a:p>
        </p:txBody>
      </p:sp>
    </p:spTree>
    <p:extLst>
      <p:ext uri="{BB962C8B-B14F-4D97-AF65-F5344CB8AC3E}">
        <p14:creationId xmlns:p14="http://schemas.microsoft.com/office/powerpoint/2010/main" val="2950889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b="1" dirty="0" smtClean="0">
                <a:solidFill>
                  <a:srgbClr val="000000"/>
                </a:solidFill>
                <a:latin typeface="Calibri" panose="020F0502020204030204" pitchFamily="34" charset="0"/>
                <a:ea typeface="+mn-ea"/>
                <a:cs typeface="+mn-cs"/>
              </a:rPr>
              <a:t>NA-06-NET-INFN </a:t>
            </a:r>
            <a:r>
              <a:rPr lang="en-US" sz="2800" b="1" dirty="0">
                <a:solidFill>
                  <a:srgbClr val="000000"/>
                </a:solidFill>
                <a:latin typeface="Calibri" panose="020F0502020204030204" pitchFamily="34" charset="0"/>
                <a:ea typeface="+mn-ea"/>
                <a:cs typeface="+mn-cs"/>
              </a:rPr>
              <a:t>– </a:t>
            </a:r>
            <a:r>
              <a:rPr lang="it-IT" sz="2800" b="1" dirty="0">
                <a:solidFill>
                  <a:srgbClr val="000000"/>
                </a:solidFill>
                <a:latin typeface="Calibri" panose="020F0502020204030204" pitchFamily="34" charset="0"/>
                <a:ea typeface="+mn-ea"/>
                <a:cs typeface="+mn-cs"/>
              </a:rPr>
              <a:t>scheda a 100 </a:t>
            </a:r>
            <a:r>
              <a:rPr lang="it-IT" sz="2800" b="1" dirty="0" err="1">
                <a:solidFill>
                  <a:srgbClr val="000000"/>
                </a:solidFill>
                <a:latin typeface="Calibri" panose="020F0502020204030204" pitchFamily="34" charset="0"/>
                <a:ea typeface="+mn-ea"/>
                <a:cs typeface="+mn-cs"/>
              </a:rPr>
              <a:t>GbE</a:t>
            </a:r>
            <a:r>
              <a:rPr lang="it-IT" sz="2800" b="1" dirty="0">
                <a:solidFill>
                  <a:srgbClr val="000000"/>
                </a:solidFill>
                <a:latin typeface="Calibri" panose="020F0502020204030204" pitchFamily="34" charset="0"/>
                <a:ea typeface="+mn-ea"/>
                <a:cs typeface="+mn-cs"/>
              </a:rPr>
              <a:t> e ottiche</a:t>
            </a:r>
            <a:r>
              <a:rPr lang="en-US" sz="2800" b="1" dirty="0" smtClean="0">
                <a:solidFill>
                  <a:srgbClr val="000000"/>
                </a:solidFill>
                <a:latin typeface="Calibri" panose="020F0502020204030204" pitchFamily="34" charset="0"/>
                <a:ea typeface="+mn-ea"/>
                <a:cs typeface="+mn-cs"/>
              </a:rPr>
              <a:t>- </a:t>
            </a:r>
            <a:r>
              <a:rPr lang="en-US" sz="2800" b="1" dirty="0">
                <a:solidFill>
                  <a:srgbClr val="000000"/>
                </a:solidFill>
                <a:latin typeface="Calibri" panose="020F0502020204030204" pitchFamily="34" charset="0"/>
                <a:ea typeface="+mn-ea"/>
                <a:cs typeface="+mn-cs"/>
              </a:rPr>
              <a:t>line card switch HP</a:t>
            </a:r>
            <a:br>
              <a:rPr lang="en-US" sz="2800" b="1" dirty="0">
                <a:solidFill>
                  <a:srgbClr val="000000"/>
                </a:solidFill>
                <a:latin typeface="Calibri" panose="020F0502020204030204" pitchFamily="34" charset="0"/>
                <a:ea typeface="+mn-ea"/>
                <a:cs typeface="+mn-cs"/>
              </a:rPr>
            </a:br>
            <a:r>
              <a:rPr lang="en-US" sz="2800" b="1" dirty="0" err="1" smtClean="0">
                <a:solidFill>
                  <a:srgbClr val="000000"/>
                </a:solidFill>
                <a:latin typeface="Calibri" panose="020F0502020204030204" pitchFamily="34" charset="0"/>
              </a:rPr>
              <a:t>Costo</a:t>
            </a:r>
            <a:r>
              <a:rPr lang="en-US" sz="2800" b="1" dirty="0" smtClean="0">
                <a:solidFill>
                  <a:srgbClr val="000000"/>
                </a:solidFill>
                <a:latin typeface="Calibri" panose="020F0502020204030204" pitchFamily="34" charset="0"/>
              </a:rPr>
              <a:t> </a:t>
            </a:r>
            <a:r>
              <a:rPr lang="en-US" sz="2800" b="1" dirty="0">
                <a:solidFill>
                  <a:srgbClr val="000000"/>
                </a:solidFill>
                <a:latin typeface="Calibri" panose="020F0502020204030204" pitchFamily="34" charset="0"/>
              </a:rPr>
              <a:t>del Bene:  </a:t>
            </a:r>
            <a:r>
              <a:rPr lang="en-US" sz="2800" b="1" dirty="0" smtClean="0">
                <a:solidFill>
                  <a:srgbClr val="000000"/>
                </a:solidFill>
                <a:latin typeface="Calibri" panose="020F0502020204030204" pitchFamily="34" charset="0"/>
              </a:rPr>
              <a:t>49.100</a:t>
            </a:r>
            <a:r>
              <a:rPr lang="it-IT" sz="2800" b="1" dirty="0" smtClean="0">
                <a:solidFill>
                  <a:srgbClr val="000000"/>
                </a:solidFill>
                <a:latin typeface="Calibri" panose="020F0502020204030204" pitchFamily="34" charset="0"/>
              </a:rPr>
              <a:t> </a:t>
            </a:r>
            <a:r>
              <a:rPr lang="it-IT" sz="2800" b="1" dirty="0">
                <a:solidFill>
                  <a:srgbClr val="000000"/>
                </a:solidFill>
                <a:latin typeface="Calibri" panose="020F0502020204030204" pitchFamily="34" charset="0"/>
              </a:rPr>
              <a:t>€</a:t>
            </a:r>
            <a:r>
              <a:rPr lang="en-US" sz="2800" b="1" dirty="0" smtClean="0">
                <a:solidFill>
                  <a:srgbClr val="000000"/>
                </a:solidFill>
                <a:latin typeface="Calibri" panose="020F0502020204030204" pitchFamily="34" charset="0"/>
              </a:rPr>
              <a:t> </a:t>
            </a:r>
            <a:endParaRPr lang="en-US" sz="2800" b="1" dirty="0">
              <a:solidFill>
                <a:srgbClr val="000000"/>
              </a:solidFill>
              <a:latin typeface="Calibri" panose="020F0502020204030204" pitchFamily="34" charset="0"/>
            </a:endParaRPr>
          </a:p>
        </p:txBody>
      </p:sp>
      <p:sp>
        <p:nvSpPr>
          <p:cNvPr id="5" name="Segnaposto contenuto 2"/>
          <p:cNvSpPr>
            <a:spLocks noGrp="1"/>
          </p:cNvSpPr>
          <p:nvPr>
            <p:ph idx="1"/>
          </p:nvPr>
        </p:nvSpPr>
        <p:spPr>
          <a:xfrm>
            <a:off x="1" y="1892860"/>
            <a:ext cx="5378824" cy="4351338"/>
          </a:xfrm>
        </p:spPr>
        <p:txBody>
          <a:bodyPr>
            <a:noAutofit/>
          </a:bodyPr>
          <a:lstStyle/>
          <a:p>
            <a:pPr marL="0" indent="0">
              <a:buNone/>
            </a:pPr>
            <a:r>
              <a:rPr lang="it-IT" sz="1800" dirty="0"/>
              <a:t>Al fine di connettere l’infrastruttura di Napoli ad alta velocità con gli altri siti del progetto IBISCO e verso le maggiori reti Nazionali ed Internazionali della ricerca, è necessario espandere il nuovo core-switch con l’hardware necessario per supportare i 100Gbps che rappresenta lo stato dell’arte delle connessioni geografiche.</a:t>
            </a:r>
          </a:p>
          <a:p>
            <a:pPr marL="0" indent="0">
              <a:buNone/>
            </a:pPr>
            <a:r>
              <a:rPr lang="it-IT" sz="1800" dirty="0"/>
              <a:t>In riferimento alla macchina individuata come nuovo core switch di interfacciamento alla WAN, ovvero il </a:t>
            </a:r>
            <a:r>
              <a:rPr lang="it-IT" sz="1800" dirty="0" err="1"/>
              <a:t>Huawei</a:t>
            </a:r>
            <a:r>
              <a:rPr lang="it-IT" sz="1800" dirty="0"/>
              <a:t> CE12708, il bene da acquistare </a:t>
            </a:r>
            <a:r>
              <a:rPr lang="it-IT" sz="1800" dirty="0" err="1"/>
              <a:t>èil</a:t>
            </a:r>
            <a:r>
              <a:rPr lang="it-IT" sz="1800" dirty="0"/>
              <a:t> seguente, come caratteristiche:</a:t>
            </a:r>
          </a:p>
          <a:p>
            <a:pPr marL="0" indent="0">
              <a:buNone/>
            </a:pPr>
            <a:r>
              <a:rPr lang="it-IT" sz="1800" dirty="0">
                <a:solidFill>
                  <a:srgbClr val="FF0000"/>
                </a:solidFill>
              </a:rPr>
              <a:t>•1 </a:t>
            </a:r>
            <a:r>
              <a:rPr lang="it-IT" sz="1800" dirty="0" err="1">
                <a:solidFill>
                  <a:srgbClr val="FF0000"/>
                </a:solidFill>
              </a:rPr>
              <a:t>xScheda</a:t>
            </a:r>
            <a:r>
              <a:rPr lang="it-IT" sz="1800" dirty="0">
                <a:solidFill>
                  <a:srgbClr val="FF0000"/>
                </a:solidFill>
              </a:rPr>
              <a:t> 2-Port 100GBASE-XInterface Card (EE,CFP)</a:t>
            </a:r>
          </a:p>
          <a:p>
            <a:pPr marL="0" indent="0">
              <a:buNone/>
            </a:pPr>
            <a:r>
              <a:rPr lang="it-IT" sz="1800" dirty="0">
                <a:solidFill>
                  <a:srgbClr val="FF0000"/>
                </a:solidFill>
              </a:rPr>
              <a:t>•2 </a:t>
            </a:r>
            <a:r>
              <a:rPr lang="it-IT" sz="1800" dirty="0" err="1">
                <a:solidFill>
                  <a:srgbClr val="FF0000"/>
                </a:solidFill>
              </a:rPr>
              <a:t>xOttica</a:t>
            </a:r>
            <a:r>
              <a:rPr lang="it-IT" sz="1800" dirty="0">
                <a:solidFill>
                  <a:srgbClr val="FF0000"/>
                </a:solidFill>
              </a:rPr>
              <a:t> </a:t>
            </a:r>
            <a:r>
              <a:rPr lang="it-IT" sz="1800" dirty="0" err="1">
                <a:solidFill>
                  <a:srgbClr val="FF0000"/>
                </a:solidFill>
              </a:rPr>
              <a:t>Monomodale</a:t>
            </a:r>
            <a:r>
              <a:rPr lang="it-IT" sz="1800" dirty="0">
                <a:solidFill>
                  <a:srgbClr val="FF0000"/>
                </a:solidFill>
              </a:rPr>
              <a:t> 100Gdi tipo LR4</a:t>
            </a:r>
          </a:p>
          <a:p>
            <a:pPr marL="0" indent="0">
              <a:buNone/>
            </a:pPr>
            <a:r>
              <a:rPr lang="it-IT" sz="1800" dirty="0">
                <a:solidFill>
                  <a:srgbClr val="FF0000"/>
                </a:solidFill>
              </a:rPr>
              <a:t>•Software di licenza IPv6, MPLS, BGP</a:t>
            </a:r>
          </a:p>
          <a:p>
            <a:pPr marL="0" indent="0">
              <a:buNone/>
            </a:pPr>
            <a:r>
              <a:rPr lang="it-IT" sz="1800" dirty="0"/>
              <a:t>•Servizi di assistenza e manutenzione on-site per una durata legale.</a:t>
            </a:r>
          </a:p>
          <a:p>
            <a:pPr marL="0" indent="0">
              <a:buNone/>
            </a:pPr>
            <a:endParaRPr lang="en-GB" dirty="0"/>
          </a:p>
        </p:txBody>
      </p:sp>
      <p:sp>
        <p:nvSpPr>
          <p:cNvPr id="6" name="Rettangolo 5"/>
          <p:cNvSpPr/>
          <p:nvPr/>
        </p:nvSpPr>
        <p:spPr>
          <a:xfrm>
            <a:off x="1342510" y="1417238"/>
            <a:ext cx="2562881" cy="369332"/>
          </a:xfrm>
          <a:prstGeom prst="rect">
            <a:avLst/>
          </a:prstGeom>
        </p:spPr>
        <p:txBody>
          <a:bodyPr wrap="none">
            <a:spAutoFit/>
          </a:bodyPr>
          <a:lstStyle/>
          <a:p>
            <a:r>
              <a:rPr lang="it-IT" b="1" dirty="0" smtClean="0">
                <a:solidFill>
                  <a:srgbClr val="000000"/>
                </a:solidFill>
                <a:latin typeface="Calibri" panose="020F0502020204030204" pitchFamily="34" charset="0"/>
              </a:rPr>
              <a:t>DESCRIZIONE ORIGINALE</a:t>
            </a:r>
            <a:endParaRPr lang="en-US" dirty="0"/>
          </a:p>
        </p:txBody>
      </p:sp>
      <p:sp>
        <p:nvSpPr>
          <p:cNvPr id="7" name="Rettangolo 6"/>
          <p:cNvSpPr/>
          <p:nvPr/>
        </p:nvSpPr>
        <p:spPr>
          <a:xfrm>
            <a:off x="5593977" y="1823736"/>
            <a:ext cx="6598024" cy="3693319"/>
          </a:xfrm>
          <a:prstGeom prst="rect">
            <a:avLst/>
          </a:prstGeom>
        </p:spPr>
        <p:txBody>
          <a:bodyPr wrap="square">
            <a:spAutoFit/>
          </a:bodyPr>
          <a:lstStyle/>
          <a:p>
            <a:pPr lvl="0"/>
            <a:r>
              <a:rPr lang="it-IT" dirty="0"/>
              <a:t>Al fine di connettere l’infrastruttura di Napoli ad alta velocità con gli altri siti del progetto IBISCO e verso le maggiori reti Nazionali ed Internazionali della ricerca, è necessario espandere il nuovo core-switch con l’hardware necessario per supportare i 100Gbps che rappresenta lo stato dell’arte delle connessioni geografiche. Occorre quindi la fornitura di:</a:t>
            </a:r>
          </a:p>
          <a:p>
            <a:pPr lvl="0"/>
            <a:r>
              <a:rPr lang="it-IT" dirty="0">
                <a:solidFill>
                  <a:srgbClr val="FF0000"/>
                </a:solidFill>
              </a:rPr>
              <a:t>• 1 Line card con porte 100GbE QSFP28 da almeno 12 porte full </a:t>
            </a:r>
            <a:r>
              <a:rPr lang="it-IT" dirty="0" err="1">
                <a:solidFill>
                  <a:srgbClr val="FF0000"/>
                </a:solidFill>
              </a:rPr>
              <a:t>wired</a:t>
            </a:r>
            <a:r>
              <a:rPr lang="it-IT" dirty="0">
                <a:solidFill>
                  <a:srgbClr val="FF0000"/>
                </a:solidFill>
              </a:rPr>
              <a:t> </a:t>
            </a:r>
            <a:r>
              <a:rPr lang="it-IT" dirty="0" err="1">
                <a:solidFill>
                  <a:srgbClr val="FF0000"/>
                </a:solidFill>
              </a:rPr>
              <a:t>speed</a:t>
            </a:r>
            <a:r>
              <a:rPr lang="it-IT" dirty="0">
                <a:solidFill>
                  <a:srgbClr val="FF0000"/>
                </a:solidFill>
              </a:rPr>
              <a:t> da installare nel Router WAN 100G(NA-34-NET-INFN)</a:t>
            </a:r>
          </a:p>
          <a:p>
            <a:pPr lvl="0"/>
            <a:r>
              <a:rPr lang="it-IT" dirty="0">
                <a:solidFill>
                  <a:srgbClr val="FF0000"/>
                </a:solidFill>
              </a:rPr>
              <a:t>• 2 Ottiche QSFP28-100G-LR4 LC</a:t>
            </a:r>
          </a:p>
          <a:p>
            <a:pPr lvl="0"/>
            <a:r>
              <a:rPr lang="it-IT" dirty="0">
                <a:solidFill>
                  <a:srgbClr val="FF0000"/>
                </a:solidFill>
              </a:rPr>
              <a:t>• 2 Ottiche QSFP28-100G-SR4 LC </a:t>
            </a:r>
          </a:p>
          <a:p>
            <a:pPr lvl="0"/>
            <a:r>
              <a:rPr lang="it-IT" dirty="0"/>
              <a:t>Servizi di assistenza e manutenzione on-site per una durata legale.</a:t>
            </a:r>
          </a:p>
          <a:p>
            <a:pPr lvl="0"/>
            <a:r>
              <a:rPr lang="it-IT" dirty="0"/>
              <a:t>In fase di gara si garantirà la massima partecipazione dei fornitori di hardware al fine di ottenere le migliori specifiche al minor prezzo.</a:t>
            </a:r>
          </a:p>
        </p:txBody>
      </p:sp>
      <p:sp>
        <p:nvSpPr>
          <p:cNvPr id="8" name="Rettangolo 7"/>
          <p:cNvSpPr/>
          <p:nvPr/>
        </p:nvSpPr>
        <p:spPr>
          <a:xfrm>
            <a:off x="7868815" y="1369297"/>
            <a:ext cx="2277290" cy="369332"/>
          </a:xfrm>
          <a:prstGeom prst="rect">
            <a:avLst/>
          </a:prstGeom>
        </p:spPr>
        <p:txBody>
          <a:bodyPr wrap="none">
            <a:spAutoFit/>
          </a:bodyPr>
          <a:lstStyle/>
          <a:p>
            <a:r>
              <a:rPr lang="it-IT" b="1" dirty="0" smtClean="0">
                <a:solidFill>
                  <a:srgbClr val="000000"/>
                </a:solidFill>
                <a:latin typeface="Calibri" panose="020F0502020204030204" pitchFamily="34" charset="0"/>
              </a:rPr>
              <a:t>NUOVA DESCRIZIONE</a:t>
            </a:r>
            <a:endParaRPr lang="en-US" dirty="0"/>
          </a:p>
        </p:txBody>
      </p:sp>
      <p:sp>
        <p:nvSpPr>
          <p:cNvPr id="9" name="Rettangolo 8"/>
          <p:cNvSpPr/>
          <p:nvPr/>
        </p:nvSpPr>
        <p:spPr>
          <a:xfrm>
            <a:off x="-8965" y="-4025"/>
            <a:ext cx="1694329" cy="52443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Media </a:t>
            </a:r>
            <a:r>
              <a:rPr lang="en-US" b="1" dirty="0" err="1" smtClean="0"/>
              <a:t>Priorità</a:t>
            </a:r>
            <a:endParaRPr lang="en-US" b="1" dirty="0"/>
          </a:p>
        </p:txBody>
      </p:sp>
    </p:spTree>
    <p:extLst>
      <p:ext uri="{BB962C8B-B14F-4D97-AF65-F5344CB8AC3E}">
        <p14:creationId xmlns:p14="http://schemas.microsoft.com/office/powerpoint/2010/main" val="2115994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2164910"/>
            <a:ext cx="5903260" cy="4585743"/>
          </a:xfrm>
          <a:prstGeom prst="rect">
            <a:avLst/>
          </a:prstGeom>
        </p:spPr>
        <p:txBody>
          <a:bodyPr wrap="square">
            <a:spAutoFit/>
          </a:bodyPr>
          <a:lstStyle/>
          <a:p>
            <a:pPr>
              <a:lnSpc>
                <a:spcPct val="107000"/>
              </a:lnSpc>
              <a:spcAft>
                <a:spcPts val="800"/>
              </a:spcAft>
            </a:pPr>
            <a:r>
              <a:rPr lang="it-IT"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La </a:t>
            </a: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macchina tipo individuata è il core switch </a:t>
            </a:r>
            <a:r>
              <a:rPr lang="it-IT"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Huawei</a:t>
            </a: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 S12708 L’oggetto dovrà essere così configurato: </a:t>
            </a:r>
            <a:endPar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1 x Chassis da 8 slot compreso di ventole </a:t>
            </a:r>
            <a:endPar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2 x Processing Unit per il management e controllo </a:t>
            </a:r>
            <a:endPar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4 x Unità di computazionali Switch </a:t>
            </a:r>
            <a:r>
              <a:rPr lang="it-IT"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Fabric</a:t>
            </a: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 Unit </a:t>
            </a:r>
            <a:endPar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5 x Schede a 48 porte 10 </a:t>
            </a:r>
            <a:r>
              <a:rPr lang="it-IT"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Gbit</a:t>
            </a: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/s SFP+ e relative ottiche 10Gbit/s </a:t>
            </a:r>
            <a:endPar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3 x Alimentatori AC 240 x Ottiche 10Gbps SFP+ </a:t>
            </a:r>
            <a:r>
              <a:rPr lang="it-IT"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Mulitmodali</a:t>
            </a: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endPar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50 x Ottiche 10Gbps SFP+ </a:t>
            </a:r>
            <a:r>
              <a:rPr lang="it-IT"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Monomodali</a:t>
            </a:r>
            <a:r>
              <a:rPr lang="it-IT"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endPar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r>
              <a:rPr lang="it-IT" dirty="0">
                <a:latin typeface="Calibri" panose="020F0502020204030204" pitchFamily="34" charset="0"/>
                <a:ea typeface="Calibri" panose="020F0502020204030204" pitchFamily="34" charset="0"/>
                <a:cs typeface="Times New Roman" panose="02020603050405020304" pitchFamily="18" charset="0"/>
              </a:rPr>
              <a:t>Servizi di assistenza e manutenzione on-site per una durata legale. In fase di gara tutte le specifiche verranno generalizzate al fine di consentire la massima partecipazione ed ottenere le migliori specifiche al minor prezzo</a:t>
            </a:r>
            <a:endParaRPr lang="en-US" dirty="0"/>
          </a:p>
        </p:txBody>
      </p:sp>
      <p:sp>
        <p:nvSpPr>
          <p:cNvPr id="5" name="Rettangolo 4"/>
          <p:cNvSpPr/>
          <p:nvPr/>
        </p:nvSpPr>
        <p:spPr>
          <a:xfrm>
            <a:off x="1857748" y="353732"/>
            <a:ext cx="8787021" cy="954107"/>
          </a:xfrm>
          <a:prstGeom prst="rect">
            <a:avLst/>
          </a:prstGeom>
        </p:spPr>
        <p:txBody>
          <a:bodyPr wrap="none">
            <a:spAutoFit/>
          </a:bodyPr>
          <a:lstStyle/>
          <a:p>
            <a:r>
              <a:rPr lang="it-IT" sz="2800" b="1" dirty="0">
                <a:solidFill>
                  <a:srgbClr val="000000"/>
                </a:solidFill>
                <a:latin typeface="Calibri" panose="020F0502020204030204" pitchFamily="34" charset="0"/>
              </a:rPr>
              <a:t>LNF-02-NET-INFN</a:t>
            </a:r>
            <a:r>
              <a:rPr lang="it-IT" sz="2800" b="1" dirty="0"/>
              <a:t> </a:t>
            </a:r>
            <a:r>
              <a:rPr lang="it-IT" sz="2800" b="1" dirty="0">
                <a:solidFill>
                  <a:srgbClr val="000000"/>
                </a:solidFill>
                <a:latin typeface="Calibri" panose="020F0502020204030204" pitchFamily="34" charset="0"/>
              </a:rPr>
              <a:t>rete LAN del Data Center - nuovo </a:t>
            </a:r>
            <a:r>
              <a:rPr lang="it-IT" sz="2800" b="1" dirty="0" smtClean="0">
                <a:solidFill>
                  <a:srgbClr val="000000"/>
                </a:solidFill>
                <a:latin typeface="Calibri" panose="020F0502020204030204" pitchFamily="34" charset="0"/>
              </a:rPr>
              <a:t>switch</a:t>
            </a:r>
          </a:p>
          <a:p>
            <a:r>
              <a:rPr lang="it-IT" sz="2800" b="1" dirty="0" smtClean="0">
                <a:solidFill>
                  <a:srgbClr val="000000"/>
                </a:solidFill>
                <a:latin typeface="Calibri" panose="020F0502020204030204" pitchFamily="34" charset="0"/>
              </a:rPr>
              <a:t>Costo </a:t>
            </a:r>
            <a:r>
              <a:rPr lang="it-IT" sz="2800" b="1" dirty="0">
                <a:solidFill>
                  <a:srgbClr val="000000"/>
                </a:solidFill>
                <a:latin typeface="Calibri" panose="020F0502020204030204" pitchFamily="34" charset="0"/>
              </a:rPr>
              <a:t>del bene:  106.020,00€ </a:t>
            </a:r>
            <a:r>
              <a:rPr lang="it-IT" sz="2800" b="1" dirty="0" smtClean="0"/>
              <a:t> </a:t>
            </a:r>
            <a:endParaRPr lang="en-US" sz="2800" b="1" dirty="0"/>
          </a:p>
        </p:txBody>
      </p:sp>
      <p:sp>
        <p:nvSpPr>
          <p:cNvPr id="2" name="Rettangolo 1"/>
          <p:cNvSpPr/>
          <p:nvPr/>
        </p:nvSpPr>
        <p:spPr>
          <a:xfrm>
            <a:off x="6251258" y="2171665"/>
            <a:ext cx="6096000" cy="4536050"/>
          </a:xfrm>
          <a:prstGeom prst="rect">
            <a:avLst/>
          </a:prstGeom>
        </p:spPr>
        <p:txBody>
          <a:bodyPr>
            <a:spAutoFit/>
          </a:bodyPr>
          <a:lstStyle/>
          <a:p>
            <a:pPr>
              <a:lnSpc>
                <a:spcPct val="107000"/>
              </a:lnSpc>
              <a:spcAft>
                <a:spcPts val="800"/>
              </a:spcAft>
            </a:pPr>
            <a:r>
              <a:rPr lang="it-IT" dirty="0" smtClean="0"/>
              <a:t>Acquisto di un </a:t>
            </a:r>
            <a:r>
              <a:rPr lang="it-IT" dirty="0"/>
              <a:t>sistema ancora con architettura spine-</a:t>
            </a:r>
            <a:r>
              <a:rPr lang="it-IT" dirty="0" err="1"/>
              <a:t>leaf</a:t>
            </a:r>
            <a:r>
              <a:rPr lang="it-IT" dirty="0"/>
              <a:t>, composto da (almeno) quattro oggetti: </a:t>
            </a:r>
          </a:p>
          <a:p>
            <a:pPr>
              <a:lnSpc>
                <a:spcPct val="107000"/>
              </a:lnSpc>
              <a:spcAft>
                <a:spcPts val="800"/>
              </a:spcAft>
            </a:pPr>
            <a:r>
              <a:rPr lang="it-IT" dirty="0"/>
              <a:t>• Il concentratore che lavora da spine deve essere un oggetto che supporta i 100Gb e che possa fare </a:t>
            </a:r>
            <a:r>
              <a:rPr lang="it-IT" dirty="0" err="1"/>
              <a:t>routing</a:t>
            </a:r>
            <a:r>
              <a:rPr lang="it-IT" dirty="0"/>
              <a:t> e da </a:t>
            </a:r>
            <a:r>
              <a:rPr lang="it-IT" dirty="0" err="1"/>
              <a:t>Border</a:t>
            </a:r>
            <a:r>
              <a:rPr lang="it-IT" dirty="0"/>
              <a:t> Gateway. Esso andrà installato nel </a:t>
            </a:r>
            <a:r>
              <a:rPr lang="it-IT" dirty="0" err="1"/>
              <a:t>rack</a:t>
            </a:r>
            <a:r>
              <a:rPr lang="it-IT" dirty="0"/>
              <a:t> di centro stella n.13 (v. Figura 4).</a:t>
            </a:r>
          </a:p>
          <a:p>
            <a:pPr>
              <a:lnSpc>
                <a:spcPct val="107000"/>
              </a:lnSpc>
              <a:spcAft>
                <a:spcPts val="800"/>
              </a:spcAft>
            </a:pPr>
            <a:r>
              <a:rPr lang="it-IT" dirty="0"/>
              <a:t>• Gli apparati che lavorano da </a:t>
            </a:r>
            <a:r>
              <a:rPr lang="it-IT" dirty="0" err="1"/>
              <a:t>leaf</a:t>
            </a:r>
            <a:r>
              <a:rPr lang="it-IT" dirty="0"/>
              <a:t>, in numero minimo di tre, dovranno supportare i 10Gb, avere </a:t>
            </a:r>
            <a:r>
              <a:rPr lang="it-IT" dirty="0" err="1"/>
              <a:t>uplink</a:t>
            </a:r>
            <a:r>
              <a:rPr lang="it-IT" dirty="0"/>
              <a:t> a 100G e saranno installati nei </a:t>
            </a:r>
            <a:r>
              <a:rPr lang="it-IT" dirty="0" err="1"/>
              <a:t>rack</a:t>
            </a:r>
            <a:r>
              <a:rPr lang="it-IT" dirty="0"/>
              <a:t> del Tier2, per connettere i futuri server.  Essi dovranno essere connessi ad alta velocità (100Gbps) all’apparato spine tramite fibra.</a:t>
            </a:r>
          </a:p>
          <a:p>
            <a:pPr>
              <a:lnSpc>
                <a:spcPct val="107000"/>
              </a:lnSpc>
              <a:spcAft>
                <a:spcPts val="800"/>
              </a:spcAft>
            </a:pPr>
            <a:r>
              <a:rPr lang="it-IT" dirty="0"/>
              <a:t>Gli apparati </a:t>
            </a:r>
            <a:r>
              <a:rPr lang="it-IT" dirty="0" err="1"/>
              <a:t>leaf</a:t>
            </a:r>
            <a:r>
              <a:rPr lang="it-IT" dirty="0"/>
              <a:t> saranno installati nei </a:t>
            </a:r>
            <a:r>
              <a:rPr lang="it-IT" dirty="0" err="1"/>
              <a:t>rack</a:t>
            </a:r>
            <a:r>
              <a:rPr lang="it-IT" dirty="0"/>
              <a:t> che ospitano le attrezzature di calcolo e storage del Tier2, ovvero nei </a:t>
            </a:r>
            <a:r>
              <a:rPr lang="it-IT" dirty="0" err="1"/>
              <a:t>rack</a:t>
            </a:r>
            <a:r>
              <a:rPr lang="it-IT" dirty="0"/>
              <a:t> N. 11, 13 e 15 </a:t>
            </a:r>
          </a:p>
        </p:txBody>
      </p:sp>
      <p:sp>
        <p:nvSpPr>
          <p:cNvPr id="6" name="Rettangolo 5"/>
          <p:cNvSpPr/>
          <p:nvPr/>
        </p:nvSpPr>
        <p:spPr>
          <a:xfrm>
            <a:off x="1342510" y="1551708"/>
            <a:ext cx="2562881" cy="369332"/>
          </a:xfrm>
          <a:prstGeom prst="rect">
            <a:avLst/>
          </a:prstGeom>
        </p:spPr>
        <p:txBody>
          <a:bodyPr wrap="none">
            <a:spAutoFit/>
          </a:bodyPr>
          <a:lstStyle/>
          <a:p>
            <a:r>
              <a:rPr lang="it-IT" b="1" dirty="0" smtClean="0">
                <a:solidFill>
                  <a:srgbClr val="000000"/>
                </a:solidFill>
                <a:latin typeface="Calibri" panose="020F0502020204030204" pitchFamily="34" charset="0"/>
              </a:rPr>
              <a:t>DESCRIZIONE ORIGINALE</a:t>
            </a:r>
            <a:endParaRPr lang="en-US" dirty="0"/>
          </a:p>
        </p:txBody>
      </p:sp>
      <p:sp>
        <p:nvSpPr>
          <p:cNvPr id="7" name="Rettangolo 6"/>
          <p:cNvSpPr/>
          <p:nvPr/>
        </p:nvSpPr>
        <p:spPr>
          <a:xfrm>
            <a:off x="7882262" y="1551708"/>
            <a:ext cx="2277290" cy="369332"/>
          </a:xfrm>
          <a:prstGeom prst="rect">
            <a:avLst/>
          </a:prstGeom>
        </p:spPr>
        <p:txBody>
          <a:bodyPr wrap="none">
            <a:spAutoFit/>
          </a:bodyPr>
          <a:lstStyle/>
          <a:p>
            <a:r>
              <a:rPr lang="it-IT" b="1" dirty="0" smtClean="0">
                <a:solidFill>
                  <a:srgbClr val="000000"/>
                </a:solidFill>
                <a:latin typeface="Calibri" panose="020F0502020204030204" pitchFamily="34" charset="0"/>
              </a:rPr>
              <a:t>NUOVA DESCRIZIONE</a:t>
            </a:r>
            <a:endParaRPr lang="en-US" dirty="0"/>
          </a:p>
        </p:txBody>
      </p:sp>
      <p:sp>
        <p:nvSpPr>
          <p:cNvPr id="9" name="Rettangolo 8"/>
          <p:cNvSpPr/>
          <p:nvPr/>
        </p:nvSpPr>
        <p:spPr>
          <a:xfrm>
            <a:off x="-8965" y="-4025"/>
            <a:ext cx="1694329" cy="52443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Alta </a:t>
            </a:r>
            <a:r>
              <a:rPr lang="en-US" b="1" dirty="0" err="1" smtClean="0"/>
              <a:t>Priorità</a:t>
            </a:r>
            <a:endParaRPr lang="en-US" b="1" dirty="0"/>
          </a:p>
        </p:txBody>
      </p:sp>
    </p:spTree>
    <p:extLst>
      <p:ext uri="{BB962C8B-B14F-4D97-AF65-F5344CB8AC3E}">
        <p14:creationId xmlns:p14="http://schemas.microsoft.com/office/powerpoint/2010/main" val="3065785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err="1" smtClean="0"/>
              <a:t>Sintesi</a:t>
            </a:r>
            <a:r>
              <a:rPr lang="en-US" dirty="0" smtClean="0"/>
              <a:t> Dei </a:t>
            </a:r>
            <a:r>
              <a:rPr lang="en-US" dirty="0" err="1" smtClean="0"/>
              <a:t>Cambiamenti</a:t>
            </a:r>
            <a:r>
              <a:rPr lang="en-US" dirty="0" smtClean="0"/>
              <a:t> </a:t>
            </a:r>
            <a:r>
              <a:rPr lang="en-US" dirty="0" err="1" smtClean="0"/>
              <a:t>senza</a:t>
            </a:r>
            <a:r>
              <a:rPr lang="en-US" dirty="0" smtClean="0"/>
              <a:t> </a:t>
            </a:r>
            <a:r>
              <a:rPr lang="en-US" dirty="0" err="1" smtClean="0"/>
              <a:t>accorpamenti</a:t>
            </a:r>
            <a:endParaRPr lang="en-US" dirty="0"/>
          </a:p>
        </p:txBody>
      </p:sp>
      <p:sp>
        <p:nvSpPr>
          <p:cNvPr id="3" name="Segnaposto contenuto 2"/>
          <p:cNvSpPr>
            <a:spLocks noGrp="1"/>
          </p:cNvSpPr>
          <p:nvPr>
            <p:ph idx="1"/>
          </p:nvPr>
        </p:nvSpPr>
        <p:spPr/>
        <p:txBody>
          <a:bodyPr/>
          <a:lstStyle/>
          <a:p>
            <a:endParaRPr lang="en-US" dirty="0"/>
          </a:p>
        </p:txBody>
      </p:sp>
      <p:pic>
        <p:nvPicPr>
          <p:cNvPr id="4" name="Immagine 3"/>
          <p:cNvPicPr>
            <a:picLocks noChangeAspect="1"/>
          </p:cNvPicPr>
          <p:nvPr/>
        </p:nvPicPr>
        <p:blipFill>
          <a:blip r:embed="rId2"/>
          <a:stretch>
            <a:fillRect/>
          </a:stretch>
        </p:blipFill>
        <p:spPr>
          <a:xfrm>
            <a:off x="0" y="1825625"/>
            <a:ext cx="12101663" cy="3956610"/>
          </a:xfrm>
          <a:prstGeom prst="rect">
            <a:avLst/>
          </a:prstGeom>
        </p:spPr>
      </p:pic>
    </p:spTree>
    <p:extLst>
      <p:ext uri="{BB962C8B-B14F-4D97-AF65-F5344CB8AC3E}">
        <p14:creationId xmlns:p14="http://schemas.microsoft.com/office/powerpoint/2010/main" val="1398653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err="1"/>
              <a:t>Sintesi</a:t>
            </a:r>
            <a:r>
              <a:rPr lang="en-US" dirty="0"/>
              <a:t> Dei </a:t>
            </a:r>
            <a:r>
              <a:rPr lang="en-US" dirty="0" err="1"/>
              <a:t>Cambiamenti</a:t>
            </a:r>
            <a:r>
              <a:rPr lang="en-US" dirty="0"/>
              <a:t> </a:t>
            </a:r>
            <a:r>
              <a:rPr lang="en-US" dirty="0" smtClean="0"/>
              <a:t>con </a:t>
            </a:r>
            <a:r>
              <a:rPr lang="en-US" dirty="0" err="1" smtClean="0"/>
              <a:t>accorpamenti</a:t>
            </a:r>
            <a:endParaRPr lang="en-US" dirty="0"/>
          </a:p>
        </p:txBody>
      </p:sp>
      <p:pic>
        <p:nvPicPr>
          <p:cNvPr id="4" name="Immagine 3"/>
          <p:cNvPicPr>
            <a:picLocks noChangeAspect="1"/>
          </p:cNvPicPr>
          <p:nvPr/>
        </p:nvPicPr>
        <p:blipFill>
          <a:blip r:embed="rId2"/>
          <a:stretch>
            <a:fillRect/>
          </a:stretch>
        </p:blipFill>
        <p:spPr>
          <a:xfrm>
            <a:off x="0" y="1929932"/>
            <a:ext cx="12197606" cy="3314421"/>
          </a:xfrm>
          <a:prstGeom prst="rect">
            <a:avLst/>
          </a:prstGeom>
        </p:spPr>
      </p:pic>
    </p:spTree>
    <p:extLst>
      <p:ext uri="{BB962C8B-B14F-4D97-AF65-F5344CB8AC3E}">
        <p14:creationId xmlns:p14="http://schemas.microsoft.com/office/powerpoint/2010/main" val="2298009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158750"/>
            <a:ext cx="10515600" cy="1325563"/>
          </a:xfrm>
        </p:spPr>
        <p:txBody>
          <a:bodyPr/>
          <a:lstStyle/>
          <a:p>
            <a:r>
              <a:rPr lang="it-IT" dirty="0" smtClean="0"/>
              <a:t>Alcune </a:t>
            </a:r>
            <a:r>
              <a:rPr lang="it-IT" dirty="0" smtClean="0"/>
              <a:t>aspetti</a:t>
            </a:r>
            <a:r>
              <a:rPr lang="it-IT" dirty="0" smtClean="0"/>
              <a:t> </a:t>
            </a:r>
            <a:r>
              <a:rPr lang="it-IT" dirty="0" smtClean="0"/>
              <a:t>generali</a:t>
            </a:r>
            <a:endParaRPr lang="it-IT" dirty="0"/>
          </a:p>
        </p:txBody>
      </p:sp>
      <p:sp>
        <p:nvSpPr>
          <p:cNvPr id="3" name="Segnaposto contenuto 2"/>
          <p:cNvSpPr>
            <a:spLocks noGrp="1"/>
          </p:cNvSpPr>
          <p:nvPr>
            <p:ph idx="1"/>
          </p:nvPr>
        </p:nvSpPr>
        <p:spPr>
          <a:xfrm>
            <a:off x="66675" y="1166813"/>
            <a:ext cx="11906250" cy="5067300"/>
          </a:xfrm>
        </p:spPr>
        <p:txBody>
          <a:bodyPr>
            <a:noAutofit/>
          </a:bodyPr>
          <a:lstStyle/>
          <a:p>
            <a:r>
              <a:rPr lang="it-IT" sz="2400" dirty="0" smtClean="0"/>
              <a:t>Per il cambio della descrizione del bene occorre presentare una nuova offerta? In caso contrario cosa mettere nella voce  </a:t>
            </a:r>
            <a:r>
              <a:rPr lang="it-IT" sz="2400" dirty="0"/>
              <a:t>g</a:t>
            </a:r>
            <a:r>
              <a:rPr lang="it-IT" sz="2400" b="1" dirty="0"/>
              <a:t>) Breve descrizione dei giustificativi del costo </a:t>
            </a:r>
            <a:r>
              <a:rPr lang="it-IT" sz="2400" b="1" dirty="0" smtClean="0"/>
              <a:t>esposto</a:t>
            </a:r>
          </a:p>
          <a:p>
            <a:endParaRPr lang="it-IT" sz="2400" dirty="0"/>
          </a:p>
          <a:p>
            <a:r>
              <a:rPr lang="it-IT" sz="2400" dirty="0" smtClean="0"/>
              <a:t>La motivazione del cambio: Aggiornamento Tecnologico? Quanto deve essere dettagliata?</a:t>
            </a:r>
          </a:p>
          <a:p>
            <a:endParaRPr lang="it-IT" sz="2400" dirty="0"/>
          </a:p>
          <a:p>
            <a:r>
              <a:rPr lang="it-IT" sz="2400" dirty="0" smtClean="0"/>
              <a:t>Le nuove descrizioni, quanto vogliamo farle aderenti a quello che stiamo scrivendo nel bando di Gara? 100% ?</a:t>
            </a:r>
          </a:p>
          <a:p>
            <a:endParaRPr lang="it-IT" sz="2400" dirty="0"/>
          </a:p>
          <a:p>
            <a:r>
              <a:rPr lang="it-IT" sz="2400" dirty="0" smtClean="0"/>
              <a:t>Voglia fare accorpamenti di Beni?</a:t>
            </a:r>
            <a:endParaRPr lang="en-GB" sz="2400" dirty="0"/>
          </a:p>
          <a:p>
            <a:pPr marL="0" indent="0">
              <a:buNone/>
            </a:pPr>
            <a:endParaRPr lang="it-IT" sz="2400" dirty="0"/>
          </a:p>
          <a:p>
            <a:pPr marL="0" indent="0">
              <a:buNone/>
            </a:pPr>
            <a:endParaRPr lang="it-IT" sz="2400" dirty="0" smtClean="0"/>
          </a:p>
          <a:p>
            <a:pPr marL="0" indent="0">
              <a:buNone/>
            </a:pPr>
            <a:endParaRPr lang="it-IT" sz="2400" dirty="0"/>
          </a:p>
          <a:p>
            <a:pPr marL="0" indent="0">
              <a:buNone/>
            </a:pPr>
            <a:endParaRPr lang="it-IT" sz="2400" dirty="0" smtClean="0"/>
          </a:p>
        </p:txBody>
      </p:sp>
    </p:spTree>
    <p:extLst>
      <p:ext uri="{BB962C8B-B14F-4D97-AF65-F5344CB8AC3E}">
        <p14:creationId xmlns:p14="http://schemas.microsoft.com/office/powerpoint/2010/main" val="796746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err="1" smtClean="0"/>
              <a:t>Obiettivi</a:t>
            </a:r>
            <a:r>
              <a:rPr lang="en-GB" dirty="0" smtClean="0"/>
              <a:t> </a:t>
            </a:r>
            <a:r>
              <a:rPr lang="en-GB" dirty="0" err="1" smtClean="0"/>
              <a:t>della</a:t>
            </a:r>
            <a:r>
              <a:rPr lang="en-GB" dirty="0" smtClean="0"/>
              <a:t> </a:t>
            </a:r>
            <a:r>
              <a:rPr lang="en-GB" dirty="0" err="1" smtClean="0"/>
              <a:t>Gara</a:t>
            </a:r>
            <a:endParaRPr lang="en-GB" dirty="0"/>
          </a:p>
        </p:txBody>
      </p:sp>
      <p:sp>
        <p:nvSpPr>
          <p:cNvPr id="3" name="Segnaposto contenuto 2"/>
          <p:cNvSpPr>
            <a:spLocks noGrp="1"/>
          </p:cNvSpPr>
          <p:nvPr>
            <p:ph idx="1"/>
          </p:nvPr>
        </p:nvSpPr>
        <p:spPr/>
        <p:txBody>
          <a:bodyPr>
            <a:normAutofit/>
          </a:bodyPr>
          <a:lstStyle/>
          <a:p>
            <a:pPr marL="0" indent="0">
              <a:buNone/>
            </a:pPr>
            <a:r>
              <a:rPr lang="it-IT" sz="3200" dirty="0" smtClean="0"/>
              <a:t>Acquistare la maggior parte delle voci di spesa relative alla rete per l’upgrade delle sezioni di Bari, Catania, Napoli e Laboratori Nazionali di Frascati.</a:t>
            </a:r>
            <a:endParaRPr lang="it-IT" sz="3200" dirty="0"/>
          </a:p>
        </p:txBody>
      </p:sp>
    </p:spTree>
    <p:extLst>
      <p:ext uri="{BB962C8B-B14F-4D97-AF65-F5344CB8AC3E}">
        <p14:creationId xmlns:p14="http://schemas.microsoft.com/office/powerpoint/2010/main" val="2461393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0"/>
            <a:ext cx="10515600" cy="699247"/>
          </a:xfrm>
        </p:spPr>
        <p:txBody>
          <a:bodyPr/>
          <a:lstStyle/>
          <a:p>
            <a:r>
              <a:rPr lang="en-US" dirty="0" err="1" smtClean="0"/>
              <a:t>Gara</a:t>
            </a:r>
            <a:r>
              <a:rPr lang="en-US" dirty="0" smtClean="0"/>
              <a:t> </a:t>
            </a:r>
            <a:r>
              <a:rPr lang="en-US" dirty="0" err="1" smtClean="0"/>
              <a:t>divisa</a:t>
            </a:r>
            <a:r>
              <a:rPr lang="en-US" dirty="0" smtClean="0"/>
              <a:t> in 4 </a:t>
            </a:r>
            <a:r>
              <a:rPr lang="en-US" dirty="0" err="1" smtClean="0"/>
              <a:t>lotti</a:t>
            </a:r>
            <a:r>
              <a:rPr lang="en-US" dirty="0" smtClean="0"/>
              <a:t> </a:t>
            </a:r>
            <a:r>
              <a:rPr lang="en-US" dirty="0" err="1" smtClean="0"/>
              <a:t>geografici</a:t>
            </a:r>
            <a:endParaRPr lang="en-US" dirty="0"/>
          </a:p>
        </p:txBody>
      </p:sp>
      <p:sp>
        <p:nvSpPr>
          <p:cNvPr id="3" name="Segnaposto contenuto 2"/>
          <p:cNvSpPr>
            <a:spLocks noGrp="1"/>
          </p:cNvSpPr>
          <p:nvPr>
            <p:ph idx="1"/>
          </p:nvPr>
        </p:nvSpPr>
        <p:spPr>
          <a:xfrm>
            <a:off x="268941" y="591671"/>
            <a:ext cx="11219329" cy="5607423"/>
          </a:xfrm>
        </p:spPr>
        <p:txBody>
          <a:bodyPr>
            <a:noAutofit/>
          </a:bodyPr>
          <a:lstStyle/>
          <a:p>
            <a:pPr marL="0" lvl="1" indent="0">
              <a:buNone/>
            </a:pPr>
            <a:r>
              <a:rPr lang="it-IT" sz="1800" b="1" dirty="0"/>
              <a:t>Lotto </a:t>
            </a:r>
            <a:r>
              <a:rPr lang="it-IT" sz="1800" b="1" dirty="0"/>
              <a:t>1 – Apparati di rete per la sede operativa </a:t>
            </a:r>
            <a:r>
              <a:rPr lang="it-IT" sz="1800" b="1" dirty="0"/>
              <a:t>di Bari </a:t>
            </a:r>
            <a:r>
              <a:rPr lang="it-IT" sz="1800" b="1" dirty="0"/>
              <a:t>-  € 507.477,50 </a:t>
            </a:r>
            <a:endParaRPr lang="en-GB" sz="1800" b="1" dirty="0"/>
          </a:p>
          <a:p>
            <a:pPr marL="0" lvl="0" indent="0">
              <a:buNone/>
            </a:pPr>
            <a:r>
              <a:rPr lang="it-IT" sz="1800" b="1" dirty="0"/>
              <a:t>q.tà 1 </a:t>
            </a:r>
            <a:r>
              <a:rPr lang="it-IT" sz="1800" dirty="0"/>
              <a:t>- Componente a: apparati per </a:t>
            </a:r>
            <a:r>
              <a:rPr lang="it-IT" sz="1800" dirty="0" smtClean="0"/>
              <a:t>rete WAN </a:t>
            </a:r>
            <a:r>
              <a:rPr lang="it-IT" sz="1800" dirty="0"/>
              <a:t>a 100 </a:t>
            </a:r>
            <a:r>
              <a:rPr lang="it-IT" sz="1800" dirty="0" err="1"/>
              <a:t>Gb</a:t>
            </a:r>
            <a:r>
              <a:rPr lang="it-IT" sz="1800" dirty="0"/>
              <a:t> (BA-29-NET-INFN)</a:t>
            </a:r>
            <a:endParaRPr lang="en-GB" sz="1800" dirty="0"/>
          </a:p>
          <a:p>
            <a:pPr marL="0" lvl="0" indent="0">
              <a:buNone/>
            </a:pPr>
            <a:r>
              <a:rPr lang="it-IT" sz="1800" b="1" dirty="0"/>
              <a:t>q.tà 1 - </a:t>
            </a:r>
            <a:r>
              <a:rPr lang="it-IT" sz="1800" dirty="0"/>
              <a:t>Componente </a:t>
            </a:r>
            <a:r>
              <a:rPr lang="it-IT" sz="1800" dirty="0" smtClean="0"/>
              <a:t>b: upgrade </a:t>
            </a:r>
            <a:r>
              <a:rPr lang="it-IT" sz="1800" dirty="0"/>
              <a:t>rete (BA-09-NET-INFN)</a:t>
            </a:r>
            <a:endParaRPr lang="en-GB" sz="1800" dirty="0"/>
          </a:p>
          <a:p>
            <a:pPr marL="0" lvl="0" indent="0">
              <a:buNone/>
            </a:pPr>
            <a:r>
              <a:rPr lang="it-IT" sz="1800" b="1" dirty="0"/>
              <a:t>q.tà 1 - </a:t>
            </a:r>
            <a:r>
              <a:rPr lang="it-IT" sz="1800" dirty="0"/>
              <a:t>Componente </a:t>
            </a:r>
            <a:r>
              <a:rPr lang="it-IT" sz="1800" dirty="0" smtClean="0"/>
              <a:t>c: firewall </a:t>
            </a:r>
            <a:r>
              <a:rPr lang="it-IT" sz="1800" dirty="0"/>
              <a:t>evoluto (BA-10-NET-INFN</a:t>
            </a:r>
            <a:r>
              <a:rPr lang="it-IT" sz="1800" dirty="0" smtClean="0"/>
              <a:t>)</a:t>
            </a:r>
            <a:br>
              <a:rPr lang="it-IT" sz="1800" dirty="0" smtClean="0"/>
            </a:br>
            <a:endParaRPr lang="en-GB" sz="1800" dirty="0"/>
          </a:p>
          <a:p>
            <a:pPr marL="0" indent="0">
              <a:buNone/>
            </a:pPr>
            <a:r>
              <a:rPr lang="it-IT" sz="1800" b="1" dirty="0" smtClean="0"/>
              <a:t>Lotto </a:t>
            </a:r>
            <a:r>
              <a:rPr lang="it-IT" sz="1800" b="1" dirty="0"/>
              <a:t>2 – Apparati di rete per la sede operativa di </a:t>
            </a:r>
            <a:r>
              <a:rPr lang="it-IT" sz="1800" b="1" dirty="0"/>
              <a:t>Catania -  € 378.216,00 </a:t>
            </a:r>
            <a:endParaRPr lang="en-GB" sz="1800" b="1" dirty="0"/>
          </a:p>
          <a:p>
            <a:pPr marL="0" lvl="0" indent="0">
              <a:buNone/>
            </a:pPr>
            <a:r>
              <a:rPr lang="it-IT" sz="1800" b="1" dirty="0"/>
              <a:t>q.tà 1 - </a:t>
            </a:r>
            <a:r>
              <a:rPr lang="it-IT" sz="1800" dirty="0"/>
              <a:t>Componente d: apparati per rete WAN a 100 </a:t>
            </a:r>
            <a:r>
              <a:rPr lang="it-IT" sz="1800" dirty="0" err="1"/>
              <a:t>Gb</a:t>
            </a:r>
            <a:r>
              <a:rPr lang="it-IT" sz="1800" dirty="0"/>
              <a:t> (CT-11-NET-INFN)</a:t>
            </a:r>
            <a:endParaRPr lang="en-GB" sz="1800" dirty="0"/>
          </a:p>
          <a:p>
            <a:pPr marL="0" lvl="0" indent="0">
              <a:buNone/>
            </a:pPr>
            <a:r>
              <a:rPr lang="it-IT" sz="1800" b="1" dirty="0"/>
              <a:t>q.tà 1 - </a:t>
            </a:r>
            <a:r>
              <a:rPr lang="it-IT" sz="1800" dirty="0"/>
              <a:t>Componente e: scheda a 100 </a:t>
            </a:r>
            <a:r>
              <a:rPr lang="it-IT" sz="1800" dirty="0" err="1"/>
              <a:t>Gb</a:t>
            </a:r>
            <a:r>
              <a:rPr lang="it-IT" sz="1800" dirty="0"/>
              <a:t> con ottica LR4 e cavo (CT-06-NET-INFN)</a:t>
            </a:r>
            <a:endParaRPr lang="en-GB" sz="1800" dirty="0"/>
          </a:p>
          <a:p>
            <a:pPr marL="0" lvl="0" indent="0">
              <a:buNone/>
            </a:pPr>
            <a:r>
              <a:rPr lang="it-IT" sz="1800" b="1" dirty="0"/>
              <a:t>q.tà 1 - </a:t>
            </a:r>
            <a:r>
              <a:rPr lang="it-IT" sz="1800" dirty="0"/>
              <a:t>Componente f: rete LAN del Data Center - line card switch (CT-03-NET-INFN</a:t>
            </a:r>
            <a:r>
              <a:rPr lang="it-IT" sz="1800" dirty="0" smtClean="0"/>
              <a:t>)</a:t>
            </a:r>
            <a:br>
              <a:rPr lang="it-IT" sz="1800" dirty="0" smtClean="0"/>
            </a:br>
            <a:endParaRPr lang="en-GB" sz="1800" dirty="0"/>
          </a:p>
          <a:p>
            <a:pPr marL="0" indent="0">
              <a:buNone/>
            </a:pPr>
            <a:r>
              <a:rPr lang="it-IT" sz="1800" b="1" dirty="0" smtClean="0"/>
              <a:t>Lotto </a:t>
            </a:r>
            <a:r>
              <a:rPr lang="it-IT" sz="1800" b="1" dirty="0"/>
              <a:t>3 – Apparati di rete per la sede operativa di </a:t>
            </a:r>
            <a:r>
              <a:rPr lang="it-IT" sz="1800" b="1" dirty="0"/>
              <a:t>Napoli-  € 591.057,60 </a:t>
            </a:r>
            <a:endParaRPr lang="en-GB" sz="1800" b="1" dirty="0"/>
          </a:p>
          <a:p>
            <a:pPr marL="0" lvl="0" indent="0">
              <a:buNone/>
            </a:pPr>
            <a:r>
              <a:rPr lang="it-IT" sz="1800" b="1" dirty="0"/>
              <a:t>q.tà 1 - </a:t>
            </a:r>
            <a:r>
              <a:rPr lang="it-IT" sz="1800" dirty="0"/>
              <a:t>Componente g: apparati per rete WAN a 100 </a:t>
            </a:r>
            <a:r>
              <a:rPr lang="it-IT" sz="1800" dirty="0" err="1"/>
              <a:t>Gb</a:t>
            </a:r>
            <a:r>
              <a:rPr lang="it-IT" sz="1800" dirty="0"/>
              <a:t> (NA-34-NET-INFN)</a:t>
            </a:r>
            <a:endParaRPr lang="en-GB" sz="1800" dirty="0"/>
          </a:p>
          <a:p>
            <a:pPr marL="0" lvl="0" indent="0">
              <a:buNone/>
            </a:pPr>
            <a:r>
              <a:rPr lang="it-IT" sz="1800" b="1" dirty="0"/>
              <a:t>q.tà 1 - </a:t>
            </a:r>
            <a:r>
              <a:rPr lang="it-IT" sz="1800" dirty="0"/>
              <a:t>Componente h: scheda a 100 </a:t>
            </a:r>
            <a:r>
              <a:rPr lang="it-IT" sz="1800" dirty="0" err="1"/>
              <a:t>GbE</a:t>
            </a:r>
            <a:r>
              <a:rPr lang="it-IT" sz="1800" dirty="0"/>
              <a:t> e ottiche (NA-06-NET-INFN)</a:t>
            </a:r>
            <a:endParaRPr lang="en-GB" sz="1800" dirty="0"/>
          </a:p>
          <a:p>
            <a:pPr marL="0" lvl="0" indent="0">
              <a:buNone/>
            </a:pPr>
            <a:r>
              <a:rPr lang="it-IT" sz="1800" b="1" dirty="0"/>
              <a:t>q.tà 2 - </a:t>
            </a:r>
            <a:r>
              <a:rPr lang="it-IT" sz="1800" dirty="0"/>
              <a:t>Componente i: rete LAN del Data Center- line card switch (NA-04-NET-INFN)</a:t>
            </a:r>
            <a:endParaRPr lang="en-GB" sz="1800" dirty="0"/>
          </a:p>
          <a:p>
            <a:pPr marL="0" lvl="0" indent="0">
              <a:buNone/>
            </a:pPr>
            <a:r>
              <a:rPr lang="it-IT" sz="1800" b="1" dirty="0"/>
              <a:t>q.tà 1 - </a:t>
            </a:r>
            <a:r>
              <a:rPr lang="it-IT" sz="1800" dirty="0"/>
              <a:t>Componente j: rete LAN del Data Center - nuovo switch (NA-08-NET-INFN</a:t>
            </a:r>
            <a:r>
              <a:rPr lang="it-IT" sz="1800" dirty="0" smtClean="0"/>
              <a:t>)</a:t>
            </a:r>
            <a:br>
              <a:rPr lang="it-IT" sz="1800" dirty="0" smtClean="0"/>
            </a:br>
            <a:endParaRPr lang="en-GB" sz="1800" dirty="0"/>
          </a:p>
          <a:p>
            <a:pPr marL="0" indent="0">
              <a:buNone/>
            </a:pPr>
            <a:r>
              <a:rPr lang="it-IT" sz="1800" b="1" dirty="0" smtClean="0"/>
              <a:t>Lotto </a:t>
            </a:r>
            <a:r>
              <a:rPr lang="it-IT" sz="1800" b="1" dirty="0"/>
              <a:t>4 – Apparati di rete per la sede operativa dei Laboratori Nazionali di Frascati </a:t>
            </a:r>
            <a:r>
              <a:rPr lang="it-IT" sz="1800" b="1" dirty="0"/>
              <a:t>-  € 86.900,00 </a:t>
            </a:r>
            <a:endParaRPr lang="en-GB" sz="1800" b="1" dirty="0"/>
          </a:p>
          <a:p>
            <a:pPr marL="0" lvl="0" indent="0">
              <a:buNone/>
            </a:pPr>
            <a:r>
              <a:rPr lang="it-IT" sz="1800" b="1" dirty="0"/>
              <a:t>q.tà 1 – </a:t>
            </a:r>
            <a:r>
              <a:rPr lang="it-IT" sz="1800" dirty="0"/>
              <a:t>Componente l: rete LAN del Data Center - nuovo switch (LNF-02-NET-INFN).</a:t>
            </a:r>
            <a:endParaRPr lang="en-GB" sz="1800" dirty="0"/>
          </a:p>
          <a:p>
            <a:endParaRPr lang="en-US" sz="1800" dirty="0"/>
          </a:p>
        </p:txBody>
      </p:sp>
    </p:spTree>
    <p:extLst>
      <p:ext uri="{BB962C8B-B14F-4D97-AF65-F5344CB8AC3E}">
        <p14:creationId xmlns:p14="http://schemas.microsoft.com/office/powerpoint/2010/main" val="2684309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err="1" smtClean="0"/>
              <a:t>Voci</a:t>
            </a:r>
            <a:r>
              <a:rPr lang="en-GB" dirty="0" smtClean="0"/>
              <a:t> di </a:t>
            </a:r>
            <a:r>
              <a:rPr lang="en-GB" dirty="0" err="1" smtClean="0"/>
              <a:t>spesa</a:t>
            </a:r>
            <a:r>
              <a:rPr lang="en-GB" dirty="0" smtClean="0"/>
              <a:t> </a:t>
            </a:r>
            <a:r>
              <a:rPr lang="en-GB" dirty="0" err="1" smtClean="0"/>
              <a:t>della</a:t>
            </a:r>
            <a:r>
              <a:rPr lang="en-GB" dirty="0" smtClean="0"/>
              <a:t> </a:t>
            </a:r>
            <a:r>
              <a:rPr lang="en-GB" dirty="0" err="1" smtClean="0"/>
              <a:t>Gara</a:t>
            </a:r>
            <a:endParaRPr lang="en-GB" dirty="0"/>
          </a:p>
        </p:txBody>
      </p:sp>
      <p:pic>
        <p:nvPicPr>
          <p:cNvPr id="3" name="Immagine 2"/>
          <p:cNvPicPr>
            <a:picLocks noChangeAspect="1"/>
          </p:cNvPicPr>
          <p:nvPr/>
        </p:nvPicPr>
        <p:blipFill>
          <a:blip r:embed="rId2"/>
          <a:stretch>
            <a:fillRect/>
          </a:stretch>
        </p:blipFill>
        <p:spPr>
          <a:xfrm>
            <a:off x="0" y="1465730"/>
            <a:ext cx="12192000" cy="4806702"/>
          </a:xfrm>
          <a:prstGeom prst="rect">
            <a:avLst/>
          </a:prstGeom>
        </p:spPr>
      </p:pic>
    </p:spTree>
    <p:extLst>
      <p:ext uri="{BB962C8B-B14F-4D97-AF65-F5344CB8AC3E}">
        <p14:creationId xmlns:p14="http://schemas.microsoft.com/office/powerpoint/2010/main" val="759754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b="1" dirty="0">
                <a:solidFill>
                  <a:srgbClr val="000000"/>
                </a:solidFill>
                <a:latin typeface="Calibri" panose="020F0502020204030204" pitchFamily="34" charset="0"/>
                <a:ea typeface="+mn-ea"/>
                <a:cs typeface="+mn-cs"/>
              </a:rPr>
              <a:t>BA-29-NET-INFN - </a:t>
            </a:r>
            <a:r>
              <a:rPr lang="it-IT" sz="2800" b="1" dirty="0">
                <a:solidFill>
                  <a:srgbClr val="000000"/>
                </a:solidFill>
                <a:latin typeface="Calibri" panose="020F0502020204030204" pitchFamily="34" charset="0"/>
                <a:ea typeface="+mn-ea"/>
                <a:cs typeface="+mn-cs"/>
              </a:rPr>
              <a:t>apparati per rete WAN a </a:t>
            </a:r>
            <a:r>
              <a:rPr lang="it-IT" sz="2800" b="1" dirty="0" smtClean="0">
                <a:solidFill>
                  <a:srgbClr val="000000"/>
                </a:solidFill>
                <a:latin typeface="Calibri" panose="020F0502020204030204" pitchFamily="34" charset="0"/>
                <a:ea typeface="+mn-ea"/>
                <a:cs typeface="+mn-cs"/>
              </a:rPr>
              <a:t>100</a:t>
            </a:r>
            <a:r>
              <a:rPr lang="en-US" sz="2800" b="1" dirty="0" smtClean="0">
                <a:solidFill>
                  <a:srgbClr val="000000"/>
                </a:solidFill>
                <a:latin typeface="Calibri" panose="020F0502020204030204" pitchFamily="34" charset="0"/>
              </a:rPr>
              <a:t> </a:t>
            </a:r>
            <a:r>
              <a:rPr lang="en-US" sz="2800" b="1" dirty="0">
                <a:solidFill>
                  <a:srgbClr val="000000"/>
                </a:solidFill>
                <a:latin typeface="Calibri" panose="020F0502020204030204" pitchFamily="34" charset="0"/>
              </a:rPr>
              <a:t>– </a:t>
            </a:r>
            <a:r>
              <a:rPr lang="en-US" sz="2800" b="1" dirty="0" err="1">
                <a:solidFill>
                  <a:srgbClr val="000000"/>
                </a:solidFill>
                <a:latin typeface="Calibri" panose="020F0502020204030204" pitchFamily="34" charset="0"/>
              </a:rPr>
              <a:t>Costo</a:t>
            </a:r>
            <a:r>
              <a:rPr lang="en-US" sz="2800" b="1" dirty="0">
                <a:solidFill>
                  <a:srgbClr val="000000"/>
                </a:solidFill>
                <a:latin typeface="Calibri" panose="020F0502020204030204" pitchFamily="34" charset="0"/>
              </a:rPr>
              <a:t> del Bene: </a:t>
            </a:r>
            <a:r>
              <a:rPr lang="en-US" sz="2800" b="1" dirty="0" smtClean="0">
                <a:solidFill>
                  <a:srgbClr val="000000"/>
                </a:solidFill>
                <a:latin typeface="Calibri" panose="020F0502020204030204" pitchFamily="34" charset="0"/>
              </a:rPr>
              <a:t>351.360,00</a:t>
            </a:r>
            <a:r>
              <a:rPr lang="it-IT" sz="2800" b="1" dirty="0">
                <a:solidFill>
                  <a:srgbClr val="000000"/>
                </a:solidFill>
                <a:latin typeface="Calibri" panose="020F0502020204030204" pitchFamily="34" charset="0"/>
              </a:rPr>
              <a:t> €</a:t>
            </a:r>
            <a:endParaRPr lang="en-US" sz="2800" b="1" dirty="0">
              <a:solidFill>
                <a:srgbClr val="000000"/>
              </a:solidFill>
              <a:latin typeface="Calibri" panose="020F0502020204030204" pitchFamily="34" charset="0"/>
              <a:ea typeface="+mn-ea"/>
              <a:cs typeface="+mn-cs"/>
            </a:endParaRPr>
          </a:p>
        </p:txBody>
      </p:sp>
      <p:sp>
        <p:nvSpPr>
          <p:cNvPr id="5" name="Segnaposto contenuto 2"/>
          <p:cNvSpPr>
            <a:spLocks noGrp="1"/>
          </p:cNvSpPr>
          <p:nvPr>
            <p:ph idx="1"/>
          </p:nvPr>
        </p:nvSpPr>
        <p:spPr>
          <a:xfrm>
            <a:off x="246529" y="2134906"/>
            <a:ext cx="5885330" cy="4351338"/>
          </a:xfrm>
        </p:spPr>
        <p:txBody>
          <a:bodyPr>
            <a:normAutofit/>
          </a:bodyPr>
          <a:lstStyle/>
          <a:p>
            <a:pPr marL="0" indent="0">
              <a:buNone/>
            </a:pPr>
            <a:r>
              <a:rPr lang="it-IT" sz="1800" dirty="0"/>
              <a:t>Per la connessione geografica dell’infrastruttura </a:t>
            </a:r>
            <a:r>
              <a:rPr lang="it-IT" sz="1800" dirty="0" smtClean="0"/>
              <a:t>di Bari a </a:t>
            </a:r>
            <a:r>
              <a:rPr lang="it-IT" sz="1800" dirty="0"/>
              <a:t>100Gbps con gli altri siti del progetto IBISCO e verso le maggiori reti Nazionali ed Internazionali della ricerca, è </a:t>
            </a:r>
            <a:r>
              <a:rPr lang="it-IT" sz="1800" dirty="0">
                <a:solidFill>
                  <a:srgbClr val="FF0000"/>
                </a:solidFill>
              </a:rPr>
              <a:t>necessario potenziare il </a:t>
            </a:r>
            <a:r>
              <a:rPr lang="it-IT" sz="1800" dirty="0" err="1">
                <a:solidFill>
                  <a:srgbClr val="FF0000"/>
                </a:solidFill>
              </a:rPr>
              <a:t>PoP</a:t>
            </a:r>
            <a:r>
              <a:rPr lang="it-IT" sz="1800" dirty="0">
                <a:solidFill>
                  <a:srgbClr val="FF0000"/>
                </a:solidFill>
              </a:rPr>
              <a:t> locale. In particolare occorre l’acquisizione delle line card e delle ottiche da integrare negli apparati trasmissivi già presenti nei </a:t>
            </a:r>
            <a:r>
              <a:rPr lang="it-IT" sz="1800" dirty="0" err="1">
                <a:solidFill>
                  <a:srgbClr val="FF0000"/>
                </a:solidFill>
              </a:rPr>
              <a:t>PoP</a:t>
            </a:r>
            <a:r>
              <a:rPr lang="it-IT" sz="1800" dirty="0">
                <a:solidFill>
                  <a:srgbClr val="FF0000"/>
                </a:solidFill>
              </a:rPr>
              <a:t> di dorsale. </a:t>
            </a:r>
            <a:endParaRPr lang="it-IT" sz="1800" dirty="0" smtClean="0">
              <a:solidFill>
                <a:srgbClr val="FF0000"/>
              </a:solidFill>
            </a:endParaRPr>
          </a:p>
          <a:p>
            <a:pPr marL="0" indent="0">
              <a:buNone/>
            </a:pPr>
            <a:r>
              <a:rPr lang="it-IT" sz="1800" dirty="0" smtClean="0">
                <a:solidFill>
                  <a:srgbClr val="FF0000"/>
                </a:solidFill>
              </a:rPr>
              <a:t>Tale </a:t>
            </a:r>
            <a:r>
              <a:rPr lang="it-IT" sz="1800" dirty="0">
                <a:solidFill>
                  <a:srgbClr val="FF0000"/>
                </a:solidFill>
              </a:rPr>
              <a:t>potenziamento riguarda sia l’hardware di interconnessione lato client, interfaccia del </a:t>
            </a:r>
            <a:r>
              <a:rPr lang="it-IT" sz="1800" dirty="0" err="1">
                <a:solidFill>
                  <a:srgbClr val="FF0000"/>
                </a:solidFill>
              </a:rPr>
              <a:t>PoP</a:t>
            </a:r>
            <a:r>
              <a:rPr lang="it-IT" sz="1800" dirty="0">
                <a:solidFill>
                  <a:srgbClr val="FF0000"/>
                </a:solidFill>
              </a:rPr>
              <a:t> verso la scheda a 100G del core-switch del </a:t>
            </a:r>
            <a:r>
              <a:rPr lang="it-IT" sz="1800" dirty="0" err="1">
                <a:solidFill>
                  <a:srgbClr val="FF0000"/>
                </a:solidFill>
              </a:rPr>
              <a:t>datacenter</a:t>
            </a:r>
            <a:r>
              <a:rPr lang="it-IT" sz="1800" dirty="0">
                <a:solidFill>
                  <a:srgbClr val="FF0000"/>
                </a:solidFill>
              </a:rPr>
              <a:t>, che verso il </a:t>
            </a:r>
            <a:r>
              <a:rPr lang="it-IT" sz="1800" dirty="0" err="1">
                <a:solidFill>
                  <a:srgbClr val="FF0000"/>
                </a:solidFill>
              </a:rPr>
              <a:t>backbone</a:t>
            </a:r>
            <a:r>
              <a:rPr lang="it-IT" sz="1800" dirty="0">
                <a:solidFill>
                  <a:srgbClr val="FF0000"/>
                </a:solidFill>
              </a:rPr>
              <a:t> di rete. Il bene da acquistare è quindi il seguente:</a:t>
            </a:r>
            <a:endParaRPr lang="en-GB" sz="1800" dirty="0">
              <a:solidFill>
                <a:srgbClr val="FF0000"/>
              </a:solidFill>
            </a:endParaRPr>
          </a:p>
          <a:p>
            <a:pPr marL="0" indent="0">
              <a:buNone/>
            </a:pPr>
            <a:r>
              <a:rPr lang="it-IT" sz="1800" dirty="0" smtClean="0">
                <a:solidFill>
                  <a:srgbClr val="FF0000"/>
                </a:solidFill>
              </a:rPr>
              <a:t>-</a:t>
            </a:r>
            <a:r>
              <a:rPr lang="it-IT" sz="1800" dirty="0">
                <a:solidFill>
                  <a:srgbClr val="FF0000"/>
                </a:solidFill>
              </a:rPr>
              <a:t>Acquisizione delle schede di linea e relative ottiche</a:t>
            </a:r>
            <a:endParaRPr lang="en-GB" sz="1800" dirty="0">
              <a:solidFill>
                <a:srgbClr val="FF0000"/>
              </a:solidFill>
            </a:endParaRPr>
          </a:p>
          <a:p>
            <a:pPr marL="0" indent="0">
              <a:buNone/>
            </a:pPr>
            <a:r>
              <a:rPr lang="it-IT" sz="1800" dirty="0" smtClean="0">
                <a:solidFill>
                  <a:srgbClr val="FF0000"/>
                </a:solidFill>
              </a:rPr>
              <a:t>-</a:t>
            </a:r>
            <a:r>
              <a:rPr lang="it-IT" sz="1800" dirty="0">
                <a:solidFill>
                  <a:srgbClr val="FF0000"/>
                </a:solidFill>
              </a:rPr>
              <a:t>Acquisizione schede client 100Gbps e relative ottiche </a:t>
            </a:r>
            <a:endParaRPr lang="en-GB" sz="1800" dirty="0">
              <a:solidFill>
                <a:srgbClr val="FF0000"/>
              </a:solidFill>
            </a:endParaRPr>
          </a:p>
          <a:p>
            <a:pPr marL="0" indent="0">
              <a:buNone/>
            </a:pPr>
            <a:endParaRPr lang="en-GB" dirty="0"/>
          </a:p>
        </p:txBody>
      </p:sp>
      <p:sp>
        <p:nvSpPr>
          <p:cNvPr id="6" name="Rettangolo 5"/>
          <p:cNvSpPr/>
          <p:nvPr/>
        </p:nvSpPr>
        <p:spPr>
          <a:xfrm>
            <a:off x="1342510" y="1551708"/>
            <a:ext cx="2562881" cy="369332"/>
          </a:xfrm>
          <a:prstGeom prst="rect">
            <a:avLst/>
          </a:prstGeom>
        </p:spPr>
        <p:txBody>
          <a:bodyPr wrap="none">
            <a:spAutoFit/>
          </a:bodyPr>
          <a:lstStyle/>
          <a:p>
            <a:r>
              <a:rPr lang="it-IT" b="1" dirty="0" smtClean="0">
                <a:solidFill>
                  <a:srgbClr val="000000"/>
                </a:solidFill>
                <a:latin typeface="Calibri" panose="020F0502020204030204" pitchFamily="34" charset="0"/>
              </a:rPr>
              <a:t>DESCRIZIONE ORIGINALE</a:t>
            </a:r>
            <a:endParaRPr lang="en-US" dirty="0"/>
          </a:p>
        </p:txBody>
      </p:sp>
      <p:sp>
        <p:nvSpPr>
          <p:cNvPr id="7" name="Rettangolo 6"/>
          <p:cNvSpPr/>
          <p:nvPr/>
        </p:nvSpPr>
        <p:spPr>
          <a:xfrm>
            <a:off x="6130235" y="2134906"/>
            <a:ext cx="6096000" cy="4801314"/>
          </a:xfrm>
          <a:prstGeom prst="rect">
            <a:avLst/>
          </a:prstGeom>
        </p:spPr>
        <p:txBody>
          <a:bodyPr>
            <a:spAutoFit/>
          </a:bodyPr>
          <a:lstStyle/>
          <a:p>
            <a:r>
              <a:rPr lang="it-IT" dirty="0"/>
              <a:t>Per la connessione geografica dell’infrastruttura di Bari 100Gbps con gli altri siti del progetto IBISCO e verso le maggiori reti Nazionali ed Internazionali della ricerca, </a:t>
            </a:r>
            <a:r>
              <a:rPr lang="it-IT" b="1" dirty="0"/>
              <a:t>è necessario potenziare le attrezzature del </a:t>
            </a:r>
            <a:r>
              <a:rPr lang="it-IT" b="1" dirty="0" err="1"/>
              <a:t>datacenter</a:t>
            </a:r>
            <a:r>
              <a:rPr lang="it-IT" b="1" dirty="0"/>
              <a:t> per la connessione verso il GARR</a:t>
            </a:r>
            <a:r>
              <a:rPr lang="it-IT" dirty="0"/>
              <a:t>.</a:t>
            </a:r>
            <a:endParaRPr lang="en-GB" dirty="0"/>
          </a:p>
          <a:p>
            <a:r>
              <a:rPr lang="it-IT" dirty="0"/>
              <a:t>Il bene da acquistare per garantire la connessione sicura alla rete WAN a 100G per la sezione di Bari, consiste in:</a:t>
            </a:r>
            <a:endParaRPr lang="en-GB" dirty="0"/>
          </a:p>
          <a:p>
            <a:r>
              <a:rPr lang="it-IT" dirty="0"/>
              <a:t>Due </a:t>
            </a:r>
            <a:r>
              <a:rPr lang="it-IT" dirty="0" smtClean="0"/>
              <a:t>(2) chassis </a:t>
            </a:r>
            <a:r>
              <a:rPr lang="it-IT" dirty="0"/>
              <a:t>per i </a:t>
            </a:r>
            <a:r>
              <a:rPr lang="it-IT" dirty="0" smtClean="0"/>
              <a:t>100Gb: </a:t>
            </a:r>
            <a:r>
              <a:rPr lang="it-IT" dirty="0"/>
              <a:t>uno di Produzione attrezzato con porte a 100Gbit/s e 25 </a:t>
            </a:r>
            <a:r>
              <a:rPr lang="it-IT" dirty="0" err="1"/>
              <a:t>Gbit</a:t>
            </a:r>
            <a:r>
              <a:rPr lang="it-IT" dirty="0"/>
              <a:t>/s ed uno identico ma senza line card, utilizzato per </a:t>
            </a:r>
            <a:r>
              <a:rPr lang="it-IT" dirty="0" err="1"/>
              <a:t>cold</a:t>
            </a:r>
            <a:r>
              <a:rPr lang="it-IT" dirty="0"/>
              <a:t> </a:t>
            </a:r>
            <a:r>
              <a:rPr lang="it-IT" dirty="0" err="1"/>
              <a:t>spare</a:t>
            </a:r>
            <a:r>
              <a:rPr lang="it-IT" dirty="0"/>
              <a:t>.</a:t>
            </a:r>
            <a:endParaRPr lang="en-GB" dirty="0"/>
          </a:p>
          <a:p>
            <a:r>
              <a:rPr lang="it-IT" dirty="0"/>
              <a:t>I </a:t>
            </a:r>
            <a:r>
              <a:rPr lang="it-IT" dirty="0" err="1"/>
              <a:t>requisti</a:t>
            </a:r>
            <a:r>
              <a:rPr lang="it-IT" dirty="0"/>
              <a:t> minimi sono i seguenti</a:t>
            </a:r>
            <a:endParaRPr lang="en-GB" dirty="0"/>
          </a:p>
          <a:p>
            <a:pPr lvl="0"/>
            <a:r>
              <a:rPr lang="it-IT" dirty="0"/>
              <a:t>Chassis di produzione</a:t>
            </a:r>
            <a:endParaRPr lang="en-GB" dirty="0"/>
          </a:p>
          <a:p>
            <a:pPr lvl="0"/>
            <a:r>
              <a:rPr lang="it-IT" dirty="0"/>
              <a:t>L’apparato non dovrà essere dichiarato End of Life dal produttore</a:t>
            </a:r>
            <a:endParaRPr lang="en-GB" dirty="0"/>
          </a:p>
          <a:p>
            <a:pPr lvl="0"/>
            <a:r>
              <a:rPr lang="it-IT" dirty="0"/>
              <a:t>Apparato modulare</a:t>
            </a:r>
            <a:endParaRPr lang="en-GB" dirty="0"/>
          </a:p>
          <a:p>
            <a:pPr lvl="0"/>
            <a:r>
              <a:rPr lang="it-IT" dirty="0"/>
              <a:t>Modello da armadio </a:t>
            </a:r>
            <a:r>
              <a:rPr lang="it-IT" dirty="0" err="1"/>
              <a:t>rack</a:t>
            </a:r>
            <a:r>
              <a:rPr lang="it-IT" dirty="0"/>
              <a:t> standard 19”.</a:t>
            </a:r>
            <a:endParaRPr lang="en-GB" dirty="0"/>
          </a:p>
          <a:p>
            <a:pPr lvl="0"/>
            <a:endParaRPr lang="en-GB" dirty="0"/>
          </a:p>
        </p:txBody>
      </p:sp>
      <p:sp>
        <p:nvSpPr>
          <p:cNvPr id="8" name="Rettangolo 7"/>
          <p:cNvSpPr/>
          <p:nvPr/>
        </p:nvSpPr>
        <p:spPr>
          <a:xfrm>
            <a:off x="7882262" y="1551708"/>
            <a:ext cx="2277290" cy="369332"/>
          </a:xfrm>
          <a:prstGeom prst="rect">
            <a:avLst/>
          </a:prstGeom>
        </p:spPr>
        <p:txBody>
          <a:bodyPr wrap="none">
            <a:spAutoFit/>
          </a:bodyPr>
          <a:lstStyle/>
          <a:p>
            <a:r>
              <a:rPr lang="it-IT" b="1" dirty="0" smtClean="0">
                <a:solidFill>
                  <a:srgbClr val="000000"/>
                </a:solidFill>
                <a:latin typeface="Calibri" panose="020F0502020204030204" pitchFamily="34" charset="0"/>
              </a:rPr>
              <a:t>NUOVA DESCRIZIONE</a:t>
            </a:r>
            <a:endParaRPr lang="en-US" dirty="0"/>
          </a:p>
        </p:txBody>
      </p:sp>
      <p:sp>
        <p:nvSpPr>
          <p:cNvPr id="9" name="Rettangolo 8"/>
          <p:cNvSpPr/>
          <p:nvPr/>
        </p:nvSpPr>
        <p:spPr>
          <a:xfrm>
            <a:off x="-8965" y="-4025"/>
            <a:ext cx="1694329" cy="52443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Alta </a:t>
            </a:r>
            <a:r>
              <a:rPr lang="en-US" b="1" dirty="0" err="1" smtClean="0"/>
              <a:t>Priorità</a:t>
            </a:r>
            <a:endParaRPr lang="en-US" b="1" dirty="0"/>
          </a:p>
        </p:txBody>
      </p:sp>
    </p:spTree>
    <p:extLst>
      <p:ext uri="{BB962C8B-B14F-4D97-AF65-F5344CB8AC3E}">
        <p14:creationId xmlns:p14="http://schemas.microsoft.com/office/powerpoint/2010/main" val="4164161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5459" y="365125"/>
            <a:ext cx="10851775" cy="1325563"/>
          </a:xfrm>
        </p:spPr>
        <p:txBody>
          <a:bodyPr>
            <a:normAutofit/>
          </a:bodyPr>
          <a:lstStyle/>
          <a:p>
            <a:r>
              <a:rPr lang="en-US" sz="2800" b="1" dirty="0" smtClean="0">
                <a:solidFill>
                  <a:srgbClr val="000000"/>
                </a:solidFill>
                <a:latin typeface="Calibri" panose="020F0502020204030204" pitchFamily="34" charset="0"/>
                <a:ea typeface="+mn-ea"/>
                <a:cs typeface="+mn-cs"/>
              </a:rPr>
              <a:t>BA-09-NET-INFN - </a:t>
            </a:r>
            <a:r>
              <a:rPr lang="it-IT" sz="2800" b="1" dirty="0" smtClean="0">
                <a:solidFill>
                  <a:srgbClr val="000000"/>
                </a:solidFill>
                <a:latin typeface="Calibri" panose="020F0502020204030204" pitchFamily="34" charset="0"/>
                <a:ea typeface="+mn-ea"/>
                <a:cs typeface="+mn-cs"/>
              </a:rPr>
              <a:t>Upgrade rete </a:t>
            </a:r>
            <a:r>
              <a:rPr lang="en-US" sz="2800" b="1" dirty="0" smtClean="0">
                <a:solidFill>
                  <a:srgbClr val="000000"/>
                </a:solidFill>
                <a:latin typeface="Calibri" panose="020F0502020204030204" pitchFamily="34" charset="0"/>
              </a:rPr>
              <a:t>– </a:t>
            </a:r>
            <a:r>
              <a:rPr lang="en-US" sz="2800" b="1" dirty="0" err="1">
                <a:solidFill>
                  <a:srgbClr val="000000"/>
                </a:solidFill>
                <a:latin typeface="Calibri" panose="020F0502020204030204" pitchFamily="34" charset="0"/>
              </a:rPr>
              <a:t>Costo</a:t>
            </a:r>
            <a:r>
              <a:rPr lang="en-US" sz="2800" b="1" dirty="0">
                <a:solidFill>
                  <a:srgbClr val="000000"/>
                </a:solidFill>
                <a:latin typeface="Calibri" panose="020F0502020204030204" pitchFamily="34" charset="0"/>
              </a:rPr>
              <a:t> del Bene:  </a:t>
            </a:r>
            <a:r>
              <a:rPr lang="en-US" sz="2800" b="1" dirty="0" smtClean="0">
                <a:solidFill>
                  <a:srgbClr val="000000"/>
                </a:solidFill>
                <a:latin typeface="Calibri" panose="020F0502020204030204" pitchFamily="34" charset="0"/>
              </a:rPr>
              <a:t>198.220,00</a:t>
            </a:r>
            <a:r>
              <a:rPr lang="it-IT" sz="2800" b="1" dirty="0" smtClean="0">
                <a:solidFill>
                  <a:srgbClr val="000000"/>
                </a:solidFill>
                <a:latin typeface="Calibri" panose="020F0502020204030204" pitchFamily="34" charset="0"/>
              </a:rPr>
              <a:t>€</a:t>
            </a:r>
            <a:r>
              <a:rPr lang="en-US" sz="2800" b="1" dirty="0" smtClean="0">
                <a:solidFill>
                  <a:srgbClr val="000000"/>
                </a:solidFill>
                <a:latin typeface="Calibri" panose="020F0502020204030204" pitchFamily="34" charset="0"/>
              </a:rPr>
              <a:t> </a:t>
            </a:r>
            <a:endParaRPr lang="en-US" sz="2800" b="1" dirty="0">
              <a:solidFill>
                <a:srgbClr val="000000"/>
              </a:solidFill>
              <a:latin typeface="Calibri" panose="020F0502020204030204" pitchFamily="34" charset="0"/>
            </a:endParaRPr>
          </a:p>
        </p:txBody>
      </p:sp>
      <p:sp>
        <p:nvSpPr>
          <p:cNvPr id="5" name="Segnaposto contenuto 2"/>
          <p:cNvSpPr>
            <a:spLocks noGrp="1"/>
          </p:cNvSpPr>
          <p:nvPr>
            <p:ph idx="1"/>
          </p:nvPr>
        </p:nvSpPr>
        <p:spPr>
          <a:xfrm>
            <a:off x="0" y="1892860"/>
            <a:ext cx="6131859" cy="4351338"/>
          </a:xfrm>
        </p:spPr>
        <p:txBody>
          <a:bodyPr>
            <a:noAutofit/>
          </a:bodyPr>
          <a:lstStyle/>
          <a:p>
            <a:pPr marL="0" indent="0">
              <a:buNone/>
            </a:pPr>
            <a:r>
              <a:rPr lang="it-IT" sz="1400" dirty="0"/>
              <a:t>Ampliamento del Centro Stella attualmente in operazione presso data center ReCaS-Bari per aumentare</a:t>
            </a:r>
          </a:p>
          <a:p>
            <a:pPr marL="0" indent="0">
              <a:buNone/>
            </a:pPr>
            <a:r>
              <a:rPr lang="it-IT" sz="1400" dirty="0"/>
              <a:t>il numero delle porte e della loro banda passante (porte a 10, 40 and 100 </a:t>
            </a:r>
            <a:r>
              <a:rPr lang="it-IT" sz="1400" dirty="0" err="1"/>
              <a:t>Gbit</a:t>
            </a:r>
            <a:r>
              <a:rPr lang="it-IT" sz="1400" dirty="0"/>
              <a:t>/sec) in modo da</a:t>
            </a:r>
          </a:p>
          <a:p>
            <a:pPr marL="0" indent="0">
              <a:buNone/>
            </a:pPr>
            <a:r>
              <a:rPr lang="it-IT" sz="1400" dirty="0" smtClean="0">
                <a:solidFill>
                  <a:srgbClr val="FF0000"/>
                </a:solidFill>
              </a:rPr>
              <a:t>●</a:t>
            </a:r>
            <a:r>
              <a:rPr lang="it-IT" sz="1400" dirty="0">
                <a:solidFill>
                  <a:srgbClr val="FF0000"/>
                </a:solidFill>
              </a:rPr>
              <a:t>6 x CE12812 Switch </a:t>
            </a:r>
            <a:r>
              <a:rPr lang="it-IT" sz="1400" dirty="0" err="1">
                <a:solidFill>
                  <a:srgbClr val="FF0000"/>
                </a:solidFill>
              </a:rPr>
              <a:t>Fabric</a:t>
            </a:r>
            <a:r>
              <a:rPr lang="it-IT" sz="1400" dirty="0">
                <a:solidFill>
                  <a:srgbClr val="FF0000"/>
                </a:solidFill>
              </a:rPr>
              <a:t> Unit G</a:t>
            </a:r>
          </a:p>
          <a:p>
            <a:pPr marL="0" indent="0">
              <a:buNone/>
            </a:pPr>
            <a:r>
              <a:rPr lang="it-IT" sz="1400" dirty="0">
                <a:solidFill>
                  <a:srgbClr val="FF0000"/>
                </a:solidFill>
              </a:rPr>
              <a:t>●1 x 36-Port-40GE Interface Card(FD,QSFP+)</a:t>
            </a:r>
          </a:p>
          <a:p>
            <a:pPr marL="0" indent="0">
              <a:buNone/>
            </a:pPr>
            <a:r>
              <a:rPr lang="it-IT" sz="1400" dirty="0">
                <a:solidFill>
                  <a:srgbClr val="FF0000"/>
                </a:solidFill>
              </a:rPr>
              <a:t>●1 x 36-Port-100GE Interface Card(FD,QSFP28)</a:t>
            </a:r>
          </a:p>
          <a:p>
            <a:pPr marL="0" indent="0">
              <a:buNone/>
            </a:pPr>
            <a:r>
              <a:rPr lang="it-IT" sz="1400" dirty="0">
                <a:solidFill>
                  <a:srgbClr val="FF0000"/>
                </a:solidFill>
              </a:rPr>
              <a:t>●8 x 3000W AC&amp;HVDC </a:t>
            </a:r>
            <a:r>
              <a:rPr lang="it-IT" sz="1400" dirty="0" err="1">
                <a:solidFill>
                  <a:srgbClr val="FF0000"/>
                </a:solidFill>
              </a:rPr>
              <a:t>Power</a:t>
            </a:r>
            <a:r>
              <a:rPr lang="it-IT" sz="1400" dirty="0">
                <a:solidFill>
                  <a:srgbClr val="FF0000"/>
                </a:solidFill>
              </a:rPr>
              <a:t> </a:t>
            </a:r>
            <a:r>
              <a:rPr lang="it-IT" sz="1400" dirty="0" err="1">
                <a:solidFill>
                  <a:srgbClr val="FF0000"/>
                </a:solidFill>
              </a:rPr>
              <a:t>Module</a:t>
            </a:r>
            <a:endParaRPr lang="it-IT" sz="1400" dirty="0">
              <a:solidFill>
                <a:srgbClr val="FF0000"/>
              </a:solidFill>
            </a:endParaRPr>
          </a:p>
          <a:p>
            <a:pPr marL="0" indent="0">
              <a:buNone/>
            </a:pPr>
            <a:r>
              <a:rPr lang="it-IT" sz="1400" dirty="0">
                <a:solidFill>
                  <a:srgbClr val="FF0000"/>
                </a:solidFill>
              </a:rPr>
              <a:t>●36 x 40GBase-iSR4 Optical </a:t>
            </a:r>
            <a:r>
              <a:rPr lang="it-IT" sz="1400" dirty="0" err="1">
                <a:solidFill>
                  <a:srgbClr val="FF0000"/>
                </a:solidFill>
              </a:rPr>
              <a:t>Transceiver</a:t>
            </a:r>
            <a:r>
              <a:rPr lang="it-IT" sz="1400" dirty="0">
                <a:solidFill>
                  <a:srgbClr val="FF0000"/>
                </a:solidFill>
              </a:rPr>
              <a:t>, QSFP+, 40G, Multi-mode (850nm, 0.15km, MPO) (</a:t>
            </a:r>
            <a:r>
              <a:rPr lang="it-IT" sz="1400" dirty="0" err="1" smtClean="0">
                <a:solidFill>
                  <a:srgbClr val="FF0000"/>
                </a:solidFill>
              </a:rPr>
              <a:t>connecting</a:t>
            </a:r>
            <a:r>
              <a:rPr lang="it-IT" sz="1400" dirty="0" smtClean="0">
                <a:solidFill>
                  <a:srgbClr val="FF0000"/>
                </a:solidFill>
              </a:rPr>
              <a:t> to </a:t>
            </a:r>
            <a:r>
              <a:rPr lang="it-IT" sz="1400" dirty="0" err="1">
                <a:solidFill>
                  <a:srgbClr val="FF0000"/>
                </a:solidFill>
              </a:rPr>
              <a:t>one</a:t>
            </a:r>
            <a:r>
              <a:rPr lang="it-IT" sz="1400" dirty="0">
                <a:solidFill>
                  <a:srgbClr val="FF0000"/>
                </a:solidFill>
              </a:rPr>
              <a:t> QSFP+ or </a:t>
            </a:r>
            <a:r>
              <a:rPr lang="it-IT" sz="1400" dirty="0" err="1">
                <a:solidFill>
                  <a:srgbClr val="FF0000"/>
                </a:solidFill>
              </a:rPr>
              <a:t>four</a:t>
            </a:r>
            <a:r>
              <a:rPr lang="it-IT" sz="1400" dirty="0">
                <a:solidFill>
                  <a:srgbClr val="FF0000"/>
                </a:solidFill>
              </a:rPr>
              <a:t> SFP+)</a:t>
            </a:r>
          </a:p>
          <a:p>
            <a:pPr marL="0" indent="0">
              <a:buNone/>
            </a:pPr>
            <a:r>
              <a:rPr lang="it-IT" sz="1400" dirty="0">
                <a:solidFill>
                  <a:srgbClr val="FF0000"/>
                </a:solidFill>
              </a:rPr>
              <a:t>●36 x 100GBase-SR4 Optical </a:t>
            </a:r>
            <a:r>
              <a:rPr lang="it-IT" sz="1400" dirty="0" err="1">
                <a:solidFill>
                  <a:srgbClr val="FF0000"/>
                </a:solidFill>
              </a:rPr>
              <a:t>Transceiver</a:t>
            </a:r>
            <a:r>
              <a:rPr lang="it-IT" sz="1400" dirty="0">
                <a:solidFill>
                  <a:srgbClr val="FF0000"/>
                </a:solidFill>
              </a:rPr>
              <a:t>, QSFP28, 100G, Multi-mode (850nm, 0.1km, MPO)</a:t>
            </a:r>
          </a:p>
          <a:p>
            <a:pPr marL="0" indent="0">
              <a:buNone/>
            </a:pPr>
            <a:r>
              <a:rPr lang="it-IT" sz="1400" dirty="0">
                <a:solidFill>
                  <a:srgbClr val="FF0000"/>
                </a:solidFill>
              </a:rPr>
              <a:t>●72 x Optical Cable Assembly, MPO/PC,4*DLC/PC, </a:t>
            </a:r>
            <a:r>
              <a:rPr lang="it-IT" sz="1400" dirty="0" err="1">
                <a:solidFill>
                  <a:srgbClr val="FF0000"/>
                </a:solidFill>
              </a:rPr>
              <a:t>Multimode</a:t>
            </a:r>
            <a:r>
              <a:rPr lang="it-IT" sz="1400" dirty="0">
                <a:solidFill>
                  <a:srgbClr val="FF0000"/>
                </a:solidFill>
              </a:rPr>
              <a:t>(OM3), GJFH 8A1a(LSZH), </a:t>
            </a:r>
            <a:r>
              <a:rPr lang="it-IT" sz="1400" dirty="0" smtClean="0">
                <a:solidFill>
                  <a:srgbClr val="FF0000"/>
                </a:solidFill>
              </a:rPr>
              <a:t>15m,3.5mm,8 Cores,0mm/12000mm,2mm </a:t>
            </a:r>
            <a:r>
              <a:rPr lang="it-IT" sz="1400" dirty="0">
                <a:solidFill>
                  <a:srgbClr val="FF0000"/>
                </a:solidFill>
              </a:rPr>
              <a:t>72</a:t>
            </a:r>
          </a:p>
          <a:p>
            <a:pPr marL="0" indent="0">
              <a:buNone/>
            </a:pPr>
            <a:r>
              <a:rPr lang="it-IT" sz="1400" dirty="0">
                <a:solidFill>
                  <a:srgbClr val="FF0000"/>
                </a:solidFill>
              </a:rPr>
              <a:t>●36 x 40GBase-iSR4 Optical </a:t>
            </a:r>
            <a:r>
              <a:rPr lang="it-IT" sz="1400" dirty="0" err="1">
                <a:solidFill>
                  <a:srgbClr val="FF0000"/>
                </a:solidFill>
              </a:rPr>
              <a:t>Transceiver</a:t>
            </a:r>
            <a:r>
              <a:rPr lang="it-IT" sz="1400" dirty="0">
                <a:solidFill>
                  <a:srgbClr val="FF0000"/>
                </a:solidFill>
              </a:rPr>
              <a:t>, QSFP+, 40G, Multi-mode (850nm, 0.15km, MPO) (</a:t>
            </a:r>
            <a:r>
              <a:rPr lang="it-IT" sz="1400" dirty="0" err="1" smtClean="0">
                <a:solidFill>
                  <a:srgbClr val="FF0000"/>
                </a:solidFill>
              </a:rPr>
              <a:t>connecting</a:t>
            </a:r>
            <a:r>
              <a:rPr lang="it-IT" sz="1400" dirty="0" smtClean="0">
                <a:solidFill>
                  <a:srgbClr val="FF0000"/>
                </a:solidFill>
              </a:rPr>
              <a:t> to </a:t>
            </a:r>
            <a:r>
              <a:rPr lang="it-IT" sz="1400" dirty="0" err="1">
                <a:solidFill>
                  <a:srgbClr val="FF0000"/>
                </a:solidFill>
              </a:rPr>
              <a:t>one</a:t>
            </a:r>
            <a:r>
              <a:rPr lang="it-IT" sz="1400" dirty="0">
                <a:solidFill>
                  <a:srgbClr val="FF0000"/>
                </a:solidFill>
              </a:rPr>
              <a:t> QSFP+ or </a:t>
            </a:r>
            <a:r>
              <a:rPr lang="it-IT" sz="1400" dirty="0" err="1">
                <a:solidFill>
                  <a:srgbClr val="FF0000"/>
                </a:solidFill>
              </a:rPr>
              <a:t>four</a:t>
            </a:r>
            <a:r>
              <a:rPr lang="it-IT" sz="1400" dirty="0">
                <a:solidFill>
                  <a:srgbClr val="FF0000"/>
                </a:solidFill>
              </a:rPr>
              <a:t> SFP+)-Co-Care Standard 9x5xNBD Service-36Month(s)</a:t>
            </a:r>
          </a:p>
          <a:p>
            <a:pPr marL="0" indent="0">
              <a:buNone/>
            </a:pPr>
            <a:r>
              <a:rPr lang="it-IT" sz="1400" dirty="0">
                <a:solidFill>
                  <a:srgbClr val="FF0000"/>
                </a:solidFill>
              </a:rPr>
              <a:t>●36 x 100GBase-SR4 Optical </a:t>
            </a:r>
            <a:r>
              <a:rPr lang="it-IT" sz="1400" dirty="0" err="1">
                <a:solidFill>
                  <a:srgbClr val="FF0000"/>
                </a:solidFill>
              </a:rPr>
              <a:t>Transceiver</a:t>
            </a:r>
            <a:r>
              <a:rPr lang="it-IT" sz="1400" dirty="0">
                <a:solidFill>
                  <a:srgbClr val="FF0000"/>
                </a:solidFill>
              </a:rPr>
              <a:t>, QSFP28, 100G, Multi-mode (850nm, 0.1km, MPO)-</a:t>
            </a:r>
            <a:r>
              <a:rPr lang="it-IT" sz="1400" dirty="0" smtClean="0">
                <a:solidFill>
                  <a:srgbClr val="FF0000"/>
                </a:solidFill>
              </a:rPr>
              <a:t>Co-Care Standard </a:t>
            </a:r>
            <a:r>
              <a:rPr lang="it-IT" sz="1400" dirty="0">
                <a:solidFill>
                  <a:srgbClr val="FF0000"/>
                </a:solidFill>
              </a:rPr>
              <a:t>9x5xNBD Service-36Month(s)</a:t>
            </a:r>
          </a:p>
          <a:p>
            <a:pPr marL="0" indent="0">
              <a:buNone/>
            </a:pPr>
            <a:r>
              <a:rPr lang="it-IT" sz="1400" dirty="0" smtClean="0"/>
              <a:t>etc. </a:t>
            </a:r>
            <a:endParaRPr lang="it-IT" sz="1400" dirty="0"/>
          </a:p>
          <a:p>
            <a:pPr marL="0" indent="0">
              <a:buNone/>
            </a:pPr>
            <a:endParaRPr lang="en-GB" sz="2000" dirty="0"/>
          </a:p>
        </p:txBody>
      </p:sp>
      <p:sp>
        <p:nvSpPr>
          <p:cNvPr id="6" name="Rettangolo 5"/>
          <p:cNvSpPr/>
          <p:nvPr/>
        </p:nvSpPr>
        <p:spPr>
          <a:xfrm>
            <a:off x="1342510" y="1417238"/>
            <a:ext cx="2562881" cy="369332"/>
          </a:xfrm>
          <a:prstGeom prst="rect">
            <a:avLst/>
          </a:prstGeom>
        </p:spPr>
        <p:txBody>
          <a:bodyPr wrap="none">
            <a:spAutoFit/>
          </a:bodyPr>
          <a:lstStyle/>
          <a:p>
            <a:r>
              <a:rPr lang="it-IT" b="1" dirty="0" smtClean="0">
                <a:solidFill>
                  <a:srgbClr val="000000"/>
                </a:solidFill>
                <a:latin typeface="Calibri" panose="020F0502020204030204" pitchFamily="34" charset="0"/>
              </a:rPr>
              <a:t>DESCRIZIONE ORIGINALE</a:t>
            </a:r>
            <a:endParaRPr lang="en-US" dirty="0"/>
          </a:p>
        </p:txBody>
      </p:sp>
      <p:sp>
        <p:nvSpPr>
          <p:cNvPr id="7" name="Rettangolo 6"/>
          <p:cNvSpPr/>
          <p:nvPr/>
        </p:nvSpPr>
        <p:spPr>
          <a:xfrm>
            <a:off x="6239435" y="1880699"/>
            <a:ext cx="6096000" cy="3970318"/>
          </a:xfrm>
          <a:prstGeom prst="rect">
            <a:avLst/>
          </a:prstGeom>
        </p:spPr>
        <p:txBody>
          <a:bodyPr>
            <a:spAutoFit/>
          </a:bodyPr>
          <a:lstStyle/>
          <a:p>
            <a:pPr lvl="0"/>
            <a:r>
              <a:rPr lang="it-IT" dirty="0"/>
              <a:t>Numero di ottiche compatibili per garantire il numero minimo di porte 10Gbit/s richieste.</a:t>
            </a:r>
            <a:endParaRPr lang="en-GB" dirty="0"/>
          </a:p>
          <a:p>
            <a:pPr lvl="0"/>
            <a:r>
              <a:rPr lang="it-IT" dirty="0"/>
              <a:t>Le ottiche dovranno inoltre essere compatibili con lo standard LC multimodale usato per la connessione punto-punto con gli apparati informatici in sala.</a:t>
            </a:r>
            <a:endParaRPr lang="en-GB" dirty="0"/>
          </a:p>
          <a:p>
            <a:pPr lvl="0"/>
            <a:r>
              <a:rPr lang="it-IT" dirty="0"/>
              <a:t>A titolo di esempio, il fornitore dovrà rendere disponibile interfacce direttamente compatibili con le fibre multimodali LC già in dotazione al data center, scegliendo fra un pannello di attestazione per le porte LC oppure dei pannelli del tipo MPO/MTP 12 LC (per. es. da porte a 40Gbit/s in 4 porte LC da 10Gbit/s o simili).</a:t>
            </a:r>
            <a:endParaRPr lang="en-GB" dirty="0"/>
          </a:p>
          <a:p>
            <a:r>
              <a:rPr lang="it-IT" dirty="0"/>
              <a:t> </a:t>
            </a:r>
            <a:endParaRPr lang="en-GB" dirty="0"/>
          </a:p>
          <a:p>
            <a:r>
              <a:rPr lang="it-IT" dirty="0"/>
              <a:t>In fase di gara, le specifiche saranno aggiornate per tener conto dell’adeguamento tecnologico nel tempo. </a:t>
            </a:r>
            <a:endParaRPr lang="en-GB" dirty="0"/>
          </a:p>
        </p:txBody>
      </p:sp>
      <p:sp>
        <p:nvSpPr>
          <p:cNvPr id="8" name="Rettangolo 7"/>
          <p:cNvSpPr/>
          <p:nvPr/>
        </p:nvSpPr>
        <p:spPr>
          <a:xfrm>
            <a:off x="7882262" y="1417238"/>
            <a:ext cx="2277290" cy="369332"/>
          </a:xfrm>
          <a:prstGeom prst="rect">
            <a:avLst/>
          </a:prstGeom>
        </p:spPr>
        <p:txBody>
          <a:bodyPr wrap="none">
            <a:spAutoFit/>
          </a:bodyPr>
          <a:lstStyle/>
          <a:p>
            <a:r>
              <a:rPr lang="it-IT" b="1" dirty="0" smtClean="0">
                <a:solidFill>
                  <a:srgbClr val="000000"/>
                </a:solidFill>
                <a:latin typeface="Calibri" panose="020F0502020204030204" pitchFamily="34" charset="0"/>
              </a:rPr>
              <a:t>NUOVA DESCRIZIONE</a:t>
            </a:r>
            <a:endParaRPr lang="en-US" dirty="0"/>
          </a:p>
        </p:txBody>
      </p:sp>
      <p:sp>
        <p:nvSpPr>
          <p:cNvPr id="9" name="Rettangolo 8"/>
          <p:cNvSpPr/>
          <p:nvPr/>
        </p:nvSpPr>
        <p:spPr>
          <a:xfrm>
            <a:off x="-8965" y="-4025"/>
            <a:ext cx="1694329" cy="52443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Alta </a:t>
            </a:r>
            <a:r>
              <a:rPr lang="en-US" b="1" dirty="0" err="1" smtClean="0"/>
              <a:t>Priorità</a:t>
            </a:r>
            <a:endParaRPr lang="en-US" b="1" dirty="0"/>
          </a:p>
        </p:txBody>
      </p:sp>
    </p:spTree>
    <p:extLst>
      <p:ext uri="{BB962C8B-B14F-4D97-AF65-F5344CB8AC3E}">
        <p14:creationId xmlns:p14="http://schemas.microsoft.com/office/powerpoint/2010/main" val="3905463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b="1" dirty="0" err="1" smtClean="0">
                <a:solidFill>
                  <a:srgbClr val="000000"/>
                </a:solidFill>
                <a:latin typeface="Calibri" panose="020F0502020204030204" pitchFamily="34" charset="0"/>
                <a:ea typeface="+mn-ea"/>
                <a:cs typeface="+mn-cs"/>
              </a:rPr>
              <a:t>Ipotesi</a:t>
            </a:r>
            <a:r>
              <a:rPr lang="en-US" sz="2800" b="1" dirty="0" smtClean="0">
                <a:solidFill>
                  <a:srgbClr val="000000"/>
                </a:solidFill>
                <a:latin typeface="Calibri" panose="020F0502020204030204" pitchFamily="34" charset="0"/>
                <a:ea typeface="+mn-ea"/>
                <a:cs typeface="+mn-cs"/>
              </a:rPr>
              <a:t>: </a:t>
            </a:r>
            <a:r>
              <a:rPr lang="en-US" sz="2800" b="1" dirty="0" err="1" smtClean="0">
                <a:solidFill>
                  <a:srgbClr val="000000"/>
                </a:solidFill>
                <a:latin typeface="Calibri" panose="020F0502020204030204" pitchFamily="34" charset="0"/>
                <a:ea typeface="+mn-ea"/>
                <a:cs typeface="+mn-cs"/>
              </a:rPr>
              <a:t>Unire</a:t>
            </a:r>
            <a:r>
              <a:rPr lang="en-US" sz="2800" b="1" dirty="0" smtClean="0">
                <a:solidFill>
                  <a:srgbClr val="000000"/>
                </a:solidFill>
                <a:latin typeface="Calibri" panose="020F0502020204030204" pitchFamily="34" charset="0"/>
                <a:ea typeface="+mn-ea"/>
                <a:cs typeface="+mn-cs"/>
              </a:rPr>
              <a:t> BA-29-NET-INFN e BA-09-NET-INFN</a:t>
            </a:r>
            <a:endParaRPr lang="en-US" sz="2800" b="1" dirty="0">
              <a:solidFill>
                <a:srgbClr val="000000"/>
              </a:solidFill>
              <a:latin typeface="Calibri" panose="020F0502020204030204" pitchFamily="34" charset="0"/>
            </a:endParaRPr>
          </a:p>
        </p:txBody>
      </p:sp>
      <p:sp>
        <p:nvSpPr>
          <p:cNvPr id="3" name="Segnaposto contenuto 2"/>
          <p:cNvSpPr>
            <a:spLocks noGrp="1"/>
          </p:cNvSpPr>
          <p:nvPr>
            <p:ph idx="1"/>
          </p:nvPr>
        </p:nvSpPr>
        <p:spPr/>
        <p:txBody>
          <a:bodyPr/>
          <a:lstStyle/>
          <a:p>
            <a:pPr marL="0" indent="0">
              <a:buNone/>
            </a:pPr>
            <a:r>
              <a:rPr lang="en-US" dirty="0" err="1" smtClean="0"/>
              <a:t>Potrebbe</a:t>
            </a:r>
            <a:r>
              <a:rPr lang="en-US" dirty="0" smtClean="0"/>
              <a:t> </a:t>
            </a:r>
            <a:r>
              <a:rPr lang="en-US" dirty="0" err="1" smtClean="0"/>
              <a:t>essere</a:t>
            </a:r>
            <a:r>
              <a:rPr lang="en-US" dirty="0" smtClean="0"/>
              <a:t> utile </a:t>
            </a:r>
            <a:r>
              <a:rPr lang="en-US" dirty="0" err="1" smtClean="0"/>
              <a:t>unire</a:t>
            </a:r>
            <a:r>
              <a:rPr lang="en-US" dirty="0" smtClean="0"/>
              <a:t> BA-29-NET-INFN e BA-09-NET-INFN in un </a:t>
            </a:r>
            <a:r>
              <a:rPr lang="en-US" dirty="0" err="1" smtClean="0"/>
              <a:t>unico</a:t>
            </a:r>
            <a:r>
              <a:rPr lang="en-US" dirty="0" smtClean="0"/>
              <a:t> </a:t>
            </a:r>
            <a:r>
              <a:rPr lang="en-US" dirty="0" err="1" smtClean="0"/>
              <a:t>oggetto</a:t>
            </a:r>
            <a:r>
              <a:rPr lang="en-US" dirty="0" smtClean="0"/>
              <a:t>.</a:t>
            </a:r>
          </a:p>
          <a:p>
            <a:pPr marL="0" indent="0">
              <a:buNone/>
            </a:pPr>
            <a:r>
              <a:rPr lang="en-US" dirty="0" smtClean="0"/>
              <a:t>BA-29-NET-INFN e BA-09-NET-INFN </a:t>
            </a:r>
            <a:r>
              <a:rPr lang="en-US" dirty="0" err="1" smtClean="0"/>
              <a:t>sono</a:t>
            </a:r>
            <a:r>
              <a:rPr lang="en-US" dirty="0" smtClean="0"/>
              <a:t> </a:t>
            </a:r>
            <a:r>
              <a:rPr lang="en-US" dirty="0" err="1" smtClean="0"/>
              <a:t>su</a:t>
            </a:r>
            <a:r>
              <a:rPr lang="en-US" dirty="0" smtClean="0"/>
              <a:t> OR </a:t>
            </a:r>
            <a:r>
              <a:rPr lang="en-US" dirty="0" err="1" smtClean="0"/>
              <a:t>diversi</a:t>
            </a:r>
            <a:r>
              <a:rPr lang="en-US" dirty="0" smtClean="0"/>
              <a:t>.</a:t>
            </a:r>
          </a:p>
          <a:p>
            <a:pPr marL="0" indent="0">
              <a:buNone/>
            </a:pPr>
            <a:endParaRPr lang="en-US" dirty="0"/>
          </a:p>
        </p:txBody>
      </p:sp>
    </p:spTree>
    <p:extLst>
      <p:ext uri="{BB962C8B-B14F-4D97-AF65-F5344CB8AC3E}">
        <p14:creationId xmlns:p14="http://schemas.microsoft.com/office/powerpoint/2010/main" val="1920012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b="1" dirty="0" smtClean="0">
                <a:solidFill>
                  <a:srgbClr val="000000"/>
                </a:solidFill>
                <a:latin typeface="Calibri" panose="020F0502020204030204" pitchFamily="34" charset="0"/>
                <a:ea typeface="+mn-ea"/>
                <a:cs typeface="+mn-cs"/>
              </a:rPr>
              <a:t>CT-11-NET-INFN, NA-34-NET-INFN - </a:t>
            </a:r>
            <a:r>
              <a:rPr lang="it-IT" sz="2800" b="1" dirty="0" smtClean="0">
                <a:solidFill>
                  <a:srgbClr val="000000"/>
                </a:solidFill>
                <a:latin typeface="Calibri" panose="020F0502020204030204" pitchFamily="34" charset="0"/>
                <a:ea typeface="+mn-ea"/>
                <a:cs typeface="+mn-cs"/>
              </a:rPr>
              <a:t>apparati per rete WAN a 100 </a:t>
            </a:r>
            <a:r>
              <a:rPr lang="it-IT" sz="2800" b="1" dirty="0" err="1" smtClean="0">
                <a:solidFill>
                  <a:srgbClr val="000000"/>
                </a:solidFill>
                <a:latin typeface="Calibri" panose="020F0502020204030204" pitchFamily="34" charset="0"/>
                <a:ea typeface="+mn-ea"/>
                <a:cs typeface="+mn-cs"/>
              </a:rPr>
              <a:t>Gb</a:t>
            </a:r>
            <a:r>
              <a:rPr lang="it-IT" sz="2800" b="1" dirty="0" smtClean="0">
                <a:solidFill>
                  <a:srgbClr val="000000"/>
                </a:solidFill>
                <a:latin typeface="Calibri" panose="020F0502020204030204" pitchFamily="34" charset="0"/>
                <a:ea typeface="+mn-ea"/>
                <a:cs typeface="+mn-cs"/>
              </a:rPr>
              <a:t> </a:t>
            </a:r>
            <a:r>
              <a:rPr lang="en-US" sz="2800" b="1" dirty="0" smtClean="0">
                <a:solidFill>
                  <a:srgbClr val="000000"/>
                </a:solidFill>
                <a:latin typeface="Calibri" panose="020F0502020204030204" pitchFamily="34" charset="0"/>
                <a:ea typeface="+mn-ea"/>
                <a:cs typeface="+mn-cs"/>
              </a:rPr>
              <a:t> – </a:t>
            </a:r>
            <a:r>
              <a:rPr lang="en-US" sz="2800" b="1" dirty="0" err="1" smtClean="0">
                <a:solidFill>
                  <a:srgbClr val="000000"/>
                </a:solidFill>
                <a:latin typeface="Calibri" panose="020F0502020204030204" pitchFamily="34" charset="0"/>
                <a:ea typeface="+mn-ea"/>
                <a:cs typeface="+mn-cs"/>
              </a:rPr>
              <a:t>Costo</a:t>
            </a:r>
            <a:r>
              <a:rPr lang="en-US" sz="2800" b="1" dirty="0" smtClean="0">
                <a:solidFill>
                  <a:srgbClr val="000000"/>
                </a:solidFill>
                <a:latin typeface="Calibri" panose="020F0502020204030204" pitchFamily="34" charset="0"/>
                <a:ea typeface="+mn-ea"/>
                <a:cs typeface="+mn-cs"/>
              </a:rPr>
              <a:t> del Bene: 351.360,00</a:t>
            </a:r>
            <a:r>
              <a:rPr lang="it-IT" sz="2800" b="1" dirty="0">
                <a:solidFill>
                  <a:srgbClr val="000000"/>
                </a:solidFill>
                <a:latin typeface="Calibri" panose="020F0502020204030204" pitchFamily="34" charset="0"/>
              </a:rPr>
              <a:t> €</a:t>
            </a:r>
            <a:endParaRPr lang="en-US" sz="2800" b="1" dirty="0">
              <a:solidFill>
                <a:srgbClr val="000000"/>
              </a:solidFill>
              <a:latin typeface="Calibri" panose="020F0502020204030204" pitchFamily="34" charset="0"/>
              <a:ea typeface="+mn-ea"/>
              <a:cs typeface="+mn-cs"/>
            </a:endParaRPr>
          </a:p>
        </p:txBody>
      </p:sp>
      <p:sp>
        <p:nvSpPr>
          <p:cNvPr id="3" name="Segnaposto contenuto 2"/>
          <p:cNvSpPr>
            <a:spLocks noGrp="1"/>
          </p:cNvSpPr>
          <p:nvPr>
            <p:ph idx="1"/>
          </p:nvPr>
        </p:nvSpPr>
        <p:spPr>
          <a:xfrm>
            <a:off x="246529" y="2134906"/>
            <a:ext cx="5885330" cy="4351338"/>
          </a:xfrm>
        </p:spPr>
        <p:txBody>
          <a:bodyPr>
            <a:normAutofit/>
          </a:bodyPr>
          <a:lstStyle/>
          <a:p>
            <a:pPr marL="0" indent="0">
              <a:buNone/>
            </a:pPr>
            <a:r>
              <a:rPr lang="it-IT" sz="1800" dirty="0"/>
              <a:t>Per la connessione geografica dell’infrastruttura </a:t>
            </a:r>
            <a:r>
              <a:rPr lang="it-IT" sz="1800" dirty="0" smtClean="0"/>
              <a:t>di Catania (ovvero Napoli) a </a:t>
            </a:r>
            <a:r>
              <a:rPr lang="it-IT" sz="1800" dirty="0"/>
              <a:t>100Gbps con gli altri siti del progetto IBISCO e verso le maggiori reti Nazionali ed Internazionali della ricerca, è </a:t>
            </a:r>
            <a:r>
              <a:rPr lang="it-IT" sz="1800" dirty="0">
                <a:solidFill>
                  <a:srgbClr val="FF0000"/>
                </a:solidFill>
              </a:rPr>
              <a:t>necessario potenziare il </a:t>
            </a:r>
            <a:r>
              <a:rPr lang="it-IT" sz="1800" dirty="0" err="1">
                <a:solidFill>
                  <a:srgbClr val="FF0000"/>
                </a:solidFill>
              </a:rPr>
              <a:t>PoP</a:t>
            </a:r>
            <a:r>
              <a:rPr lang="it-IT" sz="1800" dirty="0">
                <a:solidFill>
                  <a:srgbClr val="FF0000"/>
                </a:solidFill>
              </a:rPr>
              <a:t> locale. In particolare occorre l’acquisizione delle line card e delle ottiche da integrare negli apparati trasmissivi già presenti nei </a:t>
            </a:r>
            <a:r>
              <a:rPr lang="it-IT" sz="1800" dirty="0" err="1">
                <a:solidFill>
                  <a:srgbClr val="FF0000"/>
                </a:solidFill>
              </a:rPr>
              <a:t>PoP</a:t>
            </a:r>
            <a:r>
              <a:rPr lang="it-IT" sz="1800" dirty="0">
                <a:solidFill>
                  <a:srgbClr val="FF0000"/>
                </a:solidFill>
              </a:rPr>
              <a:t> di dorsale. </a:t>
            </a:r>
            <a:endParaRPr lang="it-IT" sz="1800" dirty="0" smtClean="0">
              <a:solidFill>
                <a:srgbClr val="FF0000"/>
              </a:solidFill>
            </a:endParaRPr>
          </a:p>
          <a:p>
            <a:pPr marL="0" indent="0">
              <a:buNone/>
            </a:pPr>
            <a:r>
              <a:rPr lang="it-IT" sz="1800" dirty="0" smtClean="0">
                <a:solidFill>
                  <a:srgbClr val="FF0000"/>
                </a:solidFill>
              </a:rPr>
              <a:t>Tale </a:t>
            </a:r>
            <a:r>
              <a:rPr lang="it-IT" sz="1800" dirty="0">
                <a:solidFill>
                  <a:srgbClr val="FF0000"/>
                </a:solidFill>
              </a:rPr>
              <a:t>potenziamento riguarda sia l’hardware di interconnessione lato client, interfaccia del </a:t>
            </a:r>
            <a:r>
              <a:rPr lang="it-IT" sz="1800" dirty="0" err="1">
                <a:solidFill>
                  <a:srgbClr val="FF0000"/>
                </a:solidFill>
              </a:rPr>
              <a:t>PoP</a:t>
            </a:r>
            <a:r>
              <a:rPr lang="it-IT" sz="1800" dirty="0">
                <a:solidFill>
                  <a:srgbClr val="FF0000"/>
                </a:solidFill>
              </a:rPr>
              <a:t> verso la scheda a 100G del core-switch del </a:t>
            </a:r>
            <a:r>
              <a:rPr lang="it-IT" sz="1800" dirty="0" err="1">
                <a:solidFill>
                  <a:srgbClr val="FF0000"/>
                </a:solidFill>
              </a:rPr>
              <a:t>datacenter</a:t>
            </a:r>
            <a:r>
              <a:rPr lang="it-IT" sz="1800" dirty="0">
                <a:solidFill>
                  <a:srgbClr val="FF0000"/>
                </a:solidFill>
              </a:rPr>
              <a:t>, che verso il </a:t>
            </a:r>
            <a:r>
              <a:rPr lang="it-IT" sz="1800" dirty="0" err="1">
                <a:solidFill>
                  <a:srgbClr val="FF0000"/>
                </a:solidFill>
              </a:rPr>
              <a:t>backbone</a:t>
            </a:r>
            <a:r>
              <a:rPr lang="it-IT" sz="1800" dirty="0">
                <a:solidFill>
                  <a:srgbClr val="FF0000"/>
                </a:solidFill>
              </a:rPr>
              <a:t> di rete. Il bene da acquistare è quindi il seguente:</a:t>
            </a:r>
            <a:endParaRPr lang="en-GB" sz="1800" dirty="0">
              <a:solidFill>
                <a:srgbClr val="FF0000"/>
              </a:solidFill>
            </a:endParaRPr>
          </a:p>
          <a:p>
            <a:pPr marL="0" indent="0">
              <a:buNone/>
            </a:pPr>
            <a:r>
              <a:rPr lang="it-IT" sz="1800" dirty="0" smtClean="0">
                <a:solidFill>
                  <a:srgbClr val="FF0000"/>
                </a:solidFill>
              </a:rPr>
              <a:t>-</a:t>
            </a:r>
            <a:r>
              <a:rPr lang="it-IT" sz="1800" dirty="0">
                <a:solidFill>
                  <a:srgbClr val="FF0000"/>
                </a:solidFill>
              </a:rPr>
              <a:t>Acquisizione delle schede di linea e relative ottiche</a:t>
            </a:r>
            <a:endParaRPr lang="en-GB" sz="1800" dirty="0">
              <a:solidFill>
                <a:srgbClr val="FF0000"/>
              </a:solidFill>
            </a:endParaRPr>
          </a:p>
          <a:p>
            <a:pPr marL="0" indent="0">
              <a:buNone/>
            </a:pPr>
            <a:r>
              <a:rPr lang="it-IT" sz="1800" dirty="0" smtClean="0">
                <a:solidFill>
                  <a:srgbClr val="FF0000"/>
                </a:solidFill>
              </a:rPr>
              <a:t>-</a:t>
            </a:r>
            <a:r>
              <a:rPr lang="it-IT" sz="1800" dirty="0">
                <a:solidFill>
                  <a:srgbClr val="FF0000"/>
                </a:solidFill>
              </a:rPr>
              <a:t>Acquisizione schede client 100Gbps e relative ottiche </a:t>
            </a:r>
            <a:endParaRPr lang="en-GB" sz="1800" dirty="0">
              <a:solidFill>
                <a:srgbClr val="FF0000"/>
              </a:solidFill>
            </a:endParaRPr>
          </a:p>
          <a:p>
            <a:pPr marL="0" indent="0">
              <a:buNone/>
            </a:pPr>
            <a:endParaRPr lang="en-GB" dirty="0"/>
          </a:p>
        </p:txBody>
      </p:sp>
      <p:sp>
        <p:nvSpPr>
          <p:cNvPr id="4" name="Rettangolo 3"/>
          <p:cNvSpPr/>
          <p:nvPr/>
        </p:nvSpPr>
        <p:spPr>
          <a:xfrm>
            <a:off x="6130235" y="2134906"/>
            <a:ext cx="6096000" cy="4247317"/>
          </a:xfrm>
          <a:prstGeom prst="rect">
            <a:avLst/>
          </a:prstGeom>
        </p:spPr>
        <p:txBody>
          <a:bodyPr>
            <a:spAutoFit/>
          </a:bodyPr>
          <a:lstStyle/>
          <a:p>
            <a:r>
              <a:rPr lang="it-IT" dirty="0"/>
              <a:t>Per la connessione geografica dell’infrastruttura di Napoli a 100Gbps con gli altri siti del progetto IBISCO e verso le maggiori reti Nazionali ed Internazionali della ricerca, </a:t>
            </a:r>
            <a:r>
              <a:rPr lang="it-IT" b="1" dirty="0"/>
              <a:t>è necessario potenziare le attrezzature del </a:t>
            </a:r>
            <a:r>
              <a:rPr lang="it-IT" b="1" dirty="0" err="1"/>
              <a:t>datacenter</a:t>
            </a:r>
            <a:r>
              <a:rPr lang="it-IT" b="1" dirty="0"/>
              <a:t> per la connessione verso il GARR</a:t>
            </a:r>
            <a:r>
              <a:rPr lang="it-IT" dirty="0"/>
              <a:t>.</a:t>
            </a:r>
            <a:endParaRPr lang="en-GB" dirty="0"/>
          </a:p>
          <a:p>
            <a:r>
              <a:rPr lang="it-IT" dirty="0"/>
              <a:t>Il bene da acquistare per garantire la connessione sicura alla rete WAN a 100G per la sezione di Napoli, consiste dei seguenti due apparati funzionalmente accoppiati:</a:t>
            </a:r>
            <a:endParaRPr lang="en-GB" dirty="0"/>
          </a:p>
          <a:p>
            <a:pPr lvl="0"/>
            <a:endParaRPr lang="en-GB" dirty="0" smtClean="0"/>
          </a:p>
          <a:p>
            <a:pPr lvl="0"/>
            <a:r>
              <a:rPr lang="en-GB" dirty="0" err="1" smtClean="0"/>
              <a:t>Apparato</a:t>
            </a:r>
            <a:r>
              <a:rPr lang="en-GB" dirty="0" smtClean="0"/>
              <a:t> </a:t>
            </a:r>
            <a:r>
              <a:rPr lang="en-GB" dirty="0"/>
              <a:t>1: Router WAN 100G </a:t>
            </a:r>
            <a:r>
              <a:rPr lang="en-GB" dirty="0" err="1"/>
              <a:t>modulare</a:t>
            </a:r>
            <a:endParaRPr lang="en-GB" dirty="0"/>
          </a:p>
          <a:p>
            <a:pPr lvl="0"/>
            <a:r>
              <a:rPr lang="it-IT" dirty="0"/>
              <a:t>Apparato 2: Firewall </a:t>
            </a:r>
            <a:endParaRPr lang="it-IT" dirty="0" smtClean="0"/>
          </a:p>
          <a:p>
            <a:pPr lvl="0"/>
            <a:endParaRPr lang="it-IT" dirty="0" smtClean="0"/>
          </a:p>
          <a:p>
            <a:pPr lvl="0"/>
            <a:r>
              <a:rPr lang="it-IT" dirty="0" smtClean="0"/>
              <a:t>XXXX</a:t>
            </a:r>
          </a:p>
          <a:p>
            <a:pPr lvl="0"/>
            <a:r>
              <a:rPr lang="it-IT" dirty="0" smtClean="0"/>
              <a:t>XXXXXX</a:t>
            </a:r>
          </a:p>
          <a:p>
            <a:pPr lvl="0"/>
            <a:endParaRPr lang="en-GB" dirty="0"/>
          </a:p>
        </p:txBody>
      </p:sp>
      <p:sp>
        <p:nvSpPr>
          <p:cNvPr id="5" name="Rettangolo 4"/>
          <p:cNvSpPr/>
          <p:nvPr/>
        </p:nvSpPr>
        <p:spPr>
          <a:xfrm>
            <a:off x="1342510" y="1551708"/>
            <a:ext cx="2562881" cy="369332"/>
          </a:xfrm>
          <a:prstGeom prst="rect">
            <a:avLst/>
          </a:prstGeom>
        </p:spPr>
        <p:txBody>
          <a:bodyPr wrap="none">
            <a:spAutoFit/>
          </a:bodyPr>
          <a:lstStyle/>
          <a:p>
            <a:r>
              <a:rPr lang="it-IT" b="1" dirty="0" smtClean="0">
                <a:solidFill>
                  <a:srgbClr val="000000"/>
                </a:solidFill>
                <a:latin typeface="Calibri" panose="020F0502020204030204" pitchFamily="34" charset="0"/>
              </a:rPr>
              <a:t>DESCRIZIONE ORIGINALE</a:t>
            </a:r>
            <a:endParaRPr lang="en-US" dirty="0"/>
          </a:p>
        </p:txBody>
      </p:sp>
      <p:sp>
        <p:nvSpPr>
          <p:cNvPr id="6" name="Rettangolo 5"/>
          <p:cNvSpPr/>
          <p:nvPr/>
        </p:nvSpPr>
        <p:spPr>
          <a:xfrm>
            <a:off x="7882262" y="1551708"/>
            <a:ext cx="2277290" cy="369332"/>
          </a:xfrm>
          <a:prstGeom prst="rect">
            <a:avLst/>
          </a:prstGeom>
        </p:spPr>
        <p:txBody>
          <a:bodyPr wrap="none">
            <a:spAutoFit/>
          </a:bodyPr>
          <a:lstStyle/>
          <a:p>
            <a:r>
              <a:rPr lang="it-IT" b="1" dirty="0" smtClean="0">
                <a:solidFill>
                  <a:srgbClr val="000000"/>
                </a:solidFill>
                <a:latin typeface="Calibri" panose="020F0502020204030204" pitchFamily="34" charset="0"/>
              </a:rPr>
              <a:t>NUOVA DESCRIZIONE</a:t>
            </a:r>
            <a:endParaRPr lang="en-US" dirty="0"/>
          </a:p>
        </p:txBody>
      </p:sp>
      <p:sp>
        <p:nvSpPr>
          <p:cNvPr id="7" name="Rettangolo 6"/>
          <p:cNvSpPr/>
          <p:nvPr/>
        </p:nvSpPr>
        <p:spPr>
          <a:xfrm>
            <a:off x="-8965" y="-4025"/>
            <a:ext cx="1694329" cy="52443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Alta </a:t>
            </a:r>
            <a:r>
              <a:rPr lang="en-US" b="1" dirty="0" err="1" smtClean="0"/>
              <a:t>Priorità</a:t>
            </a:r>
            <a:endParaRPr lang="en-US" b="1" dirty="0"/>
          </a:p>
        </p:txBody>
      </p:sp>
    </p:spTree>
    <p:extLst>
      <p:ext uri="{BB962C8B-B14F-4D97-AF65-F5344CB8AC3E}">
        <p14:creationId xmlns:p14="http://schemas.microsoft.com/office/powerpoint/2010/main" val="941878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b="1" dirty="0" smtClean="0">
                <a:solidFill>
                  <a:srgbClr val="000000"/>
                </a:solidFill>
                <a:latin typeface="Calibri" panose="020F0502020204030204" pitchFamily="34" charset="0"/>
                <a:ea typeface="+mn-ea"/>
                <a:cs typeface="+mn-cs"/>
              </a:rPr>
              <a:t>CT-06-NET-INFN </a:t>
            </a:r>
            <a:r>
              <a:rPr lang="en-US" sz="2800" b="1" dirty="0">
                <a:solidFill>
                  <a:srgbClr val="000000"/>
                </a:solidFill>
                <a:latin typeface="Calibri" panose="020F0502020204030204" pitchFamily="34" charset="0"/>
                <a:ea typeface="+mn-ea"/>
                <a:cs typeface="+mn-cs"/>
              </a:rPr>
              <a:t>– </a:t>
            </a:r>
            <a:r>
              <a:rPr lang="it-IT" sz="2800" b="1" dirty="0">
                <a:solidFill>
                  <a:srgbClr val="000000"/>
                </a:solidFill>
                <a:latin typeface="Calibri" panose="020F0502020204030204" pitchFamily="34" charset="0"/>
                <a:ea typeface="+mn-ea"/>
                <a:cs typeface="+mn-cs"/>
              </a:rPr>
              <a:t>scheda HP a 100 </a:t>
            </a:r>
            <a:r>
              <a:rPr lang="it-IT" sz="2800" b="1" dirty="0" err="1">
                <a:solidFill>
                  <a:srgbClr val="000000"/>
                </a:solidFill>
                <a:latin typeface="Calibri" panose="020F0502020204030204" pitchFamily="34" charset="0"/>
                <a:ea typeface="+mn-ea"/>
                <a:cs typeface="+mn-cs"/>
              </a:rPr>
              <a:t>Gb</a:t>
            </a:r>
            <a:r>
              <a:rPr lang="it-IT" sz="2800" b="1" dirty="0">
                <a:solidFill>
                  <a:srgbClr val="000000"/>
                </a:solidFill>
                <a:latin typeface="Calibri" panose="020F0502020204030204" pitchFamily="34" charset="0"/>
                <a:ea typeface="+mn-ea"/>
                <a:cs typeface="+mn-cs"/>
              </a:rPr>
              <a:t> con ottica LR4 e cavo</a:t>
            </a:r>
            <a:br>
              <a:rPr lang="it-IT" sz="2800" b="1" dirty="0">
                <a:solidFill>
                  <a:srgbClr val="000000"/>
                </a:solidFill>
                <a:latin typeface="Calibri" panose="020F0502020204030204" pitchFamily="34" charset="0"/>
                <a:ea typeface="+mn-ea"/>
                <a:cs typeface="+mn-cs"/>
              </a:rPr>
            </a:br>
            <a:r>
              <a:rPr lang="en-US" sz="2800" b="1" dirty="0" err="1" smtClean="0">
                <a:solidFill>
                  <a:srgbClr val="000000"/>
                </a:solidFill>
                <a:latin typeface="Calibri" panose="020F0502020204030204" pitchFamily="34" charset="0"/>
              </a:rPr>
              <a:t>Costo</a:t>
            </a:r>
            <a:r>
              <a:rPr lang="en-US" sz="2800" b="1" dirty="0" smtClean="0">
                <a:solidFill>
                  <a:srgbClr val="000000"/>
                </a:solidFill>
                <a:latin typeface="Calibri" panose="020F0502020204030204" pitchFamily="34" charset="0"/>
              </a:rPr>
              <a:t> </a:t>
            </a:r>
            <a:r>
              <a:rPr lang="en-US" sz="2800" b="1" dirty="0">
                <a:solidFill>
                  <a:srgbClr val="000000"/>
                </a:solidFill>
                <a:latin typeface="Calibri" panose="020F0502020204030204" pitchFamily="34" charset="0"/>
              </a:rPr>
              <a:t>del Bene:  </a:t>
            </a:r>
            <a:r>
              <a:rPr lang="en-US" sz="2800" b="1" dirty="0" smtClean="0">
                <a:solidFill>
                  <a:srgbClr val="000000"/>
                </a:solidFill>
                <a:latin typeface="Calibri" panose="020F0502020204030204" pitchFamily="34" charset="0"/>
              </a:rPr>
              <a:t>66.540</a:t>
            </a:r>
            <a:r>
              <a:rPr lang="it-IT" sz="2800" b="1" dirty="0" smtClean="0">
                <a:solidFill>
                  <a:srgbClr val="000000"/>
                </a:solidFill>
                <a:latin typeface="Calibri" panose="020F0502020204030204" pitchFamily="34" charset="0"/>
              </a:rPr>
              <a:t> </a:t>
            </a:r>
            <a:r>
              <a:rPr lang="it-IT" sz="2800" b="1" dirty="0">
                <a:solidFill>
                  <a:srgbClr val="000000"/>
                </a:solidFill>
                <a:latin typeface="Calibri" panose="020F0502020204030204" pitchFamily="34" charset="0"/>
              </a:rPr>
              <a:t>€</a:t>
            </a:r>
            <a:r>
              <a:rPr lang="en-US" sz="2800" b="1" dirty="0" smtClean="0">
                <a:solidFill>
                  <a:srgbClr val="000000"/>
                </a:solidFill>
                <a:latin typeface="Calibri" panose="020F0502020204030204" pitchFamily="34" charset="0"/>
              </a:rPr>
              <a:t> </a:t>
            </a:r>
            <a:endParaRPr lang="en-US" sz="2800" b="1" dirty="0">
              <a:solidFill>
                <a:srgbClr val="000000"/>
              </a:solidFill>
              <a:latin typeface="Calibri" panose="020F0502020204030204" pitchFamily="34" charset="0"/>
            </a:endParaRPr>
          </a:p>
        </p:txBody>
      </p:sp>
      <p:sp>
        <p:nvSpPr>
          <p:cNvPr id="5" name="Segnaposto contenuto 2"/>
          <p:cNvSpPr>
            <a:spLocks noGrp="1"/>
          </p:cNvSpPr>
          <p:nvPr>
            <p:ph idx="1"/>
          </p:nvPr>
        </p:nvSpPr>
        <p:spPr>
          <a:xfrm>
            <a:off x="1" y="1892860"/>
            <a:ext cx="5593976" cy="4351338"/>
          </a:xfrm>
        </p:spPr>
        <p:txBody>
          <a:bodyPr>
            <a:noAutofit/>
          </a:bodyPr>
          <a:lstStyle/>
          <a:p>
            <a:pPr marL="0" indent="0">
              <a:buNone/>
            </a:pPr>
            <a:r>
              <a:rPr lang="it-IT" sz="1800" dirty="0"/>
              <a:t>L'elemento base dell'infrastruttura di rete del Data Center della Sezione INFN di Catania è costituito da un router “</a:t>
            </a:r>
            <a:r>
              <a:rPr lang="it-IT" sz="1800" dirty="0" err="1"/>
              <a:t>converged</a:t>
            </a:r>
            <a:r>
              <a:rPr lang="it-IT" sz="1800" dirty="0"/>
              <a:t> core” HP 10508 acquistato nell’ambito del progetto PON RECAS. Il progetto di potenziamento prevede l’acquisto di una “line-card” da 100 </a:t>
            </a:r>
            <a:r>
              <a:rPr lang="it-IT" sz="1800" dirty="0" err="1"/>
              <a:t>Gbps</a:t>
            </a:r>
            <a:r>
              <a:rPr lang="it-IT" sz="1800" dirty="0"/>
              <a:t> con relativa ottica per il collegamento alla rete GARR-X. Ciò permetterà di porre le basi per la connessione dell’UO di Catania alla rete WAN del GARR con connessioni a 100 </a:t>
            </a:r>
            <a:r>
              <a:rPr lang="it-IT" sz="1800" dirty="0" err="1"/>
              <a:t>Gbps</a:t>
            </a:r>
            <a:r>
              <a:rPr lang="it-IT" sz="1800" dirty="0"/>
              <a:t> e non solo a multipli di 10 </a:t>
            </a:r>
            <a:r>
              <a:rPr lang="it-IT" sz="1800" dirty="0" err="1"/>
              <a:t>Gbps</a:t>
            </a:r>
            <a:r>
              <a:rPr lang="it-IT" sz="1800" dirty="0"/>
              <a:t>, com’è attualmente. Le specifiche attuali della “line card“ che si intende acquistare sono le seguenti: </a:t>
            </a:r>
          </a:p>
          <a:p>
            <a:pPr marL="0" indent="0">
              <a:buNone/>
            </a:pPr>
            <a:r>
              <a:rPr lang="it-IT" sz="1800" dirty="0"/>
              <a:t>– HPE EC </a:t>
            </a:r>
            <a:r>
              <a:rPr lang="it-IT" sz="1800" dirty="0" err="1"/>
              <a:t>Module</a:t>
            </a:r>
            <a:r>
              <a:rPr lang="it-IT" sz="1800" dirty="0"/>
              <a:t> - Expansion </a:t>
            </a:r>
            <a:r>
              <a:rPr lang="it-IT" sz="1800" dirty="0" err="1"/>
              <a:t>module</a:t>
            </a:r>
            <a:r>
              <a:rPr lang="it-IT" sz="1800" dirty="0"/>
              <a:t> - 100 Gigabit CFP x 2 “JH196A”; - HP X150 - CFP </a:t>
            </a:r>
            <a:r>
              <a:rPr lang="it-IT" sz="1800" dirty="0" err="1"/>
              <a:t>transceiver</a:t>
            </a:r>
            <a:r>
              <a:rPr lang="it-IT" sz="1800" dirty="0"/>
              <a:t> </a:t>
            </a:r>
            <a:r>
              <a:rPr lang="it-IT" sz="1800" dirty="0" err="1"/>
              <a:t>module</a:t>
            </a:r>
            <a:r>
              <a:rPr lang="it-IT" sz="1800" dirty="0"/>
              <a:t> - 100 </a:t>
            </a:r>
            <a:r>
              <a:rPr lang="it-IT" sz="1800" dirty="0" err="1"/>
              <a:t>Gbps</a:t>
            </a:r>
            <a:r>
              <a:rPr lang="it-IT" sz="1800" dirty="0"/>
              <a:t> “JG829A”. In fase di gara tutte le specifiche verranno generalizzate al fine di consentire la massima partecipazione ed ottenere le migliori prestazioni al minor prezzo, e per garantire la migliore soluzione tecnologica al momento della gara.</a:t>
            </a:r>
          </a:p>
        </p:txBody>
      </p:sp>
      <p:sp>
        <p:nvSpPr>
          <p:cNvPr id="6" name="Rettangolo 5"/>
          <p:cNvSpPr/>
          <p:nvPr/>
        </p:nvSpPr>
        <p:spPr>
          <a:xfrm>
            <a:off x="1342510" y="1417238"/>
            <a:ext cx="2562881" cy="369332"/>
          </a:xfrm>
          <a:prstGeom prst="rect">
            <a:avLst/>
          </a:prstGeom>
        </p:spPr>
        <p:txBody>
          <a:bodyPr wrap="none">
            <a:spAutoFit/>
          </a:bodyPr>
          <a:lstStyle/>
          <a:p>
            <a:r>
              <a:rPr lang="it-IT" b="1" dirty="0" smtClean="0">
                <a:solidFill>
                  <a:srgbClr val="000000"/>
                </a:solidFill>
                <a:latin typeface="Calibri" panose="020F0502020204030204" pitchFamily="34" charset="0"/>
              </a:rPr>
              <a:t>DESCRIZIONE ORIGINALE</a:t>
            </a:r>
            <a:endParaRPr lang="en-US" dirty="0"/>
          </a:p>
        </p:txBody>
      </p:sp>
      <p:sp>
        <p:nvSpPr>
          <p:cNvPr id="7" name="Rettangolo 6"/>
          <p:cNvSpPr/>
          <p:nvPr/>
        </p:nvSpPr>
        <p:spPr>
          <a:xfrm>
            <a:off x="5593977" y="1738629"/>
            <a:ext cx="6598024" cy="4524315"/>
          </a:xfrm>
          <a:prstGeom prst="rect">
            <a:avLst/>
          </a:prstGeom>
        </p:spPr>
        <p:txBody>
          <a:bodyPr wrap="square">
            <a:spAutoFit/>
          </a:bodyPr>
          <a:lstStyle/>
          <a:p>
            <a:r>
              <a:rPr lang="it-IT" dirty="0"/>
              <a:t>L'elemento base dell'infrastruttura di rete del Data Center della Sezione INFN di Catania sarà il nuovo router acquistato nell’ambito di questo progetto (voce CT-11-NET-INFN)</a:t>
            </a:r>
            <a:endParaRPr lang="en-GB" dirty="0"/>
          </a:p>
          <a:p>
            <a:r>
              <a:rPr lang="it-IT" dirty="0"/>
              <a:t>Per l’upgrade della connessione alla WAN tramite il GARR occorrerà l’acquisto di una specifica line card a 100Gbit/s da installare nel nuovo router e le relative ottiche. In particolare i requisiti minimi sono: </a:t>
            </a:r>
            <a:endParaRPr lang="en-GB" dirty="0"/>
          </a:p>
          <a:p>
            <a:pPr lvl="0"/>
            <a:r>
              <a:rPr lang="it-IT" dirty="0"/>
              <a:t>Una Line card con porte 100GbE QSFP28 da almeno 12 porte full </a:t>
            </a:r>
            <a:r>
              <a:rPr lang="it-IT" dirty="0" err="1"/>
              <a:t>wired</a:t>
            </a:r>
            <a:r>
              <a:rPr lang="it-IT" dirty="0"/>
              <a:t> </a:t>
            </a:r>
            <a:r>
              <a:rPr lang="it-IT" dirty="0" err="1"/>
              <a:t>speed</a:t>
            </a:r>
            <a:r>
              <a:rPr lang="it-IT" dirty="0"/>
              <a:t> installabile Router WAN 100G di cui alla voce CT-11-NET-INFN</a:t>
            </a:r>
            <a:endParaRPr lang="en-GB" dirty="0"/>
          </a:p>
          <a:p>
            <a:pPr lvl="0"/>
            <a:r>
              <a:rPr lang="it-IT" dirty="0"/>
              <a:t>Dovranno essere fornite almeno 2 Ottiche QSFP28-100G-LR4 LC</a:t>
            </a:r>
            <a:endParaRPr lang="en-GB" dirty="0"/>
          </a:p>
          <a:p>
            <a:pPr lvl="0"/>
            <a:r>
              <a:rPr lang="it-IT" dirty="0"/>
              <a:t>Dovranno essere fornite almeno 2 Ottiche QSFP28-100G-SR4 LC </a:t>
            </a:r>
            <a:endParaRPr lang="en-GB" dirty="0"/>
          </a:p>
          <a:p>
            <a:r>
              <a:rPr lang="it-IT" dirty="0"/>
              <a:t>In fase di gara tutte le specifiche verranno generalizzate al fine di consentire la massima partecipazione ed ottenere le migliori prestazioni al minor prezzo, e per garantire la migliore soluzione tecnologica al momento della </a:t>
            </a:r>
            <a:r>
              <a:rPr lang="it-IT" dirty="0" smtClean="0"/>
              <a:t>gara.</a:t>
            </a:r>
            <a:endParaRPr lang="it-IT" dirty="0"/>
          </a:p>
        </p:txBody>
      </p:sp>
      <p:sp>
        <p:nvSpPr>
          <p:cNvPr id="8" name="Rettangolo 7"/>
          <p:cNvSpPr/>
          <p:nvPr/>
        </p:nvSpPr>
        <p:spPr>
          <a:xfrm>
            <a:off x="7868815" y="1369297"/>
            <a:ext cx="2277290" cy="369332"/>
          </a:xfrm>
          <a:prstGeom prst="rect">
            <a:avLst/>
          </a:prstGeom>
        </p:spPr>
        <p:txBody>
          <a:bodyPr wrap="none">
            <a:spAutoFit/>
          </a:bodyPr>
          <a:lstStyle/>
          <a:p>
            <a:r>
              <a:rPr lang="it-IT" b="1" dirty="0" smtClean="0">
                <a:solidFill>
                  <a:srgbClr val="000000"/>
                </a:solidFill>
                <a:latin typeface="Calibri" panose="020F0502020204030204" pitchFamily="34" charset="0"/>
              </a:rPr>
              <a:t>NUOVA DESCRIZIONE</a:t>
            </a:r>
            <a:endParaRPr lang="en-US" dirty="0"/>
          </a:p>
        </p:txBody>
      </p:sp>
      <p:sp>
        <p:nvSpPr>
          <p:cNvPr id="9" name="Rettangolo 8"/>
          <p:cNvSpPr/>
          <p:nvPr/>
        </p:nvSpPr>
        <p:spPr>
          <a:xfrm>
            <a:off x="-8965" y="9422"/>
            <a:ext cx="1694329" cy="52443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Media </a:t>
            </a:r>
            <a:r>
              <a:rPr lang="en-US" b="1" dirty="0" err="1" smtClean="0"/>
              <a:t>Priorità</a:t>
            </a:r>
            <a:endParaRPr lang="en-US" b="1" dirty="0"/>
          </a:p>
        </p:txBody>
      </p:sp>
    </p:spTree>
    <p:extLst>
      <p:ext uri="{BB962C8B-B14F-4D97-AF65-F5344CB8AC3E}">
        <p14:creationId xmlns:p14="http://schemas.microsoft.com/office/powerpoint/2010/main" val="304291858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908</TotalTime>
  <Words>2674</Words>
  <Application>Microsoft Office PowerPoint</Application>
  <PresentationFormat>Widescreen</PresentationFormat>
  <Paragraphs>185</Paragraphs>
  <Slides>18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18</vt:i4>
      </vt:variant>
    </vt:vector>
  </HeadingPairs>
  <TitlesOfParts>
    <vt:vector size="23" baseType="lpstr">
      <vt:lpstr>Arial</vt:lpstr>
      <vt:lpstr>Calibri</vt:lpstr>
      <vt:lpstr>Calibri Light</vt:lpstr>
      <vt:lpstr>Times New Roman</vt:lpstr>
      <vt:lpstr>Tema di Office</vt:lpstr>
      <vt:lpstr>Gara Rete</vt:lpstr>
      <vt:lpstr>Obiettivi della Gara</vt:lpstr>
      <vt:lpstr>Gara divisa in 4 lotti geografici</vt:lpstr>
      <vt:lpstr>Voci di spesa della Gara</vt:lpstr>
      <vt:lpstr>BA-29-NET-INFN - apparati per rete WAN a 100 – Costo del Bene: 351.360,00 €</vt:lpstr>
      <vt:lpstr>BA-09-NET-INFN - Upgrade rete – Costo del Bene:  198.220,00€ </vt:lpstr>
      <vt:lpstr>Ipotesi: Unire BA-29-NET-INFN e BA-09-NET-INFN</vt:lpstr>
      <vt:lpstr>CT-11-NET-INFN, NA-34-NET-INFN - apparati per rete WAN a 100 Gb  – Costo del Bene: 351.360,00 €</vt:lpstr>
      <vt:lpstr>CT-06-NET-INFN – scheda HP a 100 Gb con ottica LR4 e cavo Costo del Bene:  66.540 € </vt:lpstr>
      <vt:lpstr>CT-03-NET-INFN – rete LAN del Data Center - line card switch HP Costo del Bene:  233.580 € </vt:lpstr>
      <vt:lpstr>NA-34-NET-INFN - apparati per rete WAN a 100 Gb  – Costo del Bene: 351.360,00 €</vt:lpstr>
      <vt:lpstr>NA-08-NET-INFN – rete LAN del Data Center - nuovo switch Costo del Bene:  233.580 € </vt:lpstr>
      <vt:lpstr>NA-04-NET-INFN – rete LAN del Data Center - line card switch HP Costo del Bene:  87.050 € </vt:lpstr>
      <vt:lpstr>NA-06-NET-INFN – scheda a 100 GbE e ottiche- line card switch HP Costo del Bene:  49.100 € </vt:lpstr>
      <vt:lpstr>Presentazione standard di PowerPoint</vt:lpstr>
      <vt:lpstr>Sintesi Dei Cambiamenti senza accorpamenti</vt:lpstr>
      <vt:lpstr>Sintesi Dei Cambiamenti con accorpamenti</vt:lpstr>
      <vt:lpstr>Alcune aspetti generali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Gara Rete</dc:title>
  <dc:creator>osio thern</dc:creator>
  <cp:lastModifiedBy>spardi</cp:lastModifiedBy>
  <cp:revision>66</cp:revision>
  <dcterms:created xsi:type="dcterms:W3CDTF">2019-09-20T08:24:59Z</dcterms:created>
  <dcterms:modified xsi:type="dcterms:W3CDTF">2019-11-14T11:36:52Z</dcterms:modified>
</cp:coreProperties>
</file>