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72" r:id="rId3"/>
  </p:sldMasterIdLst>
  <p:notesMasterIdLst>
    <p:notesMasterId r:id="rId9"/>
  </p:notesMasterIdLst>
  <p:handoutMasterIdLst>
    <p:handoutMasterId r:id="rId10"/>
  </p:handoutMasterIdLst>
  <p:sldIdLst>
    <p:sldId id="354" r:id="rId4"/>
    <p:sldId id="353" r:id="rId5"/>
    <p:sldId id="355" r:id="rId6"/>
    <p:sldId id="356" r:id="rId7"/>
    <p:sldId id="357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76">
          <p15:clr>
            <a:srgbClr val="A4A3A4"/>
          </p15:clr>
        </p15:guide>
        <p15:guide id="2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0C0"/>
    <a:srgbClr val="008F00"/>
    <a:srgbClr val="FFFFFF"/>
    <a:srgbClr val="0157A4"/>
    <a:srgbClr val="000000"/>
    <a:srgbClr val="2C669E"/>
    <a:srgbClr val="F8B13C"/>
    <a:srgbClr val="1F497D"/>
    <a:srgbClr val="1E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540" autoAdjust="0"/>
  </p:normalViewPr>
  <p:slideViewPr>
    <p:cSldViewPr snapToObjects="1" showGuides="1">
      <p:cViewPr varScale="1">
        <p:scale>
          <a:sx n="69" d="100"/>
          <a:sy n="69" d="100"/>
        </p:scale>
        <p:origin x="-1220" y="-72"/>
      </p:cViewPr>
      <p:guideLst>
        <p:guide orient="horz" pos="2976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C6C0-723B-1144-B0BB-13233DB680E2}" type="datetimeFigureOut">
              <a:rPr lang="fr-FR" smtClean="0"/>
              <a:pPr/>
              <a:t>26/10/2020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9DF4-BFDC-CE44-88D7-285A082144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456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5803-7089-5846-80C7-3D9AC85D7E45}" type="datetimeFigureOut">
              <a:rPr lang="fr-FR" smtClean="0"/>
              <a:pPr/>
              <a:t>26/10/2020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73C1-2BD6-684E-AA1B-49165E0DF4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9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1068388"/>
            <a:ext cx="8229600" cy="30321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157A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itre 1"/>
          <p:cNvSpPr txBox="1">
            <a:spLocks/>
          </p:cNvSpPr>
          <p:nvPr userDrawn="1"/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157A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Cliquez et modifiez le titre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157A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76400" y="6524625"/>
            <a:ext cx="4419600" cy="196850"/>
          </a:xfrm>
        </p:spPr>
        <p:txBody>
          <a:bodyPr/>
          <a:lstStyle/>
          <a:p>
            <a:r>
              <a:rPr lang="en-GB" dirty="0" smtClean="0"/>
              <a:t>R. Bartolini, 8</a:t>
            </a:r>
            <a:r>
              <a:rPr lang="en-GB" baseline="30000" dirty="0" smtClean="0"/>
              <a:t>th</a:t>
            </a:r>
            <a:r>
              <a:rPr lang="en-GB" dirty="0" smtClean="0"/>
              <a:t> Low emittance ring workshop, </a:t>
            </a:r>
            <a:r>
              <a:rPr lang="en-GB" dirty="0" err="1" smtClean="0"/>
              <a:t>Frascati</a:t>
            </a:r>
            <a:r>
              <a:rPr lang="en-GB" dirty="0" smtClean="0"/>
              <a:t> 26/10/2020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Bartolini, 8</a:t>
            </a:r>
            <a:r>
              <a:rPr lang="en-GB" baseline="30000" dirty="0" smtClean="0"/>
              <a:t>th</a:t>
            </a:r>
            <a:r>
              <a:rPr lang="en-GB" dirty="0" smtClean="0"/>
              <a:t> Low emittance ring workshop, </a:t>
            </a:r>
            <a:r>
              <a:rPr lang="en-GB" dirty="0" err="1" smtClean="0"/>
              <a:t>Frascati</a:t>
            </a:r>
            <a:r>
              <a:rPr lang="en-GB" dirty="0" smtClean="0"/>
              <a:t> 26/10/2020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525963"/>
          </a:xfrm>
        </p:spPr>
        <p:txBody>
          <a:bodyPr vert="horz" wrap="square"/>
          <a:lstStyle>
            <a:lvl1pPr algn="l">
              <a:spcAft>
                <a:spcPts val="0"/>
              </a:spcAft>
              <a:buFont typeface="Arial"/>
              <a:buChar char="•"/>
              <a:defRPr sz="2400" baseline="0"/>
            </a:lvl1pPr>
            <a:lvl2pPr algn="l">
              <a:defRPr sz="20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Bartolini, 8</a:t>
            </a:r>
            <a:r>
              <a:rPr lang="en-GB" baseline="30000" dirty="0" smtClean="0"/>
              <a:t>th</a:t>
            </a:r>
            <a:r>
              <a:rPr lang="en-GB" dirty="0" smtClean="0"/>
              <a:t> Low emittance ring workshop, </a:t>
            </a:r>
            <a:r>
              <a:rPr lang="en-GB" dirty="0" err="1" smtClean="0"/>
              <a:t>Frascati</a:t>
            </a:r>
            <a:r>
              <a:rPr lang="en-GB" dirty="0" smtClean="0"/>
              <a:t>  26/10/2020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648200" y="990600"/>
            <a:ext cx="4038600" cy="4525963"/>
          </a:xfrm>
        </p:spPr>
        <p:txBody>
          <a:bodyPr vert="horz" wrap="square"/>
          <a:lstStyle>
            <a:lvl1pPr algn="l">
              <a:spcAft>
                <a:spcPts val="0"/>
              </a:spcAft>
              <a:buFont typeface="Arial"/>
              <a:buChar char="•"/>
              <a:defRPr sz="2400" baseline="0"/>
            </a:lvl1pPr>
            <a:lvl2pPr algn="l">
              <a:defRPr sz="20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066800"/>
            <a:ext cx="4040188" cy="5635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157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/>
              <a:t>Cliquez pour modifier le style des sous-titres du masque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Bartolini, 8</a:t>
            </a:r>
            <a:r>
              <a:rPr lang="en-GB" baseline="30000" dirty="0" smtClean="0"/>
              <a:t>th</a:t>
            </a:r>
            <a:r>
              <a:rPr lang="en-GB" dirty="0" smtClean="0"/>
              <a:t> Low emittance ring workshop, </a:t>
            </a:r>
            <a:r>
              <a:rPr lang="en-GB" dirty="0" err="1" smtClean="0"/>
              <a:t>Frascati</a:t>
            </a:r>
            <a:r>
              <a:rPr lang="en-GB" dirty="0" smtClean="0"/>
              <a:t> 26/10/2020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57200" y="1828800"/>
            <a:ext cx="4040188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4651963" y="1828800"/>
            <a:ext cx="4040188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4654050" y="1066800"/>
            <a:ext cx="4040188" cy="5635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157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/>
              <a:t>Cliquez pour modifier le style des sous-titres du masque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1066800"/>
            <a:ext cx="8229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486400" cy="195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Bartolini, 8</a:t>
            </a:r>
            <a:r>
              <a:rPr lang="en-GB" baseline="30000" dirty="0" smtClean="0"/>
              <a:t>th</a:t>
            </a:r>
            <a:r>
              <a:rPr lang="en-GB" dirty="0" smtClean="0"/>
              <a:t> Low emittance ring workshop, </a:t>
            </a:r>
            <a:r>
              <a:rPr lang="en-GB" dirty="0" err="1" smtClean="0"/>
              <a:t>Frascati</a:t>
            </a:r>
            <a:r>
              <a:rPr lang="en-GB" dirty="0" smtClean="0"/>
              <a:t> 26/10/2020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1B4523E-0E60-2F49-A1DB-8E66CE3DE8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Espace réservé du titre 1"/>
          <p:cNvSpPr txBox="1">
            <a:spLocks/>
          </p:cNvSpPr>
          <p:nvPr userDrawn="1"/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157A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Cliquez et modifiez le titre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157A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1B4523E-0E60-2F49-A1DB-8E66CE3DE8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9183" y="3518250"/>
            <a:ext cx="7924800" cy="49244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algn="r">
              <a:buFontTx/>
              <a:buNone/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Test </a:t>
            </a:r>
            <a:r>
              <a:rPr lang="en-GB" noProof="0" dirty="0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slide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9183" y="5301208"/>
            <a:ext cx="7924800" cy="37821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1800" baseline="0">
                <a:solidFill>
                  <a:srgbClr val="F8B13C"/>
                </a:solidFill>
                <a:latin typeface="Arial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/>
              <a:t>Test Name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759183" y="4565462"/>
            <a:ext cx="7924800" cy="53311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FontTx/>
              <a:buNone/>
              <a:defRPr sz="30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Test venue/date/</a:t>
            </a:r>
            <a:r>
              <a:rPr lang="fr-FR" dirty="0" err="1"/>
              <a:t>event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46302" y="3619500"/>
            <a:ext cx="7696200" cy="990600"/>
          </a:xfrm>
          <a:prstGeom prst="rect">
            <a:avLst/>
          </a:prstGeom>
        </p:spPr>
        <p:txBody>
          <a:bodyPr vert="horz" wrap="square"/>
          <a:lstStyle>
            <a:lvl1pPr algn="ctr">
              <a:buNone/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...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1B4523E-0E60-2F49-A1DB-8E66CE3DE8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9183" y="3518250"/>
            <a:ext cx="7924800" cy="49244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algn="r">
              <a:buFontTx/>
              <a:buNone/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Test </a:t>
            </a:r>
            <a:r>
              <a:rPr lang="en-GB" noProof="0" dirty="0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slide 1</a:t>
            </a:r>
          </a:p>
        </p:txBody>
      </p:sp>
      <p:sp>
        <p:nvSpPr>
          <p:cNvPr id="8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9183" y="5301208"/>
            <a:ext cx="7924800" cy="37821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1800" baseline="0">
                <a:solidFill>
                  <a:srgbClr val="F8B13C"/>
                </a:solidFill>
                <a:latin typeface="Arial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/>
              <a:t>Test Name / Organisation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759183" y="4565462"/>
            <a:ext cx="7924800" cy="53311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FontTx/>
              <a:buNone/>
              <a:defRPr sz="30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Test venue/date/</a:t>
            </a:r>
            <a:r>
              <a:rPr lang="fr-FR" dirty="0" err="1"/>
              <a:t>event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46302" y="3619500"/>
            <a:ext cx="7696200" cy="990600"/>
          </a:xfrm>
          <a:prstGeom prst="rect">
            <a:avLst/>
          </a:prstGeom>
        </p:spPr>
        <p:txBody>
          <a:bodyPr vert="horz" wrap="square"/>
          <a:lstStyle>
            <a:lvl1pPr algn="ctr">
              <a:buNone/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...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76400" y="6524625"/>
            <a:ext cx="4419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R. Bartolini, 8</a:t>
            </a:r>
            <a:r>
              <a:rPr lang="en-GB" baseline="30000" dirty="0" smtClean="0"/>
              <a:t>th</a:t>
            </a:r>
            <a:r>
              <a:rPr lang="en-GB" dirty="0" smtClean="0"/>
              <a:t> Low emittance ring workshop, </a:t>
            </a:r>
            <a:r>
              <a:rPr lang="en-GB" dirty="0" err="1" smtClean="0"/>
              <a:t>Frascati</a:t>
            </a:r>
            <a:r>
              <a:rPr lang="en-GB" dirty="0" smtClean="0"/>
              <a:t> 26/10/2020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1B4523E-0E60-2F49-A1DB-8E66CE3DE81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Image 7" descr="Aries-Logo-std-L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" y="5867400"/>
            <a:ext cx="1523898" cy="1069884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57200" y="836612"/>
            <a:ext cx="8229600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3429000" y="67214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157A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Aries-Logo-std-L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448583"/>
            <a:ext cx="4399784" cy="3088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3909"/>
            <a:ext cx="412626" cy="2750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95536" y="144493"/>
            <a:ext cx="88924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0" i="0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Grant Agreement No 730871.</a:t>
            </a:r>
            <a:endParaRPr lang="en-GB" sz="9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RIE-logo-BL-trans-PPT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27" y="836712"/>
            <a:ext cx="3230988" cy="21306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3909"/>
            <a:ext cx="412626" cy="27508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95536" y="144493"/>
            <a:ext cx="88924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Grant Agreement No 730871.</a:t>
            </a:r>
            <a:endParaRPr lang="en-GB" sz="9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Low Emittance Ring Workshop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696744" cy="5702824"/>
          </a:xfrm>
          <a:prstGeom prst="rect">
            <a:avLst/>
          </a:prstGeom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1676400" y="6524625"/>
            <a:ext cx="4419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R. Bartolini, 8</a:t>
            </a:r>
            <a:r>
              <a:rPr lang="en-GB" baseline="30000" dirty="0" smtClean="0"/>
              <a:t>th</a:t>
            </a:r>
            <a:r>
              <a:rPr lang="en-GB" dirty="0" smtClean="0"/>
              <a:t> Low emittance ring workshop, </a:t>
            </a:r>
            <a:r>
              <a:rPr lang="en-GB" dirty="0" err="1" smtClean="0"/>
              <a:t>Frascati</a:t>
            </a:r>
            <a:r>
              <a:rPr lang="en-GB" dirty="0" smtClean="0"/>
              <a:t>, 26/10/2020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8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41108"/>
              </p:ext>
            </p:extLst>
          </p:nvPr>
        </p:nvGraphicFramePr>
        <p:xfrm>
          <a:off x="431545" y="1160748"/>
          <a:ext cx="8388927" cy="3401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5563">
                  <a:extLst>
                    <a:ext uri="{9D8B030D-6E8A-4147-A177-3AD203B41FA5}">
                      <a16:colId xmlns="" xmlns:a16="http://schemas.microsoft.com/office/drawing/2014/main" val="2239456779"/>
                    </a:ext>
                  </a:extLst>
                </a:gridCol>
                <a:gridCol w="2192780">
                  <a:extLst>
                    <a:ext uri="{9D8B030D-6E8A-4147-A177-3AD203B41FA5}">
                      <a16:colId xmlns="" xmlns:a16="http://schemas.microsoft.com/office/drawing/2014/main" val="181339170"/>
                    </a:ext>
                  </a:extLst>
                </a:gridCol>
                <a:gridCol w="349612">
                  <a:extLst>
                    <a:ext uri="{9D8B030D-6E8A-4147-A177-3AD203B41FA5}">
                      <a16:colId xmlns="" xmlns:a16="http://schemas.microsoft.com/office/drawing/2014/main" val="3927324153"/>
                    </a:ext>
                  </a:extLst>
                </a:gridCol>
                <a:gridCol w="349612">
                  <a:extLst>
                    <a:ext uri="{9D8B030D-6E8A-4147-A177-3AD203B41FA5}">
                      <a16:colId xmlns="" xmlns:a16="http://schemas.microsoft.com/office/drawing/2014/main" val="2825935993"/>
                    </a:ext>
                  </a:extLst>
                </a:gridCol>
                <a:gridCol w="349612">
                  <a:extLst>
                    <a:ext uri="{9D8B030D-6E8A-4147-A177-3AD203B41FA5}">
                      <a16:colId xmlns="" xmlns:a16="http://schemas.microsoft.com/office/drawing/2014/main" val="1841698504"/>
                    </a:ext>
                  </a:extLst>
                </a:gridCol>
                <a:gridCol w="349612">
                  <a:extLst>
                    <a:ext uri="{9D8B030D-6E8A-4147-A177-3AD203B41FA5}">
                      <a16:colId xmlns="" xmlns:a16="http://schemas.microsoft.com/office/drawing/2014/main" val="458650315"/>
                    </a:ext>
                  </a:extLst>
                </a:gridCol>
                <a:gridCol w="349612">
                  <a:extLst>
                    <a:ext uri="{9D8B030D-6E8A-4147-A177-3AD203B41FA5}">
                      <a16:colId xmlns="" xmlns:a16="http://schemas.microsoft.com/office/drawing/2014/main" val="1609993841"/>
                    </a:ext>
                  </a:extLst>
                </a:gridCol>
                <a:gridCol w="349612">
                  <a:extLst>
                    <a:ext uri="{9D8B030D-6E8A-4147-A177-3AD203B41FA5}">
                      <a16:colId xmlns="" xmlns:a16="http://schemas.microsoft.com/office/drawing/2014/main" val="713089666"/>
                    </a:ext>
                  </a:extLst>
                </a:gridCol>
                <a:gridCol w="349612">
                  <a:extLst>
                    <a:ext uri="{9D8B030D-6E8A-4147-A177-3AD203B41FA5}">
                      <a16:colId xmlns="" xmlns:a16="http://schemas.microsoft.com/office/drawing/2014/main" val="3793317028"/>
                    </a:ext>
                  </a:extLst>
                </a:gridCol>
                <a:gridCol w="349612">
                  <a:extLst>
                    <a:ext uri="{9D8B030D-6E8A-4147-A177-3AD203B41FA5}">
                      <a16:colId xmlns="" xmlns:a16="http://schemas.microsoft.com/office/drawing/2014/main" val="621679314"/>
                    </a:ext>
                  </a:extLst>
                </a:gridCol>
                <a:gridCol w="349612">
                  <a:extLst>
                    <a:ext uri="{9D8B030D-6E8A-4147-A177-3AD203B41FA5}">
                      <a16:colId xmlns="" xmlns:a16="http://schemas.microsoft.com/office/drawing/2014/main" val="718432462"/>
                    </a:ext>
                  </a:extLst>
                </a:gridCol>
                <a:gridCol w="349612">
                  <a:extLst>
                    <a:ext uri="{9D8B030D-6E8A-4147-A177-3AD203B41FA5}">
                      <a16:colId xmlns="" xmlns:a16="http://schemas.microsoft.com/office/drawing/2014/main" val="4014400185"/>
                    </a:ext>
                  </a:extLst>
                </a:gridCol>
                <a:gridCol w="349612">
                  <a:extLst>
                    <a:ext uri="{9D8B030D-6E8A-4147-A177-3AD203B41FA5}">
                      <a16:colId xmlns="" xmlns:a16="http://schemas.microsoft.com/office/drawing/2014/main" val="3391971504"/>
                    </a:ext>
                  </a:extLst>
                </a:gridCol>
                <a:gridCol w="349612">
                  <a:extLst>
                    <a:ext uri="{9D8B030D-6E8A-4147-A177-3AD203B41FA5}">
                      <a16:colId xmlns="" xmlns:a16="http://schemas.microsoft.com/office/drawing/2014/main" val="419449306"/>
                    </a:ext>
                  </a:extLst>
                </a:gridCol>
                <a:gridCol w="349612">
                  <a:extLst>
                    <a:ext uri="{9D8B030D-6E8A-4147-A177-3AD203B41FA5}">
                      <a16:colId xmlns="" xmlns:a16="http://schemas.microsoft.com/office/drawing/2014/main" val="1517518703"/>
                    </a:ext>
                  </a:extLst>
                </a:gridCol>
                <a:gridCol w="349612">
                  <a:extLst>
                    <a:ext uri="{9D8B030D-6E8A-4147-A177-3AD203B41FA5}">
                      <a16:colId xmlns="" xmlns:a16="http://schemas.microsoft.com/office/drawing/2014/main" val="1984422486"/>
                    </a:ext>
                  </a:extLst>
                </a:gridCol>
                <a:gridCol w="349612">
                  <a:extLst>
                    <a:ext uri="{9D8B030D-6E8A-4147-A177-3AD203B41FA5}">
                      <a16:colId xmlns="" xmlns:a16="http://schemas.microsoft.com/office/drawing/2014/main" val="1893425698"/>
                    </a:ext>
                  </a:extLst>
                </a:gridCol>
                <a:gridCol w="336404">
                  <a:extLst>
                    <a:ext uri="{9D8B030D-6E8A-4147-A177-3AD203B41FA5}">
                      <a16:colId xmlns="" xmlns:a16="http://schemas.microsoft.com/office/drawing/2014/main" val="2301734392"/>
                    </a:ext>
                  </a:extLst>
                </a:gridCol>
              </a:tblGrid>
              <a:tr h="2565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Year 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Year 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Year 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Year 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9838593"/>
                  </a:ext>
                </a:extLst>
              </a:tr>
              <a:tr h="2565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Task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Description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="" xmlns:a16="http://schemas.microsoft.com/office/drawing/2014/main" val="2669008974"/>
                  </a:ext>
                </a:extLst>
              </a:tr>
              <a:tr h="6329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Coordination and Communication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</a:rPr>
                        <a:t>M</a:t>
                      </a:r>
                      <a:endParaRPr lang="en-GB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="" xmlns:a16="http://schemas.microsoft.com/office/drawing/2014/main" val="749633906"/>
                  </a:ext>
                </a:extLst>
              </a:tr>
              <a:tr h="7313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Injection systems for ultra-low emittance ring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</a:rPr>
                        <a:t>M</a:t>
                      </a:r>
                      <a:endParaRPr lang="en-GB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</a:rPr>
                        <a:t>M</a:t>
                      </a:r>
                      <a:endParaRPr lang="en-GB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="" xmlns:a16="http://schemas.microsoft.com/office/drawing/2014/main" val="558403293"/>
                  </a:ext>
                </a:extLst>
              </a:tr>
              <a:tr h="7273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Beam dynamics and technology for low-emittance rings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</a:rPr>
                        <a:t>M</a:t>
                      </a:r>
                      <a:endParaRPr lang="en-GB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8F00"/>
                          </a:solidFill>
                          <a:effectLst/>
                        </a:rPr>
                        <a:t>M</a:t>
                      </a:r>
                      <a:endParaRPr lang="en-GB" sz="1600" dirty="0">
                        <a:solidFill>
                          <a:srgbClr val="008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="" xmlns:a16="http://schemas.microsoft.com/office/drawing/2014/main" val="2763570058"/>
                  </a:ext>
                </a:extLst>
              </a:tr>
              <a:tr h="7969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Beam tests and commissioning of low emittance rings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="" xmlns:a16="http://schemas.microsoft.com/office/drawing/2014/main" val="3089125573"/>
                  </a:ext>
                </a:extLst>
              </a:tr>
            </a:tbl>
          </a:graphicData>
        </a:graphic>
      </p:graphicFrame>
      <p:sp>
        <p:nvSpPr>
          <p:cNvPr id="21" name="Oval 20"/>
          <p:cNvSpPr/>
          <p:nvPr/>
        </p:nvSpPr>
        <p:spPr>
          <a:xfrm>
            <a:off x="3851920" y="1628800"/>
            <a:ext cx="360040" cy="36004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593992" y="2323077"/>
            <a:ext cx="360040" cy="36004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41541" y="3015576"/>
            <a:ext cx="360040" cy="36004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79296" cy="561974"/>
          </a:xfrm>
        </p:spPr>
        <p:txBody>
          <a:bodyPr/>
          <a:lstStyle/>
          <a:p>
            <a:pPr algn="ctr"/>
            <a:r>
              <a:rPr lang="en-GB" dirty="0" smtClean="0"/>
              <a:t>ARIES WP7 </a:t>
            </a:r>
            <a:r>
              <a:rPr lang="en-GB" dirty="0"/>
              <a:t>RUL</a:t>
            </a:r>
            <a:r>
              <a:rPr lang="en-GB" sz="3600" dirty="0">
                <a:sym typeface="Symbol" panose="05050102010706020507" pitchFamily="18" charset="2"/>
              </a:rPr>
              <a:t></a:t>
            </a:r>
            <a:r>
              <a:rPr lang="en-GB" dirty="0">
                <a:sym typeface="Symbol" panose="05050102010706020507" pitchFamily="18" charset="2"/>
              </a:rPr>
              <a:t>: </a:t>
            </a:r>
            <a:r>
              <a:rPr lang="en-GB" dirty="0"/>
              <a:t>milestones and deliverables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139952" y="1938318"/>
            <a:ext cx="141057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General WS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20759" y="2672916"/>
            <a:ext cx="1475177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Injection WS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5856" y="3356992"/>
            <a:ext cx="145091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Diagnostics WS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100392" y="1052736"/>
            <a:ext cx="0" cy="3672408"/>
          </a:xfrm>
          <a:prstGeom prst="line">
            <a:avLst/>
          </a:prstGeom>
          <a:ln>
            <a:solidFill>
              <a:srgbClr val="00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8" y="472514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rgbClr val="0900C0"/>
                </a:solidFill>
              </a:rPr>
              <a:t>This is the last general workshop of this funding cycle with ARIES </a:t>
            </a:r>
            <a:r>
              <a:rPr lang="en-GB" altLang="en-US" sz="2000" b="1" dirty="0" smtClean="0">
                <a:solidFill>
                  <a:srgbClr val="0900C0"/>
                </a:solidFill>
              </a:rPr>
              <a:t>(end </a:t>
            </a:r>
            <a:r>
              <a:rPr lang="en-GB" altLang="en-US" sz="2000" b="1" dirty="0" smtClean="0">
                <a:solidFill>
                  <a:srgbClr val="0900C0"/>
                </a:solidFill>
              </a:rPr>
              <a:t>Apr 21)</a:t>
            </a:r>
            <a:endParaRPr lang="en-GB" altLang="en-US" sz="2000" b="1" dirty="0" smtClean="0">
              <a:solidFill>
                <a:srgbClr val="090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4782" y="2636912"/>
            <a:ext cx="1543137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Injection WS</a:t>
            </a:r>
          </a:p>
        </p:txBody>
      </p:sp>
      <p:sp>
        <p:nvSpPr>
          <p:cNvPr id="19" name="Oval 18"/>
          <p:cNvSpPr/>
          <p:nvPr/>
        </p:nvSpPr>
        <p:spPr>
          <a:xfrm>
            <a:off x="5666636" y="2240346"/>
            <a:ext cx="360040" cy="36004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244272" y="3717032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687160" y="3716609"/>
            <a:ext cx="360040" cy="36004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26A444-7356-44E3-8A60-37282F0A11FE}"/>
              </a:ext>
            </a:extLst>
          </p:cNvPr>
          <p:cNvSpPr txBox="1"/>
          <p:nvPr/>
        </p:nvSpPr>
        <p:spPr>
          <a:xfrm>
            <a:off x="3851920" y="4077072"/>
            <a:ext cx="1346138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Beam test WS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2681D5D-F0ED-4FE7-BE13-55A81DFDE92F}"/>
              </a:ext>
            </a:extLst>
          </p:cNvPr>
          <p:cNvSpPr/>
          <p:nvPr/>
        </p:nvSpPr>
        <p:spPr>
          <a:xfrm>
            <a:off x="6372200" y="2996952"/>
            <a:ext cx="360040" cy="36004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17D0131-59B1-48BF-ADF4-2214ED837A68}"/>
              </a:ext>
            </a:extLst>
          </p:cNvPr>
          <p:cNvSpPr/>
          <p:nvPr/>
        </p:nvSpPr>
        <p:spPr>
          <a:xfrm>
            <a:off x="5961366" y="2254191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2838540-CFA8-4BEC-8662-DCB31B1B4A41}"/>
              </a:ext>
            </a:extLst>
          </p:cNvPr>
          <p:cNvSpPr txBox="1"/>
          <p:nvPr/>
        </p:nvSpPr>
        <p:spPr>
          <a:xfrm>
            <a:off x="5718058" y="3375616"/>
            <a:ext cx="144623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Technology WS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5D33B26-6A21-4CFF-A5B8-A35154CCC79A}"/>
              </a:ext>
            </a:extLst>
          </p:cNvPr>
          <p:cNvSpPr txBox="1"/>
          <p:nvPr/>
        </p:nvSpPr>
        <p:spPr>
          <a:xfrm>
            <a:off x="5436096" y="4170566"/>
            <a:ext cx="1748043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commissioning WS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093604D-BA5A-41B6-B434-EBCE3D0649B0}"/>
              </a:ext>
            </a:extLst>
          </p:cNvPr>
          <p:cNvSpPr txBox="1"/>
          <p:nvPr/>
        </p:nvSpPr>
        <p:spPr>
          <a:xfrm>
            <a:off x="6642295" y="1923399"/>
            <a:ext cx="145700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General WS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5056830D-A21B-4192-B08C-3CFF5D1066AC}"/>
              </a:ext>
            </a:extLst>
          </p:cNvPr>
          <p:cNvCxnSpPr>
            <a:cxnSpLocks/>
          </p:cNvCxnSpPr>
          <p:nvPr/>
        </p:nvCxnSpPr>
        <p:spPr>
          <a:xfrm flipH="1" flipV="1">
            <a:off x="7092280" y="1844824"/>
            <a:ext cx="1007019" cy="828094"/>
          </a:xfrm>
          <a:prstGeom prst="straightConnector1">
            <a:avLst/>
          </a:prstGeom>
          <a:ln w="38100">
            <a:solidFill>
              <a:srgbClr val="0900C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02681D5D-F0ED-4FE7-BE13-55A81DFDE92F}"/>
              </a:ext>
            </a:extLst>
          </p:cNvPr>
          <p:cNvSpPr/>
          <p:nvPr/>
        </p:nvSpPr>
        <p:spPr>
          <a:xfrm>
            <a:off x="7393900" y="2996952"/>
            <a:ext cx="360040" cy="36004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5056830D-A21B-4192-B08C-3CFF5D1066AC}"/>
              </a:ext>
            </a:extLst>
          </p:cNvPr>
          <p:cNvCxnSpPr>
            <a:cxnSpLocks/>
          </p:cNvCxnSpPr>
          <p:nvPr/>
        </p:nvCxnSpPr>
        <p:spPr>
          <a:xfrm flipH="1" flipV="1">
            <a:off x="7956376" y="1844824"/>
            <a:ext cx="216024" cy="838296"/>
          </a:xfrm>
          <a:prstGeom prst="straightConnector1">
            <a:avLst/>
          </a:prstGeom>
          <a:ln w="38100">
            <a:solidFill>
              <a:srgbClr val="0900C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1676400" y="6524625"/>
            <a:ext cx="4419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R. Bartolini, 8</a:t>
            </a:r>
            <a:r>
              <a:rPr lang="en-GB" baseline="30000" dirty="0" smtClean="0"/>
              <a:t>th</a:t>
            </a:r>
            <a:r>
              <a:rPr lang="en-GB" dirty="0" smtClean="0"/>
              <a:t> Low emittance ring workshop, </a:t>
            </a:r>
            <a:r>
              <a:rPr lang="en-GB" dirty="0" err="1" smtClean="0"/>
              <a:t>Frascati</a:t>
            </a:r>
            <a:r>
              <a:rPr lang="en-GB" dirty="0" smtClean="0"/>
              <a:t>, 26/10/2020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39" y="5229200"/>
            <a:ext cx="1611877" cy="9671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560" y="5126170"/>
            <a:ext cx="603073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0900C0"/>
                </a:solidFill>
              </a:rPr>
              <a:t>The next project I-FAST </a:t>
            </a:r>
            <a:r>
              <a:rPr lang="en-GB" altLang="en-US" b="1" dirty="0" smtClean="0">
                <a:solidFill>
                  <a:srgbClr val="0900C0"/>
                </a:solidFill>
              </a:rPr>
              <a:t>(Innovation Fostering in Accelerators </a:t>
            </a:r>
            <a:r>
              <a:rPr lang="en-GB" altLang="en-US" b="1" dirty="0">
                <a:solidFill>
                  <a:srgbClr val="0900C0"/>
                </a:solidFill>
              </a:rPr>
              <a:t>S</a:t>
            </a:r>
            <a:r>
              <a:rPr lang="en-GB" altLang="en-US" b="1" dirty="0" smtClean="0">
                <a:solidFill>
                  <a:srgbClr val="0900C0"/>
                </a:solidFill>
              </a:rPr>
              <a:t>cience and Technology) submitted in March 2020 is </a:t>
            </a:r>
            <a:r>
              <a:rPr lang="en-GB" altLang="en-US" b="1" dirty="0">
                <a:solidFill>
                  <a:srgbClr val="0900C0"/>
                </a:solidFill>
              </a:rPr>
              <a:t>under </a:t>
            </a:r>
            <a:r>
              <a:rPr lang="en-GB" altLang="en-US" b="1" dirty="0" smtClean="0">
                <a:solidFill>
                  <a:srgbClr val="0900C0"/>
                </a:solidFill>
              </a:rPr>
              <a:t>evaluation </a:t>
            </a:r>
            <a:r>
              <a:rPr lang="en-GB" altLang="en-US" b="1" dirty="0">
                <a:solidFill>
                  <a:srgbClr val="0900C0"/>
                </a:solidFill>
              </a:rPr>
              <a:t>at the EU a decision is expected soon to </a:t>
            </a:r>
            <a:r>
              <a:rPr lang="en-GB" altLang="en-US" b="1" dirty="0" smtClean="0">
                <a:solidFill>
                  <a:srgbClr val="0900C0"/>
                </a:solidFill>
              </a:rPr>
              <a:t>start in </a:t>
            </a:r>
            <a:r>
              <a:rPr lang="en-GB" altLang="en-US" b="1" dirty="0">
                <a:solidFill>
                  <a:srgbClr val="0900C0"/>
                </a:solidFill>
              </a:rPr>
              <a:t>May 2021 (see my talk on Friday)</a:t>
            </a:r>
          </a:p>
        </p:txBody>
      </p:sp>
    </p:spTree>
    <p:extLst>
      <p:ext uri="{BB962C8B-B14F-4D97-AF65-F5344CB8AC3E}">
        <p14:creationId xmlns:p14="http://schemas.microsoft.com/office/powerpoint/2010/main" val="26392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field is thriving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2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1676400" y="6524625"/>
            <a:ext cx="4419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R. Bartolini, 8</a:t>
            </a:r>
            <a:r>
              <a:rPr lang="en-GB" baseline="30000" dirty="0" smtClean="0"/>
              <a:t>th</a:t>
            </a:r>
            <a:r>
              <a:rPr lang="en-GB" dirty="0" smtClean="0"/>
              <a:t> Low emittance ring workshop, </a:t>
            </a:r>
            <a:r>
              <a:rPr lang="en-GB" dirty="0" err="1" smtClean="0"/>
              <a:t>Frascati</a:t>
            </a:r>
            <a:r>
              <a:rPr lang="en-GB" dirty="0" smtClean="0"/>
              <a:t>, 26/10/2020</a:t>
            </a:r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107504" y="1196752"/>
            <a:ext cx="7200800" cy="4470770"/>
            <a:chOff x="107504" y="1124744"/>
            <a:chExt cx="7312278" cy="454277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124744"/>
              <a:ext cx="7312278" cy="4542778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1907704" y="1491058"/>
              <a:ext cx="4752528" cy="1905075"/>
            </a:xfrm>
            <a:prstGeom prst="line">
              <a:avLst/>
            </a:prstGeom>
            <a:ln w="31750">
              <a:solidFill>
                <a:srgbClr val="090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907704" y="2427162"/>
              <a:ext cx="4752528" cy="190507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907704" y="2787202"/>
              <a:ext cx="4752528" cy="1905075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7308304" y="3523714"/>
            <a:ext cx="7397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MBA</a:t>
            </a:r>
            <a:endParaRPr lang="de-DE" sz="2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08304" y="4221088"/>
            <a:ext cx="1178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F0"/>
                </a:solidFill>
              </a:rPr>
              <a:t>o</a:t>
            </a:r>
            <a:r>
              <a:rPr lang="en-US" sz="2200" dirty="0" smtClean="0">
                <a:solidFill>
                  <a:srgbClr val="00B0F0"/>
                </a:solidFill>
              </a:rPr>
              <a:t>n-axis </a:t>
            </a:r>
          </a:p>
          <a:p>
            <a:r>
              <a:rPr lang="en-US" sz="2200" dirty="0" smtClean="0">
                <a:solidFill>
                  <a:srgbClr val="00B0F0"/>
                </a:solidFill>
              </a:rPr>
              <a:t>injection</a:t>
            </a:r>
            <a:endParaRPr lang="de-DE" sz="2200" dirty="0">
              <a:solidFill>
                <a:srgbClr val="00B0F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36296" y="1916832"/>
            <a:ext cx="1620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900C0"/>
                </a:solidFill>
              </a:rPr>
              <a:t>operating </a:t>
            </a:r>
          </a:p>
          <a:p>
            <a:pPr algn="ctr"/>
            <a:r>
              <a:rPr lang="en-US" sz="2200" dirty="0" smtClean="0">
                <a:solidFill>
                  <a:srgbClr val="0900C0"/>
                </a:solidFill>
              </a:rPr>
              <a:t>light sources</a:t>
            </a:r>
          </a:p>
          <a:p>
            <a:pPr algn="ctr"/>
            <a:r>
              <a:rPr lang="en-US" sz="1600" dirty="0" smtClean="0">
                <a:solidFill>
                  <a:srgbClr val="0900C0"/>
                </a:solidFill>
              </a:rPr>
              <a:t>mostly DBA-TBA</a:t>
            </a:r>
            <a:endParaRPr lang="de-DE" sz="1600" dirty="0">
              <a:solidFill>
                <a:srgbClr val="090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field is thriving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2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1676400" y="6524625"/>
            <a:ext cx="4419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R. Bartolini, 8</a:t>
            </a:r>
            <a:r>
              <a:rPr lang="en-GB" baseline="30000" dirty="0" smtClean="0"/>
              <a:t>th</a:t>
            </a:r>
            <a:r>
              <a:rPr lang="en-GB" dirty="0" smtClean="0"/>
              <a:t> Low emittance ring workshop, </a:t>
            </a:r>
            <a:r>
              <a:rPr lang="en-GB" dirty="0" err="1" smtClean="0"/>
              <a:t>Frascati</a:t>
            </a:r>
            <a:r>
              <a:rPr lang="en-GB" dirty="0" smtClean="0"/>
              <a:t>, 26/10/2020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4" y="1196752"/>
            <a:ext cx="8316416" cy="441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special thank…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2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1676400" y="6524625"/>
            <a:ext cx="4419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R. Bartolini, 8</a:t>
            </a:r>
            <a:r>
              <a:rPr lang="en-GB" baseline="30000" dirty="0" smtClean="0"/>
              <a:t>th</a:t>
            </a:r>
            <a:r>
              <a:rPr lang="en-GB" dirty="0" smtClean="0"/>
              <a:t> Low emittance ring workshop, </a:t>
            </a:r>
            <a:r>
              <a:rPr lang="en-GB" dirty="0" err="1" smtClean="0"/>
              <a:t>Frascati</a:t>
            </a:r>
            <a:r>
              <a:rPr lang="en-GB" dirty="0" smtClean="0"/>
              <a:t>, 26/10/2020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72" y="931540"/>
            <a:ext cx="4297660" cy="4297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5229200"/>
            <a:ext cx="2726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  <a:r>
              <a:rPr lang="en-US" sz="2400" dirty="0" smtClean="0"/>
              <a:t>o </a:t>
            </a:r>
          </a:p>
          <a:p>
            <a:pPr algn="ctr"/>
            <a:r>
              <a:rPr lang="de-DE" sz="2400" b="1" dirty="0" smtClean="0">
                <a:solidFill>
                  <a:srgbClr val="0900C0"/>
                </a:solidFill>
              </a:rPr>
              <a:t>Marica </a:t>
            </a:r>
            <a:r>
              <a:rPr lang="de-DE" sz="2400" b="1" dirty="0" err="1" smtClean="0">
                <a:solidFill>
                  <a:srgbClr val="0900C0"/>
                </a:solidFill>
              </a:rPr>
              <a:t>Biagini</a:t>
            </a:r>
            <a:r>
              <a:rPr lang="de-DE" sz="2400" b="1" dirty="0" smtClean="0">
                <a:solidFill>
                  <a:srgbClr val="0900C0"/>
                </a:solidFill>
              </a:rPr>
              <a:t> </a:t>
            </a:r>
          </a:p>
          <a:p>
            <a:pPr algn="ctr"/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Frascati</a:t>
            </a:r>
            <a:r>
              <a:rPr lang="de-DE" sz="2400" dirty="0" smtClean="0"/>
              <a:t> LOC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612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ARI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0</TotalTime>
  <Words>249</Words>
  <Application>Microsoft Office PowerPoint</Application>
  <PresentationFormat>On-screen Show (4:3)</PresentationFormat>
  <Paragraphs>123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Thème Office</vt:lpstr>
      <vt:lpstr>Thème ARIES</vt:lpstr>
      <vt:lpstr>Thème Office</vt:lpstr>
      <vt:lpstr>8th Low Emittance Ring Workshop </vt:lpstr>
      <vt:lpstr>ARIES WP7 RUL: milestones and deliverables</vt:lpstr>
      <vt:lpstr>The field is thriving</vt:lpstr>
      <vt:lpstr>The field is thriving</vt:lpstr>
      <vt:lpstr>A special thank…</vt:lpstr>
    </vt:vector>
  </TitlesOfParts>
  <Company>APO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Bartolini, Riccardo</cp:lastModifiedBy>
  <cp:revision>361</cp:revision>
  <cp:lastPrinted>2020-09-30T08:33:48Z</cp:lastPrinted>
  <dcterms:created xsi:type="dcterms:W3CDTF">2017-04-26T09:15:49Z</dcterms:created>
  <dcterms:modified xsi:type="dcterms:W3CDTF">2020-10-26T11:44:27Z</dcterms:modified>
</cp:coreProperties>
</file>