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38" r:id="rId2"/>
    <p:sldId id="430" r:id="rId3"/>
    <p:sldId id="532" r:id="rId4"/>
    <p:sldId id="526" r:id="rId5"/>
    <p:sldId id="529" r:id="rId6"/>
    <p:sldId id="530" r:id="rId7"/>
    <p:sldId id="539" r:id="rId8"/>
    <p:sldId id="527" r:id="rId9"/>
    <p:sldId id="528" r:id="rId10"/>
    <p:sldId id="531" r:id="rId11"/>
    <p:sldId id="494" r:id="rId12"/>
    <p:sldId id="505" r:id="rId13"/>
    <p:sldId id="538" r:id="rId14"/>
    <p:sldId id="507" r:id="rId15"/>
    <p:sldId id="488" r:id="rId16"/>
    <p:sldId id="535" r:id="rId17"/>
    <p:sldId id="536" r:id="rId18"/>
    <p:sldId id="513" r:id="rId19"/>
    <p:sldId id="537" r:id="rId20"/>
  </p:sldIdLst>
  <p:sldSz cx="12192000" cy="6858000"/>
  <p:notesSz cx="143017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9" userDrawn="1">
          <p15:clr>
            <a:srgbClr val="A4A3A4"/>
          </p15:clr>
        </p15:guide>
        <p15:guide id="2" pos="450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t2" initials="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92D6"/>
    <a:srgbClr val="EE12BF"/>
    <a:srgbClr val="B2FF00"/>
    <a:srgbClr val="E6E6E6"/>
    <a:srgbClr val="FF6666"/>
    <a:srgbClr val="FFFFFF"/>
    <a:srgbClr val="000000"/>
    <a:srgbClr val="0055A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837" autoAdjust="0"/>
  </p:normalViewPr>
  <p:slideViewPr>
    <p:cSldViewPr snapToGrid="0" snapToObjects="1">
      <p:cViewPr varScale="1">
        <p:scale>
          <a:sx n="84" d="100"/>
          <a:sy n="84" d="100"/>
        </p:scale>
        <p:origin x="442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0" d="100"/>
          <a:sy n="50" d="100"/>
        </p:scale>
        <p:origin x="2160" y="54"/>
      </p:cViewPr>
      <p:guideLst>
        <p:guide orient="horz" pos="3129"/>
        <p:guide pos="450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2"/>
            <a:ext cx="6199000" cy="498396"/>
          </a:xfrm>
          <a:prstGeom prst="rect">
            <a:avLst/>
          </a:prstGeom>
        </p:spPr>
        <p:txBody>
          <a:bodyPr vert="horz" lIns="131229" tIns="65614" rIns="131229" bIns="65614" rtlCol="0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8099450" y="12"/>
            <a:ext cx="6199000" cy="498396"/>
          </a:xfrm>
          <a:prstGeom prst="rect">
            <a:avLst/>
          </a:prstGeom>
        </p:spPr>
        <p:txBody>
          <a:bodyPr vert="horz" lIns="131229" tIns="65614" rIns="131229" bIns="65614" rtlCol="0"/>
          <a:lstStyle>
            <a:lvl1pPr algn="r">
              <a:defRPr sz="1700"/>
            </a:lvl1pPr>
          </a:lstStyle>
          <a:p>
            <a:fld id="{D3F5B3BF-D9F3-4E95-B71D-1E367DE8B973}" type="datetimeFigureOut">
              <a:rPr lang="en-GB" smtClean="0"/>
              <a:t>30/10/2020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255"/>
            <a:ext cx="6199000" cy="498396"/>
          </a:xfrm>
          <a:prstGeom prst="rect">
            <a:avLst/>
          </a:prstGeom>
        </p:spPr>
        <p:txBody>
          <a:bodyPr vert="horz" lIns="131229" tIns="65614" rIns="131229" bIns="65614" rtlCol="0" anchor="b"/>
          <a:lstStyle>
            <a:lvl1pPr algn="l">
              <a:defRPr sz="17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8099450" y="9428255"/>
            <a:ext cx="6199000" cy="498396"/>
          </a:xfrm>
          <a:prstGeom prst="rect">
            <a:avLst/>
          </a:prstGeom>
        </p:spPr>
        <p:txBody>
          <a:bodyPr vert="horz" lIns="131229" tIns="65614" rIns="131229" bIns="65614" rtlCol="0" anchor="b"/>
          <a:lstStyle>
            <a:lvl1pPr algn="r">
              <a:defRPr sz="1700"/>
            </a:lvl1pPr>
          </a:lstStyle>
          <a:p>
            <a:fld id="{C41F9635-494B-4BBC-A0A9-927193F26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530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9"/>
            <a:ext cx="6197443" cy="496331"/>
          </a:xfrm>
          <a:prstGeom prst="rect">
            <a:avLst/>
          </a:prstGeom>
        </p:spPr>
        <p:txBody>
          <a:bodyPr vert="horz" lIns="131229" tIns="65614" rIns="131229" bIns="65614" rtlCol="0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101044" y="9"/>
            <a:ext cx="6197443" cy="496331"/>
          </a:xfrm>
          <a:prstGeom prst="rect">
            <a:avLst/>
          </a:prstGeom>
        </p:spPr>
        <p:txBody>
          <a:bodyPr vert="horz" lIns="131229" tIns="65614" rIns="131229" bIns="65614" rtlCol="0"/>
          <a:lstStyle>
            <a:lvl1pPr algn="r">
              <a:defRPr sz="1700"/>
            </a:lvl1pPr>
          </a:lstStyle>
          <a:p>
            <a:fld id="{D628A480-3686-4A45-B348-778E52A86B5D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4333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1229" tIns="65614" rIns="131229" bIns="656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430180" y="4715155"/>
            <a:ext cx="11441430" cy="4466987"/>
          </a:xfrm>
          <a:prstGeom prst="rect">
            <a:avLst/>
          </a:prstGeom>
        </p:spPr>
        <p:txBody>
          <a:bodyPr vert="horz" lIns="131229" tIns="65614" rIns="131229" bIns="656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428588"/>
            <a:ext cx="6197443" cy="496331"/>
          </a:xfrm>
          <a:prstGeom prst="rect">
            <a:avLst/>
          </a:prstGeom>
        </p:spPr>
        <p:txBody>
          <a:bodyPr vert="horz" lIns="131229" tIns="65614" rIns="131229" bIns="65614" rtlCol="0" anchor="b"/>
          <a:lstStyle>
            <a:lvl1pPr algn="l">
              <a:defRPr sz="1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101044" y="9428588"/>
            <a:ext cx="6197443" cy="496331"/>
          </a:xfrm>
          <a:prstGeom prst="rect">
            <a:avLst/>
          </a:prstGeom>
        </p:spPr>
        <p:txBody>
          <a:bodyPr vert="horz" lIns="131229" tIns="65614" rIns="131229" bIns="65614" rtlCol="0" anchor="b"/>
          <a:lstStyle>
            <a:lvl1pPr algn="r">
              <a:defRPr sz="1700"/>
            </a:lvl1pPr>
          </a:lstStyle>
          <a:p>
            <a:fld id="{3B51F81B-0188-F944-95C5-D896A11FC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40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57" y="2703285"/>
            <a:ext cx="1563273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CH" dirty="0" smtClean="0"/>
              <a:t>Click to </a:t>
            </a:r>
            <a:r>
              <a:rPr kumimoji="0" lang="fr-CH" dirty="0" err="1" smtClean="0"/>
              <a:t>edit</a:t>
            </a:r>
            <a:r>
              <a:rPr kumimoji="0" lang="fr-CH" dirty="0" smtClean="0"/>
              <a:t> Master </a:t>
            </a:r>
            <a:r>
              <a:rPr kumimoji="0" lang="fr-CH" dirty="0" err="1" smtClean="0"/>
              <a:t>title</a:t>
            </a:r>
            <a:r>
              <a:rPr kumimoji="0" lang="fr-CH" dirty="0" smtClean="0"/>
              <a:t> style</a:t>
            </a:r>
            <a:endParaRPr kumimoji="0"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E6CEB-9AF1-491B-9CB8-62C99B127DC7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Gerade Verbindung 29"/>
          <p:cNvCxnSpPr/>
          <p:nvPr userDrawn="1"/>
        </p:nvCxnSpPr>
        <p:spPr>
          <a:xfrm>
            <a:off x="0" y="836712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0" y="913060"/>
            <a:ext cx="12192000" cy="50799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12192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B3D18-7619-455C-A049-6143E4DD0C50}" type="datetime1">
              <a:rPr lang="en-US" smtClean="0"/>
              <a:t>10/30/2020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 4" descr="bande-01.eps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Document reference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image" Target="../media/image60.jpe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G"/><Relationship Id="rId3" Type="http://schemas.openxmlformats.org/officeDocument/2006/relationships/image" Target="../media/image69.png"/><Relationship Id="rId7" Type="http://schemas.openxmlformats.org/officeDocument/2006/relationships/image" Target="../media/image65.png"/><Relationship Id="rId12" Type="http://schemas.openxmlformats.org/officeDocument/2006/relationships/image" Target="../media/image77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JPG"/><Relationship Id="rId4" Type="http://schemas.openxmlformats.org/officeDocument/2006/relationships/image" Target="../media/image70.jpeg"/><Relationship Id="rId9" Type="http://schemas.openxmlformats.org/officeDocument/2006/relationships/image" Target="../media/image74.JPG"/><Relationship Id="rId14" Type="http://schemas.openxmlformats.org/officeDocument/2006/relationships/image" Target="../media/image7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indico.cern.ch/event/111714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554807"/>
            <a:ext cx="12192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/>
              <a:t>The HTS </a:t>
            </a:r>
            <a:r>
              <a:rPr lang="de-DE" sz="3200" b="1" dirty="0" err="1" smtClean="0"/>
              <a:t>undulator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and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wiggler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development</a:t>
            </a:r>
            <a:endParaRPr lang="de-DE" sz="3200" b="1" dirty="0" smtClean="0"/>
          </a:p>
          <a:p>
            <a:pPr algn="ctr"/>
            <a:endParaRPr lang="en-US" sz="2100" b="1" dirty="0"/>
          </a:p>
          <a:p>
            <a:pPr algn="ctr"/>
            <a:r>
              <a:rPr lang="en-US" sz="2100" b="1" dirty="0" smtClean="0"/>
              <a:t>Daniel Schoerling</a:t>
            </a:r>
          </a:p>
          <a:p>
            <a:pPr algn="ctr"/>
            <a:endParaRPr lang="en-US" sz="3200" b="1" dirty="0"/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On behalf of the HTS team &amp; the </a:t>
            </a:r>
            <a:r>
              <a:rPr lang="en-US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undulator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collaboration (KIT-CERN)</a:t>
            </a:r>
          </a:p>
          <a:p>
            <a:pPr algn="ctr"/>
            <a:endParaRPr lang="en-US" sz="1600" b="1" dirty="0">
              <a:latin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</a:rPr>
              <a:t>Special thanks to Sebastian Richter (CERN/KIT), Axel Bernhard (KIT), Paolo Ferracin (LBNL) and Laura Garcia Fajardo (LBNL)</a:t>
            </a:r>
            <a:endParaRPr lang="en-US" sz="1400" b="1" dirty="0"/>
          </a:p>
        </p:txBody>
      </p:sp>
      <p:pic>
        <p:nvPicPr>
          <p:cNvPr id="7" name="Image 4" descr="logooutline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15" y="520257"/>
            <a:ext cx="1745112" cy="17275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478684"/>
            <a:ext cx="12192000" cy="25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</a:t>
            </a:r>
            <a:r>
              <a:rPr lang="en-US" sz="1600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of October 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2020</a:t>
            </a:r>
            <a:endParaRPr lang="en-GB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6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091" y="992996"/>
            <a:ext cx="11722443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 err="1" smtClean="0"/>
              <a:t>Nb-Ti</a:t>
            </a:r>
            <a:r>
              <a:rPr lang="en-US" dirty="0" smtClean="0"/>
              <a:t> prototype magnet was built and successfully tested in KARA at KIT</a:t>
            </a:r>
            <a:endParaRPr lang="en-GB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Nb</a:t>
            </a:r>
            <a:r>
              <a:rPr lang="en-GB" baseline="-25000" dirty="0" smtClean="0"/>
              <a:t>3</a:t>
            </a:r>
            <a:r>
              <a:rPr lang="en-GB" dirty="0" smtClean="0"/>
              <a:t>Sn </a:t>
            </a:r>
            <a:r>
              <a:rPr lang="en-GB" dirty="0" smtClean="0"/>
              <a:t>wiggler magnets: VR magnets to </a:t>
            </a:r>
            <a:r>
              <a:rPr lang="en-GB" dirty="0"/>
              <a:t>reduce the number of joints</a:t>
            </a:r>
            <a:r>
              <a:rPr lang="en-GB" dirty="0" smtClean="0"/>
              <a:t>. One HR test coil was built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The </a:t>
            </a:r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</a:t>
            </a:r>
            <a:r>
              <a:rPr lang="en-GB" dirty="0" smtClean="0"/>
              <a:t>short </a:t>
            </a:r>
            <a:r>
              <a:rPr lang="en-GB" dirty="0"/>
              <a:t>model wigglers </a:t>
            </a:r>
            <a:r>
              <a:rPr lang="en-GB" dirty="0" smtClean="0"/>
              <a:t>are built from single strands, which are difficult to insulate and prone to breakage after heat treatment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The second </a:t>
            </a:r>
            <a:r>
              <a:rPr lang="en-GB" dirty="0"/>
              <a:t>prototype Nb</a:t>
            </a:r>
            <a:r>
              <a:rPr lang="en-GB" baseline="-25000" dirty="0"/>
              <a:t>3</a:t>
            </a:r>
            <a:r>
              <a:rPr lang="en-GB" dirty="0"/>
              <a:t>Sn </a:t>
            </a:r>
            <a:r>
              <a:rPr lang="en-GB" dirty="0" smtClean="0"/>
              <a:t>magnet </a:t>
            </a:r>
            <a:r>
              <a:rPr lang="en-GB" dirty="0"/>
              <a:t>reached its operating region after the second </a:t>
            </a:r>
            <a:r>
              <a:rPr lang="en-GB" dirty="0" smtClean="0"/>
              <a:t>quench! </a:t>
            </a:r>
            <a:r>
              <a:rPr lang="en-GB" dirty="0"/>
              <a:t>However, both wiggler models were plagued with technical issues: the first one had performance issues and both models had insulation issues</a:t>
            </a:r>
            <a:r>
              <a:rPr lang="en-GB" dirty="0" smtClean="0"/>
              <a:t>.</a:t>
            </a:r>
          </a:p>
          <a:p>
            <a:pPr>
              <a:spcAft>
                <a:spcPts val="600"/>
              </a:spcAft>
            </a:pPr>
            <a:endParaRPr lang="en-GB" dirty="0" smtClean="0"/>
          </a:p>
          <a:p>
            <a:pPr>
              <a:spcAft>
                <a:spcPts val="600"/>
              </a:spcAft>
            </a:pPr>
            <a:r>
              <a:rPr lang="en-US" dirty="0" smtClean="0"/>
              <a:t>In conclusion </a:t>
            </a:r>
            <a:r>
              <a:rPr lang="en-US" dirty="0" smtClean="0"/>
              <a:t>a </a:t>
            </a:r>
            <a:r>
              <a:rPr lang="en-US" dirty="0" smtClean="0"/>
              <a:t>working </a:t>
            </a:r>
            <a:r>
              <a:rPr lang="en-US" dirty="0" err="1" smtClean="0"/>
              <a:t>Nb-Ti</a:t>
            </a:r>
            <a:r>
              <a:rPr lang="en-US" dirty="0" smtClean="0"/>
              <a:t> CLIC damping wiggler prototype was built. On the other hand, t</a:t>
            </a:r>
            <a:r>
              <a:rPr lang="en-US" dirty="0" smtClean="0"/>
              <a:t>he </a:t>
            </a:r>
            <a:r>
              <a:rPr lang="en-US" dirty="0" smtClean="0"/>
              <a:t>use of Nb</a:t>
            </a:r>
            <a:r>
              <a:rPr lang="en-US" baseline="-25000" dirty="0" smtClean="0"/>
              <a:t>3</a:t>
            </a:r>
            <a:r>
              <a:rPr lang="en-US" dirty="0" smtClean="0"/>
              <a:t>Sn for wigglers is considered complicated and thanks to the impressive progress of </a:t>
            </a:r>
            <a:r>
              <a:rPr lang="en-US" dirty="0" err="1" smtClean="0"/>
              <a:t>ReBCO</a:t>
            </a:r>
            <a:r>
              <a:rPr lang="en-US" dirty="0" smtClean="0"/>
              <a:t> tape conductors interest in this technology for wigglers diminished over the years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 2018/2019 the activity was refocused on HTS (with a focus on </a:t>
            </a:r>
            <a:r>
              <a:rPr lang="en-US" dirty="0" err="1" smtClean="0"/>
              <a:t>undulators</a:t>
            </a:r>
            <a:r>
              <a:rPr lang="en-US" dirty="0" smtClean="0"/>
              <a:t> for </a:t>
            </a:r>
            <a:r>
              <a:rPr lang="en-US" dirty="0" err="1" smtClean="0"/>
              <a:t>CompactLight</a:t>
            </a:r>
            <a:r>
              <a:rPr lang="en-US" dirty="0" smtClean="0"/>
              <a:t>, a free electron laser design study)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This activity was now integrated into the HTS magnet development program of CERN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8726"/>
            <a:ext cx="12192000" cy="837729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Summary history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73449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de-CH" sz="4000" dirty="0"/>
              <a:t>	</a:t>
            </a:r>
            <a:r>
              <a:rPr lang="en-US" sz="4000" dirty="0" smtClean="0"/>
              <a:t>CERN’s HTS program: A snapshot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01390"/>
            <a:ext cx="9689714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CERN’s HTS magnet program serves the potential future machines: hadron, electron/positron, muons and physics beyond colliders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focus is on the development of HTS high-field dipole magnets for future (hadron) colliders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aim is to build in the next 10 years an ‘accelerator-like’ short model magnet reaching around 20 T for a future circular collider (hadron or muons), which shows that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these field levels can be reliably reached, managing effectively the mechanical stress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ramps in the order of 10 min to nominal field are feasible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protection, if powered in series, is feasible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reasonable field quality level is within reach, acceptable for next-generation colliders (beyond FCC)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3242" y="1018439"/>
            <a:ext cx="2776269" cy="1855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81" y="4437388"/>
            <a:ext cx="2652584" cy="1313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429" y="4163556"/>
            <a:ext cx="2780868" cy="1861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0211"/>
          <a:stretch/>
        </p:blipFill>
        <p:spPr>
          <a:xfrm>
            <a:off x="6369094" y="4090908"/>
            <a:ext cx="2774509" cy="2006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714" y="4163556"/>
            <a:ext cx="2156948" cy="16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8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7852" y="49163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en-US" sz="4000" dirty="0"/>
              <a:t>High-field accelerator magnets for </a:t>
            </a:r>
            <a:r>
              <a:rPr lang="en-US" sz="4000" dirty="0" smtClean="0"/>
              <a:t>hadron colliders:</a:t>
            </a:r>
            <a:endParaRPr lang="en-US" sz="4000" dirty="0"/>
          </a:p>
          <a:p>
            <a:pPr algn="ctr" defTabSz="542925"/>
            <a:r>
              <a:rPr lang="en-US" sz="4000" dirty="0" smtClean="0"/>
              <a:t>Flowchart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3561500" y="1744062"/>
            <a:ext cx="593754" cy="54610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F-2</a:t>
            </a:r>
            <a:r>
              <a:rPr lang="en-US" sz="1500" baseline="30000" dirty="0">
                <a:solidFill>
                  <a:srgbClr val="92D050"/>
                </a:solidFill>
                <a:sym typeface="Symbol" panose="05050102010706020507" pitchFamily="18" charset="2"/>
              </a:rPr>
              <a:t> </a:t>
            </a:r>
            <a:r>
              <a:rPr lang="en-US" sz="1500" baseline="30000" dirty="0">
                <a:solidFill>
                  <a:srgbClr val="FFC000"/>
                </a:solidFill>
                <a:sym typeface="Symbol" panose="05050102010706020507" pitchFamily="18" charset="2"/>
              </a:rPr>
              <a:t></a:t>
            </a:r>
            <a:endParaRPr lang="en-GB" sz="1500" baseline="30000" dirty="0">
              <a:solidFill>
                <a:srgbClr val="FFC000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6163048" y="1772711"/>
            <a:ext cx="381000" cy="505568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453339" y="1993385"/>
            <a:ext cx="0" cy="56561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56170" y="2570529"/>
            <a:ext cx="12188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343487" y="2010392"/>
            <a:ext cx="6868" cy="535773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981766" y="1752445"/>
            <a:ext cx="960426" cy="5461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0000"/>
                </a:solidFill>
              </a:rPr>
              <a:t>F-2 in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en-US" sz="1500" dirty="0" smtClean="0">
                <a:solidFill>
                  <a:srgbClr val="FF0000"/>
                </a:solidFill>
              </a:rPr>
              <a:t>Fresca2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28" name="Diamond 27"/>
          <p:cNvSpPr/>
          <p:nvPr/>
        </p:nvSpPr>
        <p:spPr>
          <a:xfrm>
            <a:off x="4336428" y="1763099"/>
            <a:ext cx="381000" cy="505568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rgbClr val="FFC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656170" y="2065547"/>
            <a:ext cx="0" cy="49345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884095" y="2239753"/>
            <a:ext cx="0" cy="33077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6" idx="3"/>
            <a:endCxn id="15" idx="1"/>
          </p:cNvCxnSpPr>
          <p:nvPr/>
        </p:nvCxnSpPr>
        <p:spPr>
          <a:xfrm>
            <a:off x="5942192" y="2025495"/>
            <a:ext cx="220856" cy="0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4155254" y="2004573"/>
            <a:ext cx="181175" cy="0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731053" y="2020898"/>
            <a:ext cx="266700" cy="0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695485" y="1749289"/>
            <a:ext cx="597185" cy="546100"/>
          </a:xfrm>
          <a:prstGeom prst="rect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92D050"/>
                </a:solidFill>
              </a:rPr>
              <a:t>F-0</a:t>
            </a:r>
            <a:r>
              <a:rPr lang="en-US" sz="1500" baseline="30000" dirty="0" smtClean="0">
                <a:solidFill>
                  <a:srgbClr val="92D050"/>
                </a:solidFill>
                <a:sym typeface="Symbol" panose="05050102010706020507" pitchFamily="18" charset="2"/>
              </a:rPr>
              <a:t></a:t>
            </a:r>
            <a:endParaRPr lang="en-GB" sz="1500" baseline="30000" dirty="0">
              <a:solidFill>
                <a:srgbClr val="92D050"/>
              </a:solidFill>
            </a:endParaRPr>
          </a:p>
        </p:txBody>
      </p:sp>
      <p:sp>
        <p:nvSpPr>
          <p:cNvPr id="86" name="Diamond 85"/>
          <p:cNvSpPr/>
          <p:nvPr/>
        </p:nvSpPr>
        <p:spPr>
          <a:xfrm>
            <a:off x="1391026" y="1771300"/>
            <a:ext cx="381000" cy="505568"/>
          </a:xfrm>
          <a:prstGeom prst="diamon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87" name="Straight Arrow Connector 86"/>
          <p:cNvCxnSpPr/>
          <p:nvPr/>
        </p:nvCxnSpPr>
        <p:spPr>
          <a:xfrm flipV="1">
            <a:off x="498695" y="2027508"/>
            <a:ext cx="0" cy="566390"/>
          </a:xfrm>
          <a:prstGeom prst="straightConnector1">
            <a:avLst/>
          </a:prstGeom>
          <a:ln>
            <a:solidFill>
              <a:srgbClr val="92D05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1581526" y="2251043"/>
            <a:ext cx="0" cy="349388"/>
          </a:xfrm>
          <a:prstGeom prst="line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682709" y="2307376"/>
            <a:ext cx="703551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92D050"/>
                </a:solidFill>
              </a:rPr>
              <a:t>#1-#</a:t>
            </a:r>
            <a:r>
              <a:rPr lang="en-US" sz="1500" i="1" dirty="0" smtClean="0">
                <a:solidFill>
                  <a:srgbClr val="92D050"/>
                </a:solidFill>
              </a:rPr>
              <a:t>5</a:t>
            </a:r>
            <a:endParaRPr lang="en-GB" sz="1500" i="1" dirty="0">
              <a:solidFill>
                <a:srgbClr val="92D050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941609" y="1752445"/>
            <a:ext cx="892095" cy="546100"/>
          </a:xfrm>
          <a:prstGeom prst="rect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92D050"/>
                </a:solidFill>
              </a:rPr>
              <a:t>F-0 in</a:t>
            </a:r>
          </a:p>
          <a:p>
            <a:pPr algn="ctr"/>
            <a:r>
              <a:rPr lang="en-US" sz="1500" dirty="0" smtClean="0">
                <a:solidFill>
                  <a:srgbClr val="92D050"/>
                </a:solidFill>
              </a:rPr>
              <a:t>Sultan</a:t>
            </a:r>
            <a:endParaRPr lang="en-GB" sz="1500" dirty="0">
              <a:solidFill>
                <a:srgbClr val="92D050"/>
              </a:solidFill>
            </a:endParaRPr>
          </a:p>
        </p:txBody>
      </p:sp>
      <p:sp>
        <p:nvSpPr>
          <p:cNvPr id="92" name="Diamond 91"/>
          <p:cNvSpPr/>
          <p:nvPr/>
        </p:nvSpPr>
        <p:spPr>
          <a:xfrm>
            <a:off x="2988211" y="1768067"/>
            <a:ext cx="381000" cy="505568"/>
          </a:xfrm>
          <a:prstGeom prst="diamond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1827034" y="2026544"/>
            <a:ext cx="0" cy="562979"/>
          </a:xfrm>
          <a:prstGeom prst="straightConnector1">
            <a:avLst/>
          </a:prstGeom>
          <a:ln>
            <a:solidFill>
              <a:srgbClr val="92D05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3194264" y="2164403"/>
            <a:ext cx="0" cy="406126"/>
          </a:xfrm>
          <a:prstGeom prst="line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2107972" y="2292428"/>
            <a:ext cx="725732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92D050"/>
                </a:solidFill>
              </a:rPr>
              <a:t>#1-#</a:t>
            </a:r>
            <a:r>
              <a:rPr lang="en-US" sz="1500" i="1" dirty="0" smtClean="0">
                <a:solidFill>
                  <a:srgbClr val="92D050"/>
                </a:solidFill>
              </a:rPr>
              <a:t>5</a:t>
            </a:r>
            <a:endParaRPr lang="en-GB" sz="1500" i="1" dirty="0">
              <a:solidFill>
                <a:srgbClr val="92D050"/>
              </a:solidFill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405095" y="2021527"/>
            <a:ext cx="289380" cy="5017"/>
          </a:xfrm>
          <a:prstGeom prst="straightConnector1">
            <a:avLst/>
          </a:prstGeom>
          <a:ln>
            <a:solidFill>
              <a:srgbClr val="92D05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85" idx="3"/>
          </p:cNvCxnSpPr>
          <p:nvPr/>
        </p:nvCxnSpPr>
        <p:spPr>
          <a:xfrm flipV="1">
            <a:off x="1292670" y="2019363"/>
            <a:ext cx="109222" cy="2976"/>
          </a:xfrm>
          <a:prstGeom prst="straightConnector1">
            <a:avLst/>
          </a:prstGeom>
          <a:ln>
            <a:solidFill>
              <a:srgbClr val="92D05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1638676" y="2022294"/>
            <a:ext cx="303794" cy="11748"/>
          </a:xfrm>
          <a:prstGeom prst="straightConnector1">
            <a:avLst/>
          </a:prstGeom>
          <a:ln>
            <a:solidFill>
              <a:srgbClr val="92D05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2833704" y="2022542"/>
            <a:ext cx="158659" cy="0"/>
          </a:xfrm>
          <a:prstGeom prst="straightConnector1">
            <a:avLst/>
          </a:prstGeom>
          <a:ln>
            <a:solidFill>
              <a:srgbClr val="92D05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3369211" y="2013400"/>
            <a:ext cx="191983" cy="2483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/>
        </p:nvSpPr>
        <p:spPr>
          <a:xfrm>
            <a:off x="6791374" y="1764603"/>
            <a:ext cx="644717" cy="5461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F-3</a:t>
            </a:r>
            <a:r>
              <a:rPr lang="en-US" sz="1500" baseline="30000" dirty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 </a:t>
            </a:r>
            <a:endParaRPr lang="en-GB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 rot="16200000">
            <a:off x="9294126" y="3076171"/>
            <a:ext cx="4766073" cy="548658"/>
          </a:xfrm>
          <a:prstGeom prst="rect">
            <a:avLst/>
          </a:prstGeom>
          <a:noFill/>
          <a:ln w="92075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20 T stand-alone magnet</a:t>
            </a:r>
            <a:endParaRPr lang="en-GB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0" name="Diamond 109"/>
          <p:cNvSpPr/>
          <p:nvPr/>
        </p:nvSpPr>
        <p:spPr>
          <a:xfrm>
            <a:off x="9915178" y="3965753"/>
            <a:ext cx="384314" cy="629139"/>
          </a:xfrm>
          <a:prstGeom prst="diamond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135" name="Straight Arrow Connector 134"/>
          <p:cNvCxnSpPr>
            <a:stCxn id="223" idx="3"/>
            <a:endCxn id="281" idx="1"/>
          </p:cNvCxnSpPr>
          <p:nvPr/>
        </p:nvCxnSpPr>
        <p:spPr>
          <a:xfrm>
            <a:off x="7499404" y="4264712"/>
            <a:ext cx="115003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>
            <a:off x="6546817" y="2025495"/>
            <a:ext cx="26670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Rectangle 144"/>
          <p:cNvSpPr/>
          <p:nvPr/>
        </p:nvSpPr>
        <p:spPr>
          <a:xfrm>
            <a:off x="8607719" y="1764603"/>
            <a:ext cx="1010651" cy="5461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</a:rPr>
              <a:t>F-3 in </a:t>
            </a:r>
          </a:p>
          <a:p>
            <a:pPr algn="ctr"/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</a:rPr>
              <a:t>new, 20 T</a:t>
            </a:r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6" name="Diamond 145"/>
          <p:cNvSpPr/>
          <p:nvPr/>
        </p:nvSpPr>
        <p:spPr>
          <a:xfrm>
            <a:off x="7693595" y="1769258"/>
            <a:ext cx="381000" cy="505568"/>
          </a:xfrm>
          <a:prstGeom prst="diamond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7443763" y="2021527"/>
            <a:ext cx="26670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endCxn id="145" idx="1"/>
          </p:cNvCxnSpPr>
          <p:nvPr/>
        </p:nvCxnSpPr>
        <p:spPr>
          <a:xfrm>
            <a:off x="8041309" y="2021527"/>
            <a:ext cx="566410" cy="1612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Diamond 149"/>
          <p:cNvSpPr/>
          <p:nvPr/>
        </p:nvSpPr>
        <p:spPr>
          <a:xfrm>
            <a:off x="9910269" y="1677181"/>
            <a:ext cx="384314" cy="629139"/>
          </a:xfrm>
          <a:prstGeom prst="diamon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151" name="Straight Connector 150"/>
          <p:cNvCxnSpPr/>
          <p:nvPr/>
        </p:nvCxnSpPr>
        <p:spPr>
          <a:xfrm>
            <a:off x="489959" y="2600432"/>
            <a:ext cx="1091567" cy="6696"/>
          </a:xfrm>
          <a:prstGeom prst="line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1818543" y="2570529"/>
            <a:ext cx="1371143" cy="15234"/>
          </a:xfrm>
          <a:prstGeom prst="line">
            <a:avLst/>
          </a:prstGeom>
          <a:ln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 flipV="1">
            <a:off x="3423134" y="2004573"/>
            <a:ext cx="6067" cy="547670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 flipV="1">
            <a:off x="4526928" y="2025186"/>
            <a:ext cx="0" cy="52995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3486680" y="2278279"/>
            <a:ext cx="1230240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C000"/>
                </a:solidFill>
              </a:rPr>
              <a:t>#1-#</a:t>
            </a:r>
            <a:r>
              <a:rPr lang="en-US" sz="1500" i="1" dirty="0" smtClean="0">
                <a:solidFill>
                  <a:srgbClr val="FFC000"/>
                </a:solidFill>
              </a:rPr>
              <a:t>7</a:t>
            </a:r>
            <a:endParaRPr lang="en-GB" sz="1500" i="1" dirty="0">
              <a:solidFill>
                <a:srgbClr val="FFC000"/>
              </a:solidFill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 flipV="1">
            <a:off x="4839689" y="2015883"/>
            <a:ext cx="0" cy="536807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3429201" y="2552691"/>
            <a:ext cx="1101133" cy="4742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4829042" y="2559002"/>
            <a:ext cx="1514445" cy="350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V="1">
            <a:off x="8449934" y="2557433"/>
            <a:ext cx="1652492" cy="1235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Rectangle 184"/>
          <p:cNvSpPr/>
          <p:nvPr/>
        </p:nvSpPr>
        <p:spPr>
          <a:xfrm>
            <a:off x="4800992" y="4069483"/>
            <a:ext cx="951401" cy="40128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0000"/>
                </a:solidFill>
              </a:rPr>
              <a:t>CLF, 8 T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538616" y="2849048"/>
            <a:ext cx="865741" cy="54610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S-C #1</a:t>
            </a:r>
            <a:endParaRPr lang="en-GB" sz="1500" dirty="0">
              <a:solidFill>
                <a:srgbClr val="FFC000"/>
              </a:solidFill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541089" y="3523383"/>
            <a:ext cx="865741" cy="54610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S-C #2</a:t>
            </a:r>
            <a:endParaRPr lang="en-GB" sz="1500" dirty="0">
              <a:solidFill>
                <a:srgbClr val="FFC000"/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504129" y="4548178"/>
            <a:ext cx="865741" cy="54610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S-C #n</a:t>
            </a:r>
            <a:endParaRPr lang="en-GB" sz="1500" dirty="0">
              <a:solidFill>
                <a:srgbClr val="FFC000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 rot="16200000">
            <a:off x="705107" y="410031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…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447641" y="5257813"/>
            <a:ext cx="1047497" cy="54610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CLF1, 3 T</a:t>
            </a:r>
            <a:endParaRPr lang="en-GB" sz="1500" dirty="0">
              <a:solidFill>
                <a:srgbClr val="FFC000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 rot="16200000">
            <a:off x="-1330748" y="4246527"/>
            <a:ext cx="319029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NON OR PARTIALLY INSULATED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98" name="Straight Arrow Connector 197"/>
          <p:cNvCxnSpPr/>
          <p:nvPr/>
        </p:nvCxnSpPr>
        <p:spPr>
          <a:xfrm>
            <a:off x="2575718" y="3122098"/>
            <a:ext cx="0" cy="889830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436190" y="3126954"/>
            <a:ext cx="1139528" cy="134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V="1">
            <a:off x="1396425" y="3741351"/>
            <a:ext cx="1003307" cy="2648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>
            <a:off x="2399732" y="3743999"/>
            <a:ext cx="0" cy="420329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1450021" y="4823876"/>
            <a:ext cx="949711" cy="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 flipH="1" flipV="1">
            <a:off x="2392154" y="4389382"/>
            <a:ext cx="7578" cy="434494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V="1">
            <a:off x="1551626" y="5516922"/>
            <a:ext cx="1027881" cy="14753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V="1">
            <a:off x="2545918" y="4502744"/>
            <a:ext cx="26011" cy="1028119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V="1">
            <a:off x="4496511" y="4827529"/>
            <a:ext cx="1650590" cy="349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3" name="Rectangle 222"/>
          <p:cNvSpPr/>
          <p:nvPr/>
        </p:nvSpPr>
        <p:spPr>
          <a:xfrm>
            <a:off x="6864514" y="4064069"/>
            <a:ext cx="634890" cy="40128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</a:rPr>
              <a:t>New</a:t>
            </a:r>
            <a:r>
              <a:rPr lang="en-US" sz="1500" baseline="30000" dirty="0">
                <a:solidFill>
                  <a:schemeClr val="bg1">
                    <a:lumMod val="65000"/>
                  </a:schemeClr>
                </a:solidFill>
                <a:sym typeface="Symbol" panose="05050102010706020507" pitchFamily="18" charset="2"/>
              </a:rPr>
              <a:t></a:t>
            </a:r>
            <a:endParaRPr lang="en-GB" sz="15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8675208" y="4076769"/>
            <a:ext cx="943162" cy="40128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</a:rPr>
              <a:t>New in ?, 20 T</a:t>
            </a:r>
            <a:endParaRPr lang="en-GB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25" name="Straight Arrow Connector 224"/>
          <p:cNvCxnSpPr>
            <a:stCxn id="200" idx="3"/>
            <a:endCxn id="185" idx="1"/>
          </p:cNvCxnSpPr>
          <p:nvPr/>
        </p:nvCxnSpPr>
        <p:spPr>
          <a:xfrm>
            <a:off x="2766218" y="4264712"/>
            <a:ext cx="2034774" cy="5414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6147101" y="4409713"/>
            <a:ext cx="15947" cy="41781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>
            <a:stCxn id="224" idx="3"/>
            <a:endCxn id="110" idx="1"/>
          </p:cNvCxnSpPr>
          <p:nvPr/>
        </p:nvCxnSpPr>
        <p:spPr>
          <a:xfrm>
            <a:off x="9618370" y="4277412"/>
            <a:ext cx="296808" cy="29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Diamond 254"/>
          <p:cNvSpPr/>
          <p:nvPr/>
        </p:nvSpPr>
        <p:spPr>
          <a:xfrm>
            <a:off x="10491227" y="2309000"/>
            <a:ext cx="703571" cy="930547"/>
          </a:xfrm>
          <a:prstGeom prst="diamon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56" name="TextBox 255"/>
          <p:cNvSpPr txBox="1"/>
          <p:nvPr/>
        </p:nvSpPr>
        <p:spPr>
          <a:xfrm>
            <a:off x="5084957" y="2298545"/>
            <a:ext cx="930594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solidFill>
                  <a:srgbClr val="FF0000"/>
                </a:solidFill>
              </a:rPr>
              <a:t>#1-#7</a:t>
            </a:r>
            <a:endParaRPr lang="en-GB" sz="1500" i="1" dirty="0">
              <a:solidFill>
                <a:srgbClr val="FF0000"/>
              </a:solidFill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6808563" y="2282487"/>
            <a:ext cx="791862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#1-#</a:t>
            </a:r>
            <a:r>
              <a:rPr lang="en-US" sz="1500" i="1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endParaRPr lang="en-GB" sz="15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65" name="Straight Connector 264"/>
          <p:cNvCxnSpPr/>
          <p:nvPr/>
        </p:nvCxnSpPr>
        <p:spPr>
          <a:xfrm flipH="1" flipV="1">
            <a:off x="10843012" y="2003414"/>
            <a:ext cx="9868" cy="30558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/>
          <p:cNvCxnSpPr/>
          <p:nvPr/>
        </p:nvCxnSpPr>
        <p:spPr>
          <a:xfrm flipV="1">
            <a:off x="6683442" y="4238306"/>
            <a:ext cx="11515" cy="64240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>
            <a:endCxn id="281" idx="2"/>
          </p:cNvCxnSpPr>
          <p:nvPr/>
        </p:nvCxnSpPr>
        <p:spPr>
          <a:xfrm flipV="1">
            <a:off x="7806564" y="4579281"/>
            <a:ext cx="0" cy="30453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1" name="TextBox 270"/>
          <p:cNvSpPr txBox="1"/>
          <p:nvPr/>
        </p:nvSpPr>
        <p:spPr>
          <a:xfrm>
            <a:off x="6796418" y="4570415"/>
            <a:ext cx="1230240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</a:rPr>
              <a:t>#1-#</a:t>
            </a:r>
            <a:r>
              <a:rPr lang="en-US" sz="1500" i="1" dirty="0" smtClean="0">
                <a:solidFill>
                  <a:schemeClr val="bg1">
                    <a:lumMod val="65000"/>
                  </a:schemeClr>
                </a:solidFill>
              </a:rPr>
              <a:t>n</a:t>
            </a:r>
            <a:endParaRPr lang="en-GB" sz="1500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73" name="Straight Connector 272"/>
          <p:cNvCxnSpPr/>
          <p:nvPr/>
        </p:nvCxnSpPr>
        <p:spPr>
          <a:xfrm>
            <a:off x="6683442" y="4886746"/>
            <a:ext cx="116126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273"/>
          <p:cNvCxnSpPr/>
          <p:nvPr/>
        </p:nvCxnSpPr>
        <p:spPr>
          <a:xfrm flipV="1">
            <a:off x="8491322" y="4277412"/>
            <a:ext cx="0" cy="60933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 flipV="1">
            <a:off x="8491322" y="4880708"/>
            <a:ext cx="1616013" cy="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>
            <a:endCxn id="110" idx="2"/>
          </p:cNvCxnSpPr>
          <p:nvPr/>
        </p:nvCxnSpPr>
        <p:spPr>
          <a:xfrm flipV="1">
            <a:off x="10107335" y="4594892"/>
            <a:ext cx="0" cy="2744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8623143" y="4583386"/>
            <a:ext cx="1535117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>
                    <a:lumMod val="65000"/>
                  </a:schemeClr>
                </a:solidFill>
              </a:rPr>
              <a:t>#n-1-#</a:t>
            </a:r>
            <a:r>
              <a:rPr lang="en-US" sz="1500" i="1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endParaRPr lang="en-GB" sz="15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1" name="Diamond 280"/>
          <p:cNvSpPr/>
          <p:nvPr/>
        </p:nvSpPr>
        <p:spPr>
          <a:xfrm>
            <a:off x="7614407" y="3950142"/>
            <a:ext cx="384314" cy="629139"/>
          </a:xfrm>
          <a:prstGeom prst="diamond">
            <a:avLst/>
          </a:prstGeom>
          <a:solidFill>
            <a:schemeClr val="bg1">
              <a:lumMod val="6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cxnSp>
        <p:nvCxnSpPr>
          <p:cNvPr id="328" name="Straight Connector 327"/>
          <p:cNvCxnSpPr/>
          <p:nvPr/>
        </p:nvCxnSpPr>
        <p:spPr>
          <a:xfrm>
            <a:off x="10327356" y="1993385"/>
            <a:ext cx="523231" cy="1002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Arrow Connector 382"/>
          <p:cNvCxnSpPr/>
          <p:nvPr/>
        </p:nvCxnSpPr>
        <p:spPr>
          <a:xfrm flipV="1">
            <a:off x="4496511" y="4238306"/>
            <a:ext cx="0" cy="589222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0" name="Rectangle 399"/>
          <p:cNvSpPr/>
          <p:nvPr/>
        </p:nvSpPr>
        <p:spPr>
          <a:xfrm>
            <a:off x="3248280" y="1037840"/>
            <a:ext cx="1051336" cy="401285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52000"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EuCard2</a:t>
            </a:r>
            <a:r>
              <a:rPr lang="en-US" sz="1500" baseline="30000" dirty="0">
                <a:solidFill>
                  <a:srgbClr val="FFC000"/>
                </a:solidFill>
                <a:sym typeface="Symbol" panose="05050102010706020507" pitchFamily="18" charset="2"/>
              </a:rPr>
              <a:t></a:t>
            </a:r>
            <a:endParaRPr lang="en-GB" sz="1500" baseline="30000" dirty="0">
              <a:solidFill>
                <a:srgbClr val="FFC000"/>
              </a:solidFill>
            </a:endParaRPr>
          </a:p>
          <a:p>
            <a:pPr algn="ctr"/>
            <a:endParaRPr lang="en-GB" sz="1500" dirty="0">
              <a:solidFill>
                <a:srgbClr val="FFC000"/>
              </a:solidFill>
            </a:endParaRPr>
          </a:p>
        </p:txBody>
      </p:sp>
      <p:cxnSp>
        <p:nvCxnSpPr>
          <p:cNvPr id="401" name="Straight Arrow Connector 400"/>
          <p:cNvCxnSpPr/>
          <p:nvPr/>
        </p:nvCxnSpPr>
        <p:spPr>
          <a:xfrm>
            <a:off x="6366221" y="1191388"/>
            <a:ext cx="0" cy="603385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/>
          <p:cNvCxnSpPr/>
          <p:nvPr/>
        </p:nvCxnSpPr>
        <p:spPr>
          <a:xfrm>
            <a:off x="5725845" y="1187599"/>
            <a:ext cx="632141" cy="196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Diamond 199"/>
          <p:cNvSpPr/>
          <p:nvPr/>
        </p:nvSpPr>
        <p:spPr>
          <a:xfrm>
            <a:off x="2385218" y="4011928"/>
            <a:ext cx="381000" cy="505568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rgbClr val="FFC000"/>
              </a:solidFill>
            </a:endParaRPr>
          </a:p>
        </p:txBody>
      </p:sp>
      <p:sp>
        <p:nvSpPr>
          <p:cNvPr id="434" name="Rectangle 433"/>
          <p:cNvSpPr/>
          <p:nvPr/>
        </p:nvSpPr>
        <p:spPr>
          <a:xfrm>
            <a:off x="595930" y="1030816"/>
            <a:ext cx="1085513" cy="401285"/>
          </a:xfrm>
          <a:prstGeom prst="rect">
            <a:avLst/>
          </a:prstGeom>
          <a:noFill/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52000" rtlCol="0" anchor="ctr"/>
          <a:lstStyle/>
          <a:p>
            <a:pPr algn="ctr"/>
            <a:r>
              <a:rPr lang="en-US" sz="1500" dirty="0" smtClean="0">
                <a:solidFill>
                  <a:srgbClr val="92D050"/>
                </a:solidFill>
              </a:rPr>
              <a:t>EuCard1</a:t>
            </a:r>
            <a:r>
              <a:rPr lang="en-US" sz="1500" baseline="30000" dirty="0">
                <a:solidFill>
                  <a:srgbClr val="92D050"/>
                </a:solidFill>
                <a:sym typeface="Symbol" panose="05050102010706020507" pitchFamily="18" charset="2"/>
              </a:rPr>
              <a:t></a:t>
            </a:r>
            <a:endParaRPr lang="en-GB" sz="1500" baseline="30000" dirty="0">
              <a:solidFill>
                <a:srgbClr val="92D050"/>
              </a:solidFill>
            </a:endParaRPr>
          </a:p>
          <a:p>
            <a:pPr algn="ctr"/>
            <a:endParaRPr lang="en-GB" sz="1500" dirty="0">
              <a:solidFill>
                <a:srgbClr val="92D050"/>
              </a:solidFill>
            </a:endParaRPr>
          </a:p>
        </p:txBody>
      </p:sp>
      <p:cxnSp>
        <p:nvCxnSpPr>
          <p:cNvPr id="435" name="Straight Arrow Connector 434"/>
          <p:cNvCxnSpPr>
            <a:stCxn id="138" idx="3"/>
            <a:endCxn id="400" idx="1"/>
          </p:cNvCxnSpPr>
          <p:nvPr/>
        </p:nvCxnSpPr>
        <p:spPr>
          <a:xfrm>
            <a:off x="3033615" y="1234946"/>
            <a:ext cx="214665" cy="3537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1948102" y="967464"/>
            <a:ext cx="1085513" cy="5349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52000" numCol="1" rtlCol="0" anchor="ctr"/>
          <a:lstStyle/>
          <a:p>
            <a:pPr algn="just"/>
            <a:r>
              <a:rPr lang="en-US" sz="1500" dirty="0" smtClean="0">
                <a:solidFill>
                  <a:srgbClr val="FF0000"/>
                </a:solidFill>
              </a:rPr>
              <a:t>EuCard1 in Fresca2</a:t>
            </a:r>
            <a:endParaRPr lang="en-GB" sz="1500" baseline="30000" dirty="0">
              <a:solidFill>
                <a:srgbClr val="FF0000"/>
              </a:solidFill>
            </a:endParaRPr>
          </a:p>
          <a:p>
            <a:pPr algn="just"/>
            <a:endParaRPr lang="en-GB" sz="1500" dirty="0">
              <a:solidFill>
                <a:srgbClr val="92D050"/>
              </a:solidFill>
            </a:endParaRPr>
          </a:p>
        </p:txBody>
      </p:sp>
      <p:cxnSp>
        <p:nvCxnSpPr>
          <p:cNvPr id="139" name="Straight Arrow Connector 138"/>
          <p:cNvCxnSpPr>
            <a:stCxn id="434" idx="3"/>
            <a:endCxn id="138" idx="1"/>
          </p:cNvCxnSpPr>
          <p:nvPr/>
        </p:nvCxnSpPr>
        <p:spPr>
          <a:xfrm>
            <a:off x="1681443" y="1231459"/>
            <a:ext cx="266659" cy="3487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4652143" y="967464"/>
            <a:ext cx="1085513" cy="534964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252000" numCol="1" rtlCol="0" anchor="ctr"/>
          <a:lstStyle/>
          <a:p>
            <a:pPr algn="just"/>
            <a:r>
              <a:rPr lang="en-US" sz="1500" dirty="0" smtClean="0">
                <a:solidFill>
                  <a:srgbClr val="FFC000"/>
                </a:solidFill>
              </a:rPr>
              <a:t>EuCard2 in Fresca2</a:t>
            </a:r>
            <a:endParaRPr lang="en-GB" sz="1500" baseline="30000" dirty="0">
              <a:solidFill>
                <a:srgbClr val="FFC000"/>
              </a:solidFill>
            </a:endParaRPr>
          </a:p>
          <a:p>
            <a:pPr algn="just"/>
            <a:endParaRPr lang="en-GB" sz="1500" dirty="0">
              <a:solidFill>
                <a:srgbClr val="FF0000"/>
              </a:solidFill>
            </a:endParaRPr>
          </a:p>
        </p:txBody>
      </p:sp>
      <p:cxnSp>
        <p:nvCxnSpPr>
          <p:cNvPr id="142" name="Straight Arrow Connector 141"/>
          <p:cNvCxnSpPr>
            <a:stCxn id="400" idx="3"/>
            <a:endCxn id="141" idx="1"/>
          </p:cNvCxnSpPr>
          <p:nvPr/>
        </p:nvCxnSpPr>
        <p:spPr>
          <a:xfrm flipV="1">
            <a:off x="4299616" y="1234946"/>
            <a:ext cx="352527" cy="3537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 rot="16200000">
            <a:off x="-689466" y="1685389"/>
            <a:ext cx="19221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FULLY INSULATED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102818" y="2764526"/>
            <a:ext cx="10165971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8762589" y="2298361"/>
            <a:ext cx="791862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>
                    <a:lumMod val="50000"/>
                  </a:schemeClr>
                </a:solidFill>
              </a:rPr>
              <a:t>#1-#</a:t>
            </a:r>
            <a:r>
              <a:rPr lang="en-US" sz="1500" i="1" dirty="0" smtClean="0">
                <a:solidFill>
                  <a:schemeClr val="bg1">
                    <a:lumMod val="50000"/>
                  </a:schemeClr>
                </a:solidFill>
              </a:rPr>
              <a:t>n</a:t>
            </a:r>
            <a:endParaRPr lang="en-GB" sz="15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82" name="Straight Arrow Connector 181"/>
          <p:cNvCxnSpPr/>
          <p:nvPr/>
        </p:nvCxnSpPr>
        <p:spPr>
          <a:xfrm>
            <a:off x="9627892" y="2004573"/>
            <a:ext cx="266700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flipV="1">
            <a:off x="10102426" y="1992218"/>
            <a:ext cx="0" cy="565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Diamond 200"/>
          <p:cNvSpPr/>
          <p:nvPr/>
        </p:nvSpPr>
        <p:spPr>
          <a:xfrm>
            <a:off x="5958232" y="4011929"/>
            <a:ext cx="381000" cy="505568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/>
          </a:p>
        </p:txBody>
      </p:sp>
      <p:sp>
        <p:nvSpPr>
          <p:cNvPr id="205" name="TextBox 204"/>
          <p:cNvSpPr txBox="1"/>
          <p:nvPr/>
        </p:nvSpPr>
        <p:spPr>
          <a:xfrm>
            <a:off x="4998640" y="4507856"/>
            <a:ext cx="930594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500" i="1" dirty="0" smtClean="0">
                <a:solidFill>
                  <a:srgbClr val="FF0000"/>
                </a:solidFill>
              </a:rPr>
              <a:t>#1-#n</a:t>
            </a:r>
            <a:endParaRPr lang="en-GB" sz="1500" i="1" dirty="0">
              <a:solidFill>
                <a:srgbClr val="FF0000"/>
              </a:solidFill>
            </a:endParaRPr>
          </a:p>
        </p:txBody>
      </p:sp>
      <p:cxnSp>
        <p:nvCxnSpPr>
          <p:cNvPr id="211" name="Straight Arrow Connector 210"/>
          <p:cNvCxnSpPr>
            <a:endCxn id="223" idx="1"/>
          </p:cNvCxnSpPr>
          <p:nvPr/>
        </p:nvCxnSpPr>
        <p:spPr>
          <a:xfrm flipV="1">
            <a:off x="6371680" y="4264712"/>
            <a:ext cx="492834" cy="184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>
            <a:stCxn id="185" idx="3"/>
            <a:endCxn id="201" idx="1"/>
          </p:cNvCxnSpPr>
          <p:nvPr/>
        </p:nvCxnSpPr>
        <p:spPr>
          <a:xfrm flipV="1">
            <a:off x="5752393" y="4264713"/>
            <a:ext cx="205839" cy="5413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 flipV="1">
            <a:off x="10843012" y="3182209"/>
            <a:ext cx="7576" cy="10843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/>
          <p:nvPr/>
        </p:nvCxnSpPr>
        <p:spPr>
          <a:xfrm>
            <a:off x="11185025" y="2764527"/>
            <a:ext cx="282111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/>
          <p:nvPr/>
        </p:nvCxnSpPr>
        <p:spPr>
          <a:xfrm flipH="1">
            <a:off x="6553896" y="849710"/>
            <a:ext cx="25285" cy="521061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110" idx="3"/>
          </p:cNvCxnSpPr>
          <p:nvPr/>
        </p:nvCxnSpPr>
        <p:spPr>
          <a:xfrm flipV="1">
            <a:off x="10299492" y="4279253"/>
            <a:ext cx="551096" cy="107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8233284" y="898408"/>
            <a:ext cx="25285" cy="521061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endCxn id="224" idx="1"/>
          </p:cNvCxnSpPr>
          <p:nvPr/>
        </p:nvCxnSpPr>
        <p:spPr>
          <a:xfrm flipV="1">
            <a:off x="8016856" y="4277412"/>
            <a:ext cx="658352" cy="1003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TextBox 265"/>
          <p:cNvSpPr txBox="1"/>
          <p:nvPr/>
        </p:nvSpPr>
        <p:spPr>
          <a:xfrm rot="16200000">
            <a:off x="6105038" y="5663895"/>
            <a:ext cx="6142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2022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67" name="TextBox 266"/>
          <p:cNvSpPr txBox="1"/>
          <p:nvPr/>
        </p:nvSpPr>
        <p:spPr>
          <a:xfrm rot="16200000">
            <a:off x="7759108" y="5650965"/>
            <a:ext cx="6142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2025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72" name="Straight Connector 271"/>
          <p:cNvCxnSpPr/>
          <p:nvPr/>
        </p:nvCxnSpPr>
        <p:spPr>
          <a:xfrm flipH="1">
            <a:off x="11305857" y="876688"/>
            <a:ext cx="25285" cy="521061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 rot="16200000">
            <a:off x="10806396" y="5676416"/>
            <a:ext cx="6142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2028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9" name="TextBox 278"/>
          <p:cNvSpPr txBox="1"/>
          <p:nvPr/>
        </p:nvSpPr>
        <p:spPr>
          <a:xfrm rot="16200000">
            <a:off x="11755190" y="5676416"/>
            <a:ext cx="6142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2030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1518840" y="6313147"/>
            <a:ext cx="630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  <a:sym typeface="Symbol" panose="05050102010706020507" pitchFamily="18" charset="2"/>
              </a:rPr>
              <a:t></a:t>
            </a:r>
            <a:r>
              <a:rPr lang="en-US" baseline="30000" dirty="0">
                <a:solidFill>
                  <a:srgbClr val="92D050"/>
                </a:solidFill>
                <a:sym typeface="Symbol" panose="05050102010706020507" pitchFamily="18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Stand-alone test of insert magnets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552631" y="551185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ESPP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 rot="16200000">
            <a:off x="10129831" y="556035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ESPP</a:t>
            </a:r>
            <a:endParaRPr lang="en-GB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9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270273-23E9-4C4F-9DE5-442A4674F3C0}"/>
              </a:ext>
            </a:extLst>
          </p:cNvPr>
          <p:cNvGrpSpPr/>
          <p:nvPr/>
        </p:nvGrpSpPr>
        <p:grpSpPr>
          <a:xfrm>
            <a:off x="64475" y="921392"/>
            <a:ext cx="4962166" cy="4711403"/>
            <a:chOff x="243436" y="997479"/>
            <a:chExt cx="4962166" cy="4711403"/>
          </a:xfrm>
        </p:grpSpPr>
        <p:pic>
          <p:nvPicPr>
            <p:cNvPr id="5" name="Picture 4" descr="Screen Shot 2017-12-13 at 22.35.44.png">
              <a:extLst>
                <a:ext uri="{FF2B5EF4-FFF2-40B4-BE49-F238E27FC236}">
                  <a16:creationId xmlns:a16="http://schemas.microsoft.com/office/drawing/2014/main" id="{B41FF63C-1FA2-444B-889E-0461FC040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00" y="997479"/>
              <a:ext cx="4175042" cy="28368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247376-3C27-EC4A-813F-5C47D4D95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7268" y="1311694"/>
              <a:ext cx="959815" cy="455912"/>
            </a:xfrm>
            <a:prstGeom prst="rect">
              <a:avLst/>
            </a:prstGeom>
          </p:spPr>
        </p:pic>
        <p:pic>
          <p:nvPicPr>
            <p:cNvPr id="7" name="Picture 2" descr="Bildergebnis für logo cea">
              <a:extLst>
                <a:ext uri="{FF2B5EF4-FFF2-40B4-BE49-F238E27FC236}">
                  <a16:creationId xmlns:a16="http://schemas.microsoft.com/office/drawing/2014/main" id="{EE558280-0B94-4841-9D3B-2040A78C5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5088" y="1341270"/>
              <a:ext cx="489076" cy="396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 4">
              <a:extLst>
                <a:ext uri="{FF2B5EF4-FFF2-40B4-BE49-F238E27FC236}">
                  <a16:creationId xmlns:a16="http://schemas.microsoft.com/office/drawing/2014/main" id="{2845D4FF-378A-3144-89BC-178689583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" t="7318" r="11413" b="8740"/>
            <a:stretch/>
          </p:blipFill>
          <p:spPr>
            <a:xfrm>
              <a:off x="1235014" y="1332389"/>
              <a:ext cx="2607324" cy="1398474"/>
            </a:xfrm>
            <a:prstGeom prst="rect">
              <a:avLst/>
            </a:prstGeom>
          </p:spPr>
        </p:pic>
        <p:pic>
          <p:nvPicPr>
            <p:cNvPr id="9" name="Picture 10" descr="C:\Users\jfleiter\JEROME\fotos\These\EUCARD CONDUCTOR\Cross section\E\CERN_98.jpg">
              <a:extLst>
                <a:ext uri="{FF2B5EF4-FFF2-40B4-BE49-F238E27FC236}">
                  <a16:creationId xmlns:a16="http://schemas.microsoft.com/office/drawing/2014/main" id="{482BBDEF-B16A-764B-90F6-91301F227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200000">
              <a:off x="2522650" y="2577847"/>
              <a:ext cx="930916" cy="478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6531AD-D15E-6D43-993D-10B87F8DD2A0}"/>
                </a:ext>
              </a:extLst>
            </p:cNvPr>
            <p:cNvSpPr txBox="1"/>
            <p:nvPr/>
          </p:nvSpPr>
          <p:spPr>
            <a:xfrm>
              <a:off x="1366558" y="2714352"/>
              <a:ext cx="1301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/>
                <a:t>REBCO tapes</a:t>
              </a:r>
            </a:p>
          </p:txBody>
        </p:sp>
        <p:pic>
          <p:nvPicPr>
            <p:cNvPr id="11" name="Picture 10" descr="C:\Users\jfleiter\JEROME\fotos\These\EUCARD CONDUCTOR\Cross section\E\CERN_98.jpg">
              <a:extLst>
                <a:ext uri="{FF2B5EF4-FFF2-40B4-BE49-F238E27FC236}">
                  <a16:creationId xmlns:a16="http://schemas.microsoft.com/office/drawing/2014/main" id="{4B5A034E-9988-F847-9B40-4780FF978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 flipH="1">
              <a:off x="3001270" y="2581417"/>
              <a:ext cx="930916" cy="478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2" descr="Bildergebnis für eucard insert design">
              <a:extLst>
                <a:ext uri="{FF2B5EF4-FFF2-40B4-BE49-F238E27FC236}">
                  <a16:creationId xmlns:a16="http://schemas.microsoft.com/office/drawing/2014/main" id="{6B57F096-A193-AB47-A375-16324972D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36" y="3939559"/>
              <a:ext cx="1916766" cy="1769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0F9DDE-D21C-CF48-9DC6-E73D3DEE3667}"/>
                </a:ext>
              </a:extLst>
            </p:cNvPr>
            <p:cNvSpPr txBox="1"/>
            <p:nvPr/>
          </p:nvSpPr>
          <p:spPr>
            <a:xfrm>
              <a:off x="4294775" y="1034331"/>
              <a:ext cx="9108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5.37 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2A5186-1127-AC4B-86CB-05C096D41645}"/>
              </a:ext>
            </a:extLst>
          </p:cNvPr>
          <p:cNvGrpSpPr/>
          <p:nvPr/>
        </p:nvGrpSpPr>
        <p:grpSpPr>
          <a:xfrm>
            <a:off x="4781844" y="885875"/>
            <a:ext cx="3477080" cy="2573907"/>
            <a:chOff x="5569681" y="705342"/>
            <a:chExt cx="3477080" cy="257390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A862AA9-A22B-3D41-8305-65ADD7E069D0}"/>
                </a:ext>
              </a:extLst>
            </p:cNvPr>
            <p:cNvGrpSpPr/>
            <p:nvPr/>
          </p:nvGrpSpPr>
          <p:grpSpPr>
            <a:xfrm>
              <a:off x="5569681" y="705342"/>
              <a:ext cx="3401037" cy="2573907"/>
              <a:chOff x="5569681" y="705342"/>
              <a:chExt cx="3401037" cy="2573907"/>
            </a:xfrm>
          </p:grpSpPr>
          <p:pic>
            <p:nvPicPr>
              <p:cNvPr id="17" name="Picture 16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F5C0FDDD-338E-9443-9BD8-2FA35FAE7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9681" y="983862"/>
                <a:ext cx="3178228" cy="229538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215614-355D-C94D-B615-D0BB07005BE9}"/>
                  </a:ext>
                </a:extLst>
              </p:cNvPr>
              <p:cNvSpPr txBox="1"/>
              <p:nvPr/>
            </p:nvSpPr>
            <p:spPr>
              <a:xfrm>
                <a:off x="7810623" y="705342"/>
                <a:ext cx="116009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4.7 T</a:t>
                </a:r>
              </a:p>
            </p:txBody>
          </p:sp>
        </p:grpSp>
        <p:pic>
          <p:nvPicPr>
            <p:cNvPr id="16" name="Picture 10" descr="Lawrence Berkeley National Laboratory">
              <a:extLst>
                <a:ext uri="{FF2B5EF4-FFF2-40B4-BE49-F238E27FC236}">
                  <a16:creationId xmlns:a16="http://schemas.microsoft.com/office/drawing/2014/main" id="{69A38A30-AF23-3E4A-A76E-5C0631B06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1345" y="1393869"/>
              <a:ext cx="725416" cy="43802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D72296-B580-934E-A686-6D96473C238F}"/>
              </a:ext>
            </a:extLst>
          </p:cNvPr>
          <p:cNvGrpSpPr/>
          <p:nvPr/>
        </p:nvGrpSpPr>
        <p:grpSpPr>
          <a:xfrm>
            <a:off x="5744615" y="2562876"/>
            <a:ext cx="6407742" cy="2692616"/>
            <a:chOff x="2654520" y="3349488"/>
            <a:chExt cx="6407742" cy="269261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2259A51-60F6-B54A-8439-ECECCFB7C415}"/>
                </a:ext>
              </a:extLst>
            </p:cNvPr>
            <p:cNvGrpSpPr/>
            <p:nvPr/>
          </p:nvGrpSpPr>
          <p:grpSpPr>
            <a:xfrm>
              <a:off x="2654520" y="3349488"/>
              <a:ext cx="6407742" cy="2692616"/>
              <a:chOff x="2654520" y="3429000"/>
              <a:chExt cx="6407742" cy="2692616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5219D4C-B798-464B-9981-AE1C6BFDC0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690" t="2634" r="3723" b="1759"/>
              <a:stretch/>
            </p:blipFill>
            <p:spPr>
              <a:xfrm>
                <a:off x="5033723" y="3429000"/>
                <a:ext cx="3856123" cy="269261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DCA81B4-2FA1-E34E-AB38-C8223AE2CE1A}"/>
                  </a:ext>
                </a:extLst>
              </p:cNvPr>
              <p:cNvSpPr txBox="1"/>
              <p:nvPr/>
            </p:nvSpPr>
            <p:spPr>
              <a:xfrm>
                <a:off x="5705971" y="3551323"/>
                <a:ext cx="910888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4.2 T</a:t>
                </a:r>
              </a:p>
            </p:txBody>
          </p:sp>
          <p:pic>
            <p:nvPicPr>
              <p:cNvPr id="24" name="Image 10">
                <a:extLst>
                  <a:ext uri="{FF2B5EF4-FFF2-40B4-BE49-F238E27FC236}">
                    <a16:creationId xmlns:a16="http://schemas.microsoft.com/office/drawing/2014/main" id="{877A03DA-947F-0942-AE84-21B5C63805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83" b="61594"/>
              <a:stretch/>
            </p:blipFill>
            <p:spPr>
              <a:xfrm>
                <a:off x="7082490" y="4538144"/>
                <a:ext cx="1979772" cy="419052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99F991C-139C-CB46-BB6E-0F7E9F7BE789}"/>
                  </a:ext>
                </a:extLst>
              </p:cNvPr>
              <p:cNvSpPr txBox="1"/>
              <p:nvPr/>
            </p:nvSpPr>
            <p:spPr>
              <a:xfrm>
                <a:off x="6985886" y="4190127"/>
                <a:ext cx="16981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/>
                  <a:t>REBCO </a:t>
                </a:r>
                <a:r>
                  <a:rPr lang="en-US" sz="1600" dirty="0" err="1"/>
                  <a:t>Roebel</a:t>
                </a:r>
                <a:endParaRPr lang="en-US" sz="1600" dirty="0"/>
              </a:p>
            </p:txBody>
          </p:sp>
          <p:pic>
            <p:nvPicPr>
              <p:cNvPr id="26" name="Picture 25" descr="logoEuCARD2.jpg">
                <a:extLst>
                  <a:ext uri="{FF2B5EF4-FFF2-40B4-BE49-F238E27FC236}">
                    <a16:creationId xmlns:a16="http://schemas.microsoft.com/office/drawing/2014/main" id="{961E05BA-937B-7041-9CB8-0083AA7E3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836" y="3782246"/>
                <a:ext cx="910888" cy="402485"/>
              </a:xfrm>
              <a:prstGeom prst="rect">
                <a:avLst/>
              </a:prstGeom>
            </p:spPr>
          </p:pic>
          <p:pic>
            <p:nvPicPr>
              <p:cNvPr id="27" name="Picture 26" descr="Screen Shot 2014-03-09 at 7.29.11 PM.png">
                <a:extLst>
                  <a:ext uri="{FF2B5EF4-FFF2-40B4-BE49-F238E27FC236}">
                    <a16:creationId xmlns:a16="http://schemas.microsoft.com/office/drawing/2014/main" id="{F4F02B47-97A0-8A42-974B-C99624CE9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4520" y="4264437"/>
                <a:ext cx="2413587" cy="1769323"/>
              </a:xfrm>
              <a:prstGeom prst="rect">
                <a:avLst/>
              </a:prstGeom>
            </p:spPr>
          </p:pic>
        </p:grpSp>
        <p:pic>
          <p:nvPicPr>
            <p:cNvPr id="21" name="Picture 4" descr="Home | CERN">
              <a:extLst>
                <a:ext uri="{FF2B5EF4-FFF2-40B4-BE49-F238E27FC236}">
                  <a16:creationId xmlns:a16="http://schemas.microsoft.com/office/drawing/2014/main" id="{06BE1A2B-DEC7-3740-B117-2BED127A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879" y="3702643"/>
              <a:ext cx="441670" cy="438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itle 1"/>
          <p:cNvSpPr txBox="1">
            <a:spLocks/>
          </p:cNvSpPr>
          <p:nvPr/>
        </p:nvSpPr>
        <p:spPr>
          <a:xfrm>
            <a:off x="107852" y="49163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en-US" sz="4000" dirty="0" smtClean="0"/>
              <a:t>HTS dipole magnets</a:t>
            </a:r>
            <a:endParaRPr lang="en-US" sz="4000" dirty="0"/>
          </a:p>
        </p:txBody>
      </p:sp>
      <p:sp>
        <p:nvSpPr>
          <p:cNvPr id="29" name="TextBox 28"/>
          <p:cNvSpPr txBox="1"/>
          <p:nvPr/>
        </p:nvSpPr>
        <p:spPr>
          <a:xfrm>
            <a:off x="8515659" y="921392"/>
            <a:ext cx="3671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open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Degradation, how to avoid?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Transposition needed up to which level?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BSCCO vs </a:t>
            </a:r>
            <a:r>
              <a:rPr lang="en-US" dirty="0" err="1" smtClean="0"/>
              <a:t>ReBCO</a:t>
            </a:r>
            <a:r>
              <a:rPr lang="en-US" dirty="0" smtClean="0"/>
              <a:t>?</a:t>
            </a:r>
            <a:endParaRPr lang="en-GB" dirty="0"/>
          </a:p>
        </p:txBody>
      </p:sp>
      <p:pic>
        <p:nvPicPr>
          <p:cNvPr id="30" name="Espace réservé du contenu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45" y="4057369"/>
            <a:ext cx="1929982" cy="14474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07170" y="5295526"/>
            <a:ext cx="4175230" cy="694106"/>
          </a:xfrm>
          <a:prstGeom prst="rect">
            <a:avLst/>
          </a:prstGeom>
        </p:spPr>
      </p:pic>
      <p:pic>
        <p:nvPicPr>
          <p:cNvPr id="33" name="Image 20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5179" r="1963" b="11584"/>
          <a:stretch/>
        </p:blipFill>
        <p:spPr>
          <a:xfrm rot="1387737">
            <a:off x="1684935" y="5199424"/>
            <a:ext cx="2073913" cy="13369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272" y="575970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EuCard2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6043084" y="54579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Feather2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31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7852" y="49163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en-US" sz="4000" dirty="0" smtClean="0"/>
              <a:t>HTS dipole magnets</a:t>
            </a:r>
            <a:endParaRPr lang="en-US" sz="4000" dirty="0"/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C47683-B418-DA4B-93D6-2A71BA4D3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" y="972574"/>
            <a:ext cx="8539200" cy="507762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79914" y="1895421"/>
            <a:ext cx="47679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856709" y="1744618"/>
            <a:ext cx="316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Hybrid: Feather2 &amp; Fresca2, test will start in a few days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0296" y="4631397"/>
            <a:ext cx="63061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Courtesy: L. Bottura</a:t>
            </a:r>
            <a:endParaRPr lang="en-GB" sz="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21" y="1895421"/>
            <a:ext cx="2759088" cy="4161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1264" y="1285147"/>
            <a:ext cx="2500589" cy="187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en-US" sz="4000" dirty="0"/>
              <a:t>High-field accelerator magnets for </a:t>
            </a:r>
            <a:r>
              <a:rPr lang="en-US" sz="4000" dirty="0" smtClean="0"/>
              <a:t>leptons: Wiggler/</a:t>
            </a:r>
            <a:r>
              <a:rPr lang="en-US" sz="4000" dirty="0" err="1" smtClean="0"/>
              <a:t>Undulator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7900"/>
            <a:ext cx="65691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Horizontal planar </a:t>
            </a:r>
            <a:r>
              <a:rPr lang="en-US" dirty="0" err="1" smtClean="0"/>
              <a:t>undulator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Advantages: High tape efficiency, relatively easy to repair in case of problems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Disadvantages: Large number of joints (~250 joints/m), very small bending radius of tape (1.25-6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Vertical planar </a:t>
            </a:r>
            <a:r>
              <a:rPr lang="en-US" dirty="0" err="1" smtClean="0"/>
              <a:t>undulator</a:t>
            </a: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Standard design for </a:t>
            </a:r>
            <a:r>
              <a:rPr lang="en-US" dirty="0" err="1" smtClean="0"/>
              <a:t>undulators</a:t>
            </a:r>
            <a:r>
              <a:rPr lang="en-US" dirty="0" smtClean="0"/>
              <a:t>, bending radius adjustable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 number of joints for tape probably unavoidable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Helical </a:t>
            </a:r>
            <a:r>
              <a:rPr lang="en-US" dirty="0" err="1" smtClean="0"/>
              <a:t>undulator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 panose="05050102010706020507" pitchFamily="18" charset="2"/>
              </a:rPr>
              <a:t>2 more efficient than a planar </a:t>
            </a:r>
            <a:r>
              <a:rPr lang="en-US" dirty="0" err="1" smtClean="0">
                <a:sym typeface="Symbol" panose="05050102010706020507" pitchFamily="18" charset="2"/>
              </a:rPr>
              <a:t>undulator</a:t>
            </a:r>
            <a:r>
              <a:rPr lang="en-US" dirty="0" smtClean="0">
                <a:sym typeface="Symbol" panose="05050102010706020507" pitchFamily="18" charset="2"/>
              </a:rPr>
              <a:t>, very compact magnet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ym typeface="Symbol" panose="05050102010706020507" pitchFamily="18" charset="2"/>
              </a:rPr>
              <a:t>No feasible winding scheme yet developed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The aim is to build a short 4-5 prototype magnet and prove that the predicted fields can be reached, the magnet can be protected. Moreover, the field quality shall be predicted and measured.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726" y="1784180"/>
            <a:ext cx="1674936" cy="1098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726" y="3005241"/>
            <a:ext cx="1296766" cy="6766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726" y="3879316"/>
            <a:ext cx="1369351" cy="10270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73363" y="5256767"/>
            <a:ext cx="454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Small prototype program is funded from FCC, CLIC, and TE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099" y="1432560"/>
            <a:ext cx="3114804" cy="35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16</a:t>
            </a:fld>
            <a:endParaRPr lang="en-US" dirty="0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000" dirty="0"/>
              <a:t>	</a:t>
            </a:r>
            <a:r>
              <a:rPr lang="en-US" sz="4000" dirty="0" smtClean="0"/>
              <a:t>Prototype coils</a:t>
            </a:r>
            <a:endParaRPr lang="en-GB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7984828" y="632820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Sebastian Richter et al.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25" y="3077406"/>
            <a:ext cx="1458708" cy="1094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047" y="1333504"/>
            <a:ext cx="2937070" cy="2213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925" y="1643910"/>
            <a:ext cx="3149701" cy="1369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" y="1238252"/>
            <a:ext cx="3904315" cy="2560320"/>
          </a:xfrm>
          <a:prstGeom prst="rect">
            <a:avLst/>
          </a:prstGeom>
        </p:spPr>
      </p:pic>
      <p:pic>
        <p:nvPicPr>
          <p:cNvPr id="20" name="Content Placeholder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246" y="3887925"/>
            <a:ext cx="1860830" cy="12996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9830123" y="990570"/>
            <a:ext cx="2275515" cy="12198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46" t="6004" r="11293" b="19979"/>
          <a:stretch/>
        </p:blipFill>
        <p:spPr>
          <a:xfrm>
            <a:off x="1703063" y="3745619"/>
            <a:ext cx="2358975" cy="18122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24595" r="-193" b="4515"/>
          <a:stretch/>
        </p:blipFill>
        <p:spPr>
          <a:xfrm rot="10800000">
            <a:off x="10070080" y="3863847"/>
            <a:ext cx="2003898" cy="115662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97908" y="852816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Horizontal planar </a:t>
            </a:r>
            <a:r>
              <a:rPr lang="en-US" b="1" dirty="0" err="1"/>
              <a:t>undulator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8791910" y="824012"/>
            <a:ext cx="3313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Horizontal </a:t>
            </a:r>
            <a:r>
              <a:rPr lang="en-US" b="1" dirty="0" smtClean="0"/>
              <a:t>vertical </a:t>
            </a:r>
            <a:r>
              <a:rPr lang="en-US" b="1" dirty="0" err="1"/>
              <a:t>undulator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5076003" y="847103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Helical </a:t>
            </a:r>
            <a:r>
              <a:rPr lang="en-US" b="1" dirty="0" err="1"/>
              <a:t>undulator</a:t>
            </a:r>
            <a:endParaRPr lang="en-US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0" r="3208" b="18162"/>
          <a:stretch/>
        </p:blipFill>
        <p:spPr>
          <a:xfrm>
            <a:off x="10070080" y="5068714"/>
            <a:ext cx="2003898" cy="9918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87" y="3077406"/>
            <a:ext cx="1509193" cy="105844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097" y="2130269"/>
            <a:ext cx="619561" cy="9471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4"/>
          <a:stretch/>
        </p:blipFill>
        <p:spPr>
          <a:xfrm>
            <a:off x="8677208" y="4762708"/>
            <a:ext cx="1304274" cy="7951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08" y="3863847"/>
            <a:ext cx="1317290" cy="7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1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17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381125" y="6342619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[1] S. Richter et al., HTS </a:t>
            </a:r>
            <a:r>
              <a:rPr lang="en-US" dirty="0" err="1" smtClean="0">
                <a:solidFill>
                  <a:schemeClr val="bg1"/>
                </a:solidFill>
              </a:rPr>
              <a:t>undulator</a:t>
            </a:r>
            <a:r>
              <a:rPr lang="en-US" dirty="0" smtClean="0">
                <a:solidFill>
                  <a:schemeClr val="bg1"/>
                </a:solidFill>
              </a:rPr>
              <a:t> development, CLIC workshop 2019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000" dirty="0"/>
              <a:t>	P</a:t>
            </a:r>
            <a:r>
              <a:rPr lang="en-US" sz="4000" dirty="0" err="1" smtClean="0"/>
              <a:t>otential</a:t>
            </a:r>
            <a:r>
              <a:rPr lang="en-US" sz="4000" dirty="0" smtClean="0"/>
              <a:t> field reach of HTS </a:t>
            </a:r>
            <a:r>
              <a:rPr lang="en-US" sz="4000" dirty="0" err="1" smtClean="0"/>
              <a:t>undulators</a:t>
            </a:r>
            <a:endParaRPr lang="en-GB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54534"/>
          <a:stretch/>
        </p:blipFill>
        <p:spPr>
          <a:xfrm>
            <a:off x="200696" y="1410149"/>
            <a:ext cx="6981825" cy="11562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7023" y="4734710"/>
            <a:ext cx="478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increase in field is expected for non-insulated HTS damping wiggler magnets [1]</a:t>
            </a:r>
            <a:endParaRPr lang="en-GB" dirty="0"/>
          </a:p>
        </p:txBody>
      </p:sp>
      <p:pic>
        <p:nvPicPr>
          <p:cNvPr id="12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248" y="963389"/>
            <a:ext cx="2237173" cy="2360836"/>
          </a:xfrm>
          <a:prstGeom prst="rect">
            <a:avLst/>
          </a:prstGeom>
        </p:spPr>
      </p:pic>
      <p:pic>
        <p:nvPicPr>
          <p:cNvPr id="13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92" y="3654696"/>
            <a:ext cx="2246979" cy="2371184"/>
          </a:xfrm>
          <a:prstGeom prst="rect">
            <a:avLst/>
          </a:prstGeom>
        </p:spPr>
      </p:pic>
      <p:pic>
        <p:nvPicPr>
          <p:cNvPr id="14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80" y="2324099"/>
            <a:ext cx="2140684" cy="2259013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533829"/>
              </p:ext>
            </p:extLst>
          </p:nvPr>
        </p:nvGraphicFramePr>
        <p:xfrm>
          <a:off x="436147" y="2724785"/>
          <a:ext cx="6970203" cy="1198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194117">
                  <a:extLst>
                    <a:ext uri="{9D8B030D-6E8A-4147-A177-3AD203B41FA5}">
                      <a16:colId xmlns:a16="http://schemas.microsoft.com/office/drawing/2014/main" val="1051180004"/>
                    </a:ext>
                  </a:extLst>
                </a:gridCol>
                <a:gridCol w="886143">
                  <a:extLst>
                    <a:ext uri="{9D8B030D-6E8A-4147-A177-3AD203B41FA5}">
                      <a16:colId xmlns:a16="http://schemas.microsoft.com/office/drawing/2014/main" val="3780786444"/>
                    </a:ext>
                  </a:extLst>
                </a:gridCol>
                <a:gridCol w="851217">
                  <a:extLst>
                    <a:ext uri="{9D8B030D-6E8A-4147-A177-3AD203B41FA5}">
                      <a16:colId xmlns:a16="http://schemas.microsoft.com/office/drawing/2014/main" val="2464396840"/>
                    </a:ext>
                  </a:extLst>
                </a:gridCol>
                <a:gridCol w="954405">
                  <a:extLst>
                    <a:ext uri="{9D8B030D-6E8A-4147-A177-3AD203B41FA5}">
                      <a16:colId xmlns:a16="http://schemas.microsoft.com/office/drawing/2014/main" val="2772224705"/>
                    </a:ext>
                  </a:extLst>
                </a:gridCol>
                <a:gridCol w="926627">
                  <a:extLst>
                    <a:ext uri="{9D8B030D-6E8A-4147-A177-3AD203B41FA5}">
                      <a16:colId xmlns:a16="http://schemas.microsoft.com/office/drawing/2014/main" val="2948047573"/>
                    </a:ext>
                  </a:extLst>
                </a:gridCol>
                <a:gridCol w="582577">
                  <a:extLst>
                    <a:ext uri="{9D8B030D-6E8A-4147-A177-3AD203B41FA5}">
                      <a16:colId xmlns:a16="http://schemas.microsoft.com/office/drawing/2014/main" val="1478652615"/>
                    </a:ext>
                  </a:extLst>
                </a:gridCol>
                <a:gridCol w="1575117">
                  <a:extLst>
                    <a:ext uri="{9D8B030D-6E8A-4147-A177-3AD203B41FA5}">
                      <a16:colId xmlns:a16="http://schemas.microsoft.com/office/drawing/2014/main" val="29090583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period length</a:t>
                      </a:r>
                    </a:p>
                    <a:p>
                      <a:pPr algn="ctr"/>
                      <a:r>
                        <a:rPr lang="el-GR" sz="1200" baseline="0" dirty="0" smtClean="0">
                          <a:solidFill>
                            <a:sysClr val="windowText" lastClr="000000"/>
                          </a:solidFill>
                        </a:rPr>
                        <a:t>λ</a:t>
                      </a:r>
                      <a:r>
                        <a:rPr lang="en-US" sz="1200" baseline="-25000" dirty="0" smtClean="0">
                          <a:solidFill>
                            <a:sysClr val="windowText" lastClr="000000"/>
                          </a:solidFill>
                        </a:rPr>
                        <a:t>u</a:t>
                      </a:r>
                      <a:r>
                        <a:rPr lang="en-US" sz="1200" baseline="0" dirty="0" smtClean="0">
                          <a:solidFill>
                            <a:sysClr val="windowText" lastClr="000000"/>
                          </a:solidFill>
                        </a:rPr>
                        <a:t> / mm</a:t>
                      </a:r>
                      <a:endParaRPr lang="en-US" sz="12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HTS (VR)</a:t>
                      </a:r>
                      <a:b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B / T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HTS(HR)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B / T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HTS(</a:t>
                      </a:r>
                      <a:r>
                        <a:rPr lang="en-US" sz="1200" dirty="0" err="1" smtClean="0">
                          <a:solidFill>
                            <a:sysClr val="windowText" lastClr="000000"/>
                          </a:solidFill>
                        </a:rPr>
                        <a:t>hel</a:t>
                      </a:r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.)</a:t>
                      </a:r>
                      <a:b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B / T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HTS(</a:t>
                      </a:r>
                      <a:r>
                        <a:rPr lang="en-US" sz="1200" dirty="0" err="1" smtClean="0">
                          <a:solidFill>
                            <a:sysClr val="windowText" lastClr="000000"/>
                          </a:solidFill>
                        </a:rPr>
                        <a:t>hel</a:t>
                      </a:r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.</a:t>
                      </a:r>
                      <a:r>
                        <a:rPr lang="en-US" sz="900" dirty="0" smtClean="0">
                          <a:solidFill>
                            <a:sysClr val="windowText" lastClr="000000"/>
                          </a:solidFill>
                        </a:rPr>
                        <a:t>*</a:t>
                      </a:r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B / T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Nb-Ti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B / T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Ratio</a:t>
                      </a:r>
                      <a:r>
                        <a:rPr lang="en-US" sz="1200" baseline="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HTS(VR+HR)</a:t>
                      </a:r>
                      <a:b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  <a:r>
                        <a:rPr lang="en-US" sz="1200" baseline="0" dirty="0" smtClean="0">
                          <a:solidFill>
                            <a:sysClr val="windowText" lastClr="000000"/>
                          </a:solidFill>
                        </a:rPr>
                        <a:t> 2 x Nb-Ti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615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13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1.8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2.3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2.3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1.0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1.2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1.67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923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2.3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3.0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2.8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1.5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1.5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1.77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965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7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000" dirty="0"/>
              <a:t>	</a:t>
            </a:r>
            <a:r>
              <a:rPr lang="en-US" sz="4000" dirty="0" smtClean="0"/>
              <a:t>The </a:t>
            </a:r>
            <a:r>
              <a:rPr lang="en-GB" sz="4000" dirty="0" smtClean="0"/>
              <a:t>HTS program: </a:t>
            </a:r>
            <a:r>
              <a:rPr lang="en-GB" sz="4000" dirty="0" err="1" smtClean="0"/>
              <a:t>Undulators</a:t>
            </a:r>
            <a:r>
              <a:rPr lang="en-GB" sz="4000" dirty="0" smtClean="0"/>
              <a:t>/Wigglers</a:t>
            </a:r>
          </a:p>
          <a:p>
            <a:pPr algn="ctr"/>
            <a:r>
              <a:rPr lang="en-US" sz="4000" dirty="0" smtClean="0"/>
              <a:t>Flowchart</a:t>
            </a:r>
            <a:endParaRPr lang="en-GB" sz="4000" dirty="0"/>
          </a:p>
        </p:txBody>
      </p:sp>
      <p:sp>
        <p:nvSpPr>
          <p:cNvPr id="6" name="Rectangle 5"/>
          <p:cNvSpPr/>
          <p:nvPr/>
        </p:nvSpPr>
        <p:spPr>
          <a:xfrm>
            <a:off x="1491441" y="2185597"/>
            <a:ext cx="2096335" cy="54610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Horizontal Wiggler, Test coil</a:t>
            </a:r>
            <a:endParaRPr lang="en-GB" sz="1500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8968" y="3323347"/>
            <a:ext cx="2098808" cy="54610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Vertical </a:t>
            </a:r>
            <a:r>
              <a:rPr lang="en-US" sz="1500" dirty="0">
                <a:solidFill>
                  <a:srgbClr val="FFC000"/>
                </a:solidFill>
              </a:rPr>
              <a:t>Wiggler, </a:t>
            </a:r>
            <a:r>
              <a:rPr lang="en-US" sz="1500" dirty="0" smtClean="0">
                <a:solidFill>
                  <a:srgbClr val="FFC000"/>
                </a:solidFill>
              </a:rPr>
              <a:t>    Test </a:t>
            </a:r>
            <a:r>
              <a:rPr lang="en-US" sz="1500" dirty="0">
                <a:solidFill>
                  <a:srgbClr val="FFC000"/>
                </a:solidFill>
              </a:rPr>
              <a:t>coil</a:t>
            </a:r>
            <a:endParaRPr lang="en-GB" sz="15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8684" y="4496853"/>
            <a:ext cx="2061847" cy="54610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Helical Wiggler,     Test coil(s)</a:t>
            </a:r>
            <a:endParaRPr lang="en-GB" sz="1500" dirty="0">
              <a:solidFill>
                <a:srgbClr val="FFC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759137" y="2458647"/>
            <a:ext cx="0" cy="889830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3"/>
          </p:cNvCxnSpPr>
          <p:nvPr/>
        </p:nvCxnSpPr>
        <p:spPr>
          <a:xfrm>
            <a:off x="3587776" y="2458647"/>
            <a:ext cx="1171361" cy="499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3"/>
            <a:endCxn id="20" idx="1"/>
          </p:cNvCxnSpPr>
          <p:nvPr/>
        </p:nvCxnSpPr>
        <p:spPr>
          <a:xfrm>
            <a:off x="3587776" y="3596397"/>
            <a:ext cx="980861" cy="4864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3"/>
          </p:cNvCxnSpPr>
          <p:nvPr/>
        </p:nvCxnSpPr>
        <p:spPr>
          <a:xfrm flipV="1">
            <a:off x="3570531" y="4761139"/>
            <a:ext cx="1188606" cy="8764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iamond 19"/>
          <p:cNvSpPr/>
          <p:nvPr/>
        </p:nvSpPr>
        <p:spPr>
          <a:xfrm>
            <a:off x="4568637" y="3348477"/>
            <a:ext cx="381000" cy="505568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rgbClr val="FFC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1144422" y="3100583"/>
            <a:ext cx="2912510" cy="2648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49637" y="3595215"/>
            <a:ext cx="691419" cy="0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759137" y="3871309"/>
            <a:ext cx="0" cy="889830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056932" y="2457899"/>
            <a:ext cx="0" cy="645332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960356" y="2780565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Coil 1-#n </a:t>
            </a:r>
            <a:endParaRPr lang="en-GB" dirty="0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1135199" y="4243945"/>
            <a:ext cx="2912510" cy="2648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047709" y="3601261"/>
            <a:ext cx="0" cy="645332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951133" y="3923927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Coil 1-#n </a:t>
            </a:r>
            <a:endParaRPr lang="en-GB" dirty="0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1144422" y="5419225"/>
            <a:ext cx="2912510" cy="2648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056932" y="4776541"/>
            <a:ext cx="0" cy="645332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1159488" y="4772299"/>
            <a:ext cx="331953" cy="9980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1960356" y="5099207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Coil 1-#n </a:t>
            </a:r>
            <a:endParaRPr lang="en-GB" dirty="0"/>
          </a:p>
        </p:txBody>
      </p:sp>
      <p:sp>
        <p:nvSpPr>
          <p:cNvPr id="56" name="Rectangle 55"/>
          <p:cNvSpPr/>
          <p:nvPr/>
        </p:nvSpPr>
        <p:spPr>
          <a:xfrm>
            <a:off x="5626066" y="3333949"/>
            <a:ext cx="2096335" cy="5461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0000"/>
                </a:solidFill>
              </a:rPr>
              <a:t>Wiggler/</a:t>
            </a:r>
            <a:r>
              <a:rPr lang="en-US" sz="1500" dirty="0" err="1" smtClean="0">
                <a:solidFill>
                  <a:srgbClr val="FF0000"/>
                </a:solidFill>
              </a:rPr>
              <a:t>undulator</a:t>
            </a:r>
            <a:r>
              <a:rPr lang="en-US" sz="1500" dirty="0" smtClean="0">
                <a:solidFill>
                  <a:srgbClr val="FF0000"/>
                </a:solidFill>
              </a:rPr>
              <a:t>, short model (0.1 m)</a:t>
            </a:r>
            <a:endParaRPr lang="en-GB" sz="1500" dirty="0">
              <a:solidFill>
                <a:srgbClr val="FF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471257" y="3325541"/>
            <a:ext cx="2096335" cy="5461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0000"/>
                </a:solidFill>
              </a:rPr>
              <a:t>Wiggler/</a:t>
            </a:r>
            <a:r>
              <a:rPr lang="en-US" sz="1500" dirty="0" err="1" smtClean="0">
                <a:solidFill>
                  <a:srgbClr val="FF0000"/>
                </a:solidFill>
              </a:rPr>
              <a:t>undulator</a:t>
            </a:r>
            <a:r>
              <a:rPr lang="en-US" sz="1500" dirty="0" smtClean="0">
                <a:solidFill>
                  <a:srgbClr val="FF0000"/>
                </a:solidFill>
              </a:rPr>
              <a:t>, long model (0.5 m)</a:t>
            </a:r>
            <a:endParaRPr lang="en-GB" sz="1500" dirty="0">
              <a:solidFill>
                <a:srgbClr val="FF0000"/>
              </a:solidFill>
            </a:endParaRPr>
          </a:p>
        </p:txBody>
      </p:sp>
      <p:cxnSp>
        <p:nvCxnSpPr>
          <p:cNvPr id="58" name="Straight Arrow Connector 57"/>
          <p:cNvCxnSpPr>
            <a:endCxn id="57" idx="1"/>
          </p:cNvCxnSpPr>
          <p:nvPr/>
        </p:nvCxnSpPr>
        <p:spPr>
          <a:xfrm>
            <a:off x="7722401" y="3595215"/>
            <a:ext cx="748856" cy="3376"/>
          </a:xfrm>
          <a:prstGeom prst="straightConnector1">
            <a:avLst/>
          </a:prstGeom>
          <a:ln>
            <a:solidFill>
              <a:srgbClr val="FF0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985981" y="849710"/>
            <a:ext cx="25285" cy="521061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7537123" y="5663895"/>
            <a:ext cx="6142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2022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10875738" y="849710"/>
            <a:ext cx="25285" cy="521061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10426880" y="5663895"/>
            <a:ext cx="6142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solidFill>
                  <a:schemeClr val="accent6">
                    <a:lumMod val="50000"/>
                  </a:schemeClr>
                </a:solidFill>
              </a:rPr>
              <a:t>2027</a:t>
            </a:r>
            <a:endParaRPr lang="en-GB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91441" y="1418760"/>
            <a:ext cx="2096335" cy="546100"/>
          </a:xfrm>
          <a:prstGeom prst="rect">
            <a:avLst/>
          </a:pr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rgbClr val="FFC000"/>
                </a:solidFill>
              </a:rPr>
              <a:t>Small coil program</a:t>
            </a:r>
            <a:endParaRPr lang="en-GB" sz="1500" dirty="0">
              <a:solidFill>
                <a:srgbClr val="FFC00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589807" y="1683325"/>
            <a:ext cx="1171361" cy="4990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761168" y="1691810"/>
            <a:ext cx="0" cy="771827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150265" y="4776541"/>
            <a:ext cx="0" cy="645332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1130290" y="3606999"/>
            <a:ext cx="331953" cy="9980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1121067" y="3611241"/>
            <a:ext cx="0" cy="645332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1151637" y="2458358"/>
            <a:ext cx="331953" cy="9980"/>
          </a:xfrm>
          <a:prstGeom prst="straightConnector1">
            <a:avLst/>
          </a:prstGeom>
          <a:ln>
            <a:solidFill>
              <a:srgbClr val="FFC000"/>
            </a:solidFill>
            <a:headEnd w="lg" len="sm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1142414" y="2462600"/>
            <a:ext cx="0" cy="645332"/>
          </a:xfrm>
          <a:prstGeom prst="line">
            <a:avLst/>
          </a:prstGeom>
          <a:ln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33585" y="577878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Funding not yet secured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CH" sz="4000" dirty="0"/>
              <a:t>	</a:t>
            </a:r>
            <a:r>
              <a:rPr lang="en-US" sz="4000" dirty="0" smtClean="0"/>
              <a:t>Conclusion</a:t>
            </a:r>
            <a:endParaRPr lang="en-GB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3826" y="1095375"/>
            <a:ext cx="112109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Since more than 10 years we are developing in a collaboration between CERN and KIT and with other partners SC wiggler and </a:t>
            </a:r>
            <a:r>
              <a:rPr lang="en-US" dirty="0" err="1" smtClean="0"/>
              <a:t>undulator</a:t>
            </a:r>
            <a:r>
              <a:rPr lang="en-US" dirty="0" smtClean="0"/>
              <a:t> magnets  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We have built several prototypes and with BINP a full scale </a:t>
            </a:r>
            <a:r>
              <a:rPr lang="en-US" dirty="0" err="1" smtClean="0"/>
              <a:t>Nb-Ti</a:t>
            </a:r>
            <a:r>
              <a:rPr lang="en-US" dirty="0" smtClean="0"/>
              <a:t> wiggler installed and operated in KARA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Recently, we started to refocus our activities towards HTS </a:t>
            </a:r>
            <a:r>
              <a:rPr lang="en-US" dirty="0" err="1" smtClean="0"/>
              <a:t>undulators</a:t>
            </a:r>
            <a:r>
              <a:rPr lang="en-US" dirty="0" smtClean="0"/>
              <a:t> and wigglers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We plan to build in the next year test coils, and two short 5-period prototypes and, if funding &amp; resources permits, a 0.5-1 m long prototype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This program is part of the HTS magnet development program of CERN and profits from the main line development towards a 20+ T magnet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51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en-GB" sz="4000" dirty="0" smtClean="0"/>
              <a:t>Outlook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83364"/>
            <a:ext cx="121920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CLIC damping rings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collaboration for </a:t>
            </a:r>
            <a:r>
              <a:rPr lang="en-US" dirty="0" err="1" smtClean="0"/>
              <a:t>undulators</a:t>
            </a:r>
            <a:r>
              <a:rPr lang="en-US" dirty="0" smtClean="0"/>
              <a:t> and wigglers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CERN’s HTS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The HTS </a:t>
            </a:r>
            <a:r>
              <a:rPr lang="en-US" dirty="0" err="1" smtClean="0"/>
              <a:t>undulator</a:t>
            </a:r>
            <a:r>
              <a:rPr lang="en-US" dirty="0" smtClean="0"/>
              <a:t> development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de-CH" sz="4000" dirty="0"/>
              <a:t>	</a:t>
            </a:r>
            <a:r>
              <a:rPr lang="en-US" sz="4000" dirty="0" smtClean="0"/>
              <a:t>The CLIC collaboration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79" y="1030516"/>
            <a:ext cx="6346673" cy="3867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251"/>
          <a:stretch/>
        </p:blipFill>
        <p:spPr>
          <a:xfrm>
            <a:off x="1375029" y="5178552"/>
            <a:ext cx="5353050" cy="658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1202" y="928153"/>
            <a:ext cx="3318214" cy="509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0326" y="983503"/>
            <a:ext cx="1360801" cy="137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r="6169"/>
          <a:stretch>
            <a:fillRect/>
          </a:stretch>
        </p:blipFill>
        <p:spPr bwMode="auto">
          <a:xfrm>
            <a:off x="5159753" y="3831167"/>
            <a:ext cx="1764000" cy="121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72" y="1085719"/>
            <a:ext cx="1698962" cy="127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28" y="3828041"/>
            <a:ext cx="1643686" cy="121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ieren 1"/>
          <p:cNvGrpSpPr/>
          <p:nvPr/>
        </p:nvGrpSpPr>
        <p:grpSpPr>
          <a:xfrm>
            <a:off x="1966621" y="3842366"/>
            <a:ext cx="2230209" cy="1317640"/>
            <a:chOff x="306215" y="3960960"/>
            <a:chExt cx="2230209" cy="131764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6215" y="3984770"/>
              <a:ext cx="1981777" cy="124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8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076" y="4549809"/>
              <a:ext cx="382042" cy="339424"/>
            </a:xfrm>
            <a:prstGeom prst="rect">
              <a:avLst/>
            </a:prstGeom>
          </p:spPr>
        </p:pic>
        <p:sp>
          <p:nvSpPr>
            <p:cNvPr id="11" name="TextBox 85"/>
            <p:cNvSpPr txBox="1"/>
            <p:nvPr/>
          </p:nvSpPr>
          <p:spPr>
            <a:xfrm>
              <a:off x="1828912" y="4534854"/>
              <a:ext cx="707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i="1" dirty="0" smtClean="0">
                  <a:latin typeface="+mj-lt"/>
                </a:rPr>
                <a:t>A</a:t>
              </a:r>
              <a:endParaRPr lang="en-GB" i="1" dirty="0">
                <a:latin typeface="+mj-lt"/>
              </a:endParaRPr>
            </a:p>
          </p:txBody>
        </p:sp>
        <p:cxnSp>
          <p:nvCxnSpPr>
            <p:cNvPr id="12" name="Straight Connector 90"/>
            <p:cNvCxnSpPr/>
            <p:nvPr/>
          </p:nvCxnSpPr>
          <p:spPr bwMode="auto">
            <a:xfrm flipH="1">
              <a:off x="1695968" y="4564084"/>
              <a:ext cx="10485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91"/>
            <p:cNvCxnSpPr/>
            <p:nvPr/>
          </p:nvCxnSpPr>
          <p:spPr bwMode="auto">
            <a:xfrm flipH="1">
              <a:off x="1695967" y="4877486"/>
              <a:ext cx="10485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02"/>
            <p:cNvCxnSpPr/>
            <p:nvPr/>
          </p:nvCxnSpPr>
          <p:spPr bwMode="auto">
            <a:xfrm>
              <a:off x="1748397" y="4564084"/>
              <a:ext cx="0" cy="3251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Rectangle 103"/>
            <p:cNvSpPr/>
            <p:nvPr/>
          </p:nvSpPr>
          <p:spPr bwMode="auto">
            <a:xfrm>
              <a:off x="1695967" y="4673715"/>
              <a:ext cx="73767" cy="916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sz="2400"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TextBox 104"/>
            <p:cNvSpPr txBox="1"/>
            <p:nvPr/>
          </p:nvSpPr>
          <p:spPr>
            <a:xfrm>
              <a:off x="1631488" y="4596711"/>
              <a:ext cx="15264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800" i="1" dirty="0">
                  <a:latin typeface="+mj-lt"/>
                </a:rPr>
                <a:t>w</a:t>
              </a:r>
              <a:endParaRPr lang="en-GB" sz="800" i="1" dirty="0">
                <a:latin typeface="+mj-lt"/>
              </a:endParaRPr>
            </a:p>
          </p:txBody>
        </p:sp>
        <p:cxnSp>
          <p:nvCxnSpPr>
            <p:cNvPr id="17" name="Straight Arrow Connector 105"/>
            <p:cNvCxnSpPr/>
            <p:nvPr/>
          </p:nvCxnSpPr>
          <p:spPr bwMode="auto">
            <a:xfrm>
              <a:off x="1839570" y="4133966"/>
              <a:ext cx="167527" cy="3424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Box 106"/>
            <p:cNvSpPr txBox="1"/>
            <p:nvPr/>
          </p:nvSpPr>
          <p:spPr>
            <a:xfrm>
              <a:off x="807309" y="4018516"/>
              <a:ext cx="14514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Amount of conductor</a:t>
              </a:r>
              <a:endParaRPr lang="en-GB" sz="800" dirty="0"/>
            </a:p>
          </p:txBody>
        </p:sp>
        <p:sp>
          <p:nvSpPr>
            <p:cNvPr id="19" name="TextBox 107"/>
            <p:cNvSpPr txBox="1"/>
            <p:nvPr/>
          </p:nvSpPr>
          <p:spPr>
            <a:xfrm>
              <a:off x="807309" y="4238292"/>
              <a:ext cx="8467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800" dirty="0">
                  <a:latin typeface="Futura Bk BT"/>
                </a:rPr>
                <a:t>Maximum </a:t>
              </a:r>
              <a:r>
                <a:rPr lang="en-US" sz="800" dirty="0">
                  <a:latin typeface="Futura Bk BT"/>
                </a:rPr>
                <a:t>field</a:t>
              </a:r>
            </a:p>
          </p:txBody>
        </p:sp>
        <p:cxnSp>
          <p:nvCxnSpPr>
            <p:cNvPr id="20" name="Straight Arrow Connector 108"/>
            <p:cNvCxnSpPr/>
            <p:nvPr/>
          </p:nvCxnSpPr>
          <p:spPr bwMode="auto">
            <a:xfrm>
              <a:off x="1565323" y="4355377"/>
              <a:ext cx="167527" cy="3424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109"/>
            <p:cNvSpPr txBox="1"/>
            <p:nvPr/>
          </p:nvSpPr>
          <p:spPr>
            <a:xfrm rot="16200000">
              <a:off x="-64704" y="4356244"/>
              <a:ext cx="100601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Normalized value</a:t>
              </a:r>
              <a:endParaRPr lang="en-GB" sz="800" dirty="0"/>
            </a:p>
          </p:txBody>
        </p:sp>
        <p:sp>
          <p:nvSpPr>
            <p:cNvPr id="22" name="TextBox 110"/>
            <p:cNvSpPr txBox="1"/>
            <p:nvPr/>
          </p:nvSpPr>
          <p:spPr>
            <a:xfrm>
              <a:off x="913560" y="5063156"/>
              <a:ext cx="130352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dirty="0"/>
                <a:t>Coil width / period length</a:t>
              </a:r>
              <a:endParaRPr lang="en-GB" sz="800" dirty="0"/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19" y="1147285"/>
            <a:ext cx="2171923" cy="121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Gerade Verbindung 36"/>
          <p:cNvCxnSpPr/>
          <p:nvPr/>
        </p:nvCxnSpPr>
        <p:spPr>
          <a:xfrm>
            <a:off x="1558797" y="5225815"/>
            <a:ext cx="8827801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Abgerundetes Rechteck 4"/>
          <p:cNvSpPr/>
          <p:nvPr/>
        </p:nvSpPr>
        <p:spPr>
          <a:xfrm>
            <a:off x="4821216" y="2589141"/>
            <a:ext cx="2441079" cy="9786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de-AT" sz="1400" b="1" dirty="0">
                <a:solidFill>
                  <a:schemeClr val="tx2"/>
                </a:solidFill>
              </a:rPr>
              <a:t>Manufacturing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de-AT" sz="1400" dirty="0" err="1">
                <a:solidFill>
                  <a:schemeClr val="tx2"/>
                </a:solidFill>
              </a:rPr>
              <a:t>Nb-Ti</a:t>
            </a:r>
            <a:r>
              <a:rPr lang="de-AT" sz="1400" dirty="0">
                <a:solidFill>
                  <a:schemeClr val="tx2"/>
                </a:solidFill>
              </a:rPr>
              <a:t> and Nb</a:t>
            </a:r>
            <a:r>
              <a:rPr lang="de-AT" sz="1400" baseline="-25000" dirty="0">
                <a:solidFill>
                  <a:schemeClr val="tx2"/>
                </a:solidFill>
              </a:rPr>
              <a:t>3</a:t>
            </a:r>
            <a:r>
              <a:rPr lang="de-AT" sz="1400" dirty="0">
                <a:solidFill>
                  <a:schemeClr val="tx2"/>
                </a:solidFill>
              </a:rPr>
              <a:t>Sn </a:t>
            </a:r>
            <a:r>
              <a:rPr lang="de-AT" sz="1400" dirty="0" err="1">
                <a:solidFill>
                  <a:schemeClr val="tx2"/>
                </a:solidFill>
              </a:rPr>
              <a:t>short</a:t>
            </a:r>
            <a:r>
              <a:rPr lang="de-AT" sz="1400" dirty="0">
                <a:solidFill>
                  <a:schemeClr val="tx2"/>
                </a:solidFill>
              </a:rPr>
              <a:t> </a:t>
            </a:r>
            <a:r>
              <a:rPr lang="de-AT" sz="1400" dirty="0" err="1">
                <a:solidFill>
                  <a:schemeClr val="tx2"/>
                </a:solidFill>
              </a:rPr>
              <a:t>models</a:t>
            </a:r>
            <a:r>
              <a:rPr lang="de-AT" sz="1400" dirty="0">
                <a:solidFill>
                  <a:schemeClr val="tx2"/>
                </a:solidFill>
              </a:rPr>
              <a:t> </a:t>
            </a:r>
            <a:r>
              <a:rPr lang="de-AT" sz="1400" dirty="0" err="1">
                <a:solidFill>
                  <a:schemeClr val="tx2"/>
                </a:solidFill>
              </a:rPr>
              <a:t>for</a:t>
            </a:r>
            <a:r>
              <a:rPr lang="de-AT" sz="1400" dirty="0">
                <a:solidFill>
                  <a:schemeClr val="tx2"/>
                </a:solidFill>
              </a:rPr>
              <a:t> </a:t>
            </a:r>
            <a:r>
              <a:rPr lang="de-AT" sz="1400" dirty="0" err="1">
                <a:solidFill>
                  <a:schemeClr val="tx2"/>
                </a:solidFill>
              </a:rPr>
              <a:t>proof-of-principal</a:t>
            </a:r>
            <a:r>
              <a:rPr lang="de-AT" sz="1400" dirty="0">
                <a:solidFill>
                  <a:schemeClr val="tx2"/>
                </a:solidFill>
              </a:rPr>
              <a:t> </a:t>
            </a:r>
            <a:endParaRPr lang="en-GB" sz="1400" dirty="0">
              <a:solidFill>
                <a:schemeClr val="tx2"/>
              </a:solidFill>
            </a:endParaRPr>
          </a:p>
        </p:txBody>
      </p:sp>
      <p:grpSp>
        <p:nvGrpSpPr>
          <p:cNvPr id="26" name="Gruppieren 41"/>
          <p:cNvGrpSpPr/>
          <p:nvPr/>
        </p:nvGrpSpPr>
        <p:grpSpPr>
          <a:xfrm>
            <a:off x="1874944" y="2651364"/>
            <a:ext cx="2365365" cy="1039544"/>
            <a:chOff x="77807" y="0"/>
            <a:chExt cx="2365365" cy="1039544"/>
          </a:xfrm>
        </p:grpSpPr>
        <p:sp>
          <p:nvSpPr>
            <p:cNvPr id="27" name="Abgerundetes Rechteck 42"/>
            <p:cNvSpPr/>
            <p:nvPr/>
          </p:nvSpPr>
          <p:spPr>
            <a:xfrm>
              <a:off x="77807" y="0"/>
              <a:ext cx="2365365" cy="1039544"/>
            </a:xfrm>
            <a:prstGeom prst="roundRect">
              <a:avLst>
                <a:gd name="adj" fmla="val 10000"/>
              </a:avLst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Abgerundetes Rechteck 4"/>
            <p:cNvSpPr/>
            <p:nvPr/>
          </p:nvSpPr>
          <p:spPr>
            <a:xfrm>
              <a:off x="108254" y="30447"/>
              <a:ext cx="2304471" cy="9786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b="1" dirty="0">
                  <a:solidFill>
                    <a:schemeClr val="tx2"/>
                  </a:solidFill>
                </a:rPr>
                <a:t>Designing</a:t>
              </a:r>
            </a:p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400" dirty="0">
                  <a:solidFill>
                    <a:schemeClr val="tx2"/>
                  </a:solidFill>
                </a:rPr>
                <a:t>damping wiggler magnets with analytical equations and FE software</a:t>
              </a:r>
              <a:endParaRPr lang="en-GB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9" name="Abgerundetes Rechteck 4"/>
          <p:cNvSpPr/>
          <p:nvPr/>
        </p:nvSpPr>
        <p:spPr>
          <a:xfrm>
            <a:off x="8000698" y="2681811"/>
            <a:ext cx="2159472" cy="9786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de-AT" sz="1400" b="1" dirty="0" err="1">
                <a:solidFill>
                  <a:schemeClr val="tx2"/>
                </a:solidFill>
              </a:rPr>
              <a:t>Developing</a:t>
            </a:r>
            <a:endParaRPr lang="de-AT" sz="1400" b="1" dirty="0">
              <a:solidFill>
                <a:schemeClr val="tx2"/>
              </a:solidFill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de-AT" sz="1400" dirty="0">
                <a:solidFill>
                  <a:schemeClr val="tx2"/>
                </a:solidFill>
              </a:rPr>
              <a:t>a </a:t>
            </a:r>
            <a:r>
              <a:rPr lang="de-AT" sz="1400" dirty="0" err="1">
                <a:solidFill>
                  <a:schemeClr val="tx2"/>
                </a:solidFill>
              </a:rPr>
              <a:t>technical</a:t>
            </a:r>
            <a:r>
              <a:rPr lang="de-AT" sz="1400" dirty="0">
                <a:solidFill>
                  <a:schemeClr val="tx2"/>
                </a:solidFill>
              </a:rPr>
              <a:t> </a:t>
            </a:r>
            <a:r>
              <a:rPr lang="de-AT" sz="1400" dirty="0" err="1">
                <a:solidFill>
                  <a:schemeClr val="tx2"/>
                </a:solidFill>
              </a:rPr>
              <a:t>concept</a:t>
            </a:r>
            <a:r>
              <a:rPr lang="de-AT" sz="1400" dirty="0">
                <a:solidFill>
                  <a:schemeClr val="tx2"/>
                </a:solidFill>
              </a:rPr>
              <a:t> </a:t>
            </a:r>
            <a:r>
              <a:rPr lang="de-AT" sz="1400" dirty="0" err="1">
                <a:solidFill>
                  <a:schemeClr val="tx2"/>
                </a:solidFill>
              </a:rPr>
              <a:t>for</a:t>
            </a:r>
            <a:r>
              <a:rPr lang="de-AT" sz="1400" dirty="0">
                <a:solidFill>
                  <a:schemeClr val="tx2"/>
                </a:solidFill>
              </a:rPr>
              <a:t> </a:t>
            </a:r>
            <a:r>
              <a:rPr lang="de-AT" sz="1400" dirty="0" err="1">
                <a:solidFill>
                  <a:schemeClr val="tx2"/>
                </a:solidFill>
              </a:rPr>
              <a:t>the</a:t>
            </a:r>
            <a:r>
              <a:rPr lang="de-AT" sz="1400" dirty="0">
                <a:solidFill>
                  <a:schemeClr val="tx2"/>
                </a:solidFill>
              </a:rPr>
              <a:t> SC CLIC </a:t>
            </a:r>
            <a:r>
              <a:rPr lang="de-AT" sz="1400" dirty="0" err="1">
                <a:solidFill>
                  <a:schemeClr val="tx2"/>
                </a:solidFill>
              </a:rPr>
              <a:t>damping</a:t>
            </a:r>
            <a:r>
              <a:rPr lang="de-AT" sz="1400" dirty="0">
                <a:solidFill>
                  <a:schemeClr val="tx2"/>
                </a:solidFill>
              </a:rPr>
              <a:t> </a:t>
            </a:r>
            <a:r>
              <a:rPr lang="de-AT" sz="1400" dirty="0" err="1">
                <a:solidFill>
                  <a:schemeClr val="tx2"/>
                </a:solidFill>
              </a:rPr>
              <a:t>wigglers</a:t>
            </a:r>
            <a:r>
              <a:rPr lang="de-AT" sz="1400" dirty="0">
                <a:solidFill>
                  <a:schemeClr val="tx2"/>
                </a:solidFill>
              </a:rPr>
              <a:t> </a:t>
            </a:r>
            <a:endParaRPr lang="en-GB" sz="1400" dirty="0">
              <a:solidFill>
                <a:schemeClr val="tx2"/>
              </a:solidFill>
            </a:endParaRPr>
          </a:p>
        </p:txBody>
      </p:sp>
      <p:grpSp>
        <p:nvGrpSpPr>
          <p:cNvPr id="30" name="Gruppieren 47"/>
          <p:cNvGrpSpPr/>
          <p:nvPr/>
        </p:nvGrpSpPr>
        <p:grpSpPr>
          <a:xfrm>
            <a:off x="4307904" y="2867752"/>
            <a:ext cx="442204" cy="568082"/>
            <a:chOff x="2588821" y="235731"/>
            <a:chExt cx="442204" cy="568082"/>
          </a:xfrm>
          <a:solidFill>
            <a:srgbClr val="0055A0"/>
          </a:solidFill>
        </p:grpSpPr>
        <p:sp>
          <p:nvSpPr>
            <p:cNvPr id="31" name="Pfeil nach rechts 48"/>
            <p:cNvSpPr/>
            <p:nvPr/>
          </p:nvSpPr>
          <p:spPr>
            <a:xfrm>
              <a:off x="2588821" y="235731"/>
              <a:ext cx="442204" cy="56808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Pfeil nach rechts 4"/>
            <p:cNvSpPr/>
            <p:nvPr/>
          </p:nvSpPr>
          <p:spPr>
            <a:xfrm>
              <a:off x="2588821" y="349347"/>
              <a:ext cx="309543" cy="3408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endParaRPr lang="en-GB" sz="1400"/>
            </a:p>
          </p:txBody>
        </p:sp>
      </p:grpSp>
      <p:grpSp>
        <p:nvGrpSpPr>
          <p:cNvPr id="33" name="Gruppieren 50"/>
          <p:cNvGrpSpPr/>
          <p:nvPr/>
        </p:nvGrpSpPr>
        <p:grpSpPr>
          <a:xfrm>
            <a:off x="7444011" y="2867752"/>
            <a:ext cx="442204" cy="568082"/>
            <a:chOff x="2588821" y="235731"/>
            <a:chExt cx="442204" cy="568082"/>
          </a:xfrm>
          <a:solidFill>
            <a:srgbClr val="0055A0"/>
          </a:solidFill>
        </p:grpSpPr>
        <p:sp>
          <p:nvSpPr>
            <p:cNvPr id="34" name="Pfeil nach rechts 51"/>
            <p:cNvSpPr/>
            <p:nvPr/>
          </p:nvSpPr>
          <p:spPr>
            <a:xfrm>
              <a:off x="2588821" y="235731"/>
              <a:ext cx="442204" cy="568082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Pfeil nach rechts 4"/>
            <p:cNvSpPr/>
            <p:nvPr/>
          </p:nvSpPr>
          <p:spPr>
            <a:xfrm>
              <a:off x="2588821" y="349347"/>
              <a:ext cx="309543" cy="34085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endParaRPr lang="en-GB" sz="1400"/>
            </a:p>
          </p:txBody>
        </p:sp>
      </p:grpSp>
      <p:pic>
        <p:nvPicPr>
          <p:cNvPr id="36" name="Picture 3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38" y="5436323"/>
            <a:ext cx="1366192" cy="4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\\cern.ch\dfs\Users\d\dschoerl\Desktop\kit_logo_V2_d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60" y="5417408"/>
            <a:ext cx="1125205" cy="54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909" y="5417406"/>
            <a:ext cx="454073" cy="46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Grafik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12" y="5401394"/>
            <a:ext cx="476579" cy="4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618" y="5414628"/>
            <a:ext cx="473715" cy="471609"/>
          </a:xfrm>
          <a:prstGeom prst="rect">
            <a:avLst/>
          </a:prstGeom>
        </p:spPr>
      </p:pic>
      <p:sp>
        <p:nvSpPr>
          <p:cNvPr id="41" name="Pfeil nach rechts 59"/>
          <p:cNvSpPr/>
          <p:nvPr/>
        </p:nvSpPr>
        <p:spPr>
          <a:xfrm>
            <a:off x="2410372" y="5366389"/>
            <a:ext cx="1786456" cy="568082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TextBox 7"/>
          <p:cNvSpPr txBox="1"/>
          <p:nvPr/>
        </p:nvSpPr>
        <p:spPr>
          <a:xfrm>
            <a:off x="2478231" y="5494164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</a:rPr>
              <a:t>Collaborations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de-CH" sz="4000" dirty="0"/>
              <a:t>	</a:t>
            </a:r>
            <a:r>
              <a:rPr lang="en-US" sz="4000" dirty="0" smtClean="0"/>
              <a:t>The CLIC collaboration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925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de-CH" sz="4000" dirty="0"/>
              <a:t>	</a:t>
            </a:r>
            <a:r>
              <a:rPr lang="en-US" sz="4000" dirty="0" smtClean="0"/>
              <a:t>The first steps, now more than 10 years ago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" t="6996" r="-1501"/>
          <a:stretch/>
        </p:blipFill>
        <p:spPr>
          <a:xfrm>
            <a:off x="518985" y="981452"/>
            <a:ext cx="4584795" cy="31457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6120" y="4263310"/>
            <a:ext cx="4242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This </a:t>
            </a:r>
            <a:r>
              <a:rPr lang="en-GB" dirty="0" err="1" smtClean="0"/>
              <a:t>Nb-Ti</a:t>
            </a:r>
            <a:r>
              <a:rPr lang="en-GB" dirty="0" smtClean="0"/>
              <a:t> superconducting wiggler has </a:t>
            </a:r>
            <a:r>
              <a:rPr lang="en-GB" dirty="0"/>
              <a:t>reached only 60% of the critical current, that is, a </a:t>
            </a:r>
            <a:r>
              <a:rPr lang="en-GB" dirty="0" smtClean="0"/>
              <a:t>maximum mid-plane </a:t>
            </a:r>
            <a:r>
              <a:rPr lang="en-GB" dirty="0"/>
              <a:t>flux of 1.6T instead of </a:t>
            </a:r>
            <a:r>
              <a:rPr lang="en-GB" dirty="0" smtClean="0"/>
              <a:t>2.5T (Courtesy BINP)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20" y="971954"/>
            <a:ext cx="4481384" cy="3347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520" y="4390080"/>
            <a:ext cx="4556811" cy="165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de-CH" sz="4000" dirty="0"/>
              <a:t>	</a:t>
            </a:r>
            <a:r>
              <a:rPr lang="en-US" sz="4000" dirty="0" smtClean="0"/>
              <a:t>Moving from VR to HR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69322" y="1191962"/>
            <a:ext cx="75390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Workshop at CERN on 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December </a:t>
            </a:r>
            <a:r>
              <a:rPr lang="en-US" dirty="0" smtClean="0"/>
              <a:t>2010 [1] and following discussions: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HR or VR wiggler?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Prepare KIT to test after the </a:t>
            </a:r>
            <a:r>
              <a:rPr lang="en-US" dirty="0" err="1" smtClean="0"/>
              <a:t>Nb-Ti</a:t>
            </a:r>
            <a:r>
              <a:rPr lang="en-US" dirty="0" smtClean="0"/>
              <a:t> a Nb</a:t>
            </a:r>
            <a:r>
              <a:rPr lang="en-US" baseline="-25000" dirty="0" smtClean="0"/>
              <a:t>3</a:t>
            </a:r>
            <a:r>
              <a:rPr lang="en-US" dirty="0" smtClean="0"/>
              <a:t>Sn wiggler: cryostat is build such that coils can be relatively easily be exchanged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 second cryostat was seriously discussed but never built/financed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67481" y="6450227"/>
            <a:ext cx="424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</a:t>
            </a:r>
            <a:r>
              <a:rPr lang="en-US" dirty="0">
                <a:solidFill>
                  <a:schemeClr val="bg1"/>
                </a:solidFill>
              </a:rPr>
              <a:t>1]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https://indico.cern.ch/event/111714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/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01" t="1816"/>
          <a:stretch/>
        </p:blipFill>
        <p:spPr>
          <a:xfrm>
            <a:off x="8616778" y="1376061"/>
            <a:ext cx="3031524" cy="20420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91134" y="100380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Roadmap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32" y="3589511"/>
            <a:ext cx="3443416" cy="22870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10406" y="5803119"/>
            <a:ext cx="4181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CLIC damping wiggler FAT, 21.05.2014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33558" y="2973574"/>
            <a:ext cx="68004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After many discussions and technical work, only 4 years later a CLIC damping wiggler was successfully built and tested. </a:t>
            </a:r>
          </a:p>
          <a:p>
            <a:r>
              <a:rPr lang="en-US" dirty="0" smtClean="0"/>
              <a:t>We had agreed on a </a:t>
            </a:r>
            <a:r>
              <a:rPr lang="en-US" dirty="0"/>
              <a:t>conduction cooled </a:t>
            </a:r>
            <a:r>
              <a:rPr lang="en-US" dirty="0" err="1"/>
              <a:t>Nb-Ti</a:t>
            </a:r>
            <a:r>
              <a:rPr lang="en-US" dirty="0"/>
              <a:t> HR wiggler with graded </a:t>
            </a:r>
            <a:r>
              <a:rPr lang="en-US" dirty="0" smtClean="0"/>
              <a:t>coils: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35714" y="5635078"/>
            <a:ext cx="6606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magnet was successfully tested and is used in KARA, KIT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24550"/>
          <a:stretch/>
        </p:blipFill>
        <p:spPr>
          <a:xfrm>
            <a:off x="1502162" y="4311594"/>
            <a:ext cx="3971925" cy="11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5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12192000" cy="836712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42925"/>
            <a:r>
              <a:rPr lang="de-CH" sz="4000" dirty="0"/>
              <a:t>	</a:t>
            </a:r>
            <a:r>
              <a:rPr lang="en-US" sz="4000" dirty="0" smtClean="0"/>
              <a:t>The </a:t>
            </a:r>
            <a:r>
              <a:rPr lang="en-US" sz="4000" dirty="0" err="1" smtClean="0"/>
              <a:t>Nb-Ti</a:t>
            </a:r>
            <a:r>
              <a:rPr lang="en-US" sz="4000" dirty="0" smtClean="0"/>
              <a:t> prototype wiggler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93" y="973345"/>
            <a:ext cx="3602527" cy="2399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64" y="3509260"/>
            <a:ext cx="3615456" cy="2410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586" y="973345"/>
            <a:ext cx="8029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cryogenic performance of the conduction cooled system was excellent reaching around 3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the case of indirect cooling, however, holding quenches occur after periods of seconds to several hours in the outer, high current coil sections </a:t>
            </a:r>
            <a:r>
              <a:rPr lang="en-GB" dirty="0" smtClean="0"/>
              <a:t>for fields above 2.9 T. These holding quenches are basically </a:t>
            </a:r>
            <a:r>
              <a:rPr lang="en-GB" dirty="0"/>
              <a:t>uncorrelated with the magnet temperature. </a:t>
            </a:r>
            <a:endParaRPr lang="en-GB" dirty="0" smtClean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/>
          <a:srcRect r="1088"/>
          <a:stretch/>
        </p:blipFill>
        <p:spPr>
          <a:xfrm>
            <a:off x="3846347" y="2796008"/>
            <a:ext cx="3895574" cy="312355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6" y="3034786"/>
            <a:ext cx="3228334" cy="234609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503680" y="6354686"/>
            <a:ext cx="7567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D. Schoerling et al. </a:t>
            </a:r>
            <a:r>
              <a:rPr lang="en-US" sz="1200" dirty="0" err="1" smtClean="0">
                <a:solidFill>
                  <a:schemeClr val="bg1"/>
                </a:solidFill>
              </a:rPr>
              <a:t>Phys</a:t>
            </a:r>
            <a:r>
              <a:rPr lang="en-US" sz="1200" dirty="0">
                <a:solidFill>
                  <a:schemeClr val="bg1"/>
                </a:solidFill>
              </a:rPr>
              <a:t> Rev STAB 15, 042401 (2012</a:t>
            </a:r>
            <a:r>
              <a:rPr lang="en-US" sz="1200" dirty="0" smtClean="0">
                <a:solidFill>
                  <a:schemeClr val="bg1"/>
                </a:solidFill>
              </a:rPr>
              <a:t>) &amp;  A. Bernhard et al., </a:t>
            </a:r>
            <a:r>
              <a:rPr lang="en-GB" sz="1200" dirty="0">
                <a:solidFill>
                  <a:schemeClr val="bg1"/>
                </a:solidFill>
              </a:rPr>
              <a:t>IPAC </a:t>
            </a:r>
            <a:r>
              <a:rPr lang="en-GB" sz="1200" dirty="0" smtClean="0">
                <a:solidFill>
                  <a:schemeClr val="bg1"/>
                </a:solidFill>
              </a:rPr>
              <a:t>2016, Paper </a:t>
            </a:r>
            <a:r>
              <a:rPr lang="en-GB" sz="1200" dirty="0">
                <a:solidFill>
                  <a:schemeClr val="bg1"/>
                </a:solidFill>
              </a:rPr>
              <a:t>WEPMB002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15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26"/>
            <a:ext cx="12192000" cy="83772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Nb</a:t>
            </a:r>
            <a:r>
              <a:rPr lang="en-US" sz="4000" baseline="-25000" dirty="0"/>
              <a:t>3</a:t>
            </a:r>
            <a:r>
              <a:rPr lang="en-US" sz="4000" dirty="0"/>
              <a:t>Sn wiggler 1/2</a:t>
            </a:r>
            <a:endParaRPr lang="en-GB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274" y="1464502"/>
            <a:ext cx="2024047" cy="159729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06" y="1531354"/>
            <a:ext cx="1828039" cy="162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6455" y="3566264"/>
            <a:ext cx="2122307" cy="170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7306" y="3264410"/>
            <a:ext cx="1828039" cy="189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uppieren 3"/>
          <p:cNvGrpSpPr>
            <a:grpSpLocks noChangeAspect="1"/>
          </p:cNvGrpSpPr>
          <p:nvPr/>
        </p:nvGrpSpPr>
        <p:grpSpPr>
          <a:xfrm>
            <a:off x="8204298" y="1592888"/>
            <a:ext cx="2292471" cy="1859048"/>
            <a:chOff x="6697031" y="1329657"/>
            <a:chExt cx="2307200" cy="1784070"/>
          </a:xfrm>
        </p:grpSpPr>
        <p:sp>
          <p:nvSpPr>
            <p:cNvPr id="9" name="Rectangle 8"/>
            <p:cNvSpPr/>
            <p:nvPr/>
          </p:nvSpPr>
          <p:spPr bwMode="auto">
            <a:xfrm>
              <a:off x="8055881" y="2280620"/>
              <a:ext cx="144016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endParaRPr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97031" y="1329657"/>
              <a:ext cx="2307200" cy="1685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"/>
            <p:cNvSpPr/>
            <p:nvPr/>
          </p:nvSpPr>
          <p:spPr bwMode="auto">
            <a:xfrm>
              <a:off x="8113031" y="2318720"/>
              <a:ext cx="144016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charset="0"/>
              </a:endParaRPr>
            </a:p>
          </p:txBody>
        </p:sp>
        <p:sp>
          <p:nvSpPr>
            <p:cNvPr id="12" name="TextBox 2"/>
            <p:cNvSpPr txBox="1"/>
            <p:nvPr/>
          </p:nvSpPr>
          <p:spPr>
            <a:xfrm>
              <a:off x="7722887" y="2284115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chemeClr val="tx2"/>
                  </a:solidFill>
                  <a:latin typeface="+mn-lt"/>
                  <a:cs typeface="+mn-cs"/>
                </a:defRPr>
              </a:lvl1pPr>
            </a:lstStyle>
            <a:p>
              <a:r>
                <a:rPr lang="de-CH" dirty="0" smtClean="0">
                  <a:solidFill>
                    <a:schemeClr val="accent6">
                      <a:lumMod val="50000"/>
                    </a:schemeClr>
                  </a:solidFill>
                </a:rPr>
                <a:t>Coil 1</a:t>
              </a:r>
              <a:endParaRPr lang="en-GB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3" name="Straight Arrow Connector 7"/>
            <p:cNvCxnSpPr>
              <a:stCxn id="15" idx="0"/>
            </p:cNvCxnSpPr>
            <p:nvPr/>
          </p:nvCxnSpPr>
          <p:spPr bwMode="auto">
            <a:xfrm flipV="1">
              <a:off x="7379581" y="1951323"/>
              <a:ext cx="684948" cy="8854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E63C24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9"/>
            <p:cNvCxnSpPr/>
            <p:nvPr/>
          </p:nvCxnSpPr>
          <p:spPr bwMode="auto">
            <a:xfrm flipV="1">
              <a:off x="8108765" y="2201581"/>
              <a:ext cx="109370" cy="1538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6822377" y="2836728"/>
              <a:ext cx="1114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1200">
                  <a:solidFill>
                    <a:schemeClr val="tx2"/>
                  </a:solidFill>
                  <a:latin typeface="+mn-lt"/>
                  <a:cs typeface="+mn-cs"/>
                </a:defRPr>
              </a:lvl1pPr>
            </a:lstStyle>
            <a:p>
              <a:r>
                <a:rPr lang="de-CH" dirty="0">
                  <a:solidFill>
                    <a:srgbClr val="E63921"/>
                  </a:solidFill>
                </a:rPr>
                <a:t>Short Sample</a:t>
              </a:r>
              <a:endParaRPr lang="en-GB" dirty="0">
                <a:solidFill>
                  <a:srgbClr val="E6392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842759" y="1199356"/>
            <a:ext cx="1160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Test Results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500172" y="1151857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EM Design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151246" y="1170850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Mechanical Design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559380" y="1170850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Prototype</a:t>
            </a:r>
            <a:endParaRPr lang="en-GB" sz="1400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5461" y="3412966"/>
            <a:ext cx="1862434" cy="174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461" y="1603040"/>
            <a:ext cx="1976969" cy="140893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609301" y="5373299"/>
            <a:ext cx="7077482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de-DE" sz="1400" dirty="0" err="1" smtClean="0"/>
              <a:t>For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first</a:t>
            </a:r>
            <a:r>
              <a:rPr lang="de-DE" sz="1400" dirty="0" smtClean="0"/>
              <a:t> time, </a:t>
            </a:r>
            <a:r>
              <a:rPr lang="de-AT" sz="1400" dirty="0">
                <a:solidFill>
                  <a:schemeClr val="tx2"/>
                </a:solidFill>
              </a:rPr>
              <a:t>Nb</a:t>
            </a:r>
            <a:r>
              <a:rPr lang="de-AT" sz="1400" baseline="-25000" dirty="0">
                <a:solidFill>
                  <a:schemeClr val="tx2"/>
                </a:solidFill>
              </a:rPr>
              <a:t>3</a:t>
            </a:r>
            <a:r>
              <a:rPr lang="de-AT" sz="1400" dirty="0">
                <a:solidFill>
                  <a:schemeClr val="tx2"/>
                </a:solidFill>
              </a:rPr>
              <a:t>Sn</a:t>
            </a:r>
            <a:r>
              <a:rPr lang="de-DE" sz="1400" dirty="0" smtClean="0"/>
              <a:t> </a:t>
            </a:r>
            <a:r>
              <a:rPr lang="de-DE" sz="1400" dirty="0" err="1" smtClean="0"/>
              <a:t>damping</a:t>
            </a:r>
            <a:r>
              <a:rPr lang="de-DE" sz="1400" dirty="0" smtClean="0"/>
              <a:t> </a:t>
            </a:r>
            <a:r>
              <a:rPr lang="de-DE" sz="1400" dirty="0" err="1" smtClean="0"/>
              <a:t>wigglers</a:t>
            </a:r>
            <a:r>
              <a:rPr lang="de-DE" sz="1400" dirty="0" smtClean="0"/>
              <a:t> </a:t>
            </a:r>
            <a:r>
              <a:rPr lang="de-DE" sz="1400" dirty="0" err="1" smtClean="0"/>
              <a:t>have</a:t>
            </a:r>
            <a:r>
              <a:rPr lang="de-DE" sz="1400" dirty="0" smtClean="0"/>
              <a:t> </a:t>
            </a:r>
            <a:r>
              <a:rPr lang="de-DE" sz="1400" dirty="0" err="1" smtClean="0"/>
              <a:t>been</a:t>
            </a:r>
            <a:r>
              <a:rPr lang="de-DE" sz="1400" dirty="0" smtClean="0"/>
              <a:t> </a:t>
            </a:r>
            <a:r>
              <a:rPr lang="de-DE" sz="1400" dirty="0" err="1" smtClean="0"/>
              <a:t>built</a:t>
            </a:r>
            <a:r>
              <a:rPr lang="de-DE" sz="1400" dirty="0" smtClean="0"/>
              <a:t> and </a:t>
            </a:r>
            <a:r>
              <a:rPr lang="de-DE" sz="1400" dirty="0" err="1" smtClean="0"/>
              <a:t>successfully</a:t>
            </a:r>
            <a:r>
              <a:rPr lang="de-DE" sz="1400" dirty="0" smtClean="0"/>
              <a:t> </a:t>
            </a:r>
            <a:r>
              <a:rPr lang="de-DE" sz="1400" dirty="0" err="1" smtClean="0"/>
              <a:t>tested</a:t>
            </a:r>
            <a:endParaRPr lang="en-US" sz="1400" dirty="0" smtClean="0"/>
          </a:p>
          <a:p>
            <a:pPr marL="285750" indent="-285750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de-DE" sz="1400" dirty="0" smtClean="0"/>
              <a:t>A </a:t>
            </a:r>
            <a:r>
              <a:rPr lang="de-DE" sz="1400" dirty="0" err="1" smtClean="0"/>
              <a:t>fully</a:t>
            </a:r>
            <a:r>
              <a:rPr lang="de-DE" sz="1400" dirty="0" smtClean="0"/>
              <a:t> </a:t>
            </a:r>
            <a:r>
              <a:rPr lang="de-DE" sz="1400" dirty="0" err="1" smtClean="0"/>
              <a:t>fledged</a:t>
            </a:r>
            <a:r>
              <a:rPr lang="de-DE" sz="1400" dirty="0" smtClean="0"/>
              <a:t> </a:t>
            </a:r>
            <a:r>
              <a:rPr lang="de-DE" sz="1400" dirty="0" err="1" smtClean="0"/>
              <a:t>technical</a:t>
            </a:r>
            <a:r>
              <a:rPr lang="de-DE" sz="1400" dirty="0" smtClean="0"/>
              <a:t> </a:t>
            </a:r>
            <a:r>
              <a:rPr lang="de-DE" sz="1400" dirty="0" err="1" smtClean="0"/>
              <a:t>concept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CLIC </a:t>
            </a:r>
            <a:r>
              <a:rPr lang="de-DE" sz="1400" dirty="0" err="1" smtClean="0"/>
              <a:t>damping</a:t>
            </a:r>
            <a:r>
              <a:rPr lang="de-DE" sz="1400" dirty="0" smtClean="0"/>
              <a:t> </a:t>
            </a:r>
            <a:r>
              <a:rPr lang="de-DE" sz="1400" dirty="0" err="1" smtClean="0"/>
              <a:t>wigglers</a:t>
            </a:r>
            <a:r>
              <a:rPr lang="de-DE" sz="1400" dirty="0" smtClean="0"/>
              <a:t> </a:t>
            </a:r>
            <a:r>
              <a:rPr lang="de-DE" sz="1400" dirty="0" err="1" smtClean="0"/>
              <a:t>has</a:t>
            </a:r>
            <a:r>
              <a:rPr lang="de-DE" sz="1400" dirty="0" smtClean="0"/>
              <a:t> </a:t>
            </a:r>
            <a:r>
              <a:rPr lang="de-DE" sz="1400" dirty="0" err="1" smtClean="0"/>
              <a:t>been</a:t>
            </a:r>
            <a:r>
              <a:rPr lang="de-DE" sz="1400" dirty="0" smtClean="0"/>
              <a:t> </a:t>
            </a:r>
            <a:r>
              <a:rPr lang="de-DE" sz="1400" dirty="0" err="1" smtClean="0"/>
              <a:t>developed</a:t>
            </a:r>
            <a:r>
              <a:rPr lang="de-DE" sz="1400" dirty="0" smtClean="0"/>
              <a:t> (</a:t>
            </a:r>
            <a:r>
              <a:rPr lang="da-DK" sz="1400" dirty="0" smtClean="0"/>
              <a:t>PhysRev </a:t>
            </a:r>
            <a:r>
              <a:rPr lang="da-DK" sz="1400" dirty="0"/>
              <a:t>STAB, Vol. </a:t>
            </a:r>
            <a:r>
              <a:rPr lang="da-DK" sz="1400" dirty="0" smtClean="0"/>
              <a:t>15:4</a:t>
            </a:r>
            <a:r>
              <a:rPr lang="da-DK" sz="1400" dirty="0"/>
              <a:t>, </a:t>
            </a:r>
            <a:r>
              <a:rPr lang="da-DK" sz="1400" dirty="0" smtClean="0"/>
              <a:t>04/2012)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tested</a:t>
            </a:r>
            <a:r>
              <a:rPr lang="de-DE" sz="1400" dirty="0" smtClean="0"/>
              <a:t> in ANKA</a:t>
            </a:r>
            <a:endParaRPr lang="en-US" sz="1400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5731" y="3566264"/>
            <a:ext cx="1921154" cy="16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Gerade Verbindung 53"/>
          <p:cNvCxnSpPr/>
          <p:nvPr/>
        </p:nvCxnSpPr>
        <p:spPr>
          <a:xfrm>
            <a:off x="1731267" y="5344540"/>
            <a:ext cx="8827801" cy="0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Pfeil nach rechts 54"/>
          <p:cNvSpPr/>
          <p:nvPr/>
        </p:nvSpPr>
        <p:spPr>
          <a:xfrm>
            <a:off x="1822844" y="5496989"/>
            <a:ext cx="1786456" cy="568082"/>
          </a:xfrm>
          <a:prstGeom prst="rightArrow">
            <a:avLst>
              <a:gd name="adj1" fmla="val 6000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TextBox 7"/>
          <p:cNvSpPr txBox="1"/>
          <p:nvPr/>
        </p:nvSpPr>
        <p:spPr>
          <a:xfrm>
            <a:off x="1947758" y="5624762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</a:rPr>
              <a:t>Achievements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548" y="3421456"/>
            <a:ext cx="273407" cy="168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54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8726"/>
            <a:ext cx="12192000" cy="83772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Nb</a:t>
            </a:r>
            <a:r>
              <a:rPr lang="en-US" sz="4000" baseline="-25000" dirty="0"/>
              <a:t>3</a:t>
            </a:r>
            <a:r>
              <a:rPr lang="en-US" sz="4000" dirty="0"/>
              <a:t>Sn wiggler </a:t>
            </a:r>
            <a:r>
              <a:rPr lang="en-US" sz="4000" dirty="0" smtClean="0"/>
              <a:t>2/2</a:t>
            </a:r>
            <a:endParaRPr lang="en-GB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097" y="3367397"/>
            <a:ext cx="3772931" cy="2737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204" y="973102"/>
            <a:ext cx="2355510" cy="22676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421" y="1009539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During first </a:t>
            </a:r>
            <a:r>
              <a:rPr lang="en-US" dirty="0" smtClean="0"/>
              <a:t>test (November 2017):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quench up to 600 </a:t>
            </a:r>
            <a:r>
              <a:rPr lang="en-US" dirty="0" smtClean="0"/>
              <a:t>A (limit of power supply at that time)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During second </a:t>
            </a:r>
            <a:r>
              <a:rPr lang="en-US" dirty="0" smtClean="0"/>
              <a:t>test (limited to 900 A due to rod strength, October 2018):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quench at 650 </a:t>
            </a:r>
            <a:r>
              <a:rPr lang="en-US" dirty="0" smtClean="0"/>
              <a:t>A, 60</a:t>
            </a:r>
            <a:r>
              <a:rPr lang="en-US" dirty="0"/>
              <a:t>% </a:t>
            </a:r>
            <a:r>
              <a:rPr lang="en-US" dirty="0" smtClean="0"/>
              <a:t>SS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Reached beyond operation region (690-800 A) after 2 quenches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Ultimate current (850 A) after </a:t>
            </a:r>
            <a:r>
              <a:rPr lang="en-US" dirty="0" smtClean="0"/>
              <a:t>7 quenches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last quenches at 871 </a:t>
            </a:r>
            <a:r>
              <a:rPr lang="en-US" dirty="0" smtClean="0"/>
              <a:t>A, 79</a:t>
            </a:r>
            <a:r>
              <a:rPr lang="en-US" dirty="0"/>
              <a:t>% </a:t>
            </a:r>
            <a:r>
              <a:rPr lang="en-US" dirty="0" smtClean="0"/>
              <a:t>SS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within expectations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745602" y="4425859"/>
            <a:ext cx="2610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Period length 49.5 mm</a:t>
            </a:r>
          </a:p>
          <a:p>
            <a:r>
              <a:rPr lang="en-US" dirty="0" smtClean="0"/>
              <a:t>Max field on axis 4.3 T</a:t>
            </a:r>
          </a:p>
          <a:p>
            <a:r>
              <a:rPr lang="en-US" dirty="0" smtClean="0"/>
              <a:t>Gap 15 mm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984828" y="6328201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Laura Garcia Fajardo et al.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25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67648</TotalTime>
  <Words>1442</Words>
  <Application>Microsoft Office PowerPoint</Application>
  <PresentationFormat>Widescreen</PresentationFormat>
  <Paragraphs>238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Calibri</vt:lpstr>
      <vt:lpstr>Futura Bk BT</vt:lpstr>
      <vt:lpstr>Symbol</vt:lpstr>
      <vt:lpstr>Times New Roman</vt:lpstr>
      <vt:lpstr>Wingdings</vt:lpstr>
      <vt:lpstr>CERN(4-3)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Nb3Sn wiggler 1/2</vt:lpstr>
      <vt:lpstr>Nb3Sn wiggler 2/2</vt:lpstr>
      <vt:lpstr>Summary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CERN User</dc:creator>
  <cp:lastModifiedBy>Daniel Schoerling</cp:lastModifiedBy>
  <cp:revision>1447</cp:revision>
  <cp:lastPrinted>2020-02-25T16:54:17Z</cp:lastPrinted>
  <dcterms:created xsi:type="dcterms:W3CDTF">2012-11-30T11:04:26Z</dcterms:created>
  <dcterms:modified xsi:type="dcterms:W3CDTF">2020-10-30T09:23:40Z</dcterms:modified>
</cp:coreProperties>
</file>