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2" r:id="rId4"/>
    <p:sldId id="280" r:id="rId5"/>
    <p:sldId id="258" r:id="rId6"/>
    <p:sldId id="290" r:id="rId7"/>
    <p:sldId id="264" r:id="rId8"/>
    <p:sldId id="263" r:id="rId9"/>
    <p:sldId id="291" r:id="rId10"/>
    <p:sldId id="265" r:id="rId11"/>
    <p:sldId id="259" r:id="rId12"/>
    <p:sldId id="266" r:id="rId13"/>
    <p:sldId id="293" r:id="rId14"/>
    <p:sldId id="268" r:id="rId15"/>
    <p:sldId id="267" r:id="rId16"/>
    <p:sldId id="269" r:id="rId17"/>
    <p:sldId id="297" r:id="rId18"/>
    <p:sldId id="298" r:id="rId19"/>
    <p:sldId id="299" r:id="rId20"/>
    <p:sldId id="302" r:id="rId21"/>
    <p:sldId id="301" r:id="rId22"/>
    <p:sldId id="295" r:id="rId23"/>
    <p:sldId id="296" r:id="rId24"/>
    <p:sldId id="279" r:id="rId25"/>
    <p:sldId id="281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3"/>
  </p:normalViewPr>
  <p:slideViewPr>
    <p:cSldViewPr>
      <p:cViewPr varScale="1">
        <p:scale>
          <a:sx n="117" d="100"/>
          <a:sy n="117" d="100"/>
        </p:scale>
        <p:origin x="3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336B4-7EA2-4FFB-B2EF-5A1121E29C42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6428-8FD1-40D4-A966-5A8DFA4C67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https://agenda.infn.it/event/20813/timetable/#all.detailed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6428-8FD1-40D4-A966-5A8DFA4C6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D345-5F48-4341-9514-7DEEEF962AD0}" type="datetime1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8th Low Emittance Rings Workshop - 27/10/2020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095D-C558-4E48-BB2B-A9C84124680F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sz="4000" dirty="0"/>
              <a:t>Recap of main actions for LIU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B403-7DBC-4E42-B19A-A78CC921CAE4}" type="datetime1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8th Low Emittance Rings Workshop - 27/10/2020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095D-C558-4E48-BB2B-A9C84124680F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026603"/>
            <a:ext cx="8229600" cy="50292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marL="0" lvl="0" indent="0" algn="just">
              <a:buNone/>
            </a:pPr>
            <a:r>
              <a:rPr lang="en-US" sz="2000" b="1"/>
              <a:t>Click to edit Master text styles</a:t>
            </a:r>
          </a:p>
          <a:p>
            <a:pPr marL="0" lvl="1" indent="0" algn="just">
              <a:buNone/>
            </a:pPr>
            <a:r>
              <a:rPr lang="en-US" sz="2000" b="1"/>
              <a:t>Second level</a:t>
            </a:r>
          </a:p>
          <a:p>
            <a:pPr marL="0" lvl="2" indent="0" algn="just">
              <a:buNone/>
            </a:pPr>
            <a:r>
              <a:rPr lang="en-US" sz="2000" b="1"/>
              <a:t>Third level</a:t>
            </a:r>
          </a:p>
          <a:p>
            <a:pPr marL="0" lvl="3" indent="0" algn="just">
              <a:buNone/>
            </a:pPr>
            <a:r>
              <a:rPr lang="en-US" sz="2000" b="1"/>
              <a:t>Fourth level</a:t>
            </a:r>
          </a:p>
          <a:p>
            <a:pPr marL="0" lvl="4" indent="0" algn="just">
              <a:buNone/>
            </a:pPr>
            <a:r>
              <a:rPr lang="en-US" sz="2000" b="1"/>
              <a:t>Fifth level</a:t>
            </a:r>
            <a:endParaRPr lang="en-US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D444-D2DD-4CB7-A3DA-B70E3775A8DE}" type="datetime1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8th Low Emittance Rings Workshop - 27/10/2020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095D-C558-4E48-BB2B-A9C84124680F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7200" y="1026603"/>
            <a:ext cx="8229600" cy="50292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marL="0" lvl="0" indent="0" algn="just">
              <a:buNone/>
            </a:pPr>
            <a:r>
              <a:rPr lang="en-US" sz="2000" b="1"/>
              <a:t>Click to edit Master text styles</a:t>
            </a:r>
          </a:p>
          <a:p>
            <a:pPr marL="0" lvl="1" indent="0" algn="just">
              <a:buNone/>
            </a:pPr>
            <a:r>
              <a:rPr lang="en-US" sz="2000" b="1"/>
              <a:t>Second level</a:t>
            </a:r>
          </a:p>
          <a:p>
            <a:pPr marL="0" lvl="2" indent="0" algn="just">
              <a:buNone/>
            </a:pPr>
            <a:r>
              <a:rPr lang="en-US" sz="2000" b="1"/>
              <a:t>Third level</a:t>
            </a:r>
          </a:p>
          <a:p>
            <a:pPr marL="0" lvl="3" indent="0" algn="just">
              <a:buNone/>
            </a:pPr>
            <a:r>
              <a:rPr lang="en-US" sz="2000" b="1"/>
              <a:t>Fourth level</a:t>
            </a:r>
          </a:p>
          <a:p>
            <a:pPr marL="0" lvl="4" indent="0" algn="just">
              <a:buNone/>
            </a:pPr>
            <a:r>
              <a:rPr lang="en-US" sz="2000" b="1"/>
              <a:t>Fifth level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E63-B227-4F26-9605-B2DDE2862D62}" type="datetime1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8th Low Emittance Rings Workshop - 27/10/2020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095D-C558-4E48-BB2B-A9C84124680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BFE1-5B8E-4218-9A2A-5615FE2791A3}" type="datetime1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8th Low Emittance Rings Workshop - 27/10/2020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095D-C558-4E48-BB2B-A9C84124680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1520-7664-4F17-A039-619F3A1D3D8F}" type="datetime1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8th Low Emittance Rings Workshop - 27/10/2020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095D-C558-4E48-BB2B-A9C84124680F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824835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ds.cern.ch/record/2714848/files/CERN-ACC-NOTE-2020-0019.pdf" TargetMode="External"/><Relationship Id="rId4" Type="http://schemas.openxmlformats.org/officeDocument/2006/relationships/hyperlink" Target="https://journals.aps.org/prab/references/10.1103/PhysRevAccelBeams.23.08100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o.cern.ch/event/819216/contributions/3423038/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40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png"/><Relationship Id="rId18" Type="http://schemas.openxmlformats.org/officeDocument/2006/relationships/image" Target="../media/image29.png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8.png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19" Type="http://schemas.openxmlformats.org/officeDocument/2006/relationships/image" Target="../media/image15.png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2.png"/><Relationship Id="rId17" Type="http://schemas.openxmlformats.org/officeDocument/2006/relationships/image" Target="../media/image15.png"/><Relationship Id="rId2" Type="http://schemas.openxmlformats.org/officeDocument/2006/relationships/image" Target="../media/image16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cds.cern.ch/record/398298?ln=en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www.slac.stanford.edu/~achao/wileyboo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55.png"/><Relationship Id="rId7" Type="http://schemas.openxmlformats.org/officeDocument/2006/relationships/image" Target="../media/image40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indico.cern.ch/event/824835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ccelconf.web.cern.ch/p07/PAPERS/FRPMN074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54175"/>
            <a:ext cx="8229600" cy="147002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Detuning impedance effect on coasting beams  and </a:t>
            </a:r>
            <a:br>
              <a:rPr lang="en-US" sz="2800" dirty="0"/>
            </a:br>
            <a:r>
              <a:rPr lang="en-US" sz="2800" dirty="0"/>
              <a:t>aspects of fast-slow mode coupling instability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057400"/>
          </a:xfrm>
        </p:spPr>
        <p:txBody>
          <a:bodyPr>
            <a:normAutofit/>
          </a:bodyPr>
          <a:lstStyle/>
          <a:p>
            <a:r>
              <a:rPr lang="en-US" sz="2000" dirty="0" err="1"/>
              <a:t>N.Biancacci</a:t>
            </a:r>
            <a:r>
              <a:rPr lang="en-US" sz="2000" dirty="0"/>
              <a:t>, </a:t>
            </a:r>
            <a:r>
              <a:rPr lang="en-US" sz="2000" dirty="0" err="1"/>
              <a:t>E.Métral</a:t>
            </a:r>
            <a:r>
              <a:rPr lang="en-US" sz="2000" dirty="0"/>
              <a:t>, </a:t>
            </a:r>
            <a:r>
              <a:rPr lang="en-US" sz="2000" dirty="0" err="1"/>
              <a:t>M.Migliorati</a:t>
            </a:r>
            <a:endParaRPr lang="en-US" sz="20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303585" y="4736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LER2020 – 27</a:t>
            </a:r>
            <a:r>
              <a:rPr lang="en-US" baseline="30000" dirty="0"/>
              <a:t>th</a:t>
            </a:r>
            <a:r>
              <a:rPr lang="en-US" dirty="0"/>
              <a:t> October 2020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1" b="40684"/>
          <a:stretch/>
        </p:blipFill>
        <p:spPr bwMode="auto">
          <a:xfrm>
            <a:off x="0" y="5222631"/>
            <a:ext cx="9143999" cy="16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107576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-76199"/>
            <a:ext cx="1905000" cy="133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24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891" y="1422737"/>
            <a:ext cx="8400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dedicated study was done in 2019 </a:t>
            </a:r>
            <a:r>
              <a:rPr lang="en-US" sz="2000" dirty="0"/>
              <a:t>with </a:t>
            </a:r>
            <a:r>
              <a:rPr lang="en-US" sz="2000" dirty="0" err="1"/>
              <a:t>M.Migliorati</a:t>
            </a:r>
            <a:r>
              <a:rPr lang="en-US" sz="2000" dirty="0"/>
              <a:t> from the University of Rome “La </a:t>
            </a:r>
            <a:r>
              <a:rPr lang="en-US" sz="2000" dirty="0" err="1"/>
              <a:t>Sapienza</a:t>
            </a:r>
            <a:r>
              <a:rPr lang="en-US" sz="2000" dirty="0"/>
              <a:t>”.</a:t>
            </a:r>
          </a:p>
          <a:p>
            <a:endParaRPr lang="en-US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PyHeadTail</a:t>
            </a:r>
            <a:r>
              <a:rPr lang="en-US" sz="2000" dirty="0">
                <a:solidFill>
                  <a:srgbClr val="FF0000"/>
                </a:solidFill>
              </a:rPr>
              <a:t> simulations</a:t>
            </a:r>
            <a:r>
              <a:rPr lang="en-US" sz="2000" dirty="0"/>
              <a:t> were performed accounting for the impedance of a </a:t>
            </a:r>
            <a:r>
              <a:rPr lang="en-US" sz="2000" dirty="0">
                <a:solidFill>
                  <a:srgbClr val="FF0000"/>
                </a:solidFill>
              </a:rPr>
              <a:t>flat beam pipe </a:t>
            </a:r>
            <a:r>
              <a:rPr lang="en-US" sz="2000" dirty="0"/>
              <a:t>with PS bunched beam parameters.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09975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27562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38400" y="372716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X plane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8400" y="372716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Y plane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2786" y="5498068"/>
            <a:ext cx="2505814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instability observed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4234" y="5481261"/>
            <a:ext cx="2159566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Instability observed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516" y="3288268"/>
            <a:ext cx="76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when accounting for:</a:t>
            </a:r>
            <a:r>
              <a:rPr lang="en-US" b="1" dirty="0">
                <a:solidFill>
                  <a:srgbClr val="FF0000"/>
                </a:solidFill>
              </a:rPr>
              <a:t> driving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detuning</a:t>
            </a:r>
            <a:r>
              <a:rPr lang="en-US" dirty="0"/>
              <a:t> impedance</a:t>
            </a: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312454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676400"/>
                <a:ext cx="80772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The</a:t>
                </a:r>
                <a:r>
                  <a:rPr lang="en-US" dirty="0">
                    <a:solidFill>
                      <a:srgbClr val="FF0000"/>
                    </a:solidFill>
                  </a:rPr>
                  <a:t> detuning impedance </a:t>
                </a:r>
                <a:r>
                  <a:rPr lang="en-US" dirty="0"/>
                  <a:t>was found to have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 </a:t>
                </a:r>
                <a:r>
                  <a:rPr lang="en-US" dirty="0" err="1">
                    <a:solidFill>
                      <a:srgbClr val="FF0000"/>
                    </a:solidFill>
                  </a:rPr>
                  <a:t>destabilising</a:t>
                </a:r>
                <a:r>
                  <a:rPr lang="en-US" dirty="0">
                    <a:solidFill>
                      <a:srgbClr val="FF0000"/>
                    </a:solidFill>
                  </a:rPr>
                  <a:t> effect </a:t>
                </a:r>
                <a:r>
                  <a:rPr lang="en-US" dirty="0"/>
                  <a:t>in the </a:t>
                </a:r>
                <a:r>
                  <a:rPr lang="en-US" dirty="0">
                    <a:solidFill>
                      <a:srgbClr val="FF0000"/>
                    </a:solidFill>
                  </a:rPr>
                  <a:t>horizontal plane</a:t>
                </a:r>
                <a:r>
                  <a:rPr lang="en-US" dirty="0"/>
                  <a:t> (see [2] for more details).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theory</a:t>
                </a:r>
                <a:r>
                  <a:rPr lang="en-US" dirty="0"/>
                  <a:t> accounting for the detuning impedance effect on bunched beam instabilities is </a:t>
                </a:r>
                <a:r>
                  <a:rPr lang="en-US" dirty="0">
                    <a:solidFill>
                      <a:srgbClr val="FF0000"/>
                    </a:solidFill>
                  </a:rPr>
                  <a:t>being developed</a:t>
                </a:r>
                <a:r>
                  <a:rPr lang="en-US" dirty="0"/>
                  <a:t> (see e.g. EDELPHI developed in [3])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Objective</a:t>
                </a:r>
                <a:r>
                  <a:rPr lang="en-US" dirty="0"/>
                  <a:t>: understand the detuning impedance effect on “simpler” cases:</a:t>
                </a:r>
              </a:p>
              <a:p>
                <a:pPr algn="just"/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/>
                  <a:t>Two particle model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G.Rumolo’s</a:t>
                </a:r>
                <a:r>
                  <a:rPr lang="en-US" dirty="0"/>
                  <a:t> next talk)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/>
                  <a:t>Two (and more than two) modes approach (</a:t>
                </a:r>
                <a:r>
                  <a:rPr lang="en-US" dirty="0" err="1"/>
                  <a:t>E.Métral</a:t>
                </a:r>
                <a:r>
                  <a:rPr lang="en-US" dirty="0"/>
                  <a:t> previous talk and [4])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Coasting beam theory and simulations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here</a:t>
                </a:r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8077200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679" t="-971" r="-604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5486400"/>
            <a:ext cx="885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[2] </a:t>
            </a:r>
            <a:r>
              <a:rPr lang="en-US" sz="1200" dirty="0" err="1">
                <a:hlinkClick r:id="rId3"/>
              </a:rPr>
              <a:t>M.Migliorati</a:t>
            </a:r>
            <a:r>
              <a:rPr lang="en-US" sz="1200" dirty="0">
                <a:hlinkClick r:id="rId3"/>
              </a:rPr>
              <a:t>, “Short update of the PS instability studies at injection”, 180</a:t>
            </a:r>
            <a:r>
              <a:rPr lang="en-US" sz="1200" baseline="30000" dirty="0">
                <a:hlinkClick r:id="rId3"/>
              </a:rPr>
              <a:t>th</a:t>
            </a:r>
            <a:r>
              <a:rPr lang="en-US" sz="1200" dirty="0">
                <a:hlinkClick r:id="rId3"/>
              </a:rPr>
              <a:t> HSC meeting, 17-06-2019</a:t>
            </a:r>
            <a:endParaRPr lang="en-US" sz="1200" dirty="0"/>
          </a:p>
          <a:p>
            <a:r>
              <a:rPr lang="en-US" sz="1200" dirty="0">
                <a:hlinkClick r:id="rId4"/>
              </a:rPr>
              <a:t>[3] </a:t>
            </a:r>
            <a:r>
              <a:rPr lang="en-US" sz="1200" dirty="0" err="1">
                <a:hlinkClick r:id="rId4"/>
              </a:rPr>
              <a:t>G.Iadarola</a:t>
            </a:r>
            <a:r>
              <a:rPr lang="en-US" sz="1200" dirty="0">
                <a:hlinkClick r:id="rId4"/>
              </a:rPr>
              <a:t>, et al. “Linearized method for the study of transverse instabilities driven by electron clouds” PRAB23, 081002</a:t>
            </a:r>
            <a:endParaRPr lang="en-US" sz="1200" dirty="0"/>
          </a:p>
          <a:p>
            <a:r>
              <a:rPr lang="en-US" sz="1200" dirty="0">
                <a:hlinkClick r:id="rId5"/>
              </a:rPr>
              <a:t>[4] </a:t>
            </a:r>
            <a:r>
              <a:rPr lang="en-US" sz="1200" dirty="0" err="1">
                <a:hlinkClick r:id="rId5"/>
              </a:rPr>
              <a:t>E.Métral</a:t>
            </a:r>
            <a:r>
              <a:rPr lang="en-US" sz="1200" dirty="0">
                <a:hlinkClick r:id="rId5"/>
              </a:rPr>
              <a:t>, et al. “Transverse mode coupling instability in the presence of detuning impedance”, CERN-ACC-NOTE-2020-0019</a:t>
            </a:r>
            <a:endParaRPr lang="en-US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304308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Coasting beam simulations: slow/fast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1295400"/>
                <a:ext cx="81562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PyHeadTail</a:t>
                </a:r>
                <a:r>
                  <a:rPr lang="en-US" dirty="0"/>
                  <a:t> was adapted to simulate coasting beams [5]</a:t>
                </a:r>
              </a:p>
              <a:p>
                <a:endParaRPr lang="en-US" dirty="0"/>
              </a:p>
              <a:p>
                <a:r>
                  <a:rPr lang="en-US" dirty="0"/>
                  <a:t>PS scenario: </a:t>
                </a:r>
                <a:r>
                  <a:rPr lang="en-US" dirty="0">
                    <a:solidFill>
                      <a:srgbClr val="FF0000"/>
                    </a:solidFill>
                  </a:rPr>
                  <a:t>driving </a:t>
                </a:r>
                <a:r>
                  <a:rPr lang="en-US" dirty="0"/>
                  <a:t>impedance,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protons, PS-like parameters (injection)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156207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98" t="-331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/>
          <a:stretch/>
        </p:blipFill>
        <p:spPr bwMode="auto">
          <a:xfrm>
            <a:off x="0" y="2304823"/>
            <a:ext cx="4477280" cy="32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90982" y="2205398"/>
                <a:ext cx="135492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y-plane,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200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200" i="1" dirty="0" smtClean="0">
                        <a:latin typeface="Cambria Math"/>
                      </a:rPr>
                      <m:t>=6.4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82" y="2205398"/>
                <a:ext cx="1354923" cy="291618"/>
              </a:xfrm>
              <a:prstGeom prst="rect">
                <a:avLst/>
              </a:prstGeom>
              <a:blipFill rotWithShape="1">
                <a:blip r:embed="rId4"/>
                <a:stretch>
                  <a:fillRect l="-450"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5819001"/>
            <a:ext cx="5930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[5] </a:t>
            </a:r>
            <a:r>
              <a:rPr lang="en-US" sz="1200" dirty="0" err="1">
                <a:hlinkClick r:id="rId5"/>
              </a:rPr>
              <a:t>N.Biancacci</a:t>
            </a:r>
            <a:r>
              <a:rPr lang="en-US" sz="1200" dirty="0">
                <a:hlinkClick r:id="rId5"/>
              </a:rPr>
              <a:t>, “</a:t>
            </a:r>
            <a:r>
              <a:rPr lang="en-US" sz="1200" dirty="0" err="1">
                <a:hlinkClick r:id="rId5"/>
              </a:rPr>
              <a:t>pyHEADTAIL</a:t>
            </a:r>
            <a:r>
              <a:rPr lang="en-US" sz="1200" dirty="0">
                <a:hlinkClick r:id="rId5"/>
              </a:rPr>
              <a:t> for coasting beams”, 178</a:t>
            </a:r>
            <a:r>
              <a:rPr lang="en-US" sz="1200" baseline="30000" dirty="0">
                <a:hlinkClick r:id="rId5"/>
              </a:rPr>
              <a:t>th</a:t>
            </a:r>
            <a:r>
              <a:rPr lang="en-US" sz="1200" dirty="0">
                <a:hlinkClick r:id="rId5"/>
              </a:rPr>
              <a:t> HSC meeting, 27-05-2019 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12</a:t>
            </a:fld>
            <a:endParaRPr lang="en-US"/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347500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Coasting beam simulations: slow/fast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0600" y="2909889"/>
                <a:ext cx="334527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Fast waves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i="1" dirty="0" smtClean="0">
                        <a:latin typeface="Cambria Math"/>
                      </a:rPr>
                      <m:t>&gt;0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stable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909889"/>
                <a:ext cx="3345275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642" t="-2058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/>
          <a:stretch/>
        </p:blipFill>
        <p:spPr bwMode="auto">
          <a:xfrm>
            <a:off x="0" y="2304823"/>
            <a:ext cx="4477280" cy="32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>
            <a:off x="862797" y="5460348"/>
            <a:ext cx="0" cy="3784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2278" y="5801093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8" y="5801093"/>
                <a:ext cx="428322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1387842" y="5456362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09659" y="5815015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59" y="5815015"/>
                <a:ext cx="428322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1919822" y="5460348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660683" y="581900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83" y="5819001"/>
                <a:ext cx="428322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2449879" y="5476874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185977" y="5816475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77" y="5816475"/>
                <a:ext cx="428322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2972341" y="5453067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98913" y="5811720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13" y="5811720"/>
                <a:ext cx="428322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90982" y="2205398"/>
                <a:ext cx="135492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y-plane,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200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200" i="1" dirty="0" smtClean="0">
                        <a:latin typeface="Cambria Math"/>
                      </a:rPr>
                      <m:t>=6.4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82" y="2205398"/>
                <a:ext cx="1354923" cy="291618"/>
              </a:xfrm>
              <a:prstGeom prst="rect">
                <a:avLst/>
              </a:prstGeom>
              <a:blipFill rotWithShape="1">
                <a:blip r:embed="rId11"/>
                <a:stretch>
                  <a:fillRect l="-450"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9646" y="5775041"/>
                <a:ext cx="5245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4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6" y="5775041"/>
                <a:ext cx="524566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4800" y="1295400"/>
                <a:ext cx="81562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PyHeadTail</a:t>
                </a:r>
                <a:r>
                  <a:rPr lang="en-US" dirty="0"/>
                  <a:t> was adapted to simulate coasting beams [5]</a:t>
                </a:r>
              </a:p>
              <a:p>
                <a:endParaRPr lang="en-US" dirty="0"/>
              </a:p>
              <a:p>
                <a:r>
                  <a:rPr lang="en-US" dirty="0"/>
                  <a:t>PS scenario: </a:t>
                </a:r>
                <a:r>
                  <a:rPr lang="en-US" dirty="0">
                    <a:solidFill>
                      <a:srgbClr val="FF0000"/>
                    </a:solidFill>
                  </a:rPr>
                  <a:t>driving </a:t>
                </a:r>
                <a:r>
                  <a:rPr lang="en-US" dirty="0"/>
                  <a:t>impedance,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protons, PS-like parameters (injection)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156207" cy="923330"/>
              </a:xfrm>
              <a:prstGeom prst="rect">
                <a:avLst/>
              </a:prstGeom>
              <a:blipFill rotWithShape="1">
                <a:blip r:embed="rId13"/>
                <a:stretch>
                  <a:fillRect l="-598" t="-331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13</a:t>
            </a:fld>
            <a:endParaRPr lang="en-US"/>
          </a:p>
        </p:txBody>
      </p:sp>
      <p:sp>
        <p:nvSpPr>
          <p:cNvPr id="6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112206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/>
          <a:stretch/>
        </p:blipFill>
        <p:spPr bwMode="auto">
          <a:xfrm>
            <a:off x="0" y="2304823"/>
            <a:ext cx="4477280" cy="32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0600" y="2909889"/>
                <a:ext cx="3665875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Fast waves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stable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Slow waves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unstable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909889"/>
                <a:ext cx="3665875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498" t="-1736" r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968987" y="5305422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2963" y="5610230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3" y="5610230"/>
                <a:ext cx="312906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494032" y="5303962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9961" y="5618288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61" y="5618288"/>
                <a:ext cx="312906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026012" y="5307948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11941" y="5622274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41" y="5622274"/>
                <a:ext cx="312906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2556069" y="5305422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94368" y="5619748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68" y="5619748"/>
                <a:ext cx="397866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3078531" y="5300667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6830" y="5614993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830" y="5614993"/>
                <a:ext cx="397866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862797" y="5460348"/>
            <a:ext cx="0" cy="3784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2278" y="5801093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8" y="5801093"/>
                <a:ext cx="428322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1387842" y="5456362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09659" y="5815015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59" y="5815015"/>
                <a:ext cx="428322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1919822" y="5460348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60683" y="581900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83" y="5819001"/>
                <a:ext cx="428322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2449879" y="5476874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85977" y="5816475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77" y="5816475"/>
                <a:ext cx="428322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2972341" y="5453067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98913" y="5811720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13" y="5811720"/>
                <a:ext cx="428322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extBox 3074"/>
              <p:cNvSpPr txBox="1"/>
              <p:nvPr/>
            </p:nvSpPr>
            <p:spPr>
              <a:xfrm>
                <a:off x="1290982" y="2205398"/>
                <a:ext cx="135492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y-plane,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200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200" i="1" dirty="0" smtClean="0">
                        <a:latin typeface="Cambria Math"/>
                      </a:rPr>
                      <m:t>=6.4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075" name="TextBox 30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82" y="2205398"/>
                <a:ext cx="1354923" cy="291618"/>
              </a:xfrm>
              <a:prstGeom prst="rect">
                <a:avLst/>
              </a:prstGeom>
              <a:blipFill rotWithShape="1">
                <a:blip r:embed="rId16"/>
                <a:stretch>
                  <a:fillRect l="-450"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r>
              <a:rPr lang="en-US" sz="2800" dirty="0"/>
              <a:t>Coasting beam simulations: slow/fast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9646" y="5775041"/>
                <a:ext cx="5245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4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6" y="5775041"/>
                <a:ext cx="524566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2046" y="5586048"/>
                <a:ext cx="5245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6" y="5586048"/>
                <a:ext cx="524566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4800" y="1295400"/>
                <a:ext cx="81562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PyHeadTail</a:t>
                </a:r>
                <a:r>
                  <a:rPr lang="en-US" dirty="0"/>
                  <a:t> was adapted to simulate coasting beams [5]</a:t>
                </a:r>
              </a:p>
              <a:p>
                <a:endParaRPr lang="en-US" dirty="0"/>
              </a:p>
              <a:p>
                <a:r>
                  <a:rPr lang="en-US" dirty="0"/>
                  <a:t>PS scenario: </a:t>
                </a:r>
                <a:r>
                  <a:rPr lang="en-US" dirty="0">
                    <a:solidFill>
                      <a:srgbClr val="FF0000"/>
                    </a:solidFill>
                  </a:rPr>
                  <a:t>driving </a:t>
                </a:r>
                <a:r>
                  <a:rPr lang="en-US" dirty="0"/>
                  <a:t>impedance,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protons, PS-like parameters (injection)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156207" cy="923330"/>
              </a:xfrm>
              <a:prstGeom prst="rect">
                <a:avLst/>
              </a:prstGeom>
              <a:blipFill rotWithShape="1">
                <a:blip r:embed="rId19"/>
                <a:stretch>
                  <a:fillRect l="-598" t="-331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14</a:t>
            </a:fld>
            <a:endParaRPr lang="en-US"/>
          </a:p>
        </p:txBody>
      </p:sp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84214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/>
          <a:stretch/>
        </p:blipFill>
        <p:spPr bwMode="auto">
          <a:xfrm>
            <a:off x="0" y="2304823"/>
            <a:ext cx="4477280" cy="32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968987" y="5305422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2963" y="5610230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3" y="5610230"/>
                <a:ext cx="312906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1494032" y="5303962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79961" y="5618288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61" y="5618288"/>
                <a:ext cx="312906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026012" y="5307948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11941" y="5622274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41" y="5622274"/>
                <a:ext cx="312906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2556069" y="5305422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94368" y="5619748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68" y="5619748"/>
                <a:ext cx="397866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3078531" y="5300667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16830" y="5614993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830" y="5614993"/>
                <a:ext cx="397866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862797" y="5460348"/>
            <a:ext cx="0" cy="3784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2278" y="5801093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8" y="5801093"/>
                <a:ext cx="428322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1387842" y="5456362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09659" y="5815015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59" y="5815015"/>
                <a:ext cx="428322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1919822" y="5460348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60683" y="581900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83" y="5819001"/>
                <a:ext cx="428322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2449879" y="5476874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85977" y="5816475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77" y="5816475"/>
                <a:ext cx="42832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2972341" y="5453067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698913" y="5811720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13" y="5811720"/>
                <a:ext cx="428322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90982" y="2205398"/>
                <a:ext cx="135492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y-plane,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200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200" i="1" dirty="0" smtClean="0">
                        <a:latin typeface="Cambria Math"/>
                      </a:rPr>
                      <m:t>=6.4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82" y="2205398"/>
                <a:ext cx="1354923" cy="291618"/>
              </a:xfrm>
              <a:prstGeom prst="rect">
                <a:avLst/>
              </a:prstGeom>
              <a:blipFill rotWithShape="1">
                <a:blip r:embed="rId13"/>
                <a:stretch>
                  <a:fillRect l="-450"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99646" y="5775041"/>
                <a:ext cx="5245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4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6" y="5775041"/>
                <a:ext cx="524566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52046" y="5586048"/>
                <a:ext cx="5245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6" y="5586048"/>
                <a:ext cx="524566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0600" y="2909889"/>
                <a:ext cx="3665875" cy="1754326"/>
              </a:xfrm>
              <a:prstGeom prst="rect">
                <a:avLst/>
              </a:prstGeom>
              <a:noFill/>
              <a:effectLst>
                <a:glow rad="927100">
                  <a:schemeClr val="bg1"/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Fast waves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stable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Slow waves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unstable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909889"/>
                <a:ext cx="3665875" cy="175432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effectLst>
                <a:glow rad="927100">
                  <a:schemeClr val="bg1"/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839937" y="2714622"/>
            <a:ext cx="246862" cy="2466978"/>
          </a:xfrm>
          <a:prstGeom prst="ellipse">
            <a:avLst/>
          </a:prstGeom>
          <a:noFill/>
          <a:ln w="28575">
            <a:solidFill>
              <a:srgbClr val="00206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4648200"/>
            <a:ext cx="429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The lowest slow wave is the most unstable wave (resistive wall)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r>
              <a:rPr lang="en-US" sz="2800" dirty="0"/>
              <a:t>Coasting beam simulations: slow/fast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4800" y="1295400"/>
                <a:ext cx="81562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PyHeadTail</a:t>
                </a:r>
                <a:r>
                  <a:rPr lang="en-US" dirty="0"/>
                  <a:t> was adapted to simulate coasting beams [5]</a:t>
                </a:r>
              </a:p>
              <a:p>
                <a:endParaRPr lang="en-US" dirty="0"/>
              </a:p>
              <a:p>
                <a:r>
                  <a:rPr lang="en-US" dirty="0"/>
                  <a:t>PS scenario: </a:t>
                </a:r>
                <a:r>
                  <a:rPr lang="en-US" dirty="0">
                    <a:solidFill>
                      <a:srgbClr val="FF0000"/>
                    </a:solidFill>
                  </a:rPr>
                  <a:t>driving </a:t>
                </a:r>
                <a:r>
                  <a:rPr lang="en-US" dirty="0"/>
                  <a:t>impedance,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protons, PS-like parameters (injection)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156207" cy="923330"/>
              </a:xfrm>
              <a:prstGeom prst="rect">
                <a:avLst/>
              </a:prstGeom>
              <a:blipFill rotWithShape="1">
                <a:blip r:embed="rId17"/>
                <a:stretch>
                  <a:fillRect l="-598" t="-331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15</a:t>
            </a:fld>
            <a:endParaRPr lang="en-US"/>
          </a:p>
        </p:txBody>
      </p:sp>
      <p:sp>
        <p:nvSpPr>
          <p:cNvPr id="6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116515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7200" y="4739103"/>
            <a:ext cx="3810000" cy="634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710535"/>
            <a:ext cx="736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[6] </a:t>
            </a:r>
            <a:r>
              <a:rPr lang="en-US" sz="1200" dirty="0" err="1">
                <a:hlinkClick r:id="rId2"/>
              </a:rPr>
              <a:t>A.W.Chao</a:t>
            </a:r>
            <a:r>
              <a:rPr lang="en-US" sz="1200" dirty="0">
                <a:hlinkClick r:id="rId2"/>
              </a:rPr>
              <a:t>, “Physics of Collective Beam Instabilities in High Energy Accelerators”</a:t>
            </a:r>
            <a:endParaRPr lang="en-US" sz="1200" dirty="0"/>
          </a:p>
          <a:p>
            <a:r>
              <a:rPr lang="en-US" sz="1200" dirty="0">
                <a:hlinkClick r:id="rId3"/>
              </a:rPr>
              <a:t>[7] </a:t>
            </a:r>
            <a:r>
              <a:rPr lang="en-US" sz="1200" dirty="0" err="1">
                <a:hlinkClick r:id="rId3"/>
              </a:rPr>
              <a:t>J.L.Laclare</a:t>
            </a:r>
            <a:r>
              <a:rPr lang="en-US" sz="1200" dirty="0">
                <a:hlinkClick r:id="rId3"/>
              </a:rPr>
              <a:t>, “Coasting beam transverse coherent instabilities”, 5th General Accelerator Physics Course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2910" y="1295400"/>
            <a:ext cx="4244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Let’s consider a </a:t>
            </a:r>
            <a:r>
              <a:rPr lang="en-US" sz="1600" dirty="0">
                <a:solidFill>
                  <a:srgbClr val="FF0000"/>
                </a:solidFill>
              </a:rPr>
              <a:t>transverse perturbation </a:t>
            </a:r>
            <a:r>
              <a:rPr lang="en-US" sz="1600" dirty="0"/>
              <a:t>[6,7]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2895600"/>
                <a:ext cx="6086731" cy="3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The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overall driving force </a:t>
                </a:r>
                <a:r>
                  <a:rPr lang="en-US" sz="1600" dirty="0"/>
                  <a:t>induced by the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driving wake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𝑑𝑟𝑖𝑣</m:t>
                        </m:r>
                      </m:sup>
                    </m:sSubSup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𝑧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 is: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95600"/>
                <a:ext cx="6086731" cy="371640"/>
              </a:xfrm>
              <a:prstGeom prst="rect">
                <a:avLst/>
              </a:prstGeom>
              <a:blipFill rotWithShape="1">
                <a:blip r:embed="rId4"/>
                <a:stretch>
                  <a:fillRect l="-601" t="-163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3200400"/>
                <a:ext cx="7377211" cy="62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𝑑𝑟𝑖𝑣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𝑞𝑣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𝑑𝑟𝑖𝑣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Ω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𝑑𝑧</m:t>
                      </m:r>
                      <m:r>
                        <a:rPr lang="en-US" sz="1600" b="0" i="1" smtClean="0">
                          <a:latin typeface="Cambria Math"/>
                        </a:rPr>
                        <m:t>/</m:t>
                      </m:r>
                      <m:r>
                        <a:rPr lang="en-US" sz="1600" b="0" i="1" smtClean="0">
                          <a:latin typeface="Cambria Math"/>
                        </a:rPr>
                        <m:t>𝑣</m:t>
                      </m:r>
                      <m:r>
                        <a:rPr lang="en-US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𝑞𝑣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𝑠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𝑑𝑟𝑖𝑣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Ω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00400"/>
                <a:ext cx="7377211" cy="6251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8600" y="3733800"/>
                <a:ext cx="8610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𝑞𝑁</m:t>
                    </m:r>
                    <m:r>
                      <a:rPr lang="en-US" sz="1600" b="0" i="1" smtClean="0">
                        <a:latin typeface="Cambria Math"/>
                      </a:rPr>
                      <m:t>/</m:t>
                    </m:r>
                    <m:r>
                      <a:rPr lang="en-US" sz="1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1600" dirty="0"/>
                  <a:t> longitudinal line density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600" dirty="0"/>
                  <a:t> elementary charge,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600" dirty="0"/>
                  <a:t> beam population,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𝐶</m:t>
                    </m:r>
                    <m:r>
                      <a:rPr lang="en-US" sz="1600" i="1" dirty="0" smtClean="0">
                        <a:latin typeface="Cambria Math"/>
                      </a:rPr>
                      <m:t> = 2</m:t>
                    </m:r>
                    <m:r>
                      <a:rPr lang="en-US" sz="1600" i="1" dirty="0" smtClean="0">
                        <a:latin typeface="Cambria Math"/>
                      </a:rPr>
                      <m:t>𝜋</m:t>
                    </m:r>
                    <m:r>
                      <a:rPr lang="en-US" sz="16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dirty="0"/>
                  <a:t>), beam velocity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r>
                      <a:rPr lang="en-US" sz="16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33800"/>
                <a:ext cx="86106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425" t="-315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7200" y="1650123"/>
                <a:ext cx="2151679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𝑛𝑠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50123"/>
                <a:ext cx="2151679" cy="348813"/>
              </a:xfrm>
              <a:prstGeom prst="rect">
                <a:avLst/>
              </a:prstGeom>
              <a:blipFill rotWithShape="1"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4812" y="2158425"/>
                <a:ext cx="86505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dirty="0"/>
                  <a:t>, radius of the machine,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600" dirty="0"/>
                  <a:t> integer number,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1600" dirty="0"/>
                  <a:t> angular perturbation frequency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1600" dirty="0"/>
                  <a:t> maximum excursion at time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𝑡</m:t>
                    </m:r>
                    <m:r>
                      <a:rPr lang="en-US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2" y="2158425"/>
                <a:ext cx="8650588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5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940443"/>
          </a:xfrm>
        </p:spPr>
        <p:txBody>
          <a:bodyPr>
            <a:noAutofit/>
          </a:bodyPr>
          <a:lstStyle/>
          <a:p>
            <a:r>
              <a:rPr lang="en-US" sz="2800" dirty="0"/>
              <a:t>Effect of driving impedance: theory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391025"/>
            <a:ext cx="426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complex frequency shift </a:t>
            </a:r>
            <a:r>
              <a:rPr lang="en-US" sz="1600" dirty="0"/>
              <a:t>can be found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8600" y="5373567"/>
                <a:ext cx="3864391" cy="3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𝛾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relativist mass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𝛽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73567"/>
                <a:ext cx="3864391" cy="360483"/>
              </a:xfrm>
              <a:prstGeom prst="rect">
                <a:avLst/>
              </a:prstGeom>
              <a:blipFill rotWithShape="1">
                <a:blip r:embed="rId9"/>
                <a:stretch>
                  <a:fillRect l="-948" t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000" y="4724400"/>
                <a:ext cx="3962400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Δ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𝑑𝑟𝑖𝑣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𝑣𝑁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𝑗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𝑑𝑟𝑖𝑣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4400"/>
                <a:ext cx="3962400" cy="6580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41950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/>
      <p:bldP spid="15" grpId="0"/>
      <p:bldP spid="16" grpId="0"/>
      <p:bldP spid="18" grpId="0"/>
      <p:bldP spid="29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95400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 scenario: </a:t>
            </a:r>
            <a:r>
              <a:rPr lang="en-US" dirty="0">
                <a:solidFill>
                  <a:srgbClr val="FF0000"/>
                </a:solidFill>
              </a:rPr>
              <a:t>driving </a:t>
            </a:r>
            <a:r>
              <a:rPr lang="en-US" dirty="0"/>
              <a:t>impedance, </a:t>
            </a:r>
            <a:r>
              <a:rPr lang="en-US" dirty="0">
                <a:solidFill>
                  <a:srgbClr val="FF0000"/>
                </a:solidFill>
              </a:rPr>
              <a:t>intensity scan</a:t>
            </a:r>
            <a:r>
              <a:rPr lang="en-US" dirty="0"/>
              <a:t>, PS-like parameters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269468"/>
            <a:ext cx="499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good agreement with the available theory!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940443"/>
          </a:xfrm>
        </p:spPr>
        <p:txBody>
          <a:bodyPr>
            <a:noAutofit/>
          </a:bodyPr>
          <a:lstStyle/>
          <a:p>
            <a:r>
              <a:rPr lang="en-US" sz="2800" dirty="0"/>
              <a:t>Effect of driving impedance: theory </a:t>
            </a:r>
            <a:r>
              <a:rPr lang="en-US" sz="2800" dirty="0" err="1"/>
              <a:t>vs</a:t>
            </a:r>
            <a:r>
              <a:rPr lang="en-US" sz="2800" dirty="0"/>
              <a:t> simulations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72440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 plane x2 more critical (flat chamber)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3"/>
          <a:stretch/>
        </p:blipFill>
        <p:spPr bwMode="auto">
          <a:xfrm>
            <a:off x="4267200" y="2022231"/>
            <a:ext cx="4038600" cy="265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57"/>
          <a:stretch/>
        </p:blipFill>
        <p:spPr bwMode="auto">
          <a:xfrm>
            <a:off x="76200" y="2090223"/>
            <a:ext cx="4114800" cy="21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t="86129"/>
          <a:stretch/>
        </p:blipFill>
        <p:spPr bwMode="auto">
          <a:xfrm>
            <a:off x="1012825" y="4051300"/>
            <a:ext cx="3178175" cy="66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012825" y="3886200"/>
            <a:ext cx="739775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226827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2910" y="1295400"/>
            <a:ext cx="5953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Let’s consider the contribution of the </a:t>
            </a:r>
            <a:r>
              <a:rPr lang="en-US" sz="1600" dirty="0">
                <a:solidFill>
                  <a:srgbClr val="FF0000"/>
                </a:solidFill>
              </a:rPr>
              <a:t>detuning impedance </a:t>
            </a:r>
            <a:r>
              <a:rPr lang="en-US" sz="1600" dirty="0"/>
              <a:t>force: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8600" y="3200400"/>
                <a:ext cx="8610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i.e. </a:t>
                </a:r>
                <a:r>
                  <a:rPr lang="en-US" sz="1600" dirty="0">
                    <a:solidFill>
                      <a:srgbClr val="FF0000"/>
                    </a:solidFill>
                  </a:rPr>
                  <a:t>the detuning impedance is sampled at DC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1600" dirty="0"/>
                  <a:t> see importance of </a:t>
                </a:r>
                <a:r>
                  <a:rPr lang="en-US" sz="1600" dirty="0">
                    <a:solidFill>
                      <a:srgbClr val="FF0000"/>
                    </a:solidFill>
                  </a:rPr>
                  <a:t>inductive bypass effect</a:t>
                </a:r>
                <a:r>
                  <a:rPr lang="en-US" sz="1600" dirty="0"/>
                  <a:t>!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8610600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42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4812" y="2333982"/>
            <a:ext cx="865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When the </a:t>
            </a:r>
            <a:r>
              <a:rPr lang="en-US" sz="1600" dirty="0">
                <a:solidFill>
                  <a:srgbClr val="FF0000"/>
                </a:solidFill>
              </a:rPr>
              <a:t>longitudinal distribution is constant</a:t>
            </a:r>
            <a:r>
              <a:rPr lang="en-US" sz="1600" dirty="0"/>
              <a:t> we have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940443"/>
          </a:xfrm>
        </p:spPr>
        <p:txBody>
          <a:bodyPr>
            <a:noAutofit/>
          </a:bodyPr>
          <a:lstStyle/>
          <a:p>
            <a:r>
              <a:rPr lang="en-US" sz="2800" dirty="0"/>
              <a:t>Effect of detuning impedance: theory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3852446"/>
            <a:ext cx="4326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complex frequency shift </a:t>
            </a:r>
            <a:r>
              <a:rPr lang="en-US" sz="1600" dirty="0"/>
              <a:t>can be found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000" y="4218799"/>
                <a:ext cx="2974469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Δ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𝑣𝑁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𝑗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18799"/>
                <a:ext cx="2974469" cy="6580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8989" y="1543050"/>
                <a:ext cx="5074979" cy="624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𝑑𝑒𝑡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𝑑𝑒𝑡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𝑣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𝑣𝑡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𝜌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𝑠</m:t>
                      </m:r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′)</m:t>
                      </m:r>
                      <m:r>
                        <a:rPr lang="en-US" sz="1600" b="0" i="1" smtClean="0">
                          <a:latin typeface="Cambria Math"/>
                        </a:rPr>
                        <m:t>𝑣𝑑𝑡</m:t>
                      </m:r>
                      <m:r>
                        <a:rPr lang="en-US" sz="16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89" y="1543050"/>
                <a:ext cx="5074979" cy="6249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" y="2613957"/>
                <a:ext cx="3485249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𝑑𝑒𝑡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𝑣𝑁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𝑗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13957"/>
                <a:ext cx="3485249" cy="586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18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" y="4242337"/>
            <a:ext cx="3810000" cy="634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20783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18" grpId="0"/>
      <p:bldP spid="19" grpId="0"/>
      <p:bldP spid="17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2910" y="1295400"/>
            <a:ext cx="865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Let’s consider the </a:t>
            </a:r>
            <a:r>
              <a:rPr lang="en-US" sz="1600" dirty="0">
                <a:solidFill>
                  <a:srgbClr val="FF0000"/>
                </a:solidFill>
              </a:rPr>
              <a:t>overall contribution</a:t>
            </a:r>
            <a:r>
              <a:rPr lang="en-US" sz="1600" dirty="0"/>
              <a:t> of the </a:t>
            </a:r>
            <a:r>
              <a:rPr lang="en-US" sz="1600" dirty="0">
                <a:solidFill>
                  <a:srgbClr val="FF0000"/>
                </a:solidFill>
              </a:rPr>
              <a:t>driving and detuning </a:t>
            </a:r>
            <a:r>
              <a:rPr lang="en-US" sz="1600" dirty="0"/>
              <a:t>force. </a:t>
            </a:r>
          </a:p>
          <a:p>
            <a:r>
              <a:rPr lang="en-US" sz="1600" dirty="0"/>
              <a:t>Superimposing the effects we have: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940443"/>
          </a:xfrm>
        </p:spPr>
        <p:txBody>
          <a:bodyPr>
            <a:noAutofit/>
          </a:bodyPr>
          <a:lstStyle/>
          <a:p>
            <a:r>
              <a:rPr lang="en-US" sz="2800" dirty="0"/>
              <a:t>Effect of driving + detuning impedance: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9020" y="1905000"/>
                <a:ext cx="3494866" cy="3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𝛽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Δ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𝑡𝑜𝑡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s</m:t>
                      </m:r>
                      <m:r>
                        <a:rPr lang="en-US" sz="1600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t</m:t>
                      </m:r>
                      <m:r>
                        <a:rPr lang="en-US" sz="16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20" y="1905000"/>
                <a:ext cx="3494866" cy="385490"/>
              </a:xfrm>
              <a:prstGeom prst="rect">
                <a:avLst/>
              </a:prstGeom>
              <a:blipFill rotWithShape="1"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3131403"/>
                <a:ext cx="8229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As the detuning impedance effect can be rather large we investigate also the possibility of 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fast-slow waves couplings</a:t>
                </a:r>
                <a:r>
                  <a:rPr lang="en-US" sz="1600" dirty="0"/>
                  <a:t>. </a:t>
                </a:r>
              </a:p>
              <a:p>
                <a:r>
                  <a:rPr lang="en-US" sz="1600" dirty="0"/>
                  <a:t>Considering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respectively as a slow and fast wave index, we have: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31403"/>
                <a:ext cx="82296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7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59943" y="4070850"/>
                <a:ext cx="3473515" cy="348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 dirty="0">
                              <a:latin typeface="Cambria Math"/>
                            </a:rPr>
                            <m:t>𝛽</m:t>
                          </m:r>
                        </m:sub>
                        <m:sup>
                          <m:r>
                            <a:rPr lang="en-US" sz="1400" i="1" dirty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𝛽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ΔΩ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𝑡𝑜𝑡</m:t>
                          </m:r>
                        </m:sup>
                      </m:sSubSup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𝑡𝑜𝑡</m:t>
                          </m:r>
                        </m:sup>
                      </m:sSubSup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43" y="4070850"/>
                <a:ext cx="3473515" cy="348750"/>
              </a:xfrm>
              <a:prstGeom prst="rect">
                <a:avLst/>
              </a:prstGeom>
              <a:blipFill rotWithShape="1">
                <a:blip r:embed="rId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36143" y="4375650"/>
                <a:ext cx="3632379" cy="348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1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 dirty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1400" i="1" dirty="0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sub>
                    </m:sSub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ΔΩ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𝑡𝑜𝑡</m:t>
                        </m:r>
                      </m:sup>
                    </m:sSubSup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sub>
                    </m:sSub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/>
                          </a:rPr>
                          <m:t>ΔΩ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𝑡𝑜𝑡</m:t>
                        </m:r>
                      </m:sup>
                    </m:sSubSup>
                    <m:sSub>
                      <m:sSubPr>
                        <m:ctrlP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43" y="4375650"/>
                <a:ext cx="3632379" cy="348750"/>
              </a:xfrm>
              <a:prstGeom prst="rect">
                <a:avLst/>
              </a:prstGeom>
              <a:blipFill rotWithShape="1">
                <a:blip r:embed="rId5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>
            <a:off x="1283743" y="4038600"/>
            <a:ext cx="152400" cy="762000"/>
          </a:xfrm>
          <a:prstGeom prst="leftBrace">
            <a:avLst>
              <a:gd name="adj1" fmla="val 5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41148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(slow wave)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205" y="4424541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(fast wave)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34" y="4953000"/>
            <a:ext cx="7733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non-trivial solution of the system will represent </a:t>
            </a:r>
            <a:r>
              <a:rPr lang="en-US" sz="1600" dirty="0">
                <a:solidFill>
                  <a:srgbClr val="FF0000"/>
                </a:solidFill>
              </a:rPr>
              <a:t>stable/unstable coupled modes</a:t>
            </a:r>
            <a:r>
              <a:rPr lang="en-US" sz="16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0125" y="2362200"/>
                <a:ext cx="6822124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𝑡𝑜𝑡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𝑑𝑟𝑖𝑣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𝑑𝑒𝑡</m:t>
                        </m:r>
                      </m:sup>
                    </m:sSub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meaning derivation over time.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5" y="2362200"/>
                <a:ext cx="6822124" cy="378245"/>
              </a:xfrm>
              <a:prstGeom prst="rect">
                <a:avLst/>
              </a:prstGeom>
              <a:blipFill rotWithShape="1">
                <a:blip r:embed="rId6"/>
                <a:stretch>
                  <a:fillRect l="-804" t="-4839" r="-98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41483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0" grpId="0"/>
      <p:bldP spid="21" grpId="0" animBg="1"/>
      <p:bldP spid="22" grpId="0"/>
      <p:bldP spid="2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179"/>
            <a:ext cx="8226854" cy="4667421"/>
          </a:xfrm>
        </p:spPr>
        <p:txBody>
          <a:bodyPr>
            <a:normAutofit/>
          </a:bodyPr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Coasting beams fast and slow waves</a:t>
            </a:r>
          </a:p>
          <a:p>
            <a:r>
              <a:rPr lang="en-US" sz="2400" dirty="0"/>
              <a:t>Effect of driving impedance </a:t>
            </a:r>
          </a:p>
          <a:p>
            <a:r>
              <a:rPr lang="en-US" sz="2400" dirty="0"/>
              <a:t>Effect of detuning impedance</a:t>
            </a:r>
          </a:p>
          <a:p>
            <a:r>
              <a:rPr lang="en-US" sz="2400" dirty="0"/>
              <a:t>Effect of driving + detuning impedance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(Un-)Coupled fast and slow modes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fast-slow mode coupling instability</a:t>
            </a:r>
          </a:p>
          <a:p>
            <a:r>
              <a:rPr lang="en-US" sz="2400" dirty="0"/>
              <a:t>Conclusions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095D-C558-4E48-BB2B-A9C84124680F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317922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72" y="1369762"/>
            <a:ext cx="3452813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53430" y="5137650"/>
                <a:ext cx="2301848" cy="348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 dirty="0">
                              <a:latin typeface="Cambria Math"/>
                            </a:rPr>
                            <m:t>𝛽</m:t>
                          </m:r>
                        </m:sub>
                        <m:sup>
                          <m:r>
                            <a:rPr lang="en-US" sz="1400" i="1" dirty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𝛽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ΔΩ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𝑑𝑟𝑖𝑣</m:t>
                          </m:r>
                        </m:sup>
                      </m:sSubSup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30" y="5137650"/>
                <a:ext cx="2301848" cy="348750"/>
              </a:xfrm>
              <a:prstGeom prst="rect">
                <a:avLst/>
              </a:prstGeom>
              <a:blipFill rotWithShape="1"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29630" y="5442450"/>
                <a:ext cx="3657600" cy="348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1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 dirty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1400" i="1" dirty="0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sub>
                    </m:sSub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ΔΩ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𝑑𝑟𝑖𝑣</m:t>
                        </m:r>
                      </m:sup>
                    </m:sSubSup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30" y="5442450"/>
                <a:ext cx="3657600" cy="348750"/>
              </a:xfrm>
              <a:prstGeom prst="rect">
                <a:avLst/>
              </a:prstGeom>
              <a:blipFill rotWithShape="1">
                <a:blip r:embed="rId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587" y="1371600"/>
            <a:ext cx="3452813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262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X plane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26492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Y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58630" y="5255138"/>
                <a:ext cx="2251770" cy="371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ΔΩ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𝑑𝑟𝑖𝑣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𝑑𝑟𝑖𝑣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30" y="5255138"/>
                <a:ext cx="2251770" cy="371640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4580" y="52578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80" y="5257800"/>
                <a:ext cx="42191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72200" y="536448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00" y="5364480"/>
                <a:ext cx="4219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1177230" y="5105400"/>
            <a:ext cx="152400" cy="762000"/>
          </a:xfrm>
          <a:prstGeom prst="leftBrace">
            <a:avLst>
              <a:gd name="adj1" fmla="val 5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8287" y="51816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(slow wave)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692" y="5491341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(fast wave)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8786" y="528828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with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901700" y="2762250"/>
            <a:ext cx="260561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57190" y="2769576"/>
            <a:ext cx="260561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11595" y="240854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(slow wave)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2797418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(fast wave)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239000" y="2564633"/>
            <a:ext cx="372595" cy="138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247405" y="2797418"/>
            <a:ext cx="372596" cy="13996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20</a:t>
            </a:fld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r>
              <a:rPr lang="en-US" sz="2800" dirty="0"/>
              <a:t>Example with classical theory: uncoupled waves</a:t>
            </a:r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3857576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Example with extended theory: coupled waves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72" y="1369762"/>
            <a:ext cx="3452813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587" y="1371600"/>
            <a:ext cx="3452813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262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X plane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26492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Y plane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2716" y="531114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491740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Coupling(s)!</a:t>
            </a:r>
          </a:p>
        </p:txBody>
      </p:sp>
      <p:sp>
        <p:nvSpPr>
          <p:cNvPr id="21" name="Oval 20"/>
          <p:cNvSpPr/>
          <p:nvPr/>
        </p:nvSpPr>
        <p:spPr>
          <a:xfrm>
            <a:off x="2205037" y="2343148"/>
            <a:ext cx="228600" cy="228600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00274" y="264318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09800" y="2057400"/>
            <a:ext cx="228600" cy="228600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14563" y="1785941"/>
            <a:ext cx="228600" cy="228600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19326" y="1514482"/>
            <a:ext cx="228600" cy="228600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167580" y="5244832"/>
                <a:ext cx="3433697" cy="41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𝑡𝑜𝑡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𝑑𝑟𝑖𝑣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𝑑𝑒𝑡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80" y="5244832"/>
                <a:ext cx="3433697" cy="411010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81800" y="52578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257800"/>
                <a:ext cx="42191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89420" y="536448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420" y="5364480"/>
                <a:ext cx="4219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22716" y="531114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07543" y="5137650"/>
                <a:ext cx="3473515" cy="348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 dirty="0">
                              <a:latin typeface="Cambria Math"/>
                            </a:rPr>
                            <m:t>𝛽</m:t>
                          </m:r>
                        </m:sub>
                        <m:sup>
                          <m:r>
                            <a:rPr lang="en-US" sz="1400" i="1" dirty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𝛽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ΔΩ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𝑡𝑜𝑡</m:t>
                          </m:r>
                        </m:sup>
                      </m:sSubSup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𝑡𝑜𝑡</m:t>
                          </m:r>
                        </m:sup>
                      </m:sSubSup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43" y="5137650"/>
                <a:ext cx="3473515" cy="348750"/>
              </a:xfrm>
              <a:prstGeom prst="rect">
                <a:avLst/>
              </a:prstGeom>
              <a:blipFill rotWithShape="1">
                <a:blip r:embed="rId9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83743" y="5442450"/>
                <a:ext cx="3632379" cy="348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1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 dirty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1400" i="1" dirty="0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sub>
                    </m:sSub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ΔΩ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𝑡𝑜𝑡</m:t>
                        </m:r>
                      </m:sup>
                    </m:sSubSup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sub>
                    </m:sSub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/>
                          </a:rPr>
                          <m:t>ΔΩ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𝑡𝑜𝑡</m:t>
                        </m:r>
                      </m:sup>
                    </m:sSubSup>
                    <m:sSub>
                      <m:sSubPr>
                        <m:ctrlP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743" y="5442450"/>
                <a:ext cx="3632379" cy="348750"/>
              </a:xfrm>
              <a:prstGeom prst="rect">
                <a:avLst/>
              </a:prstGeom>
              <a:blipFill rotWithShape="1">
                <a:blip r:embed="rId10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eft Brace 33"/>
          <p:cNvSpPr/>
          <p:nvPr/>
        </p:nvSpPr>
        <p:spPr>
          <a:xfrm>
            <a:off x="1131343" y="5105400"/>
            <a:ext cx="152400" cy="762000"/>
          </a:xfrm>
          <a:prstGeom prst="leftBrace">
            <a:avLst>
              <a:gd name="adj1" fmla="val 5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51816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(slow wave)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0805" y="5491341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(fast wave)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21</a:t>
            </a:fld>
            <a:endParaRPr lang="en-US"/>
          </a:p>
        </p:txBody>
      </p:sp>
      <p:sp>
        <p:nvSpPr>
          <p:cNvPr id="4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2188114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Effect on the most unstable mode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6" y="1110397"/>
            <a:ext cx="4041214" cy="3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77047"/>
            <a:ext cx="4062980" cy="382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882" y="4819471"/>
            <a:ext cx="8494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Accounting for the fast-slow mode coupling theory in presence of detuning impedance,  the plane of the </a:t>
            </a:r>
            <a:r>
              <a:rPr lang="en-US" dirty="0">
                <a:solidFill>
                  <a:srgbClr val="FF0000"/>
                </a:solidFill>
              </a:rPr>
              <a:t>most unstable mode </a:t>
            </a:r>
            <a:r>
              <a:rPr lang="en-US" dirty="0"/>
              <a:t>is exchanged!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This effect cannot be observed w/o accounting for the fast-slow mode couplings.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2204783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4"/>
          <a:stretch/>
        </p:blipFill>
        <p:spPr bwMode="auto">
          <a:xfrm>
            <a:off x="152400" y="1295400"/>
            <a:ext cx="4265391" cy="22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Fast-slow mode coupling instability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9"/>
          <a:stretch/>
        </p:blipFill>
        <p:spPr bwMode="auto">
          <a:xfrm>
            <a:off x="4572000" y="1295401"/>
            <a:ext cx="426539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t="86746"/>
          <a:stretch/>
        </p:blipFill>
        <p:spPr bwMode="auto">
          <a:xfrm>
            <a:off x="790575" y="3371850"/>
            <a:ext cx="3636741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626" y="4267200"/>
                <a:ext cx="869981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PyHeadtail simulations </a:t>
                </a:r>
                <a:r>
                  <a:rPr lang="en-US" dirty="0"/>
                  <a:t>were performed with </a:t>
                </a:r>
                <a:r>
                  <a:rPr lang="en-US" dirty="0">
                    <a:solidFill>
                      <a:srgbClr val="FF0000"/>
                    </a:solidFill>
                  </a:rPr>
                  <a:t>both driving and detuning </a:t>
                </a:r>
                <a:r>
                  <a:rPr lang="en-US" dirty="0"/>
                  <a:t>impedances.</a:t>
                </a:r>
              </a:p>
              <a:p>
                <a:endParaRPr lang="en-US" dirty="0"/>
              </a:p>
              <a:p>
                <a:r>
                  <a:rPr lang="en-US" dirty="0"/>
                  <a:t>We notice: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Very good agreement </a:t>
                </a:r>
                <a:r>
                  <a:rPr lang="en-US" dirty="0"/>
                  <a:t>with the developed theory.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plane inversion </a:t>
                </a:r>
                <a:r>
                  <a:rPr lang="en-US" dirty="0"/>
                  <a:t>happens slightly below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=4⋅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When the intensity is too high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&gt;6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) we fall on the half integer.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6" y="4267200"/>
                <a:ext cx="869981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61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23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10832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95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 </a:t>
            </a:r>
            <a:r>
              <a:rPr lang="en-US" sz="1600" dirty="0">
                <a:solidFill>
                  <a:srgbClr val="FF0000"/>
                </a:solidFill>
              </a:rPr>
              <a:t>significantly </a:t>
            </a:r>
            <a:r>
              <a:rPr lang="en-US" sz="1600" dirty="0" err="1">
                <a:solidFill>
                  <a:srgbClr val="FF0000"/>
                </a:solidFill>
              </a:rPr>
              <a:t>destabilising</a:t>
            </a:r>
            <a:r>
              <a:rPr lang="en-US" sz="1600" dirty="0">
                <a:solidFill>
                  <a:srgbClr val="FF0000"/>
                </a:solidFill>
              </a:rPr>
              <a:t> effect of the detuning impedance </a:t>
            </a:r>
            <a:r>
              <a:rPr lang="en-US" sz="1600" dirty="0"/>
              <a:t>has been observed in the frame of the study of the </a:t>
            </a:r>
            <a:r>
              <a:rPr lang="en-US" sz="1600" dirty="0">
                <a:solidFill>
                  <a:srgbClr val="FF0000"/>
                </a:solidFill>
              </a:rPr>
              <a:t>PS instability at injection</a:t>
            </a:r>
            <a:r>
              <a:rPr lang="en-US" sz="1600" dirty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Problem attacked with a </a:t>
            </a:r>
            <a:r>
              <a:rPr lang="en-US" sz="1600" dirty="0">
                <a:solidFill>
                  <a:srgbClr val="FF0000"/>
                </a:solidFill>
              </a:rPr>
              <a:t>“simpler” case</a:t>
            </a:r>
            <a:r>
              <a:rPr lang="en-US" sz="1600" dirty="0"/>
              <a:t>: coasting beams.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b="1" dirty="0">
                <a:sym typeface="Wingdings" pitchFamily="2" charset="2"/>
              </a:rPr>
              <a:t>Main outcome: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1600" dirty="0">
                <a:sym typeface="Wingdings" pitchFamily="2" charset="2"/>
              </a:rPr>
              <a:t>A </a:t>
            </a:r>
            <a:r>
              <a:rPr lang="en-US" sz="1600" dirty="0" err="1">
                <a:solidFill>
                  <a:srgbClr val="FF0000"/>
                </a:solidFill>
                <a:sym typeface="Wingdings" pitchFamily="2" charset="2"/>
              </a:rPr>
              <a:t>destabilising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 effect</a:t>
            </a:r>
            <a:r>
              <a:rPr lang="en-US" sz="1600" dirty="0">
                <a:sym typeface="Wingdings" pitchFamily="2" charset="2"/>
              </a:rPr>
              <a:t> of the detuning on the horizontal plane was observed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also in coasting beam simulations.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1600" dirty="0">
                <a:sym typeface="Wingdings" pitchFamily="2" charset="2"/>
              </a:rPr>
              <a:t>The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inductive bypass effect </a:t>
            </a:r>
            <a:r>
              <a:rPr lang="en-US" sz="1600" dirty="0">
                <a:sym typeface="Wingdings" pitchFamily="2" charset="2"/>
              </a:rPr>
              <a:t>is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 essential </a:t>
            </a:r>
            <a:r>
              <a:rPr lang="en-US" sz="1600" dirty="0">
                <a:sym typeface="Wingdings" pitchFamily="2" charset="2"/>
              </a:rPr>
              <a:t>to extrapolate the effect of detuning impedance (until now, the inductive bypass effect was found to be important at CERN only for the LHC collimators).</a:t>
            </a:r>
            <a:endParaRPr lang="en-US" sz="1600" dirty="0"/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1600" dirty="0">
                <a:sym typeface="Wingdings" pitchFamily="2" charset="2"/>
              </a:rPr>
              <a:t>A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new theory </a:t>
            </a:r>
            <a:r>
              <a:rPr lang="en-US" sz="1600" dirty="0">
                <a:sym typeface="Wingdings" pitchFamily="2" charset="2"/>
              </a:rPr>
              <a:t>was developed accounting for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coupling of slow and fast waves in presence of detuning impedance</a:t>
            </a:r>
            <a:r>
              <a:rPr lang="en-US" sz="1600" dirty="0">
                <a:sym typeface="Wingdings" pitchFamily="2" charset="2"/>
              </a:rPr>
              <a:t>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1600" dirty="0">
                <a:sym typeface="Wingdings" pitchFamily="2" charset="2"/>
              </a:rPr>
              <a:t>A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new instability mechanism, </a:t>
            </a:r>
            <a:r>
              <a:rPr lang="en-US" sz="1600" dirty="0">
                <a:sym typeface="Wingdings" pitchFamily="2" charset="2"/>
              </a:rPr>
              <a:t>the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 fast-slow mode coupling</a:t>
            </a:r>
            <a:r>
              <a:rPr lang="en-US" sz="1600" dirty="0">
                <a:sym typeface="Wingdings" pitchFamily="2" charset="2"/>
              </a:rPr>
              <a:t>, was predicted and simulated.</a:t>
            </a:r>
          </a:p>
          <a:p>
            <a:pPr algn="just"/>
            <a:endParaRPr lang="en-US" sz="1600" dirty="0">
              <a:sym typeface="Wingdings" pitchFamily="2" charset="2"/>
            </a:endParaRPr>
          </a:p>
          <a:p>
            <a:pPr algn="just"/>
            <a:r>
              <a:rPr lang="en-US" sz="1600" b="1" dirty="0"/>
              <a:t>Future work: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en-US" sz="1600" dirty="0"/>
              <a:t>Investigate effect of longitudinal coasting beam </a:t>
            </a:r>
            <a:r>
              <a:rPr lang="en-US" sz="1600" dirty="0">
                <a:solidFill>
                  <a:srgbClr val="FF0000"/>
                </a:solidFill>
              </a:rPr>
              <a:t>distributions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chromaticity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00"/>
                </a:solidFill>
              </a:rPr>
              <a:t>momentum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spread </a:t>
            </a:r>
            <a:r>
              <a:rPr lang="en-US" sz="1600" dirty="0"/>
              <a:t>(both with simulations and </a:t>
            </a:r>
            <a:r>
              <a:rPr lang="en-US" sz="1600" dirty="0" err="1"/>
              <a:t>Vlasov’s</a:t>
            </a:r>
            <a:r>
              <a:rPr lang="en-US" sz="1600" dirty="0"/>
              <a:t> formalism)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940443"/>
          </a:xfrm>
        </p:spPr>
        <p:txBody>
          <a:bodyPr>
            <a:no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25573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157"/>
            <a:ext cx="8226854" cy="94044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Thank you for your bandwidth! </a:t>
            </a:r>
            <a:br>
              <a:rPr lang="en-US" i="1" dirty="0"/>
            </a:br>
            <a:r>
              <a:rPr lang="en-US" i="1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095D-C558-4E48-BB2B-A9C84124680F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8th Low Emittance Rings Workshop - 27/10/2020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1" b="40684"/>
          <a:stretch/>
        </p:blipFill>
        <p:spPr bwMode="auto">
          <a:xfrm>
            <a:off x="0" y="5222631"/>
            <a:ext cx="9143999" cy="16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900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2891" y="2438400"/>
            <a:ext cx="4361509" cy="3505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M.Migliorati’s</a:t>
            </a:r>
            <a:r>
              <a:rPr lang="en-US" dirty="0"/>
              <a:t> simulations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891" y="1422737"/>
            <a:ext cx="8400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 err="1">
                <a:solidFill>
                  <a:srgbClr val="C00000"/>
                </a:solidFill>
              </a:rPr>
              <a:t>destabilising</a:t>
            </a:r>
            <a:r>
              <a:rPr lang="en-US" sz="2000" dirty="0">
                <a:solidFill>
                  <a:srgbClr val="C00000"/>
                </a:solidFill>
              </a:rPr>
              <a:t> effect of the detuning impedance </a:t>
            </a:r>
            <a:r>
              <a:rPr lang="en-US" sz="2000" dirty="0"/>
              <a:t>has been observed in simulations by </a:t>
            </a:r>
            <a:r>
              <a:rPr lang="en-US" sz="2000" dirty="0" err="1"/>
              <a:t>M.Migliorati</a:t>
            </a:r>
            <a:r>
              <a:rPr lang="en-US" sz="2000" dirty="0"/>
              <a:t> (see e.g. </a:t>
            </a:r>
            <a:r>
              <a:rPr lang="en-US" sz="2000" dirty="0">
                <a:hlinkClick r:id="rId2"/>
              </a:rPr>
              <a:t>https://indico.cern.ch/event/824835/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1" y="2484120"/>
            <a:ext cx="4651263" cy="333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1774" y="2438400"/>
            <a:ext cx="37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instability is observed for the </a:t>
            </a:r>
            <a:r>
              <a:rPr lang="en-US" dirty="0">
                <a:solidFill>
                  <a:srgbClr val="C00000"/>
                </a:solidFill>
              </a:rPr>
              <a:t>PS parameters at injection energy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1774" y="3200400"/>
            <a:ext cx="3741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We set-up the same simulations in coasting beams to try to </a:t>
            </a:r>
            <a:r>
              <a:rPr lang="en-US" dirty="0">
                <a:solidFill>
                  <a:srgbClr val="C00000"/>
                </a:solidFill>
              </a:rPr>
              <a:t>understand the mechanism in a simpler physical context.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26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2518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91" y="1422737"/>
            <a:ext cx="8400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Collective </a:t>
            </a:r>
            <a:r>
              <a:rPr lang="en-US" sz="2000" dirty="0" err="1">
                <a:solidFill>
                  <a:srgbClr val="FF0000"/>
                </a:solidFill>
              </a:rPr>
              <a:t>headtail</a:t>
            </a:r>
            <a:r>
              <a:rPr lang="en-US" sz="2000" dirty="0">
                <a:solidFill>
                  <a:srgbClr val="FF0000"/>
                </a:solidFill>
              </a:rPr>
              <a:t> horizontal instabilities </a:t>
            </a:r>
            <a:r>
              <a:rPr lang="en-US" sz="2000" dirty="0"/>
              <a:t>have been </a:t>
            </a:r>
            <a:r>
              <a:rPr lang="en-US" sz="2000" dirty="0">
                <a:solidFill>
                  <a:srgbClr val="FF0000"/>
                </a:solidFill>
              </a:rPr>
              <a:t>measured and characterized versus chromaticity </a:t>
            </a:r>
            <a:r>
              <a:rPr lang="en-US" sz="2000" dirty="0"/>
              <a:t>in the past at </a:t>
            </a:r>
            <a:r>
              <a:rPr lang="en-US" sz="2000" dirty="0">
                <a:solidFill>
                  <a:srgbClr val="FF0000"/>
                </a:solidFill>
              </a:rPr>
              <a:t>injection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PS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>
                <a:solidFill>
                  <a:srgbClr val="FF0000"/>
                </a:solidFill>
              </a:rPr>
              <a:t>HeadTail</a:t>
            </a:r>
            <a:r>
              <a:rPr lang="en-US" sz="2000" dirty="0">
                <a:solidFill>
                  <a:srgbClr val="FF0000"/>
                </a:solidFill>
              </a:rPr>
              <a:t> simulations</a:t>
            </a:r>
            <a:r>
              <a:rPr lang="en-US" sz="2000" dirty="0"/>
              <a:t> were performed in [1] and could reproduce the expected behavior versus chromaticity.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715000"/>
            <a:ext cx="1043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[1]: </a:t>
            </a:r>
            <a:r>
              <a:rPr lang="en-US" sz="1100" dirty="0" err="1">
                <a:hlinkClick r:id="rId2"/>
              </a:rPr>
              <a:t>E.Métral</a:t>
            </a:r>
            <a:r>
              <a:rPr lang="en-US" sz="1100" dirty="0">
                <a:hlinkClick r:id="rId2"/>
              </a:rPr>
              <a:t> et al. “Simulation study of the horizontal head-tail instability observed at injection of the CERN Proton Synchrotron”, </a:t>
            </a:r>
          </a:p>
          <a:p>
            <a:r>
              <a:rPr lang="en-US" sz="1100" dirty="0">
                <a:hlinkClick r:id="rId2"/>
              </a:rPr>
              <a:t>22nd Particle Accelerator Conference, Albuquerque, NM, USA, 25 - 29 Jun 2007, pp.4210</a:t>
            </a:r>
            <a:endParaRPr lang="en-US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8"/>
          <a:stretch/>
        </p:blipFill>
        <p:spPr bwMode="auto">
          <a:xfrm>
            <a:off x="914400" y="2968872"/>
            <a:ext cx="6035915" cy="269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3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71333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91" y="1422737"/>
            <a:ext cx="8400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Collective </a:t>
            </a:r>
            <a:r>
              <a:rPr lang="en-US" sz="2000" dirty="0" err="1">
                <a:solidFill>
                  <a:srgbClr val="FF0000"/>
                </a:solidFill>
              </a:rPr>
              <a:t>headtail</a:t>
            </a:r>
            <a:r>
              <a:rPr lang="en-US" sz="2000" dirty="0">
                <a:solidFill>
                  <a:srgbClr val="FF0000"/>
                </a:solidFill>
              </a:rPr>
              <a:t> horizontal instabilities </a:t>
            </a:r>
            <a:r>
              <a:rPr lang="en-US" sz="2000" dirty="0"/>
              <a:t>have been </a:t>
            </a:r>
            <a:r>
              <a:rPr lang="en-US" sz="2000" dirty="0">
                <a:solidFill>
                  <a:srgbClr val="FF0000"/>
                </a:solidFill>
              </a:rPr>
              <a:t>measured and characterized versus chromaticity </a:t>
            </a:r>
            <a:r>
              <a:rPr lang="en-US" sz="2000" dirty="0"/>
              <a:t>in the past at </a:t>
            </a:r>
            <a:r>
              <a:rPr lang="en-US" sz="2000" dirty="0">
                <a:solidFill>
                  <a:srgbClr val="FF0000"/>
                </a:solidFill>
              </a:rPr>
              <a:t>injection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PS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>
                <a:solidFill>
                  <a:srgbClr val="FF0000"/>
                </a:solidFill>
              </a:rPr>
              <a:t>HeadTail</a:t>
            </a:r>
            <a:r>
              <a:rPr lang="en-US" sz="2000" dirty="0">
                <a:solidFill>
                  <a:srgbClr val="FF0000"/>
                </a:solidFill>
              </a:rPr>
              <a:t> simulations</a:t>
            </a:r>
            <a:r>
              <a:rPr lang="en-US" sz="2000" dirty="0"/>
              <a:t> were performed in [1] and could reproduce the expected behavior versus chromaticity.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Few questions remained: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What is the effect of </a:t>
            </a:r>
            <a:r>
              <a:rPr lang="en-US" sz="2000" dirty="0">
                <a:solidFill>
                  <a:srgbClr val="FF0000"/>
                </a:solidFill>
              </a:rPr>
              <a:t>space charge</a:t>
            </a:r>
            <a:r>
              <a:rPr lang="en-US" sz="2000" dirty="0"/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Which</a:t>
            </a:r>
            <a:r>
              <a:rPr lang="en-US" sz="2000" dirty="0">
                <a:solidFill>
                  <a:srgbClr val="FF0000"/>
                </a:solidFill>
              </a:rPr>
              <a:t> impedance </a:t>
            </a:r>
            <a:r>
              <a:rPr lang="en-US" sz="2000" dirty="0"/>
              <a:t>is driving the instability?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Why the </a:t>
            </a:r>
            <a:r>
              <a:rPr lang="en-US" sz="2000" dirty="0">
                <a:solidFill>
                  <a:srgbClr val="FF0000"/>
                </a:solidFill>
              </a:rPr>
              <a:t>horizontal</a:t>
            </a:r>
            <a:r>
              <a:rPr lang="en-US" sz="2000" dirty="0"/>
              <a:t> plane is </a:t>
            </a:r>
            <a:r>
              <a:rPr lang="en-US" sz="2000" dirty="0">
                <a:solidFill>
                  <a:srgbClr val="FF0000"/>
                </a:solidFill>
              </a:rPr>
              <a:t>more critical </a:t>
            </a:r>
            <a:r>
              <a:rPr lang="en-US" sz="2000" dirty="0"/>
              <a:t>than the vertical one?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197605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91" y="1422737"/>
            <a:ext cx="84001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dedicated study was done in 2019 </a:t>
            </a:r>
            <a:r>
              <a:rPr lang="en-US" sz="2000" dirty="0"/>
              <a:t>with </a:t>
            </a:r>
            <a:r>
              <a:rPr lang="en-US" sz="2000" dirty="0" err="1"/>
              <a:t>M.Migliorati</a:t>
            </a:r>
            <a:r>
              <a:rPr lang="en-US" sz="2000" dirty="0"/>
              <a:t> from the University of Rome “La </a:t>
            </a:r>
            <a:r>
              <a:rPr lang="en-US" sz="2000" dirty="0" err="1"/>
              <a:t>Sapienza</a:t>
            </a:r>
            <a:r>
              <a:rPr lang="en-US" sz="2000" dirty="0"/>
              <a:t>”.</a:t>
            </a:r>
          </a:p>
          <a:p>
            <a:endParaRPr lang="en-US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PyHeadTail</a:t>
            </a:r>
            <a:r>
              <a:rPr lang="en-US" sz="2000" dirty="0">
                <a:solidFill>
                  <a:srgbClr val="FF0000"/>
                </a:solidFill>
              </a:rPr>
              <a:t> simulations</a:t>
            </a:r>
            <a:r>
              <a:rPr lang="en-US" sz="2000" dirty="0"/>
              <a:t> were performed accounting for the impedance of a </a:t>
            </a:r>
            <a:r>
              <a:rPr lang="en-US" sz="2000" dirty="0">
                <a:solidFill>
                  <a:srgbClr val="FF0000"/>
                </a:solidFill>
              </a:rPr>
              <a:t>flat beam pipe </a:t>
            </a:r>
            <a:r>
              <a:rPr lang="en-US" sz="2000" dirty="0"/>
              <a:t>with PS bunched beam parameters.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4516" y="3288268"/>
            <a:ext cx="76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when accounting for:</a:t>
            </a:r>
            <a:r>
              <a:rPr lang="en-US" b="1" dirty="0">
                <a:solidFill>
                  <a:srgbClr val="FF0000"/>
                </a:solidFill>
              </a:rPr>
              <a:t> driving</a:t>
            </a:r>
            <a:r>
              <a:rPr lang="en-US" dirty="0"/>
              <a:t> impedance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3352798" cy="214569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590800" y="5029200"/>
            <a:ext cx="609600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000" y="4996960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996960"/>
                <a:ext cx="308098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5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114636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891" y="1422737"/>
            <a:ext cx="8400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dedicated study was done in 2019 </a:t>
            </a:r>
            <a:r>
              <a:rPr lang="en-US" sz="2000" dirty="0"/>
              <a:t>with </a:t>
            </a:r>
            <a:r>
              <a:rPr lang="en-US" sz="2000" dirty="0" err="1"/>
              <a:t>M.Migliorati</a:t>
            </a:r>
            <a:r>
              <a:rPr lang="en-US" sz="2000" dirty="0"/>
              <a:t> from the University of Rome “La </a:t>
            </a:r>
            <a:r>
              <a:rPr lang="en-US" sz="2000" dirty="0" err="1"/>
              <a:t>Sapienza</a:t>
            </a:r>
            <a:r>
              <a:rPr lang="en-US" sz="2000" dirty="0"/>
              <a:t>”.</a:t>
            </a:r>
          </a:p>
          <a:p>
            <a:endParaRPr lang="en-US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PyHeadTail</a:t>
            </a:r>
            <a:r>
              <a:rPr lang="en-US" sz="2000" dirty="0">
                <a:solidFill>
                  <a:srgbClr val="FF0000"/>
                </a:solidFill>
              </a:rPr>
              <a:t> simulations</a:t>
            </a:r>
            <a:r>
              <a:rPr lang="en-US" sz="2000" dirty="0"/>
              <a:t> were performed accounting for the impedance of a </a:t>
            </a:r>
            <a:r>
              <a:rPr lang="en-US" sz="2000" dirty="0">
                <a:solidFill>
                  <a:srgbClr val="FF0000"/>
                </a:solidFill>
              </a:rPr>
              <a:t>flat beam pipe </a:t>
            </a:r>
            <a:r>
              <a:rPr lang="en-US" sz="2000" dirty="0"/>
              <a:t>with PS bunched beam parameters.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516" y="3288268"/>
            <a:ext cx="76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when accounting for:</a:t>
            </a:r>
            <a:r>
              <a:rPr lang="en-US" b="1" dirty="0">
                <a:solidFill>
                  <a:srgbClr val="FF0000"/>
                </a:solidFill>
              </a:rPr>
              <a:t> driving</a:t>
            </a:r>
            <a:r>
              <a:rPr lang="en-US" dirty="0"/>
              <a:t> impedance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6</a:t>
            </a:fld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09975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27562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457450" y="372716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X plane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372716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Y plane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67000" y="3727166"/>
            <a:ext cx="0" cy="221643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7542" y="5559623"/>
            <a:ext cx="1207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“Inductive bypass” </a:t>
            </a:r>
            <a:br>
              <a:rPr lang="en-US" sz="700" dirty="0"/>
            </a:br>
            <a:r>
              <a:rPr lang="en-US" sz="700" dirty="0"/>
              <a:t>regime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1542" y="5570220"/>
            <a:ext cx="1207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Classical “thick-wall“ regime</a:t>
            </a:r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177732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891" y="1422737"/>
            <a:ext cx="8400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dedicated study was done in 2019 </a:t>
            </a:r>
            <a:r>
              <a:rPr lang="en-US" sz="2000" dirty="0"/>
              <a:t>with </a:t>
            </a:r>
            <a:r>
              <a:rPr lang="en-US" sz="2000" dirty="0" err="1"/>
              <a:t>M.Migliorati</a:t>
            </a:r>
            <a:r>
              <a:rPr lang="en-US" sz="2000" dirty="0"/>
              <a:t> from the University of Rome “La </a:t>
            </a:r>
            <a:r>
              <a:rPr lang="en-US" sz="2000" dirty="0" err="1"/>
              <a:t>Sapienza</a:t>
            </a:r>
            <a:r>
              <a:rPr lang="en-US" sz="2000" dirty="0"/>
              <a:t>”.</a:t>
            </a:r>
          </a:p>
          <a:p>
            <a:endParaRPr lang="en-US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PyHeadTail</a:t>
            </a:r>
            <a:r>
              <a:rPr lang="en-US" sz="2000" dirty="0">
                <a:solidFill>
                  <a:srgbClr val="FF0000"/>
                </a:solidFill>
              </a:rPr>
              <a:t> simulations</a:t>
            </a:r>
            <a:r>
              <a:rPr lang="en-US" sz="2000" dirty="0"/>
              <a:t> were performed accounting for the impedance of a </a:t>
            </a:r>
            <a:r>
              <a:rPr lang="en-US" sz="2000" dirty="0">
                <a:solidFill>
                  <a:srgbClr val="FF0000"/>
                </a:solidFill>
              </a:rPr>
              <a:t>flat beam pipe </a:t>
            </a:r>
            <a:r>
              <a:rPr lang="en-US" sz="2000" dirty="0"/>
              <a:t>with PS bunched beam parameters.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7</a:t>
            </a:fld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09975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27562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55984" y="372716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X plane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372716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Y plane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5498068"/>
            <a:ext cx="2159566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Instability observed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5481261"/>
            <a:ext cx="2505814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instability observed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516" y="3288268"/>
            <a:ext cx="76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when accounting for:</a:t>
            </a:r>
            <a:r>
              <a:rPr lang="en-US" b="1" dirty="0">
                <a:solidFill>
                  <a:srgbClr val="FF0000"/>
                </a:solidFill>
              </a:rPr>
              <a:t> driving</a:t>
            </a:r>
            <a:r>
              <a:rPr lang="en-US" dirty="0"/>
              <a:t> impedance</a:t>
            </a: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137253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721705"/>
            <a:ext cx="3352799" cy="214569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24375" y="4700588"/>
            <a:ext cx="390055" cy="4048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3352798" cy="2145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891" y="1422737"/>
            <a:ext cx="8400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dedicated study was done in 2019 </a:t>
            </a:r>
            <a:r>
              <a:rPr lang="en-US" sz="2000" dirty="0"/>
              <a:t>with </a:t>
            </a:r>
            <a:r>
              <a:rPr lang="en-US" sz="2000" dirty="0" err="1"/>
              <a:t>M.Migliorati</a:t>
            </a:r>
            <a:r>
              <a:rPr lang="en-US" sz="2000" dirty="0"/>
              <a:t> from the University of Rome “La </a:t>
            </a:r>
            <a:r>
              <a:rPr lang="en-US" sz="2000" dirty="0" err="1"/>
              <a:t>Sapienza</a:t>
            </a:r>
            <a:r>
              <a:rPr lang="en-US" sz="2000" dirty="0"/>
              <a:t>”.</a:t>
            </a:r>
          </a:p>
          <a:p>
            <a:endParaRPr lang="en-US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PyHeadTail</a:t>
            </a:r>
            <a:r>
              <a:rPr lang="en-US" sz="2000" dirty="0">
                <a:solidFill>
                  <a:srgbClr val="FF0000"/>
                </a:solidFill>
              </a:rPr>
              <a:t> simulations</a:t>
            </a:r>
            <a:r>
              <a:rPr lang="en-US" sz="2000" dirty="0"/>
              <a:t> were performed accounting for the impedance of a </a:t>
            </a:r>
            <a:r>
              <a:rPr lang="en-US" sz="2000" dirty="0">
                <a:solidFill>
                  <a:srgbClr val="FF0000"/>
                </a:solidFill>
              </a:rPr>
              <a:t>flat beam pipe </a:t>
            </a:r>
            <a:r>
              <a:rPr lang="en-US" sz="2000" dirty="0"/>
              <a:t>with PS bunched beam parameters.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516" y="3288268"/>
            <a:ext cx="76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when accounting for:</a:t>
            </a:r>
            <a:r>
              <a:rPr lang="en-US" b="1" dirty="0">
                <a:solidFill>
                  <a:srgbClr val="FF0000"/>
                </a:solidFill>
              </a:rPr>
              <a:t> driving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detuning</a:t>
            </a:r>
            <a:r>
              <a:rPr lang="en-US" dirty="0"/>
              <a:t> impedance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90800" y="5029200"/>
            <a:ext cx="609600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67000" y="4996960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996960"/>
                <a:ext cx="308098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6248400" y="5036856"/>
            <a:ext cx="609600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24600" y="5004616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04616"/>
                <a:ext cx="308098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8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208380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891" y="1422737"/>
            <a:ext cx="8400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dedicated study was done in 2019 </a:t>
            </a:r>
            <a:r>
              <a:rPr lang="en-US" sz="2000" dirty="0"/>
              <a:t>with </a:t>
            </a:r>
            <a:r>
              <a:rPr lang="en-US" sz="2000" dirty="0" err="1"/>
              <a:t>M.Migliorati</a:t>
            </a:r>
            <a:r>
              <a:rPr lang="en-US" sz="2000" dirty="0"/>
              <a:t> from the University of Rome “La </a:t>
            </a:r>
            <a:r>
              <a:rPr lang="en-US" sz="2000" dirty="0" err="1"/>
              <a:t>Sapienza</a:t>
            </a:r>
            <a:r>
              <a:rPr lang="en-US" sz="2000" dirty="0"/>
              <a:t>”.</a:t>
            </a:r>
          </a:p>
          <a:p>
            <a:endParaRPr lang="en-US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PyHeadTail</a:t>
            </a:r>
            <a:r>
              <a:rPr lang="en-US" sz="2000" dirty="0">
                <a:solidFill>
                  <a:srgbClr val="FF0000"/>
                </a:solidFill>
              </a:rPr>
              <a:t> simulations</a:t>
            </a:r>
            <a:r>
              <a:rPr lang="en-US" sz="2000" dirty="0"/>
              <a:t> were performed accounting for the impedance of a </a:t>
            </a:r>
            <a:r>
              <a:rPr lang="en-US" sz="2000" dirty="0">
                <a:solidFill>
                  <a:srgbClr val="FF0000"/>
                </a:solidFill>
              </a:rPr>
              <a:t>flat beam pipe </a:t>
            </a:r>
            <a:r>
              <a:rPr lang="en-US" sz="2000" dirty="0"/>
              <a:t>with PS bunched beam parameters.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FE01095D-C558-4E48-BB2B-A9C84124680F}" type="slidenum">
              <a:rPr lang="en-US" smtClean="0"/>
              <a:t>9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09975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27562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38400" y="372716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X plane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372716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Y plane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516" y="3288268"/>
            <a:ext cx="76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when accounting for:</a:t>
            </a:r>
            <a:r>
              <a:rPr lang="en-US" b="1" dirty="0">
                <a:solidFill>
                  <a:srgbClr val="FF0000"/>
                </a:solidFill>
              </a:rPr>
              <a:t> driving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detuning</a:t>
            </a:r>
            <a:r>
              <a:rPr lang="en-US" dirty="0"/>
              <a:t> impedance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8th Low Emittance Rings Workshop - 27/10/2020</a:t>
            </a:r>
          </a:p>
        </p:txBody>
      </p:sp>
    </p:spTree>
    <p:extLst>
      <p:ext uri="{BB962C8B-B14F-4D97-AF65-F5344CB8AC3E}">
        <p14:creationId xmlns:p14="http://schemas.microsoft.com/office/powerpoint/2010/main" val="4153891785"/>
      </p:ext>
    </p:extLst>
  </p:cSld>
  <p:clrMapOvr>
    <a:masterClrMapping/>
  </p:clrMapOvr>
</p:sld>
</file>

<file path=ppt/theme/theme1.xml><?xml version="1.0" encoding="utf-8"?>
<a:theme xmlns:a="http://schemas.openxmlformats.org/drawingml/2006/main" name="CERN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</Template>
  <TotalTime>15210</TotalTime>
  <Words>2126</Words>
  <Application>Microsoft Macintosh PowerPoint</Application>
  <PresentationFormat>Presentazione su schermo (4:3)</PresentationFormat>
  <Paragraphs>307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Optima</vt:lpstr>
      <vt:lpstr>CERN</vt:lpstr>
      <vt:lpstr>Detuning impedance effect on coasting beams  and  aspects of fast-slow mode coupling instability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Coasting beam simulations: slow/fast waves</vt:lpstr>
      <vt:lpstr>Coasting beam simulations: slow/fast waves</vt:lpstr>
      <vt:lpstr>Coasting beam simulations: slow/fast waves</vt:lpstr>
      <vt:lpstr>Coasting beam simulations: slow/fast waves</vt:lpstr>
      <vt:lpstr>Effect of driving impedance: theory</vt:lpstr>
      <vt:lpstr>Effect of driving impedance: theory vs simulations</vt:lpstr>
      <vt:lpstr>Effect of detuning impedance: theory</vt:lpstr>
      <vt:lpstr>Effect of driving + detuning impedance: theory</vt:lpstr>
      <vt:lpstr>Example with classical theory: uncoupled waves</vt:lpstr>
      <vt:lpstr>Example with extended theory: coupled waves</vt:lpstr>
      <vt:lpstr>Effect on the most unstable mode</vt:lpstr>
      <vt:lpstr>Fast-slow mode coupling instability</vt:lpstr>
      <vt:lpstr>Conclusions</vt:lpstr>
      <vt:lpstr>Thank you for your bandwidth!  Any questions?</vt:lpstr>
      <vt:lpstr>M.Migliorati’s simulations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fast-slow mode coupling instability for coasting beams</dc:title>
  <dc:creator>nbiancac</dc:creator>
  <cp:lastModifiedBy>Francesca Casarin Calenda</cp:lastModifiedBy>
  <cp:revision>103</cp:revision>
  <dcterms:created xsi:type="dcterms:W3CDTF">2020-03-24T14:24:45Z</dcterms:created>
  <dcterms:modified xsi:type="dcterms:W3CDTF">2020-10-26T06:34:44Z</dcterms:modified>
</cp:coreProperties>
</file>