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384" r:id="rId5"/>
    <p:sldId id="475" r:id="rId6"/>
    <p:sldId id="476" r:id="rId7"/>
    <p:sldId id="388" r:id="rId8"/>
    <p:sldId id="435" r:id="rId9"/>
    <p:sldId id="472" r:id="rId10"/>
    <p:sldId id="477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73" r:id="rId40"/>
    <p:sldId id="464" r:id="rId41"/>
    <p:sldId id="465" r:id="rId42"/>
    <p:sldId id="474" r:id="rId43"/>
    <p:sldId id="478" r:id="rId44"/>
    <p:sldId id="479" r:id="rId45"/>
    <p:sldId id="480" r:id="rId46"/>
    <p:sldId id="470" r:id="rId47"/>
    <p:sldId id="471" r:id="rId48"/>
    <p:sldId id="434" r:id="rId49"/>
    <p:sldId id="481" r:id="rId50"/>
    <p:sldId id="482" r:id="rId51"/>
    <p:sldId id="483" r:id="rId52"/>
    <p:sldId id="484" r:id="rId5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71798"/>
    <a:srgbClr val="5A5A5A"/>
    <a:srgbClr val="0432FF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3" autoAdjust="0"/>
    <p:restoredTop sz="94666"/>
  </p:normalViewPr>
  <p:slideViewPr>
    <p:cSldViewPr snapToObjects="1" showGuides="1">
      <p:cViewPr>
        <p:scale>
          <a:sx n="135" d="100"/>
          <a:sy n="135" d="100"/>
        </p:scale>
        <p:origin x="768" y="192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43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041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6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5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13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049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423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46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158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58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45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7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11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31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558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441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0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683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98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15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950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10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783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7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66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361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780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338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713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117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719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192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956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639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38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666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735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08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8475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607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960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784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384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975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8970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64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55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04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714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63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73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Presentation title - line 1 - Arial 30pt - bold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 - line 2</a:t>
            </a:r>
            <a:br>
              <a:rPr lang="en-GB" noProof="0" dirty="0" smtClean="0"/>
            </a:br>
            <a:r>
              <a:rPr lang="en-GB" noProof="0" dirty="0" smtClean="0"/>
              <a:t>line 3</a:t>
            </a:r>
            <a:br>
              <a:rPr lang="en-GB" noProof="0" dirty="0" smtClean="0"/>
            </a:br>
            <a:r>
              <a:rPr lang="en-GB" noProof="0" dirty="0" smtClean="0"/>
              <a:t>line 4   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en-US" noProof="0" smtClean="0"/>
              <a:t>E. Métral, 8th LER Workshop (in remote), 27/10/2020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E. Métral, 8th LER Workshop (in remote), 27/10/2020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4.png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8.png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0.pn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cds.cern.ch/record/2714848/files/CERN-ACC-NOTE-2020-001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2.png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4.png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6.pn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8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emf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emf"/><Relationship Id="rId6" Type="http://schemas.openxmlformats.org/officeDocument/2006/relationships/image" Target="../media/image37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0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0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0.png"/><Relationship Id="rId6" Type="http://schemas.openxmlformats.org/officeDocument/2006/relationships/image" Target="../media/image45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s://journals.aps.org/prab/abstract/10.1103/PhysRevAccelBeams.23.081002" TargetMode="External"/><Relationship Id="rId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0.png"/><Relationship Id="rId6" Type="http://schemas.openxmlformats.org/officeDocument/2006/relationships/image" Target="../media/image110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9" name="Titre 17"/>
          <p:cNvSpPr txBox="1">
            <a:spLocks/>
          </p:cNvSpPr>
          <p:nvPr/>
        </p:nvSpPr>
        <p:spPr>
          <a:xfrm>
            <a:off x="755576" y="596601"/>
            <a:ext cx="7632848" cy="843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</a:t>
            </a:r>
            <a:r>
              <a:rPr lang="en-GB" dirty="0"/>
              <a:t> </a:t>
            </a:r>
            <a:r>
              <a:rPr lang="en-GB" dirty="0" smtClean="0"/>
              <a:t>in the presence of detuning impedance</a:t>
            </a:r>
          </a:p>
        </p:txBody>
      </p:sp>
      <p:sp>
        <p:nvSpPr>
          <p:cNvPr id="20" name="Sous-titre 18"/>
          <p:cNvSpPr txBox="1">
            <a:spLocks/>
          </p:cNvSpPr>
          <p:nvPr/>
        </p:nvSpPr>
        <p:spPr>
          <a:xfrm>
            <a:off x="2123728" y="1275606"/>
            <a:ext cx="4896544" cy="339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E. </a:t>
            </a:r>
            <a:r>
              <a:rPr lang="en-GB" sz="1800" dirty="0" err="1" smtClean="0"/>
              <a:t>Métral</a:t>
            </a:r>
            <a:r>
              <a:rPr lang="en-GB" sz="1800" dirty="0" smtClean="0"/>
              <a:t>, X. </a:t>
            </a:r>
            <a:r>
              <a:rPr lang="en-GB" sz="1800" dirty="0" err="1" smtClean="0"/>
              <a:t>Buffat</a:t>
            </a:r>
            <a:r>
              <a:rPr lang="en-GB" sz="1800" dirty="0" smtClean="0"/>
              <a:t> and G. </a:t>
            </a:r>
            <a:r>
              <a:rPr lang="en-GB" sz="1800" dirty="0" err="1" smtClean="0"/>
              <a:t>Rumolo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500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624"/>
            <a:ext cx="6120000" cy="4035374"/>
          </a:xfrm>
          <a:prstGeom prst="rect">
            <a:avLst/>
          </a:prstGeom>
        </p:spPr>
      </p:pic>
      <p:sp>
        <p:nvSpPr>
          <p:cNvPr id="21" name="Espace réservé du contenu 8"/>
          <p:cNvSpPr txBox="1">
            <a:spLocks/>
          </p:cNvSpPr>
          <p:nvPr/>
        </p:nvSpPr>
        <p:spPr>
          <a:xfrm>
            <a:off x="179512" y="4659982"/>
            <a:ext cx="2478729" cy="140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1000" i="1" dirty="0" smtClean="0">
                <a:solidFill>
                  <a:srgbClr val="D71798"/>
                </a:solidFill>
              </a:rPr>
              <a:t>See </a:t>
            </a:r>
            <a:r>
              <a:rPr lang="en-US" sz="1000" i="1" dirty="0" err="1" smtClean="0">
                <a:solidFill>
                  <a:srgbClr val="D71798"/>
                </a:solidFill>
              </a:rPr>
              <a:t>aslo</a:t>
            </a:r>
            <a:r>
              <a:rPr lang="en-US" sz="1000" i="1" dirty="0" smtClean="0">
                <a:solidFill>
                  <a:srgbClr val="D71798"/>
                </a:solidFill>
              </a:rPr>
              <a:t> G. </a:t>
            </a:r>
            <a:r>
              <a:rPr lang="en-US" sz="1000" i="1" dirty="0" err="1" smtClean="0">
                <a:solidFill>
                  <a:srgbClr val="D71798"/>
                </a:solidFill>
              </a:rPr>
              <a:t>Rumolo’s</a:t>
            </a:r>
            <a:r>
              <a:rPr lang="en-US" sz="1000" i="1" dirty="0" smtClean="0">
                <a:solidFill>
                  <a:srgbClr val="D71798"/>
                </a:solidFill>
              </a:rPr>
              <a:t> talk (similar results)</a:t>
            </a:r>
          </a:p>
        </p:txBody>
      </p:sp>
    </p:spTree>
    <p:extLst>
      <p:ext uri="{BB962C8B-B14F-4D97-AF65-F5344CB8AC3E}">
        <p14:creationId xmlns:p14="http://schemas.microsoft.com/office/powerpoint/2010/main" val="5272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𝟑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𝟒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𝟓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𝟔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𝟕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𝟖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9" name="Titre 17"/>
          <p:cNvSpPr txBox="1">
            <a:spLocks/>
          </p:cNvSpPr>
          <p:nvPr/>
        </p:nvSpPr>
        <p:spPr>
          <a:xfrm>
            <a:off x="755576" y="596601"/>
            <a:ext cx="7632848" cy="843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</a:t>
            </a:r>
            <a:r>
              <a:rPr lang="en-GB" dirty="0"/>
              <a:t> </a:t>
            </a:r>
            <a:r>
              <a:rPr lang="en-GB" dirty="0" smtClean="0"/>
              <a:t>in the presence of detuning impedance</a:t>
            </a:r>
          </a:p>
        </p:txBody>
      </p:sp>
      <p:sp>
        <p:nvSpPr>
          <p:cNvPr id="20" name="Sous-titre 18"/>
          <p:cNvSpPr txBox="1">
            <a:spLocks/>
          </p:cNvSpPr>
          <p:nvPr/>
        </p:nvSpPr>
        <p:spPr>
          <a:xfrm>
            <a:off x="2123728" y="1275606"/>
            <a:ext cx="4896544" cy="339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E. </a:t>
            </a:r>
            <a:r>
              <a:rPr lang="en-GB" sz="1800" dirty="0" err="1" smtClean="0"/>
              <a:t>Métral</a:t>
            </a:r>
            <a:r>
              <a:rPr lang="en-GB" sz="1800" dirty="0" smtClean="0"/>
              <a:t>, X. </a:t>
            </a:r>
            <a:r>
              <a:rPr lang="en-GB" sz="1800" dirty="0" err="1" smtClean="0"/>
              <a:t>Buffat</a:t>
            </a:r>
            <a:r>
              <a:rPr lang="en-GB" sz="1800" dirty="0" smtClean="0"/>
              <a:t> and G. </a:t>
            </a:r>
            <a:r>
              <a:rPr lang="en-GB" sz="1800" dirty="0" err="1" smtClean="0"/>
              <a:t>Rumolo</a:t>
            </a:r>
            <a:endParaRPr lang="en-GB" sz="1800" dirty="0"/>
          </a:p>
        </p:txBody>
      </p:sp>
      <p:sp>
        <p:nvSpPr>
          <p:cNvPr id="21" name="Espace réservé du contenu 8"/>
          <p:cNvSpPr>
            <a:spLocks noGrp="1"/>
          </p:cNvSpPr>
          <p:nvPr>
            <p:ph idx="1"/>
          </p:nvPr>
        </p:nvSpPr>
        <p:spPr>
          <a:xfrm>
            <a:off x="539552" y="2067694"/>
            <a:ext cx="8130096" cy="1162522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b="1" dirty="0" smtClean="0">
                <a:solidFill>
                  <a:srgbClr val="5A5A5A"/>
                </a:solidFill>
              </a:rPr>
              <a:t>Motivation</a:t>
            </a:r>
            <a:r>
              <a:rPr lang="en-US" sz="2300" dirty="0" smtClean="0">
                <a:solidFill>
                  <a:srgbClr val="5A5A5A"/>
                </a:solidFill>
              </a:rPr>
              <a:t>: </a:t>
            </a:r>
            <a:r>
              <a:rPr lang="en-US" sz="2000" dirty="0" smtClean="0">
                <a:solidFill>
                  <a:srgbClr val="5A5A5A"/>
                </a:solidFill>
              </a:rPr>
              <a:t>recent </a:t>
            </a:r>
            <a:r>
              <a:rPr lang="en-US" sz="2000" dirty="0" err="1" smtClean="0">
                <a:solidFill>
                  <a:srgbClr val="5A5A5A"/>
                </a:solidFill>
              </a:rPr>
              <a:t>pyHEADTAIL</a:t>
            </a:r>
            <a:r>
              <a:rPr lang="en-US" sz="2000" dirty="0" smtClean="0">
                <a:solidFill>
                  <a:srgbClr val="5A5A5A"/>
                </a:solidFill>
              </a:rPr>
              <a:t> simulations for the CERN PS (by </a:t>
            </a:r>
            <a:br>
              <a:rPr lang="en-US" sz="2000" dirty="0" smtClean="0">
                <a:solidFill>
                  <a:srgbClr val="5A5A5A"/>
                </a:solidFill>
              </a:rPr>
            </a:br>
            <a:r>
              <a:rPr lang="en-US" sz="2000" dirty="0" smtClean="0">
                <a:solidFill>
                  <a:srgbClr val="5A5A5A"/>
                </a:solidFill>
              </a:rPr>
              <a:t>M. </a:t>
            </a:r>
            <a:r>
              <a:rPr lang="en-US" sz="2000" dirty="0" err="1" smtClean="0">
                <a:solidFill>
                  <a:srgbClr val="5A5A5A"/>
                </a:solidFill>
              </a:rPr>
              <a:t>Migliorati</a:t>
            </a:r>
            <a:r>
              <a:rPr lang="en-US" sz="2000" dirty="0" smtClean="0">
                <a:solidFill>
                  <a:srgbClr val="5A5A5A"/>
                </a:solidFill>
              </a:rPr>
              <a:t>, 2019) revealed </a:t>
            </a:r>
            <a:r>
              <a:rPr lang="en-US" sz="2000" dirty="0">
                <a:solidFill>
                  <a:srgbClr val="5A5A5A"/>
                </a:solidFill>
              </a:rPr>
              <a:t>that the detuning impedance can </a:t>
            </a:r>
            <a:r>
              <a:rPr lang="en-US" sz="2000" dirty="0" smtClean="0">
                <a:solidFill>
                  <a:srgbClr val="5A5A5A"/>
                </a:solidFill>
              </a:rPr>
              <a:t>have </a:t>
            </a:r>
            <a:r>
              <a:rPr lang="en-US" sz="2000" dirty="0">
                <a:solidFill>
                  <a:srgbClr val="5A5A5A"/>
                </a:solidFill>
              </a:rPr>
              <a:t>a </a:t>
            </a:r>
            <a:r>
              <a:rPr lang="en-US" sz="2000" dirty="0" err="1" smtClean="0">
                <a:solidFill>
                  <a:srgbClr val="5A5A5A"/>
                </a:solidFill>
              </a:rPr>
              <a:t>destabilising</a:t>
            </a:r>
            <a:r>
              <a:rPr lang="en-US" sz="2000" dirty="0" smtClean="0">
                <a:solidFill>
                  <a:srgbClr val="5A5A5A"/>
                </a:solidFill>
              </a:rPr>
              <a:t> effect</a:t>
            </a:r>
          </a:p>
        </p:txBody>
      </p:sp>
    </p:spTree>
    <p:extLst>
      <p:ext uri="{BB962C8B-B14F-4D97-AF65-F5344CB8AC3E}">
        <p14:creationId xmlns:p14="http://schemas.microsoft.com/office/powerpoint/2010/main" val="323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624"/>
            <a:ext cx="6120000" cy="40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𝟑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𝟒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𝟓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𝟔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𝟕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9" name="Titre 17"/>
          <p:cNvSpPr txBox="1">
            <a:spLocks/>
          </p:cNvSpPr>
          <p:nvPr/>
        </p:nvSpPr>
        <p:spPr>
          <a:xfrm>
            <a:off x="755576" y="596601"/>
            <a:ext cx="7632848" cy="843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TMCI</a:t>
            </a:r>
            <a:r>
              <a:rPr lang="en-GB" dirty="0"/>
              <a:t> </a:t>
            </a:r>
            <a:r>
              <a:rPr lang="en-GB" dirty="0" smtClean="0"/>
              <a:t>in the presence of detuning impedance</a:t>
            </a:r>
          </a:p>
        </p:txBody>
      </p:sp>
      <p:sp>
        <p:nvSpPr>
          <p:cNvPr id="20" name="Sous-titre 18"/>
          <p:cNvSpPr txBox="1">
            <a:spLocks/>
          </p:cNvSpPr>
          <p:nvPr/>
        </p:nvSpPr>
        <p:spPr>
          <a:xfrm>
            <a:off x="2123728" y="1275606"/>
            <a:ext cx="4896544" cy="339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/>
              <a:t>E. </a:t>
            </a:r>
            <a:r>
              <a:rPr lang="en-GB" sz="1800" dirty="0" err="1" smtClean="0"/>
              <a:t>Métral</a:t>
            </a:r>
            <a:r>
              <a:rPr lang="en-GB" sz="1800" dirty="0" smtClean="0"/>
              <a:t>, X. </a:t>
            </a:r>
            <a:r>
              <a:rPr lang="en-GB" sz="1800" dirty="0" err="1" smtClean="0"/>
              <a:t>Buffat</a:t>
            </a:r>
            <a:r>
              <a:rPr lang="en-GB" sz="1800" dirty="0" smtClean="0"/>
              <a:t> and G. </a:t>
            </a:r>
            <a:r>
              <a:rPr lang="en-GB" sz="1800" dirty="0" err="1" smtClean="0"/>
              <a:t>Rumolo</a:t>
            </a:r>
            <a:endParaRPr lang="en-GB" sz="1800" dirty="0"/>
          </a:p>
        </p:txBody>
      </p:sp>
      <p:sp>
        <p:nvSpPr>
          <p:cNvPr id="21" name="Espace réservé du contenu 8"/>
          <p:cNvSpPr>
            <a:spLocks noGrp="1"/>
          </p:cNvSpPr>
          <p:nvPr>
            <p:ph idx="1"/>
          </p:nvPr>
        </p:nvSpPr>
        <p:spPr>
          <a:xfrm>
            <a:off x="539552" y="2067694"/>
            <a:ext cx="8130096" cy="1162522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b="1" dirty="0" smtClean="0">
                <a:solidFill>
                  <a:srgbClr val="5A5A5A"/>
                </a:solidFill>
              </a:rPr>
              <a:t>Motivation</a:t>
            </a:r>
            <a:r>
              <a:rPr lang="en-US" sz="2300" dirty="0" smtClean="0">
                <a:solidFill>
                  <a:srgbClr val="5A5A5A"/>
                </a:solidFill>
              </a:rPr>
              <a:t>: </a:t>
            </a:r>
            <a:r>
              <a:rPr lang="en-US" sz="2000" dirty="0" smtClean="0">
                <a:solidFill>
                  <a:srgbClr val="5A5A5A"/>
                </a:solidFill>
              </a:rPr>
              <a:t>recent </a:t>
            </a:r>
            <a:r>
              <a:rPr lang="en-US" sz="2000" dirty="0" err="1" smtClean="0">
                <a:solidFill>
                  <a:srgbClr val="5A5A5A"/>
                </a:solidFill>
              </a:rPr>
              <a:t>pyHEADTAIL</a:t>
            </a:r>
            <a:r>
              <a:rPr lang="en-US" sz="2000" dirty="0" smtClean="0">
                <a:solidFill>
                  <a:srgbClr val="5A5A5A"/>
                </a:solidFill>
              </a:rPr>
              <a:t> simulations for the CERN PS (by </a:t>
            </a:r>
            <a:br>
              <a:rPr lang="en-US" sz="2000" dirty="0" smtClean="0">
                <a:solidFill>
                  <a:srgbClr val="5A5A5A"/>
                </a:solidFill>
              </a:rPr>
            </a:br>
            <a:r>
              <a:rPr lang="en-US" sz="2000" dirty="0" smtClean="0">
                <a:solidFill>
                  <a:srgbClr val="5A5A5A"/>
                </a:solidFill>
              </a:rPr>
              <a:t>M. </a:t>
            </a:r>
            <a:r>
              <a:rPr lang="en-US" sz="2000" dirty="0" err="1" smtClean="0">
                <a:solidFill>
                  <a:srgbClr val="5A5A5A"/>
                </a:solidFill>
              </a:rPr>
              <a:t>Migliorati</a:t>
            </a:r>
            <a:r>
              <a:rPr lang="en-US" sz="2000" dirty="0" smtClean="0">
                <a:solidFill>
                  <a:srgbClr val="5A5A5A"/>
                </a:solidFill>
              </a:rPr>
              <a:t>, 2019) revealed </a:t>
            </a:r>
            <a:r>
              <a:rPr lang="en-US" sz="2000" dirty="0">
                <a:solidFill>
                  <a:srgbClr val="5A5A5A"/>
                </a:solidFill>
              </a:rPr>
              <a:t>that the detuning impedance can </a:t>
            </a:r>
            <a:r>
              <a:rPr lang="en-US" sz="2000" dirty="0" smtClean="0">
                <a:solidFill>
                  <a:srgbClr val="5A5A5A"/>
                </a:solidFill>
              </a:rPr>
              <a:t>have </a:t>
            </a:r>
            <a:r>
              <a:rPr lang="en-US" sz="2000" dirty="0">
                <a:solidFill>
                  <a:srgbClr val="5A5A5A"/>
                </a:solidFill>
              </a:rPr>
              <a:t>a </a:t>
            </a:r>
            <a:r>
              <a:rPr lang="en-US" sz="2000" dirty="0" err="1" smtClean="0">
                <a:solidFill>
                  <a:srgbClr val="5A5A5A"/>
                </a:solidFill>
              </a:rPr>
              <a:t>destabilising</a:t>
            </a:r>
            <a:r>
              <a:rPr lang="en-US" sz="2000" dirty="0" smtClean="0">
                <a:solidFill>
                  <a:srgbClr val="5A5A5A"/>
                </a:solidFill>
              </a:rPr>
              <a:t> effect</a:t>
            </a:r>
          </a:p>
        </p:txBody>
      </p:sp>
      <p:sp>
        <p:nvSpPr>
          <p:cNvPr id="22" name="Espace réservé du contenu 8"/>
          <p:cNvSpPr txBox="1">
            <a:spLocks/>
          </p:cNvSpPr>
          <p:nvPr/>
        </p:nvSpPr>
        <p:spPr>
          <a:xfrm>
            <a:off x="1043608" y="3353444"/>
            <a:ext cx="7056784" cy="1378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2200" b="1" dirty="0" smtClean="0">
                <a:solidFill>
                  <a:srgbClr val="5A5A5A"/>
                </a:solidFill>
              </a:rPr>
              <a:t>=&gt; Started to review in detail the theory of all transverse instabilities with detuning </a:t>
            </a:r>
            <a:r>
              <a:rPr lang="en-US" sz="2200" b="1" dirty="0">
                <a:solidFill>
                  <a:srgbClr val="5A5A5A"/>
                </a:solidFill>
              </a:rPr>
              <a:t>impedance </a:t>
            </a:r>
            <a:r>
              <a:rPr lang="en-US" sz="2300" b="1" dirty="0" smtClean="0">
                <a:solidFill>
                  <a:srgbClr val="5A5A5A"/>
                </a:solidFill>
              </a:rPr>
              <a:t/>
            </a:r>
            <a:br>
              <a:rPr lang="en-US" sz="2300" b="1" dirty="0" smtClean="0">
                <a:solidFill>
                  <a:srgbClr val="5A5A5A"/>
                </a:solidFill>
              </a:rPr>
            </a:br>
            <a:r>
              <a:rPr lang="en-US" sz="1300" b="1" dirty="0" smtClean="0">
                <a:solidFill>
                  <a:srgbClr val="5A5A5A"/>
                </a:solidFill>
              </a:rPr>
              <a:t>(</a:t>
            </a:r>
            <a:r>
              <a:rPr lang="en-US" sz="1300" b="1" dirty="0">
                <a:solidFill>
                  <a:srgbClr val="5A5A5A"/>
                </a:solidFill>
              </a:rPr>
              <a:t>see </a:t>
            </a:r>
            <a:r>
              <a:rPr lang="en-US" sz="1300" b="1" dirty="0">
                <a:solidFill>
                  <a:srgbClr val="5A5A5A"/>
                </a:solidFill>
                <a:hlinkClick r:id="rId5"/>
              </a:rPr>
              <a:t>https://</a:t>
            </a:r>
            <a:r>
              <a:rPr lang="en-US" sz="1300" b="1" dirty="0" smtClean="0">
                <a:solidFill>
                  <a:srgbClr val="5A5A5A"/>
                </a:solidFill>
                <a:hlinkClick r:id="rId5"/>
              </a:rPr>
              <a:t>cds.cern.ch/record/2714848/files/CERN-ACC-NOTE-2020-0019.pdf</a:t>
            </a:r>
            <a:r>
              <a:rPr lang="en-US" sz="1300" b="1" dirty="0" smtClean="0">
                <a:solidFill>
                  <a:srgbClr val="5A5A5A"/>
                </a:solidFill>
              </a:rPr>
              <a:t>)   </a:t>
            </a:r>
            <a:endParaRPr lang="en-US" sz="1300" dirty="0" smtClean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𝟖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re 7"/>
              <p:cNvSpPr>
                <a:spLocks noGrp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𝜿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itre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6345" y="375566"/>
                <a:ext cx="7704087" cy="540000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0" y="768398"/>
            <a:ext cx="6120341" cy="40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17" y="648072"/>
            <a:ext cx="6156927" cy="4155926"/>
          </a:xfrm>
          <a:prstGeom prst="rect">
            <a:avLst/>
          </a:prstGeom>
        </p:spPr>
      </p:pic>
      <p:sp>
        <p:nvSpPr>
          <p:cNvPr id="23" name="Espace réservé du contenu 8"/>
          <p:cNvSpPr txBox="1">
            <a:spLocks/>
          </p:cNvSpPr>
          <p:nvPr/>
        </p:nvSpPr>
        <p:spPr>
          <a:xfrm>
            <a:off x="179512" y="4735291"/>
            <a:ext cx="2478729" cy="140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1000" i="1" dirty="0" smtClean="0">
                <a:solidFill>
                  <a:srgbClr val="D71798"/>
                </a:solidFill>
              </a:rPr>
              <a:t>See </a:t>
            </a:r>
            <a:r>
              <a:rPr lang="en-US" sz="1000" i="1" dirty="0" err="1" smtClean="0">
                <a:solidFill>
                  <a:srgbClr val="D71798"/>
                </a:solidFill>
              </a:rPr>
              <a:t>aslo</a:t>
            </a:r>
            <a:r>
              <a:rPr lang="en-US" sz="1000" i="1" dirty="0" smtClean="0">
                <a:solidFill>
                  <a:srgbClr val="D71798"/>
                </a:solidFill>
              </a:rPr>
              <a:t> G. </a:t>
            </a:r>
            <a:r>
              <a:rPr lang="en-US" sz="1000" i="1" dirty="0" err="1" smtClean="0">
                <a:solidFill>
                  <a:srgbClr val="D71798"/>
                </a:solidFill>
              </a:rPr>
              <a:t>Rumolo’s</a:t>
            </a:r>
            <a:r>
              <a:rPr lang="en-US" sz="1000" i="1" dirty="0" smtClean="0">
                <a:solidFill>
                  <a:srgbClr val="D71798"/>
                </a:solidFill>
              </a:rPr>
              <a:t> talk (similar results)</a:t>
            </a:r>
          </a:p>
        </p:txBody>
      </p:sp>
    </p:spTree>
    <p:extLst>
      <p:ext uri="{BB962C8B-B14F-4D97-AF65-F5344CB8AC3E}">
        <p14:creationId xmlns:p14="http://schemas.microsoft.com/office/powerpoint/2010/main" val="14895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17" y="648072"/>
            <a:ext cx="6156927" cy="4155926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434002" y="2859782"/>
            <a:ext cx="3098438" cy="504527"/>
          </a:xfrm>
          <a:prstGeom prst="wedgeEllipseCallout">
            <a:avLst>
              <a:gd name="adj1" fmla="val 16556"/>
              <a:gd name="adj2" fmla="val -251091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5530616" y="2964889"/>
                <a:ext cx="2929815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9pPr>
              </a:lstStyle>
              <a:p>
                <a:pPr lvl="0" algn="ctr" defTabSz="914400">
                  <a:buClr>
                    <a:srgbClr val="00CCCC"/>
                  </a:buClr>
                </a:pP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+ </a:t>
                </a:r>
                <a:r>
                  <a:rPr lang="en-US" sz="1400" dirty="0">
                    <a:solidFill>
                      <a:srgbClr val="D60093"/>
                    </a:solidFill>
                    <a:latin typeface="Arial"/>
                    <a:cs typeface="Arial"/>
                  </a:rPr>
                  <a:t>1 in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D60093"/>
                        </a:solidFill>
                        <a:latin typeface="Cambria Math" charset="0"/>
                        <a:cs typeface="Arial"/>
                      </a:rPr>
                      <m:t>𝒙</m:t>
                    </m:r>
                  </m:oMath>
                </a14:m>
                <a:r>
                  <a:rPr lang="en-US" sz="1400" dirty="0">
                    <a:solidFill>
                      <a:srgbClr val="D60093"/>
                    </a:solidFill>
                    <a:latin typeface="Arial"/>
                    <a:cs typeface="Arial"/>
                  </a:rPr>
                  <a:t> for CRW flat </a:t>
                </a: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chamber</a:t>
                </a:r>
                <a:endParaRPr lang="en-US" sz="1400" dirty="0">
                  <a:solidFill>
                    <a:srgbClr val="D60093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0616" y="2964889"/>
                <a:ext cx="2929815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1961" b="-19608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903516" y="2860254"/>
            <a:ext cx="3098438" cy="504056"/>
          </a:xfrm>
          <a:prstGeom prst="wedgeEllipseCallout">
            <a:avLst>
              <a:gd name="adj1" fmla="val -642"/>
              <a:gd name="adj2" fmla="val -100378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2000130" y="2965360"/>
                <a:ext cx="2929815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9pPr>
              </a:lstStyle>
              <a:p>
                <a:pPr lvl="0" algn="ctr" defTabSz="914400">
                  <a:buClr>
                    <a:srgbClr val="00CCCC"/>
                  </a:buClr>
                </a:pP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- 1/2 in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D60093"/>
                        </a:solidFill>
                        <a:latin typeface="Cambria Math" charset="0"/>
                        <a:cs typeface="Arial"/>
                      </a:rPr>
                      <m:t>𝒚</m:t>
                    </m:r>
                  </m:oMath>
                </a14:m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 for CRW flat chamber</a:t>
                </a:r>
                <a:endParaRPr lang="en-US" sz="1400" dirty="0">
                  <a:solidFill>
                    <a:srgbClr val="D60093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130" y="2965360"/>
                <a:ext cx="2929815" cy="307777"/>
              </a:xfrm>
              <a:prstGeom prst="rect">
                <a:avLst/>
              </a:prstGeom>
              <a:blipFill rotWithShape="0">
                <a:blip r:embed="rId7"/>
                <a:stretch>
                  <a:fillRect t="-1961" b="-19608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1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17" y="648072"/>
            <a:ext cx="6156927" cy="4155926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339753" y="2787774"/>
            <a:ext cx="4968551" cy="52322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lvl="0" algn="ctr" defTabSz="914400">
              <a:buClr>
                <a:srgbClr val="00CCCC"/>
              </a:buClr>
            </a:pPr>
            <a:r>
              <a:rPr lang="en-US" sz="1400" dirty="0" smtClean="0">
                <a:solidFill>
                  <a:srgbClr val="D60093"/>
                </a:solidFill>
                <a:latin typeface="Arial"/>
                <a:cs typeface="Arial"/>
              </a:rPr>
              <a:t>=&gt; Only beneficial effect of the detuning impedance </a:t>
            </a:r>
            <a:r>
              <a:rPr lang="en-US" sz="1400" dirty="0" err="1" smtClean="0">
                <a:solidFill>
                  <a:srgbClr val="D60093"/>
                </a:solidFill>
                <a:latin typeface="Arial"/>
                <a:cs typeface="Arial"/>
              </a:rPr>
              <a:t>wrt</a:t>
            </a:r>
            <a:r>
              <a:rPr lang="en-US" sz="1400" dirty="0" smtClean="0">
                <a:solidFill>
                  <a:srgbClr val="D60093"/>
                </a:solidFill>
                <a:latin typeface="Arial"/>
                <a:cs typeface="Arial"/>
              </a:rPr>
              <a:t> to the driving impedance for the “short-bunch” regime</a:t>
            </a:r>
            <a:endParaRPr lang="en-US" sz="1400" dirty="0">
              <a:solidFill>
                <a:srgbClr val="D6009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9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79513" y="627534"/>
            <a:ext cx="8856983" cy="3800898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Considering now a </a:t>
            </a:r>
            <a:r>
              <a:rPr lang="en-US" sz="2300" b="1" dirty="0" smtClean="0">
                <a:solidFill>
                  <a:srgbClr val="5A5A5A"/>
                </a:solidFill>
              </a:rPr>
              <a:t>BBR impedance </a:t>
            </a:r>
            <a:r>
              <a:rPr lang="en-US" sz="2300" dirty="0" smtClean="0">
                <a:solidFill>
                  <a:srgbClr val="5A5A5A"/>
                </a:solidFill>
              </a:rPr>
              <a:t>and </a:t>
            </a:r>
            <a:r>
              <a:rPr lang="en-US" sz="2300" b="1" dirty="0" smtClean="0">
                <a:solidFill>
                  <a:srgbClr val="5A5A5A"/>
                </a:solidFill>
              </a:rPr>
              <a:t>many azimuthal modes </a:t>
            </a:r>
            <a:r>
              <a:rPr lang="en-US" sz="2300" dirty="0" smtClean="0">
                <a:solidFill>
                  <a:srgbClr val="5A5A5A"/>
                </a:solidFill>
              </a:rPr>
              <a:t>(but still 1 radial mode), an excellent agreement is obtained between theory and </a:t>
            </a:r>
            <a:r>
              <a:rPr lang="en-US" sz="2300" dirty="0">
                <a:solidFill>
                  <a:srgbClr val="5A5A5A"/>
                </a:solidFill>
              </a:rPr>
              <a:t>simulation (vs. the bunch length)</a:t>
            </a:r>
          </a:p>
        </p:txBody>
      </p:sp>
    </p:spTree>
    <p:extLst>
      <p:ext uri="{BB962C8B-B14F-4D97-AF65-F5344CB8AC3E}">
        <p14:creationId xmlns:p14="http://schemas.microsoft.com/office/powerpoint/2010/main" val="3154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92368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sp>
        <p:nvSpPr>
          <p:cNvPr id="23" name="Espace réservé du contenu 8"/>
          <p:cNvSpPr>
            <a:spLocks noGrp="1"/>
          </p:cNvSpPr>
          <p:nvPr>
            <p:ph idx="1"/>
          </p:nvPr>
        </p:nvSpPr>
        <p:spPr>
          <a:xfrm>
            <a:off x="179513" y="627534"/>
            <a:ext cx="8856983" cy="3800898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>
                <a:solidFill>
                  <a:srgbClr val="5A5A5A"/>
                </a:solidFill>
              </a:rPr>
              <a:t>Considering now a </a:t>
            </a:r>
            <a:r>
              <a:rPr lang="en-US" sz="2300" b="1" dirty="0">
                <a:solidFill>
                  <a:srgbClr val="5A5A5A"/>
                </a:solidFill>
              </a:rPr>
              <a:t>BBR impedance </a:t>
            </a:r>
            <a:r>
              <a:rPr lang="en-US" sz="2300" dirty="0">
                <a:solidFill>
                  <a:srgbClr val="5A5A5A"/>
                </a:solidFill>
              </a:rPr>
              <a:t>and </a:t>
            </a:r>
            <a:r>
              <a:rPr lang="en-US" sz="2300" b="1" dirty="0">
                <a:solidFill>
                  <a:srgbClr val="5A5A5A"/>
                </a:solidFill>
              </a:rPr>
              <a:t>many azimuthal modes </a:t>
            </a:r>
            <a:r>
              <a:rPr lang="en-US" sz="2300" dirty="0">
                <a:solidFill>
                  <a:srgbClr val="5A5A5A"/>
                </a:solidFill>
              </a:rPr>
              <a:t>(but still 1 radial mode), an excellent </a:t>
            </a:r>
            <a:r>
              <a:rPr lang="en-US" sz="2300" dirty="0" smtClean="0">
                <a:solidFill>
                  <a:srgbClr val="5A5A5A"/>
                </a:solidFill>
              </a:rPr>
              <a:t>agreement </a:t>
            </a:r>
            <a:r>
              <a:rPr lang="en-US" sz="2300" dirty="0">
                <a:solidFill>
                  <a:srgbClr val="5A5A5A"/>
                </a:solidFill>
              </a:rPr>
              <a:t>is </a:t>
            </a:r>
            <a:r>
              <a:rPr lang="en-US" sz="2300" dirty="0" smtClean="0">
                <a:solidFill>
                  <a:srgbClr val="5A5A5A"/>
                </a:solidFill>
              </a:rPr>
              <a:t>obtained </a:t>
            </a:r>
            <a:r>
              <a:rPr lang="en-US" sz="2300" dirty="0">
                <a:solidFill>
                  <a:srgbClr val="5A5A5A"/>
                </a:solidFill>
              </a:rPr>
              <a:t>between theory and </a:t>
            </a:r>
            <a:r>
              <a:rPr lang="en-US" sz="2300" dirty="0" smtClean="0">
                <a:solidFill>
                  <a:srgbClr val="5A5A5A"/>
                </a:solidFill>
              </a:rPr>
              <a:t>simulation (vs. the bunch length)</a:t>
            </a:r>
            <a:endParaRPr lang="en-US" sz="2300" dirty="0">
              <a:solidFill>
                <a:srgbClr val="5A5A5A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008566"/>
            <a:ext cx="7499577" cy="2723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ous-titre 18"/>
          <p:cNvSpPr txBox="1">
            <a:spLocks/>
          </p:cNvSpPr>
          <p:nvPr/>
        </p:nvSpPr>
        <p:spPr>
          <a:xfrm>
            <a:off x="2284128" y="1724838"/>
            <a:ext cx="1279760" cy="339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Theory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7" name="Sous-titre 18"/>
          <p:cNvSpPr txBox="1">
            <a:spLocks/>
          </p:cNvSpPr>
          <p:nvPr/>
        </p:nvSpPr>
        <p:spPr>
          <a:xfrm>
            <a:off x="5076056" y="1728192"/>
            <a:ext cx="3217504" cy="339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dirty="0" err="1" smtClean="0">
                <a:solidFill>
                  <a:srgbClr val="FF0000"/>
                </a:solidFill>
              </a:rPr>
              <a:t>BimBim</a:t>
            </a:r>
            <a:r>
              <a:rPr lang="en-GB" sz="1800" dirty="0" smtClean="0">
                <a:solidFill>
                  <a:srgbClr val="FF0000"/>
                </a:solidFill>
              </a:rPr>
              <a:t> simulation (X. </a:t>
            </a:r>
            <a:r>
              <a:rPr lang="en-GB" sz="1800" dirty="0" err="1" smtClean="0">
                <a:solidFill>
                  <a:srgbClr val="FF0000"/>
                </a:solidFill>
              </a:rPr>
              <a:t>Buffat</a:t>
            </a:r>
            <a:r>
              <a:rPr lang="en-GB" sz="1800" dirty="0" smtClean="0">
                <a:solidFill>
                  <a:srgbClr val="FF0000"/>
                </a:solidFill>
              </a:rPr>
              <a:t>)</a:t>
            </a:r>
            <a:endParaRPr lang="en-GB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6200000">
                <a:off x="462490" y="3079510"/>
                <a:ext cx="643949" cy="3742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charset="0"/>
                            </a:rPr>
                            <m:t>𝑛𝑜𝑟𝑚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charset="0"/>
                            </a:rPr>
                            <m:t>𝑡h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2490" y="3079510"/>
                <a:ext cx="643949" cy="374270"/>
              </a:xfrm>
              <a:prstGeom prst="rect">
                <a:avLst/>
              </a:prstGeom>
              <a:blipFill rotWithShape="0">
                <a:blip r:embed="rId6"/>
                <a:stretch>
                  <a:fillRect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 rot="16200000">
                <a:off x="4350922" y="3079510"/>
                <a:ext cx="643949" cy="3742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charset="0"/>
                            </a:rPr>
                            <m:t>𝑛𝑜𝑟𝑚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charset="0"/>
                            </a:rPr>
                            <m:t>𝑡h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50922" y="3079510"/>
                <a:ext cx="643949" cy="374270"/>
              </a:xfrm>
              <a:prstGeom prst="rect">
                <a:avLst/>
              </a:prstGeom>
              <a:blipFill rotWithShape="0">
                <a:blip r:embed="rId6"/>
                <a:stretch>
                  <a:fillRect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631907" y="4515966"/>
                <a:ext cx="6439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907" y="4515966"/>
                <a:ext cx="643949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6160299" y="4578682"/>
            <a:ext cx="643949" cy="28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228184" y="4506674"/>
                <a:ext cx="6439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4506674"/>
                <a:ext cx="643949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6160299" y="4578682"/>
            <a:ext cx="643949" cy="28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4" name="Titre 17"/>
          <p:cNvSpPr txBox="1">
            <a:spLocks/>
          </p:cNvSpPr>
          <p:nvPr/>
        </p:nvSpPr>
        <p:spPr>
          <a:xfrm>
            <a:off x="3487086" y="51470"/>
            <a:ext cx="490133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“</a:t>
            </a:r>
            <a:r>
              <a:rPr lang="en-GB" dirty="0"/>
              <a:t>L</a:t>
            </a:r>
            <a:r>
              <a:rPr lang="en-GB" dirty="0" smtClean="0"/>
              <a:t>ong-bunch” regime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9" y="5125"/>
            <a:ext cx="3440207" cy="493462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364041" y="195486"/>
            <a:ext cx="0" cy="4032448"/>
          </a:xfrm>
          <a:prstGeom prst="line">
            <a:avLst/>
          </a:prstGeom>
          <a:ln>
            <a:solidFill>
              <a:srgbClr val="D7179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dirty="0" smtClean="0"/>
              <a:t>E. </a:t>
            </a:r>
            <a:r>
              <a:rPr lang="en-US" noProof="0" dirty="0" err="1" smtClean="0"/>
              <a:t>Métral</a:t>
            </a:r>
            <a:r>
              <a:rPr lang="en-US" noProof="0" smtClean="0"/>
              <a:t>, 8th LER Workshop (in remote), 27/10/2020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829326" y="4561200"/>
            <a:ext cx="699879" cy="19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Contents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556704" y="555526"/>
                <a:ext cx="7975736" cy="4320480"/>
              </a:xfrm>
            </p:spPr>
            <p:txBody>
              <a:bodyPr>
                <a:no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100" dirty="0" smtClean="0">
                    <a:solidFill>
                      <a:srgbClr val="5A5A5A"/>
                    </a:solidFill>
                  </a:rPr>
                  <a:t>Introduction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100" dirty="0" smtClean="0">
                    <a:solidFill>
                      <a:srgbClr val="5A5A5A"/>
                    </a:solidFill>
                  </a:rPr>
                  <a:t>TMCI for a single bunch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100" b="0" i="1" smtClean="0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100" b="0" i="1" smtClean="0">
                        <a:solidFill>
                          <a:srgbClr val="5A5A5A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100" dirty="0" smtClean="0">
                    <a:solidFill>
                      <a:srgbClr val="5A5A5A"/>
                    </a:solidFill>
                  </a:rPr>
                  <a:t>)</a:t>
                </a:r>
              </a:p>
              <a:p>
                <a:pPr lvl="1" algn="just">
                  <a:buSzPct val="120000"/>
                </a:pPr>
                <a:r>
                  <a:rPr lang="en-US" sz="1900" i="1" dirty="0" smtClean="0">
                    <a:solidFill>
                      <a:srgbClr val="5A5A5A"/>
                    </a:solidFill>
                  </a:rPr>
                  <a:t>Theory with 2-particle model </a:t>
                </a:r>
                <a:r>
                  <a:rPr lang="en-US" sz="1900" i="1" dirty="0" smtClean="0">
                    <a:solidFill>
                      <a:srgbClr val="FF0000"/>
                    </a:solidFill>
                  </a:rPr>
                  <a:t>=&gt; See next talk by G. </a:t>
                </a:r>
                <a:r>
                  <a:rPr lang="en-US" sz="1900" i="1" dirty="0" err="1" smtClean="0">
                    <a:solidFill>
                      <a:srgbClr val="FF0000"/>
                    </a:solidFill>
                  </a:rPr>
                  <a:t>Rumolo</a:t>
                </a:r>
                <a:r>
                  <a:rPr lang="en-US" sz="1900" i="1" dirty="0" smtClean="0">
                    <a:solidFill>
                      <a:srgbClr val="FF0000"/>
                    </a:solidFill>
                  </a:rPr>
                  <a:t> with all the detailed computations</a:t>
                </a:r>
              </a:p>
              <a:p>
                <a:pPr lvl="1" algn="just">
                  <a:buSzPct val="120000"/>
                </a:pPr>
                <a:r>
                  <a:rPr lang="en-US" sz="1900" dirty="0" smtClean="0">
                    <a:solidFill>
                      <a:srgbClr val="5A5A5A"/>
                    </a:solidFill>
                  </a:rPr>
                  <a:t>Theory of </a:t>
                </a:r>
                <a:r>
                  <a:rPr lang="en-US" sz="1900" dirty="0" err="1">
                    <a:solidFill>
                      <a:srgbClr val="5A5A5A"/>
                    </a:solidFill>
                  </a:rPr>
                  <a:t>c</a:t>
                </a:r>
                <a:r>
                  <a:rPr lang="en-US" sz="1900" dirty="0" err="1" smtClean="0">
                    <a:solidFill>
                      <a:srgbClr val="5A5A5A"/>
                    </a:solidFill>
                  </a:rPr>
                  <a:t>irculant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 matrix formalism with 2 or more azimuthal modes but still 1 radial mode</a:t>
                </a:r>
              </a:p>
              <a:p>
                <a:pPr lvl="1" algn="just">
                  <a:buSzPct val="120000"/>
                </a:pPr>
                <a:r>
                  <a:rPr lang="en-US" sz="1900" dirty="0" smtClean="0">
                    <a:solidFill>
                      <a:srgbClr val="5A5A5A"/>
                    </a:solidFill>
                  </a:rPr>
                  <a:t>Comparison with simulation of </a:t>
                </a:r>
                <a:r>
                  <a:rPr lang="en-US" sz="1900" dirty="0" err="1" smtClean="0">
                    <a:solidFill>
                      <a:srgbClr val="5A5A5A"/>
                    </a:solidFill>
                  </a:rPr>
                  <a:t>circulant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 </a:t>
                </a:r>
                <a:r>
                  <a:rPr lang="en-US" sz="1900" dirty="0">
                    <a:solidFill>
                      <a:srgbClr val="5A5A5A"/>
                    </a:solidFill>
                  </a:rPr>
                  <a:t>matrix formalism with many azimuthal modes but still 1 radial 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mode (from </a:t>
                </a:r>
                <a:r>
                  <a:rPr lang="en-US" sz="1900" dirty="0" err="1" smtClean="0">
                    <a:solidFill>
                      <a:srgbClr val="5A5A5A"/>
                    </a:solidFill>
                  </a:rPr>
                  <a:t>BimBim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 code)</a:t>
                </a:r>
              </a:p>
              <a:p>
                <a:pPr lvl="1" algn="just">
                  <a:buSzPct val="120000"/>
                </a:pPr>
                <a:r>
                  <a:rPr lang="en-US" sz="1900" dirty="0" smtClean="0">
                    <a:solidFill>
                      <a:srgbClr val="5A5A5A"/>
                    </a:solidFill>
                  </a:rPr>
                  <a:t>Full </a:t>
                </a:r>
                <a:r>
                  <a:rPr lang="en-US" sz="1900" dirty="0" err="1" smtClean="0">
                    <a:solidFill>
                      <a:srgbClr val="5A5A5A"/>
                    </a:solidFill>
                  </a:rPr>
                  <a:t>BimBim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 </a:t>
                </a:r>
                <a:r>
                  <a:rPr lang="en-US" sz="1900" dirty="0">
                    <a:solidFill>
                      <a:srgbClr val="5A5A5A"/>
                    </a:solidFill>
                  </a:rPr>
                  <a:t>simulation of </a:t>
                </a:r>
                <a:r>
                  <a:rPr lang="en-US" sz="1900" dirty="0" err="1">
                    <a:solidFill>
                      <a:srgbClr val="5A5A5A"/>
                    </a:solidFill>
                  </a:rPr>
                  <a:t>circulant</a:t>
                </a:r>
                <a:r>
                  <a:rPr lang="en-US" sz="1900" dirty="0">
                    <a:solidFill>
                      <a:srgbClr val="5A5A5A"/>
                    </a:solidFill>
                  </a:rPr>
                  <a:t> matrix formalism with many azimuthal modes 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and many radial modes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100" i="1" dirty="0" smtClean="0">
                    <a:solidFill>
                      <a:srgbClr val="5A5A5A"/>
                    </a:solidFill>
                  </a:rPr>
                  <a:t>Coasting-beams =&gt; </a:t>
                </a:r>
                <a:r>
                  <a:rPr lang="en-US" sz="2100" i="1" dirty="0" smtClean="0">
                    <a:solidFill>
                      <a:srgbClr val="FF0000"/>
                    </a:solidFill>
                  </a:rPr>
                  <a:t>See next talk by N. </a:t>
                </a:r>
                <a:r>
                  <a:rPr lang="en-US" sz="2100" i="1" dirty="0" err="1" smtClean="0">
                    <a:solidFill>
                      <a:srgbClr val="FF0000"/>
                    </a:solidFill>
                  </a:rPr>
                  <a:t>Biancacci</a:t>
                </a:r>
                <a:r>
                  <a:rPr lang="en-US" sz="2100" i="1" dirty="0" smtClean="0">
                    <a:solidFill>
                      <a:srgbClr val="FF0000"/>
                    </a:solidFill>
                  </a:rPr>
                  <a:t> with a new instability mechanism identified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100" dirty="0" smtClean="0">
                    <a:solidFill>
                      <a:srgbClr val="5A5A5A"/>
                    </a:solidFill>
                  </a:rPr>
                  <a:t>Conclusion and outlook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2300" dirty="0">
                  <a:solidFill>
                    <a:srgbClr val="5A5A5A"/>
                  </a:solidFill>
                </a:endParaRPr>
              </a:p>
            </p:txBody>
          </p:sp>
        </mc:Choice>
        <mc:Fallback xmlns="">
          <p:sp>
            <p:nvSpPr>
              <p:cNvPr id="17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704" y="555526"/>
                <a:ext cx="7975736" cy="4320480"/>
              </a:xfrm>
              <a:blipFill rotWithShape="0">
                <a:blip r:embed="rId5"/>
                <a:stretch>
                  <a:fillRect l="-1451" t="-1975" r="-1986" b="-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6160299" y="4578682"/>
            <a:ext cx="643949" cy="28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4" name="Titre 17"/>
          <p:cNvSpPr txBox="1">
            <a:spLocks/>
          </p:cNvSpPr>
          <p:nvPr/>
        </p:nvSpPr>
        <p:spPr>
          <a:xfrm>
            <a:off x="3487086" y="51470"/>
            <a:ext cx="490133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“</a:t>
            </a:r>
            <a:r>
              <a:rPr lang="en-GB" dirty="0"/>
              <a:t>L</a:t>
            </a:r>
            <a:r>
              <a:rPr lang="en-GB" dirty="0" smtClean="0"/>
              <a:t>ong-bunch” regime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</p:spPr>
            <p:txBody>
              <a:bodyPr>
                <a:noAutofit/>
              </a:bodyPr>
              <a:lstStyle/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FF0000"/>
                    </a:solidFill>
                  </a:rPr>
                  <a:t>Detrimental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to the driving impedance for the horizontal plane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2000" b="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=+1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</a:t>
                </a:r>
              </a:p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But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/ asymmetry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symmetric case (as the driving impedance is much smaller)!</a:t>
                </a:r>
              </a:p>
            </p:txBody>
          </p:sp>
        </mc:Choice>
        <mc:Fallback xmlns="">
          <p:sp>
            <p:nvSpPr>
              <p:cNvPr id="26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  <a:blipFill rotWithShape="0">
                <a:blip r:embed="rId5"/>
                <a:stretch>
                  <a:fillRect l="-2604" t="-6486" r="-3255" b="-13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dirty="0" smtClean="0"/>
              <a:t>E. </a:t>
            </a:r>
            <a:r>
              <a:rPr lang="en-US" noProof="0" dirty="0" err="1" smtClean="0"/>
              <a:t>Métral</a:t>
            </a:r>
            <a:r>
              <a:rPr lang="en-US" noProof="0" smtClean="0"/>
              <a:t>, 8th LER Workshop (in remote), 27/10/2020</a:t>
            </a:r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5945111" y="252854"/>
            <a:ext cx="1252894" cy="4950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9" y="5125"/>
            <a:ext cx="3440207" cy="493462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364041" y="195486"/>
            <a:ext cx="0" cy="4032448"/>
          </a:xfrm>
          <a:prstGeom prst="line">
            <a:avLst/>
          </a:prstGeom>
          <a:ln>
            <a:solidFill>
              <a:srgbClr val="D7179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29326" y="4561200"/>
            <a:ext cx="699879" cy="19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6160299" y="4578682"/>
            <a:ext cx="643949" cy="28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4" name="Titre 17"/>
          <p:cNvSpPr txBox="1">
            <a:spLocks/>
          </p:cNvSpPr>
          <p:nvPr/>
        </p:nvSpPr>
        <p:spPr>
          <a:xfrm>
            <a:off x="3487086" y="51470"/>
            <a:ext cx="490133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“</a:t>
            </a:r>
            <a:r>
              <a:rPr lang="en-GB" dirty="0"/>
              <a:t>L</a:t>
            </a:r>
            <a:r>
              <a:rPr lang="en-GB" dirty="0" smtClean="0"/>
              <a:t>ong-bunch” regime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</p:spPr>
            <p:txBody>
              <a:bodyPr>
                <a:noAutofit/>
              </a:bodyPr>
              <a:lstStyle/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FF0000"/>
                    </a:solidFill>
                  </a:rPr>
                  <a:t>Detrimental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to the driving impedance for the horizontal plane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2000" b="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=+1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</a:t>
                </a:r>
              </a:p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But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/ asymmetry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symmetric case (as the driving impedance is much smaller)!</a:t>
                </a:r>
              </a:p>
            </p:txBody>
          </p:sp>
        </mc:Choice>
        <mc:Fallback xmlns="">
          <p:sp>
            <p:nvSpPr>
              <p:cNvPr id="26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  <a:blipFill rotWithShape="0">
                <a:blip r:embed="rId5"/>
                <a:stretch>
                  <a:fillRect l="-2604" t="-6486" r="-3255" b="-13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dirty="0" smtClean="0"/>
              <a:t>E. </a:t>
            </a:r>
            <a:r>
              <a:rPr lang="en-US" noProof="0" dirty="0" err="1" smtClean="0"/>
              <a:t>Métral</a:t>
            </a:r>
            <a:r>
              <a:rPr lang="en-US" noProof="0" smtClean="0"/>
              <a:t>, 8th LER Workshop (in remote), 27/10/2020</a:t>
            </a:r>
            <a:endParaRPr lang="en-GB" noProof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9" y="5125"/>
            <a:ext cx="3440207" cy="493462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364041" y="195486"/>
            <a:ext cx="0" cy="4032448"/>
          </a:xfrm>
          <a:prstGeom prst="line">
            <a:avLst/>
          </a:prstGeom>
          <a:ln>
            <a:solidFill>
              <a:srgbClr val="D7179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29326" y="4561200"/>
            <a:ext cx="699879" cy="19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6160299" y="4578682"/>
            <a:ext cx="643949" cy="28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4" name="Titre 17"/>
          <p:cNvSpPr txBox="1">
            <a:spLocks/>
          </p:cNvSpPr>
          <p:nvPr/>
        </p:nvSpPr>
        <p:spPr>
          <a:xfrm>
            <a:off x="3487086" y="51470"/>
            <a:ext cx="490133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“</a:t>
            </a:r>
            <a:r>
              <a:rPr lang="en-GB" dirty="0"/>
              <a:t>L</a:t>
            </a:r>
            <a:r>
              <a:rPr lang="en-GB" dirty="0" smtClean="0"/>
              <a:t>ong-bunch” regime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</p:spPr>
            <p:txBody>
              <a:bodyPr>
                <a:noAutofit/>
              </a:bodyPr>
              <a:lstStyle/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FF0000"/>
                    </a:solidFill>
                  </a:rPr>
                  <a:t>Detrimental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to the driving impedance for the horizontal plane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𝜅</m:t>
                    </m:r>
                    <m:r>
                      <a:rPr lang="en-US" sz="2000" b="0" i="1" smtClean="0">
                        <a:solidFill>
                          <a:srgbClr val="5A5A5A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=+1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</a:t>
                </a:r>
              </a:p>
              <a:p>
                <a:pPr algn="just">
                  <a:buClr>
                    <a:srgbClr val="5A5A5A"/>
                  </a:buClr>
                  <a:buSzPct val="75000"/>
                  <a:buFont typeface="Symbol" charset="2"/>
                  <a:buChar char="Þ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But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of the detuning impedance / asymmetry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symmetric case (as the driving impedance is much smaller)!</a:t>
                </a:r>
              </a:p>
            </p:txBody>
          </p:sp>
        </mc:Choice>
        <mc:Fallback xmlns="">
          <p:sp>
            <p:nvSpPr>
              <p:cNvPr id="26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0" y="798810"/>
                <a:ext cx="4680520" cy="1124868"/>
              </a:xfrm>
              <a:blipFill rotWithShape="0">
                <a:blip r:embed="rId5"/>
                <a:stretch>
                  <a:fillRect l="-2604" t="-6486" r="-3255" b="-13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07854"/>
            <a:ext cx="4843742" cy="1260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dirty="0" smtClean="0"/>
              <a:t>E. </a:t>
            </a:r>
            <a:r>
              <a:rPr lang="en-US" noProof="0" dirty="0" err="1" smtClean="0"/>
              <a:t>Métral</a:t>
            </a:r>
            <a:r>
              <a:rPr lang="en-US" noProof="0" smtClean="0"/>
              <a:t>, 8th LER Workshop (in remote), 27/10/2020</a:t>
            </a:r>
            <a:endParaRPr lang="en-GB" noProof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9" y="5125"/>
            <a:ext cx="3440207" cy="493462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364041" y="195486"/>
            <a:ext cx="0" cy="4032448"/>
          </a:xfrm>
          <a:prstGeom prst="line">
            <a:avLst/>
          </a:prstGeom>
          <a:ln>
            <a:solidFill>
              <a:srgbClr val="D7179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29326" y="4561200"/>
            <a:ext cx="699879" cy="19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(&gt;1 radial modes)</a:t>
            </a:r>
            <a:endParaRPr lang="en-GB" sz="2000" i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9862"/>
            <a:ext cx="4477004" cy="309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" y="699542"/>
            <a:ext cx="4473092" cy="3096000"/>
          </a:xfrm>
          <a:prstGeom prst="rect">
            <a:avLst/>
          </a:prstGeom>
        </p:spPr>
      </p:pic>
      <p:sp>
        <p:nvSpPr>
          <p:cNvPr id="18" name="Espace réservé du contenu 8"/>
          <p:cNvSpPr txBox="1">
            <a:spLocks/>
          </p:cNvSpPr>
          <p:nvPr/>
        </p:nvSpPr>
        <p:spPr>
          <a:xfrm>
            <a:off x="107504" y="4011910"/>
            <a:ext cx="8947892" cy="70058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2300" dirty="0" smtClean="0">
                <a:solidFill>
                  <a:srgbClr val="5A5A5A"/>
                </a:solidFill>
              </a:rPr>
              <a:t>=&gt; Similar intensity thresholds as before </a:t>
            </a:r>
            <a:r>
              <a:rPr lang="en-US" sz="2300" dirty="0">
                <a:solidFill>
                  <a:srgbClr val="5A5A5A"/>
                </a:solidFill>
              </a:rPr>
              <a:t>(with change of modes which </a:t>
            </a:r>
            <a:r>
              <a:rPr lang="en-US" sz="2300" dirty="0" smtClean="0">
                <a:solidFill>
                  <a:srgbClr val="5A5A5A"/>
                </a:solidFill>
              </a:rPr>
              <a:t>couple)</a:t>
            </a:r>
            <a:r>
              <a:rPr lang="en-US" sz="2000" dirty="0" smtClean="0">
                <a:solidFill>
                  <a:srgbClr val="5A5A5A"/>
                </a:solidFill>
              </a:rPr>
              <a:t>, </a:t>
            </a:r>
            <a:r>
              <a:rPr lang="en-US" sz="2300" dirty="0" smtClean="0">
                <a:solidFill>
                  <a:srgbClr val="5A5A5A"/>
                </a:solidFill>
              </a:rPr>
              <a:t>similar to past HEADTAIL simulations</a:t>
            </a:r>
            <a:endParaRPr lang="en-US" sz="2000" dirty="0" smtClean="0">
              <a:solidFill>
                <a:srgbClr val="5A5A5A"/>
              </a:solidFill>
            </a:endParaRPr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826240" y="2065490"/>
            <a:ext cx="1537848" cy="2182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1000" i="1" dirty="0" smtClean="0">
                <a:solidFill>
                  <a:srgbClr val="D71798"/>
                </a:solidFill>
              </a:rPr>
              <a:t>X. </a:t>
            </a:r>
            <a:r>
              <a:rPr lang="en-US" sz="1000" i="1" dirty="0" err="1" smtClean="0">
                <a:solidFill>
                  <a:srgbClr val="D71798"/>
                </a:solidFill>
              </a:rPr>
              <a:t>Buffat</a:t>
            </a:r>
            <a:r>
              <a:rPr lang="en-US" sz="1000" i="1" dirty="0" smtClean="0">
                <a:solidFill>
                  <a:srgbClr val="D71798"/>
                </a:solidFill>
              </a:rPr>
              <a:t> (</a:t>
            </a:r>
            <a:r>
              <a:rPr lang="en-US" sz="1000" i="1" dirty="0" err="1" smtClean="0">
                <a:solidFill>
                  <a:srgbClr val="D71798"/>
                </a:solidFill>
              </a:rPr>
              <a:t>BimBim</a:t>
            </a:r>
            <a:r>
              <a:rPr lang="en-US" sz="1000" i="1" dirty="0" smtClean="0">
                <a:solidFill>
                  <a:srgbClr val="D71798"/>
                </a:solidFill>
              </a:rPr>
              <a:t> code)</a:t>
            </a:r>
          </a:p>
        </p:txBody>
      </p:sp>
    </p:spTree>
    <p:extLst>
      <p:ext uri="{BB962C8B-B14F-4D97-AF65-F5344CB8AC3E}">
        <p14:creationId xmlns:p14="http://schemas.microsoft.com/office/powerpoint/2010/main" val="2302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683568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(&gt;1 radial modes)</a:t>
            </a:r>
            <a:endParaRPr lang="en-GB" sz="2000" i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41" y="603601"/>
            <a:ext cx="2793704" cy="1931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6" y="603601"/>
            <a:ext cx="2791263" cy="1931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41" y="2758609"/>
            <a:ext cx="2791308" cy="2045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36441"/>
            <a:ext cx="2797515" cy="2067557"/>
          </a:xfrm>
          <a:prstGeom prst="rect">
            <a:avLst/>
          </a:prstGeom>
        </p:spPr>
      </p:pic>
      <p:sp>
        <p:nvSpPr>
          <p:cNvPr id="18" name="Espace réservé du contenu 8"/>
          <p:cNvSpPr txBox="1">
            <a:spLocks/>
          </p:cNvSpPr>
          <p:nvPr/>
        </p:nvSpPr>
        <p:spPr>
          <a:xfrm>
            <a:off x="3826240" y="2497538"/>
            <a:ext cx="1537848" cy="2182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1000" i="1" dirty="0" smtClean="0">
                <a:solidFill>
                  <a:srgbClr val="D71798"/>
                </a:solidFill>
              </a:rPr>
              <a:t>X. </a:t>
            </a:r>
            <a:r>
              <a:rPr lang="en-US" sz="1000" i="1" dirty="0" err="1" smtClean="0">
                <a:solidFill>
                  <a:srgbClr val="D71798"/>
                </a:solidFill>
              </a:rPr>
              <a:t>Buffat</a:t>
            </a:r>
            <a:r>
              <a:rPr lang="en-US" sz="1000" i="1" dirty="0" smtClean="0">
                <a:solidFill>
                  <a:srgbClr val="D71798"/>
                </a:solidFill>
              </a:rPr>
              <a:t> (</a:t>
            </a:r>
            <a:r>
              <a:rPr lang="en-US" sz="1000" i="1" dirty="0" err="1" smtClean="0">
                <a:solidFill>
                  <a:srgbClr val="D71798"/>
                </a:solidFill>
              </a:rPr>
              <a:t>BimBim</a:t>
            </a:r>
            <a:r>
              <a:rPr lang="en-US" sz="1000" i="1" dirty="0" smtClean="0">
                <a:solidFill>
                  <a:srgbClr val="D71798"/>
                </a:solidFill>
              </a:rPr>
              <a:t> code)</a:t>
            </a:r>
          </a:p>
        </p:txBody>
      </p:sp>
    </p:spTree>
    <p:extLst>
      <p:ext uri="{BB962C8B-B14F-4D97-AF65-F5344CB8AC3E}">
        <p14:creationId xmlns:p14="http://schemas.microsoft.com/office/powerpoint/2010/main" val="11162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 and 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space réservé du contenu 8"/>
          <p:cNvSpPr>
            <a:spLocks noGrp="1"/>
          </p:cNvSpPr>
          <p:nvPr>
            <p:ph idx="1"/>
          </p:nvPr>
        </p:nvSpPr>
        <p:spPr>
          <a:xfrm>
            <a:off x="323528" y="627534"/>
            <a:ext cx="8424936" cy="4088259"/>
          </a:xfrm>
        </p:spPr>
        <p:txBody>
          <a:bodyPr>
            <a:norm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000" dirty="0" smtClean="0">
                <a:solidFill>
                  <a:srgbClr val="5A5A5A"/>
                </a:solidFill>
              </a:rPr>
              <a:t>Huge effort started in the CERN HSC section since ~ 1 year to try and fully understand the effect of the detuning impedance on beam stability</a:t>
            </a:r>
          </a:p>
          <a:p>
            <a:pPr algn="just">
              <a:buSzPct val="75000"/>
              <a:buFont typeface="Wingdings" charset="2"/>
              <a:buChar char="u"/>
            </a:pPr>
            <a:endParaRPr lang="en-US" sz="1600" dirty="0" smtClean="0">
              <a:solidFill>
                <a:srgbClr val="5A5A5A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8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 and 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</p:spPr>
            <p:txBody>
              <a:bodyPr>
                <a:norm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Huge effort started in the CERN HSC section since ~ 1 year to try and fully understand the effect of the detuning impedance on beam stability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The case of the single-bunch TMCI (for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5A5A5A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 was discussed here</a:t>
                </a:r>
              </a:p>
              <a:p>
                <a:pPr lvl="1" algn="just">
                  <a:buSzPct val="120000"/>
                </a:pPr>
                <a:endParaRPr lang="en-US" sz="1600" dirty="0" smtClean="0">
                  <a:solidFill>
                    <a:srgbClr val="5A5A5A"/>
                  </a:solidFill>
                </a:endParaRPr>
              </a:p>
            </p:txBody>
          </p:sp>
        </mc:Choice>
        <mc:Fallback xmlns="">
          <p:sp>
            <p:nvSpPr>
              <p:cNvPr id="12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  <a:blipFill rotWithShape="0">
                <a:blip r:embed="rId5"/>
                <a:stretch>
                  <a:fillRect l="-1302" t="-1788" r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4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 and 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</p:spPr>
            <p:txBody>
              <a:bodyPr>
                <a:norm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Huge effort started in the CERN HSC section since ~ 1 year to try and fully understand the effect of the detuning impedance on beam stability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The case of the single-bunch TMCI (for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5A5A5A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 was discussed here</a:t>
                </a:r>
              </a:p>
              <a:p>
                <a:pPr lvl="1" algn="just">
                  <a:buSzPct val="120000"/>
                </a:pPr>
                <a:r>
                  <a:rPr lang="en-US" sz="1800" b="1" dirty="0" smtClean="0">
                    <a:solidFill>
                      <a:srgbClr val="5A5A5A"/>
                    </a:solidFill>
                  </a:rPr>
                  <a:t>“Short-bunch” regime with a constant wake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: Only a </a:t>
                </a:r>
                <a:r>
                  <a:rPr lang="en-US" sz="1800" b="1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is predicted </a:t>
                </a:r>
                <a:r>
                  <a:rPr lang="en-US" sz="18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 to the driving impedance</a:t>
                </a:r>
              </a:p>
            </p:txBody>
          </p:sp>
        </mc:Choice>
        <mc:Fallback xmlns="">
          <p:sp>
            <p:nvSpPr>
              <p:cNvPr id="12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  <a:blipFill rotWithShape="0">
                <a:blip r:embed="rId5"/>
                <a:stretch>
                  <a:fillRect l="-1302" t="-1788" r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4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 and 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</p:spPr>
            <p:txBody>
              <a:bodyPr>
                <a:norm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Huge effort started in the CERN HSC section since ~ 1 year to try and fully understand the effect of the detuning impedance on beam stability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The case of the single-bunch TMCI (for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5A5A5A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 was discussed here</a:t>
                </a:r>
              </a:p>
              <a:p>
                <a:pPr lvl="1" algn="just">
                  <a:buSzPct val="120000"/>
                </a:pPr>
                <a:r>
                  <a:rPr lang="en-US" sz="1800" b="1" dirty="0" smtClean="0">
                    <a:solidFill>
                      <a:srgbClr val="5A5A5A"/>
                    </a:solidFill>
                  </a:rPr>
                  <a:t>“Short-bunch” regime with a constant wake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: Only a </a:t>
                </a:r>
                <a:r>
                  <a:rPr lang="en-US" sz="1800" b="1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is predicted </a:t>
                </a:r>
                <a:r>
                  <a:rPr lang="en-US" sz="18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 to the driving impedance</a:t>
                </a:r>
              </a:p>
              <a:p>
                <a:pPr lvl="1" algn="just">
                  <a:buSzPct val="120000"/>
                </a:pPr>
                <a:r>
                  <a:rPr lang="en-US" sz="1800" b="1" dirty="0" smtClean="0">
                    <a:solidFill>
                      <a:srgbClr val="5A5A5A"/>
                    </a:solidFill>
                  </a:rPr>
                  <a:t>“Long-bunch” regime with a BBR impedance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: a </a:t>
                </a:r>
                <a:r>
                  <a:rPr lang="en-US" sz="1800" b="1" dirty="0" smtClean="0">
                    <a:solidFill>
                      <a:srgbClr val="FF0000"/>
                    </a:solidFill>
                  </a:rPr>
                  <a:t>detrimental effect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is predicted </a:t>
                </a:r>
                <a:r>
                  <a:rPr lang="en-US" sz="1800" dirty="0" err="1">
                    <a:solidFill>
                      <a:srgbClr val="5A5A5A"/>
                    </a:solidFill>
                  </a:rPr>
                  <a:t>wrt</a:t>
                </a:r>
                <a:r>
                  <a:rPr lang="en-US" sz="1800" dirty="0">
                    <a:solidFill>
                      <a:srgbClr val="5A5A5A"/>
                    </a:solidFill>
                  </a:rPr>
                  <a:t> to the driving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impedance (as it was in fact already observed in past HEADTAIL simulations)</a:t>
                </a:r>
                <a:endParaRPr lang="en-US" sz="1800" dirty="0">
                  <a:solidFill>
                    <a:srgbClr val="5A5A5A"/>
                  </a:solidFill>
                </a:endParaRPr>
              </a:p>
            </p:txBody>
          </p:sp>
        </mc:Choice>
        <mc:Fallback xmlns="">
          <p:sp>
            <p:nvSpPr>
              <p:cNvPr id="12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  <a:blipFill rotWithShape="0">
                <a:blip r:embed="rId5"/>
                <a:stretch>
                  <a:fillRect l="-1302" t="-1788" r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0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0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55166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01618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5" name="Titre 17"/>
          <p:cNvSpPr txBox="1">
            <a:spLocks/>
          </p:cNvSpPr>
          <p:nvPr/>
        </p:nvSpPr>
        <p:spPr>
          <a:xfrm>
            <a:off x="395536" y="51470"/>
            <a:ext cx="7992888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Conclusion and outlook</a:t>
            </a:r>
            <a:endParaRPr lang="en-GB" dirty="0"/>
          </a:p>
        </p:txBody>
      </p:sp>
      <p:pic>
        <p:nvPicPr>
          <p:cNvPr id="26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</p:spPr>
            <p:txBody>
              <a:bodyPr>
                <a:norm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Huge effort started in the CERN HSC </a:t>
                </a:r>
                <a:r>
                  <a:rPr lang="en-US" sz="2000" smtClean="0">
                    <a:solidFill>
                      <a:srgbClr val="5A5A5A"/>
                    </a:solidFill>
                  </a:rPr>
                  <a:t>section since ~ 1 year to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try and fully understand the effect of the detuning impedance on beam stability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The case of the single-bunch TMCI (for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5A5A5A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) was discussed here</a:t>
                </a:r>
              </a:p>
              <a:p>
                <a:pPr lvl="1" algn="just">
                  <a:buSzPct val="120000"/>
                </a:pPr>
                <a:r>
                  <a:rPr lang="en-US" sz="1800" b="1" dirty="0" smtClean="0">
                    <a:solidFill>
                      <a:srgbClr val="5A5A5A"/>
                    </a:solidFill>
                  </a:rPr>
                  <a:t>“Short-bunch” regime with a constant wake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: Only a </a:t>
                </a:r>
                <a:r>
                  <a:rPr lang="en-US" sz="1800" b="1" dirty="0" smtClean="0">
                    <a:solidFill>
                      <a:srgbClr val="FF0000"/>
                    </a:solidFill>
                  </a:rPr>
                  <a:t>beneficial effect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is predicted </a:t>
                </a:r>
                <a:r>
                  <a:rPr lang="en-US" sz="1800" dirty="0" err="1" smtClean="0">
                    <a:solidFill>
                      <a:srgbClr val="5A5A5A"/>
                    </a:solidFill>
                  </a:rPr>
                  <a:t>wrt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 to the driving impedance</a:t>
                </a:r>
              </a:p>
              <a:p>
                <a:pPr lvl="1" algn="just">
                  <a:buSzPct val="120000"/>
                </a:pPr>
                <a:r>
                  <a:rPr lang="en-US" sz="1800" b="1" dirty="0" smtClean="0">
                    <a:solidFill>
                      <a:srgbClr val="5A5A5A"/>
                    </a:solidFill>
                  </a:rPr>
                  <a:t>“Long-bunch” regime with a BBR impedance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: a </a:t>
                </a:r>
                <a:r>
                  <a:rPr lang="en-US" sz="1800" b="1" dirty="0" smtClean="0">
                    <a:solidFill>
                      <a:srgbClr val="FF0000"/>
                    </a:solidFill>
                  </a:rPr>
                  <a:t>detrimental effect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is predicted </a:t>
                </a:r>
                <a:r>
                  <a:rPr lang="en-US" sz="1800" dirty="0" err="1">
                    <a:solidFill>
                      <a:srgbClr val="5A5A5A"/>
                    </a:solidFill>
                  </a:rPr>
                  <a:t>wrt</a:t>
                </a:r>
                <a:r>
                  <a:rPr lang="en-US" sz="1800" dirty="0">
                    <a:solidFill>
                      <a:srgbClr val="5A5A5A"/>
                    </a:solidFill>
                  </a:rPr>
                  <a:t> to the driving </a:t>
                </a:r>
                <a:r>
                  <a:rPr lang="en-US" sz="1800" dirty="0" smtClean="0">
                    <a:solidFill>
                      <a:srgbClr val="5A5A5A"/>
                    </a:solidFill>
                  </a:rPr>
                  <a:t>impedance (as it was in fact already observed in past HEADTAIL simulations)</a:t>
                </a:r>
                <a:endParaRPr lang="en-US" sz="1800" dirty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Meanwhile, a general theory for bunched beams has been developed by G. </a:t>
                </a:r>
                <a:r>
                  <a:rPr lang="en-US" sz="2000" dirty="0" err="1" smtClean="0">
                    <a:solidFill>
                      <a:srgbClr val="5A5A5A"/>
                    </a:solidFill>
                  </a:rPr>
                  <a:t>Iadarola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 et al.: “</a:t>
                </a:r>
                <a:r>
                  <a:rPr lang="en-US" sz="2000" dirty="0">
                    <a:solidFill>
                      <a:srgbClr val="5A5A5A"/>
                    </a:solidFill>
                  </a:rPr>
                  <a:t>Linearized method for the study of transverse instabilities driven by electron clouds”, PRAB 23,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081002, </a:t>
                </a:r>
                <a:r>
                  <a:rPr lang="en-US" sz="2000" dirty="0">
                    <a:solidFill>
                      <a:srgbClr val="5A5A5A"/>
                    </a:solidFill>
                  </a:rPr>
                  <a:t>2020 </a:t>
                </a:r>
                <a:r>
                  <a:rPr lang="en-US" sz="1600" dirty="0">
                    <a:solidFill>
                      <a:srgbClr val="5A5A5A"/>
                    </a:solidFill>
                  </a:rPr>
                  <a:t>(</a:t>
                </a:r>
                <a:r>
                  <a:rPr lang="en-US" sz="1600" dirty="0">
                    <a:solidFill>
                      <a:srgbClr val="5A5A5A"/>
                    </a:solidFill>
                    <a:hlinkClick r:id="rId5"/>
                  </a:rPr>
                  <a:t>https://</a:t>
                </a:r>
                <a:r>
                  <a:rPr lang="en-US" sz="1600" dirty="0" smtClean="0">
                    <a:solidFill>
                      <a:srgbClr val="5A5A5A"/>
                    </a:solidFill>
                    <a:hlinkClick r:id="rId5"/>
                  </a:rPr>
                  <a:t>journals.aps.org/prab/abstract/10.1103/PhysRevAccelBeams.23.081002</a:t>
                </a:r>
                <a:r>
                  <a:rPr lang="en-US" sz="1600" dirty="0" smtClean="0">
                    <a:solidFill>
                      <a:srgbClr val="5A5A5A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627534"/>
                <a:ext cx="8424936" cy="4088259"/>
              </a:xfrm>
              <a:blipFill rotWithShape="0">
                <a:blip r:embed="rId6"/>
                <a:stretch>
                  <a:fillRect l="-1302" t="-1788" r="-1881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7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Intro: Past simulations </a:t>
            </a:r>
            <a:r>
              <a:rPr lang="en-GB" dirty="0" smtClean="0"/>
              <a:t>for SPS TMCI</a:t>
            </a:r>
            <a:endParaRPr lang="en-GB" sz="2000" i="1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7534"/>
            <a:ext cx="7936429" cy="3630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Espace réservé du contenu 8"/>
          <p:cNvSpPr txBox="1">
            <a:spLocks/>
          </p:cNvSpPr>
          <p:nvPr/>
        </p:nvSpPr>
        <p:spPr>
          <a:xfrm>
            <a:off x="5410416" y="3361634"/>
            <a:ext cx="745760" cy="2182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1000" i="1" dirty="0" smtClean="0">
                <a:solidFill>
                  <a:srgbClr val="D71798"/>
                </a:solidFill>
              </a:rPr>
              <a:t>B. </a:t>
            </a:r>
            <a:r>
              <a:rPr lang="en-US" sz="1000" i="1" dirty="0" err="1" smtClean="0">
                <a:solidFill>
                  <a:srgbClr val="D71798"/>
                </a:solidFill>
              </a:rPr>
              <a:t>Salvant</a:t>
            </a:r>
            <a:endParaRPr lang="en-US" sz="1000" i="1" dirty="0" smtClean="0">
              <a:solidFill>
                <a:srgbClr val="D71798"/>
              </a:solidFill>
            </a:endParaRPr>
          </a:p>
        </p:txBody>
      </p:sp>
      <p:sp>
        <p:nvSpPr>
          <p:cNvPr id="23" name="Espace réservé du contenu 8"/>
          <p:cNvSpPr txBox="1">
            <a:spLocks/>
          </p:cNvSpPr>
          <p:nvPr/>
        </p:nvSpPr>
        <p:spPr>
          <a:xfrm>
            <a:off x="2195736" y="4371950"/>
            <a:ext cx="4824536" cy="4320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buNone/>
            </a:pPr>
            <a:r>
              <a:rPr lang="en-US" sz="2300" b="1" dirty="0" smtClean="0">
                <a:solidFill>
                  <a:srgbClr val="5A5A5A"/>
                </a:solidFill>
              </a:rPr>
              <a:t>=&gt; Can we </a:t>
            </a:r>
            <a:r>
              <a:rPr lang="en-US" sz="2300" b="1" smtClean="0">
                <a:solidFill>
                  <a:srgbClr val="5A5A5A"/>
                </a:solidFill>
              </a:rPr>
              <a:t>fully understand them?</a:t>
            </a:r>
            <a:endParaRPr lang="en-US" sz="2000" dirty="0" smtClean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Intro: Past simulations </a:t>
            </a:r>
            <a:r>
              <a:rPr lang="en-GB" dirty="0" smtClean="0"/>
              <a:t>for SPS TMCI</a:t>
            </a:r>
            <a:endParaRPr lang="en-GB" sz="2000" i="1" dirty="0" smtClean="0"/>
          </a:p>
        </p:txBody>
      </p:sp>
      <p:sp>
        <p:nvSpPr>
          <p:cNvPr id="13" name="Espace réservé du contenu 8"/>
          <p:cNvSpPr>
            <a:spLocks noGrp="1"/>
          </p:cNvSpPr>
          <p:nvPr>
            <p:ph idx="1"/>
          </p:nvPr>
        </p:nvSpPr>
        <p:spPr>
          <a:xfrm>
            <a:off x="556704" y="843558"/>
            <a:ext cx="7975736" cy="3908970"/>
          </a:xfrm>
        </p:spPr>
        <p:txBody>
          <a:bodyPr>
            <a:no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000" dirty="0" smtClean="0">
                <a:solidFill>
                  <a:srgbClr val="5A5A5A"/>
                </a:solidFill>
              </a:rPr>
              <a:t>As we will see, it is important </a:t>
            </a:r>
            <a:r>
              <a:rPr lang="en-US" sz="2000" dirty="0">
                <a:solidFill>
                  <a:srgbClr val="5A5A5A"/>
                </a:solidFill>
              </a:rPr>
              <a:t>to differentiate between </a:t>
            </a:r>
            <a:r>
              <a:rPr lang="en-US" sz="2000" dirty="0" smtClean="0">
                <a:solidFill>
                  <a:srgbClr val="5A5A5A"/>
                </a:solidFill>
              </a:rPr>
              <a:t>the </a:t>
            </a:r>
            <a:r>
              <a:rPr lang="en-US" sz="2000" b="1" dirty="0" smtClean="0">
                <a:solidFill>
                  <a:srgbClr val="5A5A5A"/>
                </a:solidFill>
              </a:rPr>
              <a:t>“short-bunch</a:t>
            </a:r>
            <a:r>
              <a:rPr lang="en-US" sz="2000" b="1" dirty="0">
                <a:solidFill>
                  <a:srgbClr val="5A5A5A"/>
                </a:solidFill>
              </a:rPr>
              <a:t>” regime</a:t>
            </a:r>
            <a:r>
              <a:rPr lang="en-US" sz="2000" dirty="0">
                <a:solidFill>
                  <a:srgbClr val="5A5A5A"/>
                </a:solidFill>
              </a:rPr>
              <a:t> </a:t>
            </a:r>
            <a:r>
              <a:rPr lang="en-US" sz="2000" dirty="0" smtClean="0">
                <a:solidFill>
                  <a:srgbClr val="5A5A5A"/>
                </a:solidFill>
              </a:rPr>
              <a:t>(TMCI between modes 0 and -1) and the </a:t>
            </a:r>
            <a:r>
              <a:rPr lang="en-US" sz="2000" b="1" dirty="0">
                <a:solidFill>
                  <a:srgbClr val="5A5A5A"/>
                </a:solidFill>
              </a:rPr>
              <a:t>“long-bunch” </a:t>
            </a:r>
            <a:r>
              <a:rPr lang="en-US" sz="2000" b="1" dirty="0" smtClean="0">
                <a:solidFill>
                  <a:srgbClr val="5A5A5A"/>
                </a:solidFill>
              </a:rPr>
              <a:t>regime </a:t>
            </a:r>
            <a:r>
              <a:rPr lang="en-US" sz="2000" dirty="0" smtClean="0">
                <a:solidFill>
                  <a:srgbClr val="5A5A5A"/>
                </a:solidFill>
              </a:rPr>
              <a:t>(TMCI between higher-order modes)</a:t>
            </a:r>
          </a:p>
        </p:txBody>
      </p:sp>
    </p:spTree>
    <p:extLst>
      <p:ext uri="{BB962C8B-B14F-4D97-AF65-F5344CB8AC3E}">
        <p14:creationId xmlns:p14="http://schemas.microsoft.com/office/powerpoint/2010/main" val="6774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mtClean="0"/>
              <a:t>Intro: Past simulations </a:t>
            </a:r>
            <a:r>
              <a:rPr lang="en-GB" dirty="0" smtClean="0"/>
              <a:t>for SPS TMCI</a:t>
            </a:r>
            <a:endParaRPr lang="en-GB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8"/>
              <p:cNvSpPr>
                <a:spLocks noGrp="1"/>
              </p:cNvSpPr>
              <p:nvPr>
                <p:ph idx="1"/>
              </p:nvPr>
            </p:nvSpPr>
            <p:spPr>
              <a:xfrm>
                <a:off x="556704" y="843558"/>
                <a:ext cx="7975736" cy="3908970"/>
              </a:xfrm>
            </p:spPr>
            <p:txBody>
              <a:bodyPr>
                <a:noAutofit/>
              </a:bodyPr>
              <a:lstStyle/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As we will see, it is important </a:t>
                </a:r>
                <a:r>
                  <a:rPr lang="en-US" sz="2000" dirty="0">
                    <a:solidFill>
                      <a:srgbClr val="5A5A5A"/>
                    </a:solidFill>
                  </a:rPr>
                  <a:t>to differentiate between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the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“short-bunch</a:t>
                </a:r>
                <a:r>
                  <a:rPr lang="en-US" sz="2000" b="1" dirty="0">
                    <a:solidFill>
                      <a:srgbClr val="5A5A5A"/>
                    </a:solidFill>
                  </a:rPr>
                  <a:t>” regime</a:t>
                </a:r>
                <a:r>
                  <a:rPr lang="en-US" sz="2000" dirty="0">
                    <a:solidFill>
                      <a:srgbClr val="5A5A5A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(TMCI between modes 0 and -1) and the </a:t>
                </a:r>
                <a:r>
                  <a:rPr lang="en-US" sz="2000" b="1" dirty="0">
                    <a:solidFill>
                      <a:srgbClr val="5A5A5A"/>
                    </a:solidFill>
                  </a:rPr>
                  <a:t>“long-bunch” </a:t>
                </a:r>
                <a:r>
                  <a:rPr lang="en-US" sz="2000" b="1" dirty="0" smtClean="0">
                    <a:solidFill>
                      <a:srgbClr val="5A5A5A"/>
                    </a:solidFill>
                  </a:rPr>
                  <a:t>regime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(TMCI between higher-order modes)</a:t>
                </a: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1000" dirty="0" smtClean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r>
                  <a:rPr lang="en-US" sz="2000" dirty="0" smtClean="0">
                    <a:solidFill>
                      <a:srgbClr val="5A5A5A"/>
                    </a:solidFill>
                  </a:rPr>
                  <a:t>Furthermore</a:t>
                </a:r>
                <a:r>
                  <a:rPr lang="en-US" sz="2000" dirty="0">
                    <a:solidFill>
                      <a:srgbClr val="5A5A5A"/>
                    </a:solidFill>
                  </a:rPr>
                  <a:t>,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one </a:t>
                </a:r>
                <a:r>
                  <a:rPr lang="en-US" sz="2000" dirty="0">
                    <a:solidFill>
                      <a:srgbClr val="5A5A5A"/>
                    </a:solidFill>
                  </a:rPr>
                  <a:t>has to be careful when we mention the beneficial or detrimental effect of the detuning impedance, depending on what we compare it </a:t>
                </a:r>
                <a:r>
                  <a:rPr lang="en-US" sz="2000" dirty="0" smtClean="0">
                    <a:solidFill>
                      <a:srgbClr val="5A5A5A"/>
                    </a:solidFill>
                  </a:rPr>
                  <a:t>to =&gt; As can be seen already in the past HEADTAIL simulations for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5A5A5A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000" dirty="0" smtClean="0">
                    <a:solidFill>
                      <a:srgbClr val="5A5A5A"/>
                    </a:solidFill>
                  </a:rPr>
                  <a:t>-plane</a:t>
                </a:r>
              </a:p>
              <a:p>
                <a:pPr lvl="1" algn="just">
                  <a:buSzPct val="120000"/>
                </a:pPr>
                <a:r>
                  <a:rPr lang="en-US" sz="1900" b="1" dirty="0" smtClean="0">
                    <a:solidFill>
                      <a:srgbClr val="5A5A5A"/>
                    </a:solidFill>
                  </a:rPr>
                  <a:t>Beneficial </a:t>
                </a:r>
                <a:r>
                  <a:rPr lang="en-US" sz="1900" b="1" dirty="0">
                    <a:solidFill>
                      <a:srgbClr val="5A5A5A"/>
                    </a:solidFill>
                  </a:rPr>
                  <a:t>effect of the </a:t>
                </a:r>
                <a:r>
                  <a:rPr lang="en-US" sz="1900" b="1" dirty="0" smtClean="0">
                    <a:solidFill>
                      <a:srgbClr val="5A5A5A"/>
                    </a:solidFill>
                  </a:rPr>
                  <a:t>asymmetry </a:t>
                </a:r>
                <a:r>
                  <a:rPr lang="en-US" sz="1900" dirty="0" smtClean="0">
                    <a:solidFill>
                      <a:srgbClr val="5A5A5A"/>
                    </a:solidFill>
                  </a:rPr>
                  <a:t>=&gt; Threshold ~ 2 times higher</a:t>
                </a:r>
                <a:endParaRPr lang="en-US" sz="1900" dirty="0">
                  <a:solidFill>
                    <a:srgbClr val="5A5A5A"/>
                  </a:solidFill>
                </a:endParaRPr>
              </a:p>
              <a:p>
                <a:pPr lvl="1" algn="just">
                  <a:buSzPct val="120000"/>
                </a:pPr>
                <a:r>
                  <a:rPr lang="en-US" sz="1900" dirty="0">
                    <a:solidFill>
                      <a:srgbClr val="5A5A5A"/>
                    </a:solidFill>
                  </a:rPr>
                  <a:t>But (slight) </a:t>
                </a:r>
                <a:r>
                  <a:rPr lang="en-US" sz="1900" b="1" dirty="0">
                    <a:solidFill>
                      <a:srgbClr val="5A5A5A"/>
                    </a:solidFill>
                  </a:rPr>
                  <a:t>detrimental effect of the detuning impedance </a:t>
                </a:r>
                <a:r>
                  <a:rPr lang="en-US" sz="1900" b="1" dirty="0" err="1">
                    <a:solidFill>
                      <a:srgbClr val="5A5A5A"/>
                    </a:solidFill>
                  </a:rPr>
                  <a:t>wrt</a:t>
                </a:r>
                <a:r>
                  <a:rPr lang="en-US" sz="1900" b="1" dirty="0">
                    <a:solidFill>
                      <a:srgbClr val="5A5A5A"/>
                    </a:solidFill>
                  </a:rPr>
                  <a:t> to the driving impedance </a:t>
                </a:r>
                <a:r>
                  <a:rPr lang="en-US" sz="1900" dirty="0">
                    <a:solidFill>
                      <a:srgbClr val="5A5A5A"/>
                    </a:solidFill>
                  </a:rPr>
                  <a:t>as the gain from the driving impedance only would have been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5A5A5A"/>
                        </a:solidFill>
                        <a:latin typeface="Cambria Math" charset="0"/>
                      </a:rPr>
                      <m:t>24/</m:t>
                    </m:r>
                    <m:sSup>
                      <m:sSupPr>
                        <m:ctrlPr>
                          <a:rPr lang="en-US" sz="1900" i="1" dirty="0" smtClean="0">
                            <a:solidFill>
                              <a:srgbClr val="5A5A5A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900" i="1" dirty="0" smtClean="0">
                            <a:solidFill>
                              <a:srgbClr val="5A5A5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5A5A5A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900" i="1" dirty="0" smtClean="0">
                        <a:solidFill>
                          <a:srgbClr val="5A5A5A"/>
                        </a:solidFill>
                        <a:latin typeface="Cambria Math" charset="0"/>
                      </a:rPr>
                      <m:t>≈ 2.4</m:t>
                    </m:r>
                  </m:oMath>
                </a14:m>
                <a:endParaRPr lang="en-US" sz="1900" dirty="0">
                  <a:solidFill>
                    <a:srgbClr val="5A5A5A"/>
                  </a:solidFill>
                </a:endParaRPr>
              </a:p>
              <a:p>
                <a:pPr lvl="1" algn="just">
                  <a:buSzPct val="75000"/>
                  <a:buFont typeface="Wingdings" charset="2"/>
                  <a:buChar char="u"/>
                </a:pPr>
                <a:endParaRPr lang="en-US" sz="1900" dirty="0">
                  <a:solidFill>
                    <a:srgbClr val="5A5A5A"/>
                  </a:solidFill>
                </a:endParaRPr>
              </a:p>
              <a:p>
                <a:pPr algn="just">
                  <a:buSzPct val="75000"/>
                  <a:buFont typeface="Wingdings" charset="2"/>
                  <a:buChar char="u"/>
                </a:pPr>
                <a:endParaRPr lang="en-US" sz="2300" dirty="0">
                  <a:solidFill>
                    <a:srgbClr val="5A5A5A"/>
                  </a:solidFill>
                </a:endParaRPr>
              </a:p>
            </p:txBody>
          </p:sp>
        </mc:Choice>
        <mc:Fallback xmlns="">
          <p:sp>
            <p:nvSpPr>
              <p:cNvPr id="13" name="Espace réservé du contenu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704" y="843558"/>
                <a:ext cx="7975736" cy="3908970"/>
              </a:xfrm>
              <a:blipFill rotWithShape="0">
                <a:blip r:embed="rId5"/>
                <a:stretch>
                  <a:fillRect l="-1375" t="-1869" r="-1910" b="-7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7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sp>
        <p:nvSpPr>
          <p:cNvPr id="17" name="Espace réservé du contenu 8"/>
          <p:cNvSpPr>
            <a:spLocks noGrp="1"/>
          </p:cNvSpPr>
          <p:nvPr>
            <p:ph idx="1"/>
          </p:nvPr>
        </p:nvSpPr>
        <p:spPr>
          <a:xfrm>
            <a:off x="556704" y="843558"/>
            <a:ext cx="7975736" cy="3908970"/>
          </a:xfrm>
        </p:spPr>
        <p:txBody>
          <a:bodyPr>
            <a:no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 smtClean="0">
                <a:solidFill>
                  <a:srgbClr val="5A5A5A"/>
                </a:solidFill>
              </a:rPr>
              <a:t>See A</a:t>
            </a:r>
            <a:r>
              <a:rPr lang="en-US" sz="2300" dirty="0">
                <a:solidFill>
                  <a:srgbClr val="5A5A5A"/>
                </a:solidFill>
              </a:rPr>
              <a:t>. </a:t>
            </a:r>
            <a:r>
              <a:rPr lang="en-US" sz="2300" dirty="0" err="1">
                <a:solidFill>
                  <a:srgbClr val="5A5A5A"/>
                </a:solidFill>
              </a:rPr>
              <a:t>Burov</a:t>
            </a:r>
            <a:r>
              <a:rPr lang="en-US" sz="2300" dirty="0">
                <a:solidFill>
                  <a:srgbClr val="5A5A5A"/>
                </a:solidFill>
              </a:rPr>
              <a:t> and V. Danilov, “Suppression of transverse bunch instabilities by asymmetries in the chamber </a:t>
            </a:r>
            <a:r>
              <a:rPr lang="en-US" sz="2300" dirty="0" smtClean="0">
                <a:solidFill>
                  <a:srgbClr val="5A5A5A"/>
                </a:solidFill>
              </a:rPr>
              <a:t>geometry</a:t>
            </a:r>
            <a:r>
              <a:rPr lang="en-US" sz="2300" dirty="0">
                <a:solidFill>
                  <a:srgbClr val="5A5A5A"/>
                </a:solidFill>
              </a:rPr>
              <a:t>”, Phys. Rev. Lett. 82, 2286 (1999</a:t>
            </a:r>
            <a:r>
              <a:rPr lang="en-US" sz="2300" dirty="0" smtClean="0">
                <a:solidFill>
                  <a:srgbClr val="5A5A5A"/>
                </a:solidFill>
              </a:rPr>
              <a:t>) =&gt; Followed </a:t>
            </a:r>
            <a:r>
              <a:rPr lang="en-US" sz="2300" dirty="0">
                <a:solidFill>
                  <a:srgbClr val="5A5A5A"/>
                </a:solidFill>
              </a:rPr>
              <a:t>the formalism </a:t>
            </a:r>
            <a:r>
              <a:rPr lang="en-US" sz="2300" dirty="0" smtClean="0">
                <a:solidFill>
                  <a:srgbClr val="5A5A5A"/>
                </a:solidFill>
              </a:rPr>
              <a:t>from </a:t>
            </a:r>
            <a:r>
              <a:rPr lang="en-US" sz="2300" dirty="0">
                <a:solidFill>
                  <a:srgbClr val="5A5A5A"/>
                </a:solidFill>
              </a:rPr>
              <a:t>Danilov-Perevedentsev_1997 (Feedback system for elimination of the TMCI, </a:t>
            </a:r>
            <a:r>
              <a:rPr lang="en-US" sz="2300" dirty="0" err="1">
                <a:solidFill>
                  <a:srgbClr val="5A5A5A"/>
                </a:solidFill>
              </a:rPr>
              <a:t>Nucl</a:t>
            </a:r>
            <a:r>
              <a:rPr lang="en-US" sz="2300" dirty="0">
                <a:solidFill>
                  <a:srgbClr val="5A5A5A"/>
                </a:solidFill>
              </a:rPr>
              <a:t>. Instr. and Methods, A391, 77)</a:t>
            </a:r>
            <a:endParaRPr lang="en-US" sz="2300" dirty="0" smtClean="0">
              <a:solidFill>
                <a:srgbClr val="5A5A5A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30480"/>
            <a:ext cx="44831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31790"/>
            <a:ext cx="4318136" cy="1807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50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96" y="4457005"/>
            <a:ext cx="2199480" cy="63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-1519950" y="1499822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5536834" y="1520360"/>
            <a:ext cx="5143500" cy="2143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3" descr="cern_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34318"/>
            <a:ext cx="521208" cy="52120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-56542"/>
            <a:ext cx="1008112" cy="7560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92312" y="4803998"/>
            <a:ext cx="3995912" cy="270000"/>
          </a:xfrm>
        </p:spPr>
        <p:txBody>
          <a:bodyPr/>
          <a:lstStyle/>
          <a:p>
            <a:pPr algn="ctr"/>
            <a:r>
              <a:rPr lang="en-US" noProof="0" smtClean="0"/>
              <a:t>E. Métral, 8th LER Workshop (in remote), 27/10/2020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16" name="Titre 17"/>
          <p:cNvSpPr txBox="1">
            <a:spLocks/>
          </p:cNvSpPr>
          <p:nvPr/>
        </p:nvSpPr>
        <p:spPr>
          <a:xfrm>
            <a:off x="769167" y="72007"/>
            <a:ext cx="7547249" cy="5555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</a:t>
            </a:r>
            <a:r>
              <a:rPr lang="en-GB" dirty="0" err="1" smtClean="0"/>
              <a:t>irculant</a:t>
            </a:r>
            <a:r>
              <a:rPr lang="en-GB" dirty="0" smtClean="0"/>
              <a:t> matrix formalism (1 radial mode)</a:t>
            </a:r>
            <a:endParaRPr lang="en-GB" sz="2000" i="1" dirty="0" smtClean="0"/>
          </a:p>
        </p:txBody>
      </p:sp>
      <p:sp>
        <p:nvSpPr>
          <p:cNvPr id="17" name="Espace réservé du contenu 8"/>
          <p:cNvSpPr>
            <a:spLocks noGrp="1"/>
          </p:cNvSpPr>
          <p:nvPr>
            <p:ph idx="1"/>
          </p:nvPr>
        </p:nvSpPr>
        <p:spPr>
          <a:xfrm>
            <a:off x="556704" y="843558"/>
            <a:ext cx="7975736" cy="3908970"/>
          </a:xfrm>
        </p:spPr>
        <p:txBody>
          <a:bodyPr>
            <a:noAutofit/>
          </a:bodyPr>
          <a:lstStyle/>
          <a:p>
            <a:pPr algn="just">
              <a:buSzPct val="75000"/>
              <a:buFont typeface="Wingdings" charset="2"/>
              <a:buChar char="u"/>
            </a:pPr>
            <a:r>
              <a:rPr lang="en-US" sz="2300" dirty="0">
                <a:solidFill>
                  <a:srgbClr val="5A5A5A"/>
                </a:solidFill>
              </a:rPr>
              <a:t>U</a:t>
            </a:r>
            <a:r>
              <a:rPr lang="en-US" sz="2300" dirty="0" smtClean="0">
                <a:solidFill>
                  <a:srgbClr val="5A5A5A"/>
                </a:solidFill>
              </a:rPr>
              <a:t>sing </a:t>
            </a:r>
            <a:r>
              <a:rPr lang="en-US" sz="2300" dirty="0">
                <a:solidFill>
                  <a:srgbClr val="5A5A5A"/>
                </a:solidFill>
              </a:rPr>
              <a:t>the </a:t>
            </a:r>
            <a:r>
              <a:rPr lang="en-US" sz="2300" b="1" dirty="0">
                <a:solidFill>
                  <a:srgbClr val="5A5A5A"/>
                </a:solidFill>
              </a:rPr>
              <a:t>“air-bag” model </a:t>
            </a:r>
            <a:r>
              <a:rPr lang="en-US" sz="2300" dirty="0">
                <a:solidFill>
                  <a:srgbClr val="5A5A5A"/>
                </a:solidFill>
              </a:rPr>
              <a:t>with a </a:t>
            </a:r>
            <a:r>
              <a:rPr lang="en-US" sz="2300" b="1" dirty="0">
                <a:solidFill>
                  <a:srgbClr val="5A5A5A"/>
                </a:solidFill>
              </a:rPr>
              <a:t>constant wake </a:t>
            </a:r>
            <a:r>
              <a:rPr lang="en-US" sz="2300" dirty="0">
                <a:solidFill>
                  <a:srgbClr val="5A5A5A"/>
                </a:solidFill>
              </a:rPr>
              <a:t>(given below as the constant term of a resonator wake, which will be used after) and considering first only </a:t>
            </a:r>
            <a:r>
              <a:rPr lang="en-US" sz="2300" b="1" dirty="0">
                <a:solidFill>
                  <a:srgbClr val="5A5A5A"/>
                </a:solidFill>
              </a:rPr>
              <a:t>2 modes (0 and </a:t>
            </a:r>
            <a:r>
              <a:rPr lang="en-US" sz="2300" b="1" dirty="0" smtClean="0">
                <a:solidFill>
                  <a:srgbClr val="5A5A5A"/>
                </a:solidFill>
              </a:rPr>
              <a:t>    -</a:t>
            </a:r>
            <a:r>
              <a:rPr lang="en-US" sz="2300" b="1" dirty="0">
                <a:solidFill>
                  <a:srgbClr val="5A5A5A"/>
                </a:solidFill>
              </a:rPr>
              <a:t>1)</a:t>
            </a:r>
            <a:r>
              <a:rPr lang="en-US" sz="2300" dirty="0">
                <a:solidFill>
                  <a:srgbClr val="5A5A5A"/>
                </a:solidFill>
              </a:rPr>
              <a:t>, the system is fully </a:t>
            </a:r>
            <a:r>
              <a:rPr lang="en-US" sz="2300" dirty="0" smtClean="0">
                <a:solidFill>
                  <a:srgbClr val="5A5A5A"/>
                </a:solidFill>
              </a:rPr>
              <a:t>described </a:t>
            </a:r>
            <a:r>
              <a:rPr lang="en-US" sz="2300" dirty="0">
                <a:solidFill>
                  <a:srgbClr val="5A5A5A"/>
                </a:solidFill>
              </a:rPr>
              <a:t>by the following matrix to be </a:t>
            </a:r>
            <a:r>
              <a:rPr lang="en-US" sz="2300" dirty="0" err="1">
                <a:solidFill>
                  <a:srgbClr val="5A5A5A"/>
                </a:solidFill>
              </a:rPr>
              <a:t>diagonalized</a:t>
            </a:r>
            <a:r>
              <a:rPr lang="en-US" sz="2300" dirty="0">
                <a:solidFill>
                  <a:srgbClr val="5A5A5A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60217" y="2406784"/>
                <a:ext cx="3924151" cy="11730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0">
                                    <a:latin typeface="Cambria Math" charset="0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𝜅</m:t>
                                    </m:r>
                                  </m:num>
                                  <m:den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i="0">
                                    <a:latin typeface="Cambria Math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𝑛𝑜𝑟𝑚</m:t>
                                    </m:r>
                                  </m:sub>
                                </m:sSub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2 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𝑛𝑜𝑟𝑚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i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i="0">
                                    <a:latin typeface="Cambria Math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𝜅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2 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𝑛𝑜𝑟𝑚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i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i="0">
                                    <a:latin typeface="Cambria Math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−1−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𝜅</m:t>
                                    </m:r>
                                  </m:e>
                                </m:d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𝑛𝑜𝑟𝑚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i="0">
                                    <a:latin typeface="Cambria Math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0">
                                        <a:latin typeface="Cambria Math" charset="0"/>
                                      </a:rPr>
                                      <m:t>−1+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𝜅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217" y="2406784"/>
                <a:ext cx="3924151" cy="11730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3528" y="3867894"/>
                <a:ext cx="3498586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𝑛𝑜𝑟𝑚</m:t>
                          </m:r>
                        </m:sub>
                      </m:sSub>
                      <m:r>
                        <a:rPr lang="en-US" i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𝑁</m:t>
                          </m:r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charset="0"/>
                            </a:rPr>
                            <m:t>2 </m:t>
                          </m:r>
                          <m:r>
                            <a:rPr lang="en-US" i="1">
                              <a:latin typeface="Cambria Math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𝐶</m:t>
                          </m:r>
                        </m:den>
                      </m:f>
                      <m:r>
                        <a:rPr lang="en-US" i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i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𝑄</m:t>
                          </m:r>
                          <m:r>
                            <a:rPr lang="en-US" i="0">
                              <a:latin typeface="Cambria Math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867894"/>
                <a:ext cx="3498586" cy="7287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55976" y="3878087"/>
                <a:ext cx="1309526" cy="676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𝜅</m:t>
                      </m:r>
                      <m:r>
                        <a:rPr lang="en-US" i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878087"/>
                <a:ext cx="1309526" cy="676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6010066" y="4227463"/>
            <a:ext cx="3098438" cy="792559"/>
          </a:xfrm>
          <a:prstGeom prst="wedgeEllipseCallout">
            <a:avLst>
              <a:gd name="adj1" fmla="val -59243"/>
              <a:gd name="adj2" fmla="val -46741"/>
            </a:avLst>
          </a:prstGeom>
          <a:solidFill>
            <a:srgbClr val="FFFF00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SzPct val="75000"/>
              <a:buFont typeface="Monotype Sorts" pitchFamily="-106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A004E"/>
              </a:solidFill>
              <a:effectLst/>
              <a:uLnTx/>
              <a:uFillTx/>
              <a:latin typeface="Arial" pitchFamily="-105" charset="0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6106680" y="4332570"/>
                <a:ext cx="2929815" cy="56630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Monotype Sorts" pitchFamily="-106" charset="2"/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b="1" kern="1200">
                    <a:solidFill>
                      <a:schemeClr val="accent1"/>
                    </a:solidFill>
                    <a:latin typeface="Arial" pitchFamily="-106" charset="0"/>
                    <a:ea typeface="+mn-ea"/>
                    <a:cs typeface="+mn-cs"/>
                  </a:defRPr>
                </a:lvl9pPr>
              </a:lstStyle>
              <a:p>
                <a:pPr lvl="0" algn="ctr" defTabSz="914400">
                  <a:buClr>
                    <a:srgbClr val="00CCCC"/>
                  </a:buClr>
                </a:pP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+ </a:t>
                </a:r>
                <a:r>
                  <a:rPr lang="en-US" sz="1400" dirty="0">
                    <a:solidFill>
                      <a:srgbClr val="D60093"/>
                    </a:solidFill>
                    <a:latin typeface="Arial"/>
                    <a:cs typeface="Arial"/>
                  </a:rPr>
                  <a:t>1 in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D60093"/>
                        </a:solidFill>
                        <a:latin typeface="Cambria Math" charset="0"/>
                        <a:cs typeface="Arial"/>
                      </a:rPr>
                      <m:t>𝒙</m:t>
                    </m:r>
                  </m:oMath>
                </a14:m>
                <a:r>
                  <a:rPr lang="en-US" sz="1400" dirty="0">
                    <a:solidFill>
                      <a:srgbClr val="D60093"/>
                    </a:solidFill>
                    <a:latin typeface="Arial"/>
                    <a:cs typeface="Arial"/>
                  </a:rPr>
                  <a:t> for CRW flat </a:t>
                </a: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chamber</a:t>
                </a:r>
                <a:endParaRPr lang="en-US" sz="1400" dirty="0">
                  <a:solidFill>
                    <a:srgbClr val="D60093"/>
                  </a:solidFill>
                  <a:latin typeface="Arial"/>
                  <a:cs typeface="Arial"/>
                </a:endParaRPr>
              </a:p>
              <a:p>
                <a:pPr lvl="0" algn="ctr" defTabSz="914400">
                  <a:buClr>
                    <a:srgbClr val="00CCCC"/>
                  </a:buClr>
                </a:pPr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- 1/2 in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D60093"/>
                        </a:solidFill>
                        <a:latin typeface="Cambria Math" charset="0"/>
                        <a:cs typeface="Arial"/>
                      </a:rPr>
                      <m:t>𝒚</m:t>
                    </m:r>
                  </m:oMath>
                </a14:m>
                <a:r>
                  <a:rPr lang="en-US" sz="1400" dirty="0" smtClean="0">
                    <a:solidFill>
                      <a:srgbClr val="D60093"/>
                    </a:solidFill>
                    <a:latin typeface="Arial"/>
                    <a:cs typeface="Arial"/>
                  </a:rPr>
                  <a:t> for CRW flat chamber</a:t>
                </a:r>
                <a:endParaRPr lang="en-US" sz="1400" dirty="0">
                  <a:solidFill>
                    <a:srgbClr val="D60093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6680" y="4332570"/>
                <a:ext cx="2929815" cy="566309"/>
              </a:xfrm>
              <a:prstGeom prst="rect">
                <a:avLst/>
              </a:prstGeom>
              <a:blipFill rotWithShape="0">
                <a:blip r:embed="rId8"/>
                <a:stretch>
                  <a:fillRect t="-2151" b="-9677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9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16:9 format</Description0>
    <Note xmlns="8946e33d-fd2f-4ae4-8ee9-d90c129cdf9e">For presentations to be given at Joint HL-LHC/LARP annual meetings (US or European locations).
https://edms.cern.ch/document/1607173/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8D53C2-CD29-4E3D-9B40-86F354B694A2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8946e33d-fd2f-4ae4-8ee9-d90c129cdf9e"/>
  </ds:schemaRefs>
</ds:datastoreItem>
</file>

<file path=customXml/itemProps2.xml><?xml version="1.0" encoding="utf-8"?>
<ds:datastoreItem xmlns:ds="http://schemas.openxmlformats.org/officeDocument/2006/customXml" ds:itemID="{1A872CBE-B11C-4B5C-8E3B-8257C4220B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FA0FA1-5039-465F-BC86-6B01966C1D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12170</TotalTime>
  <Words>2418</Words>
  <Application>Microsoft Macintosh PowerPoint</Application>
  <PresentationFormat>On-screen Show (16:9)</PresentationFormat>
  <Paragraphs>291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Calibri</vt:lpstr>
      <vt:lpstr>Cambria Math</vt:lpstr>
      <vt:lpstr>Monotype Sorts</vt:lpstr>
      <vt:lpstr>Symbol</vt:lpstr>
      <vt:lpstr>Wingdings</vt:lpstr>
      <vt:lpstr>Arial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κ=0.0</vt:lpstr>
      <vt:lpstr>κ=0.1</vt:lpstr>
      <vt:lpstr>κ=0.2</vt:lpstr>
      <vt:lpstr>κ=0.3</vt:lpstr>
      <vt:lpstr>κ=0.4</vt:lpstr>
      <vt:lpstr>κ=0.5</vt:lpstr>
      <vt:lpstr>κ=0.6</vt:lpstr>
      <vt:lpstr>κ=0.7</vt:lpstr>
      <vt:lpstr>κ=0.8</vt:lpstr>
      <vt:lpstr>κ=0.9</vt:lpstr>
      <vt:lpstr>κ=1.0</vt:lpstr>
      <vt:lpstr>κ=1.1</vt:lpstr>
      <vt:lpstr>κ=0.0</vt:lpstr>
      <vt:lpstr>κ=-0.1</vt:lpstr>
      <vt:lpstr>κ=-0.2</vt:lpstr>
      <vt:lpstr>κ=-0.3</vt:lpstr>
      <vt:lpstr>κ=-0.4</vt:lpstr>
      <vt:lpstr>κ=-0.5</vt:lpstr>
      <vt:lpstr>κ=-0.6</vt:lpstr>
      <vt:lpstr>κ=-0.7</vt:lpstr>
      <vt:lpstr>κ=-0.8</vt:lpstr>
      <vt:lpstr>κ=-0.9</vt:lpstr>
      <vt:lpstr>κ=-1.0</vt:lpstr>
      <vt:lpstr>κ=-1.1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HiLumi-Pres-Template-16-9-LARP</dc:title>
  <dc:creator>André-Pierre OLIVIER</dc:creator>
  <cp:lastModifiedBy>Elias Metral</cp:lastModifiedBy>
  <cp:revision>1455</cp:revision>
  <cp:lastPrinted>2019-05-15T09:06:28Z</cp:lastPrinted>
  <dcterms:created xsi:type="dcterms:W3CDTF">2016-03-23T13:26:05Z</dcterms:created>
  <dcterms:modified xsi:type="dcterms:W3CDTF">2020-10-26T05:37:14Z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