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1316" r:id="rId3"/>
    <p:sldId id="1374" r:id="rId4"/>
    <p:sldId id="1375" r:id="rId5"/>
    <p:sldId id="1358" r:id="rId6"/>
    <p:sldId id="1359" r:id="rId7"/>
    <p:sldId id="1360" r:id="rId8"/>
    <p:sldId id="1361" r:id="rId9"/>
    <p:sldId id="1362" r:id="rId10"/>
    <p:sldId id="1363" r:id="rId11"/>
    <p:sldId id="1364" r:id="rId12"/>
    <p:sldId id="259" r:id="rId13"/>
    <p:sldId id="1315" r:id="rId14"/>
    <p:sldId id="260" r:id="rId15"/>
    <p:sldId id="1351" r:id="rId16"/>
    <p:sldId id="1324" r:id="rId17"/>
    <p:sldId id="1336" r:id="rId18"/>
    <p:sldId id="1332" r:id="rId19"/>
    <p:sldId id="1327" r:id="rId20"/>
    <p:sldId id="1352" r:id="rId21"/>
    <p:sldId id="1347" r:id="rId22"/>
    <p:sldId id="1346" r:id="rId23"/>
    <p:sldId id="1355" r:id="rId24"/>
    <p:sldId id="1281" r:id="rId25"/>
    <p:sldId id="1373" r:id="rId26"/>
    <p:sldId id="1353" r:id="rId27"/>
    <p:sldId id="1335" r:id="rId28"/>
    <p:sldId id="1370" r:id="rId29"/>
    <p:sldId id="1338" r:id="rId30"/>
    <p:sldId id="1348" r:id="rId31"/>
    <p:sldId id="1371" r:id="rId32"/>
    <p:sldId id="1365" r:id="rId33"/>
    <p:sldId id="1366" r:id="rId34"/>
    <p:sldId id="1367" r:id="rId35"/>
    <p:sldId id="1310" r:id="rId36"/>
    <p:sldId id="1349" r:id="rId37"/>
    <p:sldId id="1266" r:id="rId38"/>
    <p:sldId id="1233" r:id="rId39"/>
    <p:sldId id="1368" r:id="rId40"/>
    <p:sldId id="136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5010"/>
    <a:srgbClr val="0068A4"/>
    <a:srgbClr val="0074B7"/>
    <a:srgbClr val="6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/>
    <p:restoredTop sz="87781"/>
  </p:normalViewPr>
  <p:slideViewPr>
    <p:cSldViewPr snapToGrid="0" snapToObjects="1">
      <p:cViewPr varScale="1">
        <p:scale>
          <a:sx n="108" d="100"/>
          <a:sy n="108" d="100"/>
        </p:scale>
        <p:origin x="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D16AB-8A13-294A-9C4C-348E4B194517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C5B01-2103-A64C-8A8A-1DF1B76D0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5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Complementary physics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Common civil engineering and technical infrastructures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Building on and reusing CERN’s existing infrastructure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FCC integrated project allows seamless continuation of HEP after HL-LHC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C5B01-2103-A64C-8A8A-1DF1B76D03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39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7C5F-C982-DF4E-8955-095D44B836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62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combining successful ingredients of several recent colliders → highest luminosities &amp; energies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 mention, we’ve also using techniques developed at synchrotrons light sources as low emittance lepton rings. So it’s not merely a bigger LEP, it’s an advanced modern low emittance synchrotron.</a:t>
            </a:r>
          </a:p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7C5F-C982-DF4E-8955-095D44B836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89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C5B01-2103-A64C-8A8A-1DF1B76D03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85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25200-5B76-9E4E-8244-E365223A7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09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\begin{table}[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htb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!]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centering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\begin{tabular}{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lccccc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Type &amp; 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Delta$X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mu$m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&amp; 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Delta$Y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mu$m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&amp; 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Delta$PSI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mu$rad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&amp; 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Delta$S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mu$m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&amp; Field Errors 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vspace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{.1cm} \\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Arc quadrupole* &amp; 50  &amp; 50  &amp; 200 &amp; 50 &amp; $\Delta k/k = 2\times 10^{-4}$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Arc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sextupoles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&amp; 50  &amp; 50  &amp; 200 &amp; 50 &amp; $\Delta k/k = 2\times 10^{-4}$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Girders &amp; 100  &amp; 100 &amp; - &amp; 500 &amp; -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Dipoles &amp; 100  &amp; 100  &amp; 200 &amp; 500  &amp; 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Delta$B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 $= 1\times 10^{-4}$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IR quadrupole &amp; 75 &amp; 75 &amp; 100 &amp; 75 &amp; $\Delta k/k = 2\times 10^{-4}$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IR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sextupoles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75 &amp; 75  &amp; 100 &amp; 75 &amp; $\Delta k/k = 2\times 10^{-4}$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BPM** &amp; 40 &amp; 40 &amp; 100 &amp; - &amp; -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\end{tabular}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\end{table}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vspace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{-.45cm} </a:t>
            </a:r>
          </a:p>
          <a:p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\  misalignments relative to girder placement  </a:t>
            </a:r>
          </a:p>
          <a:p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 misalignments relative to quadruple placement </a:t>
            </a:r>
          </a:p>
          <a:p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C5B01-2103-A64C-8A8A-1DF1B76D03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01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7C5F-C982-DF4E-8955-095D44B836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93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%$\epsilon_{x, 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textrm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{rms}} = 1.685$ nm rad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%$\epsilon_{y, 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textrm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{rms}} = 0.871$ pm rad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$\frac{\epsilon_{y}}{\epsilon_{x}} = 0.0789$ $\%$ \\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\begin{table}[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htb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!]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centering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\begin{tabular}{p{3cm}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cccc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Type &amp; 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Delta$X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Delta$Y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&amp; 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Delta$PSI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&amp; 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Delta$S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&amp; ($\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mu$m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&amp; ($\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mu$m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&amp; ($\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mu$rad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&amp;  ($\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mu$m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vspace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{.1cm} \\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Arc quadrupole* &amp; 50  &amp; 50  &amp; 200 &amp; 50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Arc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sextupoles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&amp; 50  &amp; 50  &amp; 200 &amp; 50 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Dipoles &amp; 100  &amp; 100  &amp; 200 &amp; 500  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Girders &amp; 100  &amp; 100 &amp; - &amp; 500 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IR quadrupole &amp; 75  &amp; 75  &amp; 100 &amp; 75 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IR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sextupoles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75  &amp; 75  &amp; 100 &amp; 75 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BPM** &amp; 40 &amp; 40 &amp; 100 &amp; -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\end{tabular}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\end{table}</a:t>
            </a:r>
          </a:p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7C5F-C982-DF4E-8955-095D44B836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56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%$\epsilon_{x, 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textrm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{rms}} = 1.685$ nm rad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%$\epsilon_{y, 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textrm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{rms}} = 0.871$ pm rad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$\frac{\epsilon_{y}}{\epsilon_{x}} = 0.0789$ $\%$ \\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\begin{table}[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htb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!]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centering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\begin{tabular}{p{3cm}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cccc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Type &amp; 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Delta$X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Delta$Y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&amp; 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Delta$PSI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&amp; 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Delta$S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 &amp; ($\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mu$m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&amp; ($\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mu$m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&amp; ($\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mu$rad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&amp;  ($\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mu$m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vspace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{.1cm} \\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Arc quadrupole* &amp; 50  &amp; 50  &amp; 200 &amp; 50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Arc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sextupoles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&amp; 50  &amp; 50  &amp; 200 &amp; 50 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Dipoles &amp; 100  &amp; 100  &amp; 200 &amp; 500  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Girders &amp; 100  &amp; 100 &amp; - &amp; 500 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IR quadrupole &amp; 75  &amp; 75  &amp; 100 &amp; 75 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IR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sextupoles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75  &amp; 75  &amp; 100 &amp; 75 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BPM** &amp; 40 &amp; 40 &amp; 100 &amp; - \\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hline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\end{tabular}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\end{table}</a:t>
            </a:r>
          </a:p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7C5F-C982-DF4E-8955-095D44B836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05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7C5F-C982-DF4E-8955-095D44B836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09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7C5F-C982-DF4E-8955-095D44B836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7C5F-C982-DF4E-8955-095D44B836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79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Published June 2020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31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7C5F-C982-DF4E-8955-095D44B8363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15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7C5F-C982-DF4E-8955-095D44B836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8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7C5F-C982-DF4E-8955-095D44B836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7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7C5F-C982-DF4E-8955-095D44B836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98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7C5F-C982-DF4E-8955-095D44B836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0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7C5F-C982-DF4E-8955-095D44B836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62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7C5F-C982-DF4E-8955-095D44B836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7C5F-C982-DF4E-8955-095D44B836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41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67C5F-C982-DF4E-8955-095D44B836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7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96E2-F02F-534C-B289-52A593EA3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AAB42-63AA-934D-B5A2-9564CEEBB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D2D3E-5837-7045-8C25-FA404500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138C-1363-CE42-89E8-8B440973150E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6C049-2F35-7644-A379-D0AA90C6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B142F-AEC4-8345-83DC-A6590B10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FD939-04C5-9D49-AB0A-D1EAF97E5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4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C964-46D3-D04D-8516-D0AA8A52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32FC2-4DA8-4C4E-B7D7-F6FA42773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3E238-DB50-5F43-B12D-819BC420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138C-1363-CE42-89E8-8B440973150E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1DD22-427F-7340-96BE-3C3D6369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38A6E-B646-DB4C-8CA7-0E815D84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FD939-04C5-9D49-AB0A-D1EAF97E5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E39EF-DD59-254D-BEDE-457986A6E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971A3-D8A7-2245-9A6C-AA8DF80DB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C94AF-BAFF-064A-B4A0-2872E2EB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138C-1363-CE42-89E8-8B440973150E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F7AA-772B-3048-9B05-B12AE5772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2FB4A-6310-8F4A-9220-E9513F5D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FD939-04C5-9D49-AB0A-D1EAF97E5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7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9E8C-6D2A-3F4D-ADEF-663AE065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B948-A65D-6B40-89DA-12DB2E6DE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5CE98-2A94-604E-9AD7-D6D88A40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138C-1363-CE42-89E8-8B440973150E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D9E96-6761-7344-9220-A83E58C3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78EDF-9CFD-A64E-B3A0-980618FB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FD939-04C5-9D49-AB0A-D1EAF97E5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3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DFAD0-BD52-974F-9456-DFFBAE20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FA873-9ECE-584B-8064-2C741A89B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109C8-D21B-EA46-A385-A5FC33C8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138C-1363-CE42-89E8-8B440973150E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4977F-3DE5-B543-B1FF-7B8194E6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0F8D0-F094-AD42-80BF-EEB969AD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FD939-04C5-9D49-AB0A-D1EAF97E5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3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2B5F-7B23-7B46-BD89-753052BDC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605CC-A106-2D4F-8A16-C52DCE38E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B8484-9B60-3C40-9C3C-933F941E1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C9DA9-4BFA-2D47-90B1-68ACA058D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138C-1363-CE42-89E8-8B440973150E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1A9F8-CEC7-D644-938F-64E72E1A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6EBF6-4A4C-154A-93A9-34C1430C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FD939-04C5-9D49-AB0A-D1EAF97E5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6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916C2-73E2-7C48-9EBE-2E8DC6B8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97F34-E3AB-EE4B-A07C-2C802006F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63D9B-9E37-FD46-A283-5CBF5A275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8E345-1370-3A4A-89D1-8FBD9D6C2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CF88B-EAD8-2043-94A0-EADEB855B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5F2CC4-DC5F-2943-B3CF-B9C318664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138C-1363-CE42-89E8-8B440973150E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7E9E77-D097-004E-8ADB-D516B09A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8AFEB2-E2A7-CE4E-A75F-77058CF7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FD939-04C5-9D49-AB0A-D1EAF97E5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9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7F1A-9F66-D743-AA4A-32AAC466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CDD100-6661-C349-818B-1A90E584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138C-1363-CE42-89E8-8B440973150E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0C365-5344-844E-899D-0FC282DA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ECBE4-7AF4-CC4A-BD1A-FD4F5382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FD939-04C5-9D49-AB0A-D1EAF97E5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C6ABE8-1A34-8049-AD6D-3C0AE130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138C-1363-CE42-89E8-8B440973150E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E9FC0-4466-4448-B152-7B147208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264E8-EE20-9442-B242-EEA1AF9E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FD939-04C5-9D49-AB0A-D1EAF97E5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899C-8C5E-9B4F-9E9C-A2FE79A2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DF8C0-C356-8B47-B087-87D72F7CF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508E3D-406A-CE41-9F5F-7E3607735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93E35-F211-1A48-A09D-90102814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138C-1363-CE42-89E8-8B440973150E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64AC0-1ACF-A648-99F2-C175FCB2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818BC-EF3F-D747-976D-B51D7AA2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FD939-04C5-9D49-AB0A-D1EAF97E5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97DE-F666-9043-AC8A-9FB9BC2A4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86EF7-B5F7-CF4E-8189-742DE8670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D6B2F-8AAC-6048-9E06-09A198234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113F2-868B-8A49-B15E-6933B8F5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138C-1363-CE42-89E8-8B440973150E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7D8C6-C1BD-764E-AB1A-27FB9C47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1E006-479E-4D4B-A812-4D8F1C506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FD939-04C5-9D49-AB0A-D1EAF97E5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3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BFB10-1D92-2F44-9C3A-4F39EDB73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9193"/>
            <a:ext cx="10515600" cy="4947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B18E81-E0BA-4F4C-A91B-A74277297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2447" y="6405393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002C81"/>
                </a:solidFill>
              </a:defRPr>
            </a:lvl1pPr>
          </a:lstStyle>
          <a:p>
            <a:fld id="{D4C1B0CB-5362-B74B-A5FD-81771B4ABF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823B1-295A-4E4D-A4AF-9ED5066B82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176" y="6362507"/>
            <a:ext cx="428940" cy="4289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F12218-C1DF-254E-9B9C-340A00B5663E}"/>
              </a:ext>
            </a:extLst>
          </p:cNvPr>
          <p:cNvSpPr txBox="1"/>
          <p:nvPr userDrawn="1"/>
        </p:nvSpPr>
        <p:spPr>
          <a:xfrm>
            <a:off x="3048915" y="6415394"/>
            <a:ext cx="60941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0" baseline="0" dirty="0">
                <a:solidFill>
                  <a:srgbClr val="002060"/>
                </a:solidFill>
              </a:rPr>
              <a:t>Tessa Charles, LER2020, October 2020</a:t>
            </a:r>
            <a:endParaRPr lang="en-GB" sz="1500" b="0" dirty="0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9BE424-92D5-3741-8B8A-9E911C3C681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10116" y="6335120"/>
            <a:ext cx="1028992" cy="428939"/>
          </a:xfrm>
          <a:prstGeom prst="rect">
            <a:avLst/>
          </a:prstGeom>
        </p:spPr>
      </p:pic>
      <p:pic>
        <p:nvPicPr>
          <p:cNvPr id="14" name="Picture 13" descr="Maps - Maps - University of Liverpool">
            <a:extLst>
              <a:ext uri="{FF2B5EF4-FFF2-40B4-BE49-F238E27FC236}">
                <a16:creationId xmlns:a16="http://schemas.microsoft.com/office/drawing/2014/main" id="{BA1C558A-EE0F-F744-8008-190AE4D97C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5" y="6389896"/>
            <a:ext cx="1473475" cy="37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67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if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5.png"/><Relationship Id="rId7" Type="http://schemas.openxmlformats.org/officeDocument/2006/relationships/image" Target="../media/image47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6.png"/><Relationship Id="rId9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tiff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5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tiff"/><Relationship Id="rId4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tiff"/><Relationship Id="rId3" Type="http://schemas.openxmlformats.org/officeDocument/2006/relationships/hyperlink" Target="https://link.springer.com/article/10.1140/epjc/s10052-019-6904-3" TargetMode="External"/><Relationship Id="rId7" Type="http://schemas.openxmlformats.org/officeDocument/2006/relationships/hyperlink" Target="http://fcc-cdr.web.cern.ch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springer.com/article/10.1140/epjst/e2019-900088-6" TargetMode="External"/><Relationship Id="rId11" Type="http://schemas.openxmlformats.org/officeDocument/2006/relationships/image" Target="../media/image71.png"/><Relationship Id="rId5" Type="http://schemas.openxmlformats.org/officeDocument/2006/relationships/hyperlink" Target="https://link.springer.com/article/10.1140/epjst/e2019-900087-0" TargetMode="External"/><Relationship Id="rId10" Type="http://schemas.openxmlformats.org/officeDocument/2006/relationships/image" Target="../media/image70.png"/><Relationship Id="rId4" Type="http://schemas.openxmlformats.org/officeDocument/2006/relationships/hyperlink" Target="https://link.springer.com/article/10.1140/epjst/e2019-900045-4" TargetMode="External"/><Relationship Id="rId9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>
            <a:extLst>
              <a:ext uri="{FF2B5EF4-FFF2-40B4-BE49-F238E27FC236}">
                <a16:creationId xmlns:a16="http://schemas.microsoft.com/office/drawing/2014/main" id="{C3580371-DF3A-1B40-9059-CB2EEE28F27F}"/>
              </a:ext>
            </a:extLst>
          </p:cNvPr>
          <p:cNvSpPr/>
          <p:nvPr/>
        </p:nvSpPr>
        <p:spPr>
          <a:xfrm>
            <a:off x="583469" y="4094589"/>
            <a:ext cx="6030464" cy="1358292"/>
          </a:xfrm>
          <a:prstGeom prst="arc">
            <a:avLst>
              <a:gd name="adj1" fmla="val 11568746"/>
              <a:gd name="adj2" fmla="val 488561"/>
            </a:avLst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864D8A-F700-B241-AF53-F3773886B488}"/>
              </a:ext>
            </a:extLst>
          </p:cNvPr>
          <p:cNvSpPr txBox="1"/>
          <p:nvPr/>
        </p:nvSpPr>
        <p:spPr>
          <a:xfrm>
            <a:off x="8760825" y="6577816"/>
            <a:ext cx="1656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photo: J. Wenninger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9F8FBD-E76D-5A40-A165-BA0F27569F36}"/>
              </a:ext>
            </a:extLst>
          </p:cNvPr>
          <p:cNvGrpSpPr/>
          <p:nvPr/>
        </p:nvGrpSpPr>
        <p:grpSpPr>
          <a:xfrm>
            <a:off x="-906378" y="0"/>
            <a:ext cx="16992592" cy="6858000"/>
            <a:chOff x="786608" y="-54911"/>
            <a:chExt cx="12644785" cy="691744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E481C7-8A9B-8A41-B957-843BE7873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4218" y="-54911"/>
              <a:ext cx="9171384" cy="6917447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18F8FF-532B-FE47-9298-2C536F77A9C1}"/>
                </a:ext>
              </a:extLst>
            </p:cNvPr>
            <p:cNvSpPr/>
            <p:nvPr/>
          </p:nvSpPr>
          <p:spPr>
            <a:xfrm>
              <a:off x="3187800" y="4113292"/>
              <a:ext cx="2884972" cy="617406"/>
            </a:xfrm>
            <a:prstGeom prst="ellips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5BF1E1B-4AE6-A94C-B603-323B7B17B3DB}"/>
                </a:ext>
              </a:extLst>
            </p:cNvPr>
            <p:cNvSpPr/>
            <p:nvPr/>
          </p:nvSpPr>
          <p:spPr>
            <a:xfrm>
              <a:off x="6072772" y="4196756"/>
              <a:ext cx="381668" cy="107375"/>
            </a:xfrm>
            <a:prstGeom prst="ellipse">
              <a:avLst/>
            </a:prstGeom>
            <a:noFill/>
            <a:ln w="28575" cap="flat" cmpd="sng" algn="ctr">
              <a:solidFill>
                <a:srgbClr val="33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35D9EB23-63FF-E841-8A80-1632A0A28E11}"/>
                </a:ext>
              </a:extLst>
            </p:cNvPr>
            <p:cNvSpPr/>
            <p:nvPr/>
          </p:nvSpPr>
          <p:spPr>
            <a:xfrm>
              <a:off x="3352800" y="3011602"/>
              <a:ext cx="10078593" cy="1638687"/>
            </a:xfrm>
            <a:prstGeom prst="arc">
              <a:avLst>
                <a:gd name="adj1" fmla="val 776254"/>
                <a:gd name="adj2" fmla="val 11036784"/>
              </a:avLst>
            </a:prstGeom>
            <a:ln w="28575" cap="rnd" cmpd="sng">
              <a:solidFill>
                <a:srgbClr val="FFFF00"/>
              </a:solidFill>
              <a:prstDash val="sysDash"/>
              <a:headEnd type="none"/>
              <a:tailEnd type="none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01094BD8-20E7-7140-9876-F6ED8A5EE278}"/>
                </a:ext>
              </a:extLst>
            </p:cNvPr>
            <p:cNvSpPr/>
            <p:nvPr/>
          </p:nvSpPr>
          <p:spPr>
            <a:xfrm rot="10800000">
              <a:off x="786608" y="4073016"/>
              <a:ext cx="5667832" cy="1362322"/>
            </a:xfrm>
            <a:prstGeom prst="arc">
              <a:avLst>
                <a:gd name="adj1" fmla="val 413169"/>
                <a:gd name="adj2" fmla="val 11745777"/>
              </a:avLst>
            </a:prstGeom>
            <a:ln w="28575" cap="rnd" cmpd="sng">
              <a:solidFill>
                <a:schemeClr val="accent2"/>
              </a:solidFill>
              <a:prstDash val="solid"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863096-19B8-0B45-911E-1E7351144431}"/>
              </a:ext>
            </a:extLst>
          </p:cNvPr>
          <p:cNvSpPr txBox="1"/>
          <p:nvPr/>
        </p:nvSpPr>
        <p:spPr>
          <a:xfrm>
            <a:off x="9000082" y="4747472"/>
            <a:ext cx="87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FCC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ED524F-ABBE-A641-90C3-527024AABDF5}"/>
              </a:ext>
            </a:extLst>
          </p:cNvPr>
          <p:cNvSpPr txBox="1"/>
          <p:nvPr/>
        </p:nvSpPr>
        <p:spPr>
          <a:xfrm>
            <a:off x="6698324" y="4090748"/>
            <a:ext cx="65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65F6EA-83A7-9C44-B77F-2B1E240EE7D3}"/>
              </a:ext>
            </a:extLst>
          </p:cNvPr>
          <p:cNvSpPr txBox="1"/>
          <p:nvPr/>
        </p:nvSpPr>
        <p:spPr>
          <a:xfrm>
            <a:off x="4033743" y="4741846"/>
            <a:ext cx="88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083163-3E71-FF42-9B91-28035185AB8D}"/>
              </a:ext>
            </a:extLst>
          </p:cNvPr>
          <p:cNvSpPr txBox="1"/>
          <p:nvPr/>
        </p:nvSpPr>
        <p:spPr>
          <a:xfrm>
            <a:off x="142603" y="3741747"/>
            <a:ext cx="92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LHC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E412E9-CD41-9A41-A50A-E931503BF256}"/>
              </a:ext>
            </a:extLst>
          </p:cNvPr>
          <p:cNvSpPr txBox="1"/>
          <p:nvPr/>
        </p:nvSpPr>
        <p:spPr>
          <a:xfrm>
            <a:off x="10156889" y="6438322"/>
            <a:ext cx="1656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photo: J. Wenninger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37E875-86C2-B640-9C2B-0573BDE039ED}"/>
              </a:ext>
            </a:extLst>
          </p:cNvPr>
          <p:cNvSpPr txBox="1"/>
          <p:nvPr/>
        </p:nvSpPr>
        <p:spPr>
          <a:xfrm>
            <a:off x="394003" y="545525"/>
            <a:ext cx="113058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rgbClr val="FFFF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FCC-</a:t>
            </a:r>
            <a:r>
              <a:rPr lang="fr-FR" sz="5000" b="1" dirty="0" err="1">
                <a:solidFill>
                  <a:srgbClr val="FFFF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ee</a:t>
            </a:r>
            <a:r>
              <a:rPr lang="fr-FR" sz="5000" b="1" dirty="0">
                <a:solidFill>
                  <a:srgbClr val="FFFF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fr-FR" sz="5000" b="1" dirty="0" err="1">
                <a:solidFill>
                  <a:srgbClr val="FFFF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emittance</a:t>
            </a:r>
            <a:r>
              <a:rPr lang="fr-FR" sz="5000" b="1" dirty="0">
                <a:solidFill>
                  <a:srgbClr val="FFFF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fr-FR" sz="5000" b="1" dirty="0" err="1">
                <a:solidFill>
                  <a:srgbClr val="FFFF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tuning</a:t>
            </a:r>
            <a:endParaRPr lang="de-DE" sz="5000" dirty="0">
              <a:solidFill>
                <a:schemeClr val="bg1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DC52A5-F47B-8745-8127-50C99FD41B1D}"/>
              </a:ext>
            </a:extLst>
          </p:cNvPr>
          <p:cNvGrpSpPr/>
          <p:nvPr/>
        </p:nvGrpSpPr>
        <p:grpSpPr>
          <a:xfrm>
            <a:off x="419386" y="1613140"/>
            <a:ext cx="11556008" cy="852730"/>
            <a:chOff x="172086" y="1295665"/>
            <a:chExt cx="11556008" cy="8527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978865-E658-064A-B240-7C08B478922A}"/>
                </a:ext>
              </a:extLst>
            </p:cNvPr>
            <p:cNvSpPr txBox="1"/>
            <p:nvPr/>
          </p:nvSpPr>
          <p:spPr>
            <a:xfrm>
              <a:off x="386544" y="1295665"/>
              <a:ext cx="11065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MU Sans Serif Medium" panose="02000603000000000000" pitchFamily="2" charset="0"/>
                  <a:ea typeface="CMU Sans Serif Medium" panose="02000603000000000000" pitchFamily="2" charset="0"/>
                  <a:cs typeface="CMU Sans Serif Medium" panose="02000603000000000000" pitchFamily="2" charset="0"/>
                </a:rPr>
                <a:t>Tessa Charles</a:t>
              </a:r>
              <a:endParaRPr lang="en-GB" sz="3600" b="1" dirty="0">
                <a:solidFill>
                  <a:schemeClr val="bg1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DF1DFD-7A80-1448-BF51-141AB00EA05D}"/>
                </a:ext>
              </a:extLst>
            </p:cNvPr>
            <p:cNvSpPr txBox="1"/>
            <p:nvPr/>
          </p:nvSpPr>
          <p:spPr>
            <a:xfrm>
              <a:off x="172086" y="1748285"/>
              <a:ext cx="11556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i="1" dirty="0">
                  <a:solidFill>
                    <a:schemeClr val="bg1">
                      <a:lumMod val="85000"/>
                    </a:schemeClr>
                  </a:solidFill>
                  <a:latin typeface="CMU Sans Serif Medium" panose="02000603000000000000" pitchFamily="2" charset="0"/>
                  <a:ea typeface="CMU Sans Serif Medium" panose="02000603000000000000" pitchFamily="2" charset="0"/>
                  <a:cs typeface="CMU Sans Serif Medium" panose="02000603000000000000" pitchFamily="2" charset="0"/>
                </a:rPr>
                <a:t>University of Liverpool, The Cockcroft Institute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354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AE4165-054E-1844-8994-4BB9C27DB96C}"/>
              </a:ext>
            </a:extLst>
          </p:cNvPr>
          <p:cNvSpPr/>
          <p:nvPr/>
        </p:nvSpPr>
        <p:spPr>
          <a:xfrm>
            <a:off x="-6002" y="15860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A15580-536F-A44E-BCE0-50820650E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17" y="6208826"/>
            <a:ext cx="572660" cy="572660"/>
          </a:xfrm>
          <a:prstGeom prst="rect">
            <a:avLst/>
          </a:prstGeom>
        </p:spPr>
      </p:pic>
      <p:pic>
        <p:nvPicPr>
          <p:cNvPr id="16" name="Image 4" descr="bande-01.eps">
            <a:extLst>
              <a:ext uri="{FF2B5EF4-FFF2-40B4-BE49-F238E27FC236}">
                <a16:creationId xmlns:a16="http://schemas.microsoft.com/office/drawing/2014/main" id="{1260C57B-619D-E944-A6EC-348EF6FFA2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6352" y="-3000200"/>
            <a:ext cx="9833867" cy="7270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C980F4-69E3-DE46-A834-BB5EE610C6A5}"/>
              </a:ext>
            </a:extLst>
          </p:cNvPr>
          <p:cNvSpPr txBox="1"/>
          <p:nvPr/>
        </p:nvSpPr>
        <p:spPr>
          <a:xfrm>
            <a:off x="1036143" y="6316641"/>
            <a:ext cx="61976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0" baseline="0" dirty="0">
                <a:solidFill>
                  <a:srgbClr val="004E96"/>
                </a:solidFill>
              </a:rPr>
              <a:t>Tessa Charles,  UK FCC meeting, September 2020</a:t>
            </a:r>
            <a:endParaRPr lang="en-GB" sz="1500" b="0" dirty="0">
              <a:solidFill>
                <a:srgbClr val="004E9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7CFC5-ADAA-594C-88D8-58E735322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531" y="6137303"/>
            <a:ext cx="1473200" cy="61410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3C3621F-6269-C948-A312-24D72238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22" y="328235"/>
            <a:ext cx="10923009" cy="13255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b="1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</a:t>
            </a:r>
            <a:r>
              <a:rPr lang="en-US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FCC-</a:t>
            </a:r>
            <a:r>
              <a:rPr lang="en-US" sz="3200" kern="0" dirty="0" err="1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ee</a:t>
            </a:r>
            <a:r>
              <a:rPr lang="en-US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parameters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90B78-47A7-5B4F-836B-33DE43949388}"/>
              </a:ext>
            </a:extLst>
          </p:cNvPr>
          <p:cNvSpPr/>
          <p:nvPr/>
        </p:nvSpPr>
        <p:spPr>
          <a:xfrm>
            <a:off x="-6002" y="5802923"/>
            <a:ext cx="12198002" cy="1055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6462B9-5758-D94C-BB52-9ADF02CC1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647546"/>
              </p:ext>
            </p:extLst>
          </p:nvPr>
        </p:nvGraphicFramePr>
        <p:xfrm>
          <a:off x="346122" y="1034840"/>
          <a:ext cx="11499755" cy="5673769"/>
        </p:xfrm>
        <a:graphic>
          <a:graphicData uri="http://schemas.openxmlformats.org/drawingml/2006/table">
            <a:tbl>
              <a:tblPr firstRow="1" bandRow="1"/>
              <a:tblGrid>
                <a:gridCol w="4708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2138">
                  <a:extLst>
                    <a:ext uri="{9D8B030D-6E8A-4147-A177-3AD203B41FA5}">
                      <a16:colId xmlns:a16="http://schemas.microsoft.com/office/drawing/2014/main" val="818795718"/>
                    </a:ext>
                  </a:extLst>
                </a:gridCol>
              </a:tblGrid>
              <a:tr h="49726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AT" sz="18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(ZH)</a:t>
                      </a:r>
                      <a:endParaRPr lang="de-AT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ttbar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energy [GeV]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current [mA]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1390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no. bunches/beam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16640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2000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29601"/>
                  </a:ext>
                </a:extLst>
              </a:tr>
              <a:tr h="3619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bunch intensity  [10</a:t>
                      </a:r>
                      <a:r>
                        <a:rPr kumimoji="0" lang="en-GB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SR</a:t>
                      </a:r>
                      <a:r>
                        <a:rPr kumimoji="0" lang="en-GB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nergy loss / turn [GeV]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0.036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0.34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1.72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9.21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322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RF voltage [GV]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0.44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10.9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00603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long.</a:t>
                      </a:r>
                      <a:r>
                        <a:rPr kumimoji="0" lang="en-GB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damping time [turns]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73614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horizontal beta*</a:t>
                      </a:r>
                      <a:r>
                        <a:rPr kumimoji="0" lang="de-AT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[m]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0.15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0.3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9448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vertical</a:t>
                      </a:r>
                      <a:r>
                        <a:rPr kumimoji="0" lang="en-US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beta* [mm]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0.8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1.6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30520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geometric emittance</a:t>
                      </a:r>
                      <a:r>
                        <a:rPr kumimoji="0" lang="en-US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[nm]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0.27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0.63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1.46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5839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vert. geom. emittance [pm]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1.0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1.3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2.9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20261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bunch length with SR / BS [mm]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 / 12.1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3.0 / 6.0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3.3 / 5.3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 / 2.</a:t>
                      </a:r>
                      <a:r>
                        <a:rPr kumimoji="0" lang="en-GB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97388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luminosity per IP [10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cm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-2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r>
                        <a:rPr kumimoji="0" lang="en-GB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38425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lifetime rad </a:t>
                      </a:r>
                      <a:r>
                        <a:rPr kumimoji="0" lang="en-US" sz="1800" b="1" kern="1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Bhabha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BS [min]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68 / &gt;200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 / &gt;1000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 / 18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 / 18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1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92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AE4165-054E-1844-8994-4BB9C27DB96C}"/>
              </a:ext>
            </a:extLst>
          </p:cNvPr>
          <p:cNvSpPr/>
          <p:nvPr/>
        </p:nvSpPr>
        <p:spPr>
          <a:xfrm>
            <a:off x="-6002" y="15860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A15580-536F-A44E-BCE0-50820650E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17" y="6208826"/>
            <a:ext cx="572660" cy="572660"/>
          </a:xfrm>
          <a:prstGeom prst="rect">
            <a:avLst/>
          </a:prstGeom>
        </p:spPr>
      </p:pic>
      <p:pic>
        <p:nvPicPr>
          <p:cNvPr id="16" name="Image 4" descr="bande-01.eps">
            <a:extLst>
              <a:ext uri="{FF2B5EF4-FFF2-40B4-BE49-F238E27FC236}">
                <a16:creationId xmlns:a16="http://schemas.microsoft.com/office/drawing/2014/main" id="{1260C57B-619D-E944-A6EC-348EF6FFA2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6352" y="-3000200"/>
            <a:ext cx="9833867" cy="7270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C980F4-69E3-DE46-A834-BB5EE610C6A5}"/>
              </a:ext>
            </a:extLst>
          </p:cNvPr>
          <p:cNvSpPr txBox="1"/>
          <p:nvPr/>
        </p:nvSpPr>
        <p:spPr>
          <a:xfrm>
            <a:off x="1036143" y="6316641"/>
            <a:ext cx="61976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0" baseline="0" dirty="0">
                <a:solidFill>
                  <a:srgbClr val="004E96"/>
                </a:solidFill>
              </a:rPr>
              <a:t>Tessa Charles,  UK FCC meeting, September 2020</a:t>
            </a:r>
            <a:endParaRPr lang="en-GB" sz="1500" b="0" dirty="0">
              <a:solidFill>
                <a:srgbClr val="004E9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7CFC5-ADAA-594C-88D8-58E735322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531" y="6137303"/>
            <a:ext cx="1473200" cy="61410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3C3621F-6269-C948-A312-24D72238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22" y="328235"/>
            <a:ext cx="10923009" cy="13255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b="1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</a:t>
            </a:r>
            <a:r>
              <a:rPr lang="en-US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FCC-</a:t>
            </a:r>
            <a:r>
              <a:rPr lang="en-US" sz="3200" kern="0" dirty="0" err="1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ee</a:t>
            </a:r>
            <a:r>
              <a:rPr lang="en-US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parameters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90B78-47A7-5B4F-836B-33DE43949388}"/>
              </a:ext>
            </a:extLst>
          </p:cNvPr>
          <p:cNvSpPr/>
          <p:nvPr/>
        </p:nvSpPr>
        <p:spPr>
          <a:xfrm>
            <a:off x="-6002" y="5802923"/>
            <a:ext cx="12198002" cy="1055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6462B9-5758-D94C-BB52-9ADF02CC1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287893"/>
              </p:ext>
            </p:extLst>
          </p:nvPr>
        </p:nvGraphicFramePr>
        <p:xfrm>
          <a:off x="346122" y="1034840"/>
          <a:ext cx="11499755" cy="5673769"/>
        </p:xfrm>
        <a:graphic>
          <a:graphicData uri="http://schemas.openxmlformats.org/drawingml/2006/table">
            <a:tbl>
              <a:tblPr firstRow="1" bandRow="1"/>
              <a:tblGrid>
                <a:gridCol w="4708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2138">
                  <a:extLst>
                    <a:ext uri="{9D8B030D-6E8A-4147-A177-3AD203B41FA5}">
                      <a16:colId xmlns:a16="http://schemas.microsoft.com/office/drawing/2014/main" val="818795718"/>
                    </a:ext>
                  </a:extLst>
                </a:gridCol>
              </a:tblGrid>
              <a:tr h="49726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AT" sz="18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(ZH)</a:t>
                      </a:r>
                      <a:endParaRPr lang="de-AT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ttbar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energy [GeV]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current [mA]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1390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no. bunches/beam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16640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2000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29601"/>
                  </a:ext>
                </a:extLst>
              </a:tr>
              <a:tr h="3619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bunch intensity  [10</a:t>
                      </a:r>
                      <a:r>
                        <a:rPr kumimoji="0" lang="en-GB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SR</a:t>
                      </a:r>
                      <a:r>
                        <a:rPr kumimoji="0" lang="en-GB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nergy loss / turn [GeV]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0.036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0.34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1.72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9.21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322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RF voltage [GV]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0.44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10.9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00603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long.</a:t>
                      </a:r>
                      <a:r>
                        <a:rPr kumimoji="0" lang="en-GB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damping time [turns]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73614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horizontal beta*</a:t>
                      </a:r>
                      <a:r>
                        <a:rPr kumimoji="0" lang="de-AT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[m]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9448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vertical</a:t>
                      </a:r>
                      <a:r>
                        <a:rPr kumimoji="0" lang="en-US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beta* [mm]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1.6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30520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geometric emittance</a:t>
                      </a:r>
                      <a:r>
                        <a:rPr kumimoji="0" lang="en-US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[nm]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0.27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0.63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1.46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5839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vert. geom. emittance [pm]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2.9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20261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bunch length with SR / BS [mm]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 / 12.1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3.0 / 6.0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3.3 / 5.3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 / 2.</a:t>
                      </a:r>
                      <a:r>
                        <a:rPr kumimoji="0" lang="en-GB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97388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luminosity per IP [10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cm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-2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r>
                        <a:rPr kumimoji="0" lang="en-GB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38425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lifetime rad </a:t>
                      </a:r>
                      <a:r>
                        <a:rPr kumimoji="0" lang="en-US" sz="1800" b="1" kern="1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Bhabha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BS [min]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68 / &gt;200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 / &gt;1000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 / 18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 / 18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1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49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E8F4A2B-9D64-A148-A05E-1B4F9C53460C}"/>
              </a:ext>
            </a:extLst>
          </p:cNvPr>
          <p:cNvSpPr/>
          <p:nvPr/>
        </p:nvSpPr>
        <p:spPr>
          <a:xfrm>
            <a:off x="-6002" y="101454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D47F9E-748E-A142-842F-2F130273E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3" t="1711"/>
          <a:stretch/>
        </p:blipFill>
        <p:spPr>
          <a:xfrm>
            <a:off x="6164475" y="1024048"/>
            <a:ext cx="5717709" cy="49063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559D709B-D23A-7640-BC20-FC4F073286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196" y="1123389"/>
                <a:ext cx="5717709" cy="554681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493776" indent="-4572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Arial"/>
                  <a:buChar char="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Arial"/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0000"/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70331" indent="-342900" defTabSz="685783">
                  <a:spcBef>
                    <a:spcPts val="751"/>
                  </a:spcBef>
                  <a:buClr>
                    <a:srgbClr val="0C377B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000" b="1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double ring </a:t>
                </a:r>
                <a:r>
                  <a:rPr lang="en-US" sz="2000" dirty="0" err="1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e</a:t>
                </a:r>
                <a:r>
                  <a:rPr lang="en-US" sz="2000" baseline="30000" dirty="0" err="1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+</a:t>
                </a:r>
                <a:r>
                  <a:rPr lang="en-US" sz="2000" dirty="0" err="1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e</a:t>
                </a:r>
                <a:r>
                  <a:rPr lang="en-US" sz="2000" baseline="30000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-</a:t>
                </a:r>
                <a:r>
                  <a:rPr lang="en-US" sz="2000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 collider ~100 km</a:t>
                </a:r>
              </a:p>
              <a:p>
                <a:pPr marL="370331" indent="-342900" defTabSz="685783">
                  <a:spcBef>
                    <a:spcPts val="751"/>
                  </a:spcBef>
                  <a:buClr>
                    <a:srgbClr val="0C377B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follows the footprint of FCC-</a:t>
                </a:r>
                <a:r>
                  <a:rPr lang="en-US" sz="2000" dirty="0" err="1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hh</a:t>
                </a:r>
                <a:endParaRPr lang="en-US" sz="2000" dirty="0">
                  <a:solidFill>
                    <a:schemeClr val="tx1"/>
                  </a:solidFill>
                  <a:latin typeface="CMU Sans Serif Medium" panose="02000603000000000000" pitchFamily="2" charset="0"/>
                  <a:ea typeface="CMU Sans Serif Medium" panose="02000603000000000000" pitchFamily="2" charset="0"/>
                  <a:cs typeface="CMU Sans Serif Medium" panose="02000603000000000000" pitchFamily="2" charset="0"/>
                </a:endParaRPr>
              </a:p>
              <a:p>
                <a:pPr marL="370331" indent="-342900" defTabSz="263519">
                  <a:spcBef>
                    <a:spcPts val="751"/>
                  </a:spcBef>
                  <a:buClr>
                    <a:srgbClr val="0C377B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000" b="1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presently 2 IPs </a:t>
                </a:r>
                <a:r>
                  <a:rPr lang="en-US" sz="2000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(alternative layouts with 4 IPs under study), </a:t>
                </a:r>
                <a:r>
                  <a:rPr lang="en-US" sz="2000" b="1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large </a:t>
                </a:r>
                <a:r>
                  <a:rPr lang="en-US" sz="2000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horizontal crossing angle </a:t>
                </a:r>
                <a:r>
                  <a:rPr lang="en-US" sz="2000" b="1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30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mrad</a:t>
                </a:r>
                <a:r>
                  <a:rPr lang="en-US" sz="2000" b="1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, crab-waist optics </a:t>
                </a:r>
              </a:p>
              <a:p>
                <a:pPr marL="370331" indent="-342900" defTabSz="263519">
                  <a:spcBef>
                    <a:spcPts val="751"/>
                  </a:spcBef>
                  <a:buClr>
                    <a:srgbClr val="0C377B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000" b="1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asymmetric IR layout &amp; optics </a:t>
                </a:r>
                <a:r>
                  <a:rPr lang="en-US" sz="2000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to limit synchrotron radiation towards the detector </a:t>
                </a:r>
                <a:endParaRPr lang="en-US" sz="2000" b="1" dirty="0">
                  <a:solidFill>
                    <a:schemeClr val="tx1"/>
                  </a:solidFill>
                  <a:latin typeface="CMU Sans Serif Medium" panose="02000603000000000000" pitchFamily="2" charset="0"/>
                  <a:ea typeface="CMU Sans Serif Medium" panose="02000603000000000000" pitchFamily="2" charset="0"/>
                  <a:cs typeface="CMU Sans Serif Medium" panose="02000603000000000000" pitchFamily="2" charset="0"/>
                </a:endParaRPr>
              </a:p>
              <a:p>
                <a:pPr marL="370331" indent="-342900" defTabSz="358766">
                  <a:spcBef>
                    <a:spcPts val="751"/>
                  </a:spcBef>
                  <a:buClr>
                    <a:srgbClr val="0C377B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000" b="1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synchrotron radiation power 50 MW/beam</a:t>
                </a:r>
                <a:r>
                  <a:rPr lang="en-US" sz="2000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 at all beam energies; tapering of </a:t>
                </a:r>
                <a:r>
                  <a:rPr lang="en-GB" sz="2000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arc magnet strengths to match local energy</a:t>
                </a:r>
              </a:p>
              <a:p>
                <a:pPr marL="370331" indent="-342900" defTabSz="358766">
                  <a:spcBef>
                    <a:spcPts val="751"/>
                  </a:spcBef>
                  <a:buClr>
                    <a:srgbClr val="0C377B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GB" sz="2000" b="1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common RF </a:t>
                </a:r>
                <a:r>
                  <a:rPr lang="en-GB" sz="2000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 running</a:t>
                </a:r>
              </a:p>
              <a:p>
                <a:pPr marL="370331" indent="-342900" defTabSz="358766">
                  <a:spcBef>
                    <a:spcPts val="751"/>
                  </a:spcBef>
                  <a:buClr>
                    <a:srgbClr val="0C377B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000" b="1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top-up injection</a:t>
                </a:r>
                <a:r>
                  <a:rPr lang="en-US" sz="2000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 requires </a:t>
                </a:r>
                <a:r>
                  <a:rPr lang="en-US" sz="2000" b="1" dirty="0">
                    <a:solidFill>
                      <a:schemeClr val="tx1"/>
                    </a:solidFill>
                    <a:latin typeface="CMU Sans Serif Medium" panose="02000603000000000000" pitchFamily="2" charset="0"/>
                    <a:ea typeface="CMU Sans Serif Medium" panose="02000603000000000000" pitchFamily="2" charset="0"/>
                    <a:cs typeface="CMU Sans Serif Medium" panose="02000603000000000000" pitchFamily="2" charset="0"/>
                  </a:rPr>
                  <a:t>booster synchrotron in collider tunnel</a:t>
                </a:r>
              </a:p>
              <a:p>
                <a:pPr marL="27431" indent="0" defTabSz="358766">
                  <a:spcBef>
                    <a:spcPts val="751"/>
                  </a:spcBef>
                  <a:buClr>
                    <a:srgbClr val="0C377B"/>
                  </a:buClr>
                  <a:buNone/>
                  <a:defRPr/>
                </a:pPr>
                <a:endParaRPr lang="en-GB" sz="2000" dirty="0">
                  <a:solidFill>
                    <a:schemeClr val="tx1"/>
                  </a:solidFill>
                  <a:latin typeface="CMU Sans Serif Medium" panose="02000603000000000000" pitchFamily="2" charset="0"/>
                  <a:ea typeface="CMU Sans Serif Medium" panose="02000603000000000000" pitchFamily="2" charset="0"/>
                  <a:cs typeface="CMU Sans Serif Medium" panose="02000603000000000000" pitchFamily="2" charset="0"/>
                </a:endParaRPr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559D709B-D23A-7640-BC20-FC4F07328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96" y="1123389"/>
                <a:ext cx="5717709" cy="5546811"/>
              </a:xfrm>
              <a:prstGeom prst="rect">
                <a:avLst/>
              </a:prstGeom>
              <a:blipFill>
                <a:blip r:embed="rId3"/>
                <a:stretch>
                  <a:fillRect t="-685" r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C56C41D7-999B-0747-8C2E-775CC266F403}"/>
              </a:ext>
            </a:extLst>
          </p:cNvPr>
          <p:cNvSpPr/>
          <p:nvPr/>
        </p:nvSpPr>
        <p:spPr>
          <a:xfrm>
            <a:off x="161946" y="515975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1" defTabSz="357708">
              <a:spcBef>
                <a:spcPts val="751"/>
              </a:spcBef>
              <a:buClr>
                <a:srgbClr val="0C377B"/>
              </a:buClr>
              <a:defRPr/>
            </a:pPr>
            <a:endParaRPr lang="en-US" sz="2000" b="1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6A1B7B-754C-5347-971B-2C4FE6912D48}"/>
              </a:ext>
            </a:extLst>
          </p:cNvPr>
          <p:cNvSpPr/>
          <p:nvPr/>
        </p:nvSpPr>
        <p:spPr>
          <a:xfrm>
            <a:off x="2447946" y="6087944"/>
            <a:ext cx="690361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i="1" dirty="0"/>
              <a:t>FCC-</a:t>
            </a:r>
            <a:r>
              <a:rPr lang="en-GB" i="1" dirty="0" err="1"/>
              <a:t>ee</a:t>
            </a:r>
            <a:r>
              <a:rPr lang="en-GB" i="1" dirty="0"/>
              <a:t>: The Lepton Collider</a:t>
            </a:r>
            <a:r>
              <a:rPr lang="en-GB" dirty="0"/>
              <a:t>, </a:t>
            </a:r>
            <a:r>
              <a:rPr lang="en-GB" b="1" dirty="0"/>
              <a:t>Eur. Phys. J. Spec. Top. 228</a:t>
            </a:r>
            <a:r>
              <a:rPr lang="en-GB" dirty="0"/>
              <a:t>, 261–623 (2019)</a:t>
            </a:r>
          </a:p>
          <a:p>
            <a:r>
              <a:rPr lang="en-GB" dirty="0"/>
              <a:t>K. Oide et al., </a:t>
            </a:r>
            <a:r>
              <a:rPr lang="en-GB" b="1" dirty="0"/>
              <a:t>Phys. Rev. Accel. Beams 19</a:t>
            </a:r>
            <a:r>
              <a:rPr lang="en-GB" dirty="0"/>
              <a:t>, 111005 (2016)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EA6A3DC-B4C3-8544-8BCF-B332371A18F2}"/>
              </a:ext>
            </a:extLst>
          </p:cNvPr>
          <p:cNvSpPr txBox="1">
            <a:spLocks/>
          </p:cNvSpPr>
          <p:nvPr/>
        </p:nvSpPr>
        <p:spPr>
          <a:xfrm>
            <a:off x="404196" y="270385"/>
            <a:ext cx="1092300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</a:t>
            </a:r>
            <a:r>
              <a:rPr lang="en-US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FCC-</a:t>
            </a:r>
            <a:r>
              <a:rPr lang="en-US" sz="3200" kern="0" dirty="0" err="1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ee</a:t>
            </a:r>
            <a:r>
              <a:rPr lang="en-US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basic design choices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3A12E0-B68E-3946-8271-F959151DB018}"/>
              </a:ext>
            </a:extLst>
          </p:cNvPr>
          <p:cNvSpPr txBox="1">
            <a:spLocks/>
          </p:cNvSpPr>
          <p:nvPr/>
        </p:nvSpPr>
        <p:spPr>
          <a:xfrm>
            <a:off x="9522560" y="6407593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45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AE4165-054E-1844-8994-4BB9C27DB96C}"/>
              </a:ext>
            </a:extLst>
          </p:cNvPr>
          <p:cNvSpPr/>
          <p:nvPr/>
        </p:nvSpPr>
        <p:spPr>
          <a:xfrm>
            <a:off x="-6002" y="101454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2C31E-FC07-F040-B038-7C7A071D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23" y="-66768"/>
            <a:ext cx="12192000" cy="1325563"/>
          </a:xfrm>
        </p:spPr>
        <p:txBody>
          <a:bodyPr>
            <a:normAutofit/>
          </a:bodyPr>
          <a:lstStyle/>
          <a:p>
            <a:pPr lvl="0" defTabSz="457200">
              <a:spcBef>
                <a:spcPts val="0"/>
              </a:spcBef>
              <a:defRPr/>
            </a:pPr>
            <a:r>
              <a:rPr lang="en-US" sz="6600" b="1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Design concept: </a:t>
            </a:r>
            <a:r>
              <a:rPr lang="en-US" sz="310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using lessons and techniques from past colliders</a:t>
            </a:r>
            <a:endParaRPr lang="en-US" sz="3100" kern="0" dirty="0">
              <a:solidFill>
                <a:srgbClr val="FFFF00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D355D3-EAAE-4748-AB66-03205AAE2F61}"/>
              </a:ext>
            </a:extLst>
          </p:cNvPr>
          <p:cNvSpPr/>
          <p:nvPr/>
        </p:nvSpPr>
        <p:spPr>
          <a:xfrm>
            <a:off x="2283518" y="4528255"/>
            <a:ext cx="1146468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defTabSz="685783">
              <a:defRPr/>
            </a:pPr>
            <a:r>
              <a:rPr lang="en-GB" sz="1200" dirty="0">
                <a:solidFill>
                  <a:srgbClr val="0C377B"/>
                </a:solidFill>
                <a:latin typeface="Arial"/>
              </a:rPr>
              <a:t>Marica Biagini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4526CA-7CA0-C948-8C3F-F43E50919422}"/>
              </a:ext>
            </a:extLst>
          </p:cNvPr>
          <p:cNvSpPr txBox="1"/>
          <p:nvPr/>
        </p:nvSpPr>
        <p:spPr>
          <a:xfrm>
            <a:off x="7130655" y="1243901"/>
            <a:ext cx="48384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spcAft>
                <a:spcPts val="1200"/>
              </a:spcAft>
              <a:defRPr/>
            </a:pPr>
            <a:r>
              <a:rPr lang="de-AT" sz="2300" b="1" i="1" dirty="0">
                <a:solidFill>
                  <a:srgbClr val="0C377B"/>
                </a:solidFill>
                <a:latin typeface="Calibri"/>
              </a:rPr>
              <a:t>B-factories:</a:t>
            </a:r>
            <a:r>
              <a:rPr lang="en-GB" sz="2300" b="1" i="1" dirty="0">
                <a:solidFill>
                  <a:srgbClr val="0C377B"/>
                </a:solidFill>
                <a:latin typeface="Calibri"/>
              </a:rPr>
              <a:t> </a:t>
            </a:r>
            <a:r>
              <a:rPr lang="en-GB" sz="2300" b="1" dirty="0">
                <a:solidFill>
                  <a:srgbClr val="0C377B"/>
                </a:solidFill>
                <a:latin typeface="Calibri"/>
              </a:rPr>
              <a:t>KEKB &amp; PEP-II: </a:t>
            </a:r>
            <a:r>
              <a:rPr lang="en-GB" sz="2300" dirty="0">
                <a:solidFill>
                  <a:srgbClr val="FF0000"/>
                </a:solidFill>
                <a:latin typeface="Calibri"/>
              </a:rPr>
              <a:t>double-ring lepton colliders, high beam currents,</a:t>
            </a:r>
            <a:r>
              <a:rPr lang="en-GB" sz="2300" dirty="0">
                <a:solidFill>
                  <a:srgbClr val="0C377B"/>
                </a:solidFill>
                <a:latin typeface="Calibri"/>
              </a:rPr>
              <a:t> </a:t>
            </a:r>
            <a:r>
              <a:rPr lang="en-GB" sz="2300" dirty="0">
                <a:solidFill>
                  <a:srgbClr val="FF0000"/>
                </a:solidFill>
                <a:latin typeface="Calibri"/>
              </a:rPr>
              <a:t>top-up injection</a:t>
            </a:r>
            <a:endParaRPr lang="en-GB" sz="2300" dirty="0">
              <a:solidFill>
                <a:srgbClr val="0C377B"/>
              </a:solidFill>
              <a:latin typeface="Calibri"/>
            </a:endParaRPr>
          </a:p>
          <a:p>
            <a:pPr defTabSz="200020">
              <a:spcAft>
                <a:spcPts val="1200"/>
              </a:spcAft>
              <a:defRPr/>
            </a:pPr>
            <a:r>
              <a:rPr lang="en-GB" sz="2300" b="1" dirty="0">
                <a:solidFill>
                  <a:srgbClr val="0C377B"/>
                </a:solidFill>
                <a:latin typeface="Calibri"/>
              </a:rPr>
              <a:t>DAFNE: </a:t>
            </a:r>
            <a:r>
              <a:rPr lang="en-GB" sz="2300" dirty="0">
                <a:solidFill>
                  <a:srgbClr val="FF0000"/>
                </a:solidFill>
                <a:latin typeface="Calibri"/>
              </a:rPr>
              <a:t>crab waist, double ring</a:t>
            </a:r>
            <a:endParaRPr lang="de-AT" sz="2300" i="1" dirty="0">
              <a:solidFill>
                <a:srgbClr val="0C377B"/>
              </a:solidFill>
              <a:latin typeface="Calibri"/>
            </a:endParaRPr>
          </a:p>
          <a:p>
            <a:pPr defTabSz="685783">
              <a:spcAft>
                <a:spcPts val="1200"/>
              </a:spcAft>
              <a:defRPr/>
            </a:pPr>
            <a:r>
              <a:rPr lang="en-GB" sz="2300" b="1" dirty="0">
                <a:solidFill>
                  <a:srgbClr val="0C377B"/>
                </a:solidFill>
                <a:latin typeface="Calibri" panose="020F0502020204030204"/>
              </a:rPr>
              <a:t>LEP:  </a:t>
            </a:r>
            <a:r>
              <a:rPr lang="en-GB" sz="2300" dirty="0">
                <a:solidFill>
                  <a:srgbClr val="FF0000"/>
                </a:solidFill>
                <a:latin typeface="Calibri" panose="020F0502020204030204"/>
              </a:rPr>
              <a:t>high energy, SR effects</a:t>
            </a:r>
            <a:endParaRPr lang="en-GB" sz="2300" i="1" dirty="0">
              <a:solidFill>
                <a:srgbClr val="FF0000"/>
              </a:solidFill>
              <a:latin typeface="Calibri"/>
            </a:endParaRPr>
          </a:p>
          <a:p>
            <a:pPr defTabSz="685783">
              <a:spcAft>
                <a:spcPts val="1200"/>
              </a:spcAft>
              <a:defRPr/>
            </a:pPr>
            <a:r>
              <a:rPr lang="en-GB" sz="2300" b="1" dirty="0">
                <a:solidFill>
                  <a:srgbClr val="0C377B"/>
                </a:solidFill>
                <a:latin typeface="Calibri" panose="020F0502020204030204"/>
              </a:rPr>
              <a:t>VEPP-4M, LEP: </a:t>
            </a:r>
            <a:r>
              <a:rPr lang="en-GB" sz="2300" dirty="0">
                <a:solidFill>
                  <a:srgbClr val="FF0000"/>
                </a:solidFill>
                <a:latin typeface="Calibri" panose="020F0502020204030204"/>
              </a:rPr>
              <a:t>precision E calibration </a:t>
            </a:r>
            <a:endParaRPr lang="en-GB" sz="2300" i="1" dirty="0">
              <a:solidFill>
                <a:srgbClr val="0C377B"/>
              </a:solidFill>
              <a:latin typeface="Calibri"/>
            </a:endParaRPr>
          </a:p>
          <a:p>
            <a:pPr defTabSz="685783">
              <a:spcAft>
                <a:spcPts val="1200"/>
              </a:spcAft>
              <a:defRPr/>
            </a:pPr>
            <a:r>
              <a:rPr lang="en-GB" sz="2300" b="1" dirty="0">
                <a:solidFill>
                  <a:srgbClr val="0C377B"/>
                </a:solidFill>
                <a:latin typeface="Calibri"/>
              </a:rPr>
              <a:t>KEKB: </a:t>
            </a:r>
            <a:r>
              <a:rPr lang="en-GB" sz="2300" i="1" dirty="0">
                <a:solidFill>
                  <a:srgbClr val="FF0000"/>
                </a:solidFill>
                <a:latin typeface="Calibri"/>
              </a:rPr>
              <a:t>e</a:t>
            </a:r>
            <a:r>
              <a:rPr lang="en-GB" sz="2300" baseline="30000" dirty="0">
                <a:solidFill>
                  <a:srgbClr val="FF0000"/>
                </a:solidFill>
                <a:latin typeface="Calibri"/>
              </a:rPr>
              <a:t>+</a:t>
            </a:r>
            <a:r>
              <a:rPr lang="en-GB" sz="2300" dirty="0">
                <a:solidFill>
                  <a:srgbClr val="FF0000"/>
                </a:solidFill>
                <a:latin typeface="Calibri"/>
              </a:rPr>
              <a:t> source </a:t>
            </a:r>
            <a:endParaRPr lang="en-GB" sz="2300" i="1" dirty="0">
              <a:solidFill>
                <a:srgbClr val="0C377B"/>
              </a:solidFill>
              <a:latin typeface="Calibri"/>
            </a:endParaRPr>
          </a:p>
          <a:p>
            <a:pPr defTabSz="685783">
              <a:spcAft>
                <a:spcPts val="1200"/>
              </a:spcAft>
              <a:defRPr/>
            </a:pPr>
            <a:r>
              <a:rPr lang="en-GB" sz="2300" b="1" dirty="0">
                <a:solidFill>
                  <a:srgbClr val="0C377B"/>
                </a:solidFill>
                <a:latin typeface="Calibri"/>
              </a:rPr>
              <a:t>HERA, LEP, RHIC: </a:t>
            </a:r>
            <a:r>
              <a:rPr lang="en-GB" sz="2300" dirty="0">
                <a:solidFill>
                  <a:srgbClr val="FF0000"/>
                </a:solidFill>
                <a:latin typeface="Calibri"/>
              </a:rPr>
              <a:t>spin gymnastics </a:t>
            </a:r>
          </a:p>
          <a:p>
            <a:pPr defTabSz="685783">
              <a:spcAft>
                <a:spcPts val="1200"/>
              </a:spcAft>
              <a:defRPr/>
            </a:pPr>
            <a:r>
              <a:rPr lang="en-GB" sz="2300" b="1" dirty="0">
                <a:solidFill>
                  <a:srgbClr val="0C377B"/>
                </a:solidFill>
              </a:rPr>
              <a:t>S-KEKB: </a:t>
            </a:r>
            <a:r>
              <a:rPr lang="en-GB" sz="2300" dirty="0">
                <a:solidFill>
                  <a:srgbClr val="FF0000"/>
                </a:solidFill>
              </a:rPr>
              <a:t>low </a:t>
            </a:r>
            <a:r>
              <a:rPr lang="en-GB" sz="23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GB" sz="2300" baseline="-25000" dirty="0">
                <a:solidFill>
                  <a:srgbClr val="FF0000"/>
                </a:solidFill>
              </a:rPr>
              <a:t>y</a:t>
            </a:r>
            <a:r>
              <a:rPr lang="en-GB" sz="2300" dirty="0">
                <a:solidFill>
                  <a:srgbClr val="FF0000"/>
                </a:solidFill>
              </a:rPr>
              <a:t>*, crab waist</a:t>
            </a:r>
            <a:endParaRPr lang="de-AT" sz="2300" i="1" dirty="0">
              <a:solidFill>
                <a:srgbClr val="0C377B"/>
              </a:solidFill>
            </a:endParaRPr>
          </a:p>
          <a:p>
            <a:pPr defTabSz="685783">
              <a:spcAft>
                <a:spcPts val="1200"/>
              </a:spcAft>
              <a:defRPr/>
            </a:pPr>
            <a:endParaRPr lang="en-GB" sz="2300" b="1" dirty="0">
              <a:solidFill>
                <a:srgbClr val="0C377B"/>
              </a:solidFill>
              <a:latin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9AE9B4A-8E5F-EF4E-A554-340E6B32D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/>
          <a:stretch/>
        </p:blipFill>
        <p:spPr>
          <a:xfrm>
            <a:off x="382172" y="1109877"/>
            <a:ext cx="6786103" cy="486981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8B1E10-0CD0-CA4D-8136-45A25AE072D6}"/>
              </a:ext>
            </a:extLst>
          </p:cNvPr>
          <p:cNvCxnSpPr>
            <a:cxnSpLocks/>
          </p:cNvCxnSpPr>
          <p:nvPr/>
        </p:nvCxnSpPr>
        <p:spPr>
          <a:xfrm flipV="1">
            <a:off x="2408708" y="2035948"/>
            <a:ext cx="2934202" cy="802255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27FE057-CA5E-F34F-9848-8FED59EEEF3F}"/>
              </a:ext>
            </a:extLst>
          </p:cNvPr>
          <p:cNvCxnSpPr/>
          <p:nvPr/>
        </p:nvCxnSpPr>
        <p:spPr>
          <a:xfrm flipV="1">
            <a:off x="5548960" y="2321139"/>
            <a:ext cx="144016" cy="549855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54C6DE9-5081-D04F-99A6-17532E5A57D2}"/>
              </a:ext>
            </a:extLst>
          </p:cNvPr>
          <p:cNvSpPr/>
          <p:nvPr/>
        </p:nvSpPr>
        <p:spPr>
          <a:xfrm>
            <a:off x="4742383" y="4895391"/>
            <a:ext cx="15100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Marica Biagini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F878475-8CF7-7041-87D4-321C28978C83}"/>
              </a:ext>
            </a:extLst>
          </p:cNvPr>
          <p:cNvCxnSpPr>
            <a:cxnSpLocks/>
          </p:cNvCxnSpPr>
          <p:nvPr/>
        </p:nvCxnSpPr>
        <p:spPr>
          <a:xfrm flipV="1">
            <a:off x="4019143" y="1424738"/>
            <a:ext cx="852721" cy="608417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FF68B62-2967-CF43-A58A-67F9BBF2AE43}"/>
              </a:ext>
            </a:extLst>
          </p:cNvPr>
          <p:cNvCxnSpPr>
            <a:cxnSpLocks/>
          </p:cNvCxnSpPr>
          <p:nvPr/>
        </p:nvCxnSpPr>
        <p:spPr>
          <a:xfrm flipV="1">
            <a:off x="3928184" y="1347481"/>
            <a:ext cx="871672" cy="139570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D079BF-1740-A94B-9061-DD1C3889C339}"/>
              </a:ext>
            </a:extLst>
          </p:cNvPr>
          <p:cNvCxnSpPr>
            <a:cxnSpLocks/>
          </p:cNvCxnSpPr>
          <p:nvPr/>
        </p:nvCxnSpPr>
        <p:spPr>
          <a:xfrm flipV="1">
            <a:off x="3761215" y="2321139"/>
            <a:ext cx="1787745" cy="1262843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0DD6622-55A6-2349-B44E-93DE2A409A89}"/>
              </a:ext>
            </a:extLst>
          </p:cNvPr>
          <p:cNvSpPr txBox="1">
            <a:spLocks/>
          </p:cNvSpPr>
          <p:nvPr/>
        </p:nvSpPr>
        <p:spPr>
          <a:xfrm>
            <a:off x="9522560" y="6407593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6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C41F3-AB00-224C-AB2B-7127F74B94A8}"/>
              </a:ext>
            </a:extLst>
          </p:cNvPr>
          <p:cNvSpPr/>
          <p:nvPr/>
        </p:nvSpPr>
        <p:spPr>
          <a:xfrm>
            <a:off x="-6002" y="101454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D1772F-ABE4-BA41-8522-2825BD6F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22" y="226088"/>
            <a:ext cx="10923009" cy="13255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AU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FCC-</a:t>
            </a:r>
            <a:r>
              <a:rPr lang="en-AU" sz="3200" kern="0" dirty="0" err="1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ee</a:t>
            </a:r>
            <a:r>
              <a:rPr lang="en-AU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asymmetric crab-waist IR optics</a:t>
            </a:r>
            <a:endParaRPr lang="en-US" sz="3200" kern="0" dirty="0">
              <a:solidFill>
                <a:srgbClr val="FFFF00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D47016-9DA6-A74D-921D-7800CE53511B}"/>
              </a:ext>
            </a:extLst>
          </p:cNvPr>
          <p:cNvSpPr txBox="1"/>
          <p:nvPr/>
        </p:nvSpPr>
        <p:spPr>
          <a:xfrm>
            <a:off x="2778101" y="3072479"/>
            <a:ext cx="1813309" cy="369330"/>
          </a:xfrm>
          <a:prstGeom prst="rect">
            <a:avLst/>
          </a:prstGeom>
          <a:noFill/>
        </p:spPr>
        <p:txBody>
          <a:bodyPr wrap="none" lIns="91436" tIns="45719" rIns="91436" bIns="45719" rtlCol="0">
            <a:spAutoFit/>
          </a:bodyPr>
          <a:lstStyle/>
          <a:p>
            <a:r>
              <a:rPr lang="en-US" dirty="0" err="1"/>
              <a:t>ttbar</a:t>
            </a:r>
            <a:r>
              <a:rPr lang="en-US" dirty="0"/>
              <a:t> 182.5 GeV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99C64E-73AF-6041-B649-DCCD3896EF15}"/>
              </a:ext>
            </a:extLst>
          </p:cNvPr>
          <p:cNvSpPr/>
          <p:nvPr/>
        </p:nvSpPr>
        <p:spPr>
          <a:xfrm>
            <a:off x="7152640" y="1296073"/>
            <a:ext cx="4468615" cy="163121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Novel asymmetric IR optics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suppress synchrotron radiation toward the IP, </a:t>
            </a:r>
            <a:r>
              <a:rPr lang="en-US" sz="2000" dirty="0">
                <a:solidFill>
                  <a:srgbClr val="0C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aseline="-25000" dirty="0">
                <a:solidFill>
                  <a:srgbClr val="0C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</a:t>
            </a:r>
            <a:r>
              <a:rPr lang="en-US" sz="2000" dirty="0">
                <a:solidFill>
                  <a:srgbClr val="0C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&lt;100 </a:t>
            </a:r>
            <a:r>
              <a:rPr lang="en-US" sz="2000" dirty="0" err="1">
                <a:solidFill>
                  <a:srgbClr val="0C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en-US" sz="2000" dirty="0">
                <a:solidFill>
                  <a:srgbClr val="0C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450 m from IP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(lesson from LEP)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8D38E2-7FA5-2548-8212-027B55EBEA1F}"/>
              </a:ext>
            </a:extLst>
          </p:cNvPr>
          <p:cNvGrpSpPr/>
          <p:nvPr/>
        </p:nvGrpSpPr>
        <p:grpSpPr>
          <a:xfrm>
            <a:off x="260252" y="1097227"/>
            <a:ext cx="6732550" cy="5092557"/>
            <a:chOff x="708" y="802840"/>
            <a:chExt cx="6493163" cy="462604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37D1E63-0E11-B44C-915E-1F53FFC9C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" y="802840"/>
              <a:ext cx="6493163" cy="462604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048485-68F7-2C4D-AC30-3B60BB12EB49}"/>
                </a:ext>
              </a:extLst>
            </p:cNvPr>
            <p:cNvSpPr/>
            <p:nvPr/>
          </p:nvSpPr>
          <p:spPr>
            <a:xfrm>
              <a:off x="1998194" y="4994823"/>
              <a:ext cx="1361501" cy="4198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550F2F1-B7AB-BC4B-A91B-8FF8D743897F}"/>
              </a:ext>
            </a:extLst>
          </p:cNvPr>
          <p:cNvSpPr/>
          <p:nvPr/>
        </p:nvSpPr>
        <p:spPr>
          <a:xfrm>
            <a:off x="7155434" y="2893910"/>
            <a:ext cx="4853064" cy="185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sextupoles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(a–d) for local vertical chromaticity correction combined w. crab waist, optimized for each working point </a:t>
            </a:r>
            <a:r>
              <a:rPr lang="en-US" sz="2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novel “virtual crab waist”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(standard crab waist demonstrated at DAFNE)</a:t>
            </a:r>
          </a:p>
          <a:p>
            <a:r>
              <a:rPr lang="en-US" sz="1467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21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86F1A1-B665-5942-A067-85B9E1184A50}"/>
              </a:ext>
            </a:extLst>
          </p:cNvPr>
          <p:cNvSpPr txBox="1"/>
          <p:nvPr/>
        </p:nvSpPr>
        <p:spPr>
          <a:xfrm>
            <a:off x="7084122" y="5140886"/>
            <a:ext cx="492437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H. Burkhardt, A. Blondel, M. Koratzinos, K. Oide, et al.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D816EE-3D84-224C-8B06-294A00D66DF2}"/>
              </a:ext>
            </a:extLst>
          </p:cNvPr>
          <p:cNvSpPr txBox="1"/>
          <p:nvPr/>
        </p:nvSpPr>
        <p:spPr>
          <a:xfrm>
            <a:off x="7084122" y="5541421"/>
            <a:ext cx="492437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K. Oide et al.</a:t>
            </a:r>
            <a:r>
              <a:rPr lang="en-GB" sz="1600" dirty="0"/>
              <a:t>, </a:t>
            </a:r>
            <a:r>
              <a:rPr lang="en-GB" sz="1600" b="1" dirty="0"/>
              <a:t>Phys. Rev. </a:t>
            </a:r>
            <a:r>
              <a:rPr lang="en-GB" sz="1600" b="1" dirty="0" err="1"/>
              <a:t>Accel</a:t>
            </a:r>
            <a:r>
              <a:rPr lang="en-GB" sz="1600" b="1" dirty="0"/>
              <a:t>. Beams 19</a:t>
            </a:r>
            <a:r>
              <a:rPr lang="en-GB" sz="1600" dirty="0"/>
              <a:t>, 111005 (2016)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EF039C7-EC2F-E842-818B-E83602337AC5}"/>
              </a:ext>
            </a:extLst>
          </p:cNvPr>
          <p:cNvSpPr txBox="1">
            <a:spLocks/>
          </p:cNvSpPr>
          <p:nvPr/>
        </p:nvSpPr>
        <p:spPr>
          <a:xfrm>
            <a:off x="9522560" y="6407593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73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9B533B7-4DAF-AB49-86B5-6FE658CD8269}"/>
              </a:ext>
            </a:extLst>
          </p:cNvPr>
          <p:cNvSpPr/>
          <p:nvPr/>
        </p:nvSpPr>
        <p:spPr>
          <a:xfrm>
            <a:off x="0" y="5769693"/>
            <a:ext cx="12192000" cy="108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F45667-E145-9242-8B3E-CB0FFBDDE150}"/>
              </a:ext>
            </a:extLst>
          </p:cNvPr>
          <p:cNvSpPr txBox="1">
            <a:spLocks/>
          </p:cNvSpPr>
          <p:nvPr/>
        </p:nvSpPr>
        <p:spPr>
          <a:xfrm>
            <a:off x="4571388" y="1694299"/>
            <a:ext cx="2049933" cy="475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700" i="1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(during collisions)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0BA22B-415B-4241-91BA-7B234DF40DF9}"/>
              </a:ext>
            </a:extLst>
          </p:cNvPr>
          <p:cNvSpPr txBox="1">
            <a:spLocks/>
          </p:cNvSpPr>
          <p:nvPr/>
        </p:nvSpPr>
        <p:spPr>
          <a:xfrm>
            <a:off x="4571388" y="2707044"/>
            <a:ext cx="2049933" cy="475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700" i="1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(during collisions)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DE2FD-3045-B34B-95B5-4001BF76E4C2}"/>
              </a:ext>
            </a:extLst>
          </p:cNvPr>
          <p:cNvSpPr txBox="1">
            <a:spLocks/>
          </p:cNvSpPr>
          <p:nvPr/>
        </p:nvSpPr>
        <p:spPr>
          <a:xfrm>
            <a:off x="12315360" y="3791022"/>
            <a:ext cx="4927020" cy="26989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buNone/>
            </a:pPr>
            <a:r>
              <a:rPr lang="en-US" sz="21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Many thanks to:</a:t>
            </a:r>
          </a:p>
          <a:p>
            <a:pPr marL="0" indent="0">
              <a:lnSpc>
                <a:spcPts val="2700"/>
              </a:lnSpc>
              <a:buNone/>
            </a:pP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Rohan Dowd (AS), </a:t>
            </a:r>
            <a:r>
              <a:rPr lang="en-AU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Masamitsu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Aiba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(PSI), 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Katsunobu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Oide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(KEK), Thorsten 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Hellert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(ALS), Ilya 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Agapov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(DESY), Pedro Fernandes Tavares (MAX IV), Kent 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Wooton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(APS), Bastian 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Härer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(KEK), Liu Lin (LNLS), Simone Di 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Mitri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(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Elettra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), Jeff Corbett (SLAC), </a:t>
            </a:r>
            <a:r>
              <a:rPr lang="en-US" sz="2300" dirty="0">
                <a:solidFill>
                  <a:srgbClr val="262626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Bernhard Holzer (CERN)</a:t>
            </a:r>
            <a:endParaRPr lang="en-US" sz="2300" dirty="0"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9F8E1F-6938-CF44-A2AA-43B76358171D}"/>
              </a:ext>
            </a:extLst>
          </p:cNvPr>
          <p:cNvSpPr/>
          <p:nvPr/>
        </p:nvSpPr>
        <p:spPr>
          <a:xfrm>
            <a:off x="-6002" y="8716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BD6FBC7-B89E-7141-A643-8BAC3301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22" y="203675"/>
            <a:ext cx="11814882" cy="645991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000" kern="0" dirty="0">
                <a:solidFill>
                  <a:schemeClr val="bg1"/>
                </a:solidFill>
              </a:rPr>
              <a:t>Natural </a:t>
            </a:r>
            <a:r>
              <a:rPr lang="en-US" sz="3000" kern="0" dirty="0" err="1">
                <a:solidFill>
                  <a:schemeClr val="bg1"/>
                </a:solidFill>
              </a:rPr>
              <a:t>chromaticities</a:t>
            </a:r>
            <a:r>
              <a:rPr lang="en-US" sz="3000" kern="0" dirty="0">
                <a:solidFill>
                  <a:schemeClr val="bg1"/>
                </a:solidFill>
              </a:rPr>
              <a:t> for a range of low emittance storage rings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7AA7A28-1159-F54E-BA64-F90164F1D0F9}"/>
              </a:ext>
            </a:extLst>
          </p:cNvPr>
          <p:cNvSpPr txBox="1">
            <a:spLocks/>
          </p:cNvSpPr>
          <p:nvPr/>
        </p:nvSpPr>
        <p:spPr>
          <a:xfrm>
            <a:off x="255884" y="5592617"/>
            <a:ext cx="12059476" cy="10998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1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Many thanks to: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Rohan Dowd (AS), </a:t>
            </a:r>
            <a:r>
              <a:rPr lang="en-AU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Masamitsu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Aiba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(PSI), 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Katsunobu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Oide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(KEK), Thorsten 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Hellert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(ALS), Ilya 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Agapov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(DESY), Pedro Fernandes Tavares (MAX IV), Kent 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Wooton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(APS), Bastian 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Härer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(KEK), Liu Lin (LNLS), Simone Di 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Mitri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(</a:t>
            </a:r>
            <a:r>
              <a:rPr lang="en-US" sz="23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Elettra</a:t>
            </a:r>
            <a:r>
              <a:rPr lang="en-US" sz="23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), Jeff Corbett (SLAC), </a:t>
            </a:r>
            <a:r>
              <a:rPr lang="en-US" sz="2300" dirty="0">
                <a:solidFill>
                  <a:srgbClr val="262626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Bernhard Holzer (CERN)</a:t>
            </a:r>
            <a:endParaRPr lang="en-US" sz="2300" dirty="0"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12B08393-F8F8-0044-8CEF-32F60F127E10}"/>
              </a:ext>
            </a:extLst>
          </p:cNvPr>
          <p:cNvSpPr txBox="1">
            <a:spLocks/>
          </p:cNvSpPr>
          <p:nvPr/>
        </p:nvSpPr>
        <p:spPr>
          <a:xfrm>
            <a:off x="10179574" y="6395647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080763-5785-9341-BF40-EDF5993655C0}"/>
              </a:ext>
            </a:extLst>
          </p:cNvPr>
          <p:cNvGrpSpPr/>
          <p:nvPr/>
        </p:nvGrpSpPr>
        <p:grpSpPr>
          <a:xfrm>
            <a:off x="1863744" y="1015783"/>
            <a:ext cx="8764688" cy="4497637"/>
            <a:chOff x="1863744" y="1015783"/>
            <a:chExt cx="8764688" cy="449763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D26BA2-FB12-3A4A-BC16-FFAD88BF9316}"/>
                </a:ext>
              </a:extLst>
            </p:cNvPr>
            <p:cNvGrpSpPr/>
            <p:nvPr/>
          </p:nvGrpSpPr>
          <p:grpSpPr>
            <a:xfrm>
              <a:off x="1863744" y="1015783"/>
              <a:ext cx="8764688" cy="4497637"/>
              <a:chOff x="1863744" y="1015783"/>
              <a:chExt cx="8764688" cy="449763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C1E6B67-9705-6B41-B96B-052D26CD55A1}"/>
                  </a:ext>
                </a:extLst>
              </p:cNvPr>
              <p:cNvGrpSpPr/>
              <p:nvPr/>
            </p:nvGrpSpPr>
            <p:grpSpPr>
              <a:xfrm>
                <a:off x="8185270" y="3812645"/>
                <a:ext cx="2443162" cy="996168"/>
                <a:chOff x="8401481" y="2112962"/>
                <a:chExt cx="2443162" cy="996168"/>
              </a:xfrm>
            </p:grpSpPr>
            <p:pic>
              <p:nvPicPr>
                <p:cNvPr id="9" name="Content Placeholder 5">
                  <a:extLst>
                    <a:ext uri="{FF2B5EF4-FFF2-40B4-BE49-F238E27FC236}">
                      <a16:creationId xmlns:a16="http://schemas.microsoft.com/office/drawing/2014/main" id="{DAE2F42F-AB55-1945-A7C0-D6A1E3FDD3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2868" t="28414" r="43809" b="65579"/>
                <a:stretch/>
              </p:blipFill>
              <p:spPr>
                <a:xfrm>
                  <a:off x="8401481" y="2112962"/>
                  <a:ext cx="284328" cy="365126"/>
                </a:xfrm>
                <a:prstGeom prst="rect">
                  <a:avLst/>
                </a:prstGeom>
              </p:spPr>
            </p:pic>
            <p:pic>
              <p:nvPicPr>
                <p:cNvPr id="10" name="Content Placeholder 5">
                  <a:extLst>
                    <a:ext uri="{FF2B5EF4-FFF2-40B4-BE49-F238E27FC236}">
                      <a16:creationId xmlns:a16="http://schemas.microsoft.com/office/drawing/2014/main" id="{C580D82D-8DED-4848-B26A-CE2A364A9B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7948" t="61914" r="29262" b="33873"/>
                <a:stretch/>
              </p:blipFill>
              <p:spPr>
                <a:xfrm>
                  <a:off x="8446890" y="2438968"/>
                  <a:ext cx="238919" cy="256103"/>
                </a:xfrm>
                <a:prstGeom prst="rect">
                  <a:avLst/>
                </a:prstGeom>
              </p:spPr>
            </p:pic>
            <p:pic>
              <p:nvPicPr>
                <p:cNvPr id="11" name="Content Placeholder 5">
                  <a:extLst>
                    <a:ext uri="{FF2B5EF4-FFF2-40B4-BE49-F238E27FC236}">
                      <a16:creationId xmlns:a16="http://schemas.microsoft.com/office/drawing/2014/main" id="{91101AD2-D8D1-2843-AC4B-813BA93945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58544" t="63226" r="38980" b="31758"/>
                <a:stretch/>
              </p:blipFill>
              <p:spPr>
                <a:xfrm>
                  <a:off x="8473878" y="2804221"/>
                  <a:ext cx="211931" cy="304909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61C60502-3E48-F745-8B32-C7FBC5467F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74543" y="2117725"/>
                  <a:ext cx="812800" cy="177800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F6BC2529-3387-F14C-9B66-9D75553341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87243" y="2778422"/>
                  <a:ext cx="2057400" cy="228600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9DAC5DC6-A651-EE41-98FF-6C0214BC70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74543" y="2439788"/>
                  <a:ext cx="2070100" cy="228600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80A1600-2C3F-EA44-8C9A-13DBBA5883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1228961" y="2603116"/>
                <a:ext cx="1665672" cy="39610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BE3C66B-A539-D84E-B814-C5F56A44DE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6767" t="6119" r="7623"/>
              <a:stretch/>
            </p:blipFill>
            <p:spPr>
              <a:xfrm>
                <a:off x="2258761" y="1015783"/>
                <a:ext cx="6038960" cy="4497637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BEAE957-F49D-194C-A260-49B773B11FE2}"/>
                  </a:ext>
                </a:extLst>
              </p:cNvPr>
              <p:cNvSpPr/>
              <p:nvPr/>
            </p:nvSpPr>
            <p:spPr>
              <a:xfrm>
                <a:off x="2861953" y="3634005"/>
                <a:ext cx="463138" cy="349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95F3FD-E5FC-E149-AC1E-2CC601953D11}"/>
                </a:ext>
              </a:extLst>
            </p:cNvPr>
            <p:cNvSpPr/>
            <p:nvPr/>
          </p:nvSpPr>
          <p:spPr>
            <a:xfrm>
              <a:off x="3805530" y="3089937"/>
              <a:ext cx="1087103" cy="349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EE958A-50B1-3342-BFE8-EAE60914254D}"/>
                </a:ext>
              </a:extLst>
            </p:cNvPr>
            <p:cNvSpPr/>
            <p:nvPr/>
          </p:nvSpPr>
          <p:spPr>
            <a:xfrm>
              <a:off x="4405744" y="3169036"/>
              <a:ext cx="522514" cy="162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194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8B65E-4ED7-4545-AA95-129596DCB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798" y="903290"/>
            <a:ext cx="10312404" cy="51943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55A0"/>
                </a:solidFill>
              </a:rPr>
              <a:t>Orbit correction: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1">
                    <a:lumMod val="10000"/>
                  </a:schemeClr>
                </a:solidFill>
              </a:rPr>
              <a:t>MICADO &amp; SVD from MADX</a:t>
            </a:r>
          </a:p>
          <a:p>
            <a:pPr marL="1133856" lvl="2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ym typeface="Wingdings"/>
              </a:rPr>
              <a:t>Hor. corrector at each QF, Vert. corrector at each QD</a:t>
            </a:r>
          </a:p>
          <a:p>
            <a:pPr marL="448056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00" dirty="0"/>
              <a:t>		1598 vertical </a:t>
            </a:r>
            <a:r>
              <a:rPr lang="en-US" sz="1500" dirty="0">
                <a:sym typeface="Wingdings"/>
              </a:rPr>
              <a:t>correctors / </a:t>
            </a:r>
            <a:r>
              <a:rPr lang="en-US" sz="1500" dirty="0"/>
              <a:t>1590 horizontal </a:t>
            </a:r>
            <a:r>
              <a:rPr lang="en-US" sz="1500" dirty="0">
                <a:sym typeface="Wingdings"/>
              </a:rPr>
              <a:t>correctors</a:t>
            </a:r>
          </a:p>
          <a:p>
            <a:pPr marL="1133856" lvl="2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ym typeface="Wingdings"/>
              </a:rPr>
              <a:t>BPM at each </a:t>
            </a:r>
            <a:r>
              <a:rPr lang="en-US" sz="1800" dirty="0" err="1">
                <a:sym typeface="Wingdings"/>
              </a:rPr>
              <a:t>quadrupole</a:t>
            </a:r>
            <a:endParaRPr lang="en-US" sz="1800" dirty="0">
              <a:sym typeface="Wingdings"/>
            </a:endParaRPr>
          </a:p>
          <a:p>
            <a:pPr marL="448056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>
                <a:sym typeface="Wingdings"/>
              </a:rPr>
              <a:t>		</a:t>
            </a:r>
            <a:r>
              <a:rPr lang="en-US" sz="1500" dirty="0"/>
              <a:t>1598 BPMs vertical / 1590 BPMs horizontal  </a:t>
            </a:r>
          </a:p>
          <a:p>
            <a:pPr marL="448056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55A0"/>
                </a:solidFill>
              </a:rPr>
              <a:t>Vertical dispersion and orbit: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Orbit Dispersion Free Steering (DFS)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55A0"/>
                </a:solidFill>
              </a:rPr>
              <a:t>Linear coupling: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Coupling resonant driving terms (RDT)</a:t>
            </a:r>
          </a:p>
          <a:p>
            <a:pPr marL="1133856"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ym typeface="Wingdings"/>
              </a:rPr>
              <a:t>1 skew at each </a:t>
            </a:r>
            <a:r>
              <a:rPr lang="en-US" sz="1800" dirty="0" err="1">
                <a:sym typeface="Wingdings"/>
              </a:rPr>
              <a:t>sextupole</a:t>
            </a:r>
            <a:r>
              <a:rPr lang="en-US" sz="1800" dirty="0">
                <a:sym typeface="Wingdings"/>
              </a:rPr>
              <a:t> + skews correctors at the IP</a:t>
            </a:r>
            <a:br>
              <a:rPr lang="en-US" sz="1800" dirty="0">
                <a:sym typeface="Wingdings"/>
              </a:rPr>
            </a:b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55A0"/>
                </a:solidFill>
              </a:rPr>
              <a:t>Beta beating correction &amp; Horizontal dispersion via Response Matrix: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800" dirty="0" err="1"/>
              <a:t>Rematching</a:t>
            </a:r>
            <a:r>
              <a:rPr lang="en-US" sz="1800" dirty="0"/>
              <a:t> of the phase advance at the BPMs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ym typeface="Wingdings"/>
              </a:rPr>
              <a:t> </a:t>
            </a:r>
            <a:r>
              <a:rPr lang="en-US" sz="1800" dirty="0">
                <a:sym typeface="Wingdings"/>
              </a:rPr>
              <a:t>1 trim </a:t>
            </a:r>
            <a:r>
              <a:rPr lang="en-US" sz="1800" dirty="0" err="1">
                <a:sym typeface="Wingdings"/>
              </a:rPr>
              <a:t>quadrupole</a:t>
            </a:r>
            <a:r>
              <a:rPr lang="en-US" sz="1800" dirty="0">
                <a:sym typeface="Wingdings"/>
              </a:rPr>
              <a:t> at each </a:t>
            </a:r>
            <a:r>
              <a:rPr lang="en-US" sz="1800" dirty="0" err="1">
                <a:sym typeface="Wingdings"/>
              </a:rPr>
              <a:t>sextupole</a:t>
            </a:r>
            <a:endParaRPr lang="en-US" sz="1800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69CB6-6D7B-E44B-8584-9177A09B1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572" y="2886711"/>
            <a:ext cx="2883931" cy="556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83A5AC-B084-7944-A017-2C043888F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593" y="3739118"/>
            <a:ext cx="1755598" cy="871484"/>
          </a:xfrm>
          <a:prstGeom prst="rect">
            <a:avLst/>
          </a:prstGeom>
        </p:spPr>
      </p:pic>
      <p:pic>
        <p:nvPicPr>
          <p:cNvPr id="8" name="Picture 7" descr="latex-image-1.pdf">
            <a:extLst>
              <a:ext uri="{FF2B5EF4-FFF2-40B4-BE49-F238E27FC236}">
                <a16:creationId xmlns:a16="http://schemas.microsoft.com/office/drawing/2014/main" id="{6D9D6818-95E1-A34B-A29C-9D08996FFA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2" b="16553"/>
          <a:stretch/>
        </p:blipFill>
        <p:spPr>
          <a:xfrm>
            <a:off x="5967572" y="5021546"/>
            <a:ext cx="5779537" cy="13721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7C90FE-FFDC-964C-9771-619D96C9CB3E}"/>
              </a:ext>
            </a:extLst>
          </p:cNvPr>
          <p:cNvSpPr/>
          <p:nvPr/>
        </p:nvSpPr>
        <p:spPr>
          <a:xfrm>
            <a:off x="-6002" y="72878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FF4384-A50E-E94A-A258-CF7FD7485647}"/>
              </a:ext>
            </a:extLst>
          </p:cNvPr>
          <p:cNvSpPr txBox="1">
            <a:spLocks/>
          </p:cNvSpPr>
          <p:nvPr/>
        </p:nvSpPr>
        <p:spPr>
          <a:xfrm>
            <a:off x="346122" y="197512"/>
            <a:ext cx="10923009" cy="8117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Correction Strategy </a:t>
            </a:r>
            <a:endParaRPr lang="en-US" sz="3000" kern="0" dirty="0">
              <a:solidFill>
                <a:schemeClr val="bg1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70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C97C6A-B3B8-8341-BDD9-CBE62A28E974}"/>
              </a:ext>
            </a:extLst>
          </p:cNvPr>
          <p:cNvSpPr txBox="1">
            <a:spLocks/>
          </p:cNvSpPr>
          <p:nvPr/>
        </p:nvSpPr>
        <p:spPr>
          <a:xfrm>
            <a:off x="1981200" y="-96043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11893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5079D1-E167-5C4B-A614-6A5BD5EE8515}"/>
              </a:ext>
            </a:extLst>
          </p:cNvPr>
          <p:cNvSpPr/>
          <p:nvPr/>
        </p:nvSpPr>
        <p:spPr>
          <a:xfrm>
            <a:off x="-6002" y="8716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355A7E-C7B7-024C-AE7B-A6FE9A6E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22" y="240377"/>
            <a:ext cx="10923009" cy="78954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Assigning misalignments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1580D1-0C64-DA46-ACCD-EE6186BE5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2" r="5050"/>
          <a:stretch/>
        </p:blipFill>
        <p:spPr>
          <a:xfrm>
            <a:off x="174331" y="1267173"/>
            <a:ext cx="4486276" cy="24327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D01B4E-2FBC-C047-9205-4BAE854AD7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54" r="16217"/>
          <a:stretch/>
        </p:blipFill>
        <p:spPr>
          <a:xfrm>
            <a:off x="4620618" y="1652936"/>
            <a:ext cx="3357563" cy="2432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16BE08-362D-E94D-B7E1-1127336432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53" r="5149"/>
          <a:stretch/>
        </p:blipFill>
        <p:spPr>
          <a:xfrm>
            <a:off x="7995344" y="1137285"/>
            <a:ext cx="4002040" cy="243274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A8FDD4-689B-4744-B7FD-8CBB5DBBEC8F}"/>
              </a:ext>
            </a:extLst>
          </p:cNvPr>
          <p:cNvSpPr txBox="1">
            <a:spLocks/>
          </p:cNvSpPr>
          <p:nvPr/>
        </p:nvSpPr>
        <p:spPr>
          <a:xfrm>
            <a:off x="299597" y="4471446"/>
            <a:ext cx="9687365" cy="2775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- Misalignment randomly distributed via a Gaussian, truncated at 2.5 sigma.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- 2 independent DX and DY misalignments for each end of the girder, and which are used to calculate DTHETA and DPHI.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B26207-DBF9-FA42-B0E5-5DBD684F3920}"/>
              </a:ext>
            </a:extLst>
          </p:cNvPr>
          <p:cNvSpPr/>
          <p:nvPr/>
        </p:nvSpPr>
        <p:spPr>
          <a:xfrm>
            <a:off x="-6002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04E320-23B1-C943-9330-FD5D91ACA954}"/>
              </a:ext>
            </a:extLst>
          </p:cNvPr>
          <p:cNvSpPr/>
          <p:nvPr/>
        </p:nvSpPr>
        <p:spPr>
          <a:xfrm>
            <a:off x="9931503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BB749EC-AB35-1B4B-8F50-3CB0B005FD8E}"/>
              </a:ext>
            </a:extLst>
          </p:cNvPr>
          <p:cNvSpPr txBox="1">
            <a:spLocks/>
          </p:cNvSpPr>
          <p:nvPr/>
        </p:nvSpPr>
        <p:spPr>
          <a:xfrm>
            <a:off x="10179574" y="6395647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73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5BFD-7A2F-ED49-AF92-DA245A719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171"/>
            <a:ext cx="10515600" cy="4550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Arc quadrupoles and </a:t>
            </a:r>
            <a:r>
              <a:rPr lang="en-US" sz="20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sextupoles</a:t>
            </a:r>
            <a:r>
              <a:rPr lang="en-US" sz="20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are misaligned relative to a girder misalignment, incorporating misalignment due to ∆</a:t>
            </a:r>
            <a:r>
              <a:rPr lang="en-US" sz="20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y</a:t>
            </a:r>
            <a:r>
              <a:rPr lang="en-US" sz="2000" baseline="-250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girder</a:t>
            </a:r>
            <a:r>
              <a:rPr lang="en-US" sz="20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and ∆𝛳. 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636C063-5E09-334E-B063-10E739F1496E}"/>
              </a:ext>
            </a:extLst>
          </p:cNvPr>
          <p:cNvSpPr txBox="1">
            <a:spLocks/>
          </p:cNvSpPr>
          <p:nvPr/>
        </p:nvSpPr>
        <p:spPr>
          <a:xfrm>
            <a:off x="553762" y="5499696"/>
            <a:ext cx="10515600" cy="656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(not to scale)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B95C1F-8A26-8342-B17F-0118F360C0B3}"/>
              </a:ext>
            </a:extLst>
          </p:cNvPr>
          <p:cNvSpPr/>
          <p:nvPr/>
        </p:nvSpPr>
        <p:spPr>
          <a:xfrm>
            <a:off x="-6002" y="8716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D1D73C06-CE4F-BB46-A2FB-39F8EE45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22" y="240377"/>
            <a:ext cx="10923009" cy="78954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Assigning girder misalignments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52B7DE-70E4-5949-B3FB-99C8A6F1A93B}"/>
              </a:ext>
            </a:extLst>
          </p:cNvPr>
          <p:cNvGrpSpPr/>
          <p:nvPr/>
        </p:nvGrpSpPr>
        <p:grpSpPr>
          <a:xfrm>
            <a:off x="992686" y="2436736"/>
            <a:ext cx="5094965" cy="3184017"/>
            <a:chOff x="160826" y="2521494"/>
            <a:chExt cx="5487199" cy="310581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54CC862-E9A0-1E47-B73C-D269273A42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209" y="4486629"/>
              <a:ext cx="5223750" cy="48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BCE527-41F6-7141-BC98-06BF4DD72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988" y="4186182"/>
              <a:ext cx="806322" cy="192073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ABB9225-CBD0-E342-8B2E-4D7406085A04}"/>
                </a:ext>
              </a:extLst>
            </p:cNvPr>
            <p:cNvSpPr/>
            <p:nvPr/>
          </p:nvSpPr>
          <p:spPr>
            <a:xfrm rot="221233">
              <a:off x="4259828" y="4614880"/>
              <a:ext cx="1040748" cy="312409"/>
            </a:xfrm>
            <a:prstGeom prst="rect">
              <a:avLst/>
            </a:prstGeom>
            <a:solidFill>
              <a:srgbClr val="61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10000"/>
                </a:solidFill>
                <a:highlight>
                  <a:srgbClr val="610000"/>
                </a:highlight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DFF6931-C179-9348-B674-3BBD9887EA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-14925"/>
            <a:stretch/>
          </p:blipFill>
          <p:spPr>
            <a:xfrm>
              <a:off x="3317035" y="4518957"/>
              <a:ext cx="681389" cy="252126"/>
            </a:xfrm>
            <a:prstGeom prst="rect">
              <a:avLst/>
            </a:prstGeom>
          </p:spPr>
        </p:pic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C7FF337-D574-6A45-9566-6841087E73D3}"/>
                </a:ext>
              </a:extLst>
            </p:cNvPr>
            <p:cNvCxnSpPr>
              <a:cxnSpLocks/>
            </p:cNvCxnSpPr>
            <p:nvPr/>
          </p:nvCxnSpPr>
          <p:spPr>
            <a:xfrm>
              <a:off x="4149883" y="4497567"/>
              <a:ext cx="0" cy="210872"/>
            </a:xfrm>
            <a:prstGeom prst="straightConnector1">
              <a:avLst/>
            </a:prstGeom>
            <a:ln w="254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0536987-C939-9F41-88F6-2132E618B8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9437" y="4702310"/>
              <a:ext cx="317040" cy="2012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7F1B8FD-C7F0-1646-9D22-6714E61C7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826" y="2521494"/>
              <a:ext cx="250928" cy="235797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68E4264-48D0-B54B-A9B9-C327CE2A0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9853" y="4086916"/>
              <a:ext cx="148172" cy="252028"/>
            </a:xfrm>
            <a:prstGeom prst="rect">
              <a:avLst/>
            </a:prstGeom>
          </p:spPr>
        </p:pic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A8B24D7-9BFD-204C-A7CB-034BADCD9B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0763" y="2689714"/>
              <a:ext cx="230" cy="25109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7111577-2EC2-C940-A2BD-985B24121C6C}"/>
                </a:ext>
              </a:extLst>
            </p:cNvPr>
            <p:cNvGrpSpPr/>
            <p:nvPr/>
          </p:nvGrpSpPr>
          <p:grpSpPr>
            <a:xfrm rot="21035963">
              <a:off x="1274456" y="2918299"/>
              <a:ext cx="3080426" cy="1082870"/>
              <a:chOff x="2523432" y="3074068"/>
              <a:chExt cx="4209488" cy="127216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A71342-5CD8-B84D-B999-A576C9EC0754}"/>
                  </a:ext>
                </a:extLst>
              </p:cNvPr>
              <p:cNvSpPr/>
              <p:nvPr/>
            </p:nvSpPr>
            <p:spPr>
              <a:xfrm>
                <a:off x="3757075" y="3838623"/>
                <a:ext cx="50400" cy="36702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910A73B-BA42-294F-B727-F7960F492C38}"/>
                  </a:ext>
                </a:extLst>
              </p:cNvPr>
              <p:cNvSpPr/>
              <p:nvPr/>
            </p:nvSpPr>
            <p:spPr>
              <a:xfrm>
                <a:off x="5391441" y="3860393"/>
                <a:ext cx="50400" cy="36702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E13B693-2463-604A-A364-9B89BD9E30EC}"/>
                  </a:ext>
                </a:extLst>
              </p:cNvPr>
              <p:cNvSpPr/>
              <p:nvPr/>
            </p:nvSpPr>
            <p:spPr>
              <a:xfrm>
                <a:off x="4605200" y="3493370"/>
                <a:ext cx="50400" cy="6542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B91C0E5-F185-1C4C-9C39-A4CC18D3B3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1" b="-11567"/>
              <a:stretch/>
            </p:blipFill>
            <p:spPr>
              <a:xfrm>
                <a:off x="2523432" y="3836470"/>
                <a:ext cx="894943" cy="25683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DC12C37-8B3B-7D49-A813-FB4579638C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91309" y="3868328"/>
                <a:ext cx="941611" cy="274841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0A3555-C9D7-3848-B458-356A4162FBAD}"/>
                  </a:ext>
                </a:extLst>
              </p:cNvPr>
              <p:cNvSpPr/>
              <p:nvPr/>
            </p:nvSpPr>
            <p:spPr>
              <a:xfrm>
                <a:off x="3371301" y="4113750"/>
                <a:ext cx="2396669" cy="23248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5FE1F82-72BD-B048-BABA-14D45BA14E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4590" y="4215764"/>
                <a:ext cx="2820455" cy="1984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1AA5836-A724-3547-8758-3F5AB93451B3}"/>
                  </a:ext>
                </a:extLst>
              </p:cNvPr>
              <p:cNvCxnSpPr>
                <a:cxnSpLocks/>
                <a:endCxn id="14" idx="1"/>
              </p:cNvCxnSpPr>
              <p:nvPr/>
            </p:nvCxnSpPr>
            <p:spPr>
              <a:xfrm flipV="1">
                <a:off x="3366572" y="3633218"/>
                <a:ext cx="274697" cy="160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0B55DC8-B8B8-A24A-9C32-B5D350E6F6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9425" y="3633217"/>
                <a:ext cx="0" cy="597087"/>
              </a:xfrm>
              <a:prstGeom prst="straightConnector1">
                <a:avLst/>
              </a:prstGeom>
              <a:ln w="25400"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927F75D6-17BC-9E48-AE8D-717498F895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1680" y="3708513"/>
                <a:ext cx="0" cy="507251"/>
              </a:xfrm>
              <a:prstGeom prst="straightConnector1">
                <a:avLst/>
              </a:prstGeom>
              <a:ln w="25400"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4B80A28-2B4A-5B4E-81B2-4E1FB17E23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2941" y="3706963"/>
                <a:ext cx="26106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B71D541D-FDAB-2946-8A96-C7B42777A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4284" y="3296455"/>
                <a:ext cx="0" cy="921947"/>
              </a:xfrm>
              <a:prstGeom prst="straightConnector1">
                <a:avLst/>
              </a:prstGeom>
              <a:ln w="25400"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EBA99DE-EDB9-7B46-B0DC-0A04D30A83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7475" y="3291144"/>
                <a:ext cx="19986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8440B26-0054-2043-BEC4-B1F37D46650F}"/>
                  </a:ext>
                </a:extLst>
              </p:cNvPr>
              <p:cNvSpPr/>
              <p:nvPr/>
            </p:nvSpPr>
            <p:spPr>
              <a:xfrm>
                <a:off x="3641269" y="3401686"/>
                <a:ext cx="272141" cy="463063"/>
              </a:xfrm>
              <a:prstGeom prst="rect">
                <a:avLst/>
              </a:prstGeom>
              <a:solidFill>
                <a:srgbClr val="61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8A42DA-16FA-2D44-96B6-01EA57120888}"/>
                  </a:ext>
                </a:extLst>
              </p:cNvPr>
              <p:cNvSpPr/>
              <p:nvPr/>
            </p:nvSpPr>
            <p:spPr>
              <a:xfrm>
                <a:off x="4495789" y="3074068"/>
                <a:ext cx="272141" cy="463063"/>
              </a:xfrm>
              <a:prstGeom prst="rect">
                <a:avLst/>
              </a:prstGeom>
              <a:solidFill>
                <a:srgbClr val="61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5A3F793-47E6-FB4F-ACE3-74CAF7A9987B}"/>
                  </a:ext>
                </a:extLst>
              </p:cNvPr>
              <p:cNvSpPr/>
              <p:nvPr/>
            </p:nvSpPr>
            <p:spPr>
              <a:xfrm>
                <a:off x="5285016" y="3502991"/>
                <a:ext cx="272141" cy="463063"/>
              </a:xfrm>
              <a:prstGeom prst="rect">
                <a:avLst/>
              </a:prstGeom>
              <a:solidFill>
                <a:srgbClr val="61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4565E2E-D366-E44A-B5A2-7E3A01C73DE2}"/>
                </a:ext>
              </a:extLst>
            </p:cNvPr>
            <p:cNvCxnSpPr>
              <a:cxnSpLocks/>
            </p:cNvCxnSpPr>
            <p:nvPr/>
          </p:nvCxnSpPr>
          <p:spPr>
            <a:xfrm>
              <a:off x="1983536" y="4056620"/>
              <a:ext cx="0" cy="448068"/>
            </a:xfrm>
            <a:prstGeom prst="straightConnector1">
              <a:avLst/>
            </a:prstGeom>
            <a:ln w="254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C2C6E6C-FC6B-6445-B4B2-F718F69B4F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1071" y="4016518"/>
              <a:ext cx="2191809" cy="8824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AF8BDE3A-5DEF-D042-B1C8-820487BC5DB2}"/>
                </a:ext>
              </a:extLst>
            </p:cNvPr>
            <p:cNvSpPr/>
            <p:nvPr/>
          </p:nvSpPr>
          <p:spPr>
            <a:xfrm rot="969857">
              <a:off x="2483591" y="3956759"/>
              <a:ext cx="98090" cy="221433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372F07-B271-0341-B477-A341A9CFA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49951" y="3948769"/>
              <a:ext cx="802383" cy="228470"/>
            </a:xfrm>
            <a:prstGeom prst="rect">
              <a:avLst/>
            </a:prstGeom>
          </p:spPr>
        </p:pic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D4ED1872-4A67-1E43-80BF-F8056682445E}"/>
                </a:ext>
              </a:extLst>
            </p:cNvPr>
            <p:cNvSpPr txBox="1">
              <a:spLocks/>
            </p:cNvSpPr>
            <p:nvPr/>
          </p:nvSpPr>
          <p:spPr>
            <a:xfrm>
              <a:off x="4467937" y="4971138"/>
              <a:ext cx="821559" cy="6561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>
                  <a:solidFill>
                    <a:srgbClr val="6B0000"/>
                  </a:solidFill>
                  <a:latin typeface="CMU Sans Serif Medium" panose="02000603000000000000" pitchFamily="2" charset="0"/>
                  <a:ea typeface="CMU Sans Serif Medium" panose="02000603000000000000" pitchFamily="2" charset="0"/>
                  <a:cs typeface="CMU Sans Serif Medium" panose="02000603000000000000" pitchFamily="2" charset="0"/>
                </a:rPr>
                <a:t>dipole</a:t>
              </a:r>
            </a:p>
          </p:txBody>
        </p:sp>
        <p:sp>
          <p:nvSpPr>
            <p:cNvPr id="79" name="Content Placeholder 2">
              <a:extLst>
                <a:ext uri="{FF2B5EF4-FFF2-40B4-BE49-F238E27FC236}">
                  <a16:creationId xmlns:a16="http://schemas.microsoft.com/office/drawing/2014/main" id="{A7F0F4DC-BFA5-B74A-A73C-0272492B6DF3}"/>
                </a:ext>
              </a:extLst>
            </p:cNvPr>
            <p:cNvSpPr txBox="1">
              <a:spLocks/>
            </p:cNvSpPr>
            <p:nvPr/>
          </p:nvSpPr>
          <p:spPr>
            <a:xfrm>
              <a:off x="2275859" y="3584683"/>
              <a:ext cx="821559" cy="6561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MU Sans Serif Medium" panose="02000603000000000000" pitchFamily="2" charset="0"/>
                  <a:ea typeface="CMU Sans Serif Medium" panose="02000603000000000000" pitchFamily="2" charset="0"/>
                  <a:cs typeface="CMU Sans Serif Medium" panose="02000603000000000000" pitchFamily="2" charset="0"/>
                </a:rPr>
                <a:t>girder</a:t>
              </a: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BD803ACC-171D-FA41-81AD-7E1962130587}"/>
                </a:ext>
              </a:extLst>
            </p:cNvPr>
            <p:cNvSpPr txBox="1">
              <a:spLocks/>
            </p:cNvSpPr>
            <p:nvPr/>
          </p:nvSpPr>
          <p:spPr>
            <a:xfrm>
              <a:off x="2833513" y="2567275"/>
              <a:ext cx="1298417" cy="6561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 err="1">
                  <a:solidFill>
                    <a:srgbClr val="6B0000"/>
                  </a:solidFill>
                  <a:latin typeface="CMU Sans Serif Medium" panose="02000603000000000000" pitchFamily="2" charset="0"/>
                  <a:ea typeface="CMU Sans Serif Medium" panose="02000603000000000000" pitchFamily="2" charset="0"/>
                  <a:cs typeface="CMU Sans Serif Medium" panose="02000603000000000000" pitchFamily="2" charset="0"/>
                </a:rPr>
                <a:t>sextupoles</a:t>
              </a:r>
              <a:r>
                <a:rPr lang="en-US" sz="1400" dirty="0">
                  <a:solidFill>
                    <a:srgbClr val="6B0000"/>
                  </a:solidFill>
                  <a:latin typeface="CMU Sans Serif Medium" panose="02000603000000000000" pitchFamily="2" charset="0"/>
                  <a:ea typeface="CMU Sans Serif Medium" panose="02000603000000000000" pitchFamily="2" charset="0"/>
                  <a:cs typeface="CMU Sans Serif Medium" panose="02000603000000000000" pitchFamily="2" charset="0"/>
                </a:rPr>
                <a:t>/ quadrupoles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084703A-3CE6-FD4C-B76D-9A9209DC0454}"/>
              </a:ext>
            </a:extLst>
          </p:cNvPr>
          <p:cNvGrpSpPr/>
          <p:nvPr/>
        </p:nvGrpSpPr>
        <p:grpSpPr>
          <a:xfrm>
            <a:off x="6561200" y="2373593"/>
            <a:ext cx="5339818" cy="3136976"/>
            <a:chOff x="6144179" y="2518359"/>
            <a:chExt cx="5750902" cy="3046770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AC6CBE5-5AD2-DF4D-93DC-E3796B12C4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6620" y="4495201"/>
              <a:ext cx="5628461" cy="92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58182BB-0B39-404C-B70B-9F3B65F6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90630">
              <a:off x="6790171" y="4289313"/>
              <a:ext cx="719265" cy="20151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0A0B4F6-8E89-1E42-BDF7-105AECEC0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44179" y="2518359"/>
              <a:ext cx="244882" cy="242067"/>
            </a:xfrm>
            <a:prstGeom prst="rect">
              <a:avLst/>
            </a:prstGeom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BF66B9D-E466-D846-858D-0AA2E386FABD}"/>
                </a:ext>
              </a:extLst>
            </p:cNvPr>
            <p:cNvGrpSpPr/>
            <p:nvPr/>
          </p:nvGrpSpPr>
          <p:grpSpPr>
            <a:xfrm rot="275894">
              <a:off x="9962237" y="4477601"/>
              <a:ext cx="1907391" cy="462820"/>
              <a:chOff x="6200125" y="4692734"/>
              <a:chExt cx="2571937" cy="506553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2A9BDFA-2878-7749-A29F-BD0A4900D8DB}"/>
                  </a:ext>
                </a:extLst>
              </p:cNvPr>
              <p:cNvSpPr/>
              <p:nvPr/>
            </p:nvSpPr>
            <p:spPr>
              <a:xfrm>
                <a:off x="6200125" y="4771665"/>
                <a:ext cx="1422212" cy="427622"/>
              </a:xfrm>
              <a:prstGeom prst="rect">
                <a:avLst/>
              </a:prstGeom>
              <a:solidFill>
                <a:srgbClr val="61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610000"/>
                  </a:solidFill>
                  <a:highlight>
                    <a:srgbClr val="610000"/>
                  </a:highlight>
                </a:endParaRPr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AC4D21EE-DF0B-E647-97D0-5C7F789C3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8563" y="4692734"/>
                <a:ext cx="2344" cy="282018"/>
              </a:xfrm>
              <a:prstGeom prst="straightConnector1">
                <a:avLst/>
              </a:prstGeom>
              <a:ln w="25400"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29F0872A-9F56-1544-B2BB-1EE3B336A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4681" y="4967450"/>
                <a:ext cx="19245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190D2FF8-3DFC-3246-89ED-210222E5D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29029" y="4758057"/>
                <a:ext cx="843033" cy="204922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F61A6B7-D836-E244-8025-7450AED10829}"/>
                </a:ext>
              </a:extLst>
            </p:cNvPr>
            <p:cNvGrpSpPr/>
            <p:nvPr/>
          </p:nvGrpSpPr>
          <p:grpSpPr>
            <a:xfrm rot="21190630">
              <a:off x="7164458" y="3694601"/>
              <a:ext cx="3042096" cy="962908"/>
              <a:chOff x="2576262" y="3941583"/>
              <a:chExt cx="4101979" cy="105389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BC19E26-B931-ED4A-9127-247E287B6CC6}"/>
                  </a:ext>
                </a:extLst>
              </p:cNvPr>
              <p:cNvSpPr/>
              <p:nvPr/>
            </p:nvSpPr>
            <p:spPr>
              <a:xfrm>
                <a:off x="3371301" y="3941583"/>
                <a:ext cx="2396669" cy="105389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1D628D9-7FE6-0D4F-81FC-8A8B26CCDD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9425" y="4231150"/>
                <a:ext cx="17205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E1B4FA5-5048-E344-A927-BA5DBEC12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4128" y="4231150"/>
                <a:ext cx="0" cy="244517"/>
              </a:xfrm>
              <a:prstGeom prst="straightConnector1">
                <a:avLst/>
              </a:prstGeom>
              <a:ln w="25400"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87D0C403-0B51-F24C-8765-EDC9EE7044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0255" y="4450240"/>
                <a:ext cx="0" cy="288775"/>
              </a:xfrm>
              <a:prstGeom prst="straightConnector1">
                <a:avLst/>
              </a:prstGeom>
              <a:ln w="25400"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234CF3C9-EE93-D848-96B5-477F64D6CE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3338" y="4338450"/>
                <a:ext cx="0" cy="133127"/>
              </a:xfrm>
              <a:prstGeom prst="straightConnector1">
                <a:avLst/>
              </a:prstGeom>
              <a:ln w="25400"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6A1A710-D597-ED4D-97A3-831A5F92D1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9040" y="4343956"/>
                <a:ext cx="19986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CFDFFCA-ADE0-3E42-A345-50A9B167BB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00546" y="4451730"/>
                <a:ext cx="2700000" cy="1984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1AFCA29F-ABB6-5845-A4FC-A9D4FBE61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76262" y="4133534"/>
                <a:ext cx="768428" cy="204916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C77D6F0-BEC2-9E46-B7B3-84674633A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05367" y="4388114"/>
                <a:ext cx="872874" cy="220615"/>
              </a:xfrm>
              <a:prstGeom prst="rect">
                <a:avLst/>
              </a:prstGeom>
            </p:spPr>
          </p:pic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6ECC8478-226D-8746-9633-77EB636920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7311" y="4475667"/>
                <a:ext cx="0" cy="220580"/>
              </a:xfrm>
              <a:prstGeom prst="straightConnector1">
                <a:avLst/>
              </a:prstGeom>
              <a:ln w="25400"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8C76DB2-E576-A94B-8CFD-D801A3DEB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0211" y="4732621"/>
                <a:ext cx="19986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B7D3305-1B01-E849-87BF-A08C2FB4AA9E}"/>
                  </a:ext>
                </a:extLst>
              </p:cNvPr>
              <p:cNvSpPr/>
              <p:nvPr/>
            </p:nvSpPr>
            <p:spPr>
              <a:xfrm>
                <a:off x="3698864" y="4015251"/>
                <a:ext cx="272141" cy="463063"/>
              </a:xfrm>
              <a:prstGeom prst="rect">
                <a:avLst/>
              </a:prstGeom>
              <a:solidFill>
                <a:srgbClr val="61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ED027CB-B3DD-C340-820A-16B91C395016}"/>
                  </a:ext>
                </a:extLst>
              </p:cNvPr>
              <p:cNvSpPr/>
              <p:nvPr/>
            </p:nvSpPr>
            <p:spPr>
              <a:xfrm>
                <a:off x="4476831" y="4122357"/>
                <a:ext cx="272141" cy="463063"/>
              </a:xfrm>
              <a:prstGeom prst="rect">
                <a:avLst/>
              </a:prstGeom>
              <a:solidFill>
                <a:srgbClr val="61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DE94367-1BCE-364E-9B4B-E8BD8CBB1450}"/>
                  </a:ext>
                </a:extLst>
              </p:cNvPr>
              <p:cNvSpPr/>
              <p:nvPr/>
            </p:nvSpPr>
            <p:spPr>
              <a:xfrm>
                <a:off x="5280570" y="4489655"/>
                <a:ext cx="272141" cy="463063"/>
              </a:xfrm>
              <a:prstGeom prst="rect">
                <a:avLst/>
              </a:prstGeom>
              <a:solidFill>
                <a:srgbClr val="61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4B65AE1A-4B42-C248-A6B0-9B72CE4DFB27}"/>
                </a:ext>
              </a:extLst>
            </p:cNvPr>
            <p:cNvSpPr txBox="1">
              <a:spLocks/>
            </p:cNvSpPr>
            <p:nvPr/>
          </p:nvSpPr>
          <p:spPr>
            <a:xfrm>
              <a:off x="10128946" y="4908958"/>
              <a:ext cx="821559" cy="6561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>
                  <a:solidFill>
                    <a:srgbClr val="6B0000"/>
                  </a:solidFill>
                  <a:latin typeface="CMU Sans Serif Medium" panose="02000603000000000000" pitchFamily="2" charset="0"/>
                  <a:ea typeface="CMU Sans Serif Medium" panose="02000603000000000000" pitchFamily="2" charset="0"/>
                  <a:cs typeface="CMU Sans Serif Medium" panose="02000603000000000000" pitchFamily="2" charset="0"/>
                </a:rPr>
                <a:t>dipole</a:t>
              </a: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6063261B-10F2-3A49-AA28-ADC89BDE9165}"/>
                </a:ext>
              </a:extLst>
            </p:cNvPr>
            <p:cNvSpPr txBox="1">
              <a:spLocks/>
            </p:cNvSpPr>
            <p:nvPr/>
          </p:nvSpPr>
          <p:spPr>
            <a:xfrm>
              <a:off x="8209389" y="3446778"/>
              <a:ext cx="821559" cy="65617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MU Sans Serif Medium" panose="02000603000000000000" pitchFamily="2" charset="0"/>
                  <a:ea typeface="CMU Sans Serif Medium" panose="02000603000000000000" pitchFamily="2" charset="0"/>
                  <a:cs typeface="CMU Sans Serif Medium" panose="02000603000000000000" pitchFamily="2" charset="0"/>
                </a:rPr>
                <a:t>girder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99CB229-2334-3B42-A40E-523784FFF1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2963" y="2726106"/>
              <a:ext cx="230" cy="25109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99A19FB-E1A0-9646-A585-61237BCA022B}"/>
              </a:ext>
            </a:extLst>
          </p:cNvPr>
          <p:cNvSpPr/>
          <p:nvPr/>
        </p:nvSpPr>
        <p:spPr>
          <a:xfrm>
            <a:off x="-6002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F5903F3-DD80-3A47-A3EC-B439AA455766}"/>
              </a:ext>
            </a:extLst>
          </p:cNvPr>
          <p:cNvSpPr/>
          <p:nvPr/>
        </p:nvSpPr>
        <p:spPr>
          <a:xfrm>
            <a:off x="9931503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lide Number Placeholder 5">
            <a:extLst>
              <a:ext uri="{FF2B5EF4-FFF2-40B4-BE49-F238E27FC236}">
                <a16:creationId xmlns:a16="http://schemas.microsoft.com/office/drawing/2014/main" id="{010344D7-5B9A-F344-BC1F-8B464A84AD8E}"/>
              </a:ext>
            </a:extLst>
          </p:cNvPr>
          <p:cNvSpPr txBox="1">
            <a:spLocks/>
          </p:cNvSpPr>
          <p:nvPr/>
        </p:nvSpPr>
        <p:spPr>
          <a:xfrm>
            <a:off x="10179574" y="6395647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8DADDE8-93E6-384E-8794-36FFC277D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9597" y="3991773"/>
            <a:ext cx="137580" cy="2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8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28F369-76AB-104A-913E-7160022DB9C7}"/>
              </a:ext>
            </a:extLst>
          </p:cNvPr>
          <p:cNvSpPr/>
          <p:nvPr/>
        </p:nvSpPr>
        <p:spPr>
          <a:xfrm>
            <a:off x="4171950" y="6343650"/>
            <a:ext cx="4429125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C97C6A-B3B8-8341-BDD9-CBE62A28E974}"/>
              </a:ext>
            </a:extLst>
          </p:cNvPr>
          <p:cNvSpPr txBox="1">
            <a:spLocks/>
          </p:cNvSpPr>
          <p:nvPr/>
        </p:nvSpPr>
        <p:spPr>
          <a:xfrm>
            <a:off x="1981200" y="-96043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solidFill>
                <a:srgbClr val="011893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5079D1-E167-5C4B-A614-6A5BD5EE8515}"/>
              </a:ext>
            </a:extLst>
          </p:cNvPr>
          <p:cNvSpPr/>
          <p:nvPr/>
        </p:nvSpPr>
        <p:spPr>
          <a:xfrm>
            <a:off x="-6002" y="8716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355A7E-C7B7-024C-AE7B-A6FE9A6E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22" y="240377"/>
            <a:ext cx="10923009" cy="78954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Assigning girder misalignments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1580D1-0C64-DA46-ACCD-EE6186BE5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2" r="5050"/>
          <a:stretch/>
        </p:blipFill>
        <p:spPr>
          <a:xfrm>
            <a:off x="578642" y="3939838"/>
            <a:ext cx="4096252" cy="2221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D01B4E-2FBC-C047-9205-4BAE854AD7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54" r="16217"/>
          <a:stretch/>
        </p:blipFill>
        <p:spPr>
          <a:xfrm>
            <a:off x="4926802" y="4325601"/>
            <a:ext cx="3065666" cy="2221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16BE08-362D-E94D-B7E1-1127336432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53" r="5149"/>
          <a:stretch/>
        </p:blipFill>
        <p:spPr>
          <a:xfrm>
            <a:off x="8357557" y="3809950"/>
            <a:ext cx="3654114" cy="22212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552DADF-D74B-2F45-B699-CF4D64A8C433}"/>
              </a:ext>
            </a:extLst>
          </p:cNvPr>
          <p:cNvSpPr/>
          <p:nvPr/>
        </p:nvSpPr>
        <p:spPr>
          <a:xfrm>
            <a:off x="-6002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63034D-F92F-3642-A226-505DE80A2C28}"/>
              </a:ext>
            </a:extLst>
          </p:cNvPr>
          <p:cNvSpPr/>
          <p:nvPr/>
        </p:nvSpPr>
        <p:spPr>
          <a:xfrm>
            <a:off x="9931503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3F9043-A3C5-4046-8205-097FD357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2" y="1095138"/>
            <a:ext cx="8391995" cy="2644292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A6DFDE5-F4D3-E04C-8292-ECE5909B33B6}"/>
              </a:ext>
            </a:extLst>
          </p:cNvPr>
          <p:cNvSpPr txBox="1">
            <a:spLocks/>
          </p:cNvSpPr>
          <p:nvPr/>
        </p:nvSpPr>
        <p:spPr>
          <a:xfrm>
            <a:off x="10179574" y="6395647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4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1F6C88-402E-C64B-AFFD-D0103BF7E0EF}"/>
              </a:ext>
            </a:extLst>
          </p:cNvPr>
          <p:cNvSpPr/>
          <p:nvPr/>
        </p:nvSpPr>
        <p:spPr>
          <a:xfrm>
            <a:off x="-6002" y="15860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A60019-39DA-2C48-9451-ED95C668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68" y="322342"/>
            <a:ext cx="10923009" cy="647951"/>
          </a:xfrm>
        </p:spPr>
        <p:txBody>
          <a:bodyPr>
            <a:normAutofit/>
          </a:bodyPr>
          <a:lstStyle/>
          <a:p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The </a:t>
            </a:r>
            <a:r>
              <a:rPr lang="en-US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FCC integrated program</a:t>
            </a:r>
            <a:endParaRPr lang="en-US" sz="3200" dirty="0">
              <a:solidFill>
                <a:srgbClr val="FFFF00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14786-AFE4-1649-8715-C79C27F34188}"/>
              </a:ext>
            </a:extLst>
          </p:cNvPr>
          <p:cNvSpPr txBox="1"/>
          <p:nvPr/>
        </p:nvSpPr>
        <p:spPr>
          <a:xfrm>
            <a:off x="348310" y="1120586"/>
            <a:ext cx="7162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Comprehensive cost-effective program maximizing physics opportunities.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164C20-EDFB-4842-97BC-5FD46A635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r="1218"/>
          <a:stretch/>
        </p:blipFill>
        <p:spPr>
          <a:xfrm>
            <a:off x="7524385" y="1054737"/>
            <a:ext cx="4511417" cy="5036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9EDE86-9946-0543-A74F-13F130DFB0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3"/>
          <a:stretch/>
        </p:blipFill>
        <p:spPr>
          <a:xfrm>
            <a:off x="409203" y="2897181"/>
            <a:ext cx="3435222" cy="3032355"/>
          </a:xfrm>
          <a:prstGeom prst="rect">
            <a:avLst/>
          </a:prstGeom>
        </p:spPr>
      </p:pic>
      <p:pic>
        <p:nvPicPr>
          <p:cNvPr id="15" name="Picture 14" descr="layout_c.pdf">
            <a:extLst>
              <a:ext uri="{FF2B5EF4-FFF2-40B4-BE49-F238E27FC236}">
                <a16:creationId xmlns:a16="http://schemas.microsoft.com/office/drawing/2014/main" id="{C4E56AA5-9A0F-E043-9166-7B51E75FC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82" y="2897181"/>
            <a:ext cx="2909954" cy="30312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4DB625-79D7-C341-8857-851AB88B3B59}"/>
              </a:ext>
            </a:extLst>
          </p:cNvPr>
          <p:cNvSpPr txBox="1">
            <a:spLocks/>
          </p:cNvSpPr>
          <p:nvPr/>
        </p:nvSpPr>
        <p:spPr>
          <a:xfrm>
            <a:off x="4872975" y="2489557"/>
            <a:ext cx="1512168" cy="751570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C377B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FCC-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63390BA-5972-A749-8148-27B5A0DE2E12}"/>
              </a:ext>
            </a:extLst>
          </p:cNvPr>
          <p:cNvSpPr txBox="1">
            <a:spLocks/>
          </p:cNvSpPr>
          <p:nvPr/>
        </p:nvSpPr>
        <p:spPr>
          <a:xfrm>
            <a:off x="1370730" y="2498319"/>
            <a:ext cx="1512168" cy="751570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C377B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FCC-ee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1A9B3-8D68-234E-A86B-B91CAD15BF46}"/>
              </a:ext>
            </a:extLst>
          </p:cNvPr>
          <p:cNvSpPr txBox="1"/>
          <p:nvPr/>
        </p:nvSpPr>
        <p:spPr>
          <a:xfrm>
            <a:off x="3929570" y="1516964"/>
            <a:ext cx="3398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Stage 2: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FCC-</a:t>
            </a:r>
            <a:r>
              <a:rPr kumimoji="0" lang="en-GB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hh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(~100 </a:t>
            </a:r>
            <a:r>
              <a:rPr kumimoji="0" lang="en-GB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TeV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) as natural continuation at energy frontier, with ion and eh options.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A9A256-BF22-DF46-A658-2B6EA2EE187E}"/>
                  </a:ext>
                </a:extLst>
              </p:cNvPr>
              <p:cNvSpPr txBox="1"/>
              <p:nvPr/>
            </p:nvSpPr>
            <p:spPr>
              <a:xfrm>
                <a:off x="380261" y="1516964"/>
                <a:ext cx="34931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</a:rPr>
                  <a:t>Stage 1:</a:t>
                </a:r>
                <a:r>
                  <a:rPr kumimoji="0" lang="en-GB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</a:rPr>
                  <a:t> FCC-ee (Z, W, H,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60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t</m:t>
                    </m:r>
                    <m:acc>
                      <m:accPr>
                        <m:chr m:val="̅"/>
                        <m:ctrlPr>
                          <a:rPr kumimoji="0" lang="en-US" sz="16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US" sz="16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kumimoji="0" lang="en-GB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</a:rPr>
                  <a:t>) as Higgs factory, </a:t>
                </a:r>
                <a:r>
                  <a:rPr lang="en-GB" sz="1600" dirty="0">
                    <a:solidFill>
                      <a:srgbClr val="002060"/>
                    </a:solidFill>
                    <a:latin typeface="Arial"/>
                  </a:rPr>
                  <a:t>electroweak &amp;</a:t>
                </a:r>
                <a:r>
                  <a:rPr kumimoji="0" lang="en-GB" sz="1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</a:rPr>
                  <a:t> top factory at highest luminosities.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A9A256-BF22-DF46-A658-2B6EA2EE1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61" y="1516964"/>
                <a:ext cx="3493106" cy="830997"/>
              </a:xfrm>
              <a:prstGeom prst="rect">
                <a:avLst/>
              </a:prstGeom>
              <a:blipFill>
                <a:blip r:embed="rId6"/>
                <a:stretch>
                  <a:fillRect l="-725" t="-151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A372F52-DA37-334F-9F55-81A7A32EAC1C}"/>
              </a:ext>
            </a:extLst>
          </p:cNvPr>
          <p:cNvSpPr txBox="1">
            <a:spLocks/>
          </p:cNvSpPr>
          <p:nvPr/>
        </p:nvSpPr>
        <p:spPr>
          <a:xfrm>
            <a:off x="9522560" y="6407593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05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1475D33-6F3A-AD41-A0DC-B93B6220E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1" y="2100354"/>
            <a:ext cx="4887517" cy="33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C6FD09-2A86-3543-9DBF-2393083AA799}"/>
              </a:ext>
            </a:extLst>
          </p:cNvPr>
          <p:cNvSpPr txBox="1"/>
          <p:nvPr/>
        </p:nvSpPr>
        <p:spPr>
          <a:xfrm>
            <a:off x="5480550" y="2340606"/>
            <a:ext cx="151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Switch on </a:t>
            </a:r>
            <a:b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</a:b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sextupoles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ECAC0C9-CE65-8348-9428-21DED50577E6}"/>
              </a:ext>
            </a:extLst>
          </p:cNvPr>
          <p:cNvSpPr/>
          <p:nvPr/>
        </p:nvSpPr>
        <p:spPr>
          <a:xfrm>
            <a:off x="5718696" y="3131805"/>
            <a:ext cx="627687" cy="31200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C9835E-8276-9E4A-B21C-D19644FE34CF}"/>
              </a:ext>
            </a:extLst>
          </p:cNvPr>
          <p:cNvSpPr/>
          <p:nvPr/>
        </p:nvSpPr>
        <p:spPr>
          <a:xfrm>
            <a:off x="-6002" y="8716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1B6383-4716-E54F-B336-011F3B25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91" y="232033"/>
            <a:ext cx="10923009" cy="78954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Starting situation</a:t>
            </a:r>
            <a:endParaRPr lang="en-US" sz="3200" dirty="0">
              <a:solidFill>
                <a:schemeClr val="bg1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DF3BD-87F4-1D40-854A-B3D5891600E2}"/>
              </a:ext>
            </a:extLst>
          </p:cNvPr>
          <p:cNvSpPr txBox="1"/>
          <p:nvPr/>
        </p:nvSpPr>
        <p:spPr>
          <a:xfrm>
            <a:off x="1295515" y="1247600"/>
            <a:ext cx="4294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Orbit correction</a:t>
            </a:r>
          </a:p>
          <a:p>
            <a:r>
              <a:rPr lang="en-US" sz="20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+DFS (</a:t>
            </a:r>
            <a:r>
              <a:rPr lang="en-US" sz="20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sextupoles</a:t>
            </a:r>
            <a:r>
              <a:rPr lang="en-US" sz="20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off)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30BEC2-5F52-8D48-9E9A-6AE6F293C293}"/>
              </a:ext>
            </a:extLst>
          </p:cNvPr>
          <p:cNvSpPr txBox="1"/>
          <p:nvPr/>
        </p:nvSpPr>
        <p:spPr>
          <a:xfrm>
            <a:off x="7540353" y="1247600"/>
            <a:ext cx="3821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Dispersion and coupling correction (</a:t>
            </a:r>
            <a:r>
              <a:rPr lang="en-US" sz="20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sextupoles</a:t>
            </a:r>
            <a:r>
              <a:rPr lang="en-US" sz="20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on)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3B5FF64-1C4E-AE4C-9ECA-1A857FDD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05" y="1966080"/>
            <a:ext cx="5157494" cy="348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04B21D-3B17-BB4B-B536-E39A82BBDBF1}"/>
              </a:ext>
            </a:extLst>
          </p:cNvPr>
          <p:cNvSpPr/>
          <p:nvPr/>
        </p:nvSpPr>
        <p:spPr>
          <a:xfrm>
            <a:off x="-6002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4487C1-0C28-7047-8DD5-71F9F74BC75D}"/>
              </a:ext>
            </a:extLst>
          </p:cNvPr>
          <p:cNvSpPr/>
          <p:nvPr/>
        </p:nvSpPr>
        <p:spPr>
          <a:xfrm>
            <a:off x="9931503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910DFFC-47F0-CF41-8E92-FB582C4C16DE}"/>
              </a:ext>
            </a:extLst>
          </p:cNvPr>
          <p:cNvSpPr txBox="1">
            <a:spLocks/>
          </p:cNvSpPr>
          <p:nvPr/>
        </p:nvSpPr>
        <p:spPr>
          <a:xfrm>
            <a:off x="10179574" y="6395647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8A2B37-3E3C-DE41-8C82-71E2415F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1133" y="827104"/>
            <a:ext cx="8243182" cy="5361279"/>
          </a:xfrm>
        </p:spPr>
        <p:txBody>
          <a:bodyPr>
            <a:noAutofit/>
          </a:bodyPr>
          <a:lstStyle/>
          <a:p>
            <a:r>
              <a:rPr lang="en-US" sz="1600" b="1" dirty="0" err="1"/>
              <a:t>Sextupoles</a:t>
            </a:r>
            <a:r>
              <a:rPr lang="en-US" sz="1600" b="1" dirty="0"/>
              <a:t> strengths set to 0</a:t>
            </a:r>
          </a:p>
          <a:p>
            <a:endParaRPr lang="en-US" sz="1600" b="1" dirty="0"/>
          </a:p>
          <a:p>
            <a:pPr lvl="1">
              <a:lnSpc>
                <a:spcPct val="90000"/>
              </a:lnSpc>
            </a:pPr>
            <a:r>
              <a:rPr lang="en-US" sz="1500" dirty="0"/>
              <a:t>Closed-orbit correction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Rematch the tune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Beat-beat correction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1 step Dispersion Free Steering w/o </a:t>
            </a:r>
            <a:r>
              <a:rPr lang="en-US" sz="1500" dirty="0" err="1"/>
              <a:t>sextupole</a:t>
            </a:r>
            <a:r>
              <a:rPr lang="en-US" sz="15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+</a:t>
            </a:r>
            <a:br>
              <a:rPr lang="en-US" sz="1500" dirty="0"/>
            </a:br>
            <a:r>
              <a:rPr lang="en-US" sz="1500" dirty="0"/>
              <a:t>1 step coupling correction 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rgbClr val="000090"/>
                </a:solidFill>
              </a:rPr>
              <a:t>CHECK of tunes, orbit, β</a:t>
            </a:r>
            <a:r>
              <a:rPr lang="en-US" sz="1500" i="1" baseline="-25000" dirty="0">
                <a:solidFill>
                  <a:srgbClr val="000090"/>
                </a:solidFill>
              </a:rPr>
              <a:t>y, max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1 step Dispersion Free Steering w/o </a:t>
            </a:r>
            <a:r>
              <a:rPr lang="en-US" sz="1500" dirty="0" err="1"/>
              <a:t>sextupole</a:t>
            </a:r>
            <a:r>
              <a:rPr lang="en-US" sz="15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+</a:t>
            </a:r>
            <a:br>
              <a:rPr lang="en-US" sz="1500" dirty="0"/>
            </a:br>
            <a:r>
              <a:rPr lang="en-US" sz="1500" dirty="0"/>
              <a:t>1 step coupling correction 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rgbClr val="000090"/>
                </a:solidFill>
              </a:rPr>
              <a:t>CHECK of tunes, orbit, β</a:t>
            </a:r>
            <a:r>
              <a:rPr lang="en-US" sz="1500" i="1" baseline="-25000" dirty="0">
                <a:solidFill>
                  <a:srgbClr val="000090"/>
                </a:solidFill>
              </a:rPr>
              <a:t>y, max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Save x,x’,</a:t>
            </a:r>
            <a:r>
              <a:rPr lang="en-US" sz="1500" dirty="0" err="1"/>
              <a:t>y,y</a:t>
            </a:r>
            <a:r>
              <a:rPr lang="en-US" sz="1500" dirty="0"/>
              <a:t>’ at the beginning of the machine</a:t>
            </a:r>
          </a:p>
          <a:p>
            <a:endParaRPr lang="en-US" sz="800" b="1" dirty="0"/>
          </a:p>
          <a:p>
            <a:r>
              <a:rPr lang="en-US" sz="1600" b="1" dirty="0"/>
              <a:t>Set </a:t>
            </a:r>
            <a:r>
              <a:rPr lang="en-US" sz="1600" b="1" dirty="0" err="1"/>
              <a:t>sextupoles</a:t>
            </a:r>
            <a:r>
              <a:rPr lang="en-US" sz="1600" b="1" dirty="0"/>
              <a:t> strength to 10% of their design current</a:t>
            </a:r>
          </a:p>
          <a:p>
            <a:pPr marL="0" indent="0">
              <a:buNone/>
            </a:pPr>
            <a:r>
              <a:rPr lang="en-US" sz="1400" dirty="0"/>
              <a:t>	(details on next slide)</a:t>
            </a:r>
            <a:endParaRPr lang="en-US" sz="1400" b="1" dirty="0"/>
          </a:p>
          <a:p>
            <a:pPr>
              <a:lnSpc>
                <a:spcPct val="80000"/>
              </a:lnSpc>
            </a:pPr>
            <a:r>
              <a:rPr lang="en-US" sz="1600" b="1" dirty="0"/>
              <a:t>Final correction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	(details on next slide)</a:t>
            </a:r>
            <a:endParaRPr lang="en-US" sz="1400" b="1" dirty="0"/>
          </a:p>
          <a:p>
            <a:pPr>
              <a:lnSpc>
                <a:spcPct val="80000"/>
              </a:lnSpc>
            </a:pPr>
            <a:endParaRPr lang="en-US" sz="14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A6DF059-AB66-7749-9A89-568B8F0575EE}"/>
              </a:ext>
            </a:extLst>
          </p:cNvPr>
          <p:cNvSpPr txBox="1">
            <a:spLocks/>
          </p:cNvSpPr>
          <p:nvPr/>
        </p:nvSpPr>
        <p:spPr>
          <a:xfrm>
            <a:off x="11050513" y="6281019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z="1700" smtClean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pPr/>
              <a:t>21</a:t>
            </a:fld>
            <a:endParaRPr lang="en-US" sz="1700" dirty="0"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CCE19-93C4-834B-B8E8-E80BCD7D4E22}"/>
              </a:ext>
            </a:extLst>
          </p:cNvPr>
          <p:cNvSpPr/>
          <p:nvPr/>
        </p:nvSpPr>
        <p:spPr>
          <a:xfrm>
            <a:off x="0" y="40952"/>
            <a:ext cx="12192000" cy="787358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FBBE62-5BCE-9F4D-B30F-8A6217E44AC9}"/>
              </a:ext>
            </a:extLst>
          </p:cNvPr>
          <p:cNvSpPr txBox="1">
            <a:spLocks/>
          </p:cNvSpPr>
          <p:nvPr/>
        </p:nvSpPr>
        <p:spPr>
          <a:xfrm>
            <a:off x="352124" y="179874"/>
            <a:ext cx="10923009" cy="7895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Correction Strategy (1/2)</a:t>
            </a:r>
            <a:endParaRPr lang="en-US" sz="3200" dirty="0">
              <a:solidFill>
                <a:schemeClr val="bg1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CACCAA86-EB57-FF4E-B88D-A97492FD5A0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439715" y="1156383"/>
            <a:ext cx="10035232" cy="551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500" b="1" i="0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MU Sans Serif Medium" panose="02000603000000000000" pitchFamily="2" charset="0"/>
                <a:cs typeface="Calibri" panose="020F0502020204030204" pitchFamily="34" charset="0"/>
              </a:rPr>
              <a:t>Sextupoles</a:t>
            </a:r>
            <a:r>
              <a:rPr kumimoji="0" lang="en-US" altLang="en-US" sz="15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MU Sans Serif Medium" panose="02000603000000000000" pitchFamily="2" charset="0"/>
                <a:cs typeface="Calibri" panose="020F0502020204030204" pitchFamily="34" charset="0"/>
              </a:rPr>
              <a:t> strengths set to zero. </a:t>
            </a:r>
          </a:p>
          <a:p>
            <a:pPr marL="628650" lvl="1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5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MU Sans Serif Medium" panose="02000603000000000000" pitchFamily="2" charset="0"/>
                <a:cs typeface="Calibri" panose="020F0502020204030204" pitchFamily="34" charset="0"/>
              </a:rPr>
              <a:t>Gradient errors applied</a:t>
            </a:r>
          </a:p>
          <a:p>
            <a:pPr marL="1085850" lvl="2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5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MU Sans Serif Medium" panose="02000603000000000000" pitchFamily="2" charset="0"/>
                <a:cs typeface="Calibri" panose="020F0502020204030204" pitchFamily="34" charset="0"/>
              </a:rPr>
              <a:t>Weighted beta-beat correction was performed and tune re-matched. </a:t>
            </a:r>
          </a:p>
          <a:p>
            <a:pPr marL="1085850" lvl="2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500" b="0" i="0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MU Sans Serif Medium" panose="02000603000000000000" pitchFamily="2" charset="0"/>
                <a:cs typeface="Calibri" panose="020F0502020204030204" pitchFamily="34" charset="0"/>
              </a:rPr>
              <a:t>Sextupole</a:t>
            </a:r>
            <a:r>
              <a:rPr kumimoji="0" lang="en-US" altLang="en-US" sz="15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MU Sans Serif Medium" panose="02000603000000000000" pitchFamily="2" charset="0"/>
                <a:cs typeface="Calibri" panose="020F0502020204030204" pitchFamily="34" charset="0"/>
              </a:rPr>
              <a:t> and dipole field errors introduced.</a:t>
            </a:r>
          </a:p>
          <a:p>
            <a:pPr marL="1085850" lvl="2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5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MU Sans Serif Medium" panose="02000603000000000000" pitchFamily="2" charset="0"/>
                <a:cs typeface="Calibri" panose="020F0502020204030204" pitchFamily="34" charset="0"/>
              </a:rPr>
              <a:t>Weighted beta-beat correction was performed and tune re-matched.</a:t>
            </a:r>
          </a:p>
          <a:p>
            <a:pPr marL="628650" lvl="1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" panose="020F0502020204030204" pitchFamily="34" charset="0"/>
                <a:ea typeface="CMU Sans Serif Medium" panose="02000603000000000000" pitchFamily="2" charset="0"/>
                <a:cs typeface="Calibri" panose="020F0502020204030204" pitchFamily="34" charset="0"/>
              </a:rPr>
              <a:t>Misalignments applied to all magnets and girders. </a:t>
            </a:r>
          </a:p>
          <a:p>
            <a:pPr marL="1085850" lvl="2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" panose="020F0502020204030204" pitchFamily="34" charset="0"/>
                <a:ea typeface="CMU Sans Serif Medium" panose="02000603000000000000" pitchFamily="2" charset="0"/>
                <a:cs typeface="Calibri" panose="020F0502020204030204" pitchFamily="34" charset="0"/>
              </a:rPr>
              <a:t>Tune re-matched to the nominal tune, and orbit correction performed. </a:t>
            </a:r>
          </a:p>
          <a:p>
            <a:pPr marL="1085850" lvl="2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" panose="020F0502020204030204" pitchFamily="34" charset="0"/>
                <a:ea typeface="CMU Sans Serif Medium" panose="02000603000000000000" pitchFamily="2" charset="0"/>
                <a:cs typeface="Calibri" panose="020F0502020204030204" pitchFamily="34" charset="0"/>
              </a:rPr>
              <a:t>Beta-beat correction applied, and if needed orbit corrected and tune rematched. </a:t>
            </a:r>
          </a:p>
          <a:p>
            <a:pPr marL="1085850" lvl="2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" panose="020F0502020204030204" pitchFamily="34" charset="0"/>
                <a:ea typeface="CMU Sans Serif Medium" panose="02000603000000000000" pitchFamily="2" charset="0"/>
                <a:cs typeface="Calibri" panose="020F0502020204030204" pitchFamily="34" charset="0"/>
              </a:rPr>
              <a:t>Coupling correction, followed by beta-beat correction and coupling correction.</a:t>
            </a:r>
          </a:p>
          <a:p>
            <a:pPr lvl="2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latin typeface="Calibri" panose="020F0502020204030204" pitchFamily="34" charset="0"/>
              <a:ea typeface="CMU Sans Serif Medium" panose="02000603000000000000" pitchFamily="2" charset="0"/>
              <a:cs typeface="Calibri" panose="020F0502020204030204" pitchFamily="34" charset="0"/>
            </a:endParaRPr>
          </a:p>
          <a:p>
            <a:pPr marL="171450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dirty="0" err="1">
                <a:latin typeface="Calibri" panose="020F0502020204030204" pitchFamily="34" charset="0"/>
                <a:ea typeface="CMU Sans Serif Medium" panose="02000603000000000000" pitchFamily="2" charset="0"/>
                <a:cs typeface="Calibri" panose="020F0502020204030204" pitchFamily="34" charset="0"/>
              </a:rPr>
              <a:t>Sextupoles</a:t>
            </a:r>
            <a:r>
              <a:rPr lang="en-US" altLang="en-US" sz="1500" b="1" dirty="0">
                <a:latin typeface="Calibri" panose="020F0502020204030204" pitchFamily="34" charset="0"/>
                <a:ea typeface="CMU Sans Serif Medium" panose="02000603000000000000" pitchFamily="2" charset="0"/>
                <a:cs typeface="Calibri" panose="020F0502020204030204" pitchFamily="34" charset="0"/>
              </a:rPr>
              <a:t> set to 10% of their design strength</a:t>
            </a:r>
          </a:p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	(details on next slide)</a:t>
            </a:r>
            <a:endParaRPr lang="en-US" altLang="en-US" sz="1500" b="1" dirty="0">
              <a:latin typeface="Calibri" panose="020F0502020204030204" pitchFamily="34" charset="0"/>
              <a:ea typeface="CMU Sans Serif Medium" panose="02000603000000000000" pitchFamily="2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500" b="1" dirty="0">
              <a:latin typeface="Calibri" panose="020F0502020204030204" pitchFamily="34" charset="0"/>
              <a:ea typeface="CMU Sans Serif Medium" panose="02000603000000000000" pitchFamily="2" charset="0"/>
              <a:cs typeface="Calibri" panose="020F0502020204030204" pitchFamily="34" charset="0"/>
            </a:endParaRPr>
          </a:p>
          <a:p>
            <a:pPr marL="171450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Final correction</a:t>
            </a: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(at 100% </a:t>
            </a:r>
            <a:r>
              <a:rPr lang="en-US" alt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sextupole</a:t>
            </a: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strength) </a:t>
            </a:r>
          </a:p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	(details on next slide)</a:t>
            </a:r>
            <a:endParaRPr lang="en-US" sz="1500" b="1" dirty="0"/>
          </a:p>
          <a:p>
            <a:pPr marL="171450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1500" b="0" i="0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MU Sans Serif Medium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EFF0EE91-ABD1-174C-9684-5F84C915A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367" y="-862292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378A5344-A055-114C-8EB9-5D6147C6D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748" y="-163871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4B155-8EA3-BE4E-A88F-3718C1D15130}"/>
              </a:ext>
            </a:extLst>
          </p:cNvPr>
          <p:cNvSpPr/>
          <p:nvPr/>
        </p:nvSpPr>
        <p:spPr>
          <a:xfrm>
            <a:off x="-6002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139C7E-DC60-3245-8B32-7751DC091868}"/>
              </a:ext>
            </a:extLst>
          </p:cNvPr>
          <p:cNvSpPr/>
          <p:nvPr/>
        </p:nvSpPr>
        <p:spPr>
          <a:xfrm>
            <a:off x="9931503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8990BE4-DD95-2D4A-B0DC-FD56C1E7823A}"/>
              </a:ext>
            </a:extLst>
          </p:cNvPr>
          <p:cNvSpPr txBox="1">
            <a:spLocks/>
          </p:cNvSpPr>
          <p:nvPr/>
        </p:nvSpPr>
        <p:spPr>
          <a:xfrm>
            <a:off x="10179574" y="6395647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06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8A2B37-3E3C-DE41-8C82-71E2415F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1133" y="827104"/>
            <a:ext cx="8243182" cy="5361279"/>
          </a:xfrm>
        </p:spPr>
        <p:txBody>
          <a:bodyPr>
            <a:noAutofit/>
          </a:bodyPr>
          <a:lstStyle/>
          <a:p>
            <a:r>
              <a:rPr lang="en-US" sz="1600" b="1" dirty="0" err="1"/>
              <a:t>Sextupoles</a:t>
            </a:r>
            <a:r>
              <a:rPr lang="en-US" sz="1600" b="1" dirty="0"/>
              <a:t> strengths set to 0</a:t>
            </a:r>
          </a:p>
          <a:p>
            <a:endParaRPr lang="en-US" sz="1600" b="1" dirty="0"/>
          </a:p>
          <a:p>
            <a:pPr lvl="1">
              <a:lnSpc>
                <a:spcPct val="90000"/>
              </a:lnSpc>
            </a:pPr>
            <a:r>
              <a:rPr lang="en-US" sz="1500" dirty="0"/>
              <a:t>Closed-orbit correction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Rematch the tune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Beat-beat correction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1 step Dispersion Free Steering w/o </a:t>
            </a:r>
            <a:r>
              <a:rPr lang="en-US" sz="1500" dirty="0" err="1"/>
              <a:t>sextupole</a:t>
            </a:r>
            <a:r>
              <a:rPr lang="en-US" sz="15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+</a:t>
            </a:r>
            <a:br>
              <a:rPr lang="en-US" sz="1500" dirty="0"/>
            </a:br>
            <a:r>
              <a:rPr lang="en-US" sz="1500" dirty="0"/>
              <a:t>1 step coupling correction 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rgbClr val="000090"/>
                </a:solidFill>
              </a:rPr>
              <a:t>CHECK of tunes, orbit, β</a:t>
            </a:r>
            <a:r>
              <a:rPr lang="en-US" sz="1500" i="1" baseline="-25000" dirty="0">
                <a:solidFill>
                  <a:srgbClr val="000090"/>
                </a:solidFill>
              </a:rPr>
              <a:t>y, max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1 step Dispersion Free Steering w/o </a:t>
            </a:r>
            <a:r>
              <a:rPr lang="en-US" sz="1500" dirty="0" err="1"/>
              <a:t>sextupole</a:t>
            </a:r>
            <a:r>
              <a:rPr lang="en-US" sz="15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+</a:t>
            </a:r>
            <a:br>
              <a:rPr lang="en-US" sz="1500" dirty="0"/>
            </a:br>
            <a:r>
              <a:rPr lang="en-US" sz="1500" dirty="0"/>
              <a:t>1 step coupling correction 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rgbClr val="000090"/>
                </a:solidFill>
              </a:rPr>
              <a:t>CHECK of tunes, orbit, β</a:t>
            </a:r>
            <a:r>
              <a:rPr lang="en-US" sz="1500" i="1" baseline="-25000" dirty="0">
                <a:solidFill>
                  <a:srgbClr val="000090"/>
                </a:solidFill>
              </a:rPr>
              <a:t>y, max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Save x,x’,</a:t>
            </a:r>
            <a:r>
              <a:rPr lang="en-US" sz="1500" dirty="0" err="1"/>
              <a:t>y,y</a:t>
            </a:r>
            <a:r>
              <a:rPr lang="en-US" sz="1500" dirty="0"/>
              <a:t>’ at the beginning of the machine</a:t>
            </a:r>
          </a:p>
          <a:p>
            <a:endParaRPr lang="en-US" sz="800" b="1" dirty="0"/>
          </a:p>
          <a:p>
            <a:r>
              <a:rPr lang="en-US" sz="1600" b="1" dirty="0"/>
              <a:t>Set </a:t>
            </a:r>
            <a:r>
              <a:rPr lang="en-US" sz="1600" b="1" dirty="0" err="1"/>
              <a:t>sextupoles</a:t>
            </a:r>
            <a:r>
              <a:rPr lang="en-US" sz="1600" b="1" dirty="0"/>
              <a:t> strength to 10% of their design current</a:t>
            </a:r>
          </a:p>
          <a:p>
            <a:pPr marL="0" indent="0">
              <a:buNone/>
            </a:pPr>
            <a:r>
              <a:rPr lang="en-US" sz="1400" dirty="0"/>
              <a:t>	(details on next slide)</a:t>
            </a:r>
            <a:endParaRPr lang="en-US" sz="1400" b="1" dirty="0"/>
          </a:p>
          <a:p>
            <a:pPr>
              <a:lnSpc>
                <a:spcPct val="80000"/>
              </a:lnSpc>
            </a:pPr>
            <a:r>
              <a:rPr lang="en-US" sz="1600" b="1" dirty="0"/>
              <a:t>Final correction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	(details on next slide)</a:t>
            </a:r>
            <a:endParaRPr lang="en-US" sz="1400" b="1" dirty="0"/>
          </a:p>
          <a:p>
            <a:pPr>
              <a:lnSpc>
                <a:spcPct val="80000"/>
              </a:lnSpc>
            </a:pPr>
            <a:endParaRPr lang="en-US" sz="14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A6DF059-AB66-7749-9A89-568B8F0575EE}"/>
              </a:ext>
            </a:extLst>
          </p:cNvPr>
          <p:cNvSpPr txBox="1">
            <a:spLocks/>
          </p:cNvSpPr>
          <p:nvPr/>
        </p:nvSpPr>
        <p:spPr>
          <a:xfrm>
            <a:off x="11050513" y="6281019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z="1700" smtClean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pPr/>
              <a:t>22</a:t>
            </a:fld>
            <a:endParaRPr lang="en-US" sz="1700" dirty="0"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CCE19-93C4-834B-B8E8-E80BCD7D4E22}"/>
              </a:ext>
            </a:extLst>
          </p:cNvPr>
          <p:cNvSpPr/>
          <p:nvPr/>
        </p:nvSpPr>
        <p:spPr>
          <a:xfrm>
            <a:off x="0" y="40952"/>
            <a:ext cx="12192000" cy="787358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FBBE62-5BCE-9F4D-B30F-8A6217E44AC9}"/>
              </a:ext>
            </a:extLst>
          </p:cNvPr>
          <p:cNvSpPr txBox="1">
            <a:spLocks/>
          </p:cNvSpPr>
          <p:nvPr/>
        </p:nvSpPr>
        <p:spPr>
          <a:xfrm>
            <a:off x="352124" y="179874"/>
            <a:ext cx="10923009" cy="7895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Correction Strategy (2/2)</a:t>
            </a:r>
            <a:endParaRPr lang="en-US" sz="3200" dirty="0">
              <a:solidFill>
                <a:schemeClr val="bg1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CACCAA86-EB57-FF4E-B88D-A97492FD5A0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349563" y="1216244"/>
            <a:ext cx="10035232" cy="397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500" b="1" i="0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MU Sans Serif Medium" panose="02000603000000000000" pitchFamily="2" charset="0"/>
                <a:cs typeface="Calibri" panose="020F0502020204030204" pitchFamily="34" charset="0"/>
              </a:rPr>
              <a:t>Sextupoles</a:t>
            </a:r>
            <a:r>
              <a:rPr kumimoji="0" lang="en-US" altLang="en-US" sz="15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MU Sans Serif Medium" panose="02000603000000000000" pitchFamily="2" charset="0"/>
                <a:cs typeface="Calibri" panose="020F0502020204030204" pitchFamily="34" charset="0"/>
              </a:rPr>
              <a:t> strengths set to zero. </a:t>
            </a:r>
          </a:p>
          <a:p>
            <a:pPr lvl="1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(details on previous slide)</a:t>
            </a:r>
            <a:endParaRPr kumimoji="0" lang="en-US" altLang="en-US" sz="1500" b="1" i="0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MU Sans Serif Medium" panose="02000603000000000000" pitchFamily="2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500" b="1" i="0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MU Sans Serif Medium" panose="02000603000000000000" pitchFamily="2" charset="0"/>
              <a:cs typeface="Calibri" panose="020F0502020204030204" pitchFamily="34" charset="0"/>
            </a:endParaRPr>
          </a:p>
          <a:p>
            <a:pPr marL="171450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dirty="0" err="1">
                <a:latin typeface="Calibri" panose="020F0502020204030204" pitchFamily="34" charset="0"/>
                <a:ea typeface="CMU Sans Serif Medium" panose="02000603000000000000" pitchFamily="2" charset="0"/>
                <a:cs typeface="Calibri" panose="020F0502020204030204" pitchFamily="34" charset="0"/>
              </a:rPr>
              <a:t>Sextupoles</a:t>
            </a:r>
            <a:r>
              <a:rPr lang="en-US" altLang="en-US" sz="1500" b="1" dirty="0">
                <a:latin typeface="Calibri" panose="020F0502020204030204" pitchFamily="34" charset="0"/>
                <a:ea typeface="CMU Sans Serif Medium" panose="02000603000000000000" pitchFamily="2" charset="0"/>
                <a:cs typeface="Calibri" panose="020F0502020204030204" pitchFamily="34" charset="0"/>
              </a:rPr>
              <a:t> set to 10% of their design strength</a:t>
            </a:r>
          </a:p>
          <a:p>
            <a:pPr marL="628650" lvl="1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Orbit correction </a:t>
            </a:r>
          </a:p>
          <a:p>
            <a:pPr marL="628650" lvl="1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Combined coupling and dispersion correction</a:t>
            </a:r>
          </a:p>
          <a:p>
            <a:pPr marL="628650" lvl="1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Beta-beating correction applied. </a:t>
            </a:r>
          </a:p>
          <a:p>
            <a:pPr marL="628650" lvl="1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Sextupole</a:t>
            </a: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strengths increased by 10%</a:t>
            </a:r>
          </a:p>
          <a:p>
            <a:pPr lvl="1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Final correction</a:t>
            </a: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(at 100% </a:t>
            </a:r>
            <a:r>
              <a:rPr lang="en-US" alt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sextupole</a:t>
            </a: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strength) </a:t>
            </a:r>
          </a:p>
          <a:p>
            <a:pPr marL="628650" lvl="1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Additional coupling, dispersion and beta-beating correction was applied.</a:t>
            </a:r>
          </a:p>
          <a:p>
            <a:pPr marL="628650" lvl="1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1500" b="0" i="0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MU Sans Serif Medium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EFF0EE91-ABD1-174C-9684-5F84C915A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367" y="-862292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378A5344-A055-114C-8EB9-5D6147C6D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748" y="-163871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ABCBD4D3-778B-1847-AE11-49BF06E68356}"/>
              </a:ext>
            </a:extLst>
          </p:cNvPr>
          <p:cNvSpPr/>
          <p:nvPr/>
        </p:nvSpPr>
        <p:spPr>
          <a:xfrm>
            <a:off x="5693814" y="2833127"/>
            <a:ext cx="213632" cy="457016"/>
          </a:xfrm>
          <a:prstGeom prst="rightBrace">
            <a:avLst>
              <a:gd name="adj1" fmla="val 45199"/>
              <a:gd name="adj2" fmla="val 50000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A7CA01-08A6-9048-A756-F6306C77BA28}"/>
              </a:ext>
            </a:extLst>
          </p:cNvPr>
          <p:cNvSpPr txBox="1"/>
          <p:nvPr/>
        </p:nvSpPr>
        <p:spPr>
          <a:xfrm>
            <a:off x="5959184" y="2710939"/>
            <a:ext cx="1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These two steps repeated ~12 times. 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C3BBC1B1-4AAC-D64F-8B46-9AA3B99D9680}"/>
              </a:ext>
            </a:extLst>
          </p:cNvPr>
          <p:cNvCxnSpPr>
            <a:cxnSpLocks/>
          </p:cNvCxnSpPr>
          <p:nvPr/>
        </p:nvCxnSpPr>
        <p:spPr>
          <a:xfrm rot="5400000">
            <a:off x="4817411" y="2047993"/>
            <a:ext cx="303323" cy="12700"/>
          </a:xfrm>
          <a:prstGeom prst="bentConnector3">
            <a:avLst>
              <a:gd name="adj1" fmla="val 1766"/>
            </a:avLst>
          </a:prstGeom>
          <a:ln>
            <a:solidFill>
              <a:srgbClr val="03158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288990B-432D-5641-A6F6-0DBB9476C2A5}"/>
              </a:ext>
            </a:extLst>
          </p:cNvPr>
          <p:cNvSpPr txBox="1"/>
          <p:nvPr/>
        </p:nvSpPr>
        <p:spPr>
          <a:xfrm>
            <a:off x="7893087" y="2106712"/>
            <a:ext cx="1710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Constant checking of the tunes and orbit avoids running into resonances, or failure to find the closed orbit.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39401C-1CCA-EE4B-A618-72B1E9A99F10}"/>
              </a:ext>
            </a:extLst>
          </p:cNvPr>
          <p:cNvCxnSpPr>
            <a:cxnSpLocks/>
          </p:cNvCxnSpPr>
          <p:nvPr/>
        </p:nvCxnSpPr>
        <p:spPr>
          <a:xfrm flipH="1">
            <a:off x="4968652" y="1902681"/>
            <a:ext cx="2673279" cy="3876"/>
          </a:xfrm>
          <a:prstGeom prst="line">
            <a:avLst/>
          </a:prstGeom>
          <a:ln>
            <a:solidFill>
              <a:srgbClr val="0315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4CBD974-E21D-D84F-8366-A863289E5934}"/>
              </a:ext>
            </a:extLst>
          </p:cNvPr>
          <p:cNvCxnSpPr>
            <a:cxnSpLocks/>
          </p:cNvCxnSpPr>
          <p:nvPr/>
        </p:nvCxnSpPr>
        <p:spPr>
          <a:xfrm flipH="1">
            <a:off x="5050141" y="3703471"/>
            <a:ext cx="2611208" cy="0"/>
          </a:xfrm>
          <a:prstGeom prst="line">
            <a:avLst/>
          </a:prstGeom>
          <a:ln>
            <a:solidFill>
              <a:srgbClr val="0315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0961E96-0A9B-CB4A-8C13-C1940297B338}"/>
              </a:ext>
            </a:extLst>
          </p:cNvPr>
          <p:cNvCxnSpPr>
            <a:cxnSpLocks/>
          </p:cNvCxnSpPr>
          <p:nvPr/>
        </p:nvCxnSpPr>
        <p:spPr>
          <a:xfrm flipH="1" flipV="1">
            <a:off x="7641931" y="1902681"/>
            <a:ext cx="19418" cy="1793059"/>
          </a:xfrm>
          <a:prstGeom prst="line">
            <a:avLst/>
          </a:prstGeom>
          <a:ln>
            <a:solidFill>
              <a:srgbClr val="0315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DFBEFDBE-6D46-B64B-928B-6BA02AC87EC2}"/>
              </a:ext>
            </a:extLst>
          </p:cNvPr>
          <p:cNvSpPr/>
          <p:nvPr/>
        </p:nvSpPr>
        <p:spPr>
          <a:xfrm>
            <a:off x="1711605" y="2799385"/>
            <a:ext cx="3909761" cy="557885"/>
          </a:xfrm>
          <a:prstGeom prst="rect">
            <a:avLst/>
          </a:prstGeom>
          <a:noFill/>
          <a:ln w="12700" cmpd="sng">
            <a:solidFill>
              <a:srgbClr val="3584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F126A-4304-9345-AD5D-2E1987EEC90D}"/>
              </a:ext>
            </a:extLst>
          </p:cNvPr>
          <p:cNvSpPr/>
          <p:nvPr/>
        </p:nvSpPr>
        <p:spPr>
          <a:xfrm>
            <a:off x="-6002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FE7CEF-E102-304B-9691-CBC13F1EBE3A}"/>
              </a:ext>
            </a:extLst>
          </p:cNvPr>
          <p:cNvSpPr/>
          <p:nvPr/>
        </p:nvSpPr>
        <p:spPr>
          <a:xfrm>
            <a:off x="9931503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E3B7959-76F6-FB4A-A606-E82F263FD323}"/>
              </a:ext>
            </a:extLst>
          </p:cNvPr>
          <p:cNvSpPr txBox="1">
            <a:spLocks/>
          </p:cNvSpPr>
          <p:nvPr/>
        </p:nvSpPr>
        <p:spPr>
          <a:xfrm>
            <a:off x="10179574" y="6395647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79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AE4165-054E-1844-8994-4BB9C27DB96C}"/>
              </a:ext>
            </a:extLst>
          </p:cNvPr>
          <p:cNvSpPr/>
          <p:nvPr/>
        </p:nvSpPr>
        <p:spPr>
          <a:xfrm>
            <a:off x="-6002" y="15860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2C31E-FC07-F040-B038-7C7A071D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45" y="273629"/>
            <a:ext cx="10923009" cy="1325563"/>
          </a:xfrm>
        </p:spPr>
        <p:txBody>
          <a:bodyPr>
            <a:normAutofit/>
          </a:bodyPr>
          <a:lstStyle/>
          <a:p>
            <a:pPr defTabSz="914377">
              <a:defRPr/>
            </a:pPr>
            <a:r>
              <a:rPr lang="en-US" sz="3200" kern="0" dirty="0">
                <a:solidFill>
                  <a:schemeClr val="bg1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FCC-</a:t>
            </a:r>
            <a:r>
              <a:rPr lang="en-US" sz="3200" dirty="0" err="1">
                <a:solidFill>
                  <a:schemeClr val="bg1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ee</a:t>
            </a:r>
            <a:r>
              <a:rPr lang="en-US" sz="3200" dirty="0">
                <a:solidFill>
                  <a:schemeClr val="bg1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emittance tuning results</a:t>
            </a:r>
            <a:endParaRPr lang="en-US" sz="3200" kern="0" dirty="0">
              <a:solidFill>
                <a:schemeClr val="bg1"/>
              </a:solidFill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31B87398-A558-3F4A-A65A-E1BD071EC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67445" y="4149270"/>
            <a:ext cx="3454463" cy="2320691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A12758-55F9-4249-8279-EEB660406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787" y="1684070"/>
            <a:ext cx="3454465" cy="23206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CA6EA3D-4FB7-B14A-B91A-01317644CAA9}"/>
              </a:ext>
            </a:extLst>
          </p:cNvPr>
          <p:cNvGrpSpPr/>
          <p:nvPr/>
        </p:nvGrpSpPr>
        <p:grpSpPr>
          <a:xfrm>
            <a:off x="-334469" y="1133540"/>
            <a:ext cx="6277622" cy="4745611"/>
            <a:chOff x="-334469" y="1133540"/>
            <a:chExt cx="6277622" cy="47456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18ABC0-3D39-2143-8E79-99CD97D61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497" t="11934" r="10583" b="22197"/>
            <a:stretch/>
          </p:blipFill>
          <p:spPr>
            <a:xfrm>
              <a:off x="299445" y="1528479"/>
              <a:ext cx="5643708" cy="237539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7A58A47-964B-AF4F-BCDE-F3DA64E0A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607" t="93505" r="15000" b="-1589"/>
            <a:stretch/>
          </p:blipFill>
          <p:spPr>
            <a:xfrm>
              <a:off x="825217" y="4030260"/>
              <a:ext cx="3897637" cy="24117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3E5EBA-7398-5646-8D84-776F6B750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0957" b="1"/>
            <a:stretch/>
          </p:blipFill>
          <p:spPr>
            <a:xfrm>
              <a:off x="-334469" y="4471618"/>
              <a:ext cx="5740305" cy="14075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35F24F-4896-CE45-8216-54722692AC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607" t="86331" r="15000" b="6784"/>
            <a:stretch/>
          </p:blipFill>
          <p:spPr>
            <a:xfrm>
              <a:off x="630451" y="3839918"/>
              <a:ext cx="4091118" cy="21559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13E2773-33EE-F041-B3E7-CB9440D015DB}"/>
                </a:ext>
              </a:extLst>
            </p:cNvPr>
            <p:cNvSpPr txBox="1"/>
            <p:nvPr/>
          </p:nvSpPr>
          <p:spPr>
            <a:xfrm>
              <a:off x="770375" y="1133540"/>
              <a:ext cx="4597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RMS misalignment and field errors tolerances: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6793A1F-3096-7042-A3E4-ED68C93A1CB0}"/>
              </a:ext>
            </a:extLst>
          </p:cNvPr>
          <p:cNvSpPr txBox="1"/>
          <p:nvPr/>
        </p:nvSpPr>
        <p:spPr>
          <a:xfrm>
            <a:off x="7165628" y="1036503"/>
            <a:ext cx="3115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C81"/>
                </a:solidFill>
              </a:rPr>
              <a:t>ttbar (182.5 GeV) 4IP lattice, </a:t>
            </a:r>
            <a:r>
              <a:rPr lang="en-US" sz="1600" b="1" dirty="0">
                <a:solidFill>
                  <a:srgbClr val="C00000"/>
                </a:solidFill>
              </a:rPr>
              <a:t>after correction strategy: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93824C-3143-D741-A459-B5A1CD7E4513}"/>
              </a:ext>
            </a:extLst>
          </p:cNvPr>
          <p:cNvSpPr/>
          <p:nvPr/>
        </p:nvSpPr>
        <p:spPr>
          <a:xfrm>
            <a:off x="-6002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6730E4-5A67-C445-9A06-C57A28F35230}"/>
              </a:ext>
            </a:extLst>
          </p:cNvPr>
          <p:cNvSpPr/>
          <p:nvPr/>
        </p:nvSpPr>
        <p:spPr>
          <a:xfrm>
            <a:off x="9931503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7C5F2D8-2E1F-2141-93B3-3535C8D9479C}"/>
              </a:ext>
            </a:extLst>
          </p:cNvPr>
          <p:cNvSpPr txBox="1">
            <a:spLocks/>
          </p:cNvSpPr>
          <p:nvPr/>
        </p:nvSpPr>
        <p:spPr>
          <a:xfrm>
            <a:off x="10179574" y="6395647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1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F4DC8B-88B0-0A47-971B-7A66B7C27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440" y="4161450"/>
            <a:ext cx="3332866" cy="23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AE4165-054E-1844-8994-4BB9C27DB96C}"/>
              </a:ext>
            </a:extLst>
          </p:cNvPr>
          <p:cNvSpPr/>
          <p:nvPr/>
        </p:nvSpPr>
        <p:spPr>
          <a:xfrm>
            <a:off x="-6002" y="15860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7777056-8385-C343-8F0D-F51A82F3C2B5}"/>
              </a:ext>
            </a:extLst>
          </p:cNvPr>
          <p:cNvSpPr txBox="1">
            <a:spLocks/>
          </p:cNvSpPr>
          <p:nvPr/>
        </p:nvSpPr>
        <p:spPr>
          <a:xfrm>
            <a:off x="299445" y="273629"/>
            <a:ext cx="1092300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n-US" sz="3200" kern="0">
                <a:solidFill>
                  <a:schemeClr val="bg1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FCC-ee emittance tuning results</a:t>
            </a:r>
            <a:endParaRPr lang="en-US" sz="3200" kern="0" dirty="0">
              <a:solidFill>
                <a:schemeClr val="bg1"/>
              </a:solidFill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3FB65D2-ADD3-E24D-8D61-6AC35783B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25" y="1641793"/>
            <a:ext cx="3398749" cy="23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AB74718-5369-3A46-8A99-52EEBCE0CDC7}"/>
              </a:ext>
            </a:extLst>
          </p:cNvPr>
          <p:cNvSpPr/>
          <p:nvPr/>
        </p:nvSpPr>
        <p:spPr>
          <a:xfrm>
            <a:off x="-6002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6AD24-BD9B-E644-B234-E0B98BFD16D6}"/>
              </a:ext>
            </a:extLst>
          </p:cNvPr>
          <p:cNvSpPr/>
          <p:nvPr/>
        </p:nvSpPr>
        <p:spPr>
          <a:xfrm>
            <a:off x="9931503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4913E0-E56E-7241-9DD2-0651A708D2D4}"/>
              </a:ext>
            </a:extLst>
          </p:cNvPr>
          <p:cNvGrpSpPr/>
          <p:nvPr/>
        </p:nvGrpSpPr>
        <p:grpSpPr>
          <a:xfrm>
            <a:off x="-472771" y="1133540"/>
            <a:ext cx="6444451" cy="4927764"/>
            <a:chOff x="-472771" y="1133540"/>
            <a:chExt cx="6444451" cy="49277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CA6EA3D-4FB7-B14A-B91A-01317644CAA9}"/>
                </a:ext>
              </a:extLst>
            </p:cNvPr>
            <p:cNvGrpSpPr/>
            <p:nvPr/>
          </p:nvGrpSpPr>
          <p:grpSpPr>
            <a:xfrm>
              <a:off x="-472771" y="1133540"/>
              <a:ext cx="6444451" cy="4927764"/>
              <a:chOff x="-472771" y="1133540"/>
              <a:chExt cx="6444451" cy="492776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7A58A47-964B-AF4F-BCDE-F3DA64E0A4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6607" t="93505" r="15000" b="-1589"/>
              <a:stretch/>
            </p:blipFill>
            <p:spPr>
              <a:xfrm>
                <a:off x="825217" y="4030260"/>
                <a:ext cx="3897637" cy="24117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23E5EBA-7398-5646-8D84-776F6B7504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0957" b="1"/>
              <a:stretch/>
            </p:blipFill>
            <p:spPr>
              <a:xfrm>
                <a:off x="-472771" y="4481113"/>
                <a:ext cx="6444451" cy="1580191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335F24F-4896-CE45-8216-54722692A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6607" t="86331" r="15000" b="6784"/>
              <a:stretch/>
            </p:blipFill>
            <p:spPr>
              <a:xfrm>
                <a:off x="630451" y="3839918"/>
                <a:ext cx="4091118" cy="215596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3E2773-33EE-F041-B3E7-CB9440D015DB}"/>
                  </a:ext>
                </a:extLst>
              </p:cNvPr>
              <p:cNvSpPr txBox="1"/>
              <p:nvPr/>
            </p:nvSpPr>
            <p:spPr>
              <a:xfrm>
                <a:off x="770375" y="1133540"/>
                <a:ext cx="4597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RMS misalignment and field errors tolerances:</a:t>
                </a: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229F1B-DB01-D34A-AB4E-ADF2FD4A9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9885" y="1520253"/>
              <a:ext cx="4915611" cy="2300326"/>
            </a:xfrm>
            <a:prstGeom prst="rect">
              <a:avLst/>
            </a:prstGeom>
          </p:spPr>
        </p:pic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58ACD8F-F5DC-8F4C-8B8B-DD1876954765}"/>
              </a:ext>
            </a:extLst>
          </p:cNvPr>
          <p:cNvSpPr txBox="1">
            <a:spLocks/>
          </p:cNvSpPr>
          <p:nvPr/>
        </p:nvSpPr>
        <p:spPr>
          <a:xfrm>
            <a:off x="10179574" y="6395647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FC5647-A3DF-BF4F-B7C6-E5C2300BA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2241" y="1774492"/>
            <a:ext cx="1917700" cy="21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CA872-E4A9-5146-8F48-0345EEF25E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2213" y="4302764"/>
            <a:ext cx="1930400" cy="2032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BEE40F4-55CE-D244-944D-1BAC4EB15075}"/>
              </a:ext>
            </a:extLst>
          </p:cNvPr>
          <p:cNvSpPr txBox="1"/>
          <p:nvPr/>
        </p:nvSpPr>
        <p:spPr>
          <a:xfrm>
            <a:off x="7426852" y="1082180"/>
            <a:ext cx="3115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C81"/>
                </a:solidFill>
              </a:rPr>
              <a:t>ttbar (182.5 GeV) 4IP lattice, </a:t>
            </a:r>
            <a:r>
              <a:rPr lang="en-US" sz="1600" b="1" dirty="0">
                <a:solidFill>
                  <a:srgbClr val="C00000"/>
                </a:solidFill>
              </a:rPr>
              <a:t>after correction strategy: </a:t>
            </a:r>
          </a:p>
        </p:txBody>
      </p:sp>
    </p:spTree>
    <p:extLst>
      <p:ext uri="{BB962C8B-B14F-4D97-AF65-F5344CB8AC3E}">
        <p14:creationId xmlns:p14="http://schemas.microsoft.com/office/powerpoint/2010/main" val="143961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AE4165-054E-1844-8994-4BB9C27DB96C}"/>
              </a:ext>
            </a:extLst>
          </p:cNvPr>
          <p:cNvSpPr/>
          <p:nvPr/>
        </p:nvSpPr>
        <p:spPr>
          <a:xfrm>
            <a:off x="-6002" y="15860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7777056-8385-C343-8F0D-F51A82F3C2B5}"/>
              </a:ext>
            </a:extLst>
          </p:cNvPr>
          <p:cNvSpPr txBox="1">
            <a:spLocks/>
          </p:cNvSpPr>
          <p:nvPr/>
        </p:nvSpPr>
        <p:spPr>
          <a:xfrm>
            <a:off x="299445" y="273629"/>
            <a:ext cx="1092300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n-US" sz="3200" kern="0">
                <a:solidFill>
                  <a:schemeClr val="bg1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FCC-ee emittance tuning results</a:t>
            </a:r>
            <a:endParaRPr lang="en-US" sz="3200" kern="0" dirty="0">
              <a:solidFill>
                <a:schemeClr val="bg1"/>
              </a:solidFill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3FB65D2-ADD3-E24D-8D61-6AC35783B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25" y="1641793"/>
            <a:ext cx="3398749" cy="23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AB74718-5369-3A46-8A99-52EEBCE0CDC7}"/>
              </a:ext>
            </a:extLst>
          </p:cNvPr>
          <p:cNvSpPr/>
          <p:nvPr/>
        </p:nvSpPr>
        <p:spPr>
          <a:xfrm>
            <a:off x="-6002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6AD24-BD9B-E644-B234-E0B98BFD16D6}"/>
              </a:ext>
            </a:extLst>
          </p:cNvPr>
          <p:cNvSpPr/>
          <p:nvPr/>
        </p:nvSpPr>
        <p:spPr>
          <a:xfrm>
            <a:off x="9931503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4913E0-E56E-7241-9DD2-0651A708D2D4}"/>
              </a:ext>
            </a:extLst>
          </p:cNvPr>
          <p:cNvGrpSpPr/>
          <p:nvPr/>
        </p:nvGrpSpPr>
        <p:grpSpPr>
          <a:xfrm>
            <a:off x="-472771" y="1133540"/>
            <a:ext cx="6444451" cy="4927764"/>
            <a:chOff x="-472771" y="1133540"/>
            <a:chExt cx="6444451" cy="49277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CA6EA3D-4FB7-B14A-B91A-01317644CAA9}"/>
                </a:ext>
              </a:extLst>
            </p:cNvPr>
            <p:cNvGrpSpPr/>
            <p:nvPr/>
          </p:nvGrpSpPr>
          <p:grpSpPr>
            <a:xfrm>
              <a:off x="-472771" y="1133540"/>
              <a:ext cx="6444451" cy="4927764"/>
              <a:chOff x="-472771" y="1133540"/>
              <a:chExt cx="6444451" cy="492776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7A58A47-964B-AF4F-BCDE-F3DA64E0A4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6607" t="93505" r="15000" b="-1589"/>
              <a:stretch/>
            </p:blipFill>
            <p:spPr>
              <a:xfrm>
                <a:off x="825217" y="4030260"/>
                <a:ext cx="3897637" cy="24117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23E5EBA-7398-5646-8D84-776F6B7504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0957" b="1"/>
              <a:stretch/>
            </p:blipFill>
            <p:spPr>
              <a:xfrm>
                <a:off x="-472771" y="4481113"/>
                <a:ext cx="6444451" cy="1580191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335F24F-4896-CE45-8216-54722692A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6607" t="86331" r="15000" b="6784"/>
              <a:stretch/>
            </p:blipFill>
            <p:spPr>
              <a:xfrm>
                <a:off x="630451" y="3839918"/>
                <a:ext cx="4091118" cy="215596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3E2773-33EE-F041-B3E7-CB9440D015DB}"/>
                  </a:ext>
                </a:extLst>
              </p:cNvPr>
              <p:cNvSpPr txBox="1"/>
              <p:nvPr/>
            </p:nvSpPr>
            <p:spPr>
              <a:xfrm>
                <a:off x="770375" y="1133540"/>
                <a:ext cx="4597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RMS misalignment and field errors tolerances:</a:t>
                </a: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229F1B-DB01-D34A-AB4E-ADF2FD4A9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9885" y="1520253"/>
              <a:ext cx="4915611" cy="2300326"/>
            </a:xfrm>
            <a:prstGeom prst="rect">
              <a:avLst/>
            </a:prstGeom>
          </p:spPr>
        </p:pic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58ACD8F-F5DC-8F4C-8B8B-DD1876954765}"/>
              </a:ext>
            </a:extLst>
          </p:cNvPr>
          <p:cNvSpPr txBox="1">
            <a:spLocks/>
          </p:cNvSpPr>
          <p:nvPr/>
        </p:nvSpPr>
        <p:spPr>
          <a:xfrm>
            <a:off x="10179574" y="6395647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FC5647-A3DF-BF4F-B7C6-E5C2300BA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2241" y="1774492"/>
            <a:ext cx="1917700" cy="2159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BEE40F4-55CE-D244-944D-1BAC4EB15075}"/>
              </a:ext>
            </a:extLst>
          </p:cNvPr>
          <p:cNvSpPr txBox="1"/>
          <p:nvPr/>
        </p:nvSpPr>
        <p:spPr>
          <a:xfrm>
            <a:off x="7426852" y="1082180"/>
            <a:ext cx="3115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C81"/>
                </a:solidFill>
              </a:rPr>
              <a:t>ttbar (182.5 GeV) 4IP lattice, </a:t>
            </a:r>
            <a:r>
              <a:rPr lang="en-US" sz="1600" b="1" dirty="0">
                <a:solidFill>
                  <a:srgbClr val="C00000"/>
                </a:solidFill>
              </a:rPr>
              <a:t>after correction strategy: </a:t>
            </a: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DF652957-57FF-844D-9395-97BC8F8B6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59" y="4026472"/>
            <a:ext cx="3520756" cy="23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7AF60-DB41-C54A-AFB3-0386B884BB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6354" y="4183171"/>
            <a:ext cx="13462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04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9E5158-2D6C-D443-AC73-42171C1C0984}"/>
              </a:ext>
            </a:extLst>
          </p:cNvPr>
          <p:cNvSpPr/>
          <p:nvPr/>
        </p:nvSpPr>
        <p:spPr>
          <a:xfrm>
            <a:off x="0" y="98104"/>
            <a:ext cx="12192000" cy="787358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2013E2-4FB9-0245-9D73-BBCBD4E4FDD9}"/>
              </a:ext>
            </a:extLst>
          </p:cNvPr>
          <p:cNvSpPr txBox="1">
            <a:spLocks/>
          </p:cNvSpPr>
          <p:nvPr/>
        </p:nvSpPr>
        <p:spPr>
          <a:xfrm>
            <a:off x="352124" y="237026"/>
            <a:ext cx="10923009" cy="7895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Beta-beating correction</a:t>
            </a:r>
            <a:endParaRPr lang="en-US" sz="3200" dirty="0">
              <a:solidFill>
                <a:schemeClr val="bg1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7B8D54-8929-E14C-946C-B54D0B5FD564}"/>
              </a:ext>
            </a:extLst>
          </p:cNvPr>
          <p:cNvSpPr/>
          <p:nvPr/>
        </p:nvSpPr>
        <p:spPr>
          <a:xfrm>
            <a:off x="-6002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301D1-14C6-8C48-A25F-8B2548950909}"/>
              </a:ext>
            </a:extLst>
          </p:cNvPr>
          <p:cNvSpPr/>
          <p:nvPr/>
        </p:nvSpPr>
        <p:spPr>
          <a:xfrm>
            <a:off x="9931503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8AC73B-C969-4A4F-AA85-0C61B2472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34" y="1074701"/>
            <a:ext cx="4930591" cy="494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3A466B2-8292-224E-A12B-CB0D1B3015BC}"/>
              </a:ext>
            </a:extLst>
          </p:cNvPr>
          <p:cNvGrpSpPr/>
          <p:nvPr/>
        </p:nvGrpSpPr>
        <p:grpSpPr>
          <a:xfrm>
            <a:off x="-472771" y="1133540"/>
            <a:ext cx="6444451" cy="4927764"/>
            <a:chOff x="-472771" y="1133540"/>
            <a:chExt cx="6444451" cy="49277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9FBF85B-57FB-6E4A-9018-95B265EF6A61}"/>
                </a:ext>
              </a:extLst>
            </p:cNvPr>
            <p:cNvGrpSpPr/>
            <p:nvPr/>
          </p:nvGrpSpPr>
          <p:grpSpPr>
            <a:xfrm>
              <a:off x="-472771" y="1133540"/>
              <a:ext cx="6444451" cy="4927764"/>
              <a:chOff x="-472771" y="1133540"/>
              <a:chExt cx="6444451" cy="492776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1C8F44F-547C-9A46-9216-4295BA2AE5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6607" t="93505" r="15000" b="-1589"/>
              <a:stretch/>
            </p:blipFill>
            <p:spPr>
              <a:xfrm>
                <a:off x="825217" y="4030260"/>
                <a:ext cx="3897637" cy="24117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E375C93-4CAB-254C-ADDB-3DAC833323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0957" b="1"/>
              <a:stretch/>
            </p:blipFill>
            <p:spPr>
              <a:xfrm>
                <a:off x="-472771" y="4481113"/>
                <a:ext cx="6444451" cy="1580191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5A63D09-0B5B-8F4F-8AF3-39E8995448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6607" t="86331" r="15000" b="6784"/>
              <a:stretch/>
            </p:blipFill>
            <p:spPr>
              <a:xfrm>
                <a:off x="630451" y="3839918"/>
                <a:ext cx="4091118" cy="215596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50B7B2D-279B-1748-A369-B0A5B4007FBF}"/>
                  </a:ext>
                </a:extLst>
              </p:cNvPr>
              <p:cNvSpPr txBox="1"/>
              <p:nvPr/>
            </p:nvSpPr>
            <p:spPr>
              <a:xfrm>
                <a:off x="770375" y="1133540"/>
                <a:ext cx="4597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RMS misalignment and field errors tolerances: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31DD03C-C6B1-0042-BF92-F6CDC3A36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885" y="1520253"/>
              <a:ext cx="4915611" cy="2300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476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9E5158-2D6C-D443-AC73-42171C1C0984}"/>
              </a:ext>
            </a:extLst>
          </p:cNvPr>
          <p:cNvSpPr/>
          <p:nvPr/>
        </p:nvSpPr>
        <p:spPr>
          <a:xfrm>
            <a:off x="0" y="98104"/>
            <a:ext cx="12192000" cy="787358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2013E2-4FB9-0245-9D73-BBCBD4E4FDD9}"/>
              </a:ext>
            </a:extLst>
          </p:cNvPr>
          <p:cNvSpPr txBox="1">
            <a:spLocks/>
          </p:cNvSpPr>
          <p:nvPr/>
        </p:nvSpPr>
        <p:spPr>
          <a:xfrm>
            <a:off x="352124" y="237026"/>
            <a:ext cx="10923009" cy="7895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Girder misalignment</a:t>
            </a:r>
            <a:endParaRPr lang="en-US" sz="3200" dirty="0">
              <a:solidFill>
                <a:schemeClr val="bg1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712A7FC-9902-E54F-AC71-0AFDD327E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" y="1371986"/>
            <a:ext cx="4826000" cy="3238500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39B9779-F4F8-FA45-8494-D4EE88991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40" y="1371986"/>
            <a:ext cx="4851400" cy="3238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16F427-1535-2B4E-9235-4228CB1E8F05}"/>
              </a:ext>
            </a:extLst>
          </p:cNvPr>
          <p:cNvSpPr/>
          <p:nvPr/>
        </p:nvSpPr>
        <p:spPr>
          <a:xfrm>
            <a:off x="1051560" y="5238123"/>
            <a:ext cx="10088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The girder misalignment has the strongest influence on horizontal emittance of all the parameters listed in the previous table.</a:t>
            </a:r>
            <a:endParaRPr lang="en-US" dirty="0"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D8FB21-0C65-714C-9957-5AD515E568BA}"/>
              </a:ext>
            </a:extLst>
          </p:cNvPr>
          <p:cNvSpPr/>
          <p:nvPr/>
        </p:nvSpPr>
        <p:spPr>
          <a:xfrm>
            <a:off x="-6002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96AB6-524F-224C-8B9B-D39C4A741956}"/>
              </a:ext>
            </a:extLst>
          </p:cNvPr>
          <p:cNvSpPr/>
          <p:nvPr/>
        </p:nvSpPr>
        <p:spPr>
          <a:xfrm>
            <a:off x="9931503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6B9FF-6585-464D-BBD5-851ADA7E4730}"/>
              </a:ext>
            </a:extLst>
          </p:cNvPr>
          <p:cNvSpPr txBox="1">
            <a:spLocks/>
          </p:cNvSpPr>
          <p:nvPr/>
        </p:nvSpPr>
        <p:spPr>
          <a:xfrm>
            <a:off x="10179574" y="6395647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34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89B28EE-7E6C-8C40-8A3C-3E05B5D38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319892"/>
            <a:ext cx="53848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C8747F-B193-0A44-9D4E-DDA591681DFC}"/>
              </a:ext>
            </a:extLst>
          </p:cNvPr>
          <p:cNvSpPr/>
          <p:nvPr/>
        </p:nvSpPr>
        <p:spPr>
          <a:xfrm>
            <a:off x="0" y="98104"/>
            <a:ext cx="12192000" cy="787358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74062A-77CD-3348-BFB2-B763BD0F4A5A}"/>
              </a:ext>
            </a:extLst>
          </p:cNvPr>
          <p:cNvSpPr txBox="1">
            <a:spLocks/>
          </p:cNvSpPr>
          <p:nvPr/>
        </p:nvSpPr>
        <p:spPr>
          <a:xfrm>
            <a:off x="352124" y="237026"/>
            <a:ext cx="10923009" cy="7895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Arc magnet misalignments on girder</a:t>
            </a:r>
            <a:endParaRPr lang="en-US" sz="3200" dirty="0">
              <a:solidFill>
                <a:schemeClr val="bg1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52B2B-CE5F-1E49-9856-59D630FFBD26}"/>
              </a:ext>
            </a:extLst>
          </p:cNvPr>
          <p:cNvSpPr txBox="1">
            <a:spLocks/>
          </p:cNvSpPr>
          <p:nvPr/>
        </p:nvSpPr>
        <p:spPr>
          <a:xfrm>
            <a:off x="9522560" y="6407593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5E6353-43A4-834C-A5E4-4A311B438F4A}"/>
              </a:ext>
            </a:extLst>
          </p:cNvPr>
          <p:cNvSpPr/>
          <p:nvPr/>
        </p:nvSpPr>
        <p:spPr>
          <a:xfrm>
            <a:off x="3403600" y="5168776"/>
            <a:ext cx="538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All other misalignments are as defined previously.</a:t>
            </a:r>
            <a:endParaRPr lang="en-US" dirty="0"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35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9E5158-2D6C-D443-AC73-42171C1C0984}"/>
              </a:ext>
            </a:extLst>
          </p:cNvPr>
          <p:cNvSpPr/>
          <p:nvPr/>
        </p:nvSpPr>
        <p:spPr>
          <a:xfrm>
            <a:off x="0" y="98104"/>
            <a:ext cx="12192000" cy="787358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2013E2-4FB9-0245-9D73-BBCBD4E4FDD9}"/>
              </a:ext>
            </a:extLst>
          </p:cNvPr>
          <p:cNvSpPr txBox="1">
            <a:spLocks/>
          </p:cNvSpPr>
          <p:nvPr/>
        </p:nvSpPr>
        <p:spPr>
          <a:xfrm>
            <a:off x="352124" y="237026"/>
            <a:ext cx="10923009" cy="7895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Girder misalignment</a:t>
            </a:r>
            <a:endParaRPr lang="en-US" sz="3200" dirty="0">
              <a:solidFill>
                <a:schemeClr val="bg1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6266801B-83CC-8D43-9594-B382F02CE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151" y="652128"/>
            <a:ext cx="3675888" cy="2380138"/>
          </a:xfrm>
          <a:prstGeom prst="rect">
            <a:avLst/>
          </a:prstGeom>
        </p:spPr>
      </p:pic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017AE177-F28B-1547-9F6B-06F0C3115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196" y="3690462"/>
            <a:ext cx="3675888" cy="2380138"/>
          </a:xfrm>
          <a:prstGeom prst="rect">
            <a:avLst/>
          </a:prstGeom>
        </p:spPr>
      </p:pic>
      <p:pic>
        <p:nvPicPr>
          <p:cNvPr id="10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0CF3AB2B-3B37-4542-8CC5-4C4FE08CE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26151" y="3733017"/>
            <a:ext cx="3675888" cy="23066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04842C-5D0C-F047-A7C1-FC044DD79F4A}"/>
              </a:ext>
            </a:extLst>
          </p:cNvPr>
          <p:cNvSpPr/>
          <p:nvPr/>
        </p:nvSpPr>
        <p:spPr>
          <a:xfrm>
            <a:off x="-6002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F162BA-1619-E544-A045-2431DE4AEB60}"/>
              </a:ext>
            </a:extLst>
          </p:cNvPr>
          <p:cNvSpPr/>
          <p:nvPr/>
        </p:nvSpPr>
        <p:spPr>
          <a:xfrm>
            <a:off x="9931503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1D231BB-FE10-B64E-A426-4B3C829B958B}"/>
              </a:ext>
            </a:extLst>
          </p:cNvPr>
          <p:cNvSpPr txBox="1">
            <a:spLocks/>
          </p:cNvSpPr>
          <p:nvPr/>
        </p:nvSpPr>
        <p:spPr>
          <a:xfrm>
            <a:off x="9522560" y="6407593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540D27-9D0E-5848-8855-E3E9AC1BF11D}"/>
              </a:ext>
            </a:extLst>
          </p:cNvPr>
          <p:cNvSpPr/>
          <p:nvPr/>
        </p:nvSpPr>
        <p:spPr>
          <a:xfrm>
            <a:off x="502662" y="1195866"/>
            <a:ext cx="3675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All other misalignments are as defined previously.</a:t>
            </a:r>
            <a:endParaRPr lang="en-US" dirty="0"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CA746128-F12A-8344-8F36-CC24FA251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896" y="668252"/>
            <a:ext cx="3675888" cy="23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5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FB1665-6C0C-0C42-A5B2-AC551A65EA33}"/>
              </a:ext>
            </a:extLst>
          </p:cNvPr>
          <p:cNvSpPr/>
          <p:nvPr/>
        </p:nvSpPr>
        <p:spPr>
          <a:xfrm>
            <a:off x="1429247" y="7983715"/>
            <a:ext cx="9080514" cy="19236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Plan for 2020–2025: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Financing strategy including in-kind contributions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Governance model for construction &amp; operation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Host states / Civil-engineering preparation including site investigations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Technical design study for accelerator and infrastructure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CECD3-3D6B-3643-ADAA-FE8106ABF4E4}"/>
              </a:ext>
            </a:extLst>
          </p:cNvPr>
          <p:cNvSpPr/>
          <p:nvPr/>
        </p:nvSpPr>
        <p:spPr>
          <a:xfrm>
            <a:off x="389479" y="1269612"/>
            <a:ext cx="114010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i="1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“</a:t>
            </a:r>
            <a:r>
              <a:rPr lang="en-AU" sz="2400" b="1" i="1" u="sng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An electron-positron Higgs factory is the highest-priority next collider</a:t>
            </a:r>
            <a:r>
              <a:rPr lang="en-AU" sz="2400" i="1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. For the longer term, the European particle physics community has the ambition to operate a proton-proton collider at the highest achievable energy. Accomplishing these compelling goals will require innovation and cutting-edge technology:</a:t>
            </a:r>
            <a:endParaRPr lang="en-US" sz="2400" i="1" dirty="0">
              <a:solidFill>
                <a:srgbClr val="011893"/>
              </a:solidFill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34B46-C287-B840-8694-C22C9EB24D9E}"/>
              </a:ext>
            </a:extLst>
          </p:cNvPr>
          <p:cNvSpPr/>
          <p:nvPr/>
        </p:nvSpPr>
        <p:spPr>
          <a:xfrm>
            <a:off x="-6002" y="15860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6CA2BD-BAF1-7848-9EA5-A03F597B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9382"/>
            <a:ext cx="10923009" cy="102023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600" b="1" dirty="0">
                <a:solidFill>
                  <a:srgbClr val="FFFF00"/>
                </a:solidFill>
              </a:rPr>
              <a:t>2020 Update European Particle-Physics Strategy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93BB7-4184-6147-9FB0-4B509323EBD2}"/>
              </a:ext>
            </a:extLst>
          </p:cNvPr>
          <p:cNvSpPr/>
          <p:nvPr/>
        </p:nvSpPr>
        <p:spPr>
          <a:xfrm>
            <a:off x="199291" y="-122914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2020 Update European Particle-Physics Strategy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(CERN-ESU-013/014)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E71502-338D-724F-903A-326CEAC6CB72}"/>
              </a:ext>
            </a:extLst>
          </p:cNvPr>
          <p:cNvSpPr/>
          <p:nvPr/>
        </p:nvSpPr>
        <p:spPr>
          <a:xfrm>
            <a:off x="389479" y="3033731"/>
            <a:ext cx="11401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i="1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“Europe, together with its international partners, </a:t>
            </a:r>
            <a:r>
              <a:rPr lang="en-AU" sz="2400" b="1" i="1" u="sng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should investigate the technical and financial feasibility of a future hadron collider at CERN with a </a:t>
            </a:r>
            <a:r>
              <a:rPr lang="en-AU" sz="2400" b="1" i="1" u="sng" dirty="0" err="1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c.o.m</a:t>
            </a:r>
            <a:r>
              <a:rPr lang="en-AU" sz="2400" b="1" i="1" u="sng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energy of at least 100 </a:t>
            </a:r>
            <a:r>
              <a:rPr lang="en-AU" sz="2400" b="1" i="1" u="sng" dirty="0" err="1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TeV</a:t>
            </a:r>
            <a:r>
              <a:rPr lang="en-AU" sz="2400" i="1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and with an </a:t>
            </a:r>
            <a:r>
              <a:rPr lang="en-AU" sz="2400" b="1" i="1" u="sng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electron-positron Higgs and electroweak factory as a possible first stage</a:t>
            </a:r>
            <a:r>
              <a:rPr lang="en-AU" sz="2400" i="1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. Such a feasibility study of the colliders and related infrastructure should be established as a global endeavour and be completed on the timescale of the next Strategy update.”</a:t>
            </a:r>
            <a:endParaRPr lang="en-US" sz="2400" i="1" dirty="0">
              <a:solidFill>
                <a:srgbClr val="011893"/>
              </a:solidFill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50E5D-A77F-E14B-BBD3-CE32BBD1C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61030FF-9EEE-0140-A4D0-DED6EFBAB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300" y="1550359"/>
            <a:ext cx="6375400" cy="35687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7B5A35-9299-994A-BA38-06F8DB8AFD66}"/>
              </a:ext>
            </a:extLst>
          </p:cNvPr>
          <p:cNvSpPr/>
          <p:nvPr/>
        </p:nvSpPr>
        <p:spPr>
          <a:xfrm>
            <a:off x="-6002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5F643C-FA37-104F-B383-F91AF71EEC01}"/>
              </a:ext>
            </a:extLst>
          </p:cNvPr>
          <p:cNvSpPr/>
          <p:nvPr/>
        </p:nvSpPr>
        <p:spPr>
          <a:xfrm>
            <a:off x="9931503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975426-D592-EA46-9F0C-F676DED8E5E1}"/>
              </a:ext>
            </a:extLst>
          </p:cNvPr>
          <p:cNvSpPr txBox="1">
            <a:spLocks/>
          </p:cNvSpPr>
          <p:nvPr/>
        </p:nvSpPr>
        <p:spPr>
          <a:xfrm>
            <a:off x="9522560" y="6407593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27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873816C0-5A5E-2042-A8EF-7AE39EAA3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22" y="1628219"/>
            <a:ext cx="4546600" cy="29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2D04133D-72A8-5A47-940C-770C975BC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5578"/>
            <a:ext cx="4546600" cy="291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9EE9B2-559C-444E-A307-3A56B35C0A24}"/>
              </a:ext>
            </a:extLst>
          </p:cNvPr>
          <p:cNvSpPr/>
          <p:nvPr/>
        </p:nvSpPr>
        <p:spPr>
          <a:xfrm>
            <a:off x="0" y="98104"/>
            <a:ext cx="12192000" cy="787358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090BEA-0140-F043-B5A8-6D80491F3342}"/>
              </a:ext>
            </a:extLst>
          </p:cNvPr>
          <p:cNvSpPr txBox="1">
            <a:spLocks/>
          </p:cNvSpPr>
          <p:nvPr/>
        </p:nvSpPr>
        <p:spPr>
          <a:xfrm>
            <a:off x="352124" y="237026"/>
            <a:ext cx="10923009" cy="7895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Arc magnet roll angles</a:t>
            </a:r>
            <a:endParaRPr lang="en-US" sz="3200" dirty="0">
              <a:solidFill>
                <a:schemeClr val="bg1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569E01-112C-8440-98BF-1FDB79AF897D}"/>
              </a:ext>
            </a:extLst>
          </p:cNvPr>
          <p:cNvSpPr txBox="1">
            <a:spLocks/>
          </p:cNvSpPr>
          <p:nvPr/>
        </p:nvSpPr>
        <p:spPr>
          <a:xfrm>
            <a:off x="9522560" y="6407593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37BDFB-CE32-6945-9A1B-6BA1823660ED}"/>
              </a:ext>
            </a:extLst>
          </p:cNvPr>
          <p:cNvSpPr/>
          <p:nvPr/>
        </p:nvSpPr>
        <p:spPr>
          <a:xfrm>
            <a:off x="968828" y="5222813"/>
            <a:ext cx="538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All other misalignments are as defined previously.</a:t>
            </a:r>
            <a:endParaRPr lang="en-US" dirty="0"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95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9E5158-2D6C-D443-AC73-42171C1C0984}"/>
              </a:ext>
            </a:extLst>
          </p:cNvPr>
          <p:cNvSpPr/>
          <p:nvPr/>
        </p:nvSpPr>
        <p:spPr>
          <a:xfrm>
            <a:off x="0" y="98104"/>
            <a:ext cx="12192000" cy="787358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2013E2-4FB9-0245-9D73-BBCBD4E4FDD9}"/>
              </a:ext>
            </a:extLst>
          </p:cNvPr>
          <p:cNvSpPr txBox="1">
            <a:spLocks/>
          </p:cNvSpPr>
          <p:nvPr/>
        </p:nvSpPr>
        <p:spPr>
          <a:xfrm>
            <a:off x="352124" y="237026"/>
            <a:ext cx="10923009" cy="7895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Coupling matrix elements</a:t>
            </a:r>
            <a:endParaRPr lang="en-US" sz="3200" dirty="0">
              <a:solidFill>
                <a:schemeClr val="bg1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A296518E-9429-BB4C-B0B1-A3EC5B45B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39" y="1590683"/>
            <a:ext cx="5968661" cy="4514850"/>
          </a:xfrm>
          <a:prstGeom prst="rect">
            <a:avLst/>
          </a:prstGeom>
        </p:spPr>
      </p:pic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2D416745-F978-2046-BC58-9D4705D35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1" y="1716405"/>
            <a:ext cx="5677466" cy="441580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501E7D-15DD-0A47-859D-0439E9254FF3}"/>
              </a:ext>
            </a:extLst>
          </p:cNvPr>
          <p:cNvCxnSpPr/>
          <p:nvPr/>
        </p:nvCxnSpPr>
        <p:spPr>
          <a:xfrm>
            <a:off x="6096000" y="1026574"/>
            <a:ext cx="0" cy="5102764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4BB3A1F-2464-F441-B089-F82A6839BF23}"/>
              </a:ext>
            </a:extLst>
          </p:cNvPr>
          <p:cNvSpPr txBox="1"/>
          <p:nvPr/>
        </p:nvSpPr>
        <p:spPr>
          <a:xfrm>
            <a:off x="516106" y="1055900"/>
            <a:ext cx="214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4B7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Before correction</a:t>
            </a:r>
          </a:p>
          <a:p>
            <a:r>
              <a:rPr lang="en-US" dirty="0">
                <a:solidFill>
                  <a:srgbClr val="0074B7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(without </a:t>
            </a:r>
            <a:r>
              <a:rPr lang="en-US" dirty="0" err="1">
                <a:solidFill>
                  <a:srgbClr val="0074B7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sextupoles</a:t>
            </a:r>
            <a:r>
              <a:rPr lang="en-US" dirty="0">
                <a:solidFill>
                  <a:srgbClr val="0074B7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70272F-9333-8748-A080-6C1E3C3E9BAD}"/>
              </a:ext>
            </a:extLst>
          </p:cNvPr>
          <p:cNvSpPr txBox="1"/>
          <p:nvPr/>
        </p:nvSpPr>
        <p:spPr>
          <a:xfrm>
            <a:off x="3719816" y="1071139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After correction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(with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sextupoles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3311ED-E8E7-E244-8B56-DB6AF1F52E4B}"/>
              </a:ext>
            </a:extLst>
          </p:cNvPr>
          <p:cNvSpPr txBox="1"/>
          <p:nvPr/>
        </p:nvSpPr>
        <p:spPr>
          <a:xfrm>
            <a:off x="6606131" y="1100284"/>
            <a:ext cx="214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4B7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Before correction</a:t>
            </a:r>
          </a:p>
          <a:p>
            <a:r>
              <a:rPr lang="en-US" dirty="0">
                <a:solidFill>
                  <a:srgbClr val="0074B7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(without </a:t>
            </a:r>
            <a:r>
              <a:rPr lang="en-US" dirty="0" err="1">
                <a:solidFill>
                  <a:srgbClr val="0074B7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sextupoles</a:t>
            </a:r>
            <a:r>
              <a:rPr lang="en-US" dirty="0">
                <a:solidFill>
                  <a:srgbClr val="0074B7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CBD0EE-DF4E-FF48-AD3E-95ACDAEBD40F}"/>
              </a:ext>
            </a:extLst>
          </p:cNvPr>
          <p:cNvSpPr txBox="1"/>
          <p:nvPr/>
        </p:nvSpPr>
        <p:spPr>
          <a:xfrm>
            <a:off x="9809841" y="1115523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After correction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(with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sextupoles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6D8689-DD8C-5B45-B22E-090F052DBE06}"/>
              </a:ext>
            </a:extLst>
          </p:cNvPr>
          <p:cNvSpPr/>
          <p:nvPr/>
        </p:nvSpPr>
        <p:spPr>
          <a:xfrm>
            <a:off x="-6002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D4E935-A602-5541-B701-FCA76403CB0C}"/>
              </a:ext>
            </a:extLst>
          </p:cNvPr>
          <p:cNvSpPr/>
          <p:nvPr/>
        </p:nvSpPr>
        <p:spPr>
          <a:xfrm>
            <a:off x="9931503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D924CC5-789C-D54D-80B3-2A81E554F46E}"/>
              </a:ext>
            </a:extLst>
          </p:cNvPr>
          <p:cNvSpPr txBox="1">
            <a:spLocks/>
          </p:cNvSpPr>
          <p:nvPr/>
        </p:nvSpPr>
        <p:spPr>
          <a:xfrm>
            <a:off x="9522560" y="6407593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9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16524A2C-B3F9-4444-9E50-87205F3B3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2135"/>
            <a:ext cx="55499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9E5158-2D6C-D443-AC73-42171C1C0984}"/>
              </a:ext>
            </a:extLst>
          </p:cNvPr>
          <p:cNvSpPr/>
          <p:nvPr/>
        </p:nvSpPr>
        <p:spPr>
          <a:xfrm>
            <a:off x="0" y="98104"/>
            <a:ext cx="12192000" cy="787358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2013E2-4FB9-0245-9D73-BBCBD4E4FDD9}"/>
              </a:ext>
            </a:extLst>
          </p:cNvPr>
          <p:cNvSpPr txBox="1">
            <a:spLocks/>
          </p:cNvSpPr>
          <p:nvPr/>
        </p:nvSpPr>
        <p:spPr>
          <a:xfrm>
            <a:off x="352124" y="237026"/>
            <a:ext cx="10923009" cy="7895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Vertical dispersion</a:t>
            </a:r>
            <a:endParaRPr lang="en-US" sz="3200" dirty="0">
              <a:solidFill>
                <a:schemeClr val="bg1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93C1C7-3D95-3441-AE7E-B933FF3EDF23}"/>
              </a:ext>
            </a:extLst>
          </p:cNvPr>
          <p:cNvSpPr txBox="1"/>
          <p:nvPr/>
        </p:nvSpPr>
        <p:spPr>
          <a:xfrm>
            <a:off x="2343450" y="1415804"/>
            <a:ext cx="214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4B7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Before correction</a:t>
            </a:r>
          </a:p>
          <a:p>
            <a:r>
              <a:rPr lang="en-US" dirty="0">
                <a:solidFill>
                  <a:srgbClr val="0074B7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(without </a:t>
            </a:r>
            <a:r>
              <a:rPr lang="en-US" dirty="0" err="1">
                <a:solidFill>
                  <a:srgbClr val="0074B7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sextupoles</a:t>
            </a:r>
            <a:r>
              <a:rPr lang="en-US" dirty="0">
                <a:solidFill>
                  <a:srgbClr val="0074B7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9B1462-6F5C-4746-8EF3-69347841E309}"/>
              </a:ext>
            </a:extLst>
          </p:cNvPr>
          <p:cNvSpPr txBox="1"/>
          <p:nvPr/>
        </p:nvSpPr>
        <p:spPr>
          <a:xfrm>
            <a:off x="8027226" y="1415804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After correction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(with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sextupoles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802816-0B09-0744-A804-B172B4FD8B45}"/>
              </a:ext>
            </a:extLst>
          </p:cNvPr>
          <p:cNvSpPr/>
          <p:nvPr/>
        </p:nvSpPr>
        <p:spPr>
          <a:xfrm>
            <a:off x="8993845" y="2174376"/>
            <a:ext cx="2163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err="1"/>
              <a:t>D_y</a:t>
            </a:r>
            <a:r>
              <a:rPr lang="en-AU" dirty="0"/>
              <a:t>, rms = 0.495 mm</a:t>
            </a: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82BD569-60CB-0D41-9ADD-F4542CFA9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3" y="2062135"/>
            <a:ext cx="53848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37918BE-6BF8-3741-A4CB-5A43186A5399}"/>
              </a:ext>
            </a:extLst>
          </p:cNvPr>
          <p:cNvSpPr txBox="1">
            <a:spLocks/>
          </p:cNvSpPr>
          <p:nvPr/>
        </p:nvSpPr>
        <p:spPr>
          <a:xfrm>
            <a:off x="9522560" y="6407593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27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E768E9-A56B-4B47-8EB1-F65E23146A6E}"/>
              </a:ext>
            </a:extLst>
          </p:cNvPr>
          <p:cNvSpPr/>
          <p:nvPr/>
        </p:nvSpPr>
        <p:spPr>
          <a:xfrm>
            <a:off x="-6002" y="101454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A0A2C4-D906-764A-98D1-C934BA3C6F7B}"/>
              </a:ext>
            </a:extLst>
          </p:cNvPr>
          <p:cNvSpPr/>
          <p:nvPr/>
        </p:nvSpPr>
        <p:spPr>
          <a:xfrm>
            <a:off x="161946" y="515975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1" defTabSz="357708">
              <a:spcBef>
                <a:spcPts val="751"/>
              </a:spcBef>
              <a:buClr>
                <a:srgbClr val="0C377B"/>
              </a:buClr>
              <a:defRPr/>
            </a:pPr>
            <a:endParaRPr lang="en-US" sz="2000" b="1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40F75C-0817-984A-A406-AD43F2CFADDD}"/>
              </a:ext>
            </a:extLst>
          </p:cNvPr>
          <p:cNvSpPr txBox="1">
            <a:spLocks/>
          </p:cNvSpPr>
          <p:nvPr/>
        </p:nvSpPr>
        <p:spPr>
          <a:xfrm>
            <a:off x="404196" y="270386"/>
            <a:ext cx="10923009" cy="6889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kern="0" dirty="0">
                <a:solidFill>
                  <a:schemeClr val="bg1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Summary</a:t>
            </a:r>
            <a:endParaRPr lang="en-US" sz="3200" kern="0" dirty="0">
              <a:solidFill>
                <a:schemeClr val="bg1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0F8940-EBFA-964C-A322-E9BB9DB49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90" y="1144616"/>
            <a:ext cx="10923010" cy="5713383"/>
          </a:xfrm>
        </p:spPr>
        <p:txBody>
          <a:bodyPr>
            <a:normAutofit/>
          </a:bodyPr>
          <a:lstStyle/>
          <a:p>
            <a:pPr marL="0" indent="0">
              <a:spcBef>
                <a:spcPts val="2200"/>
              </a:spcBef>
              <a:buNone/>
            </a:pPr>
            <a:r>
              <a:rPr lang="en-US" sz="21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FCC-</a:t>
            </a:r>
            <a:r>
              <a:rPr lang="en-US" sz="21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ee</a:t>
            </a:r>
            <a:r>
              <a:rPr lang="en-US" sz="21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is an efficient Higgs &amp; electro-weak factory at </a:t>
            </a:r>
            <a:r>
              <a:rPr lang="en-US" sz="21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c.m</a:t>
            </a:r>
            <a:r>
              <a:rPr lang="en-US" sz="21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. energies from 90 to 365 GeV, with luminosities ranging from 1.55x10</a:t>
            </a:r>
            <a:r>
              <a:rPr lang="en-US" sz="2100" baseline="300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34</a:t>
            </a:r>
            <a:r>
              <a:rPr lang="en-US" sz="21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cm</a:t>
            </a:r>
            <a:r>
              <a:rPr lang="en-US" sz="2100" baseline="300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-2</a:t>
            </a:r>
            <a:r>
              <a:rPr lang="en-US" sz="21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</a:t>
            </a:r>
            <a:r>
              <a:rPr lang="en-US" sz="2100" baseline="300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-1</a:t>
            </a:r>
            <a:r>
              <a:rPr lang="en-US" sz="21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to 230 x 10</a:t>
            </a:r>
            <a:r>
              <a:rPr lang="en-US" sz="2100" baseline="300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34</a:t>
            </a:r>
            <a:r>
              <a:rPr lang="en-US" sz="21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cm</a:t>
            </a:r>
            <a:r>
              <a:rPr lang="en-US" sz="2100" baseline="300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-2</a:t>
            </a:r>
            <a:r>
              <a:rPr lang="en-US" sz="21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</a:t>
            </a:r>
            <a:r>
              <a:rPr lang="en-US" sz="2100" baseline="300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-1</a:t>
            </a:r>
            <a:r>
              <a:rPr lang="en-US" sz="21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.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altLang="en-US" sz="2100" dirty="0">
                <a:solidFill>
                  <a:srgbClr val="000000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In the simulation campaign, we systematically studied a wide combination of magnet tolerances for field errors, alignment of individual magnets as well as girders and the settings of the BPMs.</a:t>
            </a:r>
            <a:r>
              <a:rPr lang="en-US" altLang="en-US" sz="21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altLang="en-US" sz="2100" dirty="0">
                <a:solidFill>
                  <a:srgbClr val="000000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The correction algorithms developed in this context represent a powerful correction tools and lead to successful convergence for a large majority of the applied errors seeds. And, most importantly, the lead to values of coupling and beam emittance that lie within the requirements of the machine design.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sz="21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Emittance tuning studies for FCC-</a:t>
            </a:r>
            <a:r>
              <a:rPr lang="en-US" sz="21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ee</a:t>
            </a:r>
            <a:r>
              <a:rPr lang="en-US" sz="21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are ongoing, as we work towards a Technical Design.</a:t>
            </a:r>
          </a:p>
          <a:p>
            <a:pPr marL="0" indent="0">
              <a:spcBef>
                <a:spcPts val="2200"/>
              </a:spcBef>
              <a:buNone/>
            </a:pPr>
            <a:endParaRPr lang="en-US" sz="2000" dirty="0"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  <a:p>
            <a:pPr marL="0" indent="0">
              <a:spcBef>
                <a:spcPts val="2200"/>
              </a:spcBef>
              <a:buNone/>
            </a:pPr>
            <a:endParaRPr lang="en-US" sz="2000" dirty="0"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  <a:p>
            <a:pPr marL="0" indent="0">
              <a:spcBef>
                <a:spcPts val="2200"/>
              </a:spcBef>
              <a:buNone/>
            </a:pPr>
            <a:endParaRPr lang="en-US" sz="2000" dirty="0"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1AB62A4-3FF2-FF48-A9D8-41CBC146233A}"/>
              </a:ext>
            </a:extLst>
          </p:cNvPr>
          <p:cNvSpPr txBox="1">
            <a:spLocks/>
          </p:cNvSpPr>
          <p:nvPr/>
        </p:nvSpPr>
        <p:spPr>
          <a:xfrm>
            <a:off x="8189488" y="5187454"/>
            <a:ext cx="3333750" cy="6889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00" dirty="0">
                <a:solidFill>
                  <a:srgbClr val="002060"/>
                </a:solidFill>
              </a:rPr>
              <a:t>Thank you</a:t>
            </a:r>
            <a:endParaRPr lang="en-US" sz="3700" kern="0" dirty="0">
              <a:solidFill>
                <a:srgbClr val="002060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2D39F1-6BCD-6D4A-A5A2-83FC41F2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96" y="-1310099"/>
            <a:ext cx="1051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C05596-B597-A74B-B817-32BFC15B3A73}"/>
              </a:ext>
            </a:extLst>
          </p:cNvPr>
          <p:cNvSpPr txBox="1"/>
          <p:nvPr/>
        </p:nvSpPr>
        <p:spPr>
          <a:xfrm>
            <a:off x="3788545" y="6003209"/>
            <a:ext cx="4602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tessa.charles@liverpool.ac.uk</a:t>
            </a:r>
            <a:endParaRPr lang="en-GB" sz="2000" dirty="0">
              <a:solidFill>
                <a:srgbClr val="002060"/>
              </a:solidFill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AC7BAC-E13D-7542-8ABD-0D708B31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49" y="2103437"/>
            <a:ext cx="10597562" cy="1325563"/>
          </a:xfrm>
        </p:spPr>
        <p:txBody>
          <a:bodyPr>
            <a:normAutofit/>
          </a:bodyPr>
          <a:lstStyle/>
          <a:p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2C81"/>
                </a:solidFill>
                <a:effectLst/>
                <a:uLnTx/>
                <a:uFillTx/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Back up slides …</a:t>
            </a:r>
            <a:endParaRPr lang="en-US" sz="3800" b="1" dirty="0">
              <a:solidFill>
                <a:srgbClr val="002C81"/>
              </a:solidFill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FBDF03-21B6-224C-A3EC-8A4743D6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1568" y="6268238"/>
            <a:ext cx="2743200" cy="365125"/>
          </a:xfrm>
        </p:spPr>
        <p:txBody>
          <a:bodyPr/>
          <a:lstStyle/>
          <a:p>
            <a:fld id="{D4C1B0CB-5362-B74B-A5FD-81771B4ABF6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91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4DE9F1F5-5C37-B845-BB67-850157441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243" y="1165496"/>
            <a:ext cx="5862462" cy="494823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03CA7C-1104-CA41-842C-4B9E1BCA0FEA}"/>
              </a:ext>
            </a:extLst>
          </p:cNvPr>
          <p:cNvSpPr/>
          <p:nvPr/>
        </p:nvSpPr>
        <p:spPr>
          <a:xfrm>
            <a:off x="-6002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7FDDE2-6BA3-6A4E-B221-8A099022BDA0}"/>
              </a:ext>
            </a:extLst>
          </p:cNvPr>
          <p:cNvSpPr/>
          <p:nvPr/>
        </p:nvSpPr>
        <p:spPr>
          <a:xfrm>
            <a:off x="9931503" y="6070600"/>
            <a:ext cx="2533302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079C55-69CD-1246-BB0A-C43A4631E950}"/>
              </a:ext>
            </a:extLst>
          </p:cNvPr>
          <p:cNvSpPr txBox="1">
            <a:spLocks/>
          </p:cNvSpPr>
          <p:nvPr/>
        </p:nvSpPr>
        <p:spPr>
          <a:xfrm>
            <a:off x="9522560" y="6407593"/>
            <a:ext cx="960866" cy="323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>
                <a:solidFill>
                  <a:srgbClr val="002C8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C1B0CB-5362-B74B-A5FD-81771B4ABF6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B1A725-AE84-F442-8D34-7472D9EAA57A}"/>
              </a:ext>
            </a:extLst>
          </p:cNvPr>
          <p:cNvSpPr/>
          <p:nvPr/>
        </p:nvSpPr>
        <p:spPr>
          <a:xfrm>
            <a:off x="0" y="98104"/>
            <a:ext cx="12192000" cy="787358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4748A4-5C1F-AD4D-BE35-756380C7A832}"/>
              </a:ext>
            </a:extLst>
          </p:cNvPr>
          <p:cNvSpPr txBox="1">
            <a:spLocks/>
          </p:cNvSpPr>
          <p:nvPr/>
        </p:nvSpPr>
        <p:spPr>
          <a:xfrm>
            <a:off x="352124" y="237026"/>
            <a:ext cx="10923009" cy="7895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IR magnets</a:t>
            </a:r>
            <a:endParaRPr lang="en-US" sz="3200" dirty="0">
              <a:solidFill>
                <a:schemeClr val="bg1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05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8381BA-C0E4-E04F-BB50-3A8572F375A6}"/>
              </a:ext>
            </a:extLst>
          </p:cNvPr>
          <p:cNvSpPr/>
          <p:nvPr/>
        </p:nvSpPr>
        <p:spPr>
          <a:xfrm>
            <a:off x="-6002" y="15860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AC7BAC-E13D-7542-8ABD-0D708B31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618" y="302180"/>
            <a:ext cx="10923009" cy="1325563"/>
          </a:xfrm>
        </p:spPr>
        <p:txBody>
          <a:bodyPr>
            <a:normAutofit/>
          </a:bodyPr>
          <a:lstStyle/>
          <a:p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FCC integrated project technical schedule</a:t>
            </a:r>
            <a:endParaRPr lang="en-US" sz="3800" dirty="0">
              <a:solidFill>
                <a:srgbClr val="FFFF00"/>
              </a:solidFill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9FBDF03-21B6-224C-A3EC-8A4743D6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1568" y="6268238"/>
            <a:ext cx="2743200" cy="365125"/>
          </a:xfrm>
        </p:spPr>
        <p:txBody>
          <a:bodyPr/>
          <a:lstStyle/>
          <a:p>
            <a:fld id="{D4C1B0CB-5362-B74B-A5FD-81771B4ABF66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01CA95-E13C-6845-859D-6DA7CA479D33}"/>
              </a:ext>
            </a:extLst>
          </p:cNvPr>
          <p:cNvGrpSpPr/>
          <p:nvPr/>
        </p:nvGrpSpPr>
        <p:grpSpPr>
          <a:xfrm>
            <a:off x="285866" y="3869930"/>
            <a:ext cx="6094270" cy="1464995"/>
            <a:chOff x="285866" y="3869930"/>
            <a:chExt cx="6094270" cy="1464995"/>
          </a:xfrm>
        </p:grpSpPr>
        <p:sp>
          <p:nvSpPr>
            <p:cNvPr id="6" name="Rounded Rectangle 120">
              <a:extLst>
                <a:ext uri="{FF2B5EF4-FFF2-40B4-BE49-F238E27FC236}">
                  <a16:creationId xmlns:a16="http://schemas.microsoft.com/office/drawing/2014/main" id="{36520A4B-CB99-6445-969B-A19967923E69}"/>
                </a:ext>
              </a:extLst>
            </p:cNvPr>
            <p:cNvSpPr/>
            <p:nvPr/>
          </p:nvSpPr>
          <p:spPr>
            <a:xfrm>
              <a:off x="285866" y="3869930"/>
              <a:ext cx="3345957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FCC-ee accelerator R&amp;D and technical design</a:t>
              </a:r>
            </a:p>
          </p:txBody>
        </p:sp>
        <p:sp>
          <p:nvSpPr>
            <p:cNvPr id="10" name="Rounded Rectangle 121">
              <a:extLst>
                <a:ext uri="{FF2B5EF4-FFF2-40B4-BE49-F238E27FC236}">
                  <a16:creationId xmlns:a16="http://schemas.microsoft.com/office/drawing/2014/main" id="{B66C3901-491A-7047-8FAF-ED331F48B102}"/>
                </a:ext>
              </a:extLst>
            </p:cNvPr>
            <p:cNvSpPr/>
            <p:nvPr/>
          </p:nvSpPr>
          <p:spPr>
            <a:xfrm>
              <a:off x="3674163" y="4632618"/>
              <a:ext cx="2705973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FCC-ee detector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construction, installation, commissioning</a:t>
              </a:r>
            </a:p>
          </p:txBody>
        </p:sp>
        <p:sp>
          <p:nvSpPr>
            <p:cNvPr id="11" name="Rounded Rectangle 122">
              <a:extLst>
                <a:ext uri="{FF2B5EF4-FFF2-40B4-BE49-F238E27FC236}">
                  <a16:creationId xmlns:a16="http://schemas.microsoft.com/office/drawing/2014/main" id="{5870115E-233A-C84C-9042-10EC7320BBAB}"/>
                </a:ext>
              </a:extLst>
            </p:cNvPr>
            <p:cNvSpPr/>
            <p:nvPr/>
          </p:nvSpPr>
          <p:spPr>
            <a:xfrm>
              <a:off x="2315345" y="4632618"/>
              <a:ext cx="1316476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FCC-ee detector technical design</a:t>
              </a:r>
            </a:p>
          </p:txBody>
        </p:sp>
        <p:sp>
          <p:nvSpPr>
            <p:cNvPr id="12" name="Rounded Rectangle 124">
              <a:extLst>
                <a:ext uri="{FF2B5EF4-FFF2-40B4-BE49-F238E27FC236}">
                  <a16:creationId xmlns:a16="http://schemas.microsoft.com/office/drawing/2014/main" id="{659EEF45-BCD5-2F41-AC26-F1989037B7F1}"/>
                </a:ext>
              </a:extLst>
            </p:cNvPr>
            <p:cNvSpPr/>
            <p:nvPr/>
          </p:nvSpPr>
          <p:spPr>
            <a:xfrm>
              <a:off x="285866" y="4632618"/>
              <a:ext cx="1987139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Set up of international experiment collaborations, detector R&amp;D and concept development</a:t>
              </a:r>
            </a:p>
          </p:txBody>
        </p:sp>
        <p:sp>
          <p:nvSpPr>
            <p:cNvPr id="13" name="Rounded Rectangle 125">
              <a:extLst>
                <a:ext uri="{FF2B5EF4-FFF2-40B4-BE49-F238E27FC236}">
                  <a16:creationId xmlns:a16="http://schemas.microsoft.com/office/drawing/2014/main" id="{85DFD0D6-64A3-A746-9344-7A50FD634051}"/>
                </a:ext>
              </a:extLst>
            </p:cNvPr>
            <p:cNvSpPr/>
            <p:nvPr/>
          </p:nvSpPr>
          <p:spPr>
            <a:xfrm>
              <a:off x="3674163" y="3869930"/>
              <a:ext cx="2705973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FCC-ee accelerator construction, installation, commissioning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E8D99A-819A-3A45-9A7B-D33601C915D6}"/>
              </a:ext>
            </a:extLst>
          </p:cNvPr>
          <p:cNvGrpSpPr/>
          <p:nvPr/>
        </p:nvGrpSpPr>
        <p:grpSpPr>
          <a:xfrm>
            <a:off x="285866" y="1597439"/>
            <a:ext cx="9049552" cy="2197822"/>
            <a:chOff x="285866" y="1597439"/>
            <a:chExt cx="9049552" cy="219782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0AC5225-89E9-5345-82CA-758A2A10BDD5}"/>
                </a:ext>
              </a:extLst>
            </p:cNvPr>
            <p:cNvGrpSpPr/>
            <p:nvPr/>
          </p:nvGrpSpPr>
          <p:grpSpPr>
            <a:xfrm>
              <a:off x="285866" y="1597439"/>
              <a:ext cx="5417777" cy="2197822"/>
              <a:chOff x="285866" y="1597439"/>
              <a:chExt cx="5417777" cy="2197822"/>
            </a:xfrm>
          </p:grpSpPr>
          <p:sp>
            <p:nvSpPr>
              <p:cNvPr id="20" name="Rounded Rectangle 75">
                <a:extLst>
                  <a:ext uri="{FF2B5EF4-FFF2-40B4-BE49-F238E27FC236}">
                    <a16:creationId xmlns:a16="http://schemas.microsoft.com/office/drawing/2014/main" id="{518FD3E3-025C-E240-BDFC-14A2E3340CBD}"/>
                  </a:ext>
                </a:extLst>
              </p:cNvPr>
              <p:cNvSpPr/>
              <p:nvPr/>
            </p:nvSpPr>
            <p:spPr>
              <a:xfrm>
                <a:off x="285866" y="1597439"/>
                <a:ext cx="2029479" cy="702307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Project preparation &amp;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administrative processes</a:t>
                </a:r>
              </a:p>
            </p:txBody>
          </p:sp>
          <p:sp>
            <p:nvSpPr>
              <p:cNvPr id="21" name="Rounded Rectangle 118">
                <a:extLst>
                  <a:ext uri="{FF2B5EF4-FFF2-40B4-BE49-F238E27FC236}">
                    <a16:creationId xmlns:a16="http://schemas.microsoft.com/office/drawing/2014/main" id="{0F7BE568-F4B1-BF4B-ABCF-9D264FF1C173}"/>
                  </a:ext>
                </a:extLst>
              </p:cNvPr>
              <p:cNvSpPr/>
              <p:nvPr/>
            </p:nvSpPr>
            <p:spPr>
              <a:xfrm>
                <a:off x="629180" y="3092954"/>
                <a:ext cx="2312877" cy="70230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Geological investigations, infrastructure detailed design and tendering preparation</a:t>
                </a:r>
              </a:p>
            </p:txBody>
          </p:sp>
          <p:sp>
            <p:nvSpPr>
              <p:cNvPr id="22" name="Rounded Rectangle 119">
                <a:extLst>
                  <a:ext uri="{FF2B5EF4-FFF2-40B4-BE49-F238E27FC236}">
                    <a16:creationId xmlns:a16="http://schemas.microsoft.com/office/drawing/2014/main" id="{33706E2C-B74F-2347-8E1F-4BA1A95D3507}"/>
                  </a:ext>
                </a:extLst>
              </p:cNvPr>
              <p:cNvSpPr/>
              <p:nvPr/>
            </p:nvSpPr>
            <p:spPr>
              <a:xfrm>
                <a:off x="2997670" y="3092954"/>
                <a:ext cx="2705973" cy="70230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Tunnel, site and technical infrastructure construction</a:t>
                </a:r>
              </a:p>
            </p:txBody>
          </p:sp>
          <p:sp>
            <p:nvSpPr>
              <p:cNvPr id="23" name="Rounded Rectangle 123">
                <a:extLst>
                  <a:ext uri="{FF2B5EF4-FFF2-40B4-BE49-F238E27FC236}">
                    <a16:creationId xmlns:a16="http://schemas.microsoft.com/office/drawing/2014/main" id="{EF6972B5-B315-584A-A437-9E7F9BE11817}"/>
                  </a:ext>
                </a:extLst>
              </p:cNvPr>
              <p:cNvSpPr/>
              <p:nvPr/>
            </p:nvSpPr>
            <p:spPr>
              <a:xfrm>
                <a:off x="2346331" y="1597439"/>
                <a:ext cx="676493" cy="702307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680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Permis-sions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endParaRPr>
              </a:p>
            </p:txBody>
          </p:sp>
          <p:sp>
            <p:nvSpPr>
              <p:cNvPr id="24" name="Rounded Rectangle 126">
                <a:extLst>
                  <a:ext uri="{FF2B5EF4-FFF2-40B4-BE49-F238E27FC236}">
                    <a16:creationId xmlns:a16="http://schemas.microsoft.com/office/drawing/2014/main" id="{7510F1EE-28C2-5942-B1A2-CF6932A86BF5}"/>
                  </a:ext>
                </a:extLst>
              </p:cNvPr>
              <p:cNvSpPr/>
              <p:nvPr/>
            </p:nvSpPr>
            <p:spPr>
              <a:xfrm>
                <a:off x="290897" y="2345197"/>
                <a:ext cx="959702" cy="702307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680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Funding strategy</a:t>
                </a:r>
              </a:p>
            </p:txBody>
          </p:sp>
          <p:sp>
            <p:nvSpPr>
              <p:cNvPr id="25" name="Rounded Rectangle 127">
                <a:extLst>
                  <a:ext uri="{FF2B5EF4-FFF2-40B4-BE49-F238E27FC236}">
                    <a16:creationId xmlns:a16="http://schemas.microsoft.com/office/drawing/2014/main" id="{20BABEBF-35F9-B04B-ABA0-B6A0CD4FD330}"/>
                  </a:ext>
                </a:extLst>
              </p:cNvPr>
              <p:cNvSpPr/>
              <p:nvPr/>
            </p:nvSpPr>
            <p:spPr>
              <a:xfrm>
                <a:off x="1306436" y="2345197"/>
                <a:ext cx="1008909" cy="702307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680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Funding and</a:t>
                </a:r>
                <a:b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in-kind contribution agreements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6B27053-6B8B-A04C-876B-DC658AE7B4EA}"/>
                </a:ext>
              </a:extLst>
            </p:cNvPr>
            <p:cNvGrpSpPr/>
            <p:nvPr/>
          </p:nvGrpSpPr>
          <p:grpSpPr>
            <a:xfrm>
              <a:off x="6477470" y="1610593"/>
              <a:ext cx="2857948" cy="2184668"/>
              <a:chOff x="6477470" y="1610593"/>
              <a:chExt cx="2857948" cy="2184668"/>
            </a:xfrm>
          </p:grpSpPr>
          <p:sp>
            <p:nvSpPr>
              <p:cNvPr id="17" name="Rounded Rectangle 130">
                <a:extLst>
                  <a:ext uri="{FF2B5EF4-FFF2-40B4-BE49-F238E27FC236}">
                    <a16:creationId xmlns:a16="http://schemas.microsoft.com/office/drawing/2014/main" id="{29370F7C-1581-1E43-89F0-35D315317E79}"/>
                  </a:ext>
                </a:extLst>
              </p:cNvPr>
              <p:cNvSpPr/>
              <p:nvPr/>
            </p:nvSpPr>
            <p:spPr>
              <a:xfrm>
                <a:off x="6477470" y="1610593"/>
                <a:ext cx="462961" cy="702307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680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Update</a:t>
                </a:r>
                <a:b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Permissions</a:t>
                </a:r>
              </a:p>
            </p:txBody>
          </p:sp>
          <p:sp>
            <p:nvSpPr>
              <p:cNvPr id="18" name="Rounded Rectangle 134">
                <a:extLst>
                  <a:ext uri="{FF2B5EF4-FFF2-40B4-BE49-F238E27FC236}">
                    <a16:creationId xmlns:a16="http://schemas.microsoft.com/office/drawing/2014/main" id="{E9DC24AD-C20D-D445-9713-AD1F67D1732A}"/>
                  </a:ext>
                </a:extLst>
              </p:cNvPr>
              <p:cNvSpPr/>
              <p:nvPr/>
            </p:nvSpPr>
            <p:spPr>
              <a:xfrm>
                <a:off x="7810758" y="3092954"/>
                <a:ext cx="1524660" cy="70230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FCC-ee dismantling, CE &amp; infrastructure adaptations FCC-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hh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endParaRPr>
              </a:p>
            </p:txBody>
          </p:sp>
          <p:sp>
            <p:nvSpPr>
              <p:cNvPr id="19" name="Rounded Rectangle 135">
                <a:extLst>
                  <a:ext uri="{FF2B5EF4-FFF2-40B4-BE49-F238E27FC236}">
                    <a16:creationId xmlns:a16="http://schemas.microsoft.com/office/drawing/2014/main" id="{1AE98693-5109-C749-93B3-D1E7FA537414}"/>
                  </a:ext>
                </a:extLst>
              </p:cNvPr>
              <p:cNvSpPr/>
              <p:nvPr/>
            </p:nvSpPr>
            <p:spPr>
              <a:xfrm>
                <a:off x="6861810" y="2345197"/>
                <a:ext cx="948947" cy="702307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680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Funding and</a:t>
                </a:r>
                <a:b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in-kind contribution agreements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14BBDC-E363-0444-9BAF-F47A3787BE63}"/>
              </a:ext>
            </a:extLst>
          </p:cNvPr>
          <p:cNvGrpSpPr/>
          <p:nvPr/>
        </p:nvGrpSpPr>
        <p:grpSpPr>
          <a:xfrm>
            <a:off x="297858" y="3861048"/>
            <a:ext cx="10063027" cy="2258891"/>
            <a:chOff x="297858" y="3861048"/>
            <a:chExt cx="10063027" cy="2258891"/>
          </a:xfrm>
        </p:grpSpPr>
        <p:sp>
          <p:nvSpPr>
            <p:cNvPr id="27" name="Rounded Rectangle 128">
              <a:extLst>
                <a:ext uri="{FF2B5EF4-FFF2-40B4-BE49-F238E27FC236}">
                  <a16:creationId xmlns:a16="http://schemas.microsoft.com/office/drawing/2014/main" id="{272B754C-B85F-8B45-BE90-C184FBD5ECC9}"/>
                </a:ext>
              </a:extLst>
            </p:cNvPr>
            <p:cNvSpPr/>
            <p:nvPr/>
          </p:nvSpPr>
          <p:spPr>
            <a:xfrm>
              <a:off x="8066693" y="4632618"/>
              <a:ext cx="2294192" cy="702307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FCC-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hh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 detector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construction, installation, commissioning</a:t>
              </a:r>
            </a:p>
          </p:txBody>
        </p:sp>
        <p:sp>
          <p:nvSpPr>
            <p:cNvPr id="28" name="Rounded Rectangle 129">
              <a:extLst>
                <a:ext uri="{FF2B5EF4-FFF2-40B4-BE49-F238E27FC236}">
                  <a16:creationId xmlns:a16="http://schemas.microsoft.com/office/drawing/2014/main" id="{2C85639F-B237-2241-8101-7499BE12483C}"/>
                </a:ext>
              </a:extLst>
            </p:cNvPr>
            <p:cNvSpPr/>
            <p:nvPr/>
          </p:nvSpPr>
          <p:spPr>
            <a:xfrm>
              <a:off x="6477473" y="4624428"/>
              <a:ext cx="1492032" cy="702307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FCC-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hh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 detector R&amp;D,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technical design</a:t>
              </a:r>
            </a:p>
          </p:txBody>
        </p:sp>
        <p:sp>
          <p:nvSpPr>
            <p:cNvPr id="29" name="Rounded Rectangle 131">
              <a:extLst>
                <a:ext uri="{FF2B5EF4-FFF2-40B4-BE49-F238E27FC236}">
                  <a16:creationId xmlns:a16="http://schemas.microsoft.com/office/drawing/2014/main" id="{8F2266E4-7198-E641-8B82-BAEEE5AF11D6}"/>
                </a:ext>
              </a:extLst>
            </p:cNvPr>
            <p:cNvSpPr/>
            <p:nvPr/>
          </p:nvSpPr>
          <p:spPr>
            <a:xfrm>
              <a:off x="8066691" y="3869930"/>
              <a:ext cx="2294193" cy="702307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FCC-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hh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 accelerator construction, installation, commissioning</a:t>
              </a:r>
            </a:p>
          </p:txBody>
        </p:sp>
        <p:sp>
          <p:nvSpPr>
            <p:cNvPr id="30" name="Rounded Rectangle 137">
              <a:extLst>
                <a:ext uri="{FF2B5EF4-FFF2-40B4-BE49-F238E27FC236}">
                  <a16:creationId xmlns:a16="http://schemas.microsoft.com/office/drawing/2014/main" id="{45429E3F-E12E-154E-AA33-F4C6CC881A3B}"/>
                </a:ext>
              </a:extLst>
            </p:cNvPr>
            <p:cNvSpPr/>
            <p:nvPr/>
          </p:nvSpPr>
          <p:spPr>
            <a:xfrm>
              <a:off x="6477470" y="3861048"/>
              <a:ext cx="1492035" cy="702307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FCC-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hh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 accelerator R&amp;D and technical design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3014263-4CA9-3842-BFE6-1587AD372F4A}"/>
                </a:ext>
              </a:extLst>
            </p:cNvPr>
            <p:cNvGrpSpPr/>
            <p:nvPr/>
          </p:nvGrpSpPr>
          <p:grpSpPr>
            <a:xfrm>
              <a:off x="297858" y="5407722"/>
              <a:ext cx="8447652" cy="712217"/>
              <a:chOff x="285866" y="3840809"/>
              <a:chExt cx="8447652" cy="712217"/>
            </a:xfrm>
          </p:grpSpPr>
          <p:sp>
            <p:nvSpPr>
              <p:cNvPr id="32" name="Rounded Rectangle 132">
                <a:extLst>
                  <a:ext uri="{FF2B5EF4-FFF2-40B4-BE49-F238E27FC236}">
                    <a16:creationId xmlns:a16="http://schemas.microsoft.com/office/drawing/2014/main" id="{F6BC0E8D-E275-924E-8C83-896F9057FEB1}"/>
                  </a:ext>
                </a:extLst>
              </p:cNvPr>
              <p:cNvSpPr/>
              <p:nvPr/>
            </p:nvSpPr>
            <p:spPr>
              <a:xfrm>
                <a:off x="5363928" y="3847850"/>
                <a:ext cx="1746244" cy="702307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Long model magnets, prototypes,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preseries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endParaRPr>
              </a:p>
            </p:txBody>
          </p:sp>
          <p:sp>
            <p:nvSpPr>
              <p:cNvPr id="33" name="Rounded Rectangle 133">
                <a:extLst>
                  <a:ext uri="{FF2B5EF4-FFF2-40B4-BE49-F238E27FC236}">
                    <a16:creationId xmlns:a16="http://schemas.microsoft.com/office/drawing/2014/main" id="{32C2C1E9-1F27-D944-B2B7-DE884E7577CC}"/>
                  </a:ext>
                </a:extLst>
              </p:cNvPr>
              <p:cNvSpPr/>
              <p:nvPr/>
            </p:nvSpPr>
            <p:spPr>
              <a:xfrm>
                <a:off x="7164128" y="3850719"/>
                <a:ext cx="1569390" cy="702307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16 T magnet industrialization</a:t>
                </a:r>
                <a:r>
                  <a:rPr kumimoji="0" lang="en-US" sz="1200" b="0" i="0" u="none" strike="noStrike" kern="1200" cap="none" spc="0" normalizeH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 and </a:t>
                </a:r>
                <a:b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series production</a:t>
                </a:r>
              </a:p>
            </p:txBody>
          </p:sp>
          <p:sp>
            <p:nvSpPr>
              <p:cNvPr id="34" name="Rounded Rectangle 138">
                <a:extLst>
                  <a:ext uri="{FF2B5EF4-FFF2-40B4-BE49-F238E27FC236}">
                    <a16:creationId xmlns:a16="http://schemas.microsoft.com/office/drawing/2014/main" id="{B46013D7-C2F4-A341-A10E-1E656AC03BEF}"/>
                  </a:ext>
                </a:extLst>
              </p:cNvPr>
              <p:cNvSpPr/>
              <p:nvPr/>
            </p:nvSpPr>
            <p:spPr>
              <a:xfrm>
                <a:off x="285866" y="3840809"/>
                <a:ext cx="5006054" cy="702307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Superconducting wire and magnet R&amp;D, short models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63D88C5-08AA-5843-9E20-B3DB10596997}"/>
              </a:ext>
            </a:extLst>
          </p:cNvPr>
          <p:cNvGrpSpPr/>
          <p:nvPr/>
        </p:nvGrpSpPr>
        <p:grpSpPr>
          <a:xfrm>
            <a:off x="291698" y="1108017"/>
            <a:ext cx="11708958" cy="234102"/>
            <a:chOff x="291698" y="1108017"/>
            <a:chExt cx="11708958" cy="234102"/>
          </a:xfrm>
        </p:grpSpPr>
        <p:sp>
          <p:nvSpPr>
            <p:cNvPr id="36" name="Rounded Rectangle 46">
              <a:extLst>
                <a:ext uri="{FF2B5EF4-FFF2-40B4-BE49-F238E27FC236}">
                  <a16:creationId xmlns:a16="http://schemas.microsoft.com/office/drawing/2014/main" id="{F5A4963A-695E-4F42-99BF-0C26985B009E}"/>
                </a:ext>
              </a:extLst>
            </p:cNvPr>
            <p:cNvSpPr/>
            <p:nvPr/>
          </p:nvSpPr>
          <p:spPr>
            <a:xfrm>
              <a:off x="291698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</a:t>
              </a:r>
            </a:p>
          </p:txBody>
        </p:sp>
        <p:sp>
          <p:nvSpPr>
            <p:cNvPr id="37" name="Rounded Rectangle 47">
              <a:extLst>
                <a:ext uri="{FF2B5EF4-FFF2-40B4-BE49-F238E27FC236}">
                  <a16:creationId xmlns:a16="http://schemas.microsoft.com/office/drawing/2014/main" id="{C393B481-B615-DF40-9C1D-A38416E27D6F}"/>
                </a:ext>
              </a:extLst>
            </p:cNvPr>
            <p:cNvSpPr/>
            <p:nvPr/>
          </p:nvSpPr>
          <p:spPr>
            <a:xfrm>
              <a:off x="629944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2</a:t>
              </a:r>
            </a:p>
          </p:txBody>
        </p:sp>
        <p:sp>
          <p:nvSpPr>
            <p:cNvPr id="38" name="Rounded Rectangle 48">
              <a:extLst>
                <a:ext uri="{FF2B5EF4-FFF2-40B4-BE49-F238E27FC236}">
                  <a16:creationId xmlns:a16="http://schemas.microsoft.com/office/drawing/2014/main" id="{28705AE1-B62F-B643-BCB4-A8A48058C8DD}"/>
                </a:ext>
              </a:extLst>
            </p:cNvPr>
            <p:cNvSpPr/>
            <p:nvPr/>
          </p:nvSpPr>
          <p:spPr>
            <a:xfrm>
              <a:off x="968190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3</a:t>
              </a:r>
            </a:p>
          </p:txBody>
        </p:sp>
        <p:sp>
          <p:nvSpPr>
            <p:cNvPr id="39" name="Rounded Rectangle 49">
              <a:extLst>
                <a:ext uri="{FF2B5EF4-FFF2-40B4-BE49-F238E27FC236}">
                  <a16:creationId xmlns:a16="http://schemas.microsoft.com/office/drawing/2014/main" id="{074D59DF-C8E0-C542-9D27-C93887B0CD7B}"/>
                </a:ext>
              </a:extLst>
            </p:cNvPr>
            <p:cNvSpPr/>
            <p:nvPr/>
          </p:nvSpPr>
          <p:spPr>
            <a:xfrm>
              <a:off x="1306436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4</a:t>
              </a:r>
            </a:p>
          </p:txBody>
        </p:sp>
        <p:sp>
          <p:nvSpPr>
            <p:cNvPr id="40" name="Rounded Rectangle 50">
              <a:extLst>
                <a:ext uri="{FF2B5EF4-FFF2-40B4-BE49-F238E27FC236}">
                  <a16:creationId xmlns:a16="http://schemas.microsoft.com/office/drawing/2014/main" id="{8AC0AE93-B9EE-2D4E-B81B-29310D004B08}"/>
                </a:ext>
              </a:extLst>
            </p:cNvPr>
            <p:cNvSpPr/>
            <p:nvPr/>
          </p:nvSpPr>
          <p:spPr>
            <a:xfrm>
              <a:off x="1644684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5</a:t>
              </a:r>
            </a:p>
          </p:txBody>
        </p:sp>
        <p:sp>
          <p:nvSpPr>
            <p:cNvPr id="41" name="Rounded Rectangle 51">
              <a:extLst>
                <a:ext uri="{FF2B5EF4-FFF2-40B4-BE49-F238E27FC236}">
                  <a16:creationId xmlns:a16="http://schemas.microsoft.com/office/drawing/2014/main" id="{9D9F2EAC-B3C8-C144-BDF4-D1A280861BF4}"/>
                </a:ext>
              </a:extLst>
            </p:cNvPr>
            <p:cNvSpPr/>
            <p:nvPr/>
          </p:nvSpPr>
          <p:spPr>
            <a:xfrm>
              <a:off x="1982930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6</a:t>
              </a:r>
            </a:p>
          </p:txBody>
        </p:sp>
        <p:sp>
          <p:nvSpPr>
            <p:cNvPr id="42" name="Rounded Rectangle 52">
              <a:extLst>
                <a:ext uri="{FF2B5EF4-FFF2-40B4-BE49-F238E27FC236}">
                  <a16:creationId xmlns:a16="http://schemas.microsoft.com/office/drawing/2014/main" id="{D4461C50-6C6F-B24F-A667-17BBD9C5929C}"/>
                </a:ext>
              </a:extLst>
            </p:cNvPr>
            <p:cNvSpPr/>
            <p:nvPr/>
          </p:nvSpPr>
          <p:spPr>
            <a:xfrm>
              <a:off x="2321177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7</a:t>
              </a:r>
            </a:p>
          </p:txBody>
        </p:sp>
        <p:sp>
          <p:nvSpPr>
            <p:cNvPr id="43" name="Rounded Rectangle 53">
              <a:extLst>
                <a:ext uri="{FF2B5EF4-FFF2-40B4-BE49-F238E27FC236}">
                  <a16:creationId xmlns:a16="http://schemas.microsoft.com/office/drawing/2014/main" id="{AA37EF0D-EA7B-2140-84AA-9412A403A08A}"/>
                </a:ext>
              </a:extLst>
            </p:cNvPr>
            <p:cNvSpPr/>
            <p:nvPr/>
          </p:nvSpPr>
          <p:spPr>
            <a:xfrm>
              <a:off x="2659423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8</a:t>
              </a:r>
            </a:p>
          </p:txBody>
        </p:sp>
        <p:sp>
          <p:nvSpPr>
            <p:cNvPr id="44" name="Rounded Rectangle 54">
              <a:extLst>
                <a:ext uri="{FF2B5EF4-FFF2-40B4-BE49-F238E27FC236}">
                  <a16:creationId xmlns:a16="http://schemas.microsoft.com/office/drawing/2014/main" id="{EB37B65F-73C6-D84C-ACAC-A537A0A7EE16}"/>
                </a:ext>
              </a:extLst>
            </p:cNvPr>
            <p:cNvSpPr/>
            <p:nvPr/>
          </p:nvSpPr>
          <p:spPr>
            <a:xfrm>
              <a:off x="2997670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9</a:t>
              </a:r>
            </a:p>
          </p:txBody>
        </p:sp>
        <p:sp>
          <p:nvSpPr>
            <p:cNvPr id="45" name="Rounded Rectangle 55">
              <a:extLst>
                <a:ext uri="{FF2B5EF4-FFF2-40B4-BE49-F238E27FC236}">
                  <a16:creationId xmlns:a16="http://schemas.microsoft.com/office/drawing/2014/main" id="{DE26A3AB-3CA4-3746-B4B5-F1C4379D9906}"/>
                </a:ext>
              </a:extLst>
            </p:cNvPr>
            <p:cNvSpPr/>
            <p:nvPr/>
          </p:nvSpPr>
          <p:spPr>
            <a:xfrm>
              <a:off x="3335917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10</a:t>
              </a:r>
            </a:p>
          </p:txBody>
        </p:sp>
        <p:sp>
          <p:nvSpPr>
            <p:cNvPr id="46" name="Rounded Rectangle 56">
              <a:extLst>
                <a:ext uri="{FF2B5EF4-FFF2-40B4-BE49-F238E27FC236}">
                  <a16:creationId xmlns:a16="http://schemas.microsoft.com/office/drawing/2014/main" id="{50B71B8B-1C59-2F46-9BE8-A35876D2BD56}"/>
                </a:ext>
              </a:extLst>
            </p:cNvPr>
            <p:cNvSpPr/>
            <p:nvPr/>
          </p:nvSpPr>
          <p:spPr>
            <a:xfrm>
              <a:off x="3674163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11</a:t>
              </a:r>
            </a:p>
          </p:txBody>
        </p:sp>
        <p:sp>
          <p:nvSpPr>
            <p:cNvPr id="47" name="Rounded Rectangle 57">
              <a:extLst>
                <a:ext uri="{FF2B5EF4-FFF2-40B4-BE49-F238E27FC236}">
                  <a16:creationId xmlns:a16="http://schemas.microsoft.com/office/drawing/2014/main" id="{2F07BBE8-6678-4446-9E51-08A7A7137CA0}"/>
                </a:ext>
              </a:extLst>
            </p:cNvPr>
            <p:cNvSpPr/>
            <p:nvPr/>
          </p:nvSpPr>
          <p:spPr>
            <a:xfrm>
              <a:off x="4012409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12</a:t>
              </a:r>
            </a:p>
          </p:txBody>
        </p:sp>
        <p:sp>
          <p:nvSpPr>
            <p:cNvPr id="48" name="Rounded Rectangle 58">
              <a:extLst>
                <a:ext uri="{FF2B5EF4-FFF2-40B4-BE49-F238E27FC236}">
                  <a16:creationId xmlns:a16="http://schemas.microsoft.com/office/drawing/2014/main" id="{1818F039-634F-6D4E-A68C-0AF11D16DDAB}"/>
                </a:ext>
              </a:extLst>
            </p:cNvPr>
            <p:cNvSpPr/>
            <p:nvPr/>
          </p:nvSpPr>
          <p:spPr>
            <a:xfrm>
              <a:off x="4350657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13</a:t>
              </a:r>
            </a:p>
          </p:txBody>
        </p:sp>
        <p:sp>
          <p:nvSpPr>
            <p:cNvPr id="49" name="Rounded Rectangle 59">
              <a:extLst>
                <a:ext uri="{FF2B5EF4-FFF2-40B4-BE49-F238E27FC236}">
                  <a16:creationId xmlns:a16="http://schemas.microsoft.com/office/drawing/2014/main" id="{9D7E187F-ABAD-1843-9848-3CB7D7632F29}"/>
                </a:ext>
              </a:extLst>
            </p:cNvPr>
            <p:cNvSpPr/>
            <p:nvPr/>
          </p:nvSpPr>
          <p:spPr>
            <a:xfrm>
              <a:off x="4688903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14</a:t>
              </a:r>
            </a:p>
          </p:txBody>
        </p:sp>
        <p:sp>
          <p:nvSpPr>
            <p:cNvPr id="50" name="Rounded Rectangle 60">
              <a:extLst>
                <a:ext uri="{FF2B5EF4-FFF2-40B4-BE49-F238E27FC236}">
                  <a16:creationId xmlns:a16="http://schemas.microsoft.com/office/drawing/2014/main" id="{036DB1A4-6E86-2C4C-AC28-DC4287803DD5}"/>
                </a:ext>
              </a:extLst>
            </p:cNvPr>
            <p:cNvSpPr/>
            <p:nvPr/>
          </p:nvSpPr>
          <p:spPr>
            <a:xfrm>
              <a:off x="5027149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15</a:t>
              </a:r>
            </a:p>
          </p:txBody>
        </p:sp>
        <p:sp>
          <p:nvSpPr>
            <p:cNvPr id="51" name="Rounded Rectangle 61">
              <a:extLst>
                <a:ext uri="{FF2B5EF4-FFF2-40B4-BE49-F238E27FC236}">
                  <a16:creationId xmlns:a16="http://schemas.microsoft.com/office/drawing/2014/main" id="{72C72112-BC30-8E40-9397-86768F10D86F}"/>
                </a:ext>
              </a:extLst>
            </p:cNvPr>
            <p:cNvSpPr/>
            <p:nvPr/>
          </p:nvSpPr>
          <p:spPr>
            <a:xfrm>
              <a:off x="5365396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16</a:t>
              </a:r>
            </a:p>
          </p:txBody>
        </p:sp>
        <p:sp>
          <p:nvSpPr>
            <p:cNvPr id="52" name="Rounded Rectangle 62">
              <a:extLst>
                <a:ext uri="{FF2B5EF4-FFF2-40B4-BE49-F238E27FC236}">
                  <a16:creationId xmlns:a16="http://schemas.microsoft.com/office/drawing/2014/main" id="{F5CB850A-3318-5849-8FBE-B249131B933B}"/>
                </a:ext>
              </a:extLst>
            </p:cNvPr>
            <p:cNvSpPr/>
            <p:nvPr/>
          </p:nvSpPr>
          <p:spPr>
            <a:xfrm>
              <a:off x="5703643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17</a:t>
              </a:r>
            </a:p>
          </p:txBody>
        </p:sp>
        <p:sp>
          <p:nvSpPr>
            <p:cNvPr id="53" name="Rounded Rectangle 63">
              <a:extLst>
                <a:ext uri="{FF2B5EF4-FFF2-40B4-BE49-F238E27FC236}">
                  <a16:creationId xmlns:a16="http://schemas.microsoft.com/office/drawing/2014/main" id="{190EB407-FEC0-3D44-A64C-134A153C0C48}"/>
                </a:ext>
              </a:extLst>
            </p:cNvPr>
            <p:cNvSpPr/>
            <p:nvPr/>
          </p:nvSpPr>
          <p:spPr>
            <a:xfrm>
              <a:off x="6041890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18</a:t>
              </a:r>
            </a:p>
          </p:txBody>
        </p:sp>
        <p:sp>
          <p:nvSpPr>
            <p:cNvPr id="54" name="Rounded Rectangle 64">
              <a:extLst>
                <a:ext uri="{FF2B5EF4-FFF2-40B4-BE49-F238E27FC236}">
                  <a16:creationId xmlns:a16="http://schemas.microsoft.com/office/drawing/2014/main" id="{10E7E828-868C-3048-8295-B797980D5BA2}"/>
                </a:ext>
              </a:extLst>
            </p:cNvPr>
            <p:cNvSpPr/>
            <p:nvPr/>
          </p:nvSpPr>
          <p:spPr>
            <a:xfrm>
              <a:off x="7812945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34</a:t>
              </a:r>
            </a:p>
          </p:txBody>
        </p:sp>
        <p:sp>
          <p:nvSpPr>
            <p:cNvPr id="55" name="Rounded Rectangle 65">
              <a:extLst>
                <a:ext uri="{FF2B5EF4-FFF2-40B4-BE49-F238E27FC236}">
                  <a16:creationId xmlns:a16="http://schemas.microsoft.com/office/drawing/2014/main" id="{65112F71-5724-C64E-9B1B-6E0657C61680}"/>
                </a:ext>
              </a:extLst>
            </p:cNvPr>
            <p:cNvSpPr/>
            <p:nvPr/>
          </p:nvSpPr>
          <p:spPr>
            <a:xfrm>
              <a:off x="8066691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35</a:t>
              </a:r>
            </a:p>
          </p:txBody>
        </p:sp>
        <p:sp>
          <p:nvSpPr>
            <p:cNvPr id="56" name="Rounded Rectangle 66">
              <a:extLst>
                <a:ext uri="{FF2B5EF4-FFF2-40B4-BE49-F238E27FC236}">
                  <a16:creationId xmlns:a16="http://schemas.microsoft.com/office/drawing/2014/main" id="{E67EA202-E7F6-1342-A1C2-3DF07424E46C}"/>
                </a:ext>
              </a:extLst>
            </p:cNvPr>
            <p:cNvSpPr/>
            <p:nvPr/>
          </p:nvSpPr>
          <p:spPr>
            <a:xfrm>
              <a:off x="8320436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36</a:t>
              </a:r>
            </a:p>
          </p:txBody>
        </p:sp>
        <p:sp>
          <p:nvSpPr>
            <p:cNvPr id="57" name="Rounded Rectangle 67">
              <a:extLst>
                <a:ext uri="{FF2B5EF4-FFF2-40B4-BE49-F238E27FC236}">
                  <a16:creationId xmlns:a16="http://schemas.microsoft.com/office/drawing/2014/main" id="{81B95BA2-B7C5-9744-A0AE-106C2F8DC5F6}"/>
                </a:ext>
              </a:extLst>
            </p:cNvPr>
            <p:cNvSpPr/>
            <p:nvPr/>
          </p:nvSpPr>
          <p:spPr>
            <a:xfrm>
              <a:off x="8574182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37</a:t>
              </a:r>
            </a:p>
          </p:txBody>
        </p:sp>
        <p:sp>
          <p:nvSpPr>
            <p:cNvPr id="58" name="Rounded Rectangle 68">
              <a:extLst>
                <a:ext uri="{FF2B5EF4-FFF2-40B4-BE49-F238E27FC236}">
                  <a16:creationId xmlns:a16="http://schemas.microsoft.com/office/drawing/2014/main" id="{14210E74-FFC2-4540-B7F1-A2AC2F47BE0C}"/>
                </a:ext>
              </a:extLst>
            </p:cNvPr>
            <p:cNvSpPr/>
            <p:nvPr/>
          </p:nvSpPr>
          <p:spPr>
            <a:xfrm>
              <a:off x="8827928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38</a:t>
              </a:r>
            </a:p>
          </p:txBody>
        </p:sp>
        <p:sp>
          <p:nvSpPr>
            <p:cNvPr id="59" name="Rounded Rectangle 69">
              <a:extLst>
                <a:ext uri="{FF2B5EF4-FFF2-40B4-BE49-F238E27FC236}">
                  <a16:creationId xmlns:a16="http://schemas.microsoft.com/office/drawing/2014/main" id="{B7DD7141-8107-E749-84C0-E1A0136CC9F6}"/>
                </a:ext>
              </a:extLst>
            </p:cNvPr>
            <p:cNvSpPr/>
            <p:nvPr/>
          </p:nvSpPr>
          <p:spPr>
            <a:xfrm>
              <a:off x="9081673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39</a:t>
              </a:r>
            </a:p>
          </p:txBody>
        </p:sp>
        <p:sp>
          <p:nvSpPr>
            <p:cNvPr id="60" name="Rounded Rectangle 70">
              <a:extLst>
                <a:ext uri="{FF2B5EF4-FFF2-40B4-BE49-F238E27FC236}">
                  <a16:creationId xmlns:a16="http://schemas.microsoft.com/office/drawing/2014/main" id="{B9A406DB-FFC3-004E-9512-BF6FBC8160B1}"/>
                </a:ext>
              </a:extLst>
            </p:cNvPr>
            <p:cNvSpPr/>
            <p:nvPr/>
          </p:nvSpPr>
          <p:spPr>
            <a:xfrm>
              <a:off x="9335418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40</a:t>
              </a:r>
            </a:p>
          </p:txBody>
        </p:sp>
        <p:sp>
          <p:nvSpPr>
            <p:cNvPr id="61" name="Rounded Rectangle 71">
              <a:extLst>
                <a:ext uri="{FF2B5EF4-FFF2-40B4-BE49-F238E27FC236}">
                  <a16:creationId xmlns:a16="http://schemas.microsoft.com/office/drawing/2014/main" id="{515C2486-6BC5-114F-B625-E35A59F894EC}"/>
                </a:ext>
              </a:extLst>
            </p:cNvPr>
            <p:cNvSpPr/>
            <p:nvPr/>
          </p:nvSpPr>
          <p:spPr>
            <a:xfrm>
              <a:off x="9589165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41</a:t>
              </a:r>
            </a:p>
          </p:txBody>
        </p:sp>
        <p:sp>
          <p:nvSpPr>
            <p:cNvPr id="62" name="Rounded Rectangle 72">
              <a:extLst>
                <a:ext uri="{FF2B5EF4-FFF2-40B4-BE49-F238E27FC236}">
                  <a16:creationId xmlns:a16="http://schemas.microsoft.com/office/drawing/2014/main" id="{DB110E30-4BF7-534E-BB39-A373E215FCF5}"/>
                </a:ext>
              </a:extLst>
            </p:cNvPr>
            <p:cNvSpPr/>
            <p:nvPr/>
          </p:nvSpPr>
          <p:spPr>
            <a:xfrm>
              <a:off x="9842911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42</a:t>
              </a:r>
            </a:p>
          </p:txBody>
        </p:sp>
        <p:sp>
          <p:nvSpPr>
            <p:cNvPr id="63" name="Rounded Rectangle 73">
              <a:extLst>
                <a:ext uri="{FF2B5EF4-FFF2-40B4-BE49-F238E27FC236}">
                  <a16:creationId xmlns:a16="http://schemas.microsoft.com/office/drawing/2014/main" id="{F692647B-60C2-684B-9DBC-3410E9A19B0A}"/>
                </a:ext>
              </a:extLst>
            </p:cNvPr>
            <p:cNvSpPr/>
            <p:nvPr/>
          </p:nvSpPr>
          <p:spPr>
            <a:xfrm>
              <a:off x="10107139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43</a:t>
              </a:r>
            </a:p>
          </p:txBody>
        </p:sp>
        <p:sp>
          <p:nvSpPr>
            <p:cNvPr id="64" name="Rounded Rectangle 74">
              <a:extLst>
                <a:ext uri="{FF2B5EF4-FFF2-40B4-BE49-F238E27FC236}">
                  <a16:creationId xmlns:a16="http://schemas.microsoft.com/office/drawing/2014/main" id="{99E11796-4C03-084C-B420-1EBDBEFC01A4}"/>
                </a:ext>
              </a:extLst>
            </p:cNvPr>
            <p:cNvSpPr/>
            <p:nvPr/>
          </p:nvSpPr>
          <p:spPr>
            <a:xfrm>
              <a:off x="6477470" y="1108017"/>
              <a:ext cx="1238141" cy="23410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15 years operation</a:t>
              </a:r>
            </a:p>
          </p:txBody>
        </p:sp>
        <p:sp>
          <p:nvSpPr>
            <p:cNvPr id="65" name="Rounded Rectangle 136">
              <a:extLst>
                <a:ext uri="{FF2B5EF4-FFF2-40B4-BE49-F238E27FC236}">
                  <a16:creationId xmlns:a16="http://schemas.microsoft.com/office/drawing/2014/main" id="{F766DF28-F316-9E47-8A81-3280372BCB96}"/>
                </a:ext>
              </a:extLst>
            </p:cNvPr>
            <p:cNvSpPr/>
            <p:nvPr/>
          </p:nvSpPr>
          <p:spPr>
            <a:xfrm>
              <a:off x="10401445" y="1108017"/>
              <a:ext cx="1301937" cy="234102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~ 25 years operation</a:t>
              </a:r>
            </a:p>
          </p:txBody>
        </p:sp>
        <p:sp>
          <p:nvSpPr>
            <p:cNvPr id="66" name="Rounded Rectangle 139">
              <a:extLst>
                <a:ext uri="{FF2B5EF4-FFF2-40B4-BE49-F238E27FC236}">
                  <a16:creationId xmlns:a16="http://schemas.microsoft.com/office/drawing/2014/main" id="{EB38914D-FA66-B446-A123-072FBB6C229C}"/>
                </a:ext>
              </a:extLst>
            </p:cNvPr>
            <p:cNvSpPr/>
            <p:nvPr/>
          </p:nvSpPr>
          <p:spPr>
            <a:xfrm>
              <a:off x="11746910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4435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88626" y="1199982"/>
            <a:ext cx="8190625" cy="612597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FCC-Conceptual Design Reports:</a:t>
            </a:r>
          </a:p>
          <a:p>
            <a:pPr lvl="1">
              <a:spcBef>
                <a:spcPts val="6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Vol 1 Physics, Vol 2 FCC-ee, Vol 3 FCC-</a:t>
            </a:r>
            <a:r>
              <a:rPr lang="en-US" sz="1800" b="1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hh</a:t>
            </a:r>
            <a:r>
              <a:rPr lang="en-US" sz="1800" b="1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, Vol 4 HE-LHC</a:t>
            </a:r>
          </a:p>
          <a:p>
            <a:pPr lvl="1">
              <a:spcBef>
                <a:spcPts val="6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CDRs published in </a:t>
            </a:r>
            <a:r>
              <a:rPr lang="fr-FR" sz="1800" b="1" spc="-1" dirty="0" err="1">
                <a:uFill>
                  <a:solidFill>
                    <a:srgbClr val="FFFFFF"/>
                  </a:solidFill>
                </a:u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European</a:t>
            </a:r>
            <a:r>
              <a:rPr lang="fr-FR" sz="1800" b="1" spc="-1" dirty="0">
                <a:uFill>
                  <a:solidFill>
                    <a:srgbClr val="FFFFFF"/>
                  </a:solidFill>
                </a:u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Physical Journal C (Vol 1) and ST (Vol 2-4) </a:t>
            </a:r>
          </a:p>
          <a:p>
            <a:pPr marL="893763" lvl="1" indent="0">
              <a:spcBef>
                <a:spcPts val="600"/>
              </a:spcBef>
              <a:buClr>
                <a:srgbClr val="0C377B"/>
              </a:buClr>
              <a:buNone/>
            </a:pPr>
            <a:r>
              <a:rPr lang="en-US" sz="1800" dirty="0">
                <a:solidFill>
                  <a:sysClr val="windowText" lastClr="000000"/>
                </a:solidFill>
                <a:hlinkClick r:id="rId3"/>
              </a:rPr>
              <a:t>EPJ C 79, 6 (2019) 474</a:t>
            </a:r>
            <a:r>
              <a:rPr lang="en-US" sz="1800" dirty="0">
                <a:solidFill>
                  <a:sysClr val="windowText" lastClr="000000"/>
                </a:solidFill>
              </a:rPr>
              <a:t>  , </a:t>
            </a:r>
            <a:r>
              <a:rPr lang="en-US" sz="1800" dirty="0">
                <a:solidFill>
                  <a:sysClr val="windowText" lastClr="000000"/>
                </a:solidFill>
                <a:hlinkClick r:id="rId4"/>
              </a:rPr>
              <a:t>EPJ ST 228, 2 (2019) 261-623 </a:t>
            </a:r>
            <a:r>
              <a:rPr lang="en-US" sz="1800" dirty="0">
                <a:solidFill>
                  <a:sysClr val="windowText" lastClr="000000"/>
                </a:solidFill>
              </a:rPr>
              <a:t>,</a:t>
            </a:r>
          </a:p>
          <a:p>
            <a:pPr marL="447675" lvl="1" indent="446088">
              <a:spcBef>
                <a:spcPts val="600"/>
              </a:spcBef>
              <a:buClr>
                <a:srgbClr val="0C377B"/>
              </a:buClr>
              <a:buNone/>
            </a:pPr>
            <a:r>
              <a:rPr lang="en-US" sz="1800" dirty="0">
                <a:solidFill>
                  <a:sysClr val="windowText" lastClr="000000"/>
                </a:solidFill>
                <a:hlinkClick r:id="rId5"/>
              </a:rPr>
              <a:t>EPJ ST 228, 4 (2019) 755-1107</a:t>
            </a:r>
            <a:r>
              <a:rPr lang="en-US" sz="1800" dirty="0">
                <a:solidFill>
                  <a:sysClr val="windowText" lastClr="000000"/>
                </a:solidFill>
              </a:rPr>
              <a:t>  , </a:t>
            </a:r>
            <a:r>
              <a:rPr lang="en-US" sz="1800" dirty="0">
                <a:solidFill>
                  <a:sysClr val="windowText" lastClr="000000"/>
                </a:solidFill>
                <a:hlinkClick r:id="rId6"/>
              </a:rPr>
              <a:t>EPJ ST 228, 5 (2019) 1109-1382</a:t>
            </a:r>
            <a:r>
              <a:rPr lang="en-US" sz="1800" dirty="0">
                <a:solidFill>
                  <a:sysClr val="windowText" lastClr="000000"/>
                </a:solidFill>
              </a:rPr>
              <a:t> </a:t>
            </a:r>
          </a:p>
          <a:p>
            <a:pPr marL="448056" lvl="1" indent="0">
              <a:spcBef>
                <a:spcPts val="600"/>
              </a:spcBef>
              <a:buClr>
                <a:srgbClr val="0C377B"/>
              </a:buClr>
              <a:buNone/>
            </a:pPr>
            <a:endParaRPr lang="en-GB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FF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Summary documents provided to EPPSU SG</a:t>
            </a:r>
          </a:p>
          <a:p>
            <a:pPr lvl="1">
              <a:spcBef>
                <a:spcPts val="6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FCC-integral, FCC-ee, FCC-</a:t>
            </a:r>
            <a:r>
              <a:rPr lang="en-US" sz="1900" b="1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hh</a:t>
            </a:r>
            <a:r>
              <a:rPr lang="en-US" sz="1900" b="1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, HE-LHC</a:t>
            </a:r>
          </a:p>
          <a:p>
            <a:pPr lvl="1">
              <a:spcBef>
                <a:spcPts val="6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GB" sz="19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Accessible on </a:t>
            </a:r>
            <a:r>
              <a:rPr lang="en-GB" sz="19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  <a:hlinkClick r:id="rId7"/>
              </a:rPr>
              <a:t>http://fcc-cdr.web.cern.ch/</a:t>
            </a:r>
            <a:endParaRPr lang="en-GB" sz="1900" dirty="0"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  <a:p>
            <a:pPr lvl="1">
              <a:spcBef>
                <a:spcPts val="6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  <a:buClr>
                <a:srgbClr val="0C377B"/>
              </a:buClr>
            </a:pPr>
            <a:r>
              <a:rPr lang="en-GB" b="1" dirty="0">
                <a:solidFill>
                  <a:srgbClr val="0000FF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Snowmass 2020 Letters of Interest</a:t>
            </a:r>
            <a:endParaRPr lang="en-GB" sz="1900" dirty="0"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  <a:p>
            <a:pPr lvl="1">
              <a:spcBef>
                <a:spcPts val="600"/>
              </a:spcBef>
              <a:buClr>
                <a:srgbClr val="0C377B"/>
              </a:buClr>
            </a:pPr>
            <a:r>
              <a:rPr lang="en-GB" sz="1900" dirty="0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https://snowmass21.org/</a:t>
            </a:r>
            <a:r>
              <a:rPr lang="en-GB" sz="1900" dirty="0" err="1"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loi</a:t>
            </a:r>
            <a:endParaRPr lang="en-GB" sz="1900" dirty="0"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  <a:p>
            <a:pPr>
              <a:spcBef>
                <a:spcPts val="6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"/>
          <a:stretch/>
        </p:blipFill>
        <p:spPr>
          <a:xfrm>
            <a:off x="2075557" y="980728"/>
            <a:ext cx="2120963" cy="3027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272" y="965486"/>
            <a:ext cx="2110468" cy="2816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032" y="3789040"/>
            <a:ext cx="2110468" cy="3096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383" y="3789040"/>
            <a:ext cx="2072395" cy="30963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0458240">
            <a:off x="711850" y="3117367"/>
            <a:ext cx="3060741" cy="193899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&gt;1350 contributors from &gt; 350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institutes,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truly global effort as suggested by EPPSU 2013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09F06E-FB35-D24B-97FE-9B6A02FC4306}"/>
              </a:ext>
            </a:extLst>
          </p:cNvPr>
          <p:cNvSpPr/>
          <p:nvPr/>
        </p:nvSpPr>
        <p:spPr>
          <a:xfrm>
            <a:off x="-6002" y="155241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6E3DF60-7DE7-A74F-B8C4-CAF0BA4227DB}"/>
              </a:ext>
            </a:extLst>
          </p:cNvPr>
          <p:cNvSpPr txBox="1">
            <a:spLocks/>
          </p:cNvSpPr>
          <p:nvPr/>
        </p:nvSpPr>
        <p:spPr>
          <a:xfrm>
            <a:off x="404196" y="324173"/>
            <a:ext cx="10923009" cy="6889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kern="0" dirty="0">
                <a:solidFill>
                  <a:srgbClr val="FFFF00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FCC CDR, Study Documentation, Snowmass </a:t>
            </a:r>
            <a:r>
              <a:rPr lang="en-US" sz="3200" kern="0" dirty="0" err="1">
                <a:solidFill>
                  <a:srgbClr val="FFFF00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LoI</a:t>
            </a:r>
            <a:endParaRPr lang="en-US" sz="3200" kern="0" dirty="0">
              <a:solidFill>
                <a:schemeClr val="bg1"/>
              </a:solidFill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47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FB1665-6C0C-0C42-A5B2-AC551A65EA33}"/>
              </a:ext>
            </a:extLst>
          </p:cNvPr>
          <p:cNvSpPr/>
          <p:nvPr/>
        </p:nvSpPr>
        <p:spPr>
          <a:xfrm>
            <a:off x="1429247" y="7983715"/>
            <a:ext cx="9080514" cy="19236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Plan for 2020–2025: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Financing strategy including in-kind contributions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Governance model for construction &amp; operation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Host states / Civil-engineering preparation including site investigations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Technical design study for accelerator and infrastructure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CECD3-3D6B-3643-ADAA-FE8106ABF4E4}"/>
              </a:ext>
            </a:extLst>
          </p:cNvPr>
          <p:cNvSpPr/>
          <p:nvPr/>
        </p:nvSpPr>
        <p:spPr>
          <a:xfrm>
            <a:off x="389479" y="1269612"/>
            <a:ext cx="114010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i="1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“</a:t>
            </a:r>
            <a:r>
              <a:rPr lang="en-AU" sz="2400" b="1" i="1" u="sng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An electron-positron Higgs factory is the highest-priority next collider</a:t>
            </a:r>
            <a:r>
              <a:rPr lang="en-AU" sz="2400" i="1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. For the longer term, the European particle physics community has the ambition to operate a proton-proton collider at the highest achievable energy. Accomplishing these compelling goals will require innovation and cutting-edge technology:</a:t>
            </a:r>
            <a:endParaRPr lang="en-US" sz="2400" i="1" dirty="0">
              <a:solidFill>
                <a:srgbClr val="011893"/>
              </a:solidFill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34B46-C287-B840-8694-C22C9EB24D9E}"/>
              </a:ext>
            </a:extLst>
          </p:cNvPr>
          <p:cNvSpPr/>
          <p:nvPr/>
        </p:nvSpPr>
        <p:spPr>
          <a:xfrm>
            <a:off x="-6002" y="15860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6CA2BD-BAF1-7848-9EA5-A03F597B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55951"/>
            <a:ext cx="10923009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600" b="1" dirty="0">
                <a:solidFill>
                  <a:srgbClr val="FFFF00"/>
                </a:solidFill>
              </a:rPr>
              <a:t>2020 Update European Particle-Physics Strategy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93BB7-4184-6147-9FB0-4B509323EBD2}"/>
              </a:ext>
            </a:extLst>
          </p:cNvPr>
          <p:cNvSpPr/>
          <p:nvPr/>
        </p:nvSpPr>
        <p:spPr>
          <a:xfrm>
            <a:off x="199291" y="-122914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2020 Update European Particle-Physics Strategy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(CERN-ESU-013/014)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E71502-338D-724F-903A-326CEAC6CB72}"/>
              </a:ext>
            </a:extLst>
          </p:cNvPr>
          <p:cNvSpPr/>
          <p:nvPr/>
        </p:nvSpPr>
        <p:spPr>
          <a:xfrm>
            <a:off x="389479" y="3033731"/>
            <a:ext cx="11401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i="1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“Europe, together with its international partners, </a:t>
            </a:r>
            <a:r>
              <a:rPr lang="en-AU" sz="2400" b="1" i="1" u="sng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should investigate the technical and financial feasibility of a future hadron collider at CERN with a </a:t>
            </a:r>
            <a:r>
              <a:rPr lang="en-AU" sz="2400" b="1" i="1" u="sng" dirty="0" err="1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c.o.m</a:t>
            </a:r>
            <a:r>
              <a:rPr lang="en-AU" sz="2400" b="1" i="1" u="sng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energy of at least 100 </a:t>
            </a:r>
            <a:r>
              <a:rPr lang="en-AU" sz="2400" b="1" i="1" u="sng" dirty="0" err="1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TeV</a:t>
            </a:r>
            <a:r>
              <a:rPr lang="en-AU" sz="2400" i="1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and with an </a:t>
            </a:r>
            <a:r>
              <a:rPr lang="en-AU" sz="2400" b="1" i="1" u="sng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electron-positron Higgs and electroweak factory as a possible first stage</a:t>
            </a:r>
            <a:r>
              <a:rPr lang="en-AU" sz="2400" i="1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. Such a feasibility study of the colliders and related infrastructure should be established as a global endeavour and be completed on the timescale of the next Strategy update.”</a:t>
            </a:r>
            <a:endParaRPr lang="en-US" sz="2400" i="1" dirty="0">
              <a:solidFill>
                <a:srgbClr val="011893"/>
              </a:solidFill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FB1665-6C0C-0C42-A5B2-AC551A65EA33}"/>
              </a:ext>
            </a:extLst>
          </p:cNvPr>
          <p:cNvSpPr/>
          <p:nvPr/>
        </p:nvSpPr>
        <p:spPr>
          <a:xfrm>
            <a:off x="1662948" y="3797795"/>
            <a:ext cx="8854099" cy="19236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Plan for 2020–2025: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Financing strategy including in-kind contributions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Governance model for construction &amp; operation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Host states / Civil-engineering preparation including site investigations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Technical design study for accelerator and infrastructure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CECD3-3D6B-3643-ADAA-FE8106ABF4E4}"/>
              </a:ext>
            </a:extLst>
          </p:cNvPr>
          <p:cNvSpPr/>
          <p:nvPr/>
        </p:nvSpPr>
        <p:spPr>
          <a:xfrm>
            <a:off x="389479" y="1269612"/>
            <a:ext cx="11401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i="1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“Europe, together with its international partners, </a:t>
            </a:r>
            <a:r>
              <a:rPr lang="en-AU" sz="2400" b="1" i="1" u="sng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should investigate the technical and financial feasibility of a future hadron collider at CERN with a </a:t>
            </a:r>
            <a:r>
              <a:rPr lang="en-AU" sz="2400" b="1" i="1" u="sng" dirty="0" err="1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c.o.m</a:t>
            </a:r>
            <a:r>
              <a:rPr lang="en-AU" sz="2400" b="1" i="1" u="sng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energy of at least 100 </a:t>
            </a:r>
            <a:r>
              <a:rPr lang="en-AU" sz="2400" b="1" i="1" u="sng" dirty="0" err="1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TeV</a:t>
            </a:r>
            <a:r>
              <a:rPr lang="en-AU" sz="2400" i="1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and with an </a:t>
            </a:r>
            <a:r>
              <a:rPr lang="en-AU" sz="2400" b="1" i="1" u="sng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electron-positron Higgs and electroweak factory as a possible first stage</a:t>
            </a:r>
            <a:r>
              <a:rPr lang="en-AU" sz="2400" i="1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. Such a feasibility study of the colliders and related infrastructure should be established as a global endeavour and be completed on the timescale of the next Strategy update.”</a:t>
            </a:r>
            <a:endParaRPr lang="en-US" sz="2400" i="1" dirty="0">
              <a:solidFill>
                <a:srgbClr val="011893"/>
              </a:solidFill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34B46-C287-B840-8694-C22C9EB24D9E}"/>
              </a:ext>
            </a:extLst>
          </p:cNvPr>
          <p:cNvSpPr/>
          <p:nvPr/>
        </p:nvSpPr>
        <p:spPr>
          <a:xfrm>
            <a:off x="-6002" y="15860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93BB7-4184-6147-9FB0-4B509323EBD2}"/>
              </a:ext>
            </a:extLst>
          </p:cNvPr>
          <p:cNvSpPr/>
          <p:nvPr/>
        </p:nvSpPr>
        <p:spPr>
          <a:xfrm>
            <a:off x="199291" y="-122914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2020 Update European Particle-Physics Strategy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(CERN-ESU-013/014)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9557D9-4A25-CE42-A825-3AB1AF6F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9382"/>
            <a:ext cx="10923009" cy="102023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600" b="1" dirty="0">
                <a:solidFill>
                  <a:srgbClr val="FFFF00"/>
                </a:solidFill>
              </a:rPr>
              <a:t>2020 Update European Particle-Physics Strategy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35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FB1665-6C0C-0C42-A5B2-AC551A65EA33}"/>
              </a:ext>
            </a:extLst>
          </p:cNvPr>
          <p:cNvSpPr/>
          <p:nvPr/>
        </p:nvSpPr>
        <p:spPr>
          <a:xfrm>
            <a:off x="1662948" y="3797795"/>
            <a:ext cx="8854099" cy="19236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Plan for 2020–2025: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Financing strategy including in-kind contributions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Governance model for construction &amp; operation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Host states / Civil-engineering preparation including site investigations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Technical design study for accelerator and infrastructure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CECD3-3D6B-3643-ADAA-FE8106ABF4E4}"/>
              </a:ext>
            </a:extLst>
          </p:cNvPr>
          <p:cNvSpPr/>
          <p:nvPr/>
        </p:nvSpPr>
        <p:spPr>
          <a:xfrm>
            <a:off x="389479" y="1269612"/>
            <a:ext cx="11401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i="1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“Europe, together with its international partners, </a:t>
            </a:r>
            <a:r>
              <a:rPr lang="en-AU" sz="2400" b="1" i="1" u="sng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should investigate the technical and financial feasibility of a future hadron collider at CERN with a </a:t>
            </a:r>
            <a:r>
              <a:rPr lang="en-AU" sz="2400" b="1" i="1" u="sng" dirty="0" err="1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c.o.m</a:t>
            </a:r>
            <a:r>
              <a:rPr lang="en-AU" sz="2400" b="1" i="1" u="sng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energy of at least 100 </a:t>
            </a:r>
            <a:r>
              <a:rPr lang="en-AU" sz="2400" b="1" i="1" u="sng" dirty="0" err="1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TeV</a:t>
            </a:r>
            <a:r>
              <a:rPr lang="en-AU" sz="2400" i="1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 and with an </a:t>
            </a:r>
            <a:r>
              <a:rPr lang="en-AU" sz="2400" b="1" i="1" u="sng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electron-positron Higgs and electroweak factory as a possible first stage</a:t>
            </a:r>
            <a:r>
              <a:rPr lang="en-AU" sz="2400" i="1" dirty="0">
                <a:solidFill>
                  <a:srgbClr val="011893"/>
                </a:solidFill>
                <a:latin typeface="CMU Sans Serif Medium" panose="02000603000000000000" pitchFamily="2" charset="0"/>
                <a:ea typeface="CMU Sans Serif Medium" panose="02000603000000000000" pitchFamily="2" charset="0"/>
                <a:cs typeface="CMU Sans Serif Medium" panose="02000603000000000000" pitchFamily="2" charset="0"/>
              </a:rPr>
              <a:t>. Such a feasibility study of the colliders and related infrastructure should be established as a global endeavour and be completed on the timescale of the next Strategy update.”</a:t>
            </a:r>
            <a:endParaRPr lang="en-US" sz="2400" i="1" dirty="0">
              <a:solidFill>
                <a:srgbClr val="011893"/>
              </a:solidFill>
              <a:latin typeface="CMU Sans Serif Medium" panose="02000603000000000000" pitchFamily="2" charset="0"/>
              <a:ea typeface="CMU Sans Serif Medium" panose="02000603000000000000" pitchFamily="2" charset="0"/>
              <a:cs typeface="CMU Sans Serif Medium" panose="02000603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34B46-C287-B840-8694-C22C9EB24D9E}"/>
              </a:ext>
            </a:extLst>
          </p:cNvPr>
          <p:cNvSpPr/>
          <p:nvPr/>
        </p:nvSpPr>
        <p:spPr>
          <a:xfrm>
            <a:off x="-6002" y="15860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6CA2BD-BAF1-7848-9EA5-A03F597B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55951"/>
            <a:ext cx="10923009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600" b="1" dirty="0">
                <a:solidFill>
                  <a:srgbClr val="FFFF00"/>
                </a:solidFill>
              </a:rPr>
              <a:t>2020 Update European Particle-Physics Strategy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93BB7-4184-6147-9FB0-4B509323EBD2}"/>
              </a:ext>
            </a:extLst>
          </p:cNvPr>
          <p:cNvSpPr/>
          <p:nvPr/>
        </p:nvSpPr>
        <p:spPr>
          <a:xfrm>
            <a:off x="199291" y="-122914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2020 Update European Particle-Physics Strategy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(CERN-ESU-013/014)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4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AE4165-054E-1844-8994-4BB9C27DB96C}"/>
              </a:ext>
            </a:extLst>
          </p:cNvPr>
          <p:cNvSpPr/>
          <p:nvPr/>
        </p:nvSpPr>
        <p:spPr>
          <a:xfrm>
            <a:off x="-6002" y="15860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A15580-536F-A44E-BCE0-50820650E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17" y="6208826"/>
            <a:ext cx="572660" cy="572660"/>
          </a:xfrm>
          <a:prstGeom prst="rect">
            <a:avLst/>
          </a:prstGeom>
        </p:spPr>
      </p:pic>
      <p:pic>
        <p:nvPicPr>
          <p:cNvPr id="16" name="Image 4" descr="bande-01.eps">
            <a:extLst>
              <a:ext uri="{FF2B5EF4-FFF2-40B4-BE49-F238E27FC236}">
                <a16:creationId xmlns:a16="http://schemas.microsoft.com/office/drawing/2014/main" id="{1260C57B-619D-E944-A6EC-348EF6FFA2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6352" y="-3000200"/>
            <a:ext cx="9833867" cy="7270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C980F4-69E3-DE46-A834-BB5EE610C6A5}"/>
              </a:ext>
            </a:extLst>
          </p:cNvPr>
          <p:cNvSpPr txBox="1"/>
          <p:nvPr/>
        </p:nvSpPr>
        <p:spPr>
          <a:xfrm>
            <a:off x="1036143" y="6316641"/>
            <a:ext cx="61976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0" baseline="0" dirty="0">
                <a:solidFill>
                  <a:srgbClr val="004E96"/>
                </a:solidFill>
              </a:rPr>
              <a:t>Tessa Charles,  UK FCC meeting, September 2020</a:t>
            </a:r>
            <a:endParaRPr lang="en-GB" sz="1500" b="0" dirty="0">
              <a:solidFill>
                <a:srgbClr val="004E9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7CFC5-ADAA-594C-88D8-58E735322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531" y="6137303"/>
            <a:ext cx="1473200" cy="61410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3C3621F-6269-C948-A312-24D72238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22" y="328235"/>
            <a:ext cx="10923009" cy="13255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b="1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</a:t>
            </a:r>
            <a:r>
              <a:rPr lang="en-US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FCC-</a:t>
            </a:r>
            <a:r>
              <a:rPr lang="en-US" sz="3200" kern="0" dirty="0" err="1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ee</a:t>
            </a:r>
            <a:r>
              <a:rPr lang="en-US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parameters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90B78-47A7-5B4F-836B-33DE43949388}"/>
              </a:ext>
            </a:extLst>
          </p:cNvPr>
          <p:cNvSpPr/>
          <p:nvPr/>
        </p:nvSpPr>
        <p:spPr>
          <a:xfrm>
            <a:off x="-6002" y="5802923"/>
            <a:ext cx="12198002" cy="1055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6462B9-5758-D94C-BB52-9ADF02CC1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619044"/>
              </p:ext>
            </p:extLst>
          </p:nvPr>
        </p:nvGraphicFramePr>
        <p:xfrm>
          <a:off x="346122" y="1034840"/>
          <a:ext cx="11499755" cy="5673769"/>
        </p:xfrm>
        <a:graphic>
          <a:graphicData uri="http://schemas.openxmlformats.org/drawingml/2006/table">
            <a:tbl>
              <a:tblPr firstRow="1" bandRow="1"/>
              <a:tblGrid>
                <a:gridCol w="4708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2138">
                  <a:extLst>
                    <a:ext uri="{9D8B030D-6E8A-4147-A177-3AD203B41FA5}">
                      <a16:colId xmlns:a16="http://schemas.microsoft.com/office/drawing/2014/main" val="818795718"/>
                    </a:ext>
                  </a:extLst>
                </a:gridCol>
              </a:tblGrid>
              <a:tr h="49726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AT" sz="18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(ZH)</a:t>
                      </a:r>
                      <a:endParaRPr lang="de-AT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ttbar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energy [GeV]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current [mA]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1390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no. bunches/beam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16640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2000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29601"/>
                  </a:ext>
                </a:extLst>
              </a:tr>
              <a:tr h="3619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bunch intensity  [10</a:t>
                      </a:r>
                      <a:r>
                        <a:rPr kumimoji="0" lang="en-GB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2.3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SR</a:t>
                      </a:r>
                      <a:r>
                        <a:rPr kumimoji="0" lang="en-GB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nergy loss / turn [GeV]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0.036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0.34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1.72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9.21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322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RF voltage [GV]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0.44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10.9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00603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long.</a:t>
                      </a:r>
                      <a:r>
                        <a:rPr kumimoji="0" lang="en-GB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damping time [turns]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1281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235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73614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horizontal beta*</a:t>
                      </a:r>
                      <a:r>
                        <a:rPr kumimoji="0" lang="de-AT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[m]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0.15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0.3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9448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vertical</a:t>
                      </a:r>
                      <a:r>
                        <a:rPr kumimoji="0" lang="en-US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beta* [mm]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0.8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1.6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30520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geometric emittance</a:t>
                      </a:r>
                      <a:r>
                        <a:rPr kumimoji="0" lang="en-US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[nm]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0.27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0.63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1.46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5839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vert. geom. emittance [pm]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1.0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1.3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2.9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20261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bunch length with SR / BS [mm]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 / 12.1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3.0 / 6.0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3.3 / 5.3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 / 2.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97388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luminosity per IP [10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cm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-2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230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8.5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38425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lifetime rad </a:t>
                      </a:r>
                      <a:r>
                        <a:rPr kumimoji="0" lang="en-US" sz="1800" b="1" kern="1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Bhabha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BS [min]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68 / &gt;200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 / &gt;1000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 / 18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 / 18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1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61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AE4165-054E-1844-8994-4BB9C27DB96C}"/>
              </a:ext>
            </a:extLst>
          </p:cNvPr>
          <p:cNvSpPr/>
          <p:nvPr/>
        </p:nvSpPr>
        <p:spPr>
          <a:xfrm>
            <a:off x="-6002" y="15860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A15580-536F-A44E-BCE0-50820650E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17" y="6208826"/>
            <a:ext cx="572660" cy="572660"/>
          </a:xfrm>
          <a:prstGeom prst="rect">
            <a:avLst/>
          </a:prstGeom>
        </p:spPr>
      </p:pic>
      <p:pic>
        <p:nvPicPr>
          <p:cNvPr id="16" name="Image 4" descr="bande-01.eps">
            <a:extLst>
              <a:ext uri="{FF2B5EF4-FFF2-40B4-BE49-F238E27FC236}">
                <a16:creationId xmlns:a16="http://schemas.microsoft.com/office/drawing/2014/main" id="{1260C57B-619D-E944-A6EC-348EF6FFA2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6352" y="-3000200"/>
            <a:ext cx="9833867" cy="7270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C980F4-69E3-DE46-A834-BB5EE610C6A5}"/>
              </a:ext>
            </a:extLst>
          </p:cNvPr>
          <p:cNvSpPr txBox="1"/>
          <p:nvPr/>
        </p:nvSpPr>
        <p:spPr>
          <a:xfrm>
            <a:off x="1036143" y="6316641"/>
            <a:ext cx="61976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0" baseline="0" dirty="0">
                <a:solidFill>
                  <a:srgbClr val="004E96"/>
                </a:solidFill>
              </a:rPr>
              <a:t>Tessa Charles,  UK FCC meeting, September 2020</a:t>
            </a:r>
            <a:endParaRPr lang="en-GB" sz="1500" b="0" dirty="0">
              <a:solidFill>
                <a:srgbClr val="004E9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7CFC5-ADAA-594C-88D8-58E735322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531" y="6137303"/>
            <a:ext cx="1473200" cy="61410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3C3621F-6269-C948-A312-24D72238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22" y="328235"/>
            <a:ext cx="10923009" cy="13255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b="1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</a:t>
            </a:r>
            <a:r>
              <a:rPr lang="en-US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FCC-</a:t>
            </a:r>
            <a:r>
              <a:rPr lang="en-US" sz="3200" kern="0" dirty="0" err="1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ee</a:t>
            </a:r>
            <a:r>
              <a:rPr lang="en-US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parameters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90B78-47A7-5B4F-836B-33DE43949388}"/>
              </a:ext>
            </a:extLst>
          </p:cNvPr>
          <p:cNvSpPr/>
          <p:nvPr/>
        </p:nvSpPr>
        <p:spPr>
          <a:xfrm>
            <a:off x="-6002" y="5802923"/>
            <a:ext cx="12198002" cy="1055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6462B9-5758-D94C-BB52-9ADF02CC1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949183"/>
              </p:ext>
            </p:extLst>
          </p:nvPr>
        </p:nvGraphicFramePr>
        <p:xfrm>
          <a:off x="346122" y="1034840"/>
          <a:ext cx="11499755" cy="5673769"/>
        </p:xfrm>
        <a:graphic>
          <a:graphicData uri="http://schemas.openxmlformats.org/drawingml/2006/table">
            <a:tbl>
              <a:tblPr firstRow="1" bandRow="1"/>
              <a:tblGrid>
                <a:gridCol w="4708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2138">
                  <a:extLst>
                    <a:ext uri="{9D8B030D-6E8A-4147-A177-3AD203B41FA5}">
                      <a16:colId xmlns:a16="http://schemas.microsoft.com/office/drawing/2014/main" val="818795718"/>
                    </a:ext>
                  </a:extLst>
                </a:gridCol>
              </a:tblGrid>
              <a:tr h="49726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AT" sz="18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(ZH)</a:t>
                      </a:r>
                      <a:endParaRPr lang="de-AT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ttbar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energy [GeV]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current [mA]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1390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no. bunches/beam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16640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2000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29601"/>
                  </a:ext>
                </a:extLst>
              </a:tr>
              <a:tr h="3619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bunch intensity  [10</a:t>
                      </a:r>
                      <a:r>
                        <a:rPr kumimoji="0" lang="en-GB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SR</a:t>
                      </a:r>
                      <a:r>
                        <a:rPr kumimoji="0" lang="en-GB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nergy loss / turn [GeV]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0.036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0.34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1.72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9.21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322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RF voltage [GV]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0.44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10.9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00603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long.</a:t>
                      </a:r>
                      <a:r>
                        <a:rPr kumimoji="0" lang="en-GB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damping time [turns]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73614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horizontal beta*</a:t>
                      </a:r>
                      <a:r>
                        <a:rPr kumimoji="0" lang="de-AT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[m]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9448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vertical</a:t>
                      </a:r>
                      <a:r>
                        <a:rPr kumimoji="0" lang="en-US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beta* [mm]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1.6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30520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geometric emittance</a:t>
                      </a:r>
                      <a:r>
                        <a:rPr kumimoji="0" lang="en-US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[nm]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0.27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0.63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1.46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5839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vert. geom. emittance [pm]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2.9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20261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bunch length with SR / BS [mm]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 / 12.1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3.0 / 6.0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3.3 / 5.3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 / 2.</a:t>
                      </a:r>
                      <a:r>
                        <a:rPr kumimoji="0" lang="en-GB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97388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luminosity per IP [10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cm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-2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r>
                        <a:rPr kumimoji="0" lang="en-GB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38425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lifetime rad </a:t>
                      </a:r>
                      <a:r>
                        <a:rPr kumimoji="0" lang="en-US" sz="1800" b="1" kern="1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Bhabha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BS [min]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68 / &gt;200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 / &gt;1000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 / 18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 / 18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1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22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AE4165-054E-1844-8994-4BB9C27DB96C}"/>
              </a:ext>
            </a:extLst>
          </p:cNvPr>
          <p:cNvSpPr/>
          <p:nvPr/>
        </p:nvSpPr>
        <p:spPr>
          <a:xfrm>
            <a:off x="-6002" y="15860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A15580-536F-A44E-BCE0-50820650E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17" y="6208826"/>
            <a:ext cx="572660" cy="572660"/>
          </a:xfrm>
          <a:prstGeom prst="rect">
            <a:avLst/>
          </a:prstGeom>
        </p:spPr>
      </p:pic>
      <p:pic>
        <p:nvPicPr>
          <p:cNvPr id="16" name="Image 4" descr="bande-01.eps">
            <a:extLst>
              <a:ext uri="{FF2B5EF4-FFF2-40B4-BE49-F238E27FC236}">
                <a16:creationId xmlns:a16="http://schemas.microsoft.com/office/drawing/2014/main" id="{1260C57B-619D-E944-A6EC-348EF6FFA2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6352" y="-3000200"/>
            <a:ext cx="9833867" cy="7270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C980F4-69E3-DE46-A834-BB5EE610C6A5}"/>
              </a:ext>
            </a:extLst>
          </p:cNvPr>
          <p:cNvSpPr txBox="1"/>
          <p:nvPr/>
        </p:nvSpPr>
        <p:spPr>
          <a:xfrm>
            <a:off x="1036143" y="6316641"/>
            <a:ext cx="61976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0" baseline="0" dirty="0">
                <a:solidFill>
                  <a:srgbClr val="004E96"/>
                </a:solidFill>
              </a:rPr>
              <a:t>Tessa Charles,  UK FCC meeting, September 2020</a:t>
            </a:r>
            <a:endParaRPr lang="en-GB" sz="1500" b="0" dirty="0">
              <a:solidFill>
                <a:srgbClr val="004E9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7CFC5-ADAA-594C-88D8-58E735322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531" y="6137303"/>
            <a:ext cx="1473200" cy="61410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3C3621F-6269-C948-A312-24D72238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22" y="328235"/>
            <a:ext cx="10923009" cy="13255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b="1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</a:t>
            </a:r>
            <a:r>
              <a:rPr lang="en-US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FCC-</a:t>
            </a:r>
            <a:r>
              <a:rPr lang="en-US" sz="3200" kern="0" dirty="0" err="1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ee</a:t>
            </a:r>
            <a:r>
              <a:rPr lang="en-US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parameters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90B78-47A7-5B4F-836B-33DE43949388}"/>
              </a:ext>
            </a:extLst>
          </p:cNvPr>
          <p:cNvSpPr/>
          <p:nvPr/>
        </p:nvSpPr>
        <p:spPr>
          <a:xfrm>
            <a:off x="-6002" y="5802923"/>
            <a:ext cx="12198002" cy="1055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6462B9-5758-D94C-BB52-9ADF02CC1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3373"/>
              </p:ext>
            </p:extLst>
          </p:nvPr>
        </p:nvGraphicFramePr>
        <p:xfrm>
          <a:off x="346122" y="1034840"/>
          <a:ext cx="11499755" cy="5673769"/>
        </p:xfrm>
        <a:graphic>
          <a:graphicData uri="http://schemas.openxmlformats.org/drawingml/2006/table">
            <a:tbl>
              <a:tblPr firstRow="1" bandRow="1"/>
              <a:tblGrid>
                <a:gridCol w="4708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2138">
                  <a:extLst>
                    <a:ext uri="{9D8B030D-6E8A-4147-A177-3AD203B41FA5}">
                      <a16:colId xmlns:a16="http://schemas.microsoft.com/office/drawing/2014/main" val="818795718"/>
                    </a:ext>
                  </a:extLst>
                </a:gridCol>
              </a:tblGrid>
              <a:tr h="49726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AT" sz="18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(ZH)</a:t>
                      </a:r>
                      <a:endParaRPr lang="de-AT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ttbar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energy [GeV]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current [mA]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1390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no. bunches/beam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16640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2000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29601"/>
                  </a:ext>
                </a:extLst>
              </a:tr>
              <a:tr h="3619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bunch intensity  [10</a:t>
                      </a:r>
                      <a:r>
                        <a:rPr kumimoji="0" lang="en-GB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SR</a:t>
                      </a:r>
                      <a:r>
                        <a:rPr kumimoji="0" lang="en-GB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nergy loss / turn [GeV]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0.036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0.34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1.72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9.21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322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RF voltage [GV]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0.44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10.9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00603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long.</a:t>
                      </a:r>
                      <a:r>
                        <a:rPr kumimoji="0" lang="en-GB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damping time [turns]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73614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horizontal beta*</a:t>
                      </a:r>
                      <a:r>
                        <a:rPr kumimoji="0" lang="de-AT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[m]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9448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vertical</a:t>
                      </a:r>
                      <a:r>
                        <a:rPr kumimoji="0" lang="en-US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beta* [mm]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1.6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30520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geometric emittance</a:t>
                      </a:r>
                      <a:r>
                        <a:rPr kumimoji="0" lang="en-US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[nm]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0.27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0.63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1.46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5839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vert. geom. emittance [pm]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2.9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20261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bunch length with SR / BS [mm]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 / 12.1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3.0 / 6.0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3.3 / 5.3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 / 2.</a:t>
                      </a:r>
                      <a:r>
                        <a:rPr kumimoji="0" lang="en-GB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97388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luminosity per IP [10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cm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-2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r>
                        <a:rPr kumimoji="0" lang="en-GB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38425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lifetime rad </a:t>
                      </a:r>
                      <a:r>
                        <a:rPr kumimoji="0" lang="en-US" sz="1800" b="1" kern="1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Bhabha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BS [min]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68 / &gt;200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 / &gt;1000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 / 18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 / 18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1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16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AE4165-054E-1844-8994-4BB9C27DB96C}"/>
              </a:ext>
            </a:extLst>
          </p:cNvPr>
          <p:cNvSpPr/>
          <p:nvPr/>
        </p:nvSpPr>
        <p:spPr>
          <a:xfrm>
            <a:off x="-6002" y="15860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A15580-536F-A44E-BCE0-50820650E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17" y="6208826"/>
            <a:ext cx="572660" cy="572660"/>
          </a:xfrm>
          <a:prstGeom prst="rect">
            <a:avLst/>
          </a:prstGeom>
        </p:spPr>
      </p:pic>
      <p:pic>
        <p:nvPicPr>
          <p:cNvPr id="16" name="Image 4" descr="bande-01.eps">
            <a:extLst>
              <a:ext uri="{FF2B5EF4-FFF2-40B4-BE49-F238E27FC236}">
                <a16:creationId xmlns:a16="http://schemas.microsoft.com/office/drawing/2014/main" id="{1260C57B-619D-E944-A6EC-348EF6FFA2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6352" y="-3000200"/>
            <a:ext cx="9833867" cy="7270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C980F4-69E3-DE46-A834-BB5EE610C6A5}"/>
              </a:ext>
            </a:extLst>
          </p:cNvPr>
          <p:cNvSpPr txBox="1"/>
          <p:nvPr/>
        </p:nvSpPr>
        <p:spPr>
          <a:xfrm>
            <a:off x="1036143" y="6316641"/>
            <a:ext cx="61976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0" baseline="0" dirty="0">
                <a:solidFill>
                  <a:srgbClr val="004E96"/>
                </a:solidFill>
              </a:rPr>
              <a:t>Tessa Charles,  UK FCC meeting, September 2020</a:t>
            </a:r>
            <a:endParaRPr lang="en-GB" sz="1500" b="0" dirty="0">
              <a:solidFill>
                <a:srgbClr val="004E9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7CFC5-ADAA-594C-88D8-58E735322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531" y="6137303"/>
            <a:ext cx="1473200" cy="61410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3C3621F-6269-C948-A312-24D72238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22" y="328235"/>
            <a:ext cx="10923009" cy="13255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b="1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</a:t>
            </a:r>
            <a:r>
              <a:rPr lang="en-US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FCC-</a:t>
            </a:r>
            <a:r>
              <a:rPr lang="en-US" sz="3200" kern="0" dirty="0" err="1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ee</a:t>
            </a:r>
            <a:r>
              <a:rPr lang="en-US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parameters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90B78-47A7-5B4F-836B-33DE43949388}"/>
              </a:ext>
            </a:extLst>
          </p:cNvPr>
          <p:cNvSpPr/>
          <p:nvPr/>
        </p:nvSpPr>
        <p:spPr>
          <a:xfrm>
            <a:off x="-6002" y="5802923"/>
            <a:ext cx="12198002" cy="1055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6462B9-5758-D94C-BB52-9ADF02CC1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412566"/>
              </p:ext>
            </p:extLst>
          </p:nvPr>
        </p:nvGraphicFramePr>
        <p:xfrm>
          <a:off x="346122" y="1034840"/>
          <a:ext cx="11499755" cy="5673769"/>
        </p:xfrm>
        <a:graphic>
          <a:graphicData uri="http://schemas.openxmlformats.org/drawingml/2006/table">
            <a:tbl>
              <a:tblPr firstRow="1" bandRow="1"/>
              <a:tblGrid>
                <a:gridCol w="4708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2138">
                  <a:extLst>
                    <a:ext uri="{9D8B030D-6E8A-4147-A177-3AD203B41FA5}">
                      <a16:colId xmlns:a16="http://schemas.microsoft.com/office/drawing/2014/main" val="818795718"/>
                    </a:ext>
                  </a:extLst>
                </a:gridCol>
              </a:tblGrid>
              <a:tr h="49726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AT" sz="18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(ZH)</a:t>
                      </a:r>
                      <a:endParaRPr lang="de-AT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ttbar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energy [GeV]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current [mA]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1390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no. bunches/beam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16640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2000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29601"/>
                  </a:ext>
                </a:extLst>
              </a:tr>
              <a:tr h="3619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bunch intensity  [10</a:t>
                      </a:r>
                      <a:r>
                        <a:rPr kumimoji="0" lang="en-GB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SR</a:t>
                      </a:r>
                      <a:r>
                        <a:rPr kumimoji="0" lang="en-GB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nergy loss / turn [GeV]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0.036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0.34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1.72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9.21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322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RF voltage [GV]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0.44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10.9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00603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long.</a:t>
                      </a:r>
                      <a:r>
                        <a:rPr kumimoji="0" lang="en-GB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damping time [turns]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73614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horizontal beta*</a:t>
                      </a:r>
                      <a:r>
                        <a:rPr kumimoji="0" lang="de-AT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[m]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9448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vertical</a:t>
                      </a:r>
                      <a:r>
                        <a:rPr kumimoji="0" lang="en-US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beta* [mm]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1.6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30520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geometric emittance</a:t>
                      </a:r>
                      <a:r>
                        <a:rPr kumimoji="0" lang="en-US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[nm]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0.27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0.63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1.46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5839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vert. geom. emittance [pm]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2.9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20261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bunch length with SR / BS [mm]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 / 12.1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3.0 / 6.0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3.3 / 5.3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 / 2.</a:t>
                      </a:r>
                      <a:r>
                        <a:rPr kumimoji="0" lang="en-GB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97388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luminosity per IP [10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cm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-2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r>
                        <a:rPr kumimoji="0" lang="en-GB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38425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lifetime rad </a:t>
                      </a:r>
                      <a:r>
                        <a:rPr kumimoji="0" lang="en-US" sz="1800" b="1" kern="1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Bhabha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BS [min]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68 / &gt;200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 / &gt;1000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 / 18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 / 18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1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25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AE4165-054E-1844-8994-4BB9C27DB96C}"/>
              </a:ext>
            </a:extLst>
          </p:cNvPr>
          <p:cNvSpPr/>
          <p:nvPr/>
        </p:nvSpPr>
        <p:spPr>
          <a:xfrm>
            <a:off x="-6002" y="158606"/>
            <a:ext cx="12192000" cy="789547"/>
          </a:xfrm>
          <a:prstGeom prst="rect">
            <a:avLst/>
          </a:prstGeom>
          <a:gradFill flip="none" rotWithShape="1">
            <a:gsLst>
              <a:gs pos="0">
                <a:srgbClr val="002C81"/>
              </a:gs>
              <a:gs pos="97000">
                <a:srgbClr val="084B81"/>
              </a:gs>
              <a:gs pos="65000">
                <a:srgbClr val="002C81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A15580-536F-A44E-BCE0-50820650E3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17" y="6208826"/>
            <a:ext cx="572660" cy="572660"/>
          </a:xfrm>
          <a:prstGeom prst="rect">
            <a:avLst/>
          </a:prstGeom>
        </p:spPr>
      </p:pic>
      <p:pic>
        <p:nvPicPr>
          <p:cNvPr id="16" name="Image 4" descr="bande-01.eps">
            <a:extLst>
              <a:ext uri="{FF2B5EF4-FFF2-40B4-BE49-F238E27FC236}">
                <a16:creationId xmlns:a16="http://schemas.microsoft.com/office/drawing/2014/main" id="{1260C57B-619D-E944-A6EC-348EF6FFA2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6352" y="-3000200"/>
            <a:ext cx="9833867" cy="7270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C980F4-69E3-DE46-A834-BB5EE610C6A5}"/>
              </a:ext>
            </a:extLst>
          </p:cNvPr>
          <p:cNvSpPr txBox="1"/>
          <p:nvPr/>
        </p:nvSpPr>
        <p:spPr>
          <a:xfrm>
            <a:off x="1036143" y="6316641"/>
            <a:ext cx="61976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0" baseline="0" dirty="0">
                <a:solidFill>
                  <a:srgbClr val="004E96"/>
                </a:solidFill>
              </a:rPr>
              <a:t>Tessa Charles,  UK FCC meeting, September 2020</a:t>
            </a:r>
            <a:endParaRPr lang="en-GB" sz="1500" b="0" dirty="0">
              <a:solidFill>
                <a:srgbClr val="004E9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87CFC5-ADAA-594C-88D8-58E735322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531" y="6137303"/>
            <a:ext cx="1473200" cy="61410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3C3621F-6269-C948-A312-24D72238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22" y="328235"/>
            <a:ext cx="10923009" cy="13255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b="1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</a:t>
            </a:r>
            <a:r>
              <a:rPr lang="en-US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FCC-</a:t>
            </a:r>
            <a:r>
              <a:rPr lang="en-US" sz="3200" kern="0" dirty="0" err="1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ee</a:t>
            </a:r>
            <a:r>
              <a:rPr lang="en-US" sz="3200" kern="0" dirty="0">
                <a:solidFill>
                  <a:srgbClr val="FFFF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parameters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90B78-47A7-5B4F-836B-33DE43949388}"/>
              </a:ext>
            </a:extLst>
          </p:cNvPr>
          <p:cNvSpPr/>
          <p:nvPr/>
        </p:nvSpPr>
        <p:spPr>
          <a:xfrm>
            <a:off x="-6002" y="5802923"/>
            <a:ext cx="12198002" cy="1055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6462B9-5758-D94C-BB52-9ADF02CC1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7475"/>
              </p:ext>
            </p:extLst>
          </p:nvPr>
        </p:nvGraphicFramePr>
        <p:xfrm>
          <a:off x="346122" y="1034840"/>
          <a:ext cx="11499755" cy="5673769"/>
        </p:xfrm>
        <a:graphic>
          <a:graphicData uri="http://schemas.openxmlformats.org/drawingml/2006/table">
            <a:tbl>
              <a:tblPr firstRow="1" bandRow="1"/>
              <a:tblGrid>
                <a:gridCol w="4708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8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2138">
                  <a:extLst>
                    <a:ext uri="{9D8B030D-6E8A-4147-A177-3AD203B41FA5}">
                      <a16:colId xmlns:a16="http://schemas.microsoft.com/office/drawing/2014/main" val="818795718"/>
                    </a:ext>
                  </a:extLst>
                </a:gridCol>
              </a:tblGrid>
              <a:tr h="49726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AT" sz="18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(ZH)</a:t>
                      </a:r>
                      <a:endParaRPr lang="de-AT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ttbar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energy [GeV]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current [mA]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1390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no. bunches/beam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16640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2000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29601"/>
                  </a:ext>
                </a:extLst>
              </a:tr>
              <a:tr h="3619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bunch intensity  [10</a:t>
                      </a:r>
                      <a:r>
                        <a:rPr kumimoji="0" lang="en-GB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SR</a:t>
                      </a:r>
                      <a:r>
                        <a:rPr kumimoji="0" lang="en-GB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nergy loss / turn [GeV]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0.036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0.34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1.72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9.21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322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total RF voltage [GV]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0.44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10.9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00603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long.</a:t>
                      </a:r>
                      <a:r>
                        <a:rPr kumimoji="0" lang="en-GB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damping time [turns]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73614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horizontal beta*</a:t>
                      </a:r>
                      <a:r>
                        <a:rPr kumimoji="0" lang="de-AT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GB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[m]</a:t>
                      </a: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0.15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9448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vertical</a:t>
                      </a:r>
                      <a:r>
                        <a:rPr kumimoji="0" lang="en-US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beta* [mm]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1.6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30520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horiz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geometric emittance</a:t>
                      </a:r>
                      <a:r>
                        <a:rPr kumimoji="0" lang="en-US" sz="1800" b="1" kern="120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[nm]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0.27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0.28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0.63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1.46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58396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vert. geom. emittance [pm]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2.9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20261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bunch length with SR / BS [mm]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3.5 / 12.1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3.0 / 6.0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3.3 / 5.3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 / 2.</a:t>
                      </a:r>
                      <a:r>
                        <a:rPr kumimoji="0" lang="en-GB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97388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luminosity per IP [10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cm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-2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</a:t>
                      </a:r>
                      <a:r>
                        <a:rPr kumimoji="0" lang="en-US" sz="1800" b="1" kern="1200" baseline="300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-1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230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8.5</a:t>
                      </a:r>
                      <a:endParaRPr kumimoji="0" lang="en-GB" sz="18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</a:t>
                      </a:r>
                      <a:r>
                        <a:rPr kumimoji="0" lang="en-GB" sz="18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38425"/>
                  </a:ext>
                </a:extLst>
              </a:tr>
              <a:tr h="361994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lifetime rad </a:t>
                      </a:r>
                      <a:r>
                        <a:rPr kumimoji="0" lang="en-US" sz="1800" b="1" kern="1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Bhabha</a:t>
                      </a:r>
                      <a:r>
                        <a:rPr kumimoji="0" lang="en-US" sz="18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BS [min]</a:t>
                      </a:r>
                      <a:endParaRPr kumimoji="0" lang="en-GB" sz="18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79440"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68 / &gt;200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 / &gt;1000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 / 18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 / 18</a:t>
                      </a:r>
                      <a:endParaRPr kumimoji="0" lang="en-GB" sz="18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1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04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12434</TotalTime>
  <Words>4699</Words>
  <Application>Microsoft Macintosh PowerPoint</Application>
  <PresentationFormat>Widescreen</PresentationFormat>
  <Paragraphs>988</Paragraphs>
  <Slides>40</Slides>
  <Notes>22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Arial Narrow</vt:lpstr>
      <vt:lpstr>Calibri</vt:lpstr>
      <vt:lpstr>Calibri Light</vt:lpstr>
      <vt:lpstr>Cambria Math</vt:lpstr>
      <vt:lpstr>CMU Bright Roman</vt:lpstr>
      <vt:lpstr>CMU Sans Serif Medium</vt:lpstr>
      <vt:lpstr>CMU Serif Roman</vt:lpstr>
      <vt:lpstr>Symbol</vt:lpstr>
      <vt:lpstr>Office Theme</vt:lpstr>
      <vt:lpstr>PowerPoint Presentation</vt:lpstr>
      <vt:lpstr> The FCC integrated program</vt:lpstr>
      <vt:lpstr>2020 Update European Particle-Physics Strategy</vt:lpstr>
      <vt:lpstr>2020 Update European Particle-Physics Strategy</vt:lpstr>
      <vt:lpstr> FCC-ee parameters</vt:lpstr>
      <vt:lpstr> FCC-ee parameters</vt:lpstr>
      <vt:lpstr> FCC-ee parameters</vt:lpstr>
      <vt:lpstr> FCC-ee parameters</vt:lpstr>
      <vt:lpstr> FCC-ee parameters</vt:lpstr>
      <vt:lpstr> FCC-ee parameters</vt:lpstr>
      <vt:lpstr> FCC-ee parameters</vt:lpstr>
      <vt:lpstr>PowerPoint Presentation</vt:lpstr>
      <vt:lpstr> Design concept: using lessons and techniques from past colliders</vt:lpstr>
      <vt:lpstr> FCC-ee asymmetric crab-waist IR optics</vt:lpstr>
      <vt:lpstr>Natural chromaticities for a range of low emittance storage rings </vt:lpstr>
      <vt:lpstr>PowerPoint Presentation</vt:lpstr>
      <vt:lpstr>Assigning misalignments</vt:lpstr>
      <vt:lpstr>Assigning girder misalignments</vt:lpstr>
      <vt:lpstr>Assigning girder misalignments</vt:lpstr>
      <vt:lpstr>Starting situation</vt:lpstr>
      <vt:lpstr>PowerPoint Presentation</vt:lpstr>
      <vt:lpstr>PowerPoint Presentation</vt:lpstr>
      <vt:lpstr> FCC-ee emittance tuning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up slides …</vt:lpstr>
      <vt:lpstr>PowerPoint Presentation</vt:lpstr>
      <vt:lpstr> FCC integrated project technical schedule</vt:lpstr>
      <vt:lpstr>PowerPoint Presentation</vt:lpstr>
      <vt:lpstr>2020 Update European Particle-Physics Strategy</vt:lpstr>
      <vt:lpstr>2020 Update European Particle-Physics Strategy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Tessa Kathleen Charles</dc:creator>
  <cp:lastModifiedBy>Charles, Tessa</cp:lastModifiedBy>
  <cp:revision>77</cp:revision>
  <cp:lastPrinted>2020-10-02T11:00:12Z</cp:lastPrinted>
  <dcterms:created xsi:type="dcterms:W3CDTF">2020-10-01T12:51:02Z</dcterms:created>
  <dcterms:modified xsi:type="dcterms:W3CDTF">2020-10-28T14:18:39Z</dcterms:modified>
</cp:coreProperties>
</file>