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74" r:id="rId6"/>
    <p:sldId id="259" r:id="rId7"/>
    <p:sldId id="272" r:id="rId8"/>
    <p:sldId id="271" r:id="rId9"/>
    <p:sldId id="277" r:id="rId10"/>
    <p:sldId id="275" r:id="rId11"/>
    <p:sldId id="276" r:id="rId12"/>
    <p:sldId id="273" r:id="rId13"/>
    <p:sldId id="262" r:id="rId14"/>
    <p:sldId id="278" r:id="rId15"/>
    <p:sldId id="264" r:id="rId16"/>
    <p:sldId id="279" r:id="rId17"/>
    <p:sldId id="263" r:id="rId18"/>
    <p:sldId id="265" r:id="rId19"/>
    <p:sldId id="266" r:id="rId20"/>
    <p:sldId id="267" r:id="rId21"/>
    <p:sldId id="268" r:id="rId22"/>
    <p:sldId id="280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8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6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F26E-2E8F-472D-9C15-ADADB93345C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8CBC-EBAE-4C54-BD4D-6672CD56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54D9-60F9-4D04-A21C-05A8F7E03A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720FA-FB76-4775-A751-CBF65AAC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B16-6054-4157-8196-335C95913650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195610BF-014C-4897-971B-6FFBBFA2F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2EEF-1E82-4C06-9C9F-73EBF9243CCD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612-9E89-414F-8C97-BDB1C42699AB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9449-AA3B-4994-9A90-F4FCA9E2FF43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4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E93-40C0-47B3-BBA3-C6B97B1B94A0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6BF-2ABC-4D8D-BAF7-9334B621C4DA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82E0-3200-48DA-84E0-E62339B954A3}" type="datetime1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4A4-8CEF-49D9-A1BA-6F3077D29185}" type="datetime1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94C8-B228-4259-A9CB-32192A0CB580}" type="datetime1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0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57F-0A7F-4409-8A62-C9544FFD2CD9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97E-0307-4D3C-84D1-2127C1304255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0DF7-051E-4529-B7C8-6F9BDF62A76D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10BF-014C-4897-971B-6FFBBFA2F8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74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en-US" dirty="0" smtClean="0"/>
              <a:t>Status of SLS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836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Masamitsu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Aiba</a:t>
            </a:r>
            <a:r>
              <a:rPr lang="en-US" sz="2000" dirty="0" smtClean="0">
                <a:solidFill>
                  <a:schemeClr val="tx1"/>
                </a:solidFill>
              </a:rPr>
              <a:t>, PSI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behalf of SLS2.0 team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20" y="3061759"/>
            <a:ext cx="61699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4" y="3499752"/>
            <a:ext cx="8199346" cy="300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</a:t>
            </a:r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Superbend</a:t>
            </a:r>
            <a:r>
              <a:rPr lang="en-US" sz="2400" dirty="0" smtClean="0"/>
              <a:t> integration</a:t>
            </a:r>
          </a:p>
          <a:p>
            <a:pPr lvl="1"/>
            <a:r>
              <a:rPr lang="en-US" sz="2000" dirty="0" smtClean="0"/>
              <a:t>Optics re-matching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5 </a:t>
            </a:r>
            <a:r>
              <a:rPr lang="en-US" sz="2000" dirty="0" err="1" smtClean="0"/>
              <a:t>superbends</a:t>
            </a:r>
            <a:r>
              <a:rPr lang="en-US" sz="2000" dirty="0" smtClean="0"/>
              <a:t> to be integrated</a:t>
            </a:r>
          </a:p>
          <a:p>
            <a:pPr lvl="2"/>
            <a:r>
              <a:rPr lang="en-US" sz="1600" dirty="0" smtClean="0"/>
              <a:t>2 x 3.5 T and 5 T peak with SC</a:t>
            </a:r>
            <a:r>
              <a:rPr lang="en-US" sz="1600" dirty="0"/>
              <a:t> </a:t>
            </a:r>
            <a:r>
              <a:rPr lang="en-US" sz="1600" dirty="0" smtClean="0"/>
              <a:t>magnet</a:t>
            </a:r>
          </a:p>
          <a:p>
            <a:pPr lvl="2"/>
            <a:r>
              <a:rPr lang="en-US" sz="1600" dirty="0" smtClean="0"/>
              <a:t>2.1 T peak with permanent magnet</a:t>
            </a:r>
            <a:endParaRPr lang="en-US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6" y="2108852"/>
            <a:ext cx="27973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61511"/>
            <a:ext cx="3248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</a:t>
            </a:r>
            <a:r>
              <a:rPr lang="en-US" dirty="0" smtClean="0"/>
              <a:t>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2242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Vertical emittance control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to 10 pm in operation</a:t>
            </a:r>
          </a:p>
          <a:p>
            <a:pPr lvl="1"/>
            <a:r>
              <a:rPr lang="en-US" dirty="0" smtClean="0"/>
              <a:t>Mainly excited by vertical dispersion</a:t>
            </a:r>
          </a:p>
          <a:p>
            <a:pPr lvl="1"/>
            <a:r>
              <a:rPr lang="en-US" dirty="0" smtClean="0"/>
              <a:t>No dispersion and no coupling at ID locations with many skew quads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73311" y="4211586"/>
            <a:ext cx="8960040" cy="157176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1904" y="3842254"/>
            <a:ext cx="31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Vertical dispersion (1/3 of ring) 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6948264" y="5817186"/>
            <a:ext cx="1975048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spc="-1" dirty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h</a:t>
            </a:r>
            <a:r>
              <a:rPr lang="de-DE" sz="16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@ all </a:t>
            </a:r>
            <a:r>
              <a:rPr lang="de-DE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elements</a:t>
            </a:r>
            <a:endParaRPr lang="de-DE" sz="16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spc="-1" dirty="0">
                <a:solidFill>
                  <a:srgbClr val="FF66FF"/>
                </a:solidFill>
                <a:latin typeface="Symbol" panose="05050102010706020507" pitchFamily="18" charset="2"/>
                <a:ea typeface="DejaVu Sans"/>
              </a:rPr>
              <a:t>h</a:t>
            </a:r>
            <a:r>
              <a:rPr lang="de-DE" sz="1600" b="0" strike="noStrike" spc="-1" dirty="0" smtClean="0">
                <a:solidFill>
                  <a:srgbClr val="FF66FF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FF66FF"/>
                </a:solidFill>
                <a:latin typeface="Arial"/>
                <a:ea typeface="DejaVu Sans"/>
              </a:rPr>
              <a:t>@ BPMs</a:t>
            </a:r>
            <a:endParaRPr lang="de-DE" sz="1600" b="0" strike="noStrike" spc="-1" dirty="0">
              <a:solidFill>
                <a:srgbClr val="FF66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64" y="1279743"/>
            <a:ext cx="8229600" cy="4525963"/>
          </a:xfrm>
        </p:spPr>
        <p:txBody>
          <a:bodyPr/>
          <a:lstStyle/>
          <a:p>
            <a:r>
              <a:rPr lang="en-US" dirty="0" smtClean="0"/>
              <a:t>Dynamic aperture</a:t>
            </a:r>
            <a:r>
              <a:rPr lang="en-US" dirty="0"/>
              <a:t> </a:t>
            </a:r>
            <a:r>
              <a:rPr lang="en-US" dirty="0" smtClean="0"/>
              <a:t>(Error study)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6323" y="1844824"/>
            <a:ext cx="3794166" cy="363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DA of ideal lattice, </a:t>
            </a:r>
            <a:br>
              <a:rPr lang="en-US" sz="2400" dirty="0" smtClean="0"/>
            </a:br>
            <a:r>
              <a:rPr lang="en-US" sz="2400" dirty="0" smtClean="0"/>
              <a:t>i.e. no errors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DA of ideal lattice with skew quads set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pm </a:t>
            </a:r>
            <a:r>
              <a:rPr lang="en-US" sz="2400" dirty="0" smtClean="0"/>
              <a:t>of vertical emittance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DA with error settings and optics corrections, 12 seeds</a:t>
            </a:r>
            <a:br>
              <a:rPr lang="en-US" sz="2400" dirty="0" smtClean="0"/>
            </a:br>
            <a:r>
              <a:rPr lang="en-US" sz="2000" dirty="0" smtClean="0"/>
              <a:t>Tracy-3 6D-tracking, 4096 turns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Silhouette of </a:t>
            </a:r>
            <a:r>
              <a:rPr lang="en-US" sz="2400" dirty="0" smtClean="0">
                <a:sym typeface="Symbol" panose="05050102010706020507" pitchFamily="18" charset="2"/>
              </a:rPr>
              <a:t>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18 mm </a:t>
            </a:r>
            <a:r>
              <a:rPr lang="en-US" sz="2400" dirty="0" smtClean="0">
                <a:sym typeface="Symbol" panose="05050102010706020507" pitchFamily="18" charset="2"/>
              </a:rPr>
              <a:t>beam pipe (approx.)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Silhouette of beam pipe including insertion devices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06967" y="4077072"/>
            <a:ext cx="4689569" cy="2428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setting and correction scenario</a:t>
            </a:r>
          </a:p>
          <a:p>
            <a:r>
              <a:rPr lang="en-US" sz="1500" dirty="0" smtClean="0"/>
              <a:t>Misalignments: </a:t>
            </a:r>
            <a:r>
              <a:rPr lang="en-US" sz="1500" dirty="0" smtClean="0">
                <a:latin typeface="Symbol" panose="05050102010706020507" pitchFamily="18" charset="2"/>
              </a:rPr>
              <a:t>60/20/30 m</a:t>
            </a:r>
            <a:r>
              <a:rPr lang="en-US" sz="1500" dirty="0" smtClean="0"/>
              <a:t>m, cut </a:t>
            </a:r>
            <a:r>
              <a:rPr lang="en-US" sz="1500" dirty="0" smtClean="0">
                <a:latin typeface="Symbol" panose="05050102010706020507" pitchFamily="18" charset="2"/>
              </a:rPr>
              <a:t>2s</a:t>
            </a:r>
            <a:br>
              <a:rPr lang="en-US" sz="1500" dirty="0" smtClean="0">
                <a:latin typeface="Symbol" panose="05050102010706020507" pitchFamily="18" charset="2"/>
              </a:rPr>
            </a:br>
            <a:r>
              <a:rPr lang="en-US" sz="1500" dirty="0" smtClean="0"/>
              <a:t>girders/inter-girder/element-girder</a:t>
            </a:r>
            <a:endParaRPr lang="en-US" sz="1500" dirty="0" smtClean="0">
              <a:latin typeface="Symbol" panose="05050102010706020507" pitchFamily="18" charset="2"/>
            </a:endParaRPr>
          </a:p>
          <a:p>
            <a:r>
              <a:rPr lang="en-US" sz="1500" dirty="0" smtClean="0"/>
              <a:t>Beam based alignment, </a:t>
            </a:r>
            <a:r>
              <a:rPr lang="en-US" sz="1500" dirty="0" smtClean="0">
                <a:latin typeface="Symbol" panose="05050102010706020507" pitchFamily="18" charset="2"/>
              </a:rPr>
              <a:t>5 m</a:t>
            </a:r>
            <a:r>
              <a:rPr lang="en-US" sz="1500" dirty="0" smtClean="0"/>
              <a:t>m</a:t>
            </a:r>
          </a:p>
          <a:p>
            <a:r>
              <a:rPr lang="en-US" sz="1500" dirty="0" smtClean="0"/>
              <a:t>Orbit correction</a:t>
            </a:r>
          </a:p>
          <a:p>
            <a:r>
              <a:rPr lang="en-US" sz="1500" dirty="0" smtClean="0"/>
              <a:t>Optics correction, </a:t>
            </a:r>
            <a:r>
              <a:rPr lang="en-US" sz="15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Db/b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0.5%</a:t>
            </a:r>
            <a:endParaRPr lang="en-US" sz="1500" dirty="0" smtClean="0"/>
          </a:p>
          <a:p>
            <a:r>
              <a:rPr lang="en-US" sz="1500" dirty="0" smtClean="0"/>
              <a:t>Tune correction</a:t>
            </a:r>
          </a:p>
          <a:p>
            <a:r>
              <a:rPr lang="en-US" sz="1500" dirty="0" smtClean="0"/>
              <a:t>2 iterations</a:t>
            </a:r>
          </a:p>
          <a:p>
            <a:r>
              <a:rPr lang="en-US" sz="1500" dirty="0" smtClean="0"/>
              <a:t>Systematic multipoles from magnet design</a:t>
            </a:r>
            <a:endParaRPr lang="de-CH" sz="1500" dirty="0"/>
          </a:p>
        </p:txBody>
      </p:sp>
      <p:sp>
        <p:nvSpPr>
          <p:cNvPr id="20" name="Pie 19"/>
          <p:cNvSpPr/>
          <p:nvPr/>
        </p:nvSpPr>
        <p:spPr>
          <a:xfrm>
            <a:off x="499735" y="4876315"/>
            <a:ext cx="418915" cy="467591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>
            <a:off x="451236" y="2730058"/>
            <a:ext cx="418915" cy="557646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421796" y="1988840"/>
            <a:ext cx="477796" cy="741218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971" y="3347839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+ ++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670" y="3437894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+ ++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725" y="3541803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++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451236" y="4135097"/>
            <a:ext cx="477796" cy="741218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25" y="1788736"/>
            <a:ext cx="3926739" cy="24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63156" y="337117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1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22 m   </a:t>
            </a:r>
          </a:p>
          <a:p>
            <a:r>
              <a:rPr lang="en-US" sz="14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6.7 m</a:t>
            </a:r>
            <a:endParaRPr lang="de-CH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843" y="5315555"/>
            <a:ext cx="3902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Dynamic aperture ~6 mm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Injection at &lt;4 mm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 (Error study)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80093" y="2924944"/>
            <a:ext cx="3672000" cy="2448000"/>
          </a:xfrm>
          <a:prstGeom prst="rect">
            <a:avLst/>
          </a:prstGeom>
          <a:ln>
            <a:noFill/>
          </a:ln>
        </p:spPr>
      </p:pic>
      <p:sp>
        <p:nvSpPr>
          <p:cNvPr id="5" name="TextShape 3"/>
          <p:cNvSpPr txBox="1"/>
          <p:nvPr/>
        </p:nvSpPr>
        <p:spPr>
          <a:xfrm>
            <a:off x="768093" y="3644944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6.27 h</a:t>
            </a:r>
          </a:p>
        </p:txBody>
      </p:sp>
      <p:sp>
        <p:nvSpPr>
          <p:cNvPr id="6" name="TextShape 4"/>
          <p:cNvSpPr txBox="1"/>
          <p:nvPr/>
        </p:nvSpPr>
        <p:spPr>
          <a:xfrm>
            <a:off x="768093" y="3140944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6.98 h</a:t>
            </a:r>
          </a:p>
        </p:txBody>
      </p:sp>
      <p:sp>
        <p:nvSpPr>
          <p:cNvPr id="7" name="TextShape 6"/>
          <p:cNvSpPr txBox="1"/>
          <p:nvPr/>
        </p:nvSpPr>
        <p:spPr>
          <a:xfrm>
            <a:off x="1416093" y="4580944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3.73 h</a:t>
            </a:r>
          </a:p>
        </p:txBody>
      </p:sp>
      <p:sp>
        <p:nvSpPr>
          <p:cNvPr id="8" name="TextShape 7"/>
          <p:cNvSpPr txBox="1"/>
          <p:nvPr/>
        </p:nvSpPr>
        <p:spPr>
          <a:xfrm>
            <a:off x="1416093" y="4796944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3.30 h</a:t>
            </a:r>
          </a:p>
        </p:txBody>
      </p:sp>
      <p:sp>
        <p:nvSpPr>
          <p:cNvPr id="9" name="TextShape 8"/>
          <p:cNvSpPr txBox="1"/>
          <p:nvPr/>
        </p:nvSpPr>
        <p:spPr>
          <a:xfrm>
            <a:off x="1640991" y="2966121"/>
            <a:ext cx="2589087" cy="29093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de-DE" sz="1300" b="0" strike="noStrike" spc="-1">
                <a:latin typeface="Arial"/>
              </a:rPr>
              <a:t>Solid lines = </a:t>
            </a:r>
            <a:r>
              <a:rPr lang="de-DE" sz="1300" b="0" strike="noStrike" spc="-1" smtClean="0">
                <a:latin typeface="Arial"/>
              </a:rPr>
              <a:t>ideal &amp; 10 pm v.e.</a:t>
            </a:r>
            <a:endParaRPr lang="de-DE" sz="1300" b="0" strike="noStrike" spc="-1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865" y="5386211"/>
            <a:ext cx="200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ad seed </a:t>
            </a:r>
            <a:r>
              <a:rPr lang="en-US" sz="1600" dirty="0" smtClean="0">
                <a:sym typeface="Wingdings" panose="05000000000000000000" pitchFamily="2" charset="2"/>
              </a:rPr>
              <a:t> recovery 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by tune adjustment</a:t>
            </a:r>
            <a:endParaRPr lang="de-CH" sz="1600" dirty="0"/>
          </a:p>
        </p:txBody>
      </p:sp>
      <p:sp>
        <p:nvSpPr>
          <p:cNvPr id="11" name="CustomShape 1"/>
          <p:cNvSpPr/>
          <p:nvPr/>
        </p:nvSpPr>
        <p:spPr>
          <a:xfrm rot="21307800">
            <a:off x="1061725" y="4569590"/>
            <a:ext cx="289080" cy="502200"/>
          </a:xfrm>
          <a:prstGeom prst="ellipse">
            <a:avLst/>
          </a:prstGeom>
          <a:noFill/>
          <a:ln w="18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2" name="Straight Arrow Connector 11"/>
          <p:cNvCxnSpPr/>
          <p:nvPr/>
        </p:nvCxnSpPr>
        <p:spPr>
          <a:xfrm flipH="1" flipV="1">
            <a:off x="1271121" y="5149907"/>
            <a:ext cx="92468" cy="29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9266" y="2278613"/>
            <a:ext cx="3273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Touschek</a:t>
            </a:r>
            <a:r>
              <a:rPr lang="en-US" dirty="0" smtClean="0">
                <a:solidFill>
                  <a:srgbClr val="008000"/>
                </a:solidFill>
              </a:rPr>
              <a:t> lifetime with </a:t>
            </a: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Bruck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Piwinski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models (No 3HC)</a:t>
            </a:r>
            <a:endParaRPr lang="de-CH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/>
        </p:blipFill>
        <p:spPr>
          <a:xfrm>
            <a:off x="4319409" y="2487306"/>
            <a:ext cx="4596371" cy="188327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92080" y="2348880"/>
            <a:ext cx="310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Typical momentum acceptance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5431" y="4652551"/>
            <a:ext cx="44899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Total Lifetime </a:t>
            </a:r>
            <a:r>
              <a:rPr lang="en-US" dirty="0" smtClean="0">
                <a:solidFill>
                  <a:srgbClr val="7030A0"/>
                </a:solidFill>
              </a:rPr>
              <a:t>with 3</a:t>
            </a:r>
            <a:r>
              <a:rPr lang="en-US" baseline="30000" dirty="0" smtClean="0">
                <a:solidFill>
                  <a:srgbClr val="7030A0"/>
                </a:solidFill>
              </a:rPr>
              <a:t>rd</a:t>
            </a:r>
            <a:r>
              <a:rPr lang="en-US" dirty="0" smtClean="0">
                <a:solidFill>
                  <a:srgbClr val="7030A0"/>
                </a:solidFill>
              </a:rPr>
              <a:t> harmonic cavity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and 10</a:t>
            </a:r>
            <a:r>
              <a:rPr lang="en-US" baseline="30000" dirty="0" smtClean="0">
                <a:solidFill>
                  <a:srgbClr val="7030A0"/>
                </a:solidFill>
              </a:rPr>
              <a:t>-9</a:t>
            </a:r>
            <a:r>
              <a:rPr lang="en-US" dirty="0" smtClean="0">
                <a:solidFill>
                  <a:srgbClr val="7030A0"/>
                </a:solidFill>
              </a:rPr>
              <a:t> mbar residual gas (CO):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11 </a:t>
            </a:r>
            <a:r>
              <a:rPr lang="en-US" sz="2000" dirty="0" err="1" smtClean="0">
                <a:solidFill>
                  <a:srgbClr val="7030A0"/>
                </a:solidFill>
              </a:rPr>
              <a:t>hrs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(ideal &amp; 10 pm), 7 </a:t>
            </a:r>
            <a:r>
              <a:rPr lang="en-US" dirty="0" err="1" smtClean="0">
                <a:solidFill>
                  <a:srgbClr val="7030A0"/>
                </a:solidFill>
              </a:rPr>
              <a:t>hrs</a:t>
            </a:r>
            <a:r>
              <a:rPr lang="en-US" dirty="0" smtClean="0">
                <a:solidFill>
                  <a:srgbClr val="7030A0"/>
                </a:solidFill>
              </a:rPr>
              <a:t> for the bad seed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</a:t>
            </a:r>
            <a:r>
              <a:rPr lang="en-US" dirty="0" smtClean="0"/>
              <a:t>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Collective effect – Negative and positive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Long. MWI threshold is much higher with positive </a:t>
            </a:r>
            <a:r>
              <a:rPr lang="en-US" dirty="0" smtClean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 Negative </a:t>
            </a:r>
            <a:r>
              <a:rPr lang="en-US" dirty="0" smtClean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lattice was considered for SLS2 but abandoned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Emittance is smaller with 	negative alpha but not </a:t>
            </a:r>
            <a:r>
              <a:rPr lang="en-US" dirty="0" smtClean="0">
                <a:solidFill>
                  <a:srgbClr val="7030A0"/>
                </a:solidFill>
              </a:rPr>
              <a:t>dramatically</a:t>
            </a:r>
            <a:endParaRPr lang="en-US" dirty="0">
              <a:solidFill>
                <a:srgbClr val="7030A0"/>
              </a:solidFill>
            </a:endParaRP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Not only due to instability but also for reducing total </a:t>
            </a:r>
            <a:r>
              <a:rPr lang="en-US" dirty="0" smtClean="0">
                <a:solidFill>
                  <a:srgbClr val="7030A0"/>
                </a:solidFill>
              </a:rPr>
              <a:t>absolute </a:t>
            </a:r>
            <a:r>
              <a:rPr lang="en-US" dirty="0" smtClean="0">
                <a:solidFill>
                  <a:srgbClr val="7030A0"/>
                </a:solidFill>
              </a:rPr>
              <a:t>bend angle (approximately -100 degree)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47" y="1963085"/>
            <a:ext cx="3168352" cy="27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7591" y="300277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Hosaka</a:t>
            </a:r>
            <a:r>
              <a:rPr lang="en-US" dirty="0"/>
              <a:t> et al., Longitudinal Beam Dynamics on Electron Storage Ring with </a:t>
            </a:r>
            <a:r>
              <a:rPr lang="en-US" dirty="0" smtClean="0"/>
              <a:t>Negative </a:t>
            </a:r>
            <a:r>
              <a:rPr lang="en-US" dirty="0"/>
              <a:t>Momentum Compaction Factor, proc. 1st APAC, pp. 426, 1998.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2171778"/>
            <a:ext cx="3315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Threshold measurement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at UVSOR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effect summary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36031"/>
              </p:ext>
            </p:extLst>
          </p:nvPr>
        </p:nvGraphicFramePr>
        <p:xfrm>
          <a:off x="611560" y="2780928"/>
          <a:ext cx="8136903" cy="252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Threshold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Remark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</a:rPr>
                        <a:t>Ion instability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10-bucket gap out of 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Nominal filling is 20-backet gap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Longitudinal </a:t>
                      </a:r>
                      <a:r>
                        <a:rPr lang="en-US" sz="1600" u="none" strike="noStrike" dirty="0" smtClean="0">
                          <a:effectLst/>
                        </a:rPr>
                        <a:t> MWI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 mA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6.5 mA with 3HC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Head-tail (TMCI)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With 3HC and chromaticity=1.5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Coupled bunch  instability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Under </a:t>
                      </a:r>
                      <a:r>
                        <a:rPr lang="en-US" sz="1600" u="none" strike="noStrike" dirty="0" smtClean="0">
                          <a:effectLst/>
                        </a:rPr>
                        <a:t>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HOM damped cavity may be required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Betas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larger than SLS at cavity location…</a:t>
                      </a:r>
                    </a:p>
                    <a:p>
                      <a:pPr algn="l" fontAlgn="b"/>
                      <a:r>
                        <a:rPr lang="en-US" sz="1600" u="none" strike="noStrike" baseline="0" dirty="0" smtClean="0">
                          <a:effectLst/>
                        </a:rPr>
                        <a:t>Chromaticity lower than SLS (+5 both planes)…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5588942"/>
            <a:ext cx="559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filling: 400 mA for 460 bunches (0.87 mA/bunch)</a:t>
            </a:r>
          </a:p>
          <a:p>
            <a:r>
              <a:rPr lang="en-US" dirty="0" smtClean="0"/>
              <a:t>Arc vacuum chamber diameter 18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(</a:t>
            </a:r>
            <a:r>
              <a:rPr lang="en-US" dirty="0" smtClean="0"/>
              <a:t>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Injection –</a:t>
            </a:r>
            <a:r>
              <a:rPr lang="en-US" dirty="0"/>
              <a:t> </a:t>
            </a:r>
            <a:r>
              <a:rPr lang="en-US" dirty="0" smtClean="0"/>
              <a:t>Straight section layout/optics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Some flexibility for straight section optics thanks to pseudo symmetry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High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hor. beta, 22 m, at thin septum to magnify </a:t>
            </a:r>
            <a:r>
              <a:rPr lang="en-US" dirty="0" smtClean="0">
                <a:solidFill>
                  <a:srgbClr val="7030A0"/>
                </a:solidFill>
              </a:rPr>
              <a:t>DA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Small injected beam oscillation at IDs (low beta) → Small aperture Apple-X to </a:t>
            </a:r>
            <a:r>
              <a:rPr lang="en-US" dirty="0" smtClean="0">
                <a:solidFill>
                  <a:srgbClr val="7030A0"/>
                </a:solidFill>
              </a:rPr>
              <a:t>provide high flux photon beams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326888"/>
            <a:ext cx="13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septum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8158" y="4355812"/>
            <a:ext cx="143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septum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596336" cy="19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004048" y="4221088"/>
            <a:ext cx="504056" cy="21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55976" y="4221088"/>
            <a:ext cx="125760" cy="216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7824" y="366135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90676" y="366135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77260" y="365593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365593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21168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Injection schemes</a:t>
            </a:r>
          </a:p>
          <a:p>
            <a:pPr lvl="1"/>
            <a:r>
              <a:rPr lang="en-US" dirty="0" smtClean="0"/>
              <a:t>2 stage septum: Thick and thin septa a la ALS</a:t>
            </a:r>
          </a:p>
          <a:p>
            <a:pPr lvl="1"/>
            <a:r>
              <a:rPr lang="en-US" dirty="0" smtClean="0"/>
              <a:t>Small horizontal emittance, 2~3 nm, from booster with emittance exchange</a:t>
            </a:r>
          </a:p>
          <a:p>
            <a:pPr lvl="1"/>
            <a:r>
              <a:rPr lang="en-US" dirty="0" smtClean="0"/>
              <a:t>Baseline: Kicker-bump injection (Left figure)</a:t>
            </a:r>
          </a:p>
          <a:p>
            <a:pPr lvl="1"/>
            <a:r>
              <a:rPr lang="en-US" dirty="0" smtClean="0"/>
              <a:t>Upgrade: Aperture sharing with short pulse kicker, ~ 500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kick (Right figure)</a:t>
            </a:r>
          </a:p>
          <a:p>
            <a:pPr lvl="1"/>
            <a:r>
              <a:rPr lang="en-US" dirty="0" smtClean="0"/>
              <a:t>Design criterion: 100% injection </a:t>
            </a:r>
            <a:r>
              <a:rPr lang="en-US" dirty="0" smtClean="0"/>
              <a:t>efficiency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25135"/>
              </p:ext>
            </p:extLst>
          </p:nvPr>
        </p:nvGraphicFramePr>
        <p:xfrm>
          <a:off x="323528" y="3371504"/>
          <a:ext cx="4010887" cy="306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371504"/>
                        <a:ext cx="4010887" cy="3069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3140968"/>
            <a:ext cx="6579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Horizontal phase space at thin (1 mm) septum – First  6 turns</a:t>
            </a:r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44648"/>
              </p:ext>
            </p:extLst>
          </p:nvPr>
        </p:nvGraphicFramePr>
        <p:xfrm>
          <a:off x="3236888" y="3378292"/>
          <a:ext cx="3992574" cy="305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888" y="3378292"/>
                        <a:ext cx="3992574" cy="3055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4336" y="3541078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Injection beam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Stored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619" y="4233943"/>
            <a:ext cx="24455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Only few bunches</a:t>
            </a:r>
          </a:p>
          <a:p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o be disturbed by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Short pulse kicker</a:t>
            </a:r>
          </a:p>
          <a:p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 smtClean="0">
                <a:solidFill>
                  <a:srgbClr val="7030A0"/>
                </a:solidFill>
              </a:rPr>
              <a:t>ith ~20 ns pulse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Future upgrade to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very fast kicker, 2~4 ns,</a:t>
            </a:r>
          </a:p>
          <a:p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isturbing only 1 bunch 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7544" y="3212976"/>
            <a:ext cx="8496944" cy="3312368"/>
            <a:chOff x="-2124744" y="551875"/>
            <a:chExt cx="8496944" cy="3312368"/>
          </a:xfrm>
        </p:grpSpPr>
        <p:sp>
          <p:nvSpPr>
            <p:cNvPr id="7" name="Rectangle 6"/>
            <p:cNvSpPr/>
            <p:nvPr/>
          </p:nvSpPr>
          <p:spPr>
            <a:xfrm>
              <a:off x="-2124744" y="551875"/>
              <a:ext cx="8496944" cy="33123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4744" y="574757"/>
              <a:ext cx="6129477" cy="32894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43808" y="2442034"/>
              <a:ext cx="29970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Short pulse kicker ~20 ns</a:t>
              </a:r>
            </a:p>
            <a:p>
              <a:r>
                <a:rPr lang="en-US" dirty="0"/>
                <a:t>m</a:t>
              </a:r>
              <a:r>
                <a:rPr lang="en-US" dirty="0" smtClean="0"/>
                <a:t>ay be installed and available</a:t>
              </a:r>
            </a:p>
            <a:p>
              <a:r>
                <a:rPr lang="en-US" dirty="0" smtClean="0"/>
                <a:t>from Day-1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and status of components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Permanent magnet : Unit cell dipoles, combined function magnets and </a:t>
            </a:r>
            <a:r>
              <a:rPr lang="en-US" dirty="0" err="1" smtClean="0"/>
              <a:t>Superbend</a:t>
            </a:r>
            <a:r>
              <a:rPr lang="en-US" dirty="0"/>
              <a:t> </a:t>
            </a:r>
            <a:r>
              <a:rPr lang="en-US" dirty="0" smtClean="0"/>
              <a:t>(2.1 T peak)</a:t>
            </a:r>
          </a:p>
          <a:p>
            <a:pPr lvl="1"/>
            <a:r>
              <a:rPr lang="en-US" dirty="0" smtClean="0"/>
              <a:t>Electromagnet: Dipole correctors, Quadrupoles, </a:t>
            </a:r>
            <a:r>
              <a:rPr lang="en-US" dirty="0" err="1" smtClean="0"/>
              <a:t>Sextupoles</a:t>
            </a:r>
            <a:r>
              <a:rPr lang="en-US" dirty="0" smtClean="0"/>
              <a:t> and </a:t>
            </a:r>
            <a:r>
              <a:rPr lang="en-US" dirty="0" err="1" smtClean="0"/>
              <a:t>Octupoles</a:t>
            </a:r>
            <a:endParaRPr lang="en-US" dirty="0" smtClean="0"/>
          </a:p>
          <a:p>
            <a:pPr lvl="1"/>
            <a:r>
              <a:rPr lang="en-US" dirty="0" smtClean="0"/>
              <a:t>Additional windings at </a:t>
            </a:r>
            <a:r>
              <a:rPr lang="en-US" dirty="0" err="1"/>
              <a:t>O</a:t>
            </a:r>
            <a:r>
              <a:rPr lang="en-US" dirty="0" err="1" smtClean="0"/>
              <a:t>ctupoles</a:t>
            </a:r>
            <a:r>
              <a:rPr lang="en-US" dirty="0" smtClean="0"/>
              <a:t> as Quadrupole correctors and Skew quadrupoles</a:t>
            </a:r>
          </a:p>
          <a:p>
            <a:pPr lvl="1"/>
            <a:r>
              <a:rPr lang="en-US" dirty="0" smtClean="0"/>
              <a:t>Superconducting magnet: </a:t>
            </a:r>
            <a:r>
              <a:rPr lang="en-US" dirty="0" err="1" smtClean="0"/>
              <a:t>Superbends</a:t>
            </a:r>
            <a:r>
              <a:rPr lang="en-US" dirty="0"/>
              <a:t> </a:t>
            </a:r>
            <a:r>
              <a:rPr lang="en-US" dirty="0" smtClean="0"/>
              <a:t>(3.5 and 5 T peak) </a:t>
            </a:r>
          </a:p>
          <a:p>
            <a:pPr lvl="1"/>
            <a:r>
              <a:rPr lang="en-US" dirty="0" smtClean="0"/>
              <a:t>Status </a:t>
            </a:r>
          </a:p>
          <a:p>
            <a:pPr lvl="2"/>
            <a:r>
              <a:rPr lang="en-US" dirty="0" smtClean="0"/>
              <a:t>Magnet design almost completed / under finalization (taking into account cross-talk)</a:t>
            </a:r>
          </a:p>
          <a:p>
            <a:pPr lvl="2"/>
            <a:r>
              <a:rPr lang="en-US" dirty="0" smtClean="0"/>
              <a:t>Proto-typing on-going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RF system</a:t>
            </a:r>
          </a:p>
          <a:p>
            <a:pPr lvl="1"/>
            <a:r>
              <a:rPr lang="en-US" dirty="0" smtClean="0"/>
              <a:t>Main 500 MHz RF system </a:t>
            </a:r>
          </a:p>
          <a:p>
            <a:pPr lvl="2"/>
            <a:r>
              <a:rPr lang="en-US" dirty="0" smtClean="0"/>
              <a:t>4 stations to meet the power requirement, 276 (Lattice) + 85 (IDs) kW</a:t>
            </a:r>
          </a:p>
          <a:p>
            <a:pPr lvl="2"/>
            <a:r>
              <a:rPr lang="en-US" dirty="0" smtClean="0"/>
              <a:t>Various options under consideration from house-made to commercial products</a:t>
            </a:r>
          </a:p>
          <a:p>
            <a:pPr lvl="1"/>
            <a:r>
              <a:rPr lang="en-US" dirty="0" smtClean="0"/>
              <a:t>3HC</a:t>
            </a:r>
          </a:p>
          <a:p>
            <a:pPr lvl="2"/>
            <a:r>
              <a:rPr lang="en-US" dirty="0" smtClean="0"/>
              <a:t>Re-use SLS superconducting cavity with some upgrade</a:t>
            </a:r>
          </a:p>
          <a:p>
            <a:pPr lvl="1"/>
            <a:r>
              <a:rPr lang="en-US" dirty="0" smtClean="0"/>
              <a:t>Amplifiers</a:t>
            </a:r>
          </a:p>
          <a:p>
            <a:pPr lvl="2"/>
            <a:r>
              <a:rPr lang="en-US" dirty="0" smtClean="0"/>
              <a:t>Solid state amplifier –</a:t>
            </a:r>
            <a:r>
              <a:rPr lang="en-US" dirty="0"/>
              <a:t> </a:t>
            </a:r>
            <a:r>
              <a:rPr lang="en-US" dirty="0" smtClean="0"/>
              <a:t>Higher initial cost but lower operation cost</a:t>
            </a:r>
          </a:p>
          <a:p>
            <a:pPr lvl="1"/>
            <a:r>
              <a:rPr lang="en-US" dirty="0" smtClean="0"/>
              <a:t>Low level RF</a:t>
            </a:r>
          </a:p>
          <a:p>
            <a:pPr lvl="2"/>
            <a:r>
              <a:rPr lang="en-US" dirty="0" smtClean="0"/>
              <a:t>New digital system, In-house development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pgrade outline</a:t>
            </a:r>
          </a:p>
          <a:p>
            <a:r>
              <a:rPr lang="en-US" dirty="0" smtClean="0"/>
              <a:t>Lattice design</a:t>
            </a:r>
          </a:p>
          <a:p>
            <a:r>
              <a:rPr lang="en-US" dirty="0" smtClean="0"/>
              <a:t>Plan and status of components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Vacuum chamber</a:t>
            </a:r>
          </a:p>
          <a:p>
            <a:pPr lvl="1"/>
            <a:r>
              <a:rPr lang="en-US" dirty="0" smtClean="0"/>
              <a:t>Octagonal cross section, equivalent diameter 18 mm</a:t>
            </a:r>
          </a:p>
          <a:p>
            <a:pPr lvl="1"/>
            <a:r>
              <a:rPr lang="en-US" dirty="0" smtClean="0"/>
              <a:t>Cupper + NEG coating (Coating at PSI)</a:t>
            </a:r>
          </a:p>
          <a:p>
            <a:pPr lvl="1"/>
            <a:r>
              <a:rPr lang="en-US" kern="1000" spc="30" dirty="0">
                <a:cs typeface="Franklin Gothic Book"/>
              </a:rPr>
              <a:t>10</a:t>
            </a:r>
            <a:r>
              <a:rPr lang="en-US" kern="1000" spc="30" baseline="30000" dirty="0">
                <a:cs typeface="Franklin Gothic Book"/>
              </a:rPr>
              <a:t>-9</a:t>
            </a:r>
            <a:r>
              <a:rPr lang="en-US" kern="1000" spc="30" dirty="0">
                <a:cs typeface="Franklin Gothic Book"/>
              </a:rPr>
              <a:t> mbar (CO equivalent) after 100 </a:t>
            </a:r>
            <a:r>
              <a:rPr lang="en-US" kern="1000" spc="30" dirty="0" err="1">
                <a:cs typeface="Franklin Gothic Book"/>
              </a:rPr>
              <a:t>A.h</a:t>
            </a:r>
            <a:endParaRPr lang="en-US" kern="1000" spc="30" dirty="0">
              <a:cs typeface="Franklin Gothic Book"/>
            </a:endParaRPr>
          </a:p>
          <a:p>
            <a:pPr lvl="1"/>
            <a:r>
              <a:rPr lang="en-US" kern="1000" spc="30" dirty="0">
                <a:cs typeface="Franklin Gothic Book"/>
              </a:rPr>
              <a:t>Activation of </a:t>
            </a:r>
            <a:r>
              <a:rPr lang="en-US" kern="1000" spc="30" dirty="0" smtClean="0">
                <a:cs typeface="Franklin Gothic Book"/>
              </a:rPr>
              <a:t>17 </a:t>
            </a:r>
            <a:r>
              <a:rPr lang="en-US" kern="1000" spc="30" dirty="0">
                <a:cs typeface="Franklin Gothic Book"/>
              </a:rPr>
              <a:t>m long sector outside </a:t>
            </a:r>
            <a:r>
              <a:rPr lang="en-US" kern="1000" spc="30" dirty="0" smtClean="0">
                <a:cs typeface="Franklin Gothic Book"/>
              </a:rPr>
              <a:t>tunnel and </a:t>
            </a:r>
            <a:r>
              <a:rPr lang="en-US" kern="1000" spc="30" dirty="0">
                <a:cs typeface="Franklin Gothic Book"/>
              </a:rPr>
              <a:t>transport </a:t>
            </a:r>
            <a:r>
              <a:rPr lang="en-US" kern="1000" spc="30" dirty="0" smtClean="0">
                <a:cs typeface="Franklin Gothic Book"/>
              </a:rPr>
              <a:t>into the tunnel, keeping vacuum</a:t>
            </a:r>
          </a:p>
          <a:p>
            <a:pPr lvl="1"/>
            <a:r>
              <a:rPr lang="en-US" kern="1000" spc="30" dirty="0" smtClean="0">
                <a:cs typeface="Franklin Gothic Book"/>
              </a:rPr>
              <a:t>Newly designed crotch absorber: 80 W/mm</a:t>
            </a:r>
            <a:r>
              <a:rPr lang="en-US" kern="1000" spc="30" baseline="30000" dirty="0" smtClean="0">
                <a:cs typeface="Franklin Gothic Book"/>
              </a:rPr>
              <a:t>2</a:t>
            </a:r>
            <a:r>
              <a:rPr lang="en-US" kern="1000" spc="30" dirty="0" smtClean="0">
                <a:cs typeface="Franklin Gothic Book"/>
              </a:rPr>
              <a:t> </a:t>
            </a:r>
            <a:r>
              <a:rPr lang="en-US" kern="1000" spc="30" dirty="0" smtClean="0">
                <a:ea typeface="SimSun"/>
                <a:cs typeface="Franklin Gothic Book"/>
              </a:rPr>
              <a:t>→ 30 W/mm</a:t>
            </a:r>
            <a:r>
              <a:rPr lang="en-US" kern="1000" spc="30" baseline="30000" dirty="0" smtClean="0">
                <a:ea typeface="SimSun"/>
                <a:cs typeface="Franklin Gothic Book"/>
              </a:rPr>
              <a:t>2</a:t>
            </a:r>
            <a:r>
              <a:rPr lang="en-US" kern="1000" spc="30" dirty="0" smtClean="0">
                <a:cs typeface="Franklin Gothic Book"/>
              </a:rPr>
              <a:t> </a:t>
            </a:r>
          </a:p>
          <a:p>
            <a:pPr lvl="1"/>
            <a:endParaRPr lang="en-US" kern="1000" spc="30" dirty="0">
              <a:cs typeface="Franklin Gothic Book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424415"/>
            <a:ext cx="3600966" cy="1279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4581128"/>
            <a:ext cx="113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SLS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SLS2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BPM</a:t>
            </a:r>
          </a:p>
          <a:p>
            <a:pPr lvl="1"/>
            <a:r>
              <a:rPr lang="en-US" dirty="0" smtClean="0"/>
              <a:t>Orbit mode resolution spec: &lt;50 nm </a:t>
            </a:r>
            <a:r>
              <a:rPr lang="en-US" dirty="0" err="1" smtClean="0"/>
              <a:t>rms</a:t>
            </a:r>
            <a:endParaRPr lang="en-US" dirty="0" smtClean="0"/>
          </a:p>
          <a:p>
            <a:pPr lvl="1"/>
            <a:r>
              <a:rPr lang="en-US" dirty="0" smtClean="0"/>
              <a:t>SLS BPM upgrade on-going</a:t>
            </a:r>
          </a:p>
          <a:p>
            <a:pPr lvl="2"/>
            <a:r>
              <a:rPr lang="en-US" dirty="0" smtClean="0"/>
              <a:t>New system will be used in SLS2 (except for BPM pickups)</a:t>
            </a:r>
          </a:p>
          <a:p>
            <a:pPr lvl="2"/>
            <a:r>
              <a:rPr lang="en-US" dirty="0" smtClean="0"/>
              <a:t>System test at SLS will reduce SLS2 commissioning time</a:t>
            </a:r>
            <a:endParaRPr lang="en-US" dirty="0"/>
          </a:p>
          <a:p>
            <a:pPr lvl="1"/>
            <a:r>
              <a:rPr lang="en-US" dirty="0" smtClean="0"/>
              <a:t>SLS2 BPM pickup: design completed and under prototyping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status of components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Girder</a:t>
            </a:r>
          </a:p>
          <a:p>
            <a:pPr lvl="1"/>
            <a:r>
              <a:rPr lang="en-US" dirty="0" smtClean="0"/>
              <a:t>Lowest </a:t>
            </a:r>
            <a:r>
              <a:rPr lang="en-US" dirty="0" err="1" smtClean="0"/>
              <a:t>eigen</a:t>
            </a:r>
            <a:r>
              <a:rPr lang="en-US" dirty="0" smtClean="0"/>
              <a:t>-frequency spec: &gt;50 Hz</a:t>
            </a:r>
          </a:p>
          <a:p>
            <a:pPr lvl="1"/>
            <a:r>
              <a:rPr lang="en-US" dirty="0" smtClean="0"/>
              <a:t>4 girder + 1 center plinth per arc</a:t>
            </a:r>
          </a:p>
          <a:p>
            <a:pPr lvl="1"/>
            <a:r>
              <a:rPr lang="en-US" dirty="0" smtClean="0"/>
              <a:t>Remotely movable girder as in SLS</a:t>
            </a:r>
          </a:p>
          <a:p>
            <a:pPr lvl="1"/>
            <a:r>
              <a:rPr lang="en-US" dirty="0" smtClean="0"/>
              <a:t>Design completed and under prototyping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342782" cy="2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design to meet the objective, demands and constraints is completed and achieved by</a:t>
            </a:r>
          </a:p>
          <a:p>
            <a:pPr lvl="1"/>
            <a:r>
              <a:rPr lang="en-US" dirty="0" smtClean="0"/>
              <a:t>LGB+RB unit cell</a:t>
            </a:r>
          </a:p>
          <a:p>
            <a:pPr lvl="1"/>
            <a:r>
              <a:rPr lang="en-US" dirty="0" smtClean="0"/>
              <a:t>Pseudo symmetry</a:t>
            </a:r>
          </a:p>
          <a:p>
            <a:r>
              <a:rPr lang="en-US" dirty="0" smtClean="0"/>
              <a:t>Most components are designed and under prototyping</a:t>
            </a:r>
          </a:p>
          <a:p>
            <a:r>
              <a:rPr lang="en-US" dirty="0" smtClean="0"/>
              <a:t>More technical details will be found in TDR to be published by end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Objective: 40 times spectral brightness for ‘Hard X-ray’ (Promised in Letter of Intent, 2014)</a:t>
            </a:r>
          </a:p>
          <a:p>
            <a:r>
              <a:rPr lang="en-US" dirty="0" smtClean="0"/>
              <a:t>Demand</a:t>
            </a:r>
            <a:endParaRPr lang="en-US" dirty="0" smtClean="0"/>
          </a:p>
          <a:p>
            <a:pPr lvl="1"/>
            <a:r>
              <a:rPr lang="en-US" dirty="0" smtClean="0"/>
              <a:t>Very high energy photons, &gt;50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Higher photon flux for soft and hard X-ray (spectroscopy) beamlines</a:t>
            </a:r>
          </a:p>
          <a:p>
            <a:pPr lvl="1"/>
            <a:r>
              <a:rPr lang="en-US" dirty="0" smtClean="0"/>
              <a:t>Higher coherent flux for </a:t>
            </a:r>
            <a:r>
              <a:rPr lang="en-US" dirty="0" err="1" smtClean="0"/>
              <a:t>ptychography</a:t>
            </a:r>
            <a:r>
              <a:rPr lang="en-US" dirty="0" smtClean="0"/>
              <a:t> beamline</a:t>
            </a:r>
          </a:p>
          <a:p>
            <a:pPr lvl="1"/>
            <a:r>
              <a:rPr lang="en-US" dirty="0" smtClean="0"/>
              <a:t>At low energy (VUV, </a:t>
            </a:r>
            <a:r>
              <a:rPr lang="en-US" sz="2000" dirty="0" smtClean="0">
                <a:latin typeface="SimSun"/>
                <a:ea typeface="SimSun"/>
              </a:rPr>
              <a:t>～</a:t>
            </a:r>
            <a:r>
              <a:rPr lang="en-US" dirty="0" smtClean="0"/>
              <a:t>20 eV), photon beam as of SLS</a:t>
            </a:r>
          </a:p>
          <a:p>
            <a:pPr lvl="1"/>
            <a:r>
              <a:rPr lang="en-US" dirty="0" smtClean="0">
                <a:ea typeface="SimSun"/>
              </a:rPr>
              <a:t>Stable photon beam for all beamlines with top-up operation and fast orbit feedback</a:t>
            </a:r>
            <a:endParaRPr lang="en-US" dirty="0" smtClean="0"/>
          </a:p>
          <a:p>
            <a:r>
              <a:rPr lang="en-US" dirty="0" smtClean="0"/>
              <a:t>Constraint</a:t>
            </a:r>
            <a:endParaRPr lang="en-US" dirty="0" smtClean="0"/>
          </a:p>
          <a:p>
            <a:pPr lvl="1"/>
            <a:r>
              <a:rPr lang="en-US" dirty="0" smtClean="0"/>
              <a:t>Reusing the SLS building and the injector chain</a:t>
            </a:r>
          </a:p>
          <a:p>
            <a:pPr lvl="2"/>
            <a:r>
              <a:rPr lang="en-US" dirty="0" smtClean="0"/>
              <a:t>Limited circumference, 288 m</a:t>
            </a:r>
          </a:p>
          <a:p>
            <a:pPr lvl="2"/>
            <a:r>
              <a:rPr lang="en-US" dirty="0" smtClean="0"/>
              <a:t>Storage ring geometry very close to the present ring to fit the ‘triangular’ </a:t>
            </a:r>
            <a:r>
              <a:rPr lang="en-US" dirty="0" smtClean="0"/>
              <a:t>tunnel (3 types of straights, Long, Medium and Short)</a:t>
            </a:r>
            <a:endParaRPr lang="en-US" dirty="0" smtClean="0"/>
          </a:p>
          <a:p>
            <a:r>
              <a:rPr lang="en-US" dirty="0" smtClean="0"/>
              <a:t>Funding period: 2021-2024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SLS2 storage </a:t>
            </a:r>
            <a:r>
              <a:rPr lang="en-US" sz="2400" dirty="0" smtClean="0"/>
              <a:t>ring parameters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72818"/>
              </p:ext>
            </p:extLst>
          </p:nvPr>
        </p:nvGraphicFramePr>
        <p:xfrm>
          <a:off x="683568" y="1916832"/>
          <a:ext cx="7992888" cy="4104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Parameters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Remark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Circumference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absolute bending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angle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 degree with RB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energy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 GeV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SLS operation at 2.4 GeV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Nominal beam current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400 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 of SLS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Betatron tunes (H/V)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39.35/19.22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Uncorrected chromaticity -99.0 / -33.4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Momentum compaction factor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1.04x10-4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Negative alpha lattice abondoned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energy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1146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1160 ppm with IBS, 1040 ppm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emittance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157 pm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161 pm with IBS, 135 pm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Damping partition (H/V/L)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1.82 / 1.0 / 1.18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Damping 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4.1 / 7.5 / 6.4 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3.6 / 5.8 / 4.3 ms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Radiation loss per turn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689 </a:t>
                      </a:r>
                      <a:r>
                        <a:rPr lang="en-US" sz="1400" u="none" strike="noStrike" dirty="0" err="1">
                          <a:effectLst/>
                        </a:rPr>
                        <a:t>keV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900 </a:t>
                      </a:r>
                      <a:r>
                        <a:rPr lang="en-US" sz="1400" u="none" strike="noStrike" dirty="0" err="1">
                          <a:effectLst/>
                        </a:rPr>
                        <a:t>keV</a:t>
                      </a:r>
                      <a:r>
                        <a:rPr lang="en-US" sz="1400" u="none" strike="noStrike" dirty="0">
                          <a:effectLst/>
                        </a:rPr>
                        <a:t> with all 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RF frequency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 MHz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Passive 3HC in addition to 500 MHz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Nominal RF voltage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1.44 MV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RF bucket height -6.2/+4.5%, 1.7 MV with all 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lifetime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 hours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Ideal lattice with 3HC and 10-9 mbar 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Number of Superbends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 be installed after commissioning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Superbend peak field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/ 3.5 / 2.1 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2.1 T bend with P.M., otherwise superconducting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length of straight for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Expected performance</a:t>
            </a:r>
            <a:endParaRPr lang="en-US" dirty="0"/>
          </a:p>
        </p:txBody>
      </p:sp>
      <p:pic>
        <p:nvPicPr>
          <p:cNvPr id="4" name="47FDFDCA-DE31-4353-AE20-53D9B14E64FA" descr="3E8CF425-6FC3-4652-B3FD-72EE0C870C90@fri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1011"/>
            <a:ext cx="5184576" cy="31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149641"/>
            <a:ext cx="8226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H</a:t>
            </a:r>
            <a:r>
              <a:rPr lang="en-US" sz="2000" dirty="0" smtClean="0">
                <a:solidFill>
                  <a:srgbClr val="7030A0"/>
                </a:solidFill>
              </a:rPr>
              <a:t>ard X-ray (10-20 </a:t>
            </a:r>
            <a:r>
              <a:rPr lang="en-US" sz="2000" dirty="0" err="1" smtClean="0">
                <a:solidFill>
                  <a:srgbClr val="7030A0"/>
                </a:solidFill>
              </a:rPr>
              <a:t>keV</a:t>
            </a:r>
            <a:r>
              <a:rPr lang="en-US" sz="2000" dirty="0" smtClean="0">
                <a:solidFill>
                  <a:srgbClr val="7030A0"/>
                </a:solidFill>
              </a:rPr>
              <a:t>) w.r.t. SLS: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 smtClean="0">
                <a:solidFill>
                  <a:srgbClr val="7030A0"/>
                </a:solidFill>
              </a:rPr>
              <a:t>About </a:t>
            </a:r>
            <a:r>
              <a:rPr lang="en-US" sz="2000" dirty="0" smtClean="0">
                <a:solidFill>
                  <a:srgbClr val="7030A0"/>
                </a:solidFill>
              </a:rPr>
              <a:t>60 times gain with smaller </a:t>
            </a:r>
            <a:r>
              <a:rPr lang="en-US" sz="2000" dirty="0">
                <a:solidFill>
                  <a:srgbClr val="7030A0"/>
                </a:solidFill>
              </a:rPr>
              <a:t>e</a:t>
            </a:r>
            <a:r>
              <a:rPr lang="en-US" sz="2000" dirty="0" smtClean="0">
                <a:solidFill>
                  <a:srgbClr val="7030A0"/>
                </a:solidFill>
              </a:rPr>
              <a:t>mittance and higher </a:t>
            </a:r>
            <a:r>
              <a:rPr lang="en-US" sz="2000" dirty="0" smtClean="0">
                <a:solidFill>
                  <a:srgbClr val="7030A0"/>
                </a:solidFill>
              </a:rPr>
              <a:t>energy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 smtClean="0">
                <a:solidFill>
                  <a:srgbClr val="7030A0"/>
                </a:solidFill>
              </a:rPr>
              <a:t>Even </a:t>
            </a:r>
            <a:r>
              <a:rPr lang="en-US" sz="2000" dirty="0" smtClean="0">
                <a:solidFill>
                  <a:srgbClr val="7030A0"/>
                </a:solidFill>
              </a:rPr>
              <a:t>more gain , 140/870 times (10/20 </a:t>
            </a:r>
            <a:r>
              <a:rPr lang="en-US" sz="2000" dirty="0" err="1" smtClean="0">
                <a:solidFill>
                  <a:srgbClr val="7030A0"/>
                </a:solidFill>
              </a:rPr>
              <a:t>keV</a:t>
            </a:r>
            <a:r>
              <a:rPr lang="en-US" sz="2000" dirty="0" smtClean="0">
                <a:solidFill>
                  <a:srgbClr val="7030A0"/>
                </a:solidFill>
              </a:rPr>
              <a:t>), with new </a:t>
            </a:r>
            <a:r>
              <a:rPr lang="en-US" sz="2000" dirty="0" err="1" smtClean="0">
                <a:solidFill>
                  <a:srgbClr val="7030A0"/>
                </a:solidFill>
              </a:rPr>
              <a:t>undulator</a:t>
            </a:r>
            <a:r>
              <a:rPr lang="en-US" sz="2000" dirty="0" smtClean="0">
                <a:solidFill>
                  <a:srgbClr val="7030A0"/>
                </a:solidFill>
              </a:rPr>
              <a:t> (CPMU15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Lattice concept</a:t>
            </a:r>
          </a:p>
          <a:p>
            <a:pPr lvl="1"/>
            <a:r>
              <a:rPr lang="en-US" dirty="0" smtClean="0"/>
              <a:t>MBA arc</a:t>
            </a:r>
            <a:endParaRPr lang="en-US" dirty="0" smtClean="0">
              <a:ea typeface="SimSun"/>
            </a:endParaRPr>
          </a:p>
          <a:p>
            <a:pPr lvl="2"/>
            <a:r>
              <a:rPr lang="en-US" dirty="0" smtClean="0">
                <a:ea typeface="SimSun"/>
              </a:rPr>
              <a:t>Unit cell with longitudinal gradient bend (LGB) and reverse bend (RB) → Low emittance for the given circumference </a:t>
            </a:r>
          </a:p>
          <a:p>
            <a:pPr lvl="2"/>
            <a:r>
              <a:rPr lang="en-US" dirty="0" smtClean="0"/>
              <a:t>Distributed chromaticity-correction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  <a:r>
              <a:rPr lang="en-US" dirty="0" smtClean="0">
                <a:ea typeface="SimSun"/>
              </a:rPr>
              <a:t>→ Large-enough momentum aperture, and thus long-enough lifetime</a:t>
            </a:r>
          </a:p>
          <a:p>
            <a:pPr marL="914400" lvl="2" indent="0">
              <a:buNone/>
            </a:pPr>
            <a:r>
              <a:rPr lang="en-US" dirty="0">
                <a:ea typeface="SimSun"/>
              </a:rPr>
              <a:t> </a:t>
            </a:r>
            <a:r>
              <a:rPr lang="en-US" dirty="0" smtClean="0">
                <a:ea typeface="SimSun"/>
              </a:rPr>
              <a:t>    (Large number of </a:t>
            </a:r>
            <a:r>
              <a:rPr lang="en-US" dirty="0" err="1" smtClean="0">
                <a:ea typeface="SimSun"/>
              </a:rPr>
              <a:t>sextupoles</a:t>
            </a:r>
            <a:r>
              <a:rPr lang="en-US" dirty="0" smtClean="0">
                <a:ea typeface="SimSun"/>
              </a:rPr>
              <a:t> and also </a:t>
            </a:r>
            <a:r>
              <a:rPr lang="en-US" dirty="0" err="1" smtClean="0">
                <a:ea typeface="SimSun"/>
              </a:rPr>
              <a:t>octupoles</a:t>
            </a:r>
            <a:r>
              <a:rPr lang="en-US" dirty="0" smtClean="0">
                <a:ea typeface="SimSun"/>
              </a:rPr>
              <a:t> as a drawback)</a:t>
            </a:r>
          </a:p>
          <a:p>
            <a:pPr lvl="2"/>
            <a:r>
              <a:rPr lang="en-US" dirty="0" smtClean="0">
                <a:ea typeface="SimSun"/>
              </a:rPr>
              <a:t>7BA is the best compromise among the emittance, nonlinearity and magnet feasibility</a:t>
            </a:r>
          </a:p>
          <a:p>
            <a:pPr lvl="1"/>
            <a:r>
              <a:rPr lang="en-US" dirty="0" smtClean="0">
                <a:ea typeface="SimSun"/>
              </a:rPr>
              <a:t>Pseudo symmetry</a:t>
            </a:r>
          </a:p>
          <a:p>
            <a:pPr lvl="2"/>
            <a:r>
              <a:rPr lang="en-US" dirty="0" smtClean="0">
                <a:ea typeface="SimSun"/>
              </a:rPr>
              <a:t>Phase advance between the </a:t>
            </a:r>
            <a:r>
              <a:rPr lang="en-US" dirty="0" err="1" smtClean="0">
                <a:ea typeface="SimSun"/>
              </a:rPr>
              <a:t>sextupoles</a:t>
            </a:r>
            <a:r>
              <a:rPr lang="en-US" dirty="0" smtClean="0">
                <a:ea typeface="SimSun"/>
              </a:rPr>
              <a:t> facing to straight section is constant over all straight sections </a:t>
            </a:r>
          </a:p>
          <a:p>
            <a:pPr marL="914400" lvl="2" indent="0">
              <a:buNone/>
            </a:pPr>
            <a:r>
              <a:rPr lang="en-US" dirty="0" smtClean="0">
                <a:ea typeface="SimSun"/>
              </a:rPr>
              <a:t>      → Super-periodicity = Number of arcs for on-energy 	       </a:t>
            </a:r>
          </a:p>
          <a:p>
            <a:pPr marL="914400" lvl="2" indent="0">
              <a:buNone/>
            </a:pPr>
            <a:r>
              <a:rPr lang="en-US" dirty="0" smtClean="0">
                <a:ea typeface="SimSun"/>
              </a:rPr>
              <a:t>            beam, resulting in a large-enough dynamic aperture</a:t>
            </a:r>
          </a:p>
          <a:p>
            <a:pPr marL="914400" lvl="2" indent="0">
              <a:buNone/>
            </a:pPr>
            <a:r>
              <a:rPr lang="en-US" dirty="0" smtClean="0">
                <a:ea typeface="SimSun"/>
              </a:rPr>
              <a:t>      → Geometry close to the present ring with Long, Medium </a:t>
            </a:r>
          </a:p>
          <a:p>
            <a:pPr marL="914400" lvl="2" indent="0">
              <a:buNone/>
            </a:pPr>
            <a:r>
              <a:rPr lang="en-US" dirty="0" smtClean="0">
                <a:ea typeface="SimSun"/>
              </a:rPr>
              <a:t>            and Short straight sections </a:t>
            </a:r>
          </a:p>
          <a:p>
            <a:pPr lvl="1"/>
            <a:r>
              <a:rPr lang="en-US" dirty="0" smtClean="0"/>
              <a:t>Low betas at insertion device locations as much as possible</a:t>
            </a:r>
          </a:p>
          <a:p>
            <a:pPr lvl="2"/>
            <a:r>
              <a:rPr lang="en-US" dirty="0" smtClean="0"/>
              <a:t>Matching between the electron beam and photon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dirty="0" smtClean="0"/>
              <a:t>Unit cell – LGB + Reverse bend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87624" y="2045608"/>
            <a:ext cx="6942104" cy="4413167"/>
            <a:chOff x="1187624" y="2045608"/>
            <a:chExt cx="6942104" cy="441316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00848"/>
              <a:ext cx="6852701" cy="4357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84168" y="2045608"/>
              <a:ext cx="20455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 Reverse bend cell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3264" y="2653908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LGB+RB: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9712" y="3219459"/>
            <a:ext cx="591617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LGB+RB cell can be up to ~5 times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better  in terms of emittance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9592" y="1916832"/>
            <a:ext cx="7334250" cy="3487550"/>
            <a:chOff x="-3492896" y="1301258"/>
            <a:chExt cx="7334250" cy="34875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92896" y="2045608"/>
              <a:ext cx="733425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1938113" y="1301258"/>
              <a:ext cx="42246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Actual unit cell layout</a:t>
              </a:r>
              <a:endParaRPr lang="en-US" sz="3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25911" y="5445223"/>
            <a:ext cx="6820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</a:rPr>
              <a:t>Simplified LGB “Victory stand”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</a:rPr>
              <a:t>Bending and combined function (No pure </a:t>
            </a:r>
            <a:r>
              <a:rPr lang="en-US" sz="2000" dirty="0" err="1" smtClean="0">
                <a:solidFill>
                  <a:srgbClr val="7030A0"/>
                </a:solidFill>
              </a:rPr>
              <a:t>quadruople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</a:rPr>
              <a:t>Absolute bending angle 5.48 </a:t>
            </a:r>
            <a:r>
              <a:rPr lang="en-US" sz="2000" dirty="0" err="1" smtClean="0">
                <a:solidFill>
                  <a:srgbClr val="7030A0"/>
                </a:solidFill>
              </a:rPr>
              <a:t>deg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/ Net bending angle 5.0 </a:t>
            </a:r>
            <a:r>
              <a:rPr lang="en-US" sz="2000" dirty="0" err="1" smtClean="0">
                <a:solidFill>
                  <a:srgbClr val="7030A0"/>
                </a:solidFill>
              </a:rPr>
              <a:t>deg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design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57" y="12793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Pseudo symmetry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76" y="1905379"/>
            <a:ext cx="1837208" cy="148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76" y="3432125"/>
            <a:ext cx="1830304" cy="1478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672" y="5000658"/>
            <a:ext cx="1818018" cy="1468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1051" y="2218349"/>
            <a:ext cx="10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S.P.=12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57" y="2276634"/>
            <a:ext cx="6470543" cy="263030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30273" y="2798437"/>
            <a:ext cx="0" cy="240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61173" y="2276872"/>
            <a:ext cx="1865414" cy="3328100"/>
            <a:chOff x="1944660" y="2275423"/>
            <a:chExt cx="1865414" cy="33281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57892" y="2796988"/>
              <a:ext cx="0" cy="2418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13935" y="2796988"/>
              <a:ext cx="0" cy="2405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44660" y="5049525"/>
              <a:ext cx="1074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Achromat</a:t>
              </a:r>
              <a:r>
                <a:rPr lang="en-US" sz="1000" dirty="0"/>
                <a:t> </a:t>
              </a:r>
              <a:r>
                <a:rPr lang="en-US" sz="1000" dirty="0" smtClean="0"/>
                <a:t>+</a:t>
              </a:r>
            </a:p>
            <a:p>
              <a:pPr algn="ctr"/>
              <a:r>
                <a:rPr lang="en-US" sz="1000" dirty="0" smtClean="0"/>
                <a:t>2 x First half of </a:t>
              </a:r>
            </a:p>
            <a:p>
              <a:pPr algn="ctr"/>
              <a:r>
                <a:rPr lang="en-US" sz="1000" dirty="0" smtClean="0"/>
                <a:t>matching section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8034" y="2275423"/>
              <a:ext cx="11320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2 x Second half of </a:t>
              </a:r>
            </a:p>
            <a:p>
              <a:pPr algn="ctr"/>
              <a:r>
                <a:rPr lang="en-US" sz="1000" dirty="0" smtClean="0"/>
                <a:t>matching </a:t>
              </a:r>
              <a:r>
                <a:rPr lang="en-US" sz="1000" dirty="0" smtClean="0"/>
                <a:t>section</a:t>
              </a:r>
            </a:p>
            <a:p>
              <a:pPr algn="ctr"/>
              <a:r>
                <a:rPr lang="en-US" sz="1000" dirty="0" smtClean="0"/>
                <a:t>+ straight section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481826" y="5031116"/>
              <a:ext cx="5321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957892" y="5031116"/>
              <a:ext cx="5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47706" y="2882243"/>
              <a:ext cx="266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013935" y="2882243"/>
              <a:ext cx="22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409736" y="2287976"/>
            <a:ext cx="1866371" cy="3295482"/>
            <a:chOff x="1944660" y="2297285"/>
            <a:chExt cx="1866371" cy="329548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957892" y="2796988"/>
              <a:ext cx="0" cy="2418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13935" y="2796988"/>
              <a:ext cx="0" cy="2405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944660" y="5038769"/>
              <a:ext cx="1074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Achromat</a:t>
              </a:r>
              <a:r>
                <a:rPr lang="en-US" sz="1000" dirty="0"/>
                <a:t> </a:t>
              </a:r>
              <a:r>
                <a:rPr lang="en-US" sz="1000" dirty="0" smtClean="0"/>
                <a:t>+</a:t>
              </a:r>
            </a:p>
            <a:p>
              <a:pPr algn="ctr"/>
              <a:r>
                <a:rPr lang="en-US" sz="1000" dirty="0" smtClean="0"/>
                <a:t>2 x First half of </a:t>
              </a:r>
            </a:p>
            <a:p>
              <a:pPr algn="ctr"/>
              <a:r>
                <a:rPr lang="en-US" sz="1000" dirty="0" smtClean="0"/>
                <a:t>matching section</a:t>
              </a:r>
              <a:endParaRPr 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991" y="2297285"/>
              <a:ext cx="1132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2 x Second half of </a:t>
              </a:r>
            </a:p>
            <a:p>
              <a:pPr algn="ctr"/>
              <a:r>
                <a:rPr lang="en-US" sz="1000" dirty="0" smtClean="0"/>
                <a:t>matching </a:t>
              </a:r>
              <a:r>
                <a:rPr lang="en-US" sz="1000" dirty="0" smtClean="0"/>
                <a:t>section</a:t>
              </a:r>
            </a:p>
            <a:p>
              <a:pPr algn="ctr"/>
              <a:r>
                <a:rPr lang="en-US" sz="1000" dirty="0"/>
                <a:t>+ straight section</a:t>
              </a:r>
            </a:p>
            <a:p>
              <a:pPr algn="ctr"/>
              <a:endParaRPr lang="en-US" sz="1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481826" y="5031116"/>
              <a:ext cx="5321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957892" y="5031116"/>
              <a:ext cx="5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147706" y="2882243"/>
              <a:ext cx="266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013935" y="2882243"/>
              <a:ext cx="22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865410" y="2308810"/>
            <a:ext cx="1865414" cy="3287471"/>
            <a:chOff x="1944660" y="2305292"/>
            <a:chExt cx="1865414" cy="3287471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957892" y="2796988"/>
              <a:ext cx="0" cy="2418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13935" y="2796988"/>
              <a:ext cx="0" cy="2405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944660" y="5038765"/>
              <a:ext cx="1074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Achromat</a:t>
              </a:r>
              <a:r>
                <a:rPr lang="en-US" sz="1000" dirty="0"/>
                <a:t> </a:t>
              </a:r>
              <a:r>
                <a:rPr lang="en-US" sz="1000" dirty="0" smtClean="0"/>
                <a:t>+</a:t>
              </a:r>
            </a:p>
            <a:p>
              <a:pPr algn="ctr"/>
              <a:r>
                <a:rPr lang="en-US" sz="1000" dirty="0" smtClean="0"/>
                <a:t>2 x First half of </a:t>
              </a:r>
            </a:p>
            <a:p>
              <a:pPr algn="ctr"/>
              <a:r>
                <a:rPr lang="en-US" sz="1000" dirty="0" smtClean="0"/>
                <a:t>matching section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78034" y="2305292"/>
              <a:ext cx="1132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2 x Second half of </a:t>
              </a:r>
            </a:p>
            <a:p>
              <a:pPr algn="ctr"/>
              <a:r>
                <a:rPr lang="en-US" sz="1000" dirty="0" smtClean="0"/>
                <a:t>matching </a:t>
              </a:r>
              <a:r>
                <a:rPr lang="en-US" sz="1000" dirty="0" smtClean="0"/>
                <a:t>section</a:t>
              </a:r>
            </a:p>
            <a:p>
              <a:pPr algn="ctr"/>
              <a:r>
                <a:rPr lang="en-US" sz="1000" dirty="0"/>
                <a:t>+ straight section</a:t>
              </a:r>
            </a:p>
            <a:p>
              <a:pPr algn="ctr"/>
              <a:endParaRPr lang="en-US" sz="1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481826" y="5031116"/>
              <a:ext cx="5321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57892" y="5031116"/>
              <a:ext cx="5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147706" y="2882243"/>
              <a:ext cx="266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3013935" y="2882243"/>
              <a:ext cx="22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319030" y="1758000"/>
            <a:ext cx="1845258" cy="3846970"/>
            <a:chOff x="1944660" y="1756551"/>
            <a:chExt cx="1845258" cy="384697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957892" y="2796988"/>
              <a:ext cx="0" cy="2418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13935" y="2275185"/>
              <a:ext cx="0" cy="292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44660" y="5049523"/>
              <a:ext cx="1074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Achromat</a:t>
              </a:r>
              <a:r>
                <a:rPr lang="en-US" sz="1000" dirty="0"/>
                <a:t> </a:t>
              </a:r>
              <a:r>
                <a:rPr lang="en-US" sz="1000" dirty="0" smtClean="0"/>
                <a:t>+</a:t>
              </a:r>
            </a:p>
            <a:p>
              <a:pPr algn="ctr"/>
              <a:r>
                <a:rPr lang="en-US" sz="1000" dirty="0" smtClean="0"/>
                <a:t>2 x First half of </a:t>
              </a:r>
            </a:p>
            <a:p>
              <a:pPr algn="ctr"/>
              <a:r>
                <a:rPr lang="en-US" sz="1000" dirty="0" smtClean="0"/>
                <a:t>matching section</a:t>
              </a:r>
              <a:endParaRPr 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4753" y="1756551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Second half of </a:t>
              </a:r>
            </a:p>
            <a:p>
              <a:pPr algn="ctr"/>
              <a:r>
                <a:rPr lang="en-US" sz="1000" dirty="0" smtClean="0"/>
                <a:t>matching </a:t>
              </a:r>
              <a:r>
                <a:rPr lang="en-US" sz="1000" dirty="0" smtClean="0"/>
                <a:t>section</a:t>
              </a:r>
            </a:p>
            <a:p>
              <a:pPr algn="ctr"/>
              <a:r>
                <a:rPr lang="en-US" sz="1000" dirty="0"/>
                <a:t>+ </a:t>
              </a:r>
              <a:r>
                <a:rPr lang="en-US" sz="1000" dirty="0" smtClean="0"/>
                <a:t>half straight </a:t>
              </a:r>
              <a:r>
                <a:rPr lang="en-US" sz="1000" dirty="0"/>
                <a:t>section</a:t>
              </a:r>
            </a:p>
            <a:p>
              <a:pPr algn="ctr"/>
              <a:endParaRPr lang="en-US" sz="10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481826" y="5031116"/>
              <a:ext cx="5321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957892" y="5031116"/>
              <a:ext cx="5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115432" y="2882243"/>
              <a:ext cx="266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3013935" y="2882243"/>
              <a:ext cx="22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51520" y="1771768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Second half of </a:t>
            </a:r>
          </a:p>
          <a:p>
            <a:pPr algn="ctr"/>
            <a:r>
              <a:rPr lang="en-US" sz="1000" dirty="0" smtClean="0"/>
              <a:t>matching </a:t>
            </a:r>
            <a:r>
              <a:rPr lang="en-US" sz="1000" dirty="0" smtClean="0"/>
              <a:t>section</a:t>
            </a:r>
          </a:p>
          <a:p>
            <a:pPr algn="ctr"/>
            <a:r>
              <a:rPr lang="en-US" sz="1000" dirty="0"/>
              <a:t>+ </a:t>
            </a:r>
            <a:r>
              <a:rPr lang="en-US" sz="1000" dirty="0" smtClean="0"/>
              <a:t>half straight </a:t>
            </a:r>
            <a:r>
              <a:rPr lang="en-US" sz="1000" dirty="0"/>
              <a:t>section</a:t>
            </a:r>
          </a:p>
          <a:p>
            <a:pPr algn="ctr"/>
            <a:endParaRPr lang="en-US" sz="1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29018" y="2884680"/>
            <a:ext cx="266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84287" y="2884681"/>
            <a:ext cx="223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7030" y="5563034"/>
            <a:ext cx="602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7030A0"/>
                </a:solidFill>
              </a:rPr>
              <a:t>Identical </a:t>
            </a:r>
            <a:r>
              <a:rPr lang="en-US" sz="1400" dirty="0" err="1" smtClean="0">
                <a:solidFill>
                  <a:srgbClr val="7030A0"/>
                </a:solidFill>
              </a:rPr>
              <a:t>Achromat</a:t>
            </a:r>
            <a:r>
              <a:rPr lang="en-US" sz="1400" dirty="0" smtClean="0">
                <a:solidFill>
                  <a:srgbClr val="7030A0"/>
                </a:solidFill>
              </a:rPr>
              <a:t> arc + </a:t>
            </a:r>
            <a:r>
              <a:rPr lang="en-US" sz="1400" dirty="0" smtClean="0">
                <a:solidFill>
                  <a:srgbClr val="7030A0"/>
                </a:solidFill>
              </a:rPr>
              <a:t>First half of matching section </a:t>
            </a:r>
            <a:endParaRPr lang="en-US" sz="1400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7030A0"/>
                </a:solidFill>
              </a:rPr>
              <a:t>Second half of matching section (</a:t>
            </a:r>
            <a:r>
              <a:rPr lang="en-US" sz="1400" dirty="0" err="1" smtClean="0">
                <a:solidFill>
                  <a:srgbClr val="7030A0"/>
                </a:solidFill>
              </a:rPr>
              <a:t>sextupole</a:t>
            </a:r>
            <a:r>
              <a:rPr lang="en-US" sz="1400" dirty="0" smtClean="0">
                <a:solidFill>
                  <a:srgbClr val="7030A0"/>
                </a:solidFill>
              </a:rPr>
              <a:t> free) can be different but with </a:t>
            </a:r>
            <a:r>
              <a:rPr lang="en-US" sz="1400" u="sng" dirty="0" smtClean="0">
                <a:solidFill>
                  <a:srgbClr val="7030A0"/>
                </a:solidFill>
              </a:rPr>
              <a:t>the identical phase advance in H and </a:t>
            </a:r>
            <a:r>
              <a:rPr lang="en-US" sz="1400" u="sng" dirty="0" smtClean="0">
                <a:solidFill>
                  <a:srgbClr val="7030A0"/>
                </a:solidFill>
              </a:rPr>
              <a:t>V</a:t>
            </a:r>
            <a:r>
              <a:rPr lang="en-US" sz="1400" dirty="0" smtClean="0">
                <a:solidFill>
                  <a:srgbClr val="7030A0"/>
                </a:solidFill>
              </a:rPr>
              <a:t> for 2x second matching section + straight section 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663" y="1329883"/>
            <a:ext cx="1661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 vs </a:t>
            </a:r>
            <a:r>
              <a:rPr lang="en-US" dirty="0" err="1" smtClean="0">
                <a:solidFill>
                  <a:srgbClr val="00B050"/>
                </a:solidFill>
              </a:rPr>
              <a:t>dp</a:t>
            </a:r>
            <a:r>
              <a:rPr lang="en-US" dirty="0" smtClean="0">
                <a:solidFill>
                  <a:srgbClr val="00B050"/>
                </a:solidFill>
              </a:rPr>
              <a:t>/p ±5%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@ </a:t>
            </a:r>
            <a:r>
              <a:rPr lang="en-US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b</a:t>
            </a:r>
            <a:r>
              <a:rPr lang="en-US" dirty="0" err="1" smtClean="0">
                <a:solidFill>
                  <a:srgbClr val="00B05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=2.95 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8517" y="4842228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Additional </a:t>
            </a:r>
          </a:p>
          <a:p>
            <a:pPr algn="ctr"/>
            <a:r>
              <a:rPr lang="en-US" sz="1000" dirty="0" smtClean="0"/>
              <a:t>quads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187883" y="4842228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Additional </a:t>
            </a:r>
          </a:p>
          <a:p>
            <a:pPr algn="ctr"/>
            <a:r>
              <a:rPr lang="en-US" sz="1000" dirty="0" smtClean="0"/>
              <a:t>quads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7641051" y="3822411"/>
            <a:ext cx="10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</a:t>
            </a:r>
            <a:r>
              <a:rPr lang="en-US" dirty="0">
                <a:solidFill>
                  <a:srgbClr val="00B050"/>
                </a:solidFill>
              </a:rPr>
              <a:t>3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41051" y="5380212"/>
            <a:ext cx="10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S.P.=1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8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684993" y="1801524"/>
            <a:ext cx="25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Beta function, 1/3 of ring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design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functions – Full 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276872"/>
            <a:ext cx="8424936" cy="2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941168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 large number of magnets, 1150, in this type of lattice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Flexibility in optics correction and vertical emittance control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35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On-screen Show (4:3)</PresentationFormat>
  <Paragraphs>355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DejaVu Sans</vt:lpstr>
      <vt:lpstr>SimSun</vt:lpstr>
      <vt:lpstr>Arial</vt:lpstr>
      <vt:lpstr>Calibri</vt:lpstr>
      <vt:lpstr>Franklin Gothic Book</vt:lpstr>
      <vt:lpstr>Symbol</vt:lpstr>
      <vt:lpstr>Times New Roman</vt:lpstr>
      <vt:lpstr>Wingdings</vt:lpstr>
      <vt:lpstr>Office Theme</vt:lpstr>
      <vt:lpstr>Graph</vt:lpstr>
      <vt:lpstr>Status of SLS upgrade</vt:lpstr>
      <vt:lpstr>Contents</vt:lpstr>
      <vt:lpstr>Upgrade outline </vt:lpstr>
      <vt:lpstr>Lattice design (1)</vt:lpstr>
      <vt:lpstr>Lattice design (2)</vt:lpstr>
      <vt:lpstr>Lattice design (3)</vt:lpstr>
      <vt:lpstr>Lattice design (4)</vt:lpstr>
      <vt:lpstr>Lattice design (5)</vt:lpstr>
      <vt:lpstr>Lattice design (6)</vt:lpstr>
      <vt:lpstr>Lattice design (7)</vt:lpstr>
      <vt:lpstr>Lattice design (8)</vt:lpstr>
      <vt:lpstr>Lattice design (9)</vt:lpstr>
      <vt:lpstr>Lattice design (10)</vt:lpstr>
      <vt:lpstr>Lattice design (11)</vt:lpstr>
      <vt:lpstr>Lattice design (12)</vt:lpstr>
      <vt:lpstr>Lattice design (13)</vt:lpstr>
      <vt:lpstr>Lattice design (14)</vt:lpstr>
      <vt:lpstr>Plan and status of components (1)</vt:lpstr>
      <vt:lpstr>Plan and status of components (2)</vt:lpstr>
      <vt:lpstr>Plan and status of components (3)</vt:lpstr>
      <vt:lpstr>Plan and status of components (4)</vt:lpstr>
      <vt:lpstr>Plan and status of components (5)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</dc:creator>
  <cp:lastModifiedBy>Aiba Masamitsu</cp:lastModifiedBy>
  <cp:revision>144</cp:revision>
  <dcterms:created xsi:type="dcterms:W3CDTF">2020-10-19T07:32:48Z</dcterms:created>
  <dcterms:modified xsi:type="dcterms:W3CDTF">2020-10-26T10:06:01Z</dcterms:modified>
</cp:coreProperties>
</file>