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1"/>
  </p:sldMasterIdLst>
  <p:notesMasterIdLst>
    <p:notesMasterId r:id="rId13"/>
  </p:notesMasterIdLst>
  <p:handoutMasterIdLst>
    <p:handoutMasterId r:id="rId14"/>
  </p:handoutMasterIdLst>
  <p:sldIdLst>
    <p:sldId id="303" r:id="rId2"/>
    <p:sldId id="304" r:id="rId3"/>
    <p:sldId id="308" r:id="rId4"/>
    <p:sldId id="309" r:id="rId5"/>
    <p:sldId id="263" r:id="rId6"/>
    <p:sldId id="542" r:id="rId7"/>
    <p:sldId id="545" r:id="rId8"/>
    <p:sldId id="258" r:id="rId9"/>
    <p:sldId id="259" r:id="rId10"/>
    <p:sldId id="261" r:id="rId11"/>
    <p:sldId id="546" r:id="rId12"/>
  </p:sldIdLst>
  <p:sldSz cx="12192000" cy="6858000"/>
  <p:notesSz cx="6858000" cy="9144000"/>
  <p:embeddedFontLst>
    <p:embeddedFont>
      <p:font typeface="Bernard MT Condensed" panose="02050806060905020404" pitchFamily="18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Oswald" panose="02000303000000000000" pitchFamily="2" charset="0"/>
      <p:regular r:id="rId26"/>
      <p:bold r:id="rId2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33CC"/>
    <a:srgbClr val="000000"/>
    <a:srgbClr val="33CAFF"/>
    <a:srgbClr val="6D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0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Paola%20Mauceri\Data%20Atmospheric%20Plasma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Paola%20Mauceri\Data%20Atmospheric%20Plasma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/>
              <a:t>Weight loss vs Treatment time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650082108720367"/>
          <c:y val="0.11947999921062499"/>
          <c:w val="0.77282496105099163"/>
          <c:h val="0.68583742821620985"/>
        </c:manualLayout>
      </c:layout>
      <c:scatterChart>
        <c:scatterStyle val="lineMarker"/>
        <c:varyColors val="0"/>
        <c:ser>
          <c:idx val="1"/>
          <c:order val="0"/>
          <c:tx>
            <c:v>PMMA 27</c:v>
          </c:tx>
          <c:spPr>
            <a:ln w="254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'Data '!$B$110:$B$114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</c:numCache>
            </c:numRef>
          </c:xVal>
          <c:yVal>
            <c:numRef>
              <c:f>'Data '!$S$61:$S$65</c:f>
              <c:numCache>
                <c:formatCode>@</c:formatCode>
                <c:ptCount val="5"/>
                <c:pt idx="0" formatCode="General">
                  <c:v>0</c:v>
                </c:pt>
                <c:pt idx="1">
                  <c:v>30</c:v>
                </c:pt>
                <c:pt idx="2" formatCode="General">
                  <c:v>49</c:v>
                </c:pt>
                <c:pt idx="3" formatCode="General">
                  <c:v>57</c:v>
                </c:pt>
                <c:pt idx="4" formatCode="General">
                  <c:v>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35-422C-B8EC-CDEA194B2B1C}"/>
            </c:ext>
          </c:extLst>
        </c:ser>
        <c:ser>
          <c:idx val="2"/>
          <c:order val="1"/>
          <c:tx>
            <c:v>PMMA 28</c:v>
          </c:tx>
          <c:spPr>
            <a:ln w="25400">
              <a:solidFill>
                <a:srgbClr val="009999"/>
              </a:solidFill>
            </a:ln>
          </c:spPr>
          <c:marker>
            <c:spPr>
              <a:solidFill>
                <a:srgbClr val="009999"/>
              </a:solidFill>
            </c:spPr>
          </c:marker>
          <c:xVal>
            <c:numRef>
              <c:f>'Data '!$B$110:$B$114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</c:numCache>
            </c:numRef>
          </c:xVal>
          <c:yVal>
            <c:numRef>
              <c:f>'Data '!$A$110:$A$114</c:f>
              <c:numCache>
                <c:formatCode>General</c:formatCode>
                <c:ptCount val="5"/>
                <c:pt idx="0">
                  <c:v>0</c:v>
                </c:pt>
                <c:pt idx="1">
                  <c:v>42</c:v>
                </c:pt>
                <c:pt idx="2">
                  <c:v>63</c:v>
                </c:pt>
                <c:pt idx="3" formatCode="0">
                  <c:v>86</c:v>
                </c:pt>
                <c:pt idx="4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35-422C-B8EC-CDEA194B2B1C}"/>
            </c:ext>
          </c:extLst>
        </c:ser>
        <c:ser>
          <c:idx val="3"/>
          <c:order val="2"/>
          <c:tx>
            <c:v>PMMA 29</c:v>
          </c:tx>
          <c:spPr>
            <a:ln w="2540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'Data '!$T$109:$T$113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</c:numCache>
            </c:numRef>
          </c:xVal>
          <c:yVal>
            <c:numRef>
              <c:f>'Data '!$S$109:$S$113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59</c:v>
                </c:pt>
                <c:pt idx="3" formatCode="0">
                  <c:v>72</c:v>
                </c:pt>
                <c:pt idx="4">
                  <c:v>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B35-422C-B8EC-CDEA194B2B1C}"/>
            </c:ext>
          </c:extLst>
        </c:ser>
        <c:ser>
          <c:idx val="0"/>
          <c:order val="3"/>
          <c:tx>
            <c:v>Weight loss vs Treatment time </c:v>
          </c:tx>
          <c:spPr>
            <a:ln w="25400" cap="rnd">
              <a:solidFill>
                <a:srgbClr val="0099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99"/>
              </a:solidFill>
              <a:ln w="9525">
                <a:solidFill>
                  <a:srgbClr val="009999"/>
                </a:solidFill>
              </a:ln>
              <a:effectLst/>
            </c:spPr>
          </c:marker>
          <c:xVal>
            <c:numRef>
              <c:f>'Data '!$B$110:$B$114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</c:numCache>
            </c:numRef>
          </c:xVal>
          <c:yVal>
            <c:numRef>
              <c:f>'Data '!$A$110:$A$114</c:f>
              <c:numCache>
                <c:formatCode>General</c:formatCode>
                <c:ptCount val="5"/>
                <c:pt idx="0">
                  <c:v>0</c:v>
                </c:pt>
                <c:pt idx="1">
                  <c:v>42</c:v>
                </c:pt>
                <c:pt idx="2">
                  <c:v>63</c:v>
                </c:pt>
                <c:pt idx="3" formatCode="0">
                  <c:v>86</c:v>
                </c:pt>
                <c:pt idx="4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B35-422C-B8EC-CDEA194B2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2835679"/>
        <c:axId val="1508581855"/>
      </c:scatterChart>
      <c:valAx>
        <c:axId val="16428356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Time (s)</a:t>
                </a:r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 sz="1600"/>
              </a:p>
            </c:rich>
          </c:tx>
          <c:layout>
            <c:manualLayout>
              <c:xMode val="edge"/>
              <c:yMode val="edge"/>
              <c:x val="0.41864583771948294"/>
              <c:y val="0.869273182957393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8581855"/>
        <c:crosses val="autoZero"/>
        <c:crossBetween val="midCat"/>
      </c:valAx>
      <c:valAx>
        <c:axId val="150858185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="0" i="0" baseline="0" dirty="0">
                    <a:effectLst/>
                  </a:rPr>
                  <a:t>Weight loss x</a:t>
                </a:r>
                <a:r>
                  <a:rPr lang="en-US" sz="1600" dirty="0">
                    <a:effectLst/>
                  </a:rPr>
                  <a:t>10</a:t>
                </a:r>
                <a:r>
                  <a:rPr lang="en-US" sz="1600" baseline="30000" dirty="0">
                    <a:effectLst/>
                  </a:rPr>
                  <a:t>-5</a:t>
                </a:r>
                <a:r>
                  <a:rPr lang="it-IT" sz="1600" b="0" i="0" baseline="0" dirty="0">
                    <a:effectLst/>
                  </a:rPr>
                  <a:t> (g)</a:t>
                </a:r>
                <a:endParaRPr lang="it-IT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7219460195461913E-2"/>
              <c:y val="0.274297160223393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42835679"/>
        <c:crosses val="autoZero"/>
        <c:crossBetween val="midCat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2838182660322537"/>
          <c:y val="0.50303041067235021"/>
          <c:w val="0.25465498553295179"/>
          <c:h val="0.23608117939061965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200" dirty="0"/>
              <a:t>Thickness loss vs Treatment time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672235653219163"/>
          <c:y val="0.1353841427023072"/>
          <c:w val="0.82493267243824364"/>
          <c:h val="0.69678375983307783"/>
        </c:manualLayout>
      </c:layout>
      <c:scatterChart>
        <c:scatterStyle val="lineMarker"/>
        <c:varyColors val="0"/>
        <c:ser>
          <c:idx val="1"/>
          <c:order val="0"/>
          <c:tx>
            <c:v>PMMA 27</c:v>
          </c:tx>
          <c:spPr>
            <a:ln w="254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Foglio1!$C$3:$C$7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</c:numCache>
            </c:numRef>
          </c:xVal>
          <c:yVal>
            <c:numRef>
              <c:f>Foglio1!$B$3:$B$7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14</c:v>
                </c:pt>
                <c:pt idx="3">
                  <c:v>16</c:v>
                </c:pt>
                <c:pt idx="4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FD-484F-B460-946EDEC1110C}"/>
            </c:ext>
          </c:extLst>
        </c:ser>
        <c:ser>
          <c:idx val="2"/>
          <c:order val="1"/>
          <c:tx>
            <c:v>PMMA 28</c:v>
          </c:tx>
          <c:spPr>
            <a:ln w="25400">
              <a:solidFill>
                <a:srgbClr val="009999"/>
              </a:solidFill>
            </a:ln>
          </c:spPr>
          <c:marker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</c:spPr>
          </c:marker>
          <c:xVal>
            <c:numRef>
              <c:f>Foglio1!$K$4:$K$8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</c:numCache>
            </c:numRef>
          </c:xVal>
          <c:yVal>
            <c:numRef>
              <c:f>Foglio1!$J$4:$J$8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18</c:v>
                </c:pt>
                <c:pt idx="3">
                  <c:v>25</c:v>
                </c:pt>
                <c:pt idx="4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FD-484F-B460-946EDEC1110C}"/>
            </c:ext>
          </c:extLst>
        </c:ser>
        <c:ser>
          <c:idx val="3"/>
          <c:order val="2"/>
          <c:tx>
            <c:v>PMMA 29</c:v>
          </c:tx>
          <c:spPr>
            <a:ln w="25400">
              <a:solidFill>
                <a:schemeClr val="accent6"/>
              </a:solidFill>
            </a:ln>
          </c:spPr>
          <c:marker>
            <c:spPr>
              <a:ln>
                <a:solidFill>
                  <a:schemeClr val="accent6"/>
                </a:solidFill>
              </a:ln>
            </c:spPr>
          </c:marker>
          <c:xVal>
            <c:numRef>
              <c:f>Foglio1!$C$29:$C$33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</c:numCache>
            </c:numRef>
          </c:xVal>
          <c:yVal>
            <c:numRef>
              <c:f>Foglio1!$B$29:$B$33</c:f>
              <c:numCache>
                <c:formatCode>General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22</c:v>
                </c:pt>
                <c:pt idx="3">
                  <c:v>27</c:v>
                </c:pt>
                <c:pt idx="4">
                  <c:v>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5FD-484F-B460-946EDEC1110C}"/>
            </c:ext>
          </c:extLst>
        </c:ser>
        <c:ser>
          <c:idx val="0"/>
          <c:order val="3"/>
          <c:tx>
            <c:v>Surface loss vs Treatment time </c:v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Foglio1!$C$29:$C$33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</c:numCache>
            </c:numRef>
          </c:xVal>
          <c:yVal>
            <c:numRef>
              <c:f>Foglio1!$B$29:$B$33</c:f>
              <c:numCache>
                <c:formatCode>General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22</c:v>
                </c:pt>
                <c:pt idx="3">
                  <c:v>27</c:v>
                </c:pt>
                <c:pt idx="4">
                  <c:v>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5FD-484F-B460-946EDEC11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2917455"/>
        <c:axId val="1235772447"/>
      </c:scatterChart>
      <c:valAx>
        <c:axId val="1292917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5772447"/>
        <c:crosses val="autoZero"/>
        <c:crossBetween val="midCat"/>
      </c:valAx>
      <c:valAx>
        <c:axId val="12357724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Surface loss (</a:t>
                </a:r>
                <a:r>
                  <a:rPr lang="it-IT" sz="1600">
                    <a:latin typeface="Calibri" panose="020F0502020204030204" pitchFamily="34" charset="0"/>
                    <a:cs typeface="Calibri" panose="020F0502020204030204" pitchFamily="34" charset="0"/>
                  </a:rPr>
                  <a:t>µm)</a:t>
                </a:r>
                <a:endParaRPr lang="it-IT" sz="16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2917455"/>
        <c:crosses val="autoZero"/>
        <c:crossBetween val="midCat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8415931713510079"/>
          <c:y val="0.52593893188831986"/>
          <c:w val="0.14551478235031942"/>
          <c:h val="0.18821951497118866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9C201-2825-42D3-90B2-8178E16D073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2BDE15BF-3E00-4F21-B9CB-748555E71B57}">
      <dgm:prSet phldrT="[Texto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es-VE" sz="1800" dirty="0">
              <a:latin typeface="Lato" panose="020B0604020202020204" charset="0"/>
            </a:rPr>
            <a:t>PMMA 27</a:t>
          </a:r>
        </a:p>
      </dgm:t>
    </dgm:pt>
    <dgm:pt modelId="{94A5C0B5-A372-41BC-8279-736AB0EDE69B}" type="parTrans" cxnId="{B4C0AD6F-6AD1-46DF-AC9D-A117CD506DEF}">
      <dgm:prSet/>
      <dgm:spPr/>
      <dgm:t>
        <a:bodyPr/>
        <a:lstStyle/>
        <a:p>
          <a:endParaRPr lang="es-VE"/>
        </a:p>
      </dgm:t>
    </dgm:pt>
    <dgm:pt modelId="{F389902A-42A4-45AF-B572-7CCE832F0211}" type="sibTrans" cxnId="{B4C0AD6F-6AD1-46DF-AC9D-A117CD506DEF}">
      <dgm:prSet/>
      <dgm:spPr/>
      <dgm:t>
        <a:bodyPr/>
        <a:lstStyle/>
        <a:p>
          <a:endParaRPr lang="es-VE"/>
        </a:p>
      </dgm:t>
    </dgm:pt>
    <dgm:pt modelId="{0D1C3CC3-438D-4AD6-9C79-E1FC997642D5}">
      <dgm:prSet phldrT="[Texto]" custT="1"/>
      <dgm:spPr>
        <a:solidFill>
          <a:srgbClr val="009999"/>
        </a:solidFill>
        <a:ln>
          <a:solidFill>
            <a:srgbClr val="009999"/>
          </a:solidFill>
        </a:ln>
      </dgm:spPr>
      <dgm:t>
        <a:bodyPr/>
        <a:lstStyle/>
        <a:p>
          <a:r>
            <a:rPr lang="es-VE" sz="1800" dirty="0">
              <a:latin typeface="Lato" panose="020B0604020202020204" charset="0"/>
            </a:rPr>
            <a:t>PMMA 28</a:t>
          </a:r>
        </a:p>
      </dgm:t>
    </dgm:pt>
    <dgm:pt modelId="{499747FC-29A9-4593-B9F6-4D7ED51BB467}" type="parTrans" cxnId="{1C146F19-B897-4380-8994-5B9318D9FCB6}">
      <dgm:prSet/>
      <dgm:spPr/>
      <dgm:t>
        <a:bodyPr/>
        <a:lstStyle/>
        <a:p>
          <a:endParaRPr lang="es-VE"/>
        </a:p>
      </dgm:t>
    </dgm:pt>
    <dgm:pt modelId="{B71A8C4A-A0DF-4C38-B998-88098DD0C563}" type="sibTrans" cxnId="{1C146F19-B897-4380-8994-5B9318D9FCB6}">
      <dgm:prSet/>
      <dgm:spPr/>
      <dgm:t>
        <a:bodyPr/>
        <a:lstStyle/>
        <a:p>
          <a:endParaRPr lang="es-VE"/>
        </a:p>
      </dgm:t>
    </dgm:pt>
    <dgm:pt modelId="{670060CF-D10C-48D6-99A3-89D321C588D1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s-VE" sz="1800" dirty="0">
              <a:latin typeface="Lato" panose="020B0604020202020204" charset="0"/>
            </a:rPr>
            <a:t>PMMA 29</a:t>
          </a:r>
        </a:p>
      </dgm:t>
    </dgm:pt>
    <dgm:pt modelId="{1190D54C-81C7-4FBA-B377-FDEC21484926}" type="parTrans" cxnId="{3D9C8CAB-13F9-40C9-8391-F440D2F68E38}">
      <dgm:prSet/>
      <dgm:spPr/>
      <dgm:t>
        <a:bodyPr/>
        <a:lstStyle/>
        <a:p>
          <a:endParaRPr lang="es-VE"/>
        </a:p>
      </dgm:t>
    </dgm:pt>
    <dgm:pt modelId="{30B83C3B-E251-4F77-A58E-7F8C63336402}" type="sibTrans" cxnId="{3D9C8CAB-13F9-40C9-8391-F440D2F68E38}">
      <dgm:prSet/>
      <dgm:spPr/>
      <dgm:t>
        <a:bodyPr/>
        <a:lstStyle/>
        <a:p>
          <a:endParaRPr lang="es-VE"/>
        </a:p>
      </dgm:t>
    </dgm:pt>
    <dgm:pt modelId="{1714CA02-976F-4046-B413-FD12DDC9E6D3}">
      <dgm:prSet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en-US" sz="1600" dirty="0"/>
            <a:t>Treatment distance:</a:t>
          </a:r>
          <a:r>
            <a:rPr lang="en-US" sz="1600" dirty="0">
              <a:solidFill>
                <a:srgbClr val="7030A0"/>
              </a:solidFill>
            </a:rPr>
            <a:t>2,7cm</a:t>
          </a:r>
          <a:endParaRPr lang="it-IT" sz="1600" dirty="0">
            <a:solidFill>
              <a:srgbClr val="7030A0"/>
            </a:solidFill>
          </a:endParaRPr>
        </a:p>
      </dgm:t>
    </dgm:pt>
    <dgm:pt modelId="{EA706DED-9D3C-466F-AB2C-695B21DFE56A}" type="parTrans" cxnId="{62C5132B-F110-4E39-9D3A-99DBD6E9612B}">
      <dgm:prSet/>
      <dgm:spPr/>
      <dgm:t>
        <a:bodyPr/>
        <a:lstStyle/>
        <a:p>
          <a:endParaRPr lang="it-IT"/>
        </a:p>
      </dgm:t>
    </dgm:pt>
    <dgm:pt modelId="{3B786648-3F16-4491-9144-B26E717FE7BC}" type="sibTrans" cxnId="{62C5132B-F110-4E39-9D3A-99DBD6E9612B}">
      <dgm:prSet/>
      <dgm:spPr/>
      <dgm:t>
        <a:bodyPr/>
        <a:lstStyle/>
        <a:p>
          <a:endParaRPr lang="it-IT"/>
        </a:p>
      </dgm:t>
    </dgm:pt>
    <dgm:pt modelId="{20AC7980-4BD9-44C0-83CB-B6661D31DCEF}">
      <dgm:prSet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it-IT" sz="1600" dirty="0"/>
            <a:t>Weight loss: (</a:t>
          </a:r>
          <a:r>
            <a:rPr lang="en-US" sz="1600" dirty="0"/>
            <a:t>67±1)x10</a:t>
          </a:r>
          <a:r>
            <a:rPr lang="en-US" sz="1600" baseline="30000" dirty="0"/>
            <a:t>-5 </a:t>
          </a:r>
          <a:r>
            <a:rPr lang="en-US" sz="1600" dirty="0"/>
            <a:t> g </a:t>
          </a:r>
          <a:endParaRPr lang="it-IT" sz="1600" dirty="0"/>
        </a:p>
      </dgm:t>
    </dgm:pt>
    <dgm:pt modelId="{2AADE603-FF22-496F-9C7B-66EBE6E5A015}" type="parTrans" cxnId="{CBF4D1F0-96D9-4460-B092-1066283CC7FC}">
      <dgm:prSet/>
      <dgm:spPr/>
      <dgm:t>
        <a:bodyPr/>
        <a:lstStyle/>
        <a:p>
          <a:endParaRPr lang="it-IT"/>
        </a:p>
      </dgm:t>
    </dgm:pt>
    <dgm:pt modelId="{395DC56B-014B-44D4-BDAD-1D70FA08CE1D}" type="sibTrans" cxnId="{CBF4D1F0-96D9-4460-B092-1066283CC7FC}">
      <dgm:prSet/>
      <dgm:spPr/>
      <dgm:t>
        <a:bodyPr/>
        <a:lstStyle/>
        <a:p>
          <a:endParaRPr lang="it-IT"/>
        </a:p>
      </dgm:t>
    </dgm:pt>
    <dgm:pt modelId="{BFF4FF80-D3B8-4E20-9227-CD1E6634337B}">
      <dgm:prSet custT="1"/>
      <dgm:spPr>
        <a:ln>
          <a:solidFill>
            <a:srgbClr val="009999"/>
          </a:solidFill>
        </a:ln>
      </dgm:spPr>
      <dgm:t>
        <a:bodyPr/>
        <a:lstStyle/>
        <a:p>
          <a:pPr algn="ctr"/>
          <a:r>
            <a:rPr lang="it-IT" sz="1600" dirty="0"/>
            <a:t>Treatment distance: </a:t>
          </a:r>
          <a:r>
            <a:rPr lang="it-IT" sz="1600" dirty="0">
              <a:solidFill>
                <a:srgbClr val="009999"/>
              </a:solidFill>
            </a:rPr>
            <a:t>2 cm.</a:t>
          </a:r>
        </a:p>
      </dgm:t>
    </dgm:pt>
    <dgm:pt modelId="{B3FF4B36-D645-45E0-B292-78B8A03FFAE1}" type="parTrans" cxnId="{1AC1A378-D481-4A7A-8F6B-41D60F5E09BF}">
      <dgm:prSet/>
      <dgm:spPr/>
      <dgm:t>
        <a:bodyPr/>
        <a:lstStyle/>
        <a:p>
          <a:endParaRPr lang="it-IT"/>
        </a:p>
      </dgm:t>
    </dgm:pt>
    <dgm:pt modelId="{CEDAEBB3-09FB-4D6D-9D74-68C3DBE83372}" type="sibTrans" cxnId="{1AC1A378-D481-4A7A-8F6B-41D60F5E09BF}">
      <dgm:prSet/>
      <dgm:spPr/>
      <dgm:t>
        <a:bodyPr/>
        <a:lstStyle/>
        <a:p>
          <a:endParaRPr lang="it-IT"/>
        </a:p>
      </dgm:t>
    </dgm:pt>
    <dgm:pt modelId="{57E0EE84-D5AF-4215-972D-F168B37395D5}">
      <dgm:prSet custT="1"/>
      <dgm:spPr>
        <a:ln>
          <a:solidFill>
            <a:srgbClr val="009999"/>
          </a:solidFill>
        </a:ln>
      </dgm:spPr>
      <dgm:t>
        <a:bodyPr/>
        <a:lstStyle/>
        <a:p>
          <a:pPr algn="ctr"/>
          <a:r>
            <a:rPr lang="it-IT" sz="1600" dirty="0"/>
            <a:t>Weight loss: (</a:t>
          </a:r>
          <a:r>
            <a:rPr lang="en-US" sz="1600" dirty="0"/>
            <a:t>90±1)x10</a:t>
          </a:r>
          <a:r>
            <a:rPr lang="en-US" sz="1600" baseline="30000" dirty="0"/>
            <a:t>-5</a:t>
          </a:r>
          <a:r>
            <a:rPr lang="en-US" sz="1600" dirty="0"/>
            <a:t> g </a:t>
          </a:r>
          <a:r>
            <a:rPr lang="it-IT" sz="1600" dirty="0"/>
            <a:t> </a:t>
          </a:r>
        </a:p>
      </dgm:t>
    </dgm:pt>
    <dgm:pt modelId="{97D27684-7EEB-4097-A89F-5FB0D5859CDB}" type="parTrans" cxnId="{5B9E0873-6BB3-4BA8-9611-507947C093DA}">
      <dgm:prSet/>
      <dgm:spPr/>
      <dgm:t>
        <a:bodyPr/>
        <a:lstStyle/>
        <a:p>
          <a:endParaRPr lang="it-IT"/>
        </a:p>
      </dgm:t>
    </dgm:pt>
    <dgm:pt modelId="{427A4ABC-60E4-4FC8-B22A-3B1EEDD95268}" type="sibTrans" cxnId="{5B9E0873-6BB3-4BA8-9611-507947C093DA}">
      <dgm:prSet/>
      <dgm:spPr/>
      <dgm:t>
        <a:bodyPr/>
        <a:lstStyle/>
        <a:p>
          <a:endParaRPr lang="it-IT"/>
        </a:p>
      </dgm:t>
    </dgm:pt>
    <dgm:pt modelId="{FF48CB9E-5AE6-4576-9E04-1B9CEE49C747}">
      <dgm:prSet custT="1"/>
      <dgm:spPr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en-US" sz="1600" dirty="0"/>
            <a:t>Treatment distance:</a:t>
          </a:r>
          <a:r>
            <a:rPr lang="en-US" sz="1600" dirty="0">
              <a:solidFill>
                <a:schemeClr val="accent6"/>
              </a:solidFill>
            </a:rPr>
            <a:t>1,5cm</a:t>
          </a:r>
          <a:endParaRPr lang="it-IT" sz="1600" dirty="0">
            <a:solidFill>
              <a:schemeClr val="accent6"/>
            </a:solidFill>
          </a:endParaRPr>
        </a:p>
      </dgm:t>
    </dgm:pt>
    <dgm:pt modelId="{84107691-27AB-47CA-954E-4EBBA7C59EFD}" type="parTrans" cxnId="{1403F094-BF11-4AD1-8AB8-04FD56AF9261}">
      <dgm:prSet/>
      <dgm:spPr/>
      <dgm:t>
        <a:bodyPr/>
        <a:lstStyle/>
        <a:p>
          <a:endParaRPr lang="it-IT"/>
        </a:p>
      </dgm:t>
    </dgm:pt>
    <dgm:pt modelId="{44C0E3C7-A410-4715-A6CF-6C70E599EEAC}" type="sibTrans" cxnId="{1403F094-BF11-4AD1-8AB8-04FD56AF9261}">
      <dgm:prSet/>
      <dgm:spPr/>
      <dgm:t>
        <a:bodyPr/>
        <a:lstStyle/>
        <a:p>
          <a:endParaRPr lang="it-IT"/>
        </a:p>
      </dgm:t>
    </dgm:pt>
    <dgm:pt modelId="{4F6A89B9-0509-4CFC-B8A2-9419A7C3E6E8}">
      <dgm:prSet custT="1"/>
      <dgm:spPr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it-IT" sz="1600" dirty="0"/>
            <a:t>Weight loss: (82</a:t>
          </a:r>
          <a:r>
            <a:rPr lang="en-US" sz="1600" dirty="0"/>
            <a:t>±1)x10</a:t>
          </a:r>
          <a:r>
            <a:rPr lang="en-US" sz="1600" baseline="30000" dirty="0"/>
            <a:t>-5</a:t>
          </a:r>
          <a:r>
            <a:rPr lang="en-US" sz="1600" dirty="0"/>
            <a:t> g </a:t>
          </a:r>
          <a:endParaRPr lang="it-IT" sz="1600" dirty="0"/>
        </a:p>
      </dgm:t>
    </dgm:pt>
    <dgm:pt modelId="{25F23E1B-3A33-4832-AAEA-60C4851EE17B}" type="parTrans" cxnId="{121F31E9-9AA1-4C59-AEF8-E3690B31D102}">
      <dgm:prSet/>
      <dgm:spPr/>
      <dgm:t>
        <a:bodyPr/>
        <a:lstStyle/>
        <a:p>
          <a:endParaRPr lang="it-IT"/>
        </a:p>
      </dgm:t>
    </dgm:pt>
    <dgm:pt modelId="{282EAE9B-16B5-4C93-A85B-415B5F0FA690}" type="sibTrans" cxnId="{121F31E9-9AA1-4C59-AEF8-E3690B31D102}">
      <dgm:prSet/>
      <dgm:spPr/>
      <dgm:t>
        <a:bodyPr/>
        <a:lstStyle/>
        <a:p>
          <a:endParaRPr lang="it-IT"/>
        </a:p>
      </dgm:t>
    </dgm:pt>
    <dgm:pt modelId="{05760E0F-74EF-41E9-9E03-7230FA768518}" type="pres">
      <dgm:prSet presAssocID="{90C9C201-2825-42D3-90B2-8178E16D0731}" presName="diagram" presStyleCnt="0">
        <dgm:presLayoutVars>
          <dgm:dir/>
          <dgm:animLvl val="lvl"/>
          <dgm:resizeHandles val="exact"/>
        </dgm:presLayoutVars>
      </dgm:prSet>
      <dgm:spPr/>
    </dgm:pt>
    <dgm:pt modelId="{4A0F8FBD-7461-4F09-A4E8-9B7CCFC28CBE}" type="pres">
      <dgm:prSet presAssocID="{2BDE15BF-3E00-4F21-B9CB-748555E71B57}" presName="compNode" presStyleCnt="0"/>
      <dgm:spPr/>
    </dgm:pt>
    <dgm:pt modelId="{5C16B31D-2D77-4D93-9DF0-3EE5D6BA8B15}" type="pres">
      <dgm:prSet presAssocID="{2BDE15BF-3E00-4F21-B9CB-748555E71B57}" presName="childRect" presStyleLbl="bgAcc1" presStyleIdx="0" presStyleCnt="3" custScaleX="108113" custScaleY="101459">
        <dgm:presLayoutVars>
          <dgm:bulletEnabled val="1"/>
        </dgm:presLayoutVars>
      </dgm:prSet>
      <dgm:spPr/>
    </dgm:pt>
    <dgm:pt modelId="{2AE4D1C3-62BA-4E24-92CA-F7C55D21AD3F}" type="pres">
      <dgm:prSet presAssocID="{2BDE15BF-3E00-4F21-B9CB-748555E71B5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CBECA1F-5A3D-4318-B947-DE623C8C524A}" type="pres">
      <dgm:prSet presAssocID="{2BDE15BF-3E00-4F21-B9CB-748555E71B57}" presName="parentRect" presStyleLbl="alignNode1" presStyleIdx="0" presStyleCnt="3" custScaleX="107847" custScaleY="100908"/>
      <dgm:spPr/>
    </dgm:pt>
    <dgm:pt modelId="{F39A3920-B715-4BCE-8D57-A0C2E45B2B4B}" type="pres">
      <dgm:prSet presAssocID="{2BDE15BF-3E00-4F21-B9CB-748555E71B57}" presName="adorn" presStyleLbl="fgAccFollowNode1" presStyleIdx="0" presStyleCnt="3" custScaleX="55160" custScaleY="59519" custLinFactNeighborX="-5848" custLinFactNeighborY="-20208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C032773-23AF-49D5-B750-4FE9E59FDD48}" type="pres">
      <dgm:prSet presAssocID="{F389902A-42A4-45AF-B572-7CCE832F0211}" presName="sibTrans" presStyleLbl="sibTrans2D1" presStyleIdx="0" presStyleCnt="0"/>
      <dgm:spPr/>
    </dgm:pt>
    <dgm:pt modelId="{FB82EC79-95DC-49B4-BDE8-66C3119B2A78}" type="pres">
      <dgm:prSet presAssocID="{0D1C3CC3-438D-4AD6-9C79-E1FC997642D5}" presName="compNode" presStyleCnt="0"/>
      <dgm:spPr/>
    </dgm:pt>
    <dgm:pt modelId="{106A6C87-87C5-453F-85BD-6CBEEA565145}" type="pres">
      <dgm:prSet presAssocID="{0D1C3CC3-438D-4AD6-9C79-E1FC997642D5}" presName="childRect" presStyleLbl="bgAcc1" presStyleIdx="1" presStyleCnt="3" custScaleX="110491">
        <dgm:presLayoutVars>
          <dgm:bulletEnabled val="1"/>
        </dgm:presLayoutVars>
      </dgm:prSet>
      <dgm:spPr/>
    </dgm:pt>
    <dgm:pt modelId="{101883A0-FC0C-4266-90CB-871999FCB1F6}" type="pres">
      <dgm:prSet presAssocID="{0D1C3CC3-438D-4AD6-9C79-E1FC997642D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68BDFD0-0836-4011-AC14-54166EDAA2A8}" type="pres">
      <dgm:prSet presAssocID="{0D1C3CC3-438D-4AD6-9C79-E1FC997642D5}" presName="parentRect" presStyleLbl="alignNode1" presStyleIdx="1" presStyleCnt="3" custScaleX="110412" custScaleY="96836"/>
      <dgm:spPr/>
    </dgm:pt>
    <dgm:pt modelId="{FD3F0D75-1C58-420F-9EEC-61443E6BA0D5}" type="pres">
      <dgm:prSet presAssocID="{0D1C3CC3-438D-4AD6-9C79-E1FC997642D5}" presName="adorn" presStyleLbl="fgAccFollowNode1" presStyleIdx="1" presStyleCnt="3" custScaleX="60656" custScaleY="62461" custLinFactNeighborX="-18974" custLinFactNeighborY="-1596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ale"/>
        </a:ext>
      </dgm:extLst>
    </dgm:pt>
    <dgm:pt modelId="{E3B35221-F672-4BA1-991D-F0A4A2F84E29}" type="pres">
      <dgm:prSet presAssocID="{B71A8C4A-A0DF-4C38-B998-88098DD0C563}" presName="sibTrans" presStyleLbl="sibTrans2D1" presStyleIdx="0" presStyleCnt="0"/>
      <dgm:spPr/>
    </dgm:pt>
    <dgm:pt modelId="{0A9CF4CF-6AA9-4DF5-BC3F-9BDA527EC05B}" type="pres">
      <dgm:prSet presAssocID="{670060CF-D10C-48D6-99A3-89D321C588D1}" presName="compNode" presStyleCnt="0"/>
      <dgm:spPr/>
    </dgm:pt>
    <dgm:pt modelId="{C3115E38-1E37-49D4-863D-AE61807A18BF}" type="pres">
      <dgm:prSet presAssocID="{670060CF-D10C-48D6-99A3-89D321C588D1}" presName="childRect" presStyleLbl="bgAcc1" presStyleIdx="2" presStyleCnt="3" custScaleX="112795">
        <dgm:presLayoutVars>
          <dgm:bulletEnabled val="1"/>
        </dgm:presLayoutVars>
      </dgm:prSet>
      <dgm:spPr/>
    </dgm:pt>
    <dgm:pt modelId="{A8E5EDFC-23E6-4BFC-A891-D6D688064912}" type="pres">
      <dgm:prSet presAssocID="{670060CF-D10C-48D6-99A3-89D321C588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7867C14-E320-4313-ABDF-5E76A72F3A67}" type="pres">
      <dgm:prSet presAssocID="{670060CF-D10C-48D6-99A3-89D321C588D1}" presName="parentRect" presStyleLbl="alignNode1" presStyleIdx="2" presStyleCnt="3" custScaleX="112761"/>
      <dgm:spPr/>
    </dgm:pt>
    <dgm:pt modelId="{116FA71D-422C-4620-94AF-AD04A71D5D25}" type="pres">
      <dgm:prSet presAssocID="{670060CF-D10C-48D6-99A3-89D321C588D1}" presName="adorn" presStyleLbl="fgAccFollowNode1" presStyleIdx="2" presStyleCnt="3" custScaleX="68850" custScaleY="63983" custLinFactNeighborX="-16242" custLinFactNeighborY="-21354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9000" r="-9000"/>
          </a:stretch>
        </a:blipFill>
      </dgm:spPr>
      <dgm:extLst>
        <a:ext uri="{E40237B7-FDA0-4F09-8148-C483321AD2D9}">
          <dgm14:cNvPr xmlns:dgm14="http://schemas.microsoft.com/office/drawing/2010/diagram" id="0" name="" descr="Segnale"/>
        </a:ext>
      </dgm:extLst>
    </dgm:pt>
  </dgm:ptLst>
  <dgm:cxnLst>
    <dgm:cxn modelId="{6381ED0C-1F20-4969-B05D-B53E9BEB85AF}" type="presOf" srcId="{20AC7980-4BD9-44C0-83CB-B6661D31DCEF}" destId="{5C16B31D-2D77-4D93-9DF0-3EE5D6BA8B15}" srcOrd="0" destOrd="1" presId="urn:microsoft.com/office/officeart/2005/8/layout/bList2"/>
    <dgm:cxn modelId="{1C146F19-B897-4380-8994-5B9318D9FCB6}" srcId="{90C9C201-2825-42D3-90B2-8178E16D0731}" destId="{0D1C3CC3-438D-4AD6-9C79-E1FC997642D5}" srcOrd="1" destOrd="0" parTransId="{499747FC-29A9-4593-B9F6-4D7ED51BB467}" sibTransId="{B71A8C4A-A0DF-4C38-B998-88098DD0C563}"/>
    <dgm:cxn modelId="{62C5132B-F110-4E39-9D3A-99DBD6E9612B}" srcId="{2BDE15BF-3E00-4F21-B9CB-748555E71B57}" destId="{1714CA02-976F-4046-B413-FD12DDC9E6D3}" srcOrd="0" destOrd="0" parTransId="{EA706DED-9D3C-466F-AB2C-695B21DFE56A}" sibTransId="{3B786648-3F16-4491-9144-B26E717FE7BC}"/>
    <dgm:cxn modelId="{0881E433-ED9A-4351-B8F0-94698A935022}" type="presOf" srcId="{57E0EE84-D5AF-4215-972D-F168B37395D5}" destId="{106A6C87-87C5-453F-85BD-6CBEEA565145}" srcOrd="0" destOrd="1" presId="urn:microsoft.com/office/officeart/2005/8/layout/bList2"/>
    <dgm:cxn modelId="{EDAE255B-4116-4BEC-AF65-7FE177A7C8CF}" type="presOf" srcId="{2BDE15BF-3E00-4F21-B9CB-748555E71B57}" destId="{7CBECA1F-5A3D-4318-B947-DE623C8C524A}" srcOrd="1" destOrd="0" presId="urn:microsoft.com/office/officeart/2005/8/layout/bList2"/>
    <dgm:cxn modelId="{A3B4C744-F795-4FBB-9658-AB759F7D5B60}" type="presOf" srcId="{670060CF-D10C-48D6-99A3-89D321C588D1}" destId="{A8E5EDFC-23E6-4BFC-A891-D6D688064912}" srcOrd="0" destOrd="0" presId="urn:microsoft.com/office/officeart/2005/8/layout/bList2"/>
    <dgm:cxn modelId="{23A3EB48-260F-4EAE-9576-036E4A188D29}" type="presOf" srcId="{2BDE15BF-3E00-4F21-B9CB-748555E71B57}" destId="{2AE4D1C3-62BA-4E24-92CA-F7C55D21AD3F}" srcOrd="0" destOrd="0" presId="urn:microsoft.com/office/officeart/2005/8/layout/bList2"/>
    <dgm:cxn modelId="{B4C0AD6F-6AD1-46DF-AC9D-A117CD506DEF}" srcId="{90C9C201-2825-42D3-90B2-8178E16D0731}" destId="{2BDE15BF-3E00-4F21-B9CB-748555E71B57}" srcOrd="0" destOrd="0" parTransId="{94A5C0B5-A372-41BC-8279-736AB0EDE69B}" sibTransId="{F389902A-42A4-45AF-B572-7CCE832F0211}"/>
    <dgm:cxn modelId="{5B9E0873-6BB3-4BA8-9611-507947C093DA}" srcId="{0D1C3CC3-438D-4AD6-9C79-E1FC997642D5}" destId="{57E0EE84-D5AF-4215-972D-F168B37395D5}" srcOrd="1" destOrd="0" parTransId="{97D27684-7EEB-4097-A89F-5FB0D5859CDB}" sibTransId="{427A4ABC-60E4-4FC8-B22A-3B1EEDD95268}"/>
    <dgm:cxn modelId="{1A432958-F45E-457C-80C6-49D4CFBD175B}" type="presOf" srcId="{670060CF-D10C-48D6-99A3-89D321C588D1}" destId="{77867C14-E320-4313-ABDF-5E76A72F3A67}" srcOrd="1" destOrd="0" presId="urn:microsoft.com/office/officeart/2005/8/layout/bList2"/>
    <dgm:cxn modelId="{1AC1A378-D481-4A7A-8F6B-41D60F5E09BF}" srcId="{0D1C3CC3-438D-4AD6-9C79-E1FC997642D5}" destId="{BFF4FF80-D3B8-4E20-9227-CD1E6634337B}" srcOrd="0" destOrd="0" parTransId="{B3FF4B36-D645-45E0-B292-78B8A03FFAE1}" sibTransId="{CEDAEBB3-09FB-4D6D-9D74-68C3DBE83372}"/>
    <dgm:cxn modelId="{56B6D15A-32A7-4F5A-B546-8463BA2D151F}" type="presOf" srcId="{0D1C3CC3-438D-4AD6-9C79-E1FC997642D5}" destId="{568BDFD0-0836-4011-AC14-54166EDAA2A8}" srcOrd="1" destOrd="0" presId="urn:microsoft.com/office/officeart/2005/8/layout/bList2"/>
    <dgm:cxn modelId="{5A19DE5A-D4BB-4CAC-9FA4-840E99F76CFA}" type="presOf" srcId="{F389902A-42A4-45AF-B572-7CCE832F0211}" destId="{DC032773-23AF-49D5-B750-4FE9E59FDD48}" srcOrd="0" destOrd="0" presId="urn:microsoft.com/office/officeart/2005/8/layout/bList2"/>
    <dgm:cxn modelId="{FB1F967E-F2DF-4F96-8890-E4C105951210}" type="presOf" srcId="{4F6A89B9-0509-4CFC-B8A2-9419A7C3E6E8}" destId="{C3115E38-1E37-49D4-863D-AE61807A18BF}" srcOrd="0" destOrd="1" presId="urn:microsoft.com/office/officeart/2005/8/layout/bList2"/>
    <dgm:cxn modelId="{F371FC7F-DAF6-4EE7-A6A7-22F9BDC54C8B}" type="presOf" srcId="{0D1C3CC3-438D-4AD6-9C79-E1FC997642D5}" destId="{101883A0-FC0C-4266-90CB-871999FCB1F6}" srcOrd="0" destOrd="0" presId="urn:microsoft.com/office/officeart/2005/8/layout/bList2"/>
    <dgm:cxn modelId="{1403F094-BF11-4AD1-8AB8-04FD56AF9261}" srcId="{670060CF-D10C-48D6-99A3-89D321C588D1}" destId="{FF48CB9E-5AE6-4576-9E04-1B9CEE49C747}" srcOrd="0" destOrd="0" parTransId="{84107691-27AB-47CA-954E-4EBBA7C59EFD}" sibTransId="{44C0E3C7-A410-4715-A6CF-6C70E599EEAC}"/>
    <dgm:cxn modelId="{3D9C8CAB-13F9-40C9-8391-F440D2F68E38}" srcId="{90C9C201-2825-42D3-90B2-8178E16D0731}" destId="{670060CF-D10C-48D6-99A3-89D321C588D1}" srcOrd="2" destOrd="0" parTransId="{1190D54C-81C7-4FBA-B377-FDEC21484926}" sibTransId="{30B83C3B-E251-4F77-A58E-7F8C63336402}"/>
    <dgm:cxn modelId="{15A691CA-8FBD-435A-AAA0-77D5A6CD9D13}" type="presOf" srcId="{B71A8C4A-A0DF-4C38-B998-88098DD0C563}" destId="{E3B35221-F672-4BA1-991D-F0A4A2F84E29}" srcOrd="0" destOrd="0" presId="urn:microsoft.com/office/officeart/2005/8/layout/bList2"/>
    <dgm:cxn modelId="{372194E7-AD74-4A42-BF58-3D8D46DC5230}" type="presOf" srcId="{1714CA02-976F-4046-B413-FD12DDC9E6D3}" destId="{5C16B31D-2D77-4D93-9DF0-3EE5D6BA8B15}" srcOrd="0" destOrd="0" presId="urn:microsoft.com/office/officeart/2005/8/layout/bList2"/>
    <dgm:cxn modelId="{121F31E9-9AA1-4C59-AEF8-E3690B31D102}" srcId="{670060CF-D10C-48D6-99A3-89D321C588D1}" destId="{4F6A89B9-0509-4CFC-B8A2-9419A7C3E6E8}" srcOrd="1" destOrd="0" parTransId="{25F23E1B-3A33-4832-AAEA-60C4851EE17B}" sibTransId="{282EAE9B-16B5-4C93-A85B-415B5F0FA690}"/>
    <dgm:cxn modelId="{CBF4D1F0-96D9-4460-B092-1066283CC7FC}" srcId="{2BDE15BF-3E00-4F21-B9CB-748555E71B57}" destId="{20AC7980-4BD9-44C0-83CB-B6661D31DCEF}" srcOrd="1" destOrd="0" parTransId="{2AADE603-FF22-496F-9C7B-66EBE6E5A015}" sibTransId="{395DC56B-014B-44D4-BDAD-1D70FA08CE1D}"/>
    <dgm:cxn modelId="{598024F4-E26A-494A-83ED-FD0EC45CC8FE}" type="presOf" srcId="{BFF4FF80-D3B8-4E20-9227-CD1E6634337B}" destId="{106A6C87-87C5-453F-85BD-6CBEEA565145}" srcOrd="0" destOrd="0" presId="urn:microsoft.com/office/officeart/2005/8/layout/bList2"/>
    <dgm:cxn modelId="{E1A15FF7-CDAC-46F1-AFD3-8E5D2B6596FB}" type="presOf" srcId="{FF48CB9E-5AE6-4576-9E04-1B9CEE49C747}" destId="{C3115E38-1E37-49D4-863D-AE61807A18BF}" srcOrd="0" destOrd="0" presId="urn:microsoft.com/office/officeart/2005/8/layout/bList2"/>
    <dgm:cxn modelId="{B9C2B9F8-2007-4D01-A92F-BB0FB117B7DA}" type="presOf" srcId="{90C9C201-2825-42D3-90B2-8178E16D0731}" destId="{05760E0F-74EF-41E9-9E03-7230FA768518}" srcOrd="0" destOrd="0" presId="urn:microsoft.com/office/officeart/2005/8/layout/bList2"/>
    <dgm:cxn modelId="{2D3C4926-FD19-4013-A2EC-77D935F547A1}" type="presParOf" srcId="{05760E0F-74EF-41E9-9E03-7230FA768518}" destId="{4A0F8FBD-7461-4F09-A4E8-9B7CCFC28CBE}" srcOrd="0" destOrd="0" presId="urn:microsoft.com/office/officeart/2005/8/layout/bList2"/>
    <dgm:cxn modelId="{D7C34466-E8AF-4202-BEB6-74DCABEF1858}" type="presParOf" srcId="{4A0F8FBD-7461-4F09-A4E8-9B7CCFC28CBE}" destId="{5C16B31D-2D77-4D93-9DF0-3EE5D6BA8B15}" srcOrd="0" destOrd="0" presId="urn:microsoft.com/office/officeart/2005/8/layout/bList2"/>
    <dgm:cxn modelId="{78F2D0B8-E6A1-42D8-A4F4-C940356B4F98}" type="presParOf" srcId="{4A0F8FBD-7461-4F09-A4E8-9B7CCFC28CBE}" destId="{2AE4D1C3-62BA-4E24-92CA-F7C55D21AD3F}" srcOrd="1" destOrd="0" presId="urn:microsoft.com/office/officeart/2005/8/layout/bList2"/>
    <dgm:cxn modelId="{31C0DDEF-7C94-4731-8ECA-0AD956D4F59E}" type="presParOf" srcId="{4A0F8FBD-7461-4F09-A4E8-9B7CCFC28CBE}" destId="{7CBECA1F-5A3D-4318-B947-DE623C8C524A}" srcOrd="2" destOrd="0" presId="urn:microsoft.com/office/officeart/2005/8/layout/bList2"/>
    <dgm:cxn modelId="{21D35FAB-EE55-44B7-AE04-073B8149E48E}" type="presParOf" srcId="{4A0F8FBD-7461-4F09-A4E8-9B7CCFC28CBE}" destId="{F39A3920-B715-4BCE-8D57-A0C2E45B2B4B}" srcOrd="3" destOrd="0" presId="urn:microsoft.com/office/officeart/2005/8/layout/bList2"/>
    <dgm:cxn modelId="{E555729C-58FB-4AEB-8681-2B3218697097}" type="presParOf" srcId="{05760E0F-74EF-41E9-9E03-7230FA768518}" destId="{DC032773-23AF-49D5-B750-4FE9E59FDD48}" srcOrd="1" destOrd="0" presId="urn:microsoft.com/office/officeart/2005/8/layout/bList2"/>
    <dgm:cxn modelId="{7E9B7C73-9B80-4441-B18C-B51AEB9A480C}" type="presParOf" srcId="{05760E0F-74EF-41E9-9E03-7230FA768518}" destId="{FB82EC79-95DC-49B4-BDE8-66C3119B2A78}" srcOrd="2" destOrd="0" presId="urn:microsoft.com/office/officeart/2005/8/layout/bList2"/>
    <dgm:cxn modelId="{444766D5-B69B-4368-9534-E5983A36636C}" type="presParOf" srcId="{FB82EC79-95DC-49B4-BDE8-66C3119B2A78}" destId="{106A6C87-87C5-453F-85BD-6CBEEA565145}" srcOrd="0" destOrd="0" presId="urn:microsoft.com/office/officeart/2005/8/layout/bList2"/>
    <dgm:cxn modelId="{DBD2E2FC-99D6-4005-9C66-FC4BC9DBB961}" type="presParOf" srcId="{FB82EC79-95DC-49B4-BDE8-66C3119B2A78}" destId="{101883A0-FC0C-4266-90CB-871999FCB1F6}" srcOrd="1" destOrd="0" presId="urn:microsoft.com/office/officeart/2005/8/layout/bList2"/>
    <dgm:cxn modelId="{50401955-42D9-45C5-B6AA-37087A253EBC}" type="presParOf" srcId="{FB82EC79-95DC-49B4-BDE8-66C3119B2A78}" destId="{568BDFD0-0836-4011-AC14-54166EDAA2A8}" srcOrd="2" destOrd="0" presId="urn:microsoft.com/office/officeart/2005/8/layout/bList2"/>
    <dgm:cxn modelId="{E01DFC78-0C3E-41B5-BE02-4870C62EE819}" type="presParOf" srcId="{FB82EC79-95DC-49B4-BDE8-66C3119B2A78}" destId="{FD3F0D75-1C58-420F-9EEC-61443E6BA0D5}" srcOrd="3" destOrd="0" presId="urn:microsoft.com/office/officeart/2005/8/layout/bList2"/>
    <dgm:cxn modelId="{D8FC382A-37FF-469E-B826-7AECEF47E8EC}" type="presParOf" srcId="{05760E0F-74EF-41E9-9E03-7230FA768518}" destId="{E3B35221-F672-4BA1-991D-F0A4A2F84E29}" srcOrd="3" destOrd="0" presId="urn:microsoft.com/office/officeart/2005/8/layout/bList2"/>
    <dgm:cxn modelId="{7B870556-079A-4874-B4E4-200390B00EC8}" type="presParOf" srcId="{05760E0F-74EF-41E9-9E03-7230FA768518}" destId="{0A9CF4CF-6AA9-4DF5-BC3F-9BDA527EC05B}" srcOrd="4" destOrd="0" presId="urn:microsoft.com/office/officeart/2005/8/layout/bList2"/>
    <dgm:cxn modelId="{B3F948C9-1886-467C-A599-BD2F994B00EE}" type="presParOf" srcId="{0A9CF4CF-6AA9-4DF5-BC3F-9BDA527EC05B}" destId="{C3115E38-1E37-49D4-863D-AE61807A18BF}" srcOrd="0" destOrd="0" presId="urn:microsoft.com/office/officeart/2005/8/layout/bList2"/>
    <dgm:cxn modelId="{4E0589AE-64DC-42FF-9C2E-F3027535F2B2}" type="presParOf" srcId="{0A9CF4CF-6AA9-4DF5-BC3F-9BDA527EC05B}" destId="{A8E5EDFC-23E6-4BFC-A891-D6D688064912}" srcOrd="1" destOrd="0" presId="urn:microsoft.com/office/officeart/2005/8/layout/bList2"/>
    <dgm:cxn modelId="{48469343-9E3B-49B4-B56D-A6F380FF2FEE}" type="presParOf" srcId="{0A9CF4CF-6AA9-4DF5-BC3F-9BDA527EC05B}" destId="{77867C14-E320-4313-ABDF-5E76A72F3A67}" srcOrd="2" destOrd="0" presId="urn:microsoft.com/office/officeart/2005/8/layout/bList2"/>
    <dgm:cxn modelId="{C54EFCA4-B878-410C-AE01-535AE213076C}" type="presParOf" srcId="{0A9CF4CF-6AA9-4DF5-BC3F-9BDA527EC05B}" destId="{116FA71D-422C-4620-94AF-AD04A71D5D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9C201-2825-42D3-90B2-8178E16D0731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2BDE15BF-3E00-4F21-B9CB-748555E71B57}">
      <dgm:prSet phldrT="[Texto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es-VE" sz="2000" dirty="0">
              <a:latin typeface="Lato" panose="020B0604020202020204" charset="0"/>
            </a:rPr>
            <a:t>PMMA 27</a:t>
          </a:r>
        </a:p>
      </dgm:t>
    </dgm:pt>
    <dgm:pt modelId="{94A5C0B5-A372-41BC-8279-736AB0EDE69B}" type="parTrans" cxnId="{B4C0AD6F-6AD1-46DF-AC9D-A117CD506DEF}">
      <dgm:prSet/>
      <dgm:spPr/>
      <dgm:t>
        <a:bodyPr/>
        <a:lstStyle/>
        <a:p>
          <a:endParaRPr lang="es-VE"/>
        </a:p>
      </dgm:t>
    </dgm:pt>
    <dgm:pt modelId="{F389902A-42A4-45AF-B572-7CCE832F0211}" type="sibTrans" cxnId="{B4C0AD6F-6AD1-46DF-AC9D-A117CD506DEF}">
      <dgm:prSet/>
      <dgm:spPr/>
      <dgm:t>
        <a:bodyPr/>
        <a:lstStyle/>
        <a:p>
          <a:endParaRPr lang="es-VE"/>
        </a:p>
      </dgm:t>
    </dgm:pt>
    <dgm:pt modelId="{0D1C3CC3-438D-4AD6-9C79-E1FC997642D5}">
      <dgm:prSet phldrT="[Texto]" custT="1"/>
      <dgm:spPr>
        <a:solidFill>
          <a:srgbClr val="009999"/>
        </a:solidFill>
        <a:ln>
          <a:solidFill>
            <a:srgbClr val="009999"/>
          </a:solidFill>
        </a:ln>
      </dgm:spPr>
      <dgm:t>
        <a:bodyPr/>
        <a:lstStyle/>
        <a:p>
          <a:r>
            <a:rPr lang="es-VE" sz="2000">
              <a:latin typeface="Lato" panose="020B0604020202020204" charset="0"/>
            </a:rPr>
            <a:t>PMMA 28</a:t>
          </a:r>
          <a:endParaRPr lang="es-VE" sz="2000" dirty="0">
            <a:latin typeface="Lato" panose="020B0604020202020204" charset="0"/>
          </a:endParaRPr>
        </a:p>
      </dgm:t>
    </dgm:pt>
    <dgm:pt modelId="{499747FC-29A9-4593-B9F6-4D7ED51BB467}" type="parTrans" cxnId="{1C146F19-B897-4380-8994-5B9318D9FCB6}">
      <dgm:prSet/>
      <dgm:spPr/>
      <dgm:t>
        <a:bodyPr/>
        <a:lstStyle/>
        <a:p>
          <a:endParaRPr lang="es-VE"/>
        </a:p>
      </dgm:t>
    </dgm:pt>
    <dgm:pt modelId="{B71A8C4A-A0DF-4C38-B998-88098DD0C563}" type="sibTrans" cxnId="{1C146F19-B897-4380-8994-5B9318D9FCB6}">
      <dgm:prSet/>
      <dgm:spPr/>
      <dgm:t>
        <a:bodyPr/>
        <a:lstStyle/>
        <a:p>
          <a:endParaRPr lang="es-VE"/>
        </a:p>
      </dgm:t>
    </dgm:pt>
    <dgm:pt modelId="{670060CF-D10C-48D6-99A3-89D321C588D1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s-VE" sz="2000">
              <a:latin typeface="Lato" panose="020B0604020202020204" charset="0"/>
            </a:rPr>
            <a:t>PMMA 29</a:t>
          </a:r>
          <a:endParaRPr lang="es-VE" sz="2000" dirty="0">
            <a:latin typeface="Lato" panose="020B0604020202020204" charset="0"/>
          </a:endParaRPr>
        </a:p>
      </dgm:t>
    </dgm:pt>
    <dgm:pt modelId="{1190D54C-81C7-4FBA-B377-FDEC21484926}" type="parTrans" cxnId="{3D9C8CAB-13F9-40C9-8391-F440D2F68E38}">
      <dgm:prSet/>
      <dgm:spPr/>
      <dgm:t>
        <a:bodyPr/>
        <a:lstStyle/>
        <a:p>
          <a:endParaRPr lang="es-VE"/>
        </a:p>
      </dgm:t>
    </dgm:pt>
    <dgm:pt modelId="{30B83C3B-E251-4F77-A58E-7F8C63336402}" type="sibTrans" cxnId="{3D9C8CAB-13F9-40C9-8391-F440D2F68E38}">
      <dgm:prSet/>
      <dgm:spPr/>
      <dgm:t>
        <a:bodyPr/>
        <a:lstStyle/>
        <a:p>
          <a:endParaRPr lang="es-VE"/>
        </a:p>
      </dgm:t>
    </dgm:pt>
    <dgm:pt modelId="{1714CA02-976F-4046-B413-FD12DDC9E6D3}">
      <dgm:prSet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en-US" sz="1800" dirty="0"/>
            <a:t>Treatment distance:</a:t>
          </a:r>
          <a:r>
            <a:rPr lang="en-US" sz="1800" dirty="0">
              <a:solidFill>
                <a:srgbClr val="7030A0"/>
              </a:solidFill>
            </a:rPr>
            <a:t>2,7cm</a:t>
          </a:r>
          <a:endParaRPr lang="it-IT" sz="1800" dirty="0">
            <a:solidFill>
              <a:srgbClr val="7030A0"/>
            </a:solidFill>
          </a:endParaRPr>
        </a:p>
      </dgm:t>
    </dgm:pt>
    <dgm:pt modelId="{EA706DED-9D3C-466F-AB2C-695B21DFE56A}" type="parTrans" cxnId="{62C5132B-F110-4E39-9D3A-99DBD6E9612B}">
      <dgm:prSet/>
      <dgm:spPr/>
      <dgm:t>
        <a:bodyPr/>
        <a:lstStyle/>
        <a:p>
          <a:endParaRPr lang="it-IT"/>
        </a:p>
      </dgm:t>
    </dgm:pt>
    <dgm:pt modelId="{3B786648-3F16-4491-9144-B26E717FE7BC}" type="sibTrans" cxnId="{62C5132B-F110-4E39-9D3A-99DBD6E9612B}">
      <dgm:prSet/>
      <dgm:spPr/>
      <dgm:t>
        <a:bodyPr/>
        <a:lstStyle/>
        <a:p>
          <a:endParaRPr lang="it-IT"/>
        </a:p>
      </dgm:t>
    </dgm:pt>
    <dgm:pt modelId="{20AC7980-4BD9-44C0-83CB-B6661D31DCEF}">
      <dgm:prSet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it-IT" sz="1800" dirty="0" err="1"/>
            <a:t>Thickness</a:t>
          </a:r>
          <a:r>
            <a:rPr lang="it-IT" sz="1800" dirty="0"/>
            <a:t> loss: 19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µm</a:t>
          </a:r>
          <a:endParaRPr lang="it-IT" sz="1800" dirty="0"/>
        </a:p>
      </dgm:t>
    </dgm:pt>
    <dgm:pt modelId="{2AADE603-FF22-496F-9C7B-66EBE6E5A015}" type="parTrans" cxnId="{CBF4D1F0-96D9-4460-B092-1066283CC7FC}">
      <dgm:prSet/>
      <dgm:spPr/>
      <dgm:t>
        <a:bodyPr/>
        <a:lstStyle/>
        <a:p>
          <a:endParaRPr lang="it-IT"/>
        </a:p>
      </dgm:t>
    </dgm:pt>
    <dgm:pt modelId="{395DC56B-014B-44D4-BDAD-1D70FA08CE1D}" type="sibTrans" cxnId="{CBF4D1F0-96D9-4460-B092-1066283CC7FC}">
      <dgm:prSet/>
      <dgm:spPr/>
      <dgm:t>
        <a:bodyPr/>
        <a:lstStyle/>
        <a:p>
          <a:endParaRPr lang="it-IT"/>
        </a:p>
      </dgm:t>
    </dgm:pt>
    <dgm:pt modelId="{BFF4FF80-D3B8-4E20-9227-CD1E6634337B}">
      <dgm:prSet custT="1"/>
      <dgm:spPr>
        <a:ln>
          <a:solidFill>
            <a:srgbClr val="009999"/>
          </a:solidFill>
        </a:ln>
      </dgm:spPr>
      <dgm:t>
        <a:bodyPr/>
        <a:lstStyle/>
        <a:p>
          <a:pPr algn="ctr"/>
          <a:r>
            <a:rPr lang="it-IT" sz="1800" dirty="0"/>
            <a:t>Treatment </a:t>
          </a:r>
          <a:r>
            <a:rPr lang="it-IT" sz="1800" dirty="0" err="1"/>
            <a:t>distance</a:t>
          </a:r>
          <a:r>
            <a:rPr lang="it-IT" sz="1800" dirty="0"/>
            <a:t>: </a:t>
          </a:r>
          <a:r>
            <a:rPr lang="it-IT" sz="1800" dirty="0">
              <a:solidFill>
                <a:srgbClr val="009999"/>
              </a:solidFill>
            </a:rPr>
            <a:t>2 cm.</a:t>
          </a:r>
        </a:p>
      </dgm:t>
    </dgm:pt>
    <dgm:pt modelId="{B3FF4B36-D645-45E0-B292-78B8A03FFAE1}" type="parTrans" cxnId="{1AC1A378-D481-4A7A-8F6B-41D60F5E09BF}">
      <dgm:prSet/>
      <dgm:spPr/>
      <dgm:t>
        <a:bodyPr/>
        <a:lstStyle/>
        <a:p>
          <a:endParaRPr lang="it-IT"/>
        </a:p>
      </dgm:t>
    </dgm:pt>
    <dgm:pt modelId="{CEDAEBB3-09FB-4D6D-9D74-68C3DBE83372}" type="sibTrans" cxnId="{1AC1A378-D481-4A7A-8F6B-41D60F5E09BF}">
      <dgm:prSet/>
      <dgm:spPr/>
      <dgm:t>
        <a:bodyPr/>
        <a:lstStyle/>
        <a:p>
          <a:endParaRPr lang="it-IT"/>
        </a:p>
      </dgm:t>
    </dgm:pt>
    <dgm:pt modelId="{57E0EE84-D5AF-4215-972D-F168B37395D5}">
      <dgm:prSet custT="1"/>
      <dgm:spPr>
        <a:ln>
          <a:solidFill>
            <a:srgbClr val="009999"/>
          </a:solidFill>
        </a:ln>
      </dgm:spPr>
      <dgm:t>
        <a:bodyPr/>
        <a:lstStyle/>
        <a:p>
          <a:pPr algn="ctr"/>
          <a:r>
            <a:rPr lang="it-IT" sz="1800" dirty="0" err="1"/>
            <a:t>Thickness</a:t>
          </a:r>
          <a:r>
            <a:rPr lang="it-IT" sz="1800" dirty="0"/>
            <a:t> loss: </a:t>
          </a:r>
          <a:r>
            <a:rPr lang="en-US" sz="1800" dirty="0"/>
            <a:t>26</a:t>
          </a: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µm</a:t>
          </a:r>
          <a:endParaRPr lang="it-IT" sz="1800" dirty="0"/>
        </a:p>
      </dgm:t>
    </dgm:pt>
    <dgm:pt modelId="{97D27684-7EEB-4097-A89F-5FB0D5859CDB}" type="parTrans" cxnId="{5B9E0873-6BB3-4BA8-9611-507947C093DA}">
      <dgm:prSet/>
      <dgm:spPr/>
      <dgm:t>
        <a:bodyPr/>
        <a:lstStyle/>
        <a:p>
          <a:endParaRPr lang="it-IT"/>
        </a:p>
      </dgm:t>
    </dgm:pt>
    <dgm:pt modelId="{427A4ABC-60E4-4FC8-B22A-3B1EEDD95268}" type="sibTrans" cxnId="{5B9E0873-6BB3-4BA8-9611-507947C093DA}">
      <dgm:prSet/>
      <dgm:spPr/>
      <dgm:t>
        <a:bodyPr/>
        <a:lstStyle/>
        <a:p>
          <a:endParaRPr lang="it-IT"/>
        </a:p>
      </dgm:t>
    </dgm:pt>
    <dgm:pt modelId="{FF48CB9E-5AE6-4576-9E04-1B9CEE49C747}">
      <dgm:prSet custT="1"/>
      <dgm:spPr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en-US" sz="1800" dirty="0"/>
            <a:t>Treatment distance:</a:t>
          </a:r>
          <a:r>
            <a:rPr lang="en-US" sz="1800" dirty="0">
              <a:solidFill>
                <a:schemeClr val="accent6"/>
              </a:solidFill>
            </a:rPr>
            <a:t>1,5cm</a:t>
          </a:r>
          <a:endParaRPr lang="it-IT" sz="1800" dirty="0">
            <a:solidFill>
              <a:schemeClr val="accent6"/>
            </a:solidFill>
          </a:endParaRPr>
        </a:p>
      </dgm:t>
    </dgm:pt>
    <dgm:pt modelId="{84107691-27AB-47CA-954E-4EBBA7C59EFD}" type="parTrans" cxnId="{1403F094-BF11-4AD1-8AB8-04FD56AF9261}">
      <dgm:prSet/>
      <dgm:spPr/>
      <dgm:t>
        <a:bodyPr/>
        <a:lstStyle/>
        <a:p>
          <a:endParaRPr lang="it-IT"/>
        </a:p>
      </dgm:t>
    </dgm:pt>
    <dgm:pt modelId="{44C0E3C7-A410-4715-A6CF-6C70E599EEAC}" type="sibTrans" cxnId="{1403F094-BF11-4AD1-8AB8-04FD56AF9261}">
      <dgm:prSet/>
      <dgm:spPr/>
      <dgm:t>
        <a:bodyPr/>
        <a:lstStyle/>
        <a:p>
          <a:endParaRPr lang="it-IT"/>
        </a:p>
      </dgm:t>
    </dgm:pt>
    <dgm:pt modelId="{4F6A89B9-0509-4CFC-B8A2-9419A7C3E6E8}">
      <dgm:prSet custT="1"/>
      <dgm:spPr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it-IT" sz="1800" dirty="0" err="1"/>
            <a:t>Thickness</a:t>
          </a:r>
          <a:r>
            <a:rPr lang="it-IT" sz="1800" dirty="0"/>
            <a:t> loss: 31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µm</a:t>
          </a:r>
          <a:r>
            <a:rPr lang="en-US" sz="1800" dirty="0"/>
            <a:t> </a:t>
          </a:r>
          <a:endParaRPr lang="it-IT" sz="1800" dirty="0"/>
        </a:p>
      </dgm:t>
    </dgm:pt>
    <dgm:pt modelId="{25F23E1B-3A33-4832-AAEA-60C4851EE17B}" type="parTrans" cxnId="{121F31E9-9AA1-4C59-AEF8-E3690B31D102}">
      <dgm:prSet/>
      <dgm:spPr/>
      <dgm:t>
        <a:bodyPr/>
        <a:lstStyle/>
        <a:p>
          <a:endParaRPr lang="it-IT"/>
        </a:p>
      </dgm:t>
    </dgm:pt>
    <dgm:pt modelId="{282EAE9B-16B5-4C93-A85B-415B5F0FA690}" type="sibTrans" cxnId="{121F31E9-9AA1-4C59-AEF8-E3690B31D102}">
      <dgm:prSet/>
      <dgm:spPr/>
      <dgm:t>
        <a:bodyPr/>
        <a:lstStyle/>
        <a:p>
          <a:endParaRPr lang="it-IT"/>
        </a:p>
      </dgm:t>
    </dgm:pt>
    <dgm:pt modelId="{B026A657-9163-4256-A2D3-F9177D8AF0DA}">
      <dgm:prSet custT="1"/>
      <dgm:spPr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it-IT" sz="1800" dirty="0" err="1"/>
            <a:t>Erosion</a:t>
          </a:r>
          <a:r>
            <a:rPr lang="it-IT" sz="1800" dirty="0"/>
            <a:t> rate: 388 nm/s</a:t>
          </a:r>
        </a:p>
      </dgm:t>
    </dgm:pt>
    <dgm:pt modelId="{190C3687-237D-4BA8-8CA7-CE83128E2372}" type="parTrans" cxnId="{09451CFC-D21E-4C50-8225-0EC7B928001B}">
      <dgm:prSet/>
      <dgm:spPr/>
      <dgm:t>
        <a:bodyPr/>
        <a:lstStyle/>
        <a:p>
          <a:endParaRPr lang="it-IT"/>
        </a:p>
      </dgm:t>
    </dgm:pt>
    <dgm:pt modelId="{A7516669-E7E7-4EAA-87ED-11E0276ED2B7}" type="sibTrans" cxnId="{09451CFC-D21E-4C50-8225-0EC7B928001B}">
      <dgm:prSet/>
      <dgm:spPr/>
      <dgm:t>
        <a:bodyPr/>
        <a:lstStyle/>
        <a:p>
          <a:endParaRPr lang="it-IT"/>
        </a:p>
      </dgm:t>
    </dgm:pt>
    <dgm:pt modelId="{068710AB-9270-4F91-9A77-A0372D7DD913}">
      <dgm:prSet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it-IT" sz="1800" dirty="0" err="1"/>
            <a:t>Erosion</a:t>
          </a:r>
          <a:r>
            <a:rPr lang="it-IT" sz="1800" dirty="0"/>
            <a:t> rate: 238 nm/s</a:t>
          </a:r>
        </a:p>
      </dgm:t>
    </dgm:pt>
    <dgm:pt modelId="{7CEDEE66-B02A-430E-9A8C-D02D37762866}" type="parTrans" cxnId="{DEEA1951-F97D-4043-BEC9-2F2B22E6966C}">
      <dgm:prSet/>
      <dgm:spPr/>
      <dgm:t>
        <a:bodyPr/>
        <a:lstStyle/>
        <a:p>
          <a:endParaRPr lang="it-IT"/>
        </a:p>
      </dgm:t>
    </dgm:pt>
    <dgm:pt modelId="{33E10590-4334-47BA-8168-0011EC3F97B8}" type="sibTrans" cxnId="{DEEA1951-F97D-4043-BEC9-2F2B22E6966C}">
      <dgm:prSet/>
      <dgm:spPr/>
      <dgm:t>
        <a:bodyPr/>
        <a:lstStyle/>
        <a:p>
          <a:endParaRPr lang="it-IT"/>
        </a:p>
      </dgm:t>
    </dgm:pt>
    <dgm:pt modelId="{79262F9C-581A-4E7A-96D6-327F69FA1A5E}">
      <dgm:prSet custT="1"/>
      <dgm:spPr>
        <a:ln>
          <a:solidFill>
            <a:srgbClr val="009999"/>
          </a:solidFill>
        </a:ln>
      </dgm:spPr>
      <dgm:t>
        <a:bodyPr/>
        <a:lstStyle/>
        <a:p>
          <a:pPr algn="ctr"/>
          <a:r>
            <a:rPr lang="en-US" sz="1800" dirty="0"/>
            <a:t>Erosion rate: 325 </a:t>
          </a:r>
          <a:r>
            <a:rPr lang="it-IT" sz="1800" dirty="0"/>
            <a:t>nm/s</a:t>
          </a:r>
          <a:r>
            <a:rPr lang="en-US" sz="1800" dirty="0"/>
            <a:t>   </a:t>
          </a:r>
          <a:r>
            <a:rPr lang="it-IT" sz="1800" dirty="0"/>
            <a:t> </a:t>
          </a:r>
        </a:p>
      </dgm:t>
    </dgm:pt>
    <dgm:pt modelId="{0E06E0E3-7E50-4892-A7FA-FCAA3EC6AB65}" type="parTrans" cxnId="{BBDF1C64-ABAE-482C-9C5A-6D781F1CD5FD}">
      <dgm:prSet/>
      <dgm:spPr/>
      <dgm:t>
        <a:bodyPr/>
        <a:lstStyle/>
        <a:p>
          <a:endParaRPr lang="it-IT"/>
        </a:p>
      </dgm:t>
    </dgm:pt>
    <dgm:pt modelId="{EEFC82D6-5D00-4EB0-846F-CA6ED15B087D}" type="sibTrans" cxnId="{BBDF1C64-ABAE-482C-9C5A-6D781F1CD5FD}">
      <dgm:prSet/>
      <dgm:spPr/>
      <dgm:t>
        <a:bodyPr/>
        <a:lstStyle/>
        <a:p>
          <a:endParaRPr lang="it-IT"/>
        </a:p>
      </dgm:t>
    </dgm:pt>
    <dgm:pt modelId="{05760E0F-74EF-41E9-9E03-7230FA768518}" type="pres">
      <dgm:prSet presAssocID="{90C9C201-2825-42D3-90B2-8178E16D0731}" presName="diagram" presStyleCnt="0">
        <dgm:presLayoutVars>
          <dgm:dir/>
          <dgm:animLvl val="lvl"/>
          <dgm:resizeHandles val="exact"/>
        </dgm:presLayoutVars>
      </dgm:prSet>
      <dgm:spPr/>
    </dgm:pt>
    <dgm:pt modelId="{4A0F8FBD-7461-4F09-A4E8-9B7CCFC28CBE}" type="pres">
      <dgm:prSet presAssocID="{2BDE15BF-3E00-4F21-B9CB-748555E71B57}" presName="compNode" presStyleCnt="0"/>
      <dgm:spPr/>
    </dgm:pt>
    <dgm:pt modelId="{5C16B31D-2D77-4D93-9DF0-3EE5D6BA8B15}" type="pres">
      <dgm:prSet presAssocID="{2BDE15BF-3E00-4F21-B9CB-748555E71B57}" presName="childRect" presStyleLbl="bgAcc1" presStyleIdx="0" presStyleCnt="3" custScaleX="108113" custScaleY="101459">
        <dgm:presLayoutVars>
          <dgm:bulletEnabled val="1"/>
        </dgm:presLayoutVars>
      </dgm:prSet>
      <dgm:spPr/>
    </dgm:pt>
    <dgm:pt modelId="{2AE4D1C3-62BA-4E24-92CA-F7C55D21AD3F}" type="pres">
      <dgm:prSet presAssocID="{2BDE15BF-3E00-4F21-B9CB-748555E71B5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CBECA1F-5A3D-4318-B947-DE623C8C524A}" type="pres">
      <dgm:prSet presAssocID="{2BDE15BF-3E00-4F21-B9CB-748555E71B57}" presName="parentRect" presStyleLbl="alignNode1" presStyleIdx="0" presStyleCnt="3" custScaleX="107847" custScaleY="100908"/>
      <dgm:spPr/>
    </dgm:pt>
    <dgm:pt modelId="{F39A3920-B715-4BCE-8D57-A0C2E45B2B4B}" type="pres">
      <dgm:prSet presAssocID="{2BDE15BF-3E00-4F21-B9CB-748555E71B57}" presName="adorn" presStyleLbl="fgAccFollowNode1" presStyleIdx="0" presStyleCnt="3" custScaleX="55160" custScaleY="59519" custLinFactNeighborX="-5848" custLinFactNeighborY="-20208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C032773-23AF-49D5-B750-4FE9E59FDD48}" type="pres">
      <dgm:prSet presAssocID="{F389902A-42A4-45AF-B572-7CCE832F0211}" presName="sibTrans" presStyleLbl="sibTrans2D1" presStyleIdx="0" presStyleCnt="0"/>
      <dgm:spPr/>
    </dgm:pt>
    <dgm:pt modelId="{FB82EC79-95DC-49B4-BDE8-66C3119B2A78}" type="pres">
      <dgm:prSet presAssocID="{0D1C3CC3-438D-4AD6-9C79-E1FC997642D5}" presName="compNode" presStyleCnt="0"/>
      <dgm:spPr/>
    </dgm:pt>
    <dgm:pt modelId="{106A6C87-87C5-453F-85BD-6CBEEA565145}" type="pres">
      <dgm:prSet presAssocID="{0D1C3CC3-438D-4AD6-9C79-E1FC997642D5}" presName="childRect" presStyleLbl="bgAcc1" presStyleIdx="1" presStyleCnt="3" custScaleX="110491">
        <dgm:presLayoutVars>
          <dgm:bulletEnabled val="1"/>
        </dgm:presLayoutVars>
      </dgm:prSet>
      <dgm:spPr/>
    </dgm:pt>
    <dgm:pt modelId="{101883A0-FC0C-4266-90CB-871999FCB1F6}" type="pres">
      <dgm:prSet presAssocID="{0D1C3CC3-438D-4AD6-9C79-E1FC997642D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68BDFD0-0836-4011-AC14-54166EDAA2A8}" type="pres">
      <dgm:prSet presAssocID="{0D1C3CC3-438D-4AD6-9C79-E1FC997642D5}" presName="parentRect" presStyleLbl="alignNode1" presStyleIdx="1" presStyleCnt="3" custScaleX="110412" custScaleY="96836"/>
      <dgm:spPr/>
    </dgm:pt>
    <dgm:pt modelId="{FD3F0D75-1C58-420F-9EEC-61443E6BA0D5}" type="pres">
      <dgm:prSet presAssocID="{0D1C3CC3-438D-4AD6-9C79-E1FC997642D5}" presName="adorn" presStyleLbl="fgAccFollowNode1" presStyleIdx="1" presStyleCnt="3" custScaleX="60656" custScaleY="62461" custLinFactNeighborX="-18974" custLinFactNeighborY="-1596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ale"/>
        </a:ext>
      </dgm:extLst>
    </dgm:pt>
    <dgm:pt modelId="{E3B35221-F672-4BA1-991D-F0A4A2F84E29}" type="pres">
      <dgm:prSet presAssocID="{B71A8C4A-A0DF-4C38-B998-88098DD0C563}" presName="sibTrans" presStyleLbl="sibTrans2D1" presStyleIdx="0" presStyleCnt="0"/>
      <dgm:spPr/>
    </dgm:pt>
    <dgm:pt modelId="{0A9CF4CF-6AA9-4DF5-BC3F-9BDA527EC05B}" type="pres">
      <dgm:prSet presAssocID="{670060CF-D10C-48D6-99A3-89D321C588D1}" presName="compNode" presStyleCnt="0"/>
      <dgm:spPr/>
    </dgm:pt>
    <dgm:pt modelId="{C3115E38-1E37-49D4-863D-AE61807A18BF}" type="pres">
      <dgm:prSet presAssocID="{670060CF-D10C-48D6-99A3-89D321C588D1}" presName="childRect" presStyleLbl="bgAcc1" presStyleIdx="2" presStyleCnt="3" custScaleX="112795">
        <dgm:presLayoutVars>
          <dgm:bulletEnabled val="1"/>
        </dgm:presLayoutVars>
      </dgm:prSet>
      <dgm:spPr/>
    </dgm:pt>
    <dgm:pt modelId="{A8E5EDFC-23E6-4BFC-A891-D6D688064912}" type="pres">
      <dgm:prSet presAssocID="{670060CF-D10C-48D6-99A3-89D321C588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7867C14-E320-4313-ABDF-5E76A72F3A67}" type="pres">
      <dgm:prSet presAssocID="{670060CF-D10C-48D6-99A3-89D321C588D1}" presName="parentRect" presStyleLbl="alignNode1" presStyleIdx="2" presStyleCnt="3" custScaleX="112761"/>
      <dgm:spPr/>
    </dgm:pt>
    <dgm:pt modelId="{116FA71D-422C-4620-94AF-AD04A71D5D25}" type="pres">
      <dgm:prSet presAssocID="{670060CF-D10C-48D6-99A3-89D321C588D1}" presName="adorn" presStyleLbl="fgAccFollowNode1" presStyleIdx="2" presStyleCnt="3" custScaleX="68850" custScaleY="63983" custLinFactNeighborX="-16242" custLinFactNeighborY="-21354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</dgm:spPr>
      <dgm:extLst>
        <a:ext uri="{E40237B7-FDA0-4F09-8148-C483321AD2D9}">
          <dgm14:cNvPr xmlns:dgm14="http://schemas.microsoft.com/office/drawing/2010/diagram" id="0" name="" descr="Segnale"/>
        </a:ext>
      </dgm:extLst>
    </dgm:pt>
  </dgm:ptLst>
  <dgm:cxnLst>
    <dgm:cxn modelId="{3354DA08-FFEA-483F-BA52-14CB410FB1C8}" type="presOf" srcId="{068710AB-9270-4F91-9A77-A0372D7DD913}" destId="{5C16B31D-2D77-4D93-9DF0-3EE5D6BA8B15}" srcOrd="0" destOrd="2" presId="urn:microsoft.com/office/officeart/2005/8/layout/bList2"/>
    <dgm:cxn modelId="{6381ED0C-1F20-4969-B05D-B53E9BEB85AF}" type="presOf" srcId="{20AC7980-4BD9-44C0-83CB-B6661D31DCEF}" destId="{5C16B31D-2D77-4D93-9DF0-3EE5D6BA8B15}" srcOrd="0" destOrd="1" presId="urn:microsoft.com/office/officeart/2005/8/layout/bList2"/>
    <dgm:cxn modelId="{1C146F19-B897-4380-8994-5B9318D9FCB6}" srcId="{90C9C201-2825-42D3-90B2-8178E16D0731}" destId="{0D1C3CC3-438D-4AD6-9C79-E1FC997642D5}" srcOrd="1" destOrd="0" parTransId="{499747FC-29A9-4593-B9F6-4D7ED51BB467}" sibTransId="{B71A8C4A-A0DF-4C38-B998-88098DD0C563}"/>
    <dgm:cxn modelId="{62C5132B-F110-4E39-9D3A-99DBD6E9612B}" srcId="{2BDE15BF-3E00-4F21-B9CB-748555E71B57}" destId="{1714CA02-976F-4046-B413-FD12DDC9E6D3}" srcOrd="0" destOrd="0" parTransId="{EA706DED-9D3C-466F-AB2C-695B21DFE56A}" sibTransId="{3B786648-3F16-4491-9144-B26E717FE7BC}"/>
    <dgm:cxn modelId="{0881E433-ED9A-4351-B8F0-94698A935022}" type="presOf" srcId="{57E0EE84-D5AF-4215-972D-F168B37395D5}" destId="{106A6C87-87C5-453F-85BD-6CBEEA565145}" srcOrd="0" destOrd="1" presId="urn:microsoft.com/office/officeart/2005/8/layout/bList2"/>
    <dgm:cxn modelId="{EDAE255B-4116-4BEC-AF65-7FE177A7C8CF}" type="presOf" srcId="{2BDE15BF-3E00-4F21-B9CB-748555E71B57}" destId="{7CBECA1F-5A3D-4318-B947-DE623C8C524A}" srcOrd="1" destOrd="0" presId="urn:microsoft.com/office/officeart/2005/8/layout/bList2"/>
    <dgm:cxn modelId="{BBDF1C64-ABAE-482C-9C5A-6D781F1CD5FD}" srcId="{0D1C3CC3-438D-4AD6-9C79-E1FC997642D5}" destId="{79262F9C-581A-4E7A-96D6-327F69FA1A5E}" srcOrd="2" destOrd="0" parTransId="{0E06E0E3-7E50-4892-A7FA-FCAA3EC6AB65}" sibTransId="{EEFC82D6-5D00-4EB0-846F-CA6ED15B087D}"/>
    <dgm:cxn modelId="{A3B4C744-F795-4FBB-9658-AB759F7D5B60}" type="presOf" srcId="{670060CF-D10C-48D6-99A3-89D321C588D1}" destId="{A8E5EDFC-23E6-4BFC-A891-D6D688064912}" srcOrd="0" destOrd="0" presId="urn:microsoft.com/office/officeart/2005/8/layout/bList2"/>
    <dgm:cxn modelId="{23A3EB48-260F-4EAE-9576-036E4A188D29}" type="presOf" srcId="{2BDE15BF-3E00-4F21-B9CB-748555E71B57}" destId="{2AE4D1C3-62BA-4E24-92CA-F7C55D21AD3F}" srcOrd="0" destOrd="0" presId="urn:microsoft.com/office/officeart/2005/8/layout/bList2"/>
    <dgm:cxn modelId="{B4C0AD6F-6AD1-46DF-AC9D-A117CD506DEF}" srcId="{90C9C201-2825-42D3-90B2-8178E16D0731}" destId="{2BDE15BF-3E00-4F21-B9CB-748555E71B57}" srcOrd="0" destOrd="0" parTransId="{94A5C0B5-A372-41BC-8279-736AB0EDE69B}" sibTransId="{F389902A-42A4-45AF-B572-7CCE832F0211}"/>
    <dgm:cxn modelId="{DEEA1951-F97D-4043-BEC9-2F2B22E6966C}" srcId="{2BDE15BF-3E00-4F21-B9CB-748555E71B57}" destId="{068710AB-9270-4F91-9A77-A0372D7DD913}" srcOrd="2" destOrd="0" parTransId="{7CEDEE66-B02A-430E-9A8C-D02D37762866}" sibTransId="{33E10590-4334-47BA-8168-0011EC3F97B8}"/>
    <dgm:cxn modelId="{5B9E0873-6BB3-4BA8-9611-507947C093DA}" srcId="{0D1C3CC3-438D-4AD6-9C79-E1FC997642D5}" destId="{57E0EE84-D5AF-4215-972D-F168B37395D5}" srcOrd="1" destOrd="0" parTransId="{97D27684-7EEB-4097-A89F-5FB0D5859CDB}" sibTransId="{427A4ABC-60E4-4FC8-B22A-3B1EEDD95268}"/>
    <dgm:cxn modelId="{1A432958-F45E-457C-80C6-49D4CFBD175B}" type="presOf" srcId="{670060CF-D10C-48D6-99A3-89D321C588D1}" destId="{77867C14-E320-4313-ABDF-5E76A72F3A67}" srcOrd="1" destOrd="0" presId="urn:microsoft.com/office/officeart/2005/8/layout/bList2"/>
    <dgm:cxn modelId="{1AC1A378-D481-4A7A-8F6B-41D60F5E09BF}" srcId="{0D1C3CC3-438D-4AD6-9C79-E1FC997642D5}" destId="{BFF4FF80-D3B8-4E20-9227-CD1E6634337B}" srcOrd="0" destOrd="0" parTransId="{B3FF4B36-D645-45E0-B292-78B8A03FFAE1}" sibTransId="{CEDAEBB3-09FB-4D6D-9D74-68C3DBE83372}"/>
    <dgm:cxn modelId="{56B6D15A-32A7-4F5A-B546-8463BA2D151F}" type="presOf" srcId="{0D1C3CC3-438D-4AD6-9C79-E1FC997642D5}" destId="{568BDFD0-0836-4011-AC14-54166EDAA2A8}" srcOrd="1" destOrd="0" presId="urn:microsoft.com/office/officeart/2005/8/layout/bList2"/>
    <dgm:cxn modelId="{5A19DE5A-D4BB-4CAC-9FA4-840E99F76CFA}" type="presOf" srcId="{F389902A-42A4-45AF-B572-7CCE832F0211}" destId="{DC032773-23AF-49D5-B750-4FE9E59FDD48}" srcOrd="0" destOrd="0" presId="urn:microsoft.com/office/officeart/2005/8/layout/bList2"/>
    <dgm:cxn modelId="{FB1F967E-F2DF-4F96-8890-E4C105951210}" type="presOf" srcId="{4F6A89B9-0509-4CFC-B8A2-9419A7C3E6E8}" destId="{C3115E38-1E37-49D4-863D-AE61807A18BF}" srcOrd="0" destOrd="1" presId="urn:microsoft.com/office/officeart/2005/8/layout/bList2"/>
    <dgm:cxn modelId="{F371FC7F-DAF6-4EE7-A6A7-22F9BDC54C8B}" type="presOf" srcId="{0D1C3CC3-438D-4AD6-9C79-E1FC997642D5}" destId="{101883A0-FC0C-4266-90CB-871999FCB1F6}" srcOrd="0" destOrd="0" presId="urn:microsoft.com/office/officeart/2005/8/layout/bList2"/>
    <dgm:cxn modelId="{35510F84-A8B4-46E5-BBBE-0A36D1D499CE}" type="presOf" srcId="{B026A657-9163-4256-A2D3-F9177D8AF0DA}" destId="{C3115E38-1E37-49D4-863D-AE61807A18BF}" srcOrd="0" destOrd="2" presId="urn:microsoft.com/office/officeart/2005/8/layout/bList2"/>
    <dgm:cxn modelId="{1403F094-BF11-4AD1-8AB8-04FD56AF9261}" srcId="{670060CF-D10C-48D6-99A3-89D321C588D1}" destId="{FF48CB9E-5AE6-4576-9E04-1B9CEE49C747}" srcOrd="0" destOrd="0" parTransId="{84107691-27AB-47CA-954E-4EBBA7C59EFD}" sibTransId="{44C0E3C7-A410-4715-A6CF-6C70E599EEAC}"/>
    <dgm:cxn modelId="{B7C02AA3-3713-4246-9F69-71DD7A363055}" type="presOf" srcId="{79262F9C-581A-4E7A-96D6-327F69FA1A5E}" destId="{106A6C87-87C5-453F-85BD-6CBEEA565145}" srcOrd="0" destOrd="2" presId="urn:microsoft.com/office/officeart/2005/8/layout/bList2"/>
    <dgm:cxn modelId="{3D9C8CAB-13F9-40C9-8391-F440D2F68E38}" srcId="{90C9C201-2825-42D3-90B2-8178E16D0731}" destId="{670060CF-D10C-48D6-99A3-89D321C588D1}" srcOrd="2" destOrd="0" parTransId="{1190D54C-81C7-4FBA-B377-FDEC21484926}" sibTransId="{30B83C3B-E251-4F77-A58E-7F8C63336402}"/>
    <dgm:cxn modelId="{15A691CA-8FBD-435A-AAA0-77D5A6CD9D13}" type="presOf" srcId="{B71A8C4A-A0DF-4C38-B998-88098DD0C563}" destId="{E3B35221-F672-4BA1-991D-F0A4A2F84E29}" srcOrd="0" destOrd="0" presId="urn:microsoft.com/office/officeart/2005/8/layout/bList2"/>
    <dgm:cxn modelId="{372194E7-AD74-4A42-BF58-3D8D46DC5230}" type="presOf" srcId="{1714CA02-976F-4046-B413-FD12DDC9E6D3}" destId="{5C16B31D-2D77-4D93-9DF0-3EE5D6BA8B15}" srcOrd="0" destOrd="0" presId="urn:microsoft.com/office/officeart/2005/8/layout/bList2"/>
    <dgm:cxn modelId="{121F31E9-9AA1-4C59-AEF8-E3690B31D102}" srcId="{670060CF-D10C-48D6-99A3-89D321C588D1}" destId="{4F6A89B9-0509-4CFC-B8A2-9419A7C3E6E8}" srcOrd="1" destOrd="0" parTransId="{25F23E1B-3A33-4832-AAEA-60C4851EE17B}" sibTransId="{282EAE9B-16B5-4C93-A85B-415B5F0FA690}"/>
    <dgm:cxn modelId="{CBF4D1F0-96D9-4460-B092-1066283CC7FC}" srcId="{2BDE15BF-3E00-4F21-B9CB-748555E71B57}" destId="{20AC7980-4BD9-44C0-83CB-B6661D31DCEF}" srcOrd="1" destOrd="0" parTransId="{2AADE603-FF22-496F-9C7B-66EBE6E5A015}" sibTransId="{395DC56B-014B-44D4-BDAD-1D70FA08CE1D}"/>
    <dgm:cxn modelId="{598024F4-E26A-494A-83ED-FD0EC45CC8FE}" type="presOf" srcId="{BFF4FF80-D3B8-4E20-9227-CD1E6634337B}" destId="{106A6C87-87C5-453F-85BD-6CBEEA565145}" srcOrd="0" destOrd="0" presId="urn:microsoft.com/office/officeart/2005/8/layout/bList2"/>
    <dgm:cxn modelId="{E1A15FF7-CDAC-46F1-AFD3-8E5D2B6596FB}" type="presOf" srcId="{FF48CB9E-5AE6-4576-9E04-1B9CEE49C747}" destId="{C3115E38-1E37-49D4-863D-AE61807A18BF}" srcOrd="0" destOrd="0" presId="urn:microsoft.com/office/officeart/2005/8/layout/bList2"/>
    <dgm:cxn modelId="{B9C2B9F8-2007-4D01-A92F-BB0FB117B7DA}" type="presOf" srcId="{90C9C201-2825-42D3-90B2-8178E16D0731}" destId="{05760E0F-74EF-41E9-9E03-7230FA768518}" srcOrd="0" destOrd="0" presId="urn:microsoft.com/office/officeart/2005/8/layout/bList2"/>
    <dgm:cxn modelId="{09451CFC-D21E-4C50-8225-0EC7B928001B}" srcId="{670060CF-D10C-48D6-99A3-89D321C588D1}" destId="{B026A657-9163-4256-A2D3-F9177D8AF0DA}" srcOrd="2" destOrd="0" parTransId="{190C3687-237D-4BA8-8CA7-CE83128E2372}" sibTransId="{A7516669-E7E7-4EAA-87ED-11E0276ED2B7}"/>
    <dgm:cxn modelId="{2D3C4926-FD19-4013-A2EC-77D935F547A1}" type="presParOf" srcId="{05760E0F-74EF-41E9-9E03-7230FA768518}" destId="{4A0F8FBD-7461-4F09-A4E8-9B7CCFC28CBE}" srcOrd="0" destOrd="0" presId="urn:microsoft.com/office/officeart/2005/8/layout/bList2"/>
    <dgm:cxn modelId="{D7C34466-E8AF-4202-BEB6-74DCABEF1858}" type="presParOf" srcId="{4A0F8FBD-7461-4F09-A4E8-9B7CCFC28CBE}" destId="{5C16B31D-2D77-4D93-9DF0-3EE5D6BA8B15}" srcOrd="0" destOrd="0" presId="urn:microsoft.com/office/officeart/2005/8/layout/bList2"/>
    <dgm:cxn modelId="{78F2D0B8-E6A1-42D8-A4F4-C940356B4F98}" type="presParOf" srcId="{4A0F8FBD-7461-4F09-A4E8-9B7CCFC28CBE}" destId="{2AE4D1C3-62BA-4E24-92CA-F7C55D21AD3F}" srcOrd="1" destOrd="0" presId="urn:microsoft.com/office/officeart/2005/8/layout/bList2"/>
    <dgm:cxn modelId="{31C0DDEF-7C94-4731-8ECA-0AD956D4F59E}" type="presParOf" srcId="{4A0F8FBD-7461-4F09-A4E8-9B7CCFC28CBE}" destId="{7CBECA1F-5A3D-4318-B947-DE623C8C524A}" srcOrd="2" destOrd="0" presId="urn:microsoft.com/office/officeart/2005/8/layout/bList2"/>
    <dgm:cxn modelId="{21D35FAB-EE55-44B7-AE04-073B8149E48E}" type="presParOf" srcId="{4A0F8FBD-7461-4F09-A4E8-9B7CCFC28CBE}" destId="{F39A3920-B715-4BCE-8D57-A0C2E45B2B4B}" srcOrd="3" destOrd="0" presId="urn:microsoft.com/office/officeart/2005/8/layout/bList2"/>
    <dgm:cxn modelId="{E555729C-58FB-4AEB-8681-2B3218697097}" type="presParOf" srcId="{05760E0F-74EF-41E9-9E03-7230FA768518}" destId="{DC032773-23AF-49D5-B750-4FE9E59FDD48}" srcOrd="1" destOrd="0" presId="urn:microsoft.com/office/officeart/2005/8/layout/bList2"/>
    <dgm:cxn modelId="{7E9B7C73-9B80-4441-B18C-B51AEB9A480C}" type="presParOf" srcId="{05760E0F-74EF-41E9-9E03-7230FA768518}" destId="{FB82EC79-95DC-49B4-BDE8-66C3119B2A78}" srcOrd="2" destOrd="0" presId="urn:microsoft.com/office/officeart/2005/8/layout/bList2"/>
    <dgm:cxn modelId="{444766D5-B69B-4368-9534-E5983A36636C}" type="presParOf" srcId="{FB82EC79-95DC-49B4-BDE8-66C3119B2A78}" destId="{106A6C87-87C5-453F-85BD-6CBEEA565145}" srcOrd="0" destOrd="0" presId="urn:microsoft.com/office/officeart/2005/8/layout/bList2"/>
    <dgm:cxn modelId="{DBD2E2FC-99D6-4005-9C66-FC4BC9DBB961}" type="presParOf" srcId="{FB82EC79-95DC-49B4-BDE8-66C3119B2A78}" destId="{101883A0-FC0C-4266-90CB-871999FCB1F6}" srcOrd="1" destOrd="0" presId="urn:microsoft.com/office/officeart/2005/8/layout/bList2"/>
    <dgm:cxn modelId="{50401955-42D9-45C5-B6AA-37087A253EBC}" type="presParOf" srcId="{FB82EC79-95DC-49B4-BDE8-66C3119B2A78}" destId="{568BDFD0-0836-4011-AC14-54166EDAA2A8}" srcOrd="2" destOrd="0" presId="urn:microsoft.com/office/officeart/2005/8/layout/bList2"/>
    <dgm:cxn modelId="{E01DFC78-0C3E-41B5-BE02-4870C62EE819}" type="presParOf" srcId="{FB82EC79-95DC-49B4-BDE8-66C3119B2A78}" destId="{FD3F0D75-1C58-420F-9EEC-61443E6BA0D5}" srcOrd="3" destOrd="0" presId="urn:microsoft.com/office/officeart/2005/8/layout/bList2"/>
    <dgm:cxn modelId="{D8FC382A-37FF-469E-B826-7AECEF47E8EC}" type="presParOf" srcId="{05760E0F-74EF-41E9-9E03-7230FA768518}" destId="{E3B35221-F672-4BA1-991D-F0A4A2F84E29}" srcOrd="3" destOrd="0" presId="urn:microsoft.com/office/officeart/2005/8/layout/bList2"/>
    <dgm:cxn modelId="{7B870556-079A-4874-B4E4-200390B00EC8}" type="presParOf" srcId="{05760E0F-74EF-41E9-9E03-7230FA768518}" destId="{0A9CF4CF-6AA9-4DF5-BC3F-9BDA527EC05B}" srcOrd="4" destOrd="0" presId="urn:microsoft.com/office/officeart/2005/8/layout/bList2"/>
    <dgm:cxn modelId="{B3F948C9-1886-467C-A599-BD2F994B00EE}" type="presParOf" srcId="{0A9CF4CF-6AA9-4DF5-BC3F-9BDA527EC05B}" destId="{C3115E38-1E37-49D4-863D-AE61807A18BF}" srcOrd="0" destOrd="0" presId="urn:microsoft.com/office/officeart/2005/8/layout/bList2"/>
    <dgm:cxn modelId="{4E0589AE-64DC-42FF-9C2E-F3027535F2B2}" type="presParOf" srcId="{0A9CF4CF-6AA9-4DF5-BC3F-9BDA527EC05B}" destId="{A8E5EDFC-23E6-4BFC-A891-D6D688064912}" srcOrd="1" destOrd="0" presId="urn:microsoft.com/office/officeart/2005/8/layout/bList2"/>
    <dgm:cxn modelId="{48469343-9E3B-49B4-B56D-A6F380FF2FEE}" type="presParOf" srcId="{0A9CF4CF-6AA9-4DF5-BC3F-9BDA527EC05B}" destId="{77867C14-E320-4313-ABDF-5E76A72F3A67}" srcOrd="2" destOrd="0" presId="urn:microsoft.com/office/officeart/2005/8/layout/bList2"/>
    <dgm:cxn modelId="{C54EFCA4-B878-410C-AE01-535AE213076C}" type="presParOf" srcId="{0A9CF4CF-6AA9-4DF5-BC3F-9BDA527EC05B}" destId="{116FA71D-422C-4620-94AF-AD04A71D5D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6B31D-2D77-4D93-9DF0-3EE5D6BA8B15}">
      <dsp:nvSpPr>
        <dsp:cNvPr id="0" name=""/>
        <dsp:cNvSpPr/>
      </dsp:nvSpPr>
      <dsp:spPr>
        <a:xfrm>
          <a:off x="1262" y="187025"/>
          <a:ext cx="1687339" cy="11820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Treatment distance:</a:t>
          </a:r>
          <a:r>
            <a:rPr lang="en-US" sz="1600" kern="1200" dirty="0">
              <a:solidFill>
                <a:srgbClr val="7030A0"/>
              </a:solidFill>
            </a:rPr>
            <a:t>2,7cm</a:t>
          </a:r>
          <a:endParaRPr lang="it-IT" sz="1600" kern="1200" dirty="0">
            <a:solidFill>
              <a:srgbClr val="7030A0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Weight loss: (</a:t>
          </a:r>
          <a:r>
            <a:rPr lang="en-US" sz="1600" kern="1200" dirty="0"/>
            <a:t>67±1)x10</a:t>
          </a:r>
          <a:r>
            <a:rPr lang="en-US" sz="1600" kern="1200" baseline="30000" dirty="0"/>
            <a:t>-5 </a:t>
          </a:r>
          <a:r>
            <a:rPr lang="en-US" sz="1600" kern="1200" dirty="0"/>
            <a:t> g </a:t>
          </a:r>
          <a:endParaRPr lang="it-IT" sz="1600" kern="1200" dirty="0"/>
        </a:p>
      </dsp:txBody>
      <dsp:txXfrm>
        <a:off x="28959" y="214722"/>
        <a:ext cx="1631945" cy="1154344"/>
      </dsp:txXfrm>
    </dsp:sp>
    <dsp:sp modelId="{7CBECA1F-5A3D-4318-B947-DE623C8C524A}">
      <dsp:nvSpPr>
        <dsp:cNvPr id="0" name=""/>
        <dsp:cNvSpPr/>
      </dsp:nvSpPr>
      <dsp:spPr>
        <a:xfrm>
          <a:off x="3338" y="1358293"/>
          <a:ext cx="1683188" cy="505517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800" kern="1200" dirty="0">
              <a:latin typeface="Lato" panose="020B0604020202020204" charset="0"/>
            </a:rPr>
            <a:t>PMMA 27</a:t>
          </a:r>
        </a:p>
      </dsp:txBody>
      <dsp:txXfrm>
        <a:off x="3338" y="1358293"/>
        <a:ext cx="1185343" cy="505517"/>
      </dsp:txXfrm>
    </dsp:sp>
    <dsp:sp modelId="{F39A3920-B715-4BCE-8D57-A0C2E45B2B4B}">
      <dsp:nvSpPr>
        <dsp:cNvPr id="0" name=""/>
        <dsp:cNvSpPr/>
      </dsp:nvSpPr>
      <dsp:spPr>
        <a:xfrm>
          <a:off x="1298346" y="1440319"/>
          <a:ext cx="301312" cy="325123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A6C87-87C5-453F-85BD-6CBEEA565145}">
      <dsp:nvSpPr>
        <dsp:cNvPr id="0" name=""/>
        <dsp:cNvSpPr/>
      </dsp:nvSpPr>
      <dsp:spPr>
        <a:xfrm>
          <a:off x="1823933" y="187257"/>
          <a:ext cx="1724453" cy="11650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Treatment distance: </a:t>
          </a:r>
          <a:r>
            <a:rPr lang="it-IT" sz="1600" kern="1200" dirty="0">
              <a:solidFill>
                <a:srgbClr val="009999"/>
              </a:solidFill>
            </a:rPr>
            <a:t>2 cm.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Weight loss: (</a:t>
          </a:r>
          <a:r>
            <a:rPr lang="en-US" sz="1600" kern="1200" dirty="0"/>
            <a:t>90±1)x10</a:t>
          </a:r>
          <a:r>
            <a:rPr lang="en-US" sz="1600" kern="1200" baseline="30000" dirty="0"/>
            <a:t>-5</a:t>
          </a:r>
          <a:r>
            <a:rPr lang="en-US" sz="1600" kern="1200" dirty="0"/>
            <a:t> g </a:t>
          </a:r>
          <a:r>
            <a:rPr lang="it-IT" sz="1600" kern="1200" dirty="0"/>
            <a:t> </a:t>
          </a:r>
        </a:p>
      </dsp:txBody>
      <dsp:txXfrm>
        <a:off x="1851231" y="214555"/>
        <a:ext cx="1669857" cy="1137745"/>
      </dsp:txXfrm>
    </dsp:sp>
    <dsp:sp modelId="{568BDFD0-0836-4011-AC14-54166EDAA2A8}">
      <dsp:nvSpPr>
        <dsp:cNvPr id="0" name=""/>
        <dsp:cNvSpPr/>
      </dsp:nvSpPr>
      <dsp:spPr>
        <a:xfrm>
          <a:off x="1824549" y="1360226"/>
          <a:ext cx="1723220" cy="485118"/>
        </a:xfrm>
        <a:prstGeom prst="rect">
          <a:avLst/>
        </a:prstGeom>
        <a:solidFill>
          <a:srgbClr val="009999"/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800" kern="1200" dirty="0">
              <a:latin typeface="Lato" panose="020B0604020202020204" charset="0"/>
            </a:rPr>
            <a:t>PMMA 28</a:t>
          </a:r>
        </a:p>
      </dsp:txBody>
      <dsp:txXfrm>
        <a:off x="1824549" y="1360226"/>
        <a:ext cx="1213535" cy="485118"/>
      </dsp:txXfrm>
    </dsp:sp>
    <dsp:sp modelId="{FD3F0D75-1C58-420F-9EEC-61443E6BA0D5}">
      <dsp:nvSpPr>
        <dsp:cNvPr id="0" name=""/>
        <dsp:cNvSpPr/>
      </dsp:nvSpPr>
      <dsp:spPr>
        <a:xfrm>
          <a:off x="3052861" y="1447189"/>
          <a:ext cx="331334" cy="341194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15E38-1E37-49D4-863D-AE61807A18BF}">
      <dsp:nvSpPr>
        <dsp:cNvPr id="0" name=""/>
        <dsp:cNvSpPr/>
      </dsp:nvSpPr>
      <dsp:spPr>
        <a:xfrm>
          <a:off x="894618" y="2146376"/>
          <a:ext cx="1760412" cy="11650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Treatment distance:</a:t>
          </a:r>
          <a:r>
            <a:rPr lang="en-US" sz="1600" kern="1200" dirty="0">
              <a:solidFill>
                <a:schemeClr val="accent6"/>
              </a:solidFill>
            </a:rPr>
            <a:t>1,5cm</a:t>
          </a:r>
          <a:endParaRPr lang="it-IT" sz="1600" kern="1200" dirty="0">
            <a:solidFill>
              <a:schemeClr val="accent6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Weight loss: (82</a:t>
          </a:r>
          <a:r>
            <a:rPr lang="en-US" sz="1600" kern="1200" dirty="0"/>
            <a:t>±1)x10</a:t>
          </a:r>
          <a:r>
            <a:rPr lang="en-US" sz="1600" kern="1200" baseline="30000" dirty="0"/>
            <a:t>-5</a:t>
          </a:r>
          <a:r>
            <a:rPr lang="en-US" sz="1600" kern="1200" dirty="0"/>
            <a:t> g </a:t>
          </a:r>
          <a:endParaRPr lang="it-IT" sz="1600" kern="1200" dirty="0"/>
        </a:p>
      </dsp:txBody>
      <dsp:txXfrm>
        <a:off x="921916" y="2173674"/>
        <a:ext cx="1705816" cy="1137745"/>
      </dsp:txXfrm>
    </dsp:sp>
    <dsp:sp modelId="{77867C14-E320-4313-ABDF-5E76A72F3A67}">
      <dsp:nvSpPr>
        <dsp:cNvPr id="0" name=""/>
        <dsp:cNvSpPr/>
      </dsp:nvSpPr>
      <dsp:spPr>
        <a:xfrm>
          <a:off x="894883" y="3311420"/>
          <a:ext cx="1759882" cy="50096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800" kern="1200" dirty="0">
              <a:latin typeface="Lato" panose="020B0604020202020204" charset="0"/>
            </a:rPr>
            <a:t>PMMA 29</a:t>
          </a:r>
        </a:p>
      </dsp:txBody>
      <dsp:txXfrm>
        <a:off x="894883" y="3311420"/>
        <a:ext cx="1239353" cy="500968"/>
      </dsp:txXfrm>
    </dsp:sp>
    <dsp:sp modelId="{116FA71D-422C-4620-94AF-AD04A71D5D25}">
      <dsp:nvSpPr>
        <dsp:cNvPr id="0" name=""/>
        <dsp:cNvSpPr/>
      </dsp:nvSpPr>
      <dsp:spPr>
        <a:xfrm>
          <a:off x="2134070" y="3372719"/>
          <a:ext cx="376094" cy="349508"/>
        </a:xfrm>
        <a:prstGeom prst="ellipse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6B31D-2D77-4D93-9DF0-3EE5D6BA8B15}">
      <dsp:nvSpPr>
        <dsp:cNvPr id="0" name=""/>
        <dsp:cNvSpPr/>
      </dsp:nvSpPr>
      <dsp:spPr>
        <a:xfrm>
          <a:off x="1717" y="61698"/>
          <a:ext cx="2294057" cy="16070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Treatment distance:</a:t>
          </a:r>
          <a:r>
            <a:rPr lang="en-US" sz="1800" kern="1200" dirty="0">
              <a:solidFill>
                <a:srgbClr val="7030A0"/>
              </a:solidFill>
            </a:rPr>
            <a:t>2,7cm</a:t>
          </a:r>
          <a:endParaRPr lang="it-IT" sz="1800" kern="1200" dirty="0">
            <a:solidFill>
              <a:srgbClr val="7030A0"/>
            </a:solidFill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Thickness</a:t>
          </a:r>
          <a:r>
            <a:rPr lang="it-IT" sz="1800" kern="1200" dirty="0"/>
            <a:t> loss: 19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µm</a:t>
          </a:r>
          <a:endParaRPr lang="it-IT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Erosion</a:t>
          </a:r>
          <a:r>
            <a:rPr lang="it-IT" sz="1800" kern="1200" dirty="0"/>
            <a:t> rate: 238 nm/s</a:t>
          </a:r>
        </a:p>
      </dsp:txBody>
      <dsp:txXfrm>
        <a:off x="39373" y="99354"/>
        <a:ext cx="2218745" cy="1569413"/>
      </dsp:txXfrm>
    </dsp:sp>
    <dsp:sp modelId="{7CBECA1F-5A3D-4318-B947-DE623C8C524A}">
      <dsp:nvSpPr>
        <dsp:cNvPr id="0" name=""/>
        <dsp:cNvSpPr/>
      </dsp:nvSpPr>
      <dsp:spPr>
        <a:xfrm>
          <a:off x="4539" y="1654120"/>
          <a:ext cx="2288413" cy="687286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>
              <a:latin typeface="Lato" panose="020B0604020202020204" charset="0"/>
            </a:rPr>
            <a:t>PMMA 27</a:t>
          </a:r>
        </a:p>
      </dsp:txBody>
      <dsp:txXfrm>
        <a:off x="4539" y="1654120"/>
        <a:ext cx="1611558" cy="687286"/>
      </dsp:txXfrm>
    </dsp:sp>
    <dsp:sp modelId="{F39A3920-B715-4BCE-8D57-A0C2E45B2B4B}">
      <dsp:nvSpPr>
        <dsp:cNvPr id="0" name=""/>
        <dsp:cNvSpPr/>
      </dsp:nvSpPr>
      <dsp:spPr>
        <a:xfrm>
          <a:off x="1765193" y="1765640"/>
          <a:ext cx="409655" cy="442028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A6C87-87C5-453F-85BD-6CBEEA565145}">
      <dsp:nvSpPr>
        <dsp:cNvPr id="0" name=""/>
        <dsp:cNvSpPr/>
      </dsp:nvSpPr>
      <dsp:spPr>
        <a:xfrm>
          <a:off x="2479766" y="62013"/>
          <a:ext cx="2344516" cy="15839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Treatment </a:t>
          </a:r>
          <a:r>
            <a:rPr lang="it-IT" sz="1800" kern="1200" dirty="0" err="1"/>
            <a:t>distance</a:t>
          </a:r>
          <a:r>
            <a:rPr lang="it-IT" sz="1800" kern="1200" dirty="0"/>
            <a:t>: </a:t>
          </a:r>
          <a:r>
            <a:rPr lang="it-IT" sz="1800" kern="1200" dirty="0">
              <a:solidFill>
                <a:srgbClr val="009999"/>
              </a:solidFill>
            </a:rPr>
            <a:t>2 cm.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Thickness</a:t>
          </a:r>
          <a:r>
            <a:rPr lang="it-IT" sz="1800" kern="1200" dirty="0"/>
            <a:t> loss: </a:t>
          </a:r>
          <a:r>
            <a:rPr lang="en-US" sz="1800" kern="1200" dirty="0"/>
            <a:t>26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µm</a:t>
          </a:r>
          <a:endParaRPr lang="it-IT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Erosion rate: 325 </a:t>
          </a:r>
          <a:r>
            <a:rPr lang="it-IT" sz="1800" kern="1200" dirty="0"/>
            <a:t>nm/s</a:t>
          </a:r>
          <a:r>
            <a:rPr lang="en-US" sz="1800" kern="1200" dirty="0"/>
            <a:t>   </a:t>
          </a:r>
          <a:r>
            <a:rPr lang="it-IT" sz="1800" kern="1200" dirty="0"/>
            <a:t> </a:t>
          </a:r>
        </a:p>
      </dsp:txBody>
      <dsp:txXfrm>
        <a:off x="2516880" y="99127"/>
        <a:ext cx="2270288" cy="1546845"/>
      </dsp:txXfrm>
    </dsp:sp>
    <dsp:sp modelId="{568BDFD0-0836-4011-AC14-54166EDAA2A8}">
      <dsp:nvSpPr>
        <dsp:cNvPr id="0" name=""/>
        <dsp:cNvSpPr/>
      </dsp:nvSpPr>
      <dsp:spPr>
        <a:xfrm>
          <a:off x="2480604" y="1656747"/>
          <a:ext cx="2342840" cy="659552"/>
        </a:xfrm>
        <a:prstGeom prst="rect">
          <a:avLst/>
        </a:prstGeom>
        <a:solidFill>
          <a:srgbClr val="009999"/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>
              <a:latin typeface="Lato" panose="020B0604020202020204" charset="0"/>
            </a:rPr>
            <a:t>PMMA 28</a:t>
          </a:r>
          <a:endParaRPr lang="es-VE" sz="2000" kern="1200" dirty="0">
            <a:latin typeface="Lato" panose="020B0604020202020204" charset="0"/>
          </a:endParaRPr>
        </a:p>
      </dsp:txBody>
      <dsp:txXfrm>
        <a:off x="2480604" y="1656747"/>
        <a:ext cx="1649887" cy="659552"/>
      </dsp:txXfrm>
    </dsp:sp>
    <dsp:sp modelId="{FD3F0D75-1C58-420F-9EEC-61443E6BA0D5}">
      <dsp:nvSpPr>
        <dsp:cNvPr id="0" name=""/>
        <dsp:cNvSpPr/>
      </dsp:nvSpPr>
      <dsp:spPr>
        <a:xfrm>
          <a:off x="4150580" y="1774980"/>
          <a:ext cx="450472" cy="463877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15E38-1E37-49D4-863D-AE61807A18BF}">
      <dsp:nvSpPr>
        <dsp:cNvPr id="0" name=""/>
        <dsp:cNvSpPr/>
      </dsp:nvSpPr>
      <dsp:spPr>
        <a:xfrm>
          <a:off x="1216297" y="2725575"/>
          <a:ext cx="2393405" cy="15839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Treatment distance:</a:t>
          </a:r>
          <a:r>
            <a:rPr lang="en-US" sz="1800" kern="1200" dirty="0">
              <a:solidFill>
                <a:schemeClr val="accent6"/>
              </a:solidFill>
            </a:rPr>
            <a:t>1,5cm</a:t>
          </a:r>
          <a:endParaRPr lang="it-IT" sz="1800" kern="1200" dirty="0">
            <a:solidFill>
              <a:schemeClr val="accent6"/>
            </a:solidFill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Thickness</a:t>
          </a:r>
          <a:r>
            <a:rPr lang="it-IT" sz="1800" kern="1200" dirty="0"/>
            <a:t> loss: 31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µm</a:t>
          </a:r>
          <a:r>
            <a:rPr lang="en-US" sz="1800" kern="1200" dirty="0"/>
            <a:t> </a:t>
          </a:r>
          <a:endParaRPr lang="it-IT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Erosion</a:t>
          </a:r>
          <a:r>
            <a:rPr lang="it-IT" sz="1800" kern="1200" dirty="0"/>
            <a:t> rate: 388 nm/s</a:t>
          </a:r>
        </a:p>
      </dsp:txBody>
      <dsp:txXfrm>
        <a:off x="1253411" y="2762689"/>
        <a:ext cx="2319177" cy="1546845"/>
      </dsp:txXfrm>
    </dsp:sp>
    <dsp:sp modelId="{77867C14-E320-4313-ABDF-5E76A72F3A67}">
      <dsp:nvSpPr>
        <dsp:cNvPr id="0" name=""/>
        <dsp:cNvSpPr/>
      </dsp:nvSpPr>
      <dsp:spPr>
        <a:xfrm>
          <a:off x="1216657" y="4309534"/>
          <a:ext cx="2392684" cy="68110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>
              <a:latin typeface="Lato" panose="020B0604020202020204" charset="0"/>
            </a:rPr>
            <a:t>PMMA 29</a:t>
          </a:r>
          <a:endParaRPr lang="es-VE" sz="2000" kern="1200" dirty="0">
            <a:latin typeface="Lato" panose="020B0604020202020204" charset="0"/>
          </a:endParaRPr>
        </a:p>
      </dsp:txBody>
      <dsp:txXfrm>
        <a:off x="1216657" y="4309534"/>
        <a:ext cx="1684988" cy="681102"/>
      </dsp:txXfrm>
    </dsp:sp>
    <dsp:sp modelId="{116FA71D-422C-4620-94AF-AD04A71D5D25}">
      <dsp:nvSpPr>
        <dsp:cNvPr id="0" name=""/>
        <dsp:cNvSpPr/>
      </dsp:nvSpPr>
      <dsp:spPr>
        <a:xfrm>
          <a:off x="2901419" y="4392875"/>
          <a:ext cx="511326" cy="475181"/>
        </a:xfrm>
        <a:prstGeom prst="ellipse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6930F-F76C-4C14-B074-A03C7725AB36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34736-9D37-4EEC-8370-373E626F4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744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21B-146C-4C48-943B-6F7E942A4A7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41F9A-8D86-4FF8-863D-6CD2F06B5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5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swald" panose="02000503000000000000" pitchFamily="2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swald" panose="020005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00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2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29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Oswald" panose="02000503000000000000" pitchFamily="2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swald" panose="02000503000000000000" pitchFamily="2" charset="0"/>
              </a:defRPr>
            </a:lvl1pPr>
            <a:lvl2pPr>
              <a:defRPr>
                <a:latin typeface="Oswald" panose="02000503000000000000" pitchFamily="2" charset="0"/>
              </a:defRPr>
            </a:lvl2pPr>
            <a:lvl3pPr>
              <a:defRPr>
                <a:latin typeface="Oswald" panose="02000503000000000000" pitchFamily="2" charset="0"/>
              </a:defRPr>
            </a:lvl3pPr>
            <a:lvl4pPr>
              <a:defRPr>
                <a:latin typeface="Oswald" panose="02000503000000000000" pitchFamily="2" charset="0"/>
              </a:defRPr>
            </a:lvl4pPr>
            <a:lvl5pPr>
              <a:defRPr>
                <a:latin typeface="Oswald" panose="02000503000000000000" pitchFamily="2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" y="6228016"/>
            <a:ext cx="1262743" cy="774963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1905802" y="6461610"/>
            <a:ext cx="9298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baseline="0" dirty="0">
                <a:solidFill>
                  <a:schemeClr val="bg2">
                    <a:lumMod val="90000"/>
                  </a:schemeClr>
                </a:solidFill>
                <a:latin typeface="Oswald" panose="02000503000000000000" pitchFamily="2" charset="0"/>
              </a:rPr>
              <a:t> Oscar.azzolini</a:t>
            </a:r>
            <a:r>
              <a:rPr lang="en-US" sz="1400" b="0" i="0" dirty="0">
                <a:solidFill>
                  <a:schemeClr val="bg2">
                    <a:lumMod val="90000"/>
                  </a:schemeClr>
                </a:solidFill>
                <a:latin typeface="Oswald" panose="02000503000000000000" pitchFamily="2" charset="0"/>
              </a:rPr>
              <a:t>@lnl.infn.it  Giorgio.keppel@lnl.infn.it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336993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Oswald" panose="020005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CF1D8-012F-4C4A-942F-460B411F49C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074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23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96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2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42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04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36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72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ACDC-A9E6-4C82-9FB0-86D32B8218D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1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2C2356C-C6BA-4FD4-8418-92467427E7E4}"/>
              </a:ext>
            </a:extLst>
          </p:cNvPr>
          <p:cNvSpPr txBox="1">
            <a:spLocks/>
          </p:cNvSpPr>
          <p:nvPr/>
        </p:nvSpPr>
        <p:spPr>
          <a:xfrm>
            <a:off x="304800" y="15224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4 Squared  copper samples (100x100mm) previously measured (Krakow) before Cleaning</a:t>
            </a: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Reference sample: Standard CUORE Protocol (TECM) (E=100 µm)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  <a:latin typeface="+mj-lt"/>
              </a:rPr>
              <a:t>Test Sample 1: TEC (E=100 µm)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Test Sample 2: C1EC (E=100 µm)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Test Sample 3: C1EC (E=50 µm)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802" y="126748"/>
            <a:ext cx="11923414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Copper Cleaning Protocol for DarkSide Motherboards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78676" y="3698158"/>
            <a:ext cx="3108524" cy="20059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it-IT" sz="1800" dirty="0"/>
              <a:t>T = Tumbling</a:t>
            </a:r>
          </a:p>
          <a:p>
            <a:r>
              <a:rPr lang="it-IT" sz="1800" dirty="0"/>
              <a:t>E = </a:t>
            </a:r>
            <a:r>
              <a:rPr lang="en-GB" sz="1800" dirty="0"/>
              <a:t>Electro Polishing</a:t>
            </a:r>
          </a:p>
          <a:p>
            <a:r>
              <a:rPr lang="it-IT" sz="1800" dirty="0"/>
              <a:t>C = Chemistry</a:t>
            </a:r>
          </a:p>
          <a:p>
            <a:r>
              <a:rPr lang="it-IT" sz="1800" dirty="0"/>
              <a:t>M = Plasma Cleaning</a:t>
            </a:r>
          </a:p>
          <a:p>
            <a:r>
              <a:rPr lang="it-IT" sz="1800" dirty="0"/>
              <a:t>C1 = Chemical </a:t>
            </a:r>
            <a:r>
              <a:rPr lang="it-IT" sz="1800" dirty="0" err="1"/>
              <a:t>Pre-Cleaning</a:t>
            </a:r>
            <a:endParaRPr lang="it-IT" sz="1800" dirty="0"/>
          </a:p>
          <a:p>
            <a:endParaRPr lang="it-IT" sz="1800" dirty="0"/>
          </a:p>
          <a:p>
            <a:pPr marL="971550" lvl="1" indent="-514350">
              <a:buFont typeface="+mj-lt"/>
              <a:buAutoNum type="arabicPeriod"/>
            </a:pPr>
            <a:endParaRPr lang="it-IT" sz="1600" dirty="0"/>
          </a:p>
          <a:p>
            <a:pPr marL="971550" lvl="1" indent="-514350">
              <a:buFont typeface="+mj-lt"/>
              <a:buAutoNum type="arabicPeriod"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1882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0B83D25-7F8C-4A09-BE3A-5A11E37488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GB" dirty="0"/>
              <a:t>Atmospheric Plasma Treatment</a:t>
            </a:r>
          </a:p>
        </p:txBody>
      </p:sp>
      <p:sp>
        <p:nvSpPr>
          <p:cNvPr id="5" name="Sottotitolo 5">
            <a:extLst>
              <a:ext uri="{FF2B5EF4-FFF2-40B4-BE49-F238E27FC236}">
                <a16:creationId xmlns:a16="http://schemas.microsoft.com/office/drawing/2014/main" id="{BDCC473F-9162-4DD3-BF74-49658A3BF881}"/>
              </a:ext>
            </a:extLst>
          </p:cNvPr>
          <p:cNvSpPr txBox="1">
            <a:spLocks/>
          </p:cNvSpPr>
          <p:nvPr/>
        </p:nvSpPr>
        <p:spPr>
          <a:xfrm>
            <a:off x="2176604" y="1328175"/>
            <a:ext cx="80962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Surface treatment tests using atmospheric plasma, carried out on acrylic samples measuring 50x50 mm 5 mm thick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D29053-D778-44C9-9CB8-42ECCD90B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" y="137550"/>
            <a:ext cx="3181350" cy="119062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A4926A5-5C43-4E02-80B9-3CDF2849B506}"/>
              </a:ext>
            </a:extLst>
          </p:cNvPr>
          <p:cNvSpPr/>
          <p:nvPr/>
        </p:nvSpPr>
        <p:spPr>
          <a:xfrm>
            <a:off x="290040" y="2416150"/>
            <a:ext cx="11461358" cy="35500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/>
            <a:r>
              <a:rPr lang="en-GB" sz="2400" b="1" i="1" dirty="0"/>
              <a:t>Variables of the experiment:</a:t>
            </a:r>
          </a:p>
          <a:p>
            <a:pPr algn="just"/>
            <a:endParaRPr lang="en-GB" dirty="0"/>
          </a:p>
          <a:p>
            <a:pPr marL="342900" indent="-342900" algn="just">
              <a:buFont typeface="+mj-lt"/>
              <a:buAutoNum type="arabicPeriod"/>
            </a:pPr>
            <a:r>
              <a:rPr lang="en-GB" b="1" i="1" dirty="0"/>
              <a:t>Typology di gas (n.9 different technical gas)</a:t>
            </a:r>
          </a:p>
          <a:p>
            <a:pPr algn="just"/>
            <a:r>
              <a:rPr lang="en-GB" dirty="0"/>
              <a:t>- Synthetic Air(in cylinder)</a:t>
            </a:r>
          </a:p>
          <a:p>
            <a:pPr algn="just"/>
            <a:r>
              <a:rPr lang="en-GB" dirty="0"/>
              <a:t>- </a:t>
            </a:r>
            <a:r>
              <a:rPr lang="en-GB" dirty="0" err="1"/>
              <a:t>Ar</a:t>
            </a:r>
            <a:endParaRPr lang="en-GB" dirty="0"/>
          </a:p>
          <a:p>
            <a:pPr algn="just"/>
            <a:r>
              <a:rPr lang="en-GB" dirty="0"/>
              <a:t>- He</a:t>
            </a:r>
          </a:p>
          <a:p>
            <a:pPr algn="just"/>
            <a:r>
              <a:rPr lang="en-GB" dirty="0"/>
              <a:t>- N2</a:t>
            </a:r>
          </a:p>
          <a:p>
            <a:pPr algn="just"/>
            <a:r>
              <a:rPr lang="en-GB" dirty="0"/>
              <a:t>- Ar-50%He</a:t>
            </a:r>
          </a:p>
          <a:p>
            <a:pPr algn="just"/>
            <a:r>
              <a:rPr lang="en-GB" dirty="0"/>
              <a:t>- Ar-5%O2</a:t>
            </a:r>
          </a:p>
          <a:p>
            <a:pPr algn="just"/>
            <a:r>
              <a:rPr lang="en-GB" dirty="0"/>
              <a:t>- Ar-5%H2</a:t>
            </a:r>
          </a:p>
          <a:p>
            <a:pPr algn="just"/>
            <a:r>
              <a:rPr lang="en-GB" dirty="0"/>
              <a:t>- N2-5%H2</a:t>
            </a:r>
          </a:p>
          <a:p>
            <a:pPr marL="285750" indent="-285750" algn="just">
              <a:buFontTx/>
              <a:buChar char="-"/>
            </a:pPr>
            <a:r>
              <a:rPr lang="en-GB" dirty="0"/>
              <a:t>70%Ar - 20%He - 8%CO2 - 2%O2</a:t>
            </a:r>
          </a:p>
          <a:p>
            <a:pPr marL="285750" indent="-285750" algn="just">
              <a:buFontTx/>
              <a:buChar char="-"/>
            </a:pPr>
            <a:endParaRPr lang="en-GB" dirty="0"/>
          </a:p>
          <a:p>
            <a:pPr marL="514350" indent="-514350" algn="just">
              <a:buFont typeface="+mj-lt"/>
              <a:buAutoNum type="arabicPeriod" startAt="2"/>
            </a:pPr>
            <a:r>
              <a:rPr lang="en-US" b="1" i="1" dirty="0"/>
              <a:t>Feed speed (V):</a:t>
            </a:r>
          </a:p>
          <a:p>
            <a:pPr algn="just"/>
            <a:r>
              <a:rPr lang="en-US" dirty="0"/>
              <a:t>For each gas, the tests will be performed at 3 different feed speeds </a:t>
            </a:r>
            <a:r>
              <a:rPr lang="en-US" b="1" dirty="0"/>
              <a:t>(V1, V2, V3). 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n-US" b="1" i="1" dirty="0"/>
              <a:t>Nozzle distance (H): </a:t>
            </a:r>
          </a:p>
          <a:p>
            <a:pPr algn="just"/>
            <a:r>
              <a:rPr lang="en-US" dirty="0"/>
              <a:t>for each gas value and speed, 2 different values ​​of the distance of the piece will be performed </a:t>
            </a:r>
            <a:r>
              <a:rPr lang="en-US" b="1" dirty="0"/>
              <a:t>(H1, H2) </a:t>
            </a:r>
          </a:p>
          <a:p>
            <a:pPr algn="just"/>
            <a:r>
              <a:rPr lang="en-US" i="1" dirty="0"/>
              <a:t>A </a:t>
            </a:r>
            <a:r>
              <a:rPr lang="en-US" b="1" i="1" dirty="0"/>
              <a:t>total</a:t>
            </a:r>
            <a:r>
              <a:rPr lang="en-US" i="1" dirty="0"/>
              <a:t> of </a:t>
            </a:r>
            <a:r>
              <a:rPr lang="en-US" b="1" i="1" dirty="0"/>
              <a:t>54 tests </a:t>
            </a:r>
            <a:r>
              <a:rPr lang="en-US" i="1" dirty="0"/>
              <a:t>will be carried out. 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54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478A1B-FD3F-4A46-8D8E-FB9A9B2D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35" y="307817"/>
            <a:ext cx="5879969" cy="1914486"/>
          </a:xfrm>
        </p:spPr>
        <p:txBody>
          <a:bodyPr>
            <a:normAutofit fontScale="90000"/>
          </a:bodyPr>
          <a:lstStyle/>
          <a:p>
            <a:r>
              <a:rPr lang="en-GB" dirty="0"/>
              <a:t>Future Projects:</a:t>
            </a:r>
            <a:br>
              <a:rPr lang="en-GB" dirty="0"/>
            </a:br>
            <a:br>
              <a:rPr lang="en-GB" dirty="0"/>
            </a:br>
            <a:r>
              <a:rPr lang="en-GB" sz="3200" i="1" dirty="0"/>
              <a:t>Does </a:t>
            </a:r>
            <a:r>
              <a:rPr lang="en-GB" sz="3200" i="1" dirty="0" err="1"/>
              <a:t>DarkSide</a:t>
            </a:r>
            <a:r>
              <a:rPr lang="en-GB" sz="3200" i="1" dirty="0"/>
              <a:t> need</a:t>
            </a:r>
            <a:br>
              <a:rPr lang="en-GB" sz="3200" i="1" dirty="0"/>
            </a:br>
            <a:r>
              <a:rPr lang="en-GB" sz="3200" i="1" dirty="0"/>
              <a:t>Atmospheric Plasma Cleaning?</a:t>
            </a:r>
            <a:endParaRPr lang="en-GB" i="1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3B544F1-5CE9-4ADA-8E8A-F2F4809CC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61" t="17207" r="57500" b="10545"/>
          <a:stretch/>
        </p:blipFill>
        <p:spPr>
          <a:xfrm>
            <a:off x="6353743" y="827202"/>
            <a:ext cx="5471428" cy="5203596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AC3B5872-8727-4895-960C-9488CF742566}"/>
              </a:ext>
            </a:extLst>
          </p:cNvPr>
          <p:cNvGrpSpPr/>
          <p:nvPr/>
        </p:nvGrpSpPr>
        <p:grpSpPr>
          <a:xfrm>
            <a:off x="809235" y="2617941"/>
            <a:ext cx="5286765" cy="3510412"/>
            <a:chOff x="1348966" y="2812278"/>
            <a:chExt cx="5286765" cy="351041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4D72FDA-0113-455E-9479-08F3FB5B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8966" y="2812278"/>
              <a:ext cx="5286765" cy="3510412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AA23CA12-F9FE-407C-BA84-86C306B86398}"/>
                </a:ext>
              </a:extLst>
            </p:cNvPr>
            <p:cNvSpPr/>
            <p:nvPr/>
          </p:nvSpPr>
          <p:spPr>
            <a:xfrm>
              <a:off x="1348966" y="5818112"/>
              <a:ext cx="2038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www.plasmatreat.it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14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2C2356C-C6BA-4FD4-8418-92467427E7E4}"/>
              </a:ext>
            </a:extLst>
          </p:cNvPr>
          <p:cNvSpPr txBox="1">
            <a:spLocks/>
          </p:cNvSpPr>
          <p:nvPr/>
        </p:nvSpPr>
        <p:spPr>
          <a:xfrm>
            <a:off x="304800" y="15224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wald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4 Squared  copper samples (100x100mm) previously measured (Krakow) before Cleaning</a:t>
            </a: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Reference sample: Standard CUORE Protocol (TECM) (E=100 µm)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  <a:latin typeface="+mj-lt"/>
              </a:rPr>
              <a:t>Test Sample 1: TEC (E=100 µm)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Test Sample 2: C1EC (E=100 µm)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Test Sample 3: C1EC (E=50 µm)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802" y="126748"/>
            <a:ext cx="11923414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Test of Copper Cleaning Protocol for DarkSide Motherboards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78676" y="3698158"/>
            <a:ext cx="3108524" cy="20059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it-IT" sz="1800" dirty="0"/>
              <a:t>T = Tumbling</a:t>
            </a:r>
          </a:p>
          <a:p>
            <a:r>
              <a:rPr lang="it-IT" sz="1800" dirty="0"/>
              <a:t>E = </a:t>
            </a:r>
            <a:r>
              <a:rPr lang="en-GB" sz="1800" dirty="0"/>
              <a:t>Electro Polishing</a:t>
            </a:r>
          </a:p>
          <a:p>
            <a:r>
              <a:rPr lang="it-IT" sz="1800" dirty="0"/>
              <a:t>C = Chemistry</a:t>
            </a:r>
          </a:p>
          <a:p>
            <a:r>
              <a:rPr lang="it-IT" sz="1800" dirty="0"/>
              <a:t>M = Plasma Cleaning</a:t>
            </a:r>
          </a:p>
          <a:p>
            <a:r>
              <a:rPr lang="it-IT" sz="1800" dirty="0"/>
              <a:t>C1 = Chemical </a:t>
            </a:r>
            <a:r>
              <a:rPr lang="it-IT" sz="1800" dirty="0" err="1"/>
              <a:t>Pre-Cleaning</a:t>
            </a:r>
            <a:endParaRPr lang="it-IT" sz="1800" dirty="0"/>
          </a:p>
          <a:p>
            <a:endParaRPr lang="it-IT" sz="1800" dirty="0"/>
          </a:p>
          <a:p>
            <a:pPr marL="971550" lvl="1" indent="-514350">
              <a:buFont typeface="+mj-lt"/>
              <a:buAutoNum type="arabicPeriod"/>
            </a:pPr>
            <a:endParaRPr lang="it-IT" sz="1600" dirty="0"/>
          </a:p>
          <a:p>
            <a:pPr marL="971550" lvl="1" indent="-514350">
              <a:buFont typeface="+mj-lt"/>
              <a:buAutoNum type="arabicPeriod"/>
            </a:pPr>
            <a:endParaRPr lang="it-IT" sz="1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FF06AD-2AE3-49DC-903C-1DD9E67C7065}"/>
              </a:ext>
            </a:extLst>
          </p:cNvPr>
          <p:cNvSpPr txBox="1"/>
          <p:nvPr/>
        </p:nvSpPr>
        <p:spPr>
          <a:xfrm rot="19510018">
            <a:off x="3321267" y="2183983"/>
            <a:ext cx="6031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00B050"/>
                </a:solidFill>
                <a:latin typeface="Bernard MT Condensed" panose="02050806060905020404" pitchFamily="18" charset="0"/>
              </a:rPr>
              <a:t>APPROVED</a:t>
            </a:r>
          </a:p>
        </p:txBody>
      </p:sp>
    </p:spTree>
    <p:extLst>
      <p:ext uri="{BB962C8B-B14F-4D97-AF65-F5344CB8AC3E}">
        <p14:creationId xmlns:p14="http://schemas.microsoft.com/office/powerpoint/2010/main" val="316600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4985"/>
            <a:ext cx="12192000" cy="609291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Copper Components </a:t>
            </a:r>
            <a:r>
              <a:rPr lang="it-IT" sz="2800" dirty="0" err="1"/>
              <a:t>Transport</a:t>
            </a:r>
            <a:r>
              <a:rPr lang="it-IT" sz="2800" dirty="0"/>
              <a:t> and </a:t>
            </a:r>
            <a:r>
              <a:rPr lang="it-IT" sz="2800" dirty="0" err="1"/>
              <a:t>Manipulation</a:t>
            </a:r>
            <a:r>
              <a:rPr lang="it-IT" sz="2800" dirty="0"/>
              <a:t> </a:t>
            </a:r>
            <a:r>
              <a:rPr lang="en-GB" sz="2800" dirty="0"/>
              <a:t>for </a:t>
            </a:r>
            <a:r>
              <a:rPr lang="en-GB" sz="2800" dirty="0" err="1"/>
              <a:t>DarkSide</a:t>
            </a:r>
            <a:r>
              <a:rPr lang="en-GB" sz="2800" dirty="0"/>
              <a:t> Motherboards</a:t>
            </a:r>
            <a:endParaRPr lang="it-IT" sz="2800" dirty="0"/>
          </a:p>
        </p:txBody>
      </p:sp>
      <p:pic>
        <p:nvPicPr>
          <p:cNvPr id="2050" name="Picture 2" descr="IMG_20190205_1009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b="5540"/>
          <a:stretch>
            <a:fillRect/>
          </a:stretch>
        </p:blipFill>
        <p:spPr bwMode="auto">
          <a:xfrm>
            <a:off x="187064" y="926314"/>
            <a:ext cx="2500531" cy="13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_20190205_1008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r="20586"/>
          <a:stretch>
            <a:fillRect/>
          </a:stretch>
        </p:blipFill>
        <p:spPr bwMode="auto">
          <a:xfrm>
            <a:off x="187064" y="2395791"/>
            <a:ext cx="2500531" cy="20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G_20190205_1007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4" y="4573165"/>
            <a:ext cx="3077721" cy="17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25664" y="1342774"/>
            <a:ext cx="8118504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>
                <a:latin typeface="Oswald" panose="02000503000000000000" pitchFamily="2" charset="0"/>
              </a:rPr>
              <a:t>Prevention of Recontamination during the cleaning process: 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swald" panose="02000503000000000000" pitchFamily="2" charset="0"/>
              </a:rPr>
              <a:t>1. Manipulation with double gloves (Class 100 clean room gloves + polyethylene gloves)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swald" panose="02000503000000000000" pitchFamily="2" charset="0"/>
              </a:rPr>
              <a:t>2. Manipulation with Alpha Wipe TX1009 tissue 100% continuous filament polyester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swald" panose="02000503000000000000" pitchFamily="2" charset="0"/>
              </a:rPr>
              <a:t>3. Storage in single PE-PA-PE bag under vacuum (during the intermediate steps of cleaning)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swald" panose="02000503000000000000" pitchFamily="2" charset="0"/>
              </a:rPr>
              <a:t>5. Final storage in double PE-PA-PE bags under vacuum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swald" panose="02000503000000000000" pitchFamily="2" charset="0"/>
              </a:rPr>
              <a:t>NB: The vacuum pump (</a:t>
            </a:r>
            <a:r>
              <a:rPr lang="en-US" sz="2000" dirty="0" err="1">
                <a:latin typeface="Oswald" panose="02000503000000000000" pitchFamily="2" charset="0"/>
              </a:rPr>
              <a:t>Reber</a:t>
            </a:r>
            <a:r>
              <a:rPr lang="en-US" sz="2000" dirty="0">
                <a:latin typeface="Oswald" panose="02000503000000000000" pitchFamily="2" charset="0"/>
              </a:rPr>
              <a:t>  9700N) for vacuum packaging is a commercial electrical appliance for food storage under vacuum but commissioned with the option </a:t>
            </a:r>
            <a:r>
              <a:rPr lang="en-US" sz="2000" dirty="0">
                <a:solidFill>
                  <a:srgbClr val="00B050"/>
                </a:solidFill>
                <a:latin typeface="Oswald" panose="02000503000000000000" pitchFamily="2" charset="0"/>
              </a:rPr>
              <a:t>oil and grease free</a:t>
            </a:r>
            <a:r>
              <a:rPr lang="en-US" sz="2000" dirty="0">
                <a:latin typeface="Oswald" panose="02000503000000000000" pitchFamily="2" charset="0"/>
              </a:rPr>
              <a:t>. These appliances are frequently replaced due to the absence of lubrication on mechanic parts.</a:t>
            </a:r>
          </a:p>
        </p:txBody>
      </p:sp>
    </p:spTree>
    <p:extLst>
      <p:ext uri="{BB962C8B-B14F-4D97-AF65-F5344CB8AC3E}">
        <p14:creationId xmlns:p14="http://schemas.microsoft.com/office/powerpoint/2010/main" val="172454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20190205_1009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b="5540"/>
          <a:stretch>
            <a:fillRect/>
          </a:stretch>
        </p:blipFill>
        <p:spPr bwMode="auto">
          <a:xfrm>
            <a:off x="187064" y="926314"/>
            <a:ext cx="2500531" cy="13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_20190205_1008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r="20586"/>
          <a:stretch>
            <a:fillRect/>
          </a:stretch>
        </p:blipFill>
        <p:spPr bwMode="auto">
          <a:xfrm>
            <a:off x="187064" y="2395791"/>
            <a:ext cx="2500531" cy="20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G_20190205_1007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4" y="4573165"/>
            <a:ext cx="3077721" cy="17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25664" y="1342774"/>
            <a:ext cx="8118504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>
                <a:latin typeface="Oswald" panose="02000503000000000000" pitchFamily="2" charset="0"/>
              </a:rPr>
              <a:t>Prevention of Recontamination during the cleaning process: 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swald" panose="02000503000000000000" pitchFamily="2" charset="0"/>
              </a:rPr>
              <a:t>1. Manipulation with double gloves (Class 100 clean room gloves + polyethylene gloves)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swald" panose="02000503000000000000" pitchFamily="2" charset="0"/>
              </a:rPr>
              <a:t>2. Manipulation with Alpha Wipe TX1009 tissue 100% continuous filament polyester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swald" panose="02000503000000000000" pitchFamily="2" charset="0"/>
              </a:rPr>
              <a:t>3. Storage in single PAPE bag under vacuum (during the intermediate steps of cleaning)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swald" panose="02000503000000000000" pitchFamily="2" charset="0"/>
              </a:rPr>
              <a:t>5. Final storage in double PAPE bags </a:t>
            </a:r>
            <a:r>
              <a:rPr lang="en-US" sz="2000" dirty="0" err="1">
                <a:latin typeface="Oswald" panose="02000503000000000000" pitchFamily="2" charset="0"/>
              </a:rPr>
              <a:t>undervaccum</a:t>
            </a: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Oswald" panose="020005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swald" panose="02000503000000000000" pitchFamily="2" charset="0"/>
              </a:rPr>
              <a:t>NB: The vacuum pump (</a:t>
            </a:r>
            <a:r>
              <a:rPr lang="en-US" sz="2000" dirty="0" err="1">
                <a:latin typeface="Oswald" panose="02000503000000000000" pitchFamily="2" charset="0"/>
              </a:rPr>
              <a:t>Reber</a:t>
            </a:r>
            <a:r>
              <a:rPr lang="en-US" sz="2000" dirty="0">
                <a:latin typeface="Oswald" panose="02000503000000000000" pitchFamily="2" charset="0"/>
              </a:rPr>
              <a:t>  9700N) for vacuum packaging is a commercial electrical appliance for food storage under vacuum but commissioned with the option </a:t>
            </a:r>
            <a:r>
              <a:rPr lang="en-US" sz="2000" dirty="0">
                <a:solidFill>
                  <a:srgbClr val="00B050"/>
                </a:solidFill>
                <a:latin typeface="Oswald" panose="02000503000000000000" pitchFamily="2" charset="0"/>
              </a:rPr>
              <a:t>oil and grease free</a:t>
            </a:r>
            <a:r>
              <a:rPr lang="en-US" sz="2000" dirty="0">
                <a:latin typeface="Oswald" panose="02000503000000000000" pitchFamily="2" charset="0"/>
              </a:rPr>
              <a:t>. These appliances are frequently replaced due to the absence of lubrication on mechanic parts.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20366A-0D82-412F-A3CC-16270E02ED9A}"/>
              </a:ext>
            </a:extLst>
          </p:cNvPr>
          <p:cNvSpPr txBox="1"/>
          <p:nvPr/>
        </p:nvSpPr>
        <p:spPr>
          <a:xfrm rot="19510018">
            <a:off x="3520265" y="2399637"/>
            <a:ext cx="6031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00B050"/>
                </a:solidFill>
                <a:latin typeface="Bernard MT Condensed" panose="02050806060905020404" pitchFamily="18" charset="0"/>
              </a:rPr>
              <a:t>APPROVED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BCAC98F-AB08-44CF-80C2-B2E5A0BA2E1D}"/>
              </a:ext>
            </a:extLst>
          </p:cNvPr>
          <p:cNvSpPr txBox="1">
            <a:spLocks/>
          </p:cNvSpPr>
          <p:nvPr/>
        </p:nvSpPr>
        <p:spPr>
          <a:xfrm>
            <a:off x="0" y="133075"/>
            <a:ext cx="12192000" cy="6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/>
              <a:t>Copper Components </a:t>
            </a:r>
            <a:r>
              <a:rPr lang="it-IT" sz="2800" dirty="0" err="1"/>
              <a:t>Transport</a:t>
            </a:r>
            <a:r>
              <a:rPr lang="it-IT" sz="2800" dirty="0"/>
              <a:t> and </a:t>
            </a:r>
            <a:r>
              <a:rPr lang="it-IT" sz="2800" dirty="0" err="1"/>
              <a:t>Manipulation</a:t>
            </a:r>
            <a:r>
              <a:rPr lang="it-IT" sz="2800" dirty="0"/>
              <a:t> </a:t>
            </a:r>
            <a:r>
              <a:rPr lang="en-GB" sz="2800" dirty="0"/>
              <a:t>for </a:t>
            </a:r>
            <a:r>
              <a:rPr lang="en-GB" sz="2800" dirty="0" err="1"/>
              <a:t>DarkSide</a:t>
            </a:r>
            <a:r>
              <a:rPr lang="en-GB" sz="2800" dirty="0"/>
              <a:t> Motherboards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2321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30" y="5786500"/>
            <a:ext cx="120364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Dimitrakellis, P., &amp; Gogolides, E. (2018). </a:t>
            </a:r>
            <a:r>
              <a:rPr lang="it-IT" sz="1400" b="1" dirty="0"/>
              <a:t>Atmospheric plasma etching of polymers: A palette of applications in cleaning/ashing, pattern formation, nanotexturing and superhydrophobic surface fabrication</a:t>
            </a:r>
            <a:r>
              <a:rPr lang="it-IT" sz="1400" dirty="0"/>
              <a:t>. Microelectronic Engineering, 194, 109–115. </a:t>
            </a:r>
          </a:p>
          <a:p>
            <a:endParaRPr lang="it-IT" sz="1400" dirty="0"/>
          </a:p>
        </p:txBody>
      </p:sp>
      <p:sp>
        <p:nvSpPr>
          <p:cNvPr id="5" name="AutoShape 2" descr="data:image/png;base64,iVBORw0KGgoAAAANSUhEUgAAAxcAAAGyCAYAAACWbjlIAAAgAElEQVR4XuydB5xdRfn+n1Nu2ZqQBEJCSQDhj/pDQVAUECv4U1CR3ovSfpRQAgSkQwghoQmRHoqE3psVEQQRUREUVEogoQUS0rbecsr/88y5Z9mEzWZ3czd777nP/bgmbM6dM/N9Z+bMM+/7zrHCMAyhjwiIgAiIQCIJvP/++2htbf1E20aNGoWRI0ea3xeLRbS1tZnrOjs7y8LBcRw0NDSYn/r6eriuW5Zy+ciaP38+lixZYsqzbRvjxo1DOp0uS/kqRAREQAREYNUIWBIXqwZQ3xYBERCBSiZA4fDWW2+hp32kddZZB42NjctU3/M8tLe3G6HR0dHR4/cG0t5MJtMlNurq6mBZ1kCK6fpOS0sLPvjgA4wdO/YTbVilgvVlERABERCBVSIgcbFK+PRlERABEah8AosWLcKCBQs+UVHu+o8fPx6pVKrHRgRBYIQGvRr80/f9sjSWwoLejNizwfsPRGxQCJXLI1KWhqkQERABERABSFyoE4iACIhAwgnQazFnzhwUCoVPtJQLfHowVra4Zxm5XM4IDf70VNZAMVJcxGKDfzKkSh8REAEREIHqJCBxUZ12U61FQAREoF8EGOL0zjvv9PidtddeG8OGDetXeRQXsdAoV55GXAGGTcViI5vNrlT49KviulgEREAERGBQCUhcDCpeFS4CIiAClUNg3rx5YK7C8h+GR22wwQYDDjGK8zRisVHOFrNu3RPDVxTCVc57qiwREAEREIGBE5C4GDg7fVMEREAEqooARQCTu5lLsfyHid0Mj1qVz9KlS02S9WB+mMDd1NQ0mLdQ2SIgAiIgAqtAQOJiFeDpqyIgAiJQbQR4hOuHH37YY7V7Oj2qr+1jPsbbb7/d4+lSzc3NyOfz5mdVPhQVY8aMUZjUqkDUd0VABERgkAlIXAwyYBUvAiIgApVEgInZFAEUA8t/ePISw6MYitSfD0+Rmjt3rnlfxvIf5nIwp4Mf/nt8+lR/j7nleyz4Pov+1q0/7dC1IiACIiACq05A4mLVGaoEERABEagqAhQWFAM9fUaMGIE111yzz+2hWOGL+phvsfyH77ZYf/31exQEDM2iwIiPuWXI1oo+PMmKwoLl6SMCIiACIlDZBCQuKts+qp0IiIAIDAoBhkbFb7le/gZ890VfF/IDfYdG93tSoDBkKvZqLO9VUZ7FoHQBFSoCIiACg0JA4mJQsKpQERABEahsAgxlYnJ3Ty/G4/Gv9Dis7N0XvR1vuyr5G91Pn2I4VH88KZVNXbUTAREQgeQTkLhIvo3VQhEQARHokUBvpzuNHj0aw4cPXyE5CgC+mK8ncTJy5EiMGjVK1EVABERABGqQgMRFDRpdTRYBERABEmA4El+s19NL8Hp790Vv3+vrG79lAREQAREQgWQSkLhIpl3VKhEQARHoEwHmOtAD0dOHR8jy6NflP/Pnz8fixYs/8XueNsV8Dcdx+nRvXSQCIiACIpA8AhIXybOpWiQCIiAC/SKwIrHAQtZdd13zhuz409raak6H6unDPI26urp+3VsXi4AIiIAIJIuAxEWy7KnWiIAI1AABhiXxw4Rr/p0/11xzDW677TZ8/etfx1lnnWWOf6UHYTDfC9H9Td/8+wsvvIBzzjnHHC/7yCOPdIkS1mNlyeE1YDY1UQREoBcCnMc0TySji0hcJMOOaoUIiEANEehJXJx33nm44IILsPfee+Omm24yNCgsBlNc8B5M6OaCgD+/+93vcMABB5i/v/rqq+AbtfnvDJfSoqGGOqiaKgIDICBxMQBoFfoViYsKNYyqJQIiIAIrItCTuJg8ebLxGuy333649dZbQU9CvOgfTJLd7/P73/8e++yzj7n3a6+9Br6dm3WV52IwLaCyRSAZBCQukmFHtkLiIjm2VEtEQARqhEBP4oJei/PPP994LmbOnNkVFjWYSOJ68B4UFH/4wx9w4IEHGm/F7NmzTf4Ffy/PxWBaQWWLQDIISFwkw44SF8mxo1oiAiJQQwS6L+rjv5977rmg94Keg1tuuaXLazGY4Uix1yJG/8QTT5j78x0Yc+fONTkXseeihsyjpoqACAyAgMTFAKBV6FfkuahQw6haIiACIrAyAnEyN6+j14ICg2FRFBf8DHa+Be8Rixv++dRTT2HPPfc0nou3334b9fX1qyU0a2Wc9O8iIAKVT0DiovJt1NcaSlz0lZSuEwEREIEKIyBxUWEGUXVEQAQGTEDiYsDoKu6LEhcVZxJVSAREQAT6RkDiom+cdJUIiEDlE5C4qHwb9bWGEhd9JaXrREAERKDCCEhcVJhBVB0REIEBE5C4GDC6ivuixEXFmUQVEgEREIG+EZC46BsnXSUCIlD5BCQuKt9Gfa2hxEVfSek6ERABEagwAhIXFWYQVUcERGDABCQuBoyu4r4ocVFxJlGFREAERKBvBCQu+sZJV4mACFQ+AYmLyrdRX2socdFXUrpOBERABCqMgMRFhRlE1REBERgwAYmLAaOruC9KXFScSVQhERABEegbAYmLvnHSVSIgApVPQOKi8m3U1xpKXPSVlK4TAREQgQojUA5xwTLiN23HL8TjW737+gK+Fb1Eb86cOWhsbNRL9Cqsz6g6lUsgHkvL15DjsRY+EhfJsbLERXJsWTUt6T6B1sqkWTXGUUWrjkA8nviG7nPOOaffb+jm9/P5vGn3Bx98gEKhgA033BCu6/aJRU/igmLlrbfe6hIXLEhjvU84dVENE5C4CDVPJKT/S1wkxJDV0ozuO60rWnBoEVIt1lQ9h5JA90U960Fxce655w5IXFBQcNzNmjULS5cuxYQJE+A4Tp+a15u4aGho6PJcaFz3CacuqhECtS4kejKzPBfJ6fwSF8mxZcW3JBYWvXkuuADRIqTiTakKDjGB7mMoHleTJ08esLig54Ji4uabb8bChQtx0kknlcVzUV9fb0ixbI3rIe40un1FEVh+oy2uXE/jpFbGjsRFRXXRVaqMxMUq4dOX+0Ogu7iIY7yXj+uWuOgPUV1bqwS6ewviv6+KuOB45Oe6665De3s7Jk6c2GcxsCLPxZtvvgl6LvjvDLGqlQVSrfZJtbt/BHoSFz15M/qT/9S/GlTe1RIXlWeTgdZI4mKg5PS9fhHgpOH7vkkS5UKGC5i2tjYUi0WkUimzAOFPX5NI+3VzXSwCCSYQL0guv/xyXHnlldh9992NB4JjiT8rW9R3H5s33HCDCYuiuOjrWPQ8z1zLcv74xz9ir732MmP9ueeeAz0X8bhfWT0SbCI1TQT6TIDjKH42Dh8+HOuss06fx2Kfb1KhF0pcVKhhBlAtiYsBQNNX+k8g9lQwtpsfLoJmzJiBTCYDLk44qVBkUGxoEdJ/vvqGCFAUcBwdeuihJv8i3vFcWe5E9x3UWFwwLKqv45DiIfY4PvvsszjllFOwYMECUxeObY5r/tnX8mRJEagVAj2NCT4r4/Fy+OGHY9KkSX0OUax2bhIX1W7Bj+svcZEcW1Z0S7qHRP3yl7/EmWeeiVdeecWcJsOQiXgyXVGSW0U3TpUTgQogEAsLeh3WXHNNU6PYe9Fb9VZFXMReC5bPRRE3Dzo7O/HMM8/gsMMO6xrXcdhVBWBSFUSgoglwPOZyObPRduKJJ2LatGk1I8wlLiq6a/archIX/cKliwdKIN7F5GKHIRsnn3yyOe5y+vTpyGazZiKlyFhRkttA76vviUCtEOAuKEXFuHHjusIo6LVYWXjTqoiL7qKB5XAc8370ovz3v/816OnZ6OuxtrViK7VTBFZEgMKCuU8PPvggjjnmGCMuamX8SFwkZ1xIXCTHlhXdkngRwj9vuukmIy423XRTPP30011x4dwFrZVJtKKNpcpVJYE4dyLOXaLY6MspTeUUF7EHkvdmuby/cqmqsjup0kNAgOOHz0iGJV511VXmOXnhhReudINgCKo6KLeUuBgUrENSqMTFkGCvvZt2D3e68cYbccIJJ+Azn/lMl7jgIiQWIIrNrr3+oRYPHoGVjadVERcKYxw8u6nk2iRAzwXzLH7+85+bgxUoLrrnTcVjbmXjuhrpSVxUo9V6rrPERXJsWRUt4eSxvLiIQzeSPGlWhXFUyZoksCrioiaBqdEiMIgEmLN06qmnmgNP6MGYMmWKxMUg8lbRg0NA4mJwuKrUFRCQuFDXEIHKIiBxUVn2UG1qm4DEhVXbHSAhrZe4SIghq6UZEhfVYinVs1YISFzUiqXVzmogIHEhcVEN/XRldZS4WBkh/XtZCUhclBWnChOBVSYgcbHKCFWACJSNgMSFxEXZOtMQFiRxMYTwa/HWEhe1aHW1uZIJSFxUsnVUt1ojIHEhcZGEPi9xkQQrVlEbJC6qyFiqak0QkLioCTOrkVVCQOJC4qJKumqv1ZS4SIIVq6gNEhdVZCxVtSYISFzUhJnVyCohIHEhcVElXVXiIgmGSkobJC6SYkm1IykEJC6SYkm1IwkEJC4kLpLQj+W5SIIVq6gNEhdVZCxVtSYISFzUhJnVyCohIHEhcVElXVWeiyQYKiltkLhIiiXVjqQQkLhIiiXVjiQQkLiQuEhCP5bnIglWrKI2SFxUkbFU1ZogIHFRE2ZWI6uEgMSFxEWVdFV5LpJgqKS0QeIiKZZUO5JCQOIiKZZUO5JAQOJC4iIJ/VieiyRYsYraIHFRRcZSVWuCgMRFTZhZjawSAhIXEhdV0lXluUiCoZLSBomLpFhS7UgKAYmLpFhS7UgCAYkLiYsk9GN5LpJgxSpqg8RFFRlLVa0JAhIXNWFmNbJKCEhcSFxUSVeV5yIJhkpKGyQukmJJtSMpBCQukmJJtSMJBCQuJC6S0I/luUiCFauoDRIXVWQsVbUmCEhc1ISZ1cgqISBxIXFRJV1VnoskGCopbZC4SIol1Y6kEJC4SIol1Y4kEJC4kLhIQj+W5yIJVqyiNkhcVJGxVNVEEvB9H7Ztm7YFQYBYXPB31113HTo6OnD88ceba7pfy+scx0kkEzVKBCqFgMSFxEWl9MVVqYfExarQ03f7TUDiot/I9AURKCsBjkHP84xQoHjgTywabr31VsybNw+nnnqquScXOvX19cjn88hms7AsPfjLagwVJgLLEZC40ByThEEhcZEEK1ZRGyQuqshYqmoiCVBYcBzG3ounn34aLS0t2HHHHXHDDTegUCjgiCOOwAsvvID58+djp512QiqVMsIi/k4iwahRIlABBCQuJC4qoBuuchUkLlYZoQroDwGJi/7Q0rUiUH4C3cUF//7KK6/g/PPPx8UXX4wnnngCCxYswEEHHYSTTjoJhx9+OLbffnsjLBhC5bpu+SukEkVABLoISFxIXCRhOEhcJMGKVdQGiYsqMpaqmkgCcZ4FG8e/UzhMmzbNhEetscYaaG1txciRI/HSSy/hsssuM16OWFQo5yKRXUKNqiACEhcSFxXUHQdcFYmLAaPTFwdCQOJiINT0HREoHwGOwe4f/vebb76Jc845x4iI2Etx7LHHYrPNNjO/owhhaJQ+IiACg0tA4kLiYnB72OopXeJi9XDWXUoEJC7UFUSgsghwTOZyOdx1110mkbuurg5HHXUUJkyYYCpKUcHwqXQ6XVkVV21EIIEEJC4kLpLQrSUukmDFKmqDxEUVGUtVrQkCHJNM4l6yZAmOO+44fPjhh5g1a5YJkWIYVCwquieB1wQYNVIEhoCAxIXExRB0u7LfUuKi7EhVYG8EJC7UP0SgsgjER9MyHOrvf/87Fi1ahG9961tGWPB0KIZExX8q56KybKfaJI+AxIXERRJ6tcRFEqxYRW2QuKgiY6mqNUGAY5LJ3PxQSPBn+RAovUCvJrqCGjnEBOIQRYYnzpgxw5zYNmXKFCPu43fMxDlTSXznDNuWxHYNcbcakttLXAwJ9tq9qcRF7dpeLa9MAvEbupevnd5pUZn2Uq2SSyAWF6eddhquvPLKHsVFclsPczKdxEUyLCxxkQw7Vk0rJC6qxlSqaI0QkLioEUOrmRVPgF7DfD5vDlag52LixInGc8FwxFpYdEtcVHwX7XMFJS76jEoXloOAxEU5KKoMESgfgeWPpo1LroXFTPkoqiQRWHUCFBc8uW3SpEm46qqrcPLJJ2Py5MkSF6uOViWsZgISF6sZeK3fTuKi1nuA2i8CIiACItATAYoLJnSfeOKJmDlzJn7605/i7LPPXibnIsnk5LlIjnUlLpJjy4puSbw7yj85aXLy5Au6nnrqqU/symjHtKJNqcpVKIFyeiBWVFZPTdd4rdAOoWpVHQGKi46ODpxwwgm48cYbjbA444wzTEhULYwziYuq67IrrLDERXJsWdEt6S4u6O495ZRTsN122+GXv/yleQNw98VMLUyiFW0sVa4qCXBhwk/3U2UGuiiRuKjKLqBKVzkBjrv29naz+Xb99dfj/PPPx+mnn14TwoKmk7io8g7crfoSF8mxZUW3ROKios2jyiWAwPJHVK7KkZUSFwnoEGpC1RGQuNBpUVXXaVdQYYmLpFiywtshcVHhBlL1EkGg+8lPvXkAV+YdlLhIRHdQI6qMgMSFxEWVddkVVlfiIimWrPB2SFxUuIFUvUQQYGhU/EI8hhuu6NMXcdEXgTHQsKtEwFYjRKDMBCQuJC7K3KWGrDiJiyFDX1s3Xpm46B4vvrKFT22RU2tFoG8EOMY8zzMX8+98CV78Z/cxxd/x3Pz4uuVL57UUKByTbW1tSKVSyGazJu67+zjmf8f3iMuX2OibrXSVCPREQOJC4iIpI0PiIimWrPB29CQuvvrVr5qEbi50JC4q3ICqXsUTiAVBoVAwQiCTyRixwfFVLBaNEKA3IxYJsfBgw5ZPAud4nD9/PnbffXfzIq/vfe97XeOUZcbCgmXHnhKKkFhcaIOg4ruLKliBBCQuJC4qsFsOqEoSFwPCpi/1l4DERX+J6XoR6B8Bioq///3v+O1vf4sDDzwQ6623nhEVb7/9NmbNmoVddtkFW2yxRZeQj70O3RO/+TuKB/7cc8895tSaO++8E9/4xjfM7/70pz/h8ccfx5w5c7D22mtj6623xv/+7/+isbFxGS+JxEX/bKerRSD2JOq0KEudIQEEJC4SYMRqaILERTVYSXWsZgL0NsyYMcO80ff+++/HNttsYwTBo48+imOPPRaXXXYZfvCDH3R5LuIjoCko+BN7D8lg0aJFOProo7F06VJz3v6IESNw6aWX4uqrr8b48eONsJg3bx7+9a9/4dBDDzVHS48ePbrrKEmJi2ruSar7UBGQ50Kei6Hqe+W+r8RFuYmqvB4JSFyoY4jA4BKgl+Laa6/FhRdeiF/84hfYfvvtjWh46KGHcMwxx5jf77fffiaM6b333sPrr79u3ga8/vrrY9NNNzVhVPw3hjq99NJL2HPPPXHEEUfg//7v//Daa6/hm9/8JnbddVeceuqpWHfddU0Z06ZNwyOPPGIECD0Y/D7Do/QRARHoPwGJC4mL/veayvyGxEVl2iVxtZK4SJxJ1aAKI0DPw89+9jMjIigyvvWtb4GhUsxrmjRpkvFc/OhHP8I///lPIxDy+bzJwViwYAGmT5+OHXbYwXgvKEhYDj0gf/3rX434oIjgz0033WS8H/F1Tz31FHbaaSeceeaZpkx+l5/lE8j5e3kzKqzDqDoVR0DiQuKi4jrlACskcTFAcPpa/whIXPSPl64Wgf4S4IKfouKkk07C2LFjjSeC4oI/LS0tuOKKK7DbbrsZT8TLL7+MO+64w1zz05/+FAsXLsQtt9xiwp8+/PBD4+EYPny4ybegCDn33HNNDsZjjz1mvBxxGNXcuXOx2WabGWHCUCzWgZ6P+ESq+L0b/J3ERX8tqutrjYDEhcRFUvq8xEVSLFnh7ZC4qHADqXpVT4Bj7Morr8R5552HPfbYw+RAUAQwL4IehosvvtiELv3whz/EkiVL8P3vf98s+J9//nm0trbirrvuMkngf/zjH3HkkUfi+OOPN38ydOqcc84xYoRekM985jPmewyBevPNN7HlllvioIMOwiWXXNJ1MhVh0isSn04lcVH13UsNWA0EJC4kLlZDN1stt5C4WC2YdROJC/UBERhcAlzs0zvBsCh6Eb7yla8YAcCEbooEhjrx1Cd6L+hhoABpbm4214waNcp4H+jJuOCCC/Dggw/i1ltvNV4JJoVTmFBg3HDDDcarwfwOCoz77rvPJHRTWDAfg7kX9GZQgOy///5oamoy90qn0/JcDK75VXoCCEhcSFwkoBubJkhcJMWSFd4OiYsKN5CqV/UEOMZ4mtPZZ59txMFWW21lhAG9DfRCTJ061QgAHlNLj8PMmTNNPgW9Fvyss8464DGY2223nTmy9vrrrzeeB4qDF154wYgSigbmVowZM8YkhDNciiKDIVVM5OZ1//3vf004Feuw8cYbS1xUfc9SA1YXAYkLiYvV1dcG+z4SF4NNWOUbAhIX6ggiMLgEKAKuuuoq40Wg14HvoOCH4uK4444zHgl6K37zm9/gjDPOMDkVFBQ8dvY73/mOycV45plnzDX0gOy7775didsUHRQuPIWK96GHI5fLGc8HxcZ3v/vdrmTu5557DhMmTMC9996LcePGmd8rLGpwba/Sk0FA4kLiIhk9WZ6LpNix4tshcVHxJlIFq5wAF/3//ve/zWlQDHEaNmyYCXniaVB/+ctf8PnPf97kVNCb8e677+LZZ581QoHXMYSKYoP5GkzaZrjTJpts0vVODAqEjo4OvPHGG8YzwfdfMPmbHo611loLdXV1pizmcpx//vmGJEVO/Dbw+O3dVY5Y1ReBQSUgcSFxMagdbDUWLs/FaoRdy7eSuKhl66vtq4MARQMX81zkc7xRWDDXIT42lv/d/YV58TWxZ+Gtt94y77X4whe+YEKr6uvrTTksl+FRsQcyvgf/O74X/2T5FCf0aNCbQfERH02rnIvV0QN0j2onIHEhcVHtfTiuv8RFUixZ4e2QuKhwA6l6VU8gTrJmQ+JjX/knj6Lln/HJTfFYjMUC/5siYPHixfjHP/6BDTbYwIQzxW/wjsuigIhPiYqPm42FB/+NHo+TTz7Z5How3Irvw/jiF79oQqj4PR1FW/VdTA0YZAISFxIXg9zFVlvxEherDXVt30jiorbtr9YPPoHYM8EFP8OQ+N/Lv2+iu7CIxQWFAsVBd1ESexx4feypiH/X3WPR/d8ZasXwK5ZFYfLZz34WG220kcm3UFjU4Ntfd6h+AhIXEhfV34ujFkhcJMWSFd4OiYsKN5CqV/UEuguHONeht0bF18Tfiz0LsWDo/t+x8FhenMTlU1DEPz29pVsJ3VXfvdSA1UBA4kLiYjV0s9VyC4mL1YJZN5G4UB8QgcoksCLB0NcwJn4//llRCyk4+lpeZVJSrURg8AlIXEhcDH4vWz13kLhYPZxr/i4SFzXfBQRABERABESgFwISFxIXSRkgEhdJsWSFt0PiosINpOqJwCoQWN77IS/FKsDUV2uWgMSFxEVSOr/ERVIsWeHtkLiocAOpeiKwCgS6h0XpZKhVAKmv1jQBiQuJi6QMAImLpFiywtshcVHhBlL1REAEREAEhpSAxIXExZB2wDLeXOKijDBV1IoJSFyod4iACIiACIhA78/J9vZ2nHjiibj++uvN2+5PP/30mjkMIT6pTn2k+glIXFS/DauiBRIXVWEmVVIEREAERGCICMhzIc/FEHW9st9W4qLsSFVgTwQkLtQvREAEREAERECeixURkOciOaND4iI5tqzolkhcVLR5VDkREAEREIEhJiDPhTwXQ9wFy3Z7iYuyoVRBvRGQuFD/EAEREAEREAF5LuS5SP4okLhIvo0rooUSFxVhBlVCBERABESgQgnIcyHPRYV2zX5XS+Ki38j0hYEQkLgYCDV9RwREQAREoFYISFxIXCSlr0tcJMWSFd4OiYsKN5CqJwIiIAIiMKQEJC4kLoa0A5bx5hIXZYSpolZMoPsbfK+66iqccsop2HbbbfGrX/0KjuMgFh96u696kQiIgAiIQC0SiMXFCSecgJkzZ5r3XJx22mmwbbsmcOi0qOSYWeIiObas+Jb4vm8mySuvvNJMmNtss02XuAiCwLwoSOKi4s2oCoqACIiACAwCAS6u29raMGHCBNxyyy248MILcdJJJ5kNuFr4SFwkx8oSF8mxZcW3hOKC4uGKK64w4uLrX/86Hn30USM4JC4q3nyqoAiIgAiIwCAS4OK6tbUVRx11FG677TZccskloBeDz81a+EhcJMfKEhfJsWXFt4QCgp9LL70UZ5xxBnbccUc88MADRlx0n1RqZSKteIOpgiIgAiIgAquNQCwujjjiCNx555247LLLcNxxx0lcrDYL6EblIiBxUS6SKmelBGJxMX36dJx99tn43ve+h3vvvddMnPw3igwJi5Vi1AUiIAIiIAIJJBCLi8MPPxx33323ERfHHnusci4SaOukN0niIukWrpD2xQnd/JPi4qyzzsLOO++Me+65pyvPgv9WK4lrFWIWVUMEREAERKBCCEhc6LSoCumKq1wNiYtVRqgC+kIgPg2KHoqexEWcdyFx0ReaukYEREAERCBpBLqHRd11113Gc8Hk7lrx6CvnIjk9WuIiObas6JZIXFS0eVQ5ERABERCBISYgcSHPxRB3wbLdXuKibChVUG8EJC7UP0RABERABERgxQQkLiQukjI+JC6SYskKb4fERYUbSNUTAREQAREYUgISFxIXQ9oBy3hziYsywlRRve/I8F+Vc6FeIgIiIAIiIAKfJCBxIXGRlHEhcZEUS1Z4O+S5qHADqXoiIAIiIAJDSkDiQuJiSDtgGW8ucVFGmCpKngv1AREQAREQAREYCAGJC4mLgfSbSvyOxEUlWiWBdZLnIoFGVZNEQAREQATKRkDiQuKibJ1piAuSuBhiA9TK7SUuasXSaqcIiIAIiMBACEhcSFwMpN9U4nckLirRKgmsk8RFAo2qJomACIiACJSNgMSFxEXZOtMQF1TOpdMAACAASURBVCRxMcQGqJXbS1zUiqXVThEQAREQgYEQkLiQuBhIv6nE70hcVKJVElgniYsEGlVNEgEREAERKBsBiQuJi7J1piEuSOJiiA1QK7eXuKgVS6udIiACIiACAyEgcSFxMZB+U4nfkbioRKsksE4SFwk0qpokAiIgAiJQNgISFxIXZetMQ1yQxMUQG6BWbi9xUSuWVjtFQAREQAQGQkDiQuJiIP2mEr8jcVGJVklgnSQuEmhUNUkEREAERKBsBCQuJC7K1pmGuCCJiyE2QK3cXuKiViytdoqACIiACAyEgMSFxMVA+k0lfkfiohKtksA6SVwk0KhqkgiIgAiIQNkISFxIXJStMw1xQRIXQ2yAWrm9xEWtWFrtFAEREAERGAgBiQuJi4H0m0r8jsRFJVolgXWSuEigUdUkERABERCBshGQuJC4KFtnGuKCJC6G2AC1cnuJi1qxtNopAiIgAiIwEAISFxIXA+k3lfgdiYtKtEoC6yRxkUCjqkkiIAIiIAJlIyBxIXFRts40xAVJXAyxAWrl9hIXtWJptVMEREAERGAgBCQuJC4G0m8q8TsSF5VolQTWSeIigUZVk0RABERABMpGQOJC4qJsnWmIC5K4GGID1MrtJS5qxdJqpwiIgAiIwEAISFxIXAyk31TidyQuKtEqCayTxEUCjaomiYAIiIAIlI2AxIXERdk60xAXJHExxAaoldtLXNSKpdVOERABERCBgRCQuJC4GEi/qcTvSFxUolUSWCeJiwQaVU0SAREQAREoGwGJC4mLsnWmIS5I4mKIDVArt+ekGf9Mnz4dZ511FnbeeWfcc889sCwLtm0jCALzpz4iIAIiIAIiUGsEYnFx6KGH4t5778Xll1+OY4891jwja+HD9tdKW5NuT4mLpFu4QtrXXVxcfPHFRlzstNNOEhcVYh9VQwREQAREYGgJ8DnZ1taGWFxceumlRlzUyqabxMXQ9r9y3l3iopw0VdYKCUhcqHOIgAiIgAiIwIoJxOLisMMOMxtvl1xyCSZMmCBxoU5TdQQkLqrOZNVZYYmL6rSbai0CIiACIrB6CPQUFnXMMcdIXKwe/LpLGQlIXJQRporqfUcmFhgKi1JPEQEREAEREIFlCfAZ2dLSgh//+Me4//77MWPGDBx99NE1g0lhUckxtcRFcmxZ0S3hpOH7vknWuuCCC3D++edj9913x6xZs8yuDH8fnyilhK6KNqUqJwIiIAIiMAgE+AxcunQpDjroIDz88MO44YYbjNColWeixMUgdKohKlLiYojA1+JtPc8zQuKcc87BhRdeiL333hu33HJL18RZKxNoLdpebRYBERABEeidwPLiYubMmTjkkEMkLtRxqo6AxEXVmax6K8yjZvnhSVEXXXQR9t9/f9x0003mCFp+auVEjOq1oGouAiIgAiIwWAQkLnQU7WD1rdVdrsTF6iZew/db3nOx77774uabb+4Kh5K4qOHOoaaLgAiIQI0TkLiQuEjKEJC4SIolq6AdsbhgvgV/9tlnn2XCouImKDyqCoypKoqACIiACJSVgMSFxEVZO9QQFiZxMYTwa+3Wsbg499xzTVL3fvvtZ8RFnMgtcVFrPULtFQEREAERiAlIXEhcJGU0SFwkxZJV0A6JiyowkqooAiIgAiIwJAQkLiQuhqTjDcJNJS4GAaqK7JmAxIV6hgiIgAiIgAj0TEDiQuIiKWND4iIplqyCdkhcVIGRVEUREAEREIEhISBxIXExJB1vEG4qcTEIUFWkPBfqAyIgAiIgAiLQHwISFxIX/ekvlXytxEUlWydhdZPnImEGVXNEQAREQATKRkDiQuKibJ1piAuSuBhiA9TS7SUuasnaaqsIiIAIiEB/CEhcSFz0p79U8rUSF5VsnYTVTeIiYQZVc0RABERABMpGQOJC4qJsnWmIC5K4GGID1NLtJS5qydpqqwiIgAiIQH8ISFxIXPSnv1TytRIXlWydhNVN4iJhBlVzREAEREAEykZA4kLiomydaYgLkrgYYgPU0u0lLmrJ2mqrCIiACIhAfwhIXEhc9Ke/VPK1EheVbJ2E1U3iImEGVXNEQAREQATKRkDiQuKibJ1piAuSuBhiA9TS7SUuasnaaqsIiIAIiEB/CEhcSFz0p79U8rUSF5VsnYTVTeIiYQZVc0RABERABMpGQOJC4qJsnWmIC5K4GGID1NLtJS5qydpqqwiIgAiIQH8ISFxIXPSnv1TytRIXlWydhNVN4iJhBlVzREAEREAEykZA4kLiomydaYgLkrgYYgPU0u0lLmrJ2mqrCIiACIhAfwhIXEhc9Ke/VPK1EheVbJ2E1U3iImEGVXNEQAREQATKRkDiQuKibJ1piAuSuBhiA9TS7SUuasnaaqsIiIAIiEB/CEhcSFz0p79U8rUSF5VsnYTVTeIiYQZVc0RABERABMpGQOJC4qJsnWmIC5K4GGID1NLtJS5qydpqqwiIgAiIQH8ISFxIXPSnv1TytRIXlWydhNVN4iJhBlVzREAEREAEykZA4kLiomydaYgLkrgYYgPU0u0lLmrJ2mqrCIiACIhAfwhIXEhc9Ke/VPK1EheVbJ2E1U3iImEGVXNEQAREQATKRkDiQuKibJ1piAuSuBhiA9TS7SUuasnaaqsIiIAIiEB/CEhcSFz0p79U8rUSF5VsnYTVTeIiYQZVc0RABERABMpGQOJC4qJsnWmIC5K4GGID1NLtJS5qydpqqwiIgAiIQH8ISFxIXPSnv1TytRIXlWydhNVN4iJhBlVzREAEREAEykZA4kLiomydaYgLkrgYYgNU7u0DIPQRAghhA5YNhCEQegACWKy4xf+3zRWIflP6e9yq+Hf81wCe78G2HJx39rm4aOpF2He/vTHz5hsRhryOPynEf7VD3p9lW6Z03jP087BsP/qNlel2z9J9owu7fh9afld9LIvfshHAQWA5pgzeg3+GoRPVwQ5hoWjazevjNoXg7/lfvJp/4/9HZAwTOFHZlmuu4Vc/rjVbHtXPCguw4RmGFjJA6PTKDKy/FSDo4uPAsmkHconqzv+xTVHtCrBYvqmbjdBivVjfAFbI+/N7/OH1ASI+AfhAY91N/S3+K2sctZjfNy0mE/gIgyJsiw+AVKmcLuglO8U2KP3e9BeW48Ay9YlsGjMkW97UDy04tEdYNP8d9Ryrq62GIPugsQvLZvsDUx9YDsD6wy19l/dkG3kv1p3X8nc+LPYrU37E7ONPbLFufZhVCzpN3w+tNMA2h6W6fdxs02eD0De9i/Yi62i8xOODleC/xW0nX17DukW9KwxtMzaifse68kObRGMnDPOwDPfo2uXr/nE74oqZwmEF+YihVYfQMiVF/TNkOaxiANsu1ae3MczqdvXDqF/CMgUY9hw/xr5sZ9SwqG2mfLYw6pf8W2DsYpes090G3ere1Y28iFuQMn3f9JdS3wgD3t+H7XqlOSSeiz45/0R9Jv6U+oHpYrbpe2yDxTFjxn5UT9NHggCWXSzVP6qHaZ/F8RPPEd3LjucfMuClpXkCUd+J7c6qGzsEnA86AJtjj2V/0pLL/y4alXG/YbGpaN4xNuI9g5KdHYSsv5U3fcq0J3Sj+tsc+6XxZeoV9fvQ9OGIC681iI39OD3yHqV5weKVtHURlkU+ZB/XvyebRlzMHUJ+h/dnf8mWni+hmVfYFS3Ox6WxwTnHcnz4pXEbjz/TZeP+amxRmhf597Bg2AZImx/e08x68dgttdULC3BMQfF4S3fNGTGP7vND9He/NJY5fzjR3Mz5J54tOS5Cy/ze2CkslNhH13EejKrN9pfs1XWTaEy2tLbhoIMOxkMPP4qZM6/HwYccaEZN9LHNPM6xZZn5cPmaElx076iufukRHdmaLMx8aKcQ2jaCgNxt2OY5Fn/MpLPsFLNMzxy8/4ja1b3/DN69VPLgEpC4GFy+VVw6F24583DybS6sXFhBEV7nYoSFDjiWD8vmg8opreF6Exch4HOS5dImhcunTMc1V1+HH+3+A0yZdh7s+iaEHsvKwm1qBmyL6/zSw9hBIe/BTQFBYQmCzg+judxuLC0gS4jN5Nh9ccJp1Iseovy3YoAg1QS7YQQ8OxNJmbAIJ/SRK9bBsXnbHPKdH8Dlg9gsBEuLUy7qzIOCkzMndP6d5Ra5qgRSWQQ5F57biGzTcPNcNov5aDmLgs/JPEDQsQCWvxiOeRgP6/Ywjh7skVDpNrGGOSDMIUjVIQzScDLNcNP1CIN4aRGJPD9IRU1c+jZcuxVWxgXCFEI+WC0uuAtm0W55XOBQlNGevFc7YBcoGRDYzUBmBEI7hYzDBx8fYHbXM8YvtCEoLkUYtsHOt8FKN8Oy65bp32ax1/VgiBiFXjvgZhEEGaQaRsILXDgu68amkjMfmja8goegYwlcdAB+HrAdWG42EmABrwkAO2MeiKERmGSYR1DMIQxdWG4z7PrRKIYW0m4xamNJvLHtgbcU+bYFSBFH0YNlZ029PsbNB3vcf2JhRKHQitAPYaVHws6uCd+3kXLiOkXt5TIr174YTtARLUTZ111y5mKutOBiG2gLikOLixkumkMEgYWgaMFtXNPUif3Otjuj71pcGPGTR759HpywE1bAhRTrnVqm7h8boru4CGD5LbC8NJz6DYBUCkUu7W0u4hz4xRChW0ChuMgsw5Z9pEfioPvqxTILa9Y/B9i5qA/5Ljw/DTfTBCuVgWVzAeoYZgGFluUh17YQKTcP2ywobQQ225WCzYXvMnddXlyEKHqdSDeMQOgPgx84cDNcZhVhsx8HXIgUkC+8bxaljt19cc76d++e0X9ECxcKLopSwPNdWOkmOJlh8HzWPYCTClAs+giLKbh+EWEwD47bCYRpwG8yoo9jiuI9qn5p7ol1r7F7aWPEsWBn07CCZjj8nsMleYCOPKWwi7TVBq8wF5bjwArrl1ngfaI/chYKLNOFuEHBuSh062GnhsGy01x2wvLZPzzkigWknHqExQ744UdwOC/Qfj7nTe4gsI9xWHGcRPMc+yTHltEcngP4WYTpBvgNLlzLQjpgv3fNcDQi1Q1QzH0I22oxwtLys12bEp/sj9F2gh/4CJ12OK6PQt5GOjseRasBcH24dhFp1tHjRkEkHL2O+XBSBfg220v72JEA4VzjlzZnHNabzLNmvgmwFHbWQS5fj0zDRiyO5JHmfGZ0dAgKC8+MjcWw3bwRXqFP/vGGT2zXbgtu1snmuA0QFm0z54R2PSwnC8uxzRxP0cR+l++wkbKLQH4eYHdE9bXqEZpNMQ4DzsmcB2L20fOGfap1aSv+78ij8NvfPonLfjYde++3GxyH0CksOLdTNIaw2GbDiXOjZYQ8bcnxF+0cFEw/NU3i7/wU/KIHJ5uFUzcMHjIoBEB9qiQu+Ewz45vioiQwVvMKRuJiNQMfxNtJXAwi3Ooumotz7hhx6eTACQI4xTbccfkU/OfZx9FkeXDCEAW/AI8TmFms9vwxSxTHQujYCD0bXt5HynWQci34lsd1P4p+Gpt8dmvsfspk1I8cU9rw49PaMYtf7sC2LZyDc04+DOn8EtTn2jkVd93w4wdx6Vfc0fdCpOwULDeFgl2H9T/3Zex73Blwh61ldunt0IfDCd63ENp5vP+fZ3Hr1VPRPv9dpAo+UnyQmw3mAIEVIm87CLjbY2rlgUs17nfmPQt5uxmf3fqb2GviOQjr1jBsok1Ls60NFDrxy1uuwl9/dx/s/Eew+LCInyumyvFi7mOGDhzYYQr5IAVn2BjsdfTJ2HjLbRE6WXg22fEZECIVeAha38O9N0zDf5//LcKOVrhWFlZYZ3YaHePR4AOa+4AZeOYBxx2rHNIpH0vaOzB87KbY78ifYr0ttkfAhyU9DWbnng/xHF57/kncff10FBe/i4xZWJLDMg1AYETAxx8uHF03hU7PQXrYujjqjKkYMf4zCO2M4eib3e8Aaa8Vs//6B9x8yWQ4+YWoS1NPhCgaERU9+NwwgBu45r+57uECip6XvFeE0zgCW397V+y47wRY2WEI+KAPad9oNxdeG15+5hHcftV0ZIptqDO7ciHy3DXuruWWXY1Ge5GhAy89HNvvciC+tdvBCNP1CPhQt3yz31mkN2DRe7h72ql4779/Q4PrwQoKZje84LOHsh4B3NJCPTCLAN/0p6LtoNNKIaxfExdefTuculGAERgsmUKQi6EQbYvew80XTMSSt/8FO19A2qmDF3ooorTA72XctdvAmE22xk+OvwQNa45Fp9+BjGvD8mlf9ucO/OMvv8Qjl56JtFlcxONnuf4Yss9HTAO7CM8poGi7yDv12Oiz22K/Y05B04jR8MyQrDc7xmYDotCKZx67G7+edQ2yxTYzLrh7axaKFCnL+bu6N4VFLa0fhl0OPw3bbr8rgjANH3nqzki0GW3fhsfu/zn+/uAsZLzSgtkMp0+OJy6wbHBjgbv4Pgq2i47McBw68Wxs+LltEKbqYTsuckEbXNuFW0yj7YO3cdHZP4G3dA6ygQWn2ACXXh8rB9+sckve0S4PRWkH3SzYHYzd/EvY77QpSLlj4FJcuoGxXYAULC/E3Fefx/VXnAR70XtoiOCVPp8Uu1xYp9GE0PcRuhY6rDQ22mp7HHzimSikmgEnFfnjuMBlKTng1X88i9tnnof8otmoC124Xp3xsIV2KwKbC2E3WrCb3s4FfBFIcUc+gyBswBbb7IgfHHM64KZhOa7xkhifYcGDk2/HgzMuxOt/+g0stKJoFt69PPVCC67TgLzXCt8pom6N8dh/wnSM3XRrFLMhAieAE3DxTOt0wm39ELddeh7efeEZZHyWbRmvs9l9N15IevZCeG4RPsdRUIe0E8JylqC92Ils80Y48Yyb0DBuw6j+5ruc7n2EfhvefukvmDnlDKzRuRQpeGh1yWUlT23u9DtZ5FGPb+68D76xxyGwMsMQcMPEYf24IeHDKXbiH08/hruuuQBO53w0UvhSrIVpOGYs5cy1nsu+FPmiOJ8WPNbBwb9fnYeWljz+3yZrY/0Rw+AUC5GEjT0KduRp9ykyw2I0E/NPIywi7xrnSCOGjMcvBd9Pod1dAweffB423mI7+G4dQofPdsA1XkiJi+pes1VW7SUuKsseFVMbTmRByMmrtNEVFOEUF+H+GZPxrycfQpPVAccvwHJCeA7DH1ZcdVMW9wsDLvbr4VguPO6spS0UgwJs7vJa9RgzfjPsfuoM1I1Yr6RVonAan98OO+C1v49Tjt4Xqc55GBW2lsJ3ovv2JC64lAh9hj04yNkNWGfTbXDYGRcjzI5GwFACbkSZBTHDBlrxwew/4+ZLzkZu4buoD7loN/O3WYj4doiC7cAvhWbwAeKGBbi2g6LvImc3YcPNt8MBp18Jzxm5jLhgqAWK7Xjw6ml44ff3oQEtsNJtJsRr+cVU9/92Awd2MQ3PaUSxfgz2OP4sbLzZNgjSzWZR65U2mDJBJ+z8e7j9ijPw2l9/g6yXg8MwnjDazbRLu/xFhhdYXKBFu2d2WEDa9ZEPLWSHbYC9jz4T63z6mwhTI6IwB/M084HCYrzx8p/wwFXnwW99B27QEu1ulsIBPl6PLuvSpvvdpwhJDQeya2PCuVegca1NEKaHG/5RZEOAdHE+Zv/rccyaegbqgqUmFCnkrr7DAC0KhcCETKVNxIZthFX0XQu5QggvtQa+tMOe+N7BpwLpYcb7QlFlQjho33AJXv7j/bj72gvRELTCynfCccN4c7nbenpZgcwHfs5vRKczHF/b9cfYca/DETj1XQscijuP9Wt5B/dMOwrv/PsvyITcpeRuIftKFDphxIXxXPCekacjsCwUrTTavAyC+jGYesODgDMCodNo2AZWZDk38NCxZC5mTZ6AhW/8BXV+ESnLRZ4L1HTvizn2rvZMA7Jjv4CjJs1AdtgYE01o+dwYcGGxAXYH/vzkXXjymjORCTkOVvAx4yBahBpxYfsoWBkUnREY+6kv44DjzkJD05oIUw0ooA6+kSJFuEErnrj/RvzprmtR77UgHXDHNlok+Q43JXqfNxam18IuR1+IL375hygWXTh1gG8WUS5s3zbi4tG7L8NLD1+DhqCt1/nThD6acRGJ4KKVRYs1DIedfgk2/Oy2COxGswAN7GizxMrZKC55H1NO3QNWfi7SRQ+unzFi17YYLsdS4pCyj8NWosER2X7NzbbD7pOuQDq9riHC3X7KwiB04OfymP/2i7jmkmNR1/YuGordxFFPc1pgIeulI49MKoOFnouNv7wj9j/+HOTToxC4mch7QfoMfclbmPOf5zDz0hNhF+YgEwRwfc4JXHBSXFCAcaywj7It9AB48HyGIjWg4KXxpe13wXePuBBI1YHu48B2jTe2mMuhPuzAXdPOxJw//w5Zdwn8VPtKxAWQ8ujd8GDVOfDr18Xex1+GtTbZBoWsg8ChRy1dCl1sQbqwADeffwoWvPQcGsKikRQeBYYdecVMOKUVGKHig96hOsDjc6WTm/wI0+vipPPuQGrspyJPIudvEy5VhBW0Yc7Lf8aN507CqFwL6pwCOh3OO731xxBe4APpBuTCJnx9pwPwtT0Oh+UOR+g2mE0Hzlt8NtjFhXj5z4/h7msmI1uYj7TPEUFxQRsxJDdvWBeNJ5NeYgqTKDyUIV65PPtICMdx0WynzNxHz4QJZaVoNxtjPjiLcm6xA4Zl0p4UpfQMu8YLFZhNGLaJ3u005jtrYf9zr8GGm22NIrLmnq5tl55XEhcVswBLQEUkLhJgxEFpQilKx6c3ls9kOw8nXIgHbp6GV1/4LTL2UhOWwjAI34Q0dXcnL1sjIy5sC8WQOyQZWGZ3imFV0YM2mgjrsO64z2OPQ6egvpniohSfbTlmd8YK21BofwfTzzoGQW4e6tO5rryGnsUFd5i4PvYRMGzIbsbYDbfG/oefhTAzxoQDMAbXDiiMuIPXgg/f+Rtum3kROpa8g3QpDt0EMdDdTZkTMK8i8peYfaYgD4c3seuQs5ux3qZb4cDDLgCskdG6w4rEmc/FhN+Ch+/6Of793K/QgKWw7Fzkxi59THz6cjvnJnY/4AO0CX52DPY+9BRsuMk28KwGhAHzRiLnh20VAX8+7r1xCua8/KQJH7NTaRStVCRA6IJHPpJpYcaES3Hh7YaeiTkuhC5STeOw548nYb1xX4GL5tLOV2nBgRa8+dqzuPfmi+B1zEHGbo/CjszPx5/lPRfcOeMuYZEhbOm1cdTEaWgasQkcew3zoCsFAsDCYsx+/SnM+vmFqA8XwwV3hX1Tdz4yuRwwD06zqODfmJ/BCBMLDhdb9ihsvs0u+PZuRwNOExwu4ONtPj5gwyV45cVf4v5Zl8ItfoS0ibWOFkndV0PL82cZtt2AvDMMX95xX3xtx/0Q2E3048HmoOCDnAKk813cecvpmPfWi0h5rdx/NGEdhVLeBxd6xkNWSsOIBCvXuBl4QTN8dy2cet71cDKjAbfOKFq2kw9+Jyygs2U27rjmdCyc81dknSgUz2f9o07Wmx5ALnAwbK3N8ZPjLkGmeR0Epq8XkOIizuMY6cRfn7sfT9x3sRHLvfXHKGSCt+SYZWx7FvliM9Yfvw32OvQU1NevjdDNwKeHkotAiqxgMf78+B149rGbkAmXwmGYn1ng2aXQw97r32GNwg/3Ox2f32onBEEWocvALt949LjOCvyl+MOvr8ffnvoFUiH7ZfTpaTyZxVmK/cYzO7xBWIdcOBIHHHk21vvU1gCaYVsp+Hbe5F44voPckrm4/KKDAZ+imjv7FOYBAicHx89EeUzGa1EK3TNGjoQF+8fam2yDPY6cirQ9FvBt47nwGS5j1JWPRe+9iFnXngqv4z3YpTj87m1Y1rgBUiHrzkGfQauXxQabfQ37HH46CvaasKxs5K1j+7iAL4R4+42/4O5bzwOKcxD4DLNkSGQRvttm/m759UZcRCPBg50K4TGM06lHrpDC57bcAT/Y/2xYVh1sm55Dx4h7hqs54VLcedNFmPvvp5EJItv2Gi0fAmnmRvk5hCkLbsN47HbwZIzc4CvwXBeWHSLlp81OeujkYOU/xO1XT8a7bzxvNpfM+OfAp7gz/hMuyH14NvtjCrZfjzT1stVh+qDvroujJ16L+lHrw7LSUVgaey77b9iC2W88hxtnnIthYSuyZELhsBJxQXGYC0IE7kh8cdsf4Ts7HwbfGQ5YjbA5L5hpnyGzbXj5hd/gvpsuQh0WwrW4sUMPejoSRnYBrhEHUb5MKfDWzEkMd2Jv8v3AeH5N+J8R5Fz8e5EXt1iE39IBqyWHrMe5PBIfQUgyUT4cr+fcz80l9gsK8o9SY7H36Vdigy22ReA0mG0nelXdUm5XFI5ZgjAEqQ8KixqU1dyQFCpxMSTYq+CmJpwk2uSjFggcTuAf4dGHr8ar//4DnFSb+Z3nh0h7TV3pmT21LIpI5q4LNQV3SVyzAAzCgnk4wEnDDzMYu85nsduPTkFD/dpmjucChD9eyPCjdiD/Hm647DTYVhtarfyyu0zLLcxN4iDj350gih8Om7DO+K3wo92OQeiOhh2mkeatTeiuCZLA4vkv4757r0Ah9wE8r8OEPRSd6McNQtQXOGGXHmsWH/Ieg4fghSm0hY0Yt8lWOGi3k+EEzKfgWoILzBCdyCNECx7/zU14/cXfoR6tpSTs3n3w3GELjau+GUWMxK4/OhIbjPsCbKsJrs8FLtehIQqOhULYil/ddwXmvfUsfH8xfNdF3oSthGaH2LbyqCty4cFEci6K+FApImRMuduIsG49fH+3CRg/9jOoKyWtRqFXXMq14Z05f8WDD1wFJ/gAVrAUPhcp4C5kLx/Lh20xp6MBlrs2DvrJ6Whs3AiW1WAWd6kgNDtmRbcDr839B+67/edowGLYQavZ1TMLhCiBxQi6vEtvjYmORsoPkPG5E8rOORyf2eq72G6Hg40HjPvmxuPFnUDT95biv68/iUcfvg4pfyFSJhaZaJoQVwAAIABJREFUif2l5NxuC9LureEjP+MXjZjbfNvd8ZXt9kCAJmSQhuuRZSQw2r35uPOxy/D+Oy8jHbQhzVA/xouXEuq5GOAuIwU2RYMb+KY/OUxSRjOK/hqYcNplANaAReFnFkv00LCleeTa5+K++6ZjwbyXYNv5kteGOQfLJ6UvawsuSOrCFNZc4zP44f4/hVU/GoWwiJQNZBhrX+RCrA3/+Ocv8ZvfX2/yF3r7mBAv478omPaYvuQNx/rrbY3v7nooMnUjTaIod1xNsi+FUNiCvzz3IJ77492wsQSBU4g8TxS0fnq5nIvl7k6jFxvx/R8chU0+8y0EYb3ZpTZJ88zd4cI+WIJnn7oVz77wCEKG6/XyMYsvO4c0DyUIaL96dBaHYa/9TsS4Db6EMIz6pYccPMtDhiGJbe/hlpkT4XlvG1ETIIui0Q/MYWooJTKXci66VEGcc2FjnfU3x+57TkIKoxFQDdJ7aHsm7C8dBljywYt49K6pWFpcjBxzebp9Pk5ej3/J5HUuFn0jVAIMw/iNv4yddzkcIUbBDepMKGeAPHwrDxcO3nvrBTz64MVd9fcthlQGkbgI6mF7zbAZFmV2THyEXHgbpVGPop/BZpt/E9/+zuFwwwxc8iYfi2GgeXj4CPc/8nPMmfOcCUlLMw9hJY+2MGDCfA6Wa8HNjMMPdz0VI8ZsYUJ3GJaX8ZjX4phnThgsxL13X4H3PngRBbvF9F3WjSG6aYbpMnyKIYYOBacLx6s348qy2hGk0ihY6+Cgn0zH8OaxJr8lFUTtNDkp4QK89+HLuPWOS1CfWoqwUIDD/txbMjEX4a6HzkLRbAR8dvMdsP3X9wGsNZCyskiFNhyGkZrtJB+v/ucZ/OaBK1HnLILleOiAjZzjosDUFbuAdOCjrhD5A0sZQaVIARs2PZ/MSXJsFJinYnR9tB3CTZUs0kjnU2jyG5EqOOb+efYrei1MSCjlSicyVjtef/FZ1Fs+Ul6ApZnR2PPUy/GprbZDgc+BkrcreqpFAb8mW3BoUi5Kieor60VVsH5SFblB/IlAY2ERgSgkhm4L7s6aWFIueBbhgTuvwCsv/h5uqgMBkxpDCykudHsNVuVWbdG4u6NY+MhzwYRrPvDpMOZO2dj1/ge7HnAu6pvWi3Z2S+KC/g0nbIXfNgdXnHcsrOISBOmVBceWTsXglMnYXLsRa39qS+x1yMkIU2uZnS6zY8PQL5O8nMfiD17Crdefi2Lre8gwSZB1o/fBoZeCIqokLkrhEFyGcJHOHIZONGP9T38JBx90llkk8kMXuYnuNqEgS/C7B6/Gq395FJlgMfJWJkq27nUxVDS7vEU0GG/Lvgccj/EbfgEW6ko7lLQPxQ9DnTrx0G0XYe4rj8PxFpsQAM92o4UQPRdWES53Thk6QK8Bd+VNQrqHMDUMXnY97HHQT7He+E+b5E3aJPIacG2fwztv/A1333op3Pz7cP2lKLpMzO29/gw5y/ohimEjguwYHHnCFNSP2BBB6aSvKOiJu8F5zH7tRdx6w0VoDD9C2uowsd9cxDC0KPIUhfB5KpHZ8WZIAENuikYAe/ZwbL7dLtj++0cgtJtMcjK9M8wVMpu8YTv+888n8MDtV6A+WIpMkIfvMMyt9xNRuAOZLnYgdIdhy2/ui2123B+hxXwa8uPiNAqCzuXm4c47puD92S+ZkDHX4mKH9YpO5ok8F1yYMlyB+5vcSYxO68kzydIdhVOnXIfAXhOwG5Dijj9jpE17C8i1vY1bbzwHiz54pXTyT5RU66zsGRwNO4wa9T/Y98ipcIatC4+nNxnRxMUYrduKF/7xGH750CVGCK7wY0IImYTtRNfxBKLQQTFoxNrrbYU9Dz4e6ca1TT4QJQgXkaBIClvxzBP34JnH74QbtiBg2I0JDXOQKh1k09sY8Px67LrXRHz6f3YA3GYUKS7MEWmuyX2wvIV46nc34pln7oFNj0CvAyo6IY7ijosvhge2h8Ow/+GTsO6nvojQaoJjcVQXzLjPGs/FHFx1yRFwgnlGzDMPwXiVuKClh6IrNKq7KvjYc7HOhlti70PORsoeYzw1zNQJKfh934iLj+Y8h3tvOQtt+SWl/tJ7E7gZY3LAQht+UI9PfXZb7H7A8bCsEbCDDFx6Op0i8lYOrm/hvTeex72zJsMuvBstYll/luC2IwyYb5E1No26Eg9Y8IyEoieZ5X9+q2/jO7sdb063Y8gYDyWgR5Fzcuh/gHtuvRBz/vOUyT+z7OVP8OuhLVQNrmdyJdzs+tj7gPMwatzmZisphQJc30UYpNDpAOlgMW69+hx8MOd5OHabSYaPHjO0I3fzGSLFTStu4TiRuAj53x3IOykEqfE46oRr0dC8rjn5KjrLj/NhAD9cgrmzn8Os66eg2f8IruOj08kY2654DITIsusVLXj2SGz9jd3w1e/sB4+HYVj0Z7JenM8ihv958Qk8POsi1GOByXsLHIYRps2cTHHBuqbMIQKfvKfxZJTGd5TlF50AZvoe54agDpt/fnvsuOM+gL2GGQ/Mw6G4MJ6owIPlL4Xd+QGmTzwIdbklyBbyaMmujb3OnIENvrAdPCaYlw4CkLjQoq/cBCQuyk00KeWZQyhKx0qaozu5kFuC2y8/G/9+7tdmh5an8JhjJnkaUWnvZdmUxBhGdBSlOfrVnGbBHVs+IIvGC2sO8QzTGPf/voRdJl2DzIiNzA5pdCgqQ1y4OGtDcfFsTJ14AND6Pur8zuXSiZcDbzwvDpwwA99OodOuwzqf2w4HnjIZYePaKFjcNS251xlGa3Xgw7eexU3TJiL4aA7q/Hwp5yLKJzGeEJPnEMXGRgfARkfBMrW7Hc3Y5Evfwn6TLofvjjYPvtJzMDpCN78Ej8+cipd+ezuy3kLk04wx7l0gRacappFDI7z6sTjghLOx0ebbmaRfCpfoOEPfCAEUl+LOK0/Da889hMZiKzLmOEIuTvnwYmy+jyJFIjKlpEJ6DRi+4yNvNQLNn8L+J07Dupt9EQU3Stzkk5zudrtYxJyXnsYdl50Np+VtNKAV+RQTepdN4F6+63NxU1fIIuc3IBw+DkddcBUa1tsUIcWQiRrh9xmi04bZzz+JmVN/iqZwAbKMZw+9KAG9dHwtFxOZYrSoZxwxHJ7Wwz1mC52pRmy90/7Y8cCTUXSGmeV7iPpoQcHwKT+HV55+BLf/7Fw0F5egMSii6HYil4pODFrRh2FpFJ+F9HB8Zdcj8PU9jjJCxo9PfIkO7gSWzMH9Fx+Huf96FhmL/bIAj8noTIAN2QcjccFQsCjsgPHWRbPIaGeYxLB1cd7Vd8FPrw0PTagzY4QnKnHx56F98Vu4acrxWDj3BTgMxWPYQ0Cv3MoTotutNEaO3wZHTLoa6ZHjUOBJUfSPFC0TfsLwjb8+fRd+de1EpFaSc+H4qSipnt4TJ4+iZaPDasDYT2+LAyeei+zw9VC06pAKs9FJtfTuMefioZvx+zuvRcZvibxl5tjmKKm1hwOAu0zCHt7qjsQe/zcZW3zlRyVxUUqg9ul5s2F5H+GXd1+C5x+5Admgo9fZ1/YduB7HPTcOQuScDFrTI3HopCnYYIvtUbAaYFkuilxghyEaQhe5D1/HtEl7wG2fg6xvwy3SW8GxWzBCx3he47wLE7tSOmXOhEbZGPs/2+GAM66G44w1C1CP/YCdMqB8DPD+v/+Am342Af6it5EmlN5bYOZJs4cd2sjbDdhoy6/hkJMmI0yPNItyk5PE/AHkkfUtvP3PpzDrykmwWuegzrPhFJuik5GcduOliFzEH4dFMTnY5CuUxMXm2+yE7024BHCyJgeq6HBhG80d6fZ5uO/S0/De87824XVtJjl52SG1zPOAh0t4DWYIdPCkvuEb4eATr8Q6n/4yfJceDXrEGK6WQqtdRHNxAW6cfDw+euEJDANzmej1oWjnRgOn3ijHgV5OkxFETxj52h46OW/Uj8fJF9yL7OhPmxPKqMYpjLiz4obtePvvv8ftF56K0R0fwrFy+CDLzaQV28B4Aj0XVi6LXGoktv3+gdhuv6OAdDMCbraY3ENuotFrVMRLzzyEu2ecjqbCfNSF3KCKFv/mY3Ihonb06C0x4Dh3h8ZLk6IY5kaTRbtn0GY1YusddsPOPz4FQWoUin6qdJQ6+wC9ehx7S4D2t3HBITujubAIw4I8PnJHY7dzrsW4Lb4aiQs+B403uHQsu2EaMVjZ9t1gLHUUFjUYVIemTImLoeFeFXc1If+lzV2bu8SFxXjkZ+fg1WceQ7a4FCmGFzg89WYlO4Zcmsfn/xvPRfSeBS6MuYvE3TAmRW/wP1/BDj+9Cs6IDc0uWxQAY7bJ4Pjt8BfNxtQJ+yCT+xD1hZZlTov6BFATR0o3OHfaXLQEWay75Tex9ylTEDaMNcfRRimqoRFRrtWKD157GrOmToSz9B3UFfJI+9yJiqZY7rTxxyx2S+LCnLpijnWsx1K/ERtu9XXsfubP4KXWKuUTRHUHTzrJL8Ufr5+CF389C83hEuR5UgtP/OjlQxd7yuIuXhPa6sZij4nnYfwXvmaOn2SITekoJPCIHsdbirsuPQlv/fkhrBG2g+tmLqb4JDfvGLCCyB1v8gC4aOXfuEgHclYdgmEbY/cTL8KY//kK/EzGxAfbQSnRr5jH3JeexgOXnQG3ZTbqA4Z1MYa4+9Lwk4sKCgKGwHWGTQiHb4BDJ1+NunU/izCdNYuESCAVkfKW4K3nmdB9GtYIFyLjd5g4Yy5y4nciUJRmPHrI+PvopCh+v5Cy0Wo34Us7H4KvHXIqQrcpkrkm9MuJjvP3O/D60w/h7p+diRHFxWjwcyiigGLq46Nzu1ui+4KIAqfFacKXdz8a39j3WBTQiIB5EaXjR9kDnCWz8eupR2HOP/6EhlTBiGge/OOVTgxi6Bd/R7HA9aPx1tgBcg7Q6Tags35tnHX9AwiyY+FZTeCZPybkhwLR99Gx+E3cfWGU0M1k/TTzkNinItfDMvoorjvbw6YvzaRRP25rHHratUiP3Ignx5pPqsgQDjajBX97fBb+dM0pyPKdGMud39TFxUT+sC+x3+WjkD/HQqfbhLX+31ex98QLUDdinOlLLj00fuSVctGGJ++fiWfuuAoNxcWle5T6jVmYr/jDWy5Ij8QPJ1yELb66O0KrAQUzX0ReI7fIjY3F+N0d0/HPe69Gk0+P18ef5W1qBL85MYp9F+hw6rDEHYWDJ03F+C/tAD+sh8dEaxcmrK2haMNbMBuXTfoR3LY3UV9kQjRPYIsElglvMgm2ZoYo3TgKlYtyLmyM+vz22PPca2E565hxx8UtPReBT++Rj3n/fgK/uPJ4uAveRGMxft/CimzKo2j5PgwHRctBu9uIcVt9C3ufPAVhZk0jPHh8tOd48MI86gIbc196CndeejxS7XNQVwjheg2RB8Nuj3I/OJcZLtEpUyaczfyKoaoN2Hz7H+Crx19q5jh6KnlCGPPI0rRt5wI8PH0SPnjuV0hZrehciT053J2iCzdloYWiYPhG2Ofkq7HWp7eBZ07PKMANOCOnkXN81Ofex22TT8TCF/6A5mILR48JDOIGj5mDGQJkxEXUb5kMzlyZMOWjg2FFdeNxwoX3wx77KbOhQU8x5xTOmzxoYO5ff4s7zjsJ6+cXwbVyWJRembgIzaaN72fQaq2BbX9wML58wPEAD6hwKTg5K3ATLQ/Ha8d/nnkI9/38DDTn5qOe/dXo4tK7NJgrwtOi4lf3dB95Jier1JPNHBot9MmPG1s8SKEjNQybf3t3fOvwSfDTo5BnsKbZ5IveZWIy04JWoPNdTD/iR6hr+wD1na1YlF4Le5wbiQsfdQjMsewWnNJx6/EcZTTYEKxSJC6GAPog3VLiYpDAJqFYiouu06L4noTiR7j/Z2fi1WcfM6f6cBfVtnnIaen8+xU02qQ7xifg8OFoFrjRqRfFwIPDJFA/jfX/35bY5bTLkR4x3uw+R++VKD34vE4Ei2ZjytF7IV38yMTV9naMpdnXcvLmeFS+GyEXNmDcZt/EASdNg1W3HkLmCzDumpuNJrohh/dnP4sbp02Et3gO6kwSeelsdjs6DpViI9515T9S+pgcwFQjWtGEjbb4Kg447SKELhP8oqMFo8RiHsm5CA/PnIoXf38HmoIlpVdarExcFMxxnp1WA3IN43DACRdggy9805wLH++w8SHkelwstuL2y07CW397FPXh0uh43ZChNRRD0QvkojCu6KhC1o4v16LfI+80IBi+MQ44cRrGbfrl6Cz2UuK0OTUnaMeb/3oCt11xOqzW11HPnbki33vC5PAVL+a4O5dP55HjWfDNG+LYs69F8zqfg2/zqNIo0ti81jBswRv/+D2um3oahvkLkOXpVwzXil+MZ8QoPRaRt8OQNS+tY8J8Cp3WSHzpfw/Bdw44BcjwGF0mVJZeFma8Sy14+dkHcPuMM9HsLUADd+iD6LjNeNdwReIilwrQ5jZh+13/D9/e81iz+OeJQxQM0fs3QhRb3sQDlx6Dt15+DvV2AaFXQGi78LgINUKBuT1BKcyLiwXm6vDkGxcFuxk5ZzTOuf5RWNkx5pQpHpIQCSQuKIroWDobs6YchY/e/DPqkEeK4TV5migSyD3VPQorBNrTFurX/RwOPe0GZEdugCDNkMSwK2eHOQt//cOdePLqM5Ax4VjLjqruZUdhatEOMxeiPKHHs0Zg9IZfxT4nXoT6NdYzvSxwmZTKsBUmFrfgDw9ch6fumoF6fyHSsXfEuAOZs7PiJQzrvzQ7CrseMxmf23oXgCcYlU56ZfiPXWTex1I8fs+l+Nt916FhJeLCHDCQynd5FAtWHdrt0fjxxGkYv+V3AIbveZZJ+ua8l/JDFBa8gcvO2BVh+xtRuFrIcDtW24PNhO4u+qWXzxnDxTkXDkZ/fhvsfdYM2HZJXPB6msDjfOJj3n+exC9mnADQW+p1Fxcfk49zL9jfAyabMxfcctFhD8eGW30b+03knDM6EhcMszHihULIx1svP4m7rjgOdu5NuB6PSebGAaNo6B3kuynoyYlzJaI52YTB+mkTFrXlN36AHSZMi96tYnbdoxfrmZfgFT/ALT/7KV7722No8tpRz+ONVyIXTdJ3KgAPErfXoLf0KozeZDsUzXsiPKQYNuVTRtA5OR83TD0R777yJNJha/SeFIpDc4p3dJhDdHoZxQXncs5rHjy3E+1OCmjcGCdNvgvpsWPMCW8uQ7vMu3uiE+Rm//MJXHvhiRgZLoJbpBewuz0/2RBzBK6Th+9aaMdwfHXnn+Dbe58A3xlhTuEzLyDlyU18dng5vPLsw7jv6rNQX5xnNuLYd3hCWTQnRy+pLR3KvMyoi16OWnr9qQXkmHtmM/w4MN502sG3h2FLHr992KnwnOHoDG3U8/0+5gV79JhGnkG78z2c9ePvo75jPpq8HNqza2KvMy/HuM23g88joz8hLpiLFvVqiYskrOKGrg0SF0PHvuLvbNZPpVWOWVCEH+GeW6bi1ZefhOUvgstZ3pxyFIVwRJ+el5vRK7pin3kU0sNdCp5AUmRyLOowfsPPYbcfn4u65nGlE0xK05t5W3cLim1zMfXMo+FaSwEjLrp/lr8vt9c6kQ8KcJ16FIuNGL/hNjjg0NPhpsbACviwjI5bpTubpze98/bfcOvMC9DeMhdpE3bDo/yiN3pzlzdTevabB4OJfeaLu9LG68J48PEbb44DDjsTsJjTET02ojPZCwiCRbj/rivw4l8eRtZujxbH8Rt+Sy7w+L3AXQtL7oJxd5uhHHXrYf9DJmHcxl9CaDWb93SUzhxCyrzdegluu/EsvP7v38JBu0kMNmfVcwnu8CVReR5UAzBp0SRic4XQiYBHIrqNsOvG44BDzsYGG24RvbG8yz3OU4FaMef1Z3HbbRfBz81FyupEOtcQhTj08mFccWddC/JMBs2uj+NOuATD19jUPNRi74ltcgDa8Oarf8YNV01HnbXUvEiPktWI0viNtAw2cuk94uKWMfMMseMqqd4ks2693R7YYecfw3LrzJnt8ZvUTfgBluDlf/4ed866GG6wAGm7gFQhC8fjC8XizyeX6Lx/Z8ZD3s7ia9/eD9/+34PghzxJi+EXfPhGR0IWOt7FfTefj7lv/BMIeAxwlEzA0BrurEbJlQGKNmO1oyR8U/ewDgGaEYQjcebUm+CkRhj2pYOGSllHnehofwu/uP4sfPjeC3DtKJTIzmeQMvx7TqKNxUU+bSMzchyOnDAV2ab1zGLCLBD5HhfGsAdtePH5X+HxOy4zeSxRZE4p3KskXUx3Z5Shm0PB7TT8jfA24mA4Ro/5AvY//HQ0NI41oTlFk0PFKBSOoYV48re34Q+/mQUXS82CJ3qLOUN0ohCjFX2MXys1Et/f5zh8fotvI2DukROFBQV+0ZzAY4Ut+PWjN+Ifv7uHrwTrtT/6dicKmdZSHg7FZRbFYCQO/Mmp2Pgz30TgN0Xi2xxxSgFYRGfLHFxy4REmv8CyOqPxXHqnhfECcDFsPt08F0ZyRMeLrrPxVtjjyPPgMlSSL0XknGPmTS4sc3hvzl9wy3XnAR2LkGGOWy8fhtx46dbobfCc04JmbPj/voL9DzsNIUYi5Ev4TH14VG6A0G/FnNnP4vabz0fgvWvmgK5NDyuA49dFScyltyxEr8YLzcsI8x4X6nXY/IvfwncPPMWw4iEYltlIIoM8/PBD3HrrxXj1P3808fzZIr1CK5YXZj5l/R2+ByaNbMN62P/gczBmvS8hsOph88QnkvSjkFOvuAA33zAZb83+M9x0W/SWeuOhiHL8eAQrT1xi/pzxCBiPUScCl16lRlipcTjupBnIjhxjnk+uqX+0scVDHt5440+44drz4WCByRnJ+KnlcgeXfaaQTdFhwFmA0BmJr3x1T3xvpyNNHhbn1CjiKnpfBPvKf174Le67/RKE3ntIu8zD4FYKhRM9R9EJUDyBsMtPFb8rqiQs4qcpD7KIDhXhQRA84TBt+uoWW/8vvr/nCSbnokgerh8dz0wPe6nUVPt7mHzI19DYudQcZLAotQb2P3sGxn9uW/g2N6mi48ods2lDu0YBUhIXFb88q/gKSlxUvImGsIJdntnoYQJrEe5/7Dr86z9/BNAG2+VDzDEPzJWeE9IVr8HdsWiVbo7+Z+Sx2fHKYv11P43dvz8RjQ3rdb3hNrqugMBuQc6bh2kXn450hruPXEB/PPl/UtKE8FOF/8/ed4DbUVXfr+lz2+s1PZAEQgIJJUiV3puU0FGKQYoIKiqiCFYURaWjoGKjg6Chl5CE3hMggYT0+t7Lq7dO/397n5n77nt5DQR+wf8bPr4k986dOXPOmXP22nvttVHwCiytKgdVGN0wDafNvACaUgmJvNZhBWcnIE9zFhuaF+OeB25BnqqqKgReSC4rohFRG4WRKNrvMfeYPOSeK8PQyzF+zDY45fhLIaEh/J0w8bwgx3Kos5+8AwvfmwdFI885GdAh4KKzmKwcUSpEJWFS3eHKs34culKD4446E+PGTIeEOFcrVlQCEAErPqlKBg/+5/f4YPlc+AHp5RPvPaz4SxWfZeKjU0Yq5SKEn5Nqi5LnMTCU0Zh59MUYPWqHMNE85I6zylcBK1a+iQdn/wkFdx1XwOVq06G040AGukyRD1I0kevxtbMvRzI+GjJV5GXKEAEcD7LchWWr38Q/7rwdimoBCtFbhBHK57Dka5hczr8hOgd5MWW4Dhk95fjCLofhwH1PgCKVdVfFZpoGKcxksOiDV3D/Q3+CoqW5urTHBkCpYduX/5+q9qrQlQrsPuMQ7LX7UdDkavjEb6aDrW4bOXs97n7491i3fpWoxE4J/EwxoXbSXKEoUQDZIxAYjjlHkEyoUhnsQgyXXXo1NJXmJeXThHRAnms5ZPPrcOcD12HdxvegUJE+Ie3DhiB3R2TQlTyCkLeUoaISidhIfOXUC5BKjIQcpDgR2aU5o1G7bLzx1rN46tmbOI9CRBhDcMGSn2TMhPVewqKHgjdD7SdjLY76mkk44dhzkIxR8cs4R1SEhHUOstKFF16ejbkvzg4rwtM6QsY1XTOc8wOgC1mqw2EHn4ntJu8CTa5gCWmXJXSp6n0BjteJuS88ghffuB+SQnO8/1gaA0ICpdx+Ch/Q3EnhpJlfw8j6KTD0BlYqIvuQlbOUPLLWBtxw00/gBV0AvUeczE6Am8kkPUhpkTaKqAIujjEjd8IJx34PuloBmWS4aQXxaW6QFHUaTc0f4O4HbkfO2QiPJZ6jY/P5SO03qcI3Z1TH4LtxbD1uOk498WsAgd4gIQrLBZTPRtSoNmzYsBD3PvRHuMEm+CTVG4Vq6d0lIMIJzCIni5/Lp0J3JE9rwrYkTN1uV3zpqIvDKJPI6aAcOMdLc7G6+/51G5aueBsy53BEuXd9xwHZ2aJLsGzKSYihKjEKxx15NkbWT4cUlLGjhjE3gVyOQqVxzwO3YtX6t+FL7SyHLuaOiAxR5JVymeCnwrWODPg0ZNmDIpVDk0binK/8AKny0aACL5SLIPzxFDHvwJp17+Cf994IyG2QQ4nngSIvAlgKJTrJr8Au0w/FQfucLCSMi8p5Yn3y/S58sPQVPPzIn+DLLbyu0bgLICHWPgaapdKvfbwHHPgW6irhmkcdRAUqK7D9dvviiAPPAgKS9iaZ4wAKV1a12JFBeVtaZi2u/cpOSOVobvloMqpxxpV/wLjtd4evlnF0lVsRggtW0euxM3229scwLeqz7e9P827D4OLT7N3P+7W7aZ/sfYfciX/N/jMWvjufJRG5dreiwQ6LUg3tccOqtqzJTbwr4hCbcB0JW43bDicfdRHKEiN6gAvm0UpZ5K0mXHvdlWy0sOzkAFXBhXeNPJkkRatDlSsxdsQ0nHriudAU8lCSp0sYrEJuNY+NTUtw9/23IG83I0BOGIZshJC3KQxls8ErchjYxCNdfJcqj2vYZuIOOP0mxKnkAAAgAElEQVT4i6CgWnhAQ6OPpSH9TjzyxD/w9jtzIWs2Be/D77sBBhVMIq8dbcKObbPGOX3mOSoSei2OOfI0TBg3jeuKUK1ehbThyZAh7nmQx4P/vgkfrngRMtUCcAk8UW4AkXoLABkutDmzFG0YueA+zMOxfZQltsKXjvwaRo/eQRjnxfZzmW4sW/YGZj92JzL5tYCahR13YAvSfr8GESm/mHkTsptgcHT2Wd9BRfloSJwxGvrWSbte68LiVa/i7vv+DtdLQzdIgpGUa4QRyt558sxRQi1bfmS0U54PebBNKFIKO0/fH/t88WgopDlPcpYcJROxD9psP1jyBh586K9cPExSLRS0PCyjNFdoc4OIPKSJQjlkK4699zwce+x1FECc+yJhgCWUkHbW4p9P3IRlK5eywIHrOjBMMlJFwr3wDAcwHRkmpxlEz6/Bd8hQKMM3LvoBdLMaga1ClmncwvZIDrKFjbj/wT9gw8YlwrglH7RqwYqRsSuARvdRRPGQfAV6rgIjyrbFicefibLykVwlWExcYcRJqou3F87FI/OvhyeTNHSUCxPiJ6abCHChuVSDIN5tegQqHEvGuNFTcPRRpyGZbABYxljUw/CpGJtewMsvzcb8F59krzJXDCbuPFEiVVGsrt+DhrpQgS8dcg623+ELgE2F0IhqRs5hMUd8tYCnnrwPLyx5CK7emyrZs180V0Pcioc5X5TQQ7khJk44/myMHbMDVKUMAck1M+akRC8bmcx6/OnPv0fBbodERf/YyAvjkbQGlrS/L3AxfsSOOOXIb0ENFYV4zvoEQB0omo3mlqW478E70OKuhG12DQguKAcqniNFKAOBTx7nBMaPm4qZJ5wFKUgU+558Hj7VulAKWLP+HTz07ztQcFpZPEEcNDcVuCSLy+pbAlgI0KTAdznln6NQO26/B44+4KuQSWUuBFPcfpZz7sS/Z/8DS5e/BVfrhKtlBpiPNGgyYMegSTG4BR8VyXqccNw5GNEwRURTiQ5I64FPEucFbv8/7roJK9cuQCB3sWdegCNakxVWwWPDmx0m1D5yJBCgdeG7JmL6KMz6yvdRWU7S5gSEI3Dhw3HTWLX2Hdx5782A3CWUD6mg3YCHoPqpsg7PjmPXnQ/BwfudxBXpiZLFB+eCubC9At7/8DU8PPvPkNRO+LSf0FGyroqZP7CcNK8W4fsXzT0BrhLYcYd9cNgBZ0ACSZ8rw+BiaAbI8FmfUQ8Mg4vPqKM/t7cJi+lxoFXK4qHZf8fyVe+wehQ77iUZDq31osTrAEdkRIcbGXtuyOiiH2uwrQDjxkzEcQedhopEXUhZEsYBbSBk/KczG3DXPX9G1mqHy4bJALdjr6sLnZSPHIoumBjTOAlHHXkSYkZZaPyHydpsSjhYv3EpHnn8HmTzzUJqM/LyUXSCMhZYClEkoouNmCI3GgMM31MxaavtcNT+J8BUKsLEOtFAz7dgO2nMmfcw3ln0MiSqKKtTMmL0AKJvHNtFuistAAVJVWqiUBglcepyClMm7Yi66lEoi1djh+2mQaEkQsenfGUuhvfeonlobf+QucvEmeaKtVwnIpQOJYOcgYOgQgRSHhJ5q70Acb0RkybtgbJYrdgjmZsTevYVoK1tPZYtWwDLaYVDiYI6be4Db8akjkIJ1Qptvn4Cu+yyHwyjjKUchW+cXOI+AqOAlq71eO+9t3ic2QjiiAZLwhQ57FTTgsEFVVBmgBdAU+PwXB31NeMwdtwU+L4BLZS6jWhjtNm3blqLxR+8waDY9XMiqZbVuvqfRPSNSZxkV0Nj4ySMHDkJgUfp1t2GBAFQGx1YvPwVtLVvgqqqcBybZPtFOkdIoRH5E5QgL3o3tERE1C6IYbfd9oOqpbhvCDgKIQECSB5srxOLFr+MdIZAr6iiS0Pjcs2H0neg1ztI3nVbQ7lZh6lTdoFuVHD7CdhRSQXftyDpATasW4qlq14Pk+S74SIBV758ZNyEUbzSO7oOUFUxApMmTuOx5UrAoVosGYhGHFi9ejFWr13CcsjR1bvBxUDvMA11DFMmzEBlRSPkgIAdVcEj4zeAR7k5uodVKxdjVfMiUVl7oBWInpsUlSKNT1Ie8zVMnTIDyXgddDUJuwBoJl3dhecX4LppvPX2i3wvETESfczVoqn2T4liWqmqO/Ud/bsqOQI7bL03R0ol9p6L+gU0a1TZRcFqxcJ3X4NFkRFKnhpkDaWEZ1ozfQboBvfL5G2miSgSvdskVUrKQqTkJ7lIZ9Zh0fuvc/RU4ckXJkIzuCBhARGJESA8igqIqBRx90fWjcHE0dNY5lZEKgmYEDi0oCgOFi96FS1taxDorsCVAx3Mc5O5wjwBDVNLYdttdkIy0QDVNCCbEqAJ8Q/K6CEA8J9H78ba9YshqXlRlJF9EpRTQMnZpChH4ILktSl/ivakLGTV4/UvbjRi5pfOQX1FHRSJcv0icAE4bg7LV76DJ55+AK7XwcntrkKRnIHnI1GTmMrkxzF9h72x1+6HQlUEPbEoUiJRoT0fH6xYgGeeexBu0M5y22KvKwUTfqg8OPA9NU/ILkdOLRZ6gImpk2dgn72OhqbSe0fS4MORi0Fm4PDXn2EPDIOLz7CzP1+3Cr2+rFkvNkqu7EqbICVlsqSlFqp3DMwV7n5uWiAjb3e0SQvNe7oWbZiGTMZhGFUIjQDO+2CKi4Wc1cFqI0MR+SdDjK8eaHBcom7p0NQYk0VK9xCHkp85v8GD43UxJcdQI8qMoEURX9YtVuEV3ujI1HB8Ahk6JwnHlDgrPLF3O1KaIqWggDjKFA2haIGo1krPXYxu+AFeePkFzHlurqjKSvswFXZSKDohI6BiS74KvxBg260m45SZJzHNxkkX4OYoA1UGlDRTgBQqgMBGlBnmwohIi4jWhF4/BhcONI28eA5Hd8jIdW0LhkljRBuoUDahcD4Z6LRpc/t9D2aQIkL8wFNa9mBrRJ/T4NgyfD5f5mciA4XzVgh98AALg5GMXqKeCSOajqjiMX0abv5MNRJUDjLUfE9It6pqjOeq8O6Hv2VwJ84n0MWGh+8iJpUDhYHrdFCf5eU2LvjFEqCeAVUxWPyrSFOQXC7cpVH/06wiGhvNE5c83z3zCSgR1C7ekpSO6BcyVwu3mA4vwXMIMJWynsNIjWKxR5bTj3wZOsmm8mOWzOTNShb5nMBMdVrIWPRchfuKqIxE0yJqDoEjAkKaR5Sabm19vnJ06RCzkDqSw8ZoKAdLogayiHI5LiX+07ynd5k12NgYVIg6qVB+FUWiuqMqJNujDFIEUABgSqIN2Pmgaynue0mmOUnzh8AV5bhQcnRMvAMD2WmKB0uP6HbiRJKepWuSsapIJgs0cIV0n7ziLjQK9JGUM5NFImhBAg8yFJ53JfeM+p9AGUeGRPYKZf0QTUyRSWlK5HTQ/KdosEzRkMCFQd538tIMdJDiWywvKjwLMkux7VzbQBJVz+l1UlVwBI2L7pEnnw3zkM7GanEqt59zBIpSuoIWJSkEECXI5LygOjVhrgYBO2Ggi6RxNphl+p+K+pEjpCTi1udzBKAK175EhrboE4cjRTFAU6HGSXhJhhwnGWdaFixYdhdHeGTZD5d8GgUhlEDKVmKVoHWK2kXglWovkcQ20a8o4lsjKvZQ30TggnMJPfhBAa6fhq558Bgw9SyqufkjUOYGzQ2KjKhQFMoZioUOpsj4p9GmYDIl/tuwvTZoClEwQ0caOybETOpe4wYedpWKdoqsp/B/wHapP+jeMc559LwAiiHxmA7Toj5fltb/amuHwcX/6sj+188V8jwZXEQbqMi94JoXvNiJomDshQ4Nh35JMiV2hciVCMEFAwjB72eFC7LPyNseeW7D5xDgRtBMSqkI/T+moC6wvlOoPU8hf3FtwUgXbeAURiEqSxsAFwakzSC6spBzFVuwoLdEyZvRI1EfkMQlK1vxdURCpzCMycgQGwnp/ourkBKS6LvIOKTHm//8C3jm6WfZeKKDDRBuk7geS8N6ErYZOwEzj5kJpyMPN+9CJ84xJZWTocJKPnQbAhelm2WowS+Kdojr87VFDwgeugB/ZIQLcMTFKEIrTOQYCKpPuFEOpsvP9BF67u7xFVcL8wVC5SdWrQnnmPD+igZ2K/FEEawSJpkIBUThAR6S4hQrepOjaBknJoTiA8SZJmODwOBAbspw/BVSoqHn6PY6hqW4wpwRskxJfJ/6KvQMF63Qntdn/YBS+5cwIOnfy/SOlcQzuF+68294znAieyh9TBLDfUSN+PmjsS2+X6ToRuMlQADnCoThCDKa+bpERyEZzxCoCBuZxBbICA77IdRiEHMl7E+OPoZziaIbBFq4Lo24khhlyuugeROOO1vcEr+HNJ+LR7fl3uOV5sgAg5NQmpqHXLRLRBJcfk94rkdztZ9Fgac+e++75xh3M6vbindVRIvEe1Dkuhe7IJxPfCGKygnK2ICHTOCIDE46l+ZQN2IT65iIGvB3Q5iPvioAV/RucD+URMLEyIVyBvxg9I5z+bWSNSmSOQ7zXqJJEwIifp4Iv1ATtSiiImp3RPfgdZLUwziXi97hwUIXIeWOL0FzmrpbhkvyrloAV3ZglPnQqnRKLgnXDnJoCOpW93OGghPFvuzOD2NwwcUA6RlF9IUFCPgZQxEMBn2iX4STgiIe1K+Dgwuujs4RawFoqOo6U1N5zoRqW/R0vPYyr0/QtXhmdef5FSmb/ZAaw5koLsFlKUPHXLGuCjUjfJ85SVywBxhcoABboT1pOOdikLdz+OtPsQeGwcWn2Lmf70t3g4ueFlGYWMa7crRZRsbGAE+82SZcYrX05ozz5tNtBPe4qtCHHcIhTANKTiVPqji6aR6lBoagJ0XWTRRZiYyAEPyUao9v1oCorYLGIjaOaMMrbWpIP+Dduef3ZCTMm/s85sx5TphlTP+hfJDImCMDhOwsGduMmYDjDzsObqcDySazkWhHIklQWAXieYSBOkhXbWZfRwAq/KIPg42lMKnKreD49HsQLYryJPo0wEIDNzKFIr9waXPYRApvwU9UOs2KJ/aae7yLl1yljyYW28/i/v23n+5HhQA58bjPE4WRStKNXAyr9zml9w616nuwB4t9ELVBtEf0VwguQrxS5CfxLSW45M0no68X5180IzR4KE/CkVhhppjnEV0vNBEZMBIIDGk8VLSL5x4b72Hiafju0DUIqJcCjmLv9QAZfdcFE0C7+Cp229IDjYFwO3T/qLRPI5DE9TJ9UcNggEPySc4zBBF93XOAdvR4j8I+FK6LQe5ZbH8ETErOL7kf5X0RrWXA9pObQxSI6X/e9gXSen8WjZWYSgPfk0Fj6Vrd+3TxHcPI8Lye73D3+dwDtB5E70nYJVQThkBTgahiCRtmrQm5jIrC0W9L1sxSEBUCvM0bX7p+hzco1iLhQhTiKFl/hAco+nAIk6B4SgRIS68XRvGjycg5RkJ8Qkj5hj8eFJWG7Yza1WO9E+uOOISDSsB4IRoxDC4GeSmHv/5MemAYXHwm3fx5vAktXoLfvTm4CA3YUs/2YI842C4c/T60g8Idq++rDvFarFTK4KLnBte9kUQbY7Tml+7CvTaZEs/ywLtxuLkVAUvpgwnvefezdd+DIxfznsdzBC7YgCOlKJFMLSJDggBAVJJJoybimP2PofLO0Cixk7zRxc22+5rchGJfieTj6DpCliWkZbEHL1TxYm9YmBAdNb2P/iZDaLA8GzLm2DDv/fseXRswb5ooN31Wqo02YzL0WbWo9KEi5FGy2RY38ZLNuQ97gQxqppcUv+vDJCLvNNFEBkIgIXXH50KSva3b6JqinZyD0sOoKDUSuqmFHCUhJZ9Sy6/0d1TplxLHtZCeVGovFacYFYekPuOYl/CuRsY9A4cQgESGFYsrREZW+KeQTerG+US5ifqCc0q6e0ZE50S0LfxJMRLC5C9i2bGXV1yS4kd2mDcVqSuVqixF7wjx21UuBjnQIQzbHlGhPk6n4SZwtFkOfK9XdLOf9p6/XMyMpHmpmvXAlFCKzpCwQTHPo5/H4Pk4WN4aS5eG73p/NnBf4KKPe9IjiYTu/tovHppoX5pLeUH8r34HgZwgnP8wiG2uEVhn6mL07hLlEHCpICZFdo08Yg0mlMoIXJS8x6JF3W0ofX36axnji6hdvRrXx7gOMtEiv83mp5Wus/RttE5xtDosphTlsPFjRCBosLnd6+UuztWejac9QoALut5w5GLQcRw+4VPvgWFw8al38ef1BrR4EdckUraJ1vVISjaizUQe88GecxAXWakFGlknva3S0NiKaBuD3VF4ZAVxK9qUig6romIP7QNk2NLV+oo2RJub0CXvc/eMknZLG7SZZ6q7H8W20HNT58jFvChyITAIm/5cp0HQYuhQPBUTR07CkfseA7WgQ/cpV0LkVHSrPIkNlTnupW1mD15UrIPaE9XKoCu7gEzh+1Jw0Q+KYzAziFhXRD5hx1p0nejPaC6IPwV4iiIufY1qRGuKTNvuSFR3xKnkdwx6SzflzZ+DccUQQKqohC5aKY7uuST+zeKiXPG8ePQCTz3QVV+vQdEQEVfgQAODi246oig1Hr2PfRcr4zyWqHnhO8T5JkSzKoILATqovoxMCazFaAKXFOf8F4YM3AYCpFSXgf4qBlxWwnwCYsJwEcEQYJRGUHgsS98V8dAsr0xFLckIogrKJfTDIrAojTqFxq2gNfY3h8IWDGk8w/BR7yk24NIUftkrn4XleuXBKZoUUaSCoEVjk0NC0eN0vwdDeZ9EJ/YxaQdbWqPn5Z+KcRSRht5MrF7AndcPkk8uiVD39Q70ytXp6w2O3h0h5y1QgXgUUuGTYPsksBDAV7MwG2NQqqP3rmT/6XXh7n0gXIwiKm3x3Y8WqQhIl77HPZ0e4idDWBBovhf7u+T8okhAyVV6rLcRrTIagwh0UDbFYAMYzdtSqmTPaImIXGAYXPQ/+Ya/+Yx7YBhcfMYd/vm6XWTMlNoKES2K1mJKbyMX5lBcSKGh1Hv9Lhpu4RecDxFtLKUGePfCyrCHeendR+llS/3FbPiVbBrF2hIloEmAC7pCN6e45zj1fj52h4WnRN9Ff0b5Fr1lWrvzF0T7e3qdacudN28e5syZE+afiLKErOMeSneybUHgYsS2OGq/o6EXYtC55gIl2FNidKToIjxjglMcedGi/I7ufu65l4rIBm/9nCPRbYj07AuxKfdw+vczqblHNgMX9GnYljCqEdnN/b4bkX1HSaQDUeaiC0Q2Uunc6rV/F0s2DPhCUoQgolmF41vq9g7pUvxRf0GQHtcv8ez2y0chIyvUwy96OgkNUGQkUvMRfG6qRiweMZyPob1ECfhe+D87iUl8IbSIKMJAibQkp6kqpCgmc8DC0n24VE/Gd6FIlJZNHHoqZ6Kxd96mhGzLgmb70HUdMqmwERahi9E7K8v8OwIJJLPMeQE8vmRcy1xXQ9N1VtJyAwcxPQa1UEoTKV1jSt7rKJ8/NEi7jesSKiKtGASKBrUNQyNtM+M+ul/fhn/xXSh9J+heVBFxEMOwGCAsUnxK15LoPQid64O2v9QL32vi9rmu9gYx4YsbUY08yjsqofbwAtNr5SsJcHav86UAO8o/KYnKDvBOBTS3Odoj9hauy+FLsGkS6gFcNYvYiDiUqii6UZL3VXpdjuhSJI3aEuVUiPoXxa5gx5JIHimJsYWd0vO5ebUuguL+H0DsTqU5e2Gn9QIXTBEryY8Qe0sUpaAWkhqDEEUZbA5FYgJ9O7/E4hMuQVxEjyIXjkwURg1qZg1+feauXOeC3sxmvRpnXEV1LnaDr6bCOhf07oYlX8PoJE2DQViGA66cH/fL4ToXH7fntrzfDYOLLW9MtqAWCc9Vj6MHkBB+qKF6fPp/sJ47Y8+NoMeOUkKPHcpOHBrIJZcIfag9PPrCcx7trH26lvtoeim4KDFOevihSjfhaBOKbt0TsIjIRQQuRM4FO82ZbhJSJlhKU8XExok4at+jYFgmSKaQdxbKf+iRG1BqyIr29fCQ9dV97NGky/T1bH1MgyHM1IE53SFQGUIUhEdS2Ko9bb0BRmawEwc3RqPpP9AcH8zr2KvfSqdKP/0nDJNoPpbO4WjQRHs4YsVBn5B3HVoEOT+PJ+c/g3vuv5epNqSMs8v203DyzBNgux5+/evf4vDDjsRh+x5K+mmsOuXrEhauWIBfXvdzxBMxXPbN72Nc9XiW3W1Ob8Qf77wVr736BlJaFXaYPhXf+PbFeGvBm7jp1puhSiq+fNpXsMeuu3HScGchg7/94y9465U3MX276bj4699gek06l8aNf7wRb7zzJs4/73wcvOu+UCnhlmKLhO9VMjYjGlbYB8V+GOh9F5nIQxqJIZ3Ua83hf/Zxf8bug1+wuwhz/89QHPIhvFOfzCnhejFI0gW3uBg86K/9BO4E83+wIxLjiHLXmSIVRrNI2tfWPRiNJrRKETEr8pBKLx06Dbr3ntL3om+X0+Z7SuSxKFklhrIgFFfSPtBc+BH/sZnDrS+H1NDmj3AklPRFj04WN2VWYxF7UiSV1oYCpPwm/OTMI2Dm2xCXLbQqlTj1qluw9fa7ALLJFbp9KqTHstziHhGwGAYXg83m4e8H6oFhcDE8P4Z7YAvoAQIT3eBCKEyxt5lVTASFgRb+CFwcvc+R0G2T+dBsdQ9G3R1Czn3RhBrcXvpke+yTbNsQr/VJPoAwJoZwxSG2bUjXE5q0DD5FeIV8tJQU7MNRffz+D9fjrofuxoUXfh3tbZvw8H334ejDj8R++x+A8y7+Os47+3ycedKZ0B2ZwUWQkHD9HdfhtjtvRTqbxjVX/gbHHXgCvLyHh598GFf85ge46oqrYEopdHZ14tiTjsW8F+Zi1oWzMGHMRMzYcQauuOwKpJJJvLN8Mb520Sw4WRtTtp6C22+5jUHQgvcW4MLvXATLt7DbjN1x3VW/gqkmGBypoSJbT3AhDKfuooVD6OPP8pTBbeluVuJg82OIc+OzfLyPtB4Muf2R0EY4skxnIzUwn+uG2EYAvdGAVjlIzYnPuiO28PsJEQYRwaC1SCZNZZLkzbThmu9fBNNJwwjy6JLiOP6iH2LrqdMRyAZ8yrEj5avQoRRBoOHIxRY+4J+D5g2Di8/BIA038X+/B4bBxeBjPDSje2h2/uB3G/oZQ2pXaKkNZmMO2aALjQlKmi96dylKoQbI+QVc+8ffYfZTj+LGG27AiLp6XHrJxdBlBRdc+HWc942v42vnXIAvzzwdJhUF9CU05VtwyRWXYOy2Y7Dw3QVoLB+J6356A9RAx1/vvQNX/vaH+M+9s7HDpO1RsC1oMR3PvzQPs742C+fNOg9PPPUkrvvVdZg4YSJuv+cOPPjwA6iprIHqK7j5upugKiruvO9OPPT4v7HzrrvgqSeewl9v+DMmjJ7ILldVVgGbZHm50EkxN0CMwv+FD3UI4z8UcFHqsB7okkM2zofQrk/wlE96bpMXnik8obOENSaGwcV/P2LkbIiKDEqiAjvXJwo8NK9cgrgaQPFteLqBeFU9V7pXzSQTyoiWpihUw4RePUE3LtKH//uWfaQrDNOiPlJ3bdEnD4OLLXp4hhv3/0sPDIOLwUd6SIbO/4GRNqR2feLgQkS3ItEZrv2gBsjYWajlOn5+w9V45PFHcM3Vv2LFqMu/+x18YcYMnHzqqZh14fn46tnn4qyTz0SMCnA5Dp5f9BJ++puf4buXfRtvv70Aj/7rMdz821sxYcwkvPH2G/jpr36Mzq52HHbAoTjqqCMxYfIkPP3MU7jkm5fgtj/cjt9d+1scfshhOPX003HuN8/DTrvujPfffQ9WpoBbbrwZjuPg65dchB12nI79Dj4Q37702zjvlPNw+olnQGXuvQTJCqBIpbz0aDApr2vw+bElnvFJz43P+hk/+fYPg4tPZQwZXFBNHqIVKvCoOCRlo3gBPNeHQexZzxG1YVixTWSjSFxQkwprUl4KRUNLKFjFd/FTaXGfFx0GF59dX3/adxoGF592Dw9f///7HhCF4fo/ogV17ty5eO6550SdAfLX9kGLIqnBSSMmoUiLckI52S2AFtXXY/YS/+m7EwYABNE1Q7GjwY3MPq5Veg228UuGI2pf73M+yqQtNcD6unbxWkMEPkMy6CKVpzBdiPuHagUEFhzVxW9vuw433n4zpk6cDF1S0VhVjYsuuABO4OFr37gQs756Pk6feRpMX+MK5r/+y7V4au5T+NXVv8LKD1fg2l9di3PPPh9nnHIGXMfFkiVL8Y97/o6XXn0RVTWVuPXmW/H2wgWYdf4szH9mPq67/jo0bdyIs846B7+94Vr88EdX4O933IFcJoubb7wJ7777Hi6/6nJ8/fyLMG7CBFx15ZUY27gVfv3j3yCuxbiiueZTGnlpUs2WAy76fIWHAHhoLHvOsdL8gO5ZNuQARx9LyZDesY8yoUvOHdJc/AjAuc/IBXnYqZJ5RItqMKBWRhGskj76NB/0Y/ZPfz9jaWYy1CO6UfgnqaVFn0Xfi6KQIQWwj2ccbP8QbSBHgyjWB0mFTwAjCEQlb5Kd5sLzAWRVQqFQgK6rIZs2/I7BRTS5WM+tz4hhaVv7e/bNJKU/Qt8Og4uP0Flb+KnD4GILH6Dh5n3+e6CvzYE8uVwnINxY2tra8OSTT2LJkiX8wJqmwXNdBhilORcRuDhm36OgWyZUR2Rblkqo99lj/Ri2vfcy2l6GwPbgW2z22yEYPn0aaQO0rdTo70+Rv0c7PmVw0R9O7CsvdjM74RMEFzxOBDDCmo1c704NkHVyXP/i+r/ciLvuuxvfu+S72HbcRIwfPQqpZBzvLVmMsy44F2efdS7OOPl0pNQ4rHweMy88CR+u+BCj68ZwLYily5dg7z32wh9vvg1W1oahxFDwLdz1n7tx1c+uwuwH/4OWTa2YNWsWnnrqSSxd+gEu++HlmDJ5O5i6gV//6hpcddUVyG1PxyYAACAASURBVKUzuPH6G3HzLTfjb//8G0aPGsse07bWDsCRcdcdd2OrMeM5uiK5EjSiRYXGUvdM/GQiF4Ng/B6vzVDmdsgf6caO/bw4oY9APFU/RmS/4KIXgClVPI5uPBSbu79nH+y3fYGL/q41NPJaH5ELAhcSVei2Rc7F/wC4cF0h+S3LomZRJMMcfUZ/EtCg70v/Hv27dDLS7+l60XecjyeHtWuKb0vp5BOzSdw3QOA6LA5Ci0Wg6PBkElEQB8UvOIbRa+4Ggag/UgoUhPS0eCb63PO8zdsRtu3j7trD4OLj9tyW97thcLHljclwi/7HeqA3uKCFmcBFdLzxxhv49a9/Ddu2sfPOO0NRFP67qlCyds+E7k8aXPTV1YNV7e3PqOltdPTnceurWNoQnMCDVhOObNLe1ypGgniHFQZesT5c0aPYv+dwsOkYVWoe1GP3CYMLj/jRXFRN5PN7kgdJAzzVx8+v/wUeffox3HHjX7D1qK0Ah6QvPSxathRnf+Nr2H33vXDw/gfBCDR4toXLrrkc3/v2ZZi2zTToso4H/v0A/nr3HfjXgw/hpbkvoypWg7HbjMe9j9+Lu++/G4/96zG8+eZb+Nal38SzT8+BZVu48OILsWLVcvz8hz/FScfPxCXfvhiFbBa/vPpqzDr3XEybNh0nnngSEokU3n9/KX7y45/g/FkX4rSZp0CjlG4qWliMXJQUoxysOl4/AzQkgDDY4PbzPYO7PhBBj7lH0SSy0ELDbcD5McS58TGb+9/9rBdq6BeoDMkrEcqmckfJoBp+nHPxPwYuLMtiwzsCF7SmR1GL3lENOocMdfpcVUmAvOcRGfW0Z9C55HjqfXAeSwgZQu04TvD2XQsS1abxPXYG+YEMV4txTgVHMooyvt1wg9dICPBQOmfp31H7qE30TN17wcDRl6FOwGFwMdSe2vLPGwYXW/4YDbfwf6QHIiM38kTRBjR//nz8+Mc/xogRI7DffvuhtbVVKEWRRyvkvw4auaBN5WPQoiIju0f3cl2EoZj6mw/KUD3DQ/Ho+2SUhYXXmEpB/wyrQpfeOTqv+NkARlopHaF0U4wAx1Cnmdyrf0qjPQN5gksNzYHuNRQqiijiFkChOhJhATmq/eK6NiRTxu1/vx3PzJ+DX/zoamw1Yjzg2lxfYMX61fjmD7+LDS3NUCUddalqbDNhayzbtBTXXXMDRpSPhJ118NaiN/CDX16Or3/j62jf2IHHHnoCnuHBgY2TTjgFxxxxDN55ayGu/PFVuOXmW1A3oha/u+H3eOPN1/HLq36F8WPG45e/+QWy2TTOOfNsXHzpxfj+dy7HXrvvDdf1kc3l8L0ffg8N1SPwnUsuRVmqjOtkwA0BIGvsMqkIVOX64xy9x2mo19hsToU/LDW0hDHX92QTcyAstkZAlh6Fo5Rh7n2xcGFJi8L5XtpGOr83IBkqgO/9rH1dq7/n3Oy3yuDrwVDnNvH6ucpFCbjgahX/Y+AiikxHwIEMcTLO6aDPoqgF14UJoxx0Tl8ANAIX9Cddg8BFqWEvwIAAF5E4vNBE8BAwDSuAZ9tQNBW+rMGjPAtWL6dfUEq3mK/dVCiJ6+RwHY4w8kJ7Be1XdG9qI4EMcoAZhhEW04zm+OBzZcC1r4RKNtT3dfi8LbMHhsHFljkuw636H+sBWpy5OnHIxU2n07jjjjvwxz/+EQcffDAuueQSLFu2DK+88gpvILyh+LS4D06LYnrMYPbXED2jQzFshdH/yRk+fdlokZdPUAECeFSsjbjDQ+Bx9Be5GAq4GPT6fc3LEJCJMe7mWitF7Xjxo6EaYEMZA4pSUEVjjXz9vsz1ujzHhawrsJwcbMVDNpdFeaICqieEXqmORN7Lo62QgR34kKluigPEDQOWkkNlogpaQWfFJk9x0e618vk1ZXXoXNUJz3fgGy7qauuhQodXcNHe2oa6UQ1cfC/n5ZHNpFEWq4aumcjmMwjgQtNVWHkb8VQCvhUgZibh0vlOBq7jIWEkoJFaDRfQFEXQCChxRXCKZtDzfYz1YDMQGEasPsalhPlVMvf6AhfROx7RHZk+Eo178aYRaO71wvYBLnrfk+fQUBH8x33IPn5Hnu/So0+nxBDXl/9fwAUBBqK45nI5NsIrKysxZswYBgXZbBYffvhhMZJRXl6OiRMnFulTvalRtB/QNW699VbU1NTglFNO4esMtlbRFkK5LAXbga5rDB4oIiErVCST3n8PEstZi9H1+VORixFQpINhIBj8rFmzBvfeey9OO+00doRF4CYCTZFDrDdd66NOw+HIxUftsS33/GFwseWOzXDLPoc9wAZk6V4skWIH5VcALoW+EWDt6jX4+U+vwYIFC3HOOWfj9NNPRzKZwAsvvIhn5zwL16XwMyU0Eu9VLPK0CXiyxEmvk+sm4Mj9j4LraEg4JuC7IE+25yuQAkqKFcX3fNeBpCrwtCj4HcBwyGAL4NF/uqg1q3qk1iPDpaq35A336H4kL0LAhqjxVNJZVMFVnYCrhENRYFG4XQF0R9zPVVz4hsQF0TRqBUmtey5vXjKplMj0kQ1b9iARt97XuMqx6qugr+lbxwjgUEFAx4MZ6a9TJMeiiymkWQpX8dnzSZQglY1PUT3KVz24ILKQDpM8dtQA8uYrElwvgCbrnE/At/Jd7gfaUG1VVOs1Qme5p9CzBJC5+rQn1IwcjceVmlCgKsMqFc0OoFNCvS9xcXRHpwABRROor1womgLVI0qCBp/6XCE1JBcygUxZAhHjqMYDG9QacbBdaKTuIlGldXLiuxxtkF3A8KjYFeAQa4I6lNpP/c//lKB4Ic/a8QGTnteDJTuQiQKR9xBTaMwC5BSqkB3AJEMi78BXVDi6BGgFJP0ElC4Zge3DjwdwEy5s1YVkKzDyKlQNsBUbnmLCz3kwFBWS7MAvFKBpMbi2BTmlQ3aJZ67A5irxglvuw2PtfQJBsmHCoegPce0p4RQyJ537XgACZDTnBHlGRC7o2YR32wWlrMpUPZwVccTzqy7NGaoSTsPiISA6B81fekZ6HelV4iEO6JZQXDHQVJGZi7rRHCJ0Hkjw6DqBI6IoVO1YUjiY4hs0v1y+Ns0H1aX6IAp8BTy/mI6uBrDhQPN8GC7NaU3cQ3XhEkc9rEZH52qaAM30XivcSFkof9EbonjwJRmmrUDyKJ9KBg2vyi7/sKgm0d/CInM0TVSuPUjzyuN+oYapRPvnv/rwqA8cn6WB2QutyVAUj8+RfFU4J6gzqVK25MJXRd1rlTpOcuH6NNb0sAFUxeM1zZU1+HQfahtFJAKX+fzUXrJLifIkpiv1c1gKzgtBLo2tIqg5Knmraf0IbASqD32ECb+aijUwvOreBbjsD42/oOAosvidoDiWOh5C4FaK0j8OOv0v9p/Ozk42xAlEbL311mhqasI+++yDK664Av/5z3/w7W9/G5MmTUJZWRkOPfRQfPWrX+VoAP3P70tIO6LnJHBB/5988sloaGjA9ddfzxGEyKAXkY2wLhKtG54PWVEYuFNxvD/+6S/YZdcZ2HbyFMQM2iPEmNDaFkU6GIiwchSBi7Bmhu8VQcRLL72E73znO7j99tsZCNFBwKIU7NIYDAX0DNStw+Div5h0W9hPh8HFFjYgw835fPcAgQsqCEVWFe3xjucwvckLPPiBj1defQW/++3v0bkph8u++z3st/8+0A2dFXleeuVlzJkzRxgEtCHL5EmizdeD5nuwVEB1JGxfOwHHHHI82gMJyXYJpkqGkosgMNmQJU8vbeZkatN1fE1mY1ZRfKh5wdP3yBAyBRDRs2SIB3BVwFd9YXC4JvNzA50MWg+BnIPsO9AtCbKbQOCrKKQkkG0dzwGq7cFLOLA1C54tIR4k4DmSSCRUANklQ9OGLxfg6R48MujkMgSu8KjBIbUgF17cRkFyoXoKTD8Gj4xNMhqp3ZS8rlA/FNjgU5QYgxiJwQ3gm3k4kgMPCcQLFmSngMAMkDc12L6KlBSD3WHBiGuAk4VMgCyIIxPTYQdAhRNAc6hatQPX8CBbLverKpPHXROVitUAFj+HzQamaRkIoMDSgS41QFyRoOVtyIoFWfGhWDKkQgyeqSFvBNA8C4ZPxqMDV1WgBAY8G/BSGhzfRjKQYdkaVM+Hr+ThqBY0V4eRM+HHVOQRwPE8JKkr3IDBIFdnZ8NTgD76Oxl6ruZA0hTItgTVJ/AYIKuR3j2QJABA4CKpIavakBQXhm1CtXU2cgPNh6fasGBB9jTEPAOS5ME1AqQVg/s8HlCSaQ4KAZ08oSMNhaQPzaV+0pEjQ932YZLnW3UAy2ZA5sTiyGgy4gTEPAIPofwlgQ1FhkT/kyFL0RhVgu/50G0b0G04MoE+FZJkwDZk2J6PlCfIHZ5rQadQDBvrcfieGDPXD6CoFDW02bgW0REfBcWFqxO4lWA4EhSqDUDvKQpQqO6Gq3M9AE8KUFBt+GqO/LrQXQVKgXjvOixNgmPIUOidIcCuFmBYDtQ8AYs4PI3AgAvF0GB7DnuEuZYH4wQJmqLCc+hNBWgmqTQvdHIWKNAKJs95ApSBSo4FQEoTsHURlMmweHXQOVdFcclQ9wC9wFEfyTGgkDIpGe2GBEdXoBK4sAMG/G5ShaJYkAoELhKE/rlNHk1GtcBAyXVl6DI5ADKwzQoUAhWGH8B0s0BgwddS8KBCskXBNjmmogAZeepPWYZB4+aIxGZ6Hp7vBCqcAJ4hwyXaDsFO24bGuQaUc6BBqZXh1RGQF9Xao4NAtKjwza51BpxKsao2AQ4hsVpaF6VYmfv/AFwceeSRmD59Oi6//HKOUt9yyy0gRcBnnnkGP//5z3HfffehtrYWyWSS/48iFhTteOedd/DWW29hxx13xLRp0xhMHHfccRg1ahRuvvlmjn7QOW+++SZmzJiB7bffnoEJKUEtWLAAK1aswK677soRj6985StMuT37nK+iuroK69etY1BAgGffffdlIPPyyy9zdGLKlKmYNGkiKJpC13r11VexevVqJBIJ/O53v8Of//xnjB8/Hs3NzfwdtfWLX/wi6urqoOt6v3kjQ93Vh8HFUHtqyz9vGFxs+WM03MLPTQ/QxufB5sQ7SsamhsvstbZtFw888CB+85tr2WP1059dga3GjyuqbZCHaf78eXgmBBfRIksRBfLOKb6MnCZBD3RsXzGOIxd5Q0eynYwdG27TSjj5NCRFgV43En5ZLSwfMAwFcmcLvNZ1sLOdMCvrICer4adq4BJ48DwYsOC0rIOX64CqK5DLqoCKEbAkE57vwyCrZuMy2F0d7Ek147VQykegYKrIqi7KAhlaawfcrg1w8l0w4mWQY5UIyuvgqQm4jg9dliDnc/BbNgLZTsjxBFDdgKAshRbdharZqGjrAtashmTZkOLVQKoWXlUlBTegk0c+yMJtXwO3kGHjU6sZDTdRDTtQoeky5PwmSLl2WK2dMHIe1IpKoKoC+VQZfElDLO9Bat0EP9sKz2qHXlkNlI2AFU8iG9eQyDgw01kE6RZ42Q6OpsipFILaBuQS5WxkGk4eRvtGuJvWAZoBKVUOVDTAkw24pg49X4Da2QVv0xr4Gnnldchlo+GVlyOnaDBcBXohC69zPQqdzTDlJJS6UbDLKuDKEgxfQmDloWxqhlRohStlIdfVQzYb4Ho6CpoPzZChWxaC1jY47ZsATYZaUQaprg4WRXN0HVo2A7dpPZDuhGzokGpGwDVSkLQ4R0Jk3wW6WuCkm6EEDuRENdyaRuQSCXiaBNPKwexsgb9xPVxKGteT0Ktq4Cs68olqrtdl2mloagec1o2w8xRPMKA1pCAnqT9UuLCh2xaCDavh5Nugx1OQ43XwK0cgJwFxm0xRINhEY9IFikto1VWQKirh+zoCV4Kb1ER0rKsLVstaOPk8V/XWamncNNiqj3imAKW5E362E4jJkMvKgLJauCqBV/GsitcBv20tnK4uyLFyKA2NyNVXoVX2YVguqtN5SBubEOS6ICeTQKoOfrIOvksp5gEUtwB54xog3UXIC6hrgNdgoD1lwAsUVGZ8aPQcHWshkYpOVR2smgbkjAQSBRmqnYfsNMHvWgHXo/c0Dq1yEnxtJGxVgWv4MCUHcksT3JYmBkBSqhJyVS1/LxsqZMeG0tYGt7MZjpOFSnkqtaNhKeVwAhmGEkDNNMPftA5uLgMpVg6zYTz8WBlLkuoavYNdCDItsDqamYtv1I9GYNZC8kyOLnkpB3bnBqgt7VCzgBJLQqqogJWqQ0bXoLsOknY7sHENgo48kCiDXBaDX10DeBp8ouvAhdTaBK+liSNAcs0I+PQum3FAsqAW8kBLO89NAutSMg5UVsFTVFiJGPQROrREKEXLvDKxlLKnngNePueFUaRVpggQnyOij4KuufmGMRib8pPeYoj2evTRR2Pq1Kn4/ve/z/TXe+65B7Nnz2a58Z/97Ge466670NjYyMCCjHdWCPQ83HbbbXweAQsy+s8880ycdNJJOPbYY5mSdNNNNzFF6rHHHmMBEMrbO+ecc3D88cfjuuuuw913382/petts802LBZC96Hvd9llF/zoRz/iiMmECRPwrW99i6MRr732GoOGhQsX4qyzzuJICrWBIi3bbrstWlpaQM9E1yYgQd8TMCJAtHbtWvz+97/HVlttVUxi/7j9OQwuPm7PbXm/GwYXW96YDLfoc9sD5FW2RH0K2mLJI+kGaGluxZ9u+zPuvfdBnHba6Tj/glmorE0JKg8ZIorC6lEvvfwS5syZy0/PyiGcoueyZ1/2NWQ0FZojY3rZaBx9wOGwXRv6sma0P/ofZBc8DyfXBF/zII+dgNq9DkXlDrvCWvIB2l56EoWlb8MvZBDoFSibuBOqDzsa6qRJ8LNZtD7yCLrefhF28zKWAo2P2Q6V++6P2G57IsjlkZv/PApz5sBpaUJGlmA31KFm6nRUHr4/lDFVyH+4Ah2PzUHnOwsRdHVClwykRo5BxYEHw9z7YJCEUWHZcqz996NQF78Ps7MDXiwG4ws7o/yAL0KdUIXMe6+ic/YceIs+ZNqDY1bA3GlXVB60H2ITtoKzsQ1rnvg7Cu++inhrFxQ5BozeGjUnnAxz4iQEtoOuJx7HpldegLRpI4IC4NeOROW++6D6oEMg6wk4776PrkceRGbJW8jLOUjl1Ri5w+6IHXEw3CnjEWxoRv7JeUi/+DKC5hYgX2BgkdplBioPPgBS3ED6zVfRMvtf0DYSeJAQjB6B1J5fRM0+BwGKitz815GZ8zzSaz5EXrYhlZWhbLvpqDnwQOhb74RgbQean3gIzW/NgZZuRYVOoGAsKr90PGI77IwgY6Pw8APoWvAyutpWwlU8JBvHIjV9NySPPhhSfTmkleuRfmwuut54HfnmJo5OeHUVKN9jVzR8cS84rW1ofuJZ+IuWws82MdVHGT0ZdQcdhfjOu3BF3s7n5qFz/jMobHgfiuSgonwyUvsfCOOLuyGIK+ha8Apan3oc2rIPWRLZJu/q9tNRc8Ah0LebQfwo+IvfQsvzs9G0aCG8bADD15AcWYOyg45BxfbT4HU1oWX2g/DeWwCr0A5b1lE5cVdUHnI8jCnbwm9fh7Zn56DztTeBpg2wCeSMbETVXnuiet+DINc0MLXPXbwYrXPmoX3xO3A6O1CmJlE+eiwq99+TPfAb5s2Hs2gJ/M4O2KaG5HaTUbHXPijfbR9AN+G+/x6a7/s77OWL4NppxKVKGOOnILnfftD23BX+hyuQeewJ5Ba+jpzTAjtZjsQOu6HhoENhjB4Pt2kTOp94GsHrb8Br34Quoq6MG4WGQ7+A5E7bQ05WITPnVbQ9+TSU9asgF/Jwq2oRP3h/lB18FFSlGv6C15B++i50rnkdOasTipZE1bhdUXHkV6FM3RmBXoD3wnPofHIu0h8uRcF3EZRXoH6PGag8cE/IhobMW+9g6dMPQ23eiHjGQqK6HtrUHVFx+JegNo6EteRDdDz9DDILX4LkdCIwqxHbfjfUHHgw9AkT4a1aga55c9D2+nMIci3QKTIxaiLi++6P5Bf3hqwE6Hj5ebTMn4v84g+RlGJQK2pgfHEP1Bx0DKTqevgtK9Ex+y7kX38RdksGvq4jWVuG1F4HIL7bQUzVa3n0X+h48yUYnW1wCZqN3hp1hxyLxIw94KMd7S/NR/aReZDXr4Mf2JCqq1A5dUeUHXYYclO2gjOuBuVE34lktjiXyWNHR8GyEY/HwlrSPiRSTgojvaw1xhw45mAVKVW0HhcjGJ/R3tLV1QWKXFB0gIzxTCbDhvphhx2GO++8E9/85jc52kAJ0ZRDQQCC9gCSJD/11FOx5557MjihaEc+n8df/vIXpkXRtQisnHHGGdh///2ZUkXAhehIl112GUtDn3DCCQwQCAykUikcfvjhfE2KYBAQueiii7gtlOtHEQ661p/+9CcGKgROnnjiCfzhD39gEEJg5rvf/S5HXH77299y21988UXceOONfD8CF7/85S+5TUcccQRHT3onm3+ULh8GFx+lt7bsc4fBxZY9PsOt+xz1ALOhmVZBEoDkXZPx7sL3cN3vr8crL7+Kyy+7HMcdfyw0XWePG4fxKaFOJh6shPnzn8ecOfPZC8deOoU4C1mOfsiegYKqIOkAo9sc7DRiDLaZNgXL/vB3BC/MR11uA1Q5B092kVYTaKsYgQm77YdN7y5EsHIRyt1OphFIcgxpqRyYuhPqjzkSmZWrsOHe+1Bjd0ALOqAaOlo8E5nG0Zh85ldhN7VgxQMPoKG1GQknBwsSOmMm7GQ14l+YhvoTDsHiO+9B8MrbqLUsmESR8SV0QEFm7FiMOvcCGOUV+ODee2G9/ibGWHkk7QJ8VcE6U0dyxgxUT90GG554HObyNaiSAct1kNMSWKHHUfaFXTH5qGOw8cm56HrlUZR3NSPFFBQZXWoK6YlTMP7kk5H5YAmaHpmNVLYNJizokokmT0FLbT1GHnYkGsdPwvL774f2/gJUBxl4hot0wYes18I4YD/UfvlYrH3pJbTfNxuVa9ehiiItRCOSdLTrcTTscwD0mhqsevJhVHVuRMxKc/J2TlORrh+J+uNmQq+swrK/3omK9U1Iulmmk+UgoUWOo2KvPTH20GOw7unn0PbiU6hDF0wrD1jkna9E+7gJGH/qGUi/vwrZe++H6XRA0i1IngPfNdFZ1gDtK8di1P57IvPoPHT8818oy7VCI960IiMjK2gvT6Fhxk7ItbYh9/a7qHWJIpSGauroCsrQWT8W4888HYW2Lqx76BFUrFmGuJaGTGR+uxId5bVoOGEmpLI4lv7rTsSaVqAqm2HqnCPLaIqXwd9jb2w960LoQQwbb70JuZefRMzNQ3FVprK5qo+WxgnY5vjj0PT2S7Deeg3VGYoCWfBVHR1KBZyJO2H8SSeia9FbWP74Y6jubEW1Z3GOShcUrK+oRd3MEzHq2BMgdXVi3R9vQ3ruC6h18hxlMShZvOAgMWE8soqL3Oq1KLNz0JnqpKFFj6Orfhx2PPciwNCw+oF/wHn9OdRJOaYpGnYcWakcwbgJGHnggeh89z20v/oiqoM0PCNLJCa0wUBy510x8sijsHHefLS9+DzquzoRD3x0qRLadB1I1WD8l44Bqqqw5v7/ILZ6NcotAtdAxpXQVtOA1BFHoHLb7dD01zshL30bZUoBTuBCVXWk3Rjyk3fCmHPP5vVg7Y23Ib7oA8R8i2WFKbelJaah7sj9YZYlsPLhx5HKtCBu55DwA1i+io5EDZJ77IOa/Q7Chof/jeyrr6CBol1SHrYbQ4tajtSe+6LhsIPQ+vQcdM5/FtVuB5QgDUnW0WEraB+1FUYcdzQSlSms/vPfkWxahxQl03sSj8fy2hqMP+IUNO5zCDbe/1d0vDgbFekmmD65P0j5yMKmsjo0HnAMYrqK5Y89hMpcBxJeHoGsok1Lor1hK2xz6pnIZDdg5UMPYcTqdaigitKKh3ygoKBVwdjnQKS+cQ6c3afCTOghI0rk3tC7tmr1Ktx+222YNn06dtp5Z9RX1yMRixfpOEKhK0qULw1f9KwJ8VlsKWTYE7igaAAZ+1dffTXTms4//3yOWPz0pz/FtddeyxGF+vp6Tvamg2hOBDaI6rTddtuBcjcoZ+PLX/4y53BQtODCCy9ksLDTTjtxFJyAy+jRoxkcXHDBBXxtAh3RcdBBBzHYoN8TSLj44os5OkJRDIpO0G+IjkuRDKI9/fOf/2QKFEUnCJCce+65eP311/GDH/yAwc5DDz3EYISehyIudP+ZM2dymwlY9FWrY6h9PgwuhtpTW/55w+Biyx+j4RZuAT0QqTyxP6wkeTBKaOOiQiwVKFJRaUOcO/dZXPqtb6NxRD0uv/wy7LH7bkWFD/a8U25EpLzkS5g/dz7mPTcfnicUhxTTh4M0e+CITkNJoZUFGyNXbkJi3QbM2GlbbLr736jPdcBw05wETaxmX40jG4uDYInuuqjwbShODgXKzeAshSTSahyJUSNhZXMINq5DghKpvQxcMmaVGCy9Eqma8XBcFx2bViLldyLuFmBQ22QTBSmOfEUVlMYq5NetR1WmC6aXhR1QqjhgE0gxEjAn74yqxkYsn/s0yuwupNwsNA8wicodyOhEDLFELZRMHgmrE4FicTK17SlwjHK0aSbK6kdAacnA7FwPQ8ohL7nwDBW2b7KR2DBuEtKtTbDT62AgD5MSyu0AshFDl2rCqahFIlmFLIEGLw/XbkenUmB+d5lXjSazHCOPOwLLX34Z5ctXos7Lw5Fz6JAsmIoO34+hgARUyjXwc1CdNhiyS7R0SL6BvFwGq2407KQKe+NaVNk5KG4Hx5yofgOkSqTNFOKj65BevwwJoggpgmevekDeV7HJMFExeiy8TRkYXVkGio6XY5696ZtIS5VYO24MRu65K9rnvIz69Wugo5XBB3HufdlAPpZCFwHRwEO5bUH3cpxV60ODp8SQhgFz7Hj4lgN77RrUE4SxKAAAIABJREFUSj4cKQNLotyMGHKOjmTjRMrZRb51HUy/A4aT5RwNykcoqBVYUVmPyhNPgqEl0PbPOzCifRViUoGpU6TsFCgBsnI5nLIK5LIdSJIhTMBCcqFT8S4pjiYpgcT4SXCbu5iCU25Y8AodiEsBJDmBVUiiedtp2PbCb8BpWoMNt1yHMe0dqEAerpVmA9KTdOR1Fb4iwczkKS2fmTEO/U0uh6U1IDFxF+hVKXz40sOoMtthBjloeZFgb+oVyNgBjFQ5vEJB0J6kPBwvL2oCqJRLUYVE/Wi0tG+AZ7ciJrtQKPWD8pUDCa5fCaemHl55CpmVy1GjOFDcLugO0Rg15KUKtNVXQW0sR+L9dUjkc/AUH52BBRMaYr6JprgOaZ8dIRNgevYljCzkYAYF+J4FT9aRMUx0xA2WKSjLuqgmmllgISd7sDQFgVqOQK9BRUU9ck1rYAYZ2Pl2ypWGqaXguia69BgqRo9CZuNGqJ1t0LQCPBRg03OaKWSlChiVo6BTgnnTamhuOwzZge16cMwYuvwYgobtMGKXvbF63mNIdS5DCmm4gQLHp2gBJYybkMwKzgcKfAuxwIbm5iFRwn4siU2BgcTW26GzvRWJji6krHb4chZZlQQQJASFMrRUbYW6y7+DxBlHwa+O9agXTavq6tVrcM3Vv8TceXPZgN1zlz1w8L4HYLfd98C4caTEJHLNuLAkIWIWehB/p7egNAG6tIAprdb/jUHc1/YUgYvddtuNpcbJ00+UIlJcevTRRzkp+6mnnmKwQLkKUbSaIhcnnngiRxvOPvvsYnI3RSDo87Fjx3LEgMACgRcCHXSQTCzlV1AUYo899sCll16KlStXcvI1/Y7aQYqERLOiSARRoSgng+hQdI1rrrmGczsIVCxfvpzb+8Mf/pD7haISBIgefvhhpnYtWrQIv/jFL/icyZMnc94FRWAoT4OO4cjFFmCwbAFNGAYXW8AgDDdhy++BCFxE8n9RhVJqeSQxy5rgkNHa1o5/3nknbr/9D5ywPWvWOZiy3SRIciDUnygHVybPnPCyUU4F7YJzn3sOLz//gpCidV1IhoECXTEAG8yUXFydzWOrNZvgLHwHX9hxWxQefRYJp4OVeOI+KfXobBxalJUt+1DIA28HnJiZCWx4kmgjVANq3GS6gJ/LwnMs+IGDZMyAbftwghRi5WPQYWXhyxlIbjOS9L1DaiSkzFPFfHIpZjC/37C6IFOyNiX9yoAty+iSEtBH74Dy8kp0LX4bqtcGGTl+ao8UbgIFmpyC5eusHJQk41HJCWUcWYHi6ciR8VJeAT+Xh2bZ0FUfWcUC5Q8XfA2KXAlDpeTdHCC1I7AtJBwZcSKU+ZTUTHkhMWhmCkgXkCSKRWChEHM5sV0rxNGMBOoPPQBNby9EcuMaxINOVv0pxAHVAgxVg40kPNlE4BagBxlWJTJAiiwaHDkFJ1aJfEyCmu+EXmiHptgcxTICSpI1AbUacrkOL9cMKZ9ndS9Klld88rcbSGsa5JgOvWDBKeRh0u89j3O1zUBH3kuiq34sUjtPQ9Mrr6MyswGq34o4KbSQ0hflS8s6oCZ4Pml+gdWASFyg4FISsA7Ll5EoL4NXsKG7Pjw3xzx7wj+eAWQLEsxkIzQpCTu9STynbEGDBMshJeAyNGtl0L50AhTDROdD/8To/EboZAxLJD5Axr0LKvRokdKXqkNn1RufgZLCqkASJ4TL5bUo66B8hSzS2ARFdWCSulCgoUOpxtrGiRh/3oXIrluC9D1/woi2VmheFhq/Q4CtSsgolOcho8qRYAc2319ob5XBCWoRjJoMPRnHphWvwTRaADuNlG1wpLDg2JA0HT7lMpAB7LgI6J0j44gUyXzKO04iWTkS7bk22EErdL3ACf8xQoWOhIJWgXw8hUBREctTjKoLAXJQKR9FUmAHKWxKJOCX6ahuTsNwC3BViUEBgUrdAtp1A9b2WyERSyD32hso93PQHSrARn1J46LBVgyWKZMKtojaKS7yuo+sCliBCR3lqDDL4KRbEPid0A0Fvi2zMhYlust6DGo8Bs+yEVgF0hOCT9BWp9R1kjGuRiwog6nFkLHWQdXSUKwCSLDOUVSYSKLJrEf9Xvvjw+efQqPVhHghDV+mas8mR2IUWYBciUCSRUpsHhIqSR1bDBLysgatuhZKwWTqpCS1w9M85ExAyktIKrVYI1Wj9vvfQdmsmQiqzdK8bFbjojW4kM+jqbmFJbsff+QxfLB4Ka+X03aYhoMPPghTp05hoBFPxjlZnKLHbqi8ROszyapGqkbRrhM5iD5JgEERB6I6UUL39773PSxduhTnnXceG/i0X5BhToY6RS4iYBEpQ9Hn//jHPzhngoz2Qw45hEEDRSyIpnTllVeysf+3v/2N8zXoIABBYIMADP2Wfkd5FwQkCMgQMKBoB31G1CfK+aB8DKJiEdCgCEY8Huc+pt9QVGPevHkccaH8DAI1lFtB4CMWi/HnH3zwAQMjirxQNISAxnDkYsu3ZT6rFg6Di8+qp4fv87nugdIIRemmRJtVtCmR96i9owtX/fgnrPx0/Akzce7XvoqKykohZ0SWC2uuinJFUeCeJCTJ5J8z51nMn/dcWA+P5GJ1uEixR9ggQ1m2Ueu6qF3ehDGBhJ122h4r/nIXks2LEc+lESe5VFdnQ69guDDKDBRyWUj5ACZJ1AYkLaiioOtYF5cwcvcdkW5ugfX2UjSyLCxVcw3g6jqaY+Wo2X0/dLa3o2PR26jKbkLKo2cNkGOvbg2s+hEYOX0K1s9/AWUdbdCtHBv/RCcqOBI64pVQDvwS6hrGouXeexHv3AhDysD3bbgJDZtIzSdVh5rGMehY+j6ShXZW+6G+1hQJOfKG149Acvo0rFu8BPKGFlQ4FhtfJMPZaZhoSVZg6932QHbdKuTfeRO1JO1JQIwMYi1AU1KGN2GcaMNri1De0o5yrlZLmqQqOoMYnK23Q+Mpx2Lps8/AfeN1jPLz0LwCy2TSIOUlBUH9aCBRjszatai2slAsm7/LKTF0papRPmV7wFSQfu1V1NgZ6G6GDVRS+ckEMVj1I1G9yw5offMNxDa2IkF0OAJYShJZV0FLmYYR+34BnStXwPhgCUwnzQpH5CEPfAVdUjkK06ej8YgD8f7jT0B/fwFqCkQ9EZKfLkXBjAr4RoLld6V8JxQCGETVcwHL0LFe8dG43wzk2jqQfvtDjA00SJQfIHsgfJchGtrkXSBpKbS/8TpShU7ofh6ySrQrGTkljmx1I0aceS5k3cSqv92Cqo0foNwh5Syhip8xA3RJBuonTkR6Yxu05k4kOBHXhh24sA0Va5MJjN17byjvNKNp1WKUxX1IuSyobjAUHc1yObI77IZtz/86CuuXYsNtN6BqzWokYcF2qAq5xNQkK25A8hSk0gVIig9dClipKh3oaE82oOqY46BXlGPJ/2PvPMDbrM72f1uSt7PJhGwgIWxCCBQohL3KDLSlpUApo6Vl9Q/tx94dHy0FWkbLLhtaVikrfOyZsFfIICGQvYe3Jf2v33EecxB2JDuyLdvn5QqypPOecZ9X7/vcz3zgHg1ZMVdllACsS6ogkYedQ/O7R1U4ZrASC5ar+5yV6hmPqIJNyS9SRbRM1RsM0qCtx2r2px8qNm+W+tasVgwSHo2ppqBYy/ML1Xv05ioq6ak1r7+iYrIsYUF01bujWlJXrOQWW6rHpiO18sWX1X35IhUnq5SsSypanK+KRIEW9RqoPgftp8K8hJbce58GxKsUr60U2YjJyLU6EVH+hoOUX1ii6lkLVZBMKBavxBalykhSSwuKlRg0REM230or352s/CXzVRaPq46U05EirYhFVDGop/qP3VLzpryvoq+WaQNFVFtboRiF62IFWhbrpV5bjFVNYVTLPnxD3WqWq6SuTsVROVK5oqxI5WO214jDj9RbD9yp/rOnadDKNYrWkOmtQJWxhJaV1qnHsP5KViZV9eUy9YZMVLncZqopztf8/DwN2G1XVX61ShWfzlCvRLnDkqDyvPyYKmuLtHjwphrxxysV2Wu8IqUF38gURWyay8CHModUw5E8VVbXaurnM112pMcee1QffvSRevToprFjt9Wee+6hcduPU98N+qkwv0z5zgJZX7fByIXvgpNacXp9H1ZkWiINLYI5tSk4EMZJJcu4S5Ysce5OCOpWqM6K5EGWqHnE84QYBquPQVA17amZQRviORYsWNAg/FvNiblz5zp3qmHDhrmx+Zv+OI/5UKgVdy3a8w/LA3OFaDA/yIJhM3XqVIcbWaqwxmBpKSoq0ooVK1wWKeJBcMkiFsTiLdaHpAW3qPW98nLn/EAucmcvwkxyHAEjGPZqhd4gGNykyQVOZo5FSxbp/53zW+25975K4gMcrU+3SgIpl28fzX79c84dzn6RTOq1Vyc7coFbBkJ8sjaqaF7p2nz4daooqFVhXVyjIt106N77qGe/DTT7/uc0+556Ia+UtKfxqFaVlKjHNptrxF67ae7bUzT/zbedKwJuTXnJAq0o7aEeh++vDQ6aoJrFyzTzutvVbfoslSGM5ke0Kr9EtWO305jTzlDdwqWafufdKnzvHZVULXd1EuaXFapuyBgNPfRQDd59nL54apLmPvCoSpcsVGldjatdkOzWU/njdlD/k3+lslipFv/7MS387xMqXTZX+ZFaLSnK19INB2voPgdo46220pxHH9Xy119Tcd0KxRM1SuQVqKLHAA3cb18N/t5Bmv3WO5rx73vVZ95c9VuNa0hEC3v0VI9DD9GQ/fZWzRdzNOfOuxT59DP1SFY7q8/cgnwtGTFYW//0ePXbaJi+eOBxLfvvf7VBxQpF4tVaFStUzdBN1HviRA04eG8tnzpVU+++R7XvT1bfijXqVxVXeUGZqgcN1sbf/4GiG/TVJw89qMT776lPTZVqJC0vK1PN5ltoi+OPV1m3En3+9ztU++pr6l61TNUFca0pKNCSnv01dOIRGrrvgVr60pua86+Hlf/lF+pVVatIXb6qegxQwT7f1eCjDlbF4sWac8O1Sn4+VQWJciVjEVXFuikxYnP1PeYH2mCXsVrwymTNv/ceFU1/X92q4orFSSdbrMjITTT60IO1fP5cTXvyP+q5fJkK6iqcG9HKkp4q2HW8hvz0SNVUVGnabQ+p5M0P1K16lRIFCVXnlUibbqZRx/xU+WU9Ne1f/3ICc+/VSxWPxbUilqeVAwZo8EGHafChP1AkUqC5j9+nL564W73nLlSPNaQMjmge9Ql22EXbHHG0aj6Zqs/vfVi95i1Ed601+Xla0b23+h5ysDY8aD8lZszQO3ffrfyZs7TBmtUqyS/QPDJTbTtOw446Rt122EmR6jVa9vCDWv7Yk4rO+1z5saQqoxGV9+ipjSfsrnhevmY995oKKxaruLpCydqkVvfuo9odx2nz009ToqBQcx98TMkHH1UZ2aai1eqWKNWq4jIV7Lmjhv3wIC169W0tfeC/6rFkmaqiVVoVKVTFgJHqudceGn3Ywfri9Tc076F/q9+sWS5OZkVBRIt7dlPxJptr28MOV3Hv/pp3x51a+s6ritYtdUJ7dbSbkptuqQ2P/L66bTZGn//rAS1/5nH1WblA+ZXlihd30/zS3uq53xEaOfFIjDyac+3flHztLcUrFqu2iCjlAiUGDdLGx/xQ+aU9Nee+JzT3s8nqV1OtXtVxVUajWjVihDY6aqJ6jx+vrx5+XEse+696L1+iGJacvFIt6N9XvSfurw0P3EtrXnxDC+57TKVzvnBuT6qpUXl+N1WP30kbHfdD5fco06y/36LaN15XD9LNotAoKNa8TYdr9Am/UrdtxmrOGy9o7h03a+C02epVXUTSXlWUSWu2GaFNJh6mbvGoptx0h4pmf6lekIfCmOaWFCo6fpy2/NkJSixbrg8eeFDxKe9qw6oqFdZWiWiwqqEjNPzY49X9mKO0qg9kwOy69fdIrFVk+Ca9syvwlhdRtSsPglWNGjZRzZ4zUy+98pqeefZZTZ78hgpjMZdq9aDd99Au43d0gjbWAA6rE2H34HQF6Zr7aEJQN0sEQreRGkiBFZpzrq9rYxT428iFS+YRizlh3wR1c+nyLeZGknj+0K+lguUcyA0kgPOsH7/AnVUI5zybA25V9GkVxJkzfVr/vLc6FrYOIwMQIcbjsPU2F7P6x2AybXHAlvQbzml7BAK5aHvMw4gdEAFzi/JfuRHznpsvpug77rhd/ftvoIsvvVAbb7KZ6qg5kR/T9Fmr9cIr76suQWrXGCUdFC8sdv7BeAO7gmtKqqp8tZYtJX0jhZNqVEK6VWI4CO6MxLWiyDkzqFeiRAM22EjLEnnasLJYBZ9MVcmX0xVbtdS5uKzacKBWbryp6voPVGz5MvX8YpaKv/xcldXLlVfSW3W9hio6ajutLulW72c9+zMlv/hEhZULVU1mx0GbqHbIxqrpN0S1FdXqvWKZ8qd/pOiSBW6ukZ49Vdh3M60cPkxzuidUUFGuPtPnqOjLLxWpWK1EUYFW9+2pulGbaE2vIa5IWPGqZYrNnqnCr2arBI1mYYmqBg9X3qZjVN29WJFF81Xw8TTFFi9wbhbx/DIlh4xS3cajVVHUQ6Wra1Q65y1F5n2mSHm56gpKVD1gsNaMHKNEr74qSuYp9tUcJT7/WKUr50gVESV7DVbtiC1VNWS48mL5Kl26ULFZ76p2yWdK1FWrtqC3YsNHa9XGo7Qqv0Ab1CZU/OVsVX85VUWrlqrnmmqt7DVINcNGKj5kqJIFMeUvWqjo1A9UvGyxK5BW27evaoZvqtUDh7vaEgNWrlL0008UX/6VKpMVipZ0V2zAxqoaOlxV3fqre2WdNPN91S38TMnyJSqLlCnZa4iqRm2lFT368WhWfMkH6jN1uvotWaaKZK1W9uunusGbqG7YSCXyC9SzolZFs7HkTFNsyWpX96G8Tx+tGjVMqzbqq7y6GpVO/0I9ZnyhSPUCJUsKVLfBCGn45qrut5ErkhebP1d5n3+kyKovlEdu2tJNlDd6Ky0fONBZpmKL5ql01jR1/2qWCigCWVqk2g0Ha83wzbSw+wDFkxH1qVygwi8/VvfZc1W0mLoH+Vo6oodWDx2vmt6DVFq7XMWzpyv2xTTVVa1StKBMsR4jFRs9Xgt6Fqs2b556z5mn3tO/VPGCJU4DvqJ/H60ZOVLxDTdRRV6p8CgrXbVY/T+brfyZ010Aey1uaoMGqnrYRqotLlZi1gL1mTVD+eXLFe9WqDV9e7vramm3fkpG8tWjqkrJzz5S/vwZKqpapMrinqrqO0yxEZsp3qOXS5GsubOUN+tjlVYsVTK/u5LDN1ftRkNV3qO7VL5axcS4zJmp2OoVzlWork8/1Y3aViv79HH1GnouXqr82dMUXfKVCiprFC/qqZrNtlDFkJHOgkCigbrp76lgwRcqqK5UVaxI8UHDpZHbqLxbX63Ir9EGq5aq3wfTVTB7jrMmrehVpqrNuHYGu4J83RetVvGnbyrKPSKRUGW3HqobPkprNhququJuKi2vkmbOUOH8z5RftVi1se6KDNtKiWGjVFFQpDIsk198Js37VHkVixVVvqr6D9XqjTdTbb8NFa2uVd9FC1Xw2ScqWr6YqAxVde+u6LCtVT5olJZECtQnv1qlsz9QwZzPVbOiXNWxmAp6lah22CiVbzBMZdGk4l9NU/zL6SpatdypTmp7bajIxtupvP9QRWuWqGjxV8r/bKaKFi9RJK9Wy3uXqmIE96QttTq/h+oUUwzLonfUC71RJ4DXUKwxElVRjPpA9QKxSxBFMg2ySsXrtHDRQn366SeaNfUDJVZ+ol4lce3ynR01YY/dtcXmW2jokKEqKV2bdSqRcAJxNgmGEQunPFpbQ8SEZ7NUGOHwlVb2TDESYe+tYJ0psjjXJyp+X5zjF+LzCYp9R3/05ccSGinwBXx/bv683ZOLQqV5ea4fyJoRk/XBMZCLDigcNTHlQC46z16GlWQJAbuh2g3bHgr2ahombtCYmCmGRJ5v0gySN3yjjfrXF2ijuJoK9e701br3kTdUS4Ya/JTrM8Er6cz89dVV6yufJZyvNbnceVDmE4wYp5Bb0vnoU0QvQTE8cu9HClSpPBXXRtStLq4S3IUStc6Hnnz0K4qKVZEXVVEyqR41VSrDnSNCEHG+aqMlqqB4W5S4j6QKk/XBv4VUz0Z4K+DcfJc6FG+u4iT9E8xdX9UaK0wiQaBoodYUEuwbV8+auEpxEaurc37lq6NSZUG9Tzbzj9TVqBtjEU9AhWqKbcUKtCaWr8pofQGxntTDIHiAB1ZeROWsMVbsgnQJJO+eWKX8OMG7zuVdVdEiVeQXq4aIzWTCza8oUe2y1EQT1FkoVGV+qdZE67WV1AMpy6tUJLHGpQuui8dUHSPeodDFohTXJVWaqHVuJ9F4nUoSUkVhiVZH811BOPaL+fWI16qgtsatqyYvT+X5harKL1E8mVAZsS+11Yola5XIizv3mFpcR6IFqo0UKr82rhJVKQbxoFp3nIrjRVodLVJ1BF8YqiWvUa/KKvWornNB4ZXFRSqP5qs6DwEoqvyaOpdRiH0rIv4lmafyaEwrimMqLyDzWELda+LqWVmrWLLSFSOryitSZV6x6qhSrjzlx2tVrGpF42tcIGxFokQVhUVaRdVdSFRttcpqKt11g92No4oMR/jUxyiwmKeiZKVK66pUVl2rwnieqyq9qkhaHe3h4gTy4hXqlqxVaZwcY8QRYd0oVbmKVJlP4oFydauqdVr4olqqQke0pjCmVfn5qlRMkWgRGW9dsPUGNXFXGJFAZWJyqgsKtJICedGoiuNSr2rWUqPa/DxVoM3OL3RzwMJFkb/CZJ0K6spVkqhRZYz9dDnFJIrEYSlMEI9TrZI6YjeiqowWqSoSVW0s5lwWi+K1KqqrxwItel1eTKu4Nsj0Fo2oNF6n4ppqlcSxRsWVIMapsNhl8cKtMT9Zo6I4Ln01KoCUJiKqLSxSRV6B239+2wWJOvVaU6VeVGlPJrWmMKJVBfla47T4MRXVJdSnerVikD2003kRVToXrkLVuRilhIq5buPlKkxU1gf5UzgyUuDqkyheLX5NBSQlcDEqEVUVlWo5Be6UT0UWldTWqIRaLgieZG7Lj6lGJaqMFKsumq+8eJW6JbkXVLvYnjgCfx5Zurh+S5QH1qpRYYLYJCqwJxXPL1EFCSC49vIqVRinVga/VWI/kiovyHP3rKpYvpLxfEXzqD5dX3wv9WgQXF2lbpcfSknP3WltHXb3Gffnmupy1S6bqUj1bC2a9Za+mPaxBvTqpx12+I722X9PbbHVZurdq6+Ki0vra2is7csEaV9Qtr99F1kTzn1NPuea9j+1inVzhGfr2w8+TxXw/f6MiPiCv/8MS8XSzjWriFkxjDQYEWlq3U2RiEAusiSIdPBuArno4BsYpp99BFLJhZms7RUNDzdi/FTJsmEVVw899FAVFZUqorhc/dw8BJ0SvT29XHc//r7Kkz1c8CfiOWQhe4cRlHQ91lcGXvexluikaUUV8Gzkjrd09M5LrA2r6FKF2pJWNrVUFx0D0cvSvNp8TIoAunTHX6/QX4p/BSZw18vSOtNdYe77tYXFM2qbwRWbzX3Kxpy+7uPbvydfOHVQrP0RfJ1Gdf1mEEkQcbQ2vsDryt9vF7uAMJ3Rnqe/b3CNuXCydRzZ/j1lghIEqCRZq7GjS3T4nkO0Ys5MvfH8m3r66ef0ypsvqLR7sfbZd39N+O5eGrf9dho0aKCzYviWBxOWzZXI3vuxdmjucSsyt6H1cQ3KZF2dtU1zyFdnxaCzrCuQi86yk2EdWUPAJxd0atos/sZ/FTMwhYRIx8dDhLR/+PZy5MfI7ELpqLYmF5ksP504vVbqa0gC2XSfZFrKBrlwI36z5lUmC1nvNgj6mchVTvjKpGEGM2rzMdcKe5nwWEcssrTODKBw5CKdMJpRP2sbZXOfmjNu+rb1CRyaOr7WTlOLIZPfZ/oRYSv1GejWfWS+5xnMK8P9bOt9cpnTaiq063Yb6Mi9h7qMd3lVEZVXVGveojl69c2X9dijT2jWzDmKRpLuPr7bbrtpq622cpmciCMwFyWLWfDJhrkFmdXALAvZdrNKt5ed5ftALjrLTrosmBnchTrPesNKAgJpEfB/EmatMIJB4Bq5ym+88UZXdAg3KB5EtEN7Fa9LuhSOX5OLYk3BcvFYa1su0i7LQsfTiRzrFIbsZFxxskYu1hKMTFaQrTaWvCtdf9m0qLTHmE7EzMBy4YrKt+WBMJrF8bK5T1mc1lrwvynouyRka/FuDXKBZXStOeQbfDHVcgG5yGzbM9ipDPezrfcJclGcqNH2Y8r0/f1GqIfiilH8L05ijTrVJKpUWVmjWTO+0OuvvaZHH33EpVwlKxL1IiZMmODSshLYTHpX7vFGICxQmtoUKJx6EotWSCrvGpfVaX3cg7J7DXac3gK56Dh7lW6mgVykQyh832URsAe/EQviKy699FI99dRTLu84xALNlpnH3cMkWV9UKm+t5aIyr8iRi7talVy0/RZlKihnMjNzl8ikbbbaZDr/bApD7TGmuZ2tE7e1WZKzhW1G/WQojGbU19p6aRlKypl22WrtUn3psz1QRnu+lnRmRi4ymGGG+5nN31MGs3IWHNyidtyyh47aZ7irJh+ry3cpueN5tUpGCByPqq4a5VDUBYNTk2LSpEmu2N1HH33kiMJhhx2m7373u67wXJ8+fRoCmbFQ3HHHHbrqqqt02223uboWPAcgI4FcZLJD32wTyEXzMcvVMwK5yNWdCfNqFQQaM9TZZ0YiLMCNCViBvHfffdelmf3yyy915plnugqqPrH4erIRl+0plVzc8fC7qor0cgGQcBBXxztrT/ZWgWrdnab3umjepNoai+bMP1tza4cxMyJuGQqGzdvQNK2bg0WmA2drnzIdr4XtGksY0cKuGj3ZwBdkAAAgAElEQVQtoz13xTuzeAtqzn624T5BLgikh1x8f7/h6pasc+SCm3AyQiY+UiZQ1d7iSuoXQkzdqlWrRM2IV155xREN6jpAGPbee2/tuuuurmgc9R9M6fTxxx+7AnVbbrllg4XDnh8Wi5HNfe6MfQVy0Xl2NZCLzrOXYSUZIJDq8mQPEvOr5SHA4ecYf/LJJ91DgwfFZZddpvHjxzfkS6ft19k06r0RIi69bH3MhbNczCjXHf9+V9XR3i4LUtbJRUaqygwliYz6Ik6iOdJE+o1pQ3nDTaY5s8/W3NprzLSB2u1ALpqDRfqrp75FtvYp0/Eyapfh78ldkVlaQH2UR/rOMiMXmc2rOfuZfmYZIZtRIyMXO23VU0ftO8yRi3yKd64lF2R0445dTy6+uQoIhmVMwvWJInhvvPGG/v3vf2vRokWuSN24ceO05557ugJ1p512mit4d8UVV7iK1vZcsGxP61NcLqPFdoJGgVx0gk1cu4RALjrPXoaVZIiAEQz/lVgKHhxbb721unXr5nqi+ug///lPlxHqwAMP1P/8z/+4ID8jFEZE/FR9SRfoTLLZtiQXmUTjpqQNagor93xN72NNjYcM5JfMdiQz+SWzvjJs1Q4yX73okolklUU8MhX6MplWhtBm1CxjLDLqrV4ubOs1ZDS1DH9PLhV1lhZQH0WZ/jec2eWY2X0j4/1s433KmFwo+i34IRd2ryemAnLAZzw3PvnkEz377LN65plnXIVwKl5TpG/y5MnOsnHdddeptLS0QQkVLBcZ/VpCEb3MYOoQrQK56BDbFCaZbQTM79lSDr755ps644wzXKA2Zm3cn373u985wvHLX/5SEydOVHcKSq21bDCfb5OL+sjkQC6auVttLHAwu/YQhtpjzIxNNFkSbDPd+YyxaEaHbbyEzGaWsaCfPXLh9pwiFZkcaUHruuTC6hn5FghL8GFZotasWaOZM2fqvvvu0yOPPKLFixc7i8VJJ53ksghi0bDK2W2dnrapXD25HAsSLBeZ/Gg7RptALjrGPoVZZhEBn1jwd1VVlS655BLhM3vzzTdrwYIFuuCCC7Rw4UL99re/bYivwFXKcqBDLFIrpDqNIeQiieWCImpJV7xsyow1uuPhKap0blGxrzWUDQ92X7/89dP+64fD15/l5SUtEUyDGtwVkspI7Vmf+77+aHzM+u8yEUxMGGqqH/vcl16aaPuNhHUZtG9y7unm4vSQX0PwDdeuxsa1HLnrwivbY6amzmpm/w3Y1K+n3qa17j6+7UbT0jFT8E23T26KTeCe9jpNmWPD2zaaewO6qb+n1PXwPsPfUzq8mhwzFUfS/KYfM/Pg6kzuG76GYB2/4Ub26evib5xX36A+m1Ym94I8p+22IzXrGZaLwroq7bRVb31/P9yiKJJJ3FtUyQj1hrhX859ZLr4e04/BM6EX6wVWDOZMVqmHHnrIWTGIx5g2bZpznd1www1d8Pcpp5zi3KOsKF1j5MLi+2wNfiE8/5HX1Odfr/ubOLg71lpcfIHdjydMfaRmKtj7c8k2Ucl0DqlzD+9zD4FALnJvT8KMWhEB0zz5Qdxonn7wgx/oxBNPdJlAIBpk/TjvvPM0cuTIhuA832rR1BSTWNLJM7+28na1onpz2nLd9d/JWpXsodpooatkHHUWjnUffspKv6V9zuu6HhZpeve+TjeTdfWUTpjLREBI10emgka2+wlzz0zAC7h/TdYbIxeZ3tCyhWOm47WkXbbm+HU/dh+rL05a736UqnVv7F6Y5B7q2ES9wsUEU1/gpVp9UaJCu2w9QEfuM0xlyQpF4hS766YkcRYu8KR27f26IC0RZAzIBc+Chx9+WDfddJNGjBjh0pKTkpznBeTCqnQbwr4iyreI0B9KK/rDwsGrBYH793Yr3Oo/t8zVysiLKc1M+Oc95+HyS1viRFasWOHmy3v+WSVx5vD8889rwIAB2nzzzd15HOYa5ivTzD2sNWp5BHLRkt9kbp4TyEVu7kuYVSshYL6zptnh5skDgoJ4++23n3CPOvzww11wHj6z3EjJXc5NLx25cJW3k2j5EookE0omI6pSTJOnrdZdT0xWeaS34rFS1caTipFRKk1QdL3iif/52jR8fqVIhAdr/UO4/obcSoCFbgMCAYGAQCsigHBcLzxz76wnCo0FP3PPazgcmVhLQvKkaKTeksyNMOLdDLEiF9Ut13e26qcj99lYZapUTFgeSpRM+OQCrVBhWnJh1gwE+NWrV6uiosKRAtLV8sr3PGNYDwI7n1Nw9ZxzznFEiPfUz8BtCqH/D3/4gz799FNXI4N0t6Q4N6HeSIKrnxSPu3/8bXPwk48YoeIzxqUdQegffvihxo4d655hN9xwg6ZOnapzzz3XZbkyYsEr8YU890i1i9Xet+7zvZEev1gg66TfbB6BXGQTzfbtK5CL9sU/jN7GCJjWyW6ey5cv19FHH62XX37Z3eCPP/54V6UV31keBHvssYfKysrcLNP5zEIuakVqw1pFXSGrqCqThXp72mr987G3VK7eUn43JRWV4lWWnb9pF6WGIlffZA55kTz3AHNVjokB+Ra5yCWNey7NhV1sznya07a5fbd2+zD35u11tvYj4N5c3FGSxBMJJRqE5/osTX4/fmFA+5zz+GcCfb0m/5vuYJFknUqSS7XzNgN15N6jVKJqRajSHSlWYm2GqEhe3dp7cX5acsFVwr3Xnh/uqoHQROrHTXVvghD85z//ccoqLOLMkZTmJ5xwgivUR+A3FnJTZPHsoX/IAVYG2vOe5xTJRPic8crLy91nPJN69+7t0qJDdnhPCl2IDhZ5SMxdd92lwYMHa968ee65tu222zYEp69cudI935g/6dX32msvnX/++e494y9ZssQFqhM7wriQKSwgnMOc+ZfNI5CLbKLZvn0FctG++IfR2xgB3w+Vh9L//d//6cc//rG7aXKD5kCjhGaHNIOkFcRUzMGNfV0HD8Aa1SipOsWcW1REVckSTfl0sR54cooq4t0VTxYoEokqIkzxvotBYz27R+o3jmQiqVh+THW1uA/k1ReDStjDuI3BDMMFBAICAYH1RAAaURePO0Ga6tYF+bgnffPO942wrIbx8pTAcpuot9waIfmGW5TqVKgV2mHLQTp8721UGkHxQ7xYAfZl11NEWC24X+MKlN4EzBwRvpuKPbD0tSYoP/300zr11FN1//33a9SoUTriiCM0evRojRkzRr///e9dNsKDDz64oU9zgbr66qtd+lvqaEyZMkU//OEPnVWB+A4ICiSC7zj35JNP1l/+8hfNnj1b7733no466ih3DgVfcYPiPMgCn2GlJ64QEkF7nnWQnJ/85CfaZZdddNFFF7m6HrfeeqsjNpCgs88+W4MGDXLnEmMCuSABCu2zeQRykU0027evQC7aF/8uM7rvQ2s3XxbvPwhSbyyN3WjS3Xzs+6ZiEfjc/F8xH//rX/9yvqbcQPGX5UaMz2xJSYkz+ZIhynxL0+UphwrUJdGC1SnqXvNUmyzU7EWVmvzxbCViZa5gUzQvT3mJ+jSHzT14yK5ZU65Jz/yfvvjiC+cCkA6T5o4R2gcEAgIBgbZCwGVeiuNKlO8E7IMO3t/Vi0g9Ul0/UdLMmbPAJeIgRq5fv15KJKQYxty1JyeTCUXyqjR0YE9tt8kgFSRrFc1LKBktcPfienKRkJw7K25S6yYX5pJkz67U2BD/eWbPGeok/eIXv9DFF1/skocgyP/qV79yVgI+IyPhdtttp7POOsu9Wt+4UqH8+tvf/uaCxXGh4lzSpc+fP99Z2h977DE9/vjjrjo42Q1feOEF/elPf9Kmm27qiAkFX//617+6fsmE+Nxzz+mWW27R9ddfr88//9wRCVyieO7hljVhwgQde+yxLhid95AHajtRMPCggw5yFpff/OY3LmCd8Xv06JHVyyQ8y7IKZ7t2FshFu8LfdQbnpmGBZ6ya91gLLDgMqwE3ZtPaGDJmFvZ9PmlnfqUWDGft/dgI2qVms/CD3pgPZmFMyBAJxrB5NkYk0sdcUNE7KSXiiiRrXJBgMi+mmkiBasiRvjanUzSdwWIdlwVuxatWletHR/1EL7/0khsr3QOx61xlYaUBgYBAh0PAhZXl1bOCRFJPPP2wvrvbzhkt4513PtXPf/4rHXLIITrjjJNUUFCoRDyh/ALiMeq7raNr5akI4pGscxbjZDTmipy6XF4NZpEGP9SMxl5XI8soxXMEcoHAjvIK7T+utlgv0P7jygSBuPbaa53rESlteRZyHkL8Bx98ICwf7777rusDMoJgTyE/3J6oII4l44EHHnDf8Z5Ac6zskC4SlUA+IGtYOyAXjAV5wOIB6WEsnqPUcoJM7L///s49GMKGKxb9QDqwjlx++eX66KOPtNNOOzlrDFaPbB6BXGQTzfbtK5CL9sW/y4zuWwxMqH/iiSdckTpuhDvvvLO7mdrNxbQ+tDWh3gR/CwA0szSEBI2QZc/wb1CNuTL5/rK+r6xPPBpLsZdJ2r36eO6k8tZaMHi6JSIx9y/pAr3rnBk+iQk+xT84k4shuZYQTZx4pF588cV6MhOOgEBAICDQwRGIRusDtJ955mlN2GOPtKvhXlhdXan77rtfF198kc47/zwd/cMfqaiosKGydh6uVnkxanCrMCFF1t4vk7GIEmuNFE7ZY3kz0ntFpZ0XDfw0trgYYamAAGBBsLg/4hko2MozCKsEaW0hIgjsxFRAFkgwwnmQjNNPP91ZJ6jBdPfddzvrA4L+nXfe6SwXuCxhzYZc0CfB3JALrBvEXFxzzTXOsoElhBTrWCsI7sbNC0s95GK33XZzxOdnP/uZq9PBe8gOz2Os+OzP66+/7p7VWDKwfGTzCOQim2i2b1+BXLQv/l1mdBPceeXmis8ngWZocrj5clOdNGmSCzajMBE3O3xEaU/AGn+jXcEUC2Hghsh7DgLMLJ84QWu4OBFoBulItUDYzcvS/VnGjFQrRyZEInXz3DNqrazval04ghFRIhJ1r+RcbyAdkcz8e781RjLprC1HHDFRL7z4orPmB3rRZX5GYaEBgU6HgFW3sGRQkyY9rQkT0pELMvMlVVlZ4Z4FN914o+688y6df/65OvyII5ybU0FhkerqapXMh1zkKZaMKS8ecWEVyWieEnlogvJcWvDWIBcI5Ci8eL4Rn8Dzbvvtt2/I/ESsBdW9EfxxjcJigNBvzzcEd0gEQj/kAtJx1VVXOcKBqxIxGG+99ZYLur733ntdfCAB28R28PzCokE8Ic9DAsoZA4UUsRSQDAgNcYW0xQULawZKPuIriMeYMWOGy2zF8waLBuOzBp6tWFuwehCnkc0jkItsotm+fQVy0b74d5nRfbcoyIXl+uZGisbmuOOOcwQDX1HMt5hxuQFy/OhHP3KmYXxI0d5gzuUGys2TgLRZs2Zp7733dkQCawjp9LhBclNNzfDku2algu/nB2+J5QIhHzqBhSKaxDWKT6KK48tLZif3z+VQVDLGRy1Tk3GzP/zwiXrxpRedlSSQiy7zMwoLDQh0OgQQ/BNEQKyNd5g06RnttvvuaddZVVWpfJJbxOMqX7NG559/gUv7+te//U3jx4+rd3PFbTRap2heRJFEocvgx8FLW5ALnklYEyZPnuysAFgqzBLP5xAF7ufUySBlLJmZrLYElgMCsHklxgJ3KJRoKNV4NmLBwHUJZdz48eOdFYNzIQiMgfWD4G4+51y+Iz0t1hOeu/RBIUDGxFUL7Ig3pM4FBWSZG8/Yfv36OZLB3LFaEKtBQDrz5RmbzSOQi2yi2b59BXLRvvh3mdGtvoSRDLNkEEyGtgYNDDc7brSHHnqohg8f7l4JQqMtWpVnnnnG3Qxvv/12ZwbGpQoNCz6haHh+/vOfu5sjGh+C2CAhjZEEC8IzMpFqtUgN0rNNSmfNQMivzzuScBlJIBOknaXYEwdlLfjMPdxQlqUvovut64O5rVixShOPmKiXXnpxbepD50XcZa6lsNCAQECg8yDg7sOJpMt+x13suQzJBQhY5ib+RnA+++zf6OOPP9JNN93oitrRZyRaV18rz2l06uPq8vIJ40642tyR9bRcNPa8QIllxQDNwo5Anyo823PQ2rtnw9rCesQ3EGvxyCOPNBTls2Qofnv6J2YQ8mDPMr8mhv+c81Ox+/GMVpvDvveVf2Bs7sX0awlO/PjGxq5GH5d0z047P5CLTvS7TjYlSXWeNYaV5AACpo1hKvY3r3/+85/17LPPOh9ONDu4S02cONEVE/rpT3+qX//61+7GRso+iAbZnbBaQC7QtGAORruDpeKee+5xJlu0NJicv//97zek98uUIKwvVF7d2Qa7RIOFggecP0ALDBcWrwJGkLHw813fHQvnBwQCArmAgAnBBB0TQJzJYQK1BSWjVSfrErFof/7zn1wQNTddiuy5InwQibVpa+1e3VDLtAX3YyMDjc01U4HaP9diE/kMiwPuwLgkWerbVOv6uqztLRk/E8zX1caPW/zGoy7DKq+BXKzvDuTO+cFykTt70elnYnEOaEKoJfHoo4+6tHlYHyjgw80Qn9EjjzxSJ554ogtGgzRgjr3wwgsduXjwwQddRg0sFa+88orzAUW7QyGiO+64w7XFLQpyQXE8uym3Fblo7U0M5KK1EQ79BwQCAu2BQEvIhQVOc59H6w7ZwJJNPADWb2o/4PaTKsCnK4iayfpboplP168fm4hFwqp+p5IL+klN4+5/5lvn042Zze8Ducgmmh27r0AuOvb+dajZm3mVFLQWbMbDgHgJyMb3vvc9p2miABDZKoi1IBCO4G6yZNxwww2OWEAwcI0iQI33+Ibil0pWDSwXpMmjPcFsgVx0qEskTDYgEBDoogi0hFz4Ar653AIfzwTcZHkW4F4EwfDde9LVLEq3BSZEr0tp1RLLgbkPm/sRz0Wrym0uT74A71su+Nwv7mfv062ltb5vCfkKlovW2o227zeQi7bHvEuOaOZeq2thWS0IOuMGis8oD4Itt9zSBXhjfaBwDwXu0DLhMkVwGun1KO7D35iMsXgQ7EamKVLo0ZbUfLQnMM3S067rIdCRNiRYLjrSboW5BgQCApki0BJyQd++EItQbs8aMhrhVoslHCUViifT7mMRWJ/Dj5WwPv3+UpVamY5l9TFob9YY32phGPnxFTYXi5vwU7evL4nKdN5+Ox8bIwuZWooCuWgJ4rl5TiAXubkvnW5WlqXJJxm2SNOwYAa2m6EfbGYaKdME2c3LCu5ZOlm7IfvBbqmF71qiTcqlzQjkIpd2I8wlIBAQyBYC2SAX/jOFZCGkXaWuA3UmiOGz54Ff/8hSxmb6bOD5YxaGl156yZEWUqjzuR+8zfPJr9Nk4xgh8oO+7TN7tvk1myw420iUpXJHqUYqWRR1JEIhVSxj8s+esxZETv9WcNZw9kmIP66Ng6XHSJjvfmbuWvTJ58zHrCuGC5+T3ZGMVsTPoDy09fqYpF47gVxk69fU/v0EctH+e9AlZmA3rNTXxhafepP3NVPNAYt+2kNz05w5NrdtIBfNRSy0DwgEBDoCAi0lF/7aTNg15RSC8E033aTrrrvOxfftt99+ThD26xvx3rT+meDEGPyDvOy+++6uRgQF5XD1/cc//uFiPnDXpeicPcusKCzvzeXJ+uHV5mACv2HhkyUjJzwPSV5y8803uxoaEJwzzzzTZVyE6JiyzhR6rBVXZOIRwQNPAVyNKTxr5MHIBa9GFOy5S6rbadOmOU8C5mdWCDvHlHq2Lpsn88I1jSyPZHH0MW/quRzIRSZXYMdoE8hFx9inDj/LpshFptqixoLXUkFprK9M++8oAAdy0VF2KswzIBAQaA4C2SAXZj1AADZNPSlqCexGECcWD0KAkGwCrj0jUq3cjc3dr7xN7QpiAyESFIOl2vUnn3zi6kAQ89G/f39HJHDfhWggyC9fvtwJ7wj6fM48sTow14EDB7q/IS0UjuUcPqeN1YaiYB7kAJcvCAZroh/chMmSyBoYY+nSperTp4969erlCM6qVatUXFzsvmPdFKOlH7AhHgXLAudCOChEy/wsEJ7aFhdccIGrPzVmzBi3DubIXHr06OH+0SdjMNfVq1e7qt5YPoh7PP74413BP3OJNpwbIxiBXDTnF5PbbQO5yO396XSzSyUZmQr/LSUXnQ3AQC46246G9QQEAgIgkA1yYRYCv1gqn+E6hHafwnUkBiG2zwR3xvbJRrrdQNDngLBQgwJygRBP32QwRBBH2IdcQDT+53/+x8V+IJhDbiANv/zlL50lhb6wOCCYk14cCwHEhFhCsigipHOwBogEAj6fIfxDIJ566im9/fbbuvTSS/XYY4+5zIl///vfHYngWUtSFKwqBLUj+BPDCJEgTTup3KkQfvjhh7usjJzDnKjMDQHiPGIXSROP9YG6IRCoYcOGubVTcwoLCJkdaXfLLbe4+bNmkrRQvZu1Q0ZYt5/5yqwdqVgHcpHu6us43wdy0XH2qtPM1HdzypRcdJrFr+dCArlYTwDD6QGBgEBOIpANcmGWBXtloebrjzBMwVZIAIIwVbH5zorCZWK5oD9ICc+wiy++WLNnz3YxHVgF+IxMhgjUEAYsEZ9++qmzlFCPiSrXJB2BiBALQi0nBHEIA9kPX331VUcSiKWg/tPLL7+swYMHu/lRMZtCsrgXHXvssS7VOpaDp59+Wo8//rjrC3IAieJ8xoYozJ0716VwR9DHNQqSgaA/depUNwbzZGxemfsTTzzhCtBCkljXww8/7KqLQyquvPJKl3SFV0gRhIl1YK3BRYt+SS+Pm9iuu+6qIUOGOHc0CA2p47GE2F5Y5qtALnLyp5iVSQVykRUYQyc+AtxkLRjMNEj2yk3FbjCmZfK1VvZ9Kumw93au+cj6mg4b03xBLduG+YiuK3Cvo5CcQC7Cby0gEBDojAhkg1yAS2qMnk80PvjgA2fBwKpAYVZe0eTbM6ip547hbc8WBHWEbFyAeLXYBVyVIDDvvPOOE/DR5OOuRD2m8ePHOzchrA5YFyAJWAjIbnjNNdc4ywRFYhH0IQMI+gSKMyeyJEIgqOdEynaEdQgLxIJMiVgiIBeLFi1y1hTiJOiHVwgCpAbLyR/+8AdHArCOQCYQ/HHtgthQfBCXKAKwLc6CeeJ2BbFhTFyt9tprLw0YMMBZMiA9uFJBSK666irXL3MCDyuSyzoYC2LkywHBLaoz/oq/XlMgF517f9tldXZztxzdljbPUs4yKavSbQTAguysDa9+sJkFwtnDAy2Tn83CHg6WrcPM3LRhPhAMPvMD6+xB0tK0ge0BbiAX7YF6GDMgEBBobQSyRS5S58k907In8R2aeAT7/fff32nyLd6gsQQgqQKwZTREuYU2n2xICNZYI3i23H///c5ygVsUmnqqbONehBVg++23d4Vhhw4d6s454YQT3Nho/a+//npHLnCx4lxqPeHyNHbsWGcpwepC3MJJJ53kXJ2uvvpqPfvss+4crBeQEeYCYcJNCssGQj6xGZAN0rfTF0QIcgHxYCz6YB5TpkxxVhOsIVg8wIvnJdYHvjv99NMdQerbt68jMmSpguzQBjetfv36uUK3uGUxJ1P6YZWhHhUFbsHIVwYGctHav6j27T+Qi/bFv1OO7t/IjRTgU8pNkkA1PkPzA6GgzgXt0eZYJgqCxWhvvqWAxLm05ZW29AH5oB0EghsXhwWWcdPmOzRTPFzwT+Xghm/Eo6NYK/yLJJCLTvmTCYsKCHR5BFqLXJiyi2eH3fMR3LEwkD0K9yaeNUYu/OdC6jPCiAqvuFahzecfzzUEe4gL7kwI4MQi8FwiHgFiQRssGcwD4Z/MUrhTQS5wXcJqgVsRwjwE4j//+Y+22247d13w7CP2gTgJLCFkpILMYBWARGB9wAUKVyfWRhA1nzMWxWUhK9tss40jF5dccomzMEA6OJ9q5i+88IJmzpzpiAf9QyJY48knn6wFCxa4eBCsKGR/Yo3MFXcvnuEEhx933HG66KKL3LzoF2UeFg9cpwh2Z0w/y1RTLmgh5qLz3AYCueg8e5kzK7GMHZYOkBvZbbfd5m6Q++67r44++mh3Y4UIkK4OooFGhxsYmh5u1qT1I/ANbQ3mZMzC3IS5YXFTM7MxJmGsHDvvvLMzOWOmRivETY+bIlqkJ598Ui+++KIz6ZLvfNSoUW5sX3PSUYhGIBc5c5mHiQQEAgJZRKA1yYVfdI57KEI3VgaIBc8InkkEJ/tW7MYEXT9lK88kzuN5tckmmzjNPs8yc8MiqNkyJiHc40aEcgvywPOK+AiUYHvssYcTyhHuCeTGegAxoPgfzywOnnG4IEE+eC7i4kS8B8HY06dPdxYKLBC4ReEGxRwoIkv2KdyoICoI+TxLcYGi3SGHHKJZs2Y56wXPToR/vsP6gOJuiy22cMQI7AjoJn7k4IMPdv3wHqJE6tsdd9zRkSee5cxzzz33dH3hYsVzGpIFTnaYVaSxSyeQiyz+oNq5q0Au2nkDOuvwljoP3018XCEap556qrvpjBw50mlSCDxD2CfVHaZUiu4Q4Ea2ik033VTXXnutuzmSmQINSllZmdPQQDAw16JxQZuDloW+aYd26MADD3RaGsy2+HnSDpPtiBEjnCUDE26q9SKQi856JYZ1BQQCAh0BgdYiF0YsDAMjF8QKYDHAJQk3o0MPPfRb5KIx1x2roo2FHWUZLlYI5zxTrPgdY9AO4X2fffZxQdO77LJLQzpWSIURFVs38+Pv1HhCP97QYg5p69exMEJj6V7NFdgX6P1isxbbaApAm4MVpuU82vvxiza2WW8MGxvbf4byGc91ns+QHZ671p/1HchFR/hVtnyOgVy0HLtwZhMIcGPhhm5maDQ6WBPQ0KCNQYODJgPBH0KAVQEtCtobzNNoRdDeYH7FtQlyQrAZ/ptoReibhwJ+rPizonFC+4KZG1JCwNk///lPZ96FiHAumhoeBM2rfYIAACAASURBVGhSLPe33exSrRi5vLHBcpHLuxPmFhAICLQUgdYiF7423IRlniH8Q5DHcoFb0BVXXOHcpEyz3thzwQRpi90jPgItP5YLCww34RsceP7QN5miELBZ47oUWT7RMLJh8zf3rlQykhrA3hj+/piZtM90D1Pny3lGjrCo4I6MZSP1aAqDYLnIFPncbxfIRe7vUYebITdXzMGmRcEdCtcoBH7clsiogQsU5lWqp+ITimUCqwXuUqTBI50d1gzcpLjpY1olfzhBeGicOAfCglmbrByMyQ0e0zEPCPxhcZ/icz6DwGAJwfJBX6bZMTN4sFx0uMssTDggEBDoRAi0FrlIhYh7v9WqgCSgeCImgAxPPKNIUWvxf6nPBc7zNfZmPTCNP+f52amMzKBos7iOjvKsacmlZWvn1besZJrmN5CLlqCem+cEcpGb+9KhZ2UaIV4hAqTMwxUJMyn/yG5BLAVuUPiJIvjjq0lwGan2KOxDVgx8YjE9Y1KmHTdwCANtLXYDn9PRo0c7DRFWDQ5eeUiQk5sx8AXFd5WYDXxGcZOyhwdztDznHQH0YLnoCLsU5hgQCAg0F4G2JBdmeeD5hOWB+AUs3DxvUFpRKM6ShvjrMKu8Wb1RohHf51edpm8jFWZ9sGBxe99cbDpKe9ZtpMKwMotOJmsI5CITlDpGm0AuOsY+dahZ+toabr4I9xAKbuL4phJzgVsUWSYIruYGz3ssD/ioEvxtpmYC5MicsWzZMkcyeIU8QDLIWU6AG23oE8KCZonc3Lg/YRkhZgNyg1WE/gkch2j4vqshFW2HurzCZAMCAYFOiEBbkgs/TsDSl2PBMIs6NRs22mijBlcng9uP3/DdlPje3pvF3lKf88oYkJCuQC58gmFWmsZiVxq7hAO56Dw/7EAuOs9e5sxKuEGYRoibMTdyq0thN1yEfAKsiaOAgJCSD2LgB5DR1vc3NXM2N+lUv1GrlwEIpkWijT0MmIPd3A0o3yWqo5iqg+UiZy7zMJGAQEAgiwi0JbkwMmDPEXtOkHXpsssuc5YLAr1Je+4f9jwyy4e9t+dHqubedwfKVMDOIqRt3lUqsUjFJ92EArlIh1DH+T6Qi46zVx1mpnaD8SfMzdfiMPibIG8sCwRdm1uSTyxSF5tO+G/MDN1Y4JqZbC2wzm746frPFfADuciVnQjzCAgEBLKJQFuRi6Y05ii3IA2kLifIm2yDp512mouV4FlimaC6AknI5r42p69ALpqDVm63DeQit/enQ86uMaHeNEN287Dq2ibU24OlpUK+kYvU/lIB9E3Z6TJ35CL4gVzk4q6EOQUEAgLri0B7kwuzdEMyqAtBGlVi/0iXDrHAVddIxvquNZzfOAKBXHSeKyOQi86zlzm9EkvPxyuWCvN55WaSifUgHelI9X9tCgyf+KTrMxcBDeQiF3clzCkgEBBYXwTam1wwf4iFxWCQJv3BBx90gd6kUOc5hWttR3xurO/etNX5gVy0FdKtP04gF62PcZcboTHLBSCYS5Jl0+BmDdFItTq0FLDGcnmvK5+2P05HeWAEctHSqyOcFxAICOQyAu1NLixzINkImQs1lgjsvu+++1wV7u22284FeAe3qNa7igK5aD1s27rnQC7aGvEuMF5T5MKK6kEoOOxG4sdB8HmqoN9Uf6lQ+kF19l2mfQVy0QUuzLDEjBFo6jeXq7+Txuabq3PNeBO6WMP2JBf2PIJgcFi9ClKcU0uJQG9qMO2www6OXPgWeP+5Y2sIBKRlF28gFy3DLRfPCuQiF3clzCkg0AQCwXIRLo22QCCXyUXq3Eyga0rZ0BZ4hTHWDwGLf2NvJ02apAkTJqxfh1k6m7oXy5cv1/HHH+8IB5YMiuwxX6t1YWTE4gptLYHcNn8TArloPma5ekYgF7m6M2FeAYFGEAjkIlwWbYFARyMXpnn2sQnCXVtcKdkZIxfJhRWBIw5jxowZOv3001VSUuLqKFGjyS8OZy5VlqK2I9VOys4OZqeXQC6yg2Mu9BLIRS7sQphDQCBDBAK5yBCo0KzTIpCa8c0Wap9nmtyh0wLUAReWq+SC+y0xGBCJN954Q+edd55Gjx6tiy66yBVjNQJr6dQtUUkgFy27CAO5aBluuXhWIBe5uCthTgGBJhAI5CJcGm2FQKbxSm01n9Rx/CKYlo3OkkPQNlgu2mtnmj9uLpILriU/qyEWjFdffVUnn3yyjj76aJeitlevXvrqq6/01ltv6YADDmioiWFko/lIdO0zArnoPPsfyEXn2cuwki6AgJELggs//vhjJ0BZQHwXWH5YYhsiYALflClTtGTJEqexHTJkSBvOoOmhmNuXX36pV155RVtttZU233xzp2GmFgG/B98fPpCMnNiyJidhxNDI4plnnqltttkmJyZtbk5MhoQkxF3ceuutuvrqq3XiiSfq5z//uV5//XUXk/Hss8+6yt5cb1ZwLycW0YEmEchFB9qsNFMN5KLz7GVYSRdAwDRpFCE0IYplh+wkXWDz23CJZgFAuLriiiucZvaEE07QEUcc0YazaHoo5rVy5Upde+21Lk3or3/9ax133HENgbYm4AULRk5s1zon4aci576GCxIkMRcOP/aIv6uqqtw1dvvtt+sPf/iDLr/8ckduIRdU9T744IMdsQhuUS3bvUAuWoZbLp4VyEUu7kqYU0CgCQSMXJi2z7TLgVyESyabCPjXF37m+JufeuqpmjhxYjaHaVFfFmjLa3l5ua688ko999xzzl3lJz/5iSt0lqo5DtaLFkHdJif5rmw2IPuXC0cqubAaTatXr9Z1113niuxRyfvmm292xAJXKa7LoqKi4JbXgg0M5KIFoOXoKYFc5OjGhGkFBBpDwHchsO8zrQMSEA0INAcBS/F6/vnnO9ePU045xVUqbu8D33cIBGlCEUIhGFgwbrrpJjHXH//4xyorK3N1dDiMgLf3vMP4TSNg7p3mzpYrypJUcsG198QTT2jAgAEaPHiwC+x+8803HZnYbLPNHOEoLS11xWEDoW3+FR/IRfMxy9UzArnI1Z0J8woINIKA70LA1xZvkSsP47BpnQMBC2ZFQMo1ywVzQ8gzkoE2mXiL+++/X3/84x/1wx/+UL/4xS/Ur1+/hs0IBCN3r0v2kcOsFexvrtzPUskFhPaMM87Q888/7wjuTjvt5ArszZ8/X+PGjdMDDzzgiEeuzD93d73xmQVy0dF2bB0Kg2RQe3ae3Qwr6RIINFZErEssPCyyzRDwr7Fzzz3XWS5wi8oFywVzg1AgjJowQrAt/vp33nmnq6S8xx57OB946hEgvKJJtrYQcqvAHDTMbXZJrXOg1KQUuaL1T73Xct1RVO+TTz5xyQRwx5s1a5YWLFigvn376pFHHnExGCGgu2XXVSAXLcMtF88Klotc3JUwp4BAQCAgkAMI8LDHcgG5wBqQC+SiMVj8gmf4wV922WU65JBDXKD3Bhts4DL9rFq1ygmBY8aMcV2gXbZ/OQB1mEIHQMBi3pgqfy9btkzvv/++S1GLBePSSy/Vjjvu6ILSc4UgdQBYG6YYyEVH2q11zzWQi86zl2ElAYGAQEAgqwh0FHIBeYAo4B7F8dprr7k0oePHj3cCH/7x//rXv/T73//eaZyLi4tdOwTA4MKS1UumU3dm7oK+EAzJ4Ppbs2aNq+CNuxTZrgK5aP6lEMhF8zHL1TMCucjVnQnzCggEBAIC7YxAOnLRlFdtWwtWlsUHooB7FOM/88wzLl0olotrrrlGc+bMccXP8IvffvvtG9KFBnLRzhdZBxo+NQbDiIW56JlFLLjbtWxTA7loGW65eFYgF7m4K2FOAYGAQEAgBxDoSOQCQgHJ4DAhhRS6xF707t3bpQm95JJLdNBBB7mgXKtHkCtpT3Ngu8MU0iDgJzqAlBqptaQCWMT4PFxTLbuUArloGW65eFYgF7m4K2FOAYGAQECglRAgwNksCxbc3JSlge+JX3jnnXdcobBDDz30G7OyQFxe/crYFtBq6Ww5qTWtGb5G2QQ+y6xGJW/qXyD0EeCNCwuB3xAOf55GSvw1mSbaMhhZxWYbz9yqzBcfbFPjOJprGfHX0hLMUrXrJrClzqMpqxNrtH2jDVp4Dj8NdmpfhpnhwyvnWV/Wn2Xt8i1NqQXnUudl75uL4/r+fIyoMq7tq+HAZ7Zmf212naSmDLdrMXU/7VyzfNhe+ckHGosLsv785AT+tZp6viU1sDbri01rnR/IRWsh2/b9BnLR9piHEQMCAYGAQLsh4AvCxCZMmjTJCUqphwmW06dPF0XDhgwZol69en2rnQmQ3/nOd7TPPvs4gb2tyYVNyjTLzOmuu+7SSy+95NKFIlzdcsstmjFjhnr06KF///vfGjt2rDvNT1PL+T75Mu20Cbb2SpvUjECca0KzCeQmbJpQ2ZRAb/P3hc90bTO5gGxfbd7p5gHxYlzTvJsQbTgZgWyMqPjCNv2YIJtKHmxOhk06ctEYNpmsfX3bpKbI9QmREVGrz2F4WXpkXu33Y5nNbN2paZFNoDZi5tf8IIaIGhqph/XJK/0yHkHkjZEen/TTTy5bVQK5WN+rNnfOD+Qid/YizCQgEBAICLQ6Ahb8jECCkE3xuca0xeZmhNBilonUySGoGLn4/ve/r5/+9KcNbiEmRPla/tZanD+GzfWpp55ytS8+/vhjLVq0yBXdgyTxPTEYJ510UkOxM18TzLz9GhombPMZgbqs1zTBltKWdflCXKqmPlWoT9Vgpwqe6yIW6awZvhBcVVWlJUuWqH///t8IMvbH8/eEdVGzARJJMTgOBNylS5c6Usb6CVhuzIrAdQUe9MEciHHZeOONHXkzTT7rWrhwoatBYgSsMWHX9sMISro1t9Z1RfwOc+c3wPpYu/1+7LowQks7S3nsWxRs7nZNGPb+teOvzx+HcY2E+Wv0r1fDFJcs9sjH065Jwz/XY0ECuWitK7nt+w3kou0xDyMGBAICAYF2Q8CETyaAJv+9995rEPRsUv5D3jTyTaVtNWEeQZIc/whKbW258LXmJkgh5CIckoL2q6++ciTj008/1ZQpU7Tttts6dy+ENxMIrTDfs88+q2nTpjlXKoLBX3jhBb344ov60Y9+5LJOkX701ltv1XHHHaeBAwc64dMvAIdwuGLFCifopQqHJhQ2RS58LX5j1iT2pzHXmlTB08598skn9b//+7+ugvmWW27ZQAr8a8A/F2Jx+umnu/iUXXbZxa3rrbfe0tlnn+0KFBIIb8K2f57vLsb6GZc0wNSD8K0+1IQgpfGVV16pbbbZxgnOCOw+LkZqjWCZQNzWBIPr4d5773W/D9a8ySabaK+99tLQoUP16KOP6u2339buu+/u/tncHnvsMYfXnnvuqe9+97vuXFIjjx49WpDv7t27u2vygw8+0EMPPaSNNtpIJ554YkPNFvolrS1td9hhhwZLRCoBMwIH2Zs3b57DFKvhKaec4sggWat8lzT2hOu2T58+3/qtM/e2djlr6uYXyEW7PRayPnAgF1mHNHQYEAgIBARyFwETvn1te6rgZoKdvfrZcPyVmVBvGm5fmG5Ly4Xv/uNrdZmXkSPWgGCHkMUrQqKRIGtDP/fdd5/+9Kc/OcESgfK0005zFhAE9IkTJzqi8f/+3/9zVp9hw4Y5iwjCHppj+ps9e7auuOIKnXzyyc71CsGN/rEi8D0YGfZGzExgN3Jh2nAjSLjGmACIoMg/Cx62vUOYZAzaMQbvqSRN8DprgVzQljaMR5+2r7QFEyw8xNacc845mjBhgvve4m2uu+46V8PBrBemiffHhQgwPml/jznmGIeNXSNYjagzAkm78cYbtd122zlcWCPrMaJHvwjI9ooFxfpty18Vc6BWCuSUWKOnn37azZF4Hdbw7rvvauutt3aWv0GDBrnrCkKKGyH1YM4//3xdffXV7t+GG27oCCnkjPVy/VCAD1fDu+++2xHRiooK/eAHP3Ak+IADDtBf/vKXBmuTXdNG4kh7a/sAIaQq/RFHHOFIIQffsw+QDMaD1F100UUuFTNjmrsf+0M/fmrm9hTw23Pstry2usJYgVx0hV0OawwIBAQCAk0g4AvWK1eubKhenYmmGOETbSx9mFtMrmbLMYHdh8G0tr4bzsyZM0X8CMIgAvZhhx2mqVOnOgETKwCCMWlub7/9dhevgmUDYQ4igcaZ702QhJhgJUG4h5TgDoSmGtLy5ptvOs0+VhU0ylgMzGcegRCScscdd4j5oJX+8Y9/7Gp0PPzww05bTQ0PhFGsKXPnztU999zjBF4qRSMU77zzzm5uWB34buTIkfrPf/7jrApYC1gXQixWFuJT0JgPHz5cWG4gR2jfwQdNPELz4Ycf7uaEFp4aIrhaff755+5cNPGcy7ho3B9//HEngCMw41KFAE0hRsgY30HWRo0a5QrQscbFixdrt912c2tE4L3tttucwE7MzG9+8xuHV1vHCkDCwIh5XH/99c4Cwd4h/PPKdc/8IV1YNFjXDTfc4IjEgAEDdOGFFzocn3jiCWcBYz/IXIagD4HDMsT5EDGIHteCWSCwgEBeGdtIJW1ffvll9559hSxCHPnNgjX7A6HlXK5LriHIDCSPWi/sAXvKOeyV7Qlz5Tz2lesCUmUEuK1vmoFctDXirTdeIBeth23oOSAQEAgI5DwCRi7IqnTVVVc5YTdTVwlcQhBMLBbBNO+ZEJO2BsasMKnjmgbevi8vL9e+++6rgw8+2AmXuD+hsUf4RuA799xzndUDtx/cWBAA0fhTUwPrxkcffeQsH5yP0IcwSm0NiAZWAARmhGc++/Of/+zGIj0ugj4CLQIeAvYvf/lLJ/jj6kLcBGQC7TT/EFTRRDMvBEdS7CLgo7mmUjSuXzfffLMjJmeddZYTjCEkaNEhMQi4fAYRwjUOAf5nP/uZi4eAiPzjH/9wAjMH5ALStOuuu7oYCjCgPWQLQZVzmOsjjzziCBOCL/Eu1BSBcCI8//a3v3XaetzS6B+CAwki7gVCAukAP4TrcePGOc0/wju40A8CcFuTC/aAuTE2blxgBZGC4EG2IEcW9A2u7BP4QKawBEAuOI/95jqCFLJ2yAbCP2QKIoClDOsMVgXiVE499VRHPrB8QBjM+vbf//7Xjct33bp1c+QAVzUSFrA/tIVIQHIgHpCR3/3ud+4aZTz6B28IKfvD9cxYEM7ly5c7/Mmg5rs1tsdvNBfvHW2NQ2cYL5CLzrCLYQ0BgYBAQKCFCCBU4xIDubj88sudoJzpgWYfodm3Vpg7VKZ95EI733IBFrgFQbIQciEBaNQvuOAC/fWvf3UCG0I8wjeae/zqEc7+/ve/uzgONMC0J2gcARTyxfd77723c51B+P7nP//pBDy09mjx0STzN643aLFxc0HLDZFBMEVIpx2uMpCCESNG6LzzznOEArcctOCQDATxyZMnOyEdwRM3GiwXjIcQy9j0B2nB+vK3v/3NrQ8CxPfMEwEVwXb//fd3FikIAwIthAmCA2FijQTvQ0ggK+CE0H3UUUe59lhQwACLzgknnODWTYzBZ5995sgalh0IE8IyVgDcdxC0cTtDoOeVeSD8cj1BuNqaXEAymQduTlh9INAQKsgdGI4ZM8aRO4gY+w7RAiOEezT/YAi5ABd+V6wFEsg+Qg4R5HGxAneuOXDAYgahggiAPYSGcfkHqQNLsOU9+0Bcx7HHHuv+BnsIDtct8SC4S3ENQmrAEAICQYGYsHccWMSIL8JqwlywulhgensI+cFykQt3w+zMIZCL7OAYegkIBAQCAh0SAbNcmG82gpxp89MtCF94glL9TDmZWj3S9Z3t7zO1XDAuAiAuLqwNlxyENzS+m2++uROQ0WAjuEMy0ByjscZqAQGhPcI4RIDPERrBFEEclxOESvrBeoFWn7EIDMeqgRUBLPGLP/PMM532e7/99nNj0Q5ygzCKEIjgCrGhH/pDIIWU0A+WBKxQkBLmiGCPJQMyAhlAUw4hJACfMbA+4OaFexJrRVjGKsX+QhYgBBCRLbbYwgm4WGsQZNGEY8FBsMVlB2H8ww8/dFpx5oL2H0GWdSO8IqhDgJgzhIOxwInsVJAHSBOCMwI8rlcIzhxcU5ZdKtvXRVP9gR0EC7IHHtRIwYrBdcTnYI41BqGdNriJIcxD6thvLEsQUcgFxBEyyP5yPlizTxATSBWWJnBiXyFaWJm4Drg+IHLMBWIIzlh/6APyBtljD/ib7yALYMa1ComA7GDhYD58DtHAqsLfXNvgzHWAux4EqqyszI3LHgRy0VZXWuccJ5CLzrmvYVUBgYBAQCAjBIxc8OpnPfKFi0w0iia8d3RywfwRwhHQ0PBDMrBSIJTjQoK2GOGYOAwEQoQ7hDdcY3AtwSWFc9FOQzJwi8EdBoEfYoGPPIQBwRKhH400QqsF6yLcYUGgPUIlQiNafoR9NOf0TSAxY6FBR7iHwHAOJACXIwKnmTfrQADG2oFgS8wI5AAhlnnQJ7EgWD0gPwj/rBEigZsWhBMhmHXyGT78prXnHKwyxFXwPeuAnLBWyAXWDPDjPQI380CIph2uQQQxgx3uVvyjLZYehPgDDzzQWVwgIhxWOyWjCzpLjXBR+973vudctiCORm7ABGwgF+wBLmIQN8gcQj64MF8sFxA+sIAYYqmC6LE2aq5AKriOIItYNrCCcQ0xDuSCvsCA/eKaADM+w0KCZQSCS//sCdcEePM3ZIe9wsUK3MGb9hb0DaEzVyn2HEKB5YR4DNoZ1u2RQSqT+0yWtjd008oIBHLRygCH7gMCAYGAQEdAwMiBZfBB4PA/s5oWCNL842hrbXJb4MiayWyEwIeQTlAulgW0vvxDa43QizCP4IxwTuYjhHWIAAIyLlLEKiAM8h1ae8gIBGKPPfZw7dBE4+KCwImgzeHXg8BnHncm3Fs4h75wZcJ1irEhLwiSBAvj1oKQCjlAI838sEogzENgsIIgREIcEHIRHAk0h4xAYHBTwj3G1kEcCKliIVrEbeB6hSBK31hP0HTj0sSaEHJxxSEOhXXhLvTGG284DBCiiUGASBEMjvCL2x1rQWiniCMYQlCIwYAkYcUgFsWCwy1VbVu7RXH9I5xDCK1+C/vHPz4nkB6cIV9YJiB5YMA+gBtWAYR49gSiiJsVVhpiLSAtYER8DBYa8OFcSALXAAQGqweB/oyNtQGXJnDDVQ7rEPuL+xvZrCA/7BmkE8LCnCC5XL9YmLCqYC2B6EDo2Hv2kT3hWuCahvRgNeFILWzYFr87xgjkoq2Qbv1xArlofYzDCAGBgEBAIOcRMCKB8ISwiMCCYGiaYz7H/QOXCnzNOTpifEW6jbAaEBaHYRmcfMsOwp+lmOUVLTeuJCYgQbr4DLysHyvIhksSYxiZsDSrqYHlCJl+PQr6oS39WO0Hm5NlwrKKziaI2/nWN4K6FQFk3kYO/cKA/G21P4xQ2tgmXFs/PiFi/SYYW7Vo5mM4gRl4MH/aWiFCzuEzK9ZIn1Zx2tLYtkfxN8a2SuO2frPm2f7be+YPJn5tEsu8BIYmrFsFdGsLnqwb9zFerT9ercq3BVhDLiBvZAbjGmrMUsj4jGWF+Oy3a4HnRhzMWuljbf358033W8n294FcZBvR9usvkIv2wz6MHBAICAQEcgYBn1yg0ST4FDcXKxKHgIJmkwBuArntaA/3idYEDRwQzvzCfIxn1Zl9AY22kAg0yz754HwEaIRrE9ZMcDL3J6vQbMK31ZywffAFWBMGLXDe5mYCuhEY+9x3bzNLlAn/vPf3zMiEn0rYX7s/tt8/59k4RoR865YvSCMgG6EyAubXGDFsbG6+sG6Wi7a+zsyKZOu0V9Zi9UlsD2199p2RJ/vcyATvTfA3XO36YC8NE6tDwZiMxflYpwi+x70MkgbhskJ5ho2REouBMvLA+f71ZPO0/TJSY/01VYW9NX93dl20R6xHa6+rK/YfyEVX3PWw5oBAQCAgkIKA7wJFlh9z4zHBzwQlgm5xizEhu7MJA75QaVpjswyYZtgnBiYIg4cvZBo+do4vKNpnfuC8CYj+PviEzywoCJUm3JqFweaMUGuWDV+LbfO1c/29s76MoPiaa9PEm+BrRMgf39fmm8DrC92pgqsJwCZI+0K7/W3rtnkatm35o7W1296b9cHItmHgWxtsnj6WJrCnklLrx0iXj5mt37d48D1k1QR/fwz728fJt2zY30YgfSKbet3Z+7Ymc4FctOXV3fpjBXLR+hiHEQICAYGAQIdBwIQpX8OdqrU1IbMzuEX5mmlbV6qwZiTABHxfiDTtr22wL2z6xMKEaRNaTXvsY+kLhwj0qeP6mmYT/nyiYgIar0Y4fAuBfW8WCFu7acr9tqmuX74QbPtun5nVxl+vb8kxbGxc06ybsGvrNIHbyIwvcLZ1zAVjm5XJ//HatdFYXIJh7q/Xb2f9+deIb7UxK5Kdn/odn4MD+JhFx36ndr34VgnD0+ZsJCMVS9+Nys5pjxuWrbc9xg5jZheBQC6yi2foLSAQEAgIdHgEfOHaX0xjVoqObrlAsDKNvi9kG8kyQdpIgAnUvsbXJyWGl09E/O99vHzLhQmFjZE6E7r8eAhf8E21dtCXL9Q2ZgkwAd4X6Gw+/mdGCMwqQ7+GE2u1tfkkyR/PP5/PfeuEERBbi2FmGHAu2nrczlItBLn8I2Pehq+tzd9X+9vf/1QC419vPhkwbI1g+EQ31U2qPawP67MvgVysD3q5dW4gF7m1H2E2AYGAQECg3RHoKuTC1+ia8EqcCRl4yAZkNT9MQPY3xj7z4w5M0OO1KcuBL1D64/v9WBuyKNGGAF6bnwmXRnr8uAuES+ZPliHfz9/cYGz+tMN9iqxYZGfyyUjqOL7Alxp/YGTAiJFp1nlN1dL7MRe0J/UssQP8M4uHzQ/CZ3VXqBUC+TN8OoK1jABtsmJRa4IsXT55Yo1GqnwSZrjbdWXkwrC0PbT1mwUMrMgKBUakNPbJUdgVwgAAIABJREFUXiAX7X4r7bITCOSiy259WHhAICAQEGgcAV/oSWe56MgYmsBrgh3B2RdffLETCM866ywnsCGgmWDnuzSZkMerWT9MEE+1APjCJX/Tzg/I9QV6IxwI19QrIO3sb3/7W5dNyKwG1sbmZe5FFPij7gKpXCnmZ4Ks79Zm5957772uPgOpart3796wxlTLCn3buLxCSOiP9LkW3+ELwoaRCba+BYU1gTHWCGo4kAL18MMPd/1ZELTNmdStpHCl+jhpcK0/H/dcvfaodk8KWOqAjB071hXSI7UwaW0pdEeNDN+i4V8vRtCMnJpVzfbF3J8MD96T6pjUx9TdsLTGtme5ilFj8wqWi460W+ueayAXnWcvw0oCAgGBgEBAoBkImABnZIqaBAiyVFemtgSCG0KuVSy2lKiWCYnzISK0Q2C2jFq0N+sAQh7EgHNMiLbz+Y7z/OJlzIWAetpQFwENP7U2LCMV32GVsHSkzIF+sXJ88cUXrnAftRY23XTThoxXQMJ5CKimSae2BRWcqayNpYN+IA7M3dyQjIhwLp8zTzIWUSWaug42B1sr31tqVSNctjb6goywXjT71Mngn1/bAeLB/MAFLKnFQBFCammQqcyISq5bLyhcRxHD6667zqWOpeYHQj/pZCnCSJpnCJ0RMfBgT8Edqxmk0fYJzLDusDcc4ADeYGUWLfYdogZhhMz45LMZP4d2bxrIRbtvQdYmEMhF1qAMHQUEAgIBgYBAR0PAApcR2BD+KEw2efJk59JCkTcqXhu5QMuOQAgJwf0IIRDt9HvvvecqLuMKg3BHcTsEQipjI1RSEI6Cdm+//bYrXEfButdff90JkIxB8ToEbfqjL4qq4a6E0Ii2m0rMzBPBnrnxGSSIQnSQCoRwtOW8RxCn3ejRo91cEUIpnsfaBg0a5Co18x3abip2o1VHSH388cddgT1ca6wNBIHCgcyRQmx77723rrzySldYj3VQKO755593xfUoCEeRN/5+5JFHnCYdAfrggw921gcEaIrK0Z7xaUP1aSpGM3ew+uijj7TTTju5flnjs88+6ywxzI1+fauFb2HJhWvO3JkQkKnmToVsiiAa+YOYgg81ZCAfkFYK6UEoIFBcNxTGo6ggBALLGYSDtlRUBzf245hjjnFYgxVFB7l2GJPaM+ecc47bO7OEBLeoXLgyuuYcArnomvseVh0QCAgEBAICa2MjzIJBRenLLrvMVUCmMjYCPNWtqXhMJW6rcozWfr/99nNVjTfbbDNXZXnPPfd01bnRSiNQIxwiJCMY0i9CI9YC3JAQKqnuPHHiRCcIIixibUCwpyIzVbepokx7LCjUHIEgoJmmovdzzz3nyA2Vou+//37XDnLy5ptvOqETwZ25QEggPbhXUdkZIZax6Yc2uE8hwFO5GRcphGJID5XDqTr9xBNPOO07QjEHrlYQn88//9xZSJgb88GygbsPBRYhLRCWU0891VlFPvjgg4aCjAi/4MTBvHHjOeCAAxxWkLFDDz3UESkqWEPyZsyY4XACUwhKLrpEmbbdyAUEALwgjmAHQYA0Lly40JFOLErsB6QVjMADMgHxGj9+vEaOHOmIIN9BZjkHYsL1QHV2yMjuu+/u3KwgD+ANEcUCxP6An8V0dLQfeLBcdLQda3q+gVx0nr0MKwkIBAQCAgGBZiDgZ95BcL3++uudEI+2eNasWU6rjlUAIRmrAwI3lgGEegQ9gr5vu+02RzrQUg8cONAJyvPmzXPtEAyHDBniBHLIA+4xCI6TJk1yQjNCPEIpgiFa/C233NIREsjD0KFDdfnllzuNP9p7BH/miPsLWnEICcLrBRdcoDFjxjhXLqwjxClguUDQhFycdNJJjogguEOYIBusjzmwDl7PP/98J/xSAZrgYATdG2+8Ub/73e+c4AoJ4UDIBSMICFhQwR1NOcIuc8TCA9lCMIZ0YPGAnBHHAsmAyIADa8byARlh7hAqCjOyfqwnEDKEZFyK9t13X3c+eOUiubBgdLuWsBSx79/5zndcXAl7gEvT1Vdf7XBjXdtss40jF2eccYbDmgMsiK3Zbbfd3PUwbtw4V7AS0rjrrru6vy+88ELnJgfZuvvuu921h8WHawWLBmNjabI5BctFM24GoWlWEQjkIqtwhs4CAgGBgEBAoKMgYAKhpfDETx4rAy4ouCThdoKwjN87wjDaczTuCN0Iirj9IOghrCPk4TpEBWXcfNBOQxgoOIhVAA0zBIR2WA+OPPJIJ8jzDxLDe4ROrBn0jRsQsRYIpgjoCOwI+mj1mS/WDebGHNF+8z1WC8gFAjzFDhHGDzvsMOdOg/DKOtCoI7DbOhD4EXLBgjmgZUc7jrsNAi0kBZJjQegWB8H5CP/gwpzog/4hU+DD5wSYQxzOO+88t2YIGhhwoN3nO9rzythYWxiHdUE02AO091hueO0I5IKYEsgBrl9YwXjPNYLQDy4777yzszhATtkz8Dc8cDkDd0geQd/gzzWEhQhrGeSCAH9iccARixUklj2ChGD94bNALjrKHajzzjOQi867t2FlAYGAQEAgIJAGASMWCLUI5QhxuJwQtIygjuCMKwtWCbTRWAUQAhGWe/bs6WIgaIdASNpUvoMsEIuBaw/xGRAANP0I7miqsYQggCJ8o21GcEb4x80KV6ytt97aCdhYJtDoX3rppU5oxKLBWMRx4LOPdps2WB8YD6sILl24XjEXhHG02/xDi04cA5pv+sQ1CqGXPmkP6YHEsCYIDWvFlQvhFSsEn+EKxhjXXHONs2YwBvPFDYxzwZC2kA7m88wzz7hK7xAtMAUbiATkCxyxSLBmPkP7Doa4WPXt29dZNFgLuNB2iy22yElyYZeXuUVxPYEJ6wA7SARWp4MOOshZINgTXnG1AyssSViEsACBB7hz/bB+CBvY7LXXXo6IQFawFoE/ewOuEFsIGgSEPsDdiiHmWlxKuptRcItKh1DH+T6Qi46zV2GmAYGAQEAgIJBFBBBmLGMPf6NZR5hDK4wQB9FAI4xgjeYZ1xY0xwiMV111ldPwo5lGMMedBwsBgiPEAUEeAZJzENjxmScQGu0zgjakAIsGfUMecHciYJq+b7rpJqe5x3rBwZxoBxkgDoED1xvOIYgcoRSrAaQBYR4Cgu8+84FM4I5FgDVWC6wjxIhASPiHwE/fWFZw00IgRZhlDWQuwg0KlyaIBDETy5Ytcy5YkC1IEy5fxFswFzTykDLwYx4IvRAntPXMg3XhKkWcBYHNCMTMGbIFwcGdDIsMLj4I2eBKXAYkhc9zOVuUn74Z6w5uT7jLvfDCCw4jBH7cxoivwA0NHCF9EAb2DusQcSzsO2tm70kEwN9cF+AEruwJRANyi/UItziSD0C+uJ4ggBwdMe4ikIss3tzauatALtp5A8LwAYGAQEAgINA+CJjVgtEhGRAKBDfShSKYE/SMCwqxChANUrfiUgShsPoXVuMBwciqMiNIWu0J3/UKDbW1s7S2jEvQL33yHa4t/M1nHFaLw2paIIhaelv+hgzQl51jQqVpra3GBVml6Nv6s7S49IHQ69fwoH+/CB5r4R+CMf1ibbGMRIzNPzssDSrn+8XxmD9jkZqWuVq6XiuQx2eMwfdWP4P4FcaEAPna+FxPRUtgPQQPC8MOO+zg1sXhY2ZZysASkmrXgdUVARdrw3nsH1m9wInvOA8MOQjUh6BCPohXMRIWYi7a574SRpUCuQhXQUAgIBAQCAh0SQR8coEAh4CHlpwAaIRChDWr/YAvPMHWRiasCF6qUI0QzD/fTcY0ybxaVWs7z/rxi8TZvPgsVfi3vvyiala9mu/421+XEScjAD6JsBobtLd5GBkxAdX68sdD6IUE+MX/aG+CMQTDF3CNcNDeiIMJ23zmr9eKDGLpwPUHKwpuaankIpcvWFzWmDvzxgID5j7+rNkqqxsB89uAgZFTzkslqqbht+uMVL30h6XDiu4Z+c1lnFLnFiwXHWm31j3XQC46z16GlQQEAgIBgYBAMxDwhV4TbBC4fYGebE0IbGj9TXAzwdgIgaWy9YmD7+/O9z4BMCJjxeLMouGTDxPyG1uOCe82f5sP55gVxLTathbaGIlgPn6WI5urTxasTyMzNqZZNPy+/PPN1YzP/DXzeSrpSbWQ2B4gTFt9CHA30mRY5HosAZizBubJGq3Sux/fAzZGMIwAGsZmsbA2vgUide30aXvC+WbxsrGb8XNo96aBXLT7FmRtAoFcZA3K0FFAICAQEAgIdDQETPi2itImAJoG3YRr39/fhF1zMTJrhr92+6wxgdrcY3xy4wvORkb43rTWqQTABFI7D4EUQdyE+FTtdipxsO+NZPjfm9uRuXRZWyMOtjafNKWeb+5ZRrxszU3Nwxcszb3Mn5tPVHL9GuOasv0xkmXzN9Lo771v5TL3N9/647uoGSFpbG+sT7OSBLeoXL9SOu/8ArnovHsbVhYQCAgEBAICzUTAhLbU03JdW97MZYbmAYGcQyBYLnJuS1o8oUAuWgxdODEgEBAICAQEOhsCgVx0th0N6+koCARy0VF2Kv08A7lIj1FoERAICAQEAgIBgYBAQCAg0IoIBHLRiuC2cdeBXLQx4B1pOFLdUSE19SA14ODBg9t9KaTmIy+6+T0PGzbMZTAJR0AgIBAQCAgEBAICAYGAQPsgEMhF++DeIUZdsmSJy/ueepBHm2JM7XWg3aCQFeki/YNc4ZCe4BvdXjsTxg0IBAQCAgGBgEBAoKsjEMhFV78C1rH+2bNnu4I9/kGau+HDh7ebAE9WjQULFrjc840dgwYNctVKwxEQCAgEBAICAYGAQEAgIND2CARy0faYd4gRSXc3c+bMb821V69e6tevX7utAasFrlBr1qxpdA6k4IP8dLQUfO0GaBg4IBAQCAgEBAICAYGAQBYRCOQii2B2pq6oMPrVV199a0kDBw5U9+7d23WpxFjMmjWrIdYidTLBetGu2xMG79AIxDXv+dv0wNLx+ulucT172036xz2f6Tu3PaMLt419a2XxWf/VdY/VaP8TD9Wokg698DD5gEBAICAQEMgSAoFcZAnIztYNMQ2LFi361rKGDh3qCjW194FbFBaMxo5cCThvb4zC+AGB5iFQpY9u+pX+Un2K/nLa1lry+uP67/W/0en3F+rsV9/VleO+TS7ov+KjG/WLi+fr2Bsu0oS+keYNGVoHBAICAYGAQKdDIJCLTrel2VkQwdLLli37Vme4HBUUFGRnkPXsBcsKFpbGjhEjRoj4kHAEBAICmSCQ0OLHf64Dbx2rBx46ScOi9eesueMQ9T3xc525DnIhJbTggWN1wD931r0Pn6JRjXOQTCYR2gQEAgIBgYBAJ0AgkItOsImtsQSsFlgvUo9cIhekov3yyy8bXf6AAQPUo0eP1oAm9BkQ6HwILH9CJ447TZG/faCb9i1tWF/F3Yer7/HTdfo6yYWkug91yY57660T39BjJw/TWm7S+XAKKwoIBAQCAgGBtAgEcpEWoq7ZoClykStuUewKwd1ktKqpqfnWJvXs2VP9+/fvmpsXVh0QaBYCcX32v7tr7NWb6N4Zt+p7XuyETy4u33SmXpz0nlb221577jxS3b7hAVWnKedtp10e2kvPvv9n7dr+npPNQiA0DggEBAICAYHsIRDIRfaw7FQ9NeUWRaYoMkblytHUPIkLgQiFIyAQEEiDQN2HunTHsbqi59Wa/cypGuiRhnpyMU0/++uP9Nmll2jS/BrFkwUafOAf9Oh9p2vbr40cKn/wh9ro6Fd11H+m6aZ9A7sI111AICAQEOiqCARy0VV3Ps26V6xYoYULF36rVa4FS5OSdu7cud+aZzQa1cYbbxx2NyAQEEiDQGL+DdpvxK/08Y8e0+c3HyC/xr0jFz95SZufeKX+fO7R2jb/Pd186k90ziPztMUFr+vNS7aVhVjUTTlP237nf6WzX9O7V2zf8HnYgIBAQCAgEBDoWggEctG19jvj1TYVz0D1a4T2XKkj0VQ9Dua56aabZrze0DAg0FURqHnlLG054TpFz3pF7/1hvPx0DY3GXKx8VMeNOUL3DLhAb795kbZcyy4Ss6/WhFG/1rsH36MFD/5AITNtV72iwroDAgGBro5AIBdd/QpoYv3UkpgxY0aj32644YYqKyvLCeSo2D19+vRvzSWQi5zYnjCJDoBA9VMnaeRBt6vXOa/q3SvHfcPi0HhA9zL944BB+vlHx+up6TdoLzN1LL5J+w4+RS9O+LvmPnmi+nSAtYcpBgQCAgGBgED2EQjkIvuYdpoeycSEBSP1KCwsdPEMCPDtfTRFLoJbVHvvTBi/oyBQ8/KZ2mKPvyr5y//Tx1fvmt5yoZW67XsDdPJX5+ityZdoG7NcLLxB+w05Va8deKcW/PvHyg31Q0fZhTDPgEBAICDQeRAI5KLz7GXWV9JUIT0GypXA7urqapcxKvUoLi7WkCFDso5J6DAg0NkQSMz7m/YZcZo++MHDmnP7wfJDsRu1XNS8orO23EeTJr6gKVfs0EBG4lOv1M5bXaTlv3pBH/5p52+QlM6GWVhPQCAgEBAICDSNQCAX4epoEoGm4hk4AavFsGHD2r2gXlOVuqlxQa2LcAQEAgJpEKh7XxftME6/73mVZkw6TYNTs0Ud+6b2vel53XPCpipSud6/eqKOuH873fLUFdqt59d9Vz99skYe9LB2v3+m7jq8W4A9IBAQCAgEBLooAoFcdNGNz3TZ8+fP16pVqxptTrrXwYMHt2twNxmtyGyVelDjgloX4QgIBATSIRDXx1furHHXjdEDs27VQb7ponqOnv/77/XHO17RotLBGta/UEVDDtHZFxyrbb5RozKuGX/8rra4drQe+vQWHRS4RTrQw/cBgYBAQKDTIhDIRafd2uwsjAJ1s2bNarIzArsHDRrULvEXFNGbOXOmCD5PPUaOHKlYzJJkZgeL0EtAoLMikFj0oI7Z/lz1vuMjXTfBT0ab4YoTX+r6/bbXPXs8pxd+u0VIQ5shbKFZQCAgEBDojAgEctEZdzXLa2qqUJ0N0717d+eC1NYB3lhUsKykHrlWiyPL2xG6Cwi0AgIJfXnPj/S9B/fUo//6mYZ+o/p2+uGqp1yovc8u1NVPnqexoX5eesBCi4BAQCAg0IkRCOSiE29utpZGRiaCpmtra5vsEhckgrzbimAwJywqxIX8f/bOBKrG9fvjnyaZr+FeUwiZQjIlQwghdEOGMmXKPE8pJOUmyZRQaTAls8xTGcocXXOKjF3KGFdSR+f0X+85lYbT5HIv/99517Ks1TnnfZ/3u/ez9/N99vBkvwSiI9RcKC4FAgoECoPAey65jGVt8bl4TW5c4HMqJG9DcZqxj4aLXDGrplKYByq+q0BAgYACAQUC/w8RUJCL/4dC/R6vlNuhepmfJUQwhFqHf+OAvdevX/PmzZscr1qkSBFpofm/RXK+B9aKeyoQ+O8QSCJ6vyd7RUZM6d8oS+coeWMSPz3DhsAYdIYORr9cIcMd/91LKp6sQECBgAIBBQLfEQHhoILU73h/xa0VCCgQUCCgQECBgAIBBQIKBBQIKBD4H0FAEbn4HxH0t3hNoYD65cuXcrszZb6/ELmoXLnydznFWygwf/LkCUJaVPZLqLWoWrWqImrxLYStuIcCAQUCCgQUCCgQUCCgQOArEFCQi68A7X/5JwLBEIqohfMl8ruENKlff/0VNTW1/L5aoM8/fvwofba87lACoRHSob7Vswo0IMWXFAgoEFAgoEBAgYACAQUCCgSyIKAgFwqFKDQCAsEQzpd4//59vr8Vah/Kli1LuXLlUFH5umJP4XlCfYW8Gov0AWhoaHyXSEm+L6j4ggIBBQIKBBQIKBBQIKBAQIFABgJyyYUkLpzDp27xIvEzqXlVZKhUpd3g7tRX/8D1jY6sPquG0Yz5DGpY/OeCWPKeyCO++DxogdPU9nxFl/e0903i+bUznLv9Cskvmui2boV22Wfcvl+ORtoF6F6U+JiQbd54+uxGbeo1Nlv8uDgKC36hqPrt27eIH25j8rgNKI3wYvXAmsijEEJkQSAYAtEoTMF3UlKSNBXr06dPX3Qq8T5HNu0l7N4NLt8R0aC/De6LB1OzSG5ql8jjkG14e/qwW20q1zZbFLgTzs+lyP90tN8fJ3GUB31NVqA08zC7x9WVqyv/9C3+N3+fyJOQrax18+JCvVWccjagCGKiPPpiskKJmYd3M65uAci9KI6wPT54eW8nvv9Rdo+vxr9epi2OwqOvCSuUZnJ49zgKMuwsMk95xfX9G/DyDiCqzQZOLGj675278U/HXijl/UYyz+uZP5FPkv8aYp6f3sDON80wLHWdK08znYmkpISyshrqxUtRvkottBs3okaZrGcjiaKO4x/6lMwnKSkpKaOsqk6pX6uj3aIljSp96b2c8/tKKCkro6ZenFLlq1BLuzGNapTJqo/iRxxxP4Co+2h61/txfX6hVPP/+5f/1XkO38Jv5tBNQf9V1ChashwadZqg17gaJTIb++RIjm49y185jxH7Il0VDQwG9UBbTvvx3CMXydG4mTRnevDfpKJG8+nbcTUtizjpA28eh3PY14Ntt5qxJuYYY5V96VltNEc+QSkzf57vGUTJn0G5kp4QsnkNq9Zs4PDtNyibbubtvqFft/D8EMYqy2Gsi2/LINPGlHx7k2O7j/MgRYmao4MImlMvn4WUhDc3TnBkiyPjV/yJ0aa37Bv64xsa4ayJ5zc2s2TeThjwB3O6VMxzMSJEMkqUKCGNMgg1EtnTmATSIrSXFbpTCZGRLKRC0ClJLAdmjiao/Ubc+hTnqd8Y+i97glngUzaaym+wL3lzgxNHtuA4fgV/Gm36ehn/DDr9D8b4b+AkebaXWaN9YLQPy/pU+fcXrv8Anx/5p+LHp9kSsI4/7ANJHR9MxGpD1JHwbO8sAWpG+yyjT5X8aUJS1BkCd7gwzeEU2svvc2pa9X9fRpJn7J01Gh9G47OsDwUYdlZu8fgiB4+sY87UHajPPs+1xXr/Hrn4h2MvjI59K5nn/syf0yd9eZ8kbntNZlXyOFZNaU5Jknl+dAZGpuu4V96AEeN60bhCUT6/fcLN0/sIPB9P1S6jWOCyAPMGJdJuIyHx6WFmdjPD874GfZyWMqpZOVQ+/MXN0wF4bgqnZE87vNZNoXVZ2fxKfn6UGUamrLtXHoMR4+jVuAJFP7/lyc3T7As8T3zVLoxa4MIC8wakP4XE23hOWEjsMA/sO/7278+5wiie4rvwL85z6bLnG/nNL7pZiW7Tp2NaS413kcfZ5HeCt/WGsdzfHcv6X9ZRKe+i2G/dGwvvB9QZuYY/TH5D2gUq5SNxN/ayeu1bxl4/xXQ5ByPlkRaVzOlJ2nRZ+wgxRei4+iHBkzW+KP3HMOYbOVH9wH7GlItiwzBz7EJVMXbZhVcuu9c/lE4mRXDAL5io+/tY6X6aWDGo9/pacpFE6Axdel4cxqWQuTRM30FPCGepaU/2dw0h1CY/ciFDR3RhFjod1qDt94OSi+QwXFe9YPKc3zPaVApF1s+fPyc5ObnQIhZO0c6cLiUQC3k1Fek3Tolai/mAo7TZso9F7X+lwq/wZ/B9yncwoEZmbpF9nKILzNLpwBptv3+ZXCQT5rqKF5Pn8PvPcLjYf4ZToVVH8YPsCCTuwqLKIK5YBqWRi6+DSPzAlQ7a81Fd+m3JRXKYK6teTGbOvzEREjbR67fRPJz+L5OLr4P863/1jWSe1wB+eJ8kd/ASXh0cT0+/5uzcPYYa6UG7xN0M1BjAHi17wi/Zo5MRqEjmUaA1/Ueu4bpaR1xOHGJmk3SDncjugRoM2KOFffgl7DN+JOHZ9iG0GrITyYAArvkPoIKUX+T2fUh+FIh1/5Gsua5GR5cTHJrZJMOPSuJ2MqzHFtpuC2RcvawRlK9XEMUvvwUC/6rt+hYDzvUe6bpZl0U3LjBPW5gYEl7sHUHLAVt40dCWkCtO6GfKAkncaU4Vi0AaOEdwdk7tTJvkKdxeOp1jJquY1SBnVDxPcnFmSgOM3B9mIxcpRIRHoNm8IX+tWMSFoQsZ8dt3ReP73jxxO/0rDWL3h9SvJxcp17HXa8nqWht4uGcwZTONOPm8LeMuDsdnVgHJRZgNTduuos4PSS5ERLj1pMfF0URsH5AlwiN0bxLSpOLj47+rvBIPTsbA9hkTgoNZ2j63U8HljFMUhk3Ttqyq8++SC1GEGz17XGR0xHYG/PiBKPiPcPquSvO/cvOkQIZWNefCoBP/iFxIHq+kYz0blFy+IbkQReDWswcXR0ew/d+YCIlbMfttBPen/j8nF99I5nmSix/aJ+Uy8vjDjNabgvLam3h1y4gPQNJ+hlU3Y1v1BdnIhXR/mKeb+6E/Yh9/6y3i4rl5NJau8ZPYP6w6ZtuqsyALuRDCFMFMqGuM57s+bH22i4HSlI08vi885elm+umPYN/feiy6eI55socAKdxyaEWXsNFcOjD2CyH6X7FfP+p7/tu267vikK6bNXHMIBeCHh9jjJYJ3i+b4njtEnYNv5CFpD2DqTJgF/UXZycXIPnwgtfKFamQaYqlD7/w5CLlBovtrmLlNIoKSR9JVHvLn3tOEv0plVSUKFGvK/3apKU7JD7ipP8mDoQ9JUG1DNW1G1C9tDBoZcro9KBLsSvsvfICsVDXoaJJ+8HtIWQ7Z598lh6+oVK5Ff2MtSkufsSZbSE8+iz8VZnfWvSmR82/2OvmSXCiAdPszakvMC3JG8J3rCfgzAMSStWnx6hx9NLOJ0ErcTeDNAaw7Z18cpEcHYjrymN8aDKSOaP0kXtOlOQ5Ht3rMPFMRfos247PxJakRUghOYwjodUw7lI5U6gzkZgrIVy6/w61qs0xNKhLmbSMBVGYLc3arqS2QC4GJ3P3zCluJ9WiXdemVMqymSHh/cNLnL3ymI8ltWhtqE/1DAGn8OpmMJHFjWhXO4Vn4acA1MHrAAAgAElEQVS5HFMSXaN2aAlwSN4RdfYU1+Mrot+1LTUyL3olCTwOCyHswTsoo4V+h1ZoCr8Rv+KSx0QsZ+/mryaTcBvTjDL1u9G/dWXhQ97eOc0NWmFQV11ah/Hu3TvgE7G3rnDj8d+oVmpIy+Y1KZ1PZobozT3+vBbNW8pTp1lT6pRLo9Divwg7fJkHV/xx2ptIr0V29Kxckrpd+tFWIxNrzm2czWOwbdaWlbUFcjGY5LtnOHU7iVrtutI0K7BI3j/k0tkrPP5YEq3Whuh/ATbntM8NL8S8uuTBRMvZ7P6rCZPcxtCsTH269W1NZckrbgZHUtyoHbVTnhF++jIxJXUxaqclTSeUvIvi7KnrxFfUp2vbGtnS9ES8vH2eC3deQsVGtG3TkN+y1ZokPQsj+NwDPlfUoZWWEvGq2jSoLACfRMylC7ysZUjzEk84HxRGbCkdOhk2oFw6hKKwAuOE5D0PL53lyuOPlNRqjaF+9S9hftELrp26T5kurSl5+wTn4uvQxbA2JTPpSseGWedmYswVQi7d551aVZobGlA3fVLIMbZJMZe48LIWhs1L8OR8EGGxpdDpZEiDjBcB0YtrnLpfhi6tS3L7xDni63TBsLbsmXnLOIlnYcGce/CZijqt0FKKR1W7AVIIkfNZ3WJE7gjh8edUlErUo2u/NlSRRHMy4CxCirdy+Wb0MtFNm+MiXlw7xf0yXWhd8jYnzsVTp4shacMqnO4JwxG94ObZ80S8Lkod/Y+sajE4K7kQv+XO6RvQqiNZ4M5DdrmTi7xsjkxI8mQofnUJj4mWzN79F00muTGmWRnqd+tL68opuWIhfnsH2bAbZk2xTYzhSsgl7r9To2pzQwzqlpGfQpKZXPxRlwchwVx/X4EWnduiVSqzEZKQ8DiMkLAHvKMMWvodaCU1eGlXrnqcuxzljz0v7PLWiRzq/zUyT3pGWPA5HnyuiE4rLZTiVdFu8G19kiThMWEhYchchz4dWmlmkl0+75jwmItnLvMk+RdqtWhHS82cq5WC22UxUa6GNF9Zh23Rfvye2b/lSS6E+STbhHKJ0mD8sUjWGQnRizzIQuJBRmj1ZlNSP7b/tYMB0mHnTS5ARJhNU9q6RKEx/hiR64wyohcpV+fRzGA3RkE3WNEut1B3XvZJahRy8RFiHp3eRsjjz6QqlaBe1360qSIh+mQAZ2WGima9TNCV2t285ZWfrS64rDImWt5+LSmGSxdeUsuwOSWenCcoLJZSOp0wbFAua7p5Xj4pj3fKTXdzt13KyJvnorhwTkaXo6uBJgn3Qjl54yOa7brQvFL2gtAEHl88w+UnyfxSqwXtWmp+8Z1yycWXNVaG3xTFEX4ymnJdDdBMuEfoyRt81GxHl+aVyLX8NEM3s5GLxAOMqNWHTe/as/LeSaZW/2Ij5ZIL8RNOnU6gvVHDXFNOC0kuKhG7ewSdfNtw9vC4tBAgJEcuobPuXM6LlNEYfYgH641Re3OSud374fpnaSz8Q/FqeoC+raYRlFCJdkMGYNxnGrY91dnYT5tR+94hUe/F5rf7GCo6hJVub3yfiinScRXRwVOppgwJoTNo2Xkld1PU0LcPwOzsBOaefoVYpS4zQ26xrMVD/AZ3Z9K1zmw760r5lYYY+ZRi/pHjzG8lh1alCzAvciF5iV8vLawOJZCqpsPcC3/i1EJ+uPLdqVkYmq7gRmIRqhqOZaHzPIbrV8hRZyGJC8JhghtxBkMx0XzJLjtbTlSyYU/gfNr+Itg2GbnQWnmQ1qfms+vxGx7eekIJs41c3DZYigXiGA7Mn8nWTy1oUfENN/b6sfdlK5bsC2CoeB9LHBex9vBTDN2DMflzIVuux3DvVjSJ9aZz4ODvXJo4mS2Pk3hz/wGfmy3kxGk7Wgp2LOEyLmZD2FV1Kra9y3LT04ZlkR3wCdmMeck7nDh6AE9re4JqTMVzoh6/1OmIUZEQnB0dcAu8j65LJGdm1ZK+c3LMUeaOXcFfjXtgWOUNx9xWcP630bivmUCzUnJmjySeMK95rL5Th969dFCJ2oeXfzR1J7iy2FKHkuJYIs7e5tU1Pyb5/k1fFwdMq5SgVgdT9GWrPtmiMf6W3HGaNn4iWzRrreRg61PM3/WYNw9v8aSEGRsvbmOwDFhiDsxnZkASeoZafArbytodsbRyDiRgStOckz8PvAZqvOfWiaMc8LTGPqgGUz0noleqImXfH2et01oOPzXEPdiEPxdu4XrMPW5FJ1Jv+gEO/n6JiZO38DjpDfcffKbZwhOctmspdT6SNyE4j1pAeENLhuqpcnPzYtzv6LDAfwNT9ARQJbw5PodhfmUYPt6A4tH7WWK3m/obIplXxBvnhS5svFiKsRtteOMwie0PPiFOVaViR0f277dBX1hTpZOLPHESVPAA82cGkKRniNanMLau3UFsK2cC/c35GOCEo7MPJ18b4+L+Cz5TNnMvuT7T/eZRfJ9TDl1BEkeQwwTc4gwYaqLJy1122J6ohM2eQOYLkyLTJX5yijXOC3HZeJFSYzdi88aBSdsf8EmcimrFjjju3491jet4Ozni7HOS18YuuP/iw5TN90iub43ojlPeMpa84ficYfiVGc54g+JE71+C3e76bLi/HmO13D7zpOPfV1hsaohTzFAOPViPsbqYhCeHmdW1L36l5hN+yY4Kl7xxcnTG5+RrjF3c+cVnCpvvJVPf+ix3lrQonO4BH697MMpqC+r9J9Djt4cEevsSFP6cMuOEtKiWRO10xtHBjcD7urhEnmFWLRmDzFV2AVNoWgLkkos0mxOQpIeh1ifCtq5lR2wrnAMDmCL9UW4y3MPE0pc5esATa/sgakz1ZKJeKcoVj+XwGpecWEz3w774PhzcArmv60LkmVnIhi0hLsiBCW5xGAw1QfPlLuxsT1DJZg+B89uSo11GGrm4Z7WGwVGOOATHIhKnUqRaT1z2b2eqMGYSuOxixpBdVZlq25uyNz2xWRZJB58QNpsX4YK3PD2ux0T3iSjtcS342HPFzh/zjwF56IR+DkP5NTKXvDnOnGF+lBk+HoPi0exfYsfu+hu4v95Y2rzkW/ikhMsumA3ZRdWptvQuexNPm2VEdvAhZLM5RS7kpff6xJ/9A/Npl2nv6IiJygnsJrpxv2w1yqiqoTXMm63j6xZubqTcwrFVc5zKrOTxiYlpmwJpUOZHLkjm2BgtTLxforMgjCsOTVDNjSxI4rngaErPRZf5bcx+Lnt0T8tayI9cCBvFY9Ay8ealzgLCrjjQJH1Z8XEXA6sO4vyAQ9zz6pZBOr44uDzsk3r+PkKS/Iori00xdIph6KEHrDdWR5zwhMOzutLXrxTzwy8w7v2G3HVysWY+trqQPjQ/v9bsLafWOLPQZSMXS41lo80bHCZt58EnMamqFenouJ/9NvpSEpu7XZtElWu56+DlPmdy1d2Sd05ks12/UEe/Og/9/shio2q8vciGxQ784RXEK+M1BDY/wsxNd3kd+5hXpXvje2EHlpppO3jxZ/nDfBqX2zviaKLCCbuJuN0vS7UyqqhpDcN703i0My0zE2/uzLrGmlGKsA2LcfjDi6BXxqwJbM6RmZu4+zqWx69K09v3AjssNXOp8ZUXuUji9qrf6TDzDMXMtxDmb5Glzk0eufh4fTEjNzVn88puuTZAKiC5UEGjTW9aFbvH2bO3eWe4jpijX8gFSYEM0ejH1rdKaeTCiEj7lugtuoa47GB2xfhjVvQZ7ka1mHJaTK3J6QWHIkKnNaSzWzQp6eRCPYI/WjfB7srnLORC8nwNXWpO5pRIhd+0ezPBZSy/bpuG05+tWRPqge62bjSbfpbKM0K4tawNhEylgZE7Lzut5fbR8WQiYlkNdp6Ri0TOzNKj+4q7fK7QG98ruxkmXYTKuyS8DF3B5HGL2B35N6kqZdHpOwtn5xn0qJm2AyGOYk33zuwwCuK0tTaqiIlcYkCTeffot+sZ/mZF08jFMj73ccNv7Tja/ibionULOqz+Ddeok0zVTCV6jQnDntqxfXYdEt++RfJyO2O6OXC18TxCAidTO3w+TXttoNTgdXguHYFBJSUerjGm6dTL1BrogKvzRIyqqRLj2YNGkyMYeOQ+nl3U+bitP1WGPWDalTAcdFWR7qK0WYmm1zMOjigrFIQwu7Eh63X9id3xJS0q5cpcmrZdRpnFaeQi03uemF6bD/Gvue7aA5PljzB2C8W1a/Z+XBJeHppBv6VFsDu4lC7SlYKIyHVDsFj7mp7rDuA3qB6lS5bknW9PKo1/gW328HRmkcgbZ9qiednnPrj5rWVc298QXbSmRYfV/OYaxcmpmqRGr8Fk2FPsTi6ljXQ1H4tXzzpMCG3Bspsnma6VNa8wX7wQcWF2YwzX6+IfuyMtLSqZkxPr0c27JIPWerJ0hAGVlB6yxrgpUy/XYqCDK84TjaimGoNnj0ZMjhjIkfuedFGLZdtAPWaru3Nrcx+ZExPd4I/2bXCIG8CuK770Lv8ab5MG7Ol1myNjK6EsFPT6jcdNYzVLu6nz0suY6hPCqD9gFoscJtKlbBS+YwcwbV8cjRdc4vLCJqgWACdlcTRrTIbx1O4kS2VAEevVkzoTQmmx7CYnp2twenw9jH3BeOlONvX6m51739BmrAUN72bTFaGj0ZrudN5hRNBpa6lRFUcuwaDJPO7128Uzf7OcDvalF8bVJxBWfwCzFjkwsUtZonzHMmDaPuIaL+DS5YU0SQlmfD1jfDFm6c5N9Pp7J3vftGFai7N5ynhqKT9MGuyh1+0jjK2kLC3c8xvvhsbqpXR5753rZ93Ukzg4ogZmQaYclJILQUDx+PaszPgXthkpGEnB46knA4adm3rx9869vGkzlv4lNhZK94g/xvhWw3g6M4yDYzSlu/eia3a01Hfmw7h0+5rClblNabusDIvTyUW+stNCKUdalDjD5pxc2kZGdGO96FlnAqEtlnHz5BRSPPKWofKF2TQ2XI+ufyw70tKicsPCouFd5jZty7IyizPIhThqDd0778Ao6DTWMiVhiUET5t3rx65ngn/JZpOl5MKS0IajWbxiLoOaqnHdZyKW1vt43siOi5cdaJq8jf5VhvFg2hXCHHRRTbnKvGZtWKnpxbODIyhLEsG56HG9S/LlmHPs+WE3HY3TudxLN1vU/atkrsRLbxMa7OnF7SNjkam0H+PdNFi9tBvq38QnfWJb/yoMezCNK2EO6KqmcHVeM9qs1MTr2UEE15GrrOtfZ2ZjIw72COL2ynbSDmePVnRC2/Y9M8+cxb5lKVQeFc4uS2I9MK41mTuDD/DQp0fWxU++5CKFWwv1ae5wgwpWh3jgLRCwtAWZv4jaHTrRtHJxVD5/4HnEJS7cS6XFJE+2OJtRK8Ot5U8uUm4tRL+5AzcqWHHogXeavRAyo64yr2kbXJnNhWtOZN/LlLzMwwYVxEf8pkzSwRHUMAvC9KCMXEgtlW9PKmfyq/LlZUXTs/3ztNVqhfShgo/N16/99hov4+pMCKvPgFmLcJjYhbJRvowdMI19cY1ZcOkyC3Ue5+OTtPgs1/YOIfWPunnqrkiO7SLlSg4bReJhrOr0YnMJU5xWr2SKsSYpodNp3nkt5Z3uEmqthQrJnJvZGKODPQi6vZJ2RUD8aAWdtG15P/MMZ+1bUqpIzvqFHGssEjlsVYdem0tg6rSalVOM0UwJZXrzzqwt78TdUGuyLVfS2bUsxS+gDAOcbeikJjQm2M3eq6q0HDqHxXbmaGdL35aRi+2k1m5FUw11SP1IzPVrfOp/QBpIyK27agHJRRE6ut1jr8kDNttNwv71FKKykIt9WFbty5Y36eTCkEODqzAgIB6l6uM4ds8DI/WPbO5VnmEHklHv6knM8bH8hoiz0xvSaVVmcnEXpza6zA/LjVwoU9Z8G0+2DyBjA1wcyeK2jZl3GZrNDMTToiKpD7wZOmQ994v3I+DZLixyy47KJy1Kmvpx9Q6Jmi1oVDH3YFOGa0t+zPHVC5i3dDt/vk5BqUwzpmw5yHKTyqRcska3YxADLl7BIX2rQhTHrfDXVNBrREXVL5ELaVpUWreoj1vNqDg8gvGhN3HVu4djq9Zs0xiJQYVE2WNTE4i5HcVLtTZMWzeZ5g/c6Nvfh6pLrrNzRCVpdyblm440b7scTa9XHBwhQ0502Yam7dypt+EVewcXRxxzHPct8RjNsKARz7i4eTaWE/dQbflDgqdooJwLuRA/XIZh/bmQRi7Ect4zNTmW8IvPKaFdg5KiRIQWsxmnbIvv42FhhkdZe86u70cZJSXU1dUpmrCXYS1nENpqNZFBk6UE8Z+SC1laVFpHsI9bMas4nIjxodx01eOeYyta79Bk3O910lh/Ku8fXOFWbBGM/tjPQsOs0yhfvOSSixSuL2hBy6XV8HpxkBFSIpXC1fnNaLNME69XB5GJR8Rlm6a0c6/Hhld7sXjkRJtmf/DruuccHpVe1SPhhc/vaI05jb5bJEGTS7Cldy2sLuow3nk58yz1qSiK5XlSRaqUUyZxxwAqDbnOqFO3WSlYNemu5UbMtEdxRMuePy8toJEkc1qUPJxao3zbkVatd6A57nfqpNnB1PcPuHIrliJGf7B/YRuuS8deB5+4fVhmilRl1xUV0SWsdTsSNOBi2i6h7N3jboXzuoIejYRJkf1K3MGASkO4PupU2oJE+iJsNNNm1BEt7P+8xIK64dg0bYd7HR/i9lmm2YoUbucnY53t9K5lxUWd8Tgvn4elfkVEsc9JqliFcvGbcv9MOYmDI2tgdiIzuXiHb89KWchF+pyr4xPHvgxgCjCuLLon5uFKI3TsSuL+9CAjy6X7DWGTx5yLg9NrLsQ8XGaIbGrKIhcp+crOELXs5CLlttTm7NAcx+9fBM6DK7eILWLEH7uMOdIybxnKc9DysRC2IB+yzLA+c0knFyIuWevSMWgAFzPt8oribhH+ugJ6jSrmDM3Lrbl4z/7hDegbUAm78MvYN4jluPsW4o1mYNEInl3czGzLieyptpyHwVPQUE6fgzn1uMBjT80Hu/0LaXNdZoez6kR2pf96mb/Z1JtaVhfRGe/M8nmW6FcUEfs8iYpVyn0bn9RahZjj7myJN2KGDEg2z7Zk4p5qLH8YzBQN5Qxfk/0dZc0D5vFpbjiXF+pI5Zh8aiL1u/qi7fGcI6NL5z9ns9ll0bkZ6HR0R2XGOa676GdNESkAuQi3a07rP+5QdWIQd9d0/EIutlVmVnAQc5sVQ/z3X9w9fwg/16VsvlmE1hPW4u/am+pSe1gAchFuR/PWf3Cn6kSC7q6hY7prkTxmZcd6zLxmSkDcLnJ0o3+Tuw365W5BfER1RAdHUsPsRBZykd2vytXvfG01hZaV+E5BxvwruwZUYsj1UZxKW5BLI5kbzdAedQQt+z85Z7YXgzx9kiFKaeudrDoozl935ZGLHDZKuqBiTpN2rNXeyMs9g2TpzOm+yuo0t1cYUET8ANcO2sz7NJfwywtlDQWSTzGxfld8tT14fmQ06eY8swXI4TeF9cGcJrRbq83Gl3sYJHsYO6Q4WXH69goM5C5X03Qz4FdGrHely/2ljHMJo/qMY4S6dsgZARa0WU7NhfiJH5O8qrFqcZdvQC7Su0V9PMaUaTHM9xqdkRZFUnZy0YXna4zRnRLMxzIW7IjZRr9iT1jVqS7TQ6HJ/AtccWyO6leRCzWaLLjCFWGnKR39pIOM0OzNxpdKaBjPZHpXYdc27VKpRqdR/dDNLTMqP3IhL0gh529isQQVlS9RDfGrMDbMm8Bs33A+VBrKztub6bzflEpjnmMrLH4ayU+vylJzkUYuEncPRGPgFSyDI3DTP8zAKoOJsz6LZx/5jCklyp0BfddTweECnn3TVnbRa+nf24sqbtEcHltF2qEp5ZodzfVdqen7hchI3oSzdZUHx2PL0UIvEf/J3pR2jSZ4arVcyYUsjWIOEidZ5CJhY/7vKUAodIX6/Pkz4rebGaA1ljPGG3m2YyC/qKkhtKxNT9FxTRjD8ai1dFb/xuRC2jlkIFcsg4lw0+fwEA2GvF8m3bUsU0C554lXLuTi5kJ9WiypkoVcyPvbNbvm6LvWxPftPkx39aLyiJP02PqS3QO/bC3I9MWVhDHHiVrbmdTbvoy2mEFARAIlanVmhK0T9iP0pLVCMnJxA6vTt1iRbnnSjKTNUyuO3VuHkZIccpEFpw5IAoegMeQ9y4RdSblAiQizbYaBe71Mhk8GaHZdUXm/EdNKY3hu+yeXFjQqWMvQNIN9w+o0twSDLb1z2kLa5ilWx+6xrv0NbJsZ4F4vk6EnicB8ZZzEbd/RWMwIICKhBLU6j8DWyZ4ReuVQJu/PCkQuBHkZuFNv40v2yDyCdDGS/7gyK2QC/maVGH6+H3ufbCSjA7PUDg/gfEZBt4THKztSb44EpzRykZSv7OSkRUkj00N4v0yIYMoReAFkKJdcyMVCqiTSBdYciVNa5OI9G00rMea5rYwAF6SRTi4F3W+9e1Bl/G1GHLuPh5E0j4TwravwOB5LuRZ6JPpPxru0a1o6bu56LJ13OeQoZ+yf88FOmomYy72y2KCvlzlJt/EdbcGMgAgSStSi8whbnOxHoFdOmfcFsNX5+qQO0oJH3oRvZZXHcWLLtUAv0Z/J3qVxjQ5majXl3N/xwx6G1DbnWKcAorcNkNrdpMNW1OpzErNjkazplFrIuZGecrSRstZyivnzJRcf2GmhycCdSXReE82xCUL9aB5k4UMI0/W74BZVElOf2+wbUaVA5OLDTgs0B+4kqfMaoo9NyJSG8gqvbtUYF9KR9c+OMrp8dkeUuw36sKmAPqIg5EKeTuY7zwtrx+B9gcbcmn3CovmGFadvfVk0yxbcNjy1OsbNLhupladPymue5aO78shFDhuVnlKczefksMkf2DOkNubHOhEQvY0BMoXHqlYfTpodI3JNJ7mL9Rx+U6jbyeFjk9hnWZUB5wdxImI12Th3hq+RNSdIq7mo+whP0zZMDCrLmP0XWNu9fI4aNrk1F5LnnD71mnZGjb9VzYXQijaBw9uCaT2w9xeGlYNcGKMuimbH9CFM8XlAQ5v1zK19glnjtpBo7My2TZNpLl0XC5GLRnRadT9TWlR+kQs19Bff5Lxt/S85ZRnkAioOD+TxBtOcqRS5LRa/BbmQxLDe+SjdbcfIaiLSL8lLdlk2Y+B2VcaeiGJp7EAqWp7CyPcee4dX+CJEySvuRompp12JlMwF3RnkYhAaAy8zNCiCVS2PMqBaP852XMNRp45Z6wCSP5GsXgwVOeQiO+EoWrQo6g9W06XbGmr5vmW/ZQmSb3tg0cud0osP421eE5VHy+lYby6qhSQXSUKkJZ/3zJJc9nEb/SoP5oDOEiJCramdHhUU32FRq6Ys+jyHy1cX0VT125OLQRoDuTxUyFFvxfHh1ekbbEpgpA8mWXhbEolJRSmeLfUiX7y+Ibkw29+PyoMPoLMkglDrL+3gxHcW0arpIj7PuczVRWmHhYmeEeq7BAcXX07HqKFnH0zoAj3E8sgFb1jfXYNJsdaEXXWkibzIhXSOpONkSOqB4VTvG4xpYCQ+WYEiKTGJosWVC04upNEjS04Z+XJv7/AvGxZIeHU3CnE9bWkqR5ZLLrmAN+u7ozEpFuuwqzg2+FMuuThQQBmLnoXiu8QBF9/TxKjpYR8cygI92fai/M9SOTSyBn3yi1zkQi4KOi4ZDm/x7lGFsSFGeD89xKj0BUhByEW+siuas+Yi6QDDq/cl2DSQSB+TrAXWSYkkiQMZlI8My13KmRZV4AW6yke2mlXE8pQRvvf2MlzW71NGVl/dJUpcD+3sSpILuXi/4Xcqjf0L67ArOGhH4mHRC/fSiznsbU5NlUcs71iPuarfklzkg13R4igXiFx8vcxlSIl4FurLEgcXfE/HoKZnT3DoAhrszt9W5+eTVhvCbQ8LermXZvFhb8xrqvBoeUfqzVXNn1yQwr0NQ+g5K5IungEsaBPP1jEj8Nd04dCaPmgoJ1G4uQGis9Np1GkNqZNOcUeaapXpyo9cxO9mSANzAhK7sO7WEcZJ86nzikSIuDBLhw7Lo/l15AFifXsWgFzEs3tIA8wDEumy7hZHxmU6S0byAg/j6ky80JPNcXsZkkvGhTwbNDN6cIF8RMqhkdTok0/kQp5O5muraxI2snA+9OO2gvi1euyRQy54s57uGpOItQ7jXItV1MrTJ6WlnOfYEEjOX3e/KbmAlHsbGNJzFpFdPAlY0Ib4rWMY4a+Jy6E19NGQn3b/3ciFtgqSp/6Ytx7OPrVBbLu4kX6ZalilW195dIvKbVkt/L3gaVHZz7nIMmGzRy6EPCwJby97Yu8djYZuTUqolkGrTVeMdCtmmuyysLOBSwQp6qZserMfy6JfQS7E0Sxt3xCbCyKUNcdw6LYXxmmTMuVlHPHlK/FbbofTCn3CNczZIXSLMt3Em/2WWRbsosdHcHM/TkKT4cwY2lRu2AhJDKtNrZCsOsK0jJWx1PURt64bmtPeMf/aJeaqLJXmkl+rP5ugEBfaSVNiJMQdtMEtcQ7O5uUzCrozp0Ul7v5CLubXv83q3gYsvlmLkR6+zGxVVkZSUmLYvfI4daZa0fBRzsiFvGhGSoQbZgN8qLb4KpsGlSBkdiuGXTYn+O4ahM0ocRq5UFl6n5PCYVqii8xu3AEvnc3E7fpyynV2xSfSOd/3zKKUkses6arD1EstWXU7iMk10iZY8mkm1TfmZL8z3HBtLdWbgqVFyRlnli5Iaek+WRbN7Ylz70KDaZepP/MgJ5Z0pLwMWB76zWNPw0XMztz8GcHpadLvnAVBEW7y8ULExdmN6eClw+aMEHcKXxO5GPxyDV11pnKp5SpuB03mC0STqG98kn5nbuCq/5YdPmfpaNVftkh/d5EF3buwJHE6l8MXUW+PELkIZ3hQBKvTtzWkeeYG7DA8zp3VHVDPFydD1J6406XBNC7Xn1BleB4AACAASURBVMnBE0voKAOKlId+zNvTkEWzm3K9oJELcSTOQu78tfrMDgrBRTYpkMQdxMYtkTnO5uTYvEsjF+HDM5/nIMvzNthhyPE7q+kgjcBkj1xIeJKPjGdqBuJztiNW/WXk/93FBXTvsoTE6Ze5MvEeG3P5LHxRA86Mr0v33R3YFbOZ3tLChBhWG9VmVrxNRtGm/AV1/uPKqntCHZYu7Ze/wNjrBvut0k7RlpKL/oQOOEbUus5SG5w9ciHJV3b6qGZPi5I8wb1LA6Zdrs/MgydY0jFtdyvlIX7z9tBw4e+c6pS3DEtdnE3jDl7obI5jV1quR8HJhZhIZ6E27Rr1ZwcR4tJOZoclcRy0cSNxjjPm2ZVELrkQcW6GDl2D+3HmqhONjw1Hs985LIIicJMZPBm5UFnK/ZPTqK78DSIXSvlgt2g2Ta8XJHLxtTJXIm6HD2c7WtFfZhS4uKA7XZYkMv1yOAuLueZrq+VHLr74pNWtjjNcsx/nLIKIcOsgq5uQkgsVlt4/ybTqeUQuhGSOm+uZuymRVs1K8PZDEaq26Eq3FpXTdnALOzdA8nwtXWtN4aZFIE83ZttozItcSN5yckYHero/Qmf+SUIc9NM69Qnkohpm2zRztqLlA/uG1aXvljc0tQ/nqr1OPuRCwtuTM+jQ051HOvM5GeKAfuYc97QUb/v4yZy5tZy22VJbJHE7crdPo87TIz8f0boIycHjqdt9Nx12xbBZZqiIWW1E7Vnx2Aiku4mq/EhTvra6PwmF8qFCkLIAfq11iizdJ3w4QZl25GWdtXZgePwOq2qsz8cn6YM8wiRsnOSnu3JsV87oakEjF1KFZ/3cTSS2akaJtx8oUrUFXbu1oHJuxQvyIv7/OHJRA8cbF7+ccxE4itbmW0jq6c253SPSmmjIVmnfhVwEjatDd68YxKjRblkUp2fWlF+BnrH7r0Slkft55GuC2mMfeutNImH+fU4KKTVyKY6EZ2u6oDXlFMmqbVl69wzDH9vSvfdywhNSUWu3nHtnZkgXUpKnq+hUZzohIjWaLQznsr0sP1N2iXns9TvNJhwlPrUYDUf7c8jdjKqvj+PsFkM/J6ss1fdZhvJuA79XGcWhT6kUMVrH0+PjqZgx2Fds7FWbkQf+BjVd5l2+yiJh+zz7JYnBzagOCz+OxXPDH/RvUEr6vpJXZ5jbsw/b63pyYbM5VXhBoFVrzDc+oUTDXgztrUPRmFAOPzJkw3F7accm0fmZ6Biupe76FxyUJeSTuNOCKoMvMPDofVxbfebO9jFYTNjGYxUN9Hsa07yimNir4Xw298KlZzlSb63EbKAfFexC8TGX5eenRK6mXz9vfl1wFh9pLA5Sbq2gz8ANVF54jvX9inJ6bmcmHChFX5cVTG0Yz5md3nhsDKPUKC/mtq2K5ZCqskhC0gT2be5JzK1ijLU0QHzPhXaN7JA4pEWUJPm/Z3YIP15YgKHxEl6ZbiF0kznVVSTE7h2JoXUqTmc3pLHpNCM48xmTztxieXbLm6EOaRGPzOO0UGKmjiFr667nxcERssVJ4k4sqgzmwsCj3PcwQv3tMSa27oXHfVVqGFrQv11VUh6eIUQ0nF0BI6iZhaAmcWhkTXr5/8IwP3+s68dw0GcFbj6XKDnSU4bXMCPuLGpF00VJTNi3mZ4xtyg2eBBFnZvRZnkV1jw7xhjpoiiFG/Z66LlUYu3zo4yWJl2mFeOuqI5H7GFGlf3IhQWGGC95hemWUDaZV0dFEsvekYZYpzpxdkM/KvMMd5PePJ59HNeOQhpPMiFTdRj4wpFb2y0oJkQuBh2isdMVTtk0pIhweM7+0RhMeofduZ2ybhai8/njxFuOTWxNL4/7qNYwxKJ/O6qmPORMiIjhuwIYUVMsW/yuronH8yNYZUoizaErwhgCrWhtvpEnJRrSa2hvdIrGEHr4EYYbjmMvbWOW7ZKSi0EcauzElVM20kMrJS/2M9pgEu/szrFT6JQhuoi1bntW1xTyWK2+RFnzkbFmnDsmvR8z+7grHYVcsuQQpuoM5IXjLQLaBeT62XaLsjxd0wXtaZF0cPBgroGIi4HBnAny41icEc4BCzFr05Lqt63Rbb+amkI+eWZgCqV7IH6wnl5txnP0c3Mmuq1jjnEFHu6yZfTM7cQ0nUOA6xB6ta3HPZd2NLKT4HDzPLb1BQXOT3YqiO8twaDRApT/+BIle3tsIq17eXBftQaGFv1pVzWFh2dCEA3fRcAITV7nI8P0CFvShH1s7hnDrWKDsVBxlI+F+B4u7RphJ3Hg5nlbhGFLXgRi1dqcjU9K0LDXUHrrFCUm9DCPDDdw3F7WTS3LJSUXw7jczYvTAaOoWxQ+3lhJv747aOZ7DKcOZUg6NJKavfz5ZZgf/tb1iTnowwo3Hy6VHInn3LZUNTKn9KqmcvVYaAYhV45yxp43djUR53avbK/0dTJX4pm7Cb0fz+a4a0dpemRyyFR0Br7A8dZ2LMrmb6vz80keBkGMrNkL/1+G4edvTf2Yg/iscMPnUklGes6lbVUjBpZeJR8vURjz9HpyrocnDqbVKVW8GMWLlaRMhSpULpO2si7k3CDlBvYt9VhSZhnRwVOyZhN82IpZlaEcqpf1ED3Ju5tsnTeKKeujqWm1nj3u/amZ4eo/4G9WBctD9bIdopfMw91T6GXpTVTlYWw770tfaQTtA1vNqjA0+/cl77i5dR6jpqwnuqYV6/e40//LQ2TSTj7OWC0TAg138MDf7EtdaZouSJ7lbp+2WxTN30dI11Jr6KI9jcgODnjMNUB0MZDgM0H4HYvDyDmAhWZtaPJqkRx5FcBWF1ZWFMCvKctqCQYdaozTlVPYyAw++0cbMOmdHed2WqKpkr9dkztnkw7lq7tDqvpKswMy2y7L1s9z2ChEZ5neqBNeDfx4uW+oLMKbtIfBVSw4O+AI9z2F+gQRYfP06HmuB54OplQvVZxixYtRskwFqlQuk2sL2Zx+My3rx6sBfi/3MTTtfJU9g6tgcXaArAmMXLKSppsHq2N97hpL0jdMJW85PqUNph5xNLM9wCHH9mmbq+mpa0epZ5fePS2nS5b3F7mRC0lcOIePH8HXYREHHglnTihTuvlIFs0aSNeenaifuZWoOIbTyyYzfN5+noqVUKszgBUbVjLyySQqDNlLoloZqlT9laJKqSipqFO6ohbNf5+C/QwjhOMJJHH7mdBpEOvvfkL1l+q0HDgO3SsLWBf+GeVfO2LrvwEHIzi1cCSDF5/ilUSJEk1HsdrDSdrqNYMHiJ8SOL0foz2u8iYF1EpXprb+EJZuWIxJ5nMQ0lGQPOfKoRAuHl7BAp+rvJeAUskmDF80hyHGPekkfcmPBE9qQs91D0gp1wPPq/sZnXHUZyY4JTGsGzebp7/9yuMrN4hJVkNdOZn38anUMp2N89w+1E73fklR7Jw/DfvNoTxJqUATk8kscZ1G+4rKJNzYydIFtiw5+JgybcdjO3cypupnWO/syPKTr9A0nYeL4wxal39N5H5XnN33cCE6HtWKjehqNRe32d0p9eA4rgttWRp4n2JNLZgwdgg9f41il99aPI88pFhTc8aOGUrPXyPY6b0WrxNPKN7EnCnTxtD/1wvYzV5BUIwqNQwGMXtmY0LGTWV/kS7Ye69mbPNfeLh5FP3nHud93aGsClhFn5QTrFo8j4Ubr5PaeCj2TvOY3rMuqnm8p3zVlBB3ZjnW8325LNJCV6sYkuK6WM6zxlRowyF+xtmN61m9fBl7IpOpYjSDWQM60d3SmHo5CpdSuOs9hH62x2Tj9B6BZIcDtksO8rhMW8bbzmWyqTpn1jvjuPwkrzRNmefiiH2/xogeHWDRDHv8gu7wWk0DPTNrVi4fj56cVPPkCD/GDLFl70M16nadwNIlLTnye382q5myZKsXoxoWJeWuN0P62XLsfV2GrvJljNo+Fts6siOqOK3H2TF30kAq3fRhmaMTOyKL02bsXGwmD6TitfW4ODizN7oErcY44mQ7jo5VX3FmuTXzfS8j0tJFq5iE4rqWzLM2lXUqkTxjXf9OuEeUoqZ+GxqW/0RcgjajF02jfYW0gu7BZ9Ht04lK6kUoIXnNXx80GeK0hOGNS0LCDXYuXVAgnBA94sCiGdj7BXHntRoaemZYr1zO+OapXN3hxmJ7Z/ZFF6GhuTULbKbRX7cU4uij8nWFJKJ2zmea/WZCn6RQoYkJk5e4Mq19xVzOMBDIxWDO6vahUyV1ipSQ8PqvD2gOcWLJ8MYUj7/KDrfF2DvvI7pIQ8ytF2AzrT+6aXYrLxlLnq2jfyd3IkrVRL9NQ8p/iiNBezSLprXn19jcP5NuCn+4xLIhw3AKek5JXXPsPR1Qsm/Jys99GDF6NL0rR7DFxR7nfdEUaWiO9QIbpvXXzVhAFEb3hDn07ooHM6e7sOdKHErV2zJ0bg9eLfLiZadhjB47nBavt7N43kI2Xk+l8VB7nOZNp2ddoWtELrLTK4P4URDui+Zgt/E6NB6K3cLZTOzdiBKIeHRgETPs/Qi68xo1DT3MrFeyfLxeWn1SPjJMuYv3kH7YHntP3aEr8BgiJlAeFuJojq5azLyFG7me2pih9k7Mm94TYdhJUTuZP82ezaFPSKnQBJPJS3Cd1j7TZlBmy5LM09PrWbJ0E+delqBajYqoF61Or9l2DGuS1rg2OQK/MUOw3fsQtbpdmbB0CS2P/E7/zWqYLl7HmJInWJ5Dj0sQf3UHbovlyDHXseeGXXNSc7tXLv678DKfSpPggXRyj6BUTX3aNCzPp7gEtEcvYlr7NP/5j33SRBpcnckQ2708VKtL1wlLWdLyCL/334ya6WLWjSnJieW56H1KBOt6d2XakWdIj7FKu5RUSlGrmw1+/ja0L6tcKLssbDbeWdwWPfcG7Hzkh4nU94qIOraBPTu9cd0UzvsilWnYQodav5WAT/E8j/1A6Qad6Gc1kZGdNDPy3kVRx9iwdyfeSzcR/r4IFeo0pE61ylQoDX//dY8H8SWp28Gc6XbTMNYsgvT7e3bi7Sr7fuWGLdCp9Rsl+ET881g+lG5Ap35WTBzZCU05iz9x9FLaN1pN/d138TXJ2bM9L/sktUGSuLx9hBTfD1xaNoRhTkE8L6mLub0nDkr2tFz5mT4jRjFQ9xNB6xxysVP52+rC2rH8xywjF4PP6tKnUyXUi5RA8vovPmgOwWnJcATXJb1ytWulc5+zJBPhNyYX3V3CVq9RNFTNbLtWEbC8CXfds9mo0dW5tdoe6z/28aScIVPsbBlnrMIpL2cWrTjJy2omzF1ij4O5LhHretN12hGeZVV4StXqho2fPzbt07JR0l4rp9+chlHSQRZZ/8G+J+UwnGKH7ThjVE554bxoBSdfVsNk7hLsp/WnecaBa2TTTWWqd5vJTEtT+pu3kbVr/nAOm/ZdWXpTBS2jgQw274J20j2O+rqy5c+/UdHszPjxllgMG0zrHLnKOQ1WHmlRBWMnuX1L/GQT5m2t2PssRXogXpZL6Rd6et3h0GgN2Z8Tn3L1YhRJGs1pXT/boSiFGoaEhCd/EhbxBtUqjWihq5HtALJC3Uz2ZfEbIs7fILFmG1pUy+1Qm6+47z/4iVAE/ejRI1JTsyKrrKxM9erVpZ2WhEv43ocPH0hISODTp0//4IlffioUghcvXlzagUr4p6pakOrKb/JoxU3+IQJyC7r/4T3/k5/nUnPxn4xF8VAFAgoEvh6BlIdst1lLosVY9FJf8/bvv0lI/MTH+Gfc2O3Bje7BHBovHNRauEvychdDW8yl3KbbuGe0YircPf79b0uIWWdMi4BOnDxjU7DGBf/+IP+DJ6Z1QcpW0P0fDOQbPDKFh9ttWJtowVi9VF6//Zu/ExL59DGeZzd243GjO8EHxmc9m+UbPPW/uMV3Ixcfb2xg9lR3IrSM6axVCpVUMSmij7y4dYRt+yOoNOscES45Dwn6L0D4GZ/55s0bXr9+nWPoampqaGpqSrtBZb5SUlL4+PGjlGwkJibmICZfi0GRIkUyiEaxYsUQCI7i+jERUJCLH1MuilEpEPjfREDEdadODI115KqcLjmvto7DsZgr7mbyTl3NDzEJMQGD+X1XZ/bvsULzZ3BLyVdZ0GU26iuPMq/5j7GRmR/K/87n/3/Ihei6E52GxuJ4dQ2dskeuXm1lnGMxXN1zpsP9Ozh/26d8J3KRxGGrWvQ+0J4tkduxyJRzLXnmQY+m62kWeJHFbRUT6GvFKUQtHj9+jEgkynGL0qVLU7ly7rs9wvkSAtEQIhrC/0JL2G9xCe1jhahGemRDIB7SlrKK64dA4KO/GRVGXGPEiUjW/DS7eXKg++iPWYURXBtxgkhpH3rFpUBAgcBPh4DkOd4m9ZkQ3girudZYdmuOVoXiSN7HcCN4GwE3G2K30pLaXx0cf88ll7GsLT4Xr8mN/3kWw/cEWPKWUKcZ7Gu4CFezarmcrvw9B/Aj3/sj/mYVGHFtBCciM50J8iMPWe7YJDz3NqH+hHAaWc3F2rIbzbUqUFzynpgbwWwLuElDu5VYfr3C/1CIfCdyIaS/7cfJdgVHn5Wmdl0NyhZVITU1hU+J6ugOt2GyYRXFBPqHqiBEIGJiYuTeRUNDg5Ilczs58MtPBJIiHGgnEA3hnzyy8rXDFFKmMqdQZY+mfO19Fb8rLAKJRB7diLerI25n3lKj93zsZ1kxuI3Qw/3nuhIjj7LR2xVHtzO8rdGb+fazsBrcJlOf+J/rfRSjVSDwv4yAOO4s6xwX43vgPBHPExCrlkajUVtMR9kwb1w7KufW5bHAoCURvd+TvSIjpvRvVPAW9QW+/zf4ovgpZzYEEqMzlMH6QiMOxZWBQGIkRzd64+roxpm3Neg9355ZVoNpU+UnRUkcx9l1jiz2PcD5iOckiFUprdGItqajsJk3jnb/XOF/GOX5buQiyxtKUkhOUUJdzrHmPwwSP+lAnj9/Lk11yn4JC/maNWvmSI/K7zUFcpFONL5VnUb6M4WzNYQ6DYFwCClUiqhGftL4dp+LkxNJSkmv0VFCSU2d4j/jfBQnk5j0pY5LSUkN9eJFFBsV305VFHdSIPCfICARp5CqoqqYy/8J+j/qQ8UkJybxxXUpoaZenJ/RdeVAWCImJVUF1X9MoH9M2f075OLHfPf/F6MSaimE4m4h1Sn7lV96VH4ApNdpxMfHk5ycnN/XC/W5UJuRHtUQ/hdSqBSXAgEFAgoEFAgoEFAgoEBAgcDPjYCCXPzc8pOOXlj8v3z5Uu6bVK1aVRot+NpLIBhCbce3qsuQNw4hoiF0uVJEMr5WSorfKRBQIKBAQIGAAgEFAgoEfgwEFOTix5DDPxqFUDfx5MkTudEFoXtUjRo1vqqLk3BfoaZDXnqUkNYkRByEFKp/EtUQ0reE7lbCOBWXAgEFAgoEFAgoEFAgoEBAgcDPjYCCXPzc8ssYvUAAnj59Kvdtypcvz6+//lroNxWiIUJUJPslFGoLhCD9jAshupHeeUroPpX9/I28HvxPIyuFfinFDxQIKBBQIKBAQIGAAgEFAgoEvhsCBSAXKby45M/akPJMnP17ztNQJW+5GuCO3/G7vFfXpO3gSVh1rJbrMeaZ30QSf439e6/yOr1cQKk49bpZ0L6anAoX8SuuH9hB4KXnqNXojOWYzlTP9jVRdDABZx7zWThcTrkMjX/vi7702Er5lyT2AjuP3OGD8HwlNWq1bUnKxfM8zdyZVbk0DXv0p03lVB6d3srJ6ORMhwIqUbxeNwa3r1Z4AYmj8OhrwgqlmRzePY6636CoJy4ujvfv38sdi1DcXZi6hvhH59mybg27Dj6iqbMvExt86QcopDAJkQvZJSbKoy8mK5SYeXg3Y2orSc/RSG91KxCP3C6B8AjE52e9Ep+EsHWtG14X6rHqlDMGRUAc5UFfkxUozTzM7nF1cy9O/A7yLziOYh6e8ufUA1HOAy4z30RJlRqGlnSpEkPINm88fXajNvUamy2KF/xRuX5TRNRxf0IzTTYlJWVU1IpSspwGdZro0bhaiSydU5Ijj7L17F/k1ThZRcOAQT20C90VRhQXxh4fL7y3x9P/6G7GV/tZupEk8iRkK2vdvLhQbxWnnA0KZHtziOUf6WMKr67vZ4OXNwFRbdhwYgFNv7p96DdQrYxbfCNsvuWQ/sN7FUbHc9oxEXFhe/Dx8mZ7fH+O7h7PTzNFviPmSTHn2e69Du+dMP7KVoZ8zZEc33B8oqjj+Ic+/WIjlZRQVi1KqfLVaKCnT6NKBWn/n9Wnj/sWi5PCvGPiE0K2rsXN6wL1Vp3CWXCs+V2S9zwKD+f2w1g+Fq1EvRataapRHPHTu0T/ok29Xwrhm/N7VkE//yqbmtMvghJKysqoqpfi1+ratGjZiAKJsaDj/IrvyVv7ZL9NnuTiw629eLgvZ5nfRd61XkrkmVnUyrwIlrzl9Ly+zLhUjvrl4/kzOIT7n7QYveciHibl82mplsJ1h1a0cggnOa2JjXLlIey8s4W+ZbMOM+GGN5NHufFX5/mstB1AozK5O/7EBwGMNbLE/4kyOrbnueqkl4uzTeb8LF0MV9xDqcFEDgYto1tldcTvojk4tzcDPO5SqpsLRzdOomW6JCUfeHRyEQNMlxGu2ha7QwFYt6tGia9Zh0iesXfWaHwYjc+yPt+klaZQF/Hw4UO5xd0CGahWrVqB6hpEokTOBW4gZKsrTkeLMGpbIDN0ZKuFChUqULZsZgFJeLZ3FqN9YLTPMvpkahEnRDCElKl0oiG0vE2/hDoQoV3uT1tnIX7M6S0BrPvDnsDU8QRHrMZQHSTP9jJLBgbL+uTR6vU7yL/gNuIDm3pVw+7DAIYZ1aa0moTHB13xvKBOpylT6VoZkl7f5fjWPZSyf4h/y3CObHFk/Io/Mdr0ln1DvwW5EEabzPOjMzAyXce9St2YPt2UWmrviDy+Cb8Tb6k3bDn+7pbUz/CHKbyL2v9/7J15XAz4/8efkWUd69hFzpD7apN0oRBaR8iRq2KdOSNyJpVUciVUyhVyhJC7QqFTi5AjEqHcZ21GM36PmYqOaWZY9vj+6s9p5nO8Pu/r9fm8358Ptv2H4nunCb+vXUKf6uJ3VD6SnZHO5f1rWPdiApdOzfjCR7OyuHkmiN1u1jicasGKpFNY1/8apVZ8Bb7VN4Upp9kWsJ4l9kF8tAolcY3h17378VfkMTuFqOCjrJ8znd1lZ3P+4lK0/gXk4pth860W6x9t58tkvIgdy7rJmaDduFk7cKrFCpJOWfMfUZHviPprroUdZpvDJJbFdmbj42BGV/6O3SnUtIjM+4eZ2WMgPrdrYmQ9g371s0gK8Wdz6DvUJ67B330gDWXqZ/E+XaEh/KUvCUk5vY2A9UuwD/qIVWgia8SOtbg/0VOivBdhtyGSj5r9MNFvgcoPr7l94Tzxj0qhnJpK87UncdRUVtw3/6Xx5/vx19pUUSb3j9jQ09SbpDoDcF42hnbVSvP2QQKnA7zZGl+R3nY+rJ+mS9V/wk0VE/t8EbkQCcQ7m5dY2E6fFVVdipALwYV1LLlsyNwxrSQP1GRedMKo02ISuvhyL/h3ZO1Ji54GMmZkBN3nDMwNrJUo/Usz9Fqr5NvtFfH89CL6mvmj4nySneOaK+A4M9gxsD7jjr5EUHWEhKyYFiIrYhBEz3czQmMMBx78SfnhgTzcbvpptzNr/whqDw6kkf0fRC9qTQE9fB+KVVNj/MpZE35lOXoKkOpvJauKtCM+uRCfYEj7U1FRoXJl2dZPfOuUuH5DfCVtRtAkdO1SGZVLLipVqiR5nO9rCUHe7VPikw0xSZH/7sV7Yt1X83jqHPoqsuGiCEDf9DuZBA6tzfA4C0JyyUVxzb+PdWf146nM+TdMRJSGz8z1qLs6oSPB9T2nJjenx4YKzD7/By4dcoQ6K9ae2TGj8ZzaAEHkLNoYrKXFpm9JLsRGYy/D6gxhX1MnLkcuoIV480L0mP2jOzBk22NazQsnzlk73wZBJnvMajM0qCUuiWeZ0zjfbkf2VZbNOE6f1bNo+cUngULuuBvQYqEyy74xufjua58ZyNDaw4mzCPl6cvGX9eIdW/tVZ1zyjH8NuZBM6V+BzV8G9xs1UJyMK2hnhXdwN2jBQuVl/11y8T4W99WPmTqn7xefbkpfBAGx89qhv6ohG/4V5EIi9OweosKwAy1wuhzJArFRFaUTaKHFsIDntF1whiinDgrEUl8jdgrKkpymMwOHUnt4HBYhMsiF6CFBVj2w2FuduUcOskCnYGzz9oI7A/qsp+mOG6zv9u95alUhf5DnF9XsiY+2J3dvV7x7ya6ROozcI2JIwEW2D6nxD72LIj/2kZ8WJbrHqq5NmSN0lnJyIUJUqtTnyQkTWaKrwQrVLaQEDqP4MDabBKcezK24nv0zmher5MK7mxmkN5ErJkHE+fRCCkeQIqKZ7BnRlQOl4cCOq2ivuEyotVqh9BQhN5f3ZExCTd7t2kXa8CDubTH5TC4OWlLfdCcNHS8TuaBFwd++P83UFt3xLmfDuUtuaP/LyIX4tEBce5H/lCAPJHlvX4h/KyYmb968kfzkz0NT0J1/D4udQczVLC+psxBfIft3/QkSPejdK4pxibsY8q02y7/p4LMIMq+LWeRwTsoiF4JEPHr3ImpcIrv+DRMRvSAu9jEaOi1yibN0ckH2TaL/qIpOhxoIYueiob+aJt+aXGQdxLK+KTsbOn4mF2K6c3w8an18eaLhyMVoO1p9IgtZ7BtRmyGBzVlamFwg4u3jZ5SqWYMvvx9NRMqqLjSbq4TbtyQXf8faZwVhXteMyOEn/0FykckO0+qMTpr+7yIX/wpsvqnR+QuNSZdxhe2sKIVVXZoxV8ntP0ouBCR69KZX1DgSdw35Ri92Z3PRThNt9/r4/GvIRZ6NbIJjHrkQ29RQK5oae/NIbSZnrqxA/zvELgrLkhwpzgoyp65ZJMNPFkcuhKT4gLLFKAAAIABJREFUDUBrYhjNll4g3LZQnCZpX8idtWYsq+WPz8B/SQChqD/I84v1FxUkF5J1nCRZx1cDdvAwcBjyn0r+Cyaj2J/Kj30UIBcP8TRqhM0HKeSicMdZIVipz6Ki73ncO8uY8ot9mLcxY3saVGqgz6CJ87Gf3hPV/ORS9JRAc3WGBbdmzZXjTFJVNKgVk4vuXLKYyG3zUQRVnc6pyyvplH/nOyuCGYYetHZuzfrflvDgr5KL9zcJ2R3JAynJ4KUqtaSnqTYqUoYvfHGN05dBp0urXAERkB4fxu1qPeio+o5bEWFczlClU3dNVGQaAhHvUmIJj73DK6pQV10bFZ7nW51sXtyMIrmcLt3aVkD48DoxqRVRN+qEmniZRK+4efYU51J/pEHrRtTNLaf4TC4O4GEgJCoikdc12tNNX41K+ecjfMG1nInQKt+yi14nE302jpSMiqjpGqJdP1/IJ0gnPuw21Xp0RPXdLSLCLpOh2onumir8gJCn0V5MtpjN3ge/MsVjPO2qNKfnQF1qFScGmanEhUeT9KoMdTUN6di0SkFGL3jC1fORXHsCNVvro9eqesF0OZnjyS/oAh4nnOV84jPKNdEmY3V7RhQgF0JeXDvNZXTo0qoiwqfReE22YPbeB/w6xYPx7arQvOdAdGuVouj65/YjZ6yC9HjCblejR0dV3t2KIOxyBqqduqMpW0hkWJhiyEW+Xwhi59FOfxWNxeRixHuunznF1axGdOqhgUqBoz0Rr5OjORuXQkZFNXQNtcm/7EUGUQy5yDw0mkYDtvKq8ypuhU3Pl4IhnVwI753i9LvOGLWSnY9TvEzKIBei1yRHnyUuJYOKaroYatcvQl4yU+MIj07iVZm6aBp2pGmVUjLWPpvHF0+RVKU7uhWvcvLcS5p0N6Rxru4InlzlfOQ1nlCT1vp6tKouRfkFj0k4e57EZ+Voop3B6vYjipILBcadfz2kyWPWw1hCz93hQ8026Kgp8VK5BS2lKmF+crGEpnfCCb30mhrtu6GvVimfLha0VWraBuioFvQVsvtUQL4UwUaKNsjD/ev0Tv58Cw8l+2kCoTfKY9SpMdkP4zkdk0pFdSM65RhrXt08y6lLL6mp3QP9BuUR3j3NznBxraESFZr1YJBebUS3wwg4K869L8XP7frRR11sDwvL+EcZdragHZOMsRhyIXqXQmx4LHdeQRU1bQx0VCX+TJQWxb4TN3gnSXtWoqxaF8w6q1Ja+JDIvSHczPxIqRpaWPZundO8DH8heHyRU0lV6K5bkasnz/GySXcM8xSmEIBS5afGc6K9JmMxey8Pfp2Cx/h2VGnek8G6tUD0jpTYcGJzJoC2gQ6FRBKK9S+FyYWA26G7OJuaEwwoVZTtt76PzEknF9mX7NHq4MiV2pM4cXMd3coKirdDUny6bPmX47MVsEWCxwmcPZ/Is3JN0M5YTfsRMsiFIIrZbTuzIrUr65KOYVXci92vwzlxVYue+mJyIUWmBY+5eCqJKt11qXj1JOdeNqG7YeNPAXtRuy6uvd1JeMoHPipVoFmPQejVFnE7LICz4vrBUj/Trl8f1HNT9/Pb1B9lxALF+kUp5CIzeDRq/beSNWgXD3YPKeCL5MlTcbqa179sPZMX+xScxTckF6+IWWqJi7Iju2zVZR45Zt85hveuc9xMjCHseAQ3Xn6kRhcnDhyYi05uQZQwZQ3dW80gvpMTfn1eciTsEvf/rI72iDnMNVeXcSqSQy4uWx/nt53t6eLxgn7+19gzIu/4SMSTHcPpGzOek2Mj6Nre6S+TC1G6FwN6R6I/2Zh6P4qj3488ObmUuf7JNJ99ggjXThSo88pMYI+LIw4eQSSpu3HjzEwqxW5mqcMSfEKeYrw2CM2jNmy9/oy0lKf81H8jkbstUJWa6vGOGDdTRgbWZfq8/lRN8Gbu8htor9iHU5dyvL0SzIb16wk484gOdlswvObJ8eRn3LmWTGazGRwK7kv05KlsTc7k6e1ksltOZZP/JNqWzTu5SGHUihHcXeZKaJoA4ccfqNfbjYO7pqNRIZOEPS44OngQlKSO240zzJIU5QhJPbQQm4AstAzV+DN2B+t2p6HjEkTAlLokbF6KwxIfQp4aszZIk6M2W7n+LI2Upz/Rf2Mku0f+ROLJYxzytsU+pAHTvSejVbkJXfq0L3qhACLSQxyY5JFOR/M+qD4JxG7eSVTm7iNooT6VEfE83IUxi+JpZWGOlnIC/ks9udZmEds3T0OrwlOi5I3HQjXn9CrjEl5jxrKt7GAm9apOcpAvG0PieVRloiQtqsPNPbg4OuARlIS62w3OzGrAmysnOXbIG1v7EBpM92ayVmWaaNcnedOSfOufV8ske6yaWVFsXurAEp8QnhqvJUjzKDZbr/MsLYWnP/VnY+RuLKQLiZytC8XJhdqqYHRPLSQw5TnJV+5RwXQLUTtH5BR3ClM5tNCGgCwtDNX+JHbHOnan6eASFMA0jWLOEqSRi6yrrO5rgM2ZHzHbFsv2oflrV6SRiwwuLf2drZr+rOpZ3PG3DJmcpkGFIoFXDosVph5ioU0AWVqGqP0Zy451u0nTcSEoYBqSKYnSCXGYhEd6R8z7qPIk0I55J1WYu28fk3+KKbT2lahWPo0ja93wC3uGsZsnlf2m4X/rPc1tz3JtaWPCXcawKL4VFuZaKCf4s9TzGm0WbWfzNK1PNiTjkhdjxm6j7OBJ9KqeTJDvRkLiH1Fl4ue0KLnjzi8RReyRWB5FPD8xB8tNVRhl1ZHytw/iareX5puT2GAsDeNccnFrLGtH3MTRIZQ0gZCPP9Sjt9tBdk0XYyzdVhn4heM/rJ4k+JXZpwLypQg2RZRB9Fwm7hWefq3eyZtvwZGIXl5gh6sjTuuOcN/Qk9A+f7B42yVSb13hdmYzZhwKpm/0ZKZuSyHreRJ3PrRj8cnT2LVX4mncUkwMnUk1P8ydDcaUFb7j3pFZ9Bi4iUoL44m2b4NyYRmv+5orUuysdv1kNi3Jb8ca5dg/KeTiXYwbpiMDqTt9Hv2rJuA9dzk3DPwI9x9GPdFToleZ02/uSd4YLOfKYWsalxfrlYiMqPl0HJnC9KMbGdWsXLH+YrtZBgHOjrj4hfHM2A3Pyn5M87/F++a2CK65FlrK4uXHW/sWJ48dwtvWnpAG0/GerEXlJl0waZ6Cm+lIAutOZ17/qiR4z2X5DQP8wv0ZJjFq8vxL0ZOLjLMz6TA4CkMnF6b370Dj6uWLpq58N5kTQyKNXIi47/UbrSeHUnawPxFT3+Hl6CLFDoWws11oAZ8+s1KsfL9T741UWRL77F8eyrGhZHDJawxjt5Vl8KReVE8OwndjCPGPqjCxmLSo7PiFaOo6c73ZPIVOSjMTCvnmmRWI8nXG0cWPsGfGuHlWxm+aP7feN8f27EVctV4UY9eDmN9eQNxSEwydUzE/fEdiD4Xv7nFkVg8GbqrEwvho7NUSi8R4VROlxAJd+tC+ppQd02JOLkQvI3E06Y1TTHXGH4zB67fcfB458iSOP2Xpap2n5/CVpWdyYh9pZTHfgFyIeBS6ErslnuyMSOV9pdb87nMAr6GNCtYqFBPeiF7EsWGqBTY771Db6gh/rOsucaLPN/VFdexxqnadidOiMfRo8IpjdhZM3vEU/eURnLBuVUz7eeQiHMeqnhj9akN06yVcODcfyaam8DpuPabA2pPYfHBCu1hysR1hKyMMGhcKij6+4GpoBHfrzf6UFiV6uAmP032ZMbK6ZJbZN70w6TSVqBbOnDk5B3Vpvjg7jvka+iyvsvRTulnmkbE06edPBRNn1qyahrFqNhEzNOm27mecr0dgqyaFXWTsZHBtS+5YxxHroI5y9gUWtNNjZX0vzq02oKJQiCDKAeMxgZTvswiH2abo1imL6PBE2lnH0miYA65OE2gsekjqtt/ps+Q2fTacxEH/B0lalN6ceFqPd2Xl/OFolLmE32QLbA88orVdFDEOGiiTTdx8DfSXV2FpLrkQ3l5LH8v72IUtQ098YiTO8e/dhEkR7VmeEMYMtfccGduEfv4VMHFew6ppxqhmRzBDsxvrfnbmeoQtaqUFRM5ui+EGdban7S42LUp4cy2/dduNUchpbFsog/AGrh1/ZcGtQQQ+3E7/lzsZpjWbsp5X8B+Qo4iCy0vorOdA+pBA4jb2p3qpTAXG85LjVjpY3rchNnh8TsGw4CJ2HbRxeTvxU0F3dtx8NPSXU2WpmFzkOGVB5GzaGm5AfXsau/PSoqSsvyhNgbFmHWFsk374VzDBec0qphmrkh0xA81u6/jZ+ToRtoVTAOXwCsm/FSUXy/kwwINN6yaiX11AlG17DNZUx/1mGNNVP3J7bR8s79sRtkxPsrkgSvOhd5NJRLRfTkLYDKSJL7lGNKDKEFzmdqWMuGht734uKHfAfM5S7MxaFEpfyHWcuz7SWEeDOmXhY0Yqly7+yeBDOYZe2p98mVQqmhYlvM3aPpbctwtjWY4gk+bTmyaTImi/PIGwGQ24vfY3uu02IuS0LTni50rHXxdwa1BOHVcpKWufFWpFM+ONYLyMPVv78WbPfp7rjcMgcRxas8viecWfHFEVcHlJZ/Qc0hkSGMfG/tUp9fI4VjqW3LeJJXi8qiRoEVy0o4O2C28n5hZ0yx23FBkpLI9KT/Dt05J9/a5ydIKKJPB/uMkKjzprWCaVwOWQC4uIVoxbupL5wzUoc8mPyRa2HHjUGruoGByaBkq1VatUfXgYPJqqIll9KsuXrzcKYFOUWZC2c5h83DO/Qu+Ksc2f5itNUN+HMblZT3wrDmed9zJGd1RBKXktxhrTiWk0DAd3FyYb1UM51ZteraeSOOwoSd7dKZsVzOgGpoSYBOeQC3HbLzfSu5YVj+cVQy4kFdnS7aw0O1aUXGSwc3BtLO9YExfrgLpyNhcWtENvlSo+D4MZLZZhYTJrjTWYmWLJyctrMJRkp4hI8xvE8If2hNiroyTPX9Q5jVUzYzZizLI9W+n3Zg/7n+thM1S9EDuTI7OCSGa3NWSD+nbSduekRWXsHExtyztYx8XioK5M9oUFtNNbharPQ4JHV0WefzEtV5BcDH+6k+nWx9BY6sWEtsUlZ4q+n8xJEMkjF3WYcvAQCzuU5n6IJ9OnruKPKkPwPuaPRWNlpNuhCQxVL1fEp6OQ/EuRJQVs0ZvjVuhY3scmNpjxOY6Vi3Yd0HZ5y8RiCrrFNRl1zHaTabCKpDDFLhcoKtNZhFo1I8cU72Frvzfs2f8cvQmDKbdFtl0neDQNTEMwCf7sc15u7E0tq8fME5MLcZGEFB8vNRaQZgdy/eJ2QWMMumpQq3xpPrx9RGJ0JLc+tmeK9zZcTBvl1s0oIk/l2S1PV7NCi9Gz+grFPoWn8Q3IRY6xyHwYT/CGJSx0Dya5bG98Eg4yVtG76rJv42Wiw9Tobuy4uxuzyrkBq9tzLIKT8euVm9P09ijjWpuw6YM5QUmbMZGqu5/JhbPWG/aObIXZrnKMO3IF754VyTw9ja4bdDi0YzjVri6WQS6+suYiKx7nbl1ZfMcAr/NBjJUaUeUY3eWGzZnPZ3IhiJnDr53W0WLLE/YNz8kRzNw9BJWRlxh7+iorpV3JJkzlhOc2XhrNZGhreBjlz2yLyeyrt4LL+0eh9DiN7OseDBzsRy2HSLwH5pyhVEn1oXuv9dT3foJX99eS62MFl5czYMR2Gi6NYq3Jj3B8OhqzHmAdeYmlede/vD7IqJYDCVCxIz5GXGgkJHm5Ic3nk0suPnLVUQfd3apM7Nskt17lI6/vxHEl7QeMlhxksaESMXN+pdO6Fmx5so+cqeYUoY28NJbTV1fS8QdFyIWAaFt1uoQMISrOgV9zM2IE6VeIf1YDrda/cNNZj3ZLfmH9oyOMySvaET3Gr68a409r43EjhKn1s+WOR/fBKoza2FHR8z7Bv1fL1aMsgkbWwSxqxKeaC2HycgxzwJBNLoqsv5BrioxVJY45v3ZiXYstPNk3PCfwztzNEJWRXBp7mqsrv+YqUkXJRW5aVO5tURk7TKk5KhGriATctW7hqKPLbtWJ9G2SS4I/vuZO3BXSfjBiycHFktu0ivzlkYtfRrPBvTtJyybiFlufmccjcDeQVrUl7eRCyL1NU/Cpt5ql3aUyeQVkskwRcpF91REd3d2oTuzL5yndIe5KGj8YLeHg/HLYqXchZEgUcQ6/5m52CEi/Es+zGlq0rqkslVgKYuai0cmTJn7pHLDIO6q9hrNeO5b8sp5HR8Z8qi8TPfajr9p4Tmt7cCNkEtkeRrSxq4jn/WA+i2EQI+uYETUip+aitLxxL5Zyo1QReXzO1v6NGBvVBiuXFSyw0KamII1HWTWpXU1abqL0movXB0fRcmAAKnbxxCysQlgxtio5dBp1Ssno86dEOfJlR/318rEpIh1CRXCfSv3smC/XOxm2OWe+UvQh+xKL2ndgWT0fHgePzjmhz77AwnZ6LFf14Wnw6JwTLEEMczU64dlsM0/3j6B8VjC/NzDlZH5y8WojvVW+jlxIs2NFyYWQ1BOebHtpxMwc54P/bAsm76vHiuRQpuVO8O3xCbQx2cuvG66wf1RtSglvsbz3DH7wOsS0hgr4C71LOXNt4kf6AYuCWQAFIJQjs1LIhTD1BJ7bXmI0cyiteUiU/2wsJu+j3opkQqdVJ1amf6kp2VzLqbmox8oTPTjrkojp+jWYNZKRx/w9ZS4/udhTncGLJ9D6z8e8/lCOGs070W+QEU1zTY5UOyT5fWGfXloib/L9TlGfLdeG2tVnvVEb7Cp6cj/4dz551qCR1DGLYkQxNReZe4dRZ8guMsVps6esFbodsKhMC4iZq0Enzyb4pR8gzxQjiMZWjl3PCv6dBqYnC5CLVxt7o5KfXEiL8aRtNMogFztrzSI0ZD7tfhTy5sF1zh/ehPsyfxJ+0GXSuu24969PaYXkaRJKIXJ0Nc+mFNIzYbJisc93Ihd5zQpIcDZAd1EivQPS2GOmeBHN+9NTadErjnEXzzOvuZDzNm0wXKOEdXgC7p+uZMok+Hc1+m+vzaL4mBx2WOQvP7lQRhA9l3ad3XnY3ZuEg305PXQAl6efZkWncmQnfGty8YrTNp3p5fkWs52RbBpYq/hK/twj5jmiz7Uskrz2jp40y0cusg5YUHfIeRmFTZKrr4jfsRqvE2lUa69F5vap+P7kTlLINJQePeDNRTeGDNxAjXzkQrwjM0L82YrrrOn5QYJidqIHpkP8qOsci49pRWpEzqLW2DtMP3/xM7ngBb69amN1dTTHk7wwKpubxztHhLPk5OKDJOAe+Xq5ZDeyijTFIeeGjY6ezfKRiywOWNRlyPm84mhFyMVrtpioMP7RPP6IXkTrIuLwmq39ajE6rBc7nuxl2CdxzL3hw/0d40/cZF03JbnjaR9oisqo8wzaf48tJnkFPIXHLM4cWEWXZnMQOcshF0XWX8GxdrrMvHYd8WyWj1xkHcCi7hDOf3VB79eRC4mBHxaHRWgiHtpHGFlnJK+Xi3f8pK+6VFEolBbV9K43JnqTCak6noOR6/jt58IRmPSaC9Gj05x61gmjttJsQg4JlC2TRWsussQObuRrlot3YaVN6fUWTFTG82ielFvlcicrbadKmp7zeiv9ao0mrNcOnuwd9vm0RhDLvHb6uL8bz4mbbqQNU2HU+UHsv7eFz2JYcP0/yhu3tIWQYo+yrm5k3NCZBCS+o0Kjboye54z9aC2kcguKKeh+4Uuv2lZcHX2cJC8jyhZjq26HTpek1hXbp0BMoGTJ1zu2m8rHpgi5UAj3dXRTEq/DV+idnPkWWYrsBBZrt8e1dn5yIe2zi9hpauPecCMvDph/c3IhzY5Jr7kQ8Tx+B6u9TpBWrT1amduZ6vsT7rdDmZ63uShMxLVTe+z/tCEyxgn1BDu6uzdl905zapRSQDclOlAIe6nGRIb8SDbEi55cSLZGn8ezY7UXJ9Kq0V4rk+1TffnJ/Tah03/CX6Z/kXjNHHLhJuLX1slcejmQHee2MFgqc8wd9PeWOalpUUUBk2qHJF8r7NPF5EIR+S/qs+Xa0HfbMVUZxflB+wteqiMn7sm+aEd77SVca2DNqaur6KRAcXpRmZYWhwAK2HWFyIW0GO9LyYWUmou34TPQ7u7BzYom+F3dz+gK2xTwHeIaGzm6WoyevduuWOzznckFiFI96NZ4EdX9v4xciB56YtT6OMNvHWFsdRH3Vnel6axkRh9LwvvTbmQ2Vxx00HRWZnHCeeY3l1aEUJBcIExhnXFbpoarMW/rAKK2VGLD0RmIb7D8tuRCRHrQGPTNdlF+8hHOrupaTGCduwTfily8v4rX0H54/rSUI75mNCx9lxVdmjFf2R2xw66ZLSDp+Mwi5CL7pidmA32p7nD+02lGfnIRPKUpBI2k+uikQuTiNZv7qjDhgS2xktOCouTi0Kj6DAw1IeiGH30K1GpmkZlVjvLlvhW5yGCHaU0sThmx8dZ+RuV7MFH09Do3hXW5NKUOIw61wTUxAttP15YKueakg4bTB+bEXMBJQySXXLT170XtCeEY+d7n8Ji8S5a/JbnIYOegWvLH2uqPrwtyinHGOR9/LbkYTp1hMZiL82J1TjCq/kBCTYK44den4A0WWZlklSsvvQ6rSM2FiPvbzdAddYAyw3cStWVQoSJ+WbdFFTfJLOTLpBRycWgU9QeGYhJ0A7+CgkxWZhblPu7DtKYFp4w2cmv/KD6Ln4in128ibNaCatFFU+KkOvWMnQyqNYJDbVxJjLCV2KecTcRrOOlo4PRhDjEXZnDBpDYTwo3wvX+Yz2JYiFzIG3d5Kfc6S7FHkv4FD4nY6IqD20ZOp5ZByz6UiEVaUq6xLIZcvN5MX5UJPLCNJW6+Mr4ybNWng25pfdqmMUGmfGWxrZd8bIqQC4Vwd0JDpEhwVUj+5NhmqQf7X00uDvN7gwHf7ORCMXLxnqteQ+nn+RNLj/hi1rA0d1d0odl85YLkQlxLs2cErUacoVvABUZHDGOP8VE29BY7BwV0s5Ti5EKmzEohF++vejG0nyc/LT2Cr1lDSt9dQZdm81GWkItq7JTpX5rRQkX06eRiTUgndpos4Fr75Zw5bE3r4sq/vqfMSQCQXtBd2Dr+LeRCni3K2kav2hMIN/Ll/uExn54vkLupKt5lb9eJZbdasTA2Dse8tIUiLkBEVuYHypUvK2XjrxhykbFDrl2vcvR3GgyQc3LxnciFmCTPamPAitu/8Puhu2w0DFLAdyykjK8cXS2GXLzwVSz2+f7kIn09xi330ic+hGkNFb9sPjNsCp3XtefQ3lGSdy+yry5Br70jpe2vcG5es9z0GnFOpwYdd3XheLFXfxYiF8Crg6NpPdCfFz+qYrrpAtsH5xy+ySIX9Ux30qiYq2intOiOT6GraIXJmxikP4FTDRcRGmqHlmSXXEBC5EVU9bSLFqB/I3KRdWgUqoPOMTQkEQ8D8RPRueSi9LJPuYhpZ2Zj1N2jwMmFmFwUPs3IIxdqa5I5alWXzB2mRcmF4Bwz2/QgdNAZLjh34IciuxxK3PPsTkvrGJrbBHPStQs5m8/ZJG9awL5WTszWRm4wb1hWQNTsthj4tME/PRDpj0ILueHSkV8XXKT57BDC3Trl4CxKJ3iuB5lznNHe2YM206PpsPoqIVMb5J4kvef0lOYYhw3izGV3dH+QT3b0/rBFvfMKHhv7cPng2NzXaXPIxeCIIRy/uR7xVdpSTy6iZtPWwIc2/ukE5k2kyPqLSFmrwFj5iiBHJrH4RuSiczqe3VtiHdMcm+CTuHbJfUQzO5lNC/bRymm29Gub88hFA0cuR31+5yJojC5m27Lo7XuOvaNzC0oLOE5pV9EWN1GRAjKpXCQtSnTPk+4trYlpbkPwSVe65J6iZCdvYsG+VjjNrMwKcX3PxebMDgnHrVNOGpcoPZi5HpnMcTGjkpS1l+rURSms7dGG6dEdWH01hKkNck9s3p9mSnNjwgad4bK7JvG26nRe8Rhjn8scHCsughbHEmJyMZiIIce5ub4bZeSNe3b+d0OK2exQSme331m6jB2cQ5peRbHot+64Zs4gJt5Jygvc0smF4NxM2vQIZdCZC9ilj5dtq5DRZ9xYzv0mS76mI1ooH5si8Z5CuOvyg0I7twXlTxHbXERiv5ZcSN5f+o29BoGk+vfPqXlKXYNR41m8nBubm7Yn7UY06XZWIXIhOMQo1UGcGxpCooeB5Ja/HHJRmmVJYQUfohTEMr99R1Yrd0a7gibOYW65b0QpoJsalxQ7uRDJkVmR+IYhA3za+JMeOJTyEmKjyqBzQwlJ9CDHfeaQi9LLkgizrsMtmf7FBbOf89dcHKDLoaF0/P0Iv0w/wunlXaRfn/8dZS5Hnv45clHYZ8u1odNFLFTvzIrHxvhc/pxKLyEXgyMYcvxmMW9UiEjbNQKtkXvI7uXN+f3jUCtyaC3iSegatgnMmNGrFhTJKiiGXAhv4CLHrlcUX+v7214MAlPx759Tj5e6xojGs14yNzYOBzHZkRbjSYsFpLktsV+sZ8pO1aJX0fL2AJZNB7LtuQb24vqOVg/k+w6np4yXp6vFkAtBlGKxz5eTC3HemEFz5n9YTELkfPIfFghSoziZWBFdozb8LOERb4laZMKs94s56maQE+i9j2SRvgkbKs8nPWymJLc+YcdyDrw3YoKlHjXFJwipR5g7OYBm7lsZ1yxXQkRPODCmA8MumHEqxg1dyU1iN1lm2I1Tw85wZFLjQm9X5E3tJRtN9Lg08xKeeUne2fEs0tLFVTCDiD/c0Mn1MJKUBYMVPDLZzqN9wz/ttr7dbkpti8M0mBfJRef2BQvHc4OhHRWtCLm+li7itt4n4G5swLyrOqw5G8yk5rlzECay3CmO3xdbfsol/LQAwlu4dWqNnciBhPPzJLgKzs6gdVcfWm56wgHznC3/rH0jqD30LEOO5j/B+byMWYfyg0iAAAAgAElEQVR/p2G/7VS23MR22+akBvux0sOP6Iq/4z1fn7pG5nR5sJA2+iuoYReOn1lO4UH2jTUMGuTLL4vO4jckJ+cj+8pKBg7bQiOvNI6OrZZDLixj6OlzmoAxTSlHBpdXDWLg7nZsPO6MgeRnQm65daK1nQiHBHFKW2l4cZzJuv3wSlKmgeFQBneqS3byGcIFowgMGE3D0gLOzmhNV5+WbHpygJyp5hjEoWeHcDTJm+5l804Xsph0wJ/eqVf4cYQFHQvdcCx6HMRYXTO23KtAq37m9G9TjtSII9w13MwJ+w6Uy4hkkaExrk9N2BaxFbP6pRGl7ed3Q1s+Op9l8yBx6poC41G+w4Z+elgd+4DmZA/WzzGmRnIg88bZsCtVgzkB7ozU06XZS3c6tbZD5JDA+XnNJTIqvOaEjoYTWZMO4N87lSs/jsBC91GR9UeRsQrOMqN1V3xabuLJAfMcmc3ax4jaQzk7JLe4k/dELtLHZENl5oeeYGbRfLFCdiCLg5b1Md1RgYknb7Cua9EtN8F5G9oYrqPphscE5z5Dm7lnKLVHRDLsWBJeRmV5cXwyuv28SFJugOHQwXSqm03ymXAEowIJGN1Qur6+3YFpbXOC69ty7qLrJwIienGCaXomeKW3Y96hwzh2ziUr5KaPHWuGXZ4Rl0ueUEAmhdxy7UjrRaVY8umU6wXHJ+vSzysJ5QaGDB3cibrZyZwJFzAqMIDRDZV4HDQWXbMt3KvQin7m/WlTLpWII3cx3HwC+w7lpK790NKOqHdeQ0OvRxI9y/vLiFyEobErT022EbHVjPqlRaTt/x1D2484n93MIPH1xXc20E/PimMfNJnssZ45xjVIDpzHOJtdpGrMIcB9JP30VeSMW8qmT2F7pPQQzz79SZl9Avcu1SjFe8Knt2HYY0eu7Boq5YHUHHJhGdMTn9MBjGlaDjIus2rQQHa328hxZwPKybNVXbtya7xpsX0qyZEvFMKmZRFpUQR3FNK7QuRC3nyNzOlZ+ArN3As5VtRey8Pj43Nwzr6MvZYWbirreHRsXI4vyS0WFV/ckSau0RHdZ233FljfMMDBaz4dBVEEhZ4hZNNx0o1cCFhsSs8ODaXIuHQ7q/vIrYgdQ3gL146tWVRqSc7p2ofD/N6wH9srW7Jpuy3NU4PxW+mBX3RFfveej35dIyx71s5jr6T6mdB2QijNnP7g/PyWn+2BPH8hjMJWvTNrGnrx6OjYor40D3aRHJnNOwXMmsQB/96kXilFnTMj6be9MpabtmPbPJVgv5V4+EVT8Xdv5uvXZaRxpmz/goBocf2gR33WpR5n/M8vCLHuRF+vN/TecJrdoxtLvXjme8lcDhRv8e+vwqgjDbA9fxHX3EdRCwt+TtBY1A5J9ekKyb80WerDuzmybCjc2dAPPatjfNCcjMf6ORjXSCZw3jhsdqWiMScA95F66LfMuSynwJ/oBeEO/Rm0NI7Kvebi6jiFAeo/58hV1kPObl3D3qy+LJ7aUfKStfBWYZkWX0qiTuc1DfF6dJTPplgk166L7q+lewtrbhg44DW/I4KoIELPhLDpeDpGLgEsNtWjQ8O0Ij5eaixQOKiRLOF2TGtbcLhZoUf03iezd1o/LHxvUstyJ+c3DpQ8cyBXnqoela+rXe5J1zOhYrFPy+oFU5hlFnQL74axKcAfr2XbuSRqxdDZkxljPpZukhOJbC4u1kHP8TLlmnfDpEtjyjx/RHbbSbjMMaJWnv96f56Fen3xrTyfx6dmSeoD9o9px9Ctj6jQRBddtfIIK7ZltMNihrYoVKPxNpaVIy3YUnYU80c25OGhLZytPRPvxd2lvhshuHmczXt34r1sJ890rLGx7I/ZUD1qlRKR6juMGQJXdk9uSGnRY2ICdxO0ZQUrTtxHVKUDv88Zi5mJPtkRBwn0XcaW+NeUrteFCZMsGWY5Er1aH7l7ait7AzeybEMkz5VU0B8zmVHDR9AufAgdF//BD+omDNTMS5nJ5s3tc5yu5sA9ccFdfq0Q3ubY6qUsWLyFSx/bYm7vjLVRFsFOtiw5cI9qhtOwmzcR49Kn8HFxYmXYE+r1mY+rvTVmmoWeEnyfyKbxI5m3P5kyTXswaZkrHY72ZbB/GUxcd7BK9zY+TvNw2HWDchpDmTRhJL1/uUngpnV4H03mRw0zJow3p/cviez1W4f3iXtU1J2Ao/M8JuvB6Q2uLNt6jicV6tGgZlnK1e/HbDtLfpUwRyG3j61m6YLFbLn0kbbm9jgvmEHvpsoI7h7CaaY9m0Ku8axMHbRMbVm1wgqtKu+4sm8l9rZLOHCvGobT7Jg30ZjSp3xwcVpJ2JN69Jnvir31YNTTNzJy0DyOv26K+eoAVg9qIDVAzbq5h4XW9vhH3CO7xq/0meqKu3XnT9fWitLPsMJ2IRtjBKipq/GjqDzqFguwNRHftqD4eDSV4vGymYHbvjjSleqjbz6fXk+d8HnSFctxExjV9hm7li9g8ZZLfGxrjr3zAmb0bopy9nV8Rw5i3vHXNDVfTcCKX7nuWXD9F8zoTVPxZoessb67wr6V9tguOcC9aoZMs5vHROPSnPJxwWllGE/q9WG+qz0OZq05v1CPvr5icnGSWVJrk3IEUphyGv/AQDa6+3D+qRJ1ulkza7QpZsPEepPznXeX97Bs0Txcg1Ooom/FvPlTMSl7hg0ujqwIe4qqyQLcHGcyqG1Z7h5yYqb9JkKuPaNMHS1MbVexwkpLSoqggJvHN7Nvjy/uW+N5Xao+PW1ssDAZjJleTq3S23Nz6dxjGQml1TAaNgKz7i3IunWMje7b+ONNaVS7WWFlMRTLEbpS7UERZ1qsTAq5G+KJ0xw7tlyCtuZ2LJ49mf6tK4DgLoecZmK/KYRrz8pQR8sU21UrsNLKK8LI4uaehVjb+xNxL5sav/Zhqqs71p1r5pwqFFj7lXiNFBLkZo/Lgdv80MoM20VzsR6snlukKiL9zApsF24kRqCGutqPiMqrY7HAFpNGnwnfqzgvbGa4sS8uHaX6+pjP78VTJx+edLVk3IQxDNVSUWDc+dCRYo8WTP+V0GFd8UysRENtPVr9/Cfp71owzsmazvnSD/Nj/P7+aTa4LmPruSdUqNeAmmXLUb/fbOwsf83daJJtq3xGV2HTYFl9CuTKl0LYFI1SZOOusN5pFmxZjm32GdOqYKpgZiIHPZyY57ibm+V1mWg3nynDVEjwW46j825ulNdjwvy5TB1Wk4sb3HBw2c/tCjqMd3TGa3IX3kYvZ6SlMyGPKqJuZo+3gxL2HVbxYcBoxk0wRz09QKqMZ1/3LWBnV/x6Hc+lheyYcRlOezoxx24Ll2iLud1iZk/+jVK7xzNy3n6SyzSlx6RluHY4St/B/pQxcWWHzxha5c/AexfM75pedAg9zMRCOWHF+QvNjxfY7bEUe5cD3P6hFWa2i5gr9g0F7nbP4y8PWS9TfrK57juSQfOO87qpOasDVtM3cyvjR85jf3IZmvaYxDLXDhztOxj/Mia47vBhTKtyFOtfeELU9nUsc3LlYHIl9K3smDdtLKpnhtNz0iEeKTeg55QZWFtNpmeRi13k6PpXypwkBtq3B1/3rcS/Lo3qbzbMNO/HkCE6+WykiJcXduOxVJodkuLTrY3ICnZSwO9oUliWJD5brg19RZyXDTPc9hGXrkR9fXPm93qKk88TulqOY8IYU7SKfcPpPfdCvVjmsYPjMXd4U7Y69erWonqtZnQZO5cZvRpKUjiFt4+xOr9MO02h07sjLLN34cDtH2hlZsuiudYM/iRYcuw6b4lePhJL5xAeVVTHzN4bByV7Oqz6wIDR45hg3oIH29wKxHgSH0+hWGD1IBoU2OvJ8Yv79/iyTOwXf6hBk1ZNqFerBj/xhge37vCyYlMMzGZgZ22M6qdaE3m+4z2Jm4rX1W2u6lz1kaFnr+Jkxj5jTLWKvMUm/7aoonzx8yei19yNi+PaEwHlf2lAq3YtqanIK+uiV9yJiePGqzKotNBAo0FlGU+YZ/LoUgyX00tRV12HNrUU6UDWoP///u/BgwdkZGRIBUBJSYn69etTrpyUfOz/v5CVzLwEgRIEShAoQeAbIJCd4Ejf5c3Z4T+k+NOHb9BPSRMlCJQg8M8j8NfIxT8//pIRfAECHz584O7du3z8KHkytcCfsrIyDRs2pFQpRV9C/4KOS75agkAJAiUIlCDw/xiBt4RMGcBh00N4dFX8Fsn/x4CVTL0Egf80AiXk4j+9fF8++OfPn/Ps2TOpP6xatSo1atT48kZLflGCQAkCJQiUIFCCQAEEXhK6cCh25yvRutFr/ng5hL2B4/iCe15K8CxBoASB/ygCJeTiP7pwXzts8alFSkoKAoFAahPi1Kgff/zxa5sv+V0JAiUIlCBQgkAJAiB6QfAUPYZvfEz93nPx8p1N5yLv1pQAVYJACQL/iwiUkIv/xVWVMydx3YW4/kLaX9myZVFVVUVcg1HyV4JACQIlCJQgUILAX0JABDKKKv9S0yU/LkGgBIF/JwIl5OLfuS7ffVSPHj3i7du3Uvv55Zdf+PnnvFuvvvtQSjooQaAEgRIEShAoQaAEgRIEShD4H0GghFz8jyzkl04jOzub5ORkqcXd4lOLBg0a8MMPn+45+9LmS75fgkAJAiUIlCBQgkAJAiUIlCDw/xCBEnLx/3DR86b88uVLnjx5IhWB8uXLU7du3ZL0qP/H8lEy9RIEShAoQaAEgRIEShAoQeBLEVCIXAgfnWbznudoj2rDo/0R3BfmdaOEUillylX6mXottdBurVLwUaB8oxG9vkt8/FWS0zIop9KM9roa1Ckv5P7121Ru0ZD0E9uJ+NwwIG67FMplK/FL/Ra079AalXxPMAjvHsXzkIDfxvWn2T95s13mPcJ3rMPDJ5Jmq0/h0rH43X7hTS8G9lmJks0R9k5sWswL41+6hF//fXFx971793j//n3RRjKTiNx/grikS5yKz6LVsEUsX9iXhv/mw4wvWAuZqAnSid3nh4/vLl4OPsZeq3qUkvbZ10Mv/5fCm3gN7MNKJRuO7J1IUymPKstv5Ft9I5OU8J34evuxt8x0LvoPLfgo5Lfq5pu388+NO/NeODvWeeAT2YzVp1yQYRa++az/yw1+tY3M0xdmELxvEs2/o7589Ri/2cIIST61nVN3BBS9VDxfJ0rKNDC0oHvj7wiGgnOSpg8yccy4xu7Vmwm/ElPQ/3wo5vN/s19SEKOSr/3vIvAl/uB725fMlHB2+nrjt7cM0y/6M7SY+PmvjkMuuci66sPU1e+ZuHoamhVBlHmfwzN7MNDnNjWNrJnRrz5ZSSH4bw7lnfpE1vi7M7Ch8icpET2NwnuRHRsiP6LZzwT9Fir88Po2F87H86iUMqmpzVl70hHNUpncP2JDT1NvkuoMwHnZGNpVK83bBwmcDvBma3xFetv5sH6aruQpd/Ff5lVvJi1Ow9LLni6Fnh7/e8RUSMrpbQSsX4J90EesQhNZY1j8I3+ih/uZNc4PxvmxfEDtf0WN259//sn9+/cLwiVK45DNOEIN/Am2aclll14YOdxmwP57bDH5tz6y92VrIUs+sm6eIWi3G9YOp2ixIolT1vURSPnsu74IInrI/lnj8GMcfssHUPu7diZbW0TPL3Py6DYcrVbyh9FWXhww/0+Qi39s3MIUTm8LYP0Se4I+WhGauAYZZuHvMVX/kV6+2kaK9cVmLL6MZcOKgRR6APqbzv6rx/jNRvGWrf3qYfd2CJZGjfmpjIiUYHe8I8vSddp0etSCrGfXObFjH5XsUzg27h+unytGH4rFUZTKjuG/sf+3MAItKxLv1CPH/+w9R/ddA4p+/q/2S99s0Usa+q8i8IX+4LvaF9FzLp88yjZHK1b+YcTWFwcwL4Zc/NVxyCQXoqfBWPXehOaevYzP90Z55u4hqAw7QAuny0QuaEFpRKQHWqA1LIDnbRdwJsqJDmVB9DAIqx4W7K0+lyMHF6BTOb90vOWC+wD6rG/Kjhvr6SaOyTP3MqzOEPap2RMfbU+bPI4iesiukTqM3CNiSMBFtg+pkRuYi0jfY0mvbfrsDJpIs8+c5m8Vw8zAodQeHodFiGxy8bcO6gs6S09P5/Xr159+kX1zHWZDjqG37QAOHatRq2Zp4kNu8bNBRxp8L27xPhb31Y+ZOqdvsadfikzpW62F8I47Bi0Worwsh1yIY3tpnykypv+J7wgimdXGgLUtNv1nyIUE939s3JkEDq3N8DgLQuSSi/fEuq/m8dQ59P1e+vU/IYT/xCT+hWsjSsNn5nrUXZ3QkcjLe05Nbk6PDRWYff4PXDrkbONnxdozO2Y0nlMb/BPAFepTcX3IvuKIjvYeup+5hEsHZRA9kfifyj+fYmjnop9/V78kF7m/Sz7+rn7kTrjkC1+FgOLy/1XNy/pRkdhKQOSsNhisbcEmGeTir45DBrl4yZFxWkwrtY4En55UyNdT1r4R1B4SSBPHPHIhtm+hWDU1xvuRGjPPXGGFziP8BmgxMawZSy+EY9tCytGs8A5rzZZRy9+HgWL2lHUQy/qm7Ky/qCC5kDQ/iabG3rwasIOHgcOomDee7Cs46HQndlw0hyY0+EdSjbKCzKlrFsnwk/9NciEUCiXF3SKR+M5AyAyeSsd5Dxm9bw9TmylLai8qVMgvAX9V7Ar/XkCiR296RY0jcdeQv7Qr/q3WQpSyii7N5qLk9plcSPvsWyPxr21PEMtcDX1WN/mvkYt/atxZBJnXxSxyOCflkAtBoge9e0UxLnEXQ/7JFM9/rfD9cwP7V66N6AVxsY/R0GlBzn6adHJB9k2i/6iKTod/w8OoiutDRsBAVEalYBMfw+JPO4xQ3Of/nHTA3yUff1c//ySW/9t9Ky7/3xYHabGVgNi5GuivbvLPkAvhTXcMNVfRZOdtNvUt6PGkkovsS9hrdcDxSm0mnbjJqvILadt5Bald15F0zKrYtI7X4Se4qtUTfTnkIjN4NGr9t5I1aBcPdg/JR3ayubCgHR33GhFyeSWdZO78iXiXEkt47B1eUQU1bQN0VD/RFBCkEx92m2o9OqL67hYRYZfJUO1Ed00VCqd0Ch4ncPZ8Is/KNUE7YzXtRyhCLoS8uHaay+jQpdXnfrMexhJ67g4farZBR02Jl8otaFlLRh5MVirRkU9oZKhJhXvnCYlNo1Kbrhi2rFaQXIlekxx9lriUDCqq6WKoXT8fbgIeXzxFUpXu6Fa8yv4TqVRu9iOPz8RwJ247zvvf0HWaFQbVy9O4c28G6TamVKlSCJ5c5XzkNZ5Qk9b6erSqXhAZweOLnEqqQnfdilw9eY6XTbpj2FicT/eOlNhwYu+8gipqaBvoIIFe+JRor8lYzN7Lg1+n4DG+HVWa92Swbq0cHZM5h5yvfNVaFDeeXM3+MnIh4MnV80ReewI1W6Ov14ocWESkRe3jxI13ktxopYrN6dmvNkl7T3PnfU62tFKZhhgMM0T1zWUOH/qD56JS/NKuH33VqyB8cY3Tl0GnS6tPZFqQHk/Y7Wr06KjKu1sRhF3OQLVTdzRVCkvoO1KizhBz7z2VG7WnUwfVAhsExRmwYmVREMu8dvqsaiwmFyN4f/0Mp65m0ahTDzRUCh0ZCp5w9XwkOXDoo9eqeo7+iNKI2neCG+8kaFCxeU/61U5i7+k75MChRJmGBgwzVOXN5cMc+uM5olK/0K5fb9SriPVBxOvkaM7GpZBRUQ1dQ23qf+K8BeX55LmXNOluSOMfFB+36HUy0WfjSMmoiJquIdqfG5f0LdN25EgijxPOcj7xGeWaaJOxuj0jZJILIU+jvZhsMZu9D35lisd42v30Cz/znGeZufJRVo0uZp1RLS3kYeReQm5m8rFUDbQG9qa1soJ2QCZuslyZPBmSh0kWD2NDOXfnAzXb6KCm9BLlFi2RZdpAmo0UkB4fxu1qPeio+o5bEWFczlClU3dN8ou96NUNzlzMRqtLayrlm5bsdZVsp5AaF0500ivK1NXEsGNTqpSSsjZVmtNzoC61Skm34xIJkGkfFZvHlwcXxZCLb6Jzxdk2RUYpTx8K4ShMIXzXaRLDPZm++RUmjgvoXasiTbu2J/tsRNHPuw9Cv07OpqWsNS7WJ8n5nex4QJZ8FINN1kNiQ89x50NN2uioofRSmRYta31Kj5Y+hy/oR3iX0zvDSfnwEaUKzegxSI/aotuEBZyV1MmW+rkd/fqoIzGlZJEaHcmTRoZoVrjH+ZBY0iq1oathS6rl3weWM+bPM/1rvu6vrKEiMULeOIV3T7MzPIUPH5Wo0KwHg/RqI7odRsDZ+wgpxc/t+tFHvUrumsixX3JjE3nyX5wOSbEvXxCbfmq12NjqZ2LntUN/VWMJuRjx/jpnTl0lq1Enemio5G5YiFuRZucUt+nFnFxkc8VRB03nKqxKOcnkQt5AGrkQ3ffit9aTCS07mO03dtB0lSa6ztdpNu88F5dq5RuwDKNUzMmF6GUkjia9cYqpzviDMXj9VrVAIxmBw6g7/DxDDt/Cp2dx7OIdMW6mjAysy/R5/ama4M3c5Tcw8AvH36wcMZuX4rDEh5CnxqwN0uSozVauP0sj5elP9N8YyW4L1dzAPYNLXmMYu60sgyf1onpyEL4bQ4h/VIWJMtKiMhP24OLogEdQEupuNzgzq5Eknez5iTlYbqrCKKuOlL99EFe7vTTfnMQGYym1G8J7nFrrwmK3LURVmsCWuc9xmLKLO38K+ahcky6OBzk4V1sSiApTD7HQJoAsLUPU/oxlx7rdpOm4EBQwhdoXfXF2dMEv7BnGbp5U9pvG1ptZqI33wrHVa+5Gb8Z+zxt6zJpK1xrlqafVFcMmSlzfOJdF8a2wMNdCOcGfpZ7XaLNoO5unaVHh8Tl8nR1x8QvjmbEbnpX9mOZ/i/fNbRHEDMDNdCSBdaczr39VErznsvyGAX7h/phVvMbJY4fwtrUnpMF0vCdrUblJF0za15Qxh2loSILKr1sL3sUUO55hucnaipIL0fNwXMYsIr6VBeZayiT4L8XzWhsWbd/MNK1KZD+NY92YftgcK8+4Q7Gs/a0ymbf3Mu03c/xf9cEn2p/RahUpLcoiZV1/uoX2Yb93R26uX4KDRxBJ6m7cODOLBi+i2LzUgSU+ITw1XkuQ5lFstl7nWVoKT3/qz8bI3Vio5nqFl2dZYmZNTGdHHPuU5qTdZDySqlKvijJl1Czx3WpFiyIphHJkMY9cqK0iWPcUCwNTeJ58hXsVTNkStZMREtxEPA93YcyieFpZmKOlnID/Uk+utVnE9s3T0KqUzdO4dYzpZ8Ox8uM4FLuW3ypncnvvNH4z9+dVHx+i/UejVrE0oqwU1vXvRmif/fhPUqfyx1QOLbQhIEsLQ7U/id2xjt1pOrgEbccsI6CIPPvfek9z27Ncc1TKIUUyxy0k9dBCbAKy0DJU48/YHazbnYaOSxAB0zSogAzbMaxejiPKuITXmLFsKzuYSb2qkxzky8aQeB5VmVh8WpToJVdOHuOQty32IQ2Y7j0ZrcoNafPLWWwGzOXkGwOWXzmMdePykj5EGVHM7ziSlKm+mL/dg5sCdgBhcbgFMC1HiaT/yZUhc96sKMaeijERPefEHEs2VRmFVcfy3D7oit3e5mxO2oA00yYJ8YvYyAa8iNrMUocl+IQ8xXhtEJpHbdh6/RlpKU/5qf9GIndboPrhKoFLHXFas58bLZZw5dxcmklUQd66gig9BIdJHqR3NKeP6hMC7eZxUmUu+/ZN5qeYwmvTBO36yWxaUtiOixfnOeEuY4qxj5pkKTKPr667lkEu+Hqdq/RStm2TSS/k6EOHm1L8oTCVyAPnuHlqBRM2vGKgmwMmtSvQqKMGwpjIop8bmKBd62OxurvdLIOA4nzSNefidX5KXRLkxQMjfyKxiO42oUuf9tSUsi8oen6COZabqDLKio7lb3PQ1Y69zTeTtMGYsrLkdEoDkhXuR8T7p3EsNTHEOdWcw3fEuibk3b0jzOoxkE2VFhIfvZCfItbistiNLVGVmLBlLs8dprDrzp8IPypTs4sjBw/ORVu8HyhzzEVX/6t8nf8k1Ct/7Rq6KhAjFBqn6D1P45ZiYuhMqvlh7ojxF77j3pFZ9Bi4iUoL44m2b4OyHPtVfHyVG5t8jT+QZgNnViJWnix+ik0LzlX08koxsVXVXHKhxqpgXU4tDCTleTJX7lXAdEsUO0fUI0tavPqFNl06uRCl4WXciKnXRnAo2Y9eheLcPHJRZ8pBDi3sQOn7IXhOn8qqP6owxPsY/ha1CRpaB7PdmRisSiIsN2dd7l5HLrnYLmiMQVcNapUvzYe3j0iMjuTWx/ZM8d6Gi2kjCofd2RcWoKHnDrMjuejcXjqRydjJ4NqW3LGOI9ZBHeXsCyxop8cqVR8eBo+mKpkcGduEfv4VMHFew6ppxqhmRzBDsxvrfnbmeoQtaqXh5XErdCzvYxMbzHhVsRURcNGuA9oub5kop6A7O24+GvrLqbI0l1yInuDbpyX7+l3l6AQVSiHi4SYrPOqsYVnP4grDn+BjXJ9Jsc0ZMssJh8ndqXpzIxOGWHMgvS2LosVHySms7WPJfbswlumJyZaINJ/eNJkUQfvlCfwfe2ceV3P6/v8nZflgZowZI2uIISQhkRBishUhsmTLkjVbiKSSokhCUlkiOyF7JSKpNLY0WScaSsY2aOroHL/HOae0nS3Dd5Zf58865/2+7+u+rtd1ve77uq47crYW7yNsaWYaBKar2LfdnD/2HSK93RgMvnnOHwcm0XnZcyYf3Mt0SSGLiOyzC+jnVh3fm8EMknA7AdeXd8XQOQPL/QkEDaxJ+ewIbJuZEoQpq/Ztx/yPfRx6bsiUD8upM+Y+dgnxOOuqI16vtobeaPo/Jmzct5K8+Pmtjdmsu5P0vXlpUcJ7SufwxyeuxbvdQxWPRzxjVdKiROnsttJnfiVfbgYPQiqW6yzvarU229EAACAASURBVIhzhiX7E4IYWLM8uded6KDvxbdetwif2ZDyCLm/pic6Dlk4XLnEklZiGWcRMWskF8fuZ5meOuQm4KDXGa/qKyTkorE48Mg6jk1Tc4KrmuG2zpuZpprkRs+mXc8NfOf2C9H2WqiRw8W5rTEJ60t4kjddKoLw1zX00F7E67nnuODUga8qyohilOliHrnwej8Iny0bmNK5JoJYe9p3W0dNz9tEztKE9N1Y6c+nku9NgqVKguD6croaOpNhuZ+EoIHULJ/LdacO6Ht9i9etcGY2LC8uZmFNTx0cshy4cmkJUnFEMGvkRcbuX4aeupB76/sz5pEjkasMJTU5onR/+jWdSnR7L25EzqZuVEl9fm44meHayRJyoWjcH+6tp/+YRzhGrkJqLun492vK1Oj2eN2IZLbGPiXY8ZJTth0Z82gu8WGTkMLCVRw7GOD+ZoqSgm4Bl+a3xnizLjvT9+alRQl5sN4UvTmpjDlznXXG0pNjUXogQ0Y8xincCV11FXCgTTmlchNjWsmPCjr0XrFMvskMoH+Lg5gnnWCyRnlxAR5bbH2ou24VcqENsdoXw0iJ2tvQ1DyYqmZurPOeialmLtGz29Fzw3e4/RKNvXgSuddx6qCPeyWXj+RCqGxdG95jfZ+e7DUJJ8penGIkJMXDiDaL7zBk/2N2WpSXsTayxigifbcV+vMrKcTHbFXmodRJyl4vWTUXBd/8BJsrrxq2yWGmKtmDrLUWP+9VUD80bJ+yKPEyToXSomT9Xeka142S6ZPs2l9QbPNaOSrEA7JsV5ZERGQG9KfFQXOSTkxGag5bsPWpy7pVP6GuTE+1hDL1ULbsswkb1xCLcDPCJORC/K2XBPWrje3TRR/TzTP9TWkwNZ7mlvNwdZ5Gr29vEzTZErvDGbReepm4Za15oWDM8qKTT/F1n7qGc4dWVRojyIS37DDGNbQg3CxMSi4kIgqiX21bni6SkovyivBLXVlsUoPwT/YHsvBFtdhUpj7Iiq0QSMmF13sG+Wxhw5TO1BTEYt++G+tqenI7cpbEhxW3z3KlxHTZ5EJwkTk63fFVm8PFaysxKJZxISUX+6g5dBmTW/3J09fvqfxDc7qYD8HkR/GBdBYHrOpiuSeLrt53OGunqVpnpPyTi9rziAh3oO3/hPzx2y/EHNuC56pgblTsxNQNO/Ec2KBI+o80EJzLVbNdZOyX0yZTmMZp3x28NJnD8FbwODaY+dbTOFh/NQ8iZlK3vIC4BW3oskGbbZkHGSHx51nstdRg1DUbopLWYKT2AG8THRyr+fIobDw18lYzO3QUdYfFMlJJzYXwgRfGzR0gn1zwnO0DG2MTq4Ot+2oWWxtQS5DOk+xa1KkhLy0qf0wTOJsXPIqD/4xtFmhPOIGW089ctDiEUae9aE4ZQNM86/rw+j4JN9OpaLKcI8uMKRe3EL0uvjQNzOCwdUESwdOnT3kUaFmEXFRSf8gOq/6sqOnHk+MTpEG0ONh5GsgArUlEGfiQEj6DBrlxLNTrgm/TQDIOW39MTRCmncZ3x0tM5gynFY+JDZ6P9bSD1F/9gIiZdSkvwwByk1zoqGgOjg3Y+IlroXQ8KpKLD7fcMGy7nO83PuH4hI9S4WngALQmRWHgk0L4jAaUFwfPPXRwyHHkaswitNWEpG7oh55dJD/MiOLGGiMqvQ5l0sRU7HfPRtI5UvgAL+PmOFCIXAjiWNCmCxu0t5F5cIS0NiVrL5Yao7hmE0XSGiMqCu/j2U2bxX86kBi3TNoUIecs05r3JkjbjycnJn7U26JgpEQXi6RF5XWLeheCRa2xJNtGc8OzA3fdDGm7/Hs2PjlOgTieEjhAi0lRBvikhDOjQXmE99fQQ8eBHMerxCzSRk2YyoZ+ethF/sCMqBusMarE69BJTEy1Z/fsJqjlJuHSsRN7NacwoEChuZ9wk/SKJiw/sgzDa7L1GaXj1ueOS0c67dVkyoCmebjygdf3E7iZXhGT5UdY1iVTIXZopHpjouNINd9HhI3/iAqEjqrLsNiRSmou5AQob04xWceMA202c/PQWOqUF3LHqx+zK/pxdGYj1D5ik3wcuCyGGiVyk9nFShUdUoanL7czsLENsTq2uK9ejLVBLQTpT8iuVQe50CZR++IYCYK4BbTpsgHtbZkclAIzkqYio65hE5XEGnGfX9ET1vdqxJws5zxykUuSknV1qOyIbvdwLGMTcG6Td5QnyOBm4u/8oN+KWuqy16bEGIW3cDNsy/LvNyrER40EFebxRciFmL+XzuZQFdtkjFf4QDV7kLXWpSMXytd4meE1GT5Jhd8Zl1MeD1RUlVzA8+0DaWwTi46tO6sXW2NQS0D6k2xq1fmaZGX4Y1yudORifEMszhQmF68I6qdRhFzk28+Es0l4i3egxD4vYxsW2hM4oeXEz5eXUjtE3phryI/nSu3rVFgLmWsISmOEZcYlNqIlE80OY3xDC84UJhevguinUUAu1J/Lx6+vkxXHJoesr9Lvk/2BLAxUITaV14pZEbnIS4uSdot6R4hFLcYm2xJ9w5NO4k3J4lisQCayMF02ucg5xSSt/mz71p6YqyvQL5ZCIbPmogjI5HLVsT0Gy2/R0O4sSd5dStQsyMRQBQXdb87PxqCXD7ermRGYdIhxhXtzPvPnp/pTON99M49PTkRu4z3RcxJD1uJ3Op0a7fXJ2jmDgK89uRcxi/rlpWzOyLdZIXKRzWHreljG5BVlvt+JhcZYYoYc4uE2s49djbIPW1PPMkZpQbeUBC1A5JafFgXZSUFMHD6HXclvqdq4J+MWueE0Tl+BA84jF9dtiLq55mP/fKkiLOSRzSlu9NpG41Gv8Xocxrjqsr2VIH4RbY18aVbIYYu/KS7uvr6yJx2dfpecXMzUrkjDb6MZ0mAikX1DyDxgVVBwnRe4eb6dxOnbG+hZTpzfboRvs0LBbz4ReZ5IyFo/TqfXoL1+FjtnBPC15z0iZonvkCh5ciEhbIrm8PYvroWi8ahILt5sN6f2uEj6hmRywKqgLkki286evJ10mtsbelIJEU8CBqA97TdmxCayvFUCS8aGUlktBJeo3hxICcIgdDzzc93ZNj4vB1eUinf3ZiwQuRWcXEjkXUy+2YexrmdJzIgzJK8Tg+kbDo5qwrBTPdh1bzeW4vXPPo5N40FEWpwiZX0P2YAr/poiXZQVpEu6u1mRYB1Bsk8bdpvXZlxkX0IyD1AgjrxdEs+3TDp9mw3itnCiJwQM0GbabzOITVxOq4QljA2tjFqIC1G9D5ASZEDo+Pnkum9jvDglMzuUUXVH8dpLfNIlW6Hl6bNMclFk3AYcH1WXUa+9JCeYcsxFkvYiDzu+3WWBxtgYhhRpiVkMO+R2qJYXoAhJ9uhCe6c/mXspDlfdGzj28uTHvbsZ/YN440E5DtxZ84YJSuQmGx1U1CGFeJpNUtBEhs/ZRfLbqjTuOY5Fbk6M01cQmHy0u6IYKWttS2Cu6Cl+PzVg1tt8cpEtIXeK1vX1NjM0Jj1h0c+XWSo5Liv+kb02JXD89XbMa49Tio9drpfEXFV9h2LOoSgtKh+AS2dzr1XGtpIje7tTNXuQ5Q9LRy6Ur7HU/ov7JBV+l7e7qzAeqKQ6uSA7iaCJw5mzK5m3VRvTc9wi3JzGoV9DoFRPxVkCJU43c84yt6M1u59Km7CIPxU6uxG/14p4G1XJxXVsom5KybnE+Us3tBY+suHUnY2YfJA3ZkV90Uvr61RYC5lrKHYLSmIEeUajCrlAPn4JlLxXVf2XN7ySdqFCbCrPv6hMLqQHAlYJ1kQk+9BNvF9TIl4tHabLObm4wOxWPVj/YTpnb0lTKwp/lJML8W7TQtp2WcWdlkuIT3Ahf2OohEBF2WS9r0wVsXAUkIv8lpKr733P+KO/EtSvoLZC9NQP0wbTuNQvmIxDowo6SRV+WU4SfsPN8f16BccDhtFI7VdWd2+Gg3opyMW7APrWmcx5kwAeHZvwkcSo6iDkgSmCx0QHeeC8MoiotAroO0UQvVRfThAoO6jg+Wb61J1Oun08F9uvpfHgCMxCUwjsX6hgXSzirGwqV6mM3GAMeLS+N01mP5GQC/cemlQrF8aQ2iM5quNBcrS9dGddAka3cO2oh+v7BcRdcUVPJJtc5CT5Mdzcl69XHCdgWCPUfl1N92YOqCsiF0fH0kDRHLJ3fPJaKB2PiuTiz91DqD3yKDoeyUTbN/l4mia85UpHPVfeL4jjiqueNE3vxV6GNx/NzyPDiewQwrI/nfBt4kkbk+202HQGk4gAam/czOD86PaTyQXk3tnKqH7zSOm1iV1LDXkZMolxOzVZeWw9g+oquTBDni7KIRcj6loRNzqc5HX6HBpSm5FHdfBIjsa+QEm45doRPdf3LIi7gqs45UsijuE0H/0zI8Mj6RCyjD+dfGni2QaT7S3YdMaEiIDabNw8WBrsZx9lbIPBRJiFkhLYv6h9Z2eRXbkK5eWQZXnkomDcHTk9tgGDI8wITQmkqLlkk5VdmSrlFGNH1aC+1Jl8HpOARxybkL+18VfJhZjP7GNky5Gc67mLK+OisdpnyonN/fLmrxwHrjg8wkaJ3ORVqCnVIaV4KoUIweNogjycWRkURVoFfZwiolmqr+AuIBkbMJ9KLo4qWdcPBy2oZX0Wk6A7HBqb395cbPzP+OW2kGbaNbhcImVNhtN9t1slfGz5899ILkppc+9Kg23FnPqLANXs4XOQC2VrXKW8bHKh9HeVVQnoSkEupNbA4+ggPJxXEhSVRgV9JyKi7UmfrAR/Kst4j/AOoV47SHxTcI2iWuP+zBvfhvPjGzJIpZOLYuSC52zuU5fp6fbEX8mP2WSNeSkKTLiUvi4bpWshcw3FbkFJjFBFDrplH2N8w0GKTy7ydFoWftmnT1YYm2SFWPwFfyArqFdFF+VQldKQixF1sYob/bFGUJ59qorpcmounrChd2Nm3hhO6KNtFL83TRVyIc5b3jNSn1H7cum7KYZDE7VK1kKIMolYtwPBsNn0lexQHmFMfQt2a5ZsRcubw4z5cTA7nuvhVCwXU5iygs6tnXg54xw3V3eWeUoiVkTNIRcZHp6Mj5iWCfPIhdoq7kba0UCVk4tysdjrdmX1U1P8rx/BJq/4V0IuhkZjeeo2GyUXdsj+lFgsUQZ7Ay/Q3WYoks3IV7Es7dMLj6zZxCW6kheHFXtYXlCROLZIoaikjsFoL8anb7G24WZ6tbAjrvlcws540P07aUCZ+2ALiw+2xHW+AcgLxsTph4F90bD9jVmRZ1jVVUOs7azvrcOsyx1YmxTODHGevPiTE8X05qZEDjnHdc9OVJSzS3R0rCZDLg4nPI8RC/PIhdqqvHocQSzzW3fDXyf4Y1qb6KGv4jnMErHkk9ZCDGZKxqMiuSB1Pb11ZnG5w1qSwmdQIJbpNDeNZMi563iKzxcln3ecnKiN+Ymm9O6ox5xgL3pUkuaJr3zXHKM+3hxd27PgVOgvkAuybrDZYTtZHdtS9cUbKtZrT++f2lNbvmqKz8QV66KEOOZ3i8pLi8o6QEGQ3pX09b3RmXWZDmuTCJ8hri2RKAlR05tjGjmEc9elx61ScZxkorY5J5r2pqPeHIK9elBJUpuyknfNjejjfZS1PfNOg0QP8e3VAru45swNO4NH9++kz859wJbFB2npOh+9a7JP4pSTi65k+PaihV0czeeGccajO1JzyeXBlsUcbOnKjKeTFGKHRpw9ul1X89TUn+tHbPIucJOSi6HRlpy6nXePj0xYEBA7vzXd/HUIzthf7LZUAfEO7TFaq05Xg6q0c4tkpWG+AJXjwLouGUrlVjzl9eMQleiQMjytl7mXwAvdsRkqDdpfxS6lTy8PsmbHkZhPuGXIQ5ZD+zRyIeKhknWd881qjNos5mrz+YSfX0kXyT1MIjLCFuKTtQD3YV/JXJuSOK4aPsrCXFU3puQ6lTwbU1xzUXqbE5UK24qOTlyLpYo9/HVyoXyN5+tdk3FyocLvJC5SSSZDJUW2W1gmIjL2BnKhuw1DpY6e2KV96OWRxey4BGwu9lGIP2J3LR8jimtGDhG2P9LnQDf2pwUzUFJDlsY6kybMe7mQ+ARnyUavNC0qkbGFm9BI6lCN2Gt8mlvruvBS7pgTP24SydbL0vg6FdZC5hqC0hhhvoHsjBnJtQl9ONBtP2nBA6U1fGnrMGkyj5cL40lwbkP5DPn4lWBzkT4K4itHo4Pof7I/+NzkomRsJSa5hbtFSdOisjighFyUUyATWZgut1uUpOjSozpe9yKYWey60zfBA9EYe5yG9jFc9eggN+VJ9OI8zgOHsCLhG/ou9MBl+iB0v5Nue2c/vsD2dQfIHrCMGUbfSoOFNzuxqGPNsWbFLtHLecCBmeZYB9ym9pjdxAQNlhRF5X9yTk9Gq38oxnvvs9OicBPCgu9kHxtPI/OdfDNmCzvtm5MWFsgan0AuVxvPJofO1DMZRhXP1vTwb8GWzMOMlmz4Z3NwZB2GX7DkxN1N9Kok5P5mcwxtT/K+3TR8Ni7A9IcH7F80kbl70tBbsAvPUYZ0blFTps0J76ykSytHRM43iFnUHDXRY3z7DyR1/mk8u4vTBXI4P0sHq6cu3NwzXE56lzSoGHGsNW4JZ1nYUnx+9ZQjE42Y/sqRi/us0VR7walpnTD3u4t6Q2OGD+1CvdwHnDsvYOz+XYxrpCYpxtXtuo5Gfk84YZOfJy51rmnrTNCa8xvTz4mPTKUR6btLSzE29eCZ2Q6itw+jgZqI9EPjMbb/gNuFrQwRk0NxUZBuV9Y1Euf22+Tl9mdzbHwjzHd+w5gtO7FvnkZY4Bp8Ai9TbfwmHDrXw3pUPekJSPZUDgf3I+3m/5hs3ULJHPjEtVBhPGN+QnjHA6NWSym/vOBUouTf3nFpqTGmHs8w2xHN9mENUBOlc2i8MfYf3LiwdUiRtps5MfNo3d2PH9wSOTe/OWoIeeBtgs6C35kVc5UVhfMPhXdY2aUVjiJnbsQsornYbATSE0X/FlvIPDxauoOdfZCRdYZzwfIEdzf1opIYOBbr0+9iXzY5m9Hgqyr8r8r/qFb9B+rUri4/PVGZLgpimKtjzIYfN/M0bBySOCxrH8PrjOSS1Unu+plQ6d0llhqb4vHMjB3R2xnWQA1R+iHGG9vzwe0CW4cUtF0Uk46Yea3p7vcDbonnmC+eoFBa07Tg91kl0jFfnJpGJ3M/7qo3xHj4ULrUy+XBufMIxu5n17hGCOXpsyrjfnGKaZ3M8burTkPj4QztUo/cB+c4LxjL/l3jqH1SCXZ0N+ShrRG2J9/TbpoPGxeY8sOD/SyaOJc9aXos2OXJKMNOtKgp69RImHeyk83Uw8H0S7vJ/0ZaY5R34ChKC8Ss9WQimrnyc4wDLT5WKKqCA6BMbrIbFCnXIWV4WqflK3ynPGL+aU+6ixNyc84zS8eKpy432TNc/o3RJTBSovazadXDnxZbMjksBWYkG1zDL2B54i6beolT7YqnRYm36hWva6NyTwm16cSwbQ+p2tKc0QN1qJwWzfFfjdl62okOlWWvTacnxXBcRXxUZR45l5bS2Wwz3zhEEDmnlWJO8fG/2RwZ0wCLkKpMOZPChh7ydhFKY3Olw7YiAxXeZ7O5oVJ7aPbSs6g/lDxE6n+azH0s8T+rO+eTaTl/V7bGQlk+SQXdUBNwYXYrpfGA9FRWtu0WyETEY9/+DEydz2nP7pKU55zzs9CxeorLzT0ML6dET9UUY0RRJRHxaH0vtO1S6Obsh4ORgNjQCM6Fb+FUhgnuu5ZhYdiBOics0RhxjNZuCZxd2JKKiHh6ZCJG01/heHEf1prlFI9ZyaXvpfJ1n7qGKI9zZBqQ6BHre2ljl9INZz8HjASxhEacI3zLKTJM3Nm1zIJedU/Sf2CqHPwqpzg2aZCqkv7L9gdQEgNV0UU5UJGfXVIktupAzFwdjDf8yOanYYyTOnP2Da/DyEtWnLzrh0mlkuMo99hXgUxKKoTcS/SEt1bQWd+XFvt+ZUv/vOMlwW1ObT3IvgBPtie+Rk2zD3PnjMbc0pKOhaP9wvPMeUiE3yp8Qk4Rd/8PKtWsT73aNandrDs2C2fTt5EYCAXcPrWVQ/sCWLU9kdcVf6Bpy6bUr/0DX/MHv925z8tqP9Jt2Gwc7UzRLJKmJeTeqq60WtecA78E0V82t4CcZLZMGsWiQw+o8GNvpq7yoMOJAQwNroCZRwAzqp9khf1yDj+sgfFMRxZNMUXtrD/urmuIzKxPfwcPnOyG0u7bP0jwm8vslQdJyChHg86jcej7DFf/THqMmcjkCRbol7hzAIT3TrJ2xWKWbbvGh9ajcXJbzOw+Vdk8tAe+yV/RyMCQlt/9ScZbbSa62tFVssMh6yMNKkZe0GVQDw0qVayK6PffeKM5CjePsbTOz4IS/MpR1zk4bQnn1u8VqKtvgb33amz1v+bllb34rHDC/fA9KrYchv3ShdgN1eUr4WMubNvMutVeHEzJoY7JHOZZ9qCPtSnNKorIOLca+yVBxAm00NX6H6IqulgvtsescSVEL6+w12cFTu6HuVexJcPsl7LQbii6X4lFv4VJoxZx6EEFfuw9lVUeHTgxYCjBFczwCPFnQkt1fgkYxZBFp3j942jW7lrLEPGN8HLnkJ879OqT1kLZeMZWuYCv6wIct12D1qNxXDafKbrpbCn2t2kDW1FVlMG51fYsCYpDoKWL1v9EVNG1ZrG9GY1LtDW7gYu5Ny12bGVIHp8TF9FZTcjE+ai9lECIP8J7nFy7gsXLtnHtQ2tGO7mxeGIDbq5zwn75YR7WMGam4yKmmKpx1t8d1zWRZNbvj4OHE87DdEneOJDedid4/L7gyJxyanzV+CcWbtnJwq55ZL6weokes1GeLla5yb5VS1nkEUZq9c7YLnJghlklzm12x2V1JM80zVi80gWnIa0RZZxjtf0SguIEaOlq8T9RFXStF2NvJqPL2w0XzL1bsGPrkDwiKm5MYMWETGeO2ovJV+GPgF+PujLHaQvht36nQl19LOy9WW3bjg/y9PntdZXHLfj1KK5znNgSfovfK9RF38Ie79W26ItVTSF2hOA/oSWVXyXgN3c2Kw8mkFGuAZ1HO9D3mSv+mT0YM3EyEyz0i9zJUHhmub8EMGrIIk69/pHRa3exdkjhy0DfEja+HX4dIjg2Ja/treTHKuIA8uSmL7++hFzlOmSQzja5eBqCn+l5RvfwJfmrRhgYtuS7PzN4qz0RV7uu0lNaGR9ZGDmxwU3WOdmz/PBDahjPxHHRFEzVzuLv7sqayEzq93fAw8mOYXqCjzUXSRcX8mOe8ihcVwlLuc2+JXY4BUfzMPcH2vSfgYenHV3z+okWX5vVbX7BtziO9/sRdfGJhwJ8fHvzIGtUmMfA7NUYDgiQkIuz83SUkgthahTB+/cT5OlPzLNy1O1px7xxFgyzMpR5n0huaWyuNNhWfKRK7GFs69/Z41XMH5pWJVaW/xmpQ+YueX5J7CZk2267D/J9kni48nXjLTcPrsFJhXhANyNIge3mC0XE441D6eGbzFeNDDBs+R1/ZrxFe6Irdl2lJ3vK9FQxRhQT/pvLeI0ag1v4E6rpDsNpkzPlnDrg/X4Q4yZOZuwAHf53wBKNkRfQHdQDjUoVqSr6nd/eaDLKzYOxkiBC+ZgVKmeuir4u7yGfuobKYwTZo3xz2YtRY9wIf1IN3WFObHIuh1MHb94PGsfEyWMxq7GXoYrwS1ls8on+oCQG2mGSHYarCrrY7ltZwJpbLLZaTtP41Sxd5EFYanU62y7CYYYZlc5txt1lNZHPNDFbvBIn86qcXVfUPme1icCqFJgu/4ZuUSb7R7fHocZ2kny7yy0CVYp+X/oLojQ2mrZnV49Izi1spdp9Gl96TF/0+XJyrb/oO8se/u+RQC4P9ixkQ9ZwJut/4PcXf/DH2yz+fPeSx9cP4He9DxFHbZVcZPbvme1/fqRiJz3Ai+YhwVgWPmCUU9D9eeTxL9ShvJMLO6G4hm5mXmra55FG2VPKJPBfk4A0Lap4zcV/bZZl8/k7JSCfXEjy0HYxcsB+eh45iI2kefs/75NzZSm95lfC++Ri2im8nfufN/ZPG1EZufg0uf3/8SvBNTd6jE7H5cp6SmRHPAthisv/8PS1KHKD8f8fkvl3zvJN+HQGHbPgqE+PgnocyVS+HA78K3VInNZn0gSPxod4ENjnn7sZ9u9Uw7JR/8ckUEYu/mML+g+cjkJyIR7v68srmbyhCg7+M2hd0G3zHzEV0Yto3OYcpqWrJxb1P/l603/EXFQfxDt2WvzAuKvjOJOynu6KinRVf2jZN/8TEhC3AexP86mJtLJxwN76J9pp/UAV0WvSrkewe9cNWjp6Y91EVtvN/4QA/hOTeBmxhOGOMXzVqjGvf36J5YH9TGxUHN++FA78i3Qo5xqbZ6/jUc/FOA54iUuncWR7x7G66z/MUf0ntLJsEv8lCbzbacEP464y7kwK68uCiP/S0v5j5qKUXIhHmn3vCJsOCTCZOZRW/5DTAeGjc2wNTUNn9EgMFN3K9I8R9WcYSFYKJ7cF4Oniw7kXDRm4xIl5NiMxLHznx2d4Tdkj/sUSEGZwYaMLK4KOEpP8hLdCdb6u24rOZhNYuHgKXWr//0LC/61rKOJF2HQMRwTxtEE/FvoFML9rXnes/Cl9aRz4t+jQu2gce1qw8md1dPuZ0n3gPJaNaVXshOffqgdl4y6TwJeQQBYpJ7cR4OmCz7kXNBy4BKd5Now0rKPaRcdfYkhlz/xPSkAlcvGfnPm/clJCcrKyyc2v0y1XjgqVqlCxLF78V67mFx+0SEjuBzXUy/Tji4v6879AfDmWvFTU/0Mc+BfokPjiTzW1MiX//DpY9sT/ogSEOVlkFwQRlKtQiSplQcR/can/1jmVkYu/VfxlLy+TQJkEyiRQJoEyCZRJoEwCZRIok8B/RwJl5OK/s5ZloijfJgAAIABJREFUMymTQJkEyiRQJoEyCZRJoEwCZRIok8DfKoEycvG3ir/s5WUSKJNAmQTKJFAmgTIJlEmgTAJlEvjvSOAfQy6y02LYE7CRgH1gmxDCKHmX4ZVa9kKeRG1l33MDJg3RUVjsJ/z1BL5HBfSZOJBmpWg4kv3kKucuJvFM9A2aup3oqP0tj5PuUqOVtvQmY4Tc9htM/zXlmHv8AFPyb3gq9Vz+ph8IMog/GIh/wB5eDj3JAdvCl3l97jEJyIg/SKB/AHteDuXkAdu/rWd91sPzhGzwwf9SM9aedceoyOWNn3ven+d5gtun2Rn9CGH+48qVo7x6Zb76rj4t9A1opSGvI4OI178mkpj0gPR3ldFo1p5OenWpInzEL/e+QbtRBqd3RvPo44MB8bPLq1Ppq+9poN2eDq00UNzvIYvU87sJ2BTIgQqzuBo8/NOLb1XVyayHnA/ZgI//JZqtPYv7F1vEd9zau5at528SdzaR7JZWLPVawoBG/2ClyUrl/O4ANgUeoMKsqwQPlwN6wtv4De7PmnJzOX5gyscL6j6Pxv5fPSWLh+dD2ODjz6VmaznrbiT/tnpFQ1JV777ItP7lfqRMJl9EAn/bQ2XZwt9qH1JJvLu1l7Vbz3Mz7iyJ2S2xWurFkgGNPs3eSyXcv+rfPs2+VY2dhbf9GNx/DeXmHufAlB+LXVJbqomq9OV/CLl4za3IY+xwnsqq+K4EfbySXKU5KPhSNkn+M1ibM4W1M9uRf3m1oqdmJW1i6rJ0xvg50b2msrs93hC/1poxG1/SeYQZrau94MapA5y+n0u5RhMJD19AM0mdoYjHh+YxMRAmBnox6F/W3Sn79jlC967Ezvks2qvvctauwZfrLJF9m3Ohe1lp58xZ7dXcPWtHA2XL8FfVRNbvhalE7djFxuVOhH6wJSJ5Hcb/ira/IrIeHWNO78H436uFid1szBtkczc8mK0Rb9Gdso5gz8E0+tiNVsSz2E0sddzMpQ/tMDfrjLZGRV7fu0JM4hPKq6eR1nw9Z1zaUT7rEcfn/oTFprvUHeTGqgltqaH2ht9uRLFr03YSq/XD0X8jMzvJuAFcbAXPr3PmxA5cbNfws8l2Xhwe/cnkQjWdFJIatYNdG5fjFPoB24hk1n2RRRSRFjKCPof6ELl/DNUSXelt4sy9QYd4us3sS2jnZ3imiOfXz3Bihwu2a37GZPsLDo+WQy5Ejzk0byKBTCTQaxD/MviSbu+kRrFj10aWO4XywTaC5HXGn3QXhmp69xmWR+Yj/t1+5MtIpUwmX0auyp8qyxYE/5exgowhitJCGNHnEH0i9zOmWiKuvU1wvjeIQw+3YfaFO53+df/2KbqseuwsenyIedIgFK9BX7472D+EXIi1RED8orZ09m7E5s9CLkQ8C7Ol35Z27DswiYYqNxMRkbFvDH13dGZ36BSaKbgSIDt6Drr9Yhlz+TwOLfN3KN+SuMqMfkd6cz56YR65UG6o//RvCO970k17CeqrvjC5kEQC9/Hsps0S9VV/H7mQLEgW+4fXYUSCNeH/GnIhHfdeSw2sDmvjev0Si7XVQJTBfmt9rHY9p/Xic8S6dqCSmPSG2tLb+gA1Fx7nyOKOeSdtedr45gqeg/qz8ccQUjb2lARjWQesqGt5EC2nRC476ZBvHqLHexjVcRT7RJbsuroTyx/kMELBJebpdGO99pa/RC6kaqKaTmbtH06dEQlYh38hcpF7E5eOBuzrdY5r7h1QR0RmYjh3vuuGUcMv7NGKAEcO8Z5reTpjAQNUfK3g0jx0uq1He4sCcvFPBydVx5e1n+F1RpBgHf7J5KI0eqfqsMq+99+TQE68J2ufzmCBqob4LxWBLAxWFZc//5RzuenSEYN9vTh3zZ0O6iDKTCT8znd0M2qo5FT9M43mM/o31Uf0uWNn1d+s6Jv/IHKRy1XHdhh4NsD/c5CLl8eZqD+T8htu4P9T1dJJK/cmzh17ET/xMkcnN5RzfJTLNSd9OqxrzNYHBxn5baFX5MSwaEosYwPn/WfIhSjVm+7NFlJu5f8BuRCl4t29GQvLrfybyUU2oaPrMezSCM78q8hFNgdH1sFyf1Nc8skFkBNhy4+mm3iiNYdzN1fT8Ukgg/SnENlsBVfO2yPmIMU/wvvrGbaqNsH+gyWnDNlHxtDAYjcNlhYlF5BDxNQfMd30ikEhj9lvJeecUBDPQr3OrG3618mFqjqZHTqaesMuMeLMFyIX73YxWGMsqXMTiVtWQLhKBzp//duCZB/69Y1lYvIeLFVM6xTEL0Sv81qa/v9ALrJDGV1vGJdGnPlL5EJVvfvrK1r2hH+lBATJ+PTrS+zEZPaoaoj/yomCLFv4++zjHbsGazA2dS6JccvQ+Tvuiv2M/k11lfjMsbPqL1b4TRnkQkR67EFOp7xFfJ1CuWrN+cm8DncPRHE/R3rBQrkKjehmZYzmH9c5dvRnnovK831bcwboVpe+TJBJUswlbmVCrVadMWxZs0i+m+DpVc7erU6vTtVIOnORl017YdykcjFyIeBexB4upEmTvCXjGNyJ2qLHXD6ZxFddetGyuvw+8Lc9jWnn3ZTd97YwoJijFb1NJf58PPdfQXUtA7p11CyWMpXLlcVtMTpgQvj1NXSRuQso4olfH5pOO0etQV7sCZxGh2/zx5ND/Ilo6pv2onb+n4QvuBV1HTp2p6Wi/Kzsx8RHXOT++1rodNSi3Et1tFvUlqYhid6SGn+eeOnAMejWEc1Cz8p9doOIlCqYdGlC7uNEouLSqKZrQhct8ZdEvLp9gbPXXlLLoDedGxYIJTvtMpcyG2PcrioPY8KJT/8KnR7GtKhREG3KBwwRrx9c5kJCKu+qadHJ2IAGCrlcNmmXL5HZ2Jh2VR8SEx5P+lc69DBuwcfXySMXSuYvUZSsNBLOX+buqwrUa2eM0Y/Vi6RwiV4/4PKFBFLfVUOrkzEGJQYr4OmNC8Qk/07lpga8W9uekSqRCwGZSTFckio9nQ1bUrNIur2AjMRI7tXojZHmW+5ER3L9nSZderVDQ0lavnJ9LW7jsslF7jUn9Du4cLPOVE7f9qbKktZ0XZ1Gjw13OWkr75j0NedPJ6H/U2cl5CKLsHFaDNyezZA9v7HXUo4SCOJZ1LYz3k3E5GIkOb+c42xSNo279EZPo7g3UCxTRU5M8PQGF2KS+b1yUwzeraX9yOLkQrHeysao4oYrJPX8HqKSz+M7ayuvzFxY3K821X7sxZDOdfM2JZToheApV8/epXqvTlRLOsPFl03pZdxEfgqn6DUPLl8gIfUd1bQ6YWzQgKoIeXbZj2nW8znwWxum+0yibfU8vJQARxZpCee5fPcVFeq1w9joR/KhUxC/iLadvWkiJhcjc/jl3FmSshvTpbcehZdD+OIWUvhqmTc21fX5bWos5+IekvNNY9p36YCmCns9inVe9XcjeMqNCzEk/16ZpgbvWNt+pGrkQgGOyNU7mWtTYJufZU6y/Iggg8TIe9TobYTm2ztER17nnWYXerXTKJZn/pbU2HPEPczhm8bt6dJBExWWAmTO6y23Thwi/mleEVb572lr/hPVEvcQLS7MKl+T9gP7oyMpOlQB8yVi+kSblCWT3GfciEihikkXmuQ+JjEqjrRquph00ZLor+jVbS6cvcbLWgb07tywaHqmonVUImvhs8v4TbNm/oHfaDPdh0ltq9P8p8F0EgcCiny7jDBNGe5nP44n4uJ93tfSoaNWOV6qa9PiY8CR/8C/Hs8p8pl/jVyIeJsaz/n4+7yiOloG3ehYOKARa45KcxSnPZ5nT1Qy531nsfWVGS6L+1G72o/0GtKZunlhjCAziZhLt8ikFq06G9KyiIMW8PTqWe5W70WnakmcufiSpr2MaSInVpM7LhX9m1z/8kn2XZxcyImdywt5cSuK63Sk+8cgVHUsLS2Oyzy5yH2WwIYJ5sw9WYWJR+NZ3+cbsu4dYGaf0QS/6o//5WDGaVVDTZRN6oaB9Izoz6Hgqeh+A8/PuzNhaSItrUejr36D4BW+3NJZys6tM2mXdZEANxfcAyP53XQlvt8EMjP4DjnN7RHcWl7i5OLdhTl0GBqLsas7swZ2oEnNKrwOHoTm2GPUnn2Om6s7yy7SkaQptMOtujepZ6YVBPjA27iVWIzaT71Zixj47Q02LfQipVsg54OtihQOv9tvRb0RMVgeu4P/T3JyDF6dZZ6xGWuuZ1GxnjGTl7mzeKwBPxTZAc7ixj53XJx9CL2ry8qUc8xrLDtHS/T8NAvGbKH6WFuMqtzjiIcjB5pv5e5mUyq9jWOlxSj215vFooHfcmPTQrxSuhF4Pphh1X4mxMMF1w3HeWTsS0T/n1m24xppd25yL6sZs4+GMeDyNGbsSCX7+V3uv2/LsjNRONS6xHr3ZazcFstXk7ex8Lkz0/fc50/hB9RrdcflyBEWGkitS6ZDFaZxdMlcdmXrY6z1J/EhG9ib3hH30F3M1CvutoQ8PLse92Ur2Rb7FZO3LeS583T23P8T4Qd1anV34ciRhUheJ4tcKJi/VX1xBCUiI9yZqT4ZGI3uj2bmfhwXnUFj4UFCl3TmG4SkHV3C3F3Z6Btr8Wd8CBv2ptPRPZRdM/WkTvbdNfwm2LCj0lCm9q3Jg9AAgsITeVJ9isK0KNHz87hPWEpiS2tG66tzI3gFvrd0WLpzKzP1q/IsdisrnJfjH/4M0/WhtDsxl+2//E566jO+HhjEpb3WaMpJ21NVX4v6JlnkQsQjvz60mhZBpaE7SQn5Ee92nXD7pRmLYq6yQl+1bR7ZJxciXl5ywayfK3E1J3Ekzo8+hU/yCg8uH3y1vAnrdJYl+1N5/uAmD6tasC12NyMlaymuz1AkU2m3B9lB3juu+U3AZkclhk7tS80HoQQEhZP4pDpT8tOiFOjt9DpXFWCUR7EQQEjapcNcvH2W1ZM382rwSpzN6lC1cTfMDGqLwVC+XrTL4mKAGy7ugUT+bspK328InBnMnZzm2F+4iodBScYpTDvKkrm7yNY3RuvPeEI27CW9ozuhO0ejHnOSo5vscQpvyKxN09D/pind+7enZmY4zlN9yDAaTX/NTPY7LuKMxkIOhi6h8zeQTy60vMPodHYJ+1Of8+DmQ6pabCN290jqZ99gn7sLzj6h3NVdScq5OXwVr6o+v+TC8mHYxXXFxaU/amccmeZzl2/rV0e9ghZjArZjq11S7+Tr/DAqx6n6brE5+zHBZgeVhk6lb80HhAYEEZ74hOpTFKVFKcMR2Xond212zUQMhX99TjL8SMMXxG5dgfNyf8KfmbI+tB0n5m7nl9/TSX32NQODLrHXWlNKcl9eYPkwO+K6uuDSX40zjtPwufst9aurU0FrDAHbbZGxFCiaV8usa+ycbYntrgfUmXScGxt/osJVRzqbxWC2bRvze9bl2TkVMf+TbHI2V5yqFPWtDf/gSogHLq4bOP7IGN+I/vy8bAfX0u5w814WzWYfJWzAZabN2EFq9nPu3n9P22VniHLsIEmbkW9jVmTvUybr+vxx8wwnj27C3imchrM2MU3/G5p2709b9XD5vl0GsVCM+yKen17AmC3VGWtrRJV7R/BwPEDzrXfZbFqyMPDT47kPSn3mp5OLt8SttGDU/nrMWjSQb29sYqFXCt0CzxNsJW4YU7o5CtMucfjibc6unszmV4NZ6WxGnaqN6WZmQG2ec959AksTW2I9Wh/1G8Gs8L2FztKdbJ3ZjqyLAbi5uBMY+TumK335JnAmwXdyaG5/gVseBsVWR8m4lPg3q4qX5PgXWbqsqn2XPLkoHjvXST/GShdnfELvorsyhXPzGvJC5bjk03BcblpU7nUnOuh78a3XLcJnNqQ8Qu6v6YmOQxYOVy6xpJXYKWQRMWskF8fuZ5meOqL03Vjpz6eS702CB0mjC8H15XQ1dCbDcj8JQQOpKYjAtpkpQZiyat92zP/Yx6Hnhswd3rIIuRjxbDez7E6it8KPya0LAlXhwyO4uJ7m+wnuzOgk7cVU/CNK98O08QxujTzKg8C+hQr33rF7aB3G3LcjId4ZXXXpCYWhtyb+j8MYVyggyr2yGD1DT5h/iatu7T/mlpd4V2Y0a2ZMwfVACn98UONbncHMc3dnTt9GhXL8cklw0KOzV3VWyCUXIjID+tPioDlJJyajUR5Ej7dg61OXdat+Inf3UOqMuY9dQjzOuuqIx9fW0BtN/8eEiQeeE8m0Zj8RUG0EGzatYpyRBuUerMdUbxZxja1w9nRnmkl91NM20bfVDJKtTnB3Uy8qZfpj2mAq8c0tmefqzLRe33I7aDKWdofJaL2Uy3HLaCPOXSyRFiXk3vr+jHnkSOQqQ8lcRen+9Gs6lej2XtyInI2WjIA509+UBlPjaW45D1fnafT69jZBky2xO5xB66WXiVvWBnUZ5OKdkvkLb6+nT8+9mIRHYS/2ksIUPIzasPjOEPY/3on5b+vpP+YRjpGrMJQOFv9+TZka3R6vG5HM1vqDU7YdGfNoLvFhk9AUx7iCqzh2MMD9zRT5Bd2idHZb6TO/ki83gwchUSHBdZZ3NcQ5w5L9CUEMrFmerOM2NDUPpqqZG+u8Z2KqmUv07Hb03PAdbr9EYy9LWKiur7LJRV2mHznKkg5qPAr3ZdYMb36ubsmmk8FY1wlleN1h7M3qhvfdSOxUrJqXkoudCJp0o4debaqovefNk2QuX7rDh/bT2bTDHYvGCirf88DX6/0gfLZsYErnmghi7WnfbR01PW8TOUuT8irKVJZje3nKlo5jHjE3PoxJ0kXkqmMHDNzfMEVS0K2uXG/fy8MoXZl4w6sg+mnY8nRRoVQxleYgIMK2GaZBYLpqH9vN/2DfoecYTh6ObolDknus7z+GR46RrJIqMOn+/Wg6NZr2XjeInF2fuPmtMd6sy870vdK0KOFt1vfpyV6TcKLstVFHSIqHEW0W32HI/sfstKicRy68eD/Ihy0bptC5poBY+/Z0W1cTz9uRzBLLMDcBB73OeFVfQcq5eYj3RlTR55yLc2ltEkbf8CS8u1QE4a+s6aHNotdzOXfBiQ5fVZSRcqpc51V5Ny9PYdtxDI/mxhM2SVNyeim46kgHA3feTJFf0K0MRywqy8BCobK10WCfEr+j0pyQ5UeyOG7TFPPgqpi5rcN7pimaudHMbteTDd+58Uu0PVpqOVyc2xqTsL6EJ3kjXYo19NBexOu557jg1IGvZN3QrHReWqi9i2VJNxM8Hpuy5bIv1ZaP5+zAYNb1++HjibFyzNchVZkvkWuTLWX41hwipzXjp4BqjNiwiVXjjNAo94D1pnrMimuMlbMn7tNMqK+exqa+rZiRbMWJu5vopa5sHWtzSqmsQXBpPq2NN6O7M529EkNU7NtLoqUSG/gmk4D+LThonsSJyRqSQPzxFlt86q5j1U+ysfdT4jnhPWU+U+3T06Le7WZonTHct0sg3lkX9dwrLG5riLemP4/DxvGtqPRzhFcE9dPA9ukiEi875aVFiUjfbYX+/Er43gxGGpYKuL68K4bOGVjuTyBoYE0EEbY0kwIx+7ab88e+Qzw3nMzw4kCsbFyq+Lds+TFwyThRFfsuSi7kxc65CQ7odfai+goxuWgswV5VcOfTcBzk11wI77Omhw4OOY5cjVmEtpqQ1A390LOL5IcZUdxYY0Sl16FMmpiK/e7ZNFETcsvNkLbLv2fjk+NMyA/URU8JHKDFpCgDfFLCmaGRwEK9Lvg2DSTjsDUFHWfzBVSfNad7c8E9GYuN6xjWuPStHAUX56DT3Re1ORe5ttKg0OmGkLTTvux4acKc4a3gcSzB862ZdrA+qx9EMLNuQZqVNHCZy1WzXWTsV9YyM4fU0+tYungVe37+ndxy1Wk7cwdhq/vnnZoIeeBlTHMHFJALeL59II1tYtGxdWf1YmsMaglIf5JNrTo1+JB2Gt8dLzGZM5xWPCY2eD7W0w5Sf/UDImbWpXzuNZa278Cq+v48DRsnLczNvcKStoZ4afrzLGycVNaCOKn8m23l2aGRVMnai6XGKK5NOEuSdxeprEQZbLPQZsIJLZx+vszSVuolQSQ3CZeOndirOYUBTfNYxIfX3E+4SXpFE5YfWSazu1LWXks0Rl1jwtm8gEPyum1YaE/ghJYTP19eSqvyJWsuhArnX5N4e126h1sSm+AsIUOSqWbcJPH3H9Bv9R0pLh3ptFeTKQOa5gU0H3h9P4Gb6RUxWX4ExwYbMdFxpJrvI8LG18gLIrMJHVWXYbEj5dZcCG+5Ydh2Od9vfMLxAqXnaeAAtCZFYeCTQviMBuTGLaBNlw1ob8vk4AhpSlq+LGyiklgjs0Wq6voqk1zsq8nQZZNp9edTXr+vzA/Nu2A+xIQfxYqQdQCrupbsyeqK952z2EkCceWf/JOL2vMiCHdoy/+Ef/DbLzEc2+LJquAbVOw0lQ07PRnYQM5RTJFj47xuUe9CsKg1lmTbaG54dkJNRZlSnPAKH+BtooNjNV8ehY3n4yqGjqLusFhGimsujO4q19tyeTZSAqPkyEcGuVBNLzRIWKhHF9+mBGYcxlpB++3cJBc6dtqL5pQBFJjbfRJuplPRZDlHlhmSWIxcCC7bo9s9HMvYBJwLjIKbib/zg34raqkXnFxI0qLyukW9C7Gg1thkbKNv4NlJHIk+wMu4OQ4UkAuBUn1W475nN7QX/4lDYhzLJAnQOZyd1pzeQdr4PTnBxPwFKiJW5TqvyrsfeJug41gN30dhFJhzKKPqDiN2pLyaCwGXFeJILckmU3FSK1K6Nl3IVOJ3lM9JjMyy/IiAuAVt6LJBm22ZB5FCi7Shw6hrNkQlrcFITdogY/GfDgW56Dlnmda8N0Hafjw5MfGjrRReCuU6J+24lX3FmW7Gy0lt1A6DIWvZ7dSxSLqVUsy/aMEhIyW+RK5NypJJLteWtqfDqvqF6jdzubKkLYZemvg/C2Oc1BkSJ7G/Zmx9dohhD5Tb2DVlsq4oi1wo9u0lkVeZDbxk+8DG2MTqYOu+msXWBtQSpPMkuxZ1asjB8VLHc7kkKfGZy4wrfTq5EKZx2ncHL03mIA3FgplvPY2D9VfzIGImdcs/L/0cZZEL4S3cDNuy/PuNPDk+Qbr5J7bhp4EM0JpElIEPKeEz0EhYiF4XX5oGZnBYERCjZFwq+LeK+TFYCf/yifZdUbXYWfjAC2NpEPqRXCjHnU/FcUXkAhFPAgagPe03ZsQmsrxVAkvGhlJZLQSXqN4cSAnCIHQ883Pd2TZeXBPwmu3mtRkX2ZeQzANYfUzpz6tk93zLpNO32dDlOovaGuHbbBuZB0cUynXME9BKEW1aPeDay8GEXNzG0EIBv/LQR/qNnFOT0Oq/jW/tY7i6Qr/YqYOI54khrPU7TXqN9uhn7WRGwNd43otgVl5KhuQhz/z5qf4UznffzOOTE/lO1suFQkRqagU5/cJnxG9dzNT5QSS+0WD0viSCLcTqLCLVuzvNFohwU5AWRXYSQROHM2dXMm+rNqbnuEW4OY1DPw8wRM8TCVnrx+n0GrTXz2LnjAC+9rxHxKz6lM+9wTKD9njUKUwuZP3tKo7tDPBsFCTt1pNHLq7bRHFzTX7v9zwlX/gIm1N32GgiA0SyxY56FK+9xCcnebU2KiyQ1NFcxybqZkFAnRe8LHxkw6k7GzGpILugW/78vybYTINJTxZJyUmJTAspSRj12kuyKyJrtG93WqAxNoYhhx6y7WPPumwOW9fDMkZ+Qffr7ebUHhdJ35BMDhQofd6OsCdvJ53m9oaelBPnthv50qwQucg+bE09yxglhcYq6msR2cuuuSjyldyrOLY3YPmthtgVInrKllB+Qfcbzs82oJfPbaqZBfLi8DjZj5IFvhKiY0WCdQTJPt34U0WZVihOLt7uxEJjLDFDDvFwm9nHk8Micu54QrneSsYoC6NUJxeq6UUXri9qi5Fvs0KBoex3ZIsJ0qjXeIlPWGWam4BLxcjF621maEx6wqK8DQJZTy5Sc5FHLiQdwawSsI5IxqdbxY9pigtEbh9PLiS/U6LPbw6OosmwU/TYdY/dluJBZ3PcpjGDIi04lbKeHnIPuBTrvPJ3v2enhQZjY4YUbUGZfRjrepbEyC3ofs02hTiSF5gU0zuB0rWRhDMK/Y7yOYmFJcuPSP1rUR0qjltvODiqCcNO9WDXvd1Il+I4No0HEWlxipT1PWS25VWuc/kalUOikyGGbpkM2ZXADkvxbnrBRynm3+jFtsZKfIlcm5Qlk1xuLDOgvUedIuRC1t+kTWQaEfTiMENPK7cx5bKWTS6U+faStqlYX7KTgpg4fA67kt9StXFPxi1yw2mcPvK4hVh3ShfPKfeZEq2W0ehF5YJu0XMSQ9bidzqdGu31ydo5g4CvPbkXMUuSol76Oco4uXi9HfPa44jsG0LmAauCeDPPD3m+ncTp2xvocr0knsnzhQrHpYJ/q1gqXVbFvlWLnaXrsgCRWyFy8QVxXHG3qBd7Gd58ND+PDCeyQwjL/nTCt4knbUy202LTGUwiAqi9cTODJc7uHbuH1GbkUR08kqOxb5K/cynklmtH9FzfsyDuCq4tf1ZMLjzrsy68C7vNFnOrvRfnjtnRqpT3CwguzKZVj/V8mH6WW/m78VLaQZLfcMx9v2bF8QCGNVLj19XdaeagXoJciJ76YdpgGpf6BZNxaJSMAksRaZvdOdlnEZMKkxLxEeh+a9pa7UF98hlSN/RQnVxIxijgcXQQHs4rCYpKo4K+ExHRS2l914/h5r58veI4AcMaofbraro3c0D9i5ALeL65D3Wnp2MffwWXNjJOLrKPMrbBYCLMQkkJ7F9UPtlZZFeuIrP1m0xHw3M296nL9HR74q+40EbGyUVOkqL512C3RS2sz5oQdOcQYwu1QRU9+4XbQk3uLmzI4AgzQlMC6V8k5SSbrOzKZO/oS53J5zEJeMSxCflUUjm5eLd7CLVHHkXHI5nD6wW4AAAgAElEQVRo+yYf0zyEt1zpqOfK+wVxXHHVQ6SCEZcEM9X1tehvVSAXkl27tnRZdYeWS+JJcGkjP/UvO4v3latIdynldosSO1VxW9PV3Pt+PML0oFKRixF1rYgbLc2Fz1VRpuWLO7YXAfStM5nzJgE8Ojbh44ZAUXJxWrnefgZyoZpetORnVcnF0bE0GByBWWgKgUUVmOysbCpXKV+CXEhOIKzPYhJ0h0NjC9JUED3jl9tCmmlrkFu4oPsjuRhBXas4RufXqOSlKZaWXJB7h62j+jEvpRebdi3F8GUIk8btRHPlMdYPqivnrhzlOq88EH9HQN86TD5vQsCjYxSYszJy8Y4QhTjSDG2N8iUCKoHStSmn1O8on9NfIReQe2cro/rNI6XXJnYtNeRlyCTG7dRk5bH1DJKzgZetdF55tYhZV1hhvZy4R+c48cSU4LhdWBV6plLMv9ietY2V+JJSBWSfSC4ilNvYJ5MLBb5dv0R8o9wGpI97THSQB84rg4hKq4C+UwTRS/Xl399Sqngum6NjGyj0mVVkpQjKrYUr5g5ykvAbbo7v1ys4HjCMRmq/srp7MxzUC8hF6ecog1y8282Q2iM5quNBcrQ9BWHpLVw76uH6fgFxV1xp+bPq5ELhuOSQi8L+rVKpdLkU5EJJ7Pyp5OLTcFzhyYWUMJycqI35iab07qjHnGAvelS6jlMHfVa+a45RH2+Oru2ZxwZFpK7vjc6sy3RYm0T4DHGdhjSgj5reHNPIIZy77kkn5O0KFs4bO0z3o8MxGn+c72cdJ8qr+8fjLGU7qxI2/WQDvRvP5MbwUB4V2sFEHBBrDuHi8HDJDmlFhHnkQo1VxfLOhSkr6NzaiZcz5BWOi0hbZ4aNaC0n7AqCSsn7Mzbyk6Ydr5ZcJcGxpYrkQkTG3kAudLdhqCQ4fkXs0j708shidlwM+j5aDLk4nPBkH8SbicI8cqG26i6R4kvt/uLJReLYwkWOed2y9hpz+tY6ulWSsUMheohvrxbYxTVnbtgZPLp/J13v3AdsWXyQlq7zkVGTmpcKlMjYwncOSPItjdhrfJpb67pRqUTNhRjoNBXMvy533MW55FdpPj+c8yu7SNPCRBmELfQha4EbHXf1ooVdHM3nhnHGozvfSQfLgy2LOdjSlVmiJeh2Xc1TU3+uH7HJK+6Xkouh0Zacur2RnjJIrih1Pb11ZnG5w1qSwmfQMG/LLidqOs1NIxly7roktUS14KGYdpdCX0tPLsRlJ3sYqT+Kfbl92RRziIlaJYtrRZkRrNshYNjsvpIUPzG5qG+xG80SrWjhzeEx/Dh4B8/1nBBccfpkclFBRZmW2CETxGKv25XVT03xv34EmzzSLyEXQ6OxPHWbjd0zlOutXIySgz4y0qJU0wtk7DrLfofooS+9WtgR13wuYWc86C5VYHIfbGHxwZa4zteTpEV189chOGM/4su2hSnuGLVZzNXm8wk/v5IuUqMgI2whPlkLcB/23ceC7sJpUVkHPhO5IIsbmx3YntWRtlVf8KZiPdr3/on2tRXsFqmg88ptqRyx9rp0Xf0UU//rHLERF4iKmbGYXAwl2vIUt/PubSkqbSEpCnHEnWHflcRClK3NjKdMUuJ3lM/pr5ELsm6w2WE7WR3bUvXFGyrWa0/vn9qjaCmU65w45fglkQtsONZtEysbhdDHcD6/dA8kdv+Yj00qpORCAeavbchmZb5Erk1+vpOLkc+U29g1padEIIidT+tu/ugEZ7Bfcuu9It+eiKteMdxVZgP1MtkbeIHuNkORhgqxLO3TC4+s2f+vvTOPqzn//viTsjOD+Y6dLGNtY0iUJSaEFNFiKWtElkhpUamkkpCQSEgiyb4XKntpyDb2iSYl+6CpdG+/x703RPd278wwX/P79vmz7v3c8z776/0+57w5n+rNp6/7oON/Lp+7H1x2zHTQrvyXTy5EwFVlxCks4opPRwXF4EJpMbeP2dGM7L+wRingQpjOyv7qzDrXleVX45jxIUAzvZ0Bx0YkkBbQXeSIS53ESvXEQjl0CUtOQywu+83dwT8DLkTXOMjOnf8yuPgrflw04bWoqEgyX1bGk396Lhp9Qqjnk0qCQzuURHWfonrWeU+Y9emUmTdncNczwO+xEZuTNmHeTAlh1k4m6DlS5HOSDSMaUrE4AVjRQlTrOalErWcB50T1jEHNWJVxmMnfPSPOridDQn5n8NoTRI//Qbyz+vrYHLqbRtPc5wS7p8q4wrxQAoD8ai/hTvzMD1Og8vYzoYUxkd+OJTzSkXYZ+whbGkTYuZpMWOOCbhN9xg5oJIFER6bQynAXetF3iTSRVgwtJCNIn9YL3jBlzQYWmnaglnho0WMSXAYzbFsb1pyJwFx8na2AW/49UXMT4nn5NM7tpNWjC8kMNmRougNHAvqIjzfzE2ehPvIRXlc2UtOhBcaR3zI2PBLHdhnsC1tKUNg5ak5Yg4tuE6xGfyduiApstJLMw5Mlu7YiPmhp4d9gFQ8PFdfVFjdnLm0WQpaoBlFcFjWK/Ro+pBx3QnQXoPDRHqx7TOeF2ym2F08bEdzyo4eaOxUXftihf3bYlu7GIdxWbo6ehSk9mxRyLyGRgnExRI1vIfV+EHGgGbUfDZ8UjjupUhkhj/ZY02P6C9xObcdKNDZJcAu/Hmq4V1xYvNuQx/4JZa9/jEEuk7qbs/F+DVSNLRmqXpWMpAP8qreBIx5dqfrsMLbdjQm5rUxzPQtMezah8F4CiQXjiIkaTwvustZYh6mH3tLZNojV8wyody8GZ2t7tmV0Yl5UAGN0utOh1K3tbzjjroeB32OMNiexybwZSsIsdk7Qw7HIh5MbRoiTcslpWigdwnPYbSk5OsmLHU0ji5OYHbzNmn5SEq4/oa8fm+8rIoY2YNyB5jievohfV1l9S0KeJXoydMQiUr4dhJOfF9OHafKdWD3zyDy5iRU78hiyYAY9iscsv4o0oZHVftp+cole/r0dzDS2Yt3NhozdepoNwxvIABensVfXY1WbtR96g3K3Y9FoNGdGHuJ2iD5VUIynpXVSwN21xuhMPcTbzrYErZ6HQb17xDhbY78tg07zoggYo0P7BwvK1luZPkpG4p+xAv0f7MmcXnIjQpE1iJqnNem1ooW4B2GS1B6Ed7/5jMO23TEOuY1ycz0sTHvSpPAeCYkFjIuJYnwLik+I85i2O4LBGVeoNnIAj+26Y77xPjVUjbEcqk7VjCQO/KrHhiMedK0KBaftUddbRZu1j9g3XjIgI3e7BY1Gn2HkoduE6FcR26N/TzXchJ5cPu2MyH0pos8Fya5oDT7FoDWeGDWrRfVq1alWszb1GjWktiyVVEDnR1YPkGtLgrtrMdaZyqG3nbENWs08g3rci3HG2n4bGZ3mERUwBmPdDqUEKny0q2w/IvLmpXyhHNk0PCQ37iiyJulxpICTs9XoG9qB8JzdSFyL5OTS4qSZpFG5SgHJrloMPjWINZ5GNKtVnWrVq1Gzdj0aNawtfeKimDPydK4CD7ZNYsbViWxZqEtNCrmxrD/dHK6iu/IUe2zaiGO2Ij5fbiyRaZPSYmvxoJbARqzMFOUS4mBImocWWv4NWPXwUHG/T3GD/NJmhGSJ+kTlrVegAK/h3al13rTdRAzO4Eq1kfx00UJGbN+Gxac11/JsoJEqvwfbkO5whIA+dalIPomz1Bn5yIsr2yykl3AXa/qfyufkxUxxqC6dF0j726eGlrd/Ai2MI/l2bDiRju3I2BfG0qAwztWcwBoXXZr07cutySZ/bo3CDFbo/4B95nTxPU66xT7mzRl39Az8eGy0maRN5jRTEpK1cwJ6jkX4nNzAiIYVxUNFNHutoEXIQw6W5YiFmQQbDpVNV4EC8e1P6bJi9q1I7iy45U9PNTeEnpc57SzK5b+gH1cEXFB4GS/jZXTYvIERxcFP1IA7cmIOnnsdxYGm5CPMTiDQcT7rzxfQSrMV1YTV0bRyxdGoJZWeXyA6aBEevru5U1kVc0d3nOxM0ayRw9nIVSz29mPPvVroTnXDeeYkVBJGMWDaXh4qN2fA9NnYTbVF995ctM2iab7wBHtt28q44E7AtUW6aAV3YPuv4Ri+nySbz/XwyYxx3sm9Sm3oP20xfl0PMsQ0gkpGfmwJnYiq+LMC7izuhdqKduz4ZT2GUhsthWSstsHhwff8Jz2FtIx8KlWpSP7L5xS1NMLB14VhP4iH23Hn0HIWuS5g46UiNCw98HGdzeA2n+4SC8lcbUrf4OvUaqGNjup3/JH9mvbW3tj1qsfb6+FMHuPMznuVaNN/Gov9unJwiCkRlYzwC7PjP3GLcfaK5mb17ti4uTB9ZAMuhy3ByyeaG9V1mOLixIyR9bm41h9P353cqdGNyV4+hIzPwazBaE5qDqNvgypUriHkyW+vUBnjg984DXG5k+DXOIK95+G28RJoWOK2wAHboWrUoIBf93ozxyOcuGtPqNRYCxPHZQRO1ZLa1yBOXETgYvRJNIf1pUGVytQQPuG3VyqM8fFjnEZN8USZuGBv5rlt5BIaWLotwMF2KK3vl7H+LaFMVK1K3s3tzLfzICLpPoX1OmI4w48Au17ULz5NKPh1L95zPAiPu8aTSo3RMnFkWeBUtN7VsL9IIcR+Nv6xKWRXaIaupQuDHnsTmtOXsdZTmGiiJf1OCmE2CYGOzF9/noJWmrSqJqS6phWujkaIBie9vhLLUg9HFu6+T129mbg522CgdJxQX2+WHsuhqaELfh52mHf+dH6rovr6wQILbh5mQ+x21gVsIvWlEioD7ZljaYyZWTfxBDJpT/79eEIWB7Hl8Hnu/l6F75s2oeH3DWnbZxJOswfRQoR7Cm5yeMNOtq9bzKbUl1Su1xrV1k1pWO8b+P03bt19Ts02vTGf7YadgYr0hOV1GtsXu+Pst4/02rpMdXZhhlEVEtb64hV4jMcqRrj6e+ExQkN86lQWT2Xr5AtSQuyZ7R9LSnYFmula4jLoMd6hOfQda82UiSZoNUCm3n4jy0dJ9QECMk9uZO2KQJbE3iC/kT5z5prRd6AVBm1FKL2MNVR6zoXoIBZ5+LL7TmVUzR1xd7LDVLOMru6CX9nrPQeP8DiuPalEYy0THJcFMrVYgQt/WceYEc4cftkGy+VRLB/RHKW8m2yfb4dHRBL3C+vR0XAGfgF29Kpfkddp21ns7ozfvnRq607F2WUGRlUSWOvrReCxx6gYueLvYUyN4ytwXbCRS0UaWHr4YKefxz5v+fo8vNpWhva342DmW/GdSZKnAkq1WjLAKZxIp168vxro/f/L1vl1M2pzaJH83xbZ0ouUEOxn+xObkk2FZrpYugzisXcoOX3HYj1lIhYiRZDylOVHZOpdmbL5HGuaQeecTZ/EEWuaXVmBh+NCdt+vi95MN5xtDFA6Hoqv91KO5TTF0MUPD7thVNtqQn+7g2S+LbGXWEGJWi0H4BQeiVOvOtLL1GSuqzqXwydiOXsPymZhbAkxo12FDOK8xmPlc4xHVdoydK4ffu5DabJDjs8Xy0B2LJFtk9Ji6xRa/LIKb2cvom9Wp7uNGy7TR9LgchhLvHyIvlEdnSkuOM0YSf2La/H39GXnnRp0m+yFj7MNfRo8kGFjylyJXaoAr03pXOsm68aMwPnwS9pYLidquQmVQmXH9tJuWY7fDzEg0bIvwddr0UJbB9Xv/iD7dXusve3oVaIkWKpy/8l8rqyYKc0WbDSzCJeaK3xCTf51wiePwXnnPSq16c+0xX50PTgE04hKGPltIXR8bcJNFV+jIPMkG9euIHBJLDfyG6E/Zy5mfQdiZdBWvIGZnRCI4/z1nC9ohWaragira2Ll6ohRy0o8vxBN0CIPfHffobKqOY7uTtiZapYYNlSCdmEmq2XRVf2K3Pjm7GZOu/SY0jlwLWm6rIB9OzszrOFv7F3qX2buPGNgS37Z4s6CjZco0rDEw8cV62ZXWKFAXvLX/LgCJxfS05Gv/6/CnBgsu7hQd9NVgvv8yaYNYQarDboQ1fcYCU5qMmvRv34uKECh1IZuBb73Fz8ivf72L76s/GvlHCjnwFfLgcJ723BalYvFFC2Knjzj999fk/vHG55nprEjJI2B8XuZWurSr692Of9iwgq5t82JVbkWTNEq4smz3/n9dS5/vHlOZtoOQtIGEr936kf3QX3OxZb7/M/JzfJ3lXPgn+XAX/Xjcsui/tllfM5fE5IRNZohMT+xJ3aS5N4CBZ/8C+70c6jCskOudJZxf56Cr/r6P1YOLr5+GZVTWM6BfxsHCi7h09eSLK8LrCw1FuoxW2y8qBYQjNSK03/bWr9yegsu+dDXMguvC1ImdD3ego1XNQKCTaTv1H6GtZWDi8/AxPJXlHPgv8GBv+HH/x+DC5EkXnLOfwqrqrsQOkOjxNhb2VISPkvCZ85uVL0DMGkqY1b/f0PIX+o330RiUm88F8cf5cbKPrInTXym338TaUK98RcZf/QGK//sidJnoqH8NeUcKOfAl+WA8OE6DNtNI1VtEi6OVgzo3Ip61YW8zEgjfmsUl1XdWGYl6aMrf74kB0QjSA1pNy0VtUkuOFoNoHOrelQXviQjLZ6tUZdRdVuG1Q9fThLlPv9Lyrf83eUc+HIc+Dt+/P85uBAxPY87e9aws0CfmaZqUsejvhON4EECG3ZloG45Gm3ZA6O/nCT/4Tfn3jjExnUBeAUl8Kz5UOZ7zGXSaB3EPeif/cnlxqGNrAvwIijhGc2Hzsdj7iRG6zSSMZLysxNQ/sJyDpRz4B/jgIDsk6vxWrSevaev8/C1AOVvGqOma8REJ1dsejaU0S/3jxH4v/NDgmxOrvZi0fq9nL7+kNcCZb5prIau0UScXG3o2fBLbaKV+/z/HSUrX+n/Tw78dT/+PwAu/n+K/LOsSpBPbl7h+2bLChUqUaV65S8W9AX5ueQVvmsorECFSlWoXvlLBbbPwqHyl5RzoJwDf5sDQgSFRSgpl9v632bl332BUEBhkRL/lCjKff7fFVj598s58LVw4M/58XJw8bXIrZyOcg6Uc6CcA+UcKOdAOQfKOVDOgXIO/Ms5UA4u/uUCLCe/nAPlHCjnQDkHyjlQzoFyDpRzoJwDXwsHysHF1yKJcjrKOVDOgXIOlHOgnAPlHCjnQDkHyjnwL+fAZwIXb7gWvZwNiVc4fzyVPNWRuC+Zz5AWkisSC24eITLpAYJ3zKpQgYrKVan1XVM6aGmj1kDKvNe8h1xMOMXVx0K+VdGke7f21Mm8yu26arSXXCT7VTyCmyEMN1xKBfsD7LCRcWN4SUoLskmODSN03Taemx5ix9Sm//MNzbn3E9myKojQM21ZftyXHrJu7/1iEhdwM2Q4hksrYH9gBzZt/j214W+uRbN8QyJXzh8nNU+Vke5LmD+kRRm37n4xJkp/seAhJzZs56n2BHoL4tgQuo6omzpsOOpOp1IDagT8ejCYvQUDsR7atuzpbgU3ORKZxIMPToUKFZWpWus7mnbQQlutgZThDXk8vJjAqauPEX6rgmb3brSvk8nV23VR+5qcyt8UkVx7UpR3BXeIj0og/W0RRVSktsYQhmvXk+2vhFmc2X6Qa6+E4svyKrXUpUfReRLS31JUBBVrazBkuDay7/kSknVmOwevvUL8hkot6WP5E62kmGNh+iWu19JA47vPOX2igOzkWMJC17HtuSmHdkyl6ed8/d+UqziWZicTGxbKum3PMT20g6n/LQJz75O4ZRVBoWdou/w4vgo6bam6KbhJyHBDllaw58AOG/5p9/vV8PQz6MdX+4q/qC8fryeX+4lbWBUUypm2yznu20NKnMslPXEr69aEsaPSLC5GWCg0JVQq3xTM1eT6269WKF+WsM8ALoRkbBnFwJ0DORYzlpqp3vTX9+TOsJ082mhUTL2Q3Af7mdN/OKF36qNvNxvjZnncjotgQ/xrNG1WEBEwnBbFycar5OVYjV3Nc91RGGnU5Nnlw+w4cpfCCi2wjotjXtuvJ/kTZu5krnUYWIexZJj8yUd5NxPYFe2Pnedx2gfe5rhds/9tcCFI58TmKFYv9GBX0VTir69A70/eefj3TURI5s65IhFiHbaEYV9mXNbfJ/OTNwgztjBq4E4GHothbM1UvPvr43lnGDvvb8Toa7ifJe8qoTOWk2+znJmaTzi77yCr580iuooDpy8uQkvq9Mtcrq6ZxoKssYR49OH7MpI7Ye4D9s/pz/DQO9TXt2O2cTPybscRsSGe15o2rIgIYPgHp8Jyq7Gsfq7LKCMNaj67zOEdR7hbWIEW1nHEzWv7xQYZfHbBl/VCBe1JYd7l3iVqij5WkfepqO7M6Qs+aMkA//mn56Kpt5RbFTpguy+OJQMaUoVc7kZNQd8qkvsV1XE+fQEf2S9grqYeS29VoIPtPuKWDKChVF/wkr3jO+H7wz5Ouap+Prnl3SRhVzT+dp4cbx/I7eN2NPuqwEUeNxN2Ee1vh+fx9gTePo7df4VAAeknNhO1eiEeu4qYGn+dFYo4bVm6Kcxk51xrwrAmbMmwLzStUJbRfC08/Ue9xD/8Y39RXz6hUpB+gs1Rq1nosYuiqfFcX6FXanS+8GkaRw9uxmvqUn7W38Sz3ZZ/GVwolKsp6G//YYZ/FT/398FF4RW8ummzvV8Cl3y7ooyQnNQ4bn3Xmx7NS2Y4uUSbNWDk7vZ4p53Btb0SCLOJsdJiZNRTNFwTOOvdlSp5SczRHMzZsedIdFF9j0xfpy7GaPAe+icm4fRfAxf5JAcs59GMeQz5G8mb4G4AvdvPR3nxvx9c5CcHsPzRDOb9HYaQS4xFI0alWBH3XwEXMmwxP5mA5Y+YMW9ImSOM/zuWXMgVr25ob+9HwiVfuiqDMCeVuFvf0btH8/8+vcLH7Js6mPDO29kxuXlxAviaTcbfY31vdhngArFf2D52EJt1t7LLpm2ZdyGIL+gauZv23mmccW2PEkKyY6zQGhnFUw1XEs5607VKHklzNBl8diznEl1QfZccv05lsdFg9vRPJMnpKwEXn0XnFLMnxXgHb7YMp5n1QZ4X1GH09mtsNqlTWuWFT4ke3YmJu3/jj+qjiMmMxOSdj3yzheHNrDn4vIA6o7dzbbMJpd8g5Gn0aDpN3M1vf1RnVEwmke9f8PHPCTPWYqhuQ1y9mcRfXk7vv+GLSy1EcJeA3u2Zr7z4z4GLzyI3RTyJgLsBvWk/X5nF/zVwIaEzN8aCRqNSsIpTEFxIvvXf9/WlZPX18FQRDfi3fuav6csnq82NwaLRKFKs4qSCC/GnC84wV703K9uH/y1wIXqVYrnaV6DTX6FS/H1w8SaK4Q3GkW6fyvkF6mUkAnnEjm6EWUxrvN6BCyA/fiptDNbwsNUcEq4Eon3dA62uK2i54R6xo0uGoHxOO9twdlwYc/9L4KLgehCDB53F+vo2zKr/dWkK05fRp60TFfz/5eCi4DpBgwdx1vo62/4OQ8hjl2UTzM+M4uhXAy4KuB40mEFnrbm+zewv7378dS2R9803RA1vwLh0e1LPL0D9y92BJY8Qqf9/fsAarZkVWXU5lAE13n0kly0m3zP+9qyywQVQeMWTbv2SsT63lynNZZ9U5sWOppFZDK293oELsVNhahsD1jxsxZyEKwRqX8dDqysrWm7gXuzojxLb/NPO2JwdR9jcrwFcfC6dU8yeFOKdbmVyt4+m724l2L2Fq9qBpMXblSpVEtxcwoCJl6n/ehvbskaxq+TpWe52RvfdjRK72XJVm8C0eOw+rXUS3GTJgIlcrv+abduyGLXrPhulHr8VctlLD9OIdO7+WojZtutEmdb9Szoq9UvCdJb1aYtTBf8/AS4+l9wUWYaQ9GV9aOtUAf//MrjI22VJE/MzjDr6Z8CFYrqpCCf+2mekyerr4elfW9O/41t/TV8+WVveLiybmHNm1NEywEUyTp10Wd7674MLxXK1/7ZOf53ylwsuCnKucvrMNXKoj5quDqrfv9v2E5CeuI0T1xMJnrWBF0ZeuA5uSM02/Rih21jKUbV0cFF4SQQmvLjSaBpHbq6iz9MQBra2JaH+MJZsC8O2a533ZUP5yQdJampAv4ayzqrzyDh3hpyWenSucZ/Tcclk1VKnr14H6pbMT4SvSU9OJPnuC6jdCu3e3VCp+UFABY8ucvx2bfp1r8nVo6d43rovqk82Y2vlwI7fOjI9aDI/1m7HgOHdaVhRwLNrJ0ijG31US7yEXDJSEjl3+wWVmnRGr0cbaheTLVthhby8d46TKem8qdmK7nraNHufmEFeZjLxp+7ytr463VpV4LlyezrI5IVkl0gWDe9WK1u+kk8IX6eTnJiMhFXa9O6mgmiVgsfnCLG1wmHHb3ScHsTkH2vTbsBwuhfTI3x5j3MnU0h/U5NW3fXQLrkQyfYCjy6f5PT1J1Rtrc2b5V0YrQi4KMjh6ukzXMuB+mq66Kh+/1HdZUF2Ksfu1KV/DxVe30riWNobVHr2o3MDOY0cgmdcO5EG3fqgWu0x50JssXLYwW8dpxM0+UdqtxuAafeGIiGQHH+Ku2/ro96tFRWeK9O+Q0OZpW3SZNY2L5Gtiem8LapAjbb9GaHTCOGdY0SdFPUlVeS7H40x1KwtfmdpXexHT+VUtp24TmLwLDa8MMLLdTANa7ah3whdGisJeZ2eTGLyXV5Qm1bavelWUrmLBZ+bkULiudu8qNSEzno9aPNOOSVSL1MP5boywU0C9DqzrPVW7oQPKQHMSoKLhbS5m0j8pZfU6/ITuq1qfczDwgu4/tiDHfpxpC3tKfMkRmqCXHhJDCa8rjRi2pGbrOrzlJCBrbFNqM+wJdsIs+1KnXcuJD+Zg0lNMegnW4Yf1ivPngrIuXqaMxLlRFdHlffusvglsuwJQRk6J5LIF7AnhXj3UxUxuOh3yQqbO5aM21WHWcfTWNqz5HFBHkmz9QhS80Ft9UAW/iYFXPS7hJXNHSzH7aLOrOOlZJqXNBu9IE7hBeYAACAASURBVDV81FYzcOFvssHFm3hs9dbTPUidVX3nc7VnMFeP2KKiUPmSAvFBFriQFTPkyA3hS+6dO0lK+htqtuqOnnYzSrj0UqaUl3GOMzkt0etcg/un40jOqoV6Xz06vA9gshJhRexejv4qQGvBo8ucPH2dJ1Vbo/1mOV1GKwIu5Pt6wbNrSNyvqji+iOPDxePcrt2P7jWvcvTUc1r30+MH8T8V8E+5GaQknuP2i0o06axHjza1qShTVvU/BmxNHnE29gg3XkvuZKpQpRV9zHuhoiQg88wO4m7mUlSxHlrDB6NWMuSXlOaXilOi33idztmE89zP/5aWXXrSVeVjjZIWM/QkjANZdAl+5cTWRHF/VYUabek/QodGwjscizop7mur+N2PGBtqFucwBWSnHuNO3f70UHnNraRjpL1RoWe/znwaZhXRF7m+reARl0+e5vqTqrTWfsPyLqPlggvnH3VZ9oMIXIwm/5cEjl/No2XP/nRq8MkunBw5yc7V5Ot02Xpaln7LjbD/ig/IBhfCpyT6TsQ9VRUrSy2UL0ewKPga6u6RbJipRS0EZJzZzambxwmcspYXw/3xNGpEjZa9MdKWFqilgQshD0IGomYbTxXTSG5Ej+Q7XnB8rh5GS9PIrdwEvSkL8HUdh3a9svosBNw/vhLfBf5sPFuLKRudeOo5nW13/0BQpEz9Pl7s2eOEtsi+Xp/H32QMMU1m4Ty0DpfXOLHkRm/CEiMwr3yGdT5e+IYd44mBP8HfhjEz4hb5bWeSurQre9c44hHXnFlrbNH6tjXaze4RvtCToF230fS/QcLclmJQJcyOw3NaENk9LDFUySHGzZmjDZyI3TUf3W9BqsIKMtg7356oPC30Wv1B8pZVRGd1w3dXFDM7VePpkXmMDa/NuKk9qH5nD35uO2i34TZrDaQ3KMijAbnyFbHKH5MxMTSZ5czQOpdZ47SEG73DSIwwp+a1oxzauwZHjziaz1qDrda3tO5jSJf6RWTsnY99VB5aeq34I3kLq6Kz6Oa7i6iZnSSB9c0lQiZOYnMVU6YN+p57u9axPi6Vh7VtyiiLEvI00ZeJ7qmoWlmipXyZiEXBXFN3J3LDTDrnnWXDIk8Whsbx2GAluzofxH7TLzzJSufxN0NZfyYaKxVpOpTL5e2+eHkGseu2Jv43EphT5zpHD+1ljaMHcc1nscZWi29b98GwxSXmjQ2n9rip9Kh+hz1+buxot4Hbaw1K1X6KHItMmfWHxymLMNLzIcNyP3dF3xe85v6BufQfHk6t+amcsXnJBmm62M6RPw4bsfvUTY4HTmHti+H4exrRqEZLehup8iDAhDExTZjlPJQ6l9fgtOQGvcMSiRhZPDhAmE2c5zSCsntgaahCTowbzkcb4BS7i/ki5SxTD8tKiz74u8IrXnTr7EPtZekctS3pC4rBxa1JrBx9Ey/PeLIKBBRVbspg/z1sm1WsH+JXvSFmZBNGnTZj/61QBsgofZGWIAsfhDBQzZb4KqZE3ohm5Hfw4vhc9IyWkpZbmSZ6U1jg68o47XoK1+vLsyfh00R8J7qTqmqFpZYylyMWEXxNHffIDczUqiVekWx7Gknjl1ek6pxRl/98IXsCRXknBhdpdhweuJUufYJ4ZhzBte2j3zdmC3O2MGrIeSYfnURS3y54SwUXadgdHsjWLn0IemZMxLXtjH7X2S3MYcuoIZyffJRJSX3p4i0LXAh5tNkCw2QbEoPasmWIKjZxLZmfnIxnx7KO7v5EfJAGLsqKGTWvyZBbfQQZe5lvH0Welh6t/khmy6posrr5sitqJp0+MSXB/eOs9F2A/8az1JqyEaennkzfdpc/BEUo1++D1549OIkDmDRw8Zrz/mXbvTz9lU/rGy6FTGTS5iqYThvE9/d2sW59HKkPa2NTVlmUPF8vuMx2Xy88g3ZxW9OfGwlzqHF2HT5evoQde4KBfzDfhs0k4lY+7RxPcs2nURlxUsRUIdlxnkwLyqaHpSEqOTG4OR+lgVMssbbfcF6KXzfq8v0np0FCHp9bhqWxE0d/782SK/ux+6G6ePND+OYsLj3GkD7rIOvHtZUCFL9UnJL41+cnF2Jud55eXl4YKh3FzTaI23WaUlu5Ei2H2dA7M6J0/tLOkYJri8qMn1q1hOQ/TmGRkR4+GZbsv7sWgyoCXt8/wNz+wwmvNZ/Uc240SNnAIs+FhMY9xmDlLjoftGfTL0/ISn/MN0PXcybaCkmYVURfBHJ925tLIUyctJkqptMY9P09dq1bT1zqQ2rblFUWlYwYXLRaxr7ux5kfk87Te1e4X8OEjWe3Mlo8BKFsORW7bOm5mjydFqVkMuNoJOZvomTrt5/2vwI4KEKkDHAhJGvrSLQcqhB8JYJh4uqkAtIW9kLHMxuzmBTWD/1estP4Yj2DG0zlkXMq5zwUKYtqzPQ9e5nfVYkHccHMmrGMn2ubseZQBFY/FAcIYQ5JS2dg472DG78XoVRHneFzffGdM4gWZdTX5oQa0GxaMu3M5uLtaUu/OjdZP8UMu93ZaLif4/yCjuRvNaXR2LvYpSTjqalM4QVXftRZhkpoJvvG14G8eKa2NWA9Bizevgnj37ez86kO9hbtOeOggd5aTSKzot+XRRWmuNBJdwm1FxWDC8FNVg78iWj9OE44tkcZATf8etDR9RYjiuuIS4MLAXdWGjL2gRvHFuuId2mFWaEMbj2NpC5LuBw3muPGHYg1vsrBKQ2oiJDM8KkENV7B4gFSwIVcGiorIN/qRJs2YuxdO1KSPdFULuSC64/oLFMhNHMfIlYVnHFAQ28tmpFZRBeXRQnurMRw7APcji1GR7IQQge3ZlpSF5ZcPsbsVr9zeGo3xj6wJ3nfZMmOY8FF3Lpq4/vKRmZDtzBrKyO1HKgSfIUIiUJSkLaQXjqeZJvFkLJ+KN/nHWBSa2Miahjhs2IZMw1UKEyaTeefVvGdzy8kObaSkUwWkuLSCd0ltVl0I4G5LZXEdZsOGnqs1YwkK1pUFiUkZ50hHWKNuXpwCg0qgjAznKlBjVmxeEBpcCHMYZ1hGTLL28f45ibEGe2TgAtx5FjP4IYlbEmmLmqKDI/1gxsw9ZEzqec8JGVRb7Zi2mgsd+1SSPbURFm8+6/DMpVQMveNpw4Cbq4cyE/R+sSdcKS9Mghu+NGjoyu3RsSQGWnMb2Xp4bHZUif3fOxohGSFGNByxjVG771H2KCS+ikBF1ZJqlgvWorLqE5UuhSGrZUjux+q4Xb2PJ7vR0iJ9K0TOgHgcOYiPl2kJ4/vEuTG0/ewd35XlB7EETxrBst+ro3ZmkNEWP1QXKopJCdpKTNsvNlx43eKlOqgPnwuvr5zGFSWUxEtTp49DX3O1pFaOFQJ5krEMEnZVUEaC3vp4JltRkzKeoZ+/wdb5dhTaZ2DL2VPIhIV5d07cJHoVYdg/Y7Yn1Nj4YVTuKiKZCLgF//+TGclR+3f4q1dBrhI9KJOsD4d7c+htvACp1xUxbIR/OJP/+mw8qg9b721ZYML0YlYv0n8sfwE7hrKvNhpSXvTrVS1PsTVNf3KPBEQrVeR+KAsBVy8kRczSvkK0aLusNJwLA/cjrFY4gjJCh1M62lJdFlymWOzpfiinFAMmk0juZ0Zc709se1Xh5vrp2Bmt5tsDXfOnV9AR2Up4EKe3cvTX+Pf5NL6++GpdBv7APvkfUyWOG0uunVF2/cVNjIbup8r5usLU3DppMuS2ou4kTAXkfvNi59KW4P1YLCY7ZuM+X37Tp7qTKLLSQvZcfLYbJrfWcnAn6LRjzuBo8TB4dejI663Rkj6gCp+6tclJyGlS80E3FtpQKc56Yw9msYKPUkdtDArjBGjMvGI80BTikv6onEq/xT2GvrsGxTH1WU9qYyAX5f2pb3zS+wTTuLRtRaV30rPX2b3vi4/flbMY9/45pjEGbFPDC7EQYn1gxt+FGdyD0yitXEENYx8WLFsJgYqhSTN7sxPq77D55ckHFsp8VwBfZHr2+rGMbXbWB7YJ7NvsorkJP+iG121fXllI72hW5IYSMDFkrfDCApfhY3u9xScdaRL7xV8H3CTY7NUQJF8QhTjS5WwK6LTcvK5Y7NpfEKafk/BQlPWUZgi6fzX9Rnp4EJwDR+dH1n4n9U8PDDxfY2y8FEYQ1pN5oR2EDfiZkgmafxZcLH9e0wXTEHtj0e8fFuVeu16YjxCnzaSzb2Pnvz0I6xwd2Xxtp95UliB2j/OZPO+QAxllAKJGxTHXGLi8ass6ykpgxFmb8Sk/UQOtvLg53PutM86QvDm5+jPsUCNTM5GOGBlG0vTwHvEz2xMxYLzOHXqSXDrMLJ3W/GBrAKp4EJwbwl67VygGFwIzjmi2ScOs7MpH3bTCrK5kvqEelpq1Bc13n6qsIVX8erWnWgVG4a0Lt5dL3rJ3ZQrZFXWZ+GeGdw3b8mks+pM9Q3E1Uqb+gVZPMyrT6O6pesBCuTRUEER+U6jQlwwm5/rM8dCDTLPEuFghW1sUwLvxTOzcUUp4KKQq17d6B6tgs2Q1sWJfBEv76ZwJasy+gv34NZsNfrqbtQMfsC+Ce9qpfPYNaYx5mdHy+i5EHDNR4cfF/6H1Q8PMPFdK47wEWFDWjH5hDZBN+KY0SCFeR17sqr9RnJiR0nKcXKjMWswhkuTTnB1qbTRdeLskXtL9JCIURa4gKebhtJy0lnUp/oS6GqFdv0Csh7mUb9RXSllUU/ZNLQMmeXtY0JzE46WBBef2pJMXRSj+tLgQpDBkeDNPNefg0RkEThY2RLbNJB78TNpXHgOR80+xJmdJcWzY3HSXUD2lVSe1NNC7bsbcvRwgQKTvAo4NUedPsFKzDl1CX/tkuVo0nsuXu4ZR4fhUTRwS+X8+w2K4oBvfxGjqGxiLKQ3OUkS5O18b7qAKWp/8OjlW6rWa0dP4xHoS3cqHFnhjuvibfz8pJAKtX9k5uZ9BBrKLouSZ0//uemDzo8L+c/qhxz4oJw8ChtCq8kn0A66QdyMxmQeKdueSoOLL2VPEjerKO/egwsfLX7fMQZV821UtT7AlTUDqJl7gpl919Jt7xZG1b3KgjLBhQ9av+9gjKo526pac+DKGgbUzOXEzL6s7baXLaPqcnWBbHAhmkbVw681O/dMkYyIzUvCTuMngp8Zsel6DGNkz7gVr1eR+KBWsXTPhSBDXswonbAWXvWiW/doVGyG8MGl3yXlShaV9ReyZ0HpSTfvfdXE48XJo2S4wUaT9kw82AqPn8/hrlaxdCIsx+6/Ty47Jn13Qw6tbs1Yra+OW81gHuybwHuvvWsMjc3PMlpGz4Xg3jLFfL3gHkv02uHCB3BRcN6JTj2DaR2WzW6r4igsN066UNVNkz5xZpxN8eTdYVZB9hVSn9RDS60+ytKAoFRwAbw6zBR1I3Z0XMuVneNoVFHArSWDmV05hL0zW0jZqPqycUrSXOzKHy4f+lvzj9vSrv962oc85KB1XZAaMxSkq1kB+yY0x+RoSXBROs4UnJ9Hx56raL8xh9hREr/8zrYmnbjK0u6/sUyuvijJyRV2YnVxMOpuNQl+sI8PqcIuxjQ25+zosnsuPpRFFU+LerMFk/rjuD41icsBXbmtSD7RrGKpXK1IEZ1WkpfPLUDnkhT9/rqwwd+mRjq4eLkJ44bjOTZoCzk7Rn6omS5GhAGvJ4v7I34SIds/Cy4+aeguvQIBAqESSu9zZgGPkzfgOs2B9amvaGC5ncwIE6kLlyh4GpNOXGHpu7nbxY7L6cEkDt9ajX4VED5NZcvyEI5k1aWLVi6RM9bxTcAd4mc1paJ4jT0IblsiQZXAYangQgIU5iH0kZxcvN5oRIPJD3EWBwLpu62lwEWeyGDG8HKJ6PSkttS15V1dj7XFHKKuv6ZGy58Y7+yDx3gtpGALXsqjQWH5CnmauoXlIUfIqtsFrdxIZqz7hoA78cxqKg1cSEDCmJdLxDvl0lbyOtKEBuNOM2JnyYbNPHZbNcHstKyG7pdsMm7I+GOD2JKzg5Hv88wCkp1/RDfgNZNFtfU900rLLm83Vk3MOF1WA9i74DJPiE8Z4IK8q6y3tmBO1HVe12jJT+Od8fEYj5Y0IYhyn7JkphC4kKWLMsCFGE0/JXXLckKOZFG3ixa5kTNY900Ad+Jn0fTVRowaTOah88+cc1crPXxBAT2U73HyOTy5FYYb6+B4+iKLPpo3K6Oh+9k6BjWaytXxh7kdov/+FOhx6ACa2iTSZ20mh6y/k24X0hq6pXxSIBCi9MGpIHiczAbXaTisT+VVA0u2X41g8EV7ullt5ZHokgXxUwldn2TWVrCmURk2/XKTMQ3HH2PQlhx2fFBOCpKd+VE3gNeTj3Bz1U9UER3Fl2FPpcHFl7KnkuDik2Z4KbwrCS6UC87h9GMvAjL7sebyHoacsGBY2ixOBPakauFl+eBCuYBzTj/SKyCTfmsus2fICSyGpTHrRCA9qxZyWSa4eE7sGHVm3etBv7bViqkUknUulqM3i+i5JI3jc34os8xNofhQSXpDd9kxozS4yBMl3mNeskR0yivdpZfmdPFGSNqkE1x5vxFSvPHh9IBJh2+xWr+S9IbuMuz+m4iyY5JcWl9HYtJgHKdH7OT+RqP3/U95u61oYnZaZkO3wr6++LRontDn/cmF2HZ6BNO2RAKLXP/0ko1GDZj80Fm8kSg1/P4ZcIGA63496eLxB/ZnzuOteRm3fgG0id6KpVQg+4Xj1KtYxvxgzuG+UdzZaiaOr3kHJtFy2DFMDt9gZd8qxbv2n+YvCtL1U5Fi4EKKbD7ShS4xCuhLkZxc4TWRJg0Yd3rEx6PVFYnnxXmqpOeiGFzk7mBk45GkWMVzPagjWxXJJ36qUgpc5CqSvxTJz+ek6rf84Pqv+oR0cPFmKyMajmavuh/Xkxz54V2puuAa3t064f12HucveEsuwfrM4EI0ZtD30ECcJ398uZwwJwarH0eyTXkKhemrFAcXPGXtwMZMz3Ik+YIX7W+EYGEczDeLDrDOvAVKvwbSp60Lyp8JXORtMaG+1XH0199i57gSF04JH/PLTQFt2zeAT08u8vYyrtlw4o12cSPMsLihrXiJebnkVa0ucegFmSSt98PTfz0nMiqh5RFPkrtWqZKcN/JoaHYCM7nynU+ldRYYB3/DogPrMG+hxK+BfWjrolwmuNg7rhnD443YdSMMw49O+PLIzatK3uZBNJqSiP66B+yf+C5hlAcu3rB1RENG71XH73oSjh8Ukmve3ejk/ZZ55y/grfrzlwUXxSAzM2k9fp7+rD+RQSUtD+KT3NGSdTeHLJnl7WdC82FyTi7+JLjIv0qIhTHB3yziwDpzWij9SmCftrgoF4OLP0S7N1Yc11/PrZ3jSlxmJuTxLzcRqNzGqbkCelimiyvg5Gw1+q4sYvrxa+9PECVfkQEuXm5gSIMp/OaYXOJERcijEAOa2Z5hcEQ2O8dIPy6W2pT8KX3CDNb6HmKg8+SPL0UT5hBj9SMjtykz5ehNVjQ5yJLNqbyS9HECSrQ0nIv53bFl2nSTS9NpPHov6n7XSXL8kOAKrnnTrZM3b+ed54J3B26ElG1P0sDFl7GnvwEuEJC+ygCNGYm0ct7EsLMbqbX2ILNFNqkQuABB+ioMNGaQ2MqZTcPOsrHWWg7OFvFNNrgQpq/C0OI+Tgdc0CjROlWUtQkz7dkkNnPk5M9+fHRQ9okeSAUXn8SHjlJOLvKvyosZUsDF3nE0Gx6P0a4bhH3sCMnLzaNqdSn1vVLBBTxdO5DG07NwTL6AV0cpJxdy7L7u1rJjksptJ5qXRWveZgY1mkKi/joe7J/Ie68tB1w8W6egr1cYXMiLk0XEmtTH6rg+62/tZFwJACB8/As3BW1pX/fcJ+Wu4h0ZmRO4hE+3M1p1NAk/RXFhfBIjtxtwcO3gj2P0ez370nGqkFsbxjB47g36rYnCXec5WyaPJ1LFn/0rh9FYXDckLWYoSFenQvZPaM4weScX8sCFRoQC+lJE2b5NFCsaMSVRn3UP9vMhVVBgs1AGuBjVeCTnLUW9GlrsVCSf6KRcCly8UESni+TpaXUqSgPP/yroIJ9Y6eBCmM7K/urMOteV5VfjmNG8+Bgh/wTT2xlwbEQCaQHdJVN6Pju4WIHRJCHLD9p9ADVi+89m9QAV7F7MpyDFrQxwkcq4kg1mxVNnovWOcG2FNkfGqTDilAVx14PoXRkExeBCafFtjokutCvj5OKsgwa9Q9WJyI7hXZXGpycX3PAV17BfbOdAXKI/PcW3iQvJ3udEUO48fM2/K10WJbxPcL8O2J1vh/2+o/j1+U5SZlN4j3DXWFQ9LUmPOEmfSaaShPDFWdwH9sMvdzbnU4tBXgmOCOTRYPpKvny9HzNZZQSnLOK4HtRbUt8pBhdKLL59THx5U8FZBzR6h6Ie8a5sRcj94H50sDtPO/t9HPXrg+QC3ULuhbsSq+rNLOF8NHsF8sgglLQ9k4qTPQm4ME0y4/DN1ZITsY8eIekr+6M+6xxdl18lbkbz4jKkfE5Mb4fBsREkpAXQHSmOVZGdDqknF2dx0OhNqHoE2TGiWz6FZEeHcbLPJEwlQuCs+0D6+eUy+3wq3p9eNy3MJjqsDJkJRONSB7KjdwwZEUMlfTYZK9D/YS7PnYqTbJm6KDa8UmVReXvHoTLiFBZx1wmSKLcEXCgt5vYxO5oV3cBXVH98sR0OcYn4S5QTYfY+nIJymefTjaiy9NDboczkTSIyIQ9X9aflzMtY7HrwyThR6eCi4NQc1PvHMyLhAj5dP0yju7FIFw2P58wQjZPVlT7tS1FwscJoEsLlB7F7D0yL7XL1AFTsXjD/4jncVKUPjZBnTz7aW+mvPotzXZdzNW4GH9zldNoZHGNEQhoBnQ4zTo49UVBa576MPf0dcCFSvT2MVxtOxLNqqJiEcyHSVFIqoyC4EOnunvFqDI94RjUVE8IvRCKZJisLXBRwwa0v7g0i2Wf77s6Udw7iBTutOmAaVZGxO68RbiTRaWmPBFyUFR96U6VUz0Uee+XGjE/lBsL7wfTrYMf5dvbsO+pHn+KbxAvvheMaq4q3g3bp24WLwUXquJLNqpJetx7Rehy5toLeVUonwvLsvvGtsmOST7eosmmdJWS+Zi8CHxkQmraHScW3got3q02TMDt8k9Wlnba4zl0hX68ouJAXJ73n8G2gqL/xIu0c4kj074kk/GazzymI3Hm+mNcqLauywIWoYiHZpQs9livTS7sGnX2O4a8ja/Lgl45TkHt5LS6bcun2Yw2evapMky79GdBFdFll8SM1ZihIV+V84qe2YeCO3sRkRDBUEpRYof8Dc587kVxcaiZt1/2jkwudn3GUqy+V5OQKbvSI1aJX4CMMQtPYM6l4s1kcz01JMjvMzdWi02Apj1xw0YssRfKJyqVL2AsV0elKcvI5bwc6XZJyMifTc/07/yFzWtSbM+7oGfjx2GgzSZvMaaYkJGvnBPQci/A5uYER70aOihMiezKnJ3AlUFfKdezvGPOKiKENGHegubhcwu99EvFJGpkRhH7rBbyZsoYNC03pUEvS2f84wYXBw7bRZs0ZIs0byQ4eo/aj4ZPCcSfRBXxCHu2xpsf0F7id2o6Vylv2T2iBceS3jA2PxLFdBvvClhIUdo6aE9bgotsEq5HfiA1jRYsQHh6c9L6+VFSXL9klz2Pa7ggGZ1yh2mgruj/0p6eaG0LPy5x2boeS8BG7JnXHfON9aqgaYzlUnaoZSRz4VY8NRzzoWhUEt/zooeZOxYUfdjqfHbalu3EIt5Wbo2dhSs8mhdxLSKRgXAxRYyuz2nAo6Q5HCOgjqu/PJ3GWOiMfeXFlm8X7naT3TFGABrnyrXOQCS2Mifx2LOGRjrTL2EfY0iDCztVkwhoXdJvoM6bJevHObN603UQMzuBKtdFYdTiFbXdjQm4r01zPAtOeTSi8l0BiwThiosbTgrusNdZh6qG3dLYNYvU8A+rdi8HZ2p5tGZ2YFxXAGJ3udPj0auY3Z3DXM8DvsRGbkzZh3kwJYdZOJug5UuRzkg0jGlKx4CSz1foS2iGcnN2Wkt2lvFhGN7LgpNlBbq/pJ90ZIeCWf0/U3IR4Xj6NczsleHdKlzeN3RGDybhSBcOXfgxNd+BIQB9xOVp+4izURz7C68o2LD6t2hFmElyWzIQPWNmvPXY3euMZ4kKPgrPsik8gLvww2fq+RC0wYUDHxzJ08YPTt8+cLr4fRpR75+2fQAvjSL4dG06kYzsy9oWxNCiMczUnsMZFlyb6o+l4fjLdzTdyv4YqxpZDUa+aQdKBX9HbcASPrlUpUw/HN+Wyvz4DvG+h6ridve49SvQkfTDJwjQPumr5UXvJHeJnljyBlICLsecHEHoiioltqsKbNJaNGE70j+s57NO7RCldPkemtMJwlx7RdyMxkdKTJfrFVxFDaTDuAM0dT3PRr6t0/yPMIEi/NQveTGHNhoWYdpCMvRU+TsBl8DC2tVnDmQhz2TcDy7WnN5xx18PA7zFGm5PYZN4MJWEWOyfo4Vjkw8kNI2hYsF+uPY3Vfy45GX6vc9WYYvj6y9iTorwTzxkwQufSHC4Fv+sTKCTVXYvufgXMTvoZ/27FIV5cctKbwIdGRD6MZdS7w6bn6zHSucScS8Hve3YKU93R6u5HwewkfvbvVmyXktLT3oEPMYp8SGzxC4RZkZj3jGXw2V2M+76068+Lm0rbgaE81fEn+bgDHWQMjhKDizLjg8jub+HXQw33iguLT+3z5MeMMU1Ky82qA4dtu2Mcchvl5npYmPakSeE9EhILGBcTxfgWUoCsGFyMYr+GDynHncSXPQof7cG6x3ReuJ1iu5UKSiJf5dcDNfeKLCw+xZVr9337k+uuW0ZMeiaHVri71hidqYd429mWoNXzMKh3jxhna+y3ZdBpXhQBY3TQ7fCJcAQK+vq6d/DvqYab0JPLp50RuV8JMFlBC1EvRyllfQAACNpJREFUwaQP95iU7Z9aUOHRLiZ1N2fj/RqoGlsyVL0qGUkH+FVvA0c8ulK1lF+vxhSr7qV4WlLLhBlhGGlMIb6tNz+fdqFDWYMrv2ScKkjGVWswpwatwdOoGbWqV6N6tZrUrteIhrWLAU/BWekxQxG6EPJgZT/a292gt2cILj0KOLsrnoS4cA5n6+MbtQATna40uzQbtb6hdAjPYbelxMjFmzwWJzE7eJs1/ZQV05cGqWX6tmbpazHWmcqht52xDVrNPIN63Itxxtp+Gxmd5hEVMAZj3Q6lHULBaezV9VjVZi2P9o2XAMzc7Vg0Gs2ZkYckpbcK8UNKrqagTjdInSE7nxvfAoEM/c4/446u0Vq+dYnn2By1fyeqKKa6jHsuhGQnBOI4fz3nC1qh2aoawuqaWLk6YtRSPGuLzJMbWbsikCWxN8hvpM+cuWb0HWiFQduPkX3BzcNsiN3OuoBNpL5UQmWgPXMsjTEz6yaeuvOxIa/GxuEB3/8nnZS0DPIrVaFi/kueF7XEyMEXl2E/yJx5Lw4eo0+iOawvDapUpobwCb+9UmGMjx/jNCRGkH89nMljnNl5rxJt+k9jsV9XDg4xJaKSEYtWT6bm0UA8fHdzp7Iq5o7uONmZovmun+yXdYwZ4czhl22wXB5FYMdfCF7kyoKNlyjSsMTDx5XZg9ugnHeT7fPt8IhI4n5hPToazsAvwI5e9Ssi+DWOYO95uG28BBqWuC1wwHaoGjUo4Ne93szxCCfu2hMqNdbCxHEZgVO1qC3MZLVpX4Kv16KFtg6q3/1B9uv2WHvb0UtWE2MZNEj4LU+++VwPn8wY553cq9SG/tMW49f1IENMI6hk5MeW0ImoKv/CujEjcD78kjaWy4laPgLRfWcFv+7Fe44H4XHXeFKpMVomjiwLnIrWu9rjFymE2M/GPzaF7ArN0LV0YdBjb0Jz+jLWegoTTbRKzcuWbEAlEOg4n/XnC2il2YpqwupoWrniaNSSKq+vELvUA8eFu7lfV4+Zbs7YGChxPNQX76XHyGlqiIufB57mnT8xWAF3Di1nkesCNl4qQsPSAx/X2QxuA7+sG8MI58O8bGPJ8qildD9oQd/g69RqoY2O6nf8kf2a9tbe2PUqUf727u0KyOzVuSWMGetD3MOaaJp7sMazAh5dl/F22HgmjtQkP261VF0UZJ5k49oVBC6J5UZ+I/TnzMWs70Cs+giInDwG5533qNSmP9MW+9H14BBMIyph5LeF0ImqVCWPm9vnY+cRQdL9Qup1NGSGXwB2veoXnwaVoYcUcMpZiyHrnlK9mh4rbkcyXNr0NsE1FulqEdxhO7+GG35kr/kPTrDWbzGbTuVQo2lz6lepSjNjB9zGdpQEgXeP4A6Le6mxot0OfllvWBrEFNzk8IZYtq8LYFPqS5RUBmI/xxJjMzO6lXYqrLZx4MH3/yE9JY2M/EpUqZjPy+dFtDRywNdlGD/Iu+VZnj0Js0kIdGT++vMUtNKkVTUh1TWtcHU0QuwuUcCeqhZ+onPLGdFc6fPbk6K8E39uB1vXLGbrk27Y2Y9lqLkFOg0rIsxYx8jZBfhF29JCScij8zFE79pIYOARHghr03XCPCaZG9GrMIkdW9eweOsTutnZM3aoORY6DakozGDdyNkU+EVj20IJ4aPzxETvYmNgIEceCKnddQLzJpnSq+UvrJ/vw8bUavw0fRYzp81icInTp9xru1juuwDfqMu8pgZtjafjOt8Zy86lTzDkxgfBr8QFezPPbSOX0MDSbQEOtkNpfV92zPDbEspEVWWpcqPgV/Z6z8EjPI5rTyrRWMsEx2WBTH3vCD9xRWJwMZqTmsPo26AKlWsIefLbK1TG+OA3ToOaotPjuGC857khCR9uLHCwZWjr+4TLs3t5+iuX1hekhNgz2z+WlOwKNNO1xGXQY7xDc+g71popE03QknaXkDxfb1yHi6sX4bpgI5eKNLD08GZ6z9ccWOyB7+47VFY1x9HdCTtTzWIfUJZ/kvAz7+Z25tt5EJF0n8J6HTGc4UeAXS/qF5+if+zXA+l8e3VpnqqVnBX8mn0TOhPSNZ79Nh+Xa0vL/r5MnBId7F1n9dD+2B3M5O370k2ooFSLlgOcCFupT9YmP5n5S5l0vVvIq3MsGTMWn7iH1NQ0x2ONJxU8urLs7TDGW09hRPNbbPJyZOHu+9TVm4mbsw0GSscJ9fVm6bEcmhq64Odhh3nnCgrpi7xc4UVKCPaz/YlNyaZCM10sXQbx2DuUnL5jsZ4yEQutBh+L4HUa2xe74+y3j/Taukx1dmGGURUS1vriFXiMxypGuPp74TFCo+x8QpThysrV5Om0OH+RpaedKboQTdAi6fqdf3o+OkPWicHF8bnq/1/Bxb9vXdJrav996yinuJwDXzUHCq+y0DSELttWFY8r/JRaITkxlnRxqcumq8H0kdWPUsYihRmrMegSRd9jCTjJGIzwVfOonLivjgNffXyQ0XPx1THyf42gwst4DVlCuy0RmH3Gy+D/NBsL77HNaRW5FlPQKnrCs99/53XuH7x5nknajhDSBsazf2rDP/3a8i+Uc+BLcEDuDd1f4ke/1Du/+uDxpRZe/t5yDvxjHBCStccRt3QrVs/SkF0GKcwgavQQYn7aQ+wkyYxyxZ98Lrj3w6HKMg65dpZ5Uqn4+8o/Wc6Bd+MyP5km+DUxphxcfE3SeE/Lq7jpDNtvwt6gvh8mZ/7jlBZwyacvllleXFjZt1R57+MtNnhVCyBYVv3oP05v+Q/+r3Pg/xW4eBNpQr3xFxl/9AYr/8p26f+6NpSvv5wDZXKggF/2hhD/ti/jhqtL7bf46Osvz+E/ZRXVXUKZoSH9norSPyfkWZIPc3ar4h1gQtOy6pvLpVXOgT/Bga8+PryJxKTeeC6OP8qNlX1k9If9iQWXf/Qvc+B5/Hws3E5TS60lL39+jtmOGKyl9cn85V/4k18UPmSdYTumpaoxycURqwGdaVWvOsKXGaTFbyXqsipuy6x4dw/xn3x7+cfLOfDZOfB/K41Y2gk9Xu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974" r="31553" b="16451"/>
          <a:stretch/>
        </p:blipFill>
        <p:spPr>
          <a:xfrm>
            <a:off x="7057300" y="1125816"/>
            <a:ext cx="3984909" cy="3437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327541"/>
            <a:ext cx="5531427" cy="3034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921" y="4831349"/>
            <a:ext cx="5137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Etching rate : 80-300 nm/min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72810A2-E873-4478-9FFF-984964A3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60338"/>
            <a:ext cx="12192000" cy="105256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Possible Acrylic Cleaning Process: Reactive Atmospheric Plasma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6A7CFA2-FB22-4ACE-8C18-5C8FB34238E6}"/>
              </a:ext>
            </a:extLst>
          </p:cNvPr>
          <p:cNvSpPr/>
          <p:nvPr/>
        </p:nvSpPr>
        <p:spPr>
          <a:xfrm>
            <a:off x="6735778" y="4733934"/>
            <a:ext cx="4966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Polymer film (on Si wafer) etching rate as a function of O2 content in the He/O2 gas feed: PMMA film (triangles) and AZ </a:t>
            </a:r>
            <a:r>
              <a:rPr lang="en-GB" sz="1600" dirty="0" err="1"/>
              <a:t>photoresitst</a:t>
            </a:r>
            <a:r>
              <a:rPr lang="en-GB" sz="1600" dirty="0"/>
              <a:t> (</a:t>
            </a:r>
            <a:r>
              <a:rPr lang="en-GB" sz="1600" dirty="0" err="1"/>
              <a:t>retangles</a:t>
            </a:r>
            <a:r>
              <a:rPr lang="en-GB" sz="1600" dirty="0"/>
              <a:t>).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7189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6F7ED89F-8837-400A-94E1-8F1271164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328158"/>
              </p:ext>
            </p:extLst>
          </p:nvPr>
        </p:nvGraphicFramePr>
        <p:xfrm>
          <a:off x="-133353" y="895350"/>
          <a:ext cx="558165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a 1">
            <a:extLst>
              <a:ext uri="{FF2B5EF4-FFF2-40B4-BE49-F238E27FC236}">
                <a16:creationId xmlns:a16="http://schemas.microsoft.com/office/drawing/2014/main" id="{382F2879-756F-4FEF-BB6C-B33FFE1ED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050399"/>
              </p:ext>
            </p:extLst>
          </p:nvPr>
        </p:nvGraphicFramePr>
        <p:xfrm>
          <a:off x="5448297" y="895350"/>
          <a:ext cx="3549650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7E29F7C4-6FE9-4C37-946B-3930E0572CC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66564" y="1625599"/>
            <a:ext cx="4396565" cy="25654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26 Flecha abajo">
            <a:extLst>
              <a:ext uri="{FF2B5EF4-FFF2-40B4-BE49-F238E27FC236}">
                <a16:creationId xmlns:a16="http://schemas.microsoft.com/office/drawing/2014/main" id="{047549AB-E412-4868-A863-9F84F9D51875}"/>
              </a:ext>
            </a:extLst>
          </p:cNvPr>
          <p:cNvSpPr/>
          <p:nvPr/>
        </p:nvSpPr>
        <p:spPr>
          <a:xfrm rot="16200000">
            <a:off x="8773480" y="3648550"/>
            <a:ext cx="360040" cy="336546"/>
          </a:xfrm>
          <a:prstGeom prst="downArrow">
            <a:avLst/>
          </a:prstGeom>
          <a:solidFill>
            <a:schemeClr val="bg1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13" name="26 Flecha abajo">
            <a:extLst>
              <a:ext uri="{FF2B5EF4-FFF2-40B4-BE49-F238E27FC236}">
                <a16:creationId xmlns:a16="http://schemas.microsoft.com/office/drawing/2014/main" id="{6A3A3322-823A-4586-9241-47162E7849A4}"/>
              </a:ext>
            </a:extLst>
          </p:cNvPr>
          <p:cNvSpPr/>
          <p:nvPr/>
        </p:nvSpPr>
        <p:spPr>
          <a:xfrm>
            <a:off x="10684826" y="5177278"/>
            <a:ext cx="360040" cy="233766"/>
          </a:xfrm>
          <a:prstGeom prst="downArrow">
            <a:avLst/>
          </a:prstGeom>
          <a:solidFill>
            <a:schemeClr val="bg1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14" name="27 CuadroTexto">
            <a:extLst>
              <a:ext uri="{FF2B5EF4-FFF2-40B4-BE49-F238E27FC236}">
                <a16:creationId xmlns:a16="http://schemas.microsoft.com/office/drawing/2014/main" id="{30C77C85-D8EF-46FA-A449-C9E3CE2D3FD1}"/>
              </a:ext>
            </a:extLst>
          </p:cNvPr>
          <p:cNvSpPr txBox="1"/>
          <p:nvPr/>
        </p:nvSpPr>
        <p:spPr>
          <a:xfrm>
            <a:off x="5419723" y="5563372"/>
            <a:ext cx="6727825" cy="408623"/>
          </a:xfrm>
          <a:prstGeom prst="roundRect">
            <a:avLst/>
          </a:prstGeom>
          <a:ln>
            <a:solidFill>
              <a:srgbClr val="0033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VE" dirty="0"/>
              <a:t>  Atmospheric pressure plasma treatment using compressed air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94D2F5-E204-4A37-B758-293E3900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65" y="4891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</a:rPr>
              <a:t>Weight loss</a:t>
            </a:r>
            <a:br>
              <a:rPr lang="en-US" dirty="0">
                <a:solidFill>
                  <a:srgbClr val="003366"/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761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1">
            <a:extLst>
              <a:ext uri="{FF2B5EF4-FFF2-40B4-BE49-F238E27FC236}">
                <a16:creationId xmlns:a16="http://schemas.microsoft.com/office/drawing/2014/main" id="{CDD4CF49-6FD1-406D-A699-6D06DAAEB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827279"/>
              </p:ext>
            </p:extLst>
          </p:nvPr>
        </p:nvGraphicFramePr>
        <p:xfrm>
          <a:off x="7213600" y="836749"/>
          <a:ext cx="4826000" cy="508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E9F41714-A27F-4BC0-B211-43F7471D5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556384"/>
              </p:ext>
            </p:extLst>
          </p:nvPr>
        </p:nvGraphicFramePr>
        <p:xfrm>
          <a:off x="0" y="932907"/>
          <a:ext cx="7404100" cy="447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E89079-4A0D-4529-A1DD-D452DCC7E1C9}"/>
              </a:ext>
            </a:extLst>
          </p:cNvPr>
          <p:cNvSpPr txBox="1"/>
          <p:nvPr/>
        </p:nvSpPr>
        <p:spPr>
          <a:xfrm>
            <a:off x="11531285" y="6488668"/>
            <a:ext cx="50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17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9A7258-95A4-413A-858A-5FC90A08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0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</a:rPr>
              <a:t>Thickness loss</a:t>
            </a:r>
            <a:br>
              <a:rPr lang="en-US" dirty="0">
                <a:solidFill>
                  <a:srgbClr val="003366"/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122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FEC63B-E5FE-4160-8D84-F110C9B7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88"/>
            <a:ext cx="12192000" cy="1325563"/>
          </a:xfrm>
        </p:spPr>
        <p:txBody>
          <a:bodyPr/>
          <a:lstStyle/>
          <a:p>
            <a:pPr algn="ctr"/>
            <a:r>
              <a:rPr lang="en-GB" b="1" dirty="0"/>
              <a:t>Atmospheric</a:t>
            </a:r>
            <a:r>
              <a:rPr lang="it-IT" b="1" dirty="0"/>
              <a:t> Plasma Treatment for Veto </a:t>
            </a:r>
            <a:r>
              <a:rPr lang="it-IT" b="1" dirty="0" err="1"/>
              <a:t>DarkSide</a:t>
            </a:r>
            <a:endParaRPr lang="it-IT" b="1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03F4C731-F1FB-44A7-8442-0939F081859A}"/>
              </a:ext>
            </a:extLst>
          </p:cNvPr>
          <p:cNvSpPr/>
          <p:nvPr/>
        </p:nvSpPr>
        <p:spPr>
          <a:xfrm>
            <a:off x="632187" y="3076575"/>
            <a:ext cx="3339737" cy="2190750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 w="25400" h="5778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DFFE9F-8EDC-48FB-82C6-644609C973E7}"/>
              </a:ext>
            </a:extLst>
          </p:cNvPr>
          <p:cNvSpPr txBox="1"/>
          <p:nvPr/>
        </p:nvSpPr>
        <p:spPr>
          <a:xfrm rot="488215">
            <a:off x="1619250" y="521759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2000 mm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4A4990-9122-4BF9-AE27-6DF86174D1D1}"/>
              </a:ext>
            </a:extLst>
          </p:cNvPr>
          <p:cNvSpPr txBox="1"/>
          <p:nvPr/>
        </p:nvSpPr>
        <p:spPr>
          <a:xfrm rot="19540177">
            <a:off x="3631622" y="521759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50 mm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D623E1-8016-40EF-8190-F8DCE5AFDF4F}"/>
              </a:ext>
            </a:extLst>
          </p:cNvPr>
          <p:cNvSpPr txBox="1"/>
          <p:nvPr/>
        </p:nvSpPr>
        <p:spPr>
          <a:xfrm rot="16200000">
            <a:off x="153531" y="373797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600 mm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0665A0-FCC9-481F-8E5A-74385575A8AE}"/>
              </a:ext>
            </a:extLst>
          </p:cNvPr>
          <p:cNvSpPr txBox="1"/>
          <p:nvPr/>
        </p:nvSpPr>
        <p:spPr>
          <a:xfrm rot="488215">
            <a:off x="1753380" y="3797373"/>
            <a:ext cx="109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/>
              <a:t>70 kg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376C478-B6D0-4AE3-8A99-2E5AD0DCA384}"/>
              </a:ext>
            </a:extLst>
          </p:cNvPr>
          <p:cNvSpPr txBox="1"/>
          <p:nvPr/>
        </p:nvSpPr>
        <p:spPr>
          <a:xfrm>
            <a:off x="512620" y="1634883"/>
            <a:ext cx="440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>
                <a:solidFill>
                  <a:srgbClr val="0070C0"/>
                </a:solidFill>
              </a:rPr>
              <a:t>Veto: 200 </a:t>
            </a:r>
            <a:r>
              <a:rPr lang="en-GB" sz="3600" i="1" dirty="0">
                <a:solidFill>
                  <a:srgbClr val="0070C0"/>
                </a:solidFill>
              </a:rPr>
              <a:t>Components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6765EA4-1C37-4226-B911-D39FFBC3C1FB}"/>
              </a:ext>
            </a:extLst>
          </p:cNvPr>
          <p:cNvSpPr/>
          <p:nvPr/>
        </p:nvSpPr>
        <p:spPr>
          <a:xfrm>
            <a:off x="6926817" y="3395088"/>
            <a:ext cx="3339737" cy="2190750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 w="25400" h="5778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01D94EF-05AC-4945-B526-98881A99318E}"/>
              </a:ext>
            </a:extLst>
          </p:cNvPr>
          <p:cNvSpPr txBox="1"/>
          <p:nvPr/>
        </p:nvSpPr>
        <p:spPr>
          <a:xfrm>
            <a:off x="5670418" y="1619425"/>
            <a:ext cx="6302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>
                <a:solidFill>
                  <a:srgbClr val="0070C0"/>
                </a:solidFill>
              </a:rPr>
              <a:t>Configuration suggested from IIS</a:t>
            </a:r>
          </a:p>
        </p:txBody>
      </p:sp>
      <p:sp>
        <p:nvSpPr>
          <p:cNvPr id="15" name="Connettore 14">
            <a:extLst>
              <a:ext uri="{FF2B5EF4-FFF2-40B4-BE49-F238E27FC236}">
                <a16:creationId xmlns:a16="http://schemas.microsoft.com/office/drawing/2014/main" id="{6F7193B5-A1A8-420C-A449-BC065DC4C1F2}"/>
              </a:ext>
            </a:extLst>
          </p:cNvPr>
          <p:cNvSpPr/>
          <p:nvPr/>
        </p:nvSpPr>
        <p:spPr>
          <a:xfrm>
            <a:off x="7277100" y="3443981"/>
            <a:ext cx="302659" cy="30472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onnettore 15">
            <a:extLst>
              <a:ext uri="{FF2B5EF4-FFF2-40B4-BE49-F238E27FC236}">
                <a16:creationId xmlns:a16="http://schemas.microsoft.com/office/drawing/2014/main" id="{2B7A2077-56E2-4429-B75D-26D15B0604E5}"/>
              </a:ext>
            </a:extLst>
          </p:cNvPr>
          <p:cNvSpPr/>
          <p:nvPr/>
        </p:nvSpPr>
        <p:spPr>
          <a:xfrm>
            <a:off x="7277099" y="3883399"/>
            <a:ext cx="302659" cy="30472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onnettore 16">
            <a:extLst>
              <a:ext uri="{FF2B5EF4-FFF2-40B4-BE49-F238E27FC236}">
                <a16:creationId xmlns:a16="http://schemas.microsoft.com/office/drawing/2014/main" id="{46356846-F9FB-4862-8A56-3D5D992E99C2}"/>
              </a:ext>
            </a:extLst>
          </p:cNvPr>
          <p:cNvSpPr/>
          <p:nvPr/>
        </p:nvSpPr>
        <p:spPr>
          <a:xfrm>
            <a:off x="7277099" y="4838701"/>
            <a:ext cx="302659" cy="30472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onnettore 17">
            <a:extLst>
              <a:ext uri="{FF2B5EF4-FFF2-40B4-BE49-F238E27FC236}">
                <a16:creationId xmlns:a16="http://schemas.microsoft.com/office/drawing/2014/main" id="{C3175646-CE9C-40F5-918D-D2383F723CD9}"/>
              </a:ext>
            </a:extLst>
          </p:cNvPr>
          <p:cNvSpPr/>
          <p:nvPr/>
        </p:nvSpPr>
        <p:spPr>
          <a:xfrm>
            <a:off x="7277099" y="4339123"/>
            <a:ext cx="302659" cy="30472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0A8AE905-6AF6-4AB8-9AFA-F1D57B4D11CE}"/>
              </a:ext>
            </a:extLst>
          </p:cNvPr>
          <p:cNvCxnSpPr/>
          <p:nvPr/>
        </p:nvCxnSpPr>
        <p:spPr>
          <a:xfrm>
            <a:off x="7724449" y="3653605"/>
            <a:ext cx="1545192" cy="229794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F406A4F-7F34-4FF0-A09C-20314F3CD0D0}"/>
              </a:ext>
            </a:extLst>
          </p:cNvPr>
          <p:cNvCxnSpPr/>
          <p:nvPr/>
        </p:nvCxnSpPr>
        <p:spPr>
          <a:xfrm>
            <a:off x="7724449" y="4074023"/>
            <a:ext cx="1545192" cy="229794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79EFD19-999E-475B-B954-10D5E9208AF1}"/>
              </a:ext>
            </a:extLst>
          </p:cNvPr>
          <p:cNvCxnSpPr/>
          <p:nvPr/>
        </p:nvCxnSpPr>
        <p:spPr>
          <a:xfrm>
            <a:off x="7724449" y="4540069"/>
            <a:ext cx="1545192" cy="229794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F7BC021-1D63-49C0-8474-5CF401678B68}"/>
              </a:ext>
            </a:extLst>
          </p:cNvPr>
          <p:cNvCxnSpPr/>
          <p:nvPr/>
        </p:nvCxnSpPr>
        <p:spPr>
          <a:xfrm>
            <a:off x="7724449" y="5028528"/>
            <a:ext cx="1545192" cy="229794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6421D3A-C9E1-413B-A0C1-01BD6E2057C7}"/>
              </a:ext>
            </a:extLst>
          </p:cNvPr>
          <p:cNvSpPr txBox="1"/>
          <p:nvPr/>
        </p:nvSpPr>
        <p:spPr>
          <a:xfrm>
            <a:off x="5670418" y="2193158"/>
            <a:ext cx="5702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B050"/>
                </a:solidFill>
              </a:rPr>
              <a:t>Series of 20 plasma torches (each torch treats 30 mm) in linear combination</a:t>
            </a:r>
          </a:p>
        </p:txBody>
      </p:sp>
    </p:spTree>
    <p:extLst>
      <p:ext uri="{BB962C8B-B14F-4D97-AF65-F5344CB8AC3E}">
        <p14:creationId xmlns:p14="http://schemas.microsoft.com/office/powerpoint/2010/main" val="127233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FEC63B-E5FE-4160-8D84-F110C9B7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84"/>
            <a:ext cx="12192000" cy="1325563"/>
          </a:xfrm>
        </p:spPr>
        <p:txBody>
          <a:bodyPr/>
          <a:lstStyle/>
          <a:p>
            <a:pPr algn="ctr"/>
            <a:r>
              <a:rPr lang="it-IT" b="1" dirty="0"/>
              <a:t>Alternative treatments for Veto of </a:t>
            </a:r>
            <a:r>
              <a:rPr lang="it-IT" b="1" dirty="0" err="1"/>
              <a:t>Darkside</a:t>
            </a:r>
            <a:endParaRPr lang="it-IT" b="1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8A0AB5A-C37E-4AB8-9762-31C872901E9E}"/>
              </a:ext>
            </a:extLst>
          </p:cNvPr>
          <p:cNvGrpSpPr/>
          <p:nvPr/>
        </p:nvGrpSpPr>
        <p:grpSpPr>
          <a:xfrm>
            <a:off x="647039" y="2316375"/>
            <a:ext cx="4426082" cy="2381075"/>
            <a:chOff x="145918" y="1619425"/>
            <a:chExt cx="6302816" cy="3966413"/>
          </a:xfrm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86765EA4-1C37-4226-B911-D39FFBC3C1FB}"/>
                </a:ext>
              </a:extLst>
            </p:cNvPr>
            <p:cNvSpPr/>
            <p:nvPr/>
          </p:nvSpPr>
          <p:spPr>
            <a:xfrm>
              <a:off x="1402317" y="3395088"/>
              <a:ext cx="3339737" cy="2190750"/>
            </a:xfrm>
            <a:prstGeom prst="roundRect">
              <a:avLst/>
            </a:prstGeom>
            <a:scene3d>
              <a:camera prst="isometricOffAxis2Left"/>
              <a:lightRig rig="threePt" dir="t"/>
            </a:scene3d>
            <a:sp3d>
              <a:bevelT w="25400" h="5778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01D94EF-05AC-4945-B526-98881A99318E}"/>
                </a:ext>
              </a:extLst>
            </p:cNvPr>
            <p:cNvSpPr txBox="1"/>
            <p:nvPr/>
          </p:nvSpPr>
          <p:spPr>
            <a:xfrm>
              <a:off x="145918" y="1619425"/>
              <a:ext cx="6302816" cy="582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dirty="0">
                  <a:solidFill>
                    <a:srgbClr val="0070C0"/>
                  </a:solidFill>
                </a:rPr>
                <a:t>Atmospheric Plasma Treatments</a:t>
              </a:r>
            </a:p>
          </p:txBody>
        </p:sp>
        <p:sp>
          <p:nvSpPr>
            <p:cNvPr id="15" name="Connettore 14">
              <a:extLst>
                <a:ext uri="{FF2B5EF4-FFF2-40B4-BE49-F238E27FC236}">
                  <a16:creationId xmlns:a16="http://schemas.microsoft.com/office/drawing/2014/main" id="{6F7193B5-A1A8-420C-A449-BC065DC4C1F2}"/>
                </a:ext>
              </a:extLst>
            </p:cNvPr>
            <p:cNvSpPr/>
            <p:nvPr/>
          </p:nvSpPr>
          <p:spPr>
            <a:xfrm>
              <a:off x="1752600" y="3443981"/>
              <a:ext cx="302659" cy="304724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onnettore 15">
              <a:extLst>
                <a:ext uri="{FF2B5EF4-FFF2-40B4-BE49-F238E27FC236}">
                  <a16:creationId xmlns:a16="http://schemas.microsoft.com/office/drawing/2014/main" id="{2B7A2077-56E2-4429-B75D-26D15B0604E5}"/>
                </a:ext>
              </a:extLst>
            </p:cNvPr>
            <p:cNvSpPr/>
            <p:nvPr/>
          </p:nvSpPr>
          <p:spPr>
            <a:xfrm>
              <a:off x="1752599" y="3883399"/>
              <a:ext cx="302659" cy="304724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onnettore 16">
              <a:extLst>
                <a:ext uri="{FF2B5EF4-FFF2-40B4-BE49-F238E27FC236}">
                  <a16:creationId xmlns:a16="http://schemas.microsoft.com/office/drawing/2014/main" id="{46356846-F9FB-4862-8A56-3D5D992E99C2}"/>
                </a:ext>
              </a:extLst>
            </p:cNvPr>
            <p:cNvSpPr/>
            <p:nvPr/>
          </p:nvSpPr>
          <p:spPr>
            <a:xfrm>
              <a:off x="1752599" y="4838701"/>
              <a:ext cx="302659" cy="304724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onnettore 17">
              <a:extLst>
                <a:ext uri="{FF2B5EF4-FFF2-40B4-BE49-F238E27FC236}">
                  <a16:creationId xmlns:a16="http://schemas.microsoft.com/office/drawing/2014/main" id="{C3175646-CE9C-40F5-918D-D2383F723CD9}"/>
                </a:ext>
              </a:extLst>
            </p:cNvPr>
            <p:cNvSpPr/>
            <p:nvPr/>
          </p:nvSpPr>
          <p:spPr>
            <a:xfrm>
              <a:off x="1752599" y="4339123"/>
              <a:ext cx="302659" cy="304724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0A8AE905-6AF6-4AB8-9AFA-F1D57B4D11CE}"/>
                </a:ext>
              </a:extLst>
            </p:cNvPr>
            <p:cNvCxnSpPr>
              <a:cxnSpLocks/>
            </p:cNvCxnSpPr>
            <p:nvPr/>
          </p:nvCxnSpPr>
          <p:spPr>
            <a:xfrm>
              <a:off x="2199949" y="3653604"/>
              <a:ext cx="1545192" cy="298633"/>
            </a:xfrm>
            <a:prstGeom prst="straightConnector1">
              <a:avLst/>
            </a:prstGeom>
            <a:ln w="38100">
              <a:solidFill>
                <a:srgbClr val="FFFF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FF406A4F-7F34-4FF0-A09C-20314F3CD0D0}"/>
                </a:ext>
              </a:extLst>
            </p:cNvPr>
            <p:cNvCxnSpPr>
              <a:cxnSpLocks/>
            </p:cNvCxnSpPr>
            <p:nvPr/>
          </p:nvCxnSpPr>
          <p:spPr>
            <a:xfrm>
              <a:off x="2199949" y="4074023"/>
              <a:ext cx="1545192" cy="298633"/>
            </a:xfrm>
            <a:prstGeom prst="straightConnector1">
              <a:avLst/>
            </a:prstGeom>
            <a:ln w="38100">
              <a:solidFill>
                <a:srgbClr val="FFFF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879EFD19-999E-475B-B954-10D5E9208AF1}"/>
                </a:ext>
              </a:extLst>
            </p:cNvPr>
            <p:cNvCxnSpPr>
              <a:cxnSpLocks/>
            </p:cNvCxnSpPr>
            <p:nvPr/>
          </p:nvCxnSpPr>
          <p:spPr>
            <a:xfrm>
              <a:off x="2199949" y="4540069"/>
              <a:ext cx="1545192" cy="298633"/>
            </a:xfrm>
            <a:prstGeom prst="straightConnector1">
              <a:avLst/>
            </a:prstGeom>
            <a:ln w="38100">
              <a:solidFill>
                <a:srgbClr val="FFFF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AF7BC021-1D63-49C0-8474-5CF401678B68}"/>
                </a:ext>
              </a:extLst>
            </p:cNvPr>
            <p:cNvCxnSpPr>
              <a:cxnSpLocks/>
            </p:cNvCxnSpPr>
            <p:nvPr/>
          </p:nvCxnSpPr>
          <p:spPr>
            <a:xfrm>
              <a:off x="2199949" y="5028529"/>
              <a:ext cx="1545192" cy="304725"/>
            </a:xfrm>
            <a:prstGeom prst="straightConnector1">
              <a:avLst/>
            </a:prstGeom>
            <a:ln w="38100">
              <a:solidFill>
                <a:srgbClr val="FFFF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D6421D3A-C9E1-413B-A0C1-01BD6E2057C7}"/>
                </a:ext>
              </a:extLst>
            </p:cNvPr>
            <p:cNvSpPr txBox="1"/>
            <p:nvPr/>
          </p:nvSpPr>
          <p:spPr>
            <a:xfrm>
              <a:off x="145918" y="2193158"/>
              <a:ext cx="5702432" cy="42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00B050"/>
                  </a:solidFill>
                </a:rPr>
                <a:t>Extra Pure Gases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5544852F-7B55-4ABF-AD7F-C551760443F9}"/>
              </a:ext>
            </a:extLst>
          </p:cNvPr>
          <p:cNvGrpSpPr/>
          <p:nvPr/>
        </p:nvGrpSpPr>
        <p:grpSpPr>
          <a:xfrm>
            <a:off x="6425342" y="1308346"/>
            <a:ext cx="4757008" cy="2381075"/>
            <a:chOff x="145918" y="1619425"/>
            <a:chExt cx="6774060" cy="3966413"/>
          </a:xfrm>
        </p:grpSpPr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A367C8D6-18F3-478C-8ADA-384CB6CB0E6D}"/>
                </a:ext>
              </a:extLst>
            </p:cNvPr>
            <p:cNvSpPr/>
            <p:nvPr/>
          </p:nvSpPr>
          <p:spPr>
            <a:xfrm>
              <a:off x="1402317" y="3395088"/>
              <a:ext cx="3339737" cy="2190750"/>
            </a:xfrm>
            <a:prstGeom prst="roundRect">
              <a:avLst/>
            </a:prstGeom>
            <a:scene3d>
              <a:camera prst="isometricOffAxis2Left"/>
              <a:lightRig rig="threePt" dir="t"/>
            </a:scene3d>
            <a:sp3d>
              <a:bevelT w="25400" h="5778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27BA6CB1-D43E-4198-AA18-F74E28DEC51E}"/>
                </a:ext>
              </a:extLst>
            </p:cNvPr>
            <p:cNvSpPr txBox="1"/>
            <p:nvPr/>
          </p:nvSpPr>
          <p:spPr>
            <a:xfrm>
              <a:off x="145918" y="1619425"/>
              <a:ext cx="6302816" cy="76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dirty="0">
                  <a:solidFill>
                    <a:srgbClr val="0070C0"/>
                  </a:solidFill>
                </a:rPr>
                <a:t>Flame Treatments</a:t>
              </a:r>
            </a:p>
          </p:txBody>
        </p:sp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ABDEC0D6-C7F9-4CA7-AE4D-320CF0750D70}"/>
                </a:ext>
              </a:extLst>
            </p:cNvPr>
            <p:cNvCxnSpPr>
              <a:cxnSpLocks/>
            </p:cNvCxnSpPr>
            <p:nvPr/>
          </p:nvCxnSpPr>
          <p:spPr>
            <a:xfrm>
              <a:off x="2183071" y="3795368"/>
              <a:ext cx="1562070" cy="313678"/>
            </a:xfrm>
            <a:prstGeom prst="straightConnector1">
              <a:avLst/>
            </a:prstGeom>
            <a:ln w="38100">
              <a:solidFill>
                <a:srgbClr val="FFFF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0553C147-14B3-425C-87AB-B8DC2F6C0989}"/>
                </a:ext>
              </a:extLst>
            </p:cNvPr>
            <p:cNvSpPr txBox="1"/>
            <p:nvPr/>
          </p:nvSpPr>
          <p:spPr>
            <a:xfrm>
              <a:off x="145918" y="2193157"/>
              <a:ext cx="6774060" cy="974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00B050"/>
                  </a:solidFill>
                </a:rPr>
                <a:t>Propane or Butane Gases (faster that Plasma Treatments)</a:t>
              </a: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065F834-828C-4E34-97C4-8EA8E08C1286}"/>
              </a:ext>
            </a:extLst>
          </p:cNvPr>
          <p:cNvGrpSpPr/>
          <p:nvPr/>
        </p:nvGrpSpPr>
        <p:grpSpPr>
          <a:xfrm>
            <a:off x="6425342" y="3801324"/>
            <a:ext cx="4426082" cy="2381075"/>
            <a:chOff x="145918" y="1619425"/>
            <a:chExt cx="6302816" cy="3966413"/>
          </a:xfrm>
        </p:grpSpPr>
        <p:sp>
          <p:nvSpPr>
            <p:cNvPr id="38" name="Rettangolo con angoli arrotondati 37">
              <a:extLst>
                <a:ext uri="{FF2B5EF4-FFF2-40B4-BE49-F238E27FC236}">
                  <a16:creationId xmlns:a16="http://schemas.microsoft.com/office/drawing/2014/main" id="{D3EAB18F-0709-4B30-9FCB-B86C6A091544}"/>
                </a:ext>
              </a:extLst>
            </p:cNvPr>
            <p:cNvSpPr/>
            <p:nvPr/>
          </p:nvSpPr>
          <p:spPr>
            <a:xfrm>
              <a:off x="1402317" y="3395088"/>
              <a:ext cx="3339737" cy="2190750"/>
            </a:xfrm>
            <a:prstGeom prst="roundRect">
              <a:avLst/>
            </a:prstGeom>
            <a:scene3d>
              <a:camera prst="isometricOffAxis2Left"/>
              <a:lightRig rig="threePt" dir="t"/>
            </a:scene3d>
            <a:sp3d>
              <a:bevelT w="25400" h="5778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D54C1B1B-E65F-4180-8D98-4C67BB26DEDC}"/>
                </a:ext>
              </a:extLst>
            </p:cNvPr>
            <p:cNvSpPr txBox="1"/>
            <p:nvPr/>
          </p:nvSpPr>
          <p:spPr>
            <a:xfrm>
              <a:off x="145918" y="1619425"/>
              <a:ext cx="6302816" cy="76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dirty="0">
                  <a:solidFill>
                    <a:srgbClr val="0070C0"/>
                  </a:solidFill>
                </a:rPr>
                <a:t>Laser Ablation Treatments</a:t>
              </a:r>
            </a:p>
          </p:txBody>
        </p:sp>
        <p:sp>
          <p:nvSpPr>
            <p:cNvPr id="40" name="Connettore 39">
              <a:extLst>
                <a:ext uri="{FF2B5EF4-FFF2-40B4-BE49-F238E27FC236}">
                  <a16:creationId xmlns:a16="http://schemas.microsoft.com/office/drawing/2014/main" id="{6B139F24-6E3D-4173-A425-7B90F2074468}"/>
                </a:ext>
              </a:extLst>
            </p:cNvPr>
            <p:cNvSpPr/>
            <p:nvPr/>
          </p:nvSpPr>
          <p:spPr>
            <a:xfrm>
              <a:off x="1752597" y="3626285"/>
              <a:ext cx="302659" cy="304725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highlight>
                  <a:srgbClr val="FFFF00"/>
                </a:highlight>
              </a:endParaRPr>
            </a:p>
          </p:txBody>
        </p:sp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id="{BD98598C-BF2F-4D51-960C-308CEDF1677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588" y="3885620"/>
              <a:ext cx="1545192" cy="30472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C86F1EA0-CEA1-478A-AAEE-5B6A47108689}"/>
                </a:ext>
              </a:extLst>
            </p:cNvPr>
            <p:cNvSpPr txBox="1"/>
            <p:nvPr/>
          </p:nvSpPr>
          <p:spPr>
            <a:xfrm>
              <a:off x="145918" y="2193157"/>
              <a:ext cx="5702432" cy="974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00B050"/>
                  </a:solidFill>
                </a:rPr>
                <a:t>Absence of gases (faster that Plasma Treatments</a:t>
              </a:r>
            </a:p>
          </p:txBody>
        </p:sp>
      </p:grpSp>
      <p:pic>
        <p:nvPicPr>
          <p:cNvPr id="49" name="Immagine 48">
            <a:extLst>
              <a:ext uri="{FF2B5EF4-FFF2-40B4-BE49-F238E27FC236}">
                <a16:creationId xmlns:a16="http://schemas.microsoft.com/office/drawing/2014/main" id="{DD7BB24F-0731-4B24-AF57-4B77DA6D3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821188">
            <a:off x="7433886" y="2264287"/>
            <a:ext cx="451997" cy="4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60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13886</TotalTime>
  <Words>885</Words>
  <Application>Microsoft Office PowerPoint</Application>
  <PresentationFormat>Widescreen</PresentationFormat>
  <Paragraphs>136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Calibri</vt:lpstr>
      <vt:lpstr>Arial</vt:lpstr>
      <vt:lpstr>Calibri Light</vt:lpstr>
      <vt:lpstr>Lato</vt:lpstr>
      <vt:lpstr>Bernard MT Condensed</vt:lpstr>
      <vt:lpstr>Oswald</vt:lpstr>
      <vt:lpstr>Century Gothic</vt:lpstr>
      <vt:lpstr>Tema di Office</vt:lpstr>
      <vt:lpstr>Copper Cleaning Protocol for DarkSide Motherboards</vt:lpstr>
      <vt:lpstr>Test of Copper Cleaning Protocol for DarkSide Motherboards</vt:lpstr>
      <vt:lpstr>Copper Components Transport and Manipulation for DarkSide Motherboards</vt:lpstr>
      <vt:lpstr>Presentazione standard di PowerPoint</vt:lpstr>
      <vt:lpstr>Possible Acrylic Cleaning Process: Reactive Atmospheric Plasma</vt:lpstr>
      <vt:lpstr>Weight loss </vt:lpstr>
      <vt:lpstr>Thickness loss </vt:lpstr>
      <vt:lpstr>Atmospheric Plasma Treatment for Veto DarkSide</vt:lpstr>
      <vt:lpstr>Alternative treatments for Veto of Darkside</vt:lpstr>
      <vt:lpstr>Presentazione standard di PowerPoint</vt:lpstr>
      <vt:lpstr>Future Projects:  Does DarkSide need Atmospheric Plasma Cleaning?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Cristian</dc:creator>
  <cp:lastModifiedBy>Oscar Azzolini</cp:lastModifiedBy>
  <cp:revision>534</cp:revision>
  <dcterms:created xsi:type="dcterms:W3CDTF">2013-11-07T09:11:08Z</dcterms:created>
  <dcterms:modified xsi:type="dcterms:W3CDTF">2019-11-08T15:58:21Z</dcterms:modified>
</cp:coreProperties>
</file>