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7" r:id="rId8"/>
    <p:sldId id="264" r:id="rId9"/>
    <p:sldId id="262" r:id="rId10"/>
    <p:sldId id="265" r:id="rId11"/>
    <p:sldId id="269" r:id="rId12"/>
    <p:sldId id="268" r:id="rId13"/>
    <p:sldId id="270" r:id="rId14"/>
    <p:sldId id="271" r:id="rId15"/>
    <p:sldId id="266" r:id="rId16"/>
  </p:sldIdLst>
  <p:sldSz cx="9906000" cy="6858000" type="A4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3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065"/>
    <p:restoredTop sz="95104"/>
  </p:normalViewPr>
  <p:slideViewPr>
    <p:cSldViewPr snapToGrid="0" snapToObjects="1">
      <p:cViewPr>
        <p:scale>
          <a:sx n="99" d="100"/>
          <a:sy n="99" d="100"/>
        </p:scale>
        <p:origin x="2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5D59-53F1-1041-A9FE-DF80064468CC}" type="datetimeFigureOut">
              <a:rPr lang="it-IT" smtClean="0"/>
              <a:t>04/11/19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8BA1-3262-0842-A39C-9B3FA1E7EEE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650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5D59-53F1-1041-A9FE-DF80064468CC}" type="datetimeFigureOut">
              <a:rPr lang="it-IT" smtClean="0"/>
              <a:t>04/11/19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8BA1-3262-0842-A39C-9B3FA1E7EEE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944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5D59-53F1-1041-A9FE-DF80064468CC}" type="datetimeFigureOut">
              <a:rPr lang="it-IT" smtClean="0"/>
              <a:t>04/11/19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8BA1-3262-0842-A39C-9B3FA1E7EEE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981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5D59-53F1-1041-A9FE-DF80064468CC}" type="datetimeFigureOut">
              <a:rPr lang="it-IT" smtClean="0"/>
              <a:t>04/11/19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8BA1-3262-0842-A39C-9B3FA1E7EEE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088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5D59-53F1-1041-A9FE-DF80064468CC}" type="datetimeFigureOut">
              <a:rPr lang="it-IT" smtClean="0"/>
              <a:t>04/11/19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8BA1-3262-0842-A39C-9B3FA1E7EEE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138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5D59-53F1-1041-A9FE-DF80064468CC}" type="datetimeFigureOut">
              <a:rPr lang="it-IT" smtClean="0"/>
              <a:t>04/11/19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8BA1-3262-0842-A39C-9B3FA1E7EEE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300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5D59-53F1-1041-A9FE-DF80064468CC}" type="datetimeFigureOut">
              <a:rPr lang="it-IT" smtClean="0"/>
              <a:t>04/11/19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8BA1-3262-0842-A39C-9B3FA1E7EEE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2930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5D59-53F1-1041-A9FE-DF80064468CC}" type="datetimeFigureOut">
              <a:rPr lang="it-IT" smtClean="0"/>
              <a:t>04/11/19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8BA1-3262-0842-A39C-9B3FA1E7EEE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3584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5D59-53F1-1041-A9FE-DF80064468CC}" type="datetimeFigureOut">
              <a:rPr lang="it-IT" smtClean="0"/>
              <a:t>04/11/19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8BA1-3262-0842-A39C-9B3FA1E7EEE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05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5D59-53F1-1041-A9FE-DF80064468CC}" type="datetimeFigureOut">
              <a:rPr lang="it-IT" smtClean="0"/>
              <a:t>04/11/19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8BA1-3262-0842-A39C-9B3FA1E7EEE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6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5D59-53F1-1041-A9FE-DF80064468CC}" type="datetimeFigureOut">
              <a:rPr lang="it-IT" smtClean="0"/>
              <a:t>04/11/19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8BA1-3262-0842-A39C-9B3FA1E7EEE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8682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F5D59-53F1-1041-A9FE-DF80064468CC}" type="datetimeFigureOut">
              <a:rPr lang="it-IT" smtClean="0"/>
              <a:t>04/11/19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68BA1-3262-0842-A39C-9B3FA1E7EEE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061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906000" cy="59436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4226418"/>
            <a:ext cx="7391400" cy="14346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WP6</a:t>
            </a:r>
            <a:br>
              <a:rPr lang="it-IT" sz="3600" b="1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</a:br>
            <a:r>
              <a:rPr lang="it-IT" sz="3600" b="1" dirty="0" err="1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Dissemination</a:t>
            </a:r>
            <a:r>
              <a:rPr lang="it-IT" sz="3600" b="1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 and </a:t>
            </a:r>
            <a:r>
              <a:rPr lang="it-IT" sz="3600" b="1" dirty="0" err="1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Outreach</a:t>
            </a:r>
            <a:endParaRPr lang="it-IT" sz="3600" dirty="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1438" y="5753100"/>
            <a:ext cx="6861175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2000" dirty="0" smtClean="0">
                <a:latin typeface="Comic Sans MS"/>
                <a:cs typeface="Comic Sans MS"/>
              </a:rPr>
              <a:t>Chiara Vignoli, Carmela </a:t>
            </a:r>
            <a:r>
              <a:rPr lang="it-IT" sz="2000" dirty="0" err="1" smtClean="0">
                <a:latin typeface="Comic Sans MS"/>
                <a:cs typeface="Comic Sans MS"/>
              </a:rPr>
              <a:t>Luongo</a:t>
            </a:r>
            <a:endParaRPr lang="it-IT" sz="2000" dirty="0" smtClean="0">
              <a:latin typeface="Comic Sans MS"/>
              <a:cs typeface="Comic Sans MS"/>
            </a:endParaRPr>
          </a:p>
          <a:p>
            <a:pPr>
              <a:defRPr/>
            </a:pPr>
            <a:r>
              <a:rPr lang="it-IT" sz="2000" dirty="0" smtClean="0">
                <a:latin typeface="Comic Sans MS"/>
                <a:cs typeface="Comic Sans MS"/>
              </a:rPr>
              <a:t>INTENSE Meeting, </a:t>
            </a:r>
            <a:r>
              <a:rPr lang="it-IT" sz="2000" dirty="0" err="1" smtClean="0">
                <a:latin typeface="Comic Sans MS"/>
                <a:cs typeface="Comic Sans MS"/>
              </a:rPr>
              <a:t>November</a:t>
            </a:r>
            <a:r>
              <a:rPr lang="it-IT" sz="2000" dirty="0" smtClean="0">
                <a:latin typeface="Comic Sans MS"/>
                <a:cs typeface="Comic Sans MS"/>
              </a:rPr>
              <a:t> 2019</a:t>
            </a:r>
            <a:endParaRPr lang="it-IT" sz="2000" dirty="0" smtClean="0">
              <a:latin typeface="Comic Sans MS"/>
              <a:cs typeface="Comic Sans MS"/>
            </a:endParaRPr>
          </a:p>
        </p:txBody>
      </p:sp>
      <p:pic>
        <p:nvPicPr>
          <p:cNvPr id="7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539" y="5661025"/>
            <a:ext cx="2579687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4"/>
          <p:cNvSpPr>
            <a:spLocks noChangeArrowheads="1"/>
          </p:cNvSpPr>
          <p:nvPr/>
        </p:nvSpPr>
        <p:spPr bwMode="auto">
          <a:xfrm>
            <a:off x="71438" y="44450"/>
            <a:ext cx="846137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Comic Sans MS" charset="0"/>
                <a:cs typeface="Comic Sans MS" charset="0"/>
              </a:rPr>
              <a:t>INTENSE</a:t>
            </a:r>
            <a:endParaRPr lang="it-IT" sz="2800" dirty="0">
              <a:solidFill>
                <a:schemeClr val="bg1"/>
              </a:solidFill>
              <a:latin typeface="Comic Sans MS" charset="0"/>
              <a:cs typeface="Comic Sans MS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omic Sans MS" charset="0"/>
                <a:cs typeface="Comic Sans MS" charset="0"/>
              </a:rPr>
              <a:t>Particle </a:t>
            </a:r>
            <a:r>
              <a:rPr lang="en-US" sz="2000" dirty="0">
                <a:solidFill>
                  <a:schemeClr val="bg1"/>
                </a:solidFill>
                <a:latin typeface="Comic Sans MS" charset="0"/>
                <a:cs typeface="Comic Sans MS" charset="0"/>
              </a:rPr>
              <a:t>physics experiments at the high intensity frontier, from new physics to spin-offs. A cooperative Europe-US–Japan effort</a:t>
            </a:r>
            <a:endParaRPr lang="it-IT" sz="2000" dirty="0">
              <a:solidFill>
                <a:schemeClr val="bg1"/>
              </a:solidFill>
              <a:latin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80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7730" y="49456"/>
            <a:ext cx="9324304" cy="1325563"/>
          </a:xfrm>
        </p:spPr>
        <p:txBody>
          <a:bodyPr>
            <a:normAutofit fontScale="90000"/>
          </a:bodyPr>
          <a:lstStyle/>
          <a:p>
            <a:r>
              <a:rPr lang="it-IT" dirty="0" err="1" smtClean="0">
                <a:latin typeface="Comic Sans MS" charset="0"/>
                <a:ea typeface="Comic Sans MS" charset="0"/>
                <a:cs typeface="Comic Sans MS" charset="0"/>
              </a:rPr>
              <a:t>Outreach</a:t>
            </a:r>
            <a: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  <a:t> Activity:</a:t>
            </a:r>
            <a:b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it-IT" sz="3100" dirty="0" err="1" smtClean="0">
                <a:latin typeface="Comic Sans MS" charset="0"/>
                <a:ea typeface="Comic Sans MS" charset="0"/>
                <a:cs typeface="Comic Sans MS" charset="0"/>
              </a:rPr>
              <a:t>European</a:t>
            </a:r>
            <a:r>
              <a:rPr lang="it-IT" sz="31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sz="3100" dirty="0" err="1">
                <a:latin typeface="Comic Sans MS" charset="0"/>
                <a:ea typeface="Comic Sans MS" charset="0"/>
                <a:cs typeface="Comic Sans MS" charset="0"/>
              </a:rPr>
              <a:t>Researchers</a:t>
            </a:r>
            <a:r>
              <a:rPr lang="it-IT" sz="3100" dirty="0">
                <a:latin typeface="Comic Sans MS" charset="0"/>
                <a:ea typeface="Comic Sans MS" charset="0"/>
                <a:cs typeface="Comic Sans MS" charset="0"/>
              </a:rPr>
              <a:t>’ Night </a:t>
            </a:r>
            <a:r>
              <a:rPr lang="it-IT" sz="3100" dirty="0" smtClean="0">
                <a:latin typeface="Comic Sans MS" charset="0"/>
                <a:ea typeface="Comic Sans MS" charset="0"/>
                <a:cs typeface="Comic Sans MS" charset="0"/>
              </a:rPr>
              <a:t>– </a:t>
            </a:r>
            <a:r>
              <a:rPr lang="it-IT" sz="3100" dirty="0" err="1" smtClean="0">
                <a:latin typeface="Comic Sans MS" charset="0"/>
                <a:ea typeface="Comic Sans MS" charset="0"/>
                <a:cs typeface="Comic Sans MS" charset="0"/>
              </a:rPr>
              <a:t>September</a:t>
            </a:r>
            <a:r>
              <a:rPr lang="it-IT" sz="3100" dirty="0" smtClean="0">
                <a:latin typeface="Comic Sans MS" charset="0"/>
                <a:ea typeface="Comic Sans MS" charset="0"/>
                <a:cs typeface="Comic Sans MS" charset="0"/>
              </a:rPr>
              <a:t> 27, 2019</a:t>
            </a:r>
            <a:endParaRPr lang="it-IT" sz="31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7730" y="2403631"/>
            <a:ext cx="5280516" cy="4351338"/>
          </a:xfrm>
        </p:spPr>
        <p:txBody>
          <a:bodyPr/>
          <a:lstStyle/>
          <a:p>
            <a: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  <a:t>Games with </a:t>
            </a:r>
            <a:r>
              <a:rPr lang="it-IT" dirty="0" err="1" smtClean="0">
                <a:latin typeface="Comic Sans MS" charset="0"/>
                <a:ea typeface="Comic Sans MS" charset="0"/>
                <a:cs typeface="Comic Sans MS" charset="0"/>
              </a:rPr>
              <a:t>kids</a:t>
            </a:r>
            <a:endParaRPr lang="it-IT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@ SHARPER L’Aquila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266" y="1932647"/>
            <a:ext cx="5550734" cy="416305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6" y="4460855"/>
            <a:ext cx="4031087" cy="229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70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1038" y="1690690"/>
            <a:ext cx="8543925" cy="4351338"/>
          </a:xfrm>
        </p:spPr>
        <p:txBody>
          <a:bodyPr/>
          <a:lstStyle/>
          <a:p>
            <a: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  <a:t>Games with </a:t>
            </a:r>
            <a:r>
              <a:rPr lang="it-IT" dirty="0" err="1" smtClean="0">
                <a:latin typeface="Comic Sans MS" charset="0"/>
                <a:ea typeface="Comic Sans MS" charset="0"/>
                <a:cs typeface="Comic Sans MS" charset="0"/>
              </a:rPr>
              <a:t>kids</a:t>
            </a:r>
            <a:endParaRPr lang="it-IT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681" y="3773510"/>
            <a:ext cx="4112653" cy="308449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3773510"/>
            <a:ext cx="4112653" cy="308449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511" y="231176"/>
            <a:ext cx="4847823" cy="319469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67" y="231176"/>
            <a:ext cx="4259593" cy="319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02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7730" y="49456"/>
            <a:ext cx="9324304" cy="1325563"/>
          </a:xfrm>
        </p:spPr>
        <p:txBody>
          <a:bodyPr>
            <a:normAutofit/>
          </a:bodyPr>
          <a:lstStyle/>
          <a:p>
            <a:r>
              <a:rPr lang="it-IT" dirty="0" err="1" smtClean="0">
                <a:latin typeface="Comic Sans MS" charset="0"/>
                <a:ea typeface="Comic Sans MS" charset="0"/>
                <a:cs typeface="Comic Sans MS" charset="0"/>
              </a:rPr>
              <a:t>Outreach</a:t>
            </a:r>
            <a: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  <a:t> Activity:</a:t>
            </a:r>
            <a:b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it-IT" sz="3100" dirty="0" smtClean="0">
                <a:latin typeface="Comic Sans MS" charset="0"/>
                <a:ea typeface="Comic Sans MS" charset="0"/>
                <a:cs typeface="Comic Sans MS" charset="0"/>
              </a:rPr>
              <a:t>LNGS Open </a:t>
            </a:r>
            <a:r>
              <a:rPr lang="it-IT" sz="3100" dirty="0" err="1" smtClean="0">
                <a:latin typeface="Comic Sans MS" charset="0"/>
                <a:ea typeface="Comic Sans MS" charset="0"/>
                <a:cs typeface="Comic Sans MS" charset="0"/>
              </a:rPr>
              <a:t>Day</a:t>
            </a:r>
            <a:endParaRPr lang="it-IT" sz="31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9398" y="1746808"/>
            <a:ext cx="4959524" cy="4351338"/>
          </a:xfrm>
        </p:spPr>
        <p:txBody>
          <a:bodyPr/>
          <a:lstStyle/>
          <a:p>
            <a:r>
              <a:rPr lang="it-IT" dirty="0" err="1" smtClean="0">
                <a:latin typeface="Comic Sans MS" charset="0"/>
                <a:ea typeface="Comic Sans MS" charset="0"/>
                <a:cs typeface="Comic Sans MS" charset="0"/>
              </a:rPr>
              <a:t>Communication</a:t>
            </a:r>
            <a: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  <a:t> and </a:t>
            </a:r>
            <a:r>
              <a:rPr lang="it-IT" dirty="0" err="1" smtClean="0">
                <a:latin typeface="Comic Sans MS" charset="0"/>
                <a:ea typeface="Comic Sans MS" charset="0"/>
                <a:cs typeface="Comic Sans MS" charset="0"/>
              </a:rPr>
              <a:t>outreach</a:t>
            </a:r>
            <a: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 smtClean="0">
                <a:latin typeface="Comic Sans MS" charset="0"/>
                <a:ea typeface="Comic Sans MS" charset="0"/>
                <a:cs typeface="Comic Sans MS" charset="0"/>
              </a:rPr>
              <a:t>activities</a:t>
            </a:r>
            <a: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  <a:t> with general public</a:t>
            </a:r>
            <a:endParaRPr lang="it-IT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2" y="3467427"/>
            <a:ext cx="5075434" cy="319261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888" y="300093"/>
            <a:ext cx="4223112" cy="316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11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7730" y="49456"/>
            <a:ext cx="9324304" cy="1325563"/>
          </a:xfrm>
        </p:spPr>
        <p:txBody>
          <a:bodyPr>
            <a:normAutofit/>
          </a:bodyPr>
          <a:lstStyle/>
          <a:p>
            <a:r>
              <a:rPr lang="it-IT" dirty="0" err="1" smtClean="0">
                <a:latin typeface="Comic Sans MS" charset="0"/>
                <a:ea typeface="Comic Sans MS" charset="0"/>
                <a:cs typeface="Comic Sans MS" charset="0"/>
              </a:rPr>
              <a:t>Outreach</a:t>
            </a:r>
            <a: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  <a:t> Activity:</a:t>
            </a:r>
            <a:b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it-IT" sz="3100" dirty="0" err="1" smtClean="0">
                <a:latin typeface="Comic Sans MS" charset="0"/>
                <a:ea typeface="Comic Sans MS" charset="0"/>
                <a:cs typeface="Comic Sans MS" charset="0"/>
              </a:rPr>
              <a:t>Pint</a:t>
            </a:r>
            <a:r>
              <a:rPr lang="it-IT" sz="3100" dirty="0" smtClean="0">
                <a:latin typeface="Comic Sans MS" charset="0"/>
                <a:ea typeface="Comic Sans MS" charset="0"/>
                <a:cs typeface="Comic Sans MS" charset="0"/>
              </a:rPr>
              <a:t> Of Science</a:t>
            </a:r>
            <a:endParaRPr lang="it-IT" sz="31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9398" y="1746808"/>
            <a:ext cx="4959524" cy="4351338"/>
          </a:xfrm>
        </p:spPr>
        <p:txBody>
          <a:bodyPr/>
          <a:lstStyle/>
          <a:p>
            <a:r>
              <a:rPr lang="it-IT" dirty="0" err="1" smtClean="0">
                <a:latin typeface="Comic Sans MS" charset="0"/>
                <a:ea typeface="Comic Sans MS" charset="0"/>
                <a:cs typeface="Comic Sans MS" charset="0"/>
              </a:rPr>
              <a:t>Communication</a:t>
            </a:r>
            <a: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  <a:t> and </a:t>
            </a:r>
            <a:r>
              <a:rPr lang="it-IT" dirty="0" err="1" smtClean="0">
                <a:latin typeface="Comic Sans MS" charset="0"/>
                <a:ea typeface="Comic Sans MS" charset="0"/>
                <a:cs typeface="Comic Sans MS" charset="0"/>
              </a:rPr>
              <a:t>outreach</a:t>
            </a:r>
            <a: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 smtClean="0">
                <a:latin typeface="Comic Sans MS" charset="0"/>
                <a:ea typeface="Comic Sans MS" charset="0"/>
                <a:cs typeface="Comic Sans MS" charset="0"/>
              </a:rPr>
              <a:t>activities</a:t>
            </a:r>
            <a: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  <a:t> with general public</a:t>
            </a:r>
            <a:endParaRPr lang="it-IT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832" y="888642"/>
            <a:ext cx="4223112" cy="316733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79" y="3560829"/>
            <a:ext cx="5067300" cy="319850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828" y="4254052"/>
            <a:ext cx="3471930" cy="260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87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7730" y="49456"/>
            <a:ext cx="9324304" cy="1325563"/>
          </a:xfrm>
        </p:spPr>
        <p:txBody>
          <a:bodyPr>
            <a:normAutofit/>
          </a:bodyPr>
          <a:lstStyle/>
          <a:p>
            <a:r>
              <a:rPr lang="it-IT" dirty="0" err="1" smtClean="0">
                <a:latin typeface="Comic Sans MS" charset="0"/>
                <a:ea typeface="Comic Sans MS" charset="0"/>
                <a:cs typeface="Comic Sans MS" charset="0"/>
              </a:rPr>
              <a:t>Outreach</a:t>
            </a:r>
            <a: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  <a:t> Activity:</a:t>
            </a:r>
            <a:b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it-IT" sz="3100" dirty="0" err="1" smtClean="0">
                <a:latin typeface="Comic Sans MS" charset="0"/>
                <a:ea typeface="Comic Sans MS" charset="0"/>
                <a:cs typeface="Comic Sans MS" charset="0"/>
              </a:rPr>
              <a:t>Secondary</a:t>
            </a:r>
            <a:r>
              <a:rPr lang="it-IT" sz="3100" dirty="0" smtClean="0">
                <a:latin typeface="Comic Sans MS" charset="0"/>
                <a:ea typeface="Comic Sans MS" charset="0"/>
                <a:cs typeface="Comic Sans MS" charset="0"/>
              </a:rPr>
              <a:t> School</a:t>
            </a:r>
            <a:endParaRPr lang="it-IT" sz="31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3640" y="1669535"/>
            <a:ext cx="4031087" cy="4351338"/>
          </a:xfrm>
        </p:spPr>
        <p:txBody>
          <a:bodyPr/>
          <a:lstStyle/>
          <a:p>
            <a:r>
              <a:rPr lang="it-IT" dirty="0" err="1" smtClean="0">
                <a:latin typeface="Comic Sans MS" charset="0"/>
                <a:ea typeface="Comic Sans MS" charset="0"/>
                <a:cs typeface="Comic Sans MS" charset="0"/>
              </a:rPr>
              <a:t>Communication</a:t>
            </a:r>
            <a: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  <a:t> and </a:t>
            </a:r>
            <a:r>
              <a:rPr lang="it-IT" dirty="0" err="1" smtClean="0">
                <a:latin typeface="Comic Sans MS" charset="0"/>
                <a:ea typeface="Comic Sans MS" charset="0"/>
                <a:cs typeface="Comic Sans MS" charset="0"/>
              </a:rPr>
              <a:t>outreach</a:t>
            </a:r>
            <a: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 smtClean="0">
                <a:latin typeface="Comic Sans MS" charset="0"/>
                <a:ea typeface="Comic Sans MS" charset="0"/>
                <a:cs typeface="Comic Sans MS" charset="0"/>
              </a:rPr>
              <a:t>activities</a:t>
            </a:r>
            <a: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  <a:t> with </a:t>
            </a:r>
            <a:r>
              <a:rPr lang="it-IT" dirty="0" err="1" smtClean="0">
                <a:latin typeface="Comic Sans MS" charset="0"/>
                <a:ea typeface="Comic Sans MS" charset="0"/>
                <a:cs typeface="Comic Sans MS" charset="0"/>
              </a:rPr>
              <a:t>schools</a:t>
            </a:r>
            <a:endParaRPr lang="it-IT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39" y="3001493"/>
            <a:ext cx="5784761" cy="385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20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061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5706883" cy="4351338"/>
          </a:xfrm>
        </p:spPr>
        <p:txBody>
          <a:bodyPr>
            <a:normAutofit lnSpcReduction="10000"/>
          </a:bodyPr>
          <a:lstStyle/>
          <a:p>
            <a:r>
              <a:rPr lang="it-IT" sz="2000" b="1" dirty="0">
                <a:latin typeface="Comic Sans MS" charset="0"/>
                <a:ea typeface="Comic Sans MS" charset="0"/>
                <a:cs typeface="Comic Sans MS" charset="0"/>
              </a:rPr>
              <a:t>O6.1: Disseminate the </a:t>
            </a:r>
            <a:r>
              <a:rPr lang="it-IT" sz="2000" b="1" dirty="0" err="1">
                <a:latin typeface="Comic Sans MS" charset="0"/>
                <a:ea typeface="Comic Sans MS" charset="0"/>
                <a:cs typeface="Comic Sans MS" charset="0"/>
              </a:rPr>
              <a:t>results</a:t>
            </a:r>
            <a:r>
              <a:rPr lang="it-IT" sz="2000" b="1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to the </a:t>
            </a:r>
            <a:r>
              <a:rPr lang="it-IT" sz="2000" dirty="0" err="1">
                <a:latin typeface="Comic Sans MS" charset="0"/>
                <a:ea typeface="Comic Sans MS" charset="0"/>
                <a:cs typeface="Comic Sans MS" charset="0"/>
              </a:rPr>
              <a:t>scientific</a:t>
            </a: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 community </a:t>
            </a:r>
            <a:r>
              <a:rPr lang="it-IT" sz="2000" dirty="0" err="1">
                <a:latin typeface="Comic Sans MS" charset="0"/>
                <a:ea typeface="Comic Sans MS" charset="0"/>
                <a:cs typeface="Comic Sans MS" charset="0"/>
              </a:rPr>
              <a:t>through</a:t>
            </a: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sz="2000" dirty="0" err="1">
                <a:latin typeface="Comic Sans MS" charset="0"/>
                <a:ea typeface="Comic Sans MS" charset="0"/>
                <a:cs typeface="Comic Sans MS" charset="0"/>
              </a:rPr>
              <a:t>publication</a:t>
            </a: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sz="2000" dirty="0" err="1">
                <a:latin typeface="Comic Sans MS" charset="0"/>
                <a:ea typeface="Comic Sans MS" charset="0"/>
                <a:cs typeface="Comic Sans MS" charset="0"/>
              </a:rPr>
              <a:t>at</a:t>
            </a: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sz="2000" dirty="0" err="1">
                <a:latin typeface="Comic Sans MS" charset="0"/>
                <a:ea typeface="Comic Sans MS" charset="0"/>
                <a:cs typeface="Comic Sans MS" charset="0"/>
              </a:rPr>
              <a:t>conferences</a:t>
            </a: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 and in </a:t>
            </a:r>
            <a:r>
              <a:rPr lang="it-IT" sz="2000" dirty="0" err="1">
                <a:latin typeface="Comic Sans MS" charset="0"/>
                <a:ea typeface="Comic Sans MS" charset="0"/>
                <a:cs typeface="Comic Sans MS" charset="0"/>
              </a:rPr>
              <a:t>specialised</a:t>
            </a: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sz="2000" dirty="0" err="1">
                <a:latin typeface="Comic Sans MS" charset="0"/>
                <a:ea typeface="Comic Sans MS" charset="0"/>
                <a:cs typeface="Comic Sans MS" charset="0"/>
              </a:rPr>
              <a:t>journals</a:t>
            </a: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. </a:t>
            </a:r>
          </a:p>
          <a:p>
            <a:r>
              <a:rPr lang="it-IT" sz="2000" b="1" dirty="0">
                <a:latin typeface="Comic Sans MS" charset="0"/>
                <a:ea typeface="Comic Sans MS" charset="0"/>
                <a:cs typeface="Comic Sans MS" charset="0"/>
              </a:rPr>
              <a:t>O6.2: </a:t>
            </a:r>
            <a:r>
              <a:rPr lang="it-IT" sz="2000" b="1" dirty="0" err="1">
                <a:latin typeface="Comic Sans MS" charset="0"/>
                <a:ea typeface="Comic Sans MS" charset="0"/>
                <a:cs typeface="Comic Sans MS" charset="0"/>
              </a:rPr>
              <a:t>Promote</a:t>
            </a:r>
            <a:r>
              <a:rPr lang="it-IT" sz="2000" b="1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sz="2000" b="1" dirty="0" err="1">
                <a:latin typeface="Comic Sans MS" charset="0"/>
                <a:ea typeface="Comic Sans MS" charset="0"/>
                <a:cs typeface="Comic Sans MS" charset="0"/>
              </a:rPr>
              <a:t>communication</a:t>
            </a:r>
            <a:r>
              <a:rPr lang="it-IT" sz="2000" b="1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sz="2000" dirty="0" err="1">
                <a:latin typeface="Comic Sans MS" charset="0"/>
                <a:ea typeface="Comic Sans MS" charset="0"/>
                <a:cs typeface="Comic Sans MS" charset="0"/>
              </a:rPr>
              <a:t>between</a:t>
            </a: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 the </a:t>
            </a:r>
            <a:r>
              <a:rPr lang="it-IT" sz="2000" dirty="0" err="1">
                <a:latin typeface="Comic Sans MS" charset="0"/>
                <a:ea typeface="Comic Sans MS" charset="0"/>
                <a:cs typeface="Comic Sans MS" charset="0"/>
              </a:rPr>
              <a:t>scientific</a:t>
            </a: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 community and the general public and </a:t>
            </a:r>
            <a:r>
              <a:rPr lang="it-IT" sz="2000" dirty="0" err="1">
                <a:latin typeface="Comic Sans MS" charset="0"/>
                <a:ea typeface="Comic Sans MS" charset="0"/>
                <a:cs typeface="Comic Sans MS" charset="0"/>
              </a:rPr>
              <a:t>increase</a:t>
            </a: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 science </a:t>
            </a:r>
            <a:r>
              <a:rPr lang="it-IT" sz="2000" dirty="0" err="1">
                <a:latin typeface="Comic Sans MS" charset="0"/>
                <a:ea typeface="Comic Sans MS" charset="0"/>
                <a:cs typeface="Comic Sans MS" charset="0"/>
              </a:rPr>
              <a:t>awareness</a:t>
            </a: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 in society. </a:t>
            </a:r>
          </a:p>
          <a:p>
            <a:r>
              <a:rPr lang="it-IT" sz="2000" b="1" dirty="0">
                <a:latin typeface="Comic Sans MS" charset="0"/>
                <a:ea typeface="Comic Sans MS" charset="0"/>
                <a:cs typeface="Comic Sans MS" charset="0"/>
              </a:rPr>
              <a:t>O6.3: Educate the general public </a:t>
            </a:r>
            <a:r>
              <a:rPr lang="it-IT" sz="2000" dirty="0" err="1">
                <a:latin typeface="Comic Sans MS" charset="0"/>
                <a:ea typeface="Comic Sans MS" charset="0"/>
                <a:cs typeface="Comic Sans MS" charset="0"/>
              </a:rPr>
              <a:t>about</a:t>
            </a: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sz="2000" dirty="0" err="1">
                <a:latin typeface="Comic Sans MS" charset="0"/>
                <a:ea typeface="Comic Sans MS" charset="0"/>
                <a:cs typeface="Comic Sans MS" charset="0"/>
              </a:rPr>
              <a:t>particle</a:t>
            </a: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sz="2000" dirty="0" err="1">
                <a:latin typeface="Comic Sans MS" charset="0"/>
                <a:ea typeface="Comic Sans MS" charset="0"/>
                <a:cs typeface="Comic Sans MS" charset="0"/>
              </a:rPr>
              <a:t>physics</a:t>
            </a: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 and </a:t>
            </a:r>
            <a:r>
              <a:rPr lang="it-IT" sz="2000" dirty="0" err="1">
                <a:latin typeface="Comic Sans MS" charset="0"/>
                <a:ea typeface="Comic Sans MS" charset="0"/>
                <a:cs typeface="Comic Sans MS" charset="0"/>
              </a:rPr>
              <a:t>related</a:t>
            </a: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sz="2000" dirty="0" err="1">
                <a:latin typeface="Comic Sans MS" charset="0"/>
                <a:ea typeface="Comic Sans MS" charset="0"/>
                <a:cs typeface="Comic Sans MS" charset="0"/>
              </a:rPr>
              <a:t>areas</a:t>
            </a: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. </a:t>
            </a:r>
            <a:r>
              <a:rPr lang="it-IT" sz="2000" dirty="0" err="1">
                <a:latin typeface="Comic Sans MS" charset="0"/>
                <a:ea typeface="Comic Sans MS" charset="0"/>
                <a:cs typeface="Comic Sans MS" charset="0"/>
              </a:rPr>
              <a:t>Demonstrate</a:t>
            </a: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sz="2000" dirty="0" err="1">
                <a:latin typeface="Comic Sans MS" charset="0"/>
                <a:ea typeface="Comic Sans MS" charset="0"/>
                <a:cs typeface="Comic Sans MS" charset="0"/>
              </a:rPr>
              <a:t>how</a:t>
            </a: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sz="2000" dirty="0" err="1">
                <a:latin typeface="Comic Sans MS" charset="0"/>
                <a:ea typeface="Comic Sans MS" charset="0"/>
                <a:cs typeface="Comic Sans MS" charset="0"/>
              </a:rPr>
              <a:t>particle</a:t>
            </a: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sz="2000" dirty="0" err="1">
                <a:latin typeface="Comic Sans MS" charset="0"/>
                <a:ea typeface="Comic Sans MS" charset="0"/>
                <a:cs typeface="Comic Sans MS" charset="0"/>
              </a:rPr>
              <a:t>physics</a:t>
            </a: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sz="2000" dirty="0" err="1">
                <a:latin typeface="Comic Sans MS" charset="0"/>
                <a:ea typeface="Comic Sans MS" charset="0"/>
                <a:cs typeface="Comic Sans MS" charset="0"/>
              </a:rPr>
              <a:t>although</a:t>
            </a: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sz="2000" dirty="0" err="1">
                <a:latin typeface="Comic Sans MS" charset="0"/>
                <a:ea typeface="Comic Sans MS" charset="0"/>
                <a:cs typeface="Comic Sans MS" charset="0"/>
              </a:rPr>
              <a:t>perceived</a:t>
            </a: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sz="2000" dirty="0" err="1">
                <a:latin typeface="Comic Sans MS" charset="0"/>
                <a:ea typeface="Comic Sans MS" charset="0"/>
                <a:cs typeface="Comic Sans MS" charset="0"/>
              </a:rPr>
              <a:t>as</a:t>
            </a: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sz="2000" dirty="0" err="1">
                <a:latin typeface="Comic Sans MS" charset="0"/>
                <a:ea typeface="Comic Sans MS" charset="0"/>
                <a:cs typeface="Comic Sans MS" charset="0"/>
              </a:rPr>
              <a:t>very</a:t>
            </a: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sz="2000" dirty="0" err="1">
                <a:latin typeface="Comic Sans MS" charset="0"/>
                <a:ea typeface="Comic Sans MS" charset="0"/>
                <a:cs typeface="Comic Sans MS" charset="0"/>
              </a:rPr>
              <a:t>abstract</a:t>
            </a: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it-IT" sz="2000" dirty="0" err="1">
                <a:latin typeface="Comic Sans MS" charset="0"/>
                <a:ea typeface="Comic Sans MS" charset="0"/>
                <a:cs typeface="Comic Sans MS" charset="0"/>
              </a:rPr>
              <a:t>contributes</a:t>
            </a: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 to </a:t>
            </a:r>
            <a:r>
              <a:rPr lang="it-IT" sz="2000" dirty="0" err="1">
                <a:latin typeface="Comic Sans MS" charset="0"/>
                <a:ea typeface="Comic Sans MS" charset="0"/>
                <a:cs typeface="Comic Sans MS" charset="0"/>
              </a:rPr>
              <a:t>solving</a:t>
            </a: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sz="2000" dirty="0" err="1">
                <a:latin typeface="Comic Sans MS" charset="0"/>
                <a:ea typeface="Comic Sans MS" charset="0"/>
                <a:cs typeface="Comic Sans MS" charset="0"/>
              </a:rPr>
              <a:t>very</a:t>
            </a: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 concrete </a:t>
            </a:r>
            <a:r>
              <a:rPr lang="it-IT" sz="2000" dirty="0" err="1">
                <a:latin typeface="Comic Sans MS" charset="0"/>
                <a:ea typeface="Comic Sans MS" charset="0"/>
                <a:cs typeface="Comic Sans MS" charset="0"/>
              </a:rPr>
              <a:t>problems</a:t>
            </a: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 and </a:t>
            </a:r>
            <a:r>
              <a:rPr lang="it-IT" sz="2000" dirty="0" err="1">
                <a:latin typeface="Comic Sans MS" charset="0"/>
                <a:ea typeface="Comic Sans MS" charset="0"/>
                <a:cs typeface="Comic Sans MS" charset="0"/>
              </a:rPr>
              <a:t>has</a:t>
            </a: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sz="2000" dirty="0" err="1">
                <a:latin typeface="Comic Sans MS" charset="0"/>
                <a:ea typeface="Comic Sans MS" charset="0"/>
                <a:cs typeface="Comic Sans MS" charset="0"/>
              </a:rPr>
              <a:t>many</a:t>
            </a: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sz="2000" dirty="0" err="1">
                <a:latin typeface="Comic Sans MS" charset="0"/>
                <a:ea typeface="Comic Sans MS" charset="0"/>
                <a:cs typeface="Comic Sans MS" charset="0"/>
              </a:rPr>
              <a:t>practical</a:t>
            </a: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sz="2000" dirty="0" err="1">
                <a:latin typeface="Comic Sans MS" charset="0"/>
                <a:ea typeface="Comic Sans MS" charset="0"/>
                <a:cs typeface="Comic Sans MS" charset="0"/>
              </a:rPr>
              <a:t>applications</a:t>
            </a: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 in medicine, </a:t>
            </a:r>
            <a:r>
              <a:rPr lang="it-IT" sz="2000" dirty="0" err="1">
                <a:latin typeface="Comic Sans MS" charset="0"/>
                <a:ea typeface="Comic Sans MS" charset="0"/>
                <a:cs typeface="Comic Sans MS" charset="0"/>
              </a:rPr>
              <a:t>homeland</a:t>
            </a: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 security, </a:t>
            </a:r>
            <a:r>
              <a:rPr lang="it-IT" sz="2000" dirty="0" err="1">
                <a:latin typeface="Comic Sans MS" charset="0"/>
                <a:ea typeface="Comic Sans MS" charset="0"/>
                <a:cs typeface="Comic Sans MS" charset="0"/>
              </a:rPr>
              <a:t>industry</a:t>
            </a: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it-IT" sz="2000" dirty="0" err="1">
                <a:latin typeface="Comic Sans MS" charset="0"/>
                <a:ea typeface="Comic Sans MS" charset="0"/>
                <a:cs typeface="Comic Sans MS" charset="0"/>
              </a:rPr>
              <a:t>computing</a:t>
            </a: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, and with </a:t>
            </a:r>
            <a:r>
              <a:rPr lang="it-IT" sz="2000" dirty="0" err="1">
                <a:latin typeface="Comic Sans MS" charset="0"/>
                <a:ea typeface="Comic Sans MS" charset="0"/>
                <a:cs typeface="Comic Sans MS" charset="0"/>
              </a:rPr>
              <a:t>muon</a:t>
            </a: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sz="2000" dirty="0" err="1">
                <a:latin typeface="Comic Sans MS" charset="0"/>
                <a:ea typeface="Comic Sans MS" charset="0"/>
                <a:cs typeface="Comic Sans MS" charset="0"/>
              </a:rPr>
              <a:t>radiography</a:t>
            </a: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, in </a:t>
            </a:r>
            <a:r>
              <a:rPr lang="it-IT" sz="2000" dirty="0" err="1">
                <a:latin typeface="Comic Sans MS" charset="0"/>
                <a:ea typeface="Comic Sans MS" charset="0"/>
                <a:cs typeface="Comic Sans MS" charset="0"/>
              </a:rPr>
              <a:t>geology</a:t>
            </a: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it-IT" sz="2000" dirty="0" err="1">
                <a:latin typeface="Comic Sans MS" charset="0"/>
                <a:ea typeface="Comic Sans MS" charset="0"/>
                <a:cs typeface="Comic Sans MS" charset="0"/>
              </a:rPr>
              <a:t>geophysics</a:t>
            </a: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 and </a:t>
            </a:r>
            <a:r>
              <a:rPr lang="it-IT" sz="2000" dirty="0" err="1">
                <a:latin typeface="Comic Sans MS" charset="0"/>
                <a:ea typeface="Comic Sans MS" charset="0"/>
                <a:cs typeface="Comic Sans MS" charset="0"/>
              </a:rPr>
              <a:t>archaeology</a:t>
            </a: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. 	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WP6 - Main Objectives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779" y="1423750"/>
            <a:ext cx="3135379" cy="234850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295" y="3876541"/>
            <a:ext cx="2981459" cy="298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57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latin typeface="Comic Sans MS" charset="0"/>
                <a:ea typeface="Comic Sans MS" charset="0"/>
                <a:cs typeface="Comic Sans MS" charset="0"/>
              </a:rPr>
              <a:t>Tasks</a:t>
            </a:r>
            <a:endParaRPr lang="it-IT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it-IT" b="1" dirty="0">
                <a:latin typeface="Comic Sans MS" charset="0"/>
                <a:ea typeface="Comic Sans MS" charset="0"/>
                <a:cs typeface="Comic Sans MS" charset="0"/>
              </a:rPr>
              <a:t>T6.1: Workshop </a:t>
            </a:r>
            <a:r>
              <a:rPr lang="it-IT" b="1" dirty="0" err="1">
                <a:latin typeface="Comic Sans MS" charset="0"/>
                <a:ea typeface="Comic Sans MS" charset="0"/>
                <a:cs typeface="Comic Sans MS" charset="0"/>
              </a:rPr>
              <a:t>day</a:t>
            </a:r>
            <a:r>
              <a:rPr lang="it-IT" b="1" dirty="0">
                <a:latin typeface="Comic Sans MS" charset="0"/>
                <a:ea typeface="Comic Sans MS" charset="0"/>
                <a:cs typeface="Comic Sans MS" charset="0"/>
              </a:rPr>
              <a:t> (ALL): 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In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coincidence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with the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annual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general meeting,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we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will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organize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a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one-day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workshop. The target of the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seminars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and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lectures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given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by the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project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researchers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will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be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university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students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in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physics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engineering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computing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science and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material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science, and,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possibly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technical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high-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school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students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in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their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last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year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. The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laboratories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will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be open for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demonstrations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and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events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for non-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specialized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audiences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will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be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organized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. </a:t>
            </a:r>
          </a:p>
          <a:p>
            <a:r>
              <a:rPr lang="it-IT" b="1" dirty="0">
                <a:latin typeface="Comic Sans MS" charset="0"/>
                <a:ea typeface="Comic Sans MS" charset="0"/>
                <a:cs typeface="Comic Sans MS" charset="0"/>
              </a:rPr>
              <a:t>T6.2: Open </a:t>
            </a:r>
            <a:r>
              <a:rPr lang="it-IT" b="1" dirty="0" err="1">
                <a:latin typeface="Comic Sans MS" charset="0"/>
                <a:ea typeface="Comic Sans MS" charset="0"/>
                <a:cs typeface="Comic Sans MS" charset="0"/>
              </a:rPr>
              <a:t>Day</a:t>
            </a:r>
            <a:r>
              <a:rPr lang="it-IT" b="1" dirty="0">
                <a:latin typeface="Comic Sans MS" charset="0"/>
                <a:ea typeface="Comic Sans MS" charset="0"/>
                <a:cs typeface="Comic Sans MS" charset="0"/>
              </a:rPr>
              <a:t>/</a:t>
            </a:r>
            <a:r>
              <a:rPr lang="it-IT" b="1" dirty="0" err="1">
                <a:latin typeface="Comic Sans MS" charset="0"/>
                <a:ea typeface="Comic Sans MS" charset="0"/>
                <a:cs typeface="Comic Sans MS" charset="0"/>
              </a:rPr>
              <a:t>Masterclasses</a:t>
            </a:r>
            <a:r>
              <a:rPr lang="it-IT" b="1" dirty="0">
                <a:latin typeface="Comic Sans MS" charset="0"/>
                <a:ea typeface="Comic Sans MS" charset="0"/>
                <a:cs typeface="Comic Sans MS" charset="0"/>
              </a:rPr>
              <a:t> (ALL): 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The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project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partners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already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take part in the “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European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Researchers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Night” and “Night of Science”. To coincide with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this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event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all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the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laboratories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will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be open to the general public to show and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discuss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the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results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of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our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research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.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We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will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prepare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posters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and brief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interactive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computer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simulations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. Master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classes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will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be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organized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for high-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school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students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. </a:t>
            </a:r>
          </a:p>
          <a:p>
            <a:r>
              <a:rPr lang="it-IT" b="1" dirty="0">
                <a:latin typeface="Comic Sans MS" charset="0"/>
                <a:ea typeface="Comic Sans MS" charset="0"/>
                <a:cs typeface="Comic Sans MS" charset="0"/>
              </a:rPr>
              <a:t>T6.3: </a:t>
            </a:r>
            <a:r>
              <a:rPr lang="it-IT" b="1" dirty="0" err="1">
                <a:latin typeface="Comic Sans MS" charset="0"/>
                <a:ea typeface="Comic Sans MS" charset="0"/>
                <a:cs typeface="Comic Sans MS" charset="0"/>
              </a:rPr>
              <a:t>Annual</a:t>
            </a:r>
            <a:r>
              <a:rPr lang="it-IT" b="1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b="1" dirty="0" err="1">
                <a:latin typeface="Comic Sans MS" charset="0"/>
                <a:ea typeface="Comic Sans MS" charset="0"/>
                <a:cs typeface="Comic Sans MS" charset="0"/>
              </a:rPr>
              <a:t>Physics</a:t>
            </a:r>
            <a:r>
              <a:rPr lang="it-IT" b="1" dirty="0">
                <a:latin typeface="Comic Sans MS" charset="0"/>
                <a:ea typeface="Comic Sans MS" charset="0"/>
                <a:cs typeface="Comic Sans MS" charset="0"/>
              </a:rPr>
              <a:t> Meeting </a:t>
            </a:r>
            <a:r>
              <a:rPr lang="it-IT" b="1" dirty="0" err="1">
                <a:latin typeface="Comic Sans MS" charset="0"/>
                <a:ea typeface="Comic Sans MS" charset="0"/>
                <a:cs typeface="Comic Sans MS" charset="0"/>
              </a:rPr>
              <a:t>at</a:t>
            </a:r>
            <a:r>
              <a:rPr lang="it-IT" b="1" dirty="0">
                <a:latin typeface="Comic Sans MS" charset="0"/>
                <a:ea typeface="Comic Sans MS" charset="0"/>
                <a:cs typeface="Comic Sans MS" charset="0"/>
              </a:rPr>
              <a:t> INFN-LNF (ALL): 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The target of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this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three-day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event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are high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school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teachers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and the goal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is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to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give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information on the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recent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advancements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in the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field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of sub-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nuclear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and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nuclear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physics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and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particle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detector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developments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. A special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effort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will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be made to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prepare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experiments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which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use the new detectors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developed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by the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project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participants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. </a:t>
            </a:r>
          </a:p>
          <a:p>
            <a:r>
              <a:rPr lang="it-IT" b="1" dirty="0">
                <a:latin typeface="Comic Sans MS" charset="0"/>
                <a:ea typeface="Comic Sans MS" charset="0"/>
                <a:cs typeface="Comic Sans MS" charset="0"/>
              </a:rPr>
              <a:t>T6.4: </a:t>
            </a:r>
            <a:r>
              <a:rPr lang="it-IT" b="1" dirty="0" err="1">
                <a:latin typeface="Comic Sans MS" charset="0"/>
                <a:ea typeface="Comic Sans MS" charset="0"/>
                <a:cs typeface="Comic Sans MS" charset="0"/>
              </a:rPr>
              <a:t>Summer</a:t>
            </a:r>
            <a:r>
              <a:rPr lang="it-IT" b="1" dirty="0">
                <a:latin typeface="Comic Sans MS" charset="0"/>
                <a:ea typeface="Comic Sans MS" charset="0"/>
                <a:cs typeface="Comic Sans MS" charset="0"/>
              </a:rPr>
              <a:t> School </a:t>
            </a:r>
            <a:r>
              <a:rPr lang="it-IT" b="1" dirty="0" err="1">
                <a:latin typeface="Comic Sans MS" charset="0"/>
                <a:ea typeface="Comic Sans MS" charset="0"/>
                <a:cs typeface="Comic Sans MS" charset="0"/>
              </a:rPr>
              <a:t>at</a:t>
            </a:r>
            <a:r>
              <a:rPr lang="it-IT" b="1" dirty="0">
                <a:latin typeface="Comic Sans MS" charset="0"/>
                <a:ea typeface="Comic Sans MS" charset="0"/>
                <a:cs typeface="Comic Sans MS" charset="0"/>
              </a:rPr>
              <a:t> FNAL and </a:t>
            </a:r>
            <a:r>
              <a:rPr lang="it-IT" b="1" dirty="0" err="1">
                <a:latin typeface="Comic Sans MS" charset="0"/>
                <a:ea typeface="Comic Sans MS" charset="0"/>
                <a:cs typeface="Comic Sans MS" charset="0"/>
              </a:rPr>
              <a:t>other</a:t>
            </a:r>
            <a:r>
              <a:rPr lang="it-IT" b="1" dirty="0">
                <a:latin typeface="Comic Sans MS" charset="0"/>
                <a:ea typeface="Comic Sans MS" charset="0"/>
                <a:cs typeface="Comic Sans MS" charset="0"/>
              </a:rPr>
              <a:t> US </a:t>
            </a:r>
            <a:r>
              <a:rPr lang="it-IT" b="1" dirty="0" err="1">
                <a:latin typeface="Comic Sans MS" charset="0"/>
                <a:ea typeface="Comic Sans MS" charset="0"/>
                <a:cs typeface="Comic Sans MS" charset="0"/>
              </a:rPr>
              <a:t>Laboratories</a:t>
            </a:r>
            <a:r>
              <a:rPr lang="it-IT" b="1" dirty="0">
                <a:latin typeface="Comic Sans MS" charset="0"/>
                <a:ea typeface="Comic Sans MS" charset="0"/>
                <a:cs typeface="Comic Sans MS" charset="0"/>
              </a:rPr>
              <a:t> (3M, ALL):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Organize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a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three-day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training on the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project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research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activities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for the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students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of the “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Summer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School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at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FNAL and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other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US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Laboratories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”. An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effort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will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be made to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give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the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students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the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opportunity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to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meet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researchers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of the non-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academic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partners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and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discuss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the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prospects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of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working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on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research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and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development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in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European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private companies. </a:t>
            </a:r>
          </a:p>
          <a:p>
            <a:r>
              <a:rPr lang="it-IT" b="1" dirty="0">
                <a:latin typeface="Comic Sans MS" charset="0"/>
                <a:ea typeface="Comic Sans MS" charset="0"/>
                <a:cs typeface="Comic Sans MS" charset="0"/>
              </a:rPr>
              <a:t>T6.5: </a:t>
            </a:r>
            <a:r>
              <a:rPr lang="it-IT" b="1" dirty="0" err="1">
                <a:latin typeface="Comic Sans MS" charset="0"/>
                <a:ea typeface="Comic Sans MS" charset="0"/>
                <a:cs typeface="Comic Sans MS" charset="0"/>
              </a:rPr>
              <a:t>Outreach</a:t>
            </a:r>
            <a:r>
              <a:rPr lang="it-IT" b="1" dirty="0">
                <a:latin typeface="Comic Sans MS" charset="0"/>
                <a:ea typeface="Comic Sans MS" charset="0"/>
                <a:cs typeface="Comic Sans MS" charset="0"/>
              </a:rPr>
              <a:t> web site (ALL):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We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will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develop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a public web site with a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detailed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INTENSE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description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serving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several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functions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introducing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the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concepts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of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particle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physics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and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muon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radiography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for the general public,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disseminating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the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results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to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both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experts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and the general public,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facilitating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communication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and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sharing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data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within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the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participants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and a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broad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user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community,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including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geophysicists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archaeologists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.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Videos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related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to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particle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physics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and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muon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radiography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will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be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produced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and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collected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on the website and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shared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through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YouTube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and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other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freely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accessible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web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services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. 	</a:t>
            </a:r>
          </a:p>
          <a:p>
            <a:endParaRPr lang="it-IT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539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Description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of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Deliverables</a:t>
            </a:r>
            <a:endParaRPr lang="it-IT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latin typeface="Comic Sans MS" charset="0"/>
                <a:ea typeface="Comic Sans MS" charset="0"/>
                <a:cs typeface="Comic Sans MS" charset="0"/>
              </a:rPr>
              <a:t>D6.1</a:t>
            </a:r>
            <a: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(M1/M9/21/33/45): </a:t>
            </a:r>
            <a: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  <a:t>Workshop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day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organized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in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coincidence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with INTENSE Kick-Off and General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Meetings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. </a:t>
            </a:r>
          </a:p>
          <a:p>
            <a:r>
              <a:rPr lang="it-IT" b="1" dirty="0">
                <a:latin typeface="Comic Sans MS" charset="0"/>
                <a:ea typeface="Comic Sans MS" charset="0"/>
                <a:cs typeface="Comic Sans MS" charset="0"/>
              </a:rPr>
              <a:t>D6.2 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(M9/21/33/45): Open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day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/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Masterclasses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for high-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school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students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. </a:t>
            </a:r>
          </a:p>
          <a:p>
            <a:r>
              <a:rPr lang="it-IT" b="1" dirty="0">
                <a:latin typeface="Comic Sans MS" charset="0"/>
                <a:ea typeface="Comic Sans MS" charset="0"/>
                <a:cs typeface="Comic Sans MS" charset="0"/>
              </a:rPr>
              <a:t>D6.3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(M10/22/34/46):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Annual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Physics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Meeting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at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INFN-LNF. </a:t>
            </a:r>
          </a:p>
          <a:p>
            <a:r>
              <a:rPr lang="it-IT" b="1" dirty="0">
                <a:latin typeface="Comic Sans MS" charset="0"/>
                <a:ea typeface="Comic Sans MS" charset="0"/>
                <a:cs typeface="Comic Sans MS" charset="0"/>
              </a:rPr>
              <a:t>D6.4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(M8/20/32/44):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Summer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School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at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FNAL and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other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 US 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Laboratories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. 	</a:t>
            </a:r>
          </a:p>
          <a:p>
            <a:endParaRPr lang="it-IT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95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>
                <a:latin typeface="Comic Sans MS" charset="0"/>
                <a:ea typeface="Comic Sans MS" charset="0"/>
                <a:cs typeface="Comic Sans MS" charset="0"/>
              </a:rPr>
              <a:t>Web page</a:t>
            </a:r>
            <a:endParaRPr lang="it-IT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http://</a:t>
            </a:r>
            <a:r>
              <a:rPr lang="it-IT" dirty="0" err="1">
                <a:latin typeface="Comic Sans MS" charset="0"/>
                <a:ea typeface="Comic Sans MS" charset="0"/>
                <a:cs typeface="Comic Sans MS" charset="0"/>
              </a:rPr>
              <a:t>riseintense.df.unipi.it</a:t>
            </a:r>
            <a:endParaRPr lang="it-IT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43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8942" y="146187"/>
            <a:ext cx="9324304" cy="1325563"/>
          </a:xfrm>
        </p:spPr>
        <p:txBody>
          <a:bodyPr>
            <a:normAutofit fontScale="90000"/>
          </a:bodyPr>
          <a:lstStyle/>
          <a:p>
            <a:r>
              <a:rPr lang="it-IT" dirty="0" err="1" smtClean="0">
                <a:latin typeface="Comic Sans MS" charset="0"/>
                <a:ea typeface="Comic Sans MS" charset="0"/>
                <a:cs typeface="Comic Sans MS" charset="0"/>
              </a:rPr>
              <a:t>Outreach</a:t>
            </a:r>
            <a: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  <a:t> Activity :</a:t>
            </a:r>
            <a:b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it-IT" sz="3100" dirty="0" err="1" smtClean="0">
                <a:latin typeface="Comic Sans MS" charset="0"/>
                <a:ea typeface="Comic Sans MS" charset="0"/>
                <a:cs typeface="Comic Sans MS" charset="0"/>
              </a:rPr>
              <a:t>European</a:t>
            </a:r>
            <a:r>
              <a:rPr lang="it-IT" sz="31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sz="3100" dirty="0" err="1">
                <a:latin typeface="Comic Sans MS" charset="0"/>
                <a:ea typeface="Comic Sans MS" charset="0"/>
                <a:cs typeface="Comic Sans MS" charset="0"/>
              </a:rPr>
              <a:t>Researchers</a:t>
            </a:r>
            <a:r>
              <a:rPr lang="it-IT" sz="3100" dirty="0">
                <a:latin typeface="Comic Sans MS" charset="0"/>
                <a:ea typeface="Comic Sans MS" charset="0"/>
                <a:cs typeface="Comic Sans MS" charset="0"/>
              </a:rPr>
              <a:t>’ Night </a:t>
            </a:r>
            <a:r>
              <a:rPr lang="it-IT" sz="3100" dirty="0" smtClean="0">
                <a:latin typeface="Comic Sans MS" charset="0"/>
                <a:ea typeface="Comic Sans MS" charset="0"/>
                <a:cs typeface="Comic Sans MS" charset="0"/>
              </a:rPr>
              <a:t>– </a:t>
            </a:r>
            <a:r>
              <a:rPr lang="it-IT" sz="3100" dirty="0" err="1" smtClean="0">
                <a:latin typeface="Comic Sans MS" charset="0"/>
                <a:ea typeface="Comic Sans MS" charset="0"/>
                <a:cs typeface="Comic Sans MS" charset="0"/>
              </a:rPr>
              <a:t>September</a:t>
            </a:r>
            <a:r>
              <a:rPr lang="it-IT" sz="3100" dirty="0" smtClean="0">
                <a:latin typeface="Comic Sans MS" charset="0"/>
                <a:ea typeface="Comic Sans MS" charset="0"/>
                <a:cs typeface="Comic Sans MS" charset="0"/>
              </a:rPr>
              <a:t> 27, 2019</a:t>
            </a:r>
            <a:endParaRPr lang="it-IT" sz="31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2250" y="1902898"/>
            <a:ext cx="899099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latin typeface="Comic Sans MS" charset="0"/>
                <a:ea typeface="Comic Sans MS" charset="0"/>
                <a:cs typeface="Comic Sans MS" charset="0"/>
              </a:rPr>
              <a:t>The </a:t>
            </a:r>
            <a:r>
              <a:rPr lang="it-IT" sz="2400" dirty="0" err="1">
                <a:latin typeface="Comic Sans MS" charset="0"/>
                <a:ea typeface="Comic Sans MS" charset="0"/>
                <a:cs typeface="Comic Sans MS" charset="0"/>
              </a:rPr>
              <a:t>event</a:t>
            </a:r>
            <a:r>
              <a:rPr lang="it-IT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sz="2400" dirty="0" err="1">
                <a:latin typeface="Comic Sans MS" charset="0"/>
                <a:ea typeface="Comic Sans MS" charset="0"/>
                <a:cs typeface="Comic Sans MS" charset="0"/>
              </a:rPr>
              <a:t>aims</a:t>
            </a:r>
            <a:r>
              <a:rPr lang="it-IT" sz="2400" dirty="0">
                <a:latin typeface="Comic Sans MS" charset="0"/>
                <a:ea typeface="Comic Sans MS" charset="0"/>
                <a:cs typeface="Comic Sans MS" charset="0"/>
              </a:rPr>
              <a:t> to </a:t>
            </a:r>
            <a:r>
              <a:rPr lang="it-IT" sz="2400" dirty="0" err="1">
                <a:latin typeface="Comic Sans MS" charset="0"/>
                <a:ea typeface="Comic Sans MS" charset="0"/>
                <a:cs typeface="Comic Sans MS" charset="0"/>
              </a:rPr>
              <a:t>bring</a:t>
            </a:r>
            <a:r>
              <a:rPr lang="it-IT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sz="2400" dirty="0" err="1">
                <a:latin typeface="Comic Sans MS" charset="0"/>
                <a:ea typeface="Comic Sans MS" charset="0"/>
                <a:cs typeface="Comic Sans MS" charset="0"/>
              </a:rPr>
              <a:t>researchers</a:t>
            </a:r>
            <a:r>
              <a:rPr lang="it-IT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sz="2400" dirty="0" err="1">
                <a:latin typeface="Comic Sans MS" charset="0"/>
                <a:ea typeface="Comic Sans MS" charset="0"/>
                <a:cs typeface="Comic Sans MS" charset="0"/>
              </a:rPr>
              <a:t>closer</a:t>
            </a:r>
            <a:r>
              <a:rPr lang="it-IT" sz="2400" dirty="0">
                <a:latin typeface="Comic Sans MS" charset="0"/>
                <a:ea typeface="Comic Sans MS" charset="0"/>
                <a:cs typeface="Comic Sans MS" charset="0"/>
              </a:rPr>
              <a:t> to the general public and to </a:t>
            </a:r>
            <a:r>
              <a:rPr lang="it-IT" sz="2400" dirty="0" err="1">
                <a:latin typeface="Comic Sans MS" charset="0"/>
                <a:ea typeface="Comic Sans MS" charset="0"/>
                <a:cs typeface="Comic Sans MS" charset="0"/>
              </a:rPr>
              <a:t>increase</a:t>
            </a:r>
            <a:r>
              <a:rPr lang="it-IT" sz="2400" dirty="0">
                <a:latin typeface="Comic Sans MS" charset="0"/>
                <a:ea typeface="Comic Sans MS" charset="0"/>
                <a:cs typeface="Comic Sans MS" charset="0"/>
              </a:rPr>
              <a:t> public </a:t>
            </a:r>
            <a:r>
              <a:rPr lang="it-IT" sz="2400" dirty="0" err="1">
                <a:latin typeface="Comic Sans MS" charset="0"/>
                <a:ea typeface="Comic Sans MS" charset="0"/>
                <a:cs typeface="Comic Sans MS" charset="0"/>
              </a:rPr>
              <a:t>awareness</a:t>
            </a:r>
            <a:r>
              <a:rPr lang="it-IT" sz="2400" dirty="0">
                <a:latin typeface="Comic Sans MS" charset="0"/>
                <a:ea typeface="Comic Sans MS" charset="0"/>
                <a:cs typeface="Comic Sans MS" charset="0"/>
              </a:rPr>
              <a:t> of </a:t>
            </a:r>
            <a:r>
              <a:rPr lang="it-IT" sz="2400" dirty="0" err="1">
                <a:latin typeface="Comic Sans MS" charset="0"/>
                <a:ea typeface="Comic Sans MS" charset="0"/>
                <a:cs typeface="Comic Sans MS" charset="0"/>
              </a:rPr>
              <a:t>research</a:t>
            </a:r>
            <a:r>
              <a:rPr lang="it-IT" sz="2400" dirty="0">
                <a:latin typeface="Comic Sans MS" charset="0"/>
                <a:ea typeface="Comic Sans MS" charset="0"/>
                <a:cs typeface="Comic Sans MS" charset="0"/>
              </a:rPr>
              <a:t> and </a:t>
            </a:r>
            <a:r>
              <a:rPr lang="it-IT" sz="2400" dirty="0" err="1">
                <a:latin typeface="Comic Sans MS" charset="0"/>
                <a:ea typeface="Comic Sans MS" charset="0"/>
                <a:cs typeface="Comic Sans MS" charset="0"/>
              </a:rPr>
              <a:t>innovation</a:t>
            </a:r>
            <a:r>
              <a:rPr lang="it-IT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sz="2400" dirty="0" err="1">
                <a:latin typeface="Comic Sans MS" charset="0"/>
                <a:ea typeface="Comic Sans MS" charset="0"/>
                <a:cs typeface="Comic Sans MS" charset="0"/>
              </a:rPr>
              <a:t>activities</a:t>
            </a:r>
            <a:r>
              <a:rPr lang="it-IT" sz="2400" dirty="0">
                <a:latin typeface="Comic Sans MS" charset="0"/>
                <a:ea typeface="Comic Sans MS" charset="0"/>
                <a:cs typeface="Comic Sans MS" charset="0"/>
              </a:rPr>
              <a:t> with a </a:t>
            </a:r>
            <a:r>
              <a:rPr lang="it-IT" sz="2400" dirty="0" err="1">
                <a:latin typeface="Comic Sans MS" charset="0"/>
                <a:ea typeface="Comic Sans MS" charset="0"/>
                <a:cs typeface="Comic Sans MS" charset="0"/>
              </a:rPr>
              <a:t>view</a:t>
            </a:r>
            <a:r>
              <a:rPr lang="it-IT" sz="2400" dirty="0">
                <a:latin typeface="Comic Sans MS" charset="0"/>
                <a:ea typeface="Comic Sans MS" charset="0"/>
                <a:cs typeface="Comic Sans MS" charset="0"/>
              </a:rPr>
              <a:t> to </a:t>
            </a:r>
            <a:r>
              <a:rPr lang="it-IT" sz="2400" dirty="0" err="1">
                <a:latin typeface="Comic Sans MS" charset="0"/>
                <a:ea typeface="Comic Sans MS" charset="0"/>
                <a:cs typeface="Comic Sans MS" charset="0"/>
              </a:rPr>
              <a:t>supporting</a:t>
            </a:r>
            <a:r>
              <a:rPr lang="it-IT" sz="2400" dirty="0">
                <a:latin typeface="Comic Sans MS" charset="0"/>
                <a:ea typeface="Comic Sans MS" charset="0"/>
                <a:cs typeface="Comic Sans MS" charset="0"/>
              </a:rPr>
              <a:t> the public </a:t>
            </a:r>
            <a:r>
              <a:rPr lang="it-IT" sz="2400" dirty="0" err="1">
                <a:latin typeface="Comic Sans MS" charset="0"/>
                <a:ea typeface="Comic Sans MS" charset="0"/>
                <a:cs typeface="Comic Sans MS" charset="0"/>
              </a:rPr>
              <a:t>recognition</a:t>
            </a:r>
            <a:r>
              <a:rPr lang="it-IT" sz="2400" dirty="0">
                <a:latin typeface="Comic Sans MS" charset="0"/>
                <a:ea typeface="Comic Sans MS" charset="0"/>
                <a:cs typeface="Comic Sans MS" charset="0"/>
              </a:rPr>
              <a:t> of </a:t>
            </a:r>
            <a:r>
              <a:rPr lang="it-IT" sz="2400" dirty="0" err="1">
                <a:latin typeface="Comic Sans MS" charset="0"/>
                <a:ea typeface="Comic Sans MS" charset="0"/>
                <a:cs typeface="Comic Sans MS" charset="0"/>
              </a:rPr>
              <a:t>research</a:t>
            </a:r>
            <a:r>
              <a:rPr lang="it-IT" sz="2400" dirty="0">
                <a:latin typeface="Comic Sans MS" charset="0"/>
                <a:ea typeface="Comic Sans MS" charset="0"/>
                <a:cs typeface="Comic Sans MS" charset="0"/>
              </a:rPr>
              <a:t> and </a:t>
            </a:r>
            <a:r>
              <a:rPr lang="it-IT" sz="2400" dirty="0" err="1">
                <a:latin typeface="Comic Sans MS" charset="0"/>
                <a:ea typeface="Comic Sans MS" charset="0"/>
                <a:cs typeface="Comic Sans MS" charset="0"/>
              </a:rPr>
              <a:t>innovation</a:t>
            </a:r>
            <a:r>
              <a:rPr lang="it-IT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sz="2400" dirty="0" err="1">
                <a:latin typeface="Comic Sans MS" charset="0"/>
                <a:ea typeface="Comic Sans MS" charset="0"/>
                <a:cs typeface="Comic Sans MS" charset="0"/>
              </a:rPr>
              <a:t>activities</a:t>
            </a:r>
            <a:r>
              <a:rPr lang="it-IT" sz="24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it-IT" sz="2400" dirty="0" err="1">
                <a:latin typeface="Comic Sans MS" charset="0"/>
                <a:ea typeface="Comic Sans MS" charset="0"/>
                <a:cs typeface="Comic Sans MS" charset="0"/>
              </a:rPr>
              <a:t>creating</a:t>
            </a:r>
            <a:r>
              <a:rPr lang="it-IT" sz="2400" dirty="0">
                <a:latin typeface="Comic Sans MS" charset="0"/>
                <a:ea typeface="Comic Sans MS" charset="0"/>
                <a:cs typeface="Comic Sans MS" charset="0"/>
              </a:rPr>
              <a:t> an </a:t>
            </a:r>
            <a:r>
              <a:rPr lang="it-IT" sz="2400" dirty="0" err="1">
                <a:latin typeface="Comic Sans MS" charset="0"/>
                <a:ea typeface="Comic Sans MS" charset="0"/>
                <a:cs typeface="Comic Sans MS" charset="0"/>
              </a:rPr>
              <a:t>understanding</a:t>
            </a:r>
            <a:r>
              <a:rPr lang="it-IT" sz="2400" dirty="0">
                <a:latin typeface="Comic Sans MS" charset="0"/>
                <a:ea typeface="Comic Sans MS" charset="0"/>
                <a:cs typeface="Comic Sans MS" charset="0"/>
              </a:rPr>
              <a:t> of the impact of </a:t>
            </a:r>
            <a:r>
              <a:rPr lang="it-IT" sz="2400" dirty="0" err="1">
                <a:latin typeface="Comic Sans MS" charset="0"/>
                <a:ea typeface="Comic Sans MS" charset="0"/>
                <a:cs typeface="Comic Sans MS" charset="0"/>
              </a:rPr>
              <a:t>researchers</a:t>
            </a:r>
            <a:r>
              <a:rPr lang="it-IT" sz="2400" dirty="0">
                <a:latin typeface="Comic Sans MS" charset="0"/>
                <a:ea typeface="Comic Sans MS" charset="0"/>
                <a:cs typeface="Comic Sans MS" charset="0"/>
              </a:rPr>
              <a:t>’ work on </a:t>
            </a:r>
            <a:r>
              <a:rPr lang="it-IT" sz="2400" dirty="0" err="1">
                <a:latin typeface="Comic Sans MS" charset="0"/>
                <a:ea typeface="Comic Sans MS" charset="0"/>
                <a:cs typeface="Comic Sans MS" charset="0"/>
              </a:rPr>
              <a:t>citizens</a:t>
            </a:r>
            <a:r>
              <a:rPr lang="it-IT" sz="2400" dirty="0">
                <a:latin typeface="Comic Sans MS" charset="0"/>
                <a:ea typeface="Comic Sans MS" charset="0"/>
                <a:cs typeface="Comic Sans MS" charset="0"/>
              </a:rPr>
              <a:t>’ </a:t>
            </a:r>
            <a:r>
              <a:rPr lang="it-IT" sz="2400" dirty="0" err="1">
                <a:latin typeface="Comic Sans MS" charset="0"/>
                <a:ea typeface="Comic Sans MS" charset="0"/>
                <a:cs typeface="Comic Sans MS" charset="0"/>
              </a:rPr>
              <a:t>daily</a:t>
            </a:r>
            <a:r>
              <a:rPr lang="it-IT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sz="2400" dirty="0" err="1">
                <a:latin typeface="Comic Sans MS" charset="0"/>
                <a:ea typeface="Comic Sans MS" charset="0"/>
                <a:cs typeface="Comic Sans MS" charset="0"/>
              </a:rPr>
              <a:t>lives</a:t>
            </a:r>
            <a:r>
              <a:rPr lang="it-IT" sz="2400" dirty="0">
                <a:latin typeface="Comic Sans MS" charset="0"/>
                <a:ea typeface="Comic Sans MS" charset="0"/>
                <a:cs typeface="Comic Sans MS" charset="0"/>
              </a:rPr>
              <a:t> and </a:t>
            </a:r>
            <a:r>
              <a:rPr lang="it-IT" sz="2400" dirty="0" err="1">
                <a:latin typeface="Comic Sans MS" charset="0"/>
                <a:ea typeface="Comic Sans MS" charset="0"/>
                <a:cs typeface="Comic Sans MS" charset="0"/>
              </a:rPr>
              <a:t>encouraging</a:t>
            </a:r>
            <a:r>
              <a:rPr lang="it-IT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sz="2400" dirty="0" err="1">
                <a:latin typeface="Comic Sans MS" charset="0"/>
                <a:ea typeface="Comic Sans MS" charset="0"/>
                <a:cs typeface="Comic Sans MS" charset="0"/>
              </a:rPr>
              <a:t>young</a:t>
            </a:r>
            <a:r>
              <a:rPr lang="it-IT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sz="2400" dirty="0" err="1">
                <a:latin typeface="Comic Sans MS" charset="0"/>
                <a:ea typeface="Comic Sans MS" charset="0"/>
                <a:cs typeface="Comic Sans MS" charset="0"/>
              </a:rPr>
              <a:t>people</a:t>
            </a:r>
            <a:r>
              <a:rPr lang="it-IT" sz="2400" dirty="0">
                <a:latin typeface="Comic Sans MS" charset="0"/>
                <a:ea typeface="Comic Sans MS" charset="0"/>
                <a:cs typeface="Comic Sans MS" charset="0"/>
              </a:rPr>
              <a:t> to </a:t>
            </a:r>
            <a:r>
              <a:rPr lang="it-IT" sz="2400" dirty="0" err="1">
                <a:latin typeface="Comic Sans MS" charset="0"/>
                <a:ea typeface="Comic Sans MS" charset="0"/>
                <a:cs typeface="Comic Sans MS" charset="0"/>
              </a:rPr>
              <a:t>embark</a:t>
            </a:r>
            <a:r>
              <a:rPr lang="it-IT" sz="2400" dirty="0">
                <a:latin typeface="Comic Sans MS" charset="0"/>
                <a:ea typeface="Comic Sans MS" charset="0"/>
                <a:cs typeface="Comic Sans MS" charset="0"/>
              </a:rPr>
              <a:t> on </a:t>
            </a:r>
            <a:r>
              <a:rPr lang="it-IT" sz="2400" dirty="0" err="1">
                <a:latin typeface="Comic Sans MS" charset="0"/>
                <a:ea typeface="Comic Sans MS" charset="0"/>
                <a:cs typeface="Comic Sans MS" charset="0"/>
              </a:rPr>
              <a:t>research</a:t>
            </a:r>
            <a:r>
              <a:rPr lang="it-IT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sz="2400" dirty="0" err="1">
                <a:latin typeface="Comic Sans MS" charset="0"/>
                <a:ea typeface="Comic Sans MS" charset="0"/>
                <a:cs typeface="Comic Sans MS" charset="0"/>
              </a:rPr>
              <a:t>careers</a:t>
            </a:r>
            <a:endParaRPr lang="it-IT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682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7730" y="365127"/>
            <a:ext cx="9324304" cy="1325563"/>
          </a:xfrm>
        </p:spPr>
        <p:txBody>
          <a:bodyPr>
            <a:normAutofit fontScale="90000"/>
          </a:bodyPr>
          <a:lstStyle/>
          <a:p>
            <a:r>
              <a:rPr lang="it-IT" dirty="0" err="1" smtClean="0">
                <a:latin typeface="Comic Sans MS" charset="0"/>
                <a:ea typeface="Comic Sans MS" charset="0"/>
                <a:cs typeface="Comic Sans MS" charset="0"/>
              </a:rPr>
              <a:t>Outreach</a:t>
            </a:r>
            <a: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  <a:t> Activity :</a:t>
            </a:r>
            <a:b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it-IT" sz="3100" dirty="0" err="1" smtClean="0">
                <a:latin typeface="Comic Sans MS" charset="0"/>
                <a:ea typeface="Comic Sans MS" charset="0"/>
                <a:cs typeface="Comic Sans MS" charset="0"/>
              </a:rPr>
              <a:t>European</a:t>
            </a:r>
            <a:r>
              <a:rPr lang="it-IT" sz="31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sz="3100" dirty="0" err="1">
                <a:latin typeface="Comic Sans MS" charset="0"/>
                <a:ea typeface="Comic Sans MS" charset="0"/>
                <a:cs typeface="Comic Sans MS" charset="0"/>
              </a:rPr>
              <a:t>Researchers</a:t>
            </a:r>
            <a:r>
              <a:rPr lang="it-IT" sz="3100" dirty="0">
                <a:latin typeface="Comic Sans MS" charset="0"/>
                <a:ea typeface="Comic Sans MS" charset="0"/>
                <a:cs typeface="Comic Sans MS" charset="0"/>
              </a:rPr>
              <a:t>’ Night </a:t>
            </a:r>
            <a:r>
              <a:rPr lang="it-IT" sz="3100" dirty="0" smtClean="0">
                <a:latin typeface="Comic Sans MS" charset="0"/>
                <a:ea typeface="Comic Sans MS" charset="0"/>
                <a:cs typeface="Comic Sans MS" charset="0"/>
              </a:rPr>
              <a:t>– </a:t>
            </a:r>
            <a:r>
              <a:rPr lang="it-IT" sz="3100" dirty="0" err="1" smtClean="0">
                <a:latin typeface="Comic Sans MS" charset="0"/>
                <a:ea typeface="Comic Sans MS" charset="0"/>
                <a:cs typeface="Comic Sans MS" charset="0"/>
              </a:rPr>
              <a:t>September</a:t>
            </a:r>
            <a:r>
              <a:rPr lang="it-IT" sz="3100" dirty="0" smtClean="0">
                <a:latin typeface="Comic Sans MS" charset="0"/>
                <a:ea typeface="Comic Sans MS" charset="0"/>
                <a:cs typeface="Comic Sans MS" charset="0"/>
              </a:rPr>
              <a:t> 27, 2019</a:t>
            </a:r>
            <a:endParaRPr lang="it-IT" sz="31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2250" y="1838504"/>
            <a:ext cx="8990996" cy="4351338"/>
          </a:xfrm>
        </p:spPr>
        <p:txBody>
          <a:bodyPr/>
          <a:lstStyle/>
          <a:p>
            <a: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  <a:t>Presentation of INTENSE </a:t>
            </a:r>
            <a:r>
              <a:rPr lang="it-IT" dirty="0" err="1" smtClean="0">
                <a:latin typeface="Comic Sans MS" charset="0"/>
                <a:ea typeface="Comic Sans MS" charset="0"/>
                <a:cs typeface="Comic Sans MS" charset="0"/>
              </a:rPr>
              <a:t>activities</a:t>
            </a:r>
            <a: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  <a:t> @ SHARPER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7" y="2437081"/>
            <a:ext cx="9146729" cy="442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578" y="133307"/>
            <a:ext cx="9324304" cy="1325563"/>
          </a:xfrm>
        </p:spPr>
        <p:txBody>
          <a:bodyPr>
            <a:normAutofit fontScale="90000"/>
          </a:bodyPr>
          <a:lstStyle/>
          <a:p>
            <a:r>
              <a:rPr lang="it-IT" dirty="0" err="1" smtClean="0">
                <a:latin typeface="Comic Sans MS" charset="0"/>
                <a:ea typeface="Comic Sans MS" charset="0"/>
                <a:cs typeface="Comic Sans MS" charset="0"/>
              </a:rPr>
              <a:t>Outreach</a:t>
            </a:r>
            <a: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  <a:t> Activity:</a:t>
            </a:r>
            <a:b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it-IT" sz="3100" dirty="0" err="1" smtClean="0">
                <a:latin typeface="Comic Sans MS" charset="0"/>
                <a:ea typeface="Comic Sans MS" charset="0"/>
                <a:cs typeface="Comic Sans MS" charset="0"/>
              </a:rPr>
              <a:t>European</a:t>
            </a:r>
            <a:r>
              <a:rPr lang="it-IT" sz="31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sz="3100" dirty="0" err="1">
                <a:latin typeface="Comic Sans MS" charset="0"/>
                <a:ea typeface="Comic Sans MS" charset="0"/>
                <a:cs typeface="Comic Sans MS" charset="0"/>
              </a:rPr>
              <a:t>Researchers</a:t>
            </a:r>
            <a:r>
              <a:rPr lang="it-IT" sz="3100" dirty="0">
                <a:latin typeface="Comic Sans MS" charset="0"/>
                <a:ea typeface="Comic Sans MS" charset="0"/>
                <a:cs typeface="Comic Sans MS" charset="0"/>
              </a:rPr>
              <a:t>’ Night </a:t>
            </a:r>
            <a:r>
              <a:rPr lang="it-IT" sz="3100" dirty="0" smtClean="0">
                <a:latin typeface="Comic Sans MS" charset="0"/>
                <a:ea typeface="Comic Sans MS" charset="0"/>
                <a:cs typeface="Comic Sans MS" charset="0"/>
              </a:rPr>
              <a:t>– </a:t>
            </a:r>
            <a:r>
              <a:rPr lang="it-IT" sz="3100" dirty="0" err="1" smtClean="0">
                <a:latin typeface="Comic Sans MS" charset="0"/>
                <a:ea typeface="Comic Sans MS" charset="0"/>
                <a:cs typeface="Comic Sans MS" charset="0"/>
              </a:rPr>
              <a:t>September</a:t>
            </a:r>
            <a:r>
              <a:rPr lang="it-IT" sz="3100" dirty="0" smtClean="0">
                <a:latin typeface="Comic Sans MS" charset="0"/>
                <a:ea typeface="Comic Sans MS" charset="0"/>
                <a:cs typeface="Comic Sans MS" charset="0"/>
              </a:rPr>
              <a:t> 27, 2019</a:t>
            </a:r>
            <a:endParaRPr lang="it-IT" sz="31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7578" y="1832357"/>
            <a:ext cx="3606084" cy="4351338"/>
          </a:xfrm>
        </p:spPr>
        <p:txBody>
          <a:bodyPr>
            <a:noAutofit/>
          </a:bodyPr>
          <a:lstStyle/>
          <a:p>
            <a:r>
              <a:rPr lang="it-IT" sz="1800" dirty="0" err="1" smtClean="0">
                <a:latin typeface="Comic Sans MS" charset="0"/>
                <a:ea typeface="Comic Sans MS" charset="0"/>
                <a:cs typeface="Comic Sans MS" charset="0"/>
              </a:rPr>
              <a:t>Interviews</a:t>
            </a:r>
            <a:r>
              <a:rPr lang="it-IT" sz="1800" dirty="0" smtClean="0">
                <a:latin typeface="Comic Sans MS" charset="0"/>
                <a:ea typeface="Comic Sans MS" charset="0"/>
                <a:cs typeface="Comic Sans MS" charset="0"/>
              </a:rPr>
              <a:t> on TV and radio</a:t>
            </a:r>
          </a:p>
          <a:p>
            <a:r>
              <a:rPr lang="it-IT" sz="1800" dirty="0" smtClean="0">
                <a:latin typeface="Comic Sans MS" charset="0"/>
                <a:ea typeface="Comic Sans MS" charset="0"/>
                <a:cs typeface="Comic Sans MS" charset="0"/>
              </a:rPr>
              <a:t>Shows on neutrino</a:t>
            </a:r>
          </a:p>
          <a:p>
            <a:r>
              <a:rPr lang="it-IT" sz="1800" dirty="0" err="1" smtClean="0">
                <a:latin typeface="Comic Sans MS" charset="0"/>
                <a:ea typeface="Comic Sans MS" charset="0"/>
                <a:cs typeface="Comic Sans MS" charset="0"/>
              </a:rPr>
              <a:t>Seminars</a:t>
            </a:r>
            <a:r>
              <a:rPr lang="it-IT" sz="1800" dirty="0" smtClean="0">
                <a:latin typeface="Comic Sans MS" charset="0"/>
                <a:ea typeface="Comic Sans MS" charset="0"/>
                <a:cs typeface="Comic Sans MS" charset="0"/>
              </a:rPr>
              <a:t> to general public</a:t>
            </a:r>
          </a:p>
          <a:p>
            <a:r>
              <a:rPr lang="it-IT" sz="1800" dirty="0" err="1">
                <a:latin typeface="Comic Sans MS" charset="0"/>
                <a:ea typeface="Comic Sans MS" charset="0"/>
                <a:cs typeface="Comic Sans MS" charset="0"/>
              </a:rPr>
              <a:t>P</a:t>
            </a:r>
            <a:r>
              <a:rPr lang="it-IT" sz="1800" dirty="0" err="1" smtClean="0">
                <a:latin typeface="Comic Sans MS" charset="0"/>
                <a:ea typeface="Comic Sans MS" charset="0"/>
                <a:cs typeface="Comic Sans MS" charset="0"/>
              </a:rPr>
              <a:t>osters</a:t>
            </a:r>
            <a:r>
              <a:rPr lang="it-IT" sz="1800" dirty="0" smtClean="0">
                <a:latin typeface="Comic Sans MS" charset="0"/>
                <a:ea typeface="Comic Sans MS" charset="0"/>
                <a:cs typeface="Comic Sans MS" charset="0"/>
              </a:rPr>
              <a:t> on neutrino</a:t>
            </a:r>
          </a:p>
          <a:p>
            <a:r>
              <a:rPr lang="it-IT" sz="1800" dirty="0" smtClean="0">
                <a:latin typeface="Comic Sans MS" charset="0"/>
                <a:ea typeface="Comic Sans MS" charset="0"/>
                <a:cs typeface="Comic Sans MS" charset="0"/>
              </a:rPr>
              <a:t>Games with </a:t>
            </a:r>
            <a:r>
              <a:rPr lang="it-IT" sz="1800" dirty="0" err="1" smtClean="0">
                <a:latin typeface="Comic Sans MS" charset="0"/>
                <a:ea typeface="Comic Sans MS" charset="0"/>
                <a:cs typeface="Comic Sans MS" charset="0"/>
              </a:rPr>
              <a:t>kids</a:t>
            </a:r>
            <a:endParaRPr lang="it-IT" sz="18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it-IT" sz="1800" dirty="0" smtClean="0">
                <a:latin typeface="Comic Sans MS" charset="0"/>
                <a:ea typeface="Comic Sans MS" charset="0"/>
                <a:cs typeface="Comic Sans MS" charset="0"/>
              </a:rPr>
              <a:t>Games for general public</a:t>
            </a:r>
          </a:p>
          <a:p>
            <a:r>
              <a:rPr lang="it-IT" sz="1800" dirty="0" err="1" smtClean="0">
                <a:latin typeface="Comic Sans MS" charset="0"/>
                <a:ea typeface="Comic Sans MS" charset="0"/>
                <a:cs typeface="Comic Sans MS" charset="0"/>
              </a:rPr>
              <a:t>Experiments</a:t>
            </a:r>
            <a:r>
              <a:rPr lang="it-IT" sz="1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sz="1800" dirty="0" err="1" smtClean="0">
                <a:latin typeface="Comic Sans MS" charset="0"/>
                <a:ea typeface="Comic Sans MS" charset="0"/>
                <a:cs typeface="Comic Sans MS" charset="0"/>
              </a:rPr>
              <a:t>description</a:t>
            </a:r>
            <a:endParaRPr lang="it-IT" sz="18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it-IT" sz="1800" dirty="0" err="1" smtClean="0">
                <a:latin typeface="Comic Sans MS" charset="0"/>
                <a:ea typeface="Comic Sans MS" charset="0"/>
                <a:cs typeface="Comic Sans MS" charset="0"/>
              </a:rPr>
              <a:t>Particle</a:t>
            </a:r>
            <a:r>
              <a:rPr lang="it-IT" sz="1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sz="1800" dirty="0" err="1" smtClean="0">
                <a:latin typeface="Comic Sans MS" charset="0"/>
                <a:ea typeface="Comic Sans MS" charset="0"/>
                <a:cs typeface="Comic Sans MS" charset="0"/>
              </a:rPr>
              <a:t>models</a:t>
            </a:r>
            <a:endParaRPr lang="it-IT" sz="18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it-IT" sz="1800" dirty="0" smtClean="0">
                <a:latin typeface="Comic Sans MS" charset="0"/>
                <a:ea typeface="Comic Sans MS" charset="0"/>
                <a:cs typeface="Comic Sans MS" charset="0"/>
              </a:rPr>
              <a:t>Detector </a:t>
            </a:r>
            <a:r>
              <a:rPr lang="it-IT" sz="1800" dirty="0" err="1" smtClean="0">
                <a:latin typeface="Comic Sans MS" charset="0"/>
                <a:ea typeface="Comic Sans MS" charset="0"/>
                <a:cs typeface="Comic Sans MS" charset="0"/>
              </a:rPr>
              <a:t>models</a:t>
            </a:r>
            <a:endParaRPr lang="it-IT" sz="18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it-IT" sz="1800" dirty="0" err="1" smtClean="0">
                <a:latin typeface="Comic Sans MS" charset="0"/>
                <a:ea typeface="Comic Sans MS" charset="0"/>
                <a:cs typeface="Comic Sans MS" charset="0"/>
              </a:rPr>
              <a:t>Physics</a:t>
            </a:r>
            <a:r>
              <a:rPr lang="it-IT" sz="1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sz="1800" dirty="0" err="1" smtClean="0">
                <a:latin typeface="Comic Sans MS" charset="0"/>
                <a:ea typeface="Comic Sans MS" charset="0"/>
                <a:cs typeface="Comic Sans MS" charset="0"/>
              </a:rPr>
              <a:t>research</a:t>
            </a:r>
            <a:r>
              <a:rPr lang="it-IT" sz="1800" dirty="0" smtClean="0">
                <a:latin typeface="Comic Sans MS" charset="0"/>
                <a:ea typeface="Comic Sans MS" charset="0"/>
                <a:cs typeface="Comic Sans MS" charset="0"/>
              </a:rPr>
              <a:t> impact in life and </a:t>
            </a:r>
            <a:r>
              <a:rPr lang="it-IT" sz="1800" dirty="0" err="1" smtClean="0">
                <a:latin typeface="Comic Sans MS" charset="0"/>
                <a:ea typeface="Comic Sans MS" charset="0"/>
                <a:cs typeface="Comic Sans MS" charset="0"/>
              </a:rPr>
              <a:t>technology</a:t>
            </a:r>
            <a:endParaRPr lang="it-IT" sz="18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is-IS" sz="1800" dirty="0" smtClean="0">
                <a:latin typeface="Comic Sans MS" charset="0"/>
                <a:ea typeface="Comic Sans MS" charset="0"/>
                <a:cs typeface="Comic Sans MS" charset="0"/>
              </a:rPr>
              <a:t>…... </a:t>
            </a:r>
            <a:r>
              <a:rPr lang="it-IT" sz="1800" dirty="0">
                <a:latin typeface="Comic Sans MS" charset="0"/>
                <a:ea typeface="Comic Sans MS" charset="0"/>
                <a:cs typeface="Comic Sans MS" charset="0"/>
              </a:rPr>
              <a:t>a</a:t>
            </a:r>
            <a:r>
              <a:rPr lang="is-IS" sz="1800" dirty="0" smtClean="0">
                <a:latin typeface="Comic Sans MS" charset="0"/>
                <a:ea typeface="Comic Sans MS" charset="0"/>
                <a:cs typeface="Comic Sans MS" charset="0"/>
              </a:rPr>
              <a:t>nd more</a:t>
            </a:r>
            <a:endParaRPr lang="it-IT" sz="18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it-IT" sz="18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it-IT" sz="1800" dirty="0" smtClean="0">
                <a:latin typeface="Comic Sans MS" charset="0"/>
                <a:ea typeface="Comic Sans MS" charset="0"/>
                <a:cs typeface="Comic Sans MS" charset="0"/>
              </a:rPr>
              <a:t>@ SHARPER L’Aquila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51" y="2162762"/>
            <a:ext cx="5913549" cy="336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61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4851" y="120429"/>
            <a:ext cx="9324304" cy="1325563"/>
          </a:xfrm>
        </p:spPr>
        <p:txBody>
          <a:bodyPr>
            <a:normAutofit fontScale="90000"/>
          </a:bodyPr>
          <a:lstStyle/>
          <a:p>
            <a:r>
              <a:rPr lang="it-IT" dirty="0" err="1" smtClean="0">
                <a:latin typeface="Comic Sans MS" charset="0"/>
                <a:ea typeface="Comic Sans MS" charset="0"/>
                <a:cs typeface="Comic Sans MS" charset="0"/>
              </a:rPr>
              <a:t>Outreach</a:t>
            </a:r>
            <a: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  <a:t> Activity:</a:t>
            </a:r>
            <a:b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it-IT" sz="3100" dirty="0" err="1" smtClean="0">
                <a:latin typeface="Comic Sans MS" charset="0"/>
                <a:ea typeface="Comic Sans MS" charset="0"/>
                <a:cs typeface="Comic Sans MS" charset="0"/>
              </a:rPr>
              <a:t>European</a:t>
            </a:r>
            <a:r>
              <a:rPr lang="it-IT" sz="31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sz="3100" dirty="0" err="1">
                <a:latin typeface="Comic Sans MS" charset="0"/>
                <a:ea typeface="Comic Sans MS" charset="0"/>
                <a:cs typeface="Comic Sans MS" charset="0"/>
              </a:rPr>
              <a:t>Researchers</a:t>
            </a:r>
            <a:r>
              <a:rPr lang="it-IT" sz="3100" dirty="0">
                <a:latin typeface="Comic Sans MS" charset="0"/>
                <a:ea typeface="Comic Sans MS" charset="0"/>
                <a:cs typeface="Comic Sans MS" charset="0"/>
              </a:rPr>
              <a:t>’ Night </a:t>
            </a:r>
            <a:r>
              <a:rPr lang="it-IT" sz="3100" dirty="0" smtClean="0">
                <a:latin typeface="Comic Sans MS" charset="0"/>
                <a:ea typeface="Comic Sans MS" charset="0"/>
                <a:cs typeface="Comic Sans MS" charset="0"/>
              </a:rPr>
              <a:t>– </a:t>
            </a:r>
            <a:r>
              <a:rPr lang="it-IT" sz="3100" dirty="0" err="1" smtClean="0">
                <a:latin typeface="Comic Sans MS" charset="0"/>
                <a:ea typeface="Comic Sans MS" charset="0"/>
                <a:cs typeface="Comic Sans MS" charset="0"/>
              </a:rPr>
              <a:t>September</a:t>
            </a:r>
            <a:r>
              <a:rPr lang="it-IT" sz="3100" dirty="0" smtClean="0">
                <a:latin typeface="Comic Sans MS" charset="0"/>
                <a:ea typeface="Comic Sans MS" charset="0"/>
                <a:cs typeface="Comic Sans MS" charset="0"/>
              </a:rPr>
              <a:t> 27, 2019</a:t>
            </a:r>
            <a:endParaRPr lang="it-IT" sz="31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2250" y="1838504"/>
            <a:ext cx="5280516" cy="4351338"/>
          </a:xfrm>
        </p:spPr>
        <p:txBody>
          <a:bodyPr/>
          <a:lstStyle/>
          <a:p>
            <a:r>
              <a:rPr lang="it-IT" dirty="0" err="1" smtClean="0">
                <a:latin typeface="Comic Sans MS" charset="0"/>
                <a:ea typeface="Comic Sans MS" charset="0"/>
                <a:cs typeface="Comic Sans MS" charset="0"/>
              </a:rPr>
              <a:t>Posters</a:t>
            </a:r>
            <a: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  <a:t> on neutrino</a:t>
            </a:r>
          </a:p>
          <a:p>
            <a:pPr marL="0" indent="0">
              <a:buNone/>
            </a:pPr>
            <a: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  <a:t>@ SHARPER L’Aquila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766" y="1334829"/>
            <a:ext cx="3902299" cy="5522246"/>
          </a:xfrm>
          <a:prstGeom prst="rect">
            <a:avLst/>
          </a:prstGeom>
          <a:ln>
            <a:solidFill>
              <a:srgbClr val="94378B"/>
            </a:solidFill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6" y="4160347"/>
            <a:ext cx="4559120" cy="259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87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528</TotalTime>
  <Words>731</Words>
  <Application>Microsoft Macintosh PowerPoint</Application>
  <PresentationFormat>A4 (21x29,7 cm)</PresentationFormat>
  <Paragraphs>53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Calibri</vt:lpstr>
      <vt:lpstr>Calibri Light</vt:lpstr>
      <vt:lpstr>Comic Sans MS</vt:lpstr>
      <vt:lpstr>Arial</vt:lpstr>
      <vt:lpstr>Tema di Office</vt:lpstr>
      <vt:lpstr>Presentazione di PowerPoint</vt:lpstr>
      <vt:lpstr>WP6 - Main Objectives</vt:lpstr>
      <vt:lpstr>Tasks</vt:lpstr>
      <vt:lpstr>Description of Deliverables</vt:lpstr>
      <vt:lpstr>Web page</vt:lpstr>
      <vt:lpstr>Outreach Activity : European Researchers’ Night – September 27, 2019</vt:lpstr>
      <vt:lpstr>Outreach Activity : European Researchers’ Night – September 27, 2019</vt:lpstr>
      <vt:lpstr>Outreach Activity: European Researchers’ Night – September 27, 2019</vt:lpstr>
      <vt:lpstr>Outreach Activity: European Researchers’ Night – September 27, 2019</vt:lpstr>
      <vt:lpstr>Outreach Activity: European Researchers’ Night – September 27, 2019</vt:lpstr>
      <vt:lpstr>Presentazione di PowerPoint</vt:lpstr>
      <vt:lpstr>Outreach Activity: LNGS Open Day</vt:lpstr>
      <vt:lpstr>Outreach Activity: Pint Of Science</vt:lpstr>
      <vt:lpstr>Outreach Activity: Secondary School</vt:lpstr>
      <vt:lpstr>Presentazione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Utente di Microsoft Office</cp:lastModifiedBy>
  <cp:revision>21</cp:revision>
  <dcterms:created xsi:type="dcterms:W3CDTF">2019-11-04T08:40:27Z</dcterms:created>
  <dcterms:modified xsi:type="dcterms:W3CDTF">2019-11-04T17:28:36Z</dcterms:modified>
</cp:coreProperties>
</file>