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35" r:id="rId2"/>
    <p:sldId id="832" r:id="rId3"/>
    <p:sldId id="812" r:id="rId4"/>
    <p:sldId id="829" r:id="rId5"/>
    <p:sldId id="833" r:id="rId6"/>
  </p:sldIdLst>
  <p:sldSz cx="9906000" cy="6858000" type="A4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FF963B"/>
    <a:srgbClr val="98183B"/>
    <a:srgbClr val="C30224"/>
    <a:srgbClr val="16165C"/>
    <a:srgbClr val="16175E"/>
    <a:srgbClr val="171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00" autoAdjust="0"/>
  </p:normalViewPr>
  <p:slideViewPr>
    <p:cSldViewPr>
      <p:cViewPr>
        <p:scale>
          <a:sx n="70" d="100"/>
          <a:sy n="70" d="100"/>
        </p:scale>
        <p:origin x="-276" y="-24"/>
      </p:cViewPr>
      <p:guideLst>
        <p:guide orient="horz" pos="2208"/>
        <p:guide pos="3120"/>
      </p:guideLst>
    </p:cSldViewPr>
  </p:slideViewPr>
  <p:outlineViewPr>
    <p:cViewPr>
      <p:scale>
        <a:sx n="100" d="100"/>
        <a:sy n="100" d="100"/>
      </p:scale>
      <p:origin x="0" y="6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78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347" tIns="45674" rIns="91347" bIns="45674" rtlCol="0"/>
          <a:lstStyle>
            <a:lvl1pPr algn="l" eaLnBrk="0" hangingPunct="0">
              <a:defRPr sz="1200" i="0">
                <a:latin typeface="Comic Sans M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92588516-20C7-4A19-9273-E54B07FC31BF}" type="datetime1">
              <a:rPr lang="en-US" altLang="it-IT"/>
              <a:pPr/>
              <a:t>10/29/2019</a:t>
            </a:fld>
            <a:endParaRPr lang="en-US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347" tIns="45674" rIns="91347" bIns="45674" rtlCol="0" anchor="b"/>
          <a:lstStyle>
            <a:lvl1pPr algn="l" eaLnBrk="0" hangingPunct="0">
              <a:defRPr sz="1200" i="0">
                <a:latin typeface="Comic Sans M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0DF124FA-9489-43F3-BD4E-7C5D798FF6E6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56911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" pitchFamily="1" charset="0"/>
              </a:defRPr>
            </a:lvl1pPr>
          </a:lstStyle>
          <a:p>
            <a:fld id="{3EF2D30E-4149-4CB3-B2FC-05CECC07D05A}" type="slidenum">
              <a:rPr lang="en-GB" altLang="it-IT"/>
              <a:pPr/>
              <a:t>‹#›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617667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1F075C-C3B7-4C03-BA56-20CE1910DF07}" type="slidenum">
              <a:rPr lang="en-GB" smtClean="0">
                <a:latin typeface="Times New Roman" pitchFamily="18" charset="0"/>
                <a:ea typeface="MS PGothic" pitchFamily="34" charset="-128"/>
              </a:rPr>
              <a:pPr/>
              <a:t>1</a:t>
            </a:fld>
            <a:endParaRPr lang="en-GB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022292" y="9722882"/>
            <a:ext cx="3075871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88" tIns="50694" rIns="97488" bIns="50694" anchor="b"/>
          <a:lstStyle/>
          <a:p>
            <a:pPr algn="r">
              <a:tabLst>
                <a:tab pos="0" algn="l"/>
                <a:tab pos="495239" algn="l"/>
                <a:tab pos="990478" algn="l"/>
                <a:tab pos="1485717" algn="l"/>
                <a:tab pos="1980956" algn="l"/>
                <a:tab pos="2476195" algn="l"/>
                <a:tab pos="2971434" algn="l"/>
                <a:tab pos="3466673" algn="l"/>
                <a:tab pos="3961912" algn="l"/>
                <a:tab pos="4457151" algn="l"/>
                <a:tab pos="4952390" algn="l"/>
                <a:tab pos="5447629" algn="l"/>
                <a:tab pos="5942868" algn="l"/>
                <a:tab pos="6438108" algn="l"/>
                <a:tab pos="6933347" algn="l"/>
                <a:tab pos="7428586" algn="l"/>
                <a:tab pos="7923825" algn="l"/>
                <a:tab pos="8419064" algn="l"/>
                <a:tab pos="8914303" algn="l"/>
                <a:tab pos="9409542" algn="l"/>
                <a:tab pos="9904781" algn="l"/>
              </a:tabLst>
            </a:pPr>
            <a:fld id="{5664C41C-E4E5-4D7A-A293-57A2E11C3F9E}" type="slidenum">
              <a:rPr lang="en-GB" sz="13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95239" algn="l"/>
                  <a:tab pos="990478" algn="l"/>
                  <a:tab pos="1485717" algn="l"/>
                  <a:tab pos="1980956" algn="l"/>
                  <a:tab pos="2476195" algn="l"/>
                  <a:tab pos="2971434" algn="l"/>
                  <a:tab pos="3466673" algn="l"/>
                  <a:tab pos="3961912" algn="l"/>
                  <a:tab pos="4457151" algn="l"/>
                  <a:tab pos="4952390" algn="l"/>
                  <a:tab pos="5447629" algn="l"/>
                  <a:tab pos="5942868" algn="l"/>
                  <a:tab pos="6438108" algn="l"/>
                  <a:tab pos="6933347" algn="l"/>
                  <a:tab pos="7428586" algn="l"/>
                  <a:tab pos="7923825" algn="l"/>
                  <a:tab pos="8419064" algn="l"/>
                  <a:tab pos="8914303" algn="l"/>
                  <a:tab pos="9409542" algn="l"/>
                  <a:tab pos="9904781" algn="l"/>
                </a:tabLst>
              </a:pPr>
              <a:t>1</a:t>
            </a:fld>
            <a:endParaRPr lang="en-GB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solidFill>
            <a:srgbClr val="FFFFFF"/>
          </a:solidFill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424" y="4861441"/>
            <a:ext cx="5204181" cy="4617422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8250" y="1524000"/>
            <a:ext cx="7264400" cy="1524000"/>
          </a:xfrm>
        </p:spPr>
        <p:txBody>
          <a:bodyPr/>
          <a:lstStyle>
            <a:lvl1pPr marL="0" indent="0" algn="ctr">
              <a:lnSpc>
                <a:spcPct val="128000"/>
              </a:lnSpc>
              <a:buFont typeface="Zapf Dingbats" pitchFamily="1" charset="2"/>
              <a:buNone/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i="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 algn="ctr">
              <a:defRPr sz="140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 sz="1400" i="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fld id="{D75F0E8D-D1B8-438B-A547-E4FA0A6662C8}" type="slidenum">
              <a:rPr lang="en-GB" altLang="it-IT"/>
              <a:pPr/>
              <a:t>‹#›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55398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8203F49D-DF4A-486F-B736-85D9C04EED70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685800"/>
            <a:ext cx="46482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29200" y="685800"/>
            <a:ext cx="4648200" cy="5562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1B6C5D45-DC35-4F29-9FB6-7151F6206CDA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7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023AA773-7CD2-4B5C-9089-9AACDBDA423C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7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648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685800"/>
            <a:ext cx="4648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E6A56814-FB82-4A55-AE0B-C9736187D94D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8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BF816E6A-440D-48D6-8E91-E46CD2BC9C5E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4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E466B1D8-6A01-43AE-B631-E48F60EAE06B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7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1B762055-092F-49FC-B156-CD6B12C2E381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3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FC312CD9-4127-4EF0-8372-6E15FD789923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6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E9E7506E-5469-44E3-A27F-F7D5DF7AC425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0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it-IT"/>
              <a:t>Slide#  : </a:t>
            </a:r>
            <a:fld id="{A1CCCFFF-F758-485F-AFCC-4BFAEAF01E4E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0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9448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553200"/>
            <a:ext cx="313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accent2"/>
                </a:solidFill>
                <a:latin typeface="Helvetica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smtClean="0"/>
              <a:t>ICARUS_2018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2250" y="65532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accent2"/>
                </a:solidFill>
                <a:latin typeface="Helvetica" pitchFamily="1" charset="0"/>
              </a:defRPr>
            </a:lvl1pPr>
          </a:lstStyle>
          <a:p>
            <a:r>
              <a:rPr lang="en-GB" altLang="it-IT"/>
              <a:t>Slide#  : </a:t>
            </a:r>
            <a:fld id="{2443241C-2FB2-46E8-B60C-9878D3749023}" type="slidenum">
              <a:rPr lang="en-GB" altLang="it-IT"/>
              <a:pPr/>
              <a:t>‹#›</a:t>
            </a:fld>
            <a:endParaRPr lang="en-GB" altLang="it-IT">
              <a:solidFill>
                <a:schemeClr val="accent1"/>
              </a:solidFill>
            </a:endParaRPr>
          </a:p>
        </p:txBody>
      </p:sp>
      <p:sp>
        <p:nvSpPr>
          <p:cNvPr id="2" name="AutoShap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bevel">
            <a:avLst>
              <a:gd name="adj" fmla="val 3787"/>
            </a:avLst>
          </a:prstGeom>
          <a:gradFill rotWithShape="0">
            <a:gsLst>
              <a:gs pos="0">
                <a:srgbClr val="002F47"/>
              </a:gs>
              <a:gs pos="100000">
                <a:srgbClr val="006699"/>
              </a:gs>
            </a:gsLst>
            <a:lin ang="0" scaled="1"/>
          </a:gra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MS PGothic" pitchFamily="34" charset="-128"/>
          <a:cs typeface="MS PGothic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Zapf Dingbats" pitchFamily="1" charset="2"/>
        <a:buChar char="l"/>
        <a:defRPr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55000"/>
        <a:buFont typeface="Zapf Dingbats" pitchFamily="1" charset="2"/>
        <a:buChar char="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775" y="2106612"/>
            <a:ext cx="9901225" cy="788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28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</a:pPr>
            <a:r>
              <a:rPr lang="en-US" sz="3200" b="1" dirty="0" smtClean="0">
                <a:solidFill>
                  <a:srgbClr val="FF0000"/>
                </a:solidFill>
              </a:rPr>
              <a:t>Tools </a:t>
            </a:r>
            <a:r>
              <a:rPr lang="en-US" sz="3200" b="1" dirty="0">
                <a:solidFill>
                  <a:srgbClr val="FF0000"/>
                </a:solidFill>
              </a:rPr>
              <a:t>for </a:t>
            </a:r>
            <a:r>
              <a:rPr lang="en-US" sz="3200" b="1" dirty="0" err="1">
                <a:solidFill>
                  <a:srgbClr val="FF0000"/>
                </a:solidFill>
              </a:rPr>
              <a:t>LAr</a:t>
            </a:r>
            <a:r>
              <a:rPr lang="en-US" sz="3200" b="1" dirty="0">
                <a:solidFill>
                  <a:srgbClr val="FF0000"/>
                </a:solidFill>
              </a:rPr>
              <a:t> purity measurement and </a:t>
            </a:r>
            <a:r>
              <a:rPr lang="en-US" sz="3200" b="1" dirty="0" smtClean="0">
                <a:solidFill>
                  <a:srgbClr val="FF0000"/>
                </a:solidFill>
              </a:rPr>
              <a:t>for wire </a:t>
            </a:r>
            <a:r>
              <a:rPr lang="en-US" sz="3200" b="1" dirty="0">
                <a:solidFill>
                  <a:srgbClr val="FF0000"/>
                </a:solidFill>
              </a:rPr>
              <a:t>signal </a:t>
            </a:r>
            <a:r>
              <a:rPr lang="en-US" sz="3200" b="1" dirty="0" smtClean="0">
                <a:solidFill>
                  <a:srgbClr val="FF0000"/>
                </a:solidFill>
              </a:rPr>
              <a:t>calibration in the ICARUS T600 detector</a:t>
            </a:r>
            <a:endParaRPr lang="en-GB" sz="2400" baseline="0" dirty="0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3631049"/>
            <a:ext cx="7086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2400"/>
              </a:lnSpc>
              <a:spcBef>
                <a:spcPts val="600"/>
              </a:spcBef>
              <a:buAutoNum type="arabicPeriod"/>
            </a:pPr>
            <a:r>
              <a:rPr lang="en-US" sz="2000" dirty="0" smtClean="0"/>
              <a:t>Liquid argon purity </a:t>
            </a:r>
            <a:r>
              <a:rPr lang="en-US" sz="2000" dirty="0" smtClean="0"/>
              <a:t>measurements </a:t>
            </a:r>
            <a:endParaRPr lang="en-US" sz="2000" dirty="0"/>
          </a:p>
          <a:p>
            <a:pPr marL="457200" indent="-457200">
              <a:lnSpc>
                <a:spcPts val="2400"/>
              </a:lnSpc>
              <a:spcBef>
                <a:spcPts val="600"/>
              </a:spcBef>
              <a:buAutoNum type="arabicPeriod"/>
            </a:pPr>
            <a:r>
              <a:rPr lang="en-US" sz="2000" dirty="0" smtClean="0"/>
              <a:t>Calibration of the TPC wires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dirty="0" smtClean="0"/>
              <a:t>         </a:t>
            </a:r>
            <a:r>
              <a:rPr lang="en-GB" sz="2000" dirty="0" smtClean="0"/>
              <a:t>                                    </a:t>
            </a:r>
            <a:r>
              <a:rPr lang="en-GB" sz="2000" dirty="0" smtClean="0">
                <a:solidFill>
                  <a:schemeClr val="accent2"/>
                </a:solidFill>
              </a:rPr>
              <a:t>C</a:t>
            </a:r>
            <a:r>
              <a:rPr lang="en-GB" sz="2000" dirty="0" smtClean="0">
                <a:solidFill>
                  <a:schemeClr val="accent2"/>
                </a:solidFill>
              </a:rPr>
              <a:t>. Farnese, INTENSE </a:t>
            </a:r>
            <a:r>
              <a:rPr lang="mr-IN" sz="2000" dirty="0" smtClean="0">
                <a:solidFill>
                  <a:schemeClr val="accent2"/>
                </a:solidFill>
              </a:rPr>
              <a:t>–</a:t>
            </a:r>
            <a:r>
              <a:rPr lang="en-GB" sz="2000" dirty="0" smtClean="0">
                <a:solidFill>
                  <a:schemeClr val="accent2"/>
                </a:solidFill>
              </a:rPr>
              <a:t> WP2 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600200" y="6359021"/>
            <a:ext cx="6781800" cy="47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8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</a:pPr>
            <a:r>
              <a:rPr lang="en-US" sz="2000" i="0" dirty="0" smtClean="0"/>
              <a:t>INTENSE General Meeting November 6</a:t>
            </a:r>
            <a:r>
              <a:rPr lang="en-US" sz="2000" i="0" baseline="30000" dirty="0" smtClean="0"/>
              <a:t>th </a:t>
            </a:r>
            <a:r>
              <a:rPr lang="mr-IN" sz="2000" i="0" baseline="30000" dirty="0" smtClean="0"/>
              <a:t>–</a:t>
            </a:r>
            <a:r>
              <a:rPr lang="en-US" sz="2000" i="0" baseline="30000" dirty="0" smtClean="0"/>
              <a:t> </a:t>
            </a:r>
            <a:r>
              <a:rPr lang="en-US" sz="2000" i="0" dirty="0" smtClean="0"/>
              <a:t>7</a:t>
            </a:r>
            <a:r>
              <a:rPr lang="en-US" sz="2000" i="0" baseline="30000" dirty="0" smtClean="0"/>
              <a:t>th </a:t>
            </a:r>
            <a:r>
              <a:rPr lang="en-GB" sz="2000" i="0" dirty="0" smtClean="0"/>
              <a:t> </a:t>
            </a:r>
            <a:r>
              <a:rPr lang="en-GB" sz="2000" i="0" dirty="0"/>
              <a:t>2019</a:t>
            </a:r>
            <a:endParaRPr lang="en-US" sz="2000" i="0" dirty="0"/>
          </a:p>
        </p:txBody>
      </p:sp>
      <p:sp>
        <p:nvSpPr>
          <p:cNvPr id="6" name="Rectangle 5"/>
          <p:cNvSpPr/>
          <p:nvPr/>
        </p:nvSpPr>
        <p:spPr>
          <a:xfrm>
            <a:off x="762000" y="4974205"/>
            <a:ext cx="89916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8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</a:pPr>
            <a:r>
              <a:rPr lang="en-US" sz="2000" i="0" dirty="0" smtClean="0"/>
              <a:t>Great improvements in the final development of these tools for the Calibration of </a:t>
            </a:r>
            <a:r>
              <a:rPr lang="en-US" sz="2000" i="0" dirty="0" smtClean="0"/>
              <a:t>T600 </a:t>
            </a:r>
            <a:r>
              <a:rPr lang="en-US" sz="2000" i="0" dirty="0" smtClean="0"/>
              <a:t>detector provided by the collaboration with FNAL colleagues, possible thanks to INTENSE   </a:t>
            </a:r>
            <a:endParaRPr lang="en-US" sz="2000" i="0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228600"/>
            <a:ext cx="2667000" cy="1447800"/>
            <a:chOff x="0" y="2661304"/>
            <a:chExt cx="2590800" cy="1671916"/>
          </a:xfrm>
        </p:grpSpPr>
        <p:pic>
          <p:nvPicPr>
            <p:cNvPr id="8" name="Immagine 3" descr="downloa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2661304"/>
              <a:ext cx="1600200" cy="1106680"/>
            </a:xfrm>
            <a:prstGeom prst="rect">
              <a:avLst/>
            </a:prstGeom>
          </p:spPr>
        </p:pic>
        <p:sp>
          <p:nvSpPr>
            <p:cNvPr id="9" name="TextBox 17"/>
            <p:cNvSpPr txBox="1"/>
            <p:nvPr/>
          </p:nvSpPr>
          <p:spPr>
            <a:xfrm>
              <a:off x="0" y="3810000"/>
              <a:ext cx="259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tx1"/>
                  </a:solidFill>
                  <a:latin typeface="Comic Sans MS" charset="0"/>
                  <a:ea typeface="ＭＳ Ｐゴシック" charset="-128"/>
                  <a:cs typeface="ＭＳ Ｐゴシック" charset="-128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tx1"/>
                  </a:solidFill>
                  <a:latin typeface="Comic Sans MS" charset="0"/>
                  <a:ea typeface="ＭＳ Ｐゴシック" charset="-128"/>
                  <a:cs typeface="ＭＳ Ｐゴシック" charset="-128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tx1"/>
                  </a:solidFill>
                  <a:latin typeface="Comic Sans MS" charset="0"/>
                  <a:ea typeface="ＭＳ Ｐゴシック" charset="-128"/>
                  <a:cs typeface="ＭＳ Ｐゴシック" charset="-128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tx1"/>
                  </a:solidFill>
                  <a:latin typeface="Comic Sans MS" charset="0"/>
                  <a:ea typeface="ＭＳ Ｐゴシック" charset="-128"/>
                  <a:cs typeface="ＭＳ Ｐゴシック" charset="-128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i="1" kern="1200">
                  <a:solidFill>
                    <a:schemeClr val="tx1"/>
                  </a:solidFill>
                  <a:latin typeface="Comic Sans MS" charset="0"/>
                  <a:ea typeface="ＭＳ Ｐゴシック" charset="-128"/>
                  <a:cs typeface="ＭＳ Ｐゴシック" charset="-128"/>
                </a:defRPr>
              </a:lvl5pPr>
              <a:lvl6pPr marL="2286000" algn="l" defTabSz="457200" rtl="0" eaLnBrk="1" latinLnBrk="0" hangingPunct="1">
                <a:defRPr sz="1600" i="1" kern="1200">
                  <a:solidFill>
                    <a:schemeClr val="tx1"/>
                  </a:solidFill>
                  <a:latin typeface="Comic Sans MS" charset="0"/>
                  <a:ea typeface="ＭＳ Ｐゴシック" charset="-128"/>
                  <a:cs typeface="ＭＳ Ｐゴシック" charset="-128"/>
                </a:defRPr>
              </a:lvl6pPr>
              <a:lvl7pPr marL="2743200" algn="l" defTabSz="457200" rtl="0" eaLnBrk="1" latinLnBrk="0" hangingPunct="1">
                <a:defRPr sz="1600" i="1" kern="1200">
                  <a:solidFill>
                    <a:schemeClr val="tx1"/>
                  </a:solidFill>
                  <a:latin typeface="Comic Sans MS" charset="0"/>
                  <a:ea typeface="ＭＳ Ｐゴシック" charset="-128"/>
                  <a:cs typeface="ＭＳ Ｐゴシック" charset="-128"/>
                </a:defRPr>
              </a:lvl7pPr>
              <a:lvl8pPr marL="3200400" algn="l" defTabSz="457200" rtl="0" eaLnBrk="1" latinLnBrk="0" hangingPunct="1">
                <a:defRPr sz="1600" i="1" kern="1200">
                  <a:solidFill>
                    <a:schemeClr val="tx1"/>
                  </a:solidFill>
                  <a:latin typeface="Comic Sans MS" charset="0"/>
                  <a:ea typeface="ＭＳ Ｐゴシック" charset="-128"/>
                  <a:cs typeface="ＭＳ Ｐゴシック" charset="-128"/>
                </a:defRPr>
              </a:lvl8pPr>
              <a:lvl9pPr marL="3657600" algn="l" defTabSz="457200" rtl="0" eaLnBrk="1" latinLnBrk="0" hangingPunct="1">
                <a:defRPr sz="1600" i="1" kern="1200">
                  <a:solidFill>
                    <a:schemeClr val="tx1"/>
                  </a:solidFill>
                  <a:latin typeface="Comic Sans MS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rgbClr val="002060"/>
                  </a:solidFill>
                </a:rPr>
                <a:t>H2020, M. </a:t>
              </a:r>
              <a:r>
                <a:rPr lang="en-US" sz="1400" dirty="0" err="1" smtClean="0">
                  <a:solidFill>
                    <a:srgbClr val="002060"/>
                  </a:solidFill>
                </a:rPr>
                <a:t>Sklodowska</a:t>
              </a:r>
              <a:r>
                <a:rPr lang="en-US" sz="1400" dirty="0" smtClean="0">
                  <a:solidFill>
                    <a:srgbClr val="002060"/>
                  </a:solidFill>
                </a:rPr>
                <a:t>-Curie </a:t>
              </a:r>
            </a:p>
            <a:p>
              <a:r>
                <a:rPr lang="en-US" sz="1400" dirty="0" smtClean="0">
                  <a:solidFill>
                    <a:srgbClr val="002060"/>
                  </a:solidFill>
                </a:rPr>
                <a:t>R&amp;I No</a:t>
              </a:r>
              <a:r>
                <a:rPr lang="en-US" sz="1400" dirty="0">
                  <a:solidFill>
                    <a:srgbClr val="002060"/>
                  </a:solidFill>
                </a:rPr>
                <a:t>. 822185 </a:t>
              </a:r>
              <a:r>
                <a:rPr lang="en-US" sz="1400" dirty="0" smtClean="0">
                  <a:solidFill>
                    <a:srgbClr val="002060"/>
                  </a:solidFill>
                </a:rPr>
                <a:t>INTENSE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  <p:pic>
        <p:nvPicPr>
          <p:cNvPr id="10" name="Picture 9" descr="C:\Users\guglielm\Documents\Desktop\weblogo1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57175"/>
            <a:ext cx="1748155" cy="111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5444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/>
          <p:cNvSpPr>
            <a:spLocks noGrp="1" noChangeArrowheads="1"/>
          </p:cNvSpPr>
          <p:nvPr/>
        </p:nvSpPr>
        <p:spPr bwMode="auto">
          <a:xfrm>
            <a:off x="0" y="0"/>
            <a:ext cx="9906000" cy="533400"/>
          </a:xfrm>
          <a:prstGeom prst="bevel">
            <a:avLst>
              <a:gd name="adj" fmla="val 3787"/>
            </a:avLst>
          </a:prstGeom>
          <a:gradFill rotWithShape="0">
            <a:gsLst>
              <a:gs pos="0">
                <a:srgbClr val="002F47"/>
              </a:gs>
              <a:gs pos="100000">
                <a:srgbClr val="006699"/>
              </a:gs>
            </a:gsLst>
            <a:lin ang="0" scaled="1"/>
          </a:gra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altLang="it-IT" sz="2800">
                <a:solidFill>
                  <a:schemeClr val="bg1"/>
                </a:solidFill>
                <a:latin typeface="Helvetica" pitchFamily="1" charset="0"/>
              </a:rPr>
              <a:t>Selection of  </a:t>
            </a:r>
            <a:r>
              <a:rPr lang="en-US" altLang="it-IT" sz="2800">
                <a:solidFill>
                  <a:schemeClr val="bg1"/>
                </a:solidFill>
                <a:latin typeface="Symbol" pitchFamily="18" charset="2"/>
              </a:rPr>
              <a:t>n</a:t>
            </a:r>
            <a:r>
              <a:rPr lang="en-US" altLang="it-IT" sz="2800" baseline="-25000">
                <a:solidFill>
                  <a:schemeClr val="bg1"/>
                </a:solidFill>
                <a:latin typeface="Helvetica" pitchFamily="1" charset="0"/>
              </a:rPr>
              <a:t>e</a:t>
            </a:r>
            <a:r>
              <a:rPr lang="en-US" altLang="it-IT" sz="2800">
                <a:solidFill>
                  <a:schemeClr val="bg1"/>
                </a:solidFill>
                <a:latin typeface="Helvetica" pitchFamily="1" charset="0"/>
              </a:rPr>
              <a:t> events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701818"/>
            <a:ext cx="9906000" cy="600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6858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342900" indent="-342900">
              <a:lnSpc>
                <a:spcPts val="2440"/>
              </a:lnSpc>
              <a:spcBef>
                <a:spcPts val="600"/>
              </a:spcBef>
              <a:spcAft>
                <a:spcPts val="4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The 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measurement 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of the free 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electron lifetime  </a:t>
            </a:r>
            <a:r>
              <a:rPr lang="en-US" sz="2100" i="0" dirty="0" err="1">
                <a:latin typeface="Symbol" pitchFamily="18" charset="2"/>
                <a:sym typeface="Symbol" pitchFamily="18" charset="2"/>
              </a:rPr>
              <a:t>t</a:t>
            </a:r>
            <a:r>
              <a:rPr lang="en-US" sz="2100" i="0" baseline="-25000" dirty="0" err="1">
                <a:sym typeface="Symbol" pitchFamily="18" charset="2"/>
              </a:rPr>
              <a:t>ele</a:t>
            </a:r>
            <a:r>
              <a:rPr lang="en-US" sz="2100" i="0" baseline="-25000" dirty="0">
                <a:sym typeface="Symbol" pitchFamily="18" charset="2"/>
              </a:rPr>
              <a:t> 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is 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a 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fundamental 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feature 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that should be ready for the commissioning of the detector</a:t>
            </a:r>
          </a:p>
          <a:p>
            <a:pPr marL="800100" lvl="1" indent="-342900">
              <a:lnSpc>
                <a:spcPts val="2440"/>
              </a:lnSpc>
              <a:spcBef>
                <a:spcPts val="600"/>
              </a:spcBef>
              <a:spcAft>
                <a:spcPts val="4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for the monitoring of the Liquid Argon condition in the 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TPCs</a:t>
            </a:r>
          </a:p>
          <a:p>
            <a:pPr marL="800100" lvl="1" indent="-342900">
              <a:lnSpc>
                <a:spcPts val="2440"/>
              </a:lnSpc>
              <a:spcBef>
                <a:spcPts val="600"/>
              </a:spcBef>
              <a:spcAft>
                <a:spcPts val="4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for a precise measurement of the deposited energy in the 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events </a:t>
            </a:r>
          </a:p>
          <a:p>
            <a:pPr marL="342900" indent="-342900">
              <a:lnSpc>
                <a:spcPts val="2440"/>
              </a:lnSpc>
              <a:spcBef>
                <a:spcPts val="600"/>
              </a:spcBef>
              <a:spcAft>
                <a:spcPts val="4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Starting from the automatic procedure used during the Gran </a:t>
            </a:r>
            <a:r>
              <a:rPr lang="en-GB" sz="2100" i="0" dirty="0" err="1" smtClean="0">
                <a:solidFill>
                  <a:srgbClr val="000000"/>
                </a:solidFill>
                <a:sym typeface="Symbol" pitchFamily="18" charset="2"/>
              </a:rPr>
              <a:t>Sasso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 run, 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t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wo complementary tools have been implemented: </a:t>
            </a:r>
            <a:endParaRPr lang="en-GB" sz="2100" i="0" dirty="0">
              <a:solidFill>
                <a:srgbClr val="000000"/>
              </a:solidFill>
              <a:sym typeface="Symbol" pitchFamily="18" charset="2"/>
            </a:endParaRPr>
          </a:p>
          <a:p>
            <a:pPr marL="800100" lvl="1" indent="-342900">
              <a:lnSpc>
                <a:spcPts val="2440"/>
              </a:lnSpc>
              <a:spcBef>
                <a:spcPts val="600"/>
              </a:spcBef>
              <a:spcAft>
                <a:spcPts val="4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A fast method, that provides the required monitoring in real time of 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the </a:t>
            </a:r>
            <a:r>
              <a:rPr lang="en-GB" sz="2100" i="0" dirty="0" err="1">
                <a:solidFill>
                  <a:srgbClr val="000000"/>
                </a:solidFill>
                <a:sym typeface="Symbol" pitchFamily="18" charset="2"/>
              </a:rPr>
              <a:t>LAr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condition</a:t>
            </a:r>
          </a:p>
          <a:p>
            <a:pPr marL="1257300" lvl="2" indent="-342900">
              <a:lnSpc>
                <a:spcPts val="2440"/>
              </a:lnSpc>
              <a:spcBef>
                <a:spcPts val="600"/>
              </a:spcBef>
              <a:spcAft>
                <a:spcPts val="400"/>
              </a:spcAft>
              <a:buClr>
                <a:srgbClr val="FF0000"/>
              </a:buClr>
              <a:buSzPct val="100000"/>
              <a:buFont typeface="Wingdings" charset="2"/>
              <a:buChar char="ü"/>
            </a:pPr>
            <a:r>
              <a:rPr lang="en-GB" sz="2100" i="0" dirty="0" smtClean="0">
                <a:sym typeface="Symbol" pitchFamily="18" charset="2"/>
              </a:rPr>
              <a:t>no </a:t>
            </a:r>
            <a:r>
              <a:rPr lang="en-GB" sz="2100" i="0" dirty="0">
                <a:sym typeface="Symbol" pitchFamily="18" charset="2"/>
              </a:rPr>
              <a:t>sophisticated reconstructions, </a:t>
            </a:r>
            <a:r>
              <a:rPr lang="en-GB" sz="2100" i="0" dirty="0" smtClean="0">
                <a:sym typeface="Symbol" pitchFamily="18" charset="2"/>
              </a:rPr>
              <a:t>small number of events, few seconds for the full analysis of each event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endParaRPr lang="en-GB" sz="2100" i="0" dirty="0">
              <a:solidFill>
                <a:srgbClr val="000000"/>
              </a:solidFill>
              <a:sym typeface="Symbol" pitchFamily="18" charset="2"/>
            </a:endParaRPr>
          </a:p>
          <a:p>
            <a:pPr marL="800100" lvl="1" indent="-342900">
              <a:lnSpc>
                <a:spcPts val="2440"/>
              </a:lnSpc>
              <a:spcBef>
                <a:spcPts val="600"/>
              </a:spcBef>
              <a:spcAft>
                <a:spcPts val="4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n offline and more precise 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measurement 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for the final calibration of the detector</a:t>
            </a:r>
          </a:p>
          <a:p>
            <a:pPr marL="1257300" lvl="2" indent="-342900" eaLnBrk="1" hangingPunct="1">
              <a:lnSpc>
                <a:spcPts val="2440"/>
              </a:lnSpc>
              <a:spcBef>
                <a:spcPts val="600"/>
              </a:spcBef>
              <a:spcAft>
                <a:spcPts val="400"/>
              </a:spcAft>
              <a:buClr>
                <a:srgbClr val="FF0000"/>
              </a:buClr>
              <a:buSzPct val="100000"/>
              <a:buFont typeface="Wingdings" charset="2"/>
              <a:buChar char="ü"/>
            </a:pP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Full event reconstruction and larger number of events required</a:t>
            </a:r>
            <a:endParaRPr lang="en-GB" sz="2100" i="0" dirty="0">
              <a:solidFill>
                <a:srgbClr val="000000"/>
              </a:solidFill>
              <a:sym typeface="Symbol" pitchFamily="18" charset="2"/>
            </a:endParaRPr>
          </a:p>
          <a:p>
            <a:pPr marL="342900" lvl="0" indent="-342900" eaLnBrk="1" hangingPunct="1">
              <a:lnSpc>
                <a:spcPts val="2440"/>
              </a:lnSpc>
              <a:spcBef>
                <a:spcPts val="600"/>
              </a:spcBef>
              <a:spcAft>
                <a:spcPts val="4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Both methods should be ready before 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the </a:t>
            </a:r>
            <a:r>
              <a:rPr lang="en-GB" sz="2100" i="0" dirty="0" err="1">
                <a:solidFill>
                  <a:srgbClr val="000000"/>
                </a:solidFill>
                <a:sym typeface="Symbol" pitchFamily="18" charset="2"/>
              </a:rPr>
              <a:t>LAr</a:t>
            </a:r>
            <a:r>
              <a:rPr lang="en-GB" sz="2100" i="0" dirty="0">
                <a:solidFill>
                  <a:srgbClr val="000000"/>
                </a:solidFill>
                <a:sym typeface="Symbol" pitchFamily="18" charset="2"/>
              </a:rPr>
              <a:t> filling, in order to be used as soon as the detector is completely </a:t>
            </a:r>
            <a:r>
              <a:rPr lang="en-GB" sz="2100" i="0" dirty="0" smtClean="0">
                <a:solidFill>
                  <a:srgbClr val="000000"/>
                </a:solidFill>
                <a:sym typeface="Symbol" pitchFamily="18" charset="2"/>
              </a:rPr>
              <a:t>filled</a:t>
            </a:r>
            <a:endParaRPr lang="en-GB" sz="2100" i="0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-128"/>
              </a:rPr>
              <a:t>Purity measurement in ICARUS</a:t>
            </a:r>
            <a:endParaRPr lang="en-US" dirty="0">
              <a:ea typeface="ＭＳ Ｐゴシック" charset="0"/>
              <a:cs typeface="ＭＳ Ｐゴシック" charset="-128"/>
            </a:endParaRPr>
          </a:p>
        </p:txBody>
      </p:sp>
      <p:sp>
        <p:nvSpPr>
          <p:cNvPr id="378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GB" altLang="it-IT" sz="1200">
                <a:solidFill>
                  <a:schemeClr val="accent2"/>
                </a:solidFill>
                <a:latin typeface="Helvetica" pitchFamily="1" charset="0"/>
              </a:rPr>
              <a:t>Slide#  : </a:t>
            </a:r>
            <a:fld id="{8CBB4B49-D397-46BF-8569-0AB85BB48109}" type="slidenum">
              <a:rPr lang="en-GB" altLang="it-IT" sz="1200">
                <a:solidFill>
                  <a:schemeClr val="accent2"/>
                </a:solidFill>
                <a:latin typeface="Helvetica" pitchFamily="1" charset="0"/>
              </a:rPr>
              <a:pPr/>
              <a:t>2</a:t>
            </a:fld>
            <a:endParaRPr lang="en-GB" altLang="it-IT" sz="1200">
              <a:solidFill>
                <a:schemeClr val="accent1"/>
              </a:solidFill>
              <a:latin typeface="Helvetica" pitchFamily="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00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114800" y="2438400"/>
            <a:ext cx="5410200" cy="2743200"/>
            <a:chOff x="4114800" y="2819400"/>
            <a:chExt cx="5410200" cy="2743200"/>
          </a:xfrm>
        </p:grpSpPr>
        <p:pic>
          <p:nvPicPr>
            <p:cNvPr id="9" name="Picture 8" descr="grafico_sovrapposto_finale_corr_pre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4800" y="2819400"/>
              <a:ext cx="5410200" cy="2743200"/>
            </a:xfrm>
            <a:prstGeom prst="rect">
              <a:avLst/>
            </a:prstGeom>
          </p:spPr>
        </p:pic>
        <p:sp>
          <p:nvSpPr>
            <p:cNvPr id="12" name="Content Placeholder 2"/>
            <p:cNvSpPr txBox="1">
              <a:spLocks/>
            </p:cNvSpPr>
            <p:nvPr/>
          </p:nvSpPr>
          <p:spPr bwMode="auto">
            <a:xfrm>
              <a:off x="6400800" y="4648200"/>
              <a:ext cx="1981200" cy="66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342900" indent="-3429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marL="0" lvl="1" indent="0">
                <a:spcBef>
                  <a:spcPct val="20000"/>
                </a:spcBef>
                <a:buClr>
                  <a:srgbClr val="FF0000"/>
                </a:buClr>
              </a:pPr>
              <a:r>
                <a:rPr lang="en-US" altLang="it-IT" sz="1800" b="1" dirty="0" smtClean="0">
                  <a:solidFill>
                    <a:srgbClr val="3333CC"/>
                  </a:solidFill>
                  <a:sym typeface="Wingdings" pitchFamily="2" charset="2"/>
                </a:rPr>
                <a:t>Survived hits</a:t>
              </a:r>
              <a:r>
                <a:rPr lang="en-US" altLang="it-IT" sz="1800" dirty="0" smtClean="0">
                  <a:sym typeface="Wingdings" pitchFamily="2" charset="2"/>
                </a:rPr>
                <a:t> </a:t>
              </a:r>
              <a:r>
                <a:rPr lang="en-US" altLang="it-IT" sz="1800" b="1" dirty="0">
                  <a:solidFill>
                    <a:srgbClr val="FF0000"/>
                  </a:solidFill>
                  <a:sym typeface="Wingdings" pitchFamily="2" charset="2"/>
                </a:rPr>
                <a:t>R</a:t>
              </a:r>
              <a:r>
                <a:rPr lang="en-US" altLang="it-IT" sz="1800" b="1" dirty="0" smtClean="0">
                  <a:solidFill>
                    <a:srgbClr val="FF0000"/>
                  </a:solidFill>
                  <a:sym typeface="Wingdings" pitchFamily="2" charset="2"/>
                </a:rPr>
                <a:t>emoved hits</a:t>
              </a:r>
              <a:r>
                <a:rPr lang="en-US" altLang="it-IT" sz="1800" dirty="0" smtClean="0">
                  <a:sym typeface="Wingdings" pitchFamily="2" charset="2"/>
                </a:rPr>
                <a:t> </a:t>
              </a:r>
              <a:endParaRPr lang="en-US" altLang="it-IT" sz="1800" baseline="-25000" dirty="0">
                <a:solidFill>
                  <a:srgbClr val="FF0000"/>
                </a:solidFill>
                <a:sym typeface="Wingdings" pitchFamily="2" charset="2"/>
              </a:endParaRPr>
            </a:p>
          </p:txBody>
        </p:sp>
      </p:grpSp>
      <p:pic>
        <p:nvPicPr>
          <p:cNvPr id="7" name="Picture 6" descr="trac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90600"/>
            <a:ext cx="3657600" cy="4114800"/>
          </a:xfrm>
          <a:prstGeom prst="rect">
            <a:avLst/>
          </a:prstGeom>
        </p:spPr>
      </p:pic>
      <p:sp>
        <p:nvSpPr>
          <p:cNvPr id="37889" name="AutoShape 2"/>
          <p:cNvSpPr>
            <a:spLocks noGrp="1" noChangeArrowheads="1"/>
          </p:cNvSpPr>
          <p:nvPr/>
        </p:nvSpPr>
        <p:spPr bwMode="auto">
          <a:xfrm>
            <a:off x="0" y="0"/>
            <a:ext cx="9906000" cy="533400"/>
          </a:xfrm>
          <a:prstGeom prst="bevel">
            <a:avLst>
              <a:gd name="adj" fmla="val 3787"/>
            </a:avLst>
          </a:prstGeom>
          <a:gradFill rotWithShape="0">
            <a:gsLst>
              <a:gs pos="0">
                <a:srgbClr val="002F47"/>
              </a:gs>
              <a:gs pos="100000">
                <a:srgbClr val="006699"/>
              </a:gs>
            </a:gsLst>
            <a:lin ang="0" scaled="1"/>
          </a:gra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altLang="it-IT" sz="2800">
                <a:solidFill>
                  <a:schemeClr val="bg1"/>
                </a:solidFill>
                <a:latin typeface="Helvetica" pitchFamily="1" charset="0"/>
              </a:rPr>
              <a:t>Selection of  </a:t>
            </a:r>
            <a:r>
              <a:rPr lang="en-US" altLang="it-IT" sz="2800">
                <a:solidFill>
                  <a:schemeClr val="bg1"/>
                </a:solidFill>
                <a:latin typeface="Symbol" pitchFamily="18" charset="2"/>
              </a:rPr>
              <a:t>n</a:t>
            </a:r>
            <a:r>
              <a:rPr lang="en-US" altLang="it-IT" sz="2800" baseline="-25000">
                <a:solidFill>
                  <a:schemeClr val="bg1"/>
                </a:solidFill>
                <a:latin typeface="Helvetica" pitchFamily="1" charset="0"/>
              </a:rPr>
              <a:t>e</a:t>
            </a:r>
            <a:r>
              <a:rPr lang="en-US" altLang="it-IT" sz="2800">
                <a:solidFill>
                  <a:schemeClr val="bg1"/>
                </a:solidFill>
                <a:latin typeface="Helvetica" pitchFamily="1" charset="0"/>
              </a:rPr>
              <a:t> events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-128"/>
              </a:rPr>
              <a:t>Purity measurement in the T600: methods description</a:t>
            </a:r>
            <a:endParaRPr lang="en-US" dirty="0">
              <a:ea typeface="ＭＳ Ｐゴシック" charset="0"/>
              <a:cs typeface="ＭＳ Ｐゴシック" charset="-128"/>
            </a:endParaRPr>
          </a:p>
        </p:txBody>
      </p:sp>
      <p:sp>
        <p:nvSpPr>
          <p:cNvPr id="378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GB" altLang="it-IT" sz="1200">
                <a:solidFill>
                  <a:schemeClr val="accent2"/>
                </a:solidFill>
                <a:latin typeface="Helvetica" pitchFamily="1" charset="0"/>
              </a:rPr>
              <a:t>Slide#  : </a:t>
            </a:r>
            <a:fld id="{8CBB4B49-D397-46BF-8569-0AB85BB48109}" type="slidenum">
              <a:rPr lang="en-GB" altLang="it-IT" sz="1200">
                <a:solidFill>
                  <a:schemeClr val="accent2"/>
                </a:solidFill>
                <a:latin typeface="Helvetica" pitchFamily="1" charset="0"/>
              </a:rPr>
              <a:pPr/>
              <a:t>3</a:t>
            </a:fld>
            <a:endParaRPr lang="en-GB" altLang="it-IT" sz="1200">
              <a:solidFill>
                <a:schemeClr val="accent1"/>
              </a:solidFill>
              <a:latin typeface="Helvetica" pitchFamily="1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533400"/>
            <a:ext cx="9906000" cy="45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6858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342900" indent="-342900">
              <a:lnSpc>
                <a:spcPts val="284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US" sz="2000" i="0" dirty="0" smtClean="0">
                <a:latin typeface="+mn-lt"/>
                <a:sym typeface="Symbol" pitchFamily="18" charset="2"/>
              </a:rPr>
              <a:t>The prepared tools are based on the same steps:</a:t>
            </a:r>
            <a:endParaRPr lang="en-GB" sz="20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124200" y="1066800"/>
            <a:ext cx="6705600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6858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800100" lvl="1" indent="-3429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2000" i="0" dirty="0" smtClean="0">
                <a:sym typeface="Symbol" pitchFamily="18" charset="2"/>
              </a:rPr>
              <a:t>Automatic selection of through-going cosmic-ray muons with </a:t>
            </a:r>
            <a:r>
              <a:rPr lang="en-GB" sz="2000" i="0" dirty="0">
                <a:sym typeface="Symbol" pitchFamily="18" charset="2"/>
              </a:rPr>
              <a:t>reduced </a:t>
            </a:r>
            <a:r>
              <a:rPr lang="en-GB" sz="2000" i="0" dirty="0" err="1">
                <a:sym typeface="Symbol" pitchFamily="18" charset="2"/>
              </a:rPr>
              <a:t>e.m</a:t>
            </a:r>
            <a:r>
              <a:rPr lang="en-GB" sz="2000" i="0" dirty="0">
                <a:sym typeface="Symbol" pitchFamily="18" charset="2"/>
              </a:rPr>
              <a:t>. </a:t>
            </a:r>
            <a:r>
              <a:rPr lang="en-GB" sz="2000" i="0" dirty="0" smtClean="0">
                <a:sym typeface="Symbol" pitchFamily="18" charset="2"/>
              </a:rPr>
              <a:t>activity (</a:t>
            </a:r>
            <a:r>
              <a:rPr lang="en-GB" sz="2000" i="0" dirty="0">
                <a:sym typeface="Symbol" pitchFamily="18" charset="2"/>
              </a:rPr>
              <a:t>only Collection </a:t>
            </a:r>
            <a:r>
              <a:rPr lang="en-GB" sz="2000" i="0" dirty="0" smtClean="0">
                <a:sym typeface="Symbol" pitchFamily="18" charset="2"/>
              </a:rPr>
              <a:t>used</a:t>
            </a:r>
            <a:r>
              <a:rPr lang="en-GB" sz="2000" i="0" dirty="0">
                <a:sym typeface="Symbol" pitchFamily="18" charset="2"/>
              </a:rPr>
              <a:t>, no 3D </a:t>
            </a:r>
            <a:r>
              <a:rPr lang="en-GB" sz="2000" i="0" dirty="0" err="1" smtClean="0">
                <a:sym typeface="Symbol" pitchFamily="18" charset="2"/>
              </a:rPr>
              <a:t>reco</a:t>
            </a:r>
            <a:r>
              <a:rPr lang="en-GB" sz="2000" i="0" dirty="0" smtClean="0">
                <a:sym typeface="Symbol" pitchFamily="18" charset="2"/>
              </a:rPr>
              <a:t>). </a:t>
            </a:r>
            <a:endParaRPr lang="en-GB" sz="2000" i="0" dirty="0">
              <a:sym typeface="Symbol" pitchFamily="18" charset="2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2000" i="0" dirty="0" smtClean="0">
                <a:sym typeface="Symbol" pitchFamily="18" charset="2"/>
              </a:rPr>
              <a:t>Rejection </a:t>
            </a:r>
            <a:r>
              <a:rPr lang="en-GB" sz="2000" i="0" dirty="0">
                <a:sym typeface="Symbol" pitchFamily="18" charset="2"/>
              </a:rPr>
              <a:t>of </a:t>
            </a:r>
            <a:r>
              <a:rPr lang="en-GB" sz="2000" i="0" dirty="0" smtClean="0">
                <a:sym typeface="Symbol" pitchFamily="18" charset="2"/>
              </a:rPr>
              <a:t>residual </a:t>
            </a:r>
            <a:r>
              <a:rPr lang="en-GB" sz="2000" i="0" dirty="0" smtClean="0">
                <a:latin typeface="Symbol" charset="2"/>
                <a:cs typeface="Symbol" charset="2"/>
                <a:sym typeface="Symbol" pitchFamily="18" charset="2"/>
              </a:rPr>
              <a:t>d</a:t>
            </a:r>
            <a:r>
              <a:rPr lang="en-GB" sz="2000" i="0" dirty="0">
                <a:sym typeface="Symbol" pitchFamily="18" charset="2"/>
              </a:rPr>
              <a:t>-rays along the </a:t>
            </a:r>
            <a:r>
              <a:rPr lang="en-GB" sz="2000" i="0" dirty="0" smtClean="0">
                <a:sym typeface="Symbol" pitchFamily="18" charset="2"/>
              </a:rPr>
              <a:t>track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-304800" y="5105400"/>
            <a:ext cx="100584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6858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800100" lvl="1" indent="-3429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Reduction of </a:t>
            </a:r>
            <a:r>
              <a:rPr lang="en-GB" sz="2000" i="0" dirty="0">
                <a:solidFill>
                  <a:srgbClr val="000000"/>
                </a:solidFill>
                <a:sym typeface="Symbol" pitchFamily="18" charset="2"/>
              </a:rPr>
              <a:t>the fluctuations </a:t>
            </a: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along the track due </a:t>
            </a:r>
            <a:r>
              <a:rPr lang="en-GB" sz="2000" i="0" dirty="0">
                <a:solidFill>
                  <a:srgbClr val="000000"/>
                </a:solidFill>
                <a:sym typeface="Symbol" pitchFamily="18" charset="2"/>
              </a:rPr>
              <a:t>to the asymmetric Landau tail of the </a:t>
            </a:r>
            <a:r>
              <a:rPr lang="en-GB" sz="2000" i="0" dirty="0" err="1">
                <a:solidFill>
                  <a:srgbClr val="000000"/>
                </a:solidFill>
                <a:sym typeface="Symbol" pitchFamily="18" charset="2"/>
              </a:rPr>
              <a:t>dE</a:t>
            </a:r>
            <a:r>
              <a:rPr lang="en-GB" sz="2000" i="0" dirty="0">
                <a:solidFill>
                  <a:srgbClr val="000000"/>
                </a:solidFill>
                <a:sym typeface="Symbol" pitchFamily="18" charset="2"/>
              </a:rPr>
              <a:t>/</a:t>
            </a: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dx</a:t>
            </a:r>
            <a:endParaRPr lang="en-GB" sz="2000" i="0" dirty="0" smtClean="0">
              <a:sym typeface="Symbol" pitchFamily="18" charset="2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Study of the charge </a:t>
            </a:r>
            <a:r>
              <a:rPr lang="en-GB" sz="2000" i="0" dirty="0">
                <a:solidFill>
                  <a:srgbClr val="000000"/>
                </a:solidFill>
                <a:sym typeface="Symbol" pitchFamily="18" charset="2"/>
              </a:rPr>
              <a:t>attenuation along each selected </a:t>
            </a: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tracks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2000" i="0" dirty="0">
                <a:solidFill>
                  <a:srgbClr val="000000"/>
                </a:solidFill>
                <a:sym typeface="Symbol" pitchFamily="18" charset="2"/>
              </a:rPr>
              <a:t>F</a:t>
            </a: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inal value </a:t>
            </a:r>
            <a:r>
              <a:rPr lang="en-US" sz="2000" i="0" dirty="0" smtClean="0">
                <a:latin typeface="Symbol" pitchFamily="18" charset="2"/>
                <a:sym typeface="Symbol" pitchFamily="18" charset="2"/>
              </a:rPr>
              <a:t>l </a:t>
            </a:r>
            <a:r>
              <a:rPr lang="en-GB" sz="2000" i="0" dirty="0">
                <a:solidFill>
                  <a:srgbClr val="000000"/>
                </a:solidFill>
                <a:sym typeface="Symbol" pitchFamily="18" charset="2"/>
              </a:rPr>
              <a:t>= 1/</a:t>
            </a:r>
            <a:r>
              <a:rPr lang="en-US" sz="2000" i="0" dirty="0" smtClean="0">
                <a:latin typeface="Symbol" pitchFamily="18" charset="2"/>
                <a:sym typeface="Symbol" pitchFamily="18" charset="2"/>
              </a:rPr>
              <a:t>t </a:t>
            </a:r>
            <a:r>
              <a:rPr lang="en-US" sz="2000" i="0" baseline="-25000" dirty="0" smtClean="0">
                <a:sym typeface="Symbol" pitchFamily="18" charset="2"/>
              </a:rPr>
              <a:t> </a:t>
            </a:r>
            <a:r>
              <a:rPr lang="en-US" sz="2000" i="0" dirty="0" smtClean="0">
                <a:sym typeface="Symbol" pitchFamily="18" charset="2"/>
              </a:rPr>
              <a:t>obtained averaging over the identified tracks in a defined number of events</a:t>
            </a:r>
            <a:r>
              <a:rPr lang="en-GB" sz="2000" i="0" dirty="0" smtClean="0">
                <a:sym typeface="Symbol" pitchFamily="18" charset="2"/>
              </a:rPr>
              <a:t>;</a:t>
            </a:r>
            <a:endParaRPr lang="en-GB" sz="2000" i="0" dirty="0">
              <a:sym typeface="Symbol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14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562600" y="457200"/>
            <a:ext cx="5029200" cy="4191000"/>
            <a:chOff x="4561470" y="1447800"/>
            <a:chExt cx="6411330" cy="5105400"/>
          </a:xfrm>
        </p:grpSpPr>
        <p:grpSp>
          <p:nvGrpSpPr>
            <p:cNvPr id="25" name="Group 24"/>
            <p:cNvGrpSpPr/>
            <p:nvPr/>
          </p:nvGrpSpPr>
          <p:grpSpPr>
            <a:xfrm>
              <a:off x="4561470" y="1447800"/>
              <a:ext cx="6411330" cy="5105400"/>
              <a:chOff x="2021779" y="2133600"/>
              <a:chExt cx="5340129" cy="4419599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1779" y="2133600"/>
                <a:ext cx="4519916" cy="4419599"/>
              </a:xfrm>
              <a:prstGeom prst="rect">
                <a:avLst/>
              </a:prstGeom>
            </p:spPr>
          </p:pic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3810001" y="3352800"/>
                <a:ext cx="838200" cy="384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286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6858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marL="0" indent="0">
                  <a:spcBef>
                    <a:spcPct val="20000"/>
                  </a:spcBef>
                  <a:spcAft>
                    <a:spcPts val="600"/>
                  </a:spcAft>
                  <a:buClr>
                    <a:srgbClr val="FF0000"/>
                  </a:buClr>
                  <a:buSzPct val="150000"/>
                </a:pPr>
                <a:r>
                  <a:rPr lang="en-GB" sz="1900" i="0" dirty="0">
                    <a:solidFill>
                      <a:srgbClr val="0000FF"/>
                    </a:solidFill>
                    <a:sym typeface="Symbol" pitchFamily="18" charset="2"/>
                  </a:rPr>
                  <a:t>2</a:t>
                </a:r>
                <a:r>
                  <a:rPr lang="en-GB" sz="1900" i="0" dirty="0" smtClean="0">
                    <a:solidFill>
                      <a:srgbClr val="0000FF"/>
                    </a:solidFill>
                    <a:sym typeface="Symbol" pitchFamily="18" charset="2"/>
                  </a:rPr>
                  <a:t> </a:t>
                </a:r>
                <a:r>
                  <a:rPr lang="en-GB" sz="1900" i="0" dirty="0" err="1" smtClean="0">
                    <a:solidFill>
                      <a:srgbClr val="0000FF"/>
                    </a:solidFill>
                    <a:sym typeface="Symbol" pitchFamily="18" charset="2"/>
                  </a:rPr>
                  <a:t>ms</a:t>
                </a:r>
                <a:endParaRPr lang="en-GB" sz="1900" i="0" dirty="0" smtClean="0">
                  <a:solidFill>
                    <a:srgbClr val="0000FF"/>
                  </a:solidFill>
                  <a:sym typeface="Symbol" pitchFamily="18" charset="2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4191000" y="3733800"/>
                <a:ext cx="76200" cy="4572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5737293" y="3352800"/>
                <a:ext cx="1624615" cy="384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286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6858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marL="0" indent="0">
                  <a:spcBef>
                    <a:spcPct val="20000"/>
                  </a:spcBef>
                  <a:spcAft>
                    <a:spcPts val="600"/>
                  </a:spcAft>
                  <a:buClr>
                    <a:srgbClr val="FF0000"/>
                  </a:buClr>
                  <a:buSzPct val="150000"/>
                </a:pPr>
                <a:r>
                  <a:rPr lang="en-GB" sz="1900" i="0" dirty="0" smtClean="0">
                    <a:solidFill>
                      <a:srgbClr val="0000FF"/>
                    </a:solidFill>
                    <a:sym typeface="Symbol" pitchFamily="18" charset="2"/>
                  </a:rPr>
                  <a:t>1 </a:t>
                </a:r>
                <a:r>
                  <a:rPr lang="en-GB" sz="1900" i="0" dirty="0" err="1" smtClean="0">
                    <a:solidFill>
                      <a:srgbClr val="0000FF"/>
                    </a:solidFill>
                    <a:sym typeface="Symbol" pitchFamily="18" charset="2"/>
                  </a:rPr>
                  <a:t>ms</a:t>
                </a:r>
                <a:endParaRPr lang="en-GB" sz="1900" i="0" dirty="0" smtClean="0">
                  <a:solidFill>
                    <a:srgbClr val="0000FF"/>
                  </a:solidFill>
                  <a:sym typeface="Symbol" pitchFamily="18" charset="2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 flipH="1" flipV="1">
                <a:off x="5982000" y="2793242"/>
                <a:ext cx="17436" cy="64495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4214048" y="4838131"/>
                <a:ext cx="1624615" cy="384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286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6858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marL="0" indent="0">
                  <a:spcBef>
                    <a:spcPct val="20000"/>
                  </a:spcBef>
                  <a:spcAft>
                    <a:spcPts val="600"/>
                  </a:spcAft>
                  <a:buClr>
                    <a:srgbClr val="FF0000"/>
                  </a:buClr>
                  <a:buSzPct val="150000"/>
                </a:pPr>
                <a:r>
                  <a:rPr lang="en-GB" sz="1900" i="0" dirty="0" smtClean="0">
                    <a:solidFill>
                      <a:srgbClr val="0000FF"/>
                    </a:solidFill>
                    <a:sym typeface="Symbol" pitchFamily="18" charset="2"/>
                  </a:rPr>
                  <a:t>4 </a:t>
                </a:r>
                <a:r>
                  <a:rPr lang="en-GB" sz="1900" i="0" dirty="0" err="1" smtClean="0">
                    <a:solidFill>
                      <a:srgbClr val="0000FF"/>
                    </a:solidFill>
                    <a:sym typeface="Symbol" pitchFamily="18" charset="2"/>
                  </a:rPr>
                  <a:t>ms</a:t>
                </a:r>
                <a:endParaRPr lang="en-GB" sz="1900" i="0" dirty="0" smtClean="0">
                  <a:solidFill>
                    <a:srgbClr val="0000FF"/>
                  </a:solidFill>
                  <a:sym typeface="Symbol" pitchFamily="18" charset="2"/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 bwMode="auto">
              <a:xfrm flipH="1">
                <a:off x="3566149" y="5055513"/>
                <a:ext cx="685800" cy="11243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4038600" y="5233916"/>
                <a:ext cx="1624615" cy="384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286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6858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marL="0" indent="0">
                  <a:spcBef>
                    <a:spcPct val="20000"/>
                  </a:spcBef>
                  <a:spcAft>
                    <a:spcPts val="600"/>
                  </a:spcAft>
                  <a:buClr>
                    <a:srgbClr val="FF0000"/>
                  </a:buClr>
                  <a:buSzPct val="150000"/>
                </a:pPr>
                <a:r>
                  <a:rPr lang="en-GB" sz="1900" i="0" dirty="0">
                    <a:solidFill>
                      <a:srgbClr val="0000FF"/>
                    </a:solidFill>
                    <a:sym typeface="Symbol" pitchFamily="18" charset="2"/>
                  </a:rPr>
                  <a:t>6</a:t>
                </a:r>
                <a:r>
                  <a:rPr lang="en-GB" sz="1900" i="0" dirty="0" smtClean="0">
                    <a:solidFill>
                      <a:srgbClr val="0000FF"/>
                    </a:solidFill>
                    <a:sym typeface="Symbol" pitchFamily="18" charset="2"/>
                  </a:rPr>
                  <a:t> </a:t>
                </a:r>
                <a:r>
                  <a:rPr lang="en-GB" sz="1900" i="0" dirty="0" err="1" smtClean="0">
                    <a:solidFill>
                      <a:srgbClr val="0000FF"/>
                    </a:solidFill>
                    <a:sym typeface="Symbol" pitchFamily="18" charset="2"/>
                  </a:rPr>
                  <a:t>ms</a:t>
                </a:r>
                <a:endParaRPr lang="en-GB" sz="1900" i="0" dirty="0" smtClean="0">
                  <a:solidFill>
                    <a:srgbClr val="0000FF"/>
                  </a:solidFill>
                  <a:sym typeface="Symbol" pitchFamily="18" charset="2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 bwMode="auto">
              <a:xfrm flipH="1">
                <a:off x="3299543" y="5431808"/>
                <a:ext cx="762000" cy="3623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2667000" y="4222865"/>
                <a:ext cx="838200" cy="384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286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6858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marL="0" indent="0">
                  <a:spcBef>
                    <a:spcPct val="20000"/>
                  </a:spcBef>
                  <a:spcAft>
                    <a:spcPts val="600"/>
                  </a:spcAft>
                  <a:buClr>
                    <a:srgbClr val="FF0000"/>
                  </a:buClr>
                  <a:buSzPct val="150000"/>
                </a:pPr>
                <a:r>
                  <a:rPr lang="en-GB" sz="1900" i="0" dirty="0" smtClean="0">
                    <a:solidFill>
                      <a:srgbClr val="0000FF"/>
                    </a:solidFill>
                    <a:sym typeface="Symbol" pitchFamily="18" charset="2"/>
                  </a:rPr>
                  <a:t>8 </a:t>
                </a:r>
                <a:r>
                  <a:rPr lang="en-GB" sz="1900" i="0" dirty="0" err="1" smtClean="0">
                    <a:solidFill>
                      <a:srgbClr val="0000FF"/>
                    </a:solidFill>
                    <a:sym typeface="Symbol" pitchFamily="18" charset="2"/>
                  </a:rPr>
                  <a:t>ms</a:t>
                </a:r>
                <a:endParaRPr lang="en-GB" sz="1900" i="0" dirty="0" smtClean="0">
                  <a:solidFill>
                    <a:srgbClr val="0000FF"/>
                  </a:solidFill>
                  <a:sym typeface="Symbol" pitchFamily="18" charset="2"/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 bwMode="auto">
              <a:xfrm>
                <a:off x="3109515" y="4640238"/>
                <a:ext cx="0" cy="7620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2" name="Straight Arrow Connector 21"/>
            <p:cNvCxnSpPr/>
            <p:nvPr/>
          </p:nvCxnSpPr>
          <p:spPr bwMode="auto">
            <a:xfrm flipH="1">
              <a:off x="5727166" y="5715000"/>
              <a:ext cx="914400" cy="418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629400" y="5486400"/>
              <a:ext cx="1973686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6858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marL="0" indent="0">
                <a:spcBef>
                  <a:spcPct val="20000"/>
                </a:spcBef>
                <a:spcAft>
                  <a:spcPts val="600"/>
                </a:spcAft>
                <a:buClr>
                  <a:srgbClr val="FF0000"/>
                </a:buClr>
                <a:buSzPct val="150000"/>
              </a:pPr>
              <a:r>
                <a:rPr lang="en-GB" sz="1900" i="0" dirty="0" smtClean="0">
                  <a:solidFill>
                    <a:srgbClr val="0000FF"/>
                  </a:solidFill>
                  <a:sym typeface="Symbol" pitchFamily="18" charset="2"/>
                </a:rPr>
                <a:t>15 </a:t>
              </a:r>
              <a:r>
                <a:rPr lang="en-GB" sz="1900" i="0" dirty="0" err="1" smtClean="0">
                  <a:solidFill>
                    <a:srgbClr val="0000FF"/>
                  </a:solidFill>
                  <a:sym typeface="Symbol" pitchFamily="18" charset="2"/>
                </a:rPr>
                <a:t>ms</a:t>
              </a:r>
              <a:endParaRPr lang="en-GB" sz="1900" i="0" dirty="0" smtClean="0">
                <a:solidFill>
                  <a:srgbClr val="0000FF"/>
                </a:solidFill>
                <a:sym typeface="Symbol" pitchFamily="18" charset="2"/>
              </a:endParaRPr>
            </a:p>
          </p:txBody>
        </p:sp>
      </p:grpSp>
      <p:sp>
        <p:nvSpPr>
          <p:cNvPr id="37889" name="AutoShape 2"/>
          <p:cNvSpPr>
            <a:spLocks noGrp="1" noChangeArrowheads="1"/>
          </p:cNvSpPr>
          <p:nvPr/>
        </p:nvSpPr>
        <p:spPr bwMode="auto">
          <a:xfrm>
            <a:off x="0" y="0"/>
            <a:ext cx="9906000" cy="533400"/>
          </a:xfrm>
          <a:prstGeom prst="bevel">
            <a:avLst>
              <a:gd name="adj" fmla="val 3787"/>
            </a:avLst>
          </a:prstGeom>
          <a:gradFill rotWithShape="0">
            <a:gsLst>
              <a:gs pos="0">
                <a:srgbClr val="002F47"/>
              </a:gs>
              <a:gs pos="100000">
                <a:srgbClr val="006699"/>
              </a:gs>
            </a:gsLst>
            <a:lin ang="0" scaled="1"/>
          </a:gra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altLang="it-IT" sz="2800">
                <a:solidFill>
                  <a:schemeClr val="bg1"/>
                </a:solidFill>
                <a:latin typeface="Helvetica" pitchFamily="1" charset="0"/>
              </a:rPr>
              <a:t>Selection of  </a:t>
            </a:r>
            <a:r>
              <a:rPr lang="en-US" altLang="it-IT" sz="2800">
                <a:solidFill>
                  <a:schemeClr val="bg1"/>
                </a:solidFill>
                <a:latin typeface="Symbol" pitchFamily="18" charset="2"/>
              </a:rPr>
              <a:t>n</a:t>
            </a:r>
            <a:r>
              <a:rPr lang="en-US" altLang="it-IT" sz="2800" baseline="-25000">
                <a:solidFill>
                  <a:schemeClr val="bg1"/>
                </a:solidFill>
                <a:latin typeface="Helvetica" pitchFamily="1" charset="0"/>
              </a:rPr>
              <a:t>e</a:t>
            </a:r>
            <a:r>
              <a:rPr lang="en-US" altLang="it-IT" sz="2800">
                <a:solidFill>
                  <a:schemeClr val="bg1"/>
                </a:solidFill>
                <a:latin typeface="Helvetica" pitchFamily="1" charset="0"/>
              </a:rPr>
              <a:t> events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-128"/>
              </a:rPr>
              <a:t>Purity measurement at FNAL: </a:t>
            </a:r>
            <a:r>
              <a:rPr lang="en-US" dirty="0" smtClean="0">
                <a:ea typeface="ＭＳ Ｐゴシック" charset="0"/>
                <a:cs typeface="ＭＳ Ｐゴシック" charset="-128"/>
              </a:rPr>
              <a:t>results</a:t>
            </a:r>
            <a:endParaRPr lang="en-US" dirty="0">
              <a:ea typeface="ＭＳ Ｐゴシック" charset="0"/>
              <a:cs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61912" y="533400"/>
            <a:ext cx="5548312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6858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GB" sz="1900" i="0" dirty="0" smtClean="0">
                <a:solidFill>
                  <a:srgbClr val="000000"/>
                </a:solidFill>
                <a:sym typeface="Symbol" pitchFamily="18" charset="2"/>
              </a:rPr>
              <a:t>The online method is applied on 40 events;</a:t>
            </a:r>
          </a:p>
        </p:txBody>
      </p:sp>
      <p:sp>
        <p:nvSpPr>
          <p:cNvPr id="378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2250" y="6629400"/>
            <a:ext cx="20637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GB" altLang="it-IT" sz="1200" dirty="0">
                <a:solidFill>
                  <a:schemeClr val="accent2"/>
                </a:solidFill>
                <a:latin typeface="Helvetica" pitchFamily="1" charset="0"/>
              </a:rPr>
              <a:t>Slide#  : </a:t>
            </a:r>
            <a:fld id="{8CBB4B49-D397-46BF-8569-0AB85BB48109}" type="slidenum">
              <a:rPr lang="en-GB" altLang="it-IT" sz="1200">
                <a:solidFill>
                  <a:schemeClr val="accent2"/>
                </a:solidFill>
                <a:latin typeface="Helvetica" pitchFamily="1" charset="0"/>
              </a:rPr>
              <a:pPr/>
              <a:t>4</a:t>
            </a:fld>
            <a:endParaRPr lang="en-GB" altLang="it-IT" sz="1200" dirty="0">
              <a:solidFill>
                <a:schemeClr val="accent1"/>
              </a:solidFill>
              <a:latin typeface="Helvetica" pitchFamily="1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-76200" y="925931"/>
            <a:ext cx="5715000" cy="198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6858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800100" lvl="1" indent="-342900"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1900" i="0" dirty="0" smtClean="0">
                <a:sym typeface="Symbol" pitchFamily="18" charset="2"/>
              </a:rPr>
              <a:t>The method is adequate for the required monitoring, providing information on when the purity is too low for the physics run;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GB" sz="1900" i="0" dirty="0">
                <a:sym typeface="Symbol" pitchFamily="18" charset="2"/>
              </a:rPr>
              <a:t>These measurements can be uploaded on database and displayed in the online </a:t>
            </a:r>
            <a:r>
              <a:rPr lang="en-GB" sz="1900" i="0" dirty="0" smtClean="0">
                <a:sym typeface="Symbol" pitchFamily="18" charset="2"/>
              </a:rPr>
              <a:t>monitoring</a:t>
            </a:r>
            <a:endParaRPr lang="en-GB" sz="1900" i="0" dirty="0">
              <a:sym typeface="Symbol" pitchFamily="18" charset="2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6200" y="2895600"/>
            <a:ext cx="4191000" cy="3886200"/>
            <a:chOff x="2365615" y="1905000"/>
            <a:chExt cx="5327170" cy="4953000"/>
          </a:xfrm>
        </p:grpSpPr>
        <p:grpSp>
          <p:nvGrpSpPr>
            <p:cNvPr id="29" name="Group 28"/>
            <p:cNvGrpSpPr/>
            <p:nvPr/>
          </p:nvGrpSpPr>
          <p:grpSpPr>
            <a:xfrm>
              <a:off x="2365615" y="1905000"/>
              <a:ext cx="5327170" cy="4953000"/>
              <a:chOff x="4926968" y="1981200"/>
              <a:chExt cx="4747388" cy="4419600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6968" y="1981200"/>
                <a:ext cx="4747388" cy="4419600"/>
              </a:xfrm>
              <a:prstGeom prst="rect">
                <a:avLst/>
              </a:prstGeom>
            </p:spPr>
          </p:pic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6482737" y="5448886"/>
                <a:ext cx="1447800" cy="343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286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6858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marL="0" indent="0">
                  <a:spcBef>
                    <a:spcPct val="20000"/>
                  </a:spcBef>
                  <a:spcAft>
                    <a:spcPts val="600"/>
                  </a:spcAft>
                  <a:buClr>
                    <a:srgbClr val="FF0000"/>
                  </a:buClr>
                  <a:buSzPct val="150000"/>
                </a:pPr>
                <a:r>
                  <a:rPr lang="en-GB" sz="1900" i="0" dirty="0" smtClean="0">
                    <a:solidFill>
                      <a:srgbClr val="0000FF"/>
                    </a:solidFill>
                    <a:sym typeface="Symbol" pitchFamily="18" charset="2"/>
                  </a:rPr>
                  <a:t>15 </a:t>
                </a:r>
                <a:r>
                  <a:rPr lang="en-GB" sz="1900" i="0" dirty="0" err="1" smtClean="0">
                    <a:solidFill>
                      <a:srgbClr val="0000FF"/>
                    </a:solidFill>
                    <a:sym typeface="Symbol" pitchFamily="18" charset="2"/>
                  </a:rPr>
                  <a:t>ms</a:t>
                </a:r>
                <a:endParaRPr lang="en-GB" sz="1900" i="0" dirty="0" smtClean="0">
                  <a:solidFill>
                    <a:srgbClr val="0000FF"/>
                  </a:solidFill>
                  <a:sym typeface="Symbol" pitchFamily="18" charset="2"/>
                </a:endParaRPr>
              </a:p>
            </p:txBody>
          </p: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5991038" y="3810000"/>
                <a:ext cx="902183" cy="398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286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6858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marL="0" indent="0">
                  <a:spcBef>
                    <a:spcPct val="20000"/>
                  </a:spcBef>
                  <a:spcAft>
                    <a:spcPts val="600"/>
                  </a:spcAft>
                  <a:buClr>
                    <a:srgbClr val="FF0000"/>
                  </a:buClr>
                  <a:buSzPct val="150000"/>
                </a:pPr>
                <a:r>
                  <a:rPr lang="en-GB" sz="1900" i="0" dirty="0">
                    <a:solidFill>
                      <a:srgbClr val="0000FF"/>
                    </a:solidFill>
                    <a:sym typeface="Symbol" pitchFamily="18" charset="2"/>
                  </a:rPr>
                  <a:t>6</a:t>
                </a:r>
                <a:r>
                  <a:rPr lang="en-GB" sz="1900" i="0" dirty="0" smtClean="0">
                    <a:solidFill>
                      <a:srgbClr val="0000FF"/>
                    </a:solidFill>
                    <a:sym typeface="Symbol" pitchFamily="18" charset="2"/>
                  </a:rPr>
                  <a:t> </a:t>
                </a:r>
                <a:r>
                  <a:rPr lang="en-GB" sz="1900" i="0" dirty="0" err="1" smtClean="0">
                    <a:solidFill>
                      <a:srgbClr val="0000FF"/>
                    </a:solidFill>
                    <a:sym typeface="Symbol" pitchFamily="18" charset="2"/>
                  </a:rPr>
                  <a:t>ms</a:t>
                </a:r>
                <a:endParaRPr lang="en-GB" sz="1900" i="0" dirty="0" smtClean="0">
                  <a:solidFill>
                    <a:srgbClr val="0000FF"/>
                  </a:solidFill>
                  <a:sym typeface="Symbol" pitchFamily="18" charset="2"/>
                </a:endParaRPr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8619371" y="2865120"/>
                <a:ext cx="891282" cy="398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286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6858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marL="0" indent="0">
                  <a:spcBef>
                    <a:spcPct val="20000"/>
                  </a:spcBef>
                  <a:spcAft>
                    <a:spcPts val="600"/>
                  </a:spcAft>
                  <a:buClr>
                    <a:srgbClr val="FF0000"/>
                  </a:buClr>
                  <a:buSzPct val="150000"/>
                </a:pPr>
                <a:r>
                  <a:rPr lang="en-GB" sz="1900" i="0" dirty="0">
                    <a:solidFill>
                      <a:srgbClr val="0000FF"/>
                    </a:solidFill>
                    <a:sym typeface="Symbol" pitchFamily="18" charset="2"/>
                  </a:rPr>
                  <a:t>2</a:t>
                </a:r>
                <a:r>
                  <a:rPr lang="en-GB" sz="1900" i="0" dirty="0" smtClean="0">
                    <a:solidFill>
                      <a:srgbClr val="0000FF"/>
                    </a:solidFill>
                    <a:sym typeface="Symbol" pitchFamily="18" charset="2"/>
                  </a:rPr>
                  <a:t> </a:t>
                </a:r>
                <a:r>
                  <a:rPr lang="en-GB" sz="1900" i="0" dirty="0" err="1" smtClean="0">
                    <a:solidFill>
                      <a:srgbClr val="0000FF"/>
                    </a:solidFill>
                    <a:sym typeface="Symbol" pitchFamily="18" charset="2"/>
                  </a:rPr>
                  <a:t>ms</a:t>
                </a:r>
                <a:endParaRPr lang="en-GB" sz="1900" i="0" dirty="0" smtClean="0">
                  <a:solidFill>
                    <a:srgbClr val="0000FF"/>
                  </a:solidFill>
                  <a:sym typeface="Symbol" pitchFamily="18" charset="2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 flipH="1" flipV="1">
                <a:off x="6211110" y="5500468"/>
                <a:ext cx="304800" cy="1524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6629400" y="4191000"/>
                <a:ext cx="76200" cy="5334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0" name="Straight Arrow Connector 39"/>
              <p:cNvCxnSpPr/>
              <p:nvPr/>
            </p:nvCxnSpPr>
            <p:spPr bwMode="auto">
              <a:xfrm flipV="1">
                <a:off x="8990038" y="2593145"/>
                <a:ext cx="76200" cy="3810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202570" y="3200400"/>
              <a:ext cx="1055231" cy="446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6858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marL="0" indent="0">
                <a:spcBef>
                  <a:spcPct val="20000"/>
                </a:spcBef>
                <a:spcAft>
                  <a:spcPts val="600"/>
                </a:spcAft>
                <a:buClr>
                  <a:srgbClr val="FF0000"/>
                </a:buClr>
                <a:buSzPct val="150000"/>
              </a:pPr>
              <a:r>
                <a:rPr lang="en-GB" sz="1900" i="0" dirty="0">
                  <a:solidFill>
                    <a:srgbClr val="0000FF"/>
                  </a:solidFill>
                  <a:sym typeface="Symbol" pitchFamily="18" charset="2"/>
                </a:rPr>
                <a:t>4</a:t>
              </a:r>
              <a:r>
                <a:rPr lang="en-GB" sz="1900" i="0" dirty="0" smtClean="0">
                  <a:solidFill>
                    <a:srgbClr val="0000FF"/>
                  </a:solidFill>
                  <a:sym typeface="Symbol" pitchFamily="18" charset="2"/>
                </a:rPr>
                <a:t> </a:t>
              </a:r>
              <a:r>
                <a:rPr lang="en-GB" sz="1900" i="0" dirty="0" err="1" smtClean="0">
                  <a:solidFill>
                    <a:srgbClr val="0000FF"/>
                  </a:solidFill>
                  <a:sym typeface="Symbol" pitchFamily="18" charset="2"/>
                </a:rPr>
                <a:t>ms</a:t>
              </a:r>
              <a:endParaRPr lang="en-GB" sz="1900" i="0" dirty="0" smtClean="0">
                <a:solidFill>
                  <a:srgbClr val="0000FF"/>
                </a:solidFill>
                <a:sym typeface="Symbol" pitchFamily="18" charset="2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4961759" y="3627383"/>
              <a:ext cx="85506" cy="5977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623785" y="5334000"/>
              <a:ext cx="1624615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6858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marL="0" indent="0">
                <a:spcBef>
                  <a:spcPct val="20000"/>
                </a:spcBef>
                <a:spcAft>
                  <a:spcPts val="600"/>
                </a:spcAft>
                <a:buClr>
                  <a:srgbClr val="FF0000"/>
                </a:buClr>
                <a:buSzPct val="150000"/>
              </a:pPr>
              <a:r>
                <a:rPr lang="en-GB" sz="1900" i="0" dirty="0">
                  <a:solidFill>
                    <a:srgbClr val="0000FF"/>
                  </a:solidFill>
                  <a:sym typeface="Symbol" pitchFamily="18" charset="2"/>
                </a:rPr>
                <a:t>8</a:t>
              </a:r>
              <a:r>
                <a:rPr lang="en-GB" sz="1900" i="0" dirty="0" smtClean="0">
                  <a:solidFill>
                    <a:srgbClr val="0000FF"/>
                  </a:solidFill>
                  <a:sym typeface="Symbol" pitchFamily="18" charset="2"/>
                </a:rPr>
                <a:t> </a:t>
              </a:r>
              <a:r>
                <a:rPr lang="en-GB" sz="1900" i="0" dirty="0" err="1" smtClean="0">
                  <a:solidFill>
                    <a:srgbClr val="0000FF"/>
                  </a:solidFill>
                  <a:sym typeface="Symbol" pitchFamily="18" charset="2"/>
                </a:rPr>
                <a:t>ms</a:t>
              </a:r>
              <a:endParaRPr lang="en-GB" sz="1900" i="0" dirty="0" smtClean="0">
                <a:solidFill>
                  <a:srgbClr val="0000FF"/>
                </a:solidFill>
                <a:sym typeface="Symbol" pitchFamily="18" charset="2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 flipH="1" flipV="1">
              <a:off x="4226561" y="5334000"/>
              <a:ext cx="342024" cy="17079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4038600" y="4572000"/>
            <a:ext cx="5715000" cy="23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6858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GB" sz="1900" i="0" dirty="0">
                <a:sym typeface="Symbol" pitchFamily="18" charset="2"/>
              </a:rPr>
              <a:t>The </a:t>
            </a:r>
            <a:r>
              <a:rPr lang="en-GB" sz="1900" i="0" dirty="0" smtClean="0">
                <a:sym typeface="Symbol" pitchFamily="18" charset="2"/>
              </a:rPr>
              <a:t>offline method </a:t>
            </a:r>
            <a:r>
              <a:rPr lang="en-GB" sz="1900" i="0" dirty="0">
                <a:sym typeface="Symbol" pitchFamily="18" charset="2"/>
              </a:rPr>
              <a:t>is applied </a:t>
            </a:r>
            <a:r>
              <a:rPr lang="en-GB" sz="1900" i="0" dirty="0" smtClean="0">
                <a:sym typeface="Symbol" pitchFamily="18" charset="2"/>
              </a:rPr>
              <a:t>on 200 fully </a:t>
            </a:r>
            <a:r>
              <a:rPr lang="en-GB" sz="1900" i="0" dirty="0">
                <a:sym typeface="Symbol" pitchFamily="18" charset="2"/>
              </a:rPr>
              <a:t>reconstructed </a:t>
            </a:r>
            <a:r>
              <a:rPr lang="en-GB" sz="1900" i="0" dirty="0" smtClean="0">
                <a:sym typeface="Symbol" pitchFamily="18" charset="2"/>
              </a:rPr>
              <a:t>events;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GB" sz="1900" i="0" dirty="0" smtClean="0">
                <a:sym typeface="Symbol" pitchFamily="18" charset="2"/>
              </a:rPr>
              <a:t>The online measurements are used as starting point for this analysis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GB" sz="1900" i="0" dirty="0" smtClean="0">
                <a:sym typeface="Symbol" pitchFamily="18" charset="2"/>
              </a:rPr>
              <a:t>Some residual bias still present, introducing a systematic effect on the energy measurement smaller than 1% </a:t>
            </a:r>
            <a:endParaRPr lang="en-GB" sz="1900" i="0" dirty="0">
              <a:sym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914400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ONLINE METHOD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19200" y="3124200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OFFLINE METHOD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108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/>
          <p:cNvSpPr>
            <a:spLocks noGrp="1" noChangeArrowheads="1"/>
          </p:cNvSpPr>
          <p:nvPr/>
        </p:nvSpPr>
        <p:spPr bwMode="auto">
          <a:xfrm>
            <a:off x="0" y="0"/>
            <a:ext cx="9906000" cy="533400"/>
          </a:xfrm>
          <a:prstGeom prst="bevel">
            <a:avLst>
              <a:gd name="adj" fmla="val 3787"/>
            </a:avLst>
          </a:prstGeom>
          <a:gradFill rotWithShape="0">
            <a:gsLst>
              <a:gs pos="0">
                <a:srgbClr val="002F47"/>
              </a:gs>
              <a:gs pos="100000">
                <a:srgbClr val="006699"/>
              </a:gs>
            </a:gsLst>
            <a:lin ang="0" scaled="1"/>
          </a:gra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altLang="it-IT" sz="2800">
                <a:solidFill>
                  <a:schemeClr val="bg1"/>
                </a:solidFill>
                <a:latin typeface="Helvetica" pitchFamily="1" charset="0"/>
              </a:rPr>
              <a:t>Selection of  </a:t>
            </a:r>
            <a:r>
              <a:rPr lang="en-US" altLang="it-IT" sz="2800">
                <a:solidFill>
                  <a:schemeClr val="bg1"/>
                </a:solidFill>
                <a:latin typeface="Symbol" pitchFamily="18" charset="2"/>
              </a:rPr>
              <a:t>n</a:t>
            </a:r>
            <a:r>
              <a:rPr lang="en-US" altLang="it-IT" sz="2800" baseline="-25000">
                <a:solidFill>
                  <a:schemeClr val="bg1"/>
                </a:solidFill>
                <a:latin typeface="Helvetica" pitchFamily="1" charset="0"/>
              </a:rPr>
              <a:t>e</a:t>
            </a:r>
            <a:r>
              <a:rPr lang="en-US" altLang="it-IT" sz="2800">
                <a:solidFill>
                  <a:schemeClr val="bg1"/>
                </a:solidFill>
                <a:latin typeface="Helvetica" pitchFamily="1" charset="0"/>
              </a:rPr>
              <a:t> events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-128"/>
              </a:rPr>
              <a:t>C</a:t>
            </a:r>
            <a:r>
              <a:rPr lang="en-US" dirty="0" smtClean="0">
                <a:ea typeface="ＭＳ Ｐゴシック" charset="0"/>
                <a:cs typeface="ＭＳ Ｐゴシック" charset="-128"/>
              </a:rPr>
              <a:t>alibration of ICARUS T600 TPC wires</a:t>
            </a:r>
            <a:endParaRPr lang="en-US" dirty="0">
              <a:ea typeface="ＭＳ Ｐゴシック" charset="0"/>
              <a:cs typeface="ＭＳ Ｐゴシック" charset="-128"/>
            </a:endParaRPr>
          </a:p>
        </p:txBody>
      </p:sp>
      <p:sp>
        <p:nvSpPr>
          <p:cNvPr id="378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GB" altLang="it-IT" sz="1200">
                <a:solidFill>
                  <a:schemeClr val="accent2"/>
                </a:solidFill>
                <a:latin typeface="Helvetica" pitchFamily="1" charset="0"/>
              </a:rPr>
              <a:t>Slide#  : </a:t>
            </a:r>
            <a:fld id="{8CBB4B49-D397-46BF-8569-0AB85BB48109}" type="slidenum">
              <a:rPr lang="en-GB" altLang="it-IT" sz="1200">
                <a:solidFill>
                  <a:schemeClr val="accent2"/>
                </a:solidFill>
                <a:latin typeface="Helvetica" pitchFamily="1" charset="0"/>
              </a:rPr>
              <a:pPr/>
              <a:t>5</a:t>
            </a:fld>
            <a:endParaRPr lang="en-GB" altLang="it-IT" sz="1200">
              <a:solidFill>
                <a:schemeClr val="accent1"/>
              </a:solidFill>
              <a:latin typeface="Helvetica" pitchFamily="1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886020"/>
            <a:ext cx="4572000" cy="3590980"/>
          </a:xfrm>
          <a:prstGeom prst="rect">
            <a:avLst/>
          </a:prstGeom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3019659"/>
            <a:ext cx="5562600" cy="376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6858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800100" lvl="1" indent="-342900">
              <a:lnSpc>
                <a:spcPts val="254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25000"/>
              <a:buFont typeface="Wingdings" charset="2"/>
              <a:buChar char="ü"/>
            </a:pPr>
            <a:r>
              <a:rPr lang="en-GB" sz="2000" dirty="0"/>
              <a:t>F</a:t>
            </a:r>
            <a:r>
              <a:rPr lang="en-GB" sz="2000" dirty="0" smtClean="0"/>
              <a:t>irst preliminary test performed on 5000 MC cosmic events: on average </a:t>
            </a:r>
          </a:p>
          <a:p>
            <a:pPr marL="1257300" lvl="2" indent="-342900">
              <a:lnSpc>
                <a:spcPts val="254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25000"/>
              <a:buFont typeface="Wingdings" charset="2"/>
              <a:buChar char="v"/>
            </a:pPr>
            <a:r>
              <a:rPr lang="en-GB" sz="2000" dirty="0" smtClean="0"/>
              <a:t>1-2 selected </a:t>
            </a:r>
            <a:r>
              <a:rPr lang="en-GB" sz="2000" dirty="0" smtClean="0">
                <a:solidFill>
                  <a:srgbClr val="000000"/>
                </a:solidFill>
                <a:latin typeface="Symbol" charset="2"/>
                <a:cs typeface="Symbol" charset="2"/>
                <a:sym typeface="Symbol" pitchFamily="18" charset="2"/>
              </a:rPr>
              <a:t>m</a:t>
            </a:r>
            <a:r>
              <a:rPr lang="en-GB" sz="2000" i="0" dirty="0" smtClean="0">
                <a:solidFill>
                  <a:srgbClr val="000000"/>
                </a:solidFill>
                <a:latin typeface="Symbol" charset="2"/>
                <a:cs typeface="Symbol" charset="2"/>
                <a:sym typeface="Symbol" pitchFamily="18" charset="2"/>
              </a:rPr>
              <a:t> </a:t>
            </a:r>
            <a:r>
              <a:rPr lang="en-GB" sz="2000" dirty="0" smtClean="0"/>
              <a:t>tracks per event</a:t>
            </a:r>
          </a:p>
          <a:p>
            <a:pPr marL="1257300" lvl="2" indent="-342900">
              <a:lnSpc>
                <a:spcPts val="254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25000"/>
              <a:buFont typeface="Wingdings" charset="2"/>
              <a:buChar char="v"/>
            </a:pPr>
            <a:r>
              <a:rPr lang="en-GB" sz="2000" dirty="0" smtClean="0"/>
              <a:t>each Collection wire crossed by more than 300 tracks;</a:t>
            </a:r>
            <a:endParaRPr lang="en-GB" sz="2000" dirty="0"/>
          </a:p>
          <a:p>
            <a:pPr marL="800100" lvl="1" indent="-342900">
              <a:lnSpc>
                <a:spcPts val="254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25000"/>
              <a:buFont typeface="Wingdings" charset="2"/>
              <a:buChar char="ü"/>
            </a:pPr>
            <a:r>
              <a:rPr lang="en-GB" sz="2000" dirty="0" smtClean="0"/>
              <a:t>Accumulating the </a:t>
            </a:r>
            <a:r>
              <a:rPr lang="en-GB" sz="2000" dirty="0" err="1" smtClean="0"/>
              <a:t>dE</a:t>
            </a:r>
            <a:r>
              <a:rPr lang="en-GB" sz="2000" dirty="0" smtClean="0"/>
              <a:t>/dx signals in each channel, we can extract the MP value and from this the required calibration constant with a resolution ~1% for high purity level;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502191"/>
            <a:ext cx="9906000" cy="251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6858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342900" indent="-342900">
              <a:lnSpc>
                <a:spcPts val="284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US" sz="2000" i="0" dirty="0" smtClean="0">
                <a:latin typeface="+mn-lt"/>
                <a:sym typeface="Symbol" pitchFamily="18" charset="2"/>
              </a:rPr>
              <a:t>The evaluation of the </a:t>
            </a:r>
            <a:r>
              <a:rPr lang="en-GB" sz="2000" dirty="0">
                <a:solidFill>
                  <a:srgbClr val="FF0000"/>
                </a:solidFill>
                <a:sym typeface="Symbol" pitchFamily="18" charset="2"/>
              </a:rPr>
              <a:t>calibration constants </a:t>
            </a:r>
            <a:r>
              <a:rPr lang="en-US" sz="2000" i="0" dirty="0" smtClean="0">
                <a:latin typeface="+mn-lt"/>
                <a:sym typeface="Symbol" pitchFamily="18" charset="2"/>
              </a:rPr>
              <a:t>for the TPC wire channels is required to obtain the deposited energy measurement and to </a:t>
            </a: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guarantee the equalization of the channel responses;</a:t>
            </a:r>
          </a:p>
          <a:p>
            <a:pPr marL="342900" indent="-342900">
              <a:lnSpc>
                <a:spcPts val="284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50000"/>
              <a:buFont typeface="Symbol" pitchFamily="18" charset="2"/>
              <a:buChar char="·"/>
            </a:pP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These calibration constants can be obtained studying the </a:t>
            </a:r>
            <a:r>
              <a:rPr lang="en-GB" sz="2000" i="0" dirty="0" err="1" smtClean="0">
                <a:solidFill>
                  <a:srgbClr val="000000"/>
                </a:solidFill>
                <a:sym typeface="Symbol" pitchFamily="18" charset="2"/>
              </a:rPr>
              <a:t>dE</a:t>
            </a: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/dx along cosmic </a:t>
            </a:r>
            <a:r>
              <a:rPr lang="en-GB" sz="2000" i="0" dirty="0" smtClean="0">
                <a:solidFill>
                  <a:srgbClr val="000000"/>
                </a:solidFill>
                <a:latin typeface="Symbol" charset="2"/>
                <a:cs typeface="Symbol" charset="2"/>
                <a:sym typeface="Symbol" pitchFamily="18" charset="2"/>
              </a:rPr>
              <a:t>m</a:t>
            </a:r>
            <a:r>
              <a:rPr lang="en-GB" sz="2000" i="0" dirty="0" smtClean="0">
                <a:solidFill>
                  <a:srgbClr val="000000"/>
                </a:solidFill>
                <a:sym typeface="Symbol" pitchFamily="18" charset="2"/>
              </a:rPr>
              <a:t> tracks selected on a very large number of cosmic events: </a:t>
            </a:r>
            <a:endParaRPr lang="en-GB" sz="2000" i="0" dirty="0">
              <a:solidFill>
                <a:srgbClr val="000000"/>
              </a:solidFill>
              <a:sym typeface="Symbol" pitchFamily="18" charset="2"/>
            </a:endParaRPr>
          </a:p>
          <a:p>
            <a:pPr marL="800100" lvl="1" indent="-342900">
              <a:lnSpc>
                <a:spcPts val="254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125000"/>
              <a:buFont typeface="Wingdings" charset="2"/>
              <a:buChar char="ü"/>
            </a:pPr>
            <a:r>
              <a:rPr lang="en-GB" sz="2000" dirty="0" smtClean="0"/>
              <a:t>Muon selection similar to the method used for the purity measurement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0" y="4343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dE</a:t>
            </a:r>
            <a:r>
              <a:rPr lang="en-US" sz="1800" dirty="0" smtClean="0"/>
              <a:t>/dx MP value: 1,83 MeV/cm </a:t>
            </a: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5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6|6.4|3.4|5|4.8|9.4|1.3|12.3|1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6|6.4|3.4|5|4.8|9.4|1.3|12.3|1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6|6.4|3.4|5|4.8|9.4|1.3|12.3|1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6|6.4|3.4|5|4.8|9.4|1.3|12.3|11.2"/>
</p:tagLst>
</file>

<file path=ppt/theme/theme1.xml><?xml version="1.0" encoding="utf-8"?>
<a:theme xmlns:a="http://schemas.openxmlformats.org/drawingml/2006/main" name="OECD_TALK">
  <a:themeElements>
    <a:clrScheme name="OECD_TAL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ECD_TALK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1" charset="0"/>
          </a:defRPr>
        </a:defPPr>
      </a:lstStyle>
    </a:lnDef>
  </a:objectDefaults>
  <a:extraClrSchemeLst>
    <a:extraClrScheme>
      <a:clrScheme name="OECD_TA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TAL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ƒ:Microsoft Office 98 ƒ:Templates:OECD_TALK</Template>
  <TotalTime>43062</TotalTime>
  <Words>602</Words>
  <Application>Microsoft Office PowerPoint</Application>
  <PresentationFormat>A4 Paper (210x297 mm)</PresentationFormat>
  <Paragraphs>65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OECD_TALK</vt:lpstr>
      <vt:lpstr>PowerPoint Presentation</vt:lpstr>
      <vt:lpstr>Purity measurement in ICARUS</vt:lpstr>
      <vt:lpstr>Purity measurement in the T600: methods description</vt:lpstr>
      <vt:lpstr>Purity measurement at FNAL: results</vt:lpstr>
      <vt:lpstr>Calibration of ICARUS T600 TPC wires</vt:lpstr>
    </vt:vector>
  </TitlesOfParts>
  <Company>CF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identification</dc:title>
  <dc:creator>Carlo Rubbia</dc:creator>
  <cp:lastModifiedBy>Alberto</cp:lastModifiedBy>
  <cp:revision>916</cp:revision>
  <cp:lastPrinted>2014-05-23T07:54:55Z</cp:lastPrinted>
  <dcterms:created xsi:type="dcterms:W3CDTF">2014-05-26T14:26:42Z</dcterms:created>
  <dcterms:modified xsi:type="dcterms:W3CDTF">2019-10-29T16:41:02Z</dcterms:modified>
</cp:coreProperties>
</file>