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0" r:id="rId2"/>
    <p:sldId id="328" r:id="rId3"/>
    <p:sldId id="329" r:id="rId4"/>
    <p:sldId id="331" r:id="rId5"/>
    <p:sldId id="330" r:id="rId6"/>
    <p:sldId id="332" r:id="rId7"/>
    <p:sldId id="338" r:id="rId8"/>
    <p:sldId id="333" r:id="rId9"/>
    <p:sldId id="334" r:id="rId10"/>
    <p:sldId id="335" r:id="rId11"/>
    <p:sldId id="340" r:id="rId12"/>
    <p:sldId id="339" r:id="rId13"/>
    <p:sldId id="336" r:id="rId14"/>
    <p:sldId id="337" r:id="rId15"/>
  </p:sldIdLst>
  <p:sldSz cx="9144000" cy="5715000" type="screen16x10"/>
  <p:notesSz cx="67818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4E5B99"/>
    <a:srgbClr val="0000FF"/>
    <a:srgbClr val="ED7703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40" d="100"/>
          <a:sy n="140" d="100"/>
        </p:scale>
        <p:origin x="102" y="10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42950"/>
            <a:ext cx="59499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1452" y="9421043"/>
            <a:ext cx="2938780" cy="4959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7824" y="1489348"/>
            <a:ext cx="4032448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Anticipating the effect of electron radiation at ESRF-EBS using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Fluka</a:t>
            </a:r>
            <a:endParaRPr lang="en-US" sz="20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400" b="1" dirty="0" smtClean="0">
              <a:solidFill>
                <a:srgbClr val="C00000"/>
              </a:solidFill>
              <a:latin typeface="+mj-lt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400" b="1" dirty="0" smtClean="0">
                <a:solidFill>
                  <a:srgbClr val="132577"/>
                </a:solidFill>
                <a:latin typeface="+mj-lt"/>
              </a:rPr>
              <a:t>Reine </a:t>
            </a:r>
            <a:r>
              <a:rPr lang="en-US" sz="1400" b="1" dirty="0" err="1" smtClean="0">
                <a:solidFill>
                  <a:srgbClr val="132577"/>
                </a:solidFill>
                <a:latin typeface="+mj-lt"/>
              </a:rPr>
              <a:t>Versteegen</a:t>
            </a:r>
            <a:endParaRPr lang="en-US" sz="1400" b="1" i="1" kern="0" dirty="0">
              <a:solidFill>
                <a:srgbClr val="C00000"/>
              </a:solidFill>
              <a:latin typeface="+mj-lt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050" kern="0" dirty="0" smtClean="0">
                <a:solidFill>
                  <a:srgbClr val="132577"/>
                </a:solidFill>
              </a:rPr>
              <a:t>5</a:t>
            </a:r>
            <a:r>
              <a:rPr lang="en-GB" sz="1050" kern="0" baseline="30000" dirty="0" smtClean="0">
                <a:solidFill>
                  <a:srgbClr val="132577"/>
                </a:solidFill>
              </a:rPr>
              <a:t>th</a:t>
            </a:r>
            <a:r>
              <a:rPr lang="en-GB" sz="1050" kern="0" dirty="0" smtClean="0">
                <a:solidFill>
                  <a:srgbClr val="132577"/>
                </a:solidFill>
              </a:rPr>
              <a:t> </a:t>
            </a:r>
            <a:r>
              <a:rPr lang="en-GB" sz="1050" kern="0" dirty="0" err="1" smtClean="0">
                <a:solidFill>
                  <a:srgbClr val="132577"/>
                </a:solidFill>
              </a:rPr>
              <a:t>Fluka</a:t>
            </a:r>
            <a:r>
              <a:rPr lang="en-GB" sz="1050" kern="0" dirty="0" smtClean="0">
                <a:solidFill>
                  <a:srgbClr val="132577"/>
                </a:solidFill>
              </a:rPr>
              <a:t> Advanced Course and Workshop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050" kern="0" dirty="0">
                <a:solidFill>
                  <a:srgbClr val="132577"/>
                </a:solidFill>
              </a:rPr>
              <a:t>OECD / Nuclear Energy </a:t>
            </a:r>
            <a:r>
              <a:rPr lang="en-US" sz="1050" kern="0" dirty="0" smtClean="0">
                <a:solidFill>
                  <a:srgbClr val="132577"/>
                </a:solidFill>
              </a:rPr>
              <a:t>Agency</a:t>
            </a:r>
            <a:endParaRPr lang="en-GB" sz="1050" kern="0" dirty="0" smtClean="0">
              <a:solidFill>
                <a:srgbClr val="132577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050" kern="0" dirty="0" smtClean="0">
                <a:solidFill>
                  <a:srgbClr val="132577"/>
                </a:solidFill>
              </a:rPr>
              <a:t>18-22 November </a:t>
            </a:r>
            <a:r>
              <a:rPr lang="en-GB" sz="1050" kern="0" dirty="0" smtClean="0">
                <a:solidFill>
                  <a:srgbClr val="132577"/>
                </a:solidFill>
              </a:rPr>
              <a:t>2019</a:t>
            </a:r>
            <a:endParaRPr lang="en-GB" sz="1050" kern="0" dirty="0">
              <a:solidFill>
                <a:srgbClr val="132577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050" b="1" i="1" kern="0" dirty="0" smtClean="0">
              <a:solidFill>
                <a:srgbClr val="C00000"/>
              </a:solidFill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8123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132577"/>
                </a:solidFill>
              </a:rPr>
              <a:t> 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6" y="1152128"/>
            <a:ext cx="190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12235"/>
            <a:ext cx="5954266" cy="37528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3398" y="769268"/>
            <a:ext cx="8169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Simplified ‘</a:t>
            </a:r>
            <a:r>
              <a:rPr lang="en-US" sz="1500" dirty="0" err="1" smtClean="0">
                <a:solidFill>
                  <a:schemeClr val="accent1"/>
                </a:solidFill>
              </a:rPr>
              <a:t>evolutive</a:t>
            </a:r>
            <a:r>
              <a:rPr lang="en-US" sz="1500" dirty="0" smtClean="0">
                <a:solidFill>
                  <a:schemeClr val="accent1"/>
                </a:solidFill>
              </a:rPr>
              <a:t>’ geometry : </a:t>
            </a:r>
          </a:p>
          <a:p>
            <a:pPr algn="ctr">
              <a:spcAft>
                <a:spcPts val="1200"/>
              </a:spcAft>
            </a:pPr>
            <a:r>
              <a:rPr lang="en-US" sz="1500" dirty="0" smtClean="0">
                <a:solidFill>
                  <a:schemeClr val="accent1"/>
                </a:solidFill>
              </a:rPr>
              <a:t>a full bloc → a bloc with a hole → a hole with a taper to follow the beam convergence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III. </a:t>
            </a:r>
            <a:r>
              <a:rPr lang="en-US" sz="1600" dirty="0" err="1"/>
              <a:t>Fluka</a:t>
            </a:r>
            <a:r>
              <a:rPr lang="en-US" sz="1600" dirty="0"/>
              <a:t> simulations of the collimator </a:t>
            </a:r>
            <a:r>
              <a:rPr lang="en-US" sz="1600" dirty="0" smtClean="0"/>
              <a:t>irradiation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TextBox 5"/>
          <p:cNvSpPr txBox="1"/>
          <p:nvPr/>
        </p:nvSpPr>
        <p:spPr>
          <a:xfrm>
            <a:off x="4499992" y="3505572"/>
            <a:ext cx="100811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Movable jaws</a:t>
            </a:r>
            <a:endParaRPr lang="en-GB" sz="10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 flipV="1">
            <a:off x="3779912" y="3505572"/>
            <a:ext cx="720080" cy="12311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</p:cNvCxnSpPr>
          <p:nvPr/>
        </p:nvCxnSpPr>
        <p:spPr>
          <a:xfrm flipH="1">
            <a:off x="3851920" y="3628683"/>
            <a:ext cx="648072" cy="16492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6016" y="3928909"/>
            <a:ext cx="9361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Variable bloc size</a:t>
            </a:r>
            <a:endParaRPr lang="en-GB" sz="1000" dirty="0"/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flipH="1" flipV="1">
            <a:off x="3635896" y="3970720"/>
            <a:ext cx="1080120" cy="158244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</p:cNvCxnSpPr>
          <p:nvPr/>
        </p:nvCxnSpPr>
        <p:spPr>
          <a:xfrm flipH="1">
            <a:off x="3635896" y="4128964"/>
            <a:ext cx="1080120" cy="88877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4547946"/>
            <a:ext cx="9361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Slices for detectors</a:t>
            </a:r>
            <a:endParaRPr lang="en-GB" sz="1000" dirty="0"/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flipH="1" flipV="1">
            <a:off x="3635896" y="4441676"/>
            <a:ext cx="1080120" cy="30632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302268" y="4186656"/>
            <a:ext cx="258124" cy="55893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378732" y="2521850"/>
            <a:ext cx="106547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Taper’s angle</a:t>
            </a:r>
            <a:endParaRPr lang="en-GB" sz="1000" dirty="0"/>
          </a:p>
        </p:txBody>
      </p:sp>
      <p:cxnSp>
        <p:nvCxnSpPr>
          <p:cNvPr id="31" name="Straight Connector 30"/>
          <p:cNvCxnSpPr>
            <a:stCxn id="30" idx="1"/>
          </p:cNvCxnSpPr>
          <p:nvPr/>
        </p:nvCxnSpPr>
        <p:spPr>
          <a:xfrm flipH="1" flipV="1">
            <a:off x="5148064" y="2098513"/>
            <a:ext cx="230668" cy="54644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be 34"/>
          <p:cNvSpPr/>
          <p:nvPr/>
        </p:nvSpPr>
        <p:spPr>
          <a:xfrm>
            <a:off x="7596336" y="1993404"/>
            <a:ext cx="1008112" cy="774667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028384" y="29295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be 40"/>
          <p:cNvSpPr/>
          <p:nvPr/>
        </p:nvSpPr>
        <p:spPr>
          <a:xfrm>
            <a:off x="7596336" y="4026406"/>
            <a:ext cx="1000969" cy="357358"/>
          </a:xfrm>
          <a:prstGeom prst="cube">
            <a:avLst>
              <a:gd name="adj" fmla="val 54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be 41"/>
          <p:cNvSpPr/>
          <p:nvPr/>
        </p:nvSpPr>
        <p:spPr>
          <a:xfrm>
            <a:off x="7596336" y="3793604"/>
            <a:ext cx="432048" cy="434917"/>
          </a:xfrm>
          <a:prstGeom prst="cube">
            <a:avLst>
              <a:gd name="adj" fmla="val 429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ube 42"/>
          <p:cNvSpPr/>
          <p:nvPr/>
        </p:nvSpPr>
        <p:spPr>
          <a:xfrm>
            <a:off x="8165257" y="3793604"/>
            <a:ext cx="432048" cy="434917"/>
          </a:xfrm>
          <a:prstGeom prst="cube">
            <a:avLst>
              <a:gd name="adj" fmla="val 451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/>
          <p:cNvSpPr/>
          <p:nvPr/>
        </p:nvSpPr>
        <p:spPr>
          <a:xfrm>
            <a:off x="7596336" y="3628682"/>
            <a:ext cx="1000969" cy="357358"/>
          </a:xfrm>
          <a:prstGeom prst="cube">
            <a:avLst>
              <a:gd name="adj" fmla="val 54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Study of various materials using #if bloc: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 smtClean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Physics: photonuclear interactions and low-energy neutrons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 smtClean="0">
              <a:solidFill>
                <a:schemeClr val="accent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5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III. </a:t>
            </a:r>
            <a:r>
              <a:rPr lang="en-US" sz="1600" dirty="0" err="1"/>
              <a:t>Fluka</a:t>
            </a:r>
            <a:r>
              <a:rPr lang="en-US" sz="1600" dirty="0"/>
              <a:t> simulations of the collimator </a:t>
            </a:r>
            <a:r>
              <a:rPr lang="en-US" sz="1600" dirty="0" smtClean="0"/>
              <a:t>irradiation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5" y="1247203"/>
            <a:ext cx="8187930" cy="80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9" y="2929508"/>
            <a:ext cx="6984776" cy="260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1" y="3478236"/>
            <a:ext cx="7850525" cy="5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Source from a user defined distribution: 6D phase space x </a:t>
            </a:r>
            <a:r>
              <a:rPr lang="en-US" sz="1500" dirty="0" err="1" smtClean="0">
                <a:solidFill>
                  <a:schemeClr val="accent1"/>
                </a:solidFill>
              </a:rPr>
              <a:t>x</a:t>
            </a:r>
            <a:r>
              <a:rPr lang="en-US" sz="1500" dirty="0" smtClean="0">
                <a:solidFill>
                  <a:schemeClr val="accent1"/>
                </a:solidFill>
              </a:rPr>
              <a:t>’ y </a:t>
            </a:r>
            <a:r>
              <a:rPr lang="en-US" sz="1500" dirty="0" err="1" smtClean="0">
                <a:solidFill>
                  <a:schemeClr val="accent1"/>
                </a:solidFill>
              </a:rPr>
              <a:t>y</a:t>
            </a:r>
            <a:r>
              <a:rPr lang="en-US" sz="1500" dirty="0" smtClean="0">
                <a:solidFill>
                  <a:schemeClr val="accent1"/>
                </a:solidFill>
              </a:rPr>
              <a:t>’ z </a:t>
            </a:r>
            <a:r>
              <a:rPr lang="en-US" sz="1500" dirty="0" err="1" smtClean="0">
                <a:solidFill>
                  <a:schemeClr val="accent1"/>
                </a:solidFill>
              </a:rPr>
              <a:t>dp</a:t>
            </a:r>
            <a:r>
              <a:rPr lang="en-US" sz="1500" dirty="0" smtClean="0">
                <a:solidFill>
                  <a:schemeClr val="accent1"/>
                </a:solidFill>
              </a:rPr>
              <a:t>/p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III. </a:t>
            </a:r>
            <a:r>
              <a:rPr lang="en-US" sz="1600" dirty="0" err="1"/>
              <a:t>Fluka</a:t>
            </a:r>
            <a:r>
              <a:rPr lang="en-US" sz="1600" dirty="0"/>
              <a:t> simulations of the collimator </a:t>
            </a:r>
            <a:r>
              <a:rPr lang="en-US" sz="1600" dirty="0" smtClean="0"/>
              <a:t>irradiation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09133"/>
            <a:ext cx="7120598" cy="2194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20496"/>
            <a:ext cx="3844280" cy="1705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8184" y="4225652"/>
            <a:ext cx="72008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s</a:t>
            </a:r>
            <a:r>
              <a:rPr lang="en-US" sz="1100" dirty="0" err="1" smtClean="0"/>
              <a:t>ource.f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302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577580"/>
            <a:ext cx="3095856" cy="18071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3398" y="769268"/>
            <a:ext cx="82406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First runs testing scoring photons and neutrons from one slice to the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III. </a:t>
            </a:r>
            <a:r>
              <a:rPr lang="en-US" sz="1600" dirty="0" err="1"/>
              <a:t>Fluka</a:t>
            </a:r>
            <a:r>
              <a:rPr lang="en-US" sz="1600" dirty="0"/>
              <a:t> simulations of the collimator irradiation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37911"/>
            <a:ext cx="2504603" cy="1772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247270"/>
            <a:ext cx="3018790" cy="2089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398" y="3649588"/>
            <a:ext cx="43526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Done with 5 cycles split over 5 cores for each of the runs, to be optimized?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Next steps : link with temperature increase.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7200" y="1273324"/>
            <a:ext cx="81690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Optimization of </a:t>
            </a:r>
            <a:r>
              <a:rPr lang="en-US" sz="1500" dirty="0" smtClean="0">
                <a:solidFill>
                  <a:schemeClr val="accent1"/>
                </a:solidFill>
              </a:rPr>
              <a:t>runs and computing </a:t>
            </a:r>
            <a:r>
              <a:rPr lang="en-US" sz="1500" dirty="0" smtClean="0">
                <a:solidFill>
                  <a:schemeClr val="accent1"/>
                </a:solidFill>
              </a:rPr>
              <a:t>resources,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Getting more experience with flair and its plotting possibilities,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Work further on users defined sources to optimize the file creation and input to flair,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Going on with the study of a magnetic assembly: 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1"/>
                </a:solidFill>
              </a:rPr>
              <a:t>	</a:t>
            </a:r>
            <a:r>
              <a:rPr lang="en-US" sz="1500" dirty="0" smtClean="0">
                <a:solidFill>
                  <a:schemeClr val="accent1"/>
                </a:solidFill>
              </a:rPr>
              <a:t>→ defining my own materials, 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1"/>
                </a:solidFill>
              </a:rPr>
              <a:t>	</a:t>
            </a:r>
            <a:r>
              <a:rPr lang="en-US" sz="1500" dirty="0" smtClean="0">
                <a:solidFill>
                  <a:schemeClr val="accent1"/>
                </a:solidFill>
              </a:rPr>
              <a:t>→ create lattices,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1"/>
                </a:solidFill>
              </a:rPr>
              <a:t>	</a:t>
            </a:r>
            <a:r>
              <a:rPr lang="en-US" sz="1500" dirty="0" smtClean="0">
                <a:solidFill>
                  <a:schemeClr val="accent1"/>
                </a:solidFill>
              </a:rPr>
              <a:t>→ and track in the resulting magnetic field.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perspectives and future work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4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outline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3" name="Rectangle 12"/>
          <p:cNvSpPr/>
          <p:nvPr/>
        </p:nvSpPr>
        <p:spPr>
          <a:xfrm>
            <a:off x="2267744" y="2065412"/>
            <a:ext cx="53285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200"/>
              </a:spcAft>
              <a:buAutoNum type="romanUcPeriod"/>
            </a:pPr>
            <a:r>
              <a:rPr lang="en-US" sz="1500" dirty="0" smtClean="0">
                <a:solidFill>
                  <a:schemeClr val="accent1"/>
                </a:solidFill>
              </a:rPr>
              <a:t>Introduction to the ESRF-EBS project</a:t>
            </a:r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en-US" sz="1500" dirty="0" smtClean="0">
                <a:solidFill>
                  <a:schemeClr val="accent1"/>
                </a:solidFill>
              </a:rPr>
              <a:t>Protecting the Insertion Devices from radiation damage</a:t>
            </a:r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en-US" sz="1500" dirty="0" err="1" smtClean="0">
                <a:solidFill>
                  <a:schemeClr val="accent1"/>
                </a:solidFill>
              </a:rPr>
              <a:t>Fluka</a:t>
            </a:r>
            <a:r>
              <a:rPr lang="en-US" sz="1500" dirty="0" smtClean="0">
                <a:solidFill>
                  <a:schemeClr val="accent1"/>
                </a:solidFill>
              </a:rPr>
              <a:t> simulations of the collimator irradiation</a:t>
            </a:r>
          </a:p>
        </p:txBody>
      </p:sp>
    </p:spTree>
    <p:extLst>
      <p:ext uri="{BB962C8B-B14F-4D97-AF65-F5344CB8AC3E}">
        <p14:creationId xmlns:p14="http://schemas.microsoft.com/office/powerpoint/2010/main" val="3084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The European Synchrotron Light Source provides intense X-Ray beams to 44 experimental beam lines to explore materials and living matter,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The photons are produced by a 6 GeV electron beam stored in a 844m-long circular accelerator,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In 2019 the machine was shut down to be dismantled and replaced by a brand new storage ring aiming at pushing the electron beam parameters so as to further increase the X-ray performances.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I. Introduction </a:t>
            </a:r>
            <a:r>
              <a:rPr lang="en-US" sz="1600" dirty="0"/>
              <a:t>to the ESRF-EBS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38017"/>
            <a:ext cx="2417756" cy="181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3"/>
          <a:stretch/>
        </p:blipFill>
        <p:spPr>
          <a:xfrm>
            <a:off x="539552" y="3040404"/>
            <a:ext cx="2455952" cy="1821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/>
          <a:stretch/>
        </p:blipFill>
        <p:spPr>
          <a:xfrm>
            <a:off x="6130516" y="3038016"/>
            <a:ext cx="2410076" cy="1813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549" y="4958373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View in the tunnel in December 2018 – Spring 2019 – Autumn 2019 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1819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Composition of the storage ring (1/2)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I. Introduction to the ESRF-EBS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89416"/>
            <a:ext cx="2785031" cy="3149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8740"/>
            <a:ext cx="4766980" cy="1906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4009628"/>
            <a:ext cx="475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32577"/>
                </a:solidFill>
              </a:rPr>
              <a:t>The ring is made of a 32-periodic lattice of magnets separated by straight sections containing either the RF cavities, the injection system or Insertion </a:t>
            </a:r>
            <a:r>
              <a:rPr lang="en-US" sz="1400" dirty="0">
                <a:solidFill>
                  <a:srgbClr val="132577"/>
                </a:solidFill>
              </a:rPr>
              <a:t>D</a:t>
            </a:r>
            <a:r>
              <a:rPr lang="en-US" sz="1400" dirty="0" smtClean="0">
                <a:solidFill>
                  <a:srgbClr val="132577"/>
                </a:solidFill>
              </a:rPr>
              <a:t>evices,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32577"/>
                </a:solidFill>
              </a:rPr>
              <a:t>Photon are emitted in the IDs tangentially to the ring, constituting the experimental beam lines.</a:t>
            </a:r>
            <a:endParaRPr lang="en-GB" sz="1400" dirty="0">
              <a:solidFill>
                <a:srgbClr val="13257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590194" y="2766391"/>
            <a:ext cx="3537894" cy="19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Composition of the storage ring (2/2)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I. Introduction to the ESRF-EBS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7" y="1273225"/>
            <a:ext cx="2701053" cy="1534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75109"/>
            <a:ext cx="1237229" cy="1855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29" y="1175109"/>
            <a:ext cx="1237860" cy="1855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2" y="3350863"/>
            <a:ext cx="2515538" cy="1678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856" y="3143954"/>
            <a:ext cx="2515538" cy="1885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0673" y="1425625"/>
            <a:ext cx="227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32577"/>
                </a:solidFill>
              </a:rPr>
              <a:t>Dipole magnets to deviate the beam</a:t>
            </a:r>
            <a:endParaRPr lang="en-GB" sz="1400" dirty="0">
              <a:solidFill>
                <a:srgbClr val="13257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0673" y="4106987"/>
            <a:ext cx="2055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32577"/>
                </a:solidFill>
              </a:rPr>
              <a:t>Radio-Frequency cavities to compensate for the energy loss (acceleration)</a:t>
            </a:r>
            <a:endParaRPr lang="en-GB" sz="1400" dirty="0">
              <a:solidFill>
                <a:srgbClr val="132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2" y="3231695"/>
            <a:ext cx="195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132577"/>
                </a:solidFill>
              </a:rPr>
              <a:t>Insertion devices to produce the photons</a:t>
            </a:r>
            <a:endParaRPr lang="en-GB" sz="1400" dirty="0">
              <a:solidFill>
                <a:srgbClr val="132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3" y="2190161"/>
            <a:ext cx="1949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132577"/>
                </a:solidFill>
              </a:rPr>
              <a:t>Quadrupole and </a:t>
            </a:r>
            <a:r>
              <a:rPr lang="en-US" sz="1400" dirty="0" err="1" smtClean="0">
                <a:solidFill>
                  <a:srgbClr val="132577"/>
                </a:solidFill>
              </a:rPr>
              <a:t>sextupole</a:t>
            </a:r>
            <a:r>
              <a:rPr lang="en-US" sz="1400" dirty="0" smtClean="0">
                <a:solidFill>
                  <a:srgbClr val="132577"/>
                </a:solidFill>
              </a:rPr>
              <a:t> magnets to focus the beam</a:t>
            </a:r>
            <a:endParaRPr lang="en-GB" sz="1400" dirty="0">
              <a:solidFill>
                <a:srgbClr val="132577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5732018" y="2527475"/>
            <a:ext cx="637457" cy="66842"/>
          </a:xfrm>
          <a:prstGeom prst="triangle">
            <a:avLst/>
          </a:prstGeom>
          <a:noFill/>
          <a:ln w="12700">
            <a:solidFill>
              <a:srgbClr val="13257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3176091" y="1667261"/>
            <a:ext cx="439873" cy="68400"/>
          </a:xfrm>
          <a:prstGeom prst="triangle">
            <a:avLst/>
          </a:prstGeom>
          <a:noFill/>
          <a:ln w="12700">
            <a:solidFill>
              <a:srgbClr val="13257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 rot="16200000">
            <a:off x="2926630" y="4571755"/>
            <a:ext cx="847357" cy="68400"/>
          </a:xfrm>
          <a:prstGeom prst="triangle">
            <a:avLst/>
          </a:prstGeom>
          <a:noFill/>
          <a:ln w="12700">
            <a:solidFill>
              <a:srgbClr val="13257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5830855" y="3473347"/>
            <a:ext cx="428103" cy="68400"/>
          </a:xfrm>
          <a:prstGeom prst="triangle">
            <a:avLst/>
          </a:prstGeom>
          <a:noFill/>
          <a:ln w="12700">
            <a:solidFill>
              <a:srgbClr val="13257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24060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X-rays are produced thanks to a periodic array of permanent </a:t>
            </a:r>
            <a:r>
              <a:rPr lang="en-US" sz="1500" dirty="0">
                <a:solidFill>
                  <a:schemeClr val="accent1"/>
                </a:solidFill>
              </a:rPr>
              <a:t>magnet blocs (with or without </a:t>
            </a:r>
            <a:r>
              <a:rPr lang="en-US" sz="1500" dirty="0" smtClean="0">
                <a:solidFill>
                  <a:schemeClr val="accent1"/>
                </a:solidFill>
              </a:rPr>
              <a:t>interleaved soft </a:t>
            </a:r>
            <a:r>
              <a:rPr lang="en-US" sz="1500" dirty="0">
                <a:solidFill>
                  <a:schemeClr val="accent1"/>
                </a:solidFill>
              </a:rPr>
              <a:t>iron poles) </a:t>
            </a:r>
            <a:r>
              <a:rPr lang="en-US" sz="1500" dirty="0" smtClean="0">
                <a:solidFill>
                  <a:schemeClr val="accent1"/>
                </a:solidFill>
              </a:rPr>
              <a:t>creating a vertical </a:t>
            </a:r>
            <a:r>
              <a:rPr lang="en-US" sz="1500" dirty="0">
                <a:solidFill>
                  <a:schemeClr val="accent1"/>
                </a:solidFill>
              </a:rPr>
              <a:t>magnetic field forcing the electron beam to oscillate in the structure</a:t>
            </a:r>
            <a:r>
              <a:rPr lang="en-US" sz="1500" dirty="0" smtClean="0">
                <a:solidFill>
                  <a:schemeClr val="accent1"/>
                </a:solidFill>
              </a:rPr>
              <a:t>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132577"/>
                </a:solidFill>
              </a:rPr>
              <a:t>The peak field </a:t>
            </a:r>
            <a:r>
              <a:rPr lang="en-US" sz="1500" dirty="0" smtClean="0">
                <a:solidFill>
                  <a:srgbClr val="132577"/>
                </a:solidFill>
              </a:rPr>
              <a:t>is </a:t>
            </a:r>
            <a:r>
              <a:rPr lang="en-US" sz="1500" dirty="0">
                <a:solidFill>
                  <a:srgbClr val="132577"/>
                </a:solidFill>
              </a:rPr>
              <a:t>directly correlated to </a:t>
            </a:r>
            <a:r>
              <a:rPr lang="en-US" sz="1500" dirty="0" smtClean="0">
                <a:solidFill>
                  <a:srgbClr val="132577"/>
                </a:solidFill>
              </a:rPr>
              <a:t>the </a:t>
            </a:r>
            <a:r>
              <a:rPr lang="en-US" sz="1500" dirty="0">
                <a:solidFill>
                  <a:srgbClr val="132577"/>
                </a:solidFill>
              </a:rPr>
              <a:t>period and the magnetic gap of the </a:t>
            </a:r>
            <a:r>
              <a:rPr lang="en-US" sz="1500" dirty="0" err="1" smtClean="0">
                <a:solidFill>
                  <a:srgbClr val="132577"/>
                </a:solidFill>
              </a:rPr>
              <a:t>undulator</a:t>
            </a:r>
            <a:r>
              <a:rPr lang="en-US" sz="1500" dirty="0" smtClean="0">
                <a:solidFill>
                  <a:srgbClr val="132577"/>
                </a:solidFill>
              </a:rPr>
              <a:t>.</a:t>
            </a:r>
            <a:endParaRPr lang="en-US" sz="1500" dirty="0">
              <a:solidFill>
                <a:srgbClr val="132577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II. Protecting </a:t>
            </a:r>
            <a:r>
              <a:rPr lang="en-US" sz="1600" dirty="0" smtClean="0"/>
              <a:t>the Insertion </a:t>
            </a:r>
            <a:r>
              <a:rPr lang="en-US" sz="1600" dirty="0"/>
              <a:t>Devices from radiation </a:t>
            </a:r>
            <a:r>
              <a:rPr lang="en-US" sz="1600" dirty="0" smtClean="0"/>
              <a:t>damage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56043"/>
            <a:ext cx="2808312" cy="961938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834955" y="3032562"/>
            <a:ext cx="3008744" cy="2232248"/>
            <a:chOff x="3059832" y="3145532"/>
            <a:chExt cx="3008744" cy="2232248"/>
          </a:xfrm>
        </p:grpSpPr>
        <p:pic>
          <p:nvPicPr>
            <p:cNvPr id="31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648" y="3217540"/>
              <a:ext cx="2952328" cy="207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6" name="Rectangle 95"/>
            <p:cNvSpPr/>
            <p:nvPr/>
          </p:nvSpPr>
          <p:spPr>
            <a:xfrm>
              <a:off x="3059832" y="3145532"/>
              <a:ext cx="3008744" cy="2232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331640" y="2051173"/>
                <a:ext cx="72008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1325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 smtClean="0">
                    <a:solidFill>
                      <a:srgbClr val="132577"/>
                    </a:solidFill>
                  </a:rPr>
                  <a:t> The smallest physical aperture in the machine is in the </a:t>
                </a:r>
                <a:r>
                  <a:rPr lang="en-US" sz="1400" dirty="0" err="1" smtClean="0">
                    <a:solidFill>
                      <a:srgbClr val="132577"/>
                    </a:solidFill>
                  </a:rPr>
                  <a:t>undulator</a:t>
                </a:r>
                <a:r>
                  <a:rPr lang="en-US" sz="1400" dirty="0" smtClean="0">
                    <a:solidFill>
                      <a:srgbClr val="132577"/>
                    </a:solidFill>
                  </a:rPr>
                  <a:t>,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1325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rgbClr val="132577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132577"/>
                    </a:solidFill>
                  </a:rPr>
                  <a:t>The electron irradiation coming from beam losses may cause the demagnetization of the magnets’ blocs degrading the photon spectrum.</a:t>
                </a:r>
                <a:endParaRPr lang="en-GB" sz="1400" dirty="0">
                  <a:solidFill>
                    <a:srgbClr val="132577"/>
                  </a:solidFill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051173"/>
                <a:ext cx="7200800" cy="815608"/>
              </a:xfrm>
              <a:prstGeom prst="rect">
                <a:avLst/>
              </a:prstGeom>
              <a:blipFill>
                <a:blip r:embed="rId4"/>
                <a:stretch>
                  <a:fillRect l="-254" t="-746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Electron beam losses – example of typical operation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II. Protecting </a:t>
            </a:r>
            <a:r>
              <a:rPr lang="en-US" sz="1600" dirty="0" smtClean="0"/>
              <a:t>the Insertion </a:t>
            </a:r>
            <a:r>
              <a:rPr lang="en-US" sz="1600" dirty="0"/>
              <a:t>Devices from radiation </a:t>
            </a:r>
            <a:r>
              <a:rPr lang="en-US" sz="1600" dirty="0" smtClean="0"/>
              <a:t>damage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grpSp>
        <p:nvGrpSpPr>
          <p:cNvPr id="9" name="Group 8"/>
          <p:cNvGrpSpPr/>
          <p:nvPr/>
        </p:nvGrpSpPr>
        <p:grpSpPr>
          <a:xfrm>
            <a:off x="774911" y="1205074"/>
            <a:ext cx="8064896" cy="4141928"/>
            <a:chOff x="323528" y="1295390"/>
            <a:chExt cx="8064896" cy="4141928"/>
          </a:xfrm>
        </p:grpSpPr>
        <p:grpSp>
          <p:nvGrpSpPr>
            <p:cNvPr id="10" name="Group 9"/>
            <p:cNvGrpSpPr/>
            <p:nvPr/>
          </p:nvGrpSpPr>
          <p:grpSpPr>
            <a:xfrm>
              <a:off x="323528" y="1295390"/>
              <a:ext cx="8064896" cy="3880318"/>
              <a:chOff x="216139" y="1439406"/>
              <a:chExt cx="8064896" cy="388031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6139" y="2246200"/>
                <a:ext cx="5760053" cy="307352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9608" y="1439406"/>
                <a:ext cx="2196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132577"/>
                    </a:solidFill>
                  </a:rPr>
                  <a:t>Beam </a:t>
                </a:r>
                <a:r>
                  <a:rPr lang="en-US" sz="1400" b="1" dirty="0" smtClean="0">
                    <a:solidFill>
                      <a:srgbClr val="132577"/>
                    </a:solidFill>
                  </a:rPr>
                  <a:t>injections</a:t>
                </a:r>
              </a:p>
              <a:p>
                <a:pPr algn="ctr"/>
                <a:r>
                  <a:rPr lang="en-US" sz="1400" dirty="0" smtClean="0">
                    <a:solidFill>
                      <a:srgbClr val="132577"/>
                    </a:solidFill>
                  </a:rPr>
                  <a:t>ID Gaps closed</a:t>
                </a:r>
                <a:endParaRPr lang="en-GB" sz="1400" dirty="0">
                  <a:solidFill>
                    <a:srgbClr val="132577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1143664" y="2029460"/>
                <a:ext cx="0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313376" y="2029460"/>
                <a:ext cx="0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34080" y="2029460"/>
                <a:ext cx="0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547664" y="2029460"/>
                <a:ext cx="0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328707" y="1439406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132577"/>
                    </a:solidFill>
                  </a:rPr>
                  <a:t>Beam injection from 0 mA</a:t>
                </a:r>
              </a:p>
              <a:p>
                <a:pPr algn="ctr"/>
                <a:r>
                  <a:rPr lang="en-US" sz="1400" dirty="0" smtClean="0">
                    <a:solidFill>
                      <a:srgbClr val="132577"/>
                    </a:solidFill>
                  </a:rPr>
                  <a:t>Insertion Devices’ Gaps open</a:t>
                </a:r>
                <a:endParaRPr lang="en-GB" sz="1400" dirty="0">
                  <a:solidFill>
                    <a:srgbClr val="132577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88219" y="1670239"/>
                <a:ext cx="2196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132577"/>
                    </a:solidFill>
                  </a:rPr>
                  <a:t>Accidental </a:t>
                </a:r>
                <a:r>
                  <a:rPr lang="en-US" sz="1400" dirty="0" smtClean="0">
                    <a:solidFill>
                      <a:srgbClr val="132577"/>
                    </a:solidFill>
                  </a:rPr>
                  <a:t>beam loss</a:t>
                </a:r>
                <a:endParaRPr lang="en-GB" sz="1400" dirty="0">
                  <a:solidFill>
                    <a:srgbClr val="132577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887088" y="2029460"/>
                <a:ext cx="0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2105704" y="2947532"/>
                <a:ext cx="0" cy="39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2509550" y="2947532"/>
                <a:ext cx="0" cy="39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35386" y="3227515"/>
                <a:ext cx="29523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/>
                  <a:t>Beam </a:t>
                </a:r>
                <a:r>
                  <a:rPr lang="en-US" sz="1500" b="1" dirty="0" smtClean="0">
                    <a:solidFill>
                      <a:srgbClr val="C00000"/>
                    </a:solidFill>
                  </a:rPr>
                  <a:t>decays</a:t>
                </a:r>
              </a:p>
              <a:p>
                <a:pPr algn="ctr"/>
                <a:r>
                  <a:rPr lang="en-US" sz="1500" dirty="0" smtClean="0"/>
                  <a:t>(random scattering)</a:t>
                </a:r>
                <a:endParaRPr lang="en-GB" sz="1500" dirty="0"/>
              </a:p>
            </p:txBody>
          </p:sp>
          <p:cxnSp>
            <p:nvCxnSpPr>
              <p:cNvPr id="26" name="Elbow Connector 25"/>
              <p:cNvCxnSpPr/>
              <p:nvPr/>
            </p:nvCxnSpPr>
            <p:spPr>
              <a:xfrm rot="5400000">
                <a:off x="4709901" y="1255460"/>
                <a:ext cx="540000" cy="194400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707550" y="2895230"/>
                <a:ext cx="1926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78874" y="2895230"/>
                <a:ext cx="1926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76379" y="1971098"/>
                <a:ext cx="1926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65948" y="1971098"/>
                <a:ext cx="1926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GB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3568" y="5175708"/>
              <a:ext cx="71642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(The </a:t>
              </a:r>
              <a:r>
                <a:rPr lang="en-US" sz="1100" i="1" dirty="0" err="1" smtClean="0"/>
                <a:t>unidos</a:t>
              </a:r>
              <a:r>
                <a:rPr lang="en-US" sz="1100" i="1" dirty="0" smtClean="0"/>
                <a:t> dose is automatically reset at 9.5 µ</a:t>
              </a:r>
              <a:r>
                <a:rPr lang="en-US" sz="1100" i="1" dirty="0" err="1" smtClean="0"/>
                <a:t>Sv</a:t>
              </a:r>
              <a:r>
                <a:rPr lang="en-US" sz="1100" i="1" dirty="0" smtClean="0"/>
                <a:t> and every 4hrs.)</a:t>
              </a:r>
              <a:endParaRPr lang="en-GB" sz="1100" i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60651" y="2706400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132577"/>
                </a:solidFill>
              </a:rPr>
              <a:t>The dose is measured by neutron monitors placed behind the </a:t>
            </a:r>
            <a:r>
              <a:rPr lang="en-US" sz="1500" dirty="0" err="1" smtClean="0">
                <a:solidFill>
                  <a:srgbClr val="132577"/>
                </a:solidFill>
              </a:rPr>
              <a:t>undulators</a:t>
            </a:r>
            <a:r>
              <a:rPr lang="en-US" sz="1500" dirty="0" smtClean="0">
                <a:solidFill>
                  <a:srgbClr val="132577"/>
                </a:solidFill>
              </a:rPr>
              <a:t>.</a:t>
            </a:r>
            <a:endParaRPr lang="en-GB" sz="1500" dirty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In the new machine the beam lifetime will be reduced by a factor 3,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In order to maintain the experimental hall as a free access zone, a collimation system has been designed to localize the losses in 2 well shielded areas.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II. Protecting the Insertion Devices from radiation damage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7539" y="1854455"/>
                <a:ext cx="72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1325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 smtClean="0">
                    <a:solidFill>
                      <a:srgbClr val="132577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132577"/>
                    </a:solidFill>
                  </a:rPr>
                  <a:t>Fluka</a:t>
                </a:r>
                <a:r>
                  <a:rPr lang="en-US" sz="1400" dirty="0" smtClean="0">
                    <a:solidFill>
                      <a:srgbClr val="132577"/>
                    </a:solidFill>
                  </a:rPr>
                  <a:t> simulations were made by the safety group to design the collimators based on radiation dose estimation using realistic particle distributions (e- beam tracking),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39" y="1854455"/>
                <a:ext cx="7200800" cy="523220"/>
              </a:xfrm>
              <a:prstGeom prst="rect">
                <a:avLst/>
              </a:prstGeom>
              <a:blipFill>
                <a:blip r:embed="rId2"/>
                <a:stretch>
                  <a:fillRect l="-254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29849" y="2825833"/>
            <a:ext cx="3330809" cy="2304256"/>
            <a:chOff x="5055704" y="3073524"/>
            <a:chExt cx="3548744" cy="2298980"/>
          </a:xfrm>
        </p:grpSpPr>
        <p:grpSp>
          <p:nvGrpSpPr>
            <p:cNvPr id="14" name="Group 13"/>
            <p:cNvGrpSpPr/>
            <p:nvPr/>
          </p:nvGrpSpPr>
          <p:grpSpPr>
            <a:xfrm>
              <a:off x="5055704" y="3073524"/>
              <a:ext cx="3548744" cy="2160240"/>
              <a:chOff x="5055704" y="3073524"/>
              <a:chExt cx="3548744" cy="216024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105"/>
              <a:stretch/>
            </p:blipFill>
            <p:spPr>
              <a:xfrm>
                <a:off x="5055704" y="3077033"/>
                <a:ext cx="3548744" cy="2156731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220072" y="3073524"/>
                <a:ext cx="21602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020272" y="5084472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000" y="4297690"/>
            <a:ext cx="142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Transverse distribution of particles on one of the collimators’ jaws.</a:t>
            </a:r>
            <a:endParaRPr lang="en-GB" sz="1000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049768" y="5089748"/>
            <a:ext cx="1728000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04440" y="5089748"/>
            <a:ext cx="1728000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22898" y="2619104"/>
            <a:ext cx="1941150" cy="6001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Collimator: 30cm of tungsten, with 50cm-thick steel walls as shielding </a:t>
            </a:r>
            <a:endParaRPr lang="en-GB" sz="1100" i="1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5793473" y="3219268"/>
            <a:ext cx="524056" cy="6349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822898" y="2784849"/>
            <a:ext cx="4213598" cy="2394587"/>
            <a:chOff x="4822898" y="2784849"/>
            <a:chExt cx="4213598" cy="2394587"/>
          </a:xfrm>
        </p:grpSpPr>
        <p:grpSp>
          <p:nvGrpSpPr>
            <p:cNvPr id="19" name="Group 18"/>
            <p:cNvGrpSpPr/>
            <p:nvPr/>
          </p:nvGrpSpPr>
          <p:grpSpPr>
            <a:xfrm>
              <a:off x="4822898" y="2784849"/>
              <a:ext cx="4066105" cy="2394587"/>
              <a:chOff x="3513629" y="2417024"/>
              <a:chExt cx="4180303" cy="2262975"/>
            </a:xfrm>
          </p:grpSpPr>
          <p:pic>
            <p:nvPicPr>
              <p:cNvPr id="20" name="Picture 2"/>
              <p:cNvPicPr>
                <a:picLocks noChangeArrowheads="1"/>
              </p:cNvPicPr>
              <p:nvPr/>
            </p:nvPicPr>
            <p:blipFill rotWithShape="1">
              <a:blip r:embed="rId4" cstate="print"/>
              <a:srcRect l="86800" t="23470" r="8672" b="34793"/>
              <a:stretch/>
            </p:blipFill>
            <p:spPr bwMode="auto">
              <a:xfrm rot="5400000">
                <a:off x="6753617" y="2308609"/>
                <a:ext cx="211811" cy="1184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/>
              <p:cNvPicPr>
                <a:picLocks noChangeArrowheads="1"/>
              </p:cNvPicPr>
              <p:nvPr/>
            </p:nvPicPr>
            <p:blipFill rotWithShape="1">
              <a:blip r:embed="rId4" cstate="print"/>
              <a:srcRect l="20407" t="23470" r="20013" b="34793"/>
              <a:stretch/>
            </p:blipFill>
            <p:spPr bwMode="auto">
              <a:xfrm>
                <a:off x="3513629" y="3077609"/>
                <a:ext cx="3938371" cy="1602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585609" y="4312352"/>
                <a:ext cx="2099056" cy="233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one EBS cell</a:t>
                </a:r>
                <a:endParaRPr lang="en-GB" sz="13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7337" y="4312351"/>
                <a:ext cx="2043505" cy="233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one EBS cell</a:t>
                </a:r>
                <a:endParaRPr lang="en-GB" sz="13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36162" y="3084058"/>
                <a:ext cx="1557770" cy="20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i="1" dirty="0" smtClean="0"/>
                  <a:t>Courtesy P. </a:t>
                </a:r>
                <a:r>
                  <a:rPr lang="en-US" sz="800" b="1" i="1" dirty="0" err="1" smtClean="0"/>
                  <a:t>Berkvens</a:t>
                </a:r>
                <a:endParaRPr lang="en-GB" sz="800" b="1" i="1" dirty="0"/>
              </a:p>
            </p:txBody>
          </p:sp>
          <p:grpSp>
            <p:nvGrpSpPr>
              <p:cNvPr id="25" name="Group 15"/>
              <p:cNvGrpSpPr/>
              <p:nvPr/>
            </p:nvGrpSpPr>
            <p:grpSpPr>
              <a:xfrm>
                <a:off x="6698480" y="2417024"/>
                <a:ext cx="433132" cy="603144"/>
                <a:chOff x="6850622" y="-362575"/>
                <a:chExt cx="433132" cy="58762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850622" y="-362575"/>
                  <a:ext cx="433132" cy="299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0.5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7067188" y="-96785"/>
                  <a:ext cx="0" cy="32183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7290984" y="3022484"/>
              <a:ext cx="17455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1e-10   1e-5       1       1e5   µ</a:t>
              </a:r>
              <a:r>
                <a:rPr lang="en-US" sz="800" b="1" dirty="0" err="1" smtClean="0"/>
                <a:t>Sv</a:t>
              </a:r>
              <a:r>
                <a:rPr lang="en-US" sz="800" b="1" dirty="0" smtClean="0"/>
                <a:t>/h</a:t>
              </a:r>
              <a:endParaRPr lang="en-GB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3398" y="769268"/>
            <a:ext cx="816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1"/>
                </a:solidFill>
              </a:rPr>
              <a:t>Relocating the losses has the beneficial effect of putting the </a:t>
            </a:r>
            <a:r>
              <a:rPr lang="en-US" sz="1500" dirty="0" err="1" smtClean="0">
                <a:solidFill>
                  <a:schemeClr val="accent1"/>
                </a:solidFill>
              </a:rPr>
              <a:t>undulator’s</a:t>
            </a:r>
            <a:r>
              <a:rPr lang="en-US" sz="1500" dirty="0" smtClean="0">
                <a:solidFill>
                  <a:schemeClr val="accent1"/>
                </a:solidFill>
              </a:rPr>
              <a:t> aperture partly in the shadow of the collimators,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accent1"/>
                </a:solidFill>
              </a:rPr>
              <a:t>T</a:t>
            </a:r>
            <a:r>
              <a:rPr lang="en-US" sz="1500" dirty="0" smtClean="0">
                <a:solidFill>
                  <a:schemeClr val="accent1"/>
                </a:solidFill>
              </a:rPr>
              <a:t>hanks to </a:t>
            </a:r>
            <a:r>
              <a:rPr lang="en-US" sz="1500" dirty="0" err="1" smtClean="0">
                <a:solidFill>
                  <a:schemeClr val="accent1"/>
                </a:solidFill>
              </a:rPr>
              <a:t>Fluka</a:t>
            </a:r>
            <a:r>
              <a:rPr lang="en-US" sz="1500" dirty="0" smtClean="0">
                <a:solidFill>
                  <a:schemeClr val="accent1"/>
                </a:solidFill>
              </a:rPr>
              <a:t> simulations, combined with real beam distributions, we should be able to predict potential damage depending on the material, the gap and the collimators’ settings.</a:t>
            </a:r>
            <a:endParaRPr lang="en-US" sz="1500" dirty="0" smtClean="0">
              <a:solidFill>
                <a:srgbClr val="1325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II. Protecting the Insertion Devices from radiation damage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3" y="102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grpSp>
        <p:nvGrpSpPr>
          <p:cNvPr id="9" name="Group 8"/>
          <p:cNvGrpSpPr/>
          <p:nvPr/>
        </p:nvGrpSpPr>
        <p:grpSpPr>
          <a:xfrm>
            <a:off x="971600" y="2353444"/>
            <a:ext cx="4416563" cy="2528955"/>
            <a:chOff x="4793310" y="2476916"/>
            <a:chExt cx="4405070" cy="25408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310" y="2476916"/>
              <a:ext cx="3883146" cy="254082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6228184" y="3239543"/>
              <a:ext cx="1465902" cy="194021"/>
            </a:xfrm>
            <a:prstGeom prst="straightConnector1">
              <a:avLst/>
            </a:prstGeom>
            <a:ln>
              <a:solidFill>
                <a:srgbClr val="0A43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 flipV="1">
              <a:off x="7417414" y="3071945"/>
              <a:ext cx="304534" cy="261610"/>
            </a:xfrm>
            <a:prstGeom prst="straightConnector1">
              <a:avLst/>
            </a:prstGeom>
            <a:ln>
              <a:solidFill>
                <a:srgbClr val="0A43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21948" y="3071945"/>
              <a:ext cx="1476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A43E4"/>
                  </a:solidFill>
                </a:rPr>
                <a:t>Losses on collimators jaws  </a:t>
              </a:r>
              <a:endParaRPr lang="en-GB" sz="1400" dirty="0">
                <a:solidFill>
                  <a:srgbClr val="0A43E4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80112" y="2383389"/>
            <a:ext cx="324036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132577"/>
                </a:solidFill>
              </a:rPr>
              <a:t>Firsts steps towards that goal are 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132577"/>
                </a:solidFill>
              </a:rPr>
              <a:t>to reproduce the simulations for the collimators first in terms of dose to get experience with the code,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rgbClr val="132577"/>
                </a:solidFill>
              </a:rPr>
              <a:t>t</a:t>
            </a:r>
            <a:r>
              <a:rPr lang="en-US" sz="1400" dirty="0" smtClean="0">
                <a:solidFill>
                  <a:srgbClr val="132577"/>
                </a:solidFill>
              </a:rPr>
              <a:t>hen generate data of energy deposition and potential damage to the jaws,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132577"/>
                </a:solidFill>
              </a:rPr>
              <a:t>Then go for </a:t>
            </a:r>
            <a:r>
              <a:rPr lang="en-US" sz="1400" dirty="0" err="1" smtClean="0">
                <a:solidFill>
                  <a:srgbClr val="132577"/>
                </a:solidFill>
              </a:rPr>
              <a:t>undulator’s</a:t>
            </a:r>
            <a:r>
              <a:rPr lang="en-US" sz="1400" dirty="0" smtClean="0">
                <a:solidFill>
                  <a:srgbClr val="132577"/>
                </a:solidFill>
              </a:rPr>
              <a:t> geometry and materials.</a:t>
            </a:r>
          </a:p>
        </p:txBody>
      </p:sp>
    </p:spTree>
    <p:extLst>
      <p:ext uri="{BB962C8B-B14F-4D97-AF65-F5344CB8AC3E}">
        <p14:creationId xmlns:p14="http://schemas.microsoft.com/office/powerpoint/2010/main" val="1153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854</Words>
  <Application>Microsoft Office PowerPoint</Application>
  <PresentationFormat>On-screen Show (16:10)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ITCOfficinaSans LT Book</vt:lpstr>
      <vt:lpstr>Wingdings</vt:lpstr>
      <vt:lpstr>wide-screen</vt:lpstr>
      <vt:lpstr>PowerPoint Presentation</vt:lpstr>
      <vt:lpstr>outline</vt:lpstr>
      <vt:lpstr>I. Introduction to the ESRF-EBS project</vt:lpstr>
      <vt:lpstr>I. Introduction to the ESRF-EBS project</vt:lpstr>
      <vt:lpstr>I. Introduction to the ESRF-EBS project</vt:lpstr>
      <vt:lpstr>II. Protecting the Insertion Devices from radiation damage</vt:lpstr>
      <vt:lpstr>II. Protecting the Insertion Devices from radiation damage</vt:lpstr>
      <vt:lpstr>II. Protecting the Insertion Devices from radiation damage</vt:lpstr>
      <vt:lpstr>II. Protecting the Insertion Devices from radiation damage</vt:lpstr>
      <vt:lpstr>III. Fluka simulations of the collimator irradiation</vt:lpstr>
      <vt:lpstr>III. Fluka simulations of the collimator irradiation</vt:lpstr>
      <vt:lpstr>III. Fluka simulations of the collimator irradiation</vt:lpstr>
      <vt:lpstr>III. Fluka simulations of the collimator irradiation</vt:lpstr>
      <vt:lpstr>perspectives and future work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VERSTEEGEN Reine</cp:lastModifiedBy>
  <cp:revision>423</cp:revision>
  <cp:lastPrinted>2019-03-26T07:48:10Z</cp:lastPrinted>
  <dcterms:created xsi:type="dcterms:W3CDTF">2014-01-17T08:20:57Z</dcterms:created>
  <dcterms:modified xsi:type="dcterms:W3CDTF">2019-11-16T21:18:33Z</dcterms:modified>
</cp:coreProperties>
</file>