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2"/>
  </p:notesMasterIdLst>
  <p:sldIdLst>
    <p:sldId id="256" r:id="rId2"/>
    <p:sldId id="257" r:id="rId3"/>
    <p:sldId id="258" r:id="rId4"/>
    <p:sldId id="276" r:id="rId5"/>
    <p:sldId id="264" r:id="rId6"/>
    <p:sldId id="265" r:id="rId7"/>
    <p:sldId id="279" r:id="rId8"/>
    <p:sldId id="277" r:id="rId9"/>
    <p:sldId id="278" r:id="rId10"/>
    <p:sldId id="261" r:id="rId11"/>
    <p:sldId id="267" r:id="rId12"/>
    <p:sldId id="268" r:id="rId13"/>
    <p:sldId id="269" r:id="rId14"/>
    <p:sldId id="271" r:id="rId15"/>
    <p:sldId id="270" r:id="rId16"/>
    <p:sldId id="280" r:id="rId17"/>
    <p:sldId id="281" r:id="rId18"/>
    <p:sldId id="282" r:id="rId19"/>
    <p:sldId id="274" r:id="rId20"/>
    <p:sldId id="275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DC2FBA-6252-D001-638A-71BBF3BBCC9C}" v="1" dt="2019-11-12T05:39:07.701"/>
    <p1510:client id="{45C53727-22D5-3366-204A-D359D5A9FDFD}" v="1" dt="2019-11-12T05:38:02.429"/>
    <p1510:client id="{BD888242-C338-8643-3678-F85F206C4BB6}" v="1" dt="2019-11-12T06:00:58.202"/>
    <p1510:client id="{C803FAB9-064B-C394-CDFD-16EF364B8895}" v="2" dt="2019-11-12T05:47:24.0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ggero Ricci" userId="S::rricci@infn.it::24ad5f84-099e-4975-bc5f-cc1f8e317b9c" providerId="AD" clId="Web-{BD888242-C338-8643-3678-F85F206C4BB6}"/>
    <pc:docChg chg="modSld">
      <pc:chgData name="Ruggero Ricci" userId="S::rricci@infn.it::24ad5f84-099e-4975-bc5f-cc1f8e317b9c" providerId="AD" clId="Web-{BD888242-C338-8643-3678-F85F206C4BB6}" dt="2019-11-12T06:00:58.202" v="0" actId="1076"/>
      <pc:docMkLst>
        <pc:docMk/>
      </pc:docMkLst>
      <pc:sldChg chg="modSp">
        <pc:chgData name="Ruggero Ricci" userId="S::rricci@infn.it::24ad5f84-099e-4975-bc5f-cc1f8e317b9c" providerId="AD" clId="Web-{BD888242-C338-8643-3678-F85F206C4BB6}" dt="2019-11-12T06:00:58.202" v="0" actId="1076"/>
        <pc:sldMkLst>
          <pc:docMk/>
          <pc:sldMk cId="292806644" sldId="256"/>
        </pc:sldMkLst>
        <pc:spChg chg="mod">
          <ac:chgData name="Ruggero Ricci" userId="S::rricci@infn.it::24ad5f84-099e-4975-bc5f-cc1f8e317b9c" providerId="AD" clId="Web-{BD888242-C338-8643-3678-F85F206C4BB6}" dt="2019-11-12T06:00:58.202" v="0" actId="1076"/>
          <ac:spMkLst>
            <pc:docMk/>
            <pc:sldMk cId="292806644" sldId="256"/>
            <ac:spMk id="3" creationId="{00000000-0000-0000-0000-000000000000}"/>
          </ac:spMkLst>
        </pc:spChg>
      </pc:sldChg>
    </pc:docChg>
  </pc:docChgLst>
  <pc:docChgLst>
    <pc:chgData name="Ruggero Ricci" userId="S::rricci@infn.it::24ad5f84-099e-4975-bc5f-cc1f8e317b9c" providerId="AD" clId="Web-{45C53727-22D5-3366-204A-D359D5A9FDFD}"/>
    <pc:docChg chg="modSld">
      <pc:chgData name="Ruggero Ricci" userId="S::rricci@infn.it::24ad5f84-099e-4975-bc5f-cc1f8e317b9c" providerId="AD" clId="Web-{45C53727-22D5-3366-204A-D359D5A9FDFD}" dt="2019-11-12T05:38:02.429" v="0"/>
      <pc:docMkLst>
        <pc:docMk/>
      </pc:docMkLst>
      <pc:sldChg chg="modSp">
        <pc:chgData name="Ruggero Ricci" userId="S::rricci@infn.it::24ad5f84-099e-4975-bc5f-cc1f8e317b9c" providerId="AD" clId="Web-{45C53727-22D5-3366-204A-D359D5A9FDFD}" dt="2019-11-12T05:38:02.429" v="0"/>
        <pc:sldMkLst>
          <pc:docMk/>
          <pc:sldMk cId="292806644" sldId="256"/>
        </pc:sldMkLst>
        <pc:spChg chg="mod">
          <ac:chgData name="Ruggero Ricci" userId="S::rricci@infn.it::24ad5f84-099e-4975-bc5f-cc1f8e317b9c" providerId="AD" clId="Web-{45C53727-22D5-3366-204A-D359D5A9FDFD}" dt="2019-11-12T05:38:02.429" v="0"/>
          <ac:spMkLst>
            <pc:docMk/>
            <pc:sldMk cId="292806644" sldId="256"/>
            <ac:spMk id="4" creationId="{00000000-0000-0000-0000-000000000000}"/>
          </ac:spMkLst>
        </pc:spChg>
      </pc:sldChg>
    </pc:docChg>
  </pc:docChgLst>
  <pc:docChgLst>
    <pc:chgData name="Ruggero Ricci" userId="S::rricci@infn.it::24ad5f84-099e-4975-bc5f-cc1f8e317b9c" providerId="AD" clId="Web-{1EDC2FBA-6252-D001-638A-71BBF3BBCC9C}"/>
    <pc:docChg chg="modSld">
      <pc:chgData name="Ruggero Ricci" userId="S::rricci@infn.it::24ad5f84-099e-4975-bc5f-cc1f8e317b9c" providerId="AD" clId="Web-{1EDC2FBA-6252-D001-638A-71BBF3BBCC9C}" dt="2019-11-12T05:39:07.701" v="0"/>
      <pc:docMkLst>
        <pc:docMk/>
      </pc:docMkLst>
      <pc:sldChg chg="modSp">
        <pc:chgData name="Ruggero Ricci" userId="S::rricci@infn.it::24ad5f84-099e-4975-bc5f-cc1f8e317b9c" providerId="AD" clId="Web-{1EDC2FBA-6252-D001-638A-71BBF3BBCC9C}" dt="2019-11-12T05:39:07.701" v="0"/>
        <pc:sldMkLst>
          <pc:docMk/>
          <pc:sldMk cId="292806644" sldId="256"/>
        </pc:sldMkLst>
        <pc:spChg chg="mod">
          <ac:chgData name="Ruggero Ricci" userId="S::rricci@infn.it::24ad5f84-099e-4975-bc5f-cc1f8e317b9c" providerId="AD" clId="Web-{1EDC2FBA-6252-D001-638A-71BBF3BBCC9C}" dt="2019-11-12T05:39:07.701" v="0"/>
          <ac:spMkLst>
            <pc:docMk/>
            <pc:sldMk cId="292806644" sldId="256"/>
            <ac:spMk id="4" creationId="{00000000-0000-0000-0000-000000000000}"/>
          </ac:spMkLst>
        </pc:spChg>
      </pc:sldChg>
    </pc:docChg>
  </pc:docChgLst>
  <pc:docChgLst>
    <pc:chgData name="Ruggero Ricci" userId="S::rricci@infn.it::24ad5f84-099e-4975-bc5f-cc1f8e317b9c" providerId="AD" clId="Web-{C803FAB9-064B-C394-CDFD-16EF364B8895}"/>
    <pc:docChg chg="">
      <pc:chgData name="Ruggero Ricci" userId="S::rricci@infn.it::24ad5f84-099e-4975-bc5f-cc1f8e317b9c" providerId="AD" clId="Web-{C803FAB9-064B-C394-CDFD-16EF364B8895}" dt="2019-11-12T05:47:24.018" v="1"/>
      <pc:docMkLst>
        <pc:docMk/>
      </pc:docMkLst>
    </pc:docChg>
  </pc:docChgLst>
</pc:chgInfo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C6159-76B3-4C84-89C0-ED98DD48A7E4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EB993-8561-45C5-AEA3-E87C28666A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131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06D2D-6091-9D4C-8261-4F370DCB3A9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445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06D2D-6091-9D4C-8261-4F370DCB3A9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530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57E3F7-2869-4198-9C56-D9CA2E68F708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5404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38D163-9DEA-4775-94B7-D471C3DCFB9F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833511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385E18-55FC-4DF1-B99A-508437969BEF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402386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5D42B9-71D2-48D1-987C-BDE2F7FB8A53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72425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9FBC8-92BD-4C3F-AE2B-9FAA180646EE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86142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9FBC8-92BD-4C3F-AE2B-9FAA180646EE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533647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06D2D-6091-9D4C-8261-4F370DCB3A9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67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4458-C6F5-45C1-86B9-B0C3E35CBC6F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4C3B-6EB4-4D43-832A-D1E5BB09B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346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4458-C6F5-45C1-86B9-B0C3E35CBC6F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4C3B-6EB4-4D43-832A-D1E5BB09B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69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4458-C6F5-45C1-86B9-B0C3E35CBC6F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4C3B-6EB4-4D43-832A-D1E5BB09B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306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R. Ricci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Workshop CCR 2008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ADE5574F-A097-45AC-B527-11A89D38F46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89532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R. Ricci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Workshop CCR 2008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98F6C0B-F063-4763-A308-EA03E79C6F4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6116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4458-C6F5-45C1-86B9-B0C3E35CBC6F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4C3B-6EB4-4D43-832A-D1E5BB09B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27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4458-C6F5-45C1-86B9-B0C3E35CBC6F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4C3B-6EB4-4D43-832A-D1E5BB09B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801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4458-C6F5-45C1-86B9-B0C3E35CBC6F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4C3B-6EB4-4D43-832A-D1E5BB09B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96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4458-C6F5-45C1-86B9-B0C3E35CBC6F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4C3B-6EB4-4D43-832A-D1E5BB09B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29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4458-C6F5-45C1-86B9-B0C3E35CBC6F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4C3B-6EB4-4D43-832A-D1E5BB09B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41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4458-C6F5-45C1-86B9-B0C3E35CBC6F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4C3B-6EB4-4D43-832A-D1E5BB09B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816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4458-C6F5-45C1-86B9-B0C3E35CBC6F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4C3B-6EB4-4D43-832A-D1E5BB09B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8799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4458-C6F5-45C1-86B9-B0C3E35CBC6F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4C3B-6EB4-4D43-832A-D1E5BB09B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757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94458-C6F5-45C1-86B9-B0C3E35CBC6F}" type="datetimeFigureOut">
              <a:rPr lang="it-IT" smtClean="0"/>
              <a:t>12/11/2019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34C3B-6EB4-4D43-832A-D1E5BB09B9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1807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download.schneider-electric.com/files?p_Doc_Ref=SPD_VAVR-8B3VJQ_E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t.wikipedia.org/wiki/Resilience_Engineeri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27341" y="1380172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it-IT" dirty="0"/>
              <a:t>Data Center </a:t>
            </a:r>
            <a:r>
              <a:rPr lang="it-IT" dirty="0" err="1"/>
              <a:t>infrastructure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>Criteri di dimensionamento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8472" y="5058579"/>
            <a:ext cx="9144000" cy="512762"/>
          </a:xfrm>
        </p:spPr>
        <p:txBody>
          <a:bodyPr/>
          <a:lstStyle/>
          <a:p>
            <a:r>
              <a:rPr lang="it-IT" dirty="0"/>
              <a:t>Ing. Ruggero Ricci - LNF</a:t>
            </a: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460248" y="5967286"/>
            <a:ext cx="9144000" cy="51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Corso DC </a:t>
            </a:r>
            <a:r>
              <a:rPr lang="it-IT" dirty="0" err="1"/>
              <a:t>Infrastructure</a:t>
            </a:r>
            <a:r>
              <a:rPr lang="it-IT" dirty="0"/>
              <a:t> – LNF 12-15 Novembre 2019</a:t>
            </a:r>
          </a:p>
        </p:txBody>
      </p:sp>
    </p:spTree>
    <p:extLst>
      <p:ext uri="{BB962C8B-B14F-4D97-AF65-F5344CB8AC3E}">
        <p14:creationId xmlns:p14="http://schemas.microsoft.com/office/powerpoint/2010/main" val="29280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altLang="it-IT"/>
              <a:t>R. Ricci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 dirty="0" smtClean="0"/>
          </a:p>
          <a:p>
            <a:endParaRPr lang="it-IT" alt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4E-5C35-4ED6-B6DE-16E9F6138918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03729" y="230654"/>
            <a:ext cx="9451385" cy="1325563"/>
          </a:xfrm>
        </p:spPr>
        <p:txBody>
          <a:bodyPr>
            <a:noAutofit/>
          </a:bodyPr>
          <a:lstStyle/>
          <a:p>
            <a:r>
              <a:rPr lang="it-IT" altLang="it-IT" b="1" dirty="0"/>
              <a:t>Livello di continuità</a:t>
            </a:r>
            <a:r>
              <a:rPr lang="it-IT" altLang="it-IT" sz="2800" dirty="0"/>
              <a:t/>
            </a:r>
            <a:br>
              <a:rPr lang="it-IT" altLang="it-IT" sz="2800" dirty="0"/>
            </a:br>
            <a:r>
              <a:rPr lang="it-IT" sz="2800" dirty="0"/>
              <a:t>= quanto tempo di non funzionamento l’anno accetto</a:t>
            </a:r>
            <a:br>
              <a:rPr lang="it-IT" sz="2800" dirty="0"/>
            </a:br>
            <a:endParaRPr lang="it-IT" altLang="it-IT" sz="28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730" y="1556217"/>
            <a:ext cx="10515600" cy="458356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1900" dirty="0"/>
              <a:t>Numero </a:t>
            </a:r>
            <a:r>
              <a:rPr lang="it-IT" altLang="it-IT" sz="1900" u="sng" dirty="0"/>
              <a:t>accettabile</a:t>
            </a:r>
            <a:r>
              <a:rPr lang="it-IT" altLang="it-IT" sz="1900" dirty="0"/>
              <a:t> di interruzioni di servizio in caso di guasto o di fermo programmato (SLA service </a:t>
            </a:r>
            <a:r>
              <a:rPr lang="it-IT" altLang="it-IT" sz="1900" dirty="0" err="1"/>
              <a:t>level</a:t>
            </a:r>
            <a:r>
              <a:rPr lang="it-IT" altLang="it-IT" sz="1900" dirty="0"/>
              <a:t> </a:t>
            </a:r>
            <a:r>
              <a:rPr lang="it-IT" altLang="it-IT" sz="1900" dirty="0" err="1"/>
              <a:t>agreement</a:t>
            </a:r>
            <a:r>
              <a:rPr lang="it-IT" altLang="it-IT" sz="1900" dirty="0"/>
              <a:t>)</a:t>
            </a:r>
          </a:p>
          <a:p>
            <a:pPr>
              <a:lnSpc>
                <a:spcPct val="90000"/>
              </a:lnSpc>
            </a:pPr>
            <a:r>
              <a:rPr lang="it-IT" altLang="it-IT" sz="1900" dirty="0"/>
              <a:t>Coerente con il livello di continuità di dimensionamento di tutte le altre infrastrutture (calcolo, ausiliari, personale, ecc.)</a:t>
            </a:r>
            <a:r>
              <a:rPr lang="it-IT" altLang="it-IT" sz="2600" dirty="0"/>
              <a:t> </a:t>
            </a:r>
            <a:endParaRPr lang="it-IT" altLang="it-IT" sz="2400" dirty="0"/>
          </a:p>
          <a:p>
            <a:pPr marL="0" indent="0">
              <a:lnSpc>
                <a:spcPct val="90000"/>
              </a:lnSpc>
              <a:buNone/>
            </a:pPr>
            <a:r>
              <a:rPr lang="it-IT" altLang="it-IT" sz="2000" u="sng" dirty="0"/>
              <a:t>Conseguenza delle interruzioni dell’alimentazione</a:t>
            </a:r>
            <a:r>
              <a:rPr lang="it-IT" altLang="it-IT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/>
              <a:t>Danni alle apparecchiature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/>
              <a:t>Perdita di dati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/>
              <a:t>Perdita di produzione -  servizi essenziali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/>
              <a:t>Tempo e costo di riavvio dei processi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altLang="it-IT" sz="2000" u="sng" dirty="0"/>
              <a:t>Cause delle interruzioni</a:t>
            </a:r>
            <a:r>
              <a:rPr lang="it-IT" altLang="it-IT" sz="2000" dirty="0"/>
              <a:t>:</a:t>
            </a:r>
          </a:p>
          <a:p>
            <a:pPr lvl="1"/>
            <a:r>
              <a:rPr lang="it-IT" altLang="it-IT" sz="2000" dirty="0"/>
              <a:t>guasto sulla rete pubblica </a:t>
            </a:r>
          </a:p>
          <a:p>
            <a:pPr lvl="1"/>
            <a:r>
              <a:rPr lang="it-IT" altLang="it-IT" sz="2000" dirty="0"/>
              <a:t>guasto sugli impianti di distribuzione proprietari</a:t>
            </a:r>
          </a:p>
          <a:p>
            <a:pPr lvl="1"/>
            <a:r>
              <a:rPr lang="it-IT" altLang="it-IT" sz="2000" dirty="0"/>
              <a:t>Interruzioni programmate  </a:t>
            </a:r>
          </a:p>
          <a:p>
            <a:pPr lvl="1"/>
            <a:r>
              <a:rPr lang="it-IT" altLang="it-IT" sz="2000" dirty="0"/>
              <a:t>manutenzione o indisponibilità di componenti di impianto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it-IT" altLang="it-IT" sz="2000" dirty="0"/>
          </a:p>
          <a:p>
            <a:pPr lvl="1">
              <a:lnSpc>
                <a:spcPct val="90000"/>
              </a:lnSpc>
              <a:buFontTx/>
              <a:buNone/>
            </a:pPr>
            <a:endParaRPr lang="it-IT" altLang="it-IT" sz="2000" dirty="0"/>
          </a:p>
        </p:txBody>
      </p:sp>
    </p:spTree>
    <p:extLst>
      <p:ext uri="{BB962C8B-B14F-4D97-AF65-F5344CB8AC3E}">
        <p14:creationId xmlns:p14="http://schemas.microsoft.com/office/powerpoint/2010/main" val="248175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altLang="it-IT"/>
              <a:t>R. Ricci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6492-9AF2-43CD-9A43-E8072580C747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9882929" cy="1325563"/>
          </a:xfrm>
        </p:spPr>
        <p:txBody>
          <a:bodyPr/>
          <a:lstStyle/>
          <a:p>
            <a:r>
              <a:rPr lang="it-IT" altLang="it-IT" dirty="0"/>
              <a:t>Continuità dell’alimentazione: interruzioni di origine esterna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03" y="1772786"/>
            <a:ext cx="10515600" cy="458356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altLang="it-IT" sz="1600" dirty="0"/>
              <a:t>Le</a:t>
            </a:r>
            <a:r>
              <a:rPr lang="it-IT" altLang="it-IT" sz="1600" b="1" dirty="0"/>
              <a:t> </a:t>
            </a:r>
            <a:r>
              <a:rPr lang="it-IT" altLang="it-IT" sz="1600" b="1" u="sng" dirty="0"/>
              <a:t>interruzioni </a:t>
            </a:r>
            <a:r>
              <a:rPr lang="it-IT" altLang="it-IT" sz="1600" dirty="0"/>
              <a:t>dell’alimentazione possono essere dovute da anomalie di origine esterna, ovvero della rete pubblica di alimentazione, o a guasti di origine interna all’impianto stesso di distribuzione.</a:t>
            </a:r>
          </a:p>
          <a:p>
            <a:pPr>
              <a:lnSpc>
                <a:spcPct val="80000"/>
              </a:lnSpc>
            </a:pPr>
            <a:r>
              <a:rPr lang="it-IT" altLang="it-IT" sz="1600" dirty="0"/>
              <a:t>In relazione alla norma CEI–EN 50160, le interruzioni non programmate  dell’alimentazione elettrica sulla rete pubblica sono classificate come:</a:t>
            </a:r>
          </a:p>
          <a:p>
            <a:pPr lvl="1">
              <a:lnSpc>
                <a:spcPct val="80000"/>
              </a:lnSpc>
            </a:pPr>
            <a:r>
              <a:rPr lang="it-IT" altLang="it-IT" sz="1400" dirty="0"/>
              <a:t>brevi, per durata inferiore a 3 minuti</a:t>
            </a:r>
          </a:p>
          <a:p>
            <a:pPr lvl="1">
              <a:lnSpc>
                <a:spcPct val="80000"/>
              </a:lnSpc>
            </a:pPr>
            <a:r>
              <a:rPr lang="it-IT" altLang="it-IT" sz="1400" dirty="0"/>
              <a:t>lunghe, se di durata superiore.</a:t>
            </a:r>
          </a:p>
          <a:p>
            <a:pPr>
              <a:lnSpc>
                <a:spcPct val="80000"/>
              </a:lnSpc>
            </a:pPr>
            <a:r>
              <a:rPr lang="it-IT" altLang="it-IT" sz="1600" dirty="0"/>
              <a:t>Si parla di interruzione se il valore della tensione si riduce al di sotto dell’ 1% (tensione nulla).</a:t>
            </a:r>
          </a:p>
          <a:p>
            <a:pPr>
              <a:lnSpc>
                <a:spcPct val="80000"/>
              </a:lnSpc>
            </a:pPr>
            <a:r>
              <a:rPr lang="it-IT" altLang="it-IT" sz="1600" dirty="0"/>
              <a:t>Sono definiti </a:t>
            </a:r>
            <a:r>
              <a:rPr lang="it-IT" altLang="it-IT" sz="1600" u="sng" dirty="0"/>
              <a:t>buchi di tensione</a:t>
            </a:r>
            <a:r>
              <a:rPr lang="it-IT" altLang="it-IT" sz="1600" dirty="0"/>
              <a:t> i casi in cui il valore della tensione di si riduce al di sotto del 90 % del valore nominale, per tempi compresi tra 20 </a:t>
            </a:r>
            <a:r>
              <a:rPr lang="it-IT" altLang="it-IT" sz="1600" dirty="0" err="1"/>
              <a:t>ms</a:t>
            </a:r>
            <a:r>
              <a:rPr lang="it-IT" altLang="it-IT" sz="1600" dirty="0"/>
              <a:t> e 1 minuto. I buchi di tensione sono originati da guasti sulla rete di alta tensione e si propagano a tutti i livelli di tensione.</a:t>
            </a:r>
          </a:p>
          <a:p>
            <a:pPr>
              <a:lnSpc>
                <a:spcPct val="80000"/>
              </a:lnSpc>
            </a:pPr>
            <a:r>
              <a:rPr lang="it-IT" altLang="it-IT" sz="1600" dirty="0"/>
              <a:t>Le interruzioni dovute a manutenzioni della rete pubblica, chiamate “programmate”, sono comunicate dal gestore della rete con congruo preavviso.</a:t>
            </a:r>
          </a:p>
          <a:p>
            <a:pPr>
              <a:lnSpc>
                <a:spcPct val="80000"/>
              </a:lnSpc>
            </a:pPr>
            <a:r>
              <a:rPr lang="it-IT" altLang="it-IT" sz="1600" dirty="0"/>
              <a:t>Per le interruzioni accidentali, dovute a guasto, si parla di “interruzioni senza preavviso”. </a:t>
            </a:r>
          </a:p>
          <a:p>
            <a:pPr>
              <a:lnSpc>
                <a:spcPct val="80000"/>
              </a:lnSpc>
            </a:pPr>
            <a:r>
              <a:rPr lang="it-IT" altLang="it-IT" sz="1600" dirty="0"/>
              <a:t>Il numero atteso di interruzioni l’anno, brevi e lunghe, dipende dal livello di tensione di fornitura  (alta, media o bassa tensione), dal punto di consegna, e sono monitorate e pubblicate sul sito dell’Autorità per l’energia elettrica ed il gas. </a:t>
            </a:r>
          </a:p>
        </p:txBody>
      </p:sp>
    </p:spTree>
    <p:extLst>
      <p:ext uri="{BB962C8B-B14F-4D97-AF65-F5344CB8AC3E}">
        <p14:creationId xmlns:p14="http://schemas.microsoft.com/office/powerpoint/2010/main" val="30762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altLang="it-IT"/>
              <a:t>R. Ricci</a:t>
            </a:r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 dirty="0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A795-E035-4DE3-8609-6F48706FB2E8}" type="slidenum">
              <a:rPr lang="it-IT" altLang="it-IT"/>
              <a:pPr/>
              <a:t>12</a:t>
            </a:fld>
            <a:endParaRPr lang="it-IT" altLang="it-IT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9999"/>
            <a:ext cx="10972800" cy="1143000"/>
          </a:xfrm>
        </p:spPr>
        <p:txBody>
          <a:bodyPr/>
          <a:lstStyle/>
          <a:p>
            <a:r>
              <a:rPr lang="it-IT" altLang="it-IT" sz="4000"/>
              <a:t>Livelli di continuità e tensione di fornitura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9740" y="1473872"/>
            <a:ext cx="7411720" cy="2411348"/>
          </a:xfrm>
        </p:spPr>
        <p:txBody>
          <a:bodyPr/>
          <a:lstStyle/>
          <a:p>
            <a:endParaRPr lang="it-IT" altLang="it-IT" sz="2000" dirty="0">
              <a:solidFill>
                <a:srgbClr val="0066FF"/>
              </a:solidFill>
            </a:endParaRPr>
          </a:p>
          <a:p>
            <a:r>
              <a:rPr lang="it-IT" altLang="it-IT" sz="2000" dirty="0">
                <a:solidFill>
                  <a:srgbClr val="0066FF"/>
                </a:solidFill>
              </a:rPr>
              <a:t>Interruzioni</a:t>
            </a:r>
            <a:r>
              <a:rPr lang="it-IT" altLang="it-IT" sz="2000" dirty="0"/>
              <a:t>: dipendono dal livello di tensione di fornitura</a:t>
            </a:r>
          </a:p>
          <a:p>
            <a:r>
              <a:rPr lang="it-IT" altLang="it-IT" sz="2000" dirty="0"/>
              <a:t>Condizioni di garanzia (CEI 50160):</a:t>
            </a:r>
          </a:p>
          <a:p>
            <a:pPr lvl="1"/>
            <a:r>
              <a:rPr lang="it-IT" altLang="it-IT" sz="1800" dirty="0"/>
              <a:t>In AT: 1 interruzione senza preavviso l’anno</a:t>
            </a:r>
          </a:p>
          <a:p>
            <a:pPr lvl="1"/>
            <a:r>
              <a:rPr lang="it-IT" altLang="it-IT" sz="1800" dirty="0"/>
              <a:t>In MT: 3-5 interruzioni senza preavviso lunghe + interruzioni brevi</a:t>
            </a:r>
          </a:p>
          <a:p>
            <a:pPr lvl="1"/>
            <a:r>
              <a:rPr lang="it-IT" altLang="it-IT" sz="1800" dirty="0"/>
              <a:t>BT: 6 brevi - 2,3 lunghe </a:t>
            </a:r>
            <a:r>
              <a:rPr lang="it-IT" altLang="it-IT" sz="1600" dirty="0"/>
              <a:t>(al 2005, media nazionale)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609600" y="1104540"/>
            <a:ext cx="61541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it-IT" altLang="it-IT" dirty="0">
                <a:solidFill>
                  <a:srgbClr val="0066FF"/>
                </a:solidFill>
              </a:rPr>
              <a:t>Buchi di tensione</a:t>
            </a:r>
            <a:r>
              <a:rPr lang="it-IT" altLang="it-IT" dirty="0"/>
              <a:t>: da qualche decina a qualche migliaio l’anno </a:t>
            </a:r>
          </a:p>
        </p:txBody>
      </p:sp>
    </p:spTree>
    <p:extLst>
      <p:ext uri="{BB962C8B-B14F-4D97-AF65-F5344CB8AC3E}">
        <p14:creationId xmlns:p14="http://schemas.microsoft.com/office/powerpoint/2010/main" val="133829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altLang="it-IT"/>
              <a:t>R. Ricci</a:t>
            </a:r>
          </a:p>
        </p:txBody>
      </p:sp>
      <p:sp>
        <p:nvSpPr>
          <p:cNvPr id="12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771B-BFC0-40C1-B227-226BB3FD1108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sz="3600" b="1" dirty="0"/>
              <a:t>Livello di compatibilità delle apparecchiature informatiche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9438" y="4916487"/>
            <a:ext cx="5384800" cy="287338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GB" altLang="it-IT" sz="1800" dirty="0" err="1">
                <a:solidFill>
                  <a:srgbClr val="0099FF"/>
                </a:solidFill>
              </a:rPr>
              <a:t>Curva</a:t>
            </a:r>
            <a:r>
              <a:rPr lang="en-GB" altLang="it-IT" sz="1800" dirty="0">
                <a:solidFill>
                  <a:srgbClr val="0099FF"/>
                </a:solidFill>
              </a:rPr>
              <a:t> ITIC </a:t>
            </a:r>
            <a:r>
              <a:rPr lang="en-GB" altLang="it-IT" sz="1000" dirty="0">
                <a:solidFill>
                  <a:srgbClr val="0099FF"/>
                </a:solidFill>
              </a:rPr>
              <a:t>(Information Technology Industry Council) </a:t>
            </a:r>
            <a:endParaRPr lang="it-IT" altLang="it-IT" sz="1000" dirty="0"/>
          </a:p>
        </p:txBody>
      </p:sp>
      <p:pic>
        <p:nvPicPr>
          <p:cNvPr id="24583" name="Picture 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32500" y="4451350"/>
            <a:ext cx="5384800" cy="1504950"/>
          </a:xfrm>
          <a:noFill/>
          <a:ln cap="flat" algn="ctr">
            <a:solidFill>
              <a:srgbClr val="0099FF"/>
            </a:solidFill>
            <a:miter lim="800000"/>
            <a:headEnd/>
            <a:tailEnd/>
          </a:ln>
        </p:spPr>
      </p:pic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3289301" y="3533775"/>
            <a:ext cx="139700" cy="889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7596718" y="4678363"/>
            <a:ext cx="139700" cy="889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6807200" y="5897564"/>
            <a:ext cx="43942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Tx/>
              <a:buNone/>
            </a:pPr>
            <a:r>
              <a:rPr lang="it-IT" altLang="it-IT" sz="1000">
                <a:solidFill>
                  <a:srgbClr val="0099FF"/>
                </a:solidFill>
              </a:rPr>
              <a:t>Buco di tensione tipico proveniente dalla rete AT</a:t>
            </a:r>
            <a:r>
              <a:rPr lang="en-GB" altLang="it-IT" sz="1000"/>
              <a:t> </a:t>
            </a:r>
            <a:endParaRPr lang="it-IT" altLang="it-IT" sz="100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661" y="1516885"/>
            <a:ext cx="6691626" cy="3339278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4633546" y="4132385"/>
            <a:ext cx="2961054" cy="54439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7736418" y="1736603"/>
            <a:ext cx="263559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Nel mercato EU norme EN</a:t>
            </a:r>
          </a:p>
          <a:p>
            <a:r>
              <a:rPr lang="it-IT" dirty="0"/>
              <a:t>CEI-EN 50160</a:t>
            </a:r>
          </a:p>
          <a:p>
            <a:r>
              <a:rPr lang="it-IT" dirty="0"/>
              <a:t>CEI-EN 61000-2-2</a:t>
            </a:r>
          </a:p>
        </p:txBody>
      </p:sp>
    </p:spTree>
    <p:extLst>
      <p:ext uri="{BB962C8B-B14F-4D97-AF65-F5344CB8AC3E}">
        <p14:creationId xmlns:p14="http://schemas.microsoft.com/office/powerpoint/2010/main" val="334310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altLang="it-IT"/>
              <a:t>R. Ricci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3C8A-FFDA-456A-B54E-6B392D1951D0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645587" cy="1325563"/>
          </a:xfrm>
        </p:spPr>
        <p:txBody>
          <a:bodyPr>
            <a:normAutofit/>
          </a:bodyPr>
          <a:lstStyle/>
          <a:p>
            <a:r>
              <a:rPr lang="it-IT" altLang="it-IT" sz="4000" dirty="0"/>
              <a:t>Continuità: interruzioni di origine interna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it-IT" altLang="it-IT" dirty="0"/>
              <a:t>Di fatto la continuità di servizio dipende da:</a:t>
            </a:r>
          </a:p>
          <a:p>
            <a:r>
              <a:rPr lang="it-IT" altLang="it-IT" dirty="0"/>
              <a:t>Guasti sugli impianti interni</a:t>
            </a:r>
          </a:p>
          <a:p>
            <a:r>
              <a:rPr lang="it-IT" altLang="it-IT" dirty="0"/>
              <a:t>Interventi di manutenzione </a:t>
            </a:r>
          </a:p>
          <a:p>
            <a:r>
              <a:rPr lang="it-IT" altLang="it-IT" dirty="0"/>
              <a:t>Disponibilità di servizio dei componenti</a:t>
            </a:r>
          </a:p>
          <a:p>
            <a:pPr marL="0" indent="0">
              <a:buNone/>
            </a:pPr>
            <a:endParaRPr lang="it-IT" altLang="it-IT" dirty="0"/>
          </a:p>
          <a:p>
            <a:pPr>
              <a:buFontTx/>
              <a:buNone/>
            </a:pPr>
            <a:r>
              <a:rPr lang="it-IT" altLang="it-IT" dirty="0"/>
              <a:t>Quindi l’architettura della distribuzione è fondamentale.</a:t>
            </a:r>
          </a:p>
          <a:p>
            <a:pPr marL="914400" lvl="2" indent="0">
              <a:buNone/>
            </a:pPr>
            <a:endParaRPr lang="it-IT" altLang="it-IT" sz="1400" dirty="0"/>
          </a:p>
        </p:txBody>
      </p:sp>
    </p:spTree>
    <p:extLst>
      <p:ext uri="{BB962C8B-B14F-4D97-AF65-F5344CB8AC3E}">
        <p14:creationId xmlns:p14="http://schemas.microsoft.com/office/powerpoint/2010/main" val="11852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altLang="it-IT"/>
              <a:t>R. Ricci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alt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3C8A-FFDA-456A-B54E-6B392D1951D0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645587" cy="1325563"/>
          </a:xfrm>
        </p:spPr>
        <p:txBody>
          <a:bodyPr>
            <a:normAutofit/>
          </a:bodyPr>
          <a:lstStyle/>
          <a:p>
            <a:r>
              <a:rPr lang="it-IT" altLang="it-IT" sz="4000" dirty="0"/>
              <a:t>Discernimento del livello di criticità delle utenze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5108" y="1623402"/>
            <a:ext cx="10515600" cy="2755167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it-IT" altLang="it-IT" sz="1600" dirty="0"/>
              <a:t>E’ condizione essenziale per il progetto armonico dell’impianto elettrico coerente con le scelte delle apparecchiature informatiche, dei processi, dell’organizzazione.</a:t>
            </a:r>
          </a:p>
          <a:p>
            <a:pPr marL="0" indent="0">
              <a:buNone/>
            </a:pPr>
            <a:endParaRPr lang="it-IT" altLang="it-IT" sz="1600" dirty="0"/>
          </a:p>
          <a:p>
            <a:r>
              <a:rPr lang="it-IT" altLang="it-IT" sz="1600" dirty="0"/>
              <a:t>Servizi essenziali non interrompibili (es: nodi GARR, servizi di rete, acquisizione dati)</a:t>
            </a:r>
          </a:p>
          <a:p>
            <a:r>
              <a:rPr lang="it-IT" altLang="it-IT" sz="1600" dirty="0"/>
              <a:t>Servizi “interrompibili” in caso di preavviso.</a:t>
            </a:r>
          </a:p>
          <a:p>
            <a:pPr>
              <a:buFontTx/>
              <a:buNone/>
            </a:pPr>
            <a:r>
              <a:rPr lang="it-IT" altLang="it-IT" sz="1600" dirty="0"/>
              <a:t>Vanno indicate le condizioni accettabili in caso di:</a:t>
            </a:r>
          </a:p>
          <a:p>
            <a:pPr>
              <a:buFontTx/>
              <a:buChar char="-"/>
            </a:pPr>
            <a:r>
              <a:rPr lang="it-IT" altLang="it-IT" sz="1600" dirty="0"/>
              <a:t>Mancanza alimentazione per disservizio </a:t>
            </a:r>
          </a:p>
          <a:p>
            <a:pPr>
              <a:buFontTx/>
              <a:buChar char="-"/>
            </a:pPr>
            <a:r>
              <a:rPr lang="it-IT" altLang="it-IT" sz="1600" dirty="0"/>
              <a:t>Manutenzione programmata degli impianti</a:t>
            </a:r>
          </a:p>
          <a:p>
            <a:pPr>
              <a:buFontTx/>
              <a:buNone/>
            </a:pPr>
            <a:endParaRPr lang="it-IT" altLang="it-IT" sz="1600" dirty="0"/>
          </a:p>
        </p:txBody>
      </p:sp>
    </p:spTree>
    <p:extLst>
      <p:ext uri="{BB962C8B-B14F-4D97-AF65-F5344CB8AC3E}">
        <p14:creationId xmlns:p14="http://schemas.microsoft.com/office/powerpoint/2010/main" val="142197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Alimentazioni di riserva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UPS -&gt; Batterie</a:t>
            </a:r>
          </a:p>
          <a:p>
            <a:r>
              <a:rPr lang="it-IT" dirty="0"/>
              <a:t>Gruppi elettrogeni</a:t>
            </a:r>
          </a:p>
          <a:p>
            <a:r>
              <a:rPr lang="it-IT" dirty="0"/>
              <a:t>Sistemi di commutazione di rete (STS)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alternativa:</a:t>
            </a:r>
          </a:p>
          <a:p>
            <a:r>
              <a:rPr lang="it-IT" dirty="0"/>
              <a:t>Implementazione di logiche di spegnimento controllato delle apparecchiature IT </a:t>
            </a:r>
            <a:r>
              <a:rPr lang="it-IT" dirty="0">
                <a:sym typeface="Wingdings" panose="05000000000000000000" pitchFamily="2" charset="2"/>
              </a:rPr>
              <a:t></a:t>
            </a:r>
            <a:r>
              <a:rPr lang="it-IT" dirty="0"/>
              <a:t>	</a:t>
            </a:r>
            <a:r>
              <a:rPr lang="it-IT" dirty="0" err="1">
                <a:solidFill>
                  <a:srgbClr val="FF0000"/>
                </a:solidFill>
              </a:rPr>
              <a:t>Graceful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shutdown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92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UPS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408" y="1592934"/>
            <a:ext cx="8450138" cy="440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62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904" y="392557"/>
            <a:ext cx="10515600" cy="1325563"/>
          </a:xfrm>
        </p:spPr>
        <p:txBody>
          <a:bodyPr/>
          <a:lstStyle/>
          <a:p>
            <a:r>
              <a:rPr lang="it-IT" dirty="0"/>
              <a:t>Gruppi elettrogeni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5638" y="1485186"/>
            <a:ext cx="4454769" cy="12931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dirty="0"/>
              <a:t>Quando sono utili:</a:t>
            </a:r>
          </a:p>
          <a:p>
            <a:pPr>
              <a:buFontTx/>
              <a:buChar char="-"/>
            </a:pPr>
            <a:r>
              <a:rPr lang="it-IT" sz="1800" dirty="0"/>
              <a:t>Assenza di rete</a:t>
            </a:r>
          </a:p>
          <a:p>
            <a:pPr>
              <a:buFontTx/>
              <a:buChar char="-"/>
            </a:pPr>
            <a:r>
              <a:rPr lang="it-IT" sz="1800" dirty="0"/>
              <a:t>Manutenzioni programmate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4015153" y="1531256"/>
            <a:ext cx="4454769" cy="7913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800" dirty="0"/>
              <a:t>Dimensionamento:</a:t>
            </a:r>
          </a:p>
          <a:p>
            <a:pPr>
              <a:buFontTx/>
              <a:buChar char="-"/>
            </a:pPr>
            <a:r>
              <a:rPr lang="it-IT" sz="1800" dirty="0"/>
              <a:t>Carico IT (UPS)+ CDZ+AUX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565638" y="2824438"/>
            <a:ext cx="9703777" cy="1293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800" dirty="0"/>
              <a:t>Autonomia:</a:t>
            </a:r>
          </a:p>
          <a:p>
            <a:pPr>
              <a:buFontTx/>
              <a:buChar char="-"/>
            </a:pPr>
            <a:r>
              <a:rPr lang="it-IT" sz="1800" dirty="0"/>
              <a:t>Limitata dal serbatoio e dalle condizioni di lavoro. Di solito la P disponibile è considerata in «emergenza» per tempo limitato (LTP). La potenza continua (PRP) è circa il 70% della prima.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565638" y="4117620"/>
            <a:ext cx="5720862" cy="25205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800" dirty="0"/>
              <a:t>Vincoli di installazione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/>
              <a:t>Distanza dagli edifici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/>
              <a:t>Emissione sonora e fumi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/>
              <a:t>Sicurezza e pratica VVF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/>
              <a:t>Per P&gt;60 kW denuncia di costituzione di officina elettrica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800" dirty="0">
                <a:sym typeface="Wingdings" panose="05000000000000000000" pitchFamily="2" charset="2"/>
              </a:rPr>
              <a:t> Agenzia delle Dogane</a:t>
            </a:r>
            <a:endParaRPr lang="it-IT" sz="1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761283" y="4501661"/>
            <a:ext cx="43783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Servizio di manutenzione specialistica:</a:t>
            </a:r>
          </a:p>
          <a:p>
            <a:r>
              <a:rPr lang="it-IT" dirty="0"/>
              <a:t>Prove di avviamento, almeno mensili</a:t>
            </a:r>
          </a:p>
          <a:p>
            <a:r>
              <a:rPr lang="it-IT" dirty="0"/>
              <a:t>Manutenzione straordinaria ogni 3-5 anni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795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9480258" cy="1325563"/>
          </a:xfrm>
        </p:spPr>
        <p:txBody>
          <a:bodyPr>
            <a:normAutofit/>
          </a:bodyPr>
          <a:lstStyle/>
          <a:p>
            <a:r>
              <a:rPr lang="en-GB" sz="4000" dirty="0" err="1"/>
              <a:t>Sezioni</a:t>
            </a:r>
            <a:r>
              <a:rPr lang="en-GB" sz="4000" dirty="0"/>
              <a:t> </a:t>
            </a:r>
            <a:r>
              <a:rPr lang="en-GB" sz="4000" dirty="0" err="1"/>
              <a:t>minime</a:t>
            </a:r>
            <a:r>
              <a:rPr lang="en-GB" sz="4000" dirty="0"/>
              <a:t> e </a:t>
            </a:r>
            <a:r>
              <a:rPr lang="en-GB" sz="4000" dirty="0" err="1"/>
              <a:t>sezioni</a:t>
            </a:r>
            <a:r>
              <a:rPr lang="en-GB" sz="4000" dirty="0"/>
              <a:t> </a:t>
            </a:r>
            <a:r>
              <a:rPr lang="en-GB" sz="4000" dirty="0" err="1"/>
              <a:t>ottimali</a:t>
            </a:r>
            <a:r>
              <a:rPr lang="en-GB" sz="4000" dirty="0"/>
              <a:t> di un </a:t>
            </a:r>
            <a:r>
              <a:rPr lang="en-GB" sz="4000" dirty="0" err="1"/>
              <a:t>impianto</a:t>
            </a:r>
            <a:r>
              <a:rPr lang="en-GB" sz="4000" dirty="0"/>
              <a:t> di </a:t>
            </a:r>
            <a:r>
              <a:rPr lang="en-GB" sz="4000" dirty="0" err="1"/>
              <a:t>distribuzione</a:t>
            </a:r>
            <a:endParaRPr lang="en-GB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C62-373A-1C49-A2F2-3E5CCA37FAD2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981450" y="30194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2012032"/>
            <a:ext cx="10515600" cy="1322839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sz="1800" dirty="0"/>
              <a:t>La potenza unitaria delle apparecchiature IT tradizionali varia tra alcune centinaia di W (server 1U) e alcuni kW (</a:t>
            </a:r>
            <a:r>
              <a:rPr lang="it-IT" sz="1800" dirty="0" err="1"/>
              <a:t>blade</a:t>
            </a:r>
            <a:r>
              <a:rPr lang="it-IT" sz="1800" dirty="0"/>
              <a:t>) singolarmente alimentati da presa a spina</a:t>
            </a:r>
          </a:p>
          <a:p>
            <a:pPr>
              <a:buFontTx/>
              <a:buChar char="-"/>
            </a:pPr>
            <a:r>
              <a:rPr lang="it-IT" sz="1800" dirty="0"/>
              <a:t>La potenza installata in un </a:t>
            </a:r>
            <a:r>
              <a:rPr lang="it-IT" sz="1800" dirty="0" err="1"/>
              <a:t>rack</a:t>
            </a:r>
            <a:r>
              <a:rPr lang="it-IT" sz="1800" dirty="0"/>
              <a:t> è &lt; 20 kW</a:t>
            </a:r>
          </a:p>
          <a:p>
            <a:pPr>
              <a:buFontTx/>
              <a:buChar char="-"/>
            </a:pPr>
            <a:r>
              <a:rPr lang="it-IT" sz="1800" dirty="0"/>
              <a:t>I </a:t>
            </a:r>
            <a:r>
              <a:rPr lang="it-IT" sz="1800" dirty="0" err="1"/>
              <a:t>rack</a:t>
            </a:r>
            <a:r>
              <a:rPr lang="it-IT" sz="1800" dirty="0"/>
              <a:t> sono normalmente installati in blocchi, in genere alimentati da blindosbarra.</a:t>
            </a:r>
          </a:p>
          <a:p>
            <a:pPr>
              <a:buFontTx/>
              <a:buChar char="-"/>
            </a:pPr>
            <a:endParaRPr lang="it-IT" sz="2400" dirty="0"/>
          </a:p>
        </p:txBody>
      </p:sp>
      <p:sp>
        <p:nvSpPr>
          <p:cNvPr id="7" name="Rettangolo 6"/>
          <p:cNvSpPr/>
          <p:nvPr/>
        </p:nvSpPr>
        <p:spPr>
          <a:xfrm>
            <a:off x="556481" y="1675295"/>
            <a:ext cx="2310248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it-IT" sz="2400" dirty="0">
                <a:solidFill>
                  <a:prstClr val="black"/>
                </a:solidFill>
                <a:latin typeface="Avenir Next" charset="0"/>
              </a:rPr>
              <a:t>Considerazioni: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699917" y="3360378"/>
            <a:ext cx="10515600" cy="7689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charset="2"/>
              <a:buChar char="§"/>
              <a:defRPr sz="2800" kern="1200">
                <a:solidFill>
                  <a:schemeClr val="tx1"/>
                </a:solidFill>
                <a:latin typeface="Avenir Next" charset="0"/>
                <a:ea typeface="Avenir Next" charset="0"/>
                <a:cs typeface="Avenir Next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Avenir Next" charset="0"/>
                <a:ea typeface="Avenir Next" charset="0"/>
                <a:cs typeface="Avenir Next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Avenir Next" charset="0"/>
                <a:ea typeface="Avenir Next" charset="0"/>
                <a:cs typeface="Avenir Next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Avenir Next" charset="0"/>
                <a:ea typeface="Avenir Next" charset="0"/>
                <a:cs typeface="Avenir Next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Avenir Next" charset="0"/>
                <a:ea typeface="Avenir Next" charset="0"/>
                <a:cs typeface="Avenir Nex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800" u="sng" dirty="0"/>
              <a:t>Selettività delle protezioni</a:t>
            </a:r>
            <a:r>
              <a:rPr lang="it-IT" sz="1800" dirty="0"/>
              <a:t>: in caso di guasto di un componente o di una utenza, deve essere disalimentata la porzione più piccola di impianto per minimizzare i danni.</a:t>
            </a:r>
            <a:r>
              <a:rPr lang="it-IT" sz="2000" dirty="0"/>
              <a:t> </a:t>
            </a: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699917" y="4212992"/>
            <a:ext cx="10515600" cy="605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charset="2"/>
              <a:buChar char="§"/>
              <a:defRPr sz="2800" kern="1200">
                <a:solidFill>
                  <a:schemeClr val="tx1"/>
                </a:solidFill>
                <a:latin typeface="Avenir Next" charset="0"/>
                <a:ea typeface="Avenir Next" charset="0"/>
                <a:cs typeface="Avenir Next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Avenir Next" charset="0"/>
                <a:ea typeface="Avenir Next" charset="0"/>
                <a:cs typeface="Avenir Next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Avenir Next" charset="0"/>
                <a:ea typeface="Avenir Next" charset="0"/>
                <a:cs typeface="Avenir Next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Avenir Next" charset="0"/>
                <a:ea typeface="Avenir Next" charset="0"/>
                <a:cs typeface="Avenir Next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Avenir Next" charset="0"/>
                <a:ea typeface="Avenir Next" charset="0"/>
                <a:cs typeface="Avenir Nex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800" u="sng" dirty="0"/>
              <a:t>Per ottenere una selettività totale </a:t>
            </a:r>
            <a:r>
              <a:rPr lang="it-IT" sz="1800" dirty="0"/>
              <a:t>i circuiti (=interruttori e protezioni) in serie devono avere un rapporto di correnti nominali &gt; 10 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8912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Carico elettrico e termico di un DC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Risponde alla domanda: quanta potenza deve essere disponibile per il corretto funzionamento di un apparato IT:</a:t>
            </a:r>
          </a:p>
          <a:p>
            <a:pPr lvl="1"/>
            <a:r>
              <a:rPr lang="it-IT" dirty="0"/>
              <a:t>Dati di targa </a:t>
            </a:r>
          </a:p>
          <a:p>
            <a:pPr lvl="1"/>
            <a:r>
              <a:rPr lang="it-IT" dirty="0"/>
              <a:t>Misure di collaudo</a:t>
            </a:r>
          </a:p>
          <a:p>
            <a:pPr lvl="1"/>
            <a:r>
              <a:rPr lang="it-IT" dirty="0"/>
              <a:t>Misure reali</a:t>
            </a:r>
          </a:p>
          <a:p>
            <a:r>
              <a:rPr lang="it-IT" dirty="0"/>
              <a:t>Ovvero, con gli impianti che ho, cosa posso ancora installare ?</a:t>
            </a:r>
          </a:p>
        </p:txBody>
      </p:sp>
    </p:spTree>
    <p:extLst>
      <p:ext uri="{BB962C8B-B14F-4D97-AF65-F5344CB8AC3E}">
        <p14:creationId xmlns:p14="http://schemas.microsoft.com/office/powerpoint/2010/main" val="234638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0775"/>
          </a:xfrm>
        </p:spPr>
        <p:txBody>
          <a:bodyPr/>
          <a:lstStyle/>
          <a:p>
            <a:r>
              <a:rPr lang="it-IT" dirty="0"/>
              <a:t>Densità: KW per </a:t>
            </a:r>
            <a:r>
              <a:rPr lang="it-IT" dirty="0" err="1"/>
              <a:t>rack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7731" y="4624754"/>
            <a:ext cx="10515600" cy="1899139"/>
          </a:xfrm>
        </p:spPr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sz="1200" dirty="0">
                <a:hlinkClick r:id="rId2"/>
              </a:rPr>
              <a:t>https://download.schneider-electric.com/files?p_Doc_Ref=SPD_VAVR-8B3VJQ_EN</a:t>
            </a:r>
            <a:r>
              <a:rPr lang="it-IT" sz="1200" dirty="0"/>
              <a:t>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838201" y="1934308"/>
            <a:ext cx="4182208" cy="169277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Bassa densità 	 &lt;4 kW</a:t>
            </a:r>
          </a:p>
          <a:p>
            <a:r>
              <a:rPr lang="it-IT" dirty="0"/>
              <a:t>Media densità 	4÷8 kW per </a:t>
            </a:r>
            <a:r>
              <a:rPr lang="it-IT" dirty="0" err="1"/>
              <a:t>rack</a:t>
            </a:r>
            <a:endParaRPr lang="it-IT" dirty="0"/>
          </a:p>
          <a:p>
            <a:r>
              <a:rPr lang="it-IT" dirty="0"/>
              <a:t>Alta densità	8÷15 kW per </a:t>
            </a:r>
            <a:r>
              <a:rPr lang="it-IT" dirty="0" err="1"/>
              <a:t>rack</a:t>
            </a:r>
            <a:endParaRPr lang="it-IT" dirty="0"/>
          </a:p>
          <a:p>
            <a:r>
              <a:rPr lang="it-IT" dirty="0"/>
              <a:t>Estrema		&gt;16  kW per </a:t>
            </a:r>
            <a:r>
              <a:rPr lang="it-IT" dirty="0" err="1"/>
              <a:t>rack</a:t>
            </a:r>
            <a:endParaRPr lang="it-IT" dirty="0"/>
          </a:p>
          <a:p>
            <a:r>
              <a:rPr lang="it-IT" sz="1600" dirty="0"/>
              <a:t>Secondo </a:t>
            </a:r>
            <a:r>
              <a:rPr lang="en-US" sz="1600" dirty="0"/>
              <a:t>Association for Computer Operations Management (AFCOM)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488223" y="1239715"/>
            <a:ext cx="3516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sistemi raffreddati ad ARIA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325209" y="1934307"/>
            <a:ext cx="4182208" cy="1169551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Bassa densità 	 &lt;5 kW</a:t>
            </a:r>
          </a:p>
          <a:p>
            <a:r>
              <a:rPr lang="it-IT" dirty="0"/>
              <a:t>Media densità 	10÷20 kW per </a:t>
            </a:r>
            <a:r>
              <a:rPr lang="it-IT" dirty="0" err="1"/>
              <a:t>rack</a:t>
            </a:r>
            <a:endParaRPr lang="it-IT" dirty="0"/>
          </a:p>
          <a:p>
            <a:r>
              <a:rPr lang="it-IT" dirty="0"/>
              <a:t>Alta densità	&gt;20 kW per </a:t>
            </a:r>
            <a:r>
              <a:rPr lang="it-IT" dirty="0" err="1"/>
              <a:t>rack</a:t>
            </a:r>
            <a:endParaRPr lang="it-IT" dirty="0"/>
          </a:p>
          <a:p>
            <a:r>
              <a:rPr lang="it-IT" sz="1600" dirty="0"/>
              <a:t>Secondo Mitsubishi/RC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384" y="4048825"/>
            <a:ext cx="6268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L’aumento di densità impone un cambio di sistema di compartimentazione e di gestione dell’aria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0462" y="3627079"/>
            <a:ext cx="5715366" cy="313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43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Valutazione del carico: utenze IT</a:t>
            </a:r>
          </a:p>
        </p:txBody>
      </p:sp>
      <p:sp>
        <p:nvSpPr>
          <p:cNvPr id="5" name="Rettangolo 4"/>
          <p:cNvSpPr/>
          <p:nvPr/>
        </p:nvSpPr>
        <p:spPr>
          <a:xfrm>
            <a:off x="5921063" y="1501165"/>
            <a:ext cx="6096000" cy="1692771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>
            <a:spAutoFit/>
          </a:bodyPr>
          <a:lstStyle/>
          <a:p>
            <a:r>
              <a:rPr lang="it-IT" sz="3200" b="0" i="0" u="none" strike="noStrike" baseline="0" dirty="0">
                <a:solidFill>
                  <a:srgbClr val="000000"/>
                </a:solidFill>
                <a:latin typeface="Lucida Sans Unicode" panose="020B0602030504020204" pitchFamily="34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Lucida Sans Unicode" panose="020B0602030504020204" pitchFamily="34" charset="0"/>
              </a:rPr>
              <a:t>Offerta Tecnica n°: 35041  E4</a:t>
            </a:r>
          </a:p>
          <a:p>
            <a:r>
              <a:rPr lang="en-US" dirty="0"/>
              <a:t> RC216: Server 2U High Density – 4x Dual Socket AMD Servers </a:t>
            </a:r>
          </a:p>
          <a:p>
            <a:r>
              <a:rPr lang="it-IT" dirty="0"/>
              <a:t>  </a:t>
            </a:r>
          </a:p>
          <a:p>
            <a:r>
              <a:rPr lang="es-ES" dirty="0"/>
              <a:t> 1 x 2U - (4*6) x SAS/SATA 2,5 - </a:t>
            </a:r>
            <a:r>
              <a:rPr lang="es-ES" dirty="0" err="1"/>
              <a:t>HotPlug</a:t>
            </a:r>
            <a:r>
              <a:rPr lang="es-ES" dirty="0"/>
              <a:t> - </a:t>
            </a:r>
            <a:r>
              <a:rPr lang="es-ES" dirty="0" err="1"/>
              <a:t>Rid</a:t>
            </a:r>
            <a:r>
              <a:rPr lang="es-ES" dirty="0"/>
              <a:t>. 2200W </a:t>
            </a:r>
          </a:p>
          <a:p>
            <a:r>
              <a:rPr lang="it-IT" dirty="0"/>
              <a:t>  </a:t>
            </a: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855" y="3352155"/>
            <a:ext cx="6106258" cy="1571317"/>
          </a:xfrm>
          <a:prstGeom prst="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648330" y="3934555"/>
            <a:ext cx="3156672" cy="2863727"/>
          </a:xfrm>
          <a:prstGeom prst="rect">
            <a:avLst/>
          </a:prstGeom>
        </p:spPr>
      </p:pic>
      <p:grpSp>
        <p:nvGrpSpPr>
          <p:cNvPr id="19" name="Gruppo 18"/>
          <p:cNvGrpSpPr/>
          <p:nvPr/>
        </p:nvGrpSpPr>
        <p:grpSpPr>
          <a:xfrm>
            <a:off x="530419" y="3193936"/>
            <a:ext cx="4567790" cy="3075605"/>
            <a:chOff x="565588" y="1478808"/>
            <a:chExt cx="4567790" cy="3075605"/>
          </a:xfrm>
        </p:grpSpPr>
        <p:grpSp>
          <p:nvGrpSpPr>
            <p:cNvPr id="11" name="Gruppo 10"/>
            <p:cNvGrpSpPr/>
            <p:nvPr/>
          </p:nvGrpSpPr>
          <p:grpSpPr>
            <a:xfrm>
              <a:off x="565588" y="1478808"/>
              <a:ext cx="4567790" cy="3075605"/>
              <a:chOff x="565588" y="1478808"/>
              <a:chExt cx="4567790" cy="3075605"/>
            </a:xfrm>
          </p:grpSpPr>
          <p:grpSp>
            <p:nvGrpSpPr>
              <p:cNvPr id="9" name="Gruppo 8"/>
              <p:cNvGrpSpPr/>
              <p:nvPr/>
            </p:nvGrpSpPr>
            <p:grpSpPr>
              <a:xfrm>
                <a:off x="565588" y="1478808"/>
                <a:ext cx="4542794" cy="1776464"/>
                <a:chOff x="404440" y="3193308"/>
                <a:chExt cx="4542794" cy="1776464"/>
              </a:xfrm>
            </p:grpSpPr>
            <p:pic>
              <p:nvPicPr>
                <p:cNvPr id="6" name="Immagine 5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92369" y="3651739"/>
                  <a:ext cx="4452937" cy="1058740"/>
                </a:xfrm>
                <a:prstGeom prst="rect">
                  <a:avLst/>
                </a:prstGeom>
                <a:ln>
                  <a:solidFill>
                    <a:srgbClr val="FF0000"/>
                  </a:solidFill>
                </a:ln>
              </p:spPr>
            </p:pic>
            <p:pic>
              <p:nvPicPr>
                <p:cNvPr id="7" name="Immagine 6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04440" y="3193308"/>
                  <a:ext cx="4542794" cy="455506"/>
                </a:xfrm>
                <a:prstGeom prst="rect">
                  <a:avLst/>
                </a:prstGeom>
                <a:ln>
                  <a:solidFill>
                    <a:srgbClr val="FF0000"/>
                  </a:solidFill>
                </a:ln>
              </p:spPr>
            </p:pic>
            <p:pic>
              <p:nvPicPr>
                <p:cNvPr id="8" name="Immagine 7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92369" y="4710479"/>
                  <a:ext cx="4452937" cy="259293"/>
                </a:xfrm>
                <a:prstGeom prst="rect">
                  <a:avLst/>
                </a:prstGeom>
                <a:ln>
                  <a:solidFill>
                    <a:srgbClr val="FF0000"/>
                  </a:solidFill>
                </a:ln>
              </p:spPr>
            </p:pic>
          </p:grpSp>
          <p:pic>
            <p:nvPicPr>
              <p:cNvPr id="10" name="Immagine 9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3517" y="3314698"/>
                <a:ext cx="4479861" cy="1239715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</p:pic>
        </p:grpSp>
        <p:sp>
          <p:nvSpPr>
            <p:cNvPr id="17" name="CasellaDiTesto 16"/>
            <p:cNvSpPr txBox="1"/>
            <p:nvPr/>
          </p:nvSpPr>
          <p:spPr>
            <a:xfrm>
              <a:off x="3260000" y="4054499"/>
              <a:ext cx="1204547" cy="369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=1750 W </a:t>
              </a:r>
            </a:p>
          </p:txBody>
        </p:sp>
      </p:grpSp>
      <p:sp>
        <p:nvSpPr>
          <p:cNvPr id="3" name="CasellaDiTesto 2"/>
          <p:cNvSpPr txBox="1"/>
          <p:nvPr/>
        </p:nvSpPr>
        <p:spPr>
          <a:xfrm>
            <a:off x="530419" y="1322504"/>
            <a:ext cx="38110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Dati a disposizione:</a:t>
            </a:r>
          </a:p>
          <a:p>
            <a:pPr marL="285750" indent="-285750">
              <a:buFontTx/>
              <a:buChar char="-"/>
            </a:pPr>
            <a:r>
              <a:rPr lang="it-IT" dirty="0"/>
              <a:t>P nominale degli alimentatori</a:t>
            </a:r>
          </a:p>
          <a:p>
            <a:pPr marL="285750" indent="-285750">
              <a:buFontTx/>
              <a:buChar char="-"/>
            </a:pPr>
            <a:r>
              <a:rPr lang="it-IT" dirty="0" err="1"/>
              <a:t>Datasheet</a:t>
            </a: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Misure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618348" y="2602523"/>
            <a:ext cx="4452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Configurazione PSU multipli: ridondati o no ?</a:t>
            </a:r>
          </a:p>
        </p:txBody>
      </p:sp>
    </p:spTree>
    <p:extLst>
      <p:ext uri="{BB962C8B-B14F-4D97-AF65-F5344CB8AC3E}">
        <p14:creationId xmlns:p14="http://schemas.microsoft.com/office/powerpoint/2010/main" val="45167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Esercizio: determinazione del carico</a:t>
            </a:r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23799"/>
              </p:ext>
            </p:extLst>
          </p:nvPr>
        </p:nvGraphicFramePr>
        <p:xfrm>
          <a:off x="491637" y="5705354"/>
          <a:ext cx="35909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Foglio di lavoro" r:id="rId3" imgW="3590785" imgH="771697" progId="Excel.Sheet.12">
                  <p:embed/>
                </p:oleObj>
              </mc:Choice>
              <mc:Fallback>
                <p:oleObj name="Foglio di lavoro" r:id="rId3" imgW="3590785" imgH="7716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1637" y="5705354"/>
                        <a:ext cx="3590925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519119"/>
              </p:ext>
            </p:extLst>
          </p:nvPr>
        </p:nvGraphicFramePr>
        <p:xfrm>
          <a:off x="491637" y="1506022"/>
          <a:ext cx="7677150" cy="401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Foglio di lavoro" r:id="rId5" imgW="7677172" imgH="4009866" progId="Excel.Sheet.12">
                  <p:embed/>
                </p:oleObj>
              </mc:Choice>
              <mc:Fallback>
                <p:oleObj name="Foglio di lavoro" r:id="rId5" imgW="7677172" imgH="400986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1637" y="1506022"/>
                        <a:ext cx="7677150" cy="4010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8515350" y="1901723"/>
            <a:ext cx="2952017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Blindo UPS: 100 A</a:t>
            </a:r>
          </a:p>
          <a:p>
            <a:r>
              <a:rPr lang="it-IT" dirty="0"/>
              <a:t>Blindo N: 63 A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8515350" y="2759089"/>
            <a:ext cx="3064119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dirty="0"/>
              <a:t>Unità CDZ:</a:t>
            </a:r>
          </a:p>
          <a:p>
            <a:r>
              <a:rPr lang="it-IT" dirty="0"/>
              <a:t>n. 2 </a:t>
            </a:r>
            <a:r>
              <a:rPr lang="it-IT" dirty="0" err="1"/>
              <a:t>Uniflair</a:t>
            </a:r>
            <a:r>
              <a:rPr lang="it-IT" dirty="0"/>
              <a:t> TDCR070700A</a:t>
            </a:r>
          </a:p>
          <a:p>
            <a:r>
              <a:rPr lang="it-IT" dirty="0"/>
              <a:t>Capacità nominale 20,9 </a:t>
            </a:r>
            <a:r>
              <a:rPr lang="it-IT" dirty="0" err="1"/>
              <a:t>kWt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8515350" y="1321356"/>
            <a:ext cx="2332177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it-IT" dirty="0"/>
              <a:t>Impianti a disposizione</a:t>
            </a:r>
          </a:p>
        </p:txBody>
      </p:sp>
      <p:sp>
        <p:nvSpPr>
          <p:cNvPr id="14" name="Rettangolo 13"/>
          <p:cNvSpPr/>
          <p:nvPr/>
        </p:nvSpPr>
        <p:spPr>
          <a:xfrm rot="20247071">
            <a:off x="6306829" y="4789024"/>
            <a:ext cx="4677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Sono adeguati ?</a:t>
            </a:r>
          </a:p>
        </p:txBody>
      </p:sp>
    </p:spTree>
    <p:extLst>
      <p:ext uri="{BB962C8B-B14F-4D97-AF65-F5344CB8AC3E}">
        <p14:creationId xmlns:p14="http://schemas.microsoft.com/office/powerpoint/2010/main" val="202914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9480258" cy="1325563"/>
          </a:xfrm>
        </p:spPr>
        <p:txBody>
          <a:bodyPr/>
          <a:lstStyle/>
          <a:p>
            <a:r>
              <a:rPr lang="en-GB" dirty="0"/>
              <a:t>Potenza </a:t>
            </a:r>
            <a:r>
              <a:rPr lang="it-IT" dirty="0"/>
              <a:t>impegnata sulla rete: come si calcola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C62-373A-1C49-A2F2-3E5CCA37FAD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981450" y="30194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Carico IT: nelle condizioni di funzionamento e non la somma delle potenze nominali degli alimentatori. Va tenuto conto di eventuali alimentazioni ridondanti (non si raddoppia) e del coefficiente di utilizzazione.</a:t>
            </a:r>
          </a:p>
          <a:p>
            <a:r>
              <a:rPr lang="it-IT" dirty="0"/>
              <a:t>Carico di ventilazione e ausiliari condizionamento in sala</a:t>
            </a:r>
          </a:p>
          <a:p>
            <a:r>
              <a:rPr lang="it-IT" dirty="0"/>
              <a:t> Carico centrali di raffreddamento</a:t>
            </a:r>
          </a:p>
          <a:p>
            <a:r>
              <a:rPr lang="it-IT" dirty="0"/>
              <a:t>Ausiliari, perdite per sistemi di continuità, illuminazione ecc.</a:t>
            </a:r>
          </a:p>
        </p:txBody>
      </p:sp>
    </p:spTree>
    <p:extLst>
      <p:ext uri="{BB962C8B-B14F-4D97-AF65-F5344CB8AC3E}">
        <p14:creationId xmlns:p14="http://schemas.microsoft.com/office/powerpoint/2010/main" val="184478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9480258" cy="1325563"/>
          </a:xfrm>
        </p:spPr>
        <p:txBody>
          <a:bodyPr/>
          <a:lstStyle/>
          <a:p>
            <a:r>
              <a:rPr lang="en-GB" dirty="0"/>
              <a:t>Potenza di </a:t>
            </a:r>
            <a:r>
              <a:rPr lang="it-IT" dirty="0"/>
              <a:t>dimensionamento per il condizionamento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C62-373A-1C49-A2F2-3E5CCA37FAD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981450" y="30194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1147" y="4148827"/>
            <a:ext cx="10515600" cy="156617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/>
              <a:t>Il PUE è un rapporto energetico, normalmente su base annuale</a:t>
            </a:r>
          </a:p>
          <a:p>
            <a:pPr marL="0" indent="0">
              <a:buNone/>
            </a:pPr>
            <a:r>
              <a:rPr lang="it-IT" sz="2000" dirty="0"/>
              <a:t>NON è il rapporto tra le potenze installate!</a:t>
            </a:r>
          </a:p>
          <a:p>
            <a:pPr marL="0" indent="0">
              <a:buNone/>
            </a:pPr>
            <a:r>
              <a:rPr lang="it-IT" sz="2000" dirty="0"/>
              <a:t>La potenza richiesta per il raffreddamento varia notevolmente in funzione dei sistemi di raffreddamento e delle condizioni ambientali.</a:t>
            </a:r>
          </a:p>
        </p:txBody>
      </p:sp>
      <p:sp>
        <p:nvSpPr>
          <p:cNvPr id="4" name="Rettangolo 3"/>
          <p:cNvSpPr/>
          <p:nvPr/>
        </p:nvSpPr>
        <p:spPr>
          <a:xfrm>
            <a:off x="933450" y="1890025"/>
            <a:ext cx="8105042" cy="16312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dirty="0"/>
              <a:t>Va determinata nelle condizioni di funzionamento più gravose.</a:t>
            </a:r>
          </a:p>
          <a:p>
            <a:r>
              <a:rPr lang="it-IT" sz="2000" dirty="0"/>
              <a:t>Carico termico massimo</a:t>
            </a:r>
          </a:p>
          <a:p>
            <a:r>
              <a:rPr lang="it-IT" sz="2000" dirty="0"/>
              <a:t>Massimo contributo ambientale (=estate) </a:t>
            </a:r>
          </a:p>
          <a:p>
            <a:r>
              <a:rPr lang="it-IT" sz="2000" dirty="0"/>
              <a:t>Funzionamento delle macchine frigorifere nelle peggiori condizioni che sono più severe di quelle nominali (</a:t>
            </a:r>
            <a:r>
              <a:rPr lang="it-IT" sz="2000" dirty="0" err="1"/>
              <a:t>Eurovent</a:t>
            </a:r>
            <a:r>
              <a:rPr lang="it-IT" sz="2000" dirty="0"/>
              <a:t>=35 °C aria )   EER&lt; 2,7  </a:t>
            </a:r>
          </a:p>
        </p:txBody>
      </p:sp>
    </p:spTree>
    <p:extLst>
      <p:ext uri="{BB962C8B-B14F-4D97-AF65-F5344CB8AC3E}">
        <p14:creationId xmlns:p14="http://schemas.microsoft.com/office/powerpoint/2010/main" val="313502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Affidabilità, Resilienza e ridondanza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92860" y="4560216"/>
            <a:ext cx="8709454" cy="172525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b="1" dirty="0"/>
              <a:t>Ridondanza</a:t>
            </a:r>
          </a:p>
          <a:p>
            <a:pPr marL="0" indent="0">
              <a:buNone/>
            </a:pPr>
            <a:r>
              <a:rPr lang="it-IT" sz="1800" dirty="0"/>
              <a:t>Duplicazione dei componenti critici di un sistema con l'intenzione di aumentarne l'affidabilità e la disponibilità, in particolare per le funzioni di vitale importanza per garantire la sicurezza delle persone e degli impianti o la continuità della produzione.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19541" y="1452419"/>
            <a:ext cx="8873886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/>
              <a:t>Affidabilità (</a:t>
            </a:r>
            <a:r>
              <a:rPr lang="it-IT" b="1" dirty="0" err="1"/>
              <a:t>Dependability</a:t>
            </a:r>
            <a:r>
              <a:rPr lang="it-IT" b="1" dirty="0"/>
              <a:t>)</a:t>
            </a:r>
            <a:endParaRPr lang="it-IT" b="1" dirty="0">
              <a:hlinkClick r:id="rId2" tooltip="Resilience Engineering"/>
            </a:endParaRPr>
          </a:p>
          <a:p>
            <a:r>
              <a:rPr lang="it-IT" dirty="0"/>
              <a:t>L'affidabilità di un insieme comunque complesso è la misura della probabilità che non si guasti in un determinato lasso di tempo. </a:t>
            </a:r>
            <a:endParaRPr lang="it-IT" b="1" dirty="0">
              <a:hlinkClick r:id="rId2" tooltip="Resilience Engineering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546654" y="2582494"/>
            <a:ext cx="6096000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it-IT" b="1" dirty="0"/>
              <a:t>Resilienza</a:t>
            </a:r>
            <a:r>
              <a:rPr lang="it-IT" dirty="0"/>
              <a:t> </a:t>
            </a:r>
          </a:p>
          <a:p>
            <a:r>
              <a:rPr lang="it-IT" dirty="0"/>
              <a:t>è la capacità intrinseca di un sistema di modificare il proprio funzionamento prima, durante e in seguito ad un cambiamento o ad una perturbazione, in modo da poter continuare le operazioni necessarie sia in condizioni previste che in condizioni impreviste.</a:t>
            </a:r>
          </a:p>
        </p:txBody>
      </p:sp>
    </p:spTree>
    <p:extLst>
      <p:ext uri="{BB962C8B-B14F-4D97-AF65-F5344CB8AC3E}">
        <p14:creationId xmlns:p14="http://schemas.microsoft.com/office/powerpoint/2010/main" val="286337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Criteri di affidabilità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0147" y="1804865"/>
            <a:ext cx="5969977" cy="3291744"/>
          </a:xfrm>
          <a:solidFill>
            <a:srgbClr val="92D050"/>
          </a:solidFill>
        </p:spPr>
        <p:txBody>
          <a:bodyPr/>
          <a:lstStyle/>
          <a:p>
            <a:pPr marL="0" indent="0">
              <a:buNone/>
            </a:pPr>
            <a:r>
              <a:rPr lang="it-IT" dirty="0"/>
              <a:t>TIA 942-A / </a:t>
            </a:r>
            <a:r>
              <a:rPr lang="it-IT" dirty="0" err="1"/>
              <a:t>Uptime</a:t>
            </a:r>
            <a:r>
              <a:rPr lang="it-IT" dirty="0"/>
              <a:t> </a:t>
            </a:r>
            <a:r>
              <a:rPr lang="it-IT" dirty="0" err="1"/>
              <a:t>Institute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53699" y="2466145"/>
            <a:ext cx="59064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TIER I Disponibilità: 99.67%   = 28.8 ore di interruzione/anno</a:t>
            </a:r>
            <a:br>
              <a:rPr lang="it-IT" dirty="0"/>
            </a:br>
            <a:r>
              <a:rPr lang="it-IT" dirty="0"/>
              <a:t>Nessuna ridondanza </a:t>
            </a:r>
          </a:p>
          <a:p>
            <a:r>
              <a:rPr lang="it-IT" dirty="0"/>
              <a:t>TIER II Disponibilità: 99.75% = 22 ore di interruzione/anno</a:t>
            </a:r>
            <a:br>
              <a:rPr lang="it-IT" dirty="0"/>
            </a:br>
            <a:r>
              <a:rPr lang="it-IT" dirty="0"/>
              <a:t>Ridondanza parziale </a:t>
            </a:r>
          </a:p>
          <a:p>
            <a:r>
              <a:rPr lang="it-IT" dirty="0"/>
              <a:t>TIER III Disponibilità: 99.982% = 1.6 ore di interruzione/anno</a:t>
            </a:r>
            <a:br>
              <a:rPr lang="it-IT" dirty="0"/>
            </a:br>
            <a:r>
              <a:rPr lang="it-IT" dirty="0"/>
              <a:t>Ridondanza N+1 </a:t>
            </a:r>
          </a:p>
          <a:p>
            <a:r>
              <a:rPr lang="it-IT" dirty="0"/>
              <a:t>TIER IV Disponibilità: 99.995% = 0.8 ore di interruzione/anno</a:t>
            </a:r>
            <a:br>
              <a:rPr lang="it-IT" dirty="0"/>
            </a:br>
            <a:r>
              <a:rPr lang="it-IT" dirty="0"/>
              <a:t>Ridondanza 2N+1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890346" y="1371600"/>
            <a:ext cx="347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Standard e obiettivi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3613" y="2136529"/>
            <a:ext cx="6149256" cy="3925765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sp>
        <p:nvSpPr>
          <p:cNvPr id="8" name="CasellaDiTesto 7"/>
          <p:cNvSpPr txBox="1"/>
          <p:nvPr/>
        </p:nvSpPr>
        <p:spPr>
          <a:xfrm>
            <a:off x="7558453" y="1416699"/>
            <a:ext cx="2517532" cy="4616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400" dirty="0"/>
              <a:t>EN-50600 2016</a:t>
            </a:r>
          </a:p>
        </p:txBody>
      </p:sp>
    </p:spTree>
    <p:extLst>
      <p:ext uri="{BB962C8B-B14F-4D97-AF65-F5344CB8AC3E}">
        <p14:creationId xmlns:p14="http://schemas.microsoft.com/office/powerpoint/2010/main" val="265442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Caratteristiche del TIER secondo TIA 942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1162050" y="1877219"/>
          <a:ext cx="9867900" cy="4248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8300">
                  <a:extLst>
                    <a:ext uri="{9D8B030D-6E8A-4147-A177-3AD203B41FA5}">
                      <a16:colId xmlns:a16="http://schemas.microsoft.com/office/drawing/2014/main" val="282758427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1295392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71918131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4864439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41346787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Tier 1: Basic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Tier 2: Redundant Components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Tier 3: Concurrently Maintainable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Tier 4: Fault Tolerant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6107903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Continuità operativa garantita.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99,67%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99,74%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99,98%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99,995%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8294115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Ore anno di fermo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28,8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22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1,6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0,4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1400639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Suscettibilità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Suscettibilità a interruzioni legate ad attività pianificate e non pianificate.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Minore suscettibilità legata a interruzioni pianificate e non pianificate.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Le manutenzioni pianificate si svolgono senza che l’attività dei computer sia interrotta, mentre le macchine si interrompono in caso di manutenzioni non pianificate.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Le attività pianificate non comportano in alcun modo l’interruzione del sistema e il data center può sostenere almeno un evento disaster senza che l’operatività venga interrotta.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7556612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Layout impianti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Percorso singolo per la distribuzione di energia e raffreddamento (quindi, nessun componente ridondante).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Percorso singolo per l’interruzione dell’alimentazione e del raffreddamento (sono previsti elementi ridondanti).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I sistemi di alimentazione e raffreddamento presentano componenti ridondanti e collegamenti multipli.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Il sistema di alimentazione e il sistema di raffreddamento presentano componenti ridondati e collegamenti multipli attivi contemporaneamente.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4168314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Pavimento flottante, UPS o generatore non devono essere necessariamente presenti.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Pavimento flottante, UPS o generatore devono essere necessariamente presenti.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UPS, generatori e pavimento flottante devono essere presenti.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5740562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Spegnimento completo durante le manutenzioni preventive.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La manutenzione (del sistema di alimentazione e di altre parti dell’infrastruttura) richiede l’arresto del sistema.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Sufficiente capacità per spostare il carico di lavoro/dati su un altro percorso mentre su quello principale si sta effettuando manutenzione.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2266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3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4717</TotalTime>
  <Words>1570</Words>
  <Application>Microsoft Office PowerPoint</Application>
  <PresentationFormat>Widescreen</PresentationFormat>
  <Paragraphs>214</Paragraphs>
  <Slides>20</Slides>
  <Notes>9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9" baseType="lpstr">
      <vt:lpstr>Arial</vt:lpstr>
      <vt:lpstr>Avenir Next</vt:lpstr>
      <vt:lpstr>Calibri</vt:lpstr>
      <vt:lpstr>Calibri Light</vt:lpstr>
      <vt:lpstr>Lucida Sans Unicode</vt:lpstr>
      <vt:lpstr>Times New Roman</vt:lpstr>
      <vt:lpstr>Wingdings</vt:lpstr>
      <vt:lpstr>Tema di Office</vt:lpstr>
      <vt:lpstr>Foglio di lavoro</vt:lpstr>
      <vt:lpstr>Data Center infrastructure  Criteri di dimensionamento </vt:lpstr>
      <vt:lpstr>Carico elettrico e termico di un DC</vt:lpstr>
      <vt:lpstr>Valutazione del carico: utenze IT</vt:lpstr>
      <vt:lpstr>Esercizio: determinazione del carico</vt:lpstr>
      <vt:lpstr>Potenza impegnata sulla rete: come si calcola</vt:lpstr>
      <vt:lpstr>Potenza di dimensionamento per il condizionamento</vt:lpstr>
      <vt:lpstr>Affidabilità, Resilienza e ridondanza</vt:lpstr>
      <vt:lpstr>Criteri di affidabilità</vt:lpstr>
      <vt:lpstr>Caratteristiche del TIER secondo TIA 942</vt:lpstr>
      <vt:lpstr>Livello di continuità = quanto tempo di non funzionamento l’anno accetto </vt:lpstr>
      <vt:lpstr>Continuità dell’alimentazione: interruzioni di origine esterna</vt:lpstr>
      <vt:lpstr>Livelli di continuità e tensione di fornitura</vt:lpstr>
      <vt:lpstr>Livello di compatibilità delle apparecchiature informatiche</vt:lpstr>
      <vt:lpstr>Continuità: interruzioni di origine interna</vt:lpstr>
      <vt:lpstr>Discernimento del livello di criticità delle utenze</vt:lpstr>
      <vt:lpstr>Alimentazioni di riserva</vt:lpstr>
      <vt:lpstr>UPS</vt:lpstr>
      <vt:lpstr>Gruppi elettrogeni </vt:lpstr>
      <vt:lpstr>Sezioni minime e sezioni ottimali di un impianto di distribuzione</vt:lpstr>
      <vt:lpstr>Densità: KW per rack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Center infrastructure  Criteri di dimensionamento </dc:title>
  <dc:creator>Ruggero Ricci</dc:creator>
  <cp:lastModifiedBy>User</cp:lastModifiedBy>
  <cp:revision>55</cp:revision>
  <dcterms:created xsi:type="dcterms:W3CDTF">2019-11-04T16:07:33Z</dcterms:created>
  <dcterms:modified xsi:type="dcterms:W3CDTF">2019-11-12T10:12:42Z</dcterms:modified>
</cp:coreProperties>
</file>