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5.jpg" ContentType="image/jpeg"/>
  <Override PartName="/ppt/notesSlides/notesSlide10.xml" ContentType="application/vnd.openxmlformats-officedocument.presentationml.notesSlide+xml"/>
  <Override PartName="/ppt/media/image56.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88" r:id="rId2"/>
    <p:sldMasterId id="2147483711" r:id="rId3"/>
    <p:sldMasterId id="2147483738" r:id="rId4"/>
    <p:sldMasterId id="2147483747" r:id="rId5"/>
  </p:sldMasterIdLst>
  <p:notesMasterIdLst>
    <p:notesMasterId r:id="rId26"/>
  </p:notesMasterIdLst>
  <p:handoutMasterIdLst>
    <p:handoutMasterId r:id="rId27"/>
  </p:handoutMasterIdLst>
  <p:sldIdLst>
    <p:sldId id="383" r:id="rId6"/>
    <p:sldId id="586" r:id="rId7"/>
    <p:sldId id="571" r:id="rId8"/>
    <p:sldId id="572" r:id="rId9"/>
    <p:sldId id="577" r:id="rId10"/>
    <p:sldId id="557" r:id="rId11"/>
    <p:sldId id="558" r:id="rId12"/>
    <p:sldId id="559" r:id="rId13"/>
    <p:sldId id="560" r:id="rId14"/>
    <p:sldId id="607" r:id="rId15"/>
    <p:sldId id="545" r:id="rId16"/>
    <p:sldId id="574" r:id="rId17"/>
    <p:sldId id="610" r:id="rId18"/>
    <p:sldId id="573" r:id="rId19"/>
    <p:sldId id="612" r:id="rId20"/>
    <p:sldId id="589" r:id="rId21"/>
    <p:sldId id="590" r:id="rId22"/>
    <p:sldId id="611" r:id="rId23"/>
    <p:sldId id="485" r:id="rId24"/>
    <p:sldId id="609" r:id="rId25"/>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6">
          <p15:clr>
            <a:srgbClr val="A4A3A4"/>
          </p15:clr>
        </p15:guide>
        <p15:guide id="2" pos="67">
          <p15:clr>
            <a:srgbClr val="A4A3A4"/>
          </p15:clr>
        </p15:guide>
        <p15:guide id="3" pos="5692">
          <p15:clr>
            <a:srgbClr val="A4A3A4"/>
          </p15:clr>
        </p15:guide>
        <p15:guide id="4" pos="1107">
          <p15:clr>
            <a:srgbClr val="A4A3A4"/>
          </p15:clr>
        </p15:guide>
        <p15:guide id="5" pos="157">
          <p15:clr>
            <a:srgbClr val="A4A3A4"/>
          </p15:clr>
        </p15:guide>
        <p15:guide id="6" pos="455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3F2E"/>
    <a:srgbClr val="0000FF"/>
    <a:srgbClr val="E6E6E6"/>
    <a:srgbClr val="0000CC"/>
    <a:srgbClr val="E05098"/>
    <a:srgbClr val="7F649A"/>
    <a:srgbClr val="5B22AE"/>
    <a:srgbClr val="AB412F"/>
    <a:srgbClr val="6666FF"/>
    <a:srgbClr val="C56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3" autoAdjust="0"/>
    <p:restoredTop sz="95013" autoAdjust="0"/>
  </p:normalViewPr>
  <p:slideViewPr>
    <p:cSldViewPr snapToGrid="0" showGuides="1">
      <p:cViewPr>
        <p:scale>
          <a:sx n="61" d="100"/>
          <a:sy n="61" d="100"/>
        </p:scale>
        <p:origin x="508" y="60"/>
      </p:cViewPr>
      <p:guideLst>
        <p:guide orient="horz" pos="2956"/>
        <p:guide pos="67"/>
        <p:guide pos="5692"/>
        <p:guide pos="1107"/>
        <p:guide pos="157"/>
        <p:guide pos="455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024"/>
    </p:cViewPr>
  </p:sorterViewPr>
  <p:notesViewPr>
    <p:cSldViewPr snapToGrid="0">
      <p:cViewPr varScale="1">
        <p:scale>
          <a:sx n="61" d="100"/>
          <a:sy n="61" d="100"/>
        </p:scale>
        <p:origin x="-2309" y="-82"/>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CE050566-2B49-44DE-8C62-A8C8E700B8AE}" type="datetimeFigureOut">
              <a:rPr lang="it-IT" smtClean="0"/>
              <a:pPr/>
              <a:t>11/12/2019</a:t>
            </a:fld>
            <a:endParaRPr lang="it-IT"/>
          </a:p>
        </p:txBody>
      </p:sp>
      <p:sp>
        <p:nvSpPr>
          <p:cNvPr id="4" name="Segnaposto piè di pagina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5" name="Segnaposto numero diapositiva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0A7005AE-982B-4239-BB47-62DA7F956638}" type="slidenum">
              <a:rPr lang="it-IT" smtClean="0"/>
              <a:pPr/>
              <a:t>‹#›</a:t>
            </a:fld>
            <a:endParaRPr lang="it-IT"/>
          </a:p>
        </p:txBody>
      </p:sp>
    </p:spTree>
    <p:extLst>
      <p:ext uri="{BB962C8B-B14F-4D97-AF65-F5344CB8AC3E}">
        <p14:creationId xmlns:p14="http://schemas.microsoft.com/office/powerpoint/2010/main" val="79042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1424702-F8BD-4313-97EE-1112862BF17C}" type="datetimeFigureOut">
              <a:rPr lang="it-IT" smtClean="0"/>
              <a:pPr/>
              <a:t>11/12/2019</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44FE924-B9B0-4DC1-A2BC-7BF77643DA4D}" type="slidenum">
              <a:rPr lang="it-IT" smtClean="0"/>
              <a:pPr/>
              <a:t>‹#›</a:t>
            </a:fld>
            <a:endParaRPr lang="it-IT"/>
          </a:p>
        </p:txBody>
      </p:sp>
    </p:spTree>
    <p:extLst>
      <p:ext uri="{BB962C8B-B14F-4D97-AF65-F5344CB8AC3E}">
        <p14:creationId xmlns:p14="http://schemas.microsoft.com/office/powerpoint/2010/main" val="18090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fld id="{A44FE924-B9B0-4DC1-A2BC-7BF77643DA4D}" type="slidenum">
              <a:rPr lang="it-IT" smtClean="0">
                <a:solidFill>
                  <a:prstClr val="black"/>
                </a:solidFill>
              </a:rPr>
              <a:pPr/>
              <a:t>1</a:t>
            </a:fld>
            <a:endParaRPr lang="it-IT">
              <a:solidFill>
                <a:prstClr val="black"/>
              </a:solidFill>
            </a:endParaRPr>
          </a:p>
        </p:txBody>
      </p:sp>
    </p:spTree>
    <p:extLst>
      <p:ext uri="{BB962C8B-B14F-4D97-AF65-F5344CB8AC3E}">
        <p14:creationId xmlns:p14="http://schemas.microsoft.com/office/powerpoint/2010/main" val="36659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fld id="{A44FE924-B9B0-4DC1-A2BC-7BF77643DA4D}" type="slidenum">
              <a:rPr lang="it-IT" smtClean="0"/>
              <a:pPr/>
              <a:t>14</a:t>
            </a:fld>
            <a:endParaRPr lang="it-IT"/>
          </a:p>
        </p:txBody>
      </p:sp>
    </p:spTree>
    <p:extLst>
      <p:ext uri="{BB962C8B-B14F-4D97-AF65-F5344CB8AC3E}">
        <p14:creationId xmlns:p14="http://schemas.microsoft.com/office/powerpoint/2010/main" val="329298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FE924-B9B0-4DC1-A2BC-7BF77643DA4D}" type="slidenum">
              <a:rPr lang="it-IT" smtClean="0"/>
              <a:pPr/>
              <a:t>16</a:t>
            </a:fld>
            <a:endParaRPr lang="it-IT"/>
          </a:p>
        </p:txBody>
      </p:sp>
    </p:spTree>
    <p:extLst>
      <p:ext uri="{BB962C8B-B14F-4D97-AF65-F5344CB8AC3E}">
        <p14:creationId xmlns:p14="http://schemas.microsoft.com/office/powerpoint/2010/main" val="199225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FE924-B9B0-4DC1-A2BC-7BF77643DA4D}" type="slidenum">
              <a:rPr lang="it-IT" smtClean="0"/>
              <a:pPr/>
              <a:t>17</a:t>
            </a:fld>
            <a:endParaRPr lang="it-IT"/>
          </a:p>
        </p:txBody>
      </p:sp>
    </p:spTree>
    <p:extLst>
      <p:ext uri="{BB962C8B-B14F-4D97-AF65-F5344CB8AC3E}">
        <p14:creationId xmlns:p14="http://schemas.microsoft.com/office/powerpoint/2010/main" val="396121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FE924-B9B0-4DC1-A2BC-7BF77643DA4D}" type="slidenum">
              <a:rPr lang="it-IT" smtClean="0"/>
              <a:pPr/>
              <a:t>18</a:t>
            </a:fld>
            <a:endParaRPr lang="it-IT"/>
          </a:p>
        </p:txBody>
      </p:sp>
    </p:spTree>
    <p:extLst>
      <p:ext uri="{BB962C8B-B14F-4D97-AF65-F5344CB8AC3E}">
        <p14:creationId xmlns:p14="http://schemas.microsoft.com/office/powerpoint/2010/main" val="425883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44FE924-B9B0-4DC1-A2BC-7BF77643DA4D}" type="slidenum">
              <a:rPr lang="it-IT" smtClean="0"/>
              <a:pPr/>
              <a:t>19</a:t>
            </a:fld>
            <a:endParaRPr lang="it-IT"/>
          </a:p>
        </p:txBody>
      </p:sp>
    </p:spTree>
    <p:extLst>
      <p:ext uri="{BB962C8B-B14F-4D97-AF65-F5344CB8AC3E}">
        <p14:creationId xmlns:p14="http://schemas.microsoft.com/office/powerpoint/2010/main" val="3041214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FE924-B9B0-4DC1-A2BC-7BF77643DA4D}" type="slidenum">
              <a:rPr lang="it-IT" smtClean="0"/>
              <a:pPr/>
              <a:t>20</a:t>
            </a:fld>
            <a:endParaRPr lang="it-IT"/>
          </a:p>
        </p:txBody>
      </p:sp>
    </p:spTree>
    <p:extLst>
      <p:ext uri="{BB962C8B-B14F-4D97-AF65-F5344CB8AC3E}">
        <p14:creationId xmlns:p14="http://schemas.microsoft.com/office/powerpoint/2010/main" val="422199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44FE924-B9B0-4DC1-A2BC-7BF77643DA4D}" type="slidenum">
              <a:rPr lang="it-IT" smtClean="0"/>
              <a:pPr/>
              <a:t>2</a:t>
            </a:fld>
            <a:endParaRPr lang="it-IT"/>
          </a:p>
        </p:txBody>
      </p:sp>
    </p:spTree>
    <p:extLst>
      <p:ext uri="{BB962C8B-B14F-4D97-AF65-F5344CB8AC3E}">
        <p14:creationId xmlns:p14="http://schemas.microsoft.com/office/powerpoint/2010/main" val="233611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6</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3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7</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74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8</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52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9</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54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11</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8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12</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70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700" dirty="0"/>
          </a:p>
        </p:txBody>
      </p:sp>
      <p:sp>
        <p:nvSpPr>
          <p:cNvPr id="4" name="Segnaposto numero diapositiva 3"/>
          <p:cNvSpPr>
            <a:spLocks noGrp="1"/>
          </p:cNvSpPr>
          <p:nvPr>
            <p:ph type="sldNum" sz="quarter" idx="10"/>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A44FE924-B9B0-4DC1-A2BC-7BF77643DA4D}"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13</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85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5" name="Rettangolo 4"/>
          <p:cNvSpPr/>
          <p:nvPr userDrawn="1"/>
        </p:nvSpPr>
        <p:spPr>
          <a:xfrm>
            <a:off x="0" y="798164"/>
            <a:ext cx="9144000" cy="515318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CasellaDiTesto 12"/>
          <p:cNvSpPr txBox="1"/>
          <p:nvPr userDrawn="1"/>
        </p:nvSpPr>
        <p:spPr>
          <a:xfrm>
            <a:off x="104775" y="5953432"/>
            <a:ext cx="2070561" cy="890447"/>
          </a:xfrm>
          <a:prstGeom prst="rect">
            <a:avLst/>
          </a:prstGeom>
          <a:noFill/>
          <a:effectLst/>
        </p:spPr>
        <p:txBody>
          <a:bodyPr wrap="square" lIns="0" tIns="0" rIns="0" bIns="0" rtlCol="0" anchor="ctr" anchorCtr="0">
            <a:noAutofit/>
          </a:bodyPr>
          <a:lstStyle/>
          <a:p>
            <a:r>
              <a:rPr lang="en-US" sz="4000" cap="small" spc="-160" dirty="0" smtClean="0">
                <a:solidFill>
                  <a:srgbClr val="00B0F0"/>
                </a:solidFill>
                <a:latin typeface="Gotham Book" pitchFamily="2" charset="0"/>
              </a:rPr>
              <a:t>LOFT</a:t>
            </a:r>
            <a:endParaRPr lang="en-US" sz="4000" cap="small" spc="-160" dirty="0">
              <a:solidFill>
                <a:srgbClr val="00B0F0"/>
              </a:solidFill>
              <a:latin typeface="Gotham Book" pitchFamily="2" charset="0"/>
            </a:endParaRPr>
          </a:p>
        </p:txBody>
      </p:sp>
      <p:sp>
        <p:nvSpPr>
          <p:cNvPr id="14" name="CasellaDiTesto 13"/>
          <p:cNvSpPr txBox="1"/>
          <p:nvPr userDrawn="1"/>
        </p:nvSpPr>
        <p:spPr>
          <a:xfrm>
            <a:off x="1472691" y="6081364"/>
            <a:ext cx="3183774" cy="731802"/>
          </a:xfrm>
          <a:prstGeom prst="rect">
            <a:avLst/>
          </a:prstGeom>
          <a:noFill/>
        </p:spPr>
        <p:txBody>
          <a:bodyPr wrap="square" lIns="0" tIns="0" rIns="0" bIns="0" rtlCol="0" anchor="ctr" anchorCtr="0">
            <a:noAutofit/>
          </a:bodyPr>
          <a:lstStyle/>
          <a:p>
            <a:pPr>
              <a:lnSpc>
                <a:spcPts val="1700"/>
              </a:lnSpc>
            </a:pPr>
            <a:r>
              <a:rPr lang="en-US" cap="small" spc="-100" dirty="0" smtClean="0">
                <a:solidFill>
                  <a:prstClr val="white">
                    <a:lumMod val="50000"/>
                  </a:prstClr>
                </a:solidFill>
                <a:latin typeface="Gotham Book" pitchFamily="2" charset="0"/>
              </a:rPr>
              <a:t>large observatory</a:t>
            </a:r>
          </a:p>
          <a:p>
            <a:pPr>
              <a:lnSpc>
                <a:spcPts val="1700"/>
              </a:lnSpc>
            </a:pPr>
            <a:r>
              <a:rPr lang="en-US" cap="small" spc="-100" dirty="0" smtClean="0">
                <a:solidFill>
                  <a:prstClr val="white">
                    <a:lumMod val="50000"/>
                  </a:prstClr>
                </a:solidFill>
                <a:latin typeface="Gotham Book" pitchFamily="2" charset="0"/>
              </a:rPr>
              <a:t>for x-ray timing</a:t>
            </a:r>
            <a:endParaRPr lang="en-US" cap="small" spc="-100" dirty="0">
              <a:solidFill>
                <a:prstClr val="white">
                  <a:lumMod val="50000"/>
                </a:prstClr>
              </a:solidFill>
              <a:latin typeface="Gotham Book" pitchFamily="2" charset="0"/>
            </a:endParaRPr>
          </a:p>
        </p:txBody>
      </p:sp>
      <p:sp>
        <p:nvSpPr>
          <p:cNvPr id="16" name="CasellaDiTesto 15"/>
          <p:cNvSpPr txBox="1"/>
          <p:nvPr userDrawn="1"/>
        </p:nvSpPr>
        <p:spPr>
          <a:xfrm>
            <a:off x="4636263" y="6431767"/>
            <a:ext cx="2925763" cy="256480"/>
          </a:xfrm>
          <a:prstGeom prst="rect">
            <a:avLst/>
          </a:prstGeom>
          <a:noFill/>
        </p:spPr>
        <p:txBody>
          <a:bodyPr wrap="square" lIns="0" tIns="0" rIns="0" bIns="0" rtlCol="0" anchor="ctr" anchorCtr="0">
            <a:spAutoFit/>
          </a:bodyPr>
          <a:lstStyle/>
          <a:p>
            <a:pPr>
              <a:lnSpc>
                <a:spcPts val="1000"/>
              </a:lnSpc>
              <a:defRPr/>
            </a:pPr>
            <a:r>
              <a:rPr lang="en-US" sz="1200" cap="small" spc="-100" dirty="0" smtClean="0">
                <a:solidFill>
                  <a:srgbClr val="00B0F0"/>
                </a:solidFill>
                <a:latin typeface="Gotham Book" pitchFamily="2" charset="0"/>
              </a:rPr>
              <a:t>ESA Cosmic Vision M3 </a:t>
            </a:r>
          </a:p>
          <a:p>
            <a:pPr>
              <a:lnSpc>
                <a:spcPts val="1000"/>
              </a:lnSpc>
              <a:defRPr/>
            </a:pPr>
            <a:r>
              <a:rPr lang="en-US" sz="1200" cap="small" spc="-100" dirty="0" smtClean="0">
                <a:solidFill>
                  <a:prstClr val="white">
                    <a:lumMod val="50000"/>
                  </a:prstClr>
                </a:solidFill>
                <a:latin typeface="Gotham Book" pitchFamily="2" charset="0"/>
              </a:rPr>
              <a:t>candidate missions presentation event</a:t>
            </a:r>
            <a:endParaRPr lang="en-US" sz="1200" cap="small" spc="-100" dirty="0">
              <a:solidFill>
                <a:prstClr val="white">
                  <a:lumMod val="50000"/>
                </a:prstClr>
              </a:solidFill>
              <a:latin typeface="Gotham Book" pitchFamily="2" charset="0"/>
            </a:endParaRPr>
          </a:p>
        </p:txBody>
      </p:sp>
      <p:sp>
        <p:nvSpPr>
          <p:cNvPr id="19" name="Segnaposto testo 18"/>
          <p:cNvSpPr>
            <a:spLocks noGrp="1"/>
          </p:cNvSpPr>
          <p:nvPr>
            <p:ph type="body" sz="quarter" idx="10" hasCustomPrompt="1"/>
          </p:nvPr>
        </p:nvSpPr>
        <p:spPr>
          <a:xfrm>
            <a:off x="4791243" y="6152332"/>
            <a:ext cx="3620469" cy="263525"/>
          </a:xfrm>
          <a:prstGeom prst="rect">
            <a:avLst/>
          </a:prstGeom>
        </p:spPr>
        <p:txBody>
          <a:bodyPr lIns="0" tIns="0" rIns="0" bIns="0" anchor="ctr" anchorCtr="0"/>
          <a:lstStyle>
            <a:lvl1pPr>
              <a:buNone/>
              <a:defRPr sz="1600" cap="small" baseline="0">
                <a:solidFill>
                  <a:schemeClr val="bg1">
                    <a:lumMod val="50000"/>
                  </a:schemeClr>
                </a:solidFill>
                <a:latin typeface="Gotham Book" pitchFamily="2" charset="0"/>
              </a:defRPr>
            </a:lvl1pPr>
          </a:lstStyle>
          <a:p>
            <a:pPr lvl="0"/>
            <a:r>
              <a:rPr lang="it-IT" dirty="0" err="1" smtClean="0"/>
              <a:t>Name</a:t>
            </a:r>
            <a:r>
              <a:rPr lang="it-IT" dirty="0" smtClean="0"/>
              <a:t> </a:t>
            </a:r>
            <a:r>
              <a:rPr lang="it-IT" dirty="0" err="1" smtClean="0"/>
              <a:t>Surname</a:t>
            </a:r>
            <a:r>
              <a:rPr lang="it-IT" dirty="0" smtClean="0"/>
              <a:t> - </a:t>
            </a:r>
            <a:r>
              <a:rPr lang="it-IT" dirty="0" err="1" smtClean="0"/>
              <a:t>Institute</a:t>
            </a:r>
            <a:endParaRPr lang="it-IT" dirty="0" smtClean="0"/>
          </a:p>
        </p:txBody>
      </p:sp>
      <p:pic>
        <p:nvPicPr>
          <p:cNvPr id="10" name="Immagine 9" descr="icon.png"/>
          <p:cNvPicPr>
            <a:picLocks noChangeAspect="1"/>
          </p:cNvPicPr>
          <p:nvPr userDrawn="1"/>
        </p:nvPicPr>
        <p:blipFill>
          <a:blip r:embed="rId2" cstate="print"/>
          <a:stretch>
            <a:fillRect/>
          </a:stretch>
        </p:blipFill>
        <p:spPr>
          <a:xfrm>
            <a:off x="8579238" y="185245"/>
            <a:ext cx="467849" cy="467849"/>
          </a:xfrm>
          <a:prstGeom prst="rect">
            <a:avLst/>
          </a:prstGeom>
        </p:spPr>
      </p:pic>
      <p:sp>
        <p:nvSpPr>
          <p:cNvPr id="11" name="CasellaDiTesto 10"/>
          <p:cNvSpPr txBox="1"/>
          <p:nvPr userDrawn="1"/>
        </p:nvSpPr>
        <p:spPr>
          <a:xfrm>
            <a:off x="7406203" y="142714"/>
            <a:ext cx="1170122" cy="601664"/>
          </a:xfrm>
          <a:prstGeom prst="rect">
            <a:avLst/>
          </a:prstGeom>
          <a:noFill/>
        </p:spPr>
        <p:txBody>
          <a:bodyPr wrap="none" lIns="0" tIns="0" rIns="0" bIns="0" rtlCol="0" anchor="ctr" anchorCtr="0">
            <a:noAutofit/>
          </a:bodyPr>
          <a:lstStyle/>
          <a:p>
            <a:pPr algn="r">
              <a:lnSpc>
                <a:spcPts val="1000"/>
              </a:lnSpc>
            </a:pPr>
            <a:r>
              <a:rPr lang="en-US" sz="1400" cap="small" dirty="0" smtClean="0">
                <a:solidFill>
                  <a:prstClr val="white">
                    <a:lumMod val="50000"/>
                  </a:prstClr>
                </a:solidFill>
                <a:latin typeface="Gotham Book" pitchFamily="2" charset="0"/>
              </a:rPr>
              <a:t>exploring</a:t>
            </a:r>
          </a:p>
          <a:p>
            <a:pPr algn="r">
              <a:lnSpc>
                <a:spcPts val="1000"/>
              </a:lnSpc>
            </a:pPr>
            <a:r>
              <a:rPr lang="en-US" sz="1400" cap="small" dirty="0" smtClean="0">
                <a:solidFill>
                  <a:prstClr val="white">
                    <a:lumMod val="50000"/>
                  </a:prstClr>
                </a:solidFill>
                <a:latin typeface="Gotham Book" pitchFamily="2" charset="0"/>
              </a:rPr>
              <a:t>the fourth </a:t>
            </a:r>
          </a:p>
          <a:p>
            <a:pPr algn="r">
              <a:lnSpc>
                <a:spcPts val="1000"/>
              </a:lnSpc>
            </a:pPr>
            <a:r>
              <a:rPr lang="en-US" sz="1400" cap="small" dirty="0" smtClean="0">
                <a:solidFill>
                  <a:prstClr val="white">
                    <a:lumMod val="50000"/>
                  </a:prstClr>
                </a:solidFill>
                <a:latin typeface="Gotham Book" pitchFamily="2" charset="0"/>
              </a:rPr>
              <a:t>dimension</a:t>
            </a:r>
            <a:endParaRPr lang="en-US" sz="1400" cap="small" dirty="0">
              <a:solidFill>
                <a:prstClr val="white">
                  <a:lumMod val="50000"/>
                </a:prstClr>
              </a:solidFill>
              <a:latin typeface="Gotham Book" pitchFamily="2" charset="0"/>
            </a:endParaRPr>
          </a:p>
        </p:txBody>
      </p:sp>
      <p:pic>
        <p:nvPicPr>
          <p:cNvPr id="17" name="Immagine 16" descr="loft_color.png"/>
          <p:cNvPicPr>
            <a:picLocks noChangeAspect="1"/>
          </p:cNvPicPr>
          <p:nvPr userDrawn="1"/>
        </p:nvPicPr>
        <p:blipFill>
          <a:blip r:embed="rId3" cstate="print"/>
          <a:stretch>
            <a:fillRect/>
          </a:stretch>
        </p:blipFill>
        <p:spPr>
          <a:xfrm rot="20199640">
            <a:off x="648834" y="-539666"/>
            <a:ext cx="7519749" cy="6982412"/>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3406432595"/>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5" name="Rettangolo 4"/>
          <p:cNvSpPr/>
          <p:nvPr userDrawn="1"/>
        </p:nvSpPr>
        <p:spPr>
          <a:xfrm>
            <a:off x="0" y="798164"/>
            <a:ext cx="9144000" cy="515318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CasellaDiTesto 12"/>
          <p:cNvSpPr txBox="1"/>
          <p:nvPr userDrawn="1"/>
        </p:nvSpPr>
        <p:spPr>
          <a:xfrm>
            <a:off x="104775" y="5953432"/>
            <a:ext cx="2070561" cy="890447"/>
          </a:xfrm>
          <a:prstGeom prst="rect">
            <a:avLst/>
          </a:prstGeom>
          <a:noFill/>
          <a:effectLst/>
        </p:spPr>
        <p:txBody>
          <a:bodyPr wrap="square" lIns="0" tIns="0" rIns="0" bIns="0" rtlCol="0" anchor="ctr" anchorCtr="0">
            <a:noAutofit/>
          </a:bodyPr>
          <a:lstStyle/>
          <a:p>
            <a:r>
              <a:rPr lang="en-US" sz="4000" cap="small" spc="-160" dirty="0" smtClean="0">
                <a:solidFill>
                  <a:srgbClr val="00B0F0"/>
                </a:solidFill>
                <a:latin typeface="Gotham Book" pitchFamily="2" charset="0"/>
              </a:rPr>
              <a:t>LOFT</a:t>
            </a:r>
            <a:endParaRPr lang="en-US" sz="4000" cap="small" spc="-160" dirty="0">
              <a:solidFill>
                <a:srgbClr val="00B0F0"/>
              </a:solidFill>
              <a:latin typeface="Gotham Book" pitchFamily="2" charset="0"/>
            </a:endParaRPr>
          </a:p>
        </p:txBody>
      </p:sp>
      <p:sp>
        <p:nvSpPr>
          <p:cNvPr id="14" name="CasellaDiTesto 13"/>
          <p:cNvSpPr txBox="1"/>
          <p:nvPr userDrawn="1"/>
        </p:nvSpPr>
        <p:spPr>
          <a:xfrm>
            <a:off x="1472691" y="6081364"/>
            <a:ext cx="3183774" cy="731802"/>
          </a:xfrm>
          <a:prstGeom prst="rect">
            <a:avLst/>
          </a:prstGeom>
          <a:noFill/>
        </p:spPr>
        <p:txBody>
          <a:bodyPr wrap="square" lIns="0" tIns="0" rIns="0" bIns="0" rtlCol="0" anchor="ctr" anchorCtr="0">
            <a:noAutofit/>
          </a:bodyPr>
          <a:lstStyle/>
          <a:p>
            <a:pPr>
              <a:lnSpc>
                <a:spcPts val="1700"/>
              </a:lnSpc>
            </a:pPr>
            <a:r>
              <a:rPr lang="en-US" cap="small" spc="-100" dirty="0" smtClean="0">
                <a:solidFill>
                  <a:prstClr val="white">
                    <a:lumMod val="50000"/>
                  </a:prstClr>
                </a:solidFill>
                <a:latin typeface="Gotham Book" pitchFamily="2" charset="0"/>
              </a:rPr>
              <a:t>large observatory</a:t>
            </a:r>
          </a:p>
          <a:p>
            <a:pPr>
              <a:lnSpc>
                <a:spcPts val="1700"/>
              </a:lnSpc>
            </a:pPr>
            <a:r>
              <a:rPr lang="en-US" cap="small" spc="-100" dirty="0" smtClean="0">
                <a:solidFill>
                  <a:prstClr val="white">
                    <a:lumMod val="50000"/>
                  </a:prstClr>
                </a:solidFill>
                <a:latin typeface="Gotham Book" pitchFamily="2" charset="0"/>
              </a:rPr>
              <a:t>for x-ray timing</a:t>
            </a:r>
            <a:endParaRPr lang="en-US" cap="small" spc="-100" dirty="0">
              <a:solidFill>
                <a:prstClr val="white">
                  <a:lumMod val="50000"/>
                </a:prstClr>
              </a:solidFill>
              <a:latin typeface="Gotham Book" pitchFamily="2" charset="0"/>
            </a:endParaRPr>
          </a:p>
        </p:txBody>
      </p:sp>
      <p:sp>
        <p:nvSpPr>
          <p:cNvPr id="16" name="CasellaDiTesto 15"/>
          <p:cNvSpPr txBox="1"/>
          <p:nvPr userDrawn="1"/>
        </p:nvSpPr>
        <p:spPr>
          <a:xfrm>
            <a:off x="4636263" y="6431767"/>
            <a:ext cx="2925763" cy="256480"/>
          </a:xfrm>
          <a:prstGeom prst="rect">
            <a:avLst/>
          </a:prstGeom>
          <a:noFill/>
        </p:spPr>
        <p:txBody>
          <a:bodyPr wrap="square" lIns="0" tIns="0" rIns="0" bIns="0" rtlCol="0" anchor="ctr" anchorCtr="0">
            <a:spAutoFit/>
          </a:bodyPr>
          <a:lstStyle/>
          <a:p>
            <a:pPr>
              <a:lnSpc>
                <a:spcPts val="1000"/>
              </a:lnSpc>
              <a:defRPr/>
            </a:pPr>
            <a:r>
              <a:rPr lang="en-US" sz="1200" cap="small" spc="-100" dirty="0" smtClean="0">
                <a:solidFill>
                  <a:srgbClr val="00B0F0"/>
                </a:solidFill>
                <a:latin typeface="Gotham Book" pitchFamily="2" charset="0"/>
              </a:rPr>
              <a:t>ESA Cosmic Vision M3 </a:t>
            </a:r>
          </a:p>
          <a:p>
            <a:pPr>
              <a:lnSpc>
                <a:spcPts val="1000"/>
              </a:lnSpc>
              <a:defRPr/>
            </a:pPr>
            <a:r>
              <a:rPr lang="en-US" sz="1200" cap="small" spc="-100" dirty="0" smtClean="0">
                <a:solidFill>
                  <a:prstClr val="white">
                    <a:lumMod val="50000"/>
                  </a:prstClr>
                </a:solidFill>
                <a:latin typeface="Gotham Book" pitchFamily="2" charset="0"/>
              </a:rPr>
              <a:t>candidate missions presentation event</a:t>
            </a:r>
            <a:endParaRPr lang="en-US" sz="1200" cap="small" spc="-100" dirty="0">
              <a:solidFill>
                <a:prstClr val="white">
                  <a:lumMod val="50000"/>
                </a:prstClr>
              </a:solidFill>
              <a:latin typeface="Gotham Book" pitchFamily="2" charset="0"/>
            </a:endParaRPr>
          </a:p>
        </p:txBody>
      </p:sp>
      <p:sp>
        <p:nvSpPr>
          <p:cNvPr id="19" name="Segnaposto testo 18"/>
          <p:cNvSpPr>
            <a:spLocks noGrp="1"/>
          </p:cNvSpPr>
          <p:nvPr>
            <p:ph type="body" sz="quarter" idx="10" hasCustomPrompt="1"/>
          </p:nvPr>
        </p:nvSpPr>
        <p:spPr>
          <a:xfrm>
            <a:off x="4791243" y="6152332"/>
            <a:ext cx="3620469" cy="263525"/>
          </a:xfrm>
          <a:prstGeom prst="rect">
            <a:avLst/>
          </a:prstGeom>
        </p:spPr>
        <p:txBody>
          <a:bodyPr lIns="0" tIns="0" rIns="0" bIns="0" anchor="ctr" anchorCtr="0"/>
          <a:lstStyle>
            <a:lvl1pPr>
              <a:buNone/>
              <a:defRPr sz="1600" cap="small" baseline="0">
                <a:solidFill>
                  <a:schemeClr val="bg1">
                    <a:lumMod val="50000"/>
                  </a:schemeClr>
                </a:solidFill>
                <a:latin typeface="Gotham Book" pitchFamily="2" charset="0"/>
              </a:defRPr>
            </a:lvl1pPr>
          </a:lstStyle>
          <a:p>
            <a:pPr lvl="0"/>
            <a:r>
              <a:rPr lang="it-IT" dirty="0" err="1" smtClean="0"/>
              <a:t>Name</a:t>
            </a:r>
            <a:r>
              <a:rPr lang="it-IT" dirty="0" smtClean="0"/>
              <a:t> </a:t>
            </a:r>
            <a:r>
              <a:rPr lang="it-IT" dirty="0" err="1" smtClean="0"/>
              <a:t>Surname</a:t>
            </a:r>
            <a:r>
              <a:rPr lang="it-IT" dirty="0" smtClean="0"/>
              <a:t> - </a:t>
            </a:r>
            <a:r>
              <a:rPr lang="it-IT" dirty="0" err="1" smtClean="0"/>
              <a:t>Institute</a:t>
            </a:r>
            <a:endParaRPr lang="it-IT" dirty="0" smtClean="0"/>
          </a:p>
        </p:txBody>
      </p:sp>
      <p:pic>
        <p:nvPicPr>
          <p:cNvPr id="10" name="Immagine 9" descr="icon.png"/>
          <p:cNvPicPr>
            <a:picLocks noChangeAspect="1"/>
          </p:cNvPicPr>
          <p:nvPr userDrawn="1"/>
        </p:nvPicPr>
        <p:blipFill>
          <a:blip r:embed="rId2" cstate="print"/>
          <a:stretch>
            <a:fillRect/>
          </a:stretch>
        </p:blipFill>
        <p:spPr>
          <a:xfrm>
            <a:off x="8579238" y="185245"/>
            <a:ext cx="467849" cy="467849"/>
          </a:xfrm>
          <a:prstGeom prst="rect">
            <a:avLst/>
          </a:prstGeom>
        </p:spPr>
      </p:pic>
      <p:sp>
        <p:nvSpPr>
          <p:cNvPr id="11" name="CasellaDiTesto 10"/>
          <p:cNvSpPr txBox="1"/>
          <p:nvPr userDrawn="1"/>
        </p:nvSpPr>
        <p:spPr>
          <a:xfrm>
            <a:off x="7406203" y="142714"/>
            <a:ext cx="1170122" cy="601664"/>
          </a:xfrm>
          <a:prstGeom prst="rect">
            <a:avLst/>
          </a:prstGeom>
          <a:noFill/>
        </p:spPr>
        <p:txBody>
          <a:bodyPr wrap="none" lIns="0" tIns="0" rIns="0" bIns="0" rtlCol="0" anchor="ctr" anchorCtr="0">
            <a:noAutofit/>
          </a:bodyPr>
          <a:lstStyle/>
          <a:p>
            <a:pPr algn="r">
              <a:lnSpc>
                <a:spcPts val="1000"/>
              </a:lnSpc>
            </a:pPr>
            <a:r>
              <a:rPr lang="en-US" sz="1400" cap="small" dirty="0" smtClean="0">
                <a:solidFill>
                  <a:prstClr val="white">
                    <a:lumMod val="50000"/>
                  </a:prstClr>
                </a:solidFill>
                <a:latin typeface="Gotham Book" pitchFamily="2" charset="0"/>
              </a:rPr>
              <a:t>exploring</a:t>
            </a:r>
          </a:p>
          <a:p>
            <a:pPr algn="r">
              <a:lnSpc>
                <a:spcPts val="1000"/>
              </a:lnSpc>
            </a:pPr>
            <a:r>
              <a:rPr lang="en-US" sz="1400" cap="small" dirty="0" smtClean="0">
                <a:solidFill>
                  <a:prstClr val="white">
                    <a:lumMod val="50000"/>
                  </a:prstClr>
                </a:solidFill>
                <a:latin typeface="Gotham Book" pitchFamily="2" charset="0"/>
              </a:rPr>
              <a:t>the fourth </a:t>
            </a:r>
          </a:p>
          <a:p>
            <a:pPr algn="r">
              <a:lnSpc>
                <a:spcPts val="1000"/>
              </a:lnSpc>
            </a:pPr>
            <a:r>
              <a:rPr lang="en-US" sz="1400" cap="small" dirty="0" smtClean="0">
                <a:solidFill>
                  <a:prstClr val="white">
                    <a:lumMod val="50000"/>
                  </a:prstClr>
                </a:solidFill>
                <a:latin typeface="Gotham Book" pitchFamily="2" charset="0"/>
              </a:rPr>
              <a:t>dimension</a:t>
            </a:r>
            <a:endParaRPr lang="en-US" sz="1400" cap="small" dirty="0">
              <a:solidFill>
                <a:prstClr val="white">
                  <a:lumMod val="50000"/>
                </a:prstClr>
              </a:solidFill>
              <a:latin typeface="Gotham Book" pitchFamily="2" charset="0"/>
            </a:endParaRPr>
          </a:p>
        </p:txBody>
      </p:sp>
      <p:pic>
        <p:nvPicPr>
          <p:cNvPr id="17" name="Immagine 16" descr="loft_color.png"/>
          <p:cNvPicPr>
            <a:picLocks noChangeAspect="1"/>
          </p:cNvPicPr>
          <p:nvPr userDrawn="1"/>
        </p:nvPicPr>
        <p:blipFill>
          <a:blip r:embed="rId3" cstate="print"/>
          <a:stretch>
            <a:fillRect/>
          </a:stretch>
        </p:blipFill>
        <p:spPr>
          <a:xfrm rot="20199640">
            <a:off x="648834" y="-539666"/>
            <a:ext cx="7519749" cy="6982412"/>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229168466"/>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6" name="Immagine 15" descr="universe_vignetted.jpg"/>
          <p:cNvPicPr>
            <a:picLocks noChangeAspect="1"/>
          </p:cNvPicPr>
          <p:nvPr userDrawn="1"/>
        </p:nvPicPr>
        <p:blipFill>
          <a:blip r:embed="rId2">
            <a:lum/>
          </a:blip>
          <a:stretch>
            <a:fillRect/>
          </a:stretch>
        </p:blipFill>
        <p:spPr>
          <a:xfrm>
            <a:off x="-1" y="-514350"/>
            <a:ext cx="9148763" cy="6210300"/>
          </a:xfrm>
          <a:prstGeom prst="rect">
            <a:avLst/>
          </a:prstGeom>
        </p:spPr>
      </p:pic>
      <p:sp>
        <p:nvSpPr>
          <p:cNvPr id="38" name="CasellaDiTesto 37"/>
          <p:cNvSpPr txBox="1"/>
          <p:nvPr userDrawn="1"/>
        </p:nvSpPr>
        <p:spPr>
          <a:xfrm>
            <a:off x="943272" y="5962650"/>
            <a:ext cx="1247614" cy="325464"/>
          </a:xfrm>
          <a:prstGeom prst="rect">
            <a:avLst/>
          </a:prstGeom>
          <a:noFill/>
        </p:spPr>
        <p:txBody>
          <a:bodyPr wrap="square" lIns="0" tIns="0" rIns="0" bIns="0" rtlCol="0" anchor="ctr" anchorCtr="0">
            <a:noAutofit/>
          </a:bodyPr>
          <a:lstStyle/>
          <a:p>
            <a:r>
              <a:rPr lang="en-US" sz="2800" cap="small" dirty="0" smtClean="0">
                <a:solidFill>
                  <a:prstClr val="white">
                    <a:lumMod val="50000"/>
                  </a:prstClr>
                </a:solidFill>
                <a:latin typeface="Gotham Book" pitchFamily="2" charset="0"/>
              </a:rPr>
              <a:t>LOFT</a:t>
            </a:r>
            <a:endParaRPr lang="en-US" sz="2800" cap="small" dirty="0">
              <a:solidFill>
                <a:prstClr val="white">
                  <a:lumMod val="50000"/>
                </a:prstClr>
              </a:solidFill>
              <a:latin typeface="Gotham Book" pitchFamily="2" charset="0"/>
            </a:endParaRPr>
          </a:p>
        </p:txBody>
      </p:sp>
      <p:sp>
        <p:nvSpPr>
          <p:cNvPr id="39" name="CasellaDiTesto 38"/>
          <p:cNvSpPr txBox="1"/>
          <p:nvPr userDrawn="1"/>
        </p:nvSpPr>
        <p:spPr>
          <a:xfrm>
            <a:off x="960451" y="6306961"/>
            <a:ext cx="2156848" cy="271219"/>
          </a:xfrm>
          <a:prstGeom prst="rect">
            <a:avLst/>
          </a:prstGeom>
          <a:noFill/>
        </p:spPr>
        <p:txBody>
          <a:bodyPr wrap="square" lIns="0" tIns="0" rIns="0" bIns="0" rtlCol="0" anchor="ctr" anchorCtr="0">
            <a:noAutofit/>
          </a:bodyPr>
          <a:lstStyle/>
          <a:p>
            <a:pPr>
              <a:lnSpc>
                <a:spcPts val="1000"/>
              </a:lnSpc>
            </a:pPr>
            <a:r>
              <a:rPr lang="en-US" sz="1200" cap="small" dirty="0" smtClean="0">
                <a:solidFill>
                  <a:prstClr val="white">
                    <a:lumMod val="50000"/>
                  </a:prstClr>
                </a:solidFill>
                <a:latin typeface="Gotham Book" pitchFamily="2" charset="0"/>
              </a:rPr>
              <a:t>large observatory</a:t>
            </a:r>
          </a:p>
          <a:p>
            <a:pPr>
              <a:lnSpc>
                <a:spcPts val="1000"/>
              </a:lnSpc>
            </a:pPr>
            <a:r>
              <a:rPr lang="en-US" sz="1200" cap="small" dirty="0" smtClean="0">
                <a:solidFill>
                  <a:prstClr val="white">
                    <a:lumMod val="50000"/>
                  </a:prstClr>
                </a:solidFill>
                <a:latin typeface="Gotham Book" pitchFamily="2" charset="0"/>
              </a:rPr>
              <a:t>for x-ray timing</a:t>
            </a:r>
            <a:endParaRPr lang="en-US" sz="1200" cap="small" dirty="0">
              <a:solidFill>
                <a:prstClr val="white">
                  <a:lumMod val="50000"/>
                </a:prstClr>
              </a:solidFill>
              <a:latin typeface="Gotham Book" pitchFamily="2" charset="0"/>
            </a:endParaRPr>
          </a:p>
        </p:txBody>
      </p:sp>
      <p:pic>
        <p:nvPicPr>
          <p:cNvPr id="13" name="Immagine 12" descr="icon.png"/>
          <p:cNvPicPr>
            <a:picLocks noChangeAspect="1"/>
          </p:cNvPicPr>
          <p:nvPr userDrawn="1"/>
        </p:nvPicPr>
        <p:blipFill>
          <a:blip r:embed="rId3" cstate="print"/>
          <a:stretch>
            <a:fillRect/>
          </a:stretch>
        </p:blipFill>
        <p:spPr>
          <a:xfrm>
            <a:off x="106363" y="5860502"/>
            <a:ext cx="827690" cy="827690"/>
          </a:xfrm>
          <a:prstGeom prst="rect">
            <a:avLst/>
          </a:prstGeom>
        </p:spPr>
      </p:pic>
      <p:sp>
        <p:nvSpPr>
          <p:cNvPr id="17" name="Rettangolo 16"/>
          <p:cNvSpPr/>
          <p:nvPr userDrawn="1"/>
        </p:nvSpPr>
        <p:spPr>
          <a:xfrm>
            <a:off x="-1" y="-257175"/>
            <a:ext cx="9144000" cy="569595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Immagin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235640">
            <a:off x="2519513" y="773687"/>
            <a:ext cx="4917773" cy="5916890"/>
          </a:xfrm>
          <a:prstGeom prst="rect">
            <a:avLst/>
          </a:prstGeom>
          <a:effectLst>
            <a:glow rad="101600">
              <a:schemeClr val="tx1">
                <a:lumMod val="85000"/>
                <a:lumOff val="15000"/>
                <a:alpha val="60000"/>
              </a:schemeClr>
            </a:glow>
          </a:effectLst>
        </p:spPr>
      </p:pic>
      <p:sp>
        <p:nvSpPr>
          <p:cNvPr id="2" name="CasellaDiTesto 1"/>
          <p:cNvSpPr txBox="1"/>
          <p:nvPr userDrawn="1"/>
        </p:nvSpPr>
        <p:spPr>
          <a:xfrm>
            <a:off x="177244" y="3446381"/>
            <a:ext cx="2940055" cy="2185214"/>
          </a:xfrm>
          <a:prstGeom prst="rect">
            <a:avLst/>
          </a:prstGeom>
          <a:noFill/>
        </p:spPr>
        <p:txBody>
          <a:bodyPr wrap="square" lIns="0" rIns="0" rtlCol="0">
            <a:spAutoFit/>
          </a:bodyPr>
          <a:lstStyle/>
          <a:p>
            <a:r>
              <a:rPr lang="it-IT"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Marco Feroci</a:t>
            </a:r>
          </a:p>
          <a:p>
            <a:r>
              <a:rPr lang="it-IT"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INAF &amp; INFN, Rome</a:t>
            </a:r>
          </a:p>
          <a:p>
            <a:endParaRPr lang="it-IT" sz="1000"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a:p>
            <a:r>
              <a:rPr lang="it-IT"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Luigi Stella</a:t>
            </a:r>
          </a:p>
          <a:p>
            <a:r>
              <a:rPr lang="it-IT"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INAF, Rome</a:t>
            </a:r>
          </a:p>
          <a:p>
            <a:endParaRPr lang="it-IT"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a:p>
            <a:r>
              <a:rPr lang="it-IT"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Anna </a:t>
            </a:r>
            <a:r>
              <a:rPr lang="it-IT" cap="small" dirty="0" err="1" smtClean="0">
                <a:solidFill>
                  <a:srgbClr val="00B0F0"/>
                </a:solidFill>
                <a:latin typeface="Verdana" panose="020B0604030504040204" pitchFamily="34" charset="0"/>
                <a:ea typeface="Verdana" panose="020B0604030504040204" pitchFamily="34" charset="0"/>
                <a:cs typeface="Verdana" panose="020B0604030504040204" pitchFamily="34" charset="0"/>
              </a:rPr>
              <a:t>Watts</a:t>
            </a:r>
            <a:endParaRPr lang="it-IT"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endParaRPr>
          </a:p>
          <a:p>
            <a:r>
              <a:rPr lang="it-IT" cap="small" dirty="0" err="1"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Univ</a:t>
            </a:r>
            <a:r>
              <a:rPr lang="it-IT"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 of Amsterdam</a:t>
            </a:r>
          </a:p>
        </p:txBody>
      </p:sp>
      <p:sp>
        <p:nvSpPr>
          <p:cNvPr id="10" name="CasellaDiTesto 9"/>
          <p:cNvSpPr txBox="1"/>
          <p:nvPr userDrawn="1"/>
        </p:nvSpPr>
        <p:spPr>
          <a:xfrm>
            <a:off x="4829175" y="5659293"/>
            <a:ext cx="4206875" cy="369332"/>
          </a:xfrm>
          <a:prstGeom prst="rect">
            <a:avLst/>
          </a:prstGeom>
          <a:noFill/>
        </p:spPr>
        <p:txBody>
          <a:bodyPr wrap="square" lIns="0" rIns="0" rtlCol="0">
            <a:spAutoFit/>
          </a:bodyPr>
          <a:lstStyle/>
          <a:p>
            <a:pPr algn="r"/>
            <a:r>
              <a:rPr lang="it-IT" cap="small" spc="-4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on </a:t>
            </a:r>
            <a:r>
              <a:rPr lang="it-IT" cap="small" spc="-40" dirty="0" err="1"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behalf</a:t>
            </a:r>
            <a:r>
              <a:rPr lang="it-IT" cap="small" spc="-4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of the LOFT </a:t>
            </a:r>
            <a:r>
              <a:rPr lang="it-IT" cap="small" spc="-40" dirty="0" err="1"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Consortium</a:t>
            </a:r>
            <a:endParaRPr lang="it-IT" cap="small" spc="-4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0492568"/>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s">
    <p:spTree>
      <p:nvGrpSpPr>
        <p:cNvPr id="1" name=""/>
        <p:cNvGrpSpPr/>
        <p:nvPr/>
      </p:nvGrpSpPr>
      <p:grpSpPr>
        <a:xfrm>
          <a:off x="0" y="0"/>
          <a:ext cx="0" cy="0"/>
          <a:chOff x="0" y="0"/>
          <a:chExt cx="0" cy="0"/>
        </a:xfrm>
      </p:grpSpPr>
      <p:pic>
        <p:nvPicPr>
          <p:cNvPr id="14" name="Immagine 13" descr="loft_grey.png"/>
          <p:cNvPicPr>
            <a:picLocks noChangeAspect="1"/>
          </p:cNvPicPr>
          <p:nvPr userDrawn="1"/>
        </p:nvPicPr>
        <p:blipFill>
          <a:blip r:embed="rId2">
            <a:lum bright="51000" contrast="-83000"/>
          </a:blip>
          <a:stretch>
            <a:fillRect/>
          </a:stretch>
        </p:blipFill>
        <p:spPr>
          <a:xfrm rot="20183836">
            <a:off x="736547" y="53291"/>
            <a:ext cx="8214604" cy="6160953"/>
          </a:xfrm>
          <a:prstGeom prst="rect">
            <a:avLst/>
          </a:prstGeom>
        </p:spPr>
      </p:pic>
      <p:sp>
        <p:nvSpPr>
          <p:cNvPr id="15" name="Rettangolo 14"/>
          <p:cNvSpPr/>
          <p:nvPr userDrawn="1"/>
        </p:nvSpPr>
        <p:spPr>
          <a:xfrm>
            <a:off x="4763" y="374872"/>
            <a:ext cx="9143999" cy="6483128"/>
          </a:xfrm>
          <a:prstGeom prst="rect">
            <a:avLst/>
          </a:prstGeom>
          <a:solidFill>
            <a:srgbClr val="FFFFFF">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Immagine 2" descr="banner1.png"/>
          <p:cNvPicPr>
            <a:picLocks noChangeAspect="1"/>
          </p:cNvPicPr>
          <p:nvPr userDrawn="1"/>
        </p:nvPicPr>
        <p:blipFill>
          <a:blip r:embed="rId3">
            <a:duotone>
              <a:prstClr val="black"/>
              <a:schemeClr val="accent1">
                <a:tint val="45000"/>
                <a:satMod val="400000"/>
              </a:schemeClr>
            </a:duotone>
          </a:blip>
          <a:srcRect l="3090" t="11438" r="25153"/>
          <a:stretch>
            <a:fillRect/>
          </a:stretch>
        </p:blipFill>
        <p:spPr>
          <a:xfrm>
            <a:off x="-1" y="-1"/>
            <a:ext cx="9144001" cy="982629"/>
          </a:xfrm>
          <a:prstGeom prst="rect">
            <a:avLst/>
          </a:prstGeom>
          <a:ln>
            <a:noFill/>
          </a:ln>
          <a:effectLst>
            <a:outerShdw blurRad="292100" dist="139700" dir="2700000" algn="tl" rotWithShape="0">
              <a:srgbClr val="333333">
                <a:alpha val="65000"/>
              </a:srgbClr>
            </a:outerShdw>
          </a:effectLst>
        </p:spPr>
      </p:pic>
      <p:pic>
        <p:nvPicPr>
          <p:cNvPr id="6" name="Immagine 5" descr="test_07.png"/>
          <p:cNvPicPr>
            <a:picLocks noChangeAspect="1"/>
          </p:cNvPicPr>
          <p:nvPr userDrawn="1"/>
        </p:nvPicPr>
        <p:blipFill>
          <a:blip r:embed="rId4" cstate="print">
            <a:duotone>
              <a:schemeClr val="bg2">
                <a:shade val="45000"/>
                <a:satMod val="135000"/>
              </a:schemeClr>
              <a:prstClr val="white"/>
            </a:duotone>
          </a:blip>
          <a:srcRect r="10533"/>
          <a:stretch>
            <a:fillRect/>
          </a:stretch>
        </p:blipFill>
        <p:spPr>
          <a:xfrm>
            <a:off x="7566066" y="69804"/>
            <a:ext cx="1497033" cy="455613"/>
          </a:xfrm>
          <a:prstGeom prst="rect">
            <a:avLst/>
          </a:prstGeom>
          <a:ln>
            <a:noFill/>
          </a:ln>
          <a:effectLst/>
        </p:spPr>
      </p:pic>
      <p:sp>
        <p:nvSpPr>
          <p:cNvPr id="11" name="Segnaposto testo 10"/>
          <p:cNvSpPr>
            <a:spLocks noGrp="1"/>
          </p:cNvSpPr>
          <p:nvPr>
            <p:ph type="body" sz="quarter" idx="10" hasCustomPrompt="1"/>
          </p:nvPr>
        </p:nvSpPr>
        <p:spPr>
          <a:xfrm>
            <a:off x="106363" y="93663"/>
            <a:ext cx="4470400" cy="239712"/>
          </a:xfrm>
          <a:prstGeom prst="rect">
            <a:avLst/>
          </a:prstGeom>
        </p:spPr>
        <p:txBody>
          <a:bodyPr lIns="0" tIns="0" rIns="0" bIns="0"/>
          <a:lstStyle>
            <a:lvl1pPr>
              <a:buNone/>
              <a:defRPr sz="1800" baseline="0">
                <a:solidFill>
                  <a:schemeClr val="bg1"/>
                </a:solidFill>
                <a:latin typeface="Vegur" pitchFamily="50" charset="0"/>
              </a:defRPr>
            </a:lvl1pPr>
          </a:lstStyle>
          <a:p>
            <a:pPr lvl="0"/>
            <a:r>
              <a:rPr lang="en-US" dirty="0" smtClean="0"/>
              <a:t>Slide title</a:t>
            </a:r>
            <a:endParaRPr lang="en-US" dirty="0"/>
          </a:p>
        </p:txBody>
      </p:sp>
      <p:pic>
        <p:nvPicPr>
          <p:cNvPr id="2" name="Immagine 1" descr="banner1.png"/>
          <p:cNvPicPr>
            <a:picLocks noChangeAspect="1"/>
          </p:cNvPicPr>
          <p:nvPr userDrawn="1"/>
        </p:nvPicPr>
        <p:blipFill>
          <a:blip r:embed="rId3">
            <a:duotone>
              <a:prstClr val="black"/>
              <a:schemeClr val="accent1">
                <a:tint val="45000"/>
                <a:satMod val="400000"/>
              </a:schemeClr>
            </a:duotone>
          </a:blip>
          <a:srcRect l="3090" t="11878" r="25153"/>
          <a:stretch>
            <a:fillRect/>
          </a:stretch>
        </p:blipFill>
        <p:spPr>
          <a:xfrm rot="10800000">
            <a:off x="-4" y="6134099"/>
            <a:ext cx="9144001" cy="723901"/>
          </a:xfrm>
          <a:prstGeom prst="rect">
            <a:avLst/>
          </a:prstGeom>
          <a:ln>
            <a:noFill/>
          </a:ln>
          <a:effectLst>
            <a:outerShdw blurRad="203200" dist="101600" dir="17940000" algn="bl" rotWithShape="0">
              <a:schemeClr val="tx1">
                <a:alpha val="52000"/>
              </a:schemeClr>
            </a:outerShdw>
          </a:effectLst>
        </p:spPr>
      </p:pic>
      <p:sp>
        <p:nvSpPr>
          <p:cNvPr id="8" name="CasellaDiTesto 7"/>
          <p:cNvSpPr txBox="1"/>
          <p:nvPr userDrawn="1"/>
        </p:nvSpPr>
        <p:spPr>
          <a:xfrm>
            <a:off x="106363" y="6511045"/>
            <a:ext cx="6092959" cy="345607"/>
          </a:xfrm>
          <a:prstGeom prst="rect">
            <a:avLst/>
          </a:prstGeom>
          <a:noFill/>
        </p:spPr>
        <p:txBody>
          <a:bodyPr wrap="square" lIns="36000" tIns="0" rIns="36000" bIns="0" rtlCol="0">
            <a:spAutoFit/>
          </a:bodyPr>
          <a:lstStyle/>
          <a:p>
            <a:pPr>
              <a:lnSpc>
                <a:spcPts val="1300"/>
              </a:lnSpc>
            </a:pPr>
            <a:r>
              <a:rPr lang="en-US" sz="1400" dirty="0" smtClean="0">
                <a:solidFill>
                  <a:prstClr val="white"/>
                </a:solidFill>
                <a:latin typeface="Vegur" pitchFamily="2" charset="0"/>
              </a:rPr>
              <a:t>Probing space-time </a:t>
            </a:r>
          </a:p>
          <a:p>
            <a:pPr>
              <a:lnSpc>
                <a:spcPts val="1300"/>
              </a:lnSpc>
            </a:pPr>
            <a:r>
              <a:rPr lang="en-US" sz="1400" dirty="0" smtClean="0">
                <a:solidFill>
                  <a:prstClr val="white"/>
                </a:solidFill>
                <a:latin typeface="Vegur" pitchFamily="2" charset="0"/>
              </a:rPr>
              <a:t>and matter under extreme conditions</a:t>
            </a:r>
          </a:p>
        </p:txBody>
      </p:sp>
    </p:spTree>
    <p:extLst>
      <p:ext uri="{BB962C8B-B14F-4D97-AF65-F5344CB8AC3E}">
        <p14:creationId xmlns:p14="http://schemas.microsoft.com/office/powerpoint/2010/main" val="265900896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10" name="Immagine 9" descr="loft_grey.png"/>
          <p:cNvPicPr>
            <a:picLocks noChangeAspect="1"/>
          </p:cNvPicPr>
          <p:nvPr userDrawn="1"/>
        </p:nvPicPr>
        <p:blipFill>
          <a:blip r:embed="rId2">
            <a:lum bright="-36000" contrast="-52000"/>
          </a:blip>
          <a:stretch>
            <a:fillRect/>
          </a:stretch>
        </p:blipFill>
        <p:spPr>
          <a:xfrm rot="20183836">
            <a:off x="0" y="-301910"/>
            <a:ext cx="9144000" cy="6858000"/>
          </a:xfrm>
          <a:prstGeom prst="rect">
            <a:avLst/>
          </a:prstGeom>
        </p:spPr>
      </p:pic>
      <p:sp>
        <p:nvSpPr>
          <p:cNvPr id="27" name="CasellaDiTesto 26"/>
          <p:cNvSpPr txBox="1"/>
          <p:nvPr userDrawn="1"/>
        </p:nvSpPr>
        <p:spPr>
          <a:xfrm>
            <a:off x="5944539" y="-50130"/>
            <a:ext cx="3105088" cy="601664"/>
          </a:xfrm>
          <a:prstGeom prst="rect">
            <a:avLst/>
          </a:prstGeom>
          <a:noFill/>
        </p:spPr>
        <p:txBody>
          <a:bodyPr wrap="none" lIns="0" tIns="0" rIns="0" bIns="0" rtlCol="0" anchor="ctr" anchorCtr="0">
            <a:noAutofit/>
          </a:bodyPr>
          <a:lstStyle/>
          <a:p>
            <a:pPr algn="r">
              <a:lnSpc>
                <a:spcPts val="1000"/>
              </a:lnSpc>
            </a:pPr>
            <a:r>
              <a:rPr lang="en-US" sz="1400" cap="small" dirty="0" smtClean="0">
                <a:solidFill>
                  <a:prstClr val="white">
                    <a:lumMod val="65000"/>
                  </a:prstClr>
                </a:solidFill>
                <a:latin typeface="Gotham Book" pitchFamily="2" charset="0"/>
              </a:rPr>
              <a:t>Exploring the fourth dimension</a:t>
            </a:r>
            <a:endParaRPr lang="en-US" sz="1400" cap="small" dirty="0">
              <a:solidFill>
                <a:prstClr val="white">
                  <a:lumMod val="65000"/>
                </a:prstClr>
              </a:solidFill>
              <a:latin typeface="Gotham Book" pitchFamily="2" charset="0"/>
            </a:endParaRPr>
          </a:p>
        </p:txBody>
      </p:sp>
      <p:sp>
        <p:nvSpPr>
          <p:cNvPr id="37" name="Rettangolo 36"/>
          <p:cNvSpPr/>
          <p:nvPr userDrawn="1"/>
        </p:nvSpPr>
        <p:spPr>
          <a:xfrm>
            <a:off x="4763" y="228066"/>
            <a:ext cx="9143999" cy="5974245"/>
          </a:xfrm>
          <a:prstGeom prst="rect">
            <a:avLst/>
          </a:prstGeom>
          <a:solidFill>
            <a:srgbClr val="FFFFFF">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CasellaDiTesto 38"/>
          <p:cNvSpPr txBox="1"/>
          <p:nvPr userDrawn="1"/>
        </p:nvSpPr>
        <p:spPr>
          <a:xfrm>
            <a:off x="602101" y="6556228"/>
            <a:ext cx="4202596" cy="271219"/>
          </a:xfrm>
          <a:prstGeom prst="rect">
            <a:avLst/>
          </a:prstGeom>
          <a:noFill/>
        </p:spPr>
        <p:txBody>
          <a:bodyPr wrap="square" lIns="0" tIns="0" rIns="0" bIns="0" rtlCol="0" anchor="ctr" anchorCtr="0">
            <a:noAutofit/>
          </a:bodyPr>
          <a:lstStyle/>
          <a:p>
            <a:pPr algn="r">
              <a:lnSpc>
                <a:spcPts val="800"/>
              </a:lnSpc>
            </a:pPr>
            <a:r>
              <a:rPr lang="en-US" cap="small" dirty="0" smtClean="0">
                <a:solidFill>
                  <a:prstClr val="white">
                    <a:lumMod val="65000"/>
                  </a:prstClr>
                </a:solidFill>
                <a:latin typeface="Gotham Book" pitchFamily="2" charset="0"/>
              </a:rPr>
              <a:t>large observatory for x-ray timing</a:t>
            </a:r>
            <a:endParaRPr lang="en-US" cap="small" dirty="0">
              <a:solidFill>
                <a:prstClr val="white">
                  <a:lumMod val="65000"/>
                </a:prstClr>
              </a:solidFill>
              <a:latin typeface="Gotham Book" pitchFamily="2" charset="0"/>
            </a:endParaRPr>
          </a:p>
        </p:txBody>
      </p:sp>
      <p:sp>
        <p:nvSpPr>
          <p:cNvPr id="15" name="Segnaposto testo 12"/>
          <p:cNvSpPr>
            <a:spLocks noGrp="1"/>
          </p:cNvSpPr>
          <p:nvPr>
            <p:ph type="body" sz="quarter" idx="10" hasCustomPrompt="1"/>
          </p:nvPr>
        </p:nvSpPr>
        <p:spPr>
          <a:xfrm>
            <a:off x="2651771" y="96713"/>
            <a:ext cx="3078539" cy="276999"/>
          </a:xfrm>
          <a:prstGeom prst="rect">
            <a:avLst/>
          </a:prstGeom>
        </p:spPr>
        <p:txBody>
          <a:bodyPr vert="horz" wrap="square" lIns="0" tIns="0" rIns="0" bIns="0" anchor="ctr" anchorCtr="0">
            <a:spAutoFit/>
          </a:bodyPr>
          <a:lstStyle>
            <a:lvl1pPr marL="0" indent="0" algn="ctr">
              <a:spcBef>
                <a:spcPts val="0"/>
              </a:spcBef>
              <a:buNone/>
              <a:defRPr sz="1800" cap="small" baseline="0">
                <a:solidFill>
                  <a:srgbClr val="00B0F0"/>
                </a:solidFill>
                <a:latin typeface="Gotham Book" pitchFamily="2"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sp>
        <p:nvSpPr>
          <p:cNvPr id="2" name="Right Triangle 1"/>
          <p:cNvSpPr/>
          <p:nvPr userDrawn="1"/>
        </p:nvSpPr>
        <p:spPr>
          <a:xfrm rot="10800000">
            <a:off x="8002709" y="427000"/>
            <a:ext cx="1141289" cy="409762"/>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ight Triangle 12"/>
          <p:cNvSpPr/>
          <p:nvPr userDrawn="1"/>
        </p:nvSpPr>
        <p:spPr>
          <a:xfrm>
            <a:off x="-11810" y="5802818"/>
            <a:ext cx="1358368" cy="634143"/>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6" name="Immagine 25" descr="icon.png"/>
          <p:cNvPicPr>
            <a:picLocks noChangeAspect="1"/>
          </p:cNvPicPr>
          <p:nvPr userDrawn="1"/>
        </p:nvPicPr>
        <p:blipFill>
          <a:blip r:embed="rId3" cstate="print">
            <a:grayscl/>
            <a:lum bright="2000"/>
          </a:blip>
          <a:stretch>
            <a:fillRect/>
          </a:stretch>
        </p:blipFill>
        <p:spPr>
          <a:xfrm>
            <a:off x="138498" y="6107053"/>
            <a:ext cx="663389" cy="663389"/>
          </a:xfrm>
          <a:prstGeom prst="rect">
            <a:avLst/>
          </a:prstGeom>
        </p:spPr>
      </p:pic>
    </p:spTree>
    <p:extLst>
      <p:ext uri="{BB962C8B-B14F-4D97-AF65-F5344CB8AC3E}">
        <p14:creationId xmlns:p14="http://schemas.microsoft.com/office/powerpoint/2010/main" val="1024109024"/>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s black">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83401">
            <a:off x="1013214" y="1303640"/>
            <a:ext cx="6659659" cy="3995795"/>
          </a:xfrm>
          <a:prstGeom prst="rect">
            <a:avLst/>
          </a:prstGeom>
        </p:spPr>
      </p:pic>
      <p:sp>
        <p:nvSpPr>
          <p:cNvPr id="3" name="Rettangolo 2"/>
          <p:cNvSpPr/>
          <p:nvPr userDrawn="1"/>
        </p:nvSpPr>
        <p:spPr>
          <a:xfrm>
            <a:off x="0" y="0"/>
            <a:ext cx="9144000" cy="6858000"/>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9780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s black">
    <p:bg>
      <p:bgPr>
        <a:solidFill>
          <a:schemeClr val="tx1"/>
        </a:solidFill>
        <a:effectLst/>
      </p:bgPr>
    </p:bg>
    <p:spTree>
      <p:nvGrpSpPr>
        <p:cNvPr id="1" name=""/>
        <p:cNvGrpSpPr/>
        <p:nvPr/>
      </p:nvGrpSpPr>
      <p:grpSpPr>
        <a:xfrm>
          <a:off x="0" y="0"/>
          <a:ext cx="0" cy="0"/>
          <a:chOff x="0" y="0"/>
          <a:chExt cx="0" cy="0"/>
        </a:xfrm>
      </p:grpSpPr>
      <p:pic>
        <p:nvPicPr>
          <p:cNvPr id="22" name="Immagine 21" descr="banner.png"/>
          <p:cNvPicPr>
            <a:picLocks noChangeAspect="1"/>
          </p:cNvPicPr>
          <p:nvPr userDrawn="1"/>
        </p:nvPicPr>
        <p:blipFill>
          <a:blip r:embed="rId2"/>
          <a:stretch>
            <a:fillRect/>
          </a:stretch>
        </p:blipFill>
        <p:spPr>
          <a:xfrm>
            <a:off x="0" y="0"/>
            <a:ext cx="9144000" cy="643011"/>
          </a:xfrm>
          <a:prstGeom prst="rect">
            <a:avLst/>
          </a:prstGeom>
        </p:spPr>
      </p:pic>
      <p:sp>
        <p:nvSpPr>
          <p:cNvPr id="15" name="Segnaposto testo 12"/>
          <p:cNvSpPr>
            <a:spLocks noGrp="1"/>
          </p:cNvSpPr>
          <p:nvPr>
            <p:ph type="body" sz="quarter" idx="10" hasCustomPrompt="1"/>
          </p:nvPr>
        </p:nvSpPr>
        <p:spPr>
          <a:xfrm>
            <a:off x="106363" y="69013"/>
            <a:ext cx="3078539" cy="276999"/>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pic>
        <p:nvPicPr>
          <p:cNvPr id="17"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41" y="23247"/>
            <a:ext cx="1049159" cy="343240"/>
          </a:xfrm>
          <a:prstGeom prst="rect">
            <a:avLst/>
          </a:prstGeom>
          <a:ln>
            <a:noFill/>
          </a:ln>
          <a:effectLst/>
        </p:spPr>
      </p:pic>
      <p:pic>
        <p:nvPicPr>
          <p:cNvPr id="23" name="Immagine 22" descr="banner.png"/>
          <p:cNvPicPr>
            <a:picLocks noChangeAspect="1"/>
          </p:cNvPicPr>
          <p:nvPr userDrawn="1"/>
        </p:nvPicPr>
        <p:blipFill>
          <a:blip r:embed="rId2"/>
          <a:stretch>
            <a:fillRect/>
          </a:stretch>
        </p:blipFill>
        <p:spPr>
          <a:xfrm rot="10800000">
            <a:off x="0" y="6214989"/>
            <a:ext cx="9144000" cy="643011"/>
          </a:xfrm>
          <a:prstGeom prst="rect">
            <a:avLst/>
          </a:prstGeom>
        </p:spPr>
      </p:pic>
      <p:sp>
        <p:nvSpPr>
          <p:cNvPr id="12" name="CasellaDiTesto 11"/>
          <p:cNvSpPr txBox="1"/>
          <p:nvPr userDrawn="1"/>
        </p:nvSpPr>
        <p:spPr>
          <a:xfrm>
            <a:off x="1024967" y="6590581"/>
            <a:ext cx="8096751" cy="166712"/>
          </a:xfrm>
          <a:prstGeom prst="rect">
            <a:avLst/>
          </a:prstGeom>
          <a:noFill/>
        </p:spPr>
        <p:txBody>
          <a:bodyPr wrap="square" lIns="36000" tIns="0" rIns="36000" bIns="0" rtlCol="0">
            <a:spAutoFit/>
          </a:bodyPr>
          <a:lstStyle/>
          <a:p>
            <a:pPr>
              <a:lnSpc>
                <a:spcPts val="1300"/>
              </a:lnSpc>
            </a:pP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26" name="Immagine 25" descr="icon.png"/>
          <p:cNvPicPr>
            <a:picLocks noChangeAspect="1"/>
          </p:cNvPicPr>
          <p:nvPr userDrawn="1"/>
        </p:nvPicPr>
        <p:blipFill>
          <a:blip r:embed="rId4" cstate="print">
            <a:grayscl/>
            <a:lum bright="2000"/>
          </a:blip>
          <a:stretch>
            <a:fillRect/>
          </a:stretch>
        </p:blipFill>
        <p:spPr>
          <a:xfrm>
            <a:off x="106363" y="6369142"/>
            <a:ext cx="454354" cy="454354"/>
          </a:xfrm>
          <a:prstGeom prst="rect">
            <a:avLst/>
          </a:prstGeom>
        </p:spPr>
      </p:pic>
      <p:sp>
        <p:nvSpPr>
          <p:cNvPr id="2" name="Rettangolo 1"/>
          <p:cNvSpPr/>
          <p:nvPr userDrawn="1"/>
        </p:nvSpPr>
        <p:spPr>
          <a:xfrm rot="712316">
            <a:off x="6914" y="6249151"/>
            <a:ext cx="1181339" cy="190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Rettangolo 8"/>
          <p:cNvSpPr/>
          <p:nvPr userDrawn="1"/>
        </p:nvSpPr>
        <p:spPr>
          <a:xfrm rot="679645">
            <a:off x="7905693" y="446075"/>
            <a:ext cx="1181339" cy="568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28636934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DB161C9-E474-4553-8B3C-4D7614A5ECFB}" type="datetime1">
              <a:rPr lang="it-IT" smtClean="0"/>
              <a:t>11/12/2019</a:t>
            </a:fld>
            <a:endParaRPr lang="it-IT"/>
          </a:p>
        </p:txBody>
      </p:sp>
      <p:sp>
        <p:nvSpPr>
          <p:cNvPr id="5" name="Footer Placeholder 4"/>
          <p:cNvSpPr>
            <a:spLocks noGrp="1"/>
          </p:cNvSpPr>
          <p:nvPr>
            <p:ph type="ftr" sz="quarter" idx="11"/>
          </p:nvPr>
        </p:nvSpPr>
        <p:spPr/>
        <p:txBody>
          <a:bodyPr/>
          <a:lstStyle/>
          <a:p>
            <a:r>
              <a:rPr lang="it-IT" smtClean="0"/>
              <a:t>Marco Feroci (INAF) - AXRO - 7 December 2016</a:t>
            </a:r>
            <a:endParaRPr lang="it-IT"/>
          </a:p>
        </p:txBody>
      </p:sp>
      <p:sp>
        <p:nvSpPr>
          <p:cNvPr id="6" name="Slide Number Placeholder 5"/>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1349232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99C9B21-13DC-4B1A-BA69-F0AD98C64343}" type="datetime1">
              <a:rPr lang="it-IT" smtClean="0"/>
              <a:t>11/12/2019</a:t>
            </a:fld>
            <a:endParaRPr lang="it-IT"/>
          </a:p>
        </p:txBody>
      </p:sp>
      <p:sp>
        <p:nvSpPr>
          <p:cNvPr id="5" name="Footer Placeholder 4"/>
          <p:cNvSpPr>
            <a:spLocks noGrp="1"/>
          </p:cNvSpPr>
          <p:nvPr>
            <p:ph type="ftr" sz="quarter" idx="11"/>
          </p:nvPr>
        </p:nvSpPr>
        <p:spPr/>
        <p:txBody>
          <a:bodyPr/>
          <a:lstStyle/>
          <a:p>
            <a:r>
              <a:rPr lang="it-IT" smtClean="0"/>
              <a:t>Marco Feroci (INAF) - AXRO - 7 December 2016</a:t>
            </a:r>
            <a:endParaRPr lang="it-IT"/>
          </a:p>
        </p:txBody>
      </p:sp>
      <p:sp>
        <p:nvSpPr>
          <p:cNvPr id="6" name="Slide Number Placeholder 5"/>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1013326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426C75A1-F5AB-447A-BD61-528F89264265}" type="datetime1">
              <a:rPr lang="it-IT" smtClean="0"/>
              <a:t>11/12/2019</a:t>
            </a:fld>
            <a:endParaRPr lang="it-IT"/>
          </a:p>
        </p:txBody>
      </p:sp>
      <p:sp>
        <p:nvSpPr>
          <p:cNvPr id="5" name="Footer Placeholder 4"/>
          <p:cNvSpPr>
            <a:spLocks noGrp="1"/>
          </p:cNvSpPr>
          <p:nvPr>
            <p:ph type="ftr" sz="quarter" idx="11"/>
          </p:nvPr>
        </p:nvSpPr>
        <p:spPr/>
        <p:txBody>
          <a:bodyPr/>
          <a:lstStyle/>
          <a:p>
            <a:r>
              <a:rPr lang="it-IT" smtClean="0"/>
              <a:t>Marco Feroci (INAF) - AXRO - 7 December 2016</a:t>
            </a:r>
            <a:endParaRPr lang="it-IT"/>
          </a:p>
        </p:txBody>
      </p:sp>
      <p:sp>
        <p:nvSpPr>
          <p:cNvPr id="6" name="Slide Number Placeholder 5"/>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3857387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73FB02C6-D862-47C9-A107-149F771B8B68}" type="datetime1">
              <a:rPr lang="it-IT" smtClean="0"/>
              <a:t>11/12/2019</a:t>
            </a:fld>
            <a:endParaRPr lang="it-IT"/>
          </a:p>
        </p:txBody>
      </p:sp>
      <p:sp>
        <p:nvSpPr>
          <p:cNvPr id="6" name="Footer Placeholder 5"/>
          <p:cNvSpPr>
            <a:spLocks noGrp="1"/>
          </p:cNvSpPr>
          <p:nvPr>
            <p:ph type="ftr" sz="quarter" idx="11"/>
          </p:nvPr>
        </p:nvSpPr>
        <p:spPr/>
        <p:txBody>
          <a:bodyPr/>
          <a:lstStyle/>
          <a:p>
            <a:r>
              <a:rPr lang="it-IT" smtClean="0"/>
              <a:t>Marco Feroci (INAF) - AXRO - 7 December 2016</a:t>
            </a:r>
            <a:endParaRPr lang="it-IT"/>
          </a:p>
        </p:txBody>
      </p:sp>
      <p:sp>
        <p:nvSpPr>
          <p:cNvPr id="7" name="Slide Number Placeholder 6"/>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41788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6" name="Immagine 15" descr="universe_vignetted.jpg"/>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763" y="0"/>
            <a:ext cx="9148763" cy="6210300"/>
          </a:xfrm>
          <a:prstGeom prst="rect">
            <a:avLst/>
          </a:prstGeom>
        </p:spPr>
      </p:pic>
      <p:pic>
        <p:nvPicPr>
          <p:cNvPr id="5" name="Immagine 4"/>
          <p:cNvPicPr>
            <a:picLocks noChangeAspect="1"/>
          </p:cNvPicPr>
          <p:nvPr userDrawn="1"/>
        </p:nvPicPr>
        <p:blipFill rotWithShape="1">
          <a:blip r:embed="rId4">
            <a:clrChange>
              <a:clrFrom>
                <a:srgbClr val="FFFFFF"/>
              </a:clrFrom>
              <a:clrTo>
                <a:srgbClr val="FFFFFF">
                  <a:alpha val="0"/>
                </a:srgbClr>
              </a:clrTo>
            </a:clrChange>
            <a:graysc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710"/>
          <a:stretch/>
        </p:blipFill>
        <p:spPr>
          <a:xfrm rot="20478111">
            <a:off x="897067" y="825587"/>
            <a:ext cx="7207165" cy="4250371"/>
          </a:xfrm>
          <a:prstGeom prst="rect">
            <a:avLst/>
          </a:prstGeom>
        </p:spPr>
      </p:pic>
      <p:sp>
        <p:nvSpPr>
          <p:cNvPr id="17" name="Rettangolo 16"/>
          <p:cNvSpPr/>
          <p:nvPr userDrawn="1"/>
        </p:nvSpPr>
        <p:spPr>
          <a:xfrm>
            <a:off x="-13605" y="-3055"/>
            <a:ext cx="9144000" cy="68610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asellaDiTesto 1"/>
          <p:cNvSpPr txBox="1"/>
          <p:nvPr userDrawn="1"/>
        </p:nvSpPr>
        <p:spPr>
          <a:xfrm>
            <a:off x="7144" y="3393568"/>
            <a:ext cx="9123251" cy="1908215"/>
          </a:xfrm>
          <a:prstGeom prst="rect">
            <a:avLst/>
          </a:prstGeom>
          <a:noFill/>
        </p:spPr>
        <p:txBody>
          <a:bodyPr wrap="square" lIns="0" rIns="0" rtlCol="0">
            <a:spAutoFit/>
          </a:bodyPr>
          <a:lstStyle/>
          <a:p>
            <a:pPr algn="ctr">
              <a:spcAft>
                <a:spcPts val="1200"/>
              </a:spcAft>
            </a:pPr>
            <a:r>
              <a:rPr lang="it-IT" sz="2400"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Marco Feroci</a:t>
            </a:r>
            <a:endParaRPr lang="it-IT" sz="2400" cap="small" baseline="0" dirty="0" smtClean="0">
              <a:solidFill>
                <a:srgbClr val="00B0F0"/>
              </a:solidFill>
              <a:latin typeface="Verdana" panose="020B0604030504040204" pitchFamily="34" charset="0"/>
              <a:ea typeface="Verdana" panose="020B0604030504040204" pitchFamily="34" charset="0"/>
              <a:cs typeface="Verdana" panose="020B0604030504040204" pitchFamily="34" charset="0"/>
            </a:endParaRPr>
          </a:p>
          <a:p>
            <a:pPr algn="ctr">
              <a:spcAft>
                <a:spcPts val="1200"/>
              </a:spcAft>
            </a:pPr>
            <a:r>
              <a:rPr lang="it-IT" sz="1800" cap="small" baseline="0"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INAF/IAPS &amp; INFN/Tor Vergata, Rome, Italy</a:t>
            </a:r>
          </a:p>
          <a:p>
            <a:pPr algn="ctr">
              <a:spcAft>
                <a:spcPts val="1200"/>
              </a:spcAft>
            </a:pPr>
            <a:r>
              <a:rPr lang="it-IT" sz="1800" cap="small" baseline="0"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on behalf of the eXTP Consortium</a:t>
            </a:r>
            <a:endParaRPr lang="it-IT" sz="1800"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a:p>
            <a:pPr algn="ctr"/>
            <a:endParaRPr lang="it-IT"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a:p>
            <a:endParaRPr lang="it-IT" sz="1000"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CasellaDiTesto 13"/>
          <p:cNvSpPr txBox="1"/>
          <p:nvPr userDrawn="1"/>
        </p:nvSpPr>
        <p:spPr>
          <a:xfrm>
            <a:off x="7144" y="1828751"/>
            <a:ext cx="9143999" cy="1200329"/>
          </a:xfrm>
          <a:prstGeom prst="rect">
            <a:avLst/>
          </a:prstGeom>
          <a:noFill/>
        </p:spPr>
        <p:txBody>
          <a:bodyPr wrap="square" lIns="0" rIns="0" rtlCol="0">
            <a:spAutoFit/>
          </a:bodyPr>
          <a:lstStyle/>
          <a:p>
            <a:pPr algn="ctr"/>
            <a:r>
              <a:rPr lang="en-US" sz="3600" b="1" kern="1200" cap="small" dirty="0" smtClean="0">
                <a:solidFill>
                  <a:schemeClr val="bg1"/>
                </a:solidFill>
                <a:effectLst/>
                <a:latin typeface="+mn-lt"/>
                <a:ea typeface="+mn-ea"/>
                <a:cs typeface="+mn-cs"/>
              </a:rPr>
              <a:t>The enhanced</a:t>
            </a:r>
            <a:r>
              <a:rPr lang="en-US" sz="3600" b="1" kern="1200" cap="small" baseline="0" dirty="0" smtClean="0">
                <a:solidFill>
                  <a:schemeClr val="bg1"/>
                </a:solidFill>
                <a:effectLst/>
                <a:latin typeface="+mn-lt"/>
                <a:ea typeface="+mn-ea"/>
                <a:cs typeface="+mn-cs"/>
              </a:rPr>
              <a:t> X-ray Timing and Polarimetry (</a:t>
            </a:r>
            <a:r>
              <a:rPr lang="en-US" sz="3600" b="1" kern="1200" cap="small" baseline="0" dirty="0" err="1" smtClean="0">
                <a:solidFill>
                  <a:schemeClr val="bg1"/>
                </a:solidFill>
                <a:effectLst/>
                <a:latin typeface="+mn-lt"/>
                <a:ea typeface="+mn-ea"/>
                <a:cs typeface="+mn-cs"/>
              </a:rPr>
              <a:t>eXTP</a:t>
            </a:r>
            <a:r>
              <a:rPr lang="en-US" sz="3600" b="1" kern="1200" cap="small" baseline="0" dirty="0" smtClean="0">
                <a:solidFill>
                  <a:schemeClr val="bg1"/>
                </a:solidFill>
                <a:effectLst/>
                <a:latin typeface="+mn-lt"/>
                <a:ea typeface="+mn-ea"/>
                <a:cs typeface="+mn-cs"/>
              </a:rPr>
              <a:t>) mission</a:t>
            </a:r>
            <a:endParaRPr lang="it-IT" sz="3600" kern="1200" cap="small" baseline="0" dirty="0" smtClean="0">
              <a:solidFill>
                <a:schemeClr val="bg1"/>
              </a:solidFill>
              <a:effectLst/>
              <a:latin typeface="+mn-lt"/>
              <a:ea typeface="+mn-ea"/>
              <a:cs typeface="+mn-cs"/>
            </a:endParaRPr>
          </a:p>
        </p:txBody>
      </p:sp>
      <p:sp>
        <p:nvSpPr>
          <p:cNvPr id="3" name="Rettangolo 2"/>
          <p:cNvSpPr/>
          <p:nvPr userDrawn="1"/>
        </p:nvSpPr>
        <p:spPr>
          <a:xfrm>
            <a:off x="0" y="6210218"/>
            <a:ext cx="9151143" cy="647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96062101"/>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C51A85E-910F-4BFB-8940-942FEA28F19B}" type="datetime1">
              <a:rPr lang="it-IT" smtClean="0"/>
              <a:t>11/12/2019</a:t>
            </a:fld>
            <a:endParaRPr lang="it-IT"/>
          </a:p>
        </p:txBody>
      </p:sp>
      <p:sp>
        <p:nvSpPr>
          <p:cNvPr id="8" name="Footer Placeholder 7"/>
          <p:cNvSpPr>
            <a:spLocks noGrp="1"/>
          </p:cNvSpPr>
          <p:nvPr>
            <p:ph type="ftr" sz="quarter" idx="11"/>
          </p:nvPr>
        </p:nvSpPr>
        <p:spPr/>
        <p:txBody>
          <a:bodyPr/>
          <a:lstStyle/>
          <a:p>
            <a:r>
              <a:rPr lang="it-IT" smtClean="0"/>
              <a:t>Marco Feroci (INAF) - AXRO - 7 December 2016</a:t>
            </a:r>
            <a:endParaRPr lang="it-IT"/>
          </a:p>
        </p:txBody>
      </p:sp>
      <p:sp>
        <p:nvSpPr>
          <p:cNvPr id="9" name="Slide Number Placeholder 8"/>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2357652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0EF46B99-67F1-4B5E-911F-88BB3B156D7B}" type="datetime1">
              <a:rPr lang="it-IT" smtClean="0"/>
              <a:t>11/12/2019</a:t>
            </a:fld>
            <a:endParaRPr lang="it-IT"/>
          </a:p>
        </p:txBody>
      </p:sp>
      <p:sp>
        <p:nvSpPr>
          <p:cNvPr id="4" name="Footer Placeholder 3"/>
          <p:cNvSpPr>
            <a:spLocks noGrp="1"/>
          </p:cNvSpPr>
          <p:nvPr>
            <p:ph type="ftr" sz="quarter" idx="11"/>
          </p:nvPr>
        </p:nvSpPr>
        <p:spPr/>
        <p:txBody>
          <a:bodyPr/>
          <a:lstStyle/>
          <a:p>
            <a:r>
              <a:rPr lang="it-IT" smtClean="0"/>
              <a:t>Marco Feroci (INAF) - AXRO - 7 December 2016</a:t>
            </a:r>
            <a:endParaRPr lang="it-IT"/>
          </a:p>
        </p:txBody>
      </p:sp>
      <p:sp>
        <p:nvSpPr>
          <p:cNvPr id="5" name="Slide Number Placeholder 4"/>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1150047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4161D-9071-422C-83DF-2BAC950EFF91}" type="datetime1">
              <a:rPr lang="it-IT" smtClean="0"/>
              <a:t>11/12/2019</a:t>
            </a:fld>
            <a:endParaRPr lang="it-IT"/>
          </a:p>
        </p:txBody>
      </p:sp>
      <p:sp>
        <p:nvSpPr>
          <p:cNvPr id="3" name="Footer Placeholder 2"/>
          <p:cNvSpPr>
            <a:spLocks noGrp="1"/>
          </p:cNvSpPr>
          <p:nvPr>
            <p:ph type="ftr" sz="quarter" idx="11"/>
          </p:nvPr>
        </p:nvSpPr>
        <p:spPr/>
        <p:txBody>
          <a:bodyPr/>
          <a:lstStyle/>
          <a:p>
            <a:r>
              <a:rPr lang="it-IT" smtClean="0"/>
              <a:t>Marco Feroci (INAF) - AXRO - 7 December 2016</a:t>
            </a:r>
            <a:endParaRPr lang="it-IT"/>
          </a:p>
        </p:txBody>
      </p:sp>
      <p:sp>
        <p:nvSpPr>
          <p:cNvPr id="4" name="Slide Number Placeholder 3"/>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2841765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7D6F128-E5D4-4526-929D-1F1E564DC22D}" type="datetime1">
              <a:rPr lang="it-IT" smtClean="0"/>
              <a:t>11/12/2019</a:t>
            </a:fld>
            <a:endParaRPr lang="it-IT"/>
          </a:p>
        </p:txBody>
      </p:sp>
      <p:sp>
        <p:nvSpPr>
          <p:cNvPr id="6" name="Footer Placeholder 5"/>
          <p:cNvSpPr>
            <a:spLocks noGrp="1"/>
          </p:cNvSpPr>
          <p:nvPr>
            <p:ph type="ftr" sz="quarter" idx="11"/>
          </p:nvPr>
        </p:nvSpPr>
        <p:spPr/>
        <p:txBody>
          <a:bodyPr/>
          <a:lstStyle/>
          <a:p>
            <a:r>
              <a:rPr lang="it-IT" smtClean="0"/>
              <a:t>Marco Feroci (INAF) - AXRO - 7 December 2016</a:t>
            </a:r>
            <a:endParaRPr lang="it-IT"/>
          </a:p>
        </p:txBody>
      </p:sp>
      <p:sp>
        <p:nvSpPr>
          <p:cNvPr id="7" name="Slide Number Placeholder 6"/>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469499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76C6A4E3-C8CF-4F10-9B88-240297A9BCA0}" type="datetime1">
              <a:rPr lang="it-IT" smtClean="0"/>
              <a:t>11/12/2019</a:t>
            </a:fld>
            <a:endParaRPr lang="it-IT"/>
          </a:p>
        </p:txBody>
      </p:sp>
      <p:sp>
        <p:nvSpPr>
          <p:cNvPr id="6" name="Footer Placeholder 5"/>
          <p:cNvSpPr>
            <a:spLocks noGrp="1"/>
          </p:cNvSpPr>
          <p:nvPr>
            <p:ph type="ftr" sz="quarter" idx="11"/>
          </p:nvPr>
        </p:nvSpPr>
        <p:spPr/>
        <p:txBody>
          <a:bodyPr/>
          <a:lstStyle/>
          <a:p>
            <a:r>
              <a:rPr lang="it-IT" smtClean="0"/>
              <a:t>Marco Feroci (INAF) - AXRO - 7 December 2016</a:t>
            </a:r>
            <a:endParaRPr lang="it-IT"/>
          </a:p>
        </p:txBody>
      </p:sp>
      <p:sp>
        <p:nvSpPr>
          <p:cNvPr id="7" name="Slide Number Placeholder 6"/>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421463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73EF15B4-4F1A-468A-95EB-E99F4F6427CC}" type="datetime1">
              <a:rPr lang="it-IT" smtClean="0"/>
              <a:t>11/12/2019</a:t>
            </a:fld>
            <a:endParaRPr lang="it-IT"/>
          </a:p>
        </p:txBody>
      </p:sp>
      <p:sp>
        <p:nvSpPr>
          <p:cNvPr id="5" name="Footer Placeholder 4"/>
          <p:cNvSpPr>
            <a:spLocks noGrp="1"/>
          </p:cNvSpPr>
          <p:nvPr>
            <p:ph type="ftr" sz="quarter" idx="11"/>
          </p:nvPr>
        </p:nvSpPr>
        <p:spPr/>
        <p:txBody>
          <a:bodyPr/>
          <a:lstStyle/>
          <a:p>
            <a:r>
              <a:rPr lang="it-IT" smtClean="0"/>
              <a:t>Marco Feroci (INAF) - AXRO - 7 December 2016</a:t>
            </a:r>
            <a:endParaRPr lang="it-IT"/>
          </a:p>
        </p:txBody>
      </p:sp>
      <p:sp>
        <p:nvSpPr>
          <p:cNvPr id="6" name="Slide Number Placeholder 5"/>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3155112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33E8369-73BE-4316-8FDC-C151F61C4029}" type="datetime1">
              <a:rPr lang="it-IT" smtClean="0"/>
              <a:t>11/12/2019</a:t>
            </a:fld>
            <a:endParaRPr lang="it-IT"/>
          </a:p>
        </p:txBody>
      </p:sp>
      <p:sp>
        <p:nvSpPr>
          <p:cNvPr id="5" name="Footer Placeholder 4"/>
          <p:cNvSpPr>
            <a:spLocks noGrp="1"/>
          </p:cNvSpPr>
          <p:nvPr>
            <p:ph type="ftr" sz="quarter" idx="11"/>
          </p:nvPr>
        </p:nvSpPr>
        <p:spPr/>
        <p:txBody>
          <a:bodyPr/>
          <a:lstStyle/>
          <a:p>
            <a:r>
              <a:rPr lang="it-IT" smtClean="0"/>
              <a:t>Marco Feroci (INAF) - AXRO - 7 December 2016</a:t>
            </a:r>
            <a:endParaRPr lang="it-IT"/>
          </a:p>
        </p:txBody>
      </p:sp>
      <p:sp>
        <p:nvSpPr>
          <p:cNvPr id="6" name="Slide Number Placeholder 5"/>
          <p:cNvSpPr>
            <a:spLocks noGrp="1"/>
          </p:cNvSpPr>
          <p:nvPr>
            <p:ph type="sldNum" sz="quarter" idx="12"/>
          </p:nvPr>
        </p:nvSpPr>
        <p:spPr/>
        <p:txBody>
          <a:bodyPr/>
          <a:lstStyle/>
          <a:p>
            <a:fld id="{6C6B4B6E-712B-48AD-B35F-3049B3801142}" type="slidenum">
              <a:rPr lang="it-IT" smtClean="0"/>
              <a:t>‹#›</a:t>
            </a:fld>
            <a:endParaRPr lang="it-IT"/>
          </a:p>
        </p:txBody>
      </p:sp>
    </p:spTree>
    <p:extLst>
      <p:ext uri="{BB962C8B-B14F-4D97-AF65-F5344CB8AC3E}">
        <p14:creationId xmlns:p14="http://schemas.microsoft.com/office/powerpoint/2010/main" val="3322525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121743"/>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5" name="Rettangolo 4"/>
          <p:cNvSpPr/>
          <p:nvPr userDrawn="1"/>
        </p:nvSpPr>
        <p:spPr>
          <a:xfrm>
            <a:off x="0" y="798164"/>
            <a:ext cx="9144000" cy="515318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CasellaDiTesto 12"/>
          <p:cNvSpPr txBox="1"/>
          <p:nvPr userDrawn="1"/>
        </p:nvSpPr>
        <p:spPr>
          <a:xfrm>
            <a:off x="104775" y="5953432"/>
            <a:ext cx="2070561" cy="890447"/>
          </a:xfrm>
          <a:prstGeom prst="rect">
            <a:avLst/>
          </a:prstGeom>
          <a:noFill/>
          <a:effectLst/>
        </p:spPr>
        <p:txBody>
          <a:bodyPr wrap="square" lIns="0" tIns="0" rIns="0" bIns="0" rtlCol="0" anchor="ctr" anchorCtr="0">
            <a:noAutofit/>
          </a:bodyPr>
          <a:lstStyle/>
          <a:p>
            <a:r>
              <a:rPr lang="en-US" sz="4000" cap="small" spc="-160" dirty="0" smtClean="0">
                <a:solidFill>
                  <a:srgbClr val="00B0F0"/>
                </a:solidFill>
                <a:latin typeface="Gotham Book" pitchFamily="2" charset="0"/>
              </a:rPr>
              <a:t>LOFT</a:t>
            </a:r>
            <a:endParaRPr lang="en-US" sz="4000" cap="small" spc="-160" dirty="0">
              <a:solidFill>
                <a:srgbClr val="00B0F0"/>
              </a:solidFill>
              <a:latin typeface="Gotham Book" pitchFamily="2" charset="0"/>
            </a:endParaRPr>
          </a:p>
        </p:txBody>
      </p:sp>
      <p:sp>
        <p:nvSpPr>
          <p:cNvPr id="14" name="CasellaDiTesto 13"/>
          <p:cNvSpPr txBox="1"/>
          <p:nvPr userDrawn="1"/>
        </p:nvSpPr>
        <p:spPr>
          <a:xfrm>
            <a:off x="1472691" y="6081364"/>
            <a:ext cx="3183774" cy="731802"/>
          </a:xfrm>
          <a:prstGeom prst="rect">
            <a:avLst/>
          </a:prstGeom>
          <a:noFill/>
        </p:spPr>
        <p:txBody>
          <a:bodyPr wrap="square" lIns="0" tIns="0" rIns="0" bIns="0" rtlCol="0" anchor="ctr" anchorCtr="0">
            <a:noAutofit/>
          </a:bodyPr>
          <a:lstStyle/>
          <a:p>
            <a:pPr>
              <a:lnSpc>
                <a:spcPts val="1700"/>
              </a:lnSpc>
            </a:pPr>
            <a:r>
              <a:rPr lang="en-US" cap="small" spc="-100" dirty="0" smtClean="0">
                <a:solidFill>
                  <a:prstClr val="white">
                    <a:lumMod val="50000"/>
                  </a:prstClr>
                </a:solidFill>
                <a:latin typeface="Gotham Book" pitchFamily="2" charset="0"/>
              </a:rPr>
              <a:t>large observatory</a:t>
            </a:r>
          </a:p>
          <a:p>
            <a:pPr>
              <a:lnSpc>
                <a:spcPts val="1700"/>
              </a:lnSpc>
            </a:pPr>
            <a:r>
              <a:rPr lang="en-US" cap="small" spc="-100" dirty="0" smtClean="0">
                <a:solidFill>
                  <a:prstClr val="white">
                    <a:lumMod val="50000"/>
                  </a:prstClr>
                </a:solidFill>
                <a:latin typeface="Gotham Book" pitchFamily="2" charset="0"/>
              </a:rPr>
              <a:t>for x-ray timing</a:t>
            </a:r>
            <a:endParaRPr lang="en-US" cap="small" spc="-100" dirty="0">
              <a:solidFill>
                <a:prstClr val="white">
                  <a:lumMod val="50000"/>
                </a:prstClr>
              </a:solidFill>
              <a:latin typeface="Gotham Book" pitchFamily="2" charset="0"/>
            </a:endParaRPr>
          </a:p>
        </p:txBody>
      </p:sp>
      <p:sp>
        <p:nvSpPr>
          <p:cNvPr id="16" name="CasellaDiTesto 15"/>
          <p:cNvSpPr txBox="1"/>
          <p:nvPr userDrawn="1"/>
        </p:nvSpPr>
        <p:spPr>
          <a:xfrm>
            <a:off x="4636263" y="6431767"/>
            <a:ext cx="2925763" cy="256480"/>
          </a:xfrm>
          <a:prstGeom prst="rect">
            <a:avLst/>
          </a:prstGeom>
          <a:noFill/>
        </p:spPr>
        <p:txBody>
          <a:bodyPr wrap="square" lIns="0" tIns="0" rIns="0" bIns="0" rtlCol="0" anchor="ctr" anchorCtr="0">
            <a:spAutoFit/>
          </a:bodyPr>
          <a:lstStyle/>
          <a:p>
            <a:pPr>
              <a:lnSpc>
                <a:spcPts val="1000"/>
              </a:lnSpc>
              <a:defRPr/>
            </a:pPr>
            <a:r>
              <a:rPr lang="en-US" sz="1200" cap="small" spc="-100" dirty="0" smtClean="0">
                <a:solidFill>
                  <a:srgbClr val="00B0F0"/>
                </a:solidFill>
                <a:latin typeface="Gotham Book" pitchFamily="2" charset="0"/>
              </a:rPr>
              <a:t>ESA Cosmic Vision M3 </a:t>
            </a:r>
          </a:p>
          <a:p>
            <a:pPr>
              <a:lnSpc>
                <a:spcPts val="1000"/>
              </a:lnSpc>
              <a:defRPr/>
            </a:pPr>
            <a:r>
              <a:rPr lang="en-US" sz="1200" cap="small" spc="-100" dirty="0" smtClean="0">
                <a:solidFill>
                  <a:prstClr val="white">
                    <a:lumMod val="50000"/>
                  </a:prstClr>
                </a:solidFill>
                <a:latin typeface="Gotham Book" pitchFamily="2" charset="0"/>
              </a:rPr>
              <a:t>candidate missions presentation event</a:t>
            </a:r>
            <a:endParaRPr lang="en-US" sz="1200" cap="small" spc="-100" dirty="0">
              <a:solidFill>
                <a:prstClr val="white">
                  <a:lumMod val="50000"/>
                </a:prstClr>
              </a:solidFill>
              <a:latin typeface="Gotham Book" pitchFamily="2" charset="0"/>
            </a:endParaRPr>
          </a:p>
        </p:txBody>
      </p:sp>
      <p:sp>
        <p:nvSpPr>
          <p:cNvPr id="19" name="Segnaposto testo 18"/>
          <p:cNvSpPr>
            <a:spLocks noGrp="1"/>
          </p:cNvSpPr>
          <p:nvPr>
            <p:ph type="body" sz="quarter" idx="10" hasCustomPrompt="1"/>
          </p:nvPr>
        </p:nvSpPr>
        <p:spPr>
          <a:xfrm>
            <a:off x="4791243" y="6152332"/>
            <a:ext cx="3620469" cy="263525"/>
          </a:xfrm>
          <a:prstGeom prst="rect">
            <a:avLst/>
          </a:prstGeom>
        </p:spPr>
        <p:txBody>
          <a:bodyPr lIns="0" tIns="0" rIns="0" bIns="0" anchor="ctr" anchorCtr="0"/>
          <a:lstStyle>
            <a:lvl1pPr>
              <a:buNone/>
              <a:defRPr sz="1600" cap="small" baseline="0">
                <a:solidFill>
                  <a:schemeClr val="bg1">
                    <a:lumMod val="50000"/>
                  </a:schemeClr>
                </a:solidFill>
                <a:latin typeface="Gotham Book" pitchFamily="2" charset="0"/>
              </a:defRPr>
            </a:lvl1pPr>
          </a:lstStyle>
          <a:p>
            <a:pPr lvl="0"/>
            <a:r>
              <a:rPr lang="it-IT" dirty="0" err="1" smtClean="0"/>
              <a:t>Name</a:t>
            </a:r>
            <a:r>
              <a:rPr lang="it-IT" dirty="0" smtClean="0"/>
              <a:t> </a:t>
            </a:r>
            <a:r>
              <a:rPr lang="it-IT" dirty="0" err="1" smtClean="0"/>
              <a:t>Surname</a:t>
            </a:r>
            <a:r>
              <a:rPr lang="it-IT" dirty="0" smtClean="0"/>
              <a:t> - </a:t>
            </a:r>
            <a:r>
              <a:rPr lang="it-IT" dirty="0" err="1" smtClean="0"/>
              <a:t>Institute</a:t>
            </a:r>
            <a:endParaRPr lang="it-IT" dirty="0" smtClean="0"/>
          </a:p>
        </p:txBody>
      </p:sp>
      <p:pic>
        <p:nvPicPr>
          <p:cNvPr id="10" name="Immagine 9" descr="icon.png"/>
          <p:cNvPicPr>
            <a:picLocks noChangeAspect="1"/>
          </p:cNvPicPr>
          <p:nvPr userDrawn="1"/>
        </p:nvPicPr>
        <p:blipFill>
          <a:blip r:embed="rId2" cstate="print"/>
          <a:stretch>
            <a:fillRect/>
          </a:stretch>
        </p:blipFill>
        <p:spPr>
          <a:xfrm>
            <a:off x="8579238" y="185245"/>
            <a:ext cx="467849" cy="467849"/>
          </a:xfrm>
          <a:prstGeom prst="rect">
            <a:avLst/>
          </a:prstGeom>
        </p:spPr>
      </p:pic>
      <p:sp>
        <p:nvSpPr>
          <p:cNvPr id="11" name="CasellaDiTesto 10"/>
          <p:cNvSpPr txBox="1"/>
          <p:nvPr userDrawn="1"/>
        </p:nvSpPr>
        <p:spPr>
          <a:xfrm>
            <a:off x="7406203" y="142714"/>
            <a:ext cx="1170122" cy="601664"/>
          </a:xfrm>
          <a:prstGeom prst="rect">
            <a:avLst/>
          </a:prstGeom>
          <a:noFill/>
        </p:spPr>
        <p:txBody>
          <a:bodyPr wrap="none" lIns="0" tIns="0" rIns="0" bIns="0" rtlCol="0" anchor="ctr" anchorCtr="0">
            <a:noAutofit/>
          </a:bodyPr>
          <a:lstStyle/>
          <a:p>
            <a:pPr algn="r">
              <a:lnSpc>
                <a:spcPts val="1000"/>
              </a:lnSpc>
            </a:pPr>
            <a:r>
              <a:rPr lang="en-US" sz="1400" cap="small" dirty="0" smtClean="0">
                <a:solidFill>
                  <a:prstClr val="white">
                    <a:lumMod val="50000"/>
                  </a:prstClr>
                </a:solidFill>
                <a:latin typeface="Gotham Book" pitchFamily="2" charset="0"/>
              </a:rPr>
              <a:t>exploring</a:t>
            </a:r>
          </a:p>
          <a:p>
            <a:pPr algn="r">
              <a:lnSpc>
                <a:spcPts val="1000"/>
              </a:lnSpc>
            </a:pPr>
            <a:r>
              <a:rPr lang="en-US" sz="1400" cap="small" dirty="0" smtClean="0">
                <a:solidFill>
                  <a:prstClr val="white">
                    <a:lumMod val="50000"/>
                  </a:prstClr>
                </a:solidFill>
                <a:latin typeface="Gotham Book" pitchFamily="2" charset="0"/>
              </a:rPr>
              <a:t>the fourth </a:t>
            </a:r>
          </a:p>
          <a:p>
            <a:pPr algn="r">
              <a:lnSpc>
                <a:spcPts val="1000"/>
              </a:lnSpc>
            </a:pPr>
            <a:r>
              <a:rPr lang="en-US" sz="1400" cap="small" dirty="0" smtClean="0">
                <a:solidFill>
                  <a:prstClr val="white">
                    <a:lumMod val="50000"/>
                  </a:prstClr>
                </a:solidFill>
                <a:latin typeface="Gotham Book" pitchFamily="2" charset="0"/>
              </a:rPr>
              <a:t>dimension</a:t>
            </a:r>
            <a:endParaRPr lang="en-US" sz="1400" cap="small" dirty="0">
              <a:solidFill>
                <a:prstClr val="white">
                  <a:lumMod val="50000"/>
                </a:prstClr>
              </a:solidFill>
              <a:latin typeface="Gotham Book" pitchFamily="2" charset="0"/>
            </a:endParaRPr>
          </a:p>
        </p:txBody>
      </p:sp>
      <p:pic>
        <p:nvPicPr>
          <p:cNvPr id="17" name="Immagine 16" descr="loft_color.png"/>
          <p:cNvPicPr>
            <a:picLocks noChangeAspect="1"/>
          </p:cNvPicPr>
          <p:nvPr userDrawn="1"/>
        </p:nvPicPr>
        <p:blipFill>
          <a:blip r:embed="rId3" cstate="print"/>
          <a:stretch>
            <a:fillRect/>
          </a:stretch>
        </p:blipFill>
        <p:spPr>
          <a:xfrm rot="20199640">
            <a:off x="648834" y="-539666"/>
            <a:ext cx="7519749" cy="6982412"/>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3471903175"/>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6" name="Immagine 15" descr="universe_vignetted.jpg"/>
          <p:cNvPicPr>
            <a:picLocks noChangeAspect="1"/>
          </p:cNvPicPr>
          <p:nvPr userDrawn="1"/>
        </p:nvPicPr>
        <p:blipFill>
          <a:blip r:embed="rId2">
            <a:lum/>
          </a:blip>
          <a:stretch>
            <a:fillRect/>
          </a:stretch>
        </p:blipFill>
        <p:spPr>
          <a:xfrm>
            <a:off x="-1" y="0"/>
            <a:ext cx="9148763" cy="5695950"/>
          </a:xfrm>
          <a:prstGeom prst="rect">
            <a:avLst/>
          </a:prstGeom>
        </p:spPr>
      </p:pic>
      <p:pic>
        <p:nvPicPr>
          <p:cNvPr id="13" name="Immagine 12" descr="icon.png"/>
          <p:cNvPicPr>
            <a:picLocks noChangeAspect="1"/>
          </p:cNvPicPr>
          <p:nvPr userDrawn="1"/>
        </p:nvPicPr>
        <p:blipFill>
          <a:blip r:embed="rId3" cstate="print"/>
          <a:stretch>
            <a:fillRect/>
          </a:stretch>
        </p:blipFill>
        <p:spPr>
          <a:xfrm>
            <a:off x="106363" y="5860502"/>
            <a:ext cx="827690" cy="827690"/>
          </a:xfrm>
          <a:prstGeom prst="rect">
            <a:avLst/>
          </a:prstGeom>
        </p:spPr>
      </p:pic>
      <p:sp>
        <p:nvSpPr>
          <p:cNvPr id="17" name="Rettangolo 16"/>
          <p:cNvSpPr/>
          <p:nvPr userDrawn="1"/>
        </p:nvSpPr>
        <p:spPr>
          <a:xfrm>
            <a:off x="0" y="-221375"/>
            <a:ext cx="9144000" cy="569595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asellaDiTesto 1"/>
          <p:cNvSpPr txBox="1"/>
          <p:nvPr userDrawn="1"/>
        </p:nvSpPr>
        <p:spPr>
          <a:xfrm>
            <a:off x="3101972" y="3237267"/>
            <a:ext cx="2940055" cy="1261884"/>
          </a:xfrm>
          <a:prstGeom prst="rect">
            <a:avLst/>
          </a:prstGeom>
          <a:noFill/>
        </p:spPr>
        <p:txBody>
          <a:bodyPr wrap="square" lIns="0" rIns="0" rtlCol="0">
            <a:spAutoFit/>
          </a:bodyPr>
          <a:lstStyle/>
          <a:p>
            <a:pPr algn="ctr"/>
            <a:r>
              <a:rPr lang="it-IT" sz="2400" cap="small"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Marco Feroci</a:t>
            </a:r>
          </a:p>
          <a:p>
            <a:pPr algn="ctr"/>
            <a:r>
              <a:rPr lang="it-IT" sz="2000" cap="small" dirty="0" smtClean="0">
                <a:solidFill>
                  <a:prstClr val="white"/>
                </a:solidFill>
                <a:latin typeface="Verdana" panose="020B0604030504040204" pitchFamily="34" charset="0"/>
                <a:ea typeface="Verdana" panose="020B0604030504040204" pitchFamily="34" charset="0"/>
                <a:cs typeface="Verdana" panose="020B0604030504040204" pitchFamily="34" charset="0"/>
              </a:rPr>
              <a:t>INAF, Rome</a:t>
            </a:r>
          </a:p>
          <a:p>
            <a:pPr algn="r"/>
            <a:endParaRPr lang="it-IT"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endParaRPr>
          </a:p>
          <a:p>
            <a:pPr algn="r"/>
            <a:endParaRPr lang="it-IT" sz="1400"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asellaDiTesto 9"/>
          <p:cNvSpPr txBox="1"/>
          <p:nvPr userDrawn="1"/>
        </p:nvSpPr>
        <p:spPr>
          <a:xfrm>
            <a:off x="3385457" y="5659293"/>
            <a:ext cx="5650593" cy="369332"/>
          </a:xfrm>
          <a:prstGeom prst="rect">
            <a:avLst/>
          </a:prstGeom>
          <a:noFill/>
        </p:spPr>
        <p:txBody>
          <a:bodyPr wrap="square" lIns="0" rIns="0" rtlCol="0">
            <a:spAutoFit/>
          </a:bodyPr>
          <a:lstStyle/>
          <a:p>
            <a:pPr algn="r"/>
            <a:r>
              <a:rPr lang="it-IT" cap="small" spc="-4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on </a:t>
            </a:r>
            <a:r>
              <a:rPr lang="it-IT" cap="small" spc="-40" dirty="0" err="1"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behalf</a:t>
            </a:r>
            <a:r>
              <a:rPr lang="it-IT" cap="small" spc="-4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of the LOFT, </a:t>
            </a:r>
            <a:r>
              <a:rPr lang="it-IT" cap="small" spc="-40" dirty="0" err="1"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eXTP</a:t>
            </a:r>
            <a:r>
              <a:rPr lang="it-IT" cap="small" spc="-4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and LOFT-P Teams</a:t>
            </a:r>
          </a:p>
        </p:txBody>
      </p:sp>
      <p:sp>
        <p:nvSpPr>
          <p:cNvPr id="11" name="CasellaDiTesto 10"/>
          <p:cNvSpPr txBox="1"/>
          <p:nvPr userDrawn="1"/>
        </p:nvSpPr>
        <p:spPr>
          <a:xfrm>
            <a:off x="1311729" y="1944605"/>
            <a:ext cx="6520542" cy="1292662"/>
          </a:xfrm>
          <a:prstGeom prst="rect">
            <a:avLst/>
          </a:prstGeom>
          <a:noFill/>
        </p:spPr>
        <p:txBody>
          <a:bodyPr wrap="square" lIns="0" rIns="0" rtlCol="0">
            <a:spAutoFit/>
          </a:bodyPr>
          <a:lstStyle/>
          <a:p>
            <a:pPr algn="ctr"/>
            <a:r>
              <a:rPr lang="it-IT" sz="3200" cap="small" dirty="0" err="1" smtClean="0">
                <a:solidFill>
                  <a:srgbClr val="00B0F0"/>
                </a:solidFill>
                <a:latin typeface="Verdana" panose="020B0604030504040204" pitchFamily="34" charset="0"/>
                <a:ea typeface="Verdana" panose="020B0604030504040204" pitchFamily="34" charset="0"/>
                <a:cs typeface="Verdana" panose="020B0604030504040204" pitchFamily="34" charset="0"/>
              </a:rPr>
              <a:t>Prospects</a:t>
            </a:r>
            <a:r>
              <a:rPr lang="it-IT" sz="3200"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 for Large Area </a:t>
            </a:r>
          </a:p>
          <a:p>
            <a:pPr algn="ctr"/>
            <a:r>
              <a:rPr lang="it-IT" sz="3200"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X-</a:t>
            </a:r>
            <a:r>
              <a:rPr lang="it-IT" sz="3200" cap="small" dirty="0" err="1" smtClean="0">
                <a:solidFill>
                  <a:srgbClr val="00B0F0"/>
                </a:solidFill>
                <a:latin typeface="Verdana" panose="020B0604030504040204" pitchFamily="34" charset="0"/>
                <a:ea typeface="Verdana" panose="020B0604030504040204" pitchFamily="34" charset="0"/>
                <a:cs typeface="Verdana" panose="020B0604030504040204" pitchFamily="34" charset="0"/>
              </a:rPr>
              <a:t>ray</a:t>
            </a:r>
            <a:r>
              <a:rPr lang="it-IT" sz="3200"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 </a:t>
            </a:r>
            <a:r>
              <a:rPr lang="it-IT" sz="3200" cap="small" dirty="0" err="1" smtClean="0">
                <a:solidFill>
                  <a:srgbClr val="00B0F0"/>
                </a:solidFill>
                <a:latin typeface="Verdana" panose="020B0604030504040204" pitchFamily="34" charset="0"/>
                <a:ea typeface="Verdana" panose="020B0604030504040204" pitchFamily="34" charset="0"/>
                <a:cs typeface="Verdana" panose="020B0604030504040204" pitchFamily="34" charset="0"/>
              </a:rPr>
              <a:t>Spectral</a:t>
            </a:r>
            <a:r>
              <a:rPr lang="it-IT" sz="3200" cap="smal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-Timing</a:t>
            </a:r>
          </a:p>
          <a:p>
            <a:pPr algn="r"/>
            <a:endParaRPr lang="it-IT" sz="1400" cap="small" dirty="0" smtClean="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9980503"/>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s">
    <p:spTree>
      <p:nvGrpSpPr>
        <p:cNvPr id="1" name=""/>
        <p:cNvGrpSpPr/>
        <p:nvPr/>
      </p:nvGrpSpPr>
      <p:grpSpPr>
        <a:xfrm>
          <a:off x="0" y="0"/>
          <a:ext cx="0" cy="0"/>
          <a:chOff x="0" y="0"/>
          <a:chExt cx="0" cy="0"/>
        </a:xfrm>
      </p:grpSpPr>
      <p:pic>
        <p:nvPicPr>
          <p:cNvPr id="14" name="Immagine 13" descr="loft_grey.png"/>
          <p:cNvPicPr>
            <a:picLocks noChangeAspect="1"/>
          </p:cNvPicPr>
          <p:nvPr userDrawn="1"/>
        </p:nvPicPr>
        <p:blipFill>
          <a:blip r:embed="rId2">
            <a:lum bright="51000" contrast="-83000"/>
          </a:blip>
          <a:stretch>
            <a:fillRect/>
          </a:stretch>
        </p:blipFill>
        <p:spPr>
          <a:xfrm rot="20183836">
            <a:off x="736547" y="53291"/>
            <a:ext cx="8214604" cy="6160953"/>
          </a:xfrm>
          <a:prstGeom prst="rect">
            <a:avLst/>
          </a:prstGeom>
        </p:spPr>
      </p:pic>
      <p:sp>
        <p:nvSpPr>
          <p:cNvPr id="15" name="Rettangolo 14"/>
          <p:cNvSpPr/>
          <p:nvPr userDrawn="1"/>
        </p:nvSpPr>
        <p:spPr>
          <a:xfrm>
            <a:off x="4763" y="374872"/>
            <a:ext cx="9143999" cy="6483128"/>
          </a:xfrm>
          <a:prstGeom prst="rect">
            <a:avLst/>
          </a:prstGeom>
          <a:solidFill>
            <a:srgbClr val="FFFFFF">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Immagine 2" descr="banner1.png"/>
          <p:cNvPicPr>
            <a:picLocks noChangeAspect="1"/>
          </p:cNvPicPr>
          <p:nvPr userDrawn="1"/>
        </p:nvPicPr>
        <p:blipFill>
          <a:blip r:embed="rId3">
            <a:duotone>
              <a:prstClr val="black"/>
              <a:schemeClr val="accent1">
                <a:tint val="45000"/>
                <a:satMod val="400000"/>
              </a:schemeClr>
            </a:duotone>
          </a:blip>
          <a:srcRect l="3090" t="11438" r="25153"/>
          <a:stretch>
            <a:fillRect/>
          </a:stretch>
        </p:blipFill>
        <p:spPr>
          <a:xfrm>
            <a:off x="-1" y="-1"/>
            <a:ext cx="9144001" cy="982629"/>
          </a:xfrm>
          <a:prstGeom prst="rect">
            <a:avLst/>
          </a:prstGeom>
          <a:ln>
            <a:noFill/>
          </a:ln>
          <a:effectLst>
            <a:outerShdw blurRad="292100" dist="139700" dir="2700000" algn="tl" rotWithShape="0">
              <a:srgbClr val="333333">
                <a:alpha val="65000"/>
              </a:srgbClr>
            </a:outerShdw>
          </a:effectLst>
        </p:spPr>
      </p:pic>
      <p:pic>
        <p:nvPicPr>
          <p:cNvPr id="6" name="Immagine 5" descr="test_07.png"/>
          <p:cNvPicPr>
            <a:picLocks noChangeAspect="1"/>
          </p:cNvPicPr>
          <p:nvPr userDrawn="1"/>
        </p:nvPicPr>
        <p:blipFill>
          <a:blip r:embed="rId4" cstate="print">
            <a:duotone>
              <a:schemeClr val="bg2">
                <a:shade val="45000"/>
                <a:satMod val="135000"/>
              </a:schemeClr>
              <a:prstClr val="white"/>
            </a:duotone>
          </a:blip>
          <a:srcRect r="10533"/>
          <a:stretch>
            <a:fillRect/>
          </a:stretch>
        </p:blipFill>
        <p:spPr>
          <a:xfrm>
            <a:off x="7566066" y="69804"/>
            <a:ext cx="1497033" cy="455613"/>
          </a:xfrm>
          <a:prstGeom prst="rect">
            <a:avLst/>
          </a:prstGeom>
          <a:ln>
            <a:noFill/>
          </a:ln>
          <a:effectLst/>
        </p:spPr>
      </p:pic>
      <p:sp>
        <p:nvSpPr>
          <p:cNvPr id="11" name="Segnaposto testo 10"/>
          <p:cNvSpPr>
            <a:spLocks noGrp="1"/>
          </p:cNvSpPr>
          <p:nvPr>
            <p:ph type="body" sz="quarter" idx="10" hasCustomPrompt="1"/>
          </p:nvPr>
        </p:nvSpPr>
        <p:spPr>
          <a:xfrm>
            <a:off x="106363" y="93663"/>
            <a:ext cx="4470400" cy="239712"/>
          </a:xfrm>
          <a:prstGeom prst="rect">
            <a:avLst/>
          </a:prstGeom>
        </p:spPr>
        <p:txBody>
          <a:bodyPr lIns="0" tIns="0" rIns="0" bIns="0"/>
          <a:lstStyle>
            <a:lvl1pPr>
              <a:buNone/>
              <a:defRPr sz="1800" baseline="0">
                <a:solidFill>
                  <a:schemeClr val="bg1"/>
                </a:solidFill>
                <a:latin typeface="Vegur" pitchFamily="50" charset="0"/>
              </a:defRPr>
            </a:lvl1pPr>
          </a:lstStyle>
          <a:p>
            <a:pPr lvl="0"/>
            <a:r>
              <a:rPr lang="en-US" dirty="0" smtClean="0"/>
              <a:t>Slide title</a:t>
            </a:r>
            <a:endParaRPr lang="en-US" dirty="0"/>
          </a:p>
        </p:txBody>
      </p:sp>
      <p:pic>
        <p:nvPicPr>
          <p:cNvPr id="2" name="Immagine 1" descr="banner1.png"/>
          <p:cNvPicPr>
            <a:picLocks noChangeAspect="1"/>
          </p:cNvPicPr>
          <p:nvPr userDrawn="1"/>
        </p:nvPicPr>
        <p:blipFill>
          <a:blip r:embed="rId3">
            <a:duotone>
              <a:prstClr val="black"/>
              <a:schemeClr val="accent1">
                <a:tint val="45000"/>
                <a:satMod val="400000"/>
              </a:schemeClr>
            </a:duotone>
          </a:blip>
          <a:srcRect l="3090" t="11878" r="25153"/>
          <a:stretch>
            <a:fillRect/>
          </a:stretch>
        </p:blipFill>
        <p:spPr>
          <a:xfrm rot="10800000">
            <a:off x="-4" y="6134099"/>
            <a:ext cx="9144001" cy="723901"/>
          </a:xfrm>
          <a:prstGeom prst="rect">
            <a:avLst/>
          </a:prstGeom>
          <a:ln>
            <a:noFill/>
          </a:ln>
          <a:effectLst>
            <a:outerShdw blurRad="203200" dist="101600" dir="17940000" algn="bl" rotWithShape="0">
              <a:schemeClr val="tx1">
                <a:alpha val="52000"/>
              </a:schemeClr>
            </a:outerShdw>
          </a:effectLst>
        </p:spPr>
      </p:pic>
      <p:sp>
        <p:nvSpPr>
          <p:cNvPr id="8" name="CasellaDiTesto 7"/>
          <p:cNvSpPr txBox="1"/>
          <p:nvPr userDrawn="1"/>
        </p:nvSpPr>
        <p:spPr>
          <a:xfrm>
            <a:off x="106363" y="6511045"/>
            <a:ext cx="6092959" cy="345607"/>
          </a:xfrm>
          <a:prstGeom prst="rect">
            <a:avLst/>
          </a:prstGeom>
          <a:noFill/>
        </p:spPr>
        <p:txBody>
          <a:bodyPr wrap="square" lIns="36000" tIns="0" rIns="36000" bIns="0" rtlCol="0">
            <a:spAutoFit/>
          </a:bodyPr>
          <a:lstStyle/>
          <a:p>
            <a:pPr>
              <a:lnSpc>
                <a:spcPts val="1300"/>
              </a:lnSpc>
            </a:pPr>
            <a:r>
              <a:rPr lang="en-US" sz="1400" dirty="0" smtClean="0">
                <a:solidFill>
                  <a:prstClr val="white"/>
                </a:solidFill>
                <a:latin typeface="Vegur" pitchFamily="2" charset="0"/>
              </a:rPr>
              <a:t>Probing space-time </a:t>
            </a:r>
          </a:p>
          <a:p>
            <a:pPr>
              <a:lnSpc>
                <a:spcPts val="1300"/>
              </a:lnSpc>
            </a:pPr>
            <a:r>
              <a:rPr lang="en-US" sz="1400" dirty="0" smtClean="0">
                <a:solidFill>
                  <a:prstClr val="white"/>
                </a:solidFill>
                <a:latin typeface="Vegur" pitchFamily="2" charset="0"/>
              </a:rPr>
              <a:t>and matter under extreme conditions</a:t>
            </a:r>
          </a:p>
        </p:txBody>
      </p:sp>
    </p:spTree>
    <p:extLst>
      <p:ext uri="{BB962C8B-B14F-4D97-AF65-F5344CB8AC3E}">
        <p14:creationId xmlns:p14="http://schemas.microsoft.com/office/powerpoint/2010/main" val="2860168629"/>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lides">
    <p:spTree>
      <p:nvGrpSpPr>
        <p:cNvPr id="1" name=""/>
        <p:cNvGrpSpPr/>
        <p:nvPr/>
      </p:nvGrpSpPr>
      <p:grpSpPr>
        <a:xfrm>
          <a:off x="0" y="0"/>
          <a:ext cx="0" cy="0"/>
          <a:chOff x="0" y="0"/>
          <a:chExt cx="0" cy="0"/>
        </a:xfrm>
      </p:grpSpPr>
      <p:pic>
        <p:nvPicPr>
          <p:cNvPr id="14" name="Immagine 13" descr="loft_grey.png"/>
          <p:cNvPicPr>
            <a:picLocks noChangeAspect="1"/>
          </p:cNvPicPr>
          <p:nvPr userDrawn="1"/>
        </p:nvPicPr>
        <p:blipFill>
          <a:blip r:embed="rId2">
            <a:lum bright="51000" contrast="-83000"/>
          </a:blip>
          <a:stretch>
            <a:fillRect/>
          </a:stretch>
        </p:blipFill>
        <p:spPr>
          <a:xfrm rot="20183836">
            <a:off x="736547" y="53291"/>
            <a:ext cx="8214604" cy="6160953"/>
          </a:xfrm>
          <a:prstGeom prst="rect">
            <a:avLst/>
          </a:prstGeom>
        </p:spPr>
      </p:pic>
      <p:sp>
        <p:nvSpPr>
          <p:cNvPr id="15" name="Rettangolo 14"/>
          <p:cNvSpPr/>
          <p:nvPr userDrawn="1"/>
        </p:nvSpPr>
        <p:spPr>
          <a:xfrm>
            <a:off x="4763" y="374872"/>
            <a:ext cx="9143999" cy="6483128"/>
          </a:xfrm>
          <a:prstGeom prst="rect">
            <a:avLst/>
          </a:prstGeom>
          <a:solidFill>
            <a:srgbClr val="FFFFFF">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Immagine 2" descr="banner1.png"/>
          <p:cNvPicPr>
            <a:picLocks noChangeAspect="1"/>
          </p:cNvPicPr>
          <p:nvPr userDrawn="1"/>
        </p:nvPicPr>
        <p:blipFill>
          <a:blip r:embed="rId3">
            <a:duotone>
              <a:prstClr val="black"/>
              <a:schemeClr val="accent1">
                <a:tint val="45000"/>
                <a:satMod val="400000"/>
              </a:schemeClr>
            </a:duotone>
          </a:blip>
          <a:srcRect l="3090" t="11438" r="25153"/>
          <a:stretch>
            <a:fillRect/>
          </a:stretch>
        </p:blipFill>
        <p:spPr>
          <a:xfrm>
            <a:off x="-1" y="-1"/>
            <a:ext cx="9144001" cy="982629"/>
          </a:xfrm>
          <a:prstGeom prst="rect">
            <a:avLst/>
          </a:prstGeom>
          <a:ln>
            <a:noFill/>
          </a:ln>
          <a:effectLst>
            <a:outerShdw blurRad="292100" dist="139700" dir="2700000" algn="tl" rotWithShape="0">
              <a:srgbClr val="333333">
                <a:alpha val="65000"/>
              </a:srgbClr>
            </a:outerShdw>
          </a:effectLst>
        </p:spPr>
      </p:pic>
      <p:pic>
        <p:nvPicPr>
          <p:cNvPr id="6" name="Immagine 5" descr="test_07.png"/>
          <p:cNvPicPr>
            <a:picLocks noChangeAspect="1"/>
          </p:cNvPicPr>
          <p:nvPr userDrawn="1"/>
        </p:nvPicPr>
        <p:blipFill>
          <a:blip r:embed="rId4" cstate="print">
            <a:duotone>
              <a:schemeClr val="bg2">
                <a:shade val="45000"/>
                <a:satMod val="135000"/>
              </a:schemeClr>
              <a:prstClr val="white"/>
            </a:duotone>
          </a:blip>
          <a:srcRect r="10533"/>
          <a:stretch>
            <a:fillRect/>
          </a:stretch>
        </p:blipFill>
        <p:spPr>
          <a:xfrm>
            <a:off x="7566066" y="69804"/>
            <a:ext cx="1497033" cy="455613"/>
          </a:xfrm>
          <a:prstGeom prst="rect">
            <a:avLst/>
          </a:prstGeom>
          <a:ln>
            <a:noFill/>
          </a:ln>
          <a:effectLst/>
        </p:spPr>
      </p:pic>
      <p:sp>
        <p:nvSpPr>
          <p:cNvPr id="11" name="Segnaposto testo 10"/>
          <p:cNvSpPr>
            <a:spLocks noGrp="1"/>
          </p:cNvSpPr>
          <p:nvPr>
            <p:ph type="body" sz="quarter" idx="10" hasCustomPrompt="1"/>
          </p:nvPr>
        </p:nvSpPr>
        <p:spPr>
          <a:xfrm>
            <a:off x="106363" y="93663"/>
            <a:ext cx="4470400" cy="239712"/>
          </a:xfrm>
          <a:prstGeom prst="rect">
            <a:avLst/>
          </a:prstGeom>
        </p:spPr>
        <p:txBody>
          <a:bodyPr lIns="0" tIns="0" rIns="0" bIns="0"/>
          <a:lstStyle>
            <a:lvl1pPr>
              <a:buNone/>
              <a:defRPr sz="1800" baseline="0">
                <a:solidFill>
                  <a:schemeClr val="bg1"/>
                </a:solidFill>
                <a:latin typeface="Vegur" pitchFamily="50" charset="0"/>
              </a:defRPr>
            </a:lvl1pPr>
          </a:lstStyle>
          <a:p>
            <a:pPr lvl="0"/>
            <a:r>
              <a:rPr lang="en-US" dirty="0" smtClean="0"/>
              <a:t>Slide title</a:t>
            </a:r>
            <a:endParaRPr lang="en-US" dirty="0"/>
          </a:p>
        </p:txBody>
      </p:sp>
      <p:pic>
        <p:nvPicPr>
          <p:cNvPr id="2" name="Immagine 1" descr="banner1.png"/>
          <p:cNvPicPr>
            <a:picLocks noChangeAspect="1"/>
          </p:cNvPicPr>
          <p:nvPr userDrawn="1"/>
        </p:nvPicPr>
        <p:blipFill>
          <a:blip r:embed="rId3">
            <a:duotone>
              <a:prstClr val="black"/>
              <a:schemeClr val="accent1">
                <a:tint val="45000"/>
                <a:satMod val="400000"/>
              </a:schemeClr>
            </a:duotone>
          </a:blip>
          <a:srcRect l="3090" t="11878" r="25153"/>
          <a:stretch>
            <a:fillRect/>
          </a:stretch>
        </p:blipFill>
        <p:spPr>
          <a:xfrm rot="10800000">
            <a:off x="-4" y="6134099"/>
            <a:ext cx="9144001" cy="723901"/>
          </a:xfrm>
          <a:prstGeom prst="rect">
            <a:avLst/>
          </a:prstGeom>
          <a:ln>
            <a:noFill/>
          </a:ln>
          <a:effectLst>
            <a:outerShdw blurRad="203200" dist="101600" dir="17940000" algn="bl" rotWithShape="0">
              <a:schemeClr val="tx1">
                <a:alpha val="52000"/>
              </a:schemeClr>
            </a:outerShdw>
          </a:effectLst>
        </p:spPr>
      </p:pic>
      <p:sp>
        <p:nvSpPr>
          <p:cNvPr id="8" name="CasellaDiTesto 7"/>
          <p:cNvSpPr txBox="1"/>
          <p:nvPr userDrawn="1"/>
        </p:nvSpPr>
        <p:spPr>
          <a:xfrm>
            <a:off x="106363" y="6511045"/>
            <a:ext cx="6092959" cy="345607"/>
          </a:xfrm>
          <a:prstGeom prst="rect">
            <a:avLst/>
          </a:prstGeom>
          <a:noFill/>
        </p:spPr>
        <p:txBody>
          <a:bodyPr wrap="square" lIns="36000" tIns="0" rIns="36000" bIns="0" rtlCol="0">
            <a:spAutoFit/>
          </a:bodyPr>
          <a:lstStyle/>
          <a:p>
            <a:pPr>
              <a:lnSpc>
                <a:spcPts val="1300"/>
              </a:lnSpc>
            </a:pPr>
            <a:r>
              <a:rPr lang="en-US" sz="1400" dirty="0" smtClean="0">
                <a:solidFill>
                  <a:prstClr val="white"/>
                </a:solidFill>
                <a:latin typeface="Vegur" pitchFamily="2" charset="0"/>
              </a:rPr>
              <a:t>Probing space-time </a:t>
            </a:r>
          </a:p>
          <a:p>
            <a:pPr>
              <a:lnSpc>
                <a:spcPts val="1300"/>
              </a:lnSpc>
            </a:pPr>
            <a:r>
              <a:rPr lang="en-US" sz="1400" dirty="0" smtClean="0">
                <a:solidFill>
                  <a:prstClr val="white"/>
                </a:solidFill>
                <a:latin typeface="Vegur" pitchFamily="2" charset="0"/>
              </a:rPr>
              <a:t>and matter under extreme conditions</a:t>
            </a:r>
          </a:p>
        </p:txBody>
      </p:sp>
    </p:spTree>
    <p:extLst>
      <p:ext uri="{BB962C8B-B14F-4D97-AF65-F5344CB8AC3E}">
        <p14:creationId xmlns:p14="http://schemas.microsoft.com/office/powerpoint/2010/main" val="98526676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10" name="Immagine 9" descr="loft_grey.png"/>
          <p:cNvPicPr>
            <a:picLocks noChangeAspect="1"/>
          </p:cNvPicPr>
          <p:nvPr userDrawn="1"/>
        </p:nvPicPr>
        <p:blipFill>
          <a:blip r:embed="rId2">
            <a:lum bright="-36000" contrast="-52000"/>
          </a:blip>
          <a:stretch>
            <a:fillRect/>
          </a:stretch>
        </p:blipFill>
        <p:spPr>
          <a:xfrm rot="20183836">
            <a:off x="0" y="-301910"/>
            <a:ext cx="9144000" cy="6858000"/>
          </a:xfrm>
          <a:prstGeom prst="rect">
            <a:avLst/>
          </a:prstGeom>
        </p:spPr>
      </p:pic>
      <p:sp>
        <p:nvSpPr>
          <p:cNvPr id="27" name="CasellaDiTesto 26"/>
          <p:cNvSpPr txBox="1"/>
          <p:nvPr userDrawn="1"/>
        </p:nvSpPr>
        <p:spPr>
          <a:xfrm>
            <a:off x="5944539" y="-50130"/>
            <a:ext cx="3105088" cy="601664"/>
          </a:xfrm>
          <a:prstGeom prst="rect">
            <a:avLst/>
          </a:prstGeom>
          <a:noFill/>
        </p:spPr>
        <p:txBody>
          <a:bodyPr wrap="none" lIns="0" tIns="0" rIns="0" bIns="0" rtlCol="0" anchor="ctr" anchorCtr="0">
            <a:noAutofit/>
          </a:bodyPr>
          <a:lstStyle/>
          <a:p>
            <a:pPr algn="r">
              <a:lnSpc>
                <a:spcPts val="1000"/>
              </a:lnSpc>
            </a:pPr>
            <a:r>
              <a:rPr lang="en-US" sz="1400" cap="small" dirty="0" smtClean="0">
                <a:solidFill>
                  <a:prstClr val="white">
                    <a:lumMod val="65000"/>
                  </a:prstClr>
                </a:solidFill>
                <a:latin typeface="Gotham Book" pitchFamily="2" charset="0"/>
              </a:rPr>
              <a:t>Exploring the fourth dimension</a:t>
            </a:r>
            <a:endParaRPr lang="en-US" sz="1400" cap="small" dirty="0">
              <a:solidFill>
                <a:prstClr val="white">
                  <a:lumMod val="65000"/>
                </a:prstClr>
              </a:solidFill>
              <a:latin typeface="Gotham Book" pitchFamily="2" charset="0"/>
            </a:endParaRPr>
          </a:p>
        </p:txBody>
      </p:sp>
      <p:sp>
        <p:nvSpPr>
          <p:cNvPr id="37" name="Rettangolo 36"/>
          <p:cNvSpPr/>
          <p:nvPr userDrawn="1"/>
        </p:nvSpPr>
        <p:spPr>
          <a:xfrm>
            <a:off x="4763" y="228066"/>
            <a:ext cx="9143999" cy="5974245"/>
          </a:xfrm>
          <a:prstGeom prst="rect">
            <a:avLst/>
          </a:prstGeom>
          <a:solidFill>
            <a:srgbClr val="FFFFFF">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CasellaDiTesto 38"/>
          <p:cNvSpPr txBox="1"/>
          <p:nvPr userDrawn="1"/>
        </p:nvSpPr>
        <p:spPr>
          <a:xfrm>
            <a:off x="602101" y="6556228"/>
            <a:ext cx="4202596" cy="271219"/>
          </a:xfrm>
          <a:prstGeom prst="rect">
            <a:avLst/>
          </a:prstGeom>
          <a:noFill/>
        </p:spPr>
        <p:txBody>
          <a:bodyPr wrap="square" lIns="0" tIns="0" rIns="0" bIns="0" rtlCol="0" anchor="ctr" anchorCtr="0">
            <a:noAutofit/>
          </a:bodyPr>
          <a:lstStyle/>
          <a:p>
            <a:pPr algn="r">
              <a:lnSpc>
                <a:spcPts val="800"/>
              </a:lnSpc>
            </a:pPr>
            <a:r>
              <a:rPr lang="en-US" cap="small" dirty="0" smtClean="0">
                <a:solidFill>
                  <a:prstClr val="white">
                    <a:lumMod val="65000"/>
                  </a:prstClr>
                </a:solidFill>
                <a:latin typeface="Gotham Book" pitchFamily="2" charset="0"/>
              </a:rPr>
              <a:t>large observatory for x-ray timing</a:t>
            </a:r>
            <a:endParaRPr lang="en-US" cap="small" dirty="0">
              <a:solidFill>
                <a:prstClr val="white">
                  <a:lumMod val="65000"/>
                </a:prstClr>
              </a:solidFill>
              <a:latin typeface="Gotham Book" pitchFamily="2" charset="0"/>
            </a:endParaRPr>
          </a:p>
        </p:txBody>
      </p:sp>
      <p:sp>
        <p:nvSpPr>
          <p:cNvPr id="15" name="Segnaposto testo 12"/>
          <p:cNvSpPr>
            <a:spLocks noGrp="1"/>
          </p:cNvSpPr>
          <p:nvPr>
            <p:ph type="body" sz="quarter" idx="10" hasCustomPrompt="1"/>
          </p:nvPr>
        </p:nvSpPr>
        <p:spPr>
          <a:xfrm>
            <a:off x="2651771" y="96713"/>
            <a:ext cx="3078539" cy="276999"/>
          </a:xfrm>
          <a:prstGeom prst="rect">
            <a:avLst/>
          </a:prstGeom>
        </p:spPr>
        <p:txBody>
          <a:bodyPr vert="horz" wrap="square" lIns="0" tIns="0" rIns="0" bIns="0" anchor="ctr" anchorCtr="0">
            <a:spAutoFit/>
          </a:bodyPr>
          <a:lstStyle>
            <a:lvl1pPr marL="0" indent="0" algn="ctr">
              <a:spcBef>
                <a:spcPts val="0"/>
              </a:spcBef>
              <a:buNone/>
              <a:defRPr sz="1800" cap="small" baseline="0">
                <a:solidFill>
                  <a:srgbClr val="00B0F0"/>
                </a:solidFill>
                <a:latin typeface="Gotham Book" pitchFamily="2"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sp>
        <p:nvSpPr>
          <p:cNvPr id="2" name="Right Triangle 1"/>
          <p:cNvSpPr/>
          <p:nvPr userDrawn="1"/>
        </p:nvSpPr>
        <p:spPr>
          <a:xfrm rot="10800000">
            <a:off x="8002709" y="427000"/>
            <a:ext cx="1141289" cy="409762"/>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ight Triangle 12"/>
          <p:cNvSpPr/>
          <p:nvPr userDrawn="1"/>
        </p:nvSpPr>
        <p:spPr>
          <a:xfrm>
            <a:off x="-11810" y="5802818"/>
            <a:ext cx="1358368" cy="634143"/>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6" name="Immagine 25" descr="icon.png"/>
          <p:cNvPicPr>
            <a:picLocks noChangeAspect="1"/>
          </p:cNvPicPr>
          <p:nvPr userDrawn="1"/>
        </p:nvPicPr>
        <p:blipFill>
          <a:blip r:embed="rId3" cstate="print">
            <a:grayscl/>
            <a:lum bright="2000"/>
          </a:blip>
          <a:stretch>
            <a:fillRect/>
          </a:stretch>
        </p:blipFill>
        <p:spPr>
          <a:xfrm>
            <a:off x="138498" y="6107053"/>
            <a:ext cx="663389" cy="663389"/>
          </a:xfrm>
          <a:prstGeom prst="rect">
            <a:avLst/>
          </a:prstGeom>
        </p:spPr>
      </p:pic>
    </p:spTree>
    <p:extLst>
      <p:ext uri="{BB962C8B-B14F-4D97-AF65-F5344CB8AC3E}">
        <p14:creationId xmlns:p14="http://schemas.microsoft.com/office/powerpoint/2010/main" val="522881914"/>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s black">
    <p:spTree>
      <p:nvGrpSpPr>
        <p:cNvPr id="1" name=""/>
        <p:cNvGrpSpPr/>
        <p:nvPr/>
      </p:nvGrpSpPr>
      <p:grpSpPr>
        <a:xfrm>
          <a:off x="0" y="0"/>
          <a:ext cx="0" cy="0"/>
          <a:chOff x="0" y="0"/>
          <a:chExt cx="0" cy="0"/>
        </a:xfrm>
      </p:grpSpPr>
      <p:pic>
        <p:nvPicPr>
          <p:cNvPr id="22" name="Immagine 21" descr="banner.png"/>
          <p:cNvPicPr>
            <a:picLocks noChangeAspect="1"/>
          </p:cNvPicPr>
          <p:nvPr userDrawn="1"/>
        </p:nvPicPr>
        <p:blipFill>
          <a:blip r:embed="rId2"/>
          <a:stretch>
            <a:fillRect/>
          </a:stretch>
        </p:blipFill>
        <p:spPr>
          <a:xfrm>
            <a:off x="0" y="0"/>
            <a:ext cx="9144000" cy="643011"/>
          </a:xfrm>
          <a:prstGeom prst="rect">
            <a:avLst/>
          </a:prstGeom>
        </p:spPr>
      </p:pic>
      <p:sp>
        <p:nvSpPr>
          <p:cNvPr id="15" name="Segnaposto testo 12"/>
          <p:cNvSpPr>
            <a:spLocks noGrp="1"/>
          </p:cNvSpPr>
          <p:nvPr>
            <p:ph type="body" sz="quarter" idx="10" hasCustomPrompt="1"/>
          </p:nvPr>
        </p:nvSpPr>
        <p:spPr>
          <a:xfrm>
            <a:off x="106363" y="69013"/>
            <a:ext cx="3078539" cy="276999"/>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pic>
        <p:nvPicPr>
          <p:cNvPr id="23" name="Immagine 22" descr="banner.png"/>
          <p:cNvPicPr>
            <a:picLocks noChangeAspect="1"/>
          </p:cNvPicPr>
          <p:nvPr userDrawn="1"/>
        </p:nvPicPr>
        <p:blipFill>
          <a:blip r:embed="rId2"/>
          <a:stretch>
            <a:fillRect/>
          </a:stretch>
        </p:blipFill>
        <p:spPr>
          <a:xfrm rot="10800000">
            <a:off x="0" y="6214989"/>
            <a:ext cx="9144000" cy="643011"/>
          </a:xfrm>
          <a:prstGeom prst="rect">
            <a:avLst/>
          </a:prstGeom>
        </p:spPr>
      </p:pic>
      <p:sp>
        <p:nvSpPr>
          <p:cNvPr id="12" name="CasellaDiTesto 11"/>
          <p:cNvSpPr txBox="1"/>
          <p:nvPr userDrawn="1"/>
        </p:nvSpPr>
        <p:spPr>
          <a:xfrm>
            <a:off x="1024967" y="6590581"/>
            <a:ext cx="8096751" cy="166712"/>
          </a:xfrm>
          <a:prstGeom prst="rect">
            <a:avLst/>
          </a:prstGeom>
          <a:noFill/>
        </p:spPr>
        <p:txBody>
          <a:bodyPr wrap="square" lIns="36000" tIns="0" rIns="36000" bIns="0" rtlCol="0">
            <a:spAutoFit/>
          </a:bodyPr>
          <a:lstStyle/>
          <a:p>
            <a:pPr>
              <a:lnSpc>
                <a:spcPts val="1300"/>
              </a:lnSpc>
            </a:pP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26" name="Immagine 25" descr="icon.png"/>
          <p:cNvPicPr>
            <a:picLocks noChangeAspect="1"/>
          </p:cNvPicPr>
          <p:nvPr userDrawn="1"/>
        </p:nvPicPr>
        <p:blipFill>
          <a:blip r:embed="rId3" cstate="print">
            <a:grayscl/>
            <a:lum bright="2000"/>
          </a:blip>
          <a:stretch>
            <a:fillRect/>
          </a:stretch>
        </p:blipFill>
        <p:spPr>
          <a:xfrm>
            <a:off x="106363" y="6369142"/>
            <a:ext cx="454354" cy="454354"/>
          </a:xfrm>
          <a:prstGeom prst="rect">
            <a:avLst/>
          </a:prstGeom>
        </p:spPr>
      </p:pic>
    </p:spTree>
    <p:extLst>
      <p:ext uri="{BB962C8B-B14F-4D97-AF65-F5344CB8AC3E}">
        <p14:creationId xmlns:p14="http://schemas.microsoft.com/office/powerpoint/2010/main" val="1949356445"/>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lides black">
    <p:bg>
      <p:bgPr>
        <a:solidFill>
          <a:schemeClr val="tx1"/>
        </a:solidFill>
        <a:effectLst/>
      </p:bgPr>
    </p:bg>
    <p:spTree>
      <p:nvGrpSpPr>
        <p:cNvPr id="1" name=""/>
        <p:cNvGrpSpPr/>
        <p:nvPr/>
      </p:nvGrpSpPr>
      <p:grpSpPr>
        <a:xfrm>
          <a:off x="0" y="0"/>
          <a:ext cx="0" cy="0"/>
          <a:chOff x="0" y="0"/>
          <a:chExt cx="0" cy="0"/>
        </a:xfrm>
      </p:grpSpPr>
      <p:pic>
        <p:nvPicPr>
          <p:cNvPr id="22" name="Immagine 21" descr="banner.png"/>
          <p:cNvPicPr>
            <a:picLocks noChangeAspect="1"/>
          </p:cNvPicPr>
          <p:nvPr userDrawn="1"/>
        </p:nvPicPr>
        <p:blipFill>
          <a:blip r:embed="rId2"/>
          <a:stretch>
            <a:fillRect/>
          </a:stretch>
        </p:blipFill>
        <p:spPr>
          <a:xfrm>
            <a:off x="0" y="0"/>
            <a:ext cx="9144000" cy="643011"/>
          </a:xfrm>
          <a:prstGeom prst="rect">
            <a:avLst/>
          </a:prstGeom>
        </p:spPr>
      </p:pic>
      <p:sp>
        <p:nvSpPr>
          <p:cNvPr id="15" name="Segnaposto testo 12"/>
          <p:cNvSpPr>
            <a:spLocks noGrp="1"/>
          </p:cNvSpPr>
          <p:nvPr>
            <p:ph type="body" sz="quarter" idx="10" hasCustomPrompt="1"/>
          </p:nvPr>
        </p:nvSpPr>
        <p:spPr>
          <a:xfrm>
            <a:off x="106363" y="69013"/>
            <a:ext cx="3078539" cy="276999"/>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pic>
        <p:nvPicPr>
          <p:cNvPr id="17"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41" y="23247"/>
            <a:ext cx="1049159" cy="343240"/>
          </a:xfrm>
          <a:prstGeom prst="rect">
            <a:avLst/>
          </a:prstGeom>
          <a:ln>
            <a:noFill/>
          </a:ln>
          <a:effectLst/>
        </p:spPr>
      </p:pic>
      <p:pic>
        <p:nvPicPr>
          <p:cNvPr id="23" name="Immagine 22" descr="banner.png"/>
          <p:cNvPicPr>
            <a:picLocks noChangeAspect="1"/>
          </p:cNvPicPr>
          <p:nvPr userDrawn="1"/>
        </p:nvPicPr>
        <p:blipFill>
          <a:blip r:embed="rId2"/>
          <a:stretch>
            <a:fillRect/>
          </a:stretch>
        </p:blipFill>
        <p:spPr>
          <a:xfrm rot="10800000">
            <a:off x="0" y="6214989"/>
            <a:ext cx="9144000" cy="643011"/>
          </a:xfrm>
          <a:prstGeom prst="rect">
            <a:avLst/>
          </a:prstGeom>
        </p:spPr>
      </p:pic>
      <p:sp>
        <p:nvSpPr>
          <p:cNvPr id="12" name="CasellaDiTesto 11"/>
          <p:cNvSpPr txBox="1"/>
          <p:nvPr userDrawn="1"/>
        </p:nvSpPr>
        <p:spPr>
          <a:xfrm>
            <a:off x="1024967" y="6590581"/>
            <a:ext cx="8096751" cy="166712"/>
          </a:xfrm>
          <a:prstGeom prst="rect">
            <a:avLst/>
          </a:prstGeom>
          <a:noFill/>
        </p:spPr>
        <p:txBody>
          <a:bodyPr wrap="square" lIns="36000" tIns="0" rIns="36000" bIns="0" rtlCol="0">
            <a:spAutoFit/>
          </a:bodyPr>
          <a:lstStyle/>
          <a:p>
            <a:pPr>
              <a:lnSpc>
                <a:spcPts val="1300"/>
              </a:lnSpc>
            </a:pP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26" name="Immagine 25" descr="icon.png"/>
          <p:cNvPicPr>
            <a:picLocks noChangeAspect="1"/>
          </p:cNvPicPr>
          <p:nvPr userDrawn="1"/>
        </p:nvPicPr>
        <p:blipFill>
          <a:blip r:embed="rId4" cstate="print">
            <a:grayscl/>
            <a:lum bright="2000"/>
          </a:blip>
          <a:stretch>
            <a:fillRect/>
          </a:stretch>
        </p:blipFill>
        <p:spPr>
          <a:xfrm>
            <a:off x="106363" y="6369142"/>
            <a:ext cx="454354" cy="454354"/>
          </a:xfrm>
          <a:prstGeom prst="rect">
            <a:avLst/>
          </a:prstGeom>
        </p:spPr>
      </p:pic>
      <p:sp>
        <p:nvSpPr>
          <p:cNvPr id="2" name="Rettangolo 1"/>
          <p:cNvSpPr/>
          <p:nvPr userDrawn="1"/>
        </p:nvSpPr>
        <p:spPr>
          <a:xfrm rot="712316">
            <a:off x="6914" y="6249151"/>
            <a:ext cx="1181339" cy="190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Rettangolo 8"/>
          <p:cNvSpPr/>
          <p:nvPr userDrawn="1"/>
        </p:nvSpPr>
        <p:spPr>
          <a:xfrm rot="679645">
            <a:off x="7905693" y="446075"/>
            <a:ext cx="1181339" cy="568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645775987"/>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138" y="1292225"/>
            <a:ext cx="7700962" cy="365125"/>
          </a:xfrm>
          <a:prstGeom prst="rect">
            <a:avLst/>
          </a:prstGeom>
        </p:spPr>
        <p:txBody>
          <a:bodyPr/>
          <a:lstStyle/>
          <a:p>
            <a:r>
              <a:rPr lang="de-DE" smtClean="0"/>
              <a:t>Click to edit Master title style</a:t>
            </a:r>
            <a:endParaRPr lang="en-US"/>
          </a:p>
        </p:txBody>
      </p:sp>
      <p:sp>
        <p:nvSpPr>
          <p:cNvPr id="3" name="Content Placeholder 2"/>
          <p:cNvSpPr>
            <a:spLocks noGrp="1"/>
          </p:cNvSpPr>
          <p:nvPr>
            <p:ph idx="1"/>
          </p:nvPr>
        </p:nvSpPr>
        <p:spPr>
          <a:xfrm>
            <a:off x="719138" y="1773238"/>
            <a:ext cx="7705725" cy="4352925"/>
          </a:xfrm>
          <a:prstGeom prst="rect">
            <a:avLst/>
          </a:prstGeo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xfrm>
            <a:off x="719138" y="6519863"/>
            <a:ext cx="7705725" cy="152400"/>
          </a:xfrm>
          <a:prstGeom prst="rect">
            <a:avLst/>
          </a:prstGeom>
          <a:ln/>
        </p:spPr>
        <p:txBody>
          <a:bodyPr/>
          <a:lstStyle>
            <a:lvl1pPr>
              <a:defRPr/>
            </a:lvl1pPr>
          </a:lstStyle>
          <a:p>
            <a:pPr>
              <a:defRPr/>
            </a:pPr>
            <a:fld id="{5877C680-AD16-FA48-9ABD-00033FC58EB6}"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1919091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3A1395-E026-C149-BDD9-EA5A8518B25E}" type="datetimeFigureOut">
              <a:rPr lang="en-US"/>
              <a:pPr>
                <a:defRPr/>
              </a:pPr>
              <a:t>12/11/2019</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448CD18-F88A-0043-829C-496726EC2ACB}" type="slidenum">
              <a:rPr lang="en-US"/>
              <a:pPr>
                <a:defRPr/>
              </a:pPr>
              <a:t>‹#›</a:t>
            </a:fld>
            <a:endParaRPr lang="en-US"/>
          </a:p>
        </p:txBody>
      </p:sp>
    </p:spTree>
    <p:extLst>
      <p:ext uri="{BB962C8B-B14F-4D97-AF65-F5344CB8AC3E}">
        <p14:creationId xmlns:p14="http://schemas.microsoft.com/office/powerpoint/2010/main" val="4248681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ED66188-5AE3-4D43-8DBD-41A134AF2917}" type="datetimeFigureOut">
              <a:rPr lang="en-US"/>
              <a:pPr>
                <a:defRPr/>
              </a:pPr>
              <a:t>12/11/2019</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4581523-79A5-F549-B8CA-F415D4482FA0}" type="slidenum">
              <a:rPr lang="en-US"/>
              <a:pPr>
                <a:defRPr/>
              </a:pPr>
              <a:t>‹#›</a:t>
            </a:fld>
            <a:endParaRPr lang="en-US"/>
          </a:p>
        </p:txBody>
      </p:sp>
    </p:spTree>
    <p:extLst>
      <p:ext uri="{BB962C8B-B14F-4D97-AF65-F5344CB8AC3E}">
        <p14:creationId xmlns:p14="http://schemas.microsoft.com/office/powerpoint/2010/main" val="871270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EB563A5-8E99-D546-9DF2-980FAF517AC1}" type="datetimeFigureOut">
              <a:rPr lang="en-US"/>
              <a:pPr>
                <a:defRPr/>
              </a:pPr>
              <a:t>12/11/2019</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0ACAB2-F4BD-F84F-8AC1-563DA5543293}" type="slidenum">
              <a:rPr lang="en-US"/>
              <a:pPr>
                <a:defRPr/>
              </a:pPr>
              <a:t>‹#›</a:t>
            </a:fld>
            <a:endParaRPr lang="en-US"/>
          </a:p>
        </p:txBody>
      </p:sp>
    </p:spTree>
    <p:extLst>
      <p:ext uri="{BB962C8B-B14F-4D97-AF65-F5344CB8AC3E}">
        <p14:creationId xmlns:p14="http://schemas.microsoft.com/office/powerpoint/2010/main" val="1271034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741EA6D-3B61-CC4D-A642-5F9E9E5DEB99}" type="datetimeFigureOut">
              <a:rPr lang="en-US"/>
              <a:pPr>
                <a:defRPr/>
              </a:pPr>
              <a:t>12/11/2019</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82FE1AD-42F1-454D-8293-DCF5FB1A4A22}" type="slidenum">
              <a:rPr lang="en-US"/>
              <a:pPr>
                <a:defRPr/>
              </a:pPr>
              <a:t>‹#›</a:t>
            </a:fld>
            <a:endParaRPr lang="en-US"/>
          </a:p>
        </p:txBody>
      </p:sp>
    </p:spTree>
    <p:extLst>
      <p:ext uri="{BB962C8B-B14F-4D97-AF65-F5344CB8AC3E}">
        <p14:creationId xmlns:p14="http://schemas.microsoft.com/office/powerpoint/2010/main" val="4082391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001A4B4-5932-B54F-AF51-9100C4644E66}" type="datetimeFigureOut">
              <a:rPr lang="en-US"/>
              <a:pPr>
                <a:defRPr/>
              </a:pPr>
              <a:t>12/11/2019</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E9494E8-CEBD-BA48-B491-DE56CAB085B3}" type="slidenum">
              <a:rPr lang="en-US"/>
              <a:pPr>
                <a:defRPr/>
              </a:pPr>
              <a:t>‹#›</a:t>
            </a:fld>
            <a:endParaRPr lang="en-US"/>
          </a:p>
        </p:txBody>
      </p:sp>
    </p:spTree>
    <p:extLst>
      <p:ext uri="{BB962C8B-B14F-4D97-AF65-F5344CB8AC3E}">
        <p14:creationId xmlns:p14="http://schemas.microsoft.com/office/powerpoint/2010/main" val="2242276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10" name="Immagine 9" descr="loft_grey.png"/>
          <p:cNvPicPr>
            <a:picLocks noChangeAspect="1"/>
          </p:cNvPicPr>
          <p:nvPr userDrawn="1"/>
        </p:nvPicPr>
        <p:blipFill>
          <a:blip r:embed="rId2">
            <a:lum bright="-36000" contrast="-52000"/>
          </a:blip>
          <a:stretch>
            <a:fillRect/>
          </a:stretch>
        </p:blipFill>
        <p:spPr>
          <a:xfrm rot="20183836">
            <a:off x="0" y="-301910"/>
            <a:ext cx="9144000" cy="6858000"/>
          </a:xfrm>
          <a:prstGeom prst="rect">
            <a:avLst/>
          </a:prstGeom>
        </p:spPr>
      </p:pic>
      <p:sp>
        <p:nvSpPr>
          <p:cNvPr id="27" name="CasellaDiTesto 26"/>
          <p:cNvSpPr txBox="1"/>
          <p:nvPr userDrawn="1"/>
        </p:nvSpPr>
        <p:spPr>
          <a:xfrm>
            <a:off x="5944539" y="-50130"/>
            <a:ext cx="3105088" cy="601664"/>
          </a:xfrm>
          <a:prstGeom prst="rect">
            <a:avLst/>
          </a:prstGeom>
          <a:noFill/>
        </p:spPr>
        <p:txBody>
          <a:bodyPr wrap="none" lIns="0" tIns="0" rIns="0" bIns="0" rtlCol="0" anchor="ctr" anchorCtr="0">
            <a:noAutofit/>
          </a:bodyPr>
          <a:lstStyle/>
          <a:p>
            <a:pPr algn="r">
              <a:lnSpc>
                <a:spcPts val="1000"/>
              </a:lnSpc>
            </a:pPr>
            <a:r>
              <a:rPr lang="en-US" sz="1400" cap="small" dirty="0" smtClean="0">
                <a:solidFill>
                  <a:prstClr val="white">
                    <a:lumMod val="65000"/>
                  </a:prstClr>
                </a:solidFill>
                <a:latin typeface="Gotham Book" pitchFamily="2" charset="0"/>
              </a:rPr>
              <a:t>Exploring the fourth dimension</a:t>
            </a:r>
            <a:endParaRPr lang="en-US" sz="1400" cap="small" dirty="0">
              <a:solidFill>
                <a:prstClr val="white">
                  <a:lumMod val="65000"/>
                </a:prstClr>
              </a:solidFill>
              <a:latin typeface="Gotham Book" pitchFamily="2" charset="0"/>
            </a:endParaRPr>
          </a:p>
        </p:txBody>
      </p:sp>
      <p:sp>
        <p:nvSpPr>
          <p:cNvPr id="37" name="Rettangolo 36"/>
          <p:cNvSpPr/>
          <p:nvPr userDrawn="1"/>
        </p:nvSpPr>
        <p:spPr>
          <a:xfrm>
            <a:off x="4763" y="228066"/>
            <a:ext cx="9143999" cy="5974245"/>
          </a:xfrm>
          <a:prstGeom prst="rect">
            <a:avLst/>
          </a:prstGeom>
          <a:solidFill>
            <a:srgbClr val="FFFFFF">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CasellaDiTesto 38"/>
          <p:cNvSpPr txBox="1"/>
          <p:nvPr userDrawn="1"/>
        </p:nvSpPr>
        <p:spPr>
          <a:xfrm>
            <a:off x="602101" y="6556228"/>
            <a:ext cx="4202596" cy="271219"/>
          </a:xfrm>
          <a:prstGeom prst="rect">
            <a:avLst/>
          </a:prstGeom>
          <a:noFill/>
        </p:spPr>
        <p:txBody>
          <a:bodyPr wrap="square" lIns="0" tIns="0" rIns="0" bIns="0" rtlCol="0" anchor="ctr" anchorCtr="0">
            <a:noAutofit/>
          </a:bodyPr>
          <a:lstStyle/>
          <a:p>
            <a:pPr algn="r">
              <a:lnSpc>
                <a:spcPts val="800"/>
              </a:lnSpc>
            </a:pPr>
            <a:r>
              <a:rPr lang="en-US" cap="small" dirty="0" smtClean="0">
                <a:solidFill>
                  <a:prstClr val="white">
                    <a:lumMod val="65000"/>
                  </a:prstClr>
                </a:solidFill>
                <a:latin typeface="Gotham Book" pitchFamily="2" charset="0"/>
              </a:rPr>
              <a:t>large observatory for x-ray timing</a:t>
            </a:r>
            <a:endParaRPr lang="en-US" cap="small" dirty="0">
              <a:solidFill>
                <a:prstClr val="white">
                  <a:lumMod val="65000"/>
                </a:prstClr>
              </a:solidFill>
              <a:latin typeface="Gotham Book" pitchFamily="2" charset="0"/>
            </a:endParaRPr>
          </a:p>
        </p:txBody>
      </p:sp>
      <p:sp>
        <p:nvSpPr>
          <p:cNvPr id="15" name="Segnaposto testo 12"/>
          <p:cNvSpPr>
            <a:spLocks noGrp="1"/>
          </p:cNvSpPr>
          <p:nvPr>
            <p:ph type="body" sz="quarter" idx="10" hasCustomPrompt="1"/>
          </p:nvPr>
        </p:nvSpPr>
        <p:spPr>
          <a:xfrm>
            <a:off x="2651771" y="96713"/>
            <a:ext cx="3078539" cy="276999"/>
          </a:xfrm>
          <a:prstGeom prst="rect">
            <a:avLst/>
          </a:prstGeom>
        </p:spPr>
        <p:txBody>
          <a:bodyPr vert="horz" wrap="square" lIns="0" tIns="0" rIns="0" bIns="0" anchor="ctr" anchorCtr="0">
            <a:spAutoFit/>
          </a:bodyPr>
          <a:lstStyle>
            <a:lvl1pPr marL="0" indent="0" algn="ctr">
              <a:spcBef>
                <a:spcPts val="0"/>
              </a:spcBef>
              <a:buNone/>
              <a:defRPr sz="1800" cap="small" baseline="0">
                <a:solidFill>
                  <a:srgbClr val="00B0F0"/>
                </a:solidFill>
                <a:latin typeface="Gotham Book" pitchFamily="2"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sp>
        <p:nvSpPr>
          <p:cNvPr id="2" name="Right Triangle 1"/>
          <p:cNvSpPr/>
          <p:nvPr userDrawn="1"/>
        </p:nvSpPr>
        <p:spPr>
          <a:xfrm rot="10800000">
            <a:off x="8002709" y="427000"/>
            <a:ext cx="1141289" cy="409762"/>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ight Triangle 12"/>
          <p:cNvSpPr/>
          <p:nvPr userDrawn="1"/>
        </p:nvSpPr>
        <p:spPr>
          <a:xfrm>
            <a:off x="-11810" y="5802818"/>
            <a:ext cx="1358368" cy="634143"/>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6" name="Immagine 25" descr="icon.png"/>
          <p:cNvPicPr>
            <a:picLocks noChangeAspect="1"/>
          </p:cNvPicPr>
          <p:nvPr userDrawn="1"/>
        </p:nvPicPr>
        <p:blipFill>
          <a:blip r:embed="rId3" cstate="print">
            <a:grayscl/>
            <a:lum bright="2000"/>
          </a:blip>
          <a:stretch>
            <a:fillRect/>
          </a:stretch>
        </p:blipFill>
        <p:spPr>
          <a:xfrm>
            <a:off x="138498" y="6107053"/>
            <a:ext cx="663389" cy="663389"/>
          </a:xfrm>
          <a:prstGeom prst="rect">
            <a:avLst/>
          </a:prstGeom>
        </p:spPr>
      </p:pic>
    </p:spTree>
    <p:extLst>
      <p:ext uri="{BB962C8B-B14F-4D97-AF65-F5344CB8AC3E}">
        <p14:creationId xmlns:p14="http://schemas.microsoft.com/office/powerpoint/2010/main" val="2773218707"/>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7659EBA-CC88-1C4A-AE39-F55F64519629}" type="datetimeFigureOut">
              <a:rPr lang="en-US"/>
              <a:pPr>
                <a:defRPr/>
              </a:pPr>
              <a:t>12/11/2019</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C87D21-EBCC-9F4E-B8C8-568A86E0094B}" type="slidenum">
              <a:rPr lang="en-US"/>
              <a:pPr>
                <a:defRPr/>
              </a:pPr>
              <a:t>‹#›</a:t>
            </a:fld>
            <a:endParaRPr lang="en-US"/>
          </a:p>
        </p:txBody>
      </p:sp>
    </p:spTree>
    <p:extLst>
      <p:ext uri="{BB962C8B-B14F-4D97-AF65-F5344CB8AC3E}">
        <p14:creationId xmlns:p14="http://schemas.microsoft.com/office/powerpoint/2010/main" val="1655227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0A54FDF-67AC-3E41-A5D4-87A01449D3D7}" type="datetimeFigureOut">
              <a:rPr lang="en-US"/>
              <a:pPr>
                <a:defRPr/>
              </a:pPr>
              <a:t>12/11/2019</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5055388-BE08-664A-96BF-5B49831E8462}" type="slidenum">
              <a:rPr lang="en-US"/>
              <a:pPr>
                <a:defRPr/>
              </a:pPr>
              <a:t>‹#›</a:t>
            </a:fld>
            <a:endParaRPr lang="en-US"/>
          </a:p>
        </p:txBody>
      </p:sp>
    </p:spTree>
    <p:extLst>
      <p:ext uri="{BB962C8B-B14F-4D97-AF65-F5344CB8AC3E}">
        <p14:creationId xmlns:p14="http://schemas.microsoft.com/office/powerpoint/2010/main" val="3023539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13C0730-71FD-4F4E-9BA6-F1F6B492B81E}" type="datetimeFigureOut">
              <a:rPr lang="en-US"/>
              <a:pPr>
                <a:defRPr/>
              </a:pPr>
              <a:t>12/11/2019</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0C4687D-9C85-764C-A2B7-C723968E1567}" type="slidenum">
              <a:rPr lang="en-US"/>
              <a:pPr>
                <a:defRPr/>
              </a:pPr>
              <a:t>‹#›</a:t>
            </a:fld>
            <a:endParaRPr lang="en-US"/>
          </a:p>
        </p:txBody>
      </p:sp>
    </p:spTree>
    <p:extLst>
      <p:ext uri="{BB962C8B-B14F-4D97-AF65-F5344CB8AC3E}">
        <p14:creationId xmlns:p14="http://schemas.microsoft.com/office/powerpoint/2010/main" val="1522851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89B0B88-33A8-774C-9E8C-E97DCD2A934F}" type="datetimeFigureOut">
              <a:rPr lang="en-US"/>
              <a:pPr>
                <a:defRPr/>
              </a:pPr>
              <a:t>12/11/2019</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5B251CD-AC77-2144-A138-60C6F9627822}" type="slidenum">
              <a:rPr lang="en-US"/>
              <a:pPr>
                <a:defRPr/>
              </a:pPr>
              <a:t>‹#›</a:t>
            </a:fld>
            <a:endParaRPr lang="en-US"/>
          </a:p>
        </p:txBody>
      </p:sp>
    </p:spTree>
    <p:extLst>
      <p:ext uri="{BB962C8B-B14F-4D97-AF65-F5344CB8AC3E}">
        <p14:creationId xmlns:p14="http://schemas.microsoft.com/office/powerpoint/2010/main" val="1872297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3F4D8F4-0983-AC4B-87F8-F5E4BC8602A6}" type="datetimeFigureOut">
              <a:rPr lang="en-US"/>
              <a:pPr>
                <a:defRPr/>
              </a:pPr>
              <a:t>12/11/2019</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DC5E19-D214-784C-8F31-6C636DBA85CE}" type="slidenum">
              <a:rPr lang="en-US"/>
              <a:pPr>
                <a:defRPr/>
              </a:pPr>
              <a:t>‹#›</a:t>
            </a:fld>
            <a:endParaRPr lang="en-US"/>
          </a:p>
        </p:txBody>
      </p:sp>
    </p:spTree>
    <p:extLst>
      <p:ext uri="{BB962C8B-B14F-4D97-AF65-F5344CB8AC3E}">
        <p14:creationId xmlns:p14="http://schemas.microsoft.com/office/powerpoint/2010/main" val="1219136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0C4D647-59DB-CD47-AF8E-2368DD75B48B}" type="datetimeFigureOut">
              <a:rPr lang="en-US"/>
              <a:pPr>
                <a:defRPr/>
              </a:pPr>
              <a:t>12/11/2019</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CE436AB-A070-A646-A44A-1E9C5C5742D7}" type="slidenum">
              <a:rPr lang="en-US"/>
              <a:pPr>
                <a:defRPr/>
              </a:pPr>
              <a:t>‹#›</a:t>
            </a:fld>
            <a:endParaRPr lang="en-US"/>
          </a:p>
        </p:txBody>
      </p:sp>
    </p:spTree>
    <p:extLst>
      <p:ext uri="{BB962C8B-B14F-4D97-AF65-F5344CB8AC3E}">
        <p14:creationId xmlns:p14="http://schemas.microsoft.com/office/powerpoint/2010/main" val="1976491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772805"/>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619795"/>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s black">
    <p:spTree>
      <p:nvGrpSpPr>
        <p:cNvPr id="1" name=""/>
        <p:cNvGrpSpPr/>
        <p:nvPr/>
      </p:nvGrpSpPr>
      <p:grpSpPr>
        <a:xfrm>
          <a:off x="0" y="0"/>
          <a:ext cx="0" cy="0"/>
          <a:chOff x="0" y="0"/>
          <a:chExt cx="0" cy="0"/>
        </a:xfrm>
      </p:grpSpPr>
      <p:pic>
        <p:nvPicPr>
          <p:cNvPr id="22" name="Immagine 21" descr="banner.png"/>
          <p:cNvPicPr>
            <a:picLocks noChangeAspect="1"/>
          </p:cNvPicPr>
          <p:nvPr userDrawn="1"/>
        </p:nvPicPr>
        <p:blipFill>
          <a:blip r:embed="rId2"/>
          <a:stretch>
            <a:fillRect/>
          </a:stretch>
        </p:blipFill>
        <p:spPr>
          <a:xfrm>
            <a:off x="0" y="0"/>
            <a:ext cx="9144000" cy="643011"/>
          </a:xfrm>
          <a:prstGeom prst="rect">
            <a:avLst/>
          </a:prstGeom>
        </p:spPr>
      </p:pic>
      <p:sp>
        <p:nvSpPr>
          <p:cNvPr id="15" name="Segnaposto testo 12"/>
          <p:cNvSpPr>
            <a:spLocks noGrp="1"/>
          </p:cNvSpPr>
          <p:nvPr>
            <p:ph type="body" sz="quarter" idx="10" hasCustomPrompt="1"/>
          </p:nvPr>
        </p:nvSpPr>
        <p:spPr>
          <a:xfrm>
            <a:off x="106363" y="69013"/>
            <a:ext cx="3078539" cy="276999"/>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pic>
        <p:nvPicPr>
          <p:cNvPr id="17"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41" y="23247"/>
            <a:ext cx="1049159" cy="343240"/>
          </a:xfrm>
          <a:prstGeom prst="rect">
            <a:avLst/>
          </a:prstGeom>
          <a:ln>
            <a:noFill/>
          </a:ln>
          <a:effectLst/>
        </p:spPr>
      </p:pic>
      <p:pic>
        <p:nvPicPr>
          <p:cNvPr id="23" name="Immagine 22" descr="banner.png"/>
          <p:cNvPicPr>
            <a:picLocks noChangeAspect="1"/>
          </p:cNvPicPr>
          <p:nvPr userDrawn="1"/>
        </p:nvPicPr>
        <p:blipFill>
          <a:blip r:embed="rId2"/>
          <a:stretch>
            <a:fillRect/>
          </a:stretch>
        </p:blipFill>
        <p:spPr>
          <a:xfrm rot="10800000">
            <a:off x="0" y="6214989"/>
            <a:ext cx="9144000" cy="643011"/>
          </a:xfrm>
          <a:prstGeom prst="rect">
            <a:avLst/>
          </a:prstGeom>
        </p:spPr>
      </p:pic>
      <p:sp>
        <p:nvSpPr>
          <p:cNvPr id="12" name="CasellaDiTesto 11"/>
          <p:cNvSpPr txBox="1"/>
          <p:nvPr userDrawn="1"/>
        </p:nvSpPr>
        <p:spPr>
          <a:xfrm>
            <a:off x="1024967" y="6590581"/>
            <a:ext cx="8096751" cy="166712"/>
          </a:xfrm>
          <a:prstGeom prst="rect">
            <a:avLst/>
          </a:prstGeom>
          <a:noFill/>
        </p:spPr>
        <p:txBody>
          <a:bodyPr wrap="square" lIns="36000" tIns="0" rIns="36000" bIns="0" rtlCol="0">
            <a:spAutoFit/>
          </a:bodyPr>
          <a:lstStyle/>
          <a:p>
            <a:pPr>
              <a:lnSpc>
                <a:spcPts val="1300"/>
              </a:lnSpc>
            </a:pP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26" name="Immagine 25" descr="icon.png"/>
          <p:cNvPicPr>
            <a:picLocks noChangeAspect="1"/>
          </p:cNvPicPr>
          <p:nvPr userDrawn="1"/>
        </p:nvPicPr>
        <p:blipFill>
          <a:blip r:embed="rId4" cstate="print">
            <a:grayscl/>
            <a:lum bright="2000"/>
          </a:blip>
          <a:stretch>
            <a:fillRect/>
          </a:stretch>
        </p:blipFill>
        <p:spPr>
          <a:xfrm>
            <a:off x="106363" y="6369142"/>
            <a:ext cx="454354" cy="454354"/>
          </a:xfrm>
          <a:prstGeom prst="rect">
            <a:avLst/>
          </a:prstGeom>
        </p:spPr>
      </p:pic>
    </p:spTree>
    <p:extLst>
      <p:ext uri="{BB962C8B-B14F-4D97-AF65-F5344CB8AC3E}">
        <p14:creationId xmlns:p14="http://schemas.microsoft.com/office/powerpoint/2010/main" val="375505034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s black">
    <p:bg>
      <p:bgPr>
        <a:solidFill>
          <a:schemeClr val="tx1"/>
        </a:solidFill>
        <a:effectLst/>
      </p:bgPr>
    </p:bg>
    <p:spTree>
      <p:nvGrpSpPr>
        <p:cNvPr id="1" name=""/>
        <p:cNvGrpSpPr/>
        <p:nvPr/>
      </p:nvGrpSpPr>
      <p:grpSpPr>
        <a:xfrm>
          <a:off x="0" y="0"/>
          <a:ext cx="0" cy="0"/>
          <a:chOff x="0" y="0"/>
          <a:chExt cx="0" cy="0"/>
        </a:xfrm>
      </p:grpSpPr>
      <p:pic>
        <p:nvPicPr>
          <p:cNvPr id="22" name="Immagine 21" descr="banner.png"/>
          <p:cNvPicPr>
            <a:picLocks noChangeAspect="1"/>
          </p:cNvPicPr>
          <p:nvPr userDrawn="1"/>
        </p:nvPicPr>
        <p:blipFill>
          <a:blip r:embed="rId2"/>
          <a:stretch>
            <a:fillRect/>
          </a:stretch>
        </p:blipFill>
        <p:spPr>
          <a:xfrm>
            <a:off x="0" y="0"/>
            <a:ext cx="9144000" cy="643011"/>
          </a:xfrm>
          <a:prstGeom prst="rect">
            <a:avLst/>
          </a:prstGeom>
        </p:spPr>
      </p:pic>
      <p:sp>
        <p:nvSpPr>
          <p:cNvPr id="15" name="Segnaposto testo 12"/>
          <p:cNvSpPr>
            <a:spLocks noGrp="1"/>
          </p:cNvSpPr>
          <p:nvPr>
            <p:ph type="body" sz="quarter" idx="10" hasCustomPrompt="1"/>
          </p:nvPr>
        </p:nvSpPr>
        <p:spPr>
          <a:xfrm>
            <a:off x="106363" y="69013"/>
            <a:ext cx="3078539" cy="276999"/>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pic>
        <p:nvPicPr>
          <p:cNvPr id="17"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41" y="23247"/>
            <a:ext cx="1049159" cy="343240"/>
          </a:xfrm>
          <a:prstGeom prst="rect">
            <a:avLst/>
          </a:prstGeom>
          <a:ln>
            <a:noFill/>
          </a:ln>
          <a:effectLst/>
        </p:spPr>
      </p:pic>
      <p:pic>
        <p:nvPicPr>
          <p:cNvPr id="23" name="Immagine 22" descr="banner.png"/>
          <p:cNvPicPr>
            <a:picLocks noChangeAspect="1"/>
          </p:cNvPicPr>
          <p:nvPr userDrawn="1"/>
        </p:nvPicPr>
        <p:blipFill>
          <a:blip r:embed="rId2"/>
          <a:stretch>
            <a:fillRect/>
          </a:stretch>
        </p:blipFill>
        <p:spPr>
          <a:xfrm rot="10800000">
            <a:off x="0" y="6214989"/>
            <a:ext cx="9144000" cy="643011"/>
          </a:xfrm>
          <a:prstGeom prst="rect">
            <a:avLst/>
          </a:prstGeom>
        </p:spPr>
      </p:pic>
      <p:sp>
        <p:nvSpPr>
          <p:cNvPr id="12" name="CasellaDiTesto 11"/>
          <p:cNvSpPr txBox="1"/>
          <p:nvPr userDrawn="1"/>
        </p:nvSpPr>
        <p:spPr>
          <a:xfrm>
            <a:off x="1024967" y="6590581"/>
            <a:ext cx="8096751" cy="166712"/>
          </a:xfrm>
          <a:prstGeom prst="rect">
            <a:avLst/>
          </a:prstGeom>
          <a:noFill/>
        </p:spPr>
        <p:txBody>
          <a:bodyPr wrap="square" lIns="36000" tIns="0" rIns="36000" bIns="0" rtlCol="0">
            <a:spAutoFit/>
          </a:bodyPr>
          <a:lstStyle/>
          <a:p>
            <a:pPr>
              <a:lnSpc>
                <a:spcPts val="1300"/>
              </a:lnSpc>
            </a:pP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26" name="Immagine 25" descr="icon.png"/>
          <p:cNvPicPr>
            <a:picLocks noChangeAspect="1"/>
          </p:cNvPicPr>
          <p:nvPr userDrawn="1"/>
        </p:nvPicPr>
        <p:blipFill>
          <a:blip r:embed="rId4" cstate="print">
            <a:grayscl/>
            <a:lum bright="2000"/>
          </a:blip>
          <a:stretch>
            <a:fillRect/>
          </a:stretch>
        </p:blipFill>
        <p:spPr>
          <a:xfrm>
            <a:off x="106363" y="6369142"/>
            <a:ext cx="454354" cy="454354"/>
          </a:xfrm>
          <a:prstGeom prst="rect">
            <a:avLst/>
          </a:prstGeom>
        </p:spPr>
      </p:pic>
      <p:sp>
        <p:nvSpPr>
          <p:cNvPr id="2" name="Rettangolo 1"/>
          <p:cNvSpPr/>
          <p:nvPr userDrawn="1"/>
        </p:nvSpPr>
        <p:spPr>
          <a:xfrm rot="712316">
            <a:off x="6914" y="6249151"/>
            <a:ext cx="1181339" cy="190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Rettangolo 8"/>
          <p:cNvSpPr/>
          <p:nvPr userDrawn="1"/>
        </p:nvSpPr>
        <p:spPr>
          <a:xfrm rot="679645">
            <a:off x="7905693" y="446075"/>
            <a:ext cx="1181339" cy="568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227602924"/>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7659EBA-CC88-1C4A-AE39-F55F64519629}" type="datetimeFigureOut">
              <a:rPr lang="en-US"/>
              <a:pPr>
                <a:defRPr/>
              </a:pPr>
              <a:t>12/11/2019</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C87D21-EBCC-9F4E-B8C8-568A86E0094B}" type="slidenum">
              <a:rPr lang="en-US"/>
              <a:pPr>
                <a:defRPr/>
              </a:pPr>
              <a:t>‹#›</a:t>
            </a:fld>
            <a:endParaRPr lang="en-US"/>
          </a:p>
        </p:txBody>
      </p:sp>
    </p:spTree>
    <p:extLst>
      <p:ext uri="{BB962C8B-B14F-4D97-AF65-F5344CB8AC3E}">
        <p14:creationId xmlns:p14="http://schemas.microsoft.com/office/powerpoint/2010/main" val="125200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516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ED66188-5AE3-4D43-8DBD-41A134AF2917}" type="datetimeFigureOut">
              <a:rPr lang="en-US"/>
              <a:pPr>
                <a:defRPr/>
              </a:pPr>
              <a:t>12/11/2019</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4581523-79A5-F549-B8CA-F415D4482FA0}" type="slidenum">
              <a:rPr lang="en-US"/>
              <a:pPr>
                <a:defRPr/>
              </a:pPr>
              <a:t>‹#›</a:t>
            </a:fld>
            <a:endParaRPr lang="en-US"/>
          </a:p>
        </p:txBody>
      </p:sp>
    </p:spTree>
    <p:extLst>
      <p:ext uri="{BB962C8B-B14F-4D97-AF65-F5344CB8AC3E}">
        <p14:creationId xmlns:p14="http://schemas.microsoft.com/office/powerpoint/2010/main" val="156531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158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762" r:id="rId7"/>
    <p:sldLayoutId id="2147483763" r:id="rId8"/>
    <p:sldLayoutId id="2147483766" r:id="rId9"/>
  </p:sldLayoutIdLst>
  <p:transition spd="med">
    <p:fade/>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55160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ransition spd="med">
    <p:fade/>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6637E-B93E-4D50-94FE-76E8012E2146}" type="datetime1">
              <a:rPr lang="it-IT" smtClean="0"/>
              <a:t>11/12/2019</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Marco Feroci (INAF) - AXRO - 7 December 2016</a:t>
            </a:r>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B4B6E-712B-48AD-B35F-3049B3801142}" type="slidenum">
              <a:rPr lang="it-IT" smtClean="0"/>
              <a:t>‹#›</a:t>
            </a:fld>
            <a:endParaRPr lang="it-IT"/>
          </a:p>
        </p:txBody>
      </p:sp>
    </p:spTree>
    <p:extLst>
      <p:ext uri="{BB962C8B-B14F-4D97-AF65-F5344CB8AC3E}">
        <p14:creationId xmlns:p14="http://schemas.microsoft.com/office/powerpoint/2010/main" val="26720590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933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spd="med">
    <p:fade/>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26410BC7-C63A-1F46-88F7-9E05F2CBA916}" type="datetimeFigureOut">
              <a:rPr lang="en-US"/>
              <a:pPr>
                <a:defRPr/>
              </a:pPr>
              <a:t>12/11/2019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D97F463D-6EFD-3040-8C53-9E20FFBACCA1}" type="slidenum">
              <a:rPr lang="en-US"/>
              <a:pPr>
                <a:defRPr/>
              </a:pPr>
              <a:t>‹#›</a:t>
            </a:fld>
            <a:endParaRPr lang="en-US"/>
          </a:p>
        </p:txBody>
      </p:sp>
    </p:spTree>
    <p:extLst>
      <p:ext uri="{BB962C8B-B14F-4D97-AF65-F5344CB8AC3E}">
        <p14:creationId xmlns:p14="http://schemas.microsoft.com/office/powerpoint/2010/main" val="224620382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64" r:id="rId12"/>
    <p:sldLayoutId id="2147483765"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image" Target="../media/image44.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g"/><Relationship Id="rId18" Type="http://schemas.openxmlformats.org/officeDocument/2006/relationships/image" Target="../media/image61.png"/><Relationship Id="rId3" Type="http://schemas.openxmlformats.org/officeDocument/2006/relationships/image" Target="../media/image46.jpeg"/><Relationship Id="rId21" Type="http://schemas.openxmlformats.org/officeDocument/2006/relationships/image" Target="../media/image64.png"/><Relationship Id="rId7" Type="http://schemas.openxmlformats.org/officeDocument/2006/relationships/image" Target="../media/image50.jpeg"/><Relationship Id="rId12" Type="http://schemas.openxmlformats.org/officeDocument/2006/relationships/image" Target="../media/image55.gif"/><Relationship Id="rId17" Type="http://schemas.openxmlformats.org/officeDocument/2006/relationships/image" Target="../media/image60.png"/><Relationship Id="rId25"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59.jpeg"/><Relationship Id="rId20" Type="http://schemas.openxmlformats.org/officeDocument/2006/relationships/image" Target="../media/image63.png"/><Relationship Id="rId1" Type="http://schemas.openxmlformats.org/officeDocument/2006/relationships/slideLayout" Target="../slideLayouts/slideLayout46.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67.jpeg"/><Relationship Id="rId5" Type="http://schemas.openxmlformats.org/officeDocument/2006/relationships/image" Target="../media/image48.jpeg"/><Relationship Id="rId15" Type="http://schemas.openxmlformats.org/officeDocument/2006/relationships/image" Target="../media/image58.tiff"/><Relationship Id="rId23" Type="http://schemas.openxmlformats.org/officeDocument/2006/relationships/image" Target="../media/image66.emf"/><Relationship Id="rId10" Type="http://schemas.openxmlformats.org/officeDocument/2006/relationships/image" Target="../media/image53.gif"/><Relationship Id="rId19"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image" Target="../media/image52.gif"/><Relationship Id="rId14" Type="http://schemas.openxmlformats.org/officeDocument/2006/relationships/image" Target="../media/image57.png"/><Relationship Id="rId22" Type="http://schemas.openxmlformats.org/officeDocument/2006/relationships/image" Target="../media/image65.jpe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hyperlink" Target="http://www.isdc.unige.ch/extp/"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3.png"/><Relationship Id="rId7" Type="http://schemas.openxmlformats.org/officeDocument/2006/relationships/image" Target="../media/image22.emf"/><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emf"/><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em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97094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628650" y="104877"/>
            <a:ext cx="7886700" cy="889742"/>
          </a:xfrm>
        </p:spPr>
        <p:txBody>
          <a:bodyPr>
            <a:normAutofit/>
          </a:bodyPr>
          <a:lstStyle/>
          <a:p>
            <a:pPr algn="ctr"/>
            <a:r>
              <a:rPr lang="it-IT" sz="3600" b="1" dirty="0" smtClean="0">
                <a:solidFill>
                  <a:srgbClr val="0070C0"/>
                </a:solidFill>
                <a:effectLst>
                  <a:outerShdw blurRad="38100" dist="38100" dir="2700000" algn="tl">
                    <a:srgbClr val="000000">
                      <a:alpha val="43137"/>
                    </a:srgbClr>
                  </a:outerShdw>
                </a:effectLst>
                <a:latin typeface="+mn-lt"/>
              </a:rPr>
              <a:t>Key eXTP </a:t>
            </a:r>
            <a:r>
              <a:rPr lang="it-IT" sz="3600" b="1" dirty="0">
                <a:solidFill>
                  <a:srgbClr val="0070C0"/>
                </a:solidFill>
                <a:effectLst>
                  <a:outerShdw blurRad="38100" dist="38100" dir="2700000" algn="tl">
                    <a:srgbClr val="000000">
                      <a:alpha val="43137"/>
                    </a:srgbClr>
                  </a:outerShdw>
                </a:effectLst>
                <a:latin typeface="+mn-lt"/>
              </a:rPr>
              <a:t>P</a:t>
            </a:r>
            <a:r>
              <a:rPr lang="it-IT" sz="3600" b="1" dirty="0" smtClean="0">
                <a:solidFill>
                  <a:srgbClr val="0070C0"/>
                </a:solidFill>
                <a:effectLst>
                  <a:outerShdw blurRad="38100" dist="38100" dir="2700000" algn="tl">
                    <a:srgbClr val="000000">
                      <a:alpha val="43137"/>
                    </a:srgbClr>
                  </a:outerShdw>
                </a:effectLst>
                <a:latin typeface="+mn-lt"/>
              </a:rPr>
              <a:t>erformance</a:t>
            </a:r>
            <a:endParaRPr lang="it-IT" sz="3600" b="1" dirty="0">
              <a:solidFill>
                <a:srgbClr val="0070C0"/>
              </a:solidFill>
              <a:effectLst>
                <a:outerShdw blurRad="38100" dist="38100" dir="2700000" algn="tl">
                  <a:srgbClr val="000000">
                    <a:alpha val="43137"/>
                  </a:srgbClr>
                </a:outerShdw>
              </a:effectLst>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pic>
        <p:nvPicPr>
          <p:cNvPr id="6" name="Picture 5"/>
          <p:cNvPicPr>
            <a:picLocks noChangeAspect="1"/>
          </p:cNvPicPr>
          <p:nvPr/>
        </p:nvPicPr>
        <p:blipFill>
          <a:blip r:embed="rId3"/>
          <a:stretch>
            <a:fillRect/>
          </a:stretch>
        </p:blipFill>
        <p:spPr>
          <a:xfrm>
            <a:off x="4728755" y="1480894"/>
            <a:ext cx="4062628" cy="2391767"/>
          </a:xfrm>
          <a:prstGeom prst="rect">
            <a:avLst/>
          </a:prstGeom>
        </p:spPr>
      </p:pic>
      <p:sp>
        <p:nvSpPr>
          <p:cNvPr id="9" name="TextBox 8"/>
          <p:cNvSpPr txBox="1"/>
          <p:nvPr/>
        </p:nvSpPr>
        <p:spPr>
          <a:xfrm>
            <a:off x="901919" y="994619"/>
            <a:ext cx="3670081" cy="369332"/>
          </a:xfrm>
          <a:prstGeom prst="rect">
            <a:avLst/>
          </a:prstGeom>
          <a:noFill/>
        </p:spPr>
        <p:txBody>
          <a:bodyPr wrap="square" rtlCol="0">
            <a:spAutoFit/>
          </a:bodyPr>
          <a:lstStyle/>
          <a:p>
            <a:pPr algn="ctr"/>
            <a:r>
              <a:rPr lang="it-IT" b="1" dirty="0" smtClean="0">
                <a:solidFill>
                  <a:srgbClr val="C00000"/>
                </a:solidFill>
              </a:rPr>
              <a:t>Effective Area of SFA</a:t>
            </a:r>
            <a:r>
              <a:rPr lang="it-IT" b="1" dirty="0">
                <a:solidFill>
                  <a:srgbClr val="C00000"/>
                </a:solidFill>
              </a:rPr>
              <a:t> </a:t>
            </a:r>
            <a:r>
              <a:rPr lang="it-IT" b="1" dirty="0" smtClean="0">
                <a:solidFill>
                  <a:srgbClr val="C00000"/>
                </a:solidFill>
              </a:rPr>
              <a:t>and LAD</a:t>
            </a:r>
            <a:endParaRPr lang="en-US" b="1" dirty="0">
              <a:solidFill>
                <a:srgbClr val="C00000"/>
              </a:solidFill>
            </a:endParaRPr>
          </a:p>
        </p:txBody>
      </p:sp>
      <p:sp>
        <p:nvSpPr>
          <p:cNvPr id="11" name="TextBox 10"/>
          <p:cNvSpPr txBox="1"/>
          <p:nvPr/>
        </p:nvSpPr>
        <p:spPr>
          <a:xfrm>
            <a:off x="4955913" y="994619"/>
            <a:ext cx="3670081" cy="369332"/>
          </a:xfrm>
          <a:prstGeom prst="rect">
            <a:avLst/>
          </a:prstGeom>
          <a:noFill/>
        </p:spPr>
        <p:txBody>
          <a:bodyPr wrap="square" rtlCol="0">
            <a:spAutoFit/>
          </a:bodyPr>
          <a:lstStyle/>
          <a:p>
            <a:pPr algn="ctr"/>
            <a:r>
              <a:rPr lang="it-IT" b="1" dirty="0" smtClean="0">
                <a:solidFill>
                  <a:srgbClr val="C00000"/>
                </a:solidFill>
              </a:rPr>
              <a:t>Simultaneous FoV of WFM</a:t>
            </a:r>
            <a:endParaRPr lang="en-US" b="1" dirty="0">
              <a:solidFill>
                <a:srgbClr val="C00000"/>
              </a:solidFill>
            </a:endParaRPr>
          </a:p>
        </p:txBody>
      </p:sp>
      <p:pic>
        <p:nvPicPr>
          <p:cNvPr id="3" name="Picture 2"/>
          <p:cNvPicPr>
            <a:picLocks noChangeAspect="1"/>
          </p:cNvPicPr>
          <p:nvPr/>
        </p:nvPicPr>
        <p:blipFill>
          <a:blip r:embed="rId4"/>
          <a:stretch>
            <a:fillRect/>
          </a:stretch>
        </p:blipFill>
        <p:spPr>
          <a:xfrm>
            <a:off x="448163" y="1378847"/>
            <a:ext cx="4031543" cy="2984127"/>
          </a:xfrm>
          <a:prstGeom prst="rect">
            <a:avLst/>
          </a:prstGeom>
        </p:spPr>
      </p:pic>
      <p:sp>
        <p:nvSpPr>
          <p:cNvPr id="8" name="Segnaposto contenuto 2"/>
          <p:cNvSpPr txBox="1">
            <a:spLocks/>
          </p:cNvSpPr>
          <p:nvPr/>
        </p:nvSpPr>
        <p:spPr>
          <a:xfrm>
            <a:off x="448163" y="4583355"/>
            <a:ext cx="8500071" cy="196128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0" indent="-361950">
              <a:lnSpc>
                <a:spcPct val="100000"/>
              </a:lnSpc>
              <a:spcBef>
                <a:spcPts val="0"/>
              </a:spcBef>
              <a:spcAft>
                <a:spcPts val="800"/>
              </a:spcAft>
              <a:buFont typeface="Wingdings" panose="05000000000000000000" pitchFamily="2" charset="2"/>
              <a:buChar char="v"/>
              <a:defRPr/>
            </a:pPr>
            <a:r>
              <a:rPr lang="it-IT" sz="2000" dirty="0" smtClean="0">
                <a:effectLst>
                  <a:outerShdw blurRad="38100" dist="38100" dir="2700000" algn="tl">
                    <a:srgbClr val="000000">
                      <a:alpha val="43137"/>
                    </a:srgbClr>
                  </a:outerShdw>
                </a:effectLst>
                <a:latin typeface="Calibri" panose="020F0502020204030204"/>
              </a:rPr>
              <a:t>LAD</a:t>
            </a:r>
            <a:r>
              <a:rPr lang="it-IT" sz="2000" dirty="0" smtClean="0">
                <a:latin typeface="Calibri" panose="020F0502020204030204"/>
              </a:rPr>
              <a:t>: 	          6x RXTE/PCA, 35x XMM-Newton (</a:t>
            </a:r>
            <a:r>
              <a:rPr lang="it-IT" sz="2000" i="1" dirty="0" err="1" smtClean="0">
                <a:latin typeface="Calibri" panose="020F0502020204030204"/>
              </a:rPr>
              <a:t>but</a:t>
            </a:r>
            <a:r>
              <a:rPr lang="it-IT" sz="2000" i="1" dirty="0" smtClean="0">
                <a:latin typeface="Calibri" panose="020F0502020204030204"/>
              </a:rPr>
              <a:t> </a:t>
            </a:r>
            <a:r>
              <a:rPr lang="it-IT" sz="2000" i="1" dirty="0" err="1" smtClean="0">
                <a:latin typeface="Calibri" panose="020F0502020204030204"/>
              </a:rPr>
              <a:t>collimated</a:t>
            </a:r>
            <a:r>
              <a:rPr lang="it-IT" sz="2000" dirty="0" smtClean="0">
                <a:latin typeface="Calibri" panose="020F0502020204030204"/>
              </a:rPr>
              <a:t>!) + hard-X </a:t>
            </a:r>
            <a:r>
              <a:rPr lang="it-IT" sz="2000" dirty="0" err="1" smtClean="0">
                <a:latin typeface="Calibri" panose="020F0502020204030204"/>
              </a:rPr>
              <a:t>response</a:t>
            </a:r>
            <a:endParaRPr lang="it-IT" sz="2000" dirty="0" smtClean="0">
              <a:latin typeface="Calibri" panose="020F0502020204030204"/>
            </a:endParaRPr>
          </a:p>
          <a:p>
            <a:pPr marL="361950" lvl="0" indent="-361950">
              <a:lnSpc>
                <a:spcPct val="100000"/>
              </a:lnSpc>
              <a:spcBef>
                <a:spcPts val="0"/>
              </a:spcBef>
              <a:spcAft>
                <a:spcPts val="800"/>
              </a:spcAft>
              <a:buFont typeface="Wingdings" panose="05000000000000000000" pitchFamily="2" charset="2"/>
              <a:buChar char="v"/>
              <a:defRPr/>
            </a:pPr>
            <a:r>
              <a:rPr lang="it-IT" sz="2000" dirty="0" smtClean="0">
                <a:effectLst>
                  <a:outerShdw blurRad="38100" dist="38100" dir="2700000" algn="tl">
                    <a:srgbClr val="000000">
                      <a:alpha val="43137"/>
                    </a:srgbClr>
                  </a:outerShdw>
                </a:effectLst>
                <a:latin typeface="Calibri" panose="020F0502020204030204"/>
              </a:rPr>
              <a:t>SFA</a:t>
            </a:r>
            <a:r>
              <a:rPr lang="it-IT" sz="2000" dirty="0" smtClean="0">
                <a:latin typeface="Calibri" panose="020F0502020204030204"/>
              </a:rPr>
              <a:t>: 	          </a:t>
            </a:r>
            <a:r>
              <a:rPr lang="it-IT" sz="2000" dirty="0">
                <a:latin typeface="Calibri" panose="020F0502020204030204"/>
              </a:rPr>
              <a:t>8</a:t>
            </a:r>
            <a:r>
              <a:rPr lang="it-IT" sz="2000" dirty="0" smtClean="0">
                <a:latin typeface="Calibri" panose="020F0502020204030204"/>
                <a:sym typeface="Symbol" panose="05050102010706020507" pitchFamily="18" charset="2"/>
              </a:rPr>
              <a:t>x XMM-Newton and 0.3-2x </a:t>
            </a:r>
            <a:r>
              <a:rPr lang="it-IT" sz="2000" dirty="0" err="1" smtClean="0">
                <a:latin typeface="Calibri" panose="020F0502020204030204"/>
                <a:sym typeface="Symbol" panose="05050102010706020507" pitchFamily="18" charset="2"/>
              </a:rPr>
              <a:t>Athena</a:t>
            </a:r>
            <a:r>
              <a:rPr lang="it-IT" sz="2000" dirty="0" smtClean="0">
                <a:latin typeface="Calibri" panose="020F0502020204030204"/>
                <a:sym typeface="Symbol" panose="05050102010706020507" pitchFamily="18" charset="2"/>
              </a:rPr>
              <a:t>/WFI (</a:t>
            </a:r>
            <a:r>
              <a:rPr lang="it-IT" sz="2000" i="1" dirty="0" err="1" smtClean="0">
                <a:latin typeface="Calibri" panose="020F0502020204030204"/>
                <a:sym typeface="Symbol" panose="05050102010706020507" pitchFamily="18" charset="2"/>
              </a:rPr>
              <a:t>but</a:t>
            </a:r>
            <a:r>
              <a:rPr lang="it-IT" sz="2000" i="1" dirty="0" smtClean="0">
                <a:latin typeface="Calibri" panose="020F0502020204030204"/>
                <a:sym typeface="Symbol" panose="05050102010706020507" pitchFamily="18" charset="2"/>
              </a:rPr>
              <a:t> multiple </a:t>
            </a:r>
            <a:r>
              <a:rPr lang="it-IT" sz="2000" i="1" dirty="0" err="1" smtClean="0">
                <a:latin typeface="Calibri" panose="020F0502020204030204"/>
                <a:sym typeface="Symbol" panose="05050102010706020507" pitchFamily="18" charset="2"/>
              </a:rPr>
              <a:t>optics</a:t>
            </a:r>
            <a:r>
              <a:rPr lang="it-IT" sz="2000" i="1" dirty="0" smtClean="0">
                <a:latin typeface="Calibri" panose="020F0502020204030204"/>
                <a:sym typeface="Symbol" panose="05050102010706020507" pitchFamily="18" charset="2"/>
              </a:rPr>
              <a:t> and       	  	          large PSF</a:t>
            </a:r>
            <a:r>
              <a:rPr lang="it-IT" sz="2000" dirty="0" smtClean="0">
                <a:latin typeface="Calibri" panose="020F0502020204030204"/>
                <a:sym typeface="Symbol" panose="05050102010706020507" pitchFamily="18" charset="2"/>
              </a:rPr>
              <a:t>!). </a:t>
            </a:r>
            <a:r>
              <a:rPr lang="it-IT" sz="2000" dirty="0" err="1" smtClean="0">
                <a:latin typeface="Calibri" panose="020F0502020204030204"/>
                <a:sym typeface="Symbol" panose="05050102010706020507" pitchFamily="18" charset="2"/>
              </a:rPr>
              <a:t>Limiting</a:t>
            </a:r>
            <a:r>
              <a:rPr lang="it-IT" sz="2000" dirty="0" smtClean="0">
                <a:latin typeface="Calibri" panose="020F0502020204030204"/>
                <a:sym typeface="Symbol" panose="05050102010706020507" pitchFamily="18" charset="2"/>
              </a:rPr>
              <a:t> </a:t>
            </a:r>
            <a:r>
              <a:rPr lang="it-IT" sz="2000" dirty="0" err="1" smtClean="0">
                <a:latin typeface="Calibri" panose="020F0502020204030204"/>
                <a:sym typeface="Symbol" panose="05050102010706020507" pitchFamily="18" charset="2"/>
              </a:rPr>
              <a:t>sensitivity</a:t>
            </a:r>
            <a:r>
              <a:rPr lang="it-IT" sz="2000" dirty="0" smtClean="0">
                <a:latin typeface="Calibri" panose="020F0502020204030204"/>
                <a:sym typeface="Symbol" panose="05050102010706020507" pitchFamily="18" charset="2"/>
              </a:rPr>
              <a:t> 10</a:t>
            </a:r>
            <a:r>
              <a:rPr lang="it-IT" sz="2000" baseline="30000" dirty="0" smtClean="0">
                <a:latin typeface="Calibri" panose="020F0502020204030204"/>
                <a:sym typeface="Symbol" panose="05050102010706020507" pitchFamily="18" charset="2"/>
              </a:rPr>
              <a:t>-14</a:t>
            </a:r>
            <a:r>
              <a:rPr lang="it-IT" sz="2000" dirty="0" smtClean="0">
                <a:latin typeface="Calibri" panose="020F0502020204030204"/>
                <a:sym typeface="Symbol" panose="05050102010706020507" pitchFamily="18" charset="2"/>
              </a:rPr>
              <a:t>-10</a:t>
            </a:r>
            <a:r>
              <a:rPr lang="it-IT" sz="2000" baseline="30000" dirty="0" smtClean="0">
                <a:latin typeface="Calibri" panose="020F0502020204030204"/>
                <a:sym typeface="Symbol" panose="05050102010706020507" pitchFamily="18" charset="2"/>
              </a:rPr>
              <a:t>-15</a:t>
            </a:r>
            <a:r>
              <a:rPr lang="it-IT" sz="2000" dirty="0" smtClean="0">
                <a:latin typeface="Calibri" panose="020F0502020204030204"/>
                <a:sym typeface="Symbol" panose="05050102010706020507" pitchFamily="18" charset="2"/>
              </a:rPr>
              <a:t> erg cm</a:t>
            </a:r>
            <a:r>
              <a:rPr lang="it-IT" sz="2000" baseline="30000" dirty="0" smtClean="0">
                <a:latin typeface="Calibri" panose="020F0502020204030204"/>
                <a:sym typeface="Symbol" panose="05050102010706020507" pitchFamily="18" charset="2"/>
              </a:rPr>
              <a:t>-2</a:t>
            </a:r>
            <a:r>
              <a:rPr lang="it-IT" sz="2000" dirty="0" smtClean="0">
                <a:latin typeface="Calibri" panose="020F0502020204030204"/>
                <a:sym typeface="Symbol" panose="05050102010706020507" pitchFamily="18" charset="2"/>
              </a:rPr>
              <a:t> s</a:t>
            </a:r>
            <a:r>
              <a:rPr lang="it-IT" sz="2000" baseline="30000" dirty="0" smtClean="0">
                <a:latin typeface="Calibri" panose="020F0502020204030204"/>
                <a:sym typeface="Symbol" panose="05050102010706020507" pitchFamily="18" charset="2"/>
              </a:rPr>
              <a:t>-1</a:t>
            </a:r>
          </a:p>
          <a:p>
            <a:pPr marL="361950" lvl="0" indent="-361950">
              <a:lnSpc>
                <a:spcPct val="100000"/>
              </a:lnSpc>
              <a:spcBef>
                <a:spcPts val="0"/>
              </a:spcBef>
              <a:spcAft>
                <a:spcPts val="800"/>
              </a:spcAft>
              <a:buFont typeface="Wingdings" panose="05000000000000000000" pitchFamily="2" charset="2"/>
              <a:buChar char="v"/>
              <a:defRPr/>
            </a:pPr>
            <a:r>
              <a:rPr lang="it-IT" sz="2000" dirty="0" smtClean="0">
                <a:effectLst>
                  <a:outerShdw blurRad="38100" dist="38100" dir="2700000" algn="tl">
                    <a:srgbClr val="000000">
                      <a:alpha val="43137"/>
                    </a:srgbClr>
                  </a:outerShdw>
                </a:effectLst>
                <a:latin typeface="Calibri" panose="020F0502020204030204"/>
                <a:sym typeface="Symbol" panose="05050102010706020507" pitchFamily="18" charset="2"/>
              </a:rPr>
              <a:t>PFA</a:t>
            </a:r>
            <a:r>
              <a:rPr lang="it-IT" sz="2000" dirty="0" smtClean="0">
                <a:latin typeface="Calibri" panose="020F0502020204030204"/>
                <a:sym typeface="Symbol" panose="05050102010706020507" pitchFamily="18" charset="2"/>
              </a:rPr>
              <a:t>: 	          5x IXPE. </a:t>
            </a:r>
            <a:r>
              <a:rPr lang="it-IT" sz="2000" dirty="0" err="1" smtClean="0">
                <a:latin typeface="Calibri" panose="020F0502020204030204"/>
                <a:sym typeface="Symbol" panose="05050102010706020507" pitchFamily="18" charset="2"/>
              </a:rPr>
              <a:t>Sensitivity</a:t>
            </a:r>
            <a:r>
              <a:rPr lang="it-IT" sz="2000" dirty="0" smtClean="0">
                <a:latin typeface="Calibri" panose="020F0502020204030204"/>
                <a:sym typeface="Symbol" panose="05050102010706020507" pitchFamily="18" charset="2"/>
              </a:rPr>
              <a:t>: 1% MDP in 50ks for a 100 </a:t>
            </a:r>
            <a:r>
              <a:rPr lang="it-IT" sz="2000" dirty="0" err="1" smtClean="0">
                <a:latin typeface="Calibri" panose="020F0502020204030204"/>
                <a:sym typeface="Symbol" panose="05050102010706020507" pitchFamily="18" charset="2"/>
              </a:rPr>
              <a:t>mCrab</a:t>
            </a:r>
            <a:r>
              <a:rPr lang="it-IT" sz="2000" dirty="0" smtClean="0">
                <a:latin typeface="Calibri" panose="020F0502020204030204"/>
                <a:sym typeface="Symbol" panose="05050102010706020507" pitchFamily="18" charset="2"/>
              </a:rPr>
              <a:t> source</a:t>
            </a:r>
          </a:p>
          <a:p>
            <a:pPr marL="361950" lvl="0" indent="-361950">
              <a:lnSpc>
                <a:spcPct val="100000"/>
              </a:lnSpc>
              <a:spcBef>
                <a:spcPts val="0"/>
              </a:spcBef>
              <a:spcAft>
                <a:spcPts val="800"/>
              </a:spcAft>
              <a:buFont typeface="Wingdings" panose="05000000000000000000" pitchFamily="2" charset="2"/>
              <a:buChar char="v"/>
              <a:defRPr/>
            </a:pPr>
            <a:r>
              <a:rPr lang="it-IT" sz="2000" dirty="0" smtClean="0">
                <a:effectLst>
                  <a:outerShdw blurRad="38100" dist="38100" dir="2700000" algn="tl">
                    <a:srgbClr val="000000">
                      <a:alpha val="43137"/>
                    </a:srgbClr>
                  </a:outerShdw>
                </a:effectLst>
                <a:latin typeface="Calibri" panose="020F0502020204030204"/>
                <a:sym typeface="Symbol" panose="05050102010706020507" pitchFamily="18" charset="2"/>
              </a:rPr>
              <a:t>WFM</a:t>
            </a:r>
            <a:r>
              <a:rPr lang="it-IT" sz="2000" dirty="0" smtClean="0">
                <a:latin typeface="Calibri" panose="020F0502020204030204"/>
                <a:sym typeface="Symbol" panose="05050102010706020507" pitchFamily="18" charset="2"/>
              </a:rPr>
              <a:t>:         Largest FoV ever, first time with 300 eV resolution. 3 </a:t>
            </a:r>
            <a:r>
              <a:rPr lang="it-IT" sz="2000" dirty="0" err="1" smtClean="0">
                <a:latin typeface="Calibri" panose="020F0502020204030204"/>
                <a:sym typeface="Symbol" panose="05050102010706020507" pitchFamily="18" charset="2"/>
              </a:rPr>
              <a:t>mCrab</a:t>
            </a:r>
            <a:r>
              <a:rPr lang="it-IT" sz="2000" dirty="0" smtClean="0">
                <a:latin typeface="Calibri" panose="020F0502020204030204"/>
                <a:sym typeface="Symbol" panose="05050102010706020507" pitchFamily="18" charset="2"/>
              </a:rPr>
              <a:t> in 50ks</a:t>
            </a:r>
            <a:endParaRPr lang="it-IT" sz="2000" dirty="0" smtClean="0">
              <a:latin typeface="Calibri" panose="020F0502020204030204"/>
            </a:endParaRPr>
          </a:p>
        </p:txBody>
      </p:sp>
    </p:spTree>
    <p:extLst>
      <p:ext uri="{BB962C8B-B14F-4D97-AF65-F5344CB8AC3E}">
        <p14:creationId xmlns:p14="http://schemas.microsoft.com/office/powerpoint/2010/main" val="3530578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207934904"/>
              </p:ext>
            </p:extLst>
          </p:nvPr>
        </p:nvGraphicFramePr>
        <p:xfrm>
          <a:off x="1512048" y="233456"/>
          <a:ext cx="7067773" cy="6400426"/>
        </p:xfrm>
        <a:graphic>
          <a:graphicData uri="http://schemas.openxmlformats.org/drawingml/2006/table">
            <a:tbl>
              <a:tblPr firstRow="1" bandRow="1">
                <a:tableStyleId>{5C22544A-7EE6-4342-B048-85BDC9FD1C3A}</a:tableStyleId>
              </a:tblPr>
              <a:tblGrid>
                <a:gridCol w="1176763">
                  <a:extLst>
                    <a:ext uri="{9D8B030D-6E8A-4147-A177-3AD203B41FA5}">
                      <a16:colId xmlns:a16="http://schemas.microsoft.com/office/drawing/2014/main" val="2364916790"/>
                    </a:ext>
                  </a:extLst>
                </a:gridCol>
                <a:gridCol w="2329900">
                  <a:extLst>
                    <a:ext uri="{9D8B030D-6E8A-4147-A177-3AD203B41FA5}">
                      <a16:colId xmlns:a16="http://schemas.microsoft.com/office/drawing/2014/main" val="3074669406"/>
                    </a:ext>
                  </a:extLst>
                </a:gridCol>
                <a:gridCol w="3561110">
                  <a:extLst>
                    <a:ext uri="{9D8B030D-6E8A-4147-A177-3AD203B41FA5}">
                      <a16:colId xmlns:a16="http://schemas.microsoft.com/office/drawing/2014/main" val="96855243"/>
                    </a:ext>
                  </a:extLst>
                </a:gridCol>
              </a:tblGrid>
              <a:tr h="274966">
                <a:tc>
                  <a:txBody>
                    <a:bodyPr/>
                    <a:lstStyle/>
                    <a:p>
                      <a:r>
                        <a:rPr lang="it-IT" sz="1800" dirty="0" err="1" smtClean="0"/>
                        <a:t>Payload</a:t>
                      </a:r>
                      <a:endParaRPr lang="it-IT" sz="1800" dirty="0"/>
                    </a:p>
                  </a:txBody>
                  <a:tcPr marT="36000" marB="36000"/>
                </a:tc>
                <a:tc>
                  <a:txBody>
                    <a:bodyPr/>
                    <a:lstStyle/>
                    <a:p>
                      <a:r>
                        <a:rPr lang="it-IT" sz="1800" dirty="0" err="1" smtClean="0"/>
                        <a:t>Parameter</a:t>
                      </a:r>
                      <a:endParaRPr lang="it-IT" sz="1800" dirty="0"/>
                    </a:p>
                  </a:txBody>
                  <a:tcPr marT="36000" marB="36000"/>
                </a:tc>
                <a:tc>
                  <a:txBody>
                    <a:bodyPr/>
                    <a:lstStyle/>
                    <a:p>
                      <a:r>
                        <a:rPr lang="it-IT" sz="1800" dirty="0" err="1" smtClean="0"/>
                        <a:t>Specification</a:t>
                      </a:r>
                      <a:endParaRPr lang="it-IT" sz="1800" dirty="0"/>
                    </a:p>
                  </a:txBody>
                  <a:tcPr marT="36000" marB="36000"/>
                </a:tc>
                <a:extLst>
                  <a:ext uri="{0D108BD9-81ED-4DB2-BD59-A6C34878D82A}">
                    <a16:rowId xmlns:a16="http://schemas.microsoft.com/office/drawing/2014/main" val="1577034095"/>
                  </a:ext>
                </a:extLst>
              </a:tr>
              <a:tr h="274966">
                <a:tc rowSpan="5">
                  <a:txBody>
                    <a:bodyPr/>
                    <a:lstStyle/>
                    <a:p>
                      <a:r>
                        <a:rPr lang="it-IT" sz="1800" b="1" dirty="0" smtClean="0">
                          <a:solidFill>
                            <a:schemeClr val="bg1"/>
                          </a:solidFill>
                        </a:rPr>
                        <a:t>SFA</a:t>
                      </a:r>
                      <a:endParaRPr lang="it-IT" sz="1800" b="1" dirty="0">
                        <a:solidFill>
                          <a:schemeClr val="bg1"/>
                        </a:solidFill>
                      </a:endParaRPr>
                    </a:p>
                  </a:txBody>
                  <a:tcPr marT="36000" marB="36000" anchor="ctr">
                    <a:solidFill>
                      <a:schemeClr val="accent1"/>
                    </a:solidFill>
                  </a:tcPr>
                </a:tc>
                <a:tc>
                  <a:txBody>
                    <a:bodyPr/>
                    <a:lstStyle/>
                    <a:p>
                      <a:r>
                        <a:rPr lang="it-IT" sz="1400" dirty="0" smtClean="0"/>
                        <a:t>Energy </a:t>
                      </a:r>
                      <a:r>
                        <a:rPr lang="it-IT" sz="1400" dirty="0" err="1" smtClean="0"/>
                        <a:t>range</a:t>
                      </a:r>
                      <a:endParaRPr lang="it-IT" sz="1400" dirty="0"/>
                    </a:p>
                  </a:txBody>
                  <a:tcPr marT="36000" marB="36000" anchor="ctr"/>
                </a:tc>
                <a:tc>
                  <a:txBody>
                    <a:bodyPr/>
                    <a:lstStyle/>
                    <a:p>
                      <a:r>
                        <a:rPr lang="it-IT" sz="1400" dirty="0" smtClean="0"/>
                        <a:t>0.5-10 </a:t>
                      </a:r>
                      <a:r>
                        <a:rPr lang="it-IT" sz="1400" dirty="0" err="1" smtClean="0"/>
                        <a:t>keV</a:t>
                      </a:r>
                      <a:endParaRPr lang="it-IT" sz="1400" dirty="0"/>
                    </a:p>
                  </a:txBody>
                  <a:tcPr marT="36000" marB="36000" anchor="ctr"/>
                </a:tc>
                <a:extLst>
                  <a:ext uri="{0D108BD9-81ED-4DB2-BD59-A6C34878D82A}">
                    <a16:rowId xmlns:a16="http://schemas.microsoft.com/office/drawing/2014/main" val="2720238574"/>
                  </a:ext>
                </a:extLst>
              </a:tr>
              <a:tr h="274966">
                <a:tc vMerge="1">
                  <a:txBody>
                    <a:bodyPr/>
                    <a:lstStyle/>
                    <a:p>
                      <a:endParaRPr lang="it-IT" sz="1400" dirty="0"/>
                    </a:p>
                  </a:txBody>
                  <a:tcPr marT="36000" marB="36000">
                    <a:solidFill>
                      <a:schemeClr val="accent1">
                        <a:lumMod val="75000"/>
                      </a:schemeClr>
                    </a:solidFill>
                  </a:tcPr>
                </a:tc>
                <a:tc>
                  <a:txBody>
                    <a:bodyPr/>
                    <a:lstStyle/>
                    <a:p>
                      <a:r>
                        <a:rPr lang="it-IT" sz="1400" dirty="0" err="1" smtClean="0"/>
                        <a:t>Effective</a:t>
                      </a:r>
                      <a:r>
                        <a:rPr lang="it-IT" sz="1400" dirty="0" smtClean="0"/>
                        <a:t> area</a:t>
                      </a:r>
                      <a:endParaRPr lang="it-IT" sz="1400" dirty="0"/>
                    </a:p>
                  </a:txBody>
                  <a:tcPr marT="36000" marB="36000" anchor="ctr"/>
                </a:tc>
                <a:tc>
                  <a:txBody>
                    <a:bodyPr/>
                    <a:lstStyle/>
                    <a:p>
                      <a:r>
                        <a:rPr lang="it-IT" sz="1400" dirty="0" smtClean="0"/>
                        <a:t>&gt;7000 cm</a:t>
                      </a:r>
                      <a:r>
                        <a:rPr lang="it-IT" sz="1400" baseline="30000" dirty="0" smtClean="0"/>
                        <a:t>2</a:t>
                      </a:r>
                      <a:r>
                        <a:rPr lang="it-IT" sz="1400" dirty="0" smtClean="0"/>
                        <a:t> @1 </a:t>
                      </a:r>
                      <a:r>
                        <a:rPr lang="it-IT" sz="1400" dirty="0" err="1" smtClean="0"/>
                        <a:t>keV</a:t>
                      </a:r>
                      <a:r>
                        <a:rPr lang="it-IT" sz="1400" dirty="0" smtClean="0"/>
                        <a:t>, &gt;5000 cm</a:t>
                      </a:r>
                      <a:r>
                        <a:rPr lang="it-IT" sz="1400" baseline="30000" dirty="0" smtClean="0"/>
                        <a:t>2</a:t>
                      </a:r>
                      <a:r>
                        <a:rPr lang="it-IT" sz="1400" baseline="0" dirty="0" smtClean="0"/>
                        <a:t> @6 </a:t>
                      </a:r>
                      <a:r>
                        <a:rPr lang="it-IT" sz="1400" baseline="0" dirty="0" err="1" smtClean="0"/>
                        <a:t>keV</a:t>
                      </a:r>
                      <a:endParaRPr lang="it-IT" sz="1400" dirty="0"/>
                    </a:p>
                  </a:txBody>
                  <a:tcPr marT="36000" marB="36000" anchor="ctr"/>
                </a:tc>
                <a:extLst>
                  <a:ext uri="{0D108BD9-81ED-4DB2-BD59-A6C34878D82A}">
                    <a16:rowId xmlns:a16="http://schemas.microsoft.com/office/drawing/2014/main" val="2238396106"/>
                  </a:ext>
                </a:extLst>
              </a:tr>
              <a:tr h="274966">
                <a:tc vMerge="1">
                  <a:txBody>
                    <a:bodyPr/>
                    <a:lstStyle/>
                    <a:p>
                      <a:endParaRPr lang="it-IT" sz="1400" dirty="0"/>
                    </a:p>
                  </a:txBody>
                  <a:tcPr marT="36000" marB="36000">
                    <a:solidFill>
                      <a:schemeClr val="accent1">
                        <a:lumMod val="75000"/>
                      </a:schemeClr>
                    </a:solidFill>
                  </a:tcPr>
                </a:tc>
                <a:tc>
                  <a:txBody>
                    <a:bodyPr/>
                    <a:lstStyle/>
                    <a:p>
                      <a:r>
                        <a:rPr lang="it-IT" sz="1400" dirty="0" smtClean="0"/>
                        <a:t>Energy </a:t>
                      </a:r>
                      <a:r>
                        <a:rPr lang="it-IT" sz="1400" dirty="0" err="1" smtClean="0"/>
                        <a:t>resolution</a:t>
                      </a:r>
                      <a:endParaRPr lang="it-IT" sz="1400" dirty="0"/>
                    </a:p>
                  </a:txBody>
                  <a:tcPr marT="36000" marB="36000" anchor="ctr"/>
                </a:tc>
                <a:tc>
                  <a:txBody>
                    <a:bodyPr/>
                    <a:lstStyle/>
                    <a:p>
                      <a:r>
                        <a:rPr lang="it-IT" sz="1400" dirty="0" smtClean="0"/>
                        <a:t>&lt;180 </a:t>
                      </a:r>
                      <a:r>
                        <a:rPr lang="it-IT" sz="1400" dirty="0" err="1" smtClean="0"/>
                        <a:t>eV</a:t>
                      </a:r>
                      <a:r>
                        <a:rPr lang="it-IT" sz="1400" dirty="0" smtClean="0"/>
                        <a:t> FWHM @6 </a:t>
                      </a:r>
                      <a:r>
                        <a:rPr lang="it-IT" sz="1400" dirty="0" err="1" smtClean="0"/>
                        <a:t>keV</a:t>
                      </a:r>
                      <a:endParaRPr lang="it-IT" sz="1400" dirty="0"/>
                    </a:p>
                  </a:txBody>
                  <a:tcPr marT="36000" marB="36000" anchor="ctr"/>
                </a:tc>
                <a:extLst>
                  <a:ext uri="{0D108BD9-81ED-4DB2-BD59-A6C34878D82A}">
                    <a16:rowId xmlns:a16="http://schemas.microsoft.com/office/drawing/2014/main" val="3655609767"/>
                  </a:ext>
                </a:extLst>
              </a:tr>
              <a:tr h="274966">
                <a:tc vMerge="1">
                  <a:txBody>
                    <a:bodyPr/>
                    <a:lstStyle/>
                    <a:p>
                      <a:endParaRPr lang="it-IT" sz="1400" dirty="0"/>
                    </a:p>
                  </a:txBody>
                  <a:tcPr marT="36000" marB="36000">
                    <a:solidFill>
                      <a:schemeClr val="accent1">
                        <a:lumMod val="75000"/>
                      </a:schemeClr>
                    </a:solidFill>
                  </a:tcPr>
                </a:tc>
                <a:tc>
                  <a:txBody>
                    <a:bodyPr/>
                    <a:lstStyle/>
                    <a:p>
                      <a:r>
                        <a:rPr lang="it-IT" sz="1400" dirty="0" err="1" smtClean="0"/>
                        <a:t>FoV</a:t>
                      </a:r>
                      <a:r>
                        <a:rPr lang="it-IT" sz="1400" dirty="0" smtClean="0"/>
                        <a:t>/HPSD</a:t>
                      </a:r>
                      <a:endParaRPr lang="it-IT" sz="1400" dirty="0"/>
                    </a:p>
                  </a:txBody>
                  <a:tcPr marT="36000" marB="36000" anchor="ctr"/>
                </a:tc>
                <a:tc>
                  <a:txBody>
                    <a:bodyPr/>
                    <a:lstStyle/>
                    <a:p>
                      <a:r>
                        <a:rPr lang="it-IT" sz="1400" dirty="0" smtClean="0"/>
                        <a:t>12</a:t>
                      </a:r>
                      <a:r>
                        <a:rPr lang="it-IT" sz="1400" baseline="0" dirty="0" smtClean="0"/>
                        <a:t> </a:t>
                      </a:r>
                      <a:r>
                        <a:rPr lang="it-IT" sz="1400" baseline="0" dirty="0" err="1" smtClean="0"/>
                        <a:t>arcmin</a:t>
                      </a:r>
                      <a:r>
                        <a:rPr lang="it-IT" sz="1400" dirty="0" smtClean="0"/>
                        <a:t> / 1</a:t>
                      </a:r>
                      <a:r>
                        <a:rPr lang="it-IT" sz="1400" baseline="0" dirty="0" smtClean="0"/>
                        <a:t> </a:t>
                      </a:r>
                      <a:r>
                        <a:rPr lang="it-IT" sz="1400" baseline="0" dirty="0" err="1" smtClean="0"/>
                        <a:t>arcmin</a:t>
                      </a:r>
                      <a:endParaRPr lang="it-IT" sz="1400" dirty="0"/>
                    </a:p>
                  </a:txBody>
                  <a:tcPr marT="36000" marB="36000" anchor="ctr"/>
                </a:tc>
                <a:extLst>
                  <a:ext uri="{0D108BD9-81ED-4DB2-BD59-A6C34878D82A}">
                    <a16:rowId xmlns:a16="http://schemas.microsoft.com/office/drawing/2014/main" val="1987754665"/>
                  </a:ext>
                </a:extLst>
              </a:tr>
              <a:tr h="274966">
                <a:tc vMerge="1">
                  <a:txBody>
                    <a:bodyPr/>
                    <a:lstStyle/>
                    <a:p>
                      <a:endParaRPr lang="it-IT" sz="1400" dirty="0"/>
                    </a:p>
                  </a:txBody>
                  <a:tcPr marT="36000" marB="36000">
                    <a:solidFill>
                      <a:schemeClr val="accent1">
                        <a:lumMod val="75000"/>
                      </a:schemeClr>
                    </a:solidFill>
                  </a:tcPr>
                </a:tc>
                <a:tc>
                  <a:txBody>
                    <a:bodyPr/>
                    <a:lstStyle/>
                    <a:p>
                      <a:r>
                        <a:rPr lang="it-IT" sz="1400" dirty="0" err="1" smtClean="0"/>
                        <a:t>Focal</a:t>
                      </a:r>
                      <a:r>
                        <a:rPr lang="it-IT" sz="1400" dirty="0" smtClean="0"/>
                        <a:t> </a:t>
                      </a:r>
                      <a:r>
                        <a:rPr lang="it-IT" sz="1400" dirty="0" err="1" smtClean="0"/>
                        <a:t>plane</a:t>
                      </a:r>
                      <a:r>
                        <a:rPr lang="it-IT" sz="1400" dirty="0" smtClean="0"/>
                        <a:t> detector</a:t>
                      </a:r>
                      <a:endParaRPr lang="it-IT" sz="1400" dirty="0"/>
                    </a:p>
                  </a:txBody>
                  <a:tcPr marT="36000" marB="36000" anchor="ctr"/>
                </a:tc>
                <a:tc>
                  <a:txBody>
                    <a:bodyPr/>
                    <a:lstStyle/>
                    <a:p>
                      <a:r>
                        <a:rPr lang="it-IT" sz="1400" dirty="0" err="1" smtClean="0"/>
                        <a:t>Pixelated</a:t>
                      </a:r>
                      <a:r>
                        <a:rPr lang="it-IT" sz="1400" dirty="0" smtClean="0"/>
                        <a:t> SDD (19 </a:t>
                      </a:r>
                      <a:r>
                        <a:rPr lang="it-IT" sz="1400" dirty="0" err="1" smtClean="0"/>
                        <a:t>pixels</a:t>
                      </a:r>
                      <a:r>
                        <a:rPr lang="it-IT" sz="1400" dirty="0" smtClean="0"/>
                        <a:t>)</a:t>
                      </a:r>
                      <a:endParaRPr lang="it-IT" sz="1400" dirty="0"/>
                    </a:p>
                  </a:txBody>
                  <a:tcPr marT="36000" marB="36000" anchor="ctr"/>
                </a:tc>
                <a:extLst>
                  <a:ext uri="{0D108BD9-81ED-4DB2-BD59-A6C34878D82A}">
                    <a16:rowId xmlns:a16="http://schemas.microsoft.com/office/drawing/2014/main" val="3418512777"/>
                  </a:ext>
                </a:extLst>
              </a:tr>
              <a:tr h="346906">
                <a:tc rowSpan="5">
                  <a:txBody>
                    <a:bodyPr/>
                    <a:lstStyle/>
                    <a:p>
                      <a:r>
                        <a:rPr lang="it-IT" sz="1800" b="1" dirty="0" smtClean="0">
                          <a:solidFill>
                            <a:schemeClr val="bg1"/>
                          </a:solidFill>
                        </a:rPr>
                        <a:t>LAD</a:t>
                      </a:r>
                      <a:endParaRPr lang="it-IT" sz="1800" b="1" dirty="0">
                        <a:solidFill>
                          <a:schemeClr val="bg1"/>
                        </a:solidFill>
                      </a:endParaRPr>
                    </a:p>
                  </a:txBody>
                  <a:tcPr marT="36000" marB="36000" anchor="ctr">
                    <a:solidFill>
                      <a:schemeClr val="accent1"/>
                    </a:solidFill>
                  </a:tcPr>
                </a:tc>
                <a:tc>
                  <a:txBody>
                    <a:bodyPr/>
                    <a:lstStyle/>
                    <a:p>
                      <a:r>
                        <a:rPr lang="it-IT" sz="1400" dirty="0" smtClean="0"/>
                        <a:t>Energy </a:t>
                      </a:r>
                      <a:r>
                        <a:rPr lang="it-IT" sz="1400" dirty="0" err="1" smtClean="0"/>
                        <a:t>range</a:t>
                      </a:r>
                      <a:endParaRPr lang="it-IT" sz="1400" dirty="0"/>
                    </a:p>
                  </a:txBody>
                  <a:tcPr marT="36000" marB="36000" anchor="ctr"/>
                </a:tc>
                <a:tc>
                  <a:txBody>
                    <a:bodyPr/>
                    <a:lstStyle/>
                    <a:p>
                      <a:r>
                        <a:rPr lang="it-IT" sz="1400" dirty="0" smtClean="0"/>
                        <a:t>2-30 </a:t>
                      </a:r>
                      <a:r>
                        <a:rPr lang="it-IT" sz="1400" dirty="0" err="1" smtClean="0"/>
                        <a:t>keV</a:t>
                      </a:r>
                      <a:r>
                        <a:rPr lang="it-IT" sz="1400" dirty="0" smtClean="0"/>
                        <a:t> (</a:t>
                      </a:r>
                      <a:r>
                        <a:rPr lang="it-IT" sz="1400" dirty="0" err="1" smtClean="0"/>
                        <a:t>extended</a:t>
                      </a:r>
                      <a:r>
                        <a:rPr lang="it-IT" sz="1400" dirty="0" smtClean="0"/>
                        <a:t>: 30-80 </a:t>
                      </a:r>
                      <a:r>
                        <a:rPr lang="it-IT" sz="1400" dirty="0" err="1" smtClean="0"/>
                        <a:t>keV</a:t>
                      </a:r>
                      <a:r>
                        <a:rPr lang="it-IT" sz="1400" dirty="0" smtClean="0"/>
                        <a:t> for out-</a:t>
                      </a:r>
                      <a:r>
                        <a:rPr lang="it-IT" sz="1400" dirty="0" err="1" smtClean="0"/>
                        <a:t>FoV</a:t>
                      </a:r>
                      <a:r>
                        <a:rPr lang="it-IT" sz="1400" dirty="0" smtClean="0"/>
                        <a:t>)</a:t>
                      </a:r>
                      <a:endParaRPr lang="it-IT" sz="1400" dirty="0"/>
                    </a:p>
                  </a:txBody>
                  <a:tcPr marT="36000" marB="36000" anchor="ctr"/>
                </a:tc>
                <a:extLst>
                  <a:ext uri="{0D108BD9-81ED-4DB2-BD59-A6C34878D82A}">
                    <a16:rowId xmlns:a16="http://schemas.microsoft.com/office/drawing/2014/main" val="2174187753"/>
                  </a:ext>
                </a:extLst>
              </a:tr>
              <a:tr h="274966">
                <a:tc vMerge="1">
                  <a:txBody>
                    <a:bodyPr/>
                    <a:lstStyle/>
                    <a:p>
                      <a:endParaRPr lang="it-IT" sz="1400" dirty="0"/>
                    </a:p>
                  </a:txBody>
                  <a:tcPr marT="36000" marB="36000"/>
                </a:tc>
                <a:tc>
                  <a:txBody>
                    <a:bodyPr/>
                    <a:lstStyle/>
                    <a:p>
                      <a:r>
                        <a:rPr lang="it-IT" sz="1400" dirty="0" err="1" smtClean="0"/>
                        <a:t>Effective</a:t>
                      </a:r>
                      <a:r>
                        <a:rPr lang="it-IT" sz="1400" dirty="0" smtClean="0"/>
                        <a:t> area</a:t>
                      </a:r>
                      <a:endParaRPr lang="it-IT" sz="1400" dirty="0"/>
                    </a:p>
                  </a:txBody>
                  <a:tcPr marT="36000" marB="36000" anchor="ctr"/>
                </a:tc>
                <a:tc>
                  <a:txBody>
                    <a:bodyPr/>
                    <a:lstStyle/>
                    <a:p>
                      <a:r>
                        <a:rPr lang="it-IT" sz="1400" dirty="0" smtClean="0"/>
                        <a:t>34000 cm</a:t>
                      </a:r>
                      <a:r>
                        <a:rPr lang="it-IT" sz="1400" baseline="30000" dirty="0" smtClean="0"/>
                        <a:t>2</a:t>
                      </a:r>
                      <a:endParaRPr lang="it-IT" sz="1400" baseline="30000" dirty="0"/>
                    </a:p>
                  </a:txBody>
                  <a:tcPr marT="36000" marB="36000" anchor="ctr"/>
                </a:tc>
                <a:extLst>
                  <a:ext uri="{0D108BD9-81ED-4DB2-BD59-A6C34878D82A}">
                    <a16:rowId xmlns:a16="http://schemas.microsoft.com/office/drawing/2014/main" val="972709480"/>
                  </a:ext>
                </a:extLst>
              </a:tr>
              <a:tr h="274966">
                <a:tc vMerge="1">
                  <a:txBody>
                    <a:bodyPr/>
                    <a:lstStyle/>
                    <a:p>
                      <a:endParaRPr lang="it-IT" sz="1400" dirty="0"/>
                    </a:p>
                  </a:txBody>
                  <a:tcPr marT="36000" marB="36000"/>
                </a:tc>
                <a:tc>
                  <a:txBody>
                    <a:bodyPr/>
                    <a:lstStyle/>
                    <a:p>
                      <a:r>
                        <a:rPr lang="it-IT" sz="1400" dirty="0" smtClean="0"/>
                        <a:t>Energy </a:t>
                      </a:r>
                      <a:r>
                        <a:rPr lang="it-IT" sz="1400" dirty="0" err="1" smtClean="0"/>
                        <a:t>resolution</a:t>
                      </a:r>
                      <a:endParaRPr lang="it-IT" sz="1400" dirty="0"/>
                    </a:p>
                  </a:txBody>
                  <a:tcPr marT="36000" marB="36000" anchor="ctr"/>
                </a:tc>
                <a:tc>
                  <a:txBody>
                    <a:bodyPr/>
                    <a:lstStyle/>
                    <a:p>
                      <a:r>
                        <a:rPr lang="it-IT" sz="1400" dirty="0" smtClean="0"/>
                        <a:t>&lt;240 </a:t>
                      </a:r>
                      <a:r>
                        <a:rPr lang="it-IT" sz="1400" dirty="0" err="1" smtClean="0"/>
                        <a:t>eV</a:t>
                      </a:r>
                      <a:r>
                        <a:rPr lang="it-IT" sz="1400" dirty="0" smtClean="0"/>
                        <a:t> FWHM @6 </a:t>
                      </a:r>
                      <a:r>
                        <a:rPr lang="it-IT" sz="1400" dirty="0" err="1" smtClean="0"/>
                        <a:t>keV</a:t>
                      </a:r>
                      <a:endParaRPr lang="it-IT" sz="1400" dirty="0"/>
                    </a:p>
                  </a:txBody>
                  <a:tcPr marT="36000" marB="36000" anchor="ctr"/>
                </a:tc>
                <a:extLst>
                  <a:ext uri="{0D108BD9-81ED-4DB2-BD59-A6C34878D82A}">
                    <a16:rowId xmlns:a16="http://schemas.microsoft.com/office/drawing/2014/main" val="47340093"/>
                  </a:ext>
                </a:extLst>
              </a:tr>
              <a:tr h="274966">
                <a:tc vMerge="1">
                  <a:txBody>
                    <a:bodyPr/>
                    <a:lstStyle/>
                    <a:p>
                      <a:endParaRPr lang="it-IT" sz="1400" dirty="0"/>
                    </a:p>
                  </a:txBody>
                  <a:tcPr marT="36000" marB="36000"/>
                </a:tc>
                <a:tc>
                  <a:txBody>
                    <a:bodyPr/>
                    <a:lstStyle/>
                    <a:p>
                      <a:r>
                        <a:rPr lang="it-IT" sz="1400" dirty="0" err="1" smtClean="0"/>
                        <a:t>FoV</a:t>
                      </a:r>
                      <a:endParaRPr lang="it-IT" sz="1400" dirty="0"/>
                    </a:p>
                  </a:txBody>
                  <a:tcPr marT="36000" marB="36000" anchor="ctr"/>
                </a:tc>
                <a:tc>
                  <a:txBody>
                    <a:bodyPr/>
                    <a:lstStyle/>
                    <a:p>
                      <a:r>
                        <a:rPr lang="it-IT" sz="1400" dirty="0" smtClean="0"/>
                        <a:t>1</a:t>
                      </a:r>
                      <a:r>
                        <a:rPr lang="it-IT" sz="1400" dirty="0" smtClean="0">
                          <a:sym typeface="Symbol" panose="05050102010706020507" pitchFamily="18" charset="2"/>
                        </a:rPr>
                        <a:t> (FWHM)</a:t>
                      </a:r>
                      <a:endParaRPr lang="it-IT" sz="1400" dirty="0"/>
                    </a:p>
                  </a:txBody>
                  <a:tcPr marT="36000" marB="36000" anchor="ctr"/>
                </a:tc>
                <a:extLst>
                  <a:ext uri="{0D108BD9-81ED-4DB2-BD59-A6C34878D82A}">
                    <a16:rowId xmlns:a16="http://schemas.microsoft.com/office/drawing/2014/main" val="3159638432"/>
                  </a:ext>
                </a:extLst>
              </a:tr>
              <a:tr h="274966">
                <a:tc vMerge="1">
                  <a:txBody>
                    <a:bodyPr/>
                    <a:lstStyle/>
                    <a:p>
                      <a:endParaRPr lang="it-IT" sz="1400" dirty="0"/>
                    </a:p>
                  </a:txBody>
                  <a:tcPr marT="36000" marB="36000"/>
                </a:tc>
                <a:tc>
                  <a:txBody>
                    <a:bodyPr/>
                    <a:lstStyle/>
                    <a:p>
                      <a:r>
                        <a:rPr lang="it-IT" sz="1400" dirty="0" smtClean="0"/>
                        <a:t>Detector</a:t>
                      </a:r>
                      <a:endParaRPr lang="it-IT" sz="1400" dirty="0"/>
                    </a:p>
                  </a:txBody>
                  <a:tcPr marT="36000" marB="36000" anchor="ctr"/>
                </a:tc>
                <a:tc>
                  <a:txBody>
                    <a:bodyPr/>
                    <a:lstStyle/>
                    <a:p>
                      <a:r>
                        <a:rPr lang="it-IT" sz="1400" dirty="0" smtClean="0"/>
                        <a:t>Large area SDD (640 </a:t>
                      </a:r>
                      <a:r>
                        <a:rPr lang="it-IT" sz="1400" dirty="0" err="1" smtClean="0"/>
                        <a:t>units</a:t>
                      </a:r>
                      <a:r>
                        <a:rPr lang="it-IT" sz="1400" dirty="0" smtClean="0"/>
                        <a:t>, 40 </a:t>
                      </a:r>
                      <a:r>
                        <a:rPr lang="it-IT" sz="1400" dirty="0" err="1" smtClean="0"/>
                        <a:t>Modules</a:t>
                      </a:r>
                      <a:r>
                        <a:rPr lang="it-IT" sz="1400" dirty="0" smtClean="0"/>
                        <a:t>)</a:t>
                      </a:r>
                      <a:endParaRPr lang="it-IT" sz="1400" dirty="0"/>
                    </a:p>
                  </a:txBody>
                  <a:tcPr marT="36000" marB="36000" anchor="ctr"/>
                </a:tc>
                <a:extLst>
                  <a:ext uri="{0D108BD9-81ED-4DB2-BD59-A6C34878D82A}">
                    <a16:rowId xmlns:a16="http://schemas.microsoft.com/office/drawing/2014/main" val="1804199211"/>
                  </a:ext>
                </a:extLst>
              </a:tr>
              <a:tr h="274966">
                <a:tc rowSpan="5">
                  <a:txBody>
                    <a:bodyPr/>
                    <a:lstStyle/>
                    <a:p>
                      <a:r>
                        <a:rPr lang="it-IT" sz="1800" b="1" dirty="0" smtClean="0">
                          <a:solidFill>
                            <a:schemeClr val="bg1"/>
                          </a:solidFill>
                        </a:rPr>
                        <a:t>PFA</a:t>
                      </a:r>
                      <a:endParaRPr lang="it-IT" sz="1800" b="1" dirty="0">
                        <a:solidFill>
                          <a:schemeClr val="bg1"/>
                        </a:solidFill>
                      </a:endParaRPr>
                    </a:p>
                  </a:txBody>
                  <a:tcPr marT="36000" marB="36000" anchor="ctr">
                    <a:solidFill>
                      <a:schemeClr val="accent1"/>
                    </a:solidFill>
                  </a:tcPr>
                </a:tc>
                <a:tc>
                  <a:txBody>
                    <a:bodyPr/>
                    <a:lstStyle/>
                    <a:p>
                      <a:r>
                        <a:rPr lang="it-IT" sz="1400" dirty="0" smtClean="0"/>
                        <a:t>Energy </a:t>
                      </a:r>
                      <a:r>
                        <a:rPr lang="it-IT" sz="1400" dirty="0" err="1" smtClean="0"/>
                        <a:t>range</a:t>
                      </a:r>
                      <a:endParaRPr lang="it-IT" sz="1400" dirty="0"/>
                    </a:p>
                  </a:txBody>
                  <a:tcPr marT="36000" marB="36000" anchor="ctr"/>
                </a:tc>
                <a:tc>
                  <a:txBody>
                    <a:bodyPr/>
                    <a:lstStyle/>
                    <a:p>
                      <a:r>
                        <a:rPr lang="it-IT" sz="1400" dirty="0" smtClean="0"/>
                        <a:t>2-10 </a:t>
                      </a:r>
                      <a:r>
                        <a:rPr lang="it-IT" sz="1400" dirty="0" err="1" smtClean="0"/>
                        <a:t>keV</a:t>
                      </a:r>
                      <a:endParaRPr lang="it-IT" sz="1400" dirty="0"/>
                    </a:p>
                  </a:txBody>
                  <a:tcPr marT="36000" marB="36000" anchor="ctr"/>
                </a:tc>
                <a:extLst>
                  <a:ext uri="{0D108BD9-81ED-4DB2-BD59-A6C34878D82A}">
                    <a16:rowId xmlns:a16="http://schemas.microsoft.com/office/drawing/2014/main" val="4272372152"/>
                  </a:ext>
                </a:extLst>
              </a:tr>
              <a:tr h="274966">
                <a:tc vMerge="1">
                  <a:txBody>
                    <a:bodyPr/>
                    <a:lstStyle/>
                    <a:p>
                      <a:endParaRPr lang="it-IT" sz="1400" dirty="0"/>
                    </a:p>
                  </a:txBody>
                  <a:tcPr marT="36000" marB="36000" anchor="ctr"/>
                </a:tc>
                <a:tc>
                  <a:txBody>
                    <a:bodyPr/>
                    <a:lstStyle/>
                    <a:p>
                      <a:r>
                        <a:rPr lang="it-IT" sz="1400" dirty="0" err="1" smtClean="0"/>
                        <a:t>Effective</a:t>
                      </a:r>
                      <a:r>
                        <a:rPr lang="it-IT" sz="1400" dirty="0" smtClean="0"/>
                        <a:t> area</a:t>
                      </a:r>
                      <a:endParaRPr lang="it-IT" sz="1400" dirty="0"/>
                    </a:p>
                  </a:txBody>
                  <a:tcPr marT="36000" marB="36000" anchor="ctr"/>
                </a:tc>
                <a:tc>
                  <a:txBody>
                    <a:bodyPr/>
                    <a:lstStyle/>
                    <a:p>
                      <a:r>
                        <a:rPr lang="it-IT" sz="1400" dirty="0" smtClean="0"/>
                        <a:t>&gt;900 cm</a:t>
                      </a:r>
                      <a:r>
                        <a:rPr lang="it-IT" sz="1400" baseline="30000" dirty="0" smtClean="0"/>
                        <a:t>2</a:t>
                      </a:r>
                      <a:r>
                        <a:rPr lang="it-IT" sz="1400" dirty="0" smtClean="0"/>
                        <a:t> @2 </a:t>
                      </a:r>
                      <a:r>
                        <a:rPr lang="it-IT" sz="1400" dirty="0" err="1" smtClean="0"/>
                        <a:t>keV</a:t>
                      </a:r>
                      <a:r>
                        <a:rPr lang="it-IT" sz="1400" dirty="0" smtClean="0"/>
                        <a:t> (</a:t>
                      </a:r>
                      <a:r>
                        <a:rPr lang="it-IT" sz="1400" dirty="0" err="1" smtClean="0"/>
                        <a:t>including</a:t>
                      </a:r>
                      <a:r>
                        <a:rPr lang="it-IT" sz="1400" dirty="0" smtClean="0"/>
                        <a:t> QE)</a:t>
                      </a:r>
                      <a:endParaRPr lang="it-IT" sz="1400" dirty="0"/>
                    </a:p>
                  </a:txBody>
                  <a:tcPr marT="36000" marB="36000" anchor="ctr"/>
                </a:tc>
                <a:extLst>
                  <a:ext uri="{0D108BD9-81ED-4DB2-BD59-A6C34878D82A}">
                    <a16:rowId xmlns:a16="http://schemas.microsoft.com/office/drawing/2014/main" val="1877235556"/>
                  </a:ext>
                </a:extLst>
              </a:tr>
              <a:tr h="274966">
                <a:tc vMerge="1">
                  <a:txBody>
                    <a:bodyPr/>
                    <a:lstStyle/>
                    <a:p>
                      <a:endParaRPr lang="it-IT" sz="1400" dirty="0"/>
                    </a:p>
                  </a:txBody>
                  <a:tcPr marT="36000" marB="36000" anchor="ctr"/>
                </a:tc>
                <a:tc>
                  <a:txBody>
                    <a:bodyPr/>
                    <a:lstStyle/>
                    <a:p>
                      <a:r>
                        <a:rPr lang="it-IT" sz="1400" dirty="0" smtClean="0"/>
                        <a:t>Energy </a:t>
                      </a:r>
                      <a:r>
                        <a:rPr lang="it-IT" sz="1400" dirty="0" err="1" smtClean="0"/>
                        <a:t>resolution</a:t>
                      </a:r>
                      <a:endParaRPr lang="it-IT" sz="1400" dirty="0"/>
                    </a:p>
                  </a:txBody>
                  <a:tcPr marT="36000" marB="36000" anchor="ctr"/>
                </a:tc>
                <a:tc>
                  <a:txBody>
                    <a:bodyPr/>
                    <a:lstStyle/>
                    <a:p>
                      <a:r>
                        <a:rPr lang="it-IT" sz="1400" dirty="0" smtClean="0"/>
                        <a:t>1.2 </a:t>
                      </a:r>
                      <a:r>
                        <a:rPr lang="it-IT" sz="1400" dirty="0" err="1" smtClean="0"/>
                        <a:t>keV</a:t>
                      </a:r>
                      <a:r>
                        <a:rPr lang="it-IT" sz="1400" dirty="0" smtClean="0"/>
                        <a:t> FWHM @6 </a:t>
                      </a:r>
                      <a:r>
                        <a:rPr lang="it-IT" sz="1400" dirty="0" err="1" smtClean="0"/>
                        <a:t>keV</a:t>
                      </a:r>
                      <a:endParaRPr lang="it-IT" sz="1400" dirty="0"/>
                    </a:p>
                  </a:txBody>
                  <a:tcPr marT="36000" marB="36000" anchor="ctr"/>
                </a:tc>
                <a:extLst>
                  <a:ext uri="{0D108BD9-81ED-4DB2-BD59-A6C34878D82A}">
                    <a16:rowId xmlns:a16="http://schemas.microsoft.com/office/drawing/2014/main" val="3599141425"/>
                  </a:ext>
                </a:extLst>
              </a:tr>
              <a:tr h="274966">
                <a:tc vMerge="1">
                  <a:txBody>
                    <a:bodyPr/>
                    <a:lstStyle/>
                    <a:p>
                      <a:endParaRPr lang="it-IT" sz="1400" dirty="0"/>
                    </a:p>
                  </a:txBody>
                  <a:tcPr marT="36000" marB="36000" anchor="ctr"/>
                </a:tc>
                <a:tc>
                  <a:txBody>
                    <a:bodyPr/>
                    <a:lstStyle/>
                    <a:p>
                      <a:r>
                        <a:rPr lang="it-IT" sz="1400" dirty="0" err="1" smtClean="0"/>
                        <a:t>FoV</a:t>
                      </a:r>
                      <a:r>
                        <a:rPr lang="it-IT" sz="1400" dirty="0" smtClean="0"/>
                        <a:t>/HPD</a:t>
                      </a:r>
                      <a:endParaRPr lang="it-IT" sz="1400" dirty="0"/>
                    </a:p>
                  </a:txBody>
                  <a:tcPr marT="36000" marB="36000" anchor="ctr"/>
                </a:tc>
                <a:tc>
                  <a:txBody>
                    <a:bodyPr/>
                    <a:lstStyle/>
                    <a:p>
                      <a:r>
                        <a:rPr lang="it-IT" sz="1400" dirty="0" smtClean="0"/>
                        <a:t>12</a:t>
                      </a:r>
                      <a:r>
                        <a:rPr lang="it-IT" sz="1400" baseline="0" dirty="0" smtClean="0"/>
                        <a:t> </a:t>
                      </a:r>
                      <a:r>
                        <a:rPr lang="it-IT" sz="1400" baseline="0" dirty="0" err="1" smtClean="0"/>
                        <a:t>arcmin</a:t>
                      </a:r>
                      <a:r>
                        <a:rPr lang="it-IT" sz="1400" dirty="0" smtClean="0"/>
                        <a:t> / 20</a:t>
                      </a:r>
                      <a:r>
                        <a:rPr lang="it-IT" sz="1400" baseline="0" dirty="0" smtClean="0"/>
                        <a:t> </a:t>
                      </a:r>
                      <a:r>
                        <a:rPr lang="it-IT" sz="1400" baseline="0" dirty="0" err="1" smtClean="0"/>
                        <a:t>arcsec</a:t>
                      </a:r>
                      <a:endParaRPr lang="it-IT" sz="1400" dirty="0"/>
                    </a:p>
                  </a:txBody>
                  <a:tcPr marT="36000" marB="36000" anchor="ctr"/>
                </a:tc>
                <a:extLst>
                  <a:ext uri="{0D108BD9-81ED-4DB2-BD59-A6C34878D82A}">
                    <a16:rowId xmlns:a16="http://schemas.microsoft.com/office/drawing/2014/main" val="421744970"/>
                  </a:ext>
                </a:extLst>
              </a:tr>
              <a:tr h="274966">
                <a:tc vMerge="1">
                  <a:txBody>
                    <a:bodyPr/>
                    <a:lstStyle/>
                    <a:p>
                      <a:endParaRPr lang="it-IT" sz="1400" dirty="0"/>
                    </a:p>
                  </a:txBody>
                  <a:tcPr marT="36000" marB="36000" anchor="ctr"/>
                </a:tc>
                <a:tc>
                  <a:txBody>
                    <a:bodyPr/>
                    <a:lstStyle/>
                    <a:p>
                      <a:r>
                        <a:rPr lang="it-IT" sz="1400" dirty="0" err="1" smtClean="0"/>
                        <a:t>Focal</a:t>
                      </a:r>
                      <a:r>
                        <a:rPr lang="it-IT" sz="1400" dirty="0" smtClean="0"/>
                        <a:t> </a:t>
                      </a:r>
                      <a:r>
                        <a:rPr lang="it-IT" sz="1400" dirty="0" err="1" smtClean="0"/>
                        <a:t>plane</a:t>
                      </a:r>
                      <a:r>
                        <a:rPr lang="it-IT" sz="1400" dirty="0" smtClean="0"/>
                        <a:t> detector </a:t>
                      </a:r>
                      <a:endParaRPr lang="it-IT" sz="1400" dirty="0"/>
                    </a:p>
                  </a:txBody>
                  <a:tcPr marT="36000" marB="36000" anchor="ctr"/>
                </a:tc>
                <a:tc>
                  <a:txBody>
                    <a:bodyPr/>
                    <a:lstStyle/>
                    <a:p>
                      <a:r>
                        <a:rPr lang="it-IT" sz="1400" dirty="0" smtClean="0"/>
                        <a:t>GPD (4 </a:t>
                      </a:r>
                      <a:r>
                        <a:rPr lang="it-IT" sz="1400" dirty="0" err="1" smtClean="0"/>
                        <a:t>units</a:t>
                      </a:r>
                      <a:r>
                        <a:rPr lang="it-IT" sz="1400" dirty="0" smtClean="0"/>
                        <a:t>)</a:t>
                      </a:r>
                      <a:endParaRPr lang="it-IT" sz="1400" dirty="0"/>
                    </a:p>
                  </a:txBody>
                  <a:tcPr marT="36000" marB="36000" anchor="ctr"/>
                </a:tc>
                <a:extLst>
                  <a:ext uri="{0D108BD9-81ED-4DB2-BD59-A6C34878D82A}">
                    <a16:rowId xmlns:a16="http://schemas.microsoft.com/office/drawing/2014/main" val="1515409187"/>
                  </a:ext>
                </a:extLst>
              </a:tr>
              <a:tr h="274966">
                <a:tc rowSpan="6">
                  <a:txBody>
                    <a:bodyPr/>
                    <a:lstStyle/>
                    <a:p>
                      <a:r>
                        <a:rPr lang="it-IT" sz="1800" b="1" dirty="0" smtClean="0">
                          <a:solidFill>
                            <a:schemeClr val="bg1"/>
                          </a:solidFill>
                        </a:rPr>
                        <a:t>WFM</a:t>
                      </a:r>
                      <a:endParaRPr lang="it-IT" sz="1800" b="1" dirty="0">
                        <a:solidFill>
                          <a:schemeClr val="bg1"/>
                        </a:solidFill>
                      </a:endParaRPr>
                    </a:p>
                  </a:txBody>
                  <a:tcPr marT="36000" marB="36000" anchor="ctr">
                    <a:solidFill>
                      <a:schemeClr val="accent1"/>
                    </a:solidFill>
                  </a:tcPr>
                </a:tc>
                <a:tc>
                  <a:txBody>
                    <a:bodyPr/>
                    <a:lstStyle/>
                    <a:p>
                      <a:r>
                        <a:rPr lang="it-IT" sz="1400" dirty="0" smtClean="0"/>
                        <a:t>Energy </a:t>
                      </a:r>
                      <a:r>
                        <a:rPr lang="it-IT" sz="1400" dirty="0" err="1" smtClean="0"/>
                        <a:t>range</a:t>
                      </a:r>
                      <a:endParaRPr lang="it-IT" sz="1400" dirty="0"/>
                    </a:p>
                  </a:txBody>
                  <a:tcPr marT="36000" marB="36000" anchor="ctr"/>
                </a:tc>
                <a:tc>
                  <a:txBody>
                    <a:bodyPr/>
                    <a:lstStyle/>
                    <a:p>
                      <a:r>
                        <a:rPr lang="it-IT" sz="1400" dirty="0" smtClean="0"/>
                        <a:t>2-50</a:t>
                      </a:r>
                      <a:r>
                        <a:rPr lang="it-IT" sz="1400" baseline="0" dirty="0" smtClean="0"/>
                        <a:t> </a:t>
                      </a:r>
                      <a:r>
                        <a:rPr lang="it-IT" sz="1400" baseline="0" dirty="0" err="1" smtClean="0"/>
                        <a:t>keV</a:t>
                      </a:r>
                      <a:endParaRPr lang="it-IT" sz="1400" dirty="0"/>
                    </a:p>
                  </a:txBody>
                  <a:tcPr marT="36000" marB="36000" anchor="ctr"/>
                </a:tc>
                <a:extLst>
                  <a:ext uri="{0D108BD9-81ED-4DB2-BD59-A6C34878D82A}">
                    <a16:rowId xmlns:a16="http://schemas.microsoft.com/office/drawing/2014/main" val="3947375115"/>
                  </a:ext>
                </a:extLst>
              </a:tr>
              <a:tr h="274966">
                <a:tc vMerge="1">
                  <a:txBody>
                    <a:bodyPr/>
                    <a:lstStyle/>
                    <a:p>
                      <a:endParaRPr lang="it-IT" sz="1400" dirty="0"/>
                    </a:p>
                  </a:txBody>
                  <a:tcPr marT="36000" marB="36000"/>
                </a:tc>
                <a:tc>
                  <a:txBody>
                    <a:bodyPr/>
                    <a:lstStyle/>
                    <a:p>
                      <a:r>
                        <a:rPr lang="it-IT" sz="1400" dirty="0" smtClean="0"/>
                        <a:t>Energy </a:t>
                      </a:r>
                      <a:r>
                        <a:rPr lang="it-IT" sz="1400" dirty="0" err="1" smtClean="0"/>
                        <a:t>resolution</a:t>
                      </a:r>
                      <a:endParaRPr lang="it-IT" sz="1400" dirty="0"/>
                    </a:p>
                  </a:txBody>
                  <a:tcPr marT="36000" marB="36000" anchor="ctr"/>
                </a:tc>
                <a:tc>
                  <a:txBody>
                    <a:bodyPr/>
                    <a:lstStyle/>
                    <a:p>
                      <a:r>
                        <a:rPr lang="it-IT" sz="1400" dirty="0" smtClean="0"/>
                        <a:t>300 </a:t>
                      </a:r>
                      <a:r>
                        <a:rPr lang="it-IT" sz="1400" dirty="0" err="1" smtClean="0"/>
                        <a:t>eV</a:t>
                      </a:r>
                      <a:r>
                        <a:rPr lang="it-IT" sz="1400" dirty="0" smtClean="0"/>
                        <a:t> FWHM @6keV</a:t>
                      </a:r>
                      <a:endParaRPr lang="it-IT" sz="1400" dirty="0"/>
                    </a:p>
                  </a:txBody>
                  <a:tcPr marT="36000" marB="36000" anchor="ctr"/>
                </a:tc>
                <a:extLst>
                  <a:ext uri="{0D108BD9-81ED-4DB2-BD59-A6C34878D82A}">
                    <a16:rowId xmlns:a16="http://schemas.microsoft.com/office/drawing/2014/main" val="642530595"/>
                  </a:ext>
                </a:extLst>
              </a:tr>
              <a:tr h="274966">
                <a:tc vMerge="1">
                  <a:txBody>
                    <a:bodyPr/>
                    <a:lstStyle/>
                    <a:p>
                      <a:endParaRPr lang="it-IT" sz="1400" dirty="0"/>
                    </a:p>
                  </a:txBody>
                  <a:tcPr marT="36000" marB="36000"/>
                </a:tc>
                <a:tc>
                  <a:txBody>
                    <a:bodyPr/>
                    <a:lstStyle/>
                    <a:p>
                      <a:r>
                        <a:rPr lang="it-IT" sz="1400" dirty="0" err="1" smtClean="0"/>
                        <a:t>FoV</a:t>
                      </a:r>
                      <a:endParaRPr lang="it-IT" sz="1400" dirty="0"/>
                    </a:p>
                  </a:txBody>
                  <a:tcPr marT="36000" marB="36000" anchor="ctr"/>
                </a:tc>
                <a:tc>
                  <a:txBody>
                    <a:bodyPr/>
                    <a:lstStyle/>
                    <a:p>
                      <a:r>
                        <a:rPr lang="it-IT" sz="1400" dirty="0" smtClean="0"/>
                        <a:t>&gt;4 </a:t>
                      </a:r>
                      <a:r>
                        <a:rPr lang="it-IT" sz="1400" dirty="0" err="1" smtClean="0"/>
                        <a:t>sr</a:t>
                      </a:r>
                      <a:r>
                        <a:rPr lang="it-IT" sz="1400" dirty="0" smtClean="0"/>
                        <a:t> (</a:t>
                      </a:r>
                      <a:r>
                        <a:rPr lang="it-IT" sz="1400" dirty="0" err="1" smtClean="0"/>
                        <a:t>at</a:t>
                      </a:r>
                      <a:r>
                        <a:rPr lang="it-IT" sz="1400" dirty="0" smtClean="0"/>
                        <a:t> 20% of </a:t>
                      </a:r>
                      <a:r>
                        <a:rPr lang="it-IT" sz="1400" dirty="0" err="1" smtClean="0"/>
                        <a:t>peak</a:t>
                      </a:r>
                      <a:r>
                        <a:rPr lang="it-IT" sz="1400" dirty="0" smtClean="0"/>
                        <a:t> </a:t>
                      </a:r>
                      <a:r>
                        <a:rPr lang="it-IT" sz="1400" dirty="0" err="1" smtClean="0"/>
                        <a:t>response</a:t>
                      </a:r>
                      <a:r>
                        <a:rPr lang="it-IT" sz="1400" dirty="0" smtClean="0"/>
                        <a:t>)</a:t>
                      </a:r>
                      <a:endParaRPr lang="it-IT" sz="1400" dirty="0"/>
                    </a:p>
                  </a:txBody>
                  <a:tcPr marT="36000" marB="36000" anchor="ctr"/>
                </a:tc>
                <a:extLst>
                  <a:ext uri="{0D108BD9-81ED-4DB2-BD59-A6C34878D82A}">
                    <a16:rowId xmlns:a16="http://schemas.microsoft.com/office/drawing/2014/main" val="1136990714"/>
                  </a:ext>
                </a:extLst>
              </a:tr>
              <a:tr h="274966">
                <a:tc vMerge="1">
                  <a:txBody>
                    <a:bodyPr/>
                    <a:lstStyle/>
                    <a:p>
                      <a:endParaRPr lang="it-IT" sz="1400" dirty="0"/>
                    </a:p>
                  </a:txBody>
                  <a:tcPr marT="36000" marB="36000"/>
                </a:tc>
                <a:tc>
                  <a:txBody>
                    <a:bodyPr/>
                    <a:lstStyle/>
                    <a:p>
                      <a:r>
                        <a:rPr lang="it-IT" sz="1400" dirty="0" err="1" smtClean="0"/>
                        <a:t>Angular</a:t>
                      </a:r>
                      <a:r>
                        <a:rPr lang="it-IT" sz="1400" dirty="0" smtClean="0"/>
                        <a:t> </a:t>
                      </a:r>
                      <a:r>
                        <a:rPr lang="it-IT" sz="1400" dirty="0" err="1" smtClean="0"/>
                        <a:t>resolution</a:t>
                      </a:r>
                      <a:endParaRPr lang="it-IT" sz="1400" dirty="0"/>
                    </a:p>
                  </a:txBody>
                  <a:tcPr marT="36000" marB="36000" anchor="ctr"/>
                </a:tc>
                <a:tc>
                  <a:txBody>
                    <a:bodyPr/>
                    <a:lstStyle/>
                    <a:p>
                      <a:r>
                        <a:rPr lang="it-IT" sz="1400" dirty="0" smtClean="0"/>
                        <a:t>&lt;5 </a:t>
                      </a:r>
                      <a:r>
                        <a:rPr lang="it-IT" sz="1400" dirty="0" err="1" smtClean="0"/>
                        <a:t>arcmin</a:t>
                      </a:r>
                      <a:endParaRPr lang="it-IT" sz="1400" dirty="0"/>
                    </a:p>
                  </a:txBody>
                  <a:tcPr marT="36000" marB="36000" anchor="ctr"/>
                </a:tc>
                <a:extLst>
                  <a:ext uri="{0D108BD9-81ED-4DB2-BD59-A6C34878D82A}">
                    <a16:rowId xmlns:a16="http://schemas.microsoft.com/office/drawing/2014/main" val="3182948482"/>
                  </a:ext>
                </a:extLst>
              </a:tr>
              <a:tr h="274966">
                <a:tc vMerge="1">
                  <a:txBody>
                    <a:bodyPr/>
                    <a:lstStyle/>
                    <a:p>
                      <a:endParaRPr lang="it-IT" sz="1400" dirty="0"/>
                    </a:p>
                  </a:txBody>
                  <a:tcPr marT="36000" marB="36000"/>
                </a:tc>
                <a:tc>
                  <a:txBody>
                    <a:bodyPr/>
                    <a:lstStyle/>
                    <a:p>
                      <a:r>
                        <a:rPr lang="it-IT" sz="1400" dirty="0" err="1" smtClean="0"/>
                        <a:t>Localization</a:t>
                      </a:r>
                      <a:r>
                        <a:rPr lang="it-IT" sz="1400" dirty="0" smtClean="0"/>
                        <a:t> </a:t>
                      </a:r>
                      <a:r>
                        <a:rPr lang="it-IT" sz="1400" dirty="0" err="1" smtClean="0"/>
                        <a:t>accuracy</a:t>
                      </a:r>
                      <a:endParaRPr lang="it-IT" sz="1400" dirty="0"/>
                    </a:p>
                  </a:txBody>
                  <a:tcPr marT="36000" marB="36000" anchor="ctr"/>
                </a:tc>
                <a:tc>
                  <a:txBody>
                    <a:bodyPr/>
                    <a:lstStyle/>
                    <a:p>
                      <a:r>
                        <a:rPr lang="it-IT" sz="1400" dirty="0" smtClean="0"/>
                        <a:t>&lt;1</a:t>
                      </a:r>
                      <a:r>
                        <a:rPr lang="it-IT" sz="1400" baseline="0" dirty="0" smtClean="0"/>
                        <a:t> </a:t>
                      </a:r>
                      <a:r>
                        <a:rPr lang="it-IT" sz="1400" baseline="0" dirty="0" err="1" smtClean="0"/>
                        <a:t>arcmin</a:t>
                      </a:r>
                      <a:endParaRPr lang="it-IT" sz="1400" dirty="0"/>
                    </a:p>
                  </a:txBody>
                  <a:tcPr marT="36000" marB="36000" anchor="ctr"/>
                </a:tc>
                <a:extLst>
                  <a:ext uri="{0D108BD9-81ED-4DB2-BD59-A6C34878D82A}">
                    <a16:rowId xmlns:a16="http://schemas.microsoft.com/office/drawing/2014/main" val="398949923"/>
                  </a:ext>
                </a:extLst>
              </a:tr>
              <a:tr h="274966">
                <a:tc vMerge="1">
                  <a:txBody>
                    <a:bodyPr/>
                    <a:lstStyle/>
                    <a:p>
                      <a:endParaRPr lang="it-IT" sz="1400" dirty="0"/>
                    </a:p>
                  </a:txBody>
                  <a:tcPr marT="36000" marB="36000"/>
                </a:tc>
                <a:tc>
                  <a:txBody>
                    <a:bodyPr/>
                    <a:lstStyle/>
                    <a:p>
                      <a:r>
                        <a:rPr lang="it-IT" sz="1400" dirty="0" smtClean="0"/>
                        <a:t>Detector</a:t>
                      </a:r>
                      <a:endParaRPr lang="it-IT" sz="1400" dirty="0"/>
                    </a:p>
                  </a:txBody>
                  <a:tcPr marT="36000" marB="36000" anchor="ctr"/>
                </a:tc>
                <a:tc>
                  <a:txBody>
                    <a:bodyPr/>
                    <a:lstStyle/>
                    <a:p>
                      <a:r>
                        <a:rPr lang="it-IT" sz="1400" dirty="0" smtClean="0"/>
                        <a:t>Large area SDD</a:t>
                      </a:r>
                      <a:endParaRPr lang="it-IT" sz="1400" dirty="0"/>
                    </a:p>
                  </a:txBody>
                  <a:tcPr marT="36000" marB="36000" anchor="ctr"/>
                </a:tc>
                <a:extLst>
                  <a:ext uri="{0D108BD9-81ED-4DB2-BD59-A6C34878D82A}">
                    <a16:rowId xmlns:a16="http://schemas.microsoft.com/office/drawing/2014/main" val="3502387785"/>
                  </a:ext>
                </a:extLst>
              </a:tr>
            </a:tbl>
          </a:graphicData>
        </a:graphic>
      </p:graphicFrame>
      <p:sp>
        <p:nvSpPr>
          <p:cNvPr id="4" name="Rettangolo 3"/>
          <p:cNvSpPr/>
          <p:nvPr/>
        </p:nvSpPr>
        <p:spPr>
          <a:xfrm>
            <a:off x="2664311" y="2000026"/>
            <a:ext cx="589519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2666100" y="3486374"/>
            <a:ext cx="589519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2655942" y="4916541"/>
            <a:ext cx="589519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rot="19823275">
            <a:off x="-81280" y="1148080"/>
            <a:ext cx="1534160" cy="369332"/>
          </a:xfrm>
          <a:prstGeom prst="rect">
            <a:avLst/>
          </a:prstGeom>
          <a:noFill/>
        </p:spPr>
        <p:txBody>
          <a:bodyPr wrap="square" rtlCol="0">
            <a:spAutoFit/>
          </a:bodyPr>
          <a:lstStyle/>
          <a:p>
            <a:pPr algn="ctr"/>
            <a:r>
              <a:rPr lang="it-IT" dirty="0" smtClean="0">
                <a:effectLst>
                  <a:outerShdw blurRad="38100" dist="38100" dir="2700000" algn="tl">
                    <a:srgbClr val="000000">
                      <a:alpha val="43137"/>
                    </a:srgbClr>
                  </a:outerShdw>
                </a:effectLst>
              </a:rPr>
              <a:t>Soft </a:t>
            </a:r>
            <a:r>
              <a:rPr lang="it-IT" dirty="0" err="1" smtClean="0">
                <a:effectLst>
                  <a:outerShdw blurRad="38100" dist="38100" dir="2700000" algn="tl">
                    <a:srgbClr val="000000">
                      <a:alpha val="43137"/>
                    </a:srgbClr>
                  </a:outerShdw>
                </a:effectLst>
              </a:rPr>
              <a:t>Response</a:t>
            </a:r>
            <a:endParaRPr lang="it-IT" dirty="0">
              <a:effectLst>
                <a:outerShdw blurRad="38100" dist="38100" dir="2700000" algn="tl">
                  <a:srgbClr val="000000">
                    <a:alpha val="43137"/>
                  </a:srgbClr>
                </a:outerShdw>
              </a:effectLst>
            </a:endParaRPr>
          </a:p>
        </p:txBody>
      </p:sp>
      <p:sp>
        <p:nvSpPr>
          <p:cNvPr id="8" name="CasellaDiTesto 7"/>
          <p:cNvSpPr txBox="1"/>
          <p:nvPr/>
        </p:nvSpPr>
        <p:spPr>
          <a:xfrm rot="19823275">
            <a:off x="-71120" y="2529840"/>
            <a:ext cx="1534160" cy="369332"/>
          </a:xfrm>
          <a:prstGeom prst="rect">
            <a:avLst/>
          </a:prstGeom>
          <a:noFill/>
        </p:spPr>
        <p:txBody>
          <a:bodyPr wrap="square" rtlCol="0">
            <a:spAutoFit/>
          </a:bodyPr>
          <a:lstStyle/>
          <a:p>
            <a:pPr algn="ctr"/>
            <a:r>
              <a:rPr lang="it-IT" dirty="0" smtClean="0">
                <a:effectLst>
                  <a:outerShdw blurRad="38100" dist="38100" dir="2700000" algn="tl">
                    <a:srgbClr val="000000">
                      <a:alpha val="43137"/>
                    </a:srgbClr>
                  </a:outerShdw>
                </a:effectLst>
              </a:rPr>
              <a:t>Large area</a:t>
            </a:r>
            <a:endParaRPr lang="it-IT" dirty="0">
              <a:effectLst>
                <a:outerShdw blurRad="38100" dist="38100" dir="2700000" algn="tl">
                  <a:srgbClr val="000000">
                    <a:alpha val="43137"/>
                  </a:srgbClr>
                </a:outerShdw>
              </a:effectLst>
            </a:endParaRPr>
          </a:p>
        </p:txBody>
      </p:sp>
      <p:sp>
        <p:nvSpPr>
          <p:cNvPr id="9" name="CasellaDiTesto 8"/>
          <p:cNvSpPr txBox="1"/>
          <p:nvPr/>
        </p:nvSpPr>
        <p:spPr>
          <a:xfrm rot="19823275">
            <a:off x="-81280" y="3982720"/>
            <a:ext cx="1534160" cy="369332"/>
          </a:xfrm>
          <a:prstGeom prst="rect">
            <a:avLst/>
          </a:prstGeom>
          <a:noFill/>
        </p:spPr>
        <p:txBody>
          <a:bodyPr wrap="square" rtlCol="0">
            <a:spAutoFit/>
          </a:bodyPr>
          <a:lstStyle/>
          <a:p>
            <a:pPr algn="ctr"/>
            <a:r>
              <a:rPr lang="it-IT" dirty="0" err="1" smtClean="0">
                <a:effectLst>
                  <a:outerShdw blurRad="38100" dist="38100" dir="2700000" algn="tl">
                    <a:srgbClr val="000000">
                      <a:alpha val="43137"/>
                    </a:srgbClr>
                  </a:outerShdw>
                </a:effectLst>
              </a:rPr>
              <a:t>Polarization</a:t>
            </a:r>
            <a:endParaRPr lang="it-IT" dirty="0">
              <a:effectLst>
                <a:outerShdw blurRad="38100" dist="38100" dir="2700000" algn="tl">
                  <a:srgbClr val="000000">
                    <a:alpha val="43137"/>
                  </a:srgbClr>
                </a:outerShdw>
              </a:effectLst>
            </a:endParaRPr>
          </a:p>
        </p:txBody>
      </p:sp>
      <p:sp>
        <p:nvSpPr>
          <p:cNvPr id="10" name="CasellaDiTesto 9"/>
          <p:cNvSpPr txBox="1"/>
          <p:nvPr/>
        </p:nvSpPr>
        <p:spPr>
          <a:xfrm rot="19823275">
            <a:off x="-81280" y="5506720"/>
            <a:ext cx="1534160" cy="369332"/>
          </a:xfrm>
          <a:prstGeom prst="rect">
            <a:avLst/>
          </a:prstGeom>
          <a:noFill/>
        </p:spPr>
        <p:txBody>
          <a:bodyPr wrap="square" rtlCol="0">
            <a:spAutoFit/>
          </a:bodyPr>
          <a:lstStyle/>
          <a:p>
            <a:pPr algn="ctr"/>
            <a:r>
              <a:rPr lang="it-IT" dirty="0" err="1" smtClean="0">
                <a:effectLst>
                  <a:outerShdw blurRad="38100" dist="38100" dir="2700000" algn="tl">
                    <a:srgbClr val="000000">
                      <a:alpha val="43137"/>
                    </a:srgbClr>
                  </a:outerShdw>
                </a:effectLst>
              </a:rPr>
              <a:t>Monitoring</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649340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628650" y="217767"/>
            <a:ext cx="7886700" cy="7656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20000"/>
              </a:lnSpc>
              <a:spcAft>
                <a:spcPts val="600"/>
              </a:spcAft>
              <a:defRPr/>
            </a:pPr>
            <a:r>
              <a:rPr lang="it-IT" sz="3600" b="1" dirty="0" smtClean="0">
                <a:solidFill>
                  <a:srgbClr val="0070C0"/>
                </a:solidFill>
                <a:effectLst>
                  <a:outerShdw blurRad="38100" dist="38100" dir="2700000" algn="tl">
                    <a:srgbClr val="000000">
                      <a:alpha val="43137"/>
                    </a:srgbClr>
                  </a:outerShdw>
                </a:effectLst>
                <a:latin typeface="Calibri" panose="020F0502020204030204"/>
              </a:rPr>
              <a:t>Mission profile</a:t>
            </a:r>
            <a:endParaRPr kumimoji="0" lang="it-IT" sz="3600" b="1" i="0" u="none" strike="noStrike" kern="1200" cap="none" spc="0" normalizeH="0" baseline="0" noProof="0" dirty="0">
              <a:ln>
                <a:noFill/>
              </a:ln>
              <a:solidFill>
                <a:srgbClr val="0070C0"/>
              </a:solidFill>
              <a:effectLst/>
              <a:uLnTx/>
              <a:uFillTx/>
              <a:latin typeface="Calibri" panose="020F0502020204030204"/>
            </a:endParaRPr>
          </a:p>
        </p:txBody>
      </p:sp>
      <p:sp>
        <p:nvSpPr>
          <p:cNvPr id="18" name="Rettangolo 17"/>
          <p:cNvSpPr/>
          <p:nvPr/>
        </p:nvSpPr>
        <p:spPr>
          <a:xfrm>
            <a:off x="1975129" y="3111541"/>
            <a:ext cx="615671" cy="335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ttangolo 19"/>
          <p:cNvSpPr/>
          <p:nvPr/>
        </p:nvSpPr>
        <p:spPr>
          <a:xfrm>
            <a:off x="1707197" y="3111541"/>
            <a:ext cx="906107" cy="30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graphicFrame>
        <p:nvGraphicFramePr>
          <p:cNvPr id="7" name="内容占位符 3"/>
          <p:cNvGraphicFramePr>
            <a:graphicFrameLocks noGrp="1"/>
          </p:cNvGraphicFramePr>
          <p:nvPr>
            <p:extLst>
              <p:ext uri="{D42A27DB-BD31-4B8C-83A1-F6EECF244321}">
                <p14:modId xmlns:p14="http://schemas.microsoft.com/office/powerpoint/2010/main" val="3069851286"/>
              </p:ext>
            </p:extLst>
          </p:nvPr>
        </p:nvGraphicFramePr>
        <p:xfrm>
          <a:off x="933139" y="1222745"/>
          <a:ext cx="6924322" cy="4837683"/>
        </p:xfrm>
        <a:graphic>
          <a:graphicData uri="http://schemas.openxmlformats.org/drawingml/2006/table">
            <a:tbl>
              <a:tblPr firstRow="1" bandRow="1">
                <a:effectLst>
                  <a:outerShdw blurRad="50800" dist="38100" dir="2700000" algn="tl" rotWithShape="0">
                    <a:prstClr val="black">
                      <a:alpha val="40000"/>
                    </a:prstClr>
                  </a:outerShdw>
                </a:effectLst>
              </a:tblPr>
              <a:tblGrid>
                <a:gridCol w="2957100">
                  <a:extLst>
                    <a:ext uri="{9D8B030D-6E8A-4147-A177-3AD203B41FA5}">
                      <a16:colId xmlns:a16="http://schemas.microsoft.com/office/drawing/2014/main" val="20000"/>
                    </a:ext>
                  </a:extLst>
                </a:gridCol>
                <a:gridCol w="3967222">
                  <a:extLst>
                    <a:ext uri="{9D8B030D-6E8A-4147-A177-3AD203B41FA5}">
                      <a16:colId xmlns:a16="http://schemas.microsoft.com/office/drawing/2014/main" val="20001"/>
                    </a:ext>
                  </a:extLst>
                </a:gridCol>
              </a:tblGrid>
              <a:tr h="464223">
                <a:tc>
                  <a:txBody>
                    <a:bodyPr/>
                    <a:lstStyle>
                      <a:lvl1pPr marL="0" algn="l" defTabSz="914400" rtl="0" eaLnBrk="0" latinLnBrk="0" hangingPunct="0">
                        <a:spcBef>
                          <a:spcPct val="20000"/>
                        </a:spcBef>
                        <a:buFont typeface="Arial" pitchFamily="34" charset="0"/>
                        <a:defRPr sz="2800" b="1"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b="1"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b="1"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b="1"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b="1"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Parameter</a:t>
                      </a:r>
                      <a:endParaRPr kumimoji="0" lang="zh-CN" altLang="en-US" sz="1400" b="0" i="0" u="none" strike="noStrike" cap="none" normalizeH="0" baseline="0" dirty="0" smtClean="0">
                        <a:ln>
                          <a:noFill/>
                        </a:ln>
                        <a:solidFill>
                          <a:schemeClr val="bg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400" rtl="0" eaLnBrk="0" latinLnBrk="0" hangingPunct="0">
                        <a:spcBef>
                          <a:spcPct val="20000"/>
                        </a:spcBef>
                        <a:buFont typeface="Arial" pitchFamily="34" charset="0"/>
                        <a:defRPr sz="2800" b="1"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b="1"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b="1"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b="1"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b="1"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b="1"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kumimoji="0" lang="zh-CN" altLang="en-US" sz="1400" b="0" i="0" u="none" strike="noStrike" cap="none" normalizeH="0" baseline="0" dirty="0" smtClean="0">
                        <a:ln>
                          <a:noFill/>
                        </a:ln>
                        <a:solidFill>
                          <a:schemeClr val="bg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392112">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550 km,</a:t>
                      </a:r>
                      <a:r>
                        <a:rPr kumimoji="0" lang="zh-CN" altLang="en-US" sz="1400" u="none" strike="noStrike" cap="none" normalizeH="0" baseline="0" dirty="0" smtClean="0">
                          <a:ln>
                            <a:noFill/>
                          </a:ln>
                          <a:effectLst/>
                          <a:latin typeface="Verdana" panose="020B0604030504040204" pitchFamily="34" charset="0"/>
                          <a:cs typeface="Verdana" panose="020B0604030504040204" pitchFamily="34" charset="0"/>
                        </a:rPr>
                        <a:t> </a:t>
                      </a: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sym typeface="Symbol"/>
                        </a:rPr>
                        <a:t>&lt;2.5 inclination</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5926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zh-CN" sz="1400" b="0"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Launcher</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Long-March CZ-7 + upper stage, from </a:t>
                      </a:r>
                      <a:r>
                        <a:rPr kumimoji="0" lang="en-US" altLang="zh-CN" sz="1400" b="0"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Wenchang</a:t>
                      </a:r>
                      <a:endParaRPr kumimoji="0" lang="en-US" altLang="zh-CN"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392112">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Mass</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4500 kg</a:t>
                      </a:r>
                      <a:endParaRPr kumimoji="0" lang="zh-CN" altLang="en-US" sz="1400" b="1"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435615">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Power</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3.6 kW</a:t>
                      </a:r>
                      <a:endParaRPr kumimoji="0" lang="en-US" altLang="zh-CN"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r h="4142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zh-CN" sz="1400" b="0" i="0" u="none" strike="noStrike" cap="none" normalizeH="0" baseline="0" dirty="0" err="1" smtClean="0">
                          <a:ln>
                            <a:noFill/>
                          </a:ln>
                          <a:solidFill>
                            <a:schemeClr val="tx1"/>
                          </a:solidFill>
                          <a:effectLst/>
                          <a:latin typeface="Verdana" panose="020B0604030504040204" pitchFamily="34" charset="0"/>
                          <a:ea typeface="宋体" pitchFamily="2" charset="-122"/>
                          <a:cs typeface="Verdana" panose="020B0604030504040204" pitchFamily="34" charset="0"/>
                        </a:rPr>
                        <a:t>Telemetry</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zh-CN"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rPr>
                        <a:t>3.2 Tb/day (X-band)</a:t>
                      </a:r>
                      <a:endParaRPr kumimoji="0" lang="zh-CN" altLang="zh-CN"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68584" marR="68584"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5"/>
                  </a:ext>
                </a:extLst>
              </a:tr>
              <a:tr h="414275">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Ground Stations</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err="1" smtClean="0">
                          <a:ln>
                            <a:noFill/>
                          </a:ln>
                          <a:effectLst/>
                          <a:latin typeface="Verdana" panose="020B0604030504040204" pitchFamily="34" charset="0"/>
                          <a:ea typeface="Verdana" panose="020B0604030504040204" pitchFamily="34" charset="0"/>
                          <a:cs typeface="Verdana" panose="020B0604030504040204" pitchFamily="34" charset="0"/>
                        </a:rPr>
                        <a:t>Sanya</a:t>
                      </a: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 </a:t>
                      </a:r>
                      <a:r>
                        <a:rPr kumimoji="0" lang="en-US" altLang="zh-CN" sz="1400" u="none" strike="noStrike" cap="none" normalizeH="0" baseline="0" dirty="0" err="1" smtClean="0">
                          <a:ln>
                            <a:noFill/>
                          </a:ln>
                          <a:effectLst/>
                          <a:latin typeface="Verdana" panose="020B0604030504040204" pitchFamily="34" charset="0"/>
                          <a:ea typeface="Verdana" panose="020B0604030504040204" pitchFamily="34" charset="0"/>
                          <a:cs typeface="Verdana" panose="020B0604030504040204" pitchFamily="34" charset="0"/>
                        </a:rPr>
                        <a:t>Malindi</a:t>
                      </a:r>
                      <a:endParaRPr kumimoji="0" lang="zh-CN" altLang="zh-CN" sz="1400" b="1"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68584" marR="68584"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6"/>
                  </a:ext>
                </a:extLst>
              </a:tr>
              <a:tr h="488572">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Pointing</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3-axis stabilized, &lt; 0.01° (3-sigma)</a:t>
                      </a:r>
                      <a:endParaRPr kumimoji="0" lang="zh-CN" altLang="zh-CN"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68584" marR="68584"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7"/>
                  </a:ext>
                </a:extLst>
              </a:tr>
              <a:tr h="407230">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Sky visibility</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50% (goal 75%)</a:t>
                      </a:r>
                      <a:endParaRPr kumimoji="0" lang="zh-CN" altLang="zh-CN"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68584" marR="68584"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8"/>
                  </a:ext>
                </a:extLst>
              </a:tr>
              <a:tr h="418324">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Mission Duration</a:t>
                      </a:r>
                      <a:endParaRPr kumimoji="0" lang="en-US" altLang="zh-CN"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宋体" pitchFamily="2" charset="-122"/>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宋体" pitchFamily="2" charset="-122"/>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宋体" pitchFamily="2" charset="-122"/>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宋体" pitchFamily="2" charset="-122"/>
                        </a:defRPr>
                      </a:lvl5pPr>
                      <a:lvl6pPr marL="25146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6pPr>
                      <a:lvl7pPr marL="29718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7pPr>
                      <a:lvl8pPr marL="34290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8pPr>
                      <a:lvl9pPr marL="3886200" indent="-228600" algn="l" defTabSz="9144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5 years (goal 8 years)</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9"/>
                  </a:ext>
                </a:extLst>
              </a:tr>
              <a:tr h="418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Launch date</a:t>
                      </a: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zh-CN"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rPr>
                        <a:t>2027</a:t>
                      </a:r>
                      <a:endParaRPr kumimoji="0" lang="zh-CN" altLang="en-US" sz="1400" b="0" i="0" u="none" strike="noStrike" cap="none" normalizeH="0" baseline="0" dirty="0" smtClean="0">
                        <a:ln>
                          <a:noFill/>
                        </a:ln>
                        <a:solidFill>
                          <a:schemeClr val="tx1"/>
                        </a:solidFill>
                        <a:effectLst/>
                        <a:latin typeface="Verdana" panose="020B0604030504040204" pitchFamily="34" charset="0"/>
                        <a:ea typeface="宋体" pitchFamily="2" charset="-122"/>
                        <a:cs typeface="Verdana" panose="020B0604030504040204" pitchFamily="34" charset="0"/>
                      </a:endParaRPr>
                    </a:p>
                  </a:txBody>
                  <a:tcPr marL="91445" marR="91445" marT="45718" marB="4571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57687036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628650" y="217767"/>
            <a:ext cx="7886700" cy="7656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20000"/>
              </a:lnSpc>
              <a:spcAft>
                <a:spcPts val="600"/>
              </a:spcAft>
              <a:defRPr/>
            </a:pPr>
            <a:r>
              <a:rPr lang="it-IT" sz="3600" b="1" dirty="0" smtClean="0">
                <a:solidFill>
                  <a:srgbClr val="0070C0"/>
                </a:solidFill>
                <a:effectLst>
                  <a:outerShdw blurRad="38100" dist="38100" dir="2700000" algn="tl">
                    <a:srgbClr val="000000">
                      <a:alpha val="43137"/>
                    </a:srgbClr>
                  </a:outerShdw>
                </a:effectLst>
                <a:latin typeface="Calibri" panose="020F0502020204030204"/>
              </a:rPr>
              <a:t>Who Does What</a:t>
            </a:r>
            <a:endParaRPr kumimoji="0" lang="it-IT" sz="3600" b="1" i="0" u="none" strike="noStrike" kern="1200" cap="none" spc="0" normalizeH="0" baseline="0" noProof="0" dirty="0">
              <a:ln>
                <a:noFill/>
              </a:ln>
              <a:solidFill>
                <a:srgbClr val="0070C0"/>
              </a:solidFill>
              <a:effectLst/>
              <a:uLnTx/>
              <a:uFillTx/>
              <a:latin typeface="Calibri" panose="020F0502020204030204"/>
            </a:endParaRPr>
          </a:p>
        </p:txBody>
      </p:sp>
      <p:sp>
        <p:nvSpPr>
          <p:cNvPr id="18" name="Rettangolo 17"/>
          <p:cNvSpPr/>
          <p:nvPr/>
        </p:nvSpPr>
        <p:spPr>
          <a:xfrm>
            <a:off x="1975129" y="3111541"/>
            <a:ext cx="615671" cy="335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ttangolo 19"/>
          <p:cNvSpPr/>
          <p:nvPr/>
        </p:nvSpPr>
        <p:spPr>
          <a:xfrm>
            <a:off x="1707197" y="3111541"/>
            <a:ext cx="906107" cy="30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355958"/>
            <a:ext cx="8019392" cy="4871250"/>
          </a:xfrm>
          <a:prstGeom prst="rect">
            <a:avLst/>
          </a:prstGeom>
        </p:spPr>
      </p:pic>
      <p:sp>
        <p:nvSpPr>
          <p:cNvPr id="3" name="Oval 2"/>
          <p:cNvSpPr/>
          <p:nvPr/>
        </p:nvSpPr>
        <p:spPr>
          <a:xfrm>
            <a:off x="3678621" y="3857297"/>
            <a:ext cx="987972" cy="46245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638346" y="4271843"/>
            <a:ext cx="987972" cy="46245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33850" y="3857297"/>
            <a:ext cx="987972" cy="46245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972910" y="5780690"/>
            <a:ext cx="2469932" cy="369332"/>
          </a:xfrm>
          <a:prstGeom prst="rect">
            <a:avLst/>
          </a:prstGeom>
          <a:noFill/>
          <a:ln w="19050">
            <a:solidFill>
              <a:srgbClr val="FF0000"/>
            </a:solidFill>
          </a:ln>
        </p:spPr>
        <p:txBody>
          <a:bodyPr wrap="square" rtlCol="0">
            <a:spAutoFit/>
          </a:bodyPr>
          <a:lstStyle/>
          <a:p>
            <a:pPr algn="ctr"/>
            <a:r>
              <a:rPr lang="it-IT" dirty="0" smtClean="0">
                <a:solidFill>
                  <a:srgbClr val="FF0000"/>
                </a:solidFill>
              </a:rPr>
              <a:t>Direct INFN involvement</a:t>
            </a:r>
            <a:endParaRPr lang="en-US" dirty="0">
              <a:solidFill>
                <a:srgbClr val="FF0000"/>
              </a:solidFill>
            </a:endParaRPr>
          </a:p>
        </p:txBody>
      </p:sp>
    </p:spTree>
    <p:extLst>
      <p:ext uri="{BB962C8B-B14F-4D97-AF65-F5344CB8AC3E}">
        <p14:creationId xmlns:p14="http://schemas.microsoft.com/office/powerpoint/2010/main" val="1864811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sellaDiTesto 27"/>
          <p:cNvSpPr txBox="1"/>
          <p:nvPr/>
        </p:nvSpPr>
        <p:spPr>
          <a:xfrm>
            <a:off x="4293121" y="1162000"/>
            <a:ext cx="4627033" cy="5632311"/>
          </a:xfrm>
          <a:prstGeom prst="rect">
            <a:avLst/>
          </a:prstGeom>
          <a:noFill/>
          <a:ln w="19050">
            <a:solidFill>
              <a:schemeClr val="accent1">
                <a:lumMod val="75000"/>
              </a:schemeClr>
            </a:solidFill>
          </a:ln>
        </p:spPr>
        <p:txBody>
          <a:bodyPr wrap="square" rtlCol="0">
            <a:spAutoFit/>
          </a:bodyPr>
          <a:lstStyle/>
          <a:p>
            <a:r>
              <a:rPr lang="it-IT" dirty="0" err="1" smtClean="0">
                <a:solidFill>
                  <a:schemeClr val="accent1">
                    <a:lumMod val="75000"/>
                  </a:schemeClr>
                </a:solidFill>
                <a:effectLst>
                  <a:outerShdw blurRad="38100" dist="38100" dir="2700000" algn="tl">
                    <a:srgbClr val="000000">
                      <a:alpha val="43137"/>
                    </a:srgbClr>
                  </a:outerShdw>
                </a:effectLst>
              </a:rPr>
              <a:t>Italy</a:t>
            </a:r>
            <a:r>
              <a:rPr lang="it-IT" dirty="0" smtClean="0">
                <a:solidFill>
                  <a:schemeClr val="accent1">
                    <a:lumMod val="75000"/>
                  </a:schemeClr>
                </a:solidFill>
                <a:effectLst>
                  <a:outerShdw blurRad="38100" dist="38100" dir="2700000" algn="tl">
                    <a:srgbClr val="000000">
                      <a:alpha val="43137"/>
                    </a:srgbClr>
                  </a:outerShdw>
                </a:effectLst>
              </a:rPr>
              <a:t>: 	</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smtClean="0">
                <a:solidFill>
                  <a:schemeClr val="accent1">
                    <a:lumMod val="75000"/>
                  </a:schemeClr>
                </a:solidFill>
                <a:effectLst>
                  <a:outerShdw blurRad="38100" dist="38100" dir="2700000" algn="tl">
                    <a:srgbClr val="000000">
                      <a:alpha val="43137"/>
                    </a:srgbClr>
                  </a:outerShdw>
                </a:effectLst>
              </a:rPr>
              <a:t>Germany: </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smtClean="0">
                <a:solidFill>
                  <a:schemeClr val="accent1">
                    <a:lumMod val="75000"/>
                  </a:schemeClr>
                </a:solidFill>
                <a:effectLst>
                  <a:outerShdw blurRad="38100" dist="38100" dir="2700000" algn="tl">
                    <a:srgbClr val="000000">
                      <a:alpha val="43137"/>
                    </a:srgbClr>
                  </a:outerShdw>
                </a:effectLst>
              </a:rPr>
              <a:t>France:	</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err="1" smtClean="0">
                <a:solidFill>
                  <a:schemeClr val="accent1">
                    <a:lumMod val="75000"/>
                  </a:schemeClr>
                </a:solidFill>
                <a:effectLst>
                  <a:outerShdw blurRad="38100" dist="38100" dir="2700000" algn="tl">
                    <a:srgbClr val="000000">
                      <a:alpha val="43137"/>
                    </a:srgbClr>
                  </a:outerShdw>
                </a:effectLst>
              </a:rPr>
              <a:t>Spain</a:t>
            </a:r>
            <a:r>
              <a:rPr lang="it-IT" dirty="0" smtClean="0">
                <a:solidFill>
                  <a:schemeClr val="accent1">
                    <a:lumMod val="75000"/>
                  </a:schemeClr>
                </a:solidFill>
                <a:effectLst>
                  <a:outerShdw blurRad="38100" dist="38100" dir="2700000" algn="tl">
                    <a:srgbClr val="000000">
                      <a:alpha val="43137"/>
                    </a:srgbClr>
                  </a:outerShdw>
                </a:effectLst>
              </a:rPr>
              <a:t>:	</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err="1" smtClean="0">
                <a:solidFill>
                  <a:schemeClr val="accent1">
                    <a:lumMod val="75000"/>
                  </a:schemeClr>
                </a:solidFill>
                <a:effectLst>
                  <a:outerShdw blurRad="38100" dist="38100" dir="2700000" algn="tl">
                    <a:srgbClr val="000000">
                      <a:alpha val="43137"/>
                    </a:srgbClr>
                  </a:outerShdw>
                </a:effectLst>
              </a:rPr>
              <a:t>Switzerland</a:t>
            </a:r>
            <a:r>
              <a:rPr lang="it-IT" dirty="0" smtClean="0">
                <a:solidFill>
                  <a:schemeClr val="accent1">
                    <a:lumMod val="75000"/>
                  </a:schemeClr>
                </a:solidFill>
                <a:effectLst>
                  <a:outerShdw blurRad="38100" dist="38100" dir="2700000" algn="tl">
                    <a:srgbClr val="000000">
                      <a:alpha val="43137"/>
                    </a:srgbClr>
                  </a:outerShdw>
                </a:effectLst>
              </a:rPr>
              <a:t>:</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a:solidFill>
                  <a:schemeClr val="accent1">
                    <a:lumMod val="75000"/>
                  </a:schemeClr>
                </a:solidFill>
                <a:effectLst>
                  <a:outerShdw blurRad="38100" dist="38100" dir="2700000" algn="tl">
                    <a:srgbClr val="000000">
                      <a:alpha val="43137"/>
                    </a:srgbClr>
                  </a:outerShdw>
                </a:effectLst>
              </a:rPr>
              <a:t>Czech Republic: </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a:solidFill>
                  <a:schemeClr val="accent1">
                    <a:lumMod val="75000"/>
                  </a:schemeClr>
                </a:solidFill>
                <a:effectLst>
                  <a:outerShdw blurRad="38100" dist="38100" dir="2700000" algn="tl">
                    <a:srgbClr val="000000">
                      <a:alpha val="43137"/>
                    </a:srgbClr>
                  </a:outerShdw>
                </a:effectLst>
              </a:rPr>
              <a:t>Poland:</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smtClean="0">
                <a:solidFill>
                  <a:schemeClr val="accent1">
                    <a:lumMod val="75000"/>
                  </a:schemeClr>
                </a:solidFill>
                <a:effectLst>
                  <a:outerShdw blurRad="38100" dist="38100" dir="2700000" algn="tl">
                    <a:srgbClr val="000000">
                      <a:alpha val="43137"/>
                    </a:srgbClr>
                  </a:outerShdw>
                </a:effectLst>
              </a:rPr>
              <a:t>Denmark:	 	</a:t>
            </a:r>
          </a:p>
          <a:p>
            <a:endParaRPr lang="it-IT" dirty="0">
              <a:solidFill>
                <a:schemeClr val="accent1">
                  <a:lumMod val="75000"/>
                </a:schemeClr>
              </a:solidFill>
              <a:effectLst>
                <a:outerShdw blurRad="38100" dist="38100" dir="2700000" algn="tl">
                  <a:srgbClr val="000000">
                    <a:alpha val="43137"/>
                  </a:srgbClr>
                </a:outerShdw>
              </a:effectLst>
            </a:endParaRPr>
          </a:p>
          <a:p>
            <a:r>
              <a:rPr lang="it-IT" dirty="0">
                <a:solidFill>
                  <a:schemeClr val="accent1">
                    <a:lumMod val="75000"/>
                  </a:schemeClr>
                </a:solidFill>
                <a:effectLst>
                  <a:outerShdw blurRad="38100" dist="38100" dir="2700000" algn="tl">
                    <a:srgbClr val="000000">
                      <a:alpha val="43137"/>
                    </a:srgbClr>
                  </a:outerShdw>
                </a:effectLst>
              </a:rPr>
              <a:t>The </a:t>
            </a:r>
            <a:r>
              <a:rPr lang="it-IT" dirty="0" smtClean="0">
                <a:solidFill>
                  <a:schemeClr val="accent1">
                    <a:lumMod val="75000"/>
                  </a:schemeClr>
                </a:solidFill>
                <a:effectLst>
                  <a:outerShdw blurRad="38100" dist="38100" dir="2700000" algn="tl">
                    <a:srgbClr val="000000">
                      <a:alpha val="43137"/>
                    </a:srgbClr>
                  </a:outerShdw>
                </a:effectLst>
              </a:rPr>
              <a:t>Netherlands</a:t>
            </a:r>
            <a:r>
              <a:rPr lang="it-IT" dirty="0">
                <a:solidFill>
                  <a:schemeClr val="accent1">
                    <a:lumMod val="75000"/>
                  </a:schemeClr>
                </a:solidFill>
              </a:rPr>
              <a:t>:</a:t>
            </a:r>
          </a:p>
          <a:p>
            <a:endParaRPr lang="it-IT" dirty="0" smtClean="0">
              <a:solidFill>
                <a:schemeClr val="accent1">
                  <a:lumMod val="75000"/>
                </a:schemeClr>
              </a:solidFill>
              <a:effectLst>
                <a:outerShdw blurRad="38100" dist="38100" dir="2700000" algn="tl">
                  <a:srgbClr val="000000">
                    <a:alpha val="43137"/>
                  </a:srgbClr>
                </a:outerShdw>
              </a:effectLst>
            </a:endParaRPr>
          </a:p>
          <a:p>
            <a:r>
              <a:rPr lang="it-IT" dirty="0" smtClean="0">
                <a:solidFill>
                  <a:schemeClr val="accent1">
                    <a:lumMod val="40000"/>
                    <a:lumOff val="60000"/>
                  </a:schemeClr>
                </a:solidFill>
              </a:rPr>
              <a:t>United Kingdom:</a:t>
            </a:r>
          </a:p>
          <a:p>
            <a:endParaRPr lang="it-IT" dirty="0" smtClean="0">
              <a:solidFill>
                <a:schemeClr val="accent1">
                  <a:lumMod val="75000"/>
                </a:schemeClr>
              </a:solidFill>
              <a:effectLst>
                <a:outerShdw blurRad="38100" dist="38100" dir="2700000" algn="tl">
                  <a:srgbClr val="000000">
                    <a:alpha val="43137"/>
                  </a:srgbClr>
                </a:outerShdw>
              </a:effectLst>
            </a:endParaRPr>
          </a:p>
        </p:txBody>
      </p:sp>
      <p:sp>
        <p:nvSpPr>
          <p:cNvPr id="3" name="CasellaDiTesto 2"/>
          <p:cNvSpPr txBox="1"/>
          <p:nvPr/>
        </p:nvSpPr>
        <p:spPr>
          <a:xfrm>
            <a:off x="534183" y="305668"/>
            <a:ext cx="8016964" cy="646331"/>
          </a:xfrm>
          <a:prstGeom prst="rect">
            <a:avLst/>
          </a:prstGeom>
          <a:noFill/>
        </p:spPr>
        <p:txBody>
          <a:bodyPr wrap="square" rtlCol="0">
            <a:spAutoFit/>
          </a:bodyPr>
          <a:lstStyle/>
          <a:p>
            <a:pPr algn="ctr"/>
            <a:r>
              <a:rPr lang="it-IT" sz="3600" b="1" dirty="0" smtClean="0">
                <a:solidFill>
                  <a:srgbClr val="0070C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a:t>
            </a:r>
            <a:r>
              <a:rPr lang="it-IT" sz="3600" b="1" dirty="0" err="1" smtClean="0">
                <a:solidFill>
                  <a:srgbClr val="0070C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eXTP</a:t>
            </a:r>
            <a:r>
              <a:rPr lang="it-IT" sz="3600" b="1" dirty="0" smtClean="0">
                <a:solidFill>
                  <a:srgbClr val="0070C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International </a:t>
            </a:r>
            <a:r>
              <a:rPr lang="it-IT" sz="3600" b="1" dirty="0" err="1" smtClean="0">
                <a:solidFill>
                  <a:srgbClr val="0070C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Consortium</a:t>
            </a:r>
            <a:endParaRPr lang="it-IT" sz="3600" dirty="0" smtClean="0">
              <a:solidFill>
                <a:srgbClr val="0070C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endParaRPr>
          </a:p>
        </p:txBody>
      </p:sp>
      <p:sp>
        <p:nvSpPr>
          <p:cNvPr id="22" name="AutoShape 2" descr="Risultati immagini per mpe astrophys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nvGrpSpPr>
          <p:cNvPr id="21" name="Gruppo 20"/>
          <p:cNvGrpSpPr/>
          <p:nvPr/>
        </p:nvGrpSpPr>
        <p:grpSpPr>
          <a:xfrm>
            <a:off x="5924156" y="1165542"/>
            <a:ext cx="2827249" cy="5331363"/>
            <a:chOff x="6077292" y="1415966"/>
            <a:chExt cx="2827249" cy="5331363"/>
          </a:xfrm>
        </p:grpSpPr>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671" y="1415966"/>
              <a:ext cx="406695" cy="492301"/>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951" y="6356221"/>
              <a:ext cx="244936" cy="391108"/>
            </a:xfrm>
            <a:prstGeom prst="rect">
              <a:avLst/>
            </a:prstGeom>
          </p:spPr>
        </p:pic>
        <p:pic>
          <p:nvPicPr>
            <p:cNvPr id="6" name="Immagine 5"/>
            <p:cNvPicPr>
              <a:picLocks noChangeAspect="1"/>
            </p:cNvPicPr>
            <p:nvPr/>
          </p:nvPicPr>
          <p:blipFill rotWithShape="1">
            <a:blip r:embed="rId5" cstate="print">
              <a:extLst>
                <a:ext uri="{28A0092B-C50C-407E-A947-70E740481C1C}">
                  <a14:useLocalDpi xmlns:a14="http://schemas.microsoft.com/office/drawing/2010/main" val="0"/>
                </a:ext>
              </a:extLst>
            </a:blip>
            <a:srcRect t="18178"/>
            <a:stretch/>
          </p:blipFill>
          <p:spPr>
            <a:xfrm>
              <a:off x="6077292" y="5134546"/>
              <a:ext cx="597520" cy="682797"/>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4406" y="1494876"/>
              <a:ext cx="714716" cy="358284"/>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695" y="3094662"/>
              <a:ext cx="1617331" cy="438027"/>
            </a:xfrm>
            <a:prstGeom prst="rect">
              <a:avLst/>
            </a:prstGeom>
          </p:spPr>
        </p:pic>
        <p:pic>
          <p:nvPicPr>
            <p:cNvPr id="14" name="Immagin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6994" y="2072165"/>
              <a:ext cx="941738" cy="295051"/>
            </a:xfrm>
            <a:prstGeom prst="rect">
              <a:avLst/>
            </a:prstGeom>
          </p:spPr>
        </p:pic>
        <p:pic>
          <p:nvPicPr>
            <p:cNvPr id="16" name="Immagin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3323" y="3694443"/>
              <a:ext cx="984720" cy="299062"/>
            </a:xfrm>
            <a:prstGeom prst="rect">
              <a:avLst/>
            </a:prstGeom>
          </p:spPr>
        </p:pic>
        <p:pic>
          <p:nvPicPr>
            <p:cNvPr id="18" name="Immagin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6475" y="4697903"/>
              <a:ext cx="575310" cy="361950"/>
            </a:xfrm>
            <a:prstGeom prst="rect">
              <a:avLst/>
            </a:prstGeom>
          </p:spPr>
        </p:pic>
        <p:pic>
          <p:nvPicPr>
            <p:cNvPr id="7" name="Immagin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6243" y="5889582"/>
              <a:ext cx="553617" cy="197720"/>
            </a:xfrm>
            <a:prstGeom prst="rect">
              <a:avLst/>
            </a:prstGeom>
          </p:spPr>
        </p:pic>
        <p:pic>
          <p:nvPicPr>
            <p:cNvPr id="19" name="Immagin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8493" y="2075533"/>
              <a:ext cx="936048" cy="326945"/>
            </a:xfrm>
            <a:prstGeom prst="rect">
              <a:avLst/>
            </a:prstGeom>
          </p:spPr>
        </p:pic>
        <p:pic>
          <p:nvPicPr>
            <p:cNvPr id="49" name="Immagin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8624" y="2587946"/>
              <a:ext cx="837460" cy="358270"/>
            </a:xfrm>
            <a:prstGeom prst="rect">
              <a:avLst/>
            </a:prstGeom>
          </p:spPr>
        </p:pic>
        <p:pic>
          <p:nvPicPr>
            <p:cNvPr id="23" name="Immagin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25364" y="2021743"/>
              <a:ext cx="493989" cy="467142"/>
            </a:xfrm>
            <a:prstGeom prst="rect">
              <a:avLst/>
            </a:prstGeom>
          </p:spPr>
        </p:pic>
        <p:pic>
          <p:nvPicPr>
            <p:cNvPr id="9" name="Immagin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48785" y="4158792"/>
              <a:ext cx="1021976" cy="352313"/>
            </a:xfrm>
            <a:prstGeom prst="rect">
              <a:avLst/>
            </a:prstGeom>
          </p:spPr>
        </p:pic>
      </p:grpSp>
      <p:grpSp>
        <p:nvGrpSpPr>
          <p:cNvPr id="27" name="Gruppo 26"/>
          <p:cNvGrpSpPr/>
          <p:nvPr/>
        </p:nvGrpSpPr>
        <p:grpSpPr>
          <a:xfrm>
            <a:off x="302885" y="2431220"/>
            <a:ext cx="3902329" cy="3970318"/>
            <a:chOff x="297513" y="1613651"/>
            <a:chExt cx="3902329" cy="3970318"/>
          </a:xfrm>
        </p:grpSpPr>
        <p:sp>
          <p:nvSpPr>
            <p:cNvPr id="2" name="CasellaDiTesto 1"/>
            <p:cNvSpPr txBox="1"/>
            <p:nvPr/>
          </p:nvSpPr>
          <p:spPr>
            <a:xfrm>
              <a:off x="297513" y="1613651"/>
              <a:ext cx="3786413" cy="3970318"/>
            </a:xfrm>
            <a:prstGeom prst="rect">
              <a:avLst/>
            </a:prstGeom>
            <a:noFill/>
            <a:ln w="19050">
              <a:solidFill>
                <a:srgbClr val="FF0000"/>
              </a:solidFill>
            </a:ln>
          </p:spPr>
          <p:txBody>
            <a:bodyPr wrap="square" rtlCol="0">
              <a:spAutoFit/>
            </a:bodyPr>
            <a:lstStyle/>
            <a:p>
              <a:endParaRPr lang="it-IT" dirty="0" smtClean="0"/>
            </a:p>
            <a:p>
              <a:r>
                <a:rPr lang="it-IT" dirty="0" smtClean="0">
                  <a:solidFill>
                    <a:srgbClr val="FF0000"/>
                  </a:solidFill>
                  <a:effectLst>
                    <a:outerShdw blurRad="38100" dist="38100" dir="2700000" algn="tl">
                      <a:srgbClr val="000000">
                        <a:alpha val="43137"/>
                      </a:srgbClr>
                    </a:outerShdw>
                  </a:effectLst>
                </a:rPr>
                <a:t>CAS</a:t>
              </a:r>
            </a:p>
            <a:p>
              <a:endParaRPr lang="it-IT" dirty="0" smtClean="0">
                <a:solidFill>
                  <a:srgbClr val="FF0000"/>
                </a:solidFill>
                <a:effectLst>
                  <a:outerShdw blurRad="38100" dist="38100" dir="2700000" algn="tl">
                    <a:srgbClr val="000000">
                      <a:alpha val="43137"/>
                    </a:srgbClr>
                  </a:outerShdw>
                </a:effectLst>
              </a:endParaRPr>
            </a:p>
            <a:p>
              <a:r>
                <a:rPr lang="it-IT" dirty="0" smtClean="0">
                  <a:solidFill>
                    <a:srgbClr val="FF0000"/>
                  </a:solidFill>
                  <a:effectLst>
                    <a:outerShdw blurRad="38100" dist="38100" dir="2700000" algn="tl">
                      <a:srgbClr val="000000">
                        <a:alpha val="43137"/>
                      </a:srgbClr>
                    </a:outerShdw>
                  </a:effectLst>
                </a:rPr>
                <a:t>CNSA</a:t>
              </a:r>
            </a:p>
            <a:p>
              <a:endParaRPr lang="it-IT" dirty="0">
                <a:solidFill>
                  <a:srgbClr val="FF0000"/>
                </a:solidFill>
                <a:effectLst>
                  <a:outerShdw blurRad="38100" dist="38100" dir="2700000" algn="tl">
                    <a:srgbClr val="000000">
                      <a:alpha val="43137"/>
                    </a:srgbClr>
                  </a:outerShdw>
                </a:effectLst>
              </a:endParaRPr>
            </a:p>
            <a:p>
              <a:r>
                <a:rPr lang="it-IT" dirty="0" smtClean="0">
                  <a:solidFill>
                    <a:srgbClr val="FF0000"/>
                  </a:solidFill>
                  <a:effectLst>
                    <a:outerShdw blurRad="38100" dist="38100" dir="2700000" algn="tl">
                      <a:srgbClr val="000000">
                        <a:alpha val="43137"/>
                      </a:srgbClr>
                    </a:outerShdw>
                  </a:effectLst>
                </a:rPr>
                <a:t>IHEP </a:t>
              </a:r>
              <a:r>
                <a:rPr lang="it-IT" dirty="0" err="1" smtClean="0">
                  <a:solidFill>
                    <a:srgbClr val="FF0000"/>
                  </a:solidFill>
                  <a:effectLst>
                    <a:outerShdw blurRad="38100" dist="38100" dir="2700000" algn="tl">
                      <a:srgbClr val="000000">
                        <a:alpha val="43137"/>
                      </a:srgbClr>
                    </a:outerShdw>
                  </a:effectLst>
                </a:rPr>
                <a:t>Beijing</a:t>
              </a:r>
              <a:endParaRPr lang="it-IT" dirty="0" smtClean="0">
                <a:solidFill>
                  <a:srgbClr val="FF0000"/>
                </a:solidFill>
                <a:effectLst>
                  <a:outerShdw blurRad="38100" dist="38100" dir="2700000" algn="tl">
                    <a:srgbClr val="000000">
                      <a:alpha val="43137"/>
                    </a:srgbClr>
                  </a:outerShdw>
                </a:effectLst>
              </a:endParaRPr>
            </a:p>
            <a:p>
              <a:endParaRPr lang="it-IT" dirty="0" smtClean="0">
                <a:solidFill>
                  <a:srgbClr val="FF0000"/>
                </a:solidFill>
                <a:effectLst>
                  <a:outerShdw blurRad="38100" dist="38100" dir="2700000" algn="tl">
                    <a:srgbClr val="000000">
                      <a:alpha val="43137"/>
                    </a:srgbClr>
                  </a:outerShdw>
                </a:effectLst>
              </a:endParaRPr>
            </a:p>
            <a:p>
              <a:r>
                <a:rPr lang="it-IT" dirty="0" err="1" smtClean="0">
                  <a:solidFill>
                    <a:srgbClr val="FF0000"/>
                  </a:solidFill>
                  <a:effectLst>
                    <a:outerShdw blurRad="38100" dist="38100" dir="2700000" algn="tl">
                      <a:srgbClr val="000000">
                        <a:alpha val="43137"/>
                      </a:srgbClr>
                    </a:outerShdw>
                  </a:effectLst>
                </a:rPr>
                <a:t>Tsinghua</a:t>
              </a:r>
              <a:r>
                <a:rPr lang="it-IT" dirty="0" smtClean="0">
                  <a:solidFill>
                    <a:srgbClr val="FF0000"/>
                  </a:solidFill>
                  <a:effectLst>
                    <a:outerShdw blurRad="38100" dist="38100" dir="2700000" algn="tl">
                      <a:srgbClr val="000000">
                        <a:alpha val="43137"/>
                      </a:srgbClr>
                    </a:outerShdw>
                  </a:effectLst>
                </a:rPr>
                <a:t> </a:t>
              </a:r>
              <a:r>
                <a:rPr lang="it-IT" dirty="0" err="1" smtClean="0">
                  <a:solidFill>
                    <a:srgbClr val="FF0000"/>
                  </a:solidFill>
                  <a:effectLst>
                    <a:outerShdw blurRad="38100" dist="38100" dir="2700000" algn="tl">
                      <a:srgbClr val="000000">
                        <a:alpha val="43137"/>
                      </a:srgbClr>
                    </a:outerShdw>
                  </a:effectLst>
                </a:rPr>
                <a:t>University</a:t>
              </a:r>
              <a:endParaRPr lang="it-IT" dirty="0" smtClean="0">
                <a:solidFill>
                  <a:srgbClr val="FF0000"/>
                </a:solidFill>
                <a:effectLst>
                  <a:outerShdw blurRad="38100" dist="38100" dir="2700000" algn="tl">
                    <a:srgbClr val="000000">
                      <a:alpha val="43137"/>
                    </a:srgbClr>
                  </a:outerShdw>
                </a:effectLst>
              </a:endParaRPr>
            </a:p>
            <a:p>
              <a:endParaRPr lang="it-IT" dirty="0" smtClean="0">
                <a:solidFill>
                  <a:srgbClr val="FF0000"/>
                </a:solidFill>
                <a:effectLst>
                  <a:outerShdw blurRad="38100" dist="38100" dir="2700000" algn="tl">
                    <a:srgbClr val="000000">
                      <a:alpha val="43137"/>
                    </a:srgbClr>
                  </a:outerShdw>
                </a:effectLst>
              </a:endParaRPr>
            </a:p>
            <a:p>
              <a:r>
                <a:rPr lang="it-IT" dirty="0" err="1" smtClean="0">
                  <a:solidFill>
                    <a:srgbClr val="FF0000"/>
                  </a:solidFill>
                  <a:effectLst>
                    <a:outerShdw blurRad="38100" dist="38100" dir="2700000" algn="tl">
                      <a:srgbClr val="000000">
                        <a:alpha val="43137"/>
                      </a:srgbClr>
                    </a:outerShdw>
                  </a:effectLst>
                </a:rPr>
                <a:t>Tongji</a:t>
              </a:r>
              <a:r>
                <a:rPr lang="it-IT" dirty="0" smtClean="0">
                  <a:solidFill>
                    <a:srgbClr val="FF0000"/>
                  </a:solidFill>
                  <a:effectLst>
                    <a:outerShdw blurRad="38100" dist="38100" dir="2700000" algn="tl">
                      <a:srgbClr val="000000">
                        <a:alpha val="43137"/>
                      </a:srgbClr>
                    </a:outerShdw>
                  </a:effectLst>
                </a:rPr>
                <a:t> </a:t>
              </a:r>
              <a:r>
                <a:rPr lang="it-IT" dirty="0" err="1" smtClean="0">
                  <a:solidFill>
                    <a:srgbClr val="FF0000"/>
                  </a:solidFill>
                  <a:effectLst>
                    <a:outerShdw blurRad="38100" dist="38100" dir="2700000" algn="tl">
                      <a:srgbClr val="000000">
                        <a:alpha val="43137"/>
                      </a:srgbClr>
                    </a:outerShdw>
                  </a:effectLst>
                </a:rPr>
                <a:t>University</a:t>
              </a:r>
              <a:endParaRPr lang="it-IT" dirty="0" smtClean="0">
                <a:solidFill>
                  <a:srgbClr val="FF0000"/>
                </a:solidFill>
                <a:effectLst>
                  <a:outerShdw blurRad="38100" dist="38100" dir="2700000" algn="tl">
                    <a:srgbClr val="000000">
                      <a:alpha val="43137"/>
                    </a:srgbClr>
                  </a:outerShdw>
                </a:effectLst>
              </a:endParaRPr>
            </a:p>
            <a:p>
              <a:endParaRPr lang="it-IT" dirty="0">
                <a:solidFill>
                  <a:srgbClr val="FF0000"/>
                </a:solidFill>
                <a:effectLst>
                  <a:outerShdw blurRad="38100" dist="38100" dir="2700000" algn="tl">
                    <a:srgbClr val="000000">
                      <a:alpha val="43137"/>
                    </a:srgbClr>
                  </a:outerShdw>
                </a:effectLst>
              </a:endParaRPr>
            </a:p>
            <a:p>
              <a:r>
                <a:rPr lang="it-IT" dirty="0" smtClean="0">
                  <a:solidFill>
                    <a:srgbClr val="FF0000"/>
                  </a:solidFill>
                  <a:effectLst>
                    <a:outerShdw blurRad="38100" dist="38100" dir="2700000" algn="tl">
                      <a:srgbClr val="000000">
                        <a:alpha val="43137"/>
                      </a:srgbClr>
                    </a:outerShdw>
                  </a:effectLst>
                </a:rPr>
                <a:t>CAST Beijing</a:t>
              </a:r>
              <a:endParaRPr lang="it-IT" dirty="0" smtClean="0">
                <a:solidFill>
                  <a:srgbClr val="FF0000"/>
                </a:solidFill>
              </a:endParaRPr>
            </a:p>
            <a:p>
              <a:endParaRPr lang="it-IT" dirty="0" smtClean="0"/>
            </a:p>
            <a:p>
              <a:r>
                <a:rPr lang="it-IT" dirty="0" smtClean="0">
                  <a:solidFill>
                    <a:srgbClr val="FF0000"/>
                  </a:solidFill>
                  <a:effectLst>
                    <a:outerShdw blurRad="38100" dist="38100" dir="2700000" algn="tl">
                      <a:srgbClr val="000000">
                        <a:alpha val="43137"/>
                      </a:srgbClr>
                    </a:outerShdw>
                  </a:effectLst>
                </a:rPr>
                <a:t>Microsat Shanghai</a:t>
              </a:r>
              <a:endParaRPr lang="it-IT" dirty="0">
                <a:solidFill>
                  <a:srgbClr val="FF0000"/>
                </a:solidFill>
              </a:endParaRPr>
            </a:p>
          </p:txBody>
        </p:sp>
        <p:grpSp>
          <p:nvGrpSpPr>
            <p:cNvPr id="26" name="Gruppo 25"/>
            <p:cNvGrpSpPr/>
            <p:nvPr/>
          </p:nvGrpSpPr>
          <p:grpSpPr>
            <a:xfrm>
              <a:off x="1614574" y="1903738"/>
              <a:ext cx="2585268" cy="3249618"/>
              <a:chOff x="1808216" y="1903738"/>
              <a:chExt cx="2585268" cy="3249618"/>
            </a:xfrm>
          </p:grpSpPr>
          <p:pic>
            <p:nvPicPr>
              <p:cNvPr id="17" name="Immagin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95762" y="1903738"/>
                <a:ext cx="1728742" cy="405992"/>
              </a:xfrm>
              <a:prstGeom prst="rect">
                <a:avLst/>
              </a:prstGeom>
            </p:spPr>
          </p:pic>
          <p:pic>
            <p:nvPicPr>
              <p:cNvPr id="20" name="Immagin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8216" y="2989881"/>
                <a:ext cx="2433592" cy="385520"/>
              </a:xfrm>
              <a:prstGeom prst="rect">
                <a:avLst/>
              </a:prstGeom>
            </p:spPr>
          </p:pic>
          <p:pic>
            <p:nvPicPr>
              <p:cNvPr id="24" name="Immagin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09058" y="3489204"/>
                <a:ext cx="1020036" cy="410477"/>
              </a:xfrm>
              <a:prstGeom prst="rect">
                <a:avLst/>
              </a:prstGeom>
            </p:spPr>
          </p:pic>
          <p:pic>
            <p:nvPicPr>
              <p:cNvPr id="25" name="Immagin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28559" y="4047090"/>
                <a:ext cx="1386558" cy="378152"/>
              </a:xfrm>
              <a:prstGeom prst="rect">
                <a:avLst/>
              </a:prstGeom>
            </p:spPr>
          </p:pic>
          <p:pic>
            <p:nvPicPr>
              <p:cNvPr id="29" name="Immagin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42869" y="2389784"/>
                <a:ext cx="560721" cy="499218"/>
              </a:xfrm>
              <a:prstGeom prst="rect">
                <a:avLst/>
              </a:prstGeom>
            </p:spPr>
          </p:pic>
          <p:pic>
            <p:nvPicPr>
              <p:cNvPr id="13" name="Immagine 1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56265" y="4571370"/>
                <a:ext cx="1937219" cy="581986"/>
              </a:xfrm>
              <a:prstGeom prst="rect">
                <a:avLst/>
              </a:prstGeom>
            </p:spPr>
          </p:pic>
        </p:grpSp>
      </p:grpSp>
      <p:sp>
        <p:nvSpPr>
          <p:cNvPr id="30" name="CasellaDiTesto 29"/>
          <p:cNvSpPr txBox="1"/>
          <p:nvPr/>
        </p:nvSpPr>
        <p:spPr>
          <a:xfrm>
            <a:off x="302885" y="1371209"/>
            <a:ext cx="3160652" cy="400110"/>
          </a:xfrm>
          <a:prstGeom prst="rect">
            <a:avLst/>
          </a:prstGeom>
          <a:noFill/>
        </p:spPr>
        <p:txBody>
          <a:bodyPr wrap="square" rtlCol="0">
            <a:spAutoFit/>
          </a:bodyPr>
          <a:lstStyle/>
          <a:p>
            <a:r>
              <a:rPr lang="it-IT" sz="2000" b="1" dirty="0" smtClean="0">
                <a:solidFill>
                  <a:srgbClr val="FF0000"/>
                </a:solidFill>
                <a:effectLst>
                  <a:outerShdw blurRad="38100" dist="38100" dir="2700000" algn="tl">
                    <a:srgbClr val="000000">
                      <a:alpha val="43137"/>
                    </a:srgbClr>
                  </a:outerShdw>
                </a:effectLst>
              </a:rPr>
              <a:t>PI Institute: IHEP/CAS</a:t>
            </a:r>
            <a:endParaRPr lang="it-IT" sz="2000" b="1" dirty="0">
              <a:solidFill>
                <a:srgbClr val="FF0000"/>
              </a:solidFill>
              <a:effectLst>
                <a:outerShdw blurRad="38100" dist="38100" dir="2700000" algn="tl">
                  <a:srgbClr val="000000">
                    <a:alpha val="43137"/>
                  </a:srgbClr>
                </a:outerShdw>
              </a:effectLst>
            </a:endParaRPr>
          </a:p>
        </p:txBody>
      </p:sp>
      <p:pic>
        <p:nvPicPr>
          <p:cNvPr id="31" name="Picture 30"/>
          <p:cNvPicPr>
            <a:picLocks noChangeAspect="1"/>
          </p:cNvPicPr>
          <p:nvPr/>
        </p:nvPicPr>
        <p:blipFill rotWithShape="1">
          <a:blip r:embed="rId22" cstate="print">
            <a:extLst>
              <a:ext uri="{28A0092B-C50C-407E-A947-70E740481C1C}">
                <a14:useLocalDpi xmlns:a14="http://schemas.microsoft.com/office/drawing/2010/main" val="0"/>
              </a:ext>
            </a:extLst>
          </a:blip>
          <a:srcRect l="30046" t="6154" r="32237" b="12821"/>
          <a:stretch/>
        </p:blipFill>
        <p:spPr>
          <a:xfrm>
            <a:off x="6081559" y="5434501"/>
            <a:ext cx="574716" cy="555383"/>
          </a:xfrm>
          <a:prstGeom prst="rect">
            <a:avLst/>
          </a:prstGeom>
        </p:spPr>
      </p:pic>
      <p:pic>
        <p:nvPicPr>
          <p:cNvPr id="32" name="Picture 31"/>
          <p:cNvPicPr>
            <a:picLocks noChangeAspect="1"/>
          </p:cNvPicPr>
          <p:nvPr/>
        </p:nvPicPr>
        <p:blipFill>
          <a:blip r:embed="rId23"/>
          <a:stretch>
            <a:fillRect/>
          </a:stretch>
        </p:blipFill>
        <p:spPr>
          <a:xfrm>
            <a:off x="6755480" y="4360378"/>
            <a:ext cx="349781" cy="482798"/>
          </a:xfrm>
          <a:prstGeom prst="rect">
            <a:avLst/>
          </a:prstGeom>
        </p:spPr>
      </p:pic>
      <p:pic>
        <p:nvPicPr>
          <p:cNvPr id="34" name="图片 11"/>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4599" y="6008330"/>
            <a:ext cx="682959" cy="306169"/>
          </a:xfrm>
          <a:prstGeom prst="rect">
            <a:avLst/>
          </a:prstGeom>
        </p:spPr>
      </p:pic>
      <p:pic>
        <p:nvPicPr>
          <p:cNvPr id="33" name="Picture 3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spTree>
    <p:extLst>
      <p:ext uri="{BB962C8B-B14F-4D97-AF65-F5344CB8AC3E}">
        <p14:creationId xmlns:p14="http://schemas.microsoft.com/office/powerpoint/2010/main" val="233250225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02" y="95085"/>
            <a:ext cx="7886700" cy="976970"/>
          </a:xfrm>
        </p:spPr>
        <p:txBody>
          <a:bodyPr>
            <a:noAutofit/>
          </a:bodyPr>
          <a:lstStyle/>
          <a:p>
            <a:pPr algn="ctr"/>
            <a:r>
              <a:rPr lang="it-IT" sz="3200" b="1" dirty="0">
                <a:solidFill>
                  <a:schemeClr val="tx2">
                    <a:lumMod val="60000"/>
                    <a:lumOff val="40000"/>
                  </a:schemeClr>
                </a:solidFill>
                <a:effectLst>
                  <a:outerShdw blurRad="38100" dist="38100" dir="2700000" algn="tl">
                    <a:srgbClr val="000000">
                      <a:alpha val="43137"/>
                    </a:srgbClr>
                  </a:outerShdw>
                </a:effectLst>
                <a:latin typeface="+mn-lt"/>
              </a:rPr>
              <a:t>Participating (H/S/W) Italian Institutes/Institutions</a:t>
            </a:r>
            <a:endParaRPr lang="en-US" sz="3200" b="1" dirty="0">
              <a:solidFill>
                <a:schemeClr val="tx2">
                  <a:lumMod val="60000"/>
                  <a:lumOff val="40000"/>
                </a:schemeClr>
              </a:solidFill>
              <a:effectLst>
                <a:outerShdw blurRad="38100" dist="38100" dir="2700000" algn="tl">
                  <a:srgbClr val="000000">
                    <a:alpha val="43137"/>
                  </a:srgbClr>
                </a:outerShdw>
              </a:effectLst>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1770529748"/>
              </p:ext>
            </p:extLst>
          </p:nvPr>
        </p:nvGraphicFramePr>
        <p:xfrm>
          <a:off x="822343" y="1181087"/>
          <a:ext cx="7733078" cy="4952790"/>
        </p:xfrm>
        <a:graphic>
          <a:graphicData uri="http://schemas.openxmlformats.org/drawingml/2006/table">
            <a:tbl>
              <a:tblPr firstRow="1" bandRow="1">
                <a:tableStyleId>{5C22544A-7EE6-4342-B048-85BDC9FD1C3A}</a:tableStyleId>
              </a:tblPr>
              <a:tblGrid>
                <a:gridCol w="1364338">
                  <a:extLst>
                    <a:ext uri="{9D8B030D-6E8A-4147-A177-3AD203B41FA5}">
                      <a16:colId xmlns:a16="http://schemas.microsoft.com/office/drawing/2014/main" val="1010503898"/>
                    </a:ext>
                  </a:extLst>
                </a:gridCol>
                <a:gridCol w="1364338">
                  <a:extLst>
                    <a:ext uri="{9D8B030D-6E8A-4147-A177-3AD203B41FA5}">
                      <a16:colId xmlns:a16="http://schemas.microsoft.com/office/drawing/2014/main" val="1189481854"/>
                    </a:ext>
                  </a:extLst>
                </a:gridCol>
                <a:gridCol w="1627592">
                  <a:extLst>
                    <a:ext uri="{9D8B030D-6E8A-4147-A177-3AD203B41FA5}">
                      <a16:colId xmlns:a16="http://schemas.microsoft.com/office/drawing/2014/main" val="2670847542"/>
                    </a:ext>
                  </a:extLst>
                </a:gridCol>
                <a:gridCol w="3376810">
                  <a:extLst>
                    <a:ext uri="{9D8B030D-6E8A-4147-A177-3AD203B41FA5}">
                      <a16:colId xmlns:a16="http://schemas.microsoft.com/office/drawing/2014/main" val="4126492296"/>
                    </a:ext>
                  </a:extLst>
                </a:gridCol>
              </a:tblGrid>
              <a:tr h="325656">
                <a:tc>
                  <a:txBody>
                    <a:bodyPr/>
                    <a:lstStyle/>
                    <a:p>
                      <a:r>
                        <a:rPr lang="it-IT" sz="1400" dirty="0" smtClean="0"/>
                        <a:t>Institution</a:t>
                      </a:r>
                      <a:endParaRPr lang="en-US" sz="1400" dirty="0"/>
                    </a:p>
                  </a:txBody>
                  <a:tcPr marL="68580" marR="68580" marT="34290" marB="34290"/>
                </a:tc>
                <a:tc>
                  <a:txBody>
                    <a:bodyPr/>
                    <a:lstStyle/>
                    <a:p>
                      <a:r>
                        <a:rPr lang="it-IT" sz="1400" dirty="0" smtClean="0"/>
                        <a:t>Institute</a:t>
                      </a:r>
                      <a:endParaRPr lang="en-US" sz="1400" dirty="0"/>
                    </a:p>
                  </a:txBody>
                  <a:tcPr marL="68580" marR="68580" marT="34290" marB="34290"/>
                </a:tc>
                <a:tc>
                  <a:txBody>
                    <a:bodyPr/>
                    <a:lstStyle/>
                    <a:p>
                      <a:r>
                        <a:rPr lang="it-IT" sz="1400" dirty="0" smtClean="0"/>
                        <a:t>eXTP Subsystem</a:t>
                      </a:r>
                      <a:endParaRPr lang="en-US" sz="1400" dirty="0"/>
                    </a:p>
                  </a:txBody>
                  <a:tcPr marL="68580" marR="68580" marT="34290" marB="34290"/>
                </a:tc>
                <a:tc>
                  <a:txBody>
                    <a:bodyPr/>
                    <a:lstStyle/>
                    <a:p>
                      <a:r>
                        <a:rPr lang="it-IT" sz="1400" dirty="0" smtClean="0"/>
                        <a:t>What</a:t>
                      </a:r>
                      <a:endParaRPr lang="en-US" sz="1400" dirty="0"/>
                    </a:p>
                  </a:txBody>
                  <a:tcPr marL="68580" marR="68580" marT="34290" marB="34290"/>
                </a:tc>
                <a:extLst>
                  <a:ext uri="{0D108BD9-81ED-4DB2-BD59-A6C34878D82A}">
                    <a16:rowId xmlns:a16="http://schemas.microsoft.com/office/drawing/2014/main" val="434455994"/>
                  </a:ext>
                </a:extLst>
              </a:tr>
              <a:tr h="1346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INAF</a:t>
                      </a:r>
                    </a:p>
                    <a:p>
                      <a:pPr algn="r"/>
                      <a:endParaRPr lang="en-US" sz="1400" dirty="0"/>
                    </a:p>
                  </a:txBody>
                  <a:tcPr marL="68580" marR="68580" marT="34290" marB="34290"/>
                </a:tc>
                <a:tc>
                  <a:txBody>
                    <a:bodyPr/>
                    <a:lstStyle/>
                    <a:p>
                      <a:pPr algn="l"/>
                      <a:r>
                        <a:rPr lang="it-IT" sz="1400" dirty="0" smtClean="0"/>
                        <a:t>IAPS</a:t>
                      </a:r>
                    </a:p>
                    <a:p>
                      <a:pPr algn="l"/>
                      <a:r>
                        <a:rPr lang="it-IT" sz="1400" dirty="0" smtClean="0"/>
                        <a:t>OAS</a:t>
                      </a:r>
                    </a:p>
                    <a:p>
                      <a:pPr algn="l"/>
                      <a:r>
                        <a:rPr lang="it-IT" sz="1400" dirty="0" smtClean="0"/>
                        <a:t>OAPa</a:t>
                      </a:r>
                    </a:p>
                    <a:p>
                      <a:pPr algn="l"/>
                      <a:r>
                        <a:rPr lang="it-IT" sz="1400" dirty="0" smtClean="0"/>
                        <a:t>OAB</a:t>
                      </a:r>
                    </a:p>
                    <a:p>
                      <a:pPr algn="l"/>
                      <a:r>
                        <a:rPr lang="it-IT" sz="1400" dirty="0" smtClean="0"/>
                        <a:t>IASF-Mi</a:t>
                      </a:r>
                    </a:p>
                    <a:p>
                      <a:pPr algn="l"/>
                      <a:r>
                        <a:rPr lang="it-IT" sz="1400" dirty="0" smtClean="0"/>
                        <a:t>OAR/SSDC</a:t>
                      </a:r>
                      <a:endParaRPr lang="en-US" sz="1400" dirty="0"/>
                    </a:p>
                  </a:txBody>
                  <a:tcPr marL="68580" marR="68580" marT="34290" marB="34290"/>
                </a:tc>
                <a:tc>
                  <a:txBody>
                    <a:bodyPr/>
                    <a:lstStyle/>
                    <a:p>
                      <a:r>
                        <a:rPr lang="it-IT" sz="1400" dirty="0" smtClean="0"/>
                        <a:t>LAD/WFM</a:t>
                      </a:r>
                    </a:p>
                    <a:p>
                      <a:r>
                        <a:rPr lang="it-IT" sz="1400" dirty="0" smtClean="0"/>
                        <a:t>LAD/WFM</a:t>
                      </a:r>
                    </a:p>
                    <a:p>
                      <a:r>
                        <a:rPr lang="it-IT" sz="1400" dirty="0" smtClean="0"/>
                        <a:t>LAD</a:t>
                      </a:r>
                    </a:p>
                    <a:p>
                      <a:r>
                        <a:rPr lang="it-IT" sz="1400" dirty="0" smtClean="0"/>
                        <a:t>SFA/PFA</a:t>
                      </a:r>
                    </a:p>
                    <a:p>
                      <a:r>
                        <a:rPr lang="it-IT" sz="1400" dirty="0" smtClean="0"/>
                        <a:t>LAD/WFM</a:t>
                      </a:r>
                    </a:p>
                    <a:p>
                      <a:r>
                        <a:rPr lang="it-IT" sz="1400" dirty="0" smtClean="0"/>
                        <a:t>SGS</a:t>
                      </a:r>
                      <a:endParaRPr lang="en-US" sz="1400" dirty="0"/>
                    </a:p>
                  </a:txBody>
                  <a:tcPr marL="68580" marR="68580" marT="34290" marB="34290"/>
                </a:tc>
                <a:tc>
                  <a:txBody>
                    <a:bodyPr/>
                    <a:lstStyle/>
                    <a:p>
                      <a:r>
                        <a:rPr lang="it-IT" sz="1400" dirty="0" smtClean="0"/>
                        <a:t>PI, PO, AIVT, FEE, Calibrations</a:t>
                      </a:r>
                    </a:p>
                    <a:p>
                      <a:r>
                        <a:rPr lang="it-IT" sz="1400" dirty="0" smtClean="0"/>
                        <a:t>AIVT, FEE, Calibrations, Simulations</a:t>
                      </a:r>
                    </a:p>
                    <a:p>
                      <a:r>
                        <a:rPr lang="it-IT" sz="1400" dirty="0" smtClean="0"/>
                        <a:t>Optical filters</a:t>
                      </a:r>
                    </a:p>
                    <a:p>
                      <a:r>
                        <a:rPr lang="it-IT" sz="1400" dirty="0" smtClean="0"/>
                        <a:t>Optics (design,</a:t>
                      </a:r>
                      <a:r>
                        <a:rPr lang="it-IT" sz="1400" baseline="0" dirty="0" smtClean="0"/>
                        <a:t> integration and tests)</a:t>
                      </a:r>
                    </a:p>
                    <a:p>
                      <a:r>
                        <a:rPr lang="it-IT" sz="1400" baseline="0" dirty="0" smtClean="0"/>
                        <a:t>FEE</a:t>
                      </a:r>
                    </a:p>
                    <a:p>
                      <a:r>
                        <a:rPr lang="it-IT" sz="1400" baseline="0" dirty="0" smtClean="0"/>
                        <a:t>Science SW, Archive, User support</a:t>
                      </a:r>
                      <a:endParaRPr lang="en-US" sz="1400" dirty="0"/>
                    </a:p>
                  </a:txBody>
                  <a:tcPr marL="68580" marR="68580" marT="34290" marB="34290"/>
                </a:tc>
                <a:extLst>
                  <a:ext uri="{0D108BD9-81ED-4DB2-BD59-A6C34878D82A}">
                    <a16:rowId xmlns:a16="http://schemas.microsoft.com/office/drawing/2014/main" val="754994241"/>
                  </a:ext>
                </a:extLst>
              </a:tr>
              <a:tr h="1557866">
                <a:tc>
                  <a:txBody>
                    <a:bodyPr/>
                    <a:lstStyle/>
                    <a:p>
                      <a:pPr algn="l"/>
                      <a:r>
                        <a:rPr lang="it-IT" sz="1400" b="1" dirty="0" smtClean="0"/>
                        <a:t>INFN</a:t>
                      </a:r>
                      <a:endParaRPr lang="en-US" sz="1400" dirty="0"/>
                    </a:p>
                  </a:txBody>
                  <a:tcPr marL="68580" marR="68580" marT="34290" marB="34290"/>
                </a:tc>
                <a:tc>
                  <a:txBody>
                    <a:bodyPr/>
                    <a:lstStyle/>
                    <a:p>
                      <a:pPr algn="l"/>
                      <a:r>
                        <a:rPr lang="it-IT" sz="1400" dirty="0" smtClean="0"/>
                        <a:t>Trieste</a:t>
                      </a:r>
                    </a:p>
                    <a:p>
                      <a:pPr algn="l"/>
                      <a:r>
                        <a:rPr lang="it-IT" sz="1400" dirty="0" smtClean="0"/>
                        <a:t>Trento</a:t>
                      </a:r>
                    </a:p>
                    <a:p>
                      <a:pPr algn="l"/>
                      <a:r>
                        <a:rPr lang="it-IT" sz="1400" dirty="0" smtClean="0"/>
                        <a:t>Perugia</a:t>
                      </a:r>
                    </a:p>
                    <a:p>
                      <a:pPr algn="l"/>
                      <a:r>
                        <a:rPr lang="it-IT" sz="1400" dirty="0" smtClean="0"/>
                        <a:t>Pisa</a:t>
                      </a:r>
                    </a:p>
                    <a:p>
                      <a:pPr algn="l"/>
                      <a:r>
                        <a:rPr lang="it-IT" sz="1400" dirty="0" smtClean="0"/>
                        <a:t>Torino</a:t>
                      </a:r>
                    </a:p>
                    <a:p>
                      <a:pPr algn="l"/>
                      <a:r>
                        <a:rPr lang="it-IT" sz="1400" dirty="0" smtClean="0"/>
                        <a:t>Roma2</a:t>
                      </a:r>
                    </a:p>
                    <a:p>
                      <a:pPr algn="l"/>
                      <a:r>
                        <a:rPr lang="it-IT" sz="1400" dirty="0" smtClean="0"/>
                        <a:t>Roma2/SSDC</a:t>
                      </a:r>
                      <a:endParaRPr lang="en-US" sz="1400" dirty="0"/>
                    </a:p>
                  </a:txBody>
                  <a:tcPr marL="68580" marR="68580" marT="34290" marB="34290"/>
                </a:tc>
                <a:tc>
                  <a:txBody>
                    <a:bodyPr/>
                    <a:lstStyle/>
                    <a:p>
                      <a:r>
                        <a:rPr lang="it-IT" sz="1400" dirty="0" smtClean="0"/>
                        <a:t>LAD/WFM</a:t>
                      </a:r>
                    </a:p>
                    <a:p>
                      <a:r>
                        <a:rPr lang="it-IT" sz="1400" dirty="0" smtClean="0"/>
                        <a:t>LAD/WFM</a:t>
                      </a:r>
                    </a:p>
                    <a:p>
                      <a:r>
                        <a:rPr lang="it-IT" sz="1400" dirty="0" smtClean="0"/>
                        <a:t>LAD</a:t>
                      </a:r>
                    </a:p>
                    <a:p>
                      <a:r>
                        <a:rPr lang="it-IT" sz="1400" dirty="0" smtClean="0"/>
                        <a:t>PFA</a:t>
                      </a:r>
                    </a:p>
                    <a:p>
                      <a:r>
                        <a:rPr lang="it-IT" sz="1400" dirty="0" smtClean="0"/>
                        <a:t>PFA</a:t>
                      </a:r>
                    </a:p>
                    <a:p>
                      <a:r>
                        <a:rPr lang="it-IT" sz="1400" dirty="0" smtClean="0"/>
                        <a:t>LAD/WFM</a:t>
                      </a:r>
                    </a:p>
                    <a:p>
                      <a:r>
                        <a:rPr lang="it-IT" sz="1400" dirty="0" smtClean="0"/>
                        <a:t>SGS</a:t>
                      </a:r>
                      <a:endParaRPr lang="en-US" sz="1400" dirty="0"/>
                    </a:p>
                  </a:txBody>
                  <a:tcPr marL="68580" marR="68580" marT="34290" marB="34290"/>
                </a:tc>
                <a:tc>
                  <a:txBody>
                    <a:bodyPr/>
                    <a:lstStyle/>
                    <a:p>
                      <a:r>
                        <a:rPr lang="it-IT" sz="1400" dirty="0" smtClean="0"/>
                        <a:t>Detectors, FEE, AIVT</a:t>
                      </a:r>
                    </a:p>
                    <a:p>
                      <a:r>
                        <a:rPr lang="it-IT" sz="1400" dirty="0" smtClean="0"/>
                        <a:t>Detectors, AIVT</a:t>
                      </a:r>
                    </a:p>
                    <a:p>
                      <a:r>
                        <a:rPr lang="it-IT" sz="1400" dirty="0" smtClean="0"/>
                        <a:t>AIVT</a:t>
                      </a:r>
                    </a:p>
                    <a:p>
                      <a:r>
                        <a:rPr lang="it-IT" sz="1400" dirty="0" smtClean="0"/>
                        <a:t>GPD, BEE, Tests, Calibrations (TBD)</a:t>
                      </a:r>
                    </a:p>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GPD, BEE, Tests, Calibrations (TBD)</a:t>
                      </a:r>
                    </a:p>
                    <a:p>
                      <a:r>
                        <a:rPr lang="it-IT" sz="1400" dirty="0" smtClean="0"/>
                        <a:t>Detectors, FEE, AIVT, PA</a:t>
                      </a:r>
                    </a:p>
                    <a:p>
                      <a:r>
                        <a:rPr lang="it-IT" sz="1400" dirty="0" smtClean="0"/>
                        <a:t>Science SW, Archive, User support</a:t>
                      </a:r>
                      <a:endParaRPr lang="en-US" sz="1400" dirty="0"/>
                    </a:p>
                  </a:txBody>
                  <a:tcPr marL="68580" marR="68580" marT="34290" marB="34290"/>
                </a:tc>
                <a:extLst>
                  <a:ext uri="{0D108BD9-81ED-4DB2-BD59-A6C34878D82A}">
                    <a16:rowId xmlns:a16="http://schemas.microsoft.com/office/drawing/2014/main" val="3628993820"/>
                  </a:ext>
                </a:extLst>
              </a:tr>
              <a:tr h="501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FBK</a:t>
                      </a:r>
                      <a:endParaRPr lang="en-US" sz="1400" b="1" dirty="0" smtClean="0"/>
                    </a:p>
                    <a:p>
                      <a:endParaRPr lang="en-US" sz="1400" b="1" dirty="0"/>
                    </a:p>
                  </a:txBody>
                  <a:tcPr marL="68580" marR="68580" marT="34290" marB="34290"/>
                </a:tc>
                <a:tc>
                  <a:txBody>
                    <a:bodyPr/>
                    <a:lstStyle/>
                    <a:p>
                      <a:pPr algn="l"/>
                      <a:r>
                        <a:rPr lang="it-IT" sz="1400" b="0" dirty="0" smtClean="0"/>
                        <a:t>MNF</a:t>
                      </a:r>
                      <a:endParaRPr lang="en-US" sz="1400" b="0" dirty="0"/>
                    </a:p>
                  </a:txBody>
                  <a:tcPr marL="68580" marR="68580" marT="34290" marB="34290"/>
                </a:tc>
                <a:tc>
                  <a:txBody>
                    <a:bodyPr/>
                    <a:lstStyle/>
                    <a:p>
                      <a:r>
                        <a:rPr lang="it-IT" sz="1400" dirty="0" smtClean="0"/>
                        <a:t>LAD/WFM</a:t>
                      </a:r>
                      <a:endParaRPr lang="en-US" sz="1400" dirty="0"/>
                    </a:p>
                  </a:txBody>
                  <a:tcPr marL="68580" marR="68580" marT="34290" marB="34290"/>
                </a:tc>
                <a:tc>
                  <a:txBody>
                    <a:bodyPr/>
                    <a:lstStyle/>
                    <a:p>
                      <a:r>
                        <a:rPr lang="it-IT" sz="1400" dirty="0" smtClean="0"/>
                        <a:t>Detectors</a:t>
                      </a:r>
                      <a:endParaRPr lang="en-US" sz="1400" dirty="0"/>
                    </a:p>
                  </a:txBody>
                  <a:tcPr marL="68580" marR="68580" marT="34290" marB="34290"/>
                </a:tc>
                <a:extLst>
                  <a:ext uri="{0D108BD9-81ED-4DB2-BD59-A6C34878D82A}">
                    <a16:rowId xmlns:a16="http://schemas.microsoft.com/office/drawing/2014/main" val="1716648821"/>
                  </a:ext>
                </a:extLst>
              </a:tr>
              <a:tr h="501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Universities</a:t>
                      </a:r>
                    </a:p>
                    <a:p>
                      <a:pPr algn="r"/>
                      <a:endParaRPr lang="en-US" sz="1400" dirty="0"/>
                    </a:p>
                  </a:txBody>
                  <a:tcPr marL="68580" marR="68580" marT="34290" marB="34290"/>
                </a:tc>
                <a:tc>
                  <a:txBody>
                    <a:bodyPr/>
                    <a:lstStyle/>
                    <a:p>
                      <a:pPr algn="l"/>
                      <a:r>
                        <a:rPr lang="it-IT" sz="1400" dirty="0" smtClean="0"/>
                        <a:t>PoliMi</a:t>
                      </a:r>
                    </a:p>
                    <a:p>
                      <a:pPr algn="l"/>
                      <a:r>
                        <a:rPr lang="it-IT" sz="1400" dirty="0" smtClean="0"/>
                        <a:t>UniPv</a:t>
                      </a:r>
                      <a:endParaRPr lang="en-US" sz="1400" dirty="0"/>
                    </a:p>
                  </a:txBody>
                  <a:tcPr marL="68580" marR="68580" marT="34290" marB="34290"/>
                </a:tc>
                <a:tc>
                  <a:txBody>
                    <a:bodyPr/>
                    <a:lstStyle/>
                    <a:p>
                      <a:r>
                        <a:rPr lang="it-IT" sz="1400" dirty="0" smtClean="0"/>
                        <a:t>LAD/WFM</a:t>
                      </a:r>
                    </a:p>
                    <a:p>
                      <a:r>
                        <a:rPr lang="it-IT" sz="1400" dirty="0" smtClean="0"/>
                        <a:t>LAD/WFM</a:t>
                      </a:r>
                      <a:endParaRPr lang="en-US" sz="1400" dirty="0"/>
                    </a:p>
                  </a:txBody>
                  <a:tcPr marL="68580" marR="68580" marT="34290" marB="34290"/>
                </a:tc>
                <a:tc>
                  <a:txBody>
                    <a:bodyPr/>
                    <a:lstStyle/>
                    <a:p>
                      <a:r>
                        <a:rPr lang="it-IT" sz="1400" dirty="0" smtClean="0"/>
                        <a:t>FEE, Tests</a:t>
                      </a:r>
                    </a:p>
                    <a:p>
                      <a:r>
                        <a:rPr lang="it-IT" sz="1400" dirty="0" smtClean="0"/>
                        <a:t>FEE, Tests</a:t>
                      </a:r>
                      <a:endParaRPr lang="en-US" sz="1400" dirty="0"/>
                    </a:p>
                  </a:txBody>
                  <a:tcPr marL="68580" marR="68580" marT="34290" marB="34290"/>
                </a:tc>
                <a:extLst>
                  <a:ext uri="{0D108BD9-81ED-4DB2-BD59-A6C34878D82A}">
                    <a16:rowId xmlns:a16="http://schemas.microsoft.com/office/drawing/2014/main" val="4227957698"/>
                  </a:ext>
                </a:extLst>
              </a:tr>
              <a:tr h="712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ASI</a:t>
                      </a:r>
                    </a:p>
                    <a:p>
                      <a:pPr algn="r"/>
                      <a:endParaRPr lang="en-US" sz="1400" dirty="0"/>
                    </a:p>
                  </a:txBody>
                  <a:tcPr marL="68580" marR="68580" marT="34290" marB="34290"/>
                </a:tc>
                <a:tc>
                  <a:txBody>
                    <a:bodyPr/>
                    <a:lstStyle/>
                    <a:p>
                      <a:pPr algn="l"/>
                      <a:r>
                        <a:rPr lang="it-IT" sz="1400" dirty="0" smtClean="0"/>
                        <a:t>EOS</a:t>
                      </a:r>
                    </a:p>
                    <a:p>
                      <a:pPr algn="l"/>
                      <a:r>
                        <a:rPr lang="it-IT" sz="1400" dirty="0" smtClean="0"/>
                        <a:t>SSDC</a:t>
                      </a:r>
                    </a:p>
                    <a:p>
                      <a:pPr algn="l"/>
                      <a:r>
                        <a:rPr lang="it-IT" sz="1400" dirty="0" smtClean="0"/>
                        <a:t>Malindi</a:t>
                      </a:r>
                      <a:endParaRPr lang="en-US" sz="1400" dirty="0"/>
                    </a:p>
                  </a:txBody>
                  <a:tcPr marL="68580" marR="68580" marT="34290" marB="34290"/>
                </a:tc>
                <a:tc>
                  <a:txBody>
                    <a:bodyPr/>
                    <a:lstStyle/>
                    <a:p>
                      <a:r>
                        <a:rPr lang="it-IT" sz="1400" dirty="0" smtClean="0"/>
                        <a:t>ALL</a:t>
                      </a:r>
                    </a:p>
                    <a:p>
                      <a:r>
                        <a:rPr lang="it-IT" sz="1400" dirty="0" smtClean="0"/>
                        <a:t>SGS</a:t>
                      </a:r>
                      <a:endParaRPr lang="it-IT" sz="1400" baseline="0" dirty="0" smtClean="0"/>
                    </a:p>
                    <a:p>
                      <a:r>
                        <a:rPr lang="it-IT" sz="1400" baseline="0" dirty="0" smtClean="0"/>
                        <a:t>ALL</a:t>
                      </a:r>
                      <a:endParaRPr lang="en-US" sz="1400" dirty="0"/>
                    </a:p>
                  </a:txBody>
                  <a:tcPr marL="68580" marR="68580" marT="34290" marB="34290"/>
                </a:tc>
                <a:tc>
                  <a:txBody>
                    <a:bodyPr/>
                    <a:lstStyle/>
                    <a:p>
                      <a:r>
                        <a:rPr lang="it-IT" sz="1400" dirty="0" smtClean="0"/>
                        <a:t>Management</a:t>
                      </a:r>
                    </a:p>
                    <a:p>
                      <a:r>
                        <a:rPr lang="it-IT" sz="1400" dirty="0" smtClean="0"/>
                        <a:t>Science SW, Archive, User support</a:t>
                      </a:r>
                    </a:p>
                    <a:p>
                      <a:r>
                        <a:rPr lang="it-IT" sz="1400" dirty="0" smtClean="0"/>
                        <a:t>TM</a:t>
                      </a:r>
                      <a:r>
                        <a:rPr lang="it-IT" sz="1400" baseline="0" dirty="0" smtClean="0"/>
                        <a:t> Downlink</a:t>
                      </a:r>
                      <a:endParaRPr lang="en-US" sz="1400" dirty="0"/>
                    </a:p>
                  </a:txBody>
                  <a:tcPr marL="68580" marR="68580" marT="34290" marB="34290"/>
                </a:tc>
                <a:extLst>
                  <a:ext uri="{0D108BD9-81ED-4DB2-BD59-A6C34878D82A}">
                    <a16:rowId xmlns:a16="http://schemas.microsoft.com/office/drawing/2014/main" val="234063652"/>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619" y="95085"/>
            <a:ext cx="875937" cy="875937"/>
          </a:xfrm>
          <a:prstGeom prst="rect">
            <a:avLst/>
          </a:prstGeom>
        </p:spPr>
      </p:pic>
    </p:spTree>
    <p:extLst>
      <p:ext uri="{BB962C8B-B14F-4D97-AF65-F5344CB8AC3E}">
        <p14:creationId xmlns:p14="http://schemas.microsoft.com/office/powerpoint/2010/main" val="3976946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404417"/>
            <a:ext cx="8229600" cy="796571"/>
          </a:xfrm>
        </p:spPr>
        <p:txBody>
          <a:bodyPr>
            <a:normAutofit fontScale="90000"/>
          </a:bodyPr>
          <a:lstStyle/>
          <a:p>
            <a:pPr algn="ctr"/>
            <a:r>
              <a:rPr lang="en-GB" sz="3600" b="1" dirty="0" smtClean="0">
                <a:solidFill>
                  <a:schemeClr val="accent1"/>
                </a:solidFill>
                <a:effectLst>
                  <a:outerShdw blurRad="50800" dist="38100" dir="2700000" algn="tl" rotWithShape="0">
                    <a:srgbClr val="000000">
                      <a:alpha val="43000"/>
                    </a:srgbClr>
                  </a:outerShdw>
                </a:effectLst>
                <a:latin typeface="+mn-lt"/>
              </a:rPr>
              <a:t>Programmatic Status Update</a:t>
            </a:r>
            <a:br>
              <a:rPr lang="en-GB" sz="3600" b="1" dirty="0" smtClean="0">
                <a:solidFill>
                  <a:schemeClr val="accent1"/>
                </a:solidFill>
                <a:effectLst>
                  <a:outerShdw blurRad="50800" dist="38100" dir="2700000" algn="tl" rotWithShape="0">
                    <a:srgbClr val="000000">
                      <a:alpha val="43000"/>
                    </a:srgbClr>
                  </a:outerShdw>
                </a:effectLst>
                <a:latin typeface="+mn-lt"/>
              </a:rPr>
            </a:br>
            <a:endParaRPr lang="en-GB" sz="3600" b="1" dirty="0">
              <a:solidFill>
                <a:schemeClr val="accent1"/>
              </a:solidFill>
              <a:effectLst>
                <a:outerShdw blurRad="50800" dist="38100" dir="2700000" algn="tl" rotWithShape="0">
                  <a:srgbClr val="000000">
                    <a:alpha val="43000"/>
                  </a:srgbClr>
                </a:outerShdw>
              </a:effectLst>
              <a:latin typeface="+mn-lt"/>
            </a:endParaRPr>
          </a:p>
        </p:txBody>
      </p:sp>
      <p:sp>
        <p:nvSpPr>
          <p:cNvPr id="5" name="Segnaposto contenuto 2"/>
          <p:cNvSpPr txBox="1">
            <a:spLocks/>
          </p:cNvSpPr>
          <p:nvPr/>
        </p:nvSpPr>
        <p:spPr bwMode="auto">
          <a:xfrm>
            <a:off x="589272" y="1072055"/>
            <a:ext cx="800631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85000" lnSpcReduction="1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1200"/>
              </a:spcAft>
              <a:buClr>
                <a:srgbClr val="800000"/>
              </a:buClr>
              <a:buSzPct val="100000"/>
              <a:buFont typeface="Wingdings" panose="05000000000000000000" pitchFamily="2" charset="2"/>
              <a:buChar char="q"/>
            </a:pPr>
            <a:r>
              <a:rPr lang="en-GB" sz="2000" b="1" dirty="0" smtClean="0">
                <a:solidFill>
                  <a:srgbClr val="C00000"/>
                </a:solidFill>
              </a:rPr>
              <a:t>China</a:t>
            </a:r>
            <a:r>
              <a:rPr lang="en-GB" sz="2000" dirty="0" smtClean="0">
                <a:solidFill>
                  <a:srgbClr val="C00000"/>
                </a:solidFill>
              </a:rPr>
              <a:t> - </a:t>
            </a:r>
            <a:r>
              <a:rPr lang="en-GB" sz="2000" dirty="0" smtClean="0"/>
              <a:t>The mission has started its Phase B study in mid-2019, lasting until December 2021, when the Preliminary Design Review (PDR) is scheduled. This will be the key milestone for the mission adoption. The study is currently funded in China up to the end of Phase C1 (end-2022).  </a:t>
            </a:r>
          </a:p>
          <a:p>
            <a:pPr>
              <a:lnSpc>
                <a:spcPct val="120000"/>
              </a:lnSpc>
              <a:spcBef>
                <a:spcPts val="0"/>
              </a:spcBef>
              <a:spcAft>
                <a:spcPts val="1200"/>
              </a:spcAft>
              <a:buClr>
                <a:srgbClr val="800000"/>
              </a:buClr>
              <a:buSzPct val="100000"/>
              <a:buFont typeface="Wingdings" panose="05000000000000000000" pitchFamily="2" charset="2"/>
              <a:buChar char="q"/>
            </a:pPr>
            <a:r>
              <a:rPr lang="en-GB" sz="2000" b="1" dirty="0" smtClean="0">
                <a:solidFill>
                  <a:srgbClr val="C00000"/>
                </a:solidFill>
              </a:rPr>
              <a:t>ESA and MS </a:t>
            </a:r>
            <a:r>
              <a:rPr lang="en-GB" sz="2000" b="1" dirty="0" smtClean="0">
                <a:solidFill>
                  <a:srgbClr val="C00000"/>
                </a:solidFill>
              </a:rPr>
              <a:t>-</a:t>
            </a:r>
            <a:r>
              <a:rPr lang="en-GB" sz="2000" dirty="0" smtClean="0">
                <a:solidFill>
                  <a:srgbClr val="C00000"/>
                </a:solidFill>
              </a:rPr>
              <a:t> </a:t>
            </a:r>
            <a:r>
              <a:rPr lang="en-GB" sz="2000" dirty="0" smtClean="0"/>
              <a:t>CAS and the European Member States requested an ESA participation to the mission under a Mission of Opportunity. Although not formally approved yet, </a:t>
            </a:r>
            <a:r>
              <a:rPr lang="en-GB" sz="2000" dirty="0" err="1" smtClean="0"/>
              <a:t>eXTP</a:t>
            </a:r>
            <a:r>
              <a:rPr lang="en-GB" sz="2000" dirty="0" smtClean="0"/>
              <a:t> is included in the perspective plan for </a:t>
            </a:r>
            <a:r>
              <a:rPr lang="en-GB" sz="2000" dirty="0" err="1" smtClean="0"/>
              <a:t>MoOs</a:t>
            </a:r>
            <a:r>
              <a:rPr lang="en-GB" sz="2000" dirty="0" smtClean="0"/>
              <a:t>. ESA successfully reviewed the status of the LAD and WFM instruments in Summer 2019, assessing their readiness to (officially) enter Phase B. Meeting with MS planned on 30</a:t>
            </a:r>
            <a:r>
              <a:rPr lang="en-GB" sz="2000" baseline="30000" dirty="0" smtClean="0"/>
              <a:t>th</a:t>
            </a:r>
            <a:r>
              <a:rPr lang="en-GB" sz="2000" dirty="0" smtClean="0"/>
              <a:t> Jan </a:t>
            </a:r>
            <a:r>
              <a:rPr lang="en-GB" sz="2000" dirty="0" smtClean="0"/>
              <a:t>2020. Most </a:t>
            </a:r>
            <a:r>
              <a:rPr lang="en-GB" sz="2000" dirty="0" smtClean="0"/>
              <a:t>of the MS have already allocated funds for the Phase B study. </a:t>
            </a:r>
          </a:p>
          <a:p>
            <a:pPr>
              <a:lnSpc>
                <a:spcPct val="120000"/>
              </a:lnSpc>
              <a:spcBef>
                <a:spcPts val="0"/>
              </a:spcBef>
              <a:spcAft>
                <a:spcPts val="1800"/>
              </a:spcAft>
              <a:buClr>
                <a:srgbClr val="800000"/>
              </a:buClr>
              <a:buSzPct val="100000"/>
              <a:buFont typeface="Wingdings" panose="05000000000000000000" pitchFamily="2" charset="2"/>
              <a:buChar char="q"/>
            </a:pPr>
            <a:r>
              <a:rPr lang="en-GB" sz="2000" b="1" dirty="0" smtClean="0">
                <a:solidFill>
                  <a:srgbClr val="C00000"/>
                </a:solidFill>
              </a:rPr>
              <a:t>ASI</a:t>
            </a:r>
            <a:r>
              <a:rPr lang="en-GB" sz="2000" dirty="0" smtClean="0"/>
              <a:t> - Funds for Phase B1 </a:t>
            </a:r>
            <a:r>
              <a:rPr lang="en-GB" sz="2000" dirty="0"/>
              <a:t>already </a:t>
            </a:r>
            <a:r>
              <a:rPr lang="en-GB" sz="2000" dirty="0" smtClean="0"/>
              <a:t>approved: contract to </a:t>
            </a:r>
            <a:r>
              <a:rPr lang="en-GB" sz="2000" dirty="0" smtClean="0"/>
              <a:t>be kicked off in Jan-Feb 2020. Plans for funding for the Phase B2/C1 are being developed jointly with ASI.</a:t>
            </a:r>
          </a:p>
          <a:p>
            <a:pPr marL="0" indent="0" algn="just">
              <a:lnSpc>
                <a:spcPct val="120000"/>
              </a:lnSpc>
              <a:spcBef>
                <a:spcPts val="0"/>
              </a:spcBef>
              <a:spcAft>
                <a:spcPts val="1200"/>
              </a:spcAft>
              <a:buClr>
                <a:srgbClr val="800000"/>
              </a:buClr>
              <a:buSzPct val="100000"/>
              <a:buNone/>
            </a:pPr>
            <a:r>
              <a:rPr lang="en-GB" sz="2000" dirty="0" smtClean="0"/>
              <a:t>The formal decision/commitment on the mission adoption in Europe (both ESA and MS) will be taken after PDR (Dec 2021), when any potential export issues will be cleared out.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619" y="126615"/>
            <a:ext cx="875937" cy="875937"/>
          </a:xfrm>
          <a:prstGeom prst="rect">
            <a:avLst/>
          </a:prstGeom>
        </p:spPr>
      </p:pic>
    </p:spTree>
    <p:extLst>
      <p:ext uri="{BB962C8B-B14F-4D97-AF65-F5344CB8AC3E}">
        <p14:creationId xmlns:p14="http://schemas.microsoft.com/office/powerpoint/2010/main" val="932368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404417"/>
            <a:ext cx="8229600" cy="796571"/>
          </a:xfrm>
        </p:spPr>
        <p:txBody>
          <a:bodyPr>
            <a:normAutofit fontScale="90000"/>
          </a:bodyPr>
          <a:lstStyle/>
          <a:p>
            <a:pPr algn="ctr"/>
            <a:r>
              <a:rPr lang="en-GB" sz="3600" b="1" dirty="0" smtClean="0">
                <a:solidFill>
                  <a:schemeClr val="accent1"/>
                </a:solidFill>
                <a:effectLst>
                  <a:outerShdw blurRad="50800" dist="38100" dir="2700000" algn="tl" rotWithShape="0">
                    <a:srgbClr val="000000">
                      <a:alpha val="43000"/>
                    </a:srgbClr>
                  </a:outerShdw>
                </a:effectLst>
                <a:latin typeface="+mn-lt"/>
              </a:rPr>
              <a:t>Technical Status Update</a:t>
            </a:r>
            <a:br>
              <a:rPr lang="en-GB" sz="3600" b="1" dirty="0" smtClean="0">
                <a:solidFill>
                  <a:schemeClr val="accent1"/>
                </a:solidFill>
                <a:effectLst>
                  <a:outerShdw blurRad="50800" dist="38100" dir="2700000" algn="tl" rotWithShape="0">
                    <a:srgbClr val="000000">
                      <a:alpha val="43000"/>
                    </a:srgbClr>
                  </a:outerShdw>
                </a:effectLst>
                <a:latin typeface="+mn-lt"/>
              </a:rPr>
            </a:br>
            <a:endParaRPr lang="en-GB" sz="3600" b="1" dirty="0">
              <a:solidFill>
                <a:schemeClr val="accent1"/>
              </a:solidFill>
              <a:effectLst>
                <a:outerShdw blurRad="50800" dist="38100" dir="2700000" algn="tl" rotWithShape="0">
                  <a:srgbClr val="000000">
                    <a:alpha val="43000"/>
                  </a:srgbClr>
                </a:outerShdw>
              </a:effectLst>
              <a:latin typeface="+mn-lt"/>
            </a:endParaRPr>
          </a:p>
        </p:txBody>
      </p:sp>
      <p:sp>
        <p:nvSpPr>
          <p:cNvPr id="5" name="Segnaposto contenuto 2"/>
          <p:cNvSpPr txBox="1">
            <a:spLocks/>
          </p:cNvSpPr>
          <p:nvPr/>
        </p:nvSpPr>
        <p:spPr bwMode="auto">
          <a:xfrm>
            <a:off x="589272" y="1072055"/>
            <a:ext cx="7966149" cy="5538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spcAft>
                <a:spcPts val="1200"/>
              </a:spcAft>
              <a:buClr>
                <a:srgbClr val="800000"/>
              </a:buClr>
              <a:buSzPct val="100000"/>
              <a:buFont typeface="Wingdings" panose="05000000000000000000" pitchFamily="2" charset="2"/>
              <a:buChar char="q"/>
            </a:pPr>
            <a:r>
              <a:rPr lang="en-GB" sz="1800" b="1" dirty="0" smtClean="0">
                <a:solidFill>
                  <a:srgbClr val="C00000"/>
                </a:solidFill>
              </a:rPr>
              <a:t>China</a:t>
            </a:r>
            <a:r>
              <a:rPr lang="en-GB" sz="1800" dirty="0" smtClean="0">
                <a:solidFill>
                  <a:srgbClr val="C00000"/>
                </a:solidFill>
              </a:rPr>
              <a:t> - </a:t>
            </a:r>
            <a:r>
              <a:rPr lang="en-GB" sz="1800" dirty="0" smtClean="0"/>
              <a:t>CAS has selected one single Prime Contractor for the spacecraft, the </a:t>
            </a:r>
            <a:r>
              <a:rPr lang="en-GB" sz="1800" dirty="0" err="1" smtClean="0"/>
              <a:t>Microsat</a:t>
            </a:r>
            <a:r>
              <a:rPr lang="en-GB" sz="1800" dirty="0" smtClean="0"/>
              <a:t> company/institute in Shanghai (the same as SVOM and SMILE). Interface activities have started in October 2019.  </a:t>
            </a:r>
          </a:p>
          <a:p>
            <a:pPr algn="just">
              <a:spcBef>
                <a:spcPts val="0"/>
              </a:spcBef>
              <a:spcAft>
                <a:spcPts val="1200"/>
              </a:spcAft>
              <a:buClr>
                <a:srgbClr val="800000"/>
              </a:buClr>
              <a:buSzPct val="100000"/>
              <a:buFont typeface="Wingdings" panose="05000000000000000000" pitchFamily="2" charset="2"/>
              <a:buChar char="q"/>
            </a:pPr>
            <a:r>
              <a:rPr lang="en-GB" sz="1800" b="1" dirty="0" smtClean="0">
                <a:solidFill>
                  <a:srgbClr val="C00000"/>
                </a:solidFill>
              </a:rPr>
              <a:t>ESA</a:t>
            </a:r>
            <a:r>
              <a:rPr lang="en-GB" sz="1800" dirty="0" smtClean="0">
                <a:solidFill>
                  <a:srgbClr val="C00000"/>
                </a:solidFill>
              </a:rPr>
              <a:t> - </a:t>
            </a:r>
            <a:r>
              <a:rPr lang="en-GB" sz="1800" dirty="0" smtClean="0"/>
              <a:t>After the successful Phase A review ESA is expected to allocate a small study team at ESTEC to follow/support the Phase B study, in preparation to their official involvement in Phase C.</a:t>
            </a:r>
          </a:p>
          <a:p>
            <a:pPr algn="just">
              <a:spcBef>
                <a:spcPts val="0"/>
              </a:spcBef>
              <a:spcAft>
                <a:spcPts val="1800"/>
              </a:spcAft>
              <a:buClr>
                <a:srgbClr val="800000"/>
              </a:buClr>
              <a:buSzPct val="100000"/>
              <a:buFont typeface="Wingdings" panose="05000000000000000000" pitchFamily="2" charset="2"/>
              <a:buChar char="q"/>
            </a:pPr>
            <a:r>
              <a:rPr lang="en-GB" sz="1800" b="1" dirty="0" smtClean="0">
                <a:solidFill>
                  <a:srgbClr val="C00000"/>
                </a:solidFill>
              </a:rPr>
              <a:t>European MS -</a:t>
            </a:r>
            <a:r>
              <a:rPr lang="en-GB" sz="1800" dirty="0" smtClean="0"/>
              <a:t> The LAD and WFM got organized as two independent instrument consortia, under the responsibility of Italy and Spain, respectively. Considering the large technical and programmatic overlap (detectors, </a:t>
            </a:r>
            <a:r>
              <a:rPr lang="en-GB" sz="1800" dirty="0" err="1" smtClean="0"/>
              <a:t>analog</a:t>
            </a:r>
            <a:r>
              <a:rPr lang="en-GB" sz="1800" dirty="0" smtClean="0"/>
              <a:t> and digital electronics, ..) the two teams work in tight connection.</a:t>
            </a:r>
          </a:p>
          <a:p>
            <a:pPr algn="just">
              <a:spcBef>
                <a:spcPts val="0"/>
              </a:spcBef>
              <a:spcAft>
                <a:spcPts val="1800"/>
              </a:spcAft>
              <a:buClr>
                <a:srgbClr val="800000"/>
              </a:buClr>
              <a:buSzPct val="100000"/>
              <a:buFont typeface="Wingdings" panose="05000000000000000000" pitchFamily="2" charset="2"/>
              <a:buChar char="q"/>
            </a:pPr>
            <a:r>
              <a:rPr lang="en-GB" sz="1800" b="1" dirty="0" smtClean="0">
                <a:solidFill>
                  <a:srgbClr val="C00000"/>
                </a:solidFill>
              </a:rPr>
              <a:t>Italy</a:t>
            </a:r>
            <a:r>
              <a:rPr lang="en-GB" sz="1800" dirty="0" smtClean="0"/>
              <a:t> - The Italian participation involves ASI, INAF, INFN, Universities. The lead institute for the LAD is IAPS, hosting the Project Office. Next milestones are the Instrument System Requirements Review (I-SRR, June 2020) and the Instrument Preliminary Requirements Review (I-PDR, December 2021). These will be key milestones to define the configuration of the science instruments.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619" y="95085"/>
            <a:ext cx="875937" cy="875937"/>
          </a:xfrm>
          <a:prstGeom prst="rect">
            <a:avLst/>
          </a:prstGeom>
        </p:spPr>
      </p:pic>
    </p:spTree>
    <p:extLst>
      <p:ext uri="{BB962C8B-B14F-4D97-AF65-F5344CB8AC3E}">
        <p14:creationId xmlns:p14="http://schemas.microsoft.com/office/powerpoint/2010/main" val="1856609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404417"/>
            <a:ext cx="8229600" cy="796571"/>
          </a:xfrm>
        </p:spPr>
        <p:txBody>
          <a:bodyPr>
            <a:normAutofit fontScale="90000"/>
          </a:bodyPr>
          <a:lstStyle/>
          <a:p>
            <a:pPr algn="ctr"/>
            <a:r>
              <a:rPr lang="en-GB" sz="3600" b="1" dirty="0" smtClean="0">
                <a:solidFill>
                  <a:schemeClr val="accent1"/>
                </a:solidFill>
                <a:effectLst>
                  <a:outerShdw blurRad="50800" dist="38100" dir="2700000" algn="tl" rotWithShape="0">
                    <a:srgbClr val="000000">
                      <a:alpha val="43000"/>
                    </a:srgbClr>
                  </a:outerShdw>
                </a:effectLst>
                <a:latin typeface="+mn-lt"/>
              </a:rPr>
              <a:t>Expected Science Return</a:t>
            </a:r>
            <a:br>
              <a:rPr lang="en-GB" sz="3600" b="1" dirty="0" smtClean="0">
                <a:solidFill>
                  <a:schemeClr val="accent1"/>
                </a:solidFill>
                <a:effectLst>
                  <a:outerShdw blurRad="50800" dist="38100" dir="2700000" algn="tl" rotWithShape="0">
                    <a:srgbClr val="000000">
                      <a:alpha val="43000"/>
                    </a:srgbClr>
                  </a:outerShdw>
                </a:effectLst>
                <a:latin typeface="+mn-lt"/>
              </a:rPr>
            </a:br>
            <a:endParaRPr lang="en-GB" sz="3600" b="1" dirty="0">
              <a:solidFill>
                <a:schemeClr val="accent1"/>
              </a:solidFill>
              <a:effectLst>
                <a:outerShdw blurRad="50800" dist="38100" dir="2700000" algn="tl" rotWithShape="0">
                  <a:srgbClr val="000000">
                    <a:alpha val="43000"/>
                  </a:srgbClr>
                </a:outerShdw>
              </a:effectLst>
              <a:latin typeface="+mn-lt"/>
            </a:endParaRPr>
          </a:p>
        </p:txBody>
      </p:sp>
      <p:sp>
        <p:nvSpPr>
          <p:cNvPr id="5" name="Segnaposto contenuto 2"/>
          <p:cNvSpPr txBox="1">
            <a:spLocks/>
          </p:cNvSpPr>
          <p:nvPr/>
        </p:nvSpPr>
        <p:spPr bwMode="auto">
          <a:xfrm>
            <a:off x="589272" y="1072055"/>
            <a:ext cx="8006315" cy="5192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buClr>
                <a:srgbClr val="800000"/>
              </a:buClr>
              <a:buSzPct val="100000"/>
              <a:buFont typeface="Wingdings" panose="05000000000000000000" pitchFamily="2" charset="2"/>
              <a:buChar char="q"/>
            </a:pPr>
            <a:r>
              <a:rPr lang="en-GB" sz="2000" b="1" dirty="0" smtClean="0">
                <a:solidFill>
                  <a:srgbClr val="C00000"/>
                </a:solidFill>
              </a:rPr>
              <a:t>Observatory Type - </a:t>
            </a:r>
            <a:r>
              <a:rPr lang="en-GB" sz="2000" dirty="0" err="1" smtClean="0"/>
              <a:t>eXTP</a:t>
            </a:r>
            <a:r>
              <a:rPr lang="en-GB" sz="2000" dirty="0" smtClean="0"/>
              <a:t> is designed as an Observatory. The science program will include a Core Program and a Guest Observer Program. All data will become public after the proprietary period. Some data may go public immediately (WFM, TBC).</a:t>
            </a:r>
            <a:endParaRPr lang="en-GB" sz="2000" b="1" dirty="0" smtClean="0">
              <a:solidFill>
                <a:srgbClr val="C00000"/>
              </a:solidFill>
            </a:endParaRPr>
          </a:p>
          <a:p>
            <a:pPr>
              <a:spcBef>
                <a:spcPts val="0"/>
              </a:spcBef>
              <a:spcAft>
                <a:spcPts val="1200"/>
              </a:spcAft>
              <a:buClr>
                <a:srgbClr val="800000"/>
              </a:buClr>
              <a:buSzPct val="100000"/>
              <a:buFont typeface="Wingdings" panose="05000000000000000000" pitchFamily="2" charset="2"/>
              <a:buChar char="q"/>
            </a:pPr>
            <a:r>
              <a:rPr lang="en-GB" sz="2000" b="1" dirty="0" smtClean="0">
                <a:solidFill>
                  <a:srgbClr val="C00000"/>
                </a:solidFill>
              </a:rPr>
              <a:t>Europe vs China</a:t>
            </a:r>
            <a:r>
              <a:rPr lang="en-GB" sz="2000" dirty="0" smtClean="0">
                <a:solidFill>
                  <a:srgbClr val="C00000"/>
                </a:solidFill>
              </a:rPr>
              <a:t> - </a:t>
            </a:r>
            <a:r>
              <a:rPr lang="en-GB" sz="2000" dirty="0" smtClean="0"/>
              <a:t>The exact share between Europe and China will be defined at agency level at a later stage (</a:t>
            </a:r>
            <a:r>
              <a:rPr lang="en-GB" sz="2000" dirty="0" err="1" smtClean="0"/>
              <a:t>MoU</a:t>
            </a:r>
            <a:r>
              <a:rPr lang="en-GB" sz="2000" dirty="0" smtClean="0"/>
              <a:t>). However, the current understanding is in terms of a 40:60 share. The science return is expected to be proportional to that.</a:t>
            </a:r>
          </a:p>
          <a:p>
            <a:pPr>
              <a:spcBef>
                <a:spcPts val="0"/>
              </a:spcBef>
              <a:spcAft>
                <a:spcPts val="1200"/>
              </a:spcAft>
              <a:buClr>
                <a:srgbClr val="800000"/>
              </a:buClr>
              <a:buSzPct val="100000"/>
              <a:buFont typeface="Wingdings" panose="05000000000000000000" pitchFamily="2" charset="2"/>
              <a:buChar char="q"/>
            </a:pPr>
            <a:r>
              <a:rPr lang="en-GB" sz="2000" b="1" dirty="0" smtClean="0">
                <a:solidFill>
                  <a:srgbClr val="C00000"/>
                </a:solidFill>
              </a:rPr>
              <a:t>Italy vs Europe</a:t>
            </a:r>
            <a:r>
              <a:rPr lang="en-GB" sz="2000" dirty="0" smtClean="0"/>
              <a:t> - Italy is leading the largest instrument and, in Europe, it has the largest share.</a:t>
            </a:r>
          </a:p>
          <a:p>
            <a:pPr>
              <a:spcBef>
                <a:spcPts val="0"/>
              </a:spcBef>
              <a:spcAft>
                <a:spcPts val="1200"/>
              </a:spcAft>
              <a:buClr>
                <a:srgbClr val="800000"/>
              </a:buClr>
              <a:buSzPct val="100000"/>
              <a:buFont typeface="Wingdings" panose="05000000000000000000" pitchFamily="2" charset="2"/>
              <a:buChar char="q"/>
            </a:pPr>
            <a:r>
              <a:rPr lang="en-GB" sz="2000" b="1" dirty="0" smtClean="0">
                <a:solidFill>
                  <a:srgbClr val="C00000"/>
                </a:solidFill>
              </a:rPr>
              <a:t>ESA</a:t>
            </a:r>
            <a:r>
              <a:rPr lang="en-GB" sz="2000" dirty="0" smtClean="0"/>
              <a:t> - The ESA contribution is parallel to the contribution of the individual Member States. Overall, it will be in the range of 5-10%, that will give science access to a proportional fraction of the observing time. For Europe, this fraction adds on top of the science return of the individual MS.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619" y="95085"/>
            <a:ext cx="875937" cy="875937"/>
          </a:xfrm>
          <a:prstGeom prst="rect">
            <a:avLst/>
          </a:prstGeom>
        </p:spPr>
      </p:pic>
    </p:spTree>
    <p:extLst>
      <p:ext uri="{BB962C8B-B14F-4D97-AF65-F5344CB8AC3E}">
        <p14:creationId xmlns:p14="http://schemas.microsoft.com/office/powerpoint/2010/main" val="207973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01252" y="1141510"/>
            <a:ext cx="8262258" cy="5463034"/>
          </a:xfrm>
          <a:prstGeom prst="rect">
            <a:avLst/>
          </a:prstGeom>
          <a:noFill/>
        </p:spPr>
        <p:txBody>
          <a:bodyPr wrap="square" rtlCol="0">
            <a:spAutoFit/>
          </a:bodyPr>
          <a:lstStyle/>
          <a:p>
            <a:pPr algn="ctr">
              <a:spcAft>
                <a:spcPts val="1800"/>
              </a:spcAft>
            </a:pPr>
            <a:r>
              <a:rPr lang="it-IT" sz="2400" dirty="0" smtClean="0">
                <a:ea typeface="Verdana" panose="020B0604030504040204" pitchFamily="34" charset="0"/>
                <a:cs typeface="Verdana" panose="020B0604030504040204" pitchFamily="34" charset="0"/>
              </a:rPr>
              <a:t>eXTP is conceived as a powerful and general observatory for compact Galactic and bright extragalactic objects to date. It will offer for the first time the most complete diagnostics of compact sources: excellent spectral, timing and polarimetry sensitivity</a:t>
            </a:r>
            <a:r>
              <a:rPr lang="it-IT" sz="2400" dirty="0">
                <a:ea typeface="Verdana" panose="020B0604030504040204" pitchFamily="34" charset="0"/>
                <a:cs typeface="Verdana" panose="020B0604030504040204" pitchFamily="34" charset="0"/>
              </a:rPr>
              <a:t> </a:t>
            </a:r>
            <a:r>
              <a:rPr lang="it-IT" sz="2400" dirty="0" smtClean="0">
                <a:ea typeface="Verdana" panose="020B0604030504040204" pitchFamily="34" charset="0"/>
                <a:cs typeface="Verdana" panose="020B0604030504040204" pitchFamily="34" charset="0"/>
              </a:rPr>
              <a:t>on a single payload.</a:t>
            </a:r>
          </a:p>
          <a:p>
            <a:pPr algn="ctr">
              <a:spcAft>
                <a:spcPts val="1800"/>
              </a:spcAft>
            </a:pPr>
            <a:r>
              <a:rPr lang="it-IT" sz="2400" dirty="0" smtClean="0">
                <a:ea typeface="Verdana" panose="020B0604030504040204" pitchFamily="34" charset="0"/>
                <a:cs typeface="Verdana" panose="020B0604030504040204" pitchFamily="34" charset="0"/>
              </a:rPr>
              <a:t>The eXTP Team is open to contributions from the wide scientific community.</a:t>
            </a:r>
            <a:r>
              <a:rPr lang="it-IT" sz="2400" dirty="0" smtClean="0"/>
              <a:t> </a:t>
            </a:r>
            <a:r>
              <a:rPr lang="it-IT" sz="2400" dirty="0"/>
              <a:t>More info at:  </a:t>
            </a:r>
            <a:r>
              <a:rPr lang="it-IT" sz="2400" dirty="0" smtClean="0">
                <a:hlinkClick r:id="rId3"/>
              </a:rPr>
              <a:t>http</a:t>
            </a:r>
            <a:r>
              <a:rPr lang="it-IT" sz="2400" dirty="0">
                <a:hlinkClick r:id="rId3"/>
              </a:rPr>
              <a:t>://www.isdc.unige.ch/extp/</a:t>
            </a:r>
            <a:r>
              <a:rPr lang="it-IT" sz="2400" dirty="0"/>
              <a:t> </a:t>
            </a:r>
            <a:endParaRPr lang="it-IT" sz="2400" dirty="0" smtClean="0"/>
          </a:p>
          <a:p>
            <a:pPr algn="ctr">
              <a:spcAft>
                <a:spcPts val="600"/>
              </a:spcAft>
            </a:pPr>
            <a:r>
              <a:rPr lang="it-IT" sz="2400" dirty="0" smtClean="0">
                <a:solidFill>
                  <a:srgbClr val="C00000"/>
                </a:solidFill>
              </a:rPr>
              <a:t>Next eXTP Consortium </a:t>
            </a:r>
            <a:r>
              <a:rPr lang="it-IT" sz="2400" dirty="0" smtClean="0"/>
              <a:t>meeting will be in the week </a:t>
            </a:r>
            <a:r>
              <a:rPr lang="it-IT" sz="2400" dirty="0" smtClean="0">
                <a:solidFill>
                  <a:srgbClr val="C00000"/>
                </a:solidFill>
              </a:rPr>
              <a:t>23-27 March 2020 in Nanjing</a:t>
            </a:r>
            <a:r>
              <a:rPr lang="it-IT" sz="2400" dirty="0" smtClean="0"/>
              <a:t>. All Consortium members are welcome to attend.</a:t>
            </a:r>
          </a:p>
          <a:p>
            <a:pPr algn="ctr">
              <a:spcAft>
                <a:spcPts val="600"/>
              </a:spcAft>
            </a:pPr>
            <a:endParaRPr lang="it-IT" sz="2400" dirty="0" smtClean="0"/>
          </a:p>
          <a:p>
            <a:pPr algn="ctr">
              <a:spcAft>
                <a:spcPts val="600"/>
              </a:spcAft>
            </a:pPr>
            <a:r>
              <a:rPr lang="it-IT" sz="2000" dirty="0" smtClean="0"/>
              <a:t>References for the eXTP science and mission: special issue on</a:t>
            </a:r>
            <a:endParaRPr lang="it-IT" sz="2000" dirty="0"/>
          </a:p>
          <a:p>
            <a:pPr algn="ctr">
              <a:spcAft>
                <a:spcPts val="600"/>
              </a:spcAft>
            </a:pPr>
            <a:r>
              <a:rPr lang="it-IT" sz="2000" b="1" dirty="0" smtClean="0">
                <a:solidFill>
                  <a:srgbClr val="C00000"/>
                </a:solidFill>
              </a:rPr>
              <a:t>Science </a:t>
            </a:r>
            <a:r>
              <a:rPr lang="it-IT" sz="2000" b="1" dirty="0">
                <a:solidFill>
                  <a:srgbClr val="C00000"/>
                </a:solidFill>
              </a:rPr>
              <a:t>China, </a:t>
            </a:r>
            <a:r>
              <a:rPr lang="it-IT" sz="2000" b="1" dirty="0" smtClean="0">
                <a:solidFill>
                  <a:srgbClr val="C00000"/>
                </a:solidFill>
              </a:rPr>
              <a:t>Volume 62, Issue 2, </a:t>
            </a:r>
            <a:r>
              <a:rPr lang="it-IT" sz="2000" b="1" dirty="0">
                <a:solidFill>
                  <a:srgbClr val="C00000"/>
                </a:solidFill>
              </a:rPr>
              <a:t>F</a:t>
            </a:r>
            <a:r>
              <a:rPr lang="it-IT" sz="2000" b="1" dirty="0" smtClean="0">
                <a:solidFill>
                  <a:srgbClr val="C00000"/>
                </a:solidFill>
              </a:rPr>
              <a:t>ebruary 2019</a:t>
            </a:r>
            <a:endParaRPr lang="it-IT" sz="2000" b="1" dirty="0" smtClean="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tolo 1"/>
          <p:cNvSpPr txBox="1">
            <a:spLocks/>
          </p:cNvSpPr>
          <p:nvPr/>
        </p:nvSpPr>
        <p:spPr>
          <a:xfrm>
            <a:off x="606355" y="157477"/>
            <a:ext cx="7886700" cy="889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err="1" smtClean="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j-ea"/>
                <a:cs typeface="+mj-cs"/>
              </a:rPr>
              <a:t>Conclusions</a:t>
            </a:r>
            <a:endParaRPr kumimoji="0" lang="it-IT" sz="40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alibri" panose="020F0502020204030204"/>
              <a:ea typeface="+mj-ea"/>
              <a:cs typeface="+mj-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411" y="63186"/>
            <a:ext cx="875937" cy="875937"/>
          </a:xfrm>
          <a:prstGeom prst="rect">
            <a:avLst/>
          </a:prstGeom>
        </p:spPr>
      </p:pic>
    </p:spTree>
    <p:extLst>
      <p:ext uri="{BB962C8B-B14F-4D97-AF65-F5344CB8AC3E}">
        <p14:creationId xmlns:p14="http://schemas.microsoft.com/office/powerpoint/2010/main" val="386543443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34" y="-37420"/>
            <a:ext cx="8304026" cy="889742"/>
          </a:xfrm>
        </p:spPr>
        <p:txBody>
          <a:bodyPr>
            <a:noAutofit/>
          </a:bodyPr>
          <a:lstStyle/>
          <a:p>
            <a:pPr algn="ctr"/>
            <a:r>
              <a:rPr lang="it-IT" sz="3200" b="1" dirty="0" smtClean="0">
                <a:solidFill>
                  <a:srgbClr val="0070C0"/>
                </a:solidFill>
                <a:effectLst>
                  <a:outerShdw blurRad="38100" dist="38100" dir="2700000" algn="tl">
                    <a:srgbClr val="000000">
                      <a:alpha val="43137"/>
                    </a:srgbClr>
                  </a:outerShdw>
                </a:effectLst>
                <a:latin typeface="+mn-lt"/>
              </a:rPr>
              <a:t>eXTP</a:t>
            </a:r>
            <a:br>
              <a:rPr lang="it-IT" sz="3200" b="1" dirty="0" smtClean="0">
                <a:solidFill>
                  <a:srgbClr val="0070C0"/>
                </a:solidFill>
                <a:effectLst>
                  <a:outerShdw blurRad="38100" dist="38100" dir="2700000" algn="tl">
                    <a:srgbClr val="000000">
                      <a:alpha val="43137"/>
                    </a:srgbClr>
                  </a:outerShdw>
                </a:effectLst>
                <a:latin typeface="+mn-lt"/>
              </a:rPr>
            </a:br>
            <a:r>
              <a:rPr lang="it-IT" sz="3200" b="1" dirty="0" smtClean="0">
                <a:solidFill>
                  <a:srgbClr val="0070C0"/>
                </a:solidFill>
                <a:effectLst>
                  <a:outerShdw blurRad="38100" dist="38100" dir="2700000" algn="tl">
                    <a:srgbClr val="000000">
                      <a:alpha val="43137"/>
                    </a:srgbClr>
                  </a:outerShdw>
                </a:effectLst>
                <a:latin typeface="+mn-lt"/>
              </a:rPr>
              <a:t>enhanced X-ray Timing and Polarimetry mission</a:t>
            </a:r>
            <a:endParaRPr lang="it-IT" sz="3200" b="1" dirty="0">
              <a:solidFill>
                <a:srgbClr val="0070C0"/>
              </a:solidFill>
              <a:effectLst>
                <a:outerShdw blurRad="38100" dist="38100" dir="2700000" algn="tl">
                  <a:srgbClr val="000000">
                    <a:alpha val="43137"/>
                  </a:srgbClr>
                </a:outerShdw>
              </a:effectLst>
              <a:latin typeface="+mn-lt"/>
            </a:endParaRPr>
          </a:p>
        </p:txBody>
      </p:sp>
      <p:sp>
        <p:nvSpPr>
          <p:cNvPr id="4" name="Segnaposto contenuto 2"/>
          <p:cNvSpPr>
            <a:spLocks noGrp="1"/>
          </p:cNvSpPr>
          <p:nvPr>
            <p:ph idx="1"/>
          </p:nvPr>
        </p:nvSpPr>
        <p:spPr>
          <a:xfrm>
            <a:off x="552894" y="1297990"/>
            <a:ext cx="8260680" cy="5241033"/>
          </a:xfrm>
        </p:spPr>
        <p:txBody>
          <a:bodyPr>
            <a:noAutofit/>
          </a:bodyPr>
          <a:lstStyle/>
          <a:p>
            <a:pPr>
              <a:lnSpc>
                <a:spcPct val="110000"/>
              </a:lnSpc>
              <a:spcBef>
                <a:spcPts val="0"/>
              </a:spcBef>
              <a:spcAft>
                <a:spcPts val="1200"/>
              </a:spcAft>
              <a:buFont typeface="Wingdings" panose="05000000000000000000" pitchFamily="2" charset="2"/>
              <a:buChar char="q"/>
            </a:pPr>
            <a:r>
              <a:rPr lang="it-IT" sz="2400" dirty="0" smtClean="0"/>
              <a:t>A flagship X-ray observatory mission, being developed by the Chinese Academy of Sciences, with a large contribution by a European Consortium inherited from the ESA-M3 LOFT mission study. ESA is studying a MoO participation.</a:t>
            </a:r>
          </a:p>
          <a:p>
            <a:pPr>
              <a:lnSpc>
                <a:spcPct val="110000"/>
              </a:lnSpc>
              <a:spcBef>
                <a:spcPts val="0"/>
              </a:spcBef>
              <a:spcAft>
                <a:spcPts val="1200"/>
              </a:spcAft>
              <a:buFont typeface="Wingdings" panose="05000000000000000000" pitchFamily="2" charset="2"/>
              <a:buChar char="q"/>
            </a:pPr>
            <a:r>
              <a:rPr lang="it-IT" sz="2400" dirty="0" smtClean="0"/>
              <a:t>Currently at the start of its Phase B. The launch date is planned in 2027, for a minimum mission lifetime of 5 years (goal 8 years).</a:t>
            </a:r>
          </a:p>
          <a:p>
            <a:pPr>
              <a:lnSpc>
                <a:spcPct val="110000"/>
              </a:lnSpc>
              <a:spcBef>
                <a:spcPts val="0"/>
              </a:spcBef>
              <a:spcAft>
                <a:spcPts val="1200"/>
              </a:spcAft>
              <a:buFont typeface="Wingdings" panose="05000000000000000000" pitchFamily="2" charset="2"/>
              <a:buChar char="q"/>
            </a:pPr>
            <a:r>
              <a:rPr lang="en-US" sz="2400" dirty="0" err="1" smtClean="0"/>
              <a:t>eXTP</a:t>
            </a:r>
            <a:r>
              <a:rPr lang="en-US" sz="2400" dirty="0" smtClean="0"/>
              <a:t> </a:t>
            </a:r>
            <a:r>
              <a:rPr lang="en-US" sz="2400" dirty="0"/>
              <a:t>is </a:t>
            </a:r>
            <a:r>
              <a:rPr lang="en-US" sz="2400" dirty="0" smtClean="0"/>
              <a:t>proposed as an </a:t>
            </a:r>
            <a:r>
              <a:rPr lang="en-US" sz="2400" dirty="0"/>
              <a:t>observatory open to the worldwide </a:t>
            </a:r>
            <a:r>
              <a:rPr lang="en-US" sz="2400" dirty="0" smtClean="0"/>
              <a:t>scientific </a:t>
            </a:r>
            <a:r>
              <a:rPr lang="en-US" sz="2400" dirty="0"/>
              <a:t>community</a:t>
            </a:r>
            <a:r>
              <a:rPr lang="en-US" sz="2400" dirty="0" smtClean="0"/>
              <a:t>. </a:t>
            </a:r>
            <a:r>
              <a:rPr lang="en-US" sz="2400" dirty="0"/>
              <a:t>I</a:t>
            </a:r>
            <a:r>
              <a:rPr lang="en-US" sz="2400" dirty="0" smtClean="0"/>
              <a:t>t is expected </a:t>
            </a:r>
            <a:r>
              <a:rPr lang="en-US" sz="2400" dirty="0"/>
              <a:t>that the </a:t>
            </a:r>
            <a:r>
              <a:rPr lang="en-US" sz="2400" dirty="0" err="1"/>
              <a:t>eXTP</a:t>
            </a:r>
            <a:r>
              <a:rPr lang="en-US" sz="2400" dirty="0"/>
              <a:t> observing plan will be designed based on </a:t>
            </a:r>
            <a:r>
              <a:rPr lang="en-US" sz="2400" dirty="0" smtClean="0"/>
              <a:t>Core </a:t>
            </a:r>
            <a:r>
              <a:rPr lang="en-US" sz="2400" dirty="0"/>
              <a:t>P</a:t>
            </a:r>
            <a:r>
              <a:rPr lang="en-US" sz="2400" dirty="0" smtClean="0"/>
              <a:t>rogram </a:t>
            </a:r>
            <a:r>
              <a:rPr lang="en-US" sz="2400" dirty="0"/>
              <a:t>observations as well as on a </a:t>
            </a:r>
            <a:r>
              <a:rPr lang="en-US" sz="2400" dirty="0" smtClean="0"/>
              <a:t>Guest </a:t>
            </a:r>
            <a:r>
              <a:rPr lang="en-US" sz="2400" dirty="0"/>
              <a:t>I</a:t>
            </a:r>
            <a:r>
              <a:rPr lang="en-US" sz="2400" dirty="0" smtClean="0"/>
              <a:t>nvestigator Program, through </a:t>
            </a:r>
            <a:r>
              <a:rPr lang="en-US" sz="2400" dirty="0"/>
              <a:t>time allocation committees</a:t>
            </a:r>
            <a:r>
              <a:rPr lang="en-US" sz="2400" dirty="0" smtClean="0"/>
              <a:t>.</a:t>
            </a:r>
            <a:endParaRPr lang="it-IT"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16" y="52555"/>
            <a:ext cx="875937" cy="875937"/>
          </a:xfrm>
          <a:prstGeom prst="rect">
            <a:avLst/>
          </a:prstGeom>
        </p:spPr>
      </p:pic>
    </p:spTree>
    <p:extLst>
      <p:ext uri="{BB962C8B-B14F-4D97-AF65-F5344CB8AC3E}">
        <p14:creationId xmlns:p14="http://schemas.microsoft.com/office/powerpoint/2010/main" val="3451273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imgsa.baidu.com/timg?image&amp;quality=80&amp;size=b9999_10000&amp;sec=1551333759848&amp;di=9bfd13e4ebd1ff384be343b66a109727&amp;imgtype=0&amp;src=http%3A%2F%2Fimg.pconline.com.cn%2Fimages%2Fupload%2Fupc%2Ftx%2Fphotoblog%2F1504%2F25%2Fc19%2F5938650_14299735632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031"/>
            <a:ext cx="9144000" cy="648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280863" y="82193"/>
            <a:ext cx="7284378" cy="1223336"/>
          </a:xfrm>
        </p:spPr>
        <p:txBody>
          <a:bodyPr>
            <a:normAutofit/>
          </a:bodyPr>
          <a:lstStyle/>
          <a:p>
            <a:pPr>
              <a:spcAft>
                <a:spcPts val="600"/>
              </a:spcAft>
            </a:pPr>
            <a:r>
              <a:rPr lang="en-GB" sz="3600" b="1" dirty="0" smtClean="0">
                <a:solidFill>
                  <a:schemeClr val="bg1"/>
                </a:solidFill>
                <a:latin typeface="+mn-lt"/>
              </a:rPr>
              <a:t>Next </a:t>
            </a:r>
            <a:r>
              <a:rPr lang="en-GB" sz="3600" b="1" dirty="0" err="1" smtClean="0">
                <a:solidFill>
                  <a:schemeClr val="bg1"/>
                </a:solidFill>
                <a:latin typeface="+mn-lt"/>
              </a:rPr>
              <a:t>eXTP</a:t>
            </a:r>
            <a:r>
              <a:rPr lang="en-GB" sz="3600" b="1" dirty="0" smtClean="0">
                <a:solidFill>
                  <a:schemeClr val="bg1"/>
                </a:solidFill>
                <a:latin typeface="+mn-lt"/>
              </a:rPr>
              <a:t> Consortium Meeting</a:t>
            </a:r>
            <a:br>
              <a:rPr lang="en-GB" sz="3600" b="1" dirty="0" smtClean="0">
                <a:solidFill>
                  <a:schemeClr val="bg1"/>
                </a:solidFill>
                <a:latin typeface="+mn-lt"/>
              </a:rPr>
            </a:br>
            <a:r>
              <a:rPr lang="it-IT" sz="2800" b="1" dirty="0" smtClean="0">
                <a:solidFill>
                  <a:schemeClr val="bg1"/>
                </a:solidFill>
              </a:rPr>
              <a:t>Nanjing, China, 23-27 March 2020</a:t>
            </a:r>
            <a:endParaRPr lang="en-GB" sz="2800" b="1" dirty="0">
              <a:solidFill>
                <a:schemeClr val="bg1"/>
              </a:solidFill>
              <a:latin typeface="+mn-lt"/>
            </a:endParaRPr>
          </a:p>
        </p:txBody>
      </p:sp>
    </p:spTree>
    <p:extLst>
      <p:ext uri="{BB962C8B-B14F-4D97-AF65-F5344CB8AC3E}">
        <p14:creationId xmlns:p14="http://schemas.microsoft.com/office/powerpoint/2010/main" val="1128366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p:cNvSpPr txBox="1">
            <a:spLocks/>
          </p:cNvSpPr>
          <p:nvPr/>
        </p:nvSpPr>
        <p:spPr bwMode="auto">
          <a:xfrm>
            <a:off x="396810" y="230543"/>
            <a:ext cx="8153400" cy="66662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defRPr/>
            </a:pPr>
            <a:r>
              <a:rPr kumimoji="0" lang="en-US" sz="36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a:ea typeface="MS PGothic" pitchFamily="34" charset="-128"/>
                <a:cs typeface="Verdana"/>
              </a:rPr>
              <a:t>eXTP</a:t>
            </a:r>
            <a:r>
              <a:rPr kumimoji="0" 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a:ea typeface="MS PGothic" pitchFamily="34" charset="-128"/>
                <a:cs typeface="Verdana"/>
              </a:rPr>
              <a:t> Science Drivers</a:t>
            </a:r>
            <a:endParaRPr kumimoji="0" 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S PGothic" pitchFamily="34" charset="-128"/>
              <a:cs typeface="Verdana"/>
            </a:endParaRPr>
          </a:p>
        </p:txBody>
      </p:sp>
      <p:sp>
        <p:nvSpPr>
          <p:cNvPr id="8" name="TextBox 7"/>
          <p:cNvSpPr txBox="1"/>
          <p:nvPr/>
        </p:nvSpPr>
        <p:spPr>
          <a:xfrm>
            <a:off x="212650" y="1130941"/>
            <a:ext cx="8761229"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smtClean="0">
                <a:ln>
                  <a:noFill/>
                </a:ln>
                <a:solidFill>
                  <a:prstClr val="black"/>
                </a:solidFill>
                <a:effectLst/>
                <a:uLnTx/>
                <a:uFillTx/>
                <a:latin typeface="Calibri"/>
                <a:ea typeface="+mn-ea"/>
                <a:cs typeface="+mn-cs"/>
              </a:rPr>
              <a:t>Study of matter under extreme conditions of gravity, density and magnetism. Simultaneous, high-throughput spectral, timing and polarimetry observations.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it-IT" sz="2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4825" y="2257397"/>
            <a:ext cx="906912" cy="879068"/>
          </a:xfrm>
          <a:prstGeom prst="rect">
            <a:avLst/>
          </a:prstGeom>
          <a:ln>
            <a:noFill/>
          </a:ln>
          <a:effectLst>
            <a:outerShdw blurRad="50800" dist="38100" dir="2700000" algn="tl" rotWithShape="0">
              <a:prstClr val="black">
                <a:alpha val="40000"/>
              </a:prstClr>
            </a:outerShdw>
          </a:effectLst>
        </p:spPr>
      </p:pic>
      <p:pic>
        <p:nvPicPr>
          <p:cNvPr id="10"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954" y="3251553"/>
            <a:ext cx="1448926" cy="832152"/>
          </a:xfrm>
          <a:prstGeom prst="rect">
            <a:avLst/>
          </a:prstGeom>
          <a:ln>
            <a:noFill/>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4"/>
          <a:stretch>
            <a:fillRect/>
          </a:stretch>
        </p:blipFill>
        <p:spPr bwMode="auto">
          <a:xfrm>
            <a:off x="6588041" y="5243078"/>
            <a:ext cx="2177722" cy="118573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2"/>
          <p:cNvPicPr>
            <a:picLocks noChangeAspect="1"/>
          </p:cNvPicPr>
          <p:nvPr/>
        </p:nvPicPr>
        <p:blipFill rotWithShape="1">
          <a:blip r:embed="rId5"/>
          <a:srcRect l="8953" t="17011" b="15383"/>
          <a:stretch/>
        </p:blipFill>
        <p:spPr>
          <a:xfrm>
            <a:off x="7218769" y="4198793"/>
            <a:ext cx="952968" cy="916111"/>
          </a:xfrm>
          <a:prstGeom prst="rect">
            <a:avLst/>
          </a:prstGeom>
        </p:spPr>
      </p:pic>
      <p:sp>
        <p:nvSpPr>
          <p:cNvPr id="12" name="TextBox 11"/>
          <p:cNvSpPr txBox="1"/>
          <p:nvPr/>
        </p:nvSpPr>
        <p:spPr>
          <a:xfrm>
            <a:off x="555836" y="2335023"/>
            <a:ext cx="6000146" cy="39395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it-IT" sz="2000" b="0" i="0" u="none" strike="noStrike" kern="1200" cap="none" spc="0" normalizeH="0" baseline="0" noProof="0" dirty="0" smtClean="0">
                <a:ln>
                  <a:noFill/>
                </a:ln>
                <a:effectLst/>
                <a:uLnTx/>
                <a:uFillTx/>
                <a:latin typeface="Calibri"/>
                <a:ea typeface="+mn-ea"/>
                <a:cs typeface="+mn-cs"/>
              </a:rPr>
              <a:t>Constrain the </a:t>
            </a:r>
            <a:r>
              <a:rPr kumimoji="0" lang="it-IT" sz="2000" b="0" i="0" u="none" strike="noStrike" kern="1200" cap="none" spc="0" normalizeH="0" baseline="0" noProof="0" dirty="0" smtClean="0">
                <a:ln>
                  <a:noFill/>
                </a:ln>
                <a:solidFill>
                  <a:srgbClr val="C00000"/>
                </a:solidFill>
                <a:effectLst/>
                <a:uLnTx/>
                <a:uFillTx/>
                <a:latin typeface="Calibri"/>
                <a:ea typeface="+mn-ea"/>
                <a:cs typeface="+mn-cs"/>
              </a:rPr>
              <a:t>Equation of state </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of the supra-nuclear density matter in the interior of neutron stars.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it-IT" sz="2000" b="0" i="0" u="none" strike="noStrike" kern="1200" cap="none" spc="0" normalizeH="0" baseline="0" noProof="0" dirty="0" smtClean="0">
                <a:ln>
                  <a:noFill/>
                </a:ln>
                <a:solidFill>
                  <a:srgbClr val="C00000"/>
                </a:solidFill>
                <a:effectLst/>
                <a:uLnTx/>
                <a:uFillTx/>
                <a:latin typeface="Calibri"/>
                <a:ea typeface="+mn-ea"/>
                <a:cs typeface="+mn-cs"/>
              </a:rPr>
              <a:t>Accretion</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0" i="0" u="none" strike="noStrike" kern="1200" cap="none" spc="0" normalizeH="0" baseline="0" noProof="0" dirty="0" smtClean="0">
                <a:ln>
                  <a:noFill/>
                </a:ln>
                <a:effectLst/>
                <a:uLnTx/>
                <a:uFillTx/>
                <a:latin typeface="Calibri"/>
                <a:ea typeface="+mn-ea"/>
                <a:cs typeface="+mn-cs"/>
              </a:rPr>
              <a:t>physics in </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the </a:t>
            </a:r>
            <a:r>
              <a:rPr kumimoji="0" lang="it-IT" sz="2000" b="0" i="0" u="none" strike="noStrike" kern="1200" cap="none" spc="0" normalizeH="0" baseline="0" noProof="0" dirty="0" smtClean="0">
                <a:ln>
                  <a:noFill/>
                </a:ln>
                <a:solidFill>
                  <a:srgbClr val="C00000"/>
                </a:solidFill>
                <a:effectLst/>
                <a:uLnTx/>
                <a:uFillTx/>
                <a:latin typeface="Calibri"/>
                <a:ea typeface="+mn-ea"/>
                <a:cs typeface="+mn-cs"/>
              </a:rPr>
              <a:t>strong-field</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regime of </a:t>
            </a:r>
            <a:r>
              <a:rPr kumimoji="0" lang="it-IT" sz="2000" b="0" i="0" u="none" strike="noStrike" kern="1200" cap="none" spc="0" normalizeH="0" baseline="0" noProof="0" dirty="0" smtClean="0">
                <a:ln>
                  <a:noFill/>
                </a:ln>
                <a:solidFill>
                  <a:srgbClr val="C00000"/>
                </a:solidFill>
                <a:effectLst/>
                <a:uLnTx/>
                <a:uFillTx/>
                <a:latin typeface="Calibri"/>
                <a:ea typeface="+mn-ea"/>
                <a:cs typeface="+mn-cs"/>
              </a:rPr>
              <a:t>gravity</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and tests of General Relativity in neutron stars and black holes over the mass scale.</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Physics of light and matter in the presence of </a:t>
            </a:r>
            <a:r>
              <a:rPr kumimoji="0" lang="it-IT" sz="2000" b="0" i="0" u="none" strike="noStrike" kern="1200" cap="none" spc="0" normalizeH="0" baseline="0" noProof="0" dirty="0" smtClean="0">
                <a:ln>
                  <a:noFill/>
                </a:ln>
                <a:solidFill>
                  <a:srgbClr val="C00000"/>
                </a:solidFill>
                <a:effectLst/>
                <a:uLnTx/>
                <a:uFillTx/>
                <a:latin typeface="Calibri"/>
                <a:ea typeface="+mn-ea"/>
                <a:cs typeface="+mn-cs"/>
              </a:rPr>
              <a:t>ultra-strong magnetic fields </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in magnetars and X-ray pulsars.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Multi-purpose </a:t>
            </a:r>
            <a:r>
              <a:rPr kumimoji="0" lang="it-IT" sz="2000" b="0" i="0" u="none" strike="noStrike" kern="1200" cap="none" spc="0" normalizeH="0" baseline="0" noProof="0" dirty="0" smtClean="0">
                <a:ln>
                  <a:noFill/>
                </a:ln>
                <a:solidFill>
                  <a:srgbClr val="C00000"/>
                </a:solidFill>
                <a:effectLst/>
                <a:uLnTx/>
                <a:uFillTx/>
                <a:latin typeface="Calibri"/>
                <a:ea typeface="+mn-ea"/>
                <a:cs typeface="+mn-cs"/>
              </a:rPr>
              <a:t>observatory</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and wide-field </a:t>
            </a:r>
            <a:r>
              <a:rPr kumimoji="0" lang="it-IT" sz="2000" b="0" i="0" u="none" strike="noStrike" kern="1200" cap="none" spc="0" normalizeH="0" baseline="0" noProof="0" dirty="0">
                <a:ln>
                  <a:noFill/>
                </a:ln>
                <a:solidFill>
                  <a:prstClr val="black"/>
                </a:solidFill>
                <a:effectLst/>
                <a:uLnTx/>
                <a:uFillTx/>
                <a:latin typeface="Calibri"/>
                <a:ea typeface="+mn-ea"/>
                <a:cs typeface="+mn-cs"/>
              </a:rPr>
              <a:t>monitoring for transients (and </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e.m</a:t>
            </a:r>
            <a:r>
              <a:rPr kumimoji="0" lang="it-IT" sz="2000" b="0" i="0" u="none" strike="noStrike" kern="1200" cap="none" spc="0" normalizeH="0" baseline="0" noProof="0" dirty="0">
                <a:ln>
                  <a:noFill/>
                </a:ln>
                <a:solidFill>
                  <a:prstClr val="black"/>
                </a:solidFill>
                <a:effectLst/>
                <a:uLnTx/>
                <a:uFillTx/>
                <a:latin typeface="Calibri"/>
                <a:ea typeface="+mn-ea"/>
                <a:cs typeface="+mn-cs"/>
              </a:rPr>
              <a:t>. counterparts of </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GWs). Rapid </a:t>
            </a:r>
            <a:r>
              <a:rPr kumimoji="0" lang="it-IT" sz="2000" b="0" i="0" u="none" strike="noStrike" kern="1200" cap="none" spc="0" normalizeH="0" baseline="0" noProof="0" dirty="0">
                <a:ln>
                  <a:noFill/>
                </a:ln>
                <a:solidFill>
                  <a:prstClr val="black"/>
                </a:solidFill>
                <a:effectLst/>
                <a:uLnTx/>
                <a:uFillTx/>
                <a:latin typeface="Calibri"/>
                <a:ea typeface="+mn-ea"/>
                <a:cs typeface="+mn-cs"/>
              </a:rPr>
              <a:t>follow-up</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spTree>
    <p:extLst>
      <p:ext uri="{BB962C8B-B14F-4D97-AF65-F5344CB8AC3E}">
        <p14:creationId xmlns:p14="http://schemas.microsoft.com/office/powerpoint/2010/main" val="2266075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60"/>
          <p:cNvSpPr txBox="1">
            <a:spLocks noChangeArrowheads="1"/>
          </p:cNvSpPr>
          <p:nvPr/>
        </p:nvSpPr>
        <p:spPr bwMode="auto">
          <a:xfrm>
            <a:off x="-42768" y="188639"/>
            <a:ext cx="8569325" cy="1144401"/>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rPr>
              <a:t>eXTP</a:t>
            </a:r>
            <a:r>
              <a:rPr kumimoji="0" 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rPr>
              <a:t> Science so far: WGs </a:t>
            </a:r>
            <a:r>
              <a:rPr kumimoji="0" 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rPr>
              <a:t>&amp; </a:t>
            </a:r>
            <a:r>
              <a:rPr kumimoji="0" 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rPr>
              <a:t>White</a:t>
            </a:r>
            <a:r>
              <a:rPr kumimoji="0" lang="en-US" sz="3600" b="1" i="0" u="none" strike="noStrike" kern="1200" cap="none" spc="0" normalizeH="0" noProof="0" dirty="0" smtClean="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rPr>
              <a:t> Paper</a:t>
            </a:r>
            <a:r>
              <a:rPr kumimoji="0" 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rPr>
              <a:t>s</a:t>
            </a:r>
            <a:endParaRPr kumimoji="0" 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Times New Roman" pitchFamily="18" charset="0"/>
            </a:endParaRPr>
          </a:p>
        </p:txBody>
      </p:sp>
      <p:sp>
        <p:nvSpPr>
          <p:cNvPr id="9" name="Segnaposto numero diapositiva 8"/>
          <p:cNvSpPr>
            <a:spLocks noGrp="1"/>
          </p:cNvSpPr>
          <p:nvPr>
            <p:ph type="sldNum" sz="quarter" idx="12"/>
          </p:nvPr>
        </p:nvSpPr>
        <p:spPr>
          <a:xfrm>
            <a:off x="6553200" y="652780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735" y="946457"/>
            <a:ext cx="2045237" cy="272698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820" y="37051"/>
            <a:ext cx="875937" cy="875937"/>
          </a:xfrm>
          <a:prstGeom prst="rect">
            <a:avLst/>
          </a:prstGeom>
        </p:spPr>
      </p:pic>
      <p:pic>
        <p:nvPicPr>
          <p:cNvPr id="5" name="Picture 4"/>
          <p:cNvPicPr>
            <a:picLocks noChangeAspect="1"/>
          </p:cNvPicPr>
          <p:nvPr/>
        </p:nvPicPr>
        <p:blipFill>
          <a:blip r:embed="rId4"/>
          <a:stretch>
            <a:fillRect/>
          </a:stretch>
        </p:blipFill>
        <p:spPr>
          <a:xfrm>
            <a:off x="2447903" y="733577"/>
            <a:ext cx="3291246" cy="2641100"/>
          </a:xfrm>
          <a:prstGeom prst="rect">
            <a:avLst/>
          </a:prstGeom>
        </p:spPr>
      </p:pic>
      <p:sp>
        <p:nvSpPr>
          <p:cNvPr id="14" name="TextBox 13"/>
          <p:cNvSpPr txBox="1"/>
          <p:nvPr/>
        </p:nvSpPr>
        <p:spPr>
          <a:xfrm>
            <a:off x="289917" y="3824920"/>
            <a:ext cx="3688294"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5286"/>
                </a:solidFill>
                <a:effectLst/>
                <a:uLnTx/>
                <a:uFillTx/>
                <a:latin typeface="Calibri"/>
                <a:ea typeface="+mn-ea"/>
                <a:cs typeface="+mn-cs"/>
              </a:rPr>
              <a:t>Five white papers for </a:t>
            </a:r>
            <a:r>
              <a:rPr kumimoji="0" lang="en-US" sz="2200" b="1" i="0" u="none" strike="noStrike" kern="1200" cap="none" spc="0" normalizeH="0" baseline="0" noProof="0" dirty="0" err="1" smtClean="0">
                <a:ln>
                  <a:noFill/>
                </a:ln>
                <a:solidFill>
                  <a:srgbClr val="005286"/>
                </a:solidFill>
                <a:effectLst/>
                <a:uLnTx/>
                <a:uFillTx/>
                <a:latin typeface="Calibri"/>
                <a:ea typeface="+mn-ea"/>
                <a:cs typeface="+mn-cs"/>
              </a:rPr>
              <a:t>eXTP</a:t>
            </a:r>
            <a:r>
              <a:rPr kumimoji="0" lang="en-US" sz="2200" b="1" i="0" u="none" strike="noStrike" kern="1200" cap="none" spc="0" normalizeH="0" baseline="0" noProof="0" dirty="0" smtClean="0">
                <a:ln>
                  <a:noFill/>
                </a:ln>
                <a:solidFill>
                  <a:srgbClr val="005286"/>
                </a:solidFill>
                <a:effectLst/>
                <a:uLnTx/>
                <a:uFillTx/>
                <a:latin typeface="Calibri"/>
                <a:ea typeface="+mn-ea"/>
                <a:cs typeface="+mn-cs"/>
              </a:rPr>
              <a:t> science case and</a:t>
            </a:r>
            <a:r>
              <a:rPr kumimoji="0" lang="en-US" sz="2200" b="1" i="0" u="none" strike="noStrike" kern="1200" cap="none" spc="0" normalizeH="0" noProof="0" dirty="0" smtClean="0">
                <a:ln>
                  <a:noFill/>
                </a:ln>
                <a:solidFill>
                  <a:srgbClr val="005286"/>
                </a:solidFill>
                <a:effectLst/>
                <a:uLnTx/>
                <a:uFillTx/>
                <a:latin typeface="Calibri"/>
                <a:ea typeface="+mn-ea"/>
                <a:cs typeface="+mn-cs"/>
              </a:rPr>
              <a:t> mission</a:t>
            </a:r>
            <a:r>
              <a:rPr kumimoji="0" lang="en-US" sz="2200" b="1" i="0" u="none" strike="noStrike" kern="1200" cap="none" spc="0" normalizeH="0" baseline="0" noProof="0" dirty="0" smtClean="0">
                <a:ln>
                  <a:noFill/>
                </a:ln>
                <a:solidFill>
                  <a:srgbClr val="005286"/>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smtClean="0">
                <a:ln>
                  <a:noFill/>
                </a:ln>
                <a:solidFill>
                  <a:srgbClr val="800000"/>
                </a:solidFill>
                <a:effectLst/>
                <a:uLnTx/>
                <a:uFillTx/>
                <a:latin typeface="Calibri"/>
                <a:ea typeface="+mn-ea"/>
                <a:cs typeface="+mn-cs"/>
              </a:rPr>
              <a:t>Dense Matter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smtClean="0">
                <a:ln>
                  <a:noFill/>
                </a:ln>
                <a:solidFill>
                  <a:srgbClr val="800000"/>
                </a:solidFill>
                <a:effectLst/>
                <a:uLnTx/>
                <a:uFillTx/>
                <a:latin typeface="Calibri"/>
                <a:ea typeface="+mn-ea"/>
                <a:cs typeface="+mn-cs"/>
              </a:rPr>
              <a:t>Strong Field Gravity</a:t>
            </a:r>
            <a:endParaRPr kumimoji="0" lang="en-US" sz="2200" b="0" i="0" u="none" strike="noStrike" kern="1200" cap="none" spc="0" normalizeH="0" baseline="0" noProof="0" dirty="0">
              <a:ln>
                <a:noFill/>
              </a:ln>
              <a:solidFill>
                <a:srgbClr val="00009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smtClean="0">
                <a:ln>
                  <a:noFill/>
                </a:ln>
                <a:solidFill>
                  <a:srgbClr val="800000"/>
                </a:solidFill>
                <a:effectLst/>
                <a:uLnTx/>
                <a:uFillTx/>
                <a:latin typeface="Calibri"/>
                <a:ea typeface="+mn-ea"/>
                <a:cs typeface="+mn-cs"/>
              </a:rPr>
              <a:t>Strong Magnetism</a:t>
            </a:r>
            <a:endParaRPr kumimoji="0" lang="en-US" sz="2200" b="0" i="0" u="none" strike="noStrike" kern="1200" cap="none" spc="0" normalizeH="0" baseline="0" noProof="0" dirty="0" smtClean="0">
              <a:ln>
                <a:noFill/>
              </a:ln>
              <a:solidFill>
                <a:srgbClr val="8E8256"/>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smtClean="0">
                <a:ln>
                  <a:noFill/>
                </a:ln>
                <a:solidFill>
                  <a:srgbClr val="800000"/>
                </a:solidFill>
                <a:effectLst/>
                <a:uLnTx/>
                <a:uFillTx/>
                <a:latin typeface="Calibri"/>
                <a:ea typeface="+mn-ea"/>
                <a:cs typeface="+mn-cs"/>
              </a:rPr>
              <a:t>Observatory Science</a:t>
            </a:r>
            <a:endParaRPr kumimoji="0" lang="en-US" sz="2200" b="0" i="0" u="none" strike="noStrike" kern="1200" cap="none" spc="0" normalizeH="0" baseline="0" noProof="0" dirty="0">
              <a:ln>
                <a:noFill/>
              </a:ln>
              <a:solidFill>
                <a:srgbClr val="8E8256"/>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smtClean="0">
                <a:ln>
                  <a:noFill/>
                </a:ln>
                <a:solidFill>
                  <a:srgbClr val="800000"/>
                </a:solidFill>
                <a:effectLst/>
                <a:uLnTx/>
                <a:uFillTx/>
                <a:latin typeface="Calibri"/>
                <a:ea typeface="+mn-ea"/>
                <a:cs typeface="+mn-cs"/>
              </a:rPr>
              <a:t>Instrument and mission</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5"/>
          <a:stretch>
            <a:fillRect/>
          </a:stretch>
        </p:blipFill>
        <p:spPr>
          <a:xfrm>
            <a:off x="3476034" y="1784798"/>
            <a:ext cx="2819217" cy="2821065"/>
          </a:xfrm>
          <a:prstGeom prst="rect">
            <a:avLst/>
          </a:prstGeom>
        </p:spPr>
      </p:pic>
      <p:pic>
        <p:nvPicPr>
          <p:cNvPr id="10" name="Picture 9"/>
          <p:cNvPicPr>
            <a:picLocks noChangeAspect="1"/>
          </p:cNvPicPr>
          <p:nvPr/>
        </p:nvPicPr>
        <p:blipFill>
          <a:blip r:embed="rId6"/>
          <a:stretch>
            <a:fillRect/>
          </a:stretch>
        </p:blipFill>
        <p:spPr>
          <a:xfrm>
            <a:off x="3978211" y="2722457"/>
            <a:ext cx="2878359" cy="3641072"/>
          </a:xfrm>
          <a:prstGeom prst="rect">
            <a:avLst/>
          </a:prstGeom>
        </p:spPr>
      </p:pic>
      <p:pic>
        <p:nvPicPr>
          <p:cNvPr id="7" name="Picture 6"/>
          <p:cNvPicPr>
            <a:picLocks noChangeAspect="1"/>
          </p:cNvPicPr>
          <p:nvPr/>
        </p:nvPicPr>
        <p:blipFill>
          <a:blip r:embed="rId7"/>
          <a:stretch>
            <a:fillRect/>
          </a:stretch>
        </p:blipFill>
        <p:spPr>
          <a:xfrm>
            <a:off x="4960965" y="3824920"/>
            <a:ext cx="3184469" cy="1786080"/>
          </a:xfrm>
          <a:prstGeom prst="rect">
            <a:avLst/>
          </a:prstGeom>
        </p:spPr>
      </p:pic>
      <p:pic>
        <p:nvPicPr>
          <p:cNvPr id="11" name="Picture 10"/>
          <p:cNvPicPr>
            <a:picLocks noChangeAspect="1"/>
          </p:cNvPicPr>
          <p:nvPr/>
        </p:nvPicPr>
        <p:blipFill>
          <a:blip r:embed="rId8"/>
          <a:stretch>
            <a:fillRect/>
          </a:stretch>
        </p:blipFill>
        <p:spPr>
          <a:xfrm>
            <a:off x="5998385" y="4987606"/>
            <a:ext cx="2948773" cy="3504376"/>
          </a:xfrm>
          <a:prstGeom prst="rect">
            <a:avLst/>
          </a:prstGeom>
        </p:spPr>
      </p:pic>
    </p:spTree>
    <p:extLst>
      <p:ext uri="{BB962C8B-B14F-4D97-AF65-F5344CB8AC3E}">
        <p14:creationId xmlns:p14="http://schemas.microsoft.com/office/powerpoint/2010/main" val="2289731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59735" y="2429321"/>
            <a:ext cx="6600019" cy="4428679"/>
          </a:xfrm>
          <a:prstGeom prst="rect">
            <a:avLst/>
          </a:prstGeom>
        </p:spPr>
      </p:pic>
      <p:sp>
        <p:nvSpPr>
          <p:cNvPr id="3" name="内容占位符 2"/>
          <p:cNvSpPr>
            <a:spLocks noGrp="1"/>
          </p:cNvSpPr>
          <p:nvPr>
            <p:ph idx="1"/>
          </p:nvPr>
        </p:nvSpPr>
        <p:spPr>
          <a:xfrm>
            <a:off x="117491" y="773742"/>
            <a:ext cx="7503368" cy="4810780"/>
          </a:xfrm>
        </p:spPr>
        <p:txBody>
          <a:bodyPr/>
          <a:lstStyle/>
          <a:p>
            <a:pPr marL="0" indent="0">
              <a:buNone/>
            </a:pPr>
            <a:r>
              <a:rPr lang="en-US" altLang="zh-CN" sz="2400" dirty="0" smtClean="0">
                <a:solidFill>
                  <a:srgbClr val="C00000"/>
                </a:solidFill>
                <a:effectLst>
                  <a:outerShdw blurRad="38100" dist="38100" dir="2700000" algn="tl">
                    <a:srgbClr val="000000">
                      <a:alpha val="43137"/>
                    </a:srgbClr>
                  </a:outerShdw>
                </a:effectLst>
              </a:rPr>
              <a:t>Payload concept </a:t>
            </a:r>
          </a:p>
          <a:p>
            <a:pPr lvl="1">
              <a:buFont typeface="Wingdings" panose="05000000000000000000" pitchFamily="2" charset="2"/>
              <a:buChar char="Ø"/>
            </a:pPr>
            <a:r>
              <a:rPr lang="en-US" altLang="zh-CN" sz="2400" dirty="0" smtClean="0"/>
              <a:t>Short focal-length for multiple modules</a:t>
            </a:r>
          </a:p>
          <a:p>
            <a:pPr lvl="1">
              <a:buFont typeface="Wingdings" panose="05000000000000000000" pitchFamily="2" charset="2"/>
              <a:buChar char="Ø"/>
            </a:pPr>
            <a:r>
              <a:rPr lang="en-US" altLang="zh-CN" sz="2400" dirty="0"/>
              <a:t>Deployable panel for collimated modules</a:t>
            </a:r>
          </a:p>
          <a:p>
            <a:pPr lvl="1">
              <a:buFont typeface="Wingdings" panose="05000000000000000000" pitchFamily="2" charset="2"/>
              <a:buChar char="Ø"/>
            </a:pPr>
            <a:r>
              <a:rPr lang="en-US" altLang="zh-CN" sz="2400" dirty="0" err="1" smtClean="0"/>
              <a:t>Polarimeter</a:t>
            </a:r>
            <a:r>
              <a:rPr lang="zh-CN" altLang="en-US" sz="2400" dirty="0" smtClean="0"/>
              <a:t> </a:t>
            </a:r>
            <a:r>
              <a:rPr lang="en-US" altLang="zh-CN" sz="2400" dirty="0"/>
              <a:t>with imaging </a:t>
            </a:r>
            <a:r>
              <a:rPr lang="en-US" altLang="zh-CN" sz="2400" dirty="0" smtClean="0"/>
              <a:t>capability</a:t>
            </a:r>
          </a:p>
          <a:p>
            <a:pPr lvl="1">
              <a:buFont typeface="Wingdings" panose="05000000000000000000" pitchFamily="2" charset="2"/>
              <a:buChar char="Ø"/>
            </a:pPr>
            <a:r>
              <a:rPr lang="en-US" altLang="zh-CN" sz="2400" dirty="0" smtClean="0"/>
              <a:t>Wide field monitor</a:t>
            </a:r>
            <a:endParaRPr lang="zh-CN" altLang="en-US" sz="2400" dirty="0"/>
          </a:p>
        </p:txBody>
      </p:sp>
      <p:sp>
        <p:nvSpPr>
          <p:cNvPr id="7" name="Titolo 1"/>
          <p:cNvSpPr>
            <a:spLocks noGrp="1"/>
          </p:cNvSpPr>
          <p:nvPr>
            <p:ph type="title"/>
          </p:nvPr>
        </p:nvSpPr>
        <p:spPr>
          <a:xfrm>
            <a:off x="628650" y="104877"/>
            <a:ext cx="7886700" cy="889742"/>
          </a:xfrm>
        </p:spPr>
        <p:txBody>
          <a:bodyPr>
            <a:normAutofit/>
          </a:bodyPr>
          <a:lstStyle/>
          <a:p>
            <a:pPr algn="ctr"/>
            <a:r>
              <a:rPr lang="it-IT" sz="3600" b="1" dirty="0" smtClean="0">
                <a:solidFill>
                  <a:srgbClr val="0070C0"/>
                </a:solidFill>
                <a:effectLst>
                  <a:outerShdw blurRad="38100" dist="38100" dir="2700000" algn="tl">
                    <a:srgbClr val="000000">
                      <a:alpha val="43137"/>
                    </a:srgbClr>
                  </a:outerShdw>
                </a:effectLst>
                <a:latin typeface="+mn-lt"/>
              </a:rPr>
              <a:t>eXTP concept</a:t>
            </a:r>
            <a:endParaRPr lang="it-IT" sz="3600" b="1" dirty="0">
              <a:solidFill>
                <a:srgbClr val="0070C0"/>
              </a:solidFill>
              <a:effectLst>
                <a:outerShdw blurRad="38100" dist="38100" dir="2700000" algn="tl">
                  <a:srgbClr val="000000">
                    <a:alpha val="43137"/>
                  </a:srgbClr>
                </a:outerShdw>
              </a:effectLst>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spTree>
    <p:extLst>
      <p:ext uri="{BB962C8B-B14F-4D97-AF65-F5344CB8AC3E}">
        <p14:creationId xmlns:p14="http://schemas.microsoft.com/office/powerpoint/2010/main" val="2077245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p:cNvPicPr>
            <a:picLocks noChangeAspect="1"/>
          </p:cNvPicPr>
          <p:nvPr/>
        </p:nvPicPr>
        <p:blipFill>
          <a:blip r:embed="rId3"/>
          <a:stretch>
            <a:fillRect/>
          </a:stretch>
        </p:blipFill>
        <p:spPr>
          <a:xfrm>
            <a:off x="6474750" y="1565991"/>
            <a:ext cx="2040600" cy="3138277"/>
          </a:xfrm>
          <a:prstGeom prst="rect">
            <a:avLst/>
          </a:prstGeom>
        </p:spPr>
      </p:pic>
      <p:pic>
        <p:nvPicPr>
          <p:cNvPr id="22" name="Immagine 21"/>
          <p:cNvPicPr>
            <a:picLocks noChangeAspect="1"/>
          </p:cNvPicPr>
          <p:nvPr/>
        </p:nvPicPr>
        <p:blipFill>
          <a:blip r:embed="rId4"/>
          <a:stretch>
            <a:fillRect/>
          </a:stretch>
        </p:blipFill>
        <p:spPr>
          <a:xfrm>
            <a:off x="7111565" y="4855117"/>
            <a:ext cx="1582255" cy="1519517"/>
          </a:xfrm>
          <a:prstGeom prst="rect">
            <a:avLst/>
          </a:prstGeom>
        </p:spPr>
      </p:pic>
      <p:sp>
        <p:nvSpPr>
          <p:cNvPr id="23" name="Titolo 1"/>
          <p:cNvSpPr txBox="1">
            <a:spLocks/>
          </p:cNvSpPr>
          <p:nvPr/>
        </p:nvSpPr>
        <p:spPr>
          <a:xfrm>
            <a:off x="628650" y="217767"/>
            <a:ext cx="7886700" cy="119737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eXTP</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Scientific</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Payload</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r>
            <a:b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b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SFA – </a:t>
            </a:r>
            <a:r>
              <a:rPr kumimoji="0" lang="it-IT" sz="3100" b="1" i="0" u="none" strike="noStrike" kern="1200" cap="none" spc="0" normalizeH="0" baseline="0" noProof="0" dirty="0" err="1" smtClean="0">
                <a:ln>
                  <a:noFill/>
                </a:ln>
                <a:solidFill>
                  <a:srgbClr val="0070C0"/>
                </a:solidFill>
                <a:effectLst/>
                <a:uLnTx/>
                <a:uFillTx/>
                <a:latin typeface="Calibri" panose="020F0502020204030204"/>
                <a:ea typeface="+mj-ea"/>
                <a:cs typeface="+mj-cs"/>
              </a:rPr>
              <a:t>Spectroscopy</a:t>
            </a: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 </a:t>
            </a:r>
            <a:r>
              <a:rPr kumimoji="0" lang="it-IT" sz="3100" b="1" i="0" u="none" strike="noStrike" kern="1200" cap="none" spc="0" normalizeH="0" baseline="0" noProof="0" dirty="0" err="1" smtClean="0">
                <a:ln>
                  <a:noFill/>
                </a:ln>
                <a:solidFill>
                  <a:srgbClr val="0070C0"/>
                </a:solidFill>
                <a:effectLst/>
                <a:uLnTx/>
                <a:uFillTx/>
                <a:latin typeface="Calibri" panose="020F0502020204030204"/>
                <a:ea typeface="+mj-ea"/>
                <a:cs typeface="+mj-cs"/>
              </a:rPr>
              <a:t>Focusing</a:t>
            </a: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 Array</a:t>
            </a:r>
            <a:endParaRPr kumimoji="0" lang="it-IT" sz="3100" b="1"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
        <p:nvSpPr>
          <p:cNvPr id="24" name="Segnaposto contenuto 2"/>
          <p:cNvSpPr txBox="1">
            <a:spLocks/>
          </p:cNvSpPr>
          <p:nvPr/>
        </p:nvSpPr>
        <p:spPr>
          <a:xfrm>
            <a:off x="482567" y="3588656"/>
            <a:ext cx="5918233" cy="323640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Large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collecting</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area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achieved</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by multiple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optics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with short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focal</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length</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Baseline: 9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optics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with 5.25m FL</a:t>
            </a:r>
          </a:p>
          <a:p>
            <a:pPr marL="361950" indent="-361950">
              <a:lnSpc>
                <a:spcPct val="120000"/>
              </a:lnSpc>
              <a:spcBef>
                <a:spcPts val="0"/>
              </a:spcBef>
              <a:spcAft>
                <a:spcPts val="600"/>
              </a:spcAft>
              <a:buFont typeface="Wingdings" panose="05000000000000000000" pitchFamily="2" charset="2"/>
              <a:buChar char="v"/>
              <a:defRPr/>
            </a:pPr>
            <a:r>
              <a:rPr lang="it-IT" sz="2000" dirty="0">
                <a:solidFill>
                  <a:srgbClr val="FF0000"/>
                </a:solidFill>
              </a:rPr>
              <a:t>Total effective area: &gt;0.7 m</a:t>
            </a:r>
            <a:r>
              <a:rPr lang="it-IT" sz="2000" baseline="30000" dirty="0">
                <a:solidFill>
                  <a:srgbClr val="FF0000"/>
                </a:solidFill>
              </a:rPr>
              <a:t>2</a:t>
            </a:r>
            <a:r>
              <a:rPr lang="it-IT" sz="2000" dirty="0">
                <a:solidFill>
                  <a:srgbClr val="FF0000"/>
                </a:solidFill>
              </a:rPr>
              <a:t> @1 keV, 0.5 m</a:t>
            </a:r>
            <a:r>
              <a:rPr lang="it-IT" sz="2000" baseline="30000" dirty="0">
                <a:solidFill>
                  <a:srgbClr val="FF0000"/>
                </a:solidFill>
              </a:rPr>
              <a:t>2</a:t>
            </a:r>
            <a:r>
              <a:rPr lang="it-IT" sz="2000" dirty="0">
                <a:solidFill>
                  <a:srgbClr val="FF0000"/>
                </a:solidFill>
              </a:rPr>
              <a:t> @6 keV</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srgbClr val="FF0000"/>
                </a:solidFill>
                <a:effectLst/>
                <a:uLnTx/>
                <a:uFillTx/>
                <a:latin typeface="Calibri" panose="020F0502020204030204"/>
                <a:ea typeface="+mn-ea"/>
                <a:cs typeface="+mn-cs"/>
              </a:rPr>
              <a:t>Non-imaging</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PSF</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panose="05050102010706020507" pitchFamily="18" charset="2"/>
              </a:rPr>
              <a:t>requirement 1 arcmin HPD, 12’ FoV</a:t>
            </a:r>
            <a:endPar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Multi-pixel SDD detector (to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enable</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background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subtraction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Single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photon</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&lt;100µs</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Energy band: 0.5-10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keV</a:t>
            </a:r>
            <a:endPar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srgbClr val="FF0000"/>
                </a:solidFill>
                <a:effectLst/>
                <a:uLnTx/>
                <a:uFillTx/>
                <a:latin typeface="Calibri" panose="020F0502020204030204"/>
                <a:ea typeface="+mn-ea"/>
                <a:cs typeface="+mn-cs"/>
              </a:rPr>
              <a:t>Energy resolution: &lt;180 eV FWHM @6 keV</a:t>
            </a:r>
          </a:p>
        </p:txBody>
      </p:sp>
      <p:pic>
        <p:nvPicPr>
          <p:cNvPr id="8" name="Picture 2"/>
          <p:cNvPicPr>
            <a:picLocks noChangeAspect="1" noChangeArrowheads="1"/>
          </p:cNvPicPr>
          <p:nvPr/>
        </p:nvPicPr>
        <p:blipFill rotWithShape="1">
          <a:blip r:embed="rId5"/>
          <a:srcRect/>
          <a:stretch/>
        </p:blipFill>
        <p:spPr bwMode="auto">
          <a:xfrm>
            <a:off x="3243677" y="1565991"/>
            <a:ext cx="2506790" cy="174823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diritto 5"/>
          <p:cNvCxnSpPr/>
          <p:nvPr/>
        </p:nvCxnSpPr>
        <p:spPr>
          <a:xfrm>
            <a:off x="4572000" y="2305050"/>
            <a:ext cx="1828800" cy="751494"/>
          </a:xfrm>
          <a:prstGeom prst="line">
            <a:avLst/>
          </a:prstGeom>
          <a:ln>
            <a:solidFill>
              <a:srgbClr val="E05098"/>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933" y="1520217"/>
            <a:ext cx="2633939" cy="1974823"/>
          </a:xfrm>
          <a:prstGeom prst="rect">
            <a:avLst/>
          </a:prstGeom>
        </p:spPr>
      </p:pic>
      <p:pic>
        <p:nvPicPr>
          <p:cNvPr id="9" name="Immagin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4093" y="953917"/>
            <a:ext cx="609041" cy="35776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spTree>
    <p:extLst>
      <p:ext uri="{BB962C8B-B14F-4D97-AF65-F5344CB8AC3E}">
        <p14:creationId xmlns:p14="http://schemas.microsoft.com/office/powerpoint/2010/main" val="44769430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628650" y="217767"/>
            <a:ext cx="7886700" cy="119737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eXTP</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Scientific</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Payload</a:t>
            </a:r>
            <a:r>
              <a:rPr kumimoji="0" lang="it-IT" sz="4400" b="1" i="0" u="none" strike="noStrike" kern="1200" cap="none" spc="0" normalizeH="0" baseline="0" noProof="0" dirty="0" smtClean="0">
                <a:ln>
                  <a:noFill/>
                </a:ln>
                <a:solidFill>
                  <a:srgbClr val="0070C0"/>
                </a:solidFill>
                <a:effectLst/>
                <a:uLnTx/>
                <a:uFillTx/>
                <a:latin typeface="Calibri" panose="020F0502020204030204"/>
                <a:ea typeface="+mj-ea"/>
                <a:cs typeface="+mj-cs"/>
              </a:rPr>
              <a:t/>
            </a:r>
            <a:br>
              <a:rPr kumimoji="0" lang="it-IT" sz="4400" b="1" i="0" u="none" strike="noStrike" kern="1200" cap="none" spc="0" normalizeH="0" baseline="0" noProof="0" dirty="0" smtClean="0">
                <a:ln>
                  <a:noFill/>
                </a:ln>
                <a:solidFill>
                  <a:srgbClr val="0070C0"/>
                </a:solidFill>
                <a:effectLst/>
                <a:uLnTx/>
                <a:uFillTx/>
                <a:latin typeface="Calibri" panose="020F0502020204030204"/>
                <a:ea typeface="+mj-ea"/>
                <a:cs typeface="+mj-cs"/>
              </a:rPr>
            </a:b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LAD – Large Area Detector</a:t>
            </a:r>
            <a:endParaRPr kumimoji="0" lang="it-IT" sz="3100" b="1"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pic>
        <p:nvPicPr>
          <p:cNvPr id="10" name="Immagine 9"/>
          <p:cNvPicPr>
            <a:picLocks noChangeAspect="1"/>
          </p:cNvPicPr>
          <p:nvPr/>
        </p:nvPicPr>
        <p:blipFill rotWithShape="1">
          <a:blip r:embed="rId3"/>
          <a:srcRect l="47398" t="4890" r="-689" b="-4890"/>
          <a:stretch/>
        </p:blipFill>
        <p:spPr>
          <a:xfrm>
            <a:off x="5353285" y="5110119"/>
            <a:ext cx="3490375" cy="1353107"/>
          </a:xfrm>
          <a:prstGeom prst="rect">
            <a:avLst/>
          </a:prstGeom>
        </p:spPr>
      </p:pic>
      <p:cxnSp>
        <p:nvCxnSpPr>
          <p:cNvPr id="6" name="Connettore diritto 5"/>
          <p:cNvCxnSpPr/>
          <p:nvPr/>
        </p:nvCxnSpPr>
        <p:spPr>
          <a:xfrm>
            <a:off x="4772967" y="2552281"/>
            <a:ext cx="944545" cy="8614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975129" y="3111541"/>
            <a:ext cx="615671" cy="335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uppo 3"/>
          <p:cNvGrpSpPr/>
          <p:nvPr/>
        </p:nvGrpSpPr>
        <p:grpSpPr>
          <a:xfrm>
            <a:off x="505072" y="1274170"/>
            <a:ext cx="5234944" cy="2362880"/>
            <a:chOff x="482568" y="1274170"/>
            <a:chExt cx="5234944" cy="2362880"/>
          </a:xfrm>
        </p:grpSpPr>
        <p:grpSp>
          <p:nvGrpSpPr>
            <p:cNvPr id="11" name="Gruppo 10"/>
            <p:cNvGrpSpPr/>
            <p:nvPr/>
          </p:nvGrpSpPr>
          <p:grpSpPr>
            <a:xfrm>
              <a:off x="482568" y="1274170"/>
              <a:ext cx="5234944" cy="2362880"/>
              <a:chOff x="1313968" y="3702428"/>
              <a:chExt cx="6483240" cy="3024369"/>
            </a:xfrm>
          </p:grpSpPr>
          <p:pic>
            <p:nvPicPr>
              <p:cNvPr id="12" name="Picture 2" descr="D:\资料\XTP\XTP卫星三维模型\XTP0-0_20160715new\20161026演示文稿截图\布局图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968" y="3702428"/>
                <a:ext cx="6483240" cy="302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p:nvPr/>
            </p:nvSpPr>
            <p:spPr>
              <a:xfrm>
                <a:off x="5850554" y="4403973"/>
                <a:ext cx="235670" cy="188535"/>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00CC"/>
                    </a:solidFill>
                    <a:effectLst/>
                    <a:uLnTx/>
                    <a:uFillTx/>
                    <a:latin typeface="Calibri" panose="020F0502020204030204"/>
                    <a:ea typeface="+mn-ea"/>
                    <a:cs typeface="+mn-cs"/>
                  </a:rPr>
                  <a:t>x4</a:t>
                </a:r>
              </a:p>
            </p:txBody>
          </p:sp>
          <p:sp>
            <p:nvSpPr>
              <p:cNvPr id="15" name="CasellaDiTesto 14"/>
              <p:cNvSpPr txBox="1"/>
              <p:nvPr/>
            </p:nvSpPr>
            <p:spPr>
              <a:xfrm>
                <a:off x="3091992" y="4403971"/>
                <a:ext cx="631597" cy="31885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smtClean="0">
                  <a:ln>
                    <a:noFill/>
                  </a:ln>
                  <a:solidFill>
                    <a:srgbClr val="0000CC"/>
                  </a:solidFill>
                  <a:effectLst/>
                  <a:uLnTx/>
                  <a:uFillTx/>
                  <a:latin typeface="Vegur" pitchFamily="2" charset="0"/>
                  <a:ea typeface="+mn-ea"/>
                  <a:cs typeface="+mn-cs"/>
                </a:endParaRPr>
              </a:p>
            </p:txBody>
          </p:sp>
        </p:grpSp>
        <p:sp>
          <p:nvSpPr>
            <p:cNvPr id="3" name="Rettangolo 2"/>
            <p:cNvSpPr/>
            <p:nvPr/>
          </p:nvSpPr>
          <p:spPr>
            <a:xfrm>
              <a:off x="3714750" y="1822272"/>
              <a:ext cx="621215" cy="261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ttangolo 15"/>
            <p:cNvSpPr/>
            <p:nvPr/>
          </p:nvSpPr>
          <p:spPr>
            <a:xfrm>
              <a:off x="3660258" y="1499593"/>
              <a:ext cx="675707" cy="322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ttangolo 16"/>
            <p:cNvSpPr/>
            <p:nvPr/>
          </p:nvSpPr>
          <p:spPr>
            <a:xfrm>
              <a:off x="3366042" y="3111541"/>
              <a:ext cx="1038717" cy="30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tangolo 18"/>
            <p:cNvSpPr/>
            <p:nvPr/>
          </p:nvSpPr>
          <p:spPr>
            <a:xfrm>
              <a:off x="1552027" y="1375827"/>
              <a:ext cx="1038773" cy="256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Immagine 8"/>
          <p:cNvPicPr>
            <a:picLocks noChangeAspect="1"/>
          </p:cNvPicPr>
          <p:nvPr/>
        </p:nvPicPr>
        <p:blipFill rotWithShape="1">
          <a:blip r:embed="rId3"/>
          <a:srcRect r="52446"/>
          <a:stretch/>
        </p:blipFill>
        <p:spPr>
          <a:xfrm>
            <a:off x="5149729" y="3161648"/>
            <a:ext cx="4054150" cy="1761284"/>
          </a:xfrm>
          <a:prstGeom prst="rect">
            <a:avLst/>
          </a:prstGeom>
        </p:spPr>
      </p:pic>
      <p:sp>
        <p:nvSpPr>
          <p:cNvPr id="20" name="Rettangolo 19"/>
          <p:cNvSpPr/>
          <p:nvPr/>
        </p:nvSpPr>
        <p:spPr>
          <a:xfrm>
            <a:off x="1707197" y="3111541"/>
            <a:ext cx="906107" cy="30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egnaposto contenuto 2"/>
          <p:cNvSpPr txBox="1">
            <a:spLocks/>
          </p:cNvSpPr>
          <p:nvPr/>
        </p:nvSpPr>
        <p:spPr>
          <a:xfrm>
            <a:off x="482568" y="3545828"/>
            <a:ext cx="5603152" cy="320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Total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effective</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area: 3.4 m</a:t>
            </a:r>
            <a:r>
              <a:rPr kumimoji="0" lang="it-IT" sz="2000" b="0"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keV</a:t>
            </a:r>
            <a:endPar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Energy band: 2-30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keV</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Energy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resolution</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&lt;240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eV</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FWHM @6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keV</a:t>
            </a:r>
            <a:endPar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Based</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on the LOFT/LAD design</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40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Modules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on 2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deployable</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panels</a:t>
            </a:r>
            <a:endPar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Collimated</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large-area SDD detector.              Single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photon</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&lt;10µs</a:t>
            </a:r>
          </a:p>
        </p:txBody>
      </p:sp>
      <p:pic>
        <p:nvPicPr>
          <p:cNvPr id="21" name="Immagin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8052" y="1322688"/>
            <a:ext cx="2464228" cy="1873903"/>
          </a:xfrm>
          <a:prstGeom prst="rect">
            <a:avLst/>
          </a:prstGeom>
        </p:spPr>
      </p:pic>
      <p:cxnSp>
        <p:nvCxnSpPr>
          <p:cNvPr id="7" name="Connettore diritto 6"/>
          <p:cNvCxnSpPr/>
          <p:nvPr/>
        </p:nvCxnSpPr>
        <p:spPr>
          <a:xfrm>
            <a:off x="4572000" y="2752725"/>
            <a:ext cx="1168016" cy="106680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Immagin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197" y="958276"/>
            <a:ext cx="618805" cy="364412"/>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053" y="958276"/>
            <a:ext cx="554477" cy="368980"/>
          </a:xfrm>
          <a:prstGeom prst="rect">
            <a:avLst/>
          </a:prstGeom>
        </p:spPr>
      </p:pic>
    </p:spTree>
    <p:extLst>
      <p:ext uri="{BB962C8B-B14F-4D97-AF65-F5344CB8AC3E}">
        <p14:creationId xmlns:p14="http://schemas.microsoft.com/office/powerpoint/2010/main" val="406766444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p:cNvPicPr>
            <a:picLocks noChangeAspect="1"/>
          </p:cNvPicPr>
          <p:nvPr/>
        </p:nvPicPr>
        <p:blipFill>
          <a:blip r:embed="rId3"/>
          <a:stretch>
            <a:fillRect/>
          </a:stretch>
        </p:blipFill>
        <p:spPr>
          <a:xfrm>
            <a:off x="6427125" y="1565991"/>
            <a:ext cx="2040600" cy="3138277"/>
          </a:xfrm>
          <a:prstGeom prst="rect">
            <a:avLst/>
          </a:prstGeom>
        </p:spPr>
      </p:pic>
      <p:sp>
        <p:nvSpPr>
          <p:cNvPr id="23" name="Titolo 1"/>
          <p:cNvSpPr txBox="1">
            <a:spLocks/>
          </p:cNvSpPr>
          <p:nvPr/>
        </p:nvSpPr>
        <p:spPr>
          <a:xfrm>
            <a:off x="628650" y="217767"/>
            <a:ext cx="7886700" cy="119737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eXTP</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Scientific</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Payload</a:t>
            </a:r>
            <a:r>
              <a:rPr kumimoji="0" lang="it-IT" sz="4400" b="1" i="0" u="none" strike="noStrike" kern="1200" cap="none" spc="0" normalizeH="0" baseline="0" noProof="0" dirty="0" smtClean="0">
                <a:ln>
                  <a:noFill/>
                </a:ln>
                <a:solidFill>
                  <a:srgbClr val="0070C0"/>
                </a:solidFill>
                <a:effectLst/>
                <a:uLnTx/>
                <a:uFillTx/>
                <a:latin typeface="Calibri" panose="020F0502020204030204"/>
                <a:ea typeface="+mj-ea"/>
                <a:cs typeface="+mj-cs"/>
              </a:rPr>
              <a:t/>
            </a:r>
            <a:br>
              <a:rPr kumimoji="0" lang="it-IT" sz="4400" b="1" i="0" u="none" strike="noStrike" kern="1200" cap="none" spc="0" normalizeH="0" baseline="0" noProof="0" dirty="0" smtClean="0">
                <a:ln>
                  <a:noFill/>
                </a:ln>
                <a:solidFill>
                  <a:srgbClr val="0070C0"/>
                </a:solidFill>
                <a:effectLst/>
                <a:uLnTx/>
                <a:uFillTx/>
                <a:latin typeface="Calibri" panose="020F0502020204030204"/>
                <a:ea typeface="+mj-ea"/>
                <a:cs typeface="+mj-cs"/>
              </a:rPr>
            </a:b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PFA – </a:t>
            </a:r>
            <a:r>
              <a:rPr kumimoji="0" lang="it-IT" sz="3100" b="1" i="0" u="none" strike="noStrike" kern="1200" cap="none" spc="0" normalizeH="0" baseline="0" noProof="0" dirty="0" err="1" smtClean="0">
                <a:ln>
                  <a:noFill/>
                </a:ln>
                <a:solidFill>
                  <a:srgbClr val="0070C0"/>
                </a:solidFill>
                <a:effectLst/>
                <a:uLnTx/>
                <a:uFillTx/>
                <a:latin typeface="Calibri" panose="020F0502020204030204"/>
                <a:ea typeface="+mj-ea"/>
                <a:cs typeface="+mj-cs"/>
              </a:rPr>
              <a:t>Polarimetry</a:t>
            </a: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 </a:t>
            </a:r>
            <a:r>
              <a:rPr kumimoji="0" lang="it-IT" sz="3100" b="1" i="0" u="none" strike="noStrike" kern="1200" cap="none" spc="0" normalizeH="0" baseline="0" noProof="0" dirty="0" err="1" smtClean="0">
                <a:ln>
                  <a:noFill/>
                </a:ln>
                <a:solidFill>
                  <a:srgbClr val="0070C0"/>
                </a:solidFill>
                <a:effectLst/>
                <a:uLnTx/>
                <a:uFillTx/>
                <a:latin typeface="Calibri" panose="020F0502020204030204"/>
                <a:ea typeface="+mj-ea"/>
                <a:cs typeface="+mj-cs"/>
              </a:rPr>
              <a:t>Focusing</a:t>
            </a: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 Array</a:t>
            </a:r>
            <a:endParaRPr kumimoji="0" lang="it-IT" sz="3100" b="1"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
        <p:nvSpPr>
          <p:cNvPr id="24" name="Segnaposto contenuto 2"/>
          <p:cNvSpPr txBox="1">
            <a:spLocks/>
          </p:cNvSpPr>
          <p:nvPr/>
        </p:nvSpPr>
        <p:spPr>
          <a:xfrm>
            <a:off x="333375" y="3659668"/>
            <a:ext cx="6324600" cy="2884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Focal</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plane</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imaging</a:t>
            </a:r>
            <a:r>
              <a:rPr kumimoji="0" lang="it-IT" sz="20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it-IT" sz="20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polarimeter</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4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optics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with 5.25m FL</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smtClean="0">
                <a:ln>
                  <a:noFill/>
                </a:ln>
                <a:effectLst/>
                <a:uLnTx/>
                <a:uFillTx/>
                <a:latin typeface="Calibri" panose="020F0502020204030204"/>
                <a:ea typeface="+mn-ea"/>
                <a:cs typeface="+mn-cs"/>
              </a:rPr>
              <a:t>Imaging</a:t>
            </a:r>
            <a:r>
              <a:rPr kumimoji="0" lang="it-IT" sz="2000" b="0" i="0" u="none" strike="noStrike" kern="1200" cap="none" spc="0" normalizeH="0" baseline="0" noProof="0" dirty="0" smtClean="0">
                <a:ln>
                  <a:noFill/>
                </a:ln>
                <a:effectLst/>
                <a:uLnTx/>
                <a:uFillTx/>
                <a:latin typeface="Calibri" panose="020F0502020204030204"/>
                <a:ea typeface="+mn-ea"/>
                <a:cs typeface="+mn-cs"/>
              </a:rPr>
              <a:t>, </a:t>
            </a:r>
            <a:r>
              <a:rPr kumimoji="0" lang="it-IT" sz="2000" b="0" i="0" u="none" strike="noStrike" kern="1200" cap="none" spc="0" normalizeH="0" baseline="0" noProof="0" dirty="0" smtClean="0">
                <a:ln>
                  <a:noFill/>
                </a:ln>
                <a:solidFill>
                  <a:srgbClr val="FF0000"/>
                </a:solidFill>
                <a:effectLst/>
                <a:uLnTx/>
                <a:uFillTx/>
                <a:latin typeface="Calibri" panose="020F0502020204030204"/>
                <a:ea typeface="+mn-ea"/>
                <a:cs typeface="+mn-cs"/>
              </a:rPr>
              <a:t>PSF</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sym typeface="Symbol" panose="05050102010706020507" pitchFamily="18" charset="2"/>
              </a:rPr>
              <a:t> </a:t>
            </a:r>
            <a:r>
              <a:rPr kumimoji="0" lang="it-IT"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20 </a:t>
            </a:r>
            <a:r>
              <a:rPr kumimoji="0" lang="it-IT" sz="2000" b="0" i="0" u="none" strike="noStrike" kern="1200" cap="none" spc="0" normalizeH="0" baseline="0" noProof="0" dirty="0" err="1" smtClean="0">
                <a:ln>
                  <a:noFill/>
                </a:ln>
                <a:solidFill>
                  <a:srgbClr val="FF0000"/>
                </a:solidFill>
                <a:effectLst/>
                <a:uLnTx/>
                <a:uFillTx/>
                <a:latin typeface="Calibri" panose="020F0502020204030204"/>
                <a:ea typeface="+mn-ea"/>
                <a:cs typeface="+mn-cs"/>
                <a:sym typeface="Symbol" panose="05050102010706020507" pitchFamily="18" charset="2"/>
              </a:rPr>
              <a:t>arcsec</a:t>
            </a:r>
            <a:r>
              <a:rPr kumimoji="0" lang="it-IT"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 </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panose="05050102010706020507" pitchFamily="18" charset="2"/>
              </a:rPr>
              <a:t>HPD</a:t>
            </a:r>
            <a:endPar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61950" indent="-361950">
              <a:lnSpc>
                <a:spcPct val="120000"/>
              </a:lnSpc>
              <a:spcBef>
                <a:spcPts val="0"/>
              </a:spcBef>
              <a:spcAft>
                <a:spcPts val="600"/>
              </a:spcAft>
              <a:buFont typeface="Wingdings" panose="05000000000000000000" pitchFamily="2" charset="2"/>
              <a:buChar char="v"/>
              <a:defRPr/>
            </a:pPr>
            <a:r>
              <a:rPr lang="it-IT" sz="2000" dirty="0">
                <a:solidFill>
                  <a:srgbClr val="FF0000"/>
                </a:solidFill>
              </a:rPr>
              <a:t>Total effective area: 900 cm</a:t>
            </a:r>
            <a:r>
              <a:rPr lang="it-IT" sz="2000" baseline="30000" dirty="0">
                <a:solidFill>
                  <a:srgbClr val="FF0000"/>
                </a:solidFill>
              </a:rPr>
              <a:t>2</a:t>
            </a:r>
            <a:r>
              <a:rPr lang="it-IT" sz="2000" dirty="0">
                <a:solidFill>
                  <a:srgbClr val="FF0000"/>
                </a:solidFill>
              </a:rPr>
              <a:t> @2 keV (includes QE)</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Gas Pixel Detector: single photon, &lt;100µs</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Energy band: 2-10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keV</a:t>
            </a:r>
            <a:endPar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Energy resolution: 20% FWHM @6 keV</a:t>
            </a:r>
          </a:p>
        </p:txBody>
      </p:sp>
      <p:pic>
        <p:nvPicPr>
          <p:cNvPr id="8" name="Immagine 7"/>
          <p:cNvPicPr>
            <a:picLocks noChangeAspect="1"/>
          </p:cNvPicPr>
          <p:nvPr/>
        </p:nvPicPr>
        <p:blipFill rotWithShape="1">
          <a:blip r:embed="rId4"/>
          <a:srcRect l="2196"/>
          <a:stretch/>
        </p:blipFill>
        <p:spPr>
          <a:xfrm>
            <a:off x="6961563" y="4801627"/>
            <a:ext cx="2144441" cy="1902415"/>
          </a:xfrm>
          <a:prstGeom prst="rect">
            <a:avLst/>
          </a:prstGeom>
        </p:spPr>
      </p:pic>
      <p:pic>
        <p:nvPicPr>
          <p:cNvPr id="9" name="Picture 2"/>
          <p:cNvPicPr>
            <a:picLocks noChangeAspect="1" noChangeArrowheads="1"/>
          </p:cNvPicPr>
          <p:nvPr/>
        </p:nvPicPr>
        <p:blipFill rotWithShape="1">
          <a:blip r:embed="rId5"/>
          <a:srcRect/>
          <a:stretch/>
        </p:blipFill>
        <p:spPr bwMode="auto">
          <a:xfrm>
            <a:off x="3243677" y="1565991"/>
            <a:ext cx="2506790" cy="174823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diritto 5"/>
          <p:cNvCxnSpPr/>
          <p:nvPr/>
        </p:nvCxnSpPr>
        <p:spPr>
          <a:xfrm>
            <a:off x="5048250" y="1838325"/>
            <a:ext cx="1378875" cy="704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1530122"/>
            <a:ext cx="2643736" cy="1974915"/>
          </a:xfrm>
          <a:prstGeom prst="rect">
            <a:avLst/>
          </a:prstGeom>
        </p:spPr>
      </p:pic>
      <p:pic>
        <p:nvPicPr>
          <p:cNvPr id="10" name="Immagin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5693" y="953917"/>
            <a:ext cx="609041" cy="35776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spTree>
    <p:extLst>
      <p:ext uri="{BB962C8B-B14F-4D97-AF65-F5344CB8AC3E}">
        <p14:creationId xmlns:p14="http://schemas.microsoft.com/office/powerpoint/2010/main" val="413368405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628650" y="217767"/>
            <a:ext cx="7886700" cy="119737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eXTP</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Scientific</a:t>
            </a:r>
            <a:r>
              <a:rPr kumimoji="0" lang="it-IT" sz="44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 </a:t>
            </a:r>
            <a:r>
              <a:rPr kumimoji="0" lang="it-IT" sz="44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Calibri" panose="020F0502020204030204"/>
                <a:ea typeface="+mj-ea"/>
                <a:cs typeface="+mj-cs"/>
              </a:rPr>
              <a:t>Payload</a:t>
            </a:r>
            <a:r>
              <a:rPr kumimoji="0" lang="it-IT" sz="4400" b="1" i="0" u="none" strike="noStrike" kern="1200" cap="none" spc="0" normalizeH="0" baseline="0" noProof="0" dirty="0" smtClean="0">
                <a:ln>
                  <a:noFill/>
                </a:ln>
                <a:solidFill>
                  <a:srgbClr val="0070C0"/>
                </a:solidFill>
                <a:effectLst/>
                <a:uLnTx/>
                <a:uFillTx/>
                <a:latin typeface="Calibri" panose="020F0502020204030204"/>
                <a:ea typeface="+mj-ea"/>
                <a:cs typeface="+mj-cs"/>
              </a:rPr>
              <a:t/>
            </a:r>
            <a:br>
              <a:rPr kumimoji="0" lang="it-IT" sz="4400" b="1" i="0" u="none" strike="noStrike" kern="1200" cap="none" spc="0" normalizeH="0" baseline="0" noProof="0" dirty="0" smtClean="0">
                <a:ln>
                  <a:noFill/>
                </a:ln>
                <a:solidFill>
                  <a:srgbClr val="0070C0"/>
                </a:solidFill>
                <a:effectLst/>
                <a:uLnTx/>
                <a:uFillTx/>
                <a:latin typeface="Calibri" panose="020F0502020204030204"/>
                <a:ea typeface="+mj-ea"/>
                <a:cs typeface="+mj-cs"/>
              </a:rPr>
            </a:br>
            <a:r>
              <a:rPr kumimoji="0" lang="it-IT" sz="3100" b="1" i="0" u="none" strike="noStrike" kern="1200" cap="none" spc="0" normalizeH="0" baseline="0" noProof="0" dirty="0" smtClean="0">
                <a:ln>
                  <a:noFill/>
                </a:ln>
                <a:solidFill>
                  <a:srgbClr val="0070C0"/>
                </a:solidFill>
                <a:effectLst/>
                <a:uLnTx/>
                <a:uFillTx/>
                <a:latin typeface="Calibri" panose="020F0502020204030204"/>
                <a:ea typeface="+mj-ea"/>
                <a:cs typeface="+mj-cs"/>
              </a:rPr>
              <a:t>WFM – Wide Field Monitor</a:t>
            </a:r>
            <a:endParaRPr kumimoji="0" lang="it-IT" sz="3100" b="1"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
        <p:nvSpPr>
          <p:cNvPr id="24" name="Segnaposto contenuto 2"/>
          <p:cNvSpPr txBox="1">
            <a:spLocks/>
          </p:cNvSpPr>
          <p:nvPr/>
        </p:nvSpPr>
        <p:spPr>
          <a:xfrm>
            <a:off x="482567" y="3537856"/>
            <a:ext cx="5918233" cy="30840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Field of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View</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4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steradian</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at</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20%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response</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Imaging</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&lt;5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arcmin</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angular</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resolution</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1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arcmin</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PSLA</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Energy band: 2-50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keV</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Energy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resolution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300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eV</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 FWHM @6 </a:t>
            </a:r>
            <a:r>
              <a:rPr kumimoji="0" lang="it-IT" sz="2000" b="0" i="0" u="none" strike="noStrike" kern="1200" cap="none" spc="0" normalizeH="0" baseline="0" noProof="0" dirty="0" err="1">
                <a:ln>
                  <a:noFill/>
                </a:ln>
                <a:solidFill>
                  <a:srgbClr val="FF0000"/>
                </a:solidFill>
                <a:effectLst/>
                <a:uLnTx/>
                <a:uFillTx/>
                <a:latin typeface="Calibri" panose="020F0502020204030204"/>
                <a:ea typeface="+mn-ea"/>
                <a:cs typeface="+mn-cs"/>
              </a:rPr>
              <a:t>keV</a:t>
            </a:r>
            <a:endPar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Effective</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area: 80 cm</a:t>
            </a:r>
            <a:r>
              <a:rPr kumimoji="0" lang="it-IT"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@6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keV</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unit</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axis</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Same</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design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LOFT/WFM, 3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units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(6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cameras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361950" marR="0" lvl="0" indent="-361950" algn="l" defTabSz="914400" rtl="0" eaLnBrk="1" fontAlgn="auto" latinLnBrk="0" hangingPunct="1">
              <a:lnSpc>
                <a:spcPct val="120000"/>
              </a:lnSpc>
              <a:spcBef>
                <a:spcPts val="0"/>
              </a:spcBef>
              <a:spcAft>
                <a:spcPts val="600"/>
              </a:spcAft>
              <a:buClrTx/>
              <a:buSzTx/>
              <a:buFont typeface="Wingdings" panose="05000000000000000000" pitchFamily="2" charset="2"/>
              <a:buChar char="v"/>
              <a:tabLst/>
              <a:defRPr/>
            </a:pP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Same</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detectors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as</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LAD (SDD). Single </a:t>
            </a:r>
            <a:r>
              <a:rPr kumimoji="0" lang="it-IT"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photon</a:t>
            </a:r>
            <a:r>
              <a:rPr kumimoji="0" lang="it-IT"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&lt;10µs</a:t>
            </a:r>
          </a:p>
        </p:txBody>
      </p:sp>
      <p:grpSp>
        <p:nvGrpSpPr>
          <p:cNvPr id="10" name="Gruppo 9"/>
          <p:cNvGrpSpPr>
            <a:grpSpLocks noChangeAspect="1"/>
          </p:cNvGrpSpPr>
          <p:nvPr/>
        </p:nvGrpSpPr>
        <p:grpSpPr>
          <a:xfrm>
            <a:off x="6868719" y="4105925"/>
            <a:ext cx="1913885" cy="2343403"/>
            <a:chOff x="4865298" y="600075"/>
            <a:chExt cx="4278702" cy="5384194"/>
          </a:xfrm>
        </p:grpSpPr>
        <p:pic>
          <p:nvPicPr>
            <p:cNvPr id="13" name="Immagine 12" descr="Immagine.jpg"/>
            <p:cNvPicPr>
              <a:picLocks noChangeAspect="1"/>
            </p:cNvPicPr>
            <p:nvPr/>
          </p:nvPicPr>
          <p:blipFill>
            <a:blip r:embed="rId3" cstate="print"/>
            <a:stretch>
              <a:fillRect/>
            </a:stretch>
          </p:blipFill>
          <p:spPr>
            <a:xfrm>
              <a:off x="5125245" y="600075"/>
              <a:ext cx="4018755" cy="3528449"/>
            </a:xfrm>
            <a:prstGeom prst="rect">
              <a:avLst/>
            </a:prstGeom>
            <a:ln>
              <a:noFill/>
            </a:ln>
            <a:effectLst>
              <a:outerShdw blurRad="292100" dist="139700" dir="2700000" algn="tl" rotWithShape="0">
                <a:srgbClr val="333333">
                  <a:alpha val="65000"/>
                </a:srgbClr>
              </a:outerShdw>
            </a:effectLst>
          </p:spPr>
        </p:pic>
        <p:pic>
          <p:nvPicPr>
            <p:cNvPr id="14" name="Immagine 13" descr="SDD.png"/>
            <p:cNvPicPr>
              <a:picLocks noChangeAspect="1"/>
            </p:cNvPicPr>
            <p:nvPr/>
          </p:nvPicPr>
          <p:blipFill>
            <a:blip r:embed="rId4" cstate="print"/>
            <a:stretch>
              <a:fillRect/>
            </a:stretch>
          </p:blipFill>
          <p:spPr>
            <a:xfrm>
              <a:off x="4865298" y="4081426"/>
              <a:ext cx="3122763" cy="1902843"/>
            </a:xfrm>
            <a:prstGeom prst="rect">
              <a:avLst/>
            </a:prstGeom>
            <a:effectLst>
              <a:outerShdw blurRad="50800" dist="38100" dir="2700000" algn="tl" rotWithShape="0">
                <a:prstClr val="black">
                  <a:alpha val="40000"/>
                </a:prstClr>
              </a:outerShdw>
            </a:effectLst>
          </p:spPr>
        </p:pic>
        <p:sp>
          <p:nvSpPr>
            <p:cNvPr id="15" name="Figura a mano libera 14"/>
            <p:cNvSpPr/>
            <p:nvPr/>
          </p:nvSpPr>
          <p:spPr>
            <a:xfrm>
              <a:off x="6621013" y="2182483"/>
              <a:ext cx="780451" cy="455403"/>
            </a:xfrm>
            <a:custGeom>
              <a:avLst/>
              <a:gdLst>
                <a:gd name="connsiteX0" fmla="*/ 448574 w 767751"/>
                <a:gd name="connsiteY0" fmla="*/ 474453 h 474453"/>
                <a:gd name="connsiteX1" fmla="*/ 767751 w 767751"/>
                <a:gd name="connsiteY1" fmla="*/ 215660 h 474453"/>
                <a:gd name="connsiteX2" fmla="*/ 370936 w 767751"/>
                <a:gd name="connsiteY2" fmla="*/ 0 h 474453"/>
                <a:gd name="connsiteX3" fmla="*/ 0 w 767751"/>
                <a:gd name="connsiteY3" fmla="*/ 198408 h 474453"/>
                <a:gd name="connsiteX4" fmla="*/ 448574 w 767751"/>
                <a:gd name="connsiteY4" fmla="*/ 474453 h 474453"/>
                <a:gd name="connsiteX0" fmla="*/ 397774 w 767751"/>
                <a:gd name="connsiteY0" fmla="*/ 455403 h 455403"/>
                <a:gd name="connsiteX1" fmla="*/ 767751 w 767751"/>
                <a:gd name="connsiteY1" fmla="*/ 215660 h 455403"/>
                <a:gd name="connsiteX2" fmla="*/ 370936 w 767751"/>
                <a:gd name="connsiteY2" fmla="*/ 0 h 455403"/>
                <a:gd name="connsiteX3" fmla="*/ 0 w 767751"/>
                <a:gd name="connsiteY3" fmla="*/ 198408 h 455403"/>
                <a:gd name="connsiteX4" fmla="*/ 397774 w 767751"/>
                <a:gd name="connsiteY4" fmla="*/ 455403 h 455403"/>
                <a:gd name="connsiteX0" fmla="*/ 410474 w 780451"/>
                <a:gd name="connsiteY0" fmla="*/ 455403 h 455403"/>
                <a:gd name="connsiteX1" fmla="*/ 780451 w 780451"/>
                <a:gd name="connsiteY1" fmla="*/ 215660 h 455403"/>
                <a:gd name="connsiteX2" fmla="*/ 383636 w 780451"/>
                <a:gd name="connsiteY2" fmla="*/ 0 h 455403"/>
                <a:gd name="connsiteX3" fmla="*/ 0 w 780451"/>
                <a:gd name="connsiteY3" fmla="*/ 217458 h 455403"/>
                <a:gd name="connsiteX4" fmla="*/ 410474 w 780451"/>
                <a:gd name="connsiteY4" fmla="*/ 455403 h 45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451" h="455403">
                  <a:moveTo>
                    <a:pt x="410474" y="455403"/>
                  </a:moveTo>
                  <a:lnTo>
                    <a:pt x="780451" y="215660"/>
                  </a:lnTo>
                  <a:lnTo>
                    <a:pt x="383636" y="0"/>
                  </a:lnTo>
                  <a:lnTo>
                    <a:pt x="0" y="217458"/>
                  </a:lnTo>
                  <a:lnTo>
                    <a:pt x="410474" y="455403"/>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Connettore 1 8"/>
            <p:cNvCxnSpPr>
              <a:stCxn id="15" idx="3"/>
            </p:cNvCxnSpPr>
            <p:nvPr/>
          </p:nvCxnSpPr>
          <p:spPr>
            <a:xfrm flipH="1">
              <a:off x="5402253" y="2399941"/>
              <a:ext cx="1218760" cy="16896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Connettore 1 10"/>
            <p:cNvCxnSpPr>
              <a:stCxn id="15" idx="1"/>
            </p:cNvCxnSpPr>
            <p:nvPr/>
          </p:nvCxnSpPr>
          <p:spPr>
            <a:xfrm>
              <a:off x="7401464" y="2398143"/>
              <a:ext cx="586914" cy="2050441"/>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8" name="Imagen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7007" y="2261068"/>
            <a:ext cx="2105597" cy="162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796" t="19158" r="48959" b="29488"/>
          <a:stretch/>
        </p:blipFill>
        <p:spPr bwMode="auto">
          <a:xfrm>
            <a:off x="2972328" y="1714186"/>
            <a:ext cx="3566576" cy="146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diritto 5"/>
          <p:cNvCxnSpPr/>
          <p:nvPr/>
        </p:nvCxnSpPr>
        <p:spPr>
          <a:xfrm>
            <a:off x="5153025" y="2261068"/>
            <a:ext cx="1523982" cy="348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图片 9"/>
          <p:cNvPicPr>
            <a:picLocks noChangeAspect="1" noChangeArrowheads="1"/>
          </p:cNvPicPr>
          <p:nvPr/>
        </p:nvPicPr>
        <p:blipFill>
          <a:blip r:embed="rId7">
            <a:extLst>
              <a:ext uri="{28A0092B-C50C-407E-A947-70E740481C1C}">
                <a14:useLocalDpi xmlns:a14="http://schemas.microsoft.com/office/drawing/2010/main" val="0"/>
              </a:ext>
            </a:extLst>
          </a:blip>
          <a:srcRect l="8878" t="21112" r="52287" b="13986"/>
          <a:stretch>
            <a:fillRect/>
          </a:stretch>
        </p:blipFill>
        <p:spPr bwMode="auto">
          <a:xfrm>
            <a:off x="0" y="1389296"/>
            <a:ext cx="35290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1370" y="968649"/>
            <a:ext cx="618805" cy="364412"/>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9392" y="137617"/>
            <a:ext cx="875937" cy="875937"/>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0524" y="968648"/>
            <a:ext cx="563404" cy="374919"/>
          </a:xfrm>
          <a:prstGeom prst="rect">
            <a:avLst/>
          </a:prstGeom>
        </p:spPr>
      </p:pic>
    </p:spTree>
    <p:extLst>
      <p:ext uri="{BB962C8B-B14F-4D97-AF65-F5344CB8AC3E}">
        <p14:creationId xmlns:p14="http://schemas.microsoft.com/office/powerpoint/2010/main" val="326039194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lumMod val="65000"/>
              </a:schemeClr>
            </a:solidFill>
            <a:latin typeface="Vegur" pitchFamily="2" charset="0"/>
          </a:defRPr>
        </a:defPPr>
      </a:lstStyle>
    </a:txDef>
  </a:objectDefaults>
  <a:extraClrSchemeLst/>
</a:theme>
</file>

<file path=ppt/theme/theme2.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lumMod val="65000"/>
              </a:schemeClr>
            </a:solidFill>
            <a:latin typeface="Vegur" pitchFamily="2" charset="0"/>
          </a:defRPr>
        </a:defPPr>
      </a:lstStyle>
    </a:txDef>
  </a:objectDefaults>
  <a:extraClrSchemeLst/>
</a:theme>
</file>

<file path=ppt/theme/theme3.xml><?xml version="1.0" encoding="utf-8"?>
<a:theme xmlns:a="http://schemas.openxmlformats.org/drawingml/2006/main" name="4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lumMod val="65000"/>
              </a:schemeClr>
            </a:solidFill>
            <a:latin typeface="Vegur" pitchFamily="2" charset="0"/>
          </a:defRPr>
        </a:defPPr>
      </a:lstStyle>
    </a:tx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8394</TotalTime>
  <Words>1673</Words>
  <Application>Microsoft Office PowerPoint</Application>
  <PresentationFormat>On-screen Show (4:3)</PresentationFormat>
  <Paragraphs>280</Paragraphs>
  <Slides>20</Slides>
  <Notes>15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ＭＳ Ｐゴシック</vt:lpstr>
      <vt:lpstr>ＭＳ Ｐゴシック</vt:lpstr>
      <vt:lpstr>宋体</vt:lpstr>
      <vt:lpstr>Arial</vt:lpstr>
      <vt:lpstr>Calibri</vt:lpstr>
      <vt:lpstr>Calibri Light</vt:lpstr>
      <vt:lpstr>Gotham Book</vt:lpstr>
      <vt:lpstr>Symbol</vt:lpstr>
      <vt:lpstr>Times New Roman</vt:lpstr>
      <vt:lpstr>Vegur</vt:lpstr>
      <vt:lpstr>Verdana</vt:lpstr>
      <vt:lpstr>Wingdings</vt:lpstr>
      <vt:lpstr>2_Tema di Office</vt:lpstr>
      <vt:lpstr>3_Tema di Office</vt:lpstr>
      <vt:lpstr>4_Tema di Office</vt:lpstr>
      <vt:lpstr>8_Tema di Office</vt:lpstr>
      <vt:lpstr>1_Office Theme</vt:lpstr>
      <vt:lpstr>PowerPoint Presentation</vt:lpstr>
      <vt:lpstr>eXTP enhanced X-ray Timing and Polarimetry mission</vt:lpstr>
      <vt:lpstr>PowerPoint Presentation</vt:lpstr>
      <vt:lpstr>PowerPoint Presentation</vt:lpstr>
      <vt:lpstr>eXTP concept</vt:lpstr>
      <vt:lpstr>PowerPoint Presentation</vt:lpstr>
      <vt:lpstr>PowerPoint Presentation</vt:lpstr>
      <vt:lpstr>PowerPoint Presentation</vt:lpstr>
      <vt:lpstr>PowerPoint Presentation</vt:lpstr>
      <vt:lpstr>Key eXTP Performance</vt:lpstr>
      <vt:lpstr>PowerPoint Presentation</vt:lpstr>
      <vt:lpstr>PowerPoint Presentation</vt:lpstr>
      <vt:lpstr>PowerPoint Presentation</vt:lpstr>
      <vt:lpstr>PowerPoint Presentation</vt:lpstr>
      <vt:lpstr>Participating (H/S/W) Italian Institutes/Institutions</vt:lpstr>
      <vt:lpstr>Programmatic Status Update </vt:lpstr>
      <vt:lpstr>Technical Status Update </vt:lpstr>
      <vt:lpstr>Expected Science Return </vt:lpstr>
      <vt:lpstr>PowerPoint Presentation</vt:lpstr>
      <vt:lpstr>Next eXTP Consortium Meeting Nanjing, China, 23-27 March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yuri</dc:creator>
  <cp:lastModifiedBy>Windows User</cp:lastModifiedBy>
  <cp:revision>1306</cp:revision>
  <cp:lastPrinted>2016-12-01T09:18:45Z</cp:lastPrinted>
  <dcterms:created xsi:type="dcterms:W3CDTF">2013-12-18T10:28:22Z</dcterms:created>
  <dcterms:modified xsi:type="dcterms:W3CDTF">2019-12-11T07:20:21Z</dcterms:modified>
</cp:coreProperties>
</file>