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mp4" ContentType="video/unknown"/>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6.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7.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embeddings/oleObject1.bin" ContentType="application/vnd.openxmlformats-officedocument.oleObject"/>
  <Override PartName="/ppt/media/media2.gif"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1"/>
    <p:sldMasterId id="2147488362" r:id="rId2"/>
    <p:sldMasterId id="2147491822" r:id="rId3"/>
    <p:sldMasterId id="2147493818" r:id="rId4"/>
    <p:sldMasterId id="2147494782" r:id="rId5"/>
    <p:sldMasterId id="2147496803" r:id="rId6"/>
    <p:sldMasterId id="2147497083" r:id="rId7"/>
    <p:sldMasterId id="2147497091" r:id="rId8"/>
    <p:sldMasterId id="2147497636" r:id="rId9"/>
    <p:sldMasterId id="2147497648" r:id="rId10"/>
    <p:sldMasterId id="2147497664" r:id="rId11"/>
    <p:sldMasterId id="2147497680" r:id="rId12"/>
    <p:sldMasterId id="2147497696" r:id="rId13"/>
    <p:sldMasterId id="2147497744" r:id="rId14"/>
    <p:sldMasterId id="2147497787" r:id="rId15"/>
    <p:sldMasterId id="2147497813" r:id="rId16"/>
    <p:sldMasterId id="2147497827" r:id="rId17"/>
    <p:sldMasterId id="2147497855" r:id="rId18"/>
    <p:sldMasterId id="2147497871" r:id="rId19"/>
    <p:sldMasterId id="2147497883" r:id="rId20"/>
  </p:sldMasterIdLst>
  <p:notesMasterIdLst>
    <p:notesMasterId r:id="rId75"/>
  </p:notesMasterIdLst>
  <p:handoutMasterIdLst>
    <p:handoutMasterId r:id="rId76"/>
  </p:handoutMasterIdLst>
  <p:sldIdLst>
    <p:sldId id="953" r:id="rId21"/>
    <p:sldId id="935" r:id="rId22"/>
    <p:sldId id="868" r:id="rId23"/>
    <p:sldId id="884" r:id="rId24"/>
    <p:sldId id="869" r:id="rId25"/>
    <p:sldId id="642" r:id="rId26"/>
    <p:sldId id="658" r:id="rId27"/>
    <p:sldId id="951" r:id="rId28"/>
    <p:sldId id="877" r:id="rId29"/>
    <p:sldId id="975" r:id="rId30"/>
    <p:sldId id="927" r:id="rId31"/>
    <p:sldId id="926" r:id="rId32"/>
    <p:sldId id="929" r:id="rId33"/>
    <p:sldId id="860" r:id="rId34"/>
    <p:sldId id="939" r:id="rId35"/>
    <p:sldId id="940" r:id="rId36"/>
    <p:sldId id="910" r:id="rId37"/>
    <p:sldId id="979" r:id="rId38"/>
    <p:sldId id="890" r:id="rId39"/>
    <p:sldId id="921" r:id="rId40"/>
    <p:sldId id="981" r:id="rId41"/>
    <p:sldId id="991" r:id="rId42"/>
    <p:sldId id="934" r:id="rId43"/>
    <p:sldId id="956" r:id="rId44"/>
    <p:sldId id="954" r:id="rId45"/>
    <p:sldId id="794" r:id="rId46"/>
    <p:sldId id="866" r:id="rId47"/>
    <p:sldId id="867" r:id="rId48"/>
    <p:sldId id="961" r:id="rId49"/>
    <p:sldId id="962" r:id="rId50"/>
    <p:sldId id="989" r:id="rId51"/>
    <p:sldId id="967" r:id="rId52"/>
    <p:sldId id="970" r:id="rId53"/>
    <p:sldId id="971" r:id="rId54"/>
    <p:sldId id="990" r:id="rId55"/>
    <p:sldId id="870" r:id="rId56"/>
    <p:sldId id="875" r:id="rId57"/>
    <p:sldId id="992" r:id="rId58"/>
    <p:sldId id="993" r:id="rId59"/>
    <p:sldId id="974" r:id="rId60"/>
    <p:sldId id="873" r:id="rId61"/>
    <p:sldId id="952" r:id="rId62"/>
    <p:sldId id="997" r:id="rId63"/>
    <p:sldId id="998" r:id="rId64"/>
    <p:sldId id="999" r:id="rId65"/>
    <p:sldId id="1000" r:id="rId66"/>
    <p:sldId id="1001" r:id="rId67"/>
    <p:sldId id="936" r:id="rId68"/>
    <p:sldId id="985" r:id="rId69"/>
    <p:sldId id="986" r:id="rId70"/>
    <p:sldId id="942" r:id="rId71"/>
    <p:sldId id="937" r:id="rId72"/>
    <p:sldId id="996" r:id="rId73"/>
    <p:sldId id="1002" r:id="rId74"/>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1pPr>
    <a:lvl2pPr marL="457130"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2pPr>
    <a:lvl3pPr marL="914259"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3pPr>
    <a:lvl4pPr marL="1371390"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4pPr>
    <a:lvl5pPr marL="1828519" algn="l" rtl="0" fontAlgn="base">
      <a:spcBef>
        <a:spcPct val="0"/>
      </a:spcBef>
      <a:spcAft>
        <a:spcPct val="0"/>
      </a:spcAft>
      <a:defRPr sz="2000" kern="1200">
        <a:solidFill>
          <a:schemeClr val="tx1"/>
        </a:solidFill>
        <a:latin typeface="Times New Roman" charset="0"/>
        <a:ea typeface="ＭＳ Ｐゴシック" charset="0"/>
        <a:cs typeface="ＭＳ Ｐゴシック" charset="0"/>
      </a:defRPr>
    </a:lvl5pPr>
    <a:lvl6pPr marL="2285649" algn="l" defTabSz="457130" rtl="0" eaLnBrk="1" latinLnBrk="0" hangingPunct="1">
      <a:defRPr sz="2000" kern="1200">
        <a:solidFill>
          <a:schemeClr val="tx1"/>
        </a:solidFill>
        <a:latin typeface="Times New Roman" charset="0"/>
        <a:ea typeface="ＭＳ Ｐゴシック" charset="0"/>
        <a:cs typeface="ＭＳ Ｐゴシック" charset="0"/>
      </a:defRPr>
    </a:lvl6pPr>
    <a:lvl7pPr marL="2742780" algn="l" defTabSz="457130" rtl="0" eaLnBrk="1" latinLnBrk="0" hangingPunct="1">
      <a:defRPr sz="2000" kern="1200">
        <a:solidFill>
          <a:schemeClr val="tx1"/>
        </a:solidFill>
        <a:latin typeface="Times New Roman" charset="0"/>
        <a:ea typeface="ＭＳ Ｐゴシック" charset="0"/>
        <a:cs typeface="ＭＳ Ｐゴシック" charset="0"/>
      </a:defRPr>
    </a:lvl7pPr>
    <a:lvl8pPr marL="3199908" algn="l" defTabSz="457130" rtl="0" eaLnBrk="1" latinLnBrk="0" hangingPunct="1">
      <a:defRPr sz="2000" kern="1200">
        <a:solidFill>
          <a:schemeClr val="tx1"/>
        </a:solidFill>
        <a:latin typeface="Times New Roman" charset="0"/>
        <a:ea typeface="ＭＳ Ｐゴシック" charset="0"/>
        <a:cs typeface="ＭＳ Ｐゴシック" charset="0"/>
      </a:defRPr>
    </a:lvl8pPr>
    <a:lvl9pPr marL="3657039" algn="l" defTabSz="457130" rtl="0" eaLnBrk="1" latinLnBrk="0" hangingPunct="1">
      <a:defRPr sz="2000" kern="1200">
        <a:solidFill>
          <a:schemeClr val="tx1"/>
        </a:solidFill>
        <a:latin typeface="Times New Roman"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ssandro Drago" initials="A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3CD50"/>
    <a:srgbClr val="0BCDC1"/>
    <a:srgbClr val="CD1F99"/>
    <a:srgbClr val="FFD300"/>
    <a:srgbClr val="75DBFF"/>
    <a:srgbClr val="FF3300"/>
    <a:srgbClr val="00FFFF"/>
    <a:srgbClr val="FF0000"/>
    <a:srgbClr val="FF66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230" autoAdjust="0"/>
    <p:restoredTop sz="98527" autoAdjust="0"/>
  </p:normalViewPr>
  <p:slideViewPr>
    <p:cSldViewPr>
      <p:cViewPr>
        <p:scale>
          <a:sx n="80" d="100"/>
          <a:sy n="80" d="100"/>
        </p:scale>
        <p:origin x="-1264"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5" d="100"/>
        <a:sy n="55" d="100"/>
      </p:scale>
      <p:origin x="0" y="1232"/>
    </p:cViewPr>
  </p:sorterViewPr>
  <p:notesViewPr>
    <p:cSldViewPr>
      <p:cViewPr varScale="1">
        <p:scale>
          <a:sx n="60" d="100"/>
          <a:sy n="60" d="100"/>
        </p:scale>
        <p:origin x="-247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43.xml"/><Relationship Id="rId64" Type="http://schemas.openxmlformats.org/officeDocument/2006/relationships/slide" Target="slides/slide44.xml"/><Relationship Id="rId65" Type="http://schemas.openxmlformats.org/officeDocument/2006/relationships/slide" Target="slides/slide45.xml"/><Relationship Id="rId66" Type="http://schemas.openxmlformats.org/officeDocument/2006/relationships/slide" Target="slides/slide46.xml"/><Relationship Id="rId67" Type="http://schemas.openxmlformats.org/officeDocument/2006/relationships/slide" Target="slides/slide47.xml"/><Relationship Id="rId68" Type="http://schemas.openxmlformats.org/officeDocument/2006/relationships/slide" Target="slides/slide48.xml"/><Relationship Id="rId69" Type="http://schemas.openxmlformats.org/officeDocument/2006/relationships/slide" Target="slides/slide49.xml"/><Relationship Id="rId50" Type="http://schemas.openxmlformats.org/officeDocument/2006/relationships/slide" Target="slides/slide30.xml"/><Relationship Id="rId51" Type="http://schemas.openxmlformats.org/officeDocument/2006/relationships/slide" Target="slides/slide31.xml"/><Relationship Id="rId52" Type="http://schemas.openxmlformats.org/officeDocument/2006/relationships/slide" Target="slides/slide32.xml"/><Relationship Id="rId53" Type="http://schemas.openxmlformats.org/officeDocument/2006/relationships/slide" Target="slides/slide33.xml"/><Relationship Id="rId54" Type="http://schemas.openxmlformats.org/officeDocument/2006/relationships/slide" Target="slides/slide34.xml"/><Relationship Id="rId55" Type="http://schemas.openxmlformats.org/officeDocument/2006/relationships/slide" Target="slides/slide35.xml"/><Relationship Id="rId56" Type="http://schemas.openxmlformats.org/officeDocument/2006/relationships/slide" Target="slides/slide36.xml"/><Relationship Id="rId57" Type="http://schemas.openxmlformats.org/officeDocument/2006/relationships/slide" Target="slides/slide37.xml"/><Relationship Id="rId58" Type="http://schemas.openxmlformats.org/officeDocument/2006/relationships/slide" Target="slides/slide38.xml"/><Relationship Id="rId59" Type="http://schemas.openxmlformats.org/officeDocument/2006/relationships/slide" Target="slides/slide39.xml"/><Relationship Id="rId40" Type="http://schemas.openxmlformats.org/officeDocument/2006/relationships/slide" Target="slides/slide20.xml"/><Relationship Id="rId41" Type="http://schemas.openxmlformats.org/officeDocument/2006/relationships/slide" Target="slides/slide21.xml"/><Relationship Id="rId42" Type="http://schemas.openxmlformats.org/officeDocument/2006/relationships/slide" Target="slides/slide22.xml"/><Relationship Id="rId43" Type="http://schemas.openxmlformats.org/officeDocument/2006/relationships/slide" Target="slides/slide23.xml"/><Relationship Id="rId44" Type="http://schemas.openxmlformats.org/officeDocument/2006/relationships/slide" Target="slides/slide24.xml"/><Relationship Id="rId45" Type="http://schemas.openxmlformats.org/officeDocument/2006/relationships/slide" Target="slides/slide25.xml"/><Relationship Id="rId46" Type="http://schemas.openxmlformats.org/officeDocument/2006/relationships/slide" Target="slides/slide26.xml"/><Relationship Id="rId47" Type="http://schemas.openxmlformats.org/officeDocument/2006/relationships/slide" Target="slides/slide27.xml"/><Relationship Id="rId48" Type="http://schemas.openxmlformats.org/officeDocument/2006/relationships/slide" Target="slides/slide28.xml"/><Relationship Id="rId49" Type="http://schemas.openxmlformats.org/officeDocument/2006/relationships/slide" Target="slides/slide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0.xml"/><Relationship Id="rId31" Type="http://schemas.openxmlformats.org/officeDocument/2006/relationships/slide" Target="slides/slide11.xml"/><Relationship Id="rId32" Type="http://schemas.openxmlformats.org/officeDocument/2006/relationships/slide" Target="slides/slide12.xml"/><Relationship Id="rId33" Type="http://schemas.openxmlformats.org/officeDocument/2006/relationships/slide" Target="slides/slide13.xml"/><Relationship Id="rId34" Type="http://schemas.openxmlformats.org/officeDocument/2006/relationships/slide" Target="slides/slide14.xml"/><Relationship Id="rId35" Type="http://schemas.openxmlformats.org/officeDocument/2006/relationships/slide" Target="slides/slide15.xml"/><Relationship Id="rId36" Type="http://schemas.openxmlformats.org/officeDocument/2006/relationships/slide" Target="slides/slide16.xml"/><Relationship Id="rId37" Type="http://schemas.openxmlformats.org/officeDocument/2006/relationships/slide" Target="slides/slide17.xml"/><Relationship Id="rId38" Type="http://schemas.openxmlformats.org/officeDocument/2006/relationships/slide" Target="slides/slide18.xml"/><Relationship Id="rId39" Type="http://schemas.openxmlformats.org/officeDocument/2006/relationships/slide" Target="slides/slide19.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50.xml"/><Relationship Id="rId71" Type="http://schemas.openxmlformats.org/officeDocument/2006/relationships/slide" Target="slides/slide51.xml"/><Relationship Id="rId72" Type="http://schemas.openxmlformats.org/officeDocument/2006/relationships/slide" Target="slides/slide52.xml"/><Relationship Id="rId20" Type="http://schemas.openxmlformats.org/officeDocument/2006/relationships/slideMaster" Target="slideMasters/slideMaster20.xml"/><Relationship Id="rId21" Type="http://schemas.openxmlformats.org/officeDocument/2006/relationships/slide" Target="slides/slide1.xml"/><Relationship Id="rId22" Type="http://schemas.openxmlformats.org/officeDocument/2006/relationships/slide" Target="slides/slide2.xml"/><Relationship Id="rId23" Type="http://schemas.openxmlformats.org/officeDocument/2006/relationships/slide" Target="slides/slide3.xml"/><Relationship Id="rId24" Type="http://schemas.openxmlformats.org/officeDocument/2006/relationships/slide" Target="slides/slide4.xml"/><Relationship Id="rId25" Type="http://schemas.openxmlformats.org/officeDocument/2006/relationships/slide" Target="slides/slide5.xml"/><Relationship Id="rId26" Type="http://schemas.openxmlformats.org/officeDocument/2006/relationships/slide" Target="slides/slide6.xml"/><Relationship Id="rId27" Type="http://schemas.openxmlformats.org/officeDocument/2006/relationships/slide" Target="slides/slide7.xml"/><Relationship Id="rId28" Type="http://schemas.openxmlformats.org/officeDocument/2006/relationships/slide" Target="slides/slide8.xml"/><Relationship Id="rId29" Type="http://schemas.openxmlformats.org/officeDocument/2006/relationships/slide" Target="slides/slide9.xml"/><Relationship Id="rId73" Type="http://schemas.openxmlformats.org/officeDocument/2006/relationships/slide" Target="slides/slide53.xml"/><Relationship Id="rId74" Type="http://schemas.openxmlformats.org/officeDocument/2006/relationships/slide" Target="slides/slide54.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commentAuthors" Target="commentAuthors.xml"/><Relationship Id="rId79" Type="http://schemas.openxmlformats.org/officeDocument/2006/relationships/presProps" Target="presProps.xml"/><Relationship Id="rId60" Type="http://schemas.openxmlformats.org/officeDocument/2006/relationships/slide" Target="slides/slide40.xml"/><Relationship Id="rId61" Type="http://schemas.openxmlformats.org/officeDocument/2006/relationships/slide" Target="slides/slide41.xml"/><Relationship Id="rId62" Type="http://schemas.openxmlformats.org/officeDocument/2006/relationships/slide" Target="slides/slide4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12-08T11:24:25.406" idx="2">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 Id="rId2"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mn-ea"/>
                <a:cs typeface="+mn-cs"/>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1A293D88-C926-5C47-A92B-EAE4053F5183}" type="datetimeFigureOut">
              <a:rPr lang="it-IT"/>
              <a:pPr>
                <a:defRPr/>
              </a:pPr>
              <a:t>12/11/19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mn-ea"/>
                <a:cs typeface="+mn-cs"/>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1915D8A-0C2F-BB46-9B69-2D638C4B2B48}" type="slidenum">
              <a:rPr lang="it-IT"/>
              <a:pPr>
                <a:defRPr/>
              </a:pPr>
              <a:t>‹#›</a:t>
            </a:fld>
            <a:endParaRPr lang="it-IT"/>
          </a:p>
        </p:txBody>
      </p:sp>
    </p:spTree>
    <p:extLst>
      <p:ext uri="{BB962C8B-B14F-4D97-AF65-F5344CB8AC3E}">
        <p14:creationId xmlns:p14="http://schemas.microsoft.com/office/powerpoint/2010/main" val="19382687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it-IT"/>
          </a:p>
        </p:txBody>
      </p:sp>
      <p:sp>
        <p:nvSpPr>
          <p:cNvPr id="92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it-IT"/>
          </a:p>
        </p:txBody>
      </p:sp>
      <p:sp>
        <p:nvSpPr>
          <p:cNvPr id="189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it-IT"/>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1592F691-2D55-B246-B8D5-E423F489B922}" type="slidenum">
              <a:rPr lang="it-IT"/>
              <a:pPr>
                <a:defRPr/>
              </a:pPr>
              <a:t>‹#›</a:t>
            </a:fld>
            <a:endParaRPr lang="it-IT"/>
          </a:p>
        </p:txBody>
      </p:sp>
    </p:spTree>
    <p:extLst>
      <p:ext uri="{BB962C8B-B14F-4D97-AF65-F5344CB8AC3E}">
        <p14:creationId xmlns:p14="http://schemas.microsoft.com/office/powerpoint/2010/main" val="9324001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Arial" charset="0"/>
      </a:defRPr>
    </a:lvl1pPr>
    <a:lvl2pPr marL="45713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2pPr>
    <a:lvl3pPr marL="914259"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3pPr>
    <a:lvl4pPr marL="1371390"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4pPr>
    <a:lvl5pPr marL="1828519" algn="l" rtl="0" eaLnBrk="0" fontAlgn="base" hangingPunct="0">
      <a:spcBef>
        <a:spcPct val="30000"/>
      </a:spcBef>
      <a:spcAft>
        <a:spcPct val="0"/>
      </a:spcAft>
      <a:defRPr sz="1200" kern="1200">
        <a:solidFill>
          <a:schemeClr val="tx1"/>
        </a:solidFill>
        <a:latin typeface="Times New Roman" pitchFamily="18" charset="0"/>
        <a:ea typeface="Arial" charset="0"/>
        <a:cs typeface="Arial" charset="0"/>
      </a:defRPr>
    </a:lvl5pPr>
    <a:lvl6pPr marL="2285649" algn="l" defTabSz="914259" rtl="0" eaLnBrk="1" latinLnBrk="0" hangingPunct="1">
      <a:defRPr sz="1200" kern="1200">
        <a:solidFill>
          <a:schemeClr val="tx1"/>
        </a:solidFill>
        <a:latin typeface="+mn-lt"/>
        <a:ea typeface="+mn-ea"/>
        <a:cs typeface="+mn-cs"/>
      </a:defRPr>
    </a:lvl6pPr>
    <a:lvl7pPr marL="2742780" algn="l" defTabSz="914259" rtl="0" eaLnBrk="1" latinLnBrk="0" hangingPunct="1">
      <a:defRPr sz="1200" kern="1200">
        <a:solidFill>
          <a:schemeClr val="tx1"/>
        </a:solidFill>
        <a:latin typeface="+mn-lt"/>
        <a:ea typeface="+mn-ea"/>
        <a:cs typeface="+mn-cs"/>
      </a:defRPr>
    </a:lvl7pPr>
    <a:lvl8pPr marL="3199908" algn="l" defTabSz="914259" rtl="0" eaLnBrk="1" latinLnBrk="0" hangingPunct="1">
      <a:defRPr sz="1200" kern="1200">
        <a:solidFill>
          <a:schemeClr val="tx1"/>
        </a:solidFill>
        <a:latin typeface="+mn-lt"/>
        <a:ea typeface="+mn-ea"/>
        <a:cs typeface="+mn-cs"/>
      </a:defRPr>
    </a:lvl8pPr>
    <a:lvl9pPr marL="3657039" algn="l" defTabSz="9142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eXTP main cores is</a:t>
            </a:r>
            <a:r>
              <a:rPr lang="en-US" baseline="0" dirty="0" smtClean="0"/>
              <a:t> fundamental physics, and in particular three topics will be addressed by the mission. </a:t>
            </a:r>
            <a:endParaRPr lang="en-US" dirty="0"/>
          </a:p>
        </p:txBody>
      </p:sp>
      <p:sp>
        <p:nvSpPr>
          <p:cNvPr id="4" name="Slide Number Placeholder 3"/>
          <p:cNvSpPr>
            <a:spLocks noGrp="1"/>
          </p:cNvSpPr>
          <p:nvPr>
            <p:ph type="sldNum" sz="quarter" idx="10"/>
          </p:nvPr>
        </p:nvSpPr>
        <p:spPr/>
        <p:txBody>
          <a:bodyPr/>
          <a:lstStyle/>
          <a:p>
            <a:pPr>
              <a:defRPr/>
            </a:pPr>
            <a:fld id="{0D4AB357-95B1-DF4D-A1CC-D8F4E13F77AA}" type="slidenum">
              <a:rPr lang="de-DE" smtClean="0">
                <a:solidFill>
                  <a:prstClr val="black"/>
                </a:solidFill>
              </a:rPr>
              <a:pPr>
                <a:defRPr/>
              </a:pPr>
              <a:t>1</a:t>
            </a:fld>
            <a:endParaRPr lang="de-DE">
              <a:solidFill>
                <a:prstClr val="black"/>
              </a:solidFill>
            </a:endParaRPr>
          </a:p>
        </p:txBody>
      </p:sp>
    </p:spTree>
    <p:extLst>
      <p:ext uri="{BB962C8B-B14F-4D97-AF65-F5344CB8AC3E}">
        <p14:creationId xmlns:p14="http://schemas.microsoft.com/office/powerpoint/2010/main" val="2957765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25C079-39B7-294D-A940-00F1BD9A5EB9}" type="slidenum">
              <a:rPr lang="en-US">
                <a:solidFill>
                  <a:prstClr val="black"/>
                </a:solidFill>
                <a:latin typeface="Calibri"/>
              </a:rPr>
              <a:pPr>
                <a:defRPr/>
              </a:pPr>
              <a:t>31</a:t>
            </a:fld>
            <a:endParaRPr lang="en-US">
              <a:solidFill>
                <a:prstClr val="black"/>
              </a:solidFill>
              <a:latin typeface="Calibri"/>
            </a:endParaRPr>
          </a:p>
        </p:txBody>
      </p:sp>
      <p:sp>
        <p:nvSpPr>
          <p:cNvPr id="205826" name="Rectangle 2"/>
          <p:cNvSpPr>
            <a:spLocks noGrp="1" noRot="1" noChangeAspect="1" noChangeArrowheads="1"/>
          </p:cNvSpPr>
          <p:nvPr>
            <p:ph type="sldImg"/>
          </p:nvPr>
        </p:nvSpPr>
        <p:spPr>
          <a:xfrm>
            <a:off x="1143000" y="685800"/>
            <a:ext cx="4572000" cy="34290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xfrm>
            <a:off x="-14227175" y="-11796713"/>
            <a:ext cx="16652875" cy="12488863"/>
          </a:xfrm>
        </p:spPr>
      </p:sp>
      <p:sp>
        <p:nvSpPr>
          <p:cNvPr id="59395" name="Segnaposto note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9396" name="Segnaposto numero diapositiva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a:spcBef>
                <a:spcPct val="0"/>
              </a:spcBef>
              <a:buClrTx/>
              <a:buSzTx/>
              <a:buFontTx/>
              <a:buNone/>
            </a:pPr>
            <a:fld id="{73225F33-4854-49C5-B979-F096A90976CB}" type="slidenum">
              <a:rPr lang="it-IT" altLang="en-US" sz="1800">
                <a:solidFill>
                  <a:prstClr val="white"/>
                </a:solidFill>
                <a:latin typeface="Arial" panose="020B0604020202020204" pitchFamily="34" charset="0"/>
              </a:rPr>
              <a:pPr>
                <a:spcBef>
                  <a:spcPct val="0"/>
                </a:spcBef>
                <a:buClrTx/>
                <a:buSzTx/>
                <a:buFontTx/>
                <a:buNone/>
              </a:pPr>
              <a:t>50</a:t>
            </a:fld>
            <a:endParaRPr lang="it-IT" altLang="en-US" sz="1800">
              <a:solidFill>
                <a:prstClr val="white"/>
              </a:solidFill>
              <a:latin typeface="Arial" panose="020B0604020202020204" pitchFamily="34" charset="0"/>
            </a:endParaRPr>
          </a:p>
        </p:txBody>
      </p:sp>
    </p:spTree>
    <p:extLst>
      <p:ext uri="{BB962C8B-B14F-4D97-AF65-F5344CB8AC3E}">
        <p14:creationId xmlns:p14="http://schemas.microsoft.com/office/powerpoint/2010/main" val="1489488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eXTP main cores is</a:t>
            </a:r>
            <a:r>
              <a:rPr lang="en-US" baseline="0" dirty="0" smtClean="0"/>
              <a:t> fundamental physics, and in particular three topics will be addressed by the mission. </a:t>
            </a:r>
            <a:endParaRPr lang="en-US" dirty="0"/>
          </a:p>
        </p:txBody>
      </p:sp>
      <p:sp>
        <p:nvSpPr>
          <p:cNvPr id="4" name="Slide Number Placeholder 3"/>
          <p:cNvSpPr>
            <a:spLocks noGrp="1"/>
          </p:cNvSpPr>
          <p:nvPr>
            <p:ph type="sldNum" sz="quarter" idx="10"/>
          </p:nvPr>
        </p:nvSpPr>
        <p:spPr/>
        <p:txBody>
          <a:bodyPr/>
          <a:lstStyle/>
          <a:p>
            <a:pPr>
              <a:defRPr/>
            </a:pPr>
            <a:fld id="{0D4AB357-95B1-DF4D-A1CC-D8F4E13F77AA}" type="slidenum">
              <a:rPr lang="de-DE" smtClean="0">
                <a:solidFill>
                  <a:prstClr val="black"/>
                </a:solidFill>
              </a:rPr>
              <a:pPr>
                <a:defRPr/>
              </a:pPr>
              <a:t>54</a:t>
            </a:fld>
            <a:endParaRPr lang="de-DE">
              <a:solidFill>
                <a:prstClr val="black"/>
              </a:solidFill>
            </a:endParaRPr>
          </a:p>
        </p:txBody>
      </p:sp>
    </p:spTree>
    <p:extLst>
      <p:ext uri="{BB962C8B-B14F-4D97-AF65-F5344CB8AC3E}">
        <p14:creationId xmlns:p14="http://schemas.microsoft.com/office/powerpoint/2010/main" val="2957765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25C079-39B7-294D-A940-00F1BD9A5EB9}" type="slidenum">
              <a:rPr lang="en-US">
                <a:solidFill>
                  <a:prstClr val="black"/>
                </a:solidFill>
                <a:latin typeface="Calibri"/>
              </a:rPr>
              <a:pPr>
                <a:defRPr/>
              </a:pPr>
              <a:t>4</a:t>
            </a:fld>
            <a:endParaRPr lang="en-US">
              <a:solidFill>
                <a:prstClr val="black"/>
              </a:solidFill>
              <a:latin typeface="Calibri"/>
            </a:endParaRPr>
          </a:p>
        </p:txBody>
      </p:sp>
      <p:sp>
        <p:nvSpPr>
          <p:cNvPr id="205826" name="Rectangle 2"/>
          <p:cNvSpPr>
            <a:spLocks noGrp="1" noRot="1" noChangeAspect="1" noChangeArrowheads="1"/>
          </p:cNvSpPr>
          <p:nvPr>
            <p:ph type="sldImg"/>
          </p:nvPr>
        </p:nvSpPr>
        <p:spPr>
          <a:xfrm>
            <a:off x="1143000" y="685800"/>
            <a:ext cx="4572000" cy="3429000"/>
          </a:xfrm>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fr-FR">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fld id="{BC3FA6A0-4375-2143-80A6-959B475CEC91}" type="slidenum">
              <a:rPr lang="it-IT" sz="1200"/>
              <a:pPr eaLnBrk="1" hangingPunct="1"/>
              <a:t>6</a:t>
            </a:fld>
            <a:endParaRPr lang="it-IT" sz="1200"/>
          </a:p>
        </p:txBody>
      </p:sp>
      <p:sp>
        <p:nvSpPr>
          <p:cNvPr id="208898" name="Rectangle 2"/>
          <p:cNvSpPr>
            <a:spLocks noGrp="1" noRot="1" noChangeAspect="1" noChangeArrowheads="1" noTextEdit="1"/>
          </p:cNvSpPr>
          <p:nvPr>
            <p:ph type="sldImg"/>
          </p:nvPr>
        </p:nvSpPr>
        <p:spPr>
          <a:xfrm>
            <a:off x="1143000" y="685800"/>
            <a:ext cx="4572000" cy="3429000"/>
          </a:xfrm>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rPr>
              <a:t>Freccie per rotazione disco, animazione Reynolds  </a:t>
            </a:r>
            <a:endParaRPr lang="it-IT">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fld id="{93588C29-9301-1A42-9A2A-6254914ED2E6}" type="slidenum">
              <a:rPr lang="it-IT" sz="1200">
                <a:solidFill>
                  <a:srgbClr val="000000"/>
                </a:solidFill>
              </a:rPr>
              <a:pPr eaLnBrk="1" hangingPunct="1"/>
              <a:t>7</a:t>
            </a:fld>
            <a:endParaRPr lang="it-IT" sz="1200">
              <a:solidFill>
                <a:srgbClr val="000000"/>
              </a:solidFill>
            </a:endParaRPr>
          </a:p>
        </p:txBody>
      </p:sp>
      <p:sp>
        <p:nvSpPr>
          <p:cNvPr id="210946" name="Rectangle 2"/>
          <p:cNvSpPr>
            <a:spLocks noGrp="1" noRot="1" noChangeAspect="1" noChangeArrowheads="1" noTextEdit="1"/>
          </p:cNvSpPr>
          <p:nvPr>
            <p:ph type="sldImg"/>
          </p:nvPr>
        </p:nvSpPr>
        <p:spPr>
          <a:xfrm>
            <a:off x="1143000" y="685800"/>
            <a:ext cx="4572000" cy="3429000"/>
          </a:xfrm>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it-IT">
              <a:latin typeface="Times New Roman"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RXTE Motta was 1655,</a:t>
            </a:r>
            <a:r>
              <a:rPr lang="en-US" baseline="0"/>
              <a:t> </a:t>
            </a:r>
            <a:r>
              <a:rPr lang="en-US"/>
              <a:t>5 PCUs on,</a:t>
            </a:r>
            <a:r>
              <a:rPr lang="en-US" baseline="0"/>
              <a:t> 15 ksec</a:t>
            </a:r>
          </a:p>
          <a:p>
            <a:r>
              <a:rPr lang="en-US" baseline="0"/>
              <a:t>LOFT is Didier sim for 1608, 1 ksec</a:t>
            </a:r>
            <a:endParaRPr lang="en-US"/>
          </a:p>
        </p:txBody>
      </p:sp>
      <p:sp>
        <p:nvSpPr>
          <p:cNvPr id="4" name="Slide Number Placeholder 3"/>
          <p:cNvSpPr>
            <a:spLocks noGrp="1"/>
          </p:cNvSpPr>
          <p:nvPr>
            <p:ph type="sldNum" sz="quarter" idx="10"/>
          </p:nvPr>
        </p:nvSpPr>
        <p:spPr/>
        <p:txBody>
          <a:bodyPr/>
          <a:lstStyle/>
          <a:p>
            <a:fld id="{AA430155-66CE-1E48-AD21-89A4DA04B03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564936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D4AB357-95B1-DF4D-A1CC-D8F4E13F77AA}" type="slidenum">
              <a:rPr lang="de-DE" smtClean="0">
                <a:solidFill>
                  <a:prstClr val="black"/>
                </a:solidFill>
              </a:rPr>
              <a:pPr>
                <a:defRPr/>
              </a:pPr>
              <a:t>18</a:t>
            </a:fld>
            <a:endParaRPr lang="de-DE">
              <a:solidFill>
                <a:prstClr val="black"/>
              </a:solidFill>
            </a:endParaRPr>
          </a:p>
        </p:txBody>
      </p:sp>
    </p:spTree>
    <p:extLst>
      <p:ext uri="{BB962C8B-B14F-4D97-AF65-F5344CB8AC3E}">
        <p14:creationId xmlns:p14="http://schemas.microsoft.com/office/powerpoint/2010/main" val="2007871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a:xfrm>
            <a:off x="1143000" y="685800"/>
            <a:ext cx="4572000" cy="3429000"/>
          </a:xfrm>
          <a:ln/>
        </p:spPr>
      </p:sp>
      <p:sp>
        <p:nvSpPr>
          <p:cNvPr id="224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GR SAYS CURVATURE DOESN’T MATTER – TEST THIS</a:t>
            </a:r>
          </a:p>
        </p:txBody>
      </p:sp>
      <p:sp>
        <p:nvSpPr>
          <p:cNvPr id="4" name="Slide Number Placeholder 3"/>
          <p:cNvSpPr>
            <a:spLocks noGrp="1"/>
          </p:cNvSpPr>
          <p:nvPr>
            <p:ph type="sldNum" sz="quarter" idx="5"/>
          </p:nvPr>
        </p:nvSpPr>
        <p:spPr/>
        <p:txBody>
          <a:bodyPr/>
          <a:lstStyle/>
          <a:p>
            <a:pPr>
              <a:defRPr/>
            </a:pPr>
            <a:fld id="{1673C453-076E-3048-9BE9-411C13E6D5A8}" type="slidenum">
              <a:rPr lang="en-US" smtClean="0">
                <a:solidFill>
                  <a:prstClr val="black"/>
                </a:solidFill>
                <a:latin typeface="Calibri"/>
              </a:rPr>
              <a:pPr>
                <a:defRPr/>
              </a:pPr>
              <a:t>20</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6FFB36-ED69-F843-8A1F-735BCE62B748}" type="slidenum">
              <a:rPr lang="en-US">
                <a:solidFill>
                  <a:prstClr val="black"/>
                </a:solidFill>
              </a:rPr>
              <a:pPr>
                <a:defRPr/>
              </a:pPr>
              <a:t>26</a:t>
            </a:fld>
            <a:endParaRPr lang="en-US">
              <a:solidFill>
                <a:prstClr val="black"/>
              </a:solidFill>
            </a:endParaRPr>
          </a:p>
        </p:txBody>
      </p:sp>
      <p:sp>
        <p:nvSpPr>
          <p:cNvPr id="194562" name="Rectangle 1026"/>
          <p:cNvSpPr>
            <a:spLocks noGrp="1" noRot="1" noChangeAspect="1" noChangeArrowheads="1"/>
          </p:cNvSpPr>
          <p:nvPr>
            <p:ph type="sldImg"/>
          </p:nvPr>
        </p:nvSpPr>
        <p:spPr>
          <a:xfrm>
            <a:off x="1143000" y="685800"/>
            <a:ext cx="4572000" cy="3429000"/>
          </a:xfrm>
          <a:solidFill>
            <a:srgbClr val="FFFFFF"/>
          </a:solidFill>
          <a:ln/>
        </p:spPr>
      </p:sp>
      <p:sp>
        <p:nvSpPr>
          <p:cNvPr id="217091"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We illustrate the response of monochromatic pulse profiles to variation of the (circumferential) equatorial radius, whilst all other parameters are fixed at the values implemented in Figure 4. We use the realistic exterior </a:t>
            </a:r>
            <a:r>
              <a:rPr lang="en-US" sz="1200" kern="1200" dirty="0" err="1" smtClean="0">
                <a:solidFill>
                  <a:schemeClr val="tx1"/>
                </a:solidFill>
                <a:effectLst/>
                <a:latin typeface="Arial" charset="0"/>
                <a:ea typeface="ＭＳ Ｐゴシック" charset="0"/>
                <a:cs typeface="ＭＳ Ｐゴシック" charset="0"/>
              </a:rPr>
              <a:t>spacetime</a:t>
            </a:r>
            <a:r>
              <a:rPr lang="en-US" sz="1200" kern="1200" dirty="0" smtClean="0">
                <a:solidFill>
                  <a:schemeClr val="tx1"/>
                </a:solidFill>
                <a:effectLst/>
                <a:latin typeface="Arial" charset="0"/>
                <a:ea typeface="ＭＳ Ｐゴシック" charset="0"/>
                <a:cs typeface="ＭＳ Ｐゴシック" charset="0"/>
              </a:rPr>
              <a:t> described in Figure 4. The two synthetic stars shown are of equal gravitational mass and spin frequency, but have equatorial radii of 10 and 12 km; these stars require distinct EOS models to exist. The pulse profiles are clearly sensitive to the equatorial radius, and it is the need to detect such differences that drives the design requirements for eXTP.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0D4AB357-95B1-DF4D-A1CC-D8F4E13F77AA}" type="slidenum">
              <a:rPr lang="de-DE" smtClean="0">
                <a:solidFill>
                  <a:prstClr val="black"/>
                </a:solidFill>
              </a:rPr>
              <a:pPr>
                <a:defRPr/>
              </a:pPr>
              <a:t>30</a:t>
            </a:fld>
            <a:endParaRPr lang="de-DE">
              <a:solidFill>
                <a:prstClr val="black"/>
              </a:solidFill>
            </a:endParaRPr>
          </a:p>
        </p:txBody>
      </p:sp>
    </p:spTree>
    <p:extLst>
      <p:ext uri="{BB962C8B-B14F-4D97-AF65-F5344CB8AC3E}">
        <p14:creationId xmlns:p14="http://schemas.microsoft.com/office/powerpoint/2010/main" val="79650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 Id="rId2" Type="http://schemas.openxmlformats.org/officeDocument/2006/relationships/image" Target="../media/image9.jpeg"/><Relationship Id="rId3" Type="http://schemas.openxmlformats.org/officeDocument/2006/relationships/image" Target="../media/image10.jpe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Master" Target="../slideMasters/slideMaster7.xml"/><Relationship Id="rId2"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7.xml"/><Relationship Id="rId2"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72"/>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6" name="Segnaposto numero diapositiva 5"/>
          <p:cNvSpPr>
            <a:spLocks noGrp="1"/>
          </p:cNvSpPr>
          <p:nvPr>
            <p:ph type="sldNum" sz="quarter" idx="12"/>
          </p:nvPr>
        </p:nvSpPr>
        <p:spPr/>
        <p:txBody>
          <a:bodyPr/>
          <a:lstStyle>
            <a:lvl1pPr>
              <a:defRPr/>
            </a:lvl1pPr>
          </a:lstStyle>
          <a:p>
            <a:pPr>
              <a:defRPr/>
            </a:pPr>
            <a:fld id="{F9FC2C38-E6F3-6D40-89A0-9340B1B3158D}" type="slidenum">
              <a:rPr lang="it-IT"/>
              <a:pPr>
                <a:defRPr/>
              </a:pPr>
              <a:t>‹#›</a:t>
            </a:fld>
            <a:endParaRPr lang="it-IT"/>
          </a:p>
        </p:txBody>
      </p:sp>
    </p:spTree>
    <p:extLst>
      <p:ext uri="{BB962C8B-B14F-4D97-AF65-F5344CB8AC3E}">
        <p14:creationId xmlns:p14="http://schemas.microsoft.com/office/powerpoint/2010/main" val="46133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6" name="Segnaposto numero diapositiva 5"/>
          <p:cNvSpPr>
            <a:spLocks noGrp="1"/>
          </p:cNvSpPr>
          <p:nvPr>
            <p:ph type="sldNum" sz="quarter" idx="12"/>
          </p:nvPr>
        </p:nvSpPr>
        <p:spPr/>
        <p:txBody>
          <a:bodyPr/>
          <a:lstStyle>
            <a:lvl1pPr>
              <a:defRPr/>
            </a:lvl1pPr>
          </a:lstStyle>
          <a:p>
            <a:pPr>
              <a:defRPr/>
            </a:pPr>
            <a:fld id="{3583182B-C7F0-DA4E-9278-E4CC7EE45BE2}" type="slidenum">
              <a:rPr lang="it-IT"/>
              <a:pPr>
                <a:defRPr/>
              </a:pPr>
              <a:t>‹#›</a:t>
            </a:fld>
            <a:endParaRPr lang="it-IT"/>
          </a:p>
        </p:txBody>
      </p:sp>
    </p:spTree>
    <p:extLst>
      <p:ext uri="{BB962C8B-B14F-4D97-AF65-F5344CB8AC3E}">
        <p14:creationId xmlns:p14="http://schemas.microsoft.com/office/powerpoint/2010/main" val="32843584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D0DBC-E5C1-4B50-A4B7-379D28756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0C27E35-1040-42DE-BC89-BD2E95427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ED09B2-DC6E-4CAA-ACD5-C90586A2382A}"/>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30511C95-0160-46BF-B644-292239D4700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3A3ED77F-1EAB-4864-851A-8C74EB1A323E}"/>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95779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264F8C5-253D-4E5C-BB95-D5F52FE6FF10}"/>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57C6660-C3BA-4A86-A2C7-0F4D9CE16D4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3CDF779-6F9D-4890-BA92-E2D139475A0C}"/>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A1093DF8-AAA8-48D3-916A-7956EF9DA44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20620671-154B-4078-B603-91E1D5A48673}"/>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3660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xEKUT_WortBildMarke_W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0" y="358814"/>
            <a:ext cx="2806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a:off x="719141" y="1258888"/>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pic>
        <p:nvPicPr>
          <p:cNvPr id="6" name="Picture 46" descr="7mathn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371513"/>
            <a:ext cx="419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7"/>
          <p:cNvSpPr>
            <a:spLocks noGrp="1" noChangeArrowheads="1"/>
          </p:cNvSpPr>
          <p:nvPr>
            <p:ph type="subTitle" sz="quarter" idx="1"/>
          </p:nvPr>
        </p:nvSpPr>
        <p:spPr>
          <a:xfrm>
            <a:off x="719139" y="5194339"/>
            <a:ext cx="7700962" cy="398547"/>
          </a:xfrm>
        </p:spPr>
        <p:txBody>
          <a:bodyPr>
            <a:spAutoFit/>
          </a:bodyPr>
          <a:lstStyle>
            <a:lvl1pPr marL="0" indent="0">
              <a:buFontTx/>
              <a:buNone/>
              <a:defRPr sz="2400"/>
            </a:lvl1pPr>
          </a:lstStyle>
          <a:p>
            <a:pPr lvl="0"/>
            <a:r>
              <a:rPr lang="de-DE" noProof="0" smtClean="0"/>
              <a:t>Click to edit Master subtitle style</a:t>
            </a:r>
          </a:p>
        </p:txBody>
      </p:sp>
      <p:sp>
        <p:nvSpPr>
          <p:cNvPr id="4116" name="Rectangle 20"/>
          <p:cNvSpPr>
            <a:spLocks noGrp="1" noChangeArrowheads="1"/>
          </p:cNvSpPr>
          <p:nvPr>
            <p:ph type="ctrTitle" sz="quarter"/>
          </p:nvPr>
        </p:nvSpPr>
        <p:spPr>
          <a:xfrm>
            <a:off x="719139" y="4666280"/>
            <a:ext cx="7700962" cy="432811"/>
          </a:xfrm>
        </p:spPr>
        <p:txBody>
          <a:bodyPr/>
          <a:lstStyle>
            <a:lvl1pPr>
              <a:defRPr sz="2800">
                <a:solidFill>
                  <a:schemeClr val="tx2"/>
                </a:solidFill>
              </a:defRPr>
            </a:lvl1pPr>
          </a:lstStyle>
          <a:p>
            <a:pPr lvl="0"/>
            <a:r>
              <a:rPr lang="de-DE" noProof="0" smtClean="0"/>
              <a:t>Click to edit Master title style</a:t>
            </a:r>
          </a:p>
        </p:txBody>
      </p:sp>
      <p:sp>
        <p:nvSpPr>
          <p:cNvPr id="7" name="Rectangle 9"/>
          <p:cNvSpPr>
            <a:spLocks noGrp="1" noChangeArrowheads="1"/>
          </p:cNvSpPr>
          <p:nvPr>
            <p:ph type="dt" sz="half" idx="10"/>
          </p:nvPr>
        </p:nvSpPr>
        <p:spPr bwMode="auto">
          <a:xfrm>
            <a:off x="719139" y="6172200"/>
            <a:ext cx="7700962" cy="254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defRPr sz="1600" b="1">
                <a:cs typeface="+mn-cs"/>
              </a:defRPr>
            </a:lvl1pPr>
          </a:lstStyle>
          <a:p>
            <a:pPr>
              <a:defRPr/>
            </a:pPr>
            <a:fld id="{523DD45A-148E-DC4C-AEF6-8167F21F296D}" type="datetime1">
              <a:rPr lang="de-DE">
                <a:solidFill>
                  <a:srgbClr val="333333"/>
                </a:solidFill>
                <a:latin typeface="Arial" charset="0"/>
              </a:rPr>
              <a:pPr>
                <a:defRPr/>
              </a:pPr>
              <a:t>12/11/19</a:t>
            </a:fld>
            <a:r>
              <a:rPr lang="de-DE">
                <a:solidFill>
                  <a:srgbClr val="333333"/>
                </a:solidFill>
                <a:latin typeface="Arial" charset="0"/>
              </a:rPr>
              <a:t>, Verfasser [optional] / 16 pt / Zeilenabstand 1-fach</a:t>
            </a:r>
          </a:p>
        </p:txBody>
      </p:sp>
      <p:sp>
        <p:nvSpPr>
          <p:cNvPr id="8" name="Rectangle 45"/>
          <p:cNvSpPr>
            <a:spLocks noGrp="1" noChangeArrowheads="1"/>
          </p:cNvSpPr>
          <p:nvPr>
            <p:ph type="ftr" sz="quarter" idx="11"/>
          </p:nvPr>
        </p:nvSpPr>
        <p:spPr bwMode="auto">
          <a:xfrm>
            <a:off x="3914780" y="927101"/>
            <a:ext cx="4505325" cy="184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defRPr sz="1200" b="1">
                <a:solidFill>
                  <a:schemeClr val="tx2"/>
                </a:solidFill>
                <a:cs typeface="+mn-cs"/>
              </a:defRPr>
            </a:lvl1pPr>
          </a:lstStyle>
          <a:p>
            <a:pPr>
              <a:defRPr/>
            </a:pPr>
            <a:r>
              <a:rPr lang="de-DE">
                <a:solidFill>
                  <a:srgbClr val="A51E37"/>
                </a:solidFill>
                <a:latin typeface="Arial" charset="0"/>
              </a:rPr>
              <a:t>&lt;Fachbereich/Institut/Lehrstuhl/Dezernatsabteilung&gt;</a:t>
            </a:r>
          </a:p>
        </p:txBody>
      </p:sp>
    </p:spTree>
    <p:extLst>
      <p:ext uri="{BB962C8B-B14F-4D97-AF65-F5344CB8AC3E}">
        <p14:creationId xmlns:p14="http://schemas.microsoft.com/office/powerpoint/2010/main" val="5899401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5877C680-AD16-FA48-9ABD-00033FC58EB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198996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231106"/>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de-DE" smtClean="0"/>
              <a:t>Click to edit Master text styles</a:t>
            </a:r>
          </a:p>
        </p:txBody>
      </p:sp>
      <p:sp>
        <p:nvSpPr>
          <p:cNvPr id="4" name="Rectangle 18"/>
          <p:cNvSpPr>
            <a:spLocks noGrp="1" noChangeArrowheads="1"/>
          </p:cNvSpPr>
          <p:nvPr>
            <p:ph type="sldNum" sz="quarter" idx="10"/>
          </p:nvPr>
        </p:nvSpPr>
        <p:spPr>
          <a:ln/>
        </p:spPr>
        <p:txBody>
          <a:bodyPr/>
          <a:lstStyle>
            <a:lvl1pPr>
              <a:defRPr/>
            </a:lvl1pPr>
          </a:lstStyle>
          <a:p>
            <a:pPr>
              <a:defRPr/>
            </a:pPr>
            <a:fld id="{B82C5984-2E25-B045-B075-4EE802355F90}"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1625733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719139" y="1773243"/>
            <a:ext cx="37766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19" y="1773243"/>
            <a:ext cx="3776663"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Rectangle 18"/>
          <p:cNvSpPr>
            <a:spLocks noGrp="1" noChangeArrowheads="1"/>
          </p:cNvSpPr>
          <p:nvPr>
            <p:ph type="sldNum" sz="quarter" idx="10"/>
          </p:nvPr>
        </p:nvSpPr>
        <p:spPr>
          <a:ln/>
        </p:spPr>
        <p:txBody>
          <a:bodyPr/>
          <a:lstStyle>
            <a:lvl1pPr>
              <a:defRPr/>
            </a:lvl1pPr>
          </a:lstStyle>
          <a:p>
            <a:pPr>
              <a:defRPr/>
            </a:pPr>
            <a:fld id="{EEA7332B-A566-2F43-B7BC-7A12014071D3}"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5106707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787"/>
            <a:ext cx="8229600" cy="367889"/>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Rectangle 18"/>
          <p:cNvSpPr>
            <a:spLocks noGrp="1" noChangeArrowheads="1"/>
          </p:cNvSpPr>
          <p:nvPr>
            <p:ph type="sldNum" sz="quarter" idx="10"/>
          </p:nvPr>
        </p:nvSpPr>
        <p:spPr>
          <a:ln/>
        </p:spPr>
        <p:txBody>
          <a:bodyPr/>
          <a:lstStyle>
            <a:lvl1pPr>
              <a:defRPr/>
            </a:lvl1pPr>
          </a:lstStyle>
          <a:p>
            <a:pPr>
              <a:defRPr/>
            </a:pPr>
            <a:fld id="{FED12E57-A998-8B45-8507-9D1F98D5634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5337596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8806FD10-195A-B643-8250-4D999CF05E4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778783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sz="quarter" idx="10"/>
          </p:nvPr>
        </p:nvSpPr>
        <p:spPr>
          <a:ln/>
        </p:spPr>
        <p:txBody>
          <a:bodyPr/>
          <a:lstStyle>
            <a:lvl1pPr>
              <a:defRPr/>
            </a:lvl1pPr>
          </a:lstStyle>
          <a:p>
            <a:pPr>
              <a:defRPr/>
            </a:pPr>
            <a:fld id="{90234B8F-7057-C948-B340-F77F1D3BB56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2741319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87"/>
            <a:ext cx="3008313" cy="615553"/>
          </a:xfrm>
        </p:spPr>
        <p:txBody>
          <a:bodyPr/>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6CC2157F-BDC8-5F44-A519-E8891190FB8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12797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87"/>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87"/>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6" name="Segnaposto numero diapositiva 5"/>
          <p:cNvSpPr>
            <a:spLocks noGrp="1"/>
          </p:cNvSpPr>
          <p:nvPr>
            <p:ph type="sldNum" sz="quarter" idx="12"/>
          </p:nvPr>
        </p:nvSpPr>
        <p:spPr/>
        <p:txBody>
          <a:bodyPr/>
          <a:lstStyle>
            <a:lvl1pPr>
              <a:defRPr/>
            </a:lvl1pPr>
          </a:lstStyle>
          <a:p>
            <a:pPr>
              <a:defRPr/>
            </a:pPr>
            <a:fld id="{25EB83FB-90D9-104C-8165-5FD93EE3F60E}" type="slidenum">
              <a:rPr lang="it-IT"/>
              <a:pPr>
                <a:defRPr/>
              </a:pPr>
              <a:t>‹#›</a:t>
            </a:fld>
            <a:endParaRPr lang="it-IT"/>
          </a:p>
        </p:txBody>
      </p:sp>
    </p:spTree>
    <p:extLst>
      <p:ext uri="{BB962C8B-B14F-4D97-AF65-F5344CB8AC3E}">
        <p14:creationId xmlns:p14="http://schemas.microsoft.com/office/powerpoint/2010/main" val="37456354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01"/>
            <a:ext cx="5486400" cy="307777"/>
          </a:xfrm>
        </p:spPr>
        <p:txBody>
          <a:bodyPr/>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de-DE"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EA8D3110-130B-E54C-BC69-98C1562BF92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0433066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981BDCBB-A282-4F46-9927-1D9516FA7BED}"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724413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1292225"/>
            <a:ext cx="369332" cy="4833938"/>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719159" y="1292225"/>
            <a:ext cx="5627687" cy="4833938"/>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4A2DC92E-201E-124E-8813-22E7FC8BB45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0745732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464382" y="1055251"/>
            <a:ext cx="8215313" cy="677108"/>
          </a:xfrm>
          <a:prstGeom prst="rect">
            <a:avLst/>
          </a:prstGeom>
        </p:spPr>
        <p:txBody>
          <a:bodyPr/>
          <a:lstStyle>
            <a:lvl1pPr>
              <a:defRPr sz="4400" spc="697"/>
            </a:lvl1pPr>
          </a:lstStyle>
          <a:p>
            <a:pPr lvl="0">
              <a:defRPr sz="1800" cap="none" spc="0">
                <a:solidFill>
                  <a:srgbClr val="000000"/>
                </a:solidFill>
              </a:defRPr>
            </a:pPr>
            <a:r>
              <a:rPr sz="4400" cap="all" spc="697">
                <a:solidFill>
                  <a:srgbClr val="FFFFFF"/>
                </a:solidFill>
              </a:rPr>
              <a:t>Title Text</a:t>
            </a:r>
          </a:p>
        </p:txBody>
      </p:sp>
      <p:sp>
        <p:nvSpPr>
          <p:cNvPr id="12" name="Shape 12"/>
          <p:cNvSpPr>
            <a:spLocks noGrp="1"/>
          </p:cNvSpPr>
          <p:nvPr>
            <p:ph type="body" idx="1"/>
          </p:nvPr>
        </p:nvSpPr>
        <p:spPr>
          <a:xfrm>
            <a:off x="464382"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549">
              <a:spcBef>
                <a:spcPts val="0"/>
              </a:spcBef>
              <a:buClrTx/>
              <a:buSzTx/>
              <a:buNone/>
              <a:defRPr sz="1700" cap="all" spc="270">
                <a:latin typeface="Avenir Book"/>
                <a:ea typeface="Avenir Book"/>
                <a:cs typeface="Avenir Book"/>
                <a:sym typeface="Avenir Book"/>
              </a:defRPr>
            </a:lvl2pPr>
            <a:lvl3pPr marL="0" indent="321092">
              <a:spcBef>
                <a:spcPts val="0"/>
              </a:spcBef>
              <a:buClrTx/>
              <a:buSzTx/>
              <a:buNone/>
              <a:defRPr sz="1700" cap="all" spc="270">
                <a:latin typeface="Avenir Book"/>
                <a:ea typeface="Avenir Book"/>
                <a:cs typeface="Avenir Book"/>
                <a:sym typeface="Avenir Book"/>
              </a:defRPr>
            </a:lvl3pPr>
            <a:lvl4pPr marL="0" indent="481642">
              <a:spcBef>
                <a:spcPts val="0"/>
              </a:spcBef>
              <a:buClrTx/>
              <a:buSzTx/>
              <a:buNone/>
              <a:defRPr sz="1700" cap="all" spc="270">
                <a:latin typeface="Avenir Book"/>
                <a:ea typeface="Avenir Book"/>
                <a:cs typeface="Avenir Book"/>
                <a:sym typeface="Avenir Book"/>
              </a:defRPr>
            </a:lvl4pPr>
            <a:lvl5pPr marL="0" indent="642189">
              <a:spcBef>
                <a:spcPts val="0"/>
              </a:spcBef>
              <a:buClrTx/>
              <a:buSzTx/>
              <a:buNone/>
              <a:defRPr sz="1700" cap="all" spc="270">
                <a:latin typeface="Avenir Book"/>
                <a:ea typeface="Avenir Book"/>
                <a:cs typeface="Avenir Book"/>
                <a:sym typeface="Avenir Book"/>
              </a:defRPr>
            </a:lvl5pPr>
          </a:lstStyle>
          <a:p>
            <a:pPr lvl="0">
              <a:defRPr sz="1800" cap="none" spc="0">
                <a:solidFill>
                  <a:srgbClr val="000000"/>
                </a:solidFill>
              </a:defRPr>
            </a:pPr>
            <a:r>
              <a:rPr sz="1700" cap="all" spc="270">
                <a:solidFill>
                  <a:srgbClr val="FFFFFF"/>
                </a:solidFill>
              </a:rPr>
              <a:t>Body Level One</a:t>
            </a:r>
          </a:p>
          <a:p>
            <a:pPr lvl="1">
              <a:defRPr sz="1800" cap="none" spc="0">
                <a:solidFill>
                  <a:srgbClr val="000000"/>
                </a:solidFill>
              </a:defRPr>
            </a:pPr>
            <a:r>
              <a:rPr sz="1700" cap="all" spc="270">
                <a:solidFill>
                  <a:srgbClr val="FFFFFF"/>
                </a:solidFill>
              </a:rPr>
              <a:t>Body Level Two</a:t>
            </a:r>
          </a:p>
          <a:p>
            <a:pPr lvl="2">
              <a:defRPr sz="1800" cap="none" spc="0">
                <a:solidFill>
                  <a:srgbClr val="000000"/>
                </a:solidFill>
              </a:defRPr>
            </a:pPr>
            <a:r>
              <a:rPr sz="1700" cap="all" spc="270">
                <a:solidFill>
                  <a:srgbClr val="FFFFFF"/>
                </a:solidFill>
              </a:rPr>
              <a:t>Body Level Three</a:t>
            </a:r>
          </a:p>
          <a:p>
            <a:pPr lvl="3">
              <a:defRPr sz="1800" cap="none" spc="0">
                <a:solidFill>
                  <a:srgbClr val="000000"/>
                </a:solidFill>
              </a:defRPr>
            </a:pPr>
            <a:r>
              <a:rPr sz="1700" cap="all" spc="270">
                <a:solidFill>
                  <a:srgbClr val="FFFFFF"/>
                </a:solidFill>
              </a:rPr>
              <a:t>Body Level Four</a:t>
            </a:r>
          </a:p>
          <a:p>
            <a:pPr lvl="4">
              <a:defRPr sz="1800" cap="none" spc="0">
                <a:solidFill>
                  <a:srgbClr val="000000"/>
                </a:solidFill>
              </a:defRPr>
            </a:pPr>
            <a:r>
              <a:rPr sz="1700" cap="all" spc="270">
                <a:solidFill>
                  <a:srgbClr val="FFFFFF"/>
                </a:solidFill>
              </a:rPr>
              <a:t>Body Level Five</a:t>
            </a:r>
          </a:p>
        </p:txBody>
      </p:sp>
    </p:spTree>
    <p:extLst>
      <p:ext uri="{BB962C8B-B14F-4D97-AF65-F5344CB8AC3E}">
        <p14:creationId xmlns:p14="http://schemas.microsoft.com/office/powerpoint/2010/main" val="1279127536"/>
      </p:ext>
    </p:extLst>
  </p:cSld>
  <p:clrMapOvr>
    <a:masterClrMapping/>
  </p:clrMapOvr>
  <p:transition xmlns:p14="http://schemas.microsoft.com/office/powerpoint/2010/main" spd="med"/>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7011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1910992"/>
            <a:ext cx="9144000" cy="4947047"/>
          </a:xfrm>
          <a:prstGeom prst="rect">
            <a:avLst/>
          </a:prstGeom>
        </p:spPr>
        <p:txBody>
          <a:bodyPr lIns="64277" tIns="32139" rIns="64277" bIns="32139" anchor="t">
            <a:noAutofit/>
          </a:bodyPr>
          <a:lstStyle/>
          <a:p>
            <a:endParaRPr/>
          </a:p>
        </p:txBody>
      </p:sp>
      <p:sp>
        <p:nvSpPr>
          <p:cNvPr id="31" name="Shape 31"/>
          <p:cNvSpPr>
            <a:spLocks noGrp="1"/>
          </p:cNvSpPr>
          <p:nvPr>
            <p:ph type="title"/>
          </p:nvPr>
        </p:nvSpPr>
        <p:spPr>
          <a:xfrm>
            <a:off x="464367" y="1055251"/>
            <a:ext cx="8215313" cy="677108"/>
          </a:xfrm>
          <a:prstGeom prst="rect">
            <a:avLst/>
          </a:prstGeom>
        </p:spPr>
        <p:txBody>
          <a:bodyPr/>
          <a:lstStyle>
            <a:lvl1pPr>
              <a:defRPr sz="4400" spc="697"/>
            </a:lvl1pPr>
          </a:lstStyle>
          <a:p>
            <a:r>
              <a:t>Title Text</a:t>
            </a:r>
          </a:p>
        </p:txBody>
      </p:sp>
      <p:sp>
        <p:nvSpPr>
          <p:cNvPr id="32" name="Shape 32"/>
          <p:cNvSpPr>
            <a:spLocks noGrp="1"/>
          </p:cNvSpPr>
          <p:nvPr>
            <p:ph type="body" sz="quarter" idx="1"/>
          </p:nvPr>
        </p:nvSpPr>
        <p:spPr>
          <a:xfrm>
            <a:off x="464367"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696">
              <a:spcBef>
                <a:spcPts val="0"/>
              </a:spcBef>
              <a:buClrTx/>
              <a:buSzTx/>
              <a:buNone/>
              <a:defRPr sz="1700" cap="all" spc="270">
                <a:latin typeface="Avenir Book"/>
                <a:ea typeface="Avenir Book"/>
                <a:cs typeface="Avenir Book"/>
                <a:sym typeface="Avenir Book"/>
              </a:defRPr>
            </a:lvl2pPr>
            <a:lvl3pPr marL="0" indent="321391">
              <a:spcBef>
                <a:spcPts val="0"/>
              </a:spcBef>
              <a:buClrTx/>
              <a:buSzTx/>
              <a:buNone/>
              <a:defRPr sz="1700" cap="all" spc="270">
                <a:latin typeface="Avenir Book"/>
                <a:ea typeface="Avenir Book"/>
                <a:cs typeface="Avenir Book"/>
                <a:sym typeface="Avenir Book"/>
              </a:defRPr>
            </a:lvl3pPr>
            <a:lvl4pPr marL="0" indent="482086">
              <a:spcBef>
                <a:spcPts val="0"/>
              </a:spcBef>
              <a:buClrTx/>
              <a:buSzTx/>
              <a:buNone/>
              <a:defRPr sz="1700" cap="all" spc="270">
                <a:latin typeface="Avenir Book"/>
                <a:ea typeface="Avenir Book"/>
                <a:cs typeface="Avenir Book"/>
                <a:sym typeface="Avenir Book"/>
              </a:defRPr>
            </a:lvl4pPr>
            <a:lvl5pPr marL="0" indent="642783">
              <a:spcBef>
                <a:spcPts val="0"/>
              </a:spcBef>
              <a:buClrTx/>
              <a:buSzTx/>
              <a:buNone/>
              <a:defRPr sz="1700"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solidFill>
                  <a:srgbClr val="333333"/>
                </a:solidFill>
                <a:latin typeface="Avenir Light"/>
                <a:ea typeface="Avenir Light"/>
                <a:cs typeface="Avenir Light"/>
              </a:rPr>
              <a:pPr/>
              <a:t>‹#›</a:t>
            </a:fld>
            <a:endParaRPr>
              <a:solidFill>
                <a:srgbClr val="333333"/>
              </a:solidFill>
              <a:latin typeface="Avenir Light"/>
              <a:ea typeface="Avenir Light"/>
              <a:cs typeface="Avenir Light"/>
            </a:endParaRPr>
          </a:p>
        </p:txBody>
      </p:sp>
    </p:spTree>
    <p:extLst>
      <p:ext uri="{BB962C8B-B14F-4D97-AF65-F5344CB8AC3E}">
        <p14:creationId xmlns:p14="http://schemas.microsoft.com/office/powerpoint/2010/main" val="2691220922"/>
      </p:ext>
    </p:extLst>
  </p:cSld>
  <p:clrMapOvr>
    <a:masterClrMapping/>
  </p:clrMapOvr>
  <p:transition xmlns:p14="http://schemas.microsoft.com/office/powerpoint/2010/main" spd="med"/>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11987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xEKUT_WortBildMarke_W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0" y="358814"/>
            <a:ext cx="2806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a:off x="719141" y="1258888"/>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pic>
        <p:nvPicPr>
          <p:cNvPr id="6" name="Picture 46" descr="7mathn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371513"/>
            <a:ext cx="419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7"/>
          <p:cNvSpPr>
            <a:spLocks noGrp="1" noChangeArrowheads="1"/>
          </p:cNvSpPr>
          <p:nvPr>
            <p:ph type="subTitle" sz="quarter" idx="1"/>
          </p:nvPr>
        </p:nvSpPr>
        <p:spPr>
          <a:xfrm>
            <a:off x="719139" y="5194339"/>
            <a:ext cx="7700962" cy="398547"/>
          </a:xfrm>
        </p:spPr>
        <p:txBody>
          <a:bodyPr>
            <a:spAutoFit/>
          </a:bodyPr>
          <a:lstStyle>
            <a:lvl1pPr marL="0" indent="0">
              <a:buFontTx/>
              <a:buNone/>
              <a:defRPr sz="2400"/>
            </a:lvl1pPr>
          </a:lstStyle>
          <a:p>
            <a:pPr lvl="0"/>
            <a:r>
              <a:rPr lang="de-DE" noProof="0" smtClean="0"/>
              <a:t>Click to edit Master subtitle style</a:t>
            </a:r>
          </a:p>
        </p:txBody>
      </p:sp>
      <p:sp>
        <p:nvSpPr>
          <p:cNvPr id="4116" name="Rectangle 20"/>
          <p:cNvSpPr>
            <a:spLocks noGrp="1" noChangeArrowheads="1"/>
          </p:cNvSpPr>
          <p:nvPr>
            <p:ph type="ctrTitle" sz="quarter"/>
          </p:nvPr>
        </p:nvSpPr>
        <p:spPr>
          <a:xfrm>
            <a:off x="719139" y="4666280"/>
            <a:ext cx="7700962" cy="432811"/>
          </a:xfrm>
        </p:spPr>
        <p:txBody>
          <a:bodyPr/>
          <a:lstStyle>
            <a:lvl1pPr>
              <a:defRPr sz="2800">
                <a:solidFill>
                  <a:schemeClr val="tx2"/>
                </a:solidFill>
              </a:defRPr>
            </a:lvl1pPr>
          </a:lstStyle>
          <a:p>
            <a:pPr lvl="0"/>
            <a:r>
              <a:rPr lang="de-DE" noProof="0" smtClean="0"/>
              <a:t>Click to edit Master title style</a:t>
            </a:r>
          </a:p>
        </p:txBody>
      </p:sp>
      <p:sp>
        <p:nvSpPr>
          <p:cNvPr id="7" name="Rectangle 9"/>
          <p:cNvSpPr>
            <a:spLocks noGrp="1" noChangeArrowheads="1"/>
          </p:cNvSpPr>
          <p:nvPr>
            <p:ph type="dt" sz="half" idx="10"/>
          </p:nvPr>
        </p:nvSpPr>
        <p:spPr bwMode="auto">
          <a:xfrm>
            <a:off x="719139" y="6172200"/>
            <a:ext cx="7700962" cy="254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defRPr sz="1600" b="1">
                <a:cs typeface="+mn-cs"/>
              </a:defRPr>
            </a:lvl1pPr>
          </a:lstStyle>
          <a:p>
            <a:pPr>
              <a:defRPr/>
            </a:pPr>
            <a:fld id="{523DD45A-148E-DC4C-AEF6-8167F21F296D}" type="datetime1">
              <a:rPr lang="de-DE">
                <a:solidFill>
                  <a:srgbClr val="333333"/>
                </a:solidFill>
                <a:latin typeface="Arial" charset="0"/>
              </a:rPr>
              <a:pPr>
                <a:defRPr/>
              </a:pPr>
              <a:t>12/11/19</a:t>
            </a:fld>
            <a:r>
              <a:rPr lang="de-DE">
                <a:solidFill>
                  <a:srgbClr val="333333"/>
                </a:solidFill>
                <a:latin typeface="Arial" charset="0"/>
              </a:rPr>
              <a:t>, Verfasser [optional] / 16 pt / Zeilenabstand 1-fach</a:t>
            </a:r>
          </a:p>
        </p:txBody>
      </p:sp>
      <p:sp>
        <p:nvSpPr>
          <p:cNvPr id="8" name="Rectangle 45"/>
          <p:cNvSpPr>
            <a:spLocks noGrp="1" noChangeArrowheads="1"/>
          </p:cNvSpPr>
          <p:nvPr>
            <p:ph type="ftr" sz="quarter" idx="11"/>
          </p:nvPr>
        </p:nvSpPr>
        <p:spPr bwMode="auto">
          <a:xfrm>
            <a:off x="3914780" y="927101"/>
            <a:ext cx="4505325" cy="184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defRPr sz="1200" b="1">
                <a:solidFill>
                  <a:schemeClr val="tx2"/>
                </a:solidFill>
                <a:cs typeface="+mn-cs"/>
              </a:defRPr>
            </a:lvl1pPr>
          </a:lstStyle>
          <a:p>
            <a:pPr>
              <a:defRPr/>
            </a:pPr>
            <a:r>
              <a:rPr lang="de-DE">
                <a:solidFill>
                  <a:srgbClr val="A51E37"/>
                </a:solidFill>
                <a:latin typeface="Arial" charset="0"/>
              </a:rPr>
              <a:t>&lt;Fachbereich/Institut/Lehrstuhl/Dezernatsabteilung&gt;</a:t>
            </a:r>
          </a:p>
        </p:txBody>
      </p:sp>
    </p:spTree>
    <p:extLst>
      <p:ext uri="{BB962C8B-B14F-4D97-AF65-F5344CB8AC3E}">
        <p14:creationId xmlns:p14="http://schemas.microsoft.com/office/powerpoint/2010/main" val="6184487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5877C680-AD16-FA48-9ABD-00033FC58EB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0889958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231106"/>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de-DE" smtClean="0"/>
              <a:t>Click to edit Master text styles</a:t>
            </a:r>
          </a:p>
        </p:txBody>
      </p:sp>
      <p:sp>
        <p:nvSpPr>
          <p:cNvPr id="4" name="Rectangle 18"/>
          <p:cNvSpPr>
            <a:spLocks noGrp="1" noChangeArrowheads="1"/>
          </p:cNvSpPr>
          <p:nvPr>
            <p:ph type="sldNum" sz="quarter" idx="10"/>
          </p:nvPr>
        </p:nvSpPr>
        <p:spPr>
          <a:ln/>
        </p:spPr>
        <p:txBody>
          <a:bodyPr/>
          <a:lstStyle>
            <a:lvl1pPr>
              <a:defRPr/>
            </a:lvl1pPr>
          </a:lstStyle>
          <a:p>
            <a:pPr>
              <a:defRPr/>
            </a:pPr>
            <a:fld id="{B82C5984-2E25-B045-B075-4EE802355F90}"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000961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90DD04D4-947F-E641-9CE8-8AE62A7576AC}" type="slidenum">
              <a:rPr lang="en-US"/>
              <a:pPr>
                <a:defRPr/>
              </a:pPr>
              <a:t>‹#›</a:t>
            </a:fld>
            <a:endParaRPr lang="en-US"/>
          </a:p>
        </p:txBody>
      </p:sp>
    </p:spTree>
    <p:extLst>
      <p:ext uri="{BB962C8B-B14F-4D97-AF65-F5344CB8AC3E}">
        <p14:creationId xmlns:p14="http://schemas.microsoft.com/office/powerpoint/2010/main" val="4846197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719139" y="1773243"/>
            <a:ext cx="37766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19" y="1773243"/>
            <a:ext cx="3776663"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Rectangle 18"/>
          <p:cNvSpPr>
            <a:spLocks noGrp="1" noChangeArrowheads="1"/>
          </p:cNvSpPr>
          <p:nvPr>
            <p:ph type="sldNum" sz="quarter" idx="10"/>
          </p:nvPr>
        </p:nvSpPr>
        <p:spPr>
          <a:ln/>
        </p:spPr>
        <p:txBody>
          <a:bodyPr/>
          <a:lstStyle>
            <a:lvl1pPr>
              <a:defRPr/>
            </a:lvl1pPr>
          </a:lstStyle>
          <a:p>
            <a:pPr>
              <a:defRPr/>
            </a:pPr>
            <a:fld id="{EEA7332B-A566-2F43-B7BC-7A12014071D3}"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2963742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787"/>
            <a:ext cx="8229600" cy="367889"/>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Rectangle 18"/>
          <p:cNvSpPr>
            <a:spLocks noGrp="1" noChangeArrowheads="1"/>
          </p:cNvSpPr>
          <p:nvPr>
            <p:ph type="sldNum" sz="quarter" idx="10"/>
          </p:nvPr>
        </p:nvSpPr>
        <p:spPr>
          <a:ln/>
        </p:spPr>
        <p:txBody>
          <a:bodyPr/>
          <a:lstStyle>
            <a:lvl1pPr>
              <a:defRPr/>
            </a:lvl1pPr>
          </a:lstStyle>
          <a:p>
            <a:pPr>
              <a:defRPr/>
            </a:pPr>
            <a:fld id="{FED12E57-A998-8B45-8507-9D1F98D5634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931965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8806FD10-195A-B643-8250-4D999CF05E4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9235007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sz="quarter" idx="10"/>
          </p:nvPr>
        </p:nvSpPr>
        <p:spPr>
          <a:ln/>
        </p:spPr>
        <p:txBody>
          <a:bodyPr/>
          <a:lstStyle>
            <a:lvl1pPr>
              <a:defRPr/>
            </a:lvl1pPr>
          </a:lstStyle>
          <a:p>
            <a:pPr>
              <a:defRPr/>
            </a:pPr>
            <a:fld id="{90234B8F-7057-C948-B340-F77F1D3BB56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1620620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87"/>
            <a:ext cx="3008313" cy="615553"/>
          </a:xfrm>
        </p:spPr>
        <p:txBody>
          <a:bodyPr/>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6CC2157F-BDC8-5F44-A519-E8891190FB8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3110181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01"/>
            <a:ext cx="5486400" cy="307777"/>
          </a:xfrm>
        </p:spPr>
        <p:txBody>
          <a:bodyPr/>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de-DE"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EA8D3110-130B-E54C-BC69-98C1562BF92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416734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981BDCBB-A282-4F46-9927-1D9516FA7BED}"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8567637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1292225"/>
            <a:ext cx="369332" cy="4833938"/>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719159" y="1292225"/>
            <a:ext cx="5627687" cy="4833938"/>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4A2DC92E-201E-124E-8813-22E7FC8BB45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6884293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464382" y="1055251"/>
            <a:ext cx="8215313" cy="677108"/>
          </a:xfrm>
          <a:prstGeom prst="rect">
            <a:avLst/>
          </a:prstGeom>
        </p:spPr>
        <p:txBody>
          <a:bodyPr/>
          <a:lstStyle>
            <a:lvl1pPr>
              <a:defRPr sz="4400" spc="697"/>
            </a:lvl1pPr>
          </a:lstStyle>
          <a:p>
            <a:pPr lvl="0">
              <a:defRPr sz="1800" cap="none" spc="0">
                <a:solidFill>
                  <a:srgbClr val="000000"/>
                </a:solidFill>
              </a:defRPr>
            </a:pPr>
            <a:r>
              <a:rPr sz="4400" cap="all" spc="697">
                <a:solidFill>
                  <a:srgbClr val="FFFFFF"/>
                </a:solidFill>
              </a:rPr>
              <a:t>Title Text</a:t>
            </a:r>
          </a:p>
        </p:txBody>
      </p:sp>
      <p:sp>
        <p:nvSpPr>
          <p:cNvPr id="12" name="Shape 12"/>
          <p:cNvSpPr>
            <a:spLocks noGrp="1"/>
          </p:cNvSpPr>
          <p:nvPr>
            <p:ph type="body" idx="1"/>
          </p:nvPr>
        </p:nvSpPr>
        <p:spPr>
          <a:xfrm>
            <a:off x="464382"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549">
              <a:spcBef>
                <a:spcPts val="0"/>
              </a:spcBef>
              <a:buClrTx/>
              <a:buSzTx/>
              <a:buNone/>
              <a:defRPr sz="1700" cap="all" spc="270">
                <a:latin typeface="Avenir Book"/>
                <a:ea typeface="Avenir Book"/>
                <a:cs typeface="Avenir Book"/>
                <a:sym typeface="Avenir Book"/>
              </a:defRPr>
            </a:lvl2pPr>
            <a:lvl3pPr marL="0" indent="321092">
              <a:spcBef>
                <a:spcPts val="0"/>
              </a:spcBef>
              <a:buClrTx/>
              <a:buSzTx/>
              <a:buNone/>
              <a:defRPr sz="1700" cap="all" spc="270">
                <a:latin typeface="Avenir Book"/>
                <a:ea typeface="Avenir Book"/>
                <a:cs typeface="Avenir Book"/>
                <a:sym typeface="Avenir Book"/>
              </a:defRPr>
            </a:lvl3pPr>
            <a:lvl4pPr marL="0" indent="481642">
              <a:spcBef>
                <a:spcPts val="0"/>
              </a:spcBef>
              <a:buClrTx/>
              <a:buSzTx/>
              <a:buNone/>
              <a:defRPr sz="1700" cap="all" spc="270">
                <a:latin typeface="Avenir Book"/>
                <a:ea typeface="Avenir Book"/>
                <a:cs typeface="Avenir Book"/>
                <a:sym typeface="Avenir Book"/>
              </a:defRPr>
            </a:lvl4pPr>
            <a:lvl5pPr marL="0" indent="642189">
              <a:spcBef>
                <a:spcPts val="0"/>
              </a:spcBef>
              <a:buClrTx/>
              <a:buSzTx/>
              <a:buNone/>
              <a:defRPr sz="1700" cap="all" spc="270">
                <a:latin typeface="Avenir Book"/>
                <a:ea typeface="Avenir Book"/>
                <a:cs typeface="Avenir Book"/>
                <a:sym typeface="Avenir Book"/>
              </a:defRPr>
            </a:lvl5pPr>
          </a:lstStyle>
          <a:p>
            <a:pPr lvl="0">
              <a:defRPr sz="1800" cap="none" spc="0">
                <a:solidFill>
                  <a:srgbClr val="000000"/>
                </a:solidFill>
              </a:defRPr>
            </a:pPr>
            <a:r>
              <a:rPr sz="1700" cap="all" spc="270">
                <a:solidFill>
                  <a:srgbClr val="FFFFFF"/>
                </a:solidFill>
              </a:rPr>
              <a:t>Body Level One</a:t>
            </a:r>
          </a:p>
          <a:p>
            <a:pPr lvl="1">
              <a:defRPr sz="1800" cap="none" spc="0">
                <a:solidFill>
                  <a:srgbClr val="000000"/>
                </a:solidFill>
              </a:defRPr>
            </a:pPr>
            <a:r>
              <a:rPr sz="1700" cap="all" spc="270">
                <a:solidFill>
                  <a:srgbClr val="FFFFFF"/>
                </a:solidFill>
              </a:rPr>
              <a:t>Body Level Two</a:t>
            </a:r>
          </a:p>
          <a:p>
            <a:pPr lvl="2">
              <a:defRPr sz="1800" cap="none" spc="0">
                <a:solidFill>
                  <a:srgbClr val="000000"/>
                </a:solidFill>
              </a:defRPr>
            </a:pPr>
            <a:r>
              <a:rPr sz="1700" cap="all" spc="270">
                <a:solidFill>
                  <a:srgbClr val="FFFFFF"/>
                </a:solidFill>
              </a:rPr>
              <a:t>Body Level Three</a:t>
            </a:r>
          </a:p>
          <a:p>
            <a:pPr lvl="3">
              <a:defRPr sz="1800" cap="none" spc="0">
                <a:solidFill>
                  <a:srgbClr val="000000"/>
                </a:solidFill>
              </a:defRPr>
            </a:pPr>
            <a:r>
              <a:rPr sz="1700" cap="all" spc="270">
                <a:solidFill>
                  <a:srgbClr val="FFFFFF"/>
                </a:solidFill>
              </a:rPr>
              <a:t>Body Level Four</a:t>
            </a:r>
          </a:p>
          <a:p>
            <a:pPr lvl="4">
              <a:defRPr sz="1800" cap="none" spc="0">
                <a:solidFill>
                  <a:srgbClr val="000000"/>
                </a:solidFill>
              </a:defRPr>
            </a:pPr>
            <a:r>
              <a:rPr sz="1700" cap="all" spc="270">
                <a:solidFill>
                  <a:srgbClr val="FFFFFF"/>
                </a:solidFill>
              </a:rPr>
              <a:t>Body Level Five</a:t>
            </a:r>
          </a:p>
        </p:txBody>
      </p:sp>
    </p:spTree>
    <p:extLst>
      <p:ext uri="{BB962C8B-B14F-4D97-AF65-F5344CB8AC3E}">
        <p14:creationId xmlns:p14="http://schemas.microsoft.com/office/powerpoint/2010/main" val="2368862520"/>
      </p:ext>
    </p:extLst>
  </p:cSld>
  <p:clrMapOvr>
    <a:masterClrMapping/>
  </p:clrMapOvr>
  <p:transition xmlns:p14="http://schemas.microsoft.com/office/powerpoint/2010/main" spd="med"/>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2280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B871209-0C0A-5542-9AEC-9E965D939AFD}" type="slidenum">
              <a:rPr lang="en-US"/>
              <a:pPr>
                <a:defRPr/>
              </a:pPr>
              <a:t>‹#›</a:t>
            </a:fld>
            <a:endParaRPr lang="en-US"/>
          </a:p>
        </p:txBody>
      </p:sp>
    </p:spTree>
    <p:extLst>
      <p:ext uri="{BB962C8B-B14F-4D97-AF65-F5344CB8AC3E}">
        <p14:creationId xmlns:p14="http://schemas.microsoft.com/office/powerpoint/2010/main" val="10955375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1_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1910992"/>
            <a:ext cx="9144000" cy="4947047"/>
          </a:xfrm>
          <a:prstGeom prst="rect">
            <a:avLst/>
          </a:prstGeom>
        </p:spPr>
        <p:txBody>
          <a:bodyPr lIns="64277" tIns="32139" rIns="64277" bIns="32139" anchor="t">
            <a:noAutofit/>
          </a:bodyPr>
          <a:lstStyle/>
          <a:p>
            <a:endParaRPr/>
          </a:p>
        </p:txBody>
      </p:sp>
      <p:sp>
        <p:nvSpPr>
          <p:cNvPr id="31" name="Shape 31"/>
          <p:cNvSpPr>
            <a:spLocks noGrp="1"/>
          </p:cNvSpPr>
          <p:nvPr>
            <p:ph type="title"/>
          </p:nvPr>
        </p:nvSpPr>
        <p:spPr>
          <a:xfrm>
            <a:off x="464367" y="1055251"/>
            <a:ext cx="8215313" cy="677108"/>
          </a:xfrm>
          <a:prstGeom prst="rect">
            <a:avLst/>
          </a:prstGeom>
        </p:spPr>
        <p:txBody>
          <a:bodyPr/>
          <a:lstStyle>
            <a:lvl1pPr>
              <a:defRPr sz="4400" spc="697"/>
            </a:lvl1pPr>
          </a:lstStyle>
          <a:p>
            <a:r>
              <a:t>Title Text</a:t>
            </a:r>
          </a:p>
        </p:txBody>
      </p:sp>
      <p:sp>
        <p:nvSpPr>
          <p:cNvPr id="32" name="Shape 32"/>
          <p:cNvSpPr>
            <a:spLocks noGrp="1"/>
          </p:cNvSpPr>
          <p:nvPr>
            <p:ph type="body" sz="quarter" idx="1"/>
          </p:nvPr>
        </p:nvSpPr>
        <p:spPr>
          <a:xfrm>
            <a:off x="464367"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696">
              <a:spcBef>
                <a:spcPts val="0"/>
              </a:spcBef>
              <a:buClrTx/>
              <a:buSzTx/>
              <a:buNone/>
              <a:defRPr sz="1700" cap="all" spc="270">
                <a:latin typeface="Avenir Book"/>
                <a:ea typeface="Avenir Book"/>
                <a:cs typeface="Avenir Book"/>
                <a:sym typeface="Avenir Book"/>
              </a:defRPr>
            </a:lvl2pPr>
            <a:lvl3pPr marL="0" indent="321391">
              <a:spcBef>
                <a:spcPts val="0"/>
              </a:spcBef>
              <a:buClrTx/>
              <a:buSzTx/>
              <a:buNone/>
              <a:defRPr sz="1700" cap="all" spc="270">
                <a:latin typeface="Avenir Book"/>
                <a:ea typeface="Avenir Book"/>
                <a:cs typeface="Avenir Book"/>
                <a:sym typeface="Avenir Book"/>
              </a:defRPr>
            </a:lvl3pPr>
            <a:lvl4pPr marL="0" indent="482086">
              <a:spcBef>
                <a:spcPts val="0"/>
              </a:spcBef>
              <a:buClrTx/>
              <a:buSzTx/>
              <a:buNone/>
              <a:defRPr sz="1700" cap="all" spc="270">
                <a:latin typeface="Avenir Book"/>
                <a:ea typeface="Avenir Book"/>
                <a:cs typeface="Avenir Book"/>
                <a:sym typeface="Avenir Book"/>
              </a:defRPr>
            </a:lvl4pPr>
            <a:lvl5pPr marL="0" indent="642783">
              <a:spcBef>
                <a:spcPts val="0"/>
              </a:spcBef>
              <a:buClrTx/>
              <a:buSzTx/>
              <a:buNone/>
              <a:defRPr sz="1700"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solidFill>
                  <a:srgbClr val="333333"/>
                </a:solidFill>
                <a:latin typeface="Avenir Light"/>
                <a:ea typeface="Avenir Light"/>
                <a:cs typeface="Avenir Light"/>
              </a:rPr>
              <a:pPr/>
              <a:t>‹#›</a:t>
            </a:fld>
            <a:endParaRPr>
              <a:solidFill>
                <a:srgbClr val="333333"/>
              </a:solidFill>
              <a:latin typeface="Avenir Light"/>
              <a:ea typeface="Avenir Light"/>
              <a:cs typeface="Avenir Light"/>
            </a:endParaRPr>
          </a:p>
        </p:txBody>
      </p:sp>
    </p:spTree>
    <p:extLst>
      <p:ext uri="{BB962C8B-B14F-4D97-AF65-F5344CB8AC3E}">
        <p14:creationId xmlns:p14="http://schemas.microsoft.com/office/powerpoint/2010/main" val="2761843113"/>
      </p:ext>
    </p:extLst>
  </p:cSld>
  <p:clrMapOvr>
    <a:masterClrMapping/>
  </p:clrMapOvr>
  <p:transition xmlns:p14="http://schemas.microsoft.com/office/powerpoint/2010/main" spd="med"/>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8303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xEKUT_WortBildMarke_W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0" y="358814"/>
            <a:ext cx="2806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a:off x="719141" y="1258888"/>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pic>
        <p:nvPicPr>
          <p:cNvPr id="6" name="Picture 46" descr="7mathn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371513"/>
            <a:ext cx="419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7"/>
          <p:cNvSpPr>
            <a:spLocks noGrp="1" noChangeArrowheads="1"/>
          </p:cNvSpPr>
          <p:nvPr>
            <p:ph type="subTitle" sz="quarter" idx="1"/>
          </p:nvPr>
        </p:nvSpPr>
        <p:spPr>
          <a:xfrm>
            <a:off x="719139" y="5194339"/>
            <a:ext cx="7700962" cy="398547"/>
          </a:xfrm>
        </p:spPr>
        <p:txBody>
          <a:bodyPr>
            <a:spAutoFit/>
          </a:bodyPr>
          <a:lstStyle>
            <a:lvl1pPr marL="0" indent="0">
              <a:buFontTx/>
              <a:buNone/>
              <a:defRPr sz="2400"/>
            </a:lvl1pPr>
          </a:lstStyle>
          <a:p>
            <a:pPr lvl="0"/>
            <a:r>
              <a:rPr lang="de-DE" noProof="0" smtClean="0"/>
              <a:t>Click to edit Master subtitle style</a:t>
            </a:r>
          </a:p>
        </p:txBody>
      </p:sp>
      <p:sp>
        <p:nvSpPr>
          <p:cNvPr id="4116" name="Rectangle 20"/>
          <p:cNvSpPr>
            <a:spLocks noGrp="1" noChangeArrowheads="1"/>
          </p:cNvSpPr>
          <p:nvPr>
            <p:ph type="ctrTitle" sz="quarter"/>
          </p:nvPr>
        </p:nvSpPr>
        <p:spPr>
          <a:xfrm>
            <a:off x="719139" y="4666280"/>
            <a:ext cx="7700962" cy="432811"/>
          </a:xfrm>
        </p:spPr>
        <p:txBody>
          <a:bodyPr/>
          <a:lstStyle>
            <a:lvl1pPr>
              <a:defRPr sz="2800">
                <a:solidFill>
                  <a:schemeClr val="tx2"/>
                </a:solidFill>
              </a:defRPr>
            </a:lvl1pPr>
          </a:lstStyle>
          <a:p>
            <a:pPr lvl="0"/>
            <a:r>
              <a:rPr lang="de-DE" noProof="0" smtClean="0"/>
              <a:t>Click to edit Master title style</a:t>
            </a:r>
          </a:p>
        </p:txBody>
      </p:sp>
      <p:sp>
        <p:nvSpPr>
          <p:cNvPr id="7" name="Rectangle 9"/>
          <p:cNvSpPr>
            <a:spLocks noGrp="1" noChangeArrowheads="1"/>
          </p:cNvSpPr>
          <p:nvPr>
            <p:ph type="dt" sz="half" idx="10"/>
          </p:nvPr>
        </p:nvSpPr>
        <p:spPr bwMode="auto">
          <a:xfrm>
            <a:off x="719139" y="6172200"/>
            <a:ext cx="7700962" cy="254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defRPr sz="1600" b="1">
                <a:cs typeface="+mn-cs"/>
              </a:defRPr>
            </a:lvl1pPr>
          </a:lstStyle>
          <a:p>
            <a:pPr>
              <a:defRPr/>
            </a:pPr>
            <a:fld id="{523DD45A-148E-DC4C-AEF6-8167F21F296D}" type="datetime1">
              <a:rPr lang="de-DE">
                <a:solidFill>
                  <a:srgbClr val="333333"/>
                </a:solidFill>
                <a:latin typeface="Arial" charset="0"/>
              </a:rPr>
              <a:pPr>
                <a:defRPr/>
              </a:pPr>
              <a:t>12/11/19</a:t>
            </a:fld>
            <a:r>
              <a:rPr lang="de-DE">
                <a:solidFill>
                  <a:srgbClr val="333333"/>
                </a:solidFill>
                <a:latin typeface="Arial" charset="0"/>
              </a:rPr>
              <a:t>, Verfasser [optional] / 16 pt / Zeilenabstand 1-fach</a:t>
            </a:r>
          </a:p>
        </p:txBody>
      </p:sp>
      <p:sp>
        <p:nvSpPr>
          <p:cNvPr id="8" name="Rectangle 45"/>
          <p:cNvSpPr>
            <a:spLocks noGrp="1" noChangeArrowheads="1"/>
          </p:cNvSpPr>
          <p:nvPr>
            <p:ph type="ftr" sz="quarter" idx="11"/>
          </p:nvPr>
        </p:nvSpPr>
        <p:spPr bwMode="auto">
          <a:xfrm>
            <a:off x="3914780" y="927101"/>
            <a:ext cx="4505325" cy="184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defRPr sz="1200" b="1">
                <a:solidFill>
                  <a:schemeClr val="tx2"/>
                </a:solidFill>
                <a:cs typeface="+mn-cs"/>
              </a:defRPr>
            </a:lvl1pPr>
          </a:lstStyle>
          <a:p>
            <a:pPr>
              <a:defRPr/>
            </a:pPr>
            <a:r>
              <a:rPr lang="de-DE">
                <a:solidFill>
                  <a:srgbClr val="A51E37"/>
                </a:solidFill>
                <a:latin typeface="Arial" charset="0"/>
              </a:rPr>
              <a:t>&lt;Fachbereich/Institut/Lehrstuhl/Dezernatsabteilung&gt;</a:t>
            </a:r>
          </a:p>
        </p:txBody>
      </p:sp>
    </p:spTree>
    <p:extLst>
      <p:ext uri="{BB962C8B-B14F-4D97-AF65-F5344CB8AC3E}">
        <p14:creationId xmlns:p14="http://schemas.microsoft.com/office/powerpoint/2010/main" val="28093990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5877C680-AD16-FA48-9ABD-00033FC58EB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7786119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231106"/>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de-DE" smtClean="0"/>
              <a:t>Click to edit Master text styles</a:t>
            </a:r>
          </a:p>
        </p:txBody>
      </p:sp>
      <p:sp>
        <p:nvSpPr>
          <p:cNvPr id="4" name="Rectangle 18"/>
          <p:cNvSpPr>
            <a:spLocks noGrp="1" noChangeArrowheads="1"/>
          </p:cNvSpPr>
          <p:nvPr>
            <p:ph type="sldNum" sz="quarter" idx="10"/>
          </p:nvPr>
        </p:nvSpPr>
        <p:spPr>
          <a:ln/>
        </p:spPr>
        <p:txBody>
          <a:bodyPr/>
          <a:lstStyle>
            <a:lvl1pPr>
              <a:defRPr/>
            </a:lvl1pPr>
          </a:lstStyle>
          <a:p>
            <a:pPr>
              <a:defRPr/>
            </a:pPr>
            <a:fld id="{B82C5984-2E25-B045-B075-4EE802355F90}"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6576687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719139" y="1773243"/>
            <a:ext cx="37766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19" y="1773243"/>
            <a:ext cx="3776663"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Rectangle 18"/>
          <p:cNvSpPr>
            <a:spLocks noGrp="1" noChangeArrowheads="1"/>
          </p:cNvSpPr>
          <p:nvPr>
            <p:ph type="sldNum" sz="quarter" idx="10"/>
          </p:nvPr>
        </p:nvSpPr>
        <p:spPr>
          <a:ln/>
        </p:spPr>
        <p:txBody>
          <a:bodyPr/>
          <a:lstStyle>
            <a:lvl1pPr>
              <a:defRPr/>
            </a:lvl1pPr>
          </a:lstStyle>
          <a:p>
            <a:pPr>
              <a:defRPr/>
            </a:pPr>
            <a:fld id="{EEA7332B-A566-2F43-B7BC-7A12014071D3}"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0717613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787"/>
            <a:ext cx="8229600" cy="367889"/>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Rectangle 18"/>
          <p:cNvSpPr>
            <a:spLocks noGrp="1" noChangeArrowheads="1"/>
          </p:cNvSpPr>
          <p:nvPr>
            <p:ph type="sldNum" sz="quarter" idx="10"/>
          </p:nvPr>
        </p:nvSpPr>
        <p:spPr>
          <a:ln/>
        </p:spPr>
        <p:txBody>
          <a:bodyPr/>
          <a:lstStyle>
            <a:lvl1pPr>
              <a:defRPr/>
            </a:lvl1pPr>
          </a:lstStyle>
          <a:p>
            <a:pPr>
              <a:defRPr/>
            </a:pPr>
            <a:fld id="{FED12E57-A998-8B45-8507-9D1F98D5634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2480058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8806FD10-195A-B643-8250-4D999CF05E4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6134828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sz="quarter" idx="10"/>
          </p:nvPr>
        </p:nvSpPr>
        <p:spPr>
          <a:ln/>
        </p:spPr>
        <p:txBody>
          <a:bodyPr/>
          <a:lstStyle>
            <a:lvl1pPr>
              <a:defRPr/>
            </a:lvl1pPr>
          </a:lstStyle>
          <a:p>
            <a:pPr>
              <a:defRPr/>
            </a:pPr>
            <a:fld id="{90234B8F-7057-C948-B340-F77F1D3BB56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1821677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87"/>
            <a:ext cx="3008313" cy="615553"/>
          </a:xfrm>
        </p:spPr>
        <p:txBody>
          <a:bodyPr/>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6CC2157F-BDC8-5F44-A519-E8891190FB8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918429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2C6A038B-3863-3A49-8BA0-E0C3F7B28753}" type="slidenum">
              <a:rPr lang="en-US"/>
              <a:pPr>
                <a:defRPr/>
              </a:pPr>
              <a:t>‹#›</a:t>
            </a:fld>
            <a:endParaRPr lang="en-US"/>
          </a:p>
        </p:txBody>
      </p:sp>
    </p:spTree>
    <p:extLst>
      <p:ext uri="{BB962C8B-B14F-4D97-AF65-F5344CB8AC3E}">
        <p14:creationId xmlns:p14="http://schemas.microsoft.com/office/powerpoint/2010/main" val="14062860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01"/>
            <a:ext cx="5486400" cy="307777"/>
          </a:xfrm>
        </p:spPr>
        <p:txBody>
          <a:bodyPr/>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de-DE"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EA8D3110-130B-E54C-BC69-98C1562BF92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0975314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981BDCBB-A282-4F46-9927-1D9516FA7BED}"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8501407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1292225"/>
            <a:ext cx="369332" cy="4833938"/>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719159" y="1292225"/>
            <a:ext cx="5627687" cy="4833938"/>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4A2DC92E-201E-124E-8813-22E7FC8BB45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2627877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42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1910992"/>
            <a:ext cx="9144000" cy="4947047"/>
          </a:xfrm>
          <a:prstGeom prst="rect">
            <a:avLst/>
          </a:prstGeom>
        </p:spPr>
        <p:txBody>
          <a:bodyPr lIns="64277" tIns="32139" rIns="64277" bIns="32139" anchor="t">
            <a:noAutofit/>
          </a:bodyPr>
          <a:lstStyle/>
          <a:p>
            <a:endParaRPr/>
          </a:p>
        </p:txBody>
      </p:sp>
      <p:sp>
        <p:nvSpPr>
          <p:cNvPr id="31" name="Shape 31"/>
          <p:cNvSpPr>
            <a:spLocks noGrp="1"/>
          </p:cNvSpPr>
          <p:nvPr>
            <p:ph type="title"/>
          </p:nvPr>
        </p:nvSpPr>
        <p:spPr>
          <a:xfrm>
            <a:off x="464367" y="1055251"/>
            <a:ext cx="8215313" cy="677108"/>
          </a:xfrm>
          <a:prstGeom prst="rect">
            <a:avLst/>
          </a:prstGeom>
        </p:spPr>
        <p:txBody>
          <a:bodyPr/>
          <a:lstStyle>
            <a:lvl1pPr>
              <a:defRPr sz="4400" spc="697"/>
            </a:lvl1pPr>
          </a:lstStyle>
          <a:p>
            <a:r>
              <a:t>Title Text</a:t>
            </a:r>
          </a:p>
        </p:txBody>
      </p:sp>
      <p:sp>
        <p:nvSpPr>
          <p:cNvPr id="32" name="Shape 32"/>
          <p:cNvSpPr>
            <a:spLocks noGrp="1"/>
          </p:cNvSpPr>
          <p:nvPr>
            <p:ph type="body" sz="quarter" idx="1"/>
          </p:nvPr>
        </p:nvSpPr>
        <p:spPr>
          <a:xfrm>
            <a:off x="464367"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696">
              <a:spcBef>
                <a:spcPts val="0"/>
              </a:spcBef>
              <a:buClrTx/>
              <a:buSzTx/>
              <a:buNone/>
              <a:defRPr sz="1700" cap="all" spc="270">
                <a:latin typeface="Avenir Book"/>
                <a:ea typeface="Avenir Book"/>
                <a:cs typeface="Avenir Book"/>
                <a:sym typeface="Avenir Book"/>
              </a:defRPr>
            </a:lvl2pPr>
            <a:lvl3pPr marL="0" indent="321391">
              <a:spcBef>
                <a:spcPts val="0"/>
              </a:spcBef>
              <a:buClrTx/>
              <a:buSzTx/>
              <a:buNone/>
              <a:defRPr sz="1700" cap="all" spc="270">
                <a:latin typeface="Avenir Book"/>
                <a:ea typeface="Avenir Book"/>
                <a:cs typeface="Avenir Book"/>
                <a:sym typeface="Avenir Book"/>
              </a:defRPr>
            </a:lvl3pPr>
            <a:lvl4pPr marL="0" indent="482086">
              <a:spcBef>
                <a:spcPts val="0"/>
              </a:spcBef>
              <a:buClrTx/>
              <a:buSzTx/>
              <a:buNone/>
              <a:defRPr sz="1700" cap="all" spc="270">
                <a:latin typeface="Avenir Book"/>
                <a:ea typeface="Avenir Book"/>
                <a:cs typeface="Avenir Book"/>
                <a:sym typeface="Avenir Book"/>
              </a:defRPr>
            </a:lvl4pPr>
            <a:lvl5pPr marL="0" indent="642783">
              <a:spcBef>
                <a:spcPts val="0"/>
              </a:spcBef>
              <a:buClrTx/>
              <a:buSzTx/>
              <a:buNone/>
              <a:defRPr sz="1700"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solidFill>
                  <a:srgbClr val="333333"/>
                </a:solidFill>
                <a:latin typeface="Avenir Light"/>
                <a:ea typeface="Avenir Light"/>
                <a:cs typeface="Avenir Light"/>
              </a:rPr>
              <a:pPr/>
              <a:t>‹#›</a:t>
            </a:fld>
            <a:endParaRPr>
              <a:solidFill>
                <a:srgbClr val="333333"/>
              </a:solidFill>
              <a:latin typeface="Avenir Light"/>
              <a:ea typeface="Avenir Light"/>
              <a:cs typeface="Avenir Light"/>
            </a:endParaRPr>
          </a:p>
        </p:txBody>
      </p:sp>
    </p:spTree>
    <p:extLst>
      <p:ext uri="{BB962C8B-B14F-4D97-AF65-F5344CB8AC3E}">
        <p14:creationId xmlns:p14="http://schemas.microsoft.com/office/powerpoint/2010/main" val="3260327011"/>
      </p:ext>
    </p:extLst>
  </p:cSld>
  <p:clrMapOvr>
    <a:masterClrMapping/>
  </p:clrMapOvr>
  <p:transition xmlns:p14="http://schemas.microsoft.com/office/powerpoint/2010/main" spd="med"/>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45544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xEKUT_WortBildMarke_W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0" y="358814"/>
            <a:ext cx="2806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a:off x="719141" y="1258888"/>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pic>
        <p:nvPicPr>
          <p:cNvPr id="6" name="Picture 46" descr="7mathn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371513"/>
            <a:ext cx="419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7"/>
          <p:cNvSpPr>
            <a:spLocks noGrp="1" noChangeArrowheads="1"/>
          </p:cNvSpPr>
          <p:nvPr>
            <p:ph type="subTitle" sz="quarter" idx="1"/>
          </p:nvPr>
        </p:nvSpPr>
        <p:spPr>
          <a:xfrm>
            <a:off x="719139" y="5194339"/>
            <a:ext cx="7700962" cy="398547"/>
          </a:xfrm>
        </p:spPr>
        <p:txBody>
          <a:bodyPr>
            <a:spAutoFit/>
          </a:bodyPr>
          <a:lstStyle>
            <a:lvl1pPr marL="0" indent="0">
              <a:buFontTx/>
              <a:buNone/>
              <a:defRPr sz="2400"/>
            </a:lvl1pPr>
          </a:lstStyle>
          <a:p>
            <a:pPr lvl="0"/>
            <a:r>
              <a:rPr lang="de-DE" noProof="0" smtClean="0"/>
              <a:t>Click to edit Master subtitle style</a:t>
            </a:r>
          </a:p>
        </p:txBody>
      </p:sp>
      <p:sp>
        <p:nvSpPr>
          <p:cNvPr id="4116" name="Rectangle 20"/>
          <p:cNvSpPr>
            <a:spLocks noGrp="1" noChangeArrowheads="1"/>
          </p:cNvSpPr>
          <p:nvPr>
            <p:ph type="ctrTitle" sz="quarter"/>
          </p:nvPr>
        </p:nvSpPr>
        <p:spPr>
          <a:xfrm>
            <a:off x="719139" y="4666280"/>
            <a:ext cx="7700962" cy="432811"/>
          </a:xfrm>
        </p:spPr>
        <p:txBody>
          <a:bodyPr/>
          <a:lstStyle>
            <a:lvl1pPr>
              <a:defRPr sz="2800">
                <a:solidFill>
                  <a:schemeClr val="tx2"/>
                </a:solidFill>
              </a:defRPr>
            </a:lvl1pPr>
          </a:lstStyle>
          <a:p>
            <a:pPr lvl="0"/>
            <a:r>
              <a:rPr lang="de-DE" noProof="0" smtClean="0"/>
              <a:t>Click to edit Master title style</a:t>
            </a:r>
          </a:p>
        </p:txBody>
      </p:sp>
      <p:sp>
        <p:nvSpPr>
          <p:cNvPr id="7" name="Rectangle 9"/>
          <p:cNvSpPr>
            <a:spLocks noGrp="1" noChangeArrowheads="1"/>
          </p:cNvSpPr>
          <p:nvPr>
            <p:ph type="dt" sz="half" idx="10"/>
          </p:nvPr>
        </p:nvSpPr>
        <p:spPr bwMode="auto">
          <a:xfrm>
            <a:off x="719139" y="6172200"/>
            <a:ext cx="7700962" cy="254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defRPr sz="1600" b="1">
                <a:cs typeface="+mn-cs"/>
              </a:defRPr>
            </a:lvl1pPr>
          </a:lstStyle>
          <a:p>
            <a:pPr>
              <a:defRPr/>
            </a:pPr>
            <a:fld id="{523DD45A-148E-DC4C-AEF6-8167F21F296D}" type="datetime1">
              <a:rPr lang="de-DE">
                <a:solidFill>
                  <a:srgbClr val="333333"/>
                </a:solidFill>
                <a:latin typeface="Arial" charset="0"/>
              </a:rPr>
              <a:pPr>
                <a:defRPr/>
              </a:pPr>
              <a:t>12/11/19</a:t>
            </a:fld>
            <a:r>
              <a:rPr lang="de-DE">
                <a:solidFill>
                  <a:srgbClr val="333333"/>
                </a:solidFill>
                <a:latin typeface="Arial" charset="0"/>
              </a:rPr>
              <a:t>, Verfasser [optional] / 16 pt / Zeilenabstand 1-fach</a:t>
            </a:r>
          </a:p>
        </p:txBody>
      </p:sp>
      <p:sp>
        <p:nvSpPr>
          <p:cNvPr id="8" name="Rectangle 45"/>
          <p:cNvSpPr>
            <a:spLocks noGrp="1" noChangeArrowheads="1"/>
          </p:cNvSpPr>
          <p:nvPr>
            <p:ph type="ftr" sz="quarter" idx="11"/>
          </p:nvPr>
        </p:nvSpPr>
        <p:spPr bwMode="auto">
          <a:xfrm>
            <a:off x="3914780" y="927101"/>
            <a:ext cx="4505325" cy="184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defRPr sz="1200" b="1">
                <a:solidFill>
                  <a:schemeClr val="tx2"/>
                </a:solidFill>
                <a:cs typeface="+mn-cs"/>
              </a:defRPr>
            </a:lvl1pPr>
          </a:lstStyle>
          <a:p>
            <a:pPr>
              <a:defRPr/>
            </a:pPr>
            <a:r>
              <a:rPr lang="de-DE">
                <a:solidFill>
                  <a:srgbClr val="A51E37"/>
                </a:solidFill>
                <a:latin typeface="Arial" charset="0"/>
              </a:rPr>
              <a:t>&lt;Fachbereich/Institut/Lehrstuhl/Dezernatsabteilung&gt;</a:t>
            </a:r>
          </a:p>
        </p:txBody>
      </p:sp>
    </p:spTree>
    <p:extLst>
      <p:ext uri="{BB962C8B-B14F-4D97-AF65-F5344CB8AC3E}">
        <p14:creationId xmlns:p14="http://schemas.microsoft.com/office/powerpoint/2010/main" val="25145127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5877C680-AD16-FA48-9ABD-00033FC58EB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8619437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231106"/>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de-DE" smtClean="0"/>
              <a:t>Click to edit Master text styles</a:t>
            </a:r>
          </a:p>
        </p:txBody>
      </p:sp>
      <p:sp>
        <p:nvSpPr>
          <p:cNvPr id="4" name="Rectangle 18"/>
          <p:cNvSpPr>
            <a:spLocks noGrp="1" noChangeArrowheads="1"/>
          </p:cNvSpPr>
          <p:nvPr>
            <p:ph type="sldNum" sz="quarter" idx="10"/>
          </p:nvPr>
        </p:nvSpPr>
        <p:spPr>
          <a:ln/>
        </p:spPr>
        <p:txBody>
          <a:bodyPr/>
          <a:lstStyle>
            <a:lvl1pPr>
              <a:defRPr/>
            </a:lvl1pPr>
          </a:lstStyle>
          <a:p>
            <a:pPr>
              <a:defRPr/>
            </a:pPr>
            <a:fld id="{B82C5984-2E25-B045-B075-4EE802355F90}"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4650259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719139" y="1773243"/>
            <a:ext cx="37766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19" y="1773243"/>
            <a:ext cx="3776663"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Rectangle 18"/>
          <p:cNvSpPr>
            <a:spLocks noGrp="1" noChangeArrowheads="1"/>
          </p:cNvSpPr>
          <p:nvPr>
            <p:ph type="sldNum" sz="quarter" idx="10"/>
          </p:nvPr>
        </p:nvSpPr>
        <p:spPr>
          <a:ln/>
        </p:spPr>
        <p:txBody>
          <a:bodyPr/>
          <a:lstStyle>
            <a:lvl1pPr>
              <a:defRPr/>
            </a:lvl1pPr>
          </a:lstStyle>
          <a:p>
            <a:pPr>
              <a:defRPr/>
            </a:pPr>
            <a:fld id="{EEA7332B-A566-2F43-B7BC-7A12014071D3}"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598464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3E8F9BFF-D63D-8640-8158-3792707FBC9B}" type="slidenum">
              <a:rPr lang="en-US"/>
              <a:pPr>
                <a:defRPr/>
              </a:pPr>
              <a:t>‹#›</a:t>
            </a:fld>
            <a:endParaRPr lang="en-US"/>
          </a:p>
        </p:txBody>
      </p:sp>
    </p:spTree>
    <p:extLst>
      <p:ext uri="{BB962C8B-B14F-4D97-AF65-F5344CB8AC3E}">
        <p14:creationId xmlns:p14="http://schemas.microsoft.com/office/powerpoint/2010/main" val="32446764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787"/>
            <a:ext cx="8229600" cy="367889"/>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Rectangle 18"/>
          <p:cNvSpPr>
            <a:spLocks noGrp="1" noChangeArrowheads="1"/>
          </p:cNvSpPr>
          <p:nvPr>
            <p:ph type="sldNum" sz="quarter" idx="10"/>
          </p:nvPr>
        </p:nvSpPr>
        <p:spPr>
          <a:ln/>
        </p:spPr>
        <p:txBody>
          <a:bodyPr/>
          <a:lstStyle>
            <a:lvl1pPr>
              <a:defRPr/>
            </a:lvl1pPr>
          </a:lstStyle>
          <a:p>
            <a:pPr>
              <a:defRPr/>
            </a:pPr>
            <a:fld id="{FED12E57-A998-8B45-8507-9D1F98D5634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6435950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8806FD10-195A-B643-8250-4D999CF05E4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03481118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sz="quarter" idx="10"/>
          </p:nvPr>
        </p:nvSpPr>
        <p:spPr>
          <a:ln/>
        </p:spPr>
        <p:txBody>
          <a:bodyPr/>
          <a:lstStyle>
            <a:lvl1pPr>
              <a:defRPr/>
            </a:lvl1pPr>
          </a:lstStyle>
          <a:p>
            <a:pPr>
              <a:defRPr/>
            </a:pPr>
            <a:fld id="{90234B8F-7057-C948-B340-F77F1D3BB56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7372007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87"/>
            <a:ext cx="3008313" cy="615553"/>
          </a:xfrm>
        </p:spPr>
        <p:txBody>
          <a:bodyPr/>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6CC2157F-BDC8-5F44-A519-E8891190FB8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3651600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01"/>
            <a:ext cx="5486400" cy="307777"/>
          </a:xfrm>
        </p:spPr>
        <p:txBody>
          <a:bodyPr/>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de-DE"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EA8D3110-130B-E54C-BC69-98C1562BF92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6728038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981BDCBB-A282-4F46-9927-1D9516FA7BED}"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9437298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1292225"/>
            <a:ext cx="369332" cy="4833938"/>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719159" y="1292225"/>
            <a:ext cx="5627687" cy="4833938"/>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4A2DC92E-201E-124E-8813-22E7FC8BB45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0390491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464382" y="1055251"/>
            <a:ext cx="8215313" cy="677108"/>
          </a:xfrm>
          <a:prstGeom prst="rect">
            <a:avLst/>
          </a:prstGeom>
        </p:spPr>
        <p:txBody>
          <a:bodyPr/>
          <a:lstStyle>
            <a:lvl1pPr>
              <a:defRPr sz="4400" spc="697"/>
            </a:lvl1pPr>
          </a:lstStyle>
          <a:p>
            <a:pPr lvl="0">
              <a:defRPr sz="1800" cap="none" spc="0">
                <a:solidFill>
                  <a:srgbClr val="000000"/>
                </a:solidFill>
              </a:defRPr>
            </a:pPr>
            <a:r>
              <a:rPr sz="4400" cap="all" spc="697">
                <a:solidFill>
                  <a:srgbClr val="FFFFFF"/>
                </a:solidFill>
              </a:rPr>
              <a:t>Title Text</a:t>
            </a:r>
          </a:p>
        </p:txBody>
      </p:sp>
      <p:sp>
        <p:nvSpPr>
          <p:cNvPr id="12" name="Shape 12"/>
          <p:cNvSpPr>
            <a:spLocks noGrp="1"/>
          </p:cNvSpPr>
          <p:nvPr>
            <p:ph type="body" idx="1"/>
          </p:nvPr>
        </p:nvSpPr>
        <p:spPr>
          <a:xfrm>
            <a:off x="464382"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549">
              <a:spcBef>
                <a:spcPts val="0"/>
              </a:spcBef>
              <a:buClrTx/>
              <a:buSzTx/>
              <a:buNone/>
              <a:defRPr sz="1700" cap="all" spc="270">
                <a:latin typeface="Avenir Book"/>
                <a:ea typeface="Avenir Book"/>
                <a:cs typeface="Avenir Book"/>
                <a:sym typeface="Avenir Book"/>
              </a:defRPr>
            </a:lvl2pPr>
            <a:lvl3pPr marL="0" indent="321092">
              <a:spcBef>
                <a:spcPts val="0"/>
              </a:spcBef>
              <a:buClrTx/>
              <a:buSzTx/>
              <a:buNone/>
              <a:defRPr sz="1700" cap="all" spc="270">
                <a:latin typeface="Avenir Book"/>
                <a:ea typeface="Avenir Book"/>
                <a:cs typeface="Avenir Book"/>
                <a:sym typeface="Avenir Book"/>
              </a:defRPr>
            </a:lvl3pPr>
            <a:lvl4pPr marL="0" indent="481642">
              <a:spcBef>
                <a:spcPts val="0"/>
              </a:spcBef>
              <a:buClrTx/>
              <a:buSzTx/>
              <a:buNone/>
              <a:defRPr sz="1700" cap="all" spc="270">
                <a:latin typeface="Avenir Book"/>
                <a:ea typeface="Avenir Book"/>
                <a:cs typeface="Avenir Book"/>
                <a:sym typeface="Avenir Book"/>
              </a:defRPr>
            </a:lvl4pPr>
            <a:lvl5pPr marL="0" indent="642189">
              <a:spcBef>
                <a:spcPts val="0"/>
              </a:spcBef>
              <a:buClrTx/>
              <a:buSzTx/>
              <a:buNone/>
              <a:defRPr sz="1700" cap="all" spc="270">
                <a:latin typeface="Avenir Book"/>
                <a:ea typeface="Avenir Book"/>
                <a:cs typeface="Avenir Book"/>
                <a:sym typeface="Avenir Book"/>
              </a:defRPr>
            </a:lvl5pPr>
          </a:lstStyle>
          <a:p>
            <a:pPr lvl="0">
              <a:defRPr sz="1800" cap="none" spc="0">
                <a:solidFill>
                  <a:srgbClr val="000000"/>
                </a:solidFill>
              </a:defRPr>
            </a:pPr>
            <a:r>
              <a:rPr sz="1700" cap="all" spc="270">
                <a:solidFill>
                  <a:srgbClr val="FFFFFF"/>
                </a:solidFill>
              </a:rPr>
              <a:t>Body Level One</a:t>
            </a:r>
          </a:p>
          <a:p>
            <a:pPr lvl="1">
              <a:defRPr sz="1800" cap="none" spc="0">
                <a:solidFill>
                  <a:srgbClr val="000000"/>
                </a:solidFill>
              </a:defRPr>
            </a:pPr>
            <a:r>
              <a:rPr sz="1700" cap="all" spc="270">
                <a:solidFill>
                  <a:srgbClr val="FFFFFF"/>
                </a:solidFill>
              </a:rPr>
              <a:t>Body Level Two</a:t>
            </a:r>
          </a:p>
          <a:p>
            <a:pPr lvl="2">
              <a:defRPr sz="1800" cap="none" spc="0">
                <a:solidFill>
                  <a:srgbClr val="000000"/>
                </a:solidFill>
              </a:defRPr>
            </a:pPr>
            <a:r>
              <a:rPr sz="1700" cap="all" spc="270">
                <a:solidFill>
                  <a:srgbClr val="FFFFFF"/>
                </a:solidFill>
              </a:rPr>
              <a:t>Body Level Three</a:t>
            </a:r>
          </a:p>
          <a:p>
            <a:pPr lvl="3">
              <a:defRPr sz="1800" cap="none" spc="0">
                <a:solidFill>
                  <a:srgbClr val="000000"/>
                </a:solidFill>
              </a:defRPr>
            </a:pPr>
            <a:r>
              <a:rPr sz="1700" cap="all" spc="270">
                <a:solidFill>
                  <a:srgbClr val="FFFFFF"/>
                </a:solidFill>
              </a:rPr>
              <a:t>Body Level Four</a:t>
            </a:r>
          </a:p>
          <a:p>
            <a:pPr lvl="4">
              <a:defRPr sz="1800" cap="none" spc="0">
                <a:solidFill>
                  <a:srgbClr val="000000"/>
                </a:solidFill>
              </a:defRPr>
            </a:pPr>
            <a:r>
              <a:rPr sz="1700" cap="all" spc="270">
                <a:solidFill>
                  <a:srgbClr val="FFFFFF"/>
                </a:solidFill>
              </a:rPr>
              <a:t>Body Level Five</a:t>
            </a:r>
          </a:p>
        </p:txBody>
      </p:sp>
    </p:spTree>
    <p:extLst>
      <p:ext uri="{BB962C8B-B14F-4D97-AF65-F5344CB8AC3E}">
        <p14:creationId xmlns:p14="http://schemas.microsoft.com/office/powerpoint/2010/main" val="4031556838"/>
      </p:ext>
    </p:extLst>
  </p:cSld>
  <p:clrMapOvr>
    <a:masterClrMapping/>
  </p:clrMapOvr>
  <p:transition xmlns:p14="http://schemas.microsoft.com/office/powerpoint/2010/main" spd="med"/>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0281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1910992"/>
            <a:ext cx="9144000" cy="4947047"/>
          </a:xfrm>
          <a:prstGeom prst="rect">
            <a:avLst/>
          </a:prstGeom>
        </p:spPr>
        <p:txBody>
          <a:bodyPr lIns="64277" tIns="32139" rIns="64277" bIns="32139" anchor="t">
            <a:noAutofit/>
          </a:bodyPr>
          <a:lstStyle/>
          <a:p>
            <a:endParaRPr/>
          </a:p>
        </p:txBody>
      </p:sp>
      <p:sp>
        <p:nvSpPr>
          <p:cNvPr id="31" name="Shape 31"/>
          <p:cNvSpPr>
            <a:spLocks noGrp="1"/>
          </p:cNvSpPr>
          <p:nvPr>
            <p:ph type="title"/>
          </p:nvPr>
        </p:nvSpPr>
        <p:spPr>
          <a:xfrm>
            <a:off x="464367" y="1055251"/>
            <a:ext cx="8215313" cy="677108"/>
          </a:xfrm>
          <a:prstGeom prst="rect">
            <a:avLst/>
          </a:prstGeom>
        </p:spPr>
        <p:txBody>
          <a:bodyPr/>
          <a:lstStyle>
            <a:lvl1pPr>
              <a:defRPr sz="4400" spc="697"/>
            </a:lvl1pPr>
          </a:lstStyle>
          <a:p>
            <a:r>
              <a:t>Title Text</a:t>
            </a:r>
          </a:p>
        </p:txBody>
      </p:sp>
      <p:sp>
        <p:nvSpPr>
          <p:cNvPr id="32" name="Shape 32"/>
          <p:cNvSpPr>
            <a:spLocks noGrp="1"/>
          </p:cNvSpPr>
          <p:nvPr>
            <p:ph type="body" sz="quarter" idx="1"/>
          </p:nvPr>
        </p:nvSpPr>
        <p:spPr>
          <a:xfrm>
            <a:off x="464367"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696">
              <a:spcBef>
                <a:spcPts val="0"/>
              </a:spcBef>
              <a:buClrTx/>
              <a:buSzTx/>
              <a:buNone/>
              <a:defRPr sz="1700" cap="all" spc="270">
                <a:latin typeface="Avenir Book"/>
                <a:ea typeface="Avenir Book"/>
                <a:cs typeface="Avenir Book"/>
                <a:sym typeface="Avenir Book"/>
              </a:defRPr>
            </a:lvl2pPr>
            <a:lvl3pPr marL="0" indent="321391">
              <a:spcBef>
                <a:spcPts val="0"/>
              </a:spcBef>
              <a:buClrTx/>
              <a:buSzTx/>
              <a:buNone/>
              <a:defRPr sz="1700" cap="all" spc="270">
                <a:latin typeface="Avenir Book"/>
                <a:ea typeface="Avenir Book"/>
                <a:cs typeface="Avenir Book"/>
                <a:sym typeface="Avenir Book"/>
              </a:defRPr>
            </a:lvl3pPr>
            <a:lvl4pPr marL="0" indent="482086">
              <a:spcBef>
                <a:spcPts val="0"/>
              </a:spcBef>
              <a:buClrTx/>
              <a:buSzTx/>
              <a:buNone/>
              <a:defRPr sz="1700" cap="all" spc="270">
                <a:latin typeface="Avenir Book"/>
                <a:ea typeface="Avenir Book"/>
                <a:cs typeface="Avenir Book"/>
                <a:sym typeface="Avenir Book"/>
              </a:defRPr>
            </a:lvl4pPr>
            <a:lvl5pPr marL="0" indent="642783">
              <a:spcBef>
                <a:spcPts val="0"/>
              </a:spcBef>
              <a:buClrTx/>
              <a:buSzTx/>
              <a:buNone/>
              <a:defRPr sz="1700"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solidFill>
                  <a:srgbClr val="333333"/>
                </a:solidFill>
                <a:latin typeface="Avenir Light"/>
                <a:ea typeface="Avenir Light"/>
                <a:cs typeface="Avenir Light"/>
              </a:rPr>
              <a:pPr/>
              <a:t>‹#›</a:t>
            </a:fld>
            <a:endParaRPr>
              <a:solidFill>
                <a:srgbClr val="333333"/>
              </a:solidFill>
              <a:latin typeface="Avenir Light"/>
              <a:ea typeface="Avenir Light"/>
              <a:cs typeface="Avenir Light"/>
            </a:endParaRPr>
          </a:p>
        </p:txBody>
      </p:sp>
    </p:spTree>
    <p:extLst>
      <p:ext uri="{BB962C8B-B14F-4D97-AF65-F5344CB8AC3E}">
        <p14:creationId xmlns:p14="http://schemas.microsoft.com/office/powerpoint/2010/main" val="3696065117"/>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n-cs"/>
              </a:defRPr>
            </a:lvl1pPr>
          </a:lstStyle>
          <a:p>
            <a:pPr>
              <a:defRPr/>
            </a:pPr>
            <a:fld id="{13B7C657-E0E9-C140-9596-19570DA0EED7}" type="slidenum">
              <a:rPr lang="en-US"/>
              <a:pPr>
                <a:defRPr/>
              </a:pPr>
              <a:t>‹#›</a:t>
            </a:fld>
            <a:endParaRPr lang="en-US"/>
          </a:p>
        </p:txBody>
      </p:sp>
    </p:spTree>
    <p:extLst>
      <p:ext uri="{BB962C8B-B14F-4D97-AF65-F5344CB8AC3E}">
        <p14:creationId xmlns:p14="http://schemas.microsoft.com/office/powerpoint/2010/main" val="40343733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6662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xEKUT_WortBildMarke_W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0" y="358814"/>
            <a:ext cx="2806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a:off x="719141" y="1258888"/>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pic>
        <p:nvPicPr>
          <p:cNvPr id="6" name="Picture 46" descr="7mathn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371513"/>
            <a:ext cx="419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7"/>
          <p:cNvSpPr>
            <a:spLocks noGrp="1" noChangeArrowheads="1"/>
          </p:cNvSpPr>
          <p:nvPr>
            <p:ph type="subTitle" sz="quarter" idx="1"/>
          </p:nvPr>
        </p:nvSpPr>
        <p:spPr>
          <a:xfrm>
            <a:off x="719139" y="5194339"/>
            <a:ext cx="7700962" cy="398547"/>
          </a:xfrm>
        </p:spPr>
        <p:txBody>
          <a:bodyPr>
            <a:spAutoFit/>
          </a:bodyPr>
          <a:lstStyle>
            <a:lvl1pPr marL="0" indent="0">
              <a:buFontTx/>
              <a:buNone/>
              <a:defRPr sz="2400"/>
            </a:lvl1pPr>
          </a:lstStyle>
          <a:p>
            <a:pPr lvl="0"/>
            <a:r>
              <a:rPr lang="de-DE" noProof="0" smtClean="0"/>
              <a:t>Click to edit Master subtitle style</a:t>
            </a:r>
          </a:p>
        </p:txBody>
      </p:sp>
      <p:sp>
        <p:nvSpPr>
          <p:cNvPr id="4116" name="Rectangle 20"/>
          <p:cNvSpPr>
            <a:spLocks noGrp="1" noChangeArrowheads="1"/>
          </p:cNvSpPr>
          <p:nvPr>
            <p:ph type="ctrTitle" sz="quarter"/>
          </p:nvPr>
        </p:nvSpPr>
        <p:spPr>
          <a:xfrm>
            <a:off x="719139" y="4666280"/>
            <a:ext cx="7700962" cy="432811"/>
          </a:xfrm>
        </p:spPr>
        <p:txBody>
          <a:bodyPr/>
          <a:lstStyle>
            <a:lvl1pPr>
              <a:defRPr sz="2800">
                <a:solidFill>
                  <a:schemeClr val="tx2"/>
                </a:solidFill>
              </a:defRPr>
            </a:lvl1pPr>
          </a:lstStyle>
          <a:p>
            <a:pPr lvl="0"/>
            <a:r>
              <a:rPr lang="de-DE" noProof="0" smtClean="0"/>
              <a:t>Click to edit Master title style</a:t>
            </a:r>
          </a:p>
        </p:txBody>
      </p:sp>
      <p:sp>
        <p:nvSpPr>
          <p:cNvPr id="7" name="Rectangle 9"/>
          <p:cNvSpPr>
            <a:spLocks noGrp="1" noChangeArrowheads="1"/>
          </p:cNvSpPr>
          <p:nvPr>
            <p:ph type="dt" sz="half" idx="10"/>
          </p:nvPr>
        </p:nvSpPr>
        <p:spPr bwMode="auto">
          <a:xfrm>
            <a:off x="719139" y="6172200"/>
            <a:ext cx="7700962" cy="254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defRPr sz="1600" b="1">
                <a:cs typeface="+mn-cs"/>
              </a:defRPr>
            </a:lvl1pPr>
          </a:lstStyle>
          <a:p>
            <a:pPr>
              <a:defRPr/>
            </a:pPr>
            <a:fld id="{523DD45A-148E-DC4C-AEF6-8167F21F296D}" type="datetime1">
              <a:rPr lang="de-DE">
                <a:solidFill>
                  <a:srgbClr val="333333"/>
                </a:solidFill>
                <a:latin typeface="Arial" charset="0"/>
              </a:rPr>
              <a:pPr>
                <a:defRPr/>
              </a:pPr>
              <a:t>12/11/19</a:t>
            </a:fld>
            <a:r>
              <a:rPr lang="de-DE">
                <a:solidFill>
                  <a:srgbClr val="333333"/>
                </a:solidFill>
                <a:latin typeface="Arial" charset="0"/>
              </a:rPr>
              <a:t>, Verfasser [optional] / 16 pt / Zeilenabstand 1-fach</a:t>
            </a:r>
          </a:p>
        </p:txBody>
      </p:sp>
      <p:sp>
        <p:nvSpPr>
          <p:cNvPr id="8" name="Rectangle 45"/>
          <p:cNvSpPr>
            <a:spLocks noGrp="1" noChangeArrowheads="1"/>
          </p:cNvSpPr>
          <p:nvPr>
            <p:ph type="ftr" sz="quarter" idx="11"/>
          </p:nvPr>
        </p:nvSpPr>
        <p:spPr bwMode="auto">
          <a:xfrm>
            <a:off x="3914780" y="927101"/>
            <a:ext cx="4505325" cy="184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defRPr sz="1200" b="1">
                <a:solidFill>
                  <a:schemeClr val="tx2"/>
                </a:solidFill>
                <a:cs typeface="+mn-cs"/>
              </a:defRPr>
            </a:lvl1pPr>
          </a:lstStyle>
          <a:p>
            <a:pPr>
              <a:defRPr/>
            </a:pPr>
            <a:r>
              <a:rPr lang="de-DE">
                <a:solidFill>
                  <a:srgbClr val="A51E37"/>
                </a:solidFill>
                <a:latin typeface="Arial" charset="0"/>
              </a:rPr>
              <a:t>&lt;Fachbereich/Institut/Lehrstuhl/Dezernatsabteilung&gt;</a:t>
            </a:r>
          </a:p>
        </p:txBody>
      </p:sp>
    </p:spTree>
    <p:extLst>
      <p:ext uri="{BB962C8B-B14F-4D97-AF65-F5344CB8AC3E}">
        <p14:creationId xmlns:p14="http://schemas.microsoft.com/office/powerpoint/2010/main" val="180739673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5877C680-AD16-FA48-9ABD-00033FC58EB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4185764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1"/>
            <a:ext cx="7772400" cy="1231106"/>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de-DE" smtClean="0"/>
              <a:t>Click to edit Master text styles</a:t>
            </a:r>
          </a:p>
        </p:txBody>
      </p:sp>
      <p:sp>
        <p:nvSpPr>
          <p:cNvPr id="4" name="Rectangle 18"/>
          <p:cNvSpPr>
            <a:spLocks noGrp="1" noChangeArrowheads="1"/>
          </p:cNvSpPr>
          <p:nvPr>
            <p:ph type="sldNum" sz="quarter" idx="10"/>
          </p:nvPr>
        </p:nvSpPr>
        <p:spPr>
          <a:ln/>
        </p:spPr>
        <p:txBody>
          <a:bodyPr/>
          <a:lstStyle>
            <a:lvl1pPr>
              <a:defRPr/>
            </a:lvl1pPr>
          </a:lstStyle>
          <a:p>
            <a:pPr>
              <a:defRPr/>
            </a:pPr>
            <a:fld id="{B82C5984-2E25-B045-B075-4EE802355F90}"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8976891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719139" y="1773243"/>
            <a:ext cx="37766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19" y="1773243"/>
            <a:ext cx="3776663"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Rectangle 18"/>
          <p:cNvSpPr>
            <a:spLocks noGrp="1" noChangeArrowheads="1"/>
          </p:cNvSpPr>
          <p:nvPr>
            <p:ph type="sldNum" sz="quarter" idx="10"/>
          </p:nvPr>
        </p:nvSpPr>
        <p:spPr>
          <a:ln/>
        </p:spPr>
        <p:txBody>
          <a:bodyPr/>
          <a:lstStyle>
            <a:lvl1pPr>
              <a:defRPr/>
            </a:lvl1pPr>
          </a:lstStyle>
          <a:p>
            <a:pPr>
              <a:defRPr/>
            </a:pPr>
            <a:fld id="{EEA7332B-A566-2F43-B7BC-7A12014071D3}"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4457392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49787"/>
            <a:ext cx="8229600" cy="367889"/>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Rectangle 18"/>
          <p:cNvSpPr>
            <a:spLocks noGrp="1" noChangeArrowheads="1"/>
          </p:cNvSpPr>
          <p:nvPr>
            <p:ph type="sldNum" sz="quarter" idx="10"/>
          </p:nvPr>
        </p:nvSpPr>
        <p:spPr>
          <a:ln/>
        </p:spPr>
        <p:txBody>
          <a:bodyPr/>
          <a:lstStyle>
            <a:lvl1pPr>
              <a:defRPr/>
            </a:lvl1pPr>
          </a:lstStyle>
          <a:p>
            <a:pPr>
              <a:defRPr/>
            </a:pPr>
            <a:fld id="{FED12E57-A998-8B45-8507-9D1F98D5634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0781192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8806FD10-195A-B643-8250-4D999CF05E4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1616028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sz="quarter" idx="10"/>
          </p:nvPr>
        </p:nvSpPr>
        <p:spPr>
          <a:ln/>
        </p:spPr>
        <p:txBody>
          <a:bodyPr/>
          <a:lstStyle>
            <a:lvl1pPr>
              <a:defRPr/>
            </a:lvl1pPr>
          </a:lstStyle>
          <a:p>
            <a:pPr>
              <a:defRPr/>
            </a:pPr>
            <a:fld id="{90234B8F-7057-C948-B340-F77F1D3BB56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1015435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87"/>
            <a:ext cx="3008313" cy="615553"/>
          </a:xfrm>
        </p:spPr>
        <p:txBody>
          <a:bodyPr/>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6CC2157F-BDC8-5F44-A519-E8891190FB8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0721627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01"/>
            <a:ext cx="5486400" cy="307777"/>
          </a:xfrm>
        </p:spPr>
        <p:txBody>
          <a:bodyPr/>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r>
              <a:rPr lang="de-DE"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EA8D3110-130B-E54C-BC69-98C1562BF92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880681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n-cs"/>
              </a:defRPr>
            </a:lvl1pPr>
          </a:lstStyle>
          <a:p>
            <a:pPr>
              <a:defRPr/>
            </a:pPr>
            <a:fld id="{910BA5B4-E24E-6B43-BFA7-F069841314C1}" type="slidenum">
              <a:rPr lang="en-US"/>
              <a:pPr>
                <a:defRPr/>
              </a:pPr>
              <a:t>‹#›</a:t>
            </a:fld>
            <a:endParaRPr lang="en-US"/>
          </a:p>
        </p:txBody>
      </p:sp>
    </p:spTree>
    <p:extLst>
      <p:ext uri="{BB962C8B-B14F-4D97-AF65-F5344CB8AC3E}">
        <p14:creationId xmlns:p14="http://schemas.microsoft.com/office/powerpoint/2010/main" val="34241810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981BDCBB-A282-4F46-9927-1D9516FA7BED}"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3451950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5" y="1292225"/>
            <a:ext cx="369332" cy="4833938"/>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719159" y="1292225"/>
            <a:ext cx="5627687" cy="4833938"/>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4A2DC92E-201E-124E-8813-22E7FC8BB45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58980315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464382" y="1055251"/>
            <a:ext cx="8215313" cy="677108"/>
          </a:xfrm>
          <a:prstGeom prst="rect">
            <a:avLst/>
          </a:prstGeom>
        </p:spPr>
        <p:txBody>
          <a:bodyPr/>
          <a:lstStyle>
            <a:lvl1pPr>
              <a:defRPr sz="4400" spc="697"/>
            </a:lvl1pPr>
          </a:lstStyle>
          <a:p>
            <a:pPr lvl="0">
              <a:defRPr sz="1800" cap="none" spc="0">
                <a:solidFill>
                  <a:srgbClr val="000000"/>
                </a:solidFill>
              </a:defRPr>
            </a:pPr>
            <a:r>
              <a:rPr sz="4400" cap="all" spc="697">
                <a:solidFill>
                  <a:srgbClr val="FFFFFF"/>
                </a:solidFill>
              </a:rPr>
              <a:t>Title Text</a:t>
            </a:r>
          </a:p>
        </p:txBody>
      </p:sp>
      <p:sp>
        <p:nvSpPr>
          <p:cNvPr id="12" name="Shape 12"/>
          <p:cNvSpPr>
            <a:spLocks noGrp="1"/>
          </p:cNvSpPr>
          <p:nvPr>
            <p:ph type="body" idx="1"/>
          </p:nvPr>
        </p:nvSpPr>
        <p:spPr>
          <a:xfrm>
            <a:off x="464382"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549">
              <a:spcBef>
                <a:spcPts val="0"/>
              </a:spcBef>
              <a:buClrTx/>
              <a:buSzTx/>
              <a:buNone/>
              <a:defRPr sz="1700" cap="all" spc="270">
                <a:latin typeface="Avenir Book"/>
                <a:ea typeface="Avenir Book"/>
                <a:cs typeface="Avenir Book"/>
                <a:sym typeface="Avenir Book"/>
              </a:defRPr>
            </a:lvl2pPr>
            <a:lvl3pPr marL="0" indent="321092">
              <a:spcBef>
                <a:spcPts val="0"/>
              </a:spcBef>
              <a:buClrTx/>
              <a:buSzTx/>
              <a:buNone/>
              <a:defRPr sz="1700" cap="all" spc="270">
                <a:latin typeface="Avenir Book"/>
                <a:ea typeface="Avenir Book"/>
                <a:cs typeface="Avenir Book"/>
                <a:sym typeface="Avenir Book"/>
              </a:defRPr>
            </a:lvl3pPr>
            <a:lvl4pPr marL="0" indent="481642">
              <a:spcBef>
                <a:spcPts val="0"/>
              </a:spcBef>
              <a:buClrTx/>
              <a:buSzTx/>
              <a:buNone/>
              <a:defRPr sz="1700" cap="all" spc="270">
                <a:latin typeface="Avenir Book"/>
                <a:ea typeface="Avenir Book"/>
                <a:cs typeface="Avenir Book"/>
                <a:sym typeface="Avenir Book"/>
              </a:defRPr>
            </a:lvl4pPr>
            <a:lvl5pPr marL="0" indent="642189">
              <a:spcBef>
                <a:spcPts val="0"/>
              </a:spcBef>
              <a:buClrTx/>
              <a:buSzTx/>
              <a:buNone/>
              <a:defRPr sz="1700" cap="all" spc="270">
                <a:latin typeface="Avenir Book"/>
                <a:ea typeface="Avenir Book"/>
                <a:cs typeface="Avenir Book"/>
                <a:sym typeface="Avenir Book"/>
              </a:defRPr>
            </a:lvl5pPr>
          </a:lstStyle>
          <a:p>
            <a:pPr lvl="0">
              <a:defRPr sz="1800" cap="none" spc="0">
                <a:solidFill>
                  <a:srgbClr val="000000"/>
                </a:solidFill>
              </a:defRPr>
            </a:pPr>
            <a:r>
              <a:rPr sz="1700" cap="all" spc="270">
                <a:solidFill>
                  <a:srgbClr val="FFFFFF"/>
                </a:solidFill>
              </a:rPr>
              <a:t>Body Level One</a:t>
            </a:r>
          </a:p>
          <a:p>
            <a:pPr lvl="1">
              <a:defRPr sz="1800" cap="none" spc="0">
                <a:solidFill>
                  <a:srgbClr val="000000"/>
                </a:solidFill>
              </a:defRPr>
            </a:pPr>
            <a:r>
              <a:rPr sz="1700" cap="all" spc="270">
                <a:solidFill>
                  <a:srgbClr val="FFFFFF"/>
                </a:solidFill>
              </a:rPr>
              <a:t>Body Level Two</a:t>
            </a:r>
          </a:p>
          <a:p>
            <a:pPr lvl="2">
              <a:defRPr sz="1800" cap="none" spc="0">
                <a:solidFill>
                  <a:srgbClr val="000000"/>
                </a:solidFill>
              </a:defRPr>
            </a:pPr>
            <a:r>
              <a:rPr sz="1700" cap="all" spc="270">
                <a:solidFill>
                  <a:srgbClr val="FFFFFF"/>
                </a:solidFill>
              </a:rPr>
              <a:t>Body Level Three</a:t>
            </a:r>
          </a:p>
          <a:p>
            <a:pPr lvl="3">
              <a:defRPr sz="1800" cap="none" spc="0">
                <a:solidFill>
                  <a:srgbClr val="000000"/>
                </a:solidFill>
              </a:defRPr>
            </a:pPr>
            <a:r>
              <a:rPr sz="1700" cap="all" spc="270">
                <a:solidFill>
                  <a:srgbClr val="FFFFFF"/>
                </a:solidFill>
              </a:rPr>
              <a:t>Body Level Four</a:t>
            </a:r>
          </a:p>
          <a:p>
            <a:pPr lvl="4">
              <a:defRPr sz="1800" cap="none" spc="0">
                <a:solidFill>
                  <a:srgbClr val="000000"/>
                </a:solidFill>
              </a:defRPr>
            </a:pPr>
            <a:r>
              <a:rPr sz="1700" cap="all" spc="270">
                <a:solidFill>
                  <a:srgbClr val="FFFFFF"/>
                </a:solidFill>
              </a:rPr>
              <a:t>Body Level Five</a:t>
            </a:r>
          </a:p>
        </p:txBody>
      </p:sp>
    </p:spTree>
    <p:extLst>
      <p:ext uri="{BB962C8B-B14F-4D97-AF65-F5344CB8AC3E}">
        <p14:creationId xmlns:p14="http://schemas.microsoft.com/office/powerpoint/2010/main" val="3914923742"/>
      </p:ext>
    </p:extLst>
  </p:cSld>
  <p:clrMapOvr>
    <a:masterClrMapping/>
  </p:clrMapOvr>
  <p:transition xmlns:p14="http://schemas.microsoft.com/office/powerpoint/2010/main" spd="med"/>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4246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1_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1910992"/>
            <a:ext cx="9144000" cy="4947047"/>
          </a:xfrm>
          <a:prstGeom prst="rect">
            <a:avLst/>
          </a:prstGeom>
        </p:spPr>
        <p:txBody>
          <a:bodyPr lIns="64277" tIns="32139" rIns="64277" bIns="32139" anchor="t">
            <a:noAutofit/>
          </a:bodyPr>
          <a:lstStyle/>
          <a:p>
            <a:endParaRPr/>
          </a:p>
        </p:txBody>
      </p:sp>
      <p:sp>
        <p:nvSpPr>
          <p:cNvPr id="31" name="Shape 31"/>
          <p:cNvSpPr>
            <a:spLocks noGrp="1"/>
          </p:cNvSpPr>
          <p:nvPr>
            <p:ph type="title"/>
          </p:nvPr>
        </p:nvSpPr>
        <p:spPr>
          <a:xfrm>
            <a:off x="464367" y="1055251"/>
            <a:ext cx="8215313" cy="677108"/>
          </a:xfrm>
          <a:prstGeom prst="rect">
            <a:avLst/>
          </a:prstGeom>
        </p:spPr>
        <p:txBody>
          <a:bodyPr/>
          <a:lstStyle>
            <a:lvl1pPr>
              <a:defRPr sz="4400" spc="697"/>
            </a:lvl1pPr>
          </a:lstStyle>
          <a:p>
            <a:r>
              <a:t>Title Text</a:t>
            </a:r>
          </a:p>
        </p:txBody>
      </p:sp>
      <p:sp>
        <p:nvSpPr>
          <p:cNvPr id="32" name="Shape 32"/>
          <p:cNvSpPr>
            <a:spLocks noGrp="1"/>
          </p:cNvSpPr>
          <p:nvPr>
            <p:ph type="body" sz="quarter" idx="1"/>
          </p:nvPr>
        </p:nvSpPr>
        <p:spPr>
          <a:xfrm>
            <a:off x="464367"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696">
              <a:spcBef>
                <a:spcPts val="0"/>
              </a:spcBef>
              <a:buClrTx/>
              <a:buSzTx/>
              <a:buNone/>
              <a:defRPr sz="1700" cap="all" spc="270">
                <a:latin typeface="Avenir Book"/>
                <a:ea typeface="Avenir Book"/>
                <a:cs typeface="Avenir Book"/>
                <a:sym typeface="Avenir Book"/>
              </a:defRPr>
            </a:lvl2pPr>
            <a:lvl3pPr marL="0" indent="321391">
              <a:spcBef>
                <a:spcPts val="0"/>
              </a:spcBef>
              <a:buClrTx/>
              <a:buSzTx/>
              <a:buNone/>
              <a:defRPr sz="1700" cap="all" spc="270">
                <a:latin typeface="Avenir Book"/>
                <a:ea typeface="Avenir Book"/>
                <a:cs typeface="Avenir Book"/>
                <a:sym typeface="Avenir Book"/>
              </a:defRPr>
            </a:lvl3pPr>
            <a:lvl4pPr marL="0" indent="482086">
              <a:spcBef>
                <a:spcPts val="0"/>
              </a:spcBef>
              <a:buClrTx/>
              <a:buSzTx/>
              <a:buNone/>
              <a:defRPr sz="1700" cap="all" spc="270">
                <a:latin typeface="Avenir Book"/>
                <a:ea typeface="Avenir Book"/>
                <a:cs typeface="Avenir Book"/>
                <a:sym typeface="Avenir Book"/>
              </a:defRPr>
            </a:lvl4pPr>
            <a:lvl5pPr marL="0" indent="642783">
              <a:spcBef>
                <a:spcPts val="0"/>
              </a:spcBef>
              <a:buClrTx/>
              <a:buSzTx/>
              <a:buNone/>
              <a:defRPr sz="1700"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solidFill>
                  <a:srgbClr val="333333"/>
                </a:solidFill>
                <a:latin typeface="Avenir Light"/>
                <a:ea typeface="Avenir Light"/>
                <a:cs typeface="Avenir Light"/>
              </a:rPr>
              <a:pPr/>
              <a:t>‹#›</a:t>
            </a:fld>
            <a:endParaRPr>
              <a:solidFill>
                <a:srgbClr val="333333"/>
              </a:solidFill>
              <a:latin typeface="Avenir Light"/>
              <a:ea typeface="Avenir Light"/>
              <a:cs typeface="Avenir Light"/>
            </a:endParaRPr>
          </a:p>
        </p:txBody>
      </p:sp>
    </p:spTree>
    <p:extLst>
      <p:ext uri="{BB962C8B-B14F-4D97-AF65-F5344CB8AC3E}">
        <p14:creationId xmlns:p14="http://schemas.microsoft.com/office/powerpoint/2010/main" val="3445627577"/>
      </p:ext>
    </p:extLst>
  </p:cSld>
  <p:clrMapOvr>
    <a:masterClrMapping/>
  </p:clrMapOvr>
  <p:transition xmlns:p14="http://schemas.microsoft.com/office/powerpoint/2010/main" spd="med"/>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40629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smtClean="0"/>
              <a:t>Click to edit Master subtitle style</a:t>
            </a:r>
            <a:endParaRPr lang="en-GB"/>
          </a:p>
        </p:txBody>
      </p:sp>
      <p:sp>
        <p:nvSpPr>
          <p:cNvPr id="4" name="Rectangle 3"/>
          <p:cNvSpPr>
            <a:spLocks noGrp="1" noChangeArrowheads="1"/>
          </p:cNvSpPr>
          <p:nvPr>
            <p:ph type="sldNum" idx="10"/>
          </p:nvPr>
        </p:nvSpPr>
        <p:spPr>
          <a:ln/>
        </p:spPr>
        <p:txBody>
          <a:bodyPr/>
          <a:lstStyle>
            <a:lvl1pPr>
              <a:defRPr/>
            </a:lvl1pPr>
          </a:lstStyle>
          <a:p>
            <a:pPr>
              <a:defRPr/>
            </a:pPr>
            <a:fld id="{82D513AC-37EF-49EB-8C78-9781E3713B55}" type="slidenum">
              <a:rPr lang="en-GB" altLang="en-US"/>
              <a:pPr>
                <a:defRPr/>
              </a:pPr>
              <a:t>‹#›</a:t>
            </a:fld>
            <a:endParaRPr lang="en-GB" altLang="en-US"/>
          </a:p>
        </p:txBody>
      </p:sp>
    </p:spTree>
    <p:extLst>
      <p:ext uri="{BB962C8B-B14F-4D97-AF65-F5344CB8AC3E}">
        <p14:creationId xmlns:p14="http://schemas.microsoft.com/office/powerpoint/2010/main" val="6835980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sldNum" idx="10"/>
          </p:nvPr>
        </p:nvSpPr>
        <p:spPr>
          <a:ln/>
        </p:spPr>
        <p:txBody>
          <a:bodyPr/>
          <a:lstStyle>
            <a:lvl1pPr>
              <a:defRPr/>
            </a:lvl1pPr>
          </a:lstStyle>
          <a:p>
            <a:pPr>
              <a:defRPr/>
            </a:pPr>
            <a:fld id="{DE8B3AB7-F127-46CC-960D-241480C68EA4}" type="slidenum">
              <a:rPr lang="en-GB" altLang="en-US"/>
              <a:pPr>
                <a:defRPr/>
              </a:pPr>
              <a:t>‹#›</a:t>
            </a:fld>
            <a:endParaRPr lang="en-GB" altLang="en-US"/>
          </a:p>
        </p:txBody>
      </p:sp>
    </p:spTree>
    <p:extLst>
      <p:ext uri="{BB962C8B-B14F-4D97-AF65-F5344CB8AC3E}">
        <p14:creationId xmlns:p14="http://schemas.microsoft.com/office/powerpoint/2010/main" val="28400696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1"/>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AB36A0ED-463C-4789-A8FF-1059F35F9559}" type="slidenum">
              <a:rPr lang="en-GB" altLang="en-US"/>
              <a:pPr>
                <a:defRPr/>
              </a:pPr>
              <a:t>‹#›</a:t>
            </a:fld>
            <a:endParaRPr lang="en-GB" altLang="en-US"/>
          </a:p>
        </p:txBody>
      </p:sp>
    </p:spTree>
    <p:extLst>
      <p:ext uri="{BB962C8B-B14F-4D97-AF65-F5344CB8AC3E}">
        <p14:creationId xmlns:p14="http://schemas.microsoft.com/office/powerpoint/2010/main" val="621186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1" y="2708315"/>
            <a:ext cx="4165600" cy="3535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1" y="2708315"/>
            <a:ext cx="4167188" cy="3535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sldNum" idx="10"/>
          </p:nvPr>
        </p:nvSpPr>
        <p:spPr>
          <a:ln/>
        </p:spPr>
        <p:txBody>
          <a:bodyPr/>
          <a:lstStyle>
            <a:lvl1pPr>
              <a:defRPr/>
            </a:lvl1pPr>
          </a:lstStyle>
          <a:p>
            <a:pPr>
              <a:defRPr/>
            </a:pPr>
            <a:fld id="{E4705AEB-9F1F-49AB-AFAB-5B952D50DCF8}" type="slidenum">
              <a:rPr lang="en-GB" altLang="en-US"/>
              <a:pPr>
                <a:defRPr/>
              </a:pPr>
              <a:t>‹#›</a:t>
            </a:fld>
            <a:endParaRPr lang="en-GB" altLang="en-US"/>
          </a:p>
        </p:txBody>
      </p:sp>
    </p:spTree>
    <p:extLst>
      <p:ext uri="{BB962C8B-B14F-4D97-AF65-F5344CB8AC3E}">
        <p14:creationId xmlns:p14="http://schemas.microsoft.com/office/powerpoint/2010/main" val="3719932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n-cs"/>
              </a:defRPr>
            </a:lvl1pPr>
          </a:lstStyle>
          <a:p>
            <a:pPr>
              <a:defRPr/>
            </a:pPr>
            <a:fld id="{4A4F816F-08C1-124A-9133-305490D57E6D}" type="slidenum">
              <a:rPr lang="en-US"/>
              <a:pPr>
                <a:defRPr/>
              </a:pPr>
              <a:t>‹#›</a:t>
            </a:fld>
            <a:endParaRPr lang="en-US"/>
          </a:p>
        </p:txBody>
      </p:sp>
    </p:spTree>
    <p:extLst>
      <p:ext uri="{BB962C8B-B14F-4D97-AF65-F5344CB8AC3E}">
        <p14:creationId xmlns:p14="http://schemas.microsoft.com/office/powerpoint/2010/main" val="18560609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45"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sldNum" idx="10"/>
          </p:nvPr>
        </p:nvSpPr>
        <p:spPr>
          <a:ln/>
        </p:spPr>
        <p:txBody>
          <a:bodyPr/>
          <a:lstStyle>
            <a:lvl1pPr>
              <a:defRPr/>
            </a:lvl1pPr>
          </a:lstStyle>
          <a:p>
            <a:pPr>
              <a:defRPr/>
            </a:pPr>
            <a:fld id="{61A53980-6DB9-48A0-B36E-F865CBF7559D}" type="slidenum">
              <a:rPr lang="en-GB" altLang="en-US"/>
              <a:pPr>
                <a:defRPr/>
              </a:pPr>
              <a:t>‹#›</a:t>
            </a:fld>
            <a:endParaRPr lang="en-GB" altLang="en-US"/>
          </a:p>
        </p:txBody>
      </p:sp>
    </p:spTree>
    <p:extLst>
      <p:ext uri="{BB962C8B-B14F-4D97-AF65-F5344CB8AC3E}">
        <p14:creationId xmlns:p14="http://schemas.microsoft.com/office/powerpoint/2010/main" val="724868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sldNum" idx="10"/>
          </p:nvPr>
        </p:nvSpPr>
        <p:spPr>
          <a:ln/>
        </p:spPr>
        <p:txBody>
          <a:bodyPr/>
          <a:lstStyle>
            <a:lvl1pPr>
              <a:defRPr/>
            </a:lvl1pPr>
          </a:lstStyle>
          <a:p>
            <a:pPr>
              <a:defRPr/>
            </a:pPr>
            <a:fld id="{714EB235-A06B-4ECB-88E1-08A47E0F498C}" type="slidenum">
              <a:rPr lang="en-GB" altLang="en-US"/>
              <a:pPr>
                <a:defRPr/>
              </a:pPr>
              <a:t>‹#›</a:t>
            </a:fld>
            <a:endParaRPr lang="en-GB" altLang="en-US"/>
          </a:p>
        </p:txBody>
      </p:sp>
    </p:spTree>
    <p:extLst>
      <p:ext uri="{BB962C8B-B14F-4D97-AF65-F5344CB8AC3E}">
        <p14:creationId xmlns:p14="http://schemas.microsoft.com/office/powerpoint/2010/main" val="6969281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2F552858-2C37-4E8C-9DEE-702B87510194}" type="slidenum">
              <a:rPr lang="en-GB" altLang="en-US"/>
              <a:pPr>
                <a:defRPr/>
              </a:pPr>
              <a:t>‹#›</a:t>
            </a:fld>
            <a:endParaRPr lang="en-GB" altLang="en-US"/>
          </a:p>
        </p:txBody>
      </p:sp>
    </p:spTree>
    <p:extLst>
      <p:ext uri="{BB962C8B-B14F-4D97-AF65-F5344CB8AC3E}">
        <p14:creationId xmlns:p14="http://schemas.microsoft.com/office/powerpoint/2010/main" val="148697343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9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B9985133-743F-4087-AD52-F6F20CDD0886}" type="slidenum">
              <a:rPr lang="en-GB" altLang="en-US"/>
              <a:pPr>
                <a:defRPr/>
              </a:pPr>
              <a:t>‹#›</a:t>
            </a:fld>
            <a:endParaRPr lang="en-GB" altLang="en-US"/>
          </a:p>
        </p:txBody>
      </p:sp>
    </p:spTree>
    <p:extLst>
      <p:ext uri="{BB962C8B-B14F-4D97-AF65-F5344CB8AC3E}">
        <p14:creationId xmlns:p14="http://schemas.microsoft.com/office/powerpoint/2010/main" val="40076088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E14F8628-C0A0-4561-90EC-E17D71C4BD13}" type="slidenum">
              <a:rPr lang="en-GB" altLang="en-US"/>
              <a:pPr>
                <a:defRPr/>
              </a:pPr>
              <a:t>‹#›</a:t>
            </a:fld>
            <a:endParaRPr lang="en-GB" altLang="en-US"/>
          </a:p>
        </p:txBody>
      </p:sp>
    </p:spTree>
    <p:extLst>
      <p:ext uri="{BB962C8B-B14F-4D97-AF65-F5344CB8AC3E}">
        <p14:creationId xmlns:p14="http://schemas.microsoft.com/office/powerpoint/2010/main" val="8833184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sldNum" idx="10"/>
          </p:nvPr>
        </p:nvSpPr>
        <p:spPr>
          <a:ln/>
        </p:spPr>
        <p:txBody>
          <a:bodyPr/>
          <a:lstStyle>
            <a:lvl1pPr>
              <a:defRPr/>
            </a:lvl1pPr>
          </a:lstStyle>
          <a:p>
            <a:pPr>
              <a:defRPr/>
            </a:pPr>
            <a:fld id="{A34C7CD6-5BD1-4B42-9AEA-315F64491822}" type="slidenum">
              <a:rPr lang="en-GB" altLang="en-US"/>
              <a:pPr>
                <a:defRPr/>
              </a:pPr>
              <a:t>‹#›</a:t>
            </a:fld>
            <a:endParaRPr lang="en-GB" altLang="en-US"/>
          </a:p>
        </p:txBody>
      </p:sp>
    </p:spTree>
    <p:extLst>
      <p:ext uri="{BB962C8B-B14F-4D97-AF65-F5344CB8AC3E}">
        <p14:creationId xmlns:p14="http://schemas.microsoft.com/office/powerpoint/2010/main" val="19403001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4489" y="908050"/>
            <a:ext cx="2120900" cy="53355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1" y="908050"/>
            <a:ext cx="6211888" cy="5335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sldNum" idx="10"/>
          </p:nvPr>
        </p:nvSpPr>
        <p:spPr>
          <a:ln/>
        </p:spPr>
        <p:txBody>
          <a:bodyPr/>
          <a:lstStyle>
            <a:lvl1pPr>
              <a:defRPr/>
            </a:lvl1pPr>
          </a:lstStyle>
          <a:p>
            <a:pPr>
              <a:defRPr/>
            </a:pPr>
            <a:fld id="{418A6364-BAB8-4C95-B769-0CC8F70578F8}" type="slidenum">
              <a:rPr lang="en-GB" altLang="en-US"/>
              <a:pPr>
                <a:defRPr/>
              </a:pPr>
              <a:t>‹#›</a:t>
            </a:fld>
            <a:endParaRPr lang="en-GB" altLang="en-US"/>
          </a:p>
        </p:txBody>
      </p:sp>
    </p:spTree>
    <p:extLst>
      <p:ext uri="{BB962C8B-B14F-4D97-AF65-F5344CB8AC3E}">
        <p14:creationId xmlns:p14="http://schemas.microsoft.com/office/powerpoint/2010/main" val="7642648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0201" y="908050"/>
            <a:ext cx="8485188" cy="5335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3"/>
          <p:cNvSpPr>
            <a:spLocks noGrp="1" noChangeArrowheads="1"/>
          </p:cNvSpPr>
          <p:nvPr>
            <p:ph type="sldNum" idx="10"/>
          </p:nvPr>
        </p:nvSpPr>
        <p:spPr>
          <a:ln/>
        </p:spPr>
        <p:txBody>
          <a:bodyPr/>
          <a:lstStyle>
            <a:lvl1pPr>
              <a:defRPr/>
            </a:lvl1pPr>
          </a:lstStyle>
          <a:p>
            <a:pPr>
              <a:defRPr/>
            </a:pPr>
            <a:fld id="{D2719535-3ED8-46C2-BC3F-8EE15CB3011D}" type="slidenum">
              <a:rPr lang="en-GB" altLang="en-US"/>
              <a:pPr>
                <a:defRPr/>
              </a:pPr>
              <a:t>‹#›</a:t>
            </a:fld>
            <a:endParaRPr lang="en-GB" altLang="en-US"/>
          </a:p>
        </p:txBody>
      </p:sp>
    </p:spTree>
    <p:extLst>
      <p:ext uri="{BB962C8B-B14F-4D97-AF65-F5344CB8AC3E}">
        <p14:creationId xmlns:p14="http://schemas.microsoft.com/office/powerpoint/2010/main" val="35864929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91" y="1151968"/>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91" y="3536156"/>
            <a:ext cx="7358063" cy="794742"/>
          </a:xfrm>
          <a:prstGeom prst="rect">
            <a:avLst/>
          </a:prstGeom>
        </p:spPr>
        <p:txBody>
          <a:bodyPr anchor="t"/>
          <a:lstStyle>
            <a:lvl1pPr marL="0" indent="0" algn="ctr">
              <a:spcBef>
                <a:spcPts val="0"/>
              </a:spcBef>
              <a:buSzTx/>
              <a:buNone/>
              <a:defRPr sz="2200"/>
            </a:lvl1pPr>
            <a:lvl2pPr marL="0" indent="160704" algn="ctr">
              <a:spcBef>
                <a:spcPts val="0"/>
              </a:spcBef>
              <a:buSzTx/>
              <a:buNone/>
              <a:defRPr sz="2200"/>
            </a:lvl2pPr>
            <a:lvl3pPr marL="0" indent="321407" algn="ctr">
              <a:spcBef>
                <a:spcPts val="0"/>
              </a:spcBef>
              <a:buSzTx/>
              <a:buNone/>
              <a:defRPr sz="2200"/>
            </a:lvl3pPr>
            <a:lvl4pPr marL="0" indent="482111" algn="ctr">
              <a:spcBef>
                <a:spcPts val="0"/>
              </a:spcBef>
              <a:buSzTx/>
              <a:buNone/>
              <a:defRPr sz="2200"/>
            </a:lvl4pPr>
            <a:lvl5pPr marL="0" indent="642816"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863486611"/>
      </p:ext>
    </p:extLst>
  </p:cSld>
  <p:clrMapOvr>
    <a:masterClrMapping/>
  </p:clrMapOvr>
  <p:transition xmlns:p14="http://schemas.microsoft.com/office/powerpoint/2010/mai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10" y="446485"/>
            <a:ext cx="6875859" cy="4161234"/>
          </a:xfrm>
          <a:prstGeom prst="rect">
            <a:avLst/>
          </a:prstGeom>
        </p:spPr>
        <p:txBody>
          <a:bodyPr lIns="64281" tIns="32140" rIns="64281" bIns="32140" anchor="t">
            <a:noAutofit/>
          </a:bodyPr>
          <a:lstStyle/>
          <a:p>
            <a:endParaRPr/>
          </a:p>
        </p:txBody>
      </p:sp>
      <p:sp>
        <p:nvSpPr>
          <p:cNvPr id="21" name="Shape 21"/>
          <p:cNvSpPr>
            <a:spLocks noGrp="1"/>
          </p:cNvSpPr>
          <p:nvPr>
            <p:ph type="title"/>
          </p:nvPr>
        </p:nvSpPr>
        <p:spPr>
          <a:xfrm>
            <a:off x="892991" y="4723843"/>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91" y="5759649"/>
            <a:ext cx="7358063" cy="794742"/>
          </a:xfrm>
          <a:prstGeom prst="rect">
            <a:avLst/>
          </a:prstGeom>
        </p:spPr>
        <p:txBody>
          <a:bodyPr anchor="t"/>
          <a:lstStyle>
            <a:lvl1pPr marL="0" indent="0" algn="ctr">
              <a:spcBef>
                <a:spcPts val="0"/>
              </a:spcBef>
              <a:buSzTx/>
              <a:buNone/>
              <a:defRPr sz="2200"/>
            </a:lvl1pPr>
            <a:lvl2pPr marL="0" indent="160704" algn="ctr">
              <a:spcBef>
                <a:spcPts val="0"/>
              </a:spcBef>
              <a:buSzTx/>
              <a:buNone/>
              <a:defRPr sz="2200"/>
            </a:lvl2pPr>
            <a:lvl3pPr marL="0" indent="321407" algn="ctr">
              <a:spcBef>
                <a:spcPts val="0"/>
              </a:spcBef>
              <a:buSzTx/>
              <a:buNone/>
              <a:defRPr sz="2200"/>
            </a:lvl3pPr>
            <a:lvl4pPr marL="0" indent="482111" algn="ctr">
              <a:spcBef>
                <a:spcPts val="0"/>
              </a:spcBef>
              <a:buSzTx/>
              <a:buNone/>
              <a:defRPr sz="2200"/>
            </a:lvl4pPr>
            <a:lvl5pPr marL="0" indent="642816"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20306" y="6500812"/>
            <a:ext cx="294511" cy="272174"/>
          </a:xfrm>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138330349"/>
      </p:ext>
    </p:extLst>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0443CD16-A9AD-B84F-A125-F04E5D5F2F89}" type="slidenum">
              <a:rPr lang="en-US"/>
              <a:pPr>
                <a:defRPr/>
              </a:pPr>
              <a:t>‹#›</a:t>
            </a:fld>
            <a:endParaRPr lang="en-US"/>
          </a:p>
        </p:txBody>
      </p:sp>
    </p:spTree>
    <p:extLst>
      <p:ext uri="{BB962C8B-B14F-4D97-AF65-F5344CB8AC3E}">
        <p14:creationId xmlns:p14="http://schemas.microsoft.com/office/powerpoint/2010/main" val="21153859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91" y="2268144"/>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1764609228"/>
      </p:ext>
    </p:extLst>
  </p:cSld>
  <p:clrMapOvr>
    <a:masterClrMapping/>
  </p:clrMapOvr>
  <p:transition xmlns:p14="http://schemas.microsoft.com/office/powerpoint/2010/mai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24" y="446484"/>
            <a:ext cx="3750469" cy="5786438"/>
          </a:xfrm>
          <a:prstGeom prst="rect">
            <a:avLst/>
          </a:prstGeom>
        </p:spPr>
        <p:txBody>
          <a:bodyPr lIns="64281" tIns="32140" rIns="64281" bIns="32140" anchor="t">
            <a:noAutofit/>
          </a:bodyPr>
          <a:lstStyle/>
          <a:p>
            <a:endParaRPr/>
          </a:p>
        </p:txBody>
      </p:sp>
      <p:sp>
        <p:nvSpPr>
          <p:cNvPr id="39" name="Shape 39"/>
          <p:cNvSpPr>
            <a:spLocks noGrp="1"/>
          </p:cNvSpPr>
          <p:nvPr>
            <p:ph type="title"/>
          </p:nvPr>
        </p:nvSpPr>
        <p:spPr>
          <a:xfrm>
            <a:off x="669745" y="446484"/>
            <a:ext cx="3750469" cy="2803922"/>
          </a:xfrm>
          <a:prstGeom prst="rect">
            <a:avLst/>
          </a:prstGeom>
        </p:spPr>
        <p:txBody>
          <a:bodyPr anchor="b"/>
          <a:lstStyle>
            <a:lvl1pPr>
              <a:defRPr sz="4200"/>
            </a:lvl1pPr>
          </a:lstStyle>
          <a:p>
            <a:r>
              <a:t>Title Text</a:t>
            </a:r>
          </a:p>
        </p:txBody>
      </p:sp>
      <p:sp>
        <p:nvSpPr>
          <p:cNvPr id="40" name="Shape 40"/>
          <p:cNvSpPr>
            <a:spLocks noGrp="1"/>
          </p:cNvSpPr>
          <p:nvPr>
            <p:ph type="body" sz="quarter" idx="1"/>
          </p:nvPr>
        </p:nvSpPr>
        <p:spPr>
          <a:xfrm>
            <a:off x="669745" y="3348672"/>
            <a:ext cx="3750469" cy="2884289"/>
          </a:xfrm>
          <a:prstGeom prst="rect">
            <a:avLst/>
          </a:prstGeom>
        </p:spPr>
        <p:txBody>
          <a:bodyPr anchor="t"/>
          <a:lstStyle>
            <a:lvl1pPr marL="0" indent="0" algn="ctr">
              <a:spcBef>
                <a:spcPts val="0"/>
              </a:spcBef>
              <a:buSzTx/>
              <a:buNone/>
              <a:defRPr sz="2200"/>
            </a:lvl1pPr>
            <a:lvl2pPr marL="0" indent="160704" algn="ctr">
              <a:spcBef>
                <a:spcPts val="0"/>
              </a:spcBef>
              <a:buSzTx/>
              <a:buNone/>
              <a:defRPr sz="2200"/>
            </a:lvl2pPr>
            <a:lvl3pPr marL="0" indent="321407" algn="ctr">
              <a:spcBef>
                <a:spcPts val="0"/>
              </a:spcBef>
              <a:buSzTx/>
              <a:buNone/>
              <a:defRPr sz="2200"/>
            </a:lvl3pPr>
            <a:lvl4pPr marL="0" indent="482111" algn="ctr">
              <a:spcBef>
                <a:spcPts val="0"/>
              </a:spcBef>
              <a:buSzTx/>
              <a:buNone/>
              <a:defRPr sz="2200"/>
            </a:lvl4pPr>
            <a:lvl5pPr marL="0" indent="642816"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2081801279"/>
      </p:ext>
    </p:extLst>
  </p:cSld>
  <p:clrMapOvr>
    <a:masterClrMapping/>
  </p:clrMapOvr>
  <p:transition xmlns:p14="http://schemas.microsoft.com/office/powerpoint/2010/mai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1363684613"/>
      </p:ext>
    </p:extLst>
  </p:cSld>
  <p:clrMapOvr>
    <a:masterClrMapping/>
  </p:clrMapOvr>
  <p:transition xmlns:p14="http://schemas.microsoft.com/office/powerpoint/2010/mai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4221384062"/>
      </p:ext>
    </p:extLst>
  </p:cSld>
  <p:clrMapOvr>
    <a:masterClrMapping/>
  </p:clrMapOvr>
  <p:transition xmlns:p14="http://schemas.microsoft.com/office/powerpoint/2010/mai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24" y="1830593"/>
            <a:ext cx="3750469" cy="4420195"/>
          </a:xfrm>
          <a:prstGeom prst="rect">
            <a:avLst/>
          </a:prstGeom>
        </p:spPr>
        <p:txBody>
          <a:bodyPr lIns="64281" tIns="32140" rIns="64281" bIns="32140"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45" y="1830593"/>
            <a:ext cx="3750469" cy="4420195"/>
          </a:xfrm>
          <a:prstGeom prst="rect">
            <a:avLst/>
          </a:prstGeom>
        </p:spPr>
        <p:txBody>
          <a:bodyPr/>
          <a:lstStyle>
            <a:lvl1pPr marL="241056" indent="-241056">
              <a:spcBef>
                <a:spcPts val="2250"/>
              </a:spcBef>
              <a:defRPr sz="2000"/>
            </a:lvl1pPr>
            <a:lvl2pPr marL="482111" indent="-241056">
              <a:spcBef>
                <a:spcPts val="2250"/>
              </a:spcBef>
              <a:defRPr sz="2000"/>
            </a:lvl2pPr>
            <a:lvl3pPr marL="723168" indent="-241056">
              <a:spcBef>
                <a:spcPts val="2250"/>
              </a:spcBef>
              <a:defRPr sz="2000"/>
            </a:lvl3pPr>
            <a:lvl4pPr marL="964224" indent="-241056">
              <a:spcBef>
                <a:spcPts val="2250"/>
              </a:spcBef>
              <a:defRPr sz="2000"/>
            </a:lvl4pPr>
            <a:lvl5pPr marL="1205279" indent="-241056">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2154096736"/>
      </p:ext>
    </p:extLst>
  </p:cSld>
  <p:clrMapOvr>
    <a:masterClrMapping/>
  </p:clrMapOvr>
  <p:transition xmlns:p14="http://schemas.microsoft.com/office/powerpoint/2010/mai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46" y="892972"/>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812658962"/>
      </p:ext>
    </p:extLst>
  </p:cSld>
  <p:clrMapOvr>
    <a:masterClrMapping/>
  </p:clrMapOvr>
  <p:transition xmlns:p14="http://schemas.microsoft.com/office/powerpoint/2010/mai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24" y="3580843"/>
            <a:ext cx="3750469" cy="2652117"/>
          </a:xfrm>
          <a:prstGeom prst="rect">
            <a:avLst/>
          </a:prstGeom>
        </p:spPr>
        <p:txBody>
          <a:bodyPr lIns="64281" tIns="32140" rIns="64281" bIns="32140" anchor="t">
            <a:noAutofit/>
          </a:bodyPr>
          <a:lstStyle/>
          <a:p>
            <a:endParaRPr/>
          </a:p>
        </p:txBody>
      </p:sp>
      <p:sp>
        <p:nvSpPr>
          <p:cNvPr id="84" name="Shape 84"/>
          <p:cNvSpPr>
            <a:spLocks noGrp="1"/>
          </p:cNvSpPr>
          <p:nvPr>
            <p:ph type="pic" sz="quarter" idx="14"/>
          </p:nvPr>
        </p:nvSpPr>
        <p:spPr>
          <a:xfrm>
            <a:off x="4728196" y="625081"/>
            <a:ext cx="3750469" cy="2652117"/>
          </a:xfrm>
          <a:prstGeom prst="rect">
            <a:avLst/>
          </a:prstGeom>
        </p:spPr>
        <p:txBody>
          <a:bodyPr lIns="64281" tIns="32140" rIns="64281" bIns="32140" anchor="t">
            <a:noAutofit/>
          </a:bodyPr>
          <a:lstStyle/>
          <a:p>
            <a:endParaRPr/>
          </a:p>
        </p:txBody>
      </p:sp>
      <p:sp>
        <p:nvSpPr>
          <p:cNvPr id="85" name="Shape 85"/>
          <p:cNvSpPr>
            <a:spLocks noGrp="1"/>
          </p:cNvSpPr>
          <p:nvPr>
            <p:ph type="pic" sz="half" idx="15"/>
          </p:nvPr>
        </p:nvSpPr>
        <p:spPr>
          <a:xfrm>
            <a:off x="669745" y="625078"/>
            <a:ext cx="3750469" cy="5607844"/>
          </a:xfrm>
          <a:prstGeom prst="rect">
            <a:avLst/>
          </a:prstGeom>
        </p:spPr>
        <p:txBody>
          <a:bodyPr lIns="64281" tIns="32140" rIns="64281" bIns="32140"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673247487"/>
      </p:ext>
    </p:extLst>
  </p:cSld>
  <p:clrMapOvr>
    <a:masterClrMapping/>
  </p:clrMapOvr>
  <p:transition xmlns:p14="http://schemas.microsoft.com/office/powerpoint/2010/mai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91" y="4473774"/>
            <a:ext cx="7358063" cy="333742"/>
          </a:xfrm>
          <a:prstGeom prst="rect">
            <a:avLst/>
          </a:prstGeom>
        </p:spPr>
        <p:txBody>
          <a:bodyPr anchor="t">
            <a:spAutoFit/>
          </a:bodyPr>
          <a:lstStyle>
            <a:lvl1pPr marL="0" indent="0" algn="ctr">
              <a:spcBef>
                <a:spcPts val="0"/>
              </a:spcBef>
              <a:buSzTx/>
              <a:buNone/>
              <a:defRPr sz="1700"/>
            </a:lvl1pPr>
          </a:lstStyle>
          <a:p>
            <a:r>
              <a:t>–Johnny Appleseed</a:t>
            </a:r>
          </a:p>
        </p:txBody>
      </p:sp>
      <p:sp>
        <p:nvSpPr>
          <p:cNvPr id="94" name="Shape 94"/>
          <p:cNvSpPr>
            <a:spLocks noGrp="1"/>
          </p:cNvSpPr>
          <p:nvPr>
            <p:ph type="body" sz="quarter" idx="14"/>
          </p:nvPr>
        </p:nvSpPr>
        <p:spPr>
          <a:xfrm>
            <a:off x="892991" y="2997662"/>
            <a:ext cx="7358063" cy="487630"/>
          </a:xfrm>
          <a:prstGeom prst="rect">
            <a:avLst/>
          </a:prstGeom>
        </p:spPr>
        <p:txBody>
          <a:bodyPr>
            <a:spAutoFit/>
          </a:bodyPr>
          <a:lstStyle>
            <a:lvl1pPr marL="0" indent="0" algn="ctr">
              <a:spcBef>
                <a:spcPts val="0"/>
              </a:spcBef>
              <a:buSzTx/>
              <a:buNone/>
              <a:defRPr sz="27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883089333"/>
      </p:ext>
    </p:extLst>
  </p:cSld>
  <p:clrMapOvr>
    <a:masterClrMapping/>
  </p:clrMapOvr>
  <p:transition xmlns:p14="http://schemas.microsoft.com/office/powerpoint/2010/mai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64281" tIns="32140" rIns="64281" bIns="32140"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4277110942"/>
      </p:ext>
    </p:extLst>
  </p:cSld>
  <p:clrMapOvr>
    <a:masterClrMapping/>
  </p:clrMapOvr>
  <p:transition xmlns:p14="http://schemas.microsoft.com/office/powerpoint/2010/mai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819745563"/>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6" name="Segnaposto numero diapositiva 5"/>
          <p:cNvSpPr>
            <a:spLocks noGrp="1"/>
          </p:cNvSpPr>
          <p:nvPr>
            <p:ph type="sldNum" sz="quarter" idx="12"/>
          </p:nvPr>
        </p:nvSpPr>
        <p:spPr/>
        <p:txBody>
          <a:bodyPr/>
          <a:lstStyle>
            <a:lvl1pPr>
              <a:defRPr/>
            </a:lvl1pPr>
          </a:lstStyle>
          <a:p>
            <a:pPr>
              <a:defRPr/>
            </a:pPr>
            <a:fld id="{61DDB837-CFF8-B94E-B143-8E78BD910FC8}" type="slidenum">
              <a:rPr lang="it-IT"/>
              <a:pPr>
                <a:defRPr/>
              </a:pPr>
              <a:t>‹#›</a:t>
            </a:fld>
            <a:endParaRPr lang="it-IT"/>
          </a:p>
        </p:txBody>
      </p:sp>
    </p:spTree>
    <p:extLst>
      <p:ext uri="{BB962C8B-B14F-4D97-AF65-F5344CB8AC3E}">
        <p14:creationId xmlns:p14="http://schemas.microsoft.com/office/powerpoint/2010/main" val="1703881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3F341A87-5686-9A4E-A7C5-5CB138E96205}" type="slidenum">
              <a:rPr lang="en-US"/>
              <a:pPr>
                <a:defRPr/>
              </a:pPr>
              <a:t>‹#›</a:t>
            </a:fld>
            <a:endParaRPr lang="en-US"/>
          </a:p>
        </p:txBody>
      </p:sp>
    </p:spTree>
    <p:extLst>
      <p:ext uri="{BB962C8B-B14F-4D97-AF65-F5344CB8AC3E}">
        <p14:creationId xmlns:p14="http://schemas.microsoft.com/office/powerpoint/2010/main" val="27485973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892991" y="1151968"/>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18" name="Shape 118"/>
          <p:cNvSpPr>
            <a:spLocks noGrp="1"/>
          </p:cNvSpPr>
          <p:nvPr>
            <p:ph type="body" sz="quarter" idx="1"/>
          </p:nvPr>
        </p:nvSpPr>
        <p:spPr>
          <a:xfrm>
            <a:off x="892991" y="3536156"/>
            <a:ext cx="7358063" cy="794742"/>
          </a:xfrm>
          <a:prstGeom prst="rect">
            <a:avLst/>
          </a:prstGeom>
        </p:spPr>
        <p:txBody>
          <a:bodyPr anchor="t">
            <a:noAutofit/>
          </a:bodyPr>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4428877" y="6509743"/>
            <a:ext cx="277304" cy="272174"/>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3426261884"/>
      </p:ext>
    </p:extLst>
  </p:cSld>
  <p:clrMapOvr>
    <a:masterClrMapping/>
  </p:clrMapOvr>
  <p:transition xmlns:p14="http://schemas.microsoft.com/office/powerpoint/2010/mai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892990" y="1151968"/>
            <a:ext cx="7358063" cy="2321719"/>
          </a:xfrm>
          <a:prstGeom prst="rect">
            <a:avLst/>
          </a:prstGeom>
        </p:spPr>
        <p:txBody>
          <a:bodyPr anchor="b"/>
          <a:lstStyle/>
          <a:p>
            <a:r>
              <a:t>Title Text</a:t>
            </a:r>
          </a:p>
        </p:txBody>
      </p:sp>
      <p:sp>
        <p:nvSpPr>
          <p:cNvPr id="12" name="Shape 12"/>
          <p:cNvSpPr>
            <a:spLocks noGrp="1"/>
          </p:cNvSpPr>
          <p:nvPr>
            <p:ph type="body" sz="quarter" idx="1"/>
          </p:nvPr>
        </p:nvSpPr>
        <p:spPr>
          <a:xfrm>
            <a:off x="892990" y="3536156"/>
            <a:ext cx="7358063" cy="794742"/>
          </a:xfrm>
          <a:prstGeom prst="rect">
            <a:avLst/>
          </a:prstGeom>
        </p:spPr>
        <p:txBody>
          <a:bodyPr anchor="t"/>
          <a:lstStyle>
            <a:lvl1pPr marL="0" indent="0" algn="ctr">
              <a:spcBef>
                <a:spcPts val="0"/>
              </a:spcBef>
              <a:buSzTx/>
              <a:buNone/>
              <a:defRPr sz="2200"/>
            </a:lvl1pPr>
            <a:lvl2pPr marL="0" indent="160712" algn="ctr">
              <a:spcBef>
                <a:spcPts val="0"/>
              </a:spcBef>
              <a:buSzTx/>
              <a:buNone/>
              <a:defRPr sz="2200"/>
            </a:lvl2pPr>
            <a:lvl3pPr marL="0" indent="321424" algn="ctr">
              <a:spcBef>
                <a:spcPts val="0"/>
              </a:spcBef>
              <a:buSzTx/>
              <a:buNone/>
              <a:defRPr sz="2200"/>
            </a:lvl3pPr>
            <a:lvl4pPr marL="0" indent="482136" algn="ctr">
              <a:spcBef>
                <a:spcPts val="0"/>
              </a:spcBef>
              <a:buSzTx/>
              <a:buNone/>
              <a:defRPr sz="2200"/>
            </a:lvl4pPr>
            <a:lvl5pPr marL="0" indent="642849"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454050289"/>
      </p:ext>
    </p:extLst>
  </p:cSld>
  <p:clrMapOvr>
    <a:masterClrMapping/>
  </p:clrMapOvr>
  <p:transition xmlns:p14="http://schemas.microsoft.com/office/powerpoint/2010/mai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10" y="446485"/>
            <a:ext cx="6875859" cy="4161234"/>
          </a:xfrm>
          <a:prstGeom prst="rect">
            <a:avLst/>
          </a:prstGeom>
        </p:spPr>
        <p:txBody>
          <a:bodyPr lIns="64284" tIns="32142" rIns="64284" bIns="32142" anchor="t">
            <a:noAutofit/>
          </a:bodyPr>
          <a:lstStyle/>
          <a:p>
            <a:endParaRPr/>
          </a:p>
        </p:txBody>
      </p:sp>
      <p:sp>
        <p:nvSpPr>
          <p:cNvPr id="21" name="Shape 21"/>
          <p:cNvSpPr>
            <a:spLocks noGrp="1"/>
          </p:cNvSpPr>
          <p:nvPr>
            <p:ph type="title"/>
          </p:nvPr>
        </p:nvSpPr>
        <p:spPr>
          <a:xfrm>
            <a:off x="892990" y="4723843"/>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90" y="5759649"/>
            <a:ext cx="7358063" cy="794742"/>
          </a:xfrm>
          <a:prstGeom prst="rect">
            <a:avLst/>
          </a:prstGeom>
        </p:spPr>
        <p:txBody>
          <a:bodyPr anchor="t"/>
          <a:lstStyle>
            <a:lvl1pPr marL="0" indent="0" algn="ctr">
              <a:spcBef>
                <a:spcPts val="0"/>
              </a:spcBef>
              <a:buSzTx/>
              <a:buNone/>
              <a:defRPr sz="2200"/>
            </a:lvl1pPr>
            <a:lvl2pPr marL="0" indent="160712" algn="ctr">
              <a:spcBef>
                <a:spcPts val="0"/>
              </a:spcBef>
              <a:buSzTx/>
              <a:buNone/>
              <a:defRPr sz="2200"/>
            </a:lvl2pPr>
            <a:lvl3pPr marL="0" indent="321424" algn="ctr">
              <a:spcBef>
                <a:spcPts val="0"/>
              </a:spcBef>
              <a:buSzTx/>
              <a:buNone/>
              <a:defRPr sz="2200"/>
            </a:lvl3pPr>
            <a:lvl4pPr marL="0" indent="482136" algn="ctr">
              <a:spcBef>
                <a:spcPts val="0"/>
              </a:spcBef>
              <a:buSzTx/>
              <a:buNone/>
              <a:defRPr sz="2200"/>
            </a:lvl4pPr>
            <a:lvl5pPr marL="0" indent="642849"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20295" y="6500812"/>
            <a:ext cx="294515" cy="272178"/>
          </a:xfrm>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2761353819"/>
      </p:ext>
    </p:extLst>
  </p:cSld>
  <p:clrMapOvr>
    <a:masterClrMapping/>
  </p:clrMapOvr>
  <p:transition xmlns:p14="http://schemas.microsoft.com/office/powerpoint/2010/mai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90" y="2268144"/>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2528276428"/>
      </p:ext>
    </p:extLst>
  </p:cSld>
  <p:clrMapOvr>
    <a:masterClrMapping/>
  </p:clrMapOvr>
  <p:transition xmlns:p14="http://schemas.microsoft.com/office/powerpoint/2010/mai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24" y="446484"/>
            <a:ext cx="3750469" cy="5786438"/>
          </a:xfrm>
          <a:prstGeom prst="rect">
            <a:avLst/>
          </a:prstGeom>
        </p:spPr>
        <p:txBody>
          <a:bodyPr lIns="64284" tIns="32142" rIns="64284" bIns="32142" anchor="t">
            <a:noAutofit/>
          </a:bodyPr>
          <a:lstStyle/>
          <a:p>
            <a:endParaRPr/>
          </a:p>
        </p:txBody>
      </p:sp>
      <p:sp>
        <p:nvSpPr>
          <p:cNvPr id="39" name="Shape 39"/>
          <p:cNvSpPr>
            <a:spLocks noGrp="1"/>
          </p:cNvSpPr>
          <p:nvPr>
            <p:ph type="title"/>
          </p:nvPr>
        </p:nvSpPr>
        <p:spPr>
          <a:xfrm>
            <a:off x="669745" y="446484"/>
            <a:ext cx="3750469" cy="2803922"/>
          </a:xfrm>
          <a:prstGeom prst="rect">
            <a:avLst/>
          </a:prstGeom>
        </p:spPr>
        <p:txBody>
          <a:bodyPr anchor="b"/>
          <a:lstStyle>
            <a:lvl1pPr>
              <a:defRPr sz="4200"/>
            </a:lvl1pPr>
          </a:lstStyle>
          <a:p>
            <a:r>
              <a:t>Title Text</a:t>
            </a:r>
          </a:p>
        </p:txBody>
      </p:sp>
      <p:sp>
        <p:nvSpPr>
          <p:cNvPr id="40" name="Shape 40"/>
          <p:cNvSpPr>
            <a:spLocks noGrp="1"/>
          </p:cNvSpPr>
          <p:nvPr>
            <p:ph type="body" sz="quarter" idx="1"/>
          </p:nvPr>
        </p:nvSpPr>
        <p:spPr>
          <a:xfrm>
            <a:off x="669745" y="3348672"/>
            <a:ext cx="3750469" cy="2884289"/>
          </a:xfrm>
          <a:prstGeom prst="rect">
            <a:avLst/>
          </a:prstGeom>
        </p:spPr>
        <p:txBody>
          <a:bodyPr anchor="t"/>
          <a:lstStyle>
            <a:lvl1pPr marL="0" indent="0" algn="ctr">
              <a:spcBef>
                <a:spcPts val="0"/>
              </a:spcBef>
              <a:buSzTx/>
              <a:buNone/>
              <a:defRPr sz="2200"/>
            </a:lvl1pPr>
            <a:lvl2pPr marL="0" indent="160712" algn="ctr">
              <a:spcBef>
                <a:spcPts val="0"/>
              </a:spcBef>
              <a:buSzTx/>
              <a:buNone/>
              <a:defRPr sz="2200"/>
            </a:lvl2pPr>
            <a:lvl3pPr marL="0" indent="321424" algn="ctr">
              <a:spcBef>
                <a:spcPts val="0"/>
              </a:spcBef>
              <a:buSzTx/>
              <a:buNone/>
              <a:defRPr sz="2200"/>
            </a:lvl3pPr>
            <a:lvl4pPr marL="0" indent="482136" algn="ctr">
              <a:spcBef>
                <a:spcPts val="0"/>
              </a:spcBef>
              <a:buSzTx/>
              <a:buNone/>
              <a:defRPr sz="2200"/>
            </a:lvl4pPr>
            <a:lvl5pPr marL="0" indent="642849" algn="ctr">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1187649745"/>
      </p:ext>
    </p:extLst>
  </p:cSld>
  <p:clrMapOvr>
    <a:masterClrMapping/>
  </p:clrMapOvr>
  <p:transition xmlns:p14="http://schemas.microsoft.com/office/powerpoint/2010/mai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2954534505"/>
      </p:ext>
    </p:extLst>
  </p:cSld>
  <p:clrMapOvr>
    <a:masterClrMapping/>
  </p:clrMapOvr>
  <p:transition xmlns:p14="http://schemas.microsoft.com/office/powerpoint/2010/mai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792899892"/>
      </p:ext>
    </p:extLst>
  </p:cSld>
  <p:clrMapOvr>
    <a:masterClrMapping/>
  </p:clrMapOvr>
  <p:transition xmlns:p14="http://schemas.microsoft.com/office/powerpoint/2010/mai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24" y="1830593"/>
            <a:ext cx="3750469" cy="4420195"/>
          </a:xfrm>
          <a:prstGeom prst="rect">
            <a:avLst/>
          </a:prstGeom>
        </p:spPr>
        <p:txBody>
          <a:bodyPr lIns="64284" tIns="32142" rIns="64284" bIns="32142"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45" y="1830593"/>
            <a:ext cx="3750469" cy="4420195"/>
          </a:xfrm>
          <a:prstGeom prst="rect">
            <a:avLst/>
          </a:prstGeom>
        </p:spPr>
        <p:txBody>
          <a:bodyPr/>
          <a:lstStyle>
            <a:lvl1pPr marL="241068" indent="-241068">
              <a:spcBef>
                <a:spcPts val="2250"/>
              </a:spcBef>
              <a:defRPr sz="2000"/>
            </a:lvl1pPr>
            <a:lvl2pPr marL="482136" indent="-241068">
              <a:spcBef>
                <a:spcPts val="2250"/>
              </a:spcBef>
              <a:defRPr sz="2000"/>
            </a:lvl2pPr>
            <a:lvl3pPr marL="723205" indent="-241068">
              <a:spcBef>
                <a:spcPts val="2250"/>
              </a:spcBef>
              <a:defRPr sz="2000"/>
            </a:lvl3pPr>
            <a:lvl4pPr marL="964274" indent="-241068">
              <a:spcBef>
                <a:spcPts val="2250"/>
              </a:spcBef>
              <a:defRPr sz="2000"/>
            </a:lvl4pPr>
            <a:lvl5pPr marL="1205341" indent="-241068">
              <a:spcBef>
                <a:spcPts val="225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2067790780"/>
      </p:ext>
    </p:extLst>
  </p:cSld>
  <p:clrMapOvr>
    <a:masterClrMapping/>
  </p:clrMapOvr>
  <p:transition xmlns:p14="http://schemas.microsoft.com/office/powerpoint/2010/mai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46" y="892972"/>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654422899"/>
      </p:ext>
    </p:extLst>
  </p:cSld>
  <p:clrMapOvr>
    <a:masterClrMapping/>
  </p:clrMapOvr>
  <p:transition xmlns:p14="http://schemas.microsoft.com/office/powerpoint/2010/mai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24" y="3580843"/>
            <a:ext cx="3750469" cy="2652117"/>
          </a:xfrm>
          <a:prstGeom prst="rect">
            <a:avLst/>
          </a:prstGeom>
        </p:spPr>
        <p:txBody>
          <a:bodyPr lIns="64284" tIns="32142" rIns="64284" bIns="32142" anchor="t">
            <a:noAutofit/>
          </a:bodyPr>
          <a:lstStyle/>
          <a:p>
            <a:endParaRPr/>
          </a:p>
        </p:txBody>
      </p:sp>
      <p:sp>
        <p:nvSpPr>
          <p:cNvPr id="84" name="Shape 84"/>
          <p:cNvSpPr>
            <a:spLocks noGrp="1"/>
          </p:cNvSpPr>
          <p:nvPr>
            <p:ph type="pic" sz="quarter" idx="14"/>
          </p:nvPr>
        </p:nvSpPr>
        <p:spPr>
          <a:xfrm>
            <a:off x="4728196" y="625081"/>
            <a:ext cx="3750469" cy="2652117"/>
          </a:xfrm>
          <a:prstGeom prst="rect">
            <a:avLst/>
          </a:prstGeom>
        </p:spPr>
        <p:txBody>
          <a:bodyPr lIns="64284" tIns="32142" rIns="64284" bIns="32142" anchor="t">
            <a:noAutofit/>
          </a:bodyPr>
          <a:lstStyle/>
          <a:p>
            <a:endParaRPr/>
          </a:p>
        </p:txBody>
      </p:sp>
      <p:sp>
        <p:nvSpPr>
          <p:cNvPr id="85" name="Shape 85"/>
          <p:cNvSpPr>
            <a:spLocks noGrp="1"/>
          </p:cNvSpPr>
          <p:nvPr>
            <p:ph type="pic" sz="half" idx="15"/>
          </p:nvPr>
        </p:nvSpPr>
        <p:spPr>
          <a:xfrm>
            <a:off x="669745" y="625078"/>
            <a:ext cx="3750469" cy="5607844"/>
          </a:xfrm>
          <a:prstGeom prst="rect">
            <a:avLst/>
          </a:prstGeom>
        </p:spPr>
        <p:txBody>
          <a:bodyPr lIns="64284" tIns="32142" rIns="64284" bIns="32142"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1580078739"/>
      </p:ext>
    </p:extLst>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ED19FE87-C63E-9449-B167-5EA7CD4FC25E}" type="slidenum">
              <a:rPr lang="en-US"/>
              <a:pPr>
                <a:defRPr/>
              </a:pPr>
              <a:t>‹#›</a:t>
            </a:fld>
            <a:endParaRPr lang="en-US"/>
          </a:p>
        </p:txBody>
      </p:sp>
    </p:spTree>
    <p:extLst>
      <p:ext uri="{BB962C8B-B14F-4D97-AF65-F5344CB8AC3E}">
        <p14:creationId xmlns:p14="http://schemas.microsoft.com/office/powerpoint/2010/main" val="16798486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90" y="4473774"/>
            <a:ext cx="7358063" cy="333742"/>
          </a:xfrm>
          <a:prstGeom prst="rect">
            <a:avLst/>
          </a:prstGeom>
        </p:spPr>
        <p:txBody>
          <a:bodyPr anchor="t">
            <a:spAutoFit/>
          </a:bodyPr>
          <a:lstStyle>
            <a:lvl1pPr marL="0" indent="0" algn="ctr">
              <a:spcBef>
                <a:spcPts val="0"/>
              </a:spcBef>
              <a:buSzTx/>
              <a:buNone/>
              <a:defRPr sz="1700"/>
            </a:lvl1pPr>
          </a:lstStyle>
          <a:p>
            <a:r>
              <a:t>–Johnny Appleseed</a:t>
            </a:r>
          </a:p>
        </p:txBody>
      </p:sp>
      <p:sp>
        <p:nvSpPr>
          <p:cNvPr id="94" name="Shape 94"/>
          <p:cNvSpPr>
            <a:spLocks noGrp="1"/>
          </p:cNvSpPr>
          <p:nvPr>
            <p:ph type="body" sz="quarter" idx="14"/>
          </p:nvPr>
        </p:nvSpPr>
        <p:spPr>
          <a:xfrm>
            <a:off x="892990" y="2997662"/>
            <a:ext cx="7358063" cy="487630"/>
          </a:xfrm>
          <a:prstGeom prst="rect">
            <a:avLst/>
          </a:prstGeom>
        </p:spPr>
        <p:txBody>
          <a:bodyPr>
            <a:spAutoFit/>
          </a:bodyPr>
          <a:lstStyle>
            <a:lvl1pPr marL="0" indent="0" algn="ctr">
              <a:spcBef>
                <a:spcPts val="0"/>
              </a:spcBef>
              <a:buSzTx/>
              <a:buNone/>
              <a:defRPr sz="27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531933725"/>
      </p:ext>
    </p:extLst>
  </p:cSld>
  <p:clrMapOvr>
    <a:masterClrMapping/>
  </p:clrMapOvr>
  <p:transition xmlns:p14="http://schemas.microsoft.com/office/powerpoint/2010/mai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64284" tIns="32142" rIns="64284" bIns="32142"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473815265"/>
      </p:ext>
    </p:extLst>
  </p:cSld>
  <p:clrMapOvr>
    <a:masterClrMapping/>
  </p:clrMapOvr>
  <p:transition xmlns:p14="http://schemas.microsoft.com/office/powerpoint/2010/mai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rPr>
                <a:latin typeface="Helvetica Light"/>
                <a:ea typeface="Helvetica Light"/>
                <a:cs typeface="Helvetica Light"/>
              </a:rPr>
              <a:pPr/>
              <a:t>‹#›</a:t>
            </a:fld>
            <a:endParaRPr>
              <a:latin typeface="Helvetica Light"/>
              <a:ea typeface="Helvetica Light"/>
              <a:cs typeface="Helvetica Light"/>
            </a:endParaRPr>
          </a:p>
        </p:txBody>
      </p:sp>
    </p:spTree>
    <p:extLst>
      <p:ext uri="{BB962C8B-B14F-4D97-AF65-F5344CB8AC3E}">
        <p14:creationId xmlns:p14="http://schemas.microsoft.com/office/powerpoint/2010/main" val="3868117248"/>
      </p:ext>
    </p:extLst>
  </p:cSld>
  <p:clrMapOvr>
    <a:masterClrMapping/>
  </p:clrMapOvr>
  <p:transition xmlns:p14="http://schemas.microsoft.com/office/powerpoint/2010/mai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_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892990" y="1151968"/>
            <a:ext cx="7358063" cy="2321719"/>
          </a:xfrm>
          <a:prstGeom prst="rect">
            <a:avLst/>
          </a:prstGeom>
        </p:spPr>
        <p:txBody>
          <a:bodyPr anchor="b">
            <a:noAutofit/>
          </a:bodyPr>
          <a:lstStyle>
            <a:lvl1pPr>
              <a:defRPr sz="5900">
                <a:latin typeface="Gill Sans"/>
                <a:ea typeface="Gill Sans"/>
                <a:cs typeface="Gill Sans"/>
                <a:sym typeface="Gill Sans"/>
              </a:defRPr>
            </a:lvl1pPr>
          </a:lstStyle>
          <a:p>
            <a:r>
              <a:t>Title Text</a:t>
            </a:r>
          </a:p>
        </p:txBody>
      </p:sp>
      <p:sp>
        <p:nvSpPr>
          <p:cNvPr id="118" name="Shape 118"/>
          <p:cNvSpPr>
            <a:spLocks noGrp="1"/>
          </p:cNvSpPr>
          <p:nvPr>
            <p:ph type="body" sz="quarter" idx="1"/>
          </p:nvPr>
        </p:nvSpPr>
        <p:spPr>
          <a:xfrm>
            <a:off x="892990" y="3536156"/>
            <a:ext cx="7358063" cy="794742"/>
          </a:xfrm>
          <a:prstGeom prst="rect">
            <a:avLst/>
          </a:prstGeom>
        </p:spPr>
        <p:txBody>
          <a:bodyPr anchor="t">
            <a:noAutofit/>
          </a:bodyPr>
          <a:lstStyle>
            <a:lvl1pPr marL="0" indent="0" algn="ctr">
              <a:spcBef>
                <a:spcPts val="0"/>
              </a:spcBef>
              <a:buSzTx/>
              <a:buNone/>
              <a:defRPr>
                <a:latin typeface="Gill Sans"/>
                <a:ea typeface="Gill Sans"/>
                <a:cs typeface="Gill Sans"/>
                <a:sym typeface="Gill Sans"/>
              </a:defRPr>
            </a:lvl1pPr>
            <a:lvl2pPr marL="0" indent="0" algn="ctr">
              <a:spcBef>
                <a:spcPts val="0"/>
              </a:spcBef>
              <a:buSzTx/>
              <a:buNone/>
              <a:defRPr>
                <a:latin typeface="Gill Sans"/>
                <a:ea typeface="Gill Sans"/>
                <a:cs typeface="Gill Sans"/>
                <a:sym typeface="Gill Sans"/>
              </a:defRPr>
            </a:lvl2pPr>
            <a:lvl3pPr marL="0" indent="0" algn="ctr">
              <a:spcBef>
                <a:spcPts val="0"/>
              </a:spcBef>
              <a:buSzTx/>
              <a:buNone/>
              <a:defRPr>
                <a:latin typeface="Gill Sans"/>
                <a:ea typeface="Gill Sans"/>
                <a:cs typeface="Gill Sans"/>
                <a:sym typeface="Gill Sans"/>
              </a:defRPr>
            </a:lvl3pPr>
            <a:lvl4pPr marL="0" indent="0" algn="ctr">
              <a:spcBef>
                <a:spcPts val="0"/>
              </a:spcBef>
              <a:buSzTx/>
              <a:buNone/>
              <a:defRPr>
                <a:latin typeface="Gill Sans"/>
                <a:ea typeface="Gill Sans"/>
                <a:cs typeface="Gill Sans"/>
                <a:sym typeface="Gill Sans"/>
              </a:defRPr>
            </a:lvl4pPr>
            <a:lvl5pPr marL="0" indent="0" algn="ctr">
              <a:spcBef>
                <a:spcPts val="0"/>
              </a:spcBef>
              <a:buSzTx/>
              <a:buNone/>
              <a:defRPr>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4428877" y="6509743"/>
            <a:ext cx="277308" cy="272178"/>
          </a:xfrm>
          <a:prstGeom prst="rect">
            <a:avLst/>
          </a:prstGeom>
        </p:spPr>
        <p:txBody>
          <a:bodyPr/>
          <a:lstStyle>
            <a:lvl1pPr>
              <a:defRPr>
                <a:latin typeface="Gill Sans"/>
                <a:ea typeface="Gill Sans"/>
                <a:cs typeface="Gill Sans"/>
                <a:sym typeface="Gill Sans"/>
              </a:defRPr>
            </a:lvl1pPr>
          </a:lstStyle>
          <a:p>
            <a:fld id="{86CB4B4D-7CA3-9044-876B-883B54F8677D}" type="slidenum">
              <a:rPr/>
              <a:pPr/>
              <a:t>‹#›</a:t>
            </a:fld>
            <a:endParaRPr/>
          </a:p>
        </p:txBody>
      </p:sp>
    </p:spTree>
    <p:extLst>
      <p:ext uri="{BB962C8B-B14F-4D97-AF65-F5344CB8AC3E}">
        <p14:creationId xmlns:p14="http://schemas.microsoft.com/office/powerpoint/2010/main" val="35682033"/>
      </p:ext>
    </p:extLst>
  </p:cSld>
  <p:clrMapOvr>
    <a:masterClrMapping/>
  </p:clrMapOvr>
  <p:transition xmlns:p14="http://schemas.microsoft.com/office/powerpoint/2010/mai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xEKUT_WortBildMarke_W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0" y="358813"/>
            <a:ext cx="28067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3"/>
          <p:cNvSpPr>
            <a:spLocks noChangeShapeType="1"/>
          </p:cNvSpPr>
          <p:nvPr/>
        </p:nvSpPr>
        <p:spPr bwMode="auto">
          <a:xfrm>
            <a:off x="719138" y="1258888"/>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333333"/>
              </a:solidFill>
              <a:latin typeface="Arial" charset="0"/>
            </a:endParaRPr>
          </a:p>
        </p:txBody>
      </p:sp>
      <p:pic>
        <p:nvPicPr>
          <p:cNvPr id="6" name="Picture 46" descr="7mathn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963" y="371513"/>
            <a:ext cx="419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3" name="Rectangle 17"/>
          <p:cNvSpPr>
            <a:spLocks noGrp="1" noChangeArrowheads="1"/>
          </p:cNvSpPr>
          <p:nvPr>
            <p:ph type="subTitle" sz="quarter" idx="1"/>
          </p:nvPr>
        </p:nvSpPr>
        <p:spPr>
          <a:xfrm>
            <a:off x="719139" y="5194301"/>
            <a:ext cx="7700962" cy="400110"/>
          </a:xfrm>
        </p:spPr>
        <p:txBody>
          <a:bodyPr>
            <a:spAutoFit/>
          </a:bodyPr>
          <a:lstStyle>
            <a:lvl1pPr marL="0" indent="0">
              <a:buFontTx/>
              <a:buNone/>
              <a:defRPr sz="2400"/>
            </a:lvl1pPr>
          </a:lstStyle>
          <a:p>
            <a:pPr lvl="0"/>
            <a:r>
              <a:rPr lang="de-DE" noProof="0" smtClean="0"/>
              <a:t>Click to edit Master subtitle style</a:t>
            </a:r>
          </a:p>
        </p:txBody>
      </p:sp>
      <p:sp>
        <p:nvSpPr>
          <p:cNvPr id="4116" name="Rectangle 20"/>
          <p:cNvSpPr>
            <a:spLocks noGrp="1" noChangeArrowheads="1"/>
          </p:cNvSpPr>
          <p:nvPr>
            <p:ph type="ctrTitle" sz="quarter"/>
          </p:nvPr>
        </p:nvSpPr>
        <p:spPr>
          <a:xfrm>
            <a:off x="719139" y="4672051"/>
            <a:ext cx="7700962" cy="427037"/>
          </a:xfrm>
        </p:spPr>
        <p:txBody>
          <a:bodyPr/>
          <a:lstStyle>
            <a:lvl1pPr>
              <a:defRPr sz="2800">
                <a:solidFill>
                  <a:schemeClr val="tx2"/>
                </a:solidFill>
              </a:defRPr>
            </a:lvl1pPr>
          </a:lstStyle>
          <a:p>
            <a:pPr lvl="0"/>
            <a:r>
              <a:rPr lang="de-DE" noProof="0" smtClean="0"/>
              <a:t>Click to edit Master title style</a:t>
            </a:r>
          </a:p>
        </p:txBody>
      </p:sp>
      <p:sp>
        <p:nvSpPr>
          <p:cNvPr id="7" name="Rectangle 9"/>
          <p:cNvSpPr>
            <a:spLocks noGrp="1" noChangeArrowheads="1"/>
          </p:cNvSpPr>
          <p:nvPr>
            <p:ph type="dt" sz="half" idx="10"/>
          </p:nvPr>
        </p:nvSpPr>
        <p:spPr bwMode="auto">
          <a:xfrm>
            <a:off x="719139" y="6172200"/>
            <a:ext cx="7700962" cy="254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a:defRPr sz="1600" b="1">
                <a:cs typeface="+mn-cs"/>
              </a:defRPr>
            </a:lvl1pPr>
          </a:lstStyle>
          <a:p>
            <a:pPr>
              <a:defRPr/>
            </a:pPr>
            <a:fld id="{523DD45A-148E-DC4C-AEF6-8167F21F296D}" type="datetime1">
              <a:rPr lang="de-DE">
                <a:solidFill>
                  <a:srgbClr val="333333"/>
                </a:solidFill>
                <a:latin typeface="Arial" charset="0"/>
              </a:rPr>
              <a:pPr>
                <a:defRPr/>
              </a:pPr>
              <a:t>12/11/19</a:t>
            </a:fld>
            <a:r>
              <a:rPr lang="de-DE">
                <a:solidFill>
                  <a:srgbClr val="333333"/>
                </a:solidFill>
                <a:latin typeface="Arial" charset="0"/>
              </a:rPr>
              <a:t>, Verfasser [optional] / 16 pt / Zeilenabstand 1-fach</a:t>
            </a:r>
          </a:p>
        </p:txBody>
      </p:sp>
      <p:sp>
        <p:nvSpPr>
          <p:cNvPr id="8" name="Rectangle 45"/>
          <p:cNvSpPr>
            <a:spLocks noGrp="1" noChangeArrowheads="1"/>
          </p:cNvSpPr>
          <p:nvPr>
            <p:ph type="ftr" sz="quarter" idx="11"/>
          </p:nvPr>
        </p:nvSpPr>
        <p:spPr bwMode="auto">
          <a:xfrm>
            <a:off x="3914777" y="927101"/>
            <a:ext cx="4505325" cy="1846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defRPr sz="1200" b="1">
                <a:solidFill>
                  <a:schemeClr val="tx2"/>
                </a:solidFill>
                <a:cs typeface="+mn-cs"/>
              </a:defRPr>
            </a:lvl1pPr>
          </a:lstStyle>
          <a:p>
            <a:pPr>
              <a:defRPr/>
            </a:pPr>
            <a:r>
              <a:rPr lang="de-DE">
                <a:solidFill>
                  <a:srgbClr val="A51E37"/>
                </a:solidFill>
                <a:latin typeface="Arial" charset="0"/>
              </a:rPr>
              <a:t>&lt;Fachbereich/Institut/Lehrstuhl/Dezernatsabteilung&gt;</a:t>
            </a:r>
          </a:p>
        </p:txBody>
      </p:sp>
    </p:spTree>
    <p:extLst>
      <p:ext uri="{BB962C8B-B14F-4D97-AF65-F5344CB8AC3E}">
        <p14:creationId xmlns:p14="http://schemas.microsoft.com/office/powerpoint/2010/main" val="2580137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5877C680-AD16-FA48-9ABD-00033FC58EB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6815811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231106"/>
          </a:xfrm>
        </p:spPr>
        <p:txBody>
          <a:bodyPr anchor="t"/>
          <a:lstStyle>
            <a:lvl1pPr algn="l">
              <a:defRPr sz="4000" b="1" cap="all"/>
            </a:lvl1pPr>
          </a:lstStyle>
          <a:p>
            <a:r>
              <a:rPr lang="de-D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Click to edit Master text styles</a:t>
            </a:r>
          </a:p>
        </p:txBody>
      </p:sp>
      <p:sp>
        <p:nvSpPr>
          <p:cNvPr id="4" name="Rectangle 18"/>
          <p:cNvSpPr>
            <a:spLocks noGrp="1" noChangeArrowheads="1"/>
          </p:cNvSpPr>
          <p:nvPr>
            <p:ph type="sldNum" sz="quarter" idx="10"/>
          </p:nvPr>
        </p:nvSpPr>
        <p:spPr>
          <a:ln/>
        </p:spPr>
        <p:txBody>
          <a:bodyPr/>
          <a:lstStyle>
            <a:lvl1pPr>
              <a:defRPr/>
            </a:lvl1pPr>
          </a:lstStyle>
          <a:p>
            <a:pPr>
              <a:defRPr/>
            </a:pPr>
            <a:fld id="{B82C5984-2E25-B045-B075-4EE802355F90}"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2768977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719139" y="1773243"/>
            <a:ext cx="3776662"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48219" y="1773243"/>
            <a:ext cx="3776663"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Rectangle 18"/>
          <p:cNvSpPr>
            <a:spLocks noGrp="1" noChangeArrowheads="1"/>
          </p:cNvSpPr>
          <p:nvPr>
            <p:ph type="sldNum" sz="quarter" idx="10"/>
          </p:nvPr>
        </p:nvSpPr>
        <p:spPr>
          <a:ln/>
        </p:spPr>
        <p:txBody>
          <a:bodyPr/>
          <a:lstStyle>
            <a:lvl1pPr>
              <a:defRPr/>
            </a:lvl1pPr>
          </a:lstStyle>
          <a:p>
            <a:pPr>
              <a:defRPr/>
            </a:pPr>
            <a:fld id="{EEA7332B-A566-2F43-B7BC-7A12014071D3}"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948347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48306"/>
            <a:ext cx="8229600" cy="369332"/>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7" name="Rectangle 18"/>
          <p:cNvSpPr>
            <a:spLocks noGrp="1" noChangeArrowheads="1"/>
          </p:cNvSpPr>
          <p:nvPr>
            <p:ph type="sldNum" sz="quarter" idx="10"/>
          </p:nvPr>
        </p:nvSpPr>
        <p:spPr>
          <a:ln/>
        </p:spPr>
        <p:txBody>
          <a:bodyPr/>
          <a:lstStyle>
            <a:lvl1pPr>
              <a:defRPr/>
            </a:lvl1pPr>
          </a:lstStyle>
          <a:p>
            <a:pPr>
              <a:defRPr/>
            </a:pPr>
            <a:fld id="{FED12E57-A998-8B45-8507-9D1F98D56346}"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8970564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Rectangle 18"/>
          <p:cNvSpPr>
            <a:spLocks noGrp="1" noChangeArrowheads="1"/>
          </p:cNvSpPr>
          <p:nvPr>
            <p:ph type="sldNum" sz="quarter" idx="10"/>
          </p:nvPr>
        </p:nvSpPr>
        <p:spPr>
          <a:ln/>
        </p:spPr>
        <p:txBody>
          <a:bodyPr/>
          <a:lstStyle>
            <a:lvl1pPr>
              <a:defRPr/>
            </a:lvl1pPr>
          </a:lstStyle>
          <a:p>
            <a:pPr>
              <a:defRPr/>
            </a:pPr>
            <a:fld id="{8806FD10-195A-B643-8250-4D999CF05E4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969480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524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n-cs"/>
              </a:defRPr>
            </a:lvl1pPr>
          </a:lstStyle>
          <a:p>
            <a:pPr>
              <a:defRPr/>
            </a:pPr>
            <a:fld id="{FE299CE0-750B-CA41-B7BC-3B2618DB51EB}" type="slidenum">
              <a:rPr lang="en-US"/>
              <a:pPr>
                <a:defRPr/>
              </a:pPr>
              <a:t>‹#›</a:t>
            </a:fld>
            <a:endParaRPr lang="en-US"/>
          </a:p>
        </p:txBody>
      </p:sp>
    </p:spTree>
    <p:extLst>
      <p:ext uri="{BB962C8B-B14F-4D97-AF65-F5344CB8AC3E}">
        <p14:creationId xmlns:p14="http://schemas.microsoft.com/office/powerpoint/2010/main" val="3971474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sldNum" sz="quarter" idx="10"/>
          </p:nvPr>
        </p:nvSpPr>
        <p:spPr>
          <a:ln/>
        </p:spPr>
        <p:txBody>
          <a:bodyPr/>
          <a:lstStyle>
            <a:lvl1pPr>
              <a:defRPr/>
            </a:lvl1pPr>
          </a:lstStyle>
          <a:p>
            <a:pPr>
              <a:defRPr/>
            </a:pPr>
            <a:fld id="{90234B8F-7057-C948-B340-F77F1D3BB56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42296816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84"/>
            <a:ext cx="3008313" cy="615553"/>
          </a:xfrm>
        </p:spPr>
        <p:txBody>
          <a:bodyPr/>
          <a:lstStyle>
            <a:lvl1pPr algn="l">
              <a:defRPr sz="2000" b="1"/>
            </a:lvl1pPr>
          </a:lstStyle>
          <a:p>
            <a:r>
              <a:rPr lang="de-DE"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6CC2157F-BDC8-5F44-A519-E8891190FB8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22360242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98"/>
            <a:ext cx="5486400" cy="307777"/>
          </a:xfrm>
        </p:spPr>
        <p:txBody>
          <a:bodyPr/>
          <a:lstStyle>
            <a:lvl1pPr algn="l">
              <a:defRPr sz="2000" b="1"/>
            </a:lvl1pPr>
          </a:lstStyle>
          <a:p>
            <a:r>
              <a:rPr lang="de-D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Click to edit Master text styles</a:t>
            </a:r>
          </a:p>
        </p:txBody>
      </p:sp>
      <p:sp>
        <p:nvSpPr>
          <p:cNvPr id="5" name="Rectangle 18"/>
          <p:cNvSpPr>
            <a:spLocks noGrp="1" noChangeArrowheads="1"/>
          </p:cNvSpPr>
          <p:nvPr>
            <p:ph type="sldNum" sz="quarter" idx="10"/>
          </p:nvPr>
        </p:nvSpPr>
        <p:spPr>
          <a:ln/>
        </p:spPr>
        <p:txBody>
          <a:bodyPr/>
          <a:lstStyle>
            <a:lvl1pPr>
              <a:defRPr/>
            </a:lvl1pPr>
          </a:lstStyle>
          <a:p>
            <a:pPr>
              <a:defRPr/>
            </a:pPr>
            <a:fld id="{EA8D3110-130B-E54C-BC69-98C1562BF927}"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503338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981BDCBB-A282-4F46-9927-1D9516FA7BED}"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338349040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9226" y="1292225"/>
            <a:ext cx="369332" cy="4833938"/>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719157" y="1292225"/>
            <a:ext cx="5627687" cy="4833938"/>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Rectangle 18"/>
          <p:cNvSpPr>
            <a:spLocks noGrp="1" noChangeArrowheads="1"/>
          </p:cNvSpPr>
          <p:nvPr>
            <p:ph type="sldNum" sz="quarter" idx="10"/>
          </p:nvPr>
        </p:nvSpPr>
        <p:spPr>
          <a:ln/>
        </p:spPr>
        <p:txBody>
          <a:bodyPr/>
          <a:lstStyle>
            <a:lvl1pPr>
              <a:defRPr/>
            </a:lvl1pPr>
          </a:lstStyle>
          <a:p>
            <a:pPr>
              <a:defRPr/>
            </a:pPr>
            <a:fld id="{4A2DC92E-201E-124E-8813-22E7FC8BB452}" type="slidenum">
              <a:rPr lang="de-DE">
                <a:solidFill>
                  <a:srgbClr val="333333"/>
                </a:solidFill>
              </a:rPr>
              <a:pPr>
                <a:defRPr/>
              </a:pPr>
              <a:t>‹#›</a:t>
            </a:fld>
            <a:r>
              <a:rPr lang="de-DE">
                <a:solidFill>
                  <a:srgbClr val="333333"/>
                </a:solidFill>
              </a:rPr>
              <a:t> | Autor/Verfasser/Thema/Rubrik/Titel etc.	© 2010 Universität Tübingen</a:t>
            </a:r>
          </a:p>
        </p:txBody>
      </p:sp>
    </p:spTree>
    <p:extLst>
      <p:ext uri="{BB962C8B-B14F-4D97-AF65-F5344CB8AC3E}">
        <p14:creationId xmlns:p14="http://schemas.microsoft.com/office/powerpoint/2010/main" val="14510961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464382" y="1055251"/>
            <a:ext cx="8215313" cy="677108"/>
          </a:xfrm>
          <a:prstGeom prst="rect">
            <a:avLst/>
          </a:prstGeom>
        </p:spPr>
        <p:txBody>
          <a:bodyPr/>
          <a:lstStyle>
            <a:lvl1pPr>
              <a:defRPr sz="4400" spc="697"/>
            </a:lvl1pPr>
          </a:lstStyle>
          <a:p>
            <a:pPr lvl="0">
              <a:defRPr sz="1800" cap="none" spc="0">
                <a:solidFill>
                  <a:srgbClr val="000000"/>
                </a:solidFill>
              </a:defRPr>
            </a:pPr>
            <a:r>
              <a:rPr sz="4400" cap="all" spc="697">
                <a:solidFill>
                  <a:srgbClr val="FFFFFF"/>
                </a:solidFill>
              </a:rPr>
              <a:t>Title Text</a:t>
            </a:r>
          </a:p>
        </p:txBody>
      </p:sp>
      <p:sp>
        <p:nvSpPr>
          <p:cNvPr id="12" name="Shape 12"/>
          <p:cNvSpPr>
            <a:spLocks noGrp="1"/>
          </p:cNvSpPr>
          <p:nvPr>
            <p:ph type="body" idx="1"/>
          </p:nvPr>
        </p:nvSpPr>
        <p:spPr>
          <a:xfrm>
            <a:off x="464382"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573">
              <a:spcBef>
                <a:spcPts val="0"/>
              </a:spcBef>
              <a:buClrTx/>
              <a:buSzTx/>
              <a:buNone/>
              <a:defRPr sz="1700" cap="all" spc="270">
                <a:latin typeface="Avenir Book"/>
                <a:ea typeface="Avenir Book"/>
                <a:cs typeface="Avenir Book"/>
                <a:sym typeface="Avenir Book"/>
              </a:defRPr>
            </a:lvl2pPr>
            <a:lvl3pPr marL="0" indent="321142">
              <a:spcBef>
                <a:spcPts val="0"/>
              </a:spcBef>
              <a:buClrTx/>
              <a:buSzTx/>
              <a:buNone/>
              <a:defRPr sz="1700" cap="all" spc="270">
                <a:latin typeface="Avenir Book"/>
                <a:ea typeface="Avenir Book"/>
                <a:cs typeface="Avenir Book"/>
                <a:sym typeface="Avenir Book"/>
              </a:defRPr>
            </a:lvl3pPr>
            <a:lvl4pPr marL="0" indent="481717">
              <a:spcBef>
                <a:spcPts val="0"/>
              </a:spcBef>
              <a:buClrTx/>
              <a:buSzTx/>
              <a:buNone/>
              <a:defRPr sz="1700" cap="all" spc="270">
                <a:latin typeface="Avenir Book"/>
                <a:ea typeface="Avenir Book"/>
                <a:cs typeface="Avenir Book"/>
                <a:sym typeface="Avenir Book"/>
              </a:defRPr>
            </a:lvl4pPr>
            <a:lvl5pPr marL="0" indent="642288">
              <a:spcBef>
                <a:spcPts val="0"/>
              </a:spcBef>
              <a:buClrTx/>
              <a:buSzTx/>
              <a:buNone/>
              <a:defRPr sz="1700" cap="all" spc="270">
                <a:latin typeface="Avenir Book"/>
                <a:ea typeface="Avenir Book"/>
                <a:cs typeface="Avenir Book"/>
                <a:sym typeface="Avenir Book"/>
              </a:defRPr>
            </a:lvl5pPr>
          </a:lstStyle>
          <a:p>
            <a:pPr lvl="0">
              <a:defRPr sz="1800" cap="none" spc="0">
                <a:solidFill>
                  <a:srgbClr val="000000"/>
                </a:solidFill>
              </a:defRPr>
            </a:pPr>
            <a:r>
              <a:rPr sz="1700" cap="all" spc="270">
                <a:solidFill>
                  <a:srgbClr val="FFFFFF"/>
                </a:solidFill>
              </a:rPr>
              <a:t>Body Level One</a:t>
            </a:r>
          </a:p>
          <a:p>
            <a:pPr lvl="1">
              <a:defRPr sz="1800" cap="none" spc="0">
                <a:solidFill>
                  <a:srgbClr val="000000"/>
                </a:solidFill>
              </a:defRPr>
            </a:pPr>
            <a:r>
              <a:rPr sz="1700" cap="all" spc="270">
                <a:solidFill>
                  <a:srgbClr val="FFFFFF"/>
                </a:solidFill>
              </a:rPr>
              <a:t>Body Level Two</a:t>
            </a:r>
          </a:p>
          <a:p>
            <a:pPr lvl="2">
              <a:defRPr sz="1800" cap="none" spc="0">
                <a:solidFill>
                  <a:srgbClr val="000000"/>
                </a:solidFill>
              </a:defRPr>
            </a:pPr>
            <a:r>
              <a:rPr sz="1700" cap="all" spc="270">
                <a:solidFill>
                  <a:srgbClr val="FFFFFF"/>
                </a:solidFill>
              </a:rPr>
              <a:t>Body Level Three</a:t>
            </a:r>
          </a:p>
          <a:p>
            <a:pPr lvl="3">
              <a:defRPr sz="1800" cap="none" spc="0">
                <a:solidFill>
                  <a:srgbClr val="000000"/>
                </a:solidFill>
              </a:defRPr>
            </a:pPr>
            <a:r>
              <a:rPr sz="1700" cap="all" spc="270">
                <a:solidFill>
                  <a:srgbClr val="FFFFFF"/>
                </a:solidFill>
              </a:rPr>
              <a:t>Body Level Four</a:t>
            </a:r>
          </a:p>
          <a:p>
            <a:pPr lvl="4">
              <a:defRPr sz="1800" cap="none" spc="0">
                <a:solidFill>
                  <a:srgbClr val="000000"/>
                </a:solidFill>
              </a:defRPr>
            </a:pPr>
            <a:r>
              <a:rPr sz="1700" cap="all" spc="270">
                <a:solidFill>
                  <a:srgbClr val="FFFFFF"/>
                </a:solidFill>
              </a:rPr>
              <a:t>Body Level Five</a:t>
            </a:r>
          </a:p>
        </p:txBody>
      </p:sp>
    </p:spTree>
    <p:extLst>
      <p:ext uri="{BB962C8B-B14F-4D97-AF65-F5344CB8AC3E}">
        <p14:creationId xmlns:p14="http://schemas.microsoft.com/office/powerpoint/2010/main" val="3613009795"/>
      </p:ext>
    </p:extLst>
  </p:cSld>
  <p:clrMapOvr>
    <a:masterClrMapping/>
  </p:clrMapOvr>
  <p:transition xmlns:p14="http://schemas.microsoft.com/office/powerpoint/2010/main" spd="med"/>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_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71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_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1910992"/>
            <a:ext cx="9144000" cy="4947047"/>
          </a:xfrm>
          <a:prstGeom prst="rect">
            <a:avLst/>
          </a:prstGeom>
        </p:spPr>
        <p:txBody>
          <a:bodyPr lIns="64288" tIns="32144" rIns="64288" bIns="32144" anchor="t">
            <a:noAutofit/>
          </a:bodyPr>
          <a:lstStyle/>
          <a:p>
            <a:endParaRPr/>
          </a:p>
        </p:txBody>
      </p:sp>
      <p:sp>
        <p:nvSpPr>
          <p:cNvPr id="31" name="Shape 31"/>
          <p:cNvSpPr>
            <a:spLocks noGrp="1"/>
          </p:cNvSpPr>
          <p:nvPr>
            <p:ph type="title"/>
          </p:nvPr>
        </p:nvSpPr>
        <p:spPr>
          <a:xfrm>
            <a:off x="464364" y="1055251"/>
            <a:ext cx="8215313" cy="677108"/>
          </a:xfrm>
          <a:prstGeom prst="rect">
            <a:avLst/>
          </a:prstGeom>
        </p:spPr>
        <p:txBody>
          <a:bodyPr/>
          <a:lstStyle>
            <a:lvl1pPr>
              <a:defRPr sz="4400" spc="697"/>
            </a:lvl1pPr>
          </a:lstStyle>
          <a:p>
            <a:r>
              <a:t>Title Text</a:t>
            </a:r>
          </a:p>
        </p:txBody>
      </p:sp>
      <p:sp>
        <p:nvSpPr>
          <p:cNvPr id="32" name="Shape 32"/>
          <p:cNvSpPr>
            <a:spLocks noGrp="1"/>
          </p:cNvSpPr>
          <p:nvPr>
            <p:ph type="body" sz="quarter" idx="1"/>
          </p:nvPr>
        </p:nvSpPr>
        <p:spPr>
          <a:xfrm>
            <a:off x="464364" y="357187"/>
            <a:ext cx="8215313" cy="357188"/>
          </a:xfrm>
          <a:prstGeom prst="rect">
            <a:avLst/>
          </a:prstGeom>
        </p:spPr>
        <p:txBody>
          <a:bodyPr/>
          <a:lstStyle>
            <a:lvl1pPr marL="0" indent="0">
              <a:spcBef>
                <a:spcPts val="0"/>
              </a:spcBef>
              <a:buClrTx/>
              <a:buSzTx/>
              <a:buNone/>
              <a:defRPr sz="1700" cap="all" spc="270">
                <a:latin typeface="Avenir Book"/>
                <a:ea typeface="Avenir Book"/>
                <a:cs typeface="Avenir Book"/>
                <a:sym typeface="Avenir Book"/>
              </a:defRPr>
            </a:lvl1pPr>
            <a:lvl2pPr marL="0" indent="160721">
              <a:spcBef>
                <a:spcPts val="0"/>
              </a:spcBef>
              <a:buClrTx/>
              <a:buSzTx/>
              <a:buNone/>
              <a:defRPr sz="1700" cap="all" spc="270">
                <a:latin typeface="Avenir Book"/>
                <a:ea typeface="Avenir Book"/>
                <a:cs typeface="Avenir Book"/>
                <a:sym typeface="Avenir Book"/>
              </a:defRPr>
            </a:lvl2pPr>
            <a:lvl3pPr marL="0" indent="321440">
              <a:spcBef>
                <a:spcPts val="0"/>
              </a:spcBef>
              <a:buClrTx/>
              <a:buSzTx/>
              <a:buNone/>
              <a:defRPr sz="1700" cap="all" spc="270">
                <a:latin typeface="Avenir Book"/>
                <a:ea typeface="Avenir Book"/>
                <a:cs typeface="Avenir Book"/>
                <a:sym typeface="Avenir Book"/>
              </a:defRPr>
            </a:lvl3pPr>
            <a:lvl4pPr marL="0" indent="482161">
              <a:spcBef>
                <a:spcPts val="0"/>
              </a:spcBef>
              <a:buClrTx/>
              <a:buSzTx/>
              <a:buNone/>
              <a:defRPr sz="1700" cap="all" spc="270">
                <a:latin typeface="Avenir Book"/>
                <a:ea typeface="Avenir Book"/>
                <a:cs typeface="Avenir Book"/>
                <a:sym typeface="Avenir Book"/>
              </a:defRPr>
            </a:lvl4pPr>
            <a:lvl5pPr marL="0" indent="642882">
              <a:spcBef>
                <a:spcPts val="0"/>
              </a:spcBef>
              <a:buClrTx/>
              <a:buSzTx/>
              <a:buNone/>
              <a:defRPr sz="1700"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solidFill>
                  <a:srgbClr val="333333"/>
                </a:solidFill>
                <a:latin typeface="Avenir Light"/>
                <a:ea typeface="Avenir Light"/>
                <a:cs typeface="Avenir Light"/>
              </a:rPr>
              <a:pPr/>
              <a:t>‹#›</a:t>
            </a:fld>
            <a:endParaRPr>
              <a:solidFill>
                <a:srgbClr val="333333"/>
              </a:solidFill>
              <a:latin typeface="Avenir Light"/>
              <a:ea typeface="Avenir Light"/>
              <a:cs typeface="Avenir Light"/>
            </a:endParaRPr>
          </a:p>
        </p:txBody>
      </p:sp>
    </p:spTree>
    <p:extLst>
      <p:ext uri="{BB962C8B-B14F-4D97-AF65-F5344CB8AC3E}">
        <p14:creationId xmlns:p14="http://schemas.microsoft.com/office/powerpoint/2010/main" val="2169391448"/>
      </p:ext>
    </p:extLst>
  </p:cSld>
  <p:clrMapOvr>
    <a:masterClrMapping/>
  </p:clrMapOvr>
  <p:transition xmlns:p14="http://schemas.microsoft.com/office/powerpoint/2010/main" spd="med"/>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0280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50DBF-7BA3-42B1-B3A6-106617BE77B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C819E0-51BC-4C1F-954F-7BDB1092E7B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A0CA631-0157-4A59-9283-9919885C51C1}"/>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D477928E-E00F-4B30-BE97-A56932B1598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59A67740-23F9-4E96-854D-A318E8498879}"/>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798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cs typeface="+mn-cs"/>
              </a:defRPr>
            </a:lvl1pPr>
          </a:lstStyle>
          <a:p>
            <a:pPr>
              <a:defRPr/>
            </a:pPr>
            <a:fld id="{15CEEB72-1A39-FA43-B87F-97D1C84DE967}" type="slidenum">
              <a:rPr lang="en-US"/>
              <a:pPr>
                <a:defRPr/>
              </a:pPr>
              <a:t>‹#›</a:t>
            </a:fld>
            <a:endParaRPr lang="en-US"/>
          </a:p>
        </p:txBody>
      </p:sp>
    </p:spTree>
    <p:extLst>
      <p:ext uri="{BB962C8B-B14F-4D97-AF65-F5344CB8AC3E}">
        <p14:creationId xmlns:p14="http://schemas.microsoft.com/office/powerpoint/2010/main" val="40020394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27EF9-6478-4DC5-ADD6-5F4B01AF8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AB986D-7102-427D-9CF4-65D402D44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23208-283B-4C0F-A8FF-E30A63D7CE6A}"/>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6CAC10EC-7EE8-4D72-A14D-046DD0A55F0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844A2C01-D90F-4161-923B-B7A328E436CC}"/>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38892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F03A7-A382-4D11-B71A-7E81541CAF3D}"/>
              </a:ext>
            </a:extLst>
          </p:cNvPr>
          <p:cNvSpPr>
            <a:spLocks noGrp="1"/>
          </p:cNvSpPr>
          <p:nvPr>
            <p:ph type="title"/>
          </p:nvPr>
        </p:nvSpPr>
        <p:spPr>
          <a:xfrm>
            <a:off x="623888" y="170975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CFFDD90-5385-4B66-9A85-36C23E4ABA2E}"/>
              </a:ext>
            </a:extLst>
          </p:cNvPr>
          <p:cNvSpPr>
            <a:spLocks noGrp="1"/>
          </p:cNvSpPr>
          <p:nvPr>
            <p:ph type="body" idx="1"/>
          </p:nvPr>
        </p:nvSpPr>
        <p:spPr>
          <a:xfrm>
            <a:off x="623888" y="45894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F8CC36-3372-4423-A249-5E5FF9949224}"/>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64F7FC14-4F20-451F-A8A2-AD5CD1A9745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F16AC468-ADB9-435B-A4A2-21C5D0EACE96}"/>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564691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A0AB82-7B16-4790-880D-F623DF0AC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512E13-D226-4AF3-A8D9-F2A0FEDD06C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605230-E960-4AF6-9944-E8D699B5C1F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B96B078-2992-479E-AF86-21EEB5DF7BCF}"/>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2D0E46ED-4771-4E04-AFD1-7DCE2AF92FC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C965DBB4-D33F-41E1-A735-7CCC99F1D0A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273521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80AF1-6770-4BA2-8740-A2FBEE2915E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005BC4-9926-45A3-BC89-B3EB139E1218}"/>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7B2C48-02CC-4465-ADBF-54199D95357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C7BE0D5-492D-4DCA-BEE9-51457B351FBE}"/>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2DC627-339A-4825-B0E8-32961C25DD10}"/>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0A0F97-4543-474C-991B-44F8015245B9}"/>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xmlns="" id="{AB2FC608-6495-41BC-ABBC-B773D1CEF6E1}"/>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xmlns="" id="{990684E5-CDD7-4525-B427-2F25E6801380}"/>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0302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B5C6B-D16F-4276-A1F1-E9B66C6146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13A9EF3-8562-4E2E-804B-E11C63D912FF}"/>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xmlns="" id="{BEF57138-BBFA-4E63-BECD-5B00F5F5877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xmlns="" id="{C2F4D86F-EB7F-4B55-A7CF-5CD3FFDE828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53471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4506D0-6503-49C5-937F-69ACC8D2D14D}"/>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xmlns="" id="{BB9AD5FA-4E9A-4494-83DE-F339654D7E1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xmlns="" id="{582A782E-C2E8-4119-8259-7AFCA9CC627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416329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C153A9-ADDB-4DFA-9BB5-DBE5BF25631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C92456-64E3-491C-82B7-2FDADB2D7A4F}"/>
              </a:ext>
            </a:extLst>
          </p:cNvPr>
          <p:cNvSpPr>
            <a:spLocks noGrp="1"/>
          </p:cNvSpPr>
          <p:nvPr>
            <p:ph idx="1"/>
          </p:nvPr>
        </p:nvSpPr>
        <p:spPr>
          <a:xfrm>
            <a:off x="3887391" y="98744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6F9ED55-F3EE-4377-95D0-14A39B435F1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90AE3C8-40AE-4CAA-A661-EE7A71FCC072}"/>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4F778649-9F1D-408D-A023-58E55A82CDD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E4BA2517-E914-43CA-98DA-7B253CE7D25E}"/>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95499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8E7A1-7650-4C03-8298-175825C9673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806B64-0EDC-464F-A390-7BC671538129}"/>
              </a:ext>
            </a:extLst>
          </p:cNvPr>
          <p:cNvSpPr>
            <a:spLocks noGrp="1"/>
          </p:cNvSpPr>
          <p:nvPr>
            <p:ph type="pic" idx="1"/>
          </p:nvPr>
        </p:nvSpPr>
        <p:spPr>
          <a:xfrm>
            <a:off x="3887391" y="98744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5899F-4495-4459-8488-A0C2C850832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FD771D-A99F-4143-9C54-28E172749211}"/>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D5FD97DE-9A9E-49E5-9F43-A96F2E4BE24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C5185DF7-057A-445D-B88D-00C3ED95260C}"/>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8714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D0DBC-E5C1-4B50-A4B7-379D28756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0C27E35-1040-42DE-BC89-BD2E95427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ED09B2-DC6E-4CAA-ACD5-C90586A2382A}"/>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30511C95-0160-46BF-B644-292239D4700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3A3ED77F-1EAB-4864-851A-8C74EB1A323E}"/>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99585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264F8C5-253D-4E5C-BB95-D5F52FE6FF10}"/>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57C6660-C3BA-4A86-A2C7-0F4D9CE16D4B}"/>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CDF779-6F9D-4890-BA92-E2D139475A0C}"/>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A1093DF8-AAA8-48D3-916A-7956EF9DA44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20620671-154B-4078-B603-91E1D5A48673}"/>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7888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E2628AFE-093E-B843-97EF-334D9B9FA1BB}" type="slidenum">
              <a:rPr lang="en-US"/>
              <a:pPr>
                <a:defRPr/>
              </a:pPr>
              <a:t>‹#›</a:t>
            </a:fld>
            <a:endParaRPr lang="en-US"/>
          </a:p>
        </p:txBody>
      </p:sp>
    </p:spTree>
    <p:extLst>
      <p:ext uri="{BB962C8B-B14F-4D97-AF65-F5344CB8AC3E}">
        <p14:creationId xmlns:p14="http://schemas.microsoft.com/office/powerpoint/2010/main" val="28371250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50DBF-7BA3-42B1-B3A6-106617BE77B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C819E0-51BC-4C1F-954F-7BDB1092E7B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A0CA631-0157-4A59-9283-9919885C51C1}"/>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D477928E-E00F-4B30-BE97-A56932B1598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59A67740-23F9-4E96-854D-A318E8498879}"/>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89556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D27EF9-6478-4DC5-ADD6-5F4B01AF8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8AB986D-7102-427D-9CF4-65D402D44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23208-283B-4C0F-A8FF-E30A63D7CE6A}"/>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6CAC10EC-7EE8-4D72-A14D-046DD0A55F0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844A2C01-D90F-4161-923B-B7A328E436CC}"/>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52875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F03A7-A382-4D11-B71A-7E81541CAF3D}"/>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CFFDD90-5385-4B66-9A85-36C23E4ABA2E}"/>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0F8CC36-3372-4423-A249-5E5FF9949224}"/>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64F7FC14-4F20-451F-A8A2-AD5CD1A9745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F16AC468-ADB9-435B-A4A2-21C5D0EACE96}"/>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27835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A0AB82-7B16-4790-880D-F623DF0AC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2512E13-D226-4AF3-A8D9-F2A0FEDD06C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5605230-E960-4AF6-9944-E8D699B5C1F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B96B078-2992-479E-AF86-21EEB5DF7BCF}"/>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2D0E46ED-4771-4E04-AFD1-7DCE2AF92FC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C965DBB4-D33F-41E1-A735-7CCC99F1D0A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16598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80AF1-6770-4BA2-8740-A2FBEE2915E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8005BC4-9926-45A3-BC89-B3EB139E1218}"/>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7B2C48-02CC-4465-ADBF-54199D95357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C7BE0D5-492D-4DCA-BEE9-51457B351FBE}"/>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2DC627-339A-4825-B0E8-32961C25DD1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60A0F97-4543-474C-991B-44F8015245B9}"/>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8" name="Footer Placeholder 7">
            <a:extLst>
              <a:ext uri="{FF2B5EF4-FFF2-40B4-BE49-F238E27FC236}">
                <a16:creationId xmlns:a16="http://schemas.microsoft.com/office/drawing/2014/main" xmlns="" id="{AB2FC608-6495-41BC-ABBC-B773D1CEF6E1}"/>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a16="http://schemas.microsoft.com/office/drawing/2014/main" xmlns="" id="{990684E5-CDD7-4525-B427-2F25E6801380}"/>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4685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B5C6B-D16F-4276-A1F1-E9B66C6146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13A9EF3-8562-4E2E-804B-E11C63D912FF}"/>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4" name="Footer Placeholder 3">
            <a:extLst>
              <a:ext uri="{FF2B5EF4-FFF2-40B4-BE49-F238E27FC236}">
                <a16:creationId xmlns:a16="http://schemas.microsoft.com/office/drawing/2014/main" xmlns="" id="{BEF57138-BBFA-4E63-BECD-5B00F5F5877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a16="http://schemas.microsoft.com/office/drawing/2014/main" xmlns="" id="{C2F4D86F-EB7F-4B55-A7CF-5CD3FFDE828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323561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4506D0-6503-49C5-937F-69ACC8D2D14D}"/>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3" name="Footer Placeholder 2">
            <a:extLst>
              <a:ext uri="{FF2B5EF4-FFF2-40B4-BE49-F238E27FC236}">
                <a16:creationId xmlns:a16="http://schemas.microsoft.com/office/drawing/2014/main" xmlns="" id="{BB9AD5FA-4E9A-4494-83DE-F339654D7E1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a16="http://schemas.microsoft.com/office/drawing/2014/main" xmlns="" id="{582A782E-C2E8-4119-8259-7AFCA9CC627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83241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C153A9-ADDB-4DFA-9BB5-DBE5BF25631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C92456-64E3-491C-82B7-2FDADB2D7A4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6F9ED55-F3EE-4377-95D0-14A39B435F1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90AE3C8-40AE-4CAA-A661-EE7A71FCC072}"/>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4F778649-9F1D-408D-A023-58E55A82CDD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E4BA2517-E914-43CA-98DA-7B253CE7D25E}"/>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85274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8E7A1-7650-4C03-8298-175825C9673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806B64-0EDC-464F-A390-7BC671538129}"/>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5899F-4495-4459-8488-A0C2C850832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FD771D-A99F-4143-9C54-28E172749211}"/>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a16="http://schemas.microsoft.com/office/drawing/2014/main" xmlns="" id="{D5FD97DE-9A9E-49E5-9F43-A96F2E4BE24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a16="http://schemas.microsoft.com/office/drawing/2014/main" xmlns="" id="{C5185DF7-057A-445D-B88D-00C3ED95260C}"/>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45372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5D0DBC-E5C1-4B50-A4B7-379D28756F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0C27E35-1040-42DE-BC89-BD2E95427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9ED09B2-DC6E-4CAA-ACD5-C90586A2382A}"/>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30511C95-0160-46BF-B644-292239D47007}"/>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3A3ED77F-1EAB-4864-851A-8C74EB1A323E}"/>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0779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1"/>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cs typeface="+mn-cs"/>
              </a:defRPr>
            </a:lvl1pPr>
          </a:lstStyle>
          <a:p>
            <a:pPr>
              <a:defRPr/>
            </a:pPr>
            <a:fld id="{74DBF43A-8916-C34B-825F-CC683C14A0EF}" type="slidenum">
              <a:rPr lang="en-US"/>
              <a:pPr>
                <a:defRPr/>
              </a:pPr>
              <a:t>‹#›</a:t>
            </a:fld>
            <a:endParaRPr lang="en-US"/>
          </a:p>
        </p:txBody>
      </p:sp>
    </p:spTree>
    <p:extLst>
      <p:ext uri="{BB962C8B-B14F-4D97-AF65-F5344CB8AC3E}">
        <p14:creationId xmlns:p14="http://schemas.microsoft.com/office/powerpoint/2010/main" val="28207954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264F8C5-253D-4E5C-BB95-D5F52FE6FF1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57C6660-C3BA-4A86-A2C7-0F4D9CE16D4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CDF779-6F9D-4890-BA92-E2D139475A0C}"/>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xmlns="" id="{A1093DF8-AAA8-48D3-916A-7956EF9DA44E}"/>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xmlns="" id="{20620671-154B-4078-B603-91E1D5A48673}"/>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59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n-cs"/>
              </a:defRPr>
            </a:lvl1pPr>
          </a:lstStyle>
          <a:p>
            <a:pPr>
              <a:defRPr/>
            </a:pPr>
            <a:fld id="{F76C855D-D4DB-2147-AF63-C3BAACB99369}" type="slidenum">
              <a:rPr lang="en-US"/>
              <a:pPr>
                <a:defRPr/>
              </a:pPr>
              <a:t>‹#›</a:t>
            </a:fld>
            <a:endParaRPr lang="en-US"/>
          </a:p>
        </p:txBody>
      </p:sp>
    </p:spTree>
    <p:extLst>
      <p:ext uri="{BB962C8B-B14F-4D97-AF65-F5344CB8AC3E}">
        <p14:creationId xmlns:p14="http://schemas.microsoft.com/office/powerpoint/2010/main" val="2806490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6E3A1395-E026-C149-BDD9-EA5A8518B25E}"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6448CD18-F88A-0043-829C-496726EC2ACB}" type="slidenum">
              <a:rPr lang="en-US"/>
              <a:pPr>
                <a:defRPr/>
              </a:pPr>
              <a:t>‹#›</a:t>
            </a:fld>
            <a:endParaRPr lang="en-US"/>
          </a:p>
        </p:txBody>
      </p:sp>
    </p:spTree>
    <p:extLst>
      <p:ext uri="{BB962C8B-B14F-4D97-AF65-F5344CB8AC3E}">
        <p14:creationId xmlns:p14="http://schemas.microsoft.com/office/powerpoint/2010/main" val="795760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EED66188-5AE3-4D43-8DBD-41A134AF2917}"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14581523-79A5-F549-B8CA-F415D4482FA0}" type="slidenum">
              <a:rPr lang="en-US"/>
              <a:pPr>
                <a:defRPr/>
              </a:pPr>
              <a:t>‹#›</a:t>
            </a:fld>
            <a:endParaRPr lang="en-US"/>
          </a:p>
        </p:txBody>
      </p:sp>
    </p:spTree>
    <p:extLst>
      <p:ext uri="{BB962C8B-B14F-4D97-AF65-F5344CB8AC3E}">
        <p14:creationId xmlns:p14="http://schemas.microsoft.com/office/powerpoint/2010/main" val="3458133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0EB563A5-8E99-D546-9DF2-980FAF517AC1}"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290ACAB2-F4BD-F84F-8AC1-563DA5543293}" type="slidenum">
              <a:rPr lang="en-US"/>
              <a:pPr>
                <a:defRPr/>
              </a:pPr>
              <a:t>‹#›</a:t>
            </a:fld>
            <a:endParaRPr lang="en-US"/>
          </a:p>
        </p:txBody>
      </p:sp>
    </p:spTree>
    <p:extLst>
      <p:ext uri="{BB962C8B-B14F-4D97-AF65-F5344CB8AC3E}">
        <p14:creationId xmlns:p14="http://schemas.microsoft.com/office/powerpoint/2010/main" val="122725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49"/>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6" name="Segnaposto numero diapositiva 5"/>
          <p:cNvSpPr>
            <a:spLocks noGrp="1"/>
          </p:cNvSpPr>
          <p:nvPr>
            <p:ph type="sldNum" sz="quarter" idx="12"/>
          </p:nvPr>
        </p:nvSpPr>
        <p:spPr/>
        <p:txBody>
          <a:bodyPr/>
          <a:lstStyle>
            <a:lvl1pPr>
              <a:defRPr/>
            </a:lvl1pPr>
          </a:lstStyle>
          <a:p>
            <a:pPr>
              <a:defRPr/>
            </a:pPr>
            <a:fld id="{6742214C-90A3-2D44-B60D-0CFC7A3163A9}" type="slidenum">
              <a:rPr lang="it-IT"/>
              <a:pPr>
                <a:defRPr/>
              </a:pPr>
              <a:t>‹#›</a:t>
            </a:fld>
            <a:endParaRPr lang="it-IT"/>
          </a:p>
        </p:txBody>
      </p:sp>
    </p:spTree>
    <p:extLst>
      <p:ext uri="{BB962C8B-B14F-4D97-AF65-F5344CB8AC3E}">
        <p14:creationId xmlns:p14="http://schemas.microsoft.com/office/powerpoint/2010/main" val="3831735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9741EA6D-3B61-CC4D-A642-5F9E9E5DEB99}"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982FE1AD-42F1-454D-8293-DCF5FB1A4A22}" type="slidenum">
              <a:rPr lang="en-US"/>
              <a:pPr>
                <a:defRPr/>
              </a:pPr>
              <a:t>‹#›</a:t>
            </a:fld>
            <a:endParaRPr lang="en-US"/>
          </a:p>
        </p:txBody>
      </p:sp>
    </p:spTree>
    <p:extLst>
      <p:ext uri="{BB962C8B-B14F-4D97-AF65-F5344CB8AC3E}">
        <p14:creationId xmlns:p14="http://schemas.microsoft.com/office/powerpoint/2010/main" val="386494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6001A4B4-5932-B54F-AF51-9100C4644E66}" type="datetimeFigureOut">
              <a:rPr lang="en-US"/>
              <a:pPr>
                <a:defRPr/>
              </a:pPr>
              <a:t>12/11/19</a:t>
            </a:fld>
            <a:endParaRPr lang="en-US"/>
          </a:p>
        </p:txBody>
      </p:sp>
      <p:sp>
        <p:nvSpPr>
          <p:cNvPr id="8" name="Footer Placeholder 7"/>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7E9494E8-CEBD-BA48-B491-DE56CAB085B3}" type="slidenum">
              <a:rPr lang="en-US"/>
              <a:pPr>
                <a:defRPr/>
              </a:pPr>
              <a:t>‹#›</a:t>
            </a:fld>
            <a:endParaRPr lang="en-US"/>
          </a:p>
        </p:txBody>
      </p:sp>
    </p:spTree>
    <p:extLst>
      <p:ext uri="{BB962C8B-B14F-4D97-AF65-F5344CB8AC3E}">
        <p14:creationId xmlns:p14="http://schemas.microsoft.com/office/powerpoint/2010/main" val="3205918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A7659EBA-CC88-1C4A-AE39-F55F64519629}" type="datetimeFigureOut">
              <a:rPr lang="en-US"/>
              <a:pPr>
                <a:defRPr/>
              </a:pPr>
              <a:t>12/11/19</a:t>
            </a:fld>
            <a:endParaRPr lang="en-US"/>
          </a:p>
        </p:txBody>
      </p:sp>
      <p:sp>
        <p:nvSpPr>
          <p:cNvPr id="4" name="Footer Placeholder 3"/>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5AC87D21-EBCC-9F4E-B8C8-568A86E0094B}" type="slidenum">
              <a:rPr lang="en-US"/>
              <a:pPr>
                <a:defRPr/>
              </a:pPr>
              <a:t>‹#›</a:t>
            </a:fld>
            <a:endParaRPr lang="en-US"/>
          </a:p>
        </p:txBody>
      </p:sp>
    </p:spTree>
    <p:extLst>
      <p:ext uri="{BB962C8B-B14F-4D97-AF65-F5344CB8AC3E}">
        <p14:creationId xmlns:p14="http://schemas.microsoft.com/office/powerpoint/2010/main" val="668773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B0A54FDF-67AC-3E41-A5D4-87A01449D3D7}" type="datetimeFigureOut">
              <a:rPr lang="en-US"/>
              <a:pPr>
                <a:defRPr/>
              </a:pPr>
              <a:t>12/11/19</a:t>
            </a:fld>
            <a:endParaRPr lang="en-US"/>
          </a:p>
        </p:txBody>
      </p:sp>
      <p:sp>
        <p:nvSpPr>
          <p:cNvPr id="3" name="Footer Placeholder 2"/>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85055388-BE08-664A-96BF-5B49831E8462}" type="slidenum">
              <a:rPr lang="en-US"/>
              <a:pPr>
                <a:defRPr/>
              </a:pPr>
              <a:t>‹#›</a:t>
            </a:fld>
            <a:endParaRPr lang="en-US"/>
          </a:p>
        </p:txBody>
      </p:sp>
    </p:spTree>
    <p:extLst>
      <p:ext uri="{BB962C8B-B14F-4D97-AF65-F5344CB8AC3E}">
        <p14:creationId xmlns:p14="http://schemas.microsoft.com/office/powerpoint/2010/main" val="27535868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F13C0730-71FD-4F4E-9BA6-F1F6B492B81E}"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90C4687D-9C85-764C-A2B7-C723968E1567}" type="slidenum">
              <a:rPr lang="en-US"/>
              <a:pPr>
                <a:defRPr/>
              </a:pPr>
              <a:t>‹#›</a:t>
            </a:fld>
            <a:endParaRPr lang="en-US"/>
          </a:p>
        </p:txBody>
      </p:sp>
    </p:spTree>
    <p:extLst>
      <p:ext uri="{BB962C8B-B14F-4D97-AF65-F5344CB8AC3E}">
        <p14:creationId xmlns:p14="http://schemas.microsoft.com/office/powerpoint/2010/main" val="845422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F89B0B88-33A8-774C-9E8C-E97DCD2A934F}"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A5B251CD-AC77-2144-A138-60C6F9627822}" type="slidenum">
              <a:rPr lang="en-US"/>
              <a:pPr>
                <a:defRPr/>
              </a:pPr>
              <a:t>‹#›</a:t>
            </a:fld>
            <a:endParaRPr lang="en-US"/>
          </a:p>
        </p:txBody>
      </p:sp>
    </p:spTree>
    <p:extLst>
      <p:ext uri="{BB962C8B-B14F-4D97-AF65-F5344CB8AC3E}">
        <p14:creationId xmlns:p14="http://schemas.microsoft.com/office/powerpoint/2010/main" val="1829506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93F4D8F4-0983-AC4B-87F8-F5E4BC8602A6}"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40DC5E19-D214-784C-8F31-6C636DBA85CE}" type="slidenum">
              <a:rPr lang="en-US"/>
              <a:pPr>
                <a:defRPr/>
              </a:pPr>
              <a:t>‹#›</a:t>
            </a:fld>
            <a:endParaRPr lang="en-US"/>
          </a:p>
        </p:txBody>
      </p:sp>
    </p:spTree>
    <p:extLst>
      <p:ext uri="{BB962C8B-B14F-4D97-AF65-F5344CB8AC3E}">
        <p14:creationId xmlns:p14="http://schemas.microsoft.com/office/powerpoint/2010/main" val="361123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7"/>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87"/>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00C4D647-59DB-CD47-AF8E-2368DD75B48B}"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ECE436AB-A070-A646-A44A-1E9C5C5742D7}" type="slidenum">
              <a:rPr lang="en-US"/>
              <a:pPr>
                <a:defRPr/>
              </a:pPr>
              <a:t>‹#›</a:t>
            </a:fld>
            <a:endParaRPr lang="en-US"/>
          </a:p>
        </p:txBody>
      </p:sp>
    </p:spTree>
    <p:extLst>
      <p:ext uri="{BB962C8B-B14F-4D97-AF65-F5344CB8AC3E}">
        <p14:creationId xmlns:p14="http://schemas.microsoft.com/office/powerpoint/2010/main" val="3434576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72"/>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F1D560A-B1E8-2346-A857-90D19D66FF7F}" type="slidenum">
              <a:rPr lang="en-US"/>
              <a:pPr>
                <a:defRPr/>
              </a:pPr>
              <a:t>‹#›</a:t>
            </a:fld>
            <a:endParaRPr lang="en-US"/>
          </a:p>
        </p:txBody>
      </p:sp>
    </p:spTree>
    <p:extLst>
      <p:ext uri="{BB962C8B-B14F-4D97-AF65-F5344CB8AC3E}">
        <p14:creationId xmlns:p14="http://schemas.microsoft.com/office/powerpoint/2010/main" val="355052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B9691C8-53DC-A040-881F-993B957A2522}" type="slidenum">
              <a:rPr lang="en-US"/>
              <a:pPr>
                <a:defRPr/>
              </a:pPr>
              <a:t>‹#›</a:t>
            </a:fld>
            <a:endParaRPr lang="en-US"/>
          </a:p>
        </p:txBody>
      </p:sp>
    </p:spTree>
    <p:extLst>
      <p:ext uri="{BB962C8B-B14F-4D97-AF65-F5344CB8AC3E}">
        <p14:creationId xmlns:p14="http://schemas.microsoft.com/office/powerpoint/2010/main" val="2326496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7" name="Segnaposto numero diapositiva 5"/>
          <p:cNvSpPr>
            <a:spLocks noGrp="1"/>
          </p:cNvSpPr>
          <p:nvPr>
            <p:ph type="sldNum" sz="quarter" idx="12"/>
          </p:nvPr>
        </p:nvSpPr>
        <p:spPr/>
        <p:txBody>
          <a:bodyPr/>
          <a:lstStyle>
            <a:lvl1pPr>
              <a:defRPr/>
            </a:lvl1pPr>
          </a:lstStyle>
          <a:p>
            <a:pPr>
              <a:defRPr/>
            </a:pPr>
            <a:fld id="{E6779AE6-9789-C74F-8D78-C8403D1D39EB}" type="slidenum">
              <a:rPr lang="it-IT"/>
              <a:pPr>
                <a:defRPr/>
              </a:pPr>
              <a:t>‹#›</a:t>
            </a:fld>
            <a:endParaRPr lang="it-IT"/>
          </a:p>
        </p:txBody>
      </p:sp>
    </p:spTree>
    <p:extLst>
      <p:ext uri="{BB962C8B-B14F-4D97-AF65-F5344CB8AC3E}">
        <p14:creationId xmlns:p14="http://schemas.microsoft.com/office/powerpoint/2010/main" val="198578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49"/>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7AB6B2-B32F-4B48-A943-FCB479222F93}" type="slidenum">
              <a:rPr lang="en-US"/>
              <a:pPr>
                <a:defRPr/>
              </a:pPr>
              <a:t>‹#›</a:t>
            </a:fld>
            <a:endParaRPr lang="en-US"/>
          </a:p>
        </p:txBody>
      </p:sp>
    </p:spTree>
    <p:extLst>
      <p:ext uri="{BB962C8B-B14F-4D97-AF65-F5344CB8AC3E}">
        <p14:creationId xmlns:p14="http://schemas.microsoft.com/office/powerpoint/2010/main" val="32308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33FE940-E061-FA4D-96AE-04941B86D5FE}" type="slidenum">
              <a:rPr lang="en-US"/>
              <a:pPr>
                <a:defRPr/>
              </a:pPr>
              <a:t>‹#›</a:t>
            </a:fld>
            <a:endParaRPr lang="en-US"/>
          </a:p>
        </p:txBody>
      </p:sp>
    </p:spTree>
    <p:extLst>
      <p:ext uri="{BB962C8B-B14F-4D97-AF65-F5344CB8AC3E}">
        <p14:creationId xmlns:p14="http://schemas.microsoft.com/office/powerpoint/2010/main" val="2555607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48"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98FC214-9D06-DE4F-B9CA-F4282E75F48B}" type="slidenum">
              <a:rPr lang="en-US"/>
              <a:pPr>
                <a:defRPr/>
              </a:pPr>
              <a:t>‹#›</a:t>
            </a:fld>
            <a:endParaRPr lang="en-US"/>
          </a:p>
        </p:txBody>
      </p:sp>
    </p:spTree>
    <p:extLst>
      <p:ext uri="{BB962C8B-B14F-4D97-AF65-F5344CB8AC3E}">
        <p14:creationId xmlns:p14="http://schemas.microsoft.com/office/powerpoint/2010/main" val="1723585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49637FB-4B00-9E4D-A84C-08D25162EEE2}" type="slidenum">
              <a:rPr lang="en-US"/>
              <a:pPr>
                <a:defRPr/>
              </a:pPr>
              <a:t>‹#›</a:t>
            </a:fld>
            <a:endParaRPr lang="en-US"/>
          </a:p>
        </p:txBody>
      </p:sp>
    </p:spTree>
    <p:extLst>
      <p:ext uri="{BB962C8B-B14F-4D97-AF65-F5344CB8AC3E}">
        <p14:creationId xmlns:p14="http://schemas.microsoft.com/office/powerpoint/2010/main" val="46027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0ECAF06-C4B1-3642-A861-E0D8888AB73D}" type="slidenum">
              <a:rPr lang="en-US"/>
              <a:pPr>
                <a:defRPr/>
              </a:pPr>
              <a:t>‹#›</a:t>
            </a:fld>
            <a:endParaRPr lang="en-US"/>
          </a:p>
        </p:txBody>
      </p:sp>
    </p:spTree>
    <p:extLst>
      <p:ext uri="{BB962C8B-B14F-4D97-AF65-F5344CB8AC3E}">
        <p14:creationId xmlns:p14="http://schemas.microsoft.com/office/powerpoint/2010/main" val="3145265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139361A-FA61-1043-A979-84FCC173BE1B}" type="slidenum">
              <a:rPr lang="en-US"/>
              <a:pPr>
                <a:defRPr/>
              </a:pPr>
              <a:t>‹#›</a:t>
            </a:fld>
            <a:endParaRPr lang="en-US"/>
          </a:p>
        </p:txBody>
      </p:sp>
    </p:spTree>
    <p:extLst>
      <p:ext uri="{BB962C8B-B14F-4D97-AF65-F5344CB8AC3E}">
        <p14:creationId xmlns:p14="http://schemas.microsoft.com/office/powerpoint/2010/main" val="3434232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E6EB129-1B09-244F-B3E8-C9EEFF476885}" type="slidenum">
              <a:rPr lang="en-US"/>
              <a:pPr>
                <a:defRPr/>
              </a:pPr>
              <a:t>‹#›</a:t>
            </a:fld>
            <a:endParaRPr lang="en-US"/>
          </a:p>
        </p:txBody>
      </p:sp>
    </p:spTree>
    <p:extLst>
      <p:ext uri="{BB962C8B-B14F-4D97-AF65-F5344CB8AC3E}">
        <p14:creationId xmlns:p14="http://schemas.microsoft.com/office/powerpoint/2010/main" val="2803172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F952DC9-714E-7B45-8AC9-5B7263046A25}" type="slidenum">
              <a:rPr lang="en-US"/>
              <a:pPr>
                <a:defRPr/>
              </a:pPr>
              <a:t>‹#›</a:t>
            </a:fld>
            <a:endParaRPr lang="en-US"/>
          </a:p>
        </p:txBody>
      </p:sp>
    </p:spTree>
    <p:extLst>
      <p:ext uri="{BB962C8B-B14F-4D97-AF65-F5344CB8AC3E}">
        <p14:creationId xmlns:p14="http://schemas.microsoft.com/office/powerpoint/2010/main" val="3104465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400800" y="152400"/>
            <a:ext cx="2057400" cy="59436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228600" y="152400"/>
            <a:ext cx="6019800" cy="59436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Marco Feroci (IASF Rome)</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B957F33-3B54-9749-BD80-F391C10B06F8}" type="slidenum">
              <a:rPr lang="en-US"/>
              <a:pPr>
                <a:defRPr/>
              </a:pPr>
              <a:t>‹#›</a:t>
            </a:fld>
            <a:endParaRPr lang="en-US"/>
          </a:p>
        </p:txBody>
      </p:sp>
    </p:spTree>
    <p:extLst>
      <p:ext uri="{BB962C8B-B14F-4D97-AF65-F5344CB8AC3E}">
        <p14:creationId xmlns:p14="http://schemas.microsoft.com/office/powerpoint/2010/main" val="2797239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45EF1EDF-E638-384F-839A-8FF6A5878D10}"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69222F3B-70B4-3246-9B78-095B1C80EF4F}" type="slidenum">
              <a:rPr lang="en-US"/>
              <a:pPr>
                <a:defRPr/>
              </a:pPr>
              <a:t>‹#›</a:t>
            </a:fld>
            <a:endParaRPr lang="en-US"/>
          </a:p>
        </p:txBody>
      </p:sp>
    </p:spTree>
    <p:extLst>
      <p:ext uri="{BB962C8B-B14F-4D97-AF65-F5344CB8AC3E}">
        <p14:creationId xmlns:p14="http://schemas.microsoft.com/office/powerpoint/2010/main" val="294537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48"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endParaRPr lang="it-IT"/>
          </a:p>
        </p:txBody>
      </p:sp>
      <p:sp>
        <p:nvSpPr>
          <p:cNvPr id="8"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9" name="Segnaposto numero diapositiva 5"/>
          <p:cNvSpPr>
            <a:spLocks noGrp="1"/>
          </p:cNvSpPr>
          <p:nvPr>
            <p:ph type="sldNum" sz="quarter" idx="12"/>
          </p:nvPr>
        </p:nvSpPr>
        <p:spPr/>
        <p:txBody>
          <a:bodyPr/>
          <a:lstStyle>
            <a:lvl1pPr>
              <a:defRPr/>
            </a:lvl1pPr>
          </a:lstStyle>
          <a:p>
            <a:pPr>
              <a:defRPr/>
            </a:pPr>
            <a:fld id="{34A3A654-0FBB-0E45-A4DB-672E871B93B1}" type="slidenum">
              <a:rPr lang="it-IT"/>
              <a:pPr>
                <a:defRPr/>
              </a:pPr>
              <a:t>‹#›</a:t>
            </a:fld>
            <a:endParaRPr lang="it-IT"/>
          </a:p>
        </p:txBody>
      </p:sp>
    </p:spTree>
    <p:extLst>
      <p:ext uri="{BB962C8B-B14F-4D97-AF65-F5344CB8AC3E}">
        <p14:creationId xmlns:p14="http://schemas.microsoft.com/office/powerpoint/2010/main" val="2243352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C6F70FC2-BE32-1F44-AFE8-F4906C7510B2}"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9D1B0A71-A9AF-2C4B-957B-252278EC0047}" type="slidenum">
              <a:rPr lang="en-US"/>
              <a:pPr>
                <a:defRPr/>
              </a:pPr>
              <a:t>‹#›</a:t>
            </a:fld>
            <a:endParaRPr lang="en-US"/>
          </a:p>
        </p:txBody>
      </p:sp>
    </p:spTree>
    <p:extLst>
      <p:ext uri="{BB962C8B-B14F-4D97-AF65-F5344CB8AC3E}">
        <p14:creationId xmlns:p14="http://schemas.microsoft.com/office/powerpoint/2010/main" val="2248885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B4EBDA4B-8F0D-574A-92AC-90454BF0E7FC}"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B0EFBEAF-36D9-8543-BDE8-5E37AC3C2F42}" type="slidenum">
              <a:rPr lang="en-US"/>
              <a:pPr>
                <a:defRPr/>
              </a:pPr>
              <a:t>‹#›</a:t>
            </a:fld>
            <a:endParaRPr lang="en-US"/>
          </a:p>
        </p:txBody>
      </p:sp>
    </p:spTree>
    <p:extLst>
      <p:ext uri="{BB962C8B-B14F-4D97-AF65-F5344CB8AC3E}">
        <p14:creationId xmlns:p14="http://schemas.microsoft.com/office/powerpoint/2010/main" val="460691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DA1D43D0-1CB4-E744-9DB6-4DA614BEA8A0}"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4A1710CD-D31C-F544-877A-C5795635DE84}" type="slidenum">
              <a:rPr lang="en-US"/>
              <a:pPr>
                <a:defRPr/>
              </a:pPr>
              <a:t>‹#›</a:t>
            </a:fld>
            <a:endParaRPr lang="en-US"/>
          </a:p>
        </p:txBody>
      </p:sp>
    </p:spTree>
    <p:extLst>
      <p:ext uri="{BB962C8B-B14F-4D97-AF65-F5344CB8AC3E}">
        <p14:creationId xmlns:p14="http://schemas.microsoft.com/office/powerpoint/2010/main" val="27341741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737FB461-5632-0C4C-A712-C4FAA5A577E0}" type="datetimeFigureOut">
              <a:rPr lang="en-US"/>
              <a:pPr>
                <a:defRPr/>
              </a:pPr>
              <a:t>12/11/19</a:t>
            </a:fld>
            <a:endParaRPr lang="en-US"/>
          </a:p>
        </p:txBody>
      </p:sp>
      <p:sp>
        <p:nvSpPr>
          <p:cNvPr id="8" name="Footer Placeholder 7"/>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5B089467-47F8-1040-BC5A-E9AFA09C42A5}" type="slidenum">
              <a:rPr lang="en-US"/>
              <a:pPr>
                <a:defRPr/>
              </a:pPr>
              <a:t>‹#›</a:t>
            </a:fld>
            <a:endParaRPr lang="en-US"/>
          </a:p>
        </p:txBody>
      </p:sp>
    </p:spTree>
    <p:extLst>
      <p:ext uri="{BB962C8B-B14F-4D97-AF65-F5344CB8AC3E}">
        <p14:creationId xmlns:p14="http://schemas.microsoft.com/office/powerpoint/2010/main" val="805203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C84C6EBB-AA0A-9F42-B8CD-F5BB60C706D2}" type="datetimeFigureOut">
              <a:rPr lang="en-US"/>
              <a:pPr>
                <a:defRPr/>
              </a:pPr>
              <a:t>12/11/19</a:t>
            </a:fld>
            <a:endParaRPr lang="en-US"/>
          </a:p>
        </p:txBody>
      </p:sp>
      <p:sp>
        <p:nvSpPr>
          <p:cNvPr id="4" name="Footer Placeholder 3"/>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69A7C5CB-F4DF-E647-9DF5-B1B767C46287}" type="slidenum">
              <a:rPr lang="en-US"/>
              <a:pPr>
                <a:defRPr/>
              </a:pPr>
              <a:t>‹#›</a:t>
            </a:fld>
            <a:endParaRPr lang="en-US"/>
          </a:p>
        </p:txBody>
      </p:sp>
    </p:spTree>
    <p:extLst>
      <p:ext uri="{BB962C8B-B14F-4D97-AF65-F5344CB8AC3E}">
        <p14:creationId xmlns:p14="http://schemas.microsoft.com/office/powerpoint/2010/main" val="2460203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E52E8F29-DA07-654F-AD04-F5EEA4A8DD28}" type="datetimeFigureOut">
              <a:rPr lang="en-US"/>
              <a:pPr>
                <a:defRPr/>
              </a:pPr>
              <a:t>12/11/19</a:t>
            </a:fld>
            <a:endParaRPr lang="en-US"/>
          </a:p>
        </p:txBody>
      </p:sp>
      <p:sp>
        <p:nvSpPr>
          <p:cNvPr id="3" name="Footer Placeholder 2"/>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3655E924-E90C-6B47-9401-60ED48871EB3}" type="slidenum">
              <a:rPr lang="en-US"/>
              <a:pPr>
                <a:defRPr/>
              </a:pPr>
              <a:t>‹#›</a:t>
            </a:fld>
            <a:endParaRPr lang="en-US"/>
          </a:p>
        </p:txBody>
      </p:sp>
    </p:spTree>
    <p:extLst>
      <p:ext uri="{BB962C8B-B14F-4D97-AF65-F5344CB8AC3E}">
        <p14:creationId xmlns:p14="http://schemas.microsoft.com/office/powerpoint/2010/main" val="650509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C36FE1FE-CFE9-9D40-939E-048AC1F69457}"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21DC389B-523D-8944-9B74-3CBD025BBB92}" type="slidenum">
              <a:rPr lang="en-US"/>
              <a:pPr>
                <a:defRPr/>
              </a:pPr>
              <a:t>‹#›</a:t>
            </a:fld>
            <a:endParaRPr lang="en-US"/>
          </a:p>
        </p:txBody>
      </p:sp>
    </p:spTree>
    <p:extLst>
      <p:ext uri="{BB962C8B-B14F-4D97-AF65-F5344CB8AC3E}">
        <p14:creationId xmlns:p14="http://schemas.microsoft.com/office/powerpoint/2010/main" val="12960262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01E8CFFF-4B7D-3D46-BA4A-3885A046F009}"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BF48C58D-5214-D148-BA4D-1C348F9FF3B7}" type="slidenum">
              <a:rPr lang="en-US"/>
              <a:pPr>
                <a:defRPr/>
              </a:pPr>
              <a:t>‹#›</a:t>
            </a:fld>
            <a:endParaRPr lang="en-US"/>
          </a:p>
        </p:txBody>
      </p:sp>
    </p:spTree>
    <p:extLst>
      <p:ext uri="{BB962C8B-B14F-4D97-AF65-F5344CB8AC3E}">
        <p14:creationId xmlns:p14="http://schemas.microsoft.com/office/powerpoint/2010/main" val="2854495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CE650C6A-E961-FE44-99A8-60557548DE49}"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A02BBECB-1596-8D4F-ACA3-F125EB521278}" type="slidenum">
              <a:rPr lang="en-US"/>
              <a:pPr>
                <a:defRPr/>
              </a:pPr>
              <a:t>‹#›</a:t>
            </a:fld>
            <a:endParaRPr lang="en-US"/>
          </a:p>
        </p:txBody>
      </p:sp>
    </p:spTree>
    <p:extLst>
      <p:ext uri="{BB962C8B-B14F-4D97-AF65-F5344CB8AC3E}">
        <p14:creationId xmlns:p14="http://schemas.microsoft.com/office/powerpoint/2010/main" val="4459233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7"/>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87"/>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D006A415-3DF2-CF44-B847-92E8FDA9C0A2}"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7718CE03-7116-1B42-A027-B41FDA0CE276}" type="slidenum">
              <a:rPr lang="en-US"/>
              <a:pPr>
                <a:defRPr/>
              </a:pPr>
              <a:t>‹#›</a:t>
            </a:fld>
            <a:endParaRPr lang="en-US"/>
          </a:p>
        </p:txBody>
      </p:sp>
    </p:spTree>
    <p:extLst>
      <p:ext uri="{BB962C8B-B14F-4D97-AF65-F5344CB8AC3E}">
        <p14:creationId xmlns:p14="http://schemas.microsoft.com/office/powerpoint/2010/main" val="69334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endParaRPr lang="it-IT"/>
          </a:p>
        </p:txBody>
      </p:sp>
      <p:sp>
        <p:nvSpPr>
          <p:cNvPr id="4"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5" name="Segnaposto numero diapositiva 5"/>
          <p:cNvSpPr>
            <a:spLocks noGrp="1"/>
          </p:cNvSpPr>
          <p:nvPr>
            <p:ph type="sldNum" sz="quarter" idx="12"/>
          </p:nvPr>
        </p:nvSpPr>
        <p:spPr/>
        <p:txBody>
          <a:bodyPr/>
          <a:lstStyle>
            <a:lvl1pPr>
              <a:defRPr/>
            </a:lvl1pPr>
          </a:lstStyle>
          <a:p>
            <a:pPr>
              <a:defRPr/>
            </a:pPr>
            <a:fld id="{56710ED0-BBA7-BC4D-A634-048B1E9EF838}" type="slidenum">
              <a:rPr lang="it-IT"/>
              <a:pPr>
                <a:defRPr/>
              </a:pPr>
              <a:t>‹#›</a:t>
            </a:fld>
            <a:endParaRPr lang="it-IT"/>
          </a:p>
        </p:txBody>
      </p:sp>
    </p:spTree>
    <p:extLst>
      <p:ext uri="{BB962C8B-B14F-4D97-AF65-F5344CB8AC3E}">
        <p14:creationId xmlns:p14="http://schemas.microsoft.com/office/powerpoint/2010/main" val="10306292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8094867" y="23247"/>
            <a:ext cx="1049159" cy="343240"/>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6215112"/>
            <a:ext cx="91440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11"/>
          <p:cNvSpPr txBox="1"/>
          <p:nvPr userDrawn="1"/>
        </p:nvSpPr>
        <p:spPr>
          <a:xfrm>
            <a:off x="1011239" y="6591300"/>
            <a:ext cx="8097837" cy="174834"/>
          </a:xfrm>
          <a:prstGeom prst="rect">
            <a:avLst/>
          </a:prstGeom>
          <a:noFill/>
        </p:spPr>
        <p:txBody>
          <a:bodyPr lIns="35995" tIns="0" rIns="35995" bIns="0">
            <a:spAutoFit/>
          </a:bodyPr>
          <a:lstStyle/>
          <a:p>
            <a:pPr fontAlgn="auto">
              <a:lnSpc>
                <a:spcPts val="1300"/>
              </a:lnSpc>
              <a:spcBef>
                <a:spcPts val="0"/>
              </a:spcBef>
              <a:spcAft>
                <a:spcPts val="0"/>
              </a:spcAft>
              <a:defRPr/>
            </a:pPr>
            <a:r>
              <a:rPr lang="en-US" sz="14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06386" y="6369097"/>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06389" y="-41761"/>
            <a:ext cx="3078539" cy="498598"/>
          </a:xfrm>
          <a:prstGeom prst="rect">
            <a:avLst/>
          </a:prstGeom>
        </p:spPr>
        <p:txBody>
          <a:bodyPr lIns="0" tIns="0" rIns="0" bIns="0" anchor="ctr">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smtClean="0"/>
              <a:t>Click to edit Master text styles</a:t>
            </a:r>
          </a:p>
        </p:txBody>
      </p:sp>
    </p:spTree>
    <p:extLst>
      <p:ext uri="{BB962C8B-B14F-4D97-AF65-F5344CB8AC3E}">
        <p14:creationId xmlns:p14="http://schemas.microsoft.com/office/powerpoint/2010/main" val="3756126454"/>
      </p:ext>
    </p:extLst>
  </p:cSld>
  <p:clrMapOvr>
    <a:masterClrMapping/>
  </p:clrMapOvr>
  <p:transition xmlns:p14="http://schemas.microsoft.com/office/powerpoint/2010/mai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22" name="Immagine 21" descr="banner.png"/>
          <p:cNvPicPr>
            <a:picLocks noChangeAspect="1"/>
          </p:cNvPicPr>
          <p:nvPr userDrawn="1"/>
        </p:nvPicPr>
        <p:blipFill>
          <a:blip r:embed="rId2"/>
          <a:stretch>
            <a:fillRect/>
          </a:stretch>
        </p:blipFill>
        <p:spPr>
          <a:xfrm>
            <a:off x="0" y="49"/>
            <a:ext cx="9144000" cy="643011"/>
          </a:xfrm>
          <a:prstGeom prst="rect">
            <a:avLst/>
          </a:prstGeom>
        </p:spPr>
      </p:pic>
      <p:sp>
        <p:nvSpPr>
          <p:cNvPr id="15" name="Segnaposto testo 12"/>
          <p:cNvSpPr>
            <a:spLocks noGrp="1"/>
          </p:cNvSpPr>
          <p:nvPr>
            <p:ph type="body" sz="quarter" idx="10" hasCustomPrompt="1"/>
          </p:nvPr>
        </p:nvSpPr>
        <p:spPr>
          <a:xfrm>
            <a:off x="106389" y="66896"/>
            <a:ext cx="3078539" cy="281327"/>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dirty="0" smtClean="0"/>
              <a:t>slide title</a:t>
            </a:r>
            <a:endParaRPr lang="en-US" dirty="0"/>
          </a:p>
        </p:txBody>
      </p:sp>
      <p:pic>
        <p:nvPicPr>
          <p:cNvPr id="17"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8094867" y="23247"/>
            <a:ext cx="1049159" cy="343240"/>
          </a:xfrm>
          <a:prstGeom prst="rect">
            <a:avLst/>
          </a:prstGeom>
          <a:ln>
            <a:noFill/>
          </a:ln>
          <a:effectLst/>
        </p:spPr>
      </p:pic>
      <p:pic>
        <p:nvPicPr>
          <p:cNvPr id="23" name="Immagine 22" descr="banner.png"/>
          <p:cNvPicPr>
            <a:picLocks noChangeAspect="1"/>
          </p:cNvPicPr>
          <p:nvPr userDrawn="1"/>
        </p:nvPicPr>
        <p:blipFill>
          <a:blip r:embed="rId2"/>
          <a:stretch>
            <a:fillRect/>
          </a:stretch>
        </p:blipFill>
        <p:spPr>
          <a:xfrm rot="10800000">
            <a:off x="0" y="6215038"/>
            <a:ext cx="9144000" cy="643011"/>
          </a:xfrm>
          <a:prstGeom prst="rect">
            <a:avLst/>
          </a:prstGeom>
        </p:spPr>
      </p:pic>
      <p:sp>
        <p:nvSpPr>
          <p:cNvPr id="12" name="CasellaDiTesto 11"/>
          <p:cNvSpPr txBox="1"/>
          <p:nvPr userDrawn="1"/>
        </p:nvSpPr>
        <p:spPr>
          <a:xfrm>
            <a:off x="1024970" y="6590582"/>
            <a:ext cx="8096751" cy="174834"/>
          </a:xfrm>
          <a:prstGeom prst="rect">
            <a:avLst/>
          </a:prstGeom>
          <a:noFill/>
        </p:spPr>
        <p:txBody>
          <a:bodyPr wrap="square" lIns="35995" tIns="0" rIns="35995" bIns="0" rtlCol="0">
            <a:spAutoFit/>
          </a:bodyPr>
          <a:lstStyle/>
          <a:p>
            <a:pPr>
              <a:lnSpc>
                <a:spcPts val="1300"/>
              </a:lnSpc>
            </a:pP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smtClean="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26" name="Immagine 25" descr="icon.png"/>
          <p:cNvPicPr>
            <a:picLocks noChangeAspect="1"/>
          </p:cNvPicPr>
          <p:nvPr userDrawn="1"/>
        </p:nvPicPr>
        <p:blipFill>
          <a:blip r:embed="rId4" cstate="print">
            <a:grayscl/>
            <a:lum bright="2000"/>
          </a:blip>
          <a:stretch>
            <a:fillRect/>
          </a:stretch>
        </p:blipFill>
        <p:spPr>
          <a:xfrm>
            <a:off x="106365" y="6369142"/>
            <a:ext cx="454354" cy="454354"/>
          </a:xfrm>
          <a:prstGeom prst="rect">
            <a:avLst/>
          </a:prstGeom>
        </p:spPr>
      </p:pic>
    </p:spTree>
    <p:extLst>
      <p:ext uri="{BB962C8B-B14F-4D97-AF65-F5344CB8AC3E}">
        <p14:creationId xmlns:p14="http://schemas.microsoft.com/office/powerpoint/2010/main" val="27926345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72"/>
            <a:ext cx="7772400" cy="1470025"/>
          </a:xfrm>
        </p:spPr>
        <p:txBody>
          <a:bodyPr/>
          <a:lstStyle/>
          <a:p>
            <a:r>
              <a:rPr lang="en-US"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130" indent="0" algn="ctr">
              <a:buNone/>
              <a:defRPr/>
            </a:lvl2pPr>
            <a:lvl3pPr marL="914259" indent="0" algn="ctr">
              <a:buNone/>
              <a:defRPr/>
            </a:lvl3pPr>
            <a:lvl4pPr marL="1371390" indent="0" algn="ctr">
              <a:buNone/>
              <a:defRPr/>
            </a:lvl4pPr>
            <a:lvl5pPr marL="1828519" indent="0" algn="ctr">
              <a:buNone/>
              <a:defRPr/>
            </a:lvl5pPr>
            <a:lvl6pPr marL="2285649" indent="0" algn="ctr">
              <a:buNone/>
              <a:defRPr/>
            </a:lvl6pPr>
            <a:lvl7pPr marL="2742780" indent="0" algn="ctr">
              <a:buNone/>
              <a:defRPr/>
            </a:lvl7pPr>
            <a:lvl8pPr marL="3199908" indent="0" algn="ctr">
              <a:buNone/>
              <a:defRPr/>
            </a:lvl8pPr>
            <a:lvl9pPr marL="3657039" indent="0" algn="ctr">
              <a:buNone/>
              <a:defRPr/>
            </a:lvl9pPr>
          </a:lstStyle>
          <a:p>
            <a:r>
              <a:rPr lang="en-US"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5" name="Espace réservé du pied de page 4"/>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6" name="Espace réservé du numéro de diapositive 5"/>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8A22B7EE-94F1-C240-B15F-950ECE1760F9}" type="slidenum">
              <a:rPr lang="en-US"/>
              <a:pPr>
                <a:defRPr/>
              </a:pPr>
              <a:t>‹#›</a:t>
            </a:fld>
            <a:endParaRPr lang="en-US"/>
          </a:p>
        </p:txBody>
      </p:sp>
    </p:spTree>
    <p:extLst>
      <p:ext uri="{BB962C8B-B14F-4D97-AF65-F5344CB8AC3E}">
        <p14:creationId xmlns:p14="http://schemas.microsoft.com/office/powerpoint/2010/main" val="1912894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idx="1"/>
          </p:nvPr>
        </p:nvSpPr>
        <p:spPr/>
        <p:txBody>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5" name="Espace réservé du pied de page 4"/>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6" name="Espace réservé du numéro de diapositive 5"/>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057C2303-F892-A841-97A4-875C8DC2B0A1}" type="slidenum">
              <a:rPr lang="en-US"/>
              <a:pPr>
                <a:defRPr/>
              </a:pPr>
              <a:t>‹#›</a:t>
            </a:fld>
            <a:endParaRPr lang="en-US"/>
          </a:p>
        </p:txBody>
      </p:sp>
    </p:spTree>
    <p:extLst>
      <p:ext uri="{BB962C8B-B14F-4D97-AF65-F5344CB8AC3E}">
        <p14:creationId xmlns:p14="http://schemas.microsoft.com/office/powerpoint/2010/main" val="1134738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49"/>
            <a:ext cx="7772400" cy="1362075"/>
          </a:xfrm>
        </p:spPr>
        <p:txBody>
          <a:bodyPr anchor="t"/>
          <a:lstStyle>
            <a:lvl1pPr algn="l">
              <a:defRPr sz="4000" b="1" cap="all"/>
            </a:lvl1pPr>
          </a:lstStyle>
          <a:p>
            <a:r>
              <a:rPr lang="en-US" smtClean="0"/>
              <a:t>Cliquez et modifiez le titre</a:t>
            </a:r>
            <a:endParaRPr lang="fr-FR"/>
          </a:p>
        </p:txBody>
      </p:sp>
      <p:sp>
        <p:nvSpPr>
          <p:cNvPr id="3" name="Espace réservé du texte 2"/>
          <p:cNvSpPr>
            <a:spLocks noGrp="1"/>
          </p:cNvSpPr>
          <p:nvPr>
            <p:ph type="body" idx="1"/>
          </p:nvPr>
        </p:nvSpPr>
        <p:spPr>
          <a:xfrm>
            <a:off x="722313" y="2906722"/>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Cliquez pour modifier les styles du texte du masque</a:t>
            </a:r>
          </a:p>
        </p:txBody>
      </p:sp>
      <p:sp>
        <p:nvSpPr>
          <p:cNvPr id="4" name="Espace réservé de la date 3"/>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5" name="Espace réservé du pied de page 4"/>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6" name="Espace réservé du numéro de diapositive 5"/>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17A54224-F0BB-1248-8B03-C1704CD69C86}" type="slidenum">
              <a:rPr lang="en-US"/>
              <a:pPr>
                <a:defRPr/>
              </a:pPr>
              <a:t>‹#›</a:t>
            </a:fld>
            <a:endParaRPr lang="en-US"/>
          </a:p>
        </p:txBody>
      </p:sp>
    </p:spTree>
    <p:extLst>
      <p:ext uri="{BB962C8B-B14F-4D97-AF65-F5344CB8AC3E}">
        <p14:creationId xmlns:p14="http://schemas.microsoft.com/office/powerpoint/2010/main" val="2788081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Espace réservé de la date 4"/>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6" name="Espace réservé du pied de page 5"/>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7" name="Espace réservé du numéro de diapositive 6"/>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0C313234-864F-7C47-A1D4-9E252513ABDA}" type="slidenum">
              <a:rPr lang="en-US"/>
              <a:pPr>
                <a:defRPr/>
              </a:pPr>
              <a:t>‹#›</a:t>
            </a:fld>
            <a:endParaRPr lang="en-US"/>
          </a:p>
        </p:txBody>
      </p:sp>
    </p:spTree>
    <p:extLst>
      <p:ext uri="{BB962C8B-B14F-4D97-AF65-F5344CB8AC3E}">
        <p14:creationId xmlns:p14="http://schemas.microsoft.com/office/powerpoint/2010/main" val="667568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en-US"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5" name="Espace réservé du texte 4"/>
          <p:cNvSpPr>
            <a:spLocks noGrp="1"/>
          </p:cNvSpPr>
          <p:nvPr>
            <p:ph type="body" sz="quarter" idx="3"/>
          </p:nvPr>
        </p:nvSpPr>
        <p:spPr>
          <a:xfrm>
            <a:off x="4645048"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Cliquez pour modifier les styles du texte du masque</a:t>
            </a:r>
          </a:p>
        </p:txBody>
      </p:sp>
      <p:sp>
        <p:nvSpPr>
          <p:cNvPr id="6" name="Espace réservé du contenu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7" name="Espace réservé de la date 6"/>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8" name="Espace réservé du pied de page 7"/>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9" name="Espace réservé du numéro de diapositive 8"/>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968E6E12-C4F1-2C42-B1DA-A14E75DA8114}" type="slidenum">
              <a:rPr lang="en-US"/>
              <a:pPr>
                <a:defRPr/>
              </a:pPr>
              <a:t>‹#›</a:t>
            </a:fld>
            <a:endParaRPr lang="en-US"/>
          </a:p>
        </p:txBody>
      </p:sp>
    </p:spTree>
    <p:extLst>
      <p:ext uri="{BB962C8B-B14F-4D97-AF65-F5344CB8AC3E}">
        <p14:creationId xmlns:p14="http://schemas.microsoft.com/office/powerpoint/2010/main" val="3779904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e la date 2"/>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4" name="Espace réservé du pied de page 3"/>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5" name="Espace réservé du numéro de diapositive 4"/>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66E3DF90-8900-A546-946A-36F8ADBC86F0}" type="slidenum">
              <a:rPr lang="en-US"/>
              <a:pPr>
                <a:defRPr/>
              </a:pPr>
              <a:t>‹#›</a:t>
            </a:fld>
            <a:endParaRPr lang="en-US"/>
          </a:p>
        </p:txBody>
      </p:sp>
    </p:spTree>
    <p:extLst>
      <p:ext uri="{BB962C8B-B14F-4D97-AF65-F5344CB8AC3E}">
        <p14:creationId xmlns:p14="http://schemas.microsoft.com/office/powerpoint/2010/main" val="1135185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3" name="Espace réservé du pied de page 2"/>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4" name="Espace réservé du numéro de diapositive 3"/>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DE54CD65-12D1-6E44-8E96-E91DCB3BDB5F}" type="slidenum">
              <a:rPr lang="en-US"/>
              <a:pPr>
                <a:defRPr/>
              </a:pPr>
              <a:t>‹#›</a:t>
            </a:fld>
            <a:endParaRPr lang="en-US"/>
          </a:p>
        </p:txBody>
      </p:sp>
    </p:spTree>
    <p:extLst>
      <p:ext uri="{BB962C8B-B14F-4D97-AF65-F5344CB8AC3E}">
        <p14:creationId xmlns:p14="http://schemas.microsoft.com/office/powerpoint/2010/main" val="25376353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50"/>
            <a:ext cx="3008313" cy="1162050"/>
          </a:xfrm>
        </p:spPr>
        <p:txBody>
          <a:bodyPr anchor="b"/>
          <a:lstStyle>
            <a:lvl1pPr algn="l">
              <a:defRPr sz="2000" b="1"/>
            </a:lvl1pPr>
          </a:lstStyle>
          <a:p>
            <a:r>
              <a:rPr lang="en-US" smtClean="0"/>
              <a:t>Cliquez et modifiez le titre</a:t>
            </a:r>
            <a:endParaRPr lang="fr-FR"/>
          </a:p>
        </p:txBody>
      </p:sp>
      <p:sp>
        <p:nvSpPr>
          <p:cNvPr id="3" name="Espace réservé du contenu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u texte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6" name="Espace réservé du pied de page 5"/>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7" name="Espace réservé du numéro de diapositive 6"/>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EFAECB7D-6CE6-EF46-BFEA-03CA1B96B31D}" type="slidenum">
              <a:rPr lang="en-US"/>
              <a:pPr>
                <a:defRPr/>
              </a:pPr>
              <a:t>‹#›</a:t>
            </a:fld>
            <a:endParaRPr lang="en-US"/>
          </a:p>
        </p:txBody>
      </p:sp>
    </p:spTree>
    <p:extLst>
      <p:ext uri="{BB962C8B-B14F-4D97-AF65-F5344CB8AC3E}">
        <p14:creationId xmlns:p14="http://schemas.microsoft.com/office/powerpoint/2010/main" val="61616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endParaRPr lang="it-IT"/>
          </a:p>
        </p:txBody>
      </p:sp>
      <p:sp>
        <p:nvSpPr>
          <p:cNvPr id="3"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4" name="Segnaposto numero diapositiva 5"/>
          <p:cNvSpPr>
            <a:spLocks noGrp="1"/>
          </p:cNvSpPr>
          <p:nvPr>
            <p:ph type="sldNum" sz="quarter" idx="12"/>
          </p:nvPr>
        </p:nvSpPr>
        <p:spPr/>
        <p:txBody>
          <a:bodyPr/>
          <a:lstStyle>
            <a:lvl1pPr>
              <a:defRPr/>
            </a:lvl1pPr>
          </a:lstStyle>
          <a:p>
            <a:pPr>
              <a:defRPr/>
            </a:pPr>
            <a:fld id="{AF93C8DF-0E50-A34A-8240-263F1B7A8FB0}" type="slidenum">
              <a:rPr lang="it-IT"/>
              <a:pPr>
                <a:defRPr/>
              </a:pPr>
              <a:t>‹#›</a:t>
            </a:fld>
            <a:endParaRPr lang="it-IT"/>
          </a:p>
        </p:txBody>
      </p:sp>
    </p:spTree>
    <p:extLst>
      <p:ext uri="{BB962C8B-B14F-4D97-AF65-F5344CB8AC3E}">
        <p14:creationId xmlns:p14="http://schemas.microsoft.com/office/powerpoint/2010/main" val="29309991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en-US"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Cliquez pour modifier les styles du texte du masque</a:t>
            </a:r>
          </a:p>
        </p:txBody>
      </p:sp>
      <p:sp>
        <p:nvSpPr>
          <p:cNvPr id="5" name="Espace réservé de la date 4"/>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6" name="Espace réservé du pied de page 5"/>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7" name="Espace réservé du numéro de diapositive 6"/>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70CFA8BE-D0F9-1049-A903-73611BFAA9BA}" type="slidenum">
              <a:rPr lang="en-US"/>
              <a:pPr>
                <a:defRPr/>
              </a:pPr>
              <a:t>‹#›</a:t>
            </a:fld>
            <a:endParaRPr lang="en-US"/>
          </a:p>
        </p:txBody>
      </p:sp>
    </p:spTree>
    <p:extLst>
      <p:ext uri="{BB962C8B-B14F-4D97-AF65-F5344CB8AC3E}">
        <p14:creationId xmlns:p14="http://schemas.microsoft.com/office/powerpoint/2010/main" val="4167308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5" name="Espace réservé du pied de page 4"/>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6" name="Espace réservé du numéro de diapositive 5"/>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41B8627A-DCE3-014B-9CE7-EC6D551BBD9C}" type="slidenum">
              <a:rPr lang="en-US"/>
              <a:pPr>
                <a:defRPr/>
              </a:pPr>
              <a:t>‹#›</a:t>
            </a:fld>
            <a:endParaRPr lang="en-US"/>
          </a:p>
        </p:txBody>
      </p:sp>
    </p:spTree>
    <p:extLst>
      <p:ext uri="{BB962C8B-B14F-4D97-AF65-F5344CB8AC3E}">
        <p14:creationId xmlns:p14="http://schemas.microsoft.com/office/powerpoint/2010/main" val="2515395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en-US"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endParaRPr lang="fr-FR"/>
          </a:p>
        </p:txBody>
      </p:sp>
      <p:sp>
        <p:nvSpPr>
          <p:cNvPr id="4" name="Espace réservé de la date 3"/>
          <p:cNvSpPr>
            <a:spLocks noGrp="1"/>
          </p:cNvSpPr>
          <p:nvPr>
            <p:ph type="dt" sz="half" idx="10"/>
          </p:nvPr>
        </p:nvSpPr>
        <p:spPr/>
        <p:txBody>
          <a:bodyPr/>
          <a:lstStyle>
            <a:lvl1pPr eaLnBrk="1" hangingPunct="1">
              <a:defRPr>
                <a:latin typeface="Arial"/>
                <a:ea typeface="ＭＳ Ｐゴシック"/>
                <a:cs typeface="ＭＳ Ｐゴシック"/>
              </a:defRPr>
            </a:lvl1pPr>
          </a:lstStyle>
          <a:p>
            <a:pPr>
              <a:defRPr/>
            </a:pPr>
            <a:r>
              <a:rPr lang="it-IT"/>
              <a:t>A. De Rosa</a:t>
            </a:r>
            <a:endParaRPr lang="en-US"/>
          </a:p>
        </p:txBody>
      </p:sp>
      <p:sp>
        <p:nvSpPr>
          <p:cNvPr id="5" name="Espace réservé du pied de page 4"/>
          <p:cNvSpPr>
            <a:spLocks noGrp="1"/>
          </p:cNvSpPr>
          <p:nvPr>
            <p:ph type="ftr" sz="quarter" idx="11"/>
          </p:nvPr>
        </p:nvSpPr>
        <p:spPr/>
        <p:txBody>
          <a:bodyPr/>
          <a:lstStyle>
            <a:lvl1pPr eaLnBrk="1" hangingPunct="1">
              <a:defRPr>
                <a:latin typeface="Arial"/>
                <a:ea typeface="ＭＳ Ｐゴシック"/>
                <a:cs typeface="ＭＳ Ｐゴシック"/>
              </a:defRPr>
            </a:lvl1pPr>
          </a:lstStyle>
          <a:p>
            <a:pPr>
              <a:defRPr/>
            </a:pPr>
            <a:r>
              <a:rPr lang="en-US"/>
              <a:t>eXTP meeting - October 2015 - Beijing</a:t>
            </a:r>
          </a:p>
        </p:txBody>
      </p:sp>
      <p:sp>
        <p:nvSpPr>
          <p:cNvPr id="6" name="Espace réservé du numéro de diapositive 5"/>
          <p:cNvSpPr>
            <a:spLocks noGrp="1"/>
          </p:cNvSpPr>
          <p:nvPr>
            <p:ph type="sldNum" sz="quarter" idx="12"/>
          </p:nvPr>
        </p:nvSpPr>
        <p:spPr/>
        <p:txBody>
          <a:bodyPr/>
          <a:lstStyle>
            <a:lvl1pPr eaLnBrk="1" hangingPunct="1">
              <a:defRPr>
                <a:latin typeface="Arial"/>
                <a:ea typeface="ＭＳ Ｐゴシック"/>
                <a:cs typeface="ＭＳ Ｐゴシック"/>
              </a:defRPr>
            </a:lvl1pPr>
          </a:lstStyle>
          <a:p>
            <a:pPr>
              <a:defRPr/>
            </a:pPr>
            <a:fld id="{7E821930-FA3C-ED44-A824-FA756DE47B70}" type="slidenum">
              <a:rPr lang="en-US"/>
              <a:pPr>
                <a:defRPr/>
              </a:pPr>
              <a:t>‹#›</a:t>
            </a:fld>
            <a:endParaRPr lang="en-US"/>
          </a:p>
        </p:txBody>
      </p:sp>
    </p:spTree>
    <p:extLst>
      <p:ext uri="{BB962C8B-B14F-4D97-AF65-F5344CB8AC3E}">
        <p14:creationId xmlns:p14="http://schemas.microsoft.com/office/powerpoint/2010/main" val="42079223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3" name="Rettangolo 4"/>
          <p:cNvSpPr/>
          <p:nvPr userDrawn="1"/>
        </p:nvSpPr>
        <p:spPr>
          <a:xfrm>
            <a:off x="0" y="798562"/>
            <a:ext cx="9144000" cy="51530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white"/>
              </a:solidFill>
              <a:latin typeface="Calibri"/>
            </a:endParaRPr>
          </a:p>
        </p:txBody>
      </p:sp>
      <p:sp>
        <p:nvSpPr>
          <p:cNvPr id="4" name="CasellaDiTesto 12"/>
          <p:cNvSpPr txBox="1"/>
          <p:nvPr userDrawn="1"/>
        </p:nvSpPr>
        <p:spPr>
          <a:xfrm>
            <a:off x="104775" y="5953125"/>
            <a:ext cx="2070100" cy="890588"/>
          </a:xfrm>
          <a:prstGeom prst="rect">
            <a:avLst/>
          </a:prstGeom>
          <a:noFill/>
          <a:effectLst/>
        </p:spPr>
        <p:txBody>
          <a:bodyPr lIns="0" tIns="0" rIns="0" bIns="0" anchor="ctr"/>
          <a:lstStyle/>
          <a:p>
            <a:pPr fontAlgn="auto">
              <a:spcBef>
                <a:spcPts val="0"/>
              </a:spcBef>
              <a:spcAft>
                <a:spcPts val="0"/>
              </a:spcAft>
              <a:defRPr/>
            </a:pPr>
            <a:r>
              <a:rPr lang="en-US" sz="4000" cap="small" spc="-160" dirty="0">
                <a:solidFill>
                  <a:srgbClr val="00B0F0"/>
                </a:solidFill>
                <a:latin typeface="Gotham Book" pitchFamily="2" charset="0"/>
                <a:ea typeface="+mn-ea"/>
                <a:cs typeface="+mn-cs"/>
              </a:rPr>
              <a:t>LOFT</a:t>
            </a:r>
          </a:p>
        </p:txBody>
      </p:sp>
      <p:sp>
        <p:nvSpPr>
          <p:cNvPr id="5" name="CasellaDiTesto 13"/>
          <p:cNvSpPr txBox="1"/>
          <p:nvPr userDrawn="1"/>
        </p:nvSpPr>
        <p:spPr>
          <a:xfrm>
            <a:off x="1473201" y="6081762"/>
            <a:ext cx="3182938" cy="731837"/>
          </a:xfrm>
          <a:prstGeom prst="rect">
            <a:avLst/>
          </a:prstGeom>
          <a:noFill/>
        </p:spPr>
        <p:txBody>
          <a:bodyPr lIns="0" tIns="0" rIns="0" bIns="0" anchor="ctr"/>
          <a:lstStyle/>
          <a:p>
            <a:pPr fontAlgn="auto">
              <a:lnSpc>
                <a:spcPts val="1700"/>
              </a:lnSpc>
              <a:spcBef>
                <a:spcPts val="0"/>
              </a:spcBef>
              <a:spcAft>
                <a:spcPts val="0"/>
              </a:spcAft>
              <a:defRPr/>
            </a:pPr>
            <a:r>
              <a:rPr lang="en-US" sz="1800" cap="small" spc="-100" dirty="0">
                <a:solidFill>
                  <a:prstClr val="white">
                    <a:lumMod val="50000"/>
                  </a:prstClr>
                </a:solidFill>
                <a:latin typeface="Gotham Book" pitchFamily="2" charset="0"/>
                <a:ea typeface="+mn-ea"/>
                <a:cs typeface="+mn-cs"/>
              </a:rPr>
              <a:t>large observatory</a:t>
            </a:r>
          </a:p>
          <a:p>
            <a:pPr fontAlgn="auto">
              <a:lnSpc>
                <a:spcPts val="1700"/>
              </a:lnSpc>
              <a:spcBef>
                <a:spcPts val="0"/>
              </a:spcBef>
              <a:spcAft>
                <a:spcPts val="0"/>
              </a:spcAft>
              <a:defRPr/>
            </a:pPr>
            <a:r>
              <a:rPr lang="en-US" sz="1800" cap="small" spc="-100" dirty="0">
                <a:solidFill>
                  <a:prstClr val="white">
                    <a:lumMod val="50000"/>
                  </a:prstClr>
                </a:solidFill>
                <a:latin typeface="Gotham Book" pitchFamily="2" charset="0"/>
                <a:ea typeface="+mn-ea"/>
                <a:cs typeface="+mn-cs"/>
              </a:rPr>
              <a:t>for x-ray timing</a:t>
            </a:r>
          </a:p>
        </p:txBody>
      </p:sp>
      <p:sp>
        <p:nvSpPr>
          <p:cNvPr id="6" name="CasellaDiTesto 15"/>
          <p:cNvSpPr txBox="1"/>
          <p:nvPr userDrawn="1"/>
        </p:nvSpPr>
        <p:spPr>
          <a:xfrm>
            <a:off x="4635526" y="6427447"/>
            <a:ext cx="2925763" cy="265885"/>
          </a:xfrm>
          <a:prstGeom prst="rect">
            <a:avLst/>
          </a:prstGeom>
          <a:noFill/>
        </p:spPr>
        <p:txBody>
          <a:bodyPr lIns="0" tIns="0" rIns="0" bIns="0" anchor="ctr">
            <a:spAutoFit/>
          </a:bodyPr>
          <a:lstStyle/>
          <a:p>
            <a:pPr fontAlgn="auto">
              <a:lnSpc>
                <a:spcPts val="1000"/>
              </a:lnSpc>
              <a:spcBef>
                <a:spcPts val="0"/>
              </a:spcBef>
              <a:spcAft>
                <a:spcPts val="0"/>
              </a:spcAft>
              <a:defRPr/>
            </a:pPr>
            <a:r>
              <a:rPr lang="en-US" sz="1200" cap="small" spc="-100" dirty="0">
                <a:solidFill>
                  <a:srgbClr val="00B0F0"/>
                </a:solidFill>
                <a:latin typeface="Gotham Book" pitchFamily="2" charset="0"/>
                <a:ea typeface="+mn-ea"/>
                <a:cs typeface="+mn-cs"/>
              </a:rPr>
              <a:t>ESA Cosmic Vision M3 </a:t>
            </a:r>
          </a:p>
          <a:p>
            <a:pPr fontAlgn="auto">
              <a:lnSpc>
                <a:spcPts val="1000"/>
              </a:lnSpc>
              <a:spcBef>
                <a:spcPts val="0"/>
              </a:spcBef>
              <a:spcAft>
                <a:spcPts val="0"/>
              </a:spcAft>
              <a:defRPr/>
            </a:pPr>
            <a:r>
              <a:rPr lang="en-US" sz="1200" cap="small" spc="-100" dirty="0">
                <a:solidFill>
                  <a:prstClr val="white">
                    <a:lumMod val="50000"/>
                  </a:prstClr>
                </a:solidFill>
                <a:latin typeface="Gotham Book" pitchFamily="2" charset="0"/>
                <a:ea typeface="+mn-ea"/>
                <a:cs typeface="+mn-cs"/>
              </a:rPr>
              <a:t>candidate missions presentation event</a:t>
            </a:r>
          </a:p>
        </p:txBody>
      </p:sp>
      <p:pic>
        <p:nvPicPr>
          <p:cNvPr id="7" name="Immagine 9" descr="icon.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78876" y="185787"/>
            <a:ext cx="4683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10"/>
          <p:cNvSpPr txBox="1"/>
          <p:nvPr userDrawn="1"/>
        </p:nvSpPr>
        <p:spPr>
          <a:xfrm>
            <a:off x="7405711" y="142876"/>
            <a:ext cx="1169987" cy="601663"/>
          </a:xfrm>
          <a:prstGeom prst="rect">
            <a:avLst/>
          </a:prstGeom>
          <a:noFill/>
        </p:spPr>
        <p:txBody>
          <a:bodyPr wrap="none" lIns="0" tIns="0" rIns="0" bIns="0" anchor="ctr"/>
          <a:lstStyle/>
          <a:p>
            <a:pPr algn="r" fontAlgn="auto">
              <a:lnSpc>
                <a:spcPts val="1000"/>
              </a:lnSpc>
              <a:spcBef>
                <a:spcPts val="0"/>
              </a:spcBef>
              <a:spcAft>
                <a:spcPts val="0"/>
              </a:spcAft>
              <a:defRPr/>
            </a:pPr>
            <a:r>
              <a:rPr lang="en-US" sz="1400" cap="small" dirty="0">
                <a:solidFill>
                  <a:prstClr val="white">
                    <a:lumMod val="50000"/>
                  </a:prstClr>
                </a:solidFill>
                <a:latin typeface="Gotham Book" pitchFamily="2" charset="0"/>
                <a:ea typeface="+mn-ea"/>
                <a:cs typeface="+mn-cs"/>
              </a:rPr>
              <a:t>exploring</a:t>
            </a:r>
          </a:p>
          <a:p>
            <a:pPr algn="r" fontAlgn="auto">
              <a:lnSpc>
                <a:spcPts val="1000"/>
              </a:lnSpc>
              <a:spcBef>
                <a:spcPts val="0"/>
              </a:spcBef>
              <a:spcAft>
                <a:spcPts val="0"/>
              </a:spcAft>
              <a:defRPr/>
            </a:pPr>
            <a:r>
              <a:rPr lang="en-US" sz="1400" cap="small" dirty="0">
                <a:solidFill>
                  <a:prstClr val="white">
                    <a:lumMod val="50000"/>
                  </a:prstClr>
                </a:solidFill>
                <a:latin typeface="Gotham Book" pitchFamily="2" charset="0"/>
                <a:ea typeface="+mn-ea"/>
                <a:cs typeface="+mn-cs"/>
              </a:rPr>
              <a:t>the fourth </a:t>
            </a:r>
          </a:p>
          <a:p>
            <a:pPr algn="r" fontAlgn="auto">
              <a:lnSpc>
                <a:spcPts val="1000"/>
              </a:lnSpc>
              <a:spcBef>
                <a:spcPts val="0"/>
              </a:spcBef>
              <a:spcAft>
                <a:spcPts val="0"/>
              </a:spcAft>
              <a:defRPr/>
            </a:pPr>
            <a:r>
              <a:rPr lang="en-US" sz="1400" cap="small" dirty="0">
                <a:solidFill>
                  <a:prstClr val="white">
                    <a:lumMod val="50000"/>
                  </a:prstClr>
                </a:solidFill>
                <a:latin typeface="Gotham Book" pitchFamily="2" charset="0"/>
                <a:ea typeface="+mn-ea"/>
                <a:cs typeface="+mn-cs"/>
              </a:rPr>
              <a:t>dimension</a:t>
            </a:r>
          </a:p>
        </p:txBody>
      </p:sp>
      <p:pic>
        <p:nvPicPr>
          <p:cNvPr id="9" name="Immagine 16" descr="loft_color.png"/>
          <p:cNvPicPr>
            <a:picLocks noChangeAspect="1"/>
          </p:cNvPicPr>
          <p:nvPr userDrawn="1"/>
        </p:nvPicPr>
        <p:blipFill>
          <a:blip r:embed="rId3" cstate="print"/>
          <a:stretch>
            <a:fillRect/>
          </a:stretch>
        </p:blipFill>
        <p:spPr>
          <a:xfrm rot="20199640">
            <a:off x="648839" y="-539666"/>
            <a:ext cx="7519749" cy="6982412"/>
          </a:xfrm>
          <a:prstGeom prst="rect">
            <a:avLst/>
          </a:prstGeom>
          <a:effectLst>
            <a:glow rad="101600">
              <a:schemeClr val="tx1">
                <a:lumMod val="85000"/>
                <a:lumOff val="15000"/>
                <a:alpha val="60000"/>
              </a:schemeClr>
            </a:glow>
          </a:effectLst>
        </p:spPr>
      </p:pic>
      <p:sp>
        <p:nvSpPr>
          <p:cNvPr id="19" name="Segnaposto testo 18"/>
          <p:cNvSpPr>
            <a:spLocks noGrp="1"/>
          </p:cNvSpPr>
          <p:nvPr>
            <p:ph type="body" sz="quarter" idx="10"/>
          </p:nvPr>
        </p:nvSpPr>
        <p:spPr>
          <a:xfrm>
            <a:off x="4791248" y="6152381"/>
            <a:ext cx="3620469" cy="263525"/>
          </a:xfrm>
          <a:prstGeom prst="rect">
            <a:avLst/>
          </a:prstGeom>
        </p:spPr>
        <p:txBody>
          <a:bodyPr lIns="0" tIns="0" rIns="0" bIns="0" anchor="ctr" anchorCtr="0"/>
          <a:lstStyle>
            <a:lvl1pPr>
              <a:buNone/>
              <a:defRPr sz="1600" cap="small" baseline="0">
                <a:solidFill>
                  <a:schemeClr val="bg1">
                    <a:lumMod val="50000"/>
                  </a:schemeClr>
                </a:solidFill>
                <a:latin typeface="Gotham Book" pitchFamily="2" charset="0"/>
              </a:defRPr>
            </a:lvl1pPr>
          </a:lstStyle>
          <a:p>
            <a:pPr lvl="0"/>
            <a:r>
              <a:rPr lang="en-US" smtClean="0"/>
              <a:t>Click to edit Master text styles</a:t>
            </a:r>
          </a:p>
        </p:txBody>
      </p:sp>
    </p:spTree>
    <p:extLst>
      <p:ext uri="{BB962C8B-B14F-4D97-AF65-F5344CB8AC3E}">
        <p14:creationId xmlns:p14="http://schemas.microsoft.com/office/powerpoint/2010/main" val="2336969747"/>
      </p:ext>
    </p:extLst>
  </p:cSld>
  <p:clrMapOvr>
    <a:masterClrMapping/>
  </p:clrMapOvr>
  <p:transition xmlns:p14="http://schemas.microsoft.com/office/powerpoint/2010/mai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2" name="Immagine 15" descr="universe_vignetted.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 y="0"/>
            <a:ext cx="9148763"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4"/>
          <p:cNvSpPr txBox="1"/>
          <p:nvPr userDrawn="1"/>
        </p:nvSpPr>
        <p:spPr>
          <a:xfrm>
            <a:off x="5827736" y="6336116"/>
            <a:ext cx="3208337" cy="156453"/>
          </a:xfrm>
          <a:prstGeom prst="rect">
            <a:avLst/>
          </a:prstGeom>
          <a:noFill/>
        </p:spPr>
        <p:txBody>
          <a:bodyPr lIns="0" tIns="0" rIns="0" bIns="0" anchor="ctr">
            <a:spAutoFit/>
          </a:bodyPr>
          <a:lstStyle/>
          <a:p>
            <a:pPr algn="r" fontAlgn="auto">
              <a:lnSpc>
                <a:spcPts val="1200"/>
              </a:lnSpc>
              <a:spcBef>
                <a:spcPts val="0"/>
              </a:spcBef>
              <a:spcAft>
                <a:spcPts val="0"/>
              </a:spcAft>
              <a:defRPr/>
            </a:pPr>
            <a:r>
              <a:rPr lang="en-US" sz="1100" cap="small" dirty="0">
                <a:solidFill>
                  <a:prstClr val="black">
                    <a:lumMod val="50000"/>
                    <a:lumOff val="50000"/>
                  </a:prstClr>
                </a:solidFill>
                <a:latin typeface="Gotham Book" pitchFamily="2" charset="0"/>
                <a:ea typeface="+mn-ea"/>
                <a:cs typeface="Estrangelo Edessa" pitchFamily="66" charset="0"/>
              </a:rPr>
              <a:t>AXRO2015 - Prague</a:t>
            </a:r>
          </a:p>
        </p:txBody>
      </p:sp>
      <p:pic>
        <p:nvPicPr>
          <p:cNvPr id="4" name="Immagine 12" descr="icon.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387" y="5861051"/>
            <a:ext cx="827087"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16"/>
          <p:cNvSpPr/>
          <p:nvPr userDrawn="1"/>
        </p:nvSpPr>
        <p:spPr>
          <a:xfrm>
            <a:off x="0" y="-220662"/>
            <a:ext cx="9144000" cy="5695951"/>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white"/>
              </a:solidFill>
              <a:latin typeface="Calibri"/>
            </a:endParaRPr>
          </a:p>
        </p:txBody>
      </p:sp>
      <p:sp>
        <p:nvSpPr>
          <p:cNvPr id="6" name="CasellaDiTesto 1"/>
          <p:cNvSpPr txBox="1"/>
          <p:nvPr userDrawn="1"/>
        </p:nvSpPr>
        <p:spPr>
          <a:xfrm>
            <a:off x="3101977" y="3236913"/>
            <a:ext cx="2940050" cy="1262062"/>
          </a:xfrm>
          <a:prstGeom prst="rect">
            <a:avLst/>
          </a:prstGeom>
          <a:noFill/>
        </p:spPr>
        <p:txBody>
          <a:bodyPr lIns="0" tIns="45713" rIns="0" bIns="45713">
            <a:spAutoFit/>
          </a:bodyPr>
          <a:lstStyle/>
          <a:p>
            <a:pPr algn="ctr" fontAlgn="auto">
              <a:spcBef>
                <a:spcPts val="0"/>
              </a:spcBef>
              <a:spcAft>
                <a:spcPts val="0"/>
              </a:spcAft>
              <a:defRPr/>
            </a:pPr>
            <a:r>
              <a:rPr lang="it-IT" sz="2400" cap="small" dirty="0">
                <a:solidFill>
                  <a:prstClr val="white"/>
                </a:solidFill>
                <a:latin typeface="Verdana" panose="020B0604030504040204" pitchFamily="34" charset="0"/>
                <a:ea typeface="Verdana" panose="020B0604030504040204" pitchFamily="34" charset="0"/>
                <a:cs typeface="Verdana" panose="020B0604030504040204" pitchFamily="34" charset="0"/>
              </a:rPr>
              <a:t>Marco Feroci</a:t>
            </a:r>
          </a:p>
          <a:p>
            <a:pPr algn="ctr" fontAlgn="auto">
              <a:spcBef>
                <a:spcPts val="0"/>
              </a:spcBef>
              <a:spcAft>
                <a:spcPts val="0"/>
              </a:spcAft>
              <a:defRPr/>
            </a:pPr>
            <a:r>
              <a:rPr lang="it-IT" cap="small" dirty="0">
                <a:solidFill>
                  <a:prstClr val="white"/>
                </a:solidFill>
                <a:latin typeface="Verdana" panose="020B0604030504040204" pitchFamily="34" charset="0"/>
                <a:ea typeface="Verdana" panose="020B0604030504040204" pitchFamily="34" charset="0"/>
                <a:cs typeface="Verdana" panose="020B0604030504040204" pitchFamily="34" charset="0"/>
              </a:rPr>
              <a:t>INAF, Rome</a:t>
            </a:r>
          </a:p>
          <a:p>
            <a:pPr algn="r" fontAlgn="auto">
              <a:spcBef>
                <a:spcPts val="0"/>
              </a:spcBef>
              <a:spcAft>
                <a:spcPts val="0"/>
              </a:spcAft>
              <a:defRPr/>
            </a:pPr>
            <a:endParaRPr lang="it-IT" sz="1800" cap="small" dirty="0">
              <a:solidFill>
                <a:srgbClr val="00B0F0"/>
              </a:solidFill>
              <a:latin typeface="Verdana" panose="020B0604030504040204" pitchFamily="34" charset="0"/>
              <a:ea typeface="Verdana" panose="020B0604030504040204" pitchFamily="34" charset="0"/>
              <a:cs typeface="Verdana" panose="020B0604030504040204" pitchFamily="34" charset="0"/>
            </a:endParaRPr>
          </a:p>
          <a:p>
            <a:pPr algn="r" fontAlgn="auto">
              <a:spcBef>
                <a:spcPts val="0"/>
              </a:spcBef>
              <a:spcAft>
                <a:spcPts val="0"/>
              </a:spcAft>
              <a:defRPr/>
            </a:pPr>
            <a:endParaRPr lang="it-IT" sz="1400" cap="small" dirty="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asellaDiTesto 9"/>
          <p:cNvSpPr txBox="1"/>
          <p:nvPr userDrawn="1"/>
        </p:nvSpPr>
        <p:spPr>
          <a:xfrm>
            <a:off x="4060849" y="5659485"/>
            <a:ext cx="4975225" cy="373659"/>
          </a:xfrm>
          <a:prstGeom prst="rect">
            <a:avLst/>
          </a:prstGeom>
          <a:noFill/>
        </p:spPr>
        <p:txBody>
          <a:bodyPr lIns="0" tIns="45713" rIns="0" bIns="45713">
            <a:spAutoFit/>
          </a:bodyPr>
          <a:lstStyle/>
          <a:p>
            <a:pPr algn="r" fontAlgn="auto">
              <a:spcBef>
                <a:spcPts val="0"/>
              </a:spcBef>
              <a:spcAft>
                <a:spcPts val="0"/>
              </a:spcAft>
              <a:defRPr/>
            </a:pPr>
            <a:r>
              <a:rPr lang="it-IT" sz="1800" cap="small" spc="-4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on </a:t>
            </a:r>
            <a:r>
              <a:rPr lang="it-IT" sz="1800" cap="small" spc="-4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behalf</a:t>
            </a:r>
            <a:r>
              <a:rPr lang="it-IT" sz="1800" cap="small" spc="-4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of the LOFT and </a:t>
            </a:r>
            <a:r>
              <a:rPr lang="it-IT" sz="1800" cap="small" spc="-40" dirty="0" err="1">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eXTP</a:t>
            </a:r>
            <a:r>
              <a:rPr lang="it-IT" sz="1800" cap="small" spc="-40" dirty="0">
                <a:solidFill>
                  <a:prstClr val="black">
                    <a:lumMod val="65000"/>
                    <a:lumOff val="35000"/>
                  </a:prstClr>
                </a:solidFill>
                <a:latin typeface="Verdana" panose="020B0604030504040204" pitchFamily="34" charset="0"/>
                <a:ea typeface="Verdana" panose="020B0604030504040204" pitchFamily="34" charset="0"/>
                <a:cs typeface="Verdana" panose="020B0604030504040204" pitchFamily="34" charset="0"/>
              </a:rPr>
              <a:t> Teams</a:t>
            </a:r>
          </a:p>
        </p:txBody>
      </p:sp>
      <p:sp>
        <p:nvSpPr>
          <p:cNvPr id="8" name="CasellaDiTesto 10"/>
          <p:cNvSpPr txBox="1"/>
          <p:nvPr userDrawn="1"/>
        </p:nvSpPr>
        <p:spPr>
          <a:xfrm>
            <a:off x="1311277" y="1944737"/>
            <a:ext cx="6521450" cy="1292225"/>
          </a:xfrm>
          <a:prstGeom prst="rect">
            <a:avLst/>
          </a:prstGeom>
          <a:noFill/>
        </p:spPr>
        <p:txBody>
          <a:bodyPr lIns="0" tIns="45713" rIns="0" bIns="45713">
            <a:spAutoFit/>
          </a:bodyPr>
          <a:lstStyle/>
          <a:p>
            <a:pPr algn="ctr" fontAlgn="auto">
              <a:spcBef>
                <a:spcPts val="0"/>
              </a:spcBef>
              <a:spcAft>
                <a:spcPts val="0"/>
              </a:spcAft>
              <a:defRPr/>
            </a:pPr>
            <a:r>
              <a:rPr lang="it-IT" sz="3200" cap="small" dirty="0" err="1">
                <a:solidFill>
                  <a:srgbClr val="00B0F0"/>
                </a:solidFill>
                <a:latin typeface="Verdana" panose="020B0604030504040204" pitchFamily="34" charset="0"/>
                <a:ea typeface="Verdana" panose="020B0604030504040204" pitchFamily="34" charset="0"/>
                <a:cs typeface="Verdana" panose="020B0604030504040204" pitchFamily="34" charset="0"/>
              </a:rPr>
              <a:t>Prospects</a:t>
            </a:r>
            <a:r>
              <a:rPr lang="it-IT" sz="3200" cap="small" dirty="0">
                <a:solidFill>
                  <a:srgbClr val="00B0F0"/>
                </a:solidFill>
                <a:latin typeface="Verdana" panose="020B0604030504040204" pitchFamily="34" charset="0"/>
                <a:ea typeface="Verdana" panose="020B0604030504040204" pitchFamily="34" charset="0"/>
                <a:cs typeface="Verdana" panose="020B0604030504040204" pitchFamily="34" charset="0"/>
              </a:rPr>
              <a:t> for Large Area X-</a:t>
            </a:r>
            <a:r>
              <a:rPr lang="it-IT" sz="3200" cap="small" dirty="0" err="1">
                <a:solidFill>
                  <a:srgbClr val="00B0F0"/>
                </a:solidFill>
                <a:latin typeface="Verdana" panose="020B0604030504040204" pitchFamily="34" charset="0"/>
                <a:ea typeface="Verdana" panose="020B0604030504040204" pitchFamily="34" charset="0"/>
                <a:cs typeface="Verdana" panose="020B0604030504040204" pitchFamily="34" charset="0"/>
              </a:rPr>
              <a:t>ray</a:t>
            </a:r>
            <a:r>
              <a:rPr lang="it-IT" sz="3200" cap="small" dirty="0">
                <a:solidFill>
                  <a:srgbClr val="00B0F0"/>
                </a:solidFill>
                <a:latin typeface="Verdana" panose="020B0604030504040204" pitchFamily="34" charset="0"/>
                <a:ea typeface="Verdana" panose="020B0604030504040204" pitchFamily="34" charset="0"/>
                <a:cs typeface="Verdana" panose="020B0604030504040204" pitchFamily="34" charset="0"/>
              </a:rPr>
              <a:t> (</a:t>
            </a:r>
            <a:r>
              <a:rPr lang="it-IT" sz="3200" cap="small" dirty="0" err="1">
                <a:solidFill>
                  <a:srgbClr val="00B0F0"/>
                </a:solidFill>
                <a:latin typeface="Verdana" panose="020B0604030504040204" pitchFamily="34" charset="0"/>
                <a:ea typeface="Verdana" panose="020B0604030504040204" pitchFamily="34" charset="0"/>
                <a:cs typeface="Verdana" panose="020B0604030504040204" pitchFamily="34" charset="0"/>
              </a:rPr>
              <a:t>spectral</a:t>
            </a:r>
            <a:r>
              <a:rPr lang="it-IT" sz="3200" cap="small" dirty="0">
                <a:solidFill>
                  <a:srgbClr val="00B0F0"/>
                </a:solidFill>
                <a:latin typeface="Verdana" panose="020B0604030504040204" pitchFamily="34" charset="0"/>
                <a:ea typeface="Verdana" panose="020B0604030504040204" pitchFamily="34" charset="0"/>
                <a:cs typeface="Verdana" panose="020B0604030504040204" pitchFamily="34" charset="0"/>
              </a:rPr>
              <a:t>-)Timing</a:t>
            </a:r>
          </a:p>
          <a:p>
            <a:pPr algn="r" fontAlgn="auto">
              <a:spcBef>
                <a:spcPts val="0"/>
              </a:spcBef>
              <a:spcAft>
                <a:spcPts val="0"/>
              </a:spcAft>
              <a:defRPr/>
            </a:pPr>
            <a:endParaRPr lang="it-IT" sz="1400" cap="small" dirty="0">
              <a:solidFill>
                <a:prstClr val="white">
                  <a:lumMod val="65000"/>
                </a:prst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75599583"/>
      </p:ext>
    </p:extLst>
  </p:cSld>
  <p:clrMapOvr>
    <a:masterClrMapping/>
  </p:clrMapOvr>
  <p:transition xmlns:p14="http://schemas.microsoft.com/office/powerpoint/2010/mai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lides">
    <p:spTree>
      <p:nvGrpSpPr>
        <p:cNvPr id="1" name=""/>
        <p:cNvGrpSpPr/>
        <p:nvPr/>
      </p:nvGrpSpPr>
      <p:grpSpPr>
        <a:xfrm>
          <a:off x="0" y="0"/>
          <a:ext cx="0" cy="0"/>
          <a:chOff x="0" y="0"/>
          <a:chExt cx="0" cy="0"/>
        </a:xfrm>
      </p:grpSpPr>
      <p:pic>
        <p:nvPicPr>
          <p:cNvPr id="3" name="Immagine 13" descr="loft_grey.png"/>
          <p:cNvPicPr>
            <a:picLocks noChangeAspect="1"/>
          </p:cNvPicPr>
          <p:nvPr userDrawn="1"/>
        </p:nvPicPr>
        <p:blipFill>
          <a:blip r:embed="rId2">
            <a:lum bright="50000" contrast="-84000"/>
            <a:extLst>
              <a:ext uri="{28A0092B-C50C-407E-A947-70E740481C1C}">
                <a14:useLocalDpi xmlns:a14="http://schemas.microsoft.com/office/drawing/2010/main" val="0"/>
              </a:ext>
            </a:extLst>
          </a:blip>
          <a:srcRect/>
          <a:stretch>
            <a:fillRect/>
          </a:stretch>
        </p:blipFill>
        <p:spPr bwMode="auto">
          <a:xfrm rot="20183836">
            <a:off x="736626" y="53975"/>
            <a:ext cx="8215313"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14"/>
          <p:cNvSpPr/>
          <p:nvPr userDrawn="1"/>
        </p:nvSpPr>
        <p:spPr>
          <a:xfrm>
            <a:off x="4763" y="374650"/>
            <a:ext cx="9144000" cy="6483350"/>
          </a:xfrm>
          <a:prstGeom prst="rect">
            <a:avLst/>
          </a:prstGeom>
          <a:solidFill>
            <a:srgbClr val="FFFFFF">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white"/>
              </a:solidFill>
              <a:latin typeface="Calibri"/>
            </a:endParaRPr>
          </a:p>
        </p:txBody>
      </p:sp>
      <p:pic>
        <p:nvPicPr>
          <p:cNvPr id="5" name="Immagine 2" descr="banner1.png"/>
          <p:cNvPicPr>
            <a:picLocks noChangeAspect="1"/>
          </p:cNvPicPr>
          <p:nvPr userDrawn="1"/>
        </p:nvPicPr>
        <p:blipFill>
          <a:blip r:embed="rId3">
            <a:duotone>
              <a:prstClr val="black"/>
              <a:schemeClr val="accent1">
                <a:tint val="45000"/>
                <a:satMod val="400000"/>
              </a:schemeClr>
            </a:duotone>
          </a:blip>
          <a:srcRect l="3090" t="11438" r="25153"/>
          <a:stretch>
            <a:fillRect/>
          </a:stretch>
        </p:blipFill>
        <p:spPr>
          <a:xfrm>
            <a:off x="-1" y="6"/>
            <a:ext cx="9144001" cy="982629"/>
          </a:xfrm>
          <a:prstGeom prst="rect">
            <a:avLst/>
          </a:prstGeom>
          <a:ln>
            <a:noFill/>
          </a:ln>
          <a:effectLst>
            <a:outerShdw blurRad="292100" dist="139700" dir="2700000" algn="tl" rotWithShape="0">
              <a:srgbClr val="333333">
                <a:alpha val="65000"/>
              </a:srgbClr>
            </a:outerShdw>
          </a:effectLst>
        </p:spPr>
      </p:pic>
      <p:pic>
        <p:nvPicPr>
          <p:cNvPr id="6" name="Immagine 5" descr="test_07.png"/>
          <p:cNvPicPr>
            <a:picLocks noChangeAspect="1"/>
          </p:cNvPicPr>
          <p:nvPr userDrawn="1"/>
        </p:nvPicPr>
        <p:blipFill>
          <a:blip r:embed="rId4" cstate="print">
            <a:duotone>
              <a:schemeClr val="bg2">
                <a:shade val="45000"/>
                <a:satMod val="135000"/>
              </a:schemeClr>
              <a:prstClr val="white"/>
            </a:duotone>
          </a:blip>
          <a:srcRect r="10533"/>
          <a:stretch>
            <a:fillRect/>
          </a:stretch>
        </p:blipFill>
        <p:spPr>
          <a:xfrm>
            <a:off x="7566071" y="69853"/>
            <a:ext cx="1497033" cy="455613"/>
          </a:xfrm>
          <a:prstGeom prst="rect">
            <a:avLst/>
          </a:prstGeom>
          <a:ln>
            <a:noFill/>
          </a:ln>
          <a:effectLst/>
        </p:spPr>
      </p:pic>
      <p:pic>
        <p:nvPicPr>
          <p:cNvPr id="7" name="Immagine 1" descr="banner1.png"/>
          <p:cNvPicPr>
            <a:picLocks noChangeAspect="1"/>
          </p:cNvPicPr>
          <p:nvPr userDrawn="1"/>
        </p:nvPicPr>
        <p:blipFill>
          <a:blip r:embed="rId3">
            <a:duotone>
              <a:prstClr val="black"/>
              <a:schemeClr val="accent1">
                <a:tint val="45000"/>
                <a:satMod val="400000"/>
              </a:schemeClr>
            </a:duotone>
          </a:blip>
          <a:srcRect l="3090" t="11878" r="25153"/>
          <a:stretch>
            <a:fillRect/>
          </a:stretch>
        </p:blipFill>
        <p:spPr>
          <a:xfrm rot="10800000">
            <a:off x="-1" y="6134145"/>
            <a:ext cx="9144001" cy="723901"/>
          </a:xfrm>
          <a:prstGeom prst="rect">
            <a:avLst/>
          </a:prstGeom>
          <a:ln>
            <a:noFill/>
          </a:ln>
          <a:effectLst>
            <a:outerShdw blurRad="203200" dist="101600" dir="17940000" algn="bl" rotWithShape="0">
              <a:schemeClr val="tx1">
                <a:alpha val="52000"/>
              </a:schemeClr>
            </a:outerShdw>
          </a:effectLst>
        </p:spPr>
      </p:pic>
      <p:sp>
        <p:nvSpPr>
          <p:cNvPr id="8" name="CasellaDiTesto 7"/>
          <p:cNvSpPr txBox="1">
            <a:spLocks noChangeArrowheads="1"/>
          </p:cNvSpPr>
          <p:nvPr userDrawn="1"/>
        </p:nvSpPr>
        <p:spPr bwMode="auto">
          <a:xfrm>
            <a:off x="106389" y="6510384"/>
            <a:ext cx="60928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995" tIns="0" rIns="35995" bIns="0">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lnSpc>
                <a:spcPts val="1300"/>
              </a:lnSpc>
              <a:defRPr/>
            </a:pPr>
            <a:r>
              <a:rPr lang="en-US" sz="1400" smtClean="0">
                <a:solidFill>
                  <a:srgbClr val="FFFFFF"/>
                </a:solidFill>
                <a:latin typeface="Vegur" charset="0"/>
              </a:rPr>
              <a:t>Probing space-time </a:t>
            </a:r>
          </a:p>
          <a:p>
            <a:pPr eaLnBrk="1" hangingPunct="1">
              <a:lnSpc>
                <a:spcPts val="1300"/>
              </a:lnSpc>
              <a:defRPr/>
            </a:pPr>
            <a:r>
              <a:rPr lang="en-US" sz="1400" smtClean="0">
                <a:solidFill>
                  <a:srgbClr val="FFFFFF"/>
                </a:solidFill>
                <a:latin typeface="Vegur" charset="0"/>
              </a:rPr>
              <a:t>and matter under extreme conditions</a:t>
            </a:r>
          </a:p>
        </p:txBody>
      </p:sp>
      <p:sp>
        <p:nvSpPr>
          <p:cNvPr id="11" name="Segnaposto testo 10"/>
          <p:cNvSpPr>
            <a:spLocks noGrp="1"/>
          </p:cNvSpPr>
          <p:nvPr>
            <p:ph type="body" sz="quarter" idx="10"/>
          </p:nvPr>
        </p:nvSpPr>
        <p:spPr>
          <a:xfrm>
            <a:off x="106363" y="93663"/>
            <a:ext cx="4470400" cy="239712"/>
          </a:xfrm>
          <a:prstGeom prst="rect">
            <a:avLst/>
          </a:prstGeom>
        </p:spPr>
        <p:txBody>
          <a:bodyPr lIns="0" tIns="0" rIns="0" bIns="0"/>
          <a:lstStyle>
            <a:lvl1pPr>
              <a:buNone/>
              <a:defRPr sz="1800" baseline="0">
                <a:solidFill>
                  <a:schemeClr val="bg1"/>
                </a:solidFill>
                <a:latin typeface="Vegur" pitchFamily="50" charset="0"/>
              </a:defRPr>
            </a:lvl1pPr>
          </a:lstStyle>
          <a:p>
            <a:pPr lvl="0"/>
            <a:r>
              <a:rPr lang="en-US" smtClean="0"/>
              <a:t>Click to edit Master text styles</a:t>
            </a:r>
          </a:p>
        </p:txBody>
      </p:sp>
    </p:spTree>
    <p:extLst>
      <p:ext uri="{BB962C8B-B14F-4D97-AF65-F5344CB8AC3E}">
        <p14:creationId xmlns:p14="http://schemas.microsoft.com/office/powerpoint/2010/main" val="20087243"/>
      </p:ext>
    </p:extLst>
  </p:cSld>
  <p:clrMapOvr>
    <a:masterClrMapping/>
  </p:clrMapOvr>
  <p:transition xmlns:p14="http://schemas.microsoft.com/office/powerpoint/2010/mai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Presentation title">
    <p:spTree>
      <p:nvGrpSpPr>
        <p:cNvPr id="1" name=""/>
        <p:cNvGrpSpPr/>
        <p:nvPr/>
      </p:nvGrpSpPr>
      <p:grpSpPr>
        <a:xfrm>
          <a:off x="0" y="0"/>
          <a:ext cx="0" cy="0"/>
          <a:chOff x="0" y="0"/>
          <a:chExt cx="0" cy="0"/>
        </a:xfrm>
      </p:grpSpPr>
      <p:pic>
        <p:nvPicPr>
          <p:cNvPr id="3" name="Immagine 9" descr="loft_grey.png"/>
          <p:cNvPicPr>
            <a:picLocks noChangeAspect="1"/>
          </p:cNvPicPr>
          <p:nvPr userDrawn="1"/>
        </p:nvPicPr>
        <p:blipFill>
          <a:blip r:embed="rId2">
            <a:lum bright="-36000" contrast="-52000"/>
            <a:extLst>
              <a:ext uri="{28A0092B-C50C-407E-A947-70E740481C1C}">
                <a14:useLocalDpi xmlns:a14="http://schemas.microsoft.com/office/drawing/2010/main" val="0"/>
              </a:ext>
            </a:extLst>
          </a:blip>
          <a:srcRect/>
          <a:stretch>
            <a:fillRect/>
          </a:stretch>
        </p:blipFill>
        <p:spPr bwMode="auto">
          <a:xfrm rot="20183836">
            <a:off x="0" y="-3016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26"/>
          <p:cNvSpPr txBox="1"/>
          <p:nvPr userDrawn="1"/>
        </p:nvSpPr>
        <p:spPr>
          <a:xfrm>
            <a:off x="5945189" y="-50800"/>
            <a:ext cx="3105150" cy="601663"/>
          </a:xfrm>
          <a:prstGeom prst="rect">
            <a:avLst/>
          </a:prstGeom>
          <a:noFill/>
        </p:spPr>
        <p:txBody>
          <a:bodyPr wrap="none" lIns="0" tIns="0" rIns="0" bIns="0" anchor="ctr"/>
          <a:lstStyle/>
          <a:p>
            <a:pPr algn="r" fontAlgn="auto">
              <a:lnSpc>
                <a:spcPts val="1000"/>
              </a:lnSpc>
              <a:spcBef>
                <a:spcPts val="0"/>
              </a:spcBef>
              <a:spcAft>
                <a:spcPts val="0"/>
              </a:spcAft>
              <a:defRPr/>
            </a:pPr>
            <a:r>
              <a:rPr lang="en-US" sz="1400" cap="small" dirty="0">
                <a:solidFill>
                  <a:prstClr val="white">
                    <a:lumMod val="65000"/>
                  </a:prstClr>
                </a:solidFill>
                <a:latin typeface="Gotham Book" pitchFamily="2" charset="0"/>
                <a:ea typeface="+mn-ea"/>
                <a:cs typeface="+mn-cs"/>
              </a:rPr>
              <a:t>Exploring the fourth dimension</a:t>
            </a:r>
          </a:p>
        </p:txBody>
      </p:sp>
      <p:sp>
        <p:nvSpPr>
          <p:cNvPr id="5" name="Rettangolo 36"/>
          <p:cNvSpPr/>
          <p:nvPr userDrawn="1"/>
        </p:nvSpPr>
        <p:spPr>
          <a:xfrm>
            <a:off x="4763" y="228646"/>
            <a:ext cx="9144000" cy="5973763"/>
          </a:xfrm>
          <a:prstGeom prst="rect">
            <a:avLst/>
          </a:prstGeom>
          <a:solidFill>
            <a:srgbClr val="FFFFFF">
              <a:alpha val="9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white"/>
              </a:solidFill>
              <a:latin typeface="Calibri"/>
            </a:endParaRPr>
          </a:p>
        </p:txBody>
      </p:sp>
      <p:sp>
        <p:nvSpPr>
          <p:cNvPr id="6" name="CasellaDiTesto 38"/>
          <p:cNvSpPr txBox="1"/>
          <p:nvPr userDrawn="1"/>
        </p:nvSpPr>
        <p:spPr>
          <a:xfrm>
            <a:off x="601665" y="6556424"/>
            <a:ext cx="4203700" cy="271463"/>
          </a:xfrm>
          <a:prstGeom prst="rect">
            <a:avLst/>
          </a:prstGeom>
          <a:noFill/>
        </p:spPr>
        <p:txBody>
          <a:bodyPr lIns="0" tIns="0" rIns="0" bIns="0" anchor="ctr"/>
          <a:lstStyle/>
          <a:p>
            <a:pPr algn="r" fontAlgn="auto">
              <a:lnSpc>
                <a:spcPts val="800"/>
              </a:lnSpc>
              <a:spcBef>
                <a:spcPts val="0"/>
              </a:spcBef>
              <a:spcAft>
                <a:spcPts val="0"/>
              </a:spcAft>
              <a:defRPr/>
            </a:pPr>
            <a:r>
              <a:rPr lang="en-US" sz="1800" cap="small" dirty="0">
                <a:solidFill>
                  <a:prstClr val="white">
                    <a:lumMod val="65000"/>
                  </a:prstClr>
                </a:solidFill>
                <a:latin typeface="Gotham Book" pitchFamily="2" charset="0"/>
                <a:ea typeface="+mn-ea"/>
                <a:cs typeface="+mn-cs"/>
              </a:rPr>
              <a:t>large observatory for x-ray timing</a:t>
            </a:r>
          </a:p>
        </p:txBody>
      </p:sp>
      <p:sp>
        <p:nvSpPr>
          <p:cNvPr id="7" name="Right Triangle 6"/>
          <p:cNvSpPr/>
          <p:nvPr userDrawn="1"/>
        </p:nvSpPr>
        <p:spPr>
          <a:xfrm rot="10800000">
            <a:off x="8002588" y="427087"/>
            <a:ext cx="1141412" cy="409575"/>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white"/>
              </a:solidFill>
              <a:latin typeface="Calibri"/>
            </a:endParaRPr>
          </a:p>
        </p:txBody>
      </p:sp>
      <p:sp>
        <p:nvSpPr>
          <p:cNvPr id="8" name="Right Triangle 7"/>
          <p:cNvSpPr/>
          <p:nvPr userDrawn="1"/>
        </p:nvSpPr>
        <p:spPr>
          <a:xfrm>
            <a:off x="-11109" y="5802314"/>
            <a:ext cx="1357313" cy="635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white"/>
              </a:solidFill>
              <a:latin typeface="Calibri"/>
            </a:endParaRPr>
          </a:p>
        </p:txBody>
      </p:sp>
      <p:pic>
        <p:nvPicPr>
          <p:cNvPr id="9" name="Immagine 25" descr="icon.png"/>
          <p:cNvPicPr>
            <a:picLocks noChangeAspect="1"/>
          </p:cNvPicPr>
          <p:nvPr userDrawn="1"/>
        </p:nvPicPr>
        <p:blipFill>
          <a:blip r:embed="rId3">
            <a:lum bright="2000"/>
            <a:grayscl/>
            <a:extLst>
              <a:ext uri="{28A0092B-C50C-407E-A947-70E740481C1C}">
                <a14:useLocalDpi xmlns:a14="http://schemas.microsoft.com/office/drawing/2010/main" val="0"/>
              </a:ext>
            </a:extLst>
          </a:blip>
          <a:srcRect/>
          <a:stretch>
            <a:fillRect/>
          </a:stretch>
        </p:blipFill>
        <p:spPr bwMode="auto">
          <a:xfrm>
            <a:off x="138139" y="6107162"/>
            <a:ext cx="66357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2651797" y="-14075"/>
            <a:ext cx="3078539" cy="498598"/>
          </a:xfrm>
          <a:prstGeom prst="rect">
            <a:avLst/>
          </a:prstGeom>
        </p:spPr>
        <p:txBody>
          <a:bodyPr vert="horz" wrap="square" lIns="0" tIns="0" rIns="0" bIns="0" anchor="ctr" anchorCtr="0">
            <a:spAutoFit/>
          </a:bodyPr>
          <a:lstStyle>
            <a:lvl1pPr marL="0" indent="0" algn="ctr">
              <a:spcBef>
                <a:spcPts val="0"/>
              </a:spcBef>
              <a:buNone/>
              <a:defRPr sz="1800" cap="small" baseline="0">
                <a:solidFill>
                  <a:srgbClr val="00B0F0"/>
                </a:solidFill>
                <a:latin typeface="Gotham Book" pitchFamily="2"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smtClean="0"/>
              <a:t>Click to edit Master text styles</a:t>
            </a:r>
          </a:p>
        </p:txBody>
      </p:sp>
    </p:spTree>
    <p:extLst>
      <p:ext uri="{BB962C8B-B14F-4D97-AF65-F5344CB8AC3E}">
        <p14:creationId xmlns:p14="http://schemas.microsoft.com/office/powerpoint/2010/main" val="1031738680"/>
      </p:ext>
    </p:extLst>
  </p:cSld>
  <p:clrMapOvr>
    <a:masterClrMapping/>
  </p:clrMapOvr>
  <p:transition xmlns:p14="http://schemas.microsoft.com/office/powerpoint/2010/mai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6215112"/>
            <a:ext cx="91440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11"/>
          <p:cNvSpPr txBox="1"/>
          <p:nvPr userDrawn="1"/>
        </p:nvSpPr>
        <p:spPr>
          <a:xfrm>
            <a:off x="1025525" y="6591300"/>
            <a:ext cx="8096250" cy="174834"/>
          </a:xfrm>
          <a:prstGeom prst="rect">
            <a:avLst/>
          </a:prstGeom>
          <a:noFill/>
        </p:spPr>
        <p:txBody>
          <a:bodyPr lIns="35995" tIns="0" rIns="35995" bIns="0">
            <a:spAutoFit/>
          </a:bodyPr>
          <a:lstStyle/>
          <a:p>
            <a:pPr fontAlgn="auto">
              <a:lnSpc>
                <a:spcPts val="1300"/>
              </a:lnSpc>
              <a:spcBef>
                <a:spcPts val="0"/>
              </a:spcBef>
              <a:spcAft>
                <a:spcPts val="0"/>
              </a:spcAft>
              <a:defRPr/>
            </a:pPr>
            <a:r>
              <a:rPr lang="en-US" sz="14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6" name="Immagine 25" descr="icon.png"/>
          <p:cNvPicPr>
            <a:picLocks noChangeAspect="1"/>
          </p:cNvPicPr>
          <p:nvPr userDrawn="1"/>
        </p:nvPicPr>
        <p:blipFill>
          <a:blip r:embed="rId3">
            <a:lum bright="2000"/>
            <a:grayscl/>
            <a:extLst>
              <a:ext uri="{28A0092B-C50C-407E-A947-70E740481C1C}">
                <a14:useLocalDpi xmlns:a14="http://schemas.microsoft.com/office/drawing/2010/main" val="0"/>
              </a:ext>
            </a:extLst>
          </a:blip>
          <a:srcRect/>
          <a:stretch>
            <a:fillRect/>
          </a:stretch>
        </p:blipFill>
        <p:spPr bwMode="auto">
          <a:xfrm>
            <a:off x="106386" y="6369097"/>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06389" y="-41761"/>
            <a:ext cx="3078539" cy="498598"/>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smtClean="0"/>
              <a:t>Click to edit Master text styles</a:t>
            </a:r>
          </a:p>
        </p:txBody>
      </p:sp>
    </p:spTree>
    <p:extLst>
      <p:ext uri="{BB962C8B-B14F-4D97-AF65-F5344CB8AC3E}">
        <p14:creationId xmlns:p14="http://schemas.microsoft.com/office/powerpoint/2010/main" val="2785834045"/>
      </p:ext>
    </p:extLst>
  </p:cSld>
  <p:clrMapOvr>
    <a:masterClrMapping/>
  </p:clrMapOvr>
  <p:transition xmlns:p14="http://schemas.microsoft.com/office/powerpoint/2010/mai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lides black">
    <p:bg>
      <p:bgPr>
        <a:solidFill>
          <a:schemeClr val="tx1"/>
        </a:solidFill>
        <a:effectLst/>
      </p:bgPr>
    </p:bg>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8094867" y="23247"/>
            <a:ext cx="1049159" cy="343240"/>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6215112"/>
            <a:ext cx="91440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11"/>
          <p:cNvSpPr txBox="1"/>
          <p:nvPr userDrawn="1"/>
        </p:nvSpPr>
        <p:spPr>
          <a:xfrm>
            <a:off x="1025525" y="6591300"/>
            <a:ext cx="8096250" cy="174834"/>
          </a:xfrm>
          <a:prstGeom prst="rect">
            <a:avLst/>
          </a:prstGeom>
          <a:noFill/>
        </p:spPr>
        <p:txBody>
          <a:bodyPr lIns="35995" tIns="0" rIns="35995" bIns="0">
            <a:spAutoFit/>
          </a:bodyPr>
          <a:lstStyle/>
          <a:p>
            <a:pPr fontAlgn="auto">
              <a:lnSpc>
                <a:spcPts val="1300"/>
              </a:lnSpc>
              <a:spcBef>
                <a:spcPts val="0"/>
              </a:spcBef>
              <a:spcAft>
                <a:spcPts val="0"/>
              </a:spcAft>
              <a:defRPr/>
            </a:pPr>
            <a:r>
              <a:rPr lang="en-US" sz="14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14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14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06386" y="6369097"/>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1"/>
          <p:cNvSpPr/>
          <p:nvPr userDrawn="1"/>
        </p:nvSpPr>
        <p:spPr>
          <a:xfrm rot="712316">
            <a:off x="6354" y="6248401"/>
            <a:ext cx="1182688" cy="190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it-IT" sz="1800">
              <a:solidFill>
                <a:prstClr val="white"/>
              </a:solidFill>
              <a:latin typeface="Calibri"/>
            </a:endParaRPr>
          </a:p>
        </p:txBody>
      </p:sp>
      <p:sp>
        <p:nvSpPr>
          <p:cNvPr id="9" name="Rettangolo 8"/>
          <p:cNvSpPr/>
          <p:nvPr userDrawn="1"/>
        </p:nvSpPr>
        <p:spPr>
          <a:xfrm rot="679645">
            <a:off x="7905750" y="446136"/>
            <a:ext cx="1181100" cy="568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it-IT" sz="1800">
              <a:solidFill>
                <a:prstClr val="white"/>
              </a:solidFill>
              <a:latin typeface="Calibri"/>
            </a:endParaRPr>
          </a:p>
        </p:txBody>
      </p:sp>
      <p:sp>
        <p:nvSpPr>
          <p:cNvPr id="15" name="Segnaposto testo 12"/>
          <p:cNvSpPr>
            <a:spLocks noGrp="1"/>
          </p:cNvSpPr>
          <p:nvPr>
            <p:ph type="body" sz="quarter" idx="10"/>
          </p:nvPr>
        </p:nvSpPr>
        <p:spPr>
          <a:xfrm>
            <a:off x="106389" y="-41761"/>
            <a:ext cx="3078539" cy="498598"/>
          </a:xfrm>
          <a:prstGeom prst="rect">
            <a:avLst/>
          </a:prstGeom>
        </p:spPr>
        <p:txBody>
          <a:bodyPr vert="horz" wrap="square" lIns="0" tIns="0" rIns="0" bIns="0" anchor="ctr" anchorCtr="0">
            <a:spAutoFit/>
          </a:bodyPr>
          <a:lstStyle>
            <a:lvl1pPr marL="0" indent="0" algn="l">
              <a:spcBef>
                <a:spcPts val="0"/>
              </a:spcBef>
              <a:buNone/>
              <a:defRPr sz="18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1800">
                <a:solidFill>
                  <a:srgbClr val="00B0F0"/>
                </a:solidFill>
                <a:latin typeface="Gotham Book" pitchFamily="2" charset="0"/>
              </a:defRPr>
            </a:lvl2pPr>
            <a:lvl3pPr>
              <a:defRPr sz="1800">
                <a:solidFill>
                  <a:srgbClr val="00B0F0"/>
                </a:solidFill>
                <a:latin typeface="Gotham Book" pitchFamily="2" charset="0"/>
              </a:defRPr>
            </a:lvl3pPr>
            <a:lvl4pPr>
              <a:defRPr sz="1800">
                <a:solidFill>
                  <a:srgbClr val="00B0F0"/>
                </a:solidFill>
                <a:latin typeface="Gotham Book" pitchFamily="2" charset="0"/>
              </a:defRPr>
            </a:lvl4pPr>
            <a:lvl5pPr>
              <a:defRPr sz="1800">
                <a:solidFill>
                  <a:srgbClr val="00B0F0"/>
                </a:solidFill>
                <a:latin typeface="Gotham Book" pitchFamily="2" charset="0"/>
              </a:defRPr>
            </a:lvl5pPr>
          </a:lstStyle>
          <a:p>
            <a:pPr lvl="0"/>
            <a:r>
              <a:rPr lang="en-US" smtClean="0"/>
              <a:t>Click to edit Master text styles</a:t>
            </a:r>
          </a:p>
        </p:txBody>
      </p:sp>
    </p:spTree>
    <p:extLst>
      <p:ext uri="{BB962C8B-B14F-4D97-AF65-F5344CB8AC3E}">
        <p14:creationId xmlns:p14="http://schemas.microsoft.com/office/powerpoint/2010/main" val="3451003437"/>
      </p:ext>
    </p:extLst>
  </p:cSld>
  <p:clrMapOvr>
    <a:masterClrMapping/>
  </p:clrMapOvr>
  <p:transition xmlns:p14="http://schemas.microsoft.com/office/powerpoint/2010/mai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16"/>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99"/>
            <a:ext cx="2133600" cy="365125"/>
          </a:xfrm>
          <a:prstGeom prst="rect">
            <a:avLst/>
          </a:prstGeom>
        </p:spPr>
        <p:txBody>
          <a:bodyPr lIns="91425" tIns="45713" rIns="91425" bIns="45713"/>
          <a:lstStyle>
            <a:lvl1pPr fontAlgn="auto">
              <a:spcBef>
                <a:spcPts val="0"/>
              </a:spcBef>
              <a:spcAft>
                <a:spcPts val="0"/>
              </a:spcAft>
              <a:defRPr sz="1800">
                <a:solidFill>
                  <a:prstClr val="black"/>
                </a:solidFill>
                <a:latin typeface="Calibri"/>
                <a:ea typeface="+mn-ea"/>
                <a:cs typeface="+mn-cs"/>
              </a:defRPr>
            </a:lvl1pPr>
          </a:lstStyle>
          <a:p>
            <a:pPr>
              <a:defRPr/>
            </a:pPr>
            <a:fld id="{8B41740E-7BC0-6148-8A52-7649FA0F3EC0}" type="datetimeFigureOut">
              <a:rPr lang="en-US"/>
              <a:pPr>
                <a:defRPr/>
              </a:pPr>
              <a:t>12/11/19</a:t>
            </a:fld>
            <a:endParaRPr lang="en-US"/>
          </a:p>
        </p:txBody>
      </p:sp>
      <p:sp>
        <p:nvSpPr>
          <p:cNvPr id="5" name="Footer Placeholder 4"/>
          <p:cNvSpPr>
            <a:spLocks noGrp="1"/>
          </p:cNvSpPr>
          <p:nvPr>
            <p:ph type="ftr" sz="quarter" idx="11"/>
          </p:nvPr>
        </p:nvSpPr>
        <p:spPr>
          <a:xfrm>
            <a:off x="3124201" y="6356399"/>
            <a:ext cx="2895600" cy="365125"/>
          </a:xfrm>
          <a:prstGeom prst="rect">
            <a:avLst/>
          </a:prstGeom>
        </p:spPr>
        <p:txBody>
          <a:bodyPr lIns="91425" tIns="45713" rIns="91425" bIns="45713"/>
          <a:lstStyle>
            <a:lvl1pPr fontAlgn="auto">
              <a:spcBef>
                <a:spcPts val="0"/>
              </a:spcBef>
              <a:spcAft>
                <a:spcPts val="0"/>
              </a:spcAft>
              <a:defRPr sz="1800">
                <a:solidFill>
                  <a:prstClr val="black"/>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99"/>
            <a:ext cx="2133600" cy="365125"/>
          </a:xfrm>
          <a:prstGeom prst="rect">
            <a:avLst/>
          </a:prstGeom>
        </p:spPr>
        <p:txBody>
          <a:bodyPr lIns="91425" tIns="45713" rIns="91425" bIns="45713"/>
          <a:lstStyle>
            <a:lvl1pPr fontAlgn="auto">
              <a:spcBef>
                <a:spcPts val="0"/>
              </a:spcBef>
              <a:spcAft>
                <a:spcPts val="0"/>
              </a:spcAft>
              <a:defRPr sz="1800">
                <a:solidFill>
                  <a:prstClr val="black"/>
                </a:solidFill>
                <a:latin typeface="Calibri"/>
                <a:ea typeface="+mn-ea"/>
                <a:cs typeface="+mn-cs"/>
              </a:defRPr>
            </a:lvl1pPr>
          </a:lstStyle>
          <a:p>
            <a:pPr>
              <a:defRPr/>
            </a:pPr>
            <a:fld id="{89B10C93-9FC6-5846-A9F1-33709004DC1F}" type="slidenum">
              <a:rPr lang="en-US"/>
              <a:pPr>
                <a:defRPr/>
              </a:pPr>
              <a:t>‹#›</a:t>
            </a:fld>
            <a:endParaRPr lang="en-US"/>
          </a:p>
        </p:txBody>
      </p:sp>
    </p:spTree>
    <p:extLst>
      <p:ext uri="{BB962C8B-B14F-4D97-AF65-F5344CB8AC3E}">
        <p14:creationId xmlns:p14="http://schemas.microsoft.com/office/powerpoint/2010/main" val="90835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7" name="Segnaposto numero diapositiva 5"/>
          <p:cNvSpPr>
            <a:spLocks noGrp="1"/>
          </p:cNvSpPr>
          <p:nvPr>
            <p:ph type="sldNum" sz="quarter" idx="12"/>
          </p:nvPr>
        </p:nvSpPr>
        <p:spPr/>
        <p:txBody>
          <a:bodyPr/>
          <a:lstStyle>
            <a:lvl1pPr>
              <a:defRPr/>
            </a:lvl1pPr>
          </a:lstStyle>
          <a:p>
            <a:pPr>
              <a:defRPr/>
            </a:pPr>
            <a:fld id="{C0ACB724-5364-D845-BD53-999F87DEC778}" type="slidenum">
              <a:rPr lang="it-IT"/>
              <a:pPr>
                <a:defRPr/>
              </a:pPr>
              <a:t>‹#›</a:t>
            </a:fld>
            <a:endParaRPr lang="it-IT"/>
          </a:p>
        </p:txBody>
      </p:sp>
    </p:spTree>
    <p:extLst>
      <p:ext uri="{BB962C8B-B14F-4D97-AF65-F5344CB8AC3E}">
        <p14:creationId xmlns:p14="http://schemas.microsoft.com/office/powerpoint/2010/main" val="32166043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4A24F212-EE8E-DE46-8881-B2201EE28BCD}"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136546B8-6523-E343-A87A-88604A9B4FAC}" type="slidenum">
              <a:rPr lang="en-US"/>
              <a:pPr>
                <a:defRPr/>
              </a:pPr>
              <a:t>‹#›</a:t>
            </a:fld>
            <a:endParaRPr lang="en-US"/>
          </a:p>
        </p:txBody>
      </p:sp>
    </p:spTree>
    <p:extLst>
      <p:ext uri="{BB962C8B-B14F-4D97-AF65-F5344CB8AC3E}">
        <p14:creationId xmlns:p14="http://schemas.microsoft.com/office/powerpoint/2010/main" val="35332835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811D382A-4A4A-B241-97BD-6E6F7C101417}"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01147FBE-B4E6-0A41-A61C-2D1D3E48697F}" type="slidenum">
              <a:rPr lang="en-US"/>
              <a:pPr>
                <a:defRPr/>
              </a:pPr>
              <a:t>‹#›</a:t>
            </a:fld>
            <a:endParaRPr lang="en-US"/>
          </a:p>
        </p:txBody>
      </p:sp>
    </p:spTree>
    <p:extLst>
      <p:ext uri="{BB962C8B-B14F-4D97-AF65-F5344CB8AC3E}">
        <p14:creationId xmlns:p14="http://schemas.microsoft.com/office/powerpoint/2010/main" val="2324376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11D65489-929A-E843-A090-59F6C3B34708}"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28BD958A-5E05-2544-A847-59678E81491A}" type="slidenum">
              <a:rPr lang="en-US"/>
              <a:pPr>
                <a:defRPr/>
              </a:pPr>
              <a:t>‹#›</a:t>
            </a:fld>
            <a:endParaRPr lang="en-US"/>
          </a:p>
        </p:txBody>
      </p:sp>
    </p:spTree>
    <p:extLst>
      <p:ext uri="{BB962C8B-B14F-4D97-AF65-F5344CB8AC3E}">
        <p14:creationId xmlns:p14="http://schemas.microsoft.com/office/powerpoint/2010/main" val="1256486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7912B03F-9698-BC4D-8A76-B8EB03C5481F}"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A805E019-35D4-C043-818B-E407562258BF}" type="slidenum">
              <a:rPr lang="en-US"/>
              <a:pPr>
                <a:defRPr/>
              </a:pPr>
              <a:t>‹#›</a:t>
            </a:fld>
            <a:endParaRPr lang="en-US"/>
          </a:p>
        </p:txBody>
      </p:sp>
    </p:spTree>
    <p:extLst>
      <p:ext uri="{BB962C8B-B14F-4D97-AF65-F5344CB8AC3E}">
        <p14:creationId xmlns:p14="http://schemas.microsoft.com/office/powerpoint/2010/main" val="1793771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8"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2B75A861-2324-E34E-BA30-AF72A993CD73}" type="datetimeFigureOut">
              <a:rPr lang="en-US"/>
              <a:pPr>
                <a:defRPr/>
              </a:pPr>
              <a:t>12/11/19</a:t>
            </a:fld>
            <a:endParaRPr lang="en-US"/>
          </a:p>
        </p:txBody>
      </p:sp>
      <p:sp>
        <p:nvSpPr>
          <p:cNvPr id="8" name="Footer Placeholder 7"/>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A0EC9617-D922-F545-8BA6-4625B69ED6AC}" type="slidenum">
              <a:rPr lang="en-US"/>
              <a:pPr>
                <a:defRPr/>
              </a:pPr>
              <a:t>‹#›</a:t>
            </a:fld>
            <a:endParaRPr lang="en-US"/>
          </a:p>
        </p:txBody>
      </p:sp>
    </p:spTree>
    <p:extLst>
      <p:ext uri="{BB962C8B-B14F-4D97-AF65-F5344CB8AC3E}">
        <p14:creationId xmlns:p14="http://schemas.microsoft.com/office/powerpoint/2010/main" val="21402807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8940BE69-2086-D141-A912-565BA545666C}" type="datetimeFigureOut">
              <a:rPr lang="en-US"/>
              <a:pPr>
                <a:defRPr/>
              </a:pPr>
              <a:t>12/11/19</a:t>
            </a:fld>
            <a:endParaRPr lang="en-US"/>
          </a:p>
        </p:txBody>
      </p:sp>
      <p:sp>
        <p:nvSpPr>
          <p:cNvPr id="4" name="Footer Placeholder 3"/>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E258B3FC-E420-6D43-ACC9-553D98A7259D}" type="slidenum">
              <a:rPr lang="en-US"/>
              <a:pPr>
                <a:defRPr/>
              </a:pPr>
              <a:t>‹#›</a:t>
            </a:fld>
            <a:endParaRPr lang="en-US"/>
          </a:p>
        </p:txBody>
      </p:sp>
    </p:spTree>
    <p:extLst>
      <p:ext uri="{BB962C8B-B14F-4D97-AF65-F5344CB8AC3E}">
        <p14:creationId xmlns:p14="http://schemas.microsoft.com/office/powerpoint/2010/main" val="21644450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4BE53078-822E-834A-90D7-FAAC09F809D6}" type="datetimeFigureOut">
              <a:rPr lang="en-US"/>
              <a:pPr>
                <a:defRPr/>
              </a:pPr>
              <a:t>12/11/19</a:t>
            </a:fld>
            <a:endParaRPr lang="en-US"/>
          </a:p>
        </p:txBody>
      </p:sp>
      <p:sp>
        <p:nvSpPr>
          <p:cNvPr id="3" name="Footer Placeholder 2"/>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51EC4EB3-0C0F-5643-9944-24676797283D}" type="slidenum">
              <a:rPr lang="en-US"/>
              <a:pPr>
                <a:defRPr/>
              </a:pPr>
              <a:t>‹#›</a:t>
            </a:fld>
            <a:endParaRPr lang="en-US"/>
          </a:p>
        </p:txBody>
      </p:sp>
    </p:spTree>
    <p:extLst>
      <p:ext uri="{BB962C8B-B14F-4D97-AF65-F5344CB8AC3E}">
        <p14:creationId xmlns:p14="http://schemas.microsoft.com/office/powerpoint/2010/main" val="30765621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213E671D-1BFF-CC40-BE75-275223B57987}"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074D0EE1-9C9C-5C41-B7A6-A9CCFA67EF1F}" type="slidenum">
              <a:rPr lang="en-US"/>
              <a:pPr>
                <a:defRPr/>
              </a:pPr>
              <a:t>‹#›</a:t>
            </a:fld>
            <a:endParaRPr lang="en-US"/>
          </a:p>
        </p:txBody>
      </p:sp>
    </p:spTree>
    <p:extLst>
      <p:ext uri="{BB962C8B-B14F-4D97-AF65-F5344CB8AC3E}">
        <p14:creationId xmlns:p14="http://schemas.microsoft.com/office/powerpoint/2010/main" val="1578249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0F237175-81C8-AD41-9ACF-AE0091C252CA}" type="datetimeFigureOut">
              <a:rPr lang="en-US"/>
              <a:pPr>
                <a:defRPr/>
              </a:pPr>
              <a:t>12/11/19</a:t>
            </a:fld>
            <a:endParaRPr lang="en-US"/>
          </a:p>
        </p:txBody>
      </p:sp>
      <p:sp>
        <p:nvSpPr>
          <p:cNvPr id="6" name="Footer Placeholder 5"/>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1249D46C-04B6-F74D-97BF-3FAC1C612FE8}" type="slidenum">
              <a:rPr lang="en-US"/>
              <a:pPr>
                <a:defRPr/>
              </a:pPr>
              <a:t>‹#›</a:t>
            </a:fld>
            <a:endParaRPr lang="en-US"/>
          </a:p>
        </p:txBody>
      </p:sp>
    </p:spTree>
    <p:extLst>
      <p:ext uri="{BB962C8B-B14F-4D97-AF65-F5344CB8AC3E}">
        <p14:creationId xmlns:p14="http://schemas.microsoft.com/office/powerpoint/2010/main" val="2838050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50AFBB57-8949-D74C-9D18-1EADF406D1E4}"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524108EF-C3B1-E841-BC75-8CB10D59AAB2}" type="slidenum">
              <a:rPr lang="en-US"/>
              <a:pPr>
                <a:defRPr/>
              </a:pPr>
              <a:t>‹#›</a:t>
            </a:fld>
            <a:endParaRPr lang="en-US"/>
          </a:p>
        </p:txBody>
      </p:sp>
    </p:spTree>
    <p:extLst>
      <p:ext uri="{BB962C8B-B14F-4D97-AF65-F5344CB8AC3E}">
        <p14:creationId xmlns:p14="http://schemas.microsoft.com/office/powerpoint/2010/main" val="27817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endParaRPr lang="it-IT"/>
          </a:p>
        </p:txBody>
      </p:sp>
      <p:sp>
        <p:nvSpPr>
          <p:cNvPr id="6" name="Segnaposto piè di pagina 4"/>
          <p:cNvSpPr>
            <a:spLocks noGrp="1"/>
          </p:cNvSpPr>
          <p:nvPr>
            <p:ph type="ftr" sz="quarter" idx="11"/>
          </p:nvPr>
        </p:nvSpPr>
        <p:spPr/>
        <p:txBody>
          <a:bodyPr/>
          <a:lstStyle>
            <a:lvl1pPr>
              <a:defRPr/>
            </a:lvl1pPr>
          </a:lstStyle>
          <a:p>
            <a:pPr>
              <a:defRPr/>
            </a:pPr>
            <a:r>
              <a:rPr lang="it-IT"/>
              <a:t>Marco Feroci (IASF Rome)</a:t>
            </a:r>
          </a:p>
        </p:txBody>
      </p:sp>
      <p:sp>
        <p:nvSpPr>
          <p:cNvPr id="7" name="Segnaposto numero diapositiva 5"/>
          <p:cNvSpPr>
            <a:spLocks noGrp="1"/>
          </p:cNvSpPr>
          <p:nvPr>
            <p:ph type="sldNum" sz="quarter" idx="12"/>
          </p:nvPr>
        </p:nvSpPr>
        <p:spPr/>
        <p:txBody>
          <a:bodyPr/>
          <a:lstStyle>
            <a:lvl1pPr>
              <a:defRPr/>
            </a:lvl1pPr>
          </a:lstStyle>
          <a:p>
            <a:pPr>
              <a:defRPr/>
            </a:pPr>
            <a:fld id="{BDD84337-DB9C-CA4D-B93F-59EF79CEE1AF}" type="slidenum">
              <a:rPr lang="it-IT"/>
              <a:pPr>
                <a:defRPr/>
              </a:pPr>
              <a:t>‹#›</a:t>
            </a:fld>
            <a:endParaRPr lang="it-IT"/>
          </a:p>
        </p:txBody>
      </p:sp>
    </p:spTree>
    <p:extLst>
      <p:ext uri="{BB962C8B-B14F-4D97-AF65-F5344CB8AC3E}">
        <p14:creationId xmlns:p14="http://schemas.microsoft.com/office/powerpoint/2010/main" val="265259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B6743652-838D-A94B-88DF-575393D8BA8D}" type="datetimeFigureOut">
              <a:rPr lang="en-US"/>
              <a:pPr>
                <a:defRPr/>
              </a:pPr>
              <a:t>12/11/19</a:t>
            </a:fld>
            <a:endParaRPr lang="en-US"/>
          </a:p>
        </p:txBody>
      </p:sp>
      <p:sp>
        <p:nvSpPr>
          <p:cNvPr id="5" name="Footer Placeholder 4"/>
          <p:cNvSpPr>
            <a:spLocks noGrp="1"/>
          </p:cNvSpPr>
          <p:nvPr>
            <p:ph type="ftr" sz="quarter" idx="11"/>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259" fontAlgn="base">
              <a:spcBef>
                <a:spcPct val="0"/>
              </a:spcBef>
              <a:spcAft>
                <a:spcPct val="0"/>
              </a:spcAft>
              <a:defRPr>
                <a:ea typeface="ＭＳ Ｐゴシック" charset="0"/>
                <a:cs typeface="ＭＳ Ｐゴシック" charset="0"/>
              </a:defRPr>
            </a:lvl1pPr>
          </a:lstStyle>
          <a:p>
            <a:pPr>
              <a:defRPr/>
            </a:pPr>
            <a:fld id="{D0D41E51-1EE1-FD4B-BAC3-149605F8BDC4}" type="slidenum">
              <a:rPr lang="en-US"/>
              <a:pPr>
                <a:defRPr/>
              </a:pPr>
              <a:t>‹#›</a:t>
            </a:fld>
            <a:endParaRPr lang="en-US"/>
          </a:p>
        </p:txBody>
      </p:sp>
    </p:spTree>
    <p:extLst>
      <p:ext uri="{BB962C8B-B14F-4D97-AF65-F5344CB8AC3E}">
        <p14:creationId xmlns:p14="http://schemas.microsoft.com/office/powerpoint/2010/main" val="7396825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950DBF-7BA3-42B1-B3A6-106617BE77B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C819E0-51BC-4C1F-954F-7BDB1092E7B2}"/>
              </a:ext>
            </a:extLst>
          </p:cNvPr>
          <p:cNvSpPr>
            <a:spLocks noGrp="1"/>
          </p:cNvSpPr>
          <p:nvPr>
            <p:ph type="subTitle" idx="1"/>
          </p:nvPr>
        </p:nvSpPr>
        <p:spPr>
          <a:xfrm>
            <a:off x="1143000" y="3602038"/>
            <a:ext cx="6858000" cy="1655762"/>
          </a:xfrm>
        </p:spPr>
        <p:txBody>
          <a:bodyPr/>
          <a:lstStyle>
            <a:lvl1pPr marL="0" indent="0" algn="ctr">
              <a:buNone/>
              <a:defRPr sz="2400"/>
            </a:lvl1pPr>
            <a:lvl2pPr marL="457130" indent="0" algn="ctr">
              <a:buNone/>
              <a:defRPr sz="2000"/>
            </a:lvl2pPr>
            <a:lvl3pPr marL="914259" indent="0" algn="ctr">
              <a:buNone/>
              <a:defRPr sz="1800"/>
            </a:lvl3pPr>
            <a:lvl4pPr marL="1371390" indent="0" algn="ctr">
              <a:buNone/>
              <a:defRPr sz="1600"/>
            </a:lvl4pPr>
            <a:lvl5pPr marL="1828519" indent="0" algn="ctr">
              <a:buNone/>
              <a:defRPr sz="1600"/>
            </a:lvl5pPr>
            <a:lvl6pPr marL="2285649" indent="0" algn="ctr">
              <a:buNone/>
              <a:defRPr sz="1600"/>
            </a:lvl6pPr>
            <a:lvl7pPr marL="2742780" indent="0" algn="ctr">
              <a:buNone/>
              <a:defRPr sz="1600"/>
            </a:lvl7pPr>
            <a:lvl8pPr marL="3199908" indent="0" algn="ctr">
              <a:buNone/>
              <a:defRPr sz="1600"/>
            </a:lvl8pPr>
            <a:lvl9pPr marL="365703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A0CA631-0157-4A59-9283-9919885C51C1}"/>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D477928E-E00F-4B30-BE97-A56932B1598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59A67740-23F9-4E96-854D-A318E8498879}"/>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4939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D27EF9-6478-4DC5-ADD6-5F4B01AF8A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8AB986D-7102-427D-9CF4-65D402D44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023208-283B-4C0F-A8FF-E30A63D7CE6A}"/>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6CAC10EC-7EE8-4D72-A14D-046DD0A55F0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844A2C01-D90F-4161-923B-B7A328E436CC}"/>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270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BF03A7-A382-4D11-B71A-7E81541CAF3D}"/>
              </a:ext>
            </a:extLst>
          </p:cNvPr>
          <p:cNvSpPr>
            <a:spLocks noGrp="1"/>
          </p:cNvSpPr>
          <p:nvPr>
            <p:ph type="title"/>
          </p:nvPr>
        </p:nvSpPr>
        <p:spPr>
          <a:xfrm>
            <a:off x="623888" y="1709777"/>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CFFDD90-5385-4B66-9A85-36C23E4ABA2E}"/>
              </a:ext>
            </a:extLst>
          </p:cNvPr>
          <p:cNvSpPr>
            <a:spLocks noGrp="1"/>
          </p:cNvSpPr>
          <p:nvPr>
            <p:ph type="body" idx="1"/>
          </p:nvPr>
        </p:nvSpPr>
        <p:spPr>
          <a:xfrm>
            <a:off x="623888" y="4589505"/>
            <a:ext cx="7886700" cy="1500187"/>
          </a:xfrm>
        </p:spPr>
        <p:txBody>
          <a:bodyPr/>
          <a:lstStyle>
            <a:lvl1pPr marL="0" indent="0">
              <a:buNone/>
              <a:defRPr sz="2400">
                <a:solidFill>
                  <a:schemeClr val="tx1">
                    <a:tint val="75000"/>
                  </a:schemeClr>
                </a:solidFill>
              </a:defRPr>
            </a:lvl1pPr>
            <a:lvl2pPr marL="457130" indent="0">
              <a:buNone/>
              <a:defRPr sz="2000">
                <a:solidFill>
                  <a:schemeClr val="tx1">
                    <a:tint val="75000"/>
                  </a:schemeClr>
                </a:solidFill>
              </a:defRPr>
            </a:lvl2pPr>
            <a:lvl3pPr marL="914259" indent="0">
              <a:buNone/>
              <a:defRPr sz="1800">
                <a:solidFill>
                  <a:schemeClr val="tx1">
                    <a:tint val="75000"/>
                  </a:schemeClr>
                </a:solidFill>
              </a:defRPr>
            </a:lvl3pPr>
            <a:lvl4pPr marL="1371390" indent="0">
              <a:buNone/>
              <a:defRPr sz="1600">
                <a:solidFill>
                  <a:schemeClr val="tx1">
                    <a:tint val="75000"/>
                  </a:schemeClr>
                </a:solidFill>
              </a:defRPr>
            </a:lvl4pPr>
            <a:lvl5pPr marL="1828519" indent="0">
              <a:buNone/>
              <a:defRPr sz="1600">
                <a:solidFill>
                  <a:schemeClr val="tx1">
                    <a:tint val="75000"/>
                  </a:schemeClr>
                </a:solidFill>
              </a:defRPr>
            </a:lvl5pPr>
            <a:lvl6pPr marL="2285649" indent="0">
              <a:buNone/>
              <a:defRPr sz="1600">
                <a:solidFill>
                  <a:schemeClr val="tx1">
                    <a:tint val="75000"/>
                  </a:schemeClr>
                </a:solidFill>
              </a:defRPr>
            </a:lvl6pPr>
            <a:lvl7pPr marL="2742780" indent="0">
              <a:buNone/>
              <a:defRPr sz="1600">
                <a:solidFill>
                  <a:schemeClr val="tx1">
                    <a:tint val="75000"/>
                  </a:schemeClr>
                </a:solidFill>
              </a:defRPr>
            </a:lvl7pPr>
            <a:lvl8pPr marL="3199908" indent="0">
              <a:buNone/>
              <a:defRPr sz="1600">
                <a:solidFill>
                  <a:schemeClr val="tx1">
                    <a:tint val="75000"/>
                  </a:schemeClr>
                </a:solidFill>
              </a:defRPr>
            </a:lvl8pPr>
            <a:lvl9pPr marL="365703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0F8CC36-3372-4423-A249-5E5FF9949224}"/>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5" name="Footer Placeholder 4">
            <a:extLst>
              <a:ext uri="{FF2B5EF4-FFF2-40B4-BE49-F238E27FC236}">
                <a16:creationId xmlns="" xmlns:a16="http://schemas.microsoft.com/office/drawing/2014/main" id="{64F7FC14-4F20-451F-A8A2-AD5CD1A9745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a:extLst>
              <a:ext uri="{FF2B5EF4-FFF2-40B4-BE49-F238E27FC236}">
                <a16:creationId xmlns="" xmlns:a16="http://schemas.microsoft.com/office/drawing/2014/main" id="{F16AC468-ADB9-435B-A4A2-21C5D0EACE96}"/>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03151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A0AB82-7B16-4790-880D-F623DF0AC9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2512E13-D226-4AF3-A8D9-F2A0FEDD06C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605230-E960-4AF6-9944-E8D699B5C1F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B96B078-2992-479E-AF86-21EEB5DF7BCF}"/>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 xmlns:a16="http://schemas.microsoft.com/office/drawing/2014/main" id="{2D0E46ED-4771-4E04-AFD1-7DCE2AF92FCA}"/>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 xmlns:a16="http://schemas.microsoft.com/office/drawing/2014/main" id="{C965DBB4-D33F-41E1-A735-7CCC99F1D0A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98617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F80AF1-6770-4BA2-8740-A2FBEE2915E5}"/>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8005BC4-9926-45A3-BC89-B3EB139E1218}"/>
              </a:ext>
            </a:extLst>
          </p:cNvPr>
          <p:cNvSpPr>
            <a:spLocks noGrp="1"/>
          </p:cNvSpPr>
          <p:nvPr>
            <p:ph type="body" idx="1"/>
          </p:nvPr>
        </p:nvSpPr>
        <p:spPr>
          <a:xfrm>
            <a:off x="629842" y="1681163"/>
            <a:ext cx="3868340" cy="82391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7B2C48-02CC-4465-ADBF-54199D95357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C7BE0D5-492D-4DCA-BEE9-51457B351FBE}"/>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2DC627-339A-4825-B0E8-32961C25DD10}"/>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60A0F97-4543-474C-991B-44F8015245B9}"/>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8" name="Footer Placeholder 7">
            <a:extLst>
              <a:ext uri="{FF2B5EF4-FFF2-40B4-BE49-F238E27FC236}">
                <a16:creationId xmlns="" xmlns:a16="http://schemas.microsoft.com/office/drawing/2014/main" id="{AB2FC608-6495-41BC-ABBC-B773D1CEF6E1}"/>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a:extLst>
              <a:ext uri="{FF2B5EF4-FFF2-40B4-BE49-F238E27FC236}">
                <a16:creationId xmlns="" xmlns:a16="http://schemas.microsoft.com/office/drawing/2014/main" id="{990684E5-CDD7-4525-B427-2F25E6801380}"/>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87215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CB5C6B-D16F-4276-A1F1-E9B66C6146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13A9EF3-8562-4E2E-804B-E11C63D912FF}"/>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4" name="Footer Placeholder 3">
            <a:extLst>
              <a:ext uri="{FF2B5EF4-FFF2-40B4-BE49-F238E27FC236}">
                <a16:creationId xmlns="" xmlns:a16="http://schemas.microsoft.com/office/drawing/2014/main" id="{BEF57138-BBFA-4E63-BECD-5B00F5F5877C}"/>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a:extLst>
              <a:ext uri="{FF2B5EF4-FFF2-40B4-BE49-F238E27FC236}">
                <a16:creationId xmlns="" xmlns:a16="http://schemas.microsoft.com/office/drawing/2014/main" id="{C2F4D86F-EB7F-4B55-A7CF-5CD3FFDE828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41095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04506D0-6503-49C5-937F-69ACC8D2D14D}"/>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3" name="Footer Placeholder 2">
            <a:extLst>
              <a:ext uri="{FF2B5EF4-FFF2-40B4-BE49-F238E27FC236}">
                <a16:creationId xmlns="" xmlns:a16="http://schemas.microsoft.com/office/drawing/2014/main" id="{BB9AD5FA-4E9A-4494-83DE-F339654D7E10}"/>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a:extLst>
              <a:ext uri="{FF2B5EF4-FFF2-40B4-BE49-F238E27FC236}">
                <a16:creationId xmlns="" xmlns:a16="http://schemas.microsoft.com/office/drawing/2014/main" id="{582A782E-C2E8-4119-8259-7AFCA9CC6274}"/>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64459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C153A9-ADDB-4DFA-9BB5-DBE5BF256315}"/>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6C92456-64E3-491C-82B7-2FDADB2D7A4F}"/>
              </a:ext>
            </a:extLst>
          </p:cNvPr>
          <p:cNvSpPr>
            <a:spLocks noGrp="1"/>
          </p:cNvSpPr>
          <p:nvPr>
            <p:ph idx="1"/>
          </p:nvPr>
        </p:nvSpPr>
        <p:spPr>
          <a:xfrm>
            <a:off x="3887391" y="98746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6F9ED55-F3EE-4377-95D0-14A39B435F13}"/>
              </a:ext>
            </a:extLst>
          </p:cNvPr>
          <p:cNvSpPr>
            <a:spLocks noGrp="1"/>
          </p:cNvSpPr>
          <p:nvPr>
            <p:ph type="body" sz="half" idx="2"/>
          </p:nvPr>
        </p:nvSpPr>
        <p:spPr>
          <a:xfrm>
            <a:off x="629841" y="2057400"/>
            <a:ext cx="2949178" cy="3811588"/>
          </a:xfrm>
        </p:spPr>
        <p:txBody>
          <a:bodyPr/>
          <a:lstStyle>
            <a:lvl1pPr marL="0" indent="0">
              <a:buNone/>
              <a:defRPr sz="1600"/>
            </a:lvl1pPr>
            <a:lvl2pPr marL="457130" indent="0">
              <a:buNone/>
              <a:defRPr sz="1400"/>
            </a:lvl2pPr>
            <a:lvl3pPr marL="914259" indent="0">
              <a:buNone/>
              <a:defRPr sz="1200"/>
            </a:lvl3pPr>
            <a:lvl4pPr marL="1371390" indent="0">
              <a:buNone/>
              <a:defRPr sz="1000"/>
            </a:lvl4pPr>
            <a:lvl5pPr marL="1828519" indent="0">
              <a:buNone/>
              <a:defRPr sz="1000"/>
            </a:lvl5pPr>
            <a:lvl6pPr marL="2285649" indent="0">
              <a:buNone/>
              <a:defRPr sz="1000"/>
            </a:lvl6pPr>
            <a:lvl7pPr marL="2742780" indent="0">
              <a:buNone/>
              <a:defRPr sz="1000"/>
            </a:lvl7pPr>
            <a:lvl8pPr marL="3199908" indent="0">
              <a:buNone/>
              <a:defRPr sz="1000"/>
            </a:lvl8pPr>
            <a:lvl9pPr marL="365703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90AE3C8-40AE-4CAA-A661-EE7A71FCC072}"/>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 xmlns:a16="http://schemas.microsoft.com/office/drawing/2014/main" id="{4F778649-9F1D-408D-A023-58E55A82CDD8}"/>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 xmlns:a16="http://schemas.microsoft.com/office/drawing/2014/main" id="{E4BA2517-E914-43CA-98DA-7B253CE7D25E}"/>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88047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C8E7A1-7650-4C03-8298-175825C96731}"/>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806B64-0EDC-464F-A390-7BC671538129}"/>
              </a:ext>
            </a:extLst>
          </p:cNvPr>
          <p:cNvSpPr>
            <a:spLocks noGrp="1"/>
          </p:cNvSpPr>
          <p:nvPr>
            <p:ph type="pic" idx="1"/>
          </p:nvPr>
        </p:nvSpPr>
        <p:spPr>
          <a:xfrm>
            <a:off x="3887391" y="987465"/>
            <a:ext cx="4629150" cy="4873625"/>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a:extLst>
              <a:ext uri="{FF2B5EF4-FFF2-40B4-BE49-F238E27FC236}">
                <a16:creationId xmlns="" xmlns:a16="http://schemas.microsoft.com/office/drawing/2014/main" id="{8C85899F-4495-4459-8488-A0C2C8508320}"/>
              </a:ext>
            </a:extLst>
          </p:cNvPr>
          <p:cNvSpPr>
            <a:spLocks noGrp="1"/>
          </p:cNvSpPr>
          <p:nvPr>
            <p:ph type="body" sz="half" idx="2"/>
          </p:nvPr>
        </p:nvSpPr>
        <p:spPr>
          <a:xfrm>
            <a:off x="629841" y="2057400"/>
            <a:ext cx="2949178" cy="3811588"/>
          </a:xfrm>
        </p:spPr>
        <p:txBody>
          <a:bodyPr/>
          <a:lstStyle>
            <a:lvl1pPr marL="0" indent="0">
              <a:buNone/>
              <a:defRPr sz="1600"/>
            </a:lvl1pPr>
            <a:lvl2pPr marL="457130" indent="0">
              <a:buNone/>
              <a:defRPr sz="1400"/>
            </a:lvl2pPr>
            <a:lvl3pPr marL="914259" indent="0">
              <a:buNone/>
              <a:defRPr sz="1200"/>
            </a:lvl3pPr>
            <a:lvl4pPr marL="1371390" indent="0">
              <a:buNone/>
              <a:defRPr sz="1000"/>
            </a:lvl4pPr>
            <a:lvl5pPr marL="1828519" indent="0">
              <a:buNone/>
              <a:defRPr sz="1000"/>
            </a:lvl5pPr>
            <a:lvl6pPr marL="2285649" indent="0">
              <a:buNone/>
              <a:defRPr sz="1000"/>
            </a:lvl6pPr>
            <a:lvl7pPr marL="2742780" indent="0">
              <a:buNone/>
              <a:defRPr sz="1000"/>
            </a:lvl7pPr>
            <a:lvl8pPr marL="3199908" indent="0">
              <a:buNone/>
              <a:defRPr sz="1000"/>
            </a:lvl8pPr>
            <a:lvl9pPr marL="365703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6FD771D-A99F-4143-9C54-28E172749211}"/>
              </a:ext>
            </a:extLst>
          </p:cNvPr>
          <p:cNvSpPr>
            <a:spLocks noGrp="1"/>
          </p:cNvSpPr>
          <p:nvPr>
            <p:ph type="dt" sz="half" idx="10"/>
          </p:nvPr>
        </p:nvSpPr>
        <p:spPr/>
        <p:txBody>
          <a:bodyPr/>
          <a:lstStyle/>
          <a:p>
            <a:fld id="{833A8306-E9E5-4BC5-A0B0-B1E7336BEE60}" type="datetimeFigureOut">
              <a:rPr lang="en-US" smtClean="0">
                <a:solidFill>
                  <a:prstClr val="black">
                    <a:tint val="75000"/>
                  </a:prstClr>
                </a:solidFill>
                <a:latin typeface="Calibri"/>
              </a:rPr>
              <a:pPr/>
              <a:t>12/11/19</a:t>
            </a:fld>
            <a:endParaRPr lang="en-US">
              <a:solidFill>
                <a:prstClr val="black">
                  <a:tint val="75000"/>
                </a:prstClr>
              </a:solidFill>
              <a:latin typeface="Calibri"/>
            </a:endParaRPr>
          </a:p>
        </p:txBody>
      </p:sp>
      <p:sp>
        <p:nvSpPr>
          <p:cNvPr id="6" name="Footer Placeholder 5">
            <a:extLst>
              <a:ext uri="{FF2B5EF4-FFF2-40B4-BE49-F238E27FC236}">
                <a16:creationId xmlns="" xmlns:a16="http://schemas.microsoft.com/office/drawing/2014/main" id="{D5FD97DE-9A9E-49E5-9F43-A96F2E4BE249}"/>
              </a:ext>
            </a:extLst>
          </p:cNvPr>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a:extLst>
              <a:ext uri="{FF2B5EF4-FFF2-40B4-BE49-F238E27FC236}">
                <a16:creationId xmlns="" xmlns:a16="http://schemas.microsoft.com/office/drawing/2014/main" id="{C5185DF7-057A-445D-B88D-00C3ED95260C}"/>
              </a:ext>
            </a:extLst>
          </p:cNvPr>
          <p:cNvSpPr>
            <a:spLocks noGrp="1"/>
          </p:cNvSpPr>
          <p:nvPr>
            <p:ph type="sldNum" sz="quarter" idx="12"/>
          </p:nvPr>
        </p:nvSpPr>
        <p:spPr/>
        <p:txBody>
          <a:bodyPr/>
          <a:lstStyle/>
          <a:p>
            <a:fld id="{3238E928-2555-4C3F-8A4C-7E6BB3AF79B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33522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2.xml"/><Relationship Id="rId12" Type="http://schemas.openxmlformats.org/officeDocument/2006/relationships/slideLayout" Target="../slideLayouts/slideLayout113.xml"/><Relationship Id="rId13" Type="http://schemas.openxmlformats.org/officeDocument/2006/relationships/slideLayout" Target="../slideLayouts/slideLayout114.xml"/><Relationship Id="rId14" Type="http://schemas.openxmlformats.org/officeDocument/2006/relationships/slideLayout" Target="../slideLayouts/slideLayout115.xml"/><Relationship Id="rId15" Type="http://schemas.openxmlformats.org/officeDocument/2006/relationships/slideLayout" Target="../slideLayouts/slideLayout116.xml"/><Relationship Id="rId16" Type="http://schemas.openxmlformats.org/officeDocument/2006/relationships/theme" Target="../theme/theme10.xml"/><Relationship Id="rId1" Type="http://schemas.openxmlformats.org/officeDocument/2006/relationships/slideLayout" Target="../slideLayouts/slideLayout102.xml"/><Relationship Id="rId2" Type="http://schemas.openxmlformats.org/officeDocument/2006/relationships/slideLayout" Target="../slideLayouts/slideLayout103.xml"/><Relationship Id="rId3" Type="http://schemas.openxmlformats.org/officeDocument/2006/relationships/slideLayout" Target="../slideLayouts/slideLayout104.xml"/><Relationship Id="rId4" Type="http://schemas.openxmlformats.org/officeDocument/2006/relationships/slideLayout" Target="../slideLayouts/slideLayout105.xml"/><Relationship Id="rId5" Type="http://schemas.openxmlformats.org/officeDocument/2006/relationships/slideLayout" Target="../slideLayouts/slideLayout106.xml"/><Relationship Id="rId6" Type="http://schemas.openxmlformats.org/officeDocument/2006/relationships/slideLayout" Target="../slideLayouts/slideLayout107.xml"/><Relationship Id="rId7" Type="http://schemas.openxmlformats.org/officeDocument/2006/relationships/slideLayout" Target="../slideLayouts/slideLayout108.xml"/><Relationship Id="rId8" Type="http://schemas.openxmlformats.org/officeDocument/2006/relationships/slideLayout" Target="../slideLayouts/slideLayout109.xml"/><Relationship Id="rId9" Type="http://schemas.openxmlformats.org/officeDocument/2006/relationships/slideLayout" Target="../slideLayouts/slideLayout110.xml"/><Relationship Id="rId10"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slideLayout" Target="../slideLayouts/slideLayout129.xml"/><Relationship Id="rId14" Type="http://schemas.openxmlformats.org/officeDocument/2006/relationships/slideLayout" Target="../slideLayouts/slideLayout130.xml"/><Relationship Id="rId15" Type="http://schemas.openxmlformats.org/officeDocument/2006/relationships/slideLayout" Target="../slideLayouts/slideLayout131.xml"/><Relationship Id="rId16" Type="http://schemas.openxmlformats.org/officeDocument/2006/relationships/theme" Target="../theme/theme11.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slideLayout" Target="../slideLayouts/slideLayout143.xml"/><Relationship Id="rId13" Type="http://schemas.openxmlformats.org/officeDocument/2006/relationships/slideLayout" Target="../slideLayouts/slideLayout144.xml"/><Relationship Id="rId14" Type="http://schemas.openxmlformats.org/officeDocument/2006/relationships/slideLayout" Target="../slideLayouts/slideLayout145.xml"/><Relationship Id="rId15" Type="http://schemas.openxmlformats.org/officeDocument/2006/relationships/theme" Target="../theme/theme12.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slideLayout" Target="../slideLayouts/slideLayout157.xml"/><Relationship Id="rId13" Type="http://schemas.openxmlformats.org/officeDocument/2006/relationships/slideLayout" Target="../slideLayouts/slideLayout158.xml"/><Relationship Id="rId14" Type="http://schemas.openxmlformats.org/officeDocument/2006/relationships/slideLayout" Target="../slideLayouts/slideLayout159.xml"/><Relationship Id="rId15" Type="http://schemas.openxmlformats.org/officeDocument/2006/relationships/slideLayout" Target="../slideLayouts/slideLayout160.xml"/><Relationship Id="rId16" Type="http://schemas.openxmlformats.org/officeDocument/2006/relationships/theme" Target="../theme/theme13.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slideLayout" Target="../slideLayouts/slideLayout172.xml"/><Relationship Id="rId13" Type="http://schemas.openxmlformats.org/officeDocument/2006/relationships/slideLayout" Target="../slideLayouts/slideLayout173.xml"/><Relationship Id="rId14" Type="http://schemas.openxmlformats.org/officeDocument/2006/relationships/slideLayout" Target="../slideLayouts/slideLayout174.xml"/><Relationship Id="rId15" Type="http://schemas.openxmlformats.org/officeDocument/2006/relationships/slideLayout" Target="../slideLayouts/slideLayout175.xml"/><Relationship Id="rId16" Type="http://schemas.openxmlformats.org/officeDocument/2006/relationships/theme" Target="../theme/theme14.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theme" Target="../theme/theme15.xml"/><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slideLayout" Target="../slideLayouts/slideLayout199.xml"/><Relationship Id="rId13" Type="http://schemas.openxmlformats.org/officeDocument/2006/relationships/slideLayout" Target="../slideLayouts/slideLayout200.xml"/><Relationship Id="rId14" Type="http://schemas.openxmlformats.org/officeDocument/2006/relationships/theme" Target="../theme/theme16.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slideLayout" Target="../slideLayouts/slideLayout212.xml"/><Relationship Id="rId13" Type="http://schemas.openxmlformats.org/officeDocument/2006/relationships/slideLayout" Target="../slideLayouts/slideLayout213.xml"/><Relationship Id="rId14" Type="http://schemas.openxmlformats.org/officeDocument/2006/relationships/theme" Target="../theme/theme17.xml"/><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slideLayout" Target="../slideLayouts/slideLayout226.xml"/><Relationship Id="rId14" Type="http://schemas.openxmlformats.org/officeDocument/2006/relationships/slideLayout" Target="../slideLayouts/slideLayout227.xml"/><Relationship Id="rId15" Type="http://schemas.openxmlformats.org/officeDocument/2006/relationships/slideLayout" Target="../slideLayouts/slideLayout228.xml"/><Relationship Id="rId16" Type="http://schemas.openxmlformats.org/officeDocument/2006/relationships/theme" Target="../theme/theme1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9.xml"/><Relationship Id="rId12" Type="http://schemas.openxmlformats.org/officeDocument/2006/relationships/theme" Target="../theme/theme19.xml"/><Relationship Id="rId1" Type="http://schemas.openxmlformats.org/officeDocument/2006/relationships/slideLayout" Target="../slideLayouts/slideLayout229.xml"/><Relationship Id="rId2" Type="http://schemas.openxmlformats.org/officeDocument/2006/relationships/slideLayout" Target="../slideLayouts/slideLayout230.xml"/><Relationship Id="rId3" Type="http://schemas.openxmlformats.org/officeDocument/2006/relationships/slideLayout" Target="../slideLayouts/slideLayout231.xml"/><Relationship Id="rId4" Type="http://schemas.openxmlformats.org/officeDocument/2006/relationships/slideLayout" Target="../slideLayouts/slideLayout232.xml"/><Relationship Id="rId5" Type="http://schemas.openxmlformats.org/officeDocument/2006/relationships/slideLayout" Target="../slideLayouts/slideLayout233.xml"/><Relationship Id="rId6" Type="http://schemas.openxmlformats.org/officeDocument/2006/relationships/slideLayout" Target="../slideLayouts/slideLayout234.xml"/><Relationship Id="rId7" Type="http://schemas.openxmlformats.org/officeDocument/2006/relationships/slideLayout" Target="../slideLayouts/slideLayout235.xml"/><Relationship Id="rId8" Type="http://schemas.openxmlformats.org/officeDocument/2006/relationships/slideLayout" Target="../slideLayouts/slideLayout236.xml"/><Relationship Id="rId9" Type="http://schemas.openxmlformats.org/officeDocument/2006/relationships/slideLayout" Target="../slideLayouts/slideLayout237.xml"/><Relationship Id="rId10" Type="http://schemas.openxmlformats.org/officeDocument/2006/relationships/slideLayout" Target="../slideLayouts/slideLayout23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50.xml"/><Relationship Id="rId12" Type="http://schemas.openxmlformats.org/officeDocument/2006/relationships/theme" Target="../theme/theme20.xml"/><Relationship Id="rId1" Type="http://schemas.openxmlformats.org/officeDocument/2006/relationships/slideLayout" Target="../slideLayouts/slideLayout240.xml"/><Relationship Id="rId2" Type="http://schemas.openxmlformats.org/officeDocument/2006/relationships/slideLayout" Target="../slideLayouts/slideLayout241.xml"/><Relationship Id="rId3" Type="http://schemas.openxmlformats.org/officeDocument/2006/relationships/slideLayout" Target="../slideLayouts/slideLayout242.xml"/><Relationship Id="rId4" Type="http://schemas.openxmlformats.org/officeDocument/2006/relationships/slideLayout" Target="../slideLayouts/slideLayout243.xml"/><Relationship Id="rId5" Type="http://schemas.openxmlformats.org/officeDocument/2006/relationships/slideLayout" Target="../slideLayouts/slideLayout244.xml"/><Relationship Id="rId6" Type="http://schemas.openxmlformats.org/officeDocument/2006/relationships/slideLayout" Target="../slideLayouts/slideLayout245.xml"/><Relationship Id="rId7" Type="http://schemas.openxmlformats.org/officeDocument/2006/relationships/slideLayout" Target="../slideLayouts/slideLayout246.xml"/><Relationship Id="rId8" Type="http://schemas.openxmlformats.org/officeDocument/2006/relationships/slideLayout" Target="../slideLayouts/slideLayout247.xml"/><Relationship Id="rId9" Type="http://schemas.openxmlformats.org/officeDocument/2006/relationships/slideLayout" Target="../slideLayouts/slideLayout248.xml"/><Relationship Id="rId10" Type="http://schemas.openxmlformats.org/officeDocument/2006/relationships/slideLayout" Target="../slideLayouts/slideLayout24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theme" Target="../theme/theme7.xml"/><Relationship Id="rId1" Type="http://schemas.openxmlformats.org/officeDocument/2006/relationships/slideLayout" Target="../slideLayouts/slideLayout73.xml"/><Relationship Id="rId2"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it-IT"/>
              <a:t>Fare clic per modificare lo stile del titolo</a:t>
            </a:r>
          </a:p>
        </p:txBody>
      </p:sp>
      <p:sp>
        <p:nvSpPr>
          <p:cNvPr id="13315" name="Segnaposto testo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99"/>
            <a:ext cx="2133600" cy="365125"/>
          </a:xfrm>
          <a:prstGeom prst="rect">
            <a:avLst/>
          </a:prstGeom>
        </p:spPr>
        <p:txBody>
          <a:bodyPr vert="horz" lIns="91425" tIns="45713" rIns="91425" bIns="45713" rtlCol="0" anchor="ctr"/>
          <a:lstStyle>
            <a:lvl1pPr algn="l">
              <a:defRPr sz="1200">
                <a:solidFill>
                  <a:schemeClr val="tx1">
                    <a:tint val="75000"/>
                  </a:schemeClr>
                </a:solidFill>
                <a:latin typeface="Times New Roman" pitchFamily="18" charset="0"/>
                <a:ea typeface="+mn-ea"/>
                <a:cs typeface="+mn-cs"/>
              </a:defRPr>
            </a:lvl1pPr>
          </a:lstStyle>
          <a:p>
            <a:pPr>
              <a:defRPr/>
            </a:pPr>
            <a:endParaRPr lang="it-IT"/>
          </a:p>
        </p:txBody>
      </p:sp>
      <p:sp>
        <p:nvSpPr>
          <p:cNvPr id="5" name="Segnaposto piè di pagina 4"/>
          <p:cNvSpPr>
            <a:spLocks noGrp="1"/>
          </p:cNvSpPr>
          <p:nvPr>
            <p:ph type="ftr" sz="quarter" idx="3"/>
          </p:nvPr>
        </p:nvSpPr>
        <p:spPr>
          <a:xfrm>
            <a:off x="3124201" y="6356399"/>
            <a:ext cx="2895600" cy="365125"/>
          </a:xfrm>
          <a:prstGeom prst="rect">
            <a:avLst/>
          </a:prstGeom>
        </p:spPr>
        <p:txBody>
          <a:bodyPr vert="horz" lIns="91425" tIns="45713" rIns="91425" bIns="45713" rtlCol="0" anchor="ctr"/>
          <a:lstStyle>
            <a:lvl1pPr algn="ctr">
              <a:defRPr sz="1200">
                <a:solidFill>
                  <a:schemeClr val="tx1">
                    <a:tint val="75000"/>
                  </a:schemeClr>
                </a:solidFill>
                <a:latin typeface="Times New Roman" pitchFamily="18" charset="0"/>
                <a:ea typeface="+mn-ea"/>
                <a:cs typeface="+mn-cs"/>
              </a:defRPr>
            </a:lvl1pPr>
          </a:lstStyle>
          <a:p>
            <a:pPr>
              <a:defRPr/>
            </a:pPr>
            <a:r>
              <a:rPr lang="it-IT"/>
              <a:t>Marco Feroci (IASF Rome)</a:t>
            </a:r>
          </a:p>
        </p:txBody>
      </p:sp>
      <p:sp>
        <p:nvSpPr>
          <p:cNvPr id="6" name="Segnaposto numero diapositiva 5"/>
          <p:cNvSpPr>
            <a:spLocks noGrp="1"/>
          </p:cNvSpPr>
          <p:nvPr>
            <p:ph type="sldNum" sz="quarter" idx="4"/>
          </p:nvPr>
        </p:nvSpPr>
        <p:spPr>
          <a:xfrm>
            <a:off x="6553200" y="6356399"/>
            <a:ext cx="2133600" cy="365125"/>
          </a:xfrm>
          <a:prstGeom prst="rect">
            <a:avLst/>
          </a:prstGeom>
        </p:spPr>
        <p:txBody>
          <a:bodyPr vert="horz" wrap="square" lIns="91425" tIns="45713" rIns="91425" bIns="45713" numCol="1" anchor="ctr" anchorCtr="0" compatLnSpc="1">
            <a:prstTxWarp prst="textNoShape">
              <a:avLst/>
            </a:prstTxWarp>
          </a:bodyPr>
          <a:lstStyle>
            <a:lvl1pPr algn="r">
              <a:defRPr sz="1200">
                <a:solidFill>
                  <a:srgbClr val="898989"/>
                </a:solidFill>
                <a:cs typeface="+mn-cs"/>
              </a:defRPr>
            </a:lvl1pPr>
          </a:lstStyle>
          <a:p>
            <a:pPr>
              <a:defRPr/>
            </a:pPr>
            <a:fld id="{B4CEDBD0-3995-3040-82C9-0059D9785083}"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97478" r:id="rId1"/>
    <p:sldLayoutId id="2147497479" r:id="rId2"/>
    <p:sldLayoutId id="2147497480" r:id="rId3"/>
    <p:sldLayoutId id="2147497481" r:id="rId4"/>
    <p:sldLayoutId id="2147497482" r:id="rId5"/>
    <p:sldLayoutId id="2147497483" r:id="rId6"/>
    <p:sldLayoutId id="2147497484" r:id="rId7"/>
    <p:sldLayoutId id="2147497485" r:id="rId8"/>
    <p:sldLayoutId id="2147497486" r:id="rId9"/>
    <p:sldLayoutId id="2147497487" r:id="rId10"/>
    <p:sldLayoutId id="2147497488" r:id="rId11"/>
  </p:sldLayoutIdLst>
  <p:hf hdr="0" dt="0"/>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130" algn="ctr" rtl="0" fontAlgn="base">
        <a:spcBef>
          <a:spcPct val="0"/>
        </a:spcBef>
        <a:spcAft>
          <a:spcPct val="0"/>
        </a:spcAft>
        <a:defRPr sz="4400">
          <a:solidFill>
            <a:schemeClr val="tx1"/>
          </a:solidFill>
          <a:latin typeface="Calibri" pitchFamily="34" charset="0"/>
        </a:defRPr>
      </a:lvl6pPr>
      <a:lvl7pPr marL="914259" algn="ctr" rtl="0" fontAlgn="base">
        <a:spcBef>
          <a:spcPct val="0"/>
        </a:spcBef>
        <a:spcAft>
          <a:spcPct val="0"/>
        </a:spcAft>
        <a:defRPr sz="4400">
          <a:solidFill>
            <a:schemeClr val="tx1"/>
          </a:solidFill>
          <a:latin typeface="Calibri" pitchFamily="34" charset="0"/>
        </a:defRPr>
      </a:lvl7pPr>
      <a:lvl8pPr marL="1371390" algn="ctr" rtl="0" fontAlgn="base">
        <a:spcBef>
          <a:spcPct val="0"/>
        </a:spcBef>
        <a:spcAft>
          <a:spcPct val="0"/>
        </a:spcAft>
        <a:defRPr sz="4400">
          <a:solidFill>
            <a:schemeClr val="tx1"/>
          </a:solidFill>
          <a:latin typeface="Calibri" pitchFamily="34" charset="0"/>
        </a:defRPr>
      </a:lvl8pPr>
      <a:lvl9pPr marL="1828519" algn="ctr" rtl="0" fontAlgn="base">
        <a:spcBef>
          <a:spcPct val="0"/>
        </a:spcBef>
        <a:spcAft>
          <a:spcPct val="0"/>
        </a:spcAft>
        <a:defRPr sz="4400">
          <a:solidFill>
            <a:schemeClr val="tx1"/>
          </a:solidFill>
          <a:latin typeface="Calibri" pitchFamily="34" charset="0"/>
        </a:defRPr>
      </a:lvl9pPr>
    </p:titleStyle>
    <p:bodyStyle>
      <a:lvl1pPr marL="342848" indent="-342848"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6" indent="-285707"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4" indent="-228564"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54" indent="-22856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85" indent="-22856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Line 8"/>
          <p:cNvSpPr>
            <a:spLocks noChangeShapeType="1"/>
          </p:cNvSpPr>
          <p:nvPr/>
        </p:nvSpPr>
        <p:spPr bwMode="auto">
          <a:xfrm>
            <a:off x="719141" y="809625"/>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86" name="Rectangle 14"/>
          <p:cNvSpPr>
            <a:spLocks noGrp="1" noChangeArrowheads="1"/>
          </p:cNvSpPr>
          <p:nvPr>
            <p:ph type="title"/>
          </p:nvPr>
        </p:nvSpPr>
        <p:spPr bwMode="auto">
          <a:xfrm>
            <a:off x="719139" y="1288019"/>
            <a:ext cx="77009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de-DE"/>
              <a:t>Titelmasterformat durch Klicken bearbeiten</a:t>
            </a:r>
          </a:p>
        </p:txBody>
      </p:sp>
      <p:sp>
        <p:nvSpPr>
          <p:cNvPr id="3089" name="Line 17"/>
          <p:cNvSpPr>
            <a:spLocks noChangeShapeType="1"/>
          </p:cNvSpPr>
          <p:nvPr/>
        </p:nvSpPr>
        <p:spPr bwMode="auto">
          <a:xfrm>
            <a:off x="719141" y="6315075"/>
            <a:ext cx="770572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90" name="Rectangle 18"/>
          <p:cNvSpPr>
            <a:spLocks noGrp="1" noChangeArrowheads="1"/>
          </p:cNvSpPr>
          <p:nvPr>
            <p:ph type="sldNum" sz="quarter" idx="4"/>
          </p:nvPr>
        </p:nvSpPr>
        <p:spPr bwMode="auto">
          <a:xfrm>
            <a:off x="719141" y="6519863"/>
            <a:ext cx="77057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tabLst>
                <a:tab pos="7701368" algn="r"/>
              </a:tabLst>
              <a:defRPr sz="1000">
                <a:cs typeface="+mn-cs"/>
              </a:defRPr>
            </a:lvl1pPr>
          </a:lstStyle>
          <a:p>
            <a:pPr>
              <a:defRPr/>
            </a:pPr>
            <a:fld id="{26467630-0BD8-8745-A224-FA0897123AA2}" type="slidenum">
              <a:rPr lang="de-DE">
                <a:solidFill>
                  <a:srgbClr val="333333"/>
                </a:solidFill>
                <a:latin typeface="Arial" charset="0"/>
              </a:rPr>
              <a:pPr>
                <a:defRPr/>
              </a:pPr>
              <a:t>‹#›</a:t>
            </a:fld>
            <a:r>
              <a:rPr lang="de-DE">
                <a:solidFill>
                  <a:srgbClr val="333333"/>
                </a:solidFill>
                <a:latin typeface="Arial" charset="0"/>
              </a:rPr>
              <a:t> | Autor/Verfasser/Thema/Rubrik/Titel etc.	© 2010 Universität Tübingen</a:t>
            </a:r>
          </a:p>
        </p:txBody>
      </p:sp>
      <p:sp>
        <p:nvSpPr>
          <p:cNvPr id="3095" name="Rectangle 23"/>
          <p:cNvSpPr>
            <a:spLocks noGrp="1" noChangeArrowheads="1"/>
          </p:cNvSpPr>
          <p:nvPr>
            <p:ph type="body" idx="1"/>
          </p:nvPr>
        </p:nvSpPr>
        <p:spPr bwMode="auto">
          <a:xfrm>
            <a:off x="719141" y="1773243"/>
            <a:ext cx="770572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38908299"/>
      </p:ext>
    </p:extLst>
  </p:cSld>
  <p:clrMap bg1="lt1" tx1="dk1" bg2="lt2" tx2="dk2" accent1="accent1" accent2="accent2" accent3="accent3" accent4="accent4" accent5="accent5" accent6="accent6" hlink="hlink" folHlink="folHlink"/>
  <p:sldLayoutIdLst>
    <p:sldLayoutId id="2147497649" r:id="rId1"/>
    <p:sldLayoutId id="2147497650" r:id="rId2"/>
    <p:sldLayoutId id="2147497651" r:id="rId3"/>
    <p:sldLayoutId id="2147497652" r:id="rId4"/>
    <p:sldLayoutId id="2147497653" r:id="rId5"/>
    <p:sldLayoutId id="2147497654" r:id="rId6"/>
    <p:sldLayoutId id="2147497655" r:id="rId7"/>
    <p:sldLayoutId id="2147497656" r:id="rId8"/>
    <p:sldLayoutId id="2147497657" r:id="rId9"/>
    <p:sldLayoutId id="2147497658" r:id="rId10"/>
    <p:sldLayoutId id="2147497659" r:id="rId11"/>
    <p:sldLayoutId id="2147497660" r:id="rId12"/>
    <p:sldLayoutId id="2147497661" r:id="rId13"/>
    <p:sldLayoutId id="2147497662" r:id="rId14"/>
    <p:sldLayoutId id="2147497663" r:id="rId15"/>
  </p:sldLayoutIdLst>
  <p:hf hdr="0" ftr="0" dt="0"/>
  <p:txStyles>
    <p:titleStyle>
      <a:lvl1pPr algn="l" rtl="0" eaLnBrk="1" fontAlgn="base" hangingPunct="1">
        <a:spcBef>
          <a:spcPct val="0"/>
        </a:spcBef>
        <a:spcAft>
          <a:spcPct val="0"/>
        </a:spcAft>
        <a:defRPr sz="2400" b="1">
          <a:solidFill>
            <a:schemeClr val="bg2"/>
          </a:solidFill>
          <a:latin typeface="+mj-lt"/>
          <a:ea typeface="+mj-ea"/>
          <a:cs typeface="ＭＳ Ｐゴシック" charset="0"/>
        </a:defRPr>
      </a:lvl1pPr>
      <a:lvl2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5pPr>
      <a:lvl6pPr marL="457130" algn="l" rtl="0" eaLnBrk="1" fontAlgn="base" hangingPunct="1">
        <a:spcBef>
          <a:spcPct val="0"/>
        </a:spcBef>
        <a:spcAft>
          <a:spcPct val="0"/>
        </a:spcAft>
        <a:defRPr sz="2400" b="1">
          <a:solidFill>
            <a:schemeClr val="bg2"/>
          </a:solidFill>
          <a:latin typeface="Arial" charset="0"/>
          <a:ea typeface="ＭＳ Ｐゴシック" charset="0"/>
        </a:defRPr>
      </a:lvl6pPr>
      <a:lvl7pPr marL="914259" algn="l" rtl="0" eaLnBrk="1" fontAlgn="base" hangingPunct="1">
        <a:spcBef>
          <a:spcPct val="0"/>
        </a:spcBef>
        <a:spcAft>
          <a:spcPct val="0"/>
        </a:spcAft>
        <a:defRPr sz="2400" b="1">
          <a:solidFill>
            <a:schemeClr val="bg2"/>
          </a:solidFill>
          <a:latin typeface="Arial" charset="0"/>
          <a:ea typeface="ＭＳ Ｐゴシック" charset="0"/>
        </a:defRPr>
      </a:lvl7pPr>
      <a:lvl8pPr marL="1371390" algn="l" rtl="0" eaLnBrk="1" fontAlgn="base" hangingPunct="1">
        <a:spcBef>
          <a:spcPct val="0"/>
        </a:spcBef>
        <a:spcAft>
          <a:spcPct val="0"/>
        </a:spcAft>
        <a:defRPr sz="2400" b="1">
          <a:solidFill>
            <a:schemeClr val="bg2"/>
          </a:solidFill>
          <a:latin typeface="Arial" charset="0"/>
          <a:ea typeface="ＭＳ Ｐゴシック" charset="0"/>
        </a:defRPr>
      </a:lvl8pPr>
      <a:lvl9pPr marL="1828519" algn="l" rtl="0" eaLnBrk="1" fontAlgn="base" hangingPunct="1">
        <a:spcBef>
          <a:spcPct val="0"/>
        </a:spcBef>
        <a:spcAft>
          <a:spcPct val="0"/>
        </a:spcAft>
        <a:defRPr sz="2400" b="1">
          <a:solidFill>
            <a:schemeClr val="bg2"/>
          </a:solidFill>
          <a:latin typeface="Arial" charset="0"/>
          <a:ea typeface="ＭＳ Ｐゴシック" charset="0"/>
        </a:defRPr>
      </a:lvl9pPr>
    </p:titleStyle>
    <p:bodyStyle>
      <a:lvl1pPr marL="180948" indent="-180948" algn="l" rtl="0" eaLnBrk="1" fontAlgn="base" hangingPunct="1">
        <a:lnSpc>
          <a:spcPct val="110000"/>
        </a:lnSpc>
        <a:spcBef>
          <a:spcPct val="0"/>
        </a:spcBef>
        <a:spcAft>
          <a:spcPct val="0"/>
        </a:spcAft>
        <a:buChar char="•"/>
        <a:defRPr sz="2000">
          <a:solidFill>
            <a:schemeClr val="tx1"/>
          </a:solidFill>
          <a:latin typeface="+mn-lt"/>
          <a:ea typeface="+mn-ea"/>
          <a:cs typeface="ＭＳ Ｐゴシック" charset="0"/>
        </a:defRPr>
      </a:lvl1pPr>
      <a:lvl2pPr marL="541254" indent="-180948" algn="l" rtl="0" eaLnBrk="1" fontAlgn="base" hangingPunct="1">
        <a:lnSpc>
          <a:spcPct val="110000"/>
        </a:lnSpc>
        <a:spcBef>
          <a:spcPct val="0"/>
        </a:spcBef>
        <a:spcAft>
          <a:spcPct val="0"/>
        </a:spcAft>
        <a:buSzPct val="80000"/>
        <a:buChar char="-"/>
        <a:defRPr sz="2000">
          <a:solidFill>
            <a:schemeClr val="tx1"/>
          </a:solidFill>
          <a:latin typeface="+mn-lt"/>
          <a:ea typeface="+mn-ea"/>
        </a:defRPr>
      </a:lvl2pPr>
      <a:lvl3pPr marL="895212" indent="-174598" algn="l" rtl="0" eaLnBrk="1" fontAlgn="base" hangingPunct="1">
        <a:lnSpc>
          <a:spcPct val="110000"/>
        </a:lnSpc>
        <a:spcBef>
          <a:spcPct val="0"/>
        </a:spcBef>
        <a:spcAft>
          <a:spcPct val="0"/>
        </a:spcAft>
        <a:buFont typeface="Wingdings" charset="0"/>
        <a:buChar char="§"/>
        <a:defRPr sz="1400">
          <a:solidFill>
            <a:schemeClr val="tx1"/>
          </a:solidFill>
          <a:latin typeface="+mn-lt"/>
          <a:ea typeface="+mn-ea"/>
        </a:defRPr>
      </a:lvl3pPr>
      <a:lvl4pPr marL="1260283" indent="-185711" algn="l" rtl="0" eaLnBrk="1" fontAlgn="base" hangingPunct="1">
        <a:lnSpc>
          <a:spcPct val="110000"/>
        </a:lnSpc>
        <a:spcBef>
          <a:spcPct val="0"/>
        </a:spcBef>
        <a:spcAft>
          <a:spcPct val="0"/>
        </a:spcAft>
        <a:buChar char="•"/>
        <a:defRPr sz="1200">
          <a:solidFill>
            <a:schemeClr val="tx1"/>
          </a:solidFill>
          <a:latin typeface="+mn-lt"/>
          <a:ea typeface="+mn-ea"/>
        </a:defRPr>
      </a:lvl4pPr>
      <a:lvl5pPr marL="1622176" indent="-182535" algn="l" rtl="0" eaLnBrk="1" fontAlgn="base" hangingPunct="1">
        <a:lnSpc>
          <a:spcPct val="110000"/>
        </a:lnSpc>
        <a:spcBef>
          <a:spcPct val="0"/>
        </a:spcBef>
        <a:spcAft>
          <a:spcPct val="0"/>
        </a:spcAft>
        <a:buChar char="-"/>
        <a:defRPr sz="1200">
          <a:solidFill>
            <a:schemeClr val="tx1"/>
          </a:solidFill>
          <a:latin typeface="+mn-lt"/>
          <a:ea typeface="+mn-ea"/>
        </a:defRPr>
      </a:lvl5pPr>
      <a:lvl6pPr marL="2079306" indent="-182535" algn="l" rtl="0" eaLnBrk="1" fontAlgn="base" hangingPunct="1">
        <a:lnSpc>
          <a:spcPct val="110000"/>
        </a:lnSpc>
        <a:spcBef>
          <a:spcPct val="0"/>
        </a:spcBef>
        <a:spcAft>
          <a:spcPct val="0"/>
        </a:spcAft>
        <a:buChar char="-"/>
        <a:defRPr sz="1200">
          <a:solidFill>
            <a:schemeClr val="tx1"/>
          </a:solidFill>
          <a:latin typeface="+mn-lt"/>
          <a:ea typeface="+mn-ea"/>
        </a:defRPr>
      </a:lvl6pPr>
      <a:lvl7pPr marL="2536436" indent="-182535" algn="l" rtl="0" eaLnBrk="1" fontAlgn="base" hangingPunct="1">
        <a:lnSpc>
          <a:spcPct val="110000"/>
        </a:lnSpc>
        <a:spcBef>
          <a:spcPct val="0"/>
        </a:spcBef>
        <a:spcAft>
          <a:spcPct val="0"/>
        </a:spcAft>
        <a:buChar char="-"/>
        <a:defRPr sz="1200">
          <a:solidFill>
            <a:schemeClr val="tx1"/>
          </a:solidFill>
          <a:latin typeface="+mn-lt"/>
          <a:ea typeface="+mn-ea"/>
        </a:defRPr>
      </a:lvl7pPr>
      <a:lvl8pPr marL="2993566" indent="-182535" algn="l" rtl="0" eaLnBrk="1" fontAlgn="base" hangingPunct="1">
        <a:lnSpc>
          <a:spcPct val="110000"/>
        </a:lnSpc>
        <a:spcBef>
          <a:spcPct val="0"/>
        </a:spcBef>
        <a:spcAft>
          <a:spcPct val="0"/>
        </a:spcAft>
        <a:buChar char="-"/>
        <a:defRPr sz="1200">
          <a:solidFill>
            <a:schemeClr val="tx1"/>
          </a:solidFill>
          <a:latin typeface="+mn-lt"/>
          <a:ea typeface="+mn-ea"/>
        </a:defRPr>
      </a:lvl8pPr>
      <a:lvl9pPr marL="3450695" indent="-182535" algn="l" rtl="0" eaLnBrk="1" fontAlgn="base" hangingPunct="1">
        <a:lnSpc>
          <a:spcPct val="110000"/>
        </a:lnSpc>
        <a:spcBef>
          <a:spcPct val="0"/>
        </a:spcBef>
        <a:spcAft>
          <a:spcPct val="0"/>
        </a:spcAft>
        <a:buChar char="-"/>
        <a:defRPr sz="12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Line 8"/>
          <p:cNvSpPr>
            <a:spLocks noChangeShapeType="1"/>
          </p:cNvSpPr>
          <p:nvPr/>
        </p:nvSpPr>
        <p:spPr bwMode="auto">
          <a:xfrm>
            <a:off x="719141" y="809625"/>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86" name="Rectangle 14"/>
          <p:cNvSpPr>
            <a:spLocks noGrp="1" noChangeArrowheads="1"/>
          </p:cNvSpPr>
          <p:nvPr>
            <p:ph type="title"/>
          </p:nvPr>
        </p:nvSpPr>
        <p:spPr bwMode="auto">
          <a:xfrm>
            <a:off x="719139" y="1288019"/>
            <a:ext cx="77009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de-DE"/>
              <a:t>Titelmasterformat durch Klicken bearbeiten</a:t>
            </a:r>
          </a:p>
        </p:txBody>
      </p:sp>
      <p:sp>
        <p:nvSpPr>
          <p:cNvPr id="3089" name="Line 17"/>
          <p:cNvSpPr>
            <a:spLocks noChangeShapeType="1"/>
          </p:cNvSpPr>
          <p:nvPr/>
        </p:nvSpPr>
        <p:spPr bwMode="auto">
          <a:xfrm>
            <a:off x="719141" y="6315075"/>
            <a:ext cx="770572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90" name="Rectangle 18"/>
          <p:cNvSpPr>
            <a:spLocks noGrp="1" noChangeArrowheads="1"/>
          </p:cNvSpPr>
          <p:nvPr>
            <p:ph type="sldNum" sz="quarter" idx="4"/>
          </p:nvPr>
        </p:nvSpPr>
        <p:spPr bwMode="auto">
          <a:xfrm>
            <a:off x="719141" y="6519863"/>
            <a:ext cx="77057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tabLst>
                <a:tab pos="7701368" algn="r"/>
              </a:tabLst>
              <a:defRPr sz="1000">
                <a:cs typeface="+mn-cs"/>
              </a:defRPr>
            </a:lvl1pPr>
          </a:lstStyle>
          <a:p>
            <a:pPr>
              <a:defRPr/>
            </a:pPr>
            <a:fld id="{26467630-0BD8-8745-A224-FA0897123AA2}" type="slidenum">
              <a:rPr lang="de-DE">
                <a:solidFill>
                  <a:srgbClr val="333333"/>
                </a:solidFill>
                <a:latin typeface="Arial" charset="0"/>
              </a:rPr>
              <a:pPr>
                <a:defRPr/>
              </a:pPr>
              <a:t>‹#›</a:t>
            </a:fld>
            <a:r>
              <a:rPr lang="de-DE">
                <a:solidFill>
                  <a:srgbClr val="333333"/>
                </a:solidFill>
                <a:latin typeface="Arial" charset="0"/>
              </a:rPr>
              <a:t> | Autor/Verfasser/Thema/Rubrik/Titel etc.	© 2010 Universität Tübingen</a:t>
            </a:r>
          </a:p>
        </p:txBody>
      </p:sp>
      <p:sp>
        <p:nvSpPr>
          <p:cNvPr id="3095" name="Rectangle 23"/>
          <p:cNvSpPr>
            <a:spLocks noGrp="1" noChangeArrowheads="1"/>
          </p:cNvSpPr>
          <p:nvPr>
            <p:ph type="body" idx="1"/>
          </p:nvPr>
        </p:nvSpPr>
        <p:spPr bwMode="auto">
          <a:xfrm>
            <a:off x="719141" y="1773243"/>
            <a:ext cx="770572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65332664"/>
      </p:ext>
    </p:extLst>
  </p:cSld>
  <p:clrMap bg1="lt1" tx1="dk1" bg2="lt2" tx2="dk2" accent1="accent1" accent2="accent2" accent3="accent3" accent4="accent4" accent5="accent5" accent6="accent6" hlink="hlink" folHlink="folHlink"/>
  <p:sldLayoutIdLst>
    <p:sldLayoutId id="2147497665" r:id="rId1"/>
    <p:sldLayoutId id="2147497666" r:id="rId2"/>
    <p:sldLayoutId id="2147497667" r:id="rId3"/>
    <p:sldLayoutId id="2147497668" r:id="rId4"/>
    <p:sldLayoutId id="2147497669" r:id="rId5"/>
    <p:sldLayoutId id="2147497670" r:id="rId6"/>
    <p:sldLayoutId id="2147497671" r:id="rId7"/>
    <p:sldLayoutId id="2147497672" r:id="rId8"/>
    <p:sldLayoutId id="2147497673" r:id="rId9"/>
    <p:sldLayoutId id="2147497674" r:id="rId10"/>
    <p:sldLayoutId id="2147497675" r:id="rId11"/>
    <p:sldLayoutId id="2147497676" r:id="rId12"/>
    <p:sldLayoutId id="2147497677" r:id="rId13"/>
    <p:sldLayoutId id="2147497678" r:id="rId14"/>
    <p:sldLayoutId id="2147497679" r:id="rId15"/>
  </p:sldLayoutIdLst>
  <p:hf hdr="0" ftr="0" dt="0"/>
  <p:txStyles>
    <p:titleStyle>
      <a:lvl1pPr algn="l" rtl="0" eaLnBrk="1" fontAlgn="base" hangingPunct="1">
        <a:spcBef>
          <a:spcPct val="0"/>
        </a:spcBef>
        <a:spcAft>
          <a:spcPct val="0"/>
        </a:spcAft>
        <a:defRPr sz="2400" b="1">
          <a:solidFill>
            <a:schemeClr val="bg2"/>
          </a:solidFill>
          <a:latin typeface="+mj-lt"/>
          <a:ea typeface="+mj-ea"/>
          <a:cs typeface="ＭＳ Ｐゴシック" charset="0"/>
        </a:defRPr>
      </a:lvl1pPr>
      <a:lvl2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5pPr>
      <a:lvl6pPr marL="457130" algn="l" rtl="0" eaLnBrk="1" fontAlgn="base" hangingPunct="1">
        <a:spcBef>
          <a:spcPct val="0"/>
        </a:spcBef>
        <a:spcAft>
          <a:spcPct val="0"/>
        </a:spcAft>
        <a:defRPr sz="2400" b="1">
          <a:solidFill>
            <a:schemeClr val="bg2"/>
          </a:solidFill>
          <a:latin typeface="Arial" charset="0"/>
          <a:ea typeface="ＭＳ Ｐゴシック" charset="0"/>
        </a:defRPr>
      </a:lvl6pPr>
      <a:lvl7pPr marL="914259" algn="l" rtl="0" eaLnBrk="1" fontAlgn="base" hangingPunct="1">
        <a:spcBef>
          <a:spcPct val="0"/>
        </a:spcBef>
        <a:spcAft>
          <a:spcPct val="0"/>
        </a:spcAft>
        <a:defRPr sz="2400" b="1">
          <a:solidFill>
            <a:schemeClr val="bg2"/>
          </a:solidFill>
          <a:latin typeface="Arial" charset="0"/>
          <a:ea typeface="ＭＳ Ｐゴシック" charset="0"/>
        </a:defRPr>
      </a:lvl7pPr>
      <a:lvl8pPr marL="1371390" algn="l" rtl="0" eaLnBrk="1" fontAlgn="base" hangingPunct="1">
        <a:spcBef>
          <a:spcPct val="0"/>
        </a:spcBef>
        <a:spcAft>
          <a:spcPct val="0"/>
        </a:spcAft>
        <a:defRPr sz="2400" b="1">
          <a:solidFill>
            <a:schemeClr val="bg2"/>
          </a:solidFill>
          <a:latin typeface="Arial" charset="0"/>
          <a:ea typeface="ＭＳ Ｐゴシック" charset="0"/>
        </a:defRPr>
      </a:lvl8pPr>
      <a:lvl9pPr marL="1828519" algn="l" rtl="0" eaLnBrk="1" fontAlgn="base" hangingPunct="1">
        <a:spcBef>
          <a:spcPct val="0"/>
        </a:spcBef>
        <a:spcAft>
          <a:spcPct val="0"/>
        </a:spcAft>
        <a:defRPr sz="2400" b="1">
          <a:solidFill>
            <a:schemeClr val="bg2"/>
          </a:solidFill>
          <a:latin typeface="Arial" charset="0"/>
          <a:ea typeface="ＭＳ Ｐゴシック" charset="0"/>
        </a:defRPr>
      </a:lvl9pPr>
    </p:titleStyle>
    <p:bodyStyle>
      <a:lvl1pPr marL="180948" indent="-180948" algn="l" rtl="0" eaLnBrk="1" fontAlgn="base" hangingPunct="1">
        <a:lnSpc>
          <a:spcPct val="110000"/>
        </a:lnSpc>
        <a:spcBef>
          <a:spcPct val="0"/>
        </a:spcBef>
        <a:spcAft>
          <a:spcPct val="0"/>
        </a:spcAft>
        <a:buChar char="•"/>
        <a:defRPr sz="2000">
          <a:solidFill>
            <a:schemeClr val="tx1"/>
          </a:solidFill>
          <a:latin typeface="+mn-lt"/>
          <a:ea typeface="+mn-ea"/>
          <a:cs typeface="ＭＳ Ｐゴシック" charset="0"/>
        </a:defRPr>
      </a:lvl1pPr>
      <a:lvl2pPr marL="541254" indent="-180948" algn="l" rtl="0" eaLnBrk="1" fontAlgn="base" hangingPunct="1">
        <a:lnSpc>
          <a:spcPct val="110000"/>
        </a:lnSpc>
        <a:spcBef>
          <a:spcPct val="0"/>
        </a:spcBef>
        <a:spcAft>
          <a:spcPct val="0"/>
        </a:spcAft>
        <a:buSzPct val="80000"/>
        <a:buChar char="-"/>
        <a:defRPr sz="2000">
          <a:solidFill>
            <a:schemeClr val="tx1"/>
          </a:solidFill>
          <a:latin typeface="+mn-lt"/>
          <a:ea typeface="+mn-ea"/>
        </a:defRPr>
      </a:lvl2pPr>
      <a:lvl3pPr marL="895212" indent="-174598" algn="l" rtl="0" eaLnBrk="1" fontAlgn="base" hangingPunct="1">
        <a:lnSpc>
          <a:spcPct val="110000"/>
        </a:lnSpc>
        <a:spcBef>
          <a:spcPct val="0"/>
        </a:spcBef>
        <a:spcAft>
          <a:spcPct val="0"/>
        </a:spcAft>
        <a:buFont typeface="Wingdings" charset="0"/>
        <a:buChar char="§"/>
        <a:defRPr sz="1400">
          <a:solidFill>
            <a:schemeClr val="tx1"/>
          </a:solidFill>
          <a:latin typeface="+mn-lt"/>
          <a:ea typeface="+mn-ea"/>
        </a:defRPr>
      </a:lvl3pPr>
      <a:lvl4pPr marL="1260283" indent="-185711" algn="l" rtl="0" eaLnBrk="1" fontAlgn="base" hangingPunct="1">
        <a:lnSpc>
          <a:spcPct val="110000"/>
        </a:lnSpc>
        <a:spcBef>
          <a:spcPct val="0"/>
        </a:spcBef>
        <a:spcAft>
          <a:spcPct val="0"/>
        </a:spcAft>
        <a:buChar char="•"/>
        <a:defRPr sz="1200">
          <a:solidFill>
            <a:schemeClr val="tx1"/>
          </a:solidFill>
          <a:latin typeface="+mn-lt"/>
          <a:ea typeface="+mn-ea"/>
        </a:defRPr>
      </a:lvl4pPr>
      <a:lvl5pPr marL="1622176" indent="-182535" algn="l" rtl="0" eaLnBrk="1" fontAlgn="base" hangingPunct="1">
        <a:lnSpc>
          <a:spcPct val="110000"/>
        </a:lnSpc>
        <a:spcBef>
          <a:spcPct val="0"/>
        </a:spcBef>
        <a:spcAft>
          <a:spcPct val="0"/>
        </a:spcAft>
        <a:buChar char="-"/>
        <a:defRPr sz="1200">
          <a:solidFill>
            <a:schemeClr val="tx1"/>
          </a:solidFill>
          <a:latin typeface="+mn-lt"/>
          <a:ea typeface="+mn-ea"/>
        </a:defRPr>
      </a:lvl5pPr>
      <a:lvl6pPr marL="2079306" indent="-182535" algn="l" rtl="0" eaLnBrk="1" fontAlgn="base" hangingPunct="1">
        <a:lnSpc>
          <a:spcPct val="110000"/>
        </a:lnSpc>
        <a:spcBef>
          <a:spcPct val="0"/>
        </a:spcBef>
        <a:spcAft>
          <a:spcPct val="0"/>
        </a:spcAft>
        <a:buChar char="-"/>
        <a:defRPr sz="1200">
          <a:solidFill>
            <a:schemeClr val="tx1"/>
          </a:solidFill>
          <a:latin typeface="+mn-lt"/>
          <a:ea typeface="+mn-ea"/>
        </a:defRPr>
      </a:lvl6pPr>
      <a:lvl7pPr marL="2536436" indent="-182535" algn="l" rtl="0" eaLnBrk="1" fontAlgn="base" hangingPunct="1">
        <a:lnSpc>
          <a:spcPct val="110000"/>
        </a:lnSpc>
        <a:spcBef>
          <a:spcPct val="0"/>
        </a:spcBef>
        <a:spcAft>
          <a:spcPct val="0"/>
        </a:spcAft>
        <a:buChar char="-"/>
        <a:defRPr sz="1200">
          <a:solidFill>
            <a:schemeClr val="tx1"/>
          </a:solidFill>
          <a:latin typeface="+mn-lt"/>
          <a:ea typeface="+mn-ea"/>
        </a:defRPr>
      </a:lvl7pPr>
      <a:lvl8pPr marL="2993566" indent="-182535" algn="l" rtl="0" eaLnBrk="1" fontAlgn="base" hangingPunct="1">
        <a:lnSpc>
          <a:spcPct val="110000"/>
        </a:lnSpc>
        <a:spcBef>
          <a:spcPct val="0"/>
        </a:spcBef>
        <a:spcAft>
          <a:spcPct val="0"/>
        </a:spcAft>
        <a:buChar char="-"/>
        <a:defRPr sz="1200">
          <a:solidFill>
            <a:schemeClr val="tx1"/>
          </a:solidFill>
          <a:latin typeface="+mn-lt"/>
          <a:ea typeface="+mn-ea"/>
        </a:defRPr>
      </a:lvl8pPr>
      <a:lvl9pPr marL="3450695" indent="-182535" algn="l" rtl="0" eaLnBrk="1" fontAlgn="base" hangingPunct="1">
        <a:lnSpc>
          <a:spcPct val="110000"/>
        </a:lnSpc>
        <a:spcBef>
          <a:spcPct val="0"/>
        </a:spcBef>
        <a:spcAft>
          <a:spcPct val="0"/>
        </a:spcAft>
        <a:buChar char="-"/>
        <a:defRPr sz="12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Line 8"/>
          <p:cNvSpPr>
            <a:spLocks noChangeShapeType="1"/>
          </p:cNvSpPr>
          <p:nvPr/>
        </p:nvSpPr>
        <p:spPr bwMode="auto">
          <a:xfrm>
            <a:off x="719141" y="809625"/>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86" name="Rectangle 14"/>
          <p:cNvSpPr>
            <a:spLocks noGrp="1" noChangeArrowheads="1"/>
          </p:cNvSpPr>
          <p:nvPr>
            <p:ph type="title"/>
          </p:nvPr>
        </p:nvSpPr>
        <p:spPr bwMode="auto">
          <a:xfrm>
            <a:off x="719139" y="1288019"/>
            <a:ext cx="77009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de-DE"/>
              <a:t>Titelmasterformat durch Klicken bearbeiten</a:t>
            </a:r>
          </a:p>
        </p:txBody>
      </p:sp>
      <p:sp>
        <p:nvSpPr>
          <p:cNvPr id="3089" name="Line 17"/>
          <p:cNvSpPr>
            <a:spLocks noChangeShapeType="1"/>
          </p:cNvSpPr>
          <p:nvPr/>
        </p:nvSpPr>
        <p:spPr bwMode="auto">
          <a:xfrm>
            <a:off x="719141" y="6315075"/>
            <a:ext cx="770572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90" name="Rectangle 18"/>
          <p:cNvSpPr>
            <a:spLocks noGrp="1" noChangeArrowheads="1"/>
          </p:cNvSpPr>
          <p:nvPr>
            <p:ph type="sldNum" sz="quarter" idx="4"/>
          </p:nvPr>
        </p:nvSpPr>
        <p:spPr bwMode="auto">
          <a:xfrm>
            <a:off x="719141" y="6519863"/>
            <a:ext cx="77057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tabLst>
                <a:tab pos="7701368" algn="r"/>
              </a:tabLst>
              <a:defRPr sz="1000">
                <a:cs typeface="+mn-cs"/>
              </a:defRPr>
            </a:lvl1pPr>
          </a:lstStyle>
          <a:p>
            <a:pPr>
              <a:defRPr/>
            </a:pPr>
            <a:fld id="{26467630-0BD8-8745-A224-FA0897123AA2}" type="slidenum">
              <a:rPr lang="de-DE">
                <a:solidFill>
                  <a:srgbClr val="333333"/>
                </a:solidFill>
                <a:latin typeface="Arial" charset="0"/>
              </a:rPr>
              <a:pPr>
                <a:defRPr/>
              </a:pPr>
              <a:t>‹#›</a:t>
            </a:fld>
            <a:r>
              <a:rPr lang="de-DE">
                <a:solidFill>
                  <a:srgbClr val="333333"/>
                </a:solidFill>
                <a:latin typeface="Arial" charset="0"/>
              </a:rPr>
              <a:t> | Autor/Verfasser/Thema/Rubrik/Titel etc.	© 2010 Universität Tübingen</a:t>
            </a:r>
          </a:p>
        </p:txBody>
      </p:sp>
      <p:sp>
        <p:nvSpPr>
          <p:cNvPr id="3095" name="Rectangle 23"/>
          <p:cNvSpPr>
            <a:spLocks noGrp="1" noChangeArrowheads="1"/>
          </p:cNvSpPr>
          <p:nvPr>
            <p:ph type="body" idx="1"/>
          </p:nvPr>
        </p:nvSpPr>
        <p:spPr bwMode="auto">
          <a:xfrm>
            <a:off x="719141" y="1773243"/>
            <a:ext cx="770572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9459510"/>
      </p:ext>
    </p:extLst>
  </p:cSld>
  <p:clrMap bg1="lt1" tx1="dk1" bg2="lt2" tx2="dk2" accent1="accent1" accent2="accent2" accent3="accent3" accent4="accent4" accent5="accent5" accent6="accent6" hlink="hlink" folHlink="folHlink"/>
  <p:sldLayoutIdLst>
    <p:sldLayoutId id="2147497681" r:id="rId1"/>
    <p:sldLayoutId id="2147497682" r:id="rId2"/>
    <p:sldLayoutId id="2147497683" r:id="rId3"/>
    <p:sldLayoutId id="2147497684" r:id="rId4"/>
    <p:sldLayoutId id="2147497685" r:id="rId5"/>
    <p:sldLayoutId id="2147497686" r:id="rId6"/>
    <p:sldLayoutId id="2147497687" r:id="rId7"/>
    <p:sldLayoutId id="2147497688" r:id="rId8"/>
    <p:sldLayoutId id="2147497689" r:id="rId9"/>
    <p:sldLayoutId id="2147497690" r:id="rId10"/>
    <p:sldLayoutId id="2147497691" r:id="rId11"/>
    <p:sldLayoutId id="2147497693" r:id="rId12"/>
    <p:sldLayoutId id="2147497694" r:id="rId13"/>
    <p:sldLayoutId id="2147497695" r:id="rId14"/>
  </p:sldLayoutIdLst>
  <p:hf hdr="0" ftr="0" dt="0"/>
  <p:txStyles>
    <p:titleStyle>
      <a:lvl1pPr algn="l" rtl="0" eaLnBrk="1" fontAlgn="base" hangingPunct="1">
        <a:spcBef>
          <a:spcPct val="0"/>
        </a:spcBef>
        <a:spcAft>
          <a:spcPct val="0"/>
        </a:spcAft>
        <a:defRPr sz="2400" b="1">
          <a:solidFill>
            <a:schemeClr val="bg2"/>
          </a:solidFill>
          <a:latin typeface="+mj-lt"/>
          <a:ea typeface="+mj-ea"/>
          <a:cs typeface="ＭＳ Ｐゴシック" charset="0"/>
        </a:defRPr>
      </a:lvl1pPr>
      <a:lvl2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5pPr>
      <a:lvl6pPr marL="457130" algn="l" rtl="0" eaLnBrk="1" fontAlgn="base" hangingPunct="1">
        <a:spcBef>
          <a:spcPct val="0"/>
        </a:spcBef>
        <a:spcAft>
          <a:spcPct val="0"/>
        </a:spcAft>
        <a:defRPr sz="2400" b="1">
          <a:solidFill>
            <a:schemeClr val="bg2"/>
          </a:solidFill>
          <a:latin typeface="Arial" charset="0"/>
          <a:ea typeface="ＭＳ Ｐゴシック" charset="0"/>
        </a:defRPr>
      </a:lvl6pPr>
      <a:lvl7pPr marL="914259" algn="l" rtl="0" eaLnBrk="1" fontAlgn="base" hangingPunct="1">
        <a:spcBef>
          <a:spcPct val="0"/>
        </a:spcBef>
        <a:spcAft>
          <a:spcPct val="0"/>
        </a:spcAft>
        <a:defRPr sz="2400" b="1">
          <a:solidFill>
            <a:schemeClr val="bg2"/>
          </a:solidFill>
          <a:latin typeface="Arial" charset="0"/>
          <a:ea typeface="ＭＳ Ｐゴシック" charset="0"/>
        </a:defRPr>
      </a:lvl7pPr>
      <a:lvl8pPr marL="1371390" algn="l" rtl="0" eaLnBrk="1" fontAlgn="base" hangingPunct="1">
        <a:spcBef>
          <a:spcPct val="0"/>
        </a:spcBef>
        <a:spcAft>
          <a:spcPct val="0"/>
        </a:spcAft>
        <a:defRPr sz="2400" b="1">
          <a:solidFill>
            <a:schemeClr val="bg2"/>
          </a:solidFill>
          <a:latin typeface="Arial" charset="0"/>
          <a:ea typeface="ＭＳ Ｐゴシック" charset="0"/>
        </a:defRPr>
      </a:lvl8pPr>
      <a:lvl9pPr marL="1828519" algn="l" rtl="0" eaLnBrk="1" fontAlgn="base" hangingPunct="1">
        <a:spcBef>
          <a:spcPct val="0"/>
        </a:spcBef>
        <a:spcAft>
          <a:spcPct val="0"/>
        </a:spcAft>
        <a:defRPr sz="2400" b="1">
          <a:solidFill>
            <a:schemeClr val="bg2"/>
          </a:solidFill>
          <a:latin typeface="Arial" charset="0"/>
          <a:ea typeface="ＭＳ Ｐゴシック" charset="0"/>
        </a:defRPr>
      </a:lvl9pPr>
    </p:titleStyle>
    <p:bodyStyle>
      <a:lvl1pPr marL="180948" indent="-180948" algn="l" rtl="0" eaLnBrk="1" fontAlgn="base" hangingPunct="1">
        <a:lnSpc>
          <a:spcPct val="110000"/>
        </a:lnSpc>
        <a:spcBef>
          <a:spcPct val="0"/>
        </a:spcBef>
        <a:spcAft>
          <a:spcPct val="0"/>
        </a:spcAft>
        <a:buChar char="•"/>
        <a:defRPr sz="2000">
          <a:solidFill>
            <a:schemeClr val="tx1"/>
          </a:solidFill>
          <a:latin typeface="+mn-lt"/>
          <a:ea typeface="+mn-ea"/>
          <a:cs typeface="ＭＳ Ｐゴシック" charset="0"/>
        </a:defRPr>
      </a:lvl1pPr>
      <a:lvl2pPr marL="541254" indent="-180948" algn="l" rtl="0" eaLnBrk="1" fontAlgn="base" hangingPunct="1">
        <a:lnSpc>
          <a:spcPct val="110000"/>
        </a:lnSpc>
        <a:spcBef>
          <a:spcPct val="0"/>
        </a:spcBef>
        <a:spcAft>
          <a:spcPct val="0"/>
        </a:spcAft>
        <a:buSzPct val="80000"/>
        <a:buChar char="-"/>
        <a:defRPr sz="2000">
          <a:solidFill>
            <a:schemeClr val="tx1"/>
          </a:solidFill>
          <a:latin typeface="+mn-lt"/>
          <a:ea typeface="+mn-ea"/>
        </a:defRPr>
      </a:lvl2pPr>
      <a:lvl3pPr marL="895212" indent="-174598" algn="l" rtl="0" eaLnBrk="1" fontAlgn="base" hangingPunct="1">
        <a:lnSpc>
          <a:spcPct val="110000"/>
        </a:lnSpc>
        <a:spcBef>
          <a:spcPct val="0"/>
        </a:spcBef>
        <a:spcAft>
          <a:spcPct val="0"/>
        </a:spcAft>
        <a:buFont typeface="Wingdings" charset="0"/>
        <a:buChar char="§"/>
        <a:defRPr sz="1400">
          <a:solidFill>
            <a:schemeClr val="tx1"/>
          </a:solidFill>
          <a:latin typeface="+mn-lt"/>
          <a:ea typeface="+mn-ea"/>
        </a:defRPr>
      </a:lvl3pPr>
      <a:lvl4pPr marL="1260283" indent="-185711" algn="l" rtl="0" eaLnBrk="1" fontAlgn="base" hangingPunct="1">
        <a:lnSpc>
          <a:spcPct val="110000"/>
        </a:lnSpc>
        <a:spcBef>
          <a:spcPct val="0"/>
        </a:spcBef>
        <a:spcAft>
          <a:spcPct val="0"/>
        </a:spcAft>
        <a:buChar char="•"/>
        <a:defRPr sz="1200">
          <a:solidFill>
            <a:schemeClr val="tx1"/>
          </a:solidFill>
          <a:latin typeface="+mn-lt"/>
          <a:ea typeface="+mn-ea"/>
        </a:defRPr>
      </a:lvl4pPr>
      <a:lvl5pPr marL="1622176" indent="-182535" algn="l" rtl="0" eaLnBrk="1" fontAlgn="base" hangingPunct="1">
        <a:lnSpc>
          <a:spcPct val="110000"/>
        </a:lnSpc>
        <a:spcBef>
          <a:spcPct val="0"/>
        </a:spcBef>
        <a:spcAft>
          <a:spcPct val="0"/>
        </a:spcAft>
        <a:buChar char="-"/>
        <a:defRPr sz="1200">
          <a:solidFill>
            <a:schemeClr val="tx1"/>
          </a:solidFill>
          <a:latin typeface="+mn-lt"/>
          <a:ea typeface="+mn-ea"/>
        </a:defRPr>
      </a:lvl5pPr>
      <a:lvl6pPr marL="2079306" indent="-182535" algn="l" rtl="0" eaLnBrk="1" fontAlgn="base" hangingPunct="1">
        <a:lnSpc>
          <a:spcPct val="110000"/>
        </a:lnSpc>
        <a:spcBef>
          <a:spcPct val="0"/>
        </a:spcBef>
        <a:spcAft>
          <a:spcPct val="0"/>
        </a:spcAft>
        <a:buChar char="-"/>
        <a:defRPr sz="1200">
          <a:solidFill>
            <a:schemeClr val="tx1"/>
          </a:solidFill>
          <a:latin typeface="+mn-lt"/>
          <a:ea typeface="+mn-ea"/>
        </a:defRPr>
      </a:lvl6pPr>
      <a:lvl7pPr marL="2536436" indent="-182535" algn="l" rtl="0" eaLnBrk="1" fontAlgn="base" hangingPunct="1">
        <a:lnSpc>
          <a:spcPct val="110000"/>
        </a:lnSpc>
        <a:spcBef>
          <a:spcPct val="0"/>
        </a:spcBef>
        <a:spcAft>
          <a:spcPct val="0"/>
        </a:spcAft>
        <a:buChar char="-"/>
        <a:defRPr sz="1200">
          <a:solidFill>
            <a:schemeClr val="tx1"/>
          </a:solidFill>
          <a:latin typeface="+mn-lt"/>
          <a:ea typeface="+mn-ea"/>
        </a:defRPr>
      </a:lvl7pPr>
      <a:lvl8pPr marL="2993566" indent="-182535" algn="l" rtl="0" eaLnBrk="1" fontAlgn="base" hangingPunct="1">
        <a:lnSpc>
          <a:spcPct val="110000"/>
        </a:lnSpc>
        <a:spcBef>
          <a:spcPct val="0"/>
        </a:spcBef>
        <a:spcAft>
          <a:spcPct val="0"/>
        </a:spcAft>
        <a:buChar char="-"/>
        <a:defRPr sz="1200">
          <a:solidFill>
            <a:schemeClr val="tx1"/>
          </a:solidFill>
          <a:latin typeface="+mn-lt"/>
          <a:ea typeface="+mn-ea"/>
        </a:defRPr>
      </a:lvl8pPr>
      <a:lvl9pPr marL="3450695" indent="-182535" algn="l" rtl="0" eaLnBrk="1" fontAlgn="base" hangingPunct="1">
        <a:lnSpc>
          <a:spcPct val="110000"/>
        </a:lnSpc>
        <a:spcBef>
          <a:spcPct val="0"/>
        </a:spcBef>
        <a:spcAft>
          <a:spcPct val="0"/>
        </a:spcAft>
        <a:buChar char="-"/>
        <a:defRPr sz="12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Line 8"/>
          <p:cNvSpPr>
            <a:spLocks noChangeShapeType="1"/>
          </p:cNvSpPr>
          <p:nvPr/>
        </p:nvSpPr>
        <p:spPr bwMode="auto">
          <a:xfrm>
            <a:off x="719141" y="809625"/>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86" name="Rectangle 14"/>
          <p:cNvSpPr>
            <a:spLocks noGrp="1" noChangeArrowheads="1"/>
          </p:cNvSpPr>
          <p:nvPr>
            <p:ph type="title"/>
          </p:nvPr>
        </p:nvSpPr>
        <p:spPr bwMode="auto">
          <a:xfrm>
            <a:off x="719139" y="1288019"/>
            <a:ext cx="77009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de-DE"/>
              <a:t>Titelmasterformat durch Klicken bearbeiten</a:t>
            </a:r>
          </a:p>
        </p:txBody>
      </p:sp>
      <p:sp>
        <p:nvSpPr>
          <p:cNvPr id="3089" name="Line 17"/>
          <p:cNvSpPr>
            <a:spLocks noChangeShapeType="1"/>
          </p:cNvSpPr>
          <p:nvPr/>
        </p:nvSpPr>
        <p:spPr bwMode="auto">
          <a:xfrm>
            <a:off x="719141" y="6315075"/>
            <a:ext cx="770572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90" name="Rectangle 18"/>
          <p:cNvSpPr>
            <a:spLocks noGrp="1" noChangeArrowheads="1"/>
          </p:cNvSpPr>
          <p:nvPr>
            <p:ph type="sldNum" sz="quarter" idx="4"/>
          </p:nvPr>
        </p:nvSpPr>
        <p:spPr bwMode="auto">
          <a:xfrm>
            <a:off x="719141" y="6519863"/>
            <a:ext cx="77057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tabLst>
                <a:tab pos="7701368" algn="r"/>
              </a:tabLst>
              <a:defRPr sz="1000">
                <a:cs typeface="+mn-cs"/>
              </a:defRPr>
            </a:lvl1pPr>
          </a:lstStyle>
          <a:p>
            <a:pPr>
              <a:defRPr/>
            </a:pPr>
            <a:fld id="{26467630-0BD8-8745-A224-FA0897123AA2}" type="slidenum">
              <a:rPr lang="de-DE">
                <a:solidFill>
                  <a:srgbClr val="333333"/>
                </a:solidFill>
                <a:latin typeface="Arial" charset="0"/>
              </a:rPr>
              <a:pPr>
                <a:defRPr/>
              </a:pPr>
              <a:t>‹#›</a:t>
            </a:fld>
            <a:r>
              <a:rPr lang="de-DE">
                <a:solidFill>
                  <a:srgbClr val="333333"/>
                </a:solidFill>
                <a:latin typeface="Arial" charset="0"/>
              </a:rPr>
              <a:t> | Autor/Verfasser/Thema/Rubrik/Titel etc.	© 2010 Universität Tübingen</a:t>
            </a:r>
          </a:p>
        </p:txBody>
      </p:sp>
      <p:sp>
        <p:nvSpPr>
          <p:cNvPr id="3095" name="Rectangle 23"/>
          <p:cNvSpPr>
            <a:spLocks noGrp="1" noChangeArrowheads="1"/>
          </p:cNvSpPr>
          <p:nvPr>
            <p:ph type="body" idx="1"/>
          </p:nvPr>
        </p:nvSpPr>
        <p:spPr bwMode="auto">
          <a:xfrm>
            <a:off x="719141" y="1773243"/>
            <a:ext cx="770572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58858016"/>
      </p:ext>
    </p:extLst>
  </p:cSld>
  <p:clrMap bg1="lt1" tx1="dk1" bg2="lt2" tx2="dk2" accent1="accent1" accent2="accent2" accent3="accent3" accent4="accent4" accent5="accent5" accent6="accent6" hlink="hlink" folHlink="folHlink"/>
  <p:sldLayoutIdLst>
    <p:sldLayoutId id="2147497697" r:id="rId1"/>
    <p:sldLayoutId id="2147497698" r:id="rId2"/>
    <p:sldLayoutId id="2147497699" r:id="rId3"/>
    <p:sldLayoutId id="2147497700" r:id="rId4"/>
    <p:sldLayoutId id="2147497701" r:id="rId5"/>
    <p:sldLayoutId id="2147497702" r:id="rId6"/>
    <p:sldLayoutId id="2147497703" r:id="rId7"/>
    <p:sldLayoutId id="2147497704" r:id="rId8"/>
    <p:sldLayoutId id="2147497705" r:id="rId9"/>
    <p:sldLayoutId id="2147497706" r:id="rId10"/>
    <p:sldLayoutId id="2147497707" r:id="rId11"/>
    <p:sldLayoutId id="2147497708" r:id="rId12"/>
    <p:sldLayoutId id="2147497709" r:id="rId13"/>
    <p:sldLayoutId id="2147497710" r:id="rId14"/>
    <p:sldLayoutId id="2147497711" r:id="rId15"/>
  </p:sldLayoutIdLst>
  <p:hf hdr="0" ftr="0" dt="0"/>
  <p:txStyles>
    <p:titleStyle>
      <a:lvl1pPr algn="l" rtl="0" eaLnBrk="1" fontAlgn="base" hangingPunct="1">
        <a:spcBef>
          <a:spcPct val="0"/>
        </a:spcBef>
        <a:spcAft>
          <a:spcPct val="0"/>
        </a:spcAft>
        <a:defRPr sz="2400" b="1">
          <a:solidFill>
            <a:schemeClr val="bg2"/>
          </a:solidFill>
          <a:latin typeface="+mj-lt"/>
          <a:ea typeface="+mj-ea"/>
          <a:cs typeface="ＭＳ Ｐゴシック" charset="0"/>
        </a:defRPr>
      </a:lvl1pPr>
      <a:lvl2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5pPr>
      <a:lvl6pPr marL="457130" algn="l" rtl="0" eaLnBrk="1" fontAlgn="base" hangingPunct="1">
        <a:spcBef>
          <a:spcPct val="0"/>
        </a:spcBef>
        <a:spcAft>
          <a:spcPct val="0"/>
        </a:spcAft>
        <a:defRPr sz="2400" b="1">
          <a:solidFill>
            <a:schemeClr val="bg2"/>
          </a:solidFill>
          <a:latin typeface="Arial" charset="0"/>
          <a:ea typeface="ＭＳ Ｐゴシック" charset="0"/>
        </a:defRPr>
      </a:lvl6pPr>
      <a:lvl7pPr marL="914259" algn="l" rtl="0" eaLnBrk="1" fontAlgn="base" hangingPunct="1">
        <a:spcBef>
          <a:spcPct val="0"/>
        </a:spcBef>
        <a:spcAft>
          <a:spcPct val="0"/>
        </a:spcAft>
        <a:defRPr sz="2400" b="1">
          <a:solidFill>
            <a:schemeClr val="bg2"/>
          </a:solidFill>
          <a:latin typeface="Arial" charset="0"/>
          <a:ea typeface="ＭＳ Ｐゴシック" charset="0"/>
        </a:defRPr>
      </a:lvl7pPr>
      <a:lvl8pPr marL="1371390" algn="l" rtl="0" eaLnBrk="1" fontAlgn="base" hangingPunct="1">
        <a:spcBef>
          <a:spcPct val="0"/>
        </a:spcBef>
        <a:spcAft>
          <a:spcPct val="0"/>
        </a:spcAft>
        <a:defRPr sz="2400" b="1">
          <a:solidFill>
            <a:schemeClr val="bg2"/>
          </a:solidFill>
          <a:latin typeface="Arial" charset="0"/>
          <a:ea typeface="ＭＳ Ｐゴシック" charset="0"/>
        </a:defRPr>
      </a:lvl8pPr>
      <a:lvl9pPr marL="1828519" algn="l" rtl="0" eaLnBrk="1" fontAlgn="base" hangingPunct="1">
        <a:spcBef>
          <a:spcPct val="0"/>
        </a:spcBef>
        <a:spcAft>
          <a:spcPct val="0"/>
        </a:spcAft>
        <a:defRPr sz="2400" b="1">
          <a:solidFill>
            <a:schemeClr val="bg2"/>
          </a:solidFill>
          <a:latin typeface="Arial" charset="0"/>
          <a:ea typeface="ＭＳ Ｐゴシック" charset="0"/>
        </a:defRPr>
      </a:lvl9pPr>
    </p:titleStyle>
    <p:bodyStyle>
      <a:lvl1pPr marL="180948" indent="-180948" algn="l" rtl="0" eaLnBrk="1" fontAlgn="base" hangingPunct="1">
        <a:lnSpc>
          <a:spcPct val="110000"/>
        </a:lnSpc>
        <a:spcBef>
          <a:spcPct val="0"/>
        </a:spcBef>
        <a:spcAft>
          <a:spcPct val="0"/>
        </a:spcAft>
        <a:buChar char="•"/>
        <a:defRPr sz="2000">
          <a:solidFill>
            <a:schemeClr val="tx1"/>
          </a:solidFill>
          <a:latin typeface="+mn-lt"/>
          <a:ea typeface="+mn-ea"/>
          <a:cs typeface="ＭＳ Ｐゴシック" charset="0"/>
        </a:defRPr>
      </a:lvl1pPr>
      <a:lvl2pPr marL="541254" indent="-180948" algn="l" rtl="0" eaLnBrk="1" fontAlgn="base" hangingPunct="1">
        <a:lnSpc>
          <a:spcPct val="110000"/>
        </a:lnSpc>
        <a:spcBef>
          <a:spcPct val="0"/>
        </a:spcBef>
        <a:spcAft>
          <a:spcPct val="0"/>
        </a:spcAft>
        <a:buSzPct val="80000"/>
        <a:buChar char="-"/>
        <a:defRPr sz="2000">
          <a:solidFill>
            <a:schemeClr val="tx1"/>
          </a:solidFill>
          <a:latin typeface="+mn-lt"/>
          <a:ea typeface="+mn-ea"/>
        </a:defRPr>
      </a:lvl2pPr>
      <a:lvl3pPr marL="895212" indent="-174598" algn="l" rtl="0" eaLnBrk="1" fontAlgn="base" hangingPunct="1">
        <a:lnSpc>
          <a:spcPct val="110000"/>
        </a:lnSpc>
        <a:spcBef>
          <a:spcPct val="0"/>
        </a:spcBef>
        <a:spcAft>
          <a:spcPct val="0"/>
        </a:spcAft>
        <a:buFont typeface="Wingdings" charset="0"/>
        <a:buChar char="§"/>
        <a:defRPr sz="1400">
          <a:solidFill>
            <a:schemeClr val="tx1"/>
          </a:solidFill>
          <a:latin typeface="+mn-lt"/>
          <a:ea typeface="+mn-ea"/>
        </a:defRPr>
      </a:lvl3pPr>
      <a:lvl4pPr marL="1260283" indent="-185711" algn="l" rtl="0" eaLnBrk="1" fontAlgn="base" hangingPunct="1">
        <a:lnSpc>
          <a:spcPct val="110000"/>
        </a:lnSpc>
        <a:spcBef>
          <a:spcPct val="0"/>
        </a:spcBef>
        <a:spcAft>
          <a:spcPct val="0"/>
        </a:spcAft>
        <a:buChar char="•"/>
        <a:defRPr sz="1200">
          <a:solidFill>
            <a:schemeClr val="tx1"/>
          </a:solidFill>
          <a:latin typeface="+mn-lt"/>
          <a:ea typeface="+mn-ea"/>
        </a:defRPr>
      </a:lvl4pPr>
      <a:lvl5pPr marL="1622176" indent="-182535" algn="l" rtl="0" eaLnBrk="1" fontAlgn="base" hangingPunct="1">
        <a:lnSpc>
          <a:spcPct val="110000"/>
        </a:lnSpc>
        <a:spcBef>
          <a:spcPct val="0"/>
        </a:spcBef>
        <a:spcAft>
          <a:spcPct val="0"/>
        </a:spcAft>
        <a:buChar char="-"/>
        <a:defRPr sz="1200">
          <a:solidFill>
            <a:schemeClr val="tx1"/>
          </a:solidFill>
          <a:latin typeface="+mn-lt"/>
          <a:ea typeface="+mn-ea"/>
        </a:defRPr>
      </a:lvl5pPr>
      <a:lvl6pPr marL="2079306" indent="-182535" algn="l" rtl="0" eaLnBrk="1" fontAlgn="base" hangingPunct="1">
        <a:lnSpc>
          <a:spcPct val="110000"/>
        </a:lnSpc>
        <a:spcBef>
          <a:spcPct val="0"/>
        </a:spcBef>
        <a:spcAft>
          <a:spcPct val="0"/>
        </a:spcAft>
        <a:buChar char="-"/>
        <a:defRPr sz="1200">
          <a:solidFill>
            <a:schemeClr val="tx1"/>
          </a:solidFill>
          <a:latin typeface="+mn-lt"/>
          <a:ea typeface="+mn-ea"/>
        </a:defRPr>
      </a:lvl6pPr>
      <a:lvl7pPr marL="2536436" indent="-182535" algn="l" rtl="0" eaLnBrk="1" fontAlgn="base" hangingPunct="1">
        <a:lnSpc>
          <a:spcPct val="110000"/>
        </a:lnSpc>
        <a:spcBef>
          <a:spcPct val="0"/>
        </a:spcBef>
        <a:spcAft>
          <a:spcPct val="0"/>
        </a:spcAft>
        <a:buChar char="-"/>
        <a:defRPr sz="1200">
          <a:solidFill>
            <a:schemeClr val="tx1"/>
          </a:solidFill>
          <a:latin typeface="+mn-lt"/>
          <a:ea typeface="+mn-ea"/>
        </a:defRPr>
      </a:lvl7pPr>
      <a:lvl8pPr marL="2993566" indent="-182535" algn="l" rtl="0" eaLnBrk="1" fontAlgn="base" hangingPunct="1">
        <a:lnSpc>
          <a:spcPct val="110000"/>
        </a:lnSpc>
        <a:spcBef>
          <a:spcPct val="0"/>
        </a:spcBef>
        <a:spcAft>
          <a:spcPct val="0"/>
        </a:spcAft>
        <a:buChar char="-"/>
        <a:defRPr sz="1200">
          <a:solidFill>
            <a:schemeClr val="tx1"/>
          </a:solidFill>
          <a:latin typeface="+mn-lt"/>
          <a:ea typeface="+mn-ea"/>
        </a:defRPr>
      </a:lvl8pPr>
      <a:lvl9pPr marL="3450695" indent="-182535" algn="l" rtl="0" eaLnBrk="1" fontAlgn="base" hangingPunct="1">
        <a:lnSpc>
          <a:spcPct val="110000"/>
        </a:lnSpc>
        <a:spcBef>
          <a:spcPct val="0"/>
        </a:spcBef>
        <a:spcAft>
          <a:spcPct val="0"/>
        </a:spcAft>
        <a:buChar char="-"/>
        <a:defRPr sz="12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Line 8"/>
          <p:cNvSpPr>
            <a:spLocks noChangeShapeType="1"/>
          </p:cNvSpPr>
          <p:nvPr/>
        </p:nvSpPr>
        <p:spPr bwMode="auto">
          <a:xfrm>
            <a:off x="719141" y="809625"/>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86" name="Rectangle 14"/>
          <p:cNvSpPr>
            <a:spLocks noGrp="1" noChangeArrowheads="1"/>
          </p:cNvSpPr>
          <p:nvPr>
            <p:ph type="title"/>
          </p:nvPr>
        </p:nvSpPr>
        <p:spPr bwMode="auto">
          <a:xfrm>
            <a:off x="719139" y="1288019"/>
            <a:ext cx="77009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de-DE"/>
              <a:t>Titelmasterformat durch Klicken bearbeiten</a:t>
            </a:r>
          </a:p>
        </p:txBody>
      </p:sp>
      <p:sp>
        <p:nvSpPr>
          <p:cNvPr id="3089" name="Line 17"/>
          <p:cNvSpPr>
            <a:spLocks noChangeShapeType="1"/>
          </p:cNvSpPr>
          <p:nvPr/>
        </p:nvSpPr>
        <p:spPr bwMode="auto">
          <a:xfrm>
            <a:off x="719141" y="6315075"/>
            <a:ext cx="770572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5" tIns="45713" rIns="91425" bIns="45713"/>
          <a:lstStyle/>
          <a:p>
            <a:pPr>
              <a:defRPr/>
            </a:pPr>
            <a:endParaRPr lang="en-US" sz="1800">
              <a:solidFill>
                <a:srgbClr val="333333"/>
              </a:solidFill>
              <a:latin typeface="Arial" charset="0"/>
            </a:endParaRPr>
          </a:p>
        </p:txBody>
      </p:sp>
      <p:sp>
        <p:nvSpPr>
          <p:cNvPr id="3090" name="Rectangle 18"/>
          <p:cNvSpPr>
            <a:spLocks noGrp="1" noChangeArrowheads="1"/>
          </p:cNvSpPr>
          <p:nvPr>
            <p:ph type="sldNum" sz="quarter" idx="4"/>
          </p:nvPr>
        </p:nvSpPr>
        <p:spPr bwMode="auto">
          <a:xfrm>
            <a:off x="719141" y="6519863"/>
            <a:ext cx="77057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tabLst>
                <a:tab pos="7701368" algn="r"/>
              </a:tabLst>
              <a:defRPr sz="1000">
                <a:cs typeface="+mn-cs"/>
              </a:defRPr>
            </a:lvl1pPr>
          </a:lstStyle>
          <a:p>
            <a:pPr>
              <a:defRPr/>
            </a:pPr>
            <a:fld id="{26467630-0BD8-8745-A224-FA0897123AA2}" type="slidenum">
              <a:rPr lang="de-DE">
                <a:solidFill>
                  <a:srgbClr val="333333"/>
                </a:solidFill>
                <a:latin typeface="Arial" charset="0"/>
              </a:rPr>
              <a:pPr>
                <a:defRPr/>
              </a:pPr>
              <a:t>‹#›</a:t>
            </a:fld>
            <a:r>
              <a:rPr lang="de-DE">
                <a:solidFill>
                  <a:srgbClr val="333333"/>
                </a:solidFill>
                <a:latin typeface="Arial" charset="0"/>
              </a:rPr>
              <a:t> | Autor/Verfasser/Thema/Rubrik/Titel etc.	© 2010 Universität Tübingen</a:t>
            </a:r>
          </a:p>
        </p:txBody>
      </p:sp>
      <p:sp>
        <p:nvSpPr>
          <p:cNvPr id="3095" name="Rectangle 23"/>
          <p:cNvSpPr>
            <a:spLocks noGrp="1" noChangeArrowheads="1"/>
          </p:cNvSpPr>
          <p:nvPr>
            <p:ph type="body" idx="1"/>
          </p:nvPr>
        </p:nvSpPr>
        <p:spPr bwMode="auto">
          <a:xfrm>
            <a:off x="719141" y="1773243"/>
            <a:ext cx="770572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26470767"/>
      </p:ext>
    </p:extLst>
  </p:cSld>
  <p:clrMap bg1="lt1" tx1="dk1" bg2="lt2" tx2="dk2" accent1="accent1" accent2="accent2" accent3="accent3" accent4="accent4" accent5="accent5" accent6="accent6" hlink="hlink" folHlink="folHlink"/>
  <p:sldLayoutIdLst>
    <p:sldLayoutId id="2147497745" r:id="rId1"/>
    <p:sldLayoutId id="2147497746" r:id="rId2"/>
    <p:sldLayoutId id="2147497747" r:id="rId3"/>
    <p:sldLayoutId id="2147497748" r:id="rId4"/>
    <p:sldLayoutId id="2147497749" r:id="rId5"/>
    <p:sldLayoutId id="2147497750" r:id="rId6"/>
    <p:sldLayoutId id="2147497751" r:id="rId7"/>
    <p:sldLayoutId id="2147497752" r:id="rId8"/>
    <p:sldLayoutId id="2147497753" r:id="rId9"/>
    <p:sldLayoutId id="2147497754" r:id="rId10"/>
    <p:sldLayoutId id="2147497755" r:id="rId11"/>
    <p:sldLayoutId id="2147497756" r:id="rId12"/>
    <p:sldLayoutId id="2147497757" r:id="rId13"/>
    <p:sldLayoutId id="2147497758" r:id="rId14"/>
    <p:sldLayoutId id="2147497759" r:id="rId15"/>
  </p:sldLayoutIdLst>
  <p:hf hdr="0" ftr="0" dt="0"/>
  <p:txStyles>
    <p:titleStyle>
      <a:lvl1pPr algn="l" rtl="0" eaLnBrk="1" fontAlgn="base" hangingPunct="1">
        <a:spcBef>
          <a:spcPct val="0"/>
        </a:spcBef>
        <a:spcAft>
          <a:spcPct val="0"/>
        </a:spcAft>
        <a:defRPr sz="2400" b="1">
          <a:solidFill>
            <a:schemeClr val="bg2"/>
          </a:solidFill>
          <a:latin typeface="+mj-lt"/>
          <a:ea typeface="+mj-ea"/>
          <a:cs typeface="ＭＳ Ｐゴシック" charset="0"/>
        </a:defRPr>
      </a:lvl1pPr>
      <a:lvl2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5pPr>
      <a:lvl6pPr marL="457130" algn="l" rtl="0" eaLnBrk="1" fontAlgn="base" hangingPunct="1">
        <a:spcBef>
          <a:spcPct val="0"/>
        </a:spcBef>
        <a:spcAft>
          <a:spcPct val="0"/>
        </a:spcAft>
        <a:defRPr sz="2400" b="1">
          <a:solidFill>
            <a:schemeClr val="bg2"/>
          </a:solidFill>
          <a:latin typeface="Arial" charset="0"/>
          <a:ea typeface="ＭＳ Ｐゴシック" charset="0"/>
        </a:defRPr>
      </a:lvl6pPr>
      <a:lvl7pPr marL="914259" algn="l" rtl="0" eaLnBrk="1" fontAlgn="base" hangingPunct="1">
        <a:spcBef>
          <a:spcPct val="0"/>
        </a:spcBef>
        <a:spcAft>
          <a:spcPct val="0"/>
        </a:spcAft>
        <a:defRPr sz="2400" b="1">
          <a:solidFill>
            <a:schemeClr val="bg2"/>
          </a:solidFill>
          <a:latin typeface="Arial" charset="0"/>
          <a:ea typeface="ＭＳ Ｐゴシック" charset="0"/>
        </a:defRPr>
      </a:lvl7pPr>
      <a:lvl8pPr marL="1371390" algn="l" rtl="0" eaLnBrk="1" fontAlgn="base" hangingPunct="1">
        <a:spcBef>
          <a:spcPct val="0"/>
        </a:spcBef>
        <a:spcAft>
          <a:spcPct val="0"/>
        </a:spcAft>
        <a:defRPr sz="2400" b="1">
          <a:solidFill>
            <a:schemeClr val="bg2"/>
          </a:solidFill>
          <a:latin typeface="Arial" charset="0"/>
          <a:ea typeface="ＭＳ Ｐゴシック" charset="0"/>
        </a:defRPr>
      </a:lvl8pPr>
      <a:lvl9pPr marL="1828519" algn="l" rtl="0" eaLnBrk="1" fontAlgn="base" hangingPunct="1">
        <a:spcBef>
          <a:spcPct val="0"/>
        </a:spcBef>
        <a:spcAft>
          <a:spcPct val="0"/>
        </a:spcAft>
        <a:defRPr sz="2400" b="1">
          <a:solidFill>
            <a:schemeClr val="bg2"/>
          </a:solidFill>
          <a:latin typeface="Arial" charset="0"/>
          <a:ea typeface="ＭＳ Ｐゴシック" charset="0"/>
        </a:defRPr>
      </a:lvl9pPr>
    </p:titleStyle>
    <p:bodyStyle>
      <a:lvl1pPr marL="180948" indent="-180948" algn="l" rtl="0" eaLnBrk="1" fontAlgn="base" hangingPunct="1">
        <a:lnSpc>
          <a:spcPct val="110000"/>
        </a:lnSpc>
        <a:spcBef>
          <a:spcPct val="0"/>
        </a:spcBef>
        <a:spcAft>
          <a:spcPct val="0"/>
        </a:spcAft>
        <a:buChar char="•"/>
        <a:defRPr sz="2000">
          <a:solidFill>
            <a:schemeClr val="tx1"/>
          </a:solidFill>
          <a:latin typeface="+mn-lt"/>
          <a:ea typeface="+mn-ea"/>
          <a:cs typeface="ＭＳ Ｐゴシック" charset="0"/>
        </a:defRPr>
      </a:lvl1pPr>
      <a:lvl2pPr marL="541254" indent="-180948" algn="l" rtl="0" eaLnBrk="1" fontAlgn="base" hangingPunct="1">
        <a:lnSpc>
          <a:spcPct val="110000"/>
        </a:lnSpc>
        <a:spcBef>
          <a:spcPct val="0"/>
        </a:spcBef>
        <a:spcAft>
          <a:spcPct val="0"/>
        </a:spcAft>
        <a:buSzPct val="80000"/>
        <a:buChar char="-"/>
        <a:defRPr sz="2000">
          <a:solidFill>
            <a:schemeClr val="tx1"/>
          </a:solidFill>
          <a:latin typeface="+mn-lt"/>
          <a:ea typeface="+mn-ea"/>
        </a:defRPr>
      </a:lvl2pPr>
      <a:lvl3pPr marL="895212" indent="-174598" algn="l" rtl="0" eaLnBrk="1" fontAlgn="base" hangingPunct="1">
        <a:lnSpc>
          <a:spcPct val="110000"/>
        </a:lnSpc>
        <a:spcBef>
          <a:spcPct val="0"/>
        </a:spcBef>
        <a:spcAft>
          <a:spcPct val="0"/>
        </a:spcAft>
        <a:buFont typeface="Wingdings" charset="0"/>
        <a:buChar char="§"/>
        <a:defRPr sz="1400">
          <a:solidFill>
            <a:schemeClr val="tx1"/>
          </a:solidFill>
          <a:latin typeface="+mn-lt"/>
          <a:ea typeface="+mn-ea"/>
        </a:defRPr>
      </a:lvl3pPr>
      <a:lvl4pPr marL="1260283" indent="-185711" algn="l" rtl="0" eaLnBrk="1" fontAlgn="base" hangingPunct="1">
        <a:lnSpc>
          <a:spcPct val="110000"/>
        </a:lnSpc>
        <a:spcBef>
          <a:spcPct val="0"/>
        </a:spcBef>
        <a:spcAft>
          <a:spcPct val="0"/>
        </a:spcAft>
        <a:buChar char="•"/>
        <a:defRPr sz="1200">
          <a:solidFill>
            <a:schemeClr val="tx1"/>
          </a:solidFill>
          <a:latin typeface="+mn-lt"/>
          <a:ea typeface="+mn-ea"/>
        </a:defRPr>
      </a:lvl4pPr>
      <a:lvl5pPr marL="1622176" indent="-182535" algn="l" rtl="0" eaLnBrk="1" fontAlgn="base" hangingPunct="1">
        <a:lnSpc>
          <a:spcPct val="110000"/>
        </a:lnSpc>
        <a:spcBef>
          <a:spcPct val="0"/>
        </a:spcBef>
        <a:spcAft>
          <a:spcPct val="0"/>
        </a:spcAft>
        <a:buChar char="-"/>
        <a:defRPr sz="1200">
          <a:solidFill>
            <a:schemeClr val="tx1"/>
          </a:solidFill>
          <a:latin typeface="+mn-lt"/>
          <a:ea typeface="+mn-ea"/>
        </a:defRPr>
      </a:lvl5pPr>
      <a:lvl6pPr marL="2079306" indent="-182535" algn="l" rtl="0" eaLnBrk="1" fontAlgn="base" hangingPunct="1">
        <a:lnSpc>
          <a:spcPct val="110000"/>
        </a:lnSpc>
        <a:spcBef>
          <a:spcPct val="0"/>
        </a:spcBef>
        <a:spcAft>
          <a:spcPct val="0"/>
        </a:spcAft>
        <a:buChar char="-"/>
        <a:defRPr sz="1200">
          <a:solidFill>
            <a:schemeClr val="tx1"/>
          </a:solidFill>
          <a:latin typeface="+mn-lt"/>
          <a:ea typeface="+mn-ea"/>
        </a:defRPr>
      </a:lvl6pPr>
      <a:lvl7pPr marL="2536436" indent="-182535" algn="l" rtl="0" eaLnBrk="1" fontAlgn="base" hangingPunct="1">
        <a:lnSpc>
          <a:spcPct val="110000"/>
        </a:lnSpc>
        <a:spcBef>
          <a:spcPct val="0"/>
        </a:spcBef>
        <a:spcAft>
          <a:spcPct val="0"/>
        </a:spcAft>
        <a:buChar char="-"/>
        <a:defRPr sz="1200">
          <a:solidFill>
            <a:schemeClr val="tx1"/>
          </a:solidFill>
          <a:latin typeface="+mn-lt"/>
          <a:ea typeface="+mn-ea"/>
        </a:defRPr>
      </a:lvl7pPr>
      <a:lvl8pPr marL="2993566" indent="-182535" algn="l" rtl="0" eaLnBrk="1" fontAlgn="base" hangingPunct="1">
        <a:lnSpc>
          <a:spcPct val="110000"/>
        </a:lnSpc>
        <a:spcBef>
          <a:spcPct val="0"/>
        </a:spcBef>
        <a:spcAft>
          <a:spcPct val="0"/>
        </a:spcAft>
        <a:buChar char="-"/>
        <a:defRPr sz="1200">
          <a:solidFill>
            <a:schemeClr val="tx1"/>
          </a:solidFill>
          <a:latin typeface="+mn-lt"/>
          <a:ea typeface="+mn-ea"/>
        </a:defRPr>
      </a:lvl8pPr>
      <a:lvl9pPr marL="3450695" indent="-182535" algn="l" rtl="0" eaLnBrk="1" fontAlgn="base" hangingPunct="1">
        <a:lnSpc>
          <a:spcPct val="110000"/>
        </a:lnSpc>
        <a:spcBef>
          <a:spcPct val="0"/>
        </a:spcBef>
        <a:spcAft>
          <a:spcPct val="0"/>
        </a:spcAft>
        <a:buChar char="-"/>
        <a:defRPr sz="1200">
          <a:solidFill>
            <a:schemeClr val="tx1"/>
          </a:solidFill>
          <a:latin typeface="+mn-lt"/>
          <a:ea typeface="+mn-ea"/>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AEBF2"/>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330201" y="908091"/>
            <a:ext cx="8485188" cy="129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6" tIns="46793" rIns="89986" bIns="46793" numCol="1" anchor="t"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330201" y="2708315"/>
            <a:ext cx="8485188" cy="353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6" tIns="46793" rIns="89986" bIns="46793"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sldNum"/>
          </p:nvPr>
        </p:nvSpPr>
        <p:spPr bwMode="auto">
          <a:xfrm>
            <a:off x="7812090" y="6337301"/>
            <a:ext cx="1003300"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6" tIns="46793" rIns="89986" bIns="46793" numCol="1" anchor="t" anchorCtr="0" compatLnSpc="1">
            <a:prstTxWarp prst="textNoShape">
              <a:avLst/>
            </a:prstTxWarp>
          </a:bodyPr>
          <a:lstStyle>
            <a:lvl1pPr algn="r" eaLnBrk="1" hangingPunct="1">
              <a:lnSpc>
                <a:spcPct val="100000"/>
              </a:lnSpc>
              <a:buClr>
                <a:srgbClr val="730020"/>
              </a:buClr>
              <a:buSzPct val="100000"/>
              <a:buFont typeface="Arial" panose="020B0604020202020204" pitchFamily="34" charset="0"/>
              <a:buNone/>
              <a:tabLst>
                <a:tab pos="0" algn="l"/>
                <a:tab pos="447606" algn="l"/>
                <a:tab pos="896800" algn="l"/>
                <a:tab pos="1345993" algn="l"/>
                <a:tab pos="1795187" algn="l"/>
                <a:tab pos="2244380" algn="l"/>
                <a:tab pos="2693574" algn="l"/>
                <a:tab pos="3142767" algn="l"/>
                <a:tab pos="3591961" algn="l"/>
                <a:tab pos="4041154" algn="l"/>
                <a:tab pos="4490348" algn="l"/>
                <a:tab pos="4939541" algn="l"/>
                <a:tab pos="5388735" algn="l"/>
                <a:tab pos="5837928" algn="l"/>
                <a:tab pos="6287122" algn="l"/>
                <a:tab pos="6736316" algn="l"/>
                <a:tab pos="7185509" algn="l"/>
                <a:tab pos="7634702" algn="l"/>
                <a:tab pos="8083896" algn="l"/>
                <a:tab pos="8533089" algn="l"/>
                <a:tab pos="8982285" algn="l"/>
              </a:tabLst>
              <a:defRPr sz="1400">
                <a:solidFill>
                  <a:srgbClr val="000000"/>
                </a:solidFill>
              </a:defRPr>
            </a:lvl1pPr>
          </a:lstStyle>
          <a:p>
            <a:pPr defTabSz="449194">
              <a:defRPr/>
            </a:pPr>
            <a:fld id="{8B4E7C71-AB6D-4035-AC59-D8E19330D4E1}" type="slidenum">
              <a:rPr lang="en-GB" altLang="en-US" smtClean="0">
                <a:latin typeface="Arial" panose="020B0604020202020204" pitchFamily="34" charset="0"/>
                <a:ea typeface="+mn-ea"/>
                <a:cs typeface="+mn-cs"/>
              </a:rPr>
              <a:pPr defTabSz="449194">
                <a:defRPr/>
              </a:pPr>
              <a:t>‹#›</a:t>
            </a:fld>
            <a:endParaRPr lang="en-GB" altLang="en-US">
              <a:latin typeface="Arial" panose="020B0604020202020204" pitchFamily="34" charset="0"/>
              <a:ea typeface="+mn-ea"/>
              <a:cs typeface="+mn-cs"/>
            </a:endParaRPr>
          </a:p>
        </p:txBody>
      </p:sp>
    </p:spTree>
    <p:extLst>
      <p:ext uri="{BB962C8B-B14F-4D97-AF65-F5344CB8AC3E}">
        <p14:creationId xmlns:p14="http://schemas.microsoft.com/office/powerpoint/2010/main" val="195205997"/>
      </p:ext>
    </p:extLst>
  </p:cSld>
  <p:clrMap bg1="lt1" tx1="dk1" bg2="lt2" tx2="dk2" accent1="accent1" accent2="accent2" accent3="accent3" accent4="accent4" accent5="accent5" accent6="accent6" hlink="hlink" folHlink="folHlink"/>
  <p:sldLayoutIdLst>
    <p:sldLayoutId id="2147497788" r:id="rId1"/>
    <p:sldLayoutId id="2147497789" r:id="rId2"/>
    <p:sldLayoutId id="2147497790" r:id="rId3"/>
    <p:sldLayoutId id="2147497791" r:id="rId4"/>
    <p:sldLayoutId id="2147497792" r:id="rId5"/>
    <p:sldLayoutId id="2147497793" r:id="rId6"/>
    <p:sldLayoutId id="2147497794" r:id="rId7"/>
    <p:sldLayoutId id="2147497795" r:id="rId8"/>
    <p:sldLayoutId id="2147497796" r:id="rId9"/>
    <p:sldLayoutId id="2147497797" r:id="rId10"/>
    <p:sldLayoutId id="2147497798" r:id="rId11"/>
    <p:sldLayoutId id="2147497799" r:id="rId12"/>
  </p:sldLayoutIdLst>
  <p:txStyles>
    <p:titleStyle>
      <a:lvl1pPr algn="l" defTabSz="449194" rtl="0" eaLnBrk="0" fontAlgn="base" hangingPunct="0">
        <a:lnSpc>
          <a:spcPct val="81000"/>
        </a:lnSpc>
        <a:spcBef>
          <a:spcPct val="0"/>
        </a:spcBef>
        <a:spcAft>
          <a:spcPct val="0"/>
        </a:spcAft>
        <a:buClr>
          <a:srgbClr val="004359"/>
        </a:buClr>
        <a:buSzPct val="100000"/>
        <a:buFont typeface="Arial" panose="020B0604020202020204" pitchFamily="34" charset="0"/>
        <a:defRPr sz="3000" b="1">
          <a:solidFill>
            <a:srgbClr val="004359"/>
          </a:solidFill>
          <a:latin typeface="+mj-lt"/>
          <a:ea typeface="+mj-ea"/>
          <a:cs typeface="+mj-cs"/>
        </a:defRPr>
      </a:lvl1pPr>
      <a:lvl2pPr algn="l" defTabSz="449194" rtl="0" eaLnBrk="0" fontAlgn="base" hangingPunct="0">
        <a:lnSpc>
          <a:spcPct val="81000"/>
        </a:lnSpc>
        <a:spcBef>
          <a:spcPct val="0"/>
        </a:spcBef>
        <a:spcAft>
          <a:spcPct val="0"/>
        </a:spcAft>
        <a:buClr>
          <a:srgbClr val="004359"/>
        </a:buClr>
        <a:buSzPct val="100000"/>
        <a:buFont typeface="Arial" panose="020B0604020202020204" pitchFamily="34" charset="0"/>
        <a:defRPr sz="3000" b="1">
          <a:solidFill>
            <a:srgbClr val="004359"/>
          </a:solidFill>
          <a:latin typeface="Arial" charset="0"/>
        </a:defRPr>
      </a:lvl2pPr>
      <a:lvl3pPr algn="l" defTabSz="449194" rtl="0" eaLnBrk="0" fontAlgn="base" hangingPunct="0">
        <a:lnSpc>
          <a:spcPct val="81000"/>
        </a:lnSpc>
        <a:spcBef>
          <a:spcPct val="0"/>
        </a:spcBef>
        <a:spcAft>
          <a:spcPct val="0"/>
        </a:spcAft>
        <a:buClr>
          <a:srgbClr val="004359"/>
        </a:buClr>
        <a:buSzPct val="100000"/>
        <a:buFont typeface="Arial" panose="020B0604020202020204" pitchFamily="34" charset="0"/>
        <a:defRPr sz="3000" b="1">
          <a:solidFill>
            <a:srgbClr val="004359"/>
          </a:solidFill>
          <a:latin typeface="Arial" charset="0"/>
        </a:defRPr>
      </a:lvl3pPr>
      <a:lvl4pPr algn="l" defTabSz="449194" rtl="0" eaLnBrk="0" fontAlgn="base" hangingPunct="0">
        <a:lnSpc>
          <a:spcPct val="81000"/>
        </a:lnSpc>
        <a:spcBef>
          <a:spcPct val="0"/>
        </a:spcBef>
        <a:spcAft>
          <a:spcPct val="0"/>
        </a:spcAft>
        <a:buClr>
          <a:srgbClr val="004359"/>
        </a:buClr>
        <a:buSzPct val="100000"/>
        <a:buFont typeface="Arial" panose="020B0604020202020204" pitchFamily="34" charset="0"/>
        <a:defRPr sz="3000" b="1">
          <a:solidFill>
            <a:srgbClr val="004359"/>
          </a:solidFill>
          <a:latin typeface="Arial" charset="0"/>
        </a:defRPr>
      </a:lvl4pPr>
      <a:lvl5pPr algn="l" defTabSz="449194" rtl="0" eaLnBrk="0" fontAlgn="base" hangingPunct="0">
        <a:lnSpc>
          <a:spcPct val="81000"/>
        </a:lnSpc>
        <a:spcBef>
          <a:spcPct val="0"/>
        </a:spcBef>
        <a:spcAft>
          <a:spcPct val="0"/>
        </a:spcAft>
        <a:buClr>
          <a:srgbClr val="004359"/>
        </a:buClr>
        <a:buSzPct val="100000"/>
        <a:buFont typeface="Arial" panose="020B0604020202020204" pitchFamily="34" charset="0"/>
        <a:defRPr sz="3000" b="1">
          <a:solidFill>
            <a:srgbClr val="004359"/>
          </a:solidFill>
          <a:latin typeface="Arial" charset="0"/>
        </a:defRPr>
      </a:lvl5pPr>
      <a:lvl6pPr marL="457130" algn="l" defTabSz="449194" rtl="0" fontAlgn="base">
        <a:lnSpc>
          <a:spcPct val="81000"/>
        </a:lnSpc>
        <a:spcBef>
          <a:spcPct val="0"/>
        </a:spcBef>
        <a:spcAft>
          <a:spcPct val="0"/>
        </a:spcAft>
        <a:buClr>
          <a:srgbClr val="004359"/>
        </a:buClr>
        <a:buSzPct val="100000"/>
        <a:buFont typeface="Arial" charset="0"/>
        <a:defRPr sz="3000" b="1">
          <a:solidFill>
            <a:srgbClr val="004359"/>
          </a:solidFill>
          <a:latin typeface="Arial" charset="0"/>
        </a:defRPr>
      </a:lvl6pPr>
      <a:lvl7pPr marL="914259" algn="l" defTabSz="449194" rtl="0" fontAlgn="base">
        <a:lnSpc>
          <a:spcPct val="81000"/>
        </a:lnSpc>
        <a:spcBef>
          <a:spcPct val="0"/>
        </a:spcBef>
        <a:spcAft>
          <a:spcPct val="0"/>
        </a:spcAft>
        <a:buClr>
          <a:srgbClr val="004359"/>
        </a:buClr>
        <a:buSzPct val="100000"/>
        <a:buFont typeface="Arial" charset="0"/>
        <a:defRPr sz="3000" b="1">
          <a:solidFill>
            <a:srgbClr val="004359"/>
          </a:solidFill>
          <a:latin typeface="Arial" charset="0"/>
        </a:defRPr>
      </a:lvl7pPr>
      <a:lvl8pPr marL="1371390" algn="l" defTabSz="449194" rtl="0" fontAlgn="base">
        <a:lnSpc>
          <a:spcPct val="81000"/>
        </a:lnSpc>
        <a:spcBef>
          <a:spcPct val="0"/>
        </a:spcBef>
        <a:spcAft>
          <a:spcPct val="0"/>
        </a:spcAft>
        <a:buClr>
          <a:srgbClr val="004359"/>
        </a:buClr>
        <a:buSzPct val="100000"/>
        <a:buFont typeface="Arial" charset="0"/>
        <a:defRPr sz="3000" b="1">
          <a:solidFill>
            <a:srgbClr val="004359"/>
          </a:solidFill>
          <a:latin typeface="Arial" charset="0"/>
        </a:defRPr>
      </a:lvl8pPr>
      <a:lvl9pPr marL="1828519" algn="l" defTabSz="449194" rtl="0" fontAlgn="base">
        <a:lnSpc>
          <a:spcPct val="81000"/>
        </a:lnSpc>
        <a:spcBef>
          <a:spcPct val="0"/>
        </a:spcBef>
        <a:spcAft>
          <a:spcPct val="0"/>
        </a:spcAft>
        <a:buClr>
          <a:srgbClr val="004359"/>
        </a:buClr>
        <a:buSzPct val="100000"/>
        <a:buFont typeface="Arial" charset="0"/>
        <a:defRPr sz="3000" b="1">
          <a:solidFill>
            <a:srgbClr val="004359"/>
          </a:solidFill>
          <a:latin typeface="Arial" charset="0"/>
        </a:defRPr>
      </a:lvl9pPr>
    </p:titleStyle>
    <p:bodyStyle>
      <a:lvl1pPr marL="338087" indent="-338087" algn="l" defTabSz="449194" rtl="0" eaLnBrk="0" fontAlgn="base" hangingPunct="0">
        <a:lnSpc>
          <a:spcPct val="81000"/>
        </a:lnSpc>
        <a:spcBef>
          <a:spcPts val="700"/>
        </a:spcBef>
        <a:spcAft>
          <a:spcPct val="0"/>
        </a:spcAft>
        <a:buClr>
          <a:srgbClr val="000000"/>
        </a:buClr>
        <a:buSzPct val="100000"/>
        <a:buFont typeface="Arial" panose="020B0604020202020204" pitchFamily="34" charset="0"/>
        <a:buChar char="•"/>
        <a:defRPr sz="2800">
          <a:solidFill>
            <a:srgbClr val="000000"/>
          </a:solidFill>
          <a:latin typeface="+mn-lt"/>
          <a:ea typeface="+mn-ea"/>
          <a:cs typeface="+mn-cs"/>
        </a:defRPr>
      </a:lvl1pPr>
      <a:lvl2pPr marL="738074" indent="-280945" algn="l" defTabSz="449194" rtl="0" eaLnBrk="0" fontAlgn="base" hangingPunct="0">
        <a:lnSpc>
          <a:spcPct val="81000"/>
        </a:lnSpc>
        <a:spcBef>
          <a:spcPts val="600"/>
        </a:spcBef>
        <a:spcAft>
          <a:spcPct val="0"/>
        </a:spcAft>
        <a:buClr>
          <a:srgbClr val="000000"/>
        </a:buClr>
        <a:buSzPct val="100000"/>
        <a:buFont typeface="Arial" panose="020B0604020202020204" pitchFamily="34" charset="0"/>
        <a:buChar char="–"/>
        <a:defRPr sz="2400">
          <a:solidFill>
            <a:srgbClr val="000000"/>
          </a:solidFill>
          <a:latin typeface="+mn-lt"/>
        </a:defRPr>
      </a:lvl2pPr>
      <a:lvl3pPr marL="1142824" indent="-228564" algn="l" defTabSz="449194" rtl="0"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defRPr>
      </a:lvl3pPr>
      <a:lvl4pPr marL="1599954" indent="-228564" algn="l" defTabSz="449194" rtl="0"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defRPr>
      </a:lvl4pPr>
      <a:lvl5pPr marL="2057085" indent="-228564" algn="l" defTabSz="449194" rtl="0"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mn-lt"/>
        </a:defRPr>
      </a:lvl5pPr>
      <a:lvl6pPr marL="2514215" indent="-228564" algn="l" defTabSz="449194" rtl="0" fontAlgn="base">
        <a:lnSpc>
          <a:spcPct val="81000"/>
        </a:lnSpc>
        <a:spcBef>
          <a:spcPts val="500"/>
        </a:spcBef>
        <a:spcAft>
          <a:spcPct val="0"/>
        </a:spcAft>
        <a:buClr>
          <a:srgbClr val="000000"/>
        </a:buClr>
        <a:buSzPct val="100000"/>
        <a:buFont typeface="Arial" charset="0"/>
        <a:buChar char="»"/>
        <a:defRPr sz="2000">
          <a:solidFill>
            <a:srgbClr val="000000"/>
          </a:solidFill>
          <a:latin typeface="+mn-lt"/>
        </a:defRPr>
      </a:lvl6pPr>
      <a:lvl7pPr marL="2971344" indent="-228564" algn="l" defTabSz="449194" rtl="0" fontAlgn="base">
        <a:lnSpc>
          <a:spcPct val="81000"/>
        </a:lnSpc>
        <a:spcBef>
          <a:spcPts val="500"/>
        </a:spcBef>
        <a:spcAft>
          <a:spcPct val="0"/>
        </a:spcAft>
        <a:buClr>
          <a:srgbClr val="000000"/>
        </a:buClr>
        <a:buSzPct val="100000"/>
        <a:buFont typeface="Arial" charset="0"/>
        <a:buChar char="»"/>
        <a:defRPr sz="2000">
          <a:solidFill>
            <a:srgbClr val="000000"/>
          </a:solidFill>
          <a:latin typeface="+mn-lt"/>
        </a:defRPr>
      </a:lvl7pPr>
      <a:lvl8pPr marL="3428475" indent="-228564" algn="l" defTabSz="449194" rtl="0" fontAlgn="base">
        <a:lnSpc>
          <a:spcPct val="81000"/>
        </a:lnSpc>
        <a:spcBef>
          <a:spcPts val="500"/>
        </a:spcBef>
        <a:spcAft>
          <a:spcPct val="0"/>
        </a:spcAft>
        <a:buClr>
          <a:srgbClr val="000000"/>
        </a:buClr>
        <a:buSzPct val="100000"/>
        <a:buFont typeface="Arial" charset="0"/>
        <a:buChar char="»"/>
        <a:defRPr sz="2000">
          <a:solidFill>
            <a:srgbClr val="000000"/>
          </a:solidFill>
          <a:latin typeface="+mn-lt"/>
        </a:defRPr>
      </a:lvl8pPr>
      <a:lvl9pPr marL="3885603" indent="-228564" algn="l" defTabSz="449194" rtl="0" fontAlgn="base">
        <a:lnSpc>
          <a:spcPct val="81000"/>
        </a:lnSpc>
        <a:spcBef>
          <a:spcPts val="500"/>
        </a:spcBef>
        <a:spcAft>
          <a:spcPct val="0"/>
        </a:spcAft>
        <a:buClr>
          <a:srgbClr val="000000"/>
        </a:buClr>
        <a:buSzPct val="100000"/>
        <a:buFont typeface="Arial" charset="0"/>
        <a:buChar char="»"/>
        <a:defRPr sz="2000">
          <a:solidFill>
            <a:srgbClr val="000000"/>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46" y="312578"/>
            <a:ext cx="7804547" cy="1518047"/>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normAutofit/>
          </a:bodyPr>
          <a:lstStyle/>
          <a:p>
            <a:r>
              <a:t>Title Text</a:t>
            </a:r>
          </a:p>
        </p:txBody>
      </p:sp>
      <p:sp>
        <p:nvSpPr>
          <p:cNvPr id="3" name="Shape 3"/>
          <p:cNvSpPr>
            <a:spLocks noGrp="1"/>
          </p:cNvSpPr>
          <p:nvPr>
            <p:ph type="body" idx="1"/>
          </p:nvPr>
        </p:nvSpPr>
        <p:spPr>
          <a:xfrm>
            <a:off x="669746" y="1830593"/>
            <a:ext cx="7804547" cy="4420195"/>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20302" y="6505278"/>
            <a:ext cx="294511" cy="272174"/>
          </a:xfrm>
          <a:prstGeom prst="rect">
            <a:avLst/>
          </a:prstGeom>
          <a:ln w="12700">
            <a:miter lim="400000"/>
          </a:ln>
        </p:spPr>
        <p:txBody>
          <a:bodyPr wrap="none" lIns="35711" tIns="35711" rIns="35711" bIns="35711">
            <a:spAutoFit/>
          </a:bodyPr>
          <a:lstStyle>
            <a:lvl1pPr>
              <a:defRPr sz="1300"/>
            </a:lvl1pPr>
          </a:lstStyle>
          <a:p>
            <a:pPr algn="ctr" defTabSz="410688" fontAlgn="auto" hangingPunct="0">
              <a:spcBef>
                <a:spcPts val="0"/>
              </a:spcBef>
              <a:spcAft>
                <a:spcPts val="0"/>
              </a:spcAft>
            </a:pPr>
            <a:fld id="{86CB4B4D-7CA3-9044-876B-883B54F8677D}" type="slidenum">
              <a:rPr lang="en-US" kern="0" smtClean="0">
                <a:solidFill>
                  <a:srgbClr val="000000"/>
                </a:solidFill>
                <a:latin typeface="Helvetica Light"/>
                <a:ea typeface="Helvetica Light"/>
                <a:cs typeface="Helvetica Light"/>
                <a:sym typeface="Helvetica Light"/>
              </a:rPr>
              <a:pPr algn="ctr" defTabSz="410688" fontAlgn="auto" hangingPunct="0">
                <a:spcBef>
                  <a:spcPts val="0"/>
                </a:spcBef>
                <a:spcAft>
                  <a:spcPts val="0"/>
                </a:spcAft>
              </a:pPr>
              <a:t>‹#›</a:t>
            </a:fld>
            <a:endParaRPr lang="en-US" kern="0">
              <a:solidFill>
                <a:srgbClr val="000000"/>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3807978184"/>
      </p:ext>
    </p:extLst>
  </p:cSld>
  <p:clrMap bg1="lt1" tx1="dk1" bg2="lt2" tx2="dk2" accent1="accent1" accent2="accent2" accent3="accent3" accent4="accent4" accent5="accent5" accent6="accent6" hlink="hlink" folHlink="folHlink"/>
  <p:sldLayoutIdLst>
    <p:sldLayoutId id="2147497814" r:id="rId1"/>
    <p:sldLayoutId id="2147497815" r:id="rId2"/>
    <p:sldLayoutId id="2147497816" r:id="rId3"/>
    <p:sldLayoutId id="2147497817" r:id="rId4"/>
    <p:sldLayoutId id="2147497818" r:id="rId5"/>
    <p:sldLayoutId id="2147497819" r:id="rId6"/>
    <p:sldLayoutId id="2147497820" r:id="rId7"/>
    <p:sldLayoutId id="2147497821" r:id="rId8"/>
    <p:sldLayoutId id="2147497822" r:id="rId9"/>
    <p:sldLayoutId id="2147497823" r:id="rId10"/>
    <p:sldLayoutId id="2147497824" r:id="rId11"/>
    <p:sldLayoutId id="2147497825" r:id="rId12"/>
    <p:sldLayoutId id="2147497826" r:id="rId13"/>
  </p:sldLayoutIdLst>
  <p:transition xmlns:p14="http://schemas.microsoft.com/office/powerpoint/2010/main" spd="med"/>
  <p:txStyles>
    <p:titleStyle>
      <a:lvl1pPr marL="0" marR="0" indent="0"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60704"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07"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11"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816"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520"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224"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4930"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631" algn="ctr" defTabSz="410688"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248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62496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93744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124992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56240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87488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218736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249984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812320" marR="0" indent="-312480" algn="l" defTabSz="410688"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704"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407"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111"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816"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520"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224"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4930"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631" algn="ctr" defTabSz="410688"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46" y="312578"/>
            <a:ext cx="7804547" cy="1518047"/>
          </a:xfrm>
          <a:prstGeom prst="rect">
            <a:avLst/>
          </a:prstGeom>
          <a:ln w="12700">
            <a:miter lim="400000"/>
          </a:ln>
          <a:extLst>
            <a:ext uri="{C572A759-6A51-4108-AA02-DFA0A04FC94B}">
              <ma14:wrappingTextBoxFlag xmlns:ma14="http://schemas.microsoft.com/office/mac/drawingml/2011/main" val="1"/>
            </a:ext>
          </a:extLst>
        </p:spPr>
        <p:txBody>
          <a:bodyPr lIns="35713" tIns="35713" rIns="35713" bIns="35713" anchor="ctr">
            <a:normAutofit/>
          </a:bodyPr>
          <a:lstStyle/>
          <a:p>
            <a:r>
              <a:t>Title Text</a:t>
            </a:r>
          </a:p>
        </p:txBody>
      </p:sp>
      <p:sp>
        <p:nvSpPr>
          <p:cNvPr id="3" name="Shape 3"/>
          <p:cNvSpPr>
            <a:spLocks noGrp="1"/>
          </p:cNvSpPr>
          <p:nvPr>
            <p:ph type="body" idx="1"/>
          </p:nvPr>
        </p:nvSpPr>
        <p:spPr>
          <a:xfrm>
            <a:off x="669746" y="1830593"/>
            <a:ext cx="7804547" cy="4420195"/>
          </a:xfrm>
          <a:prstGeom prst="rect">
            <a:avLst/>
          </a:prstGeom>
          <a:ln w="12700">
            <a:miter lim="400000"/>
          </a:ln>
          <a:extLst>
            <a:ext uri="{C572A759-6A51-4108-AA02-DFA0A04FC94B}">
              <ma14:wrappingTextBoxFlag xmlns:ma14="http://schemas.microsoft.com/office/mac/drawingml/2011/main" val="1"/>
            </a:ext>
          </a:extLst>
        </p:spPr>
        <p:txBody>
          <a:bodyPr lIns="35713" tIns="35713" rIns="35713" bIns="35713"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20308" y="6505278"/>
            <a:ext cx="294515" cy="272178"/>
          </a:xfrm>
          <a:prstGeom prst="rect">
            <a:avLst/>
          </a:prstGeom>
          <a:ln w="12700">
            <a:miter lim="400000"/>
          </a:ln>
        </p:spPr>
        <p:txBody>
          <a:bodyPr wrap="none" lIns="35713" tIns="35713" rIns="35713" bIns="35713">
            <a:spAutoFit/>
          </a:bodyPr>
          <a:lstStyle>
            <a:lvl1pPr>
              <a:defRPr sz="1300"/>
            </a:lvl1pPr>
          </a:lstStyle>
          <a:p>
            <a:pPr algn="ctr" defTabSz="410709" fontAlgn="auto" hangingPunct="0">
              <a:spcBef>
                <a:spcPts val="0"/>
              </a:spcBef>
              <a:spcAft>
                <a:spcPts val="0"/>
              </a:spcAft>
            </a:pPr>
            <a:fld id="{86CB4B4D-7CA3-9044-876B-883B54F8677D}" type="slidenum">
              <a:rPr lang="en-US" kern="0" smtClean="0">
                <a:solidFill>
                  <a:srgbClr val="000000"/>
                </a:solidFill>
                <a:latin typeface="Helvetica Light"/>
                <a:ea typeface="Helvetica Light"/>
                <a:cs typeface="Helvetica Light"/>
                <a:sym typeface="Helvetica Light"/>
              </a:rPr>
              <a:pPr algn="ctr" defTabSz="410709" fontAlgn="auto" hangingPunct="0">
                <a:spcBef>
                  <a:spcPts val="0"/>
                </a:spcBef>
                <a:spcAft>
                  <a:spcPts val="0"/>
                </a:spcAft>
              </a:pPr>
              <a:t>‹#›</a:t>
            </a:fld>
            <a:endParaRPr lang="en-US" kern="0">
              <a:solidFill>
                <a:srgbClr val="000000"/>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3327635786"/>
      </p:ext>
    </p:extLst>
  </p:cSld>
  <p:clrMap bg1="lt1" tx1="dk1" bg2="lt2" tx2="dk2" accent1="accent1" accent2="accent2" accent3="accent3" accent4="accent4" accent5="accent5" accent6="accent6" hlink="hlink" folHlink="folHlink"/>
  <p:sldLayoutIdLst>
    <p:sldLayoutId id="2147497828" r:id="rId1"/>
    <p:sldLayoutId id="2147497829" r:id="rId2"/>
    <p:sldLayoutId id="2147497830" r:id="rId3"/>
    <p:sldLayoutId id="2147497831" r:id="rId4"/>
    <p:sldLayoutId id="2147497832" r:id="rId5"/>
    <p:sldLayoutId id="2147497833" r:id="rId6"/>
    <p:sldLayoutId id="2147497834" r:id="rId7"/>
    <p:sldLayoutId id="2147497835" r:id="rId8"/>
    <p:sldLayoutId id="2147497836" r:id="rId9"/>
    <p:sldLayoutId id="2147497837" r:id="rId10"/>
    <p:sldLayoutId id="2147497838" r:id="rId11"/>
    <p:sldLayoutId id="2147497839" r:id="rId12"/>
    <p:sldLayoutId id="2147497840" r:id="rId13"/>
  </p:sldLayoutIdLst>
  <p:transition xmlns:p14="http://schemas.microsoft.com/office/powerpoint/2010/main" spd="med"/>
  <p:txStyles>
    <p:titleStyle>
      <a:lvl1pPr marL="0" marR="0" indent="0"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1pPr>
      <a:lvl2pPr marL="0" marR="0" indent="160712"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2pPr>
      <a:lvl3pPr marL="0" marR="0" indent="321424"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3pPr>
      <a:lvl4pPr marL="0" marR="0" indent="482136"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4pPr>
      <a:lvl5pPr marL="0" marR="0" indent="642849"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5pPr>
      <a:lvl6pPr marL="0" marR="0" indent="803561"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6pPr>
      <a:lvl7pPr marL="0" marR="0" indent="964274"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7pPr>
      <a:lvl8pPr marL="0" marR="0" indent="1124987"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8pPr>
      <a:lvl9pPr marL="0" marR="0" indent="1285697" algn="ctr" defTabSz="410709"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Light"/>
        </a:defRPr>
      </a:lvl9pPr>
    </p:titleStyle>
    <p:bodyStyle>
      <a:lvl1pPr marL="312496"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1pPr>
      <a:lvl2pPr marL="624992"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2pPr>
      <a:lvl3pPr marL="937488"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3pPr>
      <a:lvl4pPr marL="1249984"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4pPr>
      <a:lvl5pPr marL="1562480"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5pPr>
      <a:lvl6pPr marL="1874976"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6pPr>
      <a:lvl7pPr marL="2187472"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7pPr>
      <a:lvl8pPr marL="2499968"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8pPr>
      <a:lvl9pPr marL="2812464" marR="0" indent="-312496" algn="l" defTabSz="410709" rtl="0" latinLnBrk="0">
        <a:lnSpc>
          <a:spcPct val="100000"/>
        </a:lnSpc>
        <a:spcBef>
          <a:spcPts val="2953"/>
        </a:spcBef>
        <a:spcAft>
          <a:spcPts val="0"/>
        </a:spcAft>
        <a:buClrTx/>
        <a:buSzPct val="75000"/>
        <a:buFontTx/>
        <a:buChar char="•"/>
        <a:tabLst/>
        <a:defRPr sz="25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1pPr>
      <a:lvl2pPr marL="0" marR="0" indent="160712"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2pPr>
      <a:lvl3pPr marL="0" marR="0" indent="321424"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3pPr>
      <a:lvl4pPr marL="0" marR="0" indent="482136"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4pPr>
      <a:lvl5pPr marL="0" marR="0" indent="642849"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5pPr>
      <a:lvl6pPr marL="0" marR="0" indent="803561"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6pPr>
      <a:lvl7pPr marL="0" marR="0" indent="964274"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7pPr>
      <a:lvl8pPr marL="0" marR="0" indent="1124987"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8pPr>
      <a:lvl9pPr marL="0" marR="0" indent="1285697" algn="ctr" defTabSz="410709"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0" name="Line 8"/>
          <p:cNvSpPr>
            <a:spLocks noChangeShapeType="1"/>
          </p:cNvSpPr>
          <p:nvPr/>
        </p:nvSpPr>
        <p:spPr bwMode="auto">
          <a:xfrm>
            <a:off x="719138" y="809625"/>
            <a:ext cx="7705725"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333333"/>
              </a:solidFill>
              <a:latin typeface="Arial" charset="0"/>
            </a:endParaRPr>
          </a:p>
        </p:txBody>
      </p:sp>
      <p:sp>
        <p:nvSpPr>
          <p:cNvPr id="3086" name="Rectangle 14"/>
          <p:cNvSpPr>
            <a:spLocks noGrp="1" noChangeArrowheads="1"/>
          </p:cNvSpPr>
          <p:nvPr>
            <p:ph type="title"/>
          </p:nvPr>
        </p:nvSpPr>
        <p:spPr bwMode="auto">
          <a:xfrm>
            <a:off x="719139" y="1288019"/>
            <a:ext cx="77009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spAutoFit/>
          </a:bodyPr>
          <a:lstStyle/>
          <a:p>
            <a:pPr lvl="0"/>
            <a:r>
              <a:rPr lang="de-DE"/>
              <a:t>Titelmasterformat durch Klicken bearbeiten</a:t>
            </a:r>
          </a:p>
        </p:txBody>
      </p:sp>
      <p:sp>
        <p:nvSpPr>
          <p:cNvPr id="3089" name="Line 17"/>
          <p:cNvSpPr>
            <a:spLocks noChangeShapeType="1"/>
          </p:cNvSpPr>
          <p:nvPr/>
        </p:nvSpPr>
        <p:spPr bwMode="auto">
          <a:xfrm>
            <a:off x="719138" y="6315075"/>
            <a:ext cx="7705725"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333333"/>
              </a:solidFill>
              <a:latin typeface="Arial" charset="0"/>
            </a:endParaRPr>
          </a:p>
        </p:txBody>
      </p:sp>
      <p:sp>
        <p:nvSpPr>
          <p:cNvPr id="3090" name="Rectangle 18"/>
          <p:cNvSpPr>
            <a:spLocks noGrp="1" noChangeArrowheads="1"/>
          </p:cNvSpPr>
          <p:nvPr>
            <p:ph type="sldNum" sz="quarter" idx="4"/>
          </p:nvPr>
        </p:nvSpPr>
        <p:spPr bwMode="auto">
          <a:xfrm>
            <a:off x="719138" y="6519863"/>
            <a:ext cx="77057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tabLst>
                <a:tab pos="7702550" algn="r"/>
              </a:tabLst>
              <a:defRPr sz="1000">
                <a:cs typeface="+mn-cs"/>
              </a:defRPr>
            </a:lvl1pPr>
          </a:lstStyle>
          <a:p>
            <a:pPr>
              <a:defRPr/>
            </a:pPr>
            <a:fld id="{26467630-0BD8-8745-A224-FA0897123AA2}" type="slidenum">
              <a:rPr lang="de-DE">
                <a:solidFill>
                  <a:srgbClr val="333333"/>
                </a:solidFill>
                <a:latin typeface="Arial" charset="0"/>
              </a:rPr>
              <a:pPr>
                <a:defRPr/>
              </a:pPr>
              <a:t>‹#›</a:t>
            </a:fld>
            <a:r>
              <a:rPr lang="de-DE">
                <a:solidFill>
                  <a:srgbClr val="333333"/>
                </a:solidFill>
                <a:latin typeface="Arial" charset="0"/>
              </a:rPr>
              <a:t> | Autor/Verfasser/Thema/Rubrik/Titel etc.	© 2010 Universität Tübingen</a:t>
            </a:r>
          </a:p>
        </p:txBody>
      </p:sp>
      <p:sp>
        <p:nvSpPr>
          <p:cNvPr id="3095" name="Rectangle 23"/>
          <p:cNvSpPr>
            <a:spLocks noGrp="1" noChangeArrowheads="1"/>
          </p:cNvSpPr>
          <p:nvPr>
            <p:ph type="body" idx="1"/>
          </p:nvPr>
        </p:nvSpPr>
        <p:spPr bwMode="auto">
          <a:xfrm>
            <a:off x="719138" y="1773243"/>
            <a:ext cx="7705725"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63534712"/>
      </p:ext>
    </p:extLst>
  </p:cSld>
  <p:clrMap bg1="lt1" tx1="dk1" bg2="lt2" tx2="dk2" accent1="accent1" accent2="accent2" accent3="accent3" accent4="accent4" accent5="accent5" accent6="accent6" hlink="hlink" folHlink="folHlink"/>
  <p:sldLayoutIdLst>
    <p:sldLayoutId id="2147497856" r:id="rId1"/>
    <p:sldLayoutId id="2147497857" r:id="rId2"/>
    <p:sldLayoutId id="2147497858" r:id="rId3"/>
    <p:sldLayoutId id="2147497859" r:id="rId4"/>
    <p:sldLayoutId id="2147497860" r:id="rId5"/>
    <p:sldLayoutId id="2147497861" r:id="rId6"/>
    <p:sldLayoutId id="2147497862" r:id="rId7"/>
    <p:sldLayoutId id="2147497863" r:id="rId8"/>
    <p:sldLayoutId id="2147497864" r:id="rId9"/>
    <p:sldLayoutId id="2147497865" r:id="rId10"/>
    <p:sldLayoutId id="2147497866" r:id="rId11"/>
    <p:sldLayoutId id="2147497867" r:id="rId12"/>
    <p:sldLayoutId id="2147497868" r:id="rId13"/>
    <p:sldLayoutId id="2147497869" r:id="rId14"/>
    <p:sldLayoutId id="2147497870" r:id="rId15"/>
  </p:sldLayoutIdLst>
  <p:hf hdr="0" ftr="0" dt="0"/>
  <p:txStyles>
    <p:titleStyle>
      <a:lvl1pPr algn="l" rtl="0" eaLnBrk="1" fontAlgn="base" hangingPunct="1">
        <a:spcBef>
          <a:spcPct val="0"/>
        </a:spcBef>
        <a:spcAft>
          <a:spcPct val="0"/>
        </a:spcAft>
        <a:defRPr sz="2400" b="1">
          <a:solidFill>
            <a:schemeClr val="bg2"/>
          </a:solidFill>
          <a:latin typeface="+mj-lt"/>
          <a:ea typeface="+mj-ea"/>
          <a:cs typeface="ＭＳ Ｐゴシック" charset="0"/>
        </a:defRPr>
      </a:lvl1pPr>
      <a:lvl2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bg2"/>
          </a:solidFill>
          <a:latin typeface="Arial" charset="0"/>
          <a:ea typeface="ＭＳ Ｐゴシック" charset="0"/>
        </a:defRPr>
      </a:lvl6pPr>
      <a:lvl7pPr marL="914400" algn="l" rtl="0" eaLnBrk="1" fontAlgn="base" hangingPunct="1">
        <a:spcBef>
          <a:spcPct val="0"/>
        </a:spcBef>
        <a:spcAft>
          <a:spcPct val="0"/>
        </a:spcAft>
        <a:defRPr sz="2400" b="1">
          <a:solidFill>
            <a:schemeClr val="bg2"/>
          </a:solidFill>
          <a:latin typeface="Arial" charset="0"/>
          <a:ea typeface="ＭＳ Ｐゴシック" charset="0"/>
        </a:defRPr>
      </a:lvl7pPr>
      <a:lvl8pPr marL="1371600" algn="l" rtl="0" eaLnBrk="1" fontAlgn="base" hangingPunct="1">
        <a:spcBef>
          <a:spcPct val="0"/>
        </a:spcBef>
        <a:spcAft>
          <a:spcPct val="0"/>
        </a:spcAft>
        <a:defRPr sz="2400" b="1">
          <a:solidFill>
            <a:schemeClr val="bg2"/>
          </a:solidFill>
          <a:latin typeface="Arial" charset="0"/>
          <a:ea typeface="ＭＳ Ｐゴシック" charset="0"/>
        </a:defRPr>
      </a:lvl8pPr>
      <a:lvl9pPr marL="1828800" algn="l" rtl="0" eaLnBrk="1" fontAlgn="base" hangingPunct="1">
        <a:spcBef>
          <a:spcPct val="0"/>
        </a:spcBef>
        <a:spcAft>
          <a:spcPct val="0"/>
        </a:spcAft>
        <a:defRPr sz="2400" b="1">
          <a:solidFill>
            <a:schemeClr val="bg2"/>
          </a:solidFill>
          <a:latin typeface="Arial" charset="0"/>
          <a:ea typeface="ＭＳ Ｐゴシック" charset="0"/>
        </a:defRPr>
      </a:lvl9pPr>
    </p:titleStyle>
    <p:bodyStyle>
      <a:lvl1pPr marL="180975" indent="-180975" algn="l" rtl="0" eaLnBrk="1" fontAlgn="base" hangingPunct="1">
        <a:lnSpc>
          <a:spcPct val="110000"/>
        </a:lnSpc>
        <a:spcBef>
          <a:spcPct val="0"/>
        </a:spcBef>
        <a:spcAft>
          <a:spcPct val="0"/>
        </a:spcAft>
        <a:buChar char="•"/>
        <a:defRPr sz="2000">
          <a:solidFill>
            <a:schemeClr val="tx1"/>
          </a:solidFill>
          <a:latin typeface="+mn-lt"/>
          <a:ea typeface="+mn-ea"/>
          <a:cs typeface="ＭＳ Ｐゴシック" charset="0"/>
        </a:defRPr>
      </a:lvl1pPr>
      <a:lvl2pPr marL="541338" indent="-180975" algn="l" rtl="0" eaLnBrk="1" fontAlgn="base" hangingPunct="1">
        <a:lnSpc>
          <a:spcPct val="110000"/>
        </a:lnSpc>
        <a:spcBef>
          <a:spcPct val="0"/>
        </a:spcBef>
        <a:spcAft>
          <a:spcPct val="0"/>
        </a:spcAft>
        <a:buSzPct val="80000"/>
        <a:buChar char="-"/>
        <a:defRPr sz="2000">
          <a:solidFill>
            <a:schemeClr val="tx1"/>
          </a:solidFill>
          <a:latin typeface="+mn-lt"/>
          <a:ea typeface="+mn-ea"/>
        </a:defRPr>
      </a:lvl2pPr>
      <a:lvl3pPr marL="895350" indent="-174625" algn="l" rtl="0" eaLnBrk="1" fontAlgn="base" hangingPunct="1">
        <a:lnSpc>
          <a:spcPct val="110000"/>
        </a:lnSpc>
        <a:spcBef>
          <a:spcPct val="0"/>
        </a:spcBef>
        <a:spcAft>
          <a:spcPct val="0"/>
        </a:spcAft>
        <a:buFont typeface="Wingdings" charset="0"/>
        <a:buChar char="§"/>
        <a:defRPr sz="1400">
          <a:solidFill>
            <a:schemeClr val="tx1"/>
          </a:solidFill>
          <a:latin typeface="+mn-lt"/>
          <a:ea typeface="+mn-ea"/>
        </a:defRPr>
      </a:lvl3pPr>
      <a:lvl4pPr marL="1260475" indent="-185738" algn="l" rtl="0" eaLnBrk="1" fontAlgn="base" hangingPunct="1">
        <a:lnSpc>
          <a:spcPct val="110000"/>
        </a:lnSpc>
        <a:spcBef>
          <a:spcPct val="0"/>
        </a:spcBef>
        <a:spcAft>
          <a:spcPct val="0"/>
        </a:spcAft>
        <a:buChar char="•"/>
        <a:defRPr sz="1200">
          <a:solidFill>
            <a:schemeClr val="tx1"/>
          </a:solidFill>
          <a:latin typeface="+mn-lt"/>
          <a:ea typeface="+mn-ea"/>
        </a:defRPr>
      </a:lvl4pPr>
      <a:lvl5pPr marL="1622425" indent="-182563" algn="l" rtl="0" eaLnBrk="1" fontAlgn="base" hangingPunct="1">
        <a:lnSpc>
          <a:spcPct val="110000"/>
        </a:lnSpc>
        <a:spcBef>
          <a:spcPct val="0"/>
        </a:spcBef>
        <a:spcAft>
          <a:spcPct val="0"/>
        </a:spcAft>
        <a:buChar char="-"/>
        <a:defRPr sz="1200">
          <a:solidFill>
            <a:schemeClr val="tx1"/>
          </a:solidFill>
          <a:latin typeface="+mn-lt"/>
          <a:ea typeface="+mn-ea"/>
        </a:defRPr>
      </a:lvl5pPr>
      <a:lvl6pPr marL="2079625" indent="-182563" algn="l" rtl="0" eaLnBrk="1" fontAlgn="base" hangingPunct="1">
        <a:lnSpc>
          <a:spcPct val="110000"/>
        </a:lnSpc>
        <a:spcBef>
          <a:spcPct val="0"/>
        </a:spcBef>
        <a:spcAft>
          <a:spcPct val="0"/>
        </a:spcAft>
        <a:buChar char="-"/>
        <a:defRPr sz="1200">
          <a:solidFill>
            <a:schemeClr val="tx1"/>
          </a:solidFill>
          <a:latin typeface="+mn-lt"/>
          <a:ea typeface="+mn-ea"/>
        </a:defRPr>
      </a:lvl6pPr>
      <a:lvl7pPr marL="2536825" indent="-182563" algn="l" rtl="0" eaLnBrk="1" fontAlgn="base" hangingPunct="1">
        <a:lnSpc>
          <a:spcPct val="110000"/>
        </a:lnSpc>
        <a:spcBef>
          <a:spcPct val="0"/>
        </a:spcBef>
        <a:spcAft>
          <a:spcPct val="0"/>
        </a:spcAft>
        <a:buChar char="-"/>
        <a:defRPr sz="1200">
          <a:solidFill>
            <a:schemeClr val="tx1"/>
          </a:solidFill>
          <a:latin typeface="+mn-lt"/>
          <a:ea typeface="+mn-ea"/>
        </a:defRPr>
      </a:lvl7pPr>
      <a:lvl8pPr marL="2994025" indent="-182563" algn="l" rtl="0" eaLnBrk="1" fontAlgn="base" hangingPunct="1">
        <a:lnSpc>
          <a:spcPct val="110000"/>
        </a:lnSpc>
        <a:spcBef>
          <a:spcPct val="0"/>
        </a:spcBef>
        <a:spcAft>
          <a:spcPct val="0"/>
        </a:spcAft>
        <a:buChar char="-"/>
        <a:defRPr sz="1200">
          <a:solidFill>
            <a:schemeClr val="tx1"/>
          </a:solidFill>
          <a:latin typeface="+mn-lt"/>
          <a:ea typeface="+mn-ea"/>
        </a:defRPr>
      </a:lvl8pPr>
      <a:lvl9pPr marL="3451225" indent="-182563" algn="l" rtl="0" eaLnBrk="1" fontAlgn="base" hangingPunct="1">
        <a:lnSpc>
          <a:spcPct val="110000"/>
        </a:lnSpc>
        <a:spcBef>
          <a:spcPct val="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0C15D00-F03A-4F63-BC7C-B65E974B1033}"/>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1AB66E-02FF-4BA9-96D5-FCB8AD10DD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0ACE42-462B-425C-950D-3435AAB3FCF7}"/>
              </a:ext>
            </a:extLst>
          </p:cNvPr>
          <p:cNvSpPr>
            <a:spLocks noGrp="1"/>
          </p:cNvSpPr>
          <p:nvPr>
            <p:ph type="dt" sz="half" idx="2"/>
          </p:nvPr>
        </p:nvSpPr>
        <p:spPr>
          <a:xfrm>
            <a:off x="628650" y="63563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33A8306-E9E5-4BC5-A0B0-B1E7336BEE60}" type="datetimeFigureOut">
              <a:rPr lang="en-US" smtClean="0">
                <a:solidFill>
                  <a:prstClr val="black">
                    <a:tint val="75000"/>
                  </a:prstClr>
                </a:solidFill>
                <a:latin typeface="Calibri"/>
                <a:ea typeface="+mn-ea"/>
                <a:cs typeface="+mn-cs"/>
              </a:rPr>
              <a:pPr fontAlgn="auto">
                <a:spcBef>
                  <a:spcPts val="0"/>
                </a:spcBef>
                <a:spcAft>
                  <a:spcPts val="0"/>
                </a:spcAft>
              </a:pPr>
              <a:t>12/11/19</a:t>
            </a:fld>
            <a:endParaRPr lang="en-US">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BB1F28A7-7FBE-46E8-9734-136B7489E8B7}"/>
              </a:ext>
            </a:extLst>
          </p:cNvPr>
          <p:cNvSpPr>
            <a:spLocks noGrp="1"/>
          </p:cNvSpPr>
          <p:nvPr>
            <p:ph type="ftr" sz="quarter" idx="3"/>
          </p:nvPr>
        </p:nvSpPr>
        <p:spPr>
          <a:xfrm>
            <a:off x="3028950" y="63563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xmlns="" id="{6B037602-755A-463C-B16D-8CE3BBCAA044}"/>
              </a:ext>
            </a:extLst>
          </p:cNvPr>
          <p:cNvSpPr>
            <a:spLocks noGrp="1"/>
          </p:cNvSpPr>
          <p:nvPr>
            <p:ph type="sldNum" sz="quarter" idx="4"/>
          </p:nvPr>
        </p:nvSpPr>
        <p:spPr>
          <a:xfrm>
            <a:off x="6457950" y="63563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38E928-2555-4C3F-8A4C-7E6BB3AF79B3}"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12352291"/>
      </p:ext>
    </p:extLst>
  </p:cSld>
  <p:clrMap bg1="lt1" tx1="dk1" bg2="lt2" tx2="dk2" accent1="accent1" accent2="accent2" accent3="accent3" accent4="accent4" accent5="accent5" accent6="accent6" hlink="hlink" folHlink="folHlink"/>
  <p:sldLayoutIdLst>
    <p:sldLayoutId id="2147497872" r:id="rId1"/>
    <p:sldLayoutId id="2147497873" r:id="rId2"/>
    <p:sldLayoutId id="2147497874" r:id="rId3"/>
    <p:sldLayoutId id="2147497875" r:id="rId4"/>
    <p:sldLayoutId id="2147497876" r:id="rId5"/>
    <p:sldLayoutId id="2147497877" r:id="rId6"/>
    <p:sldLayoutId id="2147497878" r:id="rId7"/>
    <p:sldLayoutId id="2147497879" r:id="rId8"/>
    <p:sldLayoutId id="2147497880" r:id="rId9"/>
    <p:sldLayoutId id="2147497881" r:id="rId10"/>
    <p:sldLayoutId id="21474978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2286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solidFill>
                  <a:srgbClr val="000000"/>
                </a:solidFill>
              </a:defRPr>
            </a:lvl1pPr>
          </a:lstStyle>
          <a:p>
            <a:pPr>
              <a:defRPr/>
            </a:pPr>
            <a:fld id="{13F224D1-8F43-D347-ACB8-F51B89BFD4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37" r:id="rId1"/>
    <p:sldLayoutId id="2147497538" r:id="rId2"/>
    <p:sldLayoutId id="2147497539" r:id="rId3"/>
    <p:sldLayoutId id="2147497540" r:id="rId4"/>
    <p:sldLayoutId id="2147497541" r:id="rId5"/>
    <p:sldLayoutId id="2147497542" r:id="rId6"/>
    <p:sldLayoutId id="2147497543" r:id="rId7"/>
    <p:sldLayoutId id="2147497544" r:id="rId8"/>
    <p:sldLayoutId id="2147497545" r:id="rId9"/>
    <p:sldLayoutId id="2147497546" r:id="rId10"/>
    <p:sldLayoutId id="2147497547" r:id="rId11"/>
    <p:sldLayoutId id="2147497548" r:id="rId12"/>
    <p:sldLayoutId id="2147497549" r:id="rId13"/>
    <p:sldLayoutId id="2147497550" r:id="rId14"/>
    <p:sldLayoutId id="2147497551" r:id="rId15"/>
  </p:sldLayoutIdLst>
  <p:txStyles>
    <p:titleStyle>
      <a:lvl1pPr algn="ct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2800">
          <a:solidFill>
            <a:schemeClr val="tx2"/>
          </a:solidFill>
          <a:latin typeface="Comic Sans MS" pitchFamily="-112" charset="0"/>
          <a:ea typeface="ＭＳ Ｐゴシック" pitchFamily="-111" charset="-128"/>
          <a:cs typeface="ＭＳ Ｐゴシック" pitchFamily="-111" charset="-128"/>
        </a:defRPr>
      </a:lvl2pPr>
      <a:lvl3pPr algn="ctr" rtl="0" eaLnBrk="0" fontAlgn="base" hangingPunct="0">
        <a:spcBef>
          <a:spcPct val="0"/>
        </a:spcBef>
        <a:spcAft>
          <a:spcPct val="0"/>
        </a:spcAft>
        <a:defRPr sz="2800">
          <a:solidFill>
            <a:schemeClr val="tx2"/>
          </a:solidFill>
          <a:latin typeface="Comic Sans MS" pitchFamily="-112" charset="0"/>
          <a:ea typeface="ＭＳ Ｐゴシック" pitchFamily="-111" charset="-128"/>
          <a:cs typeface="ＭＳ Ｐゴシック" pitchFamily="-111" charset="-128"/>
        </a:defRPr>
      </a:lvl3pPr>
      <a:lvl4pPr algn="ctr" rtl="0" eaLnBrk="0" fontAlgn="base" hangingPunct="0">
        <a:spcBef>
          <a:spcPct val="0"/>
        </a:spcBef>
        <a:spcAft>
          <a:spcPct val="0"/>
        </a:spcAft>
        <a:defRPr sz="2800">
          <a:solidFill>
            <a:schemeClr val="tx2"/>
          </a:solidFill>
          <a:latin typeface="Comic Sans MS" pitchFamily="-112" charset="0"/>
          <a:ea typeface="ＭＳ Ｐゴシック" pitchFamily="-111" charset="-128"/>
          <a:cs typeface="ＭＳ Ｐゴシック" pitchFamily="-111" charset="-128"/>
        </a:defRPr>
      </a:lvl4pPr>
      <a:lvl5pPr algn="ctr" rtl="0" eaLnBrk="0" fontAlgn="base" hangingPunct="0">
        <a:spcBef>
          <a:spcPct val="0"/>
        </a:spcBef>
        <a:spcAft>
          <a:spcPct val="0"/>
        </a:spcAft>
        <a:defRPr sz="2800">
          <a:solidFill>
            <a:schemeClr val="tx2"/>
          </a:solidFill>
          <a:latin typeface="Comic Sans MS" pitchFamily="-112" charset="0"/>
          <a:ea typeface="ＭＳ Ｐゴシック" pitchFamily="-111" charset="-128"/>
          <a:cs typeface="ＭＳ Ｐゴシック" pitchFamily="-111" charset="-128"/>
        </a:defRPr>
      </a:lvl5pPr>
      <a:lvl6pPr marL="457130" algn="ctr" rtl="0" fontAlgn="base">
        <a:spcBef>
          <a:spcPct val="0"/>
        </a:spcBef>
        <a:spcAft>
          <a:spcPct val="0"/>
        </a:spcAft>
        <a:defRPr sz="2800">
          <a:solidFill>
            <a:schemeClr val="tx2"/>
          </a:solidFill>
          <a:latin typeface="Comic Sans MS" pitchFamily="-112" charset="0"/>
        </a:defRPr>
      </a:lvl6pPr>
      <a:lvl7pPr marL="914259" algn="ctr" rtl="0" fontAlgn="base">
        <a:spcBef>
          <a:spcPct val="0"/>
        </a:spcBef>
        <a:spcAft>
          <a:spcPct val="0"/>
        </a:spcAft>
        <a:defRPr sz="2800">
          <a:solidFill>
            <a:schemeClr val="tx2"/>
          </a:solidFill>
          <a:latin typeface="Comic Sans MS" pitchFamily="-112" charset="0"/>
        </a:defRPr>
      </a:lvl7pPr>
      <a:lvl8pPr marL="1371390" algn="ctr" rtl="0" fontAlgn="base">
        <a:spcBef>
          <a:spcPct val="0"/>
        </a:spcBef>
        <a:spcAft>
          <a:spcPct val="0"/>
        </a:spcAft>
        <a:defRPr sz="2800">
          <a:solidFill>
            <a:schemeClr val="tx2"/>
          </a:solidFill>
          <a:latin typeface="Comic Sans MS" pitchFamily="-112" charset="0"/>
        </a:defRPr>
      </a:lvl8pPr>
      <a:lvl9pPr marL="1828519" algn="ctr" rtl="0" fontAlgn="base">
        <a:spcBef>
          <a:spcPct val="0"/>
        </a:spcBef>
        <a:spcAft>
          <a:spcPct val="0"/>
        </a:spcAft>
        <a:defRPr sz="2800">
          <a:solidFill>
            <a:schemeClr val="tx2"/>
          </a:solidFill>
          <a:latin typeface="Comic Sans MS" pitchFamily="-112" charset="0"/>
        </a:defRPr>
      </a:lvl9pPr>
    </p:titleStyle>
    <p:bodyStyle>
      <a:lvl1pPr marL="342848" indent="-342848" algn="l" rtl="0" eaLnBrk="0" fontAlgn="base" hangingPunct="0">
        <a:spcBef>
          <a:spcPct val="20000"/>
        </a:spcBef>
        <a:spcAft>
          <a:spcPct val="0"/>
        </a:spcAft>
        <a:buChar char="•"/>
        <a:defRPr>
          <a:solidFill>
            <a:schemeClr val="tx1"/>
          </a:solidFill>
          <a:latin typeface="+mn-lt"/>
          <a:ea typeface="ＭＳ Ｐゴシック" pitchFamily="-111" charset="-128"/>
          <a:cs typeface="ＭＳ Ｐゴシック" pitchFamily="-111" charset="-128"/>
        </a:defRPr>
      </a:lvl1pPr>
      <a:lvl2pPr marL="742836" indent="-285707" algn="l" rtl="0" eaLnBrk="0" fontAlgn="base" hangingPunct="0">
        <a:spcBef>
          <a:spcPct val="20000"/>
        </a:spcBef>
        <a:spcAft>
          <a:spcPct val="0"/>
        </a:spcAft>
        <a:buChar char="–"/>
        <a:defRPr>
          <a:solidFill>
            <a:schemeClr val="tx1"/>
          </a:solidFill>
          <a:latin typeface="+mn-lt"/>
          <a:ea typeface="ＭＳ Ｐゴシック" pitchFamily="-112" charset="-128"/>
        </a:defRPr>
      </a:lvl2pPr>
      <a:lvl3pPr marL="1142824" indent="-228564" algn="l" rtl="0" eaLnBrk="0" fontAlgn="base" hangingPunct="0">
        <a:spcBef>
          <a:spcPct val="20000"/>
        </a:spcBef>
        <a:spcAft>
          <a:spcPct val="0"/>
        </a:spcAft>
        <a:buChar char="•"/>
        <a:defRPr>
          <a:solidFill>
            <a:schemeClr val="tx1"/>
          </a:solidFill>
          <a:latin typeface="+mn-lt"/>
          <a:ea typeface="ＭＳ Ｐゴシック" pitchFamily="-112" charset="-128"/>
        </a:defRPr>
      </a:lvl3pPr>
      <a:lvl4pPr marL="1599954" indent="-228564"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7085" indent="-228564" algn="l" rtl="0" eaLnBrk="0" fontAlgn="base" hangingPunct="0">
        <a:spcBef>
          <a:spcPct val="20000"/>
        </a:spcBef>
        <a:spcAft>
          <a:spcPct val="0"/>
        </a:spcAft>
        <a:buChar char="»"/>
        <a:defRPr sz="1600">
          <a:solidFill>
            <a:schemeClr val="tx1"/>
          </a:solidFill>
          <a:latin typeface="+mn-lt"/>
          <a:ea typeface="ＭＳ Ｐゴシック" pitchFamily="-112" charset="-128"/>
        </a:defRPr>
      </a:lvl5pPr>
      <a:lvl6pPr marL="2514215" indent="-228564" algn="l" rtl="0" fontAlgn="base">
        <a:spcBef>
          <a:spcPct val="20000"/>
        </a:spcBef>
        <a:spcAft>
          <a:spcPct val="0"/>
        </a:spcAft>
        <a:buChar char="»"/>
        <a:defRPr sz="1600">
          <a:solidFill>
            <a:schemeClr val="tx1"/>
          </a:solidFill>
          <a:latin typeface="+mn-lt"/>
          <a:ea typeface="ＭＳ Ｐゴシック" pitchFamily="-112" charset="-128"/>
        </a:defRPr>
      </a:lvl6pPr>
      <a:lvl7pPr marL="2971344" indent="-228564" algn="l" rtl="0" fontAlgn="base">
        <a:spcBef>
          <a:spcPct val="20000"/>
        </a:spcBef>
        <a:spcAft>
          <a:spcPct val="0"/>
        </a:spcAft>
        <a:buChar char="»"/>
        <a:defRPr sz="1600">
          <a:solidFill>
            <a:schemeClr val="tx1"/>
          </a:solidFill>
          <a:latin typeface="+mn-lt"/>
          <a:ea typeface="ＭＳ Ｐゴシック" pitchFamily="-112" charset="-128"/>
        </a:defRPr>
      </a:lvl7pPr>
      <a:lvl8pPr marL="3428475" indent="-228564" algn="l" rtl="0" fontAlgn="base">
        <a:spcBef>
          <a:spcPct val="20000"/>
        </a:spcBef>
        <a:spcAft>
          <a:spcPct val="0"/>
        </a:spcAft>
        <a:buChar char="»"/>
        <a:defRPr sz="1600">
          <a:solidFill>
            <a:schemeClr val="tx1"/>
          </a:solidFill>
          <a:latin typeface="+mn-lt"/>
          <a:ea typeface="ＭＳ Ｐゴシック" pitchFamily="-112" charset="-128"/>
        </a:defRPr>
      </a:lvl8pPr>
      <a:lvl9pPr marL="3885603" indent="-228564" algn="l" rtl="0" fontAlgn="base">
        <a:spcBef>
          <a:spcPct val="20000"/>
        </a:spcBef>
        <a:spcAft>
          <a:spcPct val="0"/>
        </a:spcAft>
        <a:buChar char="»"/>
        <a:defRPr sz="1600">
          <a:solidFill>
            <a:schemeClr val="tx1"/>
          </a:solidFill>
          <a:latin typeface="+mn-lt"/>
          <a:ea typeface="ＭＳ Ｐゴシック" pitchFamily="-112" charset="-128"/>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0C15D00-F03A-4F63-BC7C-B65E974B103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1AB66E-02FF-4BA9-96D5-FCB8AD10DD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0ACE42-462B-425C-950D-3435AAB3FCF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33A8306-E9E5-4BC5-A0B0-B1E7336BEE60}" type="datetimeFigureOut">
              <a:rPr lang="en-US" smtClean="0">
                <a:solidFill>
                  <a:prstClr val="black">
                    <a:tint val="75000"/>
                  </a:prstClr>
                </a:solidFill>
                <a:latin typeface="Calibri"/>
                <a:ea typeface="+mn-ea"/>
                <a:cs typeface="+mn-cs"/>
              </a:rPr>
              <a:pPr fontAlgn="auto">
                <a:spcBef>
                  <a:spcPts val="0"/>
                </a:spcBef>
                <a:spcAft>
                  <a:spcPts val="0"/>
                </a:spcAft>
              </a:pPr>
              <a:t>12/11/19</a:t>
            </a:fld>
            <a:endParaRPr lang="en-US">
              <a:solidFill>
                <a:prstClr val="black">
                  <a:tint val="75000"/>
                </a:prstClr>
              </a:solidFill>
              <a:latin typeface="Calibri"/>
              <a:ea typeface="+mn-ea"/>
              <a:cs typeface="+mn-cs"/>
            </a:endParaRPr>
          </a:p>
        </p:txBody>
      </p:sp>
      <p:sp>
        <p:nvSpPr>
          <p:cNvPr id="5" name="Footer Placeholder 4">
            <a:extLst>
              <a:ext uri="{FF2B5EF4-FFF2-40B4-BE49-F238E27FC236}">
                <a16:creationId xmlns:a16="http://schemas.microsoft.com/office/drawing/2014/main" xmlns="" id="{BB1F28A7-7FBE-46E8-9734-136B7489E8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a:extLst>
              <a:ext uri="{FF2B5EF4-FFF2-40B4-BE49-F238E27FC236}">
                <a16:creationId xmlns:a16="http://schemas.microsoft.com/office/drawing/2014/main" xmlns="" id="{6B037602-755A-463C-B16D-8CE3BBCAA04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238E928-2555-4C3F-8A4C-7E6BB3AF79B3}"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89767335"/>
      </p:ext>
    </p:extLst>
  </p:cSld>
  <p:clrMap bg1="lt1" tx1="dk1" bg2="lt2" tx2="dk2" accent1="accent1" accent2="accent2" accent3="accent3" accent4="accent4" accent5="accent5" accent6="accent6" hlink="hlink" folHlink="folHlink"/>
  <p:sldLayoutIdLst>
    <p:sldLayoutId id="2147497884" r:id="rId1"/>
    <p:sldLayoutId id="2147497885" r:id="rId2"/>
    <p:sldLayoutId id="2147497886" r:id="rId3"/>
    <p:sldLayoutId id="2147497887" r:id="rId4"/>
    <p:sldLayoutId id="2147497888" r:id="rId5"/>
    <p:sldLayoutId id="2147497889" r:id="rId6"/>
    <p:sldLayoutId id="2147497890" r:id="rId7"/>
    <p:sldLayoutId id="2147497891" r:id="rId8"/>
    <p:sldLayoutId id="2147497892" r:id="rId9"/>
    <p:sldLayoutId id="2147497893" r:id="rId10"/>
    <p:sldLayoutId id="21474978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0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70659" name="Text Placeholder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9"/>
            <a:ext cx="2133600" cy="365125"/>
          </a:xfrm>
          <a:prstGeom prst="rect">
            <a:avLst/>
          </a:prstGeom>
        </p:spPr>
        <p:txBody>
          <a:bodyPr vert="horz" lIns="91425" tIns="45713" rIns="91425" bIns="45713" rtlCol="0" anchor="ctr"/>
          <a:lstStyle>
            <a:lvl1pPr algn="l" defTabSz="457130" fontAlgn="auto">
              <a:spcBef>
                <a:spcPts val="0"/>
              </a:spcBef>
              <a:spcAft>
                <a:spcPts val="0"/>
              </a:spcAft>
              <a:defRPr sz="1200">
                <a:solidFill>
                  <a:prstClr val="black">
                    <a:tint val="75000"/>
                  </a:prstClr>
                </a:solidFill>
                <a:latin typeface="Calibri"/>
                <a:ea typeface="+mn-ea"/>
                <a:cs typeface="+mn-cs"/>
              </a:defRPr>
            </a:lvl1pPr>
          </a:lstStyle>
          <a:p>
            <a:pPr>
              <a:defRPr/>
            </a:pPr>
            <a:fld id="{26410BC7-C63A-1F46-88F7-9E05F2CBA916}" type="datetimeFigureOut">
              <a:rPr lang="en-US"/>
              <a:pPr>
                <a:defRPr/>
              </a:pPr>
              <a:t>12/11/19</a:t>
            </a:fld>
            <a:endParaRPr lang="en-US"/>
          </a:p>
        </p:txBody>
      </p:sp>
      <p:sp>
        <p:nvSpPr>
          <p:cNvPr id="5" name="Footer Placeholder 4"/>
          <p:cNvSpPr>
            <a:spLocks noGrp="1"/>
          </p:cNvSpPr>
          <p:nvPr>
            <p:ph type="ftr" sz="quarter" idx="3"/>
          </p:nvPr>
        </p:nvSpPr>
        <p:spPr>
          <a:xfrm>
            <a:off x="3124201" y="6356399"/>
            <a:ext cx="2895600" cy="365125"/>
          </a:xfrm>
          <a:prstGeom prst="rect">
            <a:avLst/>
          </a:prstGeom>
        </p:spPr>
        <p:txBody>
          <a:bodyPr vert="horz" lIns="91425" tIns="45713" rIns="91425" bIns="45713" rtlCol="0" anchor="ctr"/>
          <a:lstStyle>
            <a:lvl1pPr algn="ctr" defTabSz="45713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99"/>
            <a:ext cx="2133600" cy="365125"/>
          </a:xfrm>
          <a:prstGeom prst="rect">
            <a:avLst/>
          </a:prstGeom>
        </p:spPr>
        <p:txBody>
          <a:bodyPr vert="horz" lIns="91425" tIns="45713" rIns="91425" bIns="45713" rtlCol="0" anchor="ctr"/>
          <a:lstStyle>
            <a:lvl1pPr algn="r" defTabSz="457130" fontAlgn="auto">
              <a:spcBef>
                <a:spcPts val="0"/>
              </a:spcBef>
              <a:spcAft>
                <a:spcPts val="0"/>
              </a:spcAft>
              <a:defRPr sz="1200">
                <a:solidFill>
                  <a:prstClr val="black">
                    <a:tint val="75000"/>
                  </a:prstClr>
                </a:solidFill>
                <a:latin typeface="Calibri"/>
                <a:ea typeface="+mn-ea"/>
                <a:cs typeface="+mn-cs"/>
              </a:defRPr>
            </a:lvl1pPr>
          </a:lstStyle>
          <a:p>
            <a:pPr>
              <a:defRPr/>
            </a:pPr>
            <a:fld id="{D97F463D-6EFD-3040-8C53-9E20FFBACC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2" r:id="rId1"/>
    <p:sldLayoutId id="2147497553" r:id="rId2"/>
    <p:sldLayoutId id="2147497554" r:id="rId3"/>
    <p:sldLayoutId id="2147497555" r:id="rId4"/>
    <p:sldLayoutId id="2147497556" r:id="rId5"/>
    <p:sldLayoutId id="2147497557" r:id="rId6"/>
    <p:sldLayoutId id="2147497558" r:id="rId7"/>
    <p:sldLayoutId id="2147497559" r:id="rId8"/>
    <p:sldLayoutId id="2147497560" r:id="rId9"/>
    <p:sldLayoutId id="2147497561" r:id="rId10"/>
    <p:sldLayoutId id="2147497562" r:id="rId11"/>
  </p:sldLayoutIdLst>
  <p:txStyles>
    <p:titleStyle>
      <a:lvl1pPr algn="ctr" defTabSz="45713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5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1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8" indent="-342848" algn="l" defTabSz="45713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6" indent="-285707" algn="l" defTabSz="45713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4" indent="-228564" algn="l" defTabSz="45713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54"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85"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2286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defRPr sz="1400">
                <a:solidFill>
                  <a:srgbClr val="000000"/>
                </a:solidFill>
                <a:latin typeface="Times New Roman" pitchFamily="1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ctr">
              <a:defRPr sz="1400" baseline="0">
                <a:solidFill>
                  <a:srgbClr val="00B0F0"/>
                </a:solidFill>
                <a:latin typeface="Times New Roman" pitchFamily="18" charset="0"/>
                <a:ea typeface="+mn-ea"/>
                <a:cs typeface="+mn-cs"/>
              </a:defRPr>
            </a:lvl1pPr>
          </a:lstStyle>
          <a:p>
            <a:pPr>
              <a:defRPr/>
            </a:pPr>
            <a:r>
              <a:rPr lang="en-US"/>
              <a:t>Marco Feroci (IASF Rome)</a:t>
            </a: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a:defRPr sz="1400">
                <a:solidFill>
                  <a:srgbClr val="000000"/>
                </a:solidFill>
                <a:cs typeface="+mn-cs"/>
              </a:defRPr>
            </a:lvl1pPr>
          </a:lstStyle>
          <a:p>
            <a:pPr>
              <a:defRPr/>
            </a:pPr>
            <a:fld id="{D82E2D3B-0E9D-0E4D-92AA-1314323F06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26" r:id="rId1"/>
    <p:sldLayoutId id="2147497527" r:id="rId2"/>
    <p:sldLayoutId id="2147497528" r:id="rId3"/>
    <p:sldLayoutId id="2147497529" r:id="rId4"/>
    <p:sldLayoutId id="2147497530" r:id="rId5"/>
    <p:sldLayoutId id="2147497531" r:id="rId6"/>
    <p:sldLayoutId id="2147497532" r:id="rId7"/>
    <p:sldLayoutId id="2147497533" r:id="rId8"/>
    <p:sldLayoutId id="2147497534" r:id="rId9"/>
    <p:sldLayoutId id="2147497535" r:id="rId10"/>
    <p:sldLayoutId id="2147497536" r:id="rId11"/>
  </p:sldLayoutIdLst>
  <p:hf hdr="0" dt="0"/>
  <p:txStyles>
    <p:titleStyle>
      <a:lvl1pPr algn="ctr" rtl="0" eaLnBrk="0" fontAlgn="base" hangingPunct="0">
        <a:spcBef>
          <a:spcPct val="0"/>
        </a:spcBef>
        <a:spcAft>
          <a:spcPct val="0"/>
        </a:spcAft>
        <a:defRPr sz="28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2800">
          <a:solidFill>
            <a:schemeClr val="tx2"/>
          </a:solidFill>
          <a:latin typeface="Comic Sans MS" pitchFamily="66" charset="0"/>
          <a:ea typeface="ＭＳ Ｐゴシック" charset="0"/>
          <a:cs typeface="ＭＳ Ｐゴシック" charset="0"/>
        </a:defRPr>
      </a:lvl2pPr>
      <a:lvl3pPr algn="ctr" rtl="0" eaLnBrk="0" fontAlgn="base" hangingPunct="0">
        <a:spcBef>
          <a:spcPct val="0"/>
        </a:spcBef>
        <a:spcAft>
          <a:spcPct val="0"/>
        </a:spcAft>
        <a:defRPr sz="2800">
          <a:solidFill>
            <a:schemeClr val="tx2"/>
          </a:solidFill>
          <a:latin typeface="Comic Sans MS" pitchFamily="66" charset="0"/>
          <a:ea typeface="ＭＳ Ｐゴシック" charset="0"/>
          <a:cs typeface="ＭＳ Ｐゴシック" charset="0"/>
        </a:defRPr>
      </a:lvl3pPr>
      <a:lvl4pPr algn="ctr" rtl="0" eaLnBrk="0" fontAlgn="base" hangingPunct="0">
        <a:spcBef>
          <a:spcPct val="0"/>
        </a:spcBef>
        <a:spcAft>
          <a:spcPct val="0"/>
        </a:spcAft>
        <a:defRPr sz="2800">
          <a:solidFill>
            <a:schemeClr val="tx2"/>
          </a:solidFill>
          <a:latin typeface="Comic Sans MS" pitchFamily="66" charset="0"/>
          <a:ea typeface="ＭＳ Ｐゴシック" charset="0"/>
          <a:cs typeface="ＭＳ Ｐゴシック" charset="0"/>
        </a:defRPr>
      </a:lvl4pPr>
      <a:lvl5pPr algn="ctr" rtl="0" eaLnBrk="0" fontAlgn="base" hangingPunct="0">
        <a:spcBef>
          <a:spcPct val="0"/>
        </a:spcBef>
        <a:spcAft>
          <a:spcPct val="0"/>
        </a:spcAft>
        <a:defRPr sz="2800">
          <a:solidFill>
            <a:schemeClr val="tx2"/>
          </a:solidFill>
          <a:latin typeface="Comic Sans MS" pitchFamily="66" charset="0"/>
          <a:ea typeface="ＭＳ Ｐゴシック" charset="0"/>
          <a:cs typeface="ＭＳ Ｐゴシック" charset="0"/>
        </a:defRPr>
      </a:lvl5pPr>
      <a:lvl6pPr marL="457130" algn="ctr" rtl="0" fontAlgn="base">
        <a:spcBef>
          <a:spcPct val="0"/>
        </a:spcBef>
        <a:spcAft>
          <a:spcPct val="0"/>
        </a:spcAft>
        <a:defRPr sz="2800">
          <a:solidFill>
            <a:schemeClr val="tx2"/>
          </a:solidFill>
          <a:latin typeface="Comic Sans MS" pitchFamily="66" charset="0"/>
        </a:defRPr>
      </a:lvl6pPr>
      <a:lvl7pPr marL="914259" algn="ctr" rtl="0" fontAlgn="base">
        <a:spcBef>
          <a:spcPct val="0"/>
        </a:spcBef>
        <a:spcAft>
          <a:spcPct val="0"/>
        </a:spcAft>
        <a:defRPr sz="2800">
          <a:solidFill>
            <a:schemeClr val="tx2"/>
          </a:solidFill>
          <a:latin typeface="Comic Sans MS" pitchFamily="66" charset="0"/>
        </a:defRPr>
      </a:lvl7pPr>
      <a:lvl8pPr marL="1371390" algn="ctr" rtl="0" fontAlgn="base">
        <a:spcBef>
          <a:spcPct val="0"/>
        </a:spcBef>
        <a:spcAft>
          <a:spcPct val="0"/>
        </a:spcAft>
        <a:defRPr sz="2800">
          <a:solidFill>
            <a:schemeClr val="tx2"/>
          </a:solidFill>
          <a:latin typeface="Comic Sans MS" pitchFamily="66" charset="0"/>
        </a:defRPr>
      </a:lvl8pPr>
      <a:lvl9pPr marL="1828519" algn="ctr" rtl="0" fontAlgn="base">
        <a:spcBef>
          <a:spcPct val="0"/>
        </a:spcBef>
        <a:spcAft>
          <a:spcPct val="0"/>
        </a:spcAft>
        <a:defRPr sz="2800">
          <a:solidFill>
            <a:schemeClr val="tx2"/>
          </a:solidFill>
          <a:latin typeface="Comic Sans MS" pitchFamily="66" charset="0"/>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6" indent="-285707" algn="l" rtl="0" eaLnBrk="0" fontAlgn="base" hangingPunct="0">
        <a:spcBef>
          <a:spcPct val="20000"/>
        </a:spcBef>
        <a:spcAft>
          <a:spcPct val="0"/>
        </a:spcAft>
        <a:buChar char="–"/>
        <a:defRPr sz="2800">
          <a:solidFill>
            <a:schemeClr val="tx1"/>
          </a:solidFill>
          <a:latin typeface="+mn-lt"/>
          <a:ea typeface="ＭＳ Ｐゴシック" charset="0"/>
        </a:defRPr>
      </a:lvl2pPr>
      <a:lvl3pPr marL="1142824" indent="-228564" algn="l" rtl="0" eaLnBrk="0" fontAlgn="base" hangingPunct="0">
        <a:spcBef>
          <a:spcPct val="20000"/>
        </a:spcBef>
        <a:spcAft>
          <a:spcPct val="0"/>
        </a:spcAft>
        <a:buChar char="•"/>
        <a:defRPr sz="2400">
          <a:solidFill>
            <a:schemeClr val="tx1"/>
          </a:solidFill>
          <a:latin typeface="+mn-lt"/>
          <a:ea typeface="ＭＳ Ｐゴシック" charset="0"/>
        </a:defRPr>
      </a:lvl3pPr>
      <a:lvl4pPr marL="1599954" indent="-228564" algn="l" rtl="0" eaLnBrk="0" fontAlgn="base" hangingPunct="0">
        <a:spcBef>
          <a:spcPct val="20000"/>
        </a:spcBef>
        <a:spcAft>
          <a:spcPct val="0"/>
        </a:spcAft>
        <a:buChar char="–"/>
        <a:defRPr sz="1600">
          <a:solidFill>
            <a:schemeClr val="tx1"/>
          </a:solidFill>
          <a:latin typeface="+mn-lt"/>
          <a:ea typeface="ＭＳ Ｐゴシック" charset="0"/>
        </a:defRPr>
      </a:lvl4pPr>
      <a:lvl5pPr marL="2057085" indent="-228564" algn="l" rtl="0" eaLnBrk="0" fontAlgn="base" hangingPunct="0">
        <a:spcBef>
          <a:spcPct val="20000"/>
        </a:spcBef>
        <a:spcAft>
          <a:spcPct val="0"/>
        </a:spcAft>
        <a:buChar char="»"/>
        <a:defRPr sz="1600">
          <a:solidFill>
            <a:schemeClr val="tx1"/>
          </a:solidFill>
          <a:latin typeface="+mn-lt"/>
          <a:ea typeface="ＭＳ Ｐゴシック" charset="0"/>
        </a:defRPr>
      </a:lvl5pPr>
      <a:lvl6pPr marL="2514215" indent="-228564" algn="l" rtl="0" fontAlgn="base">
        <a:spcBef>
          <a:spcPct val="20000"/>
        </a:spcBef>
        <a:spcAft>
          <a:spcPct val="0"/>
        </a:spcAft>
        <a:buChar char="»"/>
        <a:defRPr sz="1600">
          <a:solidFill>
            <a:schemeClr val="tx1"/>
          </a:solidFill>
          <a:latin typeface="+mn-lt"/>
        </a:defRPr>
      </a:lvl6pPr>
      <a:lvl7pPr marL="2971344" indent="-228564" algn="l" rtl="0" fontAlgn="base">
        <a:spcBef>
          <a:spcPct val="20000"/>
        </a:spcBef>
        <a:spcAft>
          <a:spcPct val="0"/>
        </a:spcAft>
        <a:buChar char="»"/>
        <a:defRPr sz="1600">
          <a:solidFill>
            <a:schemeClr val="tx1"/>
          </a:solidFill>
          <a:latin typeface="+mn-lt"/>
        </a:defRPr>
      </a:lvl7pPr>
      <a:lvl8pPr marL="3428475" indent="-228564" algn="l" rtl="0" fontAlgn="base">
        <a:spcBef>
          <a:spcPct val="20000"/>
        </a:spcBef>
        <a:spcAft>
          <a:spcPct val="0"/>
        </a:spcAft>
        <a:buChar char="»"/>
        <a:defRPr sz="1600">
          <a:solidFill>
            <a:schemeClr val="tx1"/>
          </a:solidFill>
          <a:latin typeface="+mn-lt"/>
        </a:defRPr>
      </a:lvl8pPr>
      <a:lvl9pPr marL="3885603" indent="-228564" algn="l" rtl="0" fontAlgn="base">
        <a:spcBef>
          <a:spcPct val="20000"/>
        </a:spcBef>
        <a:spcAft>
          <a:spcPct val="0"/>
        </a:spcAft>
        <a:buChar char="»"/>
        <a:defRPr sz="1600">
          <a:solidFill>
            <a:schemeClr val="tx1"/>
          </a:solidFill>
          <a:latin typeface="+mn-lt"/>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7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7763" name="Text Placeholder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9"/>
            <a:ext cx="2133600" cy="365125"/>
          </a:xfrm>
          <a:prstGeom prst="rect">
            <a:avLst/>
          </a:prstGeom>
        </p:spPr>
        <p:txBody>
          <a:bodyPr vert="horz" lIns="91425" tIns="45713" rIns="91425" bIns="45713" rtlCol="0" anchor="ctr"/>
          <a:lstStyle>
            <a:lvl1pPr algn="l" defTabSz="457130" fontAlgn="auto">
              <a:spcBef>
                <a:spcPts val="0"/>
              </a:spcBef>
              <a:spcAft>
                <a:spcPts val="0"/>
              </a:spcAft>
              <a:defRPr sz="1200">
                <a:solidFill>
                  <a:prstClr val="black">
                    <a:tint val="75000"/>
                  </a:prstClr>
                </a:solidFill>
                <a:latin typeface="Calibri"/>
                <a:ea typeface="+mn-ea"/>
                <a:cs typeface="+mn-cs"/>
              </a:defRPr>
            </a:lvl1pPr>
          </a:lstStyle>
          <a:p>
            <a:pPr>
              <a:defRPr/>
            </a:pPr>
            <a:fld id="{572CEF01-ECF0-A24E-B2E6-090D62B24AA0}" type="datetimeFigureOut">
              <a:rPr lang="en-US"/>
              <a:pPr>
                <a:defRPr/>
              </a:pPr>
              <a:t>12/11/19</a:t>
            </a:fld>
            <a:endParaRPr lang="en-US"/>
          </a:p>
        </p:txBody>
      </p:sp>
      <p:sp>
        <p:nvSpPr>
          <p:cNvPr id="5" name="Footer Placeholder 4"/>
          <p:cNvSpPr>
            <a:spLocks noGrp="1"/>
          </p:cNvSpPr>
          <p:nvPr>
            <p:ph type="ftr" sz="quarter" idx="3"/>
          </p:nvPr>
        </p:nvSpPr>
        <p:spPr>
          <a:xfrm>
            <a:off x="3124201" y="6356399"/>
            <a:ext cx="2895600" cy="365125"/>
          </a:xfrm>
          <a:prstGeom prst="rect">
            <a:avLst/>
          </a:prstGeom>
        </p:spPr>
        <p:txBody>
          <a:bodyPr vert="horz" lIns="91425" tIns="45713" rIns="91425" bIns="45713" rtlCol="0" anchor="ctr"/>
          <a:lstStyle>
            <a:lvl1pPr algn="ctr" defTabSz="45713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99"/>
            <a:ext cx="2133600" cy="365125"/>
          </a:xfrm>
          <a:prstGeom prst="rect">
            <a:avLst/>
          </a:prstGeom>
        </p:spPr>
        <p:txBody>
          <a:bodyPr vert="horz" lIns="91425" tIns="45713" rIns="91425" bIns="45713" rtlCol="0" anchor="ctr"/>
          <a:lstStyle>
            <a:lvl1pPr algn="r" defTabSz="457130" fontAlgn="auto">
              <a:spcBef>
                <a:spcPts val="0"/>
              </a:spcBef>
              <a:spcAft>
                <a:spcPts val="0"/>
              </a:spcAft>
              <a:defRPr sz="1200">
                <a:solidFill>
                  <a:prstClr val="black">
                    <a:tint val="75000"/>
                  </a:prstClr>
                </a:solidFill>
                <a:latin typeface="Calibri"/>
                <a:ea typeface="+mn-ea"/>
                <a:cs typeface="+mn-cs"/>
              </a:defRPr>
            </a:lvl1pPr>
          </a:lstStyle>
          <a:p>
            <a:pPr>
              <a:defRPr/>
            </a:pPr>
            <a:fld id="{1BA6DF20-8DB3-0E47-8004-783A423B2D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72" r:id="rId1"/>
    <p:sldLayoutId id="2147497573" r:id="rId2"/>
    <p:sldLayoutId id="2147497574" r:id="rId3"/>
    <p:sldLayoutId id="2147497575" r:id="rId4"/>
    <p:sldLayoutId id="2147497576" r:id="rId5"/>
    <p:sldLayoutId id="2147497577" r:id="rId6"/>
    <p:sldLayoutId id="2147497578" r:id="rId7"/>
    <p:sldLayoutId id="2147497579" r:id="rId8"/>
    <p:sldLayoutId id="2147497580" r:id="rId9"/>
    <p:sldLayoutId id="2147497581" r:id="rId10"/>
    <p:sldLayoutId id="2147497582" r:id="rId11"/>
    <p:sldLayoutId id="2147497583" r:id="rId12"/>
    <p:sldLayoutId id="2147497635" r:id="rId13"/>
  </p:sldLayoutIdLst>
  <p:txStyles>
    <p:titleStyle>
      <a:lvl1pPr algn="ctr" defTabSz="45713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5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1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8" indent="-342848" algn="l" defTabSz="45713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6" indent="-285707" algn="l" defTabSz="45713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4" indent="-228564" algn="l" defTabSz="45713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54"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85"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D2D2D"/>
            </a:gs>
          </a:gsLst>
          <a:lin ang="5400000" scaled="1"/>
        </a:gra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55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r>
              <a:rPr lang="it-IT"/>
              <a:t>A. De Rosa</a:t>
            </a: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r>
              <a:rPr lang="en-US"/>
              <a:t>eXTP meeting - October 2015 - Beijing</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E8ED3FC-A7AF-B249-8FE8-3020C92B1C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06" r:id="rId1"/>
    <p:sldLayoutId id="2147497607" r:id="rId2"/>
    <p:sldLayoutId id="2147497608" r:id="rId3"/>
    <p:sldLayoutId id="2147497609" r:id="rId4"/>
    <p:sldLayoutId id="2147497610" r:id="rId5"/>
    <p:sldLayoutId id="2147497611" r:id="rId6"/>
    <p:sldLayoutId id="2147497612" r:id="rId7"/>
    <p:sldLayoutId id="2147497613" r:id="rId8"/>
    <p:sldLayoutId id="2147497614" r:id="rId9"/>
    <p:sldLayoutId id="2147497615" r:id="rId10"/>
    <p:sldLayoutId id="214749761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3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59"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39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19"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848" indent="-342848" algn="l" rtl="0" eaLnBrk="0" fontAlgn="base" hangingPunct="0">
        <a:spcBef>
          <a:spcPct val="20000"/>
        </a:spcBef>
        <a:spcAft>
          <a:spcPct val="0"/>
        </a:spcAft>
        <a:buChar char="•"/>
        <a:defRPr sz="3200">
          <a:solidFill>
            <a:schemeClr val="tx1"/>
          </a:solidFill>
          <a:latin typeface="+mn-lt"/>
          <a:ea typeface="+mn-ea"/>
          <a:cs typeface="+mn-cs"/>
        </a:defRPr>
      </a:lvl1pPr>
      <a:lvl2pPr marL="742836" indent="-285707" algn="l" rtl="0" eaLnBrk="0" fontAlgn="base" hangingPunct="0">
        <a:spcBef>
          <a:spcPct val="20000"/>
        </a:spcBef>
        <a:spcAft>
          <a:spcPct val="0"/>
        </a:spcAft>
        <a:buChar char="–"/>
        <a:defRPr sz="2800">
          <a:solidFill>
            <a:schemeClr val="tx1"/>
          </a:solidFill>
          <a:latin typeface="+mn-lt"/>
          <a:ea typeface="+mn-ea"/>
        </a:defRPr>
      </a:lvl2pPr>
      <a:lvl3pPr marL="1142824" indent="-228564" algn="l" rtl="0" eaLnBrk="0" fontAlgn="base" hangingPunct="0">
        <a:spcBef>
          <a:spcPct val="20000"/>
        </a:spcBef>
        <a:spcAft>
          <a:spcPct val="0"/>
        </a:spcAft>
        <a:buChar char="•"/>
        <a:defRPr sz="2400">
          <a:solidFill>
            <a:schemeClr val="tx1"/>
          </a:solidFill>
          <a:latin typeface="+mn-lt"/>
          <a:ea typeface="+mn-ea"/>
        </a:defRPr>
      </a:lvl3pPr>
      <a:lvl4pPr marL="1599954" indent="-228564" algn="l" rtl="0" eaLnBrk="0" fontAlgn="base" hangingPunct="0">
        <a:spcBef>
          <a:spcPct val="20000"/>
        </a:spcBef>
        <a:spcAft>
          <a:spcPct val="0"/>
        </a:spcAft>
        <a:buChar char="–"/>
        <a:defRPr sz="2000">
          <a:solidFill>
            <a:schemeClr val="tx1"/>
          </a:solidFill>
          <a:latin typeface="+mn-lt"/>
          <a:ea typeface="+mn-ea"/>
        </a:defRPr>
      </a:lvl4pPr>
      <a:lvl5pPr marL="2057085" indent="-228564" algn="l" rtl="0" eaLnBrk="0" fontAlgn="base" hangingPunct="0">
        <a:spcBef>
          <a:spcPct val="20000"/>
        </a:spcBef>
        <a:spcAft>
          <a:spcPct val="0"/>
        </a:spcAft>
        <a:buChar char="»"/>
        <a:defRPr sz="2000">
          <a:solidFill>
            <a:schemeClr val="tx1"/>
          </a:solidFill>
          <a:latin typeface="+mn-lt"/>
          <a:ea typeface="+mn-ea"/>
        </a:defRPr>
      </a:lvl5pPr>
      <a:lvl6pPr marL="2514215" indent="-228564" algn="l" rtl="0" fontAlgn="base">
        <a:spcBef>
          <a:spcPct val="20000"/>
        </a:spcBef>
        <a:spcAft>
          <a:spcPct val="0"/>
        </a:spcAft>
        <a:buChar char="»"/>
        <a:defRPr sz="2000">
          <a:solidFill>
            <a:schemeClr val="tx1"/>
          </a:solidFill>
          <a:latin typeface="+mn-lt"/>
          <a:ea typeface="+mn-ea"/>
        </a:defRPr>
      </a:lvl6pPr>
      <a:lvl7pPr marL="2971344" indent="-228564" algn="l" rtl="0" fontAlgn="base">
        <a:spcBef>
          <a:spcPct val="20000"/>
        </a:spcBef>
        <a:spcAft>
          <a:spcPct val="0"/>
        </a:spcAft>
        <a:buChar char="»"/>
        <a:defRPr sz="2000">
          <a:solidFill>
            <a:schemeClr val="tx1"/>
          </a:solidFill>
          <a:latin typeface="+mn-lt"/>
          <a:ea typeface="+mn-ea"/>
        </a:defRPr>
      </a:lvl7pPr>
      <a:lvl8pPr marL="3428475" indent="-228564" algn="l" rtl="0" fontAlgn="base">
        <a:spcBef>
          <a:spcPct val="20000"/>
        </a:spcBef>
        <a:spcAft>
          <a:spcPct val="0"/>
        </a:spcAft>
        <a:buChar char="»"/>
        <a:defRPr sz="2000">
          <a:solidFill>
            <a:schemeClr val="tx1"/>
          </a:solidFill>
          <a:latin typeface="+mn-lt"/>
          <a:ea typeface="+mn-ea"/>
        </a:defRPr>
      </a:lvl8pPr>
      <a:lvl9pPr marL="3885603" indent="-228564"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7617" r:id="rId1"/>
    <p:sldLayoutId id="2147497618" r:id="rId2"/>
    <p:sldLayoutId id="2147497619" r:id="rId3"/>
    <p:sldLayoutId id="2147497620" r:id="rId4"/>
    <p:sldLayoutId id="2147497621" r:id="rId5"/>
    <p:sldLayoutId id="2147497622" r:id="rId6"/>
    <p:sldLayoutId id="2147497623" r:id="rId7"/>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59"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19"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8" indent="-342848"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6" indent="-285707"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4" indent="-228564"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54" indent="-22856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85" indent="-228564"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76131" name="Text Placeholder 2"/>
          <p:cNvSpPr>
            <a:spLocks noGrp="1"/>
          </p:cNvSpPr>
          <p:nvPr>
            <p:ph type="body" idx="1"/>
          </p:nvPr>
        </p:nvSpPr>
        <p:spPr bwMode="auto">
          <a:xfrm>
            <a:off x="457200" y="160021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99"/>
            <a:ext cx="2133600" cy="365125"/>
          </a:xfrm>
          <a:prstGeom prst="rect">
            <a:avLst/>
          </a:prstGeom>
        </p:spPr>
        <p:txBody>
          <a:bodyPr vert="horz" lIns="91425" tIns="45713" rIns="91425" bIns="45713" rtlCol="0" anchor="ctr"/>
          <a:lstStyle>
            <a:lvl1pPr algn="l" defTabSz="457130" fontAlgn="auto">
              <a:spcBef>
                <a:spcPts val="0"/>
              </a:spcBef>
              <a:spcAft>
                <a:spcPts val="0"/>
              </a:spcAft>
              <a:defRPr sz="1200">
                <a:solidFill>
                  <a:prstClr val="black">
                    <a:tint val="75000"/>
                  </a:prstClr>
                </a:solidFill>
                <a:latin typeface="Calibri"/>
                <a:ea typeface="+mn-ea"/>
                <a:cs typeface="+mn-cs"/>
              </a:defRPr>
            </a:lvl1pPr>
          </a:lstStyle>
          <a:p>
            <a:pPr>
              <a:defRPr/>
            </a:pPr>
            <a:fld id="{E2DF03B0-001E-FF47-BF6C-DE3E6C402BAD}" type="datetimeFigureOut">
              <a:rPr lang="en-US"/>
              <a:pPr>
                <a:defRPr/>
              </a:pPr>
              <a:t>12/11/19</a:t>
            </a:fld>
            <a:endParaRPr lang="en-US"/>
          </a:p>
        </p:txBody>
      </p:sp>
      <p:sp>
        <p:nvSpPr>
          <p:cNvPr id="5" name="Footer Placeholder 4"/>
          <p:cNvSpPr>
            <a:spLocks noGrp="1"/>
          </p:cNvSpPr>
          <p:nvPr>
            <p:ph type="ftr" sz="quarter" idx="3"/>
          </p:nvPr>
        </p:nvSpPr>
        <p:spPr>
          <a:xfrm>
            <a:off x="3124201" y="6356399"/>
            <a:ext cx="2895600" cy="365125"/>
          </a:xfrm>
          <a:prstGeom prst="rect">
            <a:avLst/>
          </a:prstGeom>
        </p:spPr>
        <p:txBody>
          <a:bodyPr vert="horz" lIns="91425" tIns="45713" rIns="91425" bIns="45713" rtlCol="0" anchor="ctr"/>
          <a:lstStyle>
            <a:lvl1pPr algn="ctr" defTabSz="45713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99"/>
            <a:ext cx="2133600" cy="365125"/>
          </a:xfrm>
          <a:prstGeom prst="rect">
            <a:avLst/>
          </a:prstGeom>
        </p:spPr>
        <p:txBody>
          <a:bodyPr vert="horz" lIns="91425" tIns="45713" rIns="91425" bIns="45713" rtlCol="0" anchor="ctr"/>
          <a:lstStyle>
            <a:lvl1pPr algn="r" defTabSz="457130" fontAlgn="auto">
              <a:spcBef>
                <a:spcPts val="0"/>
              </a:spcBef>
              <a:spcAft>
                <a:spcPts val="0"/>
              </a:spcAft>
              <a:defRPr sz="1200">
                <a:solidFill>
                  <a:prstClr val="black">
                    <a:tint val="75000"/>
                  </a:prstClr>
                </a:solidFill>
                <a:latin typeface="Calibri"/>
                <a:ea typeface="+mn-ea"/>
                <a:cs typeface="+mn-cs"/>
              </a:defRPr>
            </a:lvl1pPr>
          </a:lstStyle>
          <a:p>
            <a:pPr>
              <a:defRPr/>
            </a:pPr>
            <a:fld id="{9CD5AE3E-B209-C248-A17D-34037B00E6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4" r:id="rId1"/>
    <p:sldLayoutId id="2147497625" r:id="rId2"/>
    <p:sldLayoutId id="2147497626" r:id="rId3"/>
    <p:sldLayoutId id="2147497627" r:id="rId4"/>
    <p:sldLayoutId id="2147497628" r:id="rId5"/>
    <p:sldLayoutId id="2147497629" r:id="rId6"/>
    <p:sldLayoutId id="2147497630" r:id="rId7"/>
    <p:sldLayoutId id="2147497631" r:id="rId8"/>
    <p:sldLayoutId id="2147497632" r:id="rId9"/>
    <p:sldLayoutId id="2147497633" r:id="rId10"/>
    <p:sldLayoutId id="2147497634" r:id="rId11"/>
  </p:sldLayoutIdLst>
  <p:txStyles>
    <p:titleStyle>
      <a:lvl1pPr algn="ctr" defTabSz="45713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5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1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8" indent="-342848" algn="l" defTabSz="45713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6" indent="-285707" algn="l" defTabSz="45713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4" indent="-228564" algn="l" defTabSz="45713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54"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85"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0C15D00-F03A-4F63-BC7C-B65E974B1033}"/>
              </a:ext>
            </a:extLst>
          </p:cNvPr>
          <p:cNvSpPr>
            <a:spLocks noGrp="1"/>
          </p:cNvSpPr>
          <p:nvPr>
            <p:ph type="title"/>
          </p:nvPr>
        </p:nvSpPr>
        <p:spPr>
          <a:xfrm>
            <a:off x="628650" y="365129"/>
            <a:ext cx="7886700" cy="1325563"/>
          </a:xfrm>
          <a:prstGeom prst="rect">
            <a:avLst/>
          </a:prstGeom>
        </p:spPr>
        <p:txBody>
          <a:bodyPr vert="horz" lIns="91425" tIns="45713" rIns="91425" bIns="45713"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1AB66E-02FF-4BA9-96D5-FCB8AD10DDC7}"/>
              </a:ext>
            </a:extLst>
          </p:cNvPr>
          <p:cNvSpPr>
            <a:spLocks noGrp="1"/>
          </p:cNvSpPr>
          <p:nvPr>
            <p:ph type="body" idx="1"/>
          </p:nvPr>
        </p:nvSpPr>
        <p:spPr>
          <a:xfrm>
            <a:off x="628650" y="1825625"/>
            <a:ext cx="7886700" cy="4351338"/>
          </a:xfrm>
          <a:prstGeom prst="rect">
            <a:avLst/>
          </a:prstGeom>
        </p:spPr>
        <p:txBody>
          <a:bodyPr vert="horz" lIns="91425" tIns="45713" rIns="91425" bIns="457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0ACE42-462B-425C-950D-3435AAB3FCF7}"/>
              </a:ext>
            </a:extLst>
          </p:cNvPr>
          <p:cNvSpPr>
            <a:spLocks noGrp="1"/>
          </p:cNvSpPr>
          <p:nvPr>
            <p:ph type="dt" sz="half" idx="2"/>
          </p:nvPr>
        </p:nvSpPr>
        <p:spPr>
          <a:xfrm>
            <a:off x="628650" y="6356392"/>
            <a:ext cx="20574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fontAlgn="auto">
              <a:spcBef>
                <a:spcPts val="0"/>
              </a:spcBef>
              <a:spcAft>
                <a:spcPts val="0"/>
              </a:spcAft>
            </a:pPr>
            <a:fld id="{833A8306-E9E5-4BC5-A0B0-B1E7336BEE60}" type="datetimeFigureOut">
              <a:rPr lang="en-US" smtClean="0">
                <a:solidFill>
                  <a:prstClr val="black">
                    <a:tint val="75000"/>
                  </a:prstClr>
                </a:solidFill>
                <a:latin typeface="Calibri"/>
                <a:ea typeface="+mn-ea"/>
                <a:cs typeface="+mn-cs"/>
              </a:rPr>
              <a:pPr fontAlgn="auto">
                <a:spcBef>
                  <a:spcPts val="0"/>
                </a:spcBef>
                <a:spcAft>
                  <a:spcPts val="0"/>
                </a:spcAft>
              </a:pPr>
              <a:t>12/11/19</a:t>
            </a:fld>
            <a:endParaRPr lang="en-US">
              <a:solidFill>
                <a:prstClr val="black">
                  <a:tint val="75000"/>
                </a:prstClr>
              </a:solidFill>
              <a:latin typeface="Calibri"/>
              <a:ea typeface="+mn-ea"/>
              <a:cs typeface="+mn-cs"/>
            </a:endParaRPr>
          </a:p>
        </p:txBody>
      </p:sp>
      <p:sp>
        <p:nvSpPr>
          <p:cNvPr id="5" name="Footer Placeholder 4">
            <a:extLst>
              <a:ext uri="{FF2B5EF4-FFF2-40B4-BE49-F238E27FC236}">
                <a16:creationId xmlns="" xmlns:a16="http://schemas.microsoft.com/office/drawing/2014/main" id="{BB1F28A7-7FBE-46E8-9734-136B7489E8B7}"/>
              </a:ext>
            </a:extLst>
          </p:cNvPr>
          <p:cNvSpPr>
            <a:spLocks noGrp="1"/>
          </p:cNvSpPr>
          <p:nvPr>
            <p:ph type="ftr" sz="quarter" idx="3"/>
          </p:nvPr>
        </p:nvSpPr>
        <p:spPr>
          <a:xfrm>
            <a:off x="3028950" y="6356392"/>
            <a:ext cx="30861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a:extLst>
              <a:ext uri="{FF2B5EF4-FFF2-40B4-BE49-F238E27FC236}">
                <a16:creationId xmlns="" xmlns:a16="http://schemas.microsoft.com/office/drawing/2014/main" id="{6B037602-755A-463C-B16D-8CE3BBCAA044}"/>
              </a:ext>
            </a:extLst>
          </p:cNvPr>
          <p:cNvSpPr>
            <a:spLocks noGrp="1"/>
          </p:cNvSpPr>
          <p:nvPr>
            <p:ph type="sldNum" sz="quarter" idx="4"/>
          </p:nvPr>
        </p:nvSpPr>
        <p:spPr>
          <a:xfrm>
            <a:off x="6457950" y="6356392"/>
            <a:ext cx="20574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fontAlgn="auto">
              <a:spcBef>
                <a:spcPts val="0"/>
              </a:spcBef>
              <a:spcAft>
                <a:spcPts val="0"/>
              </a:spcAft>
            </a:pPr>
            <a:fld id="{3238E928-2555-4C3F-8A4C-7E6BB3AF79B3}"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8509834"/>
      </p:ext>
    </p:extLst>
  </p:cSld>
  <p:clrMap bg1="lt1" tx1="dk1" bg2="lt2" tx2="dk2" accent1="accent1" accent2="accent2" accent3="accent3" accent4="accent4" accent5="accent5" accent6="accent6" hlink="hlink" folHlink="folHlink"/>
  <p:sldLayoutIdLst>
    <p:sldLayoutId id="2147497637" r:id="rId1"/>
    <p:sldLayoutId id="2147497638" r:id="rId2"/>
    <p:sldLayoutId id="2147497639" r:id="rId3"/>
    <p:sldLayoutId id="2147497640" r:id="rId4"/>
    <p:sldLayoutId id="2147497641" r:id="rId5"/>
    <p:sldLayoutId id="2147497642" r:id="rId6"/>
    <p:sldLayoutId id="2147497643" r:id="rId7"/>
    <p:sldLayoutId id="2147497644" r:id="rId8"/>
    <p:sldLayoutId id="2147497645" r:id="rId9"/>
    <p:sldLayoutId id="2147497646" r:id="rId10"/>
    <p:sldLayoutId id="2147497647" r:id="rId11"/>
  </p:sldLayoutIdLst>
  <p:txStyles>
    <p:titleStyle>
      <a:lvl1pPr algn="l" defTabSz="91425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4" indent="-228564" algn="l" defTabSz="9142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5" indent="-228564" algn="l" defTabSz="9142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4" indent="-228564" algn="l" defTabSz="9142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54" indent="-228564" algn="l" defTabSz="9142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85" indent="-228564" algn="l" defTabSz="9142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15" indent="-228564" algn="l" defTabSz="9142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44" indent="-228564" algn="l" defTabSz="9142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75" indent="-228564" algn="l" defTabSz="9142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03" indent="-228564" algn="l" defTabSz="9142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2.png"/><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44.png"/><Relationship Id="rId3"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48.png"/><Relationship Id="rId5" Type="http://schemas.openxmlformats.org/officeDocument/2006/relationships/image" Target="../media/image49.gif"/><Relationship Id="rId1" Type="http://schemas.openxmlformats.org/officeDocument/2006/relationships/slideLayout" Target="../slideLayouts/slideLayout50.xml"/><Relationship Id="rId2"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0.xml"/><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3.emf"/><Relationship Id="rId1" Type="http://schemas.microsoft.com/office/2007/relationships/media" Target="../media/media2.gif"/><Relationship Id="rId2" Type="http://schemas.openxmlformats.org/officeDocument/2006/relationships/video" Target="../media/media2.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9.xml"/><Relationship Id="rId4" Type="http://schemas.openxmlformats.org/officeDocument/2006/relationships/image" Target="../media/image54.png"/><Relationship Id="rId5" Type="http://schemas.openxmlformats.org/officeDocument/2006/relationships/image" Target="../media/image51.png"/><Relationship Id="rId6" Type="http://schemas.openxmlformats.org/officeDocument/2006/relationships/image" Target="../media/image52.jpeg"/><Relationship Id="rId7" Type="http://schemas.openxmlformats.org/officeDocument/2006/relationships/image" Target="../media/image55.emf"/><Relationship Id="rId8" Type="http://schemas.openxmlformats.org/officeDocument/2006/relationships/image" Target="../media/image56.png"/><Relationship Id="rId1" Type="http://schemas.microsoft.com/office/2007/relationships/media" Target="../media/media2.gif"/><Relationship Id="rId2" Type="http://schemas.openxmlformats.org/officeDocument/2006/relationships/video" Target="../media/media2.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1.xml"/><Relationship Id="rId4" Type="http://schemas.openxmlformats.org/officeDocument/2006/relationships/image" Target="../media/image57.gif"/><Relationship Id="rId5" Type="http://schemas.openxmlformats.org/officeDocument/2006/relationships/image" Target="../media/image51.png"/><Relationship Id="rId1" Type="http://schemas.microsoft.com/office/2007/relationships/media" Target="../media/media2.gif"/><Relationship Id="rId2" Type="http://schemas.openxmlformats.org/officeDocument/2006/relationships/video" Target="../media/media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58.png"/><Relationship Id="rId3"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50.xml"/><Relationship Id="rId2" Type="http://schemas.openxmlformats.org/officeDocument/2006/relationships/image" Target="../media/image6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5.emf"/></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 Type="http://schemas.openxmlformats.org/officeDocument/2006/relationships/slideLayout" Target="../slideLayouts/slideLayout199.xml"/><Relationship Id="rId2"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74.emf"/></Relationships>
</file>

<file path=ppt/slides/_rels/slide25.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oleObject" Target="../embeddings/oleObject2.bin"/><Relationship Id="rId5" Type="http://schemas.openxmlformats.org/officeDocument/2006/relationships/image" Target="../media/image75.emf"/><Relationship Id="rId6" Type="http://schemas.openxmlformats.org/officeDocument/2006/relationships/oleObject" Target="../embeddings/oleObject3.bin"/><Relationship Id="rId7" Type="http://schemas.openxmlformats.org/officeDocument/2006/relationships/image" Target="../media/image76.emf"/><Relationship Id="rId1" Type="http://schemas.openxmlformats.org/officeDocument/2006/relationships/vmlDrawing" Target="../drawings/vmlDrawing2.vml"/><Relationship Id="rId2"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7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7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80.png"/><Relationship Id="rId3"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3.xml"/><Relationship Id="rId4" Type="http://schemas.openxmlformats.org/officeDocument/2006/relationships/image" Target="../media/image82.png"/><Relationship Id="rId1" Type="http://schemas.microsoft.com/office/2007/relationships/media" Target="../media/media3.m4v"/><Relationship Id="rId2" Type="http://schemas.openxmlformats.org/officeDocument/2006/relationships/video" Target="../media/media3.m4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9.xml"/><Relationship Id="rId3"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0.xml"/><Relationship Id="rId3"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eg"/><Relationship Id="rId1" Type="http://schemas.openxmlformats.org/officeDocument/2006/relationships/slideLayout" Target="../slideLayouts/slideLayout133.xml"/><Relationship Id="rId2" Type="http://schemas.openxmlformats.org/officeDocument/2006/relationships/image" Target="../media/image85.jp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144.xml"/><Relationship Id="rId2"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7.xml"/><Relationship Id="rId2"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50.xml"/><Relationship Id="rId2" Type="http://schemas.openxmlformats.org/officeDocument/2006/relationships/image" Target="../media/image9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50.xml"/><Relationship Id="rId2" Type="http://schemas.openxmlformats.org/officeDocument/2006/relationships/image" Target="../media/image97.jpeg"/></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66.png"/><Relationship Id="rId1" Type="http://schemas.openxmlformats.org/officeDocument/2006/relationships/slideLayout" Target="../slideLayouts/slideLayout212.xml"/><Relationship Id="rId2"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103.png"/><Relationship Id="rId1" Type="http://schemas.openxmlformats.org/officeDocument/2006/relationships/slideLayout" Target="../slideLayouts/slideLayout212.xml"/><Relationship Id="rId2"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68.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04.png"/><Relationship Id="rId3" Type="http://schemas.openxmlformats.org/officeDocument/2006/relationships/image" Target="../media/image10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10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0.xml"/><Relationship Id="rId2" Type="http://schemas.openxmlformats.org/officeDocument/2006/relationships/image" Target="../media/image107.emf"/><Relationship Id="rId3" Type="http://schemas.openxmlformats.org/officeDocument/2006/relationships/comments" Target="../comments/commen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108.emf"/><Relationship Id="rId3" Type="http://schemas.openxmlformats.org/officeDocument/2006/relationships/image" Target="../media/image10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1.xml"/><Relationship Id="rId2" Type="http://schemas.openxmlformats.org/officeDocument/2006/relationships/image" Target="../media/image11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image" Target="../media/image111.png"/><Relationship Id="rId3" Type="http://schemas.openxmlformats.org/officeDocument/2006/relationships/image" Target="../media/image112.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 Type="http://schemas.openxmlformats.org/officeDocument/2006/relationships/slideLayout" Target="../slideLayouts/slideLayout50.xml"/><Relationship Id="rId2"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182.xml"/><Relationship Id="rId2" Type="http://schemas.openxmlformats.org/officeDocument/2006/relationships/notesSlide" Target="../notesSlides/notesSlide11.xml"/></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4" Type="http://schemas.microsoft.com/office/2007/relationships/hdphoto" Target="../media/hdphoto1.wdp"/><Relationship Id="rId5" Type="http://schemas.openxmlformats.org/officeDocument/2006/relationships/image" Target="../media/image117.jpeg"/><Relationship Id="rId6" Type="http://schemas.microsoft.com/office/2007/relationships/hdphoto" Target="../media/hdphoto2.wdp"/><Relationship Id="rId1" Type="http://schemas.openxmlformats.org/officeDocument/2006/relationships/slideLayout" Target="../slideLayouts/slideLayout50.xml"/><Relationship Id="rId2" Type="http://schemas.openxmlformats.org/officeDocument/2006/relationships/image" Target="../media/image1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30.emf"/><Relationship Id="rId13" Type="http://schemas.openxmlformats.org/officeDocument/2006/relationships/image" Target="../media/image35.png"/><Relationship Id="rId14" Type="http://schemas.openxmlformats.org/officeDocument/2006/relationships/image" Target="../media/image36.png"/><Relationship Id="rId1" Type="http://schemas.openxmlformats.org/officeDocument/2006/relationships/vmlDrawing" Target="../drawings/vmlDrawing1.vml"/><Relationship Id="rId2" Type="http://schemas.openxmlformats.org/officeDocument/2006/relationships/tags" Target="../tags/tag1.xml"/><Relationship Id="rId3" Type="http://schemas.microsoft.com/office/2007/relationships/media" Target="../media/media1.mp4"/><Relationship Id="rId4" Type="http://schemas.openxmlformats.org/officeDocument/2006/relationships/video" Target="../media/media1.mp4"/><Relationship Id="rId5" Type="http://schemas.openxmlformats.org/officeDocument/2006/relationships/slideLayout" Target="../slideLayouts/slideLayout61.xml"/><Relationship Id="rId6" Type="http://schemas.openxmlformats.org/officeDocument/2006/relationships/notesSlide" Target="../notesSlides/notesSlide5.xml"/><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50.xml"/><Relationship Id="rId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00962" cy="369332"/>
          </a:xfrm>
        </p:spPr>
        <p:txBody>
          <a:bodyPr/>
          <a:lstStyle/>
          <a:p>
            <a:pPr algn="ctr"/>
            <a:r>
              <a:rPr lang="en-US" dirty="0" err="1" smtClean="0"/>
              <a:t>eXTP</a:t>
            </a:r>
            <a:r>
              <a:rPr lang="en-US" dirty="0" smtClean="0"/>
              <a:t> key science goals </a:t>
            </a:r>
            <a:r>
              <a:rPr lang="en-US" dirty="0"/>
              <a:t>– Luigi Stella (INAF-OAR) </a:t>
            </a:r>
            <a:endParaRPr lang="en-US" dirty="0"/>
          </a:p>
        </p:txBody>
      </p:sp>
      <p:grpSp>
        <p:nvGrpSpPr>
          <p:cNvPr id="6" name="Gruppo 3"/>
          <p:cNvGrpSpPr/>
          <p:nvPr/>
        </p:nvGrpSpPr>
        <p:grpSpPr>
          <a:xfrm>
            <a:off x="479289" y="4286810"/>
            <a:ext cx="8439251" cy="1243751"/>
            <a:chOff x="479280" y="4004654"/>
            <a:chExt cx="8439251" cy="1243751"/>
          </a:xfrm>
        </p:grpSpPr>
        <p:sp>
          <p:nvSpPr>
            <p:cNvPr id="7" name="Rettangolo arrotondato 6"/>
            <p:cNvSpPr/>
            <p:nvPr/>
          </p:nvSpPr>
          <p:spPr>
            <a:xfrm>
              <a:off x="479280" y="4004654"/>
              <a:ext cx="8317282" cy="1243751"/>
            </a:xfrm>
            <a:prstGeom prst="roundRect">
              <a:avLst/>
            </a:prstGeom>
            <a:solidFill>
              <a:srgbClr val="0099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latin typeface="Calibri"/>
                <a:ea typeface="ＭＳ Ｐゴシック"/>
              </a:endParaRPr>
            </a:p>
          </p:txBody>
        </p:sp>
        <p:sp>
          <p:nvSpPr>
            <p:cNvPr id="8" name="TextBox 6"/>
            <p:cNvSpPr txBox="1"/>
            <p:nvPr/>
          </p:nvSpPr>
          <p:spPr>
            <a:xfrm>
              <a:off x="601249" y="4005894"/>
              <a:ext cx="8317282" cy="1231106"/>
            </a:xfrm>
            <a:prstGeom prst="rect">
              <a:avLst/>
            </a:prstGeom>
            <a:noFill/>
          </p:spPr>
          <p:txBody>
            <a:bodyPr wrap="square" rtlCol="0">
              <a:spAutoFit/>
            </a:bodyPr>
            <a:lstStyle/>
            <a:p>
              <a:pPr marL="2780874" indent="-2780874"/>
              <a:r>
                <a:rPr lang="en-US" b="1" dirty="0" smtClean="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Strong Magnetism:</a:t>
              </a:r>
              <a:r>
                <a:rPr lang="en-US"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which is the behavior of light in the presence of ultra-strong magnetic fields (e.g., in </a:t>
              </a:r>
              <a:r>
                <a:rPr lang="en-US" sz="1800" dirty="0" err="1">
                  <a:solidFill>
                    <a:srgbClr val="FFFFFF"/>
                  </a:solidFill>
                  <a:latin typeface="Verdana" panose="020B0604030504040204" pitchFamily="34" charset="0"/>
                  <a:ea typeface="Verdana" panose="020B0604030504040204" pitchFamily="34" charset="0"/>
                  <a:cs typeface="Verdana" panose="020B0604030504040204" pitchFamily="34" charset="0"/>
                </a:rPr>
                <a:t>magnetars</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 Are the predictions of the QED theory verified?</a:t>
              </a:r>
              <a:endParaRPr lang="en-US" dirty="0" smtClean="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9" name="Gruppo 28"/>
          <p:cNvGrpSpPr/>
          <p:nvPr/>
        </p:nvGrpSpPr>
        <p:grpSpPr>
          <a:xfrm>
            <a:off x="479280" y="1696173"/>
            <a:ext cx="8317282" cy="956539"/>
            <a:chOff x="463463" y="1500692"/>
            <a:chExt cx="8317282" cy="956539"/>
          </a:xfrm>
        </p:grpSpPr>
        <p:sp>
          <p:nvSpPr>
            <p:cNvPr id="10" name="Rettangolo arrotondato 6"/>
            <p:cNvSpPr/>
            <p:nvPr/>
          </p:nvSpPr>
          <p:spPr>
            <a:xfrm>
              <a:off x="463463" y="1500692"/>
              <a:ext cx="8317282" cy="952500"/>
            </a:xfrm>
            <a:prstGeom prst="roundRect">
              <a:avLst/>
            </a:prstGeom>
            <a:solidFill>
              <a:srgbClr val="3366FF">
                <a:alpha val="90000"/>
              </a:srgbClr>
            </a:solidFill>
            <a:ln>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latin typeface="Calibri"/>
                <a:ea typeface="ＭＳ Ｐゴシック"/>
              </a:endParaRPr>
            </a:p>
          </p:txBody>
        </p:sp>
        <p:sp>
          <p:nvSpPr>
            <p:cNvPr id="11" name="CasellaDiTesto 2"/>
            <p:cNvSpPr txBox="1"/>
            <p:nvPr/>
          </p:nvSpPr>
          <p:spPr>
            <a:xfrm>
              <a:off x="601249" y="1503124"/>
              <a:ext cx="8054236" cy="954107"/>
            </a:xfrm>
            <a:prstGeom prst="rect">
              <a:avLst/>
            </a:prstGeom>
            <a:noFill/>
            <a:ln>
              <a:noFill/>
            </a:ln>
          </p:spPr>
          <p:txBody>
            <a:bodyPr wrap="square" rtlCol="0">
              <a:spAutoFit/>
            </a:bodyPr>
            <a:lstStyle/>
            <a:p>
              <a:pPr marL="2066607" indent="-2066607"/>
              <a:r>
                <a:rPr lang="en-US"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Dense Matter</a:t>
              </a:r>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which is the state of matter at </a:t>
              </a:r>
              <a:r>
                <a:rPr lang="en-US" sz="1800" dirty="0" err="1">
                  <a:solidFill>
                    <a:srgbClr val="FFFFFF"/>
                  </a:solidFill>
                  <a:latin typeface="Verdana" panose="020B0604030504040204" pitchFamily="34" charset="0"/>
                  <a:ea typeface="Verdana" panose="020B0604030504040204" pitchFamily="34" charset="0"/>
                  <a:cs typeface="Verdana" panose="020B0604030504040204" pitchFamily="34" charset="0"/>
                </a:rPr>
                <a:t>supranuclear</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 densities (i.e., in the neutron star’s interior)?</a:t>
              </a:r>
            </a:p>
            <a:p>
              <a:pPr marL="2066607" indent="-2066607"/>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	Exotic states of matter? Quark stars?</a:t>
              </a:r>
              <a:endParaRPr lang="it-IT" sz="1800" dirty="0">
                <a:solidFill>
                  <a:srgbClr val="333333"/>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Gruppo 16"/>
          <p:cNvGrpSpPr/>
          <p:nvPr/>
        </p:nvGrpSpPr>
        <p:grpSpPr>
          <a:xfrm>
            <a:off x="479280" y="2843363"/>
            <a:ext cx="8455068" cy="1231106"/>
            <a:chOff x="463463" y="2573484"/>
            <a:chExt cx="8455068" cy="1231106"/>
          </a:xfrm>
        </p:grpSpPr>
        <p:sp>
          <p:nvSpPr>
            <p:cNvPr id="13" name="Rettangolo arrotondato 6"/>
            <p:cNvSpPr/>
            <p:nvPr/>
          </p:nvSpPr>
          <p:spPr>
            <a:xfrm>
              <a:off x="463463" y="2580362"/>
              <a:ext cx="8317282" cy="1189972"/>
            </a:xfrm>
            <a:prstGeom prst="roundRect">
              <a:avLst/>
            </a:prstGeom>
            <a:solidFill>
              <a:srgbClr val="FF0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latin typeface="Calibri"/>
                <a:ea typeface="ＭＳ Ｐゴシック"/>
              </a:endParaRPr>
            </a:p>
          </p:txBody>
        </p:sp>
        <p:sp>
          <p:nvSpPr>
            <p:cNvPr id="14" name="TextBox 6"/>
            <p:cNvSpPr txBox="1"/>
            <p:nvPr/>
          </p:nvSpPr>
          <p:spPr>
            <a:xfrm>
              <a:off x="601249" y="2573484"/>
              <a:ext cx="8317282" cy="1231106"/>
            </a:xfrm>
            <a:prstGeom prst="rect">
              <a:avLst/>
            </a:prstGeom>
            <a:noFill/>
            <a:ln>
              <a:noFill/>
            </a:ln>
          </p:spPr>
          <p:txBody>
            <a:bodyPr wrap="square" rtlCol="0">
              <a:spAutoFit/>
            </a:bodyPr>
            <a:lstStyle/>
            <a:p>
              <a:pPr marL="2241205" indent="-2241205"/>
              <a:r>
                <a:rPr lang="en-US" b="1" dirty="0" smtClean="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Strong Gravity: </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what are the properties of space-time under extreme gravity (i.e., in the vicinity of neutron stars and black holes)? Any deviations from Einstein’s General Relativity theory?</a:t>
              </a:r>
            </a:p>
          </p:txBody>
        </p:sp>
      </p:grpSp>
      <p:sp>
        <p:nvSpPr>
          <p:cNvPr id="28" name="TextBox 27"/>
          <p:cNvSpPr txBox="1"/>
          <p:nvPr/>
        </p:nvSpPr>
        <p:spPr>
          <a:xfrm>
            <a:off x="838201" y="914422"/>
            <a:ext cx="7704258" cy="923316"/>
          </a:xfrm>
          <a:prstGeom prst="rect">
            <a:avLst/>
          </a:prstGeom>
          <a:noFill/>
        </p:spPr>
        <p:txBody>
          <a:bodyPr wrap="square" lIns="91425" tIns="45713" rIns="91425" bIns="45713" rtlCol="0">
            <a:spAutoFit/>
          </a:bodyPr>
          <a:lstStyle/>
          <a:p>
            <a:r>
              <a:rPr lang="en-US" sz="1800" dirty="0">
                <a:solidFill>
                  <a:srgbClr val="333333"/>
                </a:solidFill>
                <a:latin typeface="Arial" charset="0"/>
              </a:rPr>
              <a:t>behavior of matter and light under </a:t>
            </a:r>
            <a:r>
              <a:rPr lang="en-US" sz="1800" b="1" dirty="0">
                <a:solidFill>
                  <a:srgbClr val="800000"/>
                </a:solidFill>
                <a:latin typeface="Arial" charset="0"/>
              </a:rPr>
              <a:t>extreme conditions of density, gravity and magnetism</a:t>
            </a:r>
          </a:p>
          <a:p>
            <a:r>
              <a:rPr lang="en-US" sz="1800" dirty="0">
                <a:solidFill>
                  <a:srgbClr val="333333"/>
                </a:solidFill>
                <a:latin typeface="Arial" charset="0"/>
              </a:rPr>
              <a:t> </a:t>
            </a:r>
          </a:p>
        </p:txBody>
      </p:sp>
      <p:sp>
        <p:nvSpPr>
          <p:cNvPr id="17" name="Rettangolo arrotondato 8"/>
          <p:cNvSpPr/>
          <p:nvPr/>
        </p:nvSpPr>
        <p:spPr>
          <a:xfrm>
            <a:off x="520700" y="5715000"/>
            <a:ext cx="8229600" cy="914400"/>
          </a:xfrm>
          <a:prstGeom prst="roundRect">
            <a:avLst/>
          </a:prstGeom>
          <a:solidFill>
            <a:srgbClr val="C0504D">
              <a:lumMod val="75000"/>
              <a:alpha val="90000"/>
            </a:srgbClr>
          </a:solidFill>
          <a:ln w="25400" cap="flat" cmpd="sng" algn="ctr">
            <a:noFill/>
            <a:prstDash val="solid"/>
          </a:ln>
          <a:effectLst>
            <a:outerShdw blurRad="50800" dist="38100" dir="2700000" algn="tl" rotWithShape="0">
              <a:prstClr val="black">
                <a:alpha val="40000"/>
              </a:prstClr>
            </a:outerShdw>
          </a:effectLst>
        </p:spPr>
        <p:txBody>
          <a:bodyPr lIns="91425" tIns="45713" rIns="91425" bIns="45713" anchor="ctr"/>
          <a:lstStyle/>
          <a:p>
            <a:pPr algn="ctr" defTabSz="914259" fontAlgn="auto">
              <a:spcBef>
                <a:spcPts val="0"/>
              </a:spcBef>
              <a:spcAft>
                <a:spcPts val="0"/>
              </a:spcAft>
              <a:defRPr/>
            </a:pPr>
            <a:endParaRPr lang="en-US" sz="1800" kern="0">
              <a:solidFill>
                <a:prstClr val="white"/>
              </a:solidFill>
              <a:latin typeface="Calibri"/>
              <a:ea typeface="+mn-ea"/>
              <a:cs typeface="+mn-cs"/>
            </a:endParaRPr>
          </a:p>
        </p:txBody>
      </p:sp>
      <p:sp>
        <p:nvSpPr>
          <p:cNvPr id="18" name="Segnaposto contenuto 2"/>
          <p:cNvSpPr txBox="1">
            <a:spLocks/>
          </p:cNvSpPr>
          <p:nvPr/>
        </p:nvSpPr>
        <p:spPr bwMode="auto">
          <a:xfrm>
            <a:off x="520701" y="5715000"/>
            <a:ext cx="8394700" cy="838200"/>
          </a:xfrm>
          <a:prstGeom prst="rect">
            <a:avLst/>
          </a:prstGeom>
          <a:noFill/>
          <a:ln w="9525">
            <a:noFill/>
            <a:miter lim="800000"/>
            <a:headEnd/>
            <a:tailEnd/>
          </a:ln>
        </p:spPr>
        <p:txBody>
          <a:bodyPr lIns="91425" tIns="45713" rIns="91425" bIns="45713"/>
          <a:lstStyle/>
          <a:p>
            <a:pPr eaLnBrk="0" hangingPunct="0">
              <a:spcBef>
                <a:spcPts val="0"/>
              </a:spcBef>
              <a:defRPr/>
            </a:pPr>
            <a:r>
              <a:rPr lang="en-US" b="1" dirty="0">
                <a:solidFill>
                  <a:srgbClr val="FFFFFF"/>
                </a:solidFill>
                <a:effectLst>
                  <a:outerShdw blurRad="38100" dist="38100" dir="2700000" algn="tl">
                    <a:srgbClr val="000000">
                      <a:alpha val="43137"/>
                    </a:srgbClr>
                  </a:outerShdw>
                </a:effectLst>
                <a:latin typeface="Verdana"/>
                <a:ea typeface="MS PGothic" pitchFamily="34" charset="-128"/>
                <a:cs typeface="Verdana"/>
              </a:rPr>
              <a:t>Observatory </a:t>
            </a:r>
            <a:r>
              <a:rPr lang="en-US" b="1" dirty="0" smtClean="0">
                <a:solidFill>
                  <a:srgbClr val="FFFFFF"/>
                </a:solidFill>
                <a:effectLst>
                  <a:outerShdw blurRad="38100" dist="38100" dir="2700000" algn="tl">
                    <a:srgbClr val="000000">
                      <a:alpha val="43137"/>
                    </a:srgbClr>
                  </a:outerShdw>
                </a:effectLst>
                <a:latin typeface="Verdana"/>
                <a:ea typeface="MS PGothic" pitchFamily="34" charset="-128"/>
                <a:cs typeface="Verdana"/>
              </a:rPr>
              <a:t>science: </a:t>
            </a:r>
            <a:r>
              <a:rPr lang="en-US" sz="1800" dirty="0">
                <a:solidFill>
                  <a:srgbClr val="FFFFFF"/>
                </a:solidFill>
                <a:effectLst>
                  <a:outerShdw blurRad="38100" dist="38100" dir="2700000" algn="tl">
                    <a:srgbClr val="000000">
                      <a:alpha val="43137"/>
                    </a:srgbClr>
                  </a:outerShdw>
                </a:effectLst>
                <a:latin typeface="Verdana"/>
                <a:ea typeface="MS PGothic" pitchFamily="34" charset="-128"/>
                <a:cs typeface="Verdana"/>
              </a:rPr>
              <a:t>GW merging events involving neutron               </a:t>
            </a:r>
          </a:p>
          <a:p>
            <a:pPr eaLnBrk="0" hangingPunct="0">
              <a:spcBef>
                <a:spcPts val="0"/>
              </a:spcBef>
              <a:defRPr/>
            </a:pPr>
            <a:r>
              <a:rPr lang="en-US" sz="1800" dirty="0">
                <a:solidFill>
                  <a:srgbClr val="FFFFFF"/>
                </a:solidFill>
                <a:effectLst>
                  <a:outerShdw blurRad="38100" dist="38100" dir="2700000" algn="tl">
                    <a:srgbClr val="000000">
                      <a:alpha val="43137"/>
                    </a:srgbClr>
                  </a:outerShdw>
                </a:effectLst>
                <a:latin typeface="Verdana"/>
                <a:ea typeface="MS PGothic" pitchFamily="34" charset="-128"/>
                <a:cs typeface="Verdana"/>
              </a:rPr>
              <a:t>                                       star(s</a:t>
            </a:r>
            <a:r>
              <a:rPr lang="en-US" sz="1800" dirty="0" smtClean="0">
                <a:solidFill>
                  <a:srgbClr val="FFFFFF"/>
                </a:solidFill>
                <a:effectLst>
                  <a:outerShdw blurRad="38100" dist="38100" dir="2700000" algn="tl">
                    <a:srgbClr val="000000">
                      <a:alpha val="43137"/>
                    </a:srgbClr>
                  </a:outerShdw>
                </a:effectLst>
                <a:latin typeface="Verdana"/>
                <a:ea typeface="MS PGothic" pitchFamily="34" charset="-128"/>
                <a:cs typeface="Verdana"/>
              </a:rPr>
              <a:t>), </a:t>
            </a:r>
            <a:r>
              <a:rPr lang="en-US" sz="1800" dirty="0" err="1" smtClean="0">
                <a:solidFill>
                  <a:srgbClr val="FFFFFF"/>
                </a:solidFill>
                <a:effectLst>
                  <a:outerShdw blurRad="38100" dist="38100" dir="2700000" algn="tl">
                    <a:srgbClr val="000000">
                      <a:alpha val="43137"/>
                    </a:srgbClr>
                  </a:outerShdw>
                </a:effectLst>
                <a:latin typeface="Verdana"/>
                <a:ea typeface="MS PGothic" pitchFamily="34" charset="-128"/>
                <a:cs typeface="Verdana"/>
              </a:rPr>
              <a:t>TeV</a:t>
            </a:r>
            <a:r>
              <a:rPr lang="en-US" sz="1800" dirty="0" smtClean="0">
                <a:solidFill>
                  <a:srgbClr val="FFFFFF"/>
                </a:solidFill>
                <a:effectLst>
                  <a:outerShdw blurRad="38100" dist="38100" dir="2700000" algn="tl">
                    <a:srgbClr val="000000">
                      <a:alpha val="43137"/>
                    </a:srgbClr>
                  </a:outerShdw>
                </a:effectLst>
                <a:latin typeface="Verdana"/>
                <a:ea typeface="MS PGothic" pitchFamily="34" charset="-128"/>
                <a:cs typeface="Verdana"/>
              </a:rPr>
              <a:t> sources, neutrinos  </a:t>
            </a:r>
            <a:endParaRPr lang="it-IT" sz="1800" b="1"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Tree>
    <p:extLst>
      <p:ext uri="{BB962C8B-B14F-4D97-AF65-F5344CB8AC3E}">
        <p14:creationId xmlns:p14="http://schemas.microsoft.com/office/powerpoint/2010/main" val="3509397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00962" cy="369332"/>
          </a:xfrm>
        </p:spPr>
        <p:txBody>
          <a:bodyPr/>
          <a:lstStyle/>
          <a:p>
            <a:r>
              <a:rPr lang="en-US" sz="2800" dirty="0" err="1"/>
              <a:t>Polarimetry</a:t>
            </a:r>
            <a:endParaRPr lang="en-US" sz="2800" dirty="0"/>
          </a:p>
        </p:txBody>
      </p:sp>
      <p:pic>
        <p:nvPicPr>
          <p:cNvPr id="5" name="Picture 4"/>
          <p:cNvPicPr>
            <a:picLocks noChangeAspect="1"/>
          </p:cNvPicPr>
          <p:nvPr/>
        </p:nvPicPr>
        <p:blipFill>
          <a:blip r:embed="rId2"/>
          <a:stretch>
            <a:fillRect/>
          </a:stretch>
        </p:blipFill>
        <p:spPr>
          <a:xfrm>
            <a:off x="898762" y="1092200"/>
            <a:ext cx="7623654" cy="3578450"/>
          </a:xfrm>
          <a:prstGeom prst="rect">
            <a:avLst/>
          </a:prstGeom>
        </p:spPr>
      </p:pic>
      <p:sp>
        <p:nvSpPr>
          <p:cNvPr id="6" name="Rectangle 5"/>
          <p:cNvSpPr/>
          <p:nvPr/>
        </p:nvSpPr>
        <p:spPr>
          <a:xfrm>
            <a:off x="692932" y="4670688"/>
            <a:ext cx="7555058" cy="1323425"/>
          </a:xfrm>
          <a:prstGeom prst="rect">
            <a:avLst/>
          </a:prstGeom>
        </p:spPr>
        <p:txBody>
          <a:bodyPr wrap="square" lIns="91425" tIns="45713" rIns="91425" bIns="45713">
            <a:spAutoFit/>
          </a:bodyPr>
          <a:lstStyle/>
          <a:p>
            <a:r>
              <a:rPr lang="en-US" b="1" dirty="0">
                <a:solidFill>
                  <a:srgbClr val="800000"/>
                </a:solidFill>
              </a:rPr>
              <a:t>150 </a:t>
            </a:r>
            <a:r>
              <a:rPr lang="en-US" b="1" dirty="0" err="1">
                <a:solidFill>
                  <a:srgbClr val="800000"/>
                </a:solidFill>
              </a:rPr>
              <a:t>ks</a:t>
            </a:r>
            <a:r>
              <a:rPr lang="en-US" b="1" dirty="0">
                <a:solidFill>
                  <a:srgbClr val="800000"/>
                </a:solidFill>
              </a:rPr>
              <a:t> </a:t>
            </a:r>
            <a:r>
              <a:rPr lang="en-US" dirty="0"/>
              <a:t>exposure of GRS 1915+105 in the soft state. Blue and black curves show the expected dependencies of the polarization quantities on spin, while the black data points show the simulated data corresponding to the black curves.</a:t>
            </a:r>
          </a:p>
        </p:txBody>
      </p:sp>
      <p:sp>
        <p:nvSpPr>
          <p:cNvPr id="7" name="TextBox 6"/>
          <p:cNvSpPr txBox="1"/>
          <p:nvPr/>
        </p:nvSpPr>
        <p:spPr>
          <a:xfrm>
            <a:off x="640444" y="876794"/>
            <a:ext cx="2521977" cy="430873"/>
          </a:xfrm>
          <a:prstGeom prst="rect">
            <a:avLst/>
          </a:prstGeom>
          <a:noFill/>
        </p:spPr>
        <p:txBody>
          <a:bodyPr wrap="none" lIns="91425" tIns="45713" rIns="91425" bIns="45713" rtlCol="0">
            <a:spAutoFit/>
          </a:bodyPr>
          <a:lstStyle/>
          <a:p>
            <a:r>
              <a:rPr lang="en-US" sz="2200" b="1" dirty="0">
                <a:solidFill>
                  <a:srgbClr val="800000"/>
                </a:solidFill>
              </a:rPr>
              <a:t>Polarization degree</a:t>
            </a:r>
          </a:p>
        </p:txBody>
      </p:sp>
      <p:sp>
        <p:nvSpPr>
          <p:cNvPr id="8" name="TextBox 7"/>
          <p:cNvSpPr txBox="1"/>
          <p:nvPr/>
        </p:nvSpPr>
        <p:spPr>
          <a:xfrm>
            <a:off x="6117293" y="833743"/>
            <a:ext cx="2370856" cy="430873"/>
          </a:xfrm>
          <a:prstGeom prst="rect">
            <a:avLst/>
          </a:prstGeom>
          <a:noFill/>
        </p:spPr>
        <p:txBody>
          <a:bodyPr wrap="none" lIns="91425" tIns="45713" rIns="91425" bIns="45713" rtlCol="0">
            <a:spAutoFit/>
          </a:bodyPr>
          <a:lstStyle/>
          <a:p>
            <a:r>
              <a:rPr lang="en-US" sz="2200" b="1" dirty="0">
                <a:solidFill>
                  <a:srgbClr val="800000"/>
                </a:solidFill>
              </a:rPr>
              <a:t>Polarization angle</a:t>
            </a:r>
          </a:p>
        </p:txBody>
      </p:sp>
      <p:sp>
        <p:nvSpPr>
          <p:cNvPr id="9" name="TextBox 8"/>
          <p:cNvSpPr txBox="1"/>
          <p:nvPr/>
        </p:nvSpPr>
        <p:spPr>
          <a:xfrm>
            <a:off x="4407819" y="4153704"/>
            <a:ext cx="1062292" cy="430873"/>
          </a:xfrm>
          <a:prstGeom prst="rect">
            <a:avLst/>
          </a:prstGeom>
          <a:noFill/>
        </p:spPr>
        <p:txBody>
          <a:bodyPr wrap="none" lIns="91425" tIns="45713" rIns="91425" bIns="45713" rtlCol="0">
            <a:spAutoFit/>
          </a:bodyPr>
          <a:lstStyle/>
          <a:p>
            <a:r>
              <a:rPr lang="en-US" sz="2200" b="1" dirty="0">
                <a:solidFill>
                  <a:srgbClr val="800000"/>
                </a:solidFill>
              </a:rPr>
              <a:t>Energy</a:t>
            </a:r>
          </a:p>
        </p:txBody>
      </p:sp>
    </p:spTree>
    <p:extLst>
      <p:ext uri="{BB962C8B-B14F-4D97-AF65-F5344CB8AC3E}">
        <p14:creationId xmlns:p14="http://schemas.microsoft.com/office/powerpoint/2010/main" val="1693407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Immagine 5" descr="3516_XMM.gif"/>
          <p:cNvPicPr>
            <a:picLocks noChangeAspect="1"/>
          </p:cNvPicPr>
          <p:nvPr/>
        </p:nvPicPr>
        <p:blipFill>
          <a:blip r:embed="rId2">
            <a:extLst>
              <a:ext uri="{28A0092B-C50C-407E-A947-70E740481C1C}">
                <a14:useLocalDpi xmlns:a14="http://schemas.microsoft.com/office/drawing/2010/main" val="0"/>
              </a:ext>
            </a:extLst>
          </a:blip>
          <a:srcRect b="23657"/>
          <a:stretch>
            <a:fillRect/>
          </a:stretch>
        </p:blipFill>
        <p:spPr bwMode="auto">
          <a:xfrm>
            <a:off x="4308500" y="838200"/>
            <a:ext cx="44545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2" name="Immagine 2" descr="chisq.png"/>
          <p:cNvPicPr>
            <a:picLocks noChangeAspect="1"/>
          </p:cNvPicPr>
          <p:nvPr/>
        </p:nvPicPr>
        <p:blipFill>
          <a:blip r:embed="rId3">
            <a:extLst>
              <a:ext uri="{28A0092B-C50C-407E-A947-70E740481C1C}">
                <a14:useLocalDpi xmlns:a14="http://schemas.microsoft.com/office/drawing/2010/main" val="0"/>
              </a:ext>
            </a:extLst>
          </a:blip>
          <a:srcRect l="2763" t="10378" r="11143" b="4051"/>
          <a:stretch>
            <a:fillRect/>
          </a:stretch>
        </p:blipFill>
        <p:spPr bwMode="auto">
          <a:xfrm>
            <a:off x="609601" y="2895649"/>
            <a:ext cx="45529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Titolo 1"/>
          <p:cNvSpPr>
            <a:spLocks noGrp="1"/>
          </p:cNvSpPr>
          <p:nvPr>
            <p:ph type="title"/>
          </p:nvPr>
        </p:nvSpPr>
        <p:spPr>
          <a:xfrm>
            <a:off x="304805" y="95250"/>
            <a:ext cx="8666163" cy="514350"/>
          </a:xfrm>
        </p:spPr>
        <p:txBody>
          <a:bodyPr/>
          <a:lstStyle/>
          <a:p>
            <a:r>
              <a:rPr lang="en-GB" sz="2400">
                <a:latin typeface="Calibri" charset="0"/>
              </a:rPr>
              <a:t>Spectral-Timing diagnostics </a:t>
            </a:r>
            <a:br>
              <a:rPr lang="en-GB" sz="2400">
                <a:latin typeface="Calibri" charset="0"/>
              </a:rPr>
            </a:br>
            <a:r>
              <a:rPr lang="en-GB" sz="2400">
                <a:latin typeface="Calibri" charset="0"/>
              </a:rPr>
              <a:t>Doppler tomography: orbital motion in AGNs</a:t>
            </a:r>
          </a:p>
        </p:txBody>
      </p:sp>
      <p:grpSp>
        <p:nvGrpSpPr>
          <p:cNvPr id="4" name="Gruppo 44"/>
          <p:cNvGrpSpPr/>
          <p:nvPr/>
        </p:nvGrpSpPr>
        <p:grpSpPr>
          <a:xfrm>
            <a:off x="5257801" y="2667001"/>
            <a:ext cx="3992486" cy="3364828"/>
            <a:chOff x="5076306" y="3319633"/>
            <a:chExt cx="3833387" cy="3198917"/>
          </a:xfrm>
          <a:scene3d>
            <a:camera prst="orthographicFront">
              <a:rot lat="3000000" lon="18900000" rev="0"/>
            </a:camera>
            <a:lightRig rig="threePt" dir="t"/>
          </a:scene3d>
        </p:grpSpPr>
        <p:grpSp>
          <p:nvGrpSpPr>
            <p:cNvPr id="5" name="Gruppo 38"/>
            <p:cNvGrpSpPr/>
            <p:nvPr/>
          </p:nvGrpSpPr>
          <p:grpSpPr>
            <a:xfrm>
              <a:off x="5076306" y="3319633"/>
              <a:ext cx="3833387" cy="3198917"/>
              <a:chOff x="5076310" y="3319636"/>
              <a:chExt cx="3833390" cy="3198920"/>
            </a:xfrm>
          </p:grpSpPr>
          <p:sp>
            <p:nvSpPr>
              <p:cNvPr id="12" name="Arco 28"/>
              <p:cNvSpPr/>
              <p:nvPr/>
            </p:nvSpPr>
            <p:spPr>
              <a:xfrm>
                <a:off x="7911873" y="3522295"/>
                <a:ext cx="997827" cy="1066781"/>
              </a:xfrm>
              <a:prstGeom prst="arc">
                <a:avLst/>
              </a:prstGeom>
              <a:noFill/>
              <a:ln w="25400" cap="flat" cmpd="sng" algn="ctr">
                <a:solidFill>
                  <a:srgbClr val="FFFF00"/>
                </a:solidFill>
                <a:prstDash val="solid"/>
                <a:headEnd type="arrow"/>
                <a:tailEnd type="none"/>
              </a:ln>
              <a:effectLst>
                <a:outerShdw blurRad="40000" dist="20000" dir="5400000" rotWithShape="0">
                  <a:srgbClr val="000000">
                    <a:alpha val="38000"/>
                  </a:srgbClr>
                </a:outerShdw>
              </a:effectLst>
              <a:sp3d/>
            </p:spPr>
            <p:txBody>
              <a:bodyPr anchor="ctr">
                <a:flatTx/>
              </a:bodyPr>
              <a:lstStyle/>
              <a:p>
                <a:pPr algn="ctr" defTabSz="457130">
                  <a:defRPr/>
                </a:pPr>
                <a:endParaRPr lang="it-IT" kern="0">
                  <a:ln>
                    <a:solidFill>
                      <a:srgbClr val="000000"/>
                    </a:solidFill>
                    <a:tailEnd type="arrow"/>
                  </a:ln>
                  <a:solidFill>
                    <a:srgbClr val="000000"/>
                  </a:solidFill>
                  <a:latin typeface="Times New Roman"/>
                  <a:cs typeface="Arial"/>
                </a:endParaRPr>
              </a:p>
            </p:txBody>
          </p:sp>
          <p:grpSp>
            <p:nvGrpSpPr>
              <p:cNvPr id="13" name="Gruppo 1"/>
              <p:cNvGrpSpPr/>
              <p:nvPr/>
            </p:nvGrpSpPr>
            <p:grpSpPr>
              <a:xfrm>
                <a:off x="5076310" y="3319636"/>
                <a:ext cx="3711209" cy="3198920"/>
                <a:chOff x="6045232" y="3827980"/>
                <a:chExt cx="1562749" cy="1360972"/>
              </a:xfrm>
            </p:grpSpPr>
            <p:sp>
              <p:nvSpPr>
                <p:cNvPr id="16" name="Torta 22"/>
                <p:cNvSpPr/>
                <p:nvPr/>
              </p:nvSpPr>
              <p:spPr>
                <a:xfrm rot="5400000">
                  <a:off x="6152103" y="3721315"/>
                  <a:ext cx="1349214" cy="1562543"/>
                </a:xfrm>
                <a:prstGeom prst="pie">
                  <a:avLst>
                    <a:gd name="adj1" fmla="val 21576197"/>
                    <a:gd name="adj2" fmla="val 5418773"/>
                  </a:avLst>
                </a:prstGeom>
                <a:gradFill flip="none" rotWithShape="1">
                  <a:gsLst>
                    <a:gs pos="100000">
                      <a:srgbClr val="FF00FF"/>
                    </a:gs>
                    <a:gs pos="36000">
                      <a:srgbClr val="000090"/>
                    </a:gs>
                  </a:gsLst>
                  <a:lin ang="19560000" scaled="0"/>
                  <a:tileRect/>
                </a:gra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a:sp3d/>
              </p:spPr>
              <p:txBody>
                <a:bodyPr anchor="ctr">
                  <a:flatTx/>
                </a:bodyPr>
                <a:lstStyle/>
                <a:p>
                  <a:pPr algn="ctr" defTabSz="457130">
                    <a:defRPr/>
                  </a:pPr>
                  <a:endParaRPr lang="it-IT" kern="0">
                    <a:solidFill>
                      <a:srgbClr val="000090"/>
                    </a:solidFill>
                    <a:latin typeface="Times New Roman"/>
                    <a:cs typeface="Arial"/>
                  </a:endParaRPr>
                </a:p>
              </p:txBody>
            </p:sp>
            <p:sp>
              <p:nvSpPr>
                <p:cNvPr id="17" name="Torta 12"/>
                <p:cNvSpPr/>
                <p:nvPr/>
              </p:nvSpPr>
              <p:spPr>
                <a:xfrm rot="5400000">
                  <a:off x="6151897" y="3721315"/>
                  <a:ext cx="1349214" cy="1562543"/>
                </a:xfrm>
                <a:prstGeom prst="pie">
                  <a:avLst>
                    <a:gd name="adj1" fmla="val 10696239"/>
                    <a:gd name="adj2" fmla="val 16200000"/>
                  </a:avLst>
                </a:prstGeom>
                <a:gradFill flip="none" rotWithShape="1">
                  <a:gsLst>
                    <a:gs pos="46000">
                      <a:srgbClr val="008000"/>
                    </a:gs>
                    <a:gs pos="100000">
                      <a:srgbClr val="FFFFFF"/>
                    </a:gs>
                    <a:gs pos="99000">
                      <a:srgbClr val="FF0000"/>
                    </a:gs>
                  </a:gsLst>
                  <a:lin ang="20220000" scaled="0"/>
                  <a:tileRect/>
                </a:gra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a:sp3d/>
              </p:spPr>
              <p:txBody>
                <a:bodyPr anchor="ctr">
                  <a:flatTx/>
                </a:bodyPr>
                <a:lstStyle/>
                <a:p>
                  <a:pPr algn="ctr" defTabSz="457130">
                    <a:defRPr/>
                  </a:pPr>
                  <a:endParaRPr lang="it-IT" kern="0">
                    <a:solidFill>
                      <a:srgbClr val="000000"/>
                    </a:solidFill>
                    <a:latin typeface="Times New Roman"/>
                    <a:cs typeface="Arial"/>
                  </a:endParaRPr>
                </a:p>
              </p:txBody>
            </p:sp>
            <p:sp>
              <p:nvSpPr>
                <p:cNvPr id="18" name="Torta 13"/>
                <p:cNvSpPr/>
                <p:nvPr/>
              </p:nvSpPr>
              <p:spPr>
                <a:xfrm rot="5400000">
                  <a:off x="6152103" y="3732941"/>
                  <a:ext cx="1349214" cy="1562543"/>
                </a:xfrm>
                <a:prstGeom prst="pie">
                  <a:avLst>
                    <a:gd name="adj1" fmla="val 16212078"/>
                    <a:gd name="adj2" fmla="val 6884"/>
                  </a:avLst>
                </a:prstGeom>
                <a:gradFill flip="none" rotWithShape="1">
                  <a:gsLst>
                    <a:gs pos="24000">
                      <a:srgbClr val="FF0000"/>
                    </a:gs>
                    <a:gs pos="100000">
                      <a:srgbClr val="FFFFFF"/>
                    </a:gs>
                    <a:gs pos="99000">
                      <a:srgbClr val="FF00FF"/>
                    </a:gs>
                  </a:gsLst>
                  <a:lin ang="3420000" scaled="0"/>
                  <a:tileRect/>
                </a:gra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a:sp3d/>
              </p:spPr>
              <p:txBody>
                <a:bodyPr anchor="ctr">
                  <a:flatTx/>
                </a:bodyPr>
                <a:lstStyle/>
                <a:p>
                  <a:pPr algn="ctr" defTabSz="457130">
                    <a:defRPr/>
                  </a:pPr>
                  <a:endParaRPr lang="it-IT" kern="0">
                    <a:solidFill>
                      <a:srgbClr val="000000"/>
                    </a:solidFill>
                    <a:latin typeface="Times New Roman"/>
                    <a:cs typeface="Arial"/>
                  </a:endParaRPr>
                </a:p>
              </p:txBody>
            </p:sp>
            <p:sp>
              <p:nvSpPr>
                <p:cNvPr id="19" name="Torta 15"/>
                <p:cNvSpPr/>
                <p:nvPr/>
              </p:nvSpPr>
              <p:spPr>
                <a:xfrm rot="5400000">
                  <a:off x="6151897" y="3733073"/>
                  <a:ext cx="1349214" cy="1562543"/>
                </a:xfrm>
                <a:prstGeom prst="pie">
                  <a:avLst>
                    <a:gd name="adj1" fmla="val 5285707"/>
                    <a:gd name="adj2" fmla="val 10705684"/>
                  </a:avLst>
                </a:prstGeom>
                <a:gradFill flip="none" rotWithShape="1">
                  <a:gsLst>
                    <a:gs pos="0">
                      <a:srgbClr val="00FF00"/>
                    </a:gs>
                    <a:gs pos="100000">
                      <a:srgbClr val="FFFFFF"/>
                    </a:gs>
                    <a:gs pos="99000">
                      <a:srgbClr val="000090"/>
                    </a:gs>
                  </a:gsLst>
                  <a:lin ang="2340000" scaled="0"/>
                  <a:tileRect/>
                </a:gra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a:sp3d/>
              </p:spPr>
              <p:txBody>
                <a:bodyPr anchor="ctr">
                  <a:flatTx/>
                </a:bodyPr>
                <a:lstStyle/>
                <a:p>
                  <a:pPr algn="ctr" defTabSz="457130">
                    <a:defRPr/>
                  </a:pPr>
                  <a:endParaRPr lang="it-IT" kern="0">
                    <a:solidFill>
                      <a:srgbClr val="000000"/>
                    </a:solidFill>
                    <a:latin typeface="Times New Roman"/>
                    <a:cs typeface="Arial"/>
                  </a:endParaRPr>
                </a:p>
              </p:txBody>
            </p:sp>
            <p:sp>
              <p:nvSpPr>
                <p:cNvPr id="20" name="Ovale 20"/>
                <p:cNvSpPr/>
                <p:nvPr/>
              </p:nvSpPr>
              <p:spPr>
                <a:xfrm rot="5400000">
                  <a:off x="6517938" y="4139189"/>
                  <a:ext cx="610065" cy="739398"/>
                </a:xfrm>
                <a:prstGeom prst="ellipse">
                  <a:avLst/>
                </a:prstGeom>
                <a:noFill/>
                <a:ln w="28575" cap="flat" cmpd="sng" algn="ctr">
                  <a:solidFill>
                    <a:srgbClr val="FFFF00"/>
                  </a:solidFill>
                  <a:prstDash val="solid"/>
                </a:ln>
                <a:effectLst>
                  <a:outerShdw blurRad="40000" dist="23000" dir="5400000" rotWithShape="0">
                    <a:srgbClr val="000000">
                      <a:alpha val="35000"/>
                    </a:srgbClr>
                  </a:outerShdw>
                </a:effectLst>
                <a:sp3d/>
              </p:spPr>
              <p:txBody>
                <a:bodyPr anchor="ctr">
                  <a:flatTx/>
                </a:bodyPr>
                <a:lstStyle/>
                <a:p>
                  <a:pPr algn="ctr" defTabSz="457130">
                    <a:defRPr/>
                  </a:pPr>
                  <a:endParaRPr lang="it-IT" kern="0">
                    <a:ln w="19050" cmpd="sng">
                      <a:solidFill>
                        <a:srgbClr val="000000"/>
                      </a:solidFill>
                    </a:ln>
                    <a:solidFill>
                      <a:srgbClr val="FFFFFF"/>
                    </a:solidFill>
                    <a:latin typeface="Times New Roman"/>
                    <a:cs typeface="Arial"/>
                  </a:endParaRPr>
                </a:p>
              </p:txBody>
            </p:sp>
          </p:grpSp>
          <p:sp>
            <p:nvSpPr>
              <p:cNvPr id="14" name="Ovale 2"/>
              <p:cNvSpPr/>
              <p:nvPr/>
            </p:nvSpPr>
            <p:spPr>
              <a:xfrm>
                <a:off x="6394968" y="4589076"/>
                <a:ext cx="936715" cy="694522"/>
              </a:xfrm>
              <a:prstGeom prst="ellipse">
                <a:avLst/>
              </a:prstGeom>
              <a:solidFill>
                <a:srgbClr val="FFFFFF"/>
              </a:soli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a:sp3d/>
            </p:spPr>
            <p:txBody>
              <a:bodyPr anchor="ctr">
                <a:flatTx/>
              </a:bodyPr>
              <a:lstStyle/>
              <a:p>
                <a:pPr algn="ctr" defTabSz="457130">
                  <a:defRPr/>
                </a:pPr>
                <a:endParaRPr lang="it-IT" kern="0" dirty="0">
                  <a:solidFill>
                    <a:srgbClr val="FFFFFF"/>
                  </a:solidFill>
                  <a:latin typeface="Times New Roman"/>
                  <a:cs typeface="Arial"/>
                </a:endParaRPr>
              </a:p>
            </p:txBody>
          </p:sp>
          <p:sp>
            <p:nvSpPr>
              <p:cNvPr id="15" name="Ovale 3"/>
              <p:cNvSpPr/>
              <p:nvPr/>
            </p:nvSpPr>
            <p:spPr>
              <a:xfrm>
                <a:off x="6761554" y="4801149"/>
                <a:ext cx="227923" cy="243718"/>
              </a:xfrm>
              <a:prstGeom prst="ellipse">
                <a:avLst/>
              </a:prstGeom>
              <a:solidFill>
                <a:srgbClr val="000000"/>
              </a:soli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a:sp3d/>
            </p:spPr>
            <p:txBody>
              <a:bodyPr anchor="ctr">
                <a:flatTx/>
              </a:bodyPr>
              <a:lstStyle/>
              <a:p>
                <a:pPr algn="ctr" defTabSz="457130">
                  <a:defRPr/>
                </a:pPr>
                <a:endParaRPr lang="it-IT" kern="0">
                  <a:solidFill>
                    <a:srgbClr val="FFFFFF"/>
                  </a:solidFill>
                  <a:latin typeface="Times New Roman"/>
                  <a:cs typeface="Arial"/>
                </a:endParaRPr>
              </a:p>
            </p:txBody>
          </p:sp>
        </p:grpSp>
        <p:cxnSp>
          <p:nvCxnSpPr>
            <p:cNvPr id="6" name="Connettore 2 11"/>
            <p:cNvCxnSpPr>
              <a:stCxn id="15" idx="2"/>
            </p:cNvCxnSpPr>
            <p:nvPr/>
          </p:nvCxnSpPr>
          <p:spPr>
            <a:xfrm flipH="1" flipV="1">
              <a:off x="6394967" y="4801151"/>
              <a:ext cx="366582" cy="121852"/>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a:sp3d/>
          </p:spPr>
        </p:cxnSp>
        <p:cxnSp>
          <p:nvCxnSpPr>
            <p:cNvPr id="7" name="Connettore 2 25"/>
            <p:cNvCxnSpPr>
              <a:stCxn id="15" idx="5"/>
            </p:cNvCxnSpPr>
            <p:nvPr/>
          </p:nvCxnSpPr>
          <p:spPr>
            <a:xfrm flipH="1" flipV="1">
              <a:off x="6045316" y="3522293"/>
              <a:ext cx="910778" cy="1486879"/>
            </a:xfrm>
            <a:prstGeom prst="straightConnector1">
              <a:avLst/>
            </a:prstGeom>
            <a:noFill/>
            <a:ln w="25400" cap="flat" cmpd="sng" algn="ctr">
              <a:solidFill>
                <a:srgbClr val="000000"/>
              </a:solidFill>
              <a:prstDash val="solid"/>
              <a:tailEnd type="arrow"/>
            </a:ln>
            <a:effectLst>
              <a:outerShdw blurRad="40000" dist="20000" dir="5400000" rotWithShape="0">
                <a:srgbClr val="000000">
                  <a:alpha val="38000"/>
                </a:srgbClr>
              </a:outerShdw>
            </a:effectLst>
            <a:sp3d/>
          </p:spPr>
        </p:cxnSp>
        <p:cxnSp>
          <p:nvCxnSpPr>
            <p:cNvPr id="8" name="Connettore 2 29"/>
            <p:cNvCxnSpPr>
              <a:stCxn id="15" idx="7"/>
            </p:cNvCxnSpPr>
            <p:nvPr/>
          </p:nvCxnSpPr>
          <p:spPr>
            <a:xfrm flipV="1">
              <a:off x="6956093" y="4507175"/>
              <a:ext cx="623270" cy="329662"/>
            </a:xfrm>
            <a:prstGeom prst="straightConnector1">
              <a:avLst/>
            </a:prstGeom>
            <a:noFill/>
            <a:ln w="25400" cap="flat" cmpd="sng" algn="ctr">
              <a:solidFill>
                <a:srgbClr val="FFFF00"/>
              </a:solidFill>
              <a:prstDash val="solid"/>
              <a:tailEnd type="arrow"/>
            </a:ln>
            <a:effectLst>
              <a:outerShdw blurRad="40000" dist="20000" dir="5400000" rotWithShape="0">
                <a:srgbClr val="000000">
                  <a:alpha val="38000"/>
                </a:srgbClr>
              </a:outerShdw>
            </a:effectLst>
            <a:sp3d/>
          </p:spPr>
        </p:cxnSp>
        <p:sp>
          <p:nvSpPr>
            <p:cNvPr id="9" name="CasellaDiTesto 27"/>
            <p:cNvSpPr txBox="1"/>
            <p:nvPr/>
          </p:nvSpPr>
          <p:spPr>
            <a:xfrm>
              <a:off x="6476476" y="3960928"/>
              <a:ext cx="472819" cy="380382"/>
            </a:xfrm>
            <a:prstGeom prst="rect">
              <a:avLst/>
            </a:prstGeom>
            <a:noFill/>
            <a:sp3d/>
          </p:spPr>
          <p:txBody>
            <a:bodyPr wrap="none">
              <a:spAutoFit/>
              <a:flatTx/>
            </a:bodyPr>
            <a:lstStyle/>
            <a:p>
              <a:pPr defTabSz="457130">
                <a:defRPr/>
              </a:pPr>
              <a:r>
                <a:rPr lang="it-IT" kern="0" dirty="0" err="1">
                  <a:solidFill>
                    <a:srgbClr val="000000"/>
                  </a:solidFill>
                  <a:latin typeface="Times New Roman" pitchFamily="18" charset="0"/>
                  <a:cs typeface="Arial"/>
                </a:rPr>
                <a:t>r</a:t>
              </a:r>
              <a:r>
                <a:rPr lang="it-IT" kern="0" baseline="-25000" dirty="0" err="1">
                  <a:solidFill>
                    <a:srgbClr val="000000"/>
                  </a:solidFill>
                  <a:latin typeface="Times New Roman" pitchFamily="18" charset="0"/>
                  <a:cs typeface="Arial"/>
                </a:rPr>
                <a:t>out</a:t>
              </a:r>
              <a:endParaRPr lang="it-IT" kern="0" baseline="-25000" dirty="0">
                <a:solidFill>
                  <a:srgbClr val="000000"/>
                </a:solidFill>
                <a:latin typeface="Times New Roman" pitchFamily="18" charset="0"/>
                <a:cs typeface="Arial"/>
              </a:endParaRPr>
            </a:p>
          </p:txBody>
        </p:sp>
        <p:sp>
          <p:nvSpPr>
            <p:cNvPr id="10" name="CasellaDiTesto 34"/>
            <p:cNvSpPr txBox="1"/>
            <p:nvPr/>
          </p:nvSpPr>
          <p:spPr>
            <a:xfrm>
              <a:off x="5853745" y="4550826"/>
              <a:ext cx="383136" cy="380382"/>
            </a:xfrm>
            <a:prstGeom prst="rect">
              <a:avLst/>
            </a:prstGeom>
            <a:noFill/>
            <a:sp3d/>
          </p:spPr>
          <p:txBody>
            <a:bodyPr>
              <a:spAutoFit/>
              <a:flatTx/>
            </a:bodyPr>
            <a:lstStyle/>
            <a:p>
              <a:pPr defTabSz="457130">
                <a:defRPr/>
              </a:pPr>
              <a:r>
                <a:rPr lang="it-IT" kern="0" dirty="0" err="1">
                  <a:solidFill>
                    <a:srgbClr val="000000"/>
                  </a:solidFill>
                  <a:latin typeface="Times New Roman" pitchFamily="18" charset="0"/>
                  <a:cs typeface="Arial"/>
                </a:rPr>
                <a:t>r</a:t>
              </a:r>
              <a:r>
                <a:rPr lang="it-IT" kern="0" baseline="-25000" dirty="0" err="1">
                  <a:solidFill>
                    <a:srgbClr val="000000"/>
                  </a:solidFill>
                  <a:latin typeface="Times New Roman" pitchFamily="18" charset="0"/>
                  <a:cs typeface="Arial"/>
                </a:rPr>
                <a:t>in</a:t>
              </a:r>
              <a:endParaRPr lang="it-IT" kern="0" baseline="-25000" dirty="0">
                <a:solidFill>
                  <a:srgbClr val="000000"/>
                </a:solidFill>
                <a:latin typeface="Times New Roman" pitchFamily="18" charset="0"/>
                <a:cs typeface="Arial"/>
              </a:endParaRPr>
            </a:p>
          </p:txBody>
        </p:sp>
        <p:sp>
          <p:nvSpPr>
            <p:cNvPr id="11" name="CasellaDiTesto 35"/>
            <p:cNvSpPr txBox="1"/>
            <p:nvPr/>
          </p:nvSpPr>
          <p:spPr>
            <a:xfrm>
              <a:off x="6993005" y="4189364"/>
              <a:ext cx="405290" cy="380382"/>
            </a:xfrm>
            <a:prstGeom prst="rect">
              <a:avLst/>
            </a:prstGeom>
            <a:noFill/>
            <a:sp3d/>
          </p:spPr>
          <p:txBody>
            <a:bodyPr wrap="none">
              <a:spAutoFit/>
              <a:flatTx/>
            </a:bodyPr>
            <a:lstStyle/>
            <a:p>
              <a:pPr defTabSz="457130">
                <a:defRPr/>
              </a:pPr>
              <a:r>
                <a:rPr lang="it-IT" kern="0" dirty="0" err="1">
                  <a:solidFill>
                    <a:srgbClr val="FFFF00"/>
                  </a:solidFill>
                  <a:latin typeface="Times New Roman" pitchFamily="18" charset="0"/>
                  <a:cs typeface="Arial"/>
                </a:rPr>
                <a:t>r</a:t>
              </a:r>
              <a:r>
                <a:rPr lang="it-IT" kern="0" baseline="-25000" dirty="0" err="1">
                  <a:solidFill>
                    <a:srgbClr val="FFFF00"/>
                  </a:solidFill>
                  <a:latin typeface="Times New Roman" pitchFamily="18" charset="0"/>
                  <a:cs typeface="Arial"/>
                </a:rPr>
                <a:t>sp</a:t>
              </a:r>
              <a:endParaRPr lang="it-IT" kern="0" baseline="-25000" dirty="0">
                <a:solidFill>
                  <a:srgbClr val="FFFF00"/>
                </a:solidFill>
                <a:latin typeface="Times New Roman" pitchFamily="18" charset="0"/>
                <a:cs typeface="Arial"/>
              </a:endParaRPr>
            </a:p>
          </p:txBody>
        </p:sp>
      </p:grpSp>
      <p:sp>
        <p:nvSpPr>
          <p:cNvPr id="21" name="Freccia destra rientrata 51"/>
          <p:cNvSpPr/>
          <p:nvPr/>
        </p:nvSpPr>
        <p:spPr>
          <a:xfrm rot="1301407" flipH="1">
            <a:off x="4279904" y="3617924"/>
            <a:ext cx="2295525" cy="377825"/>
          </a:xfrm>
          <a:prstGeom prst="notch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457130">
              <a:defRPr/>
            </a:pPr>
            <a:endParaRPr lang="it-IT">
              <a:solidFill>
                <a:prstClr val="white"/>
              </a:solidFill>
              <a:latin typeface="Palatino Linotype"/>
            </a:endParaRPr>
          </a:p>
        </p:txBody>
      </p:sp>
      <p:sp>
        <p:nvSpPr>
          <p:cNvPr id="22" name="Esplosione 2 31"/>
          <p:cNvSpPr/>
          <p:nvPr/>
        </p:nvSpPr>
        <p:spPr>
          <a:xfrm>
            <a:off x="7467623" y="3810000"/>
            <a:ext cx="625309" cy="836270"/>
          </a:xfrm>
          <a:prstGeom prst="irregularSeal2">
            <a:avLst/>
          </a:prstGeom>
          <a:solidFill>
            <a:srgbClr val="FFFF00"/>
          </a:soli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a:scene3d>
            <a:camera prst="orthographicFront">
              <a:rot lat="3000000" lon="18900000" rev="0"/>
            </a:camera>
            <a:lightRig rig="threePt" dir="t"/>
          </a:scene3d>
          <a:sp3d/>
        </p:spPr>
        <p:txBody>
          <a:bodyPr lIns="91425" tIns="45713" rIns="91425" bIns="45713" anchor="ctr">
            <a:flatTx/>
          </a:bodyPr>
          <a:lstStyle/>
          <a:p>
            <a:pPr algn="ctr" defTabSz="457130">
              <a:defRPr/>
            </a:pPr>
            <a:endParaRPr lang="it-IT" kern="0">
              <a:solidFill>
                <a:srgbClr val="FFFFFF"/>
              </a:solidFill>
              <a:latin typeface="Times New Roman"/>
              <a:cs typeface="Arial"/>
            </a:endParaRPr>
          </a:p>
        </p:txBody>
      </p:sp>
      <p:sp>
        <p:nvSpPr>
          <p:cNvPr id="215049" name="CasellaDiTesto 52"/>
          <p:cNvSpPr txBox="1">
            <a:spLocks noChangeArrowheads="1"/>
          </p:cNvSpPr>
          <p:nvPr/>
        </p:nvSpPr>
        <p:spPr bwMode="auto">
          <a:xfrm>
            <a:off x="4648201" y="6172200"/>
            <a:ext cx="4191000" cy="5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defTabSz="457200" eaLnBrk="0" hangingPunct="0">
              <a:defRPr sz="2000">
                <a:solidFill>
                  <a:schemeClr val="tx1"/>
                </a:solidFill>
                <a:latin typeface="Times New Roman" charset="0"/>
                <a:ea typeface="ＭＳ Ｐゴシック" charset="0"/>
                <a:cs typeface="ＭＳ Ｐゴシック" charset="0"/>
              </a:defRPr>
            </a:lvl1pPr>
            <a:lvl2pPr marL="742950" indent="-285750" defTabSz="457200" eaLnBrk="0" hangingPunct="0">
              <a:defRPr sz="2000">
                <a:solidFill>
                  <a:schemeClr val="tx1"/>
                </a:solidFill>
                <a:latin typeface="Times New Roman" charset="0"/>
                <a:ea typeface="ＭＳ Ｐゴシック" charset="0"/>
              </a:defRPr>
            </a:lvl2pPr>
            <a:lvl3pPr marL="1143000" indent="-228600" defTabSz="457200" eaLnBrk="0" hangingPunct="0">
              <a:defRPr sz="2000">
                <a:solidFill>
                  <a:schemeClr val="tx1"/>
                </a:solidFill>
                <a:latin typeface="Times New Roman" charset="0"/>
                <a:ea typeface="ＭＳ Ｐゴシック" charset="0"/>
              </a:defRPr>
            </a:lvl3pPr>
            <a:lvl4pPr marL="1600200" indent="-228600" defTabSz="457200" eaLnBrk="0" hangingPunct="0">
              <a:defRPr sz="2000">
                <a:solidFill>
                  <a:schemeClr val="tx1"/>
                </a:solidFill>
                <a:latin typeface="Times New Roman" charset="0"/>
                <a:ea typeface="ＭＳ Ｐゴシック" charset="0"/>
              </a:defRPr>
            </a:lvl4pPr>
            <a:lvl5pPr marL="2057400" indent="-228600" defTabSz="4572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GB" sz="1600">
                <a:solidFill>
                  <a:srgbClr val="000000"/>
                </a:solidFill>
                <a:latin typeface="Calibri" charset="0"/>
              </a:rPr>
              <a:t>F</a:t>
            </a:r>
            <a:r>
              <a:rPr lang="it-IT" sz="1600">
                <a:solidFill>
                  <a:srgbClr val="000000"/>
                </a:solidFill>
                <a:latin typeface="Calibri" charset="0"/>
              </a:rPr>
              <a:t>=3mCrab, EW=30 eV, a=0.5, r</a:t>
            </a:r>
            <a:r>
              <a:rPr lang="it-IT" sz="1600" baseline="-25000">
                <a:solidFill>
                  <a:srgbClr val="000000"/>
                </a:solidFill>
                <a:latin typeface="Calibri" charset="0"/>
              </a:rPr>
              <a:t>in</a:t>
            </a:r>
            <a:r>
              <a:rPr lang="it-IT" sz="1600">
                <a:solidFill>
                  <a:srgbClr val="000000"/>
                </a:solidFill>
                <a:latin typeface="Calibri" charset="0"/>
              </a:rPr>
              <a:t>=1r</a:t>
            </a:r>
            <a:r>
              <a:rPr lang="it-IT" sz="1600" baseline="-25000">
                <a:solidFill>
                  <a:srgbClr val="000000"/>
                </a:solidFill>
                <a:latin typeface="Calibri" charset="0"/>
              </a:rPr>
              <a:t>g</a:t>
            </a:r>
            <a:r>
              <a:rPr lang="it-IT" sz="1600">
                <a:solidFill>
                  <a:srgbClr val="000000"/>
                </a:solidFill>
                <a:latin typeface="Calibri" charset="0"/>
              </a:rPr>
              <a:t>, r</a:t>
            </a:r>
            <a:r>
              <a:rPr lang="it-IT" sz="1600" baseline="-25000">
                <a:solidFill>
                  <a:srgbClr val="000000"/>
                </a:solidFill>
                <a:latin typeface="Calibri" charset="0"/>
              </a:rPr>
              <a:t>out</a:t>
            </a:r>
            <a:r>
              <a:rPr lang="it-IT" sz="1600">
                <a:solidFill>
                  <a:srgbClr val="000000"/>
                </a:solidFill>
                <a:latin typeface="Calibri" charset="0"/>
              </a:rPr>
              <a:t>=100r</a:t>
            </a:r>
            <a:r>
              <a:rPr lang="it-IT" sz="1600" baseline="-25000">
                <a:solidFill>
                  <a:srgbClr val="000000"/>
                </a:solidFill>
                <a:latin typeface="Calibri" charset="0"/>
              </a:rPr>
              <a:t>g,</a:t>
            </a:r>
            <a:r>
              <a:rPr lang="it-IT" sz="1600">
                <a:solidFill>
                  <a:srgbClr val="000000"/>
                </a:solidFill>
                <a:latin typeface="Calibri" charset="0"/>
              </a:rPr>
              <a:t> </a:t>
            </a:r>
          </a:p>
          <a:p>
            <a:pPr eaLnBrk="1" hangingPunct="1"/>
            <a:r>
              <a:rPr lang="it-IT" sz="1600" b="1">
                <a:solidFill>
                  <a:srgbClr val="000000"/>
                </a:solidFill>
                <a:latin typeface="Calibri" charset="0"/>
                <a:sym typeface="Wingdings" charset="0"/>
              </a:rPr>
              <a:t>M=3-4 10</a:t>
            </a:r>
            <a:r>
              <a:rPr lang="it-IT" sz="1600" b="1" baseline="30000">
                <a:solidFill>
                  <a:srgbClr val="000000"/>
                </a:solidFill>
                <a:latin typeface="Calibri" charset="0"/>
                <a:sym typeface="Wingdings" charset="0"/>
              </a:rPr>
              <a:t>6</a:t>
            </a:r>
            <a:r>
              <a:rPr lang="it-IT" sz="1600" b="1">
                <a:solidFill>
                  <a:srgbClr val="000000"/>
                </a:solidFill>
                <a:latin typeface="Calibri" charset="0"/>
                <a:sym typeface="Wingdings" charset="0"/>
              </a:rPr>
              <a:t> M</a:t>
            </a:r>
            <a:r>
              <a:rPr lang="it-IT" sz="1600" b="1" baseline="-25000">
                <a:solidFill>
                  <a:srgbClr val="000000"/>
                </a:solidFill>
                <a:latin typeface="Calibri" charset="0"/>
                <a:sym typeface="Wingdings" charset="0"/>
              </a:rPr>
              <a:t>sun</a:t>
            </a:r>
            <a:r>
              <a:rPr lang="it-IT" sz="1600" b="1">
                <a:solidFill>
                  <a:srgbClr val="000000"/>
                </a:solidFill>
                <a:latin typeface="Calibri" charset="0"/>
              </a:rPr>
              <a:t>, a=0.4-0.6</a:t>
            </a:r>
            <a:endParaRPr lang="it-IT" sz="1600" b="1" baseline="-25000">
              <a:solidFill>
                <a:srgbClr val="000000"/>
              </a:solidFill>
              <a:latin typeface="Calibri" charset="0"/>
            </a:endParaRPr>
          </a:p>
        </p:txBody>
      </p:sp>
      <p:sp>
        <p:nvSpPr>
          <p:cNvPr id="215050" name="Rettangolo 4"/>
          <p:cNvSpPr>
            <a:spLocks noChangeArrowheads="1"/>
          </p:cNvSpPr>
          <p:nvPr/>
        </p:nvSpPr>
        <p:spPr bwMode="auto">
          <a:xfrm>
            <a:off x="1143001" y="3048000"/>
            <a:ext cx="2692400" cy="5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defTabSz="457130"/>
            <a:r>
              <a:rPr lang="en-GB" sz="1600">
                <a:solidFill>
                  <a:srgbClr val="000000"/>
                </a:solidFill>
                <a:latin typeface="Calibri" charset="0"/>
                <a:sym typeface="Wingdings" charset="0"/>
              </a:rPr>
              <a:t>6 phases (1.5 ks each)  </a:t>
            </a:r>
          </a:p>
          <a:p>
            <a:pPr defTabSz="457130"/>
            <a:r>
              <a:rPr lang="en-GB" sz="1600">
                <a:solidFill>
                  <a:srgbClr val="000000"/>
                </a:solidFill>
                <a:latin typeface="Calibri" charset="0"/>
                <a:sym typeface="Wingdings" charset="0"/>
              </a:rPr>
              <a:t>two cycles</a:t>
            </a:r>
          </a:p>
        </p:txBody>
      </p:sp>
      <p:sp>
        <p:nvSpPr>
          <p:cNvPr id="215051" name="TextBox 1"/>
          <p:cNvSpPr txBox="1">
            <a:spLocks noChangeArrowheads="1"/>
          </p:cNvSpPr>
          <p:nvPr/>
        </p:nvSpPr>
        <p:spPr bwMode="auto">
          <a:xfrm>
            <a:off x="838224" y="1397037"/>
            <a:ext cx="3369903" cy="58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latin typeface="Verdana" charset="0"/>
                <a:cs typeface="Verdana" charset="0"/>
              </a:rPr>
              <a:t>Orbiting spot:</a:t>
            </a:r>
          </a:p>
          <a:p>
            <a:pPr eaLnBrk="1" hangingPunct="1"/>
            <a:r>
              <a:rPr lang="en-US" sz="1600">
                <a:latin typeface="Verdana" charset="0"/>
                <a:cs typeface="Verdana" charset="0"/>
              </a:rPr>
              <a:t>XMM observations of NGC3516</a:t>
            </a:r>
          </a:p>
        </p:txBody>
      </p:sp>
      <p:sp>
        <p:nvSpPr>
          <p:cNvPr id="215052" name="TextBox 2"/>
          <p:cNvSpPr txBox="1">
            <a:spLocks noChangeArrowheads="1"/>
          </p:cNvSpPr>
          <p:nvPr/>
        </p:nvSpPr>
        <p:spPr bwMode="auto">
          <a:xfrm>
            <a:off x="152406" y="6400849"/>
            <a:ext cx="1240614"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latin typeface="Verdana" charset="0"/>
                <a:cs typeface="Verdana" charset="0"/>
              </a:rPr>
              <a:t>De Rosa</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1" y="3810047"/>
            <a:ext cx="426720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6" name="Text Placeholder 11"/>
          <p:cNvSpPr txBox="1">
            <a:spLocks/>
          </p:cNvSpPr>
          <p:nvPr/>
        </p:nvSpPr>
        <p:spPr bwMode="auto">
          <a:xfrm>
            <a:off x="1143000" y="76201"/>
            <a:ext cx="7132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it-IT" b="1">
                <a:solidFill>
                  <a:srgbClr val="000000"/>
                </a:solidFill>
                <a:latin typeface="Verdana" charset="0"/>
                <a:cs typeface="Verdana" charset="0"/>
              </a:rPr>
              <a:t>Spectral - Timing diagnostics</a:t>
            </a:r>
            <a:endParaRPr lang="en-US" b="1">
              <a:solidFill>
                <a:srgbClr val="000000"/>
              </a:solidFill>
              <a:latin typeface="Verdana" charset="0"/>
              <a:cs typeface="Verdana" charset="0"/>
            </a:endParaRPr>
          </a:p>
        </p:txBody>
      </p:sp>
      <p:grpSp>
        <p:nvGrpSpPr>
          <p:cNvPr id="216067" name="Group 2"/>
          <p:cNvGrpSpPr>
            <a:grpSpLocks/>
          </p:cNvGrpSpPr>
          <p:nvPr/>
        </p:nvGrpSpPr>
        <p:grpSpPr bwMode="auto">
          <a:xfrm>
            <a:off x="263525" y="1056812"/>
            <a:ext cx="5200650" cy="2905612"/>
            <a:chOff x="101600" y="1846945"/>
            <a:chExt cx="5143500" cy="2639330"/>
          </a:xfrm>
        </p:grpSpPr>
        <p:sp>
          <p:nvSpPr>
            <p:cNvPr id="216076" name="TextBox 3"/>
            <p:cNvSpPr txBox="1">
              <a:spLocks noChangeArrowheads="1"/>
            </p:cNvSpPr>
            <p:nvPr/>
          </p:nvSpPr>
          <p:spPr bwMode="auto">
            <a:xfrm>
              <a:off x="812800" y="4032250"/>
              <a:ext cx="1205508" cy="30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solidFill>
                    <a:srgbClr val="000000"/>
                  </a:solidFill>
                  <a:latin typeface="Calibri" charset="0"/>
                </a:rPr>
                <a:t>thermal disk</a:t>
              </a:r>
            </a:p>
          </p:txBody>
        </p:sp>
        <p:cxnSp>
          <p:nvCxnSpPr>
            <p:cNvPr id="5" name="Straight Connector 4"/>
            <p:cNvCxnSpPr/>
            <p:nvPr/>
          </p:nvCxnSpPr>
          <p:spPr>
            <a:xfrm flipH="1">
              <a:off x="1384335" y="2082434"/>
              <a:ext cx="1397349" cy="927216"/>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1980956" y="2611654"/>
              <a:ext cx="219808" cy="304266"/>
            </a:xfrm>
            <a:prstGeom prst="line">
              <a:avLst/>
            </a:prstGeom>
            <a:ln w="19050">
              <a:solidFill>
                <a:schemeClr val="tx1"/>
              </a:solidFill>
              <a:prstDash val="solid"/>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1511509" y="2412656"/>
              <a:ext cx="1435030" cy="914238"/>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16080" name="TextBox 7"/>
            <p:cNvSpPr txBox="1">
              <a:spLocks noChangeArrowheads="1"/>
            </p:cNvSpPr>
            <p:nvPr/>
          </p:nvSpPr>
          <p:spPr bwMode="auto">
            <a:xfrm>
              <a:off x="1629833" y="2683933"/>
              <a:ext cx="410784" cy="36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solidFill>
                    <a:srgbClr val="000000"/>
                  </a:solidFill>
                  <a:latin typeface="Calibri" charset="0"/>
                </a:rPr>
                <a:t>Δt</a:t>
              </a:r>
            </a:p>
          </p:txBody>
        </p:sp>
        <p:grpSp>
          <p:nvGrpSpPr>
            <p:cNvPr id="216081" name="Group 8"/>
            <p:cNvGrpSpPr>
              <a:grpSpLocks/>
            </p:cNvGrpSpPr>
            <p:nvPr/>
          </p:nvGrpSpPr>
          <p:grpSpPr bwMode="auto">
            <a:xfrm>
              <a:off x="101600" y="1846945"/>
              <a:ext cx="5143500" cy="2639330"/>
              <a:chOff x="0" y="662670"/>
              <a:chExt cx="5143500" cy="2639330"/>
            </a:xfrm>
          </p:grpSpPr>
          <p:grpSp>
            <p:nvGrpSpPr>
              <p:cNvPr id="216083" name="Group 10"/>
              <p:cNvGrpSpPr>
                <a:grpSpLocks/>
              </p:cNvGrpSpPr>
              <p:nvPr/>
            </p:nvGrpSpPr>
            <p:grpSpPr bwMode="auto">
              <a:xfrm>
                <a:off x="0" y="662670"/>
                <a:ext cx="5143500" cy="2639330"/>
                <a:chOff x="0" y="637270"/>
                <a:chExt cx="5143500" cy="2639330"/>
              </a:xfrm>
            </p:grpSpPr>
            <p:grpSp>
              <p:nvGrpSpPr>
                <p:cNvPr id="216085" name="Group 12"/>
                <p:cNvGrpSpPr>
                  <a:grpSpLocks/>
                </p:cNvGrpSpPr>
                <p:nvPr/>
              </p:nvGrpSpPr>
              <p:grpSpPr bwMode="auto">
                <a:xfrm>
                  <a:off x="876300" y="889000"/>
                  <a:ext cx="4267200" cy="2387600"/>
                  <a:chOff x="1914480" y="2900774"/>
                  <a:chExt cx="5983139" cy="3957226"/>
                </a:xfrm>
              </p:grpSpPr>
              <p:grpSp>
                <p:nvGrpSpPr>
                  <p:cNvPr id="216088" name="Group 15"/>
                  <p:cNvGrpSpPr>
                    <a:grpSpLocks/>
                  </p:cNvGrpSpPr>
                  <p:nvPr/>
                </p:nvGrpSpPr>
                <p:grpSpPr bwMode="auto">
                  <a:xfrm>
                    <a:off x="1914480" y="4879387"/>
                    <a:ext cx="5983139" cy="1978613"/>
                    <a:chOff x="1914480" y="4879387"/>
                    <a:chExt cx="5983139" cy="1978613"/>
                  </a:xfrm>
                </p:grpSpPr>
                <p:sp>
                  <p:nvSpPr>
                    <p:cNvPr id="18" name="Explosion 1 17"/>
                    <p:cNvSpPr/>
                    <p:nvPr/>
                  </p:nvSpPr>
                  <p:spPr bwMode="auto">
                    <a:xfrm>
                      <a:off x="4751804" y="4948383"/>
                      <a:ext cx="3145815" cy="1909615"/>
                    </a:xfrm>
                    <a:prstGeom prst="irregularSeal1">
                      <a:avLst/>
                    </a:prstGeom>
                    <a:solidFill>
                      <a:schemeClr val="bg2">
                        <a:lumMod val="10000"/>
                        <a:lumOff val="90000"/>
                        <a:alpha val="54000"/>
                      </a:schemeClr>
                    </a:solidFill>
                    <a:ln w="9525" cap="flat" cmpd="sng" algn="ctr">
                      <a:noFill/>
                      <a:prstDash val="solid"/>
                      <a:round/>
                      <a:headEnd type="none" w="med" len="med"/>
                      <a:tailEnd type="none" w="med" len="med"/>
                    </a:ln>
                    <a:effectLst/>
                  </p:spPr>
                  <p:txBody>
                    <a:bodyPr/>
                    <a:lstStyle/>
                    <a:p>
                      <a:pPr eaLnBrk="0" hangingPunct="0">
                        <a:defRPr/>
                      </a:pPr>
                      <a:endParaRPr lang="en-US" sz="2400">
                        <a:solidFill>
                          <a:prstClr val="black"/>
                        </a:solidFill>
                        <a:latin typeface="Arial" pitchFamily="-112" charset="0"/>
                        <a:ea typeface="ＭＳ Ｐゴシック" pitchFamily="-112" charset="-128"/>
                        <a:cs typeface="ＭＳ Ｐゴシック" pitchFamily="-112" charset="-128"/>
                      </a:endParaRPr>
                    </a:p>
                  </p:txBody>
                </p:sp>
                <p:sp>
                  <p:nvSpPr>
                    <p:cNvPr id="19" name="Trapezoid 18"/>
                    <p:cNvSpPr/>
                    <p:nvPr/>
                  </p:nvSpPr>
                  <p:spPr bwMode="auto">
                    <a:xfrm rot="5400000">
                      <a:off x="3363321" y="4209080"/>
                      <a:ext cx="458881" cy="3357151"/>
                    </a:xfrm>
                    <a:prstGeom prst="trapezoid">
                      <a:avLst>
                        <a:gd name="adj" fmla="val 19709"/>
                      </a:avLst>
                    </a:prstGeom>
                    <a:gradFill flip="none" rotWithShape="1">
                      <a:gsLst>
                        <a:gs pos="0">
                          <a:srgbClr val="FF0000"/>
                        </a:gs>
                        <a:gs pos="87000">
                          <a:srgbClr val="0000FF"/>
                        </a:gs>
                        <a:gs pos="49000">
                          <a:srgbClr val="FFFF00"/>
                        </a:gs>
                      </a:gsLst>
                      <a:lin ang="16200000" scaled="0"/>
                      <a:tileRect/>
                    </a:gradFill>
                    <a:ln w="9525" cap="flat" cmpd="sng" algn="ctr">
                      <a:noFill/>
                      <a:prstDash val="solid"/>
                      <a:round/>
                      <a:headEnd type="none" w="med" len="med"/>
                      <a:tailEnd type="none" w="med" len="med"/>
                    </a:ln>
                    <a:effectLst/>
                  </p:spPr>
                  <p:txBody>
                    <a:bodyPr/>
                    <a:lstStyle/>
                    <a:p>
                      <a:pPr eaLnBrk="0" hangingPunct="0">
                        <a:defRPr/>
                      </a:pPr>
                      <a:endParaRPr lang="en-US" sz="2400">
                        <a:solidFill>
                          <a:prstClr val="black"/>
                        </a:solidFill>
                        <a:latin typeface="Arial" pitchFamily="-112" charset="0"/>
                        <a:ea typeface="ＭＳ Ｐゴシック" pitchFamily="-112" charset="-128"/>
                        <a:cs typeface="ＭＳ Ｐゴシック" pitchFamily="-112" charset="-128"/>
                      </a:endParaRPr>
                    </a:p>
                  </p:txBody>
                </p:sp>
                <p:cxnSp>
                  <p:nvCxnSpPr>
                    <p:cNvPr id="20" name="Straight Arrow Connector 19"/>
                    <p:cNvCxnSpPr/>
                    <p:nvPr/>
                  </p:nvCxnSpPr>
                  <p:spPr bwMode="auto">
                    <a:xfrm flipH="1">
                      <a:off x="3162386" y="5562614"/>
                      <a:ext cx="2450169" cy="133840"/>
                    </a:xfrm>
                    <a:prstGeom prst="straightConnector1">
                      <a:avLst/>
                    </a:prstGeom>
                    <a:solidFill>
                      <a:schemeClr val="accent1"/>
                    </a:solidFill>
                    <a:ln w="50800" cap="flat" cmpd="sng" algn="ctr">
                      <a:solidFill>
                        <a:schemeClr val="accent5"/>
                      </a:solidFill>
                      <a:prstDash val="solid"/>
                      <a:round/>
                      <a:headEnd type="none" w="med" len="med"/>
                      <a:tailEnd type="arrow"/>
                    </a:ln>
                    <a:effectLst/>
                  </p:spPr>
                </p:cxnSp>
                <p:cxnSp>
                  <p:nvCxnSpPr>
                    <p:cNvPr id="216093" name="Straight Arrow Connector 20"/>
                    <p:cNvCxnSpPr>
                      <a:cxnSpLocks noChangeShapeType="1"/>
                    </p:cNvCxnSpPr>
                    <p:nvPr/>
                  </p:nvCxnSpPr>
                  <p:spPr bwMode="auto">
                    <a:xfrm flipH="1" flipV="1">
                      <a:off x="2697987" y="4879387"/>
                      <a:ext cx="464264" cy="817453"/>
                    </a:xfrm>
                    <a:prstGeom prst="straightConnector1">
                      <a:avLst/>
                    </a:prstGeom>
                    <a:noFill/>
                    <a:ln w="50800">
                      <a:solidFill>
                        <a:srgbClr val="FF6600"/>
                      </a:solidFill>
                      <a:round/>
                      <a:headEnd/>
                      <a:tailEnd type="arrow" w="med" len="med"/>
                    </a:ln>
                    <a:extLst>
                      <a:ext uri="{909E8E84-426E-40dd-AFC4-6F175D3DCCD1}">
                        <a14:hiddenFill xmlns:a14="http://schemas.microsoft.com/office/drawing/2010/main">
                          <a:noFill/>
                        </a14:hiddenFill>
                      </a:ext>
                    </a:extLst>
                  </p:spPr>
                </p:cxnSp>
                <p:sp>
                  <p:nvSpPr>
                    <p:cNvPr id="22" name="Explosion 1 21"/>
                    <p:cNvSpPr/>
                    <p:nvPr/>
                  </p:nvSpPr>
                  <p:spPr bwMode="auto">
                    <a:xfrm>
                      <a:off x="5346185" y="4967503"/>
                      <a:ext cx="1067683" cy="1749485"/>
                    </a:xfrm>
                    <a:prstGeom prst="irregularSeal1">
                      <a:avLst/>
                    </a:prstGeom>
                    <a:solidFill>
                      <a:schemeClr val="accent5"/>
                    </a:solidFill>
                    <a:ln w="9525" cap="flat" cmpd="sng" algn="ctr">
                      <a:noFill/>
                      <a:prstDash val="solid"/>
                      <a:round/>
                      <a:headEnd type="none" w="med" len="med"/>
                      <a:tailEnd type="none" w="med" len="med"/>
                    </a:ln>
                    <a:effectLst/>
                  </p:spPr>
                  <p:txBody>
                    <a:bodyPr/>
                    <a:lstStyle/>
                    <a:p>
                      <a:pPr eaLnBrk="0" hangingPunct="0">
                        <a:defRPr/>
                      </a:pPr>
                      <a:endParaRPr lang="en-US" sz="2400" kern="0">
                        <a:solidFill>
                          <a:srgbClr val="FFFFFF"/>
                        </a:solidFill>
                        <a:latin typeface="Arial" pitchFamily="-112" charset="0"/>
                        <a:ea typeface="ＭＳ Ｐゴシック" pitchFamily="-112" charset="-128"/>
                        <a:cs typeface="ＭＳ Ｐゴシック" pitchFamily="-112" charset="-128"/>
                      </a:endParaRPr>
                    </a:p>
                  </p:txBody>
                </p:sp>
                <p:sp>
                  <p:nvSpPr>
                    <p:cNvPr id="23" name="Oval 22"/>
                    <p:cNvSpPr/>
                    <p:nvPr/>
                  </p:nvSpPr>
                  <p:spPr bwMode="auto">
                    <a:xfrm>
                      <a:off x="6627406" y="5653435"/>
                      <a:ext cx="484310" cy="454101"/>
                    </a:xfrm>
                    <a:prstGeom prst="ellipse">
                      <a:avLst/>
                    </a:prstGeom>
                    <a:solidFill>
                      <a:srgbClr val="08101A"/>
                    </a:solidFill>
                    <a:ln w="9525" cap="flat" cmpd="sng" algn="ctr">
                      <a:noFill/>
                      <a:prstDash val="solid"/>
                      <a:round/>
                      <a:headEnd type="none" w="med" len="med"/>
                      <a:tailEnd type="none" w="med" len="med"/>
                    </a:ln>
                    <a:effectLst/>
                  </p:spPr>
                  <p:txBody>
                    <a:bodyPr/>
                    <a:lstStyle/>
                    <a:p>
                      <a:pPr eaLnBrk="0" hangingPunct="0">
                        <a:defRPr/>
                      </a:pPr>
                      <a:endParaRPr lang="en-US" sz="2400" kern="0">
                        <a:solidFill>
                          <a:srgbClr val="FFFFFF"/>
                        </a:solidFill>
                        <a:latin typeface="Arial" pitchFamily="-112" charset="0"/>
                        <a:ea typeface="ＭＳ Ｐゴシック" pitchFamily="-112" charset="-128"/>
                        <a:cs typeface="ＭＳ Ｐゴシック" pitchFamily="-112" charset="-128"/>
                      </a:endParaRPr>
                    </a:p>
                  </p:txBody>
                </p:sp>
              </p:grpSp>
              <p:cxnSp>
                <p:nvCxnSpPr>
                  <p:cNvPr id="17" name="Straight Arrow Connector 16"/>
                  <p:cNvCxnSpPr/>
                  <p:nvPr/>
                </p:nvCxnSpPr>
                <p:spPr bwMode="auto">
                  <a:xfrm flipH="1" flipV="1">
                    <a:off x="4441405" y="2900146"/>
                    <a:ext cx="1349465" cy="2738950"/>
                  </a:xfrm>
                  <a:prstGeom prst="straightConnector1">
                    <a:avLst/>
                  </a:prstGeom>
                  <a:solidFill>
                    <a:schemeClr val="accent1"/>
                  </a:solidFill>
                  <a:ln w="50800" cap="flat" cmpd="sng" algn="ctr">
                    <a:solidFill>
                      <a:schemeClr val="accent5"/>
                    </a:solidFill>
                    <a:prstDash val="solid"/>
                    <a:round/>
                    <a:headEnd type="none" w="med" len="med"/>
                    <a:tailEnd type="arrow"/>
                  </a:ln>
                  <a:effectLst/>
                </p:spPr>
              </p:cxnSp>
            </p:grpSp>
            <p:sp>
              <p:nvSpPr>
                <p:cNvPr id="216086" name="TextBox 13"/>
                <p:cNvSpPr txBox="1">
                  <a:spLocks noChangeArrowheads="1"/>
                </p:cNvSpPr>
                <p:nvPr/>
              </p:nvSpPr>
              <p:spPr bwMode="auto">
                <a:xfrm rot="3511469">
                  <a:off x="2699932" y="989507"/>
                  <a:ext cx="1039307" cy="33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solidFill>
                        <a:srgbClr val="000000"/>
                      </a:solidFill>
                      <a:latin typeface="Calibri" charset="0"/>
                    </a:rPr>
                    <a:t>to observer</a:t>
                  </a:r>
                </a:p>
              </p:txBody>
            </p:sp>
            <p:sp>
              <p:nvSpPr>
                <p:cNvPr id="216087" name="TextBox 14"/>
                <p:cNvSpPr txBox="1">
                  <a:spLocks noChangeArrowheads="1"/>
                </p:cNvSpPr>
                <p:nvPr/>
              </p:nvSpPr>
              <p:spPr bwMode="auto">
                <a:xfrm>
                  <a:off x="0" y="1007533"/>
                  <a:ext cx="1719026" cy="103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solidFill>
                        <a:srgbClr val="000000"/>
                      </a:solidFill>
                      <a:latin typeface="Calibri" charset="0"/>
                    </a:rPr>
                    <a:t>Disk reverberation </a:t>
                  </a:r>
                </a:p>
                <a:p>
                  <a:pPr eaLnBrk="1" hangingPunct="1"/>
                  <a:r>
                    <a:rPr lang="en-US" sz="1600" i="1">
                      <a:solidFill>
                        <a:srgbClr val="000000"/>
                      </a:solidFill>
                      <a:latin typeface="Calibri" charset="0"/>
                    </a:rPr>
                    <a:t>lags</a:t>
                  </a:r>
                  <a:r>
                    <a:rPr lang="en-US" sz="1600">
                      <a:solidFill>
                        <a:srgbClr val="000000"/>
                      </a:solidFill>
                      <a:latin typeface="Calibri" charset="0"/>
                    </a:rPr>
                    <a:t> hot</a:t>
                  </a:r>
                </a:p>
                <a:p>
                  <a:pPr eaLnBrk="1" hangingPunct="1"/>
                  <a:r>
                    <a:rPr lang="en-US" sz="1600">
                      <a:solidFill>
                        <a:srgbClr val="000000"/>
                      </a:solidFill>
                      <a:latin typeface="Calibri" charset="0"/>
                    </a:rPr>
                    <a:t>continuum</a:t>
                  </a:r>
                </a:p>
                <a:p>
                  <a:pPr eaLnBrk="1" hangingPunct="1"/>
                  <a:endParaRPr lang="en-US">
                    <a:solidFill>
                      <a:srgbClr val="000000"/>
                    </a:solidFill>
                    <a:latin typeface="Calibri" charset="0"/>
                  </a:endParaRPr>
                </a:p>
              </p:txBody>
            </p:sp>
          </p:grpSp>
          <p:cxnSp>
            <p:nvCxnSpPr>
              <p:cNvPr id="216084" name="Straight Arrow Connector 11"/>
              <p:cNvCxnSpPr>
                <a:cxnSpLocks noChangeShapeType="1"/>
              </p:cNvCxnSpPr>
              <p:nvPr/>
            </p:nvCxnSpPr>
            <p:spPr bwMode="auto">
              <a:xfrm flipH="1" flipV="1">
                <a:off x="812800" y="2298700"/>
                <a:ext cx="216817" cy="302712"/>
              </a:xfrm>
              <a:prstGeom prst="straightConnector1">
                <a:avLst/>
              </a:prstGeom>
              <a:noFill/>
              <a:ln w="50800">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216082" name="TextBox 9"/>
            <p:cNvSpPr txBox="1">
              <a:spLocks noChangeArrowheads="1"/>
            </p:cNvSpPr>
            <p:nvPr/>
          </p:nvSpPr>
          <p:spPr bwMode="auto">
            <a:xfrm>
              <a:off x="3533276" y="2665756"/>
              <a:ext cx="1655085" cy="75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solidFill>
                    <a:srgbClr val="000000"/>
                  </a:solidFill>
                  <a:latin typeface="Calibri" charset="0"/>
                </a:rPr>
                <a:t>variable (flux, geometry) hot continuum source</a:t>
              </a:r>
            </a:p>
          </p:txBody>
        </p:sp>
      </p:grpSp>
      <p:sp>
        <p:nvSpPr>
          <p:cNvPr id="216068" name="TextBox 23"/>
          <p:cNvSpPr txBox="1">
            <a:spLocks noChangeArrowheads="1"/>
          </p:cNvSpPr>
          <p:nvPr/>
        </p:nvSpPr>
        <p:spPr bwMode="auto">
          <a:xfrm>
            <a:off x="5686425" y="1143040"/>
            <a:ext cx="3429000" cy="243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marL="285750" indent="-285750"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buFont typeface="Arial" charset="0"/>
              <a:buChar char="•"/>
            </a:pPr>
            <a:r>
              <a:rPr lang="en-US" sz="1600">
                <a:solidFill>
                  <a:srgbClr val="000000"/>
                </a:solidFill>
                <a:latin typeface="Verdana" charset="0"/>
                <a:cs typeface="Verdana" charset="0"/>
              </a:rPr>
              <a:t>Probe </a:t>
            </a:r>
            <a:r>
              <a:rPr lang="en-US" sz="1600" b="1">
                <a:solidFill>
                  <a:srgbClr val="000000"/>
                </a:solidFill>
                <a:latin typeface="Verdana" charset="0"/>
                <a:cs typeface="Verdana" charset="0"/>
              </a:rPr>
              <a:t>disk velocity/redshift map </a:t>
            </a:r>
            <a:r>
              <a:rPr lang="en-US" sz="1600">
                <a:solidFill>
                  <a:srgbClr val="000000"/>
                </a:solidFill>
                <a:latin typeface="Verdana" charset="0"/>
                <a:cs typeface="Verdana" charset="0"/>
              </a:rPr>
              <a:t>as radiation fronts propagate over the disk</a:t>
            </a:r>
          </a:p>
          <a:p>
            <a:pPr eaLnBrk="1" hangingPunct="1">
              <a:buFont typeface="Arial" charset="0"/>
              <a:buChar char="•"/>
            </a:pPr>
            <a:r>
              <a:rPr lang="en-US" sz="1600">
                <a:solidFill>
                  <a:srgbClr val="000000"/>
                </a:solidFill>
                <a:latin typeface="Verdana" charset="0"/>
                <a:cs typeface="Verdana" charset="0"/>
              </a:rPr>
              <a:t>Relativistic effects as a function of </a:t>
            </a:r>
            <a:r>
              <a:rPr lang="en-US" sz="1600" b="1">
                <a:latin typeface="Verdana" charset="0"/>
                <a:cs typeface="Verdana" charset="0"/>
              </a:rPr>
              <a:t>absolute radius </a:t>
            </a:r>
            <a:r>
              <a:rPr lang="en-US" sz="1600">
                <a:solidFill>
                  <a:srgbClr val="000000"/>
                </a:solidFill>
                <a:latin typeface="Verdana" charset="0"/>
                <a:cs typeface="Verdana" charset="0"/>
              </a:rPr>
              <a:t>(e.g. km)</a:t>
            </a:r>
          </a:p>
          <a:p>
            <a:pPr eaLnBrk="1" hangingPunct="1">
              <a:buFont typeface="Arial" charset="0"/>
              <a:buChar char="•"/>
            </a:pPr>
            <a:endParaRPr lang="en-US">
              <a:solidFill>
                <a:srgbClr val="000000"/>
              </a:solidFill>
              <a:latin typeface="Calibri" charset="0"/>
            </a:endParaRPr>
          </a:p>
          <a:p>
            <a:pPr eaLnBrk="1" hangingPunct="1">
              <a:buFont typeface="Arial" charset="0"/>
              <a:buChar char="•"/>
            </a:pPr>
            <a:endParaRPr lang="en-US">
              <a:solidFill>
                <a:srgbClr val="000000"/>
              </a:solidFill>
              <a:latin typeface="Calibri" charset="0"/>
            </a:endParaRPr>
          </a:p>
        </p:txBody>
      </p:sp>
      <p:sp>
        <p:nvSpPr>
          <p:cNvPr id="216069" name="TextBox 24"/>
          <p:cNvSpPr txBox="1">
            <a:spLocks noChangeArrowheads="1"/>
          </p:cNvSpPr>
          <p:nvPr/>
        </p:nvSpPr>
        <p:spPr bwMode="auto">
          <a:xfrm>
            <a:off x="1752618" y="392153"/>
            <a:ext cx="6569597"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b="1">
                <a:solidFill>
                  <a:srgbClr val="000000"/>
                </a:solidFill>
                <a:latin typeface="Verdana" charset="0"/>
                <a:cs typeface="Verdana" charset="0"/>
              </a:rPr>
              <a:t>Reverberation: energy resolved light echoes</a:t>
            </a:r>
          </a:p>
        </p:txBody>
      </p:sp>
      <p:sp>
        <p:nvSpPr>
          <p:cNvPr id="216070" name="TextBox 9"/>
          <p:cNvSpPr txBox="1">
            <a:spLocks noChangeArrowheads="1"/>
          </p:cNvSpPr>
          <p:nvPr/>
        </p:nvSpPr>
        <p:spPr bwMode="auto">
          <a:xfrm>
            <a:off x="8305825" y="6550074"/>
            <a:ext cx="949443"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latin typeface="Verdana" charset="0"/>
                <a:cs typeface="Verdana" charset="0"/>
              </a:rPr>
              <a:t>Uttley</a:t>
            </a:r>
          </a:p>
        </p:txBody>
      </p:sp>
      <p:sp>
        <p:nvSpPr>
          <p:cNvPr id="2" name="Rectangle 1"/>
          <p:cNvSpPr/>
          <p:nvPr/>
        </p:nvSpPr>
        <p:spPr>
          <a:xfrm>
            <a:off x="228600" y="1143000"/>
            <a:ext cx="5181600" cy="27432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grpSp>
        <p:nvGrpSpPr>
          <p:cNvPr id="3" name="Group 2"/>
          <p:cNvGrpSpPr>
            <a:grpSpLocks/>
          </p:cNvGrpSpPr>
          <p:nvPr/>
        </p:nvGrpSpPr>
        <p:grpSpPr bwMode="auto">
          <a:xfrm>
            <a:off x="457200" y="3733800"/>
            <a:ext cx="7962900" cy="2859088"/>
            <a:chOff x="838200" y="3733800"/>
            <a:chExt cx="7962900" cy="2858376"/>
          </a:xfrm>
        </p:grpSpPr>
        <p:pic>
          <p:nvPicPr>
            <p:cNvPr id="216073" name="Picture 22" descr="lags_lfa10lad40.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733800"/>
              <a:ext cx="4648200" cy="285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4" name="TextBox 23"/>
            <p:cNvSpPr txBox="1">
              <a:spLocks noChangeArrowheads="1"/>
            </p:cNvSpPr>
            <p:nvPr/>
          </p:nvSpPr>
          <p:spPr bwMode="auto">
            <a:xfrm>
              <a:off x="1295400" y="6019800"/>
              <a:ext cx="1593405" cy="33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000">
                  <a:solidFill>
                    <a:schemeClr val="tx1"/>
                  </a:solidFill>
                  <a:latin typeface="Times New Roman" charset="0"/>
                  <a:ea typeface="ＭＳ Ｐゴシック" charset="0"/>
                  <a:cs typeface="ＭＳ Ｐゴシック" charset="0"/>
                </a:defRPr>
              </a:lvl1pPr>
              <a:lvl2pPr marL="742950" indent="-285750" defTabSz="457200" eaLnBrk="0" hangingPunct="0">
                <a:defRPr sz="2000">
                  <a:solidFill>
                    <a:schemeClr val="tx1"/>
                  </a:solidFill>
                  <a:latin typeface="Times New Roman" charset="0"/>
                  <a:ea typeface="ＭＳ Ｐゴシック" charset="0"/>
                </a:defRPr>
              </a:lvl2pPr>
              <a:lvl3pPr marL="1143000" indent="-228600" defTabSz="457200" eaLnBrk="0" hangingPunct="0">
                <a:defRPr sz="2000">
                  <a:solidFill>
                    <a:schemeClr val="tx1"/>
                  </a:solidFill>
                  <a:latin typeface="Times New Roman" charset="0"/>
                  <a:ea typeface="ＭＳ Ｐゴシック" charset="0"/>
                </a:defRPr>
              </a:lvl3pPr>
              <a:lvl4pPr marL="1600200" indent="-228600" defTabSz="457200" eaLnBrk="0" hangingPunct="0">
                <a:defRPr sz="2000">
                  <a:solidFill>
                    <a:schemeClr val="tx1"/>
                  </a:solidFill>
                  <a:latin typeface="Times New Roman" charset="0"/>
                  <a:ea typeface="ＭＳ Ｐゴシック" charset="0"/>
                </a:defRPr>
              </a:lvl4pPr>
              <a:lvl5pPr marL="2057400" indent="-228600" defTabSz="4572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dirty="0" smtClean="0">
                  <a:solidFill>
                    <a:srgbClr val="FF0000"/>
                  </a:solidFill>
                  <a:latin typeface="Arial" charset="0"/>
                </a:rPr>
                <a:t>9 S</a:t>
              </a:r>
              <a:r>
                <a:rPr lang="en-US" sz="1600" dirty="0" smtClean="0">
                  <a:solidFill>
                    <a:srgbClr val="FF0000"/>
                  </a:solidFill>
                  <a:latin typeface="Arial" charset="0"/>
                </a:rPr>
                <a:t>FA </a:t>
              </a:r>
              <a:r>
                <a:rPr lang="en-US" sz="1600" dirty="0">
                  <a:solidFill>
                    <a:srgbClr val="FF0000"/>
                  </a:solidFill>
                  <a:latin typeface="Arial" charset="0"/>
                </a:rPr>
                <a:t>+ 40LAD</a:t>
              </a:r>
            </a:p>
          </p:txBody>
        </p:sp>
        <p:sp>
          <p:nvSpPr>
            <p:cNvPr id="216075" name="TextBox 7"/>
            <p:cNvSpPr txBox="1">
              <a:spLocks noChangeArrowheads="1"/>
            </p:cNvSpPr>
            <p:nvPr/>
          </p:nvSpPr>
          <p:spPr bwMode="auto">
            <a:xfrm>
              <a:off x="5334000" y="4267200"/>
              <a:ext cx="3467100" cy="181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000">
                  <a:solidFill>
                    <a:schemeClr val="tx1"/>
                  </a:solidFill>
                  <a:latin typeface="Times New Roman" charset="0"/>
                  <a:ea typeface="ＭＳ Ｐゴシック" charset="0"/>
                  <a:cs typeface="ＭＳ Ｐゴシック" charset="0"/>
                </a:defRPr>
              </a:lvl1pPr>
              <a:lvl2pPr marL="742950" indent="-285750" defTabSz="457200" eaLnBrk="0" hangingPunct="0">
                <a:defRPr sz="2000">
                  <a:solidFill>
                    <a:schemeClr val="tx1"/>
                  </a:solidFill>
                  <a:latin typeface="Times New Roman" charset="0"/>
                  <a:ea typeface="ＭＳ Ｐゴシック" charset="0"/>
                </a:defRPr>
              </a:lvl2pPr>
              <a:lvl3pPr marL="1143000" indent="-228600" defTabSz="457200" eaLnBrk="0" hangingPunct="0">
                <a:defRPr sz="2000">
                  <a:solidFill>
                    <a:schemeClr val="tx1"/>
                  </a:solidFill>
                  <a:latin typeface="Times New Roman" charset="0"/>
                  <a:ea typeface="ＭＳ Ｐゴシック" charset="0"/>
                </a:defRPr>
              </a:lvl3pPr>
              <a:lvl4pPr marL="1600200" indent="-228600" defTabSz="457200" eaLnBrk="0" hangingPunct="0">
                <a:defRPr sz="2000">
                  <a:solidFill>
                    <a:schemeClr val="tx1"/>
                  </a:solidFill>
                  <a:latin typeface="Times New Roman" charset="0"/>
                  <a:ea typeface="ＭＳ Ｐゴシック" charset="0"/>
                </a:defRPr>
              </a:lvl4pPr>
              <a:lvl5pPr marL="2057400" indent="-228600" defTabSz="4572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solidFill>
                    <a:srgbClr val="292934"/>
                  </a:solidFill>
                  <a:latin typeface="Verdana" charset="0"/>
                  <a:cs typeface="Verdana" charset="0"/>
                </a:rPr>
                <a:t>In addition to the iron line and reflection continuum, the absorbed flux is reradiated by the disc as thermal blackbody radiation</a:t>
              </a:r>
            </a:p>
            <a:p>
              <a:pPr eaLnBrk="1" hangingPunct="1"/>
              <a:r>
                <a:rPr lang="en-US" sz="1600" b="1">
                  <a:solidFill>
                    <a:srgbClr val="292934"/>
                  </a:solidFill>
                  <a:latin typeface="Verdana" charset="0"/>
                  <a:cs typeface="Verdana" charset="0"/>
                </a:rPr>
                <a:t>eXTP can study all three components simultaneously!</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5"/>
          <p:cNvPicPr>
            <a:picLocks noChangeAspect="1"/>
          </p:cNvPicPr>
          <p:nvPr/>
        </p:nvPicPr>
        <p:blipFill>
          <a:blip r:embed="rId2">
            <a:extLst>
              <a:ext uri="{28A0092B-C50C-407E-A947-70E740481C1C}">
                <a14:useLocalDpi xmlns:a14="http://schemas.microsoft.com/office/drawing/2010/main" val="0"/>
              </a:ext>
            </a:extLst>
          </a:blip>
          <a:srcRect r="35324" b="34245"/>
          <a:stretch>
            <a:fillRect/>
          </a:stretch>
        </p:blipFill>
        <p:spPr bwMode="auto">
          <a:xfrm>
            <a:off x="939802" y="1743075"/>
            <a:ext cx="1968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090" name="Group 19"/>
          <p:cNvGrpSpPr>
            <a:grpSpLocks/>
          </p:cNvGrpSpPr>
          <p:nvPr/>
        </p:nvGrpSpPr>
        <p:grpSpPr bwMode="auto">
          <a:xfrm>
            <a:off x="-360361" y="876301"/>
            <a:ext cx="4094163" cy="4533900"/>
            <a:chOff x="313267" y="1384300"/>
            <a:chExt cx="4093633" cy="4533900"/>
          </a:xfrm>
        </p:grpSpPr>
        <p:grpSp>
          <p:nvGrpSpPr>
            <p:cNvPr id="217101" name="Group 14"/>
            <p:cNvGrpSpPr>
              <a:grpSpLocks/>
            </p:cNvGrpSpPr>
            <p:nvPr/>
          </p:nvGrpSpPr>
          <p:grpSpPr bwMode="auto">
            <a:xfrm>
              <a:off x="313267" y="1473200"/>
              <a:ext cx="4093633" cy="4445000"/>
              <a:chOff x="262467" y="838200"/>
              <a:chExt cx="4093633" cy="4445000"/>
            </a:xfrm>
          </p:grpSpPr>
          <p:pic>
            <p:nvPicPr>
              <p:cNvPr id="217105" name="Picture 9" descr="animation4.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467" y="838200"/>
                <a:ext cx="401294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97387" y="3175000"/>
                <a:ext cx="3758713" cy="210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0" fontAlgn="auto">
                  <a:spcBef>
                    <a:spcPts val="0"/>
                  </a:spcBef>
                  <a:spcAft>
                    <a:spcPts val="0"/>
                  </a:spcAft>
                  <a:defRPr/>
                </a:pPr>
                <a:endParaRPr lang="en-US" sz="1800">
                  <a:solidFill>
                    <a:prstClr val="white"/>
                  </a:solidFill>
                  <a:latin typeface="Calibri"/>
                </a:endParaRPr>
              </a:p>
            </p:txBody>
          </p:sp>
        </p:grpSp>
        <p:sp>
          <p:nvSpPr>
            <p:cNvPr id="7" name="Rectangle 6"/>
            <p:cNvSpPr/>
            <p:nvPr/>
          </p:nvSpPr>
          <p:spPr>
            <a:xfrm>
              <a:off x="4203726" y="1435100"/>
              <a:ext cx="177777" cy="2476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0" fontAlgn="auto">
                <a:spcBef>
                  <a:spcPts val="0"/>
                </a:spcBef>
                <a:spcAft>
                  <a:spcPts val="0"/>
                </a:spcAft>
                <a:defRPr/>
              </a:pPr>
              <a:endParaRPr lang="en-US" sz="1800">
                <a:solidFill>
                  <a:prstClr val="white"/>
                </a:solidFill>
                <a:latin typeface="Calibri"/>
              </a:endParaRPr>
            </a:p>
          </p:txBody>
        </p:sp>
        <p:sp>
          <p:nvSpPr>
            <p:cNvPr id="8" name="Rectangle 7"/>
            <p:cNvSpPr/>
            <p:nvPr/>
          </p:nvSpPr>
          <p:spPr>
            <a:xfrm>
              <a:off x="648187" y="1498600"/>
              <a:ext cx="215872" cy="2476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0" fontAlgn="auto">
                <a:spcBef>
                  <a:spcPts val="0"/>
                </a:spcBef>
                <a:spcAft>
                  <a:spcPts val="0"/>
                </a:spcAft>
                <a:defRPr/>
              </a:pPr>
              <a:endParaRPr lang="en-US" sz="1800">
                <a:solidFill>
                  <a:prstClr val="white"/>
                </a:solidFill>
                <a:latin typeface="Calibri"/>
              </a:endParaRPr>
            </a:p>
          </p:txBody>
        </p:sp>
        <p:sp>
          <p:nvSpPr>
            <p:cNvPr id="9" name="Rectangle 8"/>
            <p:cNvSpPr/>
            <p:nvPr/>
          </p:nvSpPr>
          <p:spPr>
            <a:xfrm>
              <a:off x="648187" y="1384300"/>
              <a:ext cx="3669825" cy="1117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0" fontAlgn="auto">
                <a:spcBef>
                  <a:spcPts val="0"/>
                </a:spcBef>
                <a:spcAft>
                  <a:spcPts val="0"/>
                </a:spcAft>
                <a:defRPr/>
              </a:pPr>
              <a:endParaRPr lang="en-US" sz="1800">
                <a:solidFill>
                  <a:prstClr val="white"/>
                </a:solidFill>
                <a:latin typeface="Calibri"/>
              </a:endParaRPr>
            </a:p>
          </p:txBody>
        </p:sp>
      </p:grpSp>
      <p:pic>
        <p:nvPicPr>
          <p:cNvPr id="13" name="Picture 12"/>
          <p:cNvPicPr>
            <a:picLocks noChangeAspect="1"/>
          </p:cNvPicPr>
          <p:nvPr/>
        </p:nvPicPr>
        <p:blipFill>
          <a:blip r:embed="rId4">
            <a:lum bright="-14000" contrast="42000"/>
            <a:extLst>
              <a:ext uri="{28A0092B-C50C-407E-A947-70E740481C1C}">
                <a14:useLocalDpi xmlns:a14="http://schemas.microsoft.com/office/drawing/2010/main" val="0"/>
              </a:ext>
            </a:extLst>
          </a:blip>
          <a:srcRect l="6667" t="7671" r="64445" b="8913"/>
          <a:stretch>
            <a:fillRect/>
          </a:stretch>
        </p:blipFill>
        <p:spPr bwMode="auto">
          <a:xfrm>
            <a:off x="9686925" y="523922"/>
            <a:ext cx="26416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419100" y="1120824"/>
            <a:ext cx="774700" cy="276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457130" fontAlgn="auto">
              <a:spcBef>
                <a:spcPts val="0"/>
              </a:spcBef>
              <a:spcAft>
                <a:spcPts val="0"/>
              </a:spcAft>
              <a:defRPr/>
            </a:pPr>
            <a:endParaRPr lang="en-US" sz="1800">
              <a:solidFill>
                <a:prstClr val="white"/>
              </a:solidFill>
              <a:latin typeface="Calibri"/>
            </a:endParaRPr>
          </a:p>
        </p:txBody>
      </p:sp>
      <p:sp>
        <p:nvSpPr>
          <p:cNvPr id="15" name="TextBox 14"/>
          <p:cNvSpPr txBox="1"/>
          <p:nvPr/>
        </p:nvSpPr>
        <p:spPr>
          <a:xfrm>
            <a:off x="1371600" y="4267208"/>
            <a:ext cx="5981700" cy="2342948"/>
          </a:xfrm>
          <a:prstGeom prst="rect">
            <a:avLst/>
          </a:prstGeom>
          <a:noFill/>
        </p:spPr>
        <p:txBody>
          <a:bodyPr lIns="91425" tIns="45713" rIns="91425" bIns="45713">
            <a:spAutoFit/>
          </a:bodyPr>
          <a:lstStyle/>
          <a:p>
            <a:pPr marL="285707" indent="-285707" fontAlgn="auto">
              <a:spcBef>
                <a:spcPts val="0"/>
              </a:spcBef>
              <a:spcAft>
                <a:spcPts val="0"/>
              </a:spcAft>
              <a:buFont typeface="Arial"/>
              <a:buChar char="•"/>
              <a:defRPr/>
            </a:pPr>
            <a:r>
              <a:rPr lang="en-US" sz="1800" kern="0" dirty="0">
                <a:solidFill>
                  <a:srgbClr val="000000"/>
                </a:solidFill>
                <a:latin typeface="Verdana"/>
                <a:ea typeface="+mn-ea"/>
                <a:cs typeface="Verdana"/>
              </a:rPr>
              <a:t>Frame dragging: central hot torus </a:t>
            </a:r>
            <a:r>
              <a:rPr lang="en-US" sz="1800" u="sng" kern="0" dirty="0" err="1">
                <a:solidFill>
                  <a:srgbClr val="000000"/>
                </a:solidFill>
                <a:latin typeface="Verdana"/>
                <a:ea typeface="+mn-ea"/>
                <a:cs typeface="Verdana"/>
              </a:rPr>
              <a:t>precesses</a:t>
            </a:r>
            <a:endParaRPr lang="en-US" sz="1800" u="sng" kern="0" dirty="0">
              <a:solidFill>
                <a:srgbClr val="000000"/>
              </a:solidFill>
              <a:latin typeface="Verdana"/>
              <a:ea typeface="+mn-ea"/>
              <a:cs typeface="Verdana"/>
            </a:endParaRPr>
          </a:p>
          <a:p>
            <a:pPr marL="285707" indent="-285707" fontAlgn="auto">
              <a:spcBef>
                <a:spcPts val="0"/>
              </a:spcBef>
              <a:spcAft>
                <a:spcPts val="0"/>
              </a:spcAft>
              <a:buFont typeface="Arial"/>
              <a:buChar char="•"/>
              <a:defRPr/>
            </a:pPr>
            <a:r>
              <a:rPr lang="en-US" sz="1800" kern="0" dirty="0">
                <a:solidFill>
                  <a:srgbClr val="000000"/>
                </a:solidFill>
                <a:latin typeface="Verdana"/>
                <a:ea typeface="+mn-ea"/>
                <a:cs typeface="Verdana"/>
              </a:rPr>
              <a:t>Hard radiation sweeps around over disk</a:t>
            </a:r>
          </a:p>
          <a:p>
            <a:pPr marL="285707" indent="-285707" fontAlgn="auto">
              <a:spcBef>
                <a:spcPts val="0"/>
              </a:spcBef>
              <a:spcAft>
                <a:spcPts val="0"/>
              </a:spcAft>
              <a:buFont typeface="Arial"/>
              <a:buChar char="•"/>
              <a:defRPr/>
            </a:pPr>
            <a:r>
              <a:rPr lang="en-US" sz="1800" kern="0" dirty="0">
                <a:solidFill>
                  <a:srgbClr val="000000"/>
                </a:solidFill>
                <a:latin typeface="Verdana"/>
                <a:ea typeface="+mn-ea"/>
                <a:cs typeface="Verdana"/>
              </a:rPr>
              <a:t>Reflection line profile varies periodically</a:t>
            </a:r>
          </a:p>
          <a:p>
            <a:pPr marL="285707" indent="-285707" fontAlgn="auto">
              <a:spcBef>
                <a:spcPts val="0"/>
              </a:spcBef>
              <a:spcAft>
                <a:spcPts val="0"/>
              </a:spcAft>
              <a:buFont typeface="Arial"/>
              <a:buChar char="•"/>
              <a:defRPr/>
            </a:pPr>
            <a:r>
              <a:rPr lang="en-US" sz="1800" kern="0" dirty="0" err="1">
                <a:solidFill>
                  <a:srgbClr val="000000"/>
                </a:solidFill>
                <a:latin typeface="Verdana"/>
                <a:ea typeface="+mn-ea"/>
                <a:cs typeface="Verdana"/>
              </a:rPr>
              <a:t>eXTP</a:t>
            </a:r>
            <a:r>
              <a:rPr lang="en-US" sz="1800" kern="0" dirty="0">
                <a:solidFill>
                  <a:srgbClr val="000000"/>
                </a:solidFill>
                <a:latin typeface="Verdana"/>
                <a:ea typeface="+mn-ea"/>
                <a:cs typeface="Verdana"/>
              </a:rPr>
              <a:t> tracks the line profile, probing the disk velocity and redshift map</a:t>
            </a:r>
          </a:p>
          <a:p>
            <a:pPr fontAlgn="auto">
              <a:spcBef>
                <a:spcPts val="0"/>
              </a:spcBef>
              <a:spcAft>
                <a:spcPts val="0"/>
              </a:spcAft>
              <a:defRPr/>
            </a:pPr>
            <a:endParaRPr lang="en-US" sz="1800" kern="0" dirty="0">
              <a:solidFill>
                <a:srgbClr val="000000"/>
              </a:solidFill>
              <a:latin typeface="Verdana"/>
              <a:ea typeface="+mn-ea"/>
              <a:cs typeface="Verdana"/>
            </a:endParaRPr>
          </a:p>
          <a:p>
            <a:pPr marL="285707" indent="-285707" fontAlgn="auto">
              <a:spcBef>
                <a:spcPts val="0"/>
              </a:spcBef>
              <a:spcAft>
                <a:spcPts val="0"/>
              </a:spcAft>
              <a:buFont typeface="Arial"/>
              <a:buChar char="•"/>
              <a:defRPr/>
            </a:pPr>
            <a:endParaRPr lang="en-US" sz="1800" kern="0" dirty="0">
              <a:solidFill>
                <a:srgbClr val="000000"/>
              </a:solidFill>
              <a:latin typeface="Verdana"/>
              <a:ea typeface="+mn-ea"/>
              <a:cs typeface="Verdana"/>
            </a:endParaRPr>
          </a:p>
          <a:p>
            <a:pPr algn="r" fontAlgn="auto">
              <a:spcBef>
                <a:spcPts val="0"/>
              </a:spcBef>
              <a:spcAft>
                <a:spcPts val="0"/>
              </a:spcAft>
              <a:defRPr/>
            </a:pPr>
            <a:r>
              <a:rPr lang="en-US" sz="1400" kern="0" dirty="0">
                <a:solidFill>
                  <a:srgbClr val="000000"/>
                </a:solidFill>
                <a:latin typeface="Verdana"/>
                <a:ea typeface="+mn-ea"/>
                <a:cs typeface="Verdana"/>
              </a:rPr>
              <a:t>Ingram &amp; Done 2012</a:t>
            </a:r>
            <a:r>
              <a:rPr lang="en-US" sz="1800" kern="0" dirty="0">
                <a:solidFill>
                  <a:srgbClr val="000000"/>
                </a:solidFill>
                <a:latin typeface="Verdana"/>
                <a:ea typeface="+mn-ea"/>
                <a:cs typeface="Verdana"/>
              </a:rPr>
              <a:t>	</a:t>
            </a:r>
            <a:endParaRPr lang="en-US" sz="1800" kern="0" dirty="0">
              <a:solidFill>
                <a:sysClr val="windowText" lastClr="000000"/>
              </a:solidFill>
              <a:latin typeface="Verdana"/>
              <a:ea typeface="+mn-ea"/>
              <a:cs typeface="Verdana"/>
            </a:endParaRPr>
          </a:p>
        </p:txBody>
      </p:sp>
      <p:pic>
        <p:nvPicPr>
          <p:cNvPr id="16" name="Picture 15"/>
          <p:cNvPicPr>
            <a:picLocks noChangeAspect="1"/>
          </p:cNvPicPr>
          <p:nvPr/>
        </p:nvPicPr>
        <p:blipFill>
          <a:blip r:embed="rId4">
            <a:lum bright="-14000" contrast="42000"/>
            <a:extLst>
              <a:ext uri="{28A0092B-C50C-407E-A947-70E740481C1C}">
                <a14:useLocalDpi xmlns:a14="http://schemas.microsoft.com/office/drawing/2010/main" val="0"/>
              </a:ext>
            </a:extLst>
          </a:blip>
          <a:srcRect l="35973" t="7671" r="34721" b="8913"/>
          <a:stretch>
            <a:fillRect/>
          </a:stretch>
        </p:blipFill>
        <p:spPr bwMode="auto">
          <a:xfrm>
            <a:off x="9601200" y="2286047"/>
            <a:ext cx="26797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a:lum bright="-14000" contrast="42000"/>
            <a:extLst>
              <a:ext uri="{28A0092B-C50C-407E-A947-70E740481C1C}">
                <a14:useLocalDpi xmlns:a14="http://schemas.microsoft.com/office/drawing/2010/main" val="0"/>
              </a:ext>
            </a:extLst>
          </a:blip>
          <a:srcRect l="66943" t="7671" r="4028" b="8913"/>
          <a:stretch>
            <a:fillRect/>
          </a:stretch>
        </p:blipFill>
        <p:spPr bwMode="auto">
          <a:xfrm>
            <a:off x="9582151" y="4057697"/>
            <a:ext cx="26543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6" name="Text Placeholder 6"/>
          <p:cNvSpPr txBox="1">
            <a:spLocks/>
          </p:cNvSpPr>
          <p:nvPr/>
        </p:nvSpPr>
        <p:spPr bwMode="auto">
          <a:xfrm>
            <a:off x="1401774" y="0"/>
            <a:ext cx="66754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buFont typeface="Arial" charset="0"/>
              <a:buNone/>
            </a:pPr>
            <a:r>
              <a:rPr lang="en-US" sz="3200">
                <a:solidFill>
                  <a:srgbClr val="000000"/>
                </a:solidFill>
                <a:latin typeface="Calibri" charset="0"/>
              </a:rPr>
              <a:t>Frame dragging nodal precession  </a:t>
            </a:r>
          </a:p>
        </p:txBody>
      </p:sp>
      <p:grpSp>
        <p:nvGrpSpPr>
          <p:cNvPr id="217097" name="Group 21"/>
          <p:cNvGrpSpPr>
            <a:grpSpLocks/>
          </p:cNvGrpSpPr>
          <p:nvPr/>
        </p:nvGrpSpPr>
        <p:grpSpPr bwMode="auto">
          <a:xfrm>
            <a:off x="5257800" y="762000"/>
            <a:ext cx="3048000" cy="3378200"/>
            <a:chOff x="3759200" y="393700"/>
            <a:chExt cx="3632200" cy="5943600"/>
          </a:xfrm>
        </p:grpSpPr>
        <p:sp>
          <p:nvSpPr>
            <p:cNvPr id="20" name="Rectangle 19"/>
            <p:cNvSpPr/>
            <p:nvPr/>
          </p:nvSpPr>
          <p:spPr>
            <a:xfrm>
              <a:off x="3759200" y="407666"/>
              <a:ext cx="3632200" cy="59296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0" fontAlgn="auto">
                <a:spcBef>
                  <a:spcPts val="0"/>
                </a:spcBef>
                <a:spcAft>
                  <a:spcPts val="0"/>
                </a:spcAft>
                <a:defRPr/>
              </a:pPr>
              <a:endParaRPr lang="en-US" sz="1800">
                <a:solidFill>
                  <a:prstClr val="white"/>
                </a:solidFill>
                <a:latin typeface="Calibri"/>
              </a:endParaRPr>
            </a:p>
          </p:txBody>
        </p:sp>
        <p:pic>
          <p:nvPicPr>
            <p:cNvPr id="217100" name="Picture 8" descr="ironline4.gif"/>
            <p:cNvPicPr>
              <a:picLocks noChangeAspect="1"/>
            </p:cNvPicPr>
            <p:nvPr/>
          </p:nvPicPr>
          <p:blipFill>
            <a:blip r:embed="rId5">
              <a:lum bright="-14000" contrast="42000"/>
              <a:extLst>
                <a:ext uri="{28A0092B-C50C-407E-A947-70E740481C1C}">
                  <a14:useLocalDpi xmlns:a14="http://schemas.microsoft.com/office/drawing/2010/main" val="0"/>
                </a:ext>
              </a:extLst>
            </a:blip>
            <a:srcRect/>
            <a:stretch>
              <a:fillRect/>
            </a:stretch>
          </p:blipFill>
          <p:spPr bwMode="auto">
            <a:xfrm>
              <a:off x="3772185" y="393700"/>
              <a:ext cx="3593815"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p:cNvSpPr txBox="1"/>
          <p:nvPr/>
        </p:nvSpPr>
        <p:spPr>
          <a:xfrm>
            <a:off x="317520" y="663577"/>
            <a:ext cx="2925645" cy="707872"/>
          </a:xfrm>
          <a:prstGeom prst="rect">
            <a:avLst/>
          </a:prstGeom>
          <a:noFill/>
        </p:spPr>
        <p:txBody>
          <a:bodyPr wrap="none" lIns="91425" tIns="45713" rIns="91425" bIns="45713">
            <a:spAutoFit/>
          </a:bodyPr>
          <a:lstStyle/>
          <a:p>
            <a:pPr defTabSz="457130" fontAlgn="auto">
              <a:spcBef>
                <a:spcPts val="0"/>
              </a:spcBef>
              <a:spcAft>
                <a:spcPts val="0"/>
              </a:spcAft>
              <a:defRPr/>
            </a:pPr>
            <a:r>
              <a:rPr lang="en-US" dirty="0" err="1">
                <a:solidFill>
                  <a:prstClr val="black"/>
                </a:solidFill>
                <a:latin typeface="Verdana"/>
                <a:ea typeface="+mn-ea"/>
                <a:cs typeface="Verdana"/>
              </a:rPr>
              <a:t>Precessing</a:t>
            </a:r>
            <a:r>
              <a:rPr lang="en-US" dirty="0">
                <a:solidFill>
                  <a:prstClr val="black"/>
                </a:solidFill>
                <a:latin typeface="Verdana"/>
                <a:ea typeface="+mn-ea"/>
                <a:cs typeface="Verdana"/>
              </a:rPr>
              <a:t> hot torus:</a:t>
            </a:r>
          </a:p>
          <a:p>
            <a:pPr defTabSz="457130" fontAlgn="auto">
              <a:spcBef>
                <a:spcPts val="0"/>
              </a:spcBef>
              <a:spcAft>
                <a:spcPts val="0"/>
              </a:spcAft>
              <a:defRPr/>
            </a:pPr>
            <a:r>
              <a:rPr lang="en-US" dirty="0">
                <a:solidFill>
                  <a:prstClr val="black"/>
                </a:solidFill>
                <a:latin typeface="Verdana"/>
                <a:cs typeface="Verdana"/>
              </a:rPr>
              <a:t>reverberation</a:t>
            </a:r>
            <a:endParaRPr lang="en-US" dirty="0">
              <a:solidFill>
                <a:prstClr val="black"/>
              </a:solidFill>
              <a:latin typeface="Verdana"/>
              <a:ea typeface="+mn-ea"/>
              <a:cs typeface="Verdan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 descr="Slide03.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4" name="grey_clockwise.gif">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l="14323" t="26945" r="3226" b="43341"/>
          <a:stretch>
            <a:fillRect/>
          </a:stretch>
        </p:blipFill>
        <p:spPr bwMode="auto">
          <a:xfrm>
            <a:off x="1481138" y="4179888"/>
            <a:ext cx="61150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Picture 2" descr="ugeminorumstars.jpg"/>
          <p:cNvPicPr>
            <a:picLocks noChangeAspect="1"/>
          </p:cNvPicPr>
          <p:nvPr/>
        </p:nvPicPr>
        <p:blipFill>
          <a:blip r:embed="rId6">
            <a:clrChange>
              <a:clrFrom>
                <a:srgbClr val="000000"/>
              </a:clrFrom>
              <a:clrTo>
                <a:srgbClr val="000000">
                  <a:alpha val="0"/>
                </a:srgbClr>
              </a:clrTo>
            </a:clrChange>
            <a:grayscl/>
            <a:extLst>
              <a:ext uri="{28A0092B-C50C-407E-A947-70E740481C1C}">
                <a14:useLocalDpi xmlns:a14="http://schemas.microsoft.com/office/drawing/2010/main" val="0"/>
              </a:ext>
            </a:extLst>
          </a:blip>
          <a:srcRect/>
          <a:stretch>
            <a:fillRect/>
          </a:stretch>
        </p:blipFill>
        <p:spPr bwMode="auto">
          <a:xfrm rot="900000">
            <a:off x="220663" y="4164013"/>
            <a:ext cx="13716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6" name="Picture 5" descr="VENIlc.ps"/>
          <p:cNvPicPr>
            <a:picLocks noChangeAspect="1"/>
          </p:cNvPicPr>
          <p:nvPr/>
        </p:nvPicPr>
        <p:blipFill>
          <a:blip r:embed="rId7">
            <a:extLst>
              <a:ext uri="{28A0092B-C50C-407E-A947-70E740481C1C}">
                <a14:useLocalDpi xmlns:a14="http://schemas.microsoft.com/office/drawing/2010/main" val="0"/>
              </a:ext>
            </a:extLst>
          </a:blip>
          <a:srcRect t="88080" b="5862"/>
          <a:stretch>
            <a:fillRect/>
          </a:stretch>
        </p:blipFill>
        <p:spPr bwMode="auto">
          <a:xfrm>
            <a:off x="684239" y="3903673"/>
            <a:ext cx="7704137"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24600" y="6477000"/>
            <a:ext cx="28194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sp>
        <p:nvSpPr>
          <p:cNvPr id="7" name="Rectangle 6"/>
          <p:cNvSpPr/>
          <p:nvPr/>
        </p:nvSpPr>
        <p:spPr>
          <a:xfrm>
            <a:off x="485776" y="152401"/>
            <a:ext cx="8658225" cy="106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r>
              <a:rPr lang="en-US" sz="2800" dirty="0">
                <a:solidFill>
                  <a:srgbClr val="000000"/>
                </a:solidFill>
                <a:latin typeface="Verdana"/>
                <a:cs typeface="Verdana"/>
              </a:rPr>
              <a:t>Frame dragging nodal precession: </a:t>
            </a:r>
          </a:p>
          <a:p>
            <a:pPr algn="ctr">
              <a:defRPr/>
            </a:pPr>
            <a:r>
              <a:rPr lang="en-US" sz="2800" dirty="0">
                <a:solidFill>
                  <a:srgbClr val="000000"/>
                </a:solidFill>
                <a:latin typeface="Verdana"/>
                <a:cs typeface="Verdana"/>
              </a:rPr>
              <a:t>timing (QPO) diagnostics</a:t>
            </a:r>
          </a:p>
        </p:txBody>
      </p:sp>
      <p:grpSp>
        <p:nvGrpSpPr>
          <p:cNvPr id="218119" name="Group 7"/>
          <p:cNvGrpSpPr>
            <a:grpSpLocks/>
          </p:cNvGrpSpPr>
          <p:nvPr/>
        </p:nvGrpSpPr>
        <p:grpSpPr bwMode="auto">
          <a:xfrm>
            <a:off x="228623" y="4191046"/>
            <a:ext cx="7375525" cy="2289175"/>
            <a:chOff x="221369" y="4164496"/>
            <a:chExt cx="7374967" cy="2288840"/>
          </a:xfrm>
        </p:grpSpPr>
        <p:pic>
          <p:nvPicPr>
            <p:cNvPr id="218122" name="grey_clockwise.gif">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l="14323" t="26945" r="3226" b="43341"/>
            <a:stretch>
              <a:fillRect/>
            </a:stretch>
          </p:blipFill>
          <p:spPr bwMode="auto">
            <a:xfrm>
              <a:off x="1481275" y="4179788"/>
              <a:ext cx="6115061" cy="22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3" name="Picture 2" descr="ugeminorumstars.jpg"/>
            <p:cNvPicPr>
              <a:picLocks noChangeAspect="1"/>
            </p:cNvPicPr>
            <p:nvPr/>
          </p:nvPicPr>
          <p:blipFill>
            <a:blip r:embed="rId6">
              <a:clrChange>
                <a:clrFrom>
                  <a:srgbClr val="000000"/>
                </a:clrFrom>
                <a:clrTo>
                  <a:srgbClr val="000000">
                    <a:alpha val="0"/>
                  </a:srgbClr>
                </a:clrTo>
              </a:clrChange>
              <a:grayscl/>
              <a:extLst>
                <a:ext uri="{28A0092B-C50C-407E-A947-70E740481C1C}">
                  <a14:useLocalDpi xmlns:a14="http://schemas.microsoft.com/office/drawing/2010/main" val="0"/>
                </a:ext>
              </a:extLst>
            </a:blip>
            <a:srcRect/>
            <a:stretch>
              <a:fillRect/>
            </a:stretch>
          </p:blipFill>
          <p:spPr bwMode="auto">
            <a:xfrm rot="900000">
              <a:off x="221369" y="4164496"/>
              <a:ext cx="13716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Box 10"/>
          <p:cNvSpPr txBox="1"/>
          <p:nvPr/>
        </p:nvSpPr>
        <p:spPr>
          <a:xfrm>
            <a:off x="7696200" y="6324604"/>
            <a:ext cx="1236206" cy="307762"/>
          </a:xfrm>
          <a:prstGeom prst="rect">
            <a:avLst/>
          </a:prstGeom>
          <a:noFill/>
        </p:spPr>
        <p:txBody>
          <a:bodyPr wrap="none" lIns="91425" tIns="45713" rIns="91425" bIns="45713">
            <a:spAutoFit/>
          </a:bodyPr>
          <a:lstStyle/>
          <a:p>
            <a:pPr fontAlgn="auto">
              <a:spcBef>
                <a:spcPts val="0"/>
              </a:spcBef>
              <a:spcAft>
                <a:spcPts val="0"/>
              </a:spcAft>
              <a:defRPr/>
            </a:pPr>
            <a:r>
              <a:rPr lang="en-US" sz="1400" dirty="0">
                <a:solidFill>
                  <a:prstClr val="black"/>
                </a:solidFill>
                <a:latin typeface="Calibri"/>
                <a:ea typeface="+mn-ea"/>
                <a:cs typeface="+mn-cs"/>
              </a:rPr>
              <a:t>Ingram + 2017</a:t>
            </a:r>
          </a:p>
        </p:txBody>
      </p:sp>
      <p:sp>
        <p:nvSpPr>
          <p:cNvPr id="12" name="CasellaDiTesto 9"/>
          <p:cNvSpPr txBox="1"/>
          <p:nvPr/>
        </p:nvSpPr>
        <p:spPr>
          <a:xfrm>
            <a:off x="2895600" y="1219201"/>
            <a:ext cx="3886200" cy="338138"/>
          </a:xfrm>
          <a:prstGeom prst="rect">
            <a:avLst/>
          </a:prstGeom>
          <a:noFill/>
        </p:spPr>
        <p:txBody>
          <a:bodyPr lIns="91425" tIns="45713" rIns="91425" bIns="45713">
            <a:spAutoFit/>
          </a:bodyPr>
          <a:lstStyle/>
          <a:p>
            <a:pPr algn="ctr">
              <a:defRPr/>
            </a:pPr>
            <a:r>
              <a:rPr lang="it-IT" sz="1600" dirty="0">
                <a:solidFill>
                  <a:srgbClr val="000000"/>
                </a:solidFill>
                <a:effectLst>
                  <a:outerShdw blurRad="38100" dist="38100" dir="2700000" algn="tl">
                    <a:srgbClr val="000000">
                      <a:alpha val="43137"/>
                    </a:srgbClr>
                  </a:outerShdw>
                </a:effectLst>
                <a:latin typeface="Verdana"/>
                <a:cs typeface="Verdana"/>
              </a:rPr>
              <a:t>H 1743-322 – XMM</a:t>
            </a:r>
          </a:p>
        </p:txBody>
      </p:sp>
      <p:pic>
        <p:nvPicPr>
          <p:cNvPr id="13" name="grey_clockwis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323" t="26946" r="3225" b="43341"/>
          <a:stretch/>
        </p:blipFill>
        <p:spPr>
          <a:xfrm>
            <a:off x="1481298" y="4179788"/>
            <a:ext cx="6115061" cy="227354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repeatCount="indefinite" fill="hold" display="0">
                  <p:stCondLst>
                    <p:cond delay="indefinite"/>
                  </p:stCondLst>
                </p:cTn>
                <p:tgtEl>
                  <p:spTgt spid="1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descr="Slide0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138" name="Group 5"/>
          <p:cNvGrpSpPr>
            <a:grpSpLocks/>
          </p:cNvGrpSpPr>
          <p:nvPr/>
        </p:nvGrpSpPr>
        <p:grpSpPr bwMode="auto">
          <a:xfrm>
            <a:off x="220687" y="4164060"/>
            <a:ext cx="7375525" cy="2289175"/>
            <a:chOff x="221369" y="4164496"/>
            <a:chExt cx="7374967" cy="2288840"/>
          </a:xfrm>
        </p:grpSpPr>
        <p:pic>
          <p:nvPicPr>
            <p:cNvPr id="219149" name="grey_clockwise.gif">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l="14323" t="26945" r="3226" b="43341"/>
            <a:stretch>
              <a:fillRect/>
            </a:stretch>
          </p:blipFill>
          <p:spPr bwMode="auto">
            <a:xfrm>
              <a:off x="1481275" y="4179788"/>
              <a:ext cx="6115061" cy="22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50" name="Picture 2" descr="ugeminorumstars.jpg"/>
            <p:cNvPicPr>
              <a:picLocks noChangeAspect="1"/>
            </p:cNvPicPr>
            <p:nvPr/>
          </p:nvPicPr>
          <p:blipFill>
            <a:blip r:embed="rId6">
              <a:clrChange>
                <a:clrFrom>
                  <a:srgbClr val="000000"/>
                </a:clrFrom>
                <a:clrTo>
                  <a:srgbClr val="000000">
                    <a:alpha val="0"/>
                  </a:srgbClr>
                </a:clrTo>
              </a:clrChange>
              <a:grayscl/>
              <a:extLst>
                <a:ext uri="{28A0092B-C50C-407E-A947-70E740481C1C}">
                  <a14:useLocalDpi xmlns:a14="http://schemas.microsoft.com/office/drawing/2010/main" val="0"/>
                </a:ext>
              </a:extLst>
            </a:blip>
            <a:srcRect/>
            <a:stretch>
              <a:fillRect/>
            </a:stretch>
          </p:blipFill>
          <p:spPr bwMode="auto">
            <a:xfrm rot="900000">
              <a:off x="221369" y="4164496"/>
              <a:ext cx="13716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p:cNvSpPr/>
          <p:nvPr/>
        </p:nvSpPr>
        <p:spPr>
          <a:xfrm>
            <a:off x="152400" y="76200"/>
            <a:ext cx="8991600"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r>
              <a:rPr lang="en-US" sz="2800" dirty="0">
                <a:solidFill>
                  <a:srgbClr val="000000"/>
                </a:solidFill>
                <a:latin typeface="Verdana"/>
                <a:cs typeface="Verdana"/>
              </a:rPr>
              <a:t>Frame dragging nodal precession: </a:t>
            </a:r>
          </a:p>
          <a:p>
            <a:pPr algn="ctr">
              <a:defRPr/>
            </a:pPr>
            <a:r>
              <a:rPr lang="en-US" sz="2800" dirty="0">
                <a:solidFill>
                  <a:srgbClr val="000000"/>
                </a:solidFill>
                <a:latin typeface="Verdana"/>
                <a:cs typeface="Verdana"/>
              </a:rPr>
              <a:t>timing-spectral (Fe-line) diagnostics</a:t>
            </a:r>
          </a:p>
        </p:txBody>
      </p:sp>
      <p:sp>
        <p:nvSpPr>
          <p:cNvPr id="9" name="Rectangle 8"/>
          <p:cNvSpPr/>
          <p:nvPr/>
        </p:nvSpPr>
        <p:spPr>
          <a:xfrm>
            <a:off x="6858000" y="6477000"/>
            <a:ext cx="2286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sp>
        <p:nvSpPr>
          <p:cNvPr id="10" name="Rectangle 9"/>
          <p:cNvSpPr/>
          <p:nvPr/>
        </p:nvSpPr>
        <p:spPr>
          <a:xfrm>
            <a:off x="1600200" y="1143000"/>
            <a:ext cx="6096000" cy="31242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pic>
        <p:nvPicPr>
          <p:cNvPr id="219142" name="Picture 4" descr="line_InsetRatio.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143000"/>
            <a:ext cx="49736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924825" y="6324612"/>
            <a:ext cx="700715" cy="307762"/>
          </a:xfrm>
          <a:prstGeom prst="rect">
            <a:avLst/>
          </a:prstGeom>
          <a:noFill/>
        </p:spPr>
        <p:txBody>
          <a:bodyPr wrap="none" lIns="91425" tIns="45713" rIns="91425" bIns="45713">
            <a:spAutoFit/>
          </a:bodyPr>
          <a:lstStyle/>
          <a:p>
            <a:pPr fontAlgn="auto">
              <a:spcBef>
                <a:spcPts val="0"/>
              </a:spcBef>
              <a:spcAft>
                <a:spcPts val="0"/>
              </a:spcAft>
              <a:defRPr/>
            </a:pPr>
            <a:r>
              <a:rPr lang="en-US" sz="1400" dirty="0">
                <a:solidFill>
                  <a:prstClr val="black"/>
                </a:solidFill>
                <a:latin typeface="Calibri"/>
                <a:ea typeface="+mn-ea"/>
                <a:cs typeface="+mn-cs"/>
              </a:rPr>
              <a:t>Ingram</a:t>
            </a:r>
          </a:p>
        </p:txBody>
      </p:sp>
      <p:sp>
        <p:nvSpPr>
          <p:cNvPr id="12" name="CasellaDiTesto 9"/>
          <p:cNvSpPr txBox="1"/>
          <p:nvPr/>
        </p:nvSpPr>
        <p:spPr>
          <a:xfrm>
            <a:off x="2667000" y="1219201"/>
            <a:ext cx="3886200" cy="338138"/>
          </a:xfrm>
          <a:prstGeom prst="rect">
            <a:avLst/>
          </a:prstGeom>
          <a:noFill/>
        </p:spPr>
        <p:txBody>
          <a:bodyPr lIns="91425" tIns="45713" rIns="91425" bIns="45713">
            <a:spAutoFit/>
          </a:bodyPr>
          <a:lstStyle/>
          <a:p>
            <a:pPr algn="ctr">
              <a:defRPr/>
            </a:pPr>
            <a:r>
              <a:rPr lang="it-IT" sz="1600" dirty="0">
                <a:solidFill>
                  <a:srgbClr val="000000"/>
                </a:solidFill>
                <a:effectLst>
                  <a:outerShdw blurRad="38100" dist="38100" dir="2700000" algn="tl">
                    <a:srgbClr val="000000">
                      <a:alpha val="43137"/>
                    </a:srgbClr>
                  </a:outerShdw>
                </a:effectLst>
                <a:latin typeface="Verdana"/>
                <a:cs typeface="Verdana"/>
              </a:rPr>
              <a:t>H 1743-322</a:t>
            </a:r>
          </a:p>
        </p:txBody>
      </p:sp>
      <p:grpSp>
        <p:nvGrpSpPr>
          <p:cNvPr id="5" name="Group 4"/>
          <p:cNvGrpSpPr>
            <a:grpSpLocks/>
          </p:cNvGrpSpPr>
          <p:nvPr/>
        </p:nvGrpSpPr>
        <p:grpSpPr bwMode="auto">
          <a:xfrm>
            <a:off x="1295423" y="1066800"/>
            <a:ext cx="6042025" cy="3276600"/>
            <a:chOff x="5486400" y="1143000"/>
            <a:chExt cx="6042227" cy="3276600"/>
          </a:xfrm>
        </p:grpSpPr>
        <p:pic>
          <p:nvPicPr>
            <p:cNvPr id="219146" name="Picture 1" descr="1915.tif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143000"/>
              <a:ext cx="604222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077287" y="1219200"/>
              <a:ext cx="1828861" cy="584200"/>
            </a:xfrm>
            <a:prstGeom prst="rect">
              <a:avLst/>
            </a:prstGeom>
            <a:noFill/>
          </p:spPr>
          <p:txBody>
            <a:bodyPr>
              <a:spAutoFit/>
            </a:bodyPr>
            <a:lstStyle/>
            <a:p>
              <a:pPr>
                <a:defRPr/>
              </a:pPr>
              <a:r>
                <a:rPr lang="en-US" sz="1400" b="1" dirty="0">
                  <a:latin typeface="Vegur" pitchFamily="2" charset="0"/>
                </a:rPr>
                <a:t>GRS 1915+105</a:t>
              </a:r>
              <a:r>
                <a:rPr lang="en-US" sz="1600" dirty="0">
                  <a:solidFill>
                    <a:schemeClr val="bg1">
                      <a:lumMod val="65000"/>
                    </a:schemeClr>
                  </a:solidFill>
                  <a:latin typeface="Vegur" pitchFamily="2" charset="0"/>
                </a:rPr>
                <a:t> </a:t>
              </a:r>
            </a:p>
            <a:p>
              <a:pPr>
                <a:defRPr/>
              </a:pPr>
              <a:endParaRPr lang="en-US" sz="1600" dirty="0" err="1">
                <a:solidFill>
                  <a:schemeClr val="bg1">
                    <a:lumMod val="65000"/>
                  </a:schemeClr>
                </a:solidFill>
                <a:latin typeface="Vegur" pitchFamily="2" charset="0"/>
              </a:endParaRPr>
            </a:p>
          </p:txBody>
        </p:sp>
        <p:sp>
          <p:nvSpPr>
            <p:cNvPr id="14" name="TextBox 13"/>
            <p:cNvSpPr txBox="1"/>
            <p:nvPr/>
          </p:nvSpPr>
          <p:spPr>
            <a:xfrm>
              <a:off x="7315261" y="2286000"/>
              <a:ext cx="1828861" cy="338554"/>
            </a:xfrm>
            <a:prstGeom prst="rect">
              <a:avLst/>
            </a:prstGeom>
            <a:noFill/>
          </p:spPr>
          <p:txBody>
            <a:bodyPr>
              <a:spAutoFit/>
            </a:bodyPr>
            <a:lstStyle/>
            <a:p>
              <a:pPr>
                <a:defRPr/>
              </a:pPr>
              <a:r>
                <a:rPr lang="en-US" sz="1600" b="1" dirty="0" err="1">
                  <a:latin typeface="Vegur" pitchFamily="2" charset="0"/>
                </a:rPr>
                <a:t>eXTP</a:t>
              </a:r>
              <a:endParaRPr lang="en-US" sz="1600" dirty="0">
                <a:solidFill>
                  <a:schemeClr val="bg1">
                    <a:lumMod val="65000"/>
                  </a:schemeClr>
                </a:solidFill>
                <a:latin typeface="Vegur" pitchFamily="2" charset="0"/>
              </a:endParaRPr>
            </a:p>
          </p:txBody>
        </p:sp>
      </p:grpSp>
      <p:pic>
        <p:nvPicPr>
          <p:cNvPr id="16" name="grey_clockwis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323" t="26946" r="3225" b="43341"/>
          <a:stretch/>
        </p:blipFill>
        <p:spPr>
          <a:xfrm>
            <a:off x="1481298" y="4179788"/>
            <a:ext cx="6115061" cy="2273548"/>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200"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12"/>
            </p:par>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video>
              <p:cMediaNode vol="80000">
                <p:cTn id="18" repeatCount="indefinite" fill="hold" display="0">
                  <p:stCondLst>
                    <p:cond delay="indefinite"/>
                  </p:stCondLst>
                </p:cTn>
                <p:tgtEl>
                  <p:spTgt spid="1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3" descr="flpol_i70_F110_b1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1117600"/>
            <a:ext cx="4186238"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416051" y="1092239"/>
            <a:ext cx="3240088" cy="373659"/>
          </a:xfrm>
          <a:prstGeom prst="rect">
            <a:avLst/>
          </a:prstGeom>
          <a:noFill/>
        </p:spPr>
        <p:txBody>
          <a:bodyPr lIns="91425" tIns="45713" rIns="91425" bIns="45713">
            <a:spAutoFit/>
          </a:bodyPr>
          <a:lstStyle/>
          <a:p>
            <a:pPr algn="ctr" defTabSz="457130" fontAlgn="auto">
              <a:spcBef>
                <a:spcPts val="0"/>
              </a:spcBef>
              <a:spcAft>
                <a:spcPts val="0"/>
              </a:spcAft>
              <a:defRPr/>
            </a:pPr>
            <a:r>
              <a:rPr lang="en-US" sz="1800" dirty="0">
                <a:solidFill>
                  <a:prstClr val="black"/>
                </a:solidFill>
                <a:latin typeface="Abadi MT Condensed Light"/>
                <a:ea typeface="+mn-ea"/>
                <a:cs typeface="Abadi MT Condensed Light"/>
              </a:rPr>
              <a:t>R</a:t>
            </a:r>
            <a:r>
              <a:rPr lang="en-US" sz="1800" baseline="-25000" dirty="0">
                <a:solidFill>
                  <a:prstClr val="black"/>
                </a:solidFill>
                <a:latin typeface="Abadi MT Condensed Light"/>
                <a:ea typeface="+mn-ea"/>
                <a:cs typeface="Abadi MT Condensed Light"/>
              </a:rPr>
              <a:t>o</a:t>
            </a:r>
            <a:r>
              <a:rPr lang="en-US" sz="1800" dirty="0">
                <a:solidFill>
                  <a:prstClr val="black"/>
                </a:solidFill>
                <a:latin typeface="Abadi MT Condensed Light"/>
                <a:ea typeface="+mn-ea"/>
                <a:cs typeface="Abadi MT Condensed Light"/>
              </a:rPr>
              <a:t>=20R</a:t>
            </a:r>
            <a:r>
              <a:rPr lang="en-US" sz="1800" baseline="-25000" dirty="0">
                <a:solidFill>
                  <a:prstClr val="black"/>
                </a:solidFill>
                <a:latin typeface="Abadi MT Condensed Light"/>
                <a:ea typeface="+mn-ea"/>
                <a:cs typeface="Abadi MT Condensed Light"/>
              </a:rPr>
              <a:t>g</a:t>
            </a:r>
            <a:r>
              <a:rPr lang="en-US" sz="1800" dirty="0">
                <a:solidFill>
                  <a:prstClr val="black"/>
                </a:solidFill>
                <a:latin typeface="Abadi MT Condensed Light"/>
                <a:ea typeface="+mn-ea"/>
                <a:cs typeface="Abadi MT Condensed Light"/>
              </a:rPr>
              <a:t>, a=0.98</a:t>
            </a:r>
          </a:p>
        </p:txBody>
      </p:sp>
      <p:sp>
        <p:nvSpPr>
          <p:cNvPr id="7" name="TextBox 6"/>
          <p:cNvSpPr txBox="1"/>
          <p:nvPr/>
        </p:nvSpPr>
        <p:spPr>
          <a:xfrm>
            <a:off x="2360615" y="261950"/>
            <a:ext cx="4912342" cy="461651"/>
          </a:xfrm>
          <a:prstGeom prst="rect">
            <a:avLst/>
          </a:prstGeom>
          <a:noFill/>
        </p:spPr>
        <p:txBody>
          <a:bodyPr wrap="none" lIns="91425" tIns="45713" rIns="91425" bIns="45713">
            <a:spAutoFit/>
          </a:bodyPr>
          <a:lstStyle/>
          <a:p>
            <a:pPr fontAlgn="auto">
              <a:spcBef>
                <a:spcPts val="0"/>
              </a:spcBef>
              <a:spcAft>
                <a:spcPts val="0"/>
              </a:spcAft>
              <a:defRPr/>
            </a:pPr>
            <a:r>
              <a:rPr lang="en-US" sz="2400" dirty="0">
                <a:solidFill>
                  <a:prstClr val="black"/>
                </a:solidFill>
                <a:latin typeface="Calibri"/>
                <a:ea typeface="+mn-ea"/>
                <a:cs typeface="+mn-cs"/>
              </a:rPr>
              <a:t>Polarization of processing inner  torus </a:t>
            </a:r>
          </a:p>
        </p:txBody>
      </p:sp>
      <p:pic>
        <p:nvPicPr>
          <p:cNvPr id="220164" name="grey_clockwise.gif">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l="14323" t="26945" r="3226" b="43341"/>
          <a:stretch>
            <a:fillRect/>
          </a:stretch>
        </p:blipFill>
        <p:spPr bwMode="auto">
          <a:xfrm flipH="1">
            <a:off x="441325" y="2125712"/>
            <a:ext cx="398938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87400" y="5467351"/>
            <a:ext cx="7287692" cy="707872"/>
          </a:xfrm>
          <a:prstGeom prst="rect">
            <a:avLst/>
          </a:prstGeom>
          <a:noFill/>
        </p:spPr>
        <p:txBody>
          <a:bodyPr wrap="none" lIns="91425" tIns="45713" rIns="91425" bIns="45713">
            <a:spAutoFit/>
          </a:bodyPr>
          <a:lstStyle/>
          <a:p>
            <a:pPr fontAlgn="auto">
              <a:spcBef>
                <a:spcPts val="0"/>
              </a:spcBef>
              <a:spcAft>
                <a:spcPts val="0"/>
              </a:spcAft>
              <a:defRPr/>
            </a:pPr>
            <a:r>
              <a:rPr lang="en-US" sz="1800" dirty="0">
                <a:solidFill>
                  <a:prstClr val="black"/>
                </a:solidFill>
                <a:latin typeface="Calibri"/>
                <a:ea typeface="+mn-ea"/>
                <a:cs typeface="+mn-cs"/>
              </a:rPr>
              <a:t>- </a:t>
            </a:r>
            <a:r>
              <a:rPr lang="en-US" dirty="0">
                <a:solidFill>
                  <a:prstClr val="black"/>
                </a:solidFill>
                <a:latin typeface="Calibri"/>
                <a:ea typeface="+mn-ea"/>
                <a:cs typeface="+mn-cs"/>
              </a:rPr>
              <a:t>polarization degree and angle affected by strong field light bending</a:t>
            </a:r>
          </a:p>
          <a:p>
            <a:pPr fontAlgn="auto">
              <a:spcBef>
                <a:spcPts val="0"/>
              </a:spcBef>
              <a:spcAft>
                <a:spcPts val="0"/>
              </a:spcAft>
              <a:defRPr/>
            </a:pPr>
            <a:r>
              <a:rPr lang="en-US" dirty="0">
                <a:solidFill>
                  <a:prstClr val="black"/>
                </a:solidFill>
                <a:latin typeface="Calibri"/>
                <a:ea typeface="+mn-ea"/>
                <a:cs typeface="+mn-cs"/>
              </a:rPr>
              <a:t>- precession changes geometry and thus modulates polarization</a:t>
            </a:r>
          </a:p>
        </p:txBody>
      </p:sp>
      <p:sp>
        <p:nvSpPr>
          <p:cNvPr id="10" name="TextBox 9"/>
          <p:cNvSpPr txBox="1"/>
          <p:nvPr/>
        </p:nvSpPr>
        <p:spPr>
          <a:xfrm>
            <a:off x="7696200" y="6400804"/>
            <a:ext cx="1236206" cy="307762"/>
          </a:xfrm>
          <a:prstGeom prst="rect">
            <a:avLst/>
          </a:prstGeom>
          <a:noFill/>
        </p:spPr>
        <p:txBody>
          <a:bodyPr wrap="none" lIns="91425" tIns="45713" rIns="91425" bIns="45713">
            <a:spAutoFit/>
          </a:bodyPr>
          <a:lstStyle/>
          <a:p>
            <a:pPr fontAlgn="auto">
              <a:spcBef>
                <a:spcPts val="0"/>
              </a:spcBef>
              <a:spcAft>
                <a:spcPts val="0"/>
              </a:spcAft>
              <a:defRPr/>
            </a:pPr>
            <a:r>
              <a:rPr lang="en-US" sz="1400" dirty="0">
                <a:solidFill>
                  <a:prstClr val="black"/>
                </a:solidFill>
                <a:latin typeface="Calibri"/>
                <a:ea typeface="+mn-ea"/>
                <a:cs typeface="+mn-cs"/>
              </a:rPr>
              <a:t>Ingram + 2017</a:t>
            </a:r>
          </a:p>
        </p:txBody>
      </p:sp>
      <p:sp>
        <p:nvSpPr>
          <p:cNvPr id="11" name="Rectangle 10"/>
          <p:cNvSpPr/>
          <p:nvPr/>
        </p:nvSpPr>
        <p:spPr>
          <a:xfrm>
            <a:off x="304805" y="152401"/>
            <a:ext cx="8658225"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r>
              <a:rPr lang="en-US" sz="2800" dirty="0">
                <a:solidFill>
                  <a:srgbClr val="000000"/>
                </a:solidFill>
                <a:latin typeface="Verdana"/>
                <a:cs typeface="Verdana"/>
              </a:rPr>
              <a:t>Frame Dragging: timing-</a:t>
            </a:r>
            <a:r>
              <a:rPr lang="en-US" sz="2800" dirty="0" err="1">
                <a:solidFill>
                  <a:srgbClr val="000000"/>
                </a:solidFill>
                <a:latin typeface="Verdana"/>
                <a:cs typeface="Verdana"/>
              </a:rPr>
              <a:t>polarisation</a:t>
            </a:r>
            <a:r>
              <a:rPr lang="en-US" sz="2800" dirty="0">
                <a:solidFill>
                  <a:srgbClr val="000000"/>
                </a:solidFill>
                <a:latin typeface="Verdana"/>
                <a:cs typeface="Verdana"/>
              </a:rPr>
              <a:t> diagnostics </a:t>
            </a:r>
          </a:p>
        </p:txBody>
      </p:sp>
      <p:pic>
        <p:nvPicPr>
          <p:cNvPr id="12" name="grey_clockwis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323" t="26946" r="3225" b="43341"/>
          <a:stretch/>
        </p:blipFill>
        <p:spPr>
          <a:xfrm flipH="1">
            <a:off x="457200" y="1882670"/>
            <a:ext cx="4114800" cy="215593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 descr="Slide18.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3722"/>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938" y="-152400"/>
            <a:ext cx="9239250" cy="762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r>
              <a:rPr lang="en-US" sz="2400" dirty="0">
                <a:solidFill>
                  <a:srgbClr val="000000"/>
                </a:solidFill>
                <a:latin typeface="Verdana"/>
                <a:cs typeface="Verdana"/>
              </a:rPr>
              <a:t>Frame dragging: </a:t>
            </a:r>
            <a:r>
              <a:rPr lang="en-US" sz="2400" dirty="0" err="1">
                <a:solidFill>
                  <a:srgbClr val="000000"/>
                </a:solidFill>
                <a:latin typeface="Verdana"/>
                <a:cs typeface="Verdana"/>
              </a:rPr>
              <a:t>eXTP</a:t>
            </a:r>
            <a:r>
              <a:rPr lang="en-US" sz="2400" dirty="0">
                <a:solidFill>
                  <a:srgbClr val="000000"/>
                </a:solidFill>
                <a:latin typeface="Verdana"/>
                <a:cs typeface="Verdana"/>
              </a:rPr>
              <a:t> polarization measurements </a:t>
            </a:r>
          </a:p>
        </p:txBody>
      </p:sp>
      <p:sp>
        <p:nvSpPr>
          <p:cNvPr id="221187" name="TextBox 1"/>
          <p:cNvSpPr txBox="1">
            <a:spLocks noChangeArrowheads="1"/>
          </p:cNvSpPr>
          <p:nvPr/>
        </p:nvSpPr>
        <p:spPr bwMode="auto">
          <a:xfrm>
            <a:off x="457200" y="5638801"/>
            <a:ext cx="8686800" cy="7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b="1" dirty="0">
                <a:solidFill>
                  <a:srgbClr val="FF0000"/>
                </a:solidFill>
                <a:latin typeface="Verdana" charset="0"/>
                <a:cs typeface="Verdana" charset="0"/>
              </a:rPr>
              <a:t>Only </a:t>
            </a:r>
            <a:r>
              <a:rPr lang="en-US" b="1" dirty="0" err="1">
                <a:solidFill>
                  <a:srgbClr val="FF0000"/>
                </a:solidFill>
                <a:latin typeface="Verdana" charset="0"/>
                <a:cs typeface="Verdana" charset="0"/>
              </a:rPr>
              <a:t>eXTP</a:t>
            </a:r>
            <a:r>
              <a:rPr lang="en-US" b="1" dirty="0">
                <a:solidFill>
                  <a:srgbClr val="FF0000"/>
                </a:solidFill>
                <a:latin typeface="Verdana" charset="0"/>
                <a:cs typeface="Verdana" charset="0"/>
              </a:rPr>
              <a:t> can study frame dragging through the combination </a:t>
            </a:r>
            <a:r>
              <a:rPr lang="en-US" b="1" dirty="0" smtClean="0">
                <a:solidFill>
                  <a:srgbClr val="FF0000"/>
                </a:solidFill>
                <a:latin typeface="Verdana" charset="0"/>
                <a:cs typeface="Verdana" charset="0"/>
              </a:rPr>
              <a:t>of Timing</a:t>
            </a:r>
            <a:r>
              <a:rPr lang="en-US" b="1" dirty="0">
                <a:solidFill>
                  <a:srgbClr val="FF0000"/>
                </a:solidFill>
                <a:latin typeface="Verdana" charset="0"/>
                <a:cs typeface="Verdana" charset="0"/>
              </a:rPr>
              <a:t>-Spectral-</a:t>
            </a:r>
            <a:r>
              <a:rPr lang="en-US" b="1" dirty="0" err="1">
                <a:solidFill>
                  <a:srgbClr val="FF0000"/>
                </a:solidFill>
                <a:latin typeface="Verdana" charset="0"/>
                <a:cs typeface="Verdana" charset="0"/>
              </a:rPr>
              <a:t>Polarimetry</a:t>
            </a:r>
            <a:r>
              <a:rPr lang="en-US" b="1" dirty="0">
                <a:solidFill>
                  <a:srgbClr val="FF0000"/>
                </a:solidFill>
                <a:latin typeface="Verdana" charset="0"/>
                <a:cs typeface="Verdana" charset="0"/>
              </a:rPr>
              <a:t> </a:t>
            </a:r>
          </a:p>
        </p:txBody>
      </p:sp>
      <p:sp>
        <p:nvSpPr>
          <p:cNvPr id="6" name="TextBox 5"/>
          <p:cNvSpPr txBox="1"/>
          <p:nvPr/>
        </p:nvSpPr>
        <p:spPr>
          <a:xfrm>
            <a:off x="7467600" y="6400804"/>
            <a:ext cx="1236206" cy="307762"/>
          </a:xfrm>
          <a:prstGeom prst="rect">
            <a:avLst/>
          </a:prstGeom>
          <a:noFill/>
        </p:spPr>
        <p:txBody>
          <a:bodyPr wrap="none" lIns="91425" tIns="45713" rIns="91425" bIns="45713">
            <a:spAutoFit/>
          </a:bodyPr>
          <a:lstStyle/>
          <a:p>
            <a:pPr fontAlgn="auto">
              <a:spcBef>
                <a:spcPts val="0"/>
              </a:spcBef>
              <a:spcAft>
                <a:spcPts val="0"/>
              </a:spcAft>
              <a:defRPr/>
            </a:pPr>
            <a:r>
              <a:rPr lang="en-US" sz="1400" dirty="0">
                <a:solidFill>
                  <a:prstClr val="black"/>
                </a:solidFill>
                <a:latin typeface="Calibri"/>
                <a:ea typeface="+mn-ea"/>
                <a:cs typeface="+mn-cs"/>
              </a:rPr>
              <a:t>Ingram + 2017</a:t>
            </a:r>
          </a:p>
        </p:txBody>
      </p:sp>
      <p:pic>
        <p:nvPicPr>
          <p:cNvPr id="221189" name="Picture 1" descr="po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533401"/>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7700962" cy="369332"/>
          </a:xfrm>
        </p:spPr>
        <p:txBody>
          <a:bodyPr/>
          <a:lstStyle/>
          <a:p>
            <a:r>
              <a:rPr lang="en-US" dirty="0" smtClean="0"/>
              <a:t>Strong Field Gravity </a:t>
            </a:r>
            <a:endParaRPr lang="en-US" dirty="0"/>
          </a:p>
        </p:txBody>
      </p:sp>
      <p:sp>
        <p:nvSpPr>
          <p:cNvPr id="5" name="Oval 4"/>
          <p:cNvSpPr/>
          <p:nvPr/>
        </p:nvSpPr>
        <p:spPr>
          <a:xfrm>
            <a:off x="3895923" y="1397818"/>
            <a:ext cx="2047699"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Doppler Tomography </a:t>
            </a:r>
          </a:p>
        </p:txBody>
      </p:sp>
      <p:sp>
        <p:nvSpPr>
          <p:cNvPr id="6" name="Rectangle 5"/>
          <p:cNvSpPr/>
          <p:nvPr/>
        </p:nvSpPr>
        <p:spPr>
          <a:xfrm>
            <a:off x="3800592" y="3167224"/>
            <a:ext cx="1796621" cy="941294"/>
          </a:xfrm>
          <a:prstGeom prst="rect">
            <a:avLst/>
          </a:prstGeom>
          <a:ln>
            <a:solidFill>
              <a:srgbClr val="CD1F99"/>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STRONG FIELD GRAVITY</a:t>
            </a:r>
          </a:p>
        </p:txBody>
      </p:sp>
      <p:sp>
        <p:nvSpPr>
          <p:cNvPr id="7" name="Oval 6"/>
          <p:cNvSpPr/>
          <p:nvPr/>
        </p:nvSpPr>
        <p:spPr>
          <a:xfrm>
            <a:off x="3778210" y="4745359"/>
            <a:ext cx="1973550"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High Frequency QPOs</a:t>
            </a:r>
          </a:p>
        </p:txBody>
      </p:sp>
      <p:sp>
        <p:nvSpPr>
          <p:cNvPr id="8" name="Oval 7"/>
          <p:cNvSpPr/>
          <p:nvPr/>
        </p:nvSpPr>
        <p:spPr>
          <a:xfrm>
            <a:off x="1473928" y="4103448"/>
            <a:ext cx="2092964"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Low Frequency QPOs </a:t>
            </a:r>
          </a:p>
        </p:txBody>
      </p:sp>
      <p:cxnSp>
        <p:nvCxnSpPr>
          <p:cNvPr id="9" name="Straight Connector 8"/>
          <p:cNvCxnSpPr/>
          <p:nvPr/>
        </p:nvCxnSpPr>
        <p:spPr>
          <a:xfrm flipV="1">
            <a:off x="4769117" y="2681676"/>
            <a:ext cx="0" cy="485589"/>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781062" y="4103408"/>
            <a:ext cx="0" cy="64191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8" idx="7"/>
          </p:cNvCxnSpPr>
          <p:nvPr/>
        </p:nvCxnSpPr>
        <p:spPr>
          <a:xfrm flipV="1">
            <a:off x="3260385" y="3654620"/>
            <a:ext cx="540190" cy="636798"/>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533420" y="1676441"/>
            <a:ext cx="2327321"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Iron Line (+reflection) Diagnostic </a:t>
            </a:r>
          </a:p>
        </p:txBody>
      </p:sp>
      <p:cxnSp>
        <p:nvCxnSpPr>
          <p:cNvPr id="15" name="Straight Connector 14"/>
          <p:cNvCxnSpPr>
            <a:endCxn id="14" idx="5"/>
          </p:cNvCxnSpPr>
          <p:nvPr/>
        </p:nvCxnSpPr>
        <p:spPr>
          <a:xfrm flipH="1" flipV="1">
            <a:off x="2519912" y="2772211"/>
            <a:ext cx="1213907" cy="50439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6324601" y="1600241"/>
            <a:ext cx="2668016"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Reverberation Mapping</a:t>
            </a:r>
          </a:p>
        </p:txBody>
      </p:sp>
      <p:cxnSp>
        <p:nvCxnSpPr>
          <p:cNvPr id="37" name="Straight Connector 36"/>
          <p:cNvCxnSpPr>
            <a:endCxn id="36" idx="3"/>
          </p:cNvCxnSpPr>
          <p:nvPr/>
        </p:nvCxnSpPr>
        <p:spPr>
          <a:xfrm flipV="1">
            <a:off x="5638801" y="2696010"/>
            <a:ext cx="1076522" cy="58059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3" name="Oval 42"/>
          <p:cNvSpPr/>
          <p:nvPr/>
        </p:nvSpPr>
        <p:spPr>
          <a:xfrm>
            <a:off x="6324601" y="4114841"/>
            <a:ext cx="2668016"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Spectral-Polarimetry</a:t>
            </a:r>
          </a:p>
        </p:txBody>
      </p:sp>
      <p:cxnSp>
        <p:nvCxnSpPr>
          <p:cNvPr id="44" name="Straight Connector 43"/>
          <p:cNvCxnSpPr>
            <a:endCxn id="43" idx="1"/>
          </p:cNvCxnSpPr>
          <p:nvPr/>
        </p:nvCxnSpPr>
        <p:spPr>
          <a:xfrm>
            <a:off x="5638801" y="4038603"/>
            <a:ext cx="1076522" cy="264211"/>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1143009" y="6324601"/>
            <a:ext cx="7372529" cy="369318"/>
          </a:xfrm>
          <a:prstGeom prst="rect">
            <a:avLst/>
          </a:prstGeom>
          <a:noFill/>
        </p:spPr>
        <p:txBody>
          <a:bodyPr wrap="none" lIns="91425" tIns="45713" rIns="91425" bIns="45713" rtlCol="0">
            <a:spAutoFit/>
          </a:bodyPr>
          <a:lstStyle/>
          <a:p>
            <a:r>
              <a:rPr lang="en-US" sz="1800" i="1" dirty="0" err="1">
                <a:solidFill>
                  <a:srgbClr val="800000"/>
                </a:solidFill>
                <a:latin typeface="Arial" charset="0"/>
              </a:rPr>
              <a:t>eXTP</a:t>
            </a:r>
            <a:r>
              <a:rPr lang="en-US" sz="1800" i="1" dirty="0">
                <a:solidFill>
                  <a:srgbClr val="800000"/>
                </a:solidFill>
                <a:latin typeface="Arial" charset="0"/>
              </a:rPr>
              <a:t>: variety of diagnostics to study gravity in the strong field regime.</a:t>
            </a:r>
          </a:p>
        </p:txBody>
      </p:sp>
    </p:spTree>
    <p:extLst>
      <p:ext uri="{BB962C8B-B14F-4D97-AF65-F5344CB8AC3E}">
        <p14:creationId xmlns:p14="http://schemas.microsoft.com/office/powerpoint/2010/main" val="14484024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5638849"/>
            <a:ext cx="6535738" cy="708025"/>
          </a:xfrm>
          <a:prstGeom prst="rect">
            <a:avLst/>
          </a:prstGeom>
          <a:effectLst/>
        </p:spPr>
        <p:txBody>
          <a:bodyPr lIns="91425" tIns="45713" rIns="91425" bIns="45713">
            <a:spAutoFit/>
          </a:bodyPr>
          <a:lstStyle/>
          <a:p>
            <a:pPr marL="359944" indent="-342848" algn="ctr" defTabSz="457130">
              <a:defRPr/>
            </a:pPr>
            <a:r>
              <a:rPr lang="en-US" cap="small" dirty="0">
                <a:solidFill>
                  <a:prstClr val="black"/>
                </a:solidFill>
                <a:latin typeface="Verdana"/>
                <a:cs typeface="Verdana"/>
                <a:sym typeface="Wingdings"/>
              </a:rPr>
              <a:t>Complementary to gravitational wave </a:t>
            </a:r>
            <a:r>
              <a:rPr lang="en-US" cap="small" dirty="0" smtClean="0">
                <a:solidFill>
                  <a:prstClr val="black"/>
                </a:solidFill>
                <a:latin typeface="Verdana"/>
                <a:cs typeface="Verdana"/>
                <a:sym typeface="Wingdings"/>
              </a:rPr>
              <a:t>experiments:</a:t>
            </a:r>
          </a:p>
          <a:p>
            <a:pPr marL="359944" indent="-342848" algn="ctr" defTabSz="457130">
              <a:defRPr/>
            </a:pPr>
            <a:r>
              <a:rPr lang="en-US" cap="small" dirty="0" err="1">
                <a:solidFill>
                  <a:prstClr val="black"/>
                </a:solidFill>
                <a:latin typeface="Verdana"/>
                <a:cs typeface="Verdana"/>
                <a:sym typeface="Wingdings"/>
              </a:rPr>
              <a:t>e</a:t>
            </a:r>
            <a:r>
              <a:rPr lang="en-US" cap="small" dirty="0" err="1" smtClean="0">
                <a:solidFill>
                  <a:prstClr val="black"/>
                </a:solidFill>
                <a:latin typeface="Verdana"/>
                <a:cs typeface="Verdana"/>
                <a:sym typeface="Wingdings"/>
              </a:rPr>
              <a:t>XTP</a:t>
            </a:r>
            <a:r>
              <a:rPr lang="en-US" cap="small" dirty="0" smtClean="0">
                <a:solidFill>
                  <a:prstClr val="black"/>
                </a:solidFill>
                <a:latin typeface="Verdana"/>
                <a:cs typeface="Verdana"/>
                <a:sym typeface="Wingdings"/>
              </a:rPr>
              <a:t> </a:t>
            </a:r>
            <a:r>
              <a:rPr lang="en-US" cap="small" dirty="0">
                <a:solidFill>
                  <a:prstClr val="black"/>
                </a:solidFill>
                <a:latin typeface="Verdana"/>
                <a:cs typeface="Verdana"/>
                <a:sym typeface="Wingdings"/>
              </a:rPr>
              <a:t>probes </a:t>
            </a:r>
            <a:r>
              <a:rPr lang="en-US" u="sng" cap="small" dirty="0">
                <a:solidFill>
                  <a:prstClr val="black"/>
                </a:solidFill>
                <a:latin typeface="Verdana"/>
                <a:cs typeface="Verdana"/>
                <a:sym typeface="Wingdings"/>
              </a:rPr>
              <a:t>stationary</a:t>
            </a:r>
            <a:r>
              <a:rPr lang="en-US" cap="small" dirty="0">
                <a:solidFill>
                  <a:prstClr val="black"/>
                </a:solidFill>
                <a:latin typeface="Verdana"/>
                <a:cs typeface="Verdana"/>
                <a:sym typeface="Wingdings"/>
              </a:rPr>
              <a:t> </a:t>
            </a:r>
            <a:r>
              <a:rPr lang="en-US" cap="small" dirty="0" err="1">
                <a:solidFill>
                  <a:prstClr val="black"/>
                </a:solidFill>
                <a:latin typeface="Verdana"/>
                <a:cs typeface="Verdana"/>
                <a:sym typeface="Wingdings"/>
              </a:rPr>
              <a:t>spacetimes</a:t>
            </a:r>
            <a:endParaRPr lang="en-US" cap="small" dirty="0">
              <a:solidFill>
                <a:prstClr val="black"/>
              </a:solidFill>
              <a:latin typeface="Verdana"/>
              <a:cs typeface="Verdana"/>
              <a:sym typeface="Wingdings"/>
            </a:endParaRPr>
          </a:p>
        </p:txBody>
      </p:sp>
      <p:sp>
        <p:nvSpPr>
          <p:cNvPr id="222210" name="Text Placeholder 4"/>
          <p:cNvSpPr txBox="1">
            <a:spLocks/>
          </p:cNvSpPr>
          <p:nvPr/>
        </p:nvSpPr>
        <p:spPr bwMode="auto">
          <a:xfrm>
            <a:off x="817568" y="304801"/>
            <a:ext cx="77168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buFont typeface="Arial" charset="0"/>
              <a:buNone/>
            </a:pPr>
            <a:r>
              <a:rPr lang="en-US" b="1" dirty="0">
                <a:latin typeface="Verdana" charset="0"/>
                <a:cs typeface="Verdana" charset="0"/>
              </a:rPr>
              <a:t>Accretion in strong field gravity: mass range</a:t>
            </a:r>
          </a:p>
        </p:txBody>
      </p:sp>
      <p:pic>
        <p:nvPicPr>
          <p:cNvPr id="4" name="Picture 3" descr="estrela_v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813" y="901702"/>
            <a:ext cx="4114800" cy="2314575"/>
          </a:xfrm>
          <a:prstGeom prst="rect">
            <a:avLst/>
          </a:prstGeom>
          <a:ln>
            <a:noFill/>
          </a:ln>
          <a:effectLst>
            <a:outerShdw blurRad="190500" algn="tl" rotWithShape="0">
              <a:srgbClr val="000000">
                <a:alpha val="70000"/>
              </a:srgbClr>
            </a:outerShdw>
          </a:effectLst>
        </p:spPr>
      </p:pic>
      <p:pic>
        <p:nvPicPr>
          <p:cNvPr id="5" name="Picture 4" descr="ag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263" y="909638"/>
            <a:ext cx="4114800" cy="2314575"/>
          </a:xfrm>
          <a:prstGeom prst="rect">
            <a:avLst/>
          </a:prstGeom>
          <a:ln>
            <a:noFill/>
          </a:ln>
          <a:effectLst>
            <a:outerShdw blurRad="190500" algn="tl" rotWithShape="0">
              <a:srgbClr val="000000">
                <a:alpha val="70000"/>
              </a:srgbClr>
            </a:outerShdw>
          </a:effectLst>
        </p:spPr>
      </p:pic>
      <p:sp>
        <p:nvSpPr>
          <p:cNvPr id="222213" name="TextBox 5"/>
          <p:cNvSpPr txBox="1">
            <a:spLocks noChangeArrowheads="1"/>
          </p:cNvSpPr>
          <p:nvPr/>
        </p:nvSpPr>
        <p:spPr bwMode="auto">
          <a:xfrm>
            <a:off x="490563" y="998580"/>
            <a:ext cx="2786009"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defTabSz="457200" eaLnBrk="0" hangingPunct="0">
              <a:defRPr sz="2000">
                <a:solidFill>
                  <a:schemeClr val="tx1"/>
                </a:solidFill>
                <a:latin typeface="Times New Roman" charset="0"/>
                <a:ea typeface="ＭＳ Ｐゴシック" charset="0"/>
                <a:cs typeface="ＭＳ Ｐゴシック" charset="0"/>
              </a:defRPr>
            </a:lvl1pPr>
            <a:lvl2pPr marL="742950" indent="-285750" defTabSz="457200" eaLnBrk="0" hangingPunct="0">
              <a:defRPr sz="2000">
                <a:solidFill>
                  <a:schemeClr val="tx1"/>
                </a:solidFill>
                <a:latin typeface="Times New Roman" charset="0"/>
                <a:ea typeface="ＭＳ Ｐゴシック" charset="0"/>
              </a:defRPr>
            </a:lvl2pPr>
            <a:lvl3pPr marL="1143000" indent="-228600" defTabSz="457200" eaLnBrk="0" hangingPunct="0">
              <a:defRPr sz="2000">
                <a:solidFill>
                  <a:schemeClr val="tx1"/>
                </a:solidFill>
                <a:latin typeface="Times New Roman" charset="0"/>
                <a:ea typeface="ＭＳ Ｐゴシック" charset="0"/>
              </a:defRPr>
            </a:lvl3pPr>
            <a:lvl4pPr marL="1600200" indent="-228600" defTabSz="457200" eaLnBrk="0" hangingPunct="0">
              <a:defRPr sz="2000">
                <a:solidFill>
                  <a:schemeClr val="tx1"/>
                </a:solidFill>
                <a:latin typeface="Times New Roman" charset="0"/>
                <a:ea typeface="ＭＳ Ｐゴシック" charset="0"/>
              </a:defRPr>
            </a:lvl4pPr>
            <a:lvl5pPr marL="2057400" indent="-228600" defTabSz="4572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solidFill>
                  <a:srgbClr val="FFFFFF"/>
                </a:solidFill>
                <a:latin typeface="Verdana" charset="0"/>
                <a:cs typeface="Verdana" charset="0"/>
              </a:rPr>
              <a:t>X-ray binary system</a:t>
            </a:r>
          </a:p>
        </p:txBody>
      </p:sp>
      <p:sp>
        <p:nvSpPr>
          <p:cNvPr id="222214" name="TextBox 6"/>
          <p:cNvSpPr txBox="1">
            <a:spLocks noChangeArrowheads="1"/>
          </p:cNvSpPr>
          <p:nvPr/>
        </p:nvSpPr>
        <p:spPr bwMode="auto">
          <a:xfrm>
            <a:off x="4691063" y="2794040"/>
            <a:ext cx="3101976"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defTabSz="457200" eaLnBrk="0" hangingPunct="0">
              <a:defRPr sz="2000">
                <a:solidFill>
                  <a:schemeClr val="tx1"/>
                </a:solidFill>
                <a:latin typeface="Times New Roman" charset="0"/>
                <a:ea typeface="ＭＳ Ｐゴシック" charset="0"/>
                <a:cs typeface="ＭＳ Ｐゴシック" charset="0"/>
              </a:defRPr>
            </a:lvl1pPr>
            <a:lvl2pPr marL="742950" indent="-285750" defTabSz="457200" eaLnBrk="0" hangingPunct="0">
              <a:defRPr sz="2000">
                <a:solidFill>
                  <a:schemeClr val="tx1"/>
                </a:solidFill>
                <a:latin typeface="Times New Roman" charset="0"/>
                <a:ea typeface="ＭＳ Ｐゴシック" charset="0"/>
              </a:defRPr>
            </a:lvl2pPr>
            <a:lvl3pPr marL="1143000" indent="-228600" defTabSz="457200" eaLnBrk="0" hangingPunct="0">
              <a:defRPr sz="2000">
                <a:solidFill>
                  <a:schemeClr val="tx1"/>
                </a:solidFill>
                <a:latin typeface="Times New Roman" charset="0"/>
                <a:ea typeface="ＭＳ Ｐゴシック" charset="0"/>
              </a:defRPr>
            </a:lvl3pPr>
            <a:lvl4pPr marL="1600200" indent="-228600" defTabSz="457200" eaLnBrk="0" hangingPunct="0">
              <a:defRPr sz="2000">
                <a:solidFill>
                  <a:schemeClr val="tx1"/>
                </a:solidFill>
                <a:latin typeface="Times New Roman" charset="0"/>
                <a:ea typeface="ＭＳ Ｐゴシック" charset="0"/>
              </a:defRPr>
            </a:lvl4pPr>
            <a:lvl5pPr marL="2057400" indent="-228600" defTabSz="4572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solidFill>
                  <a:srgbClr val="FFFFFF"/>
                </a:solidFill>
                <a:latin typeface="Verdana" charset="0"/>
                <a:cs typeface="Verdana" charset="0"/>
              </a:rPr>
              <a:t>Active galactic nucleus</a:t>
            </a:r>
          </a:p>
        </p:txBody>
      </p:sp>
      <p:pic>
        <p:nvPicPr>
          <p:cNvPr id="8" name="Picture 7" descr="Hyperbolic_Funnel_L.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9641" y="4038649"/>
            <a:ext cx="11715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 name="Picture 8" descr="Hyperbolic_Funnel_S.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164" y="4038647"/>
            <a:ext cx="1141412"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1401789" y="3819574"/>
            <a:ext cx="35893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marL="15872" defTabSz="457130"/>
            <a:r>
              <a:rPr lang="en-US" sz="1600" dirty="0">
                <a:solidFill>
                  <a:srgbClr val="000000"/>
                </a:solidFill>
                <a:latin typeface="Verdana" charset="0"/>
                <a:cs typeface="Verdana" charset="0"/>
                <a:sym typeface="Wingdings" charset="0"/>
              </a:rPr>
              <a:t>Stellar mass black hole </a:t>
            </a:r>
          </a:p>
          <a:p>
            <a:pPr marL="15872" defTabSz="457130"/>
            <a:r>
              <a:rPr lang="en-US" sz="1600" dirty="0">
                <a:solidFill>
                  <a:srgbClr val="000000"/>
                </a:solidFill>
                <a:latin typeface="Verdana" charset="0"/>
                <a:cs typeface="Verdana" charset="0"/>
                <a:sym typeface="Wingdings" charset="0"/>
              </a:rPr>
              <a:t>(or neutron star)</a:t>
            </a:r>
          </a:p>
          <a:p>
            <a:pPr marL="15872" defTabSz="457130"/>
            <a:endParaRPr lang="en-US" sz="1600" dirty="0">
              <a:solidFill>
                <a:srgbClr val="000000"/>
              </a:solidFill>
              <a:latin typeface="Verdana" charset="0"/>
              <a:cs typeface="Verdana" charset="0"/>
              <a:sym typeface="Wingdings" charset="0"/>
            </a:endParaRPr>
          </a:p>
          <a:p>
            <a:pPr marL="15872" defTabSz="457130"/>
            <a:r>
              <a:rPr lang="en-US" sz="1600" dirty="0">
                <a:solidFill>
                  <a:srgbClr val="000000"/>
                </a:solidFill>
                <a:latin typeface="Verdana" charset="0"/>
                <a:cs typeface="Verdana" charset="0"/>
                <a:sym typeface="Wingdings" charset="0"/>
              </a:rPr>
              <a:t>Strongly curved </a:t>
            </a:r>
            <a:r>
              <a:rPr lang="en-US" sz="1600" dirty="0" err="1">
                <a:solidFill>
                  <a:srgbClr val="000000"/>
                </a:solidFill>
                <a:latin typeface="Verdana" charset="0"/>
                <a:cs typeface="Verdana" charset="0"/>
                <a:sym typeface="Wingdings" charset="0"/>
              </a:rPr>
              <a:t>spacetime</a:t>
            </a:r>
            <a:r>
              <a:rPr lang="en-US" sz="1600" dirty="0">
                <a:solidFill>
                  <a:srgbClr val="000000"/>
                </a:solidFill>
                <a:latin typeface="Verdana" charset="0"/>
                <a:cs typeface="Verdana" charset="0"/>
                <a:sym typeface="Wingdings" charset="0"/>
              </a:rPr>
              <a:t>.</a:t>
            </a:r>
          </a:p>
          <a:p>
            <a:pPr marL="15872" defTabSz="457130"/>
            <a:r>
              <a:rPr lang="en-US" sz="1600" dirty="0">
                <a:solidFill>
                  <a:srgbClr val="000000"/>
                </a:solidFill>
                <a:latin typeface="Verdana" charset="0"/>
                <a:cs typeface="Verdana" charset="0"/>
                <a:sym typeface="Wingdings" charset="0"/>
              </a:rPr>
              <a:t>(10</a:t>
            </a:r>
            <a:r>
              <a:rPr lang="en-US" sz="1600" baseline="30000" dirty="0">
                <a:solidFill>
                  <a:srgbClr val="000000"/>
                </a:solidFill>
                <a:latin typeface="Verdana" charset="0"/>
                <a:cs typeface="Verdana" charset="0"/>
                <a:sym typeface="Wingdings" charset="0"/>
              </a:rPr>
              <a:t>16</a:t>
            </a:r>
            <a:r>
              <a:rPr lang="en-US" sz="1600" dirty="0">
                <a:solidFill>
                  <a:srgbClr val="000000"/>
                </a:solidFill>
                <a:latin typeface="Verdana" charset="0"/>
                <a:cs typeface="Verdana" charset="0"/>
                <a:sym typeface="Wingdings" charset="0"/>
              </a:rPr>
              <a:t> times Solar)</a:t>
            </a:r>
          </a:p>
        </p:txBody>
      </p:sp>
      <p:sp>
        <p:nvSpPr>
          <p:cNvPr id="11" name="Rectangle 10"/>
          <p:cNvSpPr>
            <a:spLocks noChangeArrowheads="1"/>
          </p:cNvSpPr>
          <p:nvPr/>
        </p:nvSpPr>
        <p:spPr bwMode="auto">
          <a:xfrm>
            <a:off x="5892801" y="3819571"/>
            <a:ext cx="3251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marL="15872" defTabSz="457130"/>
            <a:r>
              <a:rPr lang="en-US" sz="1600">
                <a:solidFill>
                  <a:srgbClr val="000000"/>
                </a:solidFill>
                <a:latin typeface="Verdana" charset="0"/>
                <a:cs typeface="Verdana" charset="0"/>
                <a:sym typeface="Wingdings" charset="0"/>
              </a:rPr>
              <a:t>Supermassive black hole</a:t>
            </a:r>
          </a:p>
          <a:p>
            <a:pPr marL="15872" defTabSz="457130"/>
            <a:endParaRPr lang="en-US" sz="1600">
              <a:solidFill>
                <a:srgbClr val="000000"/>
              </a:solidFill>
              <a:latin typeface="Verdana" charset="0"/>
              <a:cs typeface="Verdana" charset="0"/>
              <a:sym typeface="Wingdings" charset="0"/>
            </a:endParaRPr>
          </a:p>
          <a:p>
            <a:pPr marL="15872" defTabSz="457130"/>
            <a:r>
              <a:rPr lang="en-US" sz="1600">
                <a:solidFill>
                  <a:srgbClr val="000000"/>
                </a:solidFill>
                <a:latin typeface="Verdana" charset="0"/>
                <a:cs typeface="Verdana" charset="0"/>
                <a:sym typeface="Wingdings" charset="0"/>
              </a:rPr>
              <a:t>Weakly curved spacetime</a:t>
            </a:r>
          </a:p>
          <a:p>
            <a:pPr marL="15872" defTabSz="457130"/>
            <a:r>
              <a:rPr lang="en-US" sz="1600">
                <a:solidFill>
                  <a:srgbClr val="000000"/>
                </a:solidFill>
                <a:latin typeface="Verdana" charset="0"/>
                <a:cs typeface="Verdana" charset="0"/>
                <a:sym typeface="Wingdings" charset="0"/>
              </a:rPr>
              <a:t>(~Solar)</a:t>
            </a:r>
          </a:p>
        </p:txBody>
      </p:sp>
      <p:sp>
        <p:nvSpPr>
          <p:cNvPr id="12" name="TextBox 11"/>
          <p:cNvSpPr txBox="1">
            <a:spLocks noChangeArrowheads="1"/>
          </p:cNvSpPr>
          <p:nvPr/>
        </p:nvSpPr>
        <p:spPr bwMode="auto">
          <a:xfrm>
            <a:off x="1530356" y="3367089"/>
            <a:ext cx="5948032"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defTabSz="457200" eaLnBrk="0" hangingPunct="0">
              <a:defRPr sz="2000">
                <a:solidFill>
                  <a:schemeClr val="tx1"/>
                </a:solidFill>
                <a:latin typeface="Times New Roman" charset="0"/>
                <a:ea typeface="ＭＳ Ｐゴシック" charset="0"/>
                <a:cs typeface="ＭＳ Ｐゴシック" charset="0"/>
              </a:defRPr>
            </a:lvl1pPr>
            <a:lvl2pPr marL="742950" indent="-285750" defTabSz="457200" eaLnBrk="0" hangingPunct="0">
              <a:defRPr sz="2000">
                <a:solidFill>
                  <a:schemeClr val="tx1"/>
                </a:solidFill>
                <a:latin typeface="Times New Roman" charset="0"/>
                <a:ea typeface="ＭＳ Ｐゴシック" charset="0"/>
              </a:defRPr>
            </a:lvl2pPr>
            <a:lvl3pPr marL="1143000" indent="-228600" defTabSz="457200" eaLnBrk="0" hangingPunct="0">
              <a:defRPr sz="2000">
                <a:solidFill>
                  <a:schemeClr val="tx1"/>
                </a:solidFill>
                <a:latin typeface="Times New Roman" charset="0"/>
                <a:ea typeface="ＭＳ Ｐゴシック" charset="0"/>
              </a:defRPr>
            </a:lvl3pPr>
            <a:lvl4pPr marL="1600200" indent="-228600" defTabSz="457200" eaLnBrk="0" hangingPunct="0">
              <a:defRPr sz="2000">
                <a:solidFill>
                  <a:schemeClr val="tx1"/>
                </a:solidFill>
                <a:latin typeface="Times New Roman" charset="0"/>
                <a:ea typeface="ＭＳ Ｐゴシック" charset="0"/>
              </a:defRPr>
            </a:lvl4pPr>
            <a:lvl5pPr marL="2057400" indent="-228600" defTabSz="4572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solidFill>
                  <a:srgbClr val="000000"/>
                </a:solidFill>
                <a:latin typeface="Verdana" charset="0"/>
                <a:cs typeface="Verdana" charset="0"/>
              </a:rPr>
              <a:t> eXTP covers a very wide mass range in uniform setting</a:t>
            </a:r>
          </a:p>
        </p:txBody>
      </p:sp>
      <p:cxnSp>
        <p:nvCxnSpPr>
          <p:cNvPr id="13" name="Straight Arrow Connector 12"/>
          <p:cNvCxnSpPr/>
          <p:nvPr/>
        </p:nvCxnSpPr>
        <p:spPr>
          <a:xfrm flipH="1">
            <a:off x="395313" y="3552825"/>
            <a:ext cx="1031875" cy="206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667626" y="3573463"/>
            <a:ext cx="122555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6"/>
          <p:cNvSpPr/>
          <p:nvPr/>
        </p:nvSpPr>
        <p:spPr>
          <a:xfrm>
            <a:off x="404839" y="1066800"/>
            <a:ext cx="8264525" cy="1219200"/>
          </a:xfrm>
          <a:prstGeom prst="roundRect">
            <a:avLst/>
          </a:prstGeom>
          <a:solidFill>
            <a:srgbClr val="3366FF">
              <a:alpha val="90000"/>
            </a:srgbClr>
          </a:solidFill>
          <a:ln>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5" name="Rettangolo arrotondato 8"/>
          <p:cNvSpPr/>
          <p:nvPr/>
        </p:nvSpPr>
        <p:spPr>
          <a:xfrm>
            <a:off x="398486" y="2438400"/>
            <a:ext cx="8281987" cy="1219200"/>
          </a:xfrm>
          <a:prstGeom prst="roundRect">
            <a:avLst/>
          </a:prstGeom>
          <a:solidFill>
            <a:srgbClr val="FF0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6" name="Segnaposto contenuto 2"/>
          <p:cNvSpPr txBox="1">
            <a:spLocks/>
          </p:cNvSpPr>
          <p:nvPr/>
        </p:nvSpPr>
        <p:spPr bwMode="auto">
          <a:xfrm>
            <a:off x="449264" y="2732088"/>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Accretion in strong field gravity</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7" name="Rettangolo arrotondato 8"/>
          <p:cNvSpPr/>
          <p:nvPr/>
        </p:nvSpPr>
        <p:spPr>
          <a:xfrm>
            <a:off x="450850" y="3817938"/>
            <a:ext cx="8313738" cy="1219200"/>
          </a:xfrm>
          <a:prstGeom prst="roundRect">
            <a:avLst/>
          </a:prstGeom>
          <a:solidFill>
            <a:srgbClr val="008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8" name="Segnaposto contenuto 2"/>
          <p:cNvSpPr txBox="1">
            <a:spLocks/>
          </p:cNvSpPr>
          <p:nvPr/>
        </p:nvSpPr>
        <p:spPr bwMode="auto">
          <a:xfrm>
            <a:off x="457200" y="4038601"/>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Strong magnetism</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9" name="Segnaposto contenuto 2"/>
          <p:cNvSpPr txBox="1">
            <a:spLocks/>
          </p:cNvSpPr>
          <p:nvPr/>
        </p:nvSpPr>
        <p:spPr bwMode="auto">
          <a:xfrm>
            <a:off x="512764" y="1349375"/>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chemeClr val="bg1"/>
                </a:solidFill>
                <a:effectLst>
                  <a:outerShdw blurRad="38100" dist="38100" dir="2700000" algn="tl">
                    <a:srgbClr val="000000">
                      <a:alpha val="43137"/>
                    </a:srgbClr>
                  </a:outerShdw>
                </a:effectLst>
                <a:latin typeface="Verdana"/>
                <a:ea typeface="MS PGothic" pitchFamily="34" charset="-128"/>
                <a:cs typeface="Verdana"/>
              </a:rPr>
              <a:t>Dense matter</a:t>
            </a:r>
          </a:p>
        </p:txBody>
      </p:sp>
      <p:sp>
        <p:nvSpPr>
          <p:cNvPr id="11" name="Rettangolo arrotondato 8"/>
          <p:cNvSpPr/>
          <p:nvPr/>
        </p:nvSpPr>
        <p:spPr>
          <a:xfrm>
            <a:off x="457200" y="5181600"/>
            <a:ext cx="8313738" cy="1219200"/>
          </a:xfrm>
          <a:prstGeom prst="roundRect">
            <a:avLst/>
          </a:prstGeom>
          <a:solidFill>
            <a:schemeClr val="accent2">
              <a:lumMod val="7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12" name="Segnaposto contenuto 2"/>
          <p:cNvSpPr txBox="1">
            <a:spLocks/>
          </p:cNvSpPr>
          <p:nvPr/>
        </p:nvSpPr>
        <p:spPr bwMode="auto">
          <a:xfrm>
            <a:off x="463550" y="5402263"/>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Observatory science</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13" name="Segnaposto contenuto 2"/>
          <p:cNvSpPr txBox="1">
            <a:spLocks/>
          </p:cNvSpPr>
          <p:nvPr/>
        </p:nvSpPr>
        <p:spPr bwMode="auto">
          <a:xfrm>
            <a:off x="457200" y="76200"/>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b="1" dirty="0" err="1">
                <a:effectLst>
                  <a:outerShdw blurRad="38100" dist="38100" dir="2700000" algn="tl">
                    <a:srgbClr val="000000">
                      <a:alpha val="43137"/>
                    </a:srgbClr>
                  </a:outerShdw>
                </a:effectLst>
                <a:latin typeface="Verdana"/>
                <a:ea typeface="MS PGothic" pitchFamily="34" charset="-128"/>
                <a:cs typeface="Verdana"/>
              </a:rPr>
              <a:t>eXTP</a:t>
            </a:r>
            <a:r>
              <a:rPr lang="en-US" sz="3600" b="1" dirty="0">
                <a:effectLst>
                  <a:outerShdw blurRad="38100" dist="38100" dir="2700000" algn="tl">
                    <a:srgbClr val="000000">
                      <a:alpha val="43137"/>
                    </a:srgbClr>
                  </a:outerShdw>
                </a:effectLst>
                <a:latin typeface="Verdana"/>
                <a:ea typeface="MS PGothic" pitchFamily="34" charset="-128"/>
                <a:cs typeface="Verdana"/>
              </a:rPr>
              <a:t> Main Themes</a:t>
            </a:r>
          </a:p>
        </p:txBody>
      </p:sp>
      <p:sp>
        <p:nvSpPr>
          <p:cNvPr id="14" name="Rettangolo arrotondato 6"/>
          <p:cNvSpPr/>
          <p:nvPr/>
        </p:nvSpPr>
        <p:spPr>
          <a:xfrm>
            <a:off x="381026" y="2438400"/>
            <a:ext cx="8264525" cy="1219200"/>
          </a:xfrm>
          <a:prstGeom prst="roundRect">
            <a:avLst/>
          </a:prstGeom>
          <a:noFill/>
          <a:ln w="57150" cmpd="sng">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900" y="0"/>
            <a:ext cx="53848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651500" y="476297"/>
            <a:ext cx="2286000" cy="1825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457130">
              <a:defRPr/>
            </a:pPr>
            <a:r>
              <a:rPr lang="en-US" sz="2400">
                <a:solidFill>
                  <a:srgbClr val="FF388C"/>
                </a:solidFill>
                <a:latin typeface="Calibri"/>
              </a:rPr>
              <a:t>      </a:t>
            </a:r>
            <a:r>
              <a:rPr lang="en-US" sz="2400">
                <a:solidFill>
                  <a:srgbClr val="FF0000"/>
                </a:solidFill>
                <a:latin typeface="Calibri"/>
              </a:rPr>
              <a:t>factor 10</a:t>
            </a:r>
            <a:r>
              <a:rPr lang="en-US" sz="2400" baseline="30000">
                <a:solidFill>
                  <a:srgbClr val="FF0000"/>
                </a:solidFill>
                <a:latin typeface="Calibri"/>
              </a:rPr>
              <a:t>12 </a:t>
            </a:r>
            <a:r>
              <a:rPr lang="en-US" sz="2400">
                <a:solidFill>
                  <a:srgbClr val="FF0000"/>
                </a:solidFill>
                <a:latin typeface="Calibri"/>
              </a:rPr>
              <a:t>in curvature</a:t>
            </a:r>
          </a:p>
        </p:txBody>
      </p:sp>
      <p:sp>
        <p:nvSpPr>
          <p:cNvPr id="16" name="Right Brace 15"/>
          <p:cNvSpPr/>
          <p:nvPr/>
        </p:nvSpPr>
        <p:spPr>
          <a:xfrm>
            <a:off x="5651500" y="620713"/>
            <a:ext cx="190500" cy="1655762"/>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lIns="91425" tIns="45713" rIns="91425" bIns="45713" anchor="ctr"/>
          <a:lstStyle/>
          <a:p>
            <a:pPr algn="ctr" defTabSz="457130">
              <a:defRPr/>
            </a:pPr>
            <a:endParaRPr lang="en-US">
              <a:solidFill>
                <a:prstClr val="black"/>
              </a:solidFill>
              <a:latin typeface="Calibri"/>
            </a:endParaRPr>
          </a:p>
        </p:txBody>
      </p:sp>
      <p:sp>
        <p:nvSpPr>
          <p:cNvPr id="223236" name="Rectangle 6"/>
          <p:cNvSpPr>
            <a:spLocks noChangeArrowheads="1"/>
          </p:cNvSpPr>
          <p:nvPr/>
        </p:nvSpPr>
        <p:spPr bwMode="auto">
          <a:xfrm>
            <a:off x="5334000" y="3657626"/>
            <a:ext cx="3314700" cy="224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p>
            <a:pPr marL="15872" defTabSz="457130"/>
            <a:r>
              <a:rPr lang="en-US">
                <a:solidFill>
                  <a:srgbClr val="000000"/>
                </a:solidFill>
                <a:latin typeface="Calibri" charset="0"/>
                <a:sym typeface="Wingdings" charset="0"/>
              </a:rPr>
              <a:t>Test/constrain alternative theories of gravity that differ from GR only in the strong field regime, through X-ray diagnostics like Fe-lines and QPOs</a:t>
            </a:r>
          </a:p>
          <a:p>
            <a:pPr marL="15872" defTabSz="457130"/>
            <a:endParaRPr lang="en-US">
              <a:solidFill>
                <a:srgbClr val="000000"/>
              </a:solidFill>
              <a:latin typeface="Calibri" charset="0"/>
              <a:sym typeface="Wingdings" charset="0"/>
            </a:endParaRPr>
          </a:p>
        </p:txBody>
      </p:sp>
      <p:cxnSp>
        <p:nvCxnSpPr>
          <p:cNvPr id="3" name="Straight Arrow Connector 2"/>
          <p:cNvCxnSpPr/>
          <p:nvPr/>
        </p:nvCxnSpPr>
        <p:spPr>
          <a:xfrm>
            <a:off x="2819401" y="5410200"/>
            <a:ext cx="1358900" cy="12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287588" y="4895850"/>
            <a:ext cx="2284412" cy="18240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457130">
              <a:defRPr/>
            </a:pPr>
            <a:r>
              <a:rPr lang="en-US" sz="2400">
                <a:solidFill>
                  <a:srgbClr val="FF0000"/>
                </a:solidFill>
                <a:latin typeface="Calibri"/>
              </a:rPr>
              <a:t>factor 10</a:t>
            </a:r>
            <a:r>
              <a:rPr lang="en-US" sz="2400" baseline="30000">
                <a:solidFill>
                  <a:srgbClr val="FF0000"/>
                </a:solidFill>
                <a:latin typeface="Calibri"/>
              </a:rPr>
              <a:t>5 </a:t>
            </a:r>
            <a:r>
              <a:rPr lang="en-US" sz="2400">
                <a:solidFill>
                  <a:srgbClr val="FF0000"/>
                </a:solidFill>
                <a:latin typeface="Calibri"/>
              </a:rPr>
              <a:t>in field strength</a:t>
            </a:r>
          </a:p>
        </p:txBody>
      </p:sp>
      <p:sp>
        <p:nvSpPr>
          <p:cNvPr id="4" name="Rectangle 3"/>
          <p:cNvSpPr/>
          <p:nvPr/>
        </p:nvSpPr>
        <p:spPr>
          <a:xfrm rot="1145601">
            <a:off x="3667148" y="1177925"/>
            <a:ext cx="144463" cy="54768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sp>
        <p:nvSpPr>
          <p:cNvPr id="223240" name="TextBox 1"/>
          <p:cNvSpPr txBox="1">
            <a:spLocks noChangeArrowheads="1"/>
          </p:cNvSpPr>
          <p:nvPr/>
        </p:nvSpPr>
        <p:spPr bwMode="auto">
          <a:xfrm rot="-4054740">
            <a:off x="3455194" y="1323371"/>
            <a:ext cx="571500" cy="26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100" b="1" i="1"/>
              <a:t>eXTP</a:t>
            </a:r>
          </a:p>
        </p:txBody>
      </p:sp>
      <p:sp>
        <p:nvSpPr>
          <p:cNvPr id="223241" name="TextBox 4"/>
          <p:cNvSpPr txBox="1">
            <a:spLocks noChangeArrowheads="1"/>
          </p:cNvSpPr>
          <p:nvPr/>
        </p:nvSpPr>
        <p:spPr bwMode="auto">
          <a:xfrm>
            <a:off x="7772406" y="6324648"/>
            <a:ext cx="1052386"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latin typeface="Verdana" charset="0"/>
                <a:cs typeface="Verdana" charset="0"/>
              </a:rPr>
              <a:t>Maselli</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_Psaltis_plot.pdf"/>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5560" y="0"/>
            <a:ext cx="9144000" cy="6461615"/>
          </a:xfrm>
          <a:prstGeom prst="rect">
            <a:avLst/>
          </a:prstGeom>
        </p:spPr>
      </p:pic>
      <p:grpSp>
        <p:nvGrpSpPr>
          <p:cNvPr id="28" name="Group 27"/>
          <p:cNvGrpSpPr/>
          <p:nvPr/>
        </p:nvGrpSpPr>
        <p:grpSpPr>
          <a:xfrm>
            <a:off x="4038600" y="1219200"/>
            <a:ext cx="1653987" cy="1089213"/>
            <a:chOff x="4038600" y="1143000"/>
            <a:chExt cx="1653987" cy="1165413"/>
          </a:xfrm>
        </p:grpSpPr>
        <p:sp>
          <p:nvSpPr>
            <p:cNvPr id="15" name="Rectangle 14"/>
            <p:cNvSpPr/>
            <p:nvPr/>
          </p:nvSpPr>
          <p:spPr>
            <a:xfrm>
              <a:off x="4038600" y="1165413"/>
              <a:ext cx="1653987" cy="1143000"/>
            </a:xfrm>
            <a:prstGeom prst="rect">
              <a:avLst/>
            </a:prstGeom>
            <a:no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038600" y="1143000"/>
              <a:ext cx="369888" cy="276999"/>
            </a:xfrm>
            <a:prstGeom prst="rect">
              <a:avLst/>
            </a:prstGeom>
            <a:noFill/>
          </p:spPr>
          <p:txBody>
            <a:bodyPr wrap="none" rtlCol="0">
              <a:spAutoFit/>
            </a:bodyPr>
            <a:lstStyle/>
            <a:p>
              <a:r>
                <a:rPr lang="en-US" sz="1200" dirty="0" smtClean="0"/>
                <a:t>ET</a:t>
              </a:r>
              <a:endParaRPr lang="en-US" sz="1200" dirty="0"/>
            </a:p>
          </p:txBody>
        </p:sp>
      </p:grpSp>
      <p:grpSp>
        <p:nvGrpSpPr>
          <p:cNvPr id="27" name="Group 26"/>
          <p:cNvGrpSpPr/>
          <p:nvPr/>
        </p:nvGrpSpPr>
        <p:grpSpPr>
          <a:xfrm>
            <a:off x="4191000" y="1295400"/>
            <a:ext cx="1447800" cy="914400"/>
            <a:chOff x="4191000" y="1295400"/>
            <a:chExt cx="1447800" cy="914400"/>
          </a:xfrm>
        </p:grpSpPr>
        <p:sp>
          <p:nvSpPr>
            <p:cNvPr id="14" name="Snip and Round Single Corner Rectangle 13"/>
            <p:cNvSpPr/>
            <p:nvPr/>
          </p:nvSpPr>
          <p:spPr>
            <a:xfrm flipH="1">
              <a:off x="4191000" y="1295400"/>
              <a:ext cx="1447800" cy="914400"/>
            </a:xfrm>
            <a:prstGeom prst="snipRoundRect">
              <a:avLst>
                <a:gd name="adj1" fmla="val 327"/>
                <a:gd name="adj2" fmla="val 34477"/>
              </a:avLst>
            </a:prstGeom>
            <a:noFill/>
            <a:ln w="1905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343400" y="1295400"/>
              <a:ext cx="941935" cy="276999"/>
            </a:xfrm>
            <a:prstGeom prst="rect">
              <a:avLst/>
            </a:prstGeom>
            <a:noFill/>
            <a:ln>
              <a:noFill/>
            </a:ln>
          </p:spPr>
          <p:txBody>
            <a:bodyPr wrap="none" rtlCol="0">
              <a:spAutoFit/>
            </a:bodyPr>
            <a:lstStyle/>
            <a:p>
              <a:r>
                <a:rPr lang="en-US" sz="1200" dirty="0" smtClean="0">
                  <a:solidFill>
                    <a:schemeClr val="accent4"/>
                  </a:solidFill>
                </a:rPr>
                <a:t>LIGO/Virgo</a:t>
              </a:r>
              <a:endParaRPr lang="en-US" sz="1200" dirty="0">
                <a:solidFill>
                  <a:schemeClr val="accent4"/>
                </a:solidFill>
              </a:endParaRPr>
            </a:p>
          </p:txBody>
        </p:sp>
      </p:grpSp>
      <p:grpSp>
        <p:nvGrpSpPr>
          <p:cNvPr id="26" name="Group 25"/>
          <p:cNvGrpSpPr/>
          <p:nvPr/>
        </p:nvGrpSpPr>
        <p:grpSpPr>
          <a:xfrm rot="189833">
            <a:off x="4572000" y="2057400"/>
            <a:ext cx="1165412" cy="1561353"/>
            <a:chOff x="4473388" y="2046941"/>
            <a:chExt cx="1165412" cy="1561353"/>
          </a:xfrm>
        </p:grpSpPr>
        <p:sp>
          <p:nvSpPr>
            <p:cNvPr id="17" name="Freeform 16"/>
            <p:cNvSpPr/>
            <p:nvPr/>
          </p:nvSpPr>
          <p:spPr>
            <a:xfrm>
              <a:off x="4473388" y="2046941"/>
              <a:ext cx="1165412" cy="1561353"/>
            </a:xfrm>
            <a:custGeom>
              <a:avLst/>
              <a:gdLst>
                <a:gd name="connsiteX0" fmla="*/ 1075765 w 1165412"/>
                <a:gd name="connsiteY0" fmla="*/ 0 h 1561353"/>
                <a:gd name="connsiteX1" fmla="*/ 455706 w 1165412"/>
                <a:gd name="connsiteY1" fmla="*/ 7471 h 1561353"/>
                <a:gd name="connsiteX2" fmla="*/ 0 w 1165412"/>
                <a:gd name="connsiteY2" fmla="*/ 784412 h 1561353"/>
                <a:gd name="connsiteX3" fmla="*/ 14941 w 1165412"/>
                <a:gd name="connsiteY3" fmla="*/ 1195294 h 1561353"/>
                <a:gd name="connsiteX4" fmla="*/ 141941 w 1165412"/>
                <a:gd name="connsiteY4" fmla="*/ 1509059 h 1561353"/>
                <a:gd name="connsiteX5" fmla="*/ 268941 w 1165412"/>
                <a:gd name="connsiteY5" fmla="*/ 1561353 h 1561353"/>
                <a:gd name="connsiteX6" fmla="*/ 1165412 w 1165412"/>
                <a:gd name="connsiteY6" fmla="*/ 1524000 h 1561353"/>
                <a:gd name="connsiteX7" fmla="*/ 1075765 w 1165412"/>
                <a:gd name="connsiteY7" fmla="*/ 0 h 156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412" h="1561353">
                  <a:moveTo>
                    <a:pt x="1075765" y="0"/>
                  </a:moveTo>
                  <a:lnTo>
                    <a:pt x="455706" y="7471"/>
                  </a:lnTo>
                  <a:lnTo>
                    <a:pt x="0" y="784412"/>
                  </a:lnTo>
                  <a:lnTo>
                    <a:pt x="14941" y="1195294"/>
                  </a:lnTo>
                  <a:lnTo>
                    <a:pt x="141941" y="1509059"/>
                  </a:lnTo>
                  <a:lnTo>
                    <a:pt x="268941" y="1561353"/>
                  </a:lnTo>
                  <a:lnTo>
                    <a:pt x="1165412" y="1524000"/>
                  </a:lnTo>
                  <a:lnTo>
                    <a:pt x="1075765" y="0"/>
                  </a:lnTo>
                  <a:close/>
                </a:path>
              </a:pathLst>
            </a:cu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800600" y="2590800"/>
              <a:ext cx="530915" cy="276999"/>
            </a:xfrm>
            <a:prstGeom prst="rect">
              <a:avLst/>
            </a:prstGeom>
            <a:noFill/>
          </p:spPr>
          <p:txBody>
            <a:bodyPr wrap="none" rtlCol="0">
              <a:spAutoFit/>
            </a:bodyPr>
            <a:lstStyle/>
            <a:p>
              <a:r>
                <a:rPr lang="en-US" sz="1200" dirty="0" smtClean="0">
                  <a:solidFill>
                    <a:srgbClr val="FF0000"/>
                  </a:solidFill>
                </a:rPr>
                <a:t>LISA</a:t>
              </a:r>
              <a:endParaRPr lang="en-US" sz="1200" dirty="0">
                <a:solidFill>
                  <a:srgbClr val="FF0000"/>
                </a:solidFill>
              </a:endParaRPr>
            </a:p>
          </p:txBody>
        </p:sp>
      </p:grpSp>
      <p:grpSp>
        <p:nvGrpSpPr>
          <p:cNvPr id="29" name="Group 28"/>
          <p:cNvGrpSpPr/>
          <p:nvPr/>
        </p:nvGrpSpPr>
        <p:grpSpPr>
          <a:xfrm>
            <a:off x="4800600" y="3505200"/>
            <a:ext cx="542994" cy="838200"/>
            <a:chOff x="4800600" y="3505200"/>
            <a:chExt cx="542994" cy="838200"/>
          </a:xfrm>
        </p:grpSpPr>
        <p:sp>
          <p:nvSpPr>
            <p:cNvPr id="16" name="Rectangle 15"/>
            <p:cNvSpPr/>
            <p:nvPr/>
          </p:nvSpPr>
          <p:spPr>
            <a:xfrm>
              <a:off x="4800600" y="3505200"/>
              <a:ext cx="457200" cy="838200"/>
            </a:xfrm>
            <a:prstGeom prst="rect">
              <a:avLst/>
            </a:prstGeom>
            <a:no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876800" y="4038600"/>
              <a:ext cx="466794" cy="276999"/>
            </a:xfrm>
            <a:prstGeom prst="rect">
              <a:avLst/>
            </a:prstGeom>
            <a:noFill/>
          </p:spPr>
          <p:txBody>
            <a:bodyPr wrap="none" rtlCol="0">
              <a:spAutoFit/>
            </a:bodyPr>
            <a:lstStyle/>
            <a:p>
              <a:r>
                <a:rPr lang="en-US" sz="1200" dirty="0" smtClean="0">
                  <a:solidFill>
                    <a:srgbClr val="0000FF"/>
                  </a:solidFill>
                </a:rPr>
                <a:t>PTA</a:t>
              </a:r>
              <a:endParaRPr lang="en-US" sz="1200" dirty="0">
                <a:solidFill>
                  <a:srgbClr val="0000FF"/>
                </a:solidFill>
              </a:endParaRPr>
            </a:p>
          </p:txBody>
        </p:sp>
      </p:grpSp>
      <p:grpSp>
        <p:nvGrpSpPr>
          <p:cNvPr id="30" name="Group 29"/>
          <p:cNvGrpSpPr/>
          <p:nvPr/>
        </p:nvGrpSpPr>
        <p:grpSpPr>
          <a:xfrm rot="21369817">
            <a:off x="4780804" y="3043260"/>
            <a:ext cx="956235" cy="1651000"/>
            <a:chOff x="4724400" y="2988235"/>
            <a:chExt cx="956235" cy="1651000"/>
          </a:xfrm>
        </p:grpSpPr>
        <p:sp>
          <p:nvSpPr>
            <p:cNvPr id="18" name="Freeform 17"/>
            <p:cNvSpPr/>
            <p:nvPr/>
          </p:nvSpPr>
          <p:spPr>
            <a:xfrm>
              <a:off x="4724400" y="2988235"/>
              <a:ext cx="956235" cy="1651000"/>
            </a:xfrm>
            <a:custGeom>
              <a:avLst/>
              <a:gdLst>
                <a:gd name="connsiteX0" fmla="*/ 590177 w 956235"/>
                <a:gd name="connsiteY0" fmla="*/ 0 h 1651000"/>
                <a:gd name="connsiteX1" fmla="*/ 956235 w 956235"/>
                <a:gd name="connsiteY1" fmla="*/ 0 h 1651000"/>
                <a:gd name="connsiteX2" fmla="*/ 911412 w 956235"/>
                <a:gd name="connsiteY2" fmla="*/ 881530 h 1651000"/>
                <a:gd name="connsiteX3" fmla="*/ 291353 w 956235"/>
                <a:gd name="connsiteY3" fmla="*/ 1651000 h 1651000"/>
                <a:gd name="connsiteX4" fmla="*/ 14941 w 956235"/>
                <a:gd name="connsiteY4" fmla="*/ 1628589 h 1651000"/>
                <a:gd name="connsiteX5" fmla="*/ 0 w 956235"/>
                <a:gd name="connsiteY5" fmla="*/ 1389530 h 1651000"/>
                <a:gd name="connsiteX6" fmla="*/ 605118 w 956235"/>
                <a:gd name="connsiteY6" fmla="*/ 508000 h 1651000"/>
                <a:gd name="connsiteX7" fmla="*/ 590177 w 956235"/>
                <a:gd name="connsiteY7"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235" h="1651000">
                  <a:moveTo>
                    <a:pt x="590177" y="0"/>
                  </a:moveTo>
                  <a:lnTo>
                    <a:pt x="956235" y="0"/>
                  </a:lnTo>
                  <a:lnTo>
                    <a:pt x="911412" y="881530"/>
                  </a:lnTo>
                  <a:lnTo>
                    <a:pt x="291353" y="1651000"/>
                  </a:lnTo>
                  <a:lnTo>
                    <a:pt x="14941" y="1628589"/>
                  </a:lnTo>
                  <a:lnTo>
                    <a:pt x="0" y="1389530"/>
                  </a:lnTo>
                  <a:lnTo>
                    <a:pt x="605118" y="508000"/>
                  </a:lnTo>
                  <a:lnTo>
                    <a:pt x="590177" y="0"/>
                  </a:lnTo>
                  <a:close/>
                </a:path>
              </a:pathLst>
            </a:cu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724400" y="4343400"/>
              <a:ext cx="481021" cy="276999"/>
            </a:xfrm>
            <a:prstGeom prst="rect">
              <a:avLst/>
            </a:prstGeom>
            <a:noFill/>
          </p:spPr>
          <p:txBody>
            <a:bodyPr wrap="none" rtlCol="0">
              <a:spAutoFit/>
            </a:bodyPr>
            <a:lstStyle/>
            <a:p>
              <a:r>
                <a:rPr lang="en-US" sz="1200" dirty="0" smtClean="0">
                  <a:solidFill>
                    <a:schemeClr val="accent6">
                      <a:lumMod val="50000"/>
                    </a:schemeClr>
                  </a:solidFill>
                </a:rPr>
                <a:t>EHT</a:t>
              </a:r>
              <a:endParaRPr lang="en-US" sz="1200" dirty="0">
                <a:solidFill>
                  <a:schemeClr val="accent6">
                    <a:lumMod val="50000"/>
                  </a:schemeClr>
                </a:solidFill>
              </a:endParaRPr>
            </a:p>
          </p:txBody>
        </p:sp>
      </p:grpSp>
    </p:spTree>
    <p:extLst>
      <p:ext uri="{BB962C8B-B14F-4D97-AF65-F5344CB8AC3E}">
        <p14:creationId xmlns:p14="http://schemas.microsoft.com/office/powerpoint/2010/main" val="1968751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p:nvPr/>
        </p:nvSpPr>
        <p:spPr>
          <a:xfrm>
            <a:off x="3882925" y="4085932"/>
            <a:ext cx="5261095" cy="780002"/>
          </a:xfrm>
          <a:prstGeom prst="rect">
            <a:avLst/>
          </a:prstGeom>
          <a:ln w="12700">
            <a:miter lim="400000"/>
          </a:ln>
          <a:extLst>
            <a:ext uri="{C572A759-6A51-4108-AA02-DFA0A04FC94B}">
              <ma14:wrappingTextBoxFlag xmlns:ma14="http://schemas.microsoft.com/office/mac/drawingml/2011/main" val="1"/>
            </a:ext>
          </a:extLst>
        </p:spPr>
        <p:txBody>
          <a:bodyPr lIns="35709" tIns="35709" rIns="35709" bIns="35709" anchor="ctr">
            <a:spAutoFit/>
          </a:bodyPr>
          <a:lstStyle/>
          <a:p>
            <a:pPr marL="366028" indent="-366028" defTabSz="410667" fontAlgn="auto" hangingPunct="0">
              <a:spcBef>
                <a:spcPts val="0"/>
              </a:spcBef>
              <a:spcAft>
                <a:spcPts val="0"/>
              </a:spcAft>
              <a:buSzPct val="64000"/>
              <a:buBlip>
                <a:blip r:embed="rId2"/>
              </a:buBlip>
              <a:defRPr sz="2300">
                <a:latin typeface="Avenir Book Oblique"/>
                <a:ea typeface="Avenir Book Oblique"/>
                <a:cs typeface="Avenir Book Oblique"/>
                <a:sym typeface="Avenir Book Oblique"/>
              </a:defRPr>
            </a:pPr>
            <a:r>
              <a:rPr b="1" kern="0" dirty="0">
                <a:solidFill>
                  <a:srgbClr val="FF0000"/>
                </a:solidFill>
                <a:latin typeface="Avenir Book Oblique"/>
                <a:ea typeface="Avenir Book Oblique"/>
                <a:cs typeface="Avenir Book Oblique"/>
                <a:sym typeface="Avenir Book Oblique"/>
              </a:rPr>
              <a:t>eXTP </a:t>
            </a:r>
            <a:r>
              <a:rPr lang="en-US" b="1" kern="0" dirty="0" smtClean="0">
                <a:solidFill>
                  <a:srgbClr val="FF0000"/>
                </a:solidFill>
                <a:latin typeface="Avenir Book Oblique"/>
                <a:ea typeface="Avenir Book Oblique"/>
                <a:cs typeface="Avenir Book Oblique"/>
                <a:sym typeface="Avenir Book Oblique"/>
              </a:rPr>
              <a:t>could detect</a:t>
            </a:r>
            <a:r>
              <a:rPr b="1" kern="0" dirty="0" smtClean="0">
                <a:solidFill>
                  <a:srgbClr val="FF0000"/>
                </a:solidFill>
                <a:latin typeface="Avenir Book Oblique"/>
                <a:ea typeface="Avenir Book Oblique"/>
                <a:cs typeface="Avenir Book Oblique"/>
                <a:sym typeface="Avenir Book Oblique"/>
              </a:rPr>
              <a:t> </a:t>
            </a:r>
            <a:r>
              <a:rPr b="1" kern="0" dirty="0">
                <a:solidFill>
                  <a:srgbClr val="FF0000"/>
                </a:solidFill>
                <a:latin typeface="Avenir Book Oblique"/>
                <a:ea typeface="Avenir Book Oblique"/>
                <a:cs typeface="Avenir Book Oblique"/>
                <a:sym typeface="Avenir Book Oblique"/>
              </a:rPr>
              <a:t>values </a:t>
            </a:r>
            <a:r>
              <a:rPr b="1" kern="0" dirty="0" smtClean="0">
                <a:solidFill>
                  <a:srgbClr val="FF0000"/>
                </a:solidFill>
                <a:latin typeface="Avenir Book Oblique"/>
                <a:ea typeface="Avenir Book Oblique"/>
                <a:cs typeface="Avenir Book Oblique"/>
                <a:sym typeface="Avenir Book Oblique"/>
              </a:rPr>
              <a:t>of</a:t>
            </a:r>
            <a:endParaRPr lang="en-US" b="1" kern="0" dirty="0" smtClean="0">
              <a:solidFill>
                <a:srgbClr val="FF0000"/>
              </a:solidFill>
              <a:latin typeface="Avenir Book Oblique"/>
              <a:ea typeface="Avenir Book Oblique"/>
              <a:cs typeface="Avenir Book Oblique"/>
              <a:sym typeface="Avenir Book Oblique"/>
            </a:endParaRPr>
          </a:p>
          <a:p>
            <a:pPr defTabSz="410667" fontAlgn="auto" hangingPunct="0">
              <a:spcBef>
                <a:spcPts val="0"/>
              </a:spcBef>
              <a:spcAft>
                <a:spcPts val="0"/>
              </a:spcAft>
              <a:buSzPct val="64000"/>
              <a:defRPr sz="2300">
                <a:latin typeface="Avenir Book Oblique"/>
                <a:ea typeface="Avenir Book Oblique"/>
                <a:cs typeface="Avenir Book Oblique"/>
                <a:sym typeface="Avenir Book Oblique"/>
              </a:defRPr>
            </a:pPr>
            <a:r>
              <a:rPr lang="en-US" b="1" kern="0" dirty="0" smtClean="0">
                <a:solidFill>
                  <a:srgbClr val="FF0000"/>
                </a:solidFill>
                <a:latin typeface="Avenir Book Oblique"/>
                <a:ea typeface="Avenir Book Oblique"/>
                <a:cs typeface="Avenir Book Oblique"/>
                <a:sym typeface="Avenir Book Oblique"/>
              </a:rPr>
              <a:t>                 &gt; 0.4</a:t>
            </a:r>
            <a:endParaRPr b="1" kern="0" dirty="0">
              <a:solidFill>
                <a:srgbClr val="FF0000"/>
              </a:solidFill>
              <a:latin typeface="Avenir Book Oblique"/>
              <a:ea typeface="Avenir Book Oblique"/>
              <a:cs typeface="Avenir Book Oblique"/>
              <a:sym typeface="Avenir Book Oblique"/>
            </a:endParaRPr>
          </a:p>
        </p:txBody>
      </p:sp>
      <p:sp>
        <p:nvSpPr>
          <p:cNvPr id="159" name="Shape 159"/>
          <p:cNvSpPr/>
          <p:nvPr/>
        </p:nvSpPr>
        <p:spPr>
          <a:xfrm>
            <a:off x="5671921" y="3114770"/>
            <a:ext cx="72115" cy="456836"/>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lvl1pPr>
              <a:defRPr sz="2500" u="sng">
                <a:latin typeface="Avenir Book Oblique"/>
                <a:ea typeface="Avenir Book Oblique"/>
                <a:cs typeface="Avenir Book Oblique"/>
                <a:sym typeface="Avenir Book Oblique"/>
              </a:defRPr>
            </a:lvl1pPr>
          </a:lstStyle>
          <a:p>
            <a:pPr algn="ctr" defTabSz="410667" fontAlgn="auto" hangingPunct="0">
              <a:spcBef>
                <a:spcPts val="0"/>
              </a:spcBef>
              <a:spcAft>
                <a:spcPts val="0"/>
              </a:spcAft>
            </a:pPr>
            <a:endParaRPr u="none" kern="0" dirty="0">
              <a:solidFill>
                <a:srgbClr val="000000"/>
              </a:solidFill>
              <a:latin typeface="Arial"/>
              <a:cs typeface="Arial"/>
            </a:endParaRPr>
          </a:p>
        </p:txBody>
      </p:sp>
      <p:sp>
        <p:nvSpPr>
          <p:cNvPr id="160" name="Shape 160"/>
          <p:cNvSpPr/>
          <p:nvPr/>
        </p:nvSpPr>
        <p:spPr>
          <a:xfrm>
            <a:off x="1422041" y="2743206"/>
            <a:ext cx="1226782" cy="379892"/>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lvl1pPr>
              <a:defRPr sz="2000">
                <a:latin typeface="Avenir Book"/>
                <a:ea typeface="Avenir Book"/>
                <a:cs typeface="Avenir Book"/>
                <a:sym typeface="Avenir Book"/>
              </a:defRPr>
            </a:lvl1pPr>
          </a:lstStyle>
          <a:p>
            <a:pPr algn="ctr" defTabSz="410667" fontAlgn="auto" hangingPunct="0">
              <a:spcBef>
                <a:spcPts val="0"/>
              </a:spcBef>
              <a:spcAft>
                <a:spcPts val="0"/>
              </a:spcAft>
            </a:pPr>
            <a:r>
              <a:rPr kern="0" dirty="0">
                <a:solidFill>
                  <a:srgbClr val="000000"/>
                </a:solidFill>
              </a:rPr>
              <a:t>HF QPOs:   </a:t>
            </a:r>
          </a:p>
        </p:txBody>
      </p:sp>
      <p:sp>
        <p:nvSpPr>
          <p:cNvPr id="161" name="Shape 161"/>
          <p:cNvSpPr/>
          <p:nvPr/>
        </p:nvSpPr>
        <p:spPr>
          <a:xfrm>
            <a:off x="1431562" y="3124206"/>
            <a:ext cx="1169848" cy="379892"/>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lvl1pPr>
              <a:defRPr sz="2000">
                <a:latin typeface="Avenir Book"/>
                <a:ea typeface="Avenir Book"/>
                <a:cs typeface="Avenir Book"/>
                <a:sym typeface="Avenir Book"/>
              </a:defRPr>
            </a:lvl1pPr>
          </a:lstStyle>
          <a:p>
            <a:pPr algn="ctr" defTabSz="410667" fontAlgn="auto" hangingPunct="0">
              <a:spcBef>
                <a:spcPts val="0"/>
              </a:spcBef>
              <a:spcAft>
                <a:spcPts val="0"/>
              </a:spcAft>
            </a:pPr>
            <a:r>
              <a:rPr kern="0" dirty="0">
                <a:solidFill>
                  <a:srgbClr val="000000"/>
                </a:solidFill>
              </a:rPr>
              <a:t>LF QPOs:   </a:t>
            </a:r>
          </a:p>
        </p:txBody>
      </p:sp>
      <p:pic>
        <p:nvPicPr>
          <p:cNvPr id="162" name="pasted-image.pdf"/>
          <p:cNvPicPr>
            <a:picLocks noChangeAspect="1"/>
          </p:cNvPicPr>
          <p:nvPr/>
        </p:nvPicPr>
        <p:blipFill>
          <a:blip r:embed="rId3">
            <a:extLst/>
          </a:blip>
          <a:stretch>
            <a:fillRect/>
          </a:stretch>
        </p:blipFill>
        <p:spPr>
          <a:xfrm>
            <a:off x="2785433" y="3298172"/>
            <a:ext cx="1297759" cy="155732"/>
          </a:xfrm>
          <a:prstGeom prst="rect">
            <a:avLst/>
          </a:prstGeom>
          <a:ln w="12700">
            <a:miter lim="400000"/>
          </a:ln>
        </p:spPr>
      </p:pic>
      <p:grpSp>
        <p:nvGrpSpPr>
          <p:cNvPr id="167" name="Group 167"/>
          <p:cNvGrpSpPr/>
          <p:nvPr/>
        </p:nvGrpSpPr>
        <p:grpSpPr>
          <a:xfrm>
            <a:off x="22" y="3733802"/>
            <a:ext cx="3657599" cy="3124200"/>
            <a:chOff x="0" y="0"/>
            <a:chExt cx="3385264" cy="2999720"/>
          </a:xfrm>
        </p:grpSpPr>
        <p:pic>
          <p:nvPicPr>
            <p:cNvPr id="163" name="Picture 162"/>
            <p:cNvPicPr>
              <a:picLocks/>
            </p:cNvPicPr>
            <p:nvPr/>
          </p:nvPicPr>
          <p:blipFill>
            <a:blip r:embed="rId4">
              <a:extLst/>
            </a:blip>
            <a:stretch>
              <a:fillRect/>
            </a:stretch>
          </p:blipFill>
          <p:spPr>
            <a:xfrm>
              <a:off x="666096" y="1888181"/>
              <a:ext cx="1358038" cy="685217"/>
            </a:xfrm>
            <a:prstGeom prst="rect">
              <a:avLst/>
            </a:prstGeom>
            <a:effectLst/>
          </p:spPr>
        </p:pic>
        <p:pic>
          <p:nvPicPr>
            <p:cNvPr id="165" name="Fig4b.pdf"/>
            <p:cNvPicPr>
              <a:picLocks noChangeAspect="1"/>
            </p:cNvPicPr>
            <p:nvPr/>
          </p:nvPicPr>
          <p:blipFill>
            <a:blip r:embed="rId5">
              <a:extLst/>
            </a:blip>
            <a:stretch>
              <a:fillRect/>
            </a:stretch>
          </p:blipFill>
          <p:spPr>
            <a:xfrm>
              <a:off x="0" y="0"/>
              <a:ext cx="3385265" cy="2999721"/>
            </a:xfrm>
            <a:prstGeom prst="rect">
              <a:avLst/>
            </a:prstGeom>
            <a:ln w="12700" cap="flat">
              <a:noFill/>
              <a:miter lim="400000"/>
            </a:ln>
            <a:effectLst/>
          </p:spPr>
        </p:pic>
        <p:sp>
          <p:nvSpPr>
            <p:cNvPr id="166" name="Shape 166"/>
            <p:cNvSpPr/>
            <p:nvPr/>
          </p:nvSpPr>
          <p:spPr>
            <a:xfrm>
              <a:off x="2318901" y="1422033"/>
              <a:ext cx="168941" cy="178766"/>
            </a:xfrm>
            <a:prstGeom prst="ellipse">
              <a:avLst/>
            </a:prstGeom>
            <a:solidFill>
              <a:schemeClr val="accent5"/>
            </a:solidFill>
            <a:ln w="12700" cap="flat">
              <a:noFill/>
              <a:miter lim="400000"/>
            </a:ln>
            <a:effectLst/>
          </p:spPr>
          <p:txBody>
            <a:bodyPr wrap="square" lIns="50800" tIns="50800" rIns="50800" bIns="50800" numCol="1" anchor="ctr">
              <a:noAutofit/>
            </a:bodyPr>
            <a:lstStyle/>
            <a:p>
              <a:pPr algn="ctr" defTabSz="410667" fontAlgn="auto" hangingPunct="0">
                <a:spcBef>
                  <a:spcPts val="0"/>
                </a:spcBef>
                <a:spcAft>
                  <a:spcPts val="0"/>
                </a:spcAft>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71" name="Shape 171"/>
          <p:cNvSpPr/>
          <p:nvPr/>
        </p:nvSpPr>
        <p:spPr>
          <a:xfrm>
            <a:off x="7238738" y="1891497"/>
            <a:ext cx="125462" cy="318337"/>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lvl1pPr>
              <a:defRPr sz="1600">
                <a:latin typeface="Avenir Book"/>
                <a:ea typeface="Avenir Book"/>
                <a:cs typeface="Avenir Book"/>
                <a:sym typeface="Avenir Book"/>
              </a:defRPr>
            </a:lvl1pPr>
          </a:lstStyle>
          <a:p>
            <a:pPr algn="ctr" defTabSz="410667" fontAlgn="auto" hangingPunct="0">
              <a:spcBef>
                <a:spcPts val="0"/>
              </a:spcBef>
              <a:spcAft>
                <a:spcPts val="0"/>
              </a:spcAft>
            </a:pPr>
            <a:r>
              <a:rPr kern="0" dirty="0" smtClean="0">
                <a:solidFill>
                  <a:srgbClr val="000000"/>
                </a:solidFill>
              </a:rPr>
              <a:t>)</a:t>
            </a:r>
            <a:endParaRPr kern="0" dirty="0">
              <a:solidFill>
                <a:srgbClr val="000000"/>
              </a:solidFill>
            </a:endParaRPr>
          </a:p>
        </p:txBody>
      </p:sp>
      <p:pic>
        <p:nvPicPr>
          <p:cNvPr id="172" name="nu_phi_,_nu_per_.pdf"/>
          <p:cNvPicPr>
            <a:picLocks noChangeAspect="1"/>
          </p:cNvPicPr>
          <p:nvPr/>
        </p:nvPicPr>
        <p:blipFill>
          <a:blip r:embed="rId6">
            <a:extLst/>
          </a:blip>
          <a:stretch>
            <a:fillRect/>
          </a:stretch>
        </p:blipFill>
        <p:spPr>
          <a:xfrm>
            <a:off x="2783562" y="2886486"/>
            <a:ext cx="1833730" cy="166703"/>
          </a:xfrm>
          <a:prstGeom prst="rect">
            <a:avLst/>
          </a:prstGeom>
          <a:ln w="12700">
            <a:miter lim="400000"/>
          </a:ln>
        </p:spPr>
      </p:pic>
      <p:sp>
        <p:nvSpPr>
          <p:cNvPr id="173" name="Shape 173"/>
          <p:cNvSpPr/>
          <p:nvPr/>
        </p:nvSpPr>
        <p:spPr>
          <a:xfrm>
            <a:off x="5232053" y="2662187"/>
            <a:ext cx="2768969" cy="995445"/>
          </a:xfrm>
          <a:prstGeom prst="rect">
            <a:avLst/>
          </a:prstGeom>
          <a:ln w="12700">
            <a:miter lim="400000"/>
          </a:ln>
          <a:extLst>
            <a:ext uri="{C572A759-6A51-4108-AA02-DFA0A04FC94B}">
              <ma14:wrappingTextBoxFlag xmlns:ma14="http://schemas.microsoft.com/office/mac/drawingml/2011/main" val="1"/>
            </a:ext>
          </a:extLst>
        </p:spPr>
        <p:txBody>
          <a:bodyPr lIns="35709" tIns="35709" rIns="35709" bIns="35709" anchor="ctr">
            <a:spAutoFit/>
          </a:bodyPr>
          <a:lstStyle>
            <a:lvl1pPr algn="l">
              <a:defRPr sz="2000">
                <a:latin typeface="Avenir Book"/>
                <a:ea typeface="Avenir Book"/>
                <a:cs typeface="Avenir Book"/>
                <a:sym typeface="Avenir Book"/>
              </a:defRPr>
            </a:lvl1pPr>
          </a:lstStyle>
          <a:p>
            <a:pPr defTabSz="410667" fontAlgn="auto" hangingPunct="0">
              <a:spcBef>
                <a:spcPts val="0"/>
              </a:spcBef>
              <a:spcAft>
                <a:spcPts val="0"/>
              </a:spcAft>
            </a:pPr>
            <a:r>
              <a:rPr kern="0" dirty="0">
                <a:solidFill>
                  <a:srgbClr val="000000"/>
                </a:solidFill>
              </a:rPr>
              <a:t>Bayesian MCMC analysis on a BH with                      </a:t>
            </a:r>
            <a:endParaRPr lang="en-US" kern="0" dirty="0">
              <a:solidFill>
                <a:srgbClr val="000000"/>
              </a:solidFill>
            </a:endParaRPr>
          </a:p>
          <a:p>
            <a:pPr defTabSz="410667" fontAlgn="auto" hangingPunct="0">
              <a:spcBef>
                <a:spcPts val="0"/>
              </a:spcBef>
              <a:spcAft>
                <a:spcPts val="0"/>
              </a:spcAft>
            </a:pPr>
            <a:r>
              <a:rPr kern="0" dirty="0" smtClean="0">
                <a:solidFill>
                  <a:srgbClr val="000000"/>
                </a:solidFill>
              </a:rPr>
              <a:t> </a:t>
            </a:r>
            <a:endParaRPr kern="0" dirty="0">
              <a:solidFill>
                <a:srgbClr val="000000"/>
              </a:solidFill>
            </a:endParaRPr>
          </a:p>
        </p:txBody>
      </p:sp>
      <p:pic>
        <p:nvPicPr>
          <p:cNvPr id="174" name="M=5.3M_odot.pdf"/>
          <p:cNvPicPr>
            <a:picLocks noChangeAspect="1"/>
          </p:cNvPicPr>
          <p:nvPr/>
        </p:nvPicPr>
        <p:blipFill>
          <a:blip r:embed="rId7">
            <a:extLst/>
          </a:blip>
          <a:stretch>
            <a:fillRect/>
          </a:stretch>
        </p:blipFill>
        <p:spPr>
          <a:xfrm>
            <a:off x="5232050" y="3352803"/>
            <a:ext cx="1322917" cy="233457"/>
          </a:xfrm>
          <a:prstGeom prst="rect">
            <a:avLst/>
          </a:prstGeom>
          <a:ln w="12700">
            <a:miter lim="400000"/>
          </a:ln>
        </p:spPr>
      </p:pic>
      <p:pic>
        <p:nvPicPr>
          <p:cNvPr id="175" name="a∕M=0.5.pdf"/>
          <p:cNvPicPr>
            <a:picLocks noChangeAspect="1"/>
          </p:cNvPicPr>
          <p:nvPr/>
        </p:nvPicPr>
        <p:blipFill>
          <a:blip r:embed="rId8">
            <a:extLst/>
          </a:blip>
          <a:stretch>
            <a:fillRect/>
          </a:stretch>
        </p:blipFill>
        <p:spPr>
          <a:xfrm>
            <a:off x="6683006" y="3308350"/>
            <a:ext cx="1295400" cy="290484"/>
          </a:xfrm>
          <a:prstGeom prst="rect">
            <a:avLst/>
          </a:prstGeom>
          <a:ln w="12700">
            <a:miter lim="400000"/>
          </a:ln>
        </p:spPr>
      </p:pic>
      <p:sp>
        <p:nvSpPr>
          <p:cNvPr id="177" name="Shape 177"/>
          <p:cNvSpPr/>
          <p:nvPr/>
        </p:nvSpPr>
        <p:spPr>
          <a:xfrm>
            <a:off x="4638904" y="2862202"/>
            <a:ext cx="445668" cy="595336"/>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lvl1pPr>
              <a:defRPr sz="3400">
                <a:solidFill>
                  <a:schemeClr val="accent2">
                    <a:hueOff val="-2473793"/>
                    <a:satOff val="-50209"/>
                    <a:lumOff val="23543"/>
                  </a:schemeClr>
                </a:solidFill>
                <a:latin typeface="Avenir Heavy Oblique"/>
                <a:ea typeface="Avenir Heavy Oblique"/>
                <a:cs typeface="Avenir Heavy Oblique"/>
                <a:sym typeface="Avenir Heavy Oblique"/>
              </a:defRPr>
            </a:lvl1pPr>
          </a:lstStyle>
          <a:p>
            <a:pPr algn="ctr" defTabSz="410667" fontAlgn="auto" hangingPunct="0">
              <a:spcBef>
                <a:spcPts val="0"/>
              </a:spcBef>
              <a:spcAft>
                <a:spcPts val="0"/>
              </a:spcAft>
            </a:pPr>
            <a:r>
              <a:rPr kern="0">
                <a:solidFill>
                  <a:srgbClr val="00882B">
                    <a:hueOff val="-2473793"/>
                    <a:satOff val="-50209"/>
                    <a:lumOff val="23543"/>
                  </a:srgbClr>
                </a:solidFill>
              </a:rPr>
              <a:t>+</a:t>
            </a:r>
          </a:p>
        </p:txBody>
      </p:sp>
      <p:pic>
        <p:nvPicPr>
          <p:cNvPr id="179" name="alpha∕M^2.pdf"/>
          <p:cNvPicPr>
            <a:picLocks noChangeAspect="1"/>
          </p:cNvPicPr>
          <p:nvPr/>
        </p:nvPicPr>
        <p:blipFill>
          <a:blip r:embed="rId9">
            <a:extLst/>
          </a:blip>
          <a:stretch>
            <a:fillRect/>
          </a:stretch>
        </p:blipFill>
        <p:spPr>
          <a:xfrm>
            <a:off x="4404732" y="4495800"/>
            <a:ext cx="836340" cy="381000"/>
          </a:xfrm>
          <a:prstGeom prst="rect">
            <a:avLst/>
          </a:prstGeom>
          <a:ln w="12700">
            <a:miter lim="400000"/>
          </a:ln>
        </p:spPr>
      </p:pic>
      <p:sp>
        <p:nvSpPr>
          <p:cNvPr id="180" name="Shape 180"/>
          <p:cNvSpPr/>
          <p:nvPr/>
        </p:nvSpPr>
        <p:spPr>
          <a:xfrm>
            <a:off x="3754017" y="4991514"/>
            <a:ext cx="5261095" cy="780002"/>
          </a:xfrm>
          <a:prstGeom prst="rect">
            <a:avLst/>
          </a:prstGeom>
          <a:ln w="12700">
            <a:miter lim="400000"/>
          </a:ln>
          <a:extLst>
            <a:ext uri="{C572A759-6A51-4108-AA02-DFA0A04FC94B}">
              <ma14:wrappingTextBoxFlag xmlns:ma14="http://schemas.microsoft.com/office/mac/drawingml/2011/main" val="1"/>
            </a:ext>
          </a:extLst>
        </p:spPr>
        <p:txBody>
          <a:bodyPr lIns="35709" tIns="35709" rIns="35709" bIns="35709" anchor="ctr">
            <a:spAutoFit/>
          </a:bodyPr>
          <a:lstStyle>
            <a:lvl1pPr marL="520700" indent="-520700" algn="l">
              <a:buSzPct val="64000"/>
              <a:buBlip>
                <a:blip r:embed="rId2"/>
              </a:buBlip>
              <a:defRPr sz="2300">
                <a:latin typeface="Avenir Book Oblique"/>
                <a:ea typeface="Avenir Book Oblique"/>
                <a:cs typeface="Avenir Book Oblique"/>
                <a:sym typeface="Avenir Book Oblique"/>
              </a:defRPr>
            </a:lvl1pPr>
          </a:lstStyle>
          <a:p>
            <a:pPr defTabSz="410667" fontAlgn="auto" hangingPunct="0">
              <a:spcBef>
                <a:spcPts val="0"/>
              </a:spcBef>
              <a:spcAft>
                <a:spcPts val="0"/>
              </a:spcAft>
            </a:pPr>
            <a:r>
              <a:rPr kern="0" dirty="0"/>
              <a:t>complementary to LIGO/Virgo constraints</a:t>
            </a:r>
          </a:p>
        </p:txBody>
      </p:sp>
      <p:sp>
        <p:nvSpPr>
          <p:cNvPr id="24" name="CasellaDiTesto 18"/>
          <p:cNvSpPr txBox="1"/>
          <p:nvPr/>
        </p:nvSpPr>
        <p:spPr>
          <a:xfrm>
            <a:off x="457200" y="130114"/>
            <a:ext cx="8229600" cy="2308324"/>
          </a:xfrm>
          <a:prstGeom prst="rect">
            <a:avLst/>
          </a:prstGeom>
          <a:noFill/>
        </p:spPr>
        <p:txBody>
          <a:bodyPr lIns="0" tIns="0" rIns="0" bIns="0" anchor="b">
            <a:spAutoFit/>
          </a:bodyPr>
          <a:lstStyle/>
          <a:p>
            <a:pPr algn="just">
              <a:spcAft>
                <a:spcPts val="600"/>
              </a:spcAft>
              <a:defRPr/>
            </a:pPr>
            <a:r>
              <a:rPr lang="en-US" sz="1600" b="1" dirty="0">
                <a:solidFill>
                  <a:srgbClr val="000000"/>
                </a:solidFill>
                <a:latin typeface="Verdana" panose="020B0604030504040204" pitchFamily="34" charset="0"/>
                <a:ea typeface="Verdana" panose="020B0604030504040204" pitchFamily="34" charset="0"/>
                <a:cs typeface="Verdana" panose="020B0604030504040204" pitchFamily="34" charset="0"/>
              </a:rPr>
              <a:t>Test (or constrain) gravity theories that differ</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600" b="1" dirty="0">
                <a:solidFill>
                  <a:srgbClr val="000000"/>
                </a:solidFill>
                <a:latin typeface="Verdana" panose="020B0604030504040204" pitchFamily="34" charset="0"/>
                <a:ea typeface="Verdana" panose="020B0604030504040204" pitchFamily="34" charset="0"/>
                <a:cs typeface="Verdana" panose="020B0604030504040204" pitchFamily="34" charset="0"/>
              </a:rPr>
              <a:t>from GR in the strong field/high curvature regime”</a:t>
            </a:r>
          </a:p>
          <a:p>
            <a:pPr algn="just">
              <a:spcAft>
                <a:spcPts val="600"/>
              </a:spcAft>
              <a:defRPr/>
            </a:pPr>
            <a:endPar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742836" lvl="1" indent="-285707" algn="just">
              <a:spcAft>
                <a:spcPts val="600"/>
              </a:spcAft>
              <a:buFont typeface="Arial"/>
              <a:buChar char="•"/>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Bottom-up approach: </a:t>
            </a:r>
            <a:r>
              <a:rPr lang="en-US" sz="1400" b="1" dirty="0" err="1">
                <a:solidFill>
                  <a:srgbClr val="000000"/>
                </a:solidFill>
                <a:latin typeface="Verdana" panose="020B0604030504040204" pitchFamily="34" charset="0"/>
                <a:ea typeface="Verdana" panose="020B0604030504040204" pitchFamily="34" charset="0"/>
                <a:cs typeface="Verdana" panose="020B0604030504040204" pitchFamily="34" charset="0"/>
              </a:rPr>
              <a:t>parametrised</a:t>
            </a: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400" b="1" dirty="0" err="1">
                <a:solidFill>
                  <a:srgbClr val="000000"/>
                </a:solidFill>
                <a:latin typeface="Verdana" panose="020B0604030504040204" pitchFamily="34" charset="0"/>
                <a:ea typeface="Verdana" panose="020B0604030504040204" pitchFamily="34" charset="0"/>
                <a:cs typeface="Verdana" panose="020B0604030504040204" pitchFamily="34" charset="0"/>
              </a:rPr>
              <a:t>spacetime</a:t>
            </a: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(PPK-type) </a:t>
            </a: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but in strong field</a:t>
            </a:r>
          </a:p>
          <a:p>
            <a:pPr marL="742836" lvl="1" indent="-285707" algn="just">
              <a:spcAft>
                <a:spcPts val="600"/>
              </a:spcAft>
              <a:buFont typeface="Arial"/>
              <a:buChar char="•"/>
              <a:defRPr/>
            </a:pPr>
            <a:endPar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742836" lvl="1" indent="-285707" algn="just">
              <a:spcAft>
                <a:spcPts val="600"/>
              </a:spcAft>
              <a:buFont typeface="Arial"/>
              <a:buChar char="•"/>
              <a:defRPr/>
            </a:pP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Top-down approach: 1</a:t>
            </a:r>
            <a:r>
              <a:rPr lang="en-US" sz="1400" b="1"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st</a:t>
            </a:r>
            <a:r>
              <a:rPr lang="en-US" sz="1400" b="1" dirty="0">
                <a:solidFill>
                  <a:srgbClr val="000000"/>
                </a:solidFill>
                <a:latin typeface="Verdana" panose="020B0604030504040204" pitchFamily="34" charset="0"/>
                <a:ea typeface="Verdana" panose="020B0604030504040204" pitchFamily="34" charset="0"/>
                <a:cs typeface="Verdana" panose="020B0604030504040204" pitchFamily="34" charset="0"/>
              </a:rPr>
              <a:t> principle modifications of GR</a:t>
            </a: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 </a:t>
            </a:r>
          </a:p>
          <a:p>
            <a:pPr lvl="1" algn="just">
              <a:spcAft>
                <a:spcPts val="600"/>
              </a:spcAft>
              <a:defRPr/>
            </a:pP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             (e.g. quadratic curvature term coupled to a scalar field</a:t>
            </a:r>
            <a:r>
              <a:rPr lang="en-US" sz="14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lvl="1" algn="just">
              <a:spcAft>
                <a:spcPts val="600"/>
              </a:spcAft>
              <a:defRPr/>
            </a:pPr>
            <a:r>
              <a:rPr lang="en-US" sz="1400"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Fundamental frequencies in  Einstein </a:t>
            </a:r>
            <a:r>
              <a:rPr lang="en-US" sz="1600" dirty="0" err="1">
                <a:solidFill>
                  <a:srgbClr val="000000"/>
                </a:solidFill>
                <a:latin typeface="Verdana" panose="020B0604030504040204" pitchFamily="34" charset="0"/>
                <a:ea typeface="Verdana" panose="020B0604030504040204" pitchFamily="34" charset="0"/>
                <a:cs typeface="Verdana" panose="020B0604030504040204" pitchFamily="34" charset="0"/>
              </a:rPr>
              <a:t>Dilaton</a:t>
            </a:r>
            <a:r>
              <a:rPr lang="en-US" sz="1600" dirty="0">
                <a:solidFill>
                  <a:srgbClr val="000000"/>
                </a:solidFill>
                <a:latin typeface="Verdana" panose="020B0604030504040204" pitchFamily="34" charset="0"/>
                <a:ea typeface="Verdana" panose="020B0604030504040204" pitchFamily="34" charset="0"/>
                <a:cs typeface="Verdana" panose="020B0604030504040204" pitchFamily="34" charset="0"/>
              </a:rPr>
              <a:t> Gauss Bonnet:</a:t>
            </a:r>
          </a:p>
        </p:txBody>
      </p:sp>
      <p:sp>
        <p:nvSpPr>
          <p:cNvPr id="25" name="TextBox 4"/>
          <p:cNvSpPr txBox="1">
            <a:spLocks noChangeArrowheads="1"/>
          </p:cNvSpPr>
          <p:nvPr/>
        </p:nvSpPr>
        <p:spPr bwMode="auto">
          <a:xfrm>
            <a:off x="6705600" y="6324600"/>
            <a:ext cx="1832172"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200" dirty="0" err="1">
                <a:solidFill>
                  <a:prstClr val="black"/>
                </a:solidFill>
                <a:latin typeface="Verdana"/>
                <a:cs typeface="Verdana"/>
              </a:rPr>
              <a:t>Maselli</a:t>
            </a:r>
            <a:r>
              <a:rPr lang="en-US" sz="1200" dirty="0">
                <a:solidFill>
                  <a:prstClr val="black"/>
                </a:solidFill>
                <a:latin typeface="Verdana"/>
                <a:cs typeface="Verdana"/>
              </a:rPr>
              <a:t> + 2015, 2017</a:t>
            </a:r>
          </a:p>
        </p:txBody>
      </p:sp>
    </p:spTree>
    <p:extLst>
      <p:ext uri="{BB962C8B-B14F-4D97-AF65-F5344CB8AC3E}">
        <p14:creationId xmlns:p14="http://schemas.microsoft.com/office/powerpoint/2010/main" val="165462477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6"/>
          <p:cNvSpPr/>
          <p:nvPr/>
        </p:nvSpPr>
        <p:spPr>
          <a:xfrm>
            <a:off x="404839" y="1066800"/>
            <a:ext cx="8264525" cy="1219200"/>
          </a:xfrm>
          <a:prstGeom prst="roundRect">
            <a:avLst/>
          </a:prstGeom>
          <a:solidFill>
            <a:srgbClr val="3366FF">
              <a:alpha val="90000"/>
            </a:srgbClr>
          </a:solidFill>
          <a:ln>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5" name="Rettangolo arrotondato 8"/>
          <p:cNvSpPr/>
          <p:nvPr/>
        </p:nvSpPr>
        <p:spPr>
          <a:xfrm>
            <a:off x="398486" y="2438400"/>
            <a:ext cx="8281987" cy="1219200"/>
          </a:xfrm>
          <a:prstGeom prst="roundRect">
            <a:avLst/>
          </a:prstGeom>
          <a:solidFill>
            <a:srgbClr val="FF0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6" name="Segnaposto contenuto 2"/>
          <p:cNvSpPr txBox="1">
            <a:spLocks/>
          </p:cNvSpPr>
          <p:nvPr/>
        </p:nvSpPr>
        <p:spPr bwMode="auto">
          <a:xfrm>
            <a:off x="449264" y="2732088"/>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Accretion in strong field gravity</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7" name="Rettangolo arrotondato 8"/>
          <p:cNvSpPr/>
          <p:nvPr/>
        </p:nvSpPr>
        <p:spPr>
          <a:xfrm>
            <a:off x="450850" y="3817938"/>
            <a:ext cx="8313738" cy="1219200"/>
          </a:xfrm>
          <a:prstGeom prst="roundRect">
            <a:avLst/>
          </a:prstGeom>
          <a:solidFill>
            <a:srgbClr val="008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8" name="Segnaposto contenuto 2"/>
          <p:cNvSpPr txBox="1">
            <a:spLocks/>
          </p:cNvSpPr>
          <p:nvPr/>
        </p:nvSpPr>
        <p:spPr bwMode="auto">
          <a:xfrm>
            <a:off x="457200" y="4038601"/>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Strong magnetism</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9" name="Segnaposto contenuto 2"/>
          <p:cNvSpPr txBox="1">
            <a:spLocks/>
          </p:cNvSpPr>
          <p:nvPr/>
        </p:nvSpPr>
        <p:spPr bwMode="auto">
          <a:xfrm>
            <a:off x="512764" y="1349375"/>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chemeClr val="bg1"/>
                </a:solidFill>
                <a:effectLst>
                  <a:outerShdw blurRad="38100" dist="38100" dir="2700000" algn="tl">
                    <a:srgbClr val="000000">
                      <a:alpha val="43137"/>
                    </a:srgbClr>
                  </a:outerShdw>
                </a:effectLst>
                <a:latin typeface="Verdana"/>
                <a:ea typeface="MS PGothic" pitchFamily="34" charset="-128"/>
                <a:cs typeface="Verdana"/>
              </a:rPr>
              <a:t>Dense matter</a:t>
            </a:r>
          </a:p>
        </p:txBody>
      </p:sp>
      <p:sp>
        <p:nvSpPr>
          <p:cNvPr id="11" name="Rettangolo arrotondato 8"/>
          <p:cNvSpPr/>
          <p:nvPr/>
        </p:nvSpPr>
        <p:spPr>
          <a:xfrm>
            <a:off x="457200" y="5181600"/>
            <a:ext cx="8313738" cy="1219200"/>
          </a:xfrm>
          <a:prstGeom prst="roundRect">
            <a:avLst/>
          </a:prstGeom>
          <a:solidFill>
            <a:schemeClr val="accent2">
              <a:lumMod val="7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12" name="Segnaposto contenuto 2"/>
          <p:cNvSpPr txBox="1">
            <a:spLocks/>
          </p:cNvSpPr>
          <p:nvPr/>
        </p:nvSpPr>
        <p:spPr bwMode="auto">
          <a:xfrm>
            <a:off x="463550" y="5402263"/>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Observatory science</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13" name="Segnaposto contenuto 2"/>
          <p:cNvSpPr txBox="1">
            <a:spLocks/>
          </p:cNvSpPr>
          <p:nvPr/>
        </p:nvSpPr>
        <p:spPr bwMode="auto">
          <a:xfrm>
            <a:off x="457200" y="76200"/>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b="1" dirty="0" err="1">
                <a:effectLst>
                  <a:outerShdw blurRad="38100" dist="38100" dir="2700000" algn="tl">
                    <a:srgbClr val="000000">
                      <a:alpha val="43137"/>
                    </a:srgbClr>
                  </a:outerShdw>
                </a:effectLst>
                <a:latin typeface="Verdana"/>
                <a:ea typeface="MS PGothic" pitchFamily="34" charset="-128"/>
                <a:cs typeface="Verdana"/>
              </a:rPr>
              <a:t>eXTP</a:t>
            </a:r>
            <a:r>
              <a:rPr lang="en-US" sz="3600" b="1" dirty="0">
                <a:effectLst>
                  <a:outerShdw blurRad="38100" dist="38100" dir="2700000" algn="tl">
                    <a:srgbClr val="000000">
                      <a:alpha val="43137"/>
                    </a:srgbClr>
                  </a:outerShdw>
                </a:effectLst>
                <a:latin typeface="Verdana"/>
                <a:ea typeface="MS PGothic" pitchFamily="34" charset="-128"/>
                <a:cs typeface="Verdana"/>
              </a:rPr>
              <a:t> Themes</a:t>
            </a:r>
          </a:p>
        </p:txBody>
      </p:sp>
      <p:sp>
        <p:nvSpPr>
          <p:cNvPr id="14" name="Rettangolo arrotondato 6"/>
          <p:cNvSpPr/>
          <p:nvPr/>
        </p:nvSpPr>
        <p:spPr>
          <a:xfrm>
            <a:off x="381026" y="1066800"/>
            <a:ext cx="8264525" cy="1219200"/>
          </a:xfrm>
          <a:prstGeom prst="roundRect">
            <a:avLst/>
          </a:prstGeom>
          <a:noFill/>
          <a:ln w="57150" cmpd="sng">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0" y="304800"/>
            <a:ext cx="7700962" cy="369332"/>
          </a:xfrm>
        </p:spPr>
        <p:txBody>
          <a:bodyPr/>
          <a:lstStyle/>
          <a:p>
            <a:r>
              <a:rPr lang="en-US" dirty="0" smtClean="0"/>
              <a:t>QCD diagram</a:t>
            </a:r>
            <a:endParaRPr lang="en-US" dirty="0"/>
          </a:p>
        </p:txBody>
      </p:sp>
      <p:pic>
        <p:nvPicPr>
          <p:cNvPr id="5" name="Picture 4"/>
          <p:cNvPicPr>
            <a:picLocks noChangeAspect="1"/>
          </p:cNvPicPr>
          <p:nvPr/>
        </p:nvPicPr>
        <p:blipFill>
          <a:blip r:embed="rId2"/>
          <a:stretch>
            <a:fillRect/>
          </a:stretch>
        </p:blipFill>
        <p:spPr>
          <a:xfrm>
            <a:off x="973142" y="912285"/>
            <a:ext cx="7705725" cy="5291485"/>
          </a:xfrm>
          <a:prstGeom prst="rect">
            <a:avLst/>
          </a:prstGeom>
        </p:spPr>
      </p:pic>
      <p:sp>
        <p:nvSpPr>
          <p:cNvPr id="3" name="TextBox 2"/>
          <p:cNvSpPr txBox="1"/>
          <p:nvPr/>
        </p:nvSpPr>
        <p:spPr>
          <a:xfrm>
            <a:off x="2286014" y="1066801"/>
            <a:ext cx="4963701" cy="369318"/>
          </a:xfrm>
          <a:prstGeom prst="rect">
            <a:avLst/>
          </a:prstGeom>
          <a:noFill/>
        </p:spPr>
        <p:txBody>
          <a:bodyPr wrap="none" lIns="91425" tIns="45713" rIns="91425" bIns="45713" rtlCol="0">
            <a:spAutoFit/>
          </a:bodyPr>
          <a:lstStyle/>
          <a:p>
            <a:r>
              <a:rPr lang="en-US" sz="1800" b="1" dirty="0">
                <a:solidFill>
                  <a:srgbClr val="005286"/>
                </a:solidFill>
                <a:latin typeface="Arial" charset="0"/>
              </a:rPr>
              <a:t>FAIR (GSI), NICA (JNR), ASY-</a:t>
            </a:r>
            <a:r>
              <a:rPr lang="en-US" sz="1800" b="1" dirty="0" err="1">
                <a:solidFill>
                  <a:srgbClr val="005286"/>
                </a:solidFill>
                <a:latin typeface="Arial" charset="0"/>
              </a:rPr>
              <a:t>EoS</a:t>
            </a:r>
            <a:r>
              <a:rPr lang="en-US" sz="1800" b="1" dirty="0">
                <a:solidFill>
                  <a:srgbClr val="005286"/>
                </a:solidFill>
                <a:latin typeface="Arial" charset="0"/>
              </a:rPr>
              <a:t>(GSI-INFN) </a:t>
            </a:r>
          </a:p>
        </p:txBody>
      </p:sp>
      <p:sp>
        <p:nvSpPr>
          <p:cNvPr id="4" name="TextBox 3"/>
          <p:cNvSpPr txBox="1"/>
          <p:nvPr/>
        </p:nvSpPr>
        <p:spPr>
          <a:xfrm>
            <a:off x="1744284" y="1728848"/>
            <a:ext cx="659037" cy="369318"/>
          </a:xfrm>
          <a:prstGeom prst="rect">
            <a:avLst/>
          </a:prstGeom>
          <a:solidFill>
            <a:schemeClr val="bg1"/>
          </a:solidFill>
        </p:spPr>
        <p:txBody>
          <a:bodyPr wrap="none" lIns="91425" tIns="45713" rIns="91425" bIns="45713" rtlCol="0">
            <a:spAutoFit/>
          </a:bodyPr>
          <a:lstStyle/>
          <a:p>
            <a:r>
              <a:rPr lang="en-US" sz="1800" b="1" dirty="0">
                <a:solidFill>
                  <a:srgbClr val="005286"/>
                </a:solidFill>
                <a:latin typeface="Arial" charset="0"/>
              </a:rPr>
              <a:t>LHC</a:t>
            </a:r>
          </a:p>
        </p:txBody>
      </p:sp>
      <p:sp>
        <p:nvSpPr>
          <p:cNvPr id="6" name="TextBox 5"/>
          <p:cNvSpPr txBox="1"/>
          <p:nvPr/>
        </p:nvSpPr>
        <p:spPr>
          <a:xfrm>
            <a:off x="1524000" y="6400802"/>
            <a:ext cx="6162800" cy="369318"/>
          </a:xfrm>
          <a:prstGeom prst="rect">
            <a:avLst/>
          </a:prstGeom>
          <a:noFill/>
        </p:spPr>
        <p:txBody>
          <a:bodyPr wrap="none" lIns="91425" tIns="45713" rIns="91425" bIns="45713" rtlCol="0">
            <a:spAutoFit/>
          </a:bodyPr>
          <a:lstStyle/>
          <a:p>
            <a:r>
              <a:rPr lang="en-US" sz="1800" i="1" dirty="0">
                <a:solidFill>
                  <a:srgbClr val="800000"/>
                </a:solidFill>
                <a:latin typeface="Arial" charset="0"/>
              </a:rPr>
              <a:t>NSs access a unique region at T&lt;&lt;1 MeV, highest density</a:t>
            </a:r>
          </a:p>
        </p:txBody>
      </p:sp>
      <p:sp>
        <p:nvSpPr>
          <p:cNvPr id="7" name="TextBox 6"/>
          <p:cNvSpPr txBox="1"/>
          <p:nvPr/>
        </p:nvSpPr>
        <p:spPr>
          <a:xfrm>
            <a:off x="7665585" y="4696949"/>
            <a:ext cx="1069418" cy="923316"/>
          </a:xfrm>
          <a:prstGeom prst="rect">
            <a:avLst/>
          </a:prstGeom>
          <a:solidFill>
            <a:schemeClr val="bg1"/>
          </a:solidFill>
        </p:spPr>
        <p:txBody>
          <a:bodyPr wrap="none" lIns="91425" tIns="45713" rIns="91425" bIns="45713" rtlCol="0">
            <a:spAutoFit/>
          </a:bodyPr>
          <a:lstStyle/>
          <a:p>
            <a:r>
              <a:rPr lang="en-US" sz="1800" b="1" dirty="0">
                <a:solidFill>
                  <a:srgbClr val="005286"/>
                </a:solidFill>
                <a:latin typeface="Arial" charset="0"/>
              </a:rPr>
              <a:t>eXTP </a:t>
            </a:r>
          </a:p>
          <a:p>
            <a:r>
              <a:rPr lang="en-US" sz="1800" b="1" dirty="0">
                <a:solidFill>
                  <a:srgbClr val="005286"/>
                </a:solidFill>
                <a:latin typeface="Arial" charset="0"/>
              </a:rPr>
              <a:t>Neutron </a:t>
            </a:r>
          </a:p>
          <a:p>
            <a:r>
              <a:rPr lang="en-US" sz="1800" b="1" dirty="0">
                <a:solidFill>
                  <a:srgbClr val="005286"/>
                </a:solidFill>
                <a:latin typeface="Arial" charset="0"/>
              </a:rPr>
              <a:t>Star</a:t>
            </a:r>
          </a:p>
        </p:txBody>
      </p:sp>
    </p:spTree>
    <p:extLst>
      <p:ext uri="{BB962C8B-B14F-4D97-AF65-F5344CB8AC3E}">
        <p14:creationId xmlns:p14="http://schemas.microsoft.com/office/powerpoint/2010/main" val="23899879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28600"/>
            <a:ext cx="7700962" cy="369332"/>
          </a:xfrm>
        </p:spPr>
        <p:txBody>
          <a:bodyPr/>
          <a:lstStyle/>
          <a:p>
            <a:r>
              <a:rPr lang="en-US" dirty="0" smtClean="0"/>
              <a:t>The interior of a NS </a:t>
            </a:r>
            <a:endParaRPr lang="en-US" dirty="0"/>
          </a:p>
        </p:txBody>
      </p:sp>
      <p:pic>
        <p:nvPicPr>
          <p:cNvPr id="5" name="Picture 4"/>
          <p:cNvPicPr>
            <a:picLocks noChangeAspect="1"/>
          </p:cNvPicPr>
          <p:nvPr/>
        </p:nvPicPr>
        <p:blipFill rotWithShape="1">
          <a:blip r:embed="rId3"/>
          <a:srcRect t="6661"/>
          <a:stretch/>
        </p:blipFill>
        <p:spPr>
          <a:xfrm>
            <a:off x="6932" y="918014"/>
            <a:ext cx="9137067" cy="3858619"/>
          </a:xfrm>
          <a:prstGeom prst="rect">
            <a:avLst/>
          </a:prstGeom>
        </p:spPr>
      </p:pic>
      <p:sp>
        <p:nvSpPr>
          <p:cNvPr id="6" name="TextBox 5"/>
          <p:cNvSpPr txBox="1"/>
          <p:nvPr/>
        </p:nvSpPr>
        <p:spPr>
          <a:xfrm>
            <a:off x="734440" y="4837815"/>
            <a:ext cx="8277606" cy="923316"/>
          </a:xfrm>
          <a:prstGeom prst="rect">
            <a:avLst/>
          </a:prstGeom>
          <a:noFill/>
        </p:spPr>
        <p:txBody>
          <a:bodyPr wrap="square" lIns="91425" tIns="45713" rIns="91425" bIns="45713" rtlCol="0">
            <a:spAutoFit/>
          </a:bodyPr>
          <a:lstStyle/>
          <a:p>
            <a:r>
              <a:rPr lang="en-US" sz="1800" dirty="0">
                <a:solidFill>
                  <a:srgbClr val="333333"/>
                </a:solidFill>
                <a:latin typeface="Arial" charset="0"/>
              </a:rPr>
              <a:t>In the simplest picture: core is a uniform charge-neutral fluid of </a:t>
            </a:r>
            <a:r>
              <a:rPr lang="en-US" sz="1800" dirty="0">
                <a:solidFill>
                  <a:srgbClr val="800000"/>
                </a:solidFill>
                <a:latin typeface="Arial" charset="0"/>
              </a:rPr>
              <a:t>neutrons </a:t>
            </a:r>
            <a:r>
              <a:rPr lang="en-US" sz="1800" i="1" dirty="0">
                <a:solidFill>
                  <a:srgbClr val="800000"/>
                </a:solidFill>
                <a:latin typeface="Arial" charset="0"/>
              </a:rPr>
              <a:t>n</a:t>
            </a:r>
            <a:r>
              <a:rPr lang="en-US" sz="1800" dirty="0">
                <a:solidFill>
                  <a:srgbClr val="333333"/>
                </a:solidFill>
                <a:latin typeface="Arial" charset="0"/>
              </a:rPr>
              <a:t>, </a:t>
            </a:r>
            <a:r>
              <a:rPr lang="en-US" sz="1800" dirty="0">
                <a:solidFill>
                  <a:srgbClr val="800000"/>
                </a:solidFill>
                <a:latin typeface="Arial" charset="0"/>
              </a:rPr>
              <a:t>protons</a:t>
            </a:r>
            <a:r>
              <a:rPr lang="en-US" sz="1800" i="1" dirty="0">
                <a:solidFill>
                  <a:srgbClr val="800000"/>
                </a:solidFill>
                <a:latin typeface="Arial" charset="0"/>
              </a:rPr>
              <a:t> p</a:t>
            </a:r>
            <a:r>
              <a:rPr lang="en-US" sz="1800" dirty="0">
                <a:solidFill>
                  <a:srgbClr val="800000"/>
                </a:solidFill>
                <a:latin typeface="Arial" charset="0"/>
              </a:rPr>
              <a:t>,</a:t>
            </a:r>
            <a:r>
              <a:rPr lang="en-US" sz="1800" dirty="0">
                <a:solidFill>
                  <a:srgbClr val="333333"/>
                </a:solidFill>
                <a:latin typeface="Arial" charset="0"/>
              </a:rPr>
              <a:t> </a:t>
            </a:r>
            <a:r>
              <a:rPr lang="en-US" sz="1800" dirty="0">
                <a:solidFill>
                  <a:srgbClr val="800000"/>
                </a:solidFill>
                <a:latin typeface="Arial" charset="0"/>
              </a:rPr>
              <a:t>electrons </a:t>
            </a:r>
            <a:r>
              <a:rPr lang="en-US" sz="1800" i="1" dirty="0">
                <a:solidFill>
                  <a:srgbClr val="800000"/>
                </a:solidFill>
                <a:latin typeface="Arial" charset="0"/>
              </a:rPr>
              <a:t>e</a:t>
            </a:r>
            <a:r>
              <a:rPr lang="en-US" sz="1800" i="1" baseline="30000" dirty="0">
                <a:solidFill>
                  <a:srgbClr val="800000"/>
                </a:solidFill>
                <a:latin typeface="Arial" charset="0"/>
              </a:rPr>
              <a:t>-</a:t>
            </a:r>
            <a:r>
              <a:rPr lang="en-US" sz="1800" dirty="0">
                <a:solidFill>
                  <a:srgbClr val="800000"/>
                </a:solidFill>
                <a:latin typeface="Arial" charset="0"/>
              </a:rPr>
              <a:t>, and </a:t>
            </a:r>
            <a:r>
              <a:rPr lang="en-US" sz="1800" dirty="0" err="1">
                <a:solidFill>
                  <a:srgbClr val="800000"/>
                </a:solidFill>
                <a:latin typeface="Arial" charset="0"/>
              </a:rPr>
              <a:t>muons</a:t>
            </a:r>
            <a:r>
              <a:rPr lang="en-US" sz="1800" dirty="0">
                <a:solidFill>
                  <a:srgbClr val="800000"/>
                </a:solidFill>
                <a:latin typeface="Arial" charset="0"/>
              </a:rPr>
              <a:t> </a:t>
            </a:r>
            <a:r>
              <a:rPr lang="el-GR" sz="1800" i="1" dirty="0">
                <a:solidFill>
                  <a:srgbClr val="800000"/>
                </a:solidFill>
                <a:latin typeface="Arial" charset="0"/>
              </a:rPr>
              <a:t>μ</a:t>
            </a:r>
            <a:r>
              <a:rPr lang="de-DE" sz="1800" i="1" baseline="30000" dirty="0">
                <a:solidFill>
                  <a:srgbClr val="800000"/>
                </a:solidFill>
                <a:latin typeface="Arial" charset="0"/>
              </a:rPr>
              <a:t>-</a:t>
            </a:r>
            <a:r>
              <a:rPr lang="de-DE" sz="1800" baseline="30000" dirty="0">
                <a:solidFill>
                  <a:srgbClr val="800000"/>
                </a:solidFill>
                <a:latin typeface="Arial" charset="0"/>
              </a:rPr>
              <a:t> </a:t>
            </a:r>
            <a:r>
              <a:rPr lang="de-DE" sz="1800" dirty="0">
                <a:solidFill>
                  <a:srgbClr val="005286"/>
                </a:solidFill>
                <a:latin typeface="Arial" charset="0"/>
              </a:rPr>
              <a:t>(</a:t>
            </a:r>
            <a:r>
              <a:rPr lang="de-DE" sz="1800" dirty="0" err="1">
                <a:solidFill>
                  <a:srgbClr val="005286"/>
                </a:solidFill>
                <a:latin typeface="Arial" charset="0"/>
              </a:rPr>
              <a:t>equilibrium</a:t>
            </a:r>
            <a:r>
              <a:rPr lang="de-DE" sz="1800" dirty="0">
                <a:solidFill>
                  <a:srgbClr val="005286"/>
                </a:solidFill>
                <a:latin typeface="Arial" charset="0"/>
              </a:rPr>
              <a:t> </a:t>
            </a:r>
            <a:r>
              <a:rPr lang="de-DE" sz="1800" dirty="0" err="1">
                <a:solidFill>
                  <a:srgbClr val="005286"/>
                </a:solidFill>
                <a:latin typeface="Arial" charset="0"/>
              </a:rPr>
              <a:t>with</a:t>
            </a:r>
            <a:r>
              <a:rPr lang="de-DE" sz="1800" dirty="0">
                <a:solidFill>
                  <a:srgbClr val="005286"/>
                </a:solidFill>
                <a:latin typeface="Arial" charset="0"/>
              </a:rPr>
              <a:t> </a:t>
            </a:r>
            <a:r>
              <a:rPr lang="de-DE" sz="1800" dirty="0" err="1">
                <a:solidFill>
                  <a:srgbClr val="005286"/>
                </a:solidFill>
                <a:latin typeface="Arial" charset="0"/>
              </a:rPr>
              <a:t>respect</a:t>
            </a:r>
            <a:r>
              <a:rPr lang="de-DE" sz="1800" dirty="0">
                <a:solidFill>
                  <a:srgbClr val="005286"/>
                </a:solidFill>
                <a:latin typeface="Arial" charset="0"/>
              </a:rPr>
              <a:t> </a:t>
            </a:r>
            <a:r>
              <a:rPr lang="de-DE" sz="1800" dirty="0" err="1">
                <a:solidFill>
                  <a:srgbClr val="005286"/>
                </a:solidFill>
                <a:latin typeface="Arial" charset="0"/>
              </a:rPr>
              <a:t>to</a:t>
            </a:r>
            <a:r>
              <a:rPr lang="de-DE" sz="1800" dirty="0">
                <a:solidFill>
                  <a:srgbClr val="005286"/>
                </a:solidFill>
                <a:latin typeface="Arial" charset="0"/>
              </a:rPr>
              <a:t> </a:t>
            </a:r>
            <a:r>
              <a:rPr lang="de-DE" sz="1800" dirty="0" err="1">
                <a:solidFill>
                  <a:srgbClr val="005286"/>
                </a:solidFill>
                <a:latin typeface="Arial" charset="0"/>
              </a:rPr>
              <a:t>the</a:t>
            </a:r>
            <a:r>
              <a:rPr lang="de-DE" sz="1800" dirty="0">
                <a:solidFill>
                  <a:srgbClr val="005286"/>
                </a:solidFill>
                <a:latin typeface="Arial" charset="0"/>
              </a:rPr>
              <a:t> </a:t>
            </a:r>
            <a:r>
              <a:rPr lang="de-DE" sz="1800" dirty="0" err="1">
                <a:solidFill>
                  <a:srgbClr val="005286"/>
                </a:solidFill>
                <a:latin typeface="Arial" charset="0"/>
              </a:rPr>
              <a:t>weak</a:t>
            </a:r>
            <a:r>
              <a:rPr lang="de-DE" sz="1800" dirty="0">
                <a:solidFill>
                  <a:srgbClr val="005286"/>
                </a:solidFill>
                <a:latin typeface="Arial" charset="0"/>
              </a:rPr>
              <a:t> </a:t>
            </a:r>
            <a:r>
              <a:rPr lang="de-DE" sz="1800" dirty="0" err="1">
                <a:solidFill>
                  <a:srgbClr val="005286"/>
                </a:solidFill>
                <a:latin typeface="Arial" charset="0"/>
              </a:rPr>
              <a:t>interaction</a:t>
            </a:r>
            <a:r>
              <a:rPr lang="de-DE" sz="1800" dirty="0">
                <a:solidFill>
                  <a:srgbClr val="005286"/>
                </a:solidFill>
                <a:latin typeface="Arial" charset="0"/>
              </a:rPr>
              <a:t>, </a:t>
            </a:r>
            <a:r>
              <a:rPr lang="el-GR" sz="1800" dirty="0">
                <a:solidFill>
                  <a:srgbClr val="005286"/>
                </a:solidFill>
                <a:latin typeface="Arial" charset="0"/>
              </a:rPr>
              <a:t>β</a:t>
            </a:r>
            <a:r>
              <a:rPr lang="de-DE" sz="1800" dirty="0">
                <a:solidFill>
                  <a:srgbClr val="005286"/>
                </a:solidFill>
                <a:latin typeface="Arial" charset="0"/>
              </a:rPr>
              <a:t>-</a:t>
            </a:r>
            <a:r>
              <a:rPr lang="de-DE" sz="1800" dirty="0" err="1">
                <a:solidFill>
                  <a:srgbClr val="005286"/>
                </a:solidFill>
                <a:latin typeface="Arial" charset="0"/>
              </a:rPr>
              <a:t>stable</a:t>
            </a:r>
            <a:r>
              <a:rPr lang="de-DE" sz="1800" dirty="0">
                <a:solidFill>
                  <a:srgbClr val="005286"/>
                </a:solidFill>
                <a:latin typeface="Arial" charset="0"/>
              </a:rPr>
              <a:t> </a:t>
            </a:r>
            <a:r>
              <a:rPr lang="de-DE" sz="1800" dirty="0" err="1">
                <a:solidFill>
                  <a:srgbClr val="005286"/>
                </a:solidFill>
                <a:latin typeface="Arial" charset="0"/>
              </a:rPr>
              <a:t>nuclear</a:t>
            </a:r>
            <a:r>
              <a:rPr lang="de-DE" sz="1800" dirty="0">
                <a:solidFill>
                  <a:srgbClr val="005286"/>
                </a:solidFill>
                <a:latin typeface="Arial" charset="0"/>
              </a:rPr>
              <a:t> matter)</a:t>
            </a:r>
            <a:r>
              <a:rPr lang="el-GR" sz="1800" dirty="0">
                <a:solidFill>
                  <a:srgbClr val="005286"/>
                </a:solidFill>
                <a:latin typeface="Arial" charset="0"/>
              </a:rPr>
              <a:t> </a:t>
            </a:r>
            <a:r>
              <a:rPr lang="de-DE" sz="1800" dirty="0">
                <a:solidFill>
                  <a:srgbClr val="005286"/>
                </a:solidFill>
                <a:latin typeface="Arial" charset="0"/>
              </a:rPr>
              <a:t> </a:t>
            </a:r>
            <a:endParaRPr lang="en-US" sz="1800" i="1" baseline="30000" dirty="0">
              <a:solidFill>
                <a:srgbClr val="005286"/>
              </a:solidFill>
              <a:latin typeface="Arial" charset="0"/>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3869675686"/>
              </p:ext>
            </p:extLst>
          </p:nvPr>
        </p:nvGraphicFramePr>
        <p:xfrm>
          <a:off x="5825294" y="3923361"/>
          <a:ext cx="1544637" cy="522287"/>
        </p:xfrm>
        <a:graphic>
          <a:graphicData uri="http://schemas.openxmlformats.org/presentationml/2006/ole">
            <mc:AlternateContent xmlns:mc="http://schemas.openxmlformats.org/markup-compatibility/2006">
              <mc:Choice xmlns:v="urn:schemas-microsoft-com:vml" Requires="v">
                <p:oleObj spid="_x0000_s251976" name="Equation" r:id="rId4" imgW="635000" imgH="215900" progId="Equation.3">
                  <p:embed/>
                </p:oleObj>
              </mc:Choice>
              <mc:Fallback>
                <p:oleObj name="Equation" r:id="rId4" imgW="635000" imgH="215900" progId="Equation.3">
                  <p:embed/>
                  <p:pic>
                    <p:nvPicPr>
                      <p:cNvPr id="0" name=""/>
                      <p:cNvPicPr>
                        <a:picLocks noChangeAspect="1" noChangeArrowheads="1"/>
                      </p:cNvPicPr>
                      <p:nvPr/>
                    </p:nvPicPr>
                    <p:blipFill>
                      <a:blip r:embed="rId5"/>
                      <a:srcRect/>
                      <a:stretch>
                        <a:fillRect/>
                      </a:stretch>
                    </p:blipFill>
                    <p:spPr bwMode="auto">
                      <a:xfrm>
                        <a:off x="5825294" y="3923361"/>
                        <a:ext cx="1544637" cy="522287"/>
                      </a:xfrm>
                      <a:prstGeom prst="rect">
                        <a:avLst/>
                      </a:prstGeom>
                      <a:noFill/>
                      <a:ln>
                        <a:solidFill>
                          <a:srgbClr val="800000"/>
                        </a:solidFill>
                      </a:ln>
                      <a:effectLst/>
                    </p:spPr>
                  </p:pic>
                </p:oleObj>
              </mc:Fallback>
            </mc:AlternateContent>
          </a:graphicData>
        </a:graphic>
      </p:graphicFrame>
      <p:graphicFrame>
        <p:nvGraphicFramePr>
          <p:cNvPr id="9" name="Object 2"/>
          <p:cNvGraphicFramePr>
            <a:graphicFrameLocks noChangeAspect="1"/>
          </p:cNvGraphicFramePr>
          <p:nvPr>
            <p:extLst>
              <p:ext uri="{D42A27DB-BD31-4B8C-83A1-F6EECF244321}">
                <p14:modId xmlns:p14="http://schemas.microsoft.com/office/powerpoint/2010/main" val="3937536137"/>
              </p:ext>
            </p:extLst>
          </p:nvPr>
        </p:nvGraphicFramePr>
        <p:xfrm>
          <a:off x="257543" y="6377666"/>
          <a:ext cx="2236458" cy="449736"/>
        </p:xfrm>
        <a:graphic>
          <a:graphicData uri="http://schemas.openxmlformats.org/presentationml/2006/ole">
            <mc:AlternateContent xmlns:mc="http://schemas.openxmlformats.org/markup-compatibility/2006">
              <mc:Choice xmlns:v="urn:schemas-microsoft-com:vml" Requires="v">
                <p:oleObj spid="_x0000_s251977" name="Equation" r:id="rId6" imgW="1193800" imgH="241300" progId="Equation.3">
                  <p:embed/>
                </p:oleObj>
              </mc:Choice>
              <mc:Fallback>
                <p:oleObj name="Equation" r:id="rId6" imgW="1193800" imgH="241300" progId="Equation.3">
                  <p:embed/>
                  <p:pic>
                    <p:nvPicPr>
                      <p:cNvPr id="0" name=""/>
                      <p:cNvPicPr>
                        <a:picLocks noChangeAspect="1" noChangeArrowheads="1"/>
                      </p:cNvPicPr>
                      <p:nvPr/>
                    </p:nvPicPr>
                    <p:blipFill>
                      <a:blip r:embed="rId7"/>
                      <a:srcRect/>
                      <a:stretch>
                        <a:fillRect/>
                      </a:stretch>
                    </p:blipFill>
                    <p:spPr bwMode="auto">
                      <a:xfrm>
                        <a:off x="257543" y="6377666"/>
                        <a:ext cx="2236458" cy="449736"/>
                      </a:xfrm>
                      <a:prstGeom prst="rect">
                        <a:avLst/>
                      </a:prstGeom>
                      <a:noFill/>
                      <a:ln>
                        <a:noFill/>
                      </a:ln>
                      <a:effectLst/>
                    </p:spPr>
                  </p:pic>
                </p:oleObj>
              </mc:Fallback>
            </mc:AlternateContent>
          </a:graphicData>
        </a:graphic>
      </p:graphicFrame>
      <p:sp>
        <p:nvSpPr>
          <p:cNvPr id="11" name="Rectangle 10"/>
          <p:cNvSpPr/>
          <p:nvPr/>
        </p:nvSpPr>
        <p:spPr>
          <a:xfrm>
            <a:off x="3289276" y="6388805"/>
            <a:ext cx="7080643" cy="373659"/>
          </a:xfrm>
          <a:prstGeom prst="rect">
            <a:avLst/>
          </a:prstGeom>
        </p:spPr>
        <p:txBody>
          <a:bodyPr wrap="square" lIns="91425" tIns="45713" rIns="91425" bIns="45713">
            <a:spAutoFit/>
          </a:bodyPr>
          <a:lstStyle/>
          <a:p>
            <a:r>
              <a:rPr lang="en-US" sz="1800" i="1" dirty="0">
                <a:solidFill>
                  <a:srgbClr val="800000"/>
                </a:solidFill>
                <a:latin typeface="Arial" charset="0"/>
              </a:rPr>
              <a:t>Anna L. Watts et al. Rev. Mod. Phys. </a:t>
            </a:r>
            <a:r>
              <a:rPr lang="en-US" sz="1800" b="1" i="1" dirty="0">
                <a:solidFill>
                  <a:srgbClr val="800000"/>
                </a:solidFill>
                <a:latin typeface="Arial" charset="0"/>
              </a:rPr>
              <a:t>88</a:t>
            </a:r>
            <a:r>
              <a:rPr lang="en-US" sz="1800" i="1" dirty="0">
                <a:solidFill>
                  <a:srgbClr val="800000"/>
                </a:solidFill>
                <a:latin typeface="Arial" charset="0"/>
              </a:rPr>
              <a:t>, 021001 (2016)</a:t>
            </a:r>
          </a:p>
        </p:txBody>
      </p:sp>
    </p:spTree>
    <p:extLst>
      <p:ext uri="{BB962C8B-B14F-4D97-AF65-F5344CB8AC3E}">
        <p14:creationId xmlns:p14="http://schemas.microsoft.com/office/powerpoint/2010/main" val="57518532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026"/>
          <p:cNvSpPr>
            <a:spLocks noGrp="1" noChangeArrowheads="1"/>
          </p:cNvSpPr>
          <p:nvPr>
            <p:ph type="title"/>
          </p:nvPr>
        </p:nvSpPr>
        <p:spPr>
          <a:xfrm>
            <a:off x="685800" y="304800"/>
            <a:ext cx="7772400" cy="1143000"/>
          </a:xfrm>
        </p:spPr>
        <p:txBody>
          <a:bodyPr/>
          <a:lstStyle/>
          <a:p>
            <a:pPr eaLnBrk="1" hangingPunct="1"/>
            <a:r>
              <a:rPr lang="en-US" sz="2400">
                <a:solidFill>
                  <a:srgbClr val="7705AE"/>
                </a:solidFill>
                <a:latin typeface="Calibri" charset="0"/>
              </a:rPr>
              <a:t>Dense Matter Diagnostic:</a:t>
            </a:r>
            <a:br>
              <a:rPr lang="en-US" sz="2400">
                <a:solidFill>
                  <a:srgbClr val="7705AE"/>
                </a:solidFill>
                <a:latin typeface="Calibri" charset="0"/>
              </a:rPr>
            </a:br>
            <a:r>
              <a:rPr lang="en-US" sz="2400">
                <a:solidFill>
                  <a:srgbClr val="7705AE"/>
                </a:solidFill>
                <a:latin typeface="Calibri" charset="0"/>
              </a:rPr>
              <a:t>Neutron star structure and equation of state (EOS)</a:t>
            </a:r>
            <a:endParaRPr lang="en-US" sz="2400">
              <a:solidFill>
                <a:schemeClr val="accent2"/>
              </a:solidFill>
              <a:latin typeface="Calibri" charset="0"/>
            </a:endParaRPr>
          </a:p>
        </p:txBody>
      </p:sp>
      <p:pic>
        <p:nvPicPr>
          <p:cNvPr id="193538" name="Picture 1027"/>
          <p:cNvPicPr>
            <a:picLocks noChangeAspect="1" noChangeArrowheads="1"/>
          </p:cNvPicPr>
          <p:nvPr/>
        </p:nvPicPr>
        <p:blipFill>
          <a:blip r:embed="rId3">
            <a:extLst>
              <a:ext uri="{28A0092B-C50C-407E-A947-70E740481C1C}">
                <a14:useLocalDpi xmlns:a14="http://schemas.microsoft.com/office/drawing/2010/main" val="0"/>
              </a:ext>
            </a:extLst>
          </a:blip>
          <a:srcRect l="11765" t="13637" r="11765" b="13637"/>
          <a:stretch>
            <a:fillRect/>
          </a:stretch>
        </p:blipFill>
        <p:spPr bwMode="auto">
          <a:xfrm rot="5400000">
            <a:off x="3766366" y="691357"/>
            <a:ext cx="46593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1028"/>
          <p:cNvSpPr txBox="1">
            <a:spLocks noChangeArrowheads="1"/>
          </p:cNvSpPr>
          <p:nvPr/>
        </p:nvSpPr>
        <p:spPr bwMode="auto">
          <a:xfrm>
            <a:off x="6899301" y="6321437"/>
            <a:ext cx="1787639" cy="30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5" tIns="45713" rIns="91425" bIns="45713">
            <a:spAutoFit/>
          </a:bodyPr>
          <a:lstStyle/>
          <a:p>
            <a:pPr>
              <a:defRPr/>
            </a:pPr>
            <a:r>
              <a:rPr lang="en-US" sz="1400" dirty="0">
                <a:solidFill>
                  <a:srgbClr val="000000"/>
                </a:solidFill>
                <a:latin typeface="Verdana"/>
                <a:cs typeface="Verdana"/>
              </a:rPr>
              <a:t> </a:t>
            </a:r>
            <a:r>
              <a:rPr lang="en-US" sz="1400" dirty="0" err="1">
                <a:solidFill>
                  <a:srgbClr val="000000"/>
                </a:solidFill>
                <a:latin typeface="Verdana"/>
                <a:cs typeface="Verdana"/>
              </a:rPr>
              <a:t>Lattimer</a:t>
            </a:r>
            <a:r>
              <a:rPr lang="en-US" sz="1400" dirty="0">
                <a:solidFill>
                  <a:srgbClr val="000000"/>
                </a:solidFill>
                <a:latin typeface="Verdana"/>
                <a:cs typeface="Verdana"/>
              </a:rPr>
              <a:t>/</a:t>
            </a:r>
            <a:r>
              <a:rPr lang="en-US" sz="1400" dirty="0" err="1">
                <a:solidFill>
                  <a:srgbClr val="000000"/>
                </a:solidFill>
                <a:latin typeface="Verdana"/>
                <a:cs typeface="Verdana"/>
              </a:rPr>
              <a:t>Morsink</a:t>
            </a:r>
            <a:endParaRPr lang="en-US" sz="1400" dirty="0">
              <a:solidFill>
                <a:srgbClr val="000000"/>
              </a:solidFill>
              <a:latin typeface="Verdana"/>
              <a:cs typeface="Verdana"/>
            </a:endParaRPr>
          </a:p>
        </p:txBody>
      </p:sp>
      <p:sp>
        <p:nvSpPr>
          <p:cNvPr id="216069" name="Text Box 1029"/>
          <p:cNvSpPr txBox="1">
            <a:spLocks noChangeArrowheads="1"/>
          </p:cNvSpPr>
          <p:nvPr/>
        </p:nvSpPr>
        <p:spPr bwMode="auto">
          <a:xfrm>
            <a:off x="9296400" y="533445"/>
            <a:ext cx="6994192" cy="150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5" tIns="45713" rIns="91425" bIns="45713">
            <a:spAutoFit/>
          </a:bodyPr>
          <a:lstStyle/>
          <a:p>
            <a:pPr>
              <a:buFont typeface="Times" charset="0"/>
              <a:buChar char="•"/>
              <a:defRPr/>
            </a:pPr>
            <a:r>
              <a:rPr lang="en-US" dirty="0">
                <a:solidFill>
                  <a:srgbClr val="000000"/>
                </a:solidFill>
              </a:rPr>
              <a:t> The </a:t>
            </a:r>
            <a:r>
              <a:rPr lang="en-US" dirty="0" err="1">
                <a:solidFill>
                  <a:srgbClr val="000000"/>
                </a:solidFill>
              </a:rPr>
              <a:t>behaviour</a:t>
            </a:r>
            <a:r>
              <a:rPr lang="en-US" dirty="0">
                <a:solidFill>
                  <a:srgbClr val="000000"/>
                </a:solidFill>
              </a:rPr>
              <a:t> of matter at densities above nuclear density</a:t>
            </a:r>
          </a:p>
          <a:p>
            <a:pPr>
              <a:defRPr/>
            </a:pPr>
            <a:r>
              <a:rPr lang="en-US" dirty="0">
                <a:solidFill>
                  <a:srgbClr val="000000"/>
                </a:solidFill>
              </a:rPr>
              <a:t>   but at low temperature is not well understood.</a:t>
            </a:r>
          </a:p>
          <a:p>
            <a:pPr>
              <a:defRPr/>
            </a:pPr>
            <a:endParaRPr lang="en-US" sz="1200" dirty="0">
              <a:solidFill>
                <a:srgbClr val="000000"/>
              </a:solidFill>
            </a:endParaRPr>
          </a:p>
          <a:p>
            <a:pPr>
              <a:buFont typeface="Times" charset="0"/>
              <a:buChar char="•"/>
              <a:defRPr/>
            </a:pPr>
            <a:r>
              <a:rPr lang="en-US" dirty="0">
                <a:solidFill>
                  <a:srgbClr val="000000"/>
                </a:solidFill>
              </a:rPr>
              <a:t> Earth-based experiments like the Relativistic Heavy Ion Collider</a:t>
            </a:r>
          </a:p>
          <a:p>
            <a:pPr>
              <a:defRPr/>
            </a:pPr>
            <a:r>
              <a:rPr lang="en-US" dirty="0">
                <a:solidFill>
                  <a:srgbClr val="000000"/>
                </a:solidFill>
              </a:rPr>
              <a:t>  (RHIC) provide information only about the very high T phase</a:t>
            </a:r>
          </a:p>
        </p:txBody>
      </p:sp>
      <p:sp>
        <p:nvSpPr>
          <p:cNvPr id="216070" name="Text Box 1030"/>
          <p:cNvSpPr txBox="1">
            <a:spLocks noChangeArrowheads="1"/>
          </p:cNvSpPr>
          <p:nvPr/>
        </p:nvSpPr>
        <p:spPr bwMode="auto">
          <a:xfrm>
            <a:off x="304824" y="1752600"/>
            <a:ext cx="3852507" cy="353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5" tIns="45713" rIns="91425" bIns="45713">
            <a:spAutoFit/>
          </a:bodyPr>
          <a:lstStyle/>
          <a:p>
            <a:pPr>
              <a:buFont typeface="Times" charset="0"/>
              <a:buChar char="•"/>
              <a:defRPr/>
            </a:pPr>
            <a:r>
              <a:rPr lang="en-US" dirty="0">
                <a:solidFill>
                  <a:srgbClr val="000000"/>
                </a:solidFill>
              </a:rPr>
              <a:t> Different hypotheses include</a:t>
            </a:r>
          </a:p>
          <a:p>
            <a:pPr>
              <a:defRPr/>
            </a:pPr>
            <a:r>
              <a:rPr lang="en-US" dirty="0">
                <a:solidFill>
                  <a:srgbClr val="000000"/>
                </a:solidFill>
              </a:rPr>
              <a:t>  different particle species and</a:t>
            </a:r>
          </a:p>
          <a:p>
            <a:pPr>
              <a:defRPr/>
            </a:pPr>
            <a:r>
              <a:rPr lang="en-US" dirty="0">
                <a:solidFill>
                  <a:srgbClr val="000000"/>
                </a:solidFill>
              </a:rPr>
              <a:t>  phases of matter in the core</a:t>
            </a:r>
          </a:p>
          <a:p>
            <a:pPr>
              <a:defRPr/>
            </a:pPr>
            <a:endParaRPr lang="en-US" sz="1200" dirty="0">
              <a:solidFill>
                <a:srgbClr val="000000"/>
              </a:solidFill>
            </a:endParaRPr>
          </a:p>
          <a:p>
            <a:pPr>
              <a:buFont typeface="Times" charset="0"/>
              <a:buChar char="•"/>
              <a:defRPr/>
            </a:pPr>
            <a:r>
              <a:rPr lang="en-US" dirty="0">
                <a:solidFill>
                  <a:srgbClr val="000000"/>
                </a:solidFill>
              </a:rPr>
              <a:t> Each of the possible equations </a:t>
            </a:r>
          </a:p>
          <a:p>
            <a:pPr>
              <a:defRPr/>
            </a:pPr>
            <a:r>
              <a:rPr lang="en-US" dirty="0">
                <a:solidFill>
                  <a:srgbClr val="000000"/>
                </a:solidFill>
              </a:rPr>
              <a:t>  of state (EOS) provides different</a:t>
            </a:r>
          </a:p>
          <a:p>
            <a:pPr>
              <a:defRPr/>
            </a:pPr>
            <a:r>
              <a:rPr lang="en-US" dirty="0">
                <a:solidFill>
                  <a:srgbClr val="000000"/>
                </a:solidFill>
              </a:rPr>
              <a:t>  predictions about the possible</a:t>
            </a:r>
          </a:p>
          <a:p>
            <a:pPr>
              <a:defRPr/>
            </a:pPr>
            <a:r>
              <a:rPr lang="en-US" dirty="0">
                <a:solidFill>
                  <a:srgbClr val="000000"/>
                </a:solidFill>
              </a:rPr>
              <a:t>  masses and radii of NS.</a:t>
            </a:r>
          </a:p>
          <a:p>
            <a:pPr>
              <a:defRPr/>
            </a:pPr>
            <a:endParaRPr lang="en-US" sz="1200" dirty="0">
              <a:solidFill>
                <a:srgbClr val="000000"/>
              </a:solidFill>
            </a:endParaRPr>
          </a:p>
          <a:p>
            <a:pPr>
              <a:buFont typeface="Times" charset="0"/>
              <a:buChar char="•"/>
              <a:defRPr/>
            </a:pPr>
            <a:r>
              <a:rPr lang="en-US" dirty="0">
                <a:solidFill>
                  <a:srgbClr val="000000"/>
                </a:solidFill>
              </a:rPr>
              <a:t> Major goal of studying NS is to </a:t>
            </a:r>
          </a:p>
          <a:p>
            <a:pPr>
              <a:buFont typeface="Times" charset="0"/>
              <a:buNone/>
              <a:defRPr/>
            </a:pPr>
            <a:r>
              <a:rPr lang="en-US" dirty="0">
                <a:solidFill>
                  <a:srgbClr val="000000"/>
                </a:solidFill>
              </a:rPr>
              <a:t>  make measurements that constrain</a:t>
            </a:r>
          </a:p>
          <a:p>
            <a:pPr>
              <a:buFont typeface="Times" charset="0"/>
              <a:buNone/>
              <a:defRPr/>
            </a:pPr>
            <a:r>
              <a:rPr lang="en-US" dirty="0">
                <a:solidFill>
                  <a:srgbClr val="000000"/>
                </a:solidFill>
              </a:rPr>
              <a:t>  the EOS of dense matter.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0451" y="2349544"/>
            <a:ext cx="3051175" cy="2031311"/>
          </a:xfrm>
          <a:prstGeom prst="rect">
            <a:avLst/>
          </a:prstGeom>
          <a:solidFill>
            <a:srgbClr val="FFFFFF"/>
          </a:solidFill>
          <a:ln>
            <a:noFill/>
          </a:ln>
        </p:spPr>
        <p:txBody>
          <a:bodyPr lIns="91425" tIns="45713" rIns="91425" bIns="45713">
            <a:spAutoFit/>
          </a:bodyPr>
          <a:lstStyle/>
          <a:p>
            <a:pPr algn="ctr" fontAlgn="auto">
              <a:spcBef>
                <a:spcPts val="0"/>
              </a:spcBef>
              <a:spcAft>
                <a:spcPts val="0"/>
              </a:spcAft>
              <a:defRPr/>
            </a:pPr>
            <a:r>
              <a:rPr lang="en-US" sz="1800" dirty="0">
                <a:solidFill>
                  <a:prstClr val="black"/>
                </a:solidFill>
                <a:latin typeface="Verdana"/>
                <a:ea typeface="+mn-ea"/>
                <a:cs typeface="Verdana"/>
              </a:rPr>
              <a:t>The strong force determines the ‘stiffness’ of neutron star matter.</a:t>
            </a:r>
          </a:p>
          <a:p>
            <a:pPr algn="ctr" fontAlgn="auto">
              <a:spcBef>
                <a:spcPts val="0"/>
              </a:spcBef>
              <a:spcAft>
                <a:spcPts val="0"/>
              </a:spcAft>
              <a:defRPr/>
            </a:pPr>
            <a:endParaRPr lang="en-US" sz="1800" dirty="0">
              <a:solidFill>
                <a:prstClr val="black"/>
              </a:solidFill>
              <a:latin typeface="Verdana"/>
              <a:ea typeface="+mn-ea"/>
              <a:cs typeface="Verdana"/>
            </a:endParaRPr>
          </a:p>
          <a:p>
            <a:pPr algn="ctr" fontAlgn="auto">
              <a:spcBef>
                <a:spcPts val="0"/>
              </a:spcBef>
              <a:spcAft>
                <a:spcPts val="0"/>
              </a:spcAft>
              <a:defRPr/>
            </a:pPr>
            <a:r>
              <a:rPr lang="en-US" sz="1800" dirty="0">
                <a:solidFill>
                  <a:prstClr val="black"/>
                </a:solidFill>
                <a:latin typeface="Verdana"/>
                <a:ea typeface="+mn-ea"/>
                <a:cs typeface="Verdana"/>
              </a:rPr>
              <a:t>This is encoded in the </a:t>
            </a:r>
          </a:p>
          <a:p>
            <a:pPr algn="ctr" fontAlgn="auto">
              <a:spcBef>
                <a:spcPts val="0"/>
              </a:spcBef>
              <a:spcAft>
                <a:spcPts val="0"/>
              </a:spcAft>
              <a:defRPr/>
            </a:pPr>
            <a:r>
              <a:rPr lang="en-US" sz="1800" b="1" cap="small" dirty="0">
                <a:solidFill>
                  <a:prstClr val="black"/>
                </a:solidFill>
                <a:latin typeface="Verdana"/>
                <a:ea typeface="+mn-ea"/>
                <a:cs typeface="Verdana"/>
              </a:rPr>
              <a:t>Equation of State</a:t>
            </a:r>
            <a:r>
              <a:rPr lang="en-US" sz="1800" dirty="0">
                <a:solidFill>
                  <a:prstClr val="black"/>
                </a:solidFill>
                <a:latin typeface="Verdana"/>
                <a:ea typeface="+mn-ea"/>
                <a:cs typeface="Verdana"/>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79389" y="617538"/>
            <a:ext cx="5688012" cy="5554662"/>
          </a:xfrm>
          <a:prstGeom prst="rect">
            <a:avLst/>
          </a:prstGeom>
          <a:ln>
            <a:noFill/>
          </a:ln>
          <a:effectLst>
            <a:outerShdw blurRad="190500" algn="tl" rotWithShape="0">
              <a:srgbClr val="000000">
                <a:alpha val="70000"/>
              </a:srgbClr>
            </a:outerShdw>
          </a:effectLst>
        </p:spPr>
      </p:pic>
      <p:sp>
        <p:nvSpPr>
          <p:cNvPr id="6" name="TextBox 5"/>
          <p:cNvSpPr txBox="1"/>
          <p:nvPr/>
        </p:nvSpPr>
        <p:spPr>
          <a:xfrm>
            <a:off x="1258888" y="904875"/>
            <a:ext cx="792162" cy="400050"/>
          </a:xfrm>
          <a:prstGeom prst="rect">
            <a:avLst/>
          </a:prstGeom>
          <a:noFill/>
        </p:spPr>
        <p:txBody>
          <a:bodyPr lIns="91425" tIns="45713" rIns="91425" bIns="45713">
            <a:spAutoFit/>
          </a:bodyPr>
          <a:lstStyle/>
          <a:p>
            <a:pPr fontAlgn="auto">
              <a:spcBef>
                <a:spcPts val="0"/>
              </a:spcBef>
              <a:spcAft>
                <a:spcPts val="0"/>
              </a:spcAft>
              <a:defRPr/>
            </a:pPr>
            <a:r>
              <a:rPr lang="en-US" b="1" dirty="0">
                <a:solidFill>
                  <a:srgbClr val="3366FF"/>
                </a:solidFill>
                <a:latin typeface="Verdana"/>
                <a:ea typeface="+mn-ea"/>
                <a:cs typeface="Verdana"/>
              </a:rPr>
              <a:t>EOS</a:t>
            </a:r>
          </a:p>
        </p:txBody>
      </p:sp>
      <p:sp>
        <p:nvSpPr>
          <p:cNvPr id="7" name="TextBox 6"/>
          <p:cNvSpPr txBox="1"/>
          <p:nvPr/>
        </p:nvSpPr>
        <p:spPr>
          <a:xfrm>
            <a:off x="3492525" y="977900"/>
            <a:ext cx="1662113" cy="400050"/>
          </a:xfrm>
          <a:prstGeom prst="rect">
            <a:avLst/>
          </a:prstGeom>
          <a:noFill/>
        </p:spPr>
        <p:txBody>
          <a:bodyPr lIns="91425" tIns="45713" rIns="91425" bIns="45713">
            <a:spAutoFit/>
          </a:bodyPr>
          <a:lstStyle/>
          <a:p>
            <a:pPr fontAlgn="auto">
              <a:spcBef>
                <a:spcPts val="0"/>
              </a:spcBef>
              <a:spcAft>
                <a:spcPts val="0"/>
              </a:spcAft>
              <a:defRPr/>
            </a:pPr>
            <a:r>
              <a:rPr lang="en-US" b="1" dirty="0">
                <a:solidFill>
                  <a:srgbClr val="FF0000"/>
                </a:solidFill>
                <a:latin typeface="Verdana"/>
                <a:ea typeface="+mn-ea"/>
                <a:cs typeface="Verdana"/>
              </a:rPr>
              <a:t>Nucleonic</a:t>
            </a:r>
          </a:p>
        </p:txBody>
      </p:sp>
      <p:sp>
        <p:nvSpPr>
          <p:cNvPr id="8" name="TextBox 7"/>
          <p:cNvSpPr txBox="1"/>
          <p:nvPr/>
        </p:nvSpPr>
        <p:spPr>
          <a:xfrm>
            <a:off x="2843236" y="4649788"/>
            <a:ext cx="1893887" cy="400050"/>
          </a:xfrm>
          <a:prstGeom prst="rect">
            <a:avLst/>
          </a:prstGeom>
          <a:noFill/>
        </p:spPr>
        <p:txBody>
          <a:bodyPr lIns="91425" tIns="45713" rIns="91425" bIns="45713">
            <a:spAutoFit/>
          </a:bodyPr>
          <a:lstStyle/>
          <a:p>
            <a:pPr fontAlgn="auto">
              <a:spcBef>
                <a:spcPts val="0"/>
              </a:spcBef>
              <a:spcAft>
                <a:spcPts val="0"/>
              </a:spcAft>
              <a:defRPr/>
            </a:pPr>
            <a:r>
              <a:rPr lang="en-US" b="1" dirty="0">
                <a:solidFill>
                  <a:srgbClr val="FF00FF"/>
                </a:solidFill>
                <a:latin typeface="Verdana"/>
                <a:ea typeface="+mn-ea"/>
                <a:cs typeface="Verdana"/>
              </a:rPr>
              <a:t>Quark stars</a:t>
            </a:r>
          </a:p>
        </p:txBody>
      </p:sp>
      <p:sp>
        <p:nvSpPr>
          <p:cNvPr id="9" name="TextBox 8"/>
          <p:cNvSpPr txBox="1"/>
          <p:nvPr/>
        </p:nvSpPr>
        <p:spPr>
          <a:xfrm>
            <a:off x="1476401" y="2921049"/>
            <a:ext cx="2138363" cy="708025"/>
          </a:xfrm>
          <a:prstGeom prst="rect">
            <a:avLst/>
          </a:prstGeom>
          <a:noFill/>
        </p:spPr>
        <p:txBody>
          <a:bodyPr lIns="91425" tIns="45713" rIns="91425" bIns="45713">
            <a:spAutoFit/>
          </a:bodyPr>
          <a:lstStyle/>
          <a:p>
            <a:pPr fontAlgn="auto">
              <a:spcBef>
                <a:spcPts val="0"/>
              </a:spcBef>
              <a:spcAft>
                <a:spcPts val="0"/>
              </a:spcAft>
              <a:defRPr/>
            </a:pPr>
            <a:r>
              <a:rPr lang="en-US" b="1" dirty="0">
                <a:solidFill>
                  <a:prstClr val="black"/>
                </a:solidFill>
                <a:latin typeface="Verdana"/>
                <a:ea typeface="+mn-ea"/>
                <a:cs typeface="Verdana"/>
              </a:rPr>
              <a:t>Strange </a:t>
            </a:r>
          </a:p>
          <a:p>
            <a:pPr fontAlgn="auto">
              <a:spcBef>
                <a:spcPts val="0"/>
              </a:spcBef>
              <a:spcAft>
                <a:spcPts val="0"/>
              </a:spcAft>
              <a:defRPr/>
            </a:pPr>
            <a:r>
              <a:rPr lang="en-US" b="1" dirty="0">
                <a:solidFill>
                  <a:prstClr val="black"/>
                </a:solidFill>
                <a:latin typeface="Verdana"/>
                <a:ea typeface="+mn-ea"/>
                <a:cs typeface="Verdana"/>
              </a:rPr>
              <a:t>cores</a:t>
            </a:r>
          </a:p>
        </p:txBody>
      </p:sp>
      <p:sp>
        <p:nvSpPr>
          <p:cNvPr id="10" name="TextBox 9"/>
          <p:cNvSpPr txBox="1"/>
          <p:nvPr/>
        </p:nvSpPr>
        <p:spPr>
          <a:xfrm>
            <a:off x="3924300" y="3209938"/>
            <a:ext cx="1727200" cy="708025"/>
          </a:xfrm>
          <a:prstGeom prst="rect">
            <a:avLst/>
          </a:prstGeom>
          <a:noFill/>
        </p:spPr>
        <p:txBody>
          <a:bodyPr lIns="91425" tIns="45713" rIns="91425" bIns="45713">
            <a:spAutoFit/>
          </a:bodyPr>
          <a:lstStyle/>
          <a:p>
            <a:pPr fontAlgn="auto">
              <a:spcBef>
                <a:spcPts val="0"/>
              </a:spcBef>
              <a:spcAft>
                <a:spcPts val="0"/>
              </a:spcAft>
              <a:defRPr/>
            </a:pPr>
            <a:r>
              <a:rPr lang="en-US" b="1" dirty="0">
                <a:solidFill>
                  <a:prstClr val="black">
                    <a:lumMod val="50000"/>
                    <a:lumOff val="50000"/>
                  </a:prstClr>
                </a:solidFill>
                <a:latin typeface="Verdana"/>
                <a:ea typeface="+mn-ea"/>
                <a:cs typeface="Verdana"/>
              </a:rPr>
              <a:t>Chiral EFT models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4103" y="1484362"/>
            <a:ext cx="3941763" cy="3838575"/>
          </a:xfrm>
          <a:prstGeom prst="rect">
            <a:avLst/>
          </a:prstGeom>
          <a:ln>
            <a:noFill/>
          </a:ln>
          <a:effectLst>
            <a:outerShdw blurRad="190500" algn="tl" rotWithShape="0">
              <a:srgbClr val="000000">
                <a:alpha val="70000"/>
              </a:srgbClr>
            </a:outerShdw>
          </a:effectLst>
        </p:spPr>
      </p:pic>
      <p:sp>
        <p:nvSpPr>
          <p:cNvPr id="5" name="TextBox 4"/>
          <p:cNvSpPr txBox="1"/>
          <p:nvPr/>
        </p:nvSpPr>
        <p:spPr>
          <a:xfrm>
            <a:off x="2101851" y="1019175"/>
            <a:ext cx="3898900" cy="400050"/>
          </a:xfrm>
          <a:prstGeom prst="rect">
            <a:avLst/>
          </a:prstGeom>
          <a:noFill/>
          <a:ln>
            <a:noFill/>
          </a:ln>
        </p:spPr>
        <p:txBody>
          <a:bodyPr lIns="91425" tIns="45713" rIns="91425" bIns="45713">
            <a:spAutoFit/>
          </a:bodyPr>
          <a:lstStyle/>
          <a:p>
            <a:pPr algn="ctr" fontAlgn="auto">
              <a:spcBef>
                <a:spcPts val="0"/>
              </a:spcBef>
              <a:spcAft>
                <a:spcPts val="0"/>
              </a:spcAft>
              <a:defRPr/>
            </a:pPr>
            <a:r>
              <a:rPr lang="en-US" dirty="0">
                <a:solidFill>
                  <a:srgbClr val="0000FF"/>
                </a:solidFill>
                <a:latin typeface="Verdana"/>
                <a:ea typeface="+mn-ea"/>
                <a:cs typeface="Verdana"/>
              </a:rPr>
              <a:t>Stellar structure equations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12739" y="1484362"/>
            <a:ext cx="3930650" cy="3838575"/>
          </a:xfrm>
          <a:prstGeom prst="rect">
            <a:avLst/>
          </a:prstGeom>
          <a:ln>
            <a:noFill/>
          </a:ln>
          <a:effectLst>
            <a:outerShdw blurRad="190500" algn="tl" rotWithShape="0">
              <a:srgbClr val="000000">
                <a:alpha val="70000"/>
              </a:srgbClr>
            </a:outerShdw>
          </a:effectLst>
        </p:spPr>
      </p:pic>
      <p:sp>
        <p:nvSpPr>
          <p:cNvPr id="7" name="TextBox 6"/>
          <p:cNvSpPr txBox="1"/>
          <p:nvPr/>
        </p:nvSpPr>
        <p:spPr>
          <a:xfrm>
            <a:off x="942976" y="1700213"/>
            <a:ext cx="863600" cy="400050"/>
          </a:xfrm>
          <a:prstGeom prst="rect">
            <a:avLst/>
          </a:prstGeom>
          <a:noFill/>
        </p:spPr>
        <p:txBody>
          <a:bodyPr lIns="91425" tIns="45713" rIns="91425" bIns="45713">
            <a:spAutoFit/>
          </a:bodyPr>
          <a:lstStyle/>
          <a:p>
            <a:pPr fontAlgn="auto">
              <a:spcBef>
                <a:spcPts val="0"/>
              </a:spcBef>
              <a:spcAft>
                <a:spcPts val="0"/>
              </a:spcAft>
              <a:defRPr/>
            </a:pPr>
            <a:r>
              <a:rPr lang="en-US" b="1" dirty="0">
                <a:solidFill>
                  <a:srgbClr val="3366FF"/>
                </a:solidFill>
                <a:latin typeface="Verdana"/>
                <a:ea typeface="+mn-ea"/>
                <a:cs typeface="Verdana"/>
              </a:rPr>
              <a:t>EOS</a:t>
            </a:r>
          </a:p>
        </p:txBody>
      </p:sp>
      <p:sp>
        <p:nvSpPr>
          <p:cNvPr id="8" name="TextBox 7"/>
          <p:cNvSpPr txBox="1"/>
          <p:nvPr/>
        </p:nvSpPr>
        <p:spPr>
          <a:xfrm>
            <a:off x="5910289" y="1700213"/>
            <a:ext cx="960437" cy="400050"/>
          </a:xfrm>
          <a:prstGeom prst="rect">
            <a:avLst/>
          </a:prstGeom>
          <a:noFill/>
        </p:spPr>
        <p:txBody>
          <a:bodyPr lIns="91425" tIns="45713" rIns="91425" bIns="45713">
            <a:spAutoFit/>
          </a:bodyPr>
          <a:lstStyle/>
          <a:p>
            <a:pPr fontAlgn="auto">
              <a:spcBef>
                <a:spcPts val="0"/>
              </a:spcBef>
              <a:spcAft>
                <a:spcPts val="0"/>
              </a:spcAft>
              <a:defRPr/>
            </a:pPr>
            <a:r>
              <a:rPr lang="en-US" b="1" dirty="0">
                <a:solidFill>
                  <a:srgbClr val="3366FF"/>
                </a:solidFill>
                <a:latin typeface="Verdana"/>
                <a:ea typeface="+mn-ea"/>
                <a:cs typeface="Verdana"/>
              </a:rPr>
              <a:t>M-R</a:t>
            </a:r>
          </a:p>
        </p:txBody>
      </p:sp>
      <p:sp>
        <p:nvSpPr>
          <p:cNvPr id="9" name="TextBox 8"/>
          <p:cNvSpPr txBox="1"/>
          <p:nvPr/>
        </p:nvSpPr>
        <p:spPr>
          <a:xfrm>
            <a:off x="900115" y="5445134"/>
            <a:ext cx="7416800" cy="654986"/>
          </a:xfrm>
          <a:prstGeom prst="rect">
            <a:avLst/>
          </a:prstGeom>
          <a:solidFill>
            <a:srgbClr val="FFFFFF"/>
          </a:solidFill>
          <a:ln>
            <a:solidFill>
              <a:schemeClr val="bg1"/>
            </a:solidFill>
          </a:ln>
        </p:spPr>
        <p:txBody>
          <a:bodyPr lIns="91425" tIns="45713" rIns="91425" bIns="45713">
            <a:spAutoFit/>
          </a:bodyPr>
          <a:lstStyle/>
          <a:p>
            <a:pPr algn="ctr" fontAlgn="auto">
              <a:spcBef>
                <a:spcPts val="0"/>
              </a:spcBef>
              <a:spcAft>
                <a:spcPts val="0"/>
              </a:spcAft>
              <a:defRPr/>
            </a:pPr>
            <a:r>
              <a:rPr lang="en-US" sz="1800" cap="small" dirty="0">
                <a:solidFill>
                  <a:prstClr val="black"/>
                </a:solidFill>
                <a:latin typeface="Verdana"/>
                <a:ea typeface="+mn-ea"/>
                <a:cs typeface="Verdana"/>
              </a:rPr>
              <a:t>Must measure </a:t>
            </a:r>
            <a:r>
              <a:rPr lang="en-US" sz="1800" b="1" cap="small" dirty="0">
                <a:solidFill>
                  <a:prstClr val="black"/>
                </a:solidFill>
                <a:latin typeface="Verdana"/>
                <a:ea typeface="+mn-ea"/>
                <a:cs typeface="Verdana"/>
              </a:rPr>
              <a:t>both M and R </a:t>
            </a:r>
            <a:r>
              <a:rPr lang="en-US" sz="1800" cap="small" dirty="0">
                <a:solidFill>
                  <a:prstClr val="black"/>
                </a:solidFill>
                <a:latin typeface="Verdana"/>
                <a:ea typeface="+mn-ea"/>
                <a:cs typeface="Verdana"/>
              </a:rPr>
              <a:t>to </a:t>
            </a:r>
            <a:r>
              <a:rPr lang="en-US" sz="1800" b="1" cap="small" dirty="0">
                <a:solidFill>
                  <a:prstClr val="black"/>
                </a:solidFill>
                <a:latin typeface="Verdana"/>
                <a:ea typeface="+mn-ea"/>
                <a:cs typeface="Verdana"/>
              </a:rPr>
              <a:t>high precision </a:t>
            </a:r>
          </a:p>
          <a:p>
            <a:pPr algn="ctr" fontAlgn="auto">
              <a:spcBef>
                <a:spcPts val="0"/>
              </a:spcBef>
              <a:spcAft>
                <a:spcPts val="0"/>
              </a:spcAft>
              <a:defRPr/>
            </a:pPr>
            <a:r>
              <a:rPr lang="en-US" sz="1800" cap="small" dirty="0">
                <a:solidFill>
                  <a:prstClr val="black"/>
                </a:solidFill>
                <a:latin typeface="Verdana"/>
                <a:ea typeface="+mn-ea"/>
                <a:cs typeface="Verdana"/>
              </a:rPr>
              <a:t>(low statistical and systematic errors) for a </a:t>
            </a:r>
            <a:r>
              <a:rPr lang="en-US" sz="1800" b="1" cap="small" dirty="0">
                <a:solidFill>
                  <a:prstClr val="black"/>
                </a:solidFill>
                <a:latin typeface="Verdana"/>
                <a:ea typeface="+mn-ea"/>
                <a:cs typeface="Verdana"/>
              </a:rPr>
              <a:t>range of M</a:t>
            </a:r>
            <a:r>
              <a:rPr lang="en-US" sz="1800" cap="small" dirty="0">
                <a:solidFill>
                  <a:prstClr val="black"/>
                </a:solidFill>
                <a:latin typeface="Verdana"/>
                <a:ea typeface="+mn-ea"/>
                <a:cs typeface="Verdana"/>
              </a:rPr>
              <a:t>.  </a:t>
            </a:r>
          </a:p>
        </p:txBody>
      </p:sp>
      <p:sp>
        <p:nvSpPr>
          <p:cNvPr id="10" name="U-Turn Arrow 9"/>
          <p:cNvSpPr/>
          <p:nvPr/>
        </p:nvSpPr>
        <p:spPr>
          <a:xfrm>
            <a:off x="1184277" y="581026"/>
            <a:ext cx="5327650" cy="863600"/>
          </a:xfrm>
          <a:prstGeom prst="uturnArrow">
            <a:avLst>
              <a:gd name="adj1" fmla="val 25000"/>
              <a:gd name="adj2" fmla="val 25000"/>
              <a:gd name="adj3" fmla="val 25000"/>
              <a:gd name="adj4" fmla="val 43750"/>
              <a:gd name="adj5" fmla="val 100000"/>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black"/>
              </a:solidFill>
              <a:latin typeface="Calibri"/>
            </a:endParaRPr>
          </a:p>
        </p:txBody>
      </p:sp>
      <p:sp>
        <p:nvSpPr>
          <p:cNvPr id="11" name="U-Turn Arrow 10"/>
          <p:cNvSpPr/>
          <p:nvPr/>
        </p:nvSpPr>
        <p:spPr>
          <a:xfrm flipH="1">
            <a:off x="1085851" y="581026"/>
            <a:ext cx="5329238" cy="863600"/>
          </a:xfrm>
          <a:prstGeom prst="uturnArrow">
            <a:avLst>
              <a:gd name="adj1" fmla="val 25000"/>
              <a:gd name="adj2" fmla="val 25000"/>
              <a:gd name="adj3" fmla="val 25000"/>
              <a:gd name="adj4" fmla="val 43750"/>
              <a:gd name="adj5" fmla="val 100000"/>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US" sz="1800">
              <a:solidFill>
                <a:prstClr val="black"/>
              </a:solidFill>
              <a:latin typeface="Calibri"/>
            </a:endParaRPr>
          </a:p>
        </p:txBody>
      </p:sp>
      <p:cxnSp>
        <p:nvCxnSpPr>
          <p:cNvPr id="12" name="Straight Connector 11"/>
          <p:cNvCxnSpPr/>
          <p:nvPr/>
        </p:nvCxnSpPr>
        <p:spPr>
          <a:xfrm>
            <a:off x="5486400" y="2743200"/>
            <a:ext cx="3200400"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20015781">
            <a:off x="6006909" y="2667711"/>
            <a:ext cx="2483929" cy="867291"/>
          </a:xfrm>
          <a:prstGeom prst="ellipse">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xit" presetSubtype="0" fill="hold" nodeType="withEffect">
                                  <p:stCondLst>
                                    <p:cond delay="0"/>
                                  </p:stCondLst>
                                  <p:childTnLst>
                                    <p:animEffect transition="out" filter="dissolv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9"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639" y="208518"/>
            <a:ext cx="7700962" cy="369332"/>
          </a:xfrm>
        </p:spPr>
        <p:txBody>
          <a:bodyPr/>
          <a:lstStyle/>
          <a:p>
            <a:r>
              <a:rPr lang="en-US" dirty="0" smtClean="0"/>
              <a:t>Pulse Profile </a:t>
            </a:r>
            <a:r>
              <a:rPr lang="en-US" dirty="0" err="1" smtClean="0"/>
              <a:t>Modelling</a:t>
            </a:r>
            <a:r>
              <a:rPr lang="en-US" dirty="0" smtClean="0"/>
              <a:t> </a:t>
            </a:r>
            <a:endParaRPr lang="en-US" dirty="0"/>
          </a:p>
        </p:txBody>
      </p:sp>
      <p:sp>
        <p:nvSpPr>
          <p:cNvPr id="5" name="Rectangle 2"/>
          <p:cNvSpPr>
            <a:spLocks/>
          </p:cNvSpPr>
          <p:nvPr/>
        </p:nvSpPr>
        <p:spPr bwMode="auto">
          <a:xfrm>
            <a:off x="3657600" y="6395991"/>
            <a:ext cx="6400800" cy="779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r>
              <a:rPr lang="en-US" sz="1800" i="1" dirty="0">
                <a:solidFill>
                  <a:srgbClr val="005286"/>
                </a:solidFill>
                <a:latin typeface="Arial"/>
                <a:cs typeface="Arial"/>
              </a:rPr>
              <a:t>Simulations (</a:t>
            </a:r>
            <a:r>
              <a:rPr lang="en-US" sz="1800" i="1" dirty="0" err="1">
                <a:solidFill>
                  <a:srgbClr val="005286"/>
                </a:solidFill>
                <a:latin typeface="Arial"/>
                <a:cs typeface="Arial"/>
              </a:rPr>
              <a:t>Hartle</a:t>
            </a:r>
            <a:r>
              <a:rPr lang="en-US" sz="1800" i="1" dirty="0">
                <a:solidFill>
                  <a:srgbClr val="005286"/>
                </a:solidFill>
                <a:latin typeface="Arial"/>
                <a:cs typeface="Arial"/>
              </a:rPr>
              <a:t>-Thorne </a:t>
            </a:r>
            <a:r>
              <a:rPr lang="en-US" sz="1800" i="1" dirty="0" err="1">
                <a:solidFill>
                  <a:srgbClr val="005286"/>
                </a:solidFill>
                <a:latin typeface="Arial"/>
                <a:cs typeface="Arial"/>
              </a:rPr>
              <a:t>spacetime</a:t>
            </a:r>
            <a:r>
              <a:rPr lang="en-US" sz="1800" i="1" dirty="0">
                <a:solidFill>
                  <a:srgbClr val="005286"/>
                </a:solidFill>
                <a:latin typeface="Arial"/>
                <a:cs typeface="Arial"/>
              </a:rPr>
              <a:t>) by Riley</a:t>
            </a:r>
            <a:endParaRPr lang="en-US" sz="1400" i="1" dirty="0">
              <a:solidFill>
                <a:srgbClr val="800000"/>
              </a:solidFill>
              <a:latin typeface="Arial"/>
              <a:cs typeface="Arial"/>
            </a:endParaRPr>
          </a:p>
          <a:p>
            <a:endParaRPr lang="en-US" sz="1400" i="1" dirty="0">
              <a:solidFill>
                <a:srgbClr val="800000"/>
              </a:solidFill>
              <a:latin typeface="Arial"/>
              <a:cs typeface="Arial"/>
            </a:endParaRPr>
          </a:p>
          <a:p>
            <a:endParaRPr lang="en-US" sz="1800" i="1" dirty="0">
              <a:solidFill>
                <a:srgbClr val="800000"/>
              </a:solidFill>
              <a:latin typeface="Arial"/>
              <a:cs typeface="Arial"/>
            </a:endParaRPr>
          </a:p>
        </p:txBody>
      </p:sp>
      <p:pic>
        <p:nvPicPr>
          <p:cNvPr id="6" name="BurstOscillation_ani_NAC2016.m4v"/>
          <p:cNvPicPr>
            <a:picLocks/>
          </p:cNvPicPr>
          <p:nvPr>
            <a:videoFile r:link="rId2"/>
            <p:extLst>
              <p:ext uri="{DAA4B4D4-6D71-4841-9C94-3DE7FCFB9230}">
                <p14:media xmlns:p14="http://schemas.microsoft.com/office/powerpoint/2010/main" r:embed="rId1"/>
              </p:ext>
            </p:extLst>
          </p:nvPr>
        </p:nvPicPr>
        <p:blipFill rotWithShape="1">
          <a:blip r:embed="rId4">
            <a:extLst/>
          </a:blip>
          <a:srcRect l="5924" t="6257" r="6632" b="2941"/>
          <a:stretch/>
        </p:blipFill>
        <p:spPr>
          <a:xfrm>
            <a:off x="319049" y="1143037"/>
            <a:ext cx="5167373" cy="4385091"/>
          </a:xfrm>
          <a:prstGeom prst="rect">
            <a:avLst/>
          </a:prstGeom>
          <a:ln w="12700">
            <a:miter lim="400000"/>
          </a:ln>
        </p:spPr>
      </p:pic>
      <p:sp>
        <p:nvSpPr>
          <p:cNvPr id="8" name="TextBox 7"/>
          <p:cNvSpPr txBox="1"/>
          <p:nvPr/>
        </p:nvSpPr>
        <p:spPr>
          <a:xfrm>
            <a:off x="637563" y="5528132"/>
            <a:ext cx="8422522" cy="430873"/>
          </a:xfrm>
          <a:prstGeom prst="rect">
            <a:avLst/>
          </a:prstGeom>
          <a:noFill/>
        </p:spPr>
        <p:txBody>
          <a:bodyPr wrap="none" lIns="91425" tIns="45713" rIns="91425" bIns="45713" rtlCol="0">
            <a:spAutoFit/>
          </a:bodyPr>
          <a:lstStyle/>
          <a:p>
            <a:r>
              <a:rPr lang="en-US" sz="2200" i="1" dirty="0">
                <a:solidFill>
                  <a:srgbClr val="800000"/>
                </a:solidFill>
                <a:latin typeface="Arial" charset="0"/>
              </a:rPr>
              <a:t>By fitting the pulse profiles we can reconstruct mass and radius…  </a:t>
            </a:r>
          </a:p>
        </p:txBody>
      </p:sp>
      <p:sp>
        <p:nvSpPr>
          <p:cNvPr id="9" name="TextBox 8"/>
          <p:cNvSpPr txBox="1"/>
          <p:nvPr/>
        </p:nvSpPr>
        <p:spPr>
          <a:xfrm>
            <a:off x="4275685" y="1249837"/>
            <a:ext cx="1226841" cy="369318"/>
          </a:xfrm>
          <a:prstGeom prst="rect">
            <a:avLst/>
          </a:prstGeom>
          <a:noFill/>
        </p:spPr>
        <p:txBody>
          <a:bodyPr wrap="none" lIns="91425" tIns="45713" rIns="91425" bIns="45713" rtlCol="0">
            <a:spAutoFit/>
          </a:bodyPr>
          <a:lstStyle/>
          <a:p>
            <a:r>
              <a:rPr lang="en-US" sz="1800" i="1" dirty="0">
                <a:solidFill>
                  <a:srgbClr val="005286"/>
                </a:solidFill>
                <a:latin typeface="Arial" charset="0"/>
              </a:rPr>
              <a:t>Spectrum</a:t>
            </a:r>
          </a:p>
        </p:txBody>
      </p:sp>
      <p:sp>
        <p:nvSpPr>
          <p:cNvPr id="10" name="TextBox 9"/>
          <p:cNvSpPr txBox="1"/>
          <p:nvPr/>
        </p:nvSpPr>
        <p:spPr>
          <a:xfrm>
            <a:off x="4110592" y="3942237"/>
            <a:ext cx="1509295" cy="369318"/>
          </a:xfrm>
          <a:prstGeom prst="rect">
            <a:avLst/>
          </a:prstGeom>
          <a:noFill/>
        </p:spPr>
        <p:txBody>
          <a:bodyPr wrap="none" lIns="91425" tIns="45713" rIns="91425" bIns="45713" rtlCol="0">
            <a:spAutoFit/>
          </a:bodyPr>
          <a:lstStyle/>
          <a:p>
            <a:r>
              <a:rPr lang="en-US" sz="1800" i="1" dirty="0">
                <a:solidFill>
                  <a:srgbClr val="005286"/>
                </a:solidFill>
                <a:latin typeface="Arial" charset="0"/>
              </a:rPr>
              <a:t>Pulse profile</a:t>
            </a:r>
          </a:p>
        </p:txBody>
      </p:sp>
      <p:sp>
        <p:nvSpPr>
          <p:cNvPr id="11" name="Rectangle 10"/>
          <p:cNvSpPr/>
          <p:nvPr/>
        </p:nvSpPr>
        <p:spPr>
          <a:xfrm>
            <a:off x="5715000" y="1143000"/>
            <a:ext cx="3429000" cy="4093414"/>
          </a:xfrm>
          <a:prstGeom prst="rect">
            <a:avLst/>
          </a:prstGeom>
        </p:spPr>
        <p:txBody>
          <a:bodyPr wrap="square" lIns="91425" tIns="45713" rIns="91425" bIns="45713">
            <a:spAutoFit/>
          </a:bodyPr>
          <a:lstStyle/>
          <a:p>
            <a:r>
              <a:rPr lang="en-US" b="1" dirty="0" smtClean="0">
                <a:solidFill>
                  <a:srgbClr val="800000"/>
                </a:solidFill>
                <a:latin typeface="Arial" charset="0"/>
              </a:rPr>
              <a:t>A Hotspot forms on the surface of the neutron star and radiates: </a:t>
            </a:r>
          </a:p>
          <a:p>
            <a:endParaRPr lang="en-US" b="1" dirty="0" smtClean="0">
              <a:solidFill>
                <a:srgbClr val="800000"/>
              </a:solidFill>
              <a:latin typeface="Arial" charset="0"/>
            </a:endParaRPr>
          </a:p>
          <a:p>
            <a:r>
              <a:rPr lang="en-US" b="1" dirty="0" smtClean="0">
                <a:solidFill>
                  <a:srgbClr val="800000"/>
                </a:solidFill>
                <a:latin typeface="Arial" charset="0"/>
              </a:rPr>
              <a:t>Relativistic effects: </a:t>
            </a:r>
            <a:r>
              <a:rPr lang="en-US" dirty="0" smtClean="0">
                <a:solidFill>
                  <a:srgbClr val="005286"/>
                </a:solidFill>
                <a:latin typeface="Arial" charset="0"/>
              </a:rPr>
              <a:t>Light</a:t>
            </a:r>
            <a:r>
              <a:rPr lang="en-US" dirty="0">
                <a:solidFill>
                  <a:srgbClr val="005286"/>
                </a:solidFill>
                <a:latin typeface="Arial" charset="0"/>
              </a:rPr>
              <a:t>-bending, </a:t>
            </a:r>
            <a:r>
              <a:rPr lang="en-US" dirty="0" smtClean="0">
                <a:solidFill>
                  <a:srgbClr val="005286"/>
                </a:solidFill>
                <a:latin typeface="Arial" charset="0"/>
              </a:rPr>
              <a:t>Gravitational &amp; transverse redshift, Doppler shifts, aberration, local time dilation </a:t>
            </a:r>
          </a:p>
          <a:p>
            <a:endParaRPr lang="en-US" dirty="0">
              <a:solidFill>
                <a:srgbClr val="005286"/>
              </a:solidFill>
              <a:latin typeface="Arial" charset="0"/>
              <a:sym typeface="Wingdings"/>
            </a:endParaRPr>
          </a:p>
          <a:p>
            <a:r>
              <a:rPr lang="en-US" dirty="0" smtClean="0">
                <a:solidFill>
                  <a:srgbClr val="005286"/>
                </a:solidFill>
                <a:latin typeface="Arial" charset="0"/>
                <a:sym typeface="Wingdings"/>
              </a:rPr>
              <a:t></a:t>
            </a:r>
            <a:r>
              <a:rPr lang="en-US" dirty="0" smtClean="0">
                <a:solidFill>
                  <a:srgbClr val="005286"/>
                </a:solidFill>
                <a:latin typeface="Arial" charset="0"/>
              </a:rPr>
              <a:t> </a:t>
            </a:r>
            <a:r>
              <a:rPr lang="en-US" b="1" dirty="0" smtClean="0">
                <a:solidFill>
                  <a:srgbClr val="800000"/>
                </a:solidFill>
                <a:latin typeface="Arial" charset="0"/>
              </a:rPr>
              <a:t>encode information </a:t>
            </a:r>
            <a:r>
              <a:rPr lang="en-US" b="1" dirty="0">
                <a:solidFill>
                  <a:srgbClr val="800000"/>
                </a:solidFill>
                <a:latin typeface="Arial" charset="0"/>
              </a:rPr>
              <a:t>about mass M and radius R in the pulse </a:t>
            </a:r>
            <a:r>
              <a:rPr lang="en-US" b="1" dirty="0" smtClean="0">
                <a:solidFill>
                  <a:srgbClr val="800000"/>
                </a:solidFill>
                <a:latin typeface="Arial" charset="0"/>
              </a:rPr>
              <a:t>profile.</a:t>
            </a:r>
            <a:r>
              <a:rPr lang="en-US" b="1" dirty="0" smtClean="0">
                <a:solidFill>
                  <a:srgbClr val="005286"/>
                </a:solidFill>
                <a:latin typeface="Arial" charset="0"/>
              </a:rPr>
              <a:t> </a:t>
            </a:r>
          </a:p>
        </p:txBody>
      </p:sp>
    </p:spTree>
    <p:extLst>
      <p:ext uri="{BB962C8B-B14F-4D97-AF65-F5344CB8AC3E}">
        <p14:creationId xmlns:p14="http://schemas.microsoft.com/office/powerpoint/2010/main" val="3984785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repeatCount="indefinite" fill="hold" display="0">
                  <p:stCondLst>
                    <p:cond delay="indefinite"/>
                  </p:stCondLst>
                </p:cTn>
                <p:tgtEl>
                  <p:spTgt spid="6"/>
                </p:tgtEl>
              </p:cMediaNode>
            </p:video>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9753600" cy="73152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pic>
        <p:nvPicPr>
          <p:cNvPr id="21" name="Picture 20" descr="black_embed.pdf"/>
          <p:cNvPicPr>
            <a:picLocks noChangeAspect="1"/>
          </p:cNvPicPr>
          <p:nvPr/>
        </p:nvPicPr>
        <p:blipFill rotWithShape="1">
          <a:blip r:embed="rId2">
            <a:duotone>
              <a:prstClr val="black"/>
              <a:srgbClr val="005BD3">
                <a:tint val="45000"/>
                <a:satMod val="400000"/>
              </a:srgbClr>
            </a:duotone>
            <a:lum bright="16000" contrast="42000"/>
            <a:extLst>
              <a:ext uri="{28A0092B-C50C-407E-A947-70E740481C1C}">
                <a14:useLocalDpi xmlns:a14="http://schemas.microsoft.com/office/drawing/2010/main" val="0"/>
              </a:ext>
            </a:extLst>
          </a:blip>
          <a:srcRect l="11146" t="31721" r="11520" b="31927"/>
          <a:stretch/>
        </p:blipFill>
        <p:spPr>
          <a:xfrm>
            <a:off x="-13204" y="660400"/>
            <a:ext cx="9157204" cy="5524500"/>
          </a:xfrm>
          <a:prstGeom prst="rect">
            <a:avLst/>
          </a:prstGeom>
        </p:spPr>
      </p:pic>
      <p:sp>
        <p:nvSpPr>
          <p:cNvPr id="22" name="Rectangle 21"/>
          <p:cNvSpPr/>
          <p:nvPr/>
        </p:nvSpPr>
        <p:spPr>
          <a:xfrm>
            <a:off x="0" y="666751"/>
            <a:ext cx="9144000" cy="5524500"/>
          </a:xfrm>
          <a:prstGeom prst="rect">
            <a:avLst/>
          </a:prstGeom>
          <a:solidFill>
            <a:sysClr val="windowText" lastClr="000000">
              <a:alpha val="60000"/>
            </a:sysClr>
          </a:solidFill>
          <a:ln w="9525" cap="flat" cmpd="sng" algn="ctr">
            <a:noFill/>
            <a:prstDash val="solid"/>
          </a:ln>
          <a:effectLst/>
        </p:spPr>
        <p:txBody>
          <a:bodyPr lIns="91425" tIns="45713" rIns="91425" bIns="45713" anchor="ctr"/>
          <a:lstStyle/>
          <a:p>
            <a:pPr algn="ctr" defTabSz="457130" fontAlgn="auto">
              <a:spcBef>
                <a:spcPts val="0"/>
              </a:spcBef>
              <a:spcAft>
                <a:spcPts val="0"/>
              </a:spcAft>
              <a:defRPr/>
            </a:pPr>
            <a:endParaRPr lang="en-US" sz="1800" kern="0">
              <a:solidFill>
                <a:prstClr val="white"/>
              </a:solidFill>
              <a:latin typeface="Calibri"/>
              <a:ea typeface="+mn-ea"/>
              <a:cs typeface="+mn-cs"/>
            </a:endParaRPr>
          </a:p>
        </p:txBody>
      </p:sp>
      <p:sp>
        <p:nvSpPr>
          <p:cNvPr id="23" name="TextBox 22"/>
          <p:cNvSpPr txBox="1"/>
          <p:nvPr/>
        </p:nvSpPr>
        <p:spPr>
          <a:xfrm>
            <a:off x="25" y="4876800"/>
            <a:ext cx="5145985" cy="1838324"/>
          </a:xfrm>
          <a:prstGeom prst="rect">
            <a:avLst/>
          </a:prstGeom>
          <a:gradFill flip="none" rotWithShape="1">
            <a:gsLst>
              <a:gs pos="43000">
                <a:sysClr val="windowText" lastClr="000000">
                  <a:alpha val="74000"/>
                </a:sysClr>
              </a:gs>
              <a:gs pos="100000">
                <a:sysClr val="windowText" lastClr="000000">
                  <a:alpha val="0"/>
                </a:sysClr>
              </a:gs>
            </a:gsLst>
            <a:path path="rect">
              <a:fillToRect l="50000" t="50000" r="50000" b="50000"/>
            </a:path>
            <a:tileRect/>
          </a:gradFill>
        </p:spPr>
        <p:txBody>
          <a:bodyPr wrap="none" lIns="91425" tIns="45713" rIns="91425" bIns="45713" anchor="ctr"/>
          <a:lstStyle/>
          <a:p>
            <a:pPr defTabSz="457130" fontAlgn="auto">
              <a:spcBef>
                <a:spcPts val="0"/>
              </a:spcBef>
              <a:spcAft>
                <a:spcPts val="0"/>
              </a:spcAft>
              <a:defRPr/>
            </a:pPr>
            <a:r>
              <a:rPr lang="en-US" sz="1800" kern="0" dirty="0">
                <a:solidFill>
                  <a:prstClr val="white"/>
                </a:solidFill>
                <a:latin typeface="Verdana"/>
                <a:ea typeface="+mn-ea"/>
                <a:cs typeface="Verdana"/>
              </a:rPr>
              <a:t>Tests of General Relativity </a:t>
            </a:r>
          </a:p>
          <a:p>
            <a:pPr defTabSz="457130" fontAlgn="auto">
              <a:spcBef>
                <a:spcPts val="0"/>
              </a:spcBef>
              <a:spcAft>
                <a:spcPts val="0"/>
              </a:spcAft>
              <a:defRPr/>
            </a:pPr>
            <a:r>
              <a:rPr lang="en-US" sz="1800" kern="0" dirty="0">
                <a:solidFill>
                  <a:prstClr val="white"/>
                </a:solidFill>
                <a:latin typeface="Verdana"/>
                <a:ea typeface="+mn-ea"/>
                <a:cs typeface="Verdana"/>
              </a:rPr>
              <a:t>with binary millisecond </a:t>
            </a:r>
            <a:r>
              <a:rPr lang="en-US" sz="1800" kern="0" dirty="0" err="1">
                <a:solidFill>
                  <a:prstClr val="white"/>
                </a:solidFill>
                <a:latin typeface="Verdana"/>
                <a:ea typeface="+mn-ea"/>
                <a:cs typeface="Verdana"/>
              </a:rPr>
              <a:t>radiopulsars</a:t>
            </a:r>
            <a:r>
              <a:rPr lang="en-US" sz="1800" kern="0" dirty="0">
                <a:solidFill>
                  <a:prstClr val="white"/>
                </a:solidFill>
                <a:latin typeface="Verdana"/>
                <a:ea typeface="+mn-ea"/>
                <a:cs typeface="Verdana"/>
              </a:rPr>
              <a:t>:</a:t>
            </a:r>
          </a:p>
          <a:p>
            <a:pPr defTabSz="457130" fontAlgn="auto">
              <a:spcBef>
                <a:spcPts val="0"/>
              </a:spcBef>
              <a:spcAft>
                <a:spcPts val="0"/>
              </a:spcAft>
              <a:defRPr/>
            </a:pPr>
            <a:endParaRPr lang="en-US" sz="1000" kern="0" dirty="0">
              <a:solidFill>
                <a:prstClr val="white"/>
              </a:solidFill>
              <a:latin typeface="Verdana"/>
              <a:ea typeface="+mn-ea"/>
              <a:cs typeface="Verdana"/>
            </a:endParaRPr>
          </a:p>
          <a:p>
            <a:pPr defTabSz="457130" fontAlgn="auto">
              <a:spcBef>
                <a:spcPts val="0"/>
              </a:spcBef>
              <a:spcAft>
                <a:spcPts val="0"/>
              </a:spcAft>
              <a:defRPr/>
            </a:pPr>
            <a:r>
              <a:rPr lang="en-US" sz="1800" kern="0" cap="small" dirty="0">
                <a:solidFill>
                  <a:prstClr val="white"/>
                </a:solidFill>
                <a:latin typeface="Verdana"/>
                <a:ea typeface="+mn-ea"/>
                <a:cs typeface="Verdana"/>
              </a:rPr>
              <a:t>Relativistic effects are small perturbations</a:t>
            </a:r>
          </a:p>
        </p:txBody>
      </p:sp>
      <p:sp>
        <p:nvSpPr>
          <p:cNvPr id="24" name="TextBox 23"/>
          <p:cNvSpPr txBox="1"/>
          <p:nvPr/>
        </p:nvSpPr>
        <p:spPr>
          <a:xfrm>
            <a:off x="5638800" y="2971817"/>
            <a:ext cx="4000500" cy="1609725"/>
          </a:xfrm>
          <a:prstGeom prst="rect">
            <a:avLst/>
          </a:prstGeom>
          <a:gradFill flip="none" rotWithShape="1">
            <a:gsLst>
              <a:gs pos="60000">
                <a:sysClr val="windowText" lastClr="000000">
                  <a:alpha val="83000"/>
                </a:sysClr>
              </a:gs>
              <a:gs pos="100000">
                <a:sysClr val="windowText" lastClr="000000">
                  <a:alpha val="0"/>
                </a:sysClr>
              </a:gs>
            </a:gsLst>
            <a:path path="rect">
              <a:fillToRect l="50000" t="50000" r="50000" b="50000"/>
            </a:path>
            <a:tileRect/>
          </a:gradFill>
        </p:spPr>
        <p:txBody>
          <a:bodyPr wrap="none" lIns="91425" tIns="45713" rIns="91425" bIns="45713" anchor="ctr"/>
          <a:lstStyle/>
          <a:p>
            <a:pPr algn="ctr" defTabSz="457130" fontAlgn="auto">
              <a:spcBef>
                <a:spcPts val="0"/>
              </a:spcBef>
              <a:spcAft>
                <a:spcPts val="0"/>
              </a:spcAft>
              <a:defRPr/>
            </a:pPr>
            <a:r>
              <a:rPr lang="en-US" sz="1800" kern="0" dirty="0" err="1">
                <a:solidFill>
                  <a:prstClr val="white"/>
                </a:solidFill>
                <a:latin typeface="Verdana"/>
                <a:ea typeface="+mn-ea"/>
                <a:cs typeface="Verdana"/>
              </a:rPr>
              <a:t>eX</a:t>
            </a:r>
            <a:r>
              <a:rPr lang="en-US" sz="1600" kern="0" dirty="0" err="1">
                <a:solidFill>
                  <a:prstClr val="white"/>
                </a:solidFill>
                <a:latin typeface="Verdana"/>
                <a:ea typeface="+mn-ea"/>
                <a:cs typeface="Verdana"/>
              </a:rPr>
              <a:t>TP</a:t>
            </a:r>
            <a:r>
              <a:rPr lang="en-US" sz="1600" kern="0" dirty="0">
                <a:solidFill>
                  <a:prstClr val="white"/>
                </a:solidFill>
                <a:latin typeface="Verdana"/>
                <a:ea typeface="+mn-ea"/>
                <a:cs typeface="Verdana"/>
              </a:rPr>
              <a:t>: near the event horizon</a:t>
            </a:r>
          </a:p>
          <a:p>
            <a:pPr algn="ctr" defTabSz="457130" fontAlgn="auto">
              <a:spcBef>
                <a:spcPts val="0"/>
              </a:spcBef>
              <a:spcAft>
                <a:spcPts val="0"/>
              </a:spcAft>
              <a:defRPr/>
            </a:pPr>
            <a:r>
              <a:rPr lang="en-US" sz="1600" kern="0" dirty="0">
                <a:solidFill>
                  <a:prstClr val="white"/>
                </a:solidFill>
                <a:latin typeface="Verdana"/>
                <a:ea typeface="+mn-ea"/>
                <a:cs typeface="Verdana"/>
              </a:rPr>
              <a:t>relativistic effects are large !</a:t>
            </a:r>
          </a:p>
        </p:txBody>
      </p:sp>
      <p:sp>
        <p:nvSpPr>
          <p:cNvPr id="25" name="TextBox 24"/>
          <p:cNvSpPr txBox="1"/>
          <p:nvPr/>
        </p:nvSpPr>
        <p:spPr>
          <a:xfrm>
            <a:off x="66680" y="161925"/>
            <a:ext cx="6417141" cy="2286000"/>
          </a:xfrm>
          <a:prstGeom prst="rect">
            <a:avLst/>
          </a:prstGeom>
          <a:gradFill flip="none" rotWithShape="1">
            <a:gsLst>
              <a:gs pos="34000">
                <a:sysClr val="windowText" lastClr="000000"/>
              </a:gs>
              <a:gs pos="100000">
                <a:sysClr val="windowText" lastClr="000000">
                  <a:alpha val="0"/>
                </a:sysClr>
              </a:gs>
            </a:gsLst>
            <a:path path="rect">
              <a:fillToRect l="50000" t="50000" r="50000" b="50000"/>
            </a:path>
            <a:tileRect/>
          </a:gradFill>
        </p:spPr>
        <p:txBody>
          <a:bodyPr wrap="none" lIns="91425" tIns="45713" rIns="91425" bIns="45713" anchor="ctr"/>
          <a:lstStyle/>
          <a:p>
            <a:pPr marL="285707" indent="-285707" defTabSz="457130" fontAlgn="auto">
              <a:spcBef>
                <a:spcPts val="0"/>
              </a:spcBef>
              <a:spcAft>
                <a:spcPts val="0"/>
              </a:spcAft>
              <a:defRPr/>
            </a:pPr>
            <a:r>
              <a:rPr lang="it-IT" sz="1600" kern="0" cap="small" dirty="0">
                <a:solidFill>
                  <a:prstClr val="white"/>
                </a:solidFill>
                <a:latin typeface="Verdana"/>
                <a:ea typeface="+mn-ea"/>
                <a:cs typeface="Verdana"/>
              </a:rPr>
              <a:t>Astrophysics near black holes: strong field effects</a:t>
            </a:r>
          </a:p>
          <a:p>
            <a:pPr marL="285707" indent="-285707" defTabSz="457130" fontAlgn="auto">
              <a:spcBef>
                <a:spcPts val="0"/>
              </a:spcBef>
              <a:spcAft>
                <a:spcPts val="0"/>
              </a:spcAft>
              <a:defRPr/>
            </a:pPr>
            <a:endParaRPr lang="it-IT" sz="1600" kern="0" cap="small" dirty="0">
              <a:solidFill>
                <a:prstClr val="white"/>
              </a:solidFill>
              <a:latin typeface="Verdana"/>
              <a:ea typeface="+mn-ea"/>
              <a:cs typeface="Verdana"/>
            </a:endParaRPr>
          </a:p>
          <a:p>
            <a:pPr marL="742836" lvl="1" indent="-285707" defTabSz="457130" fontAlgn="auto">
              <a:spcBef>
                <a:spcPts val="0"/>
              </a:spcBef>
              <a:spcAft>
                <a:spcPts val="0"/>
              </a:spcAft>
              <a:buFont typeface="Arial"/>
              <a:buChar char="•"/>
              <a:defRPr/>
            </a:pPr>
            <a:r>
              <a:rPr lang="it-IT" sz="1600" kern="0" dirty="0" err="1">
                <a:solidFill>
                  <a:prstClr val="white"/>
                </a:solidFill>
                <a:latin typeface="Verdana"/>
                <a:ea typeface="+mn-ea"/>
                <a:cs typeface="Verdana"/>
              </a:rPr>
              <a:t>Innermost</a:t>
            </a:r>
            <a:r>
              <a:rPr lang="it-IT" sz="1600" kern="0" dirty="0">
                <a:solidFill>
                  <a:prstClr val="white"/>
                </a:solidFill>
                <a:latin typeface="Verdana"/>
                <a:ea typeface="+mn-ea"/>
                <a:cs typeface="Verdana"/>
              </a:rPr>
              <a:t> Stable Circular Orbit </a:t>
            </a:r>
          </a:p>
          <a:p>
            <a:pPr marL="742836" lvl="1" indent="-285707" defTabSz="457130" fontAlgn="auto">
              <a:spcBef>
                <a:spcPts val="0"/>
              </a:spcBef>
              <a:spcAft>
                <a:spcPts val="0"/>
              </a:spcAft>
              <a:buFont typeface="Arial"/>
              <a:buChar char="•"/>
              <a:defRPr/>
            </a:pPr>
            <a:r>
              <a:rPr lang="it-IT" sz="1600" kern="0" dirty="0" err="1">
                <a:solidFill>
                  <a:prstClr val="white"/>
                </a:solidFill>
                <a:latin typeface="Verdana"/>
                <a:ea typeface="+mn-ea"/>
                <a:cs typeface="Verdana"/>
              </a:rPr>
              <a:t>Orbital</a:t>
            </a:r>
            <a:r>
              <a:rPr lang="it-IT" sz="1600" kern="0" dirty="0">
                <a:solidFill>
                  <a:prstClr val="white"/>
                </a:solidFill>
                <a:latin typeface="Verdana"/>
                <a:ea typeface="+mn-ea"/>
                <a:cs typeface="Verdana"/>
              </a:rPr>
              <a:t> </a:t>
            </a:r>
            <a:r>
              <a:rPr lang="it-IT" sz="1600" kern="0" dirty="0" err="1">
                <a:solidFill>
                  <a:prstClr val="white"/>
                </a:solidFill>
                <a:latin typeface="Verdana"/>
                <a:ea typeface="+mn-ea"/>
                <a:cs typeface="Verdana"/>
              </a:rPr>
              <a:t>motion</a:t>
            </a:r>
            <a:r>
              <a:rPr lang="it-IT" sz="1600" kern="0" dirty="0">
                <a:solidFill>
                  <a:prstClr val="white"/>
                </a:solidFill>
                <a:latin typeface="Verdana"/>
                <a:ea typeface="+mn-ea"/>
                <a:cs typeface="Verdana"/>
              </a:rPr>
              <a:t> </a:t>
            </a:r>
            <a:r>
              <a:rPr lang="it-IT" sz="1600" kern="0" dirty="0" err="1">
                <a:solidFill>
                  <a:prstClr val="white"/>
                </a:solidFill>
                <a:latin typeface="Verdana"/>
                <a:ea typeface="+mn-ea"/>
                <a:cs typeface="Verdana"/>
              </a:rPr>
              <a:t>near</a:t>
            </a:r>
            <a:r>
              <a:rPr lang="it-IT" sz="1600" kern="0" dirty="0">
                <a:solidFill>
                  <a:prstClr val="white"/>
                </a:solidFill>
                <a:latin typeface="Verdana"/>
                <a:ea typeface="+mn-ea"/>
                <a:cs typeface="Verdana"/>
              </a:rPr>
              <a:t> ISCO </a:t>
            </a:r>
          </a:p>
          <a:p>
            <a:pPr marL="742836" lvl="1" indent="-285707" defTabSz="457130" fontAlgn="auto">
              <a:spcBef>
                <a:spcPts val="0"/>
              </a:spcBef>
              <a:spcAft>
                <a:spcPts val="0"/>
              </a:spcAft>
              <a:buFont typeface="Arial"/>
              <a:buChar char="•"/>
              <a:defRPr/>
            </a:pPr>
            <a:r>
              <a:rPr lang="it-IT" sz="1600" kern="0" dirty="0" err="1">
                <a:solidFill>
                  <a:prstClr val="white"/>
                </a:solidFill>
                <a:latin typeface="Verdana"/>
                <a:ea typeface="+mn-ea"/>
                <a:cs typeface="Verdana"/>
              </a:rPr>
              <a:t>Orbital</a:t>
            </a:r>
            <a:r>
              <a:rPr lang="it-IT" sz="1600" kern="0" dirty="0">
                <a:solidFill>
                  <a:prstClr val="white"/>
                </a:solidFill>
                <a:latin typeface="Verdana"/>
                <a:ea typeface="+mn-ea"/>
                <a:cs typeface="Verdana"/>
              </a:rPr>
              <a:t> and </a:t>
            </a:r>
            <a:r>
              <a:rPr lang="it-IT" sz="1600" kern="0" dirty="0" err="1">
                <a:solidFill>
                  <a:prstClr val="white"/>
                </a:solidFill>
                <a:latin typeface="Verdana"/>
                <a:ea typeface="+mn-ea"/>
                <a:cs typeface="Verdana"/>
              </a:rPr>
              <a:t>epicyclic</a:t>
            </a:r>
            <a:r>
              <a:rPr lang="it-IT" sz="1600" kern="0" dirty="0">
                <a:solidFill>
                  <a:prstClr val="white"/>
                </a:solidFill>
                <a:latin typeface="Verdana"/>
                <a:ea typeface="+mn-ea"/>
                <a:cs typeface="Verdana"/>
              </a:rPr>
              <a:t> </a:t>
            </a:r>
            <a:r>
              <a:rPr lang="it-IT" sz="1600" kern="0" dirty="0" err="1">
                <a:solidFill>
                  <a:prstClr val="white"/>
                </a:solidFill>
                <a:latin typeface="Verdana"/>
                <a:ea typeface="+mn-ea"/>
                <a:cs typeface="Verdana"/>
              </a:rPr>
              <a:t>frequencies</a:t>
            </a:r>
            <a:endParaRPr lang="it-IT" sz="1600" kern="0" dirty="0">
              <a:solidFill>
                <a:prstClr val="white"/>
              </a:solidFill>
              <a:latin typeface="Verdana"/>
              <a:ea typeface="+mn-ea"/>
              <a:cs typeface="Verdana"/>
            </a:endParaRPr>
          </a:p>
          <a:p>
            <a:pPr marL="742836" lvl="1" indent="-285707" defTabSz="457130" fontAlgn="auto">
              <a:spcBef>
                <a:spcPts val="0"/>
              </a:spcBef>
              <a:spcAft>
                <a:spcPts val="0"/>
              </a:spcAft>
              <a:buFont typeface="Arial"/>
              <a:buChar char="•"/>
              <a:defRPr/>
            </a:pPr>
            <a:r>
              <a:rPr lang="it-IT" sz="1600" kern="0" dirty="0" err="1">
                <a:solidFill>
                  <a:prstClr val="white"/>
                </a:solidFill>
                <a:latin typeface="Verdana"/>
                <a:ea typeface="+mn-ea"/>
                <a:cs typeface="Verdana"/>
              </a:rPr>
              <a:t>Frame dragging, </a:t>
            </a:r>
            <a:r>
              <a:rPr lang="it-IT" sz="1600" kern="0" dirty="0">
                <a:solidFill>
                  <a:prstClr val="white"/>
                </a:solidFill>
                <a:latin typeface="Verdana"/>
                <a:ea typeface="+mn-ea"/>
                <a:cs typeface="Verdana"/>
              </a:rPr>
              <a:t>light </a:t>
            </a:r>
            <a:r>
              <a:rPr lang="it-IT" sz="1600" kern="0" dirty="0" err="1">
                <a:solidFill>
                  <a:prstClr val="white"/>
                </a:solidFill>
                <a:latin typeface="Verdana"/>
                <a:ea typeface="+mn-ea"/>
                <a:cs typeface="Verdana"/>
              </a:rPr>
              <a:t>deflection, Shapiro effect</a:t>
            </a:r>
          </a:p>
        </p:txBody>
      </p:sp>
      <p:sp>
        <p:nvSpPr>
          <p:cNvPr id="26" name="TextBox 25"/>
          <p:cNvSpPr txBox="1"/>
          <p:nvPr/>
        </p:nvSpPr>
        <p:spPr>
          <a:xfrm>
            <a:off x="76224" y="2133600"/>
            <a:ext cx="4224233" cy="2324100"/>
          </a:xfrm>
          <a:prstGeom prst="rect">
            <a:avLst/>
          </a:prstGeom>
          <a:gradFill flip="none" rotWithShape="1">
            <a:gsLst>
              <a:gs pos="43000">
                <a:sysClr val="windowText" lastClr="000000"/>
              </a:gs>
              <a:gs pos="100000">
                <a:sysClr val="windowText" lastClr="000000">
                  <a:alpha val="0"/>
                </a:sysClr>
              </a:gs>
            </a:gsLst>
            <a:path path="rect">
              <a:fillToRect l="50000" t="50000" r="50000" b="50000"/>
            </a:path>
            <a:tileRect/>
          </a:gradFill>
        </p:spPr>
        <p:txBody>
          <a:bodyPr wrap="none" lIns="91425" tIns="45713" rIns="91425" bIns="45713" anchor="ctr"/>
          <a:lstStyle/>
          <a:p>
            <a:pPr marL="285707" indent="-285707" defTabSz="457130" fontAlgn="auto">
              <a:spcBef>
                <a:spcPts val="0"/>
              </a:spcBef>
              <a:spcAft>
                <a:spcPts val="0"/>
              </a:spcAft>
              <a:defRPr/>
            </a:pPr>
            <a:r>
              <a:rPr lang="it-IT" sz="1600" kern="0" cap="small" dirty="0" err="1">
                <a:solidFill>
                  <a:prstClr val="white"/>
                </a:solidFill>
                <a:latin typeface="Verdana"/>
                <a:ea typeface="+mn-ea"/>
                <a:cs typeface="Verdana"/>
              </a:rPr>
              <a:t>Astrophysical</a:t>
            </a:r>
            <a:r>
              <a:rPr lang="it-IT" sz="1600" kern="0" cap="small" dirty="0">
                <a:solidFill>
                  <a:prstClr val="white"/>
                </a:solidFill>
                <a:latin typeface="Verdana"/>
                <a:ea typeface="+mn-ea"/>
                <a:cs typeface="Verdana"/>
              </a:rPr>
              <a:t>  impact</a:t>
            </a:r>
          </a:p>
          <a:p>
            <a:pPr marL="285707" indent="-285707" defTabSz="457130" fontAlgn="auto">
              <a:spcBef>
                <a:spcPts val="0"/>
              </a:spcBef>
              <a:spcAft>
                <a:spcPts val="0"/>
              </a:spcAft>
              <a:defRPr/>
            </a:pPr>
            <a:endParaRPr lang="it-IT" sz="1600" kern="0" cap="small" dirty="0">
              <a:solidFill>
                <a:prstClr val="white"/>
              </a:solidFill>
              <a:latin typeface="Verdana"/>
              <a:ea typeface="+mn-ea"/>
              <a:cs typeface="Verdana"/>
            </a:endParaRPr>
          </a:p>
          <a:p>
            <a:pPr marL="742836" lvl="1" indent="-285707" defTabSz="457130" fontAlgn="auto">
              <a:spcBef>
                <a:spcPts val="0"/>
              </a:spcBef>
              <a:spcAft>
                <a:spcPts val="0"/>
              </a:spcAft>
              <a:buFont typeface="Arial"/>
              <a:buChar char="•"/>
              <a:defRPr/>
            </a:pPr>
            <a:r>
              <a:rPr lang="it-IT" sz="1600" kern="0" dirty="0">
                <a:solidFill>
                  <a:prstClr val="white"/>
                </a:solidFill>
                <a:latin typeface="Verdana"/>
                <a:ea typeface="+mn-ea"/>
                <a:cs typeface="Verdana"/>
              </a:rPr>
              <a:t>Black </a:t>
            </a:r>
            <a:r>
              <a:rPr lang="it-IT" sz="1600" kern="0" dirty="0" err="1">
                <a:solidFill>
                  <a:prstClr val="white"/>
                </a:solidFill>
                <a:latin typeface="Verdana"/>
                <a:ea typeface="+mn-ea"/>
                <a:cs typeface="Verdana"/>
              </a:rPr>
              <a:t>hole</a:t>
            </a:r>
            <a:r>
              <a:rPr lang="it-IT" sz="1600" kern="0" dirty="0">
                <a:solidFill>
                  <a:prstClr val="white"/>
                </a:solidFill>
                <a:latin typeface="Verdana"/>
                <a:ea typeface="+mn-ea"/>
                <a:cs typeface="Verdana"/>
              </a:rPr>
              <a:t> masses and spins</a:t>
            </a:r>
          </a:p>
          <a:p>
            <a:pPr marL="742836" lvl="1" indent="-285707" defTabSz="457130" fontAlgn="auto">
              <a:spcBef>
                <a:spcPts val="0"/>
              </a:spcBef>
              <a:spcAft>
                <a:spcPts val="0"/>
              </a:spcAft>
              <a:buFont typeface="Arial"/>
              <a:buChar char="•"/>
              <a:defRPr/>
            </a:pPr>
            <a:r>
              <a:rPr lang="it-IT" sz="1600" kern="0" dirty="0" err="1">
                <a:solidFill>
                  <a:prstClr val="white"/>
                </a:solidFill>
                <a:latin typeface="Verdana"/>
                <a:ea typeface="+mn-ea"/>
                <a:cs typeface="Verdana"/>
              </a:rPr>
              <a:t>Accretion</a:t>
            </a:r>
            <a:r>
              <a:rPr lang="it-IT" sz="1600" kern="0" dirty="0">
                <a:solidFill>
                  <a:prstClr val="white"/>
                </a:solidFill>
                <a:latin typeface="Verdana"/>
                <a:ea typeface="+mn-ea"/>
                <a:cs typeface="Verdana"/>
              </a:rPr>
              <a:t> </a:t>
            </a:r>
            <a:r>
              <a:rPr lang="it-IT" sz="1600" kern="0" dirty="0" err="1">
                <a:solidFill>
                  <a:prstClr val="white"/>
                </a:solidFill>
                <a:latin typeface="Verdana"/>
                <a:ea typeface="+mn-ea"/>
                <a:cs typeface="Verdana"/>
              </a:rPr>
              <a:t>physics</a:t>
            </a:r>
            <a:r>
              <a:rPr lang="it-IT" sz="1600" kern="0" dirty="0">
                <a:solidFill>
                  <a:prstClr val="white"/>
                </a:solidFill>
                <a:latin typeface="Verdana"/>
                <a:ea typeface="+mn-ea"/>
                <a:cs typeface="Verdana"/>
              </a:rPr>
              <a:t> </a:t>
            </a:r>
          </a:p>
          <a:p>
            <a:pPr marL="742836" lvl="1" indent="-285707" defTabSz="457130" fontAlgn="auto">
              <a:spcBef>
                <a:spcPts val="0"/>
              </a:spcBef>
              <a:spcAft>
                <a:spcPts val="0"/>
              </a:spcAft>
              <a:buFont typeface="Arial"/>
              <a:buChar char="•"/>
              <a:defRPr/>
            </a:pPr>
            <a:r>
              <a:rPr lang="it-IT" sz="1600" kern="0" dirty="0">
                <a:solidFill>
                  <a:prstClr val="white"/>
                </a:solidFill>
                <a:latin typeface="Verdana"/>
                <a:ea typeface="+mn-ea"/>
                <a:cs typeface="Verdana"/>
              </a:rPr>
              <a:t>AGN feedback</a:t>
            </a:r>
          </a:p>
          <a:p>
            <a:pPr marL="742836" lvl="1" indent="-285707" defTabSz="457130" fontAlgn="auto">
              <a:spcBef>
                <a:spcPts val="0"/>
              </a:spcBef>
              <a:spcAft>
                <a:spcPts val="0"/>
              </a:spcAft>
              <a:buFont typeface="Arial"/>
              <a:buChar char="•"/>
              <a:defRPr/>
            </a:pPr>
            <a:r>
              <a:rPr lang="it-IT" sz="1600" kern="0" dirty="0" err="1">
                <a:solidFill>
                  <a:prstClr val="white"/>
                </a:solidFill>
                <a:latin typeface="Verdana"/>
                <a:ea typeface="+mn-ea"/>
                <a:cs typeface="Verdana"/>
              </a:rPr>
              <a:t>Relativistic</a:t>
            </a:r>
            <a:r>
              <a:rPr lang="it-IT" sz="1600" kern="0" dirty="0">
                <a:solidFill>
                  <a:prstClr val="white"/>
                </a:solidFill>
                <a:latin typeface="Verdana"/>
                <a:ea typeface="+mn-ea"/>
                <a:cs typeface="Verdana"/>
              </a:rPr>
              <a:t> </a:t>
            </a:r>
            <a:r>
              <a:rPr lang="it-IT" sz="1600" kern="0" dirty="0" err="1">
                <a:solidFill>
                  <a:prstClr val="white"/>
                </a:solidFill>
                <a:latin typeface="Verdana"/>
                <a:ea typeface="+mn-ea"/>
                <a:cs typeface="Verdana"/>
              </a:rPr>
              <a:t>jets</a:t>
            </a:r>
            <a:endParaRPr lang="it-IT" sz="1600" kern="0" dirty="0">
              <a:solidFill>
                <a:prstClr val="white"/>
              </a:solidFill>
              <a:latin typeface="Verdana"/>
              <a:ea typeface="+mn-ea"/>
              <a:cs typeface="Verdana"/>
            </a:endParaRPr>
          </a:p>
        </p:txBody>
      </p:sp>
      <p:sp>
        <p:nvSpPr>
          <p:cNvPr id="27" name="TextBox 26"/>
          <p:cNvSpPr txBox="1"/>
          <p:nvPr/>
        </p:nvSpPr>
        <p:spPr>
          <a:xfrm rot="20347036">
            <a:off x="3486153" y="4306831"/>
            <a:ext cx="2828973" cy="646317"/>
          </a:xfrm>
          <a:prstGeom prst="rect">
            <a:avLst/>
          </a:prstGeom>
          <a:noFill/>
        </p:spPr>
        <p:txBody>
          <a:bodyPr wrap="none" lIns="91425" tIns="45713" rIns="91425" bIns="45713">
            <a:spAutoFit/>
          </a:bodyPr>
          <a:lstStyle/>
          <a:p>
            <a:pPr defTabSz="457130" fontAlgn="auto">
              <a:spcBef>
                <a:spcPts val="0"/>
              </a:spcBef>
              <a:spcAft>
                <a:spcPts val="0"/>
              </a:spcAft>
              <a:defRPr/>
            </a:pPr>
            <a:r>
              <a:rPr lang="en-US" sz="1800" cap="small" dirty="0">
                <a:solidFill>
                  <a:srgbClr val="C00000"/>
                </a:solidFill>
                <a:latin typeface="Verdana"/>
                <a:ea typeface="+mn-ea"/>
                <a:cs typeface="Verdana"/>
              </a:rPr>
              <a:t>Factor 100,000 closer </a:t>
            </a:r>
          </a:p>
          <a:p>
            <a:pPr algn="ctr" defTabSz="457130" fontAlgn="auto">
              <a:spcBef>
                <a:spcPts val="0"/>
              </a:spcBef>
              <a:spcAft>
                <a:spcPts val="0"/>
              </a:spcAft>
              <a:defRPr/>
            </a:pPr>
            <a:r>
              <a:rPr lang="en-US" sz="1800" cap="small" dirty="0">
                <a:solidFill>
                  <a:srgbClr val="C00000"/>
                </a:solidFill>
                <a:latin typeface="Verdana"/>
                <a:ea typeface="+mn-ea"/>
                <a:cs typeface="Verdana"/>
              </a:rPr>
              <a:t>to the black hole</a:t>
            </a:r>
          </a:p>
        </p:txBody>
      </p:sp>
      <p:sp>
        <p:nvSpPr>
          <p:cNvPr id="29" name="Freccia a destra con strisce 14"/>
          <p:cNvSpPr/>
          <p:nvPr/>
        </p:nvSpPr>
        <p:spPr>
          <a:xfrm rot="20365280">
            <a:off x="2473327" y="4064000"/>
            <a:ext cx="3302000" cy="533400"/>
          </a:xfrm>
          <a:prstGeom prst="stripedRightArrow">
            <a:avLst/>
          </a:prstGeom>
          <a:gradFill flip="none" rotWithShape="1">
            <a:gsLst>
              <a:gs pos="10000">
                <a:sysClr val="windowText" lastClr="000000">
                  <a:alpha val="0"/>
                </a:sysClr>
              </a:gs>
              <a:gs pos="78000">
                <a:srgbClr val="C00000"/>
              </a:gs>
            </a:gsLst>
            <a:lin ang="0" scaled="0"/>
            <a:tileRect/>
          </a:gradFill>
          <a:ln w="9525" cap="flat" cmpd="sng" algn="ctr">
            <a:noFill/>
            <a:prstDash val="solid"/>
          </a:ln>
          <a:effectLst>
            <a:outerShdw blurRad="50800" dist="38100" dir="2700000" algn="tl" rotWithShape="0">
              <a:prstClr val="black">
                <a:alpha val="40000"/>
              </a:prstClr>
            </a:outerShdw>
          </a:effectLst>
        </p:spPr>
        <p:txBody>
          <a:bodyPr lIns="91425" tIns="45713" rIns="91425" bIns="45713" anchor="ctr"/>
          <a:lstStyle/>
          <a:p>
            <a:pPr algn="ctr" defTabSz="457130" fontAlgn="auto">
              <a:spcBef>
                <a:spcPts val="0"/>
              </a:spcBef>
              <a:spcAft>
                <a:spcPts val="0"/>
              </a:spcAft>
              <a:defRPr/>
            </a:pPr>
            <a:endParaRPr lang="en-GB" sz="1800" kern="0">
              <a:solidFill>
                <a:prstClr val="white"/>
              </a:solidFill>
              <a:latin typeface="Calibri"/>
              <a:ea typeface="+mn-ea"/>
              <a:cs typeface="+mn-cs"/>
            </a:endParaRPr>
          </a:p>
        </p:txBody>
      </p:sp>
      <p:sp>
        <p:nvSpPr>
          <p:cNvPr id="11" name="TextBox 10"/>
          <p:cNvSpPr txBox="1"/>
          <p:nvPr/>
        </p:nvSpPr>
        <p:spPr>
          <a:xfrm>
            <a:off x="5486401" y="-76200"/>
            <a:ext cx="4063454" cy="3352800"/>
          </a:xfrm>
          <a:prstGeom prst="rect">
            <a:avLst/>
          </a:prstGeom>
          <a:gradFill flip="none" rotWithShape="1">
            <a:gsLst>
              <a:gs pos="43000">
                <a:schemeClr val="tx1"/>
              </a:gs>
              <a:gs pos="100000">
                <a:schemeClr val="tx1">
                  <a:alpha val="0"/>
                </a:schemeClr>
              </a:gs>
            </a:gsLst>
            <a:path path="rect">
              <a:fillToRect l="50000" t="50000" r="50000" b="50000"/>
            </a:path>
            <a:tileRect/>
          </a:gradFill>
        </p:spPr>
        <p:txBody>
          <a:bodyPr wrap="none" lIns="91425" tIns="45713" rIns="91425" bIns="45713" anchor="ctr"/>
          <a:lstStyle/>
          <a:p>
            <a:pPr marL="285707" indent="-285707">
              <a:defRPr/>
            </a:pPr>
            <a:r>
              <a:rPr lang="it-IT" cap="small" dirty="0">
                <a:solidFill>
                  <a:prstClr val="white"/>
                </a:solidFill>
                <a:latin typeface="Verdana"/>
                <a:cs typeface="Verdana"/>
              </a:rPr>
              <a:t>	 </a:t>
            </a:r>
            <a:r>
              <a:rPr lang="it-IT" cap="small" dirty="0">
                <a:solidFill>
                  <a:srgbClr val="FFFF00"/>
                </a:solidFill>
                <a:latin typeface="Verdana"/>
                <a:cs typeface="Verdana"/>
              </a:rPr>
              <a:t> </a:t>
            </a:r>
            <a:r>
              <a:rPr lang="it-IT" sz="1600" cap="small" dirty="0">
                <a:solidFill>
                  <a:srgbClr val="FFFF00"/>
                </a:solidFill>
                <a:latin typeface="Verdana"/>
                <a:cs typeface="Verdana"/>
              </a:rPr>
              <a:t>X-</a:t>
            </a:r>
            <a:r>
              <a:rPr lang="it-IT" sz="1600" cap="small" dirty="0" err="1">
                <a:solidFill>
                  <a:srgbClr val="FFFF00"/>
                </a:solidFill>
                <a:latin typeface="Verdana"/>
                <a:cs typeface="Verdana"/>
              </a:rPr>
              <a:t>ray</a:t>
            </a:r>
            <a:r>
              <a:rPr lang="it-IT" sz="1600" cap="small" dirty="0">
                <a:solidFill>
                  <a:srgbClr val="FFFF00"/>
                </a:solidFill>
                <a:latin typeface="Verdana"/>
                <a:cs typeface="Verdana"/>
              </a:rPr>
              <a:t> </a:t>
            </a:r>
            <a:r>
              <a:rPr lang="it-IT" sz="1600" cap="small" dirty="0" err="1">
                <a:solidFill>
                  <a:srgbClr val="FFFF00"/>
                </a:solidFill>
                <a:latin typeface="Verdana"/>
                <a:cs typeface="Verdana"/>
              </a:rPr>
              <a:t>diagnostics</a:t>
            </a:r>
            <a:r>
              <a:rPr lang="it-IT" sz="1600" cap="small" dirty="0">
                <a:solidFill>
                  <a:srgbClr val="FFFF00"/>
                </a:solidFill>
                <a:latin typeface="Verdana"/>
                <a:cs typeface="Verdana"/>
              </a:rPr>
              <a:t>:</a:t>
            </a:r>
          </a:p>
          <a:p>
            <a:pPr marL="742836" lvl="1" indent="-285707">
              <a:buFont typeface="Arial"/>
              <a:buChar char="•"/>
              <a:defRPr/>
            </a:pPr>
            <a:r>
              <a:rPr lang="it-IT" sz="1600" dirty="0">
                <a:solidFill>
                  <a:srgbClr val="FFFF00"/>
                </a:solidFill>
                <a:latin typeface="Verdana"/>
                <a:cs typeface="Verdana"/>
              </a:rPr>
              <a:t>Strong field motions: </a:t>
            </a:r>
          </a:p>
          <a:p>
            <a:pPr lvl="2">
              <a:defRPr/>
            </a:pPr>
            <a:r>
              <a:rPr lang="it-IT" sz="1600" dirty="0">
                <a:solidFill>
                  <a:srgbClr val="FFFF00"/>
                </a:solidFill>
                <a:latin typeface="Verdana"/>
                <a:cs typeface="Verdana"/>
              </a:rPr>
              <a:t>     orbital &amp; epicyclic</a:t>
            </a:r>
          </a:p>
          <a:p>
            <a:pPr marL="742836" lvl="1" indent="-285707">
              <a:buFont typeface="Arial"/>
              <a:buChar char="•"/>
              <a:defRPr/>
            </a:pPr>
            <a:r>
              <a:rPr lang="it-IT" sz="1600" dirty="0" err="1">
                <a:solidFill>
                  <a:srgbClr val="FFFF00"/>
                </a:solidFill>
                <a:latin typeface="Verdana"/>
                <a:cs typeface="Verdana"/>
              </a:rPr>
              <a:t>Spectral</a:t>
            </a:r>
            <a:r>
              <a:rPr lang="it-IT" sz="1600" dirty="0">
                <a:solidFill>
                  <a:srgbClr val="FFFF00"/>
                </a:solidFill>
                <a:latin typeface="Verdana"/>
                <a:cs typeface="Verdana"/>
              </a:rPr>
              <a:t>/timing/</a:t>
            </a:r>
            <a:r>
              <a:rPr lang="it-IT" sz="1600" dirty="0" err="1">
                <a:solidFill>
                  <a:srgbClr val="FFFF00"/>
                </a:solidFill>
                <a:latin typeface="Verdana"/>
                <a:cs typeface="Verdana"/>
              </a:rPr>
              <a:t>polarimetry</a:t>
            </a:r>
            <a:endParaRPr lang="it-IT" sz="1600" dirty="0">
              <a:solidFill>
                <a:srgbClr val="FFFF00"/>
              </a:solidFill>
              <a:latin typeface="Verdana"/>
              <a:cs typeface="Verdana"/>
            </a:endParaRPr>
          </a:p>
          <a:p>
            <a:pPr marL="1199965" lvl="2" indent="-285707">
              <a:buFont typeface="Arial"/>
              <a:buChar char="•"/>
              <a:defRPr/>
            </a:pPr>
            <a:r>
              <a:rPr lang="it-IT" sz="1600" dirty="0">
                <a:solidFill>
                  <a:srgbClr val="FFFF00"/>
                </a:solidFill>
                <a:latin typeface="Verdana"/>
                <a:cs typeface="Verdana"/>
              </a:rPr>
              <a:t>Reverberation</a:t>
            </a:r>
          </a:p>
          <a:p>
            <a:pPr marL="1199965" lvl="2" indent="-285707">
              <a:buFont typeface="Arial"/>
              <a:buChar char="•"/>
              <a:defRPr/>
            </a:pPr>
            <a:r>
              <a:rPr lang="it-IT" sz="1600" dirty="0">
                <a:solidFill>
                  <a:srgbClr val="FFFF00"/>
                </a:solidFill>
                <a:latin typeface="Verdana"/>
                <a:cs typeface="Verdana"/>
              </a:rPr>
              <a:t>Doppler </a:t>
            </a:r>
            <a:r>
              <a:rPr lang="it-IT" sz="1600" dirty="0" err="1">
                <a:solidFill>
                  <a:srgbClr val="FFFF00"/>
                </a:solidFill>
                <a:latin typeface="Verdana"/>
                <a:cs typeface="Verdana"/>
              </a:rPr>
              <a:t>tomography</a:t>
            </a:r>
            <a:endParaRPr lang="it-IT" sz="1600" cap="small" dirty="0" err="1">
              <a:solidFill>
                <a:srgbClr val="FFFF00"/>
              </a:solidFill>
              <a:latin typeface="Verdana"/>
              <a:cs typeface="Verdana"/>
            </a:endParaRPr>
          </a:p>
          <a:p>
            <a:pPr marL="174598">
              <a:defRPr/>
            </a:pPr>
            <a:r>
              <a:rPr lang="it-IT" sz="1600" cap="small" dirty="0">
                <a:solidFill>
                  <a:srgbClr val="FFFF00"/>
                </a:solidFill>
                <a:latin typeface="Verdana"/>
                <a:cs typeface="Verdana"/>
              </a:rPr>
              <a:t>    </a:t>
            </a:r>
          </a:p>
          <a:p>
            <a:pPr marL="174598">
              <a:defRPr/>
            </a:pPr>
            <a:r>
              <a:rPr lang="it-IT" sz="1600" cap="small" dirty="0">
                <a:solidFill>
                  <a:srgbClr val="FFFF00"/>
                </a:solidFill>
                <a:latin typeface="Verdana"/>
                <a:cs typeface="Verdana"/>
              </a:rPr>
              <a:t>    </a:t>
            </a:r>
            <a:r>
              <a:rPr lang="it-IT" sz="1600" cap="small" dirty="0">
                <a:latin typeface="Verdana"/>
                <a:cs typeface="Verdana"/>
              </a:rPr>
              <a:t>Strong </a:t>
            </a:r>
            <a:r>
              <a:rPr lang="it-IT" sz="1600" cap="small" dirty="0" err="1">
                <a:latin typeface="Verdana"/>
                <a:cs typeface="Verdana"/>
              </a:rPr>
              <a:t>Gravity</a:t>
            </a:r>
            <a:r>
              <a:rPr lang="it-IT" sz="1600" cap="small" dirty="0">
                <a:latin typeface="Verdana"/>
                <a:cs typeface="Verdana"/>
              </a:rPr>
              <a:t> in</a:t>
            </a:r>
          </a:p>
          <a:p>
            <a:pPr marL="174598">
              <a:defRPr/>
            </a:pPr>
            <a:r>
              <a:rPr lang="it-IT" sz="1600" cap="small" dirty="0">
                <a:latin typeface="Verdana"/>
                <a:cs typeface="Verdana"/>
              </a:rPr>
              <a:t>     </a:t>
            </a:r>
            <a:r>
              <a:rPr lang="it-IT" sz="1600" cap="small" dirty="0" err="1">
                <a:latin typeface="Verdana"/>
                <a:cs typeface="Verdana"/>
              </a:rPr>
              <a:t>stationary</a:t>
            </a:r>
            <a:r>
              <a:rPr lang="it-IT" sz="1600" cap="small" dirty="0">
                <a:latin typeface="Verdana"/>
                <a:cs typeface="Verdana"/>
              </a:rPr>
              <a:t> </a:t>
            </a:r>
            <a:r>
              <a:rPr lang="it-IT" sz="1600" cap="small" dirty="0" err="1">
                <a:latin typeface="Verdana"/>
                <a:cs typeface="Verdana"/>
              </a:rPr>
              <a:t>Spacetimes</a:t>
            </a:r>
            <a:endParaRPr lang="it-IT" sz="1600" cap="small" dirty="0">
              <a:latin typeface="Verdana"/>
              <a:cs typeface="Verdana"/>
            </a:endParaRPr>
          </a:p>
          <a:p>
            <a:pPr marL="174598">
              <a:defRPr/>
            </a:pPr>
            <a:r>
              <a:rPr lang="it-IT" sz="1600" cap="small" dirty="0">
                <a:latin typeface="Verdana"/>
                <a:cs typeface="Verdana"/>
              </a:rPr>
              <a:t>    (</a:t>
            </a:r>
            <a:r>
              <a:rPr lang="it-IT" sz="1600" cap="small" dirty="0" err="1">
                <a:latin typeface="Verdana"/>
                <a:cs typeface="Verdana"/>
              </a:rPr>
              <a:t>complementary</a:t>
            </a:r>
            <a:r>
              <a:rPr lang="it-IT" sz="1600" cap="small" dirty="0">
                <a:latin typeface="Verdana"/>
                <a:cs typeface="Verdana"/>
              </a:rPr>
              <a:t> to </a:t>
            </a:r>
            <a:r>
              <a:rPr lang="it-IT" sz="1600" cap="small" dirty="0" err="1">
                <a:latin typeface="Verdana"/>
                <a:cs typeface="Verdana"/>
              </a:rPr>
              <a:t>dynamical</a:t>
            </a:r>
            <a:r>
              <a:rPr lang="it-IT" sz="1600" cap="small" dirty="0">
                <a:latin typeface="Verdana"/>
                <a:cs typeface="Verdana"/>
              </a:rPr>
              <a:t> </a:t>
            </a:r>
          </a:p>
          <a:p>
            <a:pPr marL="174598">
              <a:defRPr/>
            </a:pPr>
            <a:r>
              <a:rPr lang="it-IT" sz="1600" cap="small" dirty="0">
                <a:latin typeface="Verdana"/>
                <a:cs typeface="Verdana"/>
              </a:rPr>
              <a:t>     </a:t>
            </a:r>
            <a:r>
              <a:rPr lang="it-IT" sz="1600" cap="small" dirty="0" err="1">
                <a:latin typeface="Verdana"/>
                <a:cs typeface="Verdana"/>
              </a:rPr>
              <a:t>spacetimes</a:t>
            </a:r>
            <a:r>
              <a:rPr lang="it-IT" sz="1600" cap="small" dirty="0">
                <a:latin typeface="Verdana"/>
                <a:cs typeface="Verdana"/>
              </a:rPr>
              <a:t> of </a:t>
            </a:r>
            <a:r>
              <a:rPr lang="it-IT" sz="1600" cap="small" dirty="0" err="1">
                <a:latin typeface="Verdana"/>
                <a:cs typeface="Verdana"/>
              </a:rPr>
              <a:t>GWs</a:t>
            </a:r>
            <a:r>
              <a:rPr lang="it-IT" sz="1600" cap="small" dirty="0">
                <a:latin typeface="Verdana"/>
                <a:cs typeface="Verdana"/>
              </a:rPr>
              <a:t> </a:t>
            </a:r>
            <a:r>
              <a:rPr lang="it-IT" sz="1600" cap="small" dirty="0" err="1">
                <a:latin typeface="Verdana"/>
                <a:cs typeface="Verdana"/>
              </a:rPr>
              <a:t>sources</a:t>
            </a:r>
            <a:r>
              <a:rPr lang="it-IT" sz="1600" cap="small" dirty="0">
                <a:latin typeface="Verdana"/>
                <a:cs typeface="Verdana"/>
              </a:rPr>
              <a:t>)</a:t>
            </a:r>
            <a:endParaRPr lang="it-IT" sz="1600" dirty="0">
              <a:latin typeface="Verdana"/>
              <a:cs typeface="Verdan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 presetClass="exit" presetSubtype="0" fill="hold"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878" y="251102"/>
            <a:ext cx="7700962" cy="369332"/>
          </a:xfrm>
        </p:spPr>
        <p:txBody>
          <a:bodyPr/>
          <a:lstStyle/>
          <a:p>
            <a:r>
              <a:rPr lang="en-US" dirty="0" smtClean="0"/>
              <a:t>Pulse Profile </a:t>
            </a:r>
            <a:r>
              <a:rPr lang="en-US" dirty="0" err="1" smtClean="0"/>
              <a:t>Modelling</a:t>
            </a:r>
            <a:endParaRPr lang="en-US" dirty="0"/>
          </a:p>
        </p:txBody>
      </p:sp>
      <p:pic>
        <p:nvPicPr>
          <p:cNvPr id="5" name="Picture 4"/>
          <p:cNvPicPr>
            <a:picLocks noChangeAspect="1"/>
          </p:cNvPicPr>
          <p:nvPr/>
        </p:nvPicPr>
        <p:blipFill rotWithShape="1">
          <a:blip r:embed="rId3"/>
          <a:srcRect t="7894" b="9022"/>
          <a:stretch/>
        </p:blipFill>
        <p:spPr>
          <a:xfrm>
            <a:off x="607647" y="1553875"/>
            <a:ext cx="7923036" cy="3703963"/>
          </a:xfrm>
          <a:prstGeom prst="rect">
            <a:avLst/>
          </a:prstGeom>
        </p:spPr>
      </p:pic>
      <p:sp>
        <p:nvSpPr>
          <p:cNvPr id="6" name="Rectangle 5"/>
          <p:cNvSpPr/>
          <p:nvPr/>
        </p:nvSpPr>
        <p:spPr>
          <a:xfrm>
            <a:off x="277836" y="6341245"/>
            <a:ext cx="8252848" cy="373659"/>
          </a:xfrm>
          <a:prstGeom prst="rect">
            <a:avLst/>
          </a:prstGeom>
        </p:spPr>
        <p:txBody>
          <a:bodyPr wrap="square" lIns="91425" tIns="45713" rIns="91425" bIns="45713">
            <a:spAutoFit/>
          </a:bodyPr>
          <a:lstStyle/>
          <a:p>
            <a:r>
              <a:rPr lang="en-US" sz="1800" i="1" dirty="0">
                <a:solidFill>
                  <a:srgbClr val="800000"/>
                </a:solidFill>
                <a:latin typeface="Arial" charset="0"/>
              </a:rPr>
              <a:t>Riley, </a:t>
            </a:r>
            <a:r>
              <a:rPr lang="en-US" sz="1800" i="1" dirty="0" err="1">
                <a:solidFill>
                  <a:srgbClr val="800000"/>
                </a:solidFill>
                <a:latin typeface="Arial" charset="0"/>
              </a:rPr>
              <a:t>Raaijmakers</a:t>
            </a:r>
            <a:r>
              <a:rPr lang="en-US" sz="1800" i="1" dirty="0">
                <a:solidFill>
                  <a:srgbClr val="800000"/>
                </a:solidFill>
                <a:latin typeface="Arial" charset="0"/>
              </a:rPr>
              <a:t> &amp; Watts 2018; </a:t>
            </a:r>
            <a:r>
              <a:rPr lang="en-US" sz="1800" i="1" dirty="0" err="1">
                <a:solidFill>
                  <a:srgbClr val="800000"/>
                </a:solidFill>
                <a:latin typeface="Arial" charset="0"/>
              </a:rPr>
              <a:t>Raaijmakers</a:t>
            </a:r>
            <a:r>
              <a:rPr lang="en-US" sz="1800" i="1" dirty="0">
                <a:solidFill>
                  <a:srgbClr val="800000"/>
                </a:solidFill>
                <a:latin typeface="Arial" charset="0"/>
              </a:rPr>
              <a:t>, Riley &amp; Watts 2018</a:t>
            </a:r>
          </a:p>
        </p:txBody>
      </p:sp>
    </p:spTree>
    <p:extLst>
      <p:ext uri="{BB962C8B-B14F-4D97-AF65-F5344CB8AC3E}">
        <p14:creationId xmlns:p14="http://schemas.microsoft.com/office/powerpoint/2010/main" val="1530596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ext Box 4"/>
          <p:cNvSpPr txBox="1">
            <a:spLocks noChangeArrowheads="1"/>
          </p:cNvSpPr>
          <p:nvPr/>
        </p:nvSpPr>
        <p:spPr bwMode="auto">
          <a:xfrm>
            <a:off x="0" y="2"/>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sz="2400" dirty="0" err="1">
                <a:solidFill>
                  <a:srgbClr val="FFFF00"/>
                </a:solidFill>
                <a:latin typeface="Calibri" charset="0"/>
                <a:cs typeface="Calibri" charset="0"/>
              </a:rPr>
              <a:t>ms</a:t>
            </a:r>
            <a:r>
              <a:rPr lang="en-US" sz="2400" dirty="0">
                <a:solidFill>
                  <a:srgbClr val="FFFF00"/>
                </a:solidFill>
                <a:latin typeface="Calibri" charset="0"/>
                <a:cs typeface="Calibri" charset="0"/>
              </a:rPr>
              <a:t> spinning (rotation-powered) Radio Pulsars</a:t>
            </a:r>
          </a:p>
        </p:txBody>
      </p:sp>
      <p:pic>
        <p:nvPicPr>
          <p:cNvPr id="2" name="Picture 1" descr="origin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5143500"/>
          </a:xfrm>
          <a:prstGeom prst="rect">
            <a:avLst/>
          </a:prstGeom>
        </p:spPr>
      </p:pic>
    </p:spTree>
    <p:extLst>
      <p:ext uri="{BB962C8B-B14F-4D97-AF65-F5344CB8AC3E}">
        <p14:creationId xmlns:p14="http://schemas.microsoft.com/office/powerpoint/2010/main" val="32267850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Picture 7" descr="cygx1_i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271"/>
            <a:ext cx="9144000" cy="6477000"/>
          </a:xfrm>
          <a:prstGeom prst="rect">
            <a:avLst/>
          </a:prstGeom>
        </p:spPr>
      </p:pic>
      <p:pic>
        <p:nvPicPr>
          <p:cNvPr id="3" name="Picture 2" descr="96714main_DiskPreBurst_lg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31" y="2115540"/>
            <a:ext cx="5143500" cy="3473648"/>
          </a:xfrm>
          <a:prstGeom prst="rect">
            <a:avLst/>
          </a:prstGeom>
          <a:ln>
            <a:noFill/>
          </a:ln>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t="1987" r="1157" b="662"/>
          <a:stretch>
            <a:fillRect/>
          </a:stretch>
        </p:blipFill>
        <p:spPr bwMode="auto">
          <a:xfrm>
            <a:off x="665399" y="2232406"/>
            <a:ext cx="5178551" cy="344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838201" y="228600"/>
            <a:ext cx="7244562" cy="738664"/>
          </a:xfrm>
          <a:prstGeom prst="rect">
            <a:avLst/>
          </a:prstGeom>
          <a:noFill/>
        </p:spPr>
        <p:txBody>
          <a:bodyPr wrap="square" lIns="91425" tIns="45713" rIns="91425" bIns="45713" rtlCol="0">
            <a:spAutoFit/>
          </a:bodyPr>
          <a:lstStyle/>
          <a:p>
            <a:r>
              <a:rPr lang="en-US" sz="2400" dirty="0" err="1">
                <a:solidFill>
                  <a:srgbClr val="FFFF00"/>
                </a:solidFill>
                <a:latin typeface="Calibri" charset="0"/>
                <a:cs typeface="Calibri" charset="0"/>
              </a:rPr>
              <a:t>ms</a:t>
            </a:r>
            <a:r>
              <a:rPr lang="en-US" sz="2400" dirty="0">
                <a:solidFill>
                  <a:srgbClr val="FFFF00"/>
                </a:solidFill>
                <a:latin typeface="Calibri" charset="0"/>
                <a:cs typeface="Calibri" charset="0"/>
              </a:rPr>
              <a:t> spinning accreting neutron stars </a:t>
            </a:r>
          </a:p>
          <a:p>
            <a:endParaRPr lang="en-US" sz="1800" dirty="0">
              <a:solidFill>
                <a:srgbClr val="B4A069">
                  <a:lumMod val="40000"/>
                  <a:lumOff val="60000"/>
                </a:srgbClr>
              </a:solidFill>
              <a:latin typeface="Arial" charset="0"/>
            </a:endParaRPr>
          </a:p>
        </p:txBody>
      </p:sp>
    </p:spTree>
    <p:extLst>
      <p:ext uri="{BB962C8B-B14F-4D97-AF65-F5344CB8AC3E}">
        <p14:creationId xmlns:p14="http://schemas.microsoft.com/office/powerpoint/2010/main" val="28447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lc.pdf"/>
          <p:cNvPicPr>
            <a:picLocks noChangeAspect="1"/>
          </p:cNvPicPr>
          <p:nvPr/>
        </p:nvPicPr>
        <p:blipFill>
          <a:blip r:embed="rId2">
            <a:extLst/>
          </a:blip>
          <a:srcRect l="9482" t="1051" r="13387" b="45229"/>
          <a:stretch>
            <a:fillRect/>
          </a:stretch>
        </p:blipFill>
        <p:spPr>
          <a:xfrm>
            <a:off x="4369497" y="1150622"/>
            <a:ext cx="4602895" cy="4148636"/>
          </a:xfrm>
          <a:prstGeom prst="rect">
            <a:avLst/>
          </a:prstGeom>
          <a:ln w="12700">
            <a:miter lim="400000"/>
          </a:ln>
        </p:spPr>
      </p:pic>
      <p:sp>
        <p:nvSpPr>
          <p:cNvPr id="162" name="Shape 162"/>
          <p:cNvSpPr>
            <a:spLocks noGrp="1"/>
          </p:cNvSpPr>
          <p:nvPr>
            <p:ph type="title"/>
          </p:nvPr>
        </p:nvSpPr>
        <p:spPr>
          <a:xfrm>
            <a:off x="2841066" y="108333"/>
            <a:ext cx="8881830" cy="493117"/>
          </a:xfrm>
          <a:prstGeom prst="rect">
            <a:avLst/>
          </a:prstGeom>
        </p:spPr>
        <p:txBody>
          <a:bodyPr>
            <a:normAutofit/>
          </a:bodyPr>
          <a:lstStyle>
            <a:lvl1pPr>
              <a:defRPr sz="4500" spc="720">
                <a:solidFill>
                  <a:srgbClr val="000000"/>
                </a:solidFill>
              </a:defRPr>
            </a:lvl1pPr>
          </a:lstStyle>
          <a:p>
            <a:r>
              <a:rPr lang="en-US" sz="2400" spc="0" dirty="0">
                <a:latin typeface="Arial"/>
                <a:cs typeface="Arial"/>
              </a:rPr>
              <a:t>Bursts and Bursts Oscillations</a:t>
            </a:r>
            <a:endParaRPr sz="2400" spc="0" dirty="0">
              <a:latin typeface="Arial"/>
              <a:cs typeface="Arial"/>
            </a:endParaRPr>
          </a:p>
        </p:txBody>
      </p:sp>
      <p:pic>
        <p:nvPicPr>
          <p:cNvPr id="163" name="pasted-image.pdf"/>
          <p:cNvPicPr>
            <a:picLocks noChangeAspect="1"/>
          </p:cNvPicPr>
          <p:nvPr/>
        </p:nvPicPr>
        <p:blipFill>
          <a:blip r:embed="rId3">
            <a:extLst/>
          </a:blip>
          <a:srcRect l="62160" t="6896" r="12085" b="65869"/>
          <a:stretch>
            <a:fillRect/>
          </a:stretch>
        </p:blipFill>
        <p:spPr>
          <a:xfrm>
            <a:off x="6495964" y="1656928"/>
            <a:ext cx="1738206" cy="1246074"/>
          </a:xfrm>
          <a:prstGeom prst="rect">
            <a:avLst/>
          </a:prstGeom>
          <a:ln w="76200">
            <a:solidFill>
              <a:schemeClr val="accent5">
                <a:lumOff val="6999"/>
              </a:schemeClr>
            </a:solidFill>
            <a:miter lim="400000"/>
          </a:ln>
        </p:spPr>
      </p:pic>
      <p:sp>
        <p:nvSpPr>
          <p:cNvPr id="164" name="Shape 164"/>
          <p:cNvSpPr/>
          <p:nvPr/>
        </p:nvSpPr>
        <p:spPr>
          <a:xfrm>
            <a:off x="7356708" y="2922694"/>
            <a:ext cx="1" cy="1299278"/>
          </a:xfrm>
          <a:prstGeom prst="line">
            <a:avLst/>
          </a:prstGeom>
          <a:ln w="76200">
            <a:solidFill>
              <a:schemeClr val="accent5">
                <a:lumOff val="6999"/>
              </a:schemeClr>
            </a:solidFill>
            <a:miter lim="400000"/>
            <a:tailEnd type="diamond"/>
          </a:ln>
        </p:spPr>
        <p:txBody>
          <a:bodyPr lIns="35709" tIns="35709" rIns="35709" bIns="35709" anchor="ctr"/>
          <a:lstStyle/>
          <a:p>
            <a:pPr defTabSz="410667" fontAlgn="auto" hangingPunct="0">
              <a:spcBef>
                <a:spcPts val="0"/>
              </a:spcBef>
              <a:spcAft>
                <a:spcPts val="0"/>
              </a:spcAft>
              <a:defRPr sz="2400" cap="all" spc="384">
                <a:solidFill>
                  <a:srgbClr val="42AAC9">
                    <a:satOff val="44164"/>
                    <a:lumOff val="14231"/>
                  </a:srgbClr>
                </a:solidFill>
                <a:latin typeface="Avenir Medium"/>
                <a:ea typeface="Avenir Medium"/>
                <a:cs typeface="Avenir Medium"/>
                <a:sym typeface="Avenir Medium"/>
              </a:defRPr>
            </a:pPr>
            <a:endParaRPr sz="1700" kern="0" cap="all" spc="270">
              <a:solidFill>
                <a:srgbClr val="42AAC9">
                  <a:satOff val="44164"/>
                  <a:lumOff val="14231"/>
                </a:srgbClr>
              </a:solidFill>
              <a:latin typeface="Avenir Medium"/>
              <a:ea typeface="Avenir Medium"/>
              <a:cs typeface="Avenir Medium"/>
              <a:sym typeface="Avenir Medium"/>
            </a:endParaRPr>
          </a:p>
        </p:txBody>
      </p:sp>
      <p:pic>
        <p:nvPicPr>
          <p:cNvPr id="166" name="dn11221-1_576.jpg"/>
          <p:cNvPicPr>
            <a:picLocks noChangeAspect="1"/>
          </p:cNvPicPr>
          <p:nvPr/>
        </p:nvPicPr>
        <p:blipFill>
          <a:blip r:embed="rId4">
            <a:extLst/>
          </a:blip>
          <a:srcRect l="7709" r="4841"/>
          <a:stretch>
            <a:fillRect/>
          </a:stretch>
        </p:blipFill>
        <p:spPr>
          <a:xfrm flipH="1">
            <a:off x="167136" y="1555709"/>
            <a:ext cx="4199560" cy="3243239"/>
          </a:xfrm>
          <a:prstGeom prst="rect">
            <a:avLst/>
          </a:prstGeom>
          <a:ln w="12700">
            <a:miter lim="400000"/>
          </a:ln>
        </p:spPr>
      </p:pic>
      <p:sp>
        <p:nvSpPr>
          <p:cNvPr id="167" name="Shape 167"/>
          <p:cNvSpPr/>
          <p:nvPr/>
        </p:nvSpPr>
        <p:spPr>
          <a:xfrm flipV="1">
            <a:off x="2361926" y="1633851"/>
            <a:ext cx="1" cy="2935556"/>
          </a:xfrm>
          <a:prstGeom prst="line">
            <a:avLst/>
          </a:prstGeom>
          <a:ln w="50800">
            <a:solidFill>
              <a:srgbClr val="C9C9C9"/>
            </a:solidFill>
            <a:miter lim="400000"/>
            <a:tailEnd type="triangle"/>
          </a:ln>
          <a:effectLst>
            <a:outerShdw blurRad="63500" dist="25400" dir="5400000" rotWithShape="0">
              <a:srgbClr val="000000">
                <a:alpha val="50000"/>
              </a:srgbClr>
            </a:outerShdw>
          </a:effectLst>
        </p:spPr>
        <p:txBody>
          <a:bodyPr lIns="35709" tIns="35709" rIns="35709" bIns="35709" anchor="ctr"/>
          <a:lstStyle/>
          <a:p>
            <a:pPr defTabSz="410667" fontAlgn="auto" hangingPunct="0">
              <a:spcBef>
                <a:spcPts val="0"/>
              </a:spcBef>
              <a:spcAft>
                <a:spcPts val="0"/>
              </a:spcAft>
              <a:defRPr sz="2400" cap="all" spc="384">
                <a:solidFill>
                  <a:srgbClr val="42AAC9">
                    <a:satOff val="44164"/>
                    <a:lumOff val="14231"/>
                  </a:srgbClr>
                </a:solidFill>
                <a:latin typeface="Avenir Medium"/>
                <a:ea typeface="Avenir Medium"/>
                <a:cs typeface="Avenir Medium"/>
                <a:sym typeface="Avenir Medium"/>
              </a:defRPr>
            </a:pPr>
            <a:endParaRPr sz="1700" kern="0" cap="all" spc="270">
              <a:solidFill>
                <a:srgbClr val="42AAC9">
                  <a:satOff val="44164"/>
                  <a:lumOff val="14231"/>
                </a:srgbClr>
              </a:solidFill>
              <a:latin typeface="Avenir Medium"/>
              <a:ea typeface="Avenir Medium"/>
              <a:cs typeface="Avenir Medium"/>
              <a:sym typeface="Avenir Medium"/>
            </a:endParaRPr>
          </a:p>
        </p:txBody>
      </p:sp>
      <p:pic>
        <p:nvPicPr>
          <p:cNvPr id="168" name="revgp2.jpg"/>
          <p:cNvPicPr>
            <a:picLocks/>
          </p:cNvPicPr>
          <p:nvPr/>
        </p:nvPicPr>
        <p:blipFill>
          <a:blip r:embed="rId5">
            <a:extLst/>
          </a:blip>
          <a:srcRect l="5605" t="6225" r="5607" b="6229"/>
          <a:stretch>
            <a:fillRect/>
          </a:stretch>
        </p:blipFill>
        <p:spPr>
          <a:xfrm>
            <a:off x="1353692" y="2319596"/>
            <a:ext cx="1964178" cy="1774920"/>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7"/>
                  <a:pt x="2882" y="3018"/>
                </a:cubicBezTo>
                <a:cubicBezTo>
                  <a:pt x="-961" y="7039"/>
                  <a:pt x="-961" y="13557"/>
                  <a:pt x="2882" y="17578"/>
                </a:cubicBezTo>
                <a:cubicBezTo>
                  <a:pt x="6724" y="21600"/>
                  <a:pt x="12954" y="21600"/>
                  <a:pt x="16796" y="17578"/>
                </a:cubicBezTo>
                <a:cubicBezTo>
                  <a:pt x="20639" y="13557"/>
                  <a:pt x="20639" y="7039"/>
                  <a:pt x="16796" y="3018"/>
                </a:cubicBezTo>
                <a:cubicBezTo>
                  <a:pt x="14875" y="1007"/>
                  <a:pt x="12359" y="0"/>
                  <a:pt x="9840" y="0"/>
                </a:cubicBezTo>
                <a:close/>
              </a:path>
            </a:pathLst>
          </a:custGeom>
          <a:ln w="12700">
            <a:miter lim="400000"/>
          </a:ln>
        </p:spPr>
      </p:pic>
      <p:sp>
        <p:nvSpPr>
          <p:cNvPr id="169" name="Shape 169"/>
          <p:cNvSpPr/>
          <p:nvPr/>
        </p:nvSpPr>
        <p:spPr>
          <a:xfrm>
            <a:off x="2473370" y="1029617"/>
            <a:ext cx="1320955" cy="441447"/>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lvl1pPr>
              <a:defRPr sz="3500">
                <a:latin typeface="Myriad Pro"/>
                <a:ea typeface="Myriad Pro"/>
                <a:cs typeface="Myriad Pro"/>
                <a:sym typeface="Myriad Pro"/>
              </a:defRPr>
            </a:lvl1pPr>
          </a:lstStyle>
          <a:p>
            <a:pPr defTabSz="410667" fontAlgn="auto" hangingPunct="0">
              <a:spcBef>
                <a:spcPts val="0"/>
              </a:spcBef>
              <a:spcAft>
                <a:spcPts val="0"/>
              </a:spcAft>
            </a:pPr>
            <a:r>
              <a:rPr sz="2400" kern="0" dirty="0">
                <a:solidFill>
                  <a:srgbClr val="333333"/>
                </a:solidFill>
                <a:latin typeface="Arial"/>
                <a:cs typeface="Arial"/>
              </a:rPr>
              <a:t>Spin axis</a:t>
            </a:r>
          </a:p>
        </p:txBody>
      </p:sp>
      <p:sp>
        <p:nvSpPr>
          <p:cNvPr id="170" name="Shape 170"/>
          <p:cNvSpPr/>
          <p:nvPr/>
        </p:nvSpPr>
        <p:spPr>
          <a:xfrm>
            <a:off x="284756" y="6391057"/>
            <a:ext cx="2871934" cy="379892"/>
          </a:xfrm>
          <a:prstGeom prst="rect">
            <a:avLst/>
          </a:prstGeom>
          <a:ln w="12700">
            <a:miter lim="400000"/>
          </a:ln>
          <a:extLst>
            <a:ext uri="{C572A759-6A51-4108-AA02-DFA0A04FC94B}">
              <ma14:wrappingTextBoxFlag xmlns:ma14="http://schemas.microsoft.com/office/mac/drawingml/2011/main" val="1"/>
            </a:ext>
          </a:extLst>
        </p:spPr>
        <p:txBody>
          <a:bodyPr wrap="none" lIns="35709" tIns="35709" rIns="35709" bIns="35709" anchor="ctr">
            <a:spAutoFit/>
          </a:bodyPr>
          <a:lstStyle>
            <a:lvl1pPr>
              <a:defRPr sz="2000" i="1">
                <a:solidFill>
                  <a:srgbClr val="000000"/>
                </a:solidFill>
              </a:defRPr>
            </a:lvl1pPr>
          </a:lstStyle>
          <a:p>
            <a:pPr defTabSz="410667" fontAlgn="auto" hangingPunct="0">
              <a:spcBef>
                <a:spcPts val="0"/>
              </a:spcBef>
              <a:spcAft>
                <a:spcPts val="0"/>
              </a:spcAft>
            </a:pPr>
            <a:r>
              <a:rPr lang="en-US" kern="0" dirty="0" err="1" smtClean="0">
                <a:latin typeface="Arial"/>
                <a:ea typeface="Avenir Light"/>
                <a:cs typeface="Arial"/>
                <a:sym typeface="Avenir Light"/>
              </a:rPr>
              <a:t>Strohmayer</a:t>
            </a:r>
            <a:r>
              <a:rPr lang="en-US" kern="0" dirty="0" smtClean="0">
                <a:latin typeface="Arial"/>
                <a:ea typeface="Avenir Light"/>
                <a:cs typeface="Arial"/>
                <a:sym typeface="Avenir Light"/>
              </a:rPr>
              <a:t> et al., 1996. </a:t>
            </a:r>
            <a:endParaRPr kern="0" dirty="0">
              <a:latin typeface="Arial"/>
              <a:ea typeface="Avenir Light"/>
              <a:cs typeface="Arial"/>
              <a:sym typeface="Avenir Light"/>
            </a:endParaRPr>
          </a:p>
        </p:txBody>
      </p:sp>
      <p:sp>
        <p:nvSpPr>
          <p:cNvPr id="2" name="TextBox 1"/>
          <p:cNvSpPr txBox="1"/>
          <p:nvPr/>
        </p:nvSpPr>
        <p:spPr>
          <a:xfrm>
            <a:off x="402169" y="5312871"/>
            <a:ext cx="7387166" cy="830997"/>
          </a:xfrm>
          <a:prstGeom prst="rect">
            <a:avLst/>
          </a:prstGeom>
          <a:noFill/>
        </p:spPr>
        <p:txBody>
          <a:bodyPr wrap="square" lIns="91425" tIns="45713" rIns="91425" bIns="45713" rtlCol="0">
            <a:spAutoFit/>
          </a:bodyPr>
          <a:lstStyle/>
          <a:p>
            <a:r>
              <a:rPr lang="en-US" sz="2400" i="1" dirty="0">
                <a:solidFill>
                  <a:srgbClr val="800000"/>
                </a:solidFill>
                <a:latin typeface="Arial" charset="0"/>
              </a:rPr>
              <a:t>In some bursts anomalously bright patches form. There are known as burst oscillations. </a:t>
            </a:r>
          </a:p>
        </p:txBody>
      </p:sp>
    </p:spTree>
    <p:extLst>
      <p:ext uri="{BB962C8B-B14F-4D97-AF65-F5344CB8AC3E}">
        <p14:creationId xmlns:p14="http://schemas.microsoft.com/office/powerpoint/2010/main" val="288183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6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6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6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advAuto="0"/>
      <p:bldP spid="164" grpId="0" animBg="1" advAuto="0"/>
      <p:bldP spid="167" grpId="0" animBg="1" advAuto="0"/>
      <p:bldP spid="169" grpId="0" animBg="1" advAuto="0"/>
      <p:bldP spid="170"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26" t="9090" r="7491" b="2002"/>
          <a:stretch/>
        </p:blipFill>
        <p:spPr>
          <a:xfrm>
            <a:off x="708317" y="830350"/>
            <a:ext cx="6033327" cy="4495990"/>
          </a:xfrm>
          <a:prstGeom prst="rect">
            <a:avLst/>
          </a:prstGeom>
        </p:spPr>
      </p:pic>
      <p:sp>
        <p:nvSpPr>
          <p:cNvPr id="6" name="TextBox 5"/>
          <p:cNvSpPr txBox="1"/>
          <p:nvPr/>
        </p:nvSpPr>
        <p:spPr>
          <a:xfrm>
            <a:off x="659489" y="5491984"/>
            <a:ext cx="8456181" cy="769427"/>
          </a:xfrm>
          <a:prstGeom prst="rect">
            <a:avLst/>
          </a:prstGeom>
          <a:noFill/>
        </p:spPr>
        <p:txBody>
          <a:bodyPr wrap="none" lIns="91425" tIns="45713" rIns="91425" bIns="45713" rtlCol="0">
            <a:spAutoFit/>
          </a:bodyPr>
          <a:lstStyle/>
          <a:p>
            <a:r>
              <a:rPr lang="en-US" sz="2200" b="1" dirty="0">
                <a:solidFill>
                  <a:srgbClr val="005286"/>
                </a:solidFill>
                <a:latin typeface="Arial" charset="0"/>
              </a:rPr>
              <a:t>Combining PPM </a:t>
            </a:r>
            <a:r>
              <a:rPr lang="en-US" sz="2200" b="1" dirty="0" err="1">
                <a:solidFill>
                  <a:srgbClr val="005286"/>
                </a:solidFill>
                <a:latin typeface="Arial" charset="0"/>
              </a:rPr>
              <a:t>modelling</a:t>
            </a:r>
            <a:r>
              <a:rPr lang="en-US" sz="2200" b="1" dirty="0">
                <a:solidFill>
                  <a:srgbClr val="005286"/>
                </a:solidFill>
                <a:latin typeface="Arial" charset="0"/>
              </a:rPr>
              <a:t> and polarimetry, and burst spectra </a:t>
            </a:r>
          </a:p>
          <a:p>
            <a:r>
              <a:rPr lang="en-US" sz="2200" b="1" dirty="0">
                <a:solidFill>
                  <a:srgbClr val="800000"/>
                </a:solidFill>
                <a:latin typeface="Arial" charset="0"/>
              </a:rPr>
              <a:t>we get the orange solid spot!</a:t>
            </a:r>
          </a:p>
        </p:txBody>
      </p:sp>
      <p:sp>
        <p:nvSpPr>
          <p:cNvPr id="7" name="TextBox 6"/>
          <p:cNvSpPr txBox="1"/>
          <p:nvPr/>
        </p:nvSpPr>
        <p:spPr>
          <a:xfrm>
            <a:off x="6692816" y="1589789"/>
            <a:ext cx="2088313" cy="923316"/>
          </a:xfrm>
          <a:prstGeom prst="rect">
            <a:avLst/>
          </a:prstGeom>
          <a:noFill/>
        </p:spPr>
        <p:txBody>
          <a:bodyPr wrap="square" lIns="91425" tIns="45713" rIns="91425" bIns="45713" rtlCol="0">
            <a:spAutoFit/>
          </a:bodyPr>
          <a:lstStyle/>
          <a:p>
            <a:r>
              <a:rPr lang="en-US" sz="1800" b="1" dirty="0">
                <a:solidFill>
                  <a:srgbClr val="800000"/>
                </a:solidFill>
                <a:latin typeface="Arial" charset="0"/>
              </a:rPr>
              <a:t>Few per cents accuracy on both M and R!</a:t>
            </a:r>
          </a:p>
        </p:txBody>
      </p:sp>
    </p:spTree>
    <p:extLst>
      <p:ext uri="{BB962C8B-B14F-4D97-AF65-F5344CB8AC3E}">
        <p14:creationId xmlns:p14="http://schemas.microsoft.com/office/powerpoint/2010/main" val="3269748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ccultation_by_NS.pdf"/>
          <p:cNvPicPr>
            <a:picLocks noChangeAspect="1"/>
          </p:cNvPicPr>
          <p:nvPr/>
        </p:nvPicPr>
        <p:blipFill rotWithShape="1">
          <a:blip r:embed="rId2">
            <a:extLst>
              <a:ext uri="{28A0092B-C50C-407E-A947-70E740481C1C}">
                <a14:useLocalDpi xmlns:a14="http://schemas.microsoft.com/office/drawing/2010/main" val="0"/>
              </a:ext>
            </a:extLst>
          </a:blip>
          <a:srcRect l="17259" t="11592" r="9241" b="32384"/>
          <a:stretch/>
        </p:blipFill>
        <p:spPr>
          <a:xfrm>
            <a:off x="152401" y="274808"/>
            <a:ext cx="5431286" cy="2925592"/>
          </a:xfrm>
          <a:prstGeom prst="rect">
            <a:avLst/>
          </a:prstGeom>
          <a:ln>
            <a:noFill/>
          </a:ln>
        </p:spPr>
      </p:pic>
      <p:grpSp>
        <p:nvGrpSpPr>
          <p:cNvPr id="12" name="Group 11"/>
          <p:cNvGrpSpPr/>
          <p:nvPr/>
        </p:nvGrpSpPr>
        <p:grpSpPr>
          <a:xfrm>
            <a:off x="4922796" y="914400"/>
            <a:ext cx="4187784" cy="2718716"/>
            <a:chOff x="1070994" y="3544825"/>
            <a:chExt cx="4345114" cy="2766527"/>
          </a:xfrm>
        </p:grpSpPr>
        <p:pic>
          <p:nvPicPr>
            <p:cNvPr id="5" name="Picture 4" descr="redshiftBD.png"/>
            <p:cNvPicPr>
              <a:picLocks noChangeAspect="1"/>
            </p:cNvPicPr>
            <p:nvPr/>
          </p:nvPicPr>
          <p:blipFill rotWithShape="1">
            <a:blip r:embed="rId3">
              <a:extLst>
                <a:ext uri="{28A0092B-C50C-407E-A947-70E740481C1C}">
                  <a14:useLocalDpi xmlns:a14="http://schemas.microsoft.com/office/drawing/2010/main" val="0"/>
                </a:ext>
              </a:extLst>
            </a:blip>
            <a:srcRect l="55873" t="35651" r="5696" b="22567"/>
            <a:stretch/>
          </p:blipFill>
          <p:spPr>
            <a:xfrm>
              <a:off x="1308182" y="3544825"/>
              <a:ext cx="4107926" cy="2322538"/>
            </a:xfrm>
            <a:prstGeom prst="rect">
              <a:avLst/>
            </a:prstGeom>
            <a:noFill/>
          </p:spPr>
        </p:pic>
        <p:sp>
          <p:nvSpPr>
            <p:cNvPr id="7" name="Arc 6"/>
            <p:cNvSpPr/>
            <p:nvPr/>
          </p:nvSpPr>
          <p:spPr>
            <a:xfrm rot="16200000">
              <a:off x="2505469" y="4867323"/>
              <a:ext cx="1474123" cy="1413935"/>
            </a:xfrm>
            <a:prstGeom prst="arc">
              <a:avLst>
                <a:gd name="adj1" fmla="val 16253382"/>
                <a:gd name="adj2" fmla="val 5402281"/>
              </a:avLst>
            </a:prstGeom>
            <a:ln>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Arc 8"/>
            <p:cNvSpPr/>
            <p:nvPr/>
          </p:nvSpPr>
          <p:spPr>
            <a:xfrm rot="5400000">
              <a:off x="3129719" y="4828792"/>
              <a:ext cx="231581" cy="1413935"/>
            </a:xfrm>
            <a:prstGeom prst="arc">
              <a:avLst>
                <a:gd name="adj1" fmla="val 16253382"/>
                <a:gd name="adj2" fmla="val 5402281"/>
              </a:avLst>
            </a:prstGeom>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1070994" y="4019785"/>
              <a:ext cx="4269388" cy="2018631"/>
            </a:xfrm>
            <a:prstGeom prst="rect">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1911615" y="458331"/>
            <a:ext cx="184636" cy="400095"/>
          </a:xfrm>
          <a:prstGeom prst="rect">
            <a:avLst/>
          </a:prstGeom>
          <a:noFill/>
        </p:spPr>
        <p:txBody>
          <a:bodyPr wrap="none" lIns="91425" tIns="45713" rIns="91425" bIns="45713" rtlCol="0">
            <a:spAutoFit/>
          </a:bodyPr>
          <a:lstStyle/>
          <a:p>
            <a:endParaRPr lang="en-US" dirty="0">
              <a:latin typeface="Helvetica"/>
              <a:cs typeface="Helvetica"/>
            </a:endParaRPr>
          </a:p>
        </p:txBody>
      </p:sp>
      <p:sp>
        <p:nvSpPr>
          <p:cNvPr id="8" name="TextBox 7"/>
          <p:cNvSpPr txBox="1"/>
          <p:nvPr/>
        </p:nvSpPr>
        <p:spPr>
          <a:xfrm>
            <a:off x="1600218" y="-19095"/>
            <a:ext cx="5455309" cy="400095"/>
          </a:xfrm>
          <a:prstGeom prst="rect">
            <a:avLst/>
          </a:prstGeom>
          <a:noFill/>
        </p:spPr>
        <p:txBody>
          <a:bodyPr wrap="none" lIns="91425" tIns="45713" rIns="91425" bIns="45713" rtlCol="0">
            <a:spAutoFit/>
          </a:bodyPr>
          <a:lstStyle/>
          <a:p>
            <a:r>
              <a:rPr lang="en-US" dirty="0">
                <a:latin typeface="Gill Sans"/>
                <a:cs typeface="Gill Sans"/>
              </a:rPr>
              <a:t>O</a:t>
            </a:r>
            <a:r>
              <a:rPr lang="en-US" dirty="0" smtClean="0">
                <a:latin typeface="Gill Sans"/>
                <a:cs typeface="Gill Sans"/>
              </a:rPr>
              <a:t>ccultation of Fe-line profile by neutron star body</a:t>
            </a:r>
            <a:endParaRPr lang="en-US" dirty="0">
              <a:latin typeface="Gill Sans"/>
              <a:cs typeface="Gill Sans"/>
            </a:endParaRPr>
          </a:p>
        </p:txBody>
      </p:sp>
      <p:sp>
        <p:nvSpPr>
          <p:cNvPr id="6" name="TextBox 5"/>
          <p:cNvSpPr txBox="1"/>
          <p:nvPr/>
        </p:nvSpPr>
        <p:spPr>
          <a:xfrm>
            <a:off x="31768" y="4775576"/>
            <a:ext cx="3364993" cy="1015649"/>
          </a:xfrm>
          <a:prstGeom prst="rect">
            <a:avLst/>
          </a:prstGeom>
          <a:noFill/>
        </p:spPr>
        <p:txBody>
          <a:bodyPr wrap="none" lIns="91425" tIns="45713" rIns="91425" bIns="45713" rtlCol="0">
            <a:spAutoFit/>
          </a:bodyPr>
          <a:lstStyle/>
          <a:p>
            <a:r>
              <a:rPr lang="en-US" dirty="0" smtClean="0">
                <a:latin typeface="Gill Sans"/>
                <a:cs typeface="Gill Sans"/>
                <a:sym typeface="Wingdings"/>
              </a:rPr>
              <a:t>     O</a:t>
            </a:r>
            <a:r>
              <a:rPr lang="en-US" dirty="0" smtClean="0">
                <a:latin typeface="Gill Sans"/>
                <a:cs typeface="Gill Sans"/>
              </a:rPr>
              <a:t>cculted Fe-line profile:</a:t>
            </a:r>
          </a:p>
          <a:p>
            <a:pPr marL="342848" indent="-342848">
              <a:buFont typeface="Wingdings" charset="0"/>
              <a:buChar char="à"/>
            </a:pPr>
            <a:r>
              <a:rPr lang="en-US" dirty="0" smtClean="0">
                <a:latin typeface="Gill Sans"/>
                <a:cs typeface="Gill Sans"/>
                <a:sym typeface="Wingdings"/>
              </a:rPr>
              <a:t>D</a:t>
            </a:r>
            <a:r>
              <a:rPr lang="en-US" dirty="0" smtClean="0">
                <a:latin typeface="Gill Sans"/>
                <a:cs typeface="Gill Sans"/>
              </a:rPr>
              <a:t>iagnostics of neutron star </a:t>
            </a:r>
          </a:p>
          <a:p>
            <a:r>
              <a:rPr lang="en-US" dirty="0" smtClean="0">
                <a:latin typeface="Gill Sans"/>
                <a:cs typeface="Gill Sans"/>
              </a:rPr>
              <a:t>           R/M </a:t>
            </a:r>
            <a:endParaRPr lang="en-US" dirty="0">
              <a:latin typeface="Gill Sans"/>
              <a:cs typeface="Gill Sans"/>
            </a:endParaRPr>
          </a:p>
        </p:txBody>
      </p:sp>
      <p:pic>
        <p:nvPicPr>
          <p:cNvPr id="13" name="Picture 12" descr="supergrafino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325" y="2590800"/>
            <a:ext cx="5943600" cy="4382654"/>
          </a:xfrm>
          <a:prstGeom prst="rect">
            <a:avLst/>
          </a:prstGeom>
        </p:spPr>
      </p:pic>
      <p:sp>
        <p:nvSpPr>
          <p:cNvPr id="14" name="TextBox 13"/>
          <p:cNvSpPr txBox="1"/>
          <p:nvPr/>
        </p:nvSpPr>
        <p:spPr>
          <a:xfrm>
            <a:off x="228622" y="6509921"/>
            <a:ext cx="1673425" cy="338540"/>
          </a:xfrm>
          <a:prstGeom prst="rect">
            <a:avLst/>
          </a:prstGeom>
          <a:noFill/>
        </p:spPr>
        <p:txBody>
          <a:bodyPr wrap="none" lIns="91425" tIns="45713" rIns="91425" bIns="45713" rtlCol="0">
            <a:spAutoFit/>
          </a:bodyPr>
          <a:lstStyle/>
          <a:p>
            <a:r>
              <a:rPr lang="en-US" sz="1600" dirty="0">
                <a:latin typeface="Arial"/>
                <a:cs typeface="Arial"/>
              </a:rPr>
              <a:t>La </a:t>
            </a:r>
            <a:r>
              <a:rPr lang="en-US" sz="1600" dirty="0" err="1">
                <a:latin typeface="Arial"/>
                <a:cs typeface="Arial"/>
              </a:rPr>
              <a:t>Placa</a:t>
            </a:r>
            <a:r>
              <a:rPr lang="en-US" sz="1600" dirty="0">
                <a:latin typeface="Arial"/>
                <a:cs typeface="Arial"/>
              </a:rPr>
              <a:t> + 2019</a:t>
            </a:r>
          </a:p>
        </p:txBody>
      </p:sp>
    </p:spTree>
    <p:extLst>
      <p:ext uri="{BB962C8B-B14F-4D97-AF65-F5344CB8AC3E}">
        <p14:creationId xmlns:p14="http://schemas.microsoft.com/office/powerpoint/2010/main" val="23091297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143000"/>
            <a:ext cx="3621088" cy="3505200"/>
          </a:xfrm>
          <a:prstGeom prst="rect">
            <a:avLst/>
          </a:prstGeom>
          <a:ln>
            <a:noFill/>
          </a:ln>
          <a:effectLst>
            <a:outerShdw blurRad="190500" algn="tl" rotWithShape="0">
              <a:srgbClr val="000000">
                <a:alpha val="70000"/>
              </a:srgbClr>
            </a:outerShdw>
          </a:effectLst>
        </p:spPr>
      </p:pic>
      <p:sp>
        <p:nvSpPr>
          <p:cNvPr id="5" name="TextBox 4"/>
          <p:cNvSpPr txBox="1"/>
          <p:nvPr/>
        </p:nvSpPr>
        <p:spPr>
          <a:xfrm>
            <a:off x="152402" y="1524025"/>
            <a:ext cx="4608513" cy="2585309"/>
          </a:xfrm>
          <a:prstGeom prst="rect">
            <a:avLst/>
          </a:prstGeom>
          <a:noFill/>
        </p:spPr>
        <p:txBody>
          <a:bodyPr lIns="91425" tIns="45713" rIns="91425" bIns="45713">
            <a:spAutoFit/>
          </a:bodyPr>
          <a:lstStyle/>
          <a:p>
            <a:pPr marL="285707" indent="-285707" algn="ctr" fontAlgn="auto">
              <a:spcBef>
                <a:spcPts val="0"/>
              </a:spcBef>
              <a:spcAft>
                <a:spcPts val="0"/>
              </a:spcAft>
              <a:buFontTx/>
              <a:buChar char="-"/>
              <a:defRPr/>
            </a:pPr>
            <a:r>
              <a:rPr lang="en-US" sz="1800" dirty="0">
                <a:solidFill>
                  <a:prstClr val="black"/>
                </a:solidFill>
                <a:latin typeface="Verdana"/>
                <a:ea typeface="+mn-ea"/>
                <a:cs typeface="Verdana"/>
              </a:rPr>
              <a:t>Neutron stars spin up via accretion.</a:t>
            </a:r>
          </a:p>
          <a:p>
            <a:pPr marL="285707" indent="-285707" algn="ctr" fontAlgn="auto">
              <a:spcBef>
                <a:spcPts val="0"/>
              </a:spcBef>
              <a:spcAft>
                <a:spcPts val="0"/>
              </a:spcAft>
              <a:buFontTx/>
              <a:buChar char="-"/>
              <a:defRPr/>
            </a:pPr>
            <a:endParaRPr lang="en-US" sz="1800" dirty="0">
              <a:solidFill>
                <a:prstClr val="black"/>
              </a:solidFill>
              <a:latin typeface="Verdana"/>
              <a:ea typeface="+mn-ea"/>
              <a:cs typeface="Verdana"/>
            </a:endParaRPr>
          </a:p>
          <a:p>
            <a:pPr marL="285707" indent="-285707" fontAlgn="auto">
              <a:spcBef>
                <a:spcPts val="0"/>
              </a:spcBef>
              <a:spcAft>
                <a:spcPts val="0"/>
              </a:spcAft>
              <a:buFontTx/>
              <a:buChar char="-"/>
              <a:defRPr/>
            </a:pPr>
            <a:r>
              <a:rPr lang="en-US" sz="1800" dirty="0">
                <a:solidFill>
                  <a:prstClr val="black"/>
                </a:solidFill>
                <a:latin typeface="Verdana"/>
                <a:ea typeface="+mn-ea"/>
                <a:cs typeface="Verdana"/>
              </a:rPr>
              <a:t>Spin can be measured via pulsations, which are mostly weak/intermittent.</a:t>
            </a:r>
          </a:p>
          <a:p>
            <a:pPr marL="285707" indent="-285707" fontAlgn="auto">
              <a:spcBef>
                <a:spcPts val="0"/>
              </a:spcBef>
              <a:spcAft>
                <a:spcPts val="0"/>
              </a:spcAft>
              <a:buFontTx/>
              <a:buChar char="-"/>
              <a:defRPr/>
            </a:pPr>
            <a:endParaRPr lang="en-US" sz="1800" dirty="0">
              <a:solidFill>
                <a:prstClr val="black"/>
              </a:solidFill>
              <a:latin typeface="Verdana"/>
              <a:ea typeface="+mn-ea"/>
              <a:cs typeface="Verdana"/>
            </a:endParaRPr>
          </a:p>
          <a:p>
            <a:pPr marL="285707" indent="-285707" fontAlgn="auto">
              <a:spcBef>
                <a:spcPts val="0"/>
              </a:spcBef>
              <a:spcAft>
                <a:spcPts val="0"/>
              </a:spcAft>
              <a:buFontTx/>
              <a:buChar char="-"/>
              <a:defRPr/>
            </a:pPr>
            <a:r>
              <a:rPr lang="en-US" sz="1800" dirty="0">
                <a:solidFill>
                  <a:prstClr val="black"/>
                </a:solidFill>
                <a:latin typeface="Verdana"/>
                <a:ea typeface="+mn-ea"/>
                <a:cs typeface="Verdana"/>
              </a:rPr>
              <a:t>Spin rates constrain EOS, e.g.</a:t>
            </a:r>
          </a:p>
          <a:p>
            <a:pPr fontAlgn="auto">
              <a:spcBef>
                <a:spcPts val="0"/>
              </a:spcBef>
              <a:spcAft>
                <a:spcPts val="0"/>
              </a:spcAft>
              <a:defRPr/>
            </a:pPr>
            <a:r>
              <a:rPr lang="en-US" sz="1800" dirty="0">
                <a:solidFill>
                  <a:prstClr val="black"/>
                </a:solidFill>
                <a:latin typeface="Verdana"/>
                <a:ea typeface="+mn-ea"/>
                <a:cs typeface="Verdana"/>
              </a:rPr>
              <a:t>    via mass-shedding limit.</a:t>
            </a:r>
          </a:p>
          <a:p>
            <a:pPr marL="285707" indent="-285707" fontAlgn="auto">
              <a:spcBef>
                <a:spcPts val="0"/>
              </a:spcBef>
              <a:spcAft>
                <a:spcPts val="0"/>
              </a:spcAft>
              <a:buFontTx/>
              <a:buChar char="-"/>
              <a:defRPr/>
            </a:pPr>
            <a:endParaRPr lang="en-US" sz="1800" dirty="0">
              <a:solidFill>
                <a:prstClr val="black"/>
              </a:solidFill>
              <a:latin typeface="Verdana"/>
              <a:ea typeface="+mn-ea"/>
              <a:cs typeface="Verdana"/>
            </a:endParaRPr>
          </a:p>
        </p:txBody>
      </p:sp>
      <p:sp>
        <p:nvSpPr>
          <p:cNvPr id="6" name="TextBox 5"/>
          <p:cNvSpPr txBox="1"/>
          <p:nvPr/>
        </p:nvSpPr>
        <p:spPr>
          <a:xfrm>
            <a:off x="198443" y="4876809"/>
            <a:ext cx="8916987" cy="654986"/>
          </a:xfrm>
          <a:prstGeom prst="rect">
            <a:avLst/>
          </a:prstGeom>
          <a:noFill/>
          <a:ln>
            <a:solidFill>
              <a:srgbClr val="FFFFFF"/>
            </a:solidFill>
          </a:ln>
        </p:spPr>
        <p:txBody>
          <a:bodyPr lIns="91425" tIns="45713" rIns="91425" bIns="45713">
            <a:spAutoFit/>
          </a:bodyPr>
          <a:lstStyle/>
          <a:p>
            <a:pPr algn="ctr" fontAlgn="auto">
              <a:spcBef>
                <a:spcPts val="0"/>
              </a:spcBef>
              <a:spcAft>
                <a:spcPts val="0"/>
              </a:spcAft>
              <a:defRPr/>
            </a:pPr>
            <a:r>
              <a:rPr lang="en-US" sz="1800" b="1" cap="small" dirty="0" err="1">
                <a:solidFill>
                  <a:prstClr val="black"/>
                </a:solidFill>
                <a:latin typeface="Arial"/>
                <a:ea typeface="+mn-ea"/>
                <a:cs typeface="Arial"/>
              </a:rPr>
              <a:t>eXTP</a:t>
            </a:r>
            <a:r>
              <a:rPr lang="en-US" sz="1800" b="1" cap="small" dirty="0">
                <a:solidFill>
                  <a:prstClr val="black"/>
                </a:solidFill>
                <a:latin typeface="Arial"/>
                <a:ea typeface="+mn-ea"/>
                <a:cs typeface="Arial"/>
              </a:rPr>
              <a:t> will allow full characterization of the </a:t>
            </a:r>
          </a:p>
          <a:p>
            <a:pPr algn="ctr" fontAlgn="auto">
              <a:spcBef>
                <a:spcPts val="0"/>
              </a:spcBef>
              <a:spcAft>
                <a:spcPts val="0"/>
              </a:spcAft>
              <a:defRPr/>
            </a:pPr>
            <a:r>
              <a:rPr lang="en-US" sz="1800" b="1" cap="small" dirty="0">
                <a:solidFill>
                  <a:prstClr val="black"/>
                </a:solidFill>
                <a:latin typeface="Arial"/>
                <a:ea typeface="+mn-ea"/>
                <a:cs typeface="Arial"/>
              </a:rPr>
              <a:t>spin distribution of accreting neutron stars.</a:t>
            </a:r>
          </a:p>
        </p:txBody>
      </p:sp>
      <p:sp>
        <p:nvSpPr>
          <p:cNvPr id="8" name="Title 1"/>
          <p:cNvSpPr>
            <a:spLocks noGrp="1"/>
          </p:cNvSpPr>
          <p:nvPr>
            <p:ph type="title"/>
          </p:nvPr>
        </p:nvSpPr>
        <p:spPr bwMode="auto">
          <a:xfrm>
            <a:off x="838200" y="228600"/>
            <a:ext cx="7700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914259" eaLnBrk="1" fontAlgn="auto" hangingPunct="1">
              <a:spcBef>
                <a:spcPts val="0"/>
              </a:spcBef>
              <a:spcAft>
                <a:spcPts val="0"/>
              </a:spcAft>
            </a:pPr>
            <a:r>
              <a:rPr lang="en-US" sz="2400" b="1" kern="0" dirty="0">
                <a:solidFill>
                  <a:sysClr val="windowText" lastClr="000000"/>
                </a:solidFill>
              </a:rPr>
              <a:t>Searches for very fast spins</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9"/>
          <p:cNvSpPr/>
          <p:nvPr/>
        </p:nvSpPr>
        <p:spPr>
          <a:xfrm>
            <a:off x="263551" y="930324"/>
            <a:ext cx="4308475" cy="3578225"/>
          </a:xfrm>
          <a:prstGeom prst="rect">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GB" sz="1800">
              <a:solidFill>
                <a:prstClr val="white"/>
              </a:solidFill>
              <a:latin typeface="Calibri"/>
            </a:endParaRPr>
          </a:p>
        </p:txBody>
      </p:sp>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969963"/>
            <a:ext cx="4103688" cy="30861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 name="TextBox 3"/>
          <p:cNvSpPr txBox="1"/>
          <p:nvPr/>
        </p:nvSpPr>
        <p:spPr>
          <a:xfrm>
            <a:off x="190500" y="4513264"/>
            <a:ext cx="4381500" cy="1217640"/>
          </a:xfrm>
          <a:prstGeom prst="rect">
            <a:avLst/>
          </a:prstGeom>
          <a:noFill/>
        </p:spPr>
        <p:txBody>
          <a:bodyPr lIns="91425" tIns="45713" rIns="91425" bIns="45713">
            <a:spAutoFit/>
          </a:bodyPr>
          <a:lstStyle/>
          <a:p>
            <a:pPr fontAlgn="auto">
              <a:spcBef>
                <a:spcPts val="0"/>
              </a:spcBef>
              <a:spcAft>
                <a:spcPts val="0"/>
              </a:spcAft>
              <a:defRPr/>
            </a:pPr>
            <a:r>
              <a:rPr lang="en-US" sz="1800" dirty="0">
                <a:solidFill>
                  <a:prstClr val="black"/>
                </a:solidFill>
                <a:latin typeface="Verdana"/>
                <a:ea typeface="+mn-ea"/>
                <a:cs typeface="Verdana"/>
              </a:rPr>
              <a:t>Starquakes on magnetars trigger global seismic vibrations.  </a:t>
            </a:r>
          </a:p>
          <a:p>
            <a:pPr algn="just" fontAlgn="auto">
              <a:spcBef>
                <a:spcPts val="0"/>
              </a:spcBef>
              <a:spcAft>
                <a:spcPts val="0"/>
              </a:spcAft>
              <a:defRPr/>
            </a:pPr>
            <a:r>
              <a:rPr lang="en-US" sz="1800" dirty="0">
                <a:solidFill>
                  <a:prstClr val="black"/>
                </a:solidFill>
                <a:latin typeface="Verdana"/>
                <a:ea typeface="+mn-ea"/>
                <a:cs typeface="Verdana"/>
              </a:rPr>
              <a:t>At present we have data from only the rarest, most energetic events.</a:t>
            </a:r>
          </a:p>
        </p:txBody>
      </p:sp>
      <p:sp>
        <p:nvSpPr>
          <p:cNvPr id="5" name="TextBox 4"/>
          <p:cNvSpPr txBox="1"/>
          <p:nvPr/>
        </p:nvSpPr>
        <p:spPr>
          <a:xfrm>
            <a:off x="4718052" y="4618066"/>
            <a:ext cx="4032250" cy="923316"/>
          </a:xfrm>
          <a:prstGeom prst="rect">
            <a:avLst/>
          </a:prstGeom>
          <a:noFill/>
        </p:spPr>
        <p:txBody>
          <a:bodyPr lIns="91425" tIns="45713" rIns="91425" bIns="45713">
            <a:spAutoFit/>
          </a:bodyPr>
          <a:lstStyle/>
          <a:p>
            <a:pPr algn="just" fontAlgn="auto">
              <a:spcBef>
                <a:spcPts val="0"/>
              </a:spcBef>
              <a:spcAft>
                <a:spcPts val="0"/>
              </a:spcAft>
              <a:defRPr/>
            </a:pPr>
            <a:r>
              <a:rPr lang="en-US" sz="1800" dirty="0">
                <a:solidFill>
                  <a:prstClr val="black"/>
                </a:solidFill>
                <a:latin typeface="Verdana"/>
                <a:ea typeface="+mn-ea"/>
                <a:cs typeface="Verdana"/>
              </a:rPr>
              <a:t>Seismic models depend on M and R. Frequencies constrain the EOS.</a:t>
            </a:r>
          </a:p>
        </p:txBody>
      </p:sp>
      <p:sp>
        <p:nvSpPr>
          <p:cNvPr id="6" name="TextBox 5"/>
          <p:cNvSpPr txBox="1"/>
          <p:nvPr/>
        </p:nvSpPr>
        <p:spPr>
          <a:xfrm>
            <a:off x="0" y="5907088"/>
            <a:ext cx="9144000" cy="654986"/>
          </a:xfrm>
          <a:prstGeom prst="rect">
            <a:avLst/>
          </a:prstGeom>
          <a:noFill/>
          <a:ln>
            <a:solidFill>
              <a:srgbClr val="FFFFFF"/>
            </a:solidFill>
          </a:ln>
        </p:spPr>
        <p:txBody>
          <a:bodyPr lIns="91425" tIns="45713" rIns="91425" bIns="45713">
            <a:spAutoFit/>
          </a:bodyPr>
          <a:lstStyle/>
          <a:p>
            <a:pPr algn="ctr" fontAlgn="auto">
              <a:spcBef>
                <a:spcPts val="0"/>
              </a:spcBef>
              <a:spcAft>
                <a:spcPts val="0"/>
              </a:spcAft>
              <a:defRPr/>
            </a:pPr>
            <a:r>
              <a:rPr lang="en-US" sz="1800" b="1" cap="small" dirty="0" err="1">
                <a:solidFill>
                  <a:prstClr val="black"/>
                </a:solidFill>
                <a:latin typeface="Verdana"/>
                <a:ea typeface="+mn-ea"/>
                <a:cs typeface="Verdana"/>
              </a:rPr>
              <a:t>eXTP</a:t>
            </a:r>
            <a:r>
              <a:rPr lang="en-US" sz="1800" b="1" cap="small" dirty="0">
                <a:solidFill>
                  <a:prstClr val="black"/>
                </a:solidFill>
                <a:latin typeface="Verdana"/>
                <a:ea typeface="+mn-ea"/>
                <a:cs typeface="Verdana"/>
              </a:rPr>
              <a:t> will be sensitive to seismic vibrations from smaller starquakes, driving the emerging field of neutron star asteroseismology.</a:t>
            </a:r>
          </a:p>
        </p:txBody>
      </p:sp>
      <p:pic>
        <p:nvPicPr>
          <p:cNvPr id="200710" name="Picture 10" descr="Helioseismology_pmode1.png"/>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1835153" y="1617712"/>
            <a:ext cx="2665413" cy="2447925"/>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x7_modEB.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7591" y="935038"/>
            <a:ext cx="3833812" cy="3573462"/>
          </a:xfrm>
          <a:prstGeom prst="rect">
            <a:avLst/>
          </a:prstGeom>
          <a:ln>
            <a:noFill/>
          </a:ln>
          <a:effectLst>
            <a:outerShdw blurRad="190500" algn="tl" rotWithShape="0">
              <a:srgbClr val="000000">
                <a:alpha val="70000"/>
              </a:srgbClr>
            </a:outerShdw>
          </a:effectLst>
        </p:spPr>
      </p:pic>
      <p:sp>
        <p:nvSpPr>
          <p:cNvPr id="200712" name="Segnaposto testo 13"/>
          <p:cNvSpPr txBox="1">
            <a:spLocks/>
          </p:cNvSpPr>
          <p:nvPr/>
        </p:nvSpPr>
        <p:spPr bwMode="auto">
          <a:xfrm>
            <a:off x="3048005" y="228600"/>
            <a:ext cx="307816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buFont typeface="Arial" charset="0"/>
              <a:buNone/>
            </a:pPr>
            <a:r>
              <a:rPr lang="it-IT" sz="2400" b="1" dirty="0" err="1">
                <a:solidFill>
                  <a:srgbClr val="000000"/>
                </a:solidFill>
                <a:latin typeface="Calibri" charset="0"/>
              </a:rPr>
              <a:t>Magnetar</a:t>
            </a:r>
            <a:r>
              <a:rPr lang="it-IT" sz="2400" b="1" dirty="0">
                <a:solidFill>
                  <a:srgbClr val="000000"/>
                </a:solidFill>
                <a:latin typeface="Calibri" charset="0"/>
              </a:rPr>
              <a:t> </a:t>
            </a:r>
            <a:r>
              <a:rPr lang="it-IT" sz="2400" b="1" dirty="0" err="1">
                <a:solidFill>
                  <a:srgbClr val="000000"/>
                </a:solidFill>
                <a:latin typeface="Calibri" charset="0"/>
              </a:rPr>
              <a:t>Seismology</a:t>
            </a:r>
            <a:endParaRPr lang="en-GB" sz="2400" b="1" dirty="0">
              <a:solidFill>
                <a:srgbClr val="000000"/>
              </a:solidFill>
              <a:latin typeface="Calibri"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asted-image.pdf"/>
          <p:cNvPicPr>
            <a:picLocks noChangeAspect="1"/>
          </p:cNvPicPr>
          <p:nvPr/>
        </p:nvPicPr>
        <p:blipFill>
          <a:blip r:embed="rId2">
            <a:extLst/>
          </a:blip>
          <a:stretch>
            <a:fillRect/>
          </a:stretch>
        </p:blipFill>
        <p:spPr>
          <a:xfrm>
            <a:off x="-3428997" y="1981200"/>
            <a:ext cx="7502795" cy="3200400"/>
          </a:xfrm>
          <a:prstGeom prst="rect">
            <a:avLst/>
          </a:prstGeom>
          <a:ln w="12700">
            <a:miter lim="400000"/>
          </a:ln>
        </p:spPr>
      </p:pic>
      <p:sp>
        <p:nvSpPr>
          <p:cNvPr id="183" name="Shape 183"/>
          <p:cNvSpPr/>
          <p:nvPr/>
        </p:nvSpPr>
        <p:spPr>
          <a:xfrm>
            <a:off x="-907788" y="-2035295"/>
            <a:ext cx="8061461" cy="302952"/>
          </a:xfrm>
          <a:prstGeom prst="rect">
            <a:avLst/>
          </a:prstGeom>
          <a:ln w="12700">
            <a:miter lim="400000"/>
          </a:ln>
          <a:extLst>
            <a:ext uri="{C572A759-6A51-4108-AA02-DFA0A04FC94B}">
              <ma14:wrappingTextBoxFlag xmlns:ma14="http://schemas.microsoft.com/office/mac/drawingml/2011/main" val="1"/>
            </a:ext>
          </a:extLst>
        </p:spPr>
        <p:txBody>
          <a:bodyPr wrap="none" lIns="35711" tIns="35711" rIns="35711" bIns="35711" anchor="ctr">
            <a:spAutoFit/>
          </a:bodyPr>
          <a:lstStyle/>
          <a:p>
            <a:pPr algn="ctr" defTabSz="410688" fontAlgn="auto" hangingPunct="0">
              <a:spcBef>
                <a:spcPts val="0"/>
              </a:spcBef>
              <a:spcAft>
                <a:spcPts val="0"/>
              </a:spcAft>
              <a:defRPr sz="2200">
                <a:latin typeface="Helvetica"/>
                <a:ea typeface="Helvetica"/>
                <a:cs typeface="Helvetica"/>
                <a:sym typeface="Helvetica"/>
              </a:defRPr>
            </a:pPr>
            <a:r>
              <a:rPr sz="1500" kern="0">
                <a:solidFill>
                  <a:srgbClr val="000000"/>
                </a:solidFill>
                <a:latin typeface="Helvetica"/>
                <a:ea typeface="Helvetica"/>
                <a:cs typeface="Helvetica"/>
                <a:sym typeface="Helvetica"/>
              </a:rPr>
              <a:t>These are not independent quantities: </a:t>
            </a:r>
            <a:r>
              <a:rPr sz="1500" i="1" kern="0">
                <a:solidFill>
                  <a:srgbClr val="000000"/>
                </a:solidFill>
                <a:latin typeface="Helvetica"/>
                <a:ea typeface="Helvetica"/>
                <a:cs typeface="Helvetica"/>
                <a:sym typeface="Helvetica"/>
              </a:rPr>
              <a:t>universal relations </a:t>
            </a:r>
            <a:r>
              <a:rPr sz="1500" kern="0">
                <a:solidFill>
                  <a:srgbClr val="000000"/>
                </a:solidFill>
                <a:latin typeface="Helvetica"/>
                <a:ea typeface="Helvetica"/>
                <a:cs typeface="Helvetica"/>
                <a:sym typeface="Helvetica"/>
              </a:rPr>
              <a:t> </a:t>
            </a:r>
            <a:r>
              <a:rPr sz="1300" kern="0">
                <a:solidFill>
                  <a:srgbClr val="000000"/>
                </a:solidFill>
                <a:latin typeface="Helvetica"/>
                <a:ea typeface="Helvetica"/>
                <a:cs typeface="Helvetica"/>
                <a:sym typeface="Helvetica"/>
              </a:rPr>
              <a:t>(Yagi &amp; Yunes, Phys. Rept. 601, 1, 2017)</a:t>
            </a:r>
          </a:p>
        </p:txBody>
      </p:sp>
      <p:sp>
        <p:nvSpPr>
          <p:cNvPr id="185" name="Shape 185"/>
          <p:cNvSpPr/>
          <p:nvPr/>
        </p:nvSpPr>
        <p:spPr>
          <a:xfrm>
            <a:off x="5943606" y="6324644"/>
            <a:ext cx="3033110" cy="318341"/>
          </a:xfrm>
          <a:prstGeom prst="rect">
            <a:avLst/>
          </a:prstGeom>
          <a:ln w="12700">
            <a:miter lim="400000"/>
          </a:ln>
          <a:extLst>
            <a:ext uri="{C572A759-6A51-4108-AA02-DFA0A04FC94B}">
              <ma14:wrappingTextBoxFlag xmlns:ma14="http://schemas.microsoft.com/office/mac/drawingml/2011/main" val="1"/>
            </a:ext>
          </a:extLst>
        </p:spPr>
        <p:txBody>
          <a:bodyPr wrap="none" lIns="35711" tIns="35711" rIns="35711" bIns="35711" anchor="ctr">
            <a:spAutoFit/>
          </a:bodyPr>
          <a:lstStyle>
            <a:lvl1pPr>
              <a:defRPr sz="1600">
                <a:latin typeface="Avenir Book"/>
                <a:ea typeface="Avenir Book"/>
                <a:cs typeface="Avenir Book"/>
                <a:sym typeface="Avenir Book"/>
              </a:defRPr>
            </a:lvl1pPr>
          </a:lstStyle>
          <a:p>
            <a:pPr algn="ctr" defTabSz="410688" fontAlgn="auto" hangingPunct="0">
              <a:spcBef>
                <a:spcPts val="0"/>
              </a:spcBef>
              <a:spcAft>
                <a:spcPts val="0"/>
              </a:spcAft>
            </a:pPr>
            <a:r>
              <a:rPr kern="0" dirty="0">
                <a:solidFill>
                  <a:srgbClr val="000000"/>
                </a:solidFill>
              </a:rPr>
              <a:t>(Maselli et al., arXiv:1905.05616)</a:t>
            </a:r>
          </a:p>
        </p:txBody>
      </p:sp>
      <p:sp>
        <p:nvSpPr>
          <p:cNvPr id="187" name="Shape 187"/>
          <p:cNvSpPr/>
          <p:nvPr/>
        </p:nvSpPr>
        <p:spPr>
          <a:xfrm>
            <a:off x="521483" y="1317625"/>
            <a:ext cx="7904583" cy="310177"/>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p>
            <a:pPr marL="366047" indent="-366047" defTabSz="410688" fontAlgn="auto" hangingPunct="0">
              <a:spcBef>
                <a:spcPts val="0"/>
              </a:spcBef>
              <a:spcAft>
                <a:spcPts val="0"/>
              </a:spcAft>
              <a:buSzPct val="58999"/>
              <a:buBlip>
                <a:blip r:embed="rId3"/>
              </a:buBlip>
              <a:defRPr sz="2200">
                <a:latin typeface="Avenir Book Oblique"/>
                <a:ea typeface="Avenir Book Oblique"/>
                <a:cs typeface="Avenir Book Oblique"/>
                <a:sym typeface="Avenir Book Oblique"/>
              </a:defRPr>
            </a:pPr>
            <a:r>
              <a:rPr sz="1500" kern="0">
                <a:solidFill>
                  <a:srgbClr val="000000"/>
                </a:solidFill>
                <a:latin typeface="Avenir Book Oblique"/>
                <a:ea typeface="Avenir Book Oblique"/>
                <a:cs typeface="Avenir Book Oblique"/>
                <a:sym typeface="Avenir Book Oblique"/>
              </a:rPr>
              <a:t>Measurements of the </a:t>
            </a:r>
            <a:r>
              <a:rPr sz="1500" kern="0">
                <a:solidFill>
                  <a:srgbClr val="00882B">
                    <a:hueOff val="-2473793"/>
                    <a:satOff val="-50209"/>
                    <a:lumOff val="23543"/>
                  </a:srgbClr>
                </a:solidFill>
                <a:latin typeface="Avenir Heavy Oblique"/>
                <a:ea typeface="Avenir Heavy Oblique"/>
                <a:cs typeface="Avenir Heavy Oblique"/>
                <a:sym typeface="Avenir Heavy Oblique"/>
              </a:rPr>
              <a:t>Love number</a:t>
            </a:r>
            <a:r>
              <a:rPr sz="1500" kern="0">
                <a:solidFill>
                  <a:srgbClr val="000000"/>
                </a:solidFill>
                <a:latin typeface="Avenir Book Oblique"/>
                <a:ea typeface="Avenir Book Oblique"/>
                <a:cs typeface="Avenir Book Oblique"/>
                <a:sym typeface="Avenir Book Oblique"/>
              </a:rPr>
              <a:t> from GW observations</a:t>
            </a:r>
          </a:p>
        </p:txBody>
      </p:sp>
      <p:sp>
        <p:nvSpPr>
          <p:cNvPr id="189" name="Shape 189"/>
          <p:cNvSpPr/>
          <p:nvPr/>
        </p:nvSpPr>
        <p:spPr>
          <a:xfrm>
            <a:off x="494182" y="5712836"/>
            <a:ext cx="8649818" cy="353454"/>
          </a:xfrm>
          <a:prstGeom prst="rect">
            <a:avLst/>
          </a:prstGeom>
          <a:ln w="12700">
            <a:miter lim="400000"/>
          </a:ln>
          <a:extLst>
            <a:ext uri="{C572A759-6A51-4108-AA02-DFA0A04FC94B}">
              <ma14:wrappingTextBoxFlag xmlns:ma14="http://schemas.microsoft.com/office/mac/drawingml/2011/main" val="1"/>
            </a:ext>
          </a:extLst>
        </p:spPr>
        <p:txBody>
          <a:bodyPr wrap="square" lIns="35711" tIns="35711" rIns="35711" bIns="35711" anchor="ctr">
            <a:spAutoFit/>
          </a:bodyPr>
          <a:lstStyle/>
          <a:p>
            <a:pPr algn="ctr" defTabSz="410688" fontAlgn="auto" hangingPunct="0">
              <a:spcBef>
                <a:spcPts val="0"/>
              </a:spcBef>
              <a:spcAft>
                <a:spcPts val="0"/>
              </a:spcAft>
              <a:defRPr sz="2400" u="sng">
                <a:latin typeface="Avenir Book Oblique"/>
                <a:ea typeface="Avenir Book Oblique"/>
                <a:cs typeface="Avenir Book Oblique"/>
                <a:sym typeface="Avenir Book Oblique"/>
              </a:defRPr>
            </a:pPr>
            <a:r>
              <a:rPr sz="1800" u="sng" kern="0" dirty="0">
                <a:solidFill>
                  <a:srgbClr val="000000"/>
                </a:solidFill>
                <a:latin typeface="Arial"/>
                <a:ea typeface="Avenir Book Oblique"/>
                <a:cs typeface="Arial"/>
                <a:sym typeface="Avenir Book Oblique"/>
              </a:rPr>
              <a:t>eXTP could be our best hope to measure </a:t>
            </a:r>
            <a:r>
              <a:rPr sz="1800" u="sng" kern="0" dirty="0">
                <a:solidFill>
                  <a:srgbClr val="C82506"/>
                </a:solidFill>
                <a:latin typeface="Arial"/>
                <a:ea typeface="Avenir Heavy Oblique"/>
                <a:cs typeface="Arial"/>
                <a:sym typeface="Avenir Heavy Oblique"/>
              </a:rPr>
              <a:t>Q</a:t>
            </a:r>
            <a:r>
              <a:rPr sz="1800" u="sng" kern="0" dirty="0">
                <a:solidFill>
                  <a:srgbClr val="000000"/>
                </a:solidFill>
                <a:latin typeface="Arial"/>
                <a:ea typeface="Avenir Book Oblique"/>
                <a:cs typeface="Arial"/>
                <a:sym typeface="Avenir Book Oblique"/>
              </a:rPr>
              <a:t> and open a new window on the EoS</a:t>
            </a:r>
          </a:p>
        </p:txBody>
      </p:sp>
      <p:sp>
        <p:nvSpPr>
          <p:cNvPr id="190" name="Shape 190"/>
          <p:cNvSpPr/>
          <p:nvPr/>
        </p:nvSpPr>
        <p:spPr>
          <a:xfrm>
            <a:off x="5785443" y="2641231"/>
            <a:ext cx="491424" cy="1041616"/>
          </a:xfrm>
          <a:prstGeom prst="rect">
            <a:avLst/>
          </a:prstGeom>
          <a:ln w="12700">
            <a:miter lim="400000"/>
          </a:ln>
          <a:extLst>
            <a:ext uri="{C572A759-6A51-4108-AA02-DFA0A04FC94B}">
              <ma14:wrappingTextBoxFlag xmlns:ma14="http://schemas.microsoft.com/office/mac/drawingml/2011/main" val="1"/>
            </a:ext>
          </a:extLst>
        </p:spPr>
        <p:txBody>
          <a:bodyPr wrap="none" lIns="35711" tIns="35711" rIns="35711" bIns="35711" anchor="ctr">
            <a:spAutoFit/>
          </a:bodyPr>
          <a:lstStyle>
            <a:lvl1pPr>
              <a:defRPr sz="6300">
                <a:latin typeface="Avenir Heavy"/>
                <a:ea typeface="Avenir Heavy"/>
                <a:cs typeface="Avenir Heavy"/>
                <a:sym typeface="Avenir Heavy"/>
              </a:defRPr>
            </a:lvl1pPr>
          </a:lstStyle>
          <a:p>
            <a:pPr algn="ctr" defTabSz="410688" fontAlgn="auto" hangingPunct="0">
              <a:spcBef>
                <a:spcPts val="0"/>
              </a:spcBef>
              <a:spcAft>
                <a:spcPts val="0"/>
              </a:spcAft>
            </a:pPr>
            <a:r>
              <a:rPr kern="0" dirty="0">
                <a:solidFill>
                  <a:srgbClr val="000000"/>
                </a:solidFill>
              </a:rPr>
              <a:t>?</a:t>
            </a:r>
          </a:p>
        </p:txBody>
      </p:sp>
      <p:sp>
        <p:nvSpPr>
          <p:cNvPr id="191" name="Shape 191"/>
          <p:cNvSpPr/>
          <p:nvPr/>
        </p:nvSpPr>
        <p:spPr>
          <a:xfrm>
            <a:off x="4665175" y="1816985"/>
            <a:ext cx="2399797" cy="749228"/>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lvl1pPr>
              <a:defRPr sz="2200">
                <a:solidFill>
                  <a:schemeClr val="accent5"/>
                </a:solidFill>
                <a:latin typeface="Avenir Heavy Oblique"/>
                <a:ea typeface="Avenir Heavy Oblique"/>
                <a:cs typeface="Avenir Heavy Oblique"/>
                <a:sym typeface="Avenir Heavy Oblique"/>
              </a:defRPr>
            </a:lvl1pPr>
          </a:lstStyle>
          <a:p>
            <a:pPr algn="ctr" defTabSz="410688" fontAlgn="auto" hangingPunct="0">
              <a:spcBef>
                <a:spcPts val="0"/>
              </a:spcBef>
              <a:spcAft>
                <a:spcPts val="0"/>
              </a:spcAft>
            </a:pPr>
            <a:r>
              <a:rPr kern="0" dirty="0">
                <a:solidFill>
                  <a:srgbClr val="C82506"/>
                </a:solidFill>
              </a:rPr>
              <a:t>Q - quadrupole moment</a:t>
            </a:r>
          </a:p>
        </p:txBody>
      </p:sp>
      <p:sp>
        <p:nvSpPr>
          <p:cNvPr id="192" name="Shape 192"/>
          <p:cNvSpPr/>
          <p:nvPr/>
        </p:nvSpPr>
        <p:spPr>
          <a:xfrm>
            <a:off x="4665173" y="3841518"/>
            <a:ext cx="2874535" cy="1303226"/>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lvl1pPr>
              <a:defRPr sz="2000">
                <a:latin typeface="Avenir Heavy Oblique"/>
                <a:ea typeface="Avenir Heavy Oblique"/>
                <a:cs typeface="Avenir Heavy Oblique"/>
                <a:sym typeface="Avenir Heavy Oblique"/>
              </a:defRPr>
            </a:lvl1pPr>
          </a:lstStyle>
          <a:p>
            <a:pPr algn="ctr" defTabSz="410688" fontAlgn="auto" hangingPunct="0">
              <a:spcBef>
                <a:spcPts val="0"/>
              </a:spcBef>
              <a:spcAft>
                <a:spcPts val="0"/>
              </a:spcAft>
            </a:pPr>
            <a:r>
              <a:rPr kern="0" dirty="0">
                <a:solidFill>
                  <a:srgbClr val="000000"/>
                </a:solidFill>
              </a:rPr>
              <a:t>provides strong bounds, but very difficult to extract from GW</a:t>
            </a:r>
          </a:p>
        </p:txBody>
      </p:sp>
      <p:sp>
        <p:nvSpPr>
          <p:cNvPr id="193" name="Shape 193"/>
          <p:cNvSpPr/>
          <p:nvPr/>
        </p:nvSpPr>
        <p:spPr>
          <a:xfrm>
            <a:off x="494182" y="5151393"/>
            <a:ext cx="8155638" cy="331817"/>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p>
            <a:pPr marL="366047" indent="-366047" defTabSz="410688" fontAlgn="auto" hangingPunct="0">
              <a:spcBef>
                <a:spcPts val="0"/>
              </a:spcBef>
              <a:spcAft>
                <a:spcPts val="0"/>
              </a:spcAft>
              <a:buSzPct val="64000"/>
              <a:buBlip>
                <a:blip r:embed="rId4"/>
              </a:buBlip>
              <a:defRPr sz="2400">
                <a:latin typeface="Avenir Book Oblique"/>
                <a:ea typeface="Avenir Book Oblique"/>
                <a:cs typeface="Avenir Book Oblique"/>
                <a:sym typeface="Avenir Book Oblique"/>
              </a:defRPr>
            </a:pPr>
            <a:r>
              <a:rPr sz="1700" kern="0" dirty="0">
                <a:solidFill>
                  <a:srgbClr val="000000"/>
                </a:solidFill>
                <a:latin typeface="Arial"/>
                <a:ea typeface="Avenir Book Oblique"/>
                <a:cs typeface="Arial"/>
                <a:sym typeface="Avenir Book Oblique"/>
              </a:rPr>
              <a:t>QPOs from accreting NS encode information of the stellar </a:t>
            </a:r>
            <a:r>
              <a:rPr sz="1700" kern="0" dirty="0">
                <a:solidFill>
                  <a:srgbClr val="C82506"/>
                </a:solidFill>
                <a:latin typeface="Arial"/>
                <a:ea typeface="Avenir Heavy Oblique"/>
                <a:cs typeface="Arial"/>
                <a:sym typeface="Avenir Heavy Oblique"/>
              </a:rPr>
              <a:t>quadrupole moment</a:t>
            </a:r>
          </a:p>
        </p:txBody>
      </p:sp>
      <p:sp>
        <p:nvSpPr>
          <p:cNvPr id="2" name="TextBox 1"/>
          <p:cNvSpPr txBox="1"/>
          <p:nvPr/>
        </p:nvSpPr>
        <p:spPr>
          <a:xfrm>
            <a:off x="1524005" y="304844"/>
            <a:ext cx="5850550" cy="5334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fontAlgn="auto" hangingPunct="0">
              <a:spcBef>
                <a:spcPts val="0"/>
              </a:spcBef>
              <a:spcAft>
                <a:spcPts val="0"/>
              </a:spcAft>
            </a:pPr>
            <a:r>
              <a:rPr lang="en-US" sz="2800" dirty="0" err="1">
                <a:solidFill>
                  <a:srgbClr val="000000"/>
                </a:solidFill>
                <a:latin typeface="Arial"/>
                <a:ea typeface="+mn-ea"/>
                <a:cs typeface="Arial"/>
                <a:sym typeface="Helvetica Light"/>
              </a:rPr>
              <a:t>Quadrupole</a:t>
            </a:r>
            <a:r>
              <a:rPr lang="en-US" sz="2800" dirty="0">
                <a:solidFill>
                  <a:srgbClr val="000000"/>
                </a:solidFill>
                <a:latin typeface="Arial"/>
                <a:ea typeface="+mn-ea"/>
                <a:cs typeface="Arial"/>
                <a:sym typeface="Helvetica Light"/>
              </a:rPr>
              <a:t> moment measurements </a:t>
            </a:r>
          </a:p>
        </p:txBody>
      </p:sp>
    </p:spTree>
    <p:extLst>
      <p:ext uri="{BB962C8B-B14F-4D97-AF65-F5344CB8AC3E}">
        <p14:creationId xmlns:p14="http://schemas.microsoft.com/office/powerpoint/2010/main" val="25927292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p:nvPr/>
        </p:nvSpPr>
        <p:spPr>
          <a:xfrm>
            <a:off x="244485" y="148662"/>
            <a:ext cx="8655034" cy="1180115"/>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p>
            <a:pPr algn="ctr" defTabSz="410688" fontAlgn="auto" hangingPunct="0">
              <a:spcBef>
                <a:spcPts val="0"/>
              </a:spcBef>
              <a:spcAft>
                <a:spcPts val="0"/>
              </a:spcAft>
              <a:defRPr sz="2400">
                <a:latin typeface="Avenir Book"/>
                <a:ea typeface="Avenir Book"/>
                <a:cs typeface="Avenir Book"/>
                <a:sym typeface="Avenir Book"/>
              </a:defRPr>
            </a:pPr>
            <a:r>
              <a:rPr kern="0" dirty="0">
                <a:solidFill>
                  <a:srgbClr val="000000"/>
                </a:solidFill>
                <a:latin typeface="Arial"/>
                <a:ea typeface="Avenir Book"/>
                <a:cs typeface="Arial"/>
                <a:sym typeface="Avenir Book"/>
              </a:rPr>
              <a:t>Monte Carlo Markov Chain analysis on QPOs data from </a:t>
            </a:r>
            <a:endParaRPr lang="en-US" kern="0" dirty="0" smtClean="0">
              <a:solidFill>
                <a:srgbClr val="000000"/>
              </a:solidFill>
              <a:latin typeface="Arial"/>
              <a:ea typeface="Avenir Book"/>
              <a:cs typeface="Arial"/>
              <a:sym typeface="Avenir Book"/>
            </a:endParaRPr>
          </a:p>
          <a:p>
            <a:pPr algn="ctr" defTabSz="410688" fontAlgn="auto" hangingPunct="0">
              <a:spcBef>
                <a:spcPts val="0"/>
              </a:spcBef>
              <a:spcAft>
                <a:spcPts val="0"/>
              </a:spcAft>
              <a:defRPr sz="2400">
                <a:latin typeface="Avenir Book"/>
                <a:ea typeface="Avenir Book"/>
                <a:cs typeface="Avenir Book"/>
                <a:sym typeface="Avenir Book"/>
              </a:defRPr>
            </a:pPr>
            <a:r>
              <a:rPr lang="en-US" kern="0" dirty="0" smtClean="0">
                <a:solidFill>
                  <a:srgbClr val="000000"/>
                </a:solidFill>
                <a:latin typeface="Arial"/>
                <a:ea typeface="Avenir Book"/>
                <a:cs typeface="Arial"/>
                <a:sym typeface="Avenir Book"/>
              </a:rPr>
              <a:t>3 </a:t>
            </a:r>
            <a:r>
              <a:rPr kern="0" dirty="0" smtClean="0">
                <a:solidFill>
                  <a:srgbClr val="000000"/>
                </a:solidFill>
                <a:latin typeface="Arial"/>
                <a:ea typeface="Avenir Book"/>
                <a:cs typeface="Arial"/>
                <a:sym typeface="Avenir Book"/>
              </a:rPr>
              <a:t>sources </a:t>
            </a:r>
            <a:r>
              <a:rPr kern="0" dirty="0">
                <a:solidFill>
                  <a:srgbClr val="000000"/>
                </a:solidFill>
                <a:latin typeface="Arial"/>
                <a:ea typeface="Avenir Book"/>
                <a:cs typeface="Arial"/>
                <a:sym typeface="Avenir Book"/>
              </a:rPr>
              <a:t>observed </a:t>
            </a:r>
            <a:r>
              <a:rPr kern="0" dirty="0" smtClean="0">
                <a:solidFill>
                  <a:srgbClr val="000000"/>
                </a:solidFill>
                <a:latin typeface="Arial"/>
                <a:ea typeface="Avenir Book"/>
                <a:cs typeface="Arial"/>
                <a:sym typeface="Avenir Book"/>
              </a:rPr>
              <a:t>by </a:t>
            </a:r>
            <a:r>
              <a:rPr kern="0" dirty="0">
                <a:solidFill>
                  <a:srgbClr val="000000"/>
                </a:solidFill>
                <a:latin typeface="Arial"/>
                <a:ea typeface="Avenir Book"/>
                <a:cs typeface="Arial"/>
                <a:sym typeface="Avenir Book"/>
              </a:rPr>
              <a:t>RXTE</a:t>
            </a:r>
            <a:r>
              <a:rPr lang="en-US" kern="0" dirty="0">
                <a:solidFill>
                  <a:srgbClr val="000000"/>
                </a:solidFill>
                <a:latin typeface="Arial"/>
                <a:ea typeface="Avenir Book"/>
                <a:cs typeface="Arial"/>
                <a:sym typeface="Avenir Book"/>
              </a:rPr>
              <a:t>: </a:t>
            </a:r>
            <a:endParaRPr lang="en-US" kern="0" dirty="0" smtClean="0">
              <a:solidFill>
                <a:srgbClr val="000000"/>
              </a:solidFill>
              <a:latin typeface="Arial"/>
              <a:ea typeface="Avenir Book"/>
              <a:cs typeface="Arial"/>
              <a:sym typeface="Avenir Book"/>
            </a:endParaRPr>
          </a:p>
          <a:p>
            <a:pPr algn="ctr" defTabSz="410688" fontAlgn="auto" hangingPunct="0">
              <a:spcBef>
                <a:spcPts val="0"/>
              </a:spcBef>
              <a:spcAft>
                <a:spcPts val="0"/>
              </a:spcAft>
              <a:defRPr sz="2400">
                <a:latin typeface="Avenir Book"/>
                <a:ea typeface="Avenir Book"/>
                <a:cs typeface="Avenir Book"/>
                <a:sym typeface="Avenir Book"/>
              </a:defRPr>
            </a:pPr>
            <a:r>
              <a:rPr u="sng" kern="0" dirty="0" smtClean="0">
                <a:solidFill>
                  <a:srgbClr val="000000"/>
                </a:solidFill>
                <a:latin typeface="Arial"/>
                <a:ea typeface="Avenir Book"/>
                <a:cs typeface="Arial"/>
                <a:sym typeface="Avenir Book"/>
              </a:rPr>
              <a:t>4U1608</a:t>
            </a:r>
            <a:r>
              <a:rPr u="sng" kern="0" dirty="0">
                <a:solidFill>
                  <a:srgbClr val="000000"/>
                </a:solidFill>
                <a:latin typeface="Arial"/>
                <a:ea typeface="Avenir Book"/>
                <a:cs typeface="Arial"/>
                <a:sym typeface="Avenir Book"/>
              </a:rPr>
              <a:t>-52</a:t>
            </a:r>
            <a:r>
              <a:rPr kern="0" dirty="0">
                <a:solidFill>
                  <a:srgbClr val="000000"/>
                </a:solidFill>
                <a:latin typeface="Arial"/>
                <a:ea typeface="Avenir Book"/>
                <a:cs typeface="Arial"/>
                <a:sym typeface="Avenir Book"/>
              </a:rPr>
              <a:t>, </a:t>
            </a:r>
            <a:r>
              <a:rPr u="sng" kern="0" dirty="0">
                <a:solidFill>
                  <a:srgbClr val="000000"/>
                </a:solidFill>
                <a:latin typeface="Arial"/>
                <a:ea typeface="Avenir Book"/>
                <a:cs typeface="Arial"/>
                <a:sym typeface="Avenir Book"/>
              </a:rPr>
              <a:t>4U0614+09</a:t>
            </a:r>
            <a:r>
              <a:rPr kern="0" dirty="0">
                <a:solidFill>
                  <a:srgbClr val="000000"/>
                </a:solidFill>
                <a:latin typeface="Arial"/>
                <a:ea typeface="Avenir Book"/>
                <a:cs typeface="Arial"/>
                <a:sym typeface="Avenir Book"/>
              </a:rPr>
              <a:t>, </a:t>
            </a:r>
            <a:r>
              <a:rPr u="sng" kern="0" dirty="0">
                <a:solidFill>
                  <a:srgbClr val="000000"/>
                </a:solidFill>
                <a:latin typeface="Arial"/>
                <a:ea typeface="Avenir Book"/>
                <a:cs typeface="Arial"/>
                <a:sym typeface="Avenir Book"/>
              </a:rPr>
              <a:t>4U1728-34</a:t>
            </a:r>
          </a:p>
        </p:txBody>
      </p:sp>
      <p:pic>
        <p:nvPicPr>
          <p:cNvPr id="197" name="pasted-image.pdf"/>
          <p:cNvPicPr>
            <a:picLocks noChangeAspect="1"/>
          </p:cNvPicPr>
          <p:nvPr/>
        </p:nvPicPr>
        <p:blipFill>
          <a:blip r:embed="rId2">
            <a:extLst/>
          </a:blip>
          <a:stretch>
            <a:fillRect/>
          </a:stretch>
        </p:blipFill>
        <p:spPr>
          <a:xfrm>
            <a:off x="4056453" y="2057440"/>
            <a:ext cx="5052641" cy="4332803"/>
          </a:xfrm>
          <a:prstGeom prst="rect">
            <a:avLst/>
          </a:prstGeom>
          <a:ln w="12700">
            <a:miter lim="400000"/>
          </a:ln>
        </p:spPr>
      </p:pic>
      <p:sp>
        <p:nvSpPr>
          <p:cNvPr id="198" name="Shape 198"/>
          <p:cNvSpPr/>
          <p:nvPr/>
        </p:nvSpPr>
        <p:spPr>
          <a:xfrm>
            <a:off x="228601" y="1447803"/>
            <a:ext cx="5692776" cy="410674"/>
          </a:xfrm>
          <a:prstGeom prst="rect">
            <a:avLst/>
          </a:prstGeom>
          <a:ln w="12700">
            <a:miter lim="400000"/>
          </a:ln>
          <a:extLst>
            <a:ext uri="{C572A759-6A51-4108-AA02-DFA0A04FC94B}">
              <ma14:wrappingTextBoxFlag xmlns:ma14="http://schemas.microsoft.com/office/mac/drawingml/2011/main" val="1"/>
            </a:ext>
          </a:extLst>
        </p:spPr>
        <p:txBody>
          <a:bodyPr wrap="square" lIns="35711" tIns="35711" rIns="35711" bIns="35711" anchor="ctr">
            <a:spAutoFit/>
          </a:bodyPr>
          <a:lstStyle>
            <a:lvl1pPr marL="520700" indent="-520700" algn="l">
              <a:buSzPct val="64000"/>
              <a:buBlip>
                <a:blip r:embed="rId3"/>
              </a:buBlip>
              <a:defRPr sz="2200">
                <a:latin typeface="Avenir Book Oblique"/>
                <a:ea typeface="Avenir Book Oblique"/>
                <a:cs typeface="Avenir Book Oblique"/>
                <a:sym typeface="Avenir Book Oblique"/>
              </a:defRPr>
            </a:lvl1pPr>
          </a:lstStyle>
          <a:p>
            <a:pPr defTabSz="410688" fontAlgn="auto" hangingPunct="0">
              <a:spcBef>
                <a:spcPts val="0"/>
              </a:spcBef>
              <a:spcAft>
                <a:spcPts val="0"/>
              </a:spcAft>
            </a:pPr>
            <a:r>
              <a:rPr kern="0" dirty="0">
                <a:solidFill>
                  <a:srgbClr val="000000"/>
                </a:solidFill>
              </a:rPr>
              <a:t>Consistency checks of </a:t>
            </a:r>
            <a:r>
              <a:rPr kern="0" dirty="0" smtClean="0">
                <a:solidFill>
                  <a:srgbClr val="000000"/>
                </a:solidFill>
              </a:rPr>
              <a:t>QPO</a:t>
            </a:r>
            <a:r>
              <a:rPr lang="en-US" kern="0" dirty="0" smtClean="0">
                <a:solidFill>
                  <a:srgbClr val="000000"/>
                </a:solidFill>
              </a:rPr>
              <a:t> </a:t>
            </a:r>
            <a:r>
              <a:rPr kern="0" dirty="0" smtClean="0">
                <a:solidFill>
                  <a:srgbClr val="000000"/>
                </a:solidFill>
              </a:rPr>
              <a:t>model</a:t>
            </a:r>
            <a:endParaRPr kern="0" dirty="0">
              <a:solidFill>
                <a:srgbClr val="000000"/>
              </a:solidFill>
            </a:endParaRPr>
          </a:p>
        </p:txBody>
      </p:sp>
      <p:sp>
        <p:nvSpPr>
          <p:cNvPr id="199" name="Shape 199"/>
          <p:cNvSpPr/>
          <p:nvPr/>
        </p:nvSpPr>
        <p:spPr>
          <a:xfrm>
            <a:off x="152400" y="2302882"/>
            <a:ext cx="4343400" cy="749228"/>
          </a:xfrm>
          <a:prstGeom prst="rect">
            <a:avLst/>
          </a:prstGeom>
          <a:ln w="12700">
            <a:miter lim="400000"/>
          </a:ln>
          <a:extLst>
            <a:ext uri="{C572A759-6A51-4108-AA02-DFA0A04FC94B}">
              <ma14:wrappingTextBoxFlag xmlns:ma14="http://schemas.microsoft.com/office/mac/drawingml/2011/main" val="1"/>
            </a:ext>
          </a:extLst>
        </p:spPr>
        <p:txBody>
          <a:bodyPr wrap="square" lIns="35711" tIns="35711" rIns="35711" bIns="35711" anchor="ctr">
            <a:spAutoFit/>
          </a:bodyPr>
          <a:lstStyle>
            <a:lvl1pPr marL="520700" indent="-520700" algn="l">
              <a:buSzPct val="64000"/>
              <a:buBlip>
                <a:blip r:embed="rId3"/>
              </a:buBlip>
              <a:defRPr sz="2200">
                <a:latin typeface="Avenir Book Oblique"/>
                <a:ea typeface="Avenir Book Oblique"/>
                <a:cs typeface="Avenir Book Oblique"/>
                <a:sym typeface="Avenir Book Oblique"/>
              </a:defRPr>
            </a:lvl1pPr>
          </a:lstStyle>
          <a:p>
            <a:pPr defTabSz="410688" fontAlgn="auto" hangingPunct="0">
              <a:spcBef>
                <a:spcPts val="0"/>
              </a:spcBef>
              <a:spcAft>
                <a:spcPts val="0"/>
              </a:spcAft>
            </a:pPr>
            <a:r>
              <a:rPr kern="0" dirty="0">
                <a:solidFill>
                  <a:srgbClr val="000000"/>
                </a:solidFill>
              </a:rPr>
              <a:t>Preliminary measurements of </a:t>
            </a:r>
            <a:endParaRPr lang="en-US" kern="0" dirty="0" smtClean="0">
              <a:solidFill>
                <a:srgbClr val="000000"/>
              </a:solidFill>
            </a:endParaRPr>
          </a:p>
          <a:p>
            <a:pPr marL="0" indent="0" defTabSz="410688" fontAlgn="auto" hangingPunct="0">
              <a:spcBef>
                <a:spcPts val="0"/>
              </a:spcBef>
              <a:spcAft>
                <a:spcPts val="0"/>
              </a:spcAft>
              <a:buNone/>
            </a:pPr>
            <a:r>
              <a:rPr lang="en-US" kern="0" dirty="0" smtClean="0">
                <a:solidFill>
                  <a:srgbClr val="000000"/>
                </a:solidFill>
              </a:rPr>
              <a:t>      </a:t>
            </a:r>
            <a:r>
              <a:rPr kern="0" dirty="0" smtClean="0">
                <a:solidFill>
                  <a:srgbClr val="000000"/>
                </a:solidFill>
              </a:rPr>
              <a:t>the </a:t>
            </a:r>
            <a:r>
              <a:rPr kern="0" dirty="0">
                <a:solidFill>
                  <a:srgbClr val="000000"/>
                </a:solidFill>
              </a:rPr>
              <a:t>source mass and spin</a:t>
            </a:r>
          </a:p>
        </p:txBody>
      </p:sp>
      <p:sp>
        <p:nvSpPr>
          <p:cNvPr id="200" name="Shape 200"/>
          <p:cNvSpPr/>
          <p:nvPr/>
        </p:nvSpPr>
        <p:spPr>
          <a:xfrm>
            <a:off x="304819" y="3272280"/>
            <a:ext cx="4221875" cy="634781"/>
          </a:xfrm>
          <a:prstGeom prst="rect">
            <a:avLst/>
          </a:prstGeom>
          <a:ln w="12700">
            <a:miter lim="400000"/>
          </a:ln>
          <a:extLst>
            <a:ext uri="{C572A759-6A51-4108-AA02-DFA0A04FC94B}">
              <ma14:wrappingTextBoxFlag xmlns:ma14="http://schemas.microsoft.com/office/mac/drawingml/2011/main" val="1"/>
            </a:ext>
          </a:extLst>
        </p:spPr>
        <p:txBody>
          <a:bodyPr lIns="35711" tIns="35711" rIns="35711" bIns="35711" anchor="ctr">
            <a:spAutoFit/>
          </a:bodyPr>
          <a:lstStyle/>
          <a:p>
            <a:pPr marL="366047" indent="-366047" defTabSz="410688" fontAlgn="auto" hangingPunct="0">
              <a:spcBef>
                <a:spcPts val="0"/>
              </a:spcBef>
              <a:spcAft>
                <a:spcPts val="0"/>
              </a:spcAft>
              <a:buSzPct val="64000"/>
              <a:buBlip>
                <a:blip r:embed="rId4"/>
              </a:buBlip>
              <a:defRPr sz="2200">
                <a:latin typeface="Avenir Book Oblique"/>
                <a:ea typeface="Avenir Book Oblique"/>
                <a:cs typeface="Avenir Book Oblique"/>
                <a:sym typeface="Avenir Book Oblique"/>
              </a:defRPr>
            </a:pPr>
            <a:r>
              <a:rPr lang="en-US" sz="1800" kern="0" dirty="0">
                <a:solidFill>
                  <a:srgbClr val="000000"/>
                </a:solidFill>
                <a:latin typeface="Avenir Book Oblique"/>
                <a:ea typeface="Avenir Book Oblique"/>
                <a:cs typeface="Avenir Book Oblique"/>
                <a:sym typeface="Avenir Book Oblique"/>
              </a:rPr>
              <a:t>M</a:t>
            </a:r>
            <a:r>
              <a:rPr sz="1800" kern="0" dirty="0">
                <a:solidFill>
                  <a:srgbClr val="000000"/>
                </a:solidFill>
                <a:latin typeface="Avenir Book Oblique"/>
                <a:ea typeface="Avenir Book Oblique"/>
                <a:cs typeface="Avenir Book Oblique"/>
                <a:sym typeface="Avenir Book Oblique"/>
              </a:rPr>
              <a:t>ore accur</a:t>
            </a:r>
            <a:r>
              <a:rPr lang="en-US" sz="1800" kern="0" dirty="0">
                <a:solidFill>
                  <a:srgbClr val="000000"/>
                </a:solidFill>
                <a:latin typeface="Avenir Book Oblique"/>
                <a:ea typeface="Avenir Book Oblique"/>
                <a:cs typeface="Avenir Book Oblique"/>
                <a:sym typeface="Avenir Book Oblique"/>
              </a:rPr>
              <a:t>ate constraints on Q</a:t>
            </a:r>
            <a:r>
              <a:rPr sz="1800" kern="0" dirty="0">
                <a:solidFill>
                  <a:srgbClr val="000000"/>
                </a:solidFill>
                <a:latin typeface="Avenir Book Oblique"/>
                <a:ea typeface="Avenir Book Oblique"/>
                <a:cs typeface="Avenir Book Oblique"/>
                <a:sym typeface="Avenir Book Oblique"/>
              </a:rPr>
              <a:t> </a:t>
            </a:r>
            <a:endParaRPr lang="en-US" sz="1800" kern="0" dirty="0">
              <a:solidFill>
                <a:srgbClr val="000000"/>
              </a:solidFill>
              <a:latin typeface="Avenir Book Oblique"/>
              <a:ea typeface="Avenir Book Oblique"/>
              <a:cs typeface="Avenir Book Oblique"/>
              <a:sym typeface="Avenir Book Oblique"/>
            </a:endParaRPr>
          </a:p>
          <a:p>
            <a:pPr defTabSz="410688" fontAlgn="auto" hangingPunct="0">
              <a:spcBef>
                <a:spcPts val="0"/>
              </a:spcBef>
              <a:spcAft>
                <a:spcPts val="0"/>
              </a:spcAft>
              <a:buSzPct val="64000"/>
              <a:defRPr sz="2200">
                <a:latin typeface="Avenir Book Oblique"/>
                <a:ea typeface="Avenir Book Oblique"/>
                <a:cs typeface="Avenir Book Oblique"/>
                <a:sym typeface="Avenir Book Oblique"/>
              </a:defRPr>
            </a:pPr>
            <a:r>
              <a:rPr lang="en-US" sz="1800" kern="0" dirty="0">
                <a:solidFill>
                  <a:srgbClr val="000000"/>
                </a:solidFill>
                <a:latin typeface="Avenir Book Oblique"/>
                <a:ea typeface="Avenir Book Oblique"/>
                <a:cs typeface="Avenir Book Oblique"/>
                <a:sym typeface="Avenir Book Oblique"/>
              </a:rPr>
              <a:t>       are</a:t>
            </a:r>
            <a:r>
              <a:rPr sz="1800" kern="0" dirty="0">
                <a:solidFill>
                  <a:srgbClr val="000000"/>
                </a:solidFill>
                <a:latin typeface="Avenir Book Oblique"/>
                <a:ea typeface="Avenir Book Oblique"/>
                <a:cs typeface="Avenir Book Oblique"/>
                <a:sym typeface="Avenir Book Oblique"/>
              </a:rPr>
              <a:t> required: we need </a:t>
            </a:r>
            <a:r>
              <a:rPr sz="1800" kern="0" dirty="0" err="1">
                <a:solidFill>
                  <a:srgbClr val="C82506"/>
                </a:solidFill>
                <a:latin typeface="Avenir Heavy Oblique"/>
                <a:ea typeface="Avenir Heavy Oblique"/>
                <a:cs typeface="Avenir Heavy Oblique"/>
                <a:sym typeface="Avenir Heavy Oblique"/>
              </a:rPr>
              <a:t>eXTP</a:t>
            </a:r>
            <a:endParaRPr sz="1800" kern="0" dirty="0">
              <a:solidFill>
                <a:srgbClr val="C82506"/>
              </a:solidFill>
              <a:latin typeface="Avenir Heavy Oblique"/>
              <a:ea typeface="Avenir Heavy Oblique"/>
              <a:cs typeface="Avenir Heavy Oblique"/>
              <a:sym typeface="Avenir Heavy Oblique"/>
            </a:endParaRPr>
          </a:p>
        </p:txBody>
      </p:sp>
      <p:sp>
        <p:nvSpPr>
          <p:cNvPr id="201" name="Shape 201"/>
          <p:cNvSpPr/>
          <p:nvPr/>
        </p:nvSpPr>
        <p:spPr>
          <a:xfrm>
            <a:off x="457200" y="4191043"/>
            <a:ext cx="3276600" cy="1180115"/>
          </a:xfrm>
          <a:prstGeom prst="rect">
            <a:avLst/>
          </a:prstGeom>
          <a:ln w="12700">
            <a:miter lim="400000"/>
          </a:ln>
          <a:extLst>
            <a:ext uri="{C572A759-6A51-4108-AA02-DFA0A04FC94B}">
              <ma14:wrappingTextBoxFlag xmlns:ma14="http://schemas.microsoft.com/office/mac/drawingml/2011/main" val="1"/>
            </a:ext>
          </a:extLst>
        </p:spPr>
        <p:txBody>
          <a:bodyPr wrap="square" lIns="35711" tIns="35711" rIns="35711" bIns="35711" anchor="ctr">
            <a:spAutoFit/>
          </a:bodyPr>
          <a:lstStyle>
            <a:lvl1pPr>
              <a:defRPr sz="2400">
                <a:latin typeface="Avenir Book Oblique"/>
                <a:ea typeface="Avenir Book Oblique"/>
                <a:cs typeface="Avenir Book Oblique"/>
                <a:sym typeface="Avenir Book Oblique"/>
              </a:defRPr>
            </a:lvl1pPr>
          </a:lstStyle>
          <a:p>
            <a:pPr algn="ctr" defTabSz="410688" fontAlgn="auto" hangingPunct="0">
              <a:spcBef>
                <a:spcPts val="0"/>
              </a:spcBef>
              <a:spcAft>
                <a:spcPts val="0"/>
              </a:spcAft>
            </a:pPr>
            <a:r>
              <a:rPr kern="0" dirty="0">
                <a:solidFill>
                  <a:srgbClr val="000000"/>
                </a:solidFill>
              </a:rPr>
              <a:t>Converting the quadrupole into the NS radius </a:t>
            </a:r>
          </a:p>
        </p:txBody>
      </p:sp>
      <p:sp>
        <p:nvSpPr>
          <p:cNvPr id="2" name="TextBox 1"/>
          <p:cNvSpPr txBox="1"/>
          <p:nvPr/>
        </p:nvSpPr>
        <p:spPr>
          <a:xfrm>
            <a:off x="7162833" y="6478451"/>
            <a:ext cx="1614749" cy="379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795" tIns="50795" rIns="50795" bIns="50795" numCol="1" spcCol="38096" rtlCol="0" anchor="ctr">
            <a:spAutoFit/>
          </a:bodyPr>
          <a:lstStyle/>
          <a:p>
            <a:pPr algn="ctr" defTabSz="584140" fontAlgn="auto" hangingPunct="0">
              <a:spcBef>
                <a:spcPts val="0"/>
              </a:spcBef>
              <a:spcAft>
                <a:spcPts val="0"/>
              </a:spcAft>
            </a:pPr>
            <a:r>
              <a:rPr lang="en-US" sz="1800" dirty="0" err="1">
                <a:solidFill>
                  <a:srgbClr val="000000"/>
                </a:solidFill>
                <a:latin typeface="+mn-lt"/>
                <a:ea typeface="+mn-ea"/>
                <a:cs typeface="+mn-cs"/>
                <a:sym typeface="Helvetica Light"/>
              </a:rPr>
              <a:t>Maselli</a:t>
            </a:r>
            <a:r>
              <a:rPr lang="en-US" sz="1800" dirty="0">
                <a:solidFill>
                  <a:srgbClr val="000000"/>
                </a:solidFill>
                <a:latin typeface="+mn-lt"/>
                <a:ea typeface="+mn-ea"/>
                <a:cs typeface="+mn-cs"/>
                <a:sym typeface="Helvetica Light"/>
              </a:rPr>
              <a:t> + 2019</a:t>
            </a:r>
          </a:p>
        </p:txBody>
      </p:sp>
    </p:spTree>
    <p:extLst>
      <p:ext uri="{BB962C8B-B14F-4D97-AF65-F5344CB8AC3E}">
        <p14:creationId xmlns:p14="http://schemas.microsoft.com/office/powerpoint/2010/main" val="26680766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ext Box 4"/>
          <p:cNvSpPr txBox="1">
            <a:spLocks noChangeArrowheads="1"/>
          </p:cNvSpPr>
          <p:nvPr/>
        </p:nvSpPr>
        <p:spPr bwMode="auto">
          <a:xfrm>
            <a:off x="0" y="0"/>
            <a:ext cx="9144000" cy="59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a:r>
              <a:rPr lang="en-US" sz="3200">
                <a:solidFill>
                  <a:srgbClr val="FFFF00"/>
                </a:solidFill>
                <a:latin typeface="Calibri" charset="0"/>
                <a:cs typeface="Calibri" charset="0"/>
              </a:rPr>
              <a:t>Accreting Black Holes</a:t>
            </a:r>
          </a:p>
        </p:txBody>
      </p:sp>
      <p:sp>
        <p:nvSpPr>
          <p:cNvPr id="204802" name="Text Box 12"/>
          <p:cNvSpPr txBox="1">
            <a:spLocks noChangeArrowheads="1"/>
          </p:cNvSpPr>
          <p:nvPr/>
        </p:nvSpPr>
        <p:spPr bwMode="auto">
          <a:xfrm>
            <a:off x="0" y="3740568"/>
            <a:ext cx="9067800" cy="403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marL="342900" indent="-342900" eaLnBrk="0" hangingPunct="0">
              <a:defRPr sz="2000">
                <a:solidFill>
                  <a:schemeClr val="tx1"/>
                </a:solidFill>
                <a:latin typeface="Times New Roman" charset="0"/>
                <a:ea typeface="ＭＳ Ｐゴシック" charset="0"/>
                <a:cs typeface="ＭＳ Ｐゴシック" charset="0"/>
              </a:defRPr>
            </a:lvl1pPr>
            <a:lvl2pPr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lvl="1"/>
            <a:r>
              <a:rPr lang="en-US" dirty="0">
                <a:solidFill>
                  <a:srgbClr val="FF9933"/>
                </a:solidFill>
                <a:latin typeface="Calibri" charset="0"/>
                <a:cs typeface="Calibri" charset="0"/>
              </a:rPr>
              <a:t> </a:t>
            </a:r>
            <a:r>
              <a:rPr lang="en-US" dirty="0">
                <a:solidFill>
                  <a:srgbClr val="FFFFFF"/>
                </a:solidFill>
                <a:latin typeface="Calibri" charset="0"/>
                <a:cs typeface="Calibri" charset="0"/>
              </a:rPr>
              <a:t>Stellar mass Black Holes in X-ray binaries</a:t>
            </a:r>
          </a:p>
          <a:p>
            <a:pPr lvl="1"/>
            <a:endParaRPr lang="en-US" dirty="0">
              <a:solidFill>
                <a:srgbClr val="FFFFFF"/>
              </a:solidFill>
              <a:latin typeface="Calibri" charset="0"/>
              <a:cs typeface="Calibri" charset="0"/>
            </a:endParaRPr>
          </a:p>
          <a:p>
            <a:pPr lvl="1"/>
            <a:r>
              <a:rPr lang="en-US" dirty="0">
                <a:solidFill>
                  <a:srgbClr val="CCCCFF"/>
                </a:solidFill>
                <a:latin typeface="Calibri" charset="0"/>
                <a:cs typeface="Calibri" charset="0"/>
              </a:rPr>
              <a:t>                                                                                    </a:t>
            </a:r>
            <a:r>
              <a:rPr lang="en-US" dirty="0">
                <a:solidFill>
                  <a:srgbClr val="FFFFFF"/>
                </a:solidFill>
                <a:latin typeface="Calibri" charset="0"/>
                <a:cs typeface="Calibri" charset="0"/>
              </a:rPr>
              <a:t>Supermassive Black Holes in nuclei </a:t>
            </a:r>
          </a:p>
          <a:p>
            <a:pPr lvl="1"/>
            <a:r>
              <a:rPr lang="en-US" dirty="0">
                <a:solidFill>
                  <a:srgbClr val="FFFFFF"/>
                </a:solidFill>
                <a:latin typeface="Calibri" charset="0"/>
                <a:cs typeface="Calibri" charset="0"/>
              </a:rPr>
              <a:t>                                                                                      of active Galaxies (AGN</a:t>
            </a:r>
            <a:r>
              <a:rPr lang="en-US" dirty="0" smtClean="0">
                <a:solidFill>
                  <a:srgbClr val="FFFFFF"/>
                </a:solidFill>
                <a:latin typeface="Calibri" charset="0"/>
                <a:cs typeface="Calibri" charset="0"/>
              </a:rPr>
              <a:t>)</a:t>
            </a:r>
          </a:p>
          <a:p>
            <a:pPr lvl="1"/>
            <a:endParaRPr lang="en-US" dirty="0">
              <a:solidFill>
                <a:srgbClr val="FFFFFF"/>
              </a:solidFill>
              <a:latin typeface="Calibri" charset="0"/>
              <a:cs typeface="Calibri" charset="0"/>
            </a:endParaRPr>
          </a:p>
          <a:p>
            <a:pPr lvl="1"/>
            <a:r>
              <a:rPr lang="en-US" sz="2400" dirty="0">
                <a:solidFill>
                  <a:srgbClr val="FFFF00"/>
                </a:solidFill>
                <a:latin typeface="Calibri" charset="0"/>
                <a:cs typeface="Calibri" charset="0"/>
              </a:rPr>
              <a:t>- Accretion-released energy leads to powerful X ray emission </a:t>
            </a:r>
          </a:p>
          <a:p>
            <a:pPr lvl="1"/>
            <a:r>
              <a:rPr lang="en-US" sz="2400" dirty="0">
                <a:solidFill>
                  <a:srgbClr val="FFFF00"/>
                </a:solidFill>
                <a:latin typeface="Calibri" charset="0"/>
                <a:cs typeface="Calibri" charset="0"/>
              </a:rPr>
              <a:t>  from the innermost disk regions</a:t>
            </a:r>
          </a:p>
          <a:p>
            <a:pPr lvl="1"/>
            <a:r>
              <a:rPr lang="en-US" sz="2400" dirty="0">
                <a:solidFill>
                  <a:srgbClr val="FFFF00"/>
                </a:solidFill>
                <a:latin typeface="Calibri" charset="0"/>
                <a:cs typeface="Calibri" charset="0"/>
              </a:rPr>
              <a:t>- X-ray flux is often very variable and spectra are complex</a:t>
            </a:r>
          </a:p>
          <a:p>
            <a:pPr lvl="1"/>
            <a:r>
              <a:rPr lang="en-US" sz="2400" dirty="0">
                <a:solidFill>
                  <a:srgbClr val="FFFF00"/>
                </a:solidFill>
                <a:latin typeface="Calibri" charset="0"/>
                <a:cs typeface="Calibri" charset="0"/>
              </a:rPr>
              <a:t>  </a:t>
            </a:r>
          </a:p>
          <a:p>
            <a:pPr lvl="1"/>
            <a:endParaRPr lang="en-US" dirty="0">
              <a:solidFill>
                <a:srgbClr val="CCCCFF"/>
              </a:solidFill>
              <a:latin typeface="Calibri" charset="0"/>
              <a:cs typeface="Calibri" charset="0"/>
            </a:endParaRPr>
          </a:p>
          <a:p>
            <a:pPr lvl="1"/>
            <a:endParaRPr lang="en-US" dirty="0">
              <a:solidFill>
                <a:srgbClr val="FF9933"/>
              </a:solidFill>
              <a:latin typeface="Calibri" charset="0"/>
              <a:cs typeface="Calibri" charset="0"/>
            </a:endParaRPr>
          </a:p>
          <a:p>
            <a:pPr lvl="1"/>
            <a:endParaRPr lang="en-US" dirty="0">
              <a:solidFill>
                <a:srgbClr val="FF9933"/>
              </a:solidFill>
              <a:latin typeface="Calibri" charset="0"/>
              <a:cs typeface="Calibri" charset="0"/>
            </a:endParaRPr>
          </a:p>
        </p:txBody>
      </p:sp>
      <p:pic>
        <p:nvPicPr>
          <p:cNvPr id="204803" name="Image 7" descr="BHbina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26" y="1138238"/>
            <a:ext cx="4079875"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Image 10" descr="DiscJetTor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762000"/>
            <a:ext cx="34290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424" y="243142"/>
            <a:ext cx="7700962" cy="369332"/>
          </a:xfrm>
        </p:spPr>
        <p:txBody>
          <a:bodyPr/>
          <a:lstStyle/>
          <a:p>
            <a:r>
              <a:rPr lang="en-US" dirty="0"/>
              <a:t>D</a:t>
            </a:r>
            <a:r>
              <a:rPr lang="en-US" dirty="0" smtClean="0"/>
              <a:t>ense matter (DM): synopsis </a:t>
            </a:r>
            <a:endParaRPr lang="en-US" dirty="0"/>
          </a:p>
        </p:txBody>
      </p:sp>
      <p:sp>
        <p:nvSpPr>
          <p:cNvPr id="5" name="Oval 4"/>
          <p:cNvSpPr/>
          <p:nvPr/>
        </p:nvSpPr>
        <p:spPr>
          <a:xfrm>
            <a:off x="3895904" y="1397818"/>
            <a:ext cx="1972335" cy="1283821"/>
          </a:xfrm>
          <a:prstGeom prst="ellipse">
            <a:avLst/>
          </a:prstGeom>
          <a:ln w="38100" cmpd="sng">
            <a:solidFill>
              <a:srgbClr val="005286"/>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Relativistic Fe Line </a:t>
            </a:r>
          </a:p>
        </p:txBody>
      </p:sp>
      <p:sp>
        <p:nvSpPr>
          <p:cNvPr id="6" name="Rectangle 5"/>
          <p:cNvSpPr/>
          <p:nvPr/>
        </p:nvSpPr>
        <p:spPr>
          <a:xfrm>
            <a:off x="3800592" y="3167224"/>
            <a:ext cx="1796621" cy="941294"/>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Dense Matter </a:t>
            </a:r>
          </a:p>
        </p:txBody>
      </p:sp>
      <p:sp>
        <p:nvSpPr>
          <p:cNvPr id="7" name="Oval 6"/>
          <p:cNvSpPr/>
          <p:nvPr/>
        </p:nvSpPr>
        <p:spPr>
          <a:xfrm>
            <a:off x="6866706" y="3358675"/>
            <a:ext cx="2277294"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Accreting millisecond pulsars</a:t>
            </a:r>
          </a:p>
        </p:txBody>
      </p:sp>
      <p:sp>
        <p:nvSpPr>
          <p:cNvPr id="8" name="Oval 7"/>
          <p:cNvSpPr/>
          <p:nvPr/>
        </p:nvSpPr>
        <p:spPr>
          <a:xfrm>
            <a:off x="762001" y="4191041"/>
            <a:ext cx="2092964" cy="1283821"/>
          </a:xfrm>
          <a:prstGeom prst="ellipse">
            <a:avLst/>
          </a:prstGeom>
          <a:ln w="38100" cmpd="sng">
            <a:solidFill>
              <a:srgbClr val="005286"/>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800" dirty="0">
              <a:solidFill>
                <a:srgbClr val="800000"/>
              </a:solidFill>
              <a:latin typeface="Arial"/>
              <a:ea typeface="ＭＳ Ｐゴシック"/>
            </a:endParaRPr>
          </a:p>
          <a:p>
            <a:pPr algn="ctr"/>
            <a:r>
              <a:rPr lang="en-US" sz="1800" dirty="0">
                <a:solidFill>
                  <a:srgbClr val="800000"/>
                </a:solidFill>
                <a:latin typeface="Arial"/>
                <a:ea typeface="ＭＳ Ｐゴシック"/>
              </a:rPr>
              <a:t>Kilohertz</a:t>
            </a:r>
          </a:p>
          <a:p>
            <a:pPr algn="ctr"/>
            <a:r>
              <a:rPr lang="en-US" sz="1800" dirty="0">
                <a:solidFill>
                  <a:srgbClr val="800000"/>
                </a:solidFill>
                <a:latin typeface="Arial"/>
                <a:ea typeface="ＭＳ Ｐゴシック"/>
              </a:rPr>
              <a:t>and slow QPOs </a:t>
            </a:r>
          </a:p>
          <a:p>
            <a:pPr algn="ctr"/>
            <a:endParaRPr lang="en-US" sz="1800" dirty="0">
              <a:solidFill>
                <a:srgbClr val="800000"/>
              </a:solidFill>
              <a:latin typeface="Arial"/>
              <a:ea typeface="ＭＳ Ｐゴシック"/>
            </a:endParaRPr>
          </a:p>
        </p:txBody>
      </p:sp>
      <p:cxnSp>
        <p:nvCxnSpPr>
          <p:cNvPr id="9" name="Straight Connector 8"/>
          <p:cNvCxnSpPr/>
          <p:nvPr/>
        </p:nvCxnSpPr>
        <p:spPr>
          <a:xfrm flipV="1">
            <a:off x="4769117" y="2681676"/>
            <a:ext cx="0" cy="485589"/>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stCxn id="7" idx="2"/>
          </p:cNvCxnSpPr>
          <p:nvPr/>
        </p:nvCxnSpPr>
        <p:spPr>
          <a:xfrm flipH="1" flipV="1">
            <a:off x="5597194" y="3922303"/>
            <a:ext cx="1269512" cy="78278"/>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514600" y="4038600"/>
            <a:ext cx="1295400" cy="331999"/>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321122" y="1519451"/>
            <a:ext cx="2327321"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Burst Oscillations</a:t>
            </a:r>
          </a:p>
        </p:txBody>
      </p:sp>
      <p:cxnSp>
        <p:nvCxnSpPr>
          <p:cNvPr id="15" name="Straight Connector 14"/>
          <p:cNvCxnSpPr>
            <a:endCxn id="14" idx="5"/>
          </p:cNvCxnSpPr>
          <p:nvPr/>
        </p:nvCxnSpPr>
        <p:spPr>
          <a:xfrm flipH="1" flipV="1">
            <a:off x="2307594" y="2615220"/>
            <a:ext cx="1464328" cy="703514"/>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21101" y="820238"/>
            <a:ext cx="2327322" cy="646317"/>
          </a:xfrm>
          <a:prstGeom prst="rect">
            <a:avLst/>
          </a:prstGeom>
          <a:noFill/>
        </p:spPr>
        <p:txBody>
          <a:bodyPr wrap="square" lIns="91425" tIns="45713" rIns="91425" bIns="45713" rtlCol="0">
            <a:spAutoFit/>
          </a:bodyPr>
          <a:lstStyle/>
          <a:p>
            <a:r>
              <a:rPr lang="en-US" sz="1800" i="1" dirty="0">
                <a:solidFill>
                  <a:srgbClr val="005286"/>
                </a:solidFill>
                <a:latin typeface="Arial" charset="0"/>
              </a:rPr>
              <a:t>Pulse Profile </a:t>
            </a:r>
            <a:r>
              <a:rPr lang="en-US" sz="1800" i="1" dirty="0" err="1">
                <a:solidFill>
                  <a:srgbClr val="005286"/>
                </a:solidFill>
                <a:latin typeface="Arial" charset="0"/>
              </a:rPr>
              <a:t>modelling</a:t>
            </a:r>
            <a:r>
              <a:rPr lang="en-US" sz="1800" i="1" dirty="0">
                <a:solidFill>
                  <a:srgbClr val="005286"/>
                </a:solidFill>
                <a:latin typeface="Arial" charset="0"/>
              </a:rPr>
              <a:t> </a:t>
            </a:r>
          </a:p>
        </p:txBody>
      </p:sp>
      <p:sp>
        <p:nvSpPr>
          <p:cNvPr id="36" name="Oval 35"/>
          <p:cNvSpPr/>
          <p:nvPr/>
        </p:nvSpPr>
        <p:spPr>
          <a:xfrm>
            <a:off x="6475984" y="1574688"/>
            <a:ext cx="2668016"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a:solidFill>
                  <a:srgbClr val="800000"/>
                </a:solidFill>
                <a:latin typeface="Arial"/>
                <a:ea typeface="ＭＳ Ｐゴシック"/>
              </a:rPr>
              <a:t>Burst spectra + polarimetry</a:t>
            </a:r>
          </a:p>
        </p:txBody>
      </p:sp>
      <p:cxnSp>
        <p:nvCxnSpPr>
          <p:cNvPr id="37" name="Straight Connector 36"/>
          <p:cNvCxnSpPr>
            <a:endCxn id="36" idx="3"/>
          </p:cNvCxnSpPr>
          <p:nvPr/>
        </p:nvCxnSpPr>
        <p:spPr>
          <a:xfrm flipV="1">
            <a:off x="5597194" y="2670457"/>
            <a:ext cx="1269512" cy="66143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198693" y="900613"/>
            <a:ext cx="2327322" cy="646317"/>
          </a:xfrm>
          <a:prstGeom prst="rect">
            <a:avLst/>
          </a:prstGeom>
          <a:noFill/>
        </p:spPr>
        <p:txBody>
          <a:bodyPr wrap="square" lIns="91425" tIns="45713" rIns="91425" bIns="45713" rtlCol="0">
            <a:spAutoFit/>
          </a:bodyPr>
          <a:lstStyle/>
          <a:p>
            <a:r>
              <a:rPr lang="en-US" sz="1800" i="1" dirty="0">
                <a:solidFill>
                  <a:srgbClr val="005286"/>
                </a:solidFill>
                <a:latin typeface="Arial" charset="0"/>
              </a:rPr>
              <a:t>Combining techniques</a:t>
            </a:r>
          </a:p>
        </p:txBody>
      </p:sp>
      <p:sp>
        <p:nvSpPr>
          <p:cNvPr id="26" name="TextBox 25"/>
          <p:cNvSpPr txBox="1"/>
          <p:nvPr/>
        </p:nvSpPr>
        <p:spPr>
          <a:xfrm>
            <a:off x="7306892" y="4738285"/>
            <a:ext cx="2327322" cy="646317"/>
          </a:xfrm>
          <a:prstGeom prst="rect">
            <a:avLst/>
          </a:prstGeom>
          <a:noFill/>
        </p:spPr>
        <p:txBody>
          <a:bodyPr wrap="square" lIns="91425" tIns="45713" rIns="91425" bIns="45713" rtlCol="0">
            <a:spAutoFit/>
          </a:bodyPr>
          <a:lstStyle/>
          <a:p>
            <a:r>
              <a:rPr lang="en-US" sz="1800" i="1" dirty="0">
                <a:solidFill>
                  <a:srgbClr val="005286"/>
                </a:solidFill>
                <a:latin typeface="Arial" charset="0"/>
              </a:rPr>
              <a:t>Pulse Profile </a:t>
            </a:r>
            <a:r>
              <a:rPr lang="en-US" sz="1800" i="1" dirty="0" err="1">
                <a:solidFill>
                  <a:srgbClr val="005286"/>
                </a:solidFill>
                <a:latin typeface="Arial" charset="0"/>
              </a:rPr>
              <a:t>modelling</a:t>
            </a:r>
            <a:r>
              <a:rPr lang="en-US" sz="1800" i="1" dirty="0">
                <a:solidFill>
                  <a:srgbClr val="005286"/>
                </a:solidFill>
                <a:latin typeface="Arial" charset="0"/>
              </a:rPr>
              <a:t> </a:t>
            </a:r>
          </a:p>
        </p:txBody>
      </p:sp>
      <p:sp>
        <p:nvSpPr>
          <p:cNvPr id="21" name="TextBox 20"/>
          <p:cNvSpPr txBox="1"/>
          <p:nvPr/>
        </p:nvSpPr>
        <p:spPr>
          <a:xfrm>
            <a:off x="2857712" y="910753"/>
            <a:ext cx="3636811" cy="646317"/>
          </a:xfrm>
          <a:prstGeom prst="rect">
            <a:avLst/>
          </a:prstGeom>
          <a:noFill/>
        </p:spPr>
        <p:txBody>
          <a:bodyPr wrap="square" lIns="91425" tIns="45713" rIns="91425" bIns="45713" rtlCol="0">
            <a:spAutoFit/>
          </a:bodyPr>
          <a:lstStyle/>
          <a:p>
            <a:r>
              <a:rPr lang="en-US" sz="1800" b="1" i="1" dirty="0">
                <a:solidFill>
                  <a:srgbClr val="800000"/>
                </a:solidFill>
                <a:latin typeface="Arial" charset="0"/>
              </a:rPr>
              <a:t>Accretion flows in the disks of NS LMXRB</a:t>
            </a:r>
          </a:p>
        </p:txBody>
      </p:sp>
      <p:sp>
        <p:nvSpPr>
          <p:cNvPr id="20" name="Oval 19"/>
          <p:cNvSpPr/>
          <p:nvPr/>
        </p:nvSpPr>
        <p:spPr>
          <a:xfrm>
            <a:off x="4191001" y="4648241"/>
            <a:ext cx="2668016" cy="1283821"/>
          </a:xfrm>
          <a:prstGeom prst="ellipse">
            <a:avLst/>
          </a:prstGeom>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r>
              <a:rPr lang="en-US" sz="1800" dirty="0" err="1">
                <a:solidFill>
                  <a:srgbClr val="800000"/>
                </a:solidFill>
                <a:latin typeface="Arial"/>
                <a:ea typeface="ＭＳ Ｐゴシック"/>
              </a:rPr>
              <a:t>Magnetar</a:t>
            </a:r>
            <a:r>
              <a:rPr lang="en-US" sz="1800" dirty="0">
                <a:solidFill>
                  <a:srgbClr val="800000"/>
                </a:solidFill>
                <a:latin typeface="Arial"/>
                <a:ea typeface="ＭＳ Ｐゴシック"/>
              </a:rPr>
              <a:t> Seismology</a:t>
            </a:r>
          </a:p>
        </p:txBody>
      </p:sp>
      <p:cxnSp>
        <p:nvCxnSpPr>
          <p:cNvPr id="22" name="Straight Connector 21"/>
          <p:cNvCxnSpPr/>
          <p:nvPr/>
        </p:nvCxnSpPr>
        <p:spPr>
          <a:xfrm>
            <a:off x="5257800" y="4114800"/>
            <a:ext cx="457200" cy="5334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607497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6"/>
          <p:cNvSpPr/>
          <p:nvPr/>
        </p:nvSpPr>
        <p:spPr>
          <a:xfrm>
            <a:off x="228600" y="990649"/>
            <a:ext cx="4381500" cy="430847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fontAlgn="auto">
              <a:spcBef>
                <a:spcPts val="0"/>
              </a:spcBef>
              <a:spcAft>
                <a:spcPts val="0"/>
              </a:spcAft>
              <a:defRPr/>
            </a:pPr>
            <a:endParaRPr lang="en-GB" sz="1800">
              <a:solidFill>
                <a:prstClr val="white"/>
              </a:solidFill>
              <a:latin typeface="Calibri"/>
            </a:endParaRPr>
          </a:p>
        </p:txBody>
      </p:sp>
      <p:pic>
        <p:nvPicPr>
          <p:cNvPr id="201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47" y="909639"/>
            <a:ext cx="43656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7" y="909639"/>
            <a:ext cx="436403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16489" y="381004"/>
            <a:ext cx="4103687" cy="5386076"/>
          </a:xfrm>
          <a:prstGeom prst="rect">
            <a:avLst/>
          </a:prstGeom>
          <a:noFill/>
          <a:ln>
            <a:noFill/>
          </a:ln>
        </p:spPr>
        <p:txBody>
          <a:bodyPr lIns="91425" tIns="45713" rIns="91425" bIns="45713">
            <a:spAutoFit/>
          </a:bodyPr>
          <a:lstStyle/>
          <a:p>
            <a:pPr fontAlgn="auto">
              <a:spcBef>
                <a:spcPts val="0"/>
              </a:spcBef>
              <a:spcAft>
                <a:spcPts val="0"/>
              </a:spcAft>
              <a:defRPr/>
            </a:pPr>
            <a:endParaRPr lang="en-US" sz="1800" b="1" dirty="0">
              <a:solidFill>
                <a:prstClr val="black"/>
              </a:solidFill>
              <a:latin typeface="Verdana"/>
              <a:ea typeface="+mn-ea"/>
              <a:cs typeface="Verdana"/>
            </a:endParaRPr>
          </a:p>
          <a:p>
            <a:pPr fontAlgn="auto">
              <a:spcBef>
                <a:spcPts val="0"/>
              </a:spcBef>
              <a:spcAft>
                <a:spcPts val="0"/>
              </a:spcAft>
              <a:defRPr/>
            </a:pPr>
            <a:endParaRPr lang="en-US" sz="1800" b="1" dirty="0">
              <a:solidFill>
                <a:prstClr val="black"/>
              </a:solidFill>
              <a:latin typeface="Verdana"/>
              <a:ea typeface="+mn-ea"/>
              <a:cs typeface="Verdana"/>
            </a:endParaRPr>
          </a:p>
          <a:p>
            <a:pPr marL="285707" indent="-285707" fontAlgn="auto">
              <a:spcBef>
                <a:spcPts val="0"/>
              </a:spcBef>
              <a:spcAft>
                <a:spcPts val="0"/>
              </a:spcAft>
              <a:buFont typeface="Arial"/>
              <a:buChar char="•"/>
              <a:defRPr/>
            </a:pPr>
            <a:r>
              <a:rPr lang="en-US" sz="1800" b="1" dirty="0">
                <a:solidFill>
                  <a:prstClr val="black"/>
                </a:solidFill>
                <a:latin typeface="Verdana"/>
                <a:ea typeface="+mn-ea"/>
                <a:cs typeface="Verdana"/>
              </a:rPr>
              <a:t>measures both M and R</a:t>
            </a:r>
            <a:r>
              <a:rPr lang="en-US" sz="1800" dirty="0">
                <a:solidFill>
                  <a:prstClr val="black"/>
                </a:solidFill>
                <a:latin typeface="Verdana"/>
                <a:ea typeface="+mn-ea"/>
                <a:cs typeface="Verdana"/>
              </a:rPr>
              <a:t>.</a:t>
            </a:r>
          </a:p>
          <a:p>
            <a:pPr marL="285707" indent="-285707" fontAlgn="auto">
              <a:spcBef>
                <a:spcPts val="0"/>
              </a:spcBef>
              <a:spcAft>
                <a:spcPts val="0"/>
              </a:spcAft>
              <a:buFont typeface="Arial"/>
              <a:buChar char="•"/>
              <a:defRPr/>
            </a:pPr>
            <a:endParaRPr lang="en-US" sz="1400" b="1" dirty="0">
              <a:solidFill>
                <a:prstClr val="black"/>
              </a:solidFill>
              <a:latin typeface="Verdana"/>
              <a:ea typeface="+mn-ea"/>
              <a:cs typeface="Verdana"/>
            </a:endParaRPr>
          </a:p>
          <a:p>
            <a:pPr marL="285707" indent="-285707" fontAlgn="auto">
              <a:spcBef>
                <a:spcPts val="0"/>
              </a:spcBef>
              <a:spcAft>
                <a:spcPts val="0"/>
              </a:spcAft>
              <a:buFont typeface="Arial"/>
              <a:buChar char="•"/>
              <a:defRPr/>
            </a:pPr>
            <a:r>
              <a:rPr lang="en-US" sz="1800" b="1" dirty="0" err="1">
                <a:solidFill>
                  <a:prstClr val="black"/>
                </a:solidFill>
                <a:latin typeface="Verdana"/>
                <a:ea typeface="+mn-ea"/>
                <a:cs typeface="Verdana"/>
              </a:rPr>
              <a:t>minimises</a:t>
            </a:r>
            <a:r>
              <a:rPr lang="en-US" sz="1800" b="1" dirty="0">
                <a:solidFill>
                  <a:prstClr val="black"/>
                </a:solidFill>
                <a:latin typeface="Verdana"/>
                <a:ea typeface="+mn-ea"/>
                <a:cs typeface="Verdana"/>
              </a:rPr>
              <a:t> statistical error </a:t>
            </a:r>
            <a:r>
              <a:rPr lang="en-US" sz="1800" dirty="0">
                <a:solidFill>
                  <a:prstClr val="black"/>
                </a:solidFill>
                <a:latin typeface="Verdana"/>
                <a:ea typeface="+mn-ea"/>
                <a:cs typeface="Verdana"/>
              </a:rPr>
              <a:t>with its large effective area. </a:t>
            </a:r>
          </a:p>
          <a:p>
            <a:pPr marL="285707" indent="-285707" fontAlgn="auto">
              <a:spcBef>
                <a:spcPts val="0"/>
              </a:spcBef>
              <a:spcAft>
                <a:spcPts val="0"/>
              </a:spcAft>
              <a:buFont typeface="Arial"/>
              <a:buChar char="•"/>
              <a:defRPr/>
            </a:pPr>
            <a:endParaRPr lang="en-US" sz="1400" dirty="0">
              <a:solidFill>
                <a:prstClr val="black"/>
              </a:solidFill>
              <a:latin typeface="Verdana"/>
              <a:ea typeface="+mn-ea"/>
              <a:cs typeface="Verdana"/>
            </a:endParaRPr>
          </a:p>
          <a:p>
            <a:pPr marL="285707" indent="-285707" fontAlgn="auto">
              <a:spcBef>
                <a:spcPts val="0"/>
              </a:spcBef>
              <a:spcAft>
                <a:spcPts val="0"/>
              </a:spcAft>
              <a:buFont typeface="Arial"/>
              <a:buChar char="•"/>
              <a:defRPr/>
            </a:pPr>
            <a:r>
              <a:rPr lang="en-US" sz="1800" b="1" dirty="0" err="1">
                <a:solidFill>
                  <a:srgbClr val="000000"/>
                </a:solidFill>
                <a:latin typeface="Verdana"/>
                <a:ea typeface="+mn-ea"/>
                <a:cs typeface="Verdana"/>
              </a:rPr>
              <a:t>minimises</a:t>
            </a:r>
            <a:r>
              <a:rPr lang="en-US" sz="1800" b="1" dirty="0">
                <a:solidFill>
                  <a:srgbClr val="000000"/>
                </a:solidFill>
                <a:latin typeface="Verdana"/>
                <a:ea typeface="+mn-ea"/>
                <a:cs typeface="Verdana"/>
              </a:rPr>
              <a:t> systematic error </a:t>
            </a:r>
            <a:r>
              <a:rPr lang="en-US" sz="1800" dirty="0">
                <a:solidFill>
                  <a:srgbClr val="000000"/>
                </a:solidFill>
                <a:latin typeface="Verdana"/>
                <a:ea typeface="+mn-ea"/>
                <a:cs typeface="Verdana"/>
              </a:rPr>
              <a:t>with complementary methods and same source cross-checks.</a:t>
            </a:r>
          </a:p>
          <a:p>
            <a:pPr fontAlgn="auto">
              <a:spcBef>
                <a:spcPts val="0"/>
              </a:spcBef>
              <a:spcAft>
                <a:spcPts val="0"/>
              </a:spcAft>
              <a:defRPr/>
            </a:pPr>
            <a:endParaRPr lang="en-US" sz="1400" dirty="0">
              <a:solidFill>
                <a:prstClr val="black"/>
              </a:solidFill>
              <a:latin typeface="Verdana"/>
              <a:ea typeface="+mn-ea"/>
              <a:cs typeface="Verdana"/>
            </a:endParaRPr>
          </a:p>
          <a:p>
            <a:pPr marL="285707" indent="-285707" fontAlgn="auto">
              <a:spcBef>
                <a:spcPts val="0"/>
              </a:spcBef>
              <a:spcAft>
                <a:spcPts val="0"/>
              </a:spcAft>
              <a:buFont typeface="Arial"/>
              <a:buChar char="•"/>
              <a:defRPr/>
            </a:pPr>
            <a:r>
              <a:rPr lang="en-US" sz="1800" b="1" dirty="0">
                <a:solidFill>
                  <a:schemeClr val="bg1"/>
                </a:solidFill>
                <a:latin typeface="Verdana"/>
                <a:ea typeface="+mn-ea"/>
                <a:cs typeface="Verdana"/>
              </a:rPr>
              <a:t>relies only on known sources </a:t>
            </a:r>
            <a:r>
              <a:rPr lang="en-US" sz="1800" dirty="0">
                <a:solidFill>
                  <a:schemeClr val="bg1"/>
                </a:solidFill>
                <a:latin typeface="Verdana"/>
                <a:ea typeface="+mn-ea"/>
                <a:cs typeface="Verdana"/>
              </a:rPr>
              <a:t>to deliver the required number of data points.</a:t>
            </a:r>
          </a:p>
          <a:p>
            <a:pPr marL="285707" indent="-285707" fontAlgn="auto">
              <a:spcBef>
                <a:spcPts val="0"/>
              </a:spcBef>
              <a:spcAft>
                <a:spcPts val="0"/>
              </a:spcAft>
              <a:buFont typeface="Arial"/>
              <a:buChar char="•"/>
              <a:defRPr/>
            </a:pPr>
            <a:endParaRPr lang="en-US" sz="1800" dirty="0">
              <a:solidFill>
                <a:prstClr val="black"/>
              </a:solidFill>
              <a:latin typeface="Verdana"/>
              <a:ea typeface="+mn-ea"/>
              <a:cs typeface="Verdana"/>
            </a:endParaRPr>
          </a:p>
          <a:p>
            <a:pPr marL="285707" indent="-285707" fontAlgn="auto">
              <a:spcBef>
                <a:spcPts val="0"/>
              </a:spcBef>
              <a:spcAft>
                <a:spcPts val="0"/>
              </a:spcAft>
              <a:buFont typeface="Arial"/>
              <a:buChar char="•"/>
              <a:defRPr/>
            </a:pPr>
            <a:r>
              <a:rPr lang="en-US" sz="1800" dirty="0">
                <a:solidFill>
                  <a:prstClr val="black"/>
                </a:solidFill>
                <a:latin typeface="Verdana"/>
                <a:ea typeface="+mn-ea"/>
                <a:cs typeface="Verdana"/>
              </a:rPr>
              <a:t>Different approach to </a:t>
            </a:r>
            <a:r>
              <a:rPr lang="en-US" sz="1800" dirty="0" err="1">
                <a:solidFill>
                  <a:prstClr val="black"/>
                </a:solidFill>
                <a:latin typeface="Verdana"/>
                <a:ea typeface="+mn-ea"/>
                <a:cs typeface="Verdana"/>
              </a:rPr>
              <a:t>EoS</a:t>
            </a:r>
            <a:r>
              <a:rPr lang="en-US" sz="1800" dirty="0">
                <a:solidFill>
                  <a:prstClr val="black"/>
                </a:solidFill>
                <a:latin typeface="Verdana"/>
                <a:ea typeface="+mn-ea"/>
                <a:cs typeface="Verdana"/>
              </a:rPr>
              <a:t> </a:t>
            </a:r>
            <a:r>
              <a:rPr lang="en-US" sz="1800">
                <a:solidFill>
                  <a:prstClr val="black"/>
                </a:solidFill>
                <a:latin typeface="Verdana"/>
                <a:ea typeface="+mn-ea"/>
                <a:cs typeface="Verdana"/>
              </a:rPr>
              <a:t>than NICER, </a:t>
            </a:r>
            <a:r>
              <a:rPr lang="en-US" sz="1800" dirty="0">
                <a:solidFill>
                  <a:prstClr val="black"/>
                </a:solidFill>
                <a:latin typeface="Verdana"/>
                <a:ea typeface="+mn-ea"/>
                <a:cs typeface="Verdana"/>
              </a:rPr>
              <a:t>SKA, LIGO/Virgo </a:t>
            </a:r>
          </a:p>
          <a:p>
            <a:pPr marL="285707" indent="-285707" fontAlgn="auto">
              <a:spcBef>
                <a:spcPts val="0"/>
              </a:spcBef>
              <a:spcAft>
                <a:spcPts val="0"/>
              </a:spcAft>
              <a:buFont typeface="Arial"/>
              <a:buChar char="•"/>
              <a:defRPr/>
            </a:pPr>
            <a:endParaRPr lang="en-US" sz="1800" dirty="0">
              <a:solidFill>
                <a:prstClr val="black"/>
              </a:solidFill>
              <a:latin typeface="Verdana"/>
              <a:ea typeface="+mn-ea"/>
              <a:cs typeface="Verdana"/>
            </a:endParaRPr>
          </a:p>
          <a:p>
            <a:pPr fontAlgn="auto">
              <a:spcBef>
                <a:spcPts val="0"/>
              </a:spcBef>
              <a:spcAft>
                <a:spcPts val="0"/>
              </a:spcAft>
              <a:defRPr/>
            </a:pPr>
            <a:endParaRPr lang="en-US" sz="1400" dirty="0">
              <a:solidFill>
                <a:prstClr val="black"/>
              </a:solidFill>
              <a:latin typeface="Verdana"/>
              <a:ea typeface="+mn-ea"/>
              <a:cs typeface="Verdana"/>
            </a:endParaRPr>
          </a:p>
        </p:txBody>
      </p:sp>
      <p:sp>
        <p:nvSpPr>
          <p:cNvPr id="201733" name="TextBox 1"/>
          <p:cNvSpPr txBox="1">
            <a:spLocks noChangeArrowheads="1"/>
          </p:cNvSpPr>
          <p:nvPr/>
        </p:nvSpPr>
        <p:spPr bwMode="auto">
          <a:xfrm>
            <a:off x="2286000" y="228603"/>
            <a:ext cx="4986882"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2400" b="1">
                <a:latin typeface="Verdana" charset="0"/>
                <a:cs typeface="Verdana" charset="0"/>
              </a:rPr>
              <a:t>Equation of state with eXTP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EABA74A-98D9-4812-AA4D-3FFE11C05325}"/>
              </a:ext>
            </a:extLst>
          </p:cNvPr>
          <p:cNvSpPr>
            <a:spLocks noGrp="1"/>
          </p:cNvSpPr>
          <p:nvPr>
            <p:ph idx="1"/>
          </p:nvPr>
        </p:nvSpPr>
        <p:spPr>
          <a:xfrm>
            <a:off x="304801" y="1143000"/>
            <a:ext cx="8534400" cy="4351338"/>
          </a:xfrm>
        </p:spPr>
        <p:txBody>
          <a:bodyPr>
            <a:normAutofit fontScale="92500" lnSpcReduction="20000"/>
          </a:bodyPr>
          <a:lstStyle/>
          <a:p>
            <a:pPr marL="0" indent="0">
              <a:buNone/>
            </a:pPr>
            <a:r>
              <a:rPr lang="en-US" dirty="0" smtClean="0"/>
              <a:t>Two main </a:t>
            </a:r>
            <a:r>
              <a:rPr lang="en-US" dirty="0"/>
              <a:t>classes of models for dense matter inside a compact star</a:t>
            </a:r>
            <a:r>
              <a:rPr lang="en-US" dirty="0" smtClean="0"/>
              <a:t>:</a:t>
            </a:r>
          </a:p>
          <a:p>
            <a:pPr marL="0" indent="0">
              <a:buNone/>
            </a:pPr>
            <a:endParaRPr lang="en-US" dirty="0"/>
          </a:p>
          <a:p>
            <a:r>
              <a:rPr lang="en-US" dirty="0">
                <a:solidFill>
                  <a:srgbClr val="FF0000"/>
                </a:solidFill>
              </a:rPr>
              <a:t>Models without a strong first order phase transition. </a:t>
            </a:r>
          </a:p>
          <a:p>
            <a:pPr marL="914259" lvl="1" indent="-457130">
              <a:buFont typeface="+mj-lt"/>
              <a:buAutoNum type="arabicPeriod"/>
            </a:pPr>
            <a:r>
              <a:rPr lang="en-US" dirty="0"/>
              <a:t>Models with only nucleons</a:t>
            </a:r>
          </a:p>
          <a:p>
            <a:pPr marL="914259" lvl="1" indent="-457130">
              <a:buFont typeface="+mj-lt"/>
              <a:buAutoNum type="arabicPeriod"/>
            </a:pPr>
            <a:r>
              <a:rPr lang="en-US" dirty="0"/>
              <a:t>Models with nucleons and hyperons(+ Hybrid Star [quarks in inner core]</a:t>
            </a:r>
            <a:r>
              <a:rPr lang="en-US" dirty="0" smtClean="0"/>
              <a:t>)</a:t>
            </a:r>
          </a:p>
          <a:p>
            <a:pPr lvl="1"/>
            <a:endParaRPr lang="en-US" dirty="0"/>
          </a:p>
          <a:p>
            <a:r>
              <a:rPr lang="en-US" dirty="0">
                <a:solidFill>
                  <a:srgbClr val="FF0000"/>
                </a:solidFill>
              </a:rPr>
              <a:t>Models in which there is a strong first order transition, typically to deconfined quark matter. </a:t>
            </a:r>
            <a:endParaRPr lang="en-US" dirty="0" smtClean="0">
              <a:solidFill>
                <a:srgbClr val="FF0000"/>
              </a:solidFill>
            </a:endParaRPr>
          </a:p>
          <a:p>
            <a:pPr marL="914259" lvl="1" indent="-457130">
              <a:buFont typeface="+mj-lt"/>
              <a:buAutoNum type="arabicPeriod"/>
            </a:pPr>
            <a:r>
              <a:rPr lang="en-US" dirty="0" smtClean="0"/>
              <a:t>Models </a:t>
            </a:r>
            <a:r>
              <a:rPr lang="en-US" dirty="0"/>
              <a:t>in which quark matter occupies only the center of the star</a:t>
            </a:r>
          </a:p>
          <a:p>
            <a:pPr marL="914259" lvl="1" indent="-457130">
              <a:buFont typeface="+mj-lt"/>
              <a:buAutoNum type="arabicPeriod"/>
            </a:pPr>
            <a:r>
              <a:rPr lang="en-US" dirty="0"/>
              <a:t>Models in which stars entirely made of strange quark matter can exist</a:t>
            </a:r>
          </a:p>
        </p:txBody>
      </p:sp>
      <p:sp>
        <p:nvSpPr>
          <p:cNvPr id="4" name="Title 3"/>
          <p:cNvSpPr>
            <a:spLocks noGrp="1"/>
          </p:cNvSpPr>
          <p:nvPr>
            <p:ph type="title"/>
          </p:nvPr>
        </p:nvSpPr>
        <p:spPr>
          <a:xfrm>
            <a:off x="1828800" y="228601"/>
            <a:ext cx="4857750" cy="685800"/>
          </a:xfrm>
        </p:spPr>
        <p:txBody>
          <a:bodyPr>
            <a:normAutofit/>
          </a:bodyPr>
          <a:lstStyle/>
          <a:p>
            <a:pPr algn="ctr"/>
            <a:r>
              <a:rPr lang="en-US" sz="2800" b="1" dirty="0">
                <a:latin typeface="+mn-lt"/>
                <a:cs typeface="Arial"/>
              </a:rPr>
              <a:t>Classes of Models</a:t>
            </a:r>
          </a:p>
        </p:txBody>
      </p:sp>
    </p:spTree>
    <p:extLst>
      <p:ext uri="{BB962C8B-B14F-4D97-AF65-F5344CB8AC3E}">
        <p14:creationId xmlns:p14="http://schemas.microsoft.com/office/powerpoint/2010/main" val="252163388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15931" y="337598"/>
            <a:ext cx="6135529" cy="870863"/>
          </a:xfrm>
          <a:solidFill>
            <a:schemeClr val="accent5">
              <a:lumMod val="20000"/>
              <a:lumOff val="80000"/>
            </a:schemeClr>
          </a:solidFill>
        </p:spPr>
        <p:txBody>
          <a:bodyPr>
            <a:normAutofit fontScale="90000"/>
          </a:bodyPr>
          <a:lstStyle/>
          <a:p>
            <a:pPr algn="ctr"/>
            <a:r>
              <a:rPr lang="it-IT" sz="2400" dirty="0"/>
              <a:t>Purely nucleonic stars: an example</a:t>
            </a:r>
            <a:br>
              <a:rPr lang="it-IT" sz="2400" dirty="0"/>
            </a:br>
            <a:r>
              <a:rPr lang="it-IT" sz="2400" dirty="0"/>
              <a:t>Lonardoni, Lovato, Gandolfi, Pederiva; PRL 114 (2015) 092301</a:t>
            </a:r>
          </a:p>
        </p:txBody>
      </p:sp>
      <p:pic>
        <p:nvPicPr>
          <p:cNvPr id="4" name="Segnaposto contenuto 3"/>
          <p:cNvPicPr>
            <a:picLocks noGrp="1" noChangeAspect="1"/>
          </p:cNvPicPr>
          <p:nvPr>
            <p:ph idx="1"/>
          </p:nvPr>
        </p:nvPicPr>
        <p:blipFill>
          <a:blip r:embed="rId2"/>
          <a:stretch>
            <a:fillRect/>
          </a:stretch>
        </p:blipFill>
        <p:spPr>
          <a:xfrm>
            <a:off x="125296" y="1186691"/>
            <a:ext cx="5011142" cy="5058599"/>
          </a:xfrm>
          <a:prstGeom prst="rect">
            <a:avLst/>
          </a:prstGeom>
        </p:spPr>
      </p:pic>
      <p:sp>
        <p:nvSpPr>
          <p:cNvPr id="5" name="CasellaDiTesto 4"/>
          <p:cNvSpPr txBox="1"/>
          <p:nvPr/>
        </p:nvSpPr>
        <p:spPr>
          <a:xfrm>
            <a:off x="5063175" y="1917795"/>
            <a:ext cx="3776026" cy="2308324"/>
          </a:xfrm>
          <a:prstGeom prst="rect">
            <a:avLst/>
          </a:prstGeom>
          <a:noFill/>
        </p:spPr>
        <p:txBody>
          <a:bodyPr wrap="square" rtlCol="0">
            <a:spAutoFit/>
          </a:bodyPr>
          <a:lstStyle/>
          <a:p>
            <a:pPr fontAlgn="auto">
              <a:spcBef>
                <a:spcPts val="0"/>
              </a:spcBef>
              <a:spcAft>
                <a:spcPts val="0"/>
              </a:spcAft>
            </a:pPr>
            <a:r>
              <a:rPr lang="it-IT" sz="1800" dirty="0">
                <a:solidFill>
                  <a:prstClr val="black"/>
                </a:solidFill>
                <a:latin typeface="Calibri"/>
                <a:ea typeface="+mn-ea"/>
                <a:cs typeface="+mn-cs"/>
              </a:rPr>
              <a:t>Very strongly repulsive three-body </a:t>
            </a:r>
            <a:r>
              <a:rPr lang="it-IT" sz="1800" dirty="0" err="1">
                <a:solidFill>
                  <a:prstClr val="black"/>
                </a:solidFill>
                <a:latin typeface="Calibri"/>
                <a:ea typeface="+mn-ea"/>
                <a:cs typeface="+mn-cs"/>
              </a:rPr>
              <a:t>forces</a:t>
            </a:r>
            <a:r>
              <a:rPr lang="it-IT" sz="1800" dirty="0">
                <a:solidFill>
                  <a:prstClr val="black"/>
                </a:solidFill>
                <a:latin typeface="Calibri"/>
                <a:ea typeface="+mn-ea"/>
                <a:cs typeface="+mn-cs"/>
              </a:rPr>
              <a:t> </a:t>
            </a:r>
            <a:r>
              <a:rPr lang="it-IT" sz="1800" dirty="0" err="1" smtClean="0">
                <a:solidFill>
                  <a:prstClr val="black"/>
                </a:solidFill>
                <a:latin typeface="Calibri"/>
                <a:ea typeface="+mn-ea"/>
                <a:cs typeface="+mn-cs"/>
              </a:rPr>
              <a:t>keep</a:t>
            </a:r>
            <a:r>
              <a:rPr lang="it-IT" sz="1800" dirty="0" smtClean="0">
                <a:solidFill>
                  <a:prstClr val="black"/>
                </a:solidFill>
                <a:latin typeface="Calibri"/>
                <a:ea typeface="+mn-ea"/>
                <a:cs typeface="+mn-cs"/>
              </a:rPr>
              <a:t> </a:t>
            </a:r>
            <a:r>
              <a:rPr lang="it-IT" sz="1800" dirty="0" err="1" smtClean="0">
                <a:solidFill>
                  <a:prstClr val="black"/>
                </a:solidFill>
                <a:latin typeface="Calibri"/>
                <a:ea typeface="+mn-ea"/>
                <a:cs typeface="+mn-cs"/>
              </a:rPr>
              <a:t>density</a:t>
            </a:r>
            <a:r>
              <a:rPr lang="it-IT" sz="1800" dirty="0" smtClean="0">
                <a:solidFill>
                  <a:prstClr val="black"/>
                </a:solidFill>
                <a:latin typeface="Calibri"/>
                <a:ea typeface="+mn-ea"/>
                <a:cs typeface="+mn-cs"/>
              </a:rPr>
              <a:t> </a:t>
            </a:r>
            <a:r>
              <a:rPr lang="it-IT" sz="1800" dirty="0">
                <a:solidFill>
                  <a:prstClr val="black"/>
                </a:solidFill>
                <a:latin typeface="Calibri"/>
                <a:ea typeface="+mn-ea"/>
                <a:cs typeface="+mn-cs"/>
              </a:rPr>
              <a:t>low and increase the </a:t>
            </a:r>
            <a:r>
              <a:rPr lang="it-IT" sz="1800" dirty="0" err="1" smtClean="0">
                <a:solidFill>
                  <a:prstClr val="black"/>
                </a:solidFill>
                <a:latin typeface="Calibri"/>
                <a:ea typeface="+mn-ea"/>
                <a:cs typeface="+mn-cs"/>
              </a:rPr>
              <a:t>threashold</a:t>
            </a:r>
            <a:r>
              <a:rPr lang="it-IT" sz="1800" dirty="0" smtClean="0">
                <a:solidFill>
                  <a:prstClr val="black"/>
                </a:solidFill>
                <a:latin typeface="Calibri"/>
                <a:ea typeface="+mn-ea"/>
                <a:cs typeface="+mn-cs"/>
              </a:rPr>
              <a:t> of </a:t>
            </a:r>
            <a:r>
              <a:rPr lang="it-IT" sz="1800" dirty="0" err="1">
                <a:solidFill>
                  <a:prstClr val="black"/>
                </a:solidFill>
                <a:latin typeface="Calibri"/>
                <a:ea typeface="+mn-ea"/>
                <a:cs typeface="+mn-cs"/>
              </a:rPr>
              <a:t>hyperon</a:t>
            </a:r>
            <a:r>
              <a:rPr lang="it-IT" sz="1800" dirty="0">
                <a:solidFill>
                  <a:prstClr val="black"/>
                </a:solidFill>
                <a:latin typeface="Calibri"/>
                <a:ea typeface="+mn-ea"/>
                <a:cs typeface="+mn-cs"/>
              </a:rPr>
              <a:t> production.</a:t>
            </a:r>
          </a:p>
          <a:p>
            <a:pPr fontAlgn="auto">
              <a:spcBef>
                <a:spcPts val="0"/>
              </a:spcBef>
              <a:spcAft>
                <a:spcPts val="0"/>
              </a:spcAft>
            </a:pPr>
            <a:endParaRPr lang="it-IT" sz="1800" dirty="0">
              <a:solidFill>
                <a:prstClr val="black"/>
              </a:solidFill>
              <a:latin typeface="Calibri"/>
              <a:ea typeface="+mn-ea"/>
              <a:cs typeface="+mn-cs"/>
            </a:endParaRPr>
          </a:p>
          <a:p>
            <a:pPr fontAlgn="auto">
              <a:spcBef>
                <a:spcPts val="0"/>
              </a:spcBef>
              <a:spcAft>
                <a:spcPts val="0"/>
              </a:spcAft>
            </a:pPr>
            <a:r>
              <a:rPr lang="it-IT" sz="1800" dirty="0">
                <a:solidFill>
                  <a:prstClr val="black"/>
                </a:solidFill>
                <a:latin typeface="Calibri"/>
                <a:ea typeface="+mn-ea"/>
                <a:cs typeface="+mn-cs"/>
              </a:rPr>
              <a:t>The R</a:t>
            </a:r>
            <a:r>
              <a:rPr lang="it-IT" sz="1800" baseline="-25000" dirty="0">
                <a:solidFill>
                  <a:prstClr val="black"/>
                </a:solidFill>
                <a:latin typeface="Calibri"/>
                <a:ea typeface="+mn-ea"/>
                <a:cs typeface="+mn-cs"/>
              </a:rPr>
              <a:t>1.4</a:t>
            </a:r>
            <a:r>
              <a:rPr lang="it-IT" sz="1800" dirty="0">
                <a:solidFill>
                  <a:prstClr val="black"/>
                </a:solidFill>
                <a:latin typeface="Calibri"/>
                <a:ea typeface="+mn-ea"/>
                <a:cs typeface="+mn-cs"/>
              </a:rPr>
              <a:t> is of about 13 km.</a:t>
            </a:r>
          </a:p>
          <a:p>
            <a:pPr fontAlgn="auto">
              <a:spcBef>
                <a:spcPts val="0"/>
              </a:spcBef>
              <a:spcAft>
                <a:spcPts val="0"/>
              </a:spcAft>
            </a:pPr>
            <a:endParaRPr lang="it-IT" sz="1800" dirty="0">
              <a:solidFill>
                <a:prstClr val="black"/>
              </a:solidFill>
              <a:latin typeface="Calibri"/>
              <a:ea typeface="+mn-ea"/>
              <a:cs typeface="+mn-cs"/>
            </a:endParaRPr>
          </a:p>
          <a:p>
            <a:pPr fontAlgn="auto">
              <a:spcBef>
                <a:spcPts val="0"/>
              </a:spcBef>
              <a:spcAft>
                <a:spcPts val="0"/>
              </a:spcAft>
            </a:pPr>
            <a:r>
              <a:rPr lang="it-IT" sz="1800" dirty="0">
                <a:solidFill>
                  <a:prstClr val="black"/>
                </a:solidFill>
                <a:latin typeface="Calibri"/>
                <a:ea typeface="+mn-ea"/>
                <a:cs typeface="+mn-cs"/>
              </a:rPr>
              <a:t>In this scheme even very massive are made only of </a:t>
            </a:r>
            <a:r>
              <a:rPr lang="it-IT" sz="1800" dirty="0" err="1" smtClean="0">
                <a:solidFill>
                  <a:prstClr val="black"/>
                </a:solidFill>
                <a:latin typeface="Calibri"/>
                <a:ea typeface="+mn-ea"/>
                <a:cs typeface="+mn-cs"/>
              </a:rPr>
              <a:t>nucleons</a:t>
            </a:r>
            <a:r>
              <a:rPr lang="it-IT" sz="1800" dirty="0">
                <a:solidFill>
                  <a:prstClr val="black"/>
                </a:solidFill>
                <a:latin typeface="Calibri"/>
                <a:ea typeface="+mn-ea"/>
                <a:cs typeface="+mn-cs"/>
              </a:rPr>
              <a:t>.</a:t>
            </a:r>
          </a:p>
        </p:txBody>
      </p:sp>
    </p:spTree>
    <p:extLst>
      <p:ext uri="{BB962C8B-B14F-4D97-AF65-F5344CB8AC3E}">
        <p14:creationId xmlns:p14="http://schemas.microsoft.com/office/powerpoint/2010/main" val="160288117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7F6B62-5941-42AB-98D3-8E6A6948DEF7}"/>
              </a:ext>
            </a:extLst>
          </p:cNvPr>
          <p:cNvSpPr>
            <a:spLocks noGrp="1"/>
          </p:cNvSpPr>
          <p:nvPr>
            <p:ph type="title"/>
          </p:nvPr>
        </p:nvSpPr>
        <p:spPr>
          <a:xfrm>
            <a:off x="838200" y="304800"/>
            <a:ext cx="7620000" cy="685800"/>
          </a:xfrm>
          <a:solidFill>
            <a:schemeClr val="accent5">
              <a:lumMod val="20000"/>
              <a:lumOff val="80000"/>
            </a:schemeClr>
          </a:solidFill>
          <a:ln>
            <a:solidFill>
              <a:srgbClr val="FF0000"/>
            </a:solidFill>
          </a:ln>
        </p:spPr>
        <p:txBody>
          <a:bodyPr>
            <a:normAutofit fontScale="90000"/>
          </a:bodyPr>
          <a:lstStyle/>
          <a:p>
            <a:pPr algn="ctr"/>
            <a:r>
              <a:rPr lang="en-US" sz="2800" dirty="0" err="1"/>
              <a:t>Hyperonic</a:t>
            </a:r>
            <a:r>
              <a:rPr lang="en-US" sz="2800" dirty="0"/>
              <a:t> stars: an example</a:t>
            </a:r>
            <a:br>
              <a:rPr lang="en-US" sz="2800" dirty="0"/>
            </a:br>
            <a:r>
              <a:rPr lang="it-IT" sz="2000" dirty="0"/>
              <a:t>Domenico Logoteta, Isaac Vidana and Ignazio Bombaci, EPJA </a:t>
            </a:r>
            <a:r>
              <a:rPr lang="en-US" sz="2000" dirty="0"/>
              <a:t> (2019) 55: 207</a:t>
            </a:r>
          </a:p>
        </p:txBody>
      </p:sp>
      <p:pic>
        <p:nvPicPr>
          <p:cNvPr id="4" name="Content Placeholder 3">
            <a:extLst>
              <a:ext uri="{FF2B5EF4-FFF2-40B4-BE49-F238E27FC236}">
                <a16:creationId xmlns:a16="http://schemas.microsoft.com/office/drawing/2014/main" xmlns="" id="{4E4965FE-B32E-411F-BF82-E73B1E745B91}"/>
              </a:ext>
            </a:extLst>
          </p:cNvPr>
          <p:cNvPicPr>
            <a:picLocks noGrp="1" noChangeAspect="1"/>
          </p:cNvPicPr>
          <p:nvPr>
            <p:ph idx="1"/>
          </p:nvPr>
        </p:nvPicPr>
        <p:blipFill>
          <a:blip r:embed="rId2"/>
          <a:stretch>
            <a:fillRect/>
          </a:stretch>
        </p:blipFill>
        <p:spPr>
          <a:xfrm>
            <a:off x="-1" y="1143000"/>
            <a:ext cx="5197479" cy="4724400"/>
          </a:xfrm>
          <a:prstGeom prst="rect">
            <a:avLst/>
          </a:prstGeom>
        </p:spPr>
      </p:pic>
      <p:sp>
        <p:nvSpPr>
          <p:cNvPr id="5" name="TextBox 4">
            <a:extLst>
              <a:ext uri="{FF2B5EF4-FFF2-40B4-BE49-F238E27FC236}">
                <a16:creationId xmlns:a16="http://schemas.microsoft.com/office/drawing/2014/main" xmlns="" id="{DC7C1247-FB37-4402-82EF-E7164ED67DC6}"/>
              </a:ext>
            </a:extLst>
          </p:cNvPr>
          <p:cNvSpPr txBox="1"/>
          <p:nvPr/>
        </p:nvSpPr>
        <p:spPr>
          <a:xfrm>
            <a:off x="5334000" y="1295410"/>
            <a:ext cx="3581400" cy="3847208"/>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libri"/>
                <a:ea typeface="+mn-ea"/>
                <a:cs typeface="+mn-cs"/>
              </a:rPr>
              <a:t>Effect of the NNΛ nucleon-nucleon-lambda (NNΛ) three-body force </a:t>
            </a:r>
            <a:r>
              <a:rPr lang="en-US" sz="1400" dirty="0">
                <a:solidFill>
                  <a:prstClr val="black"/>
                </a:solidFill>
                <a:latin typeface="Calibri"/>
                <a:ea typeface="+mn-ea"/>
                <a:cs typeface="+mn-cs"/>
              </a:rPr>
              <a:t>recently derived within the framework of chiral effective field theory at next-to-next-to-leading order </a:t>
            </a:r>
            <a:r>
              <a:rPr lang="en-US" sz="1800" dirty="0">
                <a:solidFill>
                  <a:prstClr val="black"/>
                </a:solidFill>
                <a:latin typeface="Calibri"/>
                <a:ea typeface="+mn-ea"/>
                <a:cs typeface="+mn-cs"/>
              </a:rPr>
              <a:t>together with realistic nucleon-nucleon, nucleon-nucleon-nucleon and nucleon-hyperon interactions. The inclusion of the NNΛ force leads to an equation of state stiff enough that the resulting neutron star maximum mass is compatible with the largest currently measured (∼ 2 M) neutron star masses.</a:t>
            </a:r>
          </a:p>
        </p:txBody>
      </p:sp>
      <p:sp>
        <p:nvSpPr>
          <p:cNvPr id="6" name="TextBox 5">
            <a:extLst>
              <a:ext uri="{FF2B5EF4-FFF2-40B4-BE49-F238E27FC236}">
                <a16:creationId xmlns:a16="http://schemas.microsoft.com/office/drawing/2014/main" xmlns="" id="{FF4835F3-A465-49CC-9BFB-7856E20FB0DE}"/>
              </a:ext>
            </a:extLst>
          </p:cNvPr>
          <p:cNvSpPr txBox="1"/>
          <p:nvPr/>
        </p:nvSpPr>
        <p:spPr>
          <a:xfrm flipH="1">
            <a:off x="4267201" y="5638800"/>
            <a:ext cx="4577072" cy="923330"/>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libri"/>
                <a:ea typeface="+mn-ea"/>
                <a:cs typeface="+mn-cs"/>
              </a:rPr>
              <a:t>Hyperons can </a:t>
            </a:r>
            <a:r>
              <a:rPr lang="en-US" sz="1800" dirty="0" smtClean="0">
                <a:solidFill>
                  <a:prstClr val="black"/>
                </a:solidFill>
                <a:latin typeface="Calibri"/>
                <a:ea typeface="+mn-ea"/>
                <a:cs typeface="+mn-cs"/>
              </a:rPr>
              <a:t>thus </a:t>
            </a:r>
            <a:r>
              <a:rPr lang="en-US" sz="1800" dirty="0">
                <a:solidFill>
                  <a:prstClr val="black"/>
                </a:solidFill>
                <a:latin typeface="Calibri"/>
                <a:ea typeface="+mn-ea"/>
                <a:cs typeface="+mn-cs"/>
              </a:rPr>
              <a:t>be present at least in the more massive compact stars. Their presence softens the </a:t>
            </a:r>
            <a:r>
              <a:rPr lang="en-US" sz="1800" dirty="0" err="1">
                <a:solidFill>
                  <a:prstClr val="black"/>
                </a:solidFill>
                <a:latin typeface="Calibri"/>
                <a:ea typeface="+mn-ea"/>
                <a:cs typeface="+mn-cs"/>
              </a:rPr>
              <a:t>EoS</a:t>
            </a:r>
            <a:r>
              <a:rPr lang="en-US" sz="1800" dirty="0">
                <a:solidFill>
                  <a:prstClr val="black"/>
                </a:solidFill>
                <a:latin typeface="Calibri"/>
                <a:ea typeface="+mn-ea"/>
                <a:cs typeface="+mn-cs"/>
              </a:rPr>
              <a:t> and allows for smaller radii</a:t>
            </a:r>
          </a:p>
        </p:txBody>
      </p:sp>
    </p:spTree>
    <p:extLst>
      <p:ext uri="{BB962C8B-B14F-4D97-AF65-F5344CB8AC3E}">
        <p14:creationId xmlns:p14="http://schemas.microsoft.com/office/powerpoint/2010/main" val="31107736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3400" y="228600"/>
            <a:ext cx="7886700" cy="914400"/>
          </a:xfrm>
          <a:solidFill>
            <a:schemeClr val="accent5">
              <a:lumMod val="20000"/>
              <a:lumOff val="80000"/>
            </a:schemeClr>
          </a:solidFill>
        </p:spPr>
        <p:txBody>
          <a:bodyPr>
            <a:normAutofit fontScale="90000"/>
          </a:bodyPr>
          <a:lstStyle/>
          <a:p>
            <a:pPr algn="ctr"/>
            <a:r>
              <a:rPr lang="it-IT" sz="2200" dirty="0"/>
              <a:t>Models with a strong phase transition: the «twin stars» configurations</a:t>
            </a:r>
            <a:br>
              <a:rPr lang="it-IT" sz="2200" dirty="0"/>
            </a:br>
            <a:r>
              <a:rPr lang="it-IT" sz="2200" dirty="0"/>
              <a:t>Small radii are possible if the sound velocity of quark matter is close to 1</a:t>
            </a:r>
            <a:br>
              <a:rPr lang="it-IT" sz="2200" dirty="0"/>
            </a:br>
            <a:r>
              <a:rPr lang="it-IT" sz="2000" dirty="0"/>
              <a:t>Alford, Burgio, Han, Taranto, Zappalà, PRD92 (2015) 083002</a:t>
            </a:r>
          </a:p>
        </p:txBody>
      </p:sp>
      <p:pic>
        <p:nvPicPr>
          <p:cNvPr id="4" name="Segnaposto contenuto 3"/>
          <p:cNvPicPr>
            <a:picLocks noGrp="1" noChangeAspect="1"/>
          </p:cNvPicPr>
          <p:nvPr>
            <p:ph idx="1"/>
          </p:nvPr>
        </p:nvPicPr>
        <p:blipFill>
          <a:blip r:embed="rId2"/>
          <a:stretch>
            <a:fillRect/>
          </a:stretch>
        </p:blipFill>
        <p:spPr>
          <a:xfrm>
            <a:off x="-5943600" y="1143000"/>
            <a:ext cx="4896163" cy="5336536"/>
          </a:xfrm>
          <a:prstGeom prst="rect">
            <a:avLst/>
          </a:prstGeom>
        </p:spPr>
      </p:pic>
      <p:sp>
        <p:nvSpPr>
          <p:cNvPr id="5" name="CasellaDiTesto 4"/>
          <p:cNvSpPr txBox="1"/>
          <p:nvPr/>
        </p:nvSpPr>
        <p:spPr>
          <a:xfrm>
            <a:off x="685800" y="6019800"/>
            <a:ext cx="8077200" cy="646331"/>
          </a:xfrm>
          <a:prstGeom prst="rect">
            <a:avLst/>
          </a:prstGeom>
          <a:noFill/>
        </p:spPr>
        <p:txBody>
          <a:bodyPr wrap="square" rtlCol="0">
            <a:spAutoFit/>
          </a:bodyPr>
          <a:lstStyle/>
          <a:p>
            <a:pPr fontAlgn="auto">
              <a:spcBef>
                <a:spcPts val="0"/>
              </a:spcBef>
              <a:spcAft>
                <a:spcPts val="0"/>
              </a:spcAft>
            </a:pPr>
            <a:r>
              <a:rPr lang="it-IT" sz="1800" b="1" dirty="0" err="1">
                <a:solidFill>
                  <a:srgbClr val="FF0000"/>
                </a:solidFill>
                <a:latin typeface="Calibri"/>
                <a:ea typeface="+mn-ea"/>
                <a:cs typeface="+mn-cs"/>
              </a:rPr>
              <a:t>Radii</a:t>
            </a:r>
            <a:r>
              <a:rPr lang="it-IT" sz="1800" b="1" dirty="0">
                <a:solidFill>
                  <a:srgbClr val="FF0000"/>
                </a:solidFill>
                <a:latin typeface="Calibri"/>
                <a:ea typeface="+mn-ea"/>
                <a:cs typeface="+mn-cs"/>
              </a:rPr>
              <a:t> </a:t>
            </a:r>
            <a:r>
              <a:rPr lang="it-IT" sz="1800" b="1" dirty="0" err="1">
                <a:solidFill>
                  <a:srgbClr val="FF0000"/>
                </a:solidFill>
                <a:latin typeface="Calibri"/>
                <a:ea typeface="+mn-ea"/>
                <a:cs typeface="+mn-cs"/>
              </a:rPr>
              <a:t>smaller</a:t>
            </a:r>
            <a:r>
              <a:rPr lang="it-IT" sz="1800" b="1" dirty="0">
                <a:solidFill>
                  <a:srgbClr val="FF0000"/>
                </a:solidFill>
                <a:latin typeface="Calibri"/>
                <a:ea typeface="+mn-ea"/>
                <a:cs typeface="+mn-cs"/>
              </a:rPr>
              <a:t> than about 11.5 km for </a:t>
            </a:r>
            <a:r>
              <a:rPr lang="it-IT" sz="1800" b="1" dirty="0" err="1">
                <a:solidFill>
                  <a:srgbClr val="FF0000"/>
                </a:solidFill>
                <a:latin typeface="Calibri"/>
                <a:ea typeface="+mn-ea"/>
                <a:cs typeface="+mn-cs"/>
              </a:rPr>
              <a:t>stars</a:t>
            </a:r>
            <a:r>
              <a:rPr lang="it-IT" sz="1800" b="1" dirty="0">
                <a:solidFill>
                  <a:srgbClr val="FF0000"/>
                </a:solidFill>
                <a:latin typeface="Calibri"/>
                <a:ea typeface="+mn-ea"/>
                <a:cs typeface="+mn-cs"/>
              </a:rPr>
              <a:t> of M = 1.4 </a:t>
            </a:r>
            <a:r>
              <a:rPr lang="it-IT" sz="1800" b="1" dirty="0" err="1">
                <a:solidFill>
                  <a:srgbClr val="FF0000"/>
                </a:solidFill>
                <a:latin typeface="Calibri"/>
                <a:ea typeface="+mn-ea"/>
                <a:cs typeface="+mn-cs"/>
              </a:rPr>
              <a:t>M</a:t>
            </a:r>
            <a:r>
              <a:rPr lang="it-IT" sz="1800" b="1" baseline="-25000" dirty="0" err="1">
                <a:solidFill>
                  <a:srgbClr val="FF0000"/>
                </a:solidFill>
                <a:latin typeface="Calibri"/>
                <a:ea typeface="+mn-ea"/>
                <a:cs typeface="+mn-cs"/>
              </a:rPr>
              <a:t>s</a:t>
            </a:r>
            <a:r>
              <a:rPr lang="it-IT" sz="1800" b="1" dirty="0">
                <a:solidFill>
                  <a:srgbClr val="FF0000"/>
                </a:solidFill>
                <a:latin typeface="Calibri"/>
                <a:ea typeface="+mn-ea"/>
                <a:cs typeface="+mn-cs"/>
              </a:rPr>
              <a:t> are possible</a:t>
            </a:r>
          </a:p>
          <a:p>
            <a:pPr fontAlgn="auto">
              <a:spcBef>
                <a:spcPts val="0"/>
              </a:spcBef>
              <a:spcAft>
                <a:spcPts val="0"/>
              </a:spcAft>
            </a:pPr>
            <a:r>
              <a:rPr lang="it-IT" sz="1800" b="1" dirty="0">
                <a:solidFill>
                  <a:srgbClr val="FF0000"/>
                </a:solidFill>
                <a:latin typeface="Calibri"/>
                <a:ea typeface="+mn-ea"/>
                <a:cs typeface="+mn-cs"/>
              </a:rPr>
              <a:t>ONLY if c</a:t>
            </a:r>
            <a:r>
              <a:rPr lang="it-IT" sz="1800" b="1" baseline="30000" dirty="0">
                <a:solidFill>
                  <a:srgbClr val="FF0000"/>
                </a:solidFill>
                <a:latin typeface="Calibri"/>
                <a:ea typeface="+mn-ea"/>
                <a:cs typeface="+mn-cs"/>
              </a:rPr>
              <a:t>2 </a:t>
            </a:r>
            <a:r>
              <a:rPr lang="it-IT" sz="1800" b="1" dirty="0" err="1">
                <a:solidFill>
                  <a:srgbClr val="FF0000"/>
                </a:solidFill>
                <a:latin typeface="Calibri"/>
                <a:ea typeface="+mn-ea"/>
                <a:cs typeface="+mn-cs"/>
              </a:rPr>
              <a:t>is</a:t>
            </a:r>
            <a:r>
              <a:rPr lang="it-IT" sz="1800" b="1" dirty="0">
                <a:solidFill>
                  <a:srgbClr val="FF0000"/>
                </a:solidFill>
                <a:latin typeface="Calibri"/>
                <a:ea typeface="+mn-ea"/>
                <a:cs typeface="+mn-cs"/>
              </a:rPr>
              <a:t> </a:t>
            </a:r>
            <a:r>
              <a:rPr lang="it-IT" sz="1800" b="1" dirty="0" err="1">
                <a:solidFill>
                  <a:srgbClr val="FF0000"/>
                </a:solidFill>
                <a:latin typeface="Calibri"/>
                <a:ea typeface="+mn-ea"/>
                <a:cs typeface="+mn-cs"/>
              </a:rPr>
              <a:t>close</a:t>
            </a:r>
            <a:r>
              <a:rPr lang="it-IT" sz="1800" b="1" dirty="0">
                <a:solidFill>
                  <a:srgbClr val="FF0000"/>
                </a:solidFill>
                <a:latin typeface="Calibri"/>
                <a:ea typeface="+mn-ea"/>
                <a:cs typeface="+mn-cs"/>
              </a:rPr>
              <a:t> to 1 and </a:t>
            </a:r>
            <a:r>
              <a:rPr lang="it-IT" sz="1800" b="1" dirty="0" smtClean="0">
                <a:solidFill>
                  <a:srgbClr val="FF0000"/>
                </a:solidFill>
                <a:latin typeface="Calibri"/>
                <a:ea typeface="+mn-ea"/>
                <a:cs typeface="+mn-cs"/>
              </a:rPr>
              <a:t>for </a:t>
            </a:r>
            <a:r>
              <a:rPr lang="it-IT" sz="1800" b="1" dirty="0">
                <a:solidFill>
                  <a:srgbClr val="FF0000"/>
                </a:solidFill>
                <a:latin typeface="Calibri"/>
                <a:ea typeface="+mn-ea"/>
                <a:cs typeface="+mn-cs"/>
              </a:rPr>
              <a:t>Disconnected configurations.</a:t>
            </a:r>
          </a:p>
        </p:txBody>
      </p:sp>
      <p:pic>
        <p:nvPicPr>
          <p:cNvPr id="6" name="Segnaposto contenuto 3"/>
          <p:cNvPicPr>
            <a:picLocks noChangeAspect="1"/>
          </p:cNvPicPr>
          <p:nvPr/>
        </p:nvPicPr>
        <p:blipFill>
          <a:blip r:embed="rId3"/>
          <a:stretch>
            <a:fillRect/>
          </a:stretch>
        </p:blipFill>
        <p:spPr>
          <a:xfrm>
            <a:off x="1752600" y="1143000"/>
            <a:ext cx="5257800" cy="4894316"/>
          </a:xfrm>
          <a:prstGeom prst="rect">
            <a:avLst/>
          </a:prstGeom>
        </p:spPr>
      </p:pic>
      <p:grpSp>
        <p:nvGrpSpPr>
          <p:cNvPr id="9" name="Group 8"/>
          <p:cNvGrpSpPr/>
          <p:nvPr/>
        </p:nvGrpSpPr>
        <p:grpSpPr>
          <a:xfrm>
            <a:off x="2438400" y="1981200"/>
            <a:ext cx="2819400" cy="2362200"/>
            <a:chOff x="2438400" y="1981200"/>
            <a:chExt cx="2819400" cy="2362200"/>
          </a:xfrm>
        </p:grpSpPr>
        <p:sp>
          <p:nvSpPr>
            <p:cNvPr id="3" name="Oval 2"/>
            <p:cNvSpPr/>
            <p:nvPr/>
          </p:nvSpPr>
          <p:spPr>
            <a:xfrm>
              <a:off x="4038600" y="3124200"/>
              <a:ext cx="1219200" cy="1219200"/>
            </a:xfrm>
            <a:prstGeom prst="ellipse">
              <a:avLst/>
            </a:prstGeom>
            <a:noFill/>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438400" y="1981200"/>
              <a:ext cx="1219200" cy="1219200"/>
            </a:xfrm>
            <a:prstGeom prst="ellipse">
              <a:avLst/>
            </a:prstGeom>
            <a:noFill/>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4879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6630C1-FBF1-4364-A2CE-58B10C0A5978}"/>
              </a:ext>
            </a:extLst>
          </p:cNvPr>
          <p:cNvSpPr>
            <a:spLocks noGrp="1"/>
          </p:cNvSpPr>
          <p:nvPr>
            <p:ph type="title"/>
          </p:nvPr>
        </p:nvSpPr>
        <p:spPr>
          <a:xfrm>
            <a:off x="152400" y="381001"/>
            <a:ext cx="8763000" cy="990600"/>
          </a:xfrm>
          <a:solidFill>
            <a:schemeClr val="accent5">
              <a:lumMod val="20000"/>
              <a:lumOff val="80000"/>
            </a:schemeClr>
          </a:solidFill>
        </p:spPr>
        <p:txBody>
          <a:bodyPr>
            <a:normAutofit/>
          </a:bodyPr>
          <a:lstStyle/>
          <a:p>
            <a:pPr algn="ctr"/>
            <a:r>
              <a:rPr lang="en-US" sz="2200" dirty="0"/>
              <a:t>Models with a strong phase transition: two-families of compact stars</a:t>
            </a:r>
            <a:br>
              <a:rPr lang="en-US" sz="2200" dirty="0"/>
            </a:br>
            <a:r>
              <a:rPr lang="en-US" sz="2200" dirty="0" err="1"/>
              <a:t>Stars</a:t>
            </a:r>
            <a:r>
              <a:rPr lang="en-US" sz="2200" dirty="0"/>
              <a:t> made of hadrons co-exist with stars made of strange quark matter</a:t>
            </a:r>
            <a:br>
              <a:rPr lang="en-US" sz="2200" dirty="0"/>
            </a:br>
            <a:r>
              <a:rPr lang="en-US" sz="1600" dirty="0"/>
              <a:t>G. </a:t>
            </a:r>
            <a:r>
              <a:rPr lang="en-US" sz="1600" dirty="0" err="1"/>
              <a:t>Wiktorowicz</a:t>
            </a:r>
            <a:r>
              <a:rPr lang="en-US" sz="1600" dirty="0"/>
              <a:t>, </a:t>
            </a:r>
            <a:r>
              <a:rPr lang="en-US" sz="1600" dirty="0" err="1"/>
              <a:t>A.Drago</a:t>
            </a:r>
            <a:r>
              <a:rPr lang="en-US" sz="1600" dirty="0"/>
              <a:t>, G. </a:t>
            </a:r>
            <a:r>
              <a:rPr lang="en-US" sz="1600" dirty="0" err="1"/>
              <a:t>Pagliara</a:t>
            </a:r>
            <a:r>
              <a:rPr lang="en-US" sz="1600" dirty="0"/>
              <a:t>, S. Popov; </a:t>
            </a:r>
            <a:r>
              <a:rPr lang="en-US" sz="1600" dirty="0" err="1"/>
              <a:t>Astrophys</a:t>
            </a:r>
            <a:r>
              <a:rPr lang="en-US" sz="1600" dirty="0"/>
              <a:t>. J. </a:t>
            </a:r>
            <a:r>
              <a:rPr lang="it-IT" sz="1600" dirty="0"/>
              <a:t>846 (2017) 163 </a:t>
            </a:r>
            <a:endParaRPr lang="en-US" sz="1600" dirty="0"/>
          </a:p>
        </p:txBody>
      </p:sp>
      <p:pic>
        <p:nvPicPr>
          <p:cNvPr id="4" name="Content Placeholder 3">
            <a:extLst>
              <a:ext uri="{FF2B5EF4-FFF2-40B4-BE49-F238E27FC236}">
                <a16:creationId xmlns:a16="http://schemas.microsoft.com/office/drawing/2014/main" xmlns="" id="{EAD862C5-89D9-4FA6-899E-3DCAD09E9B08}"/>
              </a:ext>
            </a:extLst>
          </p:cNvPr>
          <p:cNvPicPr>
            <a:picLocks noGrp="1" noChangeAspect="1"/>
          </p:cNvPicPr>
          <p:nvPr>
            <p:ph idx="1"/>
          </p:nvPr>
        </p:nvPicPr>
        <p:blipFill>
          <a:blip r:embed="rId2"/>
          <a:stretch>
            <a:fillRect/>
          </a:stretch>
        </p:blipFill>
        <p:spPr>
          <a:xfrm>
            <a:off x="-152400" y="1600200"/>
            <a:ext cx="5156238" cy="4441095"/>
          </a:xfrm>
          <a:prstGeom prst="rect">
            <a:avLst/>
          </a:prstGeom>
        </p:spPr>
      </p:pic>
      <p:sp>
        <p:nvSpPr>
          <p:cNvPr id="5" name="TextBox 4">
            <a:extLst>
              <a:ext uri="{FF2B5EF4-FFF2-40B4-BE49-F238E27FC236}">
                <a16:creationId xmlns:a16="http://schemas.microsoft.com/office/drawing/2014/main" xmlns="" id="{0A5AE590-1528-4F6A-A1B7-E0D7DECE8681}"/>
              </a:ext>
            </a:extLst>
          </p:cNvPr>
          <p:cNvSpPr txBox="1"/>
          <p:nvPr/>
        </p:nvSpPr>
        <p:spPr>
          <a:xfrm>
            <a:off x="5257800" y="1752600"/>
            <a:ext cx="3683337" cy="4524316"/>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libri"/>
                <a:ea typeface="+mn-ea"/>
                <a:cs typeface="+mn-cs"/>
              </a:rPr>
              <a:t>The existence of strange quark stars is based on the validity of the validity of the Witten’s hypothesis, telling that the absolute ground state of matter is made of a mix of deconfined up, down and strange quarks.  </a:t>
            </a:r>
          </a:p>
          <a:p>
            <a:pPr fontAlgn="auto">
              <a:spcBef>
                <a:spcPts val="0"/>
              </a:spcBef>
              <a:spcAft>
                <a:spcPts val="0"/>
              </a:spcAft>
            </a:pPr>
            <a:endParaRPr lang="en-US" sz="1800" dirty="0">
              <a:solidFill>
                <a:prstClr val="black"/>
              </a:solidFill>
              <a:latin typeface="Calibri"/>
              <a:ea typeface="+mn-ea"/>
              <a:cs typeface="+mn-cs"/>
            </a:endParaRPr>
          </a:p>
          <a:p>
            <a:pPr fontAlgn="auto">
              <a:spcBef>
                <a:spcPts val="0"/>
              </a:spcBef>
              <a:spcAft>
                <a:spcPts val="0"/>
              </a:spcAft>
            </a:pPr>
            <a:r>
              <a:rPr lang="en-US" sz="1800" dirty="0">
                <a:solidFill>
                  <a:prstClr val="black"/>
                </a:solidFill>
                <a:latin typeface="Calibri"/>
                <a:ea typeface="+mn-ea"/>
                <a:cs typeface="+mn-cs"/>
              </a:rPr>
              <a:t>The velocity of sound in quark matter need not to be close to 1 in this scheme.</a:t>
            </a:r>
          </a:p>
          <a:p>
            <a:pPr fontAlgn="auto">
              <a:spcBef>
                <a:spcPts val="0"/>
              </a:spcBef>
              <a:spcAft>
                <a:spcPts val="0"/>
              </a:spcAft>
            </a:pPr>
            <a:endParaRPr lang="en-US" sz="1800" dirty="0">
              <a:solidFill>
                <a:prstClr val="black"/>
              </a:solidFill>
              <a:latin typeface="Calibri"/>
              <a:ea typeface="+mn-ea"/>
              <a:cs typeface="+mn-cs"/>
            </a:endParaRPr>
          </a:p>
          <a:p>
            <a:pPr fontAlgn="auto">
              <a:spcBef>
                <a:spcPts val="0"/>
              </a:spcBef>
              <a:spcAft>
                <a:spcPts val="0"/>
              </a:spcAft>
            </a:pPr>
            <a:r>
              <a:rPr lang="en-US" sz="1800" dirty="0">
                <a:solidFill>
                  <a:prstClr val="black"/>
                </a:solidFill>
                <a:latin typeface="Calibri"/>
                <a:ea typeface="+mn-ea"/>
                <a:cs typeface="+mn-cs"/>
              </a:rPr>
              <a:t>Massive stars have larger radii, at variance with models based on one family and with the twin stars scenario.</a:t>
            </a:r>
          </a:p>
        </p:txBody>
      </p:sp>
    </p:spTree>
    <p:extLst>
      <p:ext uri="{BB962C8B-B14F-4D97-AF65-F5344CB8AC3E}">
        <p14:creationId xmlns:p14="http://schemas.microsoft.com/office/powerpoint/2010/main" val="214659992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EB247-4DD9-4FB4-ABC7-15E010D61394}"/>
              </a:ext>
            </a:extLst>
          </p:cNvPr>
          <p:cNvSpPr>
            <a:spLocks noGrp="1"/>
          </p:cNvSpPr>
          <p:nvPr>
            <p:ph type="title"/>
          </p:nvPr>
        </p:nvSpPr>
        <p:spPr>
          <a:xfrm>
            <a:off x="304800" y="365126"/>
            <a:ext cx="8667750" cy="1325563"/>
          </a:xfrm>
        </p:spPr>
        <p:txBody>
          <a:bodyPr>
            <a:normAutofit/>
          </a:bodyPr>
          <a:lstStyle/>
          <a:p>
            <a:pPr>
              <a:lnSpc>
                <a:spcPct val="70000"/>
              </a:lnSpc>
            </a:pPr>
            <a:r>
              <a:rPr lang="en-US" sz="2400" b="1" i="0" dirty="0" smtClean="0">
                <a:solidFill>
                  <a:srgbClr val="55C471"/>
                </a:solidFill>
                <a:effectLst/>
                <a:latin typeface="Trebuchet MS" panose="020B0603020202020204" pitchFamily="34" charset="0"/>
              </a:rPr>
              <a:t>           NEUMATT</a:t>
            </a:r>
            <a:r>
              <a:rPr lang="en-US" sz="2400" b="1" i="0" dirty="0">
                <a:solidFill>
                  <a:srgbClr val="55C471"/>
                </a:solidFill>
                <a:effectLst/>
                <a:latin typeface="Trebuchet MS" panose="020B0603020202020204" pitchFamily="34" charset="0"/>
              </a:rPr>
              <a:t> </a:t>
            </a:r>
            <a:r>
              <a:rPr lang="en-US" sz="2400" b="1" i="0" dirty="0" err="1">
                <a:solidFill>
                  <a:srgbClr val="7A7A7A"/>
                </a:solidFill>
                <a:effectLst/>
                <a:latin typeface="Trebuchet MS" panose="020B0603020202020204" pitchFamily="34" charset="0"/>
              </a:rPr>
              <a:t>NEUtron</a:t>
            </a:r>
            <a:r>
              <a:rPr lang="en-US" sz="2400" b="1" i="0" dirty="0">
                <a:solidFill>
                  <a:srgbClr val="7A7A7A"/>
                </a:solidFill>
                <a:effectLst/>
                <a:latin typeface="Trebuchet MS" panose="020B0603020202020204" pitchFamily="34" charset="0"/>
              </a:rPr>
              <a:t> star </a:t>
            </a:r>
            <a:r>
              <a:rPr lang="en-US" sz="2400" b="1" i="0" dirty="0" err="1">
                <a:solidFill>
                  <a:srgbClr val="7A7A7A"/>
                </a:solidFill>
                <a:effectLst/>
                <a:latin typeface="Trebuchet MS" panose="020B0603020202020204" pitchFamily="34" charset="0"/>
              </a:rPr>
              <a:t>MATter</a:t>
            </a:r>
            <a:r>
              <a:rPr lang="en-US" sz="2400" b="1" i="0" dirty="0">
                <a:solidFill>
                  <a:srgbClr val="7A7A7A"/>
                </a:solidFill>
                <a:effectLst/>
                <a:latin typeface="Trebuchet MS" panose="020B0603020202020204" pitchFamily="34" charset="0"/>
              </a:rPr>
              <a:t> </a:t>
            </a:r>
            <a:r>
              <a:rPr lang="en-US" sz="2400" b="1" i="0" dirty="0" smtClean="0">
                <a:solidFill>
                  <a:srgbClr val="7A7A7A"/>
                </a:solidFill>
                <a:effectLst/>
                <a:latin typeface="Trebuchet MS" panose="020B0603020202020204" pitchFamily="34" charset="0"/>
              </a:rPr>
              <a:t>Theory:</a:t>
            </a:r>
            <a:r>
              <a:rPr lang="en-US" sz="2400" b="0" i="0" dirty="0">
                <a:solidFill>
                  <a:srgbClr val="000000"/>
                </a:solidFill>
                <a:effectLst/>
                <a:latin typeface="Trebuchet MS" panose="020B0603020202020204" pitchFamily="34" charset="0"/>
              </a:rPr>
              <a:t/>
            </a:r>
            <a:br>
              <a:rPr lang="en-US" sz="2400" b="0" i="0" dirty="0">
                <a:solidFill>
                  <a:srgbClr val="000000"/>
                </a:solidFill>
                <a:effectLst/>
                <a:latin typeface="Trebuchet MS" panose="020B0603020202020204" pitchFamily="34" charset="0"/>
              </a:rPr>
            </a:br>
            <a:r>
              <a:rPr lang="en-US" sz="2400" b="0" i="0" dirty="0" smtClean="0">
                <a:solidFill>
                  <a:srgbClr val="000000"/>
                </a:solidFill>
                <a:effectLst/>
                <a:latin typeface="Trebuchet MS" panose="020B0603020202020204" pitchFamily="34" charset="0"/>
              </a:rPr>
              <a:t/>
            </a:r>
            <a:br>
              <a:rPr lang="en-US" sz="2400" b="0" i="0" dirty="0" smtClean="0">
                <a:solidFill>
                  <a:srgbClr val="000000"/>
                </a:solidFill>
                <a:effectLst/>
                <a:latin typeface="Trebuchet MS" panose="020B0603020202020204" pitchFamily="34" charset="0"/>
              </a:rPr>
            </a:br>
            <a:r>
              <a:rPr lang="en-US" sz="2000" b="1" dirty="0" smtClean="0">
                <a:solidFill>
                  <a:srgbClr val="000000"/>
                </a:solidFill>
                <a:effectLst/>
                <a:latin typeface="Trebuchet MS" panose="020B0603020202020204" pitchFamily="34" charset="0"/>
              </a:rPr>
              <a:t>The </a:t>
            </a:r>
            <a:r>
              <a:rPr lang="en-US" sz="2000" b="1" dirty="0">
                <a:solidFill>
                  <a:srgbClr val="000000"/>
                </a:solidFill>
                <a:effectLst/>
                <a:latin typeface="Trebuchet MS" panose="020B0603020202020204" pitchFamily="34" charset="0"/>
              </a:rPr>
              <a:t>equation of State of Nuclear Matter and Neutron Star Structure</a:t>
            </a:r>
          </a:p>
        </p:txBody>
      </p:sp>
      <p:sp>
        <p:nvSpPr>
          <p:cNvPr id="3" name="Content Placeholder 2">
            <a:extLst>
              <a:ext uri="{FF2B5EF4-FFF2-40B4-BE49-F238E27FC236}">
                <a16:creationId xmlns:a16="http://schemas.microsoft.com/office/drawing/2014/main" xmlns="" id="{A618C166-ACA7-41A7-A927-4CE0CE3EED69}"/>
              </a:ext>
            </a:extLst>
          </p:cNvPr>
          <p:cNvSpPr>
            <a:spLocks noGrp="1"/>
          </p:cNvSpPr>
          <p:nvPr>
            <p:ph idx="1"/>
          </p:nvPr>
        </p:nvSpPr>
        <p:spPr>
          <a:xfrm>
            <a:off x="533400" y="1676400"/>
            <a:ext cx="7886700" cy="4351338"/>
          </a:xfrm>
        </p:spPr>
        <p:txBody>
          <a:bodyPr>
            <a:normAutofit fontScale="77500" lnSpcReduction="20000"/>
          </a:bodyPr>
          <a:lstStyle/>
          <a:p>
            <a:pPr marL="0" indent="0">
              <a:lnSpc>
                <a:spcPct val="110000"/>
              </a:lnSpc>
              <a:buNone/>
            </a:pPr>
            <a:r>
              <a:rPr lang="en-US" sz="2300" dirty="0" smtClean="0">
                <a:latin typeface="Arial"/>
                <a:cs typeface="Arial"/>
              </a:rPr>
              <a:t>The </a:t>
            </a:r>
            <a:r>
              <a:rPr lang="en-US" sz="2300" dirty="0">
                <a:latin typeface="Arial"/>
                <a:cs typeface="Arial"/>
              </a:rPr>
              <a:t>main goal of this research is to discover the composition of matter at supra-nuclear density, which, in turn, would allow us to map in a more complete way the phase diagram of matter under extreme conditions. </a:t>
            </a:r>
            <a:endParaRPr lang="en-US" sz="2300" dirty="0" smtClean="0">
              <a:latin typeface="Arial"/>
              <a:cs typeface="Arial"/>
            </a:endParaRPr>
          </a:p>
          <a:p>
            <a:pPr marL="0" indent="0">
              <a:lnSpc>
                <a:spcPct val="110000"/>
              </a:lnSpc>
              <a:buNone/>
            </a:pPr>
            <a:r>
              <a:rPr lang="en-US" sz="2300" dirty="0" smtClean="0">
                <a:latin typeface="Arial"/>
                <a:cs typeface="Arial"/>
              </a:rPr>
              <a:t>A </a:t>
            </a:r>
            <a:r>
              <a:rPr lang="en-US" sz="2300" dirty="0">
                <a:latin typeface="Arial"/>
                <a:cs typeface="Arial"/>
              </a:rPr>
              <a:t>few fundamental questions wait to be answered:</a:t>
            </a:r>
          </a:p>
          <a:p>
            <a:pPr>
              <a:lnSpc>
                <a:spcPct val="110000"/>
              </a:lnSpc>
            </a:pPr>
            <a:r>
              <a:rPr lang="en-US" sz="2300" dirty="0">
                <a:latin typeface="Arial"/>
                <a:cs typeface="Arial"/>
              </a:rPr>
              <a:t>At which baryonic densities do quarks start to deconfine? Is there at all a deconfinement critical density?</a:t>
            </a:r>
          </a:p>
          <a:p>
            <a:pPr>
              <a:lnSpc>
                <a:spcPct val="110000"/>
              </a:lnSpc>
            </a:pPr>
            <a:r>
              <a:rPr lang="en-US" sz="2300" dirty="0">
                <a:latin typeface="Arial"/>
                <a:cs typeface="Arial"/>
              </a:rPr>
              <a:t>Is Witten’s hypothesis about the absolute stability of strange quark matter realized in compact stars?</a:t>
            </a:r>
          </a:p>
          <a:p>
            <a:pPr>
              <a:lnSpc>
                <a:spcPct val="110000"/>
              </a:lnSpc>
            </a:pPr>
            <a:r>
              <a:rPr lang="en-US" sz="2300" dirty="0">
                <a:latin typeface="Arial"/>
                <a:cs typeface="Arial"/>
              </a:rPr>
              <a:t>Are supernova explosions and gamma-ray bursts associated to phase transitions in dense matter?</a:t>
            </a:r>
          </a:p>
          <a:p>
            <a:pPr>
              <a:lnSpc>
                <a:spcPct val="110000"/>
              </a:lnSpc>
            </a:pPr>
            <a:r>
              <a:rPr lang="en-US" sz="2300" dirty="0">
                <a:latin typeface="Arial"/>
                <a:cs typeface="Arial"/>
              </a:rPr>
              <a:t>These questions are deeply connected with another problem: at which densities can strange hadrons be produced and what is their impact on the equation of state of matter? </a:t>
            </a:r>
          </a:p>
        </p:txBody>
      </p:sp>
    </p:spTree>
    <p:extLst>
      <p:ext uri="{BB962C8B-B14F-4D97-AF65-F5344CB8AC3E}">
        <p14:creationId xmlns:p14="http://schemas.microsoft.com/office/powerpoint/2010/main" val="12298279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6"/>
          <p:cNvSpPr/>
          <p:nvPr/>
        </p:nvSpPr>
        <p:spPr>
          <a:xfrm>
            <a:off x="404839" y="1066800"/>
            <a:ext cx="8264525" cy="1219200"/>
          </a:xfrm>
          <a:prstGeom prst="roundRect">
            <a:avLst/>
          </a:prstGeom>
          <a:solidFill>
            <a:srgbClr val="3366FF">
              <a:alpha val="90000"/>
            </a:srgbClr>
          </a:solidFill>
          <a:ln>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5" name="Rettangolo arrotondato 8"/>
          <p:cNvSpPr/>
          <p:nvPr/>
        </p:nvSpPr>
        <p:spPr>
          <a:xfrm>
            <a:off x="398486" y="2438400"/>
            <a:ext cx="8281987" cy="1219200"/>
          </a:xfrm>
          <a:prstGeom prst="roundRect">
            <a:avLst/>
          </a:prstGeom>
          <a:solidFill>
            <a:srgbClr val="FF0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6" name="Segnaposto contenuto 2"/>
          <p:cNvSpPr txBox="1">
            <a:spLocks/>
          </p:cNvSpPr>
          <p:nvPr/>
        </p:nvSpPr>
        <p:spPr bwMode="auto">
          <a:xfrm>
            <a:off x="449264" y="2732088"/>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Accretion in strong field gravity</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7" name="Rettangolo arrotondato 8"/>
          <p:cNvSpPr/>
          <p:nvPr/>
        </p:nvSpPr>
        <p:spPr>
          <a:xfrm>
            <a:off x="450850" y="3817938"/>
            <a:ext cx="8313738" cy="1219200"/>
          </a:xfrm>
          <a:prstGeom prst="roundRect">
            <a:avLst/>
          </a:prstGeom>
          <a:solidFill>
            <a:srgbClr val="008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8" name="Segnaposto contenuto 2"/>
          <p:cNvSpPr txBox="1">
            <a:spLocks/>
          </p:cNvSpPr>
          <p:nvPr/>
        </p:nvSpPr>
        <p:spPr bwMode="auto">
          <a:xfrm>
            <a:off x="457200" y="4038601"/>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Strong magnetism</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9" name="Segnaposto contenuto 2"/>
          <p:cNvSpPr txBox="1">
            <a:spLocks/>
          </p:cNvSpPr>
          <p:nvPr/>
        </p:nvSpPr>
        <p:spPr bwMode="auto">
          <a:xfrm>
            <a:off x="512764" y="1349375"/>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chemeClr val="bg1"/>
                </a:solidFill>
                <a:effectLst>
                  <a:outerShdw blurRad="38100" dist="38100" dir="2700000" algn="tl">
                    <a:srgbClr val="000000">
                      <a:alpha val="43137"/>
                    </a:srgbClr>
                  </a:outerShdw>
                </a:effectLst>
                <a:latin typeface="Verdana"/>
                <a:ea typeface="MS PGothic" pitchFamily="34" charset="-128"/>
                <a:cs typeface="Verdana"/>
              </a:rPr>
              <a:t>Dense matter</a:t>
            </a:r>
          </a:p>
        </p:txBody>
      </p:sp>
      <p:sp>
        <p:nvSpPr>
          <p:cNvPr id="11" name="Rettangolo arrotondato 8"/>
          <p:cNvSpPr/>
          <p:nvPr/>
        </p:nvSpPr>
        <p:spPr>
          <a:xfrm>
            <a:off x="457200" y="5181600"/>
            <a:ext cx="8313738" cy="1219200"/>
          </a:xfrm>
          <a:prstGeom prst="roundRect">
            <a:avLst/>
          </a:prstGeom>
          <a:solidFill>
            <a:schemeClr val="accent2">
              <a:lumMod val="7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12" name="Segnaposto contenuto 2"/>
          <p:cNvSpPr txBox="1">
            <a:spLocks/>
          </p:cNvSpPr>
          <p:nvPr/>
        </p:nvSpPr>
        <p:spPr bwMode="auto">
          <a:xfrm>
            <a:off x="463550" y="5402263"/>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Observatory science</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13" name="Segnaposto contenuto 2"/>
          <p:cNvSpPr txBox="1">
            <a:spLocks/>
          </p:cNvSpPr>
          <p:nvPr/>
        </p:nvSpPr>
        <p:spPr bwMode="auto">
          <a:xfrm>
            <a:off x="457200" y="76200"/>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b="1" dirty="0" err="1">
                <a:effectLst>
                  <a:outerShdw blurRad="38100" dist="38100" dir="2700000" algn="tl">
                    <a:srgbClr val="000000">
                      <a:alpha val="43137"/>
                    </a:srgbClr>
                  </a:outerShdw>
                </a:effectLst>
                <a:latin typeface="Verdana"/>
                <a:ea typeface="MS PGothic" pitchFamily="34" charset="-128"/>
                <a:cs typeface="Verdana"/>
              </a:rPr>
              <a:t>eXTP</a:t>
            </a:r>
            <a:r>
              <a:rPr lang="en-US" sz="3600" b="1" dirty="0">
                <a:effectLst>
                  <a:outerShdw blurRad="38100" dist="38100" dir="2700000" algn="tl">
                    <a:srgbClr val="000000">
                      <a:alpha val="43137"/>
                    </a:srgbClr>
                  </a:outerShdw>
                </a:effectLst>
                <a:latin typeface="Verdana"/>
                <a:ea typeface="MS PGothic" pitchFamily="34" charset="-128"/>
                <a:cs typeface="Verdana"/>
              </a:rPr>
              <a:t> Themes</a:t>
            </a:r>
          </a:p>
        </p:txBody>
      </p:sp>
      <p:sp>
        <p:nvSpPr>
          <p:cNvPr id="14" name="Rettangolo arrotondato 6"/>
          <p:cNvSpPr/>
          <p:nvPr/>
        </p:nvSpPr>
        <p:spPr>
          <a:xfrm>
            <a:off x="498498" y="3810000"/>
            <a:ext cx="8264525" cy="1219200"/>
          </a:xfrm>
          <a:prstGeom prst="roundRect">
            <a:avLst/>
          </a:prstGeom>
          <a:noFill/>
          <a:ln w="57150" cmpd="sng">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700962" cy="369332"/>
          </a:xfrm>
        </p:spPr>
        <p:txBody>
          <a:bodyPr/>
          <a:lstStyle/>
          <a:p>
            <a:r>
              <a:rPr lang="en-US" dirty="0" smtClean="0"/>
              <a:t> QED and </a:t>
            </a:r>
            <a:r>
              <a:rPr lang="en-US" dirty="0"/>
              <a:t>Vacuum </a:t>
            </a:r>
            <a:r>
              <a:rPr lang="en-US" dirty="0" err="1"/>
              <a:t>Birefringency</a:t>
            </a:r>
            <a:r>
              <a:rPr lang="en-US" dirty="0"/>
              <a:t> </a:t>
            </a:r>
            <a:r>
              <a:rPr lang="en-US" dirty="0" smtClean="0"/>
              <a:t> </a:t>
            </a:r>
            <a:endParaRPr lang="en-US" dirty="0"/>
          </a:p>
        </p:txBody>
      </p:sp>
      <p:sp>
        <p:nvSpPr>
          <p:cNvPr id="8" name="TextBox 7"/>
          <p:cNvSpPr txBox="1"/>
          <p:nvPr/>
        </p:nvSpPr>
        <p:spPr>
          <a:xfrm>
            <a:off x="1600200" y="2743200"/>
            <a:ext cx="3854896" cy="707886"/>
          </a:xfrm>
          <a:prstGeom prst="rect">
            <a:avLst/>
          </a:prstGeom>
          <a:noFill/>
        </p:spPr>
        <p:txBody>
          <a:bodyPr wrap="square" lIns="91425" tIns="45713" rIns="91425" bIns="45713" rtlCol="0">
            <a:spAutoFit/>
          </a:bodyPr>
          <a:lstStyle/>
          <a:p>
            <a:pPr defTabSz="449194" eaLnBrk="0" hangingPunct="0"/>
            <a:r>
              <a:rPr lang="en-US" b="1" dirty="0" smtClean="0">
                <a:solidFill>
                  <a:srgbClr val="005286"/>
                </a:solidFill>
                <a:latin typeface="Arial" panose="020B0604020202020204" pitchFamily="34" charset="0"/>
                <a:ea typeface="+mn-ea"/>
                <a:cs typeface="+mn-cs"/>
              </a:rPr>
              <a:t>QED predictions: </a:t>
            </a:r>
          </a:p>
          <a:p>
            <a:pPr defTabSz="449194" eaLnBrk="0" hangingPunct="0"/>
            <a:r>
              <a:rPr lang="en-US" b="1" dirty="0" smtClean="0">
                <a:solidFill>
                  <a:srgbClr val="005286"/>
                </a:solidFill>
                <a:latin typeface="Arial" panose="020B0604020202020204" pitchFamily="34" charset="0"/>
                <a:ea typeface="+mn-ea"/>
                <a:cs typeface="+mn-cs"/>
              </a:rPr>
              <a:t>Birefringence of the vacuum </a:t>
            </a:r>
            <a:endParaRPr lang="en-US" b="1" dirty="0">
              <a:solidFill>
                <a:srgbClr val="005286"/>
              </a:solidFill>
              <a:latin typeface="Arial" panose="020B0604020202020204" pitchFamily="34" charset="0"/>
              <a:ea typeface="+mn-ea"/>
              <a:cs typeface="+mn-cs"/>
            </a:endParaRPr>
          </a:p>
        </p:txBody>
      </p:sp>
      <p:sp>
        <p:nvSpPr>
          <p:cNvPr id="9" name="TextBox 8"/>
          <p:cNvSpPr txBox="1"/>
          <p:nvPr/>
        </p:nvSpPr>
        <p:spPr>
          <a:xfrm>
            <a:off x="1066801" y="1295438"/>
            <a:ext cx="6553200" cy="769441"/>
          </a:xfrm>
          <a:prstGeom prst="rect">
            <a:avLst/>
          </a:prstGeom>
          <a:noFill/>
          <a:ln>
            <a:solidFill>
              <a:srgbClr val="FF0000"/>
            </a:solidFill>
          </a:ln>
        </p:spPr>
        <p:txBody>
          <a:bodyPr wrap="square" lIns="91425" tIns="45713" rIns="91425" bIns="45713" rtlCol="0">
            <a:spAutoFit/>
          </a:bodyPr>
          <a:lstStyle/>
          <a:p>
            <a:pPr defTabSz="449194" eaLnBrk="0" hangingPunct="0"/>
            <a:r>
              <a:rPr lang="en-US" sz="2200" dirty="0">
                <a:solidFill>
                  <a:srgbClr val="000000"/>
                </a:solidFill>
                <a:latin typeface="Arial"/>
                <a:ea typeface="Verdana" panose="020B0604030504040204" pitchFamily="34" charset="0"/>
                <a:cs typeface="Arial"/>
              </a:rPr>
              <a:t>Is the propagation of light </a:t>
            </a:r>
            <a:r>
              <a:rPr lang="en-US" sz="2200" dirty="0">
                <a:solidFill>
                  <a:srgbClr val="800000"/>
                </a:solidFill>
                <a:latin typeface="Arial"/>
                <a:ea typeface="Verdana" panose="020B0604030504040204" pitchFamily="34" charset="0"/>
                <a:cs typeface="Arial"/>
              </a:rPr>
              <a:t>in vacuum modified by the magnetic field? Interaction of light with EM field</a:t>
            </a:r>
          </a:p>
        </p:txBody>
      </p:sp>
      <p:sp>
        <p:nvSpPr>
          <p:cNvPr id="15" name="TextBox 14"/>
          <p:cNvSpPr txBox="1">
            <a:spLocks noChangeArrowheads="1"/>
          </p:cNvSpPr>
          <p:nvPr/>
        </p:nvSpPr>
        <p:spPr bwMode="auto">
          <a:xfrm>
            <a:off x="990620" y="6248401"/>
            <a:ext cx="7275857" cy="36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449194" eaLnBrk="0" hangingPunct="0">
              <a:lnSpc>
                <a:spcPct val="100000"/>
              </a:lnSpc>
              <a:spcBef>
                <a:spcPct val="0"/>
              </a:spcBef>
              <a:buClrTx/>
              <a:buSzTx/>
              <a:buNone/>
            </a:pPr>
            <a:r>
              <a:rPr lang="en-GB" altLang="en-US" sz="1800" dirty="0">
                <a:ea typeface="+mn-ea"/>
                <a:cs typeface="+mn-cs"/>
              </a:rPr>
              <a:t>Effect is substantial in the vacuum near highly magnetic neutron stars    </a:t>
            </a:r>
          </a:p>
        </p:txBody>
      </p:sp>
      <p:grpSp>
        <p:nvGrpSpPr>
          <p:cNvPr id="20" name="Group 19"/>
          <p:cNvGrpSpPr/>
          <p:nvPr/>
        </p:nvGrpSpPr>
        <p:grpSpPr>
          <a:xfrm>
            <a:off x="1371600" y="4950744"/>
            <a:ext cx="6766668" cy="923330"/>
            <a:chOff x="1765250" y="3370760"/>
            <a:chExt cx="6766668" cy="923330"/>
          </a:xfrm>
        </p:grpSpPr>
        <p:pic>
          <p:nvPicPr>
            <p:cNvPr id="16" name="pasted-image.pdf"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5250" y="3373016"/>
              <a:ext cx="4168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9" name="TextBox 11"/>
            <p:cNvSpPr txBox="1"/>
            <p:nvPr/>
          </p:nvSpPr>
          <p:spPr bwMode="auto">
            <a:xfrm>
              <a:off x="6274493" y="3370760"/>
              <a:ext cx="2257425" cy="923330"/>
            </a:xfrm>
            <a:prstGeom prst="rect">
              <a:avLst/>
            </a:prstGeom>
            <a:noFill/>
          </p:spPr>
          <p:txBody>
            <a:bodyPr>
              <a:spAutoFit/>
            </a:bodyPr>
            <a:lstStyle/>
            <a:p>
              <a:pPr defTabSz="449194" eaLnBrk="0" hangingPunct="0">
                <a:defRPr/>
              </a:pPr>
              <a:r>
                <a:rPr lang="en-GB" sz="1800" dirty="0">
                  <a:solidFill>
                    <a:srgbClr val="000000">
                      <a:lumMod val="85000"/>
                      <a:lumOff val="15000"/>
                    </a:srgbClr>
                  </a:solidFill>
                  <a:latin typeface="Arial"/>
                  <a:ea typeface="+mn-ea"/>
                  <a:cs typeface="+mn-cs"/>
                </a:rPr>
                <a:t>Very </a:t>
              </a:r>
              <a:r>
                <a:rPr lang="en-GB" sz="1800" dirty="0">
                  <a:solidFill>
                    <a:srgbClr val="E74BD8"/>
                  </a:solidFill>
                  <a:latin typeface="Arial"/>
                  <a:ea typeface="+mn-ea"/>
                  <a:cs typeface="+mn-cs"/>
                </a:rPr>
                <a:t>small effect</a:t>
              </a:r>
            </a:p>
            <a:p>
              <a:pPr defTabSz="449194" eaLnBrk="0" hangingPunct="0">
                <a:defRPr/>
              </a:pPr>
              <a:r>
                <a:rPr lang="en-GB" sz="1800" dirty="0">
                  <a:solidFill>
                    <a:srgbClr val="000000">
                      <a:lumMod val="85000"/>
                      <a:lumOff val="15000"/>
                    </a:srgbClr>
                  </a:solidFill>
                  <a:latin typeface="Arial"/>
                  <a:ea typeface="+mn-ea"/>
                  <a:cs typeface="+mn-cs"/>
                </a:rPr>
                <a:t>Hard to measure on Earth </a:t>
              </a:r>
            </a:p>
          </p:txBody>
        </p:sp>
      </p:grpSp>
      <p:grpSp>
        <p:nvGrpSpPr>
          <p:cNvPr id="21" name="Group 20"/>
          <p:cNvGrpSpPr/>
          <p:nvPr/>
        </p:nvGrpSpPr>
        <p:grpSpPr>
          <a:xfrm>
            <a:off x="5486400" y="2362200"/>
            <a:ext cx="3168352" cy="2140102"/>
            <a:chOff x="4678363" y="3781425"/>
            <a:chExt cx="4255730" cy="2878191"/>
          </a:xfrm>
        </p:grpSpPr>
        <p:sp>
          <p:nvSpPr>
            <p:cNvPr id="22" name="TextBox 21"/>
            <p:cNvSpPr txBox="1"/>
            <p:nvPr/>
          </p:nvSpPr>
          <p:spPr bwMode="auto">
            <a:xfrm>
              <a:off x="4678363" y="6080123"/>
              <a:ext cx="4255730" cy="579493"/>
            </a:xfrm>
            <a:prstGeom prst="rect">
              <a:avLst/>
            </a:prstGeom>
            <a:noFill/>
            <a:ln w="19050" cmpd="sng">
              <a:solidFill>
                <a:schemeClr val="accent1">
                  <a:lumMod val="75000"/>
                </a:schemeClr>
              </a:solidFill>
            </a:ln>
          </p:spPr>
          <p:txBody>
            <a:bodyPr wrap="square">
              <a:spAutoFit/>
            </a:bodyPr>
            <a:lstStyle/>
            <a:p>
              <a:pPr defTabSz="449194" eaLnBrk="0" hangingPunct="0">
                <a:defRPr/>
              </a:pPr>
              <a:r>
                <a:rPr lang="en-US" sz="1100" dirty="0">
                  <a:solidFill>
                    <a:srgbClr val="CC0000"/>
                  </a:solidFill>
                  <a:latin typeface="Arial" panose="020B0604020202020204" pitchFamily="34" charset="0"/>
                  <a:ea typeface="+mn-ea"/>
                  <a:cs typeface="+mn-cs"/>
                </a:rPr>
                <a:t>O-mode</a:t>
              </a:r>
              <a:r>
                <a:rPr lang="en-US" sz="1100" dirty="0">
                  <a:solidFill>
                    <a:srgbClr val="000000"/>
                  </a:solidFill>
                  <a:latin typeface="Arial" panose="020B0604020202020204" pitchFamily="34" charset="0"/>
                  <a:ea typeface="+mn-ea"/>
                  <a:cs typeface="+mn-cs"/>
                </a:rPr>
                <a:t>: </a:t>
              </a:r>
              <a:r>
                <a:rPr lang="en-US" sz="1100" b="1" dirty="0">
                  <a:solidFill>
                    <a:srgbClr val="000000"/>
                  </a:solidFill>
                  <a:latin typeface="Arial" panose="020B0604020202020204" pitchFamily="34" charset="0"/>
                  <a:ea typeface="+mn-ea"/>
                  <a:cs typeface="+mn-cs"/>
                </a:rPr>
                <a:t>E</a:t>
              </a:r>
              <a:r>
                <a:rPr lang="en-US" sz="1100" dirty="0">
                  <a:solidFill>
                    <a:srgbClr val="000000"/>
                  </a:solidFill>
                  <a:latin typeface="Arial" panose="020B0604020202020204" pitchFamily="34" charset="0"/>
                  <a:ea typeface="+mn-ea"/>
                  <a:cs typeface="+mn-cs"/>
                </a:rPr>
                <a:t>-field oscillates in the </a:t>
              </a:r>
              <a:r>
                <a:rPr lang="en-US" sz="1100" b="1" dirty="0">
                  <a:solidFill>
                    <a:srgbClr val="000000"/>
                  </a:solidFill>
                  <a:latin typeface="Arial" panose="020B0604020202020204" pitchFamily="34" charset="0"/>
                  <a:ea typeface="+mn-ea"/>
                  <a:cs typeface="+mn-cs"/>
                </a:rPr>
                <a:t>k-B</a:t>
              </a:r>
              <a:r>
                <a:rPr lang="en-US" sz="1100" dirty="0">
                  <a:solidFill>
                    <a:srgbClr val="000000"/>
                  </a:solidFill>
                  <a:latin typeface="Arial" panose="020B0604020202020204" pitchFamily="34" charset="0"/>
                  <a:ea typeface="+mn-ea"/>
                  <a:cs typeface="+mn-cs"/>
                </a:rPr>
                <a:t> plane</a:t>
              </a:r>
            </a:p>
            <a:p>
              <a:pPr defTabSz="449194" eaLnBrk="0" hangingPunct="0">
                <a:defRPr/>
              </a:pPr>
              <a:r>
                <a:rPr lang="en-US" sz="1100" dirty="0">
                  <a:solidFill>
                    <a:srgbClr val="3333CC"/>
                  </a:solidFill>
                  <a:latin typeface="Arial" panose="020B0604020202020204" pitchFamily="34" charset="0"/>
                  <a:ea typeface="+mn-ea"/>
                  <a:cs typeface="+mn-cs"/>
                </a:rPr>
                <a:t>X-mode</a:t>
              </a:r>
              <a:r>
                <a:rPr lang="en-US" sz="1100" dirty="0">
                  <a:solidFill>
                    <a:srgbClr val="000000"/>
                  </a:solidFill>
                  <a:latin typeface="Arial" panose="020B0604020202020204" pitchFamily="34" charset="0"/>
                  <a:ea typeface="+mn-ea"/>
                  <a:cs typeface="+mn-cs"/>
                </a:rPr>
                <a:t>: </a:t>
              </a:r>
              <a:r>
                <a:rPr lang="en-US" sz="1100" b="1" dirty="0">
                  <a:solidFill>
                    <a:srgbClr val="000000"/>
                  </a:solidFill>
                  <a:latin typeface="Arial" panose="020B0604020202020204" pitchFamily="34" charset="0"/>
                  <a:ea typeface="+mn-ea"/>
                  <a:cs typeface="+mn-cs"/>
                </a:rPr>
                <a:t>E</a:t>
              </a:r>
              <a:r>
                <a:rPr lang="en-US" sz="1100" dirty="0">
                  <a:solidFill>
                    <a:srgbClr val="000000"/>
                  </a:solidFill>
                  <a:latin typeface="Arial" panose="020B0604020202020204" pitchFamily="34" charset="0"/>
                  <a:ea typeface="+mn-ea"/>
                  <a:cs typeface="+mn-cs"/>
                </a:rPr>
                <a:t>-field oscillates perp. to the </a:t>
              </a:r>
              <a:r>
                <a:rPr lang="en-US" sz="1100" b="1" dirty="0">
                  <a:solidFill>
                    <a:srgbClr val="000000"/>
                  </a:solidFill>
                  <a:latin typeface="Arial" panose="020B0604020202020204" pitchFamily="34" charset="0"/>
                  <a:ea typeface="+mn-ea"/>
                  <a:cs typeface="+mn-cs"/>
                </a:rPr>
                <a:t>k-B</a:t>
              </a:r>
              <a:r>
                <a:rPr lang="en-US" sz="1100" dirty="0">
                  <a:solidFill>
                    <a:srgbClr val="000000"/>
                  </a:solidFill>
                  <a:latin typeface="Arial" panose="020B0604020202020204" pitchFamily="34" charset="0"/>
                  <a:ea typeface="+mn-ea"/>
                  <a:cs typeface="+mn-cs"/>
                </a:rPr>
                <a:t> plane </a:t>
              </a:r>
            </a:p>
          </p:txBody>
        </p:sp>
        <p:grpSp>
          <p:nvGrpSpPr>
            <p:cNvPr id="23" name="Group 12"/>
            <p:cNvGrpSpPr>
              <a:grpSpLocks/>
            </p:cNvGrpSpPr>
            <p:nvPr/>
          </p:nvGrpSpPr>
          <p:grpSpPr bwMode="auto">
            <a:xfrm>
              <a:off x="5488884" y="3781425"/>
              <a:ext cx="2977255" cy="2166938"/>
              <a:chOff x="6001597" y="2628046"/>
              <a:chExt cx="2977265" cy="2166336"/>
            </a:xfrm>
          </p:grpSpPr>
          <p:pic>
            <p:nvPicPr>
              <p:cNvPr id="24" name="Picture 23"/>
              <p:cNvPicPr>
                <a:picLocks noChangeAspect="1"/>
              </p:cNvPicPr>
              <p:nvPr/>
            </p:nvPicPr>
            <p:blipFill>
              <a:blip r:embed="rId3"/>
              <a:stretch>
                <a:fillRect/>
              </a:stretch>
            </p:blipFill>
            <p:spPr>
              <a:xfrm>
                <a:off x="6089602" y="2628046"/>
                <a:ext cx="2889260" cy="2166336"/>
              </a:xfrm>
              <a:prstGeom prst="rect">
                <a:avLst/>
              </a:prstGeom>
              <a:ln>
                <a:solidFill>
                  <a:srgbClr val="0070C0"/>
                </a:solidFill>
              </a:ln>
              <a:effectLst>
                <a:outerShdw blurRad="50800" dist="38100" dir="2700000" algn="tl" rotWithShape="0">
                  <a:prstClr val="black">
                    <a:alpha val="40000"/>
                  </a:prstClr>
                </a:outerShdw>
              </a:effectLst>
            </p:spPr>
          </p:pic>
          <p:sp>
            <p:nvSpPr>
              <p:cNvPr id="25" name="TextBox 14"/>
              <p:cNvSpPr txBox="1">
                <a:spLocks noChangeArrowheads="1"/>
              </p:cNvSpPr>
              <p:nvPr/>
            </p:nvSpPr>
            <p:spPr bwMode="auto">
              <a:xfrm rot="1473096">
                <a:off x="6162011" y="4320592"/>
                <a:ext cx="949040" cy="4138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449194" eaLnBrk="0" hangingPunct="0">
                  <a:lnSpc>
                    <a:spcPct val="100000"/>
                  </a:lnSpc>
                  <a:spcBef>
                    <a:spcPct val="0"/>
                  </a:spcBef>
                  <a:buClrTx/>
                  <a:buSzTx/>
                  <a:buNone/>
                </a:pPr>
                <a:r>
                  <a:rPr lang="en-GB" altLang="en-US" sz="1000">
                    <a:solidFill>
                      <a:srgbClr val="0000FF"/>
                    </a:solidFill>
                    <a:ea typeface="+mn-ea"/>
                    <a:cs typeface="+mn-cs"/>
                  </a:rPr>
                  <a:t>X-mode E field</a:t>
                </a:r>
              </a:p>
            </p:txBody>
          </p:sp>
          <p:sp>
            <p:nvSpPr>
              <p:cNvPr id="26" name="TextBox 15"/>
              <p:cNvSpPr txBox="1">
                <a:spLocks noChangeArrowheads="1"/>
              </p:cNvSpPr>
              <p:nvPr/>
            </p:nvSpPr>
            <p:spPr bwMode="auto">
              <a:xfrm rot="5400000">
                <a:off x="8241825" y="3452048"/>
                <a:ext cx="1183897" cy="2067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ctr" defTabSz="449194" eaLnBrk="0" hangingPunct="0">
                  <a:lnSpc>
                    <a:spcPct val="100000"/>
                  </a:lnSpc>
                  <a:spcBef>
                    <a:spcPct val="0"/>
                  </a:spcBef>
                  <a:buClrTx/>
                  <a:buSzTx/>
                  <a:buNone/>
                </a:pPr>
                <a:r>
                  <a:rPr lang="en-GB" altLang="en-US" sz="1000">
                    <a:solidFill>
                      <a:srgbClr val="FF0000"/>
                    </a:solidFill>
                    <a:ea typeface="+mn-ea"/>
                    <a:cs typeface="+mn-cs"/>
                  </a:rPr>
                  <a:t>O-mode E field</a:t>
                </a:r>
              </a:p>
            </p:txBody>
          </p:sp>
          <p:sp>
            <p:nvSpPr>
              <p:cNvPr id="27" name="TextBox 16"/>
              <p:cNvSpPr txBox="1">
                <a:spLocks noChangeArrowheads="1"/>
              </p:cNvSpPr>
              <p:nvPr/>
            </p:nvSpPr>
            <p:spPr bwMode="auto">
              <a:xfrm rot="16200000">
                <a:off x="5446052" y="3208362"/>
                <a:ext cx="1524497" cy="4134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449194" eaLnBrk="0" hangingPunct="0">
                  <a:lnSpc>
                    <a:spcPct val="100000"/>
                  </a:lnSpc>
                  <a:spcBef>
                    <a:spcPct val="0"/>
                  </a:spcBef>
                  <a:buClrTx/>
                  <a:buSzTx/>
                  <a:buNone/>
                </a:pPr>
                <a:r>
                  <a:rPr lang="en-GB" altLang="en-US" sz="1000">
                    <a:solidFill>
                      <a:srgbClr val="FF0000"/>
                    </a:solidFill>
                    <a:ea typeface="+mn-ea"/>
                    <a:cs typeface="+mn-cs"/>
                  </a:rPr>
                  <a:t>Star magnetic field B</a:t>
                </a:r>
              </a:p>
            </p:txBody>
          </p:sp>
        </p:grpSp>
      </p:grpSp>
    </p:spTree>
    <p:extLst>
      <p:ext uri="{BB962C8B-B14F-4D97-AF65-F5344CB8AC3E}">
        <p14:creationId xmlns:p14="http://schemas.microsoft.com/office/powerpoint/2010/main" val="1221722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3"/>
          <p:cNvSpPr/>
          <p:nvPr/>
        </p:nvSpPr>
        <p:spPr>
          <a:xfrm>
            <a:off x="4114805" y="571500"/>
            <a:ext cx="4924425" cy="3695700"/>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457130" fontAlgn="auto">
              <a:spcBef>
                <a:spcPts val="0"/>
              </a:spcBef>
              <a:spcAft>
                <a:spcPts val="0"/>
              </a:spcAft>
              <a:defRPr/>
            </a:pPr>
            <a:endParaRPr lang="en-GB" sz="1800">
              <a:solidFill>
                <a:prstClr val="white"/>
              </a:solidFill>
              <a:latin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l="18558" t="2129" r="6442" b="12766"/>
          <a:stretch>
            <a:fillRect/>
          </a:stretch>
        </p:blipFill>
        <p:spPr bwMode="auto">
          <a:xfrm flipH="1">
            <a:off x="4559300" y="781051"/>
            <a:ext cx="4343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Explosion 1 24"/>
          <p:cNvSpPr/>
          <p:nvPr/>
        </p:nvSpPr>
        <p:spPr bwMode="auto">
          <a:xfrm>
            <a:off x="6553200" y="1371600"/>
            <a:ext cx="288412" cy="323850"/>
          </a:xfrm>
          <a:prstGeom prst="irregularSeal1">
            <a:avLst/>
          </a:prstGeom>
          <a:solidFill>
            <a:srgbClr val="CCFFCC"/>
          </a:solidFill>
          <a:ln w="9525" cap="flat" cmpd="sng" algn="ctr">
            <a:solidFill>
              <a:schemeClr val="tx1"/>
            </a:solidFill>
            <a:prstDash val="solid"/>
            <a:round/>
            <a:headEnd type="none" w="med" len="med"/>
            <a:tailEnd type="none" w="med" len="med"/>
          </a:ln>
          <a:effectLst/>
        </p:spPr>
        <p:txBody>
          <a:bodyPr lIns="91425" tIns="45713" rIns="91425" bIns="45713"/>
          <a:lstStyle/>
          <a:p>
            <a:pPr eaLnBrk="0" hangingPunct="0">
              <a:defRPr/>
            </a:pPr>
            <a:endParaRPr lang="en-US" sz="2400" kern="0">
              <a:solidFill>
                <a:srgbClr val="FFFFFF"/>
              </a:solidFill>
              <a:latin typeface="Arial" pitchFamily="-112" charset="0"/>
              <a:ea typeface="ＭＳ Ｐゴシック" pitchFamily="-112" charset="-128"/>
              <a:cs typeface="ＭＳ Ｐゴシック" pitchFamily="-112" charset="-128"/>
            </a:endParaRPr>
          </a:p>
        </p:txBody>
      </p:sp>
      <p:cxnSp>
        <p:nvCxnSpPr>
          <p:cNvPr id="4" name="Straight Arrow Connector 3"/>
          <p:cNvCxnSpPr/>
          <p:nvPr/>
        </p:nvCxnSpPr>
        <p:spPr>
          <a:xfrm>
            <a:off x="8834438" y="1995536"/>
            <a:ext cx="0" cy="1584325"/>
          </a:xfrm>
          <a:prstGeom prst="straightConnector1">
            <a:avLst/>
          </a:prstGeom>
          <a:ln w="57150">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648200" y="609647"/>
            <a:ext cx="0" cy="1584325"/>
          </a:xfrm>
          <a:prstGeom prst="straightConnector1">
            <a:avLst/>
          </a:prstGeom>
          <a:ln w="5715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470400" y="3600456"/>
            <a:ext cx="4635500" cy="654986"/>
          </a:xfrm>
          <a:prstGeom prst="rect">
            <a:avLst/>
          </a:prstGeom>
          <a:noFill/>
        </p:spPr>
        <p:txBody>
          <a:bodyPr lIns="91425" tIns="45713" rIns="91425" bIns="45713">
            <a:spAutoFit/>
          </a:bodyPr>
          <a:lstStyle/>
          <a:p>
            <a:pPr fontAlgn="auto">
              <a:spcBef>
                <a:spcPts val="0"/>
              </a:spcBef>
              <a:spcAft>
                <a:spcPts val="0"/>
              </a:spcAft>
              <a:defRPr/>
            </a:pPr>
            <a:r>
              <a:rPr lang="en-US" sz="1800" kern="0">
                <a:solidFill>
                  <a:sysClr val="windowText" lastClr="000000"/>
                </a:solidFill>
                <a:latin typeface="Verdana"/>
                <a:ea typeface="+mn-ea"/>
                <a:cs typeface="Verdana"/>
              </a:rPr>
              <a:t>General relativity predicted velocity and redshift map of the accretion disk</a:t>
            </a:r>
          </a:p>
        </p:txBody>
      </p:sp>
      <p:pic>
        <p:nvPicPr>
          <p:cNvPr id="7" name="Picture 6" descr="1.png"/>
          <p:cNvPicPr>
            <a:picLocks noChangeAspect="1"/>
          </p:cNvPicPr>
          <p:nvPr/>
        </p:nvPicPr>
        <p:blipFill>
          <a:blip r:embed="rId3">
            <a:extLst>
              <a:ext uri="{28A0092B-C50C-407E-A947-70E740481C1C}">
                <a14:useLocalDpi xmlns:a14="http://schemas.microsoft.com/office/drawing/2010/main" val="0"/>
              </a:ext>
            </a:extLst>
          </a:blip>
          <a:srcRect t="4781" r="4974"/>
          <a:stretch>
            <a:fillRect/>
          </a:stretch>
        </p:blipFill>
        <p:spPr bwMode="auto">
          <a:xfrm>
            <a:off x="4152905" y="666799"/>
            <a:ext cx="4791075"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2.png"/>
          <p:cNvPicPr>
            <a:picLocks noChangeAspect="1"/>
          </p:cNvPicPr>
          <p:nvPr/>
        </p:nvPicPr>
        <p:blipFill>
          <a:blip r:embed="rId4">
            <a:extLst>
              <a:ext uri="{28A0092B-C50C-407E-A947-70E740481C1C}">
                <a14:useLocalDpi xmlns:a14="http://schemas.microsoft.com/office/drawing/2010/main" val="0"/>
              </a:ext>
            </a:extLst>
          </a:blip>
          <a:srcRect t="4524" r="5164"/>
          <a:stretch>
            <a:fillRect/>
          </a:stretch>
        </p:blipFill>
        <p:spPr bwMode="auto">
          <a:xfrm>
            <a:off x="4152901" y="657225"/>
            <a:ext cx="478155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3.png"/>
          <p:cNvPicPr>
            <a:picLocks noChangeAspect="1"/>
          </p:cNvPicPr>
          <p:nvPr/>
        </p:nvPicPr>
        <p:blipFill>
          <a:blip r:embed="rId5">
            <a:extLst>
              <a:ext uri="{28A0092B-C50C-407E-A947-70E740481C1C}">
                <a14:useLocalDpi xmlns:a14="http://schemas.microsoft.com/office/drawing/2010/main" val="0"/>
              </a:ext>
            </a:extLst>
          </a:blip>
          <a:srcRect t="4012" r="5542"/>
          <a:stretch>
            <a:fillRect/>
          </a:stretch>
        </p:blipFill>
        <p:spPr bwMode="auto">
          <a:xfrm>
            <a:off x="4152900" y="638176"/>
            <a:ext cx="47625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4.png"/>
          <p:cNvPicPr>
            <a:picLocks noChangeAspect="1"/>
          </p:cNvPicPr>
          <p:nvPr/>
        </p:nvPicPr>
        <p:blipFill>
          <a:blip r:embed="rId6">
            <a:extLst>
              <a:ext uri="{28A0092B-C50C-407E-A947-70E740481C1C}">
                <a14:useLocalDpi xmlns:a14="http://schemas.microsoft.com/office/drawing/2010/main" val="0"/>
              </a:ext>
            </a:extLst>
          </a:blip>
          <a:srcRect t="3244" r="5353"/>
          <a:stretch>
            <a:fillRect/>
          </a:stretch>
        </p:blipFill>
        <p:spPr bwMode="auto">
          <a:xfrm>
            <a:off x="4152902" y="609649"/>
            <a:ext cx="4772025"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5.png"/>
          <p:cNvPicPr>
            <a:picLocks noChangeAspect="1"/>
          </p:cNvPicPr>
          <p:nvPr/>
        </p:nvPicPr>
        <p:blipFill>
          <a:blip r:embed="rId7">
            <a:extLst>
              <a:ext uri="{28A0092B-C50C-407E-A947-70E740481C1C}">
                <a14:useLocalDpi xmlns:a14="http://schemas.microsoft.com/office/drawing/2010/main" val="0"/>
              </a:ext>
            </a:extLst>
          </a:blip>
          <a:srcRect t="4781" r="5353"/>
          <a:stretch>
            <a:fillRect/>
          </a:stretch>
        </p:blipFill>
        <p:spPr bwMode="auto">
          <a:xfrm>
            <a:off x="4152902" y="666799"/>
            <a:ext cx="4772025"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6.png"/>
          <p:cNvPicPr>
            <a:picLocks noChangeAspect="1"/>
          </p:cNvPicPr>
          <p:nvPr/>
        </p:nvPicPr>
        <p:blipFill>
          <a:blip r:embed="rId8">
            <a:extLst>
              <a:ext uri="{28A0092B-C50C-407E-A947-70E740481C1C}">
                <a14:useLocalDpi xmlns:a14="http://schemas.microsoft.com/office/drawing/2010/main" val="0"/>
              </a:ext>
            </a:extLst>
          </a:blip>
          <a:srcRect t="4781" r="4974"/>
          <a:stretch>
            <a:fillRect/>
          </a:stretch>
        </p:blipFill>
        <p:spPr bwMode="auto">
          <a:xfrm>
            <a:off x="4152905" y="666799"/>
            <a:ext cx="4791075"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7.png"/>
          <p:cNvPicPr>
            <a:picLocks noChangeAspect="1"/>
          </p:cNvPicPr>
          <p:nvPr/>
        </p:nvPicPr>
        <p:blipFill>
          <a:blip r:embed="rId9">
            <a:extLst>
              <a:ext uri="{28A0092B-C50C-407E-A947-70E740481C1C}">
                <a14:useLocalDpi xmlns:a14="http://schemas.microsoft.com/office/drawing/2010/main" val="0"/>
              </a:ext>
            </a:extLst>
          </a:blip>
          <a:srcRect t="3757" r="4408"/>
          <a:stretch>
            <a:fillRect/>
          </a:stretch>
        </p:blipFill>
        <p:spPr bwMode="auto">
          <a:xfrm>
            <a:off x="4152900" y="609648"/>
            <a:ext cx="4819650"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861" name="Group 13"/>
          <p:cNvGrpSpPr>
            <a:grpSpLocks/>
          </p:cNvGrpSpPr>
          <p:nvPr/>
        </p:nvGrpSpPr>
        <p:grpSpPr bwMode="auto">
          <a:xfrm>
            <a:off x="228623" y="1143000"/>
            <a:ext cx="3559175" cy="2578100"/>
            <a:chOff x="5115704" y="1320801"/>
            <a:chExt cx="3558396" cy="2578100"/>
          </a:xfrm>
        </p:grpSpPr>
        <p:pic>
          <p:nvPicPr>
            <p:cNvPr id="15" name="Picture 14"/>
            <p:cNvPicPr>
              <a:picLocks noChangeAspect="1"/>
            </p:cNvPicPr>
            <p:nvPr/>
          </p:nvPicPr>
          <p:blipFill>
            <a:blip r:embed="rId10"/>
            <a:stretch>
              <a:fillRect/>
            </a:stretch>
          </p:blipFill>
          <p:spPr>
            <a:xfrm>
              <a:off x="5115704" y="1320801"/>
              <a:ext cx="3558396" cy="2578100"/>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5504557" y="1473201"/>
              <a:ext cx="1955882" cy="461665"/>
            </a:xfrm>
            <a:prstGeom prst="rect">
              <a:avLst/>
            </a:prstGeom>
            <a:noFill/>
          </p:spPr>
          <p:txBody>
            <a:bodyPr wrap="none">
              <a:spAutoFit/>
            </a:bodyPr>
            <a:lstStyle/>
            <a:p>
              <a:pPr defTabSz="457130" fontAlgn="auto">
                <a:spcBef>
                  <a:spcPts val="0"/>
                </a:spcBef>
                <a:spcAft>
                  <a:spcPts val="0"/>
                </a:spcAft>
                <a:defRPr/>
              </a:pPr>
              <a:r>
                <a:rPr lang="en-US" sz="1200" dirty="0">
                  <a:solidFill>
                    <a:prstClr val="black"/>
                  </a:solidFill>
                  <a:latin typeface="Verdana"/>
                  <a:ea typeface="+mn-ea"/>
                  <a:cs typeface="Verdana"/>
                </a:rPr>
                <a:t>Accreting  stellar mass </a:t>
              </a:r>
            </a:p>
            <a:p>
              <a:pPr defTabSz="457130" fontAlgn="auto">
                <a:spcBef>
                  <a:spcPts val="0"/>
                </a:spcBef>
                <a:spcAft>
                  <a:spcPts val="0"/>
                </a:spcAft>
                <a:defRPr/>
              </a:pPr>
              <a:r>
                <a:rPr lang="en-US" sz="1200" dirty="0">
                  <a:solidFill>
                    <a:prstClr val="black"/>
                  </a:solidFill>
                  <a:latin typeface="Verdana"/>
                  <a:ea typeface="+mn-ea"/>
                  <a:cs typeface="Verdana"/>
                </a:rPr>
                <a:t>Black Hole </a:t>
              </a:r>
            </a:p>
          </p:txBody>
        </p:sp>
      </p:grpSp>
      <p:sp>
        <p:nvSpPr>
          <p:cNvPr id="17" name="Rectangle 3"/>
          <p:cNvSpPr txBox="1">
            <a:spLocks noChangeArrowheads="1"/>
          </p:cNvSpPr>
          <p:nvPr/>
        </p:nvSpPr>
        <p:spPr bwMode="auto">
          <a:xfrm>
            <a:off x="2161675" y="5029200"/>
            <a:ext cx="7010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45713" rIns="91425" bIns="45713"/>
          <a:lstStyle>
            <a:lvl1pPr marL="342900" indent="-342900" algn="l" rtl="0" eaLnBrk="0" fontAlgn="base" hangingPunct="0">
              <a:spcBef>
                <a:spcPct val="20000"/>
              </a:spcBef>
              <a:spcAft>
                <a:spcPct val="0"/>
              </a:spcAft>
              <a:buChar char="•"/>
              <a:defRPr>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16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16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16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1600">
                <a:solidFill>
                  <a:schemeClr val="tx1"/>
                </a:solidFill>
                <a:latin typeface="+mn-lt"/>
                <a:ea typeface="ＭＳ Ｐゴシック" pitchFamily="-112" charset="-128"/>
              </a:defRPr>
            </a:lvl9pPr>
          </a:lstStyle>
          <a:p>
            <a:pPr eaLnBrk="1" hangingPunct="1">
              <a:buFontTx/>
              <a:buNone/>
              <a:defRPr/>
            </a:pPr>
            <a:r>
              <a:rPr lang="en-US" sz="1600" kern="0" dirty="0">
                <a:solidFill>
                  <a:sysClr val="windowText" lastClr="000000"/>
                </a:solidFill>
                <a:latin typeface="Verdana"/>
                <a:cs typeface="Verdana"/>
              </a:rPr>
              <a:t>Line profile integrated over entire flow encodes:</a:t>
            </a:r>
            <a:endParaRPr lang="en-US" sz="1600" kern="0" dirty="0">
              <a:solidFill>
                <a:srgbClr val="000000"/>
              </a:solidFill>
              <a:latin typeface="Verdana"/>
              <a:ea typeface="ＭＳ Ｐゴシック" charset="0"/>
              <a:cs typeface="Verdana"/>
            </a:endParaRPr>
          </a:p>
          <a:p>
            <a:pPr eaLnBrk="1" hangingPunct="1">
              <a:buFontTx/>
              <a:buChar char="-"/>
              <a:defRPr/>
            </a:pPr>
            <a:r>
              <a:rPr lang="en-US" sz="1600" kern="0" dirty="0">
                <a:solidFill>
                  <a:srgbClr val="000000"/>
                </a:solidFill>
                <a:latin typeface="Verdana"/>
                <a:ea typeface="ＭＳ Ｐゴシック" charset="0"/>
                <a:cs typeface="Verdana"/>
              </a:rPr>
              <a:t>Strong field relativistic effect: Doppler shifts and boosting, gravitational redshift, strong field lensing, black hole spin </a:t>
            </a:r>
          </a:p>
          <a:p>
            <a:pPr eaLnBrk="1" hangingPunct="1">
              <a:buFontTx/>
              <a:buChar char="-"/>
              <a:defRPr/>
            </a:pPr>
            <a:r>
              <a:rPr lang="en-US" sz="1600" kern="0" dirty="0">
                <a:solidFill>
                  <a:srgbClr val="000000"/>
                </a:solidFill>
                <a:latin typeface="Verdana"/>
                <a:ea typeface="ＭＳ Ｐゴシック" charset="0"/>
                <a:cs typeface="Verdana"/>
              </a:rPr>
              <a:t>Observed in both Active Galactic Nuclei and X-ray binaries</a:t>
            </a:r>
          </a:p>
          <a:p>
            <a:pPr marL="0" indent="0" eaLnBrk="1" hangingPunct="1">
              <a:buNone/>
              <a:defRPr/>
            </a:pPr>
            <a:r>
              <a:rPr lang="en-US" sz="1600" b="1" kern="0" dirty="0">
                <a:solidFill>
                  <a:srgbClr val="000000"/>
                </a:solidFill>
                <a:latin typeface="Verdana"/>
                <a:ea typeface="ＭＳ Ｐゴシック" charset="0"/>
                <a:cs typeface="Verdana"/>
              </a:rPr>
              <a:t>Moreover: X-ray </a:t>
            </a:r>
            <a:r>
              <a:rPr lang="en-US" sz="1600" b="1" kern="0" dirty="0" err="1">
                <a:solidFill>
                  <a:srgbClr val="000000"/>
                </a:solidFill>
                <a:latin typeface="Verdana"/>
                <a:ea typeface="ＭＳ Ｐゴシック" charset="0"/>
                <a:cs typeface="Verdana"/>
              </a:rPr>
              <a:t>polarimetry</a:t>
            </a:r>
            <a:r>
              <a:rPr lang="en-US" sz="1600" b="1" kern="0" dirty="0">
                <a:solidFill>
                  <a:srgbClr val="000000"/>
                </a:solidFill>
                <a:latin typeface="Verdana"/>
                <a:ea typeface="ＭＳ Ｐゴシック" charset="0"/>
                <a:cs typeface="Verdana"/>
              </a:rPr>
              <a:t> diagnostics of accretion disk </a:t>
            </a:r>
          </a:p>
          <a:p>
            <a:pPr eaLnBrk="1" hangingPunct="1">
              <a:buFontTx/>
              <a:buNone/>
              <a:defRPr/>
            </a:pPr>
            <a:endParaRPr lang="en-US" sz="1600" kern="0" dirty="0">
              <a:solidFill>
                <a:srgbClr val="000000"/>
              </a:solidFill>
              <a:latin typeface="Comic Sans MS" charset="0"/>
              <a:ea typeface="ＭＳ Ｐゴシック" charset="0"/>
              <a:cs typeface="ＭＳ Ｐゴシック" charset="0"/>
            </a:endParaRPr>
          </a:p>
        </p:txBody>
      </p:sp>
      <p:grpSp>
        <p:nvGrpSpPr>
          <p:cNvPr id="20" name="Group 19"/>
          <p:cNvGrpSpPr>
            <a:grpSpLocks/>
          </p:cNvGrpSpPr>
          <p:nvPr/>
        </p:nvGrpSpPr>
        <p:grpSpPr bwMode="auto">
          <a:xfrm>
            <a:off x="5" y="1066804"/>
            <a:ext cx="3819525" cy="5821966"/>
            <a:chOff x="4724737" y="2895600"/>
            <a:chExt cx="3819188" cy="5821762"/>
          </a:xfrm>
        </p:grpSpPr>
        <p:pic>
          <p:nvPicPr>
            <p:cNvPr id="21" name="Picture 20"/>
            <p:cNvPicPr>
              <a:picLocks noChangeAspect="1"/>
            </p:cNvPicPr>
            <p:nvPr/>
          </p:nvPicPr>
          <p:blipFill rotWithShape="1">
            <a:blip r:embed="rId11"/>
            <a:srcRect r="51658"/>
            <a:stretch/>
          </p:blipFill>
          <p:spPr>
            <a:xfrm>
              <a:off x="4953317" y="2895600"/>
              <a:ext cx="3590608" cy="2614521"/>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4953317" y="5562506"/>
              <a:ext cx="2908044" cy="1077875"/>
            </a:xfrm>
            <a:prstGeom prst="rect">
              <a:avLst/>
            </a:prstGeom>
            <a:noFill/>
          </p:spPr>
          <p:txBody>
            <a:bodyPr>
              <a:spAutoFit/>
            </a:bodyPr>
            <a:lstStyle/>
            <a:p>
              <a:pPr defTabSz="457130" fontAlgn="auto">
                <a:spcBef>
                  <a:spcPts val="0"/>
                </a:spcBef>
                <a:spcAft>
                  <a:spcPts val="0"/>
                </a:spcAft>
                <a:defRPr/>
              </a:pPr>
              <a:r>
                <a:rPr lang="en-US" sz="1600" dirty="0" err="1">
                  <a:solidFill>
                    <a:prstClr val="black"/>
                  </a:solidFill>
                  <a:latin typeface="Verdana"/>
                  <a:ea typeface="+mn-ea"/>
                  <a:cs typeface="Verdana"/>
                </a:rPr>
                <a:t>eXTP</a:t>
              </a:r>
              <a:r>
                <a:rPr lang="en-US" sz="1600" dirty="0">
                  <a:solidFill>
                    <a:prstClr val="black"/>
                  </a:solidFill>
                  <a:latin typeface="Verdana"/>
                  <a:ea typeface="+mn-ea"/>
                  <a:cs typeface="Verdana"/>
                </a:rPr>
                <a:t>-LAD simulation of black hole X-ray binary</a:t>
              </a:r>
            </a:p>
            <a:p>
              <a:pPr defTabSz="457130" fontAlgn="auto">
                <a:spcBef>
                  <a:spcPts val="0"/>
                </a:spcBef>
                <a:spcAft>
                  <a:spcPts val="0"/>
                </a:spcAft>
                <a:defRPr/>
              </a:pPr>
              <a:r>
                <a:rPr lang="en-US" sz="1600" dirty="0">
                  <a:solidFill>
                    <a:srgbClr val="FF0000"/>
                  </a:solidFill>
                  <a:latin typeface="Verdana"/>
                  <a:ea typeface="+mn-ea"/>
                  <a:cs typeface="Verdana"/>
                </a:rPr>
                <a:t>1ks integration</a:t>
              </a:r>
            </a:p>
            <a:p>
              <a:pPr defTabSz="457130" fontAlgn="auto">
                <a:spcBef>
                  <a:spcPts val="0"/>
                </a:spcBef>
                <a:spcAft>
                  <a:spcPts val="0"/>
                </a:spcAft>
                <a:defRPr/>
              </a:pPr>
              <a:r>
                <a:rPr lang="en-US" sz="1600" dirty="0">
                  <a:solidFill>
                    <a:prstClr val="black"/>
                  </a:solidFill>
                  <a:latin typeface="Verdana"/>
                  <a:ea typeface="+mn-ea"/>
                  <a:cs typeface="Verdana"/>
                </a:rPr>
                <a:t>a* = 0.967±0.003</a:t>
              </a:r>
            </a:p>
          </p:txBody>
        </p:sp>
        <p:sp>
          <p:nvSpPr>
            <p:cNvPr id="206868" name="TextBox 22"/>
            <p:cNvSpPr txBox="1">
              <a:spLocks noChangeArrowheads="1"/>
            </p:cNvSpPr>
            <p:nvPr/>
          </p:nvSpPr>
          <p:spPr bwMode="auto">
            <a:xfrm>
              <a:off x="4724737" y="8378820"/>
              <a:ext cx="1029357" cy="3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dirty="0">
                  <a:latin typeface="Verdana" charset="0"/>
                  <a:cs typeface="Verdana" charset="0"/>
                </a:rPr>
                <a:t>De Rosa</a:t>
              </a:r>
            </a:p>
          </p:txBody>
        </p:sp>
      </p:grpSp>
      <p:sp>
        <p:nvSpPr>
          <p:cNvPr id="206863" name="TextBox 18"/>
          <p:cNvSpPr txBox="1">
            <a:spLocks noChangeArrowheads="1"/>
          </p:cNvSpPr>
          <p:nvPr/>
        </p:nvSpPr>
        <p:spPr bwMode="auto">
          <a:xfrm>
            <a:off x="762001" y="228603"/>
            <a:ext cx="3053510"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2400">
                <a:latin typeface="Verdana" charset="0"/>
                <a:cs typeface="Verdana" charset="0"/>
              </a:rPr>
              <a:t>Fe-line diagnostics </a:t>
            </a:r>
          </a:p>
        </p:txBody>
      </p:sp>
      <p:sp>
        <p:nvSpPr>
          <p:cNvPr id="24" name="TextBox 23"/>
          <p:cNvSpPr txBox="1"/>
          <p:nvPr/>
        </p:nvSpPr>
        <p:spPr>
          <a:xfrm>
            <a:off x="4343401" y="4419600"/>
            <a:ext cx="4635500" cy="590064"/>
          </a:xfrm>
          <a:prstGeom prst="rect">
            <a:avLst/>
          </a:prstGeom>
          <a:noFill/>
        </p:spPr>
        <p:txBody>
          <a:bodyPr lIns="91425" tIns="45713" rIns="91425" bIns="45713">
            <a:spAutoFit/>
          </a:bodyPr>
          <a:lstStyle/>
          <a:p>
            <a:pPr>
              <a:defRPr/>
            </a:pPr>
            <a:r>
              <a:rPr lang="en-US" sz="1600" kern="0" dirty="0">
                <a:solidFill>
                  <a:sysClr val="windowText" lastClr="000000"/>
                </a:solidFill>
                <a:latin typeface="Verdana"/>
                <a:cs typeface="Verdana"/>
              </a:rPr>
              <a:t>General relativity predicted velocity and redshift map of the accretion disk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heckerboard(across)">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testo 4"/>
          <p:cNvSpPr>
            <a:spLocks noGrp="1"/>
          </p:cNvSpPr>
          <p:nvPr>
            <p:ph type="body" sz="quarter" idx="4294967295"/>
          </p:nvPr>
        </p:nvSpPr>
        <p:spPr>
          <a:xfrm>
            <a:off x="225445" y="562810"/>
            <a:ext cx="8918575" cy="561975"/>
          </a:xfrm>
        </p:spPr>
        <p:txBody>
          <a:bodyPr/>
          <a:lstStyle/>
          <a:p>
            <a:r>
              <a:rPr lang="en-US" altLang="en-US" dirty="0" smtClean="0"/>
              <a:t>QED &amp; vacuum birefringence</a:t>
            </a:r>
          </a:p>
        </p:txBody>
      </p:sp>
      <p:pic>
        <p:nvPicPr>
          <p:cNvPr id="20" name="Picture 6"/>
          <p:cNvPicPr>
            <a:picLocks noChangeAspect="1"/>
          </p:cNvPicPr>
          <p:nvPr/>
        </p:nvPicPr>
        <p:blipFill>
          <a:blip r:embed="rId3">
            <a:clrChange>
              <a:clrFrom>
                <a:srgbClr val="FFFFFF"/>
              </a:clrFrom>
              <a:clrTo>
                <a:srgbClr val="FFFFFF">
                  <a:alpha val="0"/>
                </a:srgbClr>
              </a:clrTo>
            </a:clrChange>
          </a:blip>
          <a:stretch>
            <a:fillRect/>
          </a:stretch>
        </p:blipFill>
        <p:spPr>
          <a:xfrm>
            <a:off x="152419" y="963538"/>
            <a:ext cx="4956175" cy="3257550"/>
          </a:xfrm>
          <a:prstGeom prst="rect">
            <a:avLst/>
          </a:prstGeom>
          <a:effectLst>
            <a:outerShdw blurRad="50800" dist="38100" algn="l" rotWithShape="0">
              <a:prstClr val="black">
                <a:alpha val="40000"/>
              </a:prstClr>
            </a:outerShdw>
          </a:effectLst>
        </p:spPr>
      </p:pic>
      <p:pic>
        <p:nvPicPr>
          <p:cNvPr id="21" name="Picture 5"/>
          <p:cNvPicPr>
            <a:picLocks noChangeAspect="1"/>
          </p:cNvPicPr>
          <p:nvPr/>
        </p:nvPicPr>
        <p:blipFill rotWithShape="1">
          <a:blip r:embed="rId4"/>
          <a:srcRect l="3940" t="4511" r="56682" b="5285"/>
          <a:stretch/>
        </p:blipFill>
        <p:spPr>
          <a:xfrm>
            <a:off x="4000519" y="3725863"/>
            <a:ext cx="2232025" cy="2881312"/>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pic>
      <p:pic>
        <p:nvPicPr>
          <p:cNvPr id="22" name="Picture 5"/>
          <p:cNvPicPr>
            <a:picLocks noChangeAspect="1"/>
          </p:cNvPicPr>
          <p:nvPr/>
        </p:nvPicPr>
        <p:blipFill rotWithShape="1">
          <a:blip r:embed="rId4"/>
          <a:srcRect l="57142" t="4511" r="2210" b="5285"/>
          <a:stretch/>
        </p:blipFill>
        <p:spPr>
          <a:xfrm>
            <a:off x="6516688" y="3725863"/>
            <a:ext cx="2303462" cy="2881312"/>
          </a:xfrm>
          <a:prstGeom prst="rect">
            <a:avLst/>
          </a:prstGeom>
          <a:solidFill>
            <a:schemeClr val="bg1"/>
          </a:solidFill>
          <a:ln>
            <a:solidFill>
              <a:srgbClr val="0070C0"/>
            </a:solidFill>
          </a:ln>
          <a:effectLst>
            <a:outerShdw blurRad="50800" dist="38100" dir="2700000" algn="tl" rotWithShape="0">
              <a:prstClr val="black">
                <a:alpha val="40000"/>
              </a:prstClr>
            </a:outerShdw>
          </a:effectLst>
        </p:spPr>
      </p:pic>
      <p:sp>
        <p:nvSpPr>
          <p:cNvPr id="58374" name="TextBox 1"/>
          <p:cNvSpPr txBox="1">
            <a:spLocks noChangeArrowheads="1"/>
          </p:cNvSpPr>
          <p:nvPr/>
        </p:nvSpPr>
        <p:spPr bwMode="auto">
          <a:xfrm>
            <a:off x="5292747" y="908070"/>
            <a:ext cx="3681413" cy="24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449194" eaLnBrk="0" hangingPunct="0">
              <a:lnSpc>
                <a:spcPct val="100000"/>
              </a:lnSpc>
              <a:spcBef>
                <a:spcPct val="0"/>
              </a:spcBef>
              <a:buClrTx/>
              <a:buSzTx/>
              <a:buNone/>
            </a:pPr>
            <a:r>
              <a:rPr lang="en-GB" altLang="en-US" sz="1400">
                <a:ea typeface="+mn-ea"/>
                <a:cs typeface="+mn-cs"/>
              </a:rPr>
              <a:t>Reflective twisted-nematic liquid crystal display (LCD)  Light reflected by surface (6) (or coming from a backlight) is horizontally polarized (5) and passes through the liquid-crystal modulator (3) sandwiched in between transparent layers (2, 4) containing electrodes. Horizontally polarized light is blocked by the vertically oriented polarizer (1), except where its polarization has been rotated by the liquid crystal (3), appearing bright to the viewer.</a:t>
            </a:r>
          </a:p>
        </p:txBody>
      </p:sp>
      <p:sp>
        <p:nvSpPr>
          <p:cNvPr id="58375" name="TextBox 2"/>
          <p:cNvSpPr txBox="1">
            <a:spLocks noChangeArrowheads="1"/>
          </p:cNvSpPr>
          <p:nvPr/>
        </p:nvSpPr>
        <p:spPr bwMode="auto">
          <a:xfrm>
            <a:off x="6437314" y="6237289"/>
            <a:ext cx="959888"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449194" eaLnBrk="0" hangingPunct="0">
              <a:lnSpc>
                <a:spcPct val="100000"/>
              </a:lnSpc>
              <a:spcBef>
                <a:spcPct val="0"/>
              </a:spcBef>
              <a:buClrTx/>
              <a:buSzTx/>
              <a:buNone/>
            </a:pPr>
            <a:r>
              <a:rPr lang="en-GB" altLang="en-US" sz="1600">
                <a:solidFill>
                  <a:srgbClr val="FFFFFF"/>
                </a:solidFill>
                <a:ea typeface="+mn-ea"/>
                <a:cs typeface="+mn-cs"/>
              </a:rPr>
              <a:t>LCD ON</a:t>
            </a:r>
          </a:p>
        </p:txBody>
      </p:sp>
      <p:sp>
        <p:nvSpPr>
          <p:cNvPr id="58376" name="TextBox 8"/>
          <p:cNvSpPr txBox="1">
            <a:spLocks noChangeArrowheads="1"/>
          </p:cNvSpPr>
          <p:nvPr/>
        </p:nvSpPr>
        <p:spPr bwMode="auto">
          <a:xfrm>
            <a:off x="3924301" y="6237289"/>
            <a:ext cx="1062380" cy="3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449194" eaLnBrk="0" hangingPunct="0">
              <a:lnSpc>
                <a:spcPct val="100000"/>
              </a:lnSpc>
              <a:spcBef>
                <a:spcPct val="0"/>
              </a:spcBef>
              <a:buClrTx/>
              <a:buSzTx/>
              <a:buNone/>
            </a:pPr>
            <a:r>
              <a:rPr lang="en-GB" altLang="en-US" sz="1600">
                <a:solidFill>
                  <a:srgbClr val="FFFFFF"/>
                </a:solidFill>
                <a:ea typeface="+mn-ea"/>
                <a:cs typeface="+mn-cs"/>
              </a:rPr>
              <a:t>LCD OFF</a:t>
            </a:r>
          </a:p>
        </p:txBody>
      </p:sp>
      <p:grpSp>
        <p:nvGrpSpPr>
          <p:cNvPr id="11" name="Group 10"/>
          <p:cNvGrpSpPr>
            <a:grpSpLocks/>
          </p:cNvGrpSpPr>
          <p:nvPr/>
        </p:nvGrpSpPr>
        <p:grpSpPr bwMode="auto">
          <a:xfrm>
            <a:off x="225427" y="5099071"/>
            <a:ext cx="4491038" cy="1477328"/>
            <a:chOff x="225655" y="5098538"/>
            <a:chExt cx="4490361" cy="1478282"/>
          </a:xfrm>
        </p:grpSpPr>
        <p:sp>
          <p:nvSpPr>
            <p:cNvPr id="58378" name="TextBox 5"/>
            <p:cNvSpPr txBox="1">
              <a:spLocks noChangeArrowheads="1"/>
            </p:cNvSpPr>
            <p:nvPr/>
          </p:nvSpPr>
          <p:spPr bwMode="auto">
            <a:xfrm>
              <a:off x="225655" y="5098538"/>
              <a:ext cx="3050202" cy="1478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defTabSz="449194" eaLnBrk="0" hangingPunct="0">
                <a:lnSpc>
                  <a:spcPct val="100000"/>
                </a:lnSpc>
                <a:spcBef>
                  <a:spcPct val="0"/>
                </a:spcBef>
                <a:buClrTx/>
                <a:buSzTx/>
                <a:buNone/>
              </a:pPr>
              <a:r>
                <a:rPr lang="en-GB" altLang="en-US" sz="1800">
                  <a:ea typeface="+mn-ea"/>
                  <a:cs typeface="+mn-cs"/>
                </a:rPr>
                <a:t>Where vacuum birefringence is active, the NS magnetic field “drags” light polarization </a:t>
              </a:r>
            </a:p>
            <a:p>
              <a:pPr defTabSz="449194" eaLnBrk="0" hangingPunct="0">
                <a:lnSpc>
                  <a:spcPct val="100000"/>
                </a:lnSpc>
                <a:spcBef>
                  <a:spcPct val="0"/>
                </a:spcBef>
                <a:buClrTx/>
                <a:buSzTx/>
                <a:buNone/>
              </a:pPr>
              <a:r>
                <a:rPr lang="en-GB" altLang="en-US" sz="1800">
                  <a:ea typeface="+mn-ea"/>
                  <a:cs typeface="+mn-cs"/>
                </a:rPr>
                <a:t>(as in a LCD “off”)</a:t>
              </a:r>
            </a:p>
          </p:txBody>
        </p:sp>
        <p:cxnSp>
          <p:nvCxnSpPr>
            <p:cNvPr id="8" name="Straight Arrow Connector 7"/>
            <p:cNvCxnSpPr/>
            <p:nvPr/>
          </p:nvCxnSpPr>
          <p:spPr>
            <a:xfrm flipV="1">
              <a:off x="2987489" y="5228797"/>
              <a:ext cx="1728527" cy="608405"/>
            </a:xfrm>
            <a:prstGeom prst="straightConnector1">
              <a:avLst/>
            </a:prstGeom>
            <a:ln w="28575">
              <a:solidFill>
                <a:srgbClr val="E74BD8"/>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879327"/>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extBox 3"/>
          <p:cNvSpPr txBox="1">
            <a:spLocks noChangeArrowheads="1"/>
          </p:cNvSpPr>
          <p:nvPr/>
        </p:nvSpPr>
        <p:spPr bwMode="auto">
          <a:xfrm>
            <a:off x="3124201" y="76248"/>
            <a:ext cx="3008726"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2400">
                <a:latin typeface="Verdana" charset="0"/>
                <a:cs typeface="Verdana" charset="0"/>
              </a:rPr>
              <a:t>Strong Magnetism </a:t>
            </a:r>
          </a:p>
        </p:txBody>
      </p:sp>
      <p:sp>
        <p:nvSpPr>
          <p:cNvPr id="5" name="TextBox 4"/>
          <p:cNvSpPr txBox="1"/>
          <p:nvPr/>
        </p:nvSpPr>
        <p:spPr>
          <a:xfrm>
            <a:off x="-31262" y="533402"/>
            <a:ext cx="9296400" cy="2580994"/>
          </a:xfrm>
          <a:prstGeom prst="rect">
            <a:avLst/>
          </a:prstGeom>
          <a:noFill/>
        </p:spPr>
        <p:txBody>
          <a:bodyPr wrap="square" lIns="91425" tIns="45713" rIns="91425" bIns="45713">
            <a:spAutoFit/>
          </a:bodyPr>
          <a:lstStyle/>
          <a:p>
            <a:pPr>
              <a:defRPr/>
            </a:pPr>
            <a:endParaRPr lang="en-US" sz="1600" dirty="0">
              <a:latin typeface="Verdana"/>
              <a:cs typeface="Verdana"/>
            </a:endParaRPr>
          </a:p>
          <a:p>
            <a:pPr marL="285707" indent="-285707">
              <a:buFont typeface="Arial"/>
              <a:buChar char="•"/>
              <a:defRPr/>
            </a:pPr>
            <a:r>
              <a:rPr lang="en-US" sz="1600" dirty="0">
                <a:solidFill>
                  <a:srgbClr val="FF0000"/>
                </a:solidFill>
                <a:latin typeface="Verdana"/>
                <a:cs typeface="Verdana"/>
              </a:rPr>
              <a:t>QED effect: vacuum </a:t>
            </a:r>
            <a:r>
              <a:rPr lang="en-US" sz="1600" dirty="0" err="1">
                <a:solidFill>
                  <a:srgbClr val="FF0000"/>
                </a:solidFill>
                <a:latin typeface="Verdana"/>
                <a:cs typeface="Verdana"/>
              </a:rPr>
              <a:t>birifringence</a:t>
            </a:r>
            <a:r>
              <a:rPr lang="en-US" sz="1600" dirty="0">
                <a:solidFill>
                  <a:srgbClr val="FF0000"/>
                </a:solidFill>
                <a:latin typeface="Verdana"/>
                <a:cs typeface="Verdana"/>
              </a:rPr>
              <a:t> in high B-fields</a:t>
            </a:r>
          </a:p>
          <a:p>
            <a:pPr>
              <a:defRPr/>
            </a:pPr>
            <a:r>
              <a:rPr lang="en-US" sz="1600" dirty="0">
                <a:latin typeface="Verdana"/>
                <a:cs typeface="Verdana"/>
              </a:rPr>
              <a:t>     different index of refraction in O-mode and X-mode</a:t>
            </a:r>
          </a:p>
          <a:p>
            <a:pPr>
              <a:defRPr/>
            </a:pPr>
            <a:r>
              <a:rPr lang="en-US" sz="1600" dirty="0">
                <a:latin typeface="Verdana"/>
                <a:cs typeface="Verdana"/>
              </a:rPr>
              <a:t>     - QED effects: </a:t>
            </a:r>
          </a:p>
          <a:p>
            <a:pPr>
              <a:defRPr/>
            </a:pPr>
            <a:r>
              <a:rPr lang="en-US" sz="1600" dirty="0">
                <a:latin typeface="Verdana"/>
                <a:cs typeface="Verdana"/>
              </a:rPr>
              <a:t>            * Mode conversion in NS atmosphere</a:t>
            </a:r>
          </a:p>
          <a:p>
            <a:pPr>
              <a:defRPr/>
            </a:pPr>
            <a:r>
              <a:rPr lang="en-US" sz="1600" dirty="0">
                <a:latin typeface="Verdana"/>
                <a:cs typeface="Verdana"/>
              </a:rPr>
              <a:t>            * </a:t>
            </a:r>
            <a:r>
              <a:rPr lang="en-US" sz="1600" dirty="0" err="1">
                <a:latin typeface="Verdana"/>
                <a:cs typeface="Verdana"/>
              </a:rPr>
              <a:t>Polarisation</a:t>
            </a:r>
            <a:r>
              <a:rPr lang="en-US" sz="1600" dirty="0">
                <a:latin typeface="Verdana"/>
                <a:cs typeface="Verdana"/>
              </a:rPr>
              <a:t> evolution in NS magnetosphere:</a:t>
            </a:r>
          </a:p>
          <a:p>
            <a:pPr>
              <a:defRPr/>
            </a:pPr>
            <a:r>
              <a:rPr lang="en-US" sz="1600" dirty="0">
                <a:latin typeface="Verdana"/>
                <a:cs typeface="Verdana"/>
              </a:rPr>
              <a:t>                                       			      </a:t>
            </a:r>
            <a:r>
              <a:rPr lang="en-US" sz="1600" u="sng" dirty="0">
                <a:latin typeface="Verdana"/>
                <a:cs typeface="Verdana"/>
              </a:rPr>
              <a:t> </a:t>
            </a:r>
            <a:r>
              <a:rPr lang="en-US" sz="1600" u="sng" dirty="0" err="1">
                <a:latin typeface="Verdana"/>
                <a:cs typeface="Verdana"/>
              </a:rPr>
              <a:t>Polarisation</a:t>
            </a:r>
            <a:r>
              <a:rPr lang="en-US" sz="1600" u="sng" dirty="0">
                <a:latin typeface="Verdana"/>
                <a:cs typeface="Verdana"/>
              </a:rPr>
              <a:t> fraction boost</a:t>
            </a:r>
            <a:endParaRPr lang="en-US" u="sng" dirty="0">
              <a:latin typeface="Verdana"/>
              <a:cs typeface="Verdana"/>
            </a:endParaRPr>
          </a:p>
          <a:p>
            <a:pPr marL="285707" indent="-285707">
              <a:buFont typeface="Arial"/>
              <a:buChar char="•"/>
              <a:defRPr/>
            </a:pPr>
            <a:endParaRPr lang="en-US" sz="1600" dirty="0">
              <a:latin typeface="Verdana"/>
              <a:cs typeface="Verdana"/>
            </a:endParaRPr>
          </a:p>
          <a:p>
            <a:pPr>
              <a:defRPr/>
            </a:pPr>
            <a:r>
              <a:rPr lang="en-US" sz="1600" dirty="0">
                <a:latin typeface="Verdana"/>
                <a:cs typeface="Verdana"/>
              </a:rPr>
              <a:t> </a:t>
            </a:r>
          </a:p>
          <a:p>
            <a:pPr marL="285707" indent="-285707">
              <a:buFont typeface="Arial"/>
              <a:buChar char="•"/>
              <a:defRPr/>
            </a:pPr>
            <a:endParaRPr lang="en-US" sz="1600" dirty="0">
              <a:latin typeface="Verdana"/>
              <a:cs typeface="Verdana"/>
            </a:endParaRPr>
          </a:p>
        </p:txBody>
      </p:sp>
      <p:pic>
        <p:nvPicPr>
          <p:cNvPr id="367619" name="Picture 5" descr="qed.tiff"/>
          <p:cNvPicPr>
            <a:picLocks noChangeAspect="1"/>
          </p:cNvPicPr>
          <p:nvPr/>
        </p:nvPicPr>
        <p:blipFill rotWithShape="1">
          <a:blip r:embed="rId2">
            <a:extLst>
              <a:ext uri="{28A0092B-C50C-407E-A947-70E740481C1C}">
                <a14:useLocalDpi xmlns:a14="http://schemas.microsoft.com/office/drawing/2010/main" val="0"/>
              </a:ext>
            </a:extLst>
          </a:blip>
          <a:srcRect l="55007" t="8224" r="7015" b="15371"/>
          <a:stretch/>
        </p:blipFill>
        <p:spPr bwMode="auto">
          <a:xfrm>
            <a:off x="5791200" y="2362200"/>
            <a:ext cx="3085200" cy="30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dipol_NS.tiff"/>
          <p:cNvPicPr>
            <a:picLocks noChangeAspect="1"/>
          </p:cNvPicPr>
          <p:nvPr/>
        </p:nvPicPr>
        <p:blipFill>
          <a:blip r:embed="rId3">
            <a:alphaModFix/>
            <a:extLst>
              <a:ext uri="{BEBA8EAE-BF5A-486C-A8C5-ECC9F3942E4B}">
                <a14:imgProps xmlns:a14="http://schemas.microsoft.com/office/drawing/2010/main">
                  <a14:imgLayer r:embed="rId4">
                    <a14:imgEffect>
                      <a14:saturation sat="178000"/>
                    </a14:imgEffect>
                    <a14:imgEffect>
                      <a14:brightnessContrast bright="-49000" contrast="100000"/>
                    </a14:imgEffect>
                  </a14:imgLayer>
                </a14:imgProps>
              </a:ext>
              <a:ext uri="{28A0092B-C50C-407E-A947-70E740481C1C}">
                <a14:useLocalDpi xmlns:a14="http://schemas.microsoft.com/office/drawing/2010/main" val="0"/>
              </a:ext>
            </a:extLst>
          </a:blip>
          <a:stretch>
            <a:fillRect/>
          </a:stretch>
        </p:blipFill>
        <p:spPr>
          <a:xfrm rot="6683597">
            <a:off x="903223" y="3037969"/>
            <a:ext cx="3085072" cy="2874238"/>
          </a:xfrm>
          <a:prstGeom prst="rect">
            <a:avLst/>
          </a:prstGeom>
        </p:spPr>
      </p:pic>
      <p:pic>
        <p:nvPicPr>
          <p:cNvPr id="12" name="Picture 11" descr="large_dipole.jpg"/>
          <p:cNvPicPr>
            <a:picLocks noChangeAspect="1"/>
          </p:cNvPicPr>
          <p:nvPr/>
        </p:nvPicPr>
        <p:blipFill rotWithShape="1">
          <a:blip r:embed="rId5">
            <a:alphaModFix amt="50000"/>
            <a:extLst>
              <a:ext uri="{BEBA8EAE-BF5A-486C-A8C5-ECC9F3942E4B}">
                <a14:imgProps xmlns:a14="http://schemas.microsoft.com/office/drawing/2010/main">
                  <a14:imgLayer r:embed="rId6">
                    <a14:imgEffect>
                      <a14:brightnessContrast bright="4000" contrast="100000"/>
                    </a14:imgEffect>
                  </a14:imgLayer>
                </a14:imgProps>
              </a:ext>
              <a:ext uri="{28A0092B-C50C-407E-A947-70E740481C1C}">
                <a14:useLocalDpi xmlns:a14="http://schemas.microsoft.com/office/drawing/2010/main" val="0"/>
              </a:ext>
            </a:extLst>
          </a:blip>
          <a:srcRect l="-2" t="32606" r="21663" b="-16869"/>
          <a:stretch/>
        </p:blipFill>
        <p:spPr>
          <a:xfrm>
            <a:off x="-2895600" y="2641037"/>
            <a:ext cx="8153400" cy="8232196"/>
          </a:xfrm>
          <a:prstGeom prst="rect">
            <a:avLst/>
          </a:prstGeom>
        </p:spPr>
      </p:pic>
      <p:sp>
        <p:nvSpPr>
          <p:cNvPr id="13" name="TextBox 12"/>
          <p:cNvSpPr txBox="1"/>
          <p:nvPr/>
        </p:nvSpPr>
        <p:spPr>
          <a:xfrm>
            <a:off x="15631" y="6324604"/>
            <a:ext cx="1828340" cy="307762"/>
          </a:xfrm>
          <a:prstGeom prst="rect">
            <a:avLst/>
          </a:prstGeom>
          <a:noFill/>
        </p:spPr>
        <p:txBody>
          <a:bodyPr wrap="none" lIns="91425" tIns="45713" rIns="91425" bIns="45713" rtlCol="0">
            <a:spAutoFit/>
          </a:bodyPr>
          <a:lstStyle/>
          <a:p>
            <a:r>
              <a:rPr lang="en-US" sz="1400" dirty="0" err="1">
                <a:latin typeface="+mj-lt"/>
              </a:rPr>
              <a:t>Heyl</a:t>
            </a:r>
            <a:r>
              <a:rPr lang="en-US" sz="1400" dirty="0">
                <a:latin typeface="+mj-lt"/>
              </a:rPr>
              <a:t>, Lai, Zane, </a:t>
            </a:r>
            <a:r>
              <a:rPr lang="en-US" sz="1400" dirty="0" err="1">
                <a:latin typeface="+mj-lt"/>
              </a:rPr>
              <a:t>Turolla</a:t>
            </a:r>
            <a:endParaRPr lang="en-US" sz="1400" dirty="0">
              <a:latin typeface="+mj-lt"/>
            </a:endParaRPr>
          </a:p>
        </p:txBody>
      </p:sp>
      <p:sp>
        <p:nvSpPr>
          <p:cNvPr id="8" name="Rettangolo 1"/>
          <p:cNvSpPr>
            <a:spLocks noChangeArrowheads="1"/>
          </p:cNvSpPr>
          <p:nvPr/>
        </p:nvSpPr>
        <p:spPr bwMode="auto">
          <a:xfrm>
            <a:off x="5562605" y="5562641"/>
            <a:ext cx="3311769" cy="93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lnSpc>
                <a:spcPct val="81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defRPr>
            </a:lvl1pPr>
            <a:lvl2pPr marL="742950" indent="-285750">
              <a:lnSpc>
                <a:spcPct val="81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2pPr>
            <a:lvl3pPr marL="11430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3pPr>
            <a:lvl4pPr marL="16002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4pPr>
            <a:lvl5pPr marL="2057400" indent="-228600">
              <a:lnSpc>
                <a:spcPct val="81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5pPr>
            <a:lvl6pPr marL="25146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6pPr>
            <a:lvl7pPr marL="29718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7pPr>
            <a:lvl8pPr marL="34290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8pPr>
            <a:lvl9pPr marL="3886200" indent="-228600" defTabSz="449263" eaLnBrk="0" fontAlgn="base" hangingPunct="0">
              <a:lnSpc>
                <a:spcPct val="81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defRPr>
            </a:lvl9pPr>
          </a:lstStyle>
          <a:p>
            <a:pPr algn="just" defTabSz="449194" eaLnBrk="0" hangingPunct="0">
              <a:lnSpc>
                <a:spcPct val="100000"/>
              </a:lnSpc>
              <a:spcBef>
                <a:spcPts val="1200"/>
              </a:spcBef>
              <a:buClrTx/>
              <a:buSzTx/>
              <a:buNone/>
            </a:pPr>
            <a:r>
              <a:rPr lang="en-US" altLang="en-US" sz="1800" b="1" dirty="0">
                <a:solidFill>
                  <a:srgbClr val="002060"/>
                </a:solidFill>
                <a:latin typeface="Arial"/>
                <a:ea typeface="+mn-ea"/>
                <a:cs typeface="+mn-cs"/>
                <a:sym typeface="Symbol" panose="05050102010706020507" pitchFamily="18" charset="2"/>
              </a:rPr>
              <a:t> 	</a:t>
            </a:r>
            <a:r>
              <a:rPr lang="en-US" altLang="en-US" sz="1800" b="1" dirty="0">
                <a:solidFill>
                  <a:srgbClr val="002060"/>
                </a:solidFill>
                <a:latin typeface="Arial"/>
                <a:ea typeface="+mn-ea"/>
                <a:cs typeface="+mn-cs"/>
              </a:rPr>
              <a:t>First ever experimental confirmation that the light interacts with itself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arrotondato 6"/>
          <p:cNvSpPr/>
          <p:nvPr/>
        </p:nvSpPr>
        <p:spPr>
          <a:xfrm>
            <a:off x="404839" y="1066800"/>
            <a:ext cx="8264525" cy="1219200"/>
          </a:xfrm>
          <a:prstGeom prst="roundRect">
            <a:avLst/>
          </a:prstGeom>
          <a:solidFill>
            <a:srgbClr val="3366FF">
              <a:alpha val="90000"/>
            </a:srgbClr>
          </a:solidFill>
          <a:ln>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5" name="Rettangolo arrotondato 8"/>
          <p:cNvSpPr/>
          <p:nvPr/>
        </p:nvSpPr>
        <p:spPr>
          <a:xfrm>
            <a:off x="398486" y="2438400"/>
            <a:ext cx="8281987" cy="1219200"/>
          </a:xfrm>
          <a:prstGeom prst="roundRect">
            <a:avLst/>
          </a:prstGeom>
          <a:solidFill>
            <a:srgbClr val="FF0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6" name="Segnaposto contenuto 2"/>
          <p:cNvSpPr txBox="1">
            <a:spLocks/>
          </p:cNvSpPr>
          <p:nvPr/>
        </p:nvSpPr>
        <p:spPr bwMode="auto">
          <a:xfrm>
            <a:off x="449264" y="2732088"/>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Accretion in strong field gravity</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7" name="Rettangolo arrotondato 8"/>
          <p:cNvSpPr/>
          <p:nvPr/>
        </p:nvSpPr>
        <p:spPr>
          <a:xfrm>
            <a:off x="450850" y="3817938"/>
            <a:ext cx="8313738" cy="1219200"/>
          </a:xfrm>
          <a:prstGeom prst="roundRect">
            <a:avLst/>
          </a:prstGeom>
          <a:solidFill>
            <a:srgbClr val="008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8" name="Segnaposto contenuto 2"/>
          <p:cNvSpPr txBox="1">
            <a:spLocks/>
          </p:cNvSpPr>
          <p:nvPr/>
        </p:nvSpPr>
        <p:spPr bwMode="auto">
          <a:xfrm>
            <a:off x="457200" y="4038601"/>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Strong magnetism</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9" name="Segnaposto contenuto 2"/>
          <p:cNvSpPr txBox="1">
            <a:spLocks/>
          </p:cNvSpPr>
          <p:nvPr/>
        </p:nvSpPr>
        <p:spPr bwMode="auto">
          <a:xfrm>
            <a:off x="512764" y="1349375"/>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chemeClr val="bg1"/>
                </a:solidFill>
                <a:effectLst>
                  <a:outerShdw blurRad="38100" dist="38100" dir="2700000" algn="tl">
                    <a:srgbClr val="000000">
                      <a:alpha val="43137"/>
                    </a:srgbClr>
                  </a:outerShdw>
                </a:effectLst>
                <a:latin typeface="Verdana"/>
                <a:ea typeface="MS PGothic" pitchFamily="34" charset="-128"/>
                <a:cs typeface="Verdana"/>
              </a:rPr>
              <a:t>Dense matter</a:t>
            </a:r>
          </a:p>
        </p:txBody>
      </p:sp>
      <p:sp>
        <p:nvSpPr>
          <p:cNvPr id="11" name="Rettangolo arrotondato 8"/>
          <p:cNvSpPr/>
          <p:nvPr/>
        </p:nvSpPr>
        <p:spPr>
          <a:xfrm>
            <a:off x="457200" y="5181600"/>
            <a:ext cx="8313738" cy="1219200"/>
          </a:xfrm>
          <a:prstGeom prst="roundRect">
            <a:avLst/>
          </a:prstGeom>
          <a:solidFill>
            <a:schemeClr val="accent2">
              <a:lumMod val="7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
        <p:nvSpPr>
          <p:cNvPr id="12" name="Segnaposto contenuto 2"/>
          <p:cNvSpPr txBox="1">
            <a:spLocks/>
          </p:cNvSpPr>
          <p:nvPr/>
        </p:nvSpPr>
        <p:spPr bwMode="auto">
          <a:xfrm>
            <a:off x="463550" y="5402263"/>
            <a:ext cx="83185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dirty="0">
                <a:solidFill>
                  <a:srgbClr val="FFFFFF"/>
                </a:solidFill>
                <a:effectLst>
                  <a:outerShdw blurRad="38100" dist="38100" dir="2700000" algn="tl">
                    <a:srgbClr val="000000">
                      <a:alpha val="43137"/>
                    </a:srgbClr>
                  </a:outerShdw>
                </a:effectLst>
                <a:latin typeface="Verdana"/>
                <a:ea typeface="MS PGothic" pitchFamily="34" charset="-128"/>
                <a:cs typeface="Verdana"/>
              </a:rPr>
              <a:t>Observatory science</a:t>
            </a:r>
            <a:endParaRPr lang="it-IT" sz="3600"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
        <p:nvSpPr>
          <p:cNvPr id="13" name="Segnaposto contenuto 2"/>
          <p:cNvSpPr txBox="1">
            <a:spLocks/>
          </p:cNvSpPr>
          <p:nvPr/>
        </p:nvSpPr>
        <p:spPr bwMode="auto">
          <a:xfrm>
            <a:off x="457200" y="76200"/>
            <a:ext cx="8153400" cy="838200"/>
          </a:xfrm>
          <a:prstGeom prst="rect">
            <a:avLst/>
          </a:prstGeom>
          <a:noFill/>
          <a:ln w="9525">
            <a:noFill/>
            <a:miter lim="800000"/>
            <a:headEnd/>
            <a:tailEnd/>
          </a:ln>
        </p:spPr>
        <p:txBody>
          <a:bodyPr lIns="91425" tIns="45713" rIns="91425" bIns="45713"/>
          <a:lstStyle/>
          <a:p>
            <a:pPr algn="ctr" eaLnBrk="0" hangingPunct="0">
              <a:spcBef>
                <a:spcPts val="0"/>
              </a:spcBef>
              <a:defRPr/>
            </a:pPr>
            <a:r>
              <a:rPr lang="en-US" sz="3600" b="1" dirty="0" err="1">
                <a:effectLst>
                  <a:outerShdw blurRad="38100" dist="38100" dir="2700000" algn="tl">
                    <a:srgbClr val="000000">
                      <a:alpha val="43137"/>
                    </a:srgbClr>
                  </a:outerShdw>
                </a:effectLst>
                <a:latin typeface="Verdana"/>
                <a:ea typeface="MS PGothic" pitchFamily="34" charset="-128"/>
                <a:cs typeface="Verdana"/>
              </a:rPr>
              <a:t>eXTP</a:t>
            </a:r>
            <a:r>
              <a:rPr lang="en-US" sz="3600" b="1" dirty="0">
                <a:effectLst>
                  <a:outerShdw blurRad="38100" dist="38100" dir="2700000" algn="tl">
                    <a:srgbClr val="000000">
                      <a:alpha val="43137"/>
                    </a:srgbClr>
                  </a:outerShdw>
                </a:effectLst>
                <a:latin typeface="Verdana"/>
                <a:ea typeface="MS PGothic" pitchFamily="34" charset="-128"/>
                <a:cs typeface="Verdana"/>
              </a:rPr>
              <a:t> Themes</a:t>
            </a:r>
          </a:p>
        </p:txBody>
      </p:sp>
      <p:sp>
        <p:nvSpPr>
          <p:cNvPr id="14" name="Rettangolo arrotondato 6"/>
          <p:cNvSpPr/>
          <p:nvPr/>
        </p:nvSpPr>
        <p:spPr>
          <a:xfrm>
            <a:off x="533426" y="5181600"/>
            <a:ext cx="8264525" cy="1219200"/>
          </a:xfrm>
          <a:prstGeom prst="roundRect">
            <a:avLst/>
          </a:prstGeom>
          <a:noFill/>
          <a:ln w="57150" cmpd="sng">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sz="1800">
              <a:solidFill>
                <a:prstClr val="white"/>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166" y="200495"/>
            <a:ext cx="8785225" cy="369332"/>
          </a:xfrm>
        </p:spPr>
        <p:txBody>
          <a:bodyPr/>
          <a:lstStyle/>
          <a:p>
            <a:r>
              <a:rPr lang="en-US" dirty="0" smtClean="0"/>
              <a:t>Observatory Science subjects</a:t>
            </a:r>
            <a:endParaRPr lang="en-US" dirty="0"/>
          </a:p>
        </p:txBody>
      </p:sp>
      <p:sp>
        <p:nvSpPr>
          <p:cNvPr id="7" name="Rectangle 6"/>
          <p:cNvSpPr/>
          <p:nvPr/>
        </p:nvSpPr>
        <p:spPr>
          <a:xfrm>
            <a:off x="533419" y="762000"/>
            <a:ext cx="8183855" cy="5386090"/>
          </a:xfrm>
          <a:prstGeom prst="rect">
            <a:avLst/>
          </a:prstGeom>
        </p:spPr>
        <p:txBody>
          <a:bodyPr wrap="square">
            <a:spAutoFit/>
          </a:bodyPr>
          <a:lstStyle/>
          <a:p>
            <a:endParaRPr lang="en-US" dirty="0" smtClean="0">
              <a:solidFill>
                <a:srgbClr val="005286"/>
              </a:solidFill>
              <a:latin typeface="Arial" charset="0"/>
            </a:endParaRPr>
          </a:p>
          <a:p>
            <a:r>
              <a:rPr lang="en-US" dirty="0" smtClean="0">
                <a:solidFill>
                  <a:srgbClr val="005286"/>
                </a:solidFill>
                <a:latin typeface="Arial" charset="0"/>
              </a:rPr>
              <a:t>Terrestrial </a:t>
            </a:r>
            <a:r>
              <a:rPr lang="en-US" dirty="0">
                <a:solidFill>
                  <a:srgbClr val="005286"/>
                </a:solidFill>
                <a:latin typeface="Arial" charset="0"/>
              </a:rPr>
              <a:t>Gamma-ray Flashes</a:t>
            </a:r>
          </a:p>
          <a:p>
            <a:r>
              <a:rPr lang="en-US" dirty="0">
                <a:solidFill>
                  <a:srgbClr val="005286"/>
                </a:solidFill>
                <a:latin typeface="Arial" charset="0"/>
              </a:rPr>
              <a:t>Stellar flares</a:t>
            </a:r>
          </a:p>
          <a:p>
            <a:r>
              <a:rPr lang="en-US" dirty="0">
                <a:solidFill>
                  <a:srgbClr val="005286"/>
                </a:solidFill>
                <a:latin typeface="Arial" charset="0"/>
              </a:rPr>
              <a:t>Cataclysmic </a:t>
            </a:r>
            <a:r>
              <a:rPr lang="en-US" dirty="0" smtClean="0">
                <a:solidFill>
                  <a:srgbClr val="005286"/>
                </a:solidFill>
                <a:latin typeface="Arial" charset="0"/>
              </a:rPr>
              <a:t>variables</a:t>
            </a:r>
          </a:p>
          <a:p>
            <a:r>
              <a:rPr lang="en-US" dirty="0" smtClean="0">
                <a:solidFill>
                  <a:srgbClr val="005286"/>
                </a:solidFill>
                <a:latin typeface="Arial" charset="0"/>
              </a:rPr>
              <a:t>LMXBs </a:t>
            </a:r>
            <a:endParaRPr lang="en-US" dirty="0">
              <a:solidFill>
                <a:srgbClr val="005286"/>
              </a:solidFill>
              <a:latin typeface="Arial" charset="0"/>
              <a:sym typeface="Wingdings"/>
            </a:endParaRPr>
          </a:p>
          <a:p>
            <a:r>
              <a:rPr lang="en-US" dirty="0" smtClean="0">
                <a:solidFill>
                  <a:srgbClr val="005286"/>
                </a:solidFill>
                <a:latin typeface="Arial" charset="0"/>
              </a:rPr>
              <a:t>HMXBs </a:t>
            </a:r>
            <a:endParaRPr lang="en-US" dirty="0">
              <a:solidFill>
                <a:srgbClr val="005286"/>
              </a:solidFill>
              <a:latin typeface="Arial" charset="0"/>
              <a:sym typeface="Wingdings" panose="05000000000000000000" pitchFamily="2" charset="2"/>
            </a:endParaRPr>
          </a:p>
          <a:p>
            <a:r>
              <a:rPr lang="en-US" dirty="0" smtClean="0">
                <a:solidFill>
                  <a:srgbClr val="005286"/>
                </a:solidFill>
                <a:latin typeface="Arial" charset="0"/>
              </a:rPr>
              <a:t>Accretion </a:t>
            </a:r>
            <a:r>
              <a:rPr lang="en-US" dirty="0">
                <a:solidFill>
                  <a:srgbClr val="005286"/>
                </a:solidFill>
                <a:latin typeface="Arial" charset="0"/>
              </a:rPr>
              <a:t>and </a:t>
            </a:r>
            <a:r>
              <a:rPr lang="en-US" dirty="0" smtClean="0">
                <a:solidFill>
                  <a:srgbClr val="005286"/>
                </a:solidFill>
                <a:latin typeface="Arial" charset="0"/>
              </a:rPr>
              <a:t>ejection</a:t>
            </a:r>
          </a:p>
          <a:p>
            <a:r>
              <a:rPr lang="en-US" dirty="0" smtClean="0">
                <a:solidFill>
                  <a:srgbClr val="005286"/>
                </a:solidFill>
                <a:latin typeface="Arial" charset="0"/>
              </a:rPr>
              <a:t>Thermonuclear </a:t>
            </a:r>
            <a:r>
              <a:rPr lang="en-US" dirty="0">
                <a:solidFill>
                  <a:srgbClr val="005286"/>
                </a:solidFill>
                <a:latin typeface="Arial" charset="0"/>
              </a:rPr>
              <a:t>flashes on neutron stars </a:t>
            </a:r>
            <a:endParaRPr lang="en-US" dirty="0" smtClean="0">
              <a:solidFill>
                <a:srgbClr val="005286"/>
              </a:solidFill>
              <a:latin typeface="Arial" charset="0"/>
            </a:endParaRPr>
          </a:p>
          <a:p>
            <a:r>
              <a:rPr lang="en-US" dirty="0" smtClean="0">
                <a:solidFill>
                  <a:srgbClr val="005286"/>
                </a:solidFill>
                <a:latin typeface="Arial" charset="0"/>
              </a:rPr>
              <a:t>Pulsars</a:t>
            </a:r>
            <a:endParaRPr lang="en-US" i="1" dirty="0">
              <a:solidFill>
                <a:srgbClr val="005286"/>
              </a:solidFill>
              <a:latin typeface="Arial" charset="0"/>
            </a:endParaRPr>
          </a:p>
          <a:p>
            <a:r>
              <a:rPr lang="en-US" dirty="0">
                <a:solidFill>
                  <a:srgbClr val="005286"/>
                </a:solidFill>
                <a:latin typeface="Arial" charset="0"/>
              </a:rPr>
              <a:t>Tidal disruption events</a:t>
            </a:r>
          </a:p>
          <a:p>
            <a:r>
              <a:rPr lang="en-US" dirty="0">
                <a:solidFill>
                  <a:srgbClr val="005286"/>
                </a:solidFill>
                <a:latin typeface="Arial" charset="0"/>
              </a:rPr>
              <a:t>Flares on AGN and </a:t>
            </a:r>
            <a:r>
              <a:rPr lang="en-US" dirty="0" err="1">
                <a:solidFill>
                  <a:srgbClr val="005286"/>
                </a:solidFill>
                <a:latin typeface="Arial" charset="0"/>
              </a:rPr>
              <a:t>B</a:t>
            </a:r>
            <a:r>
              <a:rPr lang="en-US" dirty="0" err="1" smtClean="0">
                <a:solidFill>
                  <a:srgbClr val="005286"/>
                </a:solidFill>
                <a:latin typeface="Arial" charset="0"/>
              </a:rPr>
              <a:t>lazars</a:t>
            </a:r>
            <a:endParaRPr lang="en-US" dirty="0">
              <a:solidFill>
                <a:srgbClr val="005286"/>
              </a:solidFill>
              <a:latin typeface="Arial" charset="0"/>
            </a:endParaRPr>
          </a:p>
          <a:p>
            <a:r>
              <a:rPr lang="en-US" dirty="0">
                <a:solidFill>
                  <a:srgbClr val="005286"/>
                </a:solidFill>
                <a:latin typeface="Arial" charset="0"/>
              </a:rPr>
              <a:t>Gamma-ray bursts </a:t>
            </a:r>
            <a:r>
              <a:rPr lang="en-US" dirty="0" smtClean="0">
                <a:solidFill>
                  <a:srgbClr val="005286"/>
                </a:solidFill>
                <a:latin typeface="Arial" charset="0"/>
                <a:sym typeface="Wingdings" panose="05000000000000000000" pitchFamily="2" charset="2"/>
              </a:rPr>
              <a:t>Supernova </a:t>
            </a:r>
            <a:r>
              <a:rPr lang="en-US" dirty="0">
                <a:solidFill>
                  <a:srgbClr val="005286"/>
                </a:solidFill>
                <a:latin typeface="Arial" charset="0"/>
                <a:sym typeface="Wingdings" panose="05000000000000000000" pitchFamily="2" charset="2"/>
              </a:rPr>
              <a:t>remnants </a:t>
            </a:r>
            <a:endParaRPr lang="en-US" dirty="0" smtClean="0">
              <a:solidFill>
                <a:srgbClr val="005286"/>
              </a:solidFill>
              <a:latin typeface="Arial" charset="0"/>
              <a:sym typeface="Wingdings" panose="05000000000000000000" pitchFamily="2" charset="2"/>
            </a:endParaRPr>
          </a:p>
          <a:p>
            <a:r>
              <a:rPr lang="en-US" dirty="0" smtClean="0">
                <a:solidFill>
                  <a:srgbClr val="005286"/>
                </a:solidFill>
                <a:latin typeface="Arial" charset="0"/>
                <a:sym typeface="Wingdings" panose="05000000000000000000" pitchFamily="2" charset="2"/>
              </a:rPr>
              <a:t>Galactic Center</a:t>
            </a:r>
            <a:endParaRPr lang="en-US" dirty="0">
              <a:solidFill>
                <a:srgbClr val="005286"/>
              </a:solidFill>
              <a:latin typeface="Arial" charset="0"/>
              <a:sym typeface="Wingdings" panose="05000000000000000000" pitchFamily="2" charset="2"/>
            </a:endParaRPr>
          </a:p>
          <a:p>
            <a:endParaRPr lang="en-US" sz="2800" b="1" u="sng" dirty="0" smtClean="0">
              <a:solidFill>
                <a:srgbClr val="800000"/>
              </a:solidFill>
              <a:latin typeface="Arial" charset="0"/>
              <a:sym typeface="Wingdings" panose="05000000000000000000" pitchFamily="2" charset="2"/>
            </a:endParaRPr>
          </a:p>
          <a:p>
            <a:r>
              <a:rPr lang="en-US" sz="2800" b="1" dirty="0" err="1" smtClean="0">
                <a:solidFill>
                  <a:srgbClr val="800000"/>
                </a:solidFill>
                <a:latin typeface="Arial" charset="0"/>
                <a:sym typeface="Wingdings" panose="05000000000000000000" pitchFamily="2" charset="2"/>
              </a:rPr>
              <a:t>eXTP</a:t>
            </a:r>
            <a:r>
              <a:rPr lang="en-US" sz="2800" b="1" dirty="0" smtClean="0">
                <a:solidFill>
                  <a:srgbClr val="800000"/>
                </a:solidFill>
                <a:latin typeface="Arial" charset="0"/>
                <a:sym typeface="Wingdings" panose="05000000000000000000" pitchFamily="2" charset="2"/>
              </a:rPr>
              <a:t> </a:t>
            </a:r>
            <a:r>
              <a:rPr lang="en-US" sz="2800" b="1" dirty="0">
                <a:solidFill>
                  <a:srgbClr val="800000"/>
                </a:solidFill>
                <a:latin typeface="Arial" charset="0"/>
                <a:sym typeface="Wingdings" panose="05000000000000000000" pitchFamily="2" charset="2"/>
              </a:rPr>
              <a:t>synergy with other </a:t>
            </a:r>
            <a:r>
              <a:rPr lang="en-US" sz="2800" b="1" dirty="0" smtClean="0">
                <a:solidFill>
                  <a:srgbClr val="800000"/>
                </a:solidFill>
                <a:latin typeface="Arial" charset="0"/>
                <a:sym typeface="Wingdings" panose="05000000000000000000" pitchFamily="2" charset="2"/>
              </a:rPr>
              <a:t>messengers:</a:t>
            </a:r>
          </a:p>
          <a:p>
            <a:r>
              <a:rPr lang="en-US" sz="2800" b="1" dirty="0" smtClean="0">
                <a:solidFill>
                  <a:srgbClr val="800000"/>
                </a:solidFill>
                <a:latin typeface="Arial" charset="0"/>
                <a:sym typeface="Wingdings" panose="05000000000000000000" pitchFamily="2" charset="2"/>
              </a:rPr>
              <a:t>  Gravitational Waves, TeV, neutrinos</a:t>
            </a:r>
            <a:endParaRPr lang="en-US" sz="2800" b="1" i="1" dirty="0">
              <a:solidFill>
                <a:srgbClr val="800000"/>
              </a:solidFill>
              <a:latin typeface="Arial" charset="0"/>
              <a:sym typeface="Wingdings" panose="05000000000000000000" pitchFamily="2" charset="2"/>
            </a:endParaRPr>
          </a:p>
        </p:txBody>
      </p:sp>
    </p:spTree>
    <p:extLst>
      <p:ext uri="{BB962C8B-B14F-4D97-AF65-F5344CB8AC3E}">
        <p14:creationId xmlns:p14="http://schemas.microsoft.com/office/powerpoint/2010/main" val="196865312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00962" cy="369332"/>
          </a:xfrm>
        </p:spPr>
        <p:txBody>
          <a:bodyPr/>
          <a:lstStyle/>
          <a:p>
            <a:pPr algn="ctr"/>
            <a:r>
              <a:rPr lang="en-US" dirty="0" err="1" smtClean="0"/>
              <a:t>eXTP</a:t>
            </a:r>
            <a:r>
              <a:rPr lang="en-US" dirty="0" smtClean="0"/>
              <a:t> key science </a:t>
            </a:r>
            <a:r>
              <a:rPr lang="en-US" dirty="0" smtClean="0"/>
              <a:t>goals – Luigi Stella (INAF-OAR) </a:t>
            </a:r>
            <a:endParaRPr lang="en-US" dirty="0"/>
          </a:p>
        </p:txBody>
      </p:sp>
      <p:grpSp>
        <p:nvGrpSpPr>
          <p:cNvPr id="6" name="Gruppo 3"/>
          <p:cNvGrpSpPr/>
          <p:nvPr/>
        </p:nvGrpSpPr>
        <p:grpSpPr>
          <a:xfrm>
            <a:off x="479289" y="4286810"/>
            <a:ext cx="8439251" cy="1243751"/>
            <a:chOff x="479280" y="4004654"/>
            <a:chExt cx="8439251" cy="1243751"/>
          </a:xfrm>
        </p:grpSpPr>
        <p:sp>
          <p:nvSpPr>
            <p:cNvPr id="7" name="Rettangolo arrotondato 6"/>
            <p:cNvSpPr/>
            <p:nvPr/>
          </p:nvSpPr>
          <p:spPr>
            <a:xfrm>
              <a:off x="479280" y="4004654"/>
              <a:ext cx="8317282" cy="1243751"/>
            </a:xfrm>
            <a:prstGeom prst="roundRect">
              <a:avLst/>
            </a:prstGeom>
            <a:solidFill>
              <a:srgbClr val="0099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latin typeface="Calibri"/>
                <a:ea typeface="ＭＳ Ｐゴシック"/>
              </a:endParaRPr>
            </a:p>
          </p:txBody>
        </p:sp>
        <p:sp>
          <p:nvSpPr>
            <p:cNvPr id="8" name="TextBox 6"/>
            <p:cNvSpPr txBox="1"/>
            <p:nvPr/>
          </p:nvSpPr>
          <p:spPr>
            <a:xfrm>
              <a:off x="601249" y="4005894"/>
              <a:ext cx="8317282" cy="1231106"/>
            </a:xfrm>
            <a:prstGeom prst="rect">
              <a:avLst/>
            </a:prstGeom>
            <a:noFill/>
          </p:spPr>
          <p:txBody>
            <a:bodyPr wrap="square" rtlCol="0">
              <a:spAutoFit/>
            </a:bodyPr>
            <a:lstStyle/>
            <a:p>
              <a:pPr marL="2780874" indent="-2780874"/>
              <a:r>
                <a:rPr lang="en-US" b="1" dirty="0" smtClean="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Strong Magnetism:</a:t>
              </a:r>
              <a:r>
                <a:rPr lang="en-US"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which is the behavior of light in the presence of ultra-strong magnetic fields (e.g., in </a:t>
              </a:r>
              <a:r>
                <a:rPr lang="en-US" sz="1800" dirty="0" err="1">
                  <a:solidFill>
                    <a:srgbClr val="FFFFFF"/>
                  </a:solidFill>
                  <a:latin typeface="Verdana" panose="020B0604030504040204" pitchFamily="34" charset="0"/>
                  <a:ea typeface="Verdana" panose="020B0604030504040204" pitchFamily="34" charset="0"/>
                  <a:cs typeface="Verdana" panose="020B0604030504040204" pitchFamily="34" charset="0"/>
                </a:rPr>
                <a:t>magnetars</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 Are the predictions of the QED theory verified?</a:t>
              </a:r>
              <a:endParaRPr lang="en-US" dirty="0" smtClean="0">
                <a:solidFill>
                  <a:srgbClr val="0066FF"/>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9" name="Gruppo 28"/>
          <p:cNvGrpSpPr/>
          <p:nvPr/>
        </p:nvGrpSpPr>
        <p:grpSpPr>
          <a:xfrm>
            <a:off x="479280" y="1696173"/>
            <a:ext cx="8317282" cy="956539"/>
            <a:chOff x="463463" y="1500692"/>
            <a:chExt cx="8317282" cy="956539"/>
          </a:xfrm>
        </p:grpSpPr>
        <p:sp>
          <p:nvSpPr>
            <p:cNvPr id="10" name="Rettangolo arrotondato 6"/>
            <p:cNvSpPr/>
            <p:nvPr/>
          </p:nvSpPr>
          <p:spPr>
            <a:xfrm>
              <a:off x="463463" y="1500692"/>
              <a:ext cx="8317282" cy="952500"/>
            </a:xfrm>
            <a:prstGeom prst="roundRect">
              <a:avLst/>
            </a:prstGeom>
            <a:solidFill>
              <a:srgbClr val="3366FF">
                <a:alpha val="90000"/>
              </a:srgbClr>
            </a:solidFill>
            <a:ln>
              <a:solidFill>
                <a:srgbClr val="3366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latin typeface="Calibri"/>
                <a:ea typeface="ＭＳ Ｐゴシック"/>
              </a:endParaRPr>
            </a:p>
          </p:txBody>
        </p:sp>
        <p:sp>
          <p:nvSpPr>
            <p:cNvPr id="11" name="CasellaDiTesto 2"/>
            <p:cNvSpPr txBox="1"/>
            <p:nvPr/>
          </p:nvSpPr>
          <p:spPr>
            <a:xfrm>
              <a:off x="601249" y="1503124"/>
              <a:ext cx="8054236" cy="954107"/>
            </a:xfrm>
            <a:prstGeom prst="rect">
              <a:avLst/>
            </a:prstGeom>
            <a:noFill/>
            <a:ln>
              <a:noFill/>
            </a:ln>
          </p:spPr>
          <p:txBody>
            <a:bodyPr wrap="square" rtlCol="0">
              <a:spAutoFit/>
            </a:bodyPr>
            <a:lstStyle/>
            <a:p>
              <a:pPr marL="2066607" indent="-2066607"/>
              <a:r>
                <a:rPr lang="en-US" b="1" dirty="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Dense Matter</a:t>
              </a:r>
              <a:r>
                <a:rPr lang="en-US"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which is the state of matter at </a:t>
              </a:r>
              <a:r>
                <a:rPr lang="en-US" sz="1800" dirty="0" err="1">
                  <a:solidFill>
                    <a:srgbClr val="FFFFFF"/>
                  </a:solidFill>
                  <a:latin typeface="Verdana" panose="020B0604030504040204" pitchFamily="34" charset="0"/>
                  <a:ea typeface="Verdana" panose="020B0604030504040204" pitchFamily="34" charset="0"/>
                  <a:cs typeface="Verdana" panose="020B0604030504040204" pitchFamily="34" charset="0"/>
                </a:rPr>
                <a:t>supranuclear</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 densities (i.e., in the neutron star’s interior)?</a:t>
              </a:r>
            </a:p>
            <a:p>
              <a:pPr marL="2066607" indent="-2066607"/>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	Exotic states of matter? Quark stars?</a:t>
              </a:r>
              <a:endParaRPr lang="it-IT" sz="1800" dirty="0">
                <a:solidFill>
                  <a:srgbClr val="333333"/>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12" name="Gruppo 16"/>
          <p:cNvGrpSpPr/>
          <p:nvPr/>
        </p:nvGrpSpPr>
        <p:grpSpPr>
          <a:xfrm>
            <a:off x="479280" y="2843363"/>
            <a:ext cx="8455068" cy="1231106"/>
            <a:chOff x="463463" y="2573484"/>
            <a:chExt cx="8455068" cy="1231106"/>
          </a:xfrm>
        </p:grpSpPr>
        <p:sp>
          <p:nvSpPr>
            <p:cNvPr id="13" name="Rettangolo arrotondato 6"/>
            <p:cNvSpPr/>
            <p:nvPr/>
          </p:nvSpPr>
          <p:spPr>
            <a:xfrm>
              <a:off x="463463" y="2580362"/>
              <a:ext cx="8317282" cy="1189972"/>
            </a:xfrm>
            <a:prstGeom prst="roundRect">
              <a:avLst/>
            </a:prstGeom>
            <a:solidFill>
              <a:srgbClr val="FF0000">
                <a:alpha val="9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latin typeface="Calibri"/>
                <a:ea typeface="ＭＳ Ｐゴシック"/>
              </a:endParaRPr>
            </a:p>
          </p:txBody>
        </p:sp>
        <p:sp>
          <p:nvSpPr>
            <p:cNvPr id="14" name="TextBox 6"/>
            <p:cNvSpPr txBox="1"/>
            <p:nvPr/>
          </p:nvSpPr>
          <p:spPr>
            <a:xfrm>
              <a:off x="601249" y="2573484"/>
              <a:ext cx="8317282" cy="1231106"/>
            </a:xfrm>
            <a:prstGeom prst="rect">
              <a:avLst/>
            </a:prstGeom>
            <a:noFill/>
            <a:ln>
              <a:noFill/>
            </a:ln>
          </p:spPr>
          <p:txBody>
            <a:bodyPr wrap="square" rtlCol="0">
              <a:spAutoFit/>
            </a:bodyPr>
            <a:lstStyle/>
            <a:p>
              <a:pPr marL="2241205" indent="-2241205"/>
              <a:r>
                <a:rPr lang="en-US" b="1" dirty="0" smtClean="0">
                  <a:solidFill>
                    <a:srgbClr val="FFFFFF"/>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Strong Gravity: </a:t>
              </a:r>
              <a:r>
                <a:rPr lang="en-US" sz="1800" dirty="0">
                  <a:solidFill>
                    <a:srgbClr val="FFFFFF"/>
                  </a:solidFill>
                  <a:latin typeface="Verdana" panose="020B0604030504040204" pitchFamily="34" charset="0"/>
                  <a:ea typeface="Verdana" panose="020B0604030504040204" pitchFamily="34" charset="0"/>
                  <a:cs typeface="Verdana" panose="020B0604030504040204" pitchFamily="34" charset="0"/>
                </a:rPr>
                <a:t>what are the properties of space-time under extreme gravity (i.e., in the vicinity of neutron stars and black holes)? Any deviations from Einstein’s General Relativity theory?</a:t>
              </a:r>
            </a:p>
          </p:txBody>
        </p:sp>
      </p:grpSp>
      <p:sp>
        <p:nvSpPr>
          <p:cNvPr id="28" name="TextBox 27"/>
          <p:cNvSpPr txBox="1"/>
          <p:nvPr/>
        </p:nvSpPr>
        <p:spPr>
          <a:xfrm>
            <a:off x="838201" y="914422"/>
            <a:ext cx="7704258" cy="923316"/>
          </a:xfrm>
          <a:prstGeom prst="rect">
            <a:avLst/>
          </a:prstGeom>
          <a:noFill/>
        </p:spPr>
        <p:txBody>
          <a:bodyPr wrap="square" lIns="91425" tIns="45713" rIns="91425" bIns="45713" rtlCol="0">
            <a:spAutoFit/>
          </a:bodyPr>
          <a:lstStyle/>
          <a:p>
            <a:r>
              <a:rPr lang="en-US" sz="1800" dirty="0">
                <a:solidFill>
                  <a:srgbClr val="333333"/>
                </a:solidFill>
                <a:latin typeface="Arial" charset="0"/>
              </a:rPr>
              <a:t>behavior of matter and light under </a:t>
            </a:r>
            <a:r>
              <a:rPr lang="en-US" sz="1800" b="1" dirty="0">
                <a:solidFill>
                  <a:srgbClr val="800000"/>
                </a:solidFill>
                <a:latin typeface="Arial" charset="0"/>
              </a:rPr>
              <a:t>extreme conditions of density, gravity and magnetism</a:t>
            </a:r>
          </a:p>
          <a:p>
            <a:r>
              <a:rPr lang="en-US" sz="1800" dirty="0">
                <a:solidFill>
                  <a:srgbClr val="333333"/>
                </a:solidFill>
                <a:latin typeface="Arial" charset="0"/>
              </a:rPr>
              <a:t> </a:t>
            </a:r>
          </a:p>
        </p:txBody>
      </p:sp>
      <p:sp>
        <p:nvSpPr>
          <p:cNvPr id="17" name="Rettangolo arrotondato 8"/>
          <p:cNvSpPr/>
          <p:nvPr/>
        </p:nvSpPr>
        <p:spPr>
          <a:xfrm>
            <a:off x="520700" y="5715000"/>
            <a:ext cx="8229600" cy="914400"/>
          </a:xfrm>
          <a:prstGeom prst="roundRect">
            <a:avLst/>
          </a:prstGeom>
          <a:solidFill>
            <a:srgbClr val="C0504D">
              <a:lumMod val="75000"/>
              <a:alpha val="90000"/>
            </a:srgbClr>
          </a:solidFill>
          <a:ln w="25400" cap="flat" cmpd="sng" algn="ctr">
            <a:noFill/>
            <a:prstDash val="solid"/>
          </a:ln>
          <a:effectLst>
            <a:outerShdw blurRad="50800" dist="38100" dir="2700000" algn="tl" rotWithShape="0">
              <a:prstClr val="black">
                <a:alpha val="40000"/>
              </a:prstClr>
            </a:outerShdw>
          </a:effectLst>
        </p:spPr>
        <p:txBody>
          <a:bodyPr lIns="91425" tIns="45713" rIns="91425" bIns="45713" anchor="ctr"/>
          <a:lstStyle/>
          <a:p>
            <a:pPr algn="ctr" defTabSz="914259" fontAlgn="auto">
              <a:spcBef>
                <a:spcPts val="0"/>
              </a:spcBef>
              <a:spcAft>
                <a:spcPts val="0"/>
              </a:spcAft>
              <a:defRPr/>
            </a:pPr>
            <a:endParaRPr lang="en-US" sz="1800" kern="0">
              <a:solidFill>
                <a:prstClr val="white"/>
              </a:solidFill>
              <a:latin typeface="Calibri"/>
              <a:ea typeface="ＭＳ Ｐゴシック"/>
            </a:endParaRPr>
          </a:p>
        </p:txBody>
      </p:sp>
      <p:sp>
        <p:nvSpPr>
          <p:cNvPr id="18" name="Segnaposto contenuto 2"/>
          <p:cNvSpPr txBox="1">
            <a:spLocks/>
          </p:cNvSpPr>
          <p:nvPr/>
        </p:nvSpPr>
        <p:spPr bwMode="auto">
          <a:xfrm>
            <a:off x="520701" y="5715000"/>
            <a:ext cx="8394700" cy="838200"/>
          </a:xfrm>
          <a:prstGeom prst="rect">
            <a:avLst/>
          </a:prstGeom>
          <a:noFill/>
          <a:ln w="9525">
            <a:noFill/>
            <a:miter lim="800000"/>
            <a:headEnd/>
            <a:tailEnd/>
          </a:ln>
        </p:spPr>
        <p:txBody>
          <a:bodyPr lIns="91425" tIns="45713" rIns="91425" bIns="45713"/>
          <a:lstStyle/>
          <a:p>
            <a:pPr eaLnBrk="0" hangingPunct="0">
              <a:spcBef>
                <a:spcPts val="0"/>
              </a:spcBef>
              <a:defRPr/>
            </a:pPr>
            <a:r>
              <a:rPr lang="en-US" b="1" dirty="0">
                <a:solidFill>
                  <a:srgbClr val="FFFFFF"/>
                </a:solidFill>
                <a:effectLst>
                  <a:outerShdw blurRad="38100" dist="38100" dir="2700000" algn="tl">
                    <a:srgbClr val="000000">
                      <a:alpha val="43137"/>
                    </a:srgbClr>
                  </a:outerShdw>
                </a:effectLst>
                <a:latin typeface="Verdana"/>
                <a:ea typeface="MS PGothic" pitchFamily="34" charset="-128"/>
                <a:cs typeface="Verdana"/>
              </a:rPr>
              <a:t>Observatory </a:t>
            </a:r>
            <a:r>
              <a:rPr lang="en-US" b="1" dirty="0" smtClean="0">
                <a:solidFill>
                  <a:srgbClr val="FFFFFF"/>
                </a:solidFill>
                <a:effectLst>
                  <a:outerShdw blurRad="38100" dist="38100" dir="2700000" algn="tl">
                    <a:srgbClr val="000000">
                      <a:alpha val="43137"/>
                    </a:srgbClr>
                  </a:outerShdw>
                </a:effectLst>
                <a:latin typeface="Verdana"/>
                <a:ea typeface="MS PGothic" pitchFamily="34" charset="-128"/>
                <a:cs typeface="Verdana"/>
              </a:rPr>
              <a:t>science: </a:t>
            </a:r>
            <a:r>
              <a:rPr lang="en-US" sz="1800" dirty="0">
                <a:solidFill>
                  <a:srgbClr val="FFFFFF"/>
                </a:solidFill>
                <a:effectLst>
                  <a:outerShdw blurRad="38100" dist="38100" dir="2700000" algn="tl">
                    <a:srgbClr val="000000">
                      <a:alpha val="43137"/>
                    </a:srgbClr>
                  </a:outerShdw>
                </a:effectLst>
                <a:latin typeface="Verdana"/>
                <a:ea typeface="MS PGothic" pitchFamily="34" charset="-128"/>
                <a:cs typeface="Verdana"/>
              </a:rPr>
              <a:t>GW merging events involving neutron               </a:t>
            </a:r>
          </a:p>
          <a:p>
            <a:pPr eaLnBrk="0" hangingPunct="0">
              <a:spcBef>
                <a:spcPts val="0"/>
              </a:spcBef>
              <a:defRPr/>
            </a:pPr>
            <a:r>
              <a:rPr lang="en-US" sz="1800" dirty="0">
                <a:solidFill>
                  <a:srgbClr val="FFFFFF"/>
                </a:solidFill>
                <a:effectLst>
                  <a:outerShdw blurRad="38100" dist="38100" dir="2700000" algn="tl">
                    <a:srgbClr val="000000">
                      <a:alpha val="43137"/>
                    </a:srgbClr>
                  </a:outerShdw>
                </a:effectLst>
                <a:latin typeface="Verdana"/>
                <a:ea typeface="MS PGothic" pitchFamily="34" charset="-128"/>
                <a:cs typeface="Verdana"/>
              </a:rPr>
              <a:t>                                       star(s</a:t>
            </a:r>
            <a:r>
              <a:rPr lang="en-US" sz="1800" dirty="0" smtClean="0">
                <a:solidFill>
                  <a:srgbClr val="FFFFFF"/>
                </a:solidFill>
                <a:effectLst>
                  <a:outerShdw blurRad="38100" dist="38100" dir="2700000" algn="tl">
                    <a:srgbClr val="000000">
                      <a:alpha val="43137"/>
                    </a:srgbClr>
                  </a:outerShdw>
                </a:effectLst>
                <a:latin typeface="Verdana"/>
                <a:ea typeface="MS PGothic" pitchFamily="34" charset="-128"/>
                <a:cs typeface="Verdana"/>
              </a:rPr>
              <a:t>), </a:t>
            </a:r>
            <a:r>
              <a:rPr lang="en-US" sz="1800" dirty="0" err="1" smtClean="0">
                <a:solidFill>
                  <a:srgbClr val="FFFFFF"/>
                </a:solidFill>
                <a:effectLst>
                  <a:outerShdw blurRad="38100" dist="38100" dir="2700000" algn="tl">
                    <a:srgbClr val="000000">
                      <a:alpha val="43137"/>
                    </a:srgbClr>
                  </a:outerShdw>
                </a:effectLst>
                <a:latin typeface="Verdana"/>
                <a:ea typeface="MS PGothic" pitchFamily="34" charset="-128"/>
                <a:cs typeface="Verdana"/>
              </a:rPr>
              <a:t>TeV</a:t>
            </a:r>
            <a:r>
              <a:rPr lang="en-US" sz="1800" dirty="0" smtClean="0">
                <a:solidFill>
                  <a:srgbClr val="FFFFFF"/>
                </a:solidFill>
                <a:effectLst>
                  <a:outerShdw blurRad="38100" dist="38100" dir="2700000" algn="tl">
                    <a:srgbClr val="000000">
                      <a:alpha val="43137"/>
                    </a:srgbClr>
                  </a:outerShdw>
                </a:effectLst>
                <a:latin typeface="Verdana"/>
                <a:ea typeface="MS PGothic" pitchFamily="34" charset="-128"/>
                <a:cs typeface="Verdana"/>
              </a:rPr>
              <a:t> sources, neutrinos  </a:t>
            </a:r>
            <a:endParaRPr lang="it-IT" sz="1800" b="1" dirty="0">
              <a:solidFill>
                <a:srgbClr val="FFFFFF"/>
              </a:solidFill>
              <a:effectLst>
                <a:outerShdw blurRad="38100" dist="38100" dir="2700000" algn="tl">
                  <a:srgbClr val="000000">
                    <a:alpha val="43137"/>
                  </a:srgbClr>
                </a:outerShdw>
              </a:effectLst>
              <a:latin typeface="Verdana"/>
              <a:ea typeface="MS PGothic" pitchFamily="34" charset="-128"/>
              <a:cs typeface="Verdana"/>
            </a:endParaRPr>
          </a:p>
        </p:txBody>
      </p:sp>
    </p:spTree>
    <p:extLst>
      <p:ext uri="{BB962C8B-B14F-4D97-AF65-F5344CB8AC3E}">
        <p14:creationId xmlns:p14="http://schemas.microsoft.com/office/powerpoint/2010/main" val="41099323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title"/>
          </p:nvPr>
        </p:nvSpPr>
        <p:spPr>
          <a:xfrm>
            <a:off x="0" y="152400"/>
            <a:ext cx="3962400" cy="1219200"/>
          </a:xfrm>
        </p:spPr>
        <p:txBody>
          <a:bodyPr/>
          <a:lstStyle/>
          <a:p>
            <a:pPr eaLnBrk="1" hangingPunct="1"/>
            <a:r>
              <a:rPr lang="en-US" sz="2000">
                <a:solidFill>
                  <a:srgbClr val="CCFFCC"/>
                </a:solidFill>
                <a:latin typeface="Comic Sans MS" charset="0"/>
                <a:ea typeface="ＭＳ Ｐゴシック" charset="0"/>
                <a:cs typeface="ＭＳ Ｐゴシック" charset="0"/>
              </a:rPr>
              <a:t>Fe-lines from accretion disks</a:t>
            </a:r>
            <a:br>
              <a:rPr lang="en-US" sz="2000">
                <a:solidFill>
                  <a:srgbClr val="CCFFCC"/>
                </a:solidFill>
                <a:latin typeface="Comic Sans MS" charset="0"/>
                <a:ea typeface="ＭＳ Ｐゴシック" charset="0"/>
                <a:cs typeface="ＭＳ Ｐゴシック" charset="0"/>
              </a:rPr>
            </a:br>
            <a:r>
              <a:rPr lang="en-US" sz="2000">
                <a:solidFill>
                  <a:srgbClr val="CCFFCC"/>
                </a:solidFill>
                <a:latin typeface="Comic Sans MS" charset="0"/>
                <a:ea typeface="ＭＳ Ｐゴシック" charset="0"/>
                <a:cs typeface="ＭＳ Ｐゴシック" charset="0"/>
              </a:rPr>
              <a:t>around supermassive black holes in AGNs</a:t>
            </a:r>
          </a:p>
        </p:txBody>
      </p:sp>
      <p:sp>
        <p:nvSpPr>
          <p:cNvPr id="207874" name="Rectangle 3"/>
          <p:cNvSpPr>
            <a:spLocks noGrp="1" noChangeArrowheads="1"/>
          </p:cNvSpPr>
          <p:nvPr>
            <p:ph type="body" sz="half" idx="1"/>
          </p:nvPr>
        </p:nvSpPr>
        <p:spPr>
          <a:xfrm>
            <a:off x="-3886200" y="1066800"/>
            <a:ext cx="4038600" cy="3657600"/>
          </a:xfrm>
        </p:spPr>
        <p:txBody>
          <a:bodyPr/>
          <a:lstStyle/>
          <a:p>
            <a:pPr eaLnBrk="1" hangingPunct="1">
              <a:buFontTx/>
              <a:buNone/>
            </a:pPr>
            <a:endParaRPr lang="en-US">
              <a:solidFill>
                <a:schemeClr val="bg1"/>
              </a:solidFill>
              <a:latin typeface="Comic Sans MS" charset="0"/>
              <a:ea typeface="ＭＳ Ｐゴシック" charset="0"/>
              <a:cs typeface="ＭＳ Ｐゴシック" charset="0"/>
            </a:endParaRPr>
          </a:p>
          <a:p>
            <a:pPr eaLnBrk="1" hangingPunct="1">
              <a:buFontTx/>
              <a:buChar char="-"/>
            </a:pPr>
            <a:r>
              <a:rPr lang="en-US" sz="1600">
                <a:solidFill>
                  <a:schemeClr val="bg1"/>
                </a:solidFill>
                <a:latin typeface="Comic Sans MS" charset="0"/>
                <a:ea typeface="ＭＳ Ｐゴシック" charset="0"/>
                <a:cs typeface="ＭＳ Ｐゴシック" charset="0"/>
              </a:rPr>
              <a:t>Strong field relativistic effect: Doppler shifts and boosting, gravitational redshift, strong field lensing </a:t>
            </a:r>
          </a:p>
          <a:p>
            <a:pPr eaLnBrk="1" hangingPunct="1">
              <a:buFontTx/>
              <a:buNone/>
            </a:pPr>
            <a:endParaRPr lang="en-US" sz="1600">
              <a:solidFill>
                <a:schemeClr val="bg1"/>
              </a:solidFill>
              <a:latin typeface="Comic Sans MS" charset="0"/>
              <a:ea typeface="ＭＳ Ｐゴシック" charset="0"/>
              <a:cs typeface="ＭＳ Ｐゴシック" charset="0"/>
            </a:endParaRPr>
          </a:p>
          <a:p>
            <a:pPr eaLnBrk="1" hangingPunct="1">
              <a:buFontTx/>
              <a:buChar char="-"/>
            </a:pPr>
            <a:r>
              <a:rPr lang="en-US" sz="1600">
                <a:solidFill>
                  <a:schemeClr val="bg1"/>
                </a:solidFill>
                <a:latin typeface="Comic Sans MS" charset="0"/>
                <a:ea typeface="ＭＳ Ｐゴシック" charset="0"/>
                <a:cs typeface="ＭＳ Ｐゴシック" charset="0"/>
              </a:rPr>
              <a:t>Observed in manyActive Galactic Nuclei and X-ray binaries </a:t>
            </a:r>
          </a:p>
          <a:p>
            <a:pPr eaLnBrk="1" hangingPunct="1">
              <a:buFontTx/>
              <a:buNone/>
            </a:pPr>
            <a:endParaRPr lang="en-US" sz="1600">
              <a:solidFill>
                <a:schemeClr val="bg1"/>
              </a:solidFill>
              <a:latin typeface="Comic Sans MS" charset="0"/>
              <a:ea typeface="ＭＳ Ｐゴシック" charset="0"/>
              <a:cs typeface="ＭＳ Ｐゴシック" charset="0"/>
            </a:endParaRPr>
          </a:p>
        </p:txBody>
      </p:sp>
      <p:pic>
        <p:nvPicPr>
          <p:cNvPr id="207875" name="Picture 4" descr="spinningBH"/>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038600" y="3"/>
            <a:ext cx="5105400" cy="4005263"/>
          </a:xfrm>
          <a:noFill/>
        </p:spPr>
      </p:pic>
      <p:sp>
        <p:nvSpPr>
          <p:cNvPr id="207876" name="Text Box 5"/>
          <p:cNvSpPr txBox="1">
            <a:spLocks noChangeArrowheads="1"/>
          </p:cNvSpPr>
          <p:nvPr/>
        </p:nvSpPr>
        <p:spPr bwMode="auto">
          <a:xfrm>
            <a:off x="0" y="3657609"/>
            <a:ext cx="4724400" cy="20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600">
                <a:solidFill>
                  <a:srgbClr val="000000"/>
                </a:solidFill>
                <a:latin typeface="Comic Sans MS" charset="0"/>
              </a:rPr>
              <a:t>Line profile black hole spin</a:t>
            </a:r>
          </a:p>
          <a:p>
            <a:pPr eaLnBrk="1" hangingPunct="1"/>
            <a:endParaRPr lang="en-US" sz="1600">
              <a:solidFill>
                <a:srgbClr val="000000"/>
              </a:solidFill>
              <a:latin typeface="Comic Sans MS" charset="0"/>
            </a:endParaRPr>
          </a:p>
          <a:p>
            <a:pPr eaLnBrk="1" hangingPunct="1"/>
            <a:r>
              <a:rPr lang="en-US" sz="1600">
                <a:solidFill>
                  <a:srgbClr val="000000"/>
                </a:solidFill>
                <a:latin typeface="Comic Sans MS" charset="0"/>
              </a:rPr>
              <a:t>Probing of strong field effects  </a:t>
            </a:r>
          </a:p>
          <a:p>
            <a:pPr eaLnBrk="1" hangingPunct="1"/>
            <a:r>
              <a:rPr lang="en-US" sz="1600">
                <a:solidFill>
                  <a:srgbClr val="000000"/>
                </a:solidFill>
                <a:latin typeface="Comic Sans MS" charset="0"/>
              </a:rPr>
              <a:t>     (~few Rs)</a:t>
            </a:r>
          </a:p>
          <a:p>
            <a:pPr eaLnBrk="1" hangingPunct="1"/>
            <a:endParaRPr lang="en-US" sz="1600">
              <a:solidFill>
                <a:srgbClr val="FFFF00"/>
              </a:solidFill>
              <a:latin typeface="Comic Sans MS" charset="0"/>
            </a:endParaRPr>
          </a:p>
          <a:p>
            <a:pPr eaLnBrk="1" hangingPunct="1"/>
            <a:r>
              <a:rPr lang="en-US" sz="1600">
                <a:solidFill>
                  <a:srgbClr val="FFFF00"/>
                </a:solidFill>
                <a:latin typeface="Comic Sans MS" charset="0"/>
              </a:rPr>
              <a:t>  MCG 6-30-15: </a:t>
            </a:r>
          </a:p>
          <a:p>
            <a:pPr eaLnBrk="1" hangingPunct="1"/>
            <a:r>
              <a:rPr lang="en-US" sz="1600">
                <a:solidFill>
                  <a:srgbClr val="FFFF00"/>
                </a:solidFill>
                <a:latin typeface="Comic Sans MS" charset="0"/>
              </a:rPr>
              <a:t>     </a:t>
            </a:r>
            <a:r>
              <a:rPr lang="en-US" sz="1600">
                <a:solidFill>
                  <a:schemeClr val="bg1"/>
                </a:solidFill>
                <a:latin typeface="Comic Sans MS" charset="0"/>
              </a:rPr>
              <a:t>- Kerr BH required to fit line profile </a:t>
            </a:r>
          </a:p>
          <a:p>
            <a:pPr eaLnBrk="1" hangingPunct="1"/>
            <a:r>
              <a:rPr lang="en-US" sz="1600">
                <a:solidFill>
                  <a:schemeClr val="bg1"/>
                </a:solidFill>
                <a:latin typeface="Comic Sans MS" charset="0"/>
              </a:rPr>
              <a:t>       </a:t>
            </a:r>
            <a:endParaRPr lang="it-IT" sz="1600">
              <a:solidFill>
                <a:schemeClr val="bg1"/>
              </a:solidFill>
              <a:latin typeface="Comic Sans MS" charset="0"/>
            </a:endParaRPr>
          </a:p>
        </p:txBody>
      </p:sp>
      <p:pic>
        <p:nvPicPr>
          <p:cNvPr id="207877" name="Picture 6" descr="felin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572000" y="3868738"/>
            <a:ext cx="4038600" cy="2989262"/>
          </a:xfrm>
          <a:noFill/>
        </p:spPr>
      </p:pic>
      <p:sp>
        <p:nvSpPr>
          <p:cNvPr id="207878" name="Text Box 7"/>
          <p:cNvSpPr txBox="1">
            <a:spLocks noChangeArrowheads="1"/>
          </p:cNvSpPr>
          <p:nvPr/>
        </p:nvSpPr>
        <p:spPr bwMode="auto">
          <a:xfrm>
            <a:off x="5715001" y="4038612"/>
            <a:ext cx="2377544" cy="27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sz="1200">
                <a:solidFill>
                  <a:schemeClr val="hlink"/>
                </a:solidFill>
              </a:rPr>
              <a:t>MGC 6-30-15                        XMM</a:t>
            </a:r>
            <a:endParaRPr lang="it-IT" sz="1200">
              <a:solidFill>
                <a:schemeClr val="hlink"/>
              </a:solidFill>
            </a:endParaRPr>
          </a:p>
        </p:txBody>
      </p:sp>
      <p:sp>
        <p:nvSpPr>
          <p:cNvPr id="207879" name="Line 8"/>
          <p:cNvSpPr>
            <a:spLocks noChangeShapeType="1"/>
          </p:cNvSpPr>
          <p:nvPr/>
        </p:nvSpPr>
        <p:spPr bwMode="auto">
          <a:xfrm>
            <a:off x="5486400" y="2057400"/>
            <a:ext cx="0" cy="1524000"/>
          </a:xfrm>
          <a:prstGeom prst="line">
            <a:avLst/>
          </a:prstGeom>
          <a:noFill/>
          <a:ln w="9525">
            <a:solidFill>
              <a:srgbClr val="006600"/>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207880" name="Line 9"/>
          <p:cNvSpPr>
            <a:spLocks noChangeShapeType="1"/>
          </p:cNvSpPr>
          <p:nvPr/>
        </p:nvSpPr>
        <p:spPr bwMode="auto">
          <a:xfrm>
            <a:off x="7924800" y="2057400"/>
            <a:ext cx="0" cy="1524000"/>
          </a:xfrm>
          <a:prstGeom prst="line">
            <a:avLst/>
          </a:prstGeom>
          <a:noFill/>
          <a:ln w="9525">
            <a:solidFill>
              <a:srgbClr val="006600"/>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207881" name="AutoShape 11"/>
          <p:cNvSpPr>
            <a:spLocks noChangeArrowheads="1"/>
          </p:cNvSpPr>
          <p:nvPr/>
        </p:nvSpPr>
        <p:spPr bwMode="auto">
          <a:xfrm rot="5273165">
            <a:off x="7467601" y="609601"/>
            <a:ext cx="3810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135" y="3828"/>
                </a:moveTo>
                <a:cubicBezTo>
                  <a:pt x="15401" y="2253"/>
                  <a:pt x="13142" y="1379"/>
                  <a:pt x="10800" y="1379"/>
                </a:cubicBezTo>
                <a:cubicBezTo>
                  <a:pt x="7339" y="1379"/>
                  <a:pt x="4157" y="3277"/>
                  <a:pt x="2512" y="6322"/>
                </a:cubicBezTo>
                <a:lnTo>
                  <a:pt x="1298" y="5666"/>
                </a:lnTo>
                <a:cubicBezTo>
                  <a:pt x="3184" y="2175"/>
                  <a:pt x="6832" y="-1"/>
                  <a:pt x="10800" y="-1"/>
                </a:cubicBezTo>
                <a:cubicBezTo>
                  <a:pt x="13486" y="-1"/>
                  <a:pt x="16075" y="1000"/>
                  <a:pt x="18063" y="2807"/>
                </a:cubicBezTo>
                <a:lnTo>
                  <a:pt x="19879" y="809"/>
                </a:lnTo>
                <a:lnTo>
                  <a:pt x="20107" y="5598"/>
                </a:lnTo>
                <a:lnTo>
                  <a:pt x="15319" y="5826"/>
                </a:lnTo>
                <a:lnTo>
                  <a:pt x="17135" y="3828"/>
                </a:lnTo>
                <a:close/>
              </a:path>
            </a:pathLst>
          </a:custGeom>
          <a:solidFill>
            <a:schemeClr val="accent2"/>
          </a:solidFill>
          <a:ln w="9525">
            <a:solidFill>
              <a:schemeClr val="tx1"/>
            </a:solidFill>
            <a:miter lim="800000"/>
            <a:headEnd/>
            <a:tailEnd/>
          </a:ln>
        </p:spPr>
        <p:txBody>
          <a:bodyPr wrap="none" lIns="91425" tIns="45713" rIns="91425" bIns="45713" anchor="ctr"/>
          <a:lstStyle/>
          <a:p>
            <a:endParaRPr lang="en-US"/>
          </a:p>
        </p:txBody>
      </p:sp>
      <p:sp>
        <p:nvSpPr>
          <p:cNvPr id="207882" name="AutoShape 12"/>
          <p:cNvSpPr>
            <a:spLocks noChangeArrowheads="1"/>
          </p:cNvSpPr>
          <p:nvPr/>
        </p:nvSpPr>
        <p:spPr bwMode="auto">
          <a:xfrm rot="-5539855">
            <a:off x="7734301" y="571500"/>
            <a:ext cx="3048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827" y="4084"/>
                </a:moveTo>
                <a:cubicBezTo>
                  <a:pt x="15993" y="2165"/>
                  <a:pt x="13454" y="1079"/>
                  <a:pt x="10800" y="1079"/>
                </a:cubicBezTo>
                <a:cubicBezTo>
                  <a:pt x="6871" y="1079"/>
                  <a:pt x="3329" y="3444"/>
                  <a:pt x="1822" y="7073"/>
                </a:cubicBezTo>
                <a:lnTo>
                  <a:pt x="825" y="6659"/>
                </a:lnTo>
                <a:cubicBezTo>
                  <a:pt x="2499" y="2627"/>
                  <a:pt x="6434" y="-1"/>
                  <a:pt x="10800" y="-1"/>
                </a:cubicBezTo>
                <a:cubicBezTo>
                  <a:pt x="13749" y="-1"/>
                  <a:pt x="16570" y="1206"/>
                  <a:pt x="18608" y="3338"/>
                </a:cubicBezTo>
                <a:lnTo>
                  <a:pt x="20560" y="1473"/>
                </a:lnTo>
                <a:lnTo>
                  <a:pt x="20456" y="6053"/>
                </a:lnTo>
                <a:lnTo>
                  <a:pt x="15875" y="5950"/>
                </a:lnTo>
                <a:lnTo>
                  <a:pt x="17827" y="4084"/>
                </a:lnTo>
                <a:close/>
              </a:path>
            </a:pathLst>
          </a:custGeom>
          <a:solidFill>
            <a:srgbClr val="FF0000"/>
          </a:solidFill>
          <a:ln w="9525">
            <a:solidFill>
              <a:schemeClr val="tx1"/>
            </a:solidFill>
            <a:miter lim="800000"/>
            <a:headEnd/>
            <a:tailEnd/>
          </a:ln>
        </p:spPr>
        <p:txBody>
          <a:bodyPr vert="eaVert" wrap="none" lIns="91425" tIns="45713" rIns="91425" bIns="45713" anchor="ct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title"/>
          </p:nvPr>
        </p:nvSpPr>
        <p:spPr>
          <a:xfrm>
            <a:off x="1905000" y="0"/>
            <a:ext cx="5562600" cy="914400"/>
          </a:xfrm>
        </p:spPr>
        <p:txBody>
          <a:bodyPr/>
          <a:lstStyle/>
          <a:p>
            <a:pPr eaLnBrk="1" hangingPunct="1"/>
            <a:r>
              <a:rPr lang="en-US" sz="2000">
                <a:solidFill>
                  <a:schemeClr val="tx1"/>
                </a:solidFill>
                <a:latin typeface="Comic Sans MS" charset="0"/>
                <a:ea typeface="ＭＳ Ｐゴシック" charset="0"/>
                <a:cs typeface="ＭＳ Ｐゴシック" charset="0"/>
              </a:rPr>
              <a:t>Probing strong gravitational fields with </a:t>
            </a:r>
            <a:br>
              <a:rPr lang="en-US" sz="2000">
                <a:solidFill>
                  <a:schemeClr val="tx1"/>
                </a:solidFill>
                <a:latin typeface="Comic Sans MS" charset="0"/>
                <a:ea typeface="ＭＳ Ｐゴシック" charset="0"/>
                <a:cs typeface="ＭＳ Ｐゴシック" charset="0"/>
              </a:rPr>
            </a:br>
            <a:r>
              <a:rPr lang="en-US" sz="2000">
                <a:solidFill>
                  <a:schemeClr val="tx1"/>
                </a:solidFill>
                <a:latin typeface="Comic Sans MS" charset="0"/>
                <a:ea typeface="ＭＳ Ｐゴシック" charset="0"/>
                <a:cs typeface="ＭＳ Ｐゴシック" charset="0"/>
              </a:rPr>
              <a:t>Quasi Periodic Oscillations (QPOs)</a:t>
            </a:r>
          </a:p>
        </p:txBody>
      </p:sp>
      <p:pic>
        <p:nvPicPr>
          <p:cNvPr id="209922" name="Picture 4" descr="BH_PDS"/>
          <p:cNvPicPr>
            <a:picLocks noGrp="1" noChangeAspect="1" noChangeArrowheads="1"/>
          </p:cNvPicPr>
          <p:nvPr>
            <p:ph sz="quarter" idx="2"/>
          </p:nvPr>
        </p:nvPicPr>
        <p:blipFill>
          <a:blip r:embed="rId3">
            <a:lum bright="50000" contrast="50000"/>
            <a:extLst>
              <a:ext uri="{28A0092B-C50C-407E-A947-70E740481C1C}">
                <a14:useLocalDpi xmlns:a14="http://schemas.microsoft.com/office/drawing/2010/main" val="0"/>
              </a:ext>
            </a:extLst>
          </a:blip>
          <a:srcRect/>
          <a:stretch>
            <a:fillRect/>
          </a:stretch>
        </p:blipFill>
        <p:spPr>
          <a:xfrm>
            <a:off x="9448800" y="1524000"/>
            <a:ext cx="3581400" cy="3429000"/>
          </a:xfrm>
          <a:noFill/>
        </p:spPr>
      </p:pic>
      <p:sp>
        <p:nvSpPr>
          <p:cNvPr id="209923" name="Text Box 12"/>
          <p:cNvSpPr txBox="1">
            <a:spLocks noChangeArrowheads="1"/>
          </p:cNvSpPr>
          <p:nvPr/>
        </p:nvSpPr>
        <p:spPr bwMode="auto">
          <a:xfrm>
            <a:off x="762000" y="304805"/>
            <a:ext cx="8153400" cy="129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algn="ctr" eaLnBrk="1" hangingPunct="1"/>
            <a:r>
              <a:rPr lang="en-US">
                <a:solidFill>
                  <a:srgbClr val="FFFF00"/>
                </a:solidFill>
                <a:latin typeface="Comic Sans MS" charset="0"/>
              </a:rPr>
              <a:t>Strong Field Diagnostic: Fast variability and </a:t>
            </a:r>
          </a:p>
          <a:p>
            <a:pPr algn="ctr" eaLnBrk="1" hangingPunct="1"/>
            <a:r>
              <a:rPr lang="en-US">
                <a:solidFill>
                  <a:srgbClr val="FFFF00"/>
                </a:solidFill>
                <a:latin typeface="Comic Sans MS" charset="0"/>
              </a:rPr>
              <a:t>Quasi Periodic Oscillations </a:t>
            </a:r>
          </a:p>
          <a:p>
            <a:pPr eaLnBrk="1" hangingPunct="1"/>
            <a:endParaRPr lang="en-US" sz="1800">
              <a:solidFill>
                <a:srgbClr val="FFFFFF"/>
              </a:solidFill>
              <a:latin typeface="Comic Sans MS" charset="0"/>
            </a:endParaRPr>
          </a:p>
          <a:p>
            <a:pPr eaLnBrk="1" hangingPunct="1"/>
            <a:r>
              <a:rPr lang="en-US" sz="1800">
                <a:solidFill>
                  <a:srgbClr val="FFFFFF"/>
                </a:solidFill>
                <a:latin typeface="Comic Sans MS" charset="0"/>
              </a:rPr>
              <a:t>    Accreting neutron stars</a:t>
            </a:r>
            <a:r>
              <a:rPr lang="en-US">
                <a:solidFill>
                  <a:srgbClr val="FFFFFF"/>
                </a:solidFill>
              </a:rPr>
              <a:t>                      </a:t>
            </a:r>
            <a:r>
              <a:rPr lang="en-US">
                <a:solidFill>
                  <a:srgbClr val="FFFFFF"/>
                </a:solidFill>
                <a:latin typeface="Comic Sans MS" charset="0"/>
              </a:rPr>
              <a:t>A</a:t>
            </a:r>
            <a:r>
              <a:rPr lang="en-US" sz="1800">
                <a:solidFill>
                  <a:srgbClr val="FFFFFF"/>
                </a:solidFill>
                <a:latin typeface="Comic Sans MS" charset="0"/>
              </a:rPr>
              <a:t>ccreting black hole candidates</a:t>
            </a:r>
            <a:endParaRPr lang="it-IT" sz="1800">
              <a:solidFill>
                <a:srgbClr val="FFFFFF"/>
              </a:solidFill>
              <a:latin typeface="Comic Sans MS" charset="0"/>
            </a:endParaRPr>
          </a:p>
        </p:txBody>
      </p:sp>
      <p:grpSp>
        <p:nvGrpSpPr>
          <p:cNvPr id="209924" name="Group 1"/>
          <p:cNvGrpSpPr>
            <a:grpSpLocks/>
          </p:cNvGrpSpPr>
          <p:nvPr/>
        </p:nvGrpSpPr>
        <p:grpSpPr bwMode="auto">
          <a:xfrm>
            <a:off x="304801" y="1685928"/>
            <a:ext cx="8896761" cy="4013799"/>
            <a:chOff x="1045473" y="980649"/>
            <a:chExt cx="7295066" cy="3250159"/>
          </a:xfrm>
        </p:grpSpPr>
        <p:pic>
          <p:nvPicPr>
            <p:cNvPr id="209925" name="Picture 6" descr="NS_PDS"/>
            <p:cNvPicPr>
              <a:picLocks noChangeAspect="1" noChangeArrowheads="1"/>
            </p:cNvPicPr>
            <p:nvPr/>
          </p:nvPicPr>
          <p:blipFill>
            <a:blip r:embed="rId4">
              <a:lum bright="50000" contrast="50000"/>
              <a:extLst>
                <a:ext uri="{28A0092B-C50C-407E-A947-70E740481C1C}">
                  <a14:useLocalDpi xmlns:a14="http://schemas.microsoft.com/office/drawing/2010/main" val="0"/>
                </a:ext>
              </a:extLst>
            </a:blip>
            <a:srcRect/>
            <a:stretch>
              <a:fillRect/>
            </a:stretch>
          </p:blipFill>
          <p:spPr bwMode="auto">
            <a:xfrm>
              <a:off x="1045473" y="980649"/>
              <a:ext cx="3374007" cy="310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6" name="Picture 6" descr="remi_mccl_aara_BHps.jpg"/>
            <p:cNvPicPr>
              <a:picLocks noChangeAspect="1"/>
            </p:cNvPicPr>
            <p:nvPr/>
          </p:nvPicPr>
          <p:blipFill>
            <a:blip r:embed="rId5">
              <a:extLst>
                <a:ext uri="{28A0092B-C50C-407E-A947-70E740481C1C}">
                  <a14:useLocalDpi xmlns:a14="http://schemas.microsoft.com/office/drawing/2010/main" val="0"/>
                </a:ext>
              </a:extLst>
            </a:blip>
            <a:srcRect l="27756" t="5769" r="56619" b="70052"/>
            <a:stretch>
              <a:fillRect/>
            </a:stretch>
          </p:blipFill>
          <p:spPr bwMode="auto">
            <a:xfrm>
              <a:off x="4876800" y="1219200"/>
              <a:ext cx="30416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Box 7"/>
            <p:cNvSpPr txBox="1">
              <a:spLocks noChangeArrowheads="1"/>
            </p:cNvSpPr>
            <p:nvPr/>
          </p:nvSpPr>
          <p:spPr bwMode="auto">
            <a:xfrm>
              <a:off x="3048000" y="1600200"/>
              <a:ext cx="990600" cy="3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solidFill>
                    <a:srgbClr val="FFFFFF"/>
                  </a:solidFill>
                </a:rPr>
                <a:t>Sco X-1</a:t>
              </a:r>
            </a:p>
          </p:txBody>
        </p:sp>
        <p:sp>
          <p:nvSpPr>
            <p:cNvPr id="209928" name="TextBox 13"/>
            <p:cNvSpPr txBox="1">
              <a:spLocks noChangeArrowheads="1"/>
            </p:cNvSpPr>
            <p:nvPr/>
          </p:nvSpPr>
          <p:spPr bwMode="auto">
            <a:xfrm>
              <a:off x="4876800" y="3657600"/>
              <a:ext cx="3463739" cy="57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solidFill>
                    <a:srgbClr val="FFFFFF"/>
                  </a:solidFill>
                </a:rPr>
                <a:t>10                        100                     1000</a:t>
              </a:r>
            </a:p>
            <a:p>
              <a:pPr eaLnBrk="1" hangingPunct="1"/>
              <a:r>
                <a:rPr lang="en-US">
                  <a:solidFill>
                    <a:srgbClr val="FFFFFF"/>
                  </a:solidFill>
                </a:rPr>
                <a:t>                         Frequency</a:t>
              </a:r>
            </a:p>
          </p:txBody>
        </p:sp>
        <p:cxnSp>
          <p:nvCxnSpPr>
            <p:cNvPr id="16" name="Straight Connector 15"/>
            <p:cNvCxnSpPr/>
            <p:nvPr/>
          </p:nvCxnSpPr>
          <p:spPr>
            <a:xfrm rot="5400000">
              <a:off x="2743691" y="2320738"/>
              <a:ext cx="230100" cy="26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3619086" y="3086244"/>
              <a:ext cx="230099" cy="1301"/>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3772035" y="3085593"/>
              <a:ext cx="230099" cy="2603"/>
            </a:xfrm>
            <a:prstGeom prst="line">
              <a:avLst/>
            </a:prstGeom>
            <a:ln>
              <a:solidFill>
                <a:srgbClr val="00CC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5220177" y="2096431"/>
              <a:ext cx="230099" cy="13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6743816" y="3238565"/>
              <a:ext cx="230100" cy="2603"/>
            </a:xfrm>
            <a:prstGeom prst="line">
              <a:avLst/>
            </a:prstGeom>
            <a:ln>
              <a:solidFill>
                <a:srgbClr val="00FF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6972265" y="3162088"/>
              <a:ext cx="230100" cy="1301"/>
            </a:xfrm>
            <a:prstGeom prst="line">
              <a:avLst/>
            </a:prstGeom>
            <a:ln>
              <a:solidFill>
                <a:srgbClr val="00CCFF"/>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06365" y="43661"/>
            <a:ext cx="7962370" cy="311987"/>
          </a:xfrm>
        </p:spPr>
        <p:txBody>
          <a:bodyPr>
            <a:noAutofit/>
          </a:bodyPr>
          <a:lstStyle/>
          <a:p>
            <a:r>
              <a:rPr lang="en-US" dirty="0">
                <a:solidFill>
                  <a:srgbClr val="FFFFFF"/>
                </a:solidFill>
              </a:rPr>
              <a:t>S</a:t>
            </a:r>
            <a:r>
              <a:rPr lang="en-US" dirty="0" smtClean="0">
                <a:solidFill>
                  <a:srgbClr val="FFFFFF"/>
                </a:solidFill>
              </a:rPr>
              <a:t>trong </a:t>
            </a:r>
            <a:r>
              <a:rPr lang="en-US" dirty="0">
                <a:solidFill>
                  <a:srgbClr val="FFFFFF"/>
                </a:solidFill>
              </a:rPr>
              <a:t>field </a:t>
            </a:r>
            <a:r>
              <a:rPr lang="en-US" dirty="0" smtClean="0">
                <a:solidFill>
                  <a:srgbClr val="FFFFFF"/>
                </a:solidFill>
              </a:rPr>
              <a:t>gravity diagnostics: Fundamental frequencies of motion</a:t>
            </a:r>
            <a:endParaRPr lang="en-US" dirty="0">
              <a:solidFill>
                <a:srgbClr val="FFFFFF"/>
              </a:solidFill>
            </a:endParaRPr>
          </a:p>
        </p:txBody>
      </p:sp>
      <p:sp>
        <p:nvSpPr>
          <p:cNvPr id="23" name="Content Placeholder 2"/>
          <p:cNvSpPr txBox="1">
            <a:spLocks/>
          </p:cNvSpPr>
          <p:nvPr/>
        </p:nvSpPr>
        <p:spPr>
          <a:xfrm>
            <a:off x="317502" y="496551"/>
            <a:ext cx="4584700" cy="1968500"/>
          </a:xfrm>
          <a:prstGeom prst="rect">
            <a:avLst/>
          </a:prstGeom>
        </p:spPr>
        <p:txBody>
          <a:bodyPr lIns="91425" tIns="45713" rIns="91425" bIns="45713">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b="1" dirty="0">
                <a:solidFill>
                  <a:prstClr val="black"/>
                </a:solidFill>
                <a:latin typeface="Verdana"/>
                <a:cs typeface="Verdana"/>
              </a:rPr>
              <a:t>Frequencies of motion in strong gravity</a:t>
            </a:r>
          </a:p>
        </p:txBody>
      </p:sp>
      <p:pic>
        <p:nvPicPr>
          <p:cNvPr id="13" name="flyby-kor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1904" t="-1" r="16215" b="-12502"/>
          <a:stretch/>
        </p:blipFill>
        <p:spPr>
          <a:xfrm>
            <a:off x="5080192" y="874945"/>
            <a:ext cx="3444720" cy="2695644"/>
          </a:xfrm>
          <a:prstGeom prst="rect">
            <a:avLst/>
          </a:prstGeom>
          <a:effectLst>
            <a:outerShdw blurRad="190500" algn="tl" rotWithShape="0">
              <a:srgbClr val="000000">
                <a:alpha val="70000"/>
              </a:srgbClr>
            </a:outerShdw>
          </a:effectLst>
        </p:spPr>
      </p:pic>
      <p:sp>
        <p:nvSpPr>
          <p:cNvPr id="2" name="TextBox 1"/>
          <p:cNvSpPr txBox="1"/>
          <p:nvPr/>
        </p:nvSpPr>
        <p:spPr>
          <a:xfrm>
            <a:off x="5181600" y="457200"/>
            <a:ext cx="3098800" cy="338554"/>
          </a:xfrm>
          <a:prstGeom prst="rect">
            <a:avLst/>
          </a:prstGeom>
          <a:noFill/>
        </p:spPr>
        <p:txBody>
          <a:bodyPr wrap="square" lIns="91425" tIns="45713" rIns="91425" bIns="45713" rtlCol="0">
            <a:spAutoFit/>
          </a:bodyPr>
          <a:lstStyle/>
          <a:p>
            <a:r>
              <a:rPr lang="en-US" sz="1600" b="1" dirty="0" err="1">
                <a:solidFill>
                  <a:srgbClr val="000000"/>
                </a:solidFill>
                <a:latin typeface="Vegur" pitchFamily="2" charset="0"/>
              </a:rPr>
              <a:t>Inhomogeneities</a:t>
            </a:r>
            <a:r>
              <a:rPr lang="en-US" sz="1600" b="1" dirty="0">
                <a:solidFill>
                  <a:srgbClr val="000000"/>
                </a:solidFill>
                <a:latin typeface="Vegur" pitchFamily="2" charset="0"/>
              </a:rPr>
              <a:t> in inner disk</a:t>
            </a:r>
          </a:p>
        </p:txBody>
      </p:sp>
      <p:pic>
        <p:nvPicPr>
          <p:cNvPr id="18" name="Picture 3" descr="luigi_plain2.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647" y="4080913"/>
            <a:ext cx="2768912" cy="212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nod_prec_small2.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04913" y="4080956"/>
            <a:ext cx="3147581" cy="211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5572" y="3594669"/>
            <a:ext cx="4723739" cy="338540"/>
          </a:xfrm>
          <a:prstGeom prst="rect">
            <a:avLst/>
          </a:prstGeom>
          <a:noFill/>
        </p:spPr>
        <p:txBody>
          <a:bodyPr wrap="none" lIns="91425" tIns="45713" rIns="91425" bIns="45713" rtlCol="0">
            <a:spAutoFit/>
          </a:bodyPr>
          <a:lstStyle/>
          <a:p>
            <a:r>
              <a:rPr lang="en-US" sz="1600" dirty="0">
                <a:solidFill>
                  <a:srgbClr val="000000"/>
                </a:solidFill>
                <a:latin typeface="Vegur" pitchFamily="2" charset="0"/>
              </a:rPr>
              <a:t>GR orbital, </a:t>
            </a:r>
            <a:r>
              <a:rPr lang="en-US" sz="1600" dirty="0" err="1">
                <a:solidFill>
                  <a:srgbClr val="000000"/>
                </a:solidFill>
                <a:latin typeface="Vegur" pitchFamily="2" charset="0"/>
              </a:rPr>
              <a:t>epicyclic</a:t>
            </a:r>
            <a:r>
              <a:rPr lang="en-US" sz="1600" dirty="0">
                <a:solidFill>
                  <a:srgbClr val="000000"/>
                </a:solidFill>
                <a:latin typeface="Vegur" pitchFamily="2" charset="0"/>
              </a:rPr>
              <a:t> and </a:t>
            </a:r>
            <a:r>
              <a:rPr lang="en-US" sz="1600" dirty="0" err="1">
                <a:solidFill>
                  <a:srgbClr val="000000"/>
                </a:solidFill>
                <a:latin typeface="Vegur" pitchFamily="2" charset="0"/>
              </a:rPr>
              <a:t>precessional</a:t>
            </a:r>
            <a:r>
              <a:rPr lang="en-US" sz="1600" dirty="0">
                <a:solidFill>
                  <a:srgbClr val="000000"/>
                </a:solidFill>
                <a:latin typeface="Vegur" pitchFamily="2" charset="0"/>
              </a:rPr>
              <a:t> frequencies</a:t>
            </a:r>
          </a:p>
        </p:txBody>
      </p:sp>
      <p:grpSp>
        <p:nvGrpSpPr>
          <p:cNvPr id="7" name="Group 6"/>
          <p:cNvGrpSpPr/>
          <p:nvPr/>
        </p:nvGrpSpPr>
        <p:grpSpPr>
          <a:xfrm>
            <a:off x="416507" y="990600"/>
            <a:ext cx="3698875" cy="1991812"/>
            <a:chOff x="314325" y="927100"/>
            <a:chExt cx="3698875" cy="1991812"/>
          </a:xfrm>
        </p:grpSpPr>
        <p:grpSp>
          <p:nvGrpSpPr>
            <p:cNvPr id="42" name="Group 41"/>
            <p:cNvGrpSpPr/>
            <p:nvPr/>
          </p:nvGrpSpPr>
          <p:grpSpPr>
            <a:xfrm>
              <a:off x="317500" y="927100"/>
              <a:ext cx="3695700" cy="1991812"/>
              <a:chOff x="7270728" y="1495528"/>
              <a:chExt cx="4149998" cy="2731484"/>
            </a:xfrm>
          </p:grpSpPr>
          <p:pic>
            <p:nvPicPr>
              <p:cNvPr id="41" name="Picture 40"/>
              <p:cNvPicPr>
                <a:picLocks noChangeAspect="1"/>
              </p:cNvPicPr>
              <p:nvPr/>
            </p:nvPicPr>
            <p:blipFill>
              <a:blip r:embed="rId10"/>
              <a:stretch>
                <a:fillRect/>
              </a:stretch>
            </p:blipFill>
            <p:spPr>
              <a:xfrm>
                <a:off x="7270728" y="1495528"/>
                <a:ext cx="4149998" cy="2731484"/>
              </a:xfrm>
              <a:prstGeom prst="rect">
                <a:avLst/>
              </a:prstGeom>
              <a:effectLst>
                <a:outerShdw blurRad="190500" dir="2700000" algn="tl" rotWithShape="0">
                  <a:srgbClr val="000000">
                    <a:alpha val="70000"/>
                  </a:srgbClr>
                </a:outerShdw>
              </a:effectLst>
            </p:spPr>
          </p:pic>
          <p:sp>
            <p:nvSpPr>
              <p:cNvPr id="17" name="TextBox 16"/>
              <p:cNvSpPr txBox="1"/>
              <p:nvPr/>
            </p:nvSpPr>
            <p:spPr>
              <a:xfrm>
                <a:off x="7792903" y="1685331"/>
                <a:ext cx="2327002" cy="379864"/>
              </a:xfrm>
              <a:prstGeom prst="rect">
                <a:avLst/>
              </a:prstGeom>
              <a:noFill/>
            </p:spPr>
            <p:txBody>
              <a:bodyPr wrap="square" rtlCol="0">
                <a:spAutoFit/>
              </a:bodyPr>
              <a:lstStyle/>
              <a:p>
                <a:r>
                  <a:rPr lang="en-US" sz="1200" dirty="0">
                    <a:solidFill>
                      <a:prstClr val="black"/>
                    </a:solidFill>
                    <a:latin typeface="Verdana"/>
                    <a:cs typeface="Verdana"/>
                  </a:rPr>
                  <a:t>BH in XRB / RXTE</a:t>
                </a:r>
              </a:p>
            </p:txBody>
          </p:sp>
        </p:grpSp>
        <p:sp>
          <p:nvSpPr>
            <p:cNvPr id="4" name="Right Triangle 3"/>
            <p:cNvSpPr/>
            <p:nvPr/>
          </p:nvSpPr>
          <p:spPr>
            <a:xfrm>
              <a:off x="314325" y="2412999"/>
              <a:ext cx="511175" cy="50482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6" name="Rectangle 5"/>
          <p:cNvSpPr/>
          <p:nvPr/>
        </p:nvSpPr>
        <p:spPr>
          <a:xfrm>
            <a:off x="8048718" y="49"/>
            <a:ext cx="1095282" cy="356723"/>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2616175703"/>
              </p:ext>
            </p:extLst>
          </p:nvPr>
        </p:nvGraphicFramePr>
        <p:xfrm>
          <a:off x="9296400" y="4648200"/>
          <a:ext cx="3458866" cy="1627962"/>
        </p:xfrm>
        <a:graphic>
          <a:graphicData uri="http://schemas.openxmlformats.org/presentationml/2006/ole">
            <mc:AlternateContent xmlns:mc="http://schemas.openxmlformats.org/markup-compatibility/2006">
              <mc:Choice xmlns:v="urn:schemas-microsoft-com:vml" Requires="v">
                <p:oleObj spid="_x0000_s1069" name="Equation" r:id="rId11" imgW="2781300" imgH="1308100" progId="Equation.3">
                  <p:embed/>
                </p:oleObj>
              </mc:Choice>
              <mc:Fallback>
                <p:oleObj name="Equation" r:id="rId11" imgW="2781300" imgH="13081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96400" y="4648200"/>
                        <a:ext cx="3458866" cy="1627962"/>
                      </a:xfrm>
                      <a:prstGeom prst="rect">
                        <a:avLst/>
                      </a:prstGeom>
                      <a:noFill/>
                      <a:ln>
                        <a:noFill/>
                      </a:ln>
                    </p:spPr>
                  </p:pic>
                </p:oleObj>
              </mc:Fallback>
            </mc:AlternateContent>
          </a:graphicData>
        </a:graphic>
      </p:graphicFrame>
      <p:grpSp>
        <p:nvGrpSpPr>
          <p:cNvPr id="25" name="Group 24"/>
          <p:cNvGrpSpPr/>
          <p:nvPr/>
        </p:nvGrpSpPr>
        <p:grpSpPr>
          <a:xfrm>
            <a:off x="4421499" y="400949"/>
            <a:ext cx="4722502" cy="3975515"/>
            <a:chOff x="3505200" y="152400"/>
            <a:chExt cx="5791200" cy="4654550"/>
          </a:xfrm>
          <a:solidFill>
            <a:schemeClr val="bg1"/>
          </a:solidFill>
        </p:grpSpPr>
        <p:pic>
          <p:nvPicPr>
            <p:cNvPr id="2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5200" y="762000"/>
              <a:ext cx="5248275" cy="40449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3699705" y="152400"/>
              <a:ext cx="5596695" cy="6846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1600" dirty="0">
                  <a:solidFill>
                    <a:srgbClr val="FF0000"/>
                  </a:solidFill>
                </a:rPr>
                <a:t>    - </a:t>
              </a:r>
              <a:r>
                <a:rPr lang="en-US" sz="1600" dirty="0" err="1">
                  <a:solidFill>
                    <a:srgbClr val="FF0000"/>
                  </a:solidFill>
                </a:rPr>
                <a:t>Epicyclic</a:t>
              </a:r>
              <a:r>
                <a:rPr lang="en-US" sz="1600" dirty="0">
                  <a:solidFill>
                    <a:srgbClr val="FF0000"/>
                  </a:solidFill>
                </a:rPr>
                <a:t> Resonance (fixed r) </a:t>
              </a:r>
            </a:p>
            <a:p>
              <a:pPr eaLnBrk="1" fontAlgn="base" hangingPunct="1">
                <a:spcBef>
                  <a:spcPct val="0"/>
                </a:spcBef>
                <a:spcAft>
                  <a:spcPct val="0"/>
                </a:spcAft>
              </a:pPr>
              <a:r>
                <a:rPr lang="en-US" sz="1600" dirty="0">
                  <a:solidFill>
                    <a:srgbClr val="008000"/>
                  </a:solidFill>
                </a:rPr>
                <a:t>    - Relativistic Precession: nodal and </a:t>
              </a:r>
              <a:r>
                <a:rPr lang="en-US" sz="1600" dirty="0" err="1">
                  <a:solidFill>
                    <a:srgbClr val="008000"/>
                  </a:solidFill>
                </a:rPr>
                <a:t>periastron</a:t>
              </a:r>
              <a:endParaRPr lang="en-US" sz="1600" dirty="0">
                <a:solidFill>
                  <a:srgbClr val="008000"/>
                </a:solidFill>
              </a:endParaRPr>
            </a:p>
          </p:txBody>
        </p:sp>
        <p:cxnSp>
          <p:nvCxnSpPr>
            <p:cNvPr id="31" name="Straight Arrow Connector 30"/>
            <p:cNvCxnSpPr/>
            <p:nvPr/>
          </p:nvCxnSpPr>
          <p:spPr>
            <a:xfrm>
              <a:off x="5715000" y="1752600"/>
              <a:ext cx="0" cy="304800"/>
            </a:xfrm>
            <a:prstGeom prst="straightConnector1">
              <a:avLst/>
            </a:prstGeom>
            <a:grpFill/>
            <a:ln>
              <a:solidFill>
                <a:srgbClr val="19BD3A"/>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5715000" y="1752600"/>
              <a:ext cx="0" cy="1295400"/>
            </a:xfrm>
            <a:prstGeom prst="straightConnector1">
              <a:avLst/>
            </a:prstGeom>
            <a:grpFill/>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21" name="Rectangle 20"/>
          <p:cNvSpPr/>
          <p:nvPr/>
        </p:nvSpPr>
        <p:spPr>
          <a:xfrm>
            <a:off x="-76200" y="-152400"/>
            <a:ext cx="9296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a:p>
        </p:txBody>
      </p:sp>
      <p:sp>
        <p:nvSpPr>
          <p:cNvPr id="22" name="Rectangle 21"/>
          <p:cNvSpPr/>
          <p:nvPr/>
        </p:nvSpPr>
        <p:spPr>
          <a:xfrm>
            <a:off x="-25400" y="6248400"/>
            <a:ext cx="92964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a:p>
        </p:txBody>
      </p:sp>
      <p:grpSp>
        <p:nvGrpSpPr>
          <p:cNvPr id="26" name="Group 25"/>
          <p:cNvGrpSpPr>
            <a:grpSpLocks/>
          </p:cNvGrpSpPr>
          <p:nvPr/>
        </p:nvGrpSpPr>
        <p:grpSpPr bwMode="auto">
          <a:xfrm>
            <a:off x="304801" y="914400"/>
            <a:ext cx="3873500" cy="2159000"/>
            <a:chOff x="-1660849" y="1044541"/>
            <a:chExt cx="4457700" cy="2211572"/>
          </a:xfrm>
        </p:grpSpPr>
        <p:pic>
          <p:nvPicPr>
            <p:cNvPr id="27" name="Picture 26"/>
            <p:cNvPicPr>
              <a:picLocks noChangeAspect="1"/>
            </p:cNvPicPr>
            <p:nvPr/>
          </p:nvPicPr>
          <p:blipFill rotWithShape="1">
            <a:blip r:embed="rId14"/>
            <a:srcRect l="2237" t="45522" r="2444"/>
            <a:stretch/>
          </p:blipFill>
          <p:spPr>
            <a:xfrm>
              <a:off x="-1660849" y="1044541"/>
              <a:ext cx="4457700" cy="2211572"/>
            </a:xfrm>
            <a:prstGeom prst="rect">
              <a:avLst/>
            </a:prstGeom>
            <a:ln>
              <a:noFill/>
            </a:ln>
            <a:effectLst>
              <a:outerShdw blurRad="190500" algn="tl" rotWithShape="0">
                <a:srgbClr val="000000">
                  <a:alpha val="70000"/>
                </a:srgbClr>
              </a:outerShdw>
            </a:effectLst>
          </p:spPr>
        </p:pic>
        <p:sp>
          <p:nvSpPr>
            <p:cNvPr id="28" name="TextBox 15"/>
            <p:cNvSpPr txBox="1">
              <a:spLocks noChangeArrowheads="1"/>
            </p:cNvSpPr>
            <p:nvPr/>
          </p:nvSpPr>
          <p:spPr bwMode="auto">
            <a:xfrm>
              <a:off x="-721453" y="1230459"/>
              <a:ext cx="3286558" cy="4098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r>
                <a:rPr lang="en-US">
                  <a:solidFill>
                    <a:srgbClr val="000000"/>
                  </a:solidFill>
                  <a:latin typeface="Verdana" charset="0"/>
                  <a:cs typeface="Verdana" charset="0"/>
                </a:rPr>
                <a:t> eXTP:LAD  7 x S/N</a:t>
              </a:r>
            </a:p>
          </p:txBody>
        </p:sp>
      </p:grpSp>
    </p:spTree>
    <p:custDataLst>
      <p:tags r:id="rId2"/>
    </p:custDataLst>
    <p:extLst>
      <p:ext uri="{BB962C8B-B14F-4D97-AF65-F5344CB8AC3E}">
        <p14:creationId xmlns:p14="http://schemas.microsoft.com/office/powerpoint/2010/main" val="191705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2"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3"/>
                                        </p:tgtEl>
                                      </p:cBhvr>
                                    </p:cmd>
                                  </p:childTnLst>
                                </p:cTn>
                              </p:par>
                            </p:childTnLst>
                          </p:cTn>
                        </p:par>
                      </p:childTnLst>
                    </p:cTn>
                  </p:par>
                </p:childTnLst>
              </p:cTn>
              <p:nextCondLst>
                <p:cond evt="onClick" delay="0">
                  <p:tgtEl>
                    <p:spTgt spid="13"/>
                  </p:tgtEl>
                </p:cond>
              </p:nextCondLst>
            </p:seq>
            <p:video>
              <p:cMediaNode vol="80000">
                <p:cTn id="22" repeatCount="indefinite" fill="remove" display="0">
                  <p:stCondLst>
                    <p:cond delay="indefinite"/>
                  </p:stCondLst>
                </p:cTn>
                <p:tgtEl>
                  <p:spTgt spid="13"/>
                </p:tgtEl>
              </p:cMediaNode>
            </p:video>
          </p:childTnLst>
        </p:cTn>
      </p:par>
    </p:tnLst>
  </p:timing>
  <p:extLst mod="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017" name="Group 3"/>
          <p:cNvGrpSpPr>
            <a:grpSpLocks/>
          </p:cNvGrpSpPr>
          <p:nvPr/>
        </p:nvGrpSpPr>
        <p:grpSpPr bwMode="auto">
          <a:xfrm>
            <a:off x="4276757" y="684213"/>
            <a:ext cx="4687921" cy="3465512"/>
            <a:chOff x="4505712" y="484538"/>
            <a:chExt cx="4686892" cy="3465162"/>
          </a:xfrm>
        </p:grpSpPr>
        <p:grpSp>
          <p:nvGrpSpPr>
            <p:cNvPr id="214038" name="Group 33"/>
            <p:cNvGrpSpPr>
              <a:grpSpLocks/>
            </p:cNvGrpSpPr>
            <p:nvPr/>
          </p:nvGrpSpPr>
          <p:grpSpPr bwMode="auto">
            <a:xfrm>
              <a:off x="4505712" y="484538"/>
              <a:ext cx="4686892" cy="3465162"/>
              <a:chOff x="825500" y="1498600"/>
              <a:chExt cx="5264901" cy="3721100"/>
            </a:xfrm>
          </p:grpSpPr>
          <p:sp>
            <p:nvSpPr>
              <p:cNvPr id="8" name="Rectangle 7"/>
              <p:cNvSpPr/>
              <p:nvPr/>
            </p:nvSpPr>
            <p:spPr>
              <a:xfrm>
                <a:off x="825500" y="1626443"/>
                <a:ext cx="5143630" cy="35932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30" fontAlgn="auto">
                  <a:spcBef>
                    <a:spcPts val="0"/>
                  </a:spcBef>
                  <a:spcAft>
                    <a:spcPts val="0"/>
                  </a:spcAft>
                  <a:defRPr/>
                </a:pPr>
                <a:endParaRPr lang="en-US" sz="1800">
                  <a:solidFill>
                    <a:prstClr val="white"/>
                  </a:solidFill>
                  <a:latin typeface="Calibri"/>
                </a:endParaRPr>
              </a:p>
            </p:txBody>
          </p:sp>
          <p:pic>
            <p:nvPicPr>
              <p:cNvPr id="9" name="Picture 8"/>
              <p:cNvPicPr>
                <a:picLocks noChangeAspect="1"/>
              </p:cNvPicPr>
              <p:nvPr/>
            </p:nvPicPr>
            <p:blipFill rotWithShape="1">
              <a:blip r:embed="rId2"/>
              <a:srcRect l="9788" t="31485" b="38685"/>
              <a:stretch/>
            </p:blipFill>
            <p:spPr>
              <a:xfrm>
                <a:off x="1526175" y="1663944"/>
                <a:ext cx="4448303" cy="2933585"/>
              </a:xfrm>
              <a:prstGeom prst="rect">
                <a:avLst/>
              </a:prstGeom>
              <a:ln>
                <a:noFill/>
              </a:ln>
              <a:effectLst>
                <a:outerShdw blurRad="190500" algn="tl" rotWithShape="0">
                  <a:srgbClr val="000000">
                    <a:alpha val="70000"/>
                  </a:srgbClr>
                </a:outerShdw>
              </a:effectLst>
            </p:spPr>
          </p:pic>
          <p:pic>
            <p:nvPicPr>
              <p:cNvPr id="214043" name="Picture 39"/>
              <p:cNvPicPr>
                <a:picLocks noChangeAspect="1"/>
              </p:cNvPicPr>
              <p:nvPr/>
            </p:nvPicPr>
            <p:blipFill>
              <a:blip r:embed="rId2">
                <a:extLst>
                  <a:ext uri="{28A0092B-C50C-407E-A947-70E740481C1C}">
                    <a14:useLocalDpi xmlns:a14="http://schemas.microsoft.com/office/drawing/2010/main" val="0"/>
                  </a:ext>
                </a:extLst>
              </a:blip>
              <a:srcRect t="89549" b="8467"/>
              <a:stretch>
                <a:fillRect/>
              </a:stretch>
            </p:blipFill>
            <p:spPr bwMode="auto">
              <a:xfrm>
                <a:off x="1054100" y="4552950"/>
                <a:ext cx="4930613" cy="8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752601" y="2577599"/>
                <a:ext cx="951409" cy="330476"/>
              </a:xfrm>
              <a:prstGeom prst="rect">
                <a:avLst/>
              </a:prstGeom>
              <a:noFill/>
            </p:spPr>
            <p:txBody>
              <a:bodyPr wrap="none">
                <a:spAutoFit/>
              </a:bodyPr>
              <a:lstStyle/>
              <a:p>
                <a:pPr defTabSz="457130" fontAlgn="auto">
                  <a:spcBef>
                    <a:spcPts val="0"/>
                  </a:spcBef>
                  <a:spcAft>
                    <a:spcPts val="0"/>
                  </a:spcAft>
                  <a:defRPr/>
                </a:pPr>
                <a:r>
                  <a:rPr lang="en-US" sz="1400">
                    <a:solidFill>
                      <a:srgbClr val="008000"/>
                    </a:solidFill>
                    <a:latin typeface="Verdana"/>
                    <a:ea typeface="+mn-ea"/>
                    <a:cs typeface="Verdana"/>
                  </a:rPr>
                  <a:t>a*=0.7</a:t>
                </a:r>
              </a:p>
            </p:txBody>
          </p:sp>
          <p:sp>
            <p:nvSpPr>
              <p:cNvPr id="12" name="TextBox 11"/>
              <p:cNvSpPr txBox="1"/>
              <p:nvPr/>
            </p:nvSpPr>
            <p:spPr>
              <a:xfrm>
                <a:off x="4483984" y="1943495"/>
                <a:ext cx="1040017" cy="561808"/>
              </a:xfrm>
              <a:prstGeom prst="rect">
                <a:avLst/>
              </a:prstGeom>
              <a:noFill/>
            </p:spPr>
            <p:txBody>
              <a:bodyPr wrap="none">
                <a:spAutoFit/>
              </a:bodyPr>
              <a:lstStyle/>
              <a:p>
                <a:pPr defTabSz="457130" fontAlgn="auto">
                  <a:spcBef>
                    <a:spcPts val="0"/>
                  </a:spcBef>
                  <a:spcAft>
                    <a:spcPts val="0"/>
                  </a:spcAft>
                  <a:defRPr/>
                </a:pPr>
                <a:r>
                  <a:rPr lang="en-US" sz="1400">
                    <a:solidFill>
                      <a:srgbClr val="FF0000"/>
                    </a:solidFill>
                    <a:latin typeface="Verdana"/>
                    <a:ea typeface="+mn-ea"/>
                    <a:cs typeface="Verdana"/>
                  </a:rPr>
                  <a:t>a*=0.6</a:t>
                </a:r>
              </a:p>
              <a:p>
                <a:pPr defTabSz="457130" fontAlgn="auto">
                  <a:spcBef>
                    <a:spcPts val="0"/>
                  </a:spcBef>
                  <a:spcAft>
                    <a:spcPts val="0"/>
                  </a:spcAft>
                  <a:defRPr/>
                </a:pPr>
                <a:r>
                  <a:rPr lang="en-US" sz="1400">
                    <a:solidFill>
                      <a:srgbClr val="FF0000"/>
                    </a:solidFill>
                    <a:latin typeface="Verdana"/>
                    <a:ea typeface="+mn-ea"/>
                    <a:cs typeface="Verdana"/>
                  </a:rPr>
                  <a:t>m = 7.1</a:t>
                </a:r>
              </a:p>
            </p:txBody>
          </p:sp>
          <p:sp>
            <p:nvSpPr>
              <p:cNvPr id="13" name="TextBox 12"/>
              <p:cNvSpPr txBox="1"/>
              <p:nvPr/>
            </p:nvSpPr>
            <p:spPr>
              <a:xfrm>
                <a:off x="1041230" y="1498600"/>
                <a:ext cx="591954" cy="33047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600</a:t>
                </a:r>
              </a:p>
            </p:txBody>
          </p:sp>
          <p:sp>
            <p:nvSpPr>
              <p:cNvPr id="14" name="TextBox 13"/>
              <p:cNvSpPr txBox="1"/>
              <p:nvPr/>
            </p:nvSpPr>
            <p:spPr>
              <a:xfrm>
                <a:off x="1028749" y="2971358"/>
                <a:ext cx="591954" cy="33047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500</a:t>
                </a:r>
              </a:p>
            </p:txBody>
          </p:sp>
          <p:sp>
            <p:nvSpPr>
              <p:cNvPr id="15" name="TextBox 14"/>
              <p:cNvSpPr txBox="1"/>
              <p:nvPr/>
            </p:nvSpPr>
            <p:spPr>
              <a:xfrm>
                <a:off x="1028749" y="4381046"/>
                <a:ext cx="591954" cy="33047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400</a:t>
                </a:r>
              </a:p>
            </p:txBody>
          </p:sp>
          <p:sp>
            <p:nvSpPr>
              <p:cNvPr id="16" name="TextBox 15"/>
              <p:cNvSpPr txBox="1"/>
              <p:nvPr/>
            </p:nvSpPr>
            <p:spPr>
              <a:xfrm>
                <a:off x="1128591" y="1859971"/>
                <a:ext cx="466637" cy="33047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Hz</a:t>
                </a:r>
                <a:endParaRPr lang="en-US" sz="1400" baseline="-25000">
                  <a:solidFill>
                    <a:prstClr val="black"/>
                  </a:solidFill>
                  <a:latin typeface="Verdana"/>
                  <a:ea typeface="+mn-ea"/>
                  <a:cs typeface="Verdana"/>
                </a:endParaRPr>
              </a:p>
            </p:txBody>
          </p:sp>
          <p:sp>
            <p:nvSpPr>
              <p:cNvPr id="17" name="TextBox 16"/>
              <p:cNvSpPr txBox="1"/>
              <p:nvPr/>
            </p:nvSpPr>
            <p:spPr>
              <a:xfrm>
                <a:off x="1358584" y="4597528"/>
                <a:ext cx="591954" cy="33047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300</a:t>
                </a:r>
              </a:p>
            </p:txBody>
          </p:sp>
          <p:sp>
            <p:nvSpPr>
              <p:cNvPr id="18" name="TextBox 17"/>
              <p:cNvSpPr txBox="1"/>
              <p:nvPr/>
            </p:nvSpPr>
            <p:spPr>
              <a:xfrm>
                <a:off x="3480219" y="4597528"/>
                <a:ext cx="591954" cy="33047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400</a:t>
                </a:r>
              </a:p>
            </p:txBody>
          </p:sp>
          <p:sp>
            <p:nvSpPr>
              <p:cNvPr id="19" name="TextBox 18"/>
              <p:cNvSpPr txBox="1"/>
              <p:nvPr/>
            </p:nvSpPr>
            <p:spPr>
              <a:xfrm>
                <a:off x="5498447" y="4597528"/>
                <a:ext cx="591954" cy="33047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500</a:t>
                </a:r>
              </a:p>
            </p:txBody>
          </p:sp>
        </p:grpSp>
        <p:sp>
          <p:nvSpPr>
            <p:cNvPr id="6" name="TextBox 5"/>
            <p:cNvSpPr txBox="1"/>
            <p:nvPr/>
          </p:nvSpPr>
          <p:spPr>
            <a:xfrm>
              <a:off x="5292939" y="2694115"/>
              <a:ext cx="925839" cy="307746"/>
            </a:xfrm>
            <a:prstGeom prst="rect">
              <a:avLst/>
            </a:prstGeom>
            <a:noFill/>
          </p:spPr>
          <p:txBody>
            <a:bodyPr wrap="none">
              <a:spAutoFit/>
            </a:bodyPr>
            <a:lstStyle/>
            <a:p>
              <a:pPr defTabSz="457130" fontAlgn="auto">
                <a:spcBef>
                  <a:spcPts val="0"/>
                </a:spcBef>
                <a:spcAft>
                  <a:spcPts val="0"/>
                </a:spcAft>
                <a:defRPr/>
              </a:pPr>
              <a:r>
                <a:rPr lang="en-US" sz="1400">
                  <a:solidFill>
                    <a:srgbClr val="0000FF"/>
                  </a:solidFill>
                  <a:latin typeface="Verdana"/>
                  <a:ea typeface="+mn-ea"/>
                  <a:cs typeface="Verdana"/>
                </a:rPr>
                <a:t>m = 7.3</a:t>
              </a:r>
            </a:p>
          </p:txBody>
        </p:sp>
        <p:sp>
          <p:nvSpPr>
            <p:cNvPr id="7" name="TextBox 6"/>
            <p:cNvSpPr txBox="1"/>
            <p:nvPr/>
          </p:nvSpPr>
          <p:spPr>
            <a:xfrm>
              <a:off x="5283416" y="787719"/>
              <a:ext cx="1748813" cy="307746"/>
            </a:xfrm>
            <a:prstGeom prst="rect">
              <a:avLst/>
            </a:prstGeom>
            <a:noFill/>
          </p:spPr>
          <p:txBody>
            <a:bodyPr wrap="none">
              <a:spAutoFit/>
            </a:bodyPr>
            <a:lstStyle/>
            <a:p>
              <a:pPr defTabSz="457130" fontAlgn="auto">
                <a:spcBef>
                  <a:spcPts val="0"/>
                </a:spcBef>
                <a:spcAft>
                  <a:spcPts val="0"/>
                </a:spcAft>
                <a:defRPr/>
              </a:pPr>
              <a:r>
                <a:rPr lang="en-US" sz="1400">
                  <a:solidFill>
                    <a:prstClr val="black"/>
                  </a:solidFill>
                  <a:latin typeface="Verdana"/>
                  <a:ea typeface="+mn-ea"/>
                  <a:cs typeface="Verdana"/>
                </a:rPr>
                <a:t>Orbital frequency</a:t>
              </a:r>
            </a:p>
          </p:txBody>
        </p:sp>
      </p:grpSp>
      <p:sp>
        <p:nvSpPr>
          <p:cNvPr id="20" name="Rettangolo 42"/>
          <p:cNvSpPr/>
          <p:nvPr/>
        </p:nvSpPr>
        <p:spPr>
          <a:xfrm>
            <a:off x="76205" y="828682"/>
            <a:ext cx="4352925" cy="5495925"/>
          </a:xfrm>
          <a:prstGeom prst="rect">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457130" fontAlgn="auto">
              <a:spcBef>
                <a:spcPts val="0"/>
              </a:spcBef>
              <a:spcAft>
                <a:spcPts val="0"/>
              </a:spcAft>
              <a:defRPr/>
            </a:pPr>
            <a:endParaRPr lang="en-GB" sz="1800">
              <a:solidFill>
                <a:prstClr val="white"/>
              </a:solidFill>
              <a:latin typeface="Calibri"/>
            </a:endParaRPr>
          </a:p>
        </p:txBody>
      </p:sp>
      <p:sp>
        <p:nvSpPr>
          <p:cNvPr id="214019" name="Text Placeholder 6"/>
          <p:cNvSpPr txBox="1">
            <a:spLocks/>
          </p:cNvSpPr>
          <p:nvPr/>
        </p:nvSpPr>
        <p:spPr bwMode="auto">
          <a:xfrm>
            <a:off x="1371601" y="-69850"/>
            <a:ext cx="7315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defRPr sz="2000">
                <a:solidFill>
                  <a:schemeClr val="tx1"/>
                </a:solidFill>
                <a:latin typeface="Times New Roman" charset="0"/>
                <a:ea typeface="ＭＳ Ｐゴシック" charset="0"/>
                <a:cs typeface="ＭＳ Ｐゴシック" charset="0"/>
              </a:defRPr>
            </a:lvl1pPr>
            <a:lvl2pPr marL="742950" indent="-285750" eaLnBrk="0" hangingPunct="0">
              <a:defRPr sz="2000">
                <a:solidFill>
                  <a:schemeClr val="tx1"/>
                </a:solidFill>
                <a:latin typeface="Times New Roman" charset="0"/>
                <a:ea typeface="ＭＳ Ｐゴシック" charset="0"/>
              </a:defRPr>
            </a:lvl2pPr>
            <a:lvl3pPr marL="1143000" indent="-228600" eaLnBrk="0" hangingPunct="0">
              <a:defRPr sz="2000">
                <a:solidFill>
                  <a:schemeClr val="tx1"/>
                </a:solidFill>
                <a:latin typeface="Times New Roman" charset="0"/>
                <a:ea typeface="ＭＳ Ｐゴシック" charset="0"/>
              </a:defRPr>
            </a:lvl3pPr>
            <a:lvl4pPr marL="1600200" indent="-228600" eaLnBrk="0" hangingPunct="0">
              <a:defRPr sz="2000">
                <a:solidFill>
                  <a:schemeClr val="tx1"/>
                </a:solidFill>
                <a:latin typeface="Times New Roman" charset="0"/>
                <a:ea typeface="ＭＳ Ｐゴシック" charset="0"/>
              </a:defRPr>
            </a:lvl4pPr>
            <a:lvl5pPr marL="2057400" indent="-228600" eaLnBrk="0" hangingPunct="0">
              <a:defRPr sz="20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a:solidFill>
                  <a:schemeClr val="tx1"/>
                </a:solidFill>
                <a:latin typeface="Times New Roman" charset="0"/>
                <a:ea typeface="ＭＳ Ｐゴシック" charset="0"/>
              </a:defRPr>
            </a:lvl9pPr>
          </a:lstStyle>
          <a:p>
            <a:pPr eaLnBrk="1" hangingPunct="1">
              <a:buFont typeface="Arial" charset="0"/>
              <a:buNone/>
            </a:pPr>
            <a:r>
              <a:rPr lang="en-US" sz="2800" dirty="0">
                <a:solidFill>
                  <a:srgbClr val="000000"/>
                </a:solidFill>
                <a:latin typeface="Calibri" charset="0"/>
              </a:rPr>
              <a:t>Timing diagnostics: relativistic </a:t>
            </a:r>
            <a:r>
              <a:rPr lang="en-US" sz="2800" dirty="0" err="1">
                <a:solidFill>
                  <a:srgbClr val="000000"/>
                </a:solidFill>
                <a:latin typeface="Calibri" charset="0"/>
              </a:rPr>
              <a:t>epicyclic</a:t>
            </a:r>
            <a:r>
              <a:rPr lang="en-US" sz="2800" dirty="0">
                <a:solidFill>
                  <a:srgbClr val="000000"/>
                </a:solidFill>
                <a:latin typeface="Calibri" charset="0"/>
              </a:rPr>
              <a:t> motion </a:t>
            </a:r>
          </a:p>
        </p:txBody>
      </p:sp>
      <p:pic>
        <p:nvPicPr>
          <p:cNvPr id="214020" name="Content Placeholder 7"/>
          <p:cNvPicPr>
            <a:picLocks noGrp="1" noChangeAspect="1"/>
          </p:cNvPicPr>
          <p:nvPr>
            <p:ph idx="4294967295"/>
          </p:nvPr>
        </p:nvPicPr>
        <p:blipFill>
          <a:blip r:embed="rId3">
            <a:extLst>
              <a:ext uri="{28A0092B-C50C-407E-A947-70E740481C1C}">
                <a14:useLocalDpi xmlns:a14="http://schemas.microsoft.com/office/drawing/2010/main" val="0"/>
              </a:ext>
            </a:extLst>
          </a:blip>
          <a:srcRect l="12543" t="19443" b="9312"/>
          <a:stretch>
            <a:fillRect/>
          </a:stretch>
        </p:blipFill>
        <p:spPr>
          <a:xfrm rot="16200000">
            <a:off x="-793" y="1526407"/>
            <a:ext cx="4745038" cy="3495675"/>
          </a:xfrm>
          <a:noFill/>
        </p:spPr>
      </p:pic>
      <p:pic>
        <p:nvPicPr>
          <p:cNvPr id="214021" name="Picture 23"/>
          <p:cNvPicPr>
            <a:picLocks noChangeAspect="1" noChangeArrowheads="1"/>
          </p:cNvPicPr>
          <p:nvPr/>
        </p:nvPicPr>
        <p:blipFill>
          <a:blip r:embed="rId4">
            <a:extLst>
              <a:ext uri="{28A0092B-C50C-407E-A947-70E740481C1C}">
                <a14:useLocalDpi xmlns:a14="http://schemas.microsoft.com/office/drawing/2010/main" val="0"/>
              </a:ext>
            </a:extLst>
          </a:blip>
          <a:srcRect l="10081" t="3993" r="89018" b="74158"/>
          <a:stretch>
            <a:fillRect/>
          </a:stretch>
        </p:blipFill>
        <p:spPr bwMode="auto">
          <a:xfrm rot="-5400000">
            <a:off x="2459038" y="4044951"/>
            <a:ext cx="16510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642942" y="5797551"/>
            <a:ext cx="3788186" cy="523206"/>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0             1            2            3           4</a:t>
            </a:r>
          </a:p>
          <a:p>
            <a:pPr algn="ctr" defTabSz="457130" fontAlgn="auto">
              <a:spcBef>
                <a:spcPts val="0"/>
              </a:spcBef>
              <a:spcAft>
                <a:spcPts val="0"/>
              </a:spcAft>
              <a:defRPr/>
            </a:pPr>
            <a:r>
              <a:rPr lang="en-US" sz="1400">
                <a:solidFill>
                  <a:prstClr val="black"/>
                </a:solidFill>
                <a:latin typeface="Verdana"/>
                <a:ea typeface="+mn-ea"/>
                <a:cs typeface="Verdana"/>
              </a:rPr>
              <a:t>                    TIME (ksec)</a:t>
            </a:r>
          </a:p>
        </p:txBody>
      </p:sp>
      <p:pic>
        <p:nvPicPr>
          <p:cNvPr id="214023" name="Picture 25"/>
          <p:cNvPicPr>
            <a:picLocks noChangeAspect="1" noChangeArrowheads="1"/>
          </p:cNvPicPr>
          <p:nvPr/>
        </p:nvPicPr>
        <p:blipFill>
          <a:blip r:embed="rId4">
            <a:extLst>
              <a:ext uri="{28A0092B-C50C-407E-A947-70E740481C1C}">
                <a14:useLocalDpi xmlns:a14="http://schemas.microsoft.com/office/drawing/2010/main" val="0"/>
              </a:ext>
            </a:extLst>
          </a:blip>
          <a:srcRect l="10081" t="9462" r="89018" b="74158"/>
          <a:stretch>
            <a:fillRect/>
          </a:stretch>
        </p:blipFill>
        <p:spPr bwMode="auto">
          <a:xfrm>
            <a:off x="571500" y="2101850"/>
            <a:ext cx="21113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127000" y="4248162"/>
            <a:ext cx="527052"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400</a:t>
            </a:r>
          </a:p>
        </p:txBody>
      </p:sp>
      <p:sp>
        <p:nvSpPr>
          <p:cNvPr id="27" name="TextBox 26"/>
          <p:cNvSpPr txBox="1"/>
          <p:nvPr/>
        </p:nvSpPr>
        <p:spPr>
          <a:xfrm>
            <a:off x="317507" y="5429262"/>
            <a:ext cx="298774"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0</a:t>
            </a:r>
          </a:p>
        </p:txBody>
      </p:sp>
      <p:sp>
        <p:nvSpPr>
          <p:cNvPr id="28" name="TextBox 27"/>
          <p:cNvSpPr txBox="1"/>
          <p:nvPr/>
        </p:nvSpPr>
        <p:spPr>
          <a:xfrm>
            <a:off x="127000" y="3092462"/>
            <a:ext cx="527052"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800</a:t>
            </a:r>
          </a:p>
        </p:txBody>
      </p:sp>
      <p:sp>
        <p:nvSpPr>
          <p:cNvPr id="29" name="TextBox 28"/>
          <p:cNvSpPr txBox="1"/>
          <p:nvPr/>
        </p:nvSpPr>
        <p:spPr>
          <a:xfrm>
            <a:off x="32" y="2051062"/>
            <a:ext cx="641191"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1200</a:t>
            </a:r>
          </a:p>
        </p:txBody>
      </p:sp>
      <p:sp>
        <p:nvSpPr>
          <p:cNvPr id="30" name="TextBox 29"/>
          <p:cNvSpPr txBox="1"/>
          <p:nvPr/>
        </p:nvSpPr>
        <p:spPr>
          <a:xfrm>
            <a:off x="2366963" y="982675"/>
            <a:ext cx="1708328"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X-ray flux (Crab)</a:t>
            </a:r>
          </a:p>
        </p:txBody>
      </p:sp>
      <p:sp>
        <p:nvSpPr>
          <p:cNvPr id="31" name="TextBox 30"/>
          <p:cNvSpPr txBox="1"/>
          <p:nvPr/>
        </p:nvSpPr>
        <p:spPr>
          <a:xfrm>
            <a:off x="215900" y="2406662"/>
            <a:ext cx="415468"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Hz</a:t>
            </a:r>
          </a:p>
        </p:txBody>
      </p:sp>
      <p:sp>
        <p:nvSpPr>
          <p:cNvPr id="32" name="TextBox 31"/>
          <p:cNvSpPr txBox="1"/>
          <p:nvPr/>
        </p:nvSpPr>
        <p:spPr>
          <a:xfrm>
            <a:off x="2476500" y="2178099"/>
            <a:ext cx="1752600" cy="936313"/>
          </a:xfrm>
          <a:prstGeom prst="rect">
            <a:avLst/>
          </a:prstGeom>
          <a:noFill/>
        </p:spPr>
        <p:txBody>
          <a:bodyPr lIns="91425" tIns="45713" rIns="91425" bIns="45713">
            <a:spAutoFit/>
          </a:bodyPr>
          <a:lstStyle/>
          <a:p>
            <a:pPr defTabSz="457130" fontAlgn="auto">
              <a:spcBef>
                <a:spcPts val="0"/>
              </a:spcBef>
              <a:spcAft>
                <a:spcPts val="0"/>
              </a:spcAft>
              <a:defRPr/>
            </a:pPr>
            <a:r>
              <a:rPr lang="en-US" sz="1800">
                <a:solidFill>
                  <a:srgbClr val="FFFFFF"/>
                </a:solidFill>
                <a:latin typeface="Verdana"/>
                <a:ea typeface="+mn-ea"/>
                <a:cs typeface="Verdana"/>
              </a:rPr>
              <a:t>Orbital and epicyclic frequencies</a:t>
            </a:r>
          </a:p>
        </p:txBody>
      </p:sp>
      <p:pic>
        <p:nvPicPr>
          <p:cNvPr id="214031" name="Picture 34"/>
          <p:cNvPicPr>
            <a:picLocks noChangeAspect="1" noChangeArrowheads="1"/>
          </p:cNvPicPr>
          <p:nvPr/>
        </p:nvPicPr>
        <p:blipFill>
          <a:blip r:embed="rId4">
            <a:extLst>
              <a:ext uri="{28A0092B-C50C-407E-A947-70E740481C1C}">
                <a14:useLocalDpi xmlns:a14="http://schemas.microsoft.com/office/drawing/2010/main" val="0"/>
              </a:ext>
            </a:extLst>
          </a:blip>
          <a:srcRect l="9866" t="20284" r="89017" b="74158"/>
          <a:stretch>
            <a:fillRect/>
          </a:stretch>
        </p:blipFill>
        <p:spPr bwMode="auto">
          <a:xfrm>
            <a:off x="546102" y="984250"/>
            <a:ext cx="2492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p:cNvSpPr txBox="1"/>
          <p:nvPr/>
        </p:nvSpPr>
        <p:spPr>
          <a:xfrm>
            <a:off x="165123" y="1695456"/>
            <a:ext cx="478223"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0.9</a:t>
            </a:r>
          </a:p>
        </p:txBody>
      </p:sp>
      <p:sp>
        <p:nvSpPr>
          <p:cNvPr id="35" name="TextBox 34"/>
          <p:cNvSpPr txBox="1"/>
          <p:nvPr/>
        </p:nvSpPr>
        <p:spPr>
          <a:xfrm>
            <a:off x="177825" y="1276362"/>
            <a:ext cx="478223"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1.0</a:t>
            </a:r>
          </a:p>
        </p:txBody>
      </p:sp>
      <p:sp>
        <p:nvSpPr>
          <p:cNvPr id="36" name="TextBox 35"/>
          <p:cNvSpPr txBox="1"/>
          <p:nvPr/>
        </p:nvSpPr>
        <p:spPr>
          <a:xfrm>
            <a:off x="177825" y="806456"/>
            <a:ext cx="478223" cy="307762"/>
          </a:xfrm>
          <a:prstGeom prst="rect">
            <a:avLst/>
          </a:prstGeom>
          <a:noFill/>
        </p:spPr>
        <p:txBody>
          <a:bodyPr wrap="none" lIns="91425" tIns="45713" rIns="91425" bIns="45713">
            <a:spAutoFit/>
          </a:bodyPr>
          <a:lstStyle/>
          <a:p>
            <a:pPr defTabSz="457130" fontAlgn="auto">
              <a:spcBef>
                <a:spcPts val="0"/>
              </a:spcBef>
              <a:spcAft>
                <a:spcPts val="0"/>
              </a:spcAft>
              <a:defRPr/>
            </a:pPr>
            <a:r>
              <a:rPr lang="en-US" sz="1400">
                <a:solidFill>
                  <a:prstClr val="black"/>
                </a:solidFill>
                <a:latin typeface="Verdana"/>
                <a:ea typeface="+mn-ea"/>
                <a:cs typeface="Verdana"/>
              </a:rPr>
              <a:t>1.1</a:t>
            </a:r>
          </a:p>
        </p:txBody>
      </p:sp>
      <p:pic>
        <p:nvPicPr>
          <p:cNvPr id="214035" name="Picture 4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35514" y="720725"/>
            <a:ext cx="430847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p:cNvSpPr/>
          <p:nvPr/>
        </p:nvSpPr>
        <p:spPr>
          <a:xfrm>
            <a:off x="5256214" y="2592388"/>
            <a:ext cx="1655762" cy="6842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defTabSz="457130" fontAlgn="auto">
              <a:spcBef>
                <a:spcPts val="0"/>
              </a:spcBef>
              <a:spcAft>
                <a:spcPts val="0"/>
              </a:spcAft>
              <a:defRPr/>
            </a:pPr>
            <a:endParaRPr lang="en-US" sz="1800">
              <a:solidFill>
                <a:prstClr val="white"/>
              </a:solidFill>
              <a:latin typeface="Calibri"/>
            </a:endParaRPr>
          </a:p>
        </p:txBody>
      </p:sp>
      <p:sp>
        <p:nvSpPr>
          <p:cNvPr id="39" name="TextBox 38"/>
          <p:cNvSpPr txBox="1"/>
          <p:nvPr/>
        </p:nvSpPr>
        <p:spPr>
          <a:xfrm>
            <a:off x="4635501" y="4057673"/>
            <a:ext cx="4470400" cy="1754312"/>
          </a:xfrm>
          <a:prstGeom prst="rect">
            <a:avLst/>
          </a:prstGeom>
          <a:noFill/>
        </p:spPr>
        <p:txBody>
          <a:bodyPr lIns="91425" tIns="45713" rIns="91425" bIns="45713">
            <a:spAutoFit/>
          </a:bodyPr>
          <a:lstStyle/>
          <a:p>
            <a:pPr marL="285707" indent="-285707" defTabSz="457130" fontAlgn="auto">
              <a:spcBef>
                <a:spcPts val="0"/>
              </a:spcBef>
              <a:spcAft>
                <a:spcPts val="0"/>
              </a:spcAft>
              <a:buFont typeface="Arial"/>
              <a:buChar char="•"/>
              <a:defRPr/>
            </a:pPr>
            <a:r>
              <a:rPr lang="en-US" sz="1800" dirty="0">
                <a:solidFill>
                  <a:prstClr val="black"/>
                </a:solidFill>
                <a:latin typeface="Verdana"/>
                <a:ea typeface="+mn-ea"/>
                <a:cs typeface="Verdana"/>
              </a:rPr>
              <a:t>Precisely measure orbital and </a:t>
            </a:r>
            <a:r>
              <a:rPr lang="en-US" sz="1800" dirty="0" err="1">
                <a:solidFill>
                  <a:prstClr val="black"/>
                </a:solidFill>
                <a:latin typeface="Verdana"/>
                <a:ea typeface="+mn-ea"/>
                <a:cs typeface="Verdana"/>
              </a:rPr>
              <a:t>epicyclic</a:t>
            </a:r>
            <a:r>
              <a:rPr lang="en-US" sz="1800" dirty="0">
                <a:solidFill>
                  <a:prstClr val="black"/>
                </a:solidFill>
                <a:latin typeface="Verdana"/>
                <a:ea typeface="+mn-ea"/>
                <a:cs typeface="Verdana"/>
              </a:rPr>
              <a:t> frequencies at each radius</a:t>
            </a:r>
          </a:p>
          <a:p>
            <a:pPr marL="285707" indent="-285707" defTabSz="457130" fontAlgn="auto">
              <a:spcBef>
                <a:spcPts val="0"/>
              </a:spcBef>
              <a:spcAft>
                <a:spcPts val="0"/>
              </a:spcAft>
              <a:buFont typeface="Arial"/>
              <a:buChar char="•"/>
              <a:defRPr/>
            </a:pPr>
            <a:r>
              <a:rPr lang="en-US" sz="1800" dirty="0">
                <a:solidFill>
                  <a:prstClr val="black"/>
                </a:solidFill>
                <a:latin typeface="Verdana"/>
                <a:ea typeface="+mn-ea"/>
                <a:cs typeface="Verdana"/>
              </a:rPr>
              <a:t>Compare to GR predictions</a:t>
            </a:r>
          </a:p>
          <a:p>
            <a:pPr marL="285707" indent="-285707" defTabSz="457130" fontAlgn="auto">
              <a:spcBef>
                <a:spcPts val="0"/>
              </a:spcBef>
              <a:spcAft>
                <a:spcPts val="0"/>
              </a:spcAft>
              <a:buFont typeface="Arial"/>
              <a:buChar char="•"/>
              <a:defRPr/>
            </a:pPr>
            <a:r>
              <a:rPr lang="en-US" sz="1800" dirty="0">
                <a:solidFill>
                  <a:prstClr val="black"/>
                </a:solidFill>
                <a:latin typeface="Verdana"/>
                <a:ea typeface="+mn-ea"/>
                <a:cs typeface="Verdana"/>
              </a:rPr>
              <a:t>Measure black hole mass and spin to &lt; 0.3 % precision</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7|23.4"/>
</p:tagLst>
</file>

<file path=ppt/theme/_rels/theme16.xml.rels><?xml version="1.0" encoding="UTF-8" standalone="yes"?>
<Relationships xmlns="http://schemas.openxmlformats.org/package/2006/relationships"><Relationship Id="rId1" Type="http://schemas.openxmlformats.org/officeDocument/2006/relationships/image" Target="../media/image11.png"/></Relationships>
</file>

<file path=ppt/theme/_rels/theme17.xml.rels><?xml version="1.0" encoding="UTF-8" standalone="yes"?>
<Relationships xmlns="http://schemas.openxmlformats.org/package/2006/relationships"><Relationship Id="rId1" Type="http://schemas.openxmlformats.org/officeDocument/2006/relationships/image" Target="../media/image11.png"/></Relationships>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Santangelo_Majorana">
  <a:themeElements>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Santangelo_Majorana">
  <a:themeElements>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antangelo_Majorana">
  <a:themeElements>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Santangelo_Majorana">
  <a:themeElements>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Santangelo_Majorana">
  <a:themeElements>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1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1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7.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5_Santangelo_Majorana">
  <a:themeElements>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fontScheme name="UT_TIT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T_TITEL 1">
        <a:dk1>
          <a:srgbClr val="333333"/>
        </a:dk1>
        <a:lt1>
          <a:srgbClr val="FFFFFF"/>
        </a:lt1>
        <a:dk2>
          <a:srgbClr val="A51E37"/>
        </a:dk2>
        <a:lt2>
          <a:srgbClr val="2D2015"/>
        </a:lt2>
        <a:accent1>
          <a:srgbClr val="ADB3B7"/>
        </a:accent1>
        <a:accent2>
          <a:srgbClr val="B4A069"/>
        </a:accent2>
        <a:accent3>
          <a:srgbClr val="FFFFFF"/>
        </a:accent3>
        <a:accent4>
          <a:srgbClr val="2A2A2A"/>
        </a:accent4>
        <a:accent5>
          <a:srgbClr val="D3D6D8"/>
        </a:accent5>
        <a:accent6>
          <a:srgbClr val="A3915E"/>
        </a:accent6>
        <a:hlink>
          <a:srgbClr val="32414B"/>
        </a:hlink>
        <a:folHlink>
          <a:srgbClr val="A51E37"/>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err="1" smtClean="0">
            <a:solidFill>
              <a:schemeClr val="bg1">
                <a:lumMod val="65000"/>
              </a:schemeClr>
            </a:solidFill>
            <a:latin typeface="Vegur" pitchFamily="2" charset="0"/>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Fireworks</Template>
  <TotalTime>19212</TotalTime>
  <Words>3260</Words>
  <Application>Microsoft Macintosh PowerPoint</Application>
  <PresentationFormat>On-screen Show (4:3)</PresentationFormat>
  <Paragraphs>492</Paragraphs>
  <Slides>54</Slides>
  <Notes>12</Notes>
  <HiddenSlides>0</HiddenSlides>
  <MMClips>5</MMClips>
  <ScaleCrop>false</ScaleCrop>
  <HeadingPairs>
    <vt:vector size="6" baseType="variant">
      <vt:variant>
        <vt:lpstr>Theme</vt:lpstr>
      </vt:variant>
      <vt:variant>
        <vt:i4>20</vt:i4>
      </vt:variant>
      <vt:variant>
        <vt:lpstr>Embedded OLE Servers</vt:lpstr>
      </vt:variant>
      <vt:variant>
        <vt:i4>1</vt:i4>
      </vt:variant>
      <vt:variant>
        <vt:lpstr>Slide Titles</vt:lpstr>
      </vt:variant>
      <vt:variant>
        <vt:i4>54</vt:i4>
      </vt:variant>
    </vt:vector>
  </HeadingPairs>
  <TitlesOfParts>
    <vt:vector size="75" baseType="lpstr">
      <vt:lpstr>Personalizza struttura</vt:lpstr>
      <vt:lpstr>2_Default Design</vt:lpstr>
      <vt:lpstr>1_Office Theme</vt:lpstr>
      <vt:lpstr>4_Default Design</vt:lpstr>
      <vt:lpstr>3_Office Theme</vt:lpstr>
      <vt:lpstr>3_Blank Presentation</vt:lpstr>
      <vt:lpstr>Tema di Office</vt:lpstr>
      <vt:lpstr>Office Theme</vt:lpstr>
      <vt:lpstr>2_Office Theme</vt:lpstr>
      <vt:lpstr>Santangelo_Majorana</vt:lpstr>
      <vt:lpstr>1_Santangelo_Majorana</vt:lpstr>
      <vt:lpstr>2_Santangelo_Majorana</vt:lpstr>
      <vt:lpstr>3_Santangelo_Majorana</vt:lpstr>
      <vt:lpstr>6_Santangelo_Majorana</vt:lpstr>
      <vt:lpstr>5_Default Design</vt:lpstr>
      <vt:lpstr>White</vt:lpstr>
      <vt:lpstr>1_White</vt:lpstr>
      <vt:lpstr>5_Santangelo_Majorana</vt:lpstr>
      <vt:lpstr>6_Office Theme</vt:lpstr>
      <vt:lpstr>7_Office Theme</vt:lpstr>
      <vt:lpstr>Equation</vt:lpstr>
      <vt:lpstr>eXTP key science goals – Luigi Stella (INAF-OAR) </vt:lpstr>
      <vt:lpstr>PowerPoint Presentation</vt:lpstr>
      <vt:lpstr>PowerPoint Presentation</vt:lpstr>
      <vt:lpstr>PowerPoint Presentation</vt:lpstr>
      <vt:lpstr>PowerPoint Presentation</vt:lpstr>
      <vt:lpstr>Fe-lines from accretion disks around supermassive black holes in AGNs</vt:lpstr>
      <vt:lpstr>Probing strong gravitational fields with  Quasi Periodic Oscillations (QPOs)</vt:lpstr>
      <vt:lpstr>PowerPoint Presentation</vt:lpstr>
      <vt:lpstr>PowerPoint Presentation</vt:lpstr>
      <vt:lpstr>Polarimetry</vt:lpstr>
      <vt:lpstr>Spectral-Timing diagnostics  Doppler tomography: orbital motion in AGNs</vt:lpstr>
      <vt:lpstr>PowerPoint Presentation</vt:lpstr>
      <vt:lpstr>PowerPoint Presentation</vt:lpstr>
      <vt:lpstr>PowerPoint Presentation</vt:lpstr>
      <vt:lpstr>PowerPoint Presentation</vt:lpstr>
      <vt:lpstr>PowerPoint Presentation</vt:lpstr>
      <vt:lpstr>PowerPoint Presentation</vt:lpstr>
      <vt:lpstr>Strong Field Gravity </vt:lpstr>
      <vt:lpstr>PowerPoint Presentation</vt:lpstr>
      <vt:lpstr>PowerPoint Presentation</vt:lpstr>
      <vt:lpstr>PowerPoint Presentation</vt:lpstr>
      <vt:lpstr>PowerPoint Presentation</vt:lpstr>
      <vt:lpstr>PowerPoint Presentation</vt:lpstr>
      <vt:lpstr>QCD diagram</vt:lpstr>
      <vt:lpstr>The interior of a NS </vt:lpstr>
      <vt:lpstr>Dense Matter Diagnostic: Neutron star structure and equation of state (EOS)</vt:lpstr>
      <vt:lpstr>PowerPoint Presentation</vt:lpstr>
      <vt:lpstr>PowerPoint Presentation</vt:lpstr>
      <vt:lpstr>Pulse Profile Modelling </vt:lpstr>
      <vt:lpstr>Pulse Profile Modelling</vt:lpstr>
      <vt:lpstr>PowerPoint Presentation</vt:lpstr>
      <vt:lpstr>PowerPoint Presentation</vt:lpstr>
      <vt:lpstr>Bursts and Bursts Oscillations</vt:lpstr>
      <vt:lpstr>PowerPoint Presentation</vt:lpstr>
      <vt:lpstr>PowerPoint Presentation</vt:lpstr>
      <vt:lpstr>Searches for very fast spins</vt:lpstr>
      <vt:lpstr>PowerPoint Presentation</vt:lpstr>
      <vt:lpstr>PowerPoint Presentation</vt:lpstr>
      <vt:lpstr>PowerPoint Presentation</vt:lpstr>
      <vt:lpstr>Dense matter (DM): synopsis </vt:lpstr>
      <vt:lpstr>PowerPoint Presentation</vt:lpstr>
      <vt:lpstr>Classes of Models</vt:lpstr>
      <vt:lpstr>Purely nucleonic stars: an example Lonardoni, Lovato, Gandolfi, Pederiva; PRL 114 (2015) 092301</vt:lpstr>
      <vt:lpstr>Hyperonic stars: an example Domenico Logoteta, Isaac Vidana and Ignazio Bombaci, EPJA  (2019) 55: 207</vt:lpstr>
      <vt:lpstr>Models with a strong phase transition: the «twin stars» configurations Small radii are possible if the sound velocity of quark matter is close to 1 Alford, Burgio, Han, Taranto, Zappalà, PRD92 (2015) 083002</vt:lpstr>
      <vt:lpstr>Models with a strong phase transition: two-families of compact stars Stars made of hadrons co-exist with stars made of strange quark matter G. Wiktorowicz, A.Drago, G. Pagliara, S. Popov; Astrophys. J. 846 (2017) 163 </vt:lpstr>
      <vt:lpstr>           NEUMATT NEUtron star MATter Theory:  The equation of State of Nuclear Matter and Neutron Star Structure</vt:lpstr>
      <vt:lpstr>PowerPoint Presentation</vt:lpstr>
      <vt:lpstr> QED and Vacuum Birefringency  </vt:lpstr>
      <vt:lpstr>PowerPoint Presentation</vt:lpstr>
      <vt:lpstr>PowerPoint Presentation</vt:lpstr>
      <vt:lpstr>PowerPoint Presentation</vt:lpstr>
      <vt:lpstr>Observatory Science subjects</vt:lpstr>
      <vt:lpstr>eXTP key science goals – Luigi Stella (INAF-OAR) </vt:lpstr>
    </vt:vector>
  </TitlesOfParts>
  <Company>osservatorio astronomico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Publications 1997-2000</dc:title>
  <dc:creator>pippo</dc:creator>
  <cp:lastModifiedBy>Luigi Stella</cp:lastModifiedBy>
  <cp:revision>862</cp:revision>
  <dcterms:created xsi:type="dcterms:W3CDTF">2000-10-23T10:03:33Z</dcterms:created>
  <dcterms:modified xsi:type="dcterms:W3CDTF">2019-12-11T09:27:51Z</dcterms:modified>
</cp:coreProperties>
</file>