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294" r:id="rId2"/>
    <p:sldId id="340" r:id="rId3"/>
    <p:sldId id="262" r:id="rId4"/>
    <p:sldId id="335" r:id="rId5"/>
    <p:sldId id="257" r:id="rId6"/>
    <p:sldId id="261" r:id="rId7"/>
    <p:sldId id="334" r:id="rId8"/>
    <p:sldId id="308" r:id="rId9"/>
    <p:sldId id="305" r:id="rId10"/>
    <p:sldId id="299" r:id="rId11"/>
    <p:sldId id="323" r:id="rId12"/>
    <p:sldId id="324" r:id="rId13"/>
    <p:sldId id="330" r:id="rId14"/>
    <p:sldId id="267" r:id="rId15"/>
    <p:sldId id="333" r:id="rId16"/>
    <p:sldId id="293" r:id="rId17"/>
    <p:sldId id="338" r:id="rId18"/>
    <p:sldId id="337" r:id="rId19"/>
    <p:sldId id="268" r:id="rId20"/>
    <p:sldId id="309" r:id="rId21"/>
    <p:sldId id="331" r:id="rId22"/>
    <p:sldId id="332" r:id="rId23"/>
    <p:sldId id="314" r:id="rId24"/>
    <p:sldId id="270" r:id="rId25"/>
    <p:sldId id="315" r:id="rId26"/>
    <p:sldId id="344" r:id="rId27"/>
    <p:sldId id="316" r:id="rId28"/>
    <p:sldId id="345" r:id="rId29"/>
    <p:sldId id="317" r:id="rId30"/>
    <p:sldId id="318" r:id="rId31"/>
    <p:sldId id="319" r:id="rId32"/>
    <p:sldId id="320" r:id="rId33"/>
    <p:sldId id="321" r:id="rId34"/>
    <p:sldId id="342" r:id="rId35"/>
    <p:sldId id="341" r:id="rId36"/>
    <p:sldId id="259" r:id="rId37"/>
    <p:sldId id="287" r:id="rId38"/>
    <p:sldId id="258" r:id="rId39"/>
    <p:sldId id="272" r:id="rId40"/>
    <p:sldId id="276" r:id="rId41"/>
    <p:sldId id="264" r:id="rId42"/>
    <p:sldId id="281" r:id="rId43"/>
    <p:sldId id="279" r:id="rId44"/>
    <p:sldId id="280" r:id="rId45"/>
    <p:sldId id="343" r:id="rId46"/>
    <p:sldId id="291" r:id="rId47"/>
    <p:sldId id="322" r:id="rId4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23769"/>
    <a:srgbClr val="017A33"/>
    <a:srgbClr val="001B46"/>
    <a:srgbClr val="000000"/>
    <a:srgbClr val="D1A507"/>
    <a:srgbClr val="FF00FF"/>
    <a:srgbClr val="013669"/>
    <a:srgbClr val="68B753"/>
    <a:srgbClr val="748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90353" autoAdjust="0"/>
  </p:normalViewPr>
  <p:slideViewPr>
    <p:cSldViewPr snapToGrid="0">
      <p:cViewPr varScale="1">
        <p:scale>
          <a:sx n="65" d="100"/>
          <a:sy n="65" d="100"/>
        </p:scale>
        <p:origin x="101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91BE51B9-5ABD-400C-AEA8-A75F8BD4EC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2F4EFE43-F9A7-4015-98BC-AA4FB68D71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6B6F80-BB8F-4C8D-91F0-EAE0A75FDBF6}" type="datetimeFigureOut">
              <a:rPr lang="pt-BR" smtClean="0"/>
              <a:t>08/11/2019</a:t>
            </a:fld>
            <a:endParaRPr lang="pt-BR"/>
          </a:p>
        </p:txBody>
      </p:sp>
      <p:sp>
        <p:nvSpPr>
          <p:cNvPr id="4" name="Espaço Reservado para Rodapé 3">
            <a:extLst>
              <a:ext uri="{FF2B5EF4-FFF2-40B4-BE49-F238E27FC236}">
                <a16:creationId xmlns:a16="http://schemas.microsoft.com/office/drawing/2014/main" id="{67534037-FA7C-41B6-99CF-FFA5CFD1B3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pt-BR"/>
              <a:t>University of CHIBA (Japan)</a:t>
            </a:r>
          </a:p>
        </p:txBody>
      </p:sp>
      <p:sp>
        <p:nvSpPr>
          <p:cNvPr id="5" name="Espaço Reservado para Número de Slide 4">
            <a:extLst>
              <a:ext uri="{FF2B5EF4-FFF2-40B4-BE49-F238E27FC236}">
                <a16:creationId xmlns:a16="http://schemas.microsoft.com/office/drawing/2014/main" id="{565EC6C8-358F-43F7-BB64-A9B6075A11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350EDA-840C-447D-A0DF-59914409E582}" type="slidenum">
              <a:rPr lang="pt-BR" smtClean="0"/>
              <a:t>‹N›</a:t>
            </a:fld>
            <a:endParaRPr lang="pt-BR"/>
          </a:p>
        </p:txBody>
      </p:sp>
    </p:spTree>
    <p:extLst>
      <p:ext uri="{BB962C8B-B14F-4D97-AF65-F5344CB8AC3E}">
        <p14:creationId xmlns:p14="http://schemas.microsoft.com/office/powerpoint/2010/main" val="39909846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D2A75-6E02-4C94-B126-BF8A2AA99910}" type="datetimeFigureOut">
              <a:rPr lang="pt-BR" smtClean="0"/>
              <a:t>08/11/2019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pt-BR"/>
              <a:t>University of CHIBA (Japan)</a:t>
            </a: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CC4E8-84AB-4D0C-B55E-01E423DD4B48}" type="slidenum">
              <a:rPr lang="pt-BR" smtClean="0"/>
              <a:t>‹N›</a:t>
            </a:fld>
            <a:endParaRPr lang="pt-BR"/>
          </a:p>
        </p:txBody>
      </p:sp>
    </p:spTree>
    <p:extLst>
      <p:ext uri="{BB962C8B-B14F-4D97-AF65-F5344CB8AC3E}">
        <p14:creationId xmlns:p14="http://schemas.microsoft.com/office/powerpoint/2010/main" val="215322887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dirty="0" err="1"/>
              <a:t>University</a:t>
            </a:r>
            <a:r>
              <a:rPr lang="pt-BR"/>
              <a:t>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1</a:t>
            </a:fld>
            <a:endParaRPr lang="pt-BR"/>
          </a:p>
        </p:txBody>
      </p:sp>
    </p:spTree>
    <p:extLst>
      <p:ext uri="{BB962C8B-B14F-4D97-AF65-F5344CB8AC3E}">
        <p14:creationId xmlns:p14="http://schemas.microsoft.com/office/powerpoint/2010/main" val="2437543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dirty="0" err="1"/>
              <a:t>University</a:t>
            </a:r>
            <a:r>
              <a:rPr lang="pt-BR"/>
              <a:t>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15</a:t>
            </a:fld>
            <a:endParaRPr lang="pt-BR"/>
          </a:p>
        </p:txBody>
      </p:sp>
    </p:spTree>
    <p:extLst>
      <p:ext uri="{BB962C8B-B14F-4D97-AF65-F5344CB8AC3E}">
        <p14:creationId xmlns:p14="http://schemas.microsoft.com/office/powerpoint/2010/main" val="134529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pt-BR" dirty="0"/>
          </a:p>
        </p:txBody>
      </p:sp>
      <p:sp>
        <p:nvSpPr>
          <p:cNvPr id="4" name="Segnaposto piè di pagina 3"/>
          <p:cNvSpPr>
            <a:spLocks noGrp="1"/>
          </p:cNvSpPr>
          <p:nvPr>
            <p:ph type="ftr" sz="quarter" idx="4"/>
          </p:nvPr>
        </p:nvSpPr>
        <p:spPr/>
        <p:txBody>
          <a:bodyPr/>
          <a:lstStyle/>
          <a:p>
            <a:r>
              <a:rPr lang="pt-BR"/>
              <a:t>University of CHIBA (Japan)</a:t>
            </a:r>
          </a:p>
        </p:txBody>
      </p:sp>
      <p:sp>
        <p:nvSpPr>
          <p:cNvPr id="5" name="Segnaposto numero diapositiva 4"/>
          <p:cNvSpPr>
            <a:spLocks noGrp="1"/>
          </p:cNvSpPr>
          <p:nvPr>
            <p:ph type="sldNum" sz="quarter" idx="5"/>
          </p:nvPr>
        </p:nvSpPr>
        <p:spPr/>
        <p:txBody>
          <a:bodyPr/>
          <a:lstStyle/>
          <a:p>
            <a:fld id="{77FCC4E8-84AB-4D0C-B55E-01E423DD4B48}" type="slidenum">
              <a:rPr lang="pt-BR" smtClean="0"/>
              <a:t>17</a:t>
            </a:fld>
            <a:endParaRPr lang="pt-BR"/>
          </a:p>
        </p:txBody>
      </p:sp>
    </p:spTree>
    <p:extLst>
      <p:ext uri="{BB962C8B-B14F-4D97-AF65-F5344CB8AC3E}">
        <p14:creationId xmlns:p14="http://schemas.microsoft.com/office/powerpoint/2010/main" val="300017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10"/>
          </p:nvPr>
        </p:nvSpPr>
        <p:spPr/>
        <p:txBody>
          <a:bodyPr/>
          <a:lstStyle/>
          <a:p>
            <a:r>
              <a:rPr lang="pt-BR"/>
              <a:t>University of CHIBA (Japan)</a:t>
            </a:r>
          </a:p>
        </p:txBody>
      </p:sp>
      <p:sp>
        <p:nvSpPr>
          <p:cNvPr id="5" name="Segnaposto numero diapositiva 4"/>
          <p:cNvSpPr>
            <a:spLocks noGrp="1"/>
          </p:cNvSpPr>
          <p:nvPr>
            <p:ph type="sldNum" sz="quarter" idx="11"/>
          </p:nvPr>
        </p:nvSpPr>
        <p:spPr/>
        <p:txBody>
          <a:bodyPr/>
          <a:lstStyle/>
          <a:p>
            <a:fld id="{77FCC4E8-84AB-4D0C-B55E-01E423DD4B48}" type="slidenum">
              <a:rPr lang="pt-BR" smtClean="0"/>
              <a:t>18</a:t>
            </a:fld>
            <a:endParaRPr lang="pt-BR"/>
          </a:p>
        </p:txBody>
      </p:sp>
    </p:spTree>
    <p:extLst>
      <p:ext uri="{BB962C8B-B14F-4D97-AF65-F5344CB8AC3E}">
        <p14:creationId xmlns:p14="http://schemas.microsoft.com/office/powerpoint/2010/main" val="360001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A former is a transverse structural component of the shell fuselage of an aircraft. Its function is to maintain the shape of the fuselage section, decrease the length of the stringers reducing buckling and to transfer, introduce and redistribute the internal and external loads. This is how aircraft</a:t>
            </a:r>
            <a:r>
              <a:rPr lang="en-US" baseline="0" dirty="0"/>
              <a:t> engineers design aircraft fuselages, copying, more or less unconsciously, what nature has been doing for a few million years</a:t>
            </a:r>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19</a:t>
            </a:fld>
            <a:endParaRPr lang="pt-BR"/>
          </a:p>
        </p:txBody>
      </p:sp>
    </p:spTree>
    <p:extLst>
      <p:ext uri="{BB962C8B-B14F-4D97-AF65-F5344CB8AC3E}">
        <p14:creationId xmlns:p14="http://schemas.microsoft.com/office/powerpoint/2010/main" val="935332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pt-BR" dirty="0"/>
          </a:p>
        </p:txBody>
      </p:sp>
      <p:sp>
        <p:nvSpPr>
          <p:cNvPr id="4" name="Segnaposto piè di pagina 3"/>
          <p:cNvSpPr>
            <a:spLocks noGrp="1"/>
          </p:cNvSpPr>
          <p:nvPr>
            <p:ph type="ftr" sz="quarter" idx="4"/>
          </p:nvPr>
        </p:nvSpPr>
        <p:spPr/>
        <p:txBody>
          <a:bodyPr/>
          <a:lstStyle/>
          <a:p>
            <a:r>
              <a:rPr lang="pt-BR"/>
              <a:t>University of CHIBA (Japan)</a:t>
            </a:r>
          </a:p>
        </p:txBody>
      </p:sp>
      <p:sp>
        <p:nvSpPr>
          <p:cNvPr id="5" name="Segnaposto numero diapositiva 4"/>
          <p:cNvSpPr>
            <a:spLocks noGrp="1"/>
          </p:cNvSpPr>
          <p:nvPr>
            <p:ph type="sldNum" sz="quarter" idx="5"/>
          </p:nvPr>
        </p:nvSpPr>
        <p:spPr/>
        <p:txBody>
          <a:bodyPr/>
          <a:lstStyle/>
          <a:p>
            <a:fld id="{77FCC4E8-84AB-4D0C-B55E-01E423DD4B48}" type="slidenum">
              <a:rPr lang="pt-BR" smtClean="0"/>
              <a:t>20</a:t>
            </a:fld>
            <a:endParaRPr lang="pt-BR"/>
          </a:p>
        </p:txBody>
      </p:sp>
    </p:spTree>
    <p:extLst>
      <p:ext uri="{BB962C8B-B14F-4D97-AF65-F5344CB8AC3E}">
        <p14:creationId xmlns:p14="http://schemas.microsoft.com/office/powerpoint/2010/main" val="2912729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10"/>
          </p:nvPr>
        </p:nvSpPr>
        <p:spPr/>
        <p:txBody>
          <a:bodyPr/>
          <a:lstStyle/>
          <a:p>
            <a:r>
              <a:rPr lang="pt-BR"/>
              <a:t>University of CHIBA (Japan)</a:t>
            </a:r>
          </a:p>
        </p:txBody>
      </p:sp>
      <p:sp>
        <p:nvSpPr>
          <p:cNvPr id="5" name="Segnaposto numero diapositiva 4"/>
          <p:cNvSpPr>
            <a:spLocks noGrp="1"/>
          </p:cNvSpPr>
          <p:nvPr>
            <p:ph type="sldNum" sz="quarter" idx="11"/>
          </p:nvPr>
        </p:nvSpPr>
        <p:spPr/>
        <p:txBody>
          <a:bodyPr/>
          <a:lstStyle/>
          <a:p>
            <a:fld id="{77FCC4E8-84AB-4D0C-B55E-01E423DD4B48}" type="slidenum">
              <a:rPr lang="pt-BR" smtClean="0"/>
              <a:t>22</a:t>
            </a:fld>
            <a:endParaRPr lang="pt-BR"/>
          </a:p>
        </p:txBody>
      </p:sp>
    </p:spTree>
    <p:extLst>
      <p:ext uri="{BB962C8B-B14F-4D97-AF65-F5344CB8AC3E}">
        <p14:creationId xmlns:p14="http://schemas.microsoft.com/office/powerpoint/2010/main" val="419544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23</a:t>
            </a:fld>
            <a:endParaRPr lang="pt-BR"/>
          </a:p>
        </p:txBody>
      </p:sp>
    </p:spTree>
    <p:extLst>
      <p:ext uri="{BB962C8B-B14F-4D97-AF65-F5344CB8AC3E}">
        <p14:creationId xmlns:p14="http://schemas.microsoft.com/office/powerpoint/2010/main" val="829794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24</a:t>
            </a:fld>
            <a:endParaRPr lang="pt-BR"/>
          </a:p>
        </p:txBody>
      </p:sp>
    </p:spTree>
    <p:extLst>
      <p:ext uri="{BB962C8B-B14F-4D97-AF65-F5344CB8AC3E}">
        <p14:creationId xmlns:p14="http://schemas.microsoft.com/office/powerpoint/2010/main" val="281792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25</a:t>
            </a:fld>
            <a:endParaRPr lang="pt-BR"/>
          </a:p>
        </p:txBody>
      </p:sp>
    </p:spTree>
    <p:extLst>
      <p:ext uri="{BB962C8B-B14F-4D97-AF65-F5344CB8AC3E}">
        <p14:creationId xmlns:p14="http://schemas.microsoft.com/office/powerpoint/2010/main" val="4270411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26</a:t>
            </a:fld>
            <a:endParaRPr lang="pt-BR"/>
          </a:p>
        </p:txBody>
      </p:sp>
    </p:spTree>
    <p:extLst>
      <p:ext uri="{BB962C8B-B14F-4D97-AF65-F5344CB8AC3E}">
        <p14:creationId xmlns:p14="http://schemas.microsoft.com/office/powerpoint/2010/main" val="326661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3</a:t>
            </a:fld>
            <a:endParaRPr lang="pt-BR"/>
          </a:p>
        </p:txBody>
      </p:sp>
    </p:spTree>
    <p:extLst>
      <p:ext uri="{BB962C8B-B14F-4D97-AF65-F5344CB8AC3E}">
        <p14:creationId xmlns:p14="http://schemas.microsoft.com/office/powerpoint/2010/main" val="246464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27</a:t>
            </a:fld>
            <a:endParaRPr lang="pt-BR"/>
          </a:p>
        </p:txBody>
      </p:sp>
    </p:spTree>
    <p:extLst>
      <p:ext uri="{BB962C8B-B14F-4D97-AF65-F5344CB8AC3E}">
        <p14:creationId xmlns:p14="http://schemas.microsoft.com/office/powerpoint/2010/main" val="4184590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28</a:t>
            </a:fld>
            <a:endParaRPr lang="pt-BR"/>
          </a:p>
        </p:txBody>
      </p:sp>
    </p:spTree>
    <p:extLst>
      <p:ext uri="{BB962C8B-B14F-4D97-AF65-F5344CB8AC3E}">
        <p14:creationId xmlns:p14="http://schemas.microsoft.com/office/powerpoint/2010/main" val="1148173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29</a:t>
            </a:fld>
            <a:endParaRPr lang="pt-BR"/>
          </a:p>
        </p:txBody>
      </p:sp>
    </p:spTree>
    <p:extLst>
      <p:ext uri="{BB962C8B-B14F-4D97-AF65-F5344CB8AC3E}">
        <p14:creationId xmlns:p14="http://schemas.microsoft.com/office/powerpoint/2010/main" val="2109569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30</a:t>
            </a:fld>
            <a:endParaRPr lang="pt-BR"/>
          </a:p>
        </p:txBody>
      </p:sp>
    </p:spTree>
    <p:extLst>
      <p:ext uri="{BB962C8B-B14F-4D97-AF65-F5344CB8AC3E}">
        <p14:creationId xmlns:p14="http://schemas.microsoft.com/office/powerpoint/2010/main" val="2769441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31</a:t>
            </a:fld>
            <a:endParaRPr lang="pt-BR"/>
          </a:p>
        </p:txBody>
      </p:sp>
    </p:spTree>
    <p:extLst>
      <p:ext uri="{BB962C8B-B14F-4D97-AF65-F5344CB8AC3E}">
        <p14:creationId xmlns:p14="http://schemas.microsoft.com/office/powerpoint/2010/main" val="3452640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36</a:t>
            </a:fld>
            <a:endParaRPr lang="pt-BR"/>
          </a:p>
        </p:txBody>
      </p:sp>
    </p:spTree>
    <p:extLst>
      <p:ext uri="{BB962C8B-B14F-4D97-AF65-F5344CB8AC3E}">
        <p14:creationId xmlns:p14="http://schemas.microsoft.com/office/powerpoint/2010/main" val="45982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sz="1200" dirty="0">
              <a:solidFill>
                <a:srgbClr val="023769"/>
              </a:solidFill>
            </a:endParaRPr>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37</a:t>
            </a:fld>
            <a:endParaRPr lang="pt-BR"/>
          </a:p>
        </p:txBody>
      </p:sp>
    </p:spTree>
    <p:extLst>
      <p:ext uri="{BB962C8B-B14F-4D97-AF65-F5344CB8AC3E}">
        <p14:creationId xmlns:p14="http://schemas.microsoft.com/office/powerpoint/2010/main" val="962892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39</a:t>
            </a:fld>
            <a:endParaRPr lang="pt-BR"/>
          </a:p>
        </p:txBody>
      </p:sp>
    </p:spTree>
    <p:extLst>
      <p:ext uri="{BB962C8B-B14F-4D97-AF65-F5344CB8AC3E}">
        <p14:creationId xmlns:p14="http://schemas.microsoft.com/office/powerpoint/2010/main" val="1445698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40</a:t>
            </a:fld>
            <a:endParaRPr lang="pt-BR"/>
          </a:p>
        </p:txBody>
      </p:sp>
    </p:spTree>
    <p:extLst>
      <p:ext uri="{BB962C8B-B14F-4D97-AF65-F5344CB8AC3E}">
        <p14:creationId xmlns:p14="http://schemas.microsoft.com/office/powerpoint/2010/main" val="1394373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42</a:t>
            </a:fld>
            <a:endParaRPr lang="pt-BR"/>
          </a:p>
        </p:txBody>
      </p:sp>
    </p:spTree>
    <p:extLst>
      <p:ext uri="{BB962C8B-B14F-4D97-AF65-F5344CB8AC3E}">
        <p14:creationId xmlns:p14="http://schemas.microsoft.com/office/powerpoint/2010/main" val="344300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4</a:t>
            </a:fld>
            <a:endParaRPr lang="pt-BR"/>
          </a:p>
        </p:txBody>
      </p:sp>
    </p:spTree>
    <p:extLst>
      <p:ext uri="{BB962C8B-B14F-4D97-AF65-F5344CB8AC3E}">
        <p14:creationId xmlns:p14="http://schemas.microsoft.com/office/powerpoint/2010/main" val="4110240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43</a:t>
            </a:fld>
            <a:endParaRPr lang="pt-BR"/>
          </a:p>
        </p:txBody>
      </p:sp>
    </p:spTree>
    <p:extLst>
      <p:ext uri="{BB962C8B-B14F-4D97-AF65-F5344CB8AC3E}">
        <p14:creationId xmlns:p14="http://schemas.microsoft.com/office/powerpoint/2010/main" val="2847165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sz="1200" dirty="0">
              <a:solidFill>
                <a:srgbClr val="023769"/>
              </a:solidFill>
            </a:endParaRPr>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45</a:t>
            </a:fld>
            <a:endParaRPr lang="pt-BR"/>
          </a:p>
        </p:txBody>
      </p:sp>
    </p:spTree>
    <p:extLst>
      <p:ext uri="{BB962C8B-B14F-4D97-AF65-F5344CB8AC3E}">
        <p14:creationId xmlns:p14="http://schemas.microsoft.com/office/powerpoint/2010/main" val="1692566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46</a:t>
            </a:fld>
            <a:endParaRPr lang="pt-BR"/>
          </a:p>
        </p:txBody>
      </p:sp>
    </p:spTree>
    <p:extLst>
      <p:ext uri="{BB962C8B-B14F-4D97-AF65-F5344CB8AC3E}">
        <p14:creationId xmlns:p14="http://schemas.microsoft.com/office/powerpoint/2010/main" val="2746639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dirty="0" err="1"/>
              <a:t>University</a:t>
            </a:r>
            <a:r>
              <a:rPr lang="pt-BR"/>
              <a:t>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47</a:t>
            </a:fld>
            <a:endParaRPr lang="pt-BR"/>
          </a:p>
        </p:txBody>
      </p:sp>
    </p:spTree>
    <p:extLst>
      <p:ext uri="{BB962C8B-B14F-4D97-AF65-F5344CB8AC3E}">
        <p14:creationId xmlns:p14="http://schemas.microsoft.com/office/powerpoint/2010/main" val="116844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7</a:t>
            </a:fld>
            <a:endParaRPr lang="pt-BR"/>
          </a:p>
        </p:txBody>
      </p:sp>
    </p:spTree>
    <p:extLst>
      <p:ext uri="{BB962C8B-B14F-4D97-AF65-F5344CB8AC3E}">
        <p14:creationId xmlns:p14="http://schemas.microsoft.com/office/powerpoint/2010/main" val="402190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pt-BR" dirty="0"/>
          </a:p>
        </p:txBody>
      </p:sp>
      <p:sp>
        <p:nvSpPr>
          <p:cNvPr id="4" name="Segnaposto piè di pagina 3"/>
          <p:cNvSpPr>
            <a:spLocks noGrp="1"/>
          </p:cNvSpPr>
          <p:nvPr>
            <p:ph type="ftr" sz="quarter" idx="4"/>
          </p:nvPr>
        </p:nvSpPr>
        <p:spPr/>
        <p:txBody>
          <a:bodyPr/>
          <a:lstStyle/>
          <a:p>
            <a:r>
              <a:rPr lang="pt-BR"/>
              <a:t>University of CHIBA (Japan)</a:t>
            </a:r>
          </a:p>
        </p:txBody>
      </p:sp>
      <p:sp>
        <p:nvSpPr>
          <p:cNvPr id="5" name="Segnaposto numero diapositiva 4"/>
          <p:cNvSpPr>
            <a:spLocks noGrp="1"/>
          </p:cNvSpPr>
          <p:nvPr>
            <p:ph type="sldNum" sz="quarter" idx="5"/>
          </p:nvPr>
        </p:nvSpPr>
        <p:spPr/>
        <p:txBody>
          <a:bodyPr/>
          <a:lstStyle/>
          <a:p>
            <a:fld id="{77FCC4E8-84AB-4D0C-B55E-01E423DD4B48}" type="slidenum">
              <a:rPr lang="pt-BR" smtClean="0"/>
              <a:t>8</a:t>
            </a:fld>
            <a:endParaRPr lang="pt-BR"/>
          </a:p>
        </p:txBody>
      </p:sp>
    </p:spTree>
    <p:extLst>
      <p:ext uri="{BB962C8B-B14F-4D97-AF65-F5344CB8AC3E}">
        <p14:creationId xmlns:p14="http://schemas.microsoft.com/office/powerpoint/2010/main" val="568741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pt-BR" dirty="0"/>
          </a:p>
        </p:txBody>
      </p:sp>
      <p:sp>
        <p:nvSpPr>
          <p:cNvPr id="4" name="Segnaposto piè di pagina 3"/>
          <p:cNvSpPr>
            <a:spLocks noGrp="1"/>
          </p:cNvSpPr>
          <p:nvPr>
            <p:ph type="ftr" sz="quarter" idx="4"/>
          </p:nvPr>
        </p:nvSpPr>
        <p:spPr/>
        <p:txBody>
          <a:bodyPr/>
          <a:lstStyle/>
          <a:p>
            <a:r>
              <a:rPr lang="pt-BR"/>
              <a:t>University of CHIBA (Japan)</a:t>
            </a:r>
          </a:p>
        </p:txBody>
      </p:sp>
      <p:sp>
        <p:nvSpPr>
          <p:cNvPr id="5" name="Segnaposto numero diapositiva 4"/>
          <p:cNvSpPr>
            <a:spLocks noGrp="1"/>
          </p:cNvSpPr>
          <p:nvPr>
            <p:ph type="sldNum" sz="quarter" idx="5"/>
          </p:nvPr>
        </p:nvSpPr>
        <p:spPr/>
        <p:txBody>
          <a:bodyPr/>
          <a:lstStyle/>
          <a:p>
            <a:fld id="{77FCC4E8-84AB-4D0C-B55E-01E423DD4B48}" type="slidenum">
              <a:rPr lang="pt-BR" smtClean="0"/>
              <a:t>9</a:t>
            </a:fld>
            <a:endParaRPr lang="pt-BR"/>
          </a:p>
        </p:txBody>
      </p:sp>
    </p:spTree>
    <p:extLst>
      <p:ext uri="{BB962C8B-B14F-4D97-AF65-F5344CB8AC3E}">
        <p14:creationId xmlns:p14="http://schemas.microsoft.com/office/powerpoint/2010/main" val="87447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10"/>
          </p:nvPr>
        </p:nvSpPr>
        <p:spPr/>
        <p:txBody>
          <a:bodyPr/>
          <a:lstStyle/>
          <a:p>
            <a:r>
              <a:rPr lang="pt-BR"/>
              <a:t>University of CHIBA (Japan)</a:t>
            </a:r>
          </a:p>
        </p:txBody>
      </p:sp>
      <p:sp>
        <p:nvSpPr>
          <p:cNvPr id="5" name="Segnaposto numero diapositiva 4"/>
          <p:cNvSpPr>
            <a:spLocks noGrp="1"/>
          </p:cNvSpPr>
          <p:nvPr>
            <p:ph type="sldNum" sz="quarter" idx="11"/>
          </p:nvPr>
        </p:nvSpPr>
        <p:spPr/>
        <p:txBody>
          <a:bodyPr/>
          <a:lstStyle/>
          <a:p>
            <a:fld id="{77FCC4E8-84AB-4D0C-B55E-01E423DD4B48}" type="slidenum">
              <a:rPr lang="pt-BR" smtClean="0"/>
              <a:t>10</a:t>
            </a:fld>
            <a:endParaRPr lang="pt-BR"/>
          </a:p>
        </p:txBody>
      </p:sp>
    </p:spTree>
    <p:extLst>
      <p:ext uri="{BB962C8B-B14F-4D97-AF65-F5344CB8AC3E}">
        <p14:creationId xmlns:p14="http://schemas.microsoft.com/office/powerpoint/2010/main" val="3105409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10"/>
          </p:nvPr>
        </p:nvSpPr>
        <p:spPr/>
        <p:txBody>
          <a:bodyPr/>
          <a:lstStyle/>
          <a:p>
            <a:r>
              <a:rPr lang="pt-BR"/>
              <a:t>University of CHIBA (Japan)</a:t>
            </a:r>
          </a:p>
        </p:txBody>
      </p:sp>
      <p:sp>
        <p:nvSpPr>
          <p:cNvPr id="5" name="Segnaposto numero diapositiva 4"/>
          <p:cNvSpPr>
            <a:spLocks noGrp="1"/>
          </p:cNvSpPr>
          <p:nvPr>
            <p:ph type="sldNum" sz="quarter" idx="11"/>
          </p:nvPr>
        </p:nvSpPr>
        <p:spPr/>
        <p:txBody>
          <a:bodyPr/>
          <a:lstStyle/>
          <a:p>
            <a:fld id="{77FCC4E8-84AB-4D0C-B55E-01E423DD4B48}" type="slidenum">
              <a:rPr lang="pt-BR" smtClean="0"/>
              <a:t>11</a:t>
            </a:fld>
            <a:endParaRPr lang="pt-BR"/>
          </a:p>
        </p:txBody>
      </p:sp>
    </p:spTree>
    <p:extLst>
      <p:ext uri="{BB962C8B-B14F-4D97-AF65-F5344CB8AC3E}">
        <p14:creationId xmlns:p14="http://schemas.microsoft.com/office/powerpoint/2010/main" val="255241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4"/>
          </p:nvPr>
        </p:nvSpPr>
        <p:spPr/>
        <p:txBody>
          <a:bodyPr/>
          <a:lstStyle/>
          <a:p>
            <a:r>
              <a:rPr lang="pt-BR"/>
              <a:t>University of CHIBA (Japan)</a:t>
            </a:r>
          </a:p>
        </p:txBody>
      </p:sp>
      <p:sp>
        <p:nvSpPr>
          <p:cNvPr id="5" name="Espaço Reservado para Número de Slide 4"/>
          <p:cNvSpPr>
            <a:spLocks noGrp="1"/>
          </p:cNvSpPr>
          <p:nvPr>
            <p:ph type="sldNum" sz="quarter" idx="5"/>
          </p:nvPr>
        </p:nvSpPr>
        <p:spPr/>
        <p:txBody>
          <a:bodyPr/>
          <a:lstStyle/>
          <a:p>
            <a:fld id="{77FCC4E8-84AB-4D0C-B55E-01E423DD4B48}" type="slidenum">
              <a:rPr lang="pt-BR" smtClean="0"/>
              <a:t>14</a:t>
            </a:fld>
            <a:endParaRPr lang="pt-BR"/>
          </a:p>
        </p:txBody>
      </p:sp>
    </p:spTree>
    <p:extLst>
      <p:ext uri="{BB962C8B-B14F-4D97-AF65-F5344CB8AC3E}">
        <p14:creationId xmlns:p14="http://schemas.microsoft.com/office/powerpoint/2010/main" val="2045546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FE8737-A11E-43EB-896E-9CA53E7EC04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90111201-57C8-4213-83A8-756526399C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8D26E5B1-373F-4549-A086-19048B3D2CF8}"/>
              </a:ext>
            </a:extLst>
          </p:cNvPr>
          <p:cNvSpPr>
            <a:spLocks noGrp="1"/>
          </p:cNvSpPr>
          <p:nvPr>
            <p:ph type="dt" sz="half" idx="10"/>
          </p:nvPr>
        </p:nvSpPr>
        <p:spPr/>
        <p:txBody>
          <a:bodyPr/>
          <a:lstStyle/>
          <a:p>
            <a:r>
              <a:rPr lang="pt-BR"/>
              <a:t>26/08/2019</a:t>
            </a:r>
          </a:p>
        </p:txBody>
      </p:sp>
      <p:sp>
        <p:nvSpPr>
          <p:cNvPr id="5" name="Espaço Reservado para Rodapé 4">
            <a:extLst>
              <a:ext uri="{FF2B5EF4-FFF2-40B4-BE49-F238E27FC236}">
                <a16:creationId xmlns:a16="http://schemas.microsoft.com/office/drawing/2014/main" id="{9A3C8714-A9F8-46F0-B4F8-5617386D0ED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D8CBE19-9654-4E5E-BFE0-3E2FF7E41592}"/>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290140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0A6352-353B-4047-B155-9E0D79346F88}"/>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26679A65-57D9-495F-BCAC-5405CEFAB72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5F66DE2-8D1B-425B-8827-383E0EF3122F}"/>
              </a:ext>
            </a:extLst>
          </p:cNvPr>
          <p:cNvSpPr>
            <a:spLocks noGrp="1"/>
          </p:cNvSpPr>
          <p:nvPr>
            <p:ph type="dt" sz="half" idx="10"/>
          </p:nvPr>
        </p:nvSpPr>
        <p:spPr/>
        <p:txBody>
          <a:bodyPr/>
          <a:lstStyle/>
          <a:p>
            <a:r>
              <a:rPr lang="pt-BR"/>
              <a:t>26/08/2019</a:t>
            </a:r>
          </a:p>
        </p:txBody>
      </p:sp>
      <p:sp>
        <p:nvSpPr>
          <p:cNvPr id="5" name="Espaço Reservado para Rodapé 4">
            <a:extLst>
              <a:ext uri="{FF2B5EF4-FFF2-40B4-BE49-F238E27FC236}">
                <a16:creationId xmlns:a16="http://schemas.microsoft.com/office/drawing/2014/main" id="{C0B7C924-FC94-467E-9ED6-842EF8C9F4E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BCC9D88-6251-457D-A62F-778143BCCE1E}"/>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394397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2A00E0C-F616-4320-90B5-4D8248E7B4D0}"/>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83596DD-701F-4C1C-B9C1-70CA4F8A7F7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B15B3B0-DA7E-47BD-BBDA-527559530EAC}"/>
              </a:ext>
            </a:extLst>
          </p:cNvPr>
          <p:cNvSpPr>
            <a:spLocks noGrp="1"/>
          </p:cNvSpPr>
          <p:nvPr>
            <p:ph type="dt" sz="half" idx="10"/>
          </p:nvPr>
        </p:nvSpPr>
        <p:spPr/>
        <p:txBody>
          <a:bodyPr/>
          <a:lstStyle/>
          <a:p>
            <a:r>
              <a:rPr lang="pt-BR"/>
              <a:t>26/08/2019</a:t>
            </a:r>
          </a:p>
        </p:txBody>
      </p:sp>
      <p:sp>
        <p:nvSpPr>
          <p:cNvPr id="5" name="Espaço Reservado para Rodapé 4">
            <a:extLst>
              <a:ext uri="{FF2B5EF4-FFF2-40B4-BE49-F238E27FC236}">
                <a16:creationId xmlns:a16="http://schemas.microsoft.com/office/drawing/2014/main" id="{B8D7E96C-78E2-4FDA-83C4-249885E4ED2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F54B47A-519E-4156-82C6-E3D4B48B1635}"/>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3124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297BE5-21F3-4A2D-9441-16FB00BD88F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9EBEF05-B344-49B2-95D3-B4A361E24533}"/>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770648F-9198-4486-8E52-B1319ADE9B7D}"/>
              </a:ext>
            </a:extLst>
          </p:cNvPr>
          <p:cNvSpPr>
            <a:spLocks noGrp="1"/>
          </p:cNvSpPr>
          <p:nvPr>
            <p:ph type="dt" sz="half" idx="10"/>
          </p:nvPr>
        </p:nvSpPr>
        <p:spPr/>
        <p:txBody>
          <a:bodyPr/>
          <a:lstStyle/>
          <a:p>
            <a:r>
              <a:rPr lang="pt-BR"/>
              <a:t>26/08/2019</a:t>
            </a:r>
          </a:p>
        </p:txBody>
      </p:sp>
      <p:sp>
        <p:nvSpPr>
          <p:cNvPr id="5" name="Espaço Reservado para Rodapé 4">
            <a:extLst>
              <a:ext uri="{FF2B5EF4-FFF2-40B4-BE49-F238E27FC236}">
                <a16:creationId xmlns:a16="http://schemas.microsoft.com/office/drawing/2014/main" id="{2B843512-A43D-475C-9B85-8891ED7BB80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75D094E-68E4-492C-A9B3-8E3B1076DE08}"/>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3280295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0576E-6782-42C0-B793-943E81B58F89}"/>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425F0E4-D194-454B-926A-B9B2E2027D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2C6461C-3A85-43AE-9B92-7351956D2B05}"/>
              </a:ext>
            </a:extLst>
          </p:cNvPr>
          <p:cNvSpPr>
            <a:spLocks noGrp="1"/>
          </p:cNvSpPr>
          <p:nvPr>
            <p:ph type="dt" sz="half" idx="10"/>
          </p:nvPr>
        </p:nvSpPr>
        <p:spPr/>
        <p:txBody>
          <a:bodyPr/>
          <a:lstStyle/>
          <a:p>
            <a:r>
              <a:rPr lang="pt-BR"/>
              <a:t>26/08/2019</a:t>
            </a:r>
          </a:p>
        </p:txBody>
      </p:sp>
      <p:sp>
        <p:nvSpPr>
          <p:cNvPr id="5" name="Espaço Reservado para Rodapé 4">
            <a:extLst>
              <a:ext uri="{FF2B5EF4-FFF2-40B4-BE49-F238E27FC236}">
                <a16:creationId xmlns:a16="http://schemas.microsoft.com/office/drawing/2014/main" id="{C0D5DCC9-7C58-4AC1-9052-A702D51AF99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E923B14-1199-418B-89A8-B442BA8A0977}"/>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1097087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3B839-6FDC-4EED-9E0B-0F0E2C3E1AD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346C0-BB0E-43DD-8C1D-CE24B5FCFE4E}"/>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F944EDE-FA00-45D0-9CBD-816F9601CE2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BC4478D-413A-4238-A934-3BEE63F5E3B7}"/>
              </a:ext>
            </a:extLst>
          </p:cNvPr>
          <p:cNvSpPr>
            <a:spLocks noGrp="1"/>
          </p:cNvSpPr>
          <p:nvPr>
            <p:ph type="dt" sz="half" idx="10"/>
          </p:nvPr>
        </p:nvSpPr>
        <p:spPr/>
        <p:txBody>
          <a:bodyPr/>
          <a:lstStyle/>
          <a:p>
            <a:r>
              <a:rPr lang="pt-BR"/>
              <a:t>26/08/2019</a:t>
            </a:r>
          </a:p>
        </p:txBody>
      </p:sp>
      <p:sp>
        <p:nvSpPr>
          <p:cNvPr id="6" name="Espaço Reservado para Rodapé 5">
            <a:extLst>
              <a:ext uri="{FF2B5EF4-FFF2-40B4-BE49-F238E27FC236}">
                <a16:creationId xmlns:a16="http://schemas.microsoft.com/office/drawing/2014/main" id="{9BEEA82A-4176-46BD-A3E2-482079BB942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6054DA3-7E61-4462-A61B-03140FC14433}"/>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431070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1F8AC1-66B6-4F71-8554-7349D8D3488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9AFD800-B1E4-4076-AFAB-F083E11671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086AC8C4-DF63-4DD8-A2F9-089A546F644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8C146D6-E2F2-43D6-AAEE-F2002574B8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8D1C0E6-576A-43C2-9E90-D80A0070A5F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E79462C-7372-4625-83A7-41C49B6558EB}"/>
              </a:ext>
            </a:extLst>
          </p:cNvPr>
          <p:cNvSpPr>
            <a:spLocks noGrp="1"/>
          </p:cNvSpPr>
          <p:nvPr>
            <p:ph type="dt" sz="half" idx="10"/>
          </p:nvPr>
        </p:nvSpPr>
        <p:spPr/>
        <p:txBody>
          <a:bodyPr/>
          <a:lstStyle/>
          <a:p>
            <a:r>
              <a:rPr lang="pt-BR"/>
              <a:t>26/08/2019</a:t>
            </a:r>
          </a:p>
        </p:txBody>
      </p:sp>
      <p:sp>
        <p:nvSpPr>
          <p:cNvPr id="8" name="Espaço Reservado para Rodapé 7">
            <a:extLst>
              <a:ext uri="{FF2B5EF4-FFF2-40B4-BE49-F238E27FC236}">
                <a16:creationId xmlns:a16="http://schemas.microsoft.com/office/drawing/2014/main" id="{543C69AC-8B07-483A-BB00-4E677A0241A8}"/>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6CBDA3E-D54C-40F6-A710-679BCF43D4A2}"/>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662649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FA368F-37CD-4CA5-860D-3D12FA4D6CA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7DC6D60-2EB4-4455-A793-DBC502BB1754}"/>
              </a:ext>
            </a:extLst>
          </p:cNvPr>
          <p:cNvSpPr>
            <a:spLocks noGrp="1"/>
          </p:cNvSpPr>
          <p:nvPr>
            <p:ph type="dt" sz="half" idx="10"/>
          </p:nvPr>
        </p:nvSpPr>
        <p:spPr/>
        <p:txBody>
          <a:bodyPr/>
          <a:lstStyle/>
          <a:p>
            <a:r>
              <a:rPr lang="pt-BR"/>
              <a:t>26/08/2019</a:t>
            </a:r>
          </a:p>
        </p:txBody>
      </p:sp>
      <p:sp>
        <p:nvSpPr>
          <p:cNvPr id="4" name="Espaço Reservado para Rodapé 3">
            <a:extLst>
              <a:ext uri="{FF2B5EF4-FFF2-40B4-BE49-F238E27FC236}">
                <a16:creationId xmlns:a16="http://schemas.microsoft.com/office/drawing/2014/main" id="{C342735B-8F8A-4C1D-8C34-FFEDFF4AD6CE}"/>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0ED2B64-4601-4D5E-AAB4-6661852757B8}"/>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172059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5DE8BDE-05A7-4D17-BD79-7DC00FE7C79C}"/>
              </a:ext>
            </a:extLst>
          </p:cNvPr>
          <p:cNvSpPr>
            <a:spLocks noGrp="1"/>
          </p:cNvSpPr>
          <p:nvPr>
            <p:ph type="dt" sz="half" idx="10"/>
          </p:nvPr>
        </p:nvSpPr>
        <p:spPr/>
        <p:txBody>
          <a:bodyPr/>
          <a:lstStyle/>
          <a:p>
            <a:r>
              <a:rPr lang="pt-BR"/>
              <a:t>26/08/2019</a:t>
            </a:r>
          </a:p>
        </p:txBody>
      </p:sp>
      <p:sp>
        <p:nvSpPr>
          <p:cNvPr id="3" name="Espaço Reservado para Rodapé 2">
            <a:extLst>
              <a:ext uri="{FF2B5EF4-FFF2-40B4-BE49-F238E27FC236}">
                <a16:creationId xmlns:a16="http://schemas.microsoft.com/office/drawing/2014/main" id="{E65B1BF7-0824-4FE7-B69B-B53BFFB9194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57DF68E-F1CE-4B40-BA2F-DF7E57B88BBF}"/>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3783226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470BE-9CAD-45EC-A59E-C63CA5B3A86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18F87992-8BEE-4118-BD00-3B583D3067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DB5CF66-CFDC-45B6-AC00-177E9593C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2E7D6E4-6C66-4584-9ACA-A0550BDA4DFF}"/>
              </a:ext>
            </a:extLst>
          </p:cNvPr>
          <p:cNvSpPr>
            <a:spLocks noGrp="1"/>
          </p:cNvSpPr>
          <p:nvPr>
            <p:ph type="dt" sz="half" idx="10"/>
          </p:nvPr>
        </p:nvSpPr>
        <p:spPr/>
        <p:txBody>
          <a:bodyPr/>
          <a:lstStyle/>
          <a:p>
            <a:r>
              <a:rPr lang="pt-BR"/>
              <a:t>26/08/2019</a:t>
            </a:r>
          </a:p>
        </p:txBody>
      </p:sp>
      <p:sp>
        <p:nvSpPr>
          <p:cNvPr id="6" name="Espaço Reservado para Rodapé 5">
            <a:extLst>
              <a:ext uri="{FF2B5EF4-FFF2-40B4-BE49-F238E27FC236}">
                <a16:creationId xmlns:a16="http://schemas.microsoft.com/office/drawing/2014/main" id="{AE63CD72-A7C0-4D58-87A7-D03106C0DF8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4628196-84D2-4C40-9A60-9C72AB1AF741}"/>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2895662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8A37F1-FA9C-45DB-828C-AE8E008781D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54E89EEA-760F-4600-87B3-8576699E7E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F6F1F0B-F762-436C-B934-090D77361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55FF8EB-3DDA-407A-9641-69E89FACAF36}"/>
              </a:ext>
            </a:extLst>
          </p:cNvPr>
          <p:cNvSpPr>
            <a:spLocks noGrp="1"/>
          </p:cNvSpPr>
          <p:nvPr>
            <p:ph type="dt" sz="half" idx="10"/>
          </p:nvPr>
        </p:nvSpPr>
        <p:spPr/>
        <p:txBody>
          <a:bodyPr/>
          <a:lstStyle/>
          <a:p>
            <a:r>
              <a:rPr lang="pt-BR"/>
              <a:t>26/08/2019</a:t>
            </a:r>
          </a:p>
        </p:txBody>
      </p:sp>
      <p:sp>
        <p:nvSpPr>
          <p:cNvPr id="6" name="Espaço Reservado para Rodapé 5">
            <a:extLst>
              <a:ext uri="{FF2B5EF4-FFF2-40B4-BE49-F238E27FC236}">
                <a16:creationId xmlns:a16="http://schemas.microsoft.com/office/drawing/2014/main" id="{0926CB65-DF5D-4C11-AF6E-249FE8815B9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6A333E4-019B-4F99-A819-BFB4F862D247}"/>
              </a:ext>
            </a:extLst>
          </p:cNvPr>
          <p:cNvSpPr>
            <a:spLocks noGrp="1"/>
          </p:cNvSpPr>
          <p:nvPr>
            <p:ph type="sldNum" sz="quarter" idx="12"/>
          </p:nvPr>
        </p:nvSpPr>
        <p:spPr/>
        <p:txBody>
          <a:bodyPr/>
          <a:lstStyle/>
          <a:p>
            <a:fld id="{69F4376B-4D50-4165-900A-E21C0DD00CA4}" type="slidenum">
              <a:rPr lang="pt-BR" smtClean="0"/>
              <a:t>‹N›</a:t>
            </a:fld>
            <a:endParaRPr lang="pt-BR"/>
          </a:p>
        </p:txBody>
      </p:sp>
    </p:spTree>
    <p:extLst>
      <p:ext uri="{BB962C8B-B14F-4D97-AF65-F5344CB8AC3E}">
        <p14:creationId xmlns:p14="http://schemas.microsoft.com/office/powerpoint/2010/main" val="2544674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EC9C0B3-E202-4183-A1E6-ED226E9F22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5CAB7A0-A78B-4797-90A6-87A55140F3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7AE917D-35E1-4A25-AE90-F10C123C6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pt-BR"/>
              <a:t>26/08/2019</a:t>
            </a:r>
          </a:p>
        </p:txBody>
      </p:sp>
      <p:sp>
        <p:nvSpPr>
          <p:cNvPr id="5" name="Espaço Reservado para Rodapé 4">
            <a:extLst>
              <a:ext uri="{FF2B5EF4-FFF2-40B4-BE49-F238E27FC236}">
                <a16:creationId xmlns:a16="http://schemas.microsoft.com/office/drawing/2014/main" id="{30A45FDB-5355-4521-B91E-579F9FFB6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29D990A-31E7-4A7B-B669-4E890FC5A5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F4376B-4D50-4165-900A-E21C0DD00CA4}" type="slidenum">
              <a:rPr lang="pt-BR" smtClean="0"/>
              <a:t>‹N›</a:t>
            </a:fld>
            <a:endParaRPr lang="pt-BR"/>
          </a:p>
        </p:txBody>
      </p:sp>
    </p:spTree>
    <p:extLst>
      <p:ext uri="{BB962C8B-B14F-4D97-AF65-F5344CB8AC3E}">
        <p14:creationId xmlns:p14="http://schemas.microsoft.com/office/powerpoint/2010/main" val="3847470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doi.org/10.1016/B978-0-08-100964-2.00017-4" TargetMode="Externa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4.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4.tif"/></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orcid.org/0000-0003-0793-4052" TargetMode="External"/><Relationship Id="rId5" Type="http://schemas.openxmlformats.org/officeDocument/2006/relationships/hyperlink" Target="http://lattes.cnpq.br/0016059435687196" TargetMode="External"/><Relationship Id="rId4" Type="http://schemas.openxmlformats.org/officeDocument/2006/relationships/hyperlink" Target="https://fga.unb.br/cristia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fga.unb.br/"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JPG"/><Relationship Id="rId7" Type="http://schemas.openxmlformats.org/officeDocument/2006/relationships/hyperlink" Target="mailto:michele.caponero@&#234;nea.it" TargetMode="External"/><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hyperlink" Target="mailto:ferdinando.felli@uniroma1.it" TargetMode="External"/><Relationship Id="rId5" Type="http://schemas.openxmlformats.org/officeDocument/2006/relationships/image" Target="../media/image55.png"/><Relationship Id="rId4" Type="http://schemas.openxmlformats.org/officeDocument/2006/relationships/image" Target="../media/image4.jpeg"/><Relationship Id="rId9" Type="http://schemas.openxmlformats.org/officeDocument/2006/relationships/hyperlink" Target="mailto:carla.lupi@uniroma1.i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1.ti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2.t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rgbClr val="001B46"/>
            </a:gs>
            <a:gs pos="77000">
              <a:schemeClr val="accent5">
                <a:lumMod val="75000"/>
              </a:schemeClr>
            </a:gs>
            <a:gs pos="65000">
              <a:schemeClr val="accent1">
                <a:lumMod val="75000"/>
              </a:schemeClr>
            </a:gs>
            <a:gs pos="88000">
              <a:schemeClr val="bg1"/>
            </a:gs>
          </a:gsLst>
          <a:lin ang="4200000" scaled="0"/>
          <a:tileRect/>
        </a:gradFill>
        <a:effectLst/>
      </p:bgPr>
    </p:bg>
    <p:spTree>
      <p:nvGrpSpPr>
        <p:cNvPr id="1" name=""/>
        <p:cNvGrpSpPr/>
        <p:nvPr/>
      </p:nvGrpSpPr>
      <p:grpSpPr>
        <a:xfrm>
          <a:off x="0" y="0"/>
          <a:ext cx="0" cy="0"/>
          <a:chOff x="0" y="0"/>
          <a:chExt cx="0" cy="0"/>
        </a:xfrm>
      </p:grpSpPr>
      <p:sp>
        <p:nvSpPr>
          <p:cNvPr id="8" name="CasellaDiTesto 8">
            <a:extLst>
              <a:ext uri="{FF2B5EF4-FFF2-40B4-BE49-F238E27FC236}">
                <a16:creationId xmlns:a16="http://schemas.microsoft.com/office/drawing/2014/main" id="{1495ECD1-B9F4-47C0-80A0-926356F23B74}"/>
              </a:ext>
            </a:extLst>
          </p:cNvPr>
          <p:cNvSpPr txBox="1"/>
          <p:nvPr/>
        </p:nvSpPr>
        <p:spPr>
          <a:xfrm>
            <a:off x="8059620" y="4026144"/>
            <a:ext cx="3675878" cy="430887"/>
          </a:xfrm>
          <a:prstGeom prst="rect">
            <a:avLst/>
          </a:prstGeom>
          <a:noFill/>
        </p:spPr>
        <p:txBody>
          <a:bodyPr wrap="none" rtlCol="0">
            <a:spAutoFit/>
          </a:bodyPr>
          <a:lstStyle/>
          <a:p>
            <a:pPr algn="r"/>
            <a:r>
              <a:rPr lang="it-IT" sz="2200" dirty="0">
                <a:solidFill>
                  <a:schemeClr val="bg1">
                    <a:lumMod val="95000"/>
                  </a:schemeClr>
                </a:solidFill>
              </a:rPr>
              <a:t>vendittozzi@aerospace.unb.br</a:t>
            </a:r>
          </a:p>
        </p:txBody>
      </p:sp>
      <p:sp>
        <p:nvSpPr>
          <p:cNvPr id="9" name="CasellaDiTesto 7">
            <a:extLst>
              <a:ext uri="{FF2B5EF4-FFF2-40B4-BE49-F238E27FC236}">
                <a16:creationId xmlns:a16="http://schemas.microsoft.com/office/drawing/2014/main" id="{875BF89E-2307-4C71-84F7-B54F3B9B73DB}"/>
              </a:ext>
            </a:extLst>
          </p:cNvPr>
          <p:cNvSpPr txBox="1"/>
          <p:nvPr/>
        </p:nvSpPr>
        <p:spPr>
          <a:xfrm>
            <a:off x="5474580" y="5179609"/>
            <a:ext cx="6260918" cy="892552"/>
          </a:xfrm>
          <a:prstGeom prst="rect">
            <a:avLst/>
          </a:prstGeom>
          <a:noFill/>
        </p:spPr>
        <p:txBody>
          <a:bodyPr wrap="square" rtlCol="0">
            <a:spAutoFit/>
          </a:bodyPr>
          <a:lstStyle/>
          <a:p>
            <a:pPr algn="r"/>
            <a:r>
              <a:rPr lang="it-IT" sz="2600" b="1" dirty="0">
                <a:solidFill>
                  <a:srgbClr val="001B46"/>
                </a:solidFill>
              </a:rPr>
              <a:t>07 November 2019</a:t>
            </a:r>
          </a:p>
          <a:p>
            <a:pPr algn="r"/>
            <a:r>
              <a:rPr lang="it-IT" sz="2600" b="1" dirty="0">
                <a:solidFill>
                  <a:srgbClr val="001B46"/>
                </a:solidFill>
              </a:rPr>
              <a:t>INFN Frascati (</a:t>
            </a:r>
            <a:r>
              <a:rPr lang="it-IT" sz="2600" b="1" dirty="0" err="1">
                <a:solidFill>
                  <a:srgbClr val="001B46"/>
                </a:solidFill>
              </a:rPr>
              <a:t>Rm</a:t>
            </a:r>
            <a:r>
              <a:rPr lang="it-IT" sz="2600" b="1" dirty="0">
                <a:solidFill>
                  <a:srgbClr val="001B46"/>
                </a:solidFill>
              </a:rPr>
              <a:t>) - </a:t>
            </a:r>
            <a:r>
              <a:rPr lang="it-IT" sz="2600" b="1" dirty="0" err="1">
                <a:solidFill>
                  <a:srgbClr val="001B46"/>
                </a:solidFill>
              </a:rPr>
              <a:t>Italy</a:t>
            </a:r>
            <a:endParaRPr lang="it-IT" sz="2600" b="1" dirty="0">
              <a:solidFill>
                <a:srgbClr val="001B46"/>
              </a:solidFill>
            </a:endParaRPr>
          </a:p>
        </p:txBody>
      </p:sp>
      <p:sp>
        <p:nvSpPr>
          <p:cNvPr id="10" name="Retângulo 9">
            <a:extLst>
              <a:ext uri="{FF2B5EF4-FFF2-40B4-BE49-F238E27FC236}">
                <a16:creationId xmlns:a16="http://schemas.microsoft.com/office/drawing/2014/main" id="{BDE854A4-1587-48C8-B381-4283CFAA344A}"/>
              </a:ext>
            </a:extLst>
          </p:cNvPr>
          <p:cNvSpPr/>
          <p:nvPr/>
        </p:nvSpPr>
        <p:spPr>
          <a:xfrm>
            <a:off x="7450282" y="3596042"/>
            <a:ext cx="4285216" cy="430887"/>
          </a:xfrm>
          <a:prstGeom prst="rect">
            <a:avLst/>
          </a:prstGeom>
        </p:spPr>
        <p:txBody>
          <a:bodyPr wrap="square">
            <a:spAutoFit/>
          </a:bodyPr>
          <a:lstStyle/>
          <a:p>
            <a:pPr algn="r"/>
            <a:r>
              <a:rPr lang="pt-BR" sz="2200" i="1" dirty="0">
                <a:solidFill>
                  <a:schemeClr val="bg1">
                    <a:lumMod val="95000"/>
                  </a:schemeClr>
                </a:solidFill>
                <a:latin typeface="Arial" panose="020B0604020202020204" pitchFamily="34" charset="0"/>
                <a:ea typeface="Times New Roman" panose="02020603050405020304" pitchFamily="18" charset="0"/>
              </a:rPr>
              <a:t>Cristian Vendittozzi</a:t>
            </a:r>
            <a:endParaRPr lang="pt-BR" sz="2200" dirty="0">
              <a:solidFill>
                <a:schemeClr val="bg1">
                  <a:lumMod val="95000"/>
                </a:schemeClr>
              </a:solidFill>
              <a:latin typeface="Times New Roman" panose="02020603050405020304" pitchFamily="18" charset="0"/>
              <a:ea typeface="Times New Roman" panose="02020603050405020304" pitchFamily="18" charset="0"/>
            </a:endParaRPr>
          </a:p>
        </p:txBody>
      </p:sp>
      <p:pic>
        <p:nvPicPr>
          <p:cNvPr id="1028" name="Picture 4" descr="Immagine correlata">
            <a:extLst>
              <a:ext uri="{FF2B5EF4-FFF2-40B4-BE49-F238E27FC236}">
                <a16:creationId xmlns:a16="http://schemas.microsoft.com/office/drawing/2014/main" id="{C83650DF-D1D1-4B5B-BDC2-F3F304986CA6}"/>
              </a:ext>
            </a:extLst>
          </p:cNvPr>
          <p:cNvPicPr>
            <a:picLocks noChangeAspect="1" noChangeArrowheads="1"/>
          </p:cNvPicPr>
          <p:nvPr/>
        </p:nvPicPr>
        <p:blipFill rotWithShape="1">
          <a:blip r:embed="rId3">
            <a:clrChange>
              <a:clrFrom>
                <a:srgbClr val="3C3D40"/>
              </a:clrFrom>
              <a:clrTo>
                <a:srgbClr val="3C3D40">
                  <a:alpha val="0"/>
                </a:srgbClr>
              </a:clrTo>
            </a:clrChange>
            <a:extLst>
              <a:ext uri="{28A0092B-C50C-407E-A947-70E740481C1C}">
                <a14:useLocalDpi xmlns:a14="http://schemas.microsoft.com/office/drawing/2010/main" val="0"/>
              </a:ext>
            </a:extLst>
          </a:blip>
          <a:srcRect l="904" t="10651" r="1176" b="26264"/>
          <a:stretch/>
        </p:blipFill>
        <p:spPr bwMode="auto">
          <a:xfrm>
            <a:off x="7331747" y="905764"/>
            <a:ext cx="4403751" cy="38301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19">
            <a:extLst>
              <a:ext uri="{FF2B5EF4-FFF2-40B4-BE49-F238E27FC236}">
                <a16:creationId xmlns:a16="http://schemas.microsoft.com/office/drawing/2014/main" id="{42F5BA18-3A92-453D-BE5E-528B68656061}"/>
              </a:ext>
            </a:extLst>
          </p:cNvPr>
          <p:cNvSpPr txBox="1"/>
          <p:nvPr/>
        </p:nvSpPr>
        <p:spPr>
          <a:xfrm>
            <a:off x="3996974" y="2339691"/>
            <a:ext cx="7738524" cy="1118255"/>
          </a:xfrm>
          <a:prstGeom prst="rect">
            <a:avLst/>
          </a:prstGeom>
          <a:noFill/>
        </p:spPr>
        <p:txBody>
          <a:bodyPr wrap="square" rtlCol="0">
            <a:spAutoFit/>
          </a:bodyPr>
          <a:lstStyle/>
          <a:p>
            <a:pPr algn="r">
              <a:lnSpc>
                <a:spcPts val="4000"/>
              </a:lnSpc>
            </a:pPr>
            <a:r>
              <a:rPr lang="en-US" sz="4000" b="1" dirty="0">
                <a:solidFill>
                  <a:schemeClr val="bg1"/>
                </a:solidFill>
              </a:rPr>
              <a:t>Mimic Nature, seeking for </a:t>
            </a:r>
            <a:r>
              <a:rPr lang="en-US" sz="4000" b="1" i="1" dirty="0">
                <a:solidFill>
                  <a:schemeClr val="bg1"/>
                </a:solidFill>
              </a:rPr>
              <a:t>intelligent</a:t>
            </a:r>
            <a:r>
              <a:rPr lang="en-US" sz="4000" b="1" dirty="0">
                <a:solidFill>
                  <a:schemeClr val="bg1"/>
                </a:solidFill>
              </a:rPr>
              <a:t> engineering system</a:t>
            </a:r>
            <a:endParaRPr lang="it-IT" sz="4000" b="1" dirty="0">
              <a:solidFill>
                <a:schemeClr val="bg1"/>
              </a:solidFill>
            </a:endParaRPr>
          </a:p>
        </p:txBody>
      </p:sp>
      <p:pic>
        <p:nvPicPr>
          <p:cNvPr id="3" name="Immagine 2">
            <a:extLst>
              <a:ext uri="{FF2B5EF4-FFF2-40B4-BE49-F238E27FC236}">
                <a16:creationId xmlns:a16="http://schemas.microsoft.com/office/drawing/2014/main" id="{A611175F-A89B-484D-9E68-31E877577911}"/>
              </a:ext>
            </a:extLst>
          </p:cNvPr>
          <p:cNvPicPr>
            <a:picLocks noChangeAspect="1"/>
          </p:cNvPicPr>
          <p:nvPr/>
        </p:nvPicPr>
        <p:blipFill rotWithShape="1">
          <a:blip r:embed="rId4">
            <a:clrChange>
              <a:clrFrom>
                <a:srgbClr val="001B46"/>
              </a:clrFrom>
              <a:clrTo>
                <a:srgbClr val="001B46">
                  <a:alpha val="0"/>
                </a:srgbClr>
              </a:clrTo>
            </a:clrChange>
            <a:extLst>
              <a:ext uri="{28A0092B-C50C-407E-A947-70E740481C1C}">
                <a14:useLocalDpi xmlns:a14="http://schemas.microsoft.com/office/drawing/2010/main" val="0"/>
              </a:ext>
            </a:extLst>
          </a:blip>
          <a:srcRect l="24297"/>
          <a:stretch/>
        </p:blipFill>
        <p:spPr>
          <a:xfrm>
            <a:off x="0" y="-5344"/>
            <a:ext cx="7826693" cy="6782844"/>
          </a:xfrm>
          <a:prstGeom prst="rect">
            <a:avLst/>
          </a:prstGeom>
        </p:spPr>
      </p:pic>
    </p:spTree>
    <p:extLst>
      <p:ext uri="{BB962C8B-B14F-4D97-AF65-F5344CB8AC3E}">
        <p14:creationId xmlns:p14="http://schemas.microsoft.com/office/powerpoint/2010/main" val="1944601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69F4376B-4D50-4165-900A-E21C0DD00CA4}" type="slidenum">
              <a:rPr lang="pt-BR" smtClean="0"/>
              <a:t>10</a:t>
            </a:fld>
            <a:endParaRPr lang="pt-BR"/>
          </a:p>
        </p:txBody>
      </p:sp>
      <p:sp>
        <p:nvSpPr>
          <p:cNvPr id="13" name="Espaço Reservado para Data 10">
            <a:extLst>
              <a:ext uri="{FF2B5EF4-FFF2-40B4-BE49-F238E27FC236}">
                <a16:creationId xmlns:a16="http://schemas.microsoft.com/office/drawing/2014/main" id="{17447B58-0402-4AF1-B7CB-53E43EC0FC50}"/>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2056" name="Picture 8" descr="Image result for Arctium"/>
          <p:cNvPicPr>
            <a:picLocks noChangeAspect="1" noChangeArrowheads="1"/>
          </p:cNvPicPr>
          <p:nvPr/>
        </p:nvPicPr>
        <p:blipFill rotWithShape="1">
          <a:blip r:embed="rId3">
            <a:extLst>
              <a:ext uri="{28A0092B-C50C-407E-A947-70E740481C1C}">
                <a14:useLocalDpi xmlns:a14="http://schemas.microsoft.com/office/drawing/2010/main" val="0"/>
              </a:ext>
            </a:extLst>
          </a:blip>
          <a:srcRect r="5420"/>
          <a:stretch/>
        </p:blipFill>
        <p:spPr bwMode="auto">
          <a:xfrm>
            <a:off x="5735437" y="0"/>
            <a:ext cx="6486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42163">
            <a:off x="98140" y="-867724"/>
            <a:ext cx="1005439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482249" y="3927805"/>
            <a:ext cx="953851" cy="400110"/>
          </a:xfrm>
          <a:prstGeom prst="rect">
            <a:avLst/>
          </a:prstGeom>
          <a:solidFill>
            <a:srgbClr val="FFFFFF">
              <a:alpha val="69804"/>
            </a:srgbClr>
          </a:solidFill>
        </p:spPr>
        <p:txBody>
          <a:bodyPr wrap="none" rtlCol="0">
            <a:spAutoFit/>
          </a:bodyPr>
          <a:lstStyle/>
          <a:p>
            <a:pPr algn="ctr"/>
            <a:r>
              <a:rPr lang="it-IT" sz="2000" b="1" dirty="0">
                <a:solidFill>
                  <a:srgbClr val="023769"/>
                </a:solidFill>
              </a:rPr>
              <a:t>HOOKS</a:t>
            </a:r>
          </a:p>
        </p:txBody>
      </p:sp>
      <p:cxnSp>
        <p:nvCxnSpPr>
          <p:cNvPr id="5" name="Connettore 2 4"/>
          <p:cNvCxnSpPr>
            <a:endCxn id="23" idx="7"/>
          </p:cNvCxnSpPr>
          <p:nvPr/>
        </p:nvCxnSpPr>
        <p:spPr>
          <a:xfrm flipH="1">
            <a:off x="8280740" y="4195284"/>
            <a:ext cx="182459" cy="373389"/>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Ovale 5"/>
          <p:cNvSpPr/>
          <p:nvPr/>
        </p:nvSpPr>
        <p:spPr>
          <a:xfrm>
            <a:off x="9739063" y="3291796"/>
            <a:ext cx="533400" cy="556369"/>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2 16"/>
          <p:cNvCxnSpPr>
            <a:endCxn id="6" idx="2"/>
          </p:cNvCxnSpPr>
          <p:nvPr/>
        </p:nvCxnSpPr>
        <p:spPr>
          <a:xfrm flipV="1">
            <a:off x="9064083" y="3569981"/>
            <a:ext cx="674980" cy="357824"/>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7719343" y="1032069"/>
            <a:ext cx="893514" cy="400110"/>
          </a:xfrm>
          <a:prstGeom prst="rect">
            <a:avLst/>
          </a:prstGeom>
          <a:solidFill>
            <a:srgbClr val="FFFFFF">
              <a:alpha val="69804"/>
            </a:srgbClr>
          </a:solidFill>
        </p:spPr>
        <p:txBody>
          <a:bodyPr wrap="none" rtlCol="0">
            <a:spAutoFit/>
          </a:bodyPr>
          <a:lstStyle/>
          <a:p>
            <a:pPr algn="ctr"/>
            <a:r>
              <a:rPr lang="it-IT" sz="2000" b="1" dirty="0">
                <a:solidFill>
                  <a:srgbClr val="023769"/>
                </a:solidFill>
              </a:rPr>
              <a:t>LOOPS</a:t>
            </a:r>
          </a:p>
        </p:txBody>
      </p:sp>
      <p:sp>
        <p:nvSpPr>
          <p:cNvPr id="23" name="Ovale 22"/>
          <p:cNvSpPr/>
          <p:nvPr/>
        </p:nvSpPr>
        <p:spPr>
          <a:xfrm>
            <a:off x="7825455" y="4487195"/>
            <a:ext cx="533400" cy="556369"/>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p:cNvSpPr/>
          <p:nvPr/>
        </p:nvSpPr>
        <p:spPr>
          <a:xfrm>
            <a:off x="6862746" y="1562544"/>
            <a:ext cx="533400" cy="556369"/>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2 25"/>
          <p:cNvCxnSpPr>
            <a:stCxn id="22" idx="1"/>
            <a:endCxn id="25" idx="7"/>
          </p:cNvCxnSpPr>
          <p:nvPr/>
        </p:nvCxnSpPr>
        <p:spPr>
          <a:xfrm flipH="1">
            <a:off x="7318031" y="1232124"/>
            <a:ext cx="401312" cy="411898"/>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8A2D16BF-8DCD-4D15-B436-CD5D9E6D9C99}"/>
              </a:ext>
            </a:extLst>
          </p:cNvPr>
          <p:cNvSpPr txBox="1"/>
          <p:nvPr/>
        </p:nvSpPr>
        <p:spPr>
          <a:xfrm>
            <a:off x="339142" y="216402"/>
            <a:ext cx="5247462" cy="1323439"/>
          </a:xfrm>
          <a:prstGeom prst="rect">
            <a:avLst/>
          </a:prstGeom>
          <a:solidFill>
            <a:srgbClr val="FFFFFF">
              <a:alpha val="80000"/>
            </a:srgbClr>
          </a:solidFill>
        </p:spPr>
        <p:txBody>
          <a:bodyPr wrap="none" rtlCol="0">
            <a:spAutoFit/>
          </a:bodyPr>
          <a:lstStyle/>
          <a:p>
            <a:r>
              <a:rPr lang="en-US" sz="4000" b="1" dirty="0">
                <a:solidFill>
                  <a:srgbClr val="023769"/>
                </a:solidFill>
              </a:rPr>
              <a:t>VELCRO</a:t>
            </a:r>
          </a:p>
          <a:p>
            <a:r>
              <a:rPr lang="en-US" sz="4000" b="1" dirty="0">
                <a:solidFill>
                  <a:srgbClr val="023769"/>
                </a:solidFill>
              </a:rPr>
              <a:t>Hook-and-loop fastener</a:t>
            </a:r>
          </a:p>
        </p:txBody>
      </p:sp>
      <p:sp>
        <p:nvSpPr>
          <p:cNvPr id="30" name="CasellaDiTesto 29"/>
          <p:cNvSpPr txBox="1"/>
          <p:nvPr/>
        </p:nvSpPr>
        <p:spPr>
          <a:xfrm>
            <a:off x="8681213" y="6189573"/>
            <a:ext cx="3106556" cy="400110"/>
          </a:xfrm>
          <a:prstGeom prst="rect">
            <a:avLst/>
          </a:prstGeom>
          <a:solidFill>
            <a:srgbClr val="FFFFFF">
              <a:alpha val="69804"/>
            </a:srgbClr>
          </a:solidFill>
        </p:spPr>
        <p:txBody>
          <a:bodyPr wrap="none" rtlCol="0">
            <a:spAutoFit/>
          </a:bodyPr>
          <a:lstStyle/>
          <a:p>
            <a:pPr algn="ctr"/>
            <a:r>
              <a:rPr lang="it-IT" sz="2000" b="1" dirty="0">
                <a:solidFill>
                  <a:srgbClr val="023769"/>
                </a:solidFill>
              </a:rPr>
              <a:t>BURDOCK/ARCTIUM LAPPA</a:t>
            </a:r>
          </a:p>
        </p:txBody>
      </p:sp>
      <p:sp>
        <p:nvSpPr>
          <p:cNvPr id="21" name="Rettangolo 20"/>
          <p:cNvSpPr/>
          <p:nvPr/>
        </p:nvSpPr>
        <p:spPr>
          <a:xfrm>
            <a:off x="229312" y="3692858"/>
            <a:ext cx="4989098" cy="1200329"/>
          </a:xfrm>
          <a:prstGeom prst="rect">
            <a:avLst/>
          </a:prstGeom>
          <a:noFill/>
        </p:spPr>
        <p:txBody>
          <a:bodyPr wrap="square">
            <a:spAutoFit/>
          </a:bodyPr>
          <a:lstStyle/>
          <a:p>
            <a:r>
              <a:rPr lang="en-US" dirty="0">
                <a:solidFill>
                  <a:srgbClr val="023769"/>
                </a:solidFill>
              </a:rPr>
              <a:t>In 1941, the Swiss engineer George de </a:t>
            </a:r>
            <a:r>
              <a:rPr lang="en-US" dirty="0" err="1">
                <a:solidFill>
                  <a:srgbClr val="023769"/>
                </a:solidFill>
              </a:rPr>
              <a:t>Mestral</a:t>
            </a:r>
            <a:r>
              <a:rPr lang="en-US" dirty="0">
                <a:solidFill>
                  <a:srgbClr val="023769"/>
                </a:solidFill>
              </a:rPr>
              <a:t> coming back from a hunting trip noticed a lot of burdock seeds and flowers clung to his clothes and his dog’s fur. </a:t>
            </a:r>
            <a:endParaRPr lang="it-IT" dirty="0">
              <a:solidFill>
                <a:srgbClr val="023769"/>
              </a:solidFill>
            </a:endParaRPr>
          </a:p>
        </p:txBody>
      </p:sp>
      <p:sp>
        <p:nvSpPr>
          <p:cNvPr id="28" name="Rettangolo 27"/>
          <p:cNvSpPr/>
          <p:nvPr/>
        </p:nvSpPr>
        <p:spPr>
          <a:xfrm>
            <a:off x="240190" y="4758572"/>
            <a:ext cx="5290454" cy="1477328"/>
          </a:xfrm>
          <a:prstGeom prst="rect">
            <a:avLst/>
          </a:prstGeom>
          <a:noFill/>
        </p:spPr>
        <p:txBody>
          <a:bodyPr wrap="square">
            <a:spAutoFit/>
          </a:bodyPr>
          <a:lstStyle/>
          <a:p>
            <a:r>
              <a:rPr lang="it-IT" dirty="0">
                <a:solidFill>
                  <a:srgbClr val="023769"/>
                </a:solidFill>
              </a:rPr>
              <a:t>He </a:t>
            </a:r>
            <a:r>
              <a:rPr lang="en-US" dirty="0">
                <a:solidFill>
                  <a:srgbClr val="023769"/>
                </a:solidFill>
              </a:rPr>
              <a:t>tried</a:t>
            </a:r>
            <a:r>
              <a:rPr lang="it-IT" dirty="0">
                <a:solidFill>
                  <a:srgbClr val="023769"/>
                </a:solidFill>
              </a:rPr>
              <a:t> to </a:t>
            </a:r>
            <a:r>
              <a:rPr lang="en-US" dirty="0">
                <a:solidFill>
                  <a:srgbClr val="023769"/>
                </a:solidFill>
              </a:rPr>
              <a:t>reproduce</a:t>
            </a:r>
            <a:r>
              <a:rPr lang="it-IT" dirty="0">
                <a:solidFill>
                  <a:srgbClr val="023769"/>
                </a:solidFill>
              </a:rPr>
              <a:t> </a:t>
            </a:r>
            <a:r>
              <a:rPr lang="en-US" dirty="0">
                <a:solidFill>
                  <a:srgbClr val="023769"/>
                </a:solidFill>
              </a:rPr>
              <a:t>the</a:t>
            </a:r>
            <a:r>
              <a:rPr lang="it-IT" dirty="0">
                <a:solidFill>
                  <a:srgbClr val="023769"/>
                </a:solidFill>
              </a:rPr>
              <a:t> </a:t>
            </a:r>
            <a:r>
              <a:rPr lang="en-US" dirty="0">
                <a:solidFill>
                  <a:srgbClr val="023769"/>
                </a:solidFill>
              </a:rPr>
              <a:t>geometry</a:t>
            </a:r>
            <a:r>
              <a:rPr lang="it-IT" dirty="0">
                <a:solidFill>
                  <a:srgbClr val="023769"/>
                </a:solidFill>
              </a:rPr>
              <a:t> to create a Hook-and-</a:t>
            </a:r>
            <a:r>
              <a:rPr lang="it-IT" dirty="0" err="1">
                <a:solidFill>
                  <a:srgbClr val="023769"/>
                </a:solidFill>
              </a:rPr>
              <a:t>loop</a:t>
            </a:r>
            <a:r>
              <a:rPr lang="it-IT" dirty="0">
                <a:solidFill>
                  <a:srgbClr val="023769"/>
                </a:solidFill>
              </a:rPr>
              <a:t> </a:t>
            </a:r>
            <a:r>
              <a:rPr lang="en-US" dirty="0">
                <a:solidFill>
                  <a:srgbClr val="023769"/>
                </a:solidFill>
              </a:rPr>
              <a:t>fastener</a:t>
            </a:r>
            <a:r>
              <a:rPr lang="it-IT" dirty="0">
                <a:solidFill>
                  <a:srgbClr val="023769"/>
                </a:solidFill>
              </a:rPr>
              <a:t>, made of </a:t>
            </a:r>
            <a:r>
              <a:rPr lang="it-IT" dirty="0" err="1">
                <a:solidFill>
                  <a:srgbClr val="023769"/>
                </a:solidFill>
              </a:rPr>
              <a:t>two</a:t>
            </a:r>
            <a:r>
              <a:rPr lang="it-IT" dirty="0">
                <a:solidFill>
                  <a:srgbClr val="023769"/>
                </a:solidFill>
              </a:rPr>
              <a:t> strip of fabric, </a:t>
            </a:r>
            <a:r>
              <a:rPr lang="en-US" dirty="0">
                <a:solidFill>
                  <a:srgbClr val="023769"/>
                </a:solidFill>
              </a:rPr>
              <a:t>mimicking</a:t>
            </a:r>
            <a:r>
              <a:rPr lang="it-IT" dirty="0">
                <a:solidFill>
                  <a:srgbClr val="023769"/>
                </a:solidFill>
              </a:rPr>
              <a:t> the </a:t>
            </a:r>
            <a:r>
              <a:rPr lang="it-IT" dirty="0" err="1">
                <a:solidFill>
                  <a:srgbClr val="023769"/>
                </a:solidFill>
              </a:rPr>
              <a:t>burdock</a:t>
            </a:r>
            <a:r>
              <a:rPr lang="it-IT" dirty="0">
                <a:solidFill>
                  <a:srgbClr val="023769"/>
                </a:solidFill>
              </a:rPr>
              <a:t> behavior.</a:t>
            </a:r>
          </a:p>
          <a:p>
            <a:r>
              <a:rPr lang="it-IT" dirty="0">
                <a:solidFill>
                  <a:srgbClr val="023769"/>
                </a:solidFill>
              </a:rPr>
              <a:t>In 1955 he </a:t>
            </a:r>
            <a:r>
              <a:rPr lang="en-US" dirty="0">
                <a:solidFill>
                  <a:srgbClr val="023769"/>
                </a:solidFill>
              </a:rPr>
              <a:t>patented</a:t>
            </a:r>
            <a:r>
              <a:rPr lang="it-IT" dirty="0">
                <a:solidFill>
                  <a:srgbClr val="023769"/>
                </a:solidFill>
              </a:rPr>
              <a:t> </a:t>
            </a:r>
            <a:r>
              <a:rPr lang="en-US" dirty="0">
                <a:solidFill>
                  <a:srgbClr val="023769"/>
                </a:solidFill>
              </a:rPr>
              <a:t>his</a:t>
            </a:r>
            <a:r>
              <a:rPr lang="it-IT" dirty="0">
                <a:solidFill>
                  <a:srgbClr val="023769"/>
                </a:solidFill>
              </a:rPr>
              <a:t> </a:t>
            </a:r>
            <a:r>
              <a:rPr lang="en-US" dirty="0">
                <a:solidFill>
                  <a:srgbClr val="023769"/>
                </a:solidFill>
              </a:rPr>
              <a:t>invention</a:t>
            </a:r>
            <a:r>
              <a:rPr lang="it-IT" dirty="0">
                <a:solidFill>
                  <a:srgbClr val="023769"/>
                </a:solidFill>
              </a:rPr>
              <a:t> </a:t>
            </a:r>
            <a:r>
              <a:rPr lang="en-US" dirty="0">
                <a:solidFill>
                  <a:srgbClr val="023769"/>
                </a:solidFill>
              </a:rPr>
              <a:t>naming</a:t>
            </a:r>
            <a:r>
              <a:rPr lang="it-IT" dirty="0">
                <a:solidFill>
                  <a:srgbClr val="023769"/>
                </a:solidFill>
              </a:rPr>
              <a:t> </a:t>
            </a:r>
            <a:r>
              <a:rPr lang="it-IT" dirty="0" err="1">
                <a:solidFill>
                  <a:srgbClr val="023769"/>
                </a:solidFill>
              </a:rPr>
              <a:t>it</a:t>
            </a:r>
            <a:r>
              <a:rPr lang="it-IT" dirty="0">
                <a:solidFill>
                  <a:srgbClr val="023769"/>
                </a:solidFill>
              </a:rPr>
              <a:t> </a:t>
            </a:r>
            <a:r>
              <a:rPr lang="it-IT" dirty="0" err="1">
                <a:solidFill>
                  <a:srgbClr val="023769"/>
                </a:solidFill>
              </a:rPr>
              <a:t>as</a:t>
            </a:r>
            <a:r>
              <a:rPr lang="it-IT" dirty="0">
                <a:solidFill>
                  <a:srgbClr val="023769"/>
                </a:solidFill>
              </a:rPr>
              <a:t> </a:t>
            </a:r>
            <a:r>
              <a:rPr lang="it-IT" b="1" dirty="0">
                <a:solidFill>
                  <a:srgbClr val="023769"/>
                </a:solidFill>
              </a:rPr>
              <a:t>Velcro.</a:t>
            </a:r>
          </a:p>
          <a:p>
            <a:r>
              <a:rPr lang="en-US" dirty="0">
                <a:solidFill>
                  <a:srgbClr val="023769"/>
                </a:solidFill>
              </a:rPr>
              <a:t>(combining </a:t>
            </a:r>
            <a:r>
              <a:rPr lang="en-US" i="1" dirty="0">
                <a:solidFill>
                  <a:srgbClr val="023769"/>
                </a:solidFill>
              </a:rPr>
              <a:t>velour </a:t>
            </a:r>
            <a:r>
              <a:rPr lang="en-US" dirty="0">
                <a:solidFill>
                  <a:srgbClr val="023769"/>
                </a:solidFill>
              </a:rPr>
              <a:t>– velvet - and </a:t>
            </a:r>
            <a:r>
              <a:rPr lang="en-US" i="1" dirty="0">
                <a:solidFill>
                  <a:srgbClr val="023769"/>
                </a:solidFill>
              </a:rPr>
              <a:t>crochet</a:t>
            </a:r>
            <a:r>
              <a:rPr lang="en-US" dirty="0">
                <a:solidFill>
                  <a:srgbClr val="023769"/>
                </a:solidFill>
              </a:rPr>
              <a:t> - hook)</a:t>
            </a:r>
            <a:endParaRPr lang="it-IT" dirty="0">
              <a:solidFill>
                <a:srgbClr val="023769"/>
              </a:solidFill>
            </a:endParaRPr>
          </a:p>
        </p:txBody>
      </p:sp>
      <p:pic>
        <p:nvPicPr>
          <p:cNvPr id="19" name="Picture 2" descr="Risultati immagini per logo UnB">
            <a:extLst>
              <a:ext uri="{FF2B5EF4-FFF2-40B4-BE49-F238E27FC236}">
                <a16:creationId xmlns:a16="http://schemas.microsoft.com/office/drawing/2014/main" id="{E03FD3B2-2CBF-4CC9-A4EA-48FA9BB21E2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60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69F4376B-4D50-4165-900A-E21C0DD00CA4}" type="slidenum">
              <a:rPr lang="pt-BR" smtClean="0"/>
              <a:t>11</a:t>
            </a:fld>
            <a:endParaRPr lang="pt-BR"/>
          </a:p>
        </p:txBody>
      </p:sp>
      <p:pic>
        <p:nvPicPr>
          <p:cNvPr id="1028" name="Picture 4" descr="https://upload.wikimedia.org/wikipedia/commons/a/a1/100_V9_Grand_Hikari_Tokyo_1997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687" b="469"/>
          <a:stretch/>
        </p:blipFill>
        <p:spPr bwMode="auto">
          <a:xfrm>
            <a:off x="0" y="-76199"/>
            <a:ext cx="12192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19">
            <a:extLst>
              <a:ext uri="{FF2B5EF4-FFF2-40B4-BE49-F238E27FC236}">
                <a16:creationId xmlns:a16="http://schemas.microsoft.com/office/drawing/2014/main" id="{F2C2B70E-D7CA-4674-B25B-E3ECE9B5B8B9}"/>
              </a:ext>
            </a:extLst>
          </p:cNvPr>
          <p:cNvSpPr txBox="1"/>
          <p:nvPr/>
        </p:nvSpPr>
        <p:spPr>
          <a:xfrm>
            <a:off x="306082" y="4902618"/>
            <a:ext cx="4638578" cy="1200329"/>
          </a:xfrm>
          <a:prstGeom prst="rect">
            <a:avLst/>
          </a:prstGeom>
          <a:noFill/>
          <a:ln w="28575">
            <a:noFill/>
          </a:ln>
        </p:spPr>
        <p:txBody>
          <a:bodyPr wrap="none" rtlCol="0">
            <a:spAutoFit/>
          </a:bodyPr>
          <a:lstStyle/>
          <a:p>
            <a:r>
              <a:rPr lang="en-US" sz="2400" b="1" dirty="0">
                <a:solidFill>
                  <a:schemeClr val="bg1"/>
                </a:solidFill>
              </a:rPr>
              <a:t>1989 The </a:t>
            </a:r>
            <a:r>
              <a:rPr lang="en-US" sz="2400" b="1" dirty="0" err="1">
                <a:solidFill>
                  <a:schemeClr val="bg1"/>
                </a:solidFill>
              </a:rPr>
              <a:t>San'yō</a:t>
            </a:r>
            <a:r>
              <a:rPr lang="en-US" sz="2400" b="1" dirty="0">
                <a:solidFill>
                  <a:schemeClr val="bg1"/>
                </a:solidFill>
              </a:rPr>
              <a:t> Shinkansen </a:t>
            </a:r>
          </a:p>
          <a:p>
            <a:r>
              <a:rPr lang="en-US" sz="2400" b="1" dirty="0">
                <a:solidFill>
                  <a:schemeClr val="bg1"/>
                </a:solidFill>
              </a:rPr>
              <a:t>high-speed bullet train (Series 100)</a:t>
            </a:r>
          </a:p>
          <a:p>
            <a:r>
              <a:rPr lang="en-US" sz="2400" b="1" dirty="0">
                <a:solidFill>
                  <a:schemeClr val="bg1"/>
                </a:solidFill>
              </a:rPr>
              <a:t>170 mi/h (273,59 km/h)</a:t>
            </a:r>
          </a:p>
        </p:txBody>
      </p:sp>
      <p:sp>
        <p:nvSpPr>
          <p:cNvPr id="9" name="Espaço Reservado para Data 10">
            <a:extLst>
              <a:ext uri="{FF2B5EF4-FFF2-40B4-BE49-F238E27FC236}">
                <a16:creationId xmlns:a16="http://schemas.microsoft.com/office/drawing/2014/main" id="{ABC1360D-AFF1-47BC-A494-4E9DEBCCE739}"/>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schemeClr val="bg1"/>
                </a:solidFill>
              </a:rPr>
              <a:t>07/11/2019 INFN, Frascati (Rm)</a:t>
            </a:r>
            <a:endParaRPr lang="pt-BR" dirty="0">
              <a:solidFill>
                <a:schemeClr val="bg1"/>
              </a:solidFill>
            </a:endParaRPr>
          </a:p>
        </p:txBody>
      </p:sp>
      <p:sp>
        <p:nvSpPr>
          <p:cNvPr id="2" name="Rettangolo 1"/>
          <p:cNvSpPr/>
          <p:nvPr/>
        </p:nvSpPr>
        <p:spPr>
          <a:xfrm>
            <a:off x="7931842" y="5581789"/>
            <a:ext cx="3729804" cy="707886"/>
          </a:xfrm>
          <a:prstGeom prst="rect">
            <a:avLst/>
          </a:prstGeom>
        </p:spPr>
        <p:txBody>
          <a:bodyPr wrap="none">
            <a:spAutoFit/>
          </a:bodyPr>
          <a:lstStyle/>
          <a:p>
            <a:r>
              <a:rPr lang="en-US" sz="4000" b="1" dirty="0">
                <a:solidFill>
                  <a:srgbClr val="FFFFFF"/>
                </a:solidFill>
              </a:rPr>
              <a:t>Extremely noisy!</a:t>
            </a:r>
          </a:p>
        </p:txBody>
      </p:sp>
      <p:sp>
        <p:nvSpPr>
          <p:cNvPr id="11" name="CaixaDeTexto 13">
            <a:extLst>
              <a:ext uri="{FF2B5EF4-FFF2-40B4-BE49-F238E27FC236}">
                <a16:creationId xmlns:a16="http://schemas.microsoft.com/office/drawing/2014/main" id="{FA780C15-EE67-4B9F-AFA4-0AE25DF4567F}"/>
              </a:ext>
            </a:extLst>
          </p:cNvPr>
          <p:cNvSpPr txBox="1"/>
          <p:nvPr/>
        </p:nvSpPr>
        <p:spPr>
          <a:xfrm>
            <a:off x="565233" y="30301"/>
            <a:ext cx="7044935" cy="1323439"/>
          </a:xfrm>
          <a:prstGeom prst="rect">
            <a:avLst/>
          </a:prstGeom>
          <a:noFill/>
        </p:spPr>
        <p:txBody>
          <a:bodyPr wrap="square" rtlCol="0">
            <a:spAutoFit/>
          </a:bodyPr>
          <a:lstStyle/>
          <a:p>
            <a:r>
              <a:rPr lang="en-US" sz="4000" b="1" dirty="0">
                <a:solidFill>
                  <a:srgbClr val="FFFFFF"/>
                </a:solidFill>
              </a:rPr>
              <a:t>Shinkansen Series 500 </a:t>
            </a:r>
            <a:r>
              <a:rPr lang="pt-BR" sz="4000" b="1" dirty="0">
                <a:solidFill>
                  <a:srgbClr val="FFFFFF"/>
                </a:solidFill>
              </a:rPr>
              <a:t>“</a:t>
            </a:r>
            <a:r>
              <a:rPr lang="en-US" sz="4000" b="1" dirty="0">
                <a:solidFill>
                  <a:srgbClr val="FFFFFF"/>
                </a:solidFill>
              </a:rPr>
              <a:t>birdwatching</a:t>
            </a:r>
            <a:r>
              <a:rPr lang="pt-BR" sz="4000" b="1" dirty="0">
                <a:solidFill>
                  <a:srgbClr val="FFFFFF"/>
                </a:solidFill>
              </a:rPr>
              <a:t>” </a:t>
            </a:r>
            <a:r>
              <a:rPr lang="en-US" sz="4000" b="1" dirty="0">
                <a:solidFill>
                  <a:srgbClr val="FFFFFF"/>
                </a:solidFill>
              </a:rPr>
              <a:t>inspired design</a:t>
            </a:r>
          </a:p>
        </p:txBody>
      </p:sp>
      <p:pic>
        <p:nvPicPr>
          <p:cNvPr id="12" name="Picture 2" descr="Risultati immagini per logo UnB">
            <a:extLst>
              <a:ext uri="{FF2B5EF4-FFF2-40B4-BE49-F238E27FC236}">
                <a16:creationId xmlns:a16="http://schemas.microsoft.com/office/drawing/2014/main" id="{B4FFC755-C920-47FC-88C0-32EB0A55D0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56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113" y="1815522"/>
            <a:ext cx="4233093" cy="3174820"/>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58366267-F2C6-488E-9485-106B3C025BB6}"/>
              </a:ext>
            </a:extLst>
          </p:cNvPr>
          <p:cNvPicPr>
            <a:picLocks noChangeAspect="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573044" y="7866"/>
            <a:ext cx="8801501" cy="2273374"/>
          </a:xfrm>
          <a:prstGeom prst="rect">
            <a:avLst/>
          </a:prstGeom>
        </p:spPr>
      </p:pic>
      <p:sp>
        <p:nvSpPr>
          <p:cNvPr id="3" name="Segnaposto numero diapositiva 2"/>
          <p:cNvSpPr>
            <a:spLocks noGrp="1"/>
          </p:cNvSpPr>
          <p:nvPr>
            <p:ph type="sldNum" sz="quarter" idx="12"/>
          </p:nvPr>
        </p:nvSpPr>
        <p:spPr/>
        <p:txBody>
          <a:bodyPr/>
          <a:lstStyle/>
          <a:p>
            <a:fld id="{69F4376B-4D50-4165-900A-E21C0DD00CA4}" type="slidenum">
              <a:rPr lang="pt-BR" smtClean="0"/>
              <a:t>12</a:t>
            </a:fld>
            <a:endParaRPr lang="pt-BR"/>
          </a:p>
        </p:txBody>
      </p:sp>
      <p:sp>
        <p:nvSpPr>
          <p:cNvPr id="8" name="CasellaDiTesto 7"/>
          <p:cNvSpPr txBox="1"/>
          <p:nvPr/>
        </p:nvSpPr>
        <p:spPr>
          <a:xfrm>
            <a:off x="1064204" y="4983599"/>
            <a:ext cx="2835007" cy="369332"/>
          </a:xfrm>
          <a:prstGeom prst="rect">
            <a:avLst/>
          </a:prstGeom>
          <a:noFill/>
        </p:spPr>
        <p:txBody>
          <a:bodyPr wrap="none" rtlCol="0">
            <a:spAutoFit/>
          </a:bodyPr>
          <a:lstStyle/>
          <a:p>
            <a:r>
              <a:rPr lang="en-US" b="1" dirty="0" err="1">
                <a:solidFill>
                  <a:srgbClr val="023769"/>
                </a:solidFill>
              </a:rPr>
              <a:t>Shinkansen</a:t>
            </a:r>
            <a:r>
              <a:rPr lang="en-US" b="1" dirty="0">
                <a:solidFill>
                  <a:srgbClr val="023769"/>
                </a:solidFill>
              </a:rPr>
              <a:t> 100 pantograph</a:t>
            </a:r>
            <a:endParaRPr lang="it-IT" dirty="0">
              <a:solidFill>
                <a:srgbClr val="023769"/>
              </a:solidFill>
            </a:endParaRPr>
          </a:p>
        </p:txBody>
      </p:sp>
      <p:pic>
        <p:nvPicPr>
          <p:cNvPr id="2056" name="Picture 8" descr="Image result for Shinkansen 500 panto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854" y="2455589"/>
            <a:ext cx="4349068" cy="3174820"/>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p:cNvSpPr txBox="1"/>
          <p:nvPr/>
        </p:nvSpPr>
        <p:spPr>
          <a:xfrm>
            <a:off x="9105915" y="5630409"/>
            <a:ext cx="2835007" cy="369332"/>
          </a:xfrm>
          <a:prstGeom prst="rect">
            <a:avLst/>
          </a:prstGeom>
          <a:noFill/>
        </p:spPr>
        <p:txBody>
          <a:bodyPr wrap="none" rtlCol="0">
            <a:spAutoFit/>
          </a:bodyPr>
          <a:lstStyle/>
          <a:p>
            <a:r>
              <a:rPr lang="en-US" b="1" dirty="0" err="1">
                <a:solidFill>
                  <a:srgbClr val="023769"/>
                </a:solidFill>
              </a:rPr>
              <a:t>Shinkansen</a:t>
            </a:r>
            <a:r>
              <a:rPr lang="en-US" b="1" dirty="0">
                <a:solidFill>
                  <a:srgbClr val="023769"/>
                </a:solidFill>
              </a:rPr>
              <a:t> 500 pantograph</a:t>
            </a:r>
            <a:endParaRPr lang="it-IT" dirty="0">
              <a:solidFill>
                <a:srgbClr val="023769"/>
              </a:solidFill>
            </a:endParaRPr>
          </a:p>
        </p:txBody>
      </p:sp>
      <p:sp>
        <p:nvSpPr>
          <p:cNvPr id="5" name="Freccia a destra 4"/>
          <p:cNvSpPr/>
          <p:nvPr/>
        </p:nvSpPr>
        <p:spPr>
          <a:xfrm>
            <a:off x="5232693" y="2777043"/>
            <a:ext cx="2038964" cy="569946"/>
          </a:xfrm>
          <a:prstGeom prst="rightArrow">
            <a:avLst>
              <a:gd name="adj1" fmla="val 50000"/>
              <a:gd name="adj2" fmla="val 59100"/>
            </a:avLst>
          </a:prstGeom>
          <a:solidFill>
            <a:srgbClr val="017A33"/>
          </a:solidFill>
          <a:ln w="28575">
            <a:solidFill>
              <a:srgbClr val="013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p:nvPr/>
        </p:nvSpPr>
        <p:spPr>
          <a:xfrm>
            <a:off x="475639" y="5363276"/>
            <a:ext cx="4177708" cy="923330"/>
          </a:xfrm>
          <a:prstGeom prst="rect">
            <a:avLst/>
          </a:prstGeom>
        </p:spPr>
        <p:txBody>
          <a:bodyPr wrap="square">
            <a:spAutoFit/>
          </a:bodyPr>
          <a:lstStyle/>
          <a:p>
            <a:pPr marL="72000"/>
            <a:r>
              <a:rPr lang="en-US" dirty="0">
                <a:solidFill>
                  <a:srgbClr val="023769"/>
                </a:solidFill>
              </a:rPr>
              <a:t>The pantograph, that connects the train to its power source, vibrated and </a:t>
            </a:r>
            <a:r>
              <a:rPr lang="en-US" b="1" dirty="0">
                <a:solidFill>
                  <a:srgbClr val="023769"/>
                </a:solidFill>
              </a:rPr>
              <a:t>made a loud noise</a:t>
            </a:r>
            <a:r>
              <a:rPr lang="en-US" dirty="0">
                <a:solidFill>
                  <a:srgbClr val="023769"/>
                </a:solidFill>
              </a:rPr>
              <a:t>.</a:t>
            </a:r>
          </a:p>
        </p:txBody>
      </p:sp>
      <p:sp>
        <p:nvSpPr>
          <p:cNvPr id="28" name="Rettangolo 27"/>
          <p:cNvSpPr/>
          <p:nvPr/>
        </p:nvSpPr>
        <p:spPr>
          <a:xfrm>
            <a:off x="5076064" y="1847478"/>
            <a:ext cx="5504850" cy="646331"/>
          </a:xfrm>
          <a:prstGeom prst="rect">
            <a:avLst/>
          </a:prstGeom>
        </p:spPr>
        <p:txBody>
          <a:bodyPr wrap="square">
            <a:spAutoFit/>
          </a:bodyPr>
          <a:lstStyle/>
          <a:p>
            <a:pPr marL="72000"/>
            <a:r>
              <a:rPr lang="en-US" dirty="0">
                <a:solidFill>
                  <a:srgbClr val="023769"/>
                </a:solidFill>
              </a:rPr>
              <a:t>The owl has a concave face capable of absorbing sound. Its body has ample down to absorb fluttering sounds. </a:t>
            </a:r>
          </a:p>
        </p:txBody>
      </p:sp>
      <p:sp>
        <p:nvSpPr>
          <p:cNvPr id="36" name="Rettangolo 35"/>
          <p:cNvSpPr/>
          <p:nvPr/>
        </p:nvSpPr>
        <p:spPr>
          <a:xfrm>
            <a:off x="8680036" y="905581"/>
            <a:ext cx="3578184" cy="923330"/>
          </a:xfrm>
          <a:prstGeom prst="rect">
            <a:avLst/>
          </a:prstGeom>
        </p:spPr>
        <p:txBody>
          <a:bodyPr wrap="square">
            <a:spAutoFit/>
          </a:bodyPr>
          <a:lstStyle/>
          <a:p>
            <a:pPr marL="72000"/>
            <a:r>
              <a:rPr lang="en-US" dirty="0">
                <a:solidFill>
                  <a:srgbClr val="023769"/>
                </a:solidFill>
              </a:rPr>
              <a:t>Tiny serrations on its primary feathers minimize the vortex generated by movement.</a:t>
            </a:r>
          </a:p>
        </p:txBody>
      </p:sp>
      <p:sp>
        <p:nvSpPr>
          <p:cNvPr id="30" name="Figura a mano libera 29"/>
          <p:cNvSpPr/>
          <p:nvPr/>
        </p:nvSpPr>
        <p:spPr>
          <a:xfrm>
            <a:off x="5779363" y="77698"/>
            <a:ext cx="2672179" cy="916601"/>
          </a:xfrm>
          <a:custGeom>
            <a:avLst/>
            <a:gdLst>
              <a:gd name="connsiteX0" fmla="*/ 0 w 2672179"/>
              <a:gd name="connsiteY0" fmla="*/ 543739 h 916601"/>
              <a:gd name="connsiteX1" fmla="*/ 381740 w 2672179"/>
              <a:gd name="connsiteY1" fmla="*/ 286286 h 916601"/>
              <a:gd name="connsiteX2" fmla="*/ 763480 w 2672179"/>
              <a:gd name="connsiteY2" fmla="*/ 73222 h 916601"/>
              <a:gd name="connsiteX3" fmla="*/ 1091954 w 2672179"/>
              <a:gd name="connsiteY3" fmla="*/ 2201 h 916601"/>
              <a:gd name="connsiteX4" fmla="*/ 1580225 w 2672179"/>
              <a:gd name="connsiteY4" fmla="*/ 28834 h 916601"/>
              <a:gd name="connsiteX5" fmla="*/ 1961965 w 2672179"/>
              <a:gd name="connsiteY5" fmla="*/ 135366 h 916601"/>
              <a:gd name="connsiteX6" fmla="*/ 2175029 w 2672179"/>
              <a:gd name="connsiteY6" fmla="*/ 215265 h 916601"/>
              <a:gd name="connsiteX7" fmla="*/ 2459115 w 2672179"/>
              <a:gd name="connsiteY7" fmla="*/ 419452 h 916601"/>
              <a:gd name="connsiteX8" fmla="*/ 2627790 w 2672179"/>
              <a:gd name="connsiteY8" fmla="*/ 703537 h 916601"/>
              <a:gd name="connsiteX9" fmla="*/ 2672179 w 2672179"/>
              <a:gd name="connsiteY9" fmla="*/ 916601 h 91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2179" h="916601">
                <a:moveTo>
                  <a:pt x="0" y="543739"/>
                </a:moveTo>
                <a:cubicBezTo>
                  <a:pt x="127246" y="454222"/>
                  <a:pt x="254493" y="364705"/>
                  <a:pt x="381740" y="286286"/>
                </a:cubicBezTo>
                <a:cubicBezTo>
                  <a:pt x="508987" y="207866"/>
                  <a:pt x="645111" y="120569"/>
                  <a:pt x="763480" y="73222"/>
                </a:cubicBezTo>
                <a:cubicBezTo>
                  <a:pt x="881849" y="25874"/>
                  <a:pt x="955830" y="9599"/>
                  <a:pt x="1091954" y="2201"/>
                </a:cubicBezTo>
                <a:cubicBezTo>
                  <a:pt x="1228078" y="-5197"/>
                  <a:pt x="1435223" y="6640"/>
                  <a:pt x="1580225" y="28834"/>
                </a:cubicBezTo>
                <a:cubicBezTo>
                  <a:pt x="1725227" y="51028"/>
                  <a:pt x="1862831" y="104294"/>
                  <a:pt x="1961965" y="135366"/>
                </a:cubicBezTo>
                <a:cubicBezTo>
                  <a:pt x="2061099" y="166438"/>
                  <a:pt x="2092171" y="167917"/>
                  <a:pt x="2175029" y="215265"/>
                </a:cubicBezTo>
                <a:cubicBezTo>
                  <a:pt x="2257887" y="262613"/>
                  <a:pt x="2383655" y="338073"/>
                  <a:pt x="2459115" y="419452"/>
                </a:cubicBezTo>
                <a:cubicBezTo>
                  <a:pt x="2534575" y="500831"/>
                  <a:pt x="2592279" y="620679"/>
                  <a:pt x="2627790" y="703537"/>
                </a:cubicBezTo>
                <a:cubicBezTo>
                  <a:pt x="2663301" y="786395"/>
                  <a:pt x="2667740" y="851498"/>
                  <a:pt x="2672179" y="916601"/>
                </a:cubicBezTo>
              </a:path>
            </a:pathLst>
          </a:cu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48" name="Connettore 2 2047"/>
          <p:cNvCxnSpPr/>
          <p:nvPr/>
        </p:nvCxnSpPr>
        <p:spPr>
          <a:xfrm flipV="1">
            <a:off x="6604987" y="180507"/>
            <a:ext cx="337351" cy="17375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53" name="Connettore 2 2052"/>
          <p:cNvCxnSpPr/>
          <p:nvPr/>
        </p:nvCxnSpPr>
        <p:spPr>
          <a:xfrm flipH="1" flipV="1">
            <a:off x="8327254" y="1116728"/>
            <a:ext cx="352782" cy="126069"/>
          </a:xfrm>
          <a:prstGeom prst="straightConnector1">
            <a:avLst/>
          </a:prstGeom>
          <a:ln>
            <a:solidFill>
              <a:srgbClr val="023769"/>
            </a:solidFill>
            <a:tailEnd type="triangle"/>
          </a:ln>
        </p:spPr>
        <p:style>
          <a:lnRef idx="1">
            <a:schemeClr val="accent1"/>
          </a:lnRef>
          <a:fillRef idx="0">
            <a:schemeClr val="accent1"/>
          </a:fillRef>
          <a:effectRef idx="0">
            <a:schemeClr val="accent1"/>
          </a:effectRef>
          <a:fontRef idx="minor">
            <a:schemeClr val="tx1"/>
          </a:fontRef>
        </p:style>
      </p:cxnSp>
      <p:cxnSp>
        <p:nvCxnSpPr>
          <p:cNvPr id="2057" name="Connettore 2 2056"/>
          <p:cNvCxnSpPr/>
          <p:nvPr/>
        </p:nvCxnSpPr>
        <p:spPr>
          <a:xfrm flipH="1" flipV="1">
            <a:off x="7997426" y="1128751"/>
            <a:ext cx="754688" cy="194952"/>
          </a:xfrm>
          <a:prstGeom prst="straightConnector1">
            <a:avLst/>
          </a:prstGeom>
          <a:ln>
            <a:solidFill>
              <a:srgbClr val="023769"/>
            </a:solidFill>
            <a:tailEnd type="triangle"/>
          </a:ln>
        </p:spPr>
        <p:style>
          <a:lnRef idx="1">
            <a:schemeClr val="accent1"/>
          </a:lnRef>
          <a:fillRef idx="0">
            <a:schemeClr val="accent1"/>
          </a:fillRef>
          <a:effectRef idx="0">
            <a:schemeClr val="accent1"/>
          </a:effectRef>
          <a:fontRef idx="minor">
            <a:schemeClr val="tx1"/>
          </a:fontRef>
        </p:style>
      </p:cxnSp>
      <p:cxnSp>
        <p:nvCxnSpPr>
          <p:cNvPr id="2060" name="Connettore 2 2059"/>
          <p:cNvCxnSpPr/>
          <p:nvPr/>
        </p:nvCxnSpPr>
        <p:spPr>
          <a:xfrm flipH="1" flipV="1">
            <a:off x="7764646" y="1213866"/>
            <a:ext cx="915390" cy="153380"/>
          </a:xfrm>
          <a:prstGeom prst="straightConnector1">
            <a:avLst/>
          </a:prstGeom>
          <a:ln>
            <a:solidFill>
              <a:srgbClr val="023769"/>
            </a:solidFill>
            <a:tailEnd type="triangle"/>
          </a:ln>
        </p:spPr>
        <p:style>
          <a:lnRef idx="1">
            <a:schemeClr val="accent1"/>
          </a:lnRef>
          <a:fillRef idx="0">
            <a:schemeClr val="accent1"/>
          </a:fillRef>
          <a:effectRef idx="0">
            <a:schemeClr val="accent1"/>
          </a:effectRef>
          <a:fontRef idx="minor">
            <a:schemeClr val="tx1"/>
          </a:fontRef>
        </p:style>
      </p:cxnSp>
      <p:sp>
        <p:nvSpPr>
          <p:cNvPr id="2070" name="Rettangolo 2069"/>
          <p:cNvSpPr/>
          <p:nvPr/>
        </p:nvSpPr>
        <p:spPr>
          <a:xfrm>
            <a:off x="4832071" y="3439249"/>
            <a:ext cx="2809629" cy="2031325"/>
          </a:xfrm>
          <a:prstGeom prst="rect">
            <a:avLst/>
          </a:prstGeom>
        </p:spPr>
        <p:txBody>
          <a:bodyPr wrap="square">
            <a:spAutoFit/>
          </a:bodyPr>
          <a:lstStyle/>
          <a:p>
            <a:pPr marL="72000"/>
            <a:r>
              <a:rPr lang="en-US" dirty="0">
                <a:solidFill>
                  <a:srgbClr val="023769"/>
                </a:solidFill>
              </a:rPr>
              <a:t>The pantograph was reshaped like an owl's wing</a:t>
            </a:r>
          </a:p>
          <a:p>
            <a:pPr marL="72000"/>
            <a:r>
              <a:rPr lang="en-US" dirty="0">
                <a:solidFill>
                  <a:srgbClr val="023769"/>
                </a:solidFill>
              </a:rPr>
              <a:t>including small serrations, </a:t>
            </a:r>
          </a:p>
          <a:p>
            <a:pPr marL="72000"/>
            <a:r>
              <a:rPr lang="en-US" dirty="0">
                <a:solidFill>
                  <a:srgbClr val="023769"/>
                </a:solidFill>
              </a:rPr>
              <a:t>which resulted in </a:t>
            </a:r>
            <a:r>
              <a:rPr lang="en-US" b="1" dirty="0">
                <a:solidFill>
                  <a:srgbClr val="023769"/>
                </a:solidFill>
              </a:rPr>
              <a:t>no vibrations and a quieter impact for residents near the tracks.</a:t>
            </a:r>
          </a:p>
        </p:txBody>
      </p:sp>
      <p:sp>
        <p:nvSpPr>
          <p:cNvPr id="21" name="Espaço Reservado para Data 10">
            <a:extLst>
              <a:ext uri="{FF2B5EF4-FFF2-40B4-BE49-F238E27FC236}">
                <a16:creationId xmlns:a16="http://schemas.microsoft.com/office/drawing/2014/main" id="{5CA8E7BE-7034-4B00-912F-358C173EF035}"/>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20" name="Picture 2" descr="Risultati immagini per logo UnB">
            <a:extLst>
              <a:ext uri="{FF2B5EF4-FFF2-40B4-BE49-F238E27FC236}">
                <a16:creationId xmlns:a16="http://schemas.microsoft.com/office/drawing/2014/main" id="{B0385C5D-2E32-486F-BE13-620C6BF49B2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410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69F4376B-4D50-4165-900A-E21C0DD00CA4}" type="slidenum">
              <a:rPr lang="pt-BR" smtClean="0"/>
              <a:t>13</a:t>
            </a:fld>
            <a:endParaRPr lang="pt-BR"/>
          </a:p>
        </p:txBody>
      </p:sp>
      <p:grpSp>
        <p:nvGrpSpPr>
          <p:cNvPr id="6" name="Gruppo 5"/>
          <p:cNvGrpSpPr/>
          <p:nvPr/>
        </p:nvGrpSpPr>
        <p:grpSpPr>
          <a:xfrm>
            <a:off x="560463" y="2364175"/>
            <a:ext cx="4233093" cy="3175155"/>
            <a:chOff x="778188" y="2207413"/>
            <a:chExt cx="4233093" cy="3175155"/>
          </a:xfrm>
        </p:grpSpPr>
        <p:pic>
          <p:nvPicPr>
            <p:cNvPr id="2054"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188" y="2207413"/>
              <a:ext cx="4233093" cy="317482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778189" y="5013236"/>
              <a:ext cx="2835007" cy="369332"/>
            </a:xfrm>
            <a:prstGeom prst="rect">
              <a:avLst/>
            </a:prstGeom>
            <a:noFill/>
          </p:spPr>
          <p:txBody>
            <a:bodyPr wrap="none" rtlCol="0">
              <a:spAutoFit/>
            </a:bodyPr>
            <a:lstStyle/>
            <a:p>
              <a:r>
                <a:rPr lang="en-US" b="1" dirty="0" err="1">
                  <a:solidFill>
                    <a:schemeClr val="bg1"/>
                  </a:solidFill>
                </a:rPr>
                <a:t>Shinkansen</a:t>
              </a:r>
              <a:r>
                <a:rPr lang="en-US" b="1" dirty="0">
                  <a:solidFill>
                    <a:schemeClr val="bg1"/>
                  </a:solidFill>
                </a:rPr>
                <a:t> 100 pantograph</a:t>
              </a:r>
              <a:endParaRPr lang="it-IT" dirty="0">
                <a:solidFill>
                  <a:schemeClr val="bg1"/>
                </a:solidFill>
              </a:endParaRPr>
            </a:p>
          </p:txBody>
        </p:sp>
      </p:grpSp>
      <p:pic>
        <p:nvPicPr>
          <p:cNvPr id="2056" name="Picture 8" descr="Image result for Shinkansen 500 pant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854" y="2455589"/>
            <a:ext cx="4349068" cy="3174820"/>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p:cNvSpPr txBox="1"/>
          <p:nvPr/>
        </p:nvSpPr>
        <p:spPr>
          <a:xfrm>
            <a:off x="7624934" y="5261077"/>
            <a:ext cx="2835007" cy="369332"/>
          </a:xfrm>
          <a:prstGeom prst="rect">
            <a:avLst/>
          </a:prstGeom>
          <a:noFill/>
        </p:spPr>
        <p:txBody>
          <a:bodyPr wrap="none" rtlCol="0">
            <a:spAutoFit/>
          </a:bodyPr>
          <a:lstStyle/>
          <a:p>
            <a:r>
              <a:rPr lang="en-US" b="1" dirty="0" err="1">
                <a:solidFill>
                  <a:schemeClr val="bg1"/>
                </a:solidFill>
              </a:rPr>
              <a:t>Shinkansen</a:t>
            </a:r>
            <a:r>
              <a:rPr lang="en-US" b="1" dirty="0">
                <a:solidFill>
                  <a:schemeClr val="bg1"/>
                </a:solidFill>
              </a:rPr>
              <a:t> 500 pantograph</a:t>
            </a:r>
            <a:endParaRPr lang="it-IT" dirty="0">
              <a:solidFill>
                <a:schemeClr val="bg1"/>
              </a:solidFill>
            </a:endParaRPr>
          </a:p>
        </p:txBody>
      </p:sp>
      <p:sp>
        <p:nvSpPr>
          <p:cNvPr id="5" name="Freccia a destra 4"/>
          <p:cNvSpPr/>
          <p:nvPr/>
        </p:nvSpPr>
        <p:spPr>
          <a:xfrm>
            <a:off x="5232693" y="2777043"/>
            <a:ext cx="2038964" cy="569946"/>
          </a:xfrm>
          <a:prstGeom prst="rightArrow">
            <a:avLst>
              <a:gd name="adj1" fmla="val 50000"/>
              <a:gd name="adj2" fmla="val 59100"/>
            </a:avLst>
          </a:prstGeom>
          <a:solidFill>
            <a:srgbClr val="017A33"/>
          </a:solidFill>
          <a:ln w="28575">
            <a:solidFill>
              <a:srgbClr val="013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p:nvPr/>
        </p:nvSpPr>
        <p:spPr>
          <a:xfrm>
            <a:off x="611927" y="1302152"/>
            <a:ext cx="4399353" cy="923330"/>
          </a:xfrm>
          <a:prstGeom prst="rect">
            <a:avLst/>
          </a:prstGeom>
        </p:spPr>
        <p:txBody>
          <a:bodyPr wrap="square">
            <a:spAutoFit/>
          </a:bodyPr>
          <a:lstStyle/>
          <a:p>
            <a:pPr marL="72000"/>
            <a:r>
              <a:rPr lang="en-US" dirty="0">
                <a:solidFill>
                  <a:srgbClr val="023769"/>
                </a:solidFill>
              </a:rPr>
              <a:t>The pantograph, that connects the train to its power source, vibrated and </a:t>
            </a:r>
            <a:r>
              <a:rPr lang="en-US" b="1" dirty="0">
                <a:solidFill>
                  <a:srgbClr val="023769"/>
                </a:solidFill>
              </a:rPr>
              <a:t>made a loud noise</a:t>
            </a:r>
            <a:r>
              <a:rPr lang="en-US" dirty="0">
                <a:solidFill>
                  <a:srgbClr val="023769"/>
                </a:solidFill>
              </a:rPr>
              <a:t>.</a:t>
            </a:r>
          </a:p>
        </p:txBody>
      </p:sp>
      <p:sp>
        <p:nvSpPr>
          <p:cNvPr id="28" name="Rettangolo 27"/>
          <p:cNvSpPr/>
          <p:nvPr/>
        </p:nvSpPr>
        <p:spPr>
          <a:xfrm>
            <a:off x="3702915" y="255548"/>
            <a:ext cx="4245044" cy="923330"/>
          </a:xfrm>
          <a:prstGeom prst="rect">
            <a:avLst/>
          </a:prstGeom>
        </p:spPr>
        <p:txBody>
          <a:bodyPr wrap="square">
            <a:spAutoFit/>
          </a:bodyPr>
          <a:lstStyle/>
          <a:p>
            <a:pPr marL="72000"/>
            <a:r>
              <a:rPr lang="en-US" dirty="0">
                <a:solidFill>
                  <a:srgbClr val="023769"/>
                </a:solidFill>
              </a:rPr>
              <a:t>The body of the </a:t>
            </a:r>
            <a:r>
              <a:rPr lang="en-US" dirty="0" err="1">
                <a:solidFill>
                  <a:srgbClr val="023769"/>
                </a:solidFill>
              </a:rPr>
              <a:t>Adelie</a:t>
            </a:r>
            <a:r>
              <a:rPr lang="en-US" dirty="0">
                <a:solidFill>
                  <a:srgbClr val="023769"/>
                </a:solidFill>
              </a:rPr>
              <a:t> Penguin is shaped like a spindle which allows it to move effortlessly through water to catch fish.</a:t>
            </a:r>
          </a:p>
        </p:txBody>
      </p:sp>
      <p:sp>
        <p:nvSpPr>
          <p:cNvPr id="2070" name="Rettangolo 2069"/>
          <p:cNvSpPr/>
          <p:nvPr/>
        </p:nvSpPr>
        <p:spPr>
          <a:xfrm>
            <a:off x="4955896" y="3439249"/>
            <a:ext cx="2521229" cy="1477328"/>
          </a:xfrm>
          <a:prstGeom prst="rect">
            <a:avLst/>
          </a:prstGeom>
        </p:spPr>
        <p:txBody>
          <a:bodyPr wrap="square">
            <a:spAutoFit/>
          </a:bodyPr>
          <a:lstStyle/>
          <a:p>
            <a:pPr marL="72000"/>
            <a:r>
              <a:rPr lang="en-US" dirty="0">
                <a:solidFill>
                  <a:srgbClr val="023769"/>
                </a:solidFill>
              </a:rPr>
              <a:t>The pantograph's supporting shaft was reshaped like a penguin's body to lower its wind resistance.</a:t>
            </a:r>
          </a:p>
        </p:txBody>
      </p:sp>
      <p:pic>
        <p:nvPicPr>
          <p:cNvPr id="21" name="Picture 10" descr="Image result for adelie penguin"/>
          <p:cNvPicPr>
            <a:picLocks noChangeAspect="1" noChangeArrowheads="1"/>
          </p:cNvPicPr>
          <p:nvPr/>
        </p:nvPicPr>
        <p:blipFill rotWithShape="1">
          <a:blip r:embed="rId4">
            <a:extLst>
              <a:ext uri="{28A0092B-C50C-407E-A947-70E740481C1C}">
                <a14:useLocalDpi xmlns:a14="http://schemas.microsoft.com/office/drawing/2010/main" val="0"/>
              </a:ext>
            </a:extLst>
          </a:blip>
          <a:srcRect l="28801" r="8833"/>
          <a:stretch/>
        </p:blipFill>
        <p:spPr bwMode="auto">
          <a:xfrm>
            <a:off x="8036696" y="255548"/>
            <a:ext cx="2583891" cy="229108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4" name="Rettangolo 3"/>
          <p:cNvSpPr/>
          <p:nvPr/>
        </p:nvSpPr>
        <p:spPr>
          <a:xfrm>
            <a:off x="414938" y="5615582"/>
            <a:ext cx="5628811" cy="646331"/>
          </a:xfrm>
          <a:prstGeom prst="rect">
            <a:avLst/>
          </a:prstGeom>
        </p:spPr>
        <p:txBody>
          <a:bodyPr wrap="square">
            <a:spAutoFit/>
          </a:bodyPr>
          <a:lstStyle/>
          <a:p>
            <a:pPr marL="72000"/>
            <a:r>
              <a:rPr lang="en-US" dirty="0">
                <a:solidFill>
                  <a:srgbClr val="023769"/>
                </a:solidFill>
              </a:rPr>
              <a:t>The supporting frame for the pantograph had a high degree of wind resistance resulting in </a:t>
            </a:r>
            <a:r>
              <a:rPr lang="en-US" b="1" dirty="0">
                <a:solidFill>
                  <a:srgbClr val="023769"/>
                </a:solidFill>
              </a:rPr>
              <a:t>aerodynamic noise</a:t>
            </a:r>
            <a:r>
              <a:rPr lang="en-US" dirty="0">
                <a:solidFill>
                  <a:srgbClr val="023769"/>
                </a:solidFill>
              </a:rPr>
              <a:t>.</a:t>
            </a:r>
          </a:p>
        </p:txBody>
      </p:sp>
      <p:grpSp>
        <p:nvGrpSpPr>
          <p:cNvPr id="2051" name="Gruppo 2050"/>
          <p:cNvGrpSpPr/>
          <p:nvPr/>
        </p:nvGrpSpPr>
        <p:grpSpPr>
          <a:xfrm>
            <a:off x="1375948" y="2899824"/>
            <a:ext cx="2517931" cy="1776679"/>
            <a:chOff x="1375948" y="2899824"/>
            <a:chExt cx="2517931" cy="1776679"/>
          </a:xfrm>
        </p:grpSpPr>
        <p:cxnSp>
          <p:nvCxnSpPr>
            <p:cNvPr id="9" name="Connettore 1 8"/>
            <p:cNvCxnSpPr/>
            <p:nvPr/>
          </p:nvCxnSpPr>
          <p:spPr>
            <a:xfrm flipH="1">
              <a:off x="1583062" y="2934789"/>
              <a:ext cx="254447" cy="8612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1785257" y="3062016"/>
              <a:ext cx="1917658" cy="6913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3581400" y="2934454"/>
              <a:ext cx="102326" cy="9408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H="1">
              <a:off x="3395471" y="2966250"/>
              <a:ext cx="110115" cy="5668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3395471" y="3533104"/>
              <a:ext cx="106219" cy="1143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flipV="1">
              <a:off x="1662772" y="3439249"/>
              <a:ext cx="366845" cy="115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H="1" flipV="1">
              <a:off x="1782750" y="2985429"/>
              <a:ext cx="216078" cy="485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1572715" y="3796423"/>
              <a:ext cx="568431" cy="4223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V="1">
              <a:off x="1998828" y="2942130"/>
              <a:ext cx="1684898" cy="5581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0" name="Connettore 1 2049"/>
            <p:cNvCxnSpPr/>
            <p:nvPr/>
          </p:nvCxnSpPr>
          <p:spPr>
            <a:xfrm flipV="1">
              <a:off x="1375948" y="2899824"/>
              <a:ext cx="2517931" cy="233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Espaço Reservado para Data 10">
            <a:extLst>
              <a:ext uri="{FF2B5EF4-FFF2-40B4-BE49-F238E27FC236}">
                <a16:creationId xmlns:a16="http://schemas.microsoft.com/office/drawing/2014/main" id="{49C15B94-5AAC-4AC2-98CD-10B35018232B}"/>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33" name="Picture 2" descr="Risultati immagini per logo UnB">
            <a:extLst>
              <a:ext uri="{FF2B5EF4-FFF2-40B4-BE49-F238E27FC236}">
                <a16:creationId xmlns:a16="http://schemas.microsoft.com/office/drawing/2014/main" id="{E29A87AC-7DE3-4245-9D21-4EAF2A57278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910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02D17197-B9BB-4882-94A5-ADFF67FA75F0}"/>
              </a:ext>
            </a:extLst>
          </p:cNvPr>
          <p:cNvSpPr>
            <a:spLocks noGrp="1"/>
          </p:cNvSpPr>
          <p:nvPr>
            <p:ph type="sldNum" sz="quarter" idx="12"/>
          </p:nvPr>
        </p:nvSpPr>
        <p:spPr/>
        <p:txBody>
          <a:bodyPr/>
          <a:lstStyle/>
          <a:p>
            <a:fld id="{69F4376B-4D50-4165-900A-E21C0DD00CA4}" type="slidenum">
              <a:rPr lang="pt-BR" smtClean="0"/>
              <a:t>14</a:t>
            </a:fld>
            <a:endParaRPr lang="pt-BR"/>
          </a:p>
        </p:txBody>
      </p:sp>
      <p:pic>
        <p:nvPicPr>
          <p:cNvPr id="9" name="Imagem 8">
            <a:extLst>
              <a:ext uri="{FF2B5EF4-FFF2-40B4-BE49-F238E27FC236}">
                <a16:creationId xmlns:a16="http://schemas.microsoft.com/office/drawing/2014/main" id="{82EBD8D7-5987-42BD-A62D-02523A4B611F}"/>
              </a:ext>
            </a:extLst>
          </p:cNvPr>
          <p:cNvPicPr>
            <a:picLocks noChangeAspect="1"/>
          </p:cNvPicPr>
          <p:nvPr/>
        </p:nvPicPr>
        <p:blipFill rotWithShape="1">
          <a:blip r:embed="rId3">
            <a:extLst>
              <a:ext uri="{28A0092B-C50C-407E-A947-70E740481C1C}">
                <a14:useLocalDpi xmlns:a14="http://schemas.microsoft.com/office/drawing/2010/main" val="0"/>
              </a:ext>
            </a:extLst>
          </a:blip>
          <a:srcRect t="-134" b="2420"/>
          <a:stretch/>
        </p:blipFill>
        <p:spPr>
          <a:xfrm>
            <a:off x="0" y="-66674"/>
            <a:ext cx="12192000" cy="6924674"/>
          </a:xfrm>
          <a:prstGeom prst="rect">
            <a:avLst/>
          </a:prstGeom>
        </p:spPr>
      </p:pic>
      <p:pic>
        <p:nvPicPr>
          <p:cNvPr id="12" name="Imagem 11">
            <a:extLst>
              <a:ext uri="{FF2B5EF4-FFF2-40B4-BE49-F238E27FC236}">
                <a16:creationId xmlns:a16="http://schemas.microsoft.com/office/drawing/2014/main" id="{4A6B2036-F35A-4444-A923-29C031937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270" y="3013259"/>
            <a:ext cx="4770873" cy="3578155"/>
          </a:xfrm>
          <a:prstGeom prst="rect">
            <a:avLst/>
          </a:prstGeom>
          <a:ln w="38100">
            <a:solidFill>
              <a:schemeClr val="bg1"/>
            </a:solidFill>
          </a:ln>
        </p:spPr>
      </p:pic>
      <p:sp>
        <p:nvSpPr>
          <p:cNvPr id="14" name="Espaço Reservado para Data 10">
            <a:extLst>
              <a:ext uri="{FF2B5EF4-FFF2-40B4-BE49-F238E27FC236}">
                <a16:creationId xmlns:a16="http://schemas.microsoft.com/office/drawing/2014/main" id="{A8FBD3B0-8D28-4D64-9FCF-6F1B17F2EBBE}"/>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sp>
        <p:nvSpPr>
          <p:cNvPr id="13" name="Rettangolo 12"/>
          <p:cNvSpPr/>
          <p:nvPr/>
        </p:nvSpPr>
        <p:spPr>
          <a:xfrm>
            <a:off x="2938462" y="4802336"/>
            <a:ext cx="4214813" cy="1754326"/>
          </a:xfrm>
          <a:prstGeom prst="rect">
            <a:avLst/>
          </a:prstGeom>
          <a:solidFill>
            <a:srgbClr val="FFFFFF">
              <a:alpha val="69804"/>
            </a:srgbClr>
          </a:solidFill>
        </p:spPr>
        <p:txBody>
          <a:bodyPr wrap="square">
            <a:spAutoFit/>
          </a:bodyPr>
          <a:lstStyle/>
          <a:p>
            <a:pPr marL="72000"/>
            <a:r>
              <a:rPr lang="en-US" dirty="0">
                <a:solidFill>
                  <a:srgbClr val="023769"/>
                </a:solidFill>
              </a:rPr>
              <a:t>The shape of the Kingfisher's head and beak allow it to glide through the air and precisely dive into water to snag fish. </a:t>
            </a:r>
          </a:p>
          <a:p>
            <a:pPr marL="72000"/>
            <a:r>
              <a:rPr lang="en-US" dirty="0">
                <a:solidFill>
                  <a:srgbClr val="023769"/>
                </a:solidFill>
              </a:rPr>
              <a:t>It is considered the most efficient animal on earth to </a:t>
            </a:r>
            <a:r>
              <a:rPr lang="en-US" b="1" dirty="0">
                <a:solidFill>
                  <a:srgbClr val="023769"/>
                </a:solidFill>
              </a:rPr>
              <a:t>transition from low pressure (air) to high pressure (water)</a:t>
            </a:r>
            <a:r>
              <a:rPr lang="en-US" dirty="0">
                <a:solidFill>
                  <a:srgbClr val="023769"/>
                </a:solidFill>
              </a:rPr>
              <a:t>.</a:t>
            </a:r>
          </a:p>
        </p:txBody>
      </p:sp>
      <p:sp>
        <p:nvSpPr>
          <p:cNvPr id="5" name="CasellaDiTesto 4"/>
          <p:cNvSpPr txBox="1"/>
          <p:nvPr/>
        </p:nvSpPr>
        <p:spPr>
          <a:xfrm>
            <a:off x="1543050" y="916896"/>
            <a:ext cx="8181975" cy="5170646"/>
          </a:xfrm>
          <a:prstGeom prst="rect">
            <a:avLst/>
          </a:prstGeom>
          <a:solidFill>
            <a:srgbClr val="FFFFFF"/>
          </a:solidFill>
        </p:spPr>
        <p:txBody>
          <a:bodyPr wrap="square" rtlCol="0">
            <a:spAutoFit/>
          </a:bodyPr>
          <a:lstStyle/>
          <a:p>
            <a:r>
              <a:rPr lang="en-US" sz="2800" i="1" dirty="0">
                <a:solidFill>
                  <a:srgbClr val="023769"/>
                </a:solidFill>
              </a:rPr>
              <a:t>“Half of the entire Sanyo </a:t>
            </a:r>
            <a:r>
              <a:rPr lang="en-US" sz="2800" i="1" dirty="0" err="1">
                <a:solidFill>
                  <a:srgbClr val="023769"/>
                </a:solidFill>
              </a:rPr>
              <a:t>Shinkansen</a:t>
            </a:r>
            <a:r>
              <a:rPr lang="en-US" sz="2800" i="1" dirty="0">
                <a:solidFill>
                  <a:srgbClr val="023769"/>
                </a:solidFill>
              </a:rPr>
              <a:t> Line (from Osaka to Hakata) is made up of tunnel sections. </a:t>
            </a:r>
          </a:p>
          <a:p>
            <a:r>
              <a:rPr lang="en-US" sz="2800" b="1" i="1" dirty="0">
                <a:solidFill>
                  <a:srgbClr val="023769"/>
                </a:solidFill>
              </a:rPr>
              <a:t>When a train rushes into a narrow tunnel at high speed, this generates atmospheric pressure waves that gradually grow into waves like tidal waves</a:t>
            </a:r>
            <a:r>
              <a:rPr lang="en-US" sz="2800" i="1" dirty="0">
                <a:solidFill>
                  <a:srgbClr val="023769"/>
                </a:solidFill>
              </a:rPr>
              <a:t>. These reach the tunnel exit at the speed of sound, generating low-frequency waves that produce a </a:t>
            </a:r>
            <a:r>
              <a:rPr lang="en-US" sz="2800" b="1" i="1" dirty="0">
                <a:solidFill>
                  <a:srgbClr val="023769"/>
                </a:solidFill>
              </a:rPr>
              <a:t>large boom </a:t>
            </a:r>
            <a:r>
              <a:rPr lang="en-US" sz="2800" i="1" dirty="0">
                <a:solidFill>
                  <a:srgbClr val="023769"/>
                </a:solidFill>
              </a:rPr>
              <a:t>and aerodynamic vibration so intense that residents 400 meters away have registered complaints.”</a:t>
            </a:r>
          </a:p>
          <a:p>
            <a:pPr algn="r"/>
            <a:endParaRPr lang="en-US" sz="2600" dirty="0">
              <a:solidFill>
                <a:srgbClr val="023769"/>
              </a:solidFill>
            </a:endParaRPr>
          </a:p>
          <a:p>
            <a:pPr algn="r"/>
            <a:r>
              <a:rPr lang="en-US" sz="2600" dirty="0">
                <a:solidFill>
                  <a:srgbClr val="023769"/>
                </a:solidFill>
              </a:rPr>
              <a:t>Tomohiro Kobayashi </a:t>
            </a:r>
          </a:p>
          <a:p>
            <a:pPr algn="r"/>
            <a:r>
              <a:rPr lang="en-US" sz="2600" dirty="0">
                <a:solidFill>
                  <a:srgbClr val="023769"/>
                </a:solidFill>
              </a:rPr>
              <a:t>(Project Coordination Director )</a:t>
            </a:r>
          </a:p>
        </p:txBody>
      </p:sp>
      <p:sp>
        <p:nvSpPr>
          <p:cNvPr id="17" name="Rettangolo 16"/>
          <p:cNvSpPr/>
          <p:nvPr/>
        </p:nvSpPr>
        <p:spPr>
          <a:xfrm>
            <a:off x="7227270" y="2560189"/>
            <a:ext cx="4770873" cy="369332"/>
          </a:xfrm>
          <a:prstGeom prst="rect">
            <a:avLst/>
          </a:prstGeom>
          <a:solidFill>
            <a:srgbClr val="FFFFFF">
              <a:alpha val="69804"/>
            </a:srgbClr>
          </a:solidFill>
        </p:spPr>
        <p:txBody>
          <a:bodyPr wrap="square">
            <a:spAutoFit/>
          </a:bodyPr>
          <a:lstStyle/>
          <a:p>
            <a:pPr marL="72000" algn="ctr"/>
            <a:r>
              <a:rPr lang="en-US" dirty="0">
                <a:solidFill>
                  <a:srgbClr val="023769"/>
                </a:solidFill>
                <a:sym typeface="Wingdings" panose="05000000000000000000" pitchFamily="2" charset="2"/>
              </a:rPr>
              <a:t> </a:t>
            </a:r>
            <a:r>
              <a:rPr lang="en-US" dirty="0">
                <a:solidFill>
                  <a:srgbClr val="023769"/>
                </a:solidFill>
              </a:rPr>
              <a:t>No more bang!</a:t>
            </a:r>
          </a:p>
        </p:txBody>
      </p:sp>
      <p:sp>
        <p:nvSpPr>
          <p:cNvPr id="2" name="Rettangolo 1"/>
          <p:cNvSpPr/>
          <p:nvPr/>
        </p:nvSpPr>
        <p:spPr>
          <a:xfrm>
            <a:off x="295275" y="1549453"/>
            <a:ext cx="4352925" cy="1200329"/>
          </a:xfrm>
          <a:prstGeom prst="rect">
            <a:avLst/>
          </a:prstGeom>
          <a:solidFill>
            <a:srgbClr val="FFFFFF">
              <a:alpha val="69804"/>
            </a:srgbClr>
          </a:solidFill>
        </p:spPr>
        <p:txBody>
          <a:bodyPr wrap="square">
            <a:spAutoFit/>
          </a:bodyPr>
          <a:lstStyle/>
          <a:p>
            <a:pPr marL="72000"/>
            <a:r>
              <a:rPr lang="en-US" dirty="0">
                <a:solidFill>
                  <a:srgbClr val="023769"/>
                </a:solidFill>
              </a:rPr>
              <a:t>When the train would enter a tunnel, a </a:t>
            </a:r>
            <a:r>
              <a:rPr lang="en-US" b="1" dirty="0">
                <a:solidFill>
                  <a:srgbClr val="023769"/>
                </a:solidFill>
              </a:rPr>
              <a:t>loud bang </a:t>
            </a:r>
            <a:r>
              <a:rPr lang="en-US" dirty="0">
                <a:solidFill>
                  <a:srgbClr val="023769"/>
                </a:solidFill>
              </a:rPr>
              <a:t>would occur due to the fixed air volume of the tunnel and the sudden increase in pressure from the exiting train.</a:t>
            </a:r>
          </a:p>
        </p:txBody>
      </p:sp>
      <p:sp>
        <p:nvSpPr>
          <p:cNvPr id="16" name="Rettangolo 15"/>
          <p:cNvSpPr/>
          <p:nvPr/>
        </p:nvSpPr>
        <p:spPr>
          <a:xfrm>
            <a:off x="7227270" y="1521964"/>
            <a:ext cx="4770873" cy="923330"/>
          </a:xfrm>
          <a:prstGeom prst="rect">
            <a:avLst/>
          </a:prstGeom>
          <a:solidFill>
            <a:srgbClr val="FFFFFF">
              <a:alpha val="69804"/>
            </a:srgbClr>
          </a:solidFill>
        </p:spPr>
        <p:txBody>
          <a:bodyPr wrap="square">
            <a:spAutoFit/>
          </a:bodyPr>
          <a:lstStyle/>
          <a:p>
            <a:pPr marL="72000"/>
            <a:r>
              <a:rPr lang="en-US" dirty="0">
                <a:solidFill>
                  <a:srgbClr val="023769"/>
                </a:solidFill>
              </a:rPr>
              <a:t>The nose of the </a:t>
            </a:r>
            <a:r>
              <a:rPr lang="en-US" dirty="0" err="1">
                <a:solidFill>
                  <a:srgbClr val="023769"/>
                </a:solidFill>
              </a:rPr>
              <a:t>Shinkansen</a:t>
            </a:r>
            <a:r>
              <a:rPr lang="en-US" dirty="0">
                <a:solidFill>
                  <a:srgbClr val="023769"/>
                </a:solidFill>
              </a:rPr>
              <a:t> train was reshaped in the form of the Kingfisher’s beak to eliminate the sudden pressure increase. </a:t>
            </a:r>
          </a:p>
        </p:txBody>
      </p:sp>
      <p:sp>
        <p:nvSpPr>
          <p:cNvPr id="18" name="Rettangolo 17"/>
          <p:cNvSpPr/>
          <p:nvPr/>
        </p:nvSpPr>
        <p:spPr>
          <a:xfrm>
            <a:off x="414937" y="3249092"/>
            <a:ext cx="5309587" cy="1477328"/>
          </a:xfrm>
          <a:prstGeom prst="rect">
            <a:avLst/>
          </a:prstGeom>
          <a:solidFill>
            <a:srgbClr val="FFFFFF">
              <a:alpha val="83922"/>
            </a:srgbClr>
          </a:solidFill>
          <a:ln>
            <a:solidFill>
              <a:srgbClr val="FF0000"/>
            </a:solidFill>
          </a:ln>
        </p:spPr>
        <p:txBody>
          <a:bodyPr wrap="square">
            <a:spAutoFit/>
          </a:bodyPr>
          <a:lstStyle/>
          <a:p>
            <a:pPr marL="72000"/>
            <a:r>
              <a:rPr lang="en-US" b="1" dirty="0">
                <a:solidFill>
                  <a:srgbClr val="023769"/>
                </a:solidFill>
              </a:rPr>
              <a:t>GOAL!</a:t>
            </a:r>
          </a:p>
          <a:p>
            <a:pPr marL="72000"/>
            <a:r>
              <a:rPr lang="en-US" dirty="0">
                <a:solidFill>
                  <a:srgbClr val="023769"/>
                </a:solidFill>
              </a:rPr>
              <a:t>This shape has enabled the 500-series to reduce air pressure by 30%, electricity use by 15%, and allowing a more comfortable ride, even though speeds have increased by 10% over the former series. </a:t>
            </a:r>
          </a:p>
        </p:txBody>
      </p:sp>
      <p:pic>
        <p:nvPicPr>
          <p:cNvPr id="19" name="Picture 2" descr="Risultati immagini per logo UnB">
            <a:extLst>
              <a:ext uri="{FF2B5EF4-FFF2-40B4-BE49-F238E27FC236}">
                <a16:creationId xmlns:a16="http://schemas.microsoft.com/office/drawing/2014/main" id="{27DB2103-62EA-4453-85E1-6B3FE9A1803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9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17" grpId="0" animBg="1"/>
      <p:bldP spid="2" grpId="0"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B46"/>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B626BE6-4520-4069-BC70-905FA53A1623}"/>
              </a:ext>
            </a:extLst>
          </p:cNvPr>
          <p:cNvPicPr>
            <a:picLocks noChangeAspect="1"/>
          </p:cNvPicPr>
          <p:nvPr/>
        </p:nvPicPr>
        <p:blipFill rotWithShape="1">
          <a:blip r:embed="rId3">
            <a:extLst>
              <a:ext uri="{28A0092B-C50C-407E-A947-70E740481C1C}">
                <a14:useLocalDpi xmlns:a14="http://schemas.microsoft.com/office/drawing/2010/main" val="0"/>
              </a:ext>
            </a:extLst>
          </a:blip>
          <a:srcRect l="1372" t="1450"/>
          <a:stretch/>
        </p:blipFill>
        <p:spPr>
          <a:xfrm>
            <a:off x="32083" y="811160"/>
            <a:ext cx="9224212" cy="6046839"/>
          </a:xfrm>
          <a:prstGeom prst="rect">
            <a:avLst/>
          </a:prstGeom>
        </p:spPr>
      </p:pic>
      <p:sp>
        <p:nvSpPr>
          <p:cNvPr id="7" name="CasellaDiTesto 19">
            <a:extLst>
              <a:ext uri="{FF2B5EF4-FFF2-40B4-BE49-F238E27FC236}">
                <a16:creationId xmlns:a16="http://schemas.microsoft.com/office/drawing/2014/main" id="{42F5BA18-3A92-453D-BE5E-528B68656061}"/>
              </a:ext>
            </a:extLst>
          </p:cNvPr>
          <p:cNvSpPr txBox="1"/>
          <p:nvPr/>
        </p:nvSpPr>
        <p:spPr>
          <a:xfrm>
            <a:off x="32083" y="406836"/>
            <a:ext cx="10571747" cy="612475"/>
          </a:xfrm>
          <a:prstGeom prst="rect">
            <a:avLst/>
          </a:prstGeom>
          <a:noFill/>
        </p:spPr>
        <p:txBody>
          <a:bodyPr wrap="square" rtlCol="0">
            <a:spAutoFit/>
          </a:bodyPr>
          <a:lstStyle/>
          <a:p>
            <a:pPr algn="r">
              <a:lnSpc>
                <a:spcPts val="4000"/>
              </a:lnSpc>
            </a:pPr>
            <a:r>
              <a:rPr lang="en-US" sz="4000" b="1" dirty="0">
                <a:solidFill>
                  <a:schemeClr val="bg1"/>
                </a:solidFill>
              </a:rPr>
              <a:t>And … what about aerospace applications</a:t>
            </a:r>
            <a:r>
              <a:rPr lang="pt-BR" sz="4000" b="1" dirty="0">
                <a:solidFill>
                  <a:schemeClr val="bg1"/>
                </a:solidFill>
              </a:rPr>
              <a:t>?</a:t>
            </a:r>
            <a:endParaRPr lang="it-IT" sz="4000" b="1" dirty="0">
              <a:solidFill>
                <a:schemeClr val="bg1"/>
              </a:solidFill>
            </a:endParaRPr>
          </a:p>
        </p:txBody>
      </p:sp>
      <p:sp>
        <p:nvSpPr>
          <p:cNvPr id="5" name="Rettangolo 4">
            <a:extLst>
              <a:ext uri="{FF2B5EF4-FFF2-40B4-BE49-F238E27FC236}">
                <a16:creationId xmlns:a16="http://schemas.microsoft.com/office/drawing/2014/main" id="{FC847F68-D9FA-479F-8B02-B1ECAD63ED8B}"/>
              </a:ext>
            </a:extLst>
          </p:cNvPr>
          <p:cNvSpPr/>
          <p:nvPr/>
        </p:nvSpPr>
        <p:spPr>
          <a:xfrm>
            <a:off x="6282813" y="4026307"/>
            <a:ext cx="5604387" cy="1569660"/>
          </a:xfrm>
          <a:prstGeom prst="rect">
            <a:avLst/>
          </a:prstGeom>
        </p:spPr>
        <p:txBody>
          <a:bodyPr wrap="square">
            <a:spAutoFit/>
          </a:bodyPr>
          <a:lstStyle/>
          <a:p>
            <a:r>
              <a:rPr lang="en-US" sz="2400" dirty="0">
                <a:solidFill>
                  <a:schemeClr val="bg1"/>
                </a:solidFill>
              </a:rPr>
              <a:t>From the myth of Icarus to the wing of the Leonardo Da Vinci ornithopter, the yearning for flying was always - obviously - inspired by that of birds.</a:t>
            </a:r>
          </a:p>
        </p:txBody>
      </p:sp>
      <p:sp>
        <p:nvSpPr>
          <p:cNvPr id="8" name="Segnaposto numero diapositiva 2">
            <a:extLst>
              <a:ext uri="{FF2B5EF4-FFF2-40B4-BE49-F238E27FC236}">
                <a16:creationId xmlns:a16="http://schemas.microsoft.com/office/drawing/2014/main" id="{FB407AD8-0529-444B-B56E-CA86164EF209}"/>
              </a:ext>
            </a:extLst>
          </p:cNvPr>
          <p:cNvSpPr>
            <a:spLocks noGrp="1"/>
          </p:cNvSpPr>
          <p:nvPr>
            <p:ph type="sldNum" sz="quarter" idx="12"/>
          </p:nvPr>
        </p:nvSpPr>
        <p:spPr>
          <a:xfrm>
            <a:off x="8610600" y="6356350"/>
            <a:ext cx="2743200" cy="365125"/>
          </a:xfrm>
        </p:spPr>
        <p:txBody>
          <a:bodyPr/>
          <a:lstStyle/>
          <a:p>
            <a:fld id="{69F4376B-4D50-4165-900A-E21C0DD00CA4}" type="slidenum">
              <a:rPr lang="pt-BR" smtClean="0"/>
              <a:t>15</a:t>
            </a:fld>
            <a:endParaRPr lang="pt-BR"/>
          </a:p>
        </p:txBody>
      </p:sp>
      <p:sp>
        <p:nvSpPr>
          <p:cNvPr id="9" name="Espaço Reservado para Data 10">
            <a:extLst>
              <a:ext uri="{FF2B5EF4-FFF2-40B4-BE49-F238E27FC236}">
                <a16:creationId xmlns:a16="http://schemas.microsoft.com/office/drawing/2014/main" id="{4E488B35-CADE-4E65-81FE-DC0C7B314C70}"/>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0" name="Picture 2" descr="Risultati immagini per logo UnB">
            <a:extLst>
              <a:ext uri="{FF2B5EF4-FFF2-40B4-BE49-F238E27FC236}">
                <a16:creationId xmlns:a16="http://schemas.microsoft.com/office/drawing/2014/main" id="{3CDCB8CA-ABE7-42F9-BEF3-B8583FAD39A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620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isultati immagini per aereo dal basso">
            <a:extLst>
              <a:ext uri="{FF2B5EF4-FFF2-40B4-BE49-F238E27FC236}">
                <a16:creationId xmlns:a16="http://schemas.microsoft.com/office/drawing/2014/main" id="{447A9890-E0B1-49B6-B690-1291C3D01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61"/>
            <a:ext cx="12192000" cy="6950423"/>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6B00FE81-980F-4A86-AA6A-FBA2D24C3EE1}"/>
              </a:ext>
            </a:extLst>
          </p:cNvPr>
          <p:cNvPicPr>
            <a:picLocks noChangeAspect="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rot="21062721">
            <a:off x="4797508" y="1422788"/>
            <a:ext cx="5453521" cy="3319083"/>
          </a:xfrm>
          <a:prstGeom prst="rect">
            <a:avLst/>
          </a:prstGeom>
        </p:spPr>
      </p:pic>
      <p:sp>
        <p:nvSpPr>
          <p:cNvPr id="6" name="Espaço Reservado para Data 10">
            <a:extLst>
              <a:ext uri="{FF2B5EF4-FFF2-40B4-BE49-F238E27FC236}">
                <a16:creationId xmlns:a16="http://schemas.microsoft.com/office/drawing/2014/main" id="{8AD8FBB1-F56A-48EA-9EDB-C9EFA7BAB928}"/>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t>07/11/2019 INFN, </a:t>
            </a:r>
            <a:r>
              <a:rPr lang="pt-BR" dirty="0" err="1"/>
              <a:t>Frascati</a:t>
            </a:r>
            <a:r>
              <a:rPr lang="pt-BR" dirty="0"/>
              <a:t> (</a:t>
            </a:r>
            <a:r>
              <a:rPr lang="pt-BR" dirty="0" err="1"/>
              <a:t>Rm</a:t>
            </a:r>
            <a:r>
              <a:rPr lang="pt-BR" dirty="0"/>
              <a:t>)</a:t>
            </a:r>
          </a:p>
        </p:txBody>
      </p:sp>
      <p:sp>
        <p:nvSpPr>
          <p:cNvPr id="3" name="Segnaposto numero diapositiva 2"/>
          <p:cNvSpPr>
            <a:spLocks noGrp="1"/>
          </p:cNvSpPr>
          <p:nvPr>
            <p:ph type="sldNum" sz="quarter" idx="12"/>
          </p:nvPr>
        </p:nvSpPr>
        <p:spPr/>
        <p:txBody>
          <a:bodyPr/>
          <a:lstStyle/>
          <a:p>
            <a:fld id="{69F4376B-4D50-4165-900A-E21C0DD00CA4}" type="slidenum">
              <a:rPr lang="pt-BR" smtClean="0"/>
              <a:t>16</a:t>
            </a:fld>
            <a:endParaRPr lang="pt-BR"/>
          </a:p>
        </p:txBody>
      </p:sp>
      <p:sp>
        <p:nvSpPr>
          <p:cNvPr id="21" name="CasellaDiTesto 19">
            <a:extLst>
              <a:ext uri="{FF2B5EF4-FFF2-40B4-BE49-F238E27FC236}">
                <a16:creationId xmlns:a16="http://schemas.microsoft.com/office/drawing/2014/main" id="{605F7B53-54DD-4E3F-89DD-D4F949696960}"/>
              </a:ext>
            </a:extLst>
          </p:cNvPr>
          <p:cNvSpPr txBox="1"/>
          <p:nvPr/>
        </p:nvSpPr>
        <p:spPr>
          <a:xfrm>
            <a:off x="613075" y="264270"/>
            <a:ext cx="9317245" cy="612475"/>
          </a:xfrm>
          <a:prstGeom prst="rect">
            <a:avLst/>
          </a:prstGeom>
          <a:noFill/>
        </p:spPr>
        <p:txBody>
          <a:bodyPr wrap="square" rtlCol="0">
            <a:spAutoFit/>
          </a:bodyPr>
          <a:lstStyle/>
          <a:p>
            <a:pPr>
              <a:lnSpc>
                <a:spcPts val="4000"/>
              </a:lnSpc>
            </a:pPr>
            <a:r>
              <a:rPr lang="en-US" sz="4000" b="1" dirty="0">
                <a:solidFill>
                  <a:srgbClr val="023769"/>
                </a:solidFill>
              </a:rPr>
              <a:t>Flapping wing vs. fixed wing</a:t>
            </a:r>
            <a:endParaRPr lang="it-IT" sz="4000" b="1" dirty="0">
              <a:solidFill>
                <a:srgbClr val="023769"/>
              </a:solidFill>
            </a:endParaRPr>
          </a:p>
        </p:txBody>
      </p:sp>
      <p:pic>
        <p:nvPicPr>
          <p:cNvPr id="1040" name="Picture 16" descr="File:Control surfaces at the wing of a plane.svg">
            <a:extLst>
              <a:ext uri="{FF2B5EF4-FFF2-40B4-BE49-F238E27FC236}">
                <a16:creationId xmlns:a16="http://schemas.microsoft.com/office/drawing/2014/main" id="{0FA571B4-F134-47D9-9A9C-85A1F5AC6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34452">
            <a:off x="260473" y="1107282"/>
            <a:ext cx="4093369" cy="363855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D6A85687-6ACA-46C3-B60D-FA5F43234DCC}"/>
              </a:ext>
            </a:extLst>
          </p:cNvPr>
          <p:cNvSpPr txBox="1"/>
          <p:nvPr/>
        </p:nvSpPr>
        <p:spPr>
          <a:xfrm>
            <a:off x="2886436" y="4749104"/>
            <a:ext cx="2839624" cy="1477328"/>
          </a:xfrm>
          <a:prstGeom prst="rect">
            <a:avLst/>
          </a:prstGeom>
          <a:noFill/>
        </p:spPr>
        <p:txBody>
          <a:bodyPr wrap="none" rtlCol="0">
            <a:spAutoFit/>
          </a:bodyPr>
          <a:lstStyle/>
          <a:p>
            <a:pPr marL="342900" indent="-342900">
              <a:buFont typeface="+mj-lt"/>
              <a:buAutoNum type="arabicPeriod" startAt="6"/>
            </a:pPr>
            <a:r>
              <a:rPr lang="pt-BR" dirty="0" err="1">
                <a:solidFill>
                  <a:srgbClr val="023769"/>
                </a:solidFill>
              </a:rPr>
              <a:t>Slats</a:t>
            </a:r>
            <a:endParaRPr lang="pt-BR" dirty="0">
              <a:solidFill>
                <a:srgbClr val="023769"/>
              </a:solidFill>
            </a:endParaRPr>
          </a:p>
          <a:p>
            <a:pPr marL="342900" indent="-342900">
              <a:buFont typeface="+mj-lt"/>
              <a:buAutoNum type="arabicPeriod" startAt="6"/>
            </a:pPr>
            <a:r>
              <a:rPr lang="pt-BR" dirty="0" err="1">
                <a:solidFill>
                  <a:srgbClr val="023769"/>
                </a:solidFill>
              </a:rPr>
              <a:t>Three</a:t>
            </a:r>
            <a:r>
              <a:rPr lang="pt-BR" dirty="0">
                <a:solidFill>
                  <a:srgbClr val="023769"/>
                </a:solidFill>
              </a:rPr>
              <a:t> </a:t>
            </a:r>
            <a:r>
              <a:rPr lang="pt-BR" dirty="0" err="1">
                <a:solidFill>
                  <a:srgbClr val="023769"/>
                </a:solidFill>
              </a:rPr>
              <a:t>slotted</a:t>
            </a:r>
            <a:r>
              <a:rPr lang="pt-BR" dirty="0">
                <a:solidFill>
                  <a:srgbClr val="023769"/>
                </a:solidFill>
              </a:rPr>
              <a:t> </a:t>
            </a:r>
            <a:r>
              <a:rPr lang="pt-BR" dirty="0" err="1">
                <a:solidFill>
                  <a:srgbClr val="023769"/>
                </a:solidFill>
              </a:rPr>
              <a:t>inner</a:t>
            </a:r>
            <a:r>
              <a:rPr lang="pt-BR" dirty="0">
                <a:solidFill>
                  <a:srgbClr val="023769"/>
                </a:solidFill>
              </a:rPr>
              <a:t> flaps</a:t>
            </a:r>
          </a:p>
          <a:p>
            <a:pPr marL="342900" indent="-342900">
              <a:buFont typeface="+mj-lt"/>
              <a:buAutoNum type="arabicPeriod" startAt="6"/>
            </a:pPr>
            <a:r>
              <a:rPr lang="pt-BR" dirty="0" err="1">
                <a:solidFill>
                  <a:srgbClr val="023769"/>
                </a:solidFill>
              </a:rPr>
              <a:t>Three</a:t>
            </a:r>
            <a:r>
              <a:rPr lang="pt-BR" dirty="0">
                <a:solidFill>
                  <a:srgbClr val="023769"/>
                </a:solidFill>
              </a:rPr>
              <a:t> </a:t>
            </a:r>
            <a:r>
              <a:rPr lang="pt-BR" dirty="0" err="1">
                <a:solidFill>
                  <a:srgbClr val="023769"/>
                </a:solidFill>
              </a:rPr>
              <a:t>slotted</a:t>
            </a:r>
            <a:r>
              <a:rPr lang="pt-BR" dirty="0">
                <a:solidFill>
                  <a:srgbClr val="023769"/>
                </a:solidFill>
              </a:rPr>
              <a:t> </a:t>
            </a:r>
            <a:r>
              <a:rPr lang="pt-BR" dirty="0" err="1">
                <a:solidFill>
                  <a:srgbClr val="023769"/>
                </a:solidFill>
              </a:rPr>
              <a:t>outer</a:t>
            </a:r>
            <a:r>
              <a:rPr lang="pt-BR" dirty="0">
                <a:solidFill>
                  <a:srgbClr val="023769"/>
                </a:solidFill>
              </a:rPr>
              <a:t> flaps</a:t>
            </a:r>
          </a:p>
          <a:p>
            <a:pPr marL="342900" indent="-342900">
              <a:buFont typeface="+mj-lt"/>
              <a:buAutoNum type="arabicPeriod" startAt="6"/>
            </a:pPr>
            <a:r>
              <a:rPr lang="pt-BR" dirty="0">
                <a:solidFill>
                  <a:srgbClr val="023769"/>
                </a:solidFill>
              </a:rPr>
              <a:t>Spoilers</a:t>
            </a:r>
          </a:p>
          <a:p>
            <a:pPr marL="342900" indent="-342900">
              <a:buFont typeface="+mj-lt"/>
              <a:buAutoNum type="arabicPeriod" startAt="6"/>
            </a:pPr>
            <a:r>
              <a:rPr lang="pt-BR" dirty="0">
                <a:solidFill>
                  <a:srgbClr val="023769"/>
                </a:solidFill>
              </a:rPr>
              <a:t>Spoilers-Air </a:t>
            </a:r>
            <a:r>
              <a:rPr lang="pt-BR" dirty="0" err="1">
                <a:solidFill>
                  <a:srgbClr val="023769"/>
                </a:solidFill>
              </a:rPr>
              <a:t>brakes</a:t>
            </a:r>
            <a:endParaRPr lang="pt-BR" dirty="0">
              <a:solidFill>
                <a:srgbClr val="023769"/>
              </a:solidFill>
            </a:endParaRPr>
          </a:p>
        </p:txBody>
      </p:sp>
      <p:sp>
        <p:nvSpPr>
          <p:cNvPr id="26" name="CasellaDiTesto 25">
            <a:extLst>
              <a:ext uri="{FF2B5EF4-FFF2-40B4-BE49-F238E27FC236}">
                <a16:creationId xmlns:a16="http://schemas.microsoft.com/office/drawing/2014/main" id="{706FC0DC-146E-4752-982E-FF45B3AE27CC}"/>
              </a:ext>
            </a:extLst>
          </p:cNvPr>
          <p:cNvSpPr txBox="1"/>
          <p:nvPr/>
        </p:nvSpPr>
        <p:spPr>
          <a:xfrm>
            <a:off x="352786" y="4749104"/>
            <a:ext cx="2394182" cy="1477328"/>
          </a:xfrm>
          <a:prstGeom prst="rect">
            <a:avLst/>
          </a:prstGeom>
          <a:noFill/>
        </p:spPr>
        <p:txBody>
          <a:bodyPr wrap="none" rtlCol="0">
            <a:spAutoFit/>
          </a:bodyPr>
          <a:lstStyle/>
          <a:p>
            <a:pPr marL="342900" indent="-342900">
              <a:buFont typeface="+mj-lt"/>
              <a:buAutoNum type="arabicPeriod"/>
            </a:pPr>
            <a:r>
              <a:rPr lang="pt-BR" dirty="0" err="1">
                <a:solidFill>
                  <a:srgbClr val="023769"/>
                </a:solidFill>
              </a:rPr>
              <a:t>Winglet</a:t>
            </a:r>
            <a:endParaRPr lang="pt-BR" dirty="0">
              <a:solidFill>
                <a:srgbClr val="023769"/>
              </a:solidFill>
            </a:endParaRPr>
          </a:p>
          <a:p>
            <a:pPr marL="342900" indent="-342900">
              <a:buFont typeface="+mj-lt"/>
              <a:buAutoNum type="arabicPeriod"/>
            </a:pPr>
            <a:r>
              <a:rPr lang="pt-BR" dirty="0" err="1">
                <a:solidFill>
                  <a:srgbClr val="023769"/>
                </a:solidFill>
              </a:rPr>
              <a:t>Low</a:t>
            </a:r>
            <a:r>
              <a:rPr lang="pt-BR" dirty="0">
                <a:solidFill>
                  <a:srgbClr val="023769"/>
                </a:solidFill>
              </a:rPr>
              <a:t> </a:t>
            </a:r>
            <a:r>
              <a:rPr lang="pt-BR" dirty="0" err="1">
                <a:solidFill>
                  <a:srgbClr val="023769"/>
                </a:solidFill>
              </a:rPr>
              <a:t>Speed</a:t>
            </a:r>
            <a:r>
              <a:rPr lang="pt-BR" dirty="0">
                <a:solidFill>
                  <a:srgbClr val="023769"/>
                </a:solidFill>
              </a:rPr>
              <a:t> Aileron</a:t>
            </a:r>
          </a:p>
          <a:p>
            <a:pPr marL="342900" indent="-342900">
              <a:buFont typeface="+mj-lt"/>
              <a:buAutoNum type="arabicPeriod"/>
            </a:pPr>
            <a:r>
              <a:rPr lang="pt-BR" dirty="0" err="1">
                <a:solidFill>
                  <a:srgbClr val="023769"/>
                </a:solidFill>
              </a:rPr>
              <a:t>Hight</a:t>
            </a:r>
            <a:r>
              <a:rPr lang="pt-BR" dirty="0">
                <a:solidFill>
                  <a:srgbClr val="023769"/>
                </a:solidFill>
              </a:rPr>
              <a:t> </a:t>
            </a:r>
            <a:r>
              <a:rPr lang="pt-BR" dirty="0" err="1">
                <a:solidFill>
                  <a:srgbClr val="023769"/>
                </a:solidFill>
              </a:rPr>
              <a:t>Speed</a:t>
            </a:r>
            <a:r>
              <a:rPr lang="pt-BR" dirty="0">
                <a:solidFill>
                  <a:srgbClr val="023769"/>
                </a:solidFill>
              </a:rPr>
              <a:t> Aileron</a:t>
            </a:r>
          </a:p>
          <a:p>
            <a:pPr marL="342900" indent="-342900">
              <a:buFont typeface="+mj-lt"/>
              <a:buAutoNum type="arabicPeriod"/>
            </a:pPr>
            <a:r>
              <a:rPr lang="pt-BR" dirty="0">
                <a:solidFill>
                  <a:srgbClr val="023769"/>
                </a:solidFill>
              </a:rPr>
              <a:t>Flap track </a:t>
            </a:r>
            <a:r>
              <a:rPr lang="pt-BR" dirty="0" err="1">
                <a:solidFill>
                  <a:srgbClr val="023769"/>
                </a:solidFill>
              </a:rPr>
              <a:t>fairing</a:t>
            </a:r>
            <a:endParaRPr lang="pt-BR" dirty="0">
              <a:solidFill>
                <a:srgbClr val="023769"/>
              </a:solidFill>
            </a:endParaRPr>
          </a:p>
          <a:p>
            <a:pPr marL="342900" indent="-342900">
              <a:buFont typeface="+mj-lt"/>
              <a:buAutoNum type="arabicPeriod"/>
            </a:pPr>
            <a:r>
              <a:rPr lang="pt-BR" dirty="0" err="1">
                <a:solidFill>
                  <a:srgbClr val="023769"/>
                </a:solidFill>
              </a:rPr>
              <a:t>Krüger</a:t>
            </a:r>
            <a:r>
              <a:rPr lang="pt-BR" dirty="0">
                <a:solidFill>
                  <a:srgbClr val="023769"/>
                </a:solidFill>
              </a:rPr>
              <a:t> flaps</a:t>
            </a:r>
          </a:p>
        </p:txBody>
      </p:sp>
      <p:sp>
        <p:nvSpPr>
          <p:cNvPr id="14" name="CasellaDiTesto 13">
            <a:extLst>
              <a:ext uri="{FF2B5EF4-FFF2-40B4-BE49-F238E27FC236}">
                <a16:creationId xmlns:a16="http://schemas.microsoft.com/office/drawing/2014/main" id="{0DA1EFAC-75BA-4B86-9B9C-00516BB67113}"/>
              </a:ext>
            </a:extLst>
          </p:cNvPr>
          <p:cNvSpPr txBox="1"/>
          <p:nvPr/>
        </p:nvSpPr>
        <p:spPr>
          <a:xfrm>
            <a:off x="7017870" y="4853377"/>
            <a:ext cx="4716929" cy="1446550"/>
          </a:xfrm>
          <a:prstGeom prst="rect">
            <a:avLst/>
          </a:prstGeom>
          <a:noFill/>
        </p:spPr>
        <p:txBody>
          <a:bodyPr wrap="square" rtlCol="0">
            <a:spAutoFit/>
          </a:bodyPr>
          <a:lstStyle/>
          <a:p>
            <a:r>
              <a:rPr lang="en-US" sz="2200" dirty="0">
                <a:solidFill>
                  <a:srgbClr val="023769"/>
                </a:solidFill>
              </a:rPr>
              <a:t>The primary purpose of aircraft wings is to produce the required </a:t>
            </a:r>
            <a:r>
              <a:rPr lang="en-US" sz="2200" b="1" dirty="0">
                <a:solidFill>
                  <a:srgbClr val="023769"/>
                </a:solidFill>
              </a:rPr>
              <a:t>lift</a:t>
            </a:r>
            <a:r>
              <a:rPr lang="en-US" sz="2200" dirty="0">
                <a:solidFill>
                  <a:srgbClr val="023769"/>
                </a:solidFill>
              </a:rPr>
              <a:t> to maintain the aircraft in the air. As lift is related to the wet surface of the wing</a:t>
            </a:r>
            <a:endParaRPr lang="pt-BR" sz="2200" dirty="0">
              <a:solidFill>
                <a:srgbClr val="023769"/>
              </a:solidFill>
            </a:endParaRPr>
          </a:p>
        </p:txBody>
      </p:sp>
      <p:pic>
        <p:nvPicPr>
          <p:cNvPr id="12" name="Picture 2" descr="Risultati immagini per logo UnB">
            <a:extLst>
              <a:ext uri="{FF2B5EF4-FFF2-40B4-BE49-F238E27FC236}">
                <a16:creationId xmlns:a16="http://schemas.microsoft.com/office/drawing/2014/main" id="{2C9D78CE-7F73-413A-A3B5-57F968F9A89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59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Picture 2" descr="Risultati immagini per logo UnB">
            <a:extLst>
              <a:ext uri="{FF2B5EF4-FFF2-40B4-BE49-F238E27FC236}">
                <a16:creationId xmlns:a16="http://schemas.microsoft.com/office/drawing/2014/main" id="{EA36A376-2B8E-4EF7-B755-B1919FC206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414938" y="422878"/>
            <a:ext cx="839316" cy="756000"/>
          </a:xfrm>
          <a:prstGeom prst="rect">
            <a:avLst/>
          </a:prstGeom>
          <a:noFill/>
          <a:extLst>
            <a:ext uri="{909E8E84-426E-40DD-AFC4-6F175D3DCCD1}">
              <a14:hiddenFill xmlns:a14="http://schemas.microsoft.com/office/drawing/2010/main">
                <a:solidFill>
                  <a:srgbClr val="FFFFFF"/>
                </a:solidFill>
              </a14:hiddenFill>
            </a:ext>
          </a:extLst>
        </p:spPr>
      </p:pic>
      <p:sp>
        <p:nvSpPr>
          <p:cNvPr id="54" name="Espaço Reservado para Data 10">
            <a:extLst>
              <a:ext uri="{FF2B5EF4-FFF2-40B4-BE49-F238E27FC236}">
                <a16:creationId xmlns:a16="http://schemas.microsoft.com/office/drawing/2014/main" id="{0B68DFF0-1406-4A31-B21A-E11FF685178C}"/>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bg1"/>
                </a:solidFill>
              </a:rPr>
              <a:t>07/11/2019 INFN, </a:t>
            </a:r>
            <a:r>
              <a:rPr lang="pt-BR" dirty="0" err="1">
                <a:solidFill>
                  <a:schemeClr val="bg1"/>
                </a:solidFill>
              </a:rPr>
              <a:t>Frascati</a:t>
            </a:r>
            <a:r>
              <a:rPr lang="pt-BR" dirty="0">
                <a:solidFill>
                  <a:schemeClr val="bg1"/>
                </a:solidFill>
              </a:rPr>
              <a:t> (</a:t>
            </a:r>
            <a:r>
              <a:rPr lang="pt-BR" dirty="0" err="1">
                <a:solidFill>
                  <a:schemeClr val="bg1"/>
                </a:solidFill>
              </a:rPr>
              <a:t>Rm</a:t>
            </a:r>
            <a:r>
              <a:rPr lang="pt-BR" dirty="0">
                <a:solidFill>
                  <a:schemeClr val="bg1"/>
                </a:solidFill>
              </a:rPr>
              <a:t>)</a:t>
            </a:r>
          </a:p>
        </p:txBody>
      </p:sp>
      <p:sp>
        <p:nvSpPr>
          <p:cNvPr id="55" name="Segnaposto numero diapositiva 2">
            <a:extLst>
              <a:ext uri="{FF2B5EF4-FFF2-40B4-BE49-F238E27FC236}">
                <a16:creationId xmlns:a16="http://schemas.microsoft.com/office/drawing/2014/main" id="{8D8A4931-22C5-41D7-AE65-22BB11B09678}"/>
              </a:ext>
            </a:extLst>
          </p:cNvPr>
          <p:cNvSpPr>
            <a:spLocks noGrp="1"/>
          </p:cNvSpPr>
          <p:nvPr>
            <p:ph type="sldNum" sz="quarter" idx="12"/>
          </p:nvPr>
        </p:nvSpPr>
        <p:spPr>
          <a:xfrm>
            <a:off x="8610600" y="6356350"/>
            <a:ext cx="2743200" cy="365125"/>
          </a:xfrm>
        </p:spPr>
        <p:txBody>
          <a:bodyPr/>
          <a:lstStyle/>
          <a:p>
            <a:fld id="{69F4376B-4D50-4165-900A-E21C0DD00CA4}" type="slidenum">
              <a:rPr lang="pt-BR" smtClean="0">
                <a:solidFill>
                  <a:schemeClr val="bg1"/>
                </a:solidFill>
              </a:rPr>
              <a:t>17</a:t>
            </a:fld>
            <a:endParaRPr lang="pt-BR">
              <a:solidFill>
                <a:schemeClr val="bg1"/>
              </a:solidFill>
            </a:endParaRPr>
          </a:p>
        </p:txBody>
      </p:sp>
      <p:pic>
        <p:nvPicPr>
          <p:cNvPr id="2060" name="Picture 8" descr="Immagine correlata">
            <a:extLst>
              <a:ext uri="{FF2B5EF4-FFF2-40B4-BE49-F238E27FC236}">
                <a16:creationId xmlns:a16="http://schemas.microsoft.com/office/drawing/2014/main" id="{E7E61771-7272-4452-8919-612628FCBA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 t="6971" r="1563" b="6994"/>
          <a:stretch/>
        </p:blipFill>
        <p:spPr bwMode="auto">
          <a:xfrm flipH="1">
            <a:off x="1543050" y="300083"/>
            <a:ext cx="9792000" cy="2928932"/>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0" descr="Risultati immagini per aircraft landing sequence">
            <a:extLst>
              <a:ext uri="{FF2B5EF4-FFF2-40B4-BE49-F238E27FC236}">
                <a16:creationId xmlns:a16="http://schemas.microsoft.com/office/drawing/2014/main" id="{8452CBFB-09CC-4D54-8D69-BD6C5C2D8EB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t="2218" b="20378"/>
          <a:stretch/>
        </p:blipFill>
        <p:spPr bwMode="auto">
          <a:xfrm flipH="1">
            <a:off x="1543050" y="2859217"/>
            <a:ext cx="9792000" cy="3649533"/>
          </a:xfrm>
          <a:prstGeom prst="rect">
            <a:avLst/>
          </a:prstGeom>
          <a:noFill/>
          <a:extLst>
            <a:ext uri="{909E8E84-426E-40DD-AFC4-6F175D3DCCD1}">
              <a14:hiddenFill xmlns:a14="http://schemas.microsoft.com/office/drawing/2010/main">
                <a:solidFill>
                  <a:srgbClr val="FFFFFF"/>
                </a:solidFill>
              </a14:hiddenFill>
            </a:ext>
          </a:extLst>
        </p:spPr>
      </p:pic>
      <p:sp>
        <p:nvSpPr>
          <p:cNvPr id="59" name="Espaço Reservado para Data 10">
            <a:extLst>
              <a:ext uri="{FF2B5EF4-FFF2-40B4-BE49-F238E27FC236}">
                <a16:creationId xmlns:a16="http://schemas.microsoft.com/office/drawing/2014/main" id="{88840F90-3754-4C27-9263-1755F6634116}"/>
              </a:ext>
            </a:extLst>
          </p:cNvPr>
          <p:cNvSpPr txBox="1">
            <a:spLocks/>
          </p:cNvSpPr>
          <p:nvPr/>
        </p:nvSpPr>
        <p:spPr>
          <a:xfrm>
            <a:off x="990599" y="65087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t>07/11/2019 INFN, </a:t>
            </a:r>
            <a:r>
              <a:rPr lang="pt-BR" dirty="0" err="1"/>
              <a:t>Frascati</a:t>
            </a:r>
            <a:r>
              <a:rPr lang="pt-BR" dirty="0"/>
              <a:t> (</a:t>
            </a:r>
            <a:r>
              <a:rPr lang="pt-BR" dirty="0" err="1"/>
              <a:t>Rm</a:t>
            </a:r>
            <a:r>
              <a:rPr lang="pt-BR" dirty="0"/>
              <a:t>)</a:t>
            </a:r>
          </a:p>
        </p:txBody>
      </p:sp>
      <p:sp>
        <p:nvSpPr>
          <p:cNvPr id="60" name="Segnaposto numero diapositiva 2">
            <a:extLst>
              <a:ext uri="{FF2B5EF4-FFF2-40B4-BE49-F238E27FC236}">
                <a16:creationId xmlns:a16="http://schemas.microsoft.com/office/drawing/2014/main" id="{36ECF90A-872F-4519-AC44-609371EAF6DB}"/>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4376B-4D50-4165-900A-E21C0DD00CA4}" type="slidenum">
              <a:rPr lang="pt-BR" smtClean="0"/>
              <a:pPr/>
              <a:t>17</a:t>
            </a:fld>
            <a:endParaRPr lang="pt-BR"/>
          </a:p>
        </p:txBody>
      </p:sp>
      <p:sp>
        <p:nvSpPr>
          <p:cNvPr id="2062" name="CasellaDiTesto 2061">
            <a:extLst>
              <a:ext uri="{FF2B5EF4-FFF2-40B4-BE49-F238E27FC236}">
                <a16:creationId xmlns:a16="http://schemas.microsoft.com/office/drawing/2014/main" id="{077F99F1-406E-43F6-8515-43931403AE87}"/>
              </a:ext>
            </a:extLst>
          </p:cNvPr>
          <p:cNvSpPr txBox="1"/>
          <p:nvPr/>
        </p:nvSpPr>
        <p:spPr>
          <a:xfrm>
            <a:off x="-3046" y="2552700"/>
            <a:ext cx="1598515" cy="954107"/>
          </a:xfrm>
          <a:prstGeom prst="rect">
            <a:avLst/>
          </a:prstGeom>
          <a:noFill/>
        </p:spPr>
        <p:txBody>
          <a:bodyPr wrap="none" rtlCol="0">
            <a:spAutoFit/>
          </a:bodyPr>
          <a:lstStyle/>
          <a:p>
            <a:r>
              <a:rPr lang="en-US" sz="2800" b="1" dirty="0">
                <a:solidFill>
                  <a:srgbClr val="023769"/>
                </a:solidFill>
              </a:rPr>
              <a:t>Landing </a:t>
            </a:r>
          </a:p>
          <a:p>
            <a:r>
              <a:rPr lang="en-US" sz="2800" b="1" dirty="0">
                <a:solidFill>
                  <a:srgbClr val="023769"/>
                </a:solidFill>
              </a:rPr>
              <a:t>sequence</a:t>
            </a:r>
          </a:p>
        </p:txBody>
      </p:sp>
      <p:sp>
        <p:nvSpPr>
          <p:cNvPr id="2063" name="CasellaDiTesto 2062">
            <a:extLst>
              <a:ext uri="{FF2B5EF4-FFF2-40B4-BE49-F238E27FC236}">
                <a16:creationId xmlns:a16="http://schemas.microsoft.com/office/drawing/2014/main" id="{57C2BAD2-DB69-4B14-A559-4B5A8797B32C}"/>
              </a:ext>
            </a:extLst>
          </p:cNvPr>
          <p:cNvSpPr txBox="1"/>
          <p:nvPr/>
        </p:nvSpPr>
        <p:spPr>
          <a:xfrm>
            <a:off x="9372600" y="2933700"/>
            <a:ext cx="1611723" cy="461665"/>
          </a:xfrm>
          <a:prstGeom prst="rect">
            <a:avLst/>
          </a:prstGeom>
          <a:noFill/>
        </p:spPr>
        <p:txBody>
          <a:bodyPr wrap="none" rtlCol="0">
            <a:spAutoFit/>
          </a:bodyPr>
          <a:lstStyle/>
          <a:p>
            <a:r>
              <a:rPr lang="pt-BR" sz="2400" b="1" dirty="0">
                <a:solidFill>
                  <a:schemeClr val="bg1"/>
                </a:solidFill>
              </a:rPr>
              <a:t>APPROACH</a:t>
            </a:r>
          </a:p>
        </p:txBody>
      </p:sp>
      <p:sp>
        <p:nvSpPr>
          <p:cNvPr id="63" name="CasellaDiTesto 62">
            <a:extLst>
              <a:ext uri="{FF2B5EF4-FFF2-40B4-BE49-F238E27FC236}">
                <a16:creationId xmlns:a16="http://schemas.microsoft.com/office/drawing/2014/main" id="{E559D67A-F535-4A54-BC80-42D4F2F5914F}"/>
              </a:ext>
            </a:extLst>
          </p:cNvPr>
          <p:cNvSpPr txBox="1"/>
          <p:nvPr/>
        </p:nvSpPr>
        <p:spPr>
          <a:xfrm>
            <a:off x="9634496" y="4077384"/>
            <a:ext cx="1720536" cy="461665"/>
          </a:xfrm>
          <a:prstGeom prst="rect">
            <a:avLst/>
          </a:prstGeom>
          <a:noFill/>
        </p:spPr>
        <p:txBody>
          <a:bodyPr wrap="none" rtlCol="0">
            <a:spAutoFit/>
          </a:bodyPr>
          <a:lstStyle/>
          <a:p>
            <a:r>
              <a:rPr lang="pt-BR" sz="2400" b="1" dirty="0">
                <a:solidFill>
                  <a:schemeClr val="bg1"/>
                </a:solidFill>
              </a:rPr>
              <a:t>ROUNDOUT</a:t>
            </a:r>
          </a:p>
        </p:txBody>
      </p:sp>
      <p:sp>
        <p:nvSpPr>
          <p:cNvPr id="64" name="CasellaDiTesto 63">
            <a:extLst>
              <a:ext uri="{FF2B5EF4-FFF2-40B4-BE49-F238E27FC236}">
                <a16:creationId xmlns:a16="http://schemas.microsoft.com/office/drawing/2014/main" id="{CAE8F648-4200-4771-B9D6-DBA78ECBA449}"/>
              </a:ext>
            </a:extLst>
          </p:cNvPr>
          <p:cNvSpPr txBox="1"/>
          <p:nvPr/>
        </p:nvSpPr>
        <p:spPr>
          <a:xfrm>
            <a:off x="9486900" y="4718050"/>
            <a:ext cx="965329" cy="461665"/>
          </a:xfrm>
          <a:prstGeom prst="rect">
            <a:avLst/>
          </a:prstGeom>
          <a:noFill/>
        </p:spPr>
        <p:txBody>
          <a:bodyPr wrap="none" rtlCol="0">
            <a:spAutoFit/>
          </a:bodyPr>
          <a:lstStyle/>
          <a:p>
            <a:r>
              <a:rPr lang="pt-BR" sz="2400" b="1" dirty="0">
                <a:solidFill>
                  <a:schemeClr val="bg1"/>
                </a:solidFill>
              </a:rPr>
              <a:t>FLARE</a:t>
            </a:r>
          </a:p>
        </p:txBody>
      </p:sp>
      <p:sp>
        <p:nvSpPr>
          <p:cNvPr id="65" name="CasellaDiTesto 64">
            <a:extLst>
              <a:ext uri="{FF2B5EF4-FFF2-40B4-BE49-F238E27FC236}">
                <a16:creationId xmlns:a16="http://schemas.microsoft.com/office/drawing/2014/main" id="{29E285BE-C8EC-41FD-A75E-2A9DFC7F4732}"/>
              </a:ext>
            </a:extLst>
          </p:cNvPr>
          <p:cNvSpPr txBox="1"/>
          <p:nvPr/>
        </p:nvSpPr>
        <p:spPr>
          <a:xfrm>
            <a:off x="7296642" y="5597028"/>
            <a:ext cx="2043316" cy="461665"/>
          </a:xfrm>
          <a:prstGeom prst="rect">
            <a:avLst/>
          </a:prstGeom>
          <a:noFill/>
        </p:spPr>
        <p:txBody>
          <a:bodyPr wrap="none" rtlCol="0">
            <a:spAutoFit/>
          </a:bodyPr>
          <a:lstStyle/>
          <a:p>
            <a:r>
              <a:rPr lang="pt-BR" sz="2400" b="1" dirty="0">
                <a:solidFill>
                  <a:schemeClr val="bg1"/>
                </a:solidFill>
              </a:rPr>
              <a:t>TOUCH DOWN</a:t>
            </a:r>
          </a:p>
        </p:txBody>
      </p:sp>
      <p:sp>
        <p:nvSpPr>
          <p:cNvPr id="2064" name="Rettangolo 2063">
            <a:extLst>
              <a:ext uri="{FF2B5EF4-FFF2-40B4-BE49-F238E27FC236}">
                <a16:creationId xmlns:a16="http://schemas.microsoft.com/office/drawing/2014/main" id="{B82F5A20-83CD-4E05-8284-BE6B275EC44A}"/>
              </a:ext>
            </a:extLst>
          </p:cNvPr>
          <p:cNvSpPr/>
          <p:nvPr/>
        </p:nvSpPr>
        <p:spPr>
          <a:xfrm>
            <a:off x="1671669" y="2874316"/>
            <a:ext cx="5814981" cy="954107"/>
          </a:xfrm>
          <a:prstGeom prst="rect">
            <a:avLst/>
          </a:prstGeom>
        </p:spPr>
        <p:txBody>
          <a:bodyPr wrap="square">
            <a:spAutoFit/>
          </a:bodyPr>
          <a:lstStyle/>
          <a:p>
            <a:r>
              <a:rPr lang="en-US" sz="2800" b="1" dirty="0">
                <a:solidFill>
                  <a:schemeClr val="bg1"/>
                </a:solidFill>
              </a:rPr>
              <a:t>The fixed wing configuration is optimized for only one flight phase</a:t>
            </a:r>
          </a:p>
        </p:txBody>
      </p:sp>
    </p:spTree>
    <p:extLst>
      <p:ext uri="{BB962C8B-B14F-4D97-AF65-F5344CB8AC3E}">
        <p14:creationId xmlns:p14="http://schemas.microsoft.com/office/powerpoint/2010/main" val="3566824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69F4376B-4D50-4165-900A-E21C0DD00CA4}" type="slidenum">
              <a:rPr lang="pt-BR" smtClean="0"/>
              <a:t>18</a:t>
            </a:fld>
            <a:endParaRPr lang="pt-BR"/>
          </a:p>
        </p:txBody>
      </p:sp>
      <p:pic>
        <p:nvPicPr>
          <p:cNvPr id="4" name="Immagine 3"/>
          <p:cNvPicPr/>
          <p:nvPr/>
        </p:nvPicPr>
        <p:blipFill rotWithShape="1">
          <a:blip r:embed="rId3">
            <a:extLst>
              <a:ext uri="{28A0092B-C50C-407E-A947-70E740481C1C}">
                <a14:useLocalDpi xmlns:a14="http://schemas.microsoft.com/office/drawing/2010/main" val="0"/>
              </a:ext>
            </a:extLst>
          </a:blip>
          <a:srcRect t="10153"/>
          <a:stretch/>
        </p:blipFill>
        <p:spPr bwMode="auto">
          <a:xfrm flipH="1">
            <a:off x="5821156" y="339289"/>
            <a:ext cx="5736200" cy="3067573"/>
          </a:xfrm>
          <a:prstGeom prst="rect">
            <a:avLst/>
          </a:prstGeom>
          <a:noFill/>
          <a:ln>
            <a:noFill/>
          </a:ln>
        </p:spPr>
      </p:pic>
      <p:pic>
        <p:nvPicPr>
          <p:cNvPr id="5" name="Immagin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8530" y="3964998"/>
            <a:ext cx="5736200" cy="2301571"/>
          </a:xfrm>
          <a:prstGeom prst="rect">
            <a:avLst/>
          </a:prstGeom>
          <a:noFill/>
          <a:ln>
            <a:noFill/>
          </a:ln>
        </p:spPr>
      </p:pic>
      <p:sp>
        <p:nvSpPr>
          <p:cNvPr id="6" name="Espaço Reservado para Data 10">
            <a:extLst>
              <a:ext uri="{FF2B5EF4-FFF2-40B4-BE49-F238E27FC236}">
                <a16:creationId xmlns:a16="http://schemas.microsoft.com/office/drawing/2014/main" id="{8AD8FBB1-F56A-48EA-9EDB-C9EFA7BAB928}"/>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sp>
        <p:nvSpPr>
          <p:cNvPr id="8" name="Rectangle 1"/>
          <p:cNvSpPr>
            <a:spLocks noChangeArrowheads="1"/>
          </p:cNvSpPr>
          <p:nvPr/>
        </p:nvSpPr>
        <p:spPr bwMode="auto">
          <a:xfrm>
            <a:off x="414939" y="4290885"/>
            <a:ext cx="5336932" cy="20313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it-IT" altLang="it-IT" sz="1800" i="0" u="none" strike="noStrike" cap="none" normalizeH="0" baseline="0" dirty="0">
                <a:ln>
                  <a:noFill/>
                </a:ln>
                <a:solidFill>
                  <a:srgbClr val="023769"/>
                </a:solidFill>
                <a:effectLst/>
                <a:latin typeface="+mn-lt"/>
                <a:cs typeface="Arial" panose="020B0604020202020204" pitchFamily="34" charset="0"/>
              </a:rPr>
              <a:t>Source</a:t>
            </a:r>
            <a:r>
              <a:rPr kumimoji="0" lang="it-IT" altLang="it-IT" sz="1800" b="1" i="0" u="none" strike="noStrike" cap="none" normalizeH="0" baseline="0" dirty="0">
                <a:ln>
                  <a:noFill/>
                </a:ln>
                <a:solidFill>
                  <a:srgbClr val="023769"/>
                </a:solidFill>
                <a:effectLst/>
                <a:latin typeface="+mn-lt"/>
                <a:cs typeface="Arial" panose="020B0604020202020204" pitchFamily="34" charset="0"/>
              </a:rPr>
              <a:t>: Concilio A.</a:t>
            </a:r>
            <a:r>
              <a:rPr kumimoji="0" lang="it-IT" altLang="it-IT" sz="1800" i="0" u="none" strike="noStrike" cap="none" normalizeH="0" baseline="0" dirty="0">
                <a:ln>
                  <a:noFill/>
                </a:ln>
                <a:solidFill>
                  <a:srgbClr val="023769"/>
                </a:solidFill>
                <a:effectLst/>
                <a:latin typeface="+mn-lt"/>
                <a:cs typeface="Arial" panose="020B0604020202020204" pitchFamily="34" charset="0"/>
              </a:rPr>
              <a:t>, </a:t>
            </a:r>
            <a:r>
              <a:rPr kumimoji="0" lang="it-IT" altLang="it-IT" sz="1800" b="0" i="0" u="none" strike="noStrike" cap="none" normalizeH="0" baseline="0" dirty="0">
                <a:ln>
                  <a:noFill/>
                </a:ln>
                <a:solidFill>
                  <a:srgbClr val="023769"/>
                </a:solidFill>
                <a:effectLst/>
                <a:latin typeface="+mn-lt"/>
                <a:cs typeface="Arial" panose="020B0604020202020204" pitchFamily="34" charset="0"/>
              </a:rPr>
              <a:t>et Al., “An </a:t>
            </a:r>
            <a:r>
              <a:rPr kumimoji="0" lang="it-IT" altLang="it-IT" sz="1800" b="0" i="0" u="none" strike="noStrike" cap="none" normalizeH="0" baseline="0" dirty="0" err="1">
                <a:ln>
                  <a:noFill/>
                </a:ln>
                <a:solidFill>
                  <a:srgbClr val="023769"/>
                </a:solidFill>
                <a:effectLst/>
                <a:latin typeface="+mn-lt"/>
                <a:cs typeface="Arial" panose="020B0604020202020204" pitchFamily="34" charset="0"/>
              </a:rPr>
              <a:t>Adaptive</a:t>
            </a:r>
            <a:r>
              <a:rPr kumimoji="0" lang="it-IT" altLang="it-IT" sz="1800" b="0" i="0" u="none" strike="noStrike" cap="none" normalizeH="0" baseline="0" dirty="0">
                <a:ln>
                  <a:noFill/>
                </a:ln>
                <a:solidFill>
                  <a:srgbClr val="023769"/>
                </a:solidFill>
                <a:effectLst/>
                <a:latin typeface="+mn-lt"/>
                <a:cs typeface="Arial" panose="020B0604020202020204" pitchFamily="34" charset="0"/>
              </a:rPr>
              <a:t> </a:t>
            </a:r>
            <a:r>
              <a:rPr kumimoji="0" lang="it-IT" altLang="it-IT" sz="1800" b="0" i="0" u="none" strike="noStrike" cap="none" normalizeH="0" baseline="0" dirty="0" err="1">
                <a:ln>
                  <a:noFill/>
                </a:ln>
                <a:solidFill>
                  <a:srgbClr val="023769"/>
                </a:solidFill>
                <a:effectLst/>
                <a:latin typeface="+mn-lt"/>
                <a:cs typeface="Arial" panose="020B0604020202020204" pitchFamily="34" charset="0"/>
              </a:rPr>
              <a:t>Trailing</a:t>
            </a:r>
            <a:r>
              <a:rPr kumimoji="0" lang="it-IT" altLang="it-IT" sz="1800" b="0" i="0" u="none" strike="noStrike" cap="none" normalizeH="0" baseline="0" dirty="0">
                <a:ln>
                  <a:noFill/>
                </a:ln>
                <a:solidFill>
                  <a:srgbClr val="023769"/>
                </a:solidFill>
                <a:effectLst/>
                <a:latin typeface="+mn-lt"/>
                <a:cs typeface="Arial" panose="020B0604020202020204" pitchFamily="34" charset="0"/>
              </a:rPr>
              <a:t> </a:t>
            </a:r>
            <a:r>
              <a:rPr kumimoji="0" lang="it-IT" altLang="it-IT" sz="1800" b="0" i="0" u="none" strike="noStrike" cap="none" normalizeH="0" baseline="0" dirty="0" err="1">
                <a:ln>
                  <a:noFill/>
                </a:ln>
                <a:solidFill>
                  <a:srgbClr val="023769"/>
                </a:solidFill>
                <a:effectLst/>
                <a:latin typeface="+mn-lt"/>
                <a:cs typeface="Arial" panose="020B0604020202020204" pitchFamily="34" charset="0"/>
              </a:rPr>
              <a:t>Edge</a:t>
            </a:r>
            <a:r>
              <a:rPr kumimoji="0" lang="it-IT" altLang="it-IT" sz="1800" b="0" i="0" u="none" strike="noStrike" cap="none" normalizeH="0" baseline="0" dirty="0">
                <a:ln>
                  <a:noFill/>
                </a:ln>
                <a:solidFill>
                  <a:srgbClr val="023769"/>
                </a:solidFill>
                <a:effectLst/>
                <a:latin typeface="+mn-lt"/>
                <a:cs typeface="Arial" panose="020B0604020202020204" pitchFamily="34" charset="0"/>
              </a:rPr>
              <a:t>”, pp.517-545, in </a:t>
            </a:r>
            <a:r>
              <a:rPr kumimoji="0" lang="it-IT" altLang="it-IT" sz="1800" b="0" i="0" u="none" strike="noStrike" cap="none" normalizeH="0" baseline="0" dirty="0" err="1">
                <a:ln>
                  <a:noFill/>
                </a:ln>
                <a:solidFill>
                  <a:srgbClr val="023769"/>
                </a:solidFill>
                <a:effectLst/>
                <a:latin typeface="+mn-lt"/>
                <a:cs typeface="Arial" panose="020B0604020202020204" pitchFamily="34" charset="0"/>
              </a:rPr>
              <a:t>Morphing</a:t>
            </a:r>
            <a:r>
              <a:rPr kumimoji="0" lang="it-IT" altLang="it-IT" sz="1800" b="0" i="0" u="none" strike="noStrike" cap="none" normalizeH="0" baseline="0" dirty="0">
                <a:ln>
                  <a:noFill/>
                </a:ln>
                <a:solidFill>
                  <a:srgbClr val="023769"/>
                </a:solidFill>
                <a:effectLst/>
                <a:latin typeface="+mn-lt"/>
                <a:cs typeface="Arial" panose="020B0604020202020204" pitchFamily="34" charset="0"/>
              </a:rPr>
              <a:t> </a:t>
            </a:r>
            <a:r>
              <a:rPr kumimoji="0" lang="it-IT" altLang="it-IT" sz="1800" b="0" i="0" u="none" strike="noStrike" cap="none" normalizeH="0" baseline="0" dirty="0" err="1">
                <a:ln>
                  <a:noFill/>
                </a:ln>
                <a:solidFill>
                  <a:srgbClr val="023769"/>
                </a:solidFill>
                <a:effectLst/>
                <a:latin typeface="+mn-lt"/>
                <a:cs typeface="Arial" panose="020B0604020202020204" pitchFamily="34" charset="0"/>
              </a:rPr>
              <a:t>Wing</a:t>
            </a:r>
            <a:r>
              <a:rPr kumimoji="0" lang="it-IT" altLang="it-IT" sz="1800" b="0" i="0" u="none" strike="noStrike" cap="none" normalizeH="0" baseline="0" dirty="0">
                <a:ln>
                  <a:noFill/>
                </a:ln>
                <a:solidFill>
                  <a:srgbClr val="023769"/>
                </a:solidFill>
                <a:effectLst/>
                <a:latin typeface="+mn-lt"/>
                <a:cs typeface="Arial" panose="020B0604020202020204" pitchFamily="34" charset="0"/>
              </a:rPr>
              <a:t> Technologies, </a:t>
            </a:r>
            <a:r>
              <a:rPr kumimoji="0" lang="it-IT" altLang="it-IT" sz="1800" b="0" i="0" u="none" strike="noStrike" cap="none" normalizeH="0" baseline="0" dirty="0" err="1">
                <a:ln>
                  <a:noFill/>
                </a:ln>
                <a:solidFill>
                  <a:srgbClr val="023769"/>
                </a:solidFill>
                <a:effectLst/>
                <a:latin typeface="+mn-lt"/>
                <a:cs typeface="Arial" panose="020B0604020202020204" pitchFamily="34" charset="0"/>
              </a:rPr>
              <a:t>edited</a:t>
            </a:r>
            <a:r>
              <a:rPr kumimoji="0" lang="it-IT" altLang="it-IT" sz="1800" b="0" i="0" u="none" strike="noStrike" cap="none" normalizeH="0" baseline="0" dirty="0">
                <a:ln>
                  <a:noFill/>
                </a:ln>
                <a:solidFill>
                  <a:srgbClr val="023769"/>
                </a:solidFill>
                <a:effectLst/>
                <a:latin typeface="+mn-lt"/>
                <a:cs typeface="Arial" panose="020B0604020202020204" pitchFamily="34" charset="0"/>
              </a:rPr>
              <a:t> by Concilio A., Dimino I., Lecce L., Pecora R., 2017, ISBN: 978-0-08-100964-2, 978 </a:t>
            </a:r>
            <a:r>
              <a:rPr kumimoji="0" lang="it-IT" altLang="it-IT" sz="1800" b="0" i="0" u="none" strike="noStrike" cap="none" normalizeH="0" baseline="0" dirty="0" err="1">
                <a:ln>
                  <a:noFill/>
                </a:ln>
                <a:solidFill>
                  <a:srgbClr val="023769"/>
                </a:solidFill>
                <a:effectLst/>
                <a:latin typeface="+mn-lt"/>
                <a:cs typeface="Arial" panose="020B0604020202020204" pitchFamily="34" charset="0"/>
              </a:rPr>
              <a:t>pages</a:t>
            </a:r>
            <a:r>
              <a:rPr kumimoji="0" lang="it-IT" altLang="it-IT" sz="1800" b="0" i="0" u="none" strike="noStrike" cap="none" normalizeH="0" baseline="0" dirty="0">
                <a:ln>
                  <a:noFill/>
                </a:ln>
                <a:solidFill>
                  <a:srgbClr val="023769"/>
                </a:solidFill>
                <a:effectLst/>
                <a:latin typeface="+mn-lt"/>
                <a:cs typeface="Arial" panose="020B0604020202020204" pitchFamily="34" charset="0"/>
              </a:rPr>
              <a:t>, Publisher: </a:t>
            </a:r>
            <a:r>
              <a:rPr kumimoji="0" lang="it-IT" altLang="it-IT" sz="1800" b="0" i="0" u="none" strike="noStrike" cap="none" normalizeH="0" baseline="0" dirty="0" err="1">
                <a:ln>
                  <a:noFill/>
                </a:ln>
                <a:solidFill>
                  <a:srgbClr val="023769"/>
                </a:solidFill>
                <a:effectLst/>
                <a:latin typeface="+mn-lt"/>
                <a:cs typeface="Arial" panose="020B0604020202020204" pitchFamily="34" charset="0"/>
              </a:rPr>
              <a:t>Butterworth-Heinemann</a:t>
            </a:r>
            <a:r>
              <a:rPr kumimoji="0" lang="it-IT" altLang="it-IT" sz="1800" b="0" i="0" u="none" strike="noStrike" cap="none" normalizeH="0" baseline="0" dirty="0">
                <a:ln>
                  <a:noFill/>
                </a:ln>
                <a:solidFill>
                  <a:srgbClr val="023769"/>
                </a:solidFill>
                <a:effectLst/>
                <a:latin typeface="+mn-lt"/>
                <a:cs typeface="Arial" panose="020B0604020202020204" pitchFamily="34" charset="0"/>
              </a:rPr>
              <a:t> (UK), DOI: </a:t>
            </a:r>
            <a:r>
              <a:rPr kumimoji="0" lang="it-IT" altLang="it-IT" sz="1800" b="0" i="0" u="none" strike="noStrike" cap="none" normalizeH="0" baseline="0" dirty="0">
                <a:ln>
                  <a:noFill/>
                </a:ln>
                <a:solidFill>
                  <a:srgbClr val="023769"/>
                </a:solidFill>
                <a:effectLst/>
                <a:latin typeface="+mn-lt"/>
                <a:cs typeface="Arial" panose="020B0604020202020204" pitchFamily="34" charset="0"/>
                <a:hlinkClick r:id="rId5"/>
              </a:rPr>
              <a:t>10.1016/B978-0-08-100964-2.00017-4</a:t>
            </a:r>
            <a:r>
              <a:rPr kumimoji="0" lang="it-IT" altLang="it-IT" sz="1800" b="0" i="0" u="none" strike="noStrike" cap="none" normalizeH="0" baseline="0" dirty="0">
                <a:ln>
                  <a:noFill/>
                </a:ln>
                <a:solidFill>
                  <a:srgbClr val="023769"/>
                </a:solidFill>
                <a:effectLst/>
                <a:latin typeface="+mn-lt"/>
                <a:cs typeface="Arial" panose="020B0604020202020204" pitchFamily="34" charset="0"/>
              </a:rPr>
              <a:t>.</a:t>
            </a:r>
            <a:r>
              <a:rPr lang="it-IT" altLang="it-IT" dirty="0">
                <a:solidFill>
                  <a:srgbClr val="023769"/>
                </a:solidFill>
                <a:latin typeface="+mn-lt"/>
              </a:rPr>
              <a:t> </a:t>
            </a:r>
          </a:p>
          <a:p>
            <a:pPr lvl="0" algn="just"/>
            <a:r>
              <a:rPr lang="it-IT" altLang="it-IT" b="1" dirty="0">
                <a:solidFill>
                  <a:srgbClr val="023769"/>
                </a:solidFill>
                <a:latin typeface="+mn-lt"/>
              </a:rPr>
              <a:t>a.concilio@cira.it</a:t>
            </a:r>
            <a:endParaRPr kumimoji="0" lang="it-IT" altLang="it-IT" sz="1800" b="1" i="0" u="none" strike="noStrike" cap="none" normalizeH="0" baseline="0" dirty="0">
              <a:ln>
                <a:noFill/>
              </a:ln>
              <a:solidFill>
                <a:srgbClr val="023769"/>
              </a:solidFill>
              <a:effectLst/>
              <a:latin typeface="+mn-lt"/>
            </a:endParaRPr>
          </a:p>
        </p:txBody>
      </p:sp>
      <p:pic>
        <p:nvPicPr>
          <p:cNvPr id="9" name="Picture 2" descr="Image result for Logo CI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4231" y="2422811"/>
            <a:ext cx="2143125" cy="1228726"/>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28">
            <a:extLst>
              <a:ext uri="{FF2B5EF4-FFF2-40B4-BE49-F238E27FC236}">
                <a16:creationId xmlns:a16="http://schemas.microsoft.com/office/drawing/2014/main" id="{349E8BB8-E393-4A34-9E7B-27AD6C2D147F}"/>
              </a:ext>
            </a:extLst>
          </p:cNvPr>
          <p:cNvSpPr txBox="1"/>
          <p:nvPr/>
        </p:nvSpPr>
        <p:spPr>
          <a:xfrm>
            <a:off x="407872" y="378697"/>
            <a:ext cx="4358244" cy="707886"/>
          </a:xfrm>
          <a:prstGeom prst="rect">
            <a:avLst/>
          </a:prstGeom>
          <a:noFill/>
          <a:ln w="38100">
            <a:noFill/>
          </a:ln>
        </p:spPr>
        <p:txBody>
          <a:bodyPr wrap="none" rtlCol="0">
            <a:spAutoFit/>
          </a:bodyPr>
          <a:lstStyle/>
          <a:p>
            <a:r>
              <a:rPr lang="en-US" sz="4000" b="1" dirty="0">
                <a:solidFill>
                  <a:srgbClr val="023769"/>
                </a:solidFill>
              </a:rPr>
              <a:t>Adaptive structures</a:t>
            </a:r>
          </a:p>
        </p:txBody>
      </p:sp>
      <p:sp>
        <p:nvSpPr>
          <p:cNvPr id="11" name="Rettangolo 10"/>
          <p:cNvSpPr/>
          <p:nvPr/>
        </p:nvSpPr>
        <p:spPr>
          <a:xfrm>
            <a:off x="5791660" y="486684"/>
            <a:ext cx="3554050" cy="369332"/>
          </a:xfrm>
          <a:prstGeom prst="rect">
            <a:avLst/>
          </a:prstGeom>
        </p:spPr>
        <p:txBody>
          <a:bodyPr wrap="none">
            <a:spAutoFit/>
          </a:bodyPr>
          <a:lstStyle/>
          <a:p>
            <a:r>
              <a:rPr lang="en-US" b="1" dirty="0">
                <a:solidFill>
                  <a:srgbClr val="023769"/>
                </a:solidFill>
              </a:rPr>
              <a:t>Adaptive - Finger like - trailing edge</a:t>
            </a:r>
          </a:p>
        </p:txBody>
      </p:sp>
      <p:sp>
        <p:nvSpPr>
          <p:cNvPr id="2" name="CasellaDiTesto 1">
            <a:extLst>
              <a:ext uri="{FF2B5EF4-FFF2-40B4-BE49-F238E27FC236}">
                <a16:creationId xmlns:a16="http://schemas.microsoft.com/office/drawing/2014/main" id="{13AE59EF-848E-4B0E-AA2E-CADE71775302}"/>
              </a:ext>
            </a:extLst>
          </p:cNvPr>
          <p:cNvSpPr txBox="1"/>
          <p:nvPr/>
        </p:nvSpPr>
        <p:spPr>
          <a:xfrm>
            <a:off x="465653" y="1237668"/>
            <a:ext cx="5252267" cy="2308324"/>
          </a:xfrm>
          <a:prstGeom prst="rect">
            <a:avLst/>
          </a:prstGeom>
          <a:solidFill>
            <a:schemeClr val="bg1">
              <a:lumMod val="95000"/>
            </a:schemeClr>
          </a:solidFill>
        </p:spPr>
        <p:txBody>
          <a:bodyPr wrap="square" rtlCol="0">
            <a:spAutoFit/>
          </a:bodyPr>
          <a:lstStyle/>
          <a:p>
            <a:r>
              <a:rPr lang="en-US" sz="2400" dirty="0">
                <a:solidFill>
                  <a:srgbClr val="023769"/>
                </a:solidFill>
              </a:rPr>
              <a:t>Seeking for morphing solutions for  aerodynamic surfaces for:</a:t>
            </a:r>
          </a:p>
          <a:p>
            <a:pPr marL="342900" indent="-342900">
              <a:buFont typeface="Wingdings" panose="05000000000000000000" pitchFamily="2" charset="2"/>
              <a:buChar char="§"/>
            </a:pPr>
            <a:r>
              <a:rPr lang="en-US" sz="2400" dirty="0">
                <a:solidFill>
                  <a:srgbClr val="023769"/>
                </a:solidFill>
              </a:rPr>
              <a:t>the extension of the flight envelope and </a:t>
            </a:r>
          </a:p>
          <a:p>
            <a:pPr marL="342900" indent="-342900">
              <a:buFont typeface="Wingdings" panose="05000000000000000000" pitchFamily="2" charset="2"/>
              <a:buChar char="§"/>
            </a:pPr>
            <a:r>
              <a:rPr lang="en-US" sz="2400" dirty="0">
                <a:solidFill>
                  <a:srgbClr val="023769"/>
                </a:solidFill>
              </a:rPr>
              <a:t>the improvement of the performance at different regimes.</a:t>
            </a:r>
            <a:endParaRPr lang="pt-BR" sz="2400" dirty="0">
              <a:solidFill>
                <a:srgbClr val="023769"/>
              </a:solidFill>
            </a:endParaRPr>
          </a:p>
        </p:txBody>
      </p:sp>
      <p:pic>
        <p:nvPicPr>
          <p:cNvPr id="12" name="Picture 2" descr="Risultati immagini per logo UnB">
            <a:extLst>
              <a:ext uri="{FF2B5EF4-FFF2-40B4-BE49-F238E27FC236}">
                <a16:creationId xmlns:a16="http://schemas.microsoft.com/office/drawing/2014/main" id="{1FF7D5F4-E27D-45E7-BB8E-D1D9BFFA4B1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705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8A27967D-E0F0-47D2-8CCB-85F3D75CB488}"/>
              </a:ext>
            </a:extLst>
          </p:cNvPr>
          <p:cNvSpPr>
            <a:spLocks noGrp="1"/>
          </p:cNvSpPr>
          <p:nvPr>
            <p:ph type="sldNum" sz="quarter" idx="12"/>
          </p:nvPr>
        </p:nvSpPr>
        <p:spPr/>
        <p:txBody>
          <a:bodyPr/>
          <a:lstStyle/>
          <a:p>
            <a:fld id="{69F4376B-4D50-4165-900A-E21C0DD00CA4}" type="slidenum">
              <a:rPr lang="pt-BR" smtClean="0"/>
              <a:t>19</a:t>
            </a:fld>
            <a:endParaRPr lang="pt-BR"/>
          </a:p>
        </p:txBody>
      </p:sp>
      <p:sp>
        <p:nvSpPr>
          <p:cNvPr id="11" name="CaixaDeTexto 10">
            <a:extLst>
              <a:ext uri="{FF2B5EF4-FFF2-40B4-BE49-F238E27FC236}">
                <a16:creationId xmlns:a16="http://schemas.microsoft.com/office/drawing/2014/main" id="{621BB1D8-56CB-4F25-AE7A-9AFC5F58C2E7}"/>
              </a:ext>
            </a:extLst>
          </p:cNvPr>
          <p:cNvSpPr txBox="1"/>
          <p:nvPr/>
        </p:nvSpPr>
        <p:spPr>
          <a:xfrm>
            <a:off x="1602803" y="436499"/>
            <a:ext cx="7265426" cy="830997"/>
          </a:xfrm>
          <a:prstGeom prst="rect">
            <a:avLst/>
          </a:prstGeom>
          <a:noFill/>
        </p:spPr>
        <p:txBody>
          <a:bodyPr wrap="square" rtlCol="0">
            <a:spAutoFit/>
          </a:bodyPr>
          <a:lstStyle/>
          <a:p>
            <a:r>
              <a:rPr lang="en-US" sz="2400" b="1" dirty="0">
                <a:solidFill>
                  <a:srgbClr val="001B46"/>
                </a:solidFill>
              </a:rPr>
              <a:t>Nature has always been used as a source </a:t>
            </a:r>
          </a:p>
          <a:p>
            <a:r>
              <a:rPr lang="en-US" sz="2400" b="1" dirty="0">
                <a:solidFill>
                  <a:srgbClr val="001B46"/>
                </a:solidFill>
              </a:rPr>
              <a:t>of inspiration in </a:t>
            </a:r>
            <a:r>
              <a:rPr lang="en-US" sz="2400" b="1" dirty="0" err="1">
                <a:solidFill>
                  <a:srgbClr val="001B46"/>
                </a:solidFill>
              </a:rPr>
              <a:t>aerospaceengineering</a:t>
            </a:r>
            <a:r>
              <a:rPr lang="en-US" sz="2400" b="1" dirty="0">
                <a:solidFill>
                  <a:srgbClr val="001B46"/>
                </a:solidFill>
              </a:rPr>
              <a:t> applications.</a:t>
            </a:r>
          </a:p>
        </p:txBody>
      </p:sp>
      <p:pic>
        <p:nvPicPr>
          <p:cNvPr id="7" name="Imagem 6">
            <a:extLst>
              <a:ext uri="{FF2B5EF4-FFF2-40B4-BE49-F238E27FC236}">
                <a16:creationId xmlns:a16="http://schemas.microsoft.com/office/drawing/2014/main" id="{64493D1B-4A4A-4996-A6D6-A9FA696ECDE5}"/>
              </a:ext>
            </a:extLst>
          </p:cNvPr>
          <p:cNvPicPr>
            <a:picLocks noChangeAspect="1"/>
          </p:cNvPicPr>
          <p:nvPr/>
        </p:nvPicPr>
        <p:blipFill rotWithShape="1">
          <a:blip r:embed="rId3">
            <a:extLst>
              <a:ext uri="{28A0092B-C50C-407E-A947-70E740481C1C}">
                <a14:useLocalDpi xmlns:a14="http://schemas.microsoft.com/office/drawing/2010/main" val="0"/>
              </a:ext>
            </a:extLst>
          </a:blip>
          <a:srcRect t="7923" b="-7525"/>
          <a:stretch/>
        </p:blipFill>
        <p:spPr>
          <a:xfrm>
            <a:off x="-1" y="0"/>
            <a:ext cx="12192001" cy="7419975"/>
          </a:xfrm>
          <a:prstGeom prst="rect">
            <a:avLst/>
          </a:prstGeom>
        </p:spPr>
      </p:pic>
      <p:pic>
        <p:nvPicPr>
          <p:cNvPr id="12" name="Imagem 11">
            <a:extLst>
              <a:ext uri="{FF2B5EF4-FFF2-40B4-BE49-F238E27FC236}">
                <a16:creationId xmlns:a16="http://schemas.microsoft.com/office/drawing/2014/main" id="{1810B68B-1629-4C0B-8395-4C98388C8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3008" y="689768"/>
            <a:ext cx="4238388" cy="4238388"/>
          </a:xfrm>
          <a:prstGeom prst="rect">
            <a:avLst/>
          </a:prstGeom>
        </p:spPr>
      </p:pic>
      <p:sp>
        <p:nvSpPr>
          <p:cNvPr id="5" name="Retângulo 4">
            <a:extLst>
              <a:ext uri="{FF2B5EF4-FFF2-40B4-BE49-F238E27FC236}">
                <a16:creationId xmlns:a16="http://schemas.microsoft.com/office/drawing/2014/main" id="{EC515D94-437E-449D-B0B4-241095C4C799}"/>
              </a:ext>
            </a:extLst>
          </p:cNvPr>
          <p:cNvSpPr/>
          <p:nvPr/>
        </p:nvSpPr>
        <p:spPr>
          <a:xfrm rot="2412645">
            <a:off x="2893814" y="2916239"/>
            <a:ext cx="995884" cy="2838610"/>
          </a:xfrm>
          <a:prstGeom prst="rect">
            <a:avLst/>
          </a:prstGeom>
          <a:noFill/>
          <a:ln w="571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3" name="Conector de Seta Reta 12">
            <a:extLst>
              <a:ext uri="{FF2B5EF4-FFF2-40B4-BE49-F238E27FC236}">
                <a16:creationId xmlns:a16="http://schemas.microsoft.com/office/drawing/2014/main" id="{65E72003-3904-4047-9D93-4404CB08A450}"/>
              </a:ext>
            </a:extLst>
          </p:cNvPr>
          <p:cNvCxnSpPr/>
          <p:nvPr/>
        </p:nvCxnSpPr>
        <p:spPr>
          <a:xfrm flipV="1">
            <a:off x="3944753" y="3062025"/>
            <a:ext cx="4456297" cy="82417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de Seta Reta 15">
            <a:extLst>
              <a:ext uri="{FF2B5EF4-FFF2-40B4-BE49-F238E27FC236}">
                <a16:creationId xmlns:a16="http://schemas.microsoft.com/office/drawing/2014/main" id="{5EA392DB-EB12-41A8-BEE2-B738F4B1614D}"/>
              </a:ext>
            </a:extLst>
          </p:cNvPr>
          <p:cNvCxnSpPr>
            <a:cxnSpLocks/>
          </p:cNvCxnSpPr>
          <p:nvPr/>
        </p:nvCxnSpPr>
        <p:spPr>
          <a:xfrm flipV="1">
            <a:off x="4319437" y="2710569"/>
            <a:ext cx="3890206" cy="73958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de Seta Reta 18">
            <a:extLst>
              <a:ext uri="{FF2B5EF4-FFF2-40B4-BE49-F238E27FC236}">
                <a16:creationId xmlns:a16="http://schemas.microsoft.com/office/drawing/2014/main" id="{53B5E417-36B5-488E-BDFA-AA9732D1A16F}"/>
              </a:ext>
            </a:extLst>
          </p:cNvPr>
          <p:cNvCxnSpPr>
            <a:cxnSpLocks/>
          </p:cNvCxnSpPr>
          <p:nvPr/>
        </p:nvCxnSpPr>
        <p:spPr>
          <a:xfrm flipV="1">
            <a:off x="3533775" y="3314700"/>
            <a:ext cx="5181600" cy="107996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9" name="CaixaDeTexto 28">
            <a:extLst>
              <a:ext uri="{FF2B5EF4-FFF2-40B4-BE49-F238E27FC236}">
                <a16:creationId xmlns:a16="http://schemas.microsoft.com/office/drawing/2014/main" id="{349E8BB8-E393-4A34-9E7B-27AD6C2D147F}"/>
              </a:ext>
            </a:extLst>
          </p:cNvPr>
          <p:cNvSpPr txBox="1"/>
          <p:nvPr/>
        </p:nvSpPr>
        <p:spPr>
          <a:xfrm>
            <a:off x="524558" y="247746"/>
            <a:ext cx="4163769" cy="1323439"/>
          </a:xfrm>
          <a:prstGeom prst="rect">
            <a:avLst/>
          </a:prstGeom>
          <a:noFill/>
          <a:ln w="38100">
            <a:noFill/>
          </a:ln>
        </p:spPr>
        <p:txBody>
          <a:bodyPr wrap="none" rtlCol="0">
            <a:spAutoFit/>
          </a:bodyPr>
          <a:lstStyle/>
          <a:p>
            <a:r>
              <a:rPr lang="en-US" sz="4000" b="1" dirty="0">
                <a:solidFill>
                  <a:schemeClr val="bg1"/>
                </a:solidFill>
              </a:rPr>
              <a:t>Bamboo groove. </a:t>
            </a:r>
          </a:p>
          <a:p>
            <a:r>
              <a:rPr lang="en-US" sz="4000" b="1" dirty="0">
                <a:solidFill>
                  <a:schemeClr val="bg1"/>
                </a:solidFill>
              </a:rPr>
              <a:t>Tall and thin stems</a:t>
            </a:r>
          </a:p>
        </p:txBody>
      </p:sp>
      <p:sp>
        <p:nvSpPr>
          <p:cNvPr id="30" name="CaixaDeTexto 29">
            <a:extLst>
              <a:ext uri="{FF2B5EF4-FFF2-40B4-BE49-F238E27FC236}">
                <a16:creationId xmlns:a16="http://schemas.microsoft.com/office/drawing/2014/main" id="{973263F1-9BE8-41E1-B3BD-6D7312D7A920}"/>
              </a:ext>
            </a:extLst>
          </p:cNvPr>
          <p:cNvSpPr txBox="1"/>
          <p:nvPr/>
        </p:nvSpPr>
        <p:spPr>
          <a:xfrm>
            <a:off x="6258540" y="5105609"/>
            <a:ext cx="4983138" cy="830997"/>
          </a:xfrm>
          <a:prstGeom prst="rect">
            <a:avLst/>
          </a:prstGeom>
          <a:solidFill>
            <a:srgbClr val="FFFFFF">
              <a:alpha val="67059"/>
            </a:srgbClr>
          </a:solidFill>
          <a:ln w="38100">
            <a:noFill/>
          </a:ln>
        </p:spPr>
        <p:txBody>
          <a:bodyPr wrap="square" rtlCol="0">
            <a:spAutoFit/>
          </a:bodyPr>
          <a:lstStyle/>
          <a:p>
            <a:pPr algn="r"/>
            <a:r>
              <a:rPr lang="en-US" sz="2400" b="1" dirty="0">
                <a:solidFill>
                  <a:srgbClr val="023769"/>
                </a:solidFill>
              </a:rPr>
              <a:t>Aircraft fuselage </a:t>
            </a:r>
            <a:r>
              <a:rPr lang="en-US" sz="2400" b="1" i="1" dirty="0">
                <a:solidFill>
                  <a:srgbClr val="023769"/>
                </a:solidFill>
              </a:rPr>
              <a:t>frames</a:t>
            </a:r>
            <a:r>
              <a:rPr lang="en-US" sz="2400" b="1" dirty="0">
                <a:solidFill>
                  <a:srgbClr val="023769"/>
                </a:solidFill>
              </a:rPr>
              <a:t> and </a:t>
            </a:r>
            <a:r>
              <a:rPr lang="en-US" sz="2400" b="1" i="1" dirty="0">
                <a:solidFill>
                  <a:srgbClr val="023769"/>
                </a:solidFill>
              </a:rPr>
              <a:t>formers</a:t>
            </a:r>
          </a:p>
          <a:p>
            <a:pPr algn="r"/>
            <a:r>
              <a:rPr lang="en-US" sz="2400" b="1" dirty="0">
                <a:solidFill>
                  <a:srgbClr val="023769"/>
                </a:solidFill>
              </a:rPr>
              <a:t>designed for reducing buckling risk</a:t>
            </a:r>
          </a:p>
        </p:txBody>
      </p:sp>
      <p:sp>
        <p:nvSpPr>
          <p:cNvPr id="20" name="Espaço Reservado para Data 10">
            <a:extLst>
              <a:ext uri="{FF2B5EF4-FFF2-40B4-BE49-F238E27FC236}">
                <a16:creationId xmlns:a16="http://schemas.microsoft.com/office/drawing/2014/main" id="{22178A25-B9AB-4E2C-A678-20F8F83D3424}"/>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4" name="Picture 2" descr="Risultati immagini per logo UnB">
            <a:extLst>
              <a:ext uri="{FF2B5EF4-FFF2-40B4-BE49-F238E27FC236}">
                <a16:creationId xmlns:a16="http://schemas.microsoft.com/office/drawing/2014/main" id="{03278AE9-F97F-4034-8334-9B3CF09DCA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564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a:extLst>
              <a:ext uri="{FF2B5EF4-FFF2-40B4-BE49-F238E27FC236}">
                <a16:creationId xmlns:a16="http://schemas.microsoft.com/office/drawing/2014/main" id="{5DF65FF3-CA53-495D-9098-296A8D598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 y="0"/>
            <a:ext cx="10293338" cy="6858000"/>
          </a:xfrm>
          <a:prstGeom prst="rect">
            <a:avLst/>
          </a:prstGeom>
        </p:spPr>
      </p:pic>
      <p:sp>
        <p:nvSpPr>
          <p:cNvPr id="2" name="Segnaposto data 1">
            <a:extLst>
              <a:ext uri="{FF2B5EF4-FFF2-40B4-BE49-F238E27FC236}">
                <a16:creationId xmlns:a16="http://schemas.microsoft.com/office/drawing/2014/main" id="{A443883F-C40B-4F47-B6C9-57921A1E8C1F}"/>
              </a:ext>
            </a:extLst>
          </p:cNvPr>
          <p:cNvSpPr>
            <a:spLocks noGrp="1"/>
          </p:cNvSpPr>
          <p:nvPr>
            <p:ph type="dt" sz="half" idx="10"/>
          </p:nvPr>
        </p:nvSpPr>
        <p:spPr/>
        <p:txBody>
          <a:bodyPr/>
          <a:lstStyle/>
          <a:p>
            <a:r>
              <a:rPr lang="pt-BR"/>
              <a:t>26/08/2019</a:t>
            </a:r>
          </a:p>
        </p:txBody>
      </p:sp>
      <p:sp>
        <p:nvSpPr>
          <p:cNvPr id="3" name="Segnaposto numero diapositiva 2">
            <a:extLst>
              <a:ext uri="{FF2B5EF4-FFF2-40B4-BE49-F238E27FC236}">
                <a16:creationId xmlns:a16="http://schemas.microsoft.com/office/drawing/2014/main" id="{18E7969B-18F1-45A8-B665-5E0DAD3BCD0E}"/>
              </a:ext>
            </a:extLst>
          </p:cNvPr>
          <p:cNvSpPr>
            <a:spLocks noGrp="1"/>
          </p:cNvSpPr>
          <p:nvPr>
            <p:ph type="sldNum" sz="quarter" idx="12"/>
          </p:nvPr>
        </p:nvSpPr>
        <p:spPr/>
        <p:txBody>
          <a:bodyPr/>
          <a:lstStyle/>
          <a:p>
            <a:fld id="{69F4376B-4D50-4165-900A-E21C0DD00CA4}" type="slidenum">
              <a:rPr lang="pt-BR" smtClean="0"/>
              <a:t>2</a:t>
            </a:fld>
            <a:endParaRPr lang="pt-BR"/>
          </a:p>
        </p:txBody>
      </p:sp>
      <p:sp>
        <p:nvSpPr>
          <p:cNvPr id="4" name="Rettangolo 3">
            <a:extLst>
              <a:ext uri="{FF2B5EF4-FFF2-40B4-BE49-F238E27FC236}">
                <a16:creationId xmlns:a16="http://schemas.microsoft.com/office/drawing/2014/main" id="{597C5618-B448-49CC-9C43-73BC97376585}"/>
              </a:ext>
            </a:extLst>
          </p:cNvPr>
          <p:cNvSpPr/>
          <p:nvPr/>
        </p:nvSpPr>
        <p:spPr>
          <a:xfrm rot="19624782">
            <a:off x="6303443" y="1524685"/>
            <a:ext cx="2366417" cy="646331"/>
          </a:xfrm>
          <a:prstGeom prst="rect">
            <a:avLst/>
          </a:prstGeom>
        </p:spPr>
        <p:txBody>
          <a:bodyPr wrap="none">
            <a:spAutoFit/>
          </a:bodyPr>
          <a:lstStyle/>
          <a:p>
            <a:r>
              <a:rPr lang="en-US" sz="3600" b="1" dirty="0">
                <a:solidFill>
                  <a:schemeClr val="bg1"/>
                </a:solidFill>
              </a:rPr>
              <a:t>Biomimetic</a:t>
            </a:r>
            <a:endParaRPr lang="pt-BR" sz="3600" b="1" dirty="0">
              <a:solidFill>
                <a:schemeClr val="bg1"/>
              </a:solidFill>
            </a:endParaRPr>
          </a:p>
        </p:txBody>
      </p:sp>
      <p:sp>
        <p:nvSpPr>
          <p:cNvPr id="9" name="Espaço Reservado para Número de Slide 11">
            <a:extLst>
              <a:ext uri="{FF2B5EF4-FFF2-40B4-BE49-F238E27FC236}">
                <a16:creationId xmlns:a16="http://schemas.microsoft.com/office/drawing/2014/main" id="{2EA07B27-9712-4629-8D08-85CE24F681D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4376B-4D50-4165-900A-E21C0DD00CA4}" type="slidenum">
              <a:rPr lang="pt-BR" smtClean="0"/>
              <a:pPr/>
              <a:t>2</a:t>
            </a:fld>
            <a:endParaRPr lang="pt-BR"/>
          </a:p>
        </p:txBody>
      </p:sp>
      <p:sp>
        <p:nvSpPr>
          <p:cNvPr id="10" name="Espaço Reservado para Data 10">
            <a:extLst>
              <a:ext uri="{FF2B5EF4-FFF2-40B4-BE49-F238E27FC236}">
                <a16:creationId xmlns:a16="http://schemas.microsoft.com/office/drawing/2014/main" id="{C37280A8-BF99-419A-AF7D-07C329CF215E}"/>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1" name="Picture 2" descr="Risultati immagini per logo UnB">
            <a:extLst>
              <a:ext uri="{FF2B5EF4-FFF2-40B4-BE49-F238E27FC236}">
                <a16:creationId xmlns:a16="http://schemas.microsoft.com/office/drawing/2014/main" id="{EB25C662-F5B7-494B-9D50-0B4AF2574C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5125" name="Gruppo 5124">
            <a:extLst>
              <a:ext uri="{FF2B5EF4-FFF2-40B4-BE49-F238E27FC236}">
                <a16:creationId xmlns:a16="http://schemas.microsoft.com/office/drawing/2014/main" id="{6EF949E9-58AC-41BC-897C-B3E044E8F7B5}"/>
              </a:ext>
            </a:extLst>
          </p:cNvPr>
          <p:cNvGrpSpPr/>
          <p:nvPr/>
        </p:nvGrpSpPr>
        <p:grpSpPr>
          <a:xfrm>
            <a:off x="2607653" y="1016970"/>
            <a:ext cx="2497417" cy="830957"/>
            <a:chOff x="2209800" y="732775"/>
            <a:chExt cx="2497417" cy="830957"/>
          </a:xfrm>
        </p:grpSpPr>
        <p:sp>
          <p:nvSpPr>
            <p:cNvPr id="5" name="CasellaDiTesto 4">
              <a:extLst>
                <a:ext uri="{FF2B5EF4-FFF2-40B4-BE49-F238E27FC236}">
                  <a16:creationId xmlns:a16="http://schemas.microsoft.com/office/drawing/2014/main" id="{23EF5E6B-F59F-4315-8D99-3C1630BA5F6F}"/>
                </a:ext>
              </a:extLst>
            </p:cNvPr>
            <p:cNvSpPr txBox="1"/>
            <p:nvPr/>
          </p:nvSpPr>
          <p:spPr>
            <a:xfrm>
              <a:off x="2793616" y="732775"/>
              <a:ext cx="1913601" cy="492443"/>
            </a:xfrm>
            <a:prstGeom prst="rect">
              <a:avLst/>
            </a:prstGeom>
            <a:noFill/>
          </p:spPr>
          <p:txBody>
            <a:bodyPr wrap="none" rtlCol="0">
              <a:spAutoFit/>
            </a:bodyPr>
            <a:lstStyle/>
            <a:p>
              <a:r>
                <a:rPr lang="en-US" sz="2600" b="1" u="sng" dirty="0">
                  <a:solidFill>
                    <a:srgbClr val="017A33"/>
                  </a:solidFill>
                </a:rPr>
                <a:t>Introduction</a:t>
              </a:r>
            </a:p>
          </p:txBody>
        </p:sp>
        <p:cxnSp>
          <p:nvCxnSpPr>
            <p:cNvPr id="12" name="Connettore 2 11">
              <a:extLst>
                <a:ext uri="{FF2B5EF4-FFF2-40B4-BE49-F238E27FC236}">
                  <a16:creationId xmlns:a16="http://schemas.microsoft.com/office/drawing/2014/main" id="{2E53E545-4820-477A-B080-22C483E32610}"/>
                </a:ext>
              </a:extLst>
            </p:cNvPr>
            <p:cNvCxnSpPr/>
            <p:nvPr/>
          </p:nvCxnSpPr>
          <p:spPr>
            <a:xfrm flipH="1">
              <a:off x="2209800" y="1132744"/>
              <a:ext cx="685800" cy="430988"/>
            </a:xfrm>
            <a:prstGeom prst="straightConnector1">
              <a:avLst/>
            </a:prstGeom>
            <a:ln w="28575">
              <a:solidFill>
                <a:srgbClr val="017A3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23" name="Gruppo 5122">
            <a:extLst>
              <a:ext uri="{FF2B5EF4-FFF2-40B4-BE49-F238E27FC236}">
                <a16:creationId xmlns:a16="http://schemas.microsoft.com/office/drawing/2014/main" id="{C2A503F8-54F9-4548-ACA3-9848186E4337}"/>
              </a:ext>
            </a:extLst>
          </p:cNvPr>
          <p:cNvGrpSpPr/>
          <p:nvPr/>
        </p:nvGrpSpPr>
        <p:grpSpPr>
          <a:xfrm>
            <a:off x="3023897" y="1540105"/>
            <a:ext cx="3281205" cy="1191520"/>
            <a:chOff x="2895600" y="1446512"/>
            <a:chExt cx="3281205" cy="1191520"/>
          </a:xfrm>
        </p:grpSpPr>
        <p:sp>
          <p:nvSpPr>
            <p:cNvPr id="7" name="Rettangolo 6">
              <a:extLst>
                <a:ext uri="{FF2B5EF4-FFF2-40B4-BE49-F238E27FC236}">
                  <a16:creationId xmlns:a16="http://schemas.microsoft.com/office/drawing/2014/main" id="{F8FA28E7-D786-453F-91A7-B026216BF5C7}"/>
                </a:ext>
              </a:extLst>
            </p:cNvPr>
            <p:cNvSpPr/>
            <p:nvPr/>
          </p:nvSpPr>
          <p:spPr>
            <a:xfrm>
              <a:off x="3726326" y="1446512"/>
              <a:ext cx="2450479" cy="492443"/>
            </a:xfrm>
            <a:prstGeom prst="rect">
              <a:avLst/>
            </a:prstGeom>
          </p:spPr>
          <p:txBody>
            <a:bodyPr wrap="none">
              <a:spAutoFit/>
            </a:bodyPr>
            <a:lstStyle/>
            <a:p>
              <a:r>
                <a:rPr lang="pt-BR" sz="2600" b="1" u="sng" dirty="0">
                  <a:solidFill>
                    <a:srgbClr val="017A33"/>
                  </a:solidFill>
                </a:rPr>
                <a:t>Basic </a:t>
              </a:r>
              <a:r>
                <a:rPr lang="pt-BR" sz="2600" b="1" u="sng" dirty="0" err="1">
                  <a:solidFill>
                    <a:srgbClr val="017A33"/>
                  </a:solidFill>
                </a:rPr>
                <a:t>definitions</a:t>
              </a:r>
              <a:endParaRPr lang="pt-BR" sz="2600" b="1" u="sng" dirty="0">
                <a:solidFill>
                  <a:srgbClr val="017A33"/>
                </a:solidFill>
              </a:endParaRPr>
            </a:p>
          </p:txBody>
        </p:sp>
        <p:cxnSp>
          <p:nvCxnSpPr>
            <p:cNvPr id="15" name="Connettore 2 14">
              <a:extLst>
                <a:ext uri="{FF2B5EF4-FFF2-40B4-BE49-F238E27FC236}">
                  <a16:creationId xmlns:a16="http://schemas.microsoft.com/office/drawing/2014/main" id="{FF9FA44D-B8C9-4687-87FA-086634C50C77}"/>
                </a:ext>
              </a:extLst>
            </p:cNvPr>
            <p:cNvCxnSpPr>
              <a:cxnSpLocks/>
            </p:cNvCxnSpPr>
            <p:nvPr/>
          </p:nvCxnSpPr>
          <p:spPr>
            <a:xfrm flipH="1">
              <a:off x="2895600" y="1847850"/>
              <a:ext cx="933450" cy="790182"/>
            </a:xfrm>
            <a:prstGeom prst="straightConnector1">
              <a:avLst/>
            </a:prstGeom>
            <a:ln w="28575">
              <a:solidFill>
                <a:srgbClr val="017A3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27" name="Gruppo 5126">
            <a:extLst>
              <a:ext uri="{FF2B5EF4-FFF2-40B4-BE49-F238E27FC236}">
                <a16:creationId xmlns:a16="http://schemas.microsoft.com/office/drawing/2014/main" id="{ACFB109B-108E-46E1-B74F-B434CB50C78A}"/>
              </a:ext>
            </a:extLst>
          </p:cNvPr>
          <p:cNvGrpSpPr/>
          <p:nvPr/>
        </p:nvGrpSpPr>
        <p:grpSpPr>
          <a:xfrm>
            <a:off x="2866186" y="4813300"/>
            <a:ext cx="6926354" cy="968753"/>
            <a:chOff x="2866186" y="4584700"/>
            <a:chExt cx="6926354" cy="968753"/>
          </a:xfrm>
        </p:grpSpPr>
        <p:sp>
          <p:nvSpPr>
            <p:cNvPr id="6" name="Rettangolo 5">
              <a:extLst>
                <a:ext uri="{FF2B5EF4-FFF2-40B4-BE49-F238E27FC236}">
                  <a16:creationId xmlns:a16="http://schemas.microsoft.com/office/drawing/2014/main" id="{B20CF414-E806-43CE-B6E8-98E3EE88F7B8}"/>
                </a:ext>
              </a:extLst>
            </p:cNvPr>
            <p:cNvSpPr/>
            <p:nvPr/>
          </p:nvSpPr>
          <p:spPr>
            <a:xfrm>
              <a:off x="5727516" y="5061010"/>
              <a:ext cx="4065024" cy="492443"/>
            </a:xfrm>
            <a:prstGeom prst="rect">
              <a:avLst/>
            </a:prstGeom>
          </p:spPr>
          <p:txBody>
            <a:bodyPr wrap="none">
              <a:spAutoFit/>
            </a:bodyPr>
            <a:lstStyle/>
            <a:p>
              <a:r>
                <a:rPr lang="en-US" sz="2600" b="1" u="sng">
                  <a:solidFill>
                    <a:srgbClr val="017A33"/>
                  </a:solidFill>
                </a:rPr>
                <a:t>My interpretation and focus</a:t>
              </a:r>
            </a:p>
          </p:txBody>
        </p:sp>
        <p:cxnSp>
          <p:nvCxnSpPr>
            <p:cNvPr id="17" name="Connettore 2 16">
              <a:extLst>
                <a:ext uri="{FF2B5EF4-FFF2-40B4-BE49-F238E27FC236}">
                  <a16:creationId xmlns:a16="http://schemas.microsoft.com/office/drawing/2014/main" id="{44D4BCBC-BF5E-4EB4-8F1E-B3A6B3FBFD4E}"/>
                </a:ext>
              </a:extLst>
            </p:cNvPr>
            <p:cNvCxnSpPr>
              <a:cxnSpLocks/>
            </p:cNvCxnSpPr>
            <p:nvPr/>
          </p:nvCxnSpPr>
          <p:spPr>
            <a:xfrm flipH="1" flipV="1">
              <a:off x="2866186" y="4584700"/>
              <a:ext cx="2963114" cy="883945"/>
            </a:xfrm>
            <a:prstGeom prst="straightConnector1">
              <a:avLst/>
            </a:prstGeom>
            <a:ln w="28575">
              <a:solidFill>
                <a:srgbClr val="017A3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21" name="Gruppo 5120">
            <a:extLst>
              <a:ext uri="{FF2B5EF4-FFF2-40B4-BE49-F238E27FC236}">
                <a16:creationId xmlns:a16="http://schemas.microsoft.com/office/drawing/2014/main" id="{4C7E3CCF-1241-46A1-B32B-7F71029A46CD}"/>
              </a:ext>
            </a:extLst>
          </p:cNvPr>
          <p:cNvGrpSpPr/>
          <p:nvPr/>
        </p:nvGrpSpPr>
        <p:grpSpPr>
          <a:xfrm>
            <a:off x="2921007" y="2335369"/>
            <a:ext cx="2655483" cy="1527971"/>
            <a:chOff x="2921007" y="2335369"/>
            <a:chExt cx="2655483" cy="1527971"/>
          </a:xfrm>
        </p:grpSpPr>
        <p:sp>
          <p:nvSpPr>
            <p:cNvPr id="22" name="Rettangolo 21">
              <a:extLst>
                <a:ext uri="{FF2B5EF4-FFF2-40B4-BE49-F238E27FC236}">
                  <a16:creationId xmlns:a16="http://schemas.microsoft.com/office/drawing/2014/main" id="{D922D395-CC70-413E-AA60-6F3309396DAA}"/>
                </a:ext>
              </a:extLst>
            </p:cNvPr>
            <p:cNvSpPr/>
            <p:nvPr/>
          </p:nvSpPr>
          <p:spPr>
            <a:xfrm>
              <a:off x="3686742" y="2335369"/>
              <a:ext cx="1889748" cy="492443"/>
            </a:xfrm>
            <a:prstGeom prst="rect">
              <a:avLst/>
            </a:prstGeom>
          </p:spPr>
          <p:txBody>
            <a:bodyPr wrap="none">
              <a:spAutoFit/>
            </a:bodyPr>
            <a:lstStyle/>
            <a:p>
              <a:r>
                <a:rPr lang="pt-BR" sz="2600" b="1" u="sng" dirty="0">
                  <a:solidFill>
                    <a:srgbClr val="017A33"/>
                  </a:solidFill>
                </a:rPr>
                <a:t>Case </a:t>
              </a:r>
              <a:r>
                <a:rPr lang="pt-BR" sz="2600" b="1" u="sng" dirty="0" err="1">
                  <a:solidFill>
                    <a:srgbClr val="017A33"/>
                  </a:solidFill>
                </a:rPr>
                <a:t>studies</a:t>
              </a:r>
              <a:endParaRPr lang="pt-BR" sz="2600" b="1" u="sng" dirty="0">
                <a:solidFill>
                  <a:srgbClr val="017A33"/>
                </a:solidFill>
              </a:endParaRPr>
            </a:p>
          </p:txBody>
        </p:sp>
        <p:cxnSp>
          <p:nvCxnSpPr>
            <p:cNvPr id="23" name="Connettore 2 22">
              <a:extLst>
                <a:ext uri="{FF2B5EF4-FFF2-40B4-BE49-F238E27FC236}">
                  <a16:creationId xmlns:a16="http://schemas.microsoft.com/office/drawing/2014/main" id="{72EB8DF2-763E-459F-9BAF-528FB08146E8}"/>
                </a:ext>
              </a:extLst>
            </p:cNvPr>
            <p:cNvCxnSpPr>
              <a:cxnSpLocks/>
            </p:cNvCxnSpPr>
            <p:nvPr/>
          </p:nvCxnSpPr>
          <p:spPr>
            <a:xfrm flipH="1">
              <a:off x="2921007" y="2744325"/>
              <a:ext cx="865181" cy="1119015"/>
            </a:xfrm>
            <a:prstGeom prst="straightConnector1">
              <a:avLst/>
            </a:prstGeom>
            <a:ln w="28575">
              <a:solidFill>
                <a:srgbClr val="017A3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26" name="Gruppo 5125">
            <a:extLst>
              <a:ext uri="{FF2B5EF4-FFF2-40B4-BE49-F238E27FC236}">
                <a16:creationId xmlns:a16="http://schemas.microsoft.com/office/drawing/2014/main" id="{22188078-C1F9-42DD-B126-616ED0A1D725}"/>
              </a:ext>
            </a:extLst>
          </p:cNvPr>
          <p:cNvGrpSpPr/>
          <p:nvPr/>
        </p:nvGrpSpPr>
        <p:grpSpPr>
          <a:xfrm>
            <a:off x="3505200" y="3766336"/>
            <a:ext cx="5000542" cy="1046964"/>
            <a:chOff x="3505200" y="3766336"/>
            <a:chExt cx="5000542" cy="1046964"/>
          </a:xfrm>
        </p:grpSpPr>
        <p:sp>
          <p:nvSpPr>
            <p:cNvPr id="30" name="Rettangolo 29">
              <a:extLst>
                <a:ext uri="{FF2B5EF4-FFF2-40B4-BE49-F238E27FC236}">
                  <a16:creationId xmlns:a16="http://schemas.microsoft.com/office/drawing/2014/main" id="{5BC60A5B-5677-4715-8D88-7756FF8299A2}"/>
                </a:ext>
              </a:extLst>
            </p:cNvPr>
            <p:cNvSpPr/>
            <p:nvPr/>
          </p:nvSpPr>
          <p:spPr>
            <a:xfrm>
              <a:off x="5119302" y="3766336"/>
              <a:ext cx="3386440" cy="492443"/>
            </a:xfrm>
            <a:prstGeom prst="rect">
              <a:avLst/>
            </a:prstGeom>
          </p:spPr>
          <p:txBody>
            <a:bodyPr wrap="none">
              <a:spAutoFit/>
            </a:bodyPr>
            <a:lstStyle/>
            <a:p>
              <a:r>
                <a:rPr lang="pt-BR" sz="2600" b="1" u="sng" dirty="0">
                  <a:solidFill>
                    <a:srgbClr val="017A33"/>
                  </a:solidFill>
                </a:rPr>
                <a:t>Aerospace </a:t>
              </a:r>
              <a:r>
                <a:rPr lang="pt-BR" sz="2600" b="1" u="sng" dirty="0" err="1">
                  <a:solidFill>
                    <a:srgbClr val="017A33"/>
                  </a:solidFill>
                </a:rPr>
                <a:t>applications</a:t>
              </a:r>
              <a:endParaRPr lang="pt-BR" sz="2600" b="1" u="sng" dirty="0">
                <a:solidFill>
                  <a:srgbClr val="017A33"/>
                </a:solidFill>
              </a:endParaRPr>
            </a:p>
          </p:txBody>
        </p:sp>
        <p:cxnSp>
          <p:nvCxnSpPr>
            <p:cNvPr id="31" name="Connettore 2 30">
              <a:extLst>
                <a:ext uri="{FF2B5EF4-FFF2-40B4-BE49-F238E27FC236}">
                  <a16:creationId xmlns:a16="http://schemas.microsoft.com/office/drawing/2014/main" id="{E62D97B5-B5F6-435A-B270-1FEAD1E64FCD}"/>
                </a:ext>
              </a:extLst>
            </p:cNvPr>
            <p:cNvCxnSpPr>
              <a:cxnSpLocks/>
            </p:cNvCxnSpPr>
            <p:nvPr/>
          </p:nvCxnSpPr>
          <p:spPr>
            <a:xfrm flipH="1">
              <a:off x="3505200" y="4170474"/>
              <a:ext cx="1729740" cy="642826"/>
            </a:xfrm>
            <a:prstGeom prst="straightConnector1">
              <a:avLst/>
            </a:prstGeom>
            <a:ln w="28575">
              <a:solidFill>
                <a:srgbClr val="017A33"/>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CaixaDeTexto 7">
            <a:extLst>
              <a:ext uri="{FF2B5EF4-FFF2-40B4-BE49-F238E27FC236}">
                <a16:creationId xmlns:a16="http://schemas.microsoft.com/office/drawing/2014/main" id="{2505D334-2523-40E0-A7E9-8399D9FFA84A}"/>
              </a:ext>
            </a:extLst>
          </p:cNvPr>
          <p:cNvSpPr txBox="1"/>
          <p:nvPr/>
        </p:nvSpPr>
        <p:spPr>
          <a:xfrm>
            <a:off x="1379472" y="310516"/>
            <a:ext cx="2698880" cy="707886"/>
          </a:xfrm>
          <a:prstGeom prst="rect">
            <a:avLst/>
          </a:prstGeom>
          <a:noFill/>
        </p:spPr>
        <p:txBody>
          <a:bodyPr wrap="none" rtlCol="0">
            <a:spAutoFit/>
          </a:bodyPr>
          <a:lstStyle/>
          <a:p>
            <a:r>
              <a:rPr lang="en-US" sz="4000" b="1" dirty="0">
                <a:solidFill>
                  <a:srgbClr val="023769"/>
                </a:solidFill>
              </a:rPr>
              <a:t>STRUCTURE</a:t>
            </a:r>
          </a:p>
        </p:txBody>
      </p:sp>
    </p:spTree>
    <p:extLst>
      <p:ext uri="{BB962C8B-B14F-4D97-AF65-F5344CB8AC3E}">
        <p14:creationId xmlns:p14="http://schemas.microsoft.com/office/powerpoint/2010/main" val="3068154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isultati immagini per alveare">
            <a:extLst>
              <a:ext uri="{FF2B5EF4-FFF2-40B4-BE49-F238E27FC236}">
                <a16:creationId xmlns:a16="http://schemas.microsoft.com/office/drawing/2014/main" id="{DF7EA378-3208-41AC-99CF-28D25EE7B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05"/>
          <a:stretch/>
        </p:blipFill>
        <p:spPr bwMode="auto">
          <a:xfrm flipV="1">
            <a:off x="-1" y="0"/>
            <a:ext cx="12192087" cy="7100888"/>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a:extLst>
              <a:ext uri="{FF2B5EF4-FFF2-40B4-BE49-F238E27FC236}">
                <a16:creationId xmlns:a16="http://schemas.microsoft.com/office/drawing/2014/main" id="{2C1FE499-128A-40C3-B2BE-CF21E37898DF}"/>
              </a:ext>
            </a:extLst>
          </p:cNvPr>
          <p:cNvSpPr>
            <a:spLocks noGrp="1"/>
          </p:cNvSpPr>
          <p:nvPr>
            <p:ph type="sldNum" sz="quarter" idx="12"/>
          </p:nvPr>
        </p:nvSpPr>
        <p:spPr/>
        <p:txBody>
          <a:bodyPr/>
          <a:lstStyle/>
          <a:p>
            <a:fld id="{69F4376B-4D50-4165-900A-E21C0DD00CA4}" type="slidenum">
              <a:rPr lang="pt-BR" smtClean="0"/>
              <a:t>20</a:t>
            </a:fld>
            <a:endParaRPr lang="pt-BR"/>
          </a:p>
        </p:txBody>
      </p:sp>
      <p:sp>
        <p:nvSpPr>
          <p:cNvPr id="7" name="CaixaDeTexto 13">
            <a:extLst>
              <a:ext uri="{FF2B5EF4-FFF2-40B4-BE49-F238E27FC236}">
                <a16:creationId xmlns:a16="http://schemas.microsoft.com/office/drawing/2014/main" id="{0EE97995-EBF5-4746-B9FC-FCFEDBCB139C}"/>
              </a:ext>
            </a:extLst>
          </p:cNvPr>
          <p:cNvSpPr txBox="1"/>
          <p:nvPr/>
        </p:nvSpPr>
        <p:spPr>
          <a:xfrm>
            <a:off x="594729" y="317236"/>
            <a:ext cx="7265426" cy="707886"/>
          </a:xfrm>
          <a:prstGeom prst="rect">
            <a:avLst/>
          </a:prstGeom>
          <a:noFill/>
        </p:spPr>
        <p:txBody>
          <a:bodyPr wrap="square" rtlCol="0">
            <a:spAutoFit/>
          </a:bodyPr>
          <a:lstStyle/>
          <a:p>
            <a:r>
              <a:rPr lang="en-US" sz="4000" b="1" dirty="0">
                <a:solidFill>
                  <a:srgbClr val="023769"/>
                </a:solidFill>
              </a:rPr>
              <a:t>HONEYCOMB</a:t>
            </a:r>
          </a:p>
        </p:txBody>
      </p:sp>
      <p:sp>
        <p:nvSpPr>
          <p:cNvPr id="8" name="Espaço Reservado para Data 10">
            <a:extLst>
              <a:ext uri="{FF2B5EF4-FFF2-40B4-BE49-F238E27FC236}">
                <a16:creationId xmlns:a16="http://schemas.microsoft.com/office/drawing/2014/main" id="{6FBCBF36-7E5A-4C2E-8DE2-D6272E069884}"/>
              </a:ext>
            </a:extLst>
          </p:cNvPr>
          <p:cNvSpPr>
            <a:spLocks noGrp="1"/>
          </p:cNvSpPr>
          <p:nvPr>
            <p:ph type="dt" sz="half" idx="10"/>
          </p:nvPr>
        </p:nvSpPr>
        <p:spPr>
          <a:xfrm>
            <a:off x="838199" y="6356350"/>
            <a:ext cx="3389243" cy="365125"/>
          </a:xfrm>
        </p:spPr>
        <p:txBody>
          <a:bodyPr/>
          <a:lstStyle/>
          <a:p>
            <a:r>
              <a:rPr lang="pt-BR" dirty="0">
                <a:solidFill>
                  <a:srgbClr val="023769"/>
                </a:solidFill>
              </a:rPr>
              <a:t>07/11/2019 INFN, </a:t>
            </a:r>
            <a:r>
              <a:rPr lang="pt-BR" dirty="0" err="1">
                <a:solidFill>
                  <a:srgbClr val="023769"/>
                </a:solidFill>
              </a:rPr>
              <a:t>Frascati</a:t>
            </a:r>
            <a:r>
              <a:rPr lang="pt-BR" dirty="0">
                <a:solidFill>
                  <a:srgbClr val="023769"/>
                </a:solidFill>
              </a:rPr>
              <a:t> (</a:t>
            </a:r>
            <a:r>
              <a:rPr lang="pt-BR" dirty="0" err="1">
                <a:solidFill>
                  <a:srgbClr val="023769"/>
                </a:solidFill>
              </a:rPr>
              <a:t>Rm</a:t>
            </a:r>
            <a:r>
              <a:rPr lang="pt-BR" dirty="0">
                <a:solidFill>
                  <a:srgbClr val="023769"/>
                </a:solidFill>
              </a:rPr>
              <a:t>)</a:t>
            </a:r>
          </a:p>
        </p:txBody>
      </p:sp>
      <p:pic>
        <p:nvPicPr>
          <p:cNvPr id="11" name="Picture 8" descr="Immagine correlata">
            <a:extLst>
              <a:ext uri="{FF2B5EF4-FFF2-40B4-BE49-F238E27FC236}">
                <a16:creationId xmlns:a16="http://schemas.microsoft.com/office/drawing/2014/main" id="{6BEADB1A-05D0-4E5A-B62F-8C6682B88A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519" y="2162777"/>
            <a:ext cx="5768008" cy="425872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4A0B06AC-8B90-457E-A12E-385A72067637}"/>
              </a:ext>
            </a:extLst>
          </p:cNvPr>
          <p:cNvSpPr/>
          <p:nvPr/>
        </p:nvSpPr>
        <p:spPr>
          <a:xfrm>
            <a:off x="338887" y="1325096"/>
            <a:ext cx="5204663" cy="707886"/>
          </a:xfrm>
          <a:prstGeom prst="rect">
            <a:avLst/>
          </a:prstGeom>
        </p:spPr>
        <p:txBody>
          <a:bodyPr wrap="square">
            <a:spAutoFit/>
          </a:bodyPr>
          <a:lstStyle/>
          <a:p>
            <a:r>
              <a:rPr lang="en-US" sz="2000" b="1" dirty="0">
                <a:solidFill>
                  <a:srgbClr val="023769"/>
                </a:solidFill>
                <a:latin typeface="arial" panose="020B0604020202020204" pitchFamily="34" charset="0"/>
              </a:rPr>
              <a:t>Hexagons </a:t>
            </a:r>
            <a:r>
              <a:rPr lang="en-US" sz="2000" dirty="0">
                <a:solidFill>
                  <a:srgbClr val="023769"/>
                </a:solidFill>
                <a:latin typeface="arial" panose="020B0604020202020204" pitchFamily="34" charset="0"/>
              </a:rPr>
              <a:t>are the </a:t>
            </a:r>
            <a:r>
              <a:rPr lang="en-US" sz="2000" b="1" dirty="0">
                <a:solidFill>
                  <a:srgbClr val="023769"/>
                </a:solidFill>
                <a:latin typeface="arial" panose="020B0604020202020204" pitchFamily="34" charset="0"/>
              </a:rPr>
              <a:t>most efficient</a:t>
            </a:r>
            <a:r>
              <a:rPr lang="en-US" sz="2000" dirty="0">
                <a:solidFill>
                  <a:srgbClr val="023769"/>
                </a:solidFill>
                <a:latin typeface="arial" panose="020B0604020202020204" pitchFamily="34" charset="0"/>
              </a:rPr>
              <a:t> way to fill a space with the least amount of material. </a:t>
            </a:r>
            <a:endParaRPr lang="pt-BR" sz="2000" dirty="0">
              <a:solidFill>
                <a:srgbClr val="023769"/>
              </a:solidFill>
            </a:endParaRPr>
          </a:p>
        </p:txBody>
      </p:sp>
      <p:sp>
        <p:nvSpPr>
          <p:cNvPr id="4" name="Rettangolo 3">
            <a:extLst>
              <a:ext uri="{FF2B5EF4-FFF2-40B4-BE49-F238E27FC236}">
                <a16:creationId xmlns:a16="http://schemas.microsoft.com/office/drawing/2014/main" id="{D8A59955-1FBE-4EE2-A749-B75FC6619C96}"/>
              </a:ext>
            </a:extLst>
          </p:cNvPr>
          <p:cNvSpPr/>
          <p:nvPr/>
        </p:nvSpPr>
        <p:spPr>
          <a:xfrm>
            <a:off x="6037356" y="2790622"/>
            <a:ext cx="5768008" cy="2369880"/>
          </a:xfrm>
          <a:prstGeom prst="rect">
            <a:avLst/>
          </a:prstGeom>
          <a:solidFill>
            <a:srgbClr val="FFFFFF">
              <a:alpha val="69804"/>
            </a:srgbClr>
          </a:solidFill>
        </p:spPr>
        <p:txBody>
          <a:bodyPr wrap="square">
            <a:spAutoFit/>
          </a:bodyPr>
          <a:lstStyle/>
          <a:p>
            <a:r>
              <a:rPr lang="en-US" sz="2000" b="1" dirty="0">
                <a:solidFill>
                  <a:srgbClr val="023769"/>
                </a:solidFill>
                <a:latin typeface="arial" panose="020B0604020202020204" pitchFamily="34" charset="0"/>
              </a:rPr>
              <a:t>Honeycomb structural</a:t>
            </a:r>
            <a:r>
              <a:rPr lang="en-US" sz="2000" dirty="0">
                <a:solidFill>
                  <a:srgbClr val="023769"/>
                </a:solidFill>
                <a:latin typeface="arial" panose="020B0604020202020204" pitchFamily="34" charset="0"/>
              </a:rPr>
              <a:t> materials are commonly made by layering a </a:t>
            </a:r>
            <a:r>
              <a:rPr lang="en-US" sz="2000" b="1" dirty="0">
                <a:solidFill>
                  <a:srgbClr val="023769"/>
                </a:solidFill>
                <a:latin typeface="arial" panose="020B0604020202020204" pitchFamily="34" charset="0"/>
              </a:rPr>
              <a:t>honeycomb</a:t>
            </a:r>
            <a:r>
              <a:rPr lang="en-US" sz="2000" dirty="0">
                <a:solidFill>
                  <a:srgbClr val="023769"/>
                </a:solidFill>
                <a:latin typeface="arial" panose="020B0604020202020204" pitchFamily="34" charset="0"/>
              </a:rPr>
              <a:t> material between two thin layers that provide strength in tension. </a:t>
            </a:r>
            <a:endParaRPr lang="en-US" sz="800" dirty="0">
              <a:solidFill>
                <a:srgbClr val="023769"/>
              </a:solidFill>
              <a:latin typeface="arial" panose="020B0604020202020204" pitchFamily="34" charset="0"/>
            </a:endParaRPr>
          </a:p>
          <a:p>
            <a:endParaRPr lang="en-US" sz="800" b="1" dirty="0">
              <a:solidFill>
                <a:srgbClr val="023769"/>
              </a:solidFill>
              <a:latin typeface="arial" panose="020B0604020202020204" pitchFamily="34" charset="0"/>
            </a:endParaRPr>
          </a:p>
          <a:p>
            <a:r>
              <a:rPr lang="en-US" sz="2000" b="1" dirty="0">
                <a:solidFill>
                  <a:srgbClr val="023769"/>
                </a:solidFill>
                <a:latin typeface="arial" panose="020B0604020202020204" pitchFamily="34" charset="0"/>
              </a:rPr>
              <a:t>Honeycomb</a:t>
            </a:r>
            <a:r>
              <a:rPr lang="en-US" sz="2000" dirty="0">
                <a:solidFill>
                  <a:srgbClr val="023769"/>
                </a:solidFill>
                <a:latin typeface="arial" panose="020B0604020202020204" pitchFamily="34" charset="0"/>
              </a:rPr>
              <a:t> materials are widely </a:t>
            </a:r>
            <a:r>
              <a:rPr lang="en-US" sz="2000" b="1" dirty="0">
                <a:solidFill>
                  <a:srgbClr val="023769"/>
                </a:solidFill>
                <a:latin typeface="arial" panose="020B0604020202020204" pitchFamily="34" charset="0"/>
              </a:rPr>
              <a:t>used</a:t>
            </a:r>
            <a:r>
              <a:rPr lang="en-US" sz="2000" dirty="0">
                <a:solidFill>
                  <a:srgbClr val="023769"/>
                </a:solidFill>
                <a:latin typeface="arial" panose="020B0604020202020204" pitchFamily="34" charset="0"/>
              </a:rPr>
              <a:t> where flat or slightly curved surfaces are needed and their </a:t>
            </a:r>
            <a:r>
              <a:rPr lang="en-US" sz="2000" b="1" dirty="0">
                <a:solidFill>
                  <a:srgbClr val="023769"/>
                </a:solidFill>
                <a:latin typeface="arial" panose="020B0604020202020204" pitchFamily="34" charset="0"/>
              </a:rPr>
              <a:t>high specific strength </a:t>
            </a:r>
            <a:r>
              <a:rPr lang="en-US" sz="2000" dirty="0">
                <a:solidFill>
                  <a:srgbClr val="023769"/>
                </a:solidFill>
                <a:latin typeface="arial" panose="020B0604020202020204" pitchFamily="34" charset="0"/>
              </a:rPr>
              <a:t>is valuable.</a:t>
            </a:r>
            <a:endParaRPr lang="pt-BR" sz="2000" dirty="0">
              <a:solidFill>
                <a:srgbClr val="023769"/>
              </a:solidFill>
            </a:endParaRPr>
          </a:p>
        </p:txBody>
      </p:sp>
      <p:pic>
        <p:nvPicPr>
          <p:cNvPr id="14" name="Picture 2" descr="Risultati immagini per logo UnB">
            <a:extLst>
              <a:ext uri="{FF2B5EF4-FFF2-40B4-BE49-F238E27FC236}">
                <a16:creationId xmlns:a16="http://schemas.microsoft.com/office/drawing/2014/main" id="{9864CE16-5249-4C57-8C15-548E5FC827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isultati immagini per honeycomb sandwich panel">
            <a:extLst>
              <a:ext uri="{FF2B5EF4-FFF2-40B4-BE49-F238E27FC236}">
                <a16:creationId xmlns:a16="http://schemas.microsoft.com/office/drawing/2014/main" id="{3523FE9A-D890-496C-96C0-D118DF777A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8306" y="196937"/>
            <a:ext cx="5812691" cy="250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55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otus le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 y="0"/>
            <a:ext cx="1224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p:cNvSpPr>
            <a:spLocks noGrp="1"/>
          </p:cNvSpPr>
          <p:nvPr>
            <p:ph type="sldNum" sz="quarter" idx="12"/>
          </p:nvPr>
        </p:nvSpPr>
        <p:spPr/>
        <p:txBody>
          <a:bodyPr/>
          <a:lstStyle/>
          <a:p>
            <a:fld id="{69F4376B-4D50-4165-900A-E21C0DD00CA4}" type="slidenum">
              <a:rPr lang="pt-BR" smtClean="0"/>
              <a:t>21</a:t>
            </a:fld>
            <a:endParaRPr lang="pt-BR"/>
          </a:p>
        </p:txBody>
      </p:sp>
      <p:sp>
        <p:nvSpPr>
          <p:cNvPr id="6" name="CaixaDeTexto 10">
            <a:extLst>
              <a:ext uri="{FF2B5EF4-FFF2-40B4-BE49-F238E27FC236}">
                <a16:creationId xmlns:a16="http://schemas.microsoft.com/office/drawing/2014/main" id="{8A2D16BF-8DCD-4D15-B436-CD5D9E6D9C99}"/>
              </a:ext>
            </a:extLst>
          </p:cNvPr>
          <p:cNvSpPr txBox="1"/>
          <p:nvPr/>
        </p:nvSpPr>
        <p:spPr>
          <a:xfrm>
            <a:off x="361170" y="114846"/>
            <a:ext cx="3163366" cy="707886"/>
          </a:xfrm>
          <a:prstGeom prst="rect">
            <a:avLst/>
          </a:prstGeom>
          <a:noFill/>
        </p:spPr>
        <p:txBody>
          <a:bodyPr wrap="none" rtlCol="0">
            <a:spAutoFit/>
          </a:bodyPr>
          <a:lstStyle/>
          <a:p>
            <a:r>
              <a:rPr lang="en-US" sz="4000" b="1" dirty="0">
                <a:solidFill>
                  <a:schemeClr val="bg1"/>
                </a:solidFill>
              </a:rPr>
              <a:t>LOTUS EFFECT</a:t>
            </a:r>
          </a:p>
        </p:txBody>
      </p:sp>
      <p:sp>
        <p:nvSpPr>
          <p:cNvPr id="5" name="CasellaDiTesto 4">
            <a:extLst>
              <a:ext uri="{FF2B5EF4-FFF2-40B4-BE49-F238E27FC236}">
                <a16:creationId xmlns:a16="http://schemas.microsoft.com/office/drawing/2014/main" id="{547F1C8A-D0AB-485A-AB56-42F7BAB9EE60}"/>
              </a:ext>
            </a:extLst>
          </p:cNvPr>
          <p:cNvSpPr txBox="1"/>
          <p:nvPr/>
        </p:nvSpPr>
        <p:spPr>
          <a:xfrm>
            <a:off x="361170" y="777345"/>
            <a:ext cx="5134338" cy="1200329"/>
          </a:xfrm>
          <a:prstGeom prst="rect">
            <a:avLst/>
          </a:prstGeom>
          <a:noFill/>
        </p:spPr>
        <p:txBody>
          <a:bodyPr wrap="square" rtlCol="0">
            <a:spAutoFit/>
          </a:bodyPr>
          <a:lstStyle/>
          <a:p>
            <a:r>
              <a:rPr lang="pt-BR" sz="3600" dirty="0">
                <a:solidFill>
                  <a:schemeClr val="bg1"/>
                </a:solidFill>
              </a:rPr>
              <a:t>From </a:t>
            </a:r>
            <a:r>
              <a:rPr lang="pt-BR" sz="3600" i="1" dirty="0">
                <a:solidFill>
                  <a:schemeClr val="bg1"/>
                </a:solidFill>
              </a:rPr>
              <a:t>self-cleaning surfaces </a:t>
            </a:r>
            <a:r>
              <a:rPr lang="pt-BR" sz="3600" dirty="0">
                <a:solidFill>
                  <a:schemeClr val="bg1"/>
                </a:solidFill>
              </a:rPr>
              <a:t>...</a:t>
            </a:r>
          </a:p>
        </p:txBody>
      </p:sp>
      <p:sp>
        <p:nvSpPr>
          <p:cNvPr id="7" name="Rettangolo 6">
            <a:extLst>
              <a:ext uri="{FF2B5EF4-FFF2-40B4-BE49-F238E27FC236}">
                <a16:creationId xmlns:a16="http://schemas.microsoft.com/office/drawing/2014/main" id="{317076BD-09F7-42C0-8429-E4B0353049F6}"/>
              </a:ext>
            </a:extLst>
          </p:cNvPr>
          <p:cNvSpPr/>
          <p:nvPr/>
        </p:nvSpPr>
        <p:spPr>
          <a:xfrm>
            <a:off x="4724400" y="476250"/>
            <a:ext cx="476250" cy="32385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9" name="Connettore diritto 8">
            <a:extLst>
              <a:ext uri="{FF2B5EF4-FFF2-40B4-BE49-F238E27FC236}">
                <a16:creationId xmlns:a16="http://schemas.microsoft.com/office/drawing/2014/main" id="{7D775829-73C7-450E-B502-C421DDC318B8}"/>
              </a:ext>
            </a:extLst>
          </p:cNvPr>
          <p:cNvCxnSpPr>
            <a:cxnSpLocks/>
          </p:cNvCxnSpPr>
          <p:nvPr/>
        </p:nvCxnSpPr>
        <p:spPr>
          <a:xfrm>
            <a:off x="5216661" y="476250"/>
            <a:ext cx="6739028" cy="24574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2FBA908D-4446-462B-9534-D36D5375C264}"/>
              </a:ext>
            </a:extLst>
          </p:cNvPr>
          <p:cNvCxnSpPr>
            <a:cxnSpLocks/>
          </p:cNvCxnSpPr>
          <p:nvPr/>
        </p:nvCxnSpPr>
        <p:spPr>
          <a:xfrm>
            <a:off x="4716395" y="822732"/>
            <a:ext cx="992527" cy="52579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3BE82FC1-653E-4F62-9B43-92E1A69CF86B}"/>
              </a:ext>
            </a:extLst>
          </p:cNvPr>
          <p:cNvCxnSpPr>
            <a:cxnSpLocks/>
          </p:cNvCxnSpPr>
          <p:nvPr/>
        </p:nvCxnSpPr>
        <p:spPr>
          <a:xfrm>
            <a:off x="5208361" y="800100"/>
            <a:ext cx="6755039" cy="54405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2" descr="Image result for lotus eff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783" y="2763321"/>
            <a:ext cx="6181906" cy="3477323"/>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228600" y="2273861"/>
            <a:ext cx="4690939" cy="1938992"/>
          </a:xfrm>
          <a:prstGeom prst="rect">
            <a:avLst/>
          </a:prstGeom>
          <a:solidFill>
            <a:srgbClr val="FFFFFF">
              <a:alpha val="67059"/>
            </a:srgbClr>
          </a:solidFill>
        </p:spPr>
        <p:txBody>
          <a:bodyPr wrap="square" rtlCol="0">
            <a:spAutoFit/>
          </a:bodyPr>
          <a:lstStyle/>
          <a:p>
            <a:r>
              <a:rPr lang="en-US" sz="2000" dirty="0">
                <a:solidFill>
                  <a:srgbClr val="023769"/>
                </a:solidFill>
              </a:rPr>
              <a:t>Lotus leaves exhibit extreme water-repellent properties. </a:t>
            </a:r>
          </a:p>
          <a:p>
            <a:r>
              <a:rPr lang="en-US" sz="2000" dirty="0">
                <a:solidFill>
                  <a:srgbClr val="023769"/>
                </a:solidFill>
              </a:rPr>
              <a:t>Their surfaces are </a:t>
            </a:r>
            <a:r>
              <a:rPr lang="en-US" sz="2000" b="1" i="1" dirty="0" err="1">
                <a:solidFill>
                  <a:srgbClr val="023769"/>
                </a:solidFill>
              </a:rPr>
              <a:t>Superhydrophobic</a:t>
            </a:r>
            <a:r>
              <a:rPr lang="en-US" sz="2000" i="1" dirty="0">
                <a:solidFill>
                  <a:srgbClr val="023769"/>
                </a:solidFill>
              </a:rPr>
              <a:t> </a:t>
            </a:r>
            <a:r>
              <a:rPr lang="en-US" sz="2000" dirty="0">
                <a:solidFill>
                  <a:srgbClr val="023769"/>
                </a:solidFill>
              </a:rPr>
              <a:t>and </a:t>
            </a:r>
            <a:r>
              <a:rPr lang="en-US" sz="2000" b="1" i="1" dirty="0">
                <a:solidFill>
                  <a:srgbClr val="023769"/>
                </a:solidFill>
              </a:rPr>
              <a:t>self-cleaning</a:t>
            </a:r>
            <a:r>
              <a:rPr lang="en-US" sz="2000" i="1" dirty="0">
                <a:solidFill>
                  <a:srgbClr val="023769"/>
                </a:solidFill>
              </a:rPr>
              <a:t> </a:t>
            </a:r>
            <a:r>
              <a:rPr lang="en-US" sz="2000" dirty="0">
                <a:solidFill>
                  <a:srgbClr val="023769"/>
                </a:solidFill>
              </a:rPr>
              <a:t>due to hierarchical roughness and the presence of wax tubules on the leaf surface.</a:t>
            </a:r>
          </a:p>
        </p:txBody>
      </p:sp>
      <p:cxnSp>
        <p:nvCxnSpPr>
          <p:cNvPr id="14" name="Connettore diritto 13">
            <a:extLst>
              <a:ext uri="{FF2B5EF4-FFF2-40B4-BE49-F238E27FC236}">
                <a16:creationId xmlns:a16="http://schemas.microsoft.com/office/drawing/2014/main" id="{6367EB4E-31D9-465D-8576-04E2135A7A99}"/>
              </a:ext>
            </a:extLst>
          </p:cNvPr>
          <p:cNvCxnSpPr>
            <a:cxnSpLocks/>
          </p:cNvCxnSpPr>
          <p:nvPr/>
        </p:nvCxnSpPr>
        <p:spPr>
          <a:xfrm>
            <a:off x="4716395" y="476250"/>
            <a:ext cx="992527" cy="21812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spaço Reservado para Data 10">
            <a:extLst>
              <a:ext uri="{FF2B5EF4-FFF2-40B4-BE49-F238E27FC236}">
                <a16:creationId xmlns:a16="http://schemas.microsoft.com/office/drawing/2014/main" id="{B5B4EAF1-1D3B-47F2-B68A-CCA529373820}"/>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schemeClr val="bg1"/>
                </a:solidFill>
              </a:rPr>
              <a:t>07/11/2019 INFN, Frascati (Rm)</a:t>
            </a:r>
            <a:endParaRPr lang="pt-BR" dirty="0">
              <a:solidFill>
                <a:schemeClr val="bg1"/>
              </a:solidFill>
            </a:endParaRPr>
          </a:p>
        </p:txBody>
      </p:sp>
      <p:sp>
        <p:nvSpPr>
          <p:cNvPr id="18" name="CasellaDiTesto 17"/>
          <p:cNvSpPr txBox="1"/>
          <p:nvPr/>
        </p:nvSpPr>
        <p:spPr>
          <a:xfrm>
            <a:off x="228600" y="4310673"/>
            <a:ext cx="4690939" cy="1938992"/>
          </a:xfrm>
          <a:prstGeom prst="rect">
            <a:avLst/>
          </a:prstGeom>
          <a:solidFill>
            <a:srgbClr val="FFFFFF">
              <a:alpha val="67059"/>
            </a:srgbClr>
          </a:solidFill>
        </p:spPr>
        <p:txBody>
          <a:bodyPr wrap="square" rtlCol="0">
            <a:spAutoFit/>
          </a:bodyPr>
          <a:lstStyle/>
          <a:p>
            <a:r>
              <a:rPr lang="en-US" sz="2000" dirty="0">
                <a:solidFill>
                  <a:srgbClr val="023769"/>
                </a:solidFill>
              </a:rPr>
              <a:t>This phenomenon is of interest in various applications, including self-cleaning windows, exterior paints for buildings, navigation ships, textiles, solar panels, and applications requiring antifouling and a reduction in fluid flow.</a:t>
            </a:r>
          </a:p>
        </p:txBody>
      </p:sp>
      <p:pic>
        <p:nvPicPr>
          <p:cNvPr id="19" name="Picture 2" descr="Risultati immagini per logo UnB">
            <a:extLst>
              <a:ext uri="{FF2B5EF4-FFF2-40B4-BE49-F238E27FC236}">
                <a16:creationId xmlns:a16="http://schemas.microsoft.com/office/drawing/2014/main" id="{58291162-62EC-42A2-BD10-4BC28A4712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62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69F4376B-4D50-4165-900A-E21C0DD00CA4}" type="slidenum">
              <a:rPr lang="pt-BR" smtClean="0"/>
              <a:t>22</a:t>
            </a:fld>
            <a:endParaRPr lang="pt-BR"/>
          </a:p>
        </p:txBody>
      </p:sp>
      <p:sp>
        <p:nvSpPr>
          <p:cNvPr id="5" name="Espaço Reservado para Data 10">
            <a:extLst>
              <a:ext uri="{FF2B5EF4-FFF2-40B4-BE49-F238E27FC236}">
                <a16:creationId xmlns:a16="http://schemas.microsoft.com/office/drawing/2014/main" id="{C021BE93-E0E0-40F8-B103-83A13129FDDA}"/>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7" name="Immagine 6"/>
          <p:cNvPicPr>
            <a:picLocks noChangeAspect="1"/>
          </p:cNvPicPr>
          <p:nvPr/>
        </p:nvPicPr>
        <p:blipFill rotWithShape="1">
          <a:blip r:embed="rId3"/>
          <a:srcRect t="1708" b="48578"/>
          <a:stretch/>
        </p:blipFill>
        <p:spPr>
          <a:xfrm>
            <a:off x="5340164" y="952500"/>
            <a:ext cx="6248091" cy="2540000"/>
          </a:xfrm>
          <a:prstGeom prst="rect">
            <a:avLst/>
          </a:prstGeom>
        </p:spPr>
      </p:pic>
      <p:sp>
        <p:nvSpPr>
          <p:cNvPr id="2" name="CasellaDiTesto 1"/>
          <p:cNvSpPr txBox="1"/>
          <p:nvPr/>
        </p:nvSpPr>
        <p:spPr>
          <a:xfrm>
            <a:off x="4327339" y="5326268"/>
            <a:ext cx="7483662" cy="1200329"/>
          </a:xfrm>
          <a:prstGeom prst="rect">
            <a:avLst/>
          </a:prstGeom>
          <a:noFill/>
        </p:spPr>
        <p:txBody>
          <a:bodyPr wrap="square" rtlCol="0">
            <a:spAutoFit/>
          </a:bodyPr>
          <a:lstStyle/>
          <a:p>
            <a:r>
              <a:rPr lang="en-US" b="1" dirty="0">
                <a:solidFill>
                  <a:srgbClr val="023769"/>
                </a:solidFill>
                <a:cs typeface="Times New Roman" panose="02020603050405020304" pitchFamily="18" charset="0"/>
              </a:rPr>
              <a:t>F. </a:t>
            </a:r>
            <a:r>
              <a:rPr lang="en-US" b="1" dirty="0" err="1">
                <a:solidFill>
                  <a:srgbClr val="023769"/>
                </a:solidFill>
                <a:cs typeface="Times New Roman" panose="02020603050405020304" pitchFamily="18" charset="0"/>
              </a:rPr>
              <a:t>Piscitelli</a:t>
            </a:r>
            <a:r>
              <a:rPr lang="en-US" dirty="0">
                <a:solidFill>
                  <a:srgbClr val="023769"/>
                </a:solidFill>
                <a:cs typeface="Times New Roman" panose="02020603050405020304" pitchFamily="18" charset="0"/>
              </a:rPr>
              <a:t>, et Al., </a:t>
            </a:r>
            <a:r>
              <a:rPr lang="en-US" i="1" dirty="0">
                <a:solidFill>
                  <a:srgbClr val="023769"/>
                </a:solidFill>
                <a:cs typeface="Times New Roman" panose="02020603050405020304" pitchFamily="18" charset="0"/>
              </a:rPr>
              <a:t>On a simplified method to produce hydrophobic coatings for aeronautical applications</a:t>
            </a:r>
            <a:r>
              <a:rPr lang="en-US" dirty="0">
                <a:solidFill>
                  <a:srgbClr val="023769"/>
                </a:solidFill>
                <a:cs typeface="Times New Roman" panose="02020603050405020304" pitchFamily="18" charset="0"/>
              </a:rPr>
              <a:t>, Applied Surface Science 472, 71–81, </a:t>
            </a:r>
            <a:r>
              <a:rPr lang="en-US" b="1" dirty="0">
                <a:solidFill>
                  <a:srgbClr val="023769"/>
                </a:solidFill>
                <a:cs typeface="Times New Roman" panose="02020603050405020304" pitchFamily="18" charset="0"/>
              </a:rPr>
              <a:t>2019</a:t>
            </a:r>
            <a:r>
              <a:rPr lang="en-US" dirty="0">
                <a:solidFill>
                  <a:srgbClr val="023769"/>
                </a:solidFill>
                <a:cs typeface="Times New Roman" panose="02020603050405020304" pitchFamily="18" charset="0"/>
              </a:rPr>
              <a:t>.</a:t>
            </a:r>
          </a:p>
          <a:p>
            <a:r>
              <a:rPr lang="en-US" dirty="0">
                <a:solidFill>
                  <a:srgbClr val="023769"/>
                </a:solidFill>
                <a:cs typeface="Times New Roman" panose="02020603050405020304" pitchFamily="18" charset="0"/>
              </a:rPr>
              <a:t>DOI: 10.1016/j.apsusc.2018.04.062</a:t>
            </a:r>
            <a:endParaRPr lang="en-US" sz="800" b="1" i="1" dirty="0">
              <a:solidFill>
                <a:srgbClr val="023769"/>
              </a:solidFill>
              <a:cs typeface="Times New Roman" panose="02020603050405020304" pitchFamily="18" charset="0"/>
            </a:endParaRPr>
          </a:p>
          <a:p>
            <a:r>
              <a:rPr lang="en-US" b="1" i="1" dirty="0">
                <a:solidFill>
                  <a:srgbClr val="023769"/>
                </a:solidFill>
                <a:cs typeface="Times New Roman" panose="02020603050405020304" pitchFamily="18" charset="0"/>
              </a:rPr>
              <a:t>f.piscitelli@cira.it</a:t>
            </a:r>
            <a:endParaRPr lang="it-IT" dirty="0">
              <a:solidFill>
                <a:srgbClr val="023769"/>
              </a:solidFill>
            </a:endParaRPr>
          </a:p>
        </p:txBody>
      </p:sp>
      <p:pic>
        <p:nvPicPr>
          <p:cNvPr id="9" name="Immagine 8"/>
          <p:cNvPicPr>
            <a:picLocks noChangeAspect="1"/>
          </p:cNvPicPr>
          <p:nvPr/>
        </p:nvPicPr>
        <p:blipFill rotWithShape="1">
          <a:blip r:embed="rId3"/>
          <a:srcRect t="60122"/>
          <a:stretch/>
        </p:blipFill>
        <p:spPr>
          <a:xfrm>
            <a:off x="5340164" y="3473449"/>
            <a:ext cx="6248091" cy="2037467"/>
          </a:xfrm>
          <a:prstGeom prst="rect">
            <a:avLst/>
          </a:prstGeom>
        </p:spPr>
      </p:pic>
      <p:pic>
        <p:nvPicPr>
          <p:cNvPr id="1026" name="Picture 2" descr="Image result for Logo CI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932" y="5026623"/>
            <a:ext cx="2143125" cy="1228726"/>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495298" y="1822099"/>
            <a:ext cx="4419601" cy="2862322"/>
          </a:xfrm>
          <a:prstGeom prst="rect">
            <a:avLst/>
          </a:prstGeom>
          <a:solidFill>
            <a:schemeClr val="bg1">
              <a:lumMod val="95000"/>
            </a:schemeClr>
          </a:solidFill>
        </p:spPr>
        <p:txBody>
          <a:bodyPr wrap="square" rtlCol="0">
            <a:spAutoFit/>
          </a:bodyPr>
          <a:lstStyle/>
          <a:p>
            <a:r>
              <a:rPr lang="en-US" dirty="0">
                <a:solidFill>
                  <a:srgbClr val="023769"/>
                </a:solidFill>
              </a:rPr>
              <a:t>Ice accretion on aircraft leads to difficulties in aircraft flight control due to weight increase and change in weight distribution. Conventionally these difficulties are overcome using anti-icing or de-icing products, such as freezing depressants and heating devices. </a:t>
            </a:r>
          </a:p>
          <a:p>
            <a:r>
              <a:rPr lang="en-US" dirty="0">
                <a:solidFill>
                  <a:srgbClr val="023769"/>
                </a:solidFill>
              </a:rPr>
              <a:t>A more cost effective way to solve these problems would be to use </a:t>
            </a:r>
            <a:r>
              <a:rPr lang="en-US" b="1" dirty="0">
                <a:solidFill>
                  <a:srgbClr val="023769"/>
                </a:solidFill>
              </a:rPr>
              <a:t>ice repellent surfaces (ice-phobic)</a:t>
            </a:r>
            <a:r>
              <a:rPr lang="en-US" dirty="0">
                <a:solidFill>
                  <a:srgbClr val="023769"/>
                </a:solidFill>
              </a:rPr>
              <a:t>.</a:t>
            </a:r>
          </a:p>
        </p:txBody>
      </p:sp>
      <p:sp>
        <p:nvSpPr>
          <p:cNvPr id="14" name="CaixaDeTexto 13">
            <a:extLst>
              <a:ext uri="{FF2B5EF4-FFF2-40B4-BE49-F238E27FC236}">
                <a16:creationId xmlns:a16="http://schemas.microsoft.com/office/drawing/2014/main" id="{FA780C15-EE67-4B9F-AFA4-0AE25DF4567F}"/>
              </a:ext>
            </a:extLst>
          </p:cNvPr>
          <p:cNvSpPr txBox="1"/>
          <p:nvPr/>
        </p:nvSpPr>
        <p:spPr>
          <a:xfrm>
            <a:off x="537847" y="277239"/>
            <a:ext cx="7265426" cy="1323439"/>
          </a:xfrm>
          <a:prstGeom prst="rect">
            <a:avLst/>
          </a:prstGeom>
          <a:noFill/>
        </p:spPr>
        <p:txBody>
          <a:bodyPr wrap="square" rtlCol="0">
            <a:spAutoFit/>
          </a:bodyPr>
          <a:lstStyle/>
          <a:p>
            <a:r>
              <a:rPr lang="en-US" sz="4000" b="1" dirty="0">
                <a:solidFill>
                  <a:srgbClr val="023769"/>
                </a:solidFill>
              </a:rPr>
              <a:t>LOTUS EFFECT</a:t>
            </a:r>
          </a:p>
          <a:p>
            <a:r>
              <a:rPr lang="en-US" sz="4000" b="1" dirty="0">
                <a:solidFill>
                  <a:srgbClr val="023769"/>
                </a:solidFill>
              </a:rPr>
              <a:t>… to </a:t>
            </a:r>
            <a:r>
              <a:rPr lang="en-US" sz="4000" b="1" i="1" dirty="0">
                <a:solidFill>
                  <a:srgbClr val="023769"/>
                </a:solidFill>
              </a:rPr>
              <a:t>anti icing systems</a:t>
            </a:r>
          </a:p>
        </p:txBody>
      </p:sp>
      <p:pic>
        <p:nvPicPr>
          <p:cNvPr id="11" name="Picture 2" descr="Risultati immagini per logo UnB">
            <a:extLst>
              <a:ext uri="{FF2B5EF4-FFF2-40B4-BE49-F238E27FC236}">
                <a16:creationId xmlns:a16="http://schemas.microsoft.com/office/drawing/2014/main" id="{5804E497-9F89-4FB5-AECF-285F7A2550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142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2639DE0A-CBDB-4A21-97AB-863C3DBFA549}"/>
              </a:ext>
            </a:extLst>
          </p:cNvPr>
          <p:cNvSpPr>
            <a:spLocks noGrp="1"/>
          </p:cNvSpPr>
          <p:nvPr>
            <p:ph type="sldNum" sz="quarter" idx="12"/>
          </p:nvPr>
        </p:nvSpPr>
        <p:spPr/>
        <p:txBody>
          <a:bodyPr/>
          <a:lstStyle/>
          <a:p>
            <a:fld id="{69F4376B-4D50-4165-900A-E21C0DD00CA4}" type="slidenum">
              <a:rPr lang="pt-BR" smtClean="0"/>
              <a:t>23</a:t>
            </a:fld>
            <a:endParaRPr lang="pt-BR"/>
          </a:p>
        </p:txBody>
      </p:sp>
      <p:sp>
        <p:nvSpPr>
          <p:cNvPr id="6" name="CaixaDeTexto 5">
            <a:extLst>
              <a:ext uri="{FF2B5EF4-FFF2-40B4-BE49-F238E27FC236}">
                <a16:creationId xmlns:a16="http://schemas.microsoft.com/office/drawing/2014/main" id="{BF2F7798-A621-4FA7-9729-01A1E0455D6A}"/>
              </a:ext>
            </a:extLst>
          </p:cNvPr>
          <p:cNvSpPr txBox="1"/>
          <p:nvPr/>
        </p:nvSpPr>
        <p:spPr>
          <a:xfrm>
            <a:off x="589323" y="992213"/>
            <a:ext cx="7305527" cy="400110"/>
          </a:xfrm>
          <a:prstGeom prst="rect">
            <a:avLst/>
          </a:prstGeom>
          <a:noFill/>
        </p:spPr>
        <p:txBody>
          <a:bodyPr wrap="square" rtlCol="0">
            <a:spAutoFit/>
          </a:bodyPr>
          <a:lstStyle/>
          <a:p>
            <a:r>
              <a:rPr lang="en-US" sz="2000" b="1" dirty="0">
                <a:solidFill>
                  <a:srgbClr val="013668"/>
                </a:solidFill>
              </a:rPr>
              <a:t>From Ladybugs to Origami-Like folding devices</a:t>
            </a:r>
          </a:p>
        </p:txBody>
      </p:sp>
      <p:sp>
        <p:nvSpPr>
          <p:cNvPr id="15" name="CaixaDeTexto 14">
            <a:extLst>
              <a:ext uri="{FF2B5EF4-FFF2-40B4-BE49-F238E27FC236}">
                <a16:creationId xmlns:a16="http://schemas.microsoft.com/office/drawing/2014/main" id="{42565BAD-46ED-4297-8B62-54B9F12E3435}"/>
              </a:ext>
            </a:extLst>
          </p:cNvPr>
          <p:cNvSpPr txBox="1"/>
          <p:nvPr/>
        </p:nvSpPr>
        <p:spPr>
          <a:xfrm>
            <a:off x="5432129" y="2839378"/>
            <a:ext cx="6339709" cy="1200329"/>
          </a:xfrm>
          <a:prstGeom prst="rect">
            <a:avLst/>
          </a:prstGeom>
          <a:noFill/>
        </p:spPr>
        <p:txBody>
          <a:bodyPr wrap="square" rtlCol="0">
            <a:spAutoFit/>
          </a:bodyPr>
          <a:lstStyle/>
          <a:p>
            <a:r>
              <a:rPr lang="en-US" dirty="0">
                <a:solidFill>
                  <a:srgbClr val="023769"/>
                </a:solidFill>
              </a:rPr>
              <a:t>Images are courtesy of  Prof. Kazuya Saito (Tokyo University),</a:t>
            </a:r>
          </a:p>
          <a:p>
            <a:r>
              <a:rPr lang="en-US" dirty="0">
                <a:solidFill>
                  <a:srgbClr val="023769"/>
                </a:solidFill>
              </a:rPr>
              <a:t>Source: Investigation of hindwing folding in ladybird beetles by artiﬁcial elytron transplantation and microcomputed tomography. </a:t>
            </a:r>
          </a:p>
          <a:p>
            <a:r>
              <a:rPr lang="pt-BR" dirty="0">
                <a:solidFill>
                  <a:srgbClr val="023769"/>
                </a:solidFill>
              </a:rPr>
              <a:t>DOI: 10.1073/pnas.1620612114</a:t>
            </a:r>
          </a:p>
        </p:txBody>
      </p:sp>
      <p:pic>
        <p:nvPicPr>
          <p:cNvPr id="17" name="Imagem 16">
            <a:extLst>
              <a:ext uri="{FF2B5EF4-FFF2-40B4-BE49-F238E27FC236}">
                <a16:creationId xmlns:a16="http://schemas.microsoft.com/office/drawing/2014/main" id="{F8A9B92A-8D6C-4061-878C-7DAE3E81B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2757" y="1462891"/>
            <a:ext cx="4756136" cy="2679290"/>
          </a:xfrm>
          <a:prstGeom prst="rect">
            <a:avLst/>
          </a:prstGeom>
        </p:spPr>
      </p:pic>
      <mc:AlternateContent xmlns:mc="http://schemas.openxmlformats.org/markup-compatibility/2006" xmlns:a14="http://schemas.microsoft.com/office/drawing/2010/main">
        <mc:Choice Requires="a14">
          <p:sp>
            <p:nvSpPr>
              <p:cNvPr id="20" name="Retângulo 19">
                <a:extLst>
                  <a:ext uri="{FF2B5EF4-FFF2-40B4-BE49-F238E27FC236}">
                    <a16:creationId xmlns:a16="http://schemas.microsoft.com/office/drawing/2014/main" id="{98604976-625E-49DC-8918-D246FA1E3221}"/>
                  </a:ext>
                </a:extLst>
              </p:cNvPr>
              <p:cNvSpPr/>
              <p:nvPr/>
            </p:nvSpPr>
            <p:spPr>
              <a:xfrm>
                <a:off x="5871792" y="1580309"/>
                <a:ext cx="5814647" cy="1107996"/>
              </a:xfrm>
              <a:prstGeom prst="rect">
                <a:avLst/>
              </a:prstGeom>
            </p:spPr>
            <p:txBody>
              <a:bodyPr wrap="square">
                <a:spAutoFit/>
              </a:bodyPr>
              <a:lstStyle/>
              <a:p>
                <a:r>
                  <a:rPr lang="en-US" sz="2200" dirty="0">
                    <a:solidFill>
                      <a:srgbClr val="023769"/>
                    </a:solidFill>
                  </a:rPr>
                  <a:t>At </a:t>
                </a:r>
                <a:r>
                  <a:rPr lang="en-US" sz="2200" i="1" dirty="0">
                    <a:solidFill>
                      <a:srgbClr val="023769"/>
                    </a:solidFill>
                  </a:rPr>
                  <a:t>take off</a:t>
                </a:r>
                <a:r>
                  <a:rPr lang="en-US" sz="2200" dirty="0">
                    <a:solidFill>
                      <a:srgbClr val="023769"/>
                    </a:solidFill>
                  </a:rPr>
                  <a:t>, ladybug deploys its wings from beneath the elytra, in </a:t>
                </a:r>
                <a14:m>
                  <m:oMath xmlns:m="http://schemas.openxmlformats.org/officeDocument/2006/math">
                    <m:r>
                      <a:rPr lang="en-US" sz="2200" b="1" i="1" dirty="0">
                        <a:solidFill>
                          <a:srgbClr val="023769"/>
                        </a:solidFill>
                        <a:latin typeface="Cambria Math" panose="02040503050406030204" pitchFamily="18" charset="0"/>
                        <a:ea typeface="Cambria Math" panose="02040503050406030204" pitchFamily="18" charset="0"/>
                        <a:cs typeface="Courier New" panose="02070309020205020404" pitchFamily="49" charset="0"/>
                      </a:rPr>
                      <m:t>~</m:t>
                    </m:r>
                  </m:oMath>
                </a14:m>
                <a:r>
                  <a:rPr lang="en-US" sz="2200" b="1" dirty="0">
                    <a:solidFill>
                      <a:srgbClr val="023769"/>
                    </a:solidFill>
                    <a:cs typeface="Courier New" panose="02070309020205020404" pitchFamily="49" charset="0"/>
                  </a:rPr>
                  <a:t>1/10 s</a:t>
                </a:r>
                <a:r>
                  <a:rPr lang="en-US" sz="2200" dirty="0">
                    <a:solidFill>
                      <a:srgbClr val="023769"/>
                    </a:solidFill>
                  </a:rPr>
                  <a:t>. </a:t>
                </a:r>
              </a:p>
              <a:p>
                <a:r>
                  <a:rPr lang="en-US" sz="2200" dirty="0">
                    <a:solidFill>
                      <a:srgbClr val="023769"/>
                    </a:solidFill>
                  </a:rPr>
                  <a:t>When it lands, it folds it back in </a:t>
                </a:r>
                <a14:m>
                  <m:oMath xmlns:m="http://schemas.openxmlformats.org/officeDocument/2006/math">
                    <m:r>
                      <a:rPr lang="en-US" sz="2200" b="1" i="1" dirty="0">
                        <a:solidFill>
                          <a:srgbClr val="023769"/>
                        </a:solidFill>
                        <a:latin typeface="Cambria Math" panose="02040503050406030204" pitchFamily="18" charset="0"/>
                        <a:ea typeface="Cambria Math" panose="02040503050406030204" pitchFamily="18" charset="0"/>
                        <a:cs typeface="Courier New" panose="02070309020205020404" pitchFamily="49" charset="0"/>
                      </a:rPr>
                      <m:t>~</m:t>
                    </m:r>
                  </m:oMath>
                </a14:m>
                <a:r>
                  <a:rPr lang="en-US" sz="2200" b="1" dirty="0">
                    <a:solidFill>
                      <a:srgbClr val="023769"/>
                    </a:solidFill>
                    <a:cs typeface="Courier New" panose="02070309020205020404" pitchFamily="49" charset="0"/>
                  </a:rPr>
                  <a:t>2/10 s</a:t>
                </a:r>
                <a:r>
                  <a:rPr lang="en-US" sz="2200" dirty="0">
                    <a:solidFill>
                      <a:srgbClr val="023769"/>
                    </a:solidFill>
                  </a:rPr>
                  <a:t>. </a:t>
                </a:r>
                <a:endParaRPr lang="pt-BR" sz="2200" dirty="0">
                  <a:solidFill>
                    <a:srgbClr val="023769"/>
                  </a:solidFill>
                </a:endParaRPr>
              </a:p>
            </p:txBody>
          </p:sp>
        </mc:Choice>
        <mc:Fallback xmlns="">
          <p:sp>
            <p:nvSpPr>
              <p:cNvPr id="20" name="Retângulo 19">
                <a:extLst>
                  <a:ext uri="{FF2B5EF4-FFF2-40B4-BE49-F238E27FC236}">
                    <a16:creationId xmlns:a16="http://schemas.microsoft.com/office/drawing/2014/main" id="{98604976-625E-49DC-8918-D246FA1E3221}"/>
                  </a:ext>
                </a:extLst>
              </p:cNvPr>
              <p:cNvSpPr>
                <a:spLocks noRot="1" noChangeAspect="1" noMove="1" noResize="1" noEditPoints="1" noAdjustHandles="1" noChangeArrowheads="1" noChangeShapeType="1" noTextEdit="1"/>
              </p:cNvSpPr>
              <p:nvPr/>
            </p:nvSpPr>
            <p:spPr>
              <a:xfrm>
                <a:off x="5871792" y="1580309"/>
                <a:ext cx="5814647" cy="1107996"/>
              </a:xfrm>
              <a:prstGeom prst="rect">
                <a:avLst/>
              </a:prstGeom>
              <a:blipFill>
                <a:blip r:embed="rId4"/>
                <a:stretch>
                  <a:fillRect l="-1363" t="-3846" b="-10440"/>
                </a:stretch>
              </a:blipFill>
            </p:spPr>
            <p:txBody>
              <a:bodyPr/>
              <a:lstStyle/>
              <a:p>
                <a:r>
                  <a:rPr lang="pt-BR">
                    <a:noFill/>
                  </a:rPr>
                  <a:t> </a:t>
                </a:r>
              </a:p>
            </p:txBody>
          </p:sp>
        </mc:Fallback>
      </mc:AlternateContent>
      <p:pic>
        <p:nvPicPr>
          <p:cNvPr id="19" name="Imagem 18">
            <a:extLst>
              <a:ext uri="{FF2B5EF4-FFF2-40B4-BE49-F238E27FC236}">
                <a16:creationId xmlns:a16="http://schemas.microsoft.com/office/drawing/2014/main" id="{890D0425-1BCA-4C62-9BB8-759A7C7936AA}"/>
              </a:ext>
            </a:extLst>
          </p:cNvPr>
          <p:cNvPicPr>
            <a:picLocks noChangeAspect="1"/>
          </p:cNvPicPr>
          <p:nvPr/>
        </p:nvPicPr>
        <p:blipFill rotWithShape="1">
          <a:blip r:embed="rId5"/>
          <a:srcRect l="45394" t="47148" r="18469" b="22670"/>
          <a:stretch/>
        </p:blipFill>
        <p:spPr>
          <a:xfrm>
            <a:off x="572757" y="4503496"/>
            <a:ext cx="3797460" cy="1783226"/>
          </a:xfrm>
          <a:prstGeom prst="rect">
            <a:avLst/>
          </a:prstGeom>
        </p:spPr>
      </p:pic>
      <p:pic>
        <p:nvPicPr>
          <p:cNvPr id="9" name="Imagem 8">
            <a:extLst>
              <a:ext uri="{FF2B5EF4-FFF2-40B4-BE49-F238E27FC236}">
                <a16:creationId xmlns:a16="http://schemas.microsoft.com/office/drawing/2014/main" id="{72704B8D-C614-49D7-A779-B2C4CA2CA72E}"/>
              </a:ext>
            </a:extLst>
          </p:cNvPr>
          <p:cNvPicPr>
            <a:picLocks noChangeAspect="1"/>
          </p:cNvPicPr>
          <p:nvPr/>
        </p:nvPicPr>
        <p:blipFill rotWithShape="1">
          <a:blip r:embed="rId5"/>
          <a:srcRect l="41254" t="24501" r="11011" b="55328"/>
          <a:stretch/>
        </p:blipFill>
        <p:spPr>
          <a:xfrm>
            <a:off x="4431510" y="4497166"/>
            <a:ext cx="7424730" cy="1764000"/>
          </a:xfrm>
          <a:prstGeom prst="rect">
            <a:avLst/>
          </a:prstGeom>
          <a:ln w="28575">
            <a:solidFill>
              <a:srgbClr val="FFFFFF"/>
            </a:solidFill>
          </a:ln>
        </p:spPr>
      </p:pic>
      <p:sp>
        <p:nvSpPr>
          <p:cNvPr id="12" name="CaixaDeTexto 11">
            <a:extLst>
              <a:ext uri="{FF2B5EF4-FFF2-40B4-BE49-F238E27FC236}">
                <a16:creationId xmlns:a16="http://schemas.microsoft.com/office/drawing/2014/main" id="{3FF56F47-A971-4DDE-82C9-933C16D91ADE}"/>
              </a:ext>
            </a:extLst>
          </p:cNvPr>
          <p:cNvSpPr txBox="1"/>
          <p:nvPr/>
        </p:nvSpPr>
        <p:spPr>
          <a:xfrm>
            <a:off x="589323" y="315359"/>
            <a:ext cx="6836487" cy="707886"/>
          </a:xfrm>
          <a:prstGeom prst="rect">
            <a:avLst/>
          </a:prstGeom>
          <a:noFill/>
        </p:spPr>
        <p:txBody>
          <a:bodyPr wrap="none" rtlCol="0">
            <a:spAutoFit/>
          </a:bodyPr>
          <a:lstStyle/>
          <a:p>
            <a:r>
              <a:rPr lang="pt-BR" sz="4000" b="1" dirty="0">
                <a:solidFill>
                  <a:srgbClr val="013668"/>
                </a:solidFill>
              </a:rPr>
              <a:t>LADYBUG &amp; ORIGAMI PATTERN</a:t>
            </a:r>
          </a:p>
        </p:txBody>
      </p:sp>
      <p:sp>
        <p:nvSpPr>
          <p:cNvPr id="13" name="Espaço Reservado para Data 10">
            <a:extLst>
              <a:ext uri="{FF2B5EF4-FFF2-40B4-BE49-F238E27FC236}">
                <a16:creationId xmlns:a16="http://schemas.microsoft.com/office/drawing/2014/main" id="{B4B78846-6912-4ACB-BEE8-FDAC98D6FB9B}"/>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6" name="Picture 2" descr="Risultati immagini per logo UnB">
            <a:extLst>
              <a:ext uri="{FF2B5EF4-FFF2-40B4-BE49-F238E27FC236}">
                <a16:creationId xmlns:a16="http://schemas.microsoft.com/office/drawing/2014/main" id="{1BC011F8-64EB-4625-A723-7AFEACEFA8A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402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magine correlata">
            <a:extLst>
              <a:ext uri="{FF2B5EF4-FFF2-40B4-BE49-F238E27FC236}">
                <a16:creationId xmlns:a16="http://schemas.microsoft.com/office/drawing/2014/main" id="{6BF789B7-5E8D-4A93-9CFD-0BCFF311A6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28" r="2032" b="361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isultati immagini per logo UnB">
            <a:extLst>
              <a:ext uri="{FF2B5EF4-FFF2-40B4-BE49-F238E27FC236}">
                <a16:creationId xmlns:a16="http://schemas.microsoft.com/office/drawing/2014/main" id="{5D3D7266-A1FA-4F9B-805E-A1D8DE6152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diritto 5">
            <a:extLst>
              <a:ext uri="{FF2B5EF4-FFF2-40B4-BE49-F238E27FC236}">
                <a16:creationId xmlns:a16="http://schemas.microsoft.com/office/drawing/2014/main" id="{4E4B9D3D-8725-46A8-9ACF-31DB9724588B}"/>
              </a:ext>
            </a:extLst>
          </p:cNvPr>
          <p:cNvCxnSpPr>
            <a:cxnSpLocks/>
          </p:cNvCxnSpPr>
          <p:nvPr/>
        </p:nvCxnSpPr>
        <p:spPr>
          <a:xfrm flipV="1">
            <a:off x="3257550" y="2105025"/>
            <a:ext cx="76201" cy="2009775"/>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5921AB7C-EA62-4174-86FE-A7C8C5622F7B}"/>
              </a:ext>
            </a:extLst>
          </p:cNvPr>
          <p:cNvCxnSpPr>
            <a:cxnSpLocks/>
          </p:cNvCxnSpPr>
          <p:nvPr/>
        </p:nvCxnSpPr>
        <p:spPr>
          <a:xfrm flipV="1">
            <a:off x="8610600" y="2133600"/>
            <a:ext cx="95250" cy="198120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1C7F905C-AF67-4228-A716-4F4A56AF437D}"/>
              </a:ext>
            </a:extLst>
          </p:cNvPr>
          <p:cNvCxnSpPr>
            <a:cxnSpLocks/>
          </p:cNvCxnSpPr>
          <p:nvPr/>
        </p:nvCxnSpPr>
        <p:spPr>
          <a:xfrm>
            <a:off x="3333750" y="2095500"/>
            <a:ext cx="5391150" cy="57150"/>
          </a:xfrm>
          <a:prstGeom prst="straightConnector1">
            <a:avLst/>
          </a:prstGeom>
          <a:ln w="28575">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99C5B90A-BCDD-4974-ACE8-65E7984D5BB5}"/>
              </a:ext>
            </a:extLst>
          </p:cNvPr>
          <p:cNvCxnSpPr/>
          <p:nvPr/>
        </p:nvCxnSpPr>
        <p:spPr>
          <a:xfrm>
            <a:off x="3295650" y="2628900"/>
            <a:ext cx="6610350" cy="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2C5135BA-7685-4476-83CE-74B48F3CA4B9}"/>
              </a:ext>
            </a:extLst>
          </p:cNvPr>
          <p:cNvCxnSpPr/>
          <p:nvPr/>
        </p:nvCxnSpPr>
        <p:spPr>
          <a:xfrm>
            <a:off x="3257550" y="4114800"/>
            <a:ext cx="6610350" cy="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A7A11955-057F-49DC-8D30-6142D0746B73}"/>
              </a:ext>
            </a:extLst>
          </p:cNvPr>
          <p:cNvCxnSpPr>
            <a:cxnSpLocks/>
          </p:cNvCxnSpPr>
          <p:nvPr/>
        </p:nvCxnSpPr>
        <p:spPr>
          <a:xfrm>
            <a:off x="9867900" y="2628900"/>
            <a:ext cx="0" cy="1485900"/>
          </a:xfrm>
          <a:prstGeom prst="straightConnector1">
            <a:avLst/>
          </a:prstGeom>
          <a:ln w="28575">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7CF54744-7919-4437-BADA-F30D8B1E4F60}"/>
              </a:ext>
            </a:extLst>
          </p:cNvPr>
          <p:cNvSpPr txBox="1"/>
          <p:nvPr/>
        </p:nvSpPr>
        <p:spPr>
          <a:xfrm>
            <a:off x="4843930" y="1376989"/>
            <a:ext cx="2332690" cy="553998"/>
          </a:xfrm>
          <a:prstGeom prst="rect">
            <a:avLst/>
          </a:prstGeom>
          <a:solidFill>
            <a:srgbClr val="FFFFFF">
              <a:alpha val="60000"/>
            </a:srgbClr>
          </a:solidFill>
        </p:spPr>
        <p:txBody>
          <a:bodyPr wrap="none" rtlCol="0">
            <a:spAutoFit/>
          </a:bodyPr>
          <a:lstStyle/>
          <a:p>
            <a:r>
              <a:rPr lang="pt-BR" sz="3000" b="1" dirty="0">
                <a:solidFill>
                  <a:srgbClr val="023769"/>
                </a:solidFill>
              </a:rPr>
              <a:t>60 </a:t>
            </a:r>
            <a:r>
              <a:rPr lang="pt-BR" sz="3000" b="1" dirty="0" err="1">
                <a:solidFill>
                  <a:srgbClr val="023769"/>
                </a:solidFill>
              </a:rPr>
              <a:t>ft</a:t>
            </a:r>
            <a:r>
              <a:rPr lang="pt-BR" sz="3000" b="1" dirty="0">
                <a:solidFill>
                  <a:srgbClr val="023769"/>
                </a:solidFill>
              </a:rPr>
              <a:t> (18.3 m)</a:t>
            </a:r>
          </a:p>
        </p:txBody>
      </p:sp>
      <p:sp>
        <p:nvSpPr>
          <p:cNvPr id="26" name="CasellaDiTesto 25">
            <a:extLst>
              <a:ext uri="{FF2B5EF4-FFF2-40B4-BE49-F238E27FC236}">
                <a16:creationId xmlns:a16="http://schemas.microsoft.com/office/drawing/2014/main" id="{48DB04F8-22D5-42E3-8131-FA8F6D35EC21}"/>
              </a:ext>
            </a:extLst>
          </p:cNvPr>
          <p:cNvSpPr txBox="1"/>
          <p:nvPr/>
        </p:nvSpPr>
        <p:spPr>
          <a:xfrm>
            <a:off x="10039350" y="2857500"/>
            <a:ext cx="2137124" cy="553998"/>
          </a:xfrm>
          <a:prstGeom prst="rect">
            <a:avLst/>
          </a:prstGeom>
          <a:solidFill>
            <a:srgbClr val="FFFFFF">
              <a:alpha val="60000"/>
            </a:srgbClr>
          </a:solidFill>
        </p:spPr>
        <p:txBody>
          <a:bodyPr wrap="none" rtlCol="0">
            <a:spAutoFit/>
          </a:bodyPr>
          <a:lstStyle/>
          <a:p>
            <a:r>
              <a:rPr lang="pt-BR" sz="3000" b="1" dirty="0">
                <a:solidFill>
                  <a:srgbClr val="023769"/>
                </a:solidFill>
              </a:rPr>
              <a:t>15 </a:t>
            </a:r>
            <a:r>
              <a:rPr lang="pt-BR" sz="3000" b="1" dirty="0" err="1">
                <a:solidFill>
                  <a:srgbClr val="023769"/>
                </a:solidFill>
              </a:rPr>
              <a:t>ft</a:t>
            </a:r>
            <a:r>
              <a:rPr lang="pt-BR" sz="3000" b="1" dirty="0">
                <a:solidFill>
                  <a:srgbClr val="023769"/>
                </a:solidFill>
              </a:rPr>
              <a:t> (4.6 m)</a:t>
            </a:r>
          </a:p>
        </p:txBody>
      </p:sp>
      <p:sp>
        <p:nvSpPr>
          <p:cNvPr id="27" name="CasellaDiTesto 26">
            <a:extLst>
              <a:ext uri="{FF2B5EF4-FFF2-40B4-BE49-F238E27FC236}">
                <a16:creationId xmlns:a16="http://schemas.microsoft.com/office/drawing/2014/main" id="{1C9DB2D8-3F2D-4B97-8862-B5D5C26F1E97}"/>
              </a:ext>
            </a:extLst>
          </p:cNvPr>
          <p:cNvSpPr txBox="1"/>
          <p:nvPr/>
        </p:nvSpPr>
        <p:spPr>
          <a:xfrm>
            <a:off x="4588760" y="3051363"/>
            <a:ext cx="3395481" cy="553998"/>
          </a:xfrm>
          <a:prstGeom prst="rect">
            <a:avLst/>
          </a:prstGeom>
          <a:solidFill>
            <a:srgbClr val="FFFFFF">
              <a:alpha val="60000"/>
            </a:srgbClr>
          </a:solidFill>
        </p:spPr>
        <p:txBody>
          <a:bodyPr wrap="none" rtlCol="0">
            <a:spAutoFit/>
          </a:bodyPr>
          <a:lstStyle/>
          <a:p>
            <a:r>
              <a:rPr lang="pt-BR" sz="3000" b="1" dirty="0">
                <a:solidFill>
                  <a:srgbClr val="023769"/>
                </a:solidFill>
              </a:rPr>
              <a:t>10.6 10</a:t>
            </a:r>
            <a:r>
              <a:rPr lang="pt-BR" sz="3000" b="1" baseline="30000" dirty="0">
                <a:solidFill>
                  <a:srgbClr val="023769"/>
                </a:solidFill>
              </a:rPr>
              <a:t>3</a:t>
            </a:r>
            <a:r>
              <a:rPr lang="pt-BR" sz="3000" b="1" dirty="0">
                <a:solidFill>
                  <a:srgbClr val="023769"/>
                </a:solidFill>
              </a:rPr>
              <a:t> ft</a:t>
            </a:r>
            <a:r>
              <a:rPr lang="pt-BR" sz="3000" b="1" baseline="30000" dirty="0">
                <a:solidFill>
                  <a:srgbClr val="023769"/>
                </a:solidFill>
              </a:rPr>
              <a:t>3</a:t>
            </a:r>
            <a:r>
              <a:rPr lang="pt-BR" sz="3000" b="1" dirty="0">
                <a:solidFill>
                  <a:srgbClr val="023769"/>
                </a:solidFill>
              </a:rPr>
              <a:t> (300 m</a:t>
            </a:r>
            <a:r>
              <a:rPr lang="pt-BR" sz="3000" b="1" baseline="30000" dirty="0">
                <a:solidFill>
                  <a:srgbClr val="023769"/>
                </a:solidFill>
              </a:rPr>
              <a:t>3</a:t>
            </a:r>
            <a:r>
              <a:rPr lang="pt-BR" sz="3000" b="1" dirty="0">
                <a:solidFill>
                  <a:srgbClr val="023769"/>
                </a:solidFill>
              </a:rPr>
              <a:t>)</a:t>
            </a:r>
          </a:p>
        </p:txBody>
      </p:sp>
      <p:sp>
        <p:nvSpPr>
          <p:cNvPr id="24" name="Rettangolo 23">
            <a:extLst>
              <a:ext uri="{FF2B5EF4-FFF2-40B4-BE49-F238E27FC236}">
                <a16:creationId xmlns:a16="http://schemas.microsoft.com/office/drawing/2014/main" id="{740537CC-55BD-4C92-8FB4-11B5D8830D8F}"/>
              </a:ext>
            </a:extLst>
          </p:cNvPr>
          <p:cNvSpPr/>
          <p:nvPr/>
        </p:nvSpPr>
        <p:spPr>
          <a:xfrm>
            <a:off x="361170" y="316538"/>
            <a:ext cx="7113101" cy="707886"/>
          </a:xfrm>
          <a:prstGeom prst="rect">
            <a:avLst/>
          </a:prstGeom>
          <a:solidFill>
            <a:srgbClr val="FFFFFF">
              <a:alpha val="69804"/>
            </a:srgbClr>
          </a:solidFill>
        </p:spPr>
        <p:txBody>
          <a:bodyPr wrap="none">
            <a:spAutoFit/>
          </a:bodyPr>
          <a:lstStyle/>
          <a:p>
            <a:r>
              <a:rPr lang="pt-BR" sz="4000" b="1" dirty="0">
                <a:solidFill>
                  <a:srgbClr val="023769"/>
                </a:solidFill>
              </a:rPr>
              <a:t>STOWING VOLUME LIMITATIONS</a:t>
            </a:r>
          </a:p>
        </p:txBody>
      </p:sp>
      <p:sp>
        <p:nvSpPr>
          <p:cNvPr id="3" name="Espaço Reservado para Número de Slide 2">
            <a:extLst>
              <a:ext uri="{FF2B5EF4-FFF2-40B4-BE49-F238E27FC236}">
                <a16:creationId xmlns:a16="http://schemas.microsoft.com/office/drawing/2014/main" id="{37239353-8DBF-4E58-AFAE-1A71F8067D28}"/>
              </a:ext>
            </a:extLst>
          </p:cNvPr>
          <p:cNvSpPr>
            <a:spLocks noGrp="1"/>
          </p:cNvSpPr>
          <p:nvPr>
            <p:ph type="sldNum" sz="quarter" idx="12"/>
          </p:nvPr>
        </p:nvSpPr>
        <p:spPr/>
        <p:txBody>
          <a:bodyPr/>
          <a:lstStyle/>
          <a:p>
            <a:fld id="{69F4376B-4D50-4165-900A-E21C0DD00CA4}" type="slidenum">
              <a:rPr lang="pt-BR" smtClean="0"/>
              <a:t>24</a:t>
            </a:fld>
            <a:endParaRPr lang="pt-BR"/>
          </a:p>
        </p:txBody>
      </p:sp>
      <p:sp>
        <p:nvSpPr>
          <p:cNvPr id="12" name="Espaço Reservado para Data 10">
            <a:extLst>
              <a:ext uri="{FF2B5EF4-FFF2-40B4-BE49-F238E27FC236}">
                <a16:creationId xmlns:a16="http://schemas.microsoft.com/office/drawing/2014/main" id="{EE305192-88C6-4091-86CB-4767FC709D11}"/>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t>07/11/2019 INFN, </a:t>
            </a:r>
            <a:r>
              <a:rPr lang="pt-BR" dirty="0" err="1"/>
              <a:t>Frascati</a:t>
            </a:r>
            <a:r>
              <a:rPr lang="pt-BR" dirty="0"/>
              <a:t> (</a:t>
            </a:r>
            <a:r>
              <a:rPr lang="pt-BR" dirty="0" err="1"/>
              <a:t>Rm</a:t>
            </a:r>
            <a:r>
              <a:rPr lang="pt-BR" dirty="0"/>
              <a:t>)</a:t>
            </a:r>
          </a:p>
        </p:txBody>
      </p:sp>
      <p:sp>
        <p:nvSpPr>
          <p:cNvPr id="32" name="Retângulo 4">
            <a:extLst>
              <a:ext uri="{FF2B5EF4-FFF2-40B4-BE49-F238E27FC236}">
                <a16:creationId xmlns:a16="http://schemas.microsoft.com/office/drawing/2014/main" id="{D2BB49B0-D4C7-45E8-BEBD-025B1C28A236}"/>
              </a:ext>
            </a:extLst>
          </p:cNvPr>
          <p:cNvSpPr/>
          <p:nvPr/>
        </p:nvSpPr>
        <p:spPr>
          <a:xfrm>
            <a:off x="1066799" y="5569863"/>
            <a:ext cx="10058402" cy="1107996"/>
          </a:xfrm>
          <a:prstGeom prst="rect">
            <a:avLst/>
          </a:prstGeom>
          <a:solidFill>
            <a:srgbClr val="FFFFFF">
              <a:alpha val="60000"/>
            </a:srgbClr>
          </a:solidFill>
          <a:ln>
            <a:noFill/>
          </a:ln>
        </p:spPr>
        <p:txBody>
          <a:bodyPr wrap="square">
            <a:spAutoFit/>
          </a:bodyPr>
          <a:lstStyle/>
          <a:p>
            <a:pPr>
              <a:tabLst>
                <a:tab pos="337185" algn="l"/>
              </a:tabLst>
            </a:pPr>
            <a:r>
              <a:rPr lang="en-US" sz="2200" dirty="0">
                <a:solidFill>
                  <a:srgbClr val="023769"/>
                </a:solidFill>
                <a:ea typeface="Calibri" panose="020F0502020204030204" pitchFamily="34" charset="0"/>
                <a:cs typeface="Helvetica" panose="020B0604020202020204" pitchFamily="34" charset="0"/>
              </a:rPr>
              <a:t>Since the beginning of the Space era, one of the major issues faced by space systems engineers has been </a:t>
            </a:r>
            <a:r>
              <a:rPr lang="en-US" sz="2200" b="1" dirty="0">
                <a:solidFill>
                  <a:srgbClr val="023769"/>
                </a:solidFill>
                <a:ea typeface="Calibri" panose="020F0502020204030204" pitchFamily="34" charset="0"/>
                <a:cs typeface="Helvetica" panose="020B0604020202020204" pitchFamily="34" charset="0"/>
              </a:rPr>
              <a:t>m</a:t>
            </a:r>
            <a:r>
              <a:rPr lang="en-US" sz="2200" dirty="0">
                <a:solidFill>
                  <a:srgbClr val="023769"/>
                </a:solidFill>
                <a:ea typeface="Calibri" panose="020F0502020204030204" pitchFamily="34" charset="0"/>
                <a:cs typeface="Helvetica" panose="020B0604020202020204" pitchFamily="34" charset="0"/>
              </a:rPr>
              <a:t>ass and </a:t>
            </a:r>
            <a:r>
              <a:rPr lang="en-US" sz="2200" b="1" dirty="0">
                <a:solidFill>
                  <a:srgbClr val="023769"/>
                </a:solidFill>
                <a:ea typeface="Calibri" panose="020F0502020204030204" pitchFamily="34" charset="0"/>
                <a:cs typeface="Helvetica" panose="020B0604020202020204" pitchFamily="34" charset="0"/>
              </a:rPr>
              <a:t>v</a:t>
            </a:r>
            <a:r>
              <a:rPr lang="en-US" sz="2200" dirty="0">
                <a:solidFill>
                  <a:srgbClr val="023769"/>
                </a:solidFill>
                <a:ea typeface="Calibri" panose="020F0502020204030204" pitchFamily="34" charset="0"/>
                <a:cs typeface="Helvetica" panose="020B0604020202020204" pitchFamily="34" charset="0"/>
              </a:rPr>
              <a:t>olume reduction due to </a:t>
            </a:r>
            <a:r>
              <a:rPr lang="en-US" sz="2200" b="1" dirty="0">
                <a:solidFill>
                  <a:srgbClr val="023769"/>
                </a:solidFill>
                <a:ea typeface="Calibri" panose="020F0502020204030204" pitchFamily="34" charset="0"/>
                <a:cs typeface="Helvetica" panose="020B0604020202020204" pitchFamily="34" charset="0"/>
              </a:rPr>
              <a:t>launch vehicle storage limitations</a:t>
            </a:r>
            <a:r>
              <a:rPr lang="en-US" sz="2200" dirty="0">
                <a:solidFill>
                  <a:srgbClr val="023769"/>
                </a:solidFill>
                <a:ea typeface="Calibri" panose="020F0502020204030204" pitchFamily="34" charset="0"/>
                <a:cs typeface="Helvetica" panose="020B0604020202020204" pitchFamily="34" charset="0"/>
              </a:rPr>
              <a:t> and for launch cost reduction. </a:t>
            </a:r>
          </a:p>
        </p:txBody>
      </p:sp>
    </p:spTree>
    <p:extLst>
      <p:ext uri="{BB962C8B-B14F-4D97-AF65-F5344CB8AC3E}">
        <p14:creationId xmlns:p14="http://schemas.microsoft.com/office/powerpoint/2010/main" val="4050041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space debris gif">
            <a:extLst>
              <a:ext uri="{FF2B5EF4-FFF2-40B4-BE49-F238E27FC236}">
                <a16:creationId xmlns:a16="http://schemas.microsoft.com/office/drawing/2014/main" id="{375E5C04-377A-48EF-93B7-7D7D66B2B61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5328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CAE29621-6DB1-4B87-AE43-E90623021C14}"/>
              </a:ext>
            </a:extLst>
          </p:cNvPr>
          <p:cNvSpPr/>
          <p:nvPr/>
        </p:nvSpPr>
        <p:spPr>
          <a:xfrm>
            <a:off x="361170" y="316538"/>
            <a:ext cx="5895396" cy="707886"/>
          </a:xfrm>
          <a:prstGeom prst="rect">
            <a:avLst/>
          </a:prstGeom>
          <a:noFill/>
        </p:spPr>
        <p:txBody>
          <a:bodyPr wrap="none">
            <a:spAutoFit/>
          </a:bodyPr>
          <a:lstStyle/>
          <a:p>
            <a:r>
              <a:rPr lang="pt-BR" sz="4000" b="1" dirty="0">
                <a:solidFill>
                  <a:schemeClr val="bg1"/>
                </a:solidFill>
              </a:rPr>
              <a:t>SPACE DEBRIS MITIGATION</a:t>
            </a:r>
          </a:p>
        </p:txBody>
      </p:sp>
      <p:pic>
        <p:nvPicPr>
          <p:cNvPr id="11" name="Picture 2" descr="Risultati immagini per logo UnB">
            <a:extLst>
              <a:ext uri="{FF2B5EF4-FFF2-40B4-BE49-F238E27FC236}">
                <a16:creationId xmlns:a16="http://schemas.microsoft.com/office/drawing/2014/main" id="{09ED2DDA-340A-46A4-B258-A3837575E5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20">
            <a:extLst>
              <a:ext uri="{FF2B5EF4-FFF2-40B4-BE49-F238E27FC236}">
                <a16:creationId xmlns:a16="http://schemas.microsoft.com/office/drawing/2014/main" id="{57E381EE-E96F-484F-B005-63CBEC47FE2D}"/>
              </a:ext>
            </a:extLst>
          </p:cNvPr>
          <p:cNvSpPr/>
          <p:nvPr/>
        </p:nvSpPr>
        <p:spPr>
          <a:xfrm>
            <a:off x="-300643" y="5833576"/>
            <a:ext cx="6091554" cy="707886"/>
          </a:xfrm>
          <a:prstGeom prst="rect">
            <a:avLst/>
          </a:prstGeom>
          <a:ln>
            <a:noFill/>
          </a:ln>
        </p:spPr>
        <p:txBody>
          <a:bodyPr wrap="square">
            <a:spAutoFit/>
          </a:bodyPr>
          <a:lstStyle/>
          <a:p>
            <a:pPr algn="ctr">
              <a:tabLst>
                <a:tab pos="337185" algn="l"/>
              </a:tabLst>
            </a:pPr>
            <a:r>
              <a:rPr lang="en-US" sz="2000" dirty="0">
                <a:solidFill>
                  <a:srgbClr val="FFFFFF"/>
                </a:solidFill>
                <a:ea typeface="Calibri" panose="020F0502020204030204" pitchFamily="34" charset="0"/>
                <a:cs typeface="Arial" panose="020B0604020202020204" pitchFamily="34" charset="0"/>
              </a:rPr>
              <a:t>Ensuring orbit decay within 25 years.</a:t>
            </a:r>
          </a:p>
          <a:p>
            <a:pPr algn="ctr">
              <a:tabLst>
                <a:tab pos="337185" algn="l"/>
              </a:tabLst>
            </a:pPr>
            <a:r>
              <a:rPr lang="en-US" sz="2000" dirty="0">
                <a:solidFill>
                  <a:srgbClr val="FFFFFF"/>
                </a:solidFill>
                <a:ea typeface="Calibri" panose="020F0502020204030204" pitchFamily="34" charset="0"/>
                <a:cs typeface="Arial" panose="020B0604020202020204" pitchFamily="34" charset="0"/>
              </a:rPr>
              <a:t>(IADC Space Debris Mitigation Guidelines)</a:t>
            </a:r>
            <a:endParaRPr lang="pt-BR" sz="2000" dirty="0">
              <a:solidFill>
                <a:srgbClr val="FFFFFF"/>
              </a:solidFill>
              <a:ea typeface="Calibri" panose="020F0502020204030204" pitchFamily="34" charset="0"/>
              <a:cs typeface="Arial" panose="020B0604020202020204" pitchFamily="34" charset="0"/>
            </a:endParaRPr>
          </a:p>
        </p:txBody>
      </p:sp>
      <p:sp>
        <p:nvSpPr>
          <p:cNvPr id="14" name="Retângulo 14">
            <a:extLst>
              <a:ext uri="{FF2B5EF4-FFF2-40B4-BE49-F238E27FC236}">
                <a16:creationId xmlns:a16="http://schemas.microsoft.com/office/drawing/2014/main" id="{4118AE46-1987-4C57-A25B-02F2FB2D3B82}"/>
              </a:ext>
            </a:extLst>
          </p:cNvPr>
          <p:cNvSpPr/>
          <p:nvPr/>
        </p:nvSpPr>
        <p:spPr>
          <a:xfrm>
            <a:off x="361171" y="1024424"/>
            <a:ext cx="3582180" cy="1631216"/>
          </a:xfrm>
          <a:prstGeom prst="rect">
            <a:avLst/>
          </a:prstGeom>
        </p:spPr>
        <p:txBody>
          <a:bodyPr wrap="square">
            <a:spAutoFit/>
          </a:bodyPr>
          <a:lstStyle/>
          <a:p>
            <a:pPr>
              <a:tabLst>
                <a:tab pos="337185" algn="l"/>
              </a:tabLst>
            </a:pPr>
            <a:r>
              <a:rPr lang="en-US" sz="2000" dirty="0">
                <a:solidFill>
                  <a:srgbClr val="FFFFFF"/>
                </a:solidFill>
                <a:ea typeface="Calibri" panose="020F0502020204030204" pitchFamily="34" charset="0"/>
                <a:cs typeface="Arial" panose="020B0604020202020204" pitchFamily="34" charset="0"/>
              </a:rPr>
              <a:t>LEO (Low Earth Orbits)</a:t>
            </a:r>
          </a:p>
          <a:p>
            <a:pPr marL="342900" indent="-342900">
              <a:buFont typeface="Arial" panose="020B0604020202020204" pitchFamily="34" charset="0"/>
              <a:buChar char="•"/>
              <a:tabLst>
                <a:tab pos="337185" algn="l"/>
              </a:tabLst>
            </a:pPr>
            <a:r>
              <a:rPr lang="en-US" sz="2000" dirty="0">
                <a:solidFill>
                  <a:srgbClr val="FFFFFF"/>
                </a:solidFill>
                <a:ea typeface="Calibri" panose="020F0502020204030204" pitchFamily="34" charset="0"/>
                <a:cs typeface="Arial" panose="020B0604020202020204" pitchFamily="34" charset="0"/>
              </a:rPr>
              <a:t>is the most densely populated orbital region </a:t>
            </a:r>
          </a:p>
          <a:p>
            <a:pPr marL="342900" indent="-342900">
              <a:buFont typeface="Arial" panose="020B0604020202020204" pitchFamily="34" charset="0"/>
              <a:buChar char="•"/>
              <a:tabLst>
                <a:tab pos="337185" algn="l"/>
              </a:tabLst>
            </a:pPr>
            <a:r>
              <a:rPr lang="en-US" sz="2000" dirty="0">
                <a:solidFill>
                  <a:srgbClr val="FFFFFF"/>
                </a:solidFill>
                <a:ea typeface="Calibri" panose="020F0502020204030204" pitchFamily="34" charset="0"/>
                <a:cs typeface="Arial" panose="020B0604020202020204" pitchFamily="34" charset="0"/>
              </a:rPr>
              <a:t>is the region that is seeing the fastest growth. </a:t>
            </a:r>
            <a:endParaRPr lang="pt-BR" sz="2000" dirty="0">
              <a:solidFill>
                <a:srgbClr val="FFFFFF"/>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6716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CAE29621-6DB1-4B87-AE43-E90623021C14}"/>
              </a:ext>
            </a:extLst>
          </p:cNvPr>
          <p:cNvSpPr/>
          <p:nvPr/>
        </p:nvSpPr>
        <p:spPr>
          <a:xfrm>
            <a:off x="361170" y="316538"/>
            <a:ext cx="5895396" cy="707886"/>
          </a:xfrm>
          <a:prstGeom prst="rect">
            <a:avLst/>
          </a:prstGeom>
          <a:noFill/>
        </p:spPr>
        <p:txBody>
          <a:bodyPr wrap="none">
            <a:spAutoFit/>
          </a:bodyPr>
          <a:lstStyle/>
          <a:p>
            <a:r>
              <a:rPr lang="pt-BR" sz="4000" b="1" dirty="0">
                <a:solidFill>
                  <a:srgbClr val="023769"/>
                </a:solidFill>
              </a:rPr>
              <a:t>SPACE DEBRIS MITIGATION</a:t>
            </a:r>
          </a:p>
        </p:txBody>
      </p:sp>
      <p:pic>
        <p:nvPicPr>
          <p:cNvPr id="11" name="Picture 2" descr="Risultati immagini per logo UnB">
            <a:extLst>
              <a:ext uri="{FF2B5EF4-FFF2-40B4-BE49-F238E27FC236}">
                <a16:creationId xmlns:a16="http://schemas.microsoft.com/office/drawing/2014/main" id="{09ED2DDA-340A-46A4-B258-A3837575E5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Número de Slide 2">
            <a:extLst>
              <a:ext uri="{FF2B5EF4-FFF2-40B4-BE49-F238E27FC236}">
                <a16:creationId xmlns:a16="http://schemas.microsoft.com/office/drawing/2014/main" id="{1889659C-42C1-4E84-96B2-27FF1CDF722F}"/>
              </a:ext>
            </a:extLst>
          </p:cNvPr>
          <p:cNvSpPr>
            <a:spLocks noGrp="1"/>
          </p:cNvSpPr>
          <p:nvPr>
            <p:ph type="sldNum" sz="quarter" idx="12"/>
          </p:nvPr>
        </p:nvSpPr>
        <p:spPr>
          <a:xfrm>
            <a:off x="8610600" y="6356350"/>
            <a:ext cx="2743200" cy="365125"/>
          </a:xfrm>
        </p:spPr>
        <p:txBody>
          <a:bodyPr/>
          <a:lstStyle/>
          <a:p>
            <a:fld id="{69F4376B-4D50-4165-900A-E21C0DD00CA4}" type="slidenum">
              <a:rPr lang="pt-BR" smtClean="0"/>
              <a:t>26</a:t>
            </a:fld>
            <a:endParaRPr lang="pt-BR"/>
          </a:p>
        </p:txBody>
      </p:sp>
      <p:sp>
        <p:nvSpPr>
          <p:cNvPr id="6" name="Espaço Reservado para Data 10">
            <a:extLst>
              <a:ext uri="{FF2B5EF4-FFF2-40B4-BE49-F238E27FC236}">
                <a16:creationId xmlns:a16="http://schemas.microsoft.com/office/drawing/2014/main" id="{D3750519-ED36-4AD2-B7D9-00376AA9A3AD}"/>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t>07/11/2019 INFN, </a:t>
            </a:r>
            <a:r>
              <a:rPr lang="pt-BR" dirty="0" err="1"/>
              <a:t>Frascati</a:t>
            </a:r>
            <a:r>
              <a:rPr lang="pt-BR" dirty="0"/>
              <a:t> (</a:t>
            </a:r>
            <a:r>
              <a:rPr lang="pt-BR" dirty="0" err="1"/>
              <a:t>Rm</a:t>
            </a:r>
            <a:r>
              <a:rPr lang="pt-BR" dirty="0"/>
              <a:t>)</a:t>
            </a:r>
          </a:p>
        </p:txBody>
      </p:sp>
      <p:sp>
        <p:nvSpPr>
          <p:cNvPr id="7" name="Retângulo 4">
            <a:extLst>
              <a:ext uri="{FF2B5EF4-FFF2-40B4-BE49-F238E27FC236}">
                <a16:creationId xmlns:a16="http://schemas.microsoft.com/office/drawing/2014/main" id="{EA1B3CAE-893B-4C23-A08F-3CAFF50B7E74}"/>
              </a:ext>
            </a:extLst>
          </p:cNvPr>
          <p:cNvSpPr/>
          <p:nvPr/>
        </p:nvSpPr>
        <p:spPr>
          <a:xfrm>
            <a:off x="500714" y="1259921"/>
            <a:ext cx="6170147" cy="1323439"/>
          </a:xfrm>
          <a:prstGeom prst="rect">
            <a:avLst/>
          </a:prstGeom>
          <a:ln>
            <a:noFill/>
          </a:ln>
        </p:spPr>
        <p:txBody>
          <a:bodyPr wrap="square">
            <a:spAutoFit/>
          </a:bodyPr>
          <a:lstStyle/>
          <a:p>
            <a:pPr>
              <a:spcBef>
                <a:spcPts val="900"/>
              </a:spcBef>
              <a:tabLst>
                <a:tab pos="337185" algn="l"/>
              </a:tabLst>
            </a:pPr>
            <a:r>
              <a:rPr lang="en-US" sz="2000" dirty="0">
                <a:solidFill>
                  <a:srgbClr val="023769"/>
                </a:solidFill>
                <a:ea typeface="Calibri" panose="020F0502020204030204" pitchFamily="34" charset="0"/>
                <a:cs typeface="Arial" panose="020B0604020202020204" pitchFamily="34" charset="0"/>
              </a:rPr>
              <a:t>Preliminary design of a Modular Deployable Deorbiting System (MDDS) based on an </a:t>
            </a:r>
            <a:r>
              <a:rPr lang="en-US" sz="2000" b="1" dirty="0">
                <a:solidFill>
                  <a:srgbClr val="023769"/>
                </a:solidFill>
                <a:ea typeface="Calibri" panose="020F0502020204030204" pitchFamily="34" charset="0"/>
                <a:cs typeface="Arial" panose="020B0604020202020204" pitchFamily="34" charset="0"/>
              </a:rPr>
              <a:t>Origami Deployable Drag Sail (ODDS</a:t>
            </a:r>
            <a:r>
              <a:rPr lang="en-US" sz="2000" dirty="0">
                <a:solidFill>
                  <a:srgbClr val="023769"/>
                </a:solidFill>
                <a:ea typeface="Calibri" panose="020F0502020204030204" pitchFamily="34" charset="0"/>
                <a:cs typeface="Arial" panose="020B0604020202020204" pitchFamily="34" charset="0"/>
              </a:rPr>
              <a:t>) to be used as a lightweight passive system in a 3U CubeSat platform.</a:t>
            </a:r>
          </a:p>
        </p:txBody>
      </p:sp>
      <p:grpSp>
        <p:nvGrpSpPr>
          <p:cNvPr id="8" name="Agrupar 12">
            <a:extLst>
              <a:ext uri="{FF2B5EF4-FFF2-40B4-BE49-F238E27FC236}">
                <a16:creationId xmlns:a16="http://schemas.microsoft.com/office/drawing/2014/main" id="{E6A5BA66-3EF2-4C2C-9F0A-CE1E3C226F1E}"/>
              </a:ext>
            </a:extLst>
          </p:cNvPr>
          <p:cNvGrpSpPr/>
          <p:nvPr/>
        </p:nvGrpSpPr>
        <p:grpSpPr>
          <a:xfrm>
            <a:off x="6396110" y="310517"/>
            <a:ext cx="4618599" cy="6045834"/>
            <a:chOff x="5387926" y="857169"/>
            <a:chExt cx="2940148" cy="5143661"/>
          </a:xfrm>
        </p:grpSpPr>
        <p:pic>
          <p:nvPicPr>
            <p:cNvPr id="10" name="Imagem 13">
              <a:extLst>
                <a:ext uri="{FF2B5EF4-FFF2-40B4-BE49-F238E27FC236}">
                  <a16:creationId xmlns:a16="http://schemas.microsoft.com/office/drawing/2014/main" id="{7DF51B6D-E942-49FF-BF24-E0F6DEE5F91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4000" r="3846"/>
            <a:stretch/>
          </p:blipFill>
          <p:spPr>
            <a:xfrm>
              <a:off x="5387926" y="857169"/>
              <a:ext cx="2940148" cy="5143661"/>
            </a:xfrm>
            <a:prstGeom prst="rect">
              <a:avLst/>
            </a:prstGeom>
          </p:spPr>
        </p:pic>
        <p:sp>
          <p:nvSpPr>
            <p:cNvPr id="12" name="Elipse 14">
              <a:extLst>
                <a:ext uri="{FF2B5EF4-FFF2-40B4-BE49-F238E27FC236}">
                  <a16:creationId xmlns:a16="http://schemas.microsoft.com/office/drawing/2014/main" id="{F6C2CF07-9ADC-4970-8671-F10999544EE8}"/>
                </a:ext>
              </a:extLst>
            </p:cNvPr>
            <p:cNvSpPr/>
            <p:nvPr/>
          </p:nvSpPr>
          <p:spPr>
            <a:xfrm>
              <a:off x="5936566" y="5106572"/>
              <a:ext cx="507316" cy="464234"/>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3" name="Retângulo 10">
            <a:extLst>
              <a:ext uri="{FF2B5EF4-FFF2-40B4-BE49-F238E27FC236}">
                <a16:creationId xmlns:a16="http://schemas.microsoft.com/office/drawing/2014/main" id="{BA864D55-62EF-4DD3-8949-89841CE4430F}"/>
              </a:ext>
            </a:extLst>
          </p:cNvPr>
          <p:cNvSpPr/>
          <p:nvPr/>
        </p:nvSpPr>
        <p:spPr>
          <a:xfrm>
            <a:off x="500714" y="2793644"/>
            <a:ext cx="5895396" cy="1107996"/>
          </a:xfrm>
          <a:prstGeom prst="rect">
            <a:avLst/>
          </a:prstGeom>
          <a:ln>
            <a:solidFill>
              <a:srgbClr val="007A37"/>
            </a:solidFill>
          </a:ln>
        </p:spPr>
        <p:txBody>
          <a:bodyPr wrap="square">
            <a:spAutoFit/>
          </a:bodyPr>
          <a:lstStyle/>
          <a:p>
            <a:pPr algn="ctr">
              <a:spcBef>
                <a:spcPts val="900"/>
              </a:spcBef>
              <a:tabLst>
                <a:tab pos="337185" algn="l"/>
              </a:tabLst>
            </a:pPr>
            <a:r>
              <a:rPr lang="en-US" sz="2200" dirty="0">
                <a:solidFill>
                  <a:srgbClr val="023769"/>
                </a:solidFill>
                <a:ea typeface="Calibri" panose="020F0502020204030204" pitchFamily="34" charset="0"/>
                <a:cs typeface="Arial" panose="020B0604020202020204" pitchFamily="34" charset="0"/>
              </a:rPr>
              <a:t>The purpose is to obtain the </a:t>
            </a:r>
            <a:r>
              <a:rPr lang="en-US" sz="2200" b="1" u="sng" dirty="0">
                <a:solidFill>
                  <a:srgbClr val="023769"/>
                </a:solidFill>
                <a:ea typeface="Calibri" panose="020F0502020204030204" pitchFamily="34" charset="0"/>
                <a:cs typeface="Arial" panose="020B0604020202020204" pitchFamily="34" charset="0"/>
              </a:rPr>
              <a:t>lowest possible packaging volume given the sail surface extension </a:t>
            </a:r>
            <a:r>
              <a:rPr lang="en-US" sz="2200" dirty="0">
                <a:solidFill>
                  <a:srgbClr val="023769"/>
                </a:solidFill>
                <a:ea typeface="Calibri" panose="020F0502020204030204" pitchFamily="34" charset="0"/>
                <a:cs typeface="Arial" panose="020B0604020202020204" pitchFamily="34" charset="0"/>
              </a:rPr>
              <a:t>that allows the orbital decay. </a:t>
            </a:r>
          </a:p>
        </p:txBody>
      </p:sp>
      <p:sp>
        <p:nvSpPr>
          <p:cNvPr id="14" name="Retângulo 4">
            <a:extLst>
              <a:ext uri="{FF2B5EF4-FFF2-40B4-BE49-F238E27FC236}">
                <a16:creationId xmlns:a16="http://schemas.microsoft.com/office/drawing/2014/main" id="{8BB1492B-CCD0-438B-B3C3-80D89266B142}"/>
              </a:ext>
            </a:extLst>
          </p:cNvPr>
          <p:cNvSpPr/>
          <p:nvPr/>
        </p:nvSpPr>
        <p:spPr>
          <a:xfrm>
            <a:off x="473030" y="4112895"/>
            <a:ext cx="5895396" cy="2362185"/>
          </a:xfrm>
          <a:prstGeom prst="rect">
            <a:avLst/>
          </a:prstGeom>
          <a:ln>
            <a:noFill/>
          </a:ln>
        </p:spPr>
        <p:txBody>
          <a:bodyPr wrap="square">
            <a:spAutoFit/>
          </a:bodyPr>
          <a:lstStyle/>
          <a:p>
            <a:pPr>
              <a:spcBef>
                <a:spcPts val="900"/>
              </a:spcBef>
              <a:tabLst>
                <a:tab pos="337185" algn="l"/>
              </a:tabLst>
            </a:pPr>
            <a:r>
              <a:rPr lang="en-US" sz="2000" dirty="0">
                <a:solidFill>
                  <a:srgbClr val="023769"/>
                </a:solidFill>
                <a:ea typeface="Calibri" panose="020F0502020204030204" pitchFamily="34" charset="0"/>
                <a:cs typeface="Arial" panose="020B0604020202020204" pitchFamily="34" charset="0"/>
              </a:rPr>
              <a:t>Reducing the volume of the stowed sail, designing a deployment system with a highest </a:t>
            </a:r>
          </a:p>
          <a:p>
            <a:pPr algn="ctr">
              <a:spcBef>
                <a:spcPts val="900"/>
              </a:spcBef>
              <a:tabLst>
                <a:tab pos="337185" algn="l"/>
              </a:tabLst>
            </a:pPr>
            <a:r>
              <a:rPr lang="en-US" sz="2000" b="1" dirty="0">
                <a:solidFill>
                  <a:srgbClr val="007A37"/>
                </a:solidFill>
                <a:ea typeface="Calibri" panose="020F0502020204030204" pitchFamily="34" charset="0"/>
                <a:cs typeface="Arial" panose="020B0604020202020204" pitchFamily="34" charset="0"/>
              </a:rPr>
              <a:t>Packing-Ratio (PR)</a:t>
            </a:r>
          </a:p>
          <a:p>
            <a:pPr algn="ctr">
              <a:tabLst>
                <a:tab pos="337185" algn="l"/>
              </a:tabLst>
            </a:pPr>
            <a:r>
              <a:rPr lang="en-US" sz="2000" dirty="0">
                <a:solidFill>
                  <a:srgbClr val="023769"/>
                </a:solidFill>
                <a:ea typeface="Calibri" panose="020F0502020204030204" pitchFamily="34" charset="0"/>
                <a:cs typeface="Arial" panose="020B0604020202020204" pitchFamily="34" charset="0"/>
              </a:rPr>
              <a:t>	</a:t>
            </a:r>
            <a:r>
              <a:rPr lang="en-US" sz="2000" b="1" i="1" dirty="0">
                <a:solidFill>
                  <a:srgbClr val="007A38"/>
                </a:solidFill>
                <a:ea typeface="Calibri" panose="020F0502020204030204" pitchFamily="34" charset="0"/>
                <a:cs typeface="Arial" panose="020B0604020202020204" pitchFamily="34" charset="0"/>
              </a:rPr>
              <a:t>η=S/V</a:t>
            </a:r>
            <a:endParaRPr lang="en-US" sz="2000" b="1" i="1" dirty="0">
              <a:solidFill>
                <a:srgbClr val="023769"/>
              </a:solidFill>
              <a:ea typeface="Calibri" panose="020F0502020204030204" pitchFamily="34" charset="0"/>
              <a:cs typeface="Arial" panose="020B0604020202020204" pitchFamily="34" charset="0"/>
            </a:endParaRPr>
          </a:p>
          <a:p>
            <a:pPr>
              <a:tabLst>
                <a:tab pos="337185" algn="l"/>
              </a:tabLst>
            </a:pPr>
            <a:r>
              <a:rPr lang="en-US" sz="2000" dirty="0">
                <a:solidFill>
                  <a:srgbClr val="023769"/>
                </a:solidFill>
                <a:ea typeface="Calibri" panose="020F0502020204030204" pitchFamily="34" charset="0"/>
                <a:cs typeface="Arial" panose="020B0604020202020204" pitchFamily="34" charset="0"/>
              </a:rPr>
              <a:t>of deployed surface (S) to stowed volume (V)</a:t>
            </a:r>
          </a:p>
          <a:p>
            <a:pPr>
              <a:tabLst>
                <a:tab pos="337185" algn="l"/>
              </a:tabLst>
            </a:pPr>
            <a:r>
              <a:rPr lang="en-US" sz="2000" dirty="0">
                <a:solidFill>
                  <a:srgbClr val="023769"/>
                </a:solidFill>
                <a:ea typeface="Calibri" panose="020F0502020204030204" pitchFamily="34" charset="0"/>
                <a:cs typeface="Arial" panose="020B0604020202020204" pitchFamily="34" charset="0"/>
              </a:rPr>
              <a:t>Speeding up the sail deployment, minimizing the risk of failure during this phase</a:t>
            </a:r>
          </a:p>
        </p:txBody>
      </p:sp>
    </p:spTree>
    <p:extLst>
      <p:ext uri="{BB962C8B-B14F-4D97-AF65-F5344CB8AC3E}">
        <p14:creationId xmlns:p14="http://schemas.microsoft.com/office/powerpoint/2010/main" val="3887013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2639DE0A-CBDB-4A21-97AB-863C3DBFA549}"/>
              </a:ext>
            </a:extLst>
          </p:cNvPr>
          <p:cNvSpPr>
            <a:spLocks noGrp="1"/>
          </p:cNvSpPr>
          <p:nvPr>
            <p:ph type="sldNum" sz="quarter" idx="12"/>
          </p:nvPr>
        </p:nvSpPr>
        <p:spPr/>
        <p:txBody>
          <a:bodyPr/>
          <a:lstStyle/>
          <a:p>
            <a:fld id="{69F4376B-4D50-4165-900A-E21C0DD00CA4}" type="slidenum">
              <a:rPr lang="pt-BR" smtClean="0"/>
              <a:t>27</a:t>
            </a:fld>
            <a:endParaRPr lang="pt-BR"/>
          </a:p>
        </p:txBody>
      </p:sp>
      <p:sp>
        <p:nvSpPr>
          <p:cNvPr id="13" name="Espaço Reservado para Data 10">
            <a:extLst>
              <a:ext uri="{FF2B5EF4-FFF2-40B4-BE49-F238E27FC236}">
                <a16:creationId xmlns:a16="http://schemas.microsoft.com/office/drawing/2014/main" id="{FE89DEBD-05C6-4D8D-BCB0-11055101E9BD}"/>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7" name="Picture 2" descr="Risultati immagini per logo UnB">
            <a:extLst>
              <a:ext uri="{FF2B5EF4-FFF2-40B4-BE49-F238E27FC236}">
                <a16:creationId xmlns:a16="http://schemas.microsoft.com/office/drawing/2014/main" id="{A075FA7E-EFBC-4DE3-ADA1-99C3F7A1EC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
        <p:nvSpPr>
          <p:cNvPr id="16" name="Seta: para a Direita 11">
            <a:extLst>
              <a:ext uri="{FF2B5EF4-FFF2-40B4-BE49-F238E27FC236}">
                <a16:creationId xmlns:a16="http://schemas.microsoft.com/office/drawing/2014/main" id="{B01269B7-DAB6-45E3-9DBB-E5A8B7B0E6F1}"/>
              </a:ext>
            </a:extLst>
          </p:cNvPr>
          <p:cNvSpPr/>
          <p:nvPr/>
        </p:nvSpPr>
        <p:spPr>
          <a:xfrm rot="5400000">
            <a:off x="4649749" y="3681692"/>
            <a:ext cx="3387797" cy="689317"/>
          </a:xfrm>
          <a:prstGeom prst="rightArrow">
            <a:avLst/>
          </a:prstGeom>
          <a:solidFill>
            <a:srgbClr val="023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6">
            <a:extLst>
              <a:ext uri="{FF2B5EF4-FFF2-40B4-BE49-F238E27FC236}">
                <a16:creationId xmlns:a16="http://schemas.microsoft.com/office/drawing/2014/main" id="{753911DF-7CBC-46F8-97EE-29C9FA2EA4C8}"/>
              </a:ext>
            </a:extLst>
          </p:cNvPr>
          <p:cNvSpPr txBox="1"/>
          <p:nvPr/>
        </p:nvSpPr>
        <p:spPr>
          <a:xfrm>
            <a:off x="2400300" y="1270383"/>
            <a:ext cx="7555950" cy="1015663"/>
          </a:xfrm>
          <a:prstGeom prst="rect">
            <a:avLst/>
          </a:prstGeom>
          <a:noFill/>
          <a:ln>
            <a:noFill/>
          </a:ln>
        </p:spPr>
        <p:txBody>
          <a:bodyPr wrap="square" rtlCol="0">
            <a:spAutoFit/>
          </a:bodyPr>
          <a:lstStyle/>
          <a:p>
            <a:pPr algn="ctr"/>
            <a:r>
              <a:rPr lang="en-US" sz="2000" b="1" dirty="0">
                <a:solidFill>
                  <a:srgbClr val="023769"/>
                </a:solidFill>
                <a:latin typeface="Arial" panose="020B0604020202020204" pitchFamily="34" charset="0"/>
                <a:cs typeface="Arial" panose="020B0604020202020204" pitchFamily="34" charset="0"/>
              </a:rPr>
              <a:t>Drag augmentation </a:t>
            </a:r>
            <a:r>
              <a:rPr lang="en-US" sz="2000" dirty="0">
                <a:solidFill>
                  <a:srgbClr val="023769"/>
                </a:solidFill>
                <a:latin typeface="Arial" panose="020B0604020202020204" pitchFamily="34" charset="0"/>
                <a:cs typeface="Arial" panose="020B0604020202020204" pitchFamily="34" charset="0"/>
              </a:rPr>
              <a:t>is an effective passive method for de-orbiting n LEO,  </a:t>
            </a:r>
            <a:r>
              <a:rPr lang="en-US" sz="2000" b="1" dirty="0">
                <a:solidFill>
                  <a:srgbClr val="023769"/>
                </a:solidFill>
                <a:latin typeface="Arial" panose="020B0604020202020204" pitchFamily="34" charset="0"/>
                <a:cs typeface="Arial" panose="020B0604020202020204" pitchFamily="34" charset="0"/>
              </a:rPr>
              <a:t>exploiting the </a:t>
            </a:r>
            <a:r>
              <a:rPr lang="en-US" sz="2000" dirty="0">
                <a:solidFill>
                  <a:srgbClr val="023769"/>
                </a:solidFill>
                <a:latin typeface="Arial" panose="020B0604020202020204" pitchFamily="34" charset="0"/>
                <a:cs typeface="Arial" panose="020B0604020202020204" pitchFamily="34" charset="0"/>
              </a:rPr>
              <a:t>thin atmosphere</a:t>
            </a:r>
            <a:r>
              <a:rPr lang="en-US" sz="2000" b="1" dirty="0">
                <a:solidFill>
                  <a:srgbClr val="023769"/>
                </a:solidFill>
                <a:latin typeface="Arial" panose="020B0604020202020204" pitchFamily="34" charset="0"/>
                <a:cs typeface="Arial" panose="020B0604020202020204" pitchFamily="34" charset="0"/>
              </a:rPr>
              <a:t> that still exists below 1000 km</a:t>
            </a:r>
            <a:r>
              <a:rPr lang="en-US" sz="2000" dirty="0">
                <a:solidFill>
                  <a:srgbClr val="023769"/>
                </a:solidFill>
                <a:latin typeface="Arial" panose="020B0604020202020204" pitchFamily="34" charset="0"/>
                <a:cs typeface="Arial" panose="020B0604020202020204" pitchFamily="34" charset="0"/>
              </a:rPr>
              <a:t>.</a:t>
            </a:r>
            <a:endParaRPr lang="pt-BR" sz="2000" dirty="0">
              <a:solidFill>
                <a:srgbClr val="023769"/>
              </a:solidFill>
              <a:latin typeface="Arial" panose="020B0604020202020204" pitchFamily="34" charset="0"/>
              <a:cs typeface="Arial" panose="020B0604020202020204" pitchFamily="34" charset="0"/>
            </a:endParaRPr>
          </a:p>
        </p:txBody>
      </p:sp>
      <p:sp>
        <p:nvSpPr>
          <p:cNvPr id="19" name="CaixaDeTexto 9">
            <a:extLst>
              <a:ext uri="{FF2B5EF4-FFF2-40B4-BE49-F238E27FC236}">
                <a16:creationId xmlns:a16="http://schemas.microsoft.com/office/drawing/2014/main" id="{5EC906C6-1D44-4806-8568-EB3B09C784B8}"/>
              </a:ext>
            </a:extLst>
          </p:cNvPr>
          <p:cNvSpPr txBox="1"/>
          <p:nvPr/>
        </p:nvSpPr>
        <p:spPr>
          <a:xfrm>
            <a:off x="628650" y="342395"/>
            <a:ext cx="4403641" cy="707886"/>
          </a:xfrm>
          <a:prstGeom prst="rect">
            <a:avLst/>
          </a:prstGeom>
          <a:noFill/>
        </p:spPr>
        <p:txBody>
          <a:bodyPr wrap="none" rtlCol="0">
            <a:spAutoFit/>
          </a:bodyPr>
          <a:lstStyle/>
          <a:p>
            <a:r>
              <a:rPr lang="en-US" sz="4000" b="1" dirty="0">
                <a:solidFill>
                  <a:srgbClr val="023769"/>
                </a:solidFill>
              </a:rPr>
              <a:t>Drag augmentation </a:t>
            </a:r>
          </a:p>
        </p:txBody>
      </p:sp>
      <p:sp>
        <p:nvSpPr>
          <p:cNvPr id="20" name="CaixaDeTexto 7">
            <a:extLst>
              <a:ext uri="{FF2B5EF4-FFF2-40B4-BE49-F238E27FC236}">
                <a16:creationId xmlns:a16="http://schemas.microsoft.com/office/drawing/2014/main" id="{1A1581F5-1242-40A4-A0FC-4FDEA1D8A991}"/>
              </a:ext>
            </a:extLst>
          </p:cNvPr>
          <p:cNvSpPr txBox="1"/>
          <p:nvPr/>
        </p:nvSpPr>
        <p:spPr>
          <a:xfrm>
            <a:off x="4177224" y="2663085"/>
            <a:ext cx="4318783" cy="1015663"/>
          </a:xfrm>
          <a:prstGeom prst="rect">
            <a:avLst/>
          </a:prstGeom>
          <a:solidFill>
            <a:schemeClr val="bg1"/>
          </a:solidFill>
          <a:ln>
            <a:solidFill>
              <a:srgbClr val="007A37"/>
            </a:solidFill>
          </a:ln>
        </p:spPr>
        <p:txBody>
          <a:bodyPr wrap="square" rtlCol="0">
            <a:spAutoFit/>
          </a:bodyPr>
          <a:lstStyle/>
          <a:p>
            <a:pPr algn="ctr">
              <a:spcBef>
                <a:spcPts val="450"/>
              </a:spcBef>
            </a:pPr>
            <a:r>
              <a:rPr lang="en-US" sz="2000" dirty="0">
                <a:solidFill>
                  <a:srgbClr val="023769"/>
                </a:solidFill>
                <a:latin typeface="Arial" panose="020B0604020202020204" pitchFamily="34" charset="0"/>
                <a:cs typeface="Arial" panose="020B0604020202020204" pitchFamily="34" charset="0"/>
              </a:rPr>
              <a:t>Satellites in this orbit region will decay </a:t>
            </a:r>
            <a:r>
              <a:rPr lang="en-US" sz="2000" b="1" dirty="0">
                <a:solidFill>
                  <a:srgbClr val="023769"/>
                </a:solidFill>
                <a:latin typeface="Arial" panose="020B0604020202020204" pitchFamily="34" charset="0"/>
                <a:cs typeface="Arial" panose="020B0604020202020204" pitchFamily="34" charset="0"/>
              </a:rPr>
              <a:t>naturally</a:t>
            </a:r>
            <a:r>
              <a:rPr lang="en-US" sz="2000" dirty="0">
                <a:solidFill>
                  <a:srgbClr val="023769"/>
                </a:solidFill>
                <a:latin typeface="Arial" panose="020B0604020202020204" pitchFamily="34" charset="0"/>
                <a:cs typeface="Arial" panose="020B0604020202020204" pitchFamily="34" charset="0"/>
              </a:rPr>
              <a:t> regardless of mitigation strategy. </a:t>
            </a:r>
            <a:endParaRPr lang="pt-BR" sz="2000" dirty="0">
              <a:solidFill>
                <a:srgbClr val="023769"/>
              </a:solidFill>
              <a:latin typeface="Arial" panose="020B0604020202020204" pitchFamily="34" charset="0"/>
              <a:cs typeface="Arial" panose="020B0604020202020204" pitchFamily="34" charset="0"/>
            </a:endParaRPr>
          </a:p>
        </p:txBody>
      </p:sp>
      <p:sp>
        <p:nvSpPr>
          <p:cNvPr id="21" name="CaixaDeTexto 10">
            <a:extLst>
              <a:ext uri="{FF2B5EF4-FFF2-40B4-BE49-F238E27FC236}">
                <a16:creationId xmlns:a16="http://schemas.microsoft.com/office/drawing/2014/main" id="{E4D08EB3-D463-4EDA-B3F9-42C8E6735768}"/>
              </a:ext>
            </a:extLst>
          </p:cNvPr>
          <p:cNvSpPr txBox="1"/>
          <p:nvPr/>
        </p:nvSpPr>
        <p:spPr>
          <a:xfrm>
            <a:off x="3389438" y="4083918"/>
            <a:ext cx="5922500" cy="1015663"/>
          </a:xfrm>
          <a:prstGeom prst="rect">
            <a:avLst/>
          </a:prstGeom>
          <a:solidFill>
            <a:schemeClr val="bg1"/>
          </a:solidFill>
          <a:ln>
            <a:noFill/>
          </a:ln>
        </p:spPr>
        <p:txBody>
          <a:bodyPr wrap="square" rtlCol="0">
            <a:spAutoFit/>
          </a:bodyPr>
          <a:lstStyle/>
          <a:p>
            <a:pPr algn="ctr">
              <a:spcBef>
                <a:spcPts val="450"/>
              </a:spcBef>
            </a:pPr>
            <a:r>
              <a:rPr lang="en-US" sz="2000" dirty="0">
                <a:solidFill>
                  <a:srgbClr val="023769"/>
                </a:solidFill>
                <a:latin typeface="Arial" panose="020B0604020202020204" pitchFamily="34" charset="0"/>
                <a:cs typeface="Arial" panose="020B0604020202020204" pitchFamily="34" charset="0"/>
              </a:rPr>
              <a:t>Drag augmentation is achieved by deploying a larger structure at the end of the satellite operations - to result in a larger drag surface area. </a:t>
            </a:r>
            <a:endParaRPr lang="pt-BR" sz="2000" dirty="0">
              <a:solidFill>
                <a:srgbClr val="023769"/>
              </a:solidFill>
              <a:latin typeface="Arial" panose="020B0604020202020204" pitchFamily="34" charset="0"/>
              <a:cs typeface="Arial" panose="020B0604020202020204" pitchFamily="34" charset="0"/>
            </a:endParaRPr>
          </a:p>
        </p:txBody>
      </p:sp>
      <p:sp>
        <p:nvSpPr>
          <p:cNvPr id="22" name="Retângulo 4">
            <a:extLst>
              <a:ext uri="{FF2B5EF4-FFF2-40B4-BE49-F238E27FC236}">
                <a16:creationId xmlns:a16="http://schemas.microsoft.com/office/drawing/2014/main" id="{67F17A3F-F4BC-462D-9154-0189A61FBCB2}"/>
              </a:ext>
            </a:extLst>
          </p:cNvPr>
          <p:cNvSpPr/>
          <p:nvPr/>
        </p:nvSpPr>
        <p:spPr>
          <a:xfrm>
            <a:off x="4133217" y="5720248"/>
            <a:ext cx="4425250" cy="369332"/>
          </a:xfrm>
          <a:prstGeom prst="rect">
            <a:avLst/>
          </a:prstGeom>
          <a:ln>
            <a:solidFill>
              <a:srgbClr val="007A37"/>
            </a:solidFill>
          </a:ln>
        </p:spPr>
        <p:txBody>
          <a:bodyPr wrap="none">
            <a:spAutoFit/>
          </a:bodyPr>
          <a:lstStyle/>
          <a:p>
            <a:r>
              <a:rPr lang="en-US" b="1" dirty="0">
                <a:solidFill>
                  <a:srgbClr val="023769"/>
                </a:solidFill>
                <a:latin typeface="Arial" panose="020B0604020202020204" pitchFamily="34" charset="0"/>
                <a:cs typeface="Arial" panose="020B0604020202020204" pitchFamily="34" charset="0"/>
              </a:rPr>
              <a:t>Resulting in a shorter Decay Time (DT)</a:t>
            </a:r>
            <a:endParaRPr lang="pt-BR" b="1" dirty="0"/>
          </a:p>
        </p:txBody>
      </p:sp>
    </p:spTree>
    <p:extLst>
      <p:ext uri="{BB962C8B-B14F-4D97-AF65-F5344CB8AC3E}">
        <p14:creationId xmlns:p14="http://schemas.microsoft.com/office/powerpoint/2010/main" val="969467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2639DE0A-CBDB-4A21-97AB-863C3DBFA549}"/>
              </a:ext>
            </a:extLst>
          </p:cNvPr>
          <p:cNvSpPr>
            <a:spLocks noGrp="1"/>
          </p:cNvSpPr>
          <p:nvPr>
            <p:ph type="sldNum" sz="quarter" idx="12"/>
          </p:nvPr>
        </p:nvSpPr>
        <p:spPr/>
        <p:txBody>
          <a:bodyPr/>
          <a:lstStyle/>
          <a:p>
            <a:fld id="{69F4376B-4D50-4165-900A-E21C0DD00CA4}" type="slidenum">
              <a:rPr lang="pt-BR" smtClean="0"/>
              <a:t>28</a:t>
            </a:fld>
            <a:endParaRPr lang="pt-BR"/>
          </a:p>
        </p:txBody>
      </p:sp>
      <p:sp>
        <p:nvSpPr>
          <p:cNvPr id="12" name="CaixaDeTexto 11">
            <a:extLst>
              <a:ext uri="{FF2B5EF4-FFF2-40B4-BE49-F238E27FC236}">
                <a16:creationId xmlns:a16="http://schemas.microsoft.com/office/drawing/2014/main" id="{3FF56F47-A971-4DDE-82C9-933C16D91ADE}"/>
              </a:ext>
            </a:extLst>
          </p:cNvPr>
          <p:cNvSpPr txBox="1"/>
          <p:nvPr/>
        </p:nvSpPr>
        <p:spPr>
          <a:xfrm>
            <a:off x="2152651" y="418595"/>
            <a:ext cx="3393493" cy="1077218"/>
          </a:xfrm>
          <a:prstGeom prst="rect">
            <a:avLst/>
          </a:prstGeom>
          <a:noFill/>
        </p:spPr>
        <p:txBody>
          <a:bodyPr wrap="none" rtlCol="0">
            <a:spAutoFit/>
          </a:bodyPr>
          <a:lstStyle/>
          <a:p>
            <a:r>
              <a:rPr lang="pt-BR" sz="3200" b="1" dirty="0">
                <a:solidFill>
                  <a:srgbClr val="013668"/>
                </a:solidFill>
              </a:rPr>
              <a:t>ORIGAMI PATTERN</a:t>
            </a:r>
          </a:p>
          <a:p>
            <a:r>
              <a:rPr lang="pt-BR" sz="3200" b="1" i="1" dirty="0" err="1">
                <a:solidFill>
                  <a:srgbClr val="013668"/>
                </a:solidFill>
              </a:rPr>
              <a:t>Miura-Ori</a:t>
            </a:r>
            <a:endParaRPr lang="pt-BR" sz="3200" b="1" i="1" dirty="0">
              <a:solidFill>
                <a:srgbClr val="013668"/>
              </a:solidFill>
            </a:endParaRPr>
          </a:p>
        </p:txBody>
      </p:sp>
      <p:pic>
        <p:nvPicPr>
          <p:cNvPr id="5" name="Imagem 4">
            <a:extLst>
              <a:ext uri="{FF2B5EF4-FFF2-40B4-BE49-F238E27FC236}">
                <a16:creationId xmlns:a16="http://schemas.microsoft.com/office/drawing/2014/main" id="{A05CA092-FDF0-49E0-ABE6-E00A751CEB84}"/>
              </a:ext>
            </a:extLst>
          </p:cNvPr>
          <p:cNvPicPr>
            <a:picLocks noChangeAspect="1"/>
          </p:cNvPicPr>
          <p:nvPr/>
        </p:nvPicPr>
        <p:blipFill rotWithShape="1">
          <a:blip r:embed="rId3"/>
          <a:srcRect l="38462" t="25715" r="35384" b="28862"/>
          <a:stretch/>
        </p:blipFill>
        <p:spPr>
          <a:xfrm>
            <a:off x="2184302" y="1655133"/>
            <a:ext cx="4051496" cy="3956166"/>
          </a:xfrm>
          <a:prstGeom prst="rect">
            <a:avLst/>
          </a:prstGeom>
        </p:spPr>
      </p:pic>
      <p:sp>
        <p:nvSpPr>
          <p:cNvPr id="6" name="CaixaDeTexto 5">
            <a:extLst>
              <a:ext uri="{FF2B5EF4-FFF2-40B4-BE49-F238E27FC236}">
                <a16:creationId xmlns:a16="http://schemas.microsoft.com/office/drawing/2014/main" id="{B364B63F-1CC4-435A-9DD9-28F7621F8F05}"/>
              </a:ext>
            </a:extLst>
          </p:cNvPr>
          <p:cNvSpPr txBox="1"/>
          <p:nvPr/>
        </p:nvSpPr>
        <p:spPr>
          <a:xfrm>
            <a:off x="6470551" y="1913923"/>
            <a:ext cx="4051497" cy="3693319"/>
          </a:xfrm>
          <a:prstGeom prst="rect">
            <a:avLst/>
          </a:prstGeom>
          <a:noFill/>
        </p:spPr>
        <p:txBody>
          <a:bodyPr wrap="square" rtlCol="0">
            <a:spAutoFit/>
          </a:bodyPr>
          <a:lstStyle/>
          <a:p>
            <a:pPr marL="285750" indent="-285750">
              <a:buFont typeface="Wingdings" panose="05000000000000000000" pitchFamily="2" charset="2"/>
              <a:buChar char="§"/>
            </a:pPr>
            <a:r>
              <a:rPr lang="en-US" dirty="0">
                <a:solidFill>
                  <a:srgbClr val="003666"/>
                </a:solidFill>
              </a:rPr>
              <a:t>Miura-</a:t>
            </a:r>
            <a:r>
              <a:rPr lang="en-US" dirty="0" err="1">
                <a:solidFill>
                  <a:srgbClr val="003666"/>
                </a:solidFill>
              </a:rPr>
              <a:t>ori</a:t>
            </a:r>
            <a:r>
              <a:rPr lang="en-US" dirty="0">
                <a:solidFill>
                  <a:srgbClr val="003666"/>
                </a:solidFill>
              </a:rPr>
              <a:t> is an example of an origami mosaic pattern</a:t>
            </a:r>
          </a:p>
          <a:p>
            <a:pPr marL="285750" indent="-285750">
              <a:buFont typeface="Wingdings" panose="05000000000000000000" pitchFamily="2" charset="2"/>
              <a:buChar char="§"/>
            </a:pPr>
            <a:r>
              <a:rPr lang="en-US" dirty="0">
                <a:solidFill>
                  <a:srgbClr val="003666"/>
                </a:solidFill>
              </a:rPr>
              <a:t>each parallelogram remains flat on top of each other during folding and unfolding.</a:t>
            </a:r>
          </a:p>
          <a:p>
            <a:pPr marL="285750" indent="-285750">
              <a:buFont typeface="Wingdings" panose="05000000000000000000" pitchFamily="2" charset="2"/>
              <a:buChar char="§"/>
            </a:pPr>
            <a:r>
              <a:rPr lang="en-US" dirty="0">
                <a:solidFill>
                  <a:srgbClr val="003666"/>
                </a:solidFill>
              </a:rPr>
              <a:t>its final compacted shape is limited only by the thickness of the sheet material.</a:t>
            </a:r>
          </a:p>
          <a:p>
            <a:pPr marL="285750" indent="-285750">
              <a:buFont typeface="Wingdings" panose="05000000000000000000" pitchFamily="2" charset="2"/>
              <a:buChar char="§"/>
            </a:pPr>
            <a:r>
              <a:rPr lang="en-US" dirty="0">
                <a:solidFill>
                  <a:srgbClr val="003666"/>
                </a:solidFill>
              </a:rPr>
              <a:t>It also found an application as a meta-material with unusual properties, such as a negative Poisson's ratio.</a:t>
            </a:r>
          </a:p>
          <a:p>
            <a:endParaRPr lang="en-US" dirty="0">
              <a:solidFill>
                <a:srgbClr val="003666"/>
              </a:solidFill>
            </a:endParaRPr>
          </a:p>
          <a:p>
            <a:endParaRPr lang="pt-BR" dirty="0">
              <a:solidFill>
                <a:srgbClr val="003666"/>
              </a:solidFill>
            </a:endParaRPr>
          </a:p>
        </p:txBody>
      </p:sp>
      <p:sp>
        <p:nvSpPr>
          <p:cNvPr id="7" name="Seta: para a Direita 6">
            <a:extLst>
              <a:ext uri="{FF2B5EF4-FFF2-40B4-BE49-F238E27FC236}">
                <a16:creationId xmlns:a16="http://schemas.microsoft.com/office/drawing/2014/main" id="{22FFA257-D23A-4B5B-B6B4-EA687781ED44}"/>
              </a:ext>
            </a:extLst>
          </p:cNvPr>
          <p:cNvSpPr/>
          <p:nvPr/>
        </p:nvSpPr>
        <p:spPr>
          <a:xfrm flipH="1">
            <a:off x="1871843" y="3337794"/>
            <a:ext cx="380707" cy="590843"/>
          </a:xfrm>
          <a:prstGeom prst="rightArrow">
            <a:avLst/>
          </a:prstGeom>
          <a:solidFill>
            <a:srgbClr val="00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0">
            <a:extLst>
              <a:ext uri="{FF2B5EF4-FFF2-40B4-BE49-F238E27FC236}">
                <a16:creationId xmlns:a16="http://schemas.microsoft.com/office/drawing/2014/main" id="{0C2112BD-7D92-468C-B023-E48BB26EA51F}"/>
              </a:ext>
            </a:extLst>
          </p:cNvPr>
          <p:cNvSpPr/>
          <p:nvPr/>
        </p:nvSpPr>
        <p:spPr>
          <a:xfrm>
            <a:off x="6176557" y="3337794"/>
            <a:ext cx="380707" cy="590843"/>
          </a:xfrm>
          <a:prstGeom prst="rightArrow">
            <a:avLst/>
          </a:prstGeom>
          <a:solidFill>
            <a:srgbClr val="00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Seta: para a Direita 13">
            <a:extLst>
              <a:ext uri="{FF2B5EF4-FFF2-40B4-BE49-F238E27FC236}">
                <a16:creationId xmlns:a16="http://schemas.microsoft.com/office/drawing/2014/main" id="{3B94200E-1D63-4827-9B7E-626D70C26F78}"/>
              </a:ext>
            </a:extLst>
          </p:cNvPr>
          <p:cNvSpPr/>
          <p:nvPr/>
        </p:nvSpPr>
        <p:spPr>
          <a:xfrm rot="16200000">
            <a:off x="4019697" y="1312224"/>
            <a:ext cx="380707" cy="590843"/>
          </a:xfrm>
          <a:prstGeom prst="rightArrow">
            <a:avLst/>
          </a:prstGeom>
          <a:solidFill>
            <a:srgbClr val="00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Seta: para a Direita 14">
            <a:extLst>
              <a:ext uri="{FF2B5EF4-FFF2-40B4-BE49-F238E27FC236}">
                <a16:creationId xmlns:a16="http://schemas.microsoft.com/office/drawing/2014/main" id="{2B647329-37D5-4D6D-A662-A2DF50A85BD0}"/>
              </a:ext>
            </a:extLst>
          </p:cNvPr>
          <p:cNvSpPr/>
          <p:nvPr/>
        </p:nvSpPr>
        <p:spPr>
          <a:xfrm rot="5400000" flipV="1">
            <a:off x="4031419" y="5516121"/>
            <a:ext cx="380707" cy="590843"/>
          </a:xfrm>
          <a:prstGeom prst="rightArrow">
            <a:avLst/>
          </a:prstGeom>
          <a:solidFill>
            <a:srgbClr val="00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Data 10">
            <a:extLst>
              <a:ext uri="{FF2B5EF4-FFF2-40B4-BE49-F238E27FC236}">
                <a16:creationId xmlns:a16="http://schemas.microsoft.com/office/drawing/2014/main" id="{FE89DEBD-05C6-4D8D-BCB0-11055101E9BD}"/>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7" name="Picture 2" descr="Risultati immagini per logo UnB">
            <a:extLst>
              <a:ext uri="{FF2B5EF4-FFF2-40B4-BE49-F238E27FC236}">
                <a16:creationId xmlns:a16="http://schemas.microsoft.com/office/drawing/2014/main" id="{A075FA7E-EFBC-4DE3-ADA1-99C3F7A1EC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67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2639DE0A-CBDB-4A21-97AB-863C3DBFA549}"/>
              </a:ext>
            </a:extLst>
          </p:cNvPr>
          <p:cNvSpPr>
            <a:spLocks noGrp="1"/>
          </p:cNvSpPr>
          <p:nvPr>
            <p:ph type="sldNum" sz="quarter" idx="12"/>
          </p:nvPr>
        </p:nvSpPr>
        <p:spPr/>
        <p:txBody>
          <a:bodyPr/>
          <a:lstStyle/>
          <a:p>
            <a:fld id="{69F4376B-4D50-4165-900A-E21C0DD00CA4}" type="slidenum">
              <a:rPr lang="pt-BR" smtClean="0"/>
              <a:t>29</a:t>
            </a:fld>
            <a:endParaRPr lang="pt-BR"/>
          </a:p>
        </p:txBody>
      </p:sp>
      <p:sp>
        <p:nvSpPr>
          <p:cNvPr id="12" name="CaixaDeTexto 11">
            <a:extLst>
              <a:ext uri="{FF2B5EF4-FFF2-40B4-BE49-F238E27FC236}">
                <a16:creationId xmlns:a16="http://schemas.microsoft.com/office/drawing/2014/main" id="{3FF56F47-A971-4DDE-82C9-933C16D91ADE}"/>
              </a:ext>
            </a:extLst>
          </p:cNvPr>
          <p:cNvSpPr txBox="1"/>
          <p:nvPr/>
        </p:nvSpPr>
        <p:spPr>
          <a:xfrm>
            <a:off x="2152651" y="418595"/>
            <a:ext cx="3393493" cy="1077218"/>
          </a:xfrm>
          <a:prstGeom prst="rect">
            <a:avLst/>
          </a:prstGeom>
          <a:noFill/>
        </p:spPr>
        <p:txBody>
          <a:bodyPr wrap="none" rtlCol="0">
            <a:spAutoFit/>
          </a:bodyPr>
          <a:lstStyle/>
          <a:p>
            <a:r>
              <a:rPr lang="pt-BR" sz="3200" b="1" dirty="0">
                <a:solidFill>
                  <a:srgbClr val="013668"/>
                </a:solidFill>
              </a:rPr>
              <a:t>ORIGAMI PATTERN</a:t>
            </a:r>
          </a:p>
          <a:p>
            <a:r>
              <a:rPr lang="pt-BR" sz="3200" b="1" i="1" dirty="0" err="1">
                <a:solidFill>
                  <a:srgbClr val="013668"/>
                </a:solidFill>
              </a:rPr>
              <a:t>Miura-Ori</a:t>
            </a:r>
            <a:endParaRPr lang="pt-BR" sz="3200" b="1" i="1" dirty="0">
              <a:solidFill>
                <a:srgbClr val="013668"/>
              </a:solidFill>
            </a:endParaRPr>
          </a:p>
        </p:txBody>
      </p:sp>
      <p:sp>
        <p:nvSpPr>
          <p:cNvPr id="8" name="Retângulo 7">
            <a:extLst>
              <a:ext uri="{FF2B5EF4-FFF2-40B4-BE49-F238E27FC236}">
                <a16:creationId xmlns:a16="http://schemas.microsoft.com/office/drawing/2014/main" id="{02E0225D-2150-4A43-866F-14406577ACE8}"/>
              </a:ext>
            </a:extLst>
          </p:cNvPr>
          <p:cNvSpPr/>
          <p:nvPr/>
        </p:nvSpPr>
        <p:spPr>
          <a:xfrm>
            <a:off x="2314794" y="1643655"/>
            <a:ext cx="7562410" cy="1938992"/>
          </a:xfrm>
          <a:prstGeom prst="rect">
            <a:avLst/>
          </a:prstGeom>
        </p:spPr>
        <p:txBody>
          <a:bodyPr wrap="square">
            <a:spAutoFit/>
          </a:bodyPr>
          <a:lstStyle/>
          <a:p>
            <a:pPr algn="just">
              <a:lnSpc>
                <a:spcPct val="150000"/>
              </a:lnSpc>
            </a:pPr>
            <a:r>
              <a:rPr lang="en-US" sz="2000" dirty="0">
                <a:solidFill>
                  <a:srgbClr val="003666"/>
                </a:solidFill>
                <a:sym typeface="Wingdings" panose="05000000000000000000" pitchFamily="2" charset="2"/>
              </a:rPr>
              <a:t>Benefits:</a:t>
            </a:r>
          </a:p>
          <a:p>
            <a:pPr marL="342900" indent="-342900" algn="just">
              <a:lnSpc>
                <a:spcPct val="150000"/>
              </a:lnSpc>
              <a:buFont typeface="Wingdings" panose="05000000000000000000" pitchFamily="2" charset="2"/>
              <a:buChar char="§"/>
            </a:pPr>
            <a:r>
              <a:rPr lang="en-US" sz="2000" dirty="0">
                <a:solidFill>
                  <a:srgbClr val="003666"/>
                </a:solidFill>
                <a:sym typeface="Wingdings" panose="05000000000000000000" pitchFamily="2" charset="2"/>
              </a:rPr>
              <a:t>It shows a high PR (</a:t>
            </a:r>
            <a:r>
              <a:rPr lang="el-GR" sz="2000" dirty="0">
                <a:solidFill>
                  <a:srgbClr val="003666"/>
                </a:solidFill>
                <a:sym typeface="Wingdings" panose="05000000000000000000" pitchFamily="2" charset="2"/>
              </a:rPr>
              <a:t>η=</a:t>
            </a:r>
            <a:r>
              <a:rPr lang="en-US" sz="2000" dirty="0">
                <a:solidFill>
                  <a:srgbClr val="003666"/>
                </a:solidFill>
                <a:sym typeface="Wingdings" panose="05000000000000000000" pitchFamily="2" charset="2"/>
              </a:rPr>
              <a:t>S/V)</a:t>
            </a:r>
          </a:p>
          <a:p>
            <a:pPr marL="342900" indent="-342900" algn="just">
              <a:lnSpc>
                <a:spcPct val="150000"/>
              </a:lnSpc>
              <a:buFont typeface="Wingdings" panose="05000000000000000000" pitchFamily="2" charset="2"/>
              <a:buChar char="§"/>
            </a:pPr>
            <a:r>
              <a:rPr lang="en-US" sz="2000" dirty="0">
                <a:solidFill>
                  <a:srgbClr val="003666"/>
                </a:solidFill>
                <a:sym typeface="Wingdings" panose="05000000000000000000" pitchFamily="2" charset="2"/>
              </a:rPr>
              <a:t>It has negative Poisson's ratio</a:t>
            </a:r>
          </a:p>
          <a:p>
            <a:pPr marL="342900" indent="-342900" algn="just">
              <a:lnSpc>
                <a:spcPct val="150000"/>
              </a:lnSpc>
              <a:buFont typeface="Wingdings" panose="05000000000000000000" pitchFamily="2" charset="2"/>
              <a:buChar char="§"/>
            </a:pPr>
            <a:r>
              <a:rPr lang="en-US" sz="2000" dirty="0">
                <a:solidFill>
                  <a:srgbClr val="003666"/>
                </a:solidFill>
                <a:sym typeface="Wingdings" panose="05000000000000000000" pitchFamily="2" charset="2"/>
              </a:rPr>
              <a:t>Insert defects may increase material stiffness</a:t>
            </a:r>
            <a:endParaRPr lang="en-US" sz="2000" dirty="0">
              <a:solidFill>
                <a:srgbClr val="003666"/>
              </a:solidFill>
            </a:endParaRPr>
          </a:p>
        </p:txBody>
      </p:sp>
      <p:pic>
        <p:nvPicPr>
          <p:cNvPr id="9" name="Imagem 8">
            <a:extLst>
              <a:ext uri="{FF2B5EF4-FFF2-40B4-BE49-F238E27FC236}">
                <a16:creationId xmlns:a16="http://schemas.microsoft.com/office/drawing/2014/main" id="{3E8955D2-8BFD-42A7-B49E-410A5A69B784}"/>
              </a:ext>
            </a:extLst>
          </p:cNvPr>
          <p:cNvPicPr>
            <a:picLocks noChangeAspect="1"/>
          </p:cNvPicPr>
          <p:nvPr/>
        </p:nvPicPr>
        <p:blipFill rotWithShape="1">
          <a:blip r:embed="rId3"/>
          <a:srcRect b="13841"/>
          <a:stretch/>
        </p:blipFill>
        <p:spPr>
          <a:xfrm>
            <a:off x="1900214" y="3682784"/>
            <a:ext cx="8391573" cy="2037938"/>
          </a:xfrm>
          <a:prstGeom prst="rect">
            <a:avLst/>
          </a:prstGeom>
        </p:spPr>
      </p:pic>
      <p:sp>
        <p:nvSpPr>
          <p:cNvPr id="7" name="CaixaDeTexto 6">
            <a:extLst>
              <a:ext uri="{FF2B5EF4-FFF2-40B4-BE49-F238E27FC236}">
                <a16:creationId xmlns:a16="http://schemas.microsoft.com/office/drawing/2014/main" id="{B2276189-C3CD-4889-8F08-112CE8F6D5F2}"/>
              </a:ext>
            </a:extLst>
          </p:cNvPr>
          <p:cNvSpPr txBox="1"/>
          <p:nvPr/>
        </p:nvSpPr>
        <p:spPr>
          <a:xfrm>
            <a:off x="7798190" y="5592672"/>
            <a:ext cx="2277996" cy="369332"/>
          </a:xfrm>
          <a:prstGeom prst="rect">
            <a:avLst/>
          </a:prstGeom>
          <a:noFill/>
        </p:spPr>
        <p:txBody>
          <a:bodyPr wrap="none" rtlCol="0">
            <a:spAutoFit/>
          </a:bodyPr>
          <a:lstStyle/>
          <a:p>
            <a:r>
              <a:rPr lang="en-US">
                <a:solidFill>
                  <a:srgbClr val="003666"/>
                </a:solidFill>
              </a:rPr>
              <a:t>Reinforced by a defect</a:t>
            </a:r>
          </a:p>
        </p:txBody>
      </p:sp>
      <p:sp>
        <p:nvSpPr>
          <p:cNvPr id="11" name="CaixaDeTexto 10">
            <a:extLst>
              <a:ext uri="{FF2B5EF4-FFF2-40B4-BE49-F238E27FC236}">
                <a16:creationId xmlns:a16="http://schemas.microsoft.com/office/drawing/2014/main" id="{782238F8-E992-41A2-A83A-D6D51BBF7FC7}"/>
              </a:ext>
            </a:extLst>
          </p:cNvPr>
          <p:cNvSpPr txBox="1"/>
          <p:nvPr/>
        </p:nvSpPr>
        <p:spPr>
          <a:xfrm>
            <a:off x="5167531" y="5592672"/>
            <a:ext cx="1778115" cy="369332"/>
          </a:xfrm>
          <a:prstGeom prst="rect">
            <a:avLst/>
          </a:prstGeom>
          <a:noFill/>
        </p:spPr>
        <p:txBody>
          <a:bodyPr wrap="none" rtlCol="0">
            <a:spAutoFit/>
          </a:bodyPr>
          <a:lstStyle/>
          <a:p>
            <a:r>
              <a:rPr lang="en-US">
                <a:solidFill>
                  <a:srgbClr val="003666"/>
                </a:solidFill>
              </a:rPr>
              <a:t>Folded (partially)</a:t>
            </a:r>
          </a:p>
        </p:txBody>
      </p:sp>
      <p:sp>
        <p:nvSpPr>
          <p:cNvPr id="13" name="CaixaDeTexto 12">
            <a:extLst>
              <a:ext uri="{FF2B5EF4-FFF2-40B4-BE49-F238E27FC236}">
                <a16:creationId xmlns:a16="http://schemas.microsoft.com/office/drawing/2014/main" id="{6AB39E68-06C8-4226-B320-4A285E32694D}"/>
              </a:ext>
            </a:extLst>
          </p:cNvPr>
          <p:cNvSpPr txBox="1"/>
          <p:nvPr/>
        </p:nvSpPr>
        <p:spPr>
          <a:xfrm>
            <a:off x="2691617" y="5592672"/>
            <a:ext cx="1076705" cy="369332"/>
          </a:xfrm>
          <a:prstGeom prst="rect">
            <a:avLst/>
          </a:prstGeom>
          <a:noFill/>
        </p:spPr>
        <p:txBody>
          <a:bodyPr wrap="none" rtlCol="0">
            <a:spAutoFit/>
          </a:bodyPr>
          <a:lstStyle/>
          <a:p>
            <a:r>
              <a:rPr lang="en-US">
                <a:solidFill>
                  <a:srgbClr val="003666"/>
                </a:solidFill>
              </a:rPr>
              <a:t>Deployed</a:t>
            </a:r>
          </a:p>
        </p:txBody>
      </p:sp>
      <p:sp>
        <p:nvSpPr>
          <p:cNvPr id="14" name="Espaço Reservado para Data 10">
            <a:extLst>
              <a:ext uri="{FF2B5EF4-FFF2-40B4-BE49-F238E27FC236}">
                <a16:creationId xmlns:a16="http://schemas.microsoft.com/office/drawing/2014/main" id="{97455D9A-7553-4ACE-8FD4-53DAAD5BF68F}"/>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5" name="Picture 2" descr="Risultati immagini per logo UnB">
            <a:extLst>
              <a:ext uri="{FF2B5EF4-FFF2-40B4-BE49-F238E27FC236}">
                <a16:creationId xmlns:a16="http://schemas.microsoft.com/office/drawing/2014/main" id="{BB944F88-02EB-4023-8E38-437975377F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898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3</a:t>
            </a:fld>
            <a:endParaRPr lang="pt-BR" dirty="0"/>
          </a:p>
        </p:txBody>
      </p:sp>
      <p:sp>
        <p:nvSpPr>
          <p:cNvPr id="10" name="Espaço Reservado para Data 10">
            <a:extLst>
              <a:ext uri="{FF2B5EF4-FFF2-40B4-BE49-F238E27FC236}">
                <a16:creationId xmlns:a16="http://schemas.microsoft.com/office/drawing/2014/main" id="{F3838B07-3969-4962-B01A-AEEB6FBC1195}"/>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sp>
        <p:nvSpPr>
          <p:cNvPr id="2" name="Rettangolo 1">
            <a:extLst>
              <a:ext uri="{FF2B5EF4-FFF2-40B4-BE49-F238E27FC236}">
                <a16:creationId xmlns:a16="http://schemas.microsoft.com/office/drawing/2014/main" id="{CC672B9C-9FB4-4EBF-A49D-B58103F29D30}"/>
              </a:ext>
            </a:extLst>
          </p:cNvPr>
          <p:cNvSpPr/>
          <p:nvPr/>
        </p:nvSpPr>
        <p:spPr>
          <a:xfrm>
            <a:off x="472089" y="1181434"/>
            <a:ext cx="11331251" cy="4093428"/>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23769"/>
                </a:solidFill>
              </a:rPr>
              <a:t>I am associate professor at the Aerospace Engineering course at the University of Brasilia (Brazil). </a:t>
            </a:r>
          </a:p>
          <a:p>
            <a:pPr marL="342900" indent="-342900">
              <a:buFont typeface="Arial" panose="020B0604020202020204" pitchFamily="34" charset="0"/>
              <a:buChar char="•"/>
            </a:pPr>
            <a:r>
              <a:rPr lang="en-US" sz="2000" dirty="0">
                <a:solidFill>
                  <a:srgbClr val="023769"/>
                </a:solidFill>
              </a:rPr>
              <a:t>I holds a Master degree in Aerospace Engineering, a Ph.D. in Materials and Raw Materials Engineering, both from Sapienza, Rome University (Italy).</a:t>
            </a:r>
          </a:p>
          <a:p>
            <a:pPr marL="342900" indent="-342900">
              <a:buFont typeface="Arial" panose="020B0604020202020204" pitchFamily="34" charset="0"/>
              <a:buChar char="•"/>
            </a:pPr>
            <a:endParaRPr lang="en-US" sz="2000" dirty="0">
              <a:solidFill>
                <a:srgbClr val="023769"/>
              </a:solidFill>
            </a:endParaRPr>
          </a:p>
          <a:p>
            <a:pPr marL="342900" indent="-342900">
              <a:buFont typeface="Arial" panose="020B0604020202020204" pitchFamily="34" charset="0"/>
              <a:buChar char="•"/>
            </a:pPr>
            <a:r>
              <a:rPr lang="en-US" sz="2000" dirty="0">
                <a:solidFill>
                  <a:srgbClr val="023769"/>
                </a:solidFill>
              </a:rPr>
              <a:t>Currently he I am dealing with the development of highly distributed optical fiber sensor systems for the monitoring of critical parameters in aerospace structures, the Intelligent monitoring of environmental disasters and the study and development of foldable systems that can be used for space applications. </a:t>
            </a:r>
          </a:p>
          <a:p>
            <a:pPr marL="342900" indent="-342900">
              <a:buFont typeface="Arial" panose="020B0604020202020204" pitchFamily="34" charset="0"/>
              <a:buChar char="•"/>
            </a:pPr>
            <a:r>
              <a:rPr lang="en-US" sz="2000" dirty="0">
                <a:solidFill>
                  <a:srgbClr val="023769"/>
                </a:solidFill>
              </a:rPr>
              <a:t>For 2019, I am invited Scholar at CIRA (The Italian Aerospace Research Centre) to deepen concepts related to morphing and adaptive structures.</a:t>
            </a:r>
          </a:p>
          <a:p>
            <a:pPr marL="342900" indent="-342900">
              <a:buFont typeface="Arial" panose="020B0604020202020204" pitchFamily="34" charset="0"/>
              <a:buChar char="•"/>
            </a:pPr>
            <a:r>
              <a:rPr lang="en-US" sz="2000" dirty="0">
                <a:solidFill>
                  <a:srgbClr val="023769"/>
                </a:solidFill>
              </a:rPr>
              <a:t>I have strong interest in biomimetic, trying to couple what I learned previously with the idea of developing a meta-material that can be printed (3D) and that can be able to change shape if properly stimulated (+ 1D). </a:t>
            </a:r>
            <a:r>
              <a:rPr lang="en-US" sz="2000" dirty="0">
                <a:solidFill>
                  <a:srgbClr val="023769"/>
                </a:solidFill>
                <a:sym typeface="Wingdings" panose="05000000000000000000" pitchFamily="2" charset="2"/>
              </a:rPr>
              <a:t> </a:t>
            </a:r>
            <a:r>
              <a:rPr lang="en-US" sz="2000" dirty="0">
                <a:solidFill>
                  <a:srgbClr val="023769"/>
                </a:solidFill>
              </a:rPr>
              <a:t>A 4D material that is able to feel the changes taking place in the operating environment and to react by adapting itself (by morphing) to the new conditions.</a:t>
            </a:r>
          </a:p>
        </p:txBody>
      </p:sp>
      <p:pic>
        <p:nvPicPr>
          <p:cNvPr id="7" name="Picture 2" descr="Risultati immagini per logo UnB">
            <a:extLst>
              <a:ext uri="{FF2B5EF4-FFF2-40B4-BE49-F238E27FC236}">
                <a16:creationId xmlns:a16="http://schemas.microsoft.com/office/drawing/2014/main" id="{1C0FCAB8-4C43-45CF-8853-AFC160B2CA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7">
            <a:extLst>
              <a:ext uri="{FF2B5EF4-FFF2-40B4-BE49-F238E27FC236}">
                <a16:creationId xmlns:a16="http://schemas.microsoft.com/office/drawing/2014/main" id="{54346E2F-9DBD-4129-946E-8C05945BB1F8}"/>
              </a:ext>
            </a:extLst>
          </p:cNvPr>
          <p:cNvSpPr txBox="1"/>
          <p:nvPr/>
        </p:nvSpPr>
        <p:spPr>
          <a:xfrm>
            <a:off x="1379472" y="310516"/>
            <a:ext cx="5120633" cy="1323439"/>
          </a:xfrm>
          <a:prstGeom prst="rect">
            <a:avLst/>
          </a:prstGeom>
          <a:noFill/>
        </p:spPr>
        <p:txBody>
          <a:bodyPr wrap="none" rtlCol="0">
            <a:spAutoFit/>
          </a:bodyPr>
          <a:lstStyle/>
          <a:p>
            <a:r>
              <a:rPr lang="en-US" sz="4000" b="1" dirty="0">
                <a:solidFill>
                  <a:srgbClr val="023769"/>
                </a:solidFill>
              </a:rPr>
              <a:t>Few words about me …</a:t>
            </a:r>
          </a:p>
          <a:p>
            <a:endParaRPr lang="en-US" sz="4000" b="1" dirty="0">
              <a:solidFill>
                <a:srgbClr val="023769"/>
              </a:solidFill>
            </a:endParaRPr>
          </a:p>
        </p:txBody>
      </p:sp>
      <p:sp>
        <p:nvSpPr>
          <p:cNvPr id="3" name="Rettangolo 2">
            <a:extLst>
              <a:ext uri="{FF2B5EF4-FFF2-40B4-BE49-F238E27FC236}">
                <a16:creationId xmlns:a16="http://schemas.microsoft.com/office/drawing/2014/main" id="{95062BA9-A060-4396-A86E-A70FC6340E70}"/>
              </a:ext>
            </a:extLst>
          </p:cNvPr>
          <p:cNvSpPr/>
          <p:nvPr/>
        </p:nvSpPr>
        <p:spPr>
          <a:xfrm>
            <a:off x="972966" y="5319106"/>
            <a:ext cx="6096000" cy="1323439"/>
          </a:xfrm>
          <a:prstGeom prst="rect">
            <a:avLst/>
          </a:prstGeom>
        </p:spPr>
        <p:txBody>
          <a:bodyPr>
            <a:spAutoFit/>
          </a:bodyPr>
          <a:lstStyle/>
          <a:p>
            <a:pPr>
              <a:spcAft>
                <a:spcPts val="0"/>
              </a:spcAft>
            </a:pPr>
            <a:r>
              <a:rPr lang="it-IT" sz="2000" u="sng" dirty="0">
                <a:solidFill>
                  <a:srgbClr val="0000FF"/>
                </a:solidFill>
                <a:latin typeface="Arial Narrow" panose="020B0606020202030204" pitchFamily="34" charset="0"/>
                <a:ea typeface="Times New Roman" panose="02020603050405020304" pitchFamily="18" charset="0"/>
                <a:cs typeface="Times New Roman" panose="02020603050405020304" pitchFamily="18" charset="0"/>
                <a:hlinkClick r:id="rId4"/>
              </a:rPr>
              <a:t>https://fga.unb.br/cristian</a:t>
            </a:r>
            <a:r>
              <a:rPr lang="it-IT" sz="2000" dirty="0">
                <a:latin typeface="Arial Narrow" panose="020B0606020202030204" pitchFamily="34" charset="0"/>
                <a:ea typeface="Times New Roman" panose="02020603050405020304" pitchFamily="18" charset="0"/>
                <a:cs typeface="Times New Roman" panose="02020603050405020304" pitchFamily="18" charset="0"/>
              </a:rPr>
              <a:t> </a:t>
            </a:r>
            <a:endParaRPr lang="pt-BR" sz="2000" dirty="0">
              <a:latin typeface="Arial Narrow" panose="020B0606020202030204" pitchFamily="34" charset="0"/>
              <a:ea typeface="Times New Roman" panose="02020603050405020304" pitchFamily="18" charset="0"/>
              <a:cs typeface="Times New Roman" panose="02020603050405020304" pitchFamily="18" charset="0"/>
            </a:endParaRPr>
          </a:p>
          <a:p>
            <a:pPr>
              <a:spcAft>
                <a:spcPts val="0"/>
              </a:spcAft>
            </a:pPr>
            <a:r>
              <a:rPr lang="it-IT" sz="2000" dirty="0">
                <a:latin typeface="Arial Narrow" panose="020B0606020202030204" pitchFamily="34" charset="0"/>
                <a:ea typeface="Times New Roman" panose="02020603050405020304" pitchFamily="18" charset="0"/>
                <a:cs typeface="Times New Roman" panose="02020603050405020304" pitchFamily="18" charset="0"/>
                <a:hlinkClick r:id="rId5"/>
              </a:rPr>
              <a:t>http://lattes.cnpq.br/0016059435687196</a:t>
            </a:r>
            <a:endParaRPr lang="it-IT" sz="2000" dirty="0">
              <a:latin typeface="Arial Narrow" panose="020B0606020202030204" pitchFamily="34" charset="0"/>
              <a:ea typeface="Times New Roman" panose="02020603050405020304" pitchFamily="18" charset="0"/>
              <a:cs typeface="Times New Roman" panose="02020603050405020304" pitchFamily="18" charset="0"/>
            </a:endParaRPr>
          </a:p>
          <a:p>
            <a:r>
              <a:rPr lang="it-IT" sz="2000" dirty="0">
                <a:latin typeface="Arial Narrow" panose="020B0606020202030204" pitchFamily="34" charset="0"/>
                <a:ea typeface="Times New Roman" panose="02020603050405020304" pitchFamily="18" charset="0"/>
                <a:cs typeface="Times New Roman" panose="02020603050405020304" pitchFamily="18" charset="0"/>
                <a:hlinkClick r:id="rId6"/>
              </a:rPr>
              <a:t>https://orcid.org/0000-0003-0793-4052</a:t>
            </a:r>
            <a:endParaRPr lang="it-IT" sz="2000" dirty="0">
              <a:latin typeface="Arial Narrow" panose="020B0606020202030204" pitchFamily="34" charset="0"/>
              <a:ea typeface="Times New Roman" panose="02020603050405020304" pitchFamily="18" charset="0"/>
              <a:cs typeface="Times New Roman" panose="02020603050405020304" pitchFamily="18" charset="0"/>
            </a:endParaRPr>
          </a:p>
          <a:p>
            <a:endParaRPr lang="it-IT" sz="2000" dirty="0">
              <a:latin typeface="Arial Narrow" panose="020B0606020202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2435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2639DE0A-CBDB-4A21-97AB-863C3DBFA549}"/>
              </a:ext>
            </a:extLst>
          </p:cNvPr>
          <p:cNvSpPr>
            <a:spLocks noGrp="1"/>
          </p:cNvSpPr>
          <p:nvPr>
            <p:ph type="sldNum" sz="quarter" idx="12"/>
          </p:nvPr>
        </p:nvSpPr>
        <p:spPr/>
        <p:txBody>
          <a:bodyPr/>
          <a:lstStyle/>
          <a:p>
            <a:fld id="{69F4376B-4D50-4165-900A-E21C0DD00CA4}" type="slidenum">
              <a:rPr lang="pt-BR" smtClean="0"/>
              <a:t>30</a:t>
            </a:fld>
            <a:endParaRPr lang="pt-BR"/>
          </a:p>
        </p:txBody>
      </p:sp>
      <p:sp>
        <p:nvSpPr>
          <p:cNvPr id="12" name="CaixaDeTexto 11">
            <a:extLst>
              <a:ext uri="{FF2B5EF4-FFF2-40B4-BE49-F238E27FC236}">
                <a16:creationId xmlns:a16="http://schemas.microsoft.com/office/drawing/2014/main" id="{3FF56F47-A971-4DDE-82C9-933C16D91ADE}"/>
              </a:ext>
            </a:extLst>
          </p:cNvPr>
          <p:cNvSpPr txBox="1"/>
          <p:nvPr/>
        </p:nvSpPr>
        <p:spPr>
          <a:xfrm>
            <a:off x="539101" y="310516"/>
            <a:ext cx="4192494" cy="1323439"/>
          </a:xfrm>
          <a:prstGeom prst="rect">
            <a:avLst/>
          </a:prstGeom>
          <a:noFill/>
        </p:spPr>
        <p:txBody>
          <a:bodyPr wrap="none" rtlCol="0">
            <a:spAutoFit/>
          </a:bodyPr>
          <a:lstStyle/>
          <a:p>
            <a:r>
              <a:rPr lang="pt-BR" sz="4000" b="1" dirty="0">
                <a:solidFill>
                  <a:srgbClr val="013668"/>
                </a:solidFill>
              </a:rPr>
              <a:t>ORIGAMI PATTERN</a:t>
            </a:r>
          </a:p>
          <a:p>
            <a:r>
              <a:rPr lang="pt-BR" sz="4000" b="1" i="1" dirty="0">
                <a:solidFill>
                  <a:srgbClr val="013668"/>
                </a:solidFill>
              </a:rPr>
              <a:t>&amp; SAIL SHAPE</a:t>
            </a:r>
          </a:p>
        </p:txBody>
      </p:sp>
      <p:pic>
        <p:nvPicPr>
          <p:cNvPr id="6" name="Imagem 5">
            <a:extLst>
              <a:ext uri="{FF2B5EF4-FFF2-40B4-BE49-F238E27FC236}">
                <a16:creationId xmlns:a16="http://schemas.microsoft.com/office/drawing/2014/main" id="{31223887-8F03-4AE2-B0D3-78BDCA5096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452" y="1495813"/>
            <a:ext cx="5760720" cy="4690872"/>
          </a:xfrm>
          <a:prstGeom prst="rect">
            <a:avLst/>
          </a:prstGeom>
        </p:spPr>
      </p:pic>
      <p:sp>
        <p:nvSpPr>
          <p:cNvPr id="10" name="Retângulo 9">
            <a:extLst>
              <a:ext uri="{FF2B5EF4-FFF2-40B4-BE49-F238E27FC236}">
                <a16:creationId xmlns:a16="http://schemas.microsoft.com/office/drawing/2014/main" id="{A1685380-8EDA-49EA-A645-B8A875D7CE48}"/>
              </a:ext>
            </a:extLst>
          </p:cNvPr>
          <p:cNvSpPr/>
          <p:nvPr/>
        </p:nvSpPr>
        <p:spPr>
          <a:xfrm>
            <a:off x="1955180" y="2782259"/>
            <a:ext cx="1226170" cy="707886"/>
          </a:xfrm>
          <a:prstGeom prst="rect">
            <a:avLst/>
          </a:prstGeom>
        </p:spPr>
        <p:txBody>
          <a:bodyPr wrap="none">
            <a:spAutoFit/>
          </a:bodyPr>
          <a:lstStyle/>
          <a:p>
            <a:r>
              <a:rPr lang="en-US" sz="2000" dirty="0">
                <a:solidFill>
                  <a:srgbClr val="003666"/>
                </a:solidFill>
              </a:rPr>
              <a:t>Miura-</a:t>
            </a:r>
            <a:r>
              <a:rPr lang="en-US" sz="2000" dirty="0" err="1">
                <a:solidFill>
                  <a:srgbClr val="003666"/>
                </a:solidFill>
              </a:rPr>
              <a:t>ori</a:t>
            </a:r>
            <a:r>
              <a:rPr lang="en-US" sz="2000" dirty="0">
                <a:solidFill>
                  <a:srgbClr val="003666"/>
                </a:solidFill>
              </a:rPr>
              <a:t> </a:t>
            </a:r>
          </a:p>
          <a:p>
            <a:r>
              <a:rPr lang="en-US" sz="2000" dirty="0">
                <a:solidFill>
                  <a:srgbClr val="003666"/>
                </a:solidFill>
              </a:rPr>
              <a:t>pattern </a:t>
            </a:r>
            <a:endParaRPr lang="pt-BR" sz="2000" dirty="0"/>
          </a:p>
        </p:txBody>
      </p:sp>
      <p:cxnSp>
        <p:nvCxnSpPr>
          <p:cNvPr id="15" name="Conector de Seta Reta 14">
            <a:extLst>
              <a:ext uri="{FF2B5EF4-FFF2-40B4-BE49-F238E27FC236}">
                <a16:creationId xmlns:a16="http://schemas.microsoft.com/office/drawing/2014/main" id="{AD4A1AEE-86F0-4E5D-960C-4D9FD13B78D4}"/>
              </a:ext>
            </a:extLst>
          </p:cNvPr>
          <p:cNvCxnSpPr/>
          <p:nvPr/>
        </p:nvCxnSpPr>
        <p:spPr>
          <a:xfrm>
            <a:off x="2635348" y="3429001"/>
            <a:ext cx="1214048" cy="805375"/>
          </a:xfrm>
          <a:prstGeom prst="straightConnector1">
            <a:avLst/>
          </a:prstGeom>
          <a:ln w="28575">
            <a:solidFill>
              <a:srgbClr val="017A36"/>
            </a:solidFill>
            <a:tailEnd type="oval"/>
          </a:ln>
        </p:spPr>
        <p:style>
          <a:lnRef idx="1">
            <a:schemeClr val="accent1"/>
          </a:lnRef>
          <a:fillRef idx="0">
            <a:schemeClr val="accent1"/>
          </a:fillRef>
          <a:effectRef idx="0">
            <a:schemeClr val="accent1"/>
          </a:effectRef>
          <a:fontRef idx="minor">
            <a:schemeClr val="tx1"/>
          </a:fontRef>
        </p:style>
      </p:cxnSp>
      <p:sp>
        <p:nvSpPr>
          <p:cNvPr id="16" name="Retângulo 15">
            <a:extLst>
              <a:ext uri="{FF2B5EF4-FFF2-40B4-BE49-F238E27FC236}">
                <a16:creationId xmlns:a16="http://schemas.microsoft.com/office/drawing/2014/main" id="{D7272685-51E3-4803-B1B2-9D9AAD3C4A99}"/>
              </a:ext>
            </a:extLst>
          </p:cNvPr>
          <p:cNvSpPr/>
          <p:nvPr/>
        </p:nvSpPr>
        <p:spPr>
          <a:xfrm>
            <a:off x="5737046" y="1767041"/>
            <a:ext cx="3070503" cy="400110"/>
          </a:xfrm>
          <a:prstGeom prst="rect">
            <a:avLst/>
          </a:prstGeom>
        </p:spPr>
        <p:txBody>
          <a:bodyPr wrap="square">
            <a:spAutoFit/>
          </a:bodyPr>
          <a:lstStyle/>
          <a:p>
            <a:r>
              <a:rPr lang="en-US" sz="2000" dirty="0">
                <a:solidFill>
                  <a:srgbClr val="003666"/>
                </a:solidFill>
              </a:rPr>
              <a:t>Rabbit-ears pattern </a:t>
            </a:r>
            <a:endParaRPr lang="pt-BR" sz="2000" dirty="0"/>
          </a:p>
        </p:txBody>
      </p:sp>
      <p:cxnSp>
        <p:nvCxnSpPr>
          <p:cNvPr id="17" name="Conector de Seta Reta 16">
            <a:extLst>
              <a:ext uri="{FF2B5EF4-FFF2-40B4-BE49-F238E27FC236}">
                <a16:creationId xmlns:a16="http://schemas.microsoft.com/office/drawing/2014/main" id="{B5FED97D-9BCA-4C51-9608-06F9963E9091}"/>
              </a:ext>
            </a:extLst>
          </p:cNvPr>
          <p:cNvCxnSpPr>
            <a:cxnSpLocks/>
          </p:cNvCxnSpPr>
          <p:nvPr/>
        </p:nvCxnSpPr>
        <p:spPr>
          <a:xfrm>
            <a:off x="6475828" y="2167151"/>
            <a:ext cx="0" cy="2067224"/>
          </a:xfrm>
          <a:prstGeom prst="straightConnector1">
            <a:avLst/>
          </a:prstGeom>
          <a:ln w="28575">
            <a:solidFill>
              <a:srgbClr val="017A36"/>
            </a:solidFill>
            <a:tailEnd type="oval"/>
          </a:ln>
        </p:spPr>
        <p:style>
          <a:lnRef idx="1">
            <a:schemeClr val="accent1"/>
          </a:lnRef>
          <a:fillRef idx="0">
            <a:schemeClr val="accent1"/>
          </a:fillRef>
          <a:effectRef idx="0">
            <a:schemeClr val="accent1"/>
          </a:effectRef>
          <a:fontRef idx="minor">
            <a:schemeClr val="tx1"/>
          </a:fontRef>
        </p:style>
      </p:cxnSp>
      <p:sp>
        <p:nvSpPr>
          <p:cNvPr id="11" name="Espaço Reservado para Data 10">
            <a:extLst>
              <a:ext uri="{FF2B5EF4-FFF2-40B4-BE49-F238E27FC236}">
                <a16:creationId xmlns:a16="http://schemas.microsoft.com/office/drawing/2014/main" id="{5076B424-58F0-4425-B43D-79A9F7F40F0B}"/>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4" name="Picture 2" descr="Risultati immagini per logo UnB">
            <a:extLst>
              <a:ext uri="{FF2B5EF4-FFF2-40B4-BE49-F238E27FC236}">
                <a16:creationId xmlns:a16="http://schemas.microsoft.com/office/drawing/2014/main" id="{277A8B63-48F9-4AF7-80A4-7D267B742F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126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2639DE0A-CBDB-4A21-97AB-863C3DBFA549}"/>
              </a:ext>
            </a:extLst>
          </p:cNvPr>
          <p:cNvSpPr>
            <a:spLocks noGrp="1"/>
          </p:cNvSpPr>
          <p:nvPr>
            <p:ph type="sldNum" sz="quarter" idx="12"/>
          </p:nvPr>
        </p:nvSpPr>
        <p:spPr/>
        <p:txBody>
          <a:bodyPr/>
          <a:lstStyle/>
          <a:p>
            <a:fld id="{69F4376B-4D50-4165-900A-E21C0DD00CA4}" type="slidenum">
              <a:rPr lang="pt-BR" smtClean="0"/>
              <a:t>31</a:t>
            </a:fld>
            <a:endParaRPr lang="pt-BR"/>
          </a:p>
        </p:txBody>
      </p:sp>
      <p:sp>
        <p:nvSpPr>
          <p:cNvPr id="12" name="CaixaDeTexto 11">
            <a:extLst>
              <a:ext uri="{FF2B5EF4-FFF2-40B4-BE49-F238E27FC236}">
                <a16:creationId xmlns:a16="http://schemas.microsoft.com/office/drawing/2014/main" id="{3FF56F47-A971-4DDE-82C9-933C16D91ADE}"/>
              </a:ext>
            </a:extLst>
          </p:cNvPr>
          <p:cNvSpPr txBox="1"/>
          <p:nvPr/>
        </p:nvSpPr>
        <p:spPr>
          <a:xfrm>
            <a:off x="535509" y="258901"/>
            <a:ext cx="4192494" cy="1323439"/>
          </a:xfrm>
          <a:prstGeom prst="rect">
            <a:avLst/>
          </a:prstGeom>
          <a:noFill/>
        </p:spPr>
        <p:txBody>
          <a:bodyPr wrap="none" rtlCol="0">
            <a:spAutoFit/>
          </a:bodyPr>
          <a:lstStyle/>
          <a:p>
            <a:r>
              <a:rPr lang="pt-BR" sz="4000" b="1" dirty="0">
                <a:solidFill>
                  <a:srgbClr val="013668"/>
                </a:solidFill>
              </a:rPr>
              <a:t>ORIGAMI PATTERN</a:t>
            </a:r>
          </a:p>
          <a:p>
            <a:r>
              <a:rPr lang="pt-BR" sz="4000" b="1" i="1" dirty="0">
                <a:solidFill>
                  <a:srgbClr val="013668"/>
                </a:solidFill>
              </a:rPr>
              <a:t>&amp; SAIL SHAPE</a:t>
            </a:r>
          </a:p>
        </p:txBody>
      </p:sp>
      <p:pic>
        <p:nvPicPr>
          <p:cNvPr id="7" name="Imagem 6">
            <a:extLst>
              <a:ext uri="{FF2B5EF4-FFF2-40B4-BE49-F238E27FC236}">
                <a16:creationId xmlns:a16="http://schemas.microsoft.com/office/drawing/2014/main" id="{66035D03-6187-4DC2-8D6B-B02F83C706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0" y="1129807"/>
            <a:ext cx="5219655" cy="4979385"/>
          </a:xfrm>
          <a:prstGeom prst="rect">
            <a:avLst/>
          </a:prstGeom>
        </p:spPr>
      </p:pic>
      <p:sp>
        <p:nvSpPr>
          <p:cNvPr id="8" name="Retângulo 7">
            <a:extLst>
              <a:ext uri="{FF2B5EF4-FFF2-40B4-BE49-F238E27FC236}">
                <a16:creationId xmlns:a16="http://schemas.microsoft.com/office/drawing/2014/main" id="{5E16FADE-4034-44E3-938C-484B10260869}"/>
              </a:ext>
            </a:extLst>
          </p:cNvPr>
          <p:cNvSpPr/>
          <p:nvPr/>
        </p:nvSpPr>
        <p:spPr>
          <a:xfrm>
            <a:off x="1466849" y="1988285"/>
            <a:ext cx="3778056" cy="3477875"/>
          </a:xfrm>
          <a:prstGeom prst="rect">
            <a:avLst/>
          </a:prstGeom>
        </p:spPr>
        <p:txBody>
          <a:bodyPr wrap="square">
            <a:spAutoFit/>
          </a:bodyPr>
          <a:lstStyle/>
          <a:p>
            <a:r>
              <a:rPr lang="en-US" sz="2000" dirty="0">
                <a:solidFill>
                  <a:srgbClr val="003666"/>
                </a:solidFill>
              </a:rPr>
              <a:t>With this particular fold configuration, there is only</a:t>
            </a:r>
          </a:p>
          <a:p>
            <a:r>
              <a:rPr lang="en-US" sz="2000" dirty="0">
                <a:solidFill>
                  <a:srgbClr val="003666"/>
                </a:solidFill>
              </a:rPr>
              <a:t>one way to open/close it: </a:t>
            </a:r>
          </a:p>
          <a:p>
            <a:r>
              <a:rPr lang="en-US" sz="2000" dirty="0">
                <a:solidFill>
                  <a:srgbClr val="003666"/>
                </a:solidFill>
              </a:rPr>
              <a:t>pulling </a:t>
            </a:r>
            <a:r>
              <a:rPr lang="en-US" sz="2000" b="1" dirty="0">
                <a:solidFill>
                  <a:srgbClr val="003666"/>
                </a:solidFill>
              </a:rPr>
              <a:t>one (1)</a:t>
            </a:r>
            <a:r>
              <a:rPr lang="en-US" sz="2000" dirty="0">
                <a:solidFill>
                  <a:srgbClr val="003666"/>
                </a:solidFill>
              </a:rPr>
              <a:t> corner it opens the whole sail with minimal effort.</a:t>
            </a:r>
          </a:p>
          <a:p>
            <a:endParaRPr lang="en-US" sz="2000" dirty="0">
              <a:solidFill>
                <a:srgbClr val="003666"/>
              </a:solidFill>
            </a:endParaRPr>
          </a:p>
          <a:p>
            <a:endParaRPr lang="en-US" sz="2000" dirty="0">
              <a:solidFill>
                <a:srgbClr val="003666"/>
              </a:solidFill>
            </a:endParaRPr>
          </a:p>
          <a:p>
            <a:r>
              <a:rPr lang="en-US" sz="2000" dirty="0">
                <a:solidFill>
                  <a:srgbClr val="003666"/>
                </a:solidFill>
              </a:rPr>
              <a:t>The unfolding actuator is greatly simpliﬁed because</a:t>
            </a:r>
          </a:p>
          <a:p>
            <a:r>
              <a:rPr lang="en-US" sz="2000" dirty="0">
                <a:solidFill>
                  <a:srgbClr val="003666"/>
                </a:solidFill>
              </a:rPr>
              <a:t>only </a:t>
            </a:r>
            <a:r>
              <a:rPr lang="en-US" sz="2000" b="1" dirty="0">
                <a:solidFill>
                  <a:srgbClr val="003666"/>
                </a:solidFill>
              </a:rPr>
              <a:t>one (1)</a:t>
            </a:r>
            <a:r>
              <a:rPr lang="en-US" sz="2000" dirty="0">
                <a:solidFill>
                  <a:srgbClr val="003666"/>
                </a:solidFill>
              </a:rPr>
              <a:t> input is required to deploy 4 sails.</a:t>
            </a:r>
          </a:p>
        </p:txBody>
      </p:sp>
      <p:sp>
        <p:nvSpPr>
          <p:cNvPr id="9" name="Seta: para Baixo 8">
            <a:extLst>
              <a:ext uri="{FF2B5EF4-FFF2-40B4-BE49-F238E27FC236}">
                <a16:creationId xmlns:a16="http://schemas.microsoft.com/office/drawing/2014/main" id="{EEA8A2F7-F0CA-496A-BBC6-51C22746E414}"/>
              </a:ext>
            </a:extLst>
          </p:cNvPr>
          <p:cNvSpPr/>
          <p:nvPr/>
        </p:nvSpPr>
        <p:spPr>
          <a:xfrm>
            <a:off x="2871245" y="3619500"/>
            <a:ext cx="484632" cy="509954"/>
          </a:xfrm>
          <a:prstGeom prst="downArrow">
            <a:avLst/>
          </a:prstGeom>
          <a:solidFill>
            <a:srgbClr val="003666"/>
          </a:solidFill>
          <a:ln>
            <a:solidFill>
              <a:srgbClr val="017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paço Reservado para Data 10">
            <a:extLst>
              <a:ext uri="{FF2B5EF4-FFF2-40B4-BE49-F238E27FC236}">
                <a16:creationId xmlns:a16="http://schemas.microsoft.com/office/drawing/2014/main" id="{50C4D3EF-53D8-4B70-90BD-32B7EA8D9A65}"/>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3" name="Picture 2" descr="Risultati immagini per logo UnB">
            <a:extLst>
              <a:ext uri="{FF2B5EF4-FFF2-40B4-BE49-F238E27FC236}">
                <a16:creationId xmlns:a16="http://schemas.microsoft.com/office/drawing/2014/main" id="{50D01579-3AA7-415E-ABF3-9DB602FCC6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343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2639DE0A-CBDB-4A21-97AB-863C3DBFA549}"/>
              </a:ext>
            </a:extLst>
          </p:cNvPr>
          <p:cNvSpPr>
            <a:spLocks noGrp="1"/>
          </p:cNvSpPr>
          <p:nvPr>
            <p:ph type="sldNum" sz="quarter" idx="12"/>
          </p:nvPr>
        </p:nvSpPr>
        <p:spPr/>
        <p:txBody>
          <a:bodyPr/>
          <a:lstStyle/>
          <a:p>
            <a:fld id="{69F4376B-4D50-4165-900A-E21C0DD00CA4}" type="slidenum">
              <a:rPr lang="pt-BR" smtClean="0"/>
              <a:t>32</a:t>
            </a:fld>
            <a:endParaRPr lang="pt-BR"/>
          </a:p>
        </p:txBody>
      </p:sp>
      <p:pic>
        <p:nvPicPr>
          <p:cNvPr id="5" name="Imagem 4">
            <a:extLst>
              <a:ext uri="{FF2B5EF4-FFF2-40B4-BE49-F238E27FC236}">
                <a16:creationId xmlns:a16="http://schemas.microsoft.com/office/drawing/2014/main" id="{F7ED920A-3DF4-4E0D-A540-8084DDBA94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66" y="671401"/>
            <a:ext cx="10408432" cy="5876083"/>
          </a:xfrm>
          <a:prstGeom prst="rect">
            <a:avLst/>
          </a:prstGeom>
        </p:spPr>
      </p:pic>
      <p:sp>
        <p:nvSpPr>
          <p:cNvPr id="8" name="Espaço Reservado para Data 10">
            <a:extLst>
              <a:ext uri="{FF2B5EF4-FFF2-40B4-BE49-F238E27FC236}">
                <a16:creationId xmlns:a16="http://schemas.microsoft.com/office/drawing/2014/main" id="{BB8AC3A7-C482-493B-9601-B1DF362C3F12}"/>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sp>
        <p:nvSpPr>
          <p:cNvPr id="11" name="CaixaDeTexto 6">
            <a:extLst>
              <a:ext uri="{FF2B5EF4-FFF2-40B4-BE49-F238E27FC236}">
                <a16:creationId xmlns:a16="http://schemas.microsoft.com/office/drawing/2014/main" id="{BC6941A9-16AD-4371-8083-1E6102CD9493}"/>
              </a:ext>
            </a:extLst>
          </p:cNvPr>
          <p:cNvSpPr txBox="1"/>
          <p:nvPr/>
        </p:nvSpPr>
        <p:spPr>
          <a:xfrm>
            <a:off x="685802" y="310516"/>
            <a:ext cx="5049459" cy="707886"/>
          </a:xfrm>
          <a:prstGeom prst="rect">
            <a:avLst/>
          </a:prstGeom>
          <a:noFill/>
        </p:spPr>
        <p:txBody>
          <a:bodyPr wrap="none" rtlCol="0">
            <a:spAutoFit/>
          </a:bodyPr>
          <a:lstStyle/>
          <a:p>
            <a:r>
              <a:rPr lang="pt-BR" sz="4000" b="1" dirty="0">
                <a:solidFill>
                  <a:srgbClr val="013668"/>
                </a:solidFill>
              </a:rPr>
              <a:t>DEPLOYING ACTUATOR</a:t>
            </a:r>
          </a:p>
        </p:txBody>
      </p:sp>
      <p:pic>
        <p:nvPicPr>
          <p:cNvPr id="12" name="Picture 2" descr="Risultati immagini per logo UnB">
            <a:extLst>
              <a:ext uri="{FF2B5EF4-FFF2-40B4-BE49-F238E27FC236}">
                <a16:creationId xmlns:a16="http://schemas.microsoft.com/office/drawing/2014/main" id="{250FF3DE-4547-43BF-BED7-0F5B34E514A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563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2639DE0A-CBDB-4A21-97AB-863C3DBFA549}"/>
              </a:ext>
            </a:extLst>
          </p:cNvPr>
          <p:cNvSpPr>
            <a:spLocks noGrp="1"/>
          </p:cNvSpPr>
          <p:nvPr>
            <p:ph type="sldNum" sz="quarter" idx="12"/>
          </p:nvPr>
        </p:nvSpPr>
        <p:spPr/>
        <p:txBody>
          <a:bodyPr/>
          <a:lstStyle/>
          <a:p>
            <a:fld id="{69F4376B-4D50-4165-900A-E21C0DD00CA4}" type="slidenum">
              <a:rPr lang="pt-BR" smtClean="0"/>
              <a:t>33</a:t>
            </a:fld>
            <a:endParaRPr lang="pt-BR"/>
          </a:p>
        </p:txBody>
      </p:sp>
      <p:sp>
        <p:nvSpPr>
          <p:cNvPr id="7" name="CaixaDeTexto 6">
            <a:extLst>
              <a:ext uri="{FF2B5EF4-FFF2-40B4-BE49-F238E27FC236}">
                <a16:creationId xmlns:a16="http://schemas.microsoft.com/office/drawing/2014/main" id="{F76EA710-D453-458D-AEBF-FA3EA7A9F801}"/>
              </a:ext>
            </a:extLst>
          </p:cNvPr>
          <p:cNvSpPr txBox="1"/>
          <p:nvPr/>
        </p:nvSpPr>
        <p:spPr>
          <a:xfrm>
            <a:off x="685802" y="310516"/>
            <a:ext cx="5049459" cy="707886"/>
          </a:xfrm>
          <a:prstGeom prst="rect">
            <a:avLst/>
          </a:prstGeom>
          <a:noFill/>
        </p:spPr>
        <p:txBody>
          <a:bodyPr wrap="none" rtlCol="0">
            <a:spAutoFit/>
          </a:bodyPr>
          <a:lstStyle/>
          <a:p>
            <a:r>
              <a:rPr lang="pt-BR" sz="4000" b="1" dirty="0">
                <a:solidFill>
                  <a:srgbClr val="013668"/>
                </a:solidFill>
              </a:rPr>
              <a:t>DEPLOYING ACTUATOR</a:t>
            </a:r>
          </a:p>
        </p:txBody>
      </p:sp>
      <p:sp>
        <p:nvSpPr>
          <p:cNvPr id="9" name="Retângulo 8">
            <a:extLst>
              <a:ext uri="{FF2B5EF4-FFF2-40B4-BE49-F238E27FC236}">
                <a16:creationId xmlns:a16="http://schemas.microsoft.com/office/drawing/2014/main" id="{37588F09-95FB-4EF1-B2B7-AAE1B9A2BD9B}"/>
              </a:ext>
            </a:extLst>
          </p:cNvPr>
          <p:cNvSpPr/>
          <p:nvPr/>
        </p:nvSpPr>
        <p:spPr>
          <a:xfrm>
            <a:off x="685802" y="1342321"/>
            <a:ext cx="11145028" cy="4801314"/>
          </a:xfrm>
          <a:prstGeom prst="rect">
            <a:avLst/>
          </a:prstGeom>
        </p:spPr>
        <p:txBody>
          <a:bodyPr wrap="square">
            <a:spAutoFit/>
          </a:bodyPr>
          <a:lstStyle/>
          <a:p>
            <a:r>
              <a:rPr lang="en-US" dirty="0">
                <a:solidFill>
                  <a:srgbClr val="003666"/>
                </a:solidFill>
              </a:rPr>
              <a:t>The opening mechanism uses a thermally activated Shape Memory Alloy (SMA) actuator consisting of 4 C-shape clamps (C-Clamp), which keep the 2 Retention Plates (RP) locked, exploiting the shape-changing behavior.</a:t>
            </a:r>
          </a:p>
          <a:p>
            <a:endParaRPr lang="en-US" dirty="0">
              <a:solidFill>
                <a:srgbClr val="003666"/>
              </a:solidFill>
            </a:endParaRPr>
          </a:p>
          <a:p>
            <a:endParaRPr lang="en-US" dirty="0">
              <a:solidFill>
                <a:srgbClr val="003666"/>
              </a:solidFill>
            </a:endParaRPr>
          </a:p>
          <a:p>
            <a:endParaRPr lang="en-US" dirty="0">
              <a:solidFill>
                <a:srgbClr val="003666"/>
              </a:solidFill>
            </a:endParaRPr>
          </a:p>
          <a:p>
            <a:endParaRPr lang="en-US" dirty="0">
              <a:solidFill>
                <a:srgbClr val="003666"/>
              </a:solidFill>
            </a:endParaRPr>
          </a:p>
          <a:p>
            <a:endParaRPr lang="en-US" dirty="0">
              <a:solidFill>
                <a:srgbClr val="003666"/>
              </a:solidFill>
            </a:endParaRPr>
          </a:p>
          <a:p>
            <a:endParaRPr lang="en-US" dirty="0">
              <a:solidFill>
                <a:srgbClr val="003666"/>
              </a:solidFill>
            </a:endParaRPr>
          </a:p>
          <a:p>
            <a:endParaRPr lang="en-US" dirty="0">
              <a:solidFill>
                <a:srgbClr val="003666"/>
              </a:solidFill>
            </a:endParaRPr>
          </a:p>
          <a:p>
            <a:endParaRPr lang="en-US" dirty="0">
              <a:solidFill>
                <a:srgbClr val="003666"/>
              </a:solidFill>
            </a:endParaRPr>
          </a:p>
          <a:p>
            <a:endParaRPr lang="en-US" dirty="0">
              <a:solidFill>
                <a:srgbClr val="003666"/>
              </a:solidFill>
            </a:endParaRPr>
          </a:p>
          <a:p>
            <a:endParaRPr lang="en-US" dirty="0">
              <a:solidFill>
                <a:srgbClr val="003666"/>
              </a:solidFill>
            </a:endParaRPr>
          </a:p>
          <a:p>
            <a:endParaRPr lang="en-US" dirty="0">
              <a:solidFill>
                <a:srgbClr val="003666"/>
              </a:solidFill>
            </a:endParaRPr>
          </a:p>
          <a:p>
            <a:r>
              <a:rPr lang="en-US" dirty="0">
                <a:solidFill>
                  <a:srgbClr val="003666"/>
                </a:solidFill>
                <a:sym typeface="Wingdings" panose="05000000000000000000" pitchFamily="2" charset="2"/>
              </a:rPr>
              <a:t> </a:t>
            </a:r>
            <a:r>
              <a:rPr lang="en-US" dirty="0">
                <a:solidFill>
                  <a:srgbClr val="003666"/>
                </a:solidFill>
              </a:rPr>
              <a:t>Originally the clamp shape is a rectangular thin plate that is deformed, by two folds, in the shape of a C. </a:t>
            </a:r>
          </a:p>
          <a:p>
            <a:r>
              <a:rPr lang="en-US" dirty="0">
                <a:solidFill>
                  <a:srgbClr val="003666"/>
                </a:solidFill>
                <a:sym typeface="Wingdings" panose="05000000000000000000" pitchFamily="2" charset="2"/>
              </a:rPr>
              <a:t> </a:t>
            </a:r>
            <a:r>
              <a:rPr lang="en-US" dirty="0">
                <a:solidFill>
                  <a:srgbClr val="003666"/>
                </a:solidFill>
              </a:rPr>
              <a:t>The plates remain coupled until the C-shaped clamps recover the original shape. </a:t>
            </a:r>
          </a:p>
          <a:p>
            <a:r>
              <a:rPr lang="en-US" dirty="0">
                <a:solidFill>
                  <a:srgbClr val="003666"/>
                </a:solidFill>
                <a:sym typeface="Wingdings" panose="05000000000000000000" pitchFamily="2" charset="2"/>
              </a:rPr>
              <a:t> </a:t>
            </a:r>
            <a:r>
              <a:rPr lang="en-US" dirty="0">
                <a:solidFill>
                  <a:srgbClr val="003666"/>
                </a:solidFill>
              </a:rPr>
              <a:t>When a voltage is applied to the C-Clamp, local ohmic heating triggers a martensite-austenite phase change, recovering the annealed shape, opening the C-Clamp, freeing the RPs, thus deploying the sails. </a:t>
            </a:r>
          </a:p>
        </p:txBody>
      </p:sp>
      <p:pic>
        <p:nvPicPr>
          <p:cNvPr id="8" name="Imagem 7">
            <a:extLst>
              <a:ext uri="{FF2B5EF4-FFF2-40B4-BE49-F238E27FC236}">
                <a16:creationId xmlns:a16="http://schemas.microsoft.com/office/drawing/2014/main" id="{530F4F8B-F6D6-440D-985B-9C03A8A0AFE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87868" y="2054094"/>
            <a:ext cx="5016263" cy="2831933"/>
          </a:xfrm>
          <a:prstGeom prst="rect">
            <a:avLst/>
          </a:prstGeom>
        </p:spPr>
      </p:pic>
      <p:sp>
        <p:nvSpPr>
          <p:cNvPr id="10" name="Espaço Reservado para Data 10">
            <a:extLst>
              <a:ext uri="{FF2B5EF4-FFF2-40B4-BE49-F238E27FC236}">
                <a16:creationId xmlns:a16="http://schemas.microsoft.com/office/drawing/2014/main" id="{2C316613-F546-4C12-AA01-6F411D46CC52}"/>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2" name="Picture 2" descr="Risultati immagini per logo UnB">
            <a:extLst>
              <a:ext uri="{FF2B5EF4-FFF2-40B4-BE49-F238E27FC236}">
                <a16:creationId xmlns:a16="http://schemas.microsoft.com/office/drawing/2014/main" id="{FDEDE4C5-E79B-402E-AD09-00C0BC0565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872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m 1">
            <a:extLst>
              <a:ext uri="{FF2B5EF4-FFF2-40B4-BE49-F238E27FC236}">
                <a16:creationId xmlns:a16="http://schemas.microsoft.com/office/drawing/2014/main" id="{67A6AE85-6194-4408-AFA9-FE09FFF80F85}"/>
              </a:ext>
            </a:extLst>
          </p:cNvPr>
          <p:cNvPicPr>
            <a:picLocks noChangeAspect="1"/>
          </p:cNvPicPr>
          <p:nvPr/>
        </p:nvPicPr>
        <p:blipFill rotWithShape="1">
          <a:blip r:embed="rId2"/>
          <a:srcRect l="7173" t="1522" r="3152" b="4906"/>
          <a:stretch/>
        </p:blipFill>
        <p:spPr>
          <a:xfrm>
            <a:off x="4655465" y="2114550"/>
            <a:ext cx="7152222" cy="4195970"/>
          </a:xfrm>
          <a:prstGeom prst="rect">
            <a:avLst/>
          </a:prstGeom>
        </p:spPr>
      </p:pic>
      <p:sp>
        <p:nvSpPr>
          <p:cNvPr id="3" name="Espaço Reservado para Número de Slide 2">
            <a:extLst>
              <a:ext uri="{FF2B5EF4-FFF2-40B4-BE49-F238E27FC236}">
                <a16:creationId xmlns:a16="http://schemas.microsoft.com/office/drawing/2014/main" id="{2639DE0A-CBDB-4A21-97AB-863C3DBFA549}"/>
              </a:ext>
            </a:extLst>
          </p:cNvPr>
          <p:cNvSpPr>
            <a:spLocks noGrp="1"/>
          </p:cNvSpPr>
          <p:nvPr>
            <p:ph type="sldNum" sz="quarter" idx="12"/>
          </p:nvPr>
        </p:nvSpPr>
        <p:spPr/>
        <p:txBody>
          <a:bodyPr/>
          <a:lstStyle/>
          <a:p>
            <a:fld id="{69F4376B-4D50-4165-900A-E21C0DD00CA4}" type="slidenum">
              <a:rPr lang="pt-BR" smtClean="0"/>
              <a:t>34</a:t>
            </a:fld>
            <a:endParaRPr lang="pt-BR"/>
          </a:p>
        </p:txBody>
      </p:sp>
      <p:sp>
        <p:nvSpPr>
          <p:cNvPr id="10" name="Espaço Reservado para Data 10">
            <a:extLst>
              <a:ext uri="{FF2B5EF4-FFF2-40B4-BE49-F238E27FC236}">
                <a16:creationId xmlns:a16="http://schemas.microsoft.com/office/drawing/2014/main" id="{2C316613-F546-4C12-AA01-6F411D46CC52}"/>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1" name="Imagem 32">
            <a:extLst>
              <a:ext uri="{FF2B5EF4-FFF2-40B4-BE49-F238E27FC236}">
                <a16:creationId xmlns:a16="http://schemas.microsoft.com/office/drawing/2014/main" id="{F5EF9C7C-765D-4D4C-A074-60E72D501EB0}"/>
              </a:ext>
            </a:extLst>
          </p:cNvPr>
          <p:cNvPicPr>
            <a:picLocks noChangeAspect="1"/>
          </p:cNvPicPr>
          <p:nvPr/>
        </p:nvPicPr>
        <p:blipFill rotWithShape="1">
          <a:blip r:embed="rId3"/>
          <a:srcRect l="6157" t="12905" r="6022" b="55948"/>
          <a:stretch/>
        </p:blipFill>
        <p:spPr>
          <a:xfrm>
            <a:off x="468414" y="1261279"/>
            <a:ext cx="8640000" cy="1722832"/>
          </a:xfrm>
          <a:prstGeom prst="rect">
            <a:avLst/>
          </a:prstGeom>
        </p:spPr>
      </p:pic>
      <p:grpSp>
        <p:nvGrpSpPr>
          <p:cNvPr id="13" name="Agrupar 1">
            <a:extLst>
              <a:ext uri="{FF2B5EF4-FFF2-40B4-BE49-F238E27FC236}">
                <a16:creationId xmlns:a16="http://schemas.microsoft.com/office/drawing/2014/main" id="{F2D04585-C264-44C4-BF51-F90984EE5ED9}"/>
              </a:ext>
            </a:extLst>
          </p:cNvPr>
          <p:cNvGrpSpPr/>
          <p:nvPr/>
        </p:nvGrpSpPr>
        <p:grpSpPr>
          <a:xfrm>
            <a:off x="613309" y="5670395"/>
            <a:ext cx="6582870" cy="640125"/>
            <a:chOff x="1318159" y="5176738"/>
            <a:chExt cx="6582870" cy="640125"/>
          </a:xfrm>
        </p:grpSpPr>
        <p:grpSp>
          <p:nvGrpSpPr>
            <p:cNvPr id="14" name="Agrupar 22">
              <a:extLst>
                <a:ext uri="{FF2B5EF4-FFF2-40B4-BE49-F238E27FC236}">
                  <a16:creationId xmlns:a16="http://schemas.microsoft.com/office/drawing/2014/main" id="{F243BA8E-BE11-4660-B431-10E6F6E2F81F}"/>
                </a:ext>
              </a:extLst>
            </p:cNvPr>
            <p:cNvGrpSpPr/>
            <p:nvPr/>
          </p:nvGrpSpPr>
          <p:grpSpPr>
            <a:xfrm>
              <a:off x="1318159" y="5176738"/>
              <a:ext cx="6510576" cy="640125"/>
              <a:chOff x="1701273" y="5618640"/>
              <a:chExt cx="8680768" cy="853500"/>
            </a:xfrm>
          </p:grpSpPr>
          <p:pic>
            <p:nvPicPr>
              <p:cNvPr id="19" name="Picture 4" descr="Risultati immagini per LOGO Eastern Mennonite University, Mathematical Sciences, Harrisonburg">
                <a:extLst>
                  <a:ext uri="{FF2B5EF4-FFF2-40B4-BE49-F238E27FC236}">
                    <a16:creationId xmlns:a16="http://schemas.microsoft.com/office/drawing/2014/main" id="{0BD6102A-FD84-47CC-B466-11A29A39A5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68" b="26862"/>
              <a:stretch/>
            </p:blipFill>
            <p:spPr bwMode="auto">
              <a:xfrm>
                <a:off x="3231133" y="5693544"/>
                <a:ext cx="2330733" cy="7036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isultati immagini per INFN Laboratori Nazionali di Frascati LOGO">
                <a:extLst>
                  <a:ext uri="{FF2B5EF4-FFF2-40B4-BE49-F238E27FC236}">
                    <a16:creationId xmlns:a16="http://schemas.microsoft.com/office/drawing/2014/main" id="{61BC7FDB-1641-444D-A20D-D54676315B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6703" y="5693544"/>
                <a:ext cx="1391156" cy="7036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Risultati immagini per LOGO Facolta’ di Ingegneria, La Sapienza,">
                <a:extLst>
                  <a:ext uri="{FF2B5EF4-FFF2-40B4-BE49-F238E27FC236}">
                    <a16:creationId xmlns:a16="http://schemas.microsoft.com/office/drawing/2014/main" id="{181B8643-53B5-4D3B-840C-388D38A544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664" b="12664"/>
              <a:stretch/>
            </p:blipFill>
            <p:spPr bwMode="auto">
              <a:xfrm>
                <a:off x="8029366" y="5618640"/>
                <a:ext cx="2352675" cy="85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Risultati immagini per universidade de brasília">
                <a:extLst>
                  <a:ext uri="{FF2B5EF4-FFF2-40B4-BE49-F238E27FC236}">
                    <a16:creationId xmlns:a16="http://schemas.microsoft.com/office/drawing/2014/main" id="{05D775B9-EEA6-4010-9F95-F83C6AEE5F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169" t="19936" r="12640" b="13078"/>
              <a:stretch/>
            </p:blipFill>
            <p:spPr bwMode="auto">
              <a:xfrm>
                <a:off x="1701273" y="5618640"/>
                <a:ext cx="958043" cy="8535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CaixaDeTexto 24">
              <a:extLst>
                <a:ext uri="{FF2B5EF4-FFF2-40B4-BE49-F238E27FC236}">
                  <a16:creationId xmlns:a16="http://schemas.microsoft.com/office/drawing/2014/main" id="{37038CE1-9B02-4C45-8ED8-CEFCE632EC82}"/>
                </a:ext>
              </a:extLst>
            </p:cNvPr>
            <p:cNvSpPr txBox="1"/>
            <p:nvPr/>
          </p:nvSpPr>
          <p:spPr>
            <a:xfrm>
              <a:off x="7628197" y="5193618"/>
              <a:ext cx="272832" cy="261610"/>
            </a:xfrm>
            <a:prstGeom prst="rect">
              <a:avLst/>
            </a:prstGeom>
            <a:noFill/>
          </p:spPr>
          <p:txBody>
            <a:bodyPr wrap="none" rtlCol="0">
              <a:spAutoFit/>
            </a:bodyPr>
            <a:lstStyle/>
            <a:p>
              <a:r>
                <a:rPr lang="pt-BR" sz="1100" b="1" dirty="0"/>
                <a:t>D</a:t>
              </a:r>
            </a:p>
          </p:txBody>
        </p:sp>
        <p:sp>
          <p:nvSpPr>
            <p:cNvPr id="16" name="CaixaDeTexto 36">
              <a:extLst>
                <a:ext uri="{FF2B5EF4-FFF2-40B4-BE49-F238E27FC236}">
                  <a16:creationId xmlns:a16="http://schemas.microsoft.com/office/drawing/2014/main" id="{CBE23F9E-B9E9-4939-B57B-A6C59F7653AA}"/>
                </a:ext>
              </a:extLst>
            </p:cNvPr>
            <p:cNvSpPr txBox="1"/>
            <p:nvPr/>
          </p:nvSpPr>
          <p:spPr>
            <a:xfrm>
              <a:off x="5465289" y="5193618"/>
              <a:ext cx="260008" cy="261610"/>
            </a:xfrm>
            <a:prstGeom prst="rect">
              <a:avLst/>
            </a:prstGeom>
            <a:noFill/>
          </p:spPr>
          <p:txBody>
            <a:bodyPr wrap="none" rtlCol="0">
              <a:spAutoFit/>
            </a:bodyPr>
            <a:lstStyle/>
            <a:p>
              <a:r>
                <a:rPr lang="pt-BR" sz="1100" b="1" dirty="0"/>
                <a:t>C</a:t>
              </a:r>
            </a:p>
          </p:txBody>
        </p:sp>
        <p:sp>
          <p:nvSpPr>
            <p:cNvPr id="17" name="CaixaDeTexto 37">
              <a:extLst>
                <a:ext uri="{FF2B5EF4-FFF2-40B4-BE49-F238E27FC236}">
                  <a16:creationId xmlns:a16="http://schemas.microsoft.com/office/drawing/2014/main" id="{DF5571AC-A42A-4A26-AE85-0108EA54C954}"/>
                </a:ext>
              </a:extLst>
            </p:cNvPr>
            <p:cNvSpPr txBox="1"/>
            <p:nvPr/>
          </p:nvSpPr>
          <p:spPr>
            <a:xfrm>
              <a:off x="4093687" y="5193618"/>
              <a:ext cx="263214" cy="261610"/>
            </a:xfrm>
            <a:prstGeom prst="rect">
              <a:avLst/>
            </a:prstGeom>
            <a:noFill/>
          </p:spPr>
          <p:txBody>
            <a:bodyPr wrap="none" rtlCol="0">
              <a:spAutoFit/>
            </a:bodyPr>
            <a:lstStyle/>
            <a:p>
              <a:r>
                <a:rPr lang="pt-BR" sz="1100" b="1" dirty="0"/>
                <a:t>B</a:t>
              </a:r>
            </a:p>
          </p:txBody>
        </p:sp>
        <p:sp>
          <p:nvSpPr>
            <p:cNvPr id="18" name="CaixaDeTexto 38">
              <a:extLst>
                <a:ext uri="{FF2B5EF4-FFF2-40B4-BE49-F238E27FC236}">
                  <a16:creationId xmlns:a16="http://schemas.microsoft.com/office/drawing/2014/main" id="{81E1368B-137D-42ED-8811-CABBEE082C8E}"/>
                </a:ext>
              </a:extLst>
            </p:cNvPr>
            <p:cNvSpPr txBox="1"/>
            <p:nvPr/>
          </p:nvSpPr>
          <p:spPr>
            <a:xfrm>
              <a:off x="1994085" y="5193618"/>
              <a:ext cx="269626" cy="261610"/>
            </a:xfrm>
            <a:prstGeom prst="rect">
              <a:avLst/>
            </a:prstGeom>
            <a:noFill/>
          </p:spPr>
          <p:txBody>
            <a:bodyPr wrap="none" rtlCol="0">
              <a:spAutoFit/>
            </a:bodyPr>
            <a:lstStyle/>
            <a:p>
              <a:r>
                <a:rPr lang="pt-BR" sz="1100" b="1" dirty="0"/>
                <a:t>A</a:t>
              </a:r>
            </a:p>
          </p:txBody>
        </p:sp>
      </p:grpSp>
      <p:sp>
        <p:nvSpPr>
          <p:cNvPr id="23" name="CasellaDiTesto 19">
            <a:extLst>
              <a:ext uri="{FF2B5EF4-FFF2-40B4-BE49-F238E27FC236}">
                <a16:creationId xmlns:a16="http://schemas.microsoft.com/office/drawing/2014/main" id="{5588C8AF-375A-4FB4-91D2-58BA92762317}"/>
              </a:ext>
            </a:extLst>
          </p:cNvPr>
          <p:cNvSpPr txBox="1"/>
          <p:nvPr/>
        </p:nvSpPr>
        <p:spPr>
          <a:xfrm>
            <a:off x="435906" y="220937"/>
            <a:ext cx="6510576" cy="861774"/>
          </a:xfrm>
          <a:prstGeom prst="rect">
            <a:avLst/>
          </a:prstGeom>
          <a:noFill/>
        </p:spPr>
        <p:txBody>
          <a:bodyPr wrap="square" rtlCol="0">
            <a:spAutoFit/>
          </a:bodyPr>
          <a:lstStyle/>
          <a:p>
            <a:pPr>
              <a:lnSpc>
                <a:spcPts val="3000"/>
              </a:lnSpc>
            </a:pPr>
            <a:r>
              <a:rPr lang="en-US" sz="2500" b="1" dirty="0">
                <a:solidFill>
                  <a:srgbClr val="013668"/>
                </a:solidFill>
              </a:rPr>
              <a:t>PRELIMINARY DESIGN OF AN ORIGAMI FOLDABLE DEORBITING SAIL FOR A 3U CUBESAT</a:t>
            </a:r>
            <a:endParaRPr lang="it-IT" sz="2500" b="1" dirty="0">
              <a:solidFill>
                <a:srgbClr val="013668"/>
              </a:solidFill>
            </a:endParaRPr>
          </a:p>
        </p:txBody>
      </p:sp>
      <p:sp>
        <p:nvSpPr>
          <p:cNvPr id="24" name="CaixaDeTexto 16">
            <a:extLst>
              <a:ext uri="{FF2B5EF4-FFF2-40B4-BE49-F238E27FC236}">
                <a16:creationId xmlns:a16="http://schemas.microsoft.com/office/drawing/2014/main" id="{DD9922A1-F63A-4314-B17D-98E4638B1818}"/>
              </a:ext>
            </a:extLst>
          </p:cNvPr>
          <p:cNvSpPr txBox="1"/>
          <p:nvPr/>
        </p:nvSpPr>
        <p:spPr>
          <a:xfrm>
            <a:off x="468414" y="3310186"/>
            <a:ext cx="8512721" cy="707886"/>
          </a:xfrm>
          <a:prstGeom prst="rect">
            <a:avLst/>
          </a:prstGeom>
          <a:noFill/>
        </p:spPr>
        <p:txBody>
          <a:bodyPr wrap="square" rtlCol="0">
            <a:spAutoFit/>
          </a:bodyPr>
          <a:lstStyle/>
          <a:p>
            <a:r>
              <a:rPr lang="it-IT" sz="2000" b="1" u="sng" dirty="0">
                <a:solidFill>
                  <a:srgbClr val="013668"/>
                </a:solidFill>
              </a:rPr>
              <a:t>C. Vendittozzi </a:t>
            </a:r>
            <a:r>
              <a:rPr lang="it-IT" sz="2000" b="1" baseline="30000" dirty="0">
                <a:solidFill>
                  <a:srgbClr val="013668"/>
                </a:solidFill>
              </a:rPr>
              <a:t>A</a:t>
            </a:r>
            <a:r>
              <a:rPr lang="it-IT" sz="2000" b="1" dirty="0">
                <a:solidFill>
                  <a:srgbClr val="013668"/>
                </a:solidFill>
              </a:rPr>
              <a:t>,</a:t>
            </a:r>
            <a:r>
              <a:rPr lang="it-IT" sz="2000" dirty="0">
                <a:solidFill>
                  <a:srgbClr val="013668"/>
                </a:solidFill>
              </a:rPr>
              <a:t> S. </a:t>
            </a:r>
            <a:r>
              <a:rPr lang="it-IT" sz="2000" dirty="0" err="1">
                <a:solidFill>
                  <a:srgbClr val="013668"/>
                </a:solidFill>
              </a:rPr>
              <a:t>Colafranceschi</a:t>
            </a:r>
            <a:r>
              <a:rPr lang="it-IT" sz="2000" dirty="0">
                <a:solidFill>
                  <a:srgbClr val="013668"/>
                </a:solidFill>
              </a:rPr>
              <a:t> </a:t>
            </a:r>
            <a:r>
              <a:rPr lang="it-IT" sz="2000" b="1" baseline="30000" dirty="0">
                <a:solidFill>
                  <a:srgbClr val="013668"/>
                </a:solidFill>
              </a:rPr>
              <a:t>B</a:t>
            </a:r>
            <a:r>
              <a:rPr lang="it-IT" sz="2000" dirty="0">
                <a:solidFill>
                  <a:srgbClr val="013668"/>
                </a:solidFill>
              </a:rPr>
              <a:t>, S. Bianco </a:t>
            </a:r>
            <a:r>
              <a:rPr lang="it-IT" sz="2000" b="1" baseline="30000" dirty="0">
                <a:solidFill>
                  <a:srgbClr val="013668"/>
                </a:solidFill>
              </a:rPr>
              <a:t>C</a:t>
            </a:r>
            <a:r>
              <a:rPr lang="it-IT" sz="2000" dirty="0">
                <a:solidFill>
                  <a:srgbClr val="013668"/>
                </a:solidFill>
              </a:rPr>
              <a:t>, </a:t>
            </a:r>
          </a:p>
          <a:p>
            <a:r>
              <a:rPr lang="it-IT" sz="2000" dirty="0">
                <a:solidFill>
                  <a:srgbClr val="013668"/>
                </a:solidFill>
              </a:rPr>
              <a:t>G. Saviano </a:t>
            </a:r>
            <a:r>
              <a:rPr lang="it-IT" sz="2000" b="1" baseline="30000" dirty="0">
                <a:solidFill>
                  <a:srgbClr val="013668"/>
                </a:solidFill>
              </a:rPr>
              <a:t>D</a:t>
            </a:r>
            <a:r>
              <a:rPr lang="it-IT" sz="2000" dirty="0">
                <a:solidFill>
                  <a:srgbClr val="013668"/>
                </a:solidFill>
              </a:rPr>
              <a:t>, L. S. L. Barros </a:t>
            </a:r>
            <a:r>
              <a:rPr lang="it-IT" sz="2000" b="1" baseline="30000" dirty="0">
                <a:solidFill>
                  <a:srgbClr val="013668"/>
                </a:solidFill>
              </a:rPr>
              <a:t>A</a:t>
            </a:r>
            <a:r>
              <a:rPr lang="it-IT" sz="2000" dirty="0">
                <a:solidFill>
                  <a:srgbClr val="013668"/>
                </a:solidFill>
              </a:rPr>
              <a:t>, A. V. R. Dias </a:t>
            </a:r>
            <a:r>
              <a:rPr lang="it-IT" sz="2000" b="1" baseline="30000" dirty="0">
                <a:solidFill>
                  <a:srgbClr val="013668"/>
                </a:solidFill>
              </a:rPr>
              <a:t>A</a:t>
            </a:r>
            <a:endParaRPr lang="it-IT" sz="2000" dirty="0">
              <a:solidFill>
                <a:srgbClr val="013668"/>
              </a:solidFill>
            </a:endParaRPr>
          </a:p>
        </p:txBody>
      </p:sp>
      <p:pic>
        <p:nvPicPr>
          <p:cNvPr id="26" name="Picture 2" descr="Risultati immagini per logo UnB">
            <a:extLst>
              <a:ext uri="{FF2B5EF4-FFF2-40B4-BE49-F238E27FC236}">
                <a16:creationId xmlns:a16="http://schemas.microsoft.com/office/drawing/2014/main" id="{5FFFEB59-D099-4436-9EE5-594C25ED38E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008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smart adaptive wing">
            <a:extLst>
              <a:ext uri="{FF2B5EF4-FFF2-40B4-BE49-F238E27FC236}">
                <a16:creationId xmlns:a16="http://schemas.microsoft.com/office/drawing/2014/main" id="{81CA5DF4-FE6A-40FC-A3ED-DD386B2C4B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45" b="16045"/>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data 1">
            <a:extLst>
              <a:ext uri="{FF2B5EF4-FFF2-40B4-BE49-F238E27FC236}">
                <a16:creationId xmlns:a16="http://schemas.microsoft.com/office/drawing/2014/main" id="{03FF5C07-083E-4D16-A9E1-B33F8EBDAABF}"/>
              </a:ext>
            </a:extLst>
          </p:cNvPr>
          <p:cNvSpPr>
            <a:spLocks noGrp="1"/>
          </p:cNvSpPr>
          <p:nvPr>
            <p:ph type="dt" sz="half" idx="10"/>
          </p:nvPr>
        </p:nvSpPr>
        <p:spPr/>
        <p:txBody>
          <a:bodyPr/>
          <a:lstStyle/>
          <a:p>
            <a:r>
              <a:rPr lang="pt-BR"/>
              <a:t>26/08/2019</a:t>
            </a:r>
          </a:p>
        </p:txBody>
      </p:sp>
      <p:sp>
        <p:nvSpPr>
          <p:cNvPr id="3" name="Segnaposto numero diapositiva 2">
            <a:extLst>
              <a:ext uri="{FF2B5EF4-FFF2-40B4-BE49-F238E27FC236}">
                <a16:creationId xmlns:a16="http://schemas.microsoft.com/office/drawing/2014/main" id="{94A598D2-837E-4411-AC2E-150689BE0F83}"/>
              </a:ext>
            </a:extLst>
          </p:cNvPr>
          <p:cNvSpPr>
            <a:spLocks noGrp="1"/>
          </p:cNvSpPr>
          <p:nvPr>
            <p:ph type="sldNum" sz="quarter" idx="12"/>
          </p:nvPr>
        </p:nvSpPr>
        <p:spPr/>
        <p:txBody>
          <a:bodyPr/>
          <a:lstStyle/>
          <a:p>
            <a:fld id="{69F4376B-4D50-4165-900A-E21C0DD00CA4}" type="slidenum">
              <a:rPr lang="pt-BR" smtClean="0"/>
              <a:t>35</a:t>
            </a:fld>
            <a:endParaRPr lang="pt-BR"/>
          </a:p>
        </p:txBody>
      </p:sp>
      <p:pic>
        <p:nvPicPr>
          <p:cNvPr id="5" name="Picture 2" descr="Risultati immagini per logo UnB">
            <a:extLst>
              <a:ext uri="{FF2B5EF4-FFF2-40B4-BE49-F238E27FC236}">
                <a16:creationId xmlns:a16="http://schemas.microsoft.com/office/drawing/2014/main" id="{A8FE3851-3973-408E-BB01-060C11681C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11029023" y="299537"/>
            <a:ext cx="799349" cy="7200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19">
            <a:extLst>
              <a:ext uri="{FF2B5EF4-FFF2-40B4-BE49-F238E27FC236}">
                <a16:creationId xmlns:a16="http://schemas.microsoft.com/office/drawing/2014/main" id="{D2807012-D947-433F-92A7-D13D501C9125}"/>
              </a:ext>
            </a:extLst>
          </p:cNvPr>
          <p:cNvSpPr txBox="1"/>
          <p:nvPr/>
        </p:nvSpPr>
        <p:spPr>
          <a:xfrm>
            <a:off x="3044858" y="100410"/>
            <a:ext cx="7738524" cy="1118255"/>
          </a:xfrm>
          <a:prstGeom prst="rect">
            <a:avLst/>
          </a:prstGeom>
          <a:noFill/>
        </p:spPr>
        <p:txBody>
          <a:bodyPr wrap="square" rtlCol="0">
            <a:spAutoFit/>
          </a:bodyPr>
          <a:lstStyle/>
          <a:p>
            <a:pPr>
              <a:lnSpc>
                <a:spcPts val="4000"/>
              </a:lnSpc>
            </a:pPr>
            <a:r>
              <a:rPr lang="en-US" sz="4000" b="1" dirty="0">
                <a:solidFill>
                  <a:schemeClr val="bg1"/>
                </a:solidFill>
              </a:rPr>
              <a:t>Mimic Nature, seeking for </a:t>
            </a:r>
            <a:r>
              <a:rPr lang="en-US" sz="4000" b="1" i="1" dirty="0">
                <a:solidFill>
                  <a:schemeClr val="bg1"/>
                </a:solidFill>
              </a:rPr>
              <a:t>intelligent</a:t>
            </a:r>
            <a:r>
              <a:rPr lang="en-US" sz="4000" b="1" dirty="0">
                <a:solidFill>
                  <a:schemeClr val="bg1"/>
                </a:solidFill>
              </a:rPr>
              <a:t> engineering system</a:t>
            </a:r>
            <a:endParaRPr lang="it-IT" sz="4000" b="1" dirty="0">
              <a:solidFill>
                <a:schemeClr val="bg1"/>
              </a:solidFill>
            </a:endParaRPr>
          </a:p>
        </p:txBody>
      </p:sp>
      <p:sp>
        <p:nvSpPr>
          <p:cNvPr id="7" name="CasellaDiTesto 6">
            <a:extLst>
              <a:ext uri="{FF2B5EF4-FFF2-40B4-BE49-F238E27FC236}">
                <a16:creationId xmlns:a16="http://schemas.microsoft.com/office/drawing/2014/main" id="{C90B510F-9AA8-42AC-B9D2-3075CF60EF54}"/>
              </a:ext>
            </a:extLst>
          </p:cNvPr>
          <p:cNvSpPr txBox="1"/>
          <p:nvPr/>
        </p:nvSpPr>
        <p:spPr>
          <a:xfrm>
            <a:off x="349045" y="4069595"/>
            <a:ext cx="3374578" cy="553998"/>
          </a:xfrm>
          <a:prstGeom prst="rect">
            <a:avLst/>
          </a:prstGeom>
          <a:noFill/>
        </p:spPr>
        <p:txBody>
          <a:bodyPr wrap="none" rtlCol="0">
            <a:spAutoFit/>
          </a:bodyPr>
          <a:lstStyle/>
          <a:p>
            <a:r>
              <a:rPr lang="en-US" sz="3000" dirty="0">
                <a:solidFill>
                  <a:schemeClr val="bg1"/>
                </a:solidFill>
              </a:rPr>
              <a:t>Smart or Intelligent?</a:t>
            </a:r>
          </a:p>
        </p:txBody>
      </p:sp>
      <p:sp>
        <p:nvSpPr>
          <p:cNvPr id="8" name="Rettangolo 7">
            <a:extLst>
              <a:ext uri="{FF2B5EF4-FFF2-40B4-BE49-F238E27FC236}">
                <a16:creationId xmlns:a16="http://schemas.microsoft.com/office/drawing/2014/main" id="{F6154B2F-EFB8-427C-9700-34B0B97E1103}"/>
              </a:ext>
            </a:extLst>
          </p:cNvPr>
          <p:cNvSpPr/>
          <p:nvPr/>
        </p:nvSpPr>
        <p:spPr>
          <a:xfrm>
            <a:off x="349045" y="4630238"/>
            <a:ext cx="6641690" cy="1785104"/>
          </a:xfrm>
          <a:prstGeom prst="rect">
            <a:avLst/>
          </a:prstGeom>
        </p:spPr>
        <p:txBody>
          <a:bodyPr wrap="square">
            <a:spAutoFit/>
          </a:bodyPr>
          <a:lstStyle/>
          <a:p>
            <a:r>
              <a:rPr lang="en-US" sz="2200" dirty="0">
                <a:solidFill>
                  <a:schemeClr val="bg1"/>
                </a:solidFill>
              </a:rPr>
              <a:t>An intelligent structure is an adaptive structure, it is defined as a structure that is able to sense external stimuli such as pressure, velocity, density, or temperature change, etc. It can process the information and respond in a controlled manner in real time</a:t>
            </a:r>
            <a:endParaRPr lang="pt-BR" sz="2200" dirty="0">
              <a:solidFill>
                <a:schemeClr val="bg1"/>
              </a:solidFill>
            </a:endParaRPr>
          </a:p>
        </p:txBody>
      </p:sp>
      <p:sp>
        <p:nvSpPr>
          <p:cNvPr id="9" name="Rettangolo 8">
            <a:extLst>
              <a:ext uri="{FF2B5EF4-FFF2-40B4-BE49-F238E27FC236}">
                <a16:creationId xmlns:a16="http://schemas.microsoft.com/office/drawing/2014/main" id="{7C42D85C-8A67-4536-B4B6-273FC4594DD9}"/>
              </a:ext>
            </a:extLst>
          </p:cNvPr>
          <p:cNvSpPr/>
          <p:nvPr/>
        </p:nvSpPr>
        <p:spPr>
          <a:xfrm>
            <a:off x="8246807" y="3555583"/>
            <a:ext cx="3854245" cy="923330"/>
          </a:xfrm>
          <a:prstGeom prst="rect">
            <a:avLst/>
          </a:prstGeom>
        </p:spPr>
        <p:txBody>
          <a:bodyPr wrap="square">
            <a:spAutoFit/>
          </a:bodyPr>
          <a:lstStyle/>
          <a:p>
            <a:r>
              <a:rPr lang="pt-BR" dirty="0">
                <a:solidFill>
                  <a:schemeClr val="bg1"/>
                </a:solidFill>
              </a:rPr>
              <a:t>Source:</a:t>
            </a:r>
          </a:p>
          <a:p>
            <a:r>
              <a:rPr lang="pt-BR" dirty="0">
                <a:solidFill>
                  <a:schemeClr val="bg1"/>
                </a:solidFill>
              </a:rPr>
              <a:t>https://www.nasa.gov/centers/langley/news/factsheets/21stcentury.html</a:t>
            </a:r>
          </a:p>
        </p:txBody>
      </p:sp>
    </p:spTree>
    <p:extLst>
      <p:ext uri="{BB962C8B-B14F-4D97-AF65-F5344CB8AC3E}">
        <p14:creationId xmlns:p14="http://schemas.microsoft.com/office/powerpoint/2010/main" val="3758604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B4939BD-1AEC-4DE6-BEFE-070C78D579D6}"/>
              </a:ext>
            </a:extLst>
          </p:cNvPr>
          <p:cNvPicPr>
            <a:picLocks noChangeAspect="1"/>
          </p:cNvPicPr>
          <p:nvPr/>
        </p:nvPicPr>
        <p:blipFill rotWithShape="1">
          <a:blip r:embed="rId3"/>
          <a:srcRect l="11905" t="8445" r="53179" b="7294"/>
          <a:stretch/>
        </p:blipFill>
        <p:spPr>
          <a:xfrm>
            <a:off x="1054009" y="1222323"/>
            <a:ext cx="4004575" cy="5321821"/>
          </a:xfrm>
          <a:prstGeom prst="rect">
            <a:avLst/>
          </a:prstGeom>
        </p:spPr>
      </p:pic>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36</a:t>
            </a:fld>
            <a:endParaRPr lang="pt-BR"/>
          </a:p>
        </p:txBody>
      </p:sp>
      <p:sp>
        <p:nvSpPr>
          <p:cNvPr id="5" name="CaixaDeTexto 4">
            <a:extLst>
              <a:ext uri="{FF2B5EF4-FFF2-40B4-BE49-F238E27FC236}">
                <a16:creationId xmlns:a16="http://schemas.microsoft.com/office/drawing/2014/main" id="{E3A7D4C1-DDBE-40C2-BA86-7E1F124AD58D}"/>
              </a:ext>
            </a:extLst>
          </p:cNvPr>
          <p:cNvSpPr txBox="1"/>
          <p:nvPr/>
        </p:nvSpPr>
        <p:spPr>
          <a:xfrm>
            <a:off x="102088" y="2972218"/>
            <a:ext cx="1156342" cy="646331"/>
          </a:xfrm>
          <a:prstGeom prst="rect">
            <a:avLst/>
          </a:prstGeom>
          <a:noFill/>
        </p:spPr>
        <p:txBody>
          <a:bodyPr wrap="none" rtlCol="0">
            <a:spAutoFit/>
          </a:bodyPr>
          <a:lstStyle/>
          <a:p>
            <a:pPr algn="r"/>
            <a:r>
              <a:rPr lang="en-US" b="1" dirty="0">
                <a:solidFill>
                  <a:srgbClr val="001B46"/>
                </a:solidFill>
              </a:rPr>
              <a:t>Biological </a:t>
            </a:r>
          </a:p>
          <a:p>
            <a:pPr algn="r"/>
            <a:r>
              <a:rPr lang="en-US" b="1" dirty="0">
                <a:solidFill>
                  <a:srgbClr val="001B46"/>
                </a:solidFill>
              </a:rPr>
              <a:t>System</a:t>
            </a:r>
          </a:p>
        </p:txBody>
      </p:sp>
      <p:sp>
        <p:nvSpPr>
          <p:cNvPr id="13" name="CaixaDeTexto 12">
            <a:extLst>
              <a:ext uri="{FF2B5EF4-FFF2-40B4-BE49-F238E27FC236}">
                <a16:creationId xmlns:a16="http://schemas.microsoft.com/office/drawing/2014/main" id="{BA2EFCCD-9EAB-4C81-A76D-F58E698A7C3D}"/>
              </a:ext>
            </a:extLst>
          </p:cNvPr>
          <p:cNvSpPr txBox="1"/>
          <p:nvPr/>
        </p:nvSpPr>
        <p:spPr>
          <a:xfrm>
            <a:off x="2609942" y="2221421"/>
            <a:ext cx="1309974" cy="646331"/>
          </a:xfrm>
          <a:prstGeom prst="rect">
            <a:avLst/>
          </a:prstGeom>
          <a:noFill/>
        </p:spPr>
        <p:txBody>
          <a:bodyPr wrap="none" rtlCol="0">
            <a:spAutoFit/>
          </a:bodyPr>
          <a:lstStyle/>
          <a:p>
            <a:r>
              <a:rPr lang="en-US" b="1" dirty="0">
                <a:solidFill>
                  <a:srgbClr val="001B46"/>
                </a:solidFill>
              </a:rPr>
              <a:t>Engineering</a:t>
            </a:r>
          </a:p>
          <a:p>
            <a:r>
              <a:rPr lang="en-US" b="1" dirty="0">
                <a:solidFill>
                  <a:srgbClr val="001B46"/>
                </a:solidFill>
              </a:rPr>
              <a:t>System</a:t>
            </a:r>
          </a:p>
        </p:txBody>
      </p:sp>
      <p:cxnSp>
        <p:nvCxnSpPr>
          <p:cNvPr id="20" name="Conector de Seta Reta 19">
            <a:extLst>
              <a:ext uri="{FF2B5EF4-FFF2-40B4-BE49-F238E27FC236}">
                <a16:creationId xmlns:a16="http://schemas.microsoft.com/office/drawing/2014/main" id="{EB126BBA-3DA6-482F-A876-3319F08292C1}"/>
              </a:ext>
            </a:extLst>
          </p:cNvPr>
          <p:cNvCxnSpPr/>
          <p:nvPr/>
        </p:nvCxnSpPr>
        <p:spPr>
          <a:xfrm flipH="1">
            <a:off x="8171810" y="2036756"/>
            <a:ext cx="36882" cy="3094617"/>
          </a:xfrm>
          <a:prstGeom prst="straightConnector1">
            <a:avLst/>
          </a:prstGeom>
          <a:ln w="57150">
            <a:solidFill>
              <a:srgbClr val="007E2A"/>
            </a:solidFill>
            <a:tailEnd type="triangle"/>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5D14A4DA-66BD-47F3-85DD-88B44EBCC7DD}"/>
              </a:ext>
            </a:extLst>
          </p:cNvPr>
          <p:cNvSpPr txBox="1"/>
          <p:nvPr/>
        </p:nvSpPr>
        <p:spPr>
          <a:xfrm>
            <a:off x="5667339" y="2036756"/>
            <a:ext cx="5054738" cy="1015663"/>
          </a:xfrm>
          <a:prstGeom prst="rect">
            <a:avLst/>
          </a:prstGeom>
          <a:solidFill>
            <a:schemeClr val="bg1"/>
          </a:solidFill>
        </p:spPr>
        <p:txBody>
          <a:bodyPr wrap="square" rtlCol="0">
            <a:spAutoFit/>
          </a:bodyPr>
          <a:lstStyle/>
          <a:p>
            <a:pPr algn="ctr"/>
            <a:r>
              <a:rPr lang="en-US" sz="2000" dirty="0">
                <a:solidFill>
                  <a:srgbClr val="023769"/>
                </a:solidFill>
              </a:rPr>
              <a:t>The concept of biomimetics is applied in the sense of copying the “skeleton” of a </a:t>
            </a:r>
          </a:p>
          <a:p>
            <a:pPr algn="ctr"/>
            <a:r>
              <a:rPr lang="en-US" sz="2000" b="1" dirty="0">
                <a:solidFill>
                  <a:srgbClr val="023769"/>
                </a:solidFill>
              </a:rPr>
              <a:t>biological nervous system </a:t>
            </a:r>
            <a:endParaRPr lang="it-IT" sz="2000" b="1" dirty="0">
              <a:solidFill>
                <a:srgbClr val="023769"/>
              </a:solidFill>
            </a:endParaRPr>
          </a:p>
        </p:txBody>
      </p:sp>
      <p:sp>
        <p:nvSpPr>
          <p:cNvPr id="16" name="CaixaDeTexto 15">
            <a:extLst>
              <a:ext uri="{FF2B5EF4-FFF2-40B4-BE49-F238E27FC236}">
                <a16:creationId xmlns:a16="http://schemas.microsoft.com/office/drawing/2014/main" id="{0C780C82-F631-4D18-B24D-5570B229E7FD}"/>
              </a:ext>
            </a:extLst>
          </p:cNvPr>
          <p:cNvSpPr txBox="1"/>
          <p:nvPr/>
        </p:nvSpPr>
        <p:spPr>
          <a:xfrm>
            <a:off x="7663299" y="3218439"/>
            <a:ext cx="1053905" cy="400110"/>
          </a:xfrm>
          <a:prstGeom prst="rect">
            <a:avLst/>
          </a:prstGeom>
          <a:solidFill>
            <a:schemeClr val="bg1"/>
          </a:solidFill>
        </p:spPr>
        <p:txBody>
          <a:bodyPr wrap="square" rtlCol="0">
            <a:spAutoFit/>
          </a:bodyPr>
          <a:lstStyle/>
          <a:p>
            <a:pPr algn="ctr"/>
            <a:r>
              <a:rPr lang="en-US" sz="2000" dirty="0">
                <a:solidFill>
                  <a:srgbClr val="023769"/>
                </a:solidFill>
              </a:rPr>
              <a:t>and</a:t>
            </a:r>
            <a:endParaRPr lang="it-IT" sz="2000" dirty="0">
              <a:solidFill>
                <a:srgbClr val="023769"/>
              </a:solidFill>
            </a:endParaRPr>
          </a:p>
        </p:txBody>
      </p:sp>
      <p:sp>
        <p:nvSpPr>
          <p:cNvPr id="17" name="CaixaDeTexto 16">
            <a:extLst>
              <a:ext uri="{FF2B5EF4-FFF2-40B4-BE49-F238E27FC236}">
                <a16:creationId xmlns:a16="http://schemas.microsoft.com/office/drawing/2014/main" id="{56709E71-BB14-4F38-820A-A5CC38614298}"/>
              </a:ext>
            </a:extLst>
          </p:cNvPr>
          <p:cNvSpPr txBox="1"/>
          <p:nvPr/>
        </p:nvSpPr>
        <p:spPr>
          <a:xfrm>
            <a:off x="5416617" y="3945632"/>
            <a:ext cx="5547268" cy="707886"/>
          </a:xfrm>
          <a:prstGeom prst="rect">
            <a:avLst/>
          </a:prstGeom>
          <a:solidFill>
            <a:schemeClr val="bg1"/>
          </a:solidFill>
          <a:ln>
            <a:solidFill>
              <a:srgbClr val="007E2A"/>
            </a:solidFill>
          </a:ln>
        </p:spPr>
        <p:txBody>
          <a:bodyPr wrap="square" rtlCol="0">
            <a:spAutoFit/>
          </a:bodyPr>
          <a:lstStyle/>
          <a:p>
            <a:pPr algn="ctr"/>
            <a:r>
              <a:rPr lang="en-US" sz="2000" dirty="0">
                <a:solidFill>
                  <a:srgbClr val="023769"/>
                </a:solidFill>
              </a:rPr>
              <a:t>Reproducing it as an array of quasi distributed sensory points (sensors)</a:t>
            </a:r>
            <a:endParaRPr lang="it-IT" sz="2000" dirty="0">
              <a:solidFill>
                <a:srgbClr val="023769"/>
              </a:solidFill>
            </a:endParaRPr>
          </a:p>
        </p:txBody>
      </p:sp>
      <p:sp>
        <p:nvSpPr>
          <p:cNvPr id="18" name="CaixaDeTexto 17">
            <a:extLst>
              <a:ext uri="{FF2B5EF4-FFF2-40B4-BE49-F238E27FC236}">
                <a16:creationId xmlns:a16="http://schemas.microsoft.com/office/drawing/2014/main" id="{BF4AE65A-66DF-4FB8-88B5-1070885C4018}"/>
              </a:ext>
            </a:extLst>
          </p:cNvPr>
          <p:cNvSpPr txBox="1"/>
          <p:nvPr/>
        </p:nvSpPr>
        <p:spPr>
          <a:xfrm>
            <a:off x="5416617" y="5131373"/>
            <a:ext cx="5547268" cy="1015663"/>
          </a:xfrm>
          <a:prstGeom prst="rect">
            <a:avLst/>
          </a:prstGeom>
          <a:solidFill>
            <a:schemeClr val="bg1"/>
          </a:solidFill>
        </p:spPr>
        <p:txBody>
          <a:bodyPr wrap="square" rtlCol="0">
            <a:spAutoFit/>
          </a:bodyPr>
          <a:lstStyle/>
          <a:p>
            <a:pPr algn="ctr"/>
            <a:r>
              <a:rPr lang="en-US" sz="2000" dirty="0">
                <a:solidFill>
                  <a:srgbClr val="023769"/>
                </a:solidFill>
              </a:rPr>
              <a:t>Allowing the engineering system to</a:t>
            </a:r>
            <a:r>
              <a:rPr lang="en-US" sz="2000" b="1" dirty="0">
                <a:solidFill>
                  <a:srgbClr val="023769"/>
                </a:solidFill>
              </a:rPr>
              <a:t> perceive variations in the operating environment </a:t>
            </a:r>
            <a:r>
              <a:rPr lang="en-US" sz="2000" dirty="0">
                <a:solidFill>
                  <a:srgbClr val="023769"/>
                </a:solidFill>
              </a:rPr>
              <a:t>and the consequent repercussions on the system.</a:t>
            </a:r>
            <a:endParaRPr lang="it-IT" sz="2000" dirty="0">
              <a:solidFill>
                <a:srgbClr val="023769"/>
              </a:solidFill>
            </a:endParaRPr>
          </a:p>
        </p:txBody>
      </p:sp>
      <p:sp>
        <p:nvSpPr>
          <p:cNvPr id="19" name="Espaço Reservado para Data 10">
            <a:extLst>
              <a:ext uri="{FF2B5EF4-FFF2-40B4-BE49-F238E27FC236}">
                <a16:creationId xmlns:a16="http://schemas.microsoft.com/office/drawing/2014/main" id="{555EDCFD-1C3F-4D09-B0D8-554BCCC65B70}"/>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5" name="Picture 2" descr="Risultati immagini per logo UnB">
            <a:extLst>
              <a:ext uri="{FF2B5EF4-FFF2-40B4-BE49-F238E27FC236}">
                <a16:creationId xmlns:a16="http://schemas.microsoft.com/office/drawing/2014/main" id="{7F9A086F-625D-48CF-8878-934262634C9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19">
            <a:extLst>
              <a:ext uri="{FF2B5EF4-FFF2-40B4-BE49-F238E27FC236}">
                <a16:creationId xmlns:a16="http://schemas.microsoft.com/office/drawing/2014/main" id="{BC39B74E-220D-4E45-B642-78A0B0DA1F9D}"/>
              </a:ext>
            </a:extLst>
          </p:cNvPr>
          <p:cNvSpPr txBox="1"/>
          <p:nvPr/>
        </p:nvSpPr>
        <p:spPr>
          <a:xfrm>
            <a:off x="306509" y="163061"/>
            <a:ext cx="7738524" cy="1118255"/>
          </a:xfrm>
          <a:prstGeom prst="rect">
            <a:avLst/>
          </a:prstGeom>
          <a:noFill/>
        </p:spPr>
        <p:txBody>
          <a:bodyPr wrap="square" rtlCol="0">
            <a:spAutoFit/>
          </a:bodyPr>
          <a:lstStyle/>
          <a:p>
            <a:pPr>
              <a:lnSpc>
                <a:spcPts val="4000"/>
              </a:lnSpc>
            </a:pPr>
            <a:r>
              <a:rPr lang="en-US" sz="4000" b="1" dirty="0">
                <a:solidFill>
                  <a:srgbClr val="023769"/>
                </a:solidFill>
              </a:rPr>
              <a:t>Mimic Nature, seeking for </a:t>
            </a:r>
            <a:r>
              <a:rPr lang="en-US" sz="4000" b="1" i="1" dirty="0">
                <a:solidFill>
                  <a:srgbClr val="023769"/>
                </a:solidFill>
              </a:rPr>
              <a:t>intelligent</a:t>
            </a:r>
            <a:r>
              <a:rPr lang="en-US" sz="4000" b="1" dirty="0">
                <a:solidFill>
                  <a:srgbClr val="023769"/>
                </a:solidFill>
              </a:rPr>
              <a:t> engineering system</a:t>
            </a:r>
            <a:endParaRPr lang="it-IT" sz="4000" b="1" dirty="0">
              <a:solidFill>
                <a:srgbClr val="023769"/>
              </a:solidFill>
            </a:endParaRPr>
          </a:p>
        </p:txBody>
      </p:sp>
    </p:spTree>
    <p:extLst>
      <p:ext uri="{BB962C8B-B14F-4D97-AF65-F5344CB8AC3E}">
        <p14:creationId xmlns:p14="http://schemas.microsoft.com/office/powerpoint/2010/main" val="3842673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B4939BD-1AEC-4DE6-BEFE-070C78D579D6}"/>
              </a:ext>
            </a:extLst>
          </p:cNvPr>
          <p:cNvPicPr>
            <a:picLocks noChangeAspect="1"/>
          </p:cNvPicPr>
          <p:nvPr/>
        </p:nvPicPr>
        <p:blipFill rotWithShape="1">
          <a:blip r:embed="rId3"/>
          <a:srcRect l="11905" t="8445" r="53179" b="7294"/>
          <a:stretch/>
        </p:blipFill>
        <p:spPr>
          <a:xfrm>
            <a:off x="4233122" y="1113831"/>
            <a:ext cx="4220385" cy="5608618"/>
          </a:xfrm>
          <a:prstGeom prst="rect">
            <a:avLst/>
          </a:prstGeom>
        </p:spPr>
      </p:pic>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37</a:t>
            </a:fld>
            <a:endParaRPr lang="pt-BR"/>
          </a:p>
        </p:txBody>
      </p:sp>
      <p:sp>
        <p:nvSpPr>
          <p:cNvPr id="8" name="Retângulo 7">
            <a:extLst>
              <a:ext uri="{FF2B5EF4-FFF2-40B4-BE49-F238E27FC236}">
                <a16:creationId xmlns:a16="http://schemas.microsoft.com/office/drawing/2014/main" id="{2816CB18-8A42-4264-9C57-176B95354845}"/>
              </a:ext>
            </a:extLst>
          </p:cNvPr>
          <p:cNvSpPr/>
          <p:nvPr/>
        </p:nvSpPr>
        <p:spPr>
          <a:xfrm>
            <a:off x="7338959" y="5093606"/>
            <a:ext cx="4460298" cy="1200329"/>
          </a:xfrm>
          <a:prstGeom prst="rect">
            <a:avLst/>
          </a:prstGeom>
        </p:spPr>
        <p:txBody>
          <a:bodyPr wrap="square">
            <a:spAutoFit/>
          </a:bodyPr>
          <a:lstStyle/>
          <a:p>
            <a:r>
              <a:rPr lang="en-US" sz="2400" b="1" dirty="0">
                <a:solidFill>
                  <a:srgbClr val="023769"/>
                </a:solidFill>
                <a:ea typeface="Times New Roman" panose="02020603050405020304" pitchFamily="18" charset="0"/>
              </a:rPr>
              <a:t>Smart</a:t>
            </a:r>
            <a:r>
              <a:rPr lang="en-US" sz="2400" dirty="0">
                <a:solidFill>
                  <a:srgbClr val="023769"/>
                </a:solidFill>
                <a:ea typeface="Times New Roman" panose="02020603050405020304" pitchFamily="18" charset="0"/>
              </a:rPr>
              <a:t> Structures being able of </a:t>
            </a:r>
          </a:p>
          <a:p>
            <a:r>
              <a:rPr lang="en-US" sz="2400" i="1" dirty="0">
                <a:solidFill>
                  <a:srgbClr val="023769"/>
                </a:solidFill>
                <a:ea typeface="Times New Roman" panose="02020603050405020304" pitchFamily="18" charset="0"/>
              </a:rPr>
              <a:t>sensing</a:t>
            </a:r>
            <a:r>
              <a:rPr lang="en-US" sz="2400" dirty="0">
                <a:solidFill>
                  <a:srgbClr val="023769"/>
                </a:solidFill>
                <a:ea typeface="Times New Roman" panose="02020603050405020304" pitchFamily="18" charset="0"/>
              </a:rPr>
              <a:t> their state in addition to </a:t>
            </a:r>
          </a:p>
          <a:p>
            <a:r>
              <a:rPr lang="en-US" sz="2400" dirty="0">
                <a:solidFill>
                  <a:srgbClr val="023769"/>
                </a:solidFill>
                <a:ea typeface="Times New Roman" panose="02020603050405020304" pitchFamily="18" charset="0"/>
              </a:rPr>
              <a:t>their surrounding environment</a:t>
            </a:r>
            <a:endParaRPr lang="en-US" sz="2400" dirty="0">
              <a:solidFill>
                <a:srgbClr val="023769"/>
              </a:solidFill>
            </a:endParaRPr>
          </a:p>
        </p:txBody>
      </p:sp>
      <p:sp>
        <p:nvSpPr>
          <p:cNvPr id="9" name="CaixaDeTexto 8">
            <a:extLst>
              <a:ext uri="{FF2B5EF4-FFF2-40B4-BE49-F238E27FC236}">
                <a16:creationId xmlns:a16="http://schemas.microsoft.com/office/drawing/2014/main" id="{230593D4-0339-46EE-A71D-29B1E5A1C7B9}"/>
              </a:ext>
            </a:extLst>
          </p:cNvPr>
          <p:cNvSpPr txBox="1"/>
          <p:nvPr/>
        </p:nvSpPr>
        <p:spPr>
          <a:xfrm>
            <a:off x="2538940" y="3728240"/>
            <a:ext cx="1553567" cy="369332"/>
          </a:xfrm>
          <a:prstGeom prst="rect">
            <a:avLst/>
          </a:prstGeom>
          <a:noFill/>
        </p:spPr>
        <p:txBody>
          <a:bodyPr wrap="none" rtlCol="0">
            <a:spAutoFit/>
          </a:bodyPr>
          <a:lstStyle/>
          <a:p>
            <a:r>
              <a:rPr lang="en-US" b="1">
                <a:solidFill>
                  <a:srgbClr val="023769"/>
                </a:solidFill>
              </a:rPr>
              <a:t>Nerve endings</a:t>
            </a:r>
          </a:p>
        </p:txBody>
      </p:sp>
      <p:sp>
        <p:nvSpPr>
          <p:cNvPr id="18" name="CaixaDeTexto 17">
            <a:extLst>
              <a:ext uri="{FF2B5EF4-FFF2-40B4-BE49-F238E27FC236}">
                <a16:creationId xmlns:a16="http://schemas.microsoft.com/office/drawing/2014/main" id="{42654CC8-8667-4A87-9832-B17DED5063EE}"/>
              </a:ext>
            </a:extLst>
          </p:cNvPr>
          <p:cNvSpPr txBox="1"/>
          <p:nvPr/>
        </p:nvSpPr>
        <p:spPr>
          <a:xfrm>
            <a:off x="2852231" y="2532485"/>
            <a:ext cx="1240276" cy="369332"/>
          </a:xfrm>
          <a:prstGeom prst="rect">
            <a:avLst/>
          </a:prstGeom>
          <a:noFill/>
        </p:spPr>
        <p:txBody>
          <a:bodyPr wrap="none" rtlCol="0">
            <a:spAutoFit/>
          </a:bodyPr>
          <a:lstStyle/>
          <a:p>
            <a:r>
              <a:rPr lang="en-US" b="1">
                <a:solidFill>
                  <a:srgbClr val="023769"/>
                </a:solidFill>
              </a:rPr>
              <a:t>Spinal cord</a:t>
            </a:r>
          </a:p>
        </p:txBody>
      </p:sp>
      <p:sp>
        <p:nvSpPr>
          <p:cNvPr id="19" name="CaixaDeTexto 18">
            <a:extLst>
              <a:ext uri="{FF2B5EF4-FFF2-40B4-BE49-F238E27FC236}">
                <a16:creationId xmlns:a16="http://schemas.microsoft.com/office/drawing/2014/main" id="{94AEC320-BAD3-4D7E-99A8-E079C43D6A2A}"/>
              </a:ext>
            </a:extLst>
          </p:cNvPr>
          <p:cNvSpPr txBox="1"/>
          <p:nvPr/>
        </p:nvSpPr>
        <p:spPr>
          <a:xfrm>
            <a:off x="3407961" y="1533680"/>
            <a:ext cx="684546" cy="369332"/>
          </a:xfrm>
          <a:prstGeom prst="rect">
            <a:avLst/>
          </a:prstGeom>
          <a:noFill/>
        </p:spPr>
        <p:txBody>
          <a:bodyPr wrap="none" rtlCol="0">
            <a:spAutoFit/>
          </a:bodyPr>
          <a:lstStyle/>
          <a:p>
            <a:r>
              <a:rPr lang="en-US" b="1">
                <a:solidFill>
                  <a:srgbClr val="023769"/>
                </a:solidFill>
              </a:rPr>
              <a:t>Brain</a:t>
            </a:r>
          </a:p>
        </p:txBody>
      </p:sp>
      <p:sp>
        <p:nvSpPr>
          <p:cNvPr id="22" name="CaixaDeTexto 21">
            <a:extLst>
              <a:ext uri="{FF2B5EF4-FFF2-40B4-BE49-F238E27FC236}">
                <a16:creationId xmlns:a16="http://schemas.microsoft.com/office/drawing/2014/main" id="{F66E2069-7815-4BDD-8403-A6BCF1121158}"/>
              </a:ext>
            </a:extLst>
          </p:cNvPr>
          <p:cNvSpPr txBox="1"/>
          <p:nvPr/>
        </p:nvSpPr>
        <p:spPr>
          <a:xfrm>
            <a:off x="6785041" y="2544208"/>
            <a:ext cx="2095189" cy="369332"/>
          </a:xfrm>
          <a:prstGeom prst="rect">
            <a:avLst/>
          </a:prstGeom>
          <a:noFill/>
        </p:spPr>
        <p:txBody>
          <a:bodyPr wrap="none" rtlCol="0">
            <a:spAutoFit/>
          </a:bodyPr>
          <a:lstStyle/>
          <a:p>
            <a:r>
              <a:rPr lang="pt-BR" b="1" dirty="0">
                <a:solidFill>
                  <a:srgbClr val="023769"/>
                </a:solidFill>
              </a:rPr>
              <a:t>Communication Bus</a:t>
            </a:r>
          </a:p>
        </p:txBody>
      </p:sp>
      <p:sp>
        <p:nvSpPr>
          <p:cNvPr id="23" name="CaixaDeTexto 22">
            <a:extLst>
              <a:ext uri="{FF2B5EF4-FFF2-40B4-BE49-F238E27FC236}">
                <a16:creationId xmlns:a16="http://schemas.microsoft.com/office/drawing/2014/main" id="{5071244D-4A5B-4D9D-AC5D-F431D4DC736D}"/>
              </a:ext>
            </a:extLst>
          </p:cNvPr>
          <p:cNvSpPr txBox="1"/>
          <p:nvPr/>
        </p:nvSpPr>
        <p:spPr>
          <a:xfrm>
            <a:off x="6643388" y="1406903"/>
            <a:ext cx="1656607" cy="369332"/>
          </a:xfrm>
          <a:prstGeom prst="rect">
            <a:avLst/>
          </a:prstGeom>
          <a:noFill/>
        </p:spPr>
        <p:txBody>
          <a:bodyPr wrap="none" rtlCol="0">
            <a:spAutoFit/>
          </a:bodyPr>
          <a:lstStyle/>
          <a:p>
            <a:r>
              <a:rPr lang="en-US" b="1">
                <a:solidFill>
                  <a:srgbClr val="023769"/>
                </a:solidFill>
              </a:rPr>
              <a:t>Processing Unit</a:t>
            </a:r>
          </a:p>
        </p:txBody>
      </p:sp>
      <p:cxnSp>
        <p:nvCxnSpPr>
          <p:cNvPr id="11" name="Conector de Seta Reta 10">
            <a:extLst>
              <a:ext uri="{FF2B5EF4-FFF2-40B4-BE49-F238E27FC236}">
                <a16:creationId xmlns:a16="http://schemas.microsoft.com/office/drawing/2014/main" id="{F4698801-E814-49FC-99EA-BED6CC08F03F}"/>
              </a:ext>
            </a:extLst>
          </p:cNvPr>
          <p:cNvCxnSpPr>
            <a:stCxn id="18" idx="3"/>
          </p:cNvCxnSpPr>
          <p:nvPr/>
        </p:nvCxnSpPr>
        <p:spPr>
          <a:xfrm>
            <a:off x="4092507" y="2717151"/>
            <a:ext cx="114912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de Seta Reta 24">
            <a:extLst>
              <a:ext uri="{FF2B5EF4-FFF2-40B4-BE49-F238E27FC236}">
                <a16:creationId xmlns:a16="http://schemas.microsoft.com/office/drawing/2014/main" id="{49750ECD-C985-4D48-A909-FA3A78478A50}"/>
              </a:ext>
            </a:extLst>
          </p:cNvPr>
          <p:cNvCxnSpPr>
            <a:stCxn id="19" idx="3"/>
          </p:cNvCxnSpPr>
          <p:nvPr/>
        </p:nvCxnSpPr>
        <p:spPr>
          <a:xfrm flipV="1">
            <a:off x="4092507" y="1416298"/>
            <a:ext cx="1149129" cy="302048"/>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6" name="Conector de Seta Reta 25">
            <a:extLst>
              <a:ext uri="{FF2B5EF4-FFF2-40B4-BE49-F238E27FC236}">
                <a16:creationId xmlns:a16="http://schemas.microsoft.com/office/drawing/2014/main" id="{E04B72BA-C885-4390-BF31-0B467959D05E}"/>
              </a:ext>
            </a:extLst>
          </p:cNvPr>
          <p:cNvCxnSpPr>
            <a:cxnSpLocks/>
            <a:stCxn id="9" idx="3"/>
          </p:cNvCxnSpPr>
          <p:nvPr/>
        </p:nvCxnSpPr>
        <p:spPr>
          <a:xfrm>
            <a:off x="4092507" y="3912906"/>
            <a:ext cx="76628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de Seta Reta 29">
            <a:extLst>
              <a:ext uri="{FF2B5EF4-FFF2-40B4-BE49-F238E27FC236}">
                <a16:creationId xmlns:a16="http://schemas.microsoft.com/office/drawing/2014/main" id="{5241DF6B-6F5B-455A-A30B-3FB6B68A998C}"/>
              </a:ext>
            </a:extLst>
          </p:cNvPr>
          <p:cNvCxnSpPr>
            <a:stCxn id="23" idx="1"/>
          </p:cNvCxnSpPr>
          <p:nvPr/>
        </p:nvCxnSpPr>
        <p:spPr>
          <a:xfrm flipH="1" flipV="1">
            <a:off x="5562862" y="1567323"/>
            <a:ext cx="1080526" cy="242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de Seta Reta 31">
            <a:extLst>
              <a:ext uri="{FF2B5EF4-FFF2-40B4-BE49-F238E27FC236}">
                <a16:creationId xmlns:a16="http://schemas.microsoft.com/office/drawing/2014/main" id="{39F2A4CD-8C90-4BE4-B540-BD330E6D665B}"/>
              </a:ext>
            </a:extLst>
          </p:cNvPr>
          <p:cNvCxnSpPr>
            <a:cxnSpLocks/>
            <a:stCxn id="22" idx="1"/>
          </p:cNvCxnSpPr>
          <p:nvPr/>
        </p:nvCxnSpPr>
        <p:spPr>
          <a:xfrm flipH="1" flipV="1">
            <a:off x="5408117" y="2532485"/>
            <a:ext cx="1376924" cy="1963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CaixaDeTexto 32">
            <a:extLst>
              <a:ext uri="{FF2B5EF4-FFF2-40B4-BE49-F238E27FC236}">
                <a16:creationId xmlns:a16="http://schemas.microsoft.com/office/drawing/2014/main" id="{B0D4952F-05D9-4C6F-A1A8-A299E416EEBA}"/>
              </a:ext>
            </a:extLst>
          </p:cNvPr>
          <p:cNvSpPr txBox="1"/>
          <p:nvPr/>
        </p:nvSpPr>
        <p:spPr>
          <a:xfrm>
            <a:off x="7134390" y="4426937"/>
            <a:ext cx="2095189" cy="369332"/>
          </a:xfrm>
          <a:prstGeom prst="rect">
            <a:avLst/>
          </a:prstGeom>
          <a:noFill/>
        </p:spPr>
        <p:txBody>
          <a:bodyPr wrap="square" rtlCol="0">
            <a:spAutoFit/>
          </a:bodyPr>
          <a:lstStyle/>
          <a:p>
            <a:r>
              <a:rPr lang="en-US" b="1">
                <a:solidFill>
                  <a:srgbClr val="023769"/>
                </a:solidFill>
              </a:rPr>
              <a:t>Sensors</a:t>
            </a:r>
          </a:p>
        </p:txBody>
      </p:sp>
      <p:cxnSp>
        <p:nvCxnSpPr>
          <p:cNvPr id="34" name="Conector de Seta Reta 33">
            <a:extLst>
              <a:ext uri="{FF2B5EF4-FFF2-40B4-BE49-F238E27FC236}">
                <a16:creationId xmlns:a16="http://schemas.microsoft.com/office/drawing/2014/main" id="{415E2368-1D97-4C1D-9C0F-58E507A62027}"/>
              </a:ext>
            </a:extLst>
          </p:cNvPr>
          <p:cNvCxnSpPr>
            <a:cxnSpLocks/>
            <a:stCxn id="33" idx="1"/>
          </p:cNvCxnSpPr>
          <p:nvPr/>
        </p:nvCxnSpPr>
        <p:spPr>
          <a:xfrm flipH="1" flipV="1">
            <a:off x="5562862" y="4257973"/>
            <a:ext cx="1571528" cy="3536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Espaço Reservado para Data 10">
            <a:extLst>
              <a:ext uri="{FF2B5EF4-FFF2-40B4-BE49-F238E27FC236}">
                <a16:creationId xmlns:a16="http://schemas.microsoft.com/office/drawing/2014/main" id="{4583DBAC-845B-4BA2-9F6B-9951E15B0292}"/>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20" name="Picture 2" descr="Risultati immagini per logo UnB">
            <a:extLst>
              <a:ext uri="{FF2B5EF4-FFF2-40B4-BE49-F238E27FC236}">
                <a16:creationId xmlns:a16="http://schemas.microsoft.com/office/drawing/2014/main" id="{0B8BFAA7-7EA9-4026-B9B3-1D908065D4F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19">
            <a:extLst>
              <a:ext uri="{FF2B5EF4-FFF2-40B4-BE49-F238E27FC236}">
                <a16:creationId xmlns:a16="http://schemas.microsoft.com/office/drawing/2014/main" id="{C9E74CDA-8314-48F3-9A61-E66F93E4304D}"/>
              </a:ext>
            </a:extLst>
          </p:cNvPr>
          <p:cNvSpPr txBox="1"/>
          <p:nvPr/>
        </p:nvSpPr>
        <p:spPr>
          <a:xfrm>
            <a:off x="306509" y="163061"/>
            <a:ext cx="7738524" cy="1118255"/>
          </a:xfrm>
          <a:prstGeom prst="rect">
            <a:avLst/>
          </a:prstGeom>
          <a:noFill/>
        </p:spPr>
        <p:txBody>
          <a:bodyPr wrap="square" rtlCol="0">
            <a:spAutoFit/>
          </a:bodyPr>
          <a:lstStyle/>
          <a:p>
            <a:pPr>
              <a:lnSpc>
                <a:spcPts val="4000"/>
              </a:lnSpc>
            </a:pPr>
            <a:r>
              <a:rPr lang="en-US" sz="4000" b="1" dirty="0">
                <a:solidFill>
                  <a:srgbClr val="023769"/>
                </a:solidFill>
              </a:rPr>
              <a:t>Mimic Nature, seeking for </a:t>
            </a:r>
            <a:r>
              <a:rPr lang="en-US" sz="4000" b="1" i="1" dirty="0">
                <a:solidFill>
                  <a:srgbClr val="023769"/>
                </a:solidFill>
              </a:rPr>
              <a:t>intelligent</a:t>
            </a:r>
            <a:r>
              <a:rPr lang="en-US" sz="4000" b="1" dirty="0">
                <a:solidFill>
                  <a:srgbClr val="023769"/>
                </a:solidFill>
              </a:rPr>
              <a:t> engineering system</a:t>
            </a:r>
            <a:endParaRPr lang="it-IT" sz="4000" b="1" dirty="0">
              <a:solidFill>
                <a:srgbClr val="023769"/>
              </a:solidFill>
            </a:endParaRPr>
          </a:p>
        </p:txBody>
      </p:sp>
    </p:spTree>
    <p:extLst>
      <p:ext uri="{BB962C8B-B14F-4D97-AF65-F5344CB8AC3E}">
        <p14:creationId xmlns:p14="http://schemas.microsoft.com/office/powerpoint/2010/main" val="1036531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DCCC06AD-2B4A-420E-819C-05D55B5ED203}"/>
              </a:ext>
            </a:extLst>
          </p:cNvPr>
          <p:cNvSpPr>
            <a:spLocks noGrp="1"/>
          </p:cNvSpPr>
          <p:nvPr>
            <p:ph type="sldNum" sz="quarter" idx="12"/>
          </p:nvPr>
        </p:nvSpPr>
        <p:spPr/>
        <p:txBody>
          <a:bodyPr/>
          <a:lstStyle/>
          <a:p>
            <a:fld id="{69F4376B-4D50-4165-900A-E21C0DD00CA4}" type="slidenum">
              <a:rPr lang="pt-BR" smtClean="0"/>
              <a:t>38</a:t>
            </a:fld>
            <a:endParaRPr lang="pt-BR"/>
          </a:p>
        </p:txBody>
      </p:sp>
      <p:sp>
        <p:nvSpPr>
          <p:cNvPr id="111" name="Espaço Reservado para Data 10">
            <a:extLst>
              <a:ext uri="{FF2B5EF4-FFF2-40B4-BE49-F238E27FC236}">
                <a16:creationId xmlns:a16="http://schemas.microsoft.com/office/drawing/2014/main" id="{28E7CFCC-A2C3-4DC6-9815-EE3A99262F8A}"/>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10" name="Imagem 3">
            <a:extLst>
              <a:ext uri="{FF2B5EF4-FFF2-40B4-BE49-F238E27FC236}">
                <a16:creationId xmlns:a16="http://schemas.microsoft.com/office/drawing/2014/main" id="{B9E46102-4212-406B-A0B4-AA2E96E7E2DD}"/>
              </a:ext>
            </a:extLst>
          </p:cNvPr>
          <p:cNvPicPr>
            <a:picLocks noChangeAspect="1"/>
          </p:cNvPicPr>
          <p:nvPr/>
        </p:nvPicPr>
        <p:blipFill rotWithShape="1">
          <a:blip r:embed="rId2">
            <a:clrChange>
              <a:clrFrom>
                <a:srgbClr val="FFFFFF"/>
              </a:clrFrom>
              <a:clrTo>
                <a:srgbClr val="FFFFFF">
                  <a:alpha val="0"/>
                </a:srgbClr>
              </a:clrTo>
            </a:clrChange>
          </a:blip>
          <a:srcRect l="11308" t="22550" r="17615" b="12187"/>
          <a:stretch/>
        </p:blipFill>
        <p:spPr>
          <a:xfrm>
            <a:off x="8162679" y="-21580"/>
            <a:ext cx="4029321" cy="2080072"/>
          </a:xfrm>
          <a:prstGeom prst="rect">
            <a:avLst/>
          </a:prstGeom>
        </p:spPr>
      </p:pic>
      <p:grpSp>
        <p:nvGrpSpPr>
          <p:cNvPr id="109" name="Gruppo 108">
            <a:extLst>
              <a:ext uri="{FF2B5EF4-FFF2-40B4-BE49-F238E27FC236}">
                <a16:creationId xmlns:a16="http://schemas.microsoft.com/office/drawing/2014/main" id="{BE8345CC-DB0D-46F6-9108-4B6150521624}"/>
              </a:ext>
            </a:extLst>
          </p:cNvPr>
          <p:cNvGrpSpPr/>
          <p:nvPr/>
        </p:nvGrpSpPr>
        <p:grpSpPr>
          <a:xfrm>
            <a:off x="742097" y="1442533"/>
            <a:ext cx="9293920" cy="4852984"/>
            <a:chOff x="729397" y="1404433"/>
            <a:chExt cx="9293920" cy="4852984"/>
          </a:xfrm>
        </p:grpSpPr>
        <p:sp>
          <p:nvSpPr>
            <p:cNvPr id="4" name="Rettangolo 6">
              <a:extLst>
                <a:ext uri="{FF2B5EF4-FFF2-40B4-BE49-F238E27FC236}">
                  <a16:creationId xmlns:a16="http://schemas.microsoft.com/office/drawing/2014/main" id="{48F0D906-2F32-4402-BFB9-77426B4F7BE3}"/>
                </a:ext>
              </a:extLst>
            </p:cNvPr>
            <p:cNvSpPr/>
            <p:nvPr/>
          </p:nvSpPr>
          <p:spPr>
            <a:xfrm>
              <a:off x="7207222" y="2167071"/>
              <a:ext cx="1673923" cy="2653939"/>
            </a:xfrm>
            <a:prstGeom prst="rect">
              <a:avLst/>
            </a:prstGeom>
            <a:noFill/>
            <a:ln>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pic>
          <p:nvPicPr>
            <p:cNvPr id="5" name="Picture 2" descr="Related image">
              <a:extLst>
                <a:ext uri="{FF2B5EF4-FFF2-40B4-BE49-F238E27FC236}">
                  <a16:creationId xmlns:a16="http://schemas.microsoft.com/office/drawing/2014/main" id="{DB342B7F-287C-4415-A8E9-F4F9F9B7A22F}"/>
                </a:ext>
              </a:extLst>
            </p:cNvPr>
            <p:cNvPicPr>
              <a:picLocks noChangeAspect="1" noChangeArrowheads="1"/>
            </p:cNvPicPr>
            <p:nvPr/>
          </p:nvPicPr>
          <p:blipFill rotWithShape="1">
            <a:blip r:embed="rId3" cstate="print">
              <a:clrChange>
                <a:clrFrom>
                  <a:srgbClr val="FFFFFF"/>
                </a:clrFrom>
                <a:clrTo>
                  <a:srgbClr val="FF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25247" t="26020" r="25600" b="8356"/>
            <a:stretch/>
          </p:blipFill>
          <p:spPr bwMode="auto">
            <a:xfrm flipH="1">
              <a:off x="7213104" y="2347693"/>
              <a:ext cx="1575735" cy="2422466"/>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18">
              <a:extLst>
                <a:ext uri="{FF2B5EF4-FFF2-40B4-BE49-F238E27FC236}">
                  <a16:creationId xmlns:a16="http://schemas.microsoft.com/office/drawing/2014/main" id="{D0BFB29E-3BCF-491D-8B6B-797F539DA314}"/>
                </a:ext>
              </a:extLst>
            </p:cNvPr>
            <p:cNvSpPr/>
            <p:nvPr/>
          </p:nvSpPr>
          <p:spPr>
            <a:xfrm>
              <a:off x="2539461" y="2406230"/>
              <a:ext cx="3594986" cy="192333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sp>
          <p:nvSpPr>
            <p:cNvPr id="7" name="Rettangolo 3">
              <a:extLst>
                <a:ext uri="{FF2B5EF4-FFF2-40B4-BE49-F238E27FC236}">
                  <a16:creationId xmlns:a16="http://schemas.microsoft.com/office/drawing/2014/main" id="{D00C767B-5090-4AE1-8768-ACC0C6204CEF}"/>
                </a:ext>
              </a:extLst>
            </p:cNvPr>
            <p:cNvSpPr/>
            <p:nvPr/>
          </p:nvSpPr>
          <p:spPr>
            <a:xfrm>
              <a:off x="3645657" y="2477115"/>
              <a:ext cx="1674988" cy="59312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23769"/>
                </a:solidFill>
              </a:endParaRPr>
            </a:p>
          </p:txBody>
        </p:sp>
        <p:sp>
          <p:nvSpPr>
            <p:cNvPr id="8" name="CasellaDiTesto 4">
              <a:extLst>
                <a:ext uri="{FF2B5EF4-FFF2-40B4-BE49-F238E27FC236}">
                  <a16:creationId xmlns:a16="http://schemas.microsoft.com/office/drawing/2014/main" id="{85B0C4E6-AF12-4FD6-BC0B-7AB2CA18E954}"/>
                </a:ext>
              </a:extLst>
            </p:cNvPr>
            <p:cNvSpPr txBox="1"/>
            <p:nvPr/>
          </p:nvSpPr>
          <p:spPr>
            <a:xfrm>
              <a:off x="3628859" y="2472013"/>
              <a:ext cx="1674988" cy="646331"/>
            </a:xfrm>
            <a:prstGeom prst="rect">
              <a:avLst/>
            </a:prstGeom>
            <a:noFill/>
          </p:spPr>
          <p:txBody>
            <a:bodyPr wrap="square" rtlCol="0">
              <a:spAutoFit/>
            </a:bodyPr>
            <a:lstStyle/>
            <a:p>
              <a:pPr algn="ctr"/>
              <a:r>
                <a:rPr lang="it-IT" sz="1200" b="1" dirty="0">
                  <a:solidFill>
                    <a:srgbClr val="023769"/>
                  </a:solidFill>
                  <a:cs typeface="Times New Roman" panose="02020603050405020304" pitchFamily="18" charset="0"/>
                </a:rPr>
                <a:t>Broadband Light Source</a:t>
              </a:r>
            </a:p>
            <a:p>
              <a:pPr algn="ctr"/>
              <a:r>
                <a:rPr lang="it-IT" sz="1200" b="1" dirty="0">
                  <a:solidFill>
                    <a:srgbClr val="023769"/>
                  </a:solidFill>
                  <a:cs typeface="Times New Roman" panose="02020603050405020304" pitchFamily="18" charset="0"/>
                </a:rPr>
                <a:t>(</a:t>
              </a:r>
              <a:r>
                <a:rPr lang="en-US" sz="1200" b="1" dirty="0">
                  <a:solidFill>
                    <a:srgbClr val="023769"/>
                  </a:solidFill>
                  <a:cs typeface="Times New Roman" panose="02020603050405020304" pitchFamily="18" charset="0"/>
                </a:rPr>
                <a:t>Tunable</a:t>
              </a:r>
              <a:r>
                <a:rPr lang="it-IT" sz="1200" b="1" dirty="0">
                  <a:solidFill>
                    <a:srgbClr val="023769"/>
                  </a:solidFill>
                  <a:cs typeface="Times New Roman" panose="02020603050405020304" pitchFamily="18" charset="0"/>
                </a:rPr>
                <a:t> laser) </a:t>
              </a:r>
            </a:p>
          </p:txBody>
        </p:sp>
        <p:sp>
          <p:nvSpPr>
            <p:cNvPr id="9" name="Rettangolo 12">
              <a:extLst>
                <a:ext uri="{FF2B5EF4-FFF2-40B4-BE49-F238E27FC236}">
                  <a16:creationId xmlns:a16="http://schemas.microsoft.com/office/drawing/2014/main" id="{44E78288-2F8F-4E51-A33B-3E2B2EE3C4F8}"/>
                </a:ext>
              </a:extLst>
            </p:cNvPr>
            <p:cNvSpPr/>
            <p:nvPr/>
          </p:nvSpPr>
          <p:spPr>
            <a:xfrm>
              <a:off x="4674039" y="3161636"/>
              <a:ext cx="909420" cy="461665"/>
            </a:xfrm>
            <a:prstGeom prst="rect">
              <a:avLst/>
            </a:prstGeom>
          </p:spPr>
          <p:txBody>
            <a:bodyPr wrap="square">
              <a:spAutoFit/>
            </a:bodyPr>
            <a:lstStyle/>
            <a:p>
              <a:pPr algn="ctr"/>
              <a:r>
                <a:rPr lang="en-US" sz="1200" b="1" i="0" dirty="0">
                  <a:solidFill>
                    <a:srgbClr val="023769"/>
                  </a:solidFill>
                  <a:effectLst/>
                  <a:cs typeface="Times New Roman" panose="02020603050405020304" pitchFamily="18" charset="0"/>
                </a:rPr>
                <a:t>Optical Circulator</a:t>
              </a:r>
              <a:endParaRPr lang="en-US" sz="1200" b="1" dirty="0">
                <a:solidFill>
                  <a:srgbClr val="023769"/>
                </a:solidFill>
                <a:cs typeface="Times New Roman" panose="02020603050405020304" pitchFamily="18" charset="0"/>
              </a:endParaRPr>
            </a:p>
          </p:txBody>
        </p:sp>
        <p:sp>
          <p:nvSpPr>
            <p:cNvPr id="10" name="Rettangolo 16">
              <a:extLst>
                <a:ext uri="{FF2B5EF4-FFF2-40B4-BE49-F238E27FC236}">
                  <a16:creationId xmlns:a16="http://schemas.microsoft.com/office/drawing/2014/main" id="{C128A229-5354-4856-8A09-D5D300F0B8E9}"/>
                </a:ext>
              </a:extLst>
            </p:cNvPr>
            <p:cNvSpPr/>
            <p:nvPr/>
          </p:nvSpPr>
          <p:spPr>
            <a:xfrm>
              <a:off x="2631195" y="3071311"/>
              <a:ext cx="875247" cy="56503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sp>
          <p:nvSpPr>
            <p:cNvPr id="11" name="Rettangolo 17">
              <a:extLst>
                <a:ext uri="{FF2B5EF4-FFF2-40B4-BE49-F238E27FC236}">
                  <a16:creationId xmlns:a16="http://schemas.microsoft.com/office/drawing/2014/main" id="{09351CAE-97BD-48D6-B210-EA9841A38BD3}"/>
                </a:ext>
              </a:extLst>
            </p:cNvPr>
            <p:cNvSpPr/>
            <p:nvPr/>
          </p:nvSpPr>
          <p:spPr>
            <a:xfrm>
              <a:off x="2614108" y="3138386"/>
              <a:ext cx="909420" cy="461665"/>
            </a:xfrm>
            <a:prstGeom prst="rect">
              <a:avLst/>
            </a:prstGeom>
          </p:spPr>
          <p:txBody>
            <a:bodyPr wrap="square">
              <a:spAutoFit/>
            </a:bodyPr>
            <a:lstStyle/>
            <a:p>
              <a:pPr algn="ctr"/>
              <a:r>
                <a:rPr lang="it-IT" sz="1200" b="1" i="0" dirty="0">
                  <a:solidFill>
                    <a:srgbClr val="023769"/>
                  </a:solidFill>
                  <a:effectLst/>
                  <a:cs typeface="Times New Roman" panose="02020603050405020304" pitchFamily="18" charset="0"/>
                </a:rPr>
                <a:t>Data </a:t>
              </a:r>
              <a:r>
                <a:rPr lang="en-US" sz="1200" b="1" i="0" dirty="0">
                  <a:solidFill>
                    <a:srgbClr val="023769"/>
                  </a:solidFill>
                  <a:effectLst/>
                  <a:cs typeface="Times New Roman" panose="02020603050405020304" pitchFamily="18" charset="0"/>
                </a:rPr>
                <a:t>Acquisition</a:t>
              </a:r>
            </a:p>
          </p:txBody>
        </p:sp>
        <p:sp>
          <p:nvSpPr>
            <p:cNvPr id="12" name="Rettangolo 19">
              <a:extLst>
                <a:ext uri="{FF2B5EF4-FFF2-40B4-BE49-F238E27FC236}">
                  <a16:creationId xmlns:a16="http://schemas.microsoft.com/office/drawing/2014/main" id="{850E1139-0E23-4B07-B7F6-E943B76ED9BA}"/>
                </a:ext>
              </a:extLst>
            </p:cNvPr>
            <p:cNvSpPr/>
            <p:nvPr/>
          </p:nvSpPr>
          <p:spPr>
            <a:xfrm>
              <a:off x="2465988" y="1975343"/>
              <a:ext cx="972543" cy="461665"/>
            </a:xfrm>
            <a:prstGeom prst="rect">
              <a:avLst/>
            </a:prstGeom>
          </p:spPr>
          <p:txBody>
            <a:bodyPr wrap="square">
              <a:spAutoFit/>
            </a:bodyPr>
            <a:lstStyle/>
            <a:p>
              <a:pPr algn="ctr"/>
              <a:r>
                <a:rPr lang="it-IT" sz="1200" b="1" i="0" dirty="0">
                  <a:solidFill>
                    <a:srgbClr val="023769"/>
                  </a:solidFill>
                  <a:effectLst/>
                  <a:cs typeface="Times New Roman" panose="02020603050405020304" pitchFamily="18" charset="0"/>
                </a:rPr>
                <a:t>Optical Interrogator</a:t>
              </a:r>
              <a:endParaRPr lang="it-IT" sz="1200" b="1" dirty="0">
                <a:solidFill>
                  <a:srgbClr val="023769"/>
                </a:solidFill>
                <a:cs typeface="Times New Roman" panose="02020603050405020304" pitchFamily="18" charset="0"/>
              </a:endParaRPr>
            </a:p>
          </p:txBody>
        </p:sp>
        <p:grpSp>
          <p:nvGrpSpPr>
            <p:cNvPr id="13" name="Gruppo 11">
              <a:extLst>
                <a:ext uri="{FF2B5EF4-FFF2-40B4-BE49-F238E27FC236}">
                  <a16:creationId xmlns:a16="http://schemas.microsoft.com/office/drawing/2014/main" id="{9DE65672-D07A-4326-91C8-A53CCD743EF9}"/>
                </a:ext>
              </a:extLst>
            </p:cNvPr>
            <p:cNvGrpSpPr/>
            <p:nvPr/>
          </p:nvGrpSpPr>
          <p:grpSpPr>
            <a:xfrm>
              <a:off x="5499320" y="3119679"/>
              <a:ext cx="576000" cy="576000"/>
              <a:chOff x="4103026" y="1854563"/>
              <a:chExt cx="576000" cy="576000"/>
            </a:xfrm>
          </p:grpSpPr>
          <p:sp>
            <p:nvSpPr>
              <p:cNvPr id="14" name="Ovale 9">
                <a:extLst>
                  <a:ext uri="{FF2B5EF4-FFF2-40B4-BE49-F238E27FC236}">
                    <a16:creationId xmlns:a16="http://schemas.microsoft.com/office/drawing/2014/main" id="{C67AFC97-051F-4281-ADC0-1FA6F1F19A2B}"/>
                  </a:ext>
                </a:extLst>
              </p:cNvPr>
              <p:cNvSpPr/>
              <p:nvPr/>
            </p:nvSpPr>
            <p:spPr>
              <a:xfrm>
                <a:off x="4103026" y="1854563"/>
                <a:ext cx="576000" cy="5760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sp>
            <p:nvSpPr>
              <p:cNvPr id="15" name="Freccia ad arco 10">
                <a:extLst>
                  <a:ext uri="{FF2B5EF4-FFF2-40B4-BE49-F238E27FC236}">
                    <a16:creationId xmlns:a16="http://schemas.microsoft.com/office/drawing/2014/main" id="{66CD9EFC-0ADB-4245-B784-B2A5E5546B24}"/>
                  </a:ext>
                </a:extLst>
              </p:cNvPr>
              <p:cNvSpPr/>
              <p:nvPr/>
            </p:nvSpPr>
            <p:spPr>
              <a:xfrm rot="5400000">
                <a:off x="4139026" y="1890563"/>
                <a:ext cx="504000" cy="504000"/>
              </a:xfrm>
              <a:prstGeom prst="circularArrow">
                <a:avLst>
                  <a:gd name="adj1" fmla="val 3602"/>
                  <a:gd name="adj2" fmla="val 1142319"/>
                  <a:gd name="adj3" fmla="val 20167545"/>
                  <a:gd name="adj4" fmla="val 2868319"/>
                  <a:gd name="adj5" fmla="val 9328"/>
                </a:avLst>
              </a:prstGeom>
              <a:solidFill>
                <a:schemeClr val="accent5">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grpSp>
        <p:sp>
          <p:nvSpPr>
            <p:cNvPr id="16" name="Figura a mano libera 20">
              <a:extLst>
                <a:ext uri="{FF2B5EF4-FFF2-40B4-BE49-F238E27FC236}">
                  <a16:creationId xmlns:a16="http://schemas.microsoft.com/office/drawing/2014/main" id="{BB60336C-DEE3-4C8E-80F8-4ED1A9187992}"/>
                </a:ext>
              </a:extLst>
            </p:cNvPr>
            <p:cNvSpPr/>
            <p:nvPr/>
          </p:nvSpPr>
          <p:spPr>
            <a:xfrm>
              <a:off x="5335609" y="2773677"/>
              <a:ext cx="461319" cy="353916"/>
            </a:xfrm>
            <a:custGeom>
              <a:avLst/>
              <a:gdLst>
                <a:gd name="connsiteX0" fmla="*/ 0 w 461319"/>
                <a:gd name="connsiteY0" fmla="*/ 7927 h 353916"/>
                <a:gd name="connsiteX1" fmla="*/ 107092 w 461319"/>
                <a:gd name="connsiteY1" fmla="*/ 7927 h 353916"/>
                <a:gd name="connsiteX2" fmla="*/ 345990 w 461319"/>
                <a:gd name="connsiteY2" fmla="*/ 90305 h 353916"/>
                <a:gd name="connsiteX3" fmla="*/ 461319 w 461319"/>
                <a:gd name="connsiteY3" fmla="*/ 353916 h 353916"/>
              </a:gdLst>
              <a:ahLst/>
              <a:cxnLst>
                <a:cxn ang="0">
                  <a:pos x="connsiteX0" y="connsiteY0"/>
                </a:cxn>
                <a:cxn ang="0">
                  <a:pos x="connsiteX1" y="connsiteY1"/>
                </a:cxn>
                <a:cxn ang="0">
                  <a:pos x="connsiteX2" y="connsiteY2"/>
                </a:cxn>
                <a:cxn ang="0">
                  <a:pos x="connsiteX3" y="connsiteY3"/>
                </a:cxn>
              </a:cxnLst>
              <a:rect l="l" t="t" r="r" b="b"/>
              <a:pathLst>
                <a:path w="461319" h="353916">
                  <a:moveTo>
                    <a:pt x="0" y="7927"/>
                  </a:moveTo>
                  <a:cubicBezTo>
                    <a:pt x="24713" y="1062"/>
                    <a:pt x="49427" y="-5803"/>
                    <a:pt x="107092" y="7927"/>
                  </a:cubicBezTo>
                  <a:cubicBezTo>
                    <a:pt x="164757" y="21657"/>
                    <a:pt x="286952" y="32640"/>
                    <a:pt x="345990" y="90305"/>
                  </a:cubicBezTo>
                  <a:cubicBezTo>
                    <a:pt x="405028" y="147970"/>
                    <a:pt x="433173" y="250943"/>
                    <a:pt x="461319" y="353916"/>
                  </a:cubicBez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sp>
          <p:nvSpPr>
            <p:cNvPr id="17" name="Figura a mano libera 22">
              <a:extLst>
                <a:ext uri="{FF2B5EF4-FFF2-40B4-BE49-F238E27FC236}">
                  <a16:creationId xmlns:a16="http://schemas.microsoft.com/office/drawing/2014/main" id="{AD3C95A9-EEDE-43D5-A451-62BE34AB6CB0}"/>
                </a:ext>
              </a:extLst>
            </p:cNvPr>
            <p:cNvSpPr/>
            <p:nvPr/>
          </p:nvSpPr>
          <p:spPr>
            <a:xfrm>
              <a:off x="3101580" y="3648543"/>
              <a:ext cx="691978" cy="352101"/>
            </a:xfrm>
            <a:custGeom>
              <a:avLst/>
              <a:gdLst>
                <a:gd name="connsiteX0" fmla="*/ 691978 w 691978"/>
                <a:gd name="connsiteY0" fmla="*/ 296562 h 352101"/>
                <a:gd name="connsiteX1" fmla="*/ 222422 w 691978"/>
                <a:gd name="connsiteY1" fmla="*/ 329513 h 352101"/>
                <a:gd name="connsiteX2" fmla="*/ 0 w 691978"/>
                <a:gd name="connsiteY2" fmla="*/ 0 h 352101"/>
              </a:gdLst>
              <a:ahLst/>
              <a:cxnLst>
                <a:cxn ang="0">
                  <a:pos x="connsiteX0" y="connsiteY0"/>
                </a:cxn>
                <a:cxn ang="0">
                  <a:pos x="connsiteX1" y="connsiteY1"/>
                </a:cxn>
                <a:cxn ang="0">
                  <a:pos x="connsiteX2" y="connsiteY2"/>
                </a:cxn>
              </a:cxnLst>
              <a:rect l="l" t="t" r="r" b="b"/>
              <a:pathLst>
                <a:path w="691978" h="352101">
                  <a:moveTo>
                    <a:pt x="691978" y="296562"/>
                  </a:moveTo>
                  <a:cubicBezTo>
                    <a:pt x="514865" y="337751"/>
                    <a:pt x="337752" y="378940"/>
                    <a:pt x="222422" y="329513"/>
                  </a:cubicBezTo>
                  <a:cubicBezTo>
                    <a:pt x="107092" y="280086"/>
                    <a:pt x="53546" y="140043"/>
                    <a:pt x="0" y="0"/>
                  </a:cubicBez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pic>
          <p:nvPicPr>
            <p:cNvPr id="18" name="Immagine 27">
              <a:extLst>
                <a:ext uri="{FF2B5EF4-FFF2-40B4-BE49-F238E27FC236}">
                  <a16:creationId xmlns:a16="http://schemas.microsoft.com/office/drawing/2014/main" id="{DB6BC190-9984-4D59-AB73-7B9DFAC835C6}"/>
                </a:ext>
              </a:extLst>
            </p:cNvPr>
            <p:cNvPicPr>
              <a:picLocks noChangeAspect="1"/>
            </p:cNvPicPr>
            <p:nvPr/>
          </p:nvPicPr>
          <p:blipFill rotWithShape="1">
            <a:blip r:embed="rId5"/>
            <a:srcRect l="15076" t="13605" r="43138" b="20816"/>
            <a:stretch/>
          </p:blipFill>
          <p:spPr>
            <a:xfrm flipH="1">
              <a:off x="1789685" y="4515169"/>
              <a:ext cx="1648846" cy="1455575"/>
            </a:xfrm>
            <a:prstGeom prst="rect">
              <a:avLst/>
            </a:prstGeom>
            <a:scene3d>
              <a:camera prst="orthographicFront">
                <a:rot lat="20999966" lon="0" rev="21599971"/>
              </a:camera>
              <a:lightRig rig="threePt" dir="t"/>
            </a:scene3d>
          </p:spPr>
        </p:pic>
        <p:sp>
          <p:nvSpPr>
            <p:cNvPr id="19" name="Figura a mano libera 29">
              <a:extLst>
                <a:ext uri="{FF2B5EF4-FFF2-40B4-BE49-F238E27FC236}">
                  <a16:creationId xmlns:a16="http://schemas.microsoft.com/office/drawing/2014/main" id="{EB025F08-C326-43E4-8F97-BC901D8DB0C7}"/>
                </a:ext>
              </a:extLst>
            </p:cNvPr>
            <p:cNvSpPr/>
            <p:nvPr/>
          </p:nvSpPr>
          <p:spPr>
            <a:xfrm>
              <a:off x="4958792" y="3695451"/>
              <a:ext cx="848194" cy="255712"/>
            </a:xfrm>
            <a:custGeom>
              <a:avLst/>
              <a:gdLst>
                <a:gd name="connsiteX0" fmla="*/ 839755 w 848194"/>
                <a:gd name="connsiteY0" fmla="*/ 0 h 255712"/>
                <a:gd name="connsiteX1" fmla="*/ 727788 w 848194"/>
                <a:gd name="connsiteY1" fmla="*/ 233266 h 255712"/>
                <a:gd name="connsiteX2" fmla="*/ 0 w 848194"/>
                <a:gd name="connsiteY2" fmla="*/ 233266 h 255712"/>
              </a:gdLst>
              <a:ahLst/>
              <a:cxnLst>
                <a:cxn ang="0">
                  <a:pos x="connsiteX0" y="connsiteY0"/>
                </a:cxn>
                <a:cxn ang="0">
                  <a:pos x="connsiteX1" y="connsiteY1"/>
                </a:cxn>
                <a:cxn ang="0">
                  <a:pos x="connsiteX2" y="connsiteY2"/>
                </a:cxn>
              </a:cxnLst>
              <a:rect l="l" t="t" r="r" b="b"/>
              <a:pathLst>
                <a:path w="848194" h="255712">
                  <a:moveTo>
                    <a:pt x="839755" y="0"/>
                  </a:moveTo>
                  <a:cubicBezTo>
                    <a:pt x="853751" y="97194"/>
                    <a:pt x="867747" y="194388"/>
                    <a:pt x="727788" y="233266"/>
                  </a:cubicBezTo>
                  <a:cubicBezTo>
                    <a:pt x="587829" y="272144"/>
                    <a:pt x="293914" y="252705"/>
                    <a:pt x="0" y="233266"/>
                  </a:cubicBez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grpSp>
          <p:nvGrpSpPr>
            <p:cNvPr id="20" name="Gruppo 30">
              <a:extLst>
                <a:ext uri="{FF2B5EF4-FFF2-40B4-BE49-F238E27FC236}">
                  <a16:creationId xmlns:a16="http://schemas.microsoft.com/office/drawing/2014/main" id="{EB198021-DD00-48B9-965F-D982D38C252F}"/>
                </a:ext>
              </a:extLst>
            </p:cNvPr>
            <p:cNvGrpSpPr/>
            <p:nvPr/>
          </p:nvGrpSpPr>
          <p:grpSpPr>
            <a:xfrm>
              <a:off x="3645657" y="3571111"/>
              <a:ext cx="1301579" cy="646331"/>
              <a:chOff x="2587061" y="2180321"/>
              <a:chExt cx="1301579" cy="646331"/>
            </a:xfrm>
          </p:grpSpPr>
          <p:sp>
            <p:nvSpPr>
              <p:cNvPr id="21" name="Rettangolo 7">
                <a:extLst>
                  <a:ext uri="{FF2B5EF4-FFF2-40B4-BE49-F238E27FC236}">
                    <a16:creationId xmlns:a16="http://schemas.microsoft.com/office/drawing/2014/main" id="{E23E8AD2-3C7A-4E85-ACE0-671A105DFB61}"/>
                  </a:ext>
                </a:extLst>
              </p:cNvPr>
              <p:cNvSpPr/>
              <p:nvPr/>
            </p:nvSpPr>
            <p:spPr>
              <a:xfrm>
                <a:off x="2587061" y="2224271"/>
                <a:ext cx="1301579" cy="518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a:solidFill>
                    <a:srgbClr val="023769"/>
                  </a:solidFill>
                  <a:cs typeface="Times New Roman" panose="02020603050405020304" pitchFamily="18" charset="0"/>
                </a:endParaRPr>
              </a:p>
            </p:txBody>
          </p:sp>
          <p:sp>
            <p:nvSpPr>
              <p:cNvPr id="22" name="CasellaDiTesto 8">
                <a:extLst>
                  <a:ext uri="{FF2B5EF4-FFF2-40B4-BE49-F238E27FC236}">
                    <a16:creationId xmlns:a16="http://schemas.microsoft.com/office/drawing/2014/main" id="{F6C3717C-EE6E-47E4-A5CE-B947D96E79A6}"/>
                  </a:ext>
                </a:extLst>
              </p:cNvPr>
              <p:cNvSpPr txBox="1"/>
              <p:nvPr/>
            </p:nvSpPr>
            <p:spPr>
              <a:xfrm>
                <a:off x="2587062" y="2180321"/>
                <a:ext cx="1301578" cy="646331"/>
              </a:xfrm>
              <a:prstGeom prst="rect">
                <a:avLst/>
              </a:prstGeom>
              <a:noFill/>
            </p:spPr>
            <p:txBody>
              <a:bodyPr wrap="square" rtlCol="0">
                <a:spAutoFit/>
              </a:bodyPr>
              <a:lstStyle/>
              <a:p>
                <a:pPr algn="ctr"/>
                <a:r>
                  <a:rPr lang="en-US" sz="1200" b="1" dirty="0">
                    <a:solidFill>
                      <a:srgbClr val="023769"/>
                    </a:solidFill>
                    <a:cs typeface="Times New Roman" panose="02020603050405020304" pitchFamily="18" charset="0"/>
                  </a:rPr>
                  <a:t>OSA</a:t>
                </a:r>
              </a:p>
              <a:p>
                <a:pPr algn="ctr"/>
                <a:r>
                  <a:rPr lang="en-US" sz="1200" b="1" dirty="0">
                    <a:solidFill>
                      <a:srgbClr val="023769"/>
                    </a:solidFill>
                    <a:cs typeface="Times New Roman" panose="02020603050405020304" pitchFamily="18" charset="0"/>
                  </a:rPr>
                  <a:t>Optical Spectrum </a:t>
                </a:r>
                <a:r>
                  <a:rPr lang="en-US" sz="1200" b="1" dirty="0" err="1">
                    <a:solidFill>
                      <a:srgbClr val="023769"/>
                    </a:solidFill>
                    <a:cs typeface="Times New Roman" panose="02020603050405020304" pitchFamily="18" charset="0"/>
                  </a:rPr>
                  <a:t>Analyser</a:t>
                </a:r>
                <a:endParaRPr lang="en-US" sz="1200" b="1" dirty="0">
                  <a:solidFill>
                    <a:srgbClr val="023769"/>
                  </a:solidFill>
                  <a:cs typeface="Times New Roman" panose="02020603050405020304" pitchFamily="18" charset="0"/>
                </a:endParaRPr>
              </a:p>
            </p:txBody>
          </p:sp>
        </p:grpSp>
        <p:sp>
          <p:nvSpPr>
            <p:cNvPr id="23" name="Figura a mano libera 31">
              <a:extLst>
                <a:ext uri="{FF2B5EF4-FFF2-40B4-BE49-F238E27FC236}">
                  <a16:creationId xmlns:a16="http://schemas.microsoft.com/office/drawing/2014/main" id="{1296EB53-05CD-41D3-80BF-CA6E212F3556}"/>
                </a:ext>
              </a:extLst>
            </p:cNvPr>
            <p:cNvSpPr/>
            <p:nvPr/>
          </p:nvSpPr>
          <p:spPr>
            <a:xfrm>
              <a:off x="1472270" y="3325888"/>
              <a:ext cx="1154441" cy="2291670"/>
            </a:xfrm>
            <a:custGeom>
              <a:avLst/>
              <a:gdLst>
                <a:gd name="connsiteX0" fmla="*/ 1069893 w 1069893"/>
                <a:gd name="connsiteY0" fmla="*/ 0 h 2276669"/>
                <a:gd name="connsiteX1" fmla="*/ 230138 w 1069893"/>
                <a:gd name="connsiteY1" fmla="*/ 485192 h 2276669"/>
                <a:gd name="connsiteX2" fmla="*/ 6204 w 1069893"/>
                <a:gd name="connsiteY2" fmla="*/ 1828800 h 2276669"/>
                <a:gd name="connsiteX3" fmla="*/ 407420 w 1069893"/>
                <a:gd name="connsiteY3" fmla="*/ 2276669 h 2276669"/>
              </a:gdLst>
              <a:ahLst/>
              <a:cxnLst>
                <a:cxn ang="0">
                  <a:pos x="connsiteX0" y="connsiteY0"/>
                </a:cxn>
                <a:cxn ang="0">
                  <a:pos x="connsiteX1" y="connsiteY1"/>
                </a:cxn>
                <a:cxn ang="0">
                  <a:pos x="connsiteX2" y="connsiteY2"/>
                </a:cxn>
                <a:cxn ang="0">
                  <a:pos x="connsiteX3" y="connsiteY3"/>
                </a:cxn>
              </a:cxnLst>
              <a:rect l="l" t="t" r="r" b="b"/>
              <a:pathLst>
                <a:path w="1069893" h="2276669">
                  <a:moveTo>
                    <a:pt x="1069893" y="0"/>
                  </a:moveTo>
                  <a:cubicBezTo>
                    <a:pt x="738656" y="90196"/>
                    <a:pt x="407419" y="180392"/>
                    <a:pt x="230138" y="485192"/>
                  </a:cubicBezTo>
                  <a:cubicBezTo>
                    <a:pt x="52856" y="789992"/>
                    <a:pt x="-23343" y="1530221"/>
                    <a:pt x="6204" y="1828800"/>
                  </a:cubicBezTo>
                  <a:cubicBezTo>
                    <a:pt x="35751" y="2127380"/>
                    <a:pt x="221585" y="2202024"/>
                    <a:pt x="407420" y="2276669"/>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sp>
          <p:nvSpPr>
            <p:cNvPr id="24" name="CasellaDiTesto 159">
              <a:extLst>
                <a:ext uri="{FF2B5EF4-FFF2-40B4-BE49-F238E27FC236}">
                  <a16:creationId xmlns:a16="http://schemas.microsoft.com/office/drawing/2014/main" id="{A7A7EFB1-C53C-4D64-9D69-F590AC51D23C}"/>
                </a:ext>
              </a:extLst>
            </p:cNvPr>
            <p:cNvSpPr txBox="1"/>
            <p:nvPr/>
          </p:nvSpPr>
          <p:spPr>
            <a:xfrm>
              <a:off x="5586756" y="1514777"/>
              <a:ext cx="1120772" cy="461665"/>
            </a:xfrm>
            <a:prstGeom prst="rect">
              <a:avLst/>
            </a:prstGeom>
            <a:noFill/>
          </p:spPr>
          <p:txBody>
            <a:bodyPr wrap="square" rtlCol="0">
              <a:spAutoFit/>
            </a:bodyPr>
            <a:lstStyle/>
            <a:p>
              <a:pPr algn="ctr"/>
              <a:r>
                <a:rPr lang="en-US" sz="1200" b="1" dirty="0">
                  <a:solidFill>
                    <a:srgbClr val="023769"/>
                  </a:solidFill>
                  <a:cs typeface="Times New Roman" panose="02020603050405020304" pitchFamily="18" charset="0"/>
                </a:rPr>
                <a:t>Incident Spectrum</a:t>
              </a:r>
            </a:p>
          </p:txBody>
        </p:sp>
        <p:sp>
          <p:nvSpPr>
            <p:cNvPr id="25" name="CasellaDiTesto 160">
              <a:extLst>
                <a:ext uri="{FF2B5EF4-FFF2-40B4-BE49-F238E27FC236}">
                  <a16:creationId xmlns:a16="http://schemas.microsoft.com/office/drawing/2014/main" id="{1D5BE131-C766-4727-932F-1D818D58368B}"/>
                </a:ext>
              </a:extLst>
            </p:cNvPr>
            <p:cNvSpPr txBox="1"/>
            <p:nvPr/>
          </p:nvSpPr>
          <p:spPr>
            <a:xfrm>
              <a:off x="4731993" y="4467333"/>
              <a:ext cx="1237354" cy="461665"/>
            </a:xfrm>
            <a:prstGeom prst="rect">
              <a:avLst/>
            </a:prstGeom>
            <a:noFill/>
          </p:spPr>
          <p:txBody>
            <a:bodyPr wrap="square" rtlCol="0">
              <a:spAutoFit/>
            </a:bodyPr>
            <a:lstStyle/>
            <a:p>
              <a:pPr algn="ctr"/>
              <a:r>
                <a:rPr lang="en-US" sz="1200" b="1" dirty="0">
                  <a:solidFill>
                    <a:srgbClr val="023769"/>
                  </a:solidFill>
                  <a:cs typeface="Times New Roman" panose="02020603050405020304" pitchFamily="18" charset="0"/>
                </a:rPr>
                <a:t>Reflected Spectrum</a:t>
              </a:r>
            </a:p>
          </p:txBody>
        </p:sp>
        <p:grpSp>
          <p:nvGrpSpPr>
            <p:cNvPr id="26" name="Gruppo 180">
              <a:extLst>
                <a:ext uri="{FF2B5EF4-FFF2-40B4-BE49-F238E27FC236}">
                  <a16:creationId xmlns:a16="http://schemas.microsoft.com/office/drawing/2014/main" id="{BADC26A3-0FCB-4FA1-87BA-AA6704CCEF3D}"/>
                </a:ext>
              </a:extLst>
            </p:cNvPr>
            <p:cNvGrpSpPr/>
            <p:nvPr/>
          </p:nvGrpSpPr>
          <p:grpSpPr>
            <a:xfrm>
              <a:off x="5340525" y="1579066"/>
              <a:ext cx="1499782" cy="1193927"/>
              <a:chOff x="937535" y="1618994"/>
              <a:chExt cx="1499782" cy="1193927"/>
            </a:xfrm>
          </p:grpSpPr>
          <p:pic>
            <p:nvPicPr>
              <p:cNvPr id="27" name="Immagine 181">
                <a:extLst>
                  <a:ext uri="{FF2B5EF4-FFF2-40B4-BE49-F238E27FC236}">
                    <a16:creationId xmlns:a16="http://schemas.microsoft.com/office/drawing/2014/main" id="{54657220-54B7-413F-9F1A-9736A60CB6EF}"/>
                  </a:ext>
                </a:extLst>
              </p:cNvPr>
              <p:cNvPicPr>
                <a:picLocks noChangeAspect="1"/>
              </p:cNvPicPr>
              <p:nvPr/>
            </p:nvPicPr>
            <p:blipFill rotWithShape="1">
              <a:blip r:embed="rId6">
                <a:clrChange>
                  <a:clrFrom>
                    <a:srgbClr val="FFFFFF"/>
                  </a:clrFrom>
                  <a:clrTo>
                    <a:srgbClr val="FFFFFF">
                      <a:alpha val="0"/>
                    </a:srgbClr>
                  </a:clrTo>
                </a:clrChange>
              </a:blip>
              <a:srcRect l="9459" t="17898" r="64325" b="61682"/>
              <a:stretch/>
            </p:blipFill>
            <p:spPr>
              <a:xfrm>
                <a:off x="1153296" y="2108886"/>
                <a:ext cx="1109297" cy="486032"/>
              </a:xfrm>
              <a:prstGeom prst="rect">
                <a:avLst/>
              </a:prstGeom>
            </p:spPr>
          </p:pic>
          <p:grpSp>
            <p:nvGrpSpPr>
              <p:cNvPr id="28" name="Gruppo 182">
                <a:extLst>
                  <a:ext uri="{FF2B5EF4-FFF2-40B4-BE49-F238E27FC236}">
                    <a16:creationId xmlns:a16="http://schemas.microsoft.com/office/drawing/2014/main" id="{E937470E-B42D-4017-AE7B-AA261AFFFB00}"/>
                  </a:ext>
                </a:extLst>
              </p:cNvPr>
              <p:cNvGrpSpPr/>
              <p:nvPr/>
            </p:nvGrpSpPr>
            <p:grpSpPr>
              <a:xfrm>
                <a:off x="937535" y="1618994"/>
                <a:ext cx="1499782" cy="1193927"/>
                <a:chOff x="5374435" y="485185"/>
                <a:chExt cx="1499782" cy="1193927"/>
              </a:xfrm>
            </p:grpSpPr>
            <p:cxnSp>
              <p:nvCxnSpPr>
                <p:cNvPr id="29" name="Connettore 2 183">
                  <a:extLst>
                    <a:ext uri="{FF2B5EF4-FFF2-40B4-BE49-F238E27FC236}">
                      <a16:creationId xmlns:a16="http://schemas.microsoft.com/office/drawing/2014/main" id="{4019AAF5-FD69-4E3A-9425-00319A02E56B}"/>
                    </a:ext>
                  </a:extLst>
                </p:cNvPr>
                <p:cNvCxnSpPr/>
                <p:nvPr/>
              </p:nvCxnSpPr>
              <p:spPr>
                <a:xfrm flipH="1" flipV="1">
                  <a:off x="5599907" y="587925"/>
                  <a:ext cx="0" cy="9218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184">
                  <a:extLst>
                    <a:ext uri="{FF2B5EF4-FFF2-40B4-BE49-F238E27FC236}">
                      <a16:creationId xmlns:a16="http://schemas.microsoft.com/office/drawing/2014/main" id="{FA874700-9174-4926-9719-3E30420065C0}"/>
                    </a:ext>
                  </a:extLst>
                </p:cNvPr>
                <p:cNvCxnSpPr/>
                <p:nvPr/>
              </p:nvCxnSpPr>
              <p:spPr>
                <a:xfrm flipV="1">
                  <a:off x="5533052" y="1450995"/>
                  <a:ext cx="1296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asellaDiTesto 185">
                  <a:extLst>
                    <a:ext uri="{FF2B5EF4-FFF2-40B4-BE49-F238E27FC236}">
                      <a16:creationId xmlns:a16="http://schemas.microsoft.com/office/drawing/2014/main" id="{96473C66-D722-41D0-93F9-B3160299451E}"/>
                    </a:ext>
                  </a:extLst>
                </p:cNvPr>
                <p:cNvSpPr txBox="1"/>
                <p:nvPr/>
              </p:nvSpPr>
              <p:spPr>
                <a:xfrm>
                  <a:off x="5374435" y="485185"/>
                  <a:ext cx="223138" cy="276999"/>
                </a:xfrm>
                <a:prstGeom prst="rect">
                  <a:avLst/>
                </a:prstGeom>
                <a:noFill/>
              </p:spPr>
              <p:txBody>
                <a:bodyPr wrap="none" rtlCol="0">
                  <a:spAutoFit/>
                </a:bodyPr>
                <a:lstStyle/>
                <a:p>
                  <a:r>
                    <a:rPr lang="it-IT" sz="1200" dirty="0">
                      <a:solidFill>
                        <a:srgbClr val="023769"/>
                      </a:solidFill>
                      <a:cs typeface="Times New Roman" panose="02020603050405020304" pitchFamily="18" charset="0"/>
                    </a:rPr>
                    <a:t>I</a:t>
                  </a:r>
                </a:p>
              </p:txBody>
            </p:sp>
            <p:sp>
              <p:nvSpPr>
                <p:cNvPr id="32" name="CasellaDiTesto 186">
                  <a:extLst>
                    <a:ext uri="{FF2B5EF4-FFF2-40B4-BE49-F238E27FC236}">
                      <a16:creationId xmlns:a16="http://schemas.microsoft.com/office/drawing/2014/main" id="{85F24637-ADD4-4111-9B7E-6019EBDA4532}"/>
                    </a:ext>
                  </a:extLst>
                </p:cNvPr>
                <p:cNvSpPr txBox="1"/>
                <p:nvPr/>
              </p:nvSpPr>
              <p:spPr>
                <a:xfrm>
                  <a:off x="6604591" y="1402113"/>
                  <a:ext cx="269626" cy="276999"/>
                </a:xfrm>
                <a:prstGeom prst="rect">
                  <a:avLst/>
                </a:prstGeom>
                <a:noFill/>
              </p:spPr>
              <p:txBody>
                <a:bodyPr wrap="none" rtlCol="0">
                  <a:spAutoFit/>
                </a:bodyPr>
                <a:lstStyle/>
                <a:p>
                  <a:r>
                    <a:rPr lang="it-IT" sz="1200" dirty="0">
                      <a:solidFill>
                        <a:srgbClr val="023769"/>
                      </a:solidFill>
                      <a:latin typeface="Symbol" panose="05050102010706020507" pitchFamily="18" charset="2"/>
                    </a:rPr>
                    <a:t>l</a:t>
                  </a:r>
                </a:p>
              </p:txBody>
            </p:sp>
          </p:grpSp>
        </p:grpSp>
        <p:grpSp>
          <p:nvGrpSpPr>
            <p:cNvPr id="33" name="Gruppo 213">
              <a:extLst>
                <a:ext uri="{FF2B5EF4-FFF2-40B4-BE49-F238E27FC236}">
                  <a16:creationId xmlns:a16="http://schemas.microsoft.com/office/drawing/2014/main" id="{9DA21E4A-BC92-4F97-9759-75E522878959}"/>
                </a:ext>
              </a:extLst>
            </p:cNvPr>
            <p:cNvGrpSpPr/>
            <p:nvPr/>
          </p:nvGrpSpPr>
          <p:grpSpPr>
            <a:xfrm>
              <a:off x="3829583" y="4370024"/>
              <a:ext cx="1499782" cy="1248289"/>
              <a:chOff x="4142587" y="3451390"/>
              <a:chExt cx="1499782" cy="1248289"/>
            </a:xfrm>
          </p:grpSpPr>
          <p:grpSp>
            <p:nvGrpSpPr>
              <p:cNvPr id="34" name="Gruppo 199">
                <a:extLst>
                  <a:ext uri="{FF2B5EF4-FFF2-40B4-BE49-F238E27FC236}">
                    <a16:creationId xmlns:a16="http://schemas.microsoft.com/office/drawing/2014/main" id="{E70CB679-DFC3-479A-B914-B894C7E2AC70}"/>
                  </a:ext>
                </a:extLst>
              </p:cNvPr>
              <p:cNvGrpSpPr/>
              <p:nvPr/>
            </p:nvGrpSpPr>
            <p:grpSpPr>
              <a:xfrm>
                <a:off x="4142587" y="3451390"/>
                <a:ext cx="1499782" cy="1193927"/>
                <a:chOff x="3021707" y="3909114"/>
                <a:chExt cx="1499782" cy="1193927"/>
              </a:xfrm>
            </p:grpSpPr>
            <p:pic>
              <p:nvPicPr>
                <p:cNvPr id="38" name="Immagine 200">
                  <a:extLst>
                    <a:ext uri="{FF2B5EF4-FFF2-40B4-BE49-F238E27FC236}">
                      <a16:creationId xmlns:a16="http://schemas.microsoft.com/office/drawing/2014/main" id="{D139E4D2-CE4D-4E52-86B9-B99D683B16DA}"/>
                    </a:ext>
                  </a:extLst>
                </p:cNvPr>
                <p:cNvPicPr>
                  <a:picLocks noChangeAspect="1"/>
                </p:cNvPicPr>
                <p:nvPr/>
              </p:nvPicPr>
              <p:blipFill rotWithShape="1">
                <a:blip r:embed="rId6">
                  <a:clrChange>
                    <a:clrFrom>
                      <a:srgbClr val="FFFFFF"/>
                    </a:clrFrom>
                    <a:clrTo>
                      <a:srgbClr val="FFFFFF">
                        <a:alpha val="0"/>
                      </a:srgbClr>
                    </a:clrTo>
                  </a:clrChange>
                </a:blip>
                <a:srcRect l="32162" t="52252" r="40405" b="27448"/>
                <a:stretch/>
              </p:blipFill>
              <p:spPr>
                <a:xfrm>
                  <a:off x="3245709" y="4410102"/>
                  <a:ext cx="1160760" cy="483174"/>
                </a:xfrm>
                <a:prstGeom prst="rect">
                  <a:avLst/>
                </a:prstGeom>
              </p:spPr>
            </p:pic>
            <p:grpSp>
              <p:nvGrpSpPr>
                <p:cNvPr id="39" name="Gruppo 201">
                  <a:extLst>
                    <a:ext uri="{FF2B5EF4-FFF2-40B4-BE49-F238E27FC236}">
                      <a16:creationId xmlns:a16="http://schemas.microsoft.com/office/drawing/2014/main" id="{4ABB31AA-A40F-4548-9C82-8398E498E0F4}"/>
                    </a:ext>
                  </a:extLst>
                </p:cNvPr>
                <p:cNvGrpSpPr/>
                <p:nvPr/>
              </p:nvGrpSpPr>
              <p:grpSpPr>
                <a:xfrm>
                  <a:off x="3021707" y="3909114"/>
                  <a:ext cx="1499782" cy="1193927"/>
                  <a:chOff x="5374435" y="485185"/>
                  <a:chExt cx="1499782" cy="1193927"/>
                </a:xfrm>
              </p:grpSpPr>
              <p:cxnSp>
                <p:nvCxnSpPr>
                  <p:cNvPr id="43" name="Connettore 2 205">
                    <a:extLst>
                      <a:ext uri="{FF2B5EF4-FFF2-40B4-BE49-F238E27FC236}">
                        <a16:creationId xmlns:a16="http://schemas.microsoft.com/office/drawing/2014/main" id="{05673536-71A3-42D9-B52E-5070381D52C0}"/>
                      </a:ext>
                    </a:extLst>
                  </p:cNvPr>
                  <p:cNvCxnSpPr/>
                  <p:nvPr/>
                </p:nvCxnSpPr>
                <p:spPr>
                  <a:xfrm flipH="1" flipV="1">
                    <a:off x="5599907" y="587925"/>
                    <a:ext cx="0" cy="9218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206">
                    <a:extLst>
                      <a:ext uri="{FF2B5EF4-FFF2-40B4-BE49-F238E27FC236}">
                        <a16:creationId xmlns:a16="http://schemas.microsoft.com/office/drawing/2014/main" id="{90C2473A-3F30-4A4D-9CCB-B765ADA09BC3}"/>
                      </a:ext>
                    </a:extLst>
                  </p:cNvPr>
                  <p:cNvCxnSpPr/>
                  <p:nvPr/>
                </p:nvCxnSpPr>
                <p:spPr>
                  <a:xfrm flipV="1">
                    <a:off x="5533052" y="1450995"/>
                    <a:ext cx="1296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CasellaDiTesto 207">
                    <a:extLst>
                      <a:ext uri="{FF2B5EF4-FFF2-40B4-BE49-F238E27FC236}">
                        <a16:creationId xmlns:a16="http://schemas.microsoft.com/office/drawing/2014/main" id="{01B1AB79-255F-4143-A8C3-FAF04211CE00}"/>
                      </a:ext>
                    </a:extLst>
                  </p:cNvPr>
                  <p:cNvSpPr txBox="1"/>
                  <p:nvPr/>
                </p:nvSpPr>
                <p:spPr>
                  <a:xfrm>
                    <a:off x="5374435" y="485185"/>
                    <a:ext cx="223138" cy="276999"/>
                  </a:xfrm>
                  <a:prstGeom prst="rect">
                    <a:avLst/>
                  </a:prstGeom>
                  <a:noFill/>
                </p:spPr>
                <p:txBody>
                  <a:bodyPr wrap="none" rtlCol="0">
                    <a:spAutoFit/>
                  </a:bodyPr>
                  <a:lstStyle/>
                  <a:p>
                    <a:r>
                      <a:rPr lang="it-IT" sz="1200" dirty="0">
                        <a:solidFill>
                          <a:srgbClr val="023769"/>
                        </a:solidFill>
                        <a:cs typeface="Times New Roman" panose="02020603050405020304" pitchFamily="18" charset="0"/>
                      </a:rPr>
                      <a:t>I</a:t>
                    </a:r>
                  </a:p>
                </p:txBody>
              </p:sp>
              <p:sp>
                <p:nvSpPr>
                  <p:cNvPr id="46" name="CasellaDiTesto 208">
                    <a:extLst>
                      <a:ext uri="{FF2B5EF4-FFF2-40B4-BE49-F238E27FC236}">
                        <a16:creationId xmlns:a16="http://schemas.microsoft.com/office/drawing/2014/main" id="{68F8331F-E1F9-4EAD-8BD8-BC656FB7ABC5}"/>
                      </a:ext>
                    </a:extLst>
                  </p:cNvPr>
                  <p:cNvSpPr txBox="1"/>
                  <p:nvPr/>
                </p:nvSpPr>
                <p:spPr>
                  <a:xfrm>
                    <a:off x="6604591" y="1402113"/>
                    <a:ext cx="269626" cy="276999"/>
                  </a:xfrm>
                  <a:prstGeom prst="rect">
                    <a:avLst/>
                  </a:prstGeom>
                  <a:noFill/>
                </p:spPr>
                <p:txBody>
                  <a:bodyPr wrap="none" rtlCol="0">
                    <a:spAutoFit/>
                  </a:bodyPr>
                  <a:lstStyle/>
                  <a:p>
                    <a:r>
                      <a:rPr lang="it-IT" sz="1200" dirty="0">
                        <a:solidFill>
                          <a:srgbClr val="023769"/>
                        </a:solidFill>
                        <a:latin typeface="Symbol" panose="05050102010706020507" pitchFamily="18" charset="2"/>
                      </a:rPr>
                      <a:t>l</a:t>
                    </a:r>
                  </a:p>
                </p:txBody>
              </p:sp>
            </p:grpSp>
            <p:cxnSp>
              <p:nvCxnSpPr>
                <p:cNvPr id="40" name="Connettore 1 202">
                  <a:extLst>
                    <a:ext uri="{FF2B5EF4-FFF2-40B4-BE49-F238E27FC236}">
                      <a16:creationId xmlns:a16="http://schemas.microsoft.com/office/drawing/2014/main" id="{A6CD5423-E3D6-41A3-A7C1-034493AF7825}"/>
                    </a:ext>
                  </a:extLst>
                </p:cNvPr>
                <p:cNvCxnSpPr/>
                <p:nvPr/>
              </p:nvCxnSpPr>
              <p:spPr>
                <a:xfrm>
                  <a:off x="3688305" y="4836205"/>
                  <a:ext cx="0" cy="7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ttore 1 203">
                  <a:extLst>
                    <a:ext uri="{FF2B5EF4-FFF2-40B4-BE49-F238E27FC236}">
                      <a16:creationId xmlns:a16="http://schemas.microsoft.com/office/drawing/2014/main" id="{D95CFD37-0E92-43E6-901B-670DC0102A9B}"/>
                    </a:ext>
                  </a:extLst>
                </p:cNvPr>
                <p:cNvCxnSpPr/>
                <p:nvPr/>
              </p:nvCxnSpPr>
              <p:spPr>
                <a:xfrm>
                  <a:off x="3928820" y="4836205"/>
                  <a:ext cx="0" cy="7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ttore 1 204">
                  <a:extLst>
                    <a:ext uri="{FF2B5EF4-FFF2-40B4-BE49-F238E27FC236}">
                      <a16:creationId xmlns:a16="http://schemas.microsoft.com/office/drawing/2014/main" id="{7980E25B-CCF2-4003-B5DE-300CED989CD8}"/>
                    </a:ext>
                  </a:extLst>
                </p:cNvPr>
                <p:cNvCxnSpPr/>
                <p:nvPr/>
              </p:nvCxnSpPr>
              <p:spPr>
                <a:xfrm>
                  <a:off x="4174089" y="4836205"/>
                  <a:ext cx="0" cy="7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CasellaDiTesto 210">
                <a:extLst>
                  <a:ext uri="{FF2B5EF4-FFF2-40B4-BE49-F238E27FC236}">
                    <a16:creationId xmlns:a16="http://schemas.microsoft.com/office/drawing/2014/main" id="{247F2C54-89C3-465C-8B51-34504BC4A74B}"/>
                  </a:ext>
                </a:extLst>
              </p:cNvPr>
              <p:cNvSpPr txBox="1"/>
              <p:nvPr/>
            </p:nvSpPr>
            <p:spPr>
              <a:xfrm>
                <a:off x="5134468" y="4422680"/>
                <a:ext cx="327334" cy="276999"/>
              </a:xfrm>
              <a:prstGeom prst="rect">
                <a:avLst/>
              </a:prstGeom>
              <a:noFill/>
            </p:spPr>
            <p:txBody>
              <a:bodyPr wrap="none" rtlCol="0">
                <a:spAutoFit/>
              </a:bodyPr>
              <a:lstStyle/>
              <a:p>
                <a:pPr algn="ctr"/>
                <a:r>
                  <a:rPr lang="en-US" sz="1200" dirty="0">
                    <a:solidFill>
                      <a:srgbClr val="023769"/>
                    </a:solidFill>
                    <a:cs typeface="Times New Roman" panose="02020603050405020304" pitchFamily="18" charset="0"/>
                  </a:rPr>
                  <a:t>l</a:t>
                </a:r>
                <a:r>
                  <a:rPr lang="en-US" sz="1200" baseline="-25000" dirty="0">
                    <a:solidFill>
                      <a:srgbClr val="023769"/>
                    </a:solidFill>
                    <a:cs typeface="Times New Roman" panose="02020603050405020304" pitchFamily="18" charset="0"/>
                  </a:rPr>
                  <a:t>B3</a:t>
                </a:r>
                <a:endParaRPr lang="en-US" sz="1200" dirty="0">
                  <a:solidFill>
                    <a:srgbClr val="023769"/>
                  </a:solidFill>
                  <a:cs typeface="Times New Roman" panose="02020603050405020304" pitchFamily="18" charset="0"/>
                </a:endParaRPr>
              </a:p>
            </p:txBody>
          </p:sp>
          <p:sp>
            <p:nvSpPr>
              <p:cNvPr id="36" name="CasellaDiTesto 211">
                <a:extLst>
                  <a:ext uri="{FF2B5EF4-FFF2-40B4-BE49-F238E27FC236}">
                    <a16:creationId xmlns:a16="http://schemas.microsoft.com/office/drawing/2014/main" id="{70A21BE2-D0A1-4474-A7EF-546B3E42B545}"/>
                  </a:ext>
                </a:extLst>
              </p:cNvPr>
              <p:cNvSpPr txBox="1"/>
              <p:nvPr/>
            </p:nvSpPr>
            <p:spPr>
              <a:xfrm>
                <a:off x="4886818" y="4422680"/>
                <a:ext cx="327334" cy="276999"/>
              </a:xfrm>
              <a:prstGeom prst="rect">
                <a:avLst/>
              </a:prstGeom>
              <a:noFill/>
            </p:spPr>
            <p:txBody>
              <a:bodyPr wrap="none" rtlCol="0">
                <a:spAutoFit/>
              </a:bodyPr>
              <a:lstStyle/>
              <a:p>
                <a:pPr algn="ctr"/>
                <a:r>
                  <a:rPr lang="en-US" sz="1200" dirty="0">
                    <a:solidFill>
                      <a:srgbClr val="023769"/>
                    </a:solidFill>
                    <a:cs typeface="Times New Roman" panose="02020603050405020304" pitchFamily="18" charset="0"/>
                  </a:rPr>
                  <a:t>l</a:t>
                </a:r>
                <a:r>
                  <a:rPr lang="en-US" sz="1200" baseline="-25000" dirty="0">
                    <a:solidFill>
                      <a:srgbClr val="023769"/>
                    </a:solidFill>
                    <a:cs typeface="Times New Roman" panose="02020603050405020304" pitchFamily="18" charset="0"/>
                  </a:rPr>
                  <a:t>B2</a:t>
                </a:r>
                <a:endParaRPr lang="en-US" sz="1200" dirty="0">
                  <a:solidFill>
                    <a:srgbClr val="023769"/>
                  </a:solidFill>
                  <a:cs typeface="Times New Roman" panose="02020603050405020304" pitchFamily="18" charset="0"/>
                </a:endParaRPr>
              </a:p>
            </p:txBody>
          </p:sp>
          <p:sp>
            <p:nvSpPr>
              <p:cNvPr id="37" name="CasellaDiTesto 212">
                <a:extLst>
                  <a:ext uri="{FF2B5EF4-FFF2-40B4-BE49-F238E27FC236}">
                    <a16:creationId xmlns:a16="http://schemas.microsoft.com/office/drawing/2014/main" id="{47A6B8A6-8A35-4F46-A50F-E46D64369C12}"/>
                  </a:ext>
                </a:extLst>
              </p:cNvPr>
              <p:cNvSpPr txBox="1"/>
              <p:nvPr/>
            </p:nvSpPr>
            <p:spPr>
              <a:xfrm>
                <a:off x="4645518" y="4422680"/>
                <a:ext cx="327334" cy="276999"/>
              </a:xfrm>
              <a:prstGeom prst="rect">
                <a:avLst/>
              </a:prstGeom>
              <a:noFill/>
            </p:spPr>
            <p:txBody>
              <a:bodyPr wrap="none" rtlCol="0">
                <a:spAutoFit/>
              </a:bodyPr>
              <a:lstStyle/>
              <a:p>
                <a:pPr algn="ctr"/>
                <a:r>
                  <a:rPr lang="en-US" sz="1200" dirty="0">
                    <a:solidFill>
                      <a:srgbClr val="023769"/>
                    </a:solidFill>
                    <a:cs typeface="Times New Roman" panose="02020603050405020304" pitchFamily="18" charset="0"/>
                  </a:rPr>
                  <a:t>l</a:t>
                </a:r>
                <a:r>
                  <a:rPr lang="en-US" sz="1200" baseline="-25000" dirty="0">
                    <a:solidFill>
                      <a:srgbClr val="023769"/>
                    </a:solidFill>
                    <a:cs typeface="Times New Roman" panose="02020603050405020304" pitchFamily="18" charset="0"/>
                  </a:rPr>
                  <a:t>B1</a:t>
                </a:r>
                <a:endParaRPr lang="en-US" sz="1200" dirty="0">
                  <a:solidFill>
                    <a:srgbClr val="023769"/>
                  </a:solidFill>
                  <a:cs typeface="Times New Roman" panose="02020603050405020304" pitchFamily="18" charset="0"/>
                </a:endParaRPr>
              </a:p>
            </p:txBody>
          </p:sp>
        </p:grpSp>
        <p:sp>
          <p:nvSpPr>
            <p:cNvPr id="47" name="CasellaDiTesto 174">
              <a:extLst>
                <a:ext uri="{FF2B5EF4-FFF2-40B4-BE49-F238E27FC236}">
                  <a16:creationId xmlns:a16="http://schemas.microsoft.com/office/drawing/2014/main" id="{F038AADB-2EC0-4BD5-8A5B-065D45ACD7AC}"/>
                </a:ext>
              </a:extLst>
            </p:cNvPr>
            <p:cNvSpPr txBox="1"/>
            <p:nvPr/>
          </p:nvSpPr>
          <p:spPr>
            <a:xfrm>
              <a:off x="7329942" y="3560441"/>
              <a:ext cx="378630" cy="276999"/>
            </a:xfrm>
            <a:prstGeom prst="rect">
              <a:avLst/>
            </a:prstGeom>
            <a:noFill/>
          </p:spPr>
          <p:txBody>
            <a:bodyPr wrap="none" rtlCol="0">
              <a:spAutoFit/>
            </a:bodyPr>
            <a:lstStyle/>
            <a:p>
              <a:pPr algn="ctr"/>
              <a:r>
                <a:rPr lang="en-US" sz="1200" b="1" dirty="0">
                  <a:solidFill>
                    <a:srgbClr val="023769"/>
                  </a:solidFill>
                  <a:latin typeface="Symbol" panose="05050102010706020507" pitchFamily="18" charset="2"/>
                  <a:cs typeface="Times New Roman" panose="02020603050405020304" pitchFamily="18" charset="0"/>
                </a:rPr>
                <a:t>l</a:t>
              </a:r>
              <a:r>
                <a:rPr lang="en-US" sz="1200" b="1" baseline="-25000" dirty="0">
                  <a:solidFill>
                    <a:srgbClr val="023769"/>
                  </a:solidFill>
                  <a:cs typeface="Times New Roman" panose="02020603050405020304" pitchFamily="18" charset="0"/>
                </a:rPr>
                <a:t>B1</a:t>
              </a:r>
              <a:endParaRPr lang="en-US" sz="1200" b="1" dirty="0">
                <a:solidFill>
                  <a:srgbClr val="023769"/>
                </a:solidFill>
                <a:cs typeface="Times New Roman" panose="02020603050405020304" pitchFamily="18" charset="0"/>
              </a:endParaRPr>
            </a:p>
          </p:txBody>
        </p:sp>
        <p:sp>
          <p:nvSpPr>
            <p:cNvPr id="48" name="CasellaDiTesto 245">
              <a:extLst>
                <a:ext uri="{FF2B5EF4-FFF2-40B4-BE49-F238E27FC236}">
                  <a16:creationId xmlns:a16="http://schemas.microsoft.com/office/drawing/2014/main" id="{B03E24C8-3496-4214-8209-88ED6B858B62}"/>
                </a:ext>
              </a:extLst>
            </p:cNvPr>
            <p:cNvSpPr txBox="1"/>
            <p:nvPr/>
          </p:nvSpPr>
          <p:spPr>
            <a:xfrm>
              <a:off x="8239162" y="2145400"/>
              <a:ext cx="378630" cy="276999"/>
            </a:xfrm>
            <a:prstGeom prst="rect">
              <a:avLst/>
            </a:prstGeom>
            <a:noFill/>
          </p:spPr>
          <p:txBody>
            <a:bodyPr wrap="none" rtlCol="0">
              <a:spAutoFit/>
            </a:bodyPr>
            <a:lstStyle/>
            <a:p>
              <a:pPr algn="ctr"/>
              <a:r>
                <a:rPr lang="en-US" sz="1200" b="1" dirty="0">
                  <a:solidFill>
                    <a:srgbClr val="023769"/>
                  </a:solidFill>
                  <a:latin typeface="Symbol" panose="05050102010706020507" pitchFamily="18" charset="2"/>
                  <a:cs typeface="Times New Roman" panose="02020603050405020304" pitchFamily="18" charset="0"/>
                </a:rPr>
                <a:t>l</a:t>
              </a:r>
              <a:r>
                <a:rPr lang="en-US" sz="1200" b="1" baseline="-25000" dirty="0">
                  <a:solidFill>
                    <a:srgbClr val="023769"/>
                  </a:solidFill>
                  <a:cs typeface="Times New Roman" panose="02020603050405020304" pitchFamily="18" charset="0"/>
                </a:rPr>
                <a:t>B3</a:t>
              </a:r>
              <a:endParaRPr lang="en-US" sz="1200" b="1" dirty="0">
                <a:solidFill>
                  <a:srgbClr val="023769"/>
                </a:solidFill>
                <a:cs typeface="Times New Roman" panose="02020603050405020304" pitchFamily="18" charset="0"/>
              </a:endParaRPr>
            </a:p>
          </p:txBody>
        </p:sp>
        <p:cxnSp>
          <p:nvCxnSpPr>
            <p:cNvPr id="49" name="Connettore 2 247">
              <a:extLst>
                <a:ext uri="{FF2B5EF4-FFF2-40B4-BE49-F238E27FC236}">
                  <a16:creationId xmlns:a16="http://schemas.microsoft.com/office/drawing/2014/main" id="{93E2BF78-42D2-4A84-BF14-5D4BBC5B2712}"/>
                </a:ext>
              </a:extLst>
            </p:cNvPr>
            <p:cNvCxnSpPr/>
            <p:nvPr/>
          </p:nvCxnSpPr>
          <p:spPr>
            <a:xfrm flipV="1">
              <a:off x="5405048" y="2719143"/>
              <a:ext cx="269297" cy="496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ttore 2 252">
              <a:extLst>
                <a:ext uri="{FF2B5EF4-FFF2-40B4-BE49-F238E27FC236}">
                  <a16:creationId xmlns:a16="http://schemas.microsoft.com/office/drawing/2014/main" id="{2C06C992-22AA-46DD-A232-49B7E753E7E6}"/>
                </a:ext>
              </a:extLst>
            </p:cNvPr>
            <p:cNvCxnSpPr/>
            <p:nvPr/>
          </p:nvCxnSpPr>
          <p:spPr>
            <a:xfrm flipH="1">
              <a:off x="5098777" y="4000045"/>
              <a:ext cx="307883" cy="59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1" name="Immagine 260">
              <a:extLst>
                <a:ext uri="{FF2B5EF4-FFF2-40B4-BE49-F238E27FC236}">
                  <a16:creationId xmlns:a16="http://schemas.microsoft.com/office/drawing/2014/main" id="{EC44DCE9-B5D6-4FC0-B556-2886B6601AFF}"/>
                </a:ext>
              </a:extLst>
            </p:cNvPr>
            <p:cNvPicPr>
              <a:picLocks noChangeAspect="1"/>
            </p:cNvPicPr>
            <p:nvPr/>
          </p:nvPicPr>
          <p:blipFill rotWithShape="1">
            <a:blip r:embed="rId7"/>
            <a:srcRect l="34219" t="50277" r="53125" b="31111"/>
            <a:stretch/>
          </p:blipFill>
          <p:spPr>
            <a:xfrm>
              <a:off x="2143065" y="4645800"/>
              <a:ext cx="888036" cy="734548"/>
            </a:xfrm>
            <a:prstGeom prst="rect">
              <a:avLst/>
            </a:prstGeom>
            <a:scene3d>
              <a:camera prst="orthographicFront">
                <a:rot lat="21599992" lon="0" rev="0"/>
              </a:camera>
              <a:lightRig rig="threePt" dir="t"/>
            </a:scene3d>
          </p:spPr>
        </p:pic>
        <p:cxnSp>
          <p:nvCxnSpPr>
            <p:cNvPr id="52" name="Connettore 2 265">
              <a:extLst>
                <a:ext uri="{FF2B5EF4-FFF2-40B4-BE49-F238E27FC236}">
                  <a16:creationId xmlns:a16="http://schemas.microsoft.com/office/drawing/2014/main" id="{C9100860-F510-4BC0-808C-6CBBB1AC9FB6}"/>
                </a:ext>
              </a:extLst>
            </p:cNvPr>
            <p:cNvCxnSpPr/>
            <p:nvPr/>
          </p:nvCxnSpPr>
          <p:spPr>
            <a:xfrm flipH="1" flipV="1">
              <a:off x="6830278" y="3592524"/>
              <a:ext cx="251412" cy="14962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CasellaDiTesto 266">
              <a:extLst>
                <a:ext uri="{FF2B5EF4-FFF2-40B4-BE49-F238E27FC236}">
                  <a16:creationId xmlns:a16="http://schemas.microsoft.com/office/drawing/2014/main" id="{045DE2B7-DFDB-4EF3-84AE-87B40789BC05}"/>
                </a:ext>
              </a:extLst>
            </p:cNvPr>
            <p:cNvSpPr txBox="1"/>
            <p:nvPr/>
          </p:nvSpPr>
          <p:spPr>
            <a:xfrm>
              <a:off x="6126746" y="2960188"/>
              <a:ext cx="1120772" cy="461665"/>
            </a:xfrm>
            <a:prstGeom prst="rect">
              <a:avLst/>
            </a:prstGeom>
            <a:noFill/>
          </p:spPr>
          <p:txBody>
            <a:bodyPr wrap="square" rtlCol="0">
              <a:spAutoFit/>
            </a:bodyPr>
            <a:lstStyle/>
            <a:p>
              <a:pPr algn="ctr"/>
              <a:r>
                <a:rPr lang="en-US" sz="1200" b="1" dirty="0">
                  <a:solidFill>
                    <a:srgbClr val="023769"/>
                  </a:solidFill>
                  <a:cs typeface="Times New Roman" panose="02020603050405020304" pitchFamily="18" charset="0"/>
                </a:rPr>
                <a:t>Mono-mode</a:t>
              </a:r>
            </a:p>
            <a:p>
              <a:pPr algn="ctr"/>
              <a:r>
                <a:rPr lang="en-US" sz="1200" b="1" dirty="0">
                  <a:solidFill>
                    <a:srgbClr val="023769"/>
                  </a:solidFill>
                  <a:cs typeface="Times New Roman" panose="02020603050405020304" pitchFamily="18" charset="0"/>
                </a:rPr>
                <a:t>Optical Fiber</a:t>
              </a:r>
            </a:p>
          </p:txBody>
        </p:sp>
        <p:grpSp>
          <p:nvGrpSpPr>
            <p:cNvPr id="54" name="Gruppo 232">
              <a:extLst>
                <a:ext uri="{FF2B5EF4-FFF2-40B4-BE49-F238E27FC236}">
                  <a16:creationId xmlns:a16="http://schemas.microsoft.com/office/drawing/2014/main" id="{7203D9C1-5F7E-47C1-899E-4EB485FFBDE4}"/>
                </a:ext>
              </a:extLst>
            </p:cNvPr>
            <p:cNvGrpSpPr/>
            <p:nvPr/>
          </p:nvGrpSpPr>
          <p:grpSpPr>
            <a:xfrm rot="20114574">
              <a:off x="8169857" y="2526007"/>
              <a:ext cx="335895" cy="108000"/>
              <a:chOff x="7753073" y="3199219"/>
              <a:chExt cx="335895" cy="108000"/>
            </a:xfrm>
          </p:grpSpPr>
          <p:cxnSp>
            <p:nvCxnSpPr>
              <p:cNvPr id="55" name="Connettore 1 233">
                <a:extLst>
                  <a:ext uri="{FF2B5EF4-FFF2-40B4-BE49-F238E27FC236}">
                    <a16:creationId xmlns:a16="http://schemas.microsoft.com/office/drawing/2014/main" id="{B806E715-036A-423A-B617-A0DF34480BCE}"/>
                  </a:ext>
                </a:extLst>
              </p:cNvPr>
              <p:cNvCxnSpPr/>
              <p:nvPr/>
            </p:nvCxnSpPr>
            <p:spPr>
              <a:xfrm flipH="1">
                <a:off x="8088968"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Connettore 1 234">
                <a:extLst>
                  <a:ext uri="{FF2B5EF4-FFF2-40B4-BE49-F238E27FC236}">
                    <a16:creationId xmlns:a16="http://schemas.microsoft.com/office/drawing/2014/main" id="{4E460D40-EF29-480B-B10A-39AC6D066B79}"/>
                  </a:ext>
                </a:extLst>
              </p:cNvPr>
              <p:cNvCxnSpPr/>
              <p:nvPr/>
            </p:nvCxnSpPr>
            <p:spPr>
              <a:xfrm flipH="1">
                <a:off x="8051645"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Connettore 1 235">
                <a:extLst>
                  <a:ext uri="{FF2B5EF4-FFF2-40B4-BE49-F238E27FC236}">
                    <a16:creationId xmlns:a16="http://schemas.microsoft.com/office/drawing/2014/main" id="{F6F5F796-A52D-4B8A-83A6-6A737717B956}"/>
                  </a:ext>
                </a:extLst>
              </p:cNvPr>
              <p:cNvCxnSpPr/>
              <p:nvPr/>
            </p:nvCxnSpPr>
            <p:spPr>
              <a:xfrm flipH="1">
                <a:off x="8014321"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Connettore 1 236">
                <a:extLst>
                  <a:ext uri="{FF2B5EF4-FFF2-40B4-BE49-F238E27FC236}">
                    <a16:creationId xmlns:a16="http://schemas.microsoft.com/office/drawing/2014/main" id="{4A5F97E2-AD70-4307-95D7-7B649A5DB23B}"/>
                  </a:ext>
                </a:extLst>
              </p:cNvPr>
              <p:cNvCxnSpPr/>
              <p:nvPr/>
            </p:nvCxnSpPr>
            <p:spPr>
              <a:xfrm flipH="1">
                <a:off x="7977006"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Connettore 1 237">
                <a:extLst>
                  <a:ext uri="{FF2B5EF4-FFF2-40B4-BE49-F238E27FC236}">
                    <a16:creationId xmlns:a16="http://schemas.microsoft.com/office/drawing/2014/main" id="{E95001D7-DB07-4C51-AB76-90CD9B7D9426}"/>
                  </a:ext>
                </a:extLst>
              </p:cNvPr>
              <p:cNvCxnSpPr/>
              <p:nvPr/>
            </p:nvCxnSpPr>
            <p:spPr>
              <a:xfrm flipH="1">
                <a:off x="7939682"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Connettore 1 238">
                <a:extLst>
                  <a:ext uri="{FF2B5EF4-FFF2-40B4-BE49-F238E27FC236}">
                    <a16:creationId xmlns:a16="http://schemas.microsoft.com/office/drawing/2014/main" id="{F66BCF52-58DF-430A-83BD-4734ACD40FDD}"/>
                  </a:ext>
                </a:extLst>
              </p:cNvPr>
              <p:cNvCxnSpPr/>
              <p:nvPr/>
            </p:nvCxnSpPr>
            <p:spPr>
              <a:xfrm flipH="1">
                <a:off x="7902359"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Connettore 1 239">
                <a:extLst>
                  <a:ext uri="{FF2B5EF4-FFF2-40B4-BE49-F238E27FC236}">
                    <a16:creationId xmlns:a16="http://schemas.microsoft.com/office/drawing/2014/main" id="{13B2C076-FED0-4CF9-A0F6-74FF77386155}"/>
                  </a:ext>
                </a:extLst>
              </p:cNvPr>
              <p:cNvCxnSpPr/>
              <p:nvPr/>
            </p:nvCxnSpPr>
            <p:spPr>
              <a:xfrm flipH="1">
                <a:off x="7865036"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Connettore 1 240">
                <a:extLst>
                  <a:ext uri="{FF2B5EF4-FFF2-40B4-BE49-F238E27FC236}">
                    <a16:creationId xmlns:a16="http://schemas.microsoft.com/office/drawing/2014/main" id="{B5567435-4203-41C3-9D84-280C422710DA}"/>
                  </a:ext>
                </a:extLst>
              </p:cNvPr>
              <p:cNvCxnSpPr/>
              <p:nvPr/>
            </p:nvCxnSpPr>
            <p:spPr>
              <a:xfrm flipH="1">
                <a:off x="7827712"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Connettore 1 241">
                <a:extLst>
                  <a:ext uri="{FF2B5EF4-FFF2-40B4-BE49-F238E27FC236}">
                    <a16:creationId xmlns:a16="http://schemas.microsoft.com/office/drawing/2014/main" id="{92C408EB-997F-4912-B4F9-CDC2499DBC16}"/>
                  </a:ext>
                </a:extLst>
              </p:cNvPr>
              <p:cNvCxnSpPr/>
              <p:nvPr/>
            </p:nvCxnSpPr>
            <p:spPr>
              <a:xfrm flipH="1">
                <a:off x="7790397"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Connettore 1 242">
                <a:extLst>
                  <a:ext uri="{FF2B5EF4-FFF2-40B4-BE49-F238E27FC236}">
                    <a16:creationId xmlns:a16="http://schemas.microsoft.com/office/drawing/2014/main" id="{CF09F102-8F5A-421D-B3BD-CC9B32B75D5B}"/>
                  </a:ext>
                </a:extLst>
              </p:cNvPr>
              <p:cNvCxnSpPr/>
              <p:nvPr/>
            </p:nvCxnSpPr>
            <p:spPr>
              <a:xfrm flipH="1">
                <a:off x="7753073"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65" name="CasellaDiTesto 244">
              <a:extLst>
                <a:ext uri="{FF2B5EF4-FFF2-40B4-BE49-F238E27FC236}">
                  <a16:creationId xmlns:a16="http://schemas.microsoft.com/office/drawing/2014/main" id="{F0E0110F-7ACC-4A8F-803E-62443B1F66C7}"/>
                </a:ext>
              </a:extLst>
            </p:cNvPr>
            <p:cNvSpPr txBox="1"/>
            <p:nvPr/>
          </p:nvSpPr>
          <p:spPr>
            <a:xfrm>
              <a:off x="7445406" y="3184326"/>
              <a:ext cx="378630" cy="276999"/>
            </a:xfrm>
            <a:prstGeom prst="rect">
              <a:avLst/>
            </a:prstGeom>
            <a:noFill/>
          </p:spPr>
          <p:txBody>
            <a:bodyPr wrap="none" rtlCol="0">
              <a:spAutoFit/>
            </a:bodyPr>
            <a:lstStyle/>
            <a:p>
              <a:pPr algn="ctr"/>
              <a:r>
                <a:rPr lang="en-US" sz="1200" b="1" dirty="0">
                  <a:solidFill>
                    <a:srgbClr val="023769"/>
                  </a:solidFill>
                  <a:latin typeface="Symbol" panose="05050102010706020507" pitchFamily="18" charset="2"/>
                  <a:cs typeface="Times New Roman" panose="02020603050405020304" pitchFamily="18" charset="0"/>
                </a:rPr>
                <a:t>l</a:t>
              </a:r>
              <a:r>
                <a:rPr lang="en-US" sz="1200" b="1" baseline="-25000" dirty="0">
                  <a:solidFill>
                    <a:srgbClr val="023769"/>
                  </a:solidFill>
                  <a:cs typeface="Times New Roman" panose="02020603050405020304" pitchFamily="18" charset="0"/>
                </a:rPr>
                <a:t>B2</a:t>
              </a:r>
              <a:endParaRPr lang="en-US" sz="1200" b="1" dirty="0">
                <a:solidFill>
                  <a:srgbClr val="023769"/>
                </a:solidFill>
                <a:cs typeface="Times New Roman" panose="02020603050405020304" pitchFamily="18" charset="0"/>
              </a:endParaRPr>
            </a:p>
          </p:txBody>
        </p:sp>
        <p:cxnSp>
          <p:nvCxnSpPr>
            <p:cNvPr id="66" name="Connettore 2 113">
              <a:extLst>
                <a:ext uri="{FF2B5EF4-FFF2-40B4-BE49-F238E27FC236}">
                  <a16:creationId xmlns:a16="http://schemas.microsoft.com/office/drawing/2014/main" id="{A137A745-C277-4EA9-8C7C-4A97A2588A25}"/>
                </a:ext>
              </a:extLst>
            </p:cNvPr>
            <p:cNvCxnSpPr/>
            <p:nvPr/>
          </p:nvCxnSpPr>
          <p:spPr>
            <a:xfrm flipH="1" flipV="1">
              <a:off x="6918213" y="3466231"/>
              <a:ext cx="251412" cy="149629"/>
            </a:xfrm>
            <a:prstGeom prst="straightConnector1">
              <a:avLst/>
            </a:prstGeom>
            <a:ln>
              <a:solidFill>
                <a:schemeClr val="accent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7" name="Rettangolo 114">
              <a:extLst>
                <a:ext uri="{FF2B5EF4-FFF2-40B4-BE49-F238E27FC236}">
                  <a16:creationId xmlns:a16="http://schemas.microsoft.com/office/drawing/2014/main" id="{7E8B0CE5-C810-49EF-892F-395DDEC2CE7A}"/>
                </a:ext>
              </a:extLst>
            </p:cNvPr>
            <p:cNvSpPr/>
            <p:nvPr/>
          </p:nvSpPr>
          <p:spPr>
            <a:xfrm>
              <a:off x="2127836" y="5980418"/>
              <a:ext cx="972543" cy="276999"/>
            </a:xfrm>
            <a:prstGeom prst="rect">
              <a:avLst/>
            </a:prstGeom>
          </p:spPr>
          <p:txBody>
            <a:bodyPr wrap="square">
              <a:spAutoFit/>
            </a:bodyPr>
            <a:lstStyle/>
            <a:p>
              <a:pPr algn="ctr"/>
              <a:r>
                <a:rPr lang="it-IT" sz="1200" b="1" i="0" dirty="0">
                  <a:solidFill>
                    <a:srgbClr val="023769"/>
                  </a:solidFill>
                  <a:effectLst/>
                  <a:cs typeface="Times New Roman" panose="02020603050405020304" pitchFamily="18" charset="0"/>
                </a:rPr>
                <a:t>PC</a:t>
              </a:r>
              <a:endParaRPr lang="it-IT" sz="1200" b="1" dirty="0">
                <a:solidFill>
                  <a:srgbClr val="023769"/>
                </a:solidFill>
                <a:cs typeface="Times New Roman" panose="02020603050405020304" pitchFamily="18" charset="0"/>
              </a:endParaRPr>
            </a:p>
          </p:txBody>
        </p:sp>
        <p:sp>
          <p:nvSpPr>
            <p:cNvPr id="68" name="Rettangolo 115">
              <a:extLst>
                <a:ext uri="{FF2B5EF4-FFF2-40B4-BE49-F238E27FC236}">
                  <a16:creationId xmlns:a16="http://schemas.microsoft.com/office/drawing/2014/main" id="{6F5C5D87-1FBD-4375-97E5-A1AC213E0E7D}"/>
                </a:ext>
              </a:extLst>
            </p:cNvPr>
            <p:cNvSpPr/>
            <p:nvPr/>
          </p:nvSpPr>
          <p:spPr>
            <a:xfrm>
              <a:off x="729397" y="4211007"/>
              <a:ext cx="972543" cy="461665"/>
            </a:xfrm>
            <a:prstGeom prst="rect">
              <a:avLst/>
            </a:prstGeom>
          </p:spPr>
          <p:txBody>
            <a:bodyPr wrap="square">
              <a:spAutoFit/>
            </a:bodyPr>
            <a:lstStyle/>
            <a:p>
              <a:pPr algn="ctr"/>
              <a:r>
                <a:rPr lang="it-IT" sz="1200" b="1" i="0" dirty="0">
                  <a:solidFill>
                    <a:srgbClr val="023769"/>
                  </a:solidFill>
                  <a:effectLst/>
                  <a:cs typeface="Times New Roman" panose="02020603050405020304" pitchFamily="18" charset="0"/>
                </a:rPr>
                <a:t>Ethernet Cable</a:t>
              </a:r>
              <a:endParaRPr lang="it-IT" sz="1200" b="1" dirty="0">
                <a:solidFill>
                  <a:srgbClr val="023769"/>
                </a:solidFill>
                <a:cs typeface="Times New Roman" panose="02020603050405020304" pitchFamily="18" charset="0"/>
              </a:endParaRPr>
            </a:p>
          </p:txBody>
        </p:sp>
        <p:sp>
          <p:nvSpPr>
            <p:cNvPr id="69" name="Figura a mano libera 2">
              <a:extLst>
                <a:ext uri="{FF2B5EF4-FFF2-40B4-BE49-F238E27FC236}">
                  <a16:creationId xmlns:a16="http://schemas.microsoft.com/office/drawing/2014/main" id="{87929496-959A-4438-9F31-E15CDFF0DE84}"/>
                </a:ext>
              </a:extLst>
            </p:cNvPr>
            <p:cNvSpPr/>
            <p:nvPr/>
          </p:nvSpPr>
          <p:spPr>
            <a:xfrm>
              <a:off x="6079558" y="2449290"/>
              <a:ext cx="2963648" cy="1755899"/>
            </a:xfrm>
            <a:custGeom>
              <a:avLst/>
              <a:gdLst>
                <a:gd name="connsiteX0" fmla="*/ 2842054 w 2963648"/>
                <a:gd name="connsiteY0" fmla="*/ 1755899 h 1755899"/>
                <a:gd name="connsiteX1" fmla="*/ 2866768 w 2963648"/>
                <a:gd name="connsiteY1" fmla="*/ 58904 h 1755899"/>
                <a:gd name="connsiteX2" fmla="*/ 1779373 w 2963648"/>
                <a:gd name="connsiteY2" fmla="*/ 454321 h 1755899"/>
                <a:gd name="connsiteX3" fmla="*/ 1795849 w 2963648"/>
                <a:gd name="connsiteY3" fmla="*/ 1096872 h 1755899"/>
                <a:gd name="connsiteX4" fmla="*/ 1565189 w 2963648"/>
                <a:gd name="connsiteY4" fmla="*/ 1615856 h 1755899"/>
                <a:gd name="connsiteX5" fmla="*/ 766119 w 2963648"/>
                <a:gd name="connsiteY5" fmla="*/ 1055683 h 1755899"/>
                <a:gd name="connsiteX6" fmla="*/ 0 w 2963648"/>
                <a:gd name="connsiteY6" fmla="*/ 956829 h 1755899"/>
                <a:gd name="connsiteX7" fmla="*/ 0 w 2963648"/>
                <a:gd name="connsiteY7" fmla="*/ 956829 h 1755899"/>
                <a:gd name="connsiteX8" fmla="*/ 0 w 2963648"/>
                <a:gd name="connsiteY8" fmla="*/ 956829 h 175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3648" h="1755899">
                  <a:moveTo>
                    <a:pt x="2842054" y="1755899"/>
                  </a:moveTo>
                  <a:cubicBezTo>
                    <a:pt x="2942968" y="1015866"/>
                    <a:pt x="3043882" y="275834"/>
                    <a:pt x="2866768" y="58904"/>
                  </a:cubicBezTo>
                  <a:cubicBezTo>
                    <a:pt x="2689654" y="-158026"/>
                    <a:pt x="1957859" y="281327"/>
                    <a:pt x="1779373" y="454321"/>
                  </a:cubicBezTo>
                  <a:cubicBezTo>
                    <a:pt x="1600887" y="627315"/>
                    <a:pt x="1831546" y="903283"/>
                    <a:pt x="1795849" y="1096872"/>
                  </a:cubicBezTo>
                  <a:cubicBezTo>
                    <a:pt x="1760152" y="1290461"/>
                    <a:pt x="1736811" y="1622721"/>
                    <a:pt x="1565189" y="1615856"/>
                  </a:cubicBezTo>
                  <a:cubicBezTo>
                    <a:pt x="1393567" y="1608991"/>
                    <a:pt x="1026984" y="1165521"/>
                    <a:pt x="766119" y="1055683"/>
                  </a:cubicBezTo>
                  <a:cubicBezTo>
                    <a:pt x="505254" y="945845"/>
                    <a:pt x="0" y="956829"/>
                    <a:pt x="0" y="956829"/>
                  </a:cubicBezTo>
                  <a:lnTo>
                    <a:pt x="0" y="956829"/>
                  </a:lnTo>
                  <a:lnTo>
                    <a:pt x="0" y="95682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grpSp>
          <p:nvGrpSpPr>
            <p:cNvPr id="70" name="Gruppo 173">
              <a:extLst>
                <a:ext uri="{FF2B5EF4-FFF2-40B4-BE49-F238E27FC236}">
                  <a16:creationId xmlns:a16="http://schemas.microsoft.com/office/drawing/2014/main" id="{4DC4011B-A592-40DB-8176-33597BB237FE}"/>
                </a:ext>
              </a:extLst>
            </p:cNvPr>
            <p:cNvGrpSpPr/>
            <p:nvPr/>
          </p:nvGrpSpPr>
          <p:grpSpPr>
            <a:xfrm rot="16980805">
              <a:off x="7655945" y="3738902"/>
              <a:ext cx="335895" cy="108000"/>
              <a:chOff x="7753073" y="3199219"/>
              <a:chExt cx="335895" cy="108000"/>
            </a:xfrm>
          </p:grpSpPr>
          <p:cxnSp>
            <p:nvCxnSpPr>
              <p:cNvPr id="71" name="Connettore 1 163">
                <a:extLst>
                  <a:ext uri="{FF2B5EF4-FFF2-40B4-BE49-F238E27FC236}">
                    <a16:creationId xmlns:a16="http://schemas.microsoft.com/office/drawing/2014/main" id="{54617C7B-47CA-4E2F-A449-C5E141C4C400}"/>
                  </a:ext>
                </a:extLst>
              </p:cNvPr>
              <p:cNvCxnSpPr/>
              <p:nvPr/>
            </p:nvCxnSpPr>
            <p:spPr>
              <a:xfrm flipH="1">
                <a:off x="8088968"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Connettore 1 164">
                <a:extLst>
                  <a:ext uri="{FF2B5EF4-FFF2-40B4-BE49-F238E27FC236}">
                    <a16:creationId xmlns:a16="http://schemas.microsoft.com/office/drawing/2014/main" id="{6218D930-B2CA-4C3D-98E4-93E3ABD9D2F4}"/>
                  </a:ext>
                </a:extLst>
              </p:cNvPr>
              <p:cNvCxnSpPr/>
              <p:nvPr/>
            </p:nvCxnSpPr>
            <p:spPr>
              <a:xfrm flipH="1">
                <a:off x="8051645"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Connettore 1 165">
                <a:extLst>
                  <a:ext uri="{FF2B5EF4-FFF2-40B4-BE49-F238E27FC236}">
                    <a16:creationId xmlns:a16="http://schemas.microsoft.com/office/drawing/2014/main" id="{C1394F38-B04D-47CD-8E5D-D7F4DE7AFD38}"/>
                  </a:ext>
                </a:extLst>
              </p:cNvPr>
              <p:cNvCxnSpPr/>
              <p:nvPr/>
            </p:nvCxnSpPr>
            <p:spPr>
              <a:xfrm flipH="1">
                <a:off x="8014321"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Connettore 1 166">
                <a:extLst>
                  <a:ext uri="{FF2B5EF4-FFF2-40B4-BE49-F238E27FC236}">
                    <a16:creationId xmlns:a16="http://schemas.microsoft.com/office/drawing/2014/main" id="{621D2F6A-B4C7-4683-81F5-5A0CCA02BF93}"/>
                  </a:ext>
                </a:extLst>
              </p:cNvPr>
              <p:cNvCxnSpPr/>
              <p:nvPr/>
            </p:nvCxnSpPr>
            <p:spPr>
              <a:xfrm flipH="1">
                <a:off x="7977006"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5" name="Connettore 1 167">
                <a:extLst>
                  <a:ext uri="{FF2B5EF4-FFF2-40B4-BE49-F238E27FC236}">
                    <a16:creationId xmlns:a16="http://schemas.microsoft.com/office/drawing/2014/main" id="{472BE315-228D-4FC3-9280-93B6DD3D5ABA}"/>
                  </a:ext>
                </a:extLst>
              </p:cNvPr>
              <p:cNvCxnSpPr/>
              <p:nvPr/>
            </p:nvCxnSpPr>
            <p:spPr>
              <a:xfrm flipH="1">
                <a:off x="7939682"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6" name="Connettore 1 168">
                <a:extLst>
                  <a:ext uri="{FF2B5EF4-FFF2-40B4-BE49-F238E27FC236}">
                    <a16:creationId xmlns:a16="http://schemas.microsoft.com/office/drawing/2014/main" id="{DB5A6BBB-B8F0-4DFE-BB07-EC15ADB04757}"/>
                  </a:ext>
                </a:extLst>
              </p:cNvPr>
              <p:cNvCxnSpPr/>
              <p:nvPr/>
            </p:nvCxnSpPr>
            <p:spPr>
              <a:xfrm flipH="1">
                <a:off x="7902359"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Connettore 1 169">
                <a:extLst>
                  <a:ext uri="{FF2B5EF4-FFF2-40B4-BE49-F238E27FC236}">
                    <a16:creationId xmlns:a16="http://schemas.microsoft.com/office/drawing/2014/main" id="{2181C3A1-07FE-494B-AEBA-37C00C869FEA}"/>
                  </a:ext>
                </a:extLst>
              </p:cNvPr>
              <p:cNvCxnSpPr/>
              <p:nvPr/>
            </p:nvCxnSpPr>
            <p:spPr>
              <a:xfrm flipH="1">
                <a:off x="7865036"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8" name="Connettore 1 170">
                <a:extLst>
                  <a:ext uri="{FF2B5EF4-FFF2-40B4-BE49-F238E27FC236}">
                    <a16:creationId xmlns:a16="http://schemas.microsoft.com/office/drawing/2014/main" id="{4B6BA84A-D00C-4A17-8551-45D38138D61F}"/>
                  </a:ext>
                </a:extLst>
              </p:cNvPr>
              <p:cNvCxnSpPr/>
              <p:nvPr/>
            </p:nvCxnSpPr>
            <p:spPr>
              <a:xfrm flipH="1">
                <a:off x="7827712"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9" name="Connettore 1 171">
                <a:extLst>
                  <a:ext uri="{FF2B5EF4-FFF2-40B4-BE49-F238E27FC236}">
                    <a16:creationId xmlns:a16="http://schemas.microsoft.com/office/drawing/2014/main" id="{9A2B0843-204D-4E25-84D2-5A8FA71D4F32}"/>
                  </a:ext>
                </a:extLst>
              </p:cNvPr>
              <p:cNvCxnSpPr/>
              <p:nvPr/>
            </p:nvCxnSpPr>
            <p:spPr>
              <a:xfrm flipH="1">
                <a:off x="7790397"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0" name="Connettore 1 172">
                <a:extLst>
                  <a:ext uri="{FF2B5EF4-FFF2-40B4-BE49-F238E27FC236}">
                    <a16:creationId xmlns:a16="http://schemas.microsoft.com/office/drawing/2014/main" id="{596EEEA0-643B-43C8-AAFA-6A2C1AD55E22}"/>
                  </a:ext>
                </a:extLst>
              </p:cNvPr>
              <p:cNvCxnSpPr/>
              <p:nvPr/>
            </p:nvCxnSpPr>
            <p:spPr>
              <a:xfrm flipH="1">
                <a:off x="7753073"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81" name="Gruppo 221">
              <a:extLst>
                <a:ext uri="{FF2B5EF4-FFF2-40B4-BE49-F238E27FC236}">
                  <a16:creationId xmlns:a16="http://schemas.microsoft.com/office/drawing/2014/main" id="{3A3179DF-06EA-4C1B-864F-4BF96B06EF16}"/>
                </a:ext>
              </a:extLst>
            </p:cNvPr>
            <p:cNvGrpSpPr/>
            <p:nvPr/>
          </p:nvGrpSpPr>
          <p:grpSpPr>
            <a:xfrm rot="15409755">
              <a:off x="7646573" y="3119174"/>
              <a:ext cx="335895" cy="108000"/>
              <a:chOff x="7753073" y="3199219"/>
              <a:chExt cx="335895" cy="108000"/>
            </a:xfrm>
          </p:grpSpPr>
          <p:cxnSp>
            <p:nvCxnSpPr>
              <p:cNvPr id="82" name="Connettore 1 222">
                <a:extLst>
                  <a:ext uri="{FF2B5EF4-FFF2-40B4-BE49-F238E27FC236}">
                    <a16:creationId xmlns:a16="http://schemas.microsoft.com/office/drawing/2014/main" id="{B1A4661A-7527-447A-B29A-7B4BECA7FF61}"/>
                  </a:ext>
                </a:extLst>
              </p:cNvPr>
              <p:cNvCxnSpPr/>
              <p:nvPr/>
            </p:nvCxnSpPr>
            <p:spPr>
              <a:xfrm flipH="1">
                <a:off x="8088968"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3" name="Connettore 1 223">
                <a:extLst>
                  <a:ext uri="{FF2B5EF4-FFF2-40B4-BE49-F238E27FC236}">
                    <a16:creationId xmlns:a16="http://schemas.microsoft.com/office/drawing/2014/main" id="{3326B487-4B31-482C-AB75-3D46370009D0}"/>
                  </a:ext>
                </a:extLst>
              </p:cNvPr>
              <p:cNvCxnSpPr/>
              <p:nvPr/>
            </p:nvCxnSpPr>
            <p:spPr>
              <a:xfrm flipH="1">
                <a:off x="8051645"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4" name="Connettore 1 224">
                <a:extLst>
                  <a:ext uri="{FF2B5EF4-FFF2-40B4-BE49-F238E27FC236}">
                    <a16:creationId xmlns:a16="http://schemas.microsoft.com/office/drawing/2014/main" id="{48C80B87-25E0-47D5-9C37-1AF955B7A08D}"/>
                  </a:ext>
                </a:extLst>
              </p:cNvPr>
              <p:cNvCxnSpPr/>
              <p:nvPr/>
            </p:nvCxnSpPr>
            <p:spPr>
              <a:xfrm flipH="1">
                <a:off x="8014321"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5" name="Connettore 1 225">
                <a:extLst>
                  <a:ext uri="{FF2B5EF4-FFF2-40B4-BE49-F238E27FC236}">
                    <a16:creationId xmlns:a16="http://schemas.microsoft.com/office/drawing/2014/main" id="{409AF561-5092-426D-8B52-28F5C9F4EAAE}"/>
                  </a:ext>
                </a:extLst>
              </p:cNvPr>
              <p:cNvCxnSpPr/>
              <p:nvPr/>
            </p:nvCxnSpPr>
            <p:spPr>
              <a:xfrm flipH="1">
                <a:off x="7977006"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6" name="Connettore 1 226">
                <a:extLst>
                  <a:ext uri="{FF2B5EF4-FFF2-40B4-BE49-F238E27FC236}">
                    <a16:creationId xmlns:a16="http://schemas.microsoft.com/office/drawing/2014/main" id="{D873AB9F-5F04-4D7B-B91E-1631C251BDC5}"/>
                  </a:ext>
                </a:extLst>
              </p:cNvPr>
              <p:cNvCxnSpPr/>
              <p:nvPr/>
            </p:nvCxnSpPr>
            <p:spPr>
              <a:xfrm flipH="1">
                <a:off x="7939682"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7" name="Connettore 1 227">
                <a:extLst>
                  <a:ext uri="{FF2B5EF4-FFF2-40B4-BE49-F238E27FC236}">
                    <a16:creationId xmlns:a16="http://schemas.microsoft.com/office/drawing/2014/main" id="{D321B22F-5A68-42A1-A851-E884941E86FB}"/>
                  </a:ext>
                </a:extLst>
              </p:cNvPr>
              <p:cNvCxnSpPr/>
              <p:nvPr/>
            </p:nvCxnSpPr>
            <p:spPr>
              <a:xfrm flipH="1">
                <a:off x="7902359"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8" name="Connettore 1 228">
                <a:extLst>
                  <a:ext uri="{FF2B5EF4-FFF2-40B4-BE49-F238E27FC236}">
                    <a16:creationId xmlns:a16="http://schemas.microsoft.com/office/drawing/2014/main" id="{5601DD6D-67BD-48D9-A249-BF4847F8FF4D}"/>
                  </a:ext>
                </a:extLst>
              </p:cNvPr>
              <p:cNvCxnSpPr/>
              <p:nvPr/>
            </p:nvCxnSpPr>
            <p:spPr>
              <a:xfrm flipH="1">
                <a:off x="7865036"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Connettore 1 229">
                <a:extLst>
                  <a:ext uri="{FF2B5EF4-FFF2-40B4-BE49-F238E27FC236}">
                    <a16:creationId xmlns:a16="http://schemas.microsoft.com/office/drawing/2014/main" id="{D7E5DCB7-2E07-4515-9FBC-A3281F76A0F4}"/>
                  </a:ext>
                </a:extLst>
              </p:cNvPr>
              <p:cNvCxnSpPr/>
              <p:nvPr/>
            </p:nvCxnSpPr>
            <p:spPr>
              <a:xfrm flipH="1">
                <a:off x="7827712"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Connettore 1 230">
                <a:extLst>
                  <a:ext uri="{FF2B5EF4-FFF2-40B4-BE49-F238E27FC236}">
                    <a16:creationId xmlns:a16="http://schemas.microsoft.com/office/drawing/2014/main" id="{07BEA085-EA46-4730-A12D-8E4A524EB4E4}"/>
                  </a:ext>
                </a:extLst>
              </p:cNvPr>
              <p:cNvCxnSpPr/>
              <p:nvPr/>
            </p:nvCxnSpPr>
            <p:spPr>
              <a:xfrm flipH="1">
                <a:off x="7790397"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1" name="Connettore 1 231">
                <a:extLst>
                  <a:ext uri="{FF2B5EF4-FFF2-40B4-BE49-F238E27FC236}">
                    <a16:creationId xmlns:a16="http://schemas.microsoft.com/office/drawing/2014/main" id="{7EBAE4F1-C8FF-4D05-A5CE-7B34BB09788C}"/>
                  </a:ext>
                </a:extLst>
              </p:cNvPr>
              <p:cNvCxnSpPr/>
              <p:nvPr/>
            </p:nvCxnSpPr>
            <p:spPr>
              <a:xfrm flipH="1">
                <a:off x="7753073" y="3199219"/>
                <a:ext cx="0" cy="1080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92" name="Rettangolo 5">
              <a:extLst>
                <a:ext uri="{FF2B5EF4-FFF2-40B4-BE49-F238E27FC236}">
                  <a16:creationId xmlns:a16="http://schemas.microsoft.com/office/drawing/2014/main" id="{E1CF97B2-EB6B-4CC0-BE3C-48B0ED278C1A}"/>
                </a:ext>
              </a:extLst>
            </p:cNvPr>
            <p:cNvSpPr/>
            <p:nvPr/>
          </p:nvSpPr>
          <p:spPr>
            <a:xfrm>
              <a:off x="8868406" y="3462044"/>
              <a:ext cx="611914" cy="804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rgbClr val="023769"/>
                </a:solidFill>
              </a:endParaRPr>
            </a:p>
          </p:txBody>
        </p:sp>
        <p:sp>
          <p:nvSpPr>
            <p:cNvPr id="93" name="CasellaDiTesto 161">
              <a:extLst>
                <a:ext uri="{FF2B5EF4-FFF2-40B4-BE49-F238E27FC236}">
                  <a16:creationId xmlns:a16="http://schemas.microsoft.com/office/drawing/2014/main" id="{15F7C978-1E2A-42B4-9CC0-6763C82C34D5}"/>
                </a:ext>
              </a:extLst>
            </p:cNvPr>
            <p:cNvSpPr txBox="1"/>
            <p:nvPr/>
          </p:nvSpPr>
          <p:spPr>
            <a:xfrm>
              <a:off x="8617441" y="3597489"/>
              <a:ext cx="1312490" cy="461665"/>
            </a:xfrm>
            <a:prstGeom prst="rect">
              <a:avLst/>
            </a:prstGeom>
            <a:noFill/>
          </p:spPr>
          <p:txBody>
            <a:bodyPr wrap="square" rtlCol="0">
              <a:spAutoFit/>
            </a:bodyPr>
            <a:lstStyle/>
            <a:p>
              <a:pPr algn="ctr"/>
              <a:r>
                <a:rPr lang="en-US" sz="1200" b="1" dirty="0">
                  <a:solidFill>
                    <a:srgbClr val="023769"/>
                  </a:solidFill>
                  <a:cs typeface="Times New Roman" panose="02020603050405020304" pitchFamily="18" charset="0"/>
                </a:rPr>
                <a:t>Transmitted Spectrum</a:t>
              </a:r>
            </a:p>
          </p:txBody>
        </p:sp>
        <p:grpSp>
          <p:nvGrpSpPr>
            <p:cNvPr id="94" name="Gruppo 209">
              <a:extLst>
                <a:ext uri="{FF2B5EF4-FFF2-40B4-BE49-F238E27FC236}">
                  <a16:creationId xmlns:a16="http://schemas.microsoft.com/office/drawing/2014/main" id="{0AC228FA-05F5-4047-A458-0C68155D109B}"/>
                </a:ext>
              </a:extLst>
            </p:cNvPr>
            <p:cNvGrpSpPr/>
            <p:nvPr/>
          </p:nvGrpSpPr>
          <p:grpSpPr>
            <a:xfrm>
              <a:off x="8523535" y="3632291"/>
              <a:ext cx="1499782" cy="1276108"/>
              <a:chOff x="8530537" y="1860998"/>
              <a:chExt cx="1499782" cy="1276108"/>
            </a:xfrm>
          </p:grpSpPr>
          <p:sp>
            <p:nvSpPr>
              <p:cNvPr id="95" name="CasellaDiTesto 175">
                <a:extLst>
                  <a:ext uri="{FF2B5EF4-FFF2-40B4-BE49-F238E27FC236}">
                    <a16:creationId xmlns:a16="http://schemas.microsoft.com/office/drawing/2014/main" id="{4441A3F9-F82D-492E-9F26-4210D05EC152}"/>
                  </a:ext>
                </a:extLst>
              </p:cNvPr>
              <p:cNvSpPr txBox="1"/>
              <p:nvPr/>
            </p:nvSpPr>
            <p:spPr>
              <a:xfrm>
                <a:off x="9402474" y="2860107"/>
                <a:ext cx="327334" cy="276999"/>
              </a:xfrm>
              <a:prstGeom prst="rect">
                <a:avLst/>
              </a:prstGeom>
              <a:noFill/>
            </p:spPr>
            <p:txBody>
              <a:bodyPr wrap="none" rtlCol="0">
                <a:spAutoFit/>
              </a:bodyPr>
              <a:lstStyle/>
              <a:p>
                <a:pPr algn="ctr"/>
                <a:r>
                  <a:rPr lang="en-US" sz="1200" dirty="0">
                    <a:solidFill>
                      <a:srgbClr val="023769"/>
                    </a:solidFill>
                    <a:cs typeface="Times New Roman" panose="02020603050405020304" pitchFamily="18" charset="0"/>
                  </a:rPr>
                  <a:t>l</a:t>
                </a:r>
                <a:r>
                  <a:rPr lang="en-US" sz="1200" baseline="-25000" dirty="0">
                    <a:solidFill>
                      <a:srgbClr val="023769"/>
                    </a:solidFill>
                    <a:cs typeface="Times New Roman" panose="02020603050405020304" pitchFamily="18" charset="0"/>
                  </a:rPr>
                  <a:t>B3</a:t>
                </a:r>
                <a:endParaRPr lang="en-US" sz="1200" dirty="0">
                  <a:solidFill>
                    <a:srgbClr val="023769"/>
                  </a:solidFill>
                  <a:cs typeface="Times New Roman" panose="02020603050405020304" pitchFamily="18" charset="0"/>
                </a:endParaRPr>
              </a:p>
            </p:txBody>
          </p:sp>
          <p:grpSp>
            <p:nvGrpSpPr>
              <p:cNvPr id="96" name="Gruppo 187">
                <a:extLst>
                  <a:ext uri="{FF2B5EF4-FFF2-40B4-BE49-F238E27FC236}">
                    <a16:creationId xmlns:a16="http://schemas.microsoft.com/office/drawing/2014/main" id="{DE3AE98C-3C60-4635-A9C8-B31AAE198915}"/>
                  </a:ext>
                </a:extLst>
              </p:cNvPr>
              <p:cNvGrpSpPr/>
              <p:nvPr/>
            </p:nvGrpSpPr>
            <p:grpSpPr>
              <a:xfrm>
                <a:off x="8530537" y="1860998"/>
                <a:ext cx="1499782" cy="1193927"/>
                <a:chOff x="6102647" y="1618994"/>
                <a:chExt cx="1499782" cy="1193927"/>
              </a:xfrm>
            </p:grpSpPr>
            <p:pic>
              <p:nvPicPr>
                <p:cNvPr id="99" name="Immagine 188">
                  <a:extLst>
                    <a:ext uri="{FF2B5EF4-FFF2-40B4-BE49-F238E27FC236}">
                      <a16:creationId xmlns:a16="http://schemas.microsoft.com/office/drawing/2014/main" id="{E6F1454D-1733-4A83-911C-EEC196EB29A7}"/>
                    </a:ext>
                  </a:extLst>
                </p:cNvPr>
                <p:cNvPicPr>
                  <a:picLocks noChangeAspect="1"/>
                </p:cNvPicPr>
                <p:nvPr/>
              </p:nvPicPr>
              <p:blipFill rotWithShape="1">
                <a:blip r:embed="rId6">
                  <a:clrChange>
                    <a:clrFrom>
                      <a:srgbClr val="FFFFFF"/>
                    </a:clrFrom>
                    <a:clrTo>
                      <a:srgbClr val="FFFFFF">
                        <a:alpha val="0"/>
                      </a:srgbClr>
                    </a:clrTo>
                  </a:clrChange>
                </a:blip>
                <a:srcRect l="51892" t="17898" r="21757" b="61802"/>
                <a:stretch/>
              </p:blipFill>
              <p:spPr>
                <a:xfrm>
                  <a:off x="6326659" y="2103506"/>
                  <a:ext cx="1115016" cy="483173"/>
                </a:xfrm>
                <a:prstGeom prst="rect">
                  <a:avLst/>
                </a:prstGeom>
              </p:spPr>
            </p:pic>
            <p:grpSp>
              <p:nvGrpSpPr>
                <p:cNvPr id="100" name="Gruppo 189">
                  <a:extLst>
                    <a:ext uri="{FF2B5EF4-FFF2-40B4-BE49-F238E27FC236}">
                      <a16:creationId xmlns:a16="http://schemas.microsoft.com/office/drawing/2014/main" id="{30C11B72-CD6A-493D-B8AD-2CAFE309CF40}"/>
                    </a:ext>
                  </a:extLst>
                </p:cNvPr>
                <p:cNvGrpSpPr/>
                <p:nvPr/>
              </p:nvGrpSpPr>
              <p:grpSpPr>
                <a:xfrm>
                  <a:off x="6102647" y="1618994"/>
                  <a:ext cx="1499782" cy="1193927"/>
                  <a:chOff x="5374435" y="485185"/>
                  <a:chExt cx="1499782" cy="1193927"/>
                </a:xfrm>
              </p:grpSpPr>
              <p:cxnSp>
                <p:nvCxnSpPr>
                  <p:cNvPr id="104" name="Connettore 2 193">
                    <a:extLst>
                      <a:ext uri="{FF2B5EF4-FFF2-40B4-BE49-F238E27FC236}">
                        <a16:creationId xmlns:a16="http://schemas.microsoft.com/office/drawing/2014/main" id="{A2930C6B-7333-4B3E-8D8B-16558F4AB0EA}"/>
                      </a:ext>
                    </a:extLst>
                  </p:cNvPr>
                  <p:cNvCxnSpPr/>
                  <p:nvPr/>
                </p:nvCxnSpPr>
                <p:spPr>
                  <a:xfrm flipH="1" flipV="1">
                    <a:off x="5599907" y="587925"/>
                    <a:ext cx="0" cy="9218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ttore 2 194">
                    <a:extLst>
                      <a:ext uri="{FF2B5EF4-FFF2-40B4-BE49-F238E27FC236}">
                        <a16:creationId xmlns:a16="http://schemas.microsoft.com/office/drawing/2014/main" id="{C7FF8BFD-383A-40D6-AC4B-A4DACDADD6BD}"/>
                      </a:ext>
                    </a:extLst>
                  </p:cNvPr>
                  <p:cNvCxnSpPr/>
                  <p:nvPr/>
                </p:nvCxnSpPr>
                <p:spPr>
                  <a:xfrm flipV="1">
                    <a:off x="5533052" y="1450995"/>
                    <a:ext cx="1296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CasellaDiTesto 195">
                    <a:extLst>
                      <a:ext uri="{FF2B5EF4-FFF2-40B4-BE49-F238E27FC236}">
                        <a16:creationId xmlns:a16="http://schemas.microsoft.com/office/drawing/2014/main" id="{CF65BD41-9A95-4FEB-A900-D5C7053B0813}"/>
                      </a:ext>
                    </a:extLst>
                  </p:cNvPr>
                  <p:cNvSpPr txBox="1"/>
                  <p:nvPr/>
                </p:nvSpPr>
                <p:spPr>
                  <a:xfrm>
                    <a:off x="5374435" y="485185"/>
                    <a:ext cx="223138" cy="276999"/>
                  </a:xfrm>
                  <a:prstGeom prst="rect">
                    <a:avLst/>
                  </a:prstGeom>
                  <a:noFill/>
                </p:spPr>
                <p:txBody>
                  <a:bodyPr wrap="none" rtlCol="0">
                    <a:spAutoFit/>
                  </a:bodyPr>
                  <a:lstStyle/>
                  <a:p>
                    <a:r>
                      <a:rPr lang="it-IT" sz="1200" dirty="0">
                        <a:solidFill>
                          <a:srgbClr val="023769"/>
                        </a:solidFill>
                        <a:cs typeface="Times New Roman" panose="02020603050405020304" pitchFamily="18" charset="0"/>
                      </a:rPr>
                      <a:t>I</a:t>
                    </a:r>
                  </a:p>
                </p:txBody>
              </p:sp>
              <p:sp>
                <p:nvSpPr>
                  <p:cNvPr id="107" name="CasellaDiTesto 196">
                    <a:extLst>
                      <a:ext uri="{FF2B5EF4-FFF2-40B4-BE49-F238E27FC236}">
                        <a16:creationId xmlns:a16="http://schemas.microsoft.com/office/drawing/2014/main" id="{767E56B0-57BC-4FAE-85AE-D261573AC70A}"/>
                      </a:ext>
                    </a:extLst>
                  </p:cNvPr>
                  <p:cNvSpPr txBox="1"/>
                  <p:nvPr/>
                </p:nvSpPr>
                <p:spPr>
                  <a:xfrm>
                    <a:off x="6604591" y="1402113"/>
                    <a:ext cx="269626" cy="276999"/>
                  </a:xfrm>
                  <a:prstGeom prst="rect">
                    <a:avLst/>
                  </a:prstGeom>
                  <a:noFill/>
                </p:spPr>
                <p:txBody>
                  <a:bodyPr wrap="none" rtlCol="0">
                    <a:spAutoFit/>
                  </a:bodyPr>
                  <a:lstStyle/>
                  <a:p>
                    <a:r>
                      <a:rPr lang="it-IT" sz="1200" dirty="0">
                        <a:solidFill>
                          <a:srgbClr val="023769"/>
                        </a:solidFill>
                        <a:latin typeface="Symbol" panose="05050102010706020507" pitchFamily="18" charset="2"/>
                      </a:rPr>
                      <a:t>l</a:t>
                    </a:r>
                  </a:p>
                </p:txBody>
              </p:sp>
            </p:grpSp>
            <p:cxnSp>
              <p:nvCxnSpPr>
                <p:cNvPr id="101" name="Connettore 1 190">
                  <a:extLst>
                    <a:ext uri="{FF2B5EF4-FFF2-40B4-BE49-F238E27FC236}">
                      <a16:creationId xmlns:a16="http://schemas.microsoft.com/office/drawing/2014/main" id="{829EEDAF-6CC6-4DF6-8245-C510B9163B5E}"/>
                    </a:ext>
                  </a:extLst>
                </p:cNvPr>
                <p:cNvCxnSpPr/>
                <p:nvPr/>
              </p:nvCxnSpPr>
              <p:spPr>
                <a:xfrm>
                  <a:off x="6651410" y="2540685"/>
                  <a:ext cx="0" cy="7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ttore 1 191">
                  <a:extLst>
                    <a:ext uri="{FF2B5EF4-FFF2-40B4-BE49-F238E27FC236}">
                      <a16:creationId xmlns:a16="http://schemas.microsoft.com/office/drawing/2014/main" id="{3B364D01-05A6-4B7C-8B4D-259F055EC630}"/>
                    </a:ext>
                  </a:extLst>
                </p:cNvPr>
                <p:cNvCxnSpPr/>
                <p:nvPr/>
              </p:nvCxnSpPr>
              <p:spPr>
                <a:xfrm>
                  <a:off x="6891925" y="2540685"/>
                  <a:ext cx="0" cy="7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nettore 1 192">
                  <a:extLst>
                    <a:ext uri="{FF2B5EF4-FFF2-40B4-BE49-F238E27FC236}">
                      <a16:creationId xmlns:a16="http://schemas.microsoft.com/office/drawing/2014/main" id="{0005F6C0-4113-4674-9046-44E5178EC338}"/>
                    </a:ext>
                  </a:extLst>
                </p:cNvPr>
                <p:cNvCxnSpPr/>
                <p:nvPr/>
              </p:nvCxnSpPr>
              <p:spPr>
                <a:xfrm>
                  <a:off x="7137194" y="2540685"/>
                  <a:ext cx="0" cy="7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CasellaDiTesto 197">
                <a:extLst>
                  <a:ext uri="{FF2B5EF4-FFF2-40B4-BE49-F238E27FC236}">
                    <a16:creationId xmlns:a16="http://schemas.microsoft.com/office/drawing/2014/main" id="{5B8B59D8-FBF1-4334-820F-5C6484BC2CC3}"/>
                  </a:ext>
                </a:extLst>
              </p:cNvPr>
              <p:cNvSpPr txBox="1"/>
              <p:nvPr/>
            </p:nvSpPr>
            <p:spPr>
              <a:xfrm>
                <a:off x="9154824" y="2860107"/>
                <a:ext cx="327334" cy="276999"/>
              </a:xfrm>
              <a:prstGeom prst="rect">
                <a:avLst/>
              </a:prstGeom>
              <a:noFill/>
            </p:spPr>
            <p:txBody>
              <a:bodyPr wrap="none" rtlCol="0">
                <a:spAutoFit/>
              </a:bodyPr>
              <a:lstStyle/>
              <a:p>
                <a:pPr algn="ctr"/>
                <a:r>
                  <a:rPr lang="en-US" sz="1200" dirty="0">
                    <a:solidFill>
                      <a:srgbClr val="023769"/>
                    </a:solidFill>
                    <a:cs typeface="Times New Roman" panose="02020603050405020304" pitchFamily="18" charset="0"/>
                  </a:rPr>
                  <a:t>l</a:t>
                </a:r>
                <a:r>
                  <a:rPr lang="en-US" sz="1200" baseline="-25000" dirty="0">
                    <a:solidFill>
                      <a:srgbClr val="023769"/>
                    </a:solidFill>
                    <a:cs typeface="Times New Roman" panose="02020603050405020304" pitchFamily="18" charset="0"/>
                  </a:rPr>
                  <a:t>B2</a:t>
                </a:r>
                <a:endParaRPr lang="en-US" sz="1200" dirty="0">
                  <a:solidFill>
                    <a:srgbClr val="023769"/>
                  </a:solidFill>
                  <a:cs typeface="Times New Roman" panose="02020603050405020304" pitchFamily="18" charset="0"/>
                </a:endParaRPr>
              </a:p>
            </p:txBody>
          </p:sp>
          <p:sp>
            <p:nvSpPr>
              <p:cNvPr id="98" name="CasellaDiTesto 198">
                <a:extLst>
                  <a:ext uri="{FF2B5EF4-FFF2-40B4-BE49-F238E27FC236}">
                    <a16:creationId xmlns:a16="http://schemas.microsoft.com/office/drawing/2014/main" id="{AB671473-BB93-494C-86F4-03FEA532CF04}"/>
                  </a:ext>
                </a:extLst>
              </p:cNvPr>
              <p:cNvSpPr txBox="1"/>
              <p:nvPr/>
            </p:nvSpPr>
            <p:spPr>
              <a:xfrm>
                <a:off x="8913524" y="2860107"/>
                <a:ext cx="327334" cy="276999"/>
              </a:xfrm>
              <a:prstGeom prst="rect">
                <a:avLst/>
              </a:prstGeom>
              <a:noFill/>
            </p:spPr>
            <p:txBody>
              <a:bodyPr wrap="none" rtlCol="0">
                <a:spAutoFit/>
              </a:bodyPr>
              <a:lstStyle/>
              <a:p>
                <a:pPr algn="ctr"/>
                <a:r>
                  <a:rPr lang="en-US" sz="1200" dirty="0">
                    <a:solidFill>
                      <a:srgbClr val="023769"/>
                    </a:solidFill>
                    <a:cs typeface="Times New Roman" panose="02020603050405020304" pitchFamily="18" charset="0"/>
                  </a:rPr>
                  <a:t>l</a:t>
                </a:r>
                <a:r>
                  <a:rPr lang="en-US" sz="1200" baseline="-25000" dirty="0">
                    <a:solidFill>
                      <a:srgbClr val="023769"/>
                    </a:solidFill>
                    <a:cs typeface="Times New Roman" panose="02020603050405020304" pitchFamily="18" charset="0"/>
                  </a:rPr>
                  <a:t>B1</a:t>
                </a:r>
                <a:endParaRPr lang="en-US" sz="1200" dirty="0">
                  <a:solidFill>
                    <a:srgbClr val="023769"/>
                  </a:solidFill>
                  <a:cs typeface="Times New Roman" panose="02020603050405020304" pitchFamily="18" charset="0"/>
                </a:endParaRPr>
              </a:p>
            </p:txBody>
          </p:sp>
        </p:grpSp>
        <p:sp>
          <p:nvSpPr>
            <p:cNvPr id="108" name="CasellaDiTesto 107">
              <a:extLst>
                <a:ext uri="{FF2B5EF4-FFF2-40B4-BE49-F238E27FC236}">
                  <a16:creationId xmlns:a16="http://schemas.microsoft.com/office/drawing/2014/main" id="{58338D35-1E66-4F40-88D9-97D8BC4144F4}"/>
                </a:ext>
              </a:extLst>
            </p:cNvPr>
            <p:cNvSpPr txBox="1"/>
            <p:nvPr/>
          </p:nvSpPr>
          <p:spPr>
            <a:xfrm>
              <a:off x="7521747" y="1876229"/>
              <a:ext cx="1120772" cy="276999"/>
            </a:xfrm>
            <a:prstGeom prst="rect">
              <a:avLst/>
            </a:prstGeom>
            <a:noFill/>
          </p:spPr>
          <p:txBody>
            <a:bodyPr wrap="square" rtlCol="0">
              <a:spAutoFit/>
            </a:bodyPr>
            <a:lstStyle/>
            <a:p>
              <a:pPr algn="ctr"/>
              <a:r>
                <a:rPr lang="en-US" sz="1200" b="1" dirty="0">
                  <a:solidFill>
                    <a:srgbClr val="023769"/>
                  </a:solidFill>
                  <a:cs typeface="Times New Roman" panose="02020603050405020304" pitchFamily="18" charset="0"/>
                </a:rPr>
                <a:t>FBGs Array</a:t>
              </a:r>
            </a:p>
          </p:txBody>
        </p:sp>
        <p:sp>
          <p:nvSpPr>
            <p:cNvPr id="2" name="CasellaDiTesto 1">
              <a:extLst>
                <a:ext uri="{FF2B5EF4-FFF2-40B4-BE49-F238E27FC236}">
                  <a16:creationId xmlns:a16="http://schemas.microsoft.com/office/drawing/2014/main" id="{85CB5341-7519-47B2-A124-7F33E71C60DD}"/>
                </a:ext>
              </a:extLst>
            </p:cNvPr>
            <p:cNvSpPr txBox="1"/>
            <p:nvPr/>
          </p:nvSpPr>
          <p:spPr>
            <a:xfrm>
              <a:off x="6549332" y="1404433"/>
              <a:ext cx="1064715" cy="430887"/>
            </a:xfrm>
            <a:prstGeom prst="rect">
              <a:avLst/>
            </a:prstGeom>
            <a:noFill/>
          </p:spPr>
          <p:txBody>
            <a:bodyPr wrap="none" rtlCol="0">
              <a:spAutoFit/>
            </a:bodyPr>
            <a:lstStyle/>
            <a:p>
              <a:r>
                <a:rPr lang="it-IT" sz="2200" b="1" dirty="0">
                  <a:solidFill>
                    <a:srgbClr val="023769"/>
                  </a:solidFill>
                  <a:latin typeface="Symbol" panose="05050102010706020507" pitchFamily="18" charset="2"/>
                </a:rPr>
                <a:t>l</a:t>
              </a:r>
              <a:r>
                <a:rPr lang="it-IT" sz="2200" b="1" baseline="-25000" dirty="0">
                  <a:solidFill>
                    <a:srgbClr val="023769"/>
                  </a:solidFill>
                </a:rPr>
                <a:t>b</a:t>
              </a:r>
              <a:r>
                <a:rPr lang="it-IT" sz="2200" b="1" dirty="0">
                  <a:solidFill>
                    <a:srgbClr val="023769"/>
                  </a:solidFill>
                </a:rPr>
                <a:t>=2</a:t>
              </a:r>
              <a:r>
                <a:rPr lang="it-IT" sz="2200" b="1" dirty="0">
                  <a:solidFill>
                    <a:srgbClr val="023769"/>
                  </a:solidFill>
                  <a:latin typeface="Symbol" panose="05050102010706020507" pitchFamily="18" charset="2"/>
                </a:rPr>
                <a:t>L</a:t>
              </a:r>
              <a:r>
                <a:rPr lang="it-IT" sz="2200" b="1" dirty="0">
                  <a:solidFill>
                    <a:srgbClr val="023769"/>
                  </a:solidFill>
                </a:rPr>
                <a:t>n</a:t>
              </a:r>
              <a:endParaRPr lang="pt-BR" sz="2200" b="1" dirty="0">
                <a:solidFill>
                  <a:srgbClr val="023769"/>
                </a:solidFill>
              </a:endParaRPr>
            </a:p>
          </p:txBody>
        </p:sp>
      </p:grpSp>
      <p:pic>
        <p:nvPicPr>
          <p:cNvPr id="114" name="Picture 2" descr="Risultati immagini per logo UnB">
            <a:extLst>
              <a:ext uri="{FF2B5EF4-FFF2-40B4-BE49-F238E27FC236}">
                <a16:creationId xmlns:a16="http://schemas.microsoft.com/office/drawing/2014/main" id="{D113D8B2-822F-4303-8FDF-85710F9AE29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06" r="10259"/>
          <a:stretch/>
        </p:blipFill>
        <p:spPr bwMode="auto">
          <a:xfrm>
            <a:off x="438524" y="298456"/>
            <a:ext cx="799349" cy="720000"/>
          </a:xfrm>
          <a:prstGeom prst="rect">
            <a:avLst/>
          </a:prstGeom>
          <a:noFill/>
          <a:extLst>
            <a:ext uri="{909E8E84-426E-40DD-AFC4-6F175D3DCCD1}">
              <a14:hiddenFill xmlns:a14="http://schemas.microsoft.com/office/drawing/2010/main">
                <a:solidFill>
                  <a:srgbClr val="FFFFFF"/>
                </a:solidFill>
              </a14:hiddenFill>
            </a:ext>
          </a:extLst>
        </p:spPr>
      </p:pic>
      <p:sp>
        <p:nvSpPr>
          <p:cNvPr id="113" name="CaixaDeTexto 13">
            <a:extLst>
              <a:ext uri="{FF2B5EF4-FFF2-40B4-BE49-F238E27FC236}">
                <a16:creationId xmlns:a16="http://schemas.microsoft.com/office/drawing/2014/main" id="{98609C35-12A4-46BA-AF43-739AC1A4C62A}"/>
              </a:ext>
            </a:extLst>
          </p:cNvPr>
          <p:cNvSpPr txBox="1"/>
          <p:nvPr/>
        </p:nvSpPr>
        <p:spPr>
          <a:xfrm>
            <a:off x="1408657" y="120726"/>
            <a:ext cx="5313528" cy="1323439"/>
          </a:xfrm>
          <a:prstGeom prst="rect">
            <a:avLst/>
          </a:prstGeom>
          <a:noFill/>
        </p:spPr>
        <p:txBody>
          <a:bodyPr wrap="square" rtlCol="0">
            <a:spAutoFit/>
          </a:bodyPr>
          <a:lstStyle/>
          <a:p>
            <a:r>
              <a:rPr lang="en-US" sz="4000" b="1" dirty="0">
                <a:solidFill>
                  <a:srgbClr val="023769"/>
                </a:solidFill>
              </a:rPr>
              <a:t>FBG Integrated System’s Architecture</a:t>
            </a:r>
          </a:p>
        </p:txBody>
      </p:sp>
      <p:sp>
        <p:nvSpPr>
          <p:cNvPr id="112" name="Rettangolo 111">
            <a:extLst>
              <a:ext uri="{FF2B5EF4-FFF2-40B4-BE49-F238E27FC236}">
                <a16:creationId xmlns:a16="http://schemas.microsoft.com/office/drawing/2014/main" id="{D0574B05-75A0-4865-8F7F-E66A7DFF0B6F}"/>
              </a:ext>
            </a:extLst>
          </p:cNvPr>
          <p:cNvSpPr/>
          <p:nvPr/>
        </p:nvSpPr>
        <p:spPr>
          <a:xfrm>
            <a:off x="5660318" y="5736975"/>
            <a:ext cx="6130140" cy="477054"/>
          </a:xfrm>
          <a:prstGeom prst="rect">
            <a:avLst/>
          </a:prstGeom>
        </p:spPr>
        <p:txBody>
          <a:bodyPr wrap="none">
            <a:spAutoFit/>
          </a:bodyPr>
          <a:lstStyle/>
          <a:p>
            <a:r>
              <a:rPr lang="en-US" sz="2500" b="1" dirty="0">
                <a:solidFill>
                  <a:srgbClr val="023769"/>
                </a:solidFill>
              </a:rPr>
              <a:t>… but embedding into the materials is tough!</a:t>
            </a:r>
          </a:p>
        </p:txBody>
      </p:sp>
    </p:spTree>
    <p:extLst>
      <p:ext uri="{BB962C8B-B14F-4D97-AF65-F5344CB8AC3E}">
        <p14:creationId xmlns:p14="http://schemas.microsoft.com/office/powerpoint/2010/main" val="558966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39</a:t>
            </a:fld>
            <a:endParaRPr lang="pt-BR"/>
          </a:p>
        </p:txBody>
      </p:sp>
      <p:pic>
        <p:nvPicPr>
          <p:cNvPr id="2" name="Imagem 1">
            <a:extLst>
              <a:ext uri="{FF2B5EF4-FFF2-40B4-BE49-F238E27FC236}">
                <a16:creationId xmlns:a16="http://schemas.microsoft.com/office/drawing/2014/main" id="{0D369FB0-A8F0-4D78-9F89-7DF563C5EF76}"/>
              </a:ext>
            </a:extLst>
          </p:cNvPr>
          <p:cNvPicPr>
            <a:picLocks noChangeAspect="1"/>
          </p:cNvPicPr>
          <p:nvPr/>
        </p:nvPicPr>
        <p:blipFill rotWithShape="1">
          <a:blip r:embed="rId3"/>
          <a:srcRect l="6875" t="20909" r="42654" b="19165"/>
          <a:stretch/>
        </p:blipFill>
        <p:spPr>
          <a:xfrm>
            <a:off x="414938" y="2180492"/>
            <a:ext cx="4657232" cy="3108961"/>
          </a:xfrm>
          <a:prstGeom prst="rect">
            <a:avLst/>
          </a:prstGeom>
        </p:spPr>
      </p:pic>
      <p:sp>
        <p:nvSpPr>
          <p:cNvPr id="4" name="CaixaDeTexto 3">
            <a:extLst>
              <a:ext uri="{FF2B5EF4-FFF2-40B4-BE49-F238E27FC236}">
                <a16:creationId xmlns:a16="http://schemas.microsoft.com/office/drawing/2014/main" id="{73D43480-2B61-4801-89A5-50172A6A0467}"/>
              </a:ext>
            </a:extLst>
          </p:cNvPr>
          <p:cNvSpPr txBox="1"/>
          <p:nvPr/>
        </p:nvSpPr>
        <p:spPr>
          <a:xfrm>
            <a:off x="414938" y="1766011"/>
            <a:ext cx="4119269" cy="369332"/>
          </a:xfrm>
          <a:prstGeom prst="rect">
            <a:avLst/>
          </a:prstGeom>
          <a:noFill/>
        </p:spPr>
        <p:txBody>
          <a:bodyPr wrap="none" rtlCol="0">
            <a:spAutoFit/>
          </a:bodyPr>
          <a:lstStyle/>
          <a:p>
            <a:r>
              <a:rPr lang="en-US" b="1" dirty="0">
                <a:solidFill>
                  <a:srgbClr val="023769"/>
                </a:solidFill>
              </a:rPr>
              <a:t>Embedded optical fiber in a CFR laminate</a:t>
            </a:r>
            <a:endParaRPr lang="pt-BR" b="1" dirty="0">
              <a:solidFill>
                <a:srgbClr val="023769"/>
              </a:solidFill>
            </a:endParaRPr>
          </a:p>
        </p:txBody>
      </p:sp>
      <p:cxnSp>
        <p:nvCxnSpPr>
          <p:cNvPr id="16" name="Conector de Seta Reta 15">
            <a:extLst>
              <a:ext uri="{FF2B5EF4-FFF2-40B4-BE49-F238E27FC236}">
                <a16:creationId xmlns:a16="http://schemas.microsoft.com/office/drawing/2014/main" id="{C6294705-7AB4-4DE4-AB4F-90D64A5410AA}"/>
              </a:ext>
            </a:extLst>
          </p:cNvPr>
          <p:cNvCxnSpPr/>
          <p:nvPr/>
        </p:nvCxnSpPr>
        <p:spPr>
          <a:xfrm flipV="1">
            <a:off x="1817085" y="4600135"/>
            <a:ext cx="518152" cy="689318"/>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1899478A-2FBA-4C75-95C3-C18D829B4190}"/>
              </a:ext>
            </a:extLst>
          </p:cNvPr>
          <p:cNvSpPr txBox="1"/>
          <p:nvPr/>
        </p:nvSpPr>
        <p:spPr>
          <a:xfrm>
            <a:off x="2684825" y="5507787"/>
            <a:ext cx="6639338" cy="707886"/>
          </a:xfrm>
          <a:prstGeom prst="rect">
            <a:avLst/>
          </a:prstGeom>
          <a:noFill/>
        </p:spPr>
        <p:txBody>
          <a:bodyPr wrap="square" rtlCol="0">
            <a:spAutoFit/>
          </a:bodyPr>
          <a:lstStyle/>
          <a:p>
            <a:pPr algn="ctr"/>
            <a:r>
              <a:rPr lang="en-US" sz="2000" b="1" dirty="0">
                <a:solidFill>
                  <a:srgbClr val="023769"/>
                </a:solidFill>
              </a:rPr>
              <a:t>Up to 76% of pigtail breaks, exiting the autoclave, </a:t>
            </a:r>
          </a:p>
          <a:p>
            <a:pPr algn="ctr"/>
            <a:r>
              <a:rPr lang="en-US" sz="2000" b="1" dirty="0">
                <a:solidFill>
                  <a:srgbClr val="023769"/>
                </a:solidFill>
              </a:rPr>
              <a:t>during laminate manufacturing.</a:t>
            </a:r>
            <a:endParaRPr lang="pt-BR" sz="2000" b="1" dirty="0">
              <a:solidFill>
                <a:srgbClr val="023769"/>
              </a:solidFill>
            </a:endParaRPr>
          </a:p>
        </p:txBody>
      </p:sp>
      <p:sp>
        <p:nvSpPr>
          <p:cNvPr id="18" name="CaixaDeTexto 17">
            <a:extLst>
              <a:ext uri="{FF2B5EF4-FFF2-40B4-BE49-F238E27FC236}">
                <a16:creationId xmlns:a16="http://schemas.microsoft.com/office/drawing/2014/main" id="{472D764D-A3AC-4F8F-ABE2-C6C523D7A244}"/>
              </a:ext>
            </a:extLst>
          </p:cNvPr>
          <p:cNvSpPr txBox="1"/>
          <p:nvPr/>
        </p:nvSpPr>
        <p:spPr>
          <a:xfrm>
            <a:off x="414938" y="167224"/>
            <a:ext cx="7848752" cy="707886"/>
          </a:xfrm>
          <a:prstGeom prst="rect">
            <a:avLst/>
          </a:prstGeom>
          <a:noFill/>
        </p:spPr>
        <p:txBody>
          <a:bodyPr wrap="none" rtlCol="0">
            <a:spAutoFit/>
          </a:bodyPr>
          <a:lstStyle/>
          <a:p>
            <a:r>
              <a:rPr lang="en-US" sz="4000" b="1" dirty="0">
                <a:solidFill>
                  <a:srgbClr val="023769"/>
                </a:solidFill>
              </a:rPr>
              <a:t>Main Issue </a:t>
            </a:r>
            <a:r>
              <a:rPr lang="pt-BR" sz="4000" b="1" dirty="0">
                <a:solidFill>
                  <a:srgbClr val="023769"/>
                </a:solidFill>
              </a:rPr>
              <a:t>- </a:t>
            </a:r>
            <a:r>
              <a:rPr lang="en-US" sz="4000" b="1" dirty="0">
                <a:solidFill>
                  <a:srgbClr val="023769"/>
                </a:solidFill>
              </a:rPr>
              <a:t>Exiting from CFRP parts</a:t>
            </a:r>
          </a:p>
        </p:txBody>
      </p:sp>
      <p:sp>
        <p:nvSpPr>
          <p:cNvPr id="19" name="CaixaDeTexto 18">
            <a:extLst>
              <a:ext uri="{FF2B5EF4-FFF2-40B4-BE49-F238E27FC236}">
                <a16:creationId xmlns:a16="http://schemas.microsoft.com/office/drawing/2014/main" id="{EBA0D453-060A-401E-9EF5-1A955A7C205E}"/>
              </a:ext>
            </a:extLst>
          </p:cNvPr>
          <p:cNvSpPr txBox="1"/>
          <p:nvPr/>
        </p:nvSpPr>
        <p:spPr>
          <a:xfrm>
            <a:off x="414939" y="798638"/>
            <a:ext cx="5156200" cy="769441"/>
          </a:xfrm>
          <a:prstGeom prst="rect">
            <a:avLst/>
          </a:prstGeom>
          <a:noFill/>
        </p:spPr>
        <p:txBody>
          <a:bodyPr wrap="square" rtlCol="0">
            <a:spAutoFit/>
          </a:bodyPr>
          <a:lstStyle/>
          <a:p>
            <a:r>
              <a:rPr lang="en-US" sz="2200" dirty="0">
                <a:solidFill>
                  <a:srgbClr val="023769"/>
                </a:solidFill>
              </a:rPr>
              <a:t>New magnetic connector for embedding of optical sensors in composite materials</a:t>
            </a:r>
          </a:p>
        </p:txBody>
      </p:sp>
      <p:grpSp>
        <p:nvGrpSpPr>
          <p:cNvPr id="84" name="Agrupar 83">
            <a:extLst>
              <a:ext uri="{FF2B5EF4-FFF2-40B4-BE49-F238E27FC236}">
                <a16:creationId xmlns:a16="http://schemas.microsoft.com/office/drawing/2014/main" id="{0E125036-7DF7-4F39-BBC0-648D5A18D12D}"/>
              </a:ext>
            </a:extLst>
          </p:cNvPr>
          <p:cNvGrpSpPr/>
          <p:nvPr/>
        </p:nvGrpSpPr>
        <p:grpSpPr>
          <a:xfrm>
            <a:off x="5571139" y="2526739"/>
            <a:ext cx="5798078" cy="2451257"/>
            <a:chOff x="5555722" y="1919985"/>
            <a:chExt cx="5798078" cy="2451257"/>
          </a:xfrm>
        </p:grpSpPr>
        <p:grpSp>
          <p:nvGrpSpPr>
            <p:cNvPr id="29" name="Agrupar 28">
              <a:extLst>
                <a:ext uri="{FF2B5EF4-FFF2-40B4-BE49-F238E27FC236}">
                  <a16:creationId xmlns:a16="http://schemas.microsoft.com/office/drawing/2014/main" id="{6AE39F4E-3173-47BA-8337-D27E589F312D}"/>
                </a:ext>
              </a:extLst>
            </p:cNvPr>
            <p:cNvGrpSpPr/>
            <p:nvPr/>
          </p:nvGrpSpPr>
          <p:grpSpPr>
            <a:xfrm>
              <a:off x="5942428" y="2901461"/>
              <a:ext cx="5411372" cy="1055077"/>
              <a:chOff x="6096000" y="2433710"/>
              <a:chExt cx="5411372" cy="1055077"/>
            </a:xfrm>
          </p:grpSpPr>
          <p:sp>
            <p:nvSpPr>
              <p:cNvPr id="20" name="Retângulo 19">
                <a:extLst>
                  <a:ext uri="{FF2B5EF4-FFF2-40B4-BE49-F238E27FC236}">
                    <a16:creationId xmlns:a16="http://schemas.microsoft.com/office/drawing/2014/main" id="{441477CF-E0B0-49F0-B746-646DC02101B2}"/>
                  </a:ext>
                </a:extLst>
              </p:cNvPr>
              <p:cNvSpPr/>
              <p:nvPr/>
            </p:nvSpPr>
            <p:spPr>
              <a:xfrm>
                <a:off x="6096000" y="3418449"/>
                <a:ext cx="5411372" cy="7033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15C8BBBA-31E0-476E-AFC5-60F2D73A80BC}"/>
                  </a:ext>
                </a:extLst>
              </p:cNvPr>
              <p:cNvSpPr/>
              <p:nvPr/>
            </p:nvSpPr>
            <p:spPr>
              <a:xfrm>
                <a:off x="6096000" y="3277772"/>
                <a:ext cx="5411372" cy="7033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259E36AC-1701-4A25-9FF5-142FA934EAD6}"/>
                  </a:ext>
                </a:extLst>
              </p:cNvPr>
              <p:cNvSpPr/>
              <p:nvPr/>
            </p:nvSpPr>
            <p:spPr>
              <a:xfrm>
                <a:off x="6096000" y="3137094"/>
                <a:ext cx="5411372" cy="7033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6DFDC7A9-6353-48E7-B7D4-8A666EBCF407}"/>
                  </a:ext>
                </a:extLst>
              </p:cNvPr>
              <p:cNvSpPr/>
              <p:nvPr/>
            </p:nvSpPr>
            <p:spPr>
              <a:xfrm>
                <a:off x="6096000" y="2996417"/>
                <a:ext cx="5411372" cy="7033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31982413-213D-4F77-8A11-51F5ECF70634}"/>
                  </a:ext>
                </a:extLst>
              </p:cNvPr>
              <p:cNvSpPr/>
              <p:nvPr/>
            </p:nvSpPr>
            <p:spPr>
              <a:xfrm>
                <a:off x="6096000" y="2855742"/>
                <a:ext cx="5411372" cy="7033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a:extLst>
                  <a:ext uri="{FF2B5EF4-FFF2-40B4-BE49-F238E27FC236}">
                    <a16:creationId xmlns:a16="http://schemas.microsoft.com/office/drawing/2014/main" id="{4F003077-F69D-4B96-9C84-E16D63B3A7DE}"/>
                  </a:ext>
                </a:extLst>
              </p:cNvPr>
              <p:cNvSpPr/>
              <p:nvPr/>
            </p:nvSpPr>
            <p:spPr>
              <a:xfrm>
                <a:off x="6096000" y="2715065"/>
                <a:ext cx="5411372" cy="7033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0BD317F3-9731-4E8B-9B39-2802B700280D}"/>
                  </a:ext>
                </a:extLst>
              </p:cNvPr>
              <p:cNvSpPr/>
              <p:nvPr/>
            </p:nvSpPr>
            <p:spPr>
              <a:xfrm>
                <a:off x="6096000" y="2574387"/>
                <a:ext cx="5411372" cy="7033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F3718E6D-109E-4A1D-B793-DFC8313E562D}"/>
                  </a:ext>
                </a:extLst>
              </p:cNvPr>
              <p:cNvSpPr/>
              <p:nvPr/>
            </p:nvSpPr>
            <p:spPr>
              <a:xfrm>
                <a:off x="6096000" y="2433710"/>
                <a:ext cx="5411372" cy="7033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1AE8E0AD-C3EF-4D71-900F-599F370CAF55}"/>
                  </a:ext>
                </a:extLst>
              </p:cNvPr>
              <p:cNvSpPr/>
              <p:nvPr/>
            </p:nvSpPr>
            <p:spPr>
              <a:xfrm>
                <a:off x="6096000" y="2433710"/>
                <a:ext cx="5411372" cy="10550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0" name="CaixaDeTexto 29">
              <a:extLst>
                <a:ext uri="{FF2B5EF4-FFF2-40B4-BE49-F238E27FC236}">
                  <a16:creationId xmlns:a16="http://schemas.microsoft.com/office/drawing/2014/main" id="{354E881A-546D-4F7D-B29E-28CC8B4C4529}"/>
                </a:ext>
              </a:extLst>
            </p:cNvPr>
            <p:cNvSpPr txBox="1"/>
            <p:nvPr/>
          </p:nvSpPr>
          <p:spPr>
            <a:xfrm>
              <a:off x="7809804" y="2346336"/>
              <a:ext cx="1601592" cy="369332"/>
            </a:xfrm>
            <a:prstGeom prst="rect">
              <a:avLst/>
            </a:prstGeom>
            <a:noFill/>
          </p:spPr>
          <p:txBody>
            <a:bodyPr wrap="none" rtlCol="0">
              <a:spAutoFit/>
            </a:bodyPr>
            <a:lstStyle/>
            <a:p>
              <a:r>
                <a:rPr lang="en-US" b="1" dirty="0">
                  <a:solidFill>
                    <a:srgbClr val="001B46"/>
                  </a:solidFill>
                </a:rPr>
                <a:t>CFRP Laminate</a:t>
              </a:r>
            </a:p>
          </p:txBody>
        </p:sp>
        <p:sp>
          <p:nvSpPr>
            <p:cNvPr id="49" name="Forma Livre: Forma 48">
              <a:extLst>
                <a:ext uri="{FF2B5EF4-FFF2-40B4-BE49-F238E27FC236}">
                  <a16:creationId xmlns:a16="http://schemas.microsoft.com/office/drawing/2014/main" id="{F5030F57-38B4-46DE-ACE5-078CF572CBD0}"/>
                </a:ext>
              </a:extLst>
            </p:cNvPr>
            <p:cNvSpPr/>
            <p:nvPr/>
          </p:nvSpPr>
          <p:spPr>
            <a:xfrm>
              <a:off x="6175717" y="2504049"/>
              <a:ext cx="4628271" cy="928468"/>
            </a:xfrm>
            <a:custGeom>
              <a:avLst/>
              <a:gdLst>
                <a:gd name="connsiteX0" fmla="*/ 0 w 4628271"/>
                <a:gd name="connsiteY0" fmla="*/ 98474 h 928468"/>
                <a:gd name="connsiteX1" fmla="*/ 576775 w 4628271"/>
                <a:gd name="connsiteY1" fmla="*/ 928468 h 928468"/>
                <a:gd name="connsiteX2" fmla="*/ 4135901 w 4628271"/>
                <a:gd name="connsiteY2" fmla="*/ 928468 h 928468"/>
                <a:gd name="connsiteX3" fmla="*/ 4628271 w 4628271"/>
                <a:gd name="connsiteY3" fmla="*/ 0 h 928468"/>
              </a:gdLst>
              <a:ahLst/>
              <a:cxnLst>
                <a:cxn ang="0">
                  <a:pos x="connsiteX0" y="connsiteY0"/>
                </a:cxn>
                <a:cxn ang="0">
                  <a:pos x="connsiteX1" y="connsiteY1"/>
                </a:cxn>
                <a:cxn ang="0">
                  <a:pos x="connsiteX2" y="connsiteY2"/>
                </a:cxn>
                <a:cxn ang="0">
                  <a:pos x="connsiteX3" y="connsiteY3"/>
                </a:cxn>
              </a:cxnLst>
              <a:rect l="l" t="t" r="r" b="b"/>
              <a:pathLst>
                <a:path w="4628271" h="928468">
                  <a:moveTo>
                    <a:pt x="0" y="98474"/>
                  </a:moveTo>
                  <a:lnTo>
                    <a:pt x="576775" y="928468"/>
                  </a:lnTo>
                  <a:lnTo>
                    <a:pt x="4135901" y="928468"/>
                  </a:lnTo>
                  <a:lnTo>
                    <a:pt x="4628271" y="0"/>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CaixaDeTexto 49">
              <a:extLst>
                <a:ext uri="{FF2B5EF4-FFF2-40B4-BE49-F238E27FC236}">
                  <a16:creationId xmlns:a16="http://schemas.microsoft.com/office/drawing/2014/main" id="{26F6D3BE-7E9B-45C6-9713-6D92D990270C}"/>
                </a:ext>
              </a:extLst>
            </p:cNvPr>
            <p:cNvSpPr txBox="1"/>
            <p:nvPr/>
          </p:nvSpPr>
          <p:spPr>
            <a:xfrm>
              <a:off x="5555722" y="1937972"/>
              <a:ext cx="1225144" cy="646331"/>
            </a:xfrm>
            <a:prstGeom prst="rect">
              <a:avLst/>
            </a:prstGeom>
            <a:noFill/>
          </p:spPr>
          <p:txBody>
            <a:bodyPr wrap="none" rtlCol="0">
              <a:spAutoFit/>
            </a:bodyPr>
            <a:lstStyle/>
            <a:p>
              <a:r>
                <a:rPr lang="en-US" dirty="0">
                  <a:solidFill>
                    <a:srgbClr val="001B46"/>
                  </a:solidFill>
                </a:rPr>
                <a:t>Pig tail</a:t>
              </a:r>
            </a:p>
            <a:p>
              <a:r>
                <a:rPr lang="en-US" dirty="0">
                  <a:solidFill>
                    <a:srgbClr val="001B46"/>
                  </a:solidFill>
                </a:rPr>
                <a:t>Entry point</a:t>
              </a:r>
            </a:p>
          </p:txBody>
        </p:sp>
        <p:sp>
          <p:nvSpPr>
            <p:cNvPr id="51" name="CaixaDeTexto 50">
              <a:extLst>
                <a:ext uri="{FF2B5EF4-FFF2-40B4-BE49-F238E27FC236}">
                  <a16:creationId xmlns:a16="http://schemas.microsoft.com/office/drawing/2014/main" id="{0989C2A5-A3B5-485A-9D10-CD0D421826F0}"/>
                </a:ext>
              </a:extLst>
            </p:cNvPr>
            <p:cNvSpPr txBox="1"/>
            <p:nvPr/>
          </p:nvSpPr>
          <p:spPr>
            <a:xfrm>
              <a:off x="10238081" y="1919985"/>
              <a:ext cx="1072217" cy="646331"/>
            </a:xfrm>
            <a:prstGeom prst="rect">
              <a:avLst/>
            </a:prstGeom>
            <a:noFill/>
          </p:spPr>
          <p:txBody>
            <a:bodyPr wrap="none" rtlCol="0">
              <a:spAutoFit/>
            </a:bodyPr>
            <a:lstStyle/>
            <a:p>
              <a:r>
                <a:rPr lang="en-US">
                  <a:solidFill>
                    <a:srgbClr val="001B46"/>
                  </a:solidFill>
                </a:rPr>
                <a:t>Pig tail</a:t>
              </a:r>
            </a:p>
            <a:p>
              <a:r>
                <a:rPr lang="en-US">
                  <a:solidFill>
                    <a:srgbClr val="001B46"/>
                  </a:solidFill>
                </a:rPr>
                <a:t>Exit point</a:t>
              </a:r>
            </a:p>
          </p:txBody>
        </p:sp>
        <p:cxnSp>
          <p:nvCxnSpPr>
            <p:cNvPr id="53" name="Conector reto 52">
              <a:extLst>
                <a:ext uri="{FF2B5EF4-FFF2-40B4-BE49-F238E27FC236}">
                  <a16:creationId xmlns:a16="http://schemas.microsoft.com/office/drawing/2014/main" id="{05F10AF3-2DF6-4AD9-B1CD-644E228F35C6}"/>
                </a:ext>
              </a:extLst>
            </p:cNvPr>
            <p:cNvCxnSpPr/>
            <p:nvPr/>
          </p:nvCxnSpPr>
          <p:spPr>
            <a:xfrm>
              <a:off x="8663735"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a16="http://schemas.microsoft.com/office/drawing/2014/main" id="{B7D17DB6-1A46-41B7-9C9E-3F1A2402411A}"/>
                </a:ext>
              </a:extLst>
            </p:cNvPr>
            <p:cNvCxnSpPr/>
            <p:nvPr/>
          </p:nvCxnSpPr>
          <p:spPr>
            <a:xfrm>
              <a:off x="8607463"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a16="http://schemas.microsoft.com/office/drawing/2014/main" id="{F6306922-BBE6-43FB-8A5C-AF20B44EA210}"/>
                </a:ext>
              </a:extLst>
            </p:cNvPr>
            <p:cNvCxnSpPr/>
            <p:nvPr/>
          </p:nvCxnSpPr>
          <p:spPr>
            <a:xfrm>
              <a:off x="8635599"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Conector reto 55">
              <a:extLst>
                <a:ext uri="{FF2B5EF4-FFF2-40B4-BE49-F238E27FC236}">
                  <a16:creationId xmlns:a16="http://schemas.microsoft.com/office/drawing/2014/main" id="{A24700DF-CED7-4AF6-8BD5-FA3C845A26D5}"/>
                </a:ext>
              </a:extLst>
            </p:cNvPr>
            <p:cNvCxnSpPr/>
            <p:nvPr/>
          </p:nvCxnSpPr>
          <p:spPr>
            <a:xfrm>
              <a:off x="8579327"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ector reto 56">
              <a:extLst>
                <a:ext uri="{FF2B5EF4-FFF2-40B4-BE49-F238E27FC236}">
                  <a16:creationId xmlns:a16="http://schemas.microsoft.com/office/drawing/2014/main" id="{9C0F6F71-3832-4EBE-83B8-D3056D7CF5AB}"/>
                </a:ext>
              </a:extLst>
            </p:cNvPr>
            <p:cNvCxnSpPr/>
            <p:nvPr/>
          </p:nvCxnSpPr>
          <p:spPr>
            <a:xfrm>
              <a:off x="8523055"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Conector reto 57">
              <a:extLst>
                <a:ext uri="{FF2B5EF4-FFF2-40B4-BE49-F238E27FC236}">
                  <a16:creationId xmlns:a16="http://schemas.microsoft.com/office/drawing/2014/main" id="{3C439DDA-5C02-4E89-BA42-5F04EEF4E969}"/>
                </a:ext>
              </a:extLst>
            </p:cNvPr>
            <p:cNvCxnSpPr/>
            <p:nvPr/>
          </p:nvCxnSpPr>
          <p:spPr>
            <a:xfrm>
              <a:off x="8551191"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a16="http://schemas.microsoft.com/office/drawing/2014/main" id="{19F5630D-F60C-4602-BB56-1E22537A025D}"/>
                </a:ext>
              </a:extLst>
            </p:cNvPr>
            <p:cNvCxnSpPr/>
            <p:nvPr/>
          </p:nvCxnSpPr>
          <p:spPr>
            <a:xfrm>
              <a:off x="8493555"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Conector reto 59">
              <a:extLst>
                <a:ext uri="{FF2B5EF4-FFF2-40B4-BE49-F238E27FC236}">
                  <a16:creationId xmlns:a16="http://schemas.microsoft.com/office/drawing/2014/main" id="{2F85B59D-50C4-46FD-820D-1FD5CFECA518}"/>
                </a:ext>
              </a:extLst>
            </p:cNvPr>
            <p:cNvCxnSpPr/>
            <p:nvPr/>
          </p:nvCxnSpPr>
          <p:spPr>
            <a:xfrm>
              <a:off x="8437283"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Conector reto 60">
              <a:extLst>
                <a:ext uri="{FF2B5EF4-FFF2-40B4-BE49-F238E27FC236}">
                  <a16:creationId xmlns:a16="http://schemas.microsoft.com/office/drawing/2014/main" id="{31FDBDE5-B12E-4281-A2F2-795A5866102E}"/>
                </a:ext>
              </a:extLst>
            </p:cNvPr>
            <p:cNvCxnSpPr/>
            <p:nvPr/>
          </p:nvCxnSpPr>
          <p:spPr>
            <a:xfrm>
              <a:off x="8465419"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Conector reto 61">
              <a:extLst>
                <a:ext uri="{FF2B5EF4-FFF2-40B4-BE49-F238E27FC236}">
                  <a16:creationId xmlns:a16="http://schemas.microsoft.com/office/drawing/2014/main" id="{7A6663C8-8436-428A-B671-75659A9F6512}"/>
                </a:ext>
              </a:extLst>
            </p:cNvPr>
            <p:cNvCxnSpPr/>
            <p:nvPr/>
          </p:nvCxnSpPr>
          <p:spPr>
            <a:xfrm>
              <a:off x="8409147"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ector reto 62">
              <a:extLst>
                <a:ext uri="{FF2B5EF4-FFF2-40B4-BE49-F238E27FC236}">
                  <a16:creationId xmlns:a16="http://schemas.microsoft.com/office/drawing/2014/main" id="{AC2C03A3-F867-48C4-8AE1-C2AE2D3310CB}"/>
                </a:ext>
              </a:extLst>
            </p:cNvPr>
            <p:cNvCxnSpPr/>
            <p:nvPr/>
          </p:nvCxnSpPr>
          <p:spPr>
            <a:xfrm>
              <a:off x="8352875"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Conector reto 63">
              <a:extLst>
                <a:ext uri="{FF2B5EF4-FFF2-40B4-BE49-F238E27FC236}">
                  <a16:creationId xmlns:a16="http://schemas.microsoft.com/office/drawing/2014/main" id="{98CEC6EA-4D95-4329-A17C-E124FBA70BAA}"/>
                </a:ext>
              </a:extLst>
            </p:cNvPr>
            <p:cNvCxnSpPr/>
            <p:nvPr/>
          </p:nvCxnSpPr>
          <p:spPr>
            <a:xfrm>
              <a:off x="8381011" y="3379903"/>
              <a:ext cx="0" cy="108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CaixaDeTexto 65">
              <a:extLst>
                <a:ext uri="{FF2B5EF4-FFF2-40B4-BE49-F238E27FC236}">
                  <a16:creationId xmlns:a16="http://schemas.microsoft.com/office/drawing/2014/main" id="{F4B24E2C-E13E-422B-9685-49FDE29217CC}"/>
                </a:ext>
              </a:extLst>
            </p:cNvPr>
            <p:cNvSpPr txBox="1"/>
            <p:nvPr/>
          </p:nvSpPr>
          <p:spPr>
            <a:xfrm>
              <a:off x="5960306" y="3968517"/>
              <a:ext cx="1728358" cy="369332"/>
            </a:xfrm>
            <a:prstGeom prst="rect">
              <a:avLst/>
            </a:prstGeom>
            <a:noFill/>
          </p:spPr>
          <p:txBody>
            <a:bodyPr wrap="none" rtlCol="0">
              <a:spAutoFit/>
            </a:bodyPr>
            <a:lstStyle/>
            <a:p>
              <a:r>
                <a:rPr lang="en-US" dirty="0">
                  <a:solidFill>
                    <a:srgbClr val="001B46"/>
                  </a:solidFill>
                </a:rPr>
                <a:t>Embedded Fiber</a:t>
              </a:r>
            </a:p>
          </p:txBody>
        </p:sp>
        <p:cxnSp>
          <p:nvCxnSpPr>
            <p:cNvPr id="68" name="Conector de Seta Reta 67">
              <a:extLst>
                <a:ext uri="{FF2B5EF4-FFF2-40B4-BE49-F238E27FC236}">
                  <a16:creationId xmlns:a16="http://schemas.microsoft.com/office/drawing/2014/main" id="{B2C76E83-1C97-4F75-A5A1-28F076833E57}"/>
                </a:ext>
              </a:extLst>
            </p:cNvPr>
            <p:cNvCxnSpPr/>
            <p:nvPr/>
          </p:nvCxnSpPr>
          <p:spPr>
            <a:xfrm flipV="1">
              <a:off x="6964257" y="3432517"/>
              <a:ext cx="311150" cy="59435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9" name="CaixaDeTexto 68">
              <a:extLst>
                <a:ext uri="{FF2B5EF4-FFF2-40B4-BE49-F238E27FC236}">
                  <a16:creationId xmlns:a16="http://schemas.microsoft.com/office/drawing/2014/main" id="{8FE9E8D8-D79B-4FD6-82EC-EEF9F2394221}"/>
                </a:ext>
              </a:extLst>
            </p:cNvPr>
            <p:cNvSpPr txBox="1"/>
            <p:nvPr/>
          </p:nvSpPr>
          <p:spPr>
            <a:xfrm>
              <a:off x="8524514" y="4001910"/>
              <a:ext cx="561372" cy="369332"/>
            </a:xfrm>
            <a:prstGeom prst="rect">
              <a:avLst/>
            </a:prstGeom>
            <a:noFill/>
          </p:spPr>
          <p:txBody>
            <a:bodyPr wrap="none" rtlCol="0">
              <a:spAutoFit/>
            </a:bodyPr>
            <a:lstStyle/>
            <a:p>
              <a:r>
                <a:rPr lang="en-US" dirty="0">
                  <a:solidFill>
                    <a:srgbClr val="001B46"/>
                  </a:solidFill>
                </a:rPr>
                <a:t>FBG</a:t>
              </a:r>
            </a:p>
          </p:txBody>
        </p:sp>
        <p:cxnSp>
          <p:nvCxnSpPr>
            <p:cNvPr id="70" name="Conector de Seta Reta 69">
              <a:extLst>
                <a:ext uri="{FF2B5EF4-FFF2-40B4-BE49-F238E27FC236}">
                  <a16:creationId xmlns:a16="http://schemas.microsoft.com/office/drawing/2014/main" id="{6328EFFF-7790-4C21-A89A-1838F16212C8}"/>
                </a:ext>
              </a:extLst>
            </p:cNvPr>
            <p:cNvCxnSpPr>
              <a:cxnSpLocks/>
            </p:cNvCxnSpPr>
            <p:nvPr/>
          </p:nvCxnSpPr>
          <p:spPr>
            <a:xfrm flipH="1" flipV="1">
              <a:off x="8523055" y="3487903"/>
              <a:ext cx="252646" cy="60931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ector de Seta Reta 73">
              <a:extLst>
                <a:ext uri="{FF2B5EF4-FFF2-40B4-BE49-F238E27FC236}">
                  <a16:creationId xmlns:a16="http://schemas.microsoft.com/office/drawing/2014/main" id="{6F212E55-37D0-4A2D-AC62-F78411997D77}"/>
                </a:ext>
              </a:extLst>
            </p:cNvPr>
            <p:cNvCxnSpPr>
              <a:cxnSpLocks/>
            </p:cNvCxnSpPr>
            <p:nvPr/>
          </p:nvCxnSpPr>
          <p:spPr>
            <a:xfrm flipH="1">
              <a:off x="10665362" y="2651782"/>
              <a:ext cx="139700" cy="21196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ector de Seta Reta 75">
              <a:extLst>
                <a:ext uri="{FF2B5EF4-FFF2-40B4-BE49-F238E27FC236}">
                  <a16:creationId xmlns:a16="http://schemas.microsoft.com/office/drawing/2014/main" id="{BF538DB5-149F-4A0F-9146-14E55319321C}"/>
                </a:ext>
              </a:extLst>
            </p:cNvPr>
            <p:cNvCxnSpPr>
              <a:cxnSpLocks/>
            </p:cNvCxnSpPr>
            <p:nvPr/>
          </p:nvCxnSpPr>
          <p:spPr>
            <a:xfrm>
              <a:off x="10411167" y="2715668"/>
              <a:ext cx="119400" cy="15526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ector de Seta Reta 77">
              <a:extLst>
                <a:ext uri="{FF2B5EF4-FFF2-40B4-BE49-F238E27FC236}">
                  <a16:creationId xmlns:a16="http://schemas.microsoft.com/office/drawing/2014/main" id="{93A8E7D7-3FCA-4A9C-8191-3A6B8CCAC0D9}"/>
                </a:ext>
              </a:extLst>
            </p:cNvPr>
            <p:cNvCxnSpPr>
              <a:cxnSpLocks/>
            </p:cNvCxnSpPr>
            <p:nvPr/>
          </p:nvCxnSpPr>
          <p:spPr>
            <a:xfrm>
              <a:off x="10544634" y="2668562"/>
              <a:ext cx="46795" cy="14814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ector de Seta Reta 79">
              <a:extLst>
                <a:ext uri="{FF2B5EF4-FFF2-40B4-BE49-F238E27FC236}">
                  <a16:creationId xmlns:a16="http://schemas.microsoft.com/office/drawing/2014/main" id="{401EF1CC-6B46-46CD-B472-BC7EBDD7BEEF}"/>
                </a:ext>
              </a:extLst>
            </p:cNvPr>
            <p:cNvCxnSpPr>
              <a:cxnSpLocks/>
            </p:cNvCxnSpPr>
            <p:nvPr/>
          </p:nvCxnSpPr>
          <p:spPr>
            <a:xfrm flipH="1">
              <a:off x="6417212" y="2651782"/>
              <a:ext cx="139700" cy="21196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ector de Seta Reta 80">
              <a:extLst>
                <a:ext uri="{FF2B5EF4-FFF2-40B4-BE49-F238E27FC236}">
                  <a16:creationId xmlns:a16="http://schemas.microsoft.com/office/drawing/2014/main" id="{5A6387A9-F491-4AB6-B427-2574F6B7BCCB}"/>
                </a:ext>
              </a:extLst>
            </p:cNvPr>
            <p:cNvCxnSpPr>
              <a:cxnSpLocks/>
            </p:cNvCxnSpPr>
            <p:nvPr/>
          </p:nvCxnSpPr>
          <p:spPr>
            <a:xfrm>
              <a:off x="6163017" y="2715668"/>
              <a:ext cx="119400" cy="15526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ector de Seta Reta 81">
              <a:extLst>
                <a:ext uri="{FF2B5EF4-FFF2-40B4-BE49-F238E27FC236}">
                  <a16:creationId xmlns:a16="http://schemas.microsoft.com/office/drawing/2014/main" id="{929A356A-4DED-46D3-8385-EA056D18D82A}"/>
                </a:ext>
              </a:extLst>
            </p:cNvPr>
            <p:cNvCxnSpPr>
              <a:cxnSpLocks/>
            </p:cNvCxnSpPr>
            <p:nvPr/>
          </p:nvCxnSpPr>
          <p:spPr>
            <a:xfrm flipH="1">
              <a:off x="6376006" y="2613096"/>
              <a:ext cx="41206" cy="17170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CaixaDeTexto 84">
            <a:extLst>
              <a:ext uri="{FF2B5EF4-FFF2-40B4-BE49-F238E27FC236}">
                <a16:creationId xmlns:a16="http://schemas.microsoft.com/office/drawing/2014/main" id="{F020B38F-2016-49D3-A953-D8A0FF24AA09}"/>
              </a:ext>
            </a:extLst>
          </p:cNvPr>
          <p:cNvSpPr txBox="1"/>
          <p:nvPr/>
        </p:nvSpPr>
        <p:spPr>
          <a:xfrm>
            <a:off x="1369754" y="5248293"/>
            <a:ext cx="879889" cy="400110"/>
          </a:xfrm>
          <a:prstGeom prst="rect">
            <a:avLst/>
          </a:prstGeom>
          <a:noFill/>
        </p:spPr>
        <p:txBody>
          <a:bodyPr wrap="square" rtlCol="0">
            <a:spAutoFit/>
          </a:bodyPr>
          <a:lstStyle/>
          <a:p>
            <a:r>
              <a:rPr lang="en-US" sz="2000" b="1" dirty="0">
                <a:solidFill>
                  <a:srgbClr val="001B46"/>
                </a:solidFill>
              </a:rPr>
              <a:t>Pigtail</a:t>
            </a:r>
            <a:endParaRPr lang="pt-BR" sz="2000" b="1" dirty="0">
              <a:solidFill>
                <a:srgbClr val="001B46"/>
              </a:solidFill>
            </a:endParaRPr>
          </a:p>
        </p:txBody>
      </p:sp>
      <p:pic>
        <p:nvPicPr>
          <p:cNvPr id="86" name="Imagem 85">
            <a:extLst>
              <a:ext uri="{FF2B5EF4-FFF2-40B4-BE49-F238E27FC236}">
                <a16:creationId xmlns:a16="http://schemas.microsoft.com/office/drawing/2014/main" id="{786BD57F-AB6B-454E-9177-00CB876EF39F}"/>
              </a:ext>
            </a:extLst>
          </p:cNvPr>
          <p:cNvPicPr>
            <a:picLocks noChangeAspect="1"/>
          </p:cNvPicPr>
          <p:nvPr/>
        </p:nvPicPr>
        <p:blipFill rotWithShape="1">
          <a:blip r:embed="rId4">
            <a:extLst>
              <a:ext uri="{28A0092B-C50C-407E-A947-70E740481C1C}">
                <a14:useLocalDpi xmlns:a14="http://schemas.microsoft.com/office/drawing/2010/main" val="0"/>
              </a:ext>
            </a:extLst>
          </a:blip>
          <a:srcRect l="-4484" t="19405" r="74798" b="14779"/>
          <a:stretch/>
        </p:blipFill>
        <p:spPr>
          <a:xfrm>
            <a:off x="9703696" y="310515"/>
            <a:ext cx="1072217" cy="1154963"/>
          </a:xfrm>
          <a:prstGeom prst="rect">
            <a:avLst/>
          </a:prstGeom>
        </p:spPr>
      </p:pic>
      <p:sp>
        <p:nvSpPr>
          <p:cNvPr id="52" name="Espaço Reservado para Data 10">
            <a:extLst>
              <a:ext uri="{FF2B5EF4-FFF2-40B4-BE49-F238E27FC236}">
                <a16:creationId xmlns:a16="http://schemas.microsoft.com/office/drawing/2014/main" id="{4C1D7CED-F897-4986-8BED-79E0E5368883}"/>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71" name="Picture 2" descr="Risultati immagini per logo UnB">
            <a:extLst>
              <a:ext uri="{FF2B5EF4-FFF2-40B4-BE49-F238E27FC236}">
                <a16:creationId xmlns:a16="http://schemas.microsoft.com/office/drawing/2014/main" id="{6694AF9E-957D-4DBA-B152-AD6F8768AE7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85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15">
            <a:extLst>
              <a:ext uri="{FF2B5EF4-FFF2-40B4-BE49-F238E27FC236}">
                <a16:creationId xmlns:a16="http://schemas.microsoft.com/office/drawing/2014/main" id="{5D8A3BA8-7C96-4B19-9E2F-D67CF73E2931}"/>
              </a:ext>
            </a:extLst>
          </p:cNvPr>
          <p:cNvPicPr>
            <a:picLocks noChangeAspect="1"/>
          </p:cNvPicPr>
          <p:nvPr/>
        </p:nvPicPr>
        <p:blipFill rotWithShape="1">
          <a:blip r:embed="rId3"/>
          <a:srcRect l="2250" t="21111" r="53500" b="55778"/>
          <a:stretch/>
        </p:blipFill>
        <p:spPr>
          <a:xfrm>
            <a:off x="9802190" y="451013"/>
            <a:ext cx="1944000" cy="571120"/>
          </a:xfrm>
          <a:prstGeom prst="rect">
            <a:avLst/>
          </a:prstGeom>
        </p:spPr>
      </p:pic>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4</a:t>
            </a:fld>
            <a:endParaRPr lang="pt-BR"/>
          </a:p>
        </p:txBody>
      </p:sp>
      <p:sp>
        <p:nvSpPr>
          <p:cNvPr id="10" name="Espaço Reservado para Data 10">
            <a:extLst>
              <a:ext uri="{FF2B5EF4-FFF2-40B4-BE49-F238E27FC236}">
                <a16:creationId xmlns:a16="http://schemas.microsoft.com/office/drawing/2014/main" id="{F3838B07-3969-4962-B01A-AEEB6FBC1195}"/>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2" name="Immagine 1"/>
          <p:cNvPicPr>
            <a:picLocks noChangeAspect="1"/>
          </p:cNvPicPr>
          <p:nvPr/>
        </p:nvPicPr>
        <p:blipFill rotWithShape="1">
          <a:blip r:embed="rId4"/>
          <a:srcRect l="43079" t="28071" r="10823" b="12315"/>
          <a:stretch/>
        </p:blipFill>
        <p:spPr>
          <a:xfrm>
            <a:off x="4578291" y="257903"/>
            <a:ext cx="7476178" cy="5438561"/>
          </a:xfrm>
          <a:prstGeom prst="rect">
            <a:avLst/>
          </a:prstGeom>
        </p:spPr>
      </p:pic>
      <p:pic>
        <p:nvPicPr>
          <p:cNvPr id="4100" name="Picture 4" descr="http://fga.unb.br/articles/0000/4385/fga1_displ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39" y="4986851"/>
            <a:ext cx="6096000" cy="1419226"/>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37107" y="1236708"/>
            <a:ext cx="3213059" cy="369332"/>
          </a:xfrm>
          <a:prstGeom prst="rect">
            <a:avLst/>
          </a:prstGeom>
          <a:noFill/>
        </p:spPr>
        <p:txBody>
          <a:bodyPr wrap="none" rtlCol="0">
            <a:spAutoFit/>
          </a:bodyPr>
          <a:lstStyle/>
          <a:p>
            <a:r>
              <a:rPr lang="it-IT" b="1" dirty="0">
                <a:solidFill>
                  <a:srgbClr val="023769"/>
                </a:solidFill>
              </a:rPr>
              <a:t>FGA/</a:t>
            </a:r>
            <a:r>
              <a:rPr lang="it-IT" b="1" dirty="0" err="1">
                <a:solidFill>
                  <a:srgbClr val="023769"/>
                </a:solidFill>
              </a:rPr>
              <a:t>UnB</a:t>
            </a:r>
            <a:r>
              <a:rPr lang="it-IT" b="1" dirty="0">
                <a:solidFill>
                  <a:srgbClr val="023769"/>
                </a:solidFill>
              </a:rPr>
              <a:t> </a:t>
            </a:r>
            <a:r>
              <a:rPr lang="it-IT" b="1" dirty="0" err="1">
                <a:solidFill>
                  <a:srgbClr val="023769"/>
                </a:solidFill>
              </a:rPr>
              <a:t>Gama</a:t>
            </a:r>
            <a:r>
              <a:rPr lang="it-IT" b="1" dirty="0">
                <a:solidFill>
                  <a:srgbClr val="023769"/>
                </a:solidFill>
              </a:rPr>
              <a:t> </a:t>
            </a:r>
            <a:r>
              <a:rPr lang="it-IT" b="1" dirty="0" err="1">
                <a:solidFill>
                  <a:srgbClr val="023769"/>
                </a:solidFill>
              </a:rPr>
              <a:t>Faculty</a:t>
            </a:r>
            <a:r>
              <a:rPr lang="it-IT" b="1" dirty="0">
                <a:solidFill>
                  <a:srgbClr val="023769"/>
                </a:solidFill>
              </a:rPr>
              <a:t> campus</a:t>
            </a:r>
          </a:p>
        </p:txBody>
      </p:sp>
      <p:sp>
        <p:nvSpPr>
          <p:cNvPr id="4" name="Rettangolo 3"/>
          <p:cNvSpPr/>
          <p:nvPr/>
        </p:nvSpPr>
        <p:spPr>
          <a:xfrm>
            <a:off x="6725172" y="5163015"/>
            <a:ext cx="322399" cy="15377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1 6"/>
          <p:cNvCxnSpPr/>
          <p:nvPr/>
        </p:nvCxnSpPr>
        <p:spPr>
          <a:xfrm>
            <a:off x="6510939" y="4986851"/>
            <a:ext cx="536632" cy="1761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flipV="1">
            <a:off x="6510939" y="5316794"/>
            <a:ext cx="536632" cy="108928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8621618" y="432100"/>
            <a:ext cx="2151086" cy="646331"/>
          </a:xfrm>
          <a:prstGeom prst="rect">
            <a:avLst/>
          </a:prstGeom>
          <a:solidFill>
            <a:srgbClr val="FFFFFF">
              <a:alpha val="80000"/>
            </a:srgbClr>
          </a:solidFill>
        </p:spPr>
        <p:txBody>
          <a:bodyPr wrap="square" rtlCol="0">
            <a:spAutoFit/>
          </a:bodyPr>
          <a:lstStyle/>
          <a:p>
            <a:pPr algn="ctr"/>
            <a:r>
              <a:rPr lang="it-IT" dirty="0">
                <a:solidFill>
                  <a:srgbClr val="023769"/>
                </a:solidFill>
              </a:rPr>
              <a:t>FUP/</a:t>
            </a:r>
            <a:r>
              <a:rPr lang="it-IT" dirty="0" err="1">
                <a:solidFill>
                  <a:srgbClr val="023769"/>
                </a:solidFill>
              </a:rPr>
              <a:t>UnB</a:t>
            </a:r>
            <a:r>
              <a:rPr lang="it-IT" dirty="0">
                <a:solidFill>
                  <a:srgbClr val="023769"/>
                </a:solidFill>
              </a:rPr>
              <a:t> Campus in Planaltina (DF) </a:t>
            </a:r>
          </a:p>
        </p:txBody>
      </p:sp>
      <p:sp>
        <p:nvSpPr>
          <p:cNvPr id="19" name="CasellaDiTesto 18"/>
          <p:cNvSpPr txBox="1"/>
          <p:nvPr/>
        </p:nvSpPr>
        <p:spPr>
          <a:xfrm>
            <a:off x="5043651" y="2961502"/>
            <a:ext cx="2073371" cy="646331"/>
          </a:xfrm>
          <a:prstGeom prst="rect">
            <a:avLst/>
          </a:prstGeom>
          <a:solidFill>
            <a:srgbClr val="FFFFFF">
              <a:alpha val="80000"/>
            </a:srgbClr>
          </a:solidFill>
        </p:spPr>
        <p:txBody>
          <a:bodyPr wrap="square" rtlCol="0">
            <a:spAutoFit/>
          </a:bodyPr>
          <a:lstStyle/>
          <a:p>
            <a:pPr algn="ctr"/>
            <a:r>
              <a:rPr lang="it-IT" dirty="0">
                <a:solidFill>
                  <a:srgbClr val="023769"/>
                </a:solidFill>
              </a:rPr>
              <a:t>FCE/</a:t>
            </a:r>
            <a:r>
              <a:rPr lang="it-IT" dirty="0" err="1">
                <a:solidFill>
                  <a:srgbClr val="023769"/>
                </a:solidFill>
              </a:rPr>
              <a:t>UnB</a:t>
            </a:r>
            <a:r>
              <a:rPr lang="it-IT" dirty="0">
                <a:solidFill>
                  <a:srgbClr val="023769"/>
                </a:solidFill>
              </a:rPr>
              <a:t> Campus in </a:t>
            </a:r>
            <a:r>
              <a:rPr lang="it-IT" dirty="0" err="1">
                <a:solidFill>
                  <a:srgbClr val="023769"/>
                </a:solidFill>
              </a:rPr>
              <a:t>Ceilândia</a:t>
            </a:r>
            <a:r>
              <a:rPr lang="it-IT" dirty="0">
                <a:solidFill>
                  <a:srgbClr val="023769"/>
                </a:solidFill>
              </a:rPr>
              <a:t> (DF)</a:t>
            </a:r>
          </a:p>
        </p:txBody>
      </p:sp>
      <p:sp>
        <p:nvSpPr>
          <p:cNvPr id="17" name="Ovale 16"/>
          <p:cNvSpPr/>
          <p:nvPr/>
        </p:nvSpPr>
        <p:spPr>
          <a:xfrm>
            <a:off x="10639860" y="1091986"/>
            <a:ext cx="180000" cy="1800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p:nvPr/>
        </p:nvSpPr>
        <p:spPr>
          <a:xfrm>
            <a:off x="6300662" y="3713279"/>
            <a:ext cx="180000" cy="1800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6779255" y="5136794"/>
            <a:ext cx="180000" cy="1800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p:cNvSpPr/>
          <p:nvPr/>
        </p:nvSpPr>
        <p:spPr>
          <a:xfrm>
            <a:off x="8475204" y="2568296"/>
            <a:ext cx="180000" cy="1800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p:cNvSpPr txBox="1"/>
          <p:nvPr/>
        </p:nvSpPr>
        <p:spPr>
          <a:xfrm>
            <a:off x="8699280" y="2560895"/>
            <a:ext cx="2897988" cy="646331"/>
          </a:xfrm>
          <a:prstGeom prst="rect">
            <a:avLst/>
          </a:prstGeom>
          <a:solidFill>
            <a:srgbClr val="FFFFFF">
              <a:alpha val="80000"/>
            </a:srgbClr>
          </a:solidFill>
        </p:spPr>
        <p:txBody>
          <a:bodyPr wrap="square" rtlCol="0">
            <a:spAutoFit/>
          </a:bodyPr>
          <a:lstStyle/>
          <a:p>
            <a:pPr algn="ctr"/>
            <a:r>
              <a:rPr lang="it-IT" dirty="0" err="1">
                <a:solidFill>
                  <a:srgbClr val="023769"/>
                </a:solidFill>
              </a:rPr>
              <a:t>UnB</a:t>
            </a:r>
            <a:r>
              <a:rPr lang="it-IT" dirty="0">
                <a:solidFill>
                  <a:srgbClr val="023769"/>
                </a:solidFill>
              </a:rPr>
              <a:t> </a:t>
            </a:r>
            <a:r>
              <a:rPr lang="it-IT" dirty="0" err="1">
                <a:solidFill>
                  <a:srgbClr val="023769"/>
                </a:solidFill>
              </a:rPr>
              <a:t>main</a:t>
            </a:r>
            <a:r>
              <a:rPr lang="it-IT" dirty="0">
                <a:solidFill>
                  <a:srgbClr val="023769"/>
                </a:solidFill>
              </a:rPr>
              <a:t> campus </a:t>
            </a:r>
          </a:p>
          <a:p>
            <a:pPr algn="ctr"/>
            <a:r>
              <a:rPr lang="it-IT" dirty="0">
                <a:solidFill>
                  <a:srgbClr val="023769"/>
                </a:solidFill>
              </a:rPr>
              <a:t>«</a:t>
            </a:r>
            <a:r>
              <a:rPr lang="it-IT" dirty="0" err="1">
                <a:solidFill>
                  <a:srgbClr val="023769"/>
                </a:solidFill>
              </a:rPr>
              <a:t>Darcy</a:t>
            </a:r>
            <a:r>
              <a:rPr lang="it-IT" dirty="0">
                <a:solidFill>
                  <a:srgbClr val="023769"/>
                </a:solidFill>
              </a:rPr>
              <a:t> </a:t>
            </a:r>
            <a:r>
              <a:rPr lang="it-IT" dirty="0" err="1">
                <a:solidFill>
                  <a:srgbClr val="023769"/>
                </a:solidFill>
              </a:rPr>
              <a:t>Ribeiro</a:t>
            </a:r>
            <a:r>
              <a:rPr lang="it-IT" dirty="0">
                <a:solidFill>
                  <a:srgbClr val="023769"/>
                </a:solidFill>
              </a:rPr>
              <a:t>», </a:t>
            </a:r>
            <a:r>
              <a:rPr lang="it-IT" dirty="0" err="1">
                <a:solidFill>
                  <a:srgbClr val="023769"/>
                </a:solidFill>
              </a:rPr>
              <a:t>Brasìlia</a:t>
            </a:r>
            <a:r>
              <a:rPr lang="it-IT" dirty="0">
                <a:solidFill>
                  <a:srgbClr val="023769"/>
                </a:solidFill>
              </a:rPr>
              <a:t> (DF)</a:t>
            </a:r>
          </a:p>
        </p:txBody>
      </p:sp>
      <p:sp>
        <p:nvSpPr>
          <p:cNvPr id="8" name="CaixaDeTexto 7">
            <a:extLst>
              <a:ext uri="{FF2B5EF4-FFF2-40B4-BE49-F238E27FC236}">
                <a16:creationId xmlns:a16="http://schemas.microsoft.com/office/drawing/2014/main" id="{FDC768ED-0A8C-425C-ADA9-04EF6C9CE5EB}"/>
              </a:ext>
            </a:extLst>
          </p:cNvPr>
          <p:cNvSpPr txBox="1"/>
          <p:nvPr/>
        </p:nvSpPr>
        <p:spPr>
          <a:xfrm>
            <a:off x="642054" y="310516"/>
            <a:ext cx="5276637" cy="707886"/>
          </a:xfrm>
          <a:prstGeom prst="rect">
            <a:avLst/>
          </a:prstGeom>
          <a:solidFill>
            <a:srgbClr val="FFFFFF">
              <a:alpha val="69804"/>
            </a:srgbClr>
          </a:solidFill>
        </p:spPr>
        <p:txBody>
          <a:bodyPr wrap="none" rtlCol="0">
            <a:spAutoFit/>
          </a:bodyPr>
          <a:lstStyle/>
          <a:p>
            <a:r>
              <a:rPr lang="en-US" sz="4000" b="1" dirty="0">
                <a:solidFill>
                  <a:srgbClr val="023769"/>
                </a:solidFill>
              </a:rPr>
              <a:t>… and about my faculty.</a:t>
            </a:r>
          </a:p>
        </p:txBody>
      </p:sp>
      <p:sp>
        <p:nvSpPr>
          <p:cNvPr id="18" name="Rettangolo 17"/>
          <p:cNvSpPr/>
          <p:nvPr/>
        </p:nvSpPr>
        <p:spPr>
          <a:xfrm>
            <a:off x="1146382" y="1639030"/>
            <a:ext cx="1870640" cy="369332"/>
          </a:xfrm>
          <a:prstGeom prst="rect">
            <a:avLst/>
          </a:prstGeom>
        </p:spPr>
        <p:txBody>
          <a:bodyPr wrap="none">
            <a:spAutoFit/>
          </a:bodyPr>
          <a:lstStyle/>
          <a:p>
            <a:r>
              <a:rPr lang="it-IT" dirty="0">
                <a:hlinkClick r:id="rId6"/>
              </a:rPr>
              <a:t>http://fga.unb.br/</a:t>
            </a:r>
            <a:endParaRPr lang="it-IT" dirty="0"/>
          </a:p>
        </p:txBody>
      </p:sp>
      <p:pic>
        <p:nvPicPr>
          <p:cNvPr id="20" name="Immagine 19"/>
          <p:cNvPicPr>
            <a:picLocks noChangeAspect="1"/>
          </p:cNvPicPr>
          <p:nvPr/>
        </p:nvPicPr>
        <p:blipFill rotWithShape="1">
          <a:blip r:embed="rId7"/>
          <a:srcRect l="915" t="13659" r="73659" b="20000"/>
          <a:stretch/>
        </p:blipFill>
        <p:spPr>
          <a:xfrm>
            <a:off x="1179026" y="2015572"/>
            <a:ext cx="1943016" cy="2851621"/>
          </a:xfrm>
          <a:prstGeom prst="rect">
            <a:avLst/>
          </a:prstGeom>
        </p:spPr>
      </p:pic>
      <p:cxnSp>
        <p:nvCxnSpPr>
          <p:cNvPr id="26" name="Connettore 1 25"/>
          <p:cNvCxnSpPr>
            <a:stCxn id="22" idx="7"/>
            <a:endCxn id="23" idx="3"/>
          </p:cNvCxnSpPr>
          <p:nvPr/>
        </p:nvCxnSpPr>
        <p:spPr>
          <a:xfrm flipV="1">
            <a:off x="6932895" y="2721936"/>
            <a:ext cx="1568669" cy="244121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rot="18160043">
            <a:off x="7239366" y="3618613"/>
            <a:ext cx="875561" cy="369332"/>
          </a:xfrm>
          <a:prstGeom prst="rect">
            <a:avLst/>
          </a:prstGeom>
          <a:noFill/>
        </p:spPr>
        <p:txBody>
          <a:bodyPr wrap="none" rtlCol="0">
            <a:spAutoFit/>
          </a:bodyPr>
          <a:lstStyle/>
          <a:p>
            <a:r>
              <a:rPr lang="it-IT" dirty="0">
                <a:solidFill>
                  <a:srgbClr val="FFFF00"/>
                </a:solidFill>
              </a:rPr>
              <a:t>~35 km</a:t>
            </a:r>
          </a:p>
        </p:txBody>
      </p:sp>
      <p:pic>
        <p:nvPicPr>
          <p:cNvPr id="25" name="Immagine 15">
            <a:extLst>
              <a:ext uri="{FF2B5EF4-FFF2-40B4-BE49-F238E27FC236}">
                <a16:creationId xmlns:a16="http://schemas.microsoft.com/office/drawing/2014/main" id="{9C98989B-CF50-4D01-B6DE-8E9462DF9705}"/>
              </a:ext>
            </a:extLst>
          </p:cNvPr>
          <p:cNvPicPr>
            <a:picLocks noChangeAspect="1"/>
          </p:cNvPicPr>
          <p:nvPr/>
        </p:nvPicPr>
        <p:blipFill rotWithShape="1">
          <a:blip r:embed="rId3"/>
          <a:srcRect l="2250" t="21111" r="53500" b="55778"/>
          <a:stretch/>
        </p:blipFill>
        <p:spPr>
          <a:xfrm>
            <a:off x="6821429" y="5885432"/>
            <a:ext cx="1944000" cy="571120"/>
          </a:xfrm>
          <a:prstGeom prst="rect">
            <a:avLst/>
          </a:prstGeom>
        </p:spPr>
      </p:pic>
      <p:pic>
        <p:nvPicPr>
          <p:cNvPr id="28" name="Picture 2" descr="Risultati immagini per logo UnB">
            <a:extLst>
              <a:ext uri="{FF2B5EF4-FFF2-40B4-BE49-F238E27FC236}">
                <a16:creationId xmlns:a16="http://schemas.microsoft.com/office/drawing/2014/main" id="{2AE0C5C7-E38E-4FF8-8A03-5D990247924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511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40</a:t>
            </a:fld>
            <a:endParaRPr lang="pt-BR"/>
          </a:p>
        </p:txBody>
      </p:sp>
      <p:pic>
        <p:nvPicPr>
          <p:cNvPr id="3" name="Imagem 2">
            <a:extLst>
              <a:ext uri="{FF2B5EF4-FFF2-40B4-BE49-F238E27FC236}">
                <a16:creationId xmlns:a16="http://schemas.microsoft.com/office/drawing/2014/main" id="{88FD3696-ECB7-408D-9949-BEC9901C5FF0}"/>
              </a:ext>
            </a:extLst>
          </p:cNvPr>
          <p:cNvPicPr>
            <a:picLocks noChangeAspect="1"/>
          </p:cNvPicPr>
          <p:nvPr/>
        </p:nvPicPr>
        <p:blipFill rotWithShape="1">
          <a:blip r:embed="rId3"/>
          <a:srcRect l="16270" t="11468" r="12192" b="1967"/>
          <a:stretch/>
        </p:blipFill>
        <p:spPr>
          <a:xfrm>
            <a:off x="4955093" y="1295433"/>
            <a:ext cx="6398707" cy="4353136"/>
          </a:xfrm>
          <a:prstGeom prst="rect">
            <a:avLst/>
          </a:prstGeom>
        </p:spPr>
      </p:pic>
      <p:sp>
        <p:nvSpPr>
          <p:cNvPr id="18" name="CaixaDeTexto 17">
            <a:extLst>
              <a:ext uri="{FF2B5EF4-FFF2-40B4-BE49-F238E27FC236}">
                <a16:creationId xmlns:a16="http://schemas.microsoft.com/office/drawing/2014/main" id="{472D764D-A3AC-4F8F-ABE2-C6C523D7A244}"/>
              </a:ext>
            </a:extLst>
          </p:cNvPr>
          <p:cNvSpPr txBox="1"/>
          <p:nvPr/>
        </p:nvSpPr>
        <p:spPr>
          <a:xfrm>
            <a:off x="531508" y="322630"/>
            <a:ext cx="5160515" cy="707886"/>
          </a:xfrm>
          <a:prstGeom prst="rect">
            <a:avLst/>
          </a:prstGeom>
          <a:noFill/>
        </p:spPr>
        <p:txBody>
          <a:bodyPr wrap="none" rtlCol="0">
            <a:spAutoFit/>
          </a:bodyPr>
          <a:lstStyle/>
          <a:p>
            <a:r>
              <a:rPr lang="en-US" sz="4000" b="1" dirty="0">
                <a:solidFill>
                  <a:srgbClr val="023769"/>
                </a:solidFill>
              </a:rPr>
              <a:t>Exiting from CFRP parts</a:t>
            </a:r>
          </a:p>
        </p:txBody>
      </p:sp>
      <p:sp>
        <p:nvSpPr>
          <p:cNvPr id="19" name="CaixaDeTexto 18">
            <a:extLst>
              <a:ext uri="{FF2B5EF4-FFF2-40B4-BE49-F238E27FC236}">
                <a16:creationId xmlns:a16="http://schemas.microsoft.com/office/drawing/2014/main" id="{EBA0D453-060A-401E-9EF5-1A955A7C205E}"/>
              </a:ext>
            </a:extLst>
          </p:cNvPr>
          <p:cNvSpPr txBox="1"/>
          <p:nvPr/>
        </p:nvSpPr>
        <p:spPr>
          <a:xfrm>
            <a:off x="531508" y="1473629"/>
            <a:ext cx="3977499" cy="1107996"/>
          </a:xfrm>
          <a:prstGeom prst="rect">
            <a:avLst/>
          </a:prstGeom>
          <a:noFill/>
        </p:spPr>
        <p:txBody>
          <a:bodyPr wrap="square" rtlCol="0">
            <a:spAutoFit/>
          </a:bodyPr>
          <a:lstStyle/>
          <a:p>
            <a:r>
              <a:rPr lang="en-US" sz="2200" dirty="0">
                <a:solidFill>
                  <a:srgbClr val="001B46"/>
                </a:solidFill>
              </a:rPr>
              <a:t>New magnetic connector for embedding of optical sensors in composite materials</a:t>
            </a:r>
          </a:p>
        </p:txBody>
      </p:sp>
      <p:sp>
        <p:nvSpPr>
          <p:cNvPr id="5" name="CaixaDeTexto 4">
            <a:extLst>
              <a:ext uri="{FF2B5EF4-FFF2-40B4-BE49-F238E27FC236}">
                <a16:creationId xmlns:a16="http://schemas.microsoft.com/office/drawing/2014/main" id="{3D0C1F75-6FE8-412D-BF1F-0E4B0B9A0AA8}"/>
              </a:ext>
            </a:extLst>
          </p:cNvPr>
          <p:cNvSpPr txBox="1"/>
          <p:nvPr/>
        </p:nvSpPr>
        <p:spPr>
          <a:xfrm>
            <a:off x="505943" y="4039828"/>
            <a:ext cx="2385397" cy="707886"/>
          </a:xfrm>
          <a:prstGeom prst="rect">
            <a:avLst/>
          </a:prstGeom>
          <a:noFill/>
        </p:spPr>
        <p:txBody>
          <a:bodyPr wrap="none" rtlCol="0">
            <a:spAutoFit/>
          </a:bodyPr>
          <a:lstStyle/>
          <a:p>
            <a:r>
              <a:rPr lang="pt-BR" sz="2000" dirty="0">
                <a:solidFill>
                  <a:srgbClr val="001B46"/>
                </a:solidFill>
              </a:rPr>
              <a:t>Prof. Ferdinando </a:t>
            </a:r>
            <a:r>
              <a:rPr lang="pt-BR" sz="2000" dirty="0" err="1">
                <a:solidFill>
                  <a:srgbClr val="001B46"/>
                </a:solidFill>
              </a:rPr>
              <a:t>Felli</a:t>
            </a:r>
            <a:endParaRPr lang="pt-BR" sz="2000" dirty="0">
              <a:solidFill>
                <a:srgbClr val="001B46"/>
              </a:solidFill>
            </a:endParaRPr>
          </a:p>
          <a:p>
            <a:r>
              <a:rPr lang="pt-BR" sz="2000" dirty="0">
                <a:solidFill>
                  <a:srgbClr val="001B46"/>
                </a:solidFill>
              </a:rPr>
              <a:t>Dr. Andrea </a:t>
            </a:r>
            <a:r>
              <a:rPr lang="pt-BR" sz="2000" dirty="0" err="1">
                <a:solidFill>
                  <a:srgbClr val="001B46"/>
                </a:solidFill>
              </a:rPr>
              <a:t>Brotzu</a:t>
            </a:r>
            <a:endParaRPr lang="pt-BR" sz="2000" dirty="0">
              <a:solidFill>
                <a:srgbClr val="001B46"/>
              </a:solidFill>
            </a:endParaRPr>
          </a:p>
        </p:txBody>
      </p:sp>
      <p:sp>
        <p:nvSpPr>
          <p:cNvPr id="8" name="Retângulo 7">
            <a:extLst>
              <a:ext uri="{FF2B5EF4-FFF2-40B4-BE49-F238E27FC236}">
                <a16:creationId xmlns:a16="http://schemas.microsoft.com/office/drawing/2014/main" id="{726DBE7B-4D8C-4B1C-A4AF-69AC6AE0B133}"/>
              </a:ext>
            </a:extLst>
          </p:cNvPr>
          <p:cNvSpPr/>
          <p:nvPr/>
        </p:nvSpPr>
        <p:spPr>
          <a:xfrm>
            <a:off x="504895" y="2964170"/>
            <a:ext cx="3845170" cy="1015663"/>
          </a:xfrm>
          <a:prstGeom prst="rect">
            <a:avLst/>
          </a:prstGeom>
        </p:spPr>
        <p:txBody>
          <a:bodyPr wrap="square">
            <a:spAutoFit/>
          </a:bodyPr>
          <a:lstStyle/>
          <a:p>
            <a:r>
              <a:rPr lang="pt-BR" sz="2000" b="1" dirty="0">
                <a:solidFill>
                  <a:srgbClr val="001B46"/>
                </a:solidFill>
              </a:rPr>
              <a:t>DICMA</a:t>
            </a:r>
          </a:p>
          <a:p>
            <a:r>
              <a:rPr lang="pt-BR" sz="2000" dirty="0" err="1">
                <a:solidFill>
                  <a:srgbClr val="001B46"/>
                </a:solidFill>
              </a:rPr>
              <a:t>Department</a:t>
            </a:r>
            <a:r>
              <a:rPr lang="pt-BR" sz="2000" dirty="0">
                <a:solidFill>
                  <a:srgbClr val="001B46"/>
                </a:solidFill>
              </a:rPr>
              <a:t> </a:t>
            </a:r>
            <a:r>
              <a:rPr lang="pt-BR" sz="2000" dirty="0" err="1">
                <a:solidFill>
                  <a:srgbClr val="001B46"/>
                </a:solidFill>
              </a:rPr>
              <a:t>of</a:t>
            </a:r>
            <a:r>
              <a:rPr lang="pt-BR" sz="2000" dirty="0">
                <a:solidFill>
                  <a:srgbClr val="001B46"/>
                </a:solidFill>
              </a:rPr>
              <a:t> </a:t>
            </a:r>
            <a:r>
              <a:rPr lang="pt-BR" sz="2000" dirty="0" err="1">
                <a:solidFill>
                  <a:srgbClr val="001B46"/>
                </a:solidFill>
              </a:rPr>
              <a:t>Chemical</a:t>
            </a:r>
            <a:r>
              <a:rPr lang="pt-BR" sz="2000" dirty="0">
                <a:solidFill>
                  <a:srgbClr val="001B46"/>
                </a:solidFill>
              </a:rPr>
              <a:t>, </a:t>
            </a:r>
            <a:r>
              <a:rPr lang="pt-BR" sz="2000" dirty="0" err="1">
                <a:solidFill>
                  <a:srgbClr val="001B46"/>
                </a:solidFill>
              </a:rPr>
              <a:t>Materials</a:t>
            </a:r>
            <a:r>
              <a:rPr lang="pt-BR" sz="2000" dirty="0">
                <a:solidFill>
                  <a:srgbClr val="001B46"/>
                </a:solidFill>
              </a:rPr>
              <a:t> </a:t>
            </a:r>
            <a:r>
              <a:rPr lang="pt-BR" sz="2000" dirty="0" err="1">
                <a:solidFill>
                  <a:srgbClr val="001B46"/>
                </a:solidFill>
              </a:rPr>
              <a:t>and</a:t>
            </a:r>
            <a:r>
              <a:rPr lang="pt-BR" sz="2000" dirty="0">
                <a:solidFill>
                  <a:srgbClr val="001B46"/>
                </a:solidFill>
              </a:rPr>
              <a:t> </a:t>
            </a:r>
            <a:r>
              <a:rPr lang="pt-BR" sz="2000" dirty="0" err="1">
                <a:solidFill>
                  <a:srgbClr val="001B46"/>
                </a:solidFill>
              </a:rPr>
              <a:t>Environment</a:t>
            </a:r>
            <a:r>
              <a:rPr lang="pt-BR" sz="2000" dirty="0">
                <a:solidFill>
                  <a:srgbClr val="001B46"/>
                </a:solidFill>
              </a:rPr>
              <a:t>  </a:t>
            </a:r>
            <a:r>
              <a:rPr lang="pt-BR" sz="2000" dirty="0" err="1">
                <a:solidFill>
                  <a:srgbClr val="001B46"/>
                </a:solidFill>
              </a:rPr>
              <a:t>Engineering</a:t>
            </a:r>
            <a:endParaRPr lang="pt-BR" sz="2000" dirty="0">
              <a:solidFill>
                <a:srgbClr val="001B46"/>
              </a:solidFill>
            </a:endParaRPr>
          </a:p>
        </p:txBody>
      </p:sp>
      <p:pic>
        <p:nvPicPr>
          <p:cNvPr id="13" name="Imagem 12">
            <a:extLst>
              <a:ext uri="{FF2B5EF4-FFF2-40B4-BE49-F238E27FC236}">
                <a16:creationId xmlns:a16="http://schemas.microsoft.com/office/drawing/2014/main" id="{5E6BB97F-F90B-4554-A415-EC3502B38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95" y="4966659"/>
            <a:ext cx="3611996" cy="1754816"/>
          </a:xfrm>
          <a:prstGeom prst="rect">
            <a:avLst/>
          </a:prstGeom>
        </p:spPr>
      </p:pic>
      <p:sp>
        <p:nvSpPr>
          <p:cNvPr id="14" name="CaixaDeTexto 13">
            <a:extLst>
              <a:ext uri="{FF2B5EF4-FFF2-40B4-BE49-F238E27FC236}">
                <a16:creationId xmlns:a16="http://schemas.microsoft.com/office/drawing/2014/main" id="{4054AD38-BD4C-48E7-825F-06C584952533}"/>
              </a:ext>
            </a:extLst>
          </p:cNvPr>
          <p:cNvSpPr txBox="1"/>
          <p:nvPr/>
        </p:nvSpPr>
        <p:spPr>
          <a:xfrm flipH="1">
            <a:off x="4756558" y="5739536"/>
            <a:ext cx="7322188" cy="1200329"/>
          </a:xfrm>
          <a:prstGeom prst="rect">
            <a:avLst/>
          </a:prstGeom>
          <a:noFill/>
        </p:spPr>
        <p:txBody>
          <a:bodyPr wrap="square" rtlCol="0">
            <a:spAutoFit/>
          </a:bodyPr>
          <a:lstStyle/>
          <a:p>
            <a:r>
              <a:rPr lang="en-US" dirty="0">
                <a:solidFill>
                  <a:srgbClr val="001B46"/>
                </a:solidFill>
              </a:rPr>
              <a:t>Source</a:t>
            </a:r>
            <a:r>
              <a:rPr lang="pt-BR" dirty="0">
                <a:solidFill>
                  <a:srgbClr val="001B46"/>
                </a:solidFill>
              </a:rPr>
              <a:t>: </a:t>
            </a:r>
            <a:r>
              <a:rPr lang="en-US" dirty="0">
                <a:solidFill>
                  <a:srgbClr val="001B46"/>
                </a:solidFill>
              </a:rPr>
              <a:t>2011 Fifth International Conference on Sensing Technology (ICST): </a:t>
            </a:r>
          </a:p>
          <a:p>
            <a:r>
              <a:rPr lang="en-US" dirty="0">
                <a:solidFill>
                  <a:srgbClr val="001B46"/>
                </a:solidFill>
              </a:rPr>
              <a:t>New magnetic connector for embedding of optical sensors in composite materials</a:t>
            </a:r>
          </a:p>
          <a:p>
            <a:r>
              <a:rPr lang="pt-BR" dirty="0">
                <a:solidFill>
                  <a:srgbClr val="001B46"/>
                </a:solidFill>
              </a:rPr>
              <a:t> </a:t>
            </a:r>
          </a:p>
        </p:txBody>
      </p:sp>
      <p:sp>
        <p:nvSpPr>
          <p:cNvPr id="15" name="Espaço Reservado para Data 10">
            <a:extLst>
              <a:ext uri="{FF2B5EF4-FFF2-40B4-BE49-F238E27FC236}">
                <a16:creationId xmlns:a16="http://schemas.microsoft.com/office/drawing/2014/main" id="{FB8AF203-317E-485C-890F-6D87C12C7F2F}"/>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7" name="Picture 2" descr="Risultati immagini per logo UnB">
            <a:extLst>
              <a:ext uri="{FF2B5EF4-FFF2-40B4-BE49-F238E27FC236}">
                <a16:creationId xmlns:a16="http://schemas.microsoft.com/office/drawing/2014/main" id="{13DEB571-58DB-420E-A05B-CBD8136F23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024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41</a:t>
            </a:fld>
            <a:endParaRPr lang="pt-BR"/>
          </a:p>
        </p:txBody>
      </p:sp>
      <p:sp>
        <p:nvSpPr>
          <p:cNvPr id="8" name="CaixaDeTexto 7">
            <a:extLst>
              <a:ext uri="{FF2B5EF4-FFF2-40B4-BE49-F238E27FC236}">
                <a16:creationId xmlns:a16="http://schemas.microsoft.com/office/drawing/2014/main" id="{FDC768ED-0A8C-425C-ADA9-04EF6C9CE5EB}"/>
              </a:ext>
            </a:extLst>
          </p:cNvPr>
          <p:cNvSpPr txBox="1"/>
          <p:nvPr/>
        </p:nvSpPr>
        <p:spPr>
          <a:xfrm>
            <a:off x="539584" y="240032"/>
            <a:ext cx="7757765" cy="707886"/>
          </a:xfrm>
          <a:prstGeom prst="rect">
            <a:avLst/>
          </a:prstGeom>
          <a:noFill/>
        </p:spPr>
        <p:txBody>
          <a:bodyPr wrap="none" rtlCol="0">
            <a:spAutoFit/>
          </a:bodyPr>
          <a:lstStyle/>
          <a:p>
            <a:r>
              <a:rPr lang="en-US" sz="4000" b="1" dirty="0">
                <a:solidFill>
                  <a:srgbClr val="023769"/>
                </a:solidFill>
              </a:rPr>
              <a:t>Extreme Temperatures Applications</a:t>
            </a:r>
          </a:p>
        </p:txBody>
      </p:sp>
      <p:sp>
        <p:nvSpPr>
          <p:cNvPr id="14" name="CaixaDeTexto 13">
            <a:extLst>
              <a:ext uri="{FF2B5EF4-FFF2-40B4-BE49-F238E27FC236}">
                <a16:creationId xmlns:a16="http://schemas.microsoft.com/office/drawing/2014/main" id="{1CED2EA5-FAC4-49E5-BCE7-97040B77BECC}"/>
              </a:ext>
            </a:extLst>
          </p:cNvPr>
          <p:cNvSpPr txBox="1"/>
          <p:nvPr/>
        </p:nvSpPr>
        <p:spPr>
          <a:xfrm>
            <a:off x="539584" y="829310"/>
            <a:ext cx="9709316" cy="492443"/>
          </a:xfrm>
          <a:prstGeom prst="rect">
            <a:avLst/>
          </a:prstGeom>
          <a:noFill/>
        </p:spPr>
        <p:txBody>
          <a:bodyPr wrap="square" rtlCol="0">
            <a:spAutoFit/>
          </a:bodyPr>
          <a:lstStyle/>
          <a:p>
            <a:r>
              <a:rPr lang="en-US" sz="2600" dirty="0">
                <a:solidFill>
                  <a:srgbClr val="023769"/>
                </a:solidFill>
              </a:rPr>
              <a:t>Metal Electrodeposition for coating, working at High Temperature (HT)</a:t>
            </a:r>
          </a:p>
        </p:txBody>
      </p:sp>
      <p:pic>
        <p:nvPicPr>
          <p:cNvPr id="10" name="Imagem 9">
            <a:extLst>
              <a:ext uri="{FF2B5EF4-FFF2-40B4-BE49-F238E27FC236}">
                <a16:creationId xmlns:a16="http://schemas.microsoft.com/office/drawing/2014/main" id="{EF4AE95B-551E-4547-88F1-2489610331E2}"/>
              </a:ext>
            </a:extLst>
          </p:cNvPr>
          <p:cNvPicPr>
            <a:picLocks noChangeAspect="1"/>
          </p:cNvPicPr>
          <p:nvPr/>
        </p:nvPicPr>
        <p:blipFill rotWithShape="1">
          <a:blip r:embed="rId2">
            <a:extLst>
              <a:ext uri="{28A0092B-C50C-407E-A947-70E740481C1C}">
                <a14:useLocalDpi xmlns:a14="http://schemas.microsoft.com/office/drawing/2010/main" val="0"/>
              </a:ext>
            </a:extLst>
          </a:blip>
          <a:srcRect t="15663"/>
          <a:stretch/>
        </p:blipFill>
        <p:spPr>
          <a:xfrm>
            <a:off x="784087" y="1547096"/>
            <a:ext cx="3888432" cy="4099261"/>
          </a:xfrm>
          <a:prstGeom prst="rect">
            <a:avLst/>
          </a:prstGeom>
        </p:spPr>
      </p:pic>
      <p:pic>
        <p:nvPicPr>
          <p:cNvPr id="19" name="Picture 30">
            <a:extLst>
              <a:ext uri="{FF2B5EF4-FFF2-40B4-BE49-F238E27FC236}">
                <a16:creationId xmlns:a16="http://schemas.microsoft.com/office/drawing/2014/main" id="{944B7A11-4B27-4229-9CEA-83E803AFF781}"/>
              </a:ext>
            </a:extLst>
          </p:cNvPr>
          <p:cNvPicPr/>
          <p:nvPr/>
        </p:nvPicPr>
        <p:blipFill>
          <a:blip r:embed="rId3">
            <a:extLst>
              <a:ext uri="{28A0092B-C50C-407E-A947-70E740481C1C}">
                <a14:useLocalDpi xmlns:a14="http://schemas.microsoft.com/office/drawing/2010/main" val="0"/>
              </a:ext>
            </a:extLst>
          </a:blip>
          <a:stretch>
            <a:fillRect/>
          </a:stretch>
        </p:blipFill>
        <p:spPr>
          <a:xfrm>
            <a:off x="4873778" y="1547095"/>
            <a:ext cx="6450526" cy="4099261"/>
          </a:xfrm>
          <a:prstGeom prst="rect">
            <a:avLst/>
          </a:prstGeom>
        </p:spPr>
      </p:pic>
      <p:sp>
        <p:nvSpPr>
          <p:cNvPr id="11" name="Espaço Reservado para Data 10">
            <a:extLst>
              <a:ext uri="{FF2B5EF4-FFF2-40B4-BE49-F238E27FC236}">
                <a16:creationId xmlns:a16="http://schemas.microsoft.com/office/drawing/2014/main" id="{7E771525-2069-4CCA-A8E7-C1C80C2EB7EF}"/>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sp>
        <p:nvSpPr>
          <p:cNvPr id="13" name="CaixaDeTexto 12">
            <a:extLst>
              <a:ext uri="{FF2B5EF4-FFF2-40B4-BE49-F238E27FC236}">
                <a16:creationId xmlns:a16="http://schemas.microsoft.com/office/drawing/2014/main" id="{CB439A69-42F1-4325-BCC5-0EDC6A8FB20F}"/>
              </a:ext>
            </a:extLst>
          </p:cNvPr>
          <p:cNvSpPr txBox="1"/>
          <p:nvPr/>
        </p:nvSpPr>
        <p:spPr>
          <a:xfrm>
            <a:off x="9265207" y="1850495"/>
            <a:ext cx="2039469" cy="492443"/>
          </a:xfrm>
          <a:prstGeom prst="rect">
            <a:avLst/>
          </a:prstGeom>
          <a:noFill/>
        </p:spPr>
        <p:txBody>
          <a:bodyPr wrap="none" rtlCol="0">
            <a:spAutoFit/>
          </a:bodyPr>
          <a:lstStyle/>
          <a:p>
            <a:r>
              <a:rPr lang="pt-BR" sz="2600" dirty="0">
                <a:solidFill>
                  <a:schemeClr val="bg1"/>
                </a:solidFill>
              </a:rPr>
              <a:t>Cu-</a:t>
            </a:r>
            <a:r>
              <a:rPr lang="pt-BR" sz="2600" dirty="0" err="1">
                <a:solidFill>
                  <a:schemeClr val="bg1"/>
                </a:solidFill>
              </a:rPr>
              <a:t>Ni</a:t>
            </a:r>
            <a:r>
              <a:rPr lang="pt-BR" sz="2600" dirty="0">
                <a:solidFill>
                  <a:schemeClr val="bg1"/>
                </a:solidFill>
              </a:rPr>
              <a:t> </a:t>
            </a:r>
            <a:r>
              <a:rPr lang="pt-BR" sz="2600" dirty="0" err="1">
                <a:solidFill>
                  <a:schemeClr val="bg1"/>
                </a:solidFill>
              </a:rPr>
              <a:t>Coating</a:t>
            </a:r>
            <a:endParaRPr lang="pt-BR" sz="2600" dirty="0">
              <a:solidFill>
                <a:schemeClr val="bg1"/>
              </a:solidFill>
            </a:endParaRPr>
          </a:p>
        </p:txBody>
      </p:sp>
      <p:pic>
        <p:nvPicPr>
          <p:cNvPr id="16" name="Picture 2" descr="Risultati immagini per logo UnB">
            <a:extLst>
              <a:ext uri="{FF2B5EF4-FFF2-40B4-BE49-F238E27FC236}">
                <a16:creationId xmlns:a16="http://schemas.microsoft.com/office/drawing/2014/main" id="{6A88D2D5-307A-4BF4-A135-A4F852B008A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13">
            <a:extLst>
              <a:ext uri="{FF2B5EF4-FFF2-40B4-BE49-F238E27FC236}">
                <a16:creationId xmlns:a16="http://schemas.microsoft.com/office/drawing/2014/main" id="{960E9619-686A-4620-8D20-CC3E36ECA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228" y="5565553"/>
            <a:ext cx="2098508" cy="1019518"/>
          </a:xfrm>
          <a:prstGeom prst="rect">
            <a:avLst/>
          </a:prstGeom>
        </p:spPr>
      </p:pic>
      <p:sp>
        <p:nvSpPr>
          <p:cNvPr id="17" name="CaixaDeTexto 112">
            <a:extLst>
              <a:ext uri="{FF2B5EF4-FFF2-40B4-BE49-F238E27FC236}">
                <a16:creationId xmlns:a16="http://schemas.microsoft.com/office/drawing/2014/main" id="{3F83036A-33C9-4D29-A62C-98D034829CDB}"/>
              </a:ext>
            </a:extLst>
          </p:cNvPr>
          <p:cNvSpPr txBox="1"/>
          <p:nvPr/>
        </p:nvSpPr>
        <p:spPr>
          <a:xfrm>
            <a:off x="472933" y="5779370"/>
            <a:ext cx="2597571" cy="584775"/>
          </a:xfrm>
          <a:prstGeom prst="rect">
            <a:avLst/>
          </a:prstGeom>
          <a:noFill/>
        </p:spPr>
        <p:txBody>
          <a:bodyPr wrap="none" rtlCol="0">
            <a:spAutoFit/>
          </a:bodyPr>
          <a:lstStyle/>
          <a:p>
            <a:r>
              <a:rPr lang="pt-BR" sz="1600" dirty="0">
                <a:solidFill>
                  <a:srgbClr val="001B46"/>
                </a:solidFill>
              </a:rPr>
              <a:t>Prof. Ferdinando </a:t>
            </a:r>
            <a:r>
              <a:rPr lang="pt-BR" sz="1600" dirty="0" err="1">
                <a:solidFill>
                  <a:srgbClr val="001B46"/>
                </a:solidFill>
              </a:rPr>
              <a:t>Felli</a:t>
            </a:r>
            <a:endParaRPr lang="pt-BR" sz="1600" dirty="0">
              <a:solidFill>
                <a:srgbClr val="001B46"/>
              </a:solidFill>
            </a:endParaRPr>
          </a:p>
          <a:p>
            <a:r>
              <a:rPr lang="pt-BR" sz="1600" dirty="0">
                <a:solidFill>
                  <a:srgbClr val="001B46"/>
                </a:solidFill>
                <a:hlinkClick r:id="rId6"/>
              </a:rPr>
              <a:t>ferdinando.felli@uniroma1.it</a:t>
            </a:r>
            <a:endParaRPr lang="pt-BR" sz="1600" dirty="0">
              <a:solidFill>
                <a:srgbClr val="001B46"/>
              </a:solidFill>
            </a:endParaRPr>
          </a:p>
        </p:txBody>
      </p:sp>
      <p:sp>
        <p:nvSpPr>
          <p:cNvPr id="18" name="CaixaDeTexto 112">
            <a:extLst>
              <a:ext uri="{FF2B5EF4-FFF2-40B4-BE49-F238E27FC236}">
                <a16:creationId xmlns:a16="http://schemas.microsoft.com/office/drawing/2014/main" id="{FD8C6323-3C76-4C0A-849D-9C9084647746}"/>
              </a:ext>
            </a:extLst>
          </p:cNvPr>
          <p:cNvSpPr txBox="1"/>
          <p:nvPr/>
        </p:nvSpPr>
        <p:spPr>
          <a:xfrm>
            <a:off x="7456640" y="5779370"/>
            <a:ext cx="2438232" cy="584775"/>
          </a:xfrm>
          <a:prstGeom prst="rect">
            <a:avLst/>
          </a:prstGeom>
          <a:noFill/>
        </p:spPr>
        <p:txBody>
          <a:bodyPr wrap="none" rtlCol="0">
            <a:spAutoFit/>
          </a:bodyPr>
          <a:lstStyle/>
          <a:p>
            <a:r>
              <a:rPr lang="pt-BR" sz="1600" dirty="0">
                <a:solidFill>
                  <a:srgbClr val="001B46"/>
                </a:solidFill>
              </a:rPr>
              <a:t>Dr. Michele A. </a:t>
            </a:r>
            <a:r>
              <a:rPr lang="pt-BR" sz="1600" dirty="0" err="1">
                <a:solidFill>
                  <a:srgbClr val="001B46"/>
                </a:solidFill>
              </a:rPr>
              <a:t>Caponero</a:t>
            </a:r>
            <a:r>
              <a:rPr lang="pt-BR" sz="1600" dirty="0">
                <a:solidFill>
                  <a:srgbClr val="001B46"/>
                </a:solidFill>
              </a:rPr>
              <a:t> </a:t>
            </a:r>
          </a:p>
          <a:p>
            <a:r>
              <a:rPr lang="pt-BR" sz="1600" dirty="0">
                <a:solidFill>
                  <a:srgbClr val="001B46"/>
                </a:solidFill>
                <a:hlinkClick r:id="rId7"/>
              </a:rPr>
              <a:t>michele.caponero@ênea.it</a:t>
            </a:r>
            <a:endParaRPr lang="pt-BR" sz="1600" dirty="0">
              <a:solidFill>
                <a:srgbClr val="001B46"/>
              </a:solidFill>
            </a:endParaRPr>
          </a:p>
        </p:txBody>
      </p:sp>
      <p:pic>
        <p:nvPicPr>
          <p:cNvPr id="1026" name="Picture 2" descr="Risultati immagini per logo enea">
            <a:extLst>
              <a:ext uri="{FF2B5EF4-FFF2-40B4-BE49-F238E27FC236}">
                <a16:creationId xmlns:a16="http://schemas.microsoft.com/office/drawing/2014/main" id="{53CC07C1-CCB8-46CA-9595-4B3627C691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102" t="25522" r="24964" b="30075"/>
          <a:stretch/>
        </p:blipFill>
        <p:spPr bwMode="auto">
          <a:xfrm>
            <a:off x="9923204" y="5741096"/>
            <a:ext cx="1755058" cy="575187"/>
          </a:xfrm>
          <a:prstGeom prst="rect">
            <a:avLst/>
          </a:prstGeom>
          <a:noFill/>
          <a:extLst>
            <a:ext uri="{909E8E84-426E-40DD-AFC4-6F175D3DCCD1}">
              <a14:hiddenFill xmlns:a14="http://schemas.microsoft.com/office/drawing/2010/main">
                <a:solidFill>
                  <a:srgbClr val="FFFFFF"/>
                </a:solidFill>
              </a14:hiddenFill>
            </a:ext>
          </a:extLst>
        </p:spPr>
      </p:pic>
      <p:sp>
        <p:nvSpPr>
          <p:cNvPr id="20" name="CaixaDeTexto 112">
            <a:extLst>
              <a:ext uri="{FF2B5EF4-FFF2-40B4-BE49-F238E27FC236}">
                <a16:creationId xmlns:a16="http://schemas.microsoft.com/office/drawing/2014/main" id="{E16BBA71-614C-4FAA-899F-D44E591F5393}"/>
              </a:ext>
            </a:extLst>
          </p:cNvPr>
          <p:cNvSpPr txBox="1"/>
          <p:nvPr/>
        </p:nvSpPr>
        <p:spPr>
          <a:xfrm>
            <a:off x="3113556" y="5779370"/>
            <a:ext cx="2096792" cy="830997"/>
          </a:xfrm>
          <a:prstGeom prst="rect">
            <a:avLst/>
          </a:prstGeom>
          <a:noFill/>
        </p:spPr>
        <p:txBody>
          <a:bodyPr wrap="none" rtlCol="0">
            <a:spAutoFit/>
          </a:bodyPr>
          <a:lstStyle/>
          <a:p>
            <a:r>
              <a:rPr lang="pt-BR" sz="1600" dirty="0">
                <a:solidFill>
                  <a:srgbClr val="001B46"/>
                </a:solidFill>
              </a:rPr>
              <a:t>Prof. Carla </a:t>
            </a:r>
            <a:r>
              <a:rPr lang="pt-BR" sz="1600" dirty="0" err="1">
                <a:solidFill>
                  <a:srgbClr val="001B46"/>
                </a:solidFill>
              </a:rPr>
              <a:t>Lupi</a:t>
            </a:r>
            <a:r>
              <a:rPr lang="pt-BR" sz="1600" dirty="0">
                <a:solidFill>
                  <a:srgbClr val="001B46"/>
                </a:solidFill>
              </a:rPr>
              <a:t> </a:t>
            </a:r>
          </a:p>
          <a:p>
            <a:r>
              <a:rPr lang="pt-BR" sz="1600" dirty="0">
                <a:solidFill>
                  <a:srgbClr val="001B46"/>
                </a:solidFill>
                <a:hlinkClick r:id="rId9"/>
              </a:rPr>
              <a:t>carla.lupi@uniroma1.it</a:t>
            </a:r>
            <a:endParaRPr lang="pt-BR" sz="1600" dirty="0">
              <a:solidFill>
                <a:srgbClr val="001B46"/>
              </a:solidFill>
            </a:endParaRPr>
          </a:p>
          <a:p>
            <a:endParaRPr lang="pt-BR" sz="1600" dirty="0">
              <a:solidFill>
                <a:srgbClr val="001B46"/>
              </a:solidFill>
            </a:endParaRPr>
          </a:p>
        </p:txBody>
      </p:sp>
    </p:spTree>
    <p:extLst>
      <p:ext uri="{BB962C8B-B14F-4D97-AF65-F5344CB8AC3E}">
        <p14:creationId xmlns:p14="http://schemas.microsoft.com/office/powerpoint/2010/main" val="2760883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42</a:t>
            </a:fld>
            <a:endParaRPr lang="pt-BR"/>
          </a:p>
        </p:txBody>
      </p:sp>
      <p:pic>
        <p:nvPicPr>
          <p:cNvPr id="10" name="Immagine 20">
            <a:extLst>
              <a:ext uri="{FF2B5EF4-FFF2-40B4-BE49-F238E27FC236}">
                <a16:creationId xmlns:a16="http://schemas.microsoft.com/office/drawing/2014/main" id="{B151A13E-3D26-44A9-853F-0BEEF5159B4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460273" y="1985246"/>
            <a:ext cx="4635727" cy="3326249"/>
          </a:xfrm>
          <a:prstGeom prst="rect">
            <a:avLst/>
          </a:prstGeom>
        </p:spPr>
      </p:pic>
      <p:pic>
        <p:nvPicPr>
          <p:cNvPr id="14" name="Immagine 21">
            <a:extLst>
              <a:ext uri="{FF2B5EF4-FFF2-40B4-BE49-F238E27FC236}">
                <a16:creationId xmlns:a16="http://schemas.microsoft.com/office/drawing/2014/main" id="{1C900C32-46EB-434B-82BA-31AFC1A0C1A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252667" y="1985246"/>
            <a:ext cx="4635727" cy="3326249"/>
          </a:xfrm>
          <a:prstGeom prst="rect">
            <a:avLst/>
          </a:prstGeom>
        </p:spPr>
      </p:pic>
      <p:sp>
        <p:nvSpPr>
          <p:cNvPr id="2" name="CaixaDeTexto 1">
            <a:extLst>
              <a:ext uri="{FF2B5EF4-FFF2-40B4-BE49-F238E27FC236}">
                <a16:creationId xmlns:a16="http://schemas.microsoft.com/office/drawing/2014/main" id="{E5DB0180-DF58-4DD4-8A59-35E0B5B76086}"/>
              </a:ext>
            </a:extLst>
          </p:cNvPr>
          <p:cNvSpPr txBox="1"/>
          <p:nvPr/>
        </p:nvSpPr>
        <p:spPr>
          <a:xfrm>
            <a:off x="1789047" y="5537200"/>
            <a:ext cx="2819875" cy="369332"/>
          </a:xfrm>
          <a:prstGeom prst="rect">
            <a:avLst/>
          </a:prstGeom>
          <a:noFill/>
        </p:spPr>
        <p:txBody>
          <a:bodyPr wrap="none" rtlCol="0">
            <a:spAutoFit/>
          </a:bodyPr>
          <a:lstStyle/>
          <a:p>
            <a:r>
              <a:rPr lang="en-US" b="1">
                <a:solidFill>
                  <a:srgbClr val="023769"/>
                </a:solidFill>
              </a:rPr>
              <a:t>Dendrites on Cu ED-Coating</a:t>
            </a:r>
          </a:p>
        </p:txBody>
      </p:sp>
      <p:sp>
        <p:nvSpPr>
          <p:cNvPr id="16" name="CaixaDeTexto 15">
            <a:extLst>
              <a:ext uri="{FF2B5EF4-FFF2-40B4-BE49-F238E27FC236}">
                <a16:creationId xmlns:a16="http://schemas.microsoft.com/office/drawing/2014/main" id="{98CA0F58-B4CF-40CC-97BA-15A731FE9C55}"/>
              </a:ext>
            </a:extLst>
          </p:cNvPr>
          <p:cNvSpPr txBox="1"/>
          <p:nvPr/>
        </p:nvSpPr>
        <p:spPr>
          <a:xfrm>
            <a:off x="6876478" y="5537200"/>
            <a:ext cx="3105722" cy="369332"/>
          </a:xfrm>
          <a:prstGeom prst="rect">
            <a:avLst/>
          </a:prstGeom>
          <a:noFill/>
        </p:spPr>
        <p:txBody>
          <a:bodyPr wrap="none" rtlCol="0">
            <a:spAutoFit/>
          </a:bodyPr>
          <a:lstStyle/>
          <a:p>
            <a:r>
              <a:rPr lang="en-US" b="1">
                <a:solidFill>
                  <a:srgbClr val="023769"/>
                </a:solidFill>
              </a:rPr>
              <a:t>Micro-pitting on Ni ED-Coating</a:t>
            </a:r>
          </a:p>
        </p:txBody>
      </p:sp>
      <p:sp>
        <p:nvSpPr>
          <p:cNvPr id="18" name="CaixaDeTexto 17">
            <a:extLst>
              <a:ext uri="{FF2B5EF4-FFF2-40B4-BE49-F238E27FC236}">
                <a16:creationId xmlns:a16="http://schemas.microsoft.com/office/drawing/2014/main" id="{9FC9FB40-B403-435A-9808-9328D8844E94}"/>
              </a:ext>
            </a:extLst>
          </p:cNvPr>
          <p:cNvSpPr txBox="1"/>
          <p:nvPr/>
        </p:nvSpPr>
        <p:spPr>
          <a:xfrm>
            <a:off x="501484" y="322630"/>
            <a:ext cx="7757765" cy="707886"/>
          </a:xfrm>
          <a:prstGeom prst="rect">
            <a:avLst/>
          </a:prstGeom>
          <a:noFill/>
        </p:spPr>
        <p:txBody>
          <a:bodyPr wrap="none" rtlCol="0">
            <a:spAutoFit/>
          </a:bodyPr>
          <a:lstStyle/>
          <a:p>
            <a:r>
              <a:rPr lang="en-US" sz="4000" b="1" dirty="0">
                <a:solidFill>
                  <a:srgbClr val="023769"/>
                </a:solidFill>
              </a:rPr>
              <a:t>Extreme Temperatures Applications</a:t>
            </a:r>
          </a:p>
        </p:txBody>
      </p:sp>
      <p:sp>
        <p:nvSpPr>
          <p:cNvPr id="19" name="CaixaDeTexto 18">
            <a:extLst>
              <a:ext uri="{FF2B5EF4-FFF2-40B4-BE49-F238E27FC236}">
                <a16:creationId xmlns:a16="http://schemas.microsoft.com/office/drawing/2014/main" id="{10AECB73-262A-444E-9B19-4E9DA501197A}"/>
              </a:ext>
            </a:extLst>
          </p:cNvPr>
          <p:cNvSpPr txBox="1"/>
          <p:nvPr/>
        </p:nvSpPr>
        <p:spPr>
          <a:xfrm>
            <a:off x="501484" y="911908"/>
            <a:ext cx="9709316" cy="492443"/>
          </a:xfrm>
          <a:prstGeom prst="rect">
            <a:avLst/>
          </a:prstGeom>
          <a:noFill/>
        </p:spPr>
        <p:txBody>
          <a:bodyPr wrap="square" rtlCol="0">
            <a:spAutoFit/>
          </a:bodyPr>
          <a:lstStyle/>
          <a:p>
            <a:r>
              <a:rPr lang="en-US" sz="2600" dirty="0">
                <a:solidFill>
                  <a:srgbClr val="023769"/>
                </a:solidFill>
              </a:rPr>
              <a:t>Metal Electrodeposition for coating, working at High Temperature (HT)</a:t>
            </a:r>
          </a:p>
        </p:txBody>
      </p:sp>
      <p:sp>
        <p:nvSpPr>
          <p:cNvPr id="4" name="Retângulo 3">
            <a:extLst>
              <a:ext uri="{FF2B5EF4-FFF2-40B4-BE49-F238E27FC236}">
                <a16:creationId xmlns:a16="http://schemas.microsoft.com/office/drawing/2014/main" id="{06C33236-67E2-4DD1-BEEB-636F47EC1A5F}"/>
              </a:ext>
            </a:extLst>
          </p:cNvPr>
          <p:cNvSpPr/>
          <p:nvPr/>
        </p:nvSpPr>
        <p:spPr>
          <a:xfrm>
            <a:off x="4524004" y="1518369"/>
            <a:ext cx="3124573" cy="430887"/>
          </a:xfrm>
          <a:prstGeom prst="rect">
            <a:avLst/>
          </a:prstGeom>
        </p:spPr>
        <p:txBody>
          <a:bodyPr wrap="none">
            <a:spAutoFit/>
          </a:bodyPr>
          <a:lstStyle/>
          <a:p>
            <a:r>
              <a:rPr lang="en-US" sz="2200" b="1" dirty="0">
                <a:solidFill>
                  <a:srgbClr val="023769"/>
                </a:solidFill>
              </a:rPr>
              <a:t>Surface (aesthetic) issues</a:t>
            </a:r>
          </a:p>
        </p:txBody>
      </p:sp>
      <p:sp>
        <p:nvSpPr>
          <p:cNvPr id="15" name="Espaço Reservado para Data 10">
            <a:extLst>
              <a:ext uri="{FF2B5EF4-FFF2-40B4-BE49-F238E27FC236}">
                <a16:creationId xmlns:a16="http://schemas.microsoft.com/office/drawing/2014/main" id="{8737AA45-706E-4136-AF68-2207B8197C8D}"/>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3" name="Picture 2" descr="Risultati immagini per logo UnB">
            <a:extLst>
              <a:ext uri="{FF2B5EF4-FFF2-40B4-BE49-F238E27FC236}">
                <a16:creationId xmlns:a16="http://schemas.microsoft.com/office/drawing/2014/main" id="{1154F613-B3EE-4331-9020-6B43C85CE41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237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43</a:t>
            </a:fld>
            <a:endParaRPr lang="pt-BR"/>
          </a:p>
        </p:txBody>
      </p:sp>
      <p:sp>
        <p:nvSpPr>
          <p:cNvPr id="13" name="CaixaDeTexto 12">
            <a:extLst>
              <a:ext uri="{FF2B5EF4-FFF2-40B4-BE49-F238E27FC236}">
                <a16:creationId xmlns:a16="http://schemas.microsoft.com/office/drawing/2014/main" id="{CB439A69-42F1-4325-BCC5-0EDC6A8FB20F}"/>
              </a:ext>
            </a:extLst>
          </p:cNvPr>
          <p:cNvSpPr txBox="1"/>
          <p:nvPr/>
        </p:nvSpPr>
        <p:spPr>
          <a:xfrm>
            <a:off x="9754455" y="2020840"/>
            <a:ext cx="2257734" cy="1323439"/>
          </a:xfrm>
          <a:prstGeom prst="rect">
            <a:avLst/>
          </a:prstGeom>
          <a:noFill/>
        </p:spPr>
        <p:txBody>
          <a:bodyPr wrap="none" rtlCol="0">
            <a:spAutoFit/>
          </a:bodyPr>
          <a:lstStyle/>
          <a:p>
            <a:r>
              <a:rPr lang="pt-BR" sz="2000" dirty="0">
                <a:solidFill>
                  <a:srgbClr val="023769"/>
                </a:solidFill>
              </a:rPr>
              <a:t>Cu-</a:t>
            </a:r>
            <a:r>
              <a:rPr lang="pt-BR" sz="2000" dirty="0" err="1">
                <a:solidFill>
                  <a:srgbClr val="023769"/>
                </a:solidFill>
              </a:rPr>
              <a:t>Ni</a:t>
            </a:r>
            <a:r>
              <a:rPr lang="pt-BR" sz="2000" dirty="0">
                <a:solidFill>
                  <a:srgbClr val="023769"/>
                </a:solidFill>
              </a:rPr>
              <a:t> </a:t>
            </a:r>
            <a:r>
              <a:rPr lang="pt-BR" sz="2000" dirty="0" err="1">
                <a:solidFill>
                  <a:srgbClr val="023769"/>
                </a:solidFill>
              </a:rPr>
              <a:t>Coating</a:t>
            </a:r>
            <a:endParaRPr lang="pt-BR" sz="2000" dirty="0">
              <a:solidFill>
                <a:srgbClr val="023769"/>
              </a:solidFill>
            </a:endParaRPr>
          </a:p>
          <a:p>
            <a:r>
              <a:rPr lang="pt-BR" sz="2000" dirty="0">
                <a:solidFill>
                  <a:srgbClr val="023769"/>
                </a:solidFill>
              </a:rPr>
              <a:t>HT </a:t>
            </a:r>
            <a:r>
              <a:rPr lang="pt-BR" sz="2000" dirty="0" err="1">
                <a:solidFill>
                  <a:srgbClr val="023769"/>
                </a:solidFill>
              </a:rPr>
              <a:t>Issues</a:t>
            </a:r>
            <a:r>
              <a:rPr lang="pt-BR" sz="2000" dirty="0">
                <a:solidFill>
                  <a:srgbClr val="023769"/>
                </a:solidFill>
              </a:rPr>
              <a:t> </a:t>
            </a:r>
            <a:r>
              <a:rPr lang="pt-BR" sz="2000" dirty="0" err="1">
                <a:solidFill>
                  <a:srgbClr val="023769"/>
                </a:solidFill>
              </a:rPr>
              <a:t>due</a:t>
            </a:r>
            <a:r>
              <a:rPr lang="pt-BR" sz="2000" dirty="0">
                <a:solidFill>
                  <a:srgbClr val="023769"/>
                </a:solidFill>
              </a:rPr>
              <a:t> </a:t>
            </a:r>
            <a:r>
              <a:rPr lang="pt-BR" sz="2000" dirty="0" err="1">
                <a:solidFill>
                  <a:srgbClr val="023769"/>
                </a:solidFill>
              </a:rPr>
              <a:t>to</a:t>
            </a:r>
            <a:r>
              <a:rPr lang="pt-BR" sz="2000" dirty="0">
                <a:solidFill>
                  <a:srgbClr val="023769"/>
                </a:solidFill>
              </a:rPr>
              <a:t> </a:t>
            </a:r>
          </a:p>
          <a:p>
            <a:r>
              <a:rPr lang="pt-BR" sz="2000" dirty="0">
                <a:solidFill>
                  <a:srgbClr val="023769"/>
                </a:solidFill>
              </a:rPr>
              <a:t>Metal interdiffusion</a:t>
            </a:r>
          </a:p>
          <a:p>
            <a:r>
              <a:rPr lang="pt-BR" sz="2000" dirty="0" err="1">
                <a:solidFill>
                  <a:srgbClr val="023769"/>
                </a:solidFill>
              </a:rPr>
              <a:t>phenomenum</a:t>
            </a:r>
            <a:endParaRPr lang="pt-BR" sz="2000" dirty="0">
              <a:solidFill>
                <a:srgbClr val="023769"/>
              </a:solidFill>
            </a:endParaRPr>
          </a:p>
        </p:txBody>
      </p:sp>
      <p:pic>
        <p:nvPicPr>
          <p:cNvPr id="3" name="Imagem 2">
            <a:extLst>
              <a:ext uri="{FF2B5EF4-FFF2-40B4-BE49-F238E27FC236}">
                <a16:creationId xmlns:a16="http://schemas.microsoft.com/office/drawing/2014/main" id="{8E8260D9-DEF1-414F-AF76-DFC21BFEA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49" y="1911779"/>
            <a:ext cx="6934201" cy="4374859"/>
          </a:xfrm>
          <a:prstGeom prst="rect">
            <a:avLst/>
          </a:prstGeom>
        </p:spPr>
      </p:pic>
      <p:sp>
        <p:nvSpPr>
          <p:cNvPr id="23" name="CaixaDeTexto 22">
            <a:extLst>
              <a:ext uri="{FF2B5EF4-FFF2-40B4-BE49-F238E27FC236}">
                <a16:creationId xmlns:a16="http://schemas.microsoft.com/office/drawing/2014/main" id="{7ABE14D9-E23F-4079-A9B6-3B9A5175664A}"/>
              </a:ext>
            </a:extLst>
          </p:cNvPr>
          <p:cNvSpPr txBox="1"/>
          <p:nvPr/>
        </p:nvSpPr>
        <p:spPr>
          <a:xfrm>
            <a:off x="406234" y="382630"/>
            <a:ext cx="7757765" cy="707886"/>
          </a:xfrm>
          <a:prstGeom prst="rect">
            <a:avLst/>
          </a:prstGeom>
          <a:noFill/>
        </p:spPr>
        <p:txBody>
          <a:bodyPr wrap="none" rtlCol="0">
            <a:spAutoFit/>
          </a:bodyPr>
          <a:lstStyle/>
          <a:p>
            <a:r>
              <a:rPr lang="en-US" sz="4000" b="1" dirty="0">
                <a:solidFill>
                  <a:srgbClr val="023769"/>
                </a:solidFill>
              </a:rPr>
              <a:t>Extreme Temperatures Applications</a:t>
            </a:r>
          </a:p>
        </p:txBody>
      </p:sp>
      <p:sp>
        <p:nvSpPr>
          <p:cNvPr id="24" name="CaixaDeTexto 23">
            <a:extLst>
              <a:ext uri="{FF2B5EF4-FFF2-40B4-BE49-F238E27FC236}">
                <a16:creationId xmlns:a16="http://schemas.microsoft.com/office/drawing/2014/main" id="{57B065CD-013B-409F-A684-514609FF19C9}"/>
              </a:ext>
            </a:extLst>
          </p:cNvPr>
          <p:cNvSpPr txBox="1"/>
          <p:nvPr/>
        </p:nvSpPr>
        <p:spPr>
          <a:xfrm>
            <a:off x="406234" y="971908"/>
            <a:ext cx="9709316" cy="492443"/>
          </a:xfrm>
          <a:prstGeom prst="rect">
            <a:avLst/>
          </a:prstGeom>
          <a:noFill/>
        </p:spPr>
        <p:txBody>
          <a:bodyPr wrap="square" rtlCol="0">
            <a:spAutoFit/>
          </a:bodyPr>
          <a:lstStyle/>
          <a:p>
            <a:r>
              <a:rPr lang="en-US" sz="2600" dirty="0">
                <a:solidFill>
                  <a:srgbClr val="023769"/>
                </a:solidFill>
              </a:rPr>
              <a:t>Metal Electrodeposition for coating, working at High Temperature (HT)</a:t>
            </a:r>
          </a:p>
        </p:txBody>
      </p:sp>
      <p:sp>
        <p:nvSpPr>
          <p:cNvPr id="25" name="Retângulo 24">
            <a:extLst>
              <a:ext uri="{FF2B5EF4-FFF2-40B4-BE49-F238E27FC236}">
                <a16:creationId xmlns:a16="http://schemas.microsoft.com/office/drawing/2014/main" id="{11C45D3B-B242-4C41-9B49-AB75BB6F1501}"/>
              </a:ext>
            </a:extLst>
          </p:cNvPr>
          <p:cNvSpPr/>
          <p:nvPr/>
        </p:nvSpPr>
        <p:spPr>
          <a:xfrm>
            <a:off x="4678749" y="1462097"/>
            <a:ext cx="2875724" cy="430887"/>
          </a:xfrm>
          <a:prstGeom prst="rect">
            <a:avLst/>
          </a:prstGeom>
        </p:spPr>
        <p:txBody>
          <a:bodyPr wrap="none">
            <a:spAutoFit/>
          </a:bodyPr>
          <a:lstStyle/>
          <a:p>
            <a:r>
              <a:rPr lang="en-US" sz="2200" b="1" dirty="0">
                <a:solidFill>
                  <a:srgbClr val="023769"/>
                </a:solidFill>
              </a:rPr>
              <a:t>Internal (severe) issues</a:t>
            </a:r>
          </a:p>
        </p:txBody>
      </p:sp>
      <p:sp>
        <p:nvSpPr>
          <p:cNvPr id="26" name="CaixaDeTexto 25">
            <a:extLst>
              <a:ext uri="{FF2B5EF4-FFF2-40B4-BE49-F238E27FC236}">
                <a16:creationId xmlns:a16="http://schemas.microsoft.com/office/drawing/2014/main" id="{0CD0A0DB-39C9-4527-B8DF-1BFCDB6E2FAA}"/>
              </a:ext>
            </a:extLst>
          </p:cNvPr>
          <p:cNvSpPr txBox="1"/>
          <p:nvPr/>
        </p:nvSpPr>
        <p:spPr>
          <a:xfrm>
            <a:off x="332181" y="4691262"/>
            <a:ext cx="2496068" cy="707886"/>
          </a:xfrm>
          <a:prstGeom prst="rect">
            <a:avLst/>
          </a:prstGeom>
          <a:noFill/>
        </p:spPr>
        <p:txBody>
          <a:bodyPr wrap="none" rtlCol="0">
            <a:spAutoFit/>
          </a:bodyPr>
          <a:lstStyle/>
          <a:p>
            <a:pPr algn="r"/>
            <a:r>
              <a:rPr lang="en-US" sz="2000" dirty="0" err="1">
                <a:solidFill>
                  <a:srgbClr val="023769"/>
                </a:solidFill>
              </a:rPr>
              <a:t>Kirkendall</a:t>
            </a:r>
            <a:r>
              <a:rPr lang="en-US" sz="2000" dirty="0">
                <a:solidFill>
                  <a:srgbClr val="023769"/>
                </a:solidFill>
              </a:rPr>
              <a:t> Voids</a:t>
            </a:r>
          </a:p>
          <a:p>
            <a:pPr algn="r"/>
            <a:r>
              <a:rPr lang="en-US" sz="2000" dirty="0">
                <a:solidFill>
                  <a:srgbClr val="023769"/>
                </a:solidFill>
              </a:rPr>
              <a:t>generated over 700 °C</a:t>
            </a:r>
          </a:p>
        </p:txBody>
      </p:sp>
      <p:sp>
        <p:nvSpPr>
          <p:cNvPr id="14" name="Espaço Reservado para Data 10">
            <a:extLst>
              <a:ext uri="{FF2B5EF4-FFF2-40B4-BE49-F238E27FC236}">
                <a16:creationId xmlns:a16="http://schemas.microsoft.com/office/drawing/2014/main" id="{474D3DA9-900A-41C4-94D1-60C2AC0C317D}"/>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11" name="Picture 2" descr="Risultati immagini per logo UnB">
            <a:extLst>
              <a:ext uri="{FF2B5EF4-FFF2-40B4-BE49-F238E27FC236}">
                <a16:creationId xmlns:a16="http://schemas.microsoft.com/office/drawing/2014/main" id="{247E80B9-8FC7-42FD-9107-2E061490545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146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44</a:t>
            </a:fld>
            <a:endParaRPr lang="pt-BR"/>
          </a:p>
        </p:txBody>
      </p:sp>
      <p:sp>
        <p:nvSpPr>
          <p:cNvPr id="13" name="CaixaDeTexto 12">
            <a:extLst>
              <a:ext uri="{FF2B5EF4-FFF2-40B4-BE49-F238E27FC236}">
                <a16:creationId xmlns:a16="http://schemas.microsoft.com/office/drawing/2014/main" id="{CB439A69-42F1-4325-BCC5-0EDC6A8FB20F}"/>
              </a:ext>
            </a:extLst>
          </p:cNvPr>
          <p:cNvSpPr txBox="1"/>
          <p:nvPr/>
        </p:nvSpPr>
        <p:spPr>
          <a:xfrm>
            <a:off x="538932" y="2283053"/>
            <a:ext cx="2461315" cy="1292662"/>
          </a:xfrm>
          <a:prstGeom prst="rect">
            <a:avLst/>
          </a:prstGeom>
          <a:noFill/>
        </p:spPr>
        <p:txBody>
          <a:bodyPr wrap="none" rtlCol="0">
            <a:spAutoFit/>
          </a:bodyPr>
          <a:lstStyle/>
          <a:p>
            <a:r>
              <a:rPr lang="en-US" sz="2600" dirty="0">
                <a:solidFill>
                  <a:srgbClr val="023769"/>
                </a:solidFill>
              </a:rPr>
              <a:t>Cu-Ni Coating on</a:t>
            </a:r>
          </a:p>
          <a:p>
            <a:r>
              <a:rPr lang="en-US" sz="2600" dirty="0">
                <a:solidFill>
                  <a:srgbClr val="023769"/>
                </a:solidFill>
              </a:rPr>
              <a:t>commercial FBG</a:t>
            </a:r>
          </a:p>
          <a:p>
            <a:r>
              <a:rPr lang="en-US" sz="2600" dirty="0">
                <a:solidFill>
                  <a:srgbClr val="023769"/>
                </a:solidFill>
              </a:rPr>
              <a:t>reaching 1000 °C</a:t>
            </a:r>
          </a:p>
        </p:txBody>
      </p:sp>
      <p:pic>
        <p:nvPicPr>
          <p:cNvPr id="21" name="Imagem 20">
            <a:extLst>
              <a:ext uri="{FF2B5EF4-FFF2-40B4-BE49-F238E27FC236}">
                <a16:creationId xmlns:a16="http://schemas.microsoft.com/office/drawing/2014/main" id="{49F1F109-2B44-42ED-AB88-057D77DC4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309" y="1462053"/>
            <a:ext cx="7743791" cy="4891103"/>
          </a:xfrm>
          <a:prstGeom prst="rect">
            <a:avLst/>
          </a:prstGeom>
        </p:spPr>
      </p:pic>
      <p:sp>
        <p:nvSpPr>
          <p:cNvPr id="10" name="Espaço Reservado para Data 10">
            <a:extLst>
              <a:ext uri="{FF2B5EF4-FFF2-40B4-BE49-F238E27FC236}">
                <a16:creationId xmlns:a16="http://schemas.microsoft.com/office/drawing/2014/main" id="{69CDBD80-9BE8-4FAD-96F2-5AF5BEDE8C1A}"/>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9" name="Picture 2" descr="Risultati immagini per logo UnB">
            <a:extLst>
              <a:ext uri="{FF2B5EF4-FFF2-40B4-BE49-F238E27FC236}">
                <a16:creationId xmlns:a16="http://schemas.microsoft.com/office/drawing/2014/main" id="{A638F360-5FE6-440B-B181-1166ED12BD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22">
            <a:extLst>
              <a:ext uri="{FF2B5EF4-FFF2-40B4-BE49-F238E27FC236}">
                <a16:creationId xmlns:a16="http://schemas.microsoft.com/office/drawing/2014/main" id="{1B64756E-F52C-4CF6-8C0F-AE0DD911D8E2}"/>
              </a:ext>
            </a:extLst>
          </p:cNvPr>
          <p:cNvSpPr txBox="1"/>
          <p:nvPr/>
        </p:nvSpPr>
        <p:spPr>
          <a:xfrm>
            <a:off x="406234" y="382630"/>
            <a:ext cx="7757765" cy="707886"/>
          </a:xfrm>
          <a:prstGeom prst="rect">
            <a:avLst/>
          </a:prstGeom>
          <a:noFill/>
        </p:spPr>
        <p:txBody>
          <a:bodyPr wrap="none" rtlCol="0">
            <a:spAutoFit/>
          </a:bodyPr>
          <a:lstStyle/>
          <a:p>
            <a:r>
              <a:rPr lang="en-US" sz="4000" b="1" dirty="0">
                <a:solidFill>
                  <a:srgbClr val="023769"/>
                </a:solidFill>
              </a:rPr>
              <a:t>Extreme Temperatures Applications</a:t>
            </a:r>
          </a:p>
        </p:txBody>
      </p:sp>
      <p:sp>
        <p:nvSpPr>
          <p:cNvPr id="17" name="CaixaDeTexto 23">
            <a:extLst>
              <a:ext uri="{FF2B5EF4-FFF2-40B4-BE49-F238E27FC236}">
                <a16:creationId xmlns:a16="http://schemas.microsoft.com/office/drawing/2014/main" id="{73440647-1C02-4956-A448-72B14EB1064E}"/>
              </a:ext>
            </a:extLst>
          </p:cNvPr>
          <p:cNvSpPr txBox="1"/>
          <p:nvPr/>
        </p:nvSpPr>
        <p:spPr>
          <a:xfrm>
            <a:off x="406234" y="971908"/>
            <a:ext cx="9709316" cy="492443"/>
          </a:xfrm>
          <a:prstGeom prst="rect">
            <a:avLst/>
          </a:prstGeom>
          <a:noFill/>
        </p:spPr>
        <p:txBody>
          <a:bodyPr wrap="square" rtlCol="0">
            <a:spAutoFit/>
          </a:bodyPr>
          <a:lstStyle/>
          <a:p>
            <a:r>
              <a:rPr lang="en-US" sz="2600" dirty="0">
                <a:solidFill>
                  <a:srgbClr val="023769"/>
                </a:solidFill>
              </a:rPr>
              <a:t>Metal Electrodeposition for coating, working at High Temperature (HT)</a:t>
            </a:r>
          </a:p>
        </p:txBody>
      </p:sp>
    </p:spTree>
    <p:extLst>
      <p:ext uri="{BB962C8B-B14F-4D97-AF65-F5344CB8AC3E}">
        <p14:creationId xmlns:p14="http://schemas.microsoft.com/office/powerpoint/2010/main" val="4048875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B4939BD-1AEC-4DE6-BEFE-070C78D579D6}"/>
              </a:ext>
            </a:extLst>
          </p:cNvPr>
          <p:cNvPicPr>
            <a:picLocks noChangeAspect="1"/>
          </p:cNvPicPr>
          <p:nvPr/>
        </p:nvPicPr>
        <p:blipFill rotWithShape="1">
          <a:blip r:embed="rId3">
            <a:clrChange>
              <a:clrFrom>
                <a:srgbClr val="FFFFFF"/>
              </a:clrFrom>
              <a:clrTo>
                <a:srgbClr val="FFFFFF">
                  <a:alpha val="0"/>
                </a:srgbClr>
              </a:clrTo>
            </a:clrChange>
          </a:blip>
          <a:srcRect l="11905" t="8445" r="53179" b="7294"/>
          <a:stretch/>
        </p:blipFill>
        <p:spPr>
          <a:xfrm>
            <a:off x="451682" y="1584979"/>
            <a:ext cx="3583858" cy="4762716"/>
          </a:xfrm>
          <a:prstGeom prst="rect">
            <a:avLst/>
          </a:prstGeom>
        </p:spPr>
      </p:pic>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45</a:t>
            </a:fld>
            <a:endParaRPr lang="pt-BR"/>
          </a:p>
        </p:txBody>
      </p:sp>
      <p:sp>
        <p:nvSpPr>
          <p:cNvPr id="21" name="Espaço Reservado para Data 10">
            <a:extLst>
              <a:ext uri="{FF2B5EF4-FFF2-40B4-BE49-F238E27FC236}">
                <a16:creationId xmlns:a16="http://schemas.microsoft.com/office/drawing/2014/main" id="{4583DBAC-845B-4BA2-9F6B-9951E15B0292}"/>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pic>
        <p:nvPicPr>
          <p:cNvPr id="20" name="Picture 2" descr="Risultati immagini per logo UnB">
            <a:extLst>
              <a:ext uri="{FF2B5EF4-FFF2-40B4-BE49-F238E27FC236}">
                <a16:creationId xmlns:a16="http://schemas.microsoft.com/office/drawing/2014/main" id="{0B8BFAA7-7EA9-4026-B9B3-1D908065D4F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19">
            <a:extLst>
              <a:ext uri="{FF2B5EF4-FFF2-40B4-BE49-F238E27FC236}">
                <a16:creationId xmlns:a16="http://schemas.microsoft.com/office/drawing/2014/main" id="{C9E74CDA-8314-48F3-9A61-E66F93E4304D}"/>
              </a:ext>
            </a:extLst>
          </p:cNvPr>
          <p:cNvSpPr txBox="1"/>
          <p:nvPr/>
        </p:nvSpPr>
        <p:spPr>
          <a:xfrm>
            <a:off x="306509" y="163061"/>
            <a:ext cx="7738524" cy="1118255"/>
          </a:xfrm>
          <a:prstGeom prst="rect">
            <a:avLst/>
          </a:prstGeom>
          <a:noFill/>
        </p:spPr>
        <p:txBody>
          <a:bodyPr wrap="square" rtlCol="0">
            <a:spAutoFit/>
          </a:bodyPr>
          <a:lstStyle/>
          <a:p>
            <a:pPr>
              <a:lnSpc>
                <a:spcPts val="4000"/>
              </a:lnSpc>
            </a:pPr>
            <a:r>
              <a:rPr lang="en-US" sz="4000" b="1" dirty="0">
                <a:solidFill>
                  <a:srgbClr val="023769"/>
                </a:solidFill>
              </a:rPr>
              <a:t>How to move from a </a:t>
            </a:r>
            <a:r>
              <a:rPr lang="en-US" sz="4000" b="1" i="1" dirty="0">
                <a:solidFill>
                  <a:srgbClr val="023769"/>
                </a:solidFill>
              </a:rPr>
              <a:t>smart</a:t>
            </a:r>
            <a:r>
              <a:rPr lang="en-US" sz="4000" b="1" dirty="0">
                <a:solidFill>
                  <a:srgbClr val="023769"/>
                </a:solidFill>
              </a:rPr>
              <a:t> structure to an </a:t>
            </a:r>
            <a:r>
              <a:rPr lang="en-US" sz="4000" b="1" i="1" dirty="0">
                <a:solidFill>
                  <a:srgbClr val="023769"/>
                </a:solidFill>
              </a:rPr>
              <a:t>intelligent</a:t>
            </a:r>
            <a:r>
              <a:rPr lang="en-US" sz="4000" b="1" dirty="0">
                <a:solidFill>
                  <a:srgbClr val="023769"/>
                </a:solidFill>
              </a:rPr>
              <a:t> one?</a:t>
            </a:r>
            <a:endParaRPr lang="it-IT" sz="4000" b="1" dirty="0">
              <a:solidFill>
                <a:srgbClr val="023769"/>
              </a:solidFill>
            </a:endParaRPr>
          </a:p>
        </p:txBody>
      </p:sp>
      <p:grpSp>
        <p:nvGrpSpPr>
          <p:cNvPr id="54" name="Gruppo 53">
            <a:extLst>
              <a:ext uri="{FF2B5EF4-FFF2-40B4-BE49-F238E27FC236}">
                <a16:creationId xmlns:a16="http://schemas.microsoft.com/office/drawing/2014/main" id="{3568B9E7-6EF8-41D5-B243-689D9831607E}"/>
              </a:ext>
            </a:extLst>
          </p:cNvPr>
          <p:cNvGrpSpPr/>
          <p:nvPr/>
        </p:nvGrpSpPr>
        <p:grpSpPr>
          <a:xfrm>
            <a:off x="2779492" y="1972032"/>
            <a:ext cx="8471070" cy="3153041"/>
            <a:chOff x="2086318" y="1706563"/>
            <a:chExt cx="8471070" cy="3153041"/>
          </a:xfrm>
        </p:grpSpPr>
        <p:sp>
          <p:nvSpPr>
            <p:cNvPr id="2" name="CasellaDiTesto 1">
              <a:extLst>
                <a:ext uri="{FF2B5EF4-FFF2-40B4-BE49-F238E27FC236}">
                  <a16:creationId xmlns:a16="http://schemas.microsoft.com/office/drawing/2014/main" id="{909AA836-29F2-40FD-A3AB-440E7CE35F5F}"/>
                </a:ext>
              </a:extLst>
            </p:cNvPr>
            <p:cNvSpPr txBox="1"/>
            <p:nvPr/>
          </p:nvSpPr>
          <p:spPr>
            <a:xfrm>
              <a:off x="2086318" y="2758760"/>
              <a:ext cx="2502160" cy="430887"/>
            </a:xfrm>
            <a:prstGeom prst="rect">
              <a:avLst/>
            </a:prstGeom>
            <a:solidFill>
              <a:schemeClr val="accent1">
                <a:lumMod val="50000"/>
              </a:schemeClr>
            </a:solidFill>
          </p:spPr>
          <p:txBody>
            <a:bodyPr wrap="none" rtlCol="0">
              <a:spAutoFit/>
            </a:bodyPr>
            <a:lstStyle/>
            <a:p>
              <a:pPr algn="just"/>
              <a:r>
                <a:rPr lang="en-US" sz="2200" b="1" dirty="0">
                  <a:solidFill>
                    <a:schemeClr val="bg1"/>
                  </a:solidFill>
                </a:rPr>
                <a:t>Adaptive Structures</a:t>
              </a:r>
            </a:p>
          </p:txBody>
        </p:sp>
        <p:sp>
          <p:nvSpPr>
            <p:cNvPr id="27" name="CasellaDiTesto 26">
              <a:extLst>
                <a:ext uri="{FF2B5EF4-FFF2-40B4-BE49-F238E27FC236}">
                  <a16:creationId xmlns:a16="http://schemas.microsoft.com/office/drawing/2014/main" id="{76C10E98-27EE-424E-A555-792CE9842AFA}"/>
                </a:ext>
              </a:extLst>
            </p:cNvPr>
            <p:cNvSpPr txBox="1"/>
            <p:nvPr/>
          </p:nvSpPr>
          <p:spPr>
            <a:xfrm>
              <a:off x="8124435" y="2000459"/>
              <a:ext cx="2432952" cy="769441"/>
            </a:xfrm>
            <a:prstGeom prst="rect">
              <a:avLst/>
            </a:prstGeom>
            <a:noFill/>
            <a:ln>
              <a:solidFill>
                <a:schemeClr val="accent4"/>
              </a:solidFill>
            </a:ln>
          </p:spPr>
          <p:txBody>
            <a:bodyPr wrap="square" rtlCol="0">
              <a:spAutoFit/>
            </a:bodyPr>
            <a:lstStyle/>
            <a:p>
              <a:pPr algn="ctr"/>
              <a:r>
                <a:rPr lang="en-US" sz="2200" b="1" dirty="0">
                  <a:solidFill>
                    <a:srgbClr val="023769"/>
                  </a:solidFill>
                </a:rPr>
                <a:t>SHAPE MEMORY MATERIALS</a:t>
              </a:r>
            </a:p>
          </p:txBody>
        </p:sp>
        <p:sp>
          <p:nvSpPr>
            <p:cNvPr id="28" name="CasellaDiTesto 27">
              <a:extLst>
                <a:ext uri="{FF2B5EF4-FFF2-40B4-BE49-F238E27FC236}">
                  <a16:creationId xmlns:a16="http://schemas.microsoft.com/office/drawing/2014/main" id="{A9A69507-0F26-4F0E-BFF5-5B5E24128C8D}"/>
                </a:ext>
              </a:extLst>
            </p:cNvPr>
            <p:cNvSpPr txBox="1"/>
            <p:nvPr/>
          </p:nvSpPr>
          <p:spPr>
            <a:xfrm>
              <a:off x="8124435" y="3129456"/>
              <a:ext cx="2432953" cy="769441"/>
            </a:xfrm>
            <a:prstGeom prst="rect">
              <a:avLst/>
            </a:prstGeom>
            <a:noFill/>
            <a:ln>
              <a:solidFill>
                <a:srgbClr val="017A33"/>
              </a:solidFill>
            </a:ln>
          </p:spPr>
          <p:txBody>
            <a:bodyPr wrap="square" rtlCol="0">
              <a:spAutoFit/>
            </a:bodyPr>
            <a:lstStyle/>
            <a:p>
              <a:pPr algn="ctr"/>
              <a:r>
                <a:rPr lang="en-US" sz="2200" b="1" dirty="0">
                  <a:solidFill>
                    <a:srgbClr val="023769"/>
                  </a:solidFill>
                </a:rPr>
                <a:t>Compliant Mechanisms</a:t>
              </a:r>
            </a:p>
          </p:txBody>
        </p:sp>
        <p:sp>
          <p:nvSpPr>
            <p:cNvPr id="29" name="CasellaDiTesto 28">
              <a:extLst>
                <a:ext uri="{FF2B5EF4-FFF2-40B4-BE49-F238E27FC236}">
                  <a16:creationId xmlns:a16="http://schemas.microsoft.com/office/drawing/2014/main" id="{20D86139-1405-41F9-9814-CCA03C073432}"/>
                </a:ext>
              </a:extLst>
            </p:cNvPr>
            <p:cNvSpPr txBox="1"/>
            <p:nvPr/>
          </p:nvSpPr>
          <p:spPr>
            <a:xfrm>
              <a:off x="8480740" y="4428717"/>
              <a:ext cx="1720343" cy="430887"/>
            </a:xfrm>
            <a:prstGeom prst="rect">
              <a:avLst/>
            </a:prstGeom>
            <a:noFill/>
            <a:ln>
              <a:solidFill>
                <a:schemeClr val="tx1"/>
              </a:solidFill>
            </a:ln>
          </p:spPr>
          <p:txBody>
            <a:bodyPr wrap="none" rtlCol="0">
              <a:spAutoFit/>
            </a:bodyPr>
            <a:lstStyle/>
            <a:p>
              <a:r>
                <a:rPr lang="en-US" sz="2200" b="1" dirty="0">
                  <a:solidFill>
                    <a:srgbClr val="023769"/>
                  </a:solidFill>
                </a:rPr>
                <a:t>4D PRINTING</a:t>
              </a:r>
            </a:p>
          </p:txBody>
        </p:sp>
        <p:sp>
          <p:nvSpPr>
            <p:cNvPr id="31" name="CasellaDiTesto 30">
              <a:extLst>
                <a:ext uri="{FF2B5EF4-FFF2-40B4-BE49-F238E27FC236}">
                  <a16:creationId xmlns:a16="http://schemas.microsoft.com/office/drawing/2014/main" id="{0C18174C-BBFB-4C55-9A80-523A20A95D7A}"/>
                </a:ext>
              </a:extLst>
            </p:cNvPr>
            <p:cNvSpPr txBox="1"/>
            <p:nvPr/>
          </p:nvSpPr>
          <p:spPr>
            <a:xfrm>
              <a:off x="4876833" y="1706563"/>
              <a:ext cx="2524725" cy="769441"/>
            </a:xfrm>
            <a:prstGeom prst="rect">
              <a:avLst/>
            </a:prstGeom>
            <a:noFill/>
            <a:ln>
              <a:solidFill>
                <a:schemeClr val="accent1"/>
              </a:solidFill>
            </a:ln>
          </p:spPr>
          <p:txBody>
            <a:bodyPr wrap="square" rtlCol="0">
              <a:spAutoFit/>
            </a:bodyPr>
            <a:lstStyle/>
            <a:p>
              <a:pPr algn="ctr"/>
              <a:r>
                <a:rPr lang="en-US" sz="2200" b="1" dirty="0">
                  <a:solidFill>
                    <a:srgbClr val="023769"/>
                  </a:solidFill>
                </a:rPr>
                <a:t>Embedded sensors array (FBG)</a:t>
              </a:r>
            </a:p>
          </p:txBody>
        </p:sp>
        <p:sp>
          <p:nvSpPr>
            <p:cNvPr id="35" name="CasellaDiTesto 34">
              <a:extLst>
                <a:ext uri="{FF2B5EF4-FFF2-40B4-BE49-F238E27FC236}">
                  <a16:creationId xmlns:a16="http://schemas.microsoft.com/office/drawing/2014/main" id="{75973867-79D8-4C10-8978-94207A32DBAF}"/>
                </a:ext>
              </a:extLst>
            </p:cNvPr>
            <p:cNvSpPr txBox="1"/>
            <p:nvPr/>
          </p:nvSpPr>
          <p:spPr>
            <a:xfrm>
              <a:off x="4876833" y="3801434"/>
              <a:ext cx="2524725" cy="769441"/>
            </a:xfrm>
            <a:prstGeom prst="rect">
              <a:avLst/>
            </a:prstGeom>
            <a:noFill/>
            <a:ln>
              <a:solidFill>
                <a:srgbClr val="C00000"/>
              </a:solidFill>
            </a:ln>
          </p:spPr>
          <p:txBody>
            <a:bodyPr wrap="square" rtlCol="0">
              <a:spAutoFit/>
            </a:bodyPr>
            <a:lstStyle/>
            <a:p>
              <a:pPr algn="ctr"/>
              <a:r>
                <a:rPr lang="en-US" sz="2200" b="1" dirty="0">
                  <a:solidFill>
                    <a:srgbClr val="023769"/>
                  </a:solidFill>
                </a:rPr>
                <a:t>Embedded Actuators</a:t>
              </a:r>
            </a:p>
          </p:txBody>
        </p:sp>
        <p:cxnSp>
          <p:nvCxnSpPr>
            <p:cNvPr id="5" name="Connettore a gomito 4">
              <a:extLst>
                <a:ext uri="{FF2B5EF4-FFF2-40B4-BE49-F238E27FC236}">
                  <a16:creationId xmlns:a16="http://schemas.microsoft.com/office/drawing/2014/main" id="{A0350224-1C8E-40B7-A758-B3FEC5EC3A02}"/>
                </a:ext>
              </a:extLst>
            </p:cNvPr>
            <p:cNvCxnSpPr>
              <a:cxnSpLocks/>
              <a:stCxn id="31" idx="1"/>
              <a:endCxn id="2" idx="3"/>
            </p:cNvCxnSpPr>
            <p:nvPr/>
          </p:nvCxnSpPr>
          <p:spPr>
            <a:xfrm rot="10800000" flipV="1">
              <a:off x="4588479" y="2091284"/>
              <a:ext cx="288355" cy="8829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a gomito 12">
              <a:extLst>
                <a:ext uri="{FF2B5EF4-FFF2-40B4-BE49-F238E27FC236}">
                  <a16:creationId xmlns:a16="http://schemas.microsoft.com/office/drawing/2014/main" id="{C041226A-CE2D-4C91-B478-4026C3342CA8}"/>
                </a:ext>
              </a:extLst>
            </p:cNvPr>
            <p:cNvCxnSpPr>
              <a:cxnSpLocks/>
              <a:stCxn id="35" idx="1"/>
              <a:endCxn id="2" idx="3"/>
            </p:cNvCxnSpPr>
            <p:nvPr/>
          </p:nvCxnSpPr>
          <p:spPr>
            <a:xfrm rot="10800000">
              <a:off x="4588479" y="2974205"/>
              <a:ext cx="288355" cy="1211951"/>
            </a:xfrm>
            <a:prstGeom prst="bentConnector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a gomito 38">
              <a:extLst>
                <a:ext uri="{FF2B5EF4-FFF2-40B4-BE49-F238E27FC236}">
                  <a16:creationId xmlns:a16="http://schemas.microsoft.com/office/drawing/2014/main" id="{84327517-8D9F-46F8-8D7C-AC5CCAC0C08A}"/>
                </a:ext>
              </a:extLst>
            </p:cNvPr>
            <p:cNvCxnSpPr>
              <a:stCxn id="27" idx="1"/>
              <a:endCxn id="31" idx="3"/>
            </p:cNvCxnSpPr>
            <p:nvPr/>
          </p:nvCxnSpPr>
          <p:spPr>
            <a:xfrm rot="10800000">
              <a:off x="7401559" y="2091284"/>
              <a:ext cx="722877" cy="293896"/>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a:extLst>
                <a:ext uri="{FF2B5EF4-FFF2-40B4-BE49-F238E27FC236}">
                  <a16:creationId xmlns:a16="http://schemas.microsoft.com/office/drawing/2014/main" id="{598176CE-4E25-4AF8-A4D4-6C0E63D48002}"/>
                </a:ext>
              </a:extLst>
            </p:cNvPr>
            <p:cNvCxnSpPr>
              <a:stCxn id="27" idx="2"/>
              <a:endCxn id="28" idx="0"/>
            </p:cNvCxnSpPr>
            <p:nvPr/>
          </p:nvCxnSpPr>
          <p:spPr>
            <a:xfrm>
              <a:off x="9340911" y="2769900"/>
              <a:ext cx="1" cy="35955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A139B1A1-1FA8-4AAE-89E9-921A56149985}"/>
                </a:ext>
              </a:extLst>
            </p:cNvPr>
            <p:cNvCxnSpPr>
              <a:stCxn id="29" idx="0"/>
              <a:endCxn id="28" idx="2"/>
            </p:cNvCxnSpPr>
            <p:nvPr/>
          </p:nvCxnSpPr>
          <p:spPr>
            <a:xfrm flipV="1">
              <a:off x="9340912" y="3898897"/>
              <a:ext cx="0" cy="529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ttore a gomito 52">
              <a:extLst>
                <a:ext uri="{FF2B5EF4-FFF2-40B4-BE49-F238E27FC236}">
                  <a16:creationId xmlns:a16="http://schemas.microsoft.com/office/drawing/2014/main" id="{402B0D50-25F9-48A3-A0F1-853DA4D6B00F}"/>
                </a:ext>
              </a:extLst>
            </p:cNvPr>
            <p:cNvCxnSpPr>
              <a:stCxn id="28" idx="1"/>
              <a:endCxn id="35" idx="3"/>
            </p:cNvCxnSpPr>
            <p:nvPr/>
          </p:nvCxnSpPr>
          <p:spPr>
            <a:xfrm rot="10800000" flipV="1">
              <a:off x="7401559" y="3514177"/>
              <a:ext cx="722877" cy="671978"/>
            </a:xfrm>
            <a:prstGeom prst="bentConnector3">
              <a:avLst/>
            </a:prstGeom>
            <a:ln>
              <a:solidFill>
                <a:srgbClr val="017A3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uppo 56">
            <a:extLst>
              <a:ext uri="{FF2B5EF4-FFF2-40B4-BE49-F238E27FC236}">
                <a16:creationId xmlns:a16="http://schemas.microsoft.com/office/drawing/2014/main" id="{570F777C-8A5C-4B07-AE9C-5D250FE513BE}"/>
              </a:ext>
            </a:extLst>
          </p:cNvPr>
          <p:cNvGrpSpPr/>
          <p:nvPr/>
        </p:nvGrpSpPr>
        <p:grpSpPr>
          <a:xfrm>
            <a:off x="2625212" y="1423816"/>
            <a:ext cx="8775290" cy="4086262"/>
            <a:chOff x="1814052" y="1173095"/>
            <a:chExt cx="8775290" cy="4086262"/>
          </a:xfrm>
        </p:grpSpPr>
        <p:sp>
          <p:nvSpPr>
            <p:cNvPr id="55" name="Rettangolo 54">
              <a:extLst>
                <a:ext uri="{FF2B5EF4-FFF2-40B4-BE49-F238E27FC236}">
                  <a16:creationId xmlns:a16="http://schemas.microsoft.com/office/drawing/2014/main" id="{E9549342-C77C-4FDE-AAAA-618A4AE49313}"/>
                </a:ext>
              </a:extLst>
            </p:cNvPr>
            <p:cNvSpPr/>
            <p:nvPr/>
          </p:nvSpPr>
          <p:spPr>
            <a:xfrm>
              <a:off x="1814052" y="1519084"/>
              <a:ext cx="8775290" cy="374027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CasellaDiTesto 55">
              <a:extLst>
                <a:ext uri="{FF2B5EF4-FFF2-40B4-BE49-F238E27FC236}">
                  <a16:creationId xmlns:a16="http://schemas.microsoft.com/office/drawing/2014/main" id="{856FEB50-B860-44F1-9803-0EB53033C18A}"/>
                </a:ext>
              </a:extLst>
            </p:cNvPr>
            <p:cNvSpPr txBox="1"/>
            <p:nvPr/>
          </p:nvSpPr>
          <p:spPr>
            <a:xfrm>
              <a:off x="6902249" y="1173095"/>
              <a:ext cx="3583858" cy="430887"/>
            </a:xfrm>
            <a:prstGeom prst="rect">
              <a:avLst/>
            </a:prstGeom>
            <a:solidFill>
              <a:schemeClr val="bg1"/>
            </a:solidFill>
            <a:ln>
              <a:solidFill>
                <a:srgbClr val="017A33"/>
              </a:solidFill>
            </a:ln>
          </p:spPr>
          <p:txBody>
            <a:bodyPr wrap="square" rtlCol="0">
              <a:spAutoFit/>
            </a:bodyPr>
            <a:lstStyle/>
            <a:p>
              <a:pPr algn="ctr"/>
              <a:r>
                <a:rPr lang="en-US" sz="2200" b="1" dirty="0">
                  <a:solidFill>
                    <a:srgbClr val="023769"/>
                  </a:solidFill>
                </a:rPr>
                <a:t>Biomimetics' suggestions</a:t>
              </a:r>
            </a:p>
          </p:txBody>
        </p:sp>
      </p:grpSp>
    </p:spTree>
    <p:extLst>
      <p:ext uri="{BB962C8B-B14F-4D97-AF65-F5344CB8AC3E}">
        <p14:creationId xmlns:p14="http://schemas.microsoft.com/office/powerpoint/2010/main" val="140652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46</a:t>
            </a:fld>
            <a:endParaRPr lang="pt-BR"/>
          </a:p>
        </p:txBody>
      </p:sp>
      <p:pic>
        <p:nvPicPr>
          <p:cNvPr id="18" name="Imagem 17">
            <a:extLst>
              <a:ext uri="{FF2B5EF4-FFF2-40B4-BE49-F238E27FC236}">
                <a16:creationId xmlns:a16="http://schemas.microsoft.com/office/drawing/2014/main" id="{DA7596D1-3A56-405E-A41D-D28378C41F89}"/>
              </a:ext>
            </a:extLst>
          </p:cNvPr>
          <p:cNvPicPr>
            <a:picLocks noChangeAspect="1"/>
          </p:cNvPicPr>
          <p:nvPr/>
        </p:nvPicPr>
        <p:blipFill rotWithShape="1">
          <a:blip r:embed="rId3"/>
          <a:srcRect l="57270" t="4885" r="7522" b="15124"/>
          <a:stretch/>
        </p:blipFill>
        <p:spPr>
          <a:xfrm>
            <a:off x="564405" y="1313022"/>
            <a:ext cx="3794024" cy="4846301"/>
          </a:xfrm>
          <a:prstGeom prst="rect">
            <a:avLst/>
          </a:prstGeom>
        </p:spPr>
      </p:pic>
      <p:sp>
        <p:nvSpPr>
          <p:cNvPr id="11" name="Retângulo 10">
            <a:extLst>
              <a:ext uri="{FF2B5EF4-FFF2-40B4-BE49-F238E27FC236}">
                <a16:creationId xmlns:a16="http://schemas.microsoft.com/office/drawing/2014/main" id="{230B63F3-CA56-4481-B37A-12B9CC8E32D0}"/>
              </a:ext>
            </a:extLst>
          </p:cNvPr>
          <p:cNvSpPr/>
          <p:nvPr/>
        </p:nvSpPr>
        <p:spPr>
          <a:xfrm>
            <a:off x="4454014" y="733846"/>
            <a:ext cx="7323048" cy="1163139"/>
          </a:xfrm>
          <a:prstGeom prst="rect">
            <a:avLst/>
          </a:prstGeom>
        </p:spPr>
        <p:txBody>
          <a:bodyPr wrap="square">
            <a:spAutoFit/>
          </a:bodyPr>
          <a:lstStyle/>
          <a:p>
            <a:pPr algn="ctr">
              <a:lnSpc>
                <a:spcPct val="107000"/>
              </a:lnSpc>
              <a:spcAft>
                <a:spcPts val="800"/>
              </a:spcAft>
            </a:pPr>
            <a:r>
              <a:rPr lang="en-US" sz="2200" dirty="0">
                <a:solidFill>
                  <a:srgbClr val="023769"/>
                </a:solidFill>
                <a:latin typeface="Calibri" panose="020F0502020204030204" pitchFamily="34" charset="0"/>
                <a:ea typeface="Calibri" panose="020F0502020204030204" pitchFamily="34" charset="0"/>
                <a:cs typeface="Times New Roman" panose="02020603050405020304" pitchFamily="18" charset="0"/>
              </a:rPr>
              <a:t>The purpose is to integrate a sensors network into the engineering system, enabling the system to perceive the variations taking place in its operating environment.</a:t>
            </a:r>
            <a:endParaRPr lang="pt-BR" sz="2200" dirty="0">
              <a:solidFill>
                <a:srgbClr val="0237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Retângulo 18">
            <a:extLst>
              <a:ext uri="{FF2B5EF4-FFF2-40B4-BE49-F238E27FC236}">
                <a16:creationId xmlns:a16="http://schemas.microsoft.com/office/drawing/2014/main" id="{5A61482E-8C09-4E2B-BA79-D0211FFE286E}"/>
              </a:ext>
            </a:extLst>
          </p:cNvPr>
          <p:cNvSpPr/>
          <p:nvPr/>
        </p:nvSpPr>
        <p:spPr>
          <a:xfrm>
            <a:off x="5428656" y="1935444"/>
            <a:ext cx="5373760" cy="438582"/>
          </a:xfrm>
          <a:prstGeom prst="rect">
            <a:avLst/>
          </a:prstGeom>
        </p:spPr>
        <p:txBody>
          <a:bodyPr wrap="square">
            <a:spAutoFit/>
          </a:bodyPr>
          <a:lstStyle/>
          <a:p>
            <a:pPr algn="ctr">
              <a:lnSpc>
                <a:spcPct val="107000"/>
              </a:lnSpc>
              <a:spcAft>
                <a:spcPts val="800"/>
              </a:spcAft>
            </a:pPr>
            <a:r>
              <a:rPr lang="en-US" sz="2200" dirty="0">
                <a:solidFill>
                  <a:srgbClr val="023769"/>
                </a:solidFill>
                <a:latin typeface="Calibri" panose="020F0502020204030204" pitchFamily="34" charset="0"/>
                <a:ea typeface="Calibri" panose="020F0502020204030204" pitchFamily="34" charset="0"/>
                <a:cs typeface="Times New Roman" panose="02020603050405020304" pitchFamily="18" charset="0"/>
              </a:rPr>
              <a:t>This sensory array must be able to monitor:</a:t>
            </a:r>
            <a:endParaRPr lang="pt-BR" sz="2200" dirty="0">
              <a:solidFill>
                <a:srgbClr val="0237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Retângulo 19">
            <a:extLst>
              <a:ext uri="{FF2B5EF4-FFF2-40B4-BE49-F238E27FC236}">
                <a16:creationId xmlns:a16="http://schemas.microsoft.com/office/drawing/2014/main" id="{8D1B2B52-A896-4EF5-B5A7-948047E248F0}"/>
              </a:ext>
            </a:extLst>
          </p:cNvPr>
          <p:cNvSpPr/>
          <p:nvPr/>
        </p:nvSpPr>
        <p:spPr>
          <a:xfrm>
            <a:off x="4870889" y="2460933"/>
            <a:ext cx="2818331" cy="438582"/>
          </a:xfrm>
          <a:prstGeom prst="rect">
            <a:avLst/>
          </a:prstGeom>
          <a:ln>
            <a:solidFill>
              <a:srgbClr val="007E2A"/>
            </a:solidFill>
          </a:ln>
        </p:spPr>
        <p:txBody>
          <a:bodyPr wrap="square">
            <a:spAutoFit/>
          </a:bodyPr>
          <a:lstStyle/>
          <a:p>
            <a:pPr lvl="0" algn="ctr">
              <a:lnSpc>
                <a:spcPct val="107000"/>
              </a:lnSpc>
              <a:spcAft>
                <a:spcPts val="0"/>
              </a:spcAft>
            </a:pPr>
            <a:r>
              <a:rPr lang="en-US" sz="2200" dirty="0">
                <a:solidFill>
                  <a:srgbClr val="023769"/>
                </a:solidFill>
                <a:latin typeface="Calibri" panose="020F0502020204030204" pitchFamily="34" charset="0"/>
                <a:ea typeface="Calibri" panose="020F0502020204030204" pitchFamily="34" charset="0"/>
                <a:cs typeface="Times New Roman" panose="02020603050405020304" pitchFamily="18" charset="0"/>
              </a:rPr>
              <a:t>in real time</a:t>
            </a:r>
            <a:endParaRPr lang="pt-BR" sz="2200" dirty="0">
              <a:solidFill>
                <a:srgbClr val="0237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Retângulo 20">
            <a:extLst>
              <a:ext uri="{FF2B5EF4-FFF2-40B4-BE49-F238E27FC236}">
                <a16:creationId xmlns:a16="http://schemas.microsoft.com/office/drawing/2014/main" id="{FEC4431A-7D14-4338-B346-D137EE934937}"/>
              </a:ext>
            </a:extLst>
          </p:cNvPr>
          <p:cNvSpPr/>
          <p:nvPr/>
        </p:nvSpPr>
        <p:spPr>
          <a:xfrm>
            <a:off x="4454013" y="3792933"/>
            <a:ext cx="7323047" cy="800860"/>
          </a:xfrm>
          <a:prstGeom prst="rect">
            <a:avLst/>
          </a:prstGeom>
        </p:spPr>
        <p:txBody>
          <a:bodyPr wrap="square">
            <a:spAutoFit/>
          </a:bodyPr>
          <a:lstStyle/>
          <a:p>
            <a:pPr algn="ctr">
              <a:lnSpc>
                <a:spcPct val="107000"/>
              </a:lnSpc>
              <a:spcAft>
                <a:spcPts val="800"/>
              </a:spcAft>
            </a:pPr>
            <a:r>
              <a:rPr lang="en-US" sz="2200" dirty="0">
                <a:solidFill>
                  <a:srgbClr val="023769"/>
                </a:solidFill>
                <a:latin typeface="Calibri" panose="020F0502020204030204" pitchFamily="34" charset="0"/>
                <a:ea typeface="Calibri" panose="020F0502020204030204" pitchFamily="34" charset="0"/>
                <a:cs typeface="Times New Roman" panose="02020603050405020304" pitchFamily="18" charset="0"/>
              </a:rPr>
              <a:t>multiple physical quantities (T, P, RH%, etc.) and then send the information collected to the CPU.</a:t>
            </a:r>
            <a:endParaRPr lang="pt-BR" sz="2200" dirty="0">
              <a:solidFill>
                <a:srgbClr val="0237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Retângulo 21">
            <a:extLst>
              <a:ext uri="{FF2B5EF4-FFF2-40B4-BE49-F238E27FC236}">
                <a16:creationId xmlns:a16="http://schemas.microsoft.com/office/drawing/2014/main" id="{F6F98C4E-6531-4225-8E9F-4C478BD9C764}"/>
              </a:ext>
            </a:extLst>
          </p:cNvPr>
          <p:cNvSpPr/>
          <p:nvPr/>
        </p:nvSpPr>
        <p:spPr>
          <a:xfrm>
            <a:off x="8286423" y="2455108"/>
            <a:ext cx="2818331" cy="438582"/>
          </a:xfrm>
          <a:prstGeom prst="rect">
            <a:avLst/>
          </a:prstGeom>
          <a:ln>
            <a:solidFill>
              <a:srgbClr val="007E2A"/>
            </a:solidFill>
          </a:ln>
        </p:spPr>
        <p:txBody>
          <a:bodyPr wrap="square">
            <a:spAutoFit/>
          </a:bodyPr>
          <a:lstStyle/>
          <a:p>
            <a:pPr lvl="0" algn="ctr">
              <a:lnSpc>
                <a:spcPct val="107000"/>
              </a:lnSpc>
              <a:spcAft>
                <a:spcPts val="0"/>
              </a:spcAft>
            </a:pPr>
            <a:r>
              <a:rPr lang="en-US" sz="2200" dirty="0">
                <a:solidFill>
                  <a:srgbClr val="023769"/>
                </a:solidFill>
                <a:latin typeface="Calibri" panose="020F0502020204030204" pitchFamily="34" charset="0"/>
                <a:ea typeface="Calibri" panose="020F0502020204030204" pitchFamily="34" charset="0"/>
                <a:cs typeface="Times New Roman" panose="02020603050405020304" pitchFamily="18" charset="0"/>
              </a:rPr>
              <a:t>simultaneously</a:t>
            </a:r>
            <a:endParaRPr lang="pt-BR" sz="2200" dirty="0">
              <a:solidFill>
                <a:srgbClr val="0237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Retângulo 22">
            <a:extLst>
              <a:ext uri="{FF2B5EF4-FFF2-40B4-BE49-F238E27FC236}">
                <a16:creationId xmlns:a16="http://schemas.microsoft.com/office/drawing/2014/main" id="{5752EA9A-2D5E-4339-A8A6-E6938A67B81B}"/>
              </a:ext>
            </a:extLst>
          </p:cNvPr>
          <p:cNvSpPr/>
          <p:nvPr/>
        </p:nvSpPr>
        <p:spPr>
          <a:xfrm>
            <a:off x="4870889" y="3209709"/>
            <a:ext cx="2818331" cy="438582"/>
          </a:xfrm>
          <a:prstGeom prst="rect">
            <a:avLst/>
          </a:prstGeom>
          <a:ln>
            <a:solidFill>
              <a:srgbClr val="007E2A"/>
            </a:solidFill>
          </a:ln>
        </p:spPr>
        <p:txBody>
          <a:bodyPr wrap="square">
            <a:spAutoFit/>
          </a:bodyPr>
          <a:lstStyle/>
          <a:p>
            <a:pPr lvl="0" algn="ctr">
              <a:lnSpc>
                <a:spcPct val="107000"/>
              </a:lnSpc>
              <a:spcAft>
                <a:spcPts val="0"/>
              </a:spcAft>
            </a:pPr>
            <a:r>
              <a:rPr lang="en-US" sz="2200" dirty="0">
                <a:solidFill>
                  <a:srgbClr val="023769"/>
                </a:solidFill>
                <a:latin typeface="Calibri" panose="020F0502020204030204" pitchFamily="34" charset="0"/>
                <a:ea typeface="Calibri" panose="020F0502020204030204" pitchFamily="34" charset="0"/>
                <a:cs typeface="Times New Roman" panose="02020603050405020304" pitchFamily="18" charset="0"/>
              </a:rPr>
              <a:t>in continuous</a:t>
            </a:r>
            <a:endParaRPr lang="pt-BR" sz="2200" dirty="0">
              <a:solidFill>
                <a:srgbClr val="0237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Retângulo 23">
            <a:extLst>
              <a:ext uri="{FF2B5EF4-FFF2-40B4-BE49-F238E27FC236}">
                <a16:creationId xmlns:a16="http://schemas.microsoft.com/office/drawing/2014/main" id="{A1D165C0-6DD6-4C7A-9845-363675788570}"/>
              </a:ext>
            </a:extLst>
          </p:cNvPr>
          <p:cNvSpPr/>
          <p:nvPr/>
        </p:nvSpPr>
        <p:spPr>
          <a:xfrm>
            <a:off x="8286423" y="2986248"/>
            <a:ext cx="3143655" cy="800860"/>
          </a:xfrm>
          <a:prstGeom prst="rect">
            <a:avLst/>
          </a:prstGeom>
          <a:ln>
            <a:solidFill>
              <a:srgbClr val="007E2A"/>
            </a:solidFill>
          </a:ln>
        </p:spPr>
        <p:txBody>
          <a:bodyPr wrap="square">
            <a:spAutoFit/>
          </a:bodyPr>
          <a:lstStyle/>
          <a:p>
            <a:pPr lvl="0" algn="ctr">
              <a:lnSpc>
                <a:spcPct val="107000"/>
              </a:lnSpc>
              <a:spcAft>
                <a:spcPts val="800"/>
              </a:spcAft>
            </a:pPr>
            <a:r>
              <a:rPr lang="en-US" sz="2200" dirty="0">
                <a:solidFill>
                  <a:srgbClr val="023769"/>
                </a:solidFill>
                <a:latin typeface="Calibri" panose="020F0502020204030204" pitchFamily="34" charset="0"/>
                <a:ea typeface="Calibri" panose="020F0502020204030204" pitchFamily="34" charset="0"/>
                <a:cs typeface="Times New Roman" panose="02020603050405020304" pitchFamily="18" charset="0"/>
              </a:rPr>
              <a:t>during the entire lifetime of the system</a:t>
            </a:r>
            <a:endParaRPr lang="pt-BR" sz="2200" dirty="0">
              <a:solidFill>
                <a:srgbClr val="0237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Retângulo 24">
            <a:extLst>
              <a:ext uri="{FF2B5EF4-FFF2-40B4-BE49-F238E27FC236}">
                <a16:creationId xmlns:a16="http://schemas.microsoft.com/office/drawing/2014/main" id="{A9A4DDB3-648A-4A22-9747-6DDEEE5531B4}"/>
              </a:ext>
            </a:extLst>
          </p:cNvPr>
          <p:cNvSpPr/>
          <p:nvPr/>
        </p:nvSpPr>
        <p:spPr>
          <a:xfrm>
            <a:off x="4273686" y="4636752"/>
            <a:ext cx="7503375" cy="1887696"/>
          </a:xfrm>
          <a:prstGeom prst="rect">
            <a:avLst/>
          </a:prstGeom>
        </p:spPr>
        <p:txBody>
          <a:bodyPr wrap="square">
            <a:spAutoFit/>
          </a:bodyPr>
          <a:lstStyle/>
          <a:p>
            <a:pPr algn="ctr">
              <a:lnSpc>
                <a:spcPct val="107000"/>
              </a:lnSpc>
              <a:spcAft>
                <a:spcPts val="800"/>
              </a:spcAft>
            </a:pPr>
            <a:r>
              <a:rPr lang="en-US" sz="2200" dirty="0">
                <a:solidFill>
                  <a:srgbClr val="023769"/>
                </a:solidFill>
                <a:latin typeface="Calibri" panose="020F0502020204030204" pitchFamily="34" charset="0"/>
                <a:ea typeface="Calibri" panose="020F0502020204030204" pitchFamily="34" charset="0"/>
                <a:cs typeface="Times New Roman" panose="02020603050405020304" pitchFamily="18" charset="0"/>
              </a:rPr>
              <a:t>This CPU will evaluate the collected information and send appropriate instructions to the network of actuators, also embedded in the materials, or consisting of the materials themselves (such as compliant mechanisms and/or shape memory materials), </a:t>
            </a:r>
            <a:r>
              <a:rPr lang="en-US" sz="2200" b="1" dirty="0">
                <a:solidFill>
                  <a:srgbClr val="023769"/>
                </a:solidFill>
                <a:latin typeface="Calibri" panose="020F0502020204030204" pitchFamily="34" charset="0"/>
                <a:ea typeface="Calibri" panose="020F0502020204030204" pitchFamily="34" charset="0"/>
                <a:cs typeface="Times New Roman" panose="02020603050405020304" pitchFamily="18" charset="0"/>
              </a:rPr>
              <a:t>which will perform a reaction</a:t>
            </a:r>
            <a:r>
              <a:rPr lang="en-US" sz="2200" dirty="0">
                <a:solidFill>
                  <a:srgbClr val="023769"/>
                </a:solidFill>
                <a:latin typeface="Calibri" panose="020F0502020204030204" pitchFamily="34" charset="0"/>
                <a:ea typeface="Calibri" panose="020F0502020204030204" pitchFamily="34" charset="0"/>
                <a:cs typeface="Times New Roman" panose="02020603050405020304" pitchFamily="18" charset="0"/>
              </a:rPr>
              <a:t>.</a:t>
            </a:r>
            <a:endParaRPr lang="pt-BR" sz="2200" dirty="0">
              <a:solidFill>
                <a:srgbClr val="0237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 name="CaixaDeTexto 30">
            <a:extLst>
              <a:ext uri="{FF2B5EF4-FFF2-40B4-BE49-F238E27FC236}">
                <a16:creationId xmlns:a16="http://schemas.microsoft.com/office/drawing/2014/main" id="{BFB5A530-518E-4439-9B35-7CE6C50DE34B}"/>
              </a:ext>
            </a:extLst>
          </p:cNvPr>
          <p:cNvSpPr txBox="1"/>
          <p:nvPr/>
        </p:nvSpPr>
        <p:spPr>
          <a:xfrm>
            <a:off x="6280055" y="86159"/>
            <a:ext cx="4182427" cy="707886"/>
          </a:xfrm>
          <a:prstGeom prst="rect">
            <a:avLst/>
          </a:prstGeom>
          <a:noFill/>
        </p:spPr>
        <p:txBody>
          <a:bodyPr wrap="none" rtlCol="0">
            <a:spAutoFit/>
          </a:bodyPr>
          <a:lstStyle/>
          <a:p>
            <a:r>
              <a:rPr lang="en-US" sz="4000" b="1" dirty="0">
                <a:solidFill>
                  <a:srgbClr val="023769"/>
                </a:solidFill>
              </a:rPr>
              <a:t>Best is yet to come</a:t>
            </a:r>
          </a:p>
        </p:txBody>
      </p:sp>
      <p:sp>
        <p:nvSpPr>
          <p:cNvPr id="2" name="Retângulo 1">
            <a:extLst>
              <a:ext uri="{FF2B5EF4-FFF2-40B4-BE49-F238E27FC236}">
                <a16:creationId xmlns:a16="http://schemas.microsoft.com/office/drawing/2014/main" id="{CAD0EBD6-688C-4F5C-AB85-5C3D1D043533}"/>
              </a:ext>
            </a:extLst>
          </p:cNvPr>
          <p:cNvSpPr/>
          <p:nvPr/>
        </p:nvSpPr>
        <p:spPr>
          <a:xfrm>
            <a:off x="628650" y="4417416"/>
            <a:ext cx="1198934" cy="81991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spaço Reservado para Data 10">
            <a:extLst>
              <a:ext uri="{FF2B5EF4-FFF2-40B4-BE49-F238E27FC236}">
                <a16:creationId xmlns:a16="http://schemas.microsoft.com/office/drawing/2014/main" id="{154D1CCE-10BA-4F29-8FBA-9AF75668012C}"/>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sp>
        <p:nvSpPr>
          <p:cNvPr id="28" name="CaixaDeTexto 8">
            <a:extLst>
              <a:ext uri="{FF2B5EF4-FFF2-40B4-BE49-F238E27FC236}">
                <a16:creationId xmlns:a16="http://schemas.microsoft.com/office/drawing/2014/main" id="{0F867EED-7937-48B6-B289-436BD26DF3B6}"/>
              </a:ext>
            </a:extLst>
          </p:cNvPr>
          <p:cNvSpPr txBox="1"/>
          <p:nvPr/>
        </p:nvSpPr>
        <p:spPr>
          <a:xfrm>
            <a:off x="628650" y="418595"/>
            <a:ext cx="2953244" cy="584775"/>
          </a:xfrm>
          <a:prstGeom prst="rect">
            <a:avLst/>
          </a:prstGeom>
          <a:noFill/>
        </p:spPr>
        <p:txBody>
          <a:bodyPr wrap="none" rtlCol="0">
            <a:spAutoFit/>
          </a:bodyPr>
          <a:lstStyle/>
          <a:p>
            <a:r>
              <a:rPr lang="pt-BR" sz="3200" b="1" dirty="0">
                <a:solidFill>
                  <a:srgbClr val="013668"/>
                </a:solidFill>
              </a:rPr>
              <a:t>FINAL REMARKS</a:t>
            </a:r>
          </a:p>
        </p:txBody>
      </p:sp>
      <p:pic>
        <p:nvPicPr>
          <p:cNvPr id="29" name="Picture 2" descr="Risultati immagini per logo UnB">
            <a:extLst>
              <a:ext uri="{FF2B5EF4-FFF2-40B4-BE49-F238E27FC236}">
                <a16:creationId xmlns:a16="http://schemas.microsoft.com/office/drawing/2014/main" id="{457CB2B3-AFD4-46DD-BC3B-46B984593E0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806" r="10259"/>
          <a:stretch/>
        </p:blipFill>
        <p:spPr bwMode="auto">
          <a:xfrm>
            <a:off x="11115249" y="26457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652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2" descr="Risultati immagini per logo UnB">
            <a:extLst>
              <a:ext uri="{FF2B5EF4-FFF2-40B4-BE49-F238E27FC236}">
                <a16:creationId xmlns:a16="http://schemas.microsoft.com/office/drawing/2014/main" id="{21FB83D0-DA82-41AD-A79A-993735F3B0F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414938" y="5920005"/>
            <a:ext cx="910279" cy="819919"/>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8">
            <a:extLst>
              <a:ext uri="{FF2B5EF4-FFF2-40B4-BE49-F238E27FC236}">
                <a16:creationId xmlns:a16="http://schemas.microsoft.com/office/drawing/2014/main" id="{7A515100-0AA9-4CF6-94B5-B53BC76FC7F1}"/>
              </a:ext>
            </a:extLst>
          </p:cNvPr>
          <p:cNvSpPr txBox="1"/>
          <p:nvPr/>
        </p:nvSpPr>
        <p:spPr>
          <a:xfrm>
            <a:off x="1107095" y="1554610"/>
            <a:ext cx="5934125" cy="1477328"/>
          </a:xfrm>
          <a:prstGeom prst="rect">
            <a:avLst/>
          </a:prstGeom>
          <a:noFill/>
        </p:spPr>
        <p:txBody>
          <a:bodyPr wrap="none" rtlCol="0">
            <a:spAutoFit/>
          </a:bodyPr>
          <a:lstStyle/>
          <a:p>
            <a:r>
              <a:rPr lang="en-US" sz="4500" b="1" dirty="0">
                <a:solidFill>
                  <a:schemeClr val="bg1"/>
                </a:solidFill>
              </a:rPr>
              <a:t>Stay naturally inspired…</a:t>
            </a:r>
          </a:p>
          <a:p>
            <a:r>
              <a:rPr lang="en-US" sz="4500" b="1" dirty="0">
                <a:solidFill>
                  <a:schemeClr val="bg1"/>
                </a:solidFill>
              </a:rPr>
              <a:t>… stay foolish!</a:t>
            </a:r>
            <a:endParaRPr lang="it-IT" sz="4500" dirty="0">
              <a:solidFill>
                <a:schemeClr val="bg1"/>
              </a:solidFill>
            </a:endParaRPr>
          </a:p>
        </p:txBody>
      </p:sp>
      <p:pic>
        <p:nvPicPr>
          <p:cNvPr id="8" name="Picture 6" descr="Immagine correlata">
            <a:extLst>
              <a:ext uri="{FF2B5EF4-FFF2-40B4-BE49-F238E27FC236}">
                <a16:creationId xmlns:a16="http://schemas.microsoft.com/office/drawing/2014/main" id="{A95E166A-4871-493B-9442-AB0C6920155E}"/>
              </a:ext>
            </a:extLst>
          </p:cNvPr>
          <p:cNvPicPr>
            <a:picLocks noChangeAspect="1" noChangeArrowheads="1"/>
          </p:cNvPicPr>
          <p:nvPr/>
        </p:nvPicPr>
        <p:blipFill>
          <a:blip r:embed="rId4">
            <a:clrChange>
              <a:clrFrom>
                <a:srgbClr val="0D0E13"/>
              </a:clrFrom>
              <a:clrTo>
                <a:srgbClr val="0D0E13">
                  <a:alpha val="0"/>
                </a:srgbClr>
              </a:clrTo>
            </a:clrChange>
            <a:extLst>
              <a:ext uri="{28A0092B-C50C-407E-A947-70E740481C1C}">
                <a14:useLocalDpi xmlns:a14="http://schemas.microsoft.com/office/drawing/2010/main" val="0"/>
              </a:ext>
            </a:extLst>
          </a:blip>
          <a:srcRect/>
          <a:stretch>
            <a:fillRect/>
          </a:stretch>
        </p:blipFill>
        <p:spPr bwMode="auto">
          <a:xfrm>
            <a:off x="7319102" y="0"/>
            <a:ext cx="4856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9956877A-A9B5-4EBC-83CA-0600390FE951}"/>
              </a:ext>
            </a:extLst>
          </p:cNvPr>
          <p:cNvSpPr txBox="1"/>
          <p:nvPr/>
        </p:nvSpPr>
        <p:spPr>
          <a:xfrm>
            <a:off x="638441" y="4322082"/>
            <a:ext cx="4954946" cy="1015663"/>
          </a:xfrm>
          <a:prstGeom prst="rect">
            <a:avLst/>
          </a:prstGeom>
          <a:noFill/>
        </p:spPr>
        <p:txBody>
          <a:bodyPr wrap="none" rtlCol="0">
            <a:spAutoFit/>
          </a:bodyPr>
          <a:lstStyle/>
          <a:p>
            <a:r>
              <a:rPr lang="it-IT" sz="3000" b="1" dirty="0" err="1">
                <a:solidFill>
                  <a:schemeClr val="bg1"/>
                </a:solidFill>
              </a:rPr>
              <a:t>Keep</a:t>
            </a:r>
            <a:r>
              <a:rPr lang="it-IT" sz="3000" b="1" dirty="0">
                <a:solidFill>
                  <a:schemeClr val="bg1"/>
                </a:solidFill>
              </a:rPr>
              <a:t> in touch</a:t>
            </a:r>
          </a:p>
          <a:p>
            <a:r>
              <a:rPr lang="it-IT" sz="3000" dirty="0">
                <a:solidFill>
                  <a:schemeClr val="bg1"/>
                </a:solidFill>
              </a:rPr>
              <a:t>vendittozzi@aerospace.unb.br</a:t>
            </a:r>
          </a:p>
        </p:txBody>
      </p:sp>
    </p:spTree>
    <p:extLst>
      <p:ext uri="{BB962C8B-B14F-4D97-AF65-F5344CB8AC3E}">
        <p14:creationId xmlns:p14="http://schemas.microsoft.com/office/powerpoint/2010/main" val="2638499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5</a:t>
            </a:fld>
            <a:endParaRPr lang="pt-BR"/>
          </a:p>
        </p:txBody>
      </p:sp>
      <p:sp>
        <p:nvSpPr>
          <p:cNvPr id="14" name="CaixaDeTexto 13">
            <a:extLst>
              <a:ext uri="{FF2B5EF4-FFF2-40B4-BE49-F238E27FC236}">
                <a16:creationId xmlns:a16="http://schemas.microsoft.com/office/drawing/2014/main" id="{1CED2EA5-FAC4-49E5-BCE7-97040B77BECC}"/>
              </a:ext>
            </a:extLst>
          </p:cNvPr>
          <p:cNvSpPr txBox="1"/>
          <p:nvPr/>
        </p:nvSpPr>
        <p:spPr>
          <a:xfrm>
            <a:off x="1478443" y="1988776"/>
            <a:ext cx="9204525" cy="3400931"/>
          </a:xfrm>
          <a:prstGeom prst="rect">
            <a:avLst/>
          </a:prstGeom>
          <a:solidFill>
            <a:schemeClr val="bg1">
              <a:lumMod val="95000"/>
            </a:schemeClr>
          </a:solidFill>
        </p:spPr>
        <p:txBody>
          <a:bodyPr wrap="square" rtlCol="0">
            <a:spAutoFit/>
          </a:bodyPr>
          <a:lstStyle/>
          <a:p>
            <a:r>
              <a:rPr lang="en-US" sz="3000" dirty="0">
                <a:solidFill>
                  <a:srgbClr val="023769"/>
                </a:solidFill>
              </a:rPr>
              <a:t>British English Dictionary definition:</a:t>
            </a:r>
          </a:p>
          <a:p>
            <a:endParaRPr lang="en-US" sz="2500" dirty="0">
              <a:solidFill>
                <a:srgbClr val="023769"/>
              </a:solidFill>
            </a:endParaRPr>
          </a:p>
          <a:p>
            <a:pPr algn="ctr"/>
            <a:r>
              <a:rPr lang="en-US" sz="4000" i="1" dirty="0">
                <a:solidFill>
                  <a:srgbClr val="023769"/>
                </a:solidFill>
              </a:rPr>
              <a:t>(of a human-made product) imitating nature or a natural process</a:t>
            </a:r>
          </a:p>
          <a:p>
            <a:pPr algn="ctr"/>
            <a:endParaRPr lang="en-US" sz="4000" dirty="0">
              <a:solidFill>
                <a:srgbClr val="023769"/>
              </a:solidFill>
            </a:endParaRPr>
          </a:p>
          <a:p>
            <a:pPr algn="r"/>
            <a:r>
              <a:rPr lang="en-US" sz="2000" dirty="0">
                <a:solidFill>
                  <a:srgbClr val="023769"/>
                </a:solidFill>
              </a:rPr>
              <a:t>Collins English Dictionary. </a:t>
            </a:r>
          </a:p>
          <a:p>
            <a:pPr algn="r"/>
            <a:r>
              <a:rPr lang="en-US" sz="2000" dirty="0">
                <a:solidFill>
                  <a:srgbClr val="023769"/>
                </a:solidFill>
              </a:rPr>
              <a:t>Copyright © HarperCollins Publishers</a:t>
            </a:r>
          </a:p>
        </p:txBody>
      </p:sp>
      <p:sp>
        <p:nvSpPr>
          <p:cNvPr id="10" name="Espaço Reservado para Data 10">
            <a:extLst>
              <a:ext uri="{FF2B5EF4-FFF2-40B4-BE49-F238E27FC236}">
                <a16:creationId xmlns:a16="http://schemas.microsoft.com/office/drawing/2014/main" id="{C2185D08-D434-4BF3-8FD7-41BB36229752}"/>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sp>
        <p:nvSpPr>
          <p:cNvPr id="9" name="CaixaDeTexto 10">
            <a:extLst>
              <a:ext uri="{FF2B5EF4-FFF2-40B4-BE49-F238E27FC236}">
                <a16:creationId xmlns:a16="http://schemas.microsoft.com/office/drawing/2014/main" id="{8A2D16BF-8DCD-4D15-B436-CD5D9E6D9C99}"/>
              </a:ext>
            </a:extLst>
          </p:cNvPr>
          <p:cNvSpPr txBox="1"/>
          <p:nvPr/>
        </p:nvSpPr>
        <p:spPr>
          <a:xfrm>
            <a:off x="901994" y="363886"/>
            <a:ext cx="7563417" cy="1323439"/>
          </a:xfrm>
          <a:prstGeom prst="rect">
            <a:avLst/>
          </a:prstGeom>
          <a:noFill/>
        </p:spPr>
        <p:txBody>
          <a:bodyPr wrap="none" rtlCol="0">
            <a:spAutoFit/>
          </a:bodyPr>
          <a:lstStyle/>
          <a:p>
            <a:r>
              <a:rPr lang="en-US" sz="4000" b="1" dirty="0">
                <a:solidFill>
                  <a:srgbClr val="023769"/>
                </a:solidFill>
              </a:rPr>
              <a:t>What is </a:t>
            </a:r>
            <a:r>
              <a:rPr lang="en-US" sz="4000" b="1" i="1" dirty="0">
                <a:solidFill>
                  <a:srgbClr val="023769"/>
                </a:solidFill>
              </a:rPr>
              <a:t>Biomimetic</a:t>
            </a:r>
            <a:r>
              <a:rPr lang="en-US" sz="4000" b="1" dirty="0">
                <a:solidFill>
                  <a:srgbClr val="023769"/>
                </a:solidFill>
              </a:rPr>
              <a:t>?</a:t>
            </a:r>
          </a:p>
          <a:p>
            <a:r>
              <a:rPr lang="en-US" sz="4000" b="1" dirty="0">
                <a:solidFill>
                  <a:srgbClr val="023769"/>
                </a:solidFill>
              </a:rPr>
              <a:t>And, what does</a:t>
            </a:r>
            <a:r>
              <a:rPr lang="en-US" sz="4000" b="1" i="1" dirty="0">
                <a:solidFill>
                  <a:srgbClr val="023769"/>
                </a:solidFill>
              </a:rPr>
              <a:t> biomimicry </a:t>
            </a:r>
            <a:r>
              <a:rPr lang="en-US" sz="4000" b="1" dirty="0">
                <a:solidFill>
                  <a:srgbClr val="023769"/>
                </a:solidFill>
              </a:rPr>
              <a:t>mean?</a:t>
            </a:r>
          </a:p>
        </p:txBody>
      </p:sp>
      <p:pic>
        <p:nvPicPr>
          <p:cNvPr id="13" name="Picture 2" descr="Risultati immagini per logo UnB">
            <a:extLst>
              <a:ext uri="{FF2B5EF4-FFF2-40B4-BE49-F238E27FC236}">
                <a16:creationId xmlns:a16="http://schemas.microsoft.com/office/drawing/2014/main" id="{81BB2E82-8672-4C09-8586-E21EC6B615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871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4F6C5BCF-C90D-431B-830B-51D618D830E5}"/>
              </a:ext>
            </a:extLst>
          </p:cNvPr>
          <p:cNvSpPr>
            <a:spLocks noGrp="1"/>
          </p:cNvSpPr>
          <p:nvPr>
            <p:ph type="sldNum" sz="quarter" idx="12"/>
          </p:nvPr>
        </p:nvSpPr>
        <p:spPr/>
        <p:txBody>
          <a:bodyPr/>
          <a:lstStyle/>
          <a:p>
            <a:fld id="{69F4376B-4D50-4165-900A-E21C0DD00CA4}" type="slidenum">
              <a:rPr lang="pt-BR" smtClean="0"/>
              <a:t>6</a:t>
            </a:fld>
            <a:endParaRPr lang="pt-BR"/>
          </a:p>
        </p:txBody>
      </p:sp>
      <p:sp>
        <p:nvSpPr>
          <p:cNvPr id="11" name="CaixaDeTexto 10">
            <a:extLst>
              <a:ext uri="{FF2B5EF4-FFF2-40B4-BE49-F238E27FC236}">
                <a16:creationId xmlns:a16="http://schemas.microsoft.com/office/drawing/2014/main" id="{8A2D16BF-8DCD-4D15-B436-CD5D9E6D9C99}"/>
              </a:ext>
            </a:extLst>
          </p:cNvPr>
          <p:cNvSpPr txBox="1"/>
          <p:nvPr/>
        </p:nvSpPr>
        <p:spPr>
          <a:xfrm>
            <a:off x="1093722" y="310516"/>
            <a:ext cx="7563417" cy="1323439"/>
          </a:xfrm>
          <a:prstGeom prst="rect">
            <a:avLst/>
          </a:prstGeom>
          <a:noFill/>
        </p:spPr>
        <p:txBody>
          <a:bodyPr wrap="none" rtlCol="0">
            <a:spAutoFit/>
          </a:bodyPr>
          <a:lstStyle/>
          <a:p>
            <a:r>
              <a:rPr lang="en-US" sz="4000" b="1" dirty="0">
                <a:solidFill>
                  <a:srgbClr val="023769"/>
                </a:solidFill>
              </a:rPr>
              <a:t>What is </a:t>
            </a:r>
            <a:r>
              <a:rPr lang="en-US" sz="4000" b="1" i="1" dirty="0">
                <a:solidFill>
                  <a:srgbClr val="023769"/>
                </a:solidFill>
              </a:rPr>
              <a:t>Biomimetic</a:t>
            </a:r>
            <a:r>
              <a:rPr lang="en-US" sz="4000" b="1" dirty="0">
                <a:solidFill>
                  <a:srgbClr val="023769"/>
                </a:solidFill>
              </a:rPr>
              <a:t>?</a:t>
            </a:r>
          </a:p>
          <a:p>
            <a:r>
              <a:rPr lang="en-US" sz="4000" b="1" dirty="0">
                <a:solidFill>
                  <a:srgbClr val="023769"/>
                </a:solidFill>
              </a:rPr>
              <a:t>And, what does</a:t>
            </a:r>
            <a:r>
              <a:rPr lang="en-US" sz="4000" b="1" i="1" dirty="0">
                <a:solidFill>
                  <a:srgbClr val="023769"/>
                </a:solidFill>
              </a:rPr>
              <a:t> biomimicry </a:t>
            </a:r>
            <a:r>
              <a:rPr lang="en-US" sz="4000" b="1" dirty="0">
                <a:solidFill>
                  <a:srgbClr val="023769"/>
                </a:solidFill>
              </a:rPr>
              <a:t>mean?</a:t>
            </a:r>
          </a:p>
        </p:txBody>
      </p:sp>
      <p:sp>
        <p:nvSpPr>
          <p:cNvPr id="16" name="Espaço Reservado para Data 10">
            <a:extLst>
              <a:ext uri="{FF2B5EF4-FFF2-40B4-BE49-F238E27FC236}">
                <a16:creationId xmlns:a16="http://schemas.microsoft.com/office/drawing/2014/main" id="{C61E10E6-E505-4132-B602-EA9E5FFC3095}"/>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sp>
        <p:nvSpPr>
          <p:cNvPr id="2" name="CasellaDiTesto 1"/>
          <p:cNvSpPr txBox="1"/>
          <p:nvPr/>
        </p:nvSpPr>
        <p:spPr>
          <a:xfrm>
            <a:off x="1438275" y="2004589"/>
            <a:ext cx="8582025" cy="2862322"/>
          </a:xfrm>
          <a:prstGeom prst="rect">
            <a:avLst/>
          </a:prstGeom>
          <a:solidFill>
            <a:schemeClr val="bg1">
              <a:lumMod val="95000"/>
            </a:schemeClr>
          </a:solidFill>
        </p:spPr>
        <p:txBody>
          <a:bodyPr wrap="square" rtlCol="0">
            <a:spAutoFit/>
          </a:bodyPr>
          <a:lstStyle/>
          <a:p>
            <a:r>
              <a:rPr lang="en-US" sz="3000" dirty="0">
                <a:solidFill>
                  <a:srgbClr val="023769"/>
                </a:solidFill>
              </a:rPr>
              <a:t>Biomimetic refers to an interdisciplinary field in which principles from engineering, physics, chemistry and biology are applied to the synthesis of materials, synthetic systems or machines ant to the definition of human processes that have functions that </a:t>
            </a:r>
            <a:r>
              <a:rPr lang="en-US" sz="3000" b="1" i="1" dirty="0">
                <a:solidFill>
                  <a:srgbClr val="023769"/>
                </a:solidFill>
              </a:rPr>
              <a:t>mimic</a:t>
            </a:r>
            <a:r>
              <a:rPr lang="en-US" sz="3000" dirty="0">
                <a:solidFill>
                  <a:srgbClr val="023769"/>
                </a:solidFill>
              </a:rPr>
              <a:t> biological systems and processes. </a:t>
            </a:r>
          </a:p>
        </p:txBody>
      </p:sp>
      <p:pic>
        <p:nvPicPr>
          <p:cNvPr id="8" name="Picture 2" descr="Risultati immagini per logo UnB">
            <a:extLst>
              <a:ext uri="{FF2B5EF4-FFF2-40B4-BE49-F238E27FC236}">
                <a16:creationId xmlns:a16="http://schemas.microsoft.com/office/drawing/2014/main" id="{D614FB4F-8FF7-46F9-847A-238F21CE24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147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Número de Slide 11">
            <a:extLst>
              <a:ext uri="{FF2B5EF4-FFF2-40B4-BE49-F238E27FC236}">
                <a16:creationId xmlns:a16="http://schemas.microsoft.com/office/drawing/2014/main" id="{5C30D71F-E00D-4EB2-904C-A07A145E8924}"/>
              </a:ext>
            </a:extLst>
          </p:cNvPr>
          <p:cNvSpPr>
            <a:spLocks noGrp="1"/>
          </p:cNvSpPr>
          <p:nvPr>
            <p:ph type="sldNum" sz="quarter" idx="12"/>
          </p:nvPr>
        </p:nvSpPr>
        <p:spPr/>
        <p:txBody>
          <a:bodyPr/>
          <a:lstStyle/>
          <a:p>
            <a:fld id="{69F4376B-4D50-4165-900A-E21C0DD00CA4}" type="slidenum">
              <a:rPr lang="pt-BR" smtClean="0"/>
              <a:t>7</a:t>
            </a:fld>
            <a:endParaRPr lang="pt-BR"/>
          </a:p>
        </p:txBody>
      </p:sp>
      <p:sp>
        <p:nvSpPr>
          <p:cNvPr id="14" name="CaixaDeTexto 13">
            <a:extLst>
              <a:ext uri="{FF2B5EF4-FFF2-40B4-BE49-F238E27FC236}">
                <a16:creationId xmlns:a16="http://schemas.microsoft.com/office/drawing/2014/main" id="{1CED2EA5-FAC4-49E5-BCE7-97040B77BECC}"/>
              </a:ext>
            </a:extLst>
          </p:cNvPr>
          <p:cNvSpPr txBox="1"/>
          <p:nvPr/>
        </p:nvSpPr>
        <p:spPr>
          <a:xfrm>
            <a:off x="1569665" y="2423693"/>
            <a:ext cx="9204525" cy="2862322"/>
          </a:xfrm>
          <a:prstGeom prst="rect">
            <a:avLst/>
          </a:prstGeom>
          <a:solidFill>
            <a:schemeClr val="bg1">
              <a:lumMod val="95000"/>
            </a:schemeClr>
          </a:solidFill>
        </p:spPr>
        <p:txBody>
          <a:bodyPr wrap="square" rtlCol="0">
            <a:spAutoFit/>
          </a:bodyPr>
          <a:lstStyle/>
          <a:p>
            <a:r>
              <a:rPr lang="en-US" sz="3000" dirty="0">
                <a:solidFill>
                  <a:srgbClr val="023769"/>
                </a:solidFill>
              </a:rPr>
              <a:t>… it is, science inspired by nature!</a:t>
            </a:r>
          </a:p>
          <a:p>
            <a:endParaRPr lang="en-US" sz="3000" dirty="0">
              <a:solidFill>
                <a:srgbClr val="023769"/>
              </a:solidFill>
            </a:endParaRPr>
          </a:p>
          <a:p>
            <a:r>
              <a:rPr lang="en-US" sz="3000" dirty="0">
                <a:solidFill>
                  <a:srgbClr val="023769"/>
                </a:solidFill>
              </a:rPr>
              <a:t>Easier?</a:t>
            </a:r>
            <a:br>
              <a:rPr lang="en-US" sz="3000" dirty="0">
                <a:solidFill>
                  <a:srgbClr val="023769"/>
                </a:solidFill>
              </a:rPr>
            </a:br>
            <a:r>
              <a:rPr lang="en-US" sz="3000" dirty="0">
                <a:solidFill>
                  <a:srgbClr val="023769"/>
                </a:solidFill>
              </a:rPr>
              <a:t>From an engineer’s point of view… it is a kind of reverse engineering about nature’s models and practices.</a:t>
            </a:r>
          </a:p>
          <a:p>
            <a:endParaRPr lang="en-US" sz="3000" dirty="0">
              <a:solidFill>
                <a:srgbClr val="023769"/>
              </a:solidFill>
            </a:endParaRPr>
          </a:p>
        </p:txBody>
      </p:sp>
      <p:sp>
        <p:nvSpPr>
          <p:cNvPr id="10" name="Espaço Reservado para Data 10">
            <a:extLst>
              <a:ext uri="{FF2B5EF4-FFF2-40B4-BE49-F238E27FC236}">
                <a16:creationId xmlns:a16="http://schemas.microsoft.com/office/drawing/2014/main" id="{F3838B07-3969-4962-B01A-AEEB6FBC1195}"/>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07/11/2019 INFN, Frascati (Rm)</a:t>
            </a:r>
            <a:endParaRPr lang="pt-BR" dirty="0"/>
          </a:p>
        </p:txBody>
      </p:sp>
      <p:sp>
        <p:nvSpPr>
          <p:cNvPr id="9" name="CaixaDeTexto 10">
            <a:extLst>
              <a:ext uri="{FF2B5EF4-FFF2-40B4-BE49-F238E27FC236}">
                <a16:creationId xmlns:a16="http://schemas.microsoft.com/office/drawing/2014/main" id="{E6CDF53B-1D09-42F9-8F5F-80A14C8ADA57}"/>
              </a:ext>
            </a:extLst>
          </p:cNvPr>
          <p:cNvSpPr txBox="1"/>
          <p:nvPr/>
        </p:nvSpPr>
        <p:spPr>
          <a:xfrm>
            <a:off x="1093722" y="310516"/>
            <a:ext cx="7563417" cy="1323439"/>
          </a:xfrm>
          <a:prstGeom prst="rect">
            <a:avLst/>
          </a:prstGeom>
          <a:noFill/>
        </p:spPr>
        <p:txBody>
          <a:bodyPr wrap="none" rtlCol="0">
            <a:spAutoFit/>
          </a:bodyPr>
          <a:lstStyle/>
          <a:p>
            <a:r>
              <a:rPr lang="en-US" sz="4000" b="1" dirty="0">
                <a:solidFill>
                  <a:srgbClr val="023769"/>
                </a:solidFill>
              </a:rPr>
              <a:t>What is </a:t>
            </a:r>
            <a:r>
              <a:rPr lang="en-US" sz="4000" b="1" i="1" dirty="0">
                <a:solidFill>
                  <a:srgbClr val="023769"/>
                </a:solidFill>
              </a:rPr>
              <a:t>Biomimetic</a:t>
            </a:r>
            <a:r>
              <a:rPr lang="en-US" sz="4000" b="1" dirty="0">
                <a:solidFill>
                  <a:srgbClr val="023769"/>
                </a:solidFill>
              </a:rPr>
              <a:t>?</a:t>
            </a:r>
          </a:p>
          <a:p>
            <a:r>
              <a:rPr lang="en-US" sz="4000" b="1" dirty="0">
                <a:solidFill>
                  <a:srgbClr val="023769"/>
                </a:solidFill>
              </a:rPr>
              <a:t>And, what does</a:t>
            </a:r>
            <a:r>
              <a:rPr lang="en-US" sz="4000" b="1" i="1" dirty="0">
                <a:solidFill>
                  <a:srgbClr val="023769"/>
                </a:solidFill>
              </a:rPr>
              <a:t> biomimicry </a:t>
            </a:r>
            <a:r>
              <a:rPr lang="en-US" sz="4000" b="1" dirty="0">
                <a:solidFill>
                  <a:srgbClr val="023769"/>
                </a:solidFill>
              </a:rPr>
              <a:t>mean?</a:t>
            </a:r>
          </a:p>
        </p:txBody>
      </p:sp>
      <p:pic>
        <p:nvPicPr>
          <p:cNvPr id="13" name="Picture 2" descr="Risultati immagini per logo UnB">
            <a:extLst>
              <a:ext uri="{FF2B5EF4-FFF2-40B4-BE49-F238E27FC236}">
                <a16:creationId xmlns:a16="http://schemas.microsoft.com/office/drawing/2014/main" id="{959972F3-6392-429A-90F6-ACE3BB8E9C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441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09829DF-089D-4CD4-9197-534432AA5F98}"/>
              </a:ext>
            </a:extLst>
          </p:cNvPr>
          <p:cNvSpPr>
            <a:spLocks noGrp="1"/>
          </p:cNvSpPr>
          <p:nvPr>
            <p:ph type="sldNum" sz="quarter" idx="12"/>
          </p:nvPr>
        </p:nvSpPr>
        <p:spPr/>
        <p:txBody>
          <a:bodyPr/>
          <a:lstStyle/>
          <a:p>
            <a:fld id="{69F4376B-4D50-4165-900A-E21C0DD00CA4}" type="slidenum">
              <a:rPr lang="pt-BR" smtClean="0"/>
              <a:t>8</a:t>
            </a:fld>
            <a:endParaRPr lang="pt-BR" dirty="0"/>
          </a:p>
        </p:txBody>
      </p:sp>
      <p:grpSp>
        <p:nvGrpSpPr>
          <p:cNvPr id="6" name="Gruppo 5">
            <a:extLst>
              <a:ext uri="{FF2B5EF4-FFF2-40B4-BE49-F238E27FC236}">
                <a16:creationId xmlns:a16="http://schemas.microsoft.com/office/drawing/2014/main" id="{72789386-17B0-4DE7-B85F-C0210E83DB40}"/>
              </a:ext>
            </a:extLst>
          </p:cNvPr>
          <p:cNvGrpSpPr/>
          <p:nvPr/>
        </p:nvGrpSpPr>
        <p:grpSpPr>
          <a:xfrm>
            <a:off x="521833" y="816337"/>
            <a:ext cx="7277947" cy="5458460"/>
            <a:chOff x="2006729" y="699770"/>
            <a:chExt cx="7277947" cy="5458460"/>
          </a:xfrm>
        </p:grpSpPr>
        <p:pic>
          <p:nvPicPr>
            <p:cNvPr id="4100" name="Picture 4" descr="Thai Victoria Amazonica 5 Seeds, Exotic Rare Giant Water Lily Lotus Pond Fresh">
              <a:extLst>
                <a:ext uri="{FF2B5EF4-FFF2-40B4-BE49-F238E27FC236}">
                  <a16:creationId xmlns:a16="http://schemas.microsoft.com/office/drawing/2014/main" id="{5B8A625B-2AAA-41DE-9293-C774EB78C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729" y="699770"/>
              <a:ext cx="7277947" cy="54584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0D252C3E-97A4-4E36-BC93-4689BCD6E113}"/>
                </a:ext>
              </a:extLst>
            </p:cNvPr>
            <p:cNvPicPr>
              <a:picLocks noChangeAspect="1"/>
            </p:cNvPicPr>
            <p:nvPr/>
          </p:nvPicPr>
          <p:blipFill rotWithShape="1">
            <a:blip r:embed="rId4">
              <a:clrChange>
                <a:clrFrom>
                  <a:srgbClr val="FFFFFF"/>
                </a:clrFrom>
                <a:clrTo>
                  <a:srgbClr val="FFFFFF">
                    <a:alpha val="0"/>
                  </a:srgbClr>
                </a:clrTo>
              </a:clrChange>
            </a:blip>
            <a:srcRect l="51328" t="55765" r="43543" b="33507"/>
            <a:stretch/>
          </p:blipFill>
          <p:spPr>
            <a:xfrm>
              <a:off x="7407406" y="2420374"/>
              <a:ext cx="570512" cy="670843"/>
            </a:xfrm>
            <a:prstGeom prst="rect">
              <a:avLst/>
            </a:prstGeom>
            <a:ln>
              <a:noFill/>
            </a:ln>
          </p:spPr>
        </p:pic>
        <p:pic>
          <p:nvPicPr>
            <p:cNvPr id="13" name="Immagine 12">
              <a:extLst>
                <a:ext uri="{FF2B5EF4-FFF2-40B4-BE49-F238E27FC236}">
                  <a16:creationId xmlns:a16="http://schemas.microsoft.com/office/drawing/2014/main" id="{4B021D53-AFFC-4A13-8325-9060D323B0AE}"/>
                </a:ext>
              </a:extLst>
            </p:cNvPr>
            <p:cNvPicPr>
              <a:picLocks noChangeAspect="1"/>
            </p:cNvPicPr>
            <p:nvPr/>
          </p:nvPicPr>
          <p:blipFill rotWithShape="1">
            <a:blip r:embed="rId4">
              <a:clrChange>
                <a:clrFrom>
                  <a:srgbClr val="FFFFFF"/>
                </a:clrFrom>
                <a:clrTo>
                  <a:srgbClr val="FFFFFF">
                    <a:alpha val="0"/>
                  </a:srgbClr>
                </a:clrTo>
              </a:clrChange>
            </a:blip>
            <a:srcRect l="51328" t="55765" r="43543" b="33507"/>
            <a:stretch/>
          </p:blipFill>
          <p:spPr>
            <a:xfrm>
              <a:off x="6402525" y="2613438"/>
              <a:ext cx="284755" cy="334832"/>
            </a:xfrm>
            <a:prstGeom prst="rect">
              <a:avLst/>
            </a:prstGeom>
            <a:ln>
              <a:noFill/>
            </a:ln>
          </p:spPr>
        </p:pic>
        <p:pic>
          <p:nvPicPr>
            <p:cNvPr id="14" name="Immagine 13">
              <a:extLst>
                <a:ext uri="{FF2B5EF4-FFF2-40B4-BE49-F238E27FC236}">
                  <a16:creationId xmlns:a16="http://schemas.microsoft.com/office/drawing/2014/main" id="{5D1A2943-7742-4F6E-B983-F181CA71CF6F}"/>
                </a:ext>
              </a:extLst>
            </p:cNvPr>
            <p:cNvPicPr>
              <a:picLocks noChangeAspect="1"/>
            </p:cNvPicPr>
            <p:nvPr/>
          </p:nvPicPr>
          <p:blipFill rotWithShape="1">
            <a:blip r:embed="rId4">
              <a:clrChange>
                <a:clrFrom>
                  <a:srgbClr val="FFFFFF"/>
                </a:clrFrom>
                <a:clrTo>
                  <a:srgbClr val="FFFFFF">
                    <a:alpha val="0"/>
                  </a:srgbClr>
                </a:clrTo>
              </a:clrChange>
            </a:blip>
            <a:srcRect l="51328" t="55765" r="43543" b="33507"/>
            <a:stretch/>
          </p:blipFill>
          <p:spPr>
            <a:xfrm>
              <a:off x="3497395" y="2722974"/>
              <a:ext cx="284755" cy="334832"/>
            </a:xfrm>
            <a:prstGeom prst="rect">
              <a:avLst/>
            </a:prstGeom>
            <a:ln>
              <a:noFill/>
            </a:ln>
          </p:spPr>
        </p:pic>
      </p:grpSp>
      <p:pic>
        <p:nvPicPr>
          <p:cNvPr id="16" name="Picture 4" descr="Immagine correlata">
            <a:extLst>
              <a:ext uri="{FF2B5EF4-FFF2-40B4-BE49-F238E27FC236}">
                <a16:creationId xmlns:a16="http://schemas.microsoft.com/office/drawing/2014/main" id="{97602865-84AF-4F3C-B4B2-CF3F490A7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0925" y="1980788"/>
            <a:ext cx="4575882" cy="3431912"/>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18" name="CaixaDeTexto 13">
            <a:extLst>
              <a:ext uri="{FF2B5EF4-FFF2-40B4-BE49-F238E27FC236}">
                <a16:creationId xmlns:a16="http://schemas.microsoft.com/office/drawing/2014/main" id="{FA780C15-EE67-4B9F-AFA4-0AE25DF4567F}"/>
              </a:ext>
            </a:extLst>
          </p:cNvPr>
          <p:cNvSpPr txBox="1"/>
          <p:nvPr/>
        </p:nvSpPr>
        <p:spPr>
          <a:xfrm>
            <a:off x="1050663" y="422878"/>
            <a:ext cx="7265426" cy="707886"/>
          </a:xfrm>
          <a:prstGeom prst="rect">
            <a:avLst/>
          </a:prstGeom>
          <a:solidFill>
            <a:srgbClr val="FFFFFF">
              <a:alpha val="58824"/>
            </a:srgbClr>
          </a:solidFill>
        </p:spPr>
        <p:txBody>
          <a:bodyPr wrap="square" rtlCol="0">
            <a:spAutoFit/>
          </a:bodyPr>
          <a:lstStyle/>
          <a:p>
            <a:r>
              <a:rPr lang="en-US" sz="4000" b="1" dirty="0">
                <a:solidFill>
                  <a:srgbClr val="023769"/>
                </a:solidFill>
              </a:rPr>
              <a:t>Giant Water Lily Lotus</a:t>
            </a:r>
          </a:p>
        </p:txBody>
      </p:sp>
      <p:sp>
        <p:nvSpPr>
          <p:cNvPr id="4" name="CasellaDiTesto 3"/>
          <p:cNvSpPr txBox="1"/>
          <p:nvPr/>
        </p:nvSpPr>
        <p:spPr>
          <a:xfrm>
            <a:off x="7814294" y="1272068"/>
            <a:ext cx="3950092" cy="646331"/>
          </a:xfrm>
          <a:prstGeom prst="rect">
            <a:avLst/>
          </a:prstGeom>
          <a:noFill/>
        </p:spPr>
        <p:txBody>
          <a:bodyPr wrap="square" rtlCol="0">
            <a:spAutoFit/>
          </a:bodyPr>
          <a:lstStyle/>
          <a:p>
            <a:pPr algn="ctr"/>
            <a:r>
              <a:rPr lang="it-IT" dirty="0">
                <a:solidFill>
                  <a:srgbClr val="023769"/>
                </a:solidFill>
              </a:rPr>
              <a:t>Background texture of a </a:t>
            </a:r>
            <a:r>
              <a:rPr lang="en-US" dirty="0">
                <a:solidFill>
                  <a:srgbClr val="023769"/>
                </a:solidFill>
              </a:rPr>
              <a:t>Giant Amazon water Lily leaf (Victoria Amazonia)</a:t>
            </a:r>
            <a:endParaRPr lang="it-IT" dirty="0">
              <a:solidFill>
                <a:srgbClr val="023769"/>
              </a:solidFill>
            </a:endParaRPr>
          </a:p>
        </p:txBody>
      </p:sp>
      <p:sp>
        <p:nvSpPr>
          <p:cNvPr id="15" name="Espaço Reservado para Data 10">
            <a:extLst>
              <a:ext uri="{FF2B5EF4-FFF2-40B4-BE49-F238E27FC236}">
                <a16:creationId xmlns:a16="http://schemas.microsoft.com/office/drawing/2014/main" id="{7D9E1B3B-4E48-4BA1-8C63-AFB23F6AA3D9}"/>
              </a:ext>
            </a:extLst>
          </p:cNvPr>
          <p:cNvSpPr>
            <a:spLocks noGrp="1"/>
          </p:cNvSpPr>
          <p:nvPr>
            <p:ph type="dt" sz="half" idx="10"/>
          </p:nvPr>
        </p:nvSpPr>
        <p:spPr>
          <a:xfrm>
            <a:off x="838199" y="6356350"/>
            <a:ext cx="3389243" cy="365125"/>
          </a:xfrm>
        </p:spPr>
        <p:txBody>
          <a:bodyPr/>
          <a:lstStyle/>
          <a:p>
            <a:r>
              <a:rPr lang="pt-BR" dirty="0"/>
              <a:t>07/11/2019 INFN, </a:t>
            </a:r>
            <a:r>
              <a:rPr lang="en-US" dirty="0"/>
              <a:t>Frascati</a:t>
            </a:r>
            <a:r>
              <a:rPr lang="pt-BR" dirty="0"/>
              <a:t> (</a:t>
            </a:r>
            <a:r>
              <a:rPr lang="pt-BR" dirty="0" err="1"/>
              <a:t>Rm</a:t>
            </a:r>
            <a:r>
              <a:rPr lang="pt-BR" dirty="0"/>
              <a:t>)</a:t>
            </a:r>
          </a:p>
        </p:txBody>
      </p:sp>
      <p:sp>
        <p:nvSpPr>
          <p:cNvPr id="19" name="CasellaDiTesto 18">
            <a:extLst>
              <a:ext uri="{FF2B5EF4-FFF2-40B4-BE49-F238E27FC236}">
                <a16:creationId xmlns:a16="http://schemas.microsoft.com/office/drawing/2014/main" id="{BC0E2AFC-54C4-4915-8D4F-65D6F2F8E16D}"/>
              </a:ext>
            </a:extLst>
          </p:cNvPr>
          <p:cNvSpPr txBox="1"/>
          <p:nvPr/>
        </p:nvSpPr>
        <p:spPr>
          <a:xfrm>
            <a:off x="7821552" y="5546528"/>
            <a:ext cx="3950092" cy="369332"/>
          </a:xfrm>
          <a:prstGeom prst="rect">
            <a:avLst/>
          </a:prstGeom>
          <a:noFill/>
        </p:spPr>
        <p:txBody>
          <a:bodyPr wrap="square" rtlCol="0">
            <a:spAutoFit/>
          </a:bodyPr>
          <a:lstStyle/>
          <a:p>
            <a:pPr algn="ctr"/>
            <a:r>
              <a:rPr lang="en-US" dirty="0">
                <a:solidFill>
                  <a:srgbClr val="023769"/>
                </a:solidFill>
              </a:rPr>
              <a:t>Inspiration for </a:t>
            </a:r>
            <a:r>
              <a:rPr lang="en-US" b="1" dirty="0">
                <a:solidFill>
                  <a:srgbClr val="023769"/>
                </a:solidFill>
              </a:rPr>
              <a:t>topological optimization</a:t>
            </a:r>
          </a:p>
        </p:txBody>
      </p:sp>
      <p:pic>
        <p:nvPicPr>
          <p:cNvPr id="21" name="Picture 2" descr="Risultati immagini per logo UnB">
            <a:extLst>
              <a:ext uri="{FF2B5EF4-FFF2-40B4-BE49-F238E27FC236}">
                <a16:creationId xmlns:a16="http://schemas.microsoft.com/office/drawing/2014/main" id="{8969CCB4-BC1E-4C82-AE2C-C92D0DA7B5F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660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16F5303-C97A-4054-9CDC-C4BCF9F6683D}"/>
              </a:ext>
            </a:extLst>
          </p:cNvPr>
          <p:cNvSpPr>
            <a:spLocks noGrp="1"/>
          </p:cNvSpPr>
          <p:nvPr>
            <p:ph type="dt" sz="half" idx="10"/>
          </p:nvPr>
        </p:nvSpPr>
        <p:spPr/>
        <p:txBody>
          <a:bodyPr/>
          <a:lstStyle/>
          <a:p>
            <a:r>
              <a:rPr lang="pt-BR"/>
              <a:t>26/08/2019</a:t>
            </a:r>
          </a:p>
        </p:txBody>
      </p:sp>
      <p:sp>
        <p:nvSpPr>
          <p:cNvPr id="3" name="Segnaposto numero diapositiva 2">
            <a:extLst>
              <a:ext uri="{FF2B5EF4-FFF2-40B4-BE49-F238E27FC236}">
                <a16:creationId xmlns:a16="http://schemas.microsoft.com/office/drawing/2014/main" id="{6FB973FB-F7F0-400B-B78C-DED60FA24264}"/>
              </a:ext>
            </a:extLst>
          </p:cNvPr>
          <p:cNvSpPr>
            <a:spLocks noGrp="1"/>
          </p:cNvSpPr>
          <p:nvPr>
            <p:ph type="sldNum" sz="quarter" idx="12"/>
          </p:nvPr>
        </p:nvSpPr>
        <p:spPr/>
        <p:txBody>
          <a:bodyPr/>
          <a:lstStyle/>
          <a:p>
            <a:fld id="{69F4376B-4D50-4165-900A-E21C0DD00CA4}" type="slidenum">
              <a:rPr lang="pt-BR" smtClean="0"/>
              <a:t>9</a:t>
            </a:fld>
            <a:endParaRPr lang="pt-BR"/>
          </a:p>
        </p:txBody>
      </p:sp>
      <p:pic>
        <p:nvPicPr>
          <p:cNvPr id="1032" name="Picture 8" descr="The Crystal Palace at Sydenham Hill, London. It was designed by Sir Joseph Paxton for the Great Exhibition of 1851 and rebuilt in 1852–54 at Sydenham Hill but was destroyed in 1936.">
            <a:extLst>
              <a:ext uri="{FF2B5EF4-FFF2-40B4-BE49-F238E27FC236}">
                <a16:creationId xmlns:a16="http://schemas.microsoft.com/office/drawing/2014/main" id="{D1B6EF5A-EA14-4D33-AA34-1550F0C65E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21" b="12867"/>
          <a:stretch/>
        </p:blipFill>
        <p:spPr bwMode="auto">
          <a:xfrm>
            <a:off x="-1" y="-3260"/>
            <a:ext cx="12192001" cy="6861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seph Paxton’s Crystal Palace, 1850&#10; ">
            <a:extLst>
              <a:ext uri="{FF2B5EF4-FFF2-40B4-BE49-F238E27FC236}">
                <a16:creationId xmlns:a16="http://schemas.microsoft.com/office/drawing/2014/main" id="{9E7F0F19-438F-4D3A-86D7-AB39CDA2B6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34" t="52655" r="60937" b="11784"/>
          <a:stretch/>
        </p:blipFill>
        <p:spPr bwMode="auto">
          <a:xfrm>
            <a:off x="8476602" y="3130600"/>
            <a:ext cx="3481404" cy="2866293"/>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8E8B77E8-D22C-4C9F-9604-5A2E4E8379AF}"/>
              </a:ext>
            </a:extLst>
          </p:cNvPr>
          <p:cNvSpPr txBox="1"/>
          <p:nvPr/>
        </p:nvSpPr>
        <p:spPr>
          <a:xfrm>
            <a:off x="8414855" y="5984914"/>
            <a:ext cx="3604898" cy="553998"/>
          </a:xfrm>
          <a:prstGeom prst="rect">
            <a:avLst/>
          </a:prstGeom>
          <a:noFill/>
        </p:spPr>
        <p:txBody>
          <a:bodyPr wrap="none" rtlCol="0">
            <a:spAutoFit/>
          </a:bodyPr>
          <a:lstStyle/>
          <a:p>
            <a:r>
              <a:rPr lang="en-US" sz="3000" dirty="0">
                <a:solidFill>
                  <a:schemeClr val="bg1"/>
                </a:solidFill>
              </a:rPr>
              <a:t>Giant Water Lily Lotus</a:t>
            </a:r>
          </a:p>
        </p:txBody>
      </p:sp>
      <p:sp>
        <p:nvSpPr>
          <p:cNvPr id="5" name="Rettangolo 4">
            <a:extLst>
              <a:ext uri="{FF2B5EF4-FFF2-40B4-BE49-F238E27FC236}">
                <a16:creationId xmlns:a16="http://schemas.microsoft.com/office/drawing/2014/main" id="{EF9DC9B4-722A-469B-B7C6-66A1A3943B6B}"/>
              </a:ext>
            </a:extLst>
          </p:cNvPr>
          <p:cNvSpPr/>
          <p:nvPr/>
        </p:nvSpPr>
        <p:spPr>
          <a:xfrm>
            <a:off x="256722" y="4233924"/>
            <a:ext cx="6913336" cy="1815882"/>
          </a:xfrm>
          <a:prstGeom prst="rect">
            <a:avLst/>
          </a:prstGeom>
        </p:spPr>
        <p:txBody>
          <a:bodyPr wrap="square">
            <a:spAutoFit/>
          </a:bodyPr>
          <a:lstStyle/>
          <a:p>
            <a:r>
              <a:rPr lang="pt-BR" sz="2800" b="1" dirty="0">
                <a:solidFill>
                  <a:schemeClr val="bg1"/>
                </a:solidFill>
                <a:latin typeface="Montserrat"/>
              </a:rPr>
              <a:t>Crystal Palace</a:t>
            </a:r>
            <a:r>
              <a:rPr lang="pt-BR" sz="2800" dirty="0">
                <a:solidFill>
                  <a:schemeClr val="bg1"/>
                </a:solidFill>
                <a:latin typeface="Montserrat"/>
              </a:rPr>
              <a:t>, </a:t>
            </a:r>
            <a:r>
              <a:rPr lang="en-US" sz="2800" dirty="0">
                <a:solidFill>
                  <a:schemeClr val="bg1"/>
                </a:solidFill>
                <a:latin typeface="Montserrat"/>
              </a:rPr>
              <a:t>giant glass-and-iron exhibition hall designed by Sir Joseph Paxton, built in Hyde Park, London, that housed the Great Exhibition of </a:t>
            </a:r>
            <a:r>
              <a:rPr lang="en-US" sz="2800" b="1" dirty="0">
                <a:solidFill>
                  <a:schemeClr val="bg1"/>
                </a:solidFill>
                <a:latin typeface="Montserrat"/>
              </a:rPr>
              <a:t>1851</a:t>
            </a:r>
            <a:r>
              <a:rPr lang="en-US" sz="2800" dirty="0">
                <a:solidFill>
                  <a:schemeClr val="bg1"/>
                </a:solidFill>
                <a:latin typeface="Montserrat"/>
              </a:rPr>
              <a:t>, it survived until 1936. </a:t>
            </a:r>
            <a:endParaRPr lang="pt-BR" sz="2800" dirty="0">
              <a:solidFill>
                <a:schemeClr val="bg1"/>
              </a:solidFill>
            </a:endParaRPr>
          </a:p>
        </p:txBody>
      </p:sp>
      <p:sp>
        <p:nvSpPr>
          <p:cNvPr id="15" name="CaixaDeTexto 13">
            <a:extLst>
              <a:ext uri="{FF2B5EF4-FFF2-40B4-BE49-F238E27FC236}">
                <a16:creationId xmlns:a16="http://schemas.microsoft.com/office/drawing/2014/main" id="{39BD58DB-1913-46EC-B1B0-1B052B6B7A11}"/>
              </a:ext>
            </a:extLst>
          </p:cNvPr>
          <p:cNvSpPr txBox="1"/>
          <p:nvPr/>
        </p:nvSpPr>
        <p:spPr>
          <a:xfrm>
            <a:off x="594729" y="310516"/>
            <a:ext cx="7265426" cy="707886"/>
          </a:xfrm>
          <a:prstGeom prst="rect">
            <a:avLst/>
          </a:prstGeom>
          <a:noFill/>
        </p:spPr>
        <p:txBody>
          <a:bodyPr wrap="square" rtlCol="0">
            <a:spAutoFit/>
          </a:bodyPr>
          <a:lstStyle/>
          <a:p>
            <a:r>
              <a:rPr lang="en-US" sz="4000" b="1" dirty="0">
                <a:solidFill>
                  <a:srgbClr val="023769"/>
                </a:solidFill>
              </a:rPr>
              <a:t>Crystal Palace</a:t>
            </a:r>
          </a:p>
        </p:txBody>
      </p:sp>
      <p:sp>
        <p:nvSpPr>
          <p:cNvPr id="11" name="Espaço Reservado para Data 10">
            <a:extLst>
              <a:ext uri="{FF2B5EF4-FFF2-40B4-BE49-F238E27FC236}">
                <a16:creationId xmlns:a16="http://schemas.microsoft.com/office/drawing/2014/main" id="{FDA8D6BC-A352-474F-B2E4-8E12CE85DE80}"/>
              </a:ext>
            </a:extLst>
          </p:cNvPr>
          <p:cNvSpPr txBox="1">
            <a:spLocks/>
          </p:cNvSpPr>
          <p:nvPr/>
        </p:nvSpPr>
        <p:spPr>
          <a:xfrm>
            <a:off x="838199" y="6356350"/>
            <a:ext cx="3389243" cy="365125"/>
          </a:xfrm>
          <a:prstGeom prst="rect">
            <a:avLst/>
          </a:prstGeom>
        </p:spPr>
        <p:txBody>
          <a:bodyPr vert="horz" lIns="91440" tIns="45720" rIns="91440" bIns="45720" rtlCol="0" anchor="ctr"/>
          <a:lstStyle>
            <a:defPPr>
              <a:defRPr lang="pt-B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schemeClr val="bg1"/>
                </a:solidFill>
              </a:rPr>
              <a:t>07/11/2019 INFN, Frascati (Rm)</a:t>
            </a:r>
            <a:endParaRPr lang="pt-BR" dirty="0">
              <a:solidFill>
                <a:schemeClr val="bg1"/>
              </a:solidFill>
            </a:endParaRPr>
          </a:p>
        </p:txBody>
      </p:sp>
      <p:pic>
        <p:nvPicPr>
          <p:cNvPr id="14" name="Picture 2" descr="Risultati immagini per logo UnB">
            <a:extLst>
              <a:ext uri="{FF2B5EF4-FFF2-40B4-BE49-F238E27FC236}">
                <a16:creationId xmlns:a16="http://schemas.microsoft.com/office/drawing/2014/main" id="{7829719A-5D16-411B-ADA8-093E77C1B1F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806" r="10259"/>
          <a:stretch/>
        </p:blipFill>
        <p:spPr bwMode="auto">
          <a:xfrm>
            <a:off x="11031481" y="310516"/>
            <a:ext cx="79934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15615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3450</TotalTime>
  <Words>3354</Words>
  <Application>Microsoft Office PowerPoint</Application>
  <PresentationFormat>Widescreen</PresentationFormat>
  <Paragraphs>517</Paragraphs>
  <Slides>47</Slides>
  <Notes>33</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47</vt:i4>
      </vt:variant>
    </vt:vector>
  </HeadingPairs>
  <TitlesOfParts>
    <vt:vector size="58" baseType="lpstr">
      <vt:lpstr>Arial</vt:lpstr>
      <vt:lpstr>Arial</vt:lpstr>
      <vt:lpstr>Arial Narrow</vt:lpstr>
      <vt:lpstr>Calibri</vt:lpstr>
      <vt:lpstr>Calibri Light</vt:lpstr>
      <vt:lpstr>Cambria Math</vt:lpstr>
      <vt:lpstr>Montserrat</vt:lpstr>
      <vt:lpstr>Symbol</vt:lpstr>
      <vt:lpstr>Times New Roman</vt:lpstr>
      <vt:lpstr>Wingdings</vt:lpstr>
      <vt:lpstr>Tema do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Cristian Vendittozzi</dc:creator>
  <cp:lastModifiedBy>Cristian Vendittozzi</cp:lastModifiedBy>
  <cp:revision>380</cp:revision>
  <dcterms:created xsi:type="dcterms:W3CDTF">2019-08-20T22:45:17Z</dcterms:created>
  <dcterms:modified xsi:type="dcterms:W3CDTF">2019-11-07T23:38:16Z</dcterms:modified>
</cp:coreProperties>
</file>