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g"/>
  <Default Extension="mov" ContentType="video/quicktime"/>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7.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187.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handoutMasterIdLst>
    <p:handoutMasterId r:id="rId169"/>
  </p:handoutMasterIdLst>
  <p:sldIdLst>
    <p:sldId id="2673" r:id="rId2"/>
    <p:sldId id="2675" r:id="rId3"/>
    <p:sldId id="2676" r:id="rId4"/>
    <p:sldId id="2652" r:id="rId5"/>
    <p:sldId id="2674" r:id="rId6"/>
    <p:sldId id="2671" r:id="rId7"/>
    <p:sldId id="2468" r:id="rId8"/>
    <p:sldId id="2681" r:id="rId9"/>
    <p:sldId id="2484" r:id="rId10"/>
    <p:sldId id="2485" r:id="rId11"/>
    <p:sldId id="2656" r:id="rId12"/>
    <p:sldId id="406" r:id="rId13"/>
    <p:sldId id="328" r:id="rId14"/>
    <p:sldId id="2662" r:id="rId15"/>
    <p:sldId id="2687" r:id="rId16"/>
    <p:sldId id="263" r:id="rId17"/>
    <p:sldId id="2684" r:id="rId18"/>
    <p:sldId id="2647" r:id="rId19"/>
    <p:sldId id="2643" r:id="rId20"/>
    <p:sldId id="2651" r:id="rId21"/>
    <p:sldId id="2686" r:id="rId22"/>
    <p:sldId id="2685" r:id="rId23"/>
    <p:sldId id="367" r:id="rId24"/>
    <p:sldId id="293" r:id="rId25"/>
    <p:sldId id="382" r:id="rId26"/>
    <p:sldId id="269" r:id="rId27"/>
    <p:sldId id="276" r:id="rId28"/>
    <p:sldId id="279" r:id="rId29"/>
    <p:sldId id="2659" r:id="rId30"/>
    <p:sldId id="2459" r:id="rId31"/>
    <p:sldId id="2481" r:id="rId32"/>
    <p:sldId id="2655" r:id="rId33"/>
    <p:sldId id="2483" r:id="rId34"/>
    <p:sldId id="2677" r:id="rId35"/>
    <p:sldId id="271" r:id="rId36"/>
    <p:sldId id="278" r:id="rId37"/>
    <p:sldId id="2683" r:id="rId38"/>
    <p:sldId id="265" r:id="rId39"/>
    <p:sldId id="266" r:id="rId40"/>
    <p:sldId id="267" r:id="rId41"/>
    <p:sldId id="342" r:id="rId42"/>
    <p:sldId id="329" r:id="rId43"/>
    <p:sldId id="343" r:id="rId44"/>
    <p:sldId id="344" r:id="rId45"/>
    <p:sldId id="2679" r:id="rId46"/>
    <p:sldId id="347" r:id="rId47"/>
    <p:sldId id="2680" r:id="rId48"/>
    <p:sldId id="2661" r:id="rId49"/>
    <p:sldId id="2682" r:id="rId50"/>
    <p:sldId id="2450" r:id="rId51"/>
    <p:sldId id="2456" r:id="rId52"/>
    <p:sldId id="2664" r:id="rId53"/>
    <p:sldId id="2644" r:id="rId54"/>
    <p:sldId id="2670" r:id="rId55"/>
    <p:sldId id="2654" r:id="rId56"/>
    <p:sldId id="2667" r:id="rId57"/>
    <p:sldId id="2648" r:id="rId58"/>
    <p:sldId id="2496" r:id="rId59"/>
    <p:sldId id="365" r:id="rId60"/>
    <p:sldId id="2658" r:id="rId61"/>
    <p:sldId id="2660" r:id="rId62"/>
    <p:sldId id="2672" r:id="rId63"/>
    <p:sldId id="260" r:id="rId64"/>
    <p:sldId id="2663" r:id="rId65"/>
    <p:sldId id="2668" r:id="rId66"/>
    <p:sldId id="2646" r:id="rId67"/>
    <p:sldId id="2669" r:id="rId68"/>
    <p:sldId id="283" r:id="rId69"/>
    <p:sldId id="288" r:id="rId70"/>
    <p:sldId id="272" r:id="rId71"/>
    <p:sldId id="390" r:id="rId72"/>
    <p:sldId id="277" r:id="rId73"/>
    <p:sldId id="275" r:id="rId74"/>
    <p:sldId id="257" r:id="rId75"/>
    <p:sldId id="274" r:id="rId76"/>
    <p:sldId id="2487" r:id="rId77"/>
    <p:sldId id="291" r:id="rId78"/>
    <p:sldId id="294" r:id="rId79"/>
    <p:sldId id="385" r:id="rId80"/>
    <p:sldId id="386" r:id="rId81"/>
    <p:sldId id="261" r:id="rId82"/>
    <p:sldId id="2490" r:id="rId83"/>
    <p:sldId id="2491" r:id="rId84"/>
    <p:sldId id="298" r:id="rId85"/>
    <p:sldId id="299" r:id="rId86"/>
    <p:sldId id="300" r:id="rId87"/>
    <p:sldId id="2492" r:id="rId88"/>
    <p:sldId id="302" r:id="rId89"/>
    <p:sldId id="301" r:id="rId90"/>
    <p:sldId id="2493" r:id="rId91"/>
    <p:sldId id="304" r:id="rId92"/>
    <p:sldId id="2494" r:id="rId93"/>
    <p:sldId id="295" r:id="rId94"/>
    <p:sldId id="296" r:id="rId95"/>
    <p:sldId id="2495" r:id="rId96"/>
    <p:sldId id="287" r:id="rId97"/>
    <p:sldId id="415" r:id="rId98"/>
    <p:sldId id="407" r:id="rId99"/>
    <p:sldId id="419" r:id="rId100"/>
    <p:sldId id="2467" r:id="rId101"/>
    <p:sldId id="2489" r:id="rId102"/>
    <p:sldId id="323" r:id="rId103"/>
    <p:sldId id="314" r:id="rId104"/>
    <p:sldId id="321" r:id="rId105"/>
    <p:sldId id="2472" r:id="rId106"/>
    <p:sldId id="2482" r:id="rId107"/>
    <p:sldId id="2649" r:id="rId108"/>
    <p:sldId id="2497" r:id="rId109"/>
    <p:sldId id="2470" r:id="rId110"/>
    <p:sldId id="317" r:id="rId111"/>
    <p:sldId id="2471" r:id="rId112"/>
    <p:sldId id="320" r:id="rId113"/>
    <p:sldId id="319" r:id="rId114"/>
    <p:sldId id="322" r:id="rId115"/>
    <p:sldId id="371" r:id="rId116"/>
    <p:sldId id="335" r:id="rId117"/>
    <p:sldId id="420" r:id="rId118"/>
    <p:sldId id="422" r:id="rId119"/>
    <p:sldId id="439" r:id="rId120"/>
    <p:sldId id="440" r:id="rId121"/>
    <p:sldId id="441" r:id="rId122"/>
    <p:sldId id="443" r:id="rId123"/>
    <p:sldId id="444" r:id="rId124"/>
    <p:sldId id="445" r:id="rId125"/>
    <p:sldId id="446" r:id="rId126"/>
    <p:sldId id="455" r:id="rId127"/>
    <p:sldId id="448" r:id="rId128"/>
    <p:sldId id="449" r:id="rId129"/>
    <p:sldId id="450" r:id="rId130"/>
    <p:sldId id="451" r:id="rId131"/>
    <p:sldId id="452" r:id="rId132"/>
    <p:sldId id="453" r:id="rId133"/>
    <p:sldId id="454" r:id="rId134"/>
    <p:sldId id="447" r:id="rId135"/>
    <p:sldId id="424" r:id="rId136"/>
    <p:sldId id="426" r:id="rId137"/>
    <p:sldId id="427" r:id="rId138"/>
    <p:sldId id="428" r:id="rId139"/>
    <p:sldId id="429" r:id="rId140"/>
    <p:sldId id="430" r:id="rId141"/>
    <p:sldId id="431" r:id="rId142"/>
    <p:sldId id="432" r:id="rId143"/>
    <p:sldId id="433" r:id="rId144"/>
    <p:sldId id="434" r:id="rId145"/>
    <p:sldId id="435" r:id="rId146"/>
    <p:sldId id="436" r:id="rId147"/>
    <p:sldId id="437" r:id="rId148"/>
    <p:sldId id="438" r:id="rId149"/>
    <p:sldId id="459" r:id="rId150"/>
    <p:sldId id="410" r:id="rId151"/>
    <p:sldId id="456" r:id="rId152"/>
    <p:sldId id="346" r:id="rId153"/>
    <p:sldId id="376" r:id="rId154"/>
    <p:sldId id="377" r:id="rId155"/>
    <p:sldId id="378" r:id="rId156"/>
    <p:sldId id="281" r:id="rId157"/>
    <p:sldId id="303" r:id="rId158"/>
    <p:sldId id="442" r:id="rId159"/>
    <p:sldId id="256" r:id="rId160"/>
    <p:sldId id="258" r:id="rId161"/>
    <p:sldId id="259" r:id="rId162"/>
    <p:sldId id="2666" r:id="rId163"/>
    <p:sldId id="262" r:id="rId164"/>
    <p:sldId id="2657" r:id="rId165"/>
    <p:sldId id="2665" r:id="rId166"/>
    <p:sldId id="463" r:id="rId16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8077"/>
    <p:restoredTop sz="95221"/>
  </p:normalViewPr>
  <p:slideViewPr>
    <p:cSldViewPr>
      <p:cViewPr varScale="1">
        <p:scale>
          <a:sx n="127" d="100"/>
          <a:sy n="127" d="100"/>
        </p:scale>
        <p:origin x="2104" y="17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32"/>
    </p:cViewPr>
  </p:sorterViewPr>
  <p:notesViewPr>
    <p:cSldViewPr snapToGrid="0" snapToObjects="1">
      <p:cViewPr varScale="1">
        <p:scale>
          <a:sx n="98" d="100"/>
          <a:sy n="98" d="100"/>
        </p:scale>
        <p:origin x="1376" y="18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4.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19042036264978"/>
          <c:y val="3.5013134741301161E-2"/>
          <c:w val="0.53505613200219126"/>
          <c:h val="0.48994697363337197"/>
        </c:manualLayout>
      </c:layout>
      <c:scatterChart>
        <c:scatterStyle val="lineMarker"/>
        <c:varyColors val="0"/>
        <c:ser>
          <c:idx val="0"/>
          <c:order val="0"/>
          <c:tx>
            <c:strRef>
              <c:f>'[2019.03.10_12.27_FEL_X-ray_ring_transfer_functions (1).xlsx]Diamond 3.015 keV'!$H$27</c:f>
              <c:strCache>
                <c:ptCount val="1"/>
                <c:pt idx="0">
                  <c:v>R_p</c:v>
                </c:pt>
              </c:strCache>
            </c:strRef>
          </c:tx>
          <c:spPr>
            <a:ln w="1270" cap="rnd">
              <a:solidFill>
                <a:schemeClr val="tx1"/>
              </a:solidFill>
              <a:round/>
            </a:ln>
            <a:effectLst/>
          </c:spPr>
          <c:marker>
            <c:symbol val="none"/>
          </c:marker>
          <c:xVal>
            <c:numRef>
              <c:f>'[2019.03.10_12.27_FEL_X-ray_ring_transfer_functions (1).xlsx]Diamond 3.015 keV'!$A$28:$A$1027</c:f>
              <c:numCache>
                <c:formatCode>General</c:formatCode>
                <c:ptCount val="1000"/>
                <c:pt idx="0">
                  <c:v>3013</c:v>
                </c:pt>
                <c:pt idx="1">
                  <c:v>3013.0040040040039</c:v>
                </c:pt>
                <c:pt idx="2">
                  <c:v>3013.0080080080079</c:v>
                </c:pt>
                <c:pt idx="3">
                  <c:v>3013.0120120120118</c:v>
                </c:pt>
                <c:pt idx="4">
                  <c:v>3013.0160160160162</c:v>
                </c:pt>
                <c:pt idx="5">
                  <c:v>3013.0200200200202</c:v>
                </c:pt>
                <c:pt idx="6">
                  <c:v>3013.0240240240241</c:v>
                </c:pt>
                <c:pt idx="7">
                  <c:v>3013.0280280280281</c:v>
                </c:pt>
                <c:pt idx="8">
                  <c:v>3013.032032032032</c:v>
                </c:pt>
                <c:pt idx="9">
                  <c:v>3013.036036036036</c:v>
                </c:pt>
                <c:pt idx="10">
                  <c:v>3013.0400400400399</c:v>
                </c:pt>
                <c:pt idx="11">
                  <c:v>3013.0440440440439</c:v>
                </c:pt>
                <c:pt idx="12">
                  <c:v>3013.0480480480483</c:v>
                </c:pt>
                <c:pt idx="13">
                  <c:v>3013.0520520520522</c:v>
                </c:pt>
                <c:pt idx="14">
                  <c:v>3013.0560560560561</c:v>
                </c:pt>
                <c:pt idx="15">
                  <c:v>3013.0600600600601</c:v>
                </c:pt>
                <c:pt idx="16">
                  <c:v>3013.064064064064</c:v>
                </c:pt>
                <c:pt idx="17">
                  <c:v>3013.068068068068</c:v>
                </c:pt>
                <c:pt idx="18">
                  <c:v>3013.0720720720719</c:v>
                </c:pt>
                <c:pt idx="19">
                  <c:v>3013.0760760760759</c:v>
                </c:pt>
                <c:pt idx="20">
                  <c:v>3013.0800800800803</c:v>
                </c:pt>
                <c:pt idx="21">
                  <c:v>3013.0840840840842</c:v>
                </c:pt>
                <c:pt idx="22">
                  <c:v>3013.0880880880882</c:v>
                </c:pt>
                <c:pt idx="23">
                  <c:v>3013.0920920920921</c:v>
                </c:pt>
                <c:pt idx="24">
                  <c:v>3013.0960960960961</c:v>
                </c:pt>
                <c:pt idx="25">
                  <c:v>3013.1001001001</c:v>
                </c:pt>
                <c:pt idx="26">
                  <c:v>3013.104104104104</c:v>
                </c:pt>
                <c:pt idx="27">
                  <c:v>3013.1081081081079</c:v>
                </c:pt>
                <c:pt idx="28">
                  <c:v>3013.1121121121123</c:v>
                </c:pt>
                <c:pt idx="29">
                  <c:v>3013.1161161161162</c:v>
                </c:pt>
                <c:pt idx="30">
                  <c:v>3013.1201201201202</c:v>
                </c:pt>
                <c:pt idx="31">
                  <c:v>3013.1241241241241</c:v>
                </c:pt>
                <c:pt idx="32">
                  <c:v>3013.1281281281281</c:v>
                </c:pt>
                <c:pt idx="33">
                  <c:v>3013.132132132132</c:v>
                </c:pt>
                <c:pt idx="34">
                  <c:v>3013.136136136136</c:v>
                </c:pt>
                <c:pt idx="35">
                  <c:v>3013.1401401401399</c:v>
                </c:pt>
                <c:pt idx="36">
                  <c:v>3013.1441441441443</c:v>
                </c:pt>
                <c:pt idx="37">
                  <c:v>3013.1481481481483</c:v>
                </c:pt>
                <c:pt idx="38">
                  <c:v>3013.1521521521522</c:v>
                </c:pt>
                <c:pt idx="39">
                  <c:v>3013.1561561561562</c:v>
                </c:pt>
                <c:pt idx="40">
                  <c:v>3013.1601601601601</c:v>
                </c:pt>
                <c:pt idx="41">
                  <c:v>3013.164164164164</c:v>
                </c:pt>
                <c:pt idx="42">
                  <c:v>3013.168168168168</c:v>
                </c:pt>
                <c:pt idx="43">
                  <c:v>3013.1721721721724</c:v>
                </c:pt>
                <c:pt idx="44">
                  <c:v>3013.1761761761763</c:v>
                </c:pt>
                <c:pt idx="45">
                  <c:v>3013.1801801801803</c:v>
                </c:pt>
                <c:pt idx="46">
                  <c:v>3013.1841841841842</c:v>
                </c:pt>
                <c:pt idx="47">
                  <c:v>3013.1881881881882</c:v>
                </c:pt>
                <c:pt idx="48">
                  <c:v>3013.1921921921921</c:v>
                </c:pt>
                <c:pt idx="49">
                  <c:v>3013.1961961961961</c:v>
                </c:pt>
                <c:pt idx="50">
                  <c:v>3013.2002002002</c:v>
                </c:pt>
                <c:pt idx="51">
                  <c:v>3013.2042042042044</c:v>
                </c:pt>
                <c:pt idx="52">
                  <c:v>3013.2082082082084</c:v>
                </c:pt>
                <c:pt idx="53">
                  <c:v>3013.2122122122123</c:v>
                </c:pt>
                <c:pt idx="54">
                  <c:v>3013.2162162162163</c:v>
                </c:pt>
                <c:pt idx="55">
                  <c:v>3013.2202202202202</c:v>
                </c:pt>
                <c:pt idx="56">
                  <c:v>3013.2242242242241</c:v>
                </c:pt>
                <c:pt idx="57">
                  <c:v>3013.2282282282281</c:v>
                </c:pt>
                <c:pt idx="58">
                  <c:v>3013.232232232232</c:v>
                </c:pt>
                <c:pt idx="59">
                  <c:v>3013.2362362362364</c:v>
                </c:pt>
                <c:pt idx="60">
                  <c:v>3013.2402402402404</c:v>
                </c:pt>
                <c:pt idx="61">
                  <c:v>3013.2442442442443</c:v>
                </c:pt>
                <c:pt idx="62">
                  <c:v>3013.2482482482483</c:v>
                </c:pt>
                <c:pt idx="63">
                  <c:v>3013.2522522522522</c:v>
                </c:pt>
                <c:pt idx="64">
                  <c:v>3013.2562562562562</c:v>
                </c:pt>
                <c:pt idx="65">
                  <c:v>3013.2602602602601</c:v>
                </c:pt>
                <c:pt idx="66">
                  <c:v>3013.2642642642641</c:v>
                </c:pt>
                <c:pt idx="67">
                  <c:v>3013.2682682682685</c:v>
                </c:pt>
                <c:pt idx="68">
                  <c:v>3013.2722722722724</c:v>
                </c:pt>
                <c:pt idx="69">
                  <c:v>3013.2762762762763</c:v>
                </c:pt>
                <c:pt idx="70">
                  <c:v>3013.2802802802803</c:v>
                </c:pt>
                <c:pt idx="71">
                  <c:v>3013.2842842842842</c:v>
                </c:pt>
                <c:pt idx="72">
                  <c:v>3013.2882882882882</c:v>
                </c:pt>
                <c:pt idx="73">
                  <c:v>3013.2922922922921</c:v>
                </c:pt>
                <c:pt idx="74">
                  <c:v>3013.2962962962961</c:v>
                </c:pt>
                <c:pt idx="75">
                  <c:v>3013.3003003003005</c:v>
                </c:pt>
                <c:pt idx="76">
                  <c:v>3013.3043043043044</c:v>
                </c:pt>
                <c:pt idx="77">
                  <c:v>3013.3083083083084</c:v>
                </c:pt>
                <c:pt idx="78">
                  <c:v>3013.3123123123123</c:v>
                </c:pt>
                <c:pt idx="79">
                  <c:v>3013.3163163163163</c:v>
                </c:pt>
                <c:pt idx="80">
                  <c:v>3013.3203203203202</c:v>
                </c:pt>
                <c:pt idx="81">
                  <c:v>3013.3243243243242</c:v>
                </c:pt>
                <c:pt idx="82">
                  <c:v>3013.3283283283286</c:v>
                </c:pt>
                <c:pt idx="83">
                  <c:v>3013.3323323323325</c:v>
                </c:pt>
                <c:pt idx="84">
                  <c:v>3013.3363363363364</c:v>
                </c:pt>
                <c:pt idx="85">
                  <c:v>3013.3403403403404</c:v>
                </c:pt>
                <c:pt idx="86">
                  <c:v>3013.3443443443443</c:v>
                </c:pt>
                <c:pt idx="87">
                  <c:v>3013.3483483483483</c:v>
                </c:pt>
                <c:pt idx="88">
                  <c:v>3013.3523523523522</c:v>
                </c:pt>
                <c:pt idx="89">
                  <c:v>3013.3563563563562</c:v>
                </c:pt>
                <c:pt idx="90">
                  <c:v>3013.3603603603606</c:v>
                </c:pt>
                <c:pt idx="91">
                  <c:v>3013.3643643643645</c:v>
                </c:pt>
                <c:pt idx="92">
                  <c:v>3013.3683683683685</c:v>
                </c:pt>
                <c:pt idx="93">
                  <c:v>3013.3723723723724</c:v>
                </c:pt>
                <c:pt idx="94">
                  <c:v>3013.3763763763764</c:v>
                </c:pt>
                <c:pt idx="95">
                  <c:v>3013.3803803803803</c:v>
                </c:pt>
                <c:pt idx="96">
                  <c:v>3013.3843843843842</c:v>
                </c:pt>
                <c:pt idx="97">
                  <c:v>3013.3883883883882</c:v>
                </c:pt>
                <c:pt idx="98">
                  <c:v>3013.3923923923926</c:v>
                </c:pt>
                <c:pt idx="99">
                  <c:v>3013.3963963963965</c:v>
                </c:pt>
                <c:pt idx="100">
                  <c:v>3013.4004004004005</c:v>
                </c:pt>
                <c:pt idx="101">
                  <c:v>3013.4044044044044</c:v>
                </c:pt>
                <c:pt idx="102">
                  <c:v>3013.4084084084084</c:v>
                </c:pt>
                <c:pt idx="103">
                  <c:v>3013.4124124124123</c:v>
                </c:pt>
                <c:pt idx="104">
                  <c:v>3013.4164164164163</c:v>
                </c:pt>
                <c:pt idx="105">
                  <c:v>3013.4204204204202</c:v>
                </c:pt>
                <c:pt idx="106">
                  <c:v>3013.4244244244246</c:v>
                </c:pt>
                <c:pt idx="107">
                  <c:v>3013.4284284284286</c:v>
                </c:pt>
                <c:pt idx="108">
                  <c:v>3013.4324324324325</c:v>
                </c:pt>
                <c:pt idx="109">
                  <c:v>3013.4364364364365</c:v>
                </c:pt>
                <c:pt idx="110">
                  <c:v>3013.4404404404404</c:v>
                </c:pt>
                <c:pt idx="111">
                  <c:v>3013.4444444444443</c:v>
                </c:pt>
                <c:pt idx="112">
                  <c:v>3013.4484484484483</c:v>
                </c:pt>
                <c:pt idx="113">
                  <c:v>3013.4524524524522</c:v>
                </c:pt>
                <c:pt idx="114">
                  <c:v>3013.4564564564566</c:v>
                </c:pt>
                <c:pt idx="115">
                  <c:v>3013.4604604604606</c:v>
                </c:pt>
                <c:pt idx="116">
                  <c:v>3013.4644644644645</c:v>
                </c:pt>
                <c:pt idx="117">
                  <c:v>3013.4684684684685</c:v>
                </c:pt>
                <c:pt idx="118">
                  <c:v>3013.4724724724724</c:v>
                </c:pt>
                <c:pt idx="119">
                  <c:v>3013.4764764764764</c:v>
                </c:pt>
                <c:pt idx="120">
                  <c:v>3013.4804804804803</c:v>
                </c:pt>
                <c:pt idx="121">
                  <c:v>3013.4844844844847</c:v>
                </c:pt>
                <c:pt idx="122">
                  <c:v>3013.4884884884887</c:v>
                </c:pt>
                <c:pt idx="123">
                  <c:v>3013.4924924924926</c:v>
                </c:pt>
                <c:pt idx="124">
                  <c:v>3013.4964964964965</c:v>
                </c:pt>
                <c:pt idx="125">
                  <c:v>3013.5005005005005</c:v>
                </c:pt>
                <c:pt idx="126">
                  <c:v>3013.5045045045044</c:v>
                </c:pt>
                <c:pt idx="127">
                  <c:v>3013.5085085085084</c:v>
                </c:pt>
                <c:pt idx="128">
                  <c:v>3013.5125125125123</c:v>
                </c:pt>
                <c:pt idx="129">
                  <c:v>3013.5165165165167</c:v>
                </c:pt>
                <c:pt idx="130">
                  <c:v>3013.5205205205207</c:v>
                </c:pt>
                <c:pt idx="131">
                  <c:v>3013.5245245245246</c:v>
                </c:pt>
                <c:pt idx="132">
                  <c:v>3013.5285285285286</c:v>
                </c:pt>
                <c:pt idx="133">
                  <c:v>3013.5325325325325</c:v>
                </c:pt>
                <c:pt idx="134">
                  <c:v>3013.5365365365365</c:v>
                </c:pt>
                <c:pt idx="135">
                  <c:v>3013.5405405405404</c:v>
                </c:pt>
                <c:pt idx="136">
                  <c:v>3013.5445445445444</c:v>
                </c:pt>
                <c:pt idx="137">
                  <c:v>3013.5485485485488</c:v>
                </c:pt>
                <c:pt idx="138">
                  <c:v>3013.5525525525527</c:v>
                </c:pt>
                <c:pt idx="139">
                  <c:v>3013.5565565565566</c:v>
                </c:pt>
                <c:pt idx="140">
                  <c:v>3013.5605605605606</c:v>
                </c:pt>
                <c:pt idx="141">
                  <c:v>3013.5645645645645</c:v>
                </c:pt>
                <c:pt idx="142">
                  <c:v>3013.5685685685685</c:v>
                </c:pt>
                <c:pt idx="143">
                  <c:v>3013.5725725725724</c:v>
                </c:pt>
                <c:pt idx="144">
                  <c:v>3013.5765765765764</c:v>
                </c:pt>
                <c:pt idx="145">
                  <c:v>3013.5805805805808</c:v>
                </c:pt>
                <c:pt idx="146">
                  <c:v>3013.5845845845847</c:v>
                </c:pt>
                <c:pt idx="147">
                  <c:v>3013.5885885885887</c:v>
                </c:pt>
                <c:pt idx="148">
                  <c:v>3013.5925925925926</c:v>
                </c:pt>
                <c:pt idx="149">
                  <c:v>3013.5965965965966</c:v>
                </c:pt>
                <c:pt idx="150">
                  <c:v>3013.6006006006005</c:v>
                </c:pt>
                <c:pt idx="151">
                  <c:v>3013.6046046046044</c:v>
                </c:pt>
                <c:pt idx="152">
                  <c:v>3013.6086086086084</c:v>
                </c:pt>
                <c:pt idx="153">
                  <c:v>3013.6126126126128</c:v>
                </c:pt>
                <c:pt idx="154">
                  <c:v>3013.6166166166167</c:v>
                </c:pt>
                <c:pt idx="155">
                  <c:v>3013.6206206206207</c:v>
                </c:pt>
                <c:pt idx="156">
                  <c:v>3013.6246246246246</c:v>
                </c:pt>
                <c:pt idx="157">
                  <c:v>3013.6286286286286</c:v>
                </c:pt>
                <c:pt idx="158">
                  <c:v>3013.6326326326325</c:v>
                </c:pt>
                <c:pt idx="159">
                  <c:v>3013.6366366366365</c:v>
                </c:pt>
                <c:pt idx="160">
                  <c:v>3013.6406406406409</c:v>
                </c:pt>
                <c:pt idx="161">
                  <c:v>3013.6446446446448</c:v>
                </c:pt>
                <c:pt idx="162">
                  <c:v>3013.6486486486488</c:v>
                </c:pt>
                <c:pt idx="163">
                  <c:v>3013.6526526526527</c:v>
                </c:pt>
                <c:pt idx="164">
                  <c:v>3013.6566566566567</c:v>
                </c:pt>
                <c:pt idx="165">
                  <c:v>3013.6606606606606</c:v>
                </c:pt>
                <c:pt idx="166">
                  <c:v>3013.6646646646645</c:v>
                </c:pt>
                <c:pt idx="167">
                  <c:v>3013.6686686686685</c:v>
                </c:pt>
                <c:pt idx="168">
                  <c:v>3013.6726726726729</c:v>
                </c:pt>
                <c:pt idx="169">
                  <c:v>3013.6766766766768</c:v>
                </c:pt>
                <c:pt idx="170">
                  <c:v>3013.6806806806808</c:v>
                </c:pt>
                <c:pt idx="171">
                  <c:v>3013.6846846846847</c:v>
                </c:pt>
                <c:pt idx="172">
                  <c:v>3013.6886886886887</c:v>
                </c:pt>
                <c:pt idx="173">
                  <c:v>3013.6926926926926</c:v>
                </c:pt>
                <c:pt idx="174">
                  <c:v>3013.6966966966966</c:v>
                </c:pt>
                <c:pt idx="175">
                  <c:v>3013.7007007007005</c:v>
                </c:pt>
                <c:pt idx="176">
                  <c:v>3013.7047047047049</c:v>
                </c:pt>
                <c:pt idx="177">
                  <c:v>3013.7087087087089</c:v>
                </c:pt>
                <c:pt idx="178">
                  <c:v>3013.7127127127128</c:v>
                </c:pt>
                <c:pt idx="179">
                  <c:v>3013.7167167167167</c:v>
                </c:pt>
                <c:pt idx="180">
                  <c:v>3013.7207207207207</c:v>
                </c:pt>
                <c:pt idx="181">
                  <c:v>3013.7247247247246</c:v>
                </c:pt>
                <c:pt idx="182">
                  <c:v>3013.7287287287286</c:v>
                </c:pt>
                <c:pt idx="183">
                  <c:v>3013.7327327327325</c:v>
                </c:pt>
                <c:pt idx="184">
                  <c:v>3013.7367367367369</c:v>
                </c:pt>
                <c:pt idx="185">
                  <c:v>3013.7407407407409</c:v>
                </c:pt>
                <c:pt idx="186">
                  <c:v>3013.7447447447448</c:v>
                </c:pt>
                <c:pt idx="187">
                  <c:v>3013.7487487487488</c:v>
                </c:pt>
                <c:pt idx="188">
                  <c:v>3013.7527527527527</c:v>
                </c:pt>
                <c:pt idx="189">
                  <c:v>3013.7567567567567</c:v>
                </c:pt>
                <c:pt idx="190">
                  <c:v>3013.7607607607606</c:v>
                </c:pt>
                <c:pt idx="191">
                  <c:v>3013.7647647647645</c:v>
                </c:pt>
                <c:pt idx="192">
                  <c:v>3013.768768768769</c:v>
                </c:pt>
                <c:pt idx="193">
                  <c:v>3013.7727727727729</c:v>
                </c:pt>
                <c:pt idx="194">
                  <c:v>3013.7767767767768</c:v>
                </c:pt>
                <c:pt idx="195">
                  <c:v>3013.7807807807808</c:v>
                </c:pt>
                <c:pt idx="196">
                  <c:v>3013.7847847847847</c:v>
                </c:pt>
                <c:pt idx="197">
                  <c:v>3013.7887887887887</c:v>
                </c:pt>
                <c:pt idx="198">
                  <c:v>3013.7927927927926</c:v>
                </c:pt>
                <c:pt idx="199">
                  <c:v>3013.7967967967966</c:v>
                </c:pt>
                <c:pt idx="200">
                  <c:v>3013.800800800801</c:v>
                </c:pt>
                <c:pt idx="201">
                  <c:v>3013.8048048048049</c:v>
                </c:pt>
                <c:pt idx="202">
                  <c:v>3013.8088088088089</c:v>
                </c:pt>
                <c:pt idx="203">
                  <c:v>3013.8128128128128</c:v>
                </c:pt>
                <c:pt idx="204">
                  <c:v>3013.8168168168168</c:v>
                </c:pt>
                <c:pt idx="205">
                  <c:v>3013.8208208208207</c:v>
                </c:pt>
                <c:pt idx="206">
                  <c:v>3013.8248248248246</c:v>
                </c:pt>
                <c:pt idx="207">
                  <c:v>3013.828828828829</c:v>
                </c:pt>
                <c:pt idx="208">
                  <c:v>3013.832832832833</c:v>
                </c:pt>
                <c:pt idx="209">
                  <c:v>3013.8368368368369</c:v>
                </c:pt>
                <c:pt idx="210">
                  <c:v>3013.8408408408409</c:v>
                </c:pt>
                <c:pt idx="211">
                  <c:v>3013.8448448448448</c:v>
                </c:pt>
                <c:pt idx="212">
                  <c:v>3013.8488488488488</c:v>
                </c:pt>
                <c:pt idx="213">
                  <c:v>3013.8528528528527</c:v>
                </c:pt>
                <c:pt idx="214">
                  <c:v>3013.8568568568567</c:v>
                </c:pt>
                <c:pt idx="215">
                  <c:v>3013.8608608608611</c:v>
                </c:pt>
                <c:pt idx="216">
                  <c:v>3013.864864864865</c:v>
                </c:pt>
                <c:pt idx="217">
                  <c:v>3013.868868868869</c:v>
                </c:pt>
                <c:pt idx="218">
                  <c:v>3013.8728728728729</c:v>
                </c:pt>
                <c:pt idx="219">
                  <c:v>3013.8768768768768</c:v>
                </c:pt>
                <c:pt idx="220">
                  <c:v>3013.8808808808808</c:v>
                </c:pt>
                <c:pt idx="221">
                  <c:v>3013.8848848848847</c:v>
                </c:pt>
                <c:pt idx="222">
                  <c:v>3013.8888888888887</c:v>
                </c:pt>
                <c:pt idx="223">
                  <c:v>3013.8928928928931</c:v>
                </c:pt>
                <c:pt idx="224">
                  <c:v>3013.896896896897</c:v>
                </c:pt>
                <c:pt idx="225">
                  <c:v>3013.900900900901</c:v>
                </c:pt>
                <c:pt idx="226">
                  <c:v>3013.9049049049049</c:v>
                </c:pt>
                <c:pt idx="227">
                  <c:v>3013.9089089089089</c:v>
                </c:pt>
                <c:pt idx="228">
                  <c:v>3013.9129129129128</c:v>
                </c:pt>
                <c:pt idx="229">
                  <c:v>3013.9169169169168</c:v>
                </c:pt>
                <c:pt idx="230">
                  <c:v>3013.9209209209207</c:v>
                </c:pt>
                <c:pt idx="231">
                  <c:v>3013.9249249249251</c:v>
                </c:pt>
                <c:pt idx="232">
                  <c:v>3013.9289289289291</c:v>
                </c:pt>
                <c:pt idx="233">
                  <c:v>3013.932932932933</c:v>
                </c:pt>
                <c:pt idx="234">
                  <c:v>3013.9369369369369</c:v>
                </c:pt>
                <c:pt idx="235">
                  <c:v>3013.9409409409409</c:v>
                </c:pt>
                <c:pt idx="236">
                  <c:v>3013.9449449449448</c:v>
                </c:pt>
                <c:pt idx="237">
                  <c:v>3013.9489489489488</c:v>
                </c:pt>
                <c:pt idx="238">
                  <c:v>3013.9529529529527</c:v>
                </c:pt>
                <c:pt idx="239">
                  <c:v>3013.9569569569571</c:v>
                </c:pt>
                <c:pt idx="240">
                  <c:v>3013.9609609609611</c:v>
                </c:pt>
                <c:pt idx="241">
                  <c:v>3013.964964964965</c:v>
                </c:pt>
                <c:pt idx="242">
                  <c:v>3013.968968968969</c:v>
                </c:pt>
                <c:pt idx="243">
                  <c:v>3013.9729729729729</c:v>
                </c:pt>
                <c:pt idx="244">
                  <c:v>3013.9769769769769</c:v>
                </c:pt>
                <c:pt idx="245">
                  <c:v>3013.9809809809808</c:v>
                </c:pt>
                <c:pt idx="246">
                  <c:v>3013.9849849849852</c:v>
                </c:pt>
                <c:pt idx="247">
                  <c:v>3013.9889889889891</c:v>
                </c:pt>
                <c:pt idx="248">
                  <c:v>3013.9929929929931</c:v>
                </c:pt>
                <c:pt idx="249">
                  <c:v>3013.996996996997</c:v>
                </c:pt>
                <c:pt idx="250">
                  <c:v>3014.001001001001</c:v>
                </c:pt>
                <c:pt idx="251">
                  <c:v>3014.0050050050049</c:v>
                </c:pt>
                <c:pt idx="252">
                  <c:v>3014.0090090090089</c:v>
                </c:pt>
                <c:pt idx="253">
                  <c:v>3014.0130130130128</c:v>
                </c:pt>
                <c:pt idx="254">
                  <c:v>3014.0170170170172</c:v>
                </c:pt>
                <c:pt idx="255">
                  <c:v>3014.0210210210212</c:v>
                </c:pt>
                <c:pt idx="256">
                  <c:v>3014.0250250250251</c:v>
                </c:pt>
                <c:pt idx="257">
                  <c:v>3014.0290290290291</c:v>
                </c:pt>
                <c:pt idx="258">
                  <c:v>3014.033033033033</c:v>
                </c:pt>
                <c:pt idx="259">
                  <c:v>3014.037037037037</c:v>
                </c:pt>
                <c:pt idx="260">
                  <c:v>3014.0410410410409</c:v>
                </c:pt>
                <c:pt idx="261">
                  <c:v>3014.0450450450448</c:v>
                </c:pt>
                <c:pt idx="262">
                  <c:v>3014.0490490490492</c:v>
                </c:pt>
                <c:pt idx="263">
                  <c:v>3014.0530530530532</c:v>
                </c:pt>
                <c:pt idx="264">
                  <c:v>3014.0570570570571</c:v>
                </c:pt>
                <c:pt idx="265">
                  <c:v>3014.0610610610611</c:v>
                </c:pt>
                <c:pt idx="266">
                  <c:v>3014.065065065065</c:v>
                </c:pt>
                <c:pt idx="267">
                  <c:v>3014.069069069069</c:v>
                </c:pt>
                <c:pt idx="268">
                  <c:v>3014.0730730730729</c:v>
                </c:pt>
                <c:pt idx="269">
                  <c:v>3014.0770770770769</c:v>
                </c:pt>
                <c:pt idx="270">
                  <c:v>3014.0810810810813</c:v>
                </c:pt>
                <c:pt idx="271">
                  <c:v>3014.0850850850852</c:v>
                </c:pt>
                <c:pt idx="272">
                  <c:v>3014.0890890890892</c:v>
                </c:pt>
                <c:pt idx="273">
                  <c:v>3014.0930930930931</c:v>
                </c:pt>
                <c:pt idx="274">
                  <c:v>3014.097097097097</c:v>
                </c:pt>
                <c:pt idx="275">
                  <c:v>3014.101101101101</c:v>
                </c:pt>
                <c:pt idx="276">
                  <c:v>3014.1051051051049</c:v>
                </c:pt>
                <c:pt idx="277">
                  <c:v>3014.1091091091089</c:v>
                </c:pt>
                <c:pt idx="278">
                  <c:v>3014.1131131131133</c:v>
                </c:pt>
                <c:pt idx="279">
                  <c:v>3014.1171171171172</c:v>
                </c:pt>
                <c:pt idx="280">
                  <c:v>3014.1211211211212</c:v>
                </c:pt>
                <c:pt idx="281">
                  <c:v>3014.1251251251251</c:v>
                </c:pt>
                <c:pt idx="282">
                  <c:v>3014.1291291291291</c:v>
                </c:pt>
                <c:pt idx="283">
                  <c:v>3014.133133133133</c:v>
                </c:pt>
                <c:pt idx="284">
                  <c:v>3014.137137137137</c:v>
                </c:pt>
                <c:pt idx="285">
                  <c:v>3014.1411411411414</c:v>
                </c:pt>
                <c:pt idx="286">
                  <c:v>3014.1451451451453</c:v>
                </c:pt>
                <c:pt idx="287">
                  <c:v>3014.1491491491493</c:v>
                </c:pt>
                <c:pt idx="288">
                  <c:v>3014.1531531531532</c:v>
                </c:pt>
                <c:pt idx="289">
                  <c:v>3014.1571571571571</c:v>
                </c:pt>
                <c:pt idx="290">
                  <c:v>3014.1611611611611</c:v>
                </c:pt>
                <c:pt idx="291">
                  <c:v>3014.165165165165</c:v>
                </c:pt>
                <c:pt idx="292">
                  <c:v>3014.169169169169</c:v>
                </c:pt>
                <c:pt idx="293">
                  <c:v>3014.1731731731734</c:v>
                </c:pt>
                <c:pt idx="294">
                  <c:v>3014.1771771771773</c:v>
                </c:pt>
                <c:pt idx="295">
                  <c:v>3014.1811811811813</c:v>
                </c:pt>
                <c:pt idx="296">
                  <c:v>3014.1851851851852</c:v>
                </c:pt>
                <c:pt idx="297">
                  <c:v>3014.1891891891892</c:v>
                </c:pt>
                <c:pt idx="298">
                  <c:v>3014.1931931931931</c:v>
                </c:pt>
                <c:pt idx="299">
                  <c:v>3014.1971971971971</c:v>
                </c:pt>
                <c:pt idx="300">
                  <c:v>3014.201201201201</c:v>
                </c:pt>
                <c:pt idx="301">
                  <c:v>3014.2052052052054</c:v>
                </c:pt>
                <c:pt idx="302">
                  <c:v>3014.2092092092093</c:v>
                </c:pt>
                <c:pt idx="303">
                  <c:v>3014.2132132132133</c:v>
                </c:pt>
                <c:pt idx="304">
                  <c:v>3014.2172172172172</c:v>
                </c:pt>
                <c:pt idx="305">
                  <c:v>3014.2212212212212</c:v>
                </c:pt>
                <c:pt idx="306">
                  <c:v>3014.2252252252251</c:v>
                </c:pt>
                <c:pt idx="307">
                  <c:v>3014.2292292292291</c:v>
                </c:pt>
                <c:pt idx="308">
                  <c:v>3014.233233233233</c:v>
                </c:pt>
                <c:pt idx="309">
                  <c:v>3014.2372372372374</c:v>
                </c:pt>
                <c:pt idx="310">
                  <c:v>3014.2412412412414</c:v>
                </c:pt>
                <c:pt idx="311">
                  <c:v>3014.2452452452453</c:v>
                </c:pt>
                <c:pt idx="312">
                  <c:v>3014.2492492492493</c:v>
                </c:pt>
                <c:pt idx="313">
                  <c:v>3014.2532532532532</c:v>
                </c:pt>
                <c:pt idx="314">
                  <c:v>3014.2572572572572</c:v>
                </c:pt>
                <c:pt idx="315">
                  <c:v>3014.2612612612611</c:v>
                </c:pt>
                <c:pt idx="316">
                  <c:v>3014.265265265265</c:v>
                </c:pt>
                <c:pt idx="317">
                  <c:v>3014.2692692692694</c:v>
                </c:pt>
                <c:pt idx="318">
                  <c:v>3014.2732732732734</c:v>
                </c:pt>
                <c:pt idx="319">
                  <c:v>3014.2772772772773</c:v>
                </c:pt>
                <c:pt idx="320">
                  <c:v>3014.2812812812813</c:v>
                </c:pt>
                <c:pt idx="321">
                  <c:v>3014.2852852852852</c:v>
                </c:pt>
                <c:pt idx="322">
                  <c:v>3014.2892892892892</c:v>
                </c:pt>
                <c:pt idx="323">
                  <c:v>3014.2932932932931</c:v>
                </c:pt>
                <c:pt idx="324">
                  <c:v>3014.2972972972975</c:v>
                </c:pt>
                <c:pt idx="325">
                  <c:v>3014.3013013013015</c:v>
                </c:pt>
                <c:pt idx="326">
                  <c:v>3014.3053053053054</c:v>
                </c:pt>
                <c:pt idx="327">
                  <c:v>3014.3093093093094</c:v>
                </c:pt>
                <c:pt idx="328">
                  <c:v>3014.3133133133133</c:v>
                </c:pt>
                <c:pt idx="329">
                  <c:v>3014.3173173173172</c:v>
                </c:pt>
                <c:pt idx="330">
                  <c:v>3014.3213213213212</c:v>
                </c:pt>
                <c:pt idx="331">
                  <c:v>3014.3253253253251</c:v>
                </c:pt>
                <c:pt idx="332">
                  <c:v>3014.3293293293295</c:v>
                </c:pt>
                <c:pt idx="333">
                  <c:v>3014.3333333333335</c:v>
                </c:pt>
                <c:pt idx="334">
                  <c:v>3014.3373373373374</c:v>
                </c:pt>
                <c:pt idx="335">
                  <c:v>3014.3413413413414</c:v>
                </c:pt>
                <c:pt idx="336">
                  <c:v>3014.3453453453453</c:v>
                </c:pt>
                <c:pt idx="337">
                  <c:v>3014.3493493493493</c:v>
                </c:pt>
                <c:pt idx="338">
                  <c:v>3014.3533533533532</c:v>
                </c:pt>
                <c:pt idx="339">
                  <c:v>3014.3573573573572</c:v>
                </c:pt>
                <c:pt idx="340">
                  <c:v>3014.3613613613616</c:v>
                </c:pt>
                <c:pt idx="341">
                  <c:v>3014.3653653653655</c:v>
                </c:pt>
                <c:pt idx="342">
                  <c:v>3014.3693693693695</c:v>
                </c:pt>
                <c:pt idx="343">
                  <c:v>3014.3733733733734</c:v>
                </c:pt>
                <c:pt idx="344">
                  <c:v>3014.3773773773773</c:v>
                </c:pt>
                <c:pt idx="345">
                  <c:v>3014.3813813813813</c:v>
                </c:pt>
                <c:pt idx="346">
                  <c:v>3014.3853853853852</c:v>
                </c:pt>
                <c:pt idx="347">
                  <c:v>3014.3893893893892</c:v>
                </c:pt>
                <c:pt idx="348">
                  <c:v>3014.3933933933936</c:v>
                </c:pt>
                <c:pt idx="349">
                  <c:v>3014.3973973973975</c:v>
                </c:pt>
                <c:pt idx="350">
                  <c:v>3014.4014014014015</c:v>
                </c:pt>
                <c:pt idx="351">
                  <c:v>3014.4054054054054</c:v>
                </c:pt>
                <c:pt idx="352">
                  <c:v>3014.4094094094094</c:v>
                </c:pt>
                <c:pt idx="353">
                  <c:v>3014.4134134134133</c:v>
                </c:pt>
                <c:pt idx="354">
                  <c:v>3014.4174174174173</c:v>
                </c:pt>
                <c:pt idx="355">
                  <c:v>3014.4214214214212</c:v>
                </c:pt>
                <c:pt idx="356">
                  <c:v>3014.4254254254256</c:v>
                </c:pt>
                <c:pt idx="357">
                  <c:v>3014.4294294294295</c:v>
                </c:pt>
                <c:pt idx="358">
                  <c:v>3014.4334334334335</c:v>
                </c:pt>
                <c:pt idx="359">
                  <c:v>3014.4374374374374</c:v>
                </c:pt>
                <c:pt idx="360">
                  <c:v>3014.4414414414414</c:v>
                </c:pt>
                <c:pt idx="361">
                  <c:v>3014.4454454454453</c:v>
                </c:pt>
                <c:pt idx="362">
                  <c:v>3014.4494494494493</c:v>
                </c:pt>
                <c:pt idx="363">
                  <c:v>3014.4534534534537</c:v>
                </c:pt>
                <c:pt idx="364">
                  <c:v>3014.4574574574576</c:v>
                </c:pt>
                <c:pt idx="365">
                  <c:v>3014.4614614614616</c:v>
                </c:pt>
                <c:pt idx="366">
                  <c:v>3014.4654654654655</c:v>
                </c:pt>
                <c:pt idx="367">
                  <c:v>3014.4694694694695</c:v>
                </c:pt>
                <c:pt idx="368">
                  <c:v>3014.4734734734734</c:v>
                </c:pt>
                <c:pt idx="369">
                  <c:v>3014.4774774774774</c:v>
                </c:pt>
                <c:pt idx="370">
                  <c:v>3014.4814814814813</c:v>
                </c:pt>
                <c:pt idx="371">
                  <c:v>3014.4854854854857</c:v>
                </c:pt>
                <c:pt idx="372">
                  <c:v>3014.4894894894896</c:v>
                </c:pt>
                <c:pt idx="373">
                  <c:v>3014.4934934934936</c:v>
                </c:pt>
                <c:pt idx="374">
                  <c:v>3014.4974974974975</c:v>
                </c:pt>
                <c:pt idx="375">
                  <c:v>3014.5015015015015</c:v>
                </c:pt>
                <c:pt idx="376">
                  <c:v>3014.5055055055054</c:v>
                </c:pt>
                <c:pt idx="377">
                  <c:v>3014.5095095095094</c:v>
                </c:pt>
                <c:pt idx="378">
                  <c:v>3014.5135135135133</c:v>
                </c:pt>
                <c:pt idx="379">
                  <c:v>3014.5175175175177</c:v>
                </c:pt>
                <c:pt idx="380">
                  <c:v>3014.5215215215217</c:v>
                </c:pt>
                <c:pt idx="381">
                  <c:v>3014.5255255255256</c:v>
                </c:pt>
                <c:pt idx="382">
                  <c:v>3014.5295295295296</c:v>
                </c:pt>
                <c:pt idx="383">
                  <c:v>3014.5335335335335</c:v>
                </c:pt>
                <c:pt idx="384">
                  <c:v>3014.5375375375374</c:v>
                </c:pt>
                <c:pt idx="385">
                  <c:v>3014.5415415415414</c:v>
                </c:pt>
                <c:pt idx="386">
                  <c:v>3014.5455455455453</c:v>
                </c:pt>
                <c:pt idx="387">
                  <c:v>3014.5495495495497</c:v>
                </c:pt>
                <c:pt idx="388">
                  <c:v>3014.5535535535537</c:v>
                </c:pt>
                <c:pt idx="389">
                  <c:v>3014.5575575575576</c:v>
                </c:pt>
                <c:pt idx="390">
                  <c:v>3014.5615615615616</c:v>
                </c:pt>
                <c:pt idx="391">
                  <c:v>3014.5655655655655</c:v>
                </c:pt>
                <c:pt idx="392">
                  <c:v>3014.5695695695695</c:v>
                </c:pt>
                <c:pt idx="393">
                  <c:v>3014.5735735735734</c:v>
                </c:pt>
                <c:pt idx="394">
                  <c:v>3014.5775775775774</c:v>
                </c:pt>
                <c:pt idx="395">
                  <c:v>3014.5815815815818</c:v>
                </c:pt>
                <c:pt idx="396">
                  <c:v>3014.5855855855857</c:v>
                </c:pt>
                <c:pt idx="397">
                  <c:v>3014.5895895895897</c:v>
                </c:pt>
                <c:pt idx="398">
                  <c:v>3014.5935935935936</c:v>
                </c:pt>
                <c:pt idx="399">
                  <c:v>3014.5975975975975</c:v>
                </c:pt>
                <c:pt idx="400">
                  <c:v>3014.6016016016015</c:v>
                </c:pt>
                <c:pt idx="401">
                  <c:v>3014.6056056056054</c:v>
                </c:pt>
                <c:pt idx="402">
                  <c:v>3014.6096096096098</c:v>
                </c:pt>
                <c:pt idx="403">
                  <c:v>3014.6136136136138</c:v>
                </c:pt>
                <c:pt idx="404">
                  <c:v>3014.6176176176177</c:v>
                </c:pt>
                <c:pt idx="405">
                  <c:v>3014.6216216216217</c:v>
                </c:pt>
                <c:pt idx="406">
                  <c:v>3014.6256256256256</c:v>
                </c:pt>
                <c:pt idx="407">
                  <c:v>3014.6296296296296</c:v>
                </c:pt>
                <c:pt idx="408">
                  <c:v>3014.6336336336335</c:v>
                </c:pt>
                <c:pt idx="409">
                  <c:v>3014.6376376376375</c:v>
                </c:pt>
                <c:pt idx="410">
                  <c:v>3014.6416416416419</c:v>
                </c:pt>
                <c:pt idx="411">
                  <c:v>3014.6456456456458</c:v>
                </c:pt>
                <c:pt idx="412">
                  <c:v>3014.6496496496497</c:v>
                </c:pt>
                <c:pt idx="413">
                  <c:v>3014.6536536536537</c:v>
                </c:pt>
                <c:pt idx="414">
                  <c:v>3014.6576576576576</c:v>
                </c:pt>
                <c:pt idx="415">
                  <c:v>3014.6616616616616</c:v>
                </c:pt>
                <c:pt idx="416">
                  <c:v>3014.6656656656655</c:v>
                </c:pt>
                <c:pt idx="417">
                  <c:v>3014.6696696696695</c:v>
                </c:pt>
                <c:pt idx="418">
                  <c:v>3014.6736736736739</c:v>
                </c:pt>
                <c:pt idx="419">
                  <c:v>3014.6776776776778</c:v>
                </c:pt>
                <c:pt idx="420">
                  <c:v>3014.6816816816818</c:v>
                </c:pt>
                <c:pt idx="421">
                  <c:v>3014.6856856856857</c:v>
                </c:pt>
                <c:pt idx="422">
                  <c:v>3014.6896896896897</c:v>
                </c:pt>
                <c:pt idx="423">
                  <c:v>3014.6936936936936</c:v>
                </c:pt>
                <c:pt idx="424">
                  <c:v>3014.6976976976975</c:v>
                </c:pt>
                <c:pt idx="425">
                  <c:v>3014.7017017017015</c:v>
                </c:pt>
                <c:pt idx="426">
                  <c:v>3014.7057057057059</c:v>
                </c:pt>
                <c:pt idx="427">
                  <c:v>3014.7097097097098</c:v>
                </c:pt>
                <c:pt idx="428">
                  <c:v>3014.7137137137138</c:v>
                </c:pt>
                <c:pt idx="429">
                  <c:v>3014.7177177177177</c:v>
                </c:pt>
                <c:pt idx="430">
                  <c:v>3014.7217217217217</c:v>
                </c:pt>
                <c:pt idx="431">
                  <c:v>3014.7257257257256</c:v>
                </c:pt>
                <c:pt idx="432">
                  <c:v>3014.7297297297296</c:v>
                </c:pt>
                <c:pt idx="433">
                  <c:v>3014.7337337337335</c:v>
                </c:pt>
                <c:pt idx="434">
                  <c:v>3014.7377377377379</c:v>
                </c:pt>
                <c:pt idx="435">
                  <c:v>3014.7417417417419</c:v>
                </c:pt>
                <c:pt idx="436">
                  <c:v>3014.7457457457458</c:v>
                </c:pt>
                <c:pt idx="437">
                  <c:v>3014.7497497497498</c:v>
                </c:pt>
                <c:pt idx="438">
                  <c:v>3014.7537537537537</c:v>
                </c:pt>
                <c:pt idx="439">
                  <c:v>3014.7577577577576</c:v>
                </c:pt>
                <c:pt idx="440">
                  <c:v>3014.7617617617616</c:v>
                </c:pt>
                <c:pt idx="441">
                  <c:v>3014.765765765766</c:v>
                </c:pt>
                <c:pt idx="442">
                  <c:v>3014.7697697697699</c:v>
                </c:pt>
                <c:pt idx="443">
                  <c:v>3014.7737737737739</c:v>
                </c:pt>
                <c:pt idx="444">
                  <c:v>3014.7777777777778</c:v>
                </c:pt>
                <c:pt idx="445">
                  <c:v>3014.7817817817818</c:v>
                </c:pt>
                <c:pt idx="446">
                  <c:v>3014.7857857857857</c:v>
                </c:pt>
                <c:pt idx="447">
                  <c:v>3014.7897897897897</c:v>
                </c:pt>
                <c:pt idx="448">
                  <c:v>3014.7937937937936</c:v>
                </c:pt>
                <c:pt idx="449">
                  <c:v>3014.797797797798</c:v>
                </c:pt>
                <c:pt idx="450">
                  <c:v>3014.801801801802</c:v>
                </c:pt>
                <c:pt idx="451">
                  <c:v>3014.8058058058059</c:v>
                </c:pt>
                <c:pt idx="452">
                  <c:v>3014.8098098098098</c:v>
                </c:pt>
                <c:pt idx="453">
                  <c:v>3014.8138138138138</c:v>
                </c:pt>
                <c:pt idx="454">
                  <c:v>3014.8178178178177</c:v>
                </c:pt>
                <c:pt idx="455">
                  <c:v>3014.8218218218217</c:v>
                </c:pt>
                <c:pt idx="456">
                  <c:v>3014.8258258258256</c:v>
                </c:pt>
                <c:pt idx="457">
                  <c:v>3014.82982982983</c:v>
                </c:pt>
                <c:pt idx="458">
                  <c:v>3014.833833833834</c:v>
                </c:pt>
                <c:pt idx="459">
                  <c:v>3014.8378378378379</c:v>
                </c:pt>
                <c:pt idx="460">
                  <c:v>3014.8418418418419</c:v>
                </c:pt>
                <c:pt idx="461">
                  <c:v>3014.8458458458458</c:v>
                </c:pt>
                <c:pt idx="462">
                  <c:v>3014.8498498498498</c:v>
                </c:pt>
                <c:pt idx="463">
                  <c:v>3014.8538538538537</c:v>
                </c:pt>
                <c:pt idx="464">
                  <c:v>3014.8578578578577</c:v>
                </c:pt>
                <c:pt idx="465">
                  <c:v>3014.8618618618621</c:v>
                </c:pt>
                <c:pt idx="466">
                  <c:v>3014.865865865866</c:v>
                </c:pt>
                <c:pt idx="467">
                  <c:v>3014.8698698698699</c:v>
                </c:pt>
                <c:pt idx="468">
                  <c:v>3014.8738738738739</c:v>
                </c:pt>
                <c:pt idx="469">
                  <c:v>3014.8778778778778</c:v>
                </c:pt>
                <c:pt idx="470">
                  <c:v>3014.8818818818818</c:v>
                </c:pt>
                <c:pt idx="471">
                  <c:v>3014.8858858858857</c:v>
                </c:pt>
                <c:pt idx="472">
                  <c:v>3014.8898898898897</c:v>
                </c:pt>
                <c:pt idx="473">
                  <c:v>3014.8938938938941</c:v>
                </c:pt>
                <c:pt idx="474">
                  <c:v>3014.897897897898</c:v>
                </c:pt>
                <c:pt idx="475">
                  <c:v>3014.901901901902</c:v>
                </c:pt>
                <c:pt idx="476">
                  <c:v>3014.9059059059059</c:v>
                </c:pt>
                <c:pt idx="477">
                  <c:v>3014.9099099099099</c:v>
                </c:pt>
                <c:pt idx="478">
                  <c:v>3014.9139139139138</c:v>
                </c:pt>
                <c:pt idx="479">
                  <c:v>3014.9179179179177</c:v>
                </c:pt>
                <c:pt idx="480">
                  <c:v>3014.9219219219221</c:v>
                </c:pt>
                <c:pt idx="481">
                  <c:v>3014.9259259259261</c:v>
                </c:pt>
                <c:pt idx="482">
                  <c:v>3014.92992992993</c:v>
                </c:pt>
                <c:pt idx="483">
                  <c:v>3014.933933933934</c:v>
                </c:pt>
                <c:pt idx="484">
                  <c:v>3014.9379379379379</c:v>
                </c:pt>
                <c:pt idx="485">
                  <c:v>3014.9419419419419</c:v>
                </c:pt>
                <c:pt idx="486">
                  <c:v>3014.9459459459458</c:v>
                </c:pt>
                <c:pt idx="487">
                  <c:v>3014.9499499499498</c:v>
                </c:pt>
                <c:pt idx="488">
                  <c:v>3014.9539539539542</c:v>
                </c:pt>
                <c:pt idx="489">
                  <c:v>3014.9579579579581</c:v>
                </c:pt>
                <c:pt idx="490">
                  <c:v>3014.9619619619621</c:v>
                </c:pt>
                <c:pt idx="491">
                  <c:v>3014.965965965966</c:v>
                </c:pt>
                <c:pt idx="492">
                  <c:v>3014.96996996997</c:v>
                </c:pt>
                <c:pt idx="493">
                  <c:v>3014.9739739739739</c:v>
                </c:pt>
                <c:pt idx="494">
                  <c:v>3014.9779779779778</c:v>
                </c:pt>
                <c:pt idx="495">
                  <c:v>3014.9819819819818</c:v>
                </c:pt>
                <c:pt idx="496">
                  <c:v>3014.9859859859862</c:v>
                </c:pt>
                <c:pt idx="497">
                  <c:v>3014.9899899899901</c:v>
                </c:pt>
                <c:pt idx="498">
                  <c:v>3014.9939939939941</c:v>
                </c:pt>
                <c:pt idx="499">
                  <c:v>3014.997997997998</c:v>
                </c:pt>
                <c:pt idx="500">
                  <c:v>3015.002002002002</c:v>
                </c:pt>
                <c:pt idx="501">
                  <c:v>3015.0060060060059</c:v>
                </c:pt>
                <c:pt idx="502">
                  <c:v>3015.0100100100099</c:v>
                </c:pt>
                <c:pt idx="503">
                  <c:v>3015.0140140140138</c:v>
                </c:pt>
                <c:pt idx="504">
                  <c:v>3015.0180180180182</c:v>
                </c:pt>
                <c:pt idx="505">
                  <c:v>3015.0220220220222</c:v>
                </c:pt>
                <c:pt idx="506">
                  <c:v>3015.0260260260261</c:v>
                </c:pt>
                <c:pt idx="507">
                  <c:v>3015.03003003003</c:v>
                </c:pt>
                <c:pt idx="508">
                  <c:v>3015.034034034034</c:v>
                </c:pt>
                <c:pt idx="509">
                  <c:v>3015.0380380380379</c:v>
                </c:pt>
                <c:pt idx="510">
                  <c:v>3015.0420420420419</c:v>
                </c:pt>
                <c:pt idx="511">
                  <c:v>3015.0460460460458</c:v>
                </c:pt>
                <c:pt idx="512">
                  <c:v>3015.0500500500502</c:v>
                </c:pt>
                <c:pt idx="513">
                  <c:v>3015.0540540540542</c:v>
                </c:pt>
                <c:pt idx="514">
                  <c:v>3015.0580580580581</c:v>
                </c:pt>
                <c:pt idx="515">
                  <c:v>3015.0620620620621</c:v>
                </c:pt>
                <c:pt idx="516">
                  <c:v>3015.066066066066</c:v>
                </c:pt>
                <c:pt idx="517">
                  <c:v>3015.07007007007</c:v>
                </c:pt>
                <c:pt idx="518">
                  <c:v>3015.0740740740739</c:v>
                </c:pt>
                <c:pt idx="519">
                  <c:v>3015.0780780780779</c:v>
                </c:pt>
                <c:pt idx="520">
                  <c:v>3015.0820820820823</c:v>
                </c:pt>
                <c:pt idx="521">
                  <c:v>3015.0860860860862</c:v>
                </c:pt>
                <c:pt idx="522">
                  <c:v>3015.0900900900901</c:v>
                </c:pt>
                <c:pt idx="523">
                  <c:v>3015.0940940940941</c:v>
                </c:pt>
                <c:pt idx="524">
                  <c:v>3015.098098098098</c:v>
                </c:pt>
                <c:pt idx="525">
                  <c:v>3015.102102102102</c:v>
                </c:pt>
                <c:pt idx="526">
                  <c:v>3015.1061061061059</c:v>
                </c:pt>
                <c:pt idx="527">
                  <c:v>3015.1101101101103</c:v>
                </c:pt>
                <c:pt idx="528">
                  <c:v>3015.1141141141143</c:v>
                </c:pt>
                <c:pt idx="529">
                  <c:v>3015.1181181181182</c:v>
                </c:pt>
                <c:pt idx="530">
                  <c:v>3015.1221221221222</c:v>
                </c:pt>
                <c:pt idx="531">
                  <c:v>3015.1261261261261</c:v>
                </c:pt>
                <c:pt idx="532">
                  <c:v>3015.1301301301301</c:v>
                </c:pt>
                <c:pt idx="533">
                  <c:v>3015.134134134134</c:v>
                </c:pt>
                <c:pt idx="534">
                  <c:v>3015.1381381381379</c:v>
                </c:pt>
                <c:pt idx="535">
                  <c:v>3015.1421421421423</c:v>
                </c:pt>
                <c:pt idx="536">
                  <c:v>3015.1461461461463</c:v>
                </c:pt>
                <c:pt idx="537">
                  <c:v>3015.1501501501502</c:v>
                </c:pt>
                <c:pt idx="538">
                  <c:v>3015.1541541541542</c:v>
                </c:pt>
                <c:pt idx="539">
                  <c:v>3015.1581581581581</c:v>
                </c:pt>
                <c:pt idx="540">
                  <c:v>3015.1621621621621</c:v>
                </c:pt>
                <c:pt idx="541">
                  <c:v>3015.166166166166</c:v>
                </c:pt>
                <c:pt idx="542">
                  <c:v>3015.17017017017</c:v>
                </c:pt>
                <c:pt idx="543">
                  <c:v>3015.1741741741744</c:v>
                </c:pt>
                <c:pt idx="544">
                  <c:v>3015.1781781781783</c:v>
                </c:pt>
                <c:pt idx="545">
                  <c:v>3015.1821821821823</c:v>
                </c:pt>
                <c:pt idx="546">
                  <c:v>3015.1861861861862</c:v>
                </c:pt>
                <c:pt idx="547">
                  <c:v>3015.1901901901902</c:v>
                </c:pt>
                <c:pt idx="548">
                  <c:v>3015.1941941941941</c:v>
                </c:pt>
                <c:pt idx="549">
                  <c:v>3015.198198198198</c:v>
                </c:pt>
                <c:pt idx="550">
                  <c:v>3015.202202202202</c:v>
                </c:pt>
                <c:pt idx="551">
                  <c:v>3015.2062062062064</c:v>
                </c:pt>
                <c:pt idx="552">
                  <c:v>3015.2102102102103</c:v>
                </c:pt>
                <c:pt idx="553">
                  <c:v>3015.2142142142143</c:v>
                </c:pt>
                <c:pt idx="554">
                  <c:v>3015.2182182182182</c:v>
                </c:pt>
                <c:pt idx="555">
                  <c:v>3015.2222222222222</c:v>
                </c:pt>
                <c:pt idx="556">
                  <c:v>3015.2262262262261</c:v>
                </c:pt>
                <c:pt idx="557">
                  <c:v>3015.2302302302301</c:v>
                </c:pt>
                <c:pt idx="558">
                  <c:v>3015.234234234234</c:v>
                </c:pt>
                <c:pt idx="559">
                  <c:v>3015.2382382382384</c:v>
                </c:pt>
                <c:pt idx="560">
                  <c:v>3015.2422422422424</c:v>
                </c:pt>
                <c:pt idx="561">
                  <c:v>3015.2462462462463</c:v>
                </c:pt>
                <c:pt idx="562">
                  <c:v>3015.2502502502502</c:v>
                </c:pt>
                <c:pt idx="563">
                  <c:v>3015.2542542542542</c:v>
                </c:pt>
                <c:pt idx="564">
                  <c:v>3015.2582582582581</c:v>
                </c:pt>
                <c:pt idx="565">
                  <c:v>3015.2622622622621</c:v>
                </c:pt>
                <c:pt idx="566">
                  <c:v>3015.2662662662665</c:v>
                </c:pt>
                <c:pt idx="567">
                  <c:v>3015.2702702702704</c:v>
                </c:pt>
                <c:pt idx="568">
                  <c:v>3015.2742742742744</c:v>
                </c:pt>
                <c:pt idx="569">
                  <c:v>3015.2782782782783</c:v>
                </c:pt>
                <c:pt idx="570">
                  <c:v>3015.2822822822823</c:v>
                </c:pt>
                <c:pt idx="571">
                  <c:v>3015.2862862862862</c:v>
                </c:pt>
                <c:pt idx="572">
                  <c:v>3015.2902902902902</c:v>
                </c:pt>
                <c:pt idx="573">
                  <c:v>3015.2942942942941</c:v>
                </c:pt>
                <c:pt idx="574">
                  <c:v>3015.2982982982985</c:v>
                </c:pt>
                <c:pt idx="575">
                  <c:v>3015.3023023023025</c:v>
                </c:pt>
                <c:pt idx="576">
                  <c:v>3015.3063063063064</c:v>
                </c:pt>
                <c:pt idx="577">
                  <c:v>3015.3103103103103</c:v>
                </c:pt>
                <c:pt idx="578">
                  <c:v>3015.3143143143143</c:v>
                </c:pt>
                <c:pt idx="579">
                  <c:v>3015.3183183183182</c:v>
                </c:pt>
                <c:pt idx="580">
                  <c:v>3015.3223223223222</c:v>
                </c:pt>
                <c:pt idx="581">
                  <c:v>3015.3263263263261</c:v>
                </c:pt>
                <c:pt idx="582">
                  <c:v>3015.3303303303305</c:v>
                </c:pt>
                <c:pt idx="583">
                  <c:v>3015.3343343343345</c:v>
                </c:pt>
                <c:pt idx="584">
                  <c:v>3015.3383383383384</c:v>
                </c:pt>
                <c:pt idx="585">
                  <c:v>3015.3423423423424</c:v>
                </c:pt>
                <c:pt idx="586">
                  <c:v>3015.3463463463463</c:v>
                </c:pt>
                <c:pt idx="587">
                  <c:v>3015.3503503503503</c:v>
                </c:pt>
                <c:pt idx="588">
                  <c:v>3015.3543543543542</c:v>
                </c:pt>
                <c:pt idx="589">
                  <c:v>3015.3583583583581</c:v>
                </c:pt>
                <c:pt idx="590">
                  <c:v>3015.3623623623625</c:v>
                </c:pt>
                <c:pt idx="591">
                  <c:v>3015.3663663663665</c:v>
                </c:pt>
                <c:pt idx="592">
                  <c:v>3015.3703703703704</c:v>
                </c:pt>
                <c:pt idx="593">
                  <c:v>3015.3743743743744</c:v>
                </c:pt>
                <c:pt idx="594">
                  <c:v>3015.3783783783783</c:v>
                </c:pt>
                <c:pt idx="595">
                  <c:v>3015.3823823823823</c:v>
                </c:pt>
                <c:pt idx="596">
                  <c:v>3015.3863863863862</c:v>
                </c:pt>
                <c:pt idx="597">
                  <c:v>3015.3903903903902</c:v>
                </c:pt>
                <c:pt idx="598">
                  <c:v>3015.3943943943946</c:v>
                </c:pt>
                <c:pt idx="599">
                  <c:v>3015.3983983983985</c:v>
                </c:pt>
                <c:pt idx="600">
                  <c:v>3015.4024024024025</c:v>
                </c:pt>
                <c:pt idx="601">
                  <c:v>3015.4064064064064</c:v>
                </c:pt>
                <c:pt idx="602">
                  <c:v>3015.4104104104103</c:v>
                </c:pt>
                <c:pt idx="603">
                  <c:v>3015.4144144144143</c:v>
                </c:pt>
                <c:pt idx="604">
                  <c:v>3015.4184184184182</c:v>
                </c:pt>
                <c:pt idx="605">
                  <c:v>3015.4224224224226</c:v>
                </c:pt>
                <c:pt idx="606">
                  <c:v>3015.4264264264266</c:v>
                </c:pt>
                <c:pt idx="607">
                  <c:v>3015.4304304304305</c:v>
                </c:pt>
                <c:pt idx="608">
                  <c:v>3015.4344344344345</c:v>
                </c:pt>
                <c:pt idx="609">
                  <c:v>3015.4384384384384</c:v>
                </c:pt>
                <c:pt idx="610">
                  <c:v>3015.4424424424424</c:v>
                </c:pt>
                <c:pt idx="611">
                  <c:v>3015.4464464464463</c:v>
                </c:pt>
                <c:pt idx="612">
                  <c:v>3015.4504504504503</c:v>
                </c:pt>
                <c:pt idx="613">
                  <c:v>3015.4544544544547</c:v>
                </c:pt>
                <c:pt idx="614">
                  <c:v>3015.4584584584586</c:v>
                </c:pt>
                <c:pt idx="615">
                  <c:v>3015.4624624624626</c:v>
                </c:pt>
                <c:pt idx="616">
                  <c:v>3015.4664664664665</c:v>
                </c:pt>
                <c:pt idx="617">
                  <c:v>3015.4704704704704</c:v>
                </c:pt>
                <c:pt idx="618">
                  <c:v>3015.4744744744744</c:v>
                </c:pt>
                <c:pt idx="619">
                  <c:v>3015.4784784784783</c:v>
                </c:pt>
                <c:pt idx="620">
                  <c:v>3015.4824824824823</c:v>
                </c:pt>
                <c:pt idx="621">
                  <c:v>3015.4864864864867</c:v>
                </c:pt>
                <c:pt idx="622">
                  <c:v>3015.4904904904906</c:v>
                </c:pt>
                <c:pt idx="623">
                  <c:v>3015.4944944944946</c:v>
                </c:pt>
                <c:pt idx="624">
                  <c:v>3015.4984984984985</c:v>
                </c:pt>
                <c:pt idx="625">
                  <c:v>3015.5025025025025</c:v>
                </c:pt>
                <c:pt idx="626">
                  <c:v>3015.5065065065064</c:v>
                </c:pt>
                <c:pt idx="627">
                  <c:v>3015.5105105105104</c:v>
                </c:pt>
                <c:pt idx="628">
                  <c:v>3015.5145145145143</c:v>
                </c:pt>
                <c:pt idx="629">
                  <c:v>3015.5185185185187</c:v>
                </c:pt>
                <c:pt idx="630">
                  <c:v>3015.5225225225226</c:v>
                </c:pt>
                <c:pt idx="631">
                  <c:v>3015.5265265265266</c:v>
                </c:pt>
                <c:pt idx="632">
                  <c:v>3015.5305305305305</c:v>
                </c:pt>
                <c:pt idx="633">
                  <c:v>3015.5345345345345</c:v>
                </c:pt>
                <c:pt idx="634">
                  <c:v>3015.5385385385384</c:v>
                </c:pt>
                <c:pt idx="635">
                  <c:v>3015.5425425425424</c:v>
                </c:pt>
                <c:pt idx="636">
                  <c:v>3015.5465465465463</c:v>
                </c:pt>
                <c:pt idx="637">
                  <c:v>3015.5505505505507</c:v>
                </c:pt>
                <c:pt idx="638">
                  <c:v>3015.5545545545547</c:v>
                </c:pt>
                <c:pt idx="639">
                  <c:v>3015.5585585585586</c:v>
                </c:pt>
                <c:pt idx="640">
                  <c:v>3015.5625625625626</c:v>
                </c:pt>
                <c:pt idx="641">
                  <c:v>3015.5665665665665</c:v>
                </c:pt>
                <c:pt idx="642">
                  <c:v>3015.5705705705705</c:v>
                </c:pt>
                <c:pt idx="643">
                  <c:v>3015.5745745745744</c:v>
                </c:pt>
                <c:pt idx="644">
                  <c:v>3015.5785785785788</c:v>
                </c:pt>
                <c:pt idx="645">
                  <c:v>3015.5825825825827</c:v>
                </c:pt>
                <c:pt idx="646">
                  <c:v>3015.5865865865867</c:v>
                </c:pt>
                <c:pt idx="647">
                  <c:v>3015.5905905905906</c:v>
                </c:pt>
                <c:pt idx="648">
                  <c:v>3015.5945945945946</c:v>
                </c:pt>
                <c:pt idx="649">
                  <c:v>3015.5985985985985</c:v>
                </c:pt>
                <c:pt idx="650">
                  <c:v>3015.6026026026025</c:v>
                </c:pt>
                <c:pt idx="651">
                  <c:v>3015.6066066066064</c:v>
                </c:pt>
                <c:pt idx="652">
                  <c:v>3015.6106106106108</c:v>
                </c:pt>
                <c:pt idx="653">
                  <c:v>3015.6146146146148</c:v>
                </c:pt>
                <c:pt idx="654">
                  <c:v>3015.6186186186187</c:v>
                </c:pt>
                <c:pt idx="655">
                  <c:v>3015.6226226226227</c:v>
                </c:pt>
                <c:pt idx="656">
                  <c:v>3015.6266266266266</c:v>
                </c:pt>
                <c:pt idx="657">
                  <c:v>3015.6306306306305</c:v>
                </c:pt>
                <c:pt idx="658">
                  <c:v>3015.6346346346345</c:v>
                </c:pt>
                <c:pt idx="659">
                  <c:v>3015.6386386386384</c:v>
                </c:pt>
                <c:pt idx="660">
                  <c:v>3015.6426426426428</c:v>
                </c:pt>
                <c:pt idx="661">
                  <c:v>3015.6466466466468</c:v>
                </c:pt>
                <c:pt idx="662">
                  <c:v>3015.6506506506507</c:v>
                </c:pt>
                <c:pt idx="663">
                  <c:v>3015.6546546546547</c:v>
                </c:pt>
                <c:pt idx="664">
                  <c:v>3015.6586586586586</c:v>
                </c:pt>
                <c:pt idx="665">
                  <c:v>3015.6626626626626</c:v>
                </c:pt>
                <c:pt idx="666">
                  <c:v>3015.6666666666665</c:v>
                </c:pt>
                <c:pt idx="667">
                  <c:v>3015.6706706706705</c:v>
                </c:pt>
                <c:pt idx="668">
                  <c:v>3015.6746746746749</c:v>
                </c:pt>
                <c:pt idx="669">
                  <c:v>3015.6786786786788</c:v>
                </c:pt>
                <c:pt idx="670">
                  <c:v>3015.6826826826828</c:v>
                </c:pt>
                <c:pt idx="671">
                  <c:v>3015.6866866866867</c:v>
                </c:pt>
                <c:pt idx="672">
                  <c:v>3015.6906906906906</c:v>
                </c:pt>
                <c:pt idx="673">
                  <c:v>3015.6946946946946</c:v>
                </c:pt>
                <c:pt idx="674">
                  <c:v>3015.6986986986985</c:v>
                </c:pt>
                <c:pt idx="675">
                  <c:v>3015.7027027027025</c:v>
                </c:pt>
                <c:pt idx="676">
                  <c:v>3015.7067067067069</c:v>
                </c:pt>
                <c:pt idx="677">
                  <c:v>3015.7107107107108</c:v>
                </c:pt>
                <c:pt idx="678">
                  <c:v>3015.7147147147148</c:v>
                </c:pt>
                <c:pt idx="679">
                  <c:v>3015.7187187187187</c:v>
                </c:pt>
                <c:pt idx="680">
                  <c:v>3015.7227227227227</c:v>
                </c:pt>
                <c:pt idx="681">
                  <c:v>3015.7267267267266</c:v>
                </c:pt>
                <c:pt idx="682">
                  <c:v>3015.7307307307306</c:v>
                </c:pt>
                <c:pt idx="683">
                  <c:v>3015.734734734735</c:v>
                </c:pt>
                <c:pt idx="684">
                  <c:v>3015.7387387387389</c:v>
                </c:pt>
                <c:pt idx="685">
                  <c:v>3015.7427427427428</c:v>
                </c:pt>
                <c:pt idx="686">
                  <c:v>3015.7467467467468</c:v>
                </c:pt>
                <c:pt idx="687">
                  <c:v>3015.7507507507507</c:v>
                </c:pt>
                <c:pt idx="688">
                  <c:v>3015.7547547547547</c:v>
                </c:pt>
                <c:pt idx="689">
                  <c:v>3015.7587587587586</c:v>
                </c:pt>
                <c:pt idx="690">
                  <c:v>3015.7627627627626</c:v>
                </c:pt>
                <c:pt idx="691">
                  <c:v>3015.766766766767</c:v>
                </c:pt>
                <c:pt idx="692">
                  <c:v>3015.7707707707709</c:v>
                </c:pt>
                <c:pt idx="693">
                  <c:v>3015.7747747747749</c:v>
                </c:pt>
                <c:pt idx="694">
                  <c:v>3015.7787787787788</c:v>
                </c:pt>
                <c:pt idx="695">
                  <c:v>3015.7827827827828</c:v>
                </c:pt>
                <c:pt idx="696">
                  <c:v>3015.7867867867867</c:v>
                </c:pt>
                <c:pt idx="697">
                  <c:v>3015.7907907907907</c:v>
                </c:pt>
                <c:pt idx="698">
                  <c:v>3015.7947947947946</c:v>
                </c:pt>
                <c:pt idx="699">
                  <c:v>3015.798798798799</c:v>
                </c:pt>
                <c:pt idx="700">
                  <c:v>3015.8028028028029</c:v>
                </c:pt>
                <c:pt idx="701">
                  <c:v>3015.8068068068069</c:v>
                </c:pt>
                <c:pt idx="702">
                  <c:v>3015.8108108108108</c:v>
                </c:pt>
                <c:pt idx="703">
                  <c:v>3015.8148148148148</c:v>
                </c:pt>
                <c:pt idx="704">
                  <c:v>3015.8188188188187</c:v>
                </c:pt>
                <c:pt idx="705">
                  <c:v>3015.8228228228227</c:v>
                </c:pt>
                <c:pt idx="706">
                  <c:v>3015.8268268268266</c:v>
                </c:pt>
                <c:pt idx="707">
                  <c:v>3015.830830830831</c:v>
                </c:pt>
                <c:pt idx="708">
                  <c:v>3015.834834834835</c:v>
                </c:pt>
                <c:pt idx="709">
                  <c:v>3015.8388388388389</c:v>
                </c:pt>
                <c:pt idx="710">
                  <c:v>3015.8428428428429</c:v>
                </c:pt>
                <c:pt idx="711">
                  <c:v>3015.8468468468468</c:v>
                </c:pt>
                <c:pt idx="712">
                  <c:v>3015.8508508508507</c:v>
                </c:pt>
                <c:pt idx="713">
                  <c:v>3015.8548548548547</c:v>
                </c:pt>
                <c:pt idx="714">
                  <c:v>3015.8588588588586</c:v>
                </c:pt>
                <c:pt idx="715">
                  <c:v>3015.862862862863</c:v>
                </c:pt>
                <c:pt idx="716">
                  <c:v>3015.866866866867</c:v>
                </c:pt>
                <c:pt idx="717">
                  <c:v>3015.8708708708709</c:v>
                </c:pt>
                <c:pt idx="718">
                  <c:v>3015.8748748748749</c:v>
                </c:pt>
                <c:pt idx="719">
                  <c:v>3015.8788788788788</c:v>
                </c:pt>
                <c:pt idx="720">
                  <c:v>3015.8828828828828</c:v>
                </c:pt>
                <c:pt idx="721">
                  <c:v>3015.8868868868867</c:v>
                </c:pt>
                <c:pt idx="722">
                  <c:v>3015.8908908908911</c:v>
                </c:pt>
                <c:pt idx="723">
                  <c:v>3015.8948948948951</c:v>
                </c:pt>
                <c:pt idx="724">
                  <c:v>3015.898898898899</c:v>
                </c:pt>
                <c:pt idx="725">
                  <c:v>3015.902902902903</c:v>
                </c:pt>
                <c:pt idx="726">
                  <c:v>3015.9069069069069</c:v>
                </c:pt>
                <c:pt idx="727">
                  <c:v>3015.9109109109108</c:v>
                </c:pt>
                <c:pt idx="728">
                  <c:v>3015.9149149149148</c:v>
                </c:pt>
                <c:pt idx="729">
                  <c:v>3015.9189189189187</c:v>
                </c:pt>
                <c:pt idx="730">
                  <c:v>3015.9229229229231</c:v>
                </c:pt>
                <c:pt idx="731">
                  <c:v>3015.9269269269271</c:v>
                </c:pt>
                <c:pt idx="732">
                  <c:v>3015.930930930931</c:v>
                </c:pt>
                <c:pt idx="733">
                  <c:v>3015.934934934935</c:v>
                </c:pt>
                <c:pt idx="734">
                  <c:v>3015.9389389389389</c:v>
                </c:pt>
                <c:pt idx="735">
                  <c:v>3015.9429429429429</c:v>
                </c:pt>
                <c:pt idx="736">
                  <c:v>3015.9469469469468</c:v>
                </c:pt>
                <c:pt idx="737">
                  <c:v>3015.9509509509508</c:v>
                </c:pt>
                <c:pt idx="738">
                  <c:v>3015.9549549549552</c:v>
                </c:pt>
                <c:pt idx="739">
                  <c:v>3015.9589589589591</c:v>
                </c:pt>
                <c:pt idx="740">
                  <c:v>3015.962962962963</c:v>
                </c:pt>
                <c:pt idx="741">
                  <c:v>3015.966966966967</c:v>
                </c:pt>
                <c:pt idx="742">
                  <c:v>3015.9709709709709</c:v>
                </c:pt>
                <c:pt idx="743">
                  <c:v>3015.9749749749749</c:v>
                </c:pt>
                <c:pt idx="744">
                  <c:v>3015.9789789789788</c:v>
                </c:pt>
                <c:pt idx="745">
                  <c:v>3015.9829829829828</c:v>
                </c:pt>
                <c:pt idx="746">
                  <c:v>3015.9869869869872</c:v>
                </c:pt>
                <c:pt idx="747">
                  <c:v>3015.9909909909911</c:v>
                </c:pt>
                <c:pt idx="748">
                  <c:v>3015.9949949949951</c:v>
                </c:pt>
                <c:pt idx="749">
                  <c:v>3015.998998998999</c:v>
                </c:pt>
                <c:pt idx="750">
                  <c:v>3016.003003003003</c:v>
                </c:pt>
                <c:pt idx="751">
                  <c:v>3016.0070070070069</c:v>
                </c:pt>
                <c:pt idx="752">
                  <c:v>3016.0110110110109</c:v>
                </c:pt>
                <c:pt idx="753">
                  <c:v>3016.0150150150148</c:v>
                </c:pt>
                <c:pt idx="754">
                  <c:v>3016.0190190190192</c:v>
                </c:pt>
                <c:pt idx="755">
                  <c:v>3016.0230230230231</c:v>
                </c:pt>
                <c:pt idx="756">
                  <c:v>3016.0270270270271</c:v>
                </c:pt>
                <c:pt idx="757">
                  <c:v>3016.031031031031</c:v>
                </c:pt>
                <c:pt idx="758">
                  <c:v>3016.035035035035</c:v>
                </c:pt>
                <c:pt idx="759">
                  <c:v>3016.0390390390389</c:v>
                </c:pt>
                <c:pt idx="760">
                  <c:v>3016.0430430430429</c:v>
                </c:pt>
                <c:pt idx="761">
                  <c:v>3016.0470470470473</c:v>
                </c:pt>
                <c:pt idx="762">
                  <c:v>3016.0510510510512</c:v>
                </c:pt>
                <c:pt idx="763">
                  <c:v>3016.0550550550552</c:v>
                </c:pt>
                <c:pt idx="764">
                  <c:v>3016.0590590590591</c:v>
                </c:pt>
                <c:pt idx="765">
                  <c:v>3016.0630630630631</c:v>
                </c:pt>
                <c:pt idx="766">
                  <c:v>3016.067067067067</c:v>
                </c:pt>
                <c:pt idx="767">
                  <c:v>3016.0710710710709</c:v>
                </c:pt>
                <c:pt idx="768">
                  <c:v>3016.0750750750749</c:v>
                </c:pt>
                <c:pt idx="769">
                  <c:v>3016.0790790790793</c:v>
                </c:pt>
                <c:pt idx="770">
                  <c:v>3016.0830830830832</c:v>
                </c:pt>
                <c:pt idx="771">
                  <c:v>3016.0870870870872</c:v>
                </c:pt>
                <c:pt idx="772">
                  <c:v>3016.0910910910911</c:v>
                </c:pt>
                <c:pt idx="773">
                  <c:v>3016.0950950950951</c:v>
                </c:pt>
                <c:pt idx="774">
                  <c:v>3016.099099099099</c:v>
                </c:pt>
                <c:pt idx="775">
                  <c:v>3016.103103103103</c:v>
                </c:pt>
                <c:pt idx="776">
                  <c:v>3016.1071071071069</c:v>
                </c:pt>
                <c:pt idx="777">
                  <c:v>3016.1111111111113</c:v>
                </c:pt>
                <c:pt idx="778">
                  <c:v>3016.1151151151153</c:v>
                </c:pt>
                <c:pt idx="779">
                  <c:v>3016.1191191191192</c:v>
                </c:pt>
                <c:pt idx="780">
                  <c:v>3016.1231231231232</c:v>
                </c:pt>
                <c:pt idx="781">
                  <c:v>3016.1271271271271</c:v>
                </c:pt>
                <c:pt idx="782">
                  <c:v>3016.131131131131</c:v>
                </c:pt>
                <c:pt idx="783">
                  <c:v>3016.135135135135</c:v>
                </c:pt>
                <c:pt idx="784">
                  <c:v>3016.1391391391389</c:v>
                </c:pt>
                <c:pt idx="785">
                  <c:v>3016.1431431431433</c:v>
                </c:pt>
                <c:pt idx="786">
                  <c:v>3016.1471471471473</c:v>
                </c:pt>
                <c:pt idx="787">
                  <c:v>3016.1511511511512</c:v>
                </c:pt>
                <c:pt idx="788">
                  <c:v>3016.1551551551552</c:v>
                </c:pt>
                <c:pt idx="789">
                  <c:v>3016.1591591591591</c:v>
                </c:pt>
                <c:pt idx="790">
                  <c:v>3016.1631631631631</c:v>
                </c:pt>
                <c:pt idx="791">
                  <c:v>3016.167167167167</c:v>
                </c:pt>
                <c:pt idx="792">
                  <c:v>3016.171171171171</c:v>
                </c:pt>
                <c:pt idx="793">
                  <c:v>3016.1751751751754</c:v>
                </c:pt>
                <c:pt idx="794">
                  <c:v>3016.1791791791793</c:v>
                </c:pt>
                <c:pt idx="795">
                  <c:v>3016.1831831831832</c:v>
                </c:pt>
                <c:pt idx="796">
                  <c:v>3016.1871871871872</c:v>
                </c:pt>
                <c:pt idx="797">
                  <c:v>3016.1911911911911</c:v>
                </c:pt>
                <c:pt idx="798">
                  <c:v>3016.1951951951951</c:v>
                </c:pt>
                <c:pt idx="799">
                  <c:v>3016.199199199199</c:v>
                </c:pt>
                <c:pt idx="800">
                  <c:v>3016.2032032032034</c:v>
                </c:pt>
                <c:pt idx="801">
                  <c:v>3016.2072072072074</c:v>
                </c:pt>
                <c:pt idx="802">
                  <c:v>3016.2112112112113</c:v>
                </c:pt>
                <c:pt idx="803">
                  <c:v>3016.2152152152153</c:v>
                </c:pt>
                <c:pt idx="804">
                  <c:v>3016.2192192192192</c:v>
                </c:pt>
                <c:pt idx="805">
                  <c:v>3016.2232232232232</c:v>
                </c:pt>
                <c:pt idx="806">
                  <c:v>3016.2272272272271</c:v>
                </c:pt>
                <c:pt idx="807">
                  <c:v>3016.231231231231</c:v>
                </c:pt>
                <c:pt idx="808">
                  <c:v>3016.2352352352355</c:v>
                </c:pt>
                <c:pt idx="809">
                  <c:v>3016.2392392392394</c:v>
                </c:pt>
                <c:pt idx="810">
                  <c:v>3016.2432432432433</c:v>
                </c:pt>
                <c:pt idx="811">
                  <c:v>3016.2472472472473</c:v>
                </c:pt>
                <c:pt idx="812">
                  <c:v>3016.2512512512512</c:v>
                </c:pt>
                <c:pt idx="813">
                  <c:v>3016.2552552552552</c:v>
                </c:pt>
                <c:pt idx="814">
                  <c:v>3016.2592592592591</c:v>
                </c:pt>
                <c:pt idx="815">
                  <c:v>3016.2632632632631</c:v>
                </c:pt>
                <c:pt idx="816">
                  <c:v>3016.2672672672675</c:v>
                </c:pt>
                <c:pt idx="817">
                  <c:v>3016.2712712712714</c:v>
                </c:pt>
                <c:pt idx="818">
                  <c:v>3016.2752752752754</c:v>
                </c:pt>
                <c:pt idx="819">
                  <c:v>3016.2792792792793</c:v>
                </c:pt>
                <c:pt idx="820">
                  <c:v>3016.2832832832833</c:v>
                </c:pt>
                <c:pt idx="821">
                  <c:v>3016.2872872872872</c:v>
                </c:pt>
                <c:pt idx="822">
                  <c:v>3016.2912912912911</c:v>
                </c:pt>
                <c:pt idx="823">
                  <c:v>3016.2952952952951</c:v>
                </c:pt>
                <c:pt idx="824">
                  <c:v>3016.2992992992995</c:v>
                </c:pt>
                <c:pt idx="825">
                  <c:v>3016.3033033033034</c:v>
                </c:pt>
                <c:pt idx="826">
                  <c:v>3016.3073073073074</c:v>
                </c:pt>
                <c:pt idx="827">
                  <c:v>3016.3113113113113</c:v>
                </c:pt>
                <c:pt idx="828">
                  <c:v>3016.3153153153153</c:v>
                </c:pt>
                <c:pt idx="829">
                  <c:v>3016.3193193193192</c:v>
                </c:pt>
                <c:pt idx="830">
                  <c:v>3016.3233233233232</c:v>
                </c:pt>
                <c:pt idx="831">
                  <c:v>3016.3273273273271</c:v>
                </c:pt>
                <c:pt idx="832">
                  <c:v>3016.3313313313315</c:v>
                </c:pt>
                <c:pt idx="833">
                  <c:v>3016.3353353353355</c:v>
                </c:pt>
                <c:pt idx="834">
                  <c:v>3016.3393393393394</c:v>
                </c:pt>
                <c:pt idx="835">
                  <c:v>3016.3433433433433</c:v>
                </c:pt>
                <c:pt idx="836">
                  <c:v>3016.3473473473473</c:v>
                </c:pt>
                <c:pt idx="837">
                  <c:v>3016.3513513513512</c:v>
                </c:pt>
                <c:pt idx="838">
                  <c:v>3016.3553553553552</c:v>
                </c:pt>
                <c:pt idx="839">
                  <c:v>3016.3593593593591</c:v>
                </c:pt>
                <c:pt idx="840">
                  <c:v>3016.3633633633635</c:v>
                </c:pt>
                <c:pt idx="841">
                  <c:v>3016.3673673673675</c:v>
                </c:pt>
                <c:pt idx="842">
                  <c:v>3016.3713713713714</c:v>
                </c:pt>
                <c:pt idx="843">
                  <c:v>3016.3753753753754</c:v>
                </c:pt>
                <c:pt idx="844">
                  <c:v>3016.3793793793793</c:v>
                </c:pt>
                <c:pt idx="845">
                  <c:v>3016.3833833833833</c:v>
                </c:pt>
                <c:pt idx="846">
                  <c:v>3016.3873873873872</c:v>
                </c:pt>
                <c:pt idx="847">
                  <c:v>3016.3913913913916</c:v>
                </c:pt>
                <c:pt idx="848">
                  <c:v>3016.3953953953956</c:v>
                </c:pt>
                <c:pt idx="849">
                  <c:v>3016.3993993993995</c:v>
                </c:pt>
                <c:pt idx="850">
                  <c:v>3016.4034034034034</c:v>
                </c:pt>
                <c:pt idx="851">
                  <c:v>3016.4074074074074</c:v>
                </c:pt>
                <c:pt idx="852">
                  <c:v>3016.4114114114113</c:v>
                </c:pt>
                <c:pt idx="853">
                  <c:v>3016.4154154154153</c:v>
                </c:pt>
                <c:pt idx="854">
                  <c:v>3016.4194194194192</c:v>
                </c:pt>
                <c:pt idx="855">
                  <c:v>3016.4234234234236</c:v>
                </c:pt>
                <c:pt idx="856">
                  <c:v>3016.4274274274276</c:v>
                </c:pt>
                <c:pt idx="857">
                  <c:v>3016.4314314314315</c:v>
                </c:pt>
                <c:pt idx="858">
                  <c:v>3016.4354354354355</c:v>
                </c:pt>
                <c:pt idx="859">
                  <c:v>3016.4394394394394</c:v>
                </c:pt>
                <c:pt idx="860">
                  <c:v>3016.4434434434434</c:v>
                </c:pt>
                <c:pt idx="861">
                  <c:v>3016.4474474474473</c:v>
                </c:pt>
                <c:pt idx="862">
                  <c:v>3016.4514514514512</c:v>
                </c:pt>
                <c:pt idx="863">
                  <c:v>3016.4554554554556</c:v>
                </c:pt>
                <c:pt idx="864">
                  <c:v>3016.4594594594596</c:v>
                </c:pt>
                <c:pt idx="865">
                  <c:v>3016.4634634634635</c:v>
                </c:pt>
                <c:pt idx="866">
                  <c:v>3016.4674674674675</c:v>
                </c:pt>
                <c:pt idx="867">
                  <c:v>3016.4714714714714</c:v>
                </c:pt>
                <c:pt idx="868">
                  <c:v>3016.4754754754754</c:v>
                </c:pt>
                <c:pt idx="869">
                  <c:v>3016.4794794794793</c:v>
                </c:pt>
                <c:pt idx="870">
                  <c:v>3016.4834834834833</c:v>
                </c:pt>
                <c:pt idx="871">
                  <c:v>3016.4874874874877</c:v>
                </c:pt>
                <c:pt idx="872">
                  <c:v>3016.4914914914916</c:v>
                </c:pt>
                <c:pt idx="873">
                  <c:v>3016.4954954954956</c:v>
                </c:pt>
                <c:pt idx="874">
                  <c:v>3016.4994994994995</c:v>
                </c:pt>
                <c:pt idx="875">
                  <c:v>3016.5035035035035</c:v>
                </c:pt>
                <c:pt idx="876">
                  <c:v>3016.5075075075074</c:v>
                </c:pt>
                <c:pt idx="877">
                  <c:v>3016.5115115115113</c:v>
                </c:pt>
                <c:pt idx="878">
                  <c:v>3016.5155155155153</c:v>
                </c:pt>
                <c:pt idx="879">
                  <c:v>3016.5195195195197</c:v>
                </c:pt>
                <c:pt idx="880">
                  <c:v>3016.5235235235236</c:v>
                </c:pt>
                <c:pt idx="881">
                  <c:v>3016.5275275275276</c:v>
                </c:pt>
                <c:pt idx="882">
                  <c:v>3016.5315315315315</c:v>
                </c:pt>
                <c:pt idx="883">
                  <c:v>3016.5355355355355</c:v>
                </c:pt>
                <c:pt idx="884">
                  <c:v>3016.5395395395394</c:v>
                </c:pt>
                <c:pt idx="885">
                  <c:v>3016.5435435435434</c:v>
                </c:pt>
                <c:pt idx="886">
                  <c:v>3016.5475475475478</c:v>
                </c:pt>
                <c:pt idx="887">
                  <c:v>3016.5515515515517</c:v>
                </c:pt>
                <c:pt idx="888">
                  <c:v>3016.5555555555557</c:v>
                </c:pt>
                <c:pt idx="889">
                  <c:v>3016.5595595595596</c:v>
                </c:pt>
                <c:pt idx="890">
                  <c:v>3016.5635635635635</c:v>
                </c:pt>
                <c:pt idx="891">
                  <c:v>3016.5675675675675</c:v>
                </c:pt>
                <c:pt idx="892">
                  <c:v>3016.5715715715714</c:v>
                </c:pt>
                <c:pt idx="893">
                  <c:v>3016.5755755755754</c:v>
                </c:pt>
                <c:pt idx="894">
                  <c:v>3016.5795795795798</c:v>
                </c:pt>
                <c:pt idx="895">
                  <c:v>3016.5835835835837</c:v>
                </c:pt>
                <c:pt idx="896">
                  <c:v>3016.5875875875877</c:v>
                </c:pt>
                <c:pt idx="897">
                  <c:v>3016.5915915915916</c:v>
                </c:pt>
                <c:pt idx="898">
                  <c:v>3016.5955955955956</c:v>
                </c:pt>
                <c:pt idx="899">
                  <c:v>3016.5995995995995</c:v>
                </c:pt>
                <c:pt idx="900">
                  <c:v>3016.6036036036035</c:v>
                </c:pt>
                <c:pt idx="901">
                  <c:v>3016.6076076076074</c:v>
                </c:pt>
                <c:pt idx="902">
                  <c:v>3016.6116116116118</c:v>
                </c:pt>
                <c:pt idx="903">
                  <c:v>3016.6156156156158</c:v>
                </c:pt>
                <c:pt idx="904">
                  <c:v>3016.6196196196197</c:v>
                </c:pt>
                <c:pt idx="905">
                  <c:v>3016.6236236236236</c:v>
                </c:pt>
                <c:pt idx="906">
                  <c:v>3016.6276276276276</c:v>
                </c:pt>
                <c:pt idx="907">
                  <c:v>3016.6316316316315</c:v>
                </c:pt>
                <c:pt idx="908">
                  <c:v>3016.6356356356355</c:v>
                </c:pt>
                <c:pt idx="909">
                  <c:v>3016.6396396396394</c:v>
                </c:pt>
                <c:pt idx="910">
                  <c:v>3016.6436436436438</c:v>
                </c:pt>
                <c:pt idx="911">
                  <c:v>3016.6476476476478</c:v>
                </c:pt>
                <c:pt idx="912">
                  <c:v>3016.6516516516517</c:v>
                </c:pt>
                <c:pt idx="913">
                  <c:v>3016.6556556556557</c:v>
                </c:pt>
                <c:pt idx="914">
                  <c:v>3016.6596596596596</c:v>
                </c:pt>
                <c:pt idx="915">
                  <c:v>3016.6636636636636</c:v>
                </c:pt>
                <c:pt idx="916">
                  <c:v>3016.6676676676675</c:v>
                </c:pt>
                <c:pt idx="917">
                  <c:v>3016.6716716716714</c:v>
                </c:pt>
                <c:pt idx="918">
                  <c:v>3016.6756756756758</c:v>
                </c:pt>
                <c:pt idx="919">
                  <c:v>3016.6796796796798</c:v>
                </c:pt>
                <c:pt idx="920">
                  <c:v>3016.6836836836837</c:v>
                </c:pt>
                <c:pt idx="921">
                  <c:v>3016.6876876876877</c:v>
                </c:pt>
                <c:pt idx="922">
                  <c:v>3016.6916916916916</c:v>
                </c:pt>
                <c:pt idx="923">
                  <c:v>3016.6956956956956</c:v>
                </c:pt>
                <c:pt idx="924">
                  <c:v>3016.6996996996995</c:v>
                </c:pt>
                <c:pt idx="925">
                  <c:v>3016.7037037037039</c:v>
                </c:pt>
                <c:pt idx="926">
                  <c:v>3016.7077077077079</c:v>
                </c:pt>
                <c:pt idx="927">
                  <c:v>3016.7117117117118</c:v>
                </c:pt>
                <c:pt idx="928">
                  <c:v>3016.7157157157158</c:v>
                </c:pt>
                <c:pt idx="929">
                  <c:v>3016.7197197197197</c:v>
                </c:pt>
                <c:pt idx="930">
                  <c:v>3016.7237237237237</c:v>
                </c:pt>
                <c:pt idx="931">
                  <c:v>3016.7277277277276</c:v>
                </c:pt>
                <c:pt idx="932">
                  <c:v>3016.7317317317315</c:v>
                </c:pt>
                <c:pt idx="933">
                  <c:v>3016.7357357357359</c:v>
                </c:pt>
                <c:pt idx="934">
                  <c:v>3016.7397397397399</c:v>
                </c:pt>
                <c:pt idx="935">
                  <c:v>3016.7437437437438</c:v>
                </c:pt>
                <c:pt idx="936">
                  <c:v>3016.7477477477478</c:v>
                </c:pt>
                <c:pt idx="937">
                  <c:v>3016.7517517517517</c:v>
                </c:pt>
                <c:pt idx="938">
                  <c:v>3016.7557557557557</c:v>
                </c:pt>
                <c:pt idx="939">
                  <c:v>3016.7597597597596</c:v>
                </c:pt>
                <c:pt idx="940">
                  <c:v>3016.7637637637636</c:v>
                </c:pt>
                <c:pt idx="941">
                  <c:v>3016.767767767768</c:v>
                </c:pt>
                <c:pt idx="942">
                  <c:v>3016.7717717717719</c:v>
                </c:pt>
                <c:pt idx="943">
                  <c:v>3016.7757757757759</c:v>
                </c:pt>
                <c:pt idx="944">
                  <c:v>3016.7797797797798</c:v>
                </c:pt>
                <c:pt idx="945">
                  <c:v>3016.7837837837837</c:v>
                </c:pt>
                <c:pt idx="946">
                  <c:v>3016.7877877877877</c:v>
                </c:pt>
                <c:pt idx="947">
                  <c:v>3016.7917917917916</c:v>
                </c:pt>
                <c:pt idx="948">
                  <c:v>3016.7957957957956</c:v>
                </c:pt>
                <c:pt idx="949">
                  <c:v>3016.7997997998</c:v>
                </c:pt>
                <c:pt idx="950">
                  <c:v>3016.8038038038039</c:v>
                </c:pt>
                <c:pt idx="951">
                  <c:v>3016.8078078078079</c:v>
                </c:pt>
                <c:pt idx="952">
                  <c:v>3016.8118118118118</c:v>
                </c:pt>
                <c:pt idx="953">
                  <c:v>3016.8158158158158</c:v>
                </c:pt>
                <c:pt idx="954">
                  <c:v>3016.8198198198197</c:v>
                </c:pt>
                <c:pt idx="955">
                  <c:v>3016.8238238238237</c:v>
                </c:pt>
                <c:pt idx="956">
                  <c:v>3016.8278278278276</c:v>
                </c:pt>
                <c:pt idx="957">
                  <c:v>3016.831831831832</c:v>
                </c:pt>
                <c:pt idx="958">
                  <c:v>3016.835835835836</c:v>
                </c:pt>
                <c:pt idx="959">
                  <c:v>3016.8398398398399</c:v>
                </c:pt>
                <c:pt idx="960">
                  <c:v>3016.8438438438438</c:v>
                </c:pt>
                <c:pt idx="961">
                  <c:v>3016.8478478478478</c:v>
                </c:pt>
                <c:pt idx="962">
                  <c:v>3016.8518518518517</c:v>
                </c:pt>
                <c:pt idx="963">
                  <c:v>3016.8558558558557</c:v>
                </c:pt>
                <c:pt idx="964">
                  <c:v>3016.8598598598601</c:v>
                </c:pt>
                <c:pt idx="965">
                  <c:v>3016.863863863864</c:v>
                </c:pt>
                <c:pt idx="966">
                  <c:v>3016.867867867868</c:v>
                </c:pt>
                <c:pt idx="967">
                  <c:v>3016.8718718718719</c:v>
                </c:pt>
                <c:pt idx="968">
                  <c:v>3016.8758758758759</c:v>
                </c:pt>
                <c:pt idx="969">
                  <c:v>3016.8798798798798</c:v>
                </c:pt>
                <c:pt idx="970">
                  <c:v>3016.8838838838838</c:v>
                </c:pt>
                <c:pt idx="971">
                  <c:v>3016.8878878878877</c:v>
                </c:pt>
                <c:pt idx="972">
                  <c:v>3016.8918918918921</c:v>
                </c:pt>
                <c:pt idx="973">
                  <c:v>3016.895895895896</c:v>
                </c:pt>
                <c:pt idx="974">
                  <c:v>3016.8998998999</c:v>
                </c:pt>
                <c:pt idx="975">
                  <c:v>3016.9039039039039</c:v>
                </c:pt>
                <c:pt idx="976">
                  <c:v>3016.9079079079079</c:v>
                </c:pt>
                <c:pt idx="977">
                  <c:v>3016.9119119119118</c:v>
                </c:pt>
                <c:pt idx="978">
                  <c:v>3016.9159159159158</c:v>
                </c:pt>
                <c:pt idx="979">
                  <c:v>3016.9199199199197</c:v>
                </c:pt>
                <c:pt idx="980">
                  <c:v>3016.9239239239241</c:v>
                </c:pt>
                <c:pt idx="981">
                  <c:v>3016.9279279279281</c:v>
                </c:pt>
                <c:pt idx="982">
                  <c:v>3016.931931931932</c:v>
                </c:pt>
                <c:pt idx="983">
                  <c:v>3016.935935935936</c:v>
                </c:pt>
                <c:pt idx="984">
                  <c:v>3016.9399399399399</c:v>
                </c:pt>
                <c:pt idx="985">
                  <c:v>3016.9439439439439</c:v>
                </c:pt>
                <c:pt idx="986">
                  <c:v>3016.9479479479478</c:v>
                </c:pt>
                <c:pt idx="987">
                  <c:v>3016.9519519519517</c:v>
                </c:pt>
                <c:pt idx="988">
                  <c:v>3016.9559559559561</c:v>
                </c:pt>
                <c:pt idx="989">
                  <c:v>3016.9599599599601</c:v>
                </c:pt>
                <c:pt idx="990">
                  <c:v>3016.963963963964</c:v>
                </c:pt>
                <c:pt idx="991">
                  <c:v>3016.967967967968</c:v>
                </c:pt>
                <c:pt idx="992">
                  <c:v>3016.9719719719719</c:v>
                </c:pt>
                <c:pt idx="993">
                  <c:v>3016.9759759759759</c:v>
                </c:pt>
                <c:pt idx="994">
                  <c:v>3016.9799799799798</c:v>
                </c:pt>
                <c:pt idx="995">
                  <c:v>3016.9839839839838</c:v>
                </c:pt>
                <c:pt idx="996">
                  <c:v>3016.9879879879882</c:v>
                </c:pt>
                <c:pt idx="997">
                  <c:v>3016.9919919919921</c:v>
                </c:pt>
                <c:pt idx="998">
                  <c:v>3016.9959959959961</c:v>
                </c:pt>
                <c:pt idx="999">
                  <c:v>3017</c:v>
                </c:pt>
              </c:numCache>
            </c:numRef>
          </c:xVal>
          <c:yVal>
            <c:numRef>
              <c:f>'[2019.03.10_12.27_FEL_X-ray_ring_transfer_functions (1).xlsx]Diamond 3.015 keV'!$H$28:$H$1027</c:f>
              <c:numCache>
                <c:formatCode>General</c:formatCode>
                <c:ptCount val="1000"/>
                <c:pt idx="0">
                  <c:v>7.9109864281808482E-14</c:v>
                </c:pt>
                <c:pt idx="1">
                  <c:v>8.0383613737099936E-14</c:v>
                </c:pt>
                <c:pt idx="2">
                  <c:v>8.1680016664065605E-14</c:v>
                </c:pt>
                <c:pt idx="3">
                  <c:v>8.3000078472650705E-14</c:v>
                </c:pt>
                <c:pt idx="4">
                  <c:v>8.4344840771747707E-14</c:v>
                </c:pt>
                <c:pt idx="5">
                  <c:v>8.5713481580234326E-14</c:v>
                </c:pt>
                <c:pt idx="6">
                  <c:v>8.710704897076541E-14</c:v>
                </c:pt>
                <c:pt idx="7">
                  <c:v>8.8526628785886613E-14</c:v>
                </c:pt>
                <c:pt idx="8">
                  <c:v>8.9972031613200667E-14</c:v>
                </c:pt>
                <c:pt idx="9">
                  <c:v>9.1444374196165481E-14</c:v>
                </c:pt>
                <c:pt idx="10">
                  <c:v>9.2944140060512869E-14</c:v>
                </c:pt>
                <c:pt idx="11">
                  <c:v>9.4471139387219687E-14</c:v>
                </c:pt>
                <c:pt idx="12">
                  <c:v>9.6026537162880826E-14</c:v>
                </c:pt>
                <c:pt idx="13">
                  <c:v>9.76108417197221E-14</c:v>
                </c:pt>
                <c:pt idx="14">
                  <c:v>9.9224570027985784E-14</c:v>
                </c:pt>
                <c:pt idx="15">
                  <c:v>1.0086824782568026E-13</c:v>
                </c:pt>
                <c:pt idx="16">
                  <c:v>1.0254313458436582E-13</c:v>
                </c:pt>
                <c:pt idx="17">
                  <c:v>1.0424906718568375E-13</c:v>
                </c:pt>
                <c:pt idx="18">
                  <c:v>1.059873418719593E-13</c:v>
                </c:pt>
                <c:pt idx="19">
                  <c:v>1.0775779673462797E-13</c:v>
                </c:pt>
                <c:pt idx="20">
                  <c:v>1.0956176588833652E-13</c:v>
                </c:pt>
                <c:pt idx="21">
                  <c:v>1.1140063129359619E-13</c:v>
                </c:pt>
                <c:pt idx="22">
                  <c:v>1.1327348127573742E-13</c:v>
                </c:pt>
                <c:pt idx="23">
                  <c:v>1.1518170952732533E-13</c:v>
                </c:pt>
                <c:pt idx="24">
                  <c:v>1.1712675974495845E-13</c:v>
                </c:pt>
                <c:pt idx="25">
                  <c:v>1.1910850526221779E-13</c:v>
                </c:pt>
                <c:pt idx="26">
                  <c:v>1.2112843293762239E-13</c:v>
                </c:pt>
                <c:pt idx="27">
                  <c:v>1.2318641934737509E-13</c:v>
                </c:pt>
                <c:pt idx="28">
                  <c:v>1.2528483815917622E-13</c:v>
                </c:pt>
                <c:pt idx="29">
                  <c:v>1.2742274849728159E-13</c:v>
                </c:pt>
                <c:pt idx="30">
                  <c:v>1.2960172800864E-13</c:v>
                </c:pt>
                <c:pt idx="31">
                  <c:v>1.3182341078451517E-13</c:v>
                </c:pt>
                <c:pt idx="32">
                  <c:v>1.3408771651579699E-13</c:v>
                </c:pt>
                <c:pt idx="33">
                  <c:v>1.3639543148377833E-13</c:v>
                </c:pt>
                <c:pt idx="34">
                  <c:v>1.3874917437820443E-13</c:v>
                </c:pt>
                <c:pt idx="35">
                  <c:v>1.4114798745911576E-13</c:v>
                </c:pt>
                <c:pt idx="36">
                  <c:v>1.4359363287827292E-13</c:v>
                </c:pt>
                <c:pt idx="37">
                  <c:v>1.4608699045741173E-13</c:v>
                </c:pt>
                <c:pt idx="38">
                  <c:v>1.4862895569314412E-13</c:v>
                </c:pt>
                <c:pt idx="39">
                  <c:v>1.5122140999741756E-13</c:v>
                </c:pt>
                <c:pt idx="40">
                  <c:v>1.5386433633583916E-13</c:v>
                </c:pt>
                <c:pt idx="41">
                  <c:v>1.5656067042738988E-13</c:v>
                </c:pt>
                <c:pt idx="42">
                  <c:v>1.5930943472516721E-13</c:v>
                </c:pt>
                <c:pt idx="43">
                  <c:v>1.6211160863840419E-13</c:v>
                </c:pt>
                <c:pt idx="44">
                  <c:v>1.6497129505000485E-13</c:v>
                </c:pt>
                <c:pt idx="45">
                  <c:v>1.6788648398606105E-13</c:v>
                </c:pt>
                <c:pt idx="46">
                  <c:v>1.7086033524171873E-13</c:v>
                </c:pt>
                <c:pt idx="47">
                  <c:v>1.7389398535413169E-13</c:v>
                </c:pt>
                <c:pt idx="48">
                  <c:v>1.7698750032062017E-13</c:v>
                </c:pt>
                <c:pt idx="49">
                  <c:v>1.8014422731332215E-13</c:v>
                </c:pt>
                <c:pt idx="50">
                  <c:v>1.8336316874738861E-13</c:v>
                </c:pt>
                <c:pt idx="51">
                  <c:v>1.8664777366868817E-13</c:v>
                </c:pt>
                <c:pt idx="52">
                  <c:v>1.8999933187460102E-13</c:v>
                </c:pt>
                <c:pt idx="53">
                  <c:v>1.9341799065195478E-13</c:v>
                </c:pt>
                <c:pt idx="54">
                  <c:v>1.9690622357540377E-13</c:v>
                </c:pt>
                <c:pt idx="55">
                  <c:v>2.0046539326136438E-13</c:v>
                </c:pt>
                <c:pt idx="56">
                  <c:v>2.0409810226053466E-13</c:v>
                </c:pt>
                <c:pt idx="57">
                  <c:v>2.078045826385852E-13</c:v>
                </c:pt>
                <c:pt idx="58">
                  <c:v>2.1158627500384811E-13</c:v>
                </c:pt>
                <c:pt idx="59">
                  <c:v>2.1544591148352111E-13</c:v>
                </c:pt>
                <c:pt idx="60">
                  <c:v>2.1938503822074614E-13</c:v>
                </c:pt>
                <c:pt idx="61">
                  <c:v>2.2340523047158594E-13</c:v>
                </c:pt>
                <c:pt idx="62">
                  <c:v>2.2750941076528065E-13</c:v>
                </c:pt>
                <c:pt idx="63">
                  <c:v>2.3169793266755026E-13</c:v>
                </c:pt>
                <c:pt idx="64">
                  <c:v>2.3597381684758969E-13</c:v>
                </c:pt>
                <c:pt idx="65">
                  <c:v>2.4033881702619144E-13</c:v>
                </c:pt>
                <c:pt idx="66">
                  <c:v>2.4479472034376763E-13</c:v>
                </c:pt>
                <c:pt idx="67">
                  <c:v>2.4934475935287145E-13</c:v>
                </c:pt>
                <c:pt idx="68">
                  <c:v>2.5398941763985453E-13</c:v>
                </c:pt>
                <c:pt idx="69">
                  <c:v>2.5873058696184544E-13</c:v>
                </c:pt>
                <c:pt idx="70">
                  <c:v>2.6357313763615224E-13</c:v>
                </c:pt>
                <c:pt idx="71">
                  <c:v>2.6851766530486577E-13</c:v>
                </c:pt>
                <c:pt idx="72">
                  <c:v>2.7356774873618518E-13</c:v>
                </c:pt>
                <c:pt idx="73">
                  <c:v>2.7872402285809764E-13</c:v>
                </c:pt>
                <c:pt idx="74">
                  <c:v>2.8398863432315864E-13</c:v>
                </c:pt>
                <c:pt idx="75">
                  <c:v>2.8936692705071211E-13</c:v>
                </c:pt>
                <c:pt idx="76">
                  <c:v>2.9486126481315589E-13</c:v>
                </c:pt>
                <c:pt idx="77">
                  <c:v>3.0047243483545351E-13</c:v>
                </c:pt>
                <c:pt idx="78">
                  <c:v>3.0620282581719554E-13</c:v>
                </c:pt>
                <c:pt idx="79">
                  <c:v>3.120582127605616E-13</c:v>
                </c:pt>
                <c:pt idx="80">
                  <c:v>3.1803952710665691E-13</c:v>
                </c:pt>
                <c:pt idx="81">
                  <c:v>3.2414937378836527E-13</c:v>
                </c:pt>
                <c:pt idx="82">
                  <c:v>3.303921518846253E-13</c:v>
                </c:pt>
                <c:pt idx="83">
                  <c:v>3.3677064474571725E-13</c:v>
                </c:pt>
                <c:pt idx="84">
                  <c:v>3.432894849571749E-13</c:v>
                </c:pt>
                <c:pt idx="85">
                  <c:v>3.4994982560773328E-13</c:v>
                </c:pt>
                <c:pt idx="86">
                  <c:v>3.5675462021475174E-13</c:v>
                </c:pt>
                <c:pt idx="87">
                  <c:v>3.6371062734347253E-13</c:v>
                </c:pt>
                <c:pt idx="88">
                  <c:v>3.7081918165125324E-13</c:v>
                </c:pt>
                <c:pt idx="89">
                  <c:v>3.780835008953399E-13</c:v>
                </c:pt>
                <c:pt idx="90">
                  <c:v>3.8551078103614118E-13</c:v>
                </c:pt>
                <c:pt idx="91">
                  <c:v>3.9310057078027911E-13</c:v>
                </c:pt>
                <c:pt idx="92">
                  <c:v>4.0086031722830337E-13</c:v>
                </c:pt>
                <c:pt idx="93">
                  <c:v>4.0879163893880879E-13</c:v>
                </c:pt>
                <c:pt idx="94">
                  <c:v>4.1690025877056056E-13</c:v>
                </c:pt>
                <c:pt idx="95">
                  <c:v>4.2519209634758055E-13</c:v>
                </c:pt>
                <c:pt idx="96">
                  <c:v>4.3366899949723422E-13</c:v>
                </c:pt>
                <c:pt idx="97">
                  <c:v>4.423349402112061E-13</c:v>
                </c:pt>
                <c:pt idx="98">
                  <c:v>4.5119837527405225E-13</c:v>
                </c:pt>
                <c:pt idx="99">
                  <c:v>4.602614026810205E-13</c:v>
                </c:pt>
                <c:pt idx="100">
                  <c:v>4.6953061389450915E-13</c:v>
                </c:pt>
                <c:pt idx="101">
                  <c:v>4.7901052288730417E-13</c:v>
                </c:pt>
                <c:pt idx="102">
                  <c:v>4.8870573741002645E-13</c:v>
                </c:pt>
                <c:pt idx="103">
                  <c:v>4.9862333420927343E-13</c:v>
                </c:pt>
                <c:pt idx="104">
                  <c:v>5.0876822213642466E-13</c:v>
                </c:pt>
                <c:pt idx="105">
                  <c:v>5.1914541288696658E-13</c:v>
                </c:pt>
                <c:pt idx="106">
                  <c:v>5.2976250672430123E-13</c:v>
                </c:pt>
                <c:pt idx="107">
                  <c:v>5.4062484104501998E-13</c:v>
                </c:pt>
                <c:pt idx="108">
                  <c:v>5.5173530525326134E-13</c:v>
                </c:pt>
                <c:pt idx="109">
                  <c:v>5.6310714636723447E-13</c:v>
                </c:pt>
                <c:pt idx="110">
                  <c:v>5.7474100450935169E-13</c:v>
                </c:pt>
                <c:pt idx="111">
                  <c:v>5.8664804534881412E-13</c:v>
                </c:pt>
                <c:pt idx="112">
                  <c:v>5.9883444325185675E-13</c:v>
                </c:pt>
                <c:pt idx="113">
                  <c:v>6.1130373979601283E-13</c:v>
                </c:pt>
                <c:pt idx="114">
                  <c:v>6.2406786457880057E-13</c:v>
                </c:pt>
                <c:pt idx="115">
                  <c:v>6.3713352688552857E-13</c:v>
                </c:pt>
                <c:pt idx="116">
                  <c:v>6.5050468367125043E-13</c:v>
                </c:pt>
                <c:pt idx="117">
                  <c:v>6.6419702899895604E-13</c:v>
                </c:pt>
                <c:pt idx="118">
                  <c:v>6.7821201291089717E-13</c:v>
                </c:pt>
                <c:pt idx="119">
                  <c:v>6.9255998072802512E-13</c:v>
                </c:pt>
                <c:pt idx="120">
                  <c:v>7.0725162686785225E-13</c:v>
                </c:pt>
                <c:pt idx="121">
                  <c:v>7.222980066900698E-13</c:v>
                </c:pt>
                <c:pt idx="122">
                  <c:v>7.3770099680191704E-13</c:v>
                </c:pt>
                <c:pt idx="123">
                  <c:v>7.5347842306203138E-13</c:v>
                </c:pt>
                <c:pt idx="124">
                  <c:v>7.6963576102056952E-13</c:v>
                </c:pt>
                <c:pt idx="125">
                  <c:v>7.8618180944623086E-13</c:v>
                </c:pt>
                <c:pt idx="126">
                  <c:v>8.031323470340935E-13</c:v>
                </c:pt>
                <c:pt idx="127">
                  <c:v>8.2049344286582808E-13</c:v>
                </c:pt>
                <c:pt idx="128">
                  <c:v>8.3828166805709103E-13</c:v>
                </c:pt>
                <c:pt idx="129">
                  <c:v>8.5650357629368976E-13</c:v>
                </c:pt>
                <c:pt idx="130">
                  <c:v>8.7516933602055801E-13</c:v>
                </c:pt>
                <c:pt idx="131">
                  <c:v>8.9429669825803563E-13</c:v>
                </c:pt>
                <c:pt idx="132">
                  <c:v>9.1389664871796341E-13</c:v>
                </c:pt>
                <c:pt idx="133">
                  <c:v>9.3398042131560494E-13</c:v>
                </c:pt>
                <c:pt idx="134">
                  <c:v>9.5456336601857131E-13</c:v>
                </c:pt>
                <c:pt idx="135">
                  <c:v>9.7566134635354075E-13</c:v>
                </c:pt>
                <c:pt idx="136">
                  <c:v>9.9728277314248571E-13</c:v>
                </c:pt>
                <c:pt idx="137">
                  <c:v>1.0194604246585855E-12</c:v>
                </c:pt>
                <c:pt idx="138">
                  <c:v>1.0421709515563437E-12</c:v>
                </c:pt>
                <c:pt idx="139">
                  <c:v>1.0654685502457022E-12</c:v>
                </c:pt>
                <c:pt idx="140">
                  <c:v>1.0893251877476816E-12</c:v>
                </c:pt>
                <c:pt idx="141">
                  <c:v>1.1137970480070524E-12</c:v>
                </c:pt>
                <c:pt idx="142">
                  <c:v>1.1388994105152512E-12</c:v>
                </c:pt>
                <c:pt idx="143">
                  <c:v>1.1646479169542435E-12</c:v>
                </c:pt>
                <c:pt idx="144">
                  <c:v>1.1910585787882008E-12</c:v>
                </c:pt>
                <c:pt idx="145">
                  <c:v>1.2181477849914162E-12</c:v>
                </c:pt>
                <c:pt idx="146">
                  <c:v>1.2458851389600621E-12</c:v>
                </c:pt>
                <c:pt idx="147">
                  <c:v>1.2743813434507765E-12</c:v>
                </c:pt>
                <c:pt idx="148">
                  <c:v>1.3036075876556113E-12</c:v>
                </c:pt>
                <c:pt idx="149">
                  <c:v>1.3335818503725715E-12</c:v>
                </c:pt>
                <c:pt idx="150">
                  <c:v>1.3643225286525501E-12</c:v>
                </c:pt>
                <c:pt idx="151">
                  <c:v>1.3958998146233046E-12</c:v>
                </c:pt>
                <c:pt idx="152">
                  <c:v>1.4282833804854965E-12</c:v>
                </c:pt>
                <c:pt idx="153">
                  <c:v>1.4614929826084016E-12</c:v>
                </c:pt>
                <c:pt idx="154">
                  <c:v>1.4956029282340907E-12</c:v>
                </c:pt>
                <c:pt idx="155">
                  <c:v>1.5305816870633061E-12</c:v>
                </c:pt>
                <c:pt idx="156">
                  <c:v>1.5665064712524412E-12</c:v>
                </c:pt>
                <c:pt idx="157">
                  <c:v>1.6034019235737903E-12</c:v>
                </c:pt>
                <c:pt idx="158">
                  <c:v>1.6412352981569575E-12</c:v>
                </c:pt>
                <c:pt idx="159">
                  <c:v>1.6800884252150624E-12</c:v>
                </c:pt>
                <c:pt idx="160">
                  <c:v>1.719987764207642E-12</c:v>
                </c:pt>
                <c:pt idx="161">
                  <c:v>1.7609604277466236E-12</c:v>
                </c:pt>
                <c:pt idx="162">
                  <c:v>1.8030341958429215E-12</c:v>
                </c:pt>
                <c:pt idx="163">
                  <c:v>1.8463008854715718E-12</c:v>
                </c:pt>
                <c:pt idx="164">
                  <c:v>1.8906640834769835E-12</c:v>
                </c:pt>
                <c:pt idx="165">
                  <c:v>1.9362159005042777E-12</c:v>
                </c:pt>
                <c:pt idx="166">
                  <c:v>1.9830537773361417E-12</c:v>
                </c:pt>
                <c:pt idx="167">
                  <c:v>2.0311446341241604E-12</c:v>
                </c:pt>
                <c:pt idx="168">
                  <c:v>2.0805899386104852E-12</c:v>
                </c:pt>
                <c:pt idx="169">
                  <c:v>2.131355874258147E-12</c:v>
                </c:pt>
                <c:pt idx="170">
                  <c:v>2.1835481124208896E-12</c:v>
                </c:pt>
                <c:pt idx="171">
                  <c:v>2.2372052414409998E-12</c:v>
                </c:pt>
                <c:pt idx="172">
                  <c:v>2.2922923265367782E-12</c:v>
                </c:pt>
                <c:pt idx="173">
                  <c:v>2.3489217351247014E-12</c:v>
                </c:pt>
                <c:pt idx="174">
                  <c:v>2.4071350224851235E-12</c:v>
                </c:pt>
                <c:pt idx="175">
                  <c:v>2.4670535458807525E-12</c:v>
                </c:pt>
                <c:pt idx="176">
                  <c:v>2.5285650012983173E-12</c:v>
                </c:pt>
                <c:pt idx="177">
                  <c:v>2.5917915087070956E-12</c:v>
                </c:pt>
                <c:pt idx="178">
                  <c:v>2.6568622627000009E-12</c:v>
                </c:pt>
                <c:pt idx="179">
                  <c:v>2.7237442715057099E-12</c:v>
                </c:pt>
                <c:pt idx="180">
                  <c:v>2.7925723494117528E-12</c:v>
                </c:pt>
                <c:pt idx="181">
                  <c:v>2.8633129810035662E-12</c:v>
                </c:pt>
                <c:pt idx="182">
                  <c:v>2.9361068562542539E-12</c:v>
                </c:pt>
                <c:pt idx="183">
                  <c:v>3.0110113477948359E-12</c:v>
                </c:pt>
                <c:pt idx="184">
                  <c:v>3.0880853546707809E-12</c:v>
                </c:pt>
                <c:pt idx="185">
                  <c:v>3.1672943693708074E-12</c:v>
                </c:pt>
                <c:pt idx="186">
                  <c:v>3.2488885607937872E-12</c:v>
                </c:pt>
                <c:pt idx="187">
                  <c:v>3.3328384447519737E-12</c:v>
                </c:pt>
                <c:pt idx="188">
                  <c:v>3.4192093912105157E-12</c:v>
                </c:pt>
                <c:pt idx="189">
                  <c:v>3.5081710167602085E-12</c:v>
                </c:pt>
                <c:pt idx="190">
                  <c:v>3.5996936208954826E-12</c:v>
                </c:pt>
                <c:pt idx="191">
                  <c:v>3.693847965256901E-12</c:v>
                </c:pt>
                <c:pt idx="192">
                  <c:v>3.7909239891343971E-12</c:v>
                </c:pt>
                <c:pt idx="193">
                  <c:v>3.8907873824242759E-12</c:v>
                </c:pt>
                <c:pt idx="194">
                  <c:v>3.9936278298079746E-12</c:v>
                </c:pt>
                <c:pt idx="195">
                  <c:v>4.0996459450261564E-12</c:v>
                </c:pt>
                <c:pt idx="196">
                  <c:v>4.2087012239607711E-12</c:v>
                </c:pt>
                <c:pt idx="197">
                  <c:v>4.321116618540449E-12</c:v>
                </c:pt>
                <c:pt idx="198">
                  <c:v>4.4368695454526267E-12</c:v>
                </c:pt>
                <c:pt idx="199">
                  <c:v>4.5561798994410004E-12</c:v>
                </c:pt>
                <c:pt idx="200">
                  <c:v>4.6790256745184428E-12</c:v>
                </c:pt>
                <c:pt idx="201">
                  <c:v>4.8057670241109076E-12</c:v>
                </c:pt>
                <c:pt idx="202">
                  <c:v>4.9362579941469284E-12</c:v>
                </c:pt>
                <c:pt idx="203">
                  <c:v>5.0707400247120247E-12</c:v>
                </c:pt>
                <c:pt idx="204">
                  <c:v>5.2094684130655519E-12</c:v>
                </c:pt>
                <c:pt idx="205">
                  <c:v>5.352431522225066E-12</c:v>
                </c:pt>
                <c:pt idx="206">
                  <c:v>5.4997535316770636E-12</c:v>
                </c:pt>
                <c:pt idx="207">
                  <c:v>5.6517086725348414E-12</c:v>
                </c:pt>
                <c:pt idx="208">
                  <c:v>5.8084371812455051E-12</c:v>
                </c:pt>
                <c:pt idx="209">
                  <c:v>5.9700833301762324E-12</c:v>
                </c:pt>
                <c:pt idx="210">
                  <c:v>6.1367955301889154E-12</c:v>
                </c:pt>
                <c:pt idx="211">
                  <c:v>6.3087264354367909E-12</c:v>
                </c:pt>
                <c:pt idx="212">
                  <c:v>6.4861956234269588E-12</c:v>
                </c:pt>
                <c:pt idx="213">
                  <c:v>6.6692088389721979E-12</c:v>
                </c:pt>
                <c:pt idx="214">
                  <c:v>6.8581018800979108E-12</c:v>
                </c:pt>
                <c:pt idx="215">
                  <c:v>7.0530565167419719E-12</c:v>
                </c:pt>
                <c:pt idx="216">
                  <c:v>7.2542598543546892E-12</c:v>
                </c:pt>
                <c:pt idx="217">
                  <c:v>7.4619044721563317E-12</c:v>
                </c:pt>
                <c:pt idx="218">
                  <c:v>7.6763730333323507E-12</c:v>
                </c:pt>
                <c:pt idx="219">
                  <c:v>7.8976929687357565E-12</c:v>
                </c:pt>
                <c:pt idx="220">
                  <c:v>8.1262669516161967E-12</c:v>
                </c:pt>
                <c:pt idx="221">
                  <c:v>8.3623237296922083E-12</c:v>
                </c:pt>
                <c:pt idx="222">
                  <c:v>8.6060988950234391E-12</c:v>
                </c:pt>
                <c:pt idx="223">
                  <c:v>8.8578350647572783E-12</c:v>
                </c:pt>
                <c:pt idx="224">
                  <c:v>9.1179919505696648E-12</c:v>
                </c:pt>
                <c:pt idx="225">
                  <c:v>9.38684064089209E-12</c:v>
                </c:pt>
                <c:pt idx="226">
                  <c:v>9.6646605222320211E-12</c:v>
                </c:pt>
                <c:pt idx="227">
                  <c:v>9.9517395034445718E-12</c:v>
                </c:pt>
                <c:pt idx="228">
                  <c:v>1.0248374245169219E-11</c:v>
                </c:pt>
                <c:pt idx="229">
                  <c:v>1.0554870394520128E-11</c:v>
                </c:pt>
                <c:pt idx="230">
                  <c:v>1.087202180309949E-11</c:v>
                </c:pt>
                <c:pt idx="231">
                  <c:v>1.1199695396000274E-11</c:v>
                </c:pt>
                <c:pt idx="232">
                  <c:v>1.1538726908355892E-11</c:v>
                </c:pt>
                <c:pt idx="233">
                  <c:v>1.1889239204583315E-11</c:v>
                </c:pt>
                <c:pt idx="234">
                  <c:v>1.2251867741187575E-11</c:v>
                </c:pt>
                <c:pt idx="235">
                  <c:v>1.2627015456366289E-11</c:v>
                </c:pt>
                <c:pt idx="236">
                  <c:v>1.3015098004292854E-11</c:v>
                </c:pt>
                <c:pt idx="237">
                  <c:v>1.3416544109241725E-11</c:v>
                </c:pt>
                <c:pt idx="238">
                  <c:v>1.3832082822650504E-11</c:v>
                </c:pt>
                <c:pt idx="239">
                  <c:v>1.4262190086653252E-11</c:v>
                </c:pt>
                <c:pt idx="240">
                  <c:v>1.4707357096104612E-11</c:v>
                </c:pt>
                <c:pt idx="241">
                  <c:v>1.5168398170696261E-11</c:v>
                </c:pt>
                <c:pt idx="242">
                  <c:v>1.564554331981838E-11</c:v>
                </c:pt>
                <c:pt idx="243">
                  <c:v>1.6139654798861053E-11</c:v>
                </c:pt>
                <c:pt idx="244">
                  <c:v>1.6651642426058393E-11</c:v>
                </c:pt>
                <c:pt idx="245">
                  <c:v>1.7181791025263219E-11</c:v>
                </c:pt>
                <c:pt idx="246">
                  <c:v>1.7731065042106977E-11</c:v>
                </c:pt>
                <c:pt idx="247">
                  <c:v>1.8300481935979511E-11</c:v>
                </c:pt>
                <c:pt idx="248">
                  <c:v>1.8890027733337752E-11</c:v>
                </c:pt>
                <c:pt idx="249">
                  <c:v>1.950149825254256E-11</c:v>
                </c:pt>
                <c:pt idx="250">
                  <c:v>2.0135298192531859E-11</c:v>
                </c:pt>
                <c:pt idx="251">
                  <c:v>2.0792211452109775E-11</c:v>
                </c:pt>
                <c:pt idx="252">
                  <c:v>2.1473446963677482E-11</c:v>
                </c:pt>
                <c:pt idx="253">
                  <c:v>2.2179870833530798E-11</c:v>
                </c:pt>
                <c:pt idx="254">
                  <c:v>2.2912378395394699E-11</c:v>
                </c:pt>
                <c:pt idx="255">
                  <c:v>2.3672324357404711E-11</c:v>
                </c:pt>
                <c:pt idx="256">
                  <c:v>2.4461137118368918E-11</c:v>
                </c:pt>
                <c:pt idx="257">
                  <c:v>2.5279420868245009E-11</c:v>
                </c:pt>
                <c:pt idx="258">
                  <c:v>2.6128695747313317E-11</c:v>
                </c:pt>
                <c:pt idx="259">
                  <c:v>2.7010090370887155E-11</c:v>
                </c:pt>
                <c:pt idx="260">
                  <c:v>2.7925258174237796E-11</c:v>
                </c:pt>
                <c:pt idx="261">
                  <c:v>2.8875443802345514E-11</c:v>
                </c:pt>
                <c:pt idx="262">
                  <c:v>2.9861935374963589E-11</c:v>
                </c:pt>
                <c:pt idx="263">
                  <c:v>3.0886589890258102E-11</c:v>
                </c:pt>
                <c:pt idx="264">
                  <c:v>3.1951364463024961E-11</c:v>
                </c:pt>
                <c:pt idx="265">
                  <c:v>3.3057770321510375E-11</c:v>
                </c:pt>
                <c:pt idx="266">
                  <c:v>3.4206806951461264E-11</c:v>
                </c:pt>
                <c:pt idx="267">
                  <c:v>3.5401792697282815E-11</c:v>
                </c:pt>
                <c:pt idx="268">
                  <c:v>3.6643304454023273E-11</c:v>
                </c:pt>
                <c:pt idx="269">
                  <c:v>3.7934304170774379E-11</c:v>
                </c:pt>
                <c:pt idx="270">
                  <c:v>3.9276689015153697E-11</c:v>
                </c:pt>
                <c:pt idx="271">
                  <c:v>4.0673069313770713E-11</c:v>
                </c:pt>
                <c:pt idx="272">
                  <c:v>4.212553382260211E-11</c:v>
                </c:pt>
                <c:pt idx="273">
                  <c:v>4.3636927001012515E-11</c:v>
                </c:pt>
                <c:pt idx="274">
                  <c:v>4.520885064508641E-11</c:v>
                </c:pt>
                <c:pt idx="275">
                  <c:v>4.6845781140609995E-11</c:v>
                </c:pt>
                <c:pt idx="276">
                  <c:v>4.8548833947708287E-11</c:v>
                </c:pt>
                <c:pt idx="277">
                  <c:v>5.032284068897943E-11</c:v>
                </c:pt>
                <c:pt idx="278">
                  <c:v>5.216909265130733E-11</c:v>
                </c:pt>
                <c:pt idx="279">
                  <c:v>5.4092807689877054E-11</c:v>
                </c:pt>
                <c:pt idx="280">
                  <c:v>5.609629256205162E-11</c:v>
                </c:pt>
                <c:pt idx="281">
                  <c:v>5.8184410799586552E-11</c:v>
                </c:pt>
                <c:pt idx="282">
                  <c:v>6.0359734956273638E-11</c:v>
                </c:pt>
                <c:pt idx="283">
                  <c:v>6.2627544467363365E-11</c:v>
                </c:pt>
                <c:pt idx="284">
                  <c:v>6.4991620586748914E-11</c:v>
                </c:pt>
                <c:pt idx="285">
                  <c:v>6.7456832579900034E-11</c:v>
                </c:pt>
                <c:pt idx="286">
                  <c:v>7.0027340012646175E-11</c:v>
                </c:pt>
                <c:pt idx="287">
                  <c:v>7.2709456306795702E-11</c:v>
                </c:pt>
                <c:pt idx="288">
                  <c:v>7.5506817350937796E-11</c:v>
                </c:pt>
                <c:pt idx="289">
                  <c:v>7.8426287767279142E-11</c:v>
                </c:pt>
                <c:pt idx="290">
                  <c:v>8.1474076966300105E-11</c:v>
                </c:pt>
                <c:pt idx="291">
                  <c:v>8.4655608042924153E-11</c:v>
                </c:pt>
                <c:pt idx="292">
                  <c:v>8.7977670248835214E-11</c:v>
                </c:pt>
                <c:pt idx="293">
                  <c:v>9.1447412830286466E-11</c:v>
                </c:pt>
                <c:pt idx="294">
                  <c:v>9.5071146592157886E-11</c:v>
                </c:pt>
                <c:pt idx="295">
                  <c:v>9.8859199623468237E-11</c:v>
                </c:pt>
                <c:pt idx="296">
                  <c:v>1.0281615600014817E-10</c:v>
                </c:pt>
                <c:pt idx="297">
                  <c:v>1.0695323795257114E-10</c:v>
                </c:pt>
                <c:pt idx="298">
                  <c:v>1.1127832936337645E-10</c:v>
                </c:pt>
                <c:pt idx="299">
                  <c:v>1.1580246503502262E-10</c:v>
                </c:pt>
                <c:pt idx="300">
                  <c:v>1.2053445268946549E-10</c:v>
                </c:pt>
                <c:pt idx="301">
                  <c:v>1.2548496897414862E-10</c:v>
                </c:pt>
                <c:pt idx="302">
                  <c:v>1.3066525811680474E-10</c:v>
                </c:pt>
                <c:pt idx="303">
                  <c:v>1.3608716244242008E-10</c:v>
                </c:pt>
                <c:pt idx="304">
                  <c:v>1.4176479788669864E-10</c:v>
                </c:pt>
                <c:pt idx="305">
                  <c:v>1.4771145538443123E-10</c:v>
                </c:pt>
                <c:pt idx="306">
                  <c:v>1.5393938883195468E-10</c:v>
                </c:pt>
                <c:pt idx="307">
                  <c:v>1.6046498721627048E-10</c:v>
                </c:pt>
                <c:pt idx="308">
                  <c:v>1.6730192485856222E-10</c:v>
                </c:pt>
                <c:pt idx="309">
                  <c:v>1.7447215101935592E-10</c:v>
                </c:pt>
                <c:pt idx="310">
                  <c:v>1.8198732715309135E-10</c:v>
                </c:pt>
                <c:pt idx="311">
                  <c:v>1.8986952744984763E-10</c:v>
                </c:pt>
                <c:pt idx="312">
                  <c:v>1.9814020453037597E-10</c:v>
                </c:pt>
                <c:pt idx="313">
                  <c:v>2.0681776474324504E-10</c:v>
                </c:pt>
                <c:pt idx="314">
                  <c:v>2.1592594648246108E-10</c:v>
                </c:pt>
                <c:pt idx="315">
                  <c:v>2.2548761409223293E-10</c:v>
                </c:pt>
                <c:pt idx="316">
                  <c:v>2.3552927180095026E-10</c:v>
                </c:pt>
                <c:pt idx="317">
                  <c:v>2.4607656126902397E-10</c:v>
                </c:pt>
                <c:pt idx="318">
                  <c:v>2.5716165149417602E-10</c:v>
                </c:pt>
                <c:pt idx="319">
                  <c:v>2.6881090389464628E-10</c:v>
                </c:pt>
                <c:pt idx="320">
                  <c:v>2.8105739480704811E-10</c:v>
                </c:pt>
                <c:pt idx="321">
                  <c:v>2.9393622425071313E-10</c:v>
                </c:pt>
                <c:pt idx="322">
                  <c:v>3.0748170471191419E-10</c:v>
                </c:pt>
                <c:pt idx="323">
                  <c:v>3.2173610331585736E-10</c:v>
                </c:pt>
                <c:pt idx="324">
                  <c:v>3.3674136635801033E-10</c:v>
                </c:pt>
                <c:pt idx="325">
                  <c:v>3.5253550734963919E-10</c:v>
                </c:pt>
                <c:pt idx="326">
                  <c:v>3.6917183544160809E-10</c:v>
                </c:pt>
                <c:pt idx="327">
                  <c:v>3.8669699934270139E-10</c:v>
                </c:pt>
                <c:pt idx="328">
                  <c:v>4.0516384912146503E-10</c:v>
                </c:pt>
                <c:pt idx="329">
                  <c:v>4.2463222330623282E-10</c:v>
                </c:pt>
                <c:pt idx="330">
                  <c:v>4.4515819491343055E-10</c:v>
                </c:pt>
                <c:pt idx="331">
                  <c:v>4.6680900518293531E-10</c:v>
                </c:pt>
                <c:pt idx="332">
                  <c:v>4.8965637151477615E-10</c:v>
                </c:pt>
                <c:pt idx="333">
                  <c:v>5.1376815800938515E-10</c:v>
                </c:pt>
                <c:pt idx="334">
                  <c:v>5.3922500931949217E-10</c:v>
                </c:pt>
                <c:pt idx="335">
                  <c:v>5.6611293775927814E-10</c:v>
                </c:pt>
                <c:pt idx="336">
                  <c:v>5.9452368671067817E-10</c:v>
                </c:pt>
                <c:pt idx="337">
                  <c:v>6.2455012148542075E-10</c:v>
                </c:pt>
                <c:pt idx="338">
                  <c:v>6.5629088385435054E-10</c:v>
                </c:pt>
                <c:pt idx="339">
                  <c:v>6.8986690342308406E-10</c:v>
                </c:pt>
                <c:pt idx="340">
                  <c:v>7.2538573972413357E-10</c:v>
                </c:pt>
                <c:pt idx="341">
                  <c:v>7.6297859357834043E-10</c:v>
                </c:pt>
                <c:pt idx="342">
                  <c:v>8.0277990474929788E-10</c:v>
                </c:pt>
                <c:pt idx="343">
                  <c:v>8.4493937642480019E-10</c:v>
                </c:pt>
                <c:pt idx="344">
                  <c:v>8.8961078581798409E-10</c:v>
                </c:pt>
                <c:pt idx="345">
                  <c:v>9.3695822834010454E-10</c:v>
                </c:pt>
                <c:pt idx="346">
                  <c:v>9.8716385881775517E-10</c:v>
                </c:pt>
                <c:pt idx="347">
                  <c:v>1.0404227224050766E-9</c:v>
                </c:pt>
                <c:pt idx="348">
                  <c:v>1.0969436802502515E-9</c:v>
                </c:pt>
                <c:pt idx="349">
                  <c:v>1.1569424666286837E-9</c:v>
                </c:pt>
                <c:pt idx="350">
                  <c:v>1.2206659057341757E-9</c:v>
                </c:pt>
                <c:pt idx="351">
                  <c:v>1.2883705010304354E-9</c:v>
                </c:pt>
                <c:pt idx="352">
                  <c:v>1.3603399425421184E-9</c:v>
                </c:pt>
                <c:pt idx="353">
                  <c:v>1.436869620052011E-9</c:v>
                </c:pt>
                <c:pt idx="354">
                  <c:v>1.5182856953963912E-9</c:v>
                </c:pt>
                <c:pt idx="355">
                  <c:v>1.6049385349232643E-9</c:v>
                </c:pt>
                <c:pt idx="356">
                  <c:v>1.6971939526371517E-9</c:v>
                </c:pt>
                <c:pt idx="357">
                  <c:v>1.7954770181399624E-9</c:v>
                </c:pt>
                <c:pt idx="358">
                  <c:v>1.9002235550348993E-9</c:v>
                </c:pt>
                <c:pt idx="359">
                  <c:v>2.0119138869177494E-9</c:v>
                </c:pt>
                <c:pt idx="360">
                  <c:v>2.1310402884735697E-9</c:v>
                </c:pt>
                <c:pt idx="361">
                  <c:v>2.2581960308448192E-9</c:v>
                </c:pt>
                <c:pt idx="362">
                  <c:v>2.3939556835607897E-9</c:v>
                </c:pt>
                <c:pt idx="363">
                  <c:v>2.5389783926069026E-9</c:v>
                </c:pt>
                <c:pt idx="364">
                  <c:v>2.6939757463274663E-9</c:v>
                </c:pt>
                <c:pt idx="365">
                  <c:v>2.8597316476704684E-9</c:v>
                </c:pt>
                <c:pt idx="366">
                  <c:v>3.0370777652554213E-9</c:v>
                </c:pt>
                <c:pt idx="367">
                  <c:v>3.2269121813185352E-9</c:v>
                </c:pt>
                <c:pt idx="368">
                  <c:v>3.4302226750091195E-9</c:v>
                </c:pt>
                <c:pt idx="369">
                  <c:v>3.6480779639731909E-9</c:v>
                </c:pt>
                <c:pt idx="370">
                  <c:v>3.8816737566647098E-9</c:v>
                </c:pt>
                <c:pt idx="371">
                  <c:v>4.1322670006849536E-9</c:v>
                </c:pt>
                <c:pt idx="372">
                  <c:v>4.4012396685754667E-9</c:v>
                </c:pt>
                <c:pt idx="373">
                  <c:v>4.6901126024437459E-9</c:v>
                </c:pt>
                <c:pt idx="374">
                  <c:v>5.0005371804603231E-9</c:v>
                </c:pt>
                <c:pt idx="375">
                  <c:v>5.3343066650759673E-9</c:v>
                </c:pt>
                <c:pt idx="376">
                  <c:v>5.6934209667575107E-9</c:v>
                </c:pt>
                <c:pt idx="377">
                  <c:v>6.0800306508106067E-9</c:v>
                </c:pt>
                <c:pt idx="378">
                  <c:v>6.4964749819056929E-9</c:v>
                </c:pt>
                <c:pt idx="379">
                  <c:v>6.9453899478031892E-9</c:v>
                </c:pt>
                <c:pt idx="380">
                  <c:v>7.4295900676358697E-9</c:v>
                </c:pt>
                <c:pt idx="381">
                  <c:v>7.9521416908146187E-9</c:v>
                </c:pt>
                <c:pt idx="382">
                  <c:v>8.5165630320758365E-9</c:v>
                </c:pt>
                <c:pt idx="383">
                  <c:v>9.1265599757444125E-9</c:v>
                </c:pt>
                <c:pt idx="384">
                  <c:v>9.7862549413816417E-9</c:v>
                </c:pt>
                <c:pt idx="385">
                  <c:v>1.050032220357565E-8</c:v>
                </c:pt>
                <c:pt idx="386">
                  <c:v>1.1273457145218336E-8</c:v>
                </c:pt>
                <c:pt idx="387">
                  <c:v>1.2111594215263275E-8</c:v>
                </c:pt>
                <c:pt idx="388">
                  <c:v>1.3020466878275552E-8</c:v>
                </c:pt>
                <c:pt idx="389">
                  <c:v>1.4007347631674879E-8</c:v>
                </c:pt>
                <c:pt idx="390">
                  <c:v>1.5079207822401681E-8</c:v>
                </c:pt>
                <c:pt idx="391">
                  <c:v>1.6244794399670248E-8</c:v>
                </c:pt>
                <c:pt idx="392">
                  <c:v>1.751258231534523E-8</c:v>
                </c:pt>
                <c:pt idx="393">
                  <c:v>1.8893100687134979E-8</c:v>
                </c:pt>
                <c:pt idx="394">
                  <c:v>2.0398015322236069E-8</c:v>
                </c:pt>
                <c:pt idx="395">
                  <c:v>2.2039530282239584E-8</c:v>
                </c:pt>
                <c:pt idx="396">
                  <c:v>2.3831075643636078E-8</c:v>
                </c:pt>
                <c:pt idx="397">
                  <c:v>2.5789058734954221E-8</c:v>
                </c:pt>
                <c:pt idx="398">
                  <c:v>2.7930908446865077E-8</c:v>
                </c:pt>
                <c:pt idx="399">
                  <c:v>3.0275027222534048E-8</c:v>
                </c:pt>
                <c:pt idx="400">
                  <c:v>3.2843637426641562E-8</c:v>
                </c:pt>
                <c:pt idx="401">
                  <c:v>3.5661513978094103E-8</c:v>
                </c:pt>
                <c:pt idx="402">
                  <c:v>3.8754073189457101E-8</c:v>
                </c:pt>
                <c:pt idx="403">
                  <c:v>4.2154047786587842E-8</c:v>
                </c:pt>
                <c:pt idx="404">
                  <c:v>4.5893264192058994E-8</c:v>
                </c:pt>
                <c:pt idx="405">
                  <c:v>5.0012201451194777E-8</c:v>
                </c:pt>
                <c:pt idx="406">
                  <c:v>5.4552130810188092E-8</c:v>
                </c:pt>
                <c:pt idx="407">
                  <c:v>5.9564981825073421E-8</c:v>
                </c:pt>
                <c:pt idx="408">
                  <c:v>6.5102901465477171E-8</c:v>
                </c:pt>
                <c:pt idx="409">
                  <c:v>7.1229080115530961E-8</c:v>
                </c:pt>
                <c:pt idx="410">
                  <c:v>7.8012766839868197E-8</c:v>
                </c:pt>
                <c:pt idx="411">
                  <c:v>8.5537614605525468E-8</c:v>
                </c:pt>
                <c:pt idx="412">
                  <c:v>9.3892004843741979E-8</c:v>
                </c:pt>
                <c:pt idx="413">
                  <c:v>1.0317972267120005E-7</c:v>
                </c:pt>
                <c:pt idx="414">
                  <c:v>1.1351803800684658E-7</c:v>
                </c:pt>
                <c:pt idx="415">
                  <c:v>1.2504214044486254E-7</c:v>
                </c:pt>
                <c:pt idx="416">
                  <c:v>1.3790529682846488E-7</c:v>
                </c:pt>
                <c:pt idx="417">
                  <c:v>1.5228438494763987E-7</c:v>
                </c:pt>
                <c:pt idx="418">
                  <c:v>1.6838387992991043E-7</c:v>
                </c:pt>
                <c:pt idx="419">
                  <c:v>1.8642978243729533E-7</c:v>
                </c:pt>
                <c:pt idx="420">
                  <c:v>2.0669408602549776E-7</c:v>
                </c:pt>
                <c:pt idx="421">
                  <c:v>2.2948425229897834E-7</c:v>
                </c:pt>
                <c:pt idx="422">
                  <c:v>2.5515643814131708E-7</c:v>
                </c:pt>
                <c:pt idx="423">
                  <c:v>2.8412381262893064E-7</c:v>
                </c:pt>
                <c:pt idx="424">
                  <c:v>3.1686636270179622E-7</c:v>
                </c:pt>
                <c:pt idx="425">
                  <c:v>3.5394826782932628E-7</c:v>
                </c:pt>
                <c:pt idx="426">
                  <c:v>3.9600885483372075E-7</c:v>
                </c:pt>
                <c:pt idx="427">
                  <c:v>4.4381209329477903E-7</c:v>
                </c:pt>
                <c:pt idx="428">
                  <c:v>4.9825890135864683E-7</c:v>
                </c:pt>
                <c:pt idx="429">
                  <c:v>5.6038102348549784E-7</c:v>
                </c:pt>
                <c:pt idx="430">
                  <c:v>6.3142050100211773E-7</c:v>
                </c:pt>
                <c:pt idx="431">
                  <c:v>7.1283848167449871E-7</c:v>
                </c:pt>
                <c:pt idx="432">
                  <c:v>8.0633423768485633E-7</c:v>
                </c:pt>
                <c:pt idx="433">
                  <c:v>9.1397742234325566E-7</c:v>
                </c:pt>
                <c:pt idx="434">
                  <c:v>1.0381945433410812E-6</c:v>
                </c:pt>
                <c:pt idx="435">
                  <c:v>1.181886837583542E-6</c:v>
                </c:pt>
                <c:pt idx="436">
                  <c:v>1.3485619626919497E-6</c:v>
                </c:pt>
                <c:pt idx="437">
                  <c:v>1.5423853583763428E-6</c:v>
                </c:pt>
                <c:pt idx="438">
                  <c:v>1.7684217879722431E-6</c:v>
                </c:pt>
                <c:pt idx="439">
                  <c:v>2.0327835495525791E-6</c:v>
                </c:pt>
                <c:pt idx="440">
                  <c:v>2.3429080259345774E-6</c:v>
                </c:pt>
                <c:pt idx="441">
                  <c:v>2.707867023287623E-6</c:v>
                </c:pt>
                <c:pt idx="442">
                  <c:v>3.1387518047725038E-6</c:v>
                </c:pt>
                <c:pt idx="443">
                  <c:v>3.6492531542928193E-6</c:v>
                </c:pt>
                <c:pt idx="444">
                  <c:v>4.2562464408873533E-6</c:v>
                </c:pt>
                <c:pt idx="445">
                  <c:v>4.9806653276589829E-6</c:v>
                </c:pt>
                <c:pt idx="446">
                  <c:v>5.8486440488351109E-6</c:v>
                </c:pt>
                <c:pt idx="447">
                  <c:v>6.8929095745802852E-6</c:v>
                </c:pt>
                <c:pt idx="448">
                  <c:v>8.1548088539691498E-6</c:v>
                </c:pt>
                <c:pt idx="449">
                  <c:v>9.6866949754832171E-6</c:v>
                </c:pt>
                <c:pt idx="450">
                  <c:v>1.1555306932541363E-5</c:v>
                </c:pt>
                <c:pt idx="451">
                  <c:v>1.3846294967581531E-5</c:v>
                </c:pt>
                <c:pt idx="452">
                  <c:v>1.6670412308339761E-5</c:v>
                </c:pt>
                <c:pt idx="453">
                  <c:v>2.017170106631108E-5</c:v>
                </c:pt>
                <c:pt idx="454">
                  <c:v>2.4539246556264236E-5</c:v>
                </c:pt>
                <c:pt idx="455">
                  <c:v>3.0022738323042994E-5</c:v>
                </c:pt>
                <c:pt idx="456">
                  <c:v>3.6955488250625552E-5</c:v>
                </c:pt>
                <c:pt idx="457">
                  <c:v>4.5786327911061888E-5</c:v>
                </c:pt>
                <c:pt idx="458">
                  <c:v>5.7125312563491825E-5</c:v>
                </c:pt>
                <c:pt idx="459">
                  <c:v>7.1811697149885286E-5</c:v>
                </c:pt>
                <c:pt idx="460">
                  <c:v>9.1012630289335022E-5</c:v>
                </c:pt>
                <c:pt idx="461">
                  <c:v>1.1637512925432841E-4</c:v>
                </c:pt>
                <c:pt idx="462">
                  <c:v>1.5024850760700335E-4</c:v>
                </c:pt>
                <c:pt idx="463">
                  <c:v>1.9605569315572324E-4</c:v>
                </c:pt>
                <c:pt idx="464">
                  <c:v>2.5884431391413627E-4</c:v>
                </c:pt>
                <c:pt idx="465">
                  <c:v>3.4623590343959231E-4</c:v>
                </c:pt>
                <c:pt idx="466">
                  <c:v>4.6994198039619032E-4</c:v>
                </c:pt>
                <c:pt idx="467">
                  <c:v>6.48505767654797E-4</c:v>
                </c:pt>
                <c:pt idx="468">
                  <c:v>9.1205108488328095E-4</c:v>
                </c:pt>
                <c:pt idx="469">
                  <c:v>1.3111846746027126E-3</c:v>
                </c:pt>
                <c:pt idx="470">
                  <c:v>1.9346428929113443E-3</c:v>
                </c:pt>
                <c:pt idx="471">
                  <c:v>2.9453227198141313E-3</c:v>
                </c:pt>
                <c:pt idx="472">
                  <c:v>4.6615575029243369E-3</c:v>
                </c:pt>
                <c:pt idx="473">
                  <c:v>7.7561261618065121E-3</c:v>
                </c:pt>
                <c:pt idx="474">
                  <c:v>1.3812416628069792E-2</c:v>
                </c:pt>
                <c:pt idx="475">
                  <c:v>2.7196346721341854E-2</c:v>
                </c:pt>
                <c:pt idx="476">
                  <c:v>6.362146812015386E-2</c:v>
                </c:pt>
                <c:pt idx="477">
                  <c:v>0.2256034759795579</c:v>
                </c:pt>
                <c:pt idx="478">
                  <c:v>0.69752004405477708</c:v>
                </c:pt>
                <c:pt idx="479">
                  <c:v>0.77707762578920914</c:v>
                </c:pt>
                <c:pt idx="480">
                  <c:v>0.80332918924550711</c:v>
                </c:pt>
                <c:pt idx="481">
                  <c:v>0.81544977208840885</c:v>
                </c:pt>
                <c:pt idx="482">
                  <c:v>0.8215284489881568</c:v>
                </c:pt>
                <c:pt idx="483">
                  <c:v>0.8244039897902935</c:v>
                </c:pt>
                <c:pt idx="484">
                  <c:v>0.8253457057058472</c:v>
                </c:pt>
                <c:pt idx="485">
                  <c:v>0.82500631807607383</c:v>
                </c:pt>
                <c:pt idx="486">
                  <c:v>0.8237708625012754</c:v>
                </c:pt>
                <c:pt idx="487">
                  <c:v>0.82185985765989478</c:v>
                </c:pt>
                <c:pt idx="488">
                  <c:v>0.81942496426532319</c:v>
                </c:pt>
                <c:pt idx="489">
                  <c:v>0.81655902823840731</c:v>
                </c:pt>
                <c:pt idx="490">
                  <c:v>0.81333056841600504</c:v>
                </c:pt>
                <c:pt idx="491">
                  <c:v>0.80978042777205272</c:v>
                </c:pt>
                <c:pt idx="492">
                  <c:v>0.805939064789299</c:v>
                </c:pt>
                <c:pt idx="493">
                  <c:v>0.80182324950787898</c:v>
                </c:pt>
                <c:pt idx="494">
                  <c:v>0.79744301731307088</c:v>
                </c:pt>
                <c:pt idx="495">
                  <c:v>0.79280850024830851</c:v>
                </c:pt>
                <c:pt idx="496">
                  <c:v>0.7879131812559218</c:v>
                </c:pt>
                <c:pt idx="497">
                  <c:v>0.7827509284134867</c:v>
                </c:pt>
                <c:pt idx="498">
                  <c:v>0.77731601727882849</c:v>
                </c:pt>
                <c:pt idx="499">
                  <c:v>0.77158998112759714</c:v>
                </c:pt>
                <c:pt idx="500">
                  <c:v>0.76555511438059842</c:v>
                </c:pt>
                <c:pt idx="501">
                  <c:v>0.75919453631292388</c:v>
                </c:pt>
                <c:pt idx="502">
                  <c:v>0.75247286758693288</c:v>
                </c:pt>
                <c:pt idx="503">
                  <c:v>0.74536265611593955</c:v>
                </c:pt>
                <c:pt idx="504">
                  <c:v>0.73782517984267848</c:v>
                </c:pt>
                <c:pt idx="505">
                  <c:v>0.72980794034942476</c:v>
                </c:pt>
                <c:pt idx="506">
                  <c:v>0.72126121527257891</c:v>
                </c:pt>
                <c:pt idx="507">
                  <c:v>0.71211356619274058</c:v>
                </c:pt>
                <c:pt idx="508">
                  <c:v>0.70228573464410216</c:v>
                </c:pt>
                <c:pt idx="509">
                  <c:v>0.69167672143602887</c:v>
                </c:pt>
                <c:pt idx="510">
                  <c:v>0.68016919527787134</c:v>
                </c:pt>
                <c:pt idx="511">
                  <c:v>0.66761152634756893</c:v>
                </c:pt>
                <c:pt idx="512">
                  <c:v>0.65380811637892744</c:v>
                </c:pt>
                <c:pt idx="513">
                  <c:v>0.63852099642202265</c:v>
                </c:pt>
                <c:pt idx="514">
                  <c:v>0.62142080390935639</c:v>
                </c:pt>
                <c:pt idx="515">
                  <c:v>0.60208407175871104</c:v>
                </c:pt>
                <c:pt idx="516">
                  <c:v>0.57991501492020558</c:v>
                </c:pt>
                <c:pt idx="517">
                  <c:v>0.5540769385872315</c:v>
                </c:pt>
                <c:pt idx="518">
                  <c:v>0.52332910226927476</c:v>
                </c:pt>
                <c:pt idx="519">
                  <c:v>0.48575952030432629</c:v>
                </c:pt>
                <c:pt idx="520">
                  <c:v>0.4382637694614242</c:v>
                </c:pt>
                <c:pt idx="521">
                  <c:v>0.37561512427487548</c:v>
                </c:pt>
                <c:pt idx="522">
                  <c:v>0.28962582950748161</c:v>
                </c:pt>
                <c:pt idx="523">
                  <c:v>0.17794886585145561</c:v>
                </c:pt>
                <c:pt idx="524">
                  <c:v>8.2863465195768801E-2</c:v>
                </c:pt>
                <c:pt idx="525">
                  <c:v>3.7593870945895447E-2</c:v>
                </c:pt>
                <c:pt idx="526">
                  <c:v>1.8848411389129682E-2</c:v>
                </c:pt>
                <c:pt idx="527">
                  <c:v>1.0349329449177462E-2</c:v>
                </c:pt>
                <c:pt idx="528">
                  <c:v>6.0882010076336469E-3</c:v>
                </c:pt>
                <c:pt idx="529">
                  <c:v>3.7749385281051107E-3</c:v>
                </c:pt>
                <c:pt idx="530">
                  <c:v>2.4395209206616551E-3</c:v>
                </c:pt>
                <c:pt idx="531">
                  <c:v>1.6301953714563922E-3</c:v>
                </c:pt>
                <c:pt idx="532">
                  <c:v>1.1200185176812776E-3</c:v>
                </c:pt>
                <c:pt idx="533">
                  <c:v>7.8777367109361619E-4</c:v>
                </c:pt>
                <c:pt idx="534">
                  <c:v>5.6537616396960008E-4</c:v>
                </c:pt>
                <c:pt idx="535">
                  <c:v>4.1294599584125398E-4</c:v>
                </c:pt>
                <c:pt idx="536">
                  <c:v>3.0631884974418732E-4</c:v>
                </c:pt>
                <c:pt idx="537">
                  <c:v>2.3037896949760003E-4</c:v>
                </c:pt>
                <c:pt idx="538">
                  <c:v>1.7541219916629368E-4</c:v>
                </c:pt>
                <c:pt idx="539">
                  <c:v>1.3505895565176098E-4</c:v>
                </c:pt>
                <c:pt idx="540">
                  <c:v>1.0504887042256405E-4</c:v>
                </c:pt>
                <c:pt idx="541">
                  <c:v>8.2468088136073035E-5</c:v>
                </c:pt>
                <c:pt idx="542">
                  <c:v>6.5294476218800236E-5</c:v>
                </c:pt>
                <c:pt idx="543">
                  <c:v>5.2104887415183846E-5</c:v>
                </c:pt>
                <c:pt idx="544">
                  <c:v>4.188336553876868E-5</c:v>
                </c:pt>
                <c:pt idx="545">
                  <c:v>3.3895628155398993E-5</c:v>
                </c:pt>
                <c:pt idx="546">
                  <c:v>2.7604697128374398E-5</c:v>
                </c:pt>
                <c:pt idx="547">
                  <c:v>2.2614474073019438E-5</c:v>
                </c:pt>
                <c:pt idx="548">
                  <c:v>1.8629023300253698E-5</c:v>
                </c:pt>
                <c:pt idx="549">
                  <c:v>1.5426074000585527E-5</c:v>
                </c:pt>
                <c:pt idx="550">
                  <c:v>1.2836631647809744E-5</c:v>
                </c:pt>
                <c:pt idx="551">
                  <c:v>1.0731311933342667E-5</c:v>
                </c:pt>
                <c:pt idx="552">
                  <c:v>9.0107473463305321E-6</c:v>
                </c:pt>
                <c:pt idx="553">
                  <c:v>7.5974350071455295E-6</c:v>
                </c:pt>
                <c:pt idx="554">
                  <c:v>6.4311359822356865E-6</c:v>
                </c:pt>
                <c:pt idx="555">
                  <c:v>5.4643135527532346E-6</c:v>
                </c:pt>
                <c:pt idx="556">
                  <c:v>4.6594191268757803E-6</c:v>
                </c:pt>
                <c:pt idx="557">
                  <c:v>3.9866148931821373E-6</c:v>
                </c:pt>
                <c:pt idx="558">
                  <c:v>3.4220778655504205E-6</c:v>
                </c:pt>
                <c:pt idx="559">
                  <c:v>2.9466382398994069E-6</c:v>
                </c:pt>
                <c:pt idx="560">
                  <c:v>2.5448019527093525E-6</c:v>
                </c:pt>
                <c:pt idx="561">
                  <c:v>2.2040354682986252E-6</c:v>
                </c:pt>
                <c:pt idx="562">
                  <c:v>1.9141072786093796E-6</c:v>
                </c:pt>
                <c:pt idx="563">
                  <c:v>1.6667016983057817E-6</c:v>
                </c:pt>
                <c:pt idx="564">
                  <c:v>1.4549368472733206E-6</c:v>
                </c:pt>
                <c:pt idx="565">
                  <c:v>1.2731704791953924E-6</c:v>
                </c:pt>
                <c:pt idx="566">
                  <c:v>1.1167080036110696E-6</c:v>
                </c:pt>
                <c:pt idx="567">
                  <c:v>9.8168766986873786E-7</c:v>
                </c:pt>
                <c:pt idx="568">
                  <c:v>8.6486581234744809E-7</c:v>
                </c:pt>
                <c:pt idx="569">
                  <c:v>7.6354625107939106E-7</c:v>
                </c:pt>
                <c:pt idx="570">
                  <c:v>6.754537899227109E-7</c:v>
                </c:pt>
                <c:pt idx="571">
                  <c:v>5.9870093536573854E-7</c:v>
                </c:pt>
                <c:pt idx="572">
                  <c:v>5.3166935958797411E-7</c:v>
                </c:pt>
                <c:pt idx="573">
                  <c:v>4.7300813673321214E-7</c:v>
                </c:pt>
                <c:pt idx="574">
                  <c:v>4.215662857420123E-7</c:v>
                </c:pt>
                <c:pt idx="575">
                  <c:v>3.7636813925188716E-7</c:v>
                </c:pt>
                <c:pt idx="576">
                  <c:v>3.3656825634422845E-7</c:v>
                </c:pt>
                <c:pt idx="577">
                  <c:v>3.0146537258877345E-7</c:v>
                </c:pt>
                <c:pt idx="578">
                  <c:v>2.704470311048709E-7</c:v>
                </c:pt>
                <c:pt idx="579">
                  <c:v>2.4298756113541915E-7</c:v>
                </c:pt>
                <c:pt idx="580">
                  <c:v>2.1863921709378113E-7</c:v>
                </c:pt>
                <c:pt idx="581">
                  <c:v>1.9701225353766939E-7</c:v>
                </c:pt>
                <c:pt idx="582">
                  <c:v>1.7777424813199046E-7</c:v>
                </c:pt>
                <c:pt idx="583">
                  <c:v>1.6063133202778047E-7</c:v>
                </c:pt>
                <c:pt idx="584">
                  <c:v>1.4533297715664063E-7</c:v>
                </c:pt>
                <c:pt idx="585">
                  <c:v>1.3165951433507426E-7</c:v>
                </c:pt>
                <c:pt idx="586">
                  <c:v>1.1942342566889078E-7</c:v>
                </c:pt>
                <c:pt idx="587">
                  <c:v>1.0845462451531126E-7</c:v>
                </c:pt>
                <c:pt idx="588">
                  <c:v>9.8610575470353996E-8</c:v>
                </c:pt>
                <c:pt idx="589">
                  <c:v>8.9765196130925995E-8</c:v>
                </c:pt>
                <c:pt idx="590">
                  <c:v>8.1805005815873532E-8</c:v>
                </c:pt>
                <c:pt idx="591">
                  <c:v>7.4631686928226576E-8</c:v>
                </c:pt>
                <c:pt idx="592">
                  <c:v>6.816158236034754E-8</c:v>
                </c:pt>
                <c:pt idx="593">
                  <c:v>6.2316974210313079E-8</c:v>
                </c:pt>
                <c:pt idx="594">
                  <c:v>5.70320086028399E-8</c:v>
                </c:pt>
                <c:pt idx="595">
                  <c:v>5.2247953943789508E-8</c:v>
                </c:pt>
                <c:pt idx="596">
                  <c:v>4.791242321873013E-8</c:v>
                </c:pt>
                <c:pt idx="597">
                  <c:v>4.3977466104783515E-8</c:v>
                </c:pt>
                <c:pt idx="598">
                  <c:v>4.0403885322093485E-8</c:v>
                </c:pt>
                <c:pt idx="599">
                  <c:v>3.7154239042993443E-8</c:v>
                </c:pt>
                <c:pt idx="600">
                  <c:v>3.4197123104174889E-8</c:v>
                </c:pt>
                <c:pt idx="601">
                  <c:v>3.1502347339612528E-8</c:v>
                </c:pt>
                <c:pt idx="602">
                  <c:v>2.9044746098913409E-8</c:v>
                </c:pt>
                <c:pt idx="603">
                  <c:v>2.6801627129600634E-8</c:v>
                </c:pt>
                <c:pt idx="604">
                  <c:v>2.4751737416268801E-8</c:v>
                </c:pt>
                <c:pt idx="605">
                  <c:v>2.287675687481288E-8</c:v>
                </c:pt>
                <c:pt idx="606">
                  <c:v>2.1160857852933843E-8</c:v>
                </c:pt>
                <c:pt idx="607">
                  <c:v>1.9588343698343169E-8</c:v>
                </c:pt>
                <c:pt idx="608">
                  <c:v>1.8146385619230754E-8</c:v>
                </c:pt>
                <c:pt idx="609">
                  <c:v>1.6823326177845412E-8</c:v>
                </c:pt>
                <c:pt idx="610">
                  <c:v>1.5608013441701805E-8</c:v>
                </c:pt>
                <c:pt idx="611">
                  <c:v>1.4490911249513192E-8</c:v>
                </c:pt>
                <c:pt idx="612">
                  <c:v>1.3462849717962948E-8</c:v>
                </c:pt>
                <c:pt idx="613">
                  <c:v>1.2516025561739476E-8</c:v>
                </c:pt>
                <c:pt idx="614">
                  <c:v>1.16442371229581E-8</c:v>
                </c:pt>
                <c:pt idx="615">
                  <c:v>1.0840036026312428E-8</c:v>
                </c:pt>
                <c:pt idx="616">
                  <c:v>1.0097554868304958E-8</c:v>
                </c:pt>
                <c:pt idx="617">
                  <c:v>9.4123716471116296E-9</c:v>
                </c:pt>
                <c:pt idx="618">
                  <c:v>8.7790150911399678E-9</c:v>
                </c:pt>
                <c:pt idx="619">
                  <c:v>8.1932850793298525E-9</c:v>
                </c:pt>
                <c:pt idx="620">
                  <c:v>7.6511980166639906E-9</c:v>
                </c:pt>
                <c:pt idx="621">
                  <c:v>7.1492392805534844E-9</c:v>
                </c:pt>
                <c:pt idx="622">
                  <c:v>6.6840658469203462E-9</c:v>
                </c:pt>
                <c:pt idx="623">
                  <c:v>6.2527360984739445E-9</c:v>
                </c:pt>
                <c:pt idx="624">
                  <c:v>5.8524966554901015E-9</c:v>
                </c:pt>
                <c:pt idx="625">
                  <c:v>5.4809280500787292E-9</c:v>
                </c:pt>
                <c:pt idx="626">
                  <c:v>5.1357064942163477E-9</c:v>
                </c:pt>
                <c:pt idx="627">
                  <c:v>4.8147963228701559E-9</c:v>
                </c:pt>
                <c:pt idx="628">
                  <c:v>4.5163234401148544E-9</c:v>
                </c:pt>
                <c:pt idx="629">
                  <c:v>4.2385203590019693E-9</c:v>
                </c:pt>
                <c:pt idx="630">
                  <c:v>3.9798242021833458E-9</c:v>
                </c:pt>
                <c:pt idx="631">
                  <c:v>3.738793569359024E-9</c:v>
                </c:pt>
                <c:pt idx="632">
                  <c:v>3.5140624947244916E-9</c:v>
                </c:pt>
                <c:pt idx="633">
                  <c:v>3.3044444919035376E-9</c:v>
                </c:pt>
                <c:pt idx="634">
                  <c:v>3.1088247275555793E-9</c:v>
                </c:pt>
                <c:pt idx="635">
                  <c:v>2.9261412023451637E-9</c:v>
                </c:pt>
                <c:pt idx="636">
                  <c:v>2.7554613309597035E-9</c:v>
                </c:pt>
                <c:pt idx="637">
                  <c:v>2.5959216005379747E-9</c:v>
                </c:pt>
                <c:pt idx="638">
                  <c:v>2.4467084949708979E-9</c:v>
                </c:pt>
                <c:pt idx="639">
                  <c:v>2.3070833480480557E-9</c:v>
                </c:pt>
                <c:pt idx="640">
                  <c:v>2.1763747719955546E-9</c:v>
                </c:pt>
                <c:pt idx="641">
                  <c:v>2.0539474666818101E-9</c:v>
                </c:pt>
                <c:pt idx="642">
                  <c:v>1.9392129799580165E-9</c:v>
                </c:pt>
                <c:pt idx="643">
                  <c:v>1.8316598027442581E-9</c:v>
                </c:pt>
                <c:pt idx="644">
                  <c:v>1.7307787397199614E-9</c:v>
                </c:pt>
                <c:pt idx="645">
                  <c:v>1.6361083987642653E-9</c:v>
                </c:pt>
                <c:pt idx="646">
                  <c:v>1.5472302720999605E-9</c:v>
                </c:pt>
                <c:pt idx="647">
                  <c:v>1.4637453991155132E-9</c:v>
                </c:pt>
                <c:pt idx="648">
                  <c:v>1.3853105820988932E-9</c:v>
                </c:pt>
                <c:pt idx="649">
                  <c:v>1.3115785346486516E-9</c:v>
                </c:pt>
                <c:pt idx="650">
                  <c:v>1.2422268039957809E-9</c:v>
                </c:pt>
                <c:pt idx="651">
                  <c:v>1.1769881173610233E-9</c:v>
                </c:pt>
                <c:pt idx="652">
                  <c:v>1.115572886031092E-9</c:v>
                </c:pt>
                <c:pt idx="653">
                  <c:v>1.0577499788015401E-9</c:v>
                </c:pt>
                <c:pt idx="654">
                  <c:v>1.003280862930127E-9</c:v>
                </c:pt>
                <c:pt idx="655">
                  <c:v>9.519434703967068E-10</c:v>
                </c:pt>
                <c:pt idx="656">
                  <c:v>9.0355081928249876E-10</c:v>
                </c:pt>
                <c:pt idx="657">
                  <c:v>8.5790812567504453E-10</c:v>
                </c:pt>
                <c:pt idx="658">
                  <c:v>8.1484624620758015E-10</c:v>
                </c:pt>
                <c:pt idx="659">
                  <c:v>7.7420669624139132E-10</c:v>
                </c:pt>
                <c:pt idx="660">
                  <c:v>7.3582967168691813E-10</c:v>
                </c:pt>
                <c:pt idx="661">
                  <c:v>6.9958272222634121E-10</c:v>
                </c:pt>
                <c:pt idx="662">
                  <c:v>6.6533600050482529E-10</c:v>
                </c:pt>
                <c:pt idx="663">
                  <c:v>6.3296276307564513E-10</c:v>
                </c:pt>
                <c:pt idx="664">
                  <c:v>6.0235436482553572E-10</c:v>
                </c:pt>
                <c:pt idx="665">
                  <c:v>5.7339918412917971E-10</c:v>
                </c:pt>
                <c:pt idx="666">
                  <c:v>5.4600652750541519E-10</c:v>
                </c:pt>
                <c:pt idx="667">
                  <c:v>5.2007321182318152E-10</c:v>
                </c:pt>
                <c:pt idx="668">
                  <c:v>4.9552421714472632E-10</c:v>
                </c:pt>
                <c:pt idx="669">
                  <c:v>4.7226794070855711E-10</c:v>
                </c:pt>
                <c:pt idx="670">
                  <c:v>4.5023478733065181E-10</c:v>
                </c:pt>
                <c:pt idx="671">
                  <c:v>4.2935134709383289E-10</c:v>
                </c:pt>
                <c:pt idx="672">
                  <c:v>4.0955243809061182E-10</c:v>
                </c:pt>
                <c:pt idx="673">
                  <c:v>3.9077666968389921E-10</c:v>
                </c:pt>
                <c:pt idx="674">
                  <c:v>3.7296282566904058E-10</c:v>
                </c:pt>
                <c:pt idx="675">
                  <c:v>3.560600714837315E-10</c:v>
                </c:pt>
                <c:pt idx="676">
                  <c:v>3.4001076030819041E-10</c:v>
                </c:pt>
                <c:pt idx="677">
                  <c:v>3.2477638090822693E-10</c:v>
                </c:pt>
                <c:pt idx="678">
                  <c:v>3.103021968433065E-10</c:v>
                </c:pt>
                <c:pt idx="679">
                  <c:v>2.9655161468123709E-10</c:v>
                </c:pt>
                <c:pt idx="680">
                  <c:v>2.8348142919105562E-10</c:v>
                </c:pt>
                <c:pt idx="681">
                  <c:v>2.7105915712754638E-10</c:v>
                </c:pt>
                <c:pt idx="682">
                  <c:v>2.5924345726916607E-10</c:v>
                </c:pt>
                <c:pt idx="683">
                  <c:v>2.4800575788518619E-10</c:v>
                </c:pt>
                <c:pt idx="684">
                  <c:v>2.3731393276719301E-10</c:v>
                </c:pt>
                <c:pt idx="685">
                  <c:v>2.2713771226724893E-10</c:v>
                </c:pt>
                <c:pt idx="686">
                  <c:v>2.1745083931951892E-10</c:v>
                </c:pt>
                <c:pt idx="687">
                  <c:v>2.0822621936873593E-10</c:v>
                </c:pt>
                <c:pt idx="688">
                  <c:v>1.9943832245438971E-10</c:v>
                </c:pt>
                <c:pt idx="689">
                  <c:v>1.9106720260276198E-10</c:v>
                </c:pt>
                <c:pt idx="690">
                  <c:v>1.830878095204864E-10</c:v>
                </c:pt>
                <c:pt idx="691">
                  <c:v>1.7548246135884966E-10</c:v>
                </c:pt>
                <c:pt idx="692">
                  <c:v>1.682323683343046E-10</c:v>
                </c:pt>
                <c:pt idx="693">
                  <c:v>1.6131608234586442E-10</c:v>
                </c:pt>
                <c:pt idx="694">
                  <c:v>1.5471877955264845E-10</c:v>
                </c:pt>
                <c:pt idx="695">
                  <c:v>1.4842286138218943E-10</c:v>
                </c:pt>
                <c:pt idx="696">
                  <c:v>1.4241339690180003E-10</c:v>
                </c:pt>
                <c:pt idx="697">
                  <c:v>1.3667781246557224E-10</c:v>
                </c:pt>
                <c:pt idx="698">
                  <c:v>1.3120095954269463E-10</c:v>
                </c:pt>
                <c:pt idx="699">
                  <c:v>1.259685690138309E-10</c:v>
                </c:pt>
                <c:pt idx="700">
                  <c:v>1.20970117406006E-10</c:v>
                </c:pt>
                <c:pt idx="701">
                  <c:v>1.1619551265171702E-10</c:v>
                </c:pt>
                <c:pt idx="702">
                  <c:v>1.1162958341141543E-10</c:v>
                </c:pt>
                <c:pt idx="703">
                  <c:v>1.0726620550904139E-10</c:v>
                </c:pt>
                <c:pt idx="704">
                  <c:v>1.0309282312729226E-10</c:v>
                </c:pt>
                <c:pt idx="705">
                  <c:v>9.9102714396894973E-11</c:v>
                </c:pt>
                <c:pt idx="706">
                  <c:v>9.5284450917944805E-11</c:v>
                </c:pt>
                <c:pt idx="707">
                  <c:v>9.1630896225049619E-11</c:v>
                </c:pt>
                <c:pt idx="708">
                  <c:v>8.8134045317655811E-11</c:v>
                </c:pt>
                <c:pt idx="709">
                  <c:v>8.4787414659521344E-11</c:v>
                </c:pt>
                <c:pt idx="710">
                  <c:v>8.158260486708826E-11</c:v>
                </c:pt>
                <c:pt idx="711">
                  <c:v>7.8513819598936443E-11</c:v>
                </c:pt>
                <c:pt idx="712">
                  <c:v>7.5574462927601548E-11</c:v>
                </c:pt>
                <c:pt idx="713">
                  <c:v>7.275827189831797E-11</c:v>
                </c:pt>
                <c:pt idx="714">
                  <c:v>7.005929943840074E-11</c:v>
                </c:pt>
                <c:pt idx="715">
                  <c:v>6.7472839840454048E-11</c:v>
                </c:pt>
                <c:pt idx="716">
                  <c:v>6.4993451794426401E-11</c:v>
                </c:pt>
                <c:pt idx="717">
                  <c:v>6.2615078394961011E-11</c:v>
                </c:pt>
                <c:pt idx="718">
                  <c:v>6.0335484881912956E-11</c:v>
                </c:pt>
                <c:pt idx="719">
                  <c:v>5.814818383038887E-11</c:v>
                </c:pt>
                <c:pt idx="720">
                  <c:v>5.6049572890183536E-11</c:v>
                </c:pt>
                <c:pt idx="721">
                  <c:v>5.4036183444085562E-11</c:v>
                </c:pt>
                <c:pt idx="722">
                  <c:v>5.2103900453363207E-11</c:v>
                </c:pt>
                <c:pt idx="723">
                  <c:v>5.0248817085043185E-11</c:v>
                </c:pt>
                <c:pt idx="724">
                  <c:v>4.8467958760576546E-11</c:v>
                </c:pt>
                <c:pt idx="725">
                  <c:v>4.6757029628318405E-11</c:v>
                </c:pt>
                <c:pt idx="726">
                  <c:v>4.5114776087299625E-11</c:v>
                </c:pt>
                <c:pt idx="727">
                  <c:v>4.3536503077503705E-11</c:v>
                </c:pt>
                <c:pt idx="728">
                  <c:v>4.2020468454458721E-11</c:v>
                </c:pt>
                <c:pt idx="729">
                  <c:v>4.0563018013299873E-11</c:v>
                </c:pt>
                <c:pt idx="730">
                  <c:v>3.9162596040966562E-11</c:v>
                </c:pt>
                <c:pt idx="731">
                  <c:v>3.7816439201339921E-11</c:v>
                </c:pt>
                <c:pt idx="732">
                  <c:v>3.652192478364534E-11</c:v>
                </c:pt>
                <c:pt idx="733">
                  <c:v>3.5277142446290105E-11</c:v>
                </c:pt>
                <c:pt idx="734">
                  <c:v>3.4080249133216832E-11</c:v>
                </c:pt>
                <c:pt idx="735">
                  <c:v>3.2928367268525494E-11</c:v>
                </c:pt>
                <c:pt idx="736">
                  <c:v>3.1820401572087629E-11</c:v>
                </c:pt>
                <c:pt idx="737">
                  <c:v>3.075369165015995E-11</c:v>
                </c:pt>
                <c:pt idx="738">
                  <c:v>2.9727775939340422E-11</c:v>
                </c:pt>
                <c:pt idx="739">
                  <c:v>2.8739658779856484E-11</c:v>
                </c:pt>
                <c:pt idx="740">
                  <c:v>2.7788482844282166E-11</c:v>
                </c:pt>
                <c:pt idx="741">
                  <c:v>2.6872443649161763E-11</c:v>
                </c:pt>
                <c:pt idx="742">
                  <c:v>2.599075014499602E-11</c:v>
                </c:pt>
                <c:pt idx="743">
                  <c:v>2.5140811964647726E-11</c:v>
                </c:pt>
                <c:pt idx="744">
                  <c:v>2.4322404429681481E-11</c:v>
                </c:pt>
                <c:pt idx="745">
                  <c:v>2.353397117871178E-11</c:v>
                </c:pt>
                <c:pt idx="746">
                  <c:v>2.277403611694039E-11</c:v>
                </c:pt>
                <c:pt idx="747">
                  <c:v>2.2041606171295946E-11</c:v>
                </c:pt>
                <c:pt idx="748">
                  <c:v>2.1335324107363542E-11</c:v>
                </c:pt>
                <c:pt idx="749">
                  <c:v>2.0654677897778671E-11</c:v>
                </c:pt>
                <c:pt idx="750">
                  <c:v>1.99983912708881E-11</c:v>
                </c:pt>
                <c:pt idx="751">
                  <c:v>1.9365254111310018E-11</c:v>
                </c:pt>
                <c:pt idx="752">
                  <c:v>1.8754840025799184E-11</c:v>
                </c:pt>
                <c:pt idx="753">
                  <c:v>1.8165658030043909E-11</c:v>
                </c:pt>
                <c:pt idx="754">
                  <c:v>1.7597684246833522E-11</c:v>
                </c:pt>
                <c:pt idx="755">
                  <c:v>1.7049174802124139E-11</c:v>
                </c:pt>
                <c:pt idx="756">
                  <c:v>1.6520143370948713E-11</c:v>
                </c:pt>
                <c:pt idx="757">
                  <c:v>1.6009282018595121E-11</c:v>
                </c:pt>
                <c:pt idx="758">
                  <c:v>1.55163022765839E-11</c:v>
                </c:pt>
                <c:pt idx="759">
                  <c:v>1.5039989172743395E-11</c:v>
                </c:pt>
                <c:pt idx="760">
                  <c:v>1.4580397327648137E-11</c:v>
                </c:pt>
                <c:pt idx="761">
                  <c:v>1.4136376830025982E-11</c:v>
                </c:pt>
                <c:pt idx="762">
                  <c:v>1.3707704341695678E-11</c:v>
                </c:pt>
                <c:pt idx="763">
                  <c:v>1.3293589390152821E-11</c:v>
                </c:pt>
                <c:pt idx="764">
                  <c:v>1.289328309095648E-11</c:v>
                </c:pt>
                <c:pt idx="765">
                  <c:v>1.2506608054587229E-11</c:v>
                </c:pt>
                <c:pt idx="766">
                  <c:v>1.2132856369972617E-11</c:v>
                </c:pt>
                <c:pt idx="767">
                  <c:v>1.1771865920213788E-11</c:v>
                </c:pt>
                <c:pt idx="768">
                  <c:v>1.1422719039793713E-11</c:v>
                </c:pt>
                <c:pt idx="769">
                  <c:v>1.1085041590968047E-11</c:v>
                </c:pt>
                <c:pt idx="770">
                  <c:v>1.0758708244143882E-11</c:v>
                </c:pt>
                <c:pt idx="771">
                  <c:v>1.0443351206770246E-11</c:v>
                </c:pt>
                <c:pt idx="772">
                  <c:v>1.0138159578205431E-11</c:v>
                </c:pt>
                <c:pt idx="773">
                  <c:v>9.8428179597680675E-12</c:v>
                </c:pt>
                <c:pt idx="774">
                  <c:v>9.5572376317248374E-12</c:v>
                </c:pt>
                <c:pt idx="775">
                  <c:v>9.2811072692866242E-12</c:v>
                </c:pt>
                <c:pt idx="776">
                  <c:v>9.0137088810006502E-12</c:v>
                </c:pt>
                <c:pt idx="777">
                  <c:v>8.7549804388067194E-12</c:v>
                </c:pt>
                <c:pt idx="778">
                  <c:v>8.504650800762878E-12</c:v>
                </c:pt>
                <c:pt idx="779">
                  <c:v>8.262261983720329E-12</c:v>
                </c:pt>
                <c:pt idx="780">
                  <c:v>8.0277620763965686E-12</c:v>
                </c:pt>
                <c:pt idx="781">
                  <c:v>7.8005298421271102E-12</c:v>
                </c:pt>
                <c:pt idx="782">
                  <c:v>7.5807141725058864E-12</c:v>
                </c:pt>
                <c:pt idx="783">
                  <c:v>7.3677236137818473E-12</c:v>
                </c:pt>
                <c:pt idx="784">
                  <c:v>7.1613541607211977E-12</c:v>
                </c:pt>
                <c:pt idx="785">
                  <c:v>6.9615790090439644E-12</c:v>
                </c:pt>
                <c:pt idx="786">
                  <c:v>6.7680269428996356E-12</c:v>
                </c:pt>
                <c:pt idx="787">
                  <c:v>6.5805111004932776E-12</c:v>
                </c:pt>
                <c:pt idx="788">
                  <c:v>6.3988499579241038E-12</c:v>
                </c:pt>
                <c:pt idx="789">
                  <c:v>6.2227095963631672E-12</c:v>
                </c:pt>
                <c:pt idx="790">
                  <c:v>6.0520828628596364E-12</c:v>
                </c:pt>
                <c:pt idx="791">
                  <c:v>5.8868032059845578E-12</c:v>
                </c:pt>
                <c:pt idx="792">
                  <c:v>5.7264127456287814E-12</c:v>
                </c:pt>
                <c:pt idx="793">
                  <c:v>5.5709176300484809E-12</c:v>
                </c:pt>
                <c:pt idx="794">
                  <c:v>5.4203158962267491E-12</c:v>
                </c:pt>
                <c:pt idx="795">
                  <c:v>5.2741804552146139E-12</c:v>
                </c:pt>
                <c:pt idx="796">
                  <c:v>5.1323838739986936E-12</c:v>
                </c:pt>
                <c:pt idx="797">
                  <c:v>4.9949357992089727E-12</c:v>
                </c:pt>
                <c:pt idx="798">
                  <c:v>4.8617075292825605E-12</c:v>
                </c:pt>
                <c:pt idx="799">
                  <c:v>4.7323173291659791E-12</c:v>
                </c:pt>
                <c:pt idx="800">
                  <c:v>4.6069106267441089E-12</c:v>
                </c:pt>
                <c:pt idx="801">
                  <c:v>4.4851224698112955E-12</c:v>
                </c:pt>
                <c:pt idx="802">
                  <c:v>4.3669733457162281E-12</c:v>
                </c:pt>
                <c:pt idx="803">
                  <c:v>4.2523583612475029E-12</c:v>
                </c:pt>
                <c:pt idx="804">
                  <c:v>4.1410593949836429E-12</c:v>
                </c:pt>
                <c:pt idx="805">
                  <c:v>4.0330979328641566E-12</c:v>
                </c:pt>
                <c:pt idx="806">
                  <c:v>3.9281541539495156E-12</c:v>
                </c:pt>
                <c:pt idx="807">
                  <c:v>3.8263660664602671E-12</c:v>
                </c:pt>
                <c:pt idx="808">
                  <c:v>3.7275347617377873E-12</c:v>
                </c:pt>
                <c:pt idx="809">
                  <c:v>3.6315774308435798E-12</c:v>
                </c:pt>
                <c:pt idx="810">
                  <c:v>3.5384134738286053E-12</c:v>
                </c:pt>
                <c:pt idx="811">
                  <c:v>3.4478632364553853E-12</c:v>
                </c:pt>
                <c:pt idx="812">
                  <c:v>3.3599554726073724E-12</c:v>
                </c:pt>
                <c:pt idx="813">
                  <c:v>3.2745183957340413E-12</c:v>
                </c:pt>
                <c:pt idx="814">
                  <c:v>3.1915806778801944E-12</c:v>
                </c:pt>
                <c:pt idx="815">
                  <c:v>3.1109780454369848E-12</c:v>
                </c:pt>
                <c:pt idx="816">
                  <c:v>3.0326471607239128E-12</c:v>
                </c:pt>
                <c:pt idx="817">
                  <c:v>2.9565263168612007E-12</c:v>
                </c:pt>
                <c:pt idx="818">
                  <c:v>2.882555400480999E-12</c:v>
                </c:pt>
                <c:pt idx="819">
                  <c:v>2.8105890265228459E-12</c:v>
                </c:pt>
                <c:pt idx="820">
                  <c:v>2.7407454403355527E-12</c:v>
                </c:pt>
                <c:pt idx="821">
                  <c:v>2.6727969885216589E-12</c:v>
                </c:pt>
                <c:pt idx="822">
                  <c:v>2.6066942356748992E-12</c:v>
                </c:pt>
                <c:pt idx="823">
                  <c:v>2.5424694990878769E-12</c:v>
                </c:pt>
                <c:pt idx="824">
                  <c:v>2.4800712810633905E-12</c:v>
                </c:pt>
                <c:pt idx="825">
                  <c:v>2.4192942505335338E-12</c:v>
                </c:pt>
                <c:pt idx="826">
                  <c:v>2.3602504759848975E-12</c:v>
                </c:pt>
                <c:pt idx="827">
                  <c:v>2.3028174701051662E-12</c:v>
                </c:pt>
                <c:pt idx="828">
                  <c:v>2.2469528790598379E-12</c:v>
                </c:pt>
                <c:pt idx="829">
                  <c:v>2.1925433346637861E-12</c:v>
                </c:pt>
                <c:pt idx="830">
                  <c:v>2.139694032336336E-12</c:v>
                </c:pt>
                <c:pt idx="831">
                  <c:v>2.0882228312546896E-12</c:v>
                </c:pt>
                <c:pt idx="832">
                  <c:v>2.0381634664300614E-12</c:v>
                </c:pt>
                <c:pt idx="833">
                  <c:v>1.9894115638987174E-12</c:v>
                </c:pt>
                <c:pt idx="834">
                  <c:v>1.9420001091668011E-12</c:v>
                </c:pt>
                <c:pt idx="835">
                  <c:v>1.8958935303964665E-12</c:v>
                </c:pt>
                <c:pt idx="836">
                  <c:v>1.8509936860710985E-12</c:v>
                </c:pt>
                <c:pt idx="837">
                  <c:v>1.8072701781712115E-12</c:v>
                </c:pt>
                <c:pt idx="838">
                  <c:v>1.7646933330082519E-12</c:v>
                </c:pt>
                <c:pt idx="839">
                  <c:v>1.7232341859149656E-12</c:v>
                </c:pt>
                <c:pt idx="840">
                  <c:v>1.6828644662121306E-12</c:v>
                </c:pt>
                <c:pt idx="841">
                  <c:v>1.6436146460854285E-12</c:v>
                </c:pt>
                <c:pt idx="842">
                  <c:v>1.6053406544851232E-12</c:v>
                </c:pt>
                <c:pt idx="843">
                  <c:v>1.5680753168618704E-12</c:v>
                </c:pt>
                <c:pt idx="844">
                  <c:v>1.5317929931640623E-12</c:v>
                </c:pt>
                <c:pt idx="845">
                  <c:v>1.4964145465530823E-12</c:v>
                </c:pt>
                <c:pt idx="846">
                  <c:v>1.4619715613184258E-12</c:v>
                </c:pt>
                <c:pt idx="847">
                  <c:v>1.4284401674348568E-12</c:v>
                </c:pt>
                <c:pt idx="848">
                  <c:v>1.3957457141567975E-12</c:v>
                </c:pt>
                <c:pt idx="849">
                  <c:v>1.3639186140587206E-12</c:v>
                </c:pt>
                <c:pt idx="850">
                  <c:v>1.332887037406459E-12</c:v>
                </c:pt>
                <c:pt idx="851">
                  <c:v>1.3026318609034961E-12</c:v>
                </c:pt>
                <c:pt idx="852">
                  <c:v>1.2731823376924946E-12</c:v>
                </c:pt>
                <c:pt idx="853">
                  <c:v>1.2444706330552334E-12</c:v>
                </c:pt>
                <c:pt idx="854">
                  <c:v>1.2164789467603981E-12</c:v>
                </c:pt>
                <c:pt idx="855">
                  <c:v>1.1891898855549276E-12</c:v>
                </c:pt>
                <c:pt idx="856">
                  <c:v>1.1625864549067707E-12</c:v>
                </c:pt>
                <c:pt idx="857">
                  <c:v>1.1366520508909666E-12</c:v>
                </c:pt>
                <c:pt idx="858">
                  <c:v>1.111370452217192E-12</c:v>
                </c:pt>
                <c:pt idx="859">
                  <c:v>1.0866832384810001E-12</c:v>
                </c:pt>
                <c:pt idx="860">
                  <c:v>1.0626607859586956E-12</c:v>
                </c:pt>
                <c:pt idx="861">
                  <c:v>1.0392035080225849E-12</c:v>
                </c:pt>
                <c:pt idx="862">
                  <c:v>1.0163391695653731E-12</c:v>
                </c:pt>
                <c:pt idx="863">
                  <c:v>9.9404932523248744E-13</c:v>
                </c:pt>
                <c:pt idx="864">
                  <c:v>9.7229654699354465E-13</c:v>
                </c:pt>
                <c:pt idx="865">
                  <c:v>9.5107609131615796E-13</c:v>
                </c:pt>
                <c:pt idx="866">
                  <c:v>9.3037919332027731E-13</c:v>
                </c:pt>
                <c:pt idx="867">
                  <c:v>9.1018594004525763E-13</c:v>
                </c:pt>
                <c:pt idx="868">
                  <c:v>8.9048452039542677E-13</c:v>
                </c:pt>
                <c:pt idx="869">
                  <c:v>8.7125977945094178E-13</c:v>
                </c:pt>
                <c:pt idx="870">
                  <c:v>8.5250415166522385E-13</c:v>
                </c:pt>
                <c:pt idx="871">
                  <c:v>8.3419961416375071E-13</c:v>
                </c:pt>
                <c:pt idx="872">
                  <c:v>8.1633227714720145E-13</c:v>
                </c:pt>
                <c:pt idx="873">
                  <c:v>7.9889884210916346E-13</c:v>
                </c:pt>
                <c:pt idx="874">
                  <c:v>7.8188249320045412E-13</c:v>
                </c:pt>
                <c:pt idx="875">
                  <c:v>7.6527033994476221E-13</c:v>
                </c:pt>
                <c:pt idx="876">
                  <c:v>7.4905635280594442E-13</c:v>
                </c:pt>
                <c:pt idx="877">
                  <c:v>7.3322499014716742E-13</c:v>
                </c:pt>
                <c:pt idx="878">
                  <c:v>7.1777067283834721E-13</c:v>
                </c:pt>
                <c:pt idx="879">
                  <c:v>7.0268167237005189E-13</c:v>
                </c:pt>
                <c:pt idx="880">
                  <c:v>6.8794966496424558E-13</c:v>
                </c:pt>
                <c:pt idx="881">
                  <c:v>6.7356353335085531E-13</c:v>
                </c:pt>
                <c:pt idx="882">
                  <c:v>6.5951252386679036E-13</c:v>
                </c:pt>
                <c:pt idx="883">
                  <c:v>6.457919976428865E-13</c:v>
                </c:pt>
                <c:pt idx="884">
                  <c:v>6.3239162295985174E-13</c:v>
                </c:pt>
                <c:pt idx="885">
                  <c:v>6.1930419924774042E-13</c:v>
                </c:pt>
                <c:pt idx="886">
                  <c:v>6.0651993096559293E-13</c:v>
                </c:pt>
                <c:pt idx="887">
                  <c:v>5.940293440262268E-13</c:v>
                </c:pt>
                <c:pt idx="888">
                  <c:v>5.8183126948163639E-13</c:v>
                </c:pt>
                <c:pt idx="889">
                  <c:v>5.699112279265077E-13</c:v>
                </c:pt>
                <c:pt idx="890">
                  <c:v>5.5826570003175693E-13</c:v>
                </c:pt>
                <c:pt idx="891">
                  <c:v>5.4688859127430124E-13</c:v>
                </c:pt>
                <c:pt idx="892">
                  <c:v>5.3576892618029761E-13</c:v>
                </c:pt>
                <c:pt idx="893">
                  <c:v>5.249035614469439E-13</c:v>
                </c:pt>
                <c:pt idx="894">
                  <c:v>5.1428689039042568E-13</c:v>
                </c:pt>
                <c:pt idx="895">
                  <c:v>5.03911031752923E-13</c:v>
                </c:pt>
                <c:pt idx="896">
                  <c:v>4.9376836463769975E-13</c:v>
                </c:pt>
                <c:pt idx="897">
                  <c:v>4.8385616111478704E-13</c:v>
                </c:pt>
                <c:pt idx="898">
                  <c:v>4.7416708595872778E-13</c:v>
                </c:pt>
                <c:pt idx="899">
                  <c:v>4.6469404679811565E-13</c:v>
                </c:pt>
                <c:pt idx="900">
                  <c:v>4.5543462129655231E-13</c:v>
                </c:pt>
                <c:pt idx="901">
                  <c:v>4.4638198024887785E-13</c:v>
                </c:pt>
                <c:pt idx="902">
                  <c:v>4.3753167291885459E-13</c:v>
                </c:pt>
                <c:pt idx="903">
                  <c:v>4.288772198394365E-13</c:v>
                </c:pt>
                <c:pt idx="904">
                  <c:v>4.2041444523664578E-13</c:v>
                </c:pt>
                <c:pt idx="905">
                  <c:v>4.1214131542703151E-13</c:v>
                </c:pt>
                <c:pt idx="906">
                  <c:v>4.0404967685070877E-13</c:v>
                </c:pt>
                <c:pt idx="907">
                  <c:v>3.9613569402635537E-13</c:v>
                </c:pt>
                <c:pt idx="908">
                  <c:v>3.8839560843043076E-13</c:v>
                </c:pt>
                <c:pt idx="909">
                  <c:v>3.8082379801027672E-13</c:v>
                </c:pt>
                <c:pt idx="910">
                  <c:v>3.7342056064180758E-13</c:v>
                </c:pt>
                <c:pt idx="911">
                  <c:v>3.661766267685299E-13</c:v>
                </c:pt>
                <c:pt idx="912">
                  <c:v>3.5909055203739159E-13</c:v>
                </c:pt>
                <c:pt idx="913">
                  <c:v>3.5215902050187971E-13</c:v>
                </c:pt>
                <c:pt idx="914">
                  <c:v>3.4537878254196089E-13</c:v>
                </c:pt>
                <c:pt idx="915">
                  <c:v>3.3874310150928801E-13</c:v>
                </c:pt>
                <c:pt idx="916">
                  <c:v>3.3225076091618461E-13</c:v>
                </c:pt>
                <c:pt idx="917">
                  <c:v>3.2589877595205551E-13</c:v>
                </c:pt>
                <c:pt idx="918">
                  <c:v>3.1968252041703576E-13</c:v>
                </c:pt>
                <c:pt idx="919">
                  <c:v>3.135991998288304E-13</c:v>
                </c:pt>
                <c:pt idx="920">
                  <c:v>3.0764442204771875E-13</c:v>
                </c:pt>
                <c:pt idx="921">
                  <c:v>3.0181882918260706E-13</c:v>
                </c:pt>
                <c:pt idx="922">
                  <c:v>2.961149003492096E-13</c:v>
                </c:pt>
                <c:pt idx="923">
                  <c:v>2.9053335646491176E-13</c:v>
                </c:pt>
                <c:pt idx="924">
                  <c:v>2.8507010424330666E-13</c:v>
                </c:pt>
                <c:pt idx="925">
                  <c:v>2.7972118852473266E-13</c:v>
                </c:pt>
                <c:pt idx="926">
                  <c:v>2.7448430464270529E-13</c:v>
                </c:pt>
                <c:pt idx="927">
                  <c:v>2.6935868757451297E-13</c:v>
                </c:pt>
                <c:pt idx="928">
                  <c:v>2.6434058257976185E-13</c:v>
                </c:pt>
                <c:pt idx="929">
                  <c:v>2.5942636198076742E-13</c:v>
                </c:pt>
                <c:pt idx="930">
                  <c:v>2.5461538852286254E-13</c:v>
                </c:pt>
                <c:pt idx="931">
                  <c:v>2.499041567086977E-13</c:v>
                </c:pt>
                <c:pt idx="932">
                  <c:v>2.452906741357561E-13</c:v>
                </c:pt>
                <c:pt idx="933">
                  <c:v>2.4077298622347488E-13</c:v>
                </c:pt>
                <c:pt idx="934">
                  <c:v>2.3634781968541657E-13</c:v>
                </c:pt>
                <c:pt idx="935">
                  <c:v>2.3201468694081189E-13</c:v>
                </c:pt>
                <c:pt idx="936">
                  <c:v>2.2777042336024589E-13</c:v>
                </c:pt>
                <c:pt idx="937">
                  <c:v>2.2361327274056311E-13</c:v>
                </c:pt>
                <c:pt idx="938">
                  <c:v>2.1954151186661558E-13</c:v>
                </c:pt>
                <c:pt idx="939">
                  <c:v>2.1555218456869638E-13</c:v>
                </c:pt>
                <c:pt idx="940">
                  <c:v>2.1164493183711016E-13</c:v>
                </c:pt>
                <c:pt idx="941">
                  <c:v>2.0781689413889509E-13</c:v>
                </c:pt>
                <c:pt idx="942">
                  <c:v>2.0406652406098458E-13</c:v>
                </c:pt>
                <c:pt idx="943">
                  <c:v>2.0039230291902181E-13</c:v>
                </c:pt>
                <c:pt idx="944">
                  <c:v>1.9679155842452212E-13</c:v>
                </c:pt>
                <c:pt idx="945">
                  <c:v>1.9326404164031009E-13</c:v>
                </c:pt>
                <c:pt idx="946">
                  <c:v>1.898083164939954E-13</c:v>
                </c:pt>
                <c:pt idx="947">
                  <c:v>1.864207041332661E-13</c:v>
                </c:pt>
                <c:pt idx="948">
                  <c:v>1.831010325648451E-13</c:v>
                </c:pt>
                <c:pt idx="949">
                  <c:v>1.7984798843356459E-13</c:v>
                </c:pt>
                <c:pt idx="950">
                  <c:v>1.7665919258995776E-13</c:v>
                </c:pt>
                <c:pt idx="951">
                  <c:v>1.7353449857280703E-13</c:v>
                </c:pt>
                <c:pt idx="952">
                  <c:v>1.7047160247314918E-13</c:v>
                </c:pt>
                <c:pt idx="953">
                  <c:v>1.6746932673542435E-13</c:v>
                </c:pt>
                <c:pt idx="954">
                  <c:v>1.6452651512576304E-13</c:v>
                </c:pt>
                <c:pt idx="955">
                  <c:v>1.6164203238933796E-13</c:v>
                </c:pt>
                <c:pt idx="956">
                  <c:v>1.5881375761326742E-13</c:v>
                </c:pt>
                <c:pt idx="957">
                  <c:v>1.5604063610016473E-13</c:v>
                </c:pt>
                <c:pt idx="958">
                  <c:v>1.5332261199907372E-13</c:v>
                </c:pt>
                <c:pt idx="959">
                  <c:v>1.5065766214199849E-13</c:v>
                </c:pt>
                <c:pt idx="960">
                  <c:v>1.4804383314702007E-13</c:v>
                </c:pt>
                <c:pt idx="961">
                  <c:v>1.4548206593724345E-13</c:v>
                </c:pt>
                <c:pt idx="962">
                  <c:v>1.4296949996713359E-13</c:v>
                </c:pt>
                <c:pt idx="963">
                  <c:v>1.4050522543777062E-13</c:v>
                </c:pt>
                <c:pt idx="964">
                  <c:v>1.3808925459548211E-13</c:v>
                </c:pt>
                <c:pt idx="965">
                  <c:v>1.3571977979061361E-13</c:v>
                </c:pt>
                <c:pt idx="966">
                  <c:v>1.3339505592089022E-13</c:v>
                </c:pt>
                <c:pt idx="967">
                  <c:v>1.3111601314521809E-13</c:v>
                </c:pt>
                <c:pt idx="968">
                  <c:v>1.2888006460924724E-13</c:v>
                </c:pt>
                <c:pt idx="969">
                  <c:v>1.2668727540403358E-13</c:v>
                </c:pt>
                <c:pt idx="970">
                  <c:v>1.2453600365780976E-13</c:v>
                </c:pt>
                <c:pt idx="971">
                  <c:v>1.2242632023502852E-13</c:v>
                </c:pt>
                <c:pt idx="972">
                  <c:v>1.2035663229736184E-13</c:v>
                </c:pt>
                <c:pt idx="973">
                  <c:v>1.1832540228803512E-13</c:v>
                </c:pt>
                <c:pt idx="974">
                  <c:v>1.1633353652171445E-13</c:v>
                </c:pt>
                <c:pt idx="975">
                  <c:v>1.1437872553141491E-13</c:v>
                </c:pt>
                <c:pt idx="976">
                  <c:v>1.1246108276351145E-13</c:v>
                </c:pt>
                <c:pt idx="977">
                  <c:v>1.1057915974779109E-13</c:v>
                </c:pt>
                <c:pt idx="978">
                  <c:v>1.0873307325661009E-13</c:v>
                </c:pt>
                <c:pt idx="979">
                  <c:v>1.0692141716205248E-13</c:v>
                </c:pt>
                <c:pt idx="980">
                  <c:v>1.0514357285659497E-13</c:v>
                </c:pt>
                <c:pt idx="981">
                  <c:v>1.0339893228877227E-13</c:v>
                </c:pt>
                <c:pt idx="982">
                  <c:v>1.0168617751300759E-13</c:v>
                </c:pt>
                <c:pt idx="983">
                  <c:v>1.00006170636938E-13</c:v>
                </c:pt>
                <c:pt idx="984">
                  <c:v>9.8356902431793404E-14</c:v>
                </c:pt>
                <c:pt idx="985">
                  <c:v>9.673783155708854E-14</c:v>
                </c:pt>
                <c:pt idx="986">
                  <c:v>9.5149110967219288E-14</c:v>
                </c:pt>
                <c:pt idx="987">
                  <c:v>9.3589515078101168E-14</c:v>
                </c:pt>
                <c:pt idx="988">
                  <c:v>9.2058529584289817E-14</c:v>
                </c:pt>
                <c:pt idx="989">
                  <c:v>9.0556309112922419E-14</c:v>
                </c:pt>
                <c:pt idx="990">
                  <c:v>8.9081027771136459E-14</c:v>
                </c:pt>
                <c:pt idx="991">
                  <c:v>8.763222099186028E-14</c:v>
                </c:pt>
                <c:pt idx="992">
                  <c:v>8.6210704563428483E-14</c:v>
                </c:pt>
                <c:pt idx="993">
                  <c:v>8.4814725143540457E-14</c:v>
                </c:pt>
                <c:pt idx="994">
                  <c:v>8.3443841169841998E-14</c:v>
                </c:pt>
                <c:pt idx="995">
                  <c:v>8.2098231798854064E-14</c:v>
                </c:pt>
                <c:pt idx="996">
                  <c:v>8.0776841479305542E-14</c:v>
                </c:pt>
                <c:pt idx="997">
                  <c:v>7.9479250327561518E-14</c:v>
                </c:pt>
                <c:pt idx="998">
                  <c:v>7.8205045370653899E-14</c:v>
                </c:pt>
                <c:pt idx="999">
                  <c:v>7.6953820445374165E-14</c:v>
                </c:pt>
              </c:numCache>
            </c:numRef>
          </c:yVal>
          <c:smooth val="0"/>
          <c:extLst>
            <c:ext xmlns:c16="http://schemas.microsoft.com/office/drawing/2014/chart" uri="{C3380CC4-5D6E-409C-BE32-E72D297353CC}">
              <c16:uniqueId val="{00000000-5C5D-4F1F-AEA4-B85ED9AB2A8B}"/>
            </c:ext>
          </c:extLst>
        </c:ser>
        <c:ser>
          <c:idx val="1"/>
          <c:order val="1"/>
          <c:tx>
            <c:strRef>
              <c:f>'[2019.03.10_12.27_FEL_X-ray_ring_transfer_functions (1).xlsx]Diamond 3.015 keV'!$I$27</c:f>
              <c:strCache>
                <c:ptCount val="1"/>
                <c:pt idx="0">
                  <c:v>R_s</c:v>
                </c:pt>
              </c:strCache>
            </c:strRef>
          </c:tx>
          <c:spPr>
            <a:ln w="1270" cap="rnd">
              <a:solidFill>
                <a:srgbClr val="FF0000"/>
              </a:solidFill>
              <a:round/>
            </a:ln>
            <a:effectLst/>
          </c:spPr>
          <c:marker>
            <c:symbol val="none"/>
          </c:marker>
          <c:xVal>
            <c:numRef>
              <c:f>'[2019.03.10_12.27_FEL_X-ray_ring_transfer_functions (1).xlsx]Diamond 3.015 keV'!$A$28:$A$1027</c:f>
              <c:numCache>
                <c:formatCode>General</c:formatCode>
                <c:ptCount val="1000"/>
                <c:pt idx="0">
                  <c:v>3013</c:v>
                </c:pt>
                <c:pt idx="1">
                  <c:v>3013.0040040040039</c:v>
                </c:pt>
                <c:pt idx="2">
                  <c:v>3013.0080080080079</c:v>
                </c:pt>
                <c:pt idx="3">
                  <c:v>3013.0120120120118</c:v>
                </c:pt>
                <c:pt idx="4">
                  <c:v>3013.0160160160162</c:v>
                </c:pt>
                <c:pt idx="5">
                  <c:v>3013.0200200200202</c:v>
                </c:pt>
                <c:pt idx="6">
                  <c:v>3013.0240240240241</c:v>
                </c:pt>
                <c:pt idx="7">
                  <c:v>3013.0280280280281</c:v>
                </c:pt>
                <c:pt idx="8">
                  <c:v>3013.032032032032</c:v>
                </c:pt>
                <c:pt idx="9">
                  <c:v>3013.036036036036</c:v>
                </c:pt>
                <c:pt idx="10">
                  <c:v>3013.0400400400399</c:v>
                </c:pt>
                <c:pt idx="11">
                  <c:v>3013.0440440440439</c:v>
                </c:pt>
                <c:pt idx="12">
                  <c:v>3013.0480480480483</c:v>
                </c:pt>
                <c:pt idx="13">
                  <c:v>3013.0520520520522</c:v>
                </c:pt>
                <c:pt idx="14">
                  <c:v>3013.0560560560561</c:v>
                </c:pt>
                <c:pt idx="15">
                  <c:v>3013.0600600600601</c:v>
                </c:pt>
                <c:pt idx="16">
                  <c:v>3013.064064064064</c:v>
                </c:pt>
                <c:pt idx="17">
                  <c:v>3013.068068068068</c:v>
                </c:pt>
                <c:pt idx="18">
                  <c:v>3013.0720720720719</c:v>
                </c:pt>
                <c:pt idx="19">
                  <c:v>3013.0760760760759</c:v>
                </c:pt>
                <c:pt idx="20">
                  <c:v>3013.0800800800803</c:v>
                </c:pt>
                <c:pt idx="21">
                  <c:v>3013.0840840840842</c:v>
                </c:pt>
                <c:pt idx="22">
                  <c:v>3013.0880880880882</c:v>
                </c:pt>
                <c:pt idx="23">
                  <c:v>3013.0920920920921</c:v>
                </c:pt>
                <c:pt idx="24">
                  <c:v>3013.0960960960961</c:v>
                </c:pt>
                <c:pt idx="25">
                  <c:v>3013.1001001001</c:v>
                </c:pt>
                <c:pt idx="26">
                  <c:v>3013.104104104104</c:v>
                </c:pt>
                <c:pt idx="27">
                  <c:v>3013.1081081081079</c:v>
                </c:pt>
                <c:pt idx="28">
                  <c:v>3013.1121121121123</c:v>
                </c:pt>
                <c:pt idx="29">
                  <c:v>3013.1161161161162</c:v>
                </c:pt>
                <c:pt idx="30">
                  <c:v>3013.1201201201202</c:v>
                </c:pt>
                <c:pt idx="31">
                  <c:v>3013.1241241241241</c:v>
                </c:pt>
                <c:pt idx="32">
                  <c:v>3013.1281281281281</c:v>
                </c:pt>
                <c:pt idx="33">
                  <c:v>3013.132132132132</c:v>
                </c:pt>
                <c:pt idx="34">
                  <c:v>3013.136136136136</c:v>
                </c:pt>
                <c:pt idx="35">
                  <c:v>3013.1401401401399</c:v>
                </c:pt>
                <c:pt idx="36">
                  <c:v>3013.1441441441443</c:v>
                </c:pt>
                <c:pt idx="37">
                  <c:v>3013.1481481481483</c:v>
                </c:pt>
                <c:pt idx="38">
                  <c:v>3013.1521521521522</c:v>
                </c:pt>
                <c:pt idx="39">
                  <c:v>3013.1561561561562</c:v>
                </c:pt>
                <c:pt idx="40">
                  <c:v>3013.1601601601601</c:v>
                </c:pt>
                <c:pt idx="41">
                  <c:v>3013.164164164164</c:v>
                </c:pt>
                <c:pt idx="42">
                  <c:v>3013.168168168168</c:v>
                </c:pt>
                <c:pt idx="43">
                  <c:v>3013.1721721721724</c:v>
                </c:pt>
                <c:pt idx="44">
                  <c:v>3013.1761761761763</c:v>
                </c:pt>
                <c:pt idx="45">
                  <c:v>3013.1801801801803</c:v>
                </c:pt>
                <c:pt idx="46">
                  <c:v>3013.1841841841842</c:v>
                </c:pt>
                <c:pt idx="47">
                  <c:v>3013.1881881881882</c:v>
                </c:pt>
                <c:pt idx="48">
                  <c:v>3013.1921921921921</c:v>
                </c:pt>
                <c:pt idx="49">
                  <c:v>3013.1961961961961</c:v>
                </c:pt>
                <c:pt idx="50">
                  <c:v>3013.2002002002</c:v>
                </c:pt>
                <c:pt idx="51">
                  <c:v>3013.2042042042044</c:v>
                </c:pt>
                <c:pt idx="52">
                  <c:v>3013.2082082082084</c:v>
                </c:pt>
                <c:pt idx="53">
                  <c:v>3013.2122122122123</c:v>
                </c:pt>
                <c:pt idx="54">
                  <c:v>3013.2162162162163</c:v>
                </c:pt>
                <c:pt idx="55">
                  <c:v>3013.2202202202202</c:v>
                </c:pt>
                <c:pt idx="56">
                  <c:v>3013.2242242242241</c:v>
                </c:pt>
                <c:pt idx="57">
                  <c:v>3013.2282282282281</c:v>
                </c:pt>
                <c:pt idx="58">
                  <c:v>3013.232232232232</c:v>
                </c:pt>
                <c:pt idx="59">
                  <c:v>3013.2362362362364</c:v>
                </c:pt>
                <c:pt idx="60">
                  <c:v>3013.2402402402404</c:v>
                </c:pt>
                <c:pt idx="61">
                  <c:v>3013.2442442442443</c:v>
                </c:pt>
                <c:pt idx="62">
                  <c:v>3013.2482482482483</c:v>
                </c:pt>
                <c:pt idx="63">
                  <c:v>3013.2522522522522</c:v>
                </c:pt>
                <c:pt idx="64">
                  <c:v>3013.2562562562562</c:v>
                </c:pt>
                <c:pt idx="65">
                  <c:v>3013.2602602602601</c:v>
                </c:pt>
                <c:pt idx="66">
                  <c:v>3013.2642642642641</c:v>
                </c:pt>
                <c:pt idx="67">
                  <c:v>3013.2682682682685</c:v>
                </c:pt>
                <c:pt idx="68">
                  <c:v>3013.2722722722724</c:v>
                </c:pt>
                <c:pt idx="69">
                  <c:v>3013.2762762762763</c:v>
                </c:pt>
                <c:pt idx="70">
                  <c:v>3013.2802802802803</c:v>
                </c:pt>
                <c:pt idx="71">
                  <c:v>3013.2842842842842</c:v>
                </c:pt>
                <c:pt idx="72">
                  <c:v>3013.2882882882882</c:v>
                </c:pt>
                <c:pt idx="73">
                  <c:v>3013.2922922922921</c:v>
                </c:pt>
                <c:pt idx="74">
                  <c:v>3013.2962962962961</c:v>
                </c:pt>
                <c:pt idx="75">
                  <c:v>3013.3003003003005</c:v>
                </c:pt>
                <c:pt idx="76">
                  <c:v>3013.3043043043044</c:v>
                </c:pt>
                <c:pt idx="77">
                  <c:v>3013.3083083083084</c:v>
                </c:pt>
                <c:pt idx="78">
                  <c:v>3013.3123123123123</c:v>
                </c:pt>
                <c:pt idx="79">
                  <c:v>3013.3163163163163</c:v>
                </c:pt>
                <c:pt idx="80">
                  <c:v>3013.3203203203202</c:v>
                </c:pt>
                <c:pt idx="81">
                  <c:v>3013.3243243243242</c:v>
                </c:pt>
                <c:pt idx="82">
                  <c:v>3013.3283283283286</c:v>
                </c:pt>
                <c:pt idx="83">
                  <c:v>3013.3323323323325</c:v>
                </c:pt>
                <c:pt idx="84">
                  <c:v>3013.3363363363364</c:v>
                </c:pt>
                <c:pt idx="85">
                  <c:v>3013.3403403403404</c:v>
                </c:pt>
                <c:pt idx="86">
                  <c:v>3013.3443443443443</c:v>
                </c:pt>
                <c:pt idx="87">
                  <c:v>3013.3483483483483</c:v>
                </c:pt>
                <c:pt idx="88">
                  <c:v>3013.3523523523522</c:v>
                </c:pt>
                <c:pt idx="89">
                  <c:v>3013.3563563563562</c:v>
                </c:pt>
                <c:pt idx="90">
                  <c:v>3013.3603603603606</c:v>
                </c:pt>
                <c:pt idx="91">
                  <c:v>3013.3643643643645</c:v>
                </c:pt>
                <c:pt idx="92">
                  <c:v>3013.3683683683685</c:v>
                </c:pt>
                <c:pt idx="93">
                  <c:v>3013.3723723723724</c:v>
                </c:pt>
                <c:pt idx="94">
                  <c:v>3013.3763763763764</c:v>
                </c:pt>
                <c:pt idx="95">
                  <c:v>3013.3803803803803</c:v>
                </c:pt>
                <c:pt idx="96">
                  <c:v>3013.3843843843842</c:v>
                </c:pt>
                <c:pt idx="97">
                  <c:v>3013.3883883883882</c:v>
                </c:pt>
                <c:pt idx="98">
                  <c:v>3013.3923923923926</c:v>
                </c:pt>
                <c:pt idx="99">
                  <c:v>3013.3963963963965</c:v>
                </c:pt>
                <c:pt idx="100">
                  <c:v>3013.4004004004005</c:v>
                </c:pt>
                <c:pt idx="101">
                  <c:v>3013.4044044044044</c:v>
                </c:pt>
                <c:pt idx="102">
                  <c:v>3013.4084084084084</c:v>
                </c:pt>
                <c:pt idx="103">
                  <c:v>3013.4124124124123</c:v>
                </c:pt>
                <c:pt idx="104">
                  <c:v>3013.4164164164163</c:v>
                </c:pt>
                <c:pt idx="105">
                  <c:v>3013.4204204204202</c:v>
                </c:pt>
                <c:pt idx="106">
                  <c:v>3013.4244244244246</c:v>
                </c:pt>
                <c:pt idx="107">
                  <c:v>3013.4284284284286</c:v>
                </c:pt>
                <c:pt idx="108">
                  <c:v>3013.4324324324325</c:v>
                </c:pt>
                <c:pt idx="109">
                  <c:v>3013.4364364364365</c:v>
                </c:pt>
                <c:pt idx="110">
                  <c:v>3013.4404404404404</c:v>
                </c:pt>
                <c:pt idx="111">
                  <c:v>3013.4444444444443</c:v>
                </c:pt>
                <c:pt idx="112">
                  <c:v>3013.4484484484483</c:v>
                </c:pt>
                <c:pt idx="113">
                  <c:v>3013.4524524524522</c:v>
                </c:pt>
                <c:pt idx="114">
                  <c:v>3013.4564564564566</c:v>
                </c:pt>
                <c:pt idx="115">
                  <c:v>3013.4604604604606</c:v>
                </c:pt>
                <c:pt idx="116">
                  <c:v>3013.4644644644645</c:v>
                </c:pt>
                <c:pt idx="117">
                  <c:v>3013.4684684684685</c:v>
                </c:pt>
                <c:pt idx="118">
                  <c:v>3013.4724724724724</c:v>
                </c:pt>
                <c:pt idx="119">
                  <c:v>3013.4764764764764</c:v>
                </c:pt>
                <c:pt idx="120">
                  <c:v>3013.4804804804803</c:v>
                </c:pt>
                <c:pt idx="121">
                  <c:v>3013.4844844844847</c:v>
                </c:pt>
                <c:pt idx="122">
                  <c:v>3013.4884884884887</c:v>
                </c:pt>
                <c:pt idx="123">
                  <c:v>3013.4924924924926</c:v>
                </c:pt>
                <c:pt idx="124">
                  <c:v>3013.4964964964965</c:v>
                </c:pt>
                <c:pt idx="125">
                  <c:v>3013.5005005005005</c:v>
                </c:pt>
                <c:pt idx="126">
                  <c:v>3013.5045045045044</c:v>
                </c:pt>
                <c:pt idx="127">
                  <c:v>3013.5085085085084</c:v>
                </c:pt>
                <c:pt idx="128">
                  <c:v>3013.5125125125123</c:v>
                </c:pt>
                <c:pt idx="129">
                  <c:v>3013.5165165165167</c:v>
                </c:pt>
                <c:pt idx="130">
                  <c:v>3013.5205205205207</c:v>
                </c:pt>
                <c:pt idx="131">
                  <c:v>3013.5245245245246</c:v>
                </c:pt>
                <c:pt idx="132">
                  <c:v>3013.5285285285286</c:v>
                </c:pt>
                <c:pt idx="133">
                  <c:v>3013.5325325325325</c:v>
                </c:pt>
                <c:pt idx="134">
                  <c:v>3013.5365365365365</c:v>
                </c:pt>
                <c:pt idx="135">
                  <c:v>3013.5405405405404</c:v>
                </c:pt>
                <c:pt idx="136">
                  <c:v>3013.5445445445444</c:v>
                </c:pt>
                <c:pt idx="137">
                  <c:v>3013.5485485485488</c:v>
                </c:pt>
                <c:pt idx="138">
                  <c:v>3013.5525525525527</c:v>
                </c:pt>
                <c:pt idx="139">
                  <c:v>3013.5565565565566</c:v>
                </c:pt>
                <c:pt idx="140">
                  <c:v>3013.5605605605606</c:v>
                </c:pt>
                <c:pt idx="141">
                  <c:v>3013.5645645645645</c:v>
                </c:pt>
                <c:pt idx="142">
                  <c:v>3013.5685685685685</c:v>
                </c:pt>
                <c:pt idx="143">
                  <c:v>3013.5725725725724</c:v>
                </c:pt>
                <c:pt idx="144">
                  <c:v>3013.5765765765764</c:v>
                </c:pt>
                <c:pt idx="145">
                  <c:v>3013.5805805805808</c:v>
                </c:pt>
                <c:pt idx="146">
                  <c:v>3013.5845845845847</c:v>
                </c:pt>
                <c:pt idx="147">
                  <c:v>3013.5885885885887</c:v>
                </c:pt>
                <c:pt idx="148">
                  <c:v>3013.5925925925926</c:v>
                </c:pt>
                <c:pt idx="149">
                  <c:v>3013.5965965965966</c:v>
                </c:pt>
                <c:pt idx="150">
                  <c:v>3013.6006006006005</c:v>
                </c:pt>
                <c:pt idx="151">
                  <c:v>3013.6046046046044</c:v>
                </c:pt>
                <c:pt idx="152">
                  <c:v>3013.6086086086084</c:v>
                </c:pt>
                <c:pt idx="153">
                  <c:v>3013.6126126126128</c:v>
                </c:pt>
                <c:pt idx="154">
                  <c:v>3013.6166166166167</c:v>
                </c:pt>
                <c:pt idx="155">
                  <c:v>3013.6206206206207</c:v>
                </c:pt>
                <c:pt idx="156">
                  <c:v>3013.6246246246246</c:v>
                </c:pt>
                <c:pt idx="157">
                  <c:v>3013.6286286286286</c:v>
                </c:pt>
                <c:pt idx="158">
                  <c:v>3013.6326326326325</c:v>
                </c:pt>
                <c:pt idx="159">
                  <c:v>3013.6366366366365</c:v>
                </c:pt>
                <c:pt idx="160">
                  <c:v>3013.6406406406409</c:v>
                </c:pt>
                <c:pt idx="161">
                  <c:v>3013.6446446446448</c:v>
                </c:pt>
                <c:pt idx="162">
                  <c:v>3013.6486486486488</c:v>
                </c:pt>
                <c:pt idx="163">
                  <c:v>3013.6526526526527</c:v>
                </c:pt>
                <c:pt idx="164">
                  <c:v>3013.6566566566567</c:v>
                </c:pt>
                <c:pt idx="165">
                  <c:v>3013.6606606606606</c:v>
                </c:pt>
                <c:pt idx="166">
                  <c:v>3013.6646646646645</c:v>
                </c:pt>
                <c:pt idx="167">
                  <c:v>3013.6686686686685</c:v>
                </c:pt>
                <c:pt idx="168">
                  <c:v>3013.6726726726729</c:v>
                </c:pt>
                <c:pt idx="169">
                  <c:v>3013.6766766766768</c:v>
                </c:pt>
                <c:pt idx="170">
                  <c:v>3013.6806806806808</c:v>
                </c:pt>
                <c:pt idx="171">
                  <c:v>3013.6846846846847</c:v>
                </c:pt>
                <c:pt idx="172">
                  <c:v>3013.6886886886887</c:v>
                </c:pt>
                <c:pt idx="173">
                  <c:v>3013.6926926926926</c:v>
                </c:pt>
                <c:pt idx="174">
                  <c:v>3013.6966966966966</c:v>
                </c:pt>
                <c:pt idx="175">
                  <c:v>3013.7007007007005</c:v>
                </c:pt>
                <c:pt idx="176">
                  <c:v>3013.7047047047049</c:v>
                </c:pt>
                <c:pt idx="177">
                  <c:v>3013.7087087087089</c:v>
                </c:pt>
                <c:pt idx="178">
                  <c:v>3013.7127127127128</c:v>
                </c:pt>
                <c:pt idx="179">
                  <c:v>3013.7167167167167</c:v>
                </c:pt>
                <c:pt idx="180">
                  <c:v>3013.7207207207207</c:v>
                </c:pt>
                <c:pt idx="181">
                  <c:v>3013.7247247247246</c:v>
                </c:pt>
                <c:pt idx="182">
                  <c:v>3013.7287287287286</c:v>
                </c:pt>
                <c:pt idx="183">
                  <c:v>3013.7327327327325</c:v>
                </c:pt>
                <c:pt idx="184">
                  <c:v>3013.7367367367369</c:v>
                </c:pt>
                <c:pt idx="185">
                  <c:v>3013.7407407407409</c:v>
                </c:pt>
                <c:pt idx="186">
                  <c:v>3013.7447447447448</c:v>
                </c:pt>
                <c:pt idx="187">
                  <c:v>3013.7487487487488</c:v>
                </c:pt>
                <c:pt idx="188">
                  <c:v>3013.7527527527527</c:v>
                </c:pt>
                <c:pt idx="189">
                  <c:v>3013.7567567567567</c:v>
                </c:pt>
                <c:pt idx="190">
                  <c:v>3013.7607607607606</c:v>
                </c:pt>
                <c:pt idx="191">
                  <c:v>3013.7647647647645</c:v>
                </c:pt>
                <c:pt idx="192">
                  <c:v>3013.768768768769</c:v>
                </c:pt>
                <c:pt idx="193">
                  <c:v>3013.7727727727729</c:v>
                </c:pt>
                <c:pt idx="194">
                  <c:v>3013.7767767767768</c:v>
                </c:pt>
                <c:pt idx="195">
                  <c:v>3013.7807807807808</c:v>
                </c:pt>
                <c:pt idx="196">
                  <c:v>3013.7847847847847</c:v>
                </c:pt>
                <c:pt idx="197">
                  <c:v>3013.7887887887887</c:v>
                </c:pt>
                <c:pt idx="198">
                  <c:v>3013.7927927927926</c:v>
                </c:pt>
                <c:pt idx="199">
                  <c:v>3013.7967967967966</c:v>
                </c:pt>
                <c:pt idx="200">
                  <c:v>3013.800800800801</c:v>
                </c:pt>
                <c:pt idx="201">
                  <c:v>3013.8048048048049</c:v>
                </c:pt>
                <c:pt idx="202">
                  <c:v>3013.8088088088089</c:v>
                </c:pt>
                <c:pt idx="203">
                  <c:v>3013.8128128128128</c:v>
                </c:pt>
                <c:pt idx="204">
                  <c:v>3013.8168168168168</c:v>
                </c:pt>
                <c:pt idx="205">
                  <c:v>3013.8208208208207</c:v>
                </c:pt>
                <c:pt idx="206">
                  <c:v>3013.8248248248246</c:v>
                </c:pt>
                <c:pt idx="207">
                  <c:v>3013.828828828829</c:v>
                </c:pt>
                <c:pt idx="208">
                  <c:v>3013.832832832833</c:v>
                </c:pt>
                <c:pt idx="209">
                  <c:v>3013.8368368368369</c:v>
                </c:pt>
                <c:pt idx="210">
                  <c:v>3013.8408408408409</c:v>
                </c:pt>
                <c:pt idx="211">
                  <c:v>3013.8448448448448</c:v>
                </c:pt>
                <c:pt idx="212">
                  <c:v>3013.8488488488488</c:v>
                </c:pt>
                <c:pt idx="213">
                  <c:v>3013.8528528528527</c:v>
                </c:pt>
                <c:pt idx="214">
                  <c:v>3013.8568568568567</c:v>
                </c:pt>
                <c:pt idx="215">
                  <c:v>3013.8608608608611</c:v>
                </c:pt>
                <c:pt idx="216">
                  <c:v>3013.864864864865</c:v>
                </c:pt>
                <c:pt idx="217">
                  <c:v>3013.868868868869</c:v>
                </c:pt>
                <c:pt idx="218">
                  <c:v>3013.8728728728729</c:v>
                </c:pt>
                <c:pt idx="219">
                  <c:v>3013.8768768768768</c:v>
                </c:pt>
                <c:pt idx="220">
                  <c:v>3013.8808808808808</c:v>
                </c:pt>
                <c:pt idx="221">
                  <c:v>3013.8848848848847</c:v>
                </c:pt>
                <c:pt idx="222">
                  <c:v>3013.8888888888887</c:v>
                </c:pt>
                <c:pt idx="223">
                  <c:v>3013.8928928928931</c:v>
                </c:pt>
                <c:pt idx="224">
                  <c:v>3013.896896896897</c:v>
                </c:pt>
                <c:pt idx="225">
                  <c:v>3013.900900900901</c:v>
                </c:pt>
                <c:pt idx="226">
                  <c:v>3013.9049049049049</c:v>
                </c:pt>
                <c:pt idx="227">
                  <c:v>3013.9089089089089</c:v>
                </c:pt>
                <c:pt idx="228">
                  <c:v>3013.9129129129128</c:v>
                </c:pt>
                <c:pt idx="229">
                  <c:v>3013.9169169169168</c:v>
                </c:pt>
                <c:pt idx="230">
                  <c:v>3013.9209209209207</c:v>
                </c:pt>
                <c:pt idx="231">
                  <c:v>3013.9249249249251</c:v>
                </c:pt>
                <c:pt idx="232">
                  <c:v>3013.9289289289291</c:v>
                </c:pt>
                <c:pt idx="233">
                  <c:v>3013.932932932933</c:v>
                </c:pt>
                <c:pt idx="234">
                  <c:v>3013.9369369369369</c:v>
                </c:pt>
                <c:pt idx="235">
                  <c:v>3013.9409409409409</c:v>
                </c:pt>
                <c:pt idx="236">
                  <c:v>3013.9449449449448</c:v>
                </c:pt>
                <c:pt idx="237">
                  <c:v>3013.9489489489488</c:v>
                </c:pt>
                <c:pt idx="238">
                  <c:v>3013.9529529529527</c:v>
                </c:pt>
                <c:pt idx="239">
                  <c:v>3013.9569569569571</c:v>
                </c:pt>
                <c:pt idx="240">
                  <c:v>3013.9609609609611</c:v>
                </c:pt>
                <c:pt idx="241">
                  <c:v>3013.964964964965</c:v>
                </c:pt>
                <c:pt idx="242">
                  <c:v>3013.968968968969</c:v>
                </c:pt>
                <c:pt idx="243">
                  <c:v>3013.9729729729729</c:v>
                </c:pt>
                <c:pt idx="244">
                  <c:v>3013.9769769769769</c:v>
                </c:pt>
                <c:pt idx="245">
                  <c:v>3013.9809809809808</c:v>
                </c:pt>
                <c:pt idx="246">
                  <c:v>3013.9849849849852</c:v>
                </c:pt>
                <c:pt idx="247">
                  <c:v>3013.9889889889891</c:v>
                </c:pt>
                <c:pt idx="248">
                  <c:v>3013.9929929929931</c:v>
                </c:pt>
                <c:pt idx="249">
                  <c:v>3013.996996996997</c:v>
                </c:pt>
                <c:pt idx="250">
                  <c:v>3014.001001001001</c:v>
                </c:pt>
                <c:pt idx="251">
                  <c:v>3014.0050050050049</c:v>
                </c:pt>
                <c:pt idx="252">
                  <c:v>3014.0090090090089</c:v>
                </c:pt>
                <c:pt idx="253">
                  <c:v>3014.0130130130128</c:v>
                </c:pt>
                <c:pt idx="254">
                  <c:v>3014.0170170170172</c:v>
                </c:pt>
                <c:pt idx="255">
                  <c:v>3014.0210210210212</c:v>
                </c:pt>
                <c:pt idx="256">
                  <c:v>3014.0250250250251</c:v>
                </c:pt>
                <c:pt idx="257">
                  <c:v>3014.0290290290291</c:v>
                </c:pt>
                <c:pt idx="258">
                  <c:v>3014.033033033033</c:v>
                </c:pt>
                <c:pt idx="259">
                  <c:v>3014.037037037037</c:v>
                </c:pt>
                <c:pt idx="260">
                  <c:v>3014.0410410410409</c:v>
                </c:pt>
                <c:pt idx="261">
                  <c:v>3014.0450450450448</c:v>
                </c:pt>
                <c:pt idx="262">
                  <c:v>3014.0490490490492</c:v>
                </c:pt>
                <c:pt idx="263">
                  <c:v>3014.0530530530532</c:v>
                </c:pt>
                <c:pt idx="264">
                  <c:v>3014.0570570570571</c:v>
                </c:pt>
                <c:pt idx="265">
                  <c:v>3014.0610610610611</c:v>
                </c:pt>
                <c:pt idx="266">
                  <c:v>3014.065065065065</c:v>
                </c:pt>
                <c:pt idx="267">
                  <c:v>3014.069069069069</c:v>
                </c:pt>
                <c:pt idx="268">
                  <c:v>3014.0730730730729</c:v>
                </c:pt>
                <c:pt idx="269">
                  <c:v>3014.0770770770769</c:v>
                </c:pt>
                <c:pt idx="270">
                  <c:v>3014.0810810810813</c:v>
                </c:pt>
                <c:pt idx="271">
                  <c:v>3014.0850850850852</c:v>
                </c:pt>
                <c:pt idx="272">
                  <c:v>3014.0890890890892</c:v>
                </c:pt>
                <c:pt idx="273">
                  <c:v>3014.0930930930931</c:v>
                </c:pt>
                <c:pt idx="274">
                  <c:v>3014.097097097097</c:v>
                </c:pt>
                <c:pt idx="275">
                  <c:v>3014.101101101101</c:v>
                </c:pt>
                <c:pt idx="276">
                  <c:v>3014.1051051051049</c:v>
                </c:pt>
                <c:pt idx="277">
                  <c:v>3014.1091091091089</c:v>
                </c:pt>
                <c:pt idx="278">
                  <c:v>3014.1131131131133</c:v>
                </c:pt>
                <c:pt idx="279">
                  <c:v>3014.1171171171172</c:v>
                </c:pt>
                <c:pt idx="280">
                  <c:v>3014.1211211211212</c:v>
                </c:pt>
                <c:pt idx="281">
                  <c:v>3014.1251251251251</c:v>
                </c:pt>
                <c:pt idx="282">
                  <c:v>3014.1291291291291</c:v>
                </c:pt>
                <c:pt idx="283">
                  <c:v>3014.133133133133</c:v>
                </c:pt>
                <c:pt idx="284">
                  <c:v>3014.137137137137</c:v>
                </c:pt>
                <c:pt idx="285">
                  <c:v>3014.1411411411414</c:v>
                </c:pt>
                <c:pt idx="286">
                  <c:v>3014.1451451451453</c:v>
                </c:pt>
                <c:pt idx="287">
                  <c:v>3014.1491491491493</c:v>
                </c:pt>
                <c:pt idx="288">
                  <c:v>3014.1531531531532</c:v>
                </c:pt>
                <c:pt idx="289">
                  <c:v>3014.1571571571571</c:v>
                </c:pt>
                <c:pt idx="290">
                  <c:v>3014.1611611611611</c:v>
                </c:pt>
                <c:pt idx="291">
                  <c:v>3014.165165165165</c:v>
                </c:pt>
                <c:pt idx="292">
                  <c:v>3014.169169169169</c:v>
                </c:pt>
                <c:pt idx="293">
                  <c:v>3014.1731731731734</c:v>
                </c:pt>
                <c:pt idx="294">
                  <c:v>3014.1771771771773</c:v>
                </c:pt>
                <c:pt idx="295">
                  <c:v>3014.1811811811813</c:v>
                </c:pt>
                <c:pt idx="296">
                  <c:v>3014.1851851851852</c:v>
                </c:pt>
                <c:pt idx="297">
                  <c:v>3014.1891891891892</c:v>
                </c:pt>
                <c:pt idx="298">
                  <c:v>3014.1931931931931</c:v>
                </c:pt>
                <c:pt idx="299">
                  <c:v>3014.1971971971971</c:v>
                </c:pt>
                <c:pt idx="300">
                  <c:v>3014.201201201201</c:v>
                </c:pt>
                <c:pt idx="301">
                  <c:v>3014.2052052052054</c:v>
                </c:pt>
                <c:pt idx="302">
                  <c:v>3014.2092092092093</c:v>
                </c:pt>
                <c:pt idx="303">
                  <c:v>3014.2132132132133</c:v>
                </c:pt>
                <c:pt idx="304">
                  <c:v>3014.2172172172172</c:v>
                </c:pt>
                <c:pt idx="305">
                  <c:v>3014.2212212212212</c:v>
                </c:pt>
                <c:pt idx="306">
                  <c:v>3014.2252252252251</c:v>
                </c:pt>
                <c:pt idx="307">
                  <c:v>3014.2292292292291</c:v>
                </c:pt>
                <c:pt idx="308">
                  <c:v>3014.233233233233</c:v>
                </c:pt>
                <c:pt idx="309">
                  <c:v>3014.2372372372374</c:v>
                </c:pt>
                <c:pt idx="310">
                  <c:v>3014.2412412412414</c:v>
                </c:pt>
                <c:pt idx="311">
                  <c:v>3014.2452452452453</c:v>
                </c:pt>
                <c:pt idx="312">
                  <c:v>3014.2492492492493</c:v>
                </c:pt>
                <c:pt idx="313">
                  <c:v>3014.2532532532532</c:v>
                </c:pt>
                <c:pt idx="314">
                  <c:v>3014.2572572572572</c:v>
                </c:pt>
                <c:pt idx="315">
                  <c:v>3014.2612612612611</c:v>
                </c:pt>
                <c:pt idx="316">
                  <c:v>3014.265265265265</c:v>
                </c:pt>
                <c:pt idx="317">
                  <c:v>3014.2692692692694</c:v>
                </c:pt>
                <c:pt idx="318">
                  <c:v>3014.2732732732734</c:v>
                </c:pt>
                <c:pt idx="319">
                  <c:v>3014.2772772772773</c:v>
                </c:pt>
                <c:pt idx="320">
                  <c:v>3014.2812812812813</c:v>
                </c:pt>
                <c:pt idx="321">
                  <c:v>3014.2852852852852</c:v>
                </c:pt>
                <c:pt idx="322">
                  <c:v>3014.2892892892892</c:v>
                </c:pt>
                <c:pt idx="323">
                  <c:v>3014.2932932932931</c:v>
                </c:pt>
                <c:pt idx="324">
                  <c:v>3014.2972972972975</c:v>
                </c:pt>
                <c:pt idx="325">
                  <c:v>3014.3013013013015</c:v>
                </c:pt>
                <c:pt idx="326">
                  <c:v>3014.3053053053054</c:v>
                </c:pt>
                <c:pt idx="327">
                  <c:v>3014.3093093093094</c:v>
                </c:pt>
                <c:pt idx="328">
                  <c:v>3014.3133133133133</c:v>
                </c:pt>
                <c:pt idx="329">
                  <c:v>3014.3173173173172</c:v>
                </c:pt>
                <c:pt idx="330">
                  <c:v>3014.3213213213212</c:v>
                </c:pt>
                <c:pt idx="331">
                  <c:v>3014.3253253253251</c:v>
                </c:pt>
                <c:pt idx="332">
                  <c:v>3014.3293293293295</c:v>
                </c:pt>
                <c:pt idx="333">
                  <c:v>3014.3333333333335</c:v>
                </c:pt>
                <c:pt idx="334">
                  <c:v>3014.3373373373374</c:v>
                </c:pt>
                <c:pt idx="335">
                  <c:v>3014.3413413413414</c:v>
                </c:pt>
                <c:pt idx="336">
                  <c:v>3014.3453453453453</c:v>
                </c:pt>
                <c:pt idx="337">
                  <c:v>3014.3493493493493</c:v>
                </c:pt>
                <c:pt idx="338">
                  <c:v>3014.3533533533532</c:v>
                </c:pt>
                <c:pt idx="339">
                  <c:v>3014.3573573573572</c:v>
                </c:pt>
                <c:pt idx="340">
                  <c:v>3014.3613613613616</c:v>
                </c:pt>
                <c:pt idx="341">
                  <c:v>3014.3653653653655</c:v>
                </c:pt>
                <c:pt idx="342">
                  <c:v>3014.3693693693695</c:v>
                </c:pt>
                <c:pt idx="343">
                  <c:v>3014.3733733733734</c:v>
                </c:pt>
                <c:pt idx="344">
                  <c:v>3014.3773773773773</c:v>
                </c:pt>
                <c:pt idx="345">
                  <c:v>3014.3813813813813</c:v>
                </c:pt>
                <c:pt idx="346">
                  <c:v>3014.3853853853852</c:v>
                </c:pt>
                <c:pt idx="347">
                  <c:v>3014.3893893893892</c:v>
                </c:pt>
                <c:pt idx="348">
                  <c:v>3014.3933933933936</c:v>
                </c:pt>
                <c:pt idx="349">
                  <c:v>3014.3973973973975</c:v>
                </c:pt>
                <c:pt idx="350">
                  <c:v>3014.4014014014015</c:v>
                </c:pt>
                <c:pt idx="351">
                  <c:v>3014.4054054054054</c:v>
                </c:pt>
                <c:pt idx="352">
                  <c:v>3014.4094094094094</c:v>
                </c:pt>
                <c:pt idx="353">
                  <c:v>3014.4134134134133</c:v>
                </c:pt>
                <c:pt idx="354">
                  <c:v>3014.4174174174173</c:v>
                </c:pt>
                <c:pt idx="355">
                  <c:v>3014.4214214214212</c:v>
                </c:pt>
                <c:pt idx="356">
                  <c:v>3014.4254254254256</c:v>
                </c:pt>
                <c:pt idx="357">
                  <c:v>3014.4294294294295</c:v>
                </c:pt>
                <c:pt idx="358">
                  <c:v>3014.4334334334335</c:v>
                </c:pt>
                <c:pt idx="359">
                  <c:v>3014.4374374374374</c:v>
                </c:pt>
                <c:pt idx="360">
                  <c:v>3014.4414414414414</c:v>
                </c:pt>
                <c:pt idx="361">
                  <c:v>3014.4454454454453</c:v>
                </c:pt>
                <c:pt idx="362">
                  <c:v>3014.4494494494493</c:v>
                </c:pt>
                <c:pt idx="363">
                  <c:v>3014.4534534534537</c:v>
                </c:pt>
                <c:pt idx="364">
                  <c:v>3014.4574574574576</c:v>
                </c:pt>
                <c:pt idx="365">
                  <c:v>3014.4614614614616</c:v>
                </c:pt>
                <c:pt idx="366">
                  <c:v>3014.4654654654655</c:v>
                </c:pt>
                <c:pt idx="367">
                  <c:v>3014.4694694694695</c:v>
                </c:pt>
                <c:pt idx="368">
                  <c:v>3014.4734734734734</c:v>
                </c:pt>
                <c:pt idx="369">
                  <c:v>3014.4774774774774</c:v>
                </c:pt>
                <c:pt idx="370">
                  <c:v>3014.4814814814813</c:v>
                </c:pt>
                <c:pt idx="371">
                  <c:v>3014.4854854854857</c:v>
                </c:pt>
                <c:pt idx="372">
                  <c:v>3014.4894894894896</c:v>
                </c:pt>
                <c:pt idx="373">
                  <c:v>3014.4934934934936</c:v>
                </c:pt>
                <c:pt idx="374">
                  <c:v>3014.4974974974975</c:v>
                </c:pt>
                <c:pt idx="375">
                  <c:v>3014.5015015015015</c:v>
                </c:pt>
                <c:pt idx="376">
                  <c:v>3014.5055055055054</c:v>
                </c:pt>
                <c:pt idx="377">
                  <c:v>3014.5095095095094</c:v>
                </c:pt>
                <c:pt idx="378">
                  <c:v>3014.5135135135133</c:v>
                </c:pt>
                <c:pt idx="379">
                  <c:v>3014.5175175175177</c:v>
                </c:pt>
                <c:pt idx="380">
                  <c:v>3014.5215215215217</c:v>
                </c:pt>
                <c:pt idx="381">
                  <c:v>3014.5255255255256</c:v>
                </c:pt>
                <c:pt idx="382">
                  <c:v>3014.5295295295296</c:v>
                </c:pt>
                <c:pt idx="383">
                  <c:v>3014.5335335335335</c:v>
                </c:pt>
                <c:pt idx="384">
                  <c:v>3014.5375375375374</c:v>
                </c:pt>
                <c:pt idx="385">
                  <c:v>3014.5415415415414</c:v>
                </c:pt>
                <c:pt idx="386">
                  <c:v>3014.5455455455453</c:v>
                </c:pt>
                <c:pt idx="387">
                  <c:v>3014.5495495495497</c:v>
                </c:pt>
                <c:pt idx="388">
                  <c:v>3014.5535535535537</c:v>
                </c:pt>
                <c:pt idx="389">
                  <c:v>3014.5575575575576</c:v>
                </c:pt>
                <c:pt idx="390">
                  <c:v>3014.5615615615616</c:v>
                </c:pt>
                <c:pt idx="391">
                  <c:v>3014.5655655655655</c:v>
                </c:pt>
                <c:pt idx="392">
                  <c:v>3014.5695695695695</c:v>
                </c:pt>
                <c:pt idx="393">
                  <c:v>3014.5735735735734</c:v>
                </c:pt>
                <c:pt idx="394">
                  <c:v>3014.5775775775774</c:v>
                </c:pt>
                <c:pt idx="395">
                  <c:v>3014.5815815815818</c:v>
                </c:pt>
                <c:pt idx="396">
                  <c:v>3014.5855855855857</c:v>
                </c:pt>
                <c:pt idx="397">
                  <c:v>3014.5895895895897</c:v>
                </c:pt>
                <c:pt idx="398">
                  <c:v>3014.5935935935936</c:v>
                </c:pt>
                <c:pt idx="399">
                  <c:v>3014.5975975975975</c:v>
                </c:pt>
                <c:pt idx="400">
                  <c:v>3014.6016016016015</c:v>
                </c:pt>
                <c:pt idx="401">
                  <c:v>3014.6056056056054</c:v>
                </c:pt>
                <c:pt idx="402">
                  <c:v>3014.6096096096098</c:v>
                </c:pt>
                <c:pt idx="403">
                  <c:v>3014.6136136136138</c:v>
                </c:pt>
                <c:pt idx="404">
                  <c:v>3014.6176176176177</c:v>
                </c:pt>
                <c:pt idx="405">
                  <c:v>3014.6216216216217</c:v>
                </c:pt>
                <c:pt idx="406">
                  <c:v>3014.6256256256256</c:v>
                </c:pt>
                <c:pt idx="407">
                  <c:v>3014.6296296296296</c:v>
                </c:pt>
                <c:pt idx="408">
                  <c:v>3014.6336336336335</c:v>
                </c:pt>
                <c:pt idx="409">
                  <c:v>3014.6376376376375</c:v>
                </c:pt>
                <c:pt idx="410">
                  <c:v>3014.6416416416419</c:v>
                </c:pt>
                <c:pt idx="411">
                  <c:v>3014.6456456456458</c:v>
                </c:pt>
                <c:pt idx="412">
                  <c:v>3014.6496496496497</c:v>
                </c:pt>
                <c:pt idx="413">
                  <c:v>3014.6536536536537</c:v>
                </c:pt>
                <c:pt idx="414">
                  <c:v>3014.6576576576576</c:v>
                </c:pt>
                <c:pt idx="415">
                  <c:v>3014.6616616616616</c:v>
                </c:pt>
                <c:pt idx="416">
                  <c:v>3014.6656656656655</c:v>
                </c:pt>
                <c:pt idx="417">
                  <c:v>3014.6696696696695</c:v>
                </c:pt>
                <c:pt idx="418">
                  <c:v>3014.6736736736739</c:v>
                </c:pt>
                <c:pt idx="419">
                  <c:v>3014.6776776776778</c:v>
                </c:pt>
                <c:pt idx="420">
                  <c:v>3014.6816816816818</c:v>
                </c:pt>
                <c:pt idx="421">
                  <c:v>3014.6856856856857</c:v>
                </c:pt>
                <c:pt idx="422">
                  <c:v>3014.6896896896897</c:v>
                </c:pt>
                <c:pt idx="423">
                  <c:v>3014.6936936936936</c:v>
                </c:pt>
                <c:pt idx="424">
                  <c:v>3014.6976976976975</c:v>
                </c:pt>
                <c:pt idx="425">
                  <c:v>3014.7017017017015</c:v>
                </c:pt>
                <c:pt idx="426">
                  <c:v>3014.7057057057059</c:v>
                </c:pt>
                <c:pt idx="427">
                  <c:v>3014.7097097097098</c:v>
                </c:pt>
                <c:pt idx="428">
                  <c:v>3014.7137137137138</c:v>
                </c:pt>
                <c:pt idx="429">
                  <c:v>3014.7177177177177</c:v>
                </c:pt>
                <c:pt idx="430">
                  <c:v>3014.7217217217217</c:v>
                </c:pt>
                <c:pt idx="431">
                  <c:v>3014.7257257257256</c:v>
                </c:pt>
                <c:pt idx="432">
                  <c:v>3014.7297297297296</c:v>
                </c:pt>
                <c:pt idx="433">
                  <c:v>3014.7337337337335</c:v>
                </c:pt>
                <c:pt idx="434">
                  <c:v>3014.7377377377379</c:v>
                </c:pt>
                <c:pt idx="435">
                  <c:v>3014.7417417417419</c:v>
                </c:pt>
                <c:pt idx="436">
                  <c:v>3014.7457457457458</c:v>
                </c:pt>
                <c:pt idx="437">
                  <c:v>3014.7497497497498</c:v>
                </c:pt>
                <c:pt idx="438">
                  <c:v>3014.7537537537537</c:v>
                </c:pt>
                <c:pt idx="439">
                  <c:v>3014.7577577577576</c:v>
                </c:pt>
                <c:pt idx="440">
                  <c:v>3014.7617617617616</c:v>
                </c:pt>
                <c:pt idx="441">
                  <c:v>3014.765765765766</c:v>
                </c:pt>
                <c:pt idx="442">
                  <c:v>3014.7697697697699</c:v>
                </c:pt>
                <c:pt idx="443">
                  <c:v>3014.7737737737739</c:v>
                </c:pt>
                <c:pt idx="444">
                  <c:v>3014.7777777777778</c:v>
                </c:pt>
                <c:pt idx="445">
                  <c:v>3014.7817817817818</c:v>
                </c:pt>
                <c:pt idx="446">
                  <c:v>3014.7857857857857</c:v>
                </c:pt>
                <c:pt idx="447">
                  <c:v>3014.7897897897897</c:v>
                </c:pt>
                <c:pt idx="448">
                  <c:v>3014.7937937937936</c:v>
                </c:pt>
                <c:pt idx="449">
                  <c:v>3014.797797797798</c:v>
                </c:pt>
                <c:pt idx="450">
                  <c:v>3014.801801801802</c:v>
                </c:pt>
                <c:pt idx="451">
                  <c:v>3014.8058058058059</c:v>
                </c:pt>
                <c:pt idx="452">
                  <c:v>3014.8098098098098</c:v>
                </c:pt>
                <c:pt idx="453">
                  <c:v>3014.8138138138138</c:v>
                </c:pt>
                <c:pt idx="454">
                  <c:v>3014.8178178178177</c:v>
                </c:pt>
                <c:pt idx="455">
                  <c:v>3014.8218218218217</c:v>
                </c:pt>
                <c:pt idx="456">
                  <c:v>3014.8258258258256</c:v>
                </c:pt>
                <c:pt idx="457">
                  <c:v>3014.82982982983</c:v>
                </c:pt>
                <c:pt idx="458">
                  <c:v>3014.833833833834</c:v>
                </c:pt>
                <c:pt idx="459">
                  <c:v>3014.8378378378379</c:v>
                </c:pt>
                <c:pt idx="460">
                  <c:v>3014.8418418418419</c:v>
                </c:pt>
                <c:pt idx="461">
                  <c:v>3014.8458458458458</c:v>
                </c:pt>
                <c:pt idx="462">
                  <c:v>3014.8498498498498</c:v>
                </c:pt>
                <c:pt idx="463">
                  <c:v>3014.8538538538537</c:v>
                </c:pt>
                <c:pt idx="464">
                  <c:v>3014.8578578578577</c:v>
                </c:pt>
                <c:pt idx="465">
                  <c:v>3014.8618618618621</c:v>
                </c:pt>
                <c:pt idx="466">
                  <c:v>3014.865865865866</c:v>
                </c:pt>
                <c:pt idx="467">
                  <c:v>3014.8698698698699</c:v>
                </c:pt>
                <c:pt idx="468">
                  <c:v>3014.8738738738739</c:v>
                </c:pt>
                <c:pt idx="469">
                  <c:v>3014.8778778778778</c:v>
                </c:pt>
                <c:pt idx="470">
                  <c:v>3014.8818818818818</c:v>
                </c:pt>
                <c:pt idx="471">
                  <c:v>3014.8858858858857</c:v>
                </c:pt>
                <c:pt idx="472">
                  <c:v>3014.8898898898897</c:v>
                </c:pt>
                <c:pt idx="473">
                  <c:v>3014.8938938938941</c:v>
                </c:pt>
                <c:pt idx="474">
                  <c:v>3014.897897897898</c:v>
                </c:pt>
                <c:pt idx="475">
                  <c:v>3014.901901901902</c:v>
                </c:pt>
                <c:pt idx="476">
                  <c:v>3014.9059059059059</c:v>
                </c:pt>
                <c:pt idx="477">
                  <c:v>3014.9099099099099</c:v>
                </c:pt>
                <c:pt idx="478">
                  <c:v>3014.9139139139138</c:v>
                </c:pt>
                <c:pt idx="479">
                  <c:v>3014.9179179179177</c:v>
                </c:pt>
                <c:pt idx="480">
                  <c:v>3014.9219219219221</c:v>
                </c:pt>
                <c:pt idx="481">
                  <c:v>3014.9259259259261</c:v>
                </c:pt>
                <c:pt idx="482">
                  <c:v>3014.92992992993</c:v>
                </c:pt>
                <c:pt idx="483">
                  <c:v>3014.933933933934</c:v>
                </c:pt>
                <c:pt idx="484">
                  <c:v>3014.9379379379379</c:v>
                </c:pt>
                <c:pt idx="485">
                  <c:v>3014.9419419419419</c:v>
                </c:pt>
                <c:pt idx="486">
                  <c:v>3014.9459459459458</c:v>
                </c:pt>
                <c:pt idx="487">
                  <c:v>3014.9499499499498</c:v>
                </c:pt>
                <c:pt idx="488">
                  <c:v>3014.9539539539542</c:v>
                </c:pt>
                <c:pt idx="489">
                  <c:v>3014.9579579579581</c:v>
                </c:pt>
                <c:pt idx="490">
                  <c:v>3014.9619619619621</c:v>
                </c:pt>
                <c:pt idx="491">
                  <c:v>3014.965965965966</c:v>
                </c:pt>
                <c:pt idx="492">
                  <c:v>3014.96996996997</c:v>
                </c:pt>
                <c:pt idx="493">
                  <c:v>3014.9739739739739</c:v>
                </c:pt>
                <c:pt idx="494">
                  <c:v>3014.9779779779778</c:v>
                </c:pt>
                <c:pt idx="495">
                  <c:v>3014.9819819819818</c:v>
                </c:pt>
                <c:pt idx="496">
                  <c:v>3014.9859859859862</c:v>
                </c:pt>
                <c:pt idx="497">
                  <c:v>3014.9899899899901</c:v>
                </c:pt>
                <c:pt idx="498">
                  <c:v>3014.9939939939941</c:v>
                </c:pt>
                <c:pt idx="499">
                  <c:v>3014.997997997998</c:v>
                </c:pt>
                <c:pt idx="500">
                  <c:v>3015.002002002002</c:v>
                </c:pt>
                <c:pt idx="501">
                  <c:v>3015.0060060060059</c:v>
                </c:pt>
                <c:pt idx="502">
                  <c:v>3015.0100100100099</c:v>
                </c:pt>
                <c:pt idx="503">
                  <c:v>3015.0140140140138</c:v>
                </c:pt>
                <c:pt idx="504">
                  <c:v>3015.0180180180182</c:v>
                </c:pt>
                <c:pt idx="505">
                  <c:v>3015.0220220220222</c:v>
                </c:pt>
                <c:pt idx="506">
                  <c:v>3015.0260260260261</c:v>
                </c:pt>
                <c:pt idx="507">
                  <c:v>3015.03003003003</c:v>
                </c:pt>
                <c:pt idx="508">
                  <c:v>3015.034034034034</c:v>
                </c:pt>
                <c:pt idx="509">
                  <c:v>3015.0380380380379</c:v>
                </c:pt>
                <c:pt idx="510">
                  <c:v>3015.0420420420419</c:v>
                </c:pt>
                <c:pt idx="511">
                  <c:v>3015.0460460460458</c:v>
                </c:pt>
                <c:pt idx="512">
                  <c:v>3015.0500500500502</c:v>
                </c:pt>
                <c:pt idx="513">
                  <c:v>3015.0540540540542</c:v>
                </c:pt>
                <c:pt idx="514">
                  <c:v>3015.0580580580581</c:v>
                </c:pt>
                <c:pt idx="515">
                  <c:v>3015.0620620620621</c:v>
                </c:pt>
                <c:pt idx="516">
                  <c:v>3015.066066066066</c:v>
                </c:pt>
                <c:pt idx="517">
                  <c:v>3015.07007007007</c:v>
                </c:pt>
                <c:pt idx="518">
                  <c:v>3015.0740740740739</c:v>
                </c:pt>
                <c:pt idx="519">
                  <c:v>3015.0780780780779</c:v>
                </c:pt>
                <c:pt idx="520">
                  <c:v>3015.0820820820823</c:v>
                </c:pt>
                <c:pt idx="521">
                  <c:v>3015.0860860860862</c:v>
                </c:pt>
                <c:pt idx="522">
                  <c:v>3015.0900900900901</c:v>
                </c:pt>
                <c:pt idx="523">
                  <c:v>3015.0940940940941</c:v>
                </c:pt>
                <c:pt idx="524">
                  <c:v>3015.098098098098</c:v>
                </c:pt>
                <c:pt idx="525">
                  <c:v>3015.102102102102</c:v>
                </c:pt>
                <c:pt idx="526">
                  <c:v>3015.1061061061059</c:v>
                </c:pt>
                <c:pt idx="527">
                  <c:v>3015.1101101101103</c:v>
                </c:pt>
                <c:pt idx="528">
                  <c:v>3015.1141141141143</c:v>
                </c:pt>
                <c:pt idx="529">
                  <c:v>3015.1181181181182</c:v>
                </c:pt>
                <c:pt idx="530">
                  <c:v>3015.1221221221222</c:v>
                </c:pt>
                <c:pt idx="531">
                  <c:v>3015.1261261261261</c:v>
                </c:pt>
                <c:pt idx="532">
                  <c:v>3015.1301301301301</c:v>
                </c:pt>
                <c:pt idx="533">
                  <c:v>3015.134134134134</c:v>
                </c:pt>
                <c:pt idx="534">
                  <c:v>3015.1381381381379</c:v>
                </c:pt>
                <c:pt idx="535">
                  <c:v>3015.1421421421423</c:v>
                </c:pt>
                <c:pt idx="536">
                  <c:v>3015.1461461461463</c:v>
                </c:pt>
                <c:pt idx="537">
                  <c:v>3015.1501501501502</c:v>
                </c:pt>
                <c:pt idx="538">
                  <c:v>3015.1541541541542</c:v>
                </c:pt>
                <c:pt idx="539">
                  <c:v>3015.1581581581581</c:v>
                </c:pt>
                <c:pt idx="540">
                  <c:v>3015.1621621621621</c:v>
                </c:pt>
                <c:pt idx="541">
                  <c:v>3015.166166166166</c:v>
                </c:pt>
                <c:pt idx="542">
                  <c:v>3015.17017017017</c:v>
                </c:pt>
                <c:pt idx="543">
                  <c:v>3015.1741741741744</c:v>
                </c:pt>
                <c:pt idx="544">
                  <c:v>3015.1781781781783</c:v>
                </c:pt>
                <c:pt idx="545">
                  <c:v>3015.1821821821823</c:v>
                </c:pt>
                <c:pt idx="546">
                  <c:v>3015.1861861861862</c:v>
                </c:pt>
                <c:pt idx="547">
                  <c:v>3015.1901901901902</c:v>
                </c:pt>
                <c:pt idx="548">
                  <c:v>3015.1941941941941</c:v>
                </c:pt>
                <c:pt idx="549">
                  <c:v>3015.198198198198</c:v>
                </c:pt>
                <c:pt idx="550">
                  <c:v>3015.202202202202</c:v>
                </c:pt>
                <c:pt idx="551">
                  <c:v>3015.2062062062064</c:v>
                </c:pt>
                <c:pt idx="552">
                  <c:v>3015.2102102102103</c:v>
                </c:pt>
                <c:pt idx="553">
                  <c:v>3015.2142142142143</c:v>
                </c:pt>
                <c:pt idx="554">
                  <c:v>3015.2182182182182</c:v>
                </c:pt>
                <c:pt idx="555">
                  <c:v>3015.2222222222222</c:v>
                </c:pt>
                <c:pt idx="556">
                  <c:v>3015.2262262262261</c:v>
                </c:pt>
                <c:pt idx="557">
                  <c:v>3015.2302302302301</c:v>
                </c:pt>
                <c:pt idx="558">
                  <c:v>3015.234234234234</c:v>
                </c:pt>
                <c:pt idx="559">
                  <c:v>3015.2382382382384</c:v>
                </c:pt>
                <c:pt idx="560">
                  <c:v>3015.2422422422424</c:v>
                </c:pt>
                <c:pt idx="561">
                  <c:v>3015.2462462462463</c:v>
                </c:pt>
                <c:pt idx="562">
                  <c:v>3015.2502502502502</c:v>
                </c:pt>
                <c:pt idx="563">
                  <c:v>3015.2542542542542</c:v>
                </c:pt>
                <c:pt idx="564">
                  <c:v>3015.2582582582581</c:v>
                </c:pt>
                <c:pt idx="565">
                  <c:v>3015.2622622622621</c:v>
                </c:pt>
                <c:pt idx="566">
                  <c:v>3015.2662662662665</c:v>
                </c:pt>
                <c:pt idx="567">
                  <c:v>3015.2702702702704</c:v>
                </c:pt>
                <c:pt idx="568">
                  <c:v>3015.2742742742744</c:v>
                </c:pt>
                <c:pt idx="569">
                  <c:v>3015.2782782782783</c:v>
                </c:pt>
                <c:pt idx="570">
                  <c:v>3015.2822822822823</c:v>
                </c:pt>
                <c:pt idx="571">
                  <c:v>3015.2862862862862</c:v>
                </c:pt>
                <c:pt idx="572">
                  <c:v>3015.2902902902902</c:v>
                </c:pt>
                <c:pt idx="573">
                  <c:v>3015.2942942942941</c:v>
                </c:pt>
                <c:pt idx="574">
                  <c:v>3015.2982982982985</c:v>
                </c:pt>
                <c:pt idx="575">
                  <c:v>3015.3023023023025</c:v>
                </c:pt>
                <c:pt idx="576">
                  <c:v>3015.3063063063064</c:v>
                </c:pt>
                <c:pt idx="577">
                  <c:v>3015.3103103103103</c:v>
                </c:pt>
                <c:pt idx="578">
                  <c:v>3015.3143143143143</c:v>
                </c:pt>
                <c:pt idx="579">
                  <c:v>3015.3183183183182</c:v>
                </c:pt>
                <c:pt idx="580">
                  <c:v>3015.3223223223222</c:v>
                </c:pt>
                <c:pt idx="581">
                  <c:v>3015.3263263263261</c:v>
                </c:pt>
                <c:pt idx="582">
                  <c:v>3015.3303303303305</c:v>
                </c:pt>
                <c:pt idx="583">
                  <c:v>3015.3343343343345</c:v>
                </c:pt>
                <c:pt idx="584">
                  <c:v>3015.3383383383384</c:v>
                </c:pt>
                <c:pt idx="585">
                  <c:v>3015.3423423423424</c:v>
                </c:pt>
                <c:pt idx="586">
                  <c:v>3015.3463463463463</c:v>
                </c:pt>
                <c:pt idx="587">
                  <c:v>3015.3503503503503</c:v>
                </c:pt>
                <c:pt idx="588">
                  <c:v>3015.3543543543542</c:v>
                </c:pt>
                <c:pt idx="589">
                  <c:v>3015.3583583583581</c:v>
                </c:pt>
                <c:pt idx="590">
                  <c:v>3015.3623623623625</c:v>
                </c:pt>
                <c:pt idx="591">
                  <c:v>3015.3663663663665</c:v>
                </c:pt>
                <c:pt idx="592">
                  <c:v>3015.3703703703704</c:v>
                </c:pt>
                <c:pt idx="593">
                  <c:v>3015.3743743743744</c:v>
                </c:pt>
                <c:pt idx="594">
                  <c:v>3015.3783783783783</c:v>
                </c:pt>
                <c:pt idx="595">
                  <c:v>3015.3823823823823</c:v>
                </c:pt>
                <c:pt idx="596">
                  <c:v>3015.3863863863862</c:v>
                </c:pt>
                <c:pt idx="597">
                  <c:v>3015.3903903903902</c:v>
                </c:pt>
                <c:pt idx="598">
                  <c:v>3015.3943943943946</c:v>
                </c:pt>
                <c:pt idx="599">
                  <c:v>3015.3983983983985</c:v>
                </c:pt>
                <c:pt idx="600">
                  <c:v>3015.4024024024025</c:v>
                </c:pt>
                <c:pt idx="601">
                  <c:v>3015.4064064064064</c:v>
                </c:pt>
                <c:pt idx="602">
                  <c:v>3015.4104104104103</c:v>
                </c:pt>
                <c:pt idx="603">
                  <c:v>3015.4144144144143</c:v>
                </c:pt>
                <c:pt idx="604">
                  <c:v>3015.4184184184182</c:v>
                </c:pt>
                <c:pt idx="605">
                  <c:v>3015.4224224224226</c:v>
                </c:pt>
                <c:pt idx="606">
                  <c:v>3015.4264264264266</c:v>
                </c:pt>
                <c:pt idx="607">
                  <c:v>3015.4304304304305</c:v>
                </c:pt>
                <c:pt idx="608">
                  <c:v>3015.4344344344345</c:v>
                </c:pt>
                <c:pt idx="609">
                  <c:v>3015.4384384384384</c:v>
                </c:pt>
                <c:pt idx="610">
                  <c:v>3015.4424424424424</c:v>
                </c:pt>
                <c:pt idx="611">
                  <c:v>3015.4464464464463</c:v>
                </c:pt>
                <c:pt idx="612">
                  <c:v>3015.4504504504503</c:v>
                </c:pt>
                <c:pt idx="613">
                  <c:v>3015.4544544544547</c:v>
                </c:pt>
                <c:pt idx="614">
                  <c:v>3015.4584584584586</c:v>
                </c:pt>
                <c:pt idx="615">
                  <c:v>3015.4624624624626</c:v>
                </c:pt>
                <c:pt idx="616">
                  <c:v>3015.4664664664665</c:v>
                </c:pt>
                <c:pt idx="617">
                  <c:v>3015.4704704704704</c:v>
                </c:pt>
                <c:pt idx="618">
                  <c:v>3015.4744744744744</c:v>
                </c:pt>
                <c:pt idx="619">
                  <c:v>3015.4784784784783</c:v>
                </c:pt>
                <c:pt idx="620">
                  <c:v>3015.4824824824823</c:v>
                </c:pt>
                <c:pt idx="621">
                  <c:v>3015.4864864864867</c:v>
                </c:pt>
                <c:pt idx="622">
                  <c:v>3015.4904904904906</c:v>
                </c:pt>
                <c:pt idx="623">
                  <c:v>3015.4944944944946</c:v>
                </c:pt>
                <c:pt idx="624">
                  <c:v>3015.4984984984985</c:v>
                </c:pt>
                <c:pt idx="625">
                  <c:v>3015.5025025025025</c:v>
                </c:pt>
                <c:pt idx="626">
                  <c:v>3015.5065065065064</c:v>
                </c:pt>
                <c:pt idx="627">
                  <c:v>3015.5105105105104</c:v>
                </c:pt>
                <c:pt idx="628">
                  <c:v>3015.5145145145143</c:v>
                </c:pt>
                <c:pt idx="629">
                  <c:v>3015.5185185185187</c:v>
                </c:pt>
                <c:pt idx="630">
                  <c:v>3015.5225225225226</c:v>
                </c:pt>
                <c:pt idx="631">
                  <c:v>3015.5265265265266</c:v>
                </c:pt>
                <c:pt idx="632">
                  <c:v>3015.5305305305305</c:v>
                </c:pt>
                <c:pt idx="633">
                  <c:v>3015.5345345345345</c:v>
                </c:pt>
                <c:pt idx="634">
                  <c:v>3015.5385385385384</c:v>
                </c:pt>
                <c:pt idx="635">
                  <c:v>3015.5425425425424</c:v>
                </c:pt>
                <c:pt idx="636">
                  <c:v>3015.5465465465463</c:v>
                </c:pt>
                <c:pt idx="637">
                  <c:v>3015.5505505505507</c:v>
                </c:pt>
                <c:pt idx="638">
                  <c:v>3015.5545545545547</c:v>
                </c:pt>
                <c:pt idx="639">
                  <c:v>3015.5585585585586</c:v>
                </c:pt>
                <c:pt idx="640">
                  <c:v>3015.5625625625626</c:v>
                </c:pt>
                <c:pt idx="641">
                  <c:v>3015.5665665665665</c:v>
                </c:pt>
                <c:pt idx="642">
                  <c:v>3015.5705705705705</c:v>
                </c:pt>
                <c:pt idx="643">
                  <c:v>3015.5745745745744</c:v>
                </c:pt>
                <c:pt idx="644">
                  <c:v>3015.5785785785788</c:v>
                </c:pt>
                <c:pt idx="645">
                  <c:v>3015.5825825825827</c:v>
                </c:pt>
                <c:pt idx="646">
                  <c:v>3015.5865865865867</c:v>
                </c:pt>
                <c:pt idx="647">
                  <c:v>3015.5905905905906</c:v>
                </c:pt>
                <c:pt idx="648">
                  <c:v>3015.5945945945946</c:v>
                </c:pt>
                <c:pt idx="649">
                  <c:v>3015.5985985985985</c:v>
                </c:pt>
                <c:pt idx="650">
                  <c:v>3015.6026026026025</c:v>
                </c:pt>
                <c:pt idx="651">
                  <c:v>3015.6066066066064</c:v>
                </c:pt>
                <c:pt idx="652">
                  <c:v>3015.6106106106108</c:v>
                </c:pt>
                <c:pt idx="653">
                  <c:v>3015.6146146146148</c:v>
                </c:pt>
                <c:pt idx="654">
                  <c:v>3015.6186186186187</c:v>
                </c:pt>
                <c:pt idx="655">
                  <c:v>3015.6226226226227</c:v>
                </c:pt>
                <c:pt idx="656">
                  <c:v>3015.6266266266266</c:v>
                </c:pt>
                <c:pt idx="657">
                  <c:v>3015.6306306306305</c:v>
                </c:pt>
                <c:pt idx="658">
                  <c:v>3015.6346346346345</c:v>
                </c:pt>
                <c:pt idx="659">
                  <c:v>3015.6386386386384</c:v>
                </c:pt>
                <c:pt idx="660">
                  <c:v>3015.6426426426428</c:v>
                </c:pt>
                <c:pt idx="661">
                  <c:v>3015.6466466466468</c:v>
                </c:pt>
                <c:pt idx="662">
                  <c:v>3015.6506506506507</c:v>
                </c:pt>
                <c:pt idx="663">
                  <c:v>3015.6546546546547</c:v>
                </c:pt>
                <c:pt idx="664">
                  <c:v>3015.6586586586586</c:v>
                </c:pt>
                <c:pt idx="665">
                  <c:v>3015.6626626626626</c:v>
                </c:pt>
                <c:pt idx="666">
                  <c:v>3015.6666666666665</c:v>
                </c:pt>
                <c:pt idx="667">
                  <c:v>3015.6706706706705</c:v>
                </c:pt>
                <c:pt idx="668">
                  <c:v>3015.6746746746749</c:v>
                </c:pt>
                <c:pt idx="669">
                  <c:v>3015.6786786786788</c:v>
                </c:pt>
                <c:pt idx="670">
                  <c:v>3015.6826826826828</c:v>
                </c:pt>
                <c:pt idx="671">
                  <c:v>3015.6866866866867</c:v>
                </c:pt>
                <c:pt idx="672">
                  <c:v>3015.6906906906906</c:v>
                </c:pt>
                <c:pt idx="673">
                  <c:v>3015.6946946946946</c:v>
                </c:pt>
                <c:pt idx="674">
                  <c:v>3015.6986986986985</c:v>
                </c:pt>
                <c:pt idx="675">
                  <c:v>3015.7027027027025</c:v>
                </c:pt>
                <c:pt idx="676">
                  <c:v>3015.7067067067069</c:v>
                </c:pt>
                <c:pt idx="677">
                  <c:v>3015.7107107107108</c:v>
                </c:pt>
                <c:pt idx="678">
                  <c:v>3015.7147147147148</c:v>
                </c:pt>
                <c:pt idx="679">
                  <c:v>3015.7187187187187</c:v>
                </c:pt>
                <c:pt idx="680">
                  <c:v>3015.7227227227227</c:v>
                </c:pt>
                <c:pt idx="681">
                  <c:v>3015.7267267267266</c:v>
                </c:pt>
                <c:pt idx="682">
                  <c:v>3015.7307307307306</c:v>
                </c:pt>
                <c:pt idx="683">
                  <c:v>3015.734734734735</c:v>
                </c:pt>
                <c:pt idx="684">
                  <c:v>3015.7387387387389</c:v>
                </c:pt>
                <c:pt idx="685">
                  <c:v>3015.7427427427428</c:v>
                </c:pt>
                <c:pt idx="686">
                  <c:v>3015.7467467467468</c:v>
                </c:pt>
                <c:pt idx="687">
                  <c:v>3015.7507507507507</c:v>
                </c:pt>
                <c:pt idx="688">
                  <c:v>3015.7547547547547</c:v>
                </c:pt>
                <c:pt idx="689">
                  <c:v>3015.7587587587586</c:v>
                </c:pt>
                <c:pt idx="690">
                  <c:v>3015.7627627627626</c:v>
                </c:pt>
                <c:pt idx="691">
                  <c:v>3015.766766766767</c:v>
                </c:pt>
                <c:pt idx="692">
                  <c:v>3015.7707707707709</c:v>
                </c:pt>
                <c:pt idx="693">
                  <c:v>3015.7747747747749</c:v>
                </c:pt>
                <c:pt idx="694">
                  <c:v>3015.7787787787788</c:v>
                </c:pt>
                <c:pt idx="695">
                  <c:v>3015.7827827827828</c:v>
                </c:pt>
                <c:pt idx="696">
                  <c:v>3015.7867867867867</c:v>
                </c:pt>
                <c:pt idx="697">
                  <c:v>3015.7907907907907</c:v>
                </c:pt>
                <c:pt idx="698">
                  <c:v>3015.7947947947946</c:v>
                </c:pt>
                <c:pt idx="699">
                  <c:v>3015.798798798799</c:v>
                </c:pt>
                <c:pt idx="700">
                  <c:v>3015.8028028028029</c:v>
                </c:pt>
                <c:pt idx="701">
                  <c:v>3015.8068068068069</c:v>
                </c:pt>
                <c:pt idx="702">
                  <c:v>3015.8108108108108</c:v>
                </c:pt>
                <c:pt idx="703">
                  <c:v>3015.8148148148148</c:v>
                </c:pt>
                <c:pt idx="704">
                  <c:v>3015.8188188188187</c:v>
                </c:pt>
                <c:pt idx="705">
                  <c:v>3015.8228228228227</c:v>
                </c:pt>
                <c:pt idx="706">
                  <c:v>3015.8268268268266</c:v>
                </c:pt>
                <c:pt idx="707">
                  <c:v>3015.830830830831</c:v>
                </c:pt>
                <c:pt idx="708">
                  <c:v>3015.834834834835</c:v>
                </c:pt>
                <c:pt idx="709">
                  <c:v>3015.8388388388389</c:v>
                </c:pt>
                <c:pt idx="710">
                  <c:v>3015.8428428428429</c:v>
                </c:pt>
                <c:pt idx="711">
                  <c:v>3015.8468468468468</c:v>
                </c:pt>
                <c:pt idx="712">
                  <c:v>3015.8508508508507</c:v>
                </c:pt>
                <c:pt idx="713">
                  <c:v>3015.8548548548547</c:v>
                </c:pt>
                <c:pt idx="714">
                  <c:v>3015.8588588588586</c:v>
                </c:pt>
                <c:pt idx="715">
                  <c:v>3015.862862862863</c:v>
                </c:pt>
                <c:pt idx="716">
                  <c:v>3015.866866866867</c:v>
                </c:pt>
                <c:pt idx="717">
                  <c:v>3015.8708708708709</c:v>
                </c:pt>
                <c:pt idx="718">
                  <c:v>3015.8748748748749</c:v>
                </c:pt>
                <c:pt idx="719">
                  <c:v>3015.8788788788788</c:v>
                </c:pt>
                <c:pt idx="720">
                  <c:v>3015.8828828828828</c:v>
                </c:pt>
                <c:pt idx="721">
                  <c:v>3015.8868868868867</c:v>
                </c:pt>
                <c:pt idx="722">
                  <c:v>3015.8908908908911</c:v>
                </c:pt>
                <c:pt idx="723">
                  <c:v>3015.8948948948951</c:v>
                </c:pt>
                <c:pt idx="724">
                  <c:v>3015.898898898899</c:v>
                </c:pt>
                <c:pt idx="725">
                  <c:v>3015.902902902903</c:v>
                </c:pt>
                <c:pt idx="726">
                  <c:v>3015.9069069069069</c:v>
                </c:pt>
                <c:pt idx="727">
                  <c:v>3015.9109109109108</c:v>
                </c:pt>
                <c:pt idx="728">
                  <c:v>3015.9149149149148</c:v>
                </c:pt>
                <c:pt idx="729">
                  <c:v>3015.9189189189187</c:v>
                </c:pt>
                <c:pt idx="730">
                  <c:v>3015.9229229229231</c:v>
                </c:pt>
                <c:pt idx="731">
                  <c:v>3015.9269269269271</c:v>
                </c:pt>
                <c:pt idx="732">
                  <c:v>3015.930930930931</c:v>
                </c:pt>
                <c:pt idx="733">
                  <c:v>3015.934934934935</c:v>
                </c:pt>
                <c:pt idx="734">
                  <c:v>3015.9389389389389</c:v>
                </c:pt>
                <c:pt idx="735">
                  <c:v>3015.9429429429429</c:v>
                </c:pt>
                <c:pt idx="736">
                  <c:v>3015.9469469469468</c:v>
                </c:pt>
                <c:pt idx="737">
                  <c:v>3015.9509509509508</c:v>
                </c:pt>
                <c:pt idx="738">
                  <c:v>3015.9549549549552</c:v>
                </c:pt>
                <c:pt idx="739">
                  <c:v>3015.9589589589591</c:v>
                </c:pt>
                <c:pt idx="740">
                  <c:v>3015.962962962963</c:v>
                </c:pt>
                <c:pt idx="741">
                  <c:v>3015.966966966967</c:v>
                </c:pt>
                <c:pt idx="742">
                  <c:v>3015.9709709709709</c:v>
                </c:pt>
                <c:pt idx="743">
                  <c:v>3015.9749749749749</c:v>
                </c:pt>
                <c:pt idx="744">
                  <c:v>3015.9789789789788</c:v>
                </c:pt>
                <c:pt idx="745">
                  <c:v>3015.9829829829828</c:v>
                </c:pt>
                <c:pt idx="746">
                  <c:v>3015.9869869869872</c:v>
                </c:pt>
                <c:pt idx="747">
                  <c:v>3015.9909909909911</c:v>
                </c:pt>
                <c:pt idx="748">
                  <c:v>3015.9949949949951</c:v>
                </c:pt>
                <c:pt idx="749">
                  <c:v>3015.998998998999</c:v>
                </c:pt>
                <c:pt idx="750">
                  <c:v>3016.003003003003</c:v>
                </c:pt>
                <c:pt idx="751">
                  <c:v>3016.0070070070069</c:v>
                </c:pt>
                <c:pt idx="752">
                  <c:v>3016.0110110110109</c:v>
                </c:pt>
                <c:pt idx="753">
                  <c:v>3016.0150150150148</c:v>
                </c:pt>
                <c:pt idx="754">
                  <c:v>3016.0190190190192</c:v>
                </c:pt>
                <c:pt idx="755">
                  <c:v>3016.0230230230231</c:v>
                </c:pt>
                <c:pt idx="756">
                  <c:v>3016.0270270270271</c:v>
                </c:pt>
                <c:pt idx="757">
                  <c:v>3016.031031031031</c:v>
                </c:pt>
                <c:pt idx="758">
                  <c:v>3016.035035035035</c:v>
                </c:pt>
                <c:pt idx="759">
                  <c:v>3016.0390390390389</c:v>
                </c:pt>
                <c:pt idx="760">
                  <c:v>3016.0430430430429</c:v>
                </c:pt>
                <c:pt idx="761">
                  <c:v>3016.0470470470473</c:v>
                </c:pt>
                <c:pt idx="762">
                  <c:v>3016.0510510510512</c:v>
                </c:pt>
                <c:pt idx="763">
                  <c:v>3016.0550550550552</c:v>
                </c:pt>
                <c:pt idx="764">
                  <c:v>3016.0590590590591</c:v>
                </c:pt>
                <c:pt idx="765">
                  <c:v>3016.0630630630631</c:v>
                </c:pt>
                <c:pt idx="766">
                  <c:v>3016.067067067067</c:v>
                </c:pt>
                <c:pt idx="767">
                  <c:v>3016.0710710710709</c:v>
                </c:pt>
                <c:pt idx="768">
                  <c:v>3016.0750750750749</c:v>
                </c:pt>
                <c:pt idx="769">
                  <c:v>3016.0790790790793</c:v>
                </c:pt>
                <c:pt idx="770">
                  <c:v>3016.0830830830832</c:v>
                </c:pt>
                <c:pt idx="771">
                  <c:v>3016.0870870870872</c:v>
                </c:pt>
                <c:pt idx="772">
                  <c:v>3016.0910910910911</c:v>
                </c:pt>
                <c:pt idx="773">
                  <c:v>3016.0950950950951</c:v>
                </c:pt>
                <c:pt idx="774">
                  <c:v>3016.099099099099</c:v>
                </c:pt>
                <c:pt idx="775">
                  <c:v>3016.103103103103</c:v>
                </c:pt>
                <c:pt idx="776">
                  <c:v>3016.1071071071069</c:v>
                </c:pt>
                <c:pt idx="777">
                  <c:v>3016.1111111111113</c:v>
                </c:pt>
                <c:pt idx="778">
                  <c:v>3016.1151151151153</c:v>
                </c:pt>
                <c:pt idx="779">
                  <c:v>3016.1191191191192</c:v>
                </c:pt>
                <c:pt idx="780">
                  <c:v>3016.1231231231232</c:v>
                </c:pt>
                <c:pt idx="781">
                  <c:v>3016.1271271271271</c:v>
                </c:pt>
                <c:pt idx="782">
                  <c:v>3016.131131131131</c:v>
                </c:pt>
                <c:pt idx="783">
                  <c:v>3016.135135135135</c:v>
                </c:pt>
                <c:pt idx="784">
                  <c:v>3016.1391391391389</c:v>
                </c:pt>
                <c:pt idx="785">
                  <c:v>3016.1431431431433</c:v>
                </c:pt>
                <c:pt idx="786">
                  <c:v>3016.1471471471473</c:v>
                </c:pt>
                <c:pt idx="787">
                  <c:v>3016.1511511511512</c:v>
                </c:pt>
                <c:pt idx="788">
                  <c:v>3016.1551551551552</c:v>
                </c:pt>
                <c:pt idx="789">
                  <c:v>3016.1591591591591</c:v>
                </c:pt>
                <c:pt idx="790">
                  <c:v>3016.1631631631631</c:v>
                </c:pt>
                <c:pt idx="791">
                  <c:v>3016.167167167167</c:v>
                </c:pt>
                <c:pt idx="792">
                  <c:v>3016.171171171171</c:v>
                </c:pt>
                <c:pt idx="793">
                  <c:v>3016.1751751751754</c:v>
                </c:pt>
                <c:pt idx="794">
                  <c:v>3016.1791791791793</c:v>
                </c:pt>
                <c:pt idx="795">
                  <c:v>3016.1831831831832</c:v>
                </c:pt>
                <c:pt idx="796">
                  <c:v>3016.1871871871872</c:v>
                </c:pt>
                <c:pt idx="797">
                  <c:v>3016.1911911911911</c:v>
                </c:pt>
                <c:pt idx="798">
                  <c:v>3016.1951951951951</c:v>
                </c:pt>
                <c:pt idx="799">
                  <c:v>3016.199199199199</c:v>
                </c:pt>
                <c:pt idx="800">
                  <c:v>3016.2032032032034</c:v>
                </c:pt>
                <c:pt idx="801">
                  <c:v>3016.2072072072074</c:v>
                </c:pt>
                <c:pt idx="802">
                  <c:v>3016.2112112112113</c:v>
                </c:pt>
                <c:pt idx="803">
                  <c:v>3016.2152152152153</c:v>
                </c:pt>
                <c:pt idx="804">
                  <c:v>3016.2192192192192</c:v>
                </c:pt>
                <c:pt idx="805">
                  <c:v>3016.2232232232232</c:v>
                </c:pt>
                <c:pt idx="806">
                  <c:v>3016.2272272272271</c:v>
                </c:pt>
                <c:pt idx="807">
                  <c:v>3016.231231231231</c:v>
                </c:pt>
                <c:pt idx="808">
                  <c:v>3016.2352352352355</c:v>
                </c:pt>
                <c:pt idx="809">
                  <c:v>3016.2392392392394</c:v>
                </c:pt>
                <c:pt idx="810">
                  <c:v>3016.2432432432433</c:v>
                </c:pt>
                <c:pt idx="811">
                  <c:v>3016.2472472472473</c:v>
                </c:pt>
                <c:pt idx="812">
                  <c:v>3016.2512512512512</c:v>
                </c:pt>
                <c:pt idx="813">
                  <c:v>3016.2552552552552</c:v>
                </c:pt>
                <c:pt idx="814">
                  <c:v>3016.2592592592591</c:v>
                </c:pt>
                <c:pt idx="815">
                  <c:v>3016.2632632632631</c:v>
                </c:pt>
                <c:pt idx="816">
                  <c:v>3016.2672672672675</c:v>
                </c:pt>
                <c:pt idx="817">
                  <c:v>3016.2712712712714</c:v>
                </c:pt>
                <c:pt idx="818">
                  <c:v>3016.2752752752754</c:v>
                </c:pt>
                <c:pt idx="819">
                  <c:v>3016.2792792792793</c:v>
                </c:pt>
                <c:pt idx="820">
                  <c:v>3016.2832832832833</c:v>
                </c:pt>
                <c:pt idx="821">
                  <c:v>3016.2872872872872</c:v>
                </c:pt>
                <c:pt idx="822">
                  <c:v>3016.2912912912911</c:v>
                </c:pt>
                <c:pt idx="823">
                  <c:v>3016.2952952952951</c:v>
                </c:pt>
                <c:pt idx="824">
                  <c:v>3016.2992992992995</c:v>
                </c:pt>
                <c:pt idx="825">
                  <c:v>3016.3033033033034</c:v>
                </c:pt>
                <c:pt idx="826">
                  <c:v>3016.3073073073074</c:v>
                </c:pt>
                <c:pt idx="827">
                  <c:v>3016.3113113113113</c:v>
                </c:pt>
                <c:pt idx="828">
                  <c:v>3016.3153153153153</c:v>
                </c:pt>
                <c:pt idx="829">
                  <c:v>3016.3193193193192</c:v>
                </c:pt>
                <c:pt idx="830">
                  <c:v>3016.3233233233232</c:v>
                </c:pt>
                <c:pt idx="831">
                  <c:v>3016.3273273273271</c:v>
                </c:pt>
                <c:pt idx="832">
                  <c:v>3016.3313313313315</c:v>
                </c:pt>
                <c:pt idx="833">
                  <c:v>3016.3353353353355</c:v>
                </c:pt>
                <c:pt idx="834">
                  <c:v>3016.3393393393394</c:v>
                </c:pt>
                <c:pt idx="835">
                  <c:v>3016.3433433433433</c:v>
                </c:pt>
                <c:pt idx="836">
                  <c:v>3016.3473473473473</c:v>
                </c:pt>
                <c:pt idx="837">
                  <c:v>3016.3513513513512</c:v>
                </c:pt>
                <c:pt idx="838">
                  <c:v>3016.3553553553552</c:v>
                </c:pt>
                <c:pt idx="839">
                  <c:v>3016.3593593593591</c:v>
                </c:pt>
                <c:pt idx="840">
                  <c:v>3016.3633633633635</c:v>
                </c:pt>
                <c:pt idx="841">
                  <c:v>3016.3673673673675</c:v>
                </c:pt>
                <c:pt idx="842">
                  <c:v>3016.3713713713714</c:v>
                </c:pt>
                <c:pt idx="843">
                  <c:v>3016.3753753753754</c:v>
                </c:pt>
                <c:pt idx="844">
                  <c:v>3016.3793793793793</c:v>
                </c:pt>
                <c:pt idx="845">
                  <c:v>3016.3833833833833</c:v>
                </c:pt>
                <c:pt idx="846">
                  <c:v>3016.3873873873872</c:v>
                </c:pt>
                <c:pt idx="847">
                  <c:v>3016.3913913913916</c:v>
                </c:pt>
                <c:pt idx="848">
                  <c:v>3016.3953953953956</c:v>
                </c:pt>
                <c:pt idx="849">
                  <c:v>3016.3993993993995</c:v>
                </c:pt>
                <c:pt idx="850">
                  <c:v>3016.4034034034034</c:v>
                </c:pt>
                <c:pt idx="851">
                  <c:v>3016.4074074074074</c:v>
                </c:pt>
                <c:pt idx="852">
                  <c:v>3016.4114114114113</c:v>
                </c:pt>
                <c:pt idx="853">
                  <c:v>3016.4154154154153</c:v>
                </c:pt>
                <c:pt idx="854">
                  <c:v>3016.4194194194192</c:v>
                </c:pt>
                <c:pt idx="855">
                  <c:v>3016.4234234234236</c:v>
                </c:pt>
                <c:pt idx="856">
                  <c:v>3016.4274274274276</c:v>
                </c:pt>
                <c:pt idx="857">
                  <c:v>3016.4314314314315</c:v>
                </c:pt>
                <c:pt idx="858">
                  <c:v>3016.4354354354355</c:v>
                </c:pt>
                <c:pt idx="859">
                  <c:v>3016.4394394394394</c:v>
                </c:pt>
                <c:pt idx="860">
                  <c:v>3016.4434434434434</c:v>
                </c:pt>
                <c:pt idx="861">
                  <c:v>3016.4474474474473</c:v>
                </c:pt>
                <c:pt idx="862">
                  <c:v>3016.4514514514512</c:v>
                </c:pt>
                <c:pt idx="863">
                  <c:v>3016.4554554554556</c:v>
                </c:pt>
                <c:pt idx="864">
                  <c:v>3016.4594594594596</c:v>
                </c:pt>
                <c:pt idx="865">
                  <c:v>3016.4634634634635</c:v>
                </c:pt>
                <c:pt idx="866">
                  <c:v>3016.4674674674675</c:v>
                </c:pt>
                <c:pt idx="867">
                  <c:v>3016.4714714714714</c:v>
                </c:pt>
                <c:pt idx="868">
                  <c:v>3016.4754754754754</c:v>
                </c:pt>
                <c:pt idx="869">
                  <c:v>3016.4794794794793</c:v>
                </c:pt>
                <c:pt idx="870">
                  <c:v>3016.4834834834833</c:v>
                </c:pt>
                <c:pt idx="871">
                  <c:v>3016.4874874874877</c:v>
                </c:pt>
                <c:pt idx="872">
                  <c:v>3016.4914914914916</c:v>
                </c:pt>
                <c:pt idx="873">
                  <c:v>3016.4954954954956</c:v>
                </c:pt>
                <c:pt idx="874">
                  <c:v>3016.4994994994995</c:v>
                </c:pt>
                <c:pt idx="875">
                  <c:v>3016.5035035035035</c:v>
                </c:pt>
                <c:pt idx="876">
                  <c:v>3016.5075075075074</c:v>
                </c:pt>
                <c:pt idx="877">
                  <c:v>3016.5115115115113</c:v>
                </c:pt>
                <c:pt idx="878">
                  <c:v>3016.5155155155153</c:v>
                </c:pt>
                <c:pt idx="879">
                  <c:v>3016.5195195195197</c:v>
                </c:pt>
                <c:pt idx="880">
                  <c:v>3016.5235235235236</c:v>
                </c:pt>
                <c:pt idx="881">
                  <c:v>3016.5275275275276</c:v>
                </c:pt>
                <c:pt idx="882">
                  <c:v>3016.5315315315315</c:v>
                </c:pt>
                <c:pt idx="883">
                  <c:v>3016.5355355355355</c:v>
                </c:pt>
                <c:pt idx="884">
                  <c:v>3016.5395395395394</c:v>
                </c:pt>
                <c:pt idx="885">
                  <c:v>3016.5435435435434</c:v>
                </c:pt>
                <c:pt idx="886">
                  <c:v>3016.5475475475478</c:v>
                </c:pt>
                <c:pt idx="887">
                  <c:v>3016.5515515515517</c:v>
                </c:pt>
                <c:pt idx="888">
                  <c:v>3016.5555555555557</c:v>
                </c:pt>
                <c:pt idx="889">
                  <c:v>3016.5595595595596</c:v>
                </c:pt>
                <c:pt idx="890">
                  <c:v>3016.5635635635635</c:v>
                </c:pt>
                <c:pt idx="891">
                  <c:v>3016.5675675675675</c:v>
                </c:pt>
                <c:pt idx="892">
                  <c:v>3016.5715715715714</c:v>
                </c:pt>
                <c:pt idx="893">
                  <c:v>3016.5755755755754</c:v>
                </c:pt>
                <c:pt idx="894">
                  <c:v>3016.5795795795798</c:v>
                </c:pt>
                <c:pt idx="895">
                  <c:v>3016.5835835835837</c:v>
                </c:pt>
                <c:pt idx="896">
                  <c:v>3016.5875875875877</c:v>
                </c:pt>
                <c:pt idx="897">
                  <c:v>3016.5915915915916</c:v>
                </c:pt>
                <c:pt idx="898">
                  <c:v>3016.5955955955956</c:v>
                </c:pt>
                <c:pt idx="899">
                  <c:v>3016.5995995995995</c:v>
                </c:pt>
                <c:pt idx="900">
                  <c:v>3016.6036036036035</c:v>
                </c:pt>
                <c:pt idx="901">
                  <c:v>3016.6076076076074</c:v>
                </c:pt>
                <c:pt idx="902">
                  <c:v>3016.6116116116118</c:v>
                </c:pt>
                <c:pt idx="903">
                  <c:v>3016.6156156156158</c:v>
                </c:pt>
                <c:pt idx="904">
                  <c:v>3016.6196196196197</c:v>
                </c:pt>
                <c:pt idx="905">
                  <c:v>3016.6236236236236</c:v>
                </c:pt>
                <c:pt idx="906">
                  <c:v>3016.6276276276276</c:v>
                </c:pt>
                <c:pt idx="907">
                  <c:v>3016.6316316316315</c:v>
                </c:pt>
                <c:pt idx="908">
                  <c:v>3016.6356356356355</c:v>
                </c:pt>
                <c:pt idx="909">
                  <c:v>3016.6396396396394</c:v>
                </c:pt>
                <c:pt idx="910">
                  <c:v>3016.6436436436438</c:v>
                </c:pt>
                <c:pt idx="911">
                  <c:v>3016.6476476476478</c:v>
                </c:pt>
                <c:pt idx="912">
                  <c:v>3016.6516516516517</c:v>
                </c:pt>
                <c:pt idx="913">
                  <c:v>3016.6556556556557</c:v>
                </c:pt>
                <c:pt idx="914">
                  <c:v>3016.6596596596596</c:v>
                </c:pt>
                <c:pt idx="915">
                  <c:v>3016.6636636636636</c:v>
                </c:pt>
                <c:pt idx="916">
                  <c:v>3016.6676676676675</c:v>
                </c:pt>
                <c:pt idx="917">
                  <c:v>3016.6716716716714</c:v>
                </c:pt>
                <c:pt idx="918">
                  <c:v>3016.6756756756758</c:v>
                </c:pt>
                <c:pt idx="919">
                  <c:v>3016.6796796796798</c:v>
                </c:pt>
                <c:pt idx="920">
                  <c:v>3016.6836836836837</c:v>
                </c:pt>
                <c:pt idx="921">
                  <c:v>3016.6876876876877</c:v>
                </c:pt>
                <c:pt idx="922">
                  <c:v>3016.6916916916916</c:v>
                </c:pt>
                <c:pt idx="923">
                  <c:v>3016.6956956956956</c:v>
                </c:pt>
                <c:pt idx="924">
                  <c:v>3016.6996996996995</c:v>
                </c:pt>
                <c:pt idx="925">
                  <c:v>3016.7037037037039</c:v>
                </c:pt>
                <c:pt idx="926">
                  <c:v>3016.7077077077079</c:v>
                </c:pt>
                <c:pt idx="927">
                  <c:v>3016.7117117117118</c:v>
                </c:pt>
                <c:pt idx="928">
                  <c:v>3016.7157157157158</c:v>
                </c:pt>
                <c:pt idx="929">
                  <c:v>3016.7197197197197</c:v>
                </c:pt>
                <c:pt idx="930">
                  <c:v>3016.7237237237237</c:v>
                </c:pt>
                <c:pt idx="931">
                  <c:v>3016.7277277277276</c:v>
                </c:pt>
                <c:pt idx="932">
                  <c:v>3016.7317317317315</c:v>
                </c:pt>
                <c:pt idx="933">
                  <c:v>3016.7357357357359</c:v>
                </c:pt>
                <c:pt idx="934">
                  <c:v>3016.7397397397399</c:v>
                </c:pt>
                <c:pt idx="935">
                  <c:v>3016.7437437437438</c:v>
                </c:pt>
                <c:pt idx="936">
                  <c:v>3016.7477477477478</c:v>
                </c:pt>
                <c:pt idx="937">
                  <c:v>3016.7517517517517</c:v>
                </c:pt>
                <c:pt idx="938">
                  <c:v>3016.7557557557557</c:v>
                </c:pt>
                <c:pt idx="939">
                  <c:v>3016.7597597597596</c:v>
                </c:pt>
                <c:pt idx="940">
                  <c:v>3016.7637637637636</c:v>
                </c:pt>
                <c:pt idx="941">
                  <c:v>3016.767767767768</c:v>
                </c:pt>
                <c:pt idx="942">
                  <c:v>3016.7717717717719</c:v>
                </c:pt>
                <c:pt idx="943">
                  <c:v>3016.7757757757759</c:v>
                </c:pt>
                <c:pt idx="944">
                  <c:v>3016.7797797797798</c:v>
                </c:pt>
                <c:pt idx="945">
                  <c:v>3016.7837837837837</c:v>
                </c:pt>
                <c:pt idx="946">
                  <c:v>3016.7877877877877</c:v>
                </c:pt>
                <c:pt idx="947">
                  <c:v>3016.7917917917916</c:v>
                </c:pt>
                <c:pt idx="948">
                  <c:v>3016.7957957957956</c:v>
                </c:pt>
                <c:pt idx="949">
                  <c:v>3016.7997997998</c:v>
                </c:pt>
                <c:pt idx="950">
                  <c:v>3016.8038038038039</c:v>
                </c:pt>
                <c:pt idx="951">
                  <c:v>3016.8078078078079</c:v>
                </c:pt>
                <c:pt idx="952">
                  <c:v>3016.8118118118118</c:v>
                </c:pt>
                <c:pt idx="953">
                  <c:v>3016.8158158158158</c:v>
                </c:pt>
                <c:pt idx="954">
                  <c:v>3016.8198198198197</c:v>
                </c:pt>
                <c:pt idx="955">
                  <c:v>3016.8238238238237</c:v>
                </c:pt>
                <c:pt idx="956">
                  <c:v>3016.8278278278276</c:v>
                </c:pt>
                <c:pt idx="957">
                  <c:v>3016.831831831832</c:v>
                </c:pt>
                <c:pt idx="958">
                  <c:v>3016.835835835836</c:v>
                </c:pt>
                <c:pt idx="959">
                  <c:v>3016.8398398398399</c:v>
                </c:pt>
                <c:pt idx="960">
                  <c:v>3016.8438438438438</c:v>
                </c:pt>
                <c:pt idx="961">
                  <c:v>3016.8478478478478</c:v>
                </c:pt>
                <c:pt idx="962">
                  <c:v>3016.8518518518517</c:v>
                </c:pt>
                <c:pt idx="963">
                  <c:v>3016.8558558558557</c:v>
                </c:pt>
                <c:pt idx="964">
                  <c:v>3016.8598598598601</c:v>
                </c:pt>
                <c:pt idx="965">
                  <c:v>3016.863863863864</c:v>
                </c:pt>
                <c:pt idx="966">
                  <c:v>3016.867867867868</c:v>
                </c:pt>
                <c:pt idx="967">
                  <c:v>3016.8718718718719</c:v>
                </c:pt>
                <c:pt idx="968">
                  <c:v>3016.8758758758759</c:v>
                </c:pt>
                <c:pt idx="969">
                  <c:v>3016.8798798798798</c:v>
                </c:pt>
                <c:pt idx="970">
                  <c:v>3016.8838838838838</c:v>
                </c:pt>
                <c:pt idx="971">
                  <c:v>3016.8878878878877</c:v>
                </c:pt>
                <c:pt idx="972">
                  <c:v>3016.8918918918921</c:v>
                </c:pt>
                <c:pt idx="973">
                  <c:v>3016.895895895896</c:v>
                </c:pt>
                <c:pt idx="974">
                  <c:v>3016.8998998999</c:v>
                </c:pt>
                <c:pt idx="975">
                  <c:v>3016.9039039039039</c:v>
                </c:pt>
                <c:pt idx="976">
                  <c:v>3016.9079079079079</c:v>
                </c:pt>
                <c:pt idx="977">
                  <c:v>3016.9119119119118</c:v>
                </c:pt>
                <c:pt idx="978">
                  <c:v>3016.9159159159158</c:v>
                </c:pt>
                <c:pt idx="979">
                  <c:v>3016.9199199199197</c:v>
                </c:pt>
                <c:pt idx="980">
                  <c:v>3016.9239239239241</c:v>
                </c:pt>
                <c:pt idx="981">
                  <c:v>3016.9279279279281</c:v>
                </c:pt>
                <c:pt idx="982">
                  <c:v>3016.931931931932</c:v>
                </c:pt>
                <c:pt idx="983">
                  <c:v>3016.935935935936</c:v>
                </c:pt>
                <c:pt idx="984">
                  <c:v>3016.9399399399399</c:v>
                </c:pt>
                <c:pt idx="985">
                  <c:v>3016.9439439439439</c:v>
                </c:pt>
                <c:pt idx="986">
                  <c:v>3016.9479479479478</c:v>
                </c:pt>
                <c:pt idx="987">
                  <c:v>3016.9519519519517</c:v>
                </c:pt>
                <c:pt idx="988">
                  <c:v>3016.9559559559561</c:v>
                </c:pt>
                <c:pt idx="989">
                  <c:v>3016.9599599599601</c:v>
                </c:pt>
                <c:pt idx="990">
                  <c:v>3016.963963963964</c:v>
                </c:pt>
                <c:pt idx="991">
                  <c:v>3016.967967967968</c:v>
                </c:pt>
                <c:pt idx="992">
                  <c:v>3016.9719719719719</c:v>
                </c:pt>
                <c:pt idx="993">
                  <c:v>3016.9759759759759</c:v>
                </c:pt>
                <c:pt idx="994">
                  <c:v>3016.9799799799798</c:v>
                </c:pt>
                <c:pt idx="995">
                  <c:v>3016.9839839839838</c:v>
                </c:pt>
                <c:pt idx="996">
                  <c:v>3016.9879879879882</c:v>
                </c:pt>
                <c:pt idx="997">
                  <c:v>3016.9919919919921</c:v>
                </c:pt>
                <c:pt idx="998">
                  <c:v>3016.9959959959961</c:v>
                </c:pt>
                <c:pt idx="999">
                  <c:v>3017</c:v>
                </c:pt>
              </c:numCache>
            </c:numRef>
          </c:xVal>
          <c:yVal>
            <c:numRef>
              <c:f>'[2019.03.10_12.27_FEL_X-ray_ring_transfer_functions (1).xlsx]Diamond 3.015 keV'!$I$28:$I$1027</c:f>
              <c:numCache>
                <c:formatCode>General</c:formatCode>
                <c:ptCount val="1000"/>
                <c:pt idx="0">
                  <c:v>8.1359026603935152E-14</c:v>
                </c:pt>
                <c:pt idx="1">
                  <c:v>8.2672119988885795E-14</c:v>
                </c:pt>
                <c:pt idx="2">
                  <c:v>8.4009782230848584E-14</c:v>
                </c:pt>
                <c:pt idx="3">
                  <c:v>8.5371192763567305E-14</c:v>
                </c:pt>
                <c:pt idx="4">
                  <c:v>8.6757395506069426E-14</c:v>
                </c:pt>
                <c:pt idx="5">
                  <c:v>8.8168824767195E-14</c:v>
                </c:pt>
                <c:pt idx="6">
                  <c:v>8.9606577168385617E-14</c:v>
                </c:pt>
                <c:pt idx="7">
                  <c:v>9.1071125562334047E-14</c:v>
                </c:pt>
                <c:pt idx="8">
                  <c:v>9.2562279649718386E-14</c:v>
                </c:pt>
                <c:pt idx="9">
                  <c:v>9.4080503876310547E-14</c:v>
                </c:pt>
                <c:pt idx="10">
                  <c:v>9.5626958183390935E-14</c:v>
                </c:pt>
                <c:pt idx="11">
                  <c:v>9.7202844182598629E-14</c:v>
                </c:pt>
                <c:pt idx="12">
                  <c:v>9.8807291674193926E-14</c:v>
                </c:pt>
                <c:pt idx="13">
                  <c:v>1.0044151110019347E-13</c:v>
                </c:pt>
                <c:pt idx="14">
                  <c:v>1.021067564180577E-13</c:v>
                </c:pt>
                <c:pt idx="15">
                  <c:v>1.0380286349004308E-13</c:v>
                </c:pt>
                <c:pt idx="16">
                  <c:v>1.0553038223889408E-13</c:v>
                </c:pt>
                <c:pt idx="17">
                  <c:v>1.0729137157020574E-13</c:v>
                </c:pt>
                <c:pt idx="18">
                  <c:v>1.0908417860451891E-13</c:v>
                </c:pt>
                <c:pt idx="19">
                  <c:v>1.1091165999666156E-13</c:v>
                </c:pt>
                <c:pt idx="20">
                  <c:v>1.1277368345544318E-13</c:v>
                </c:pt>
                <c:pt idx="21">
                  <c:v>1.1467008900173982E-13</c:v>
                </c:pt>
                <c:pt idx="22">
                  <c:v>1.1660308221234703E-13</c:v>
                </c:pt>
                <c:pt idx="23">
                  <c:v>1.1857334299567889E-13</c:v>
                </c:pt>
                <c:pt idx="24">
                  <c:v>1.2058074481214063E-13</c:v>
                </c:pt>
                <c:pt idx="25">
                  <c:v>1.2262596068314647E-13</c:v>
                </c:pt>
                <c:pt idx="26">
                  <c:v>1.2471051457785937E-13</c:v>
                </c:pt>
                <c:pt idx="27">
                  <c:v>1.2683513481672203E-13</c:v>
                </c:pt>
                <c:pt idx="28">
                  <c:v>1.290005625285476E-13</c:v>
                </c:pt>
                <c:pt idx="29">
                  <c:v>1.3120755184964161E-13</c:v>
                </c:pt>
                <c:pt idx="30">
                  <c:v>1.3345775334124309E-13</c:v>
                </c:pt>
                <c:pt idx="31">
                  <c:v>1.3575108725968293E-13</c:v>
                </c:pt>
                <c:pt idx="32">
                  <c:v>1.3808834848983584E-13</c:v>
                </c:pt>
                <c:pt idx="33">
                  <c:v>1.4047218136696889E-13</c:v>
                </c:pt>
                <c:pt idx="34">
                  <c:v>1.429016205565874E-13</c:v>
                </c:pt>
                <c:pt idx="35">
                  <c:v>1.4537844590079795E-13</c:v>
                </c:pt>
                <c:pt idx="36">
                  <c:v>1.4790354671087589E-13</c:v>
                </c:pt>
                <c:pt idx="37">
                  <c:v>1.5047782811827443E-13</c:v>
                </c:pt>
                <c:pt idx="38">
                  <c:v>1.5310319035582882E-13</c:v>
                </c:pt>
                <c:pt idx="39">
                  <c:v>1.557806093691218E-13</c:v>
                </c:pt>
                <c:pt idx="40">
                  <c:v>1.585100739932247E-13</c:v>
                </c:pt>
                <c:pt idx="41">
                  <c:v>1.6129357438932364E-13</c:v>
                </c:pt>
                <c:pt idx="42">
                  <c:v>1.6413317145920181E-13</c:v>
                </c:pt>
                <c:pt idx="43">
                  <c:v>1.6702786391253605E-13</c:v>
                </c:pt>
                <c:pt idx="44">
                  <c:v>1.6998079565588462E-13</c:v>
                </c:pt>
                <c:pt idx="45">
                  <c:v>1.7299202198670016E-13</c:v>
                </c:pt>
                <c:pt idx="46">
                  <c:v>1.7606482360306051E-13</c:v>
                </c:pt>
                <c:pt idx="47">
                  <c:v>1.7919710840754571E-13</c:v>
                </c:pt>
                <c:pt idx="48">
                  <c:v>1.8239444543304964E-13</c:v>
                </c:pt>
                <c:pt idx="49">
                  <c:v>1.8565474244682893E-13</c:v>
                </c:pt>
                <c:pt idx="50">
                  <c:v>1.8898033615232057E-13</c:v>
                </c:pt>
                <c:pt idx="51">
                  <c:v>1.9237364599802147E-13</c:v>
                </c:pt>
                <c:pt idx="52">
                  <c:v>1.9583599936412913E-13</c:v>
                </c:pt>
                <c:pt idx="53">
                  <c:v>1.9936874836394585E-13</c:v>
                </c:pt>
                <c:pt idx="54">
                  <c:v>2.0297327025129258E-13</c:v>
                </c:pt>
                <c:pt idx="55">
                  <c:v>2.0665096783364881E-13</c:v>
                </c:pt>
                <c:pt idx="56">
                  <c:v>2.1040451254535198E-13</c:v>
                </c:pt>
                <c:pt idx="57">
                  <c:v>2.1423415075432524E-13</c:v>
                </c:pt>
                <c:pt idx="58">
                  <c:v>2.1814264203640042E-13</c:v>
                </c:pt>
                <c:pt idx="59">
                  <c:v>2.2213154886599023E-13</c:v>
                </c:pt>
                <c:pt idx="60">
                  <c:v>2.2620246309325157E-13</c:v>
                </c:pt>
                <c:pt idx="61">
                  <c:v>2.3035833646384833E-13</c:v>
                </c:pt>
                <c:pt idx="62">
                  <c:v>2.3459952766040304E-13</c:v>
                </c:pt>
                <c:pt idx="63">
                  <c:v>2.3892908746396049E-13</c:v>
                </c:pt>
                <c:pt idx="64">
                  <c:v>2.4334878781174589E-13</c:v>
                </c:pt>
                <c:pt idx="65">
                  <c:v>2.4786043435630924E-13</c:v>
                </c:pt>
                <c:pt idx="66">
                  <c:v>2.5246729169792594E-13</c:v>
                </c:pt>
                <c:pt idx="67">
                  <c:v>2.5716984966961073E-13</c:v>
                </c:pt>
                <c:pt idx="68">
                  <c:v>2.6197148416294943E-13</c:v>
                </c:pt>
                <c:pt idx="69">
                  <c:v>2.6687420393085537E-13</c:v>
                </c:pt>
                <c:pt idx="70">
                  <c:v>2.7188005636424476E-13</c:v>
                </c:pt>
                <c:pt idx="71">
                  <c:v>2.7699265539924684E-13</c:v>
                </c:pt>
                <c:pt idx="72">
                  <c:v>2.8221264349662053E-13</c:v>
                </c:pt>
                <c:pt idx="73">
                  <c:v>2.8754533034953918E-13</c:v>
                </c:pt>
                <c:pt idx="74">
                  <c:v>2.9298987325532349E-13</c:v>
                </c:pt>
                <c:pt idx="75">
                  <c:v>2.9855175720433462E-13</c:v>
                </c:pt>
                <c:pt idx="76">
                  <c:v>3.0423177823420634E-13</c:v>
                </c:pt>
                <c:pt idx="77">
                  <c:v>3.100340107773327E-13</c:v>
                </c:pt>
                <c:pt idx="78">
                  <c:v>3.159626708908054E-13</c:v>
                </c:pt>
                <c:pt idx="79">
                  <c:v>3.2201699132969624E-13</c:v>
                </c:pt>
                <c:pt idx="80">
                  <c:v>3.2820299910562628E-13</c:v>
                </c:pt>
                <c:pt idx="81">
                  <c:v>3.3452345120097299E-13</c:v>
                </c:pt>
                <c:pt idx="82">
                  <c:v>3.4098115942419527E-13</c:v>
                </c:pt>
                <c:pt idx="83">
                  <c:v>3.4757899137340589E-13</c:v>
                </c:pt>
                <c:pt idx="84">
                  <c:v>3.5432170840724263E-13</c:v>
                </c:pt>
                <c:pt idx="85">
                  <c:v>3.6121050909540207E-13</c:v>
                </c:pt>
                <c:pt idx="86">
                  <c:v>3.6825221746245222E-13</c:v>
                </c:pt>
                <c:pt idx="87">
                  <c:v>3.7544818283637059E-13</c:v>
                </c:pt>
                <c:pt idx="88">
                  <c:v>3.8280165520828168E-13</c:v>
                </c:pt>
                <c:pt idx="89">
                  <c:v>3.9031792461771807E-13</c:v>
                </c:pt>
                <c:pt idx="90">
                  <c:v>3.9800045902479158E-13</c:v>
                </c:pt>
                <c:pt idx="91">
                  <c:v>4.0585483038299304E-13</c:v>
                </c:pt>
                <c:pt idx="92">
                  <c:v>4.1388473831687398E-13</c:v>
                </c:pt>
                <c:pt idx="93">
                  <c:v>4.2209186346228125E-13</c:v>
                </c:pt>
                <c:pt idx="94">
                  <c:v>4.304820905408944E-13</c:v>
                </c:pt>
                <c:pt idx="95">
                  <c:v>4.3906366377128572E-13</c:v>
                </c:pt>
                <c:pt idx="96">
                  <c:v>4.4783421632845726E-13</c:v>
                </c:pt>
                <c:pt idx="97">
                  <c:v>4.5680663369622785E-13</c:v>
                </c:pt>
                <c:pt idx="98">
                  <c:v>4.6597862305240629E-13</c:v>
                </c:pt>
                <c:pt idx="99">
                  <c:v>4.7535902831581594E-13</c:v>
                </c:pt>
                <c:pt idx="100">
                  <c:v>4.8495240668070396E-13</c:v>
                </c:pt>
                <c:pt idx="101">
                  <c:v>4.9476576958453093E-13</c:v>
                </c:pt>
                <c:pt idx="102">
                  <c:v>5.0480157691259701E-13</c:v>
                </c:pt>
                <c:pt idx="103">
                  <c:v>5.1506710852330396E-13</c:v>
                </c:pt>
                <c:pt idx="104">
                  <c:v>5.2556989246752047E-13</c:v>
                </c:pt>
                <c:pt idx="105">
                  <c:v>5.3631269974860031E-13</c:v>
                </c:pt>
                <c:pt idx="106">
                  <c:v>5.4730334970171517E-13</c:v>
                </c:pt>
                <c:pt idx="107">
                  <c:v>5.5854992765629135E-13</c:v>
                </c:pt>
                <c:pt idx="108">
                  <c:v>5.7005554553630476E-13</c:v>
                </c:pt>
                <c:pt idx="109">
                  <c:v>5.8182860472815121E-13</c:v>
                </c:pt>
                <c:pt idx="110">
                  <c:v>5.9387508574962815E-13</c:v>
                </c:pt>
                <c:pt idx="111">
                  <c:v>6.0620384388354098E-13</c:v>
                </c:pt>
                <c:pt idx="112">
                  <c:v>6.1882124379978259E-13</c:v>
                </c:pt>
                <c:pt idx="113">
                  <c:v>6.3173662069765245E-13</c:v>
                </c:pt>
                <c:pt idx="114">
                  <c:v>6.4495386838678744E-13</c:v>
                </c:pt>
                <c:pt idx="115">
                  <c:v>6.5848269401662204E-13</c:v>
                </c:pt>
                <c:pt idx="116">
                  <c:v>6.7233313272233809E-13</c:v>
                </c:pt>
                <c:pt idx="117">
                  <c:v>6.8651254194606865E-13</c:v>
                </c:pt>
                <c:pt idx="118">
                  <c:v>7.0102843886159422E-13</c:v>
                </c:pt>
                <c:pt idx="119">
                  <c:v>7.1589161654984943E-13</c:v>
                </c:pt>
                <c:pt idx="120">
                  <c:v>7.3111006936764637E-13</c:v>
                </c:pt>
                <c:pt idx="121">
                  <c:v>7.4669517925357797E-13</c:v>
                </c:pt>
                <c:pt idx="122">
                  <c:v>7.6265218267082895E-13</c:v>
                </c:pt>
                <c:pt idx="123">
                  <c:v>7.789962440398679E-13</c:v>
                </c:pt>
                <c:pt idx="124">
                  <c:v>7.9573302888856426E-13</c:v>
                </c:pt>
                <c:pt idx="125">
                  <c:v>8.1287845885217276E-13</c:v>
                </c:pt>
                <c:pt idx="126">
                  <c:v>8.3043865722724177E-13</c:v>
                </c:pt>
                <c:pt idx="127">
                  <c:v>8.4842680829347279E-13</c:v>
                </c:pt>
                <c:pt idx="128">
                  <c:v>8.6685653831472113E-13</c:v>
                </c:pt>
                <c:pt idx="129">
                  <c:v>8.8573827845717929E-13</c:v>
                </c:pt>
                <c:pt idx="130">
                  <c:v>9.0508269370569379E-13</c:v>
                </c:pt>
                <c:pt idx="131">
                  <c:v>9.2490446001717395E-13</c:v>
                </c:pt>
                <c:pt idx="132">
                  <c:v>9.4521490983512717E-13</c:v>
                </c:pt>
                <c:pt idx="133">
                  <c:v>9.6602952824422943E-13</c:v>
                </c:pt>
                <c:pt idx="134">
                  <c:v>9.8736035582768143E-13</c:v>
                </c:pt>
                <c:pt idx="135">
                  <c:v>1.0092317886959842E-12</c:v>
                </c:pt>
                <c:pt idx="136">
                  <c:v>1.0316488309866879E-12</c:v>
                </c:pt>
                <c:pt idx="137">
                  <c:v>1.0546037598356235E-12</c:v>
                </c:pt>
                <c:pt idx="138">
                  <c:v>1.0781512433496524E-12</c:v>
                </c:pt>
                <c:pt idx="139">
                  <c:v>1.1023060157836024E-12</c:v>
                </c:pt>
                <c:pt idx="140">
                  <c:v>1.1270394077381602E-12</c:v>
                </c:pt>
                <c:pt idx="141">
                  <c:v>1.1524091418803045E-12</c:v>
                </c:pt>
                <c:pt idx="142">
                  <c:v>1.1784309824024714E-12</c:v>
                </c:pt>
                <c:pt idx="143">
                  <c:v>1.2051210656225042E-12</c:v>
                </c:pt>
                <c:pt idx="144">
                  <c:v>1.2324959077489136E-12</c:v>
                </c:pt>
                <c:pt idx="145">
                  <c:v>1.2605724127846656E-12</c:v>
                </c:pt>
                <c:pt idx="146">
                  <c:v>1.2893678805712902E-12</c:v>
                </c:pt>
                <c:pt idx="147">
                  <c:v>1.3189000149752069E-12</c:v>
                </c:pt>
                <c:pt idx="148">
                  <c:v>1.3491869322181288E-12</c:v>
                </c:pt>
                <c:pt idx="149">
                  <c:v>1.3802981063871207E-12</c:v>
                </c:pt>
                <c:pt idx="150">
                  <c:v>1.412203326579374E-12</c:v>
                </c:pt>
                <c:pt idx="151">
                  <c:v>1.4449220493888426E-12</c:v>
                </c:pt>
                <c:pt idx="152">
                  <c:v>1.4784741797848402E-12</c:v>
                </c:pt>
                <c:pt idx="153">
                  <c:v>1.5129346458543478E-12</c:v>
                </c:pt>
                <c:pt idx="154">
                  <c:v>1.5483271360547074E-12</c:v>
                </c:pt>
                <c:pt idx="155">
                  <c:v>1.5846194361120922E-12</c:v>
                </c:pt>
                <c:pt idx="156">
                  <c:v>1.6218909380071397E-12</c:v>
                </c:pt>
                <c:pt idx="157">
                  <c:v>1.6601085820730401E-12</c:v>
                </c:pt>
                <c:pt idx="158">
                  <c:v>1.6994144084754533E-12</c:v>
                </c:pt>
                <c:pt idx="159">
                  <c:v>1.7397170535717254E-12</c:v>
                </c:pt>
                <c:pt idx="160">
                  <c:v>1.7811023286479108E-12</c:v>
                </c:pt>
                <c:pt idx="161">
                  <c:v>1.8235982146226083E-12</c:v>
                </c:pt>
                <c:pt idx="162">
                  <c:v>1.8672333782702459E-12</c:v>
                </c:pt>
                <c:pt idx="163">
                  <c:v>1.91210222815155E-12</c:v>
                </c:pt>
                <c:pt idx="164">
                  <c:v>1.9581721484320597E-12</c:v>
                </c:pt>
                <c:pt idx="165">
                  <c:v>2.0054740261186776E-12</c:v>
                </c:pt>
                <c:pt idx="166">
                  <c:v>2.0540394968987954E-12</c:v>
                </c:pt>
                <c:pt idx="167">
                  <c:v>2.1039708381572657E-12</c:v>
                </c:pt>
                <c:pt idx="168">
                  <c:v>2.1552338985763625E-12</c:v>
                </c:pt>
                <c:pt idx="169">
                  <c:v>2.2079351861705471E-12</c:v>
                </c:pt>
                <c:pt idx="170">
                  <c:v>2.2621135568086407E-12</c:v>
                </c:pt>
                <c:pt idx="171">
                  <c:v>2.317733729292322E-12</c:v>
                </c:pt>
                <c:pt idx="172">
                  <c:v>2.3749089501900809E-12</c:v>
                </c:pt>
                <c:pt idx="173">
                  <c:v>2.4337589990449624E-12</c:v>
                </c:pt>
                <c:pt idx="174">
                  <c:v>2.4941723495801111E-12</c:v>
                </c:pt>
                <c:pt idx="175">
                  <c:v>2.5562695280166099E-12</c:v>
                </c:pt>
                <c:pt idx="176">
                  <c:v>2.6201780301931315E-12</c:v>
                </c:pt>
                <c:pt idx="177">
                  <c:v>2.6858648279748202E-12</c:v>
                </c:pt>
                <c:pt idx="178">
                  <c:v>2.7533774510340289E-12</c:v>
                </c:pt>
                <c:pt idx="179">
                  <c:v>2.8228517364741131E-12</c:v>
                </c:pt>
                <c:pt idx="180">
                  <c:v>2.8942538163164392E-12</c:v>
                </c:pt>
                <c:pt idx="181">
                  <c:v>2.9677254387047293E-12</c:v>
                </c:pt>
                <c:pt idx="182">
                  <c:v>3.04332435111977E-12</c:v>
                </c:pt>
                <c:pt idx="183">
                  <c:v>3.1211098353423528E-12</c:v>
                </c:pt>
                <c:pt idx="184">
                  <c:v>3.2010470165931816E-12</c:v>
                </c:pt>
                <c:pt idx="185">
                  <c:v>3.2833879668775879E-12</c:v>
                </c:pt>
                <c:pt idx="186">
                  <c:v>3.3681028628560344E-12</c:v>
                </c:pt>
                <c:pt idx="187">
                  <c:v>3.4552574901537389E-12</c:v>
                </c:pt>
                <c:pt idx="188">
                  <c:v>3.5449193561051614E-12</c:v>
                </c:pt>
                <c:pt idx="189">
                  <c:v>3.6372630799210004E-12</c:v>
                </c:pt>
                <c:pt idx="190">
                  <c:v>3.7323659031721603E-12</c:v>
                </c:pt>
                <c:pt idx="191">
                  <c:v>3.8301976733179329E-12</c:v>
                </c:pt>
                <c:pt idx="192">
                  <c:v>3.9309451361897341E-12</c:v>
                </c:pt>
                <c:pt idx="193">
                  <c:v>4.0346919076932574E-12</c:v>
                </c:pt>
                <c:pt idx="194">
                  <c:v>4.1416400075398415E-12</c:v>
                </c:pt>
                <c:pt idx="195">
                  <c:v>4.2516477101755238E-12</c:v>
                </c:pt>
                <c:pt idx="196">
                  <c:v>4.3649195005089201E-12</c:v>
                </c:pt>
                <c:pt idx="197">
                  <c:v>4.4817948506249996E-12</c:v>
                </c:pt>
                <c:pt idx="198">
                  <c:v>4.6020071003263527E-12</c:v>
                </c:pt>
                <c:pt idx="199">
                  <c:v>4.725903542005452E-12</c:v>
                </c:pt>
                <c:pt idx="200">
                  <c:v>4.8535928512600143E-12</c:v>
                </c:pt>
                <c:pt idx="201">
                  <c:v>4.9851867520828972E-12</c:v>
                </c:pt>
                <c:pt idx="202">
                  <c:v>5.1208000923838813E-12</c:v>
                </c:pt>
                <c:pt idx="203">
                  <c:v>5.260689864440099E-12</c:v>
                </c:pt>
                <c:pt idx="204">
                  <c:v>5.4047023533583136E-12</c:v>
                </c:pt>
                <c:pt idx="205">
                  <c:v>5.5532431141546404E-12</c:v>
                </c:pt>
                <c:pt idx="206">
                  <c:v>5.7064492222121648E-12</c:v>
                </c:pt>
                <c:pt idx="207">
                  <c:v>5.8644617059304415E-12</c:v>
                </c:pt>
                <c:pt idx="208">
                  <c:v>6.0272717771620282E-12</c:v>
                </c:pt>
                <c:pt idx="209">
                  <c:v>6.1953332084814223E-12</c:v>
                </c:pt>
                <c:pt idx="210">
                  <c:v>6.3684884010385943E-12</c:v>
                </c:pt>
                <c:pt idx="211">
                  <c:v>6.5473762976328395E-12</c:v>
                </c:pt>
                <c:pt idx="212">
                  <c:v>6.7316781702490987E-12</c:v>
                </c:pt>
                <c:pt idx="213">
                  <c:v>6.9220627109247081E-12</c:v>
                </c:pt>
                <c:pt idx="214">
                  <c:v>7.1183746259384275E-12</c:v>
                </c:pt>
                <c:pt idx="215">
                  <c:v>7.3209689241280206E-12</c:v>
                </c:pt>
                <c:pt idx="216">
                  <c:v>7.5302207621087515E-12</c:v>
                </c:pt>
                <c:pt idx="217">
                  <c:v>7.7461550598220809E-12</c:v>
                </c:pt>
                <c:pt idx="218">
                  <c:v>7.9689768380281666E-12</c:v>
                </c:pt>
                <c:pt idx="219">
                  <c:v>8.1990908604279542E-12</c:v>
                </c:pt>
                <c:pt idx="220">
                  <c:v>8.4369247575894781E-12</c:v>
                </c:pt>
                <c:pt idx="221">
                  <c:v>8.6823232867252969E-12</c:v>
                </c:pt>
                <c:pt idx="222">
                  <c:v>8.9357237886239486E-12</c:v>
                </c:pt>
                <c:pt idx="223">
                  <c:v>9.1975882745779077E-12</c:v>
                </c:pt>
                <c:pt idx="224">
                  <c:v>9.4681888390477381E-12</c:v>
                </c:pt>
                <c:pt idx="225">
                  <c:v>9.7478058959484406E-12</c:v>
                </c:pt>
                <c:pt idx="226">
                  <c:v>1.0036502849296881E-11</c:v>
                </c:pt>
                <c:pt idx="227">
                  <c:v>1.0335023525759621E-11</c:v>
                </c:pt>
                <c:pt idx="228">
                  <c:v>1.0643689705273884E-11</c:v>
                </c:pt>
                <c:pt idx="229">
                  <c:v>1.0962592216384419E-11</c:v>
                </c:pt>
                <c:pt idx="230">
                  <c:v>1.1292303346324785E-11</c:v>
                </c:pt>
                <c:pt idx="231">
                  <c:v>1.1633427363535386E-11</c:v>
                </c:pt>
                <c:pt idx="232">
                  <c:v>1.1986086894404519E-11</c:v>
                </c:pt>
                <c:pt idx="233">
                  <c:v>1.2350656735017736E-11</c:v>
                </c:pt>
                <c:pt idx="234">
                  <c:v>1.2727792707527067E-11</c:v>
                </c:pt>
                <c:pt idx="235">
                  <c:v>1.3118187113998639E-11</c:v>
                </c:pt>
                <c:pt idx="236">
                  <c:v>1.352200658841853E-11</c:v>
                </c:pt>
                <c:pt idx="237">
                  <c:v>1.3939694754798752E-11</c:v>
                </c:pt>
                <c:pt idx="238">
                  <c:v>1.4372004325593677E-11</c:v>
                </c:pt>
                <c:pt idx="239">
                  <c:v>1.4819427563551646E-11</c:v>
                </c:pt>
                <c:pt idx="240">
                  <c:v>1.5282781611417633E-11</c:v>
                </c:pt>
                <c:pt idx="241">
                  <c:v>1.5762612320209617E-11</c:v>
                </c:pt>
                <c:pt idx="242">
                  <c:v>1.6259159437480361E-11</c:v>
                </c:pt>
                <c:pt idx="243">
                  <c:v>1.6773644990041503E-11</c:v>
                </c:pt>
                <c:pt idx="244">
                  <c:v>1.7306353275204939E-11</c:v>
                </c:pt>
                <c:pt idx="245">
                  <c:v>1.7858251854988207E-11</c:v>
                </c:pt>
                <c:pt idx="246">
                  <c:v>1.8430005622710355E-11</c:v>
                </c:pt>
                <c:pt idx="247">
                  <c:v>1.9022301301923537E-11</c:v>
                </c:pt>
                <c:pt idx="248">
                  <c:v>1.9636221200166964E-11</c:v>
                </c:pt>
                <c:pt idx="249">
                  <c:v>2.0272524693144687E-11</c:v>
                </c:pt>
                <c:pt idx="250">
                  <c:v>2.0932387884353227E-11</c:v>
                </c:pt>
                <c:pt idx="251">
                  <c:v>2.1616249111805494E-11</c:v>
                </c:pt>
                <c:pt idx="252">
                  <c:v>2.2325357471301464E-11</c:v>
                </c:pt>
                <c:pt idx="253">
                  <c:v>2.3060609128862585E-11</c:v>
                </c:pt>
                <c:pt idx="254">
                  <c:v>2.3823361678525399E-11</c:v>
                </c:pt>
                <c:pt idx="255">
                  <c:v>2.4615046493212041E-11</c:v>
                </c:pt>
                <c:pt idx="256">
                  <c:v>2.5435813582873124E-11</c:v>
                </c:pt>
                <c:pt idx="257">
                  <c:v>2.6288080873853306E-11</c:v>
                </c:pt>
                <c:pt idx="258">
                  <c:v>2.7172535908432439E-11</c:v>
                </c:pt>
                <c:pt idx="259">
                  <c:v>2.8090347176512717E-11</c:v>
                </c:pt>
                <c:pt idx="260">
                  <c:v>2.9043223688748202E-11</c:v>
                </c:pt>
                <c:pt idx="261">
                  <c:v>3.003296666873631E-11</c:v>
                </c:pt>
                <c:pt idx="262">
                  <c:v>3.1060422004390021E-11</c:v>
                </c:pt>
                <c:pt idx="263">
                  <c:v>3.212804939512635E-11</c:v>
                </c:pt>
                <c:pt idx="264">
                  <c:v>3.3236806299505722E-11</c:v>
                </c:pt>
                <c:pt idx="265">
                  <c:v>3.4388782905370711E-11</c:v>
                </c:pt>
                <c:pt idx="266">
                  <c:v>3.558618156745601E-11</c:v>
                </c:pt>
                <c:pt idx="267">
                  <c:v>3.6830724878640063E-11</c:v>
                </c:pt>
                <c:pt idx="268">
                  <c:v>3.8124197373771821E-11</c:v>
                </c:pt>
                <c:pt idx="269">
                  <c:v>3.946907736274112E-11</c:v>
                </c:pt>
                <c:pt idx="270">
                  <c:v>4.0867975713579037E-11</c:v>
                </c:pt>
                <c:pt idx="271">
                  <c:v>4.2322315597603329E-11</c:v>
                </c:pt>
                <c:pt idx="272">
                  <c:v>4.3835570108077832E-11</c:v>
                </c:pt>
                <c:pt idx="273">
                  <c:v>4.5410034697104169E-11</c:v>
                </c:pt>
                <c:pt idx="274">
                  <c:v>4.7048808193742881E-11</c:v>
                </c:pt>
                <c:pt idx="275">
                  <c:v>4.875367873220841E-11</c:v>
                </c:pt>
                <c:pt idx="276">
                  <c:v>5.0528722499269646E-11</c:v>
                </c:pt>
                <c:pt idx="277">
                  <c:v>5.2377495816331724E-11</c:v>
                </c:pt>
                <c:pt idx="278">
                  <c:v>5.4302144318059062E-11</c:v>
                </c:pt>
                <c:pt idx="279">
                  <c:v>5.630648152138497E-11</c:v>
                </c:pt>
                <c:pt idx="280">
                  <c:v>5.8395368125990814E-11</c:v>
                </c:pt>
                <c:pt idx="281">
                  <c:v>6.057136656659069E-11</c:v>
                </c:pt>
                <c:pt idx="282">
                  <c:v>6.2838859873149243E-11</c:v>
                </c:pt>
                <c:pt idx="283">
                  <c:v>6.5202463262388099E-11</c:v>
                </c:pt>
                <c:pt idx="284">
                  <c:v>6.7667036679725709E-11</c:v>
                </c:pt>
                <c:pt idx="285">
                  <c:v>7.0236727562863913E-11</c:v>
                </c:pt>
                <c:pt idx="286">
                  <c:v>7.2915844703001826E-11</c:v>
                </c:pt>
                <c:pt idx="287">
                  <c:v>7.5711943757572194E-11</c:v>
                </c:pt>
                <c:pt idx="288">
                  <c:v>7.8628882310315287E-11</c:v>
                </c:pt>
                <c:pt idx="289">
                  <c:v>8.1672765336683939E-11</c:v>
                </c:pt>
                <c:pt idx="290">
                  <c:v>8.4850020778510968E-11</c:v>
                </c:pt>
                <c:pt idx="291">
                  <c:v>8.8167416948045955E-11</c:v>
                </c:pt>
                <c:pt idx="292">
                  <c:v>9.1632080884566419E-11</c:v>
                </c:pt>
                <c:pt idx="293">
                  <c:v>9.5250298129566635E-11</c:v>
                </c:pt>
                <c:pt idx="294">
                  <c:v>9.9029863920920117E-11</c:v>
                </c:pt>
                <c:pt idx="295">
                  <c:v>1.0297898596124168E-10</c:v>
                </c:pt>
                <c:pt idx="296">
                  <c:v>1.0710630659630396E-10</c:v>
                </c:pt>
                <c:pt idx="297">
                  <c:v>1.1142092619266808E-10</c:v>
                </c:pt>
                <c:pt idx="298">
                  <c:v>1.1593242777698959E-10</c:v>
                </c:pt>
                <c:pt idx="299">
                  <c:v>1.2065090300254575E-10</c:v>
                </c:pt>
                <c:pt idx="300">
                  <c:v>1.2558547890635042E-10</c:v>
                </c:pt>
                <c:pt idx="301">
                  <c:v>1.3075030311008051E-10</c:v>
                </c:pt>
                <c:pt idx="302">
                  <c:v>1.3615411270072601E-10</c:v>
                </c:pt>
                <c:pt idx="303">
                  <c:v>1.4181081794731213E-10</c:v>
                </c:pt>
                <c:pt idx="304">
                  <c:v>1.477334891268754E-10</c:v>
                </c:pt>
                <c:pt idx="305">
                  <c:v>1.5393764071509893E-10</c:v>
                </c:pt>
                <c:pt idx="306">
                  <c:v>1.6043433139105411E-10</c:v>
                </c:pt>
                <c:pt idx="307">
                  <c:v>1.6724424937606035E-10</c:v>
                </c:pt>
                <c:pt idx="308">
                  <c:v>1.7437807848863721E-10</c:v>
                </c:pt>
                <c:pt idx="309">
                  <c:v>1.8185853514352175E-10</c:v>
                </c:pt>
                <c:pt idx="310">
                  <c:v>1.8970181264997887E-10</c:v>
                </c:pt>
                <c:pt idx="311">
                  <c:v>1.9792904250951483E-10</c:v>
                </c:pt>
                <c:pt idx="312">
                  <c:v>2.0655829100643364E-10</c:v>
                </c:pt>
                <c:pt idx="313">
                  <c:v>2.1561518071316388E-10</c:v>
                </c:pt>
                <c:pt idx="314">
                  <c:v>2.2512008351800513E-10</c:v>
                </c:pt>
                <c:pt idx="315">
                  <c:v>2.3510149458029154E-10</c:v>
                </c:pt>
                <c:pt idx="316">
                  <c:v>2.4558237755431086E-10</c:v>
                </c:pt>
                <c:pt idx="317">
                  <c:v>2.5659187246285081E-10</c:v>
                </c:pt>
                <c:pt idx="318">
                  <c:v>2.6816354905221364E-10</c:v>
                </c:pt>
                <c:pt idx="319">
                  <c:v>2.8032226398848594E-10</c:v>
                </c:pt>
                <c:pt idx="320">
                  <c:v>2.9310795174601982E-10</c:v>
                </c:pt>
                <c:pt idx="321">
                  <c:v>3.0655168847364903E-10</c:v>
                </c:pt>
                <c:pt idx="322">
                  <c:v>3.2069510186166083E-10</c:v>
                </c:pt>
                <c:pt idx="323">
                  <c:v>3.3557945938517797E-10</c:v>
                </c:pt>
                <c:pt idx="324">
                  <c:v>3.5124531117004542E-10</c:v>
                </c:pt>
                <c:pt idx="325">
                  <c:v>3.6773879696421266E-10</c:v>
                </c:pt>
                <c:pt idx="326">
                  <c:v>3.8510888050534723E-10</c:v>
                </c:pt>
                <c:pt idx="327">
                  <c:v>4.0341112509865851E-10</c:v>
                </c:pt>
                <c:pt idx="328">
                  <c:v>4.2269360553775342E-10</c:v>
                </c:pt>
                <c:pt idx="329">
                  <c:v>4.4302605428215061E-10</c:v>
                </c:pt>
                <c:pt idx="330">
                  <c:v>4.6446342481779581E-10</c:v>
                </c:pt>
                <c:pt idx="331">
                  <c:v>4.8707998191595839E-10</c:v>
                </c:pt>
                <c:pt idx="332">
                  <c:v>5.1093805874971654E-10</c:v>
                </c:pt>
                <c:pt idx="333">
                  <c:v>5.361253877415062E-10</c:v>
                </c:pt>
                <c:pt idx="334">
                  <c:v>5.6271776233273799E-10</c:v>
                </c:pt>
                <c:pt idx="335">
                  <c:v>5.9080964797132656E-10</c:v>
                </c:pt>
                <c:pt idx="336">
                  <c:v>6.2048727055735547E-10</c:v>
                </c:pt>
                <c:pt idx="337">
                  <c:v>6.5185208875411285E-10</c:v>
                </c:pt>
                <c:pt idx="338">
                  <c:v>6.8501766273306337E-10</c:v>
                </c:pt>
                <c:pt idx="339">
                  <c:v>7.2009444999892499E-10</c:v>
                </c:pt>
                <c:pt idx="340">
                  <c:v>7.5721134254535064E-10</c:v>
                </c:pt>
                <c:pt idx="341">
                  <c:v>7.9648833965673551E-10</c:v>
                </c:pt>
                <c:pt idx="342">
                  <c:v>8.3808354596895434E-10</c:v>
                </c:pt>
                <c:pt idx="343">
                  <c:v>8.8214138308476398E-10</c:v>
                </c:pt>
                <c:pt idx="344">
                  <c:v>9.2882209389890228E-10</c:v>
                </c:pt>
                <c:pt idx="345">
                  <c:v>9.7830364261778831E-10</c:v>
                </c:pt>
                <c:pt idx="346">
                  <c:v>1.0307765578476266E-9</c:v>
                </c:pt>
                <c:pt idx="347">
                  <c:v>1.0864448332475115E-9</c:v>
                </c:pt>
                <c:pt idx="348">
                  <c:v>1.1455190166718322E-9</c:v>
                </c:pt>
                <c:pt idx="349">
                  <c:v>1.2082320329664608E-9</c:v>
                </c:pt>
                <c:pt idx="350">
                  <c:v>1.2748418213300458E-9</c:v>
                </c:pt>
                <c:pt idx="351">
                  <c:v>1.3456253916142349E-9</c:v>
                </c:pt>
                <c:pt idx="352">
                  <c:v>1.420861744046303E-9</c:v>
                </c:pt>
                <c:pt idx="353">
                  <c:v>1.500868109997606E-9</c:v>
                </c:pt>
                <c:pt idx="354">
                  <c:v>1.5859952485621552E-9</c:v>
                </c:pt>
                <c:pt idx="355">
                  <c:v>1.6765999050192637E-9</c:v>
                </c:pt>
                <c:pt idx="356">
                  <c:v>1.7730642861618846E-9</c:v>
                </c:pt>
                <c:pt idx="357">
                  <c:v>1.8758434860542443E-9</c:v>
                </c:pt>
                <c:pt idx="358">
                  <c:v>1.98538217043385E-9</c:v>
                </c:pt>
                <c:pt idx="359">
                  <c:v>2.1021693407823453E-9</c:v>
                </c:pt>
                <c:pt idx="360">
                  <c:v>2.2267692890621688E-9</c:v>
                </c:pt>
                <c:pt idx="361">
                  <c:v>2.3597517112860039E-9</c:v>
                </c:pt>
                <c:pt idx="362">
                  <c:v>2.5017430327104365E-9</c:v>
                </c:pt>
                <c:pt idx="363">
                  <c:v>2.6534327904566378E-9</c:v>
                </c:pt>
                <c:pt idx="364">
                  <c:v>2.8155807572143593E-9</c:v>
                </c:pt>
                <c:pt idx="365">
                  <c:v>2.9889763850284261E-9</c:v>
                </c:pt>
                <c:pt idx="366">
                  <c:v>3.1745041470173305E-9</c:v>
                </c:pt>
                <c:pt idx="367">
                  <c:v>3.3731030609370234E-9</c:v>
                </c:pt>
                <c:pt idx="368">
                  <c:v>3.5858055900951883E-9</c:v>
                </c:pt>
                <c:pt idx="369">
                  <c:v>3.813767459514639E-9</c:v>
                </c:pt>
                <c:pt idx="370">
                  <c:v>4.0581822071042167E-9</c:v>
                </c:pt>
                <c:pt idx="371">
                  <c:v>4.3204030076383729E-9</c:v>
                </c:pt>
                <c:pt idx="372">
                  <c:v>4.6018764601985281E-9</c:v>
                </c:pt>
                <c:pt idx="373">
                  <c:v>4.9041940639679077E-9</c:v>
                </c:pt>
                <c:pt idx="374">
                  <c:v>5.2290590986597282E-9</c:v>
                </c:pt>
                <c:pt idx="375">
                  <c:v>5.5784214392353427E-9</c:v>
                </c:pt>
                <c:pt idx="376">
                  <c:v>5.9542986646436007E-9</c:v>
                </c:pt>
                <c:pt idx="377">
                  <c:v>6.3589642320118569E-9</c:v>
                </c:pt>
                <c:pt idx="378">
                  <c:v>6.7949238175273413E-9</c:v>
                </c:pt>
                <c:pt idx="379">
                  <c:v>7.2648468205197231E-9</c:v>
                </c:pt>
                <c:pt idx="380">
                  <c:v>7.7717694891177618E-9</c:v>
                </c:pt>
                <c:pt idx="381">
                  <c:v>8.3189063935667118E-9</c:v>
                </c:pt>
                <c:pt idx="382">
                  <c:v>8.9098696965611205E-9</c:v>
                </c:pt>
                <c:pt idx="383">
                  <c:v>9.5485698034612762E-9</c:v>
                </c:pt>
                <c:pt idx="384">
                  <c:v>1.0239318247479982E-8</c:v>
                </c:pt>
                <c:pt idx="385">
                  <c:v>1.0986958110832283E-8</c:v>
                </c:pt>
                <c:pt idx="386">
                  <c:v>1.1796982583761904E-8</c:v>
                </c:pt>
                <c:pt idx="387">
                  <c:v>1.2674866647235457E-8</c:v>
                </c:pt>
                <c:pt idx="388">
                  <c:v>1.3626569589876641E-8</c:v>
                </c:pt>
                <c:pt idx="389">
                  <c:v>1.4660175811013035E-8</c:v>
                </c:pt>
                <c:pt idx="390">
                  <c:v>1.5783015557758015E-8</c:v>
                </c:pt>
                <c:pt idx="391">
                  <c:v>1.7004267577562147E-8</c:v>
                </c:pt>
                <c:pt idx="392">
                  <c:v>1.8332211129078017E-8</c:v>
                </c:pt>
                <c:pt idx="393">
                  <c:v>1.9779118153449471E-8</c:v>
                </c:pt>
                <c:pt idx="394">
                  <c:v>2.1355925643537496E-8</c:v>
                </c:pt>
                <c:pt idx="395">
                  <c:v>2.3075318906640616E-8</c:v>
                </c:pt>
                <c:pt idx="396">
                  <c:v>2.4953633827348463E-8</c:v>
                </c:pt>
                <c:pt idx="397">
                  <c:v>2.7005812275188071E-8</c:v>
                </c:pt>
                <c:pt idx="398">
                  <c:v>2.9249973841575377E-8</c:v>
                </c:pt>
                <c:pt idx="399">
                  <c:v>3.1707145937985317E-8</c:v>
                </c:pt>
                <c:pt idx="400">
                  <c:v>3.439975648636948E-8</c:v>
                </c:pt>
                <c:pt idx="401">
                  <c:v>3.735266841245154E-8</c:v>
                </c:pt>
                <c:pt idx="402">
                  <c:v>4.0595733852210819E-8</c:v>
                </c:pt>
                <c:pt idx="403">
                  <c:v>4.4159960116997313E-8</c:v>
                </c:pt>
                <c:pt idx="404">
                  <c:v>4.8081044278110212E-8</c:v>
                </c:pt>
                <c:pt idx="405">
                  <c:v>5.2400176350391976E-8</c:v>
                </c:pt>
                <c:pt idx="406">
                  <c:v>5.7162026341281388E-8</c:v>
                </c:pt>
                <c:pt idx="407">
                  <c:v>6.2418006129633382E-8</c:v>
                </c:pt>
                <c:pt idx="408">
                  <c:v>6.8225725695635112E-8</c:v>
                </c:pt>
                <c:pt idx="409">
                  <c:v>7.4651556498509055E-8</c:v>
                </c:pt>
                <c:pt idx="410">
                  <c:v>8.17701842681349E-8</c:v>
                </c:pt>
                <c:pt idx="411">
                  <c:v>8.9663594041134856E-8</c:v>
                </c:pt>
                <c:pt idx="412">
                  <c:v>9.8428179597680649E-8</c:v>
                </c:pt>
                <c:pt idx="413">
                  <c:v>1.0817281578569773E-7</c:v>
                </c:pt>
                <c:pt idx="414">
                  <c:v>1.1902306166679155E-7</c:v>
                </c:pt>
                <c:pt idx="415">
                  <c:v>1.3111846746027132E-7</c:v>
                </c:pt>
                <c:pt idx="416">
                  <c:v>1.4461972428157801E-7</c:v>
                </c:pt>
                <c:pt idx="417">
                  <c:v>1.5971539004760879E-7</c:v>
                </c:pt>
                <c:pt idx="418">
                  <c:v>1.7661350857521508E-7</c:v>
                </c:pt>
                <c:pt idx="419">
                  <c:v>1.955612231299194E-7</c:v>
                </c:pt>
                <c:pt idx="420">
                  <c:v>2.168369602142584E-7</c:v>
                </c:pt>
                <c:pt idx="421">
                  <c:v>2.4077130009111381E-7</c:v>
                </c:pt>
                <c:pt idx="422">
                  <c:v>2.6773438277648436E-7</c:v>
                </c:pt>
                <c:pt idx="423">
                  <c:v>2.981597430295032E-7</c:v>
                </c:pt>
                <c:pt idx="424">
                  <c:v>3.3255636095650877E-7</c:v>
                </c:pt>
                <c:pt idx="425">
                  <c:v>3.7151108856086398E-7</c:v>
                </c:pt>
                <c:pt idx="426">
                  <c:v>4.1570728724142494E-7</c:v>
                </c:pt>
                <c:pt idx="427">
                  <c:v>4.6594170546550871E-7</c:v>
                </c:pt>
                <c:pt idx="428">
                  <c:v>5.2316776865540773E-7</c:v>
                </c:pt>
                <c:pt idx="429">
                  <c:v>5.8847043956944064E-7</c:v>
                </c:pt>
                <c:pt idx="430">
                  <c:v>6.6315492375534769E-7</c:v>
                </c:pt>
                <c:pt idx="431">
                  <c:v>7.4875609904497875E-7</c:v>
                </c:pt>
                <c:pt idx="432">
                  <c:v>8.4708088859898298E-7</c:v>
                </c:pt>
                <c:pt idx="433">
                  <c:v>9.6029548939096286E-7</c:v>
                </c:pt>
                <c:pt idx="434">
                  <c:v>1.0909633416159538E-6</c:v>
                </c:pt>
                <c:pt idx="435">
                  <c:v>1.2421656195342875E-6</c:v>
                </c:pt>
                <c:pt idx="436">
                  <c:v>1.4175493790255646E-6</c:v>
                </c:pt>
                <c:pt idx="437">
                  <c:v>1.62154199292919E-6</c:v>
                </c:pt>
                <c:pt idx="438">
                  <c:v>1.8594946062171588E-6</c:v>
                </c:pt>
                <c:pt idx="439">
                  <c:v>2.1378445962708558E-6</c:v>
                </c:pt>
                <c:pt idx="440">
                  <c:v>2.4644706621622118E-6</c:v>
                </c:pt>
                <c:pt idx="441">
                  <c:v>2.848906506404125E-6</c:v>
                </c:pt>
                <c:pt idx="442">
                  <c:v>3.3029196238479036E-6</c:v>
                </c:pt>
                <c:pt idx="443">
                  <c:v>3.8409449959224093E-6</c:v>
                </c:pt>
                <c:pt idx="444">
                  <c:v>4.480805297513199E-6</c:v>
                </c:pt>
                <c:pt idx="445">
                  <c:v>5.2446942172841732E-6</c:v>
                </c:pt>
                <c:pt idx="446">
                  <c:v>6.1601880683609049E-6</c:v>
                </c:pt>
                <c:pt idx="447">
                  <c:v>7.2620236509946311E-6</c:v>
                </c:pt>
                <c:pt idx="448">
                  <c:v>8.5939282355525095E-6</c:v>
                </c:pt>
                <c:pt idx="449">
                  <c:v>1.0211325926800522E-5</c:v>
                </c:pt>
                <c:pt idx="450">
                  <c:v>1.2184948374448179E-5</c:v>
                </c:pt>
                <c:pt idx="451">
                  <c:v>1.4605769180290175E-5</c:v>
                </c:pt>
                <c:pt idx="452">
                  <c:v>1.7591157668533226E-5</c:v>
                </c:pt>
                <c:pt idx="453">
                  <c:v>2.1294097823168294E-5</c:v>
                </c:pt>
                <c:pt idx="454">
                  <c:v>2.5915601985057453E-5</c:v>
                </c:pt>
                <c:pt idx="455">
                  <c:v>3.1721026501760195E-5</c:v>
                </c:pt>
                <c:pt idx="456">
                  <c:v>3.9065185032263558E-5</c:v>
                </c:pt>
                <c:pt idx="457">
                  <c:v>4.842623910593295E-5</c:v>
                </c:pt>
                <c:pt idx="458">
                  <c:v>6.0454298514566609E-5</c:v>
                </c:pt>
                <c:pt idx="459">
                  <c:v>7.6045434858942198E-5</c:v>
                </c:pt>
                <c:pt idx="460">
                  <c:v>9.6446751877894341E-5</c:v>
                </c:pt>
                <c:pt idx="461">
                  <c:v>1.2341811959411136E-4</c:v>
                </c:pt>
                <c:pt idx="462">
                  <c:v>1.5948696537433998E-4</c:v>
                </c:pt>
                <c:pt idx="463">
                  <c:v>2.083155026634372E-4</c:v>
                </c:pt>
                <c:pt idx="464">
                  <c:v>2.7534629506889829E-4</c:v>
                </c:pt>
                <c:pt idx="465">
                  <c:v>3.6876702953978207E-4</c:v>
                </c:pt>
                <c:pt idx="466">
                  <c:v>5.012734511269419E-4</c:v>
                </c:pt>
                <c:pt idx="467">
                  <c:v>6.9294057829382067E-4</c:v>
                </c:pt>
                <c:pt idx="468">
                  <c:v>9.7652503942175016E-4</c:v>
                </c:pt>
                <c:pt idx="469">
                  <c:v>1.4073783270420295E-3</c:v>
                </c:pt>
                <c:pt idx="470">
                  <c:v>2.0828846782557195E-3</c:v>
                </c:pt>
                <c:pt idx="471">
                  <c:v>3.1831657106683544E-3</c:v>
                </c:pt>
                <c:pt idx="472">
                  <c:v>5.0631140746914046E-3</c:v>
                </c:pt>
                <c:pt idx="473">
                  <c:v>8.4818713386769686E-3</c:v>
                </c:pt>
                <c:pt idx="474">
                  <c:v>1.5256127332274515E-2</c:v>
                </c:pt>
                <c:pt idx="475">
                  <c:v>3.0532566320872007E-2</c:v>
                </c:pt>
                <c:pt idx="476">
                  <c:v>7.3818906616907307E-2</c:v>
                </c:pt>
                <c:pt idx="477">
                  <c:v>0.2921544744208398</c:v>
                </c:pt>
                <c:pt idx="478">
                  <c:v>0.72078235070815777</c:v>
                </c:pt>
                <c:pt idx="479">
                  <c:v>0.78519373615329313</c:v>
                </c:pt>
                <c:pt idx="480">
                  <c:v>0.80807790353873832</c:v>
                </c:pt>
                <c:pt idx="481">
                  <c:v>0.81882225188919255</c:v>
                </c:pt>
                <c:pt idx="482">
                  <c:v>0.82417906673538388</c:v>
                </c:pt>
                <c:pt idx="483">
                  <c:v>0.82661760814844332</c:v>
                </c:pt>
                <c:pt idx="484">
                  <c:v>0.82726972401881615</c:v>
                </c:pt>
                <c:pt idx="485">
                  <c:v>0.82673204738869877</c:v>
                </c:pt>
                <c:pt idx="486">
                  <c:v>0.82534916938453029</c:v>
                </c:pt>
                <c:pt idx="487">
                  <c:v>0.82333169348810331</c:v>
                </c:pt>
                <c:pt idx="488">
                  <c:v>0.82081419010834777</c:v>
                </c:pt>
                <c:pt idx="489">
                  <c:v>0.81788612472768063</c:v>
                </c:pt>
                <c:pt idx="490">
                  <c:v>0.81461256970392804</c:v>
                </c:pt>
                <c:pt idx="491">
                  <c:v>0.81102404517889159</c:v>
                </c:pt>
                <c:pt idx="492">
                  <c:v>0.80715781809304243</c:v>
                </c:pt>
                <c:pt idx="493">
                  <c:v>0.80302715310151229</c:v>
                </c:pt>
                <c:pt idx="494">
                  <c:v>0.79863860663173158</c:v>
                </c:pt>
                <c:pt idx="495">
                  <c:v>0.79399887542276781</c:v>
                </c:pt>
                <c:pt idx="496">
                  <c:v>0.78910473849512153</c:v>
                </c:pt>
                <c:pt idx="497">
                  <c:v>0.78394995691420866</c:v>
                </c:pt>
                <c:pt idx="498">
                  <c:v>0.77852868887978521</c:v>
                </c:pt>
                <c:pt idx="499">
                  <c:v>0.77282232376898963</c:v>
                </c:pt>
                <c:pt idx="500">
                  <c:v>0.76681299951519888</c:v>
                </c:pt>
                <c:pt idx="501">
                  <c:v>0.76048040774987236</c:v>
                </c:pt>
                <c:pt idx="502">
                  <c:v>0.7537987308677313</c:v>
                </c:pt>
                <c:pt idx="503">
                  <c:v>0.74673373660178233</c:v>
                </c:pt>
                <c:pt idx="504">
                  <c:v>0.73924325053031648</c:v>
                </c:pt>
                <c:pt idx="505">
                  <c:v>0.73128719219824689</c:v>
                </c:pt>
                <c:pt idx="506">
                  <c:v>0.72280898220284084</c:v>
                </c:pt>
                <c:pt idx="507">
                  <c:v>0.71374287545143011</c:v>
                </c:pt>
                <c:pt idx="508">
                  <c:v>0.70401189683985033</c:v>
                </c:pt>
                <c:pt idx="509">
                  <c:v>0.69351703931804054</c:v>
                </c:pt>
                <c:pt idx="510">
                  <c:v>0.68213961769615383</c:v>
                </c:pt>
                <c:pt idx="511">
                  <c:v>0.66973819528859158</c:v>
                </c:pt>
                <c:pt idx="512">
                  <c:v>0.65612624439366252</c:v>
                </c:pt>
                <c:pt idx="513">
                  <c:v>0.64106484319969603</c:v>
                </c:pt>
                <c:pt idx="514">
                  <c:v>0.62424763189633037</c:v>
                </c:pt>
                <c:pt idx="515">
                  <c:v>0.60526181354941266</c:v>
                </c:pt>
                <c:pt idx="516">
                  <c:v>0.58354660206468434</c:v>
                </c:pt>
                <c:pt idx="517">
                  <c:v>0.55830445195525846</c:v>
                </c:pt>
                <c:pt idx="518">
                  <c:v>0.5283679760725658</c:v>
                </c:pt>
                <c:pt idx="519">
                  <c:v>0.49194488122796659</c:v>
                </c:pt>
                <c:pt idx="520">
                  <c:v>0.44615920914295137</c:v>
                </c:pt>
                <c:pt idx="521">
                  <c:v>0.38616678904387847</c:v>
                </c:pt>
                <c:pt idx="522">
                  <c:v>0.30417607088196325</c:v>
                </c:pt>
                <c:pt idx="523">
                  <c:v>0.1952196917920154</c:v>
                </c:pt>
                <c:pt idx="524">
                  <c:v>9.3844263239884179E-2</c:v>
                </c:pt>
                <c:pt idx="525">
                  <c:v>4.2292111356420532E-2</c:v>
                </c:pt>
                <c:pt idx="526">
                  <c:v>2.0943477689892517E-2</c:v>
                </c:pt>
                <c:pt idx="527">
                  <c:v>1.1389120493087544E-2</c:v>
                </c:pt>
                <c:pt idx="528">
                  <c:v>6.6523024407882355E-3</c:v>
                </c:pt>
                <c:pt idx="529">
                  <c:v>4.1027257533951256E-3</c:v>
                </c:pt>
                <c:pt idx="530">
                  <c:v>2.6404369794278317E-3</c:v>
                </c:pt>
                <c:pt idx="531">
                  <c:v>1.7587032649864192E-3</c:v>
                </c:pt>
                <c:pt idx="532">
                  <c:v>1.2051152395592404E-3</c:v>
                </c:pt>
                <c:pt idx="533">
                  <c:v>8.4577355562557958E-4</c:v>
                </c:pt>
                <c:pt idx="534">
                  <c:v>6.0588768396747711E-4</c:v>
                </c:pt>
                <c:pt idx="535">
                  <c:v>4.4185554529202443E-4</c:v>
                </c:pt>
                <c:pt idx="536">
                  <c:v>3.2733501244543135E-4</c:v>
                </c:pt>
                <c:pt idx="537">
                  <c:v>2.4589533462222965E-4</c:v>
                </c:pt>
                <c:pt idx="538">
                  <c:v>1.8703661451749561E-4</c:v>
                </c:pt>
                <c:pt idx="539">
                  <c:v>1.4388692290338289E-4</c:v>
                </c:pt>
                <c:pt idx="540">
                  <c:v>1.1182706243777336E-4</c:v>
                </c:pt>
                <c:pt idx="541">
                  <c:v>8.7727769237015864E-5</c:v>
                </c:pt>
                <c:pt idx="542">
                  <c:v>6.9416171314539758E-5</c:v>
                </c:pt>
                <c:pt idx="543">
                  <c:v>5.5363522971642091E-5</c:v>
                </c:pt>
                <c:pt idx="544">
                  <c:v>4.4480472486492471E-5</c:v>
                </c:pt>
                <c:pt idx="545">
                  <c:v>3.5981103083466716E-5</c:v>
                </c:pt>
                <c:pt idx="546">
                  <c:v>2.9291341961229371E-5</c:v>
                </c:pt>
                <c:pt idx="547">
                  <c:v>2.3987232900183276E-5</c:v>
                </c:pt>
                <c:pt idx="548">
                  <c:v>1.9753362964414823E-5</c:v>
                </c:pt>
                <c:pt idx="549">
                  <c:v>1.6352030590319098E-5</c:v>
                </c:pt>
                <c:pt idx="550">
                  <c:v>1.3603309828207056E-5</c:v>
                </c:pt>
                <c:pt idx="551">
                  <c:v>1.1369346592525182E-5</c:v>
                </c:pt>
                <c:pt idx="552">
                  <c:v>9.544206010834909E-6</c:v>
                </c:pt>
                <c:pt idx="553">
                  <c:v>8.0455497066596574E-6</c:v>
                </c:pt>
                <c:pt idx="554">
                  <c:v>6.8090821629330136E-6</c:v>
                </c:pt>
                <c:pt idx="555">
                  <c:v>5.7843555587452475E-6</c:v>
                </c:pt>
                <c:pt idx="556">
                  <c:v>4.9315069376864078E-6</c:v>
                </c:pt>
                <c:pt idx="557">
                  <c:v>4.2187757067632444E-6</c:v>
                </c:pt>
                <c:pt idx="558">
                  <c:v>3.6208484393414214E-6</c:v>
                </c:pt>
                <c:pt idx="559">
                  <c:v>3.117360185519774E-6</c:v>
                </c:pt>
                <c:pt idx="560">
                  <c:v>2.6919084059578912E-6</c:v>
                </c:pt>
                <c:pt idx="561">
                  <c:v>2.3311687781173105E-6</c:v>
                </c:pt>
                <c:pt idx="562">
                  <c:v>2.0243338199456685E-6</c:v>
                </c:pt>
                <c:pt idx="563">
                  <c:v>1.7625129193633742E-6</c:v>
                </c:pt>
                <c:pt idx="564">
                  <c:v>1.5384326451223225E-6</c:v>
                </c:pt>
                <c:pt idx="565">
                  <c:v>1.3461258942443277E-6</c:v>
                </c:pt>
                <c:pt idx="566">
                  <c:v>1.1806112623616782E-6</c:v>
                </c:pt>
                <c:pt idx="567">
                  <c:v>1.0377912997483129E-6</c:v>
                </c:pt>
                <c:pt idx="568">
                  <c:v>9.1422575002329054E-7</c:v>
                </c:pt>
                <c:pt idx="569">
                  <c:v>8.0707716342623802E-7</c:v>
                </c:pt>
                <c:pt idx="570">
                  <c:v>7.1392835286354934E-7</c:v>
                </c:pt>
                <c:pt idx="571">
                  <c:v>6.3277452041088097E-7</c:v>
                </c:pt>
                <c:pt idx="572">
                  <c:v>5.6189819521016538E-7</c:v>
                </c:pt>
                <c:pt idx="573">
                  <c:v>4.9988121428116E-7</c:v>
                </c:pt>
                <c:pt idx="574">
                  <c:v>4.45499593119635E-7</c:v>
                </c:pt>
                <c:pt idx="575">
                  <c:v>3.9772285808681144E-7</c:v>
                </c:pt>
                <c:pt idx="576">
                  <c:v>3.5565205333679901E-7</c:v>
                </c:pt>
                <c:pt idx="577">
                  <c:v>3.1855249813771116E-7</c:v>
                </c:pt>
                <c:pt idx="578">
                  <c:v>2.8576657382906908E-7</c:v>
                </c:pt>
                <c:pt idx="579">
                  <c:v>2.5674955369811258E-7</c:v>
                </c:pt>
                <c:pt idx="580">
                  <c:v>2.3101466757090179E-7</c:v>
                </c:pt>
                <c:pt idx="581">
                  <c:v>2.0816369750016003E-7</c:v>
                </c:pt>
                <c:pt idx="582">
                  <c:v>1.8782974174540416E-7</c:v>
                </c:pt>
                <c:pt idx="583">
                  <c:v>1.6971780522666765E-7</c:v>
                </c:pt>
                <c:pt idx="584">
                  <c:v>1.5354948058315925E-7</c:v>
                </c:pt>
                <c:pt idx="585">
                  <c:v>1.3910283997215443E-7</c:v>
                </c:pt>
                <c:pt idx="586">
                  <c:v>1.2617372424212927E-7</c:v>
                </c:pt>
                <c:pt idx="587">
                  <c:v>1.1458550114631163E-7</c:v>
                </c:pt>
                <c:pt idx="588">
                  <c:v>1.0418509243544831E-7</c:v>
                </c:pt>
                <c:pt idx="589">
                  <c:v>9.4839596536670293E-8</c:v>
                </c:pt>
                <c:pt idx="590">
                  <c:v>8.6429382310150307E-8</c:v>
                </c:pt>
                <c:pt idx="591">
                  <c:v>7.885074704742031E-8</c:v>
                </c:pt>
                <c:pt idx="592">
                  <c:v>7.2015382067644749E-8</c:v>
                </c:pt>
                <c:pt idx="593">
                  <c:v>6.5841274206510472E-8</c:v>
                </c:pt>
                <c:pt idx="594">
                  <c:v>6.0257332364388725E-8</c:v>
                </c:pt>
                <c:pt idx="595">
                  <c:v>5.5203248305079008E-8</c:v>
                </c:pt>
                <c:pt idx="596">
                  <c:v>5.0622300053999526E-8</c:v>
                </c:pt>
                <c:pt idx="597">
                  <c:v>4.6465332245707952E-8</c:v>
                </c:pt>
                <c:pt idx="598">
                  <c:v>4.26896552522784E-8</c:v>
                </c:pt>
                <c:pt idx="599">
                  <c:v>3.925699319201818E-8</c:v>
                </c:pt>
                <c:pt idx="600">
                  <c:v>3.6131975113052863E-8</c:v>
                </c:pt>
                <c:pt idx="601">
                  <c:v>3.3285978007198083E-8</c:v>
                </c:pt>
                <c:pt idx="602">
                  <c:v>3.0689347837212592E-8</c:v>
                </c:pt>
                <c:pt idx="603">
                  <c:v>2.8319222531942331E-8</c:v>
                </c:pt>
                <c:pt idx="604">
                  <c:v>2.6154034070523918E-8</c:v>
                </c:pt>
                <c:pt idx="605">
                  <c:v>2.4173549910105215E-8</c:v>
                </c:pt>
                <c:pt idx="606">
                  <c:v>2.2360347341620575E-8</c:v>
                </c:pt>
                <c:pt idx="607">
                  <c:v>2.0699390662614698E-8</c:v>
                </c:pt>
                <c:pt idx="608">
                  <c:v>1.9176367882327854E-8</c:v>
                </c:pt>
                <c:pt idx="609">
                  <c:v>1.7778360469663445E-8</c:v>
                </c:pt>
                <c:pt idx="610">
                  <c:v>1.6494287835037373E-8</c:v>
                </c:pt>
                <c:pt idx="611">
                  <c:v>1.5313524350627844E-8</c:v>
                </c:pt>
                <c:pt idx="612">
                  <c:v>1.4227518547061828E-8</c:v>
                </c:pt>
                <c:pt idx="613">
                  <c:v>1.3227933895499209E-8</c:v>
                </c:pt>
                <c:pt idx="614">
                  <c:v>1.2306253902271915E-8</c:v>
                </c:pt>
                <c:pt idx="615">
                  <c:v>1.1456614880728469E-8</c:v>
                </c:pt>
                <c:pt idx="616">
                  <c:v>1.0672734771869651E-8</c:v>
                </c:pt>
                <c:pt idx="617">
                  <c:v>9.9483802244999247E-9</c:v>
                </c:pt>
                <c:pt idx="618">
                  <c:v>9.2791861512746048E-9</c:v>
                </c:pt>
                <c:pt idx="619">
                  <c:v>8.6602673257496811E-9</c:v>
                </c:pt>
                <c:pt idx="620">
                  <c:v>8.0875313263183515E-9</c:v>
                </c:pt>
                <c:pt idx="621">
                  <c:v>7.5571299645109817E-9</c:v>
                </c:pt>
                <c:pt idx="622">
                  <c:v>7.0656086341641412E-9</c:v>
                </c:pt>
                <c:pt idx="623">
                  <c:v>6.609803585709844E-9</c:v>
                </c:pt>
                <c:pt idx="624">
                  <c:v>6.1869008505884464E-9</c:v>
                </c:pt>
                <c:pt idx="625">
                  <c:v>5.7942606574310655E-9</c:v>
                </c:pt>
                <c:pt idx="626">
                  <c:v>5.4294621772665186E-9</c:v>
                </c:pt>
                <c:pt idx="627">
                  <c:v>5.0903333298869545E-9</c:v>
                </c:pt>
                <c:pt idx="628">
                  <c:v>4.7748996621485982E-9</c:v>
                </c:pt>
                <c:pt idx="629">
                  <c:v>4.4813428980454738E-9</c:v>
                </c:pt>
                <c:pt idx="630">
                  <c:v>4.2079466688426812E-9</c:v>
                </c:pt>
                <c:pt idx="631">
                  <c:v>3.9531943043983755E-9</c:v>
                </c:pt>
                <c:pt idx="632">
                  <c:v>3.7157055963288314E-9</c:v>
                </c:pt>
                <c:pt idx="633">
                  <c:v>3.4941687891169093E-9</c:v>
                </c:pt>
                <c:pt idx="634">
                  <c:v>3.2874101535765374E-9</c:v>
                </c:pt>
                <c:pt idx="635">
                  <c:v>3.0943282386090325E-9</c:v>
                </c:pt>
                <c:pt idx="636">
                  <c:v>2.9139224572598761E-9</c:v>
                </c:pt>
                <c:pt idx="637">
                  <c:v>2.7452981354741218E-9</c:v>
                </c:pt>
                <c:pt idx="638">
                  <c:v>2.5875815886708805E-9</c:v>
                </c:pt>
                <c:pt idx="639">
                  <c:v>2.4399942622793408E-9</c:v>
                </c:pt>
                <c:pt idx="640">
                  <c:v>2.3018282206583725E-9</c:v>
                </c:pt>
                <c:pt idx="641">
                  <c:v>2.1724135971734683E-9</c:v>
                </c:pt>
                <c:pt idx="642">
                  <c:v>2.0511297947146468E-9</c:v>
                </c:pt>
                <c:pt idx="643">
                  <c:v>1.9374368550965932E-9</c:v>
                </c:pt>
                <c:pt idx="644">
                  <c:v>1.8307752127433217E-9</c:v>
                </c:pt>
                <c:pt idx="645">
                  <c:v>1.7306928733581052E-9</c:v>
                </c:pt>
                <c:pt idx="646">
                  <c:v>1.6367361843834571E-9</c:v>
                </c:pt>
                <c:pt idx="647">
                  <c:v>1.5484838803437557E-9</c:v>
                </c:pt>
                <c:pt idx="648">
                  <c:v>1.4655542121173275E-9</c:v>
                </c:pt>
                <c:pt idx="649">
                  <c:v>1.3875917753838642E-9</c:v>
                </c:pt>
                <c:pt idx="650">
                  <c:v>1.3142744029580678E-9</c:v>
                </c:pt>
                <c:pt idx="651">
                  <c:v>1.2452845684070428E-9</c:v>
                </c:pt>
                <c:pt idx="652">
                  <c:v>1.1803515303994163E-9</c:v>
                </c:pt>
                <c:pt idx="653">
                  <c:v>1.1192062680291969E-9</c:v>
                </c:pt>
                <c:pt idx="654">
                  <c:v>1.06160571600893E-9</c:v>
                </c:pt>
                <c:pt idx="655">
                  <c:v>1.0073300346243476E-9</c:v>
                </c:pt>
                <c:pt idx="656">
                  <c:v>9.5615265229051654E-10</c:v>
                </c:pt>
                <c:pt idx="657">
                  <c:v>9.0788301078639165E-10</c:v>
                </c:pt>
                <c:pt idx="658">
                  <c:v>8.6234253814134283E-10</c:v>
                </c:pt>
                <c:pt idx="659">
                  <c:v>8.1935776568433906E-10</c:v>
                </c:pt>
                <c:pt idx="660">
                  <c:v>7.7877255670527378E-10</c:v>
                </c:pt>
                <c:pt idx="661">
                  <c:v>7.4044056816113597E-10</c:v>
                </c:pt>
                <c:pt idx="662">
                  <c:v>7.0421369521904395E-10</c:v>
                </c:pt>
                <c:pt idx="663">
                  <c:v>6.6997510223852329E-10</c:v>
                </c:pt>
                <c:pt idx="664">
                  <c:v>6.3759913828140039E-10</c:v>
                </c:pt>
                <c:pt idx="665">
                  <c:v>6.0697332358896196E-10</c:v>
                </c:pt>
                <c:pt idx="666">
                  <c:v>5.7799691344618183E-10</c:v>
                </c:pt>
                <c:pt idx="667">
                  <c:v>5.5056597107772372E-10</c:v>
                </c:pt>
                <c:pt idx="668">
                  <c:v>5.245965633058387E-10</c:v>
                </c:pt>
                <c:pt idx="669">
                  <c:v>4.9999236793119116E-10</c:v>
                </c:pt>
                <c:pt idx="670">
                  <c:v>4.7668413806496346E-10</c:v>
                </c:pt>
                <c:pt idx="671">
                  <c:v>4.5459022416693141E-10</c:v>
                </c:pt>
                <c:pt idx="672">
                  <c:v>4.3364577391732154E-10</c:v>
                </c:pt>
                <c:pt idx="673">
                  <c:v>4.1377838079895329E-10</c:v>
                </c:pt>
                <c:pt idx="674">
                  <c:v>3.9493105782413921E-10</c:v>
                </c:pt>
                <c:pt idx="675">
                  <c:v>3.7704640930204101E-10</c:v>
                </c:pt>
                <c:pt idx="676">
                  <c:v>3.600670562623399E-10</c:v>
                </c:pt>
                <c:pt idx="677">
                  <c:v>3.4394238986844669E-10</c:v>
                </c:pt>
                <c:pt idx="678">
                  <c:v>3.2862780817420921E-10</c:v>
                </c:pt>
                <c:pt idx="679">
                  <c:v>3.1407806171121925E-10</c:v>
                </c:pt>
                <c:pt idx="680">
                  <c:v>3.0024762857876961E-10</c:v>
                </c:pt>
                <c:pt idx="681">
                  <c:v>2.8709940764966093E-10</c:v>
                </c:pt>
                <c:pt idx="682">
                  <c:v>2.7459822535240589E-10</c:v>
                </c:pt>
                <c:pt idx="683">
                  <c:v>2.6270290643322415E-10</c:v>
                </c:pt>
                <c:pt idx="684">
                  <c:v>2.5138765432362196E-10</c:v>
                </c:pt>
                <c:pt idx="685">
                  <c:v>2.4061538857141512E-10</c:v>
                </c:pt>
                <c:pt idx="686">
                  <c:v>2.3036334041324585E-10</c:v>
                </c:pt>
                <c:pt idx="687">
                  <c:v>2.2059809921509393E-10</c:v>
                </c:pt>
                <c:pt idx="688">
                  <c:v>2.1129736780371541E-10</c:v>
                </c:pt>
                <c:pt idx="689">
                  <c:v>2.0243552870425605E-10</c:v>
                </c:pt>
                <c:pt idx="690">
                  <c:v>1.9399051888688676E-10</c:v>
                </c:pt>
                <c:pt idx="691">
                  <c:v>1.8593938974296467E-10</c:v>
                </c:pt>
                <c:pt idx="692">
                  <c:v>1.7826246575632319E-10</c:v>
                </c:pt>
                <c:pt idx="693">
                  <c:v>1.7094107387018814E-10</c:v>
                </c:pt>
                <c:pt idx="694">
                  <c:v>1.6395565958805472E-10</c:v>
                </c:pt>
                <c:pt idx="695">
                  <c:v>1.572913489971013E-10</c:v>
                </c:pt>
                <c:pt idx="696">
                  <c:v>1.5092872881058215E-10</c:v>
                </c:pt>
                <c:pt idx="697">
                  <c:v>1.4485462731512129E-10</c:v>
                </c:pt>
                <c:pt idx="698">
                  <c:v>1.3905480070035387E-10</c:v>
                </c:pt>
                <c:pt idx="699">
                  <c:v>1.3351572700926281E-10</c:v>
                </c:pt>
                <c:pt idx="700">
                  <c:v>1.2822304510090005E-10</c:v>
                </c:pt>
                <c:pt idx="701">
                  <c:v>1.2316618280355244E-10</c:v>
                </c:pt>
                <c:pt idx="702">
                  <c:v>1.1833213010211213E-10</c:v>
                </c:pt>
                <c:pt idx="703">
                  <c:v>1.1371002431184508E-10</c:v>
                </c:pt>
                <c:pt idx="704">
                  <c:v>1.0929090168451063E-10</c:v>
                </c:pt>
                <c:pt idx="705">
                  <c:v>1.0506484718930942E-10</c:v>
                </c:pt>
                <c:pt idx="706">
                  <c:v>1.0102117180109967E-10</c:v>
                </c:pt>
                <c:pt idx="707">
                  <c:v>9.7151046440022131E-11</c:v>
                </c:pt>
                <c:pt idx="708">
                  <c:v>9.344728754551432E-11</c:v>
                </c:pt>
                <c:pt idx="709">
                  <c:v>8.9902994770179988E-11</c:v>
                </c:pt>
                <c:pt idx="710">
                  <c:v>8.6508137113246865E-11</c:v>
                </c:pt>
                <c:pt idx="711">
                  <c:v>8.3257742575383248E-11</c:v>
                </c:pt>
                <c:pt idx="712">
                  <c:v>8.0142664057496039E-11</c:v>
                </c:pt>
                <c:pt idx="713">
                  <c:v>7.7159554853526557E-11</c:v>
                </c:pt>
                <c:pt idx="714">
                  <c:v>7.430099345814479E-11</c:v>
                </c:pt>
                <c:pt idx="715">
                  <c:v>7.1559994705778137E-11</c:v>
                </c:pt>
                <c:pt idx="716">
                  <c:v>6.8932854854918106E-11</c:v>
                </c:pt>
                <c:pt idx="717">
                  <c:v>6.6414079245173583E-11</c:v>
                </c:pt>
                <c:pt idx="718">
                  <c:v>6.3997544983543846E-11</c:v>
                </c:pt>
                <c:pt idx="719">
                  <c:v>6.1680131740079417E-11</c:v>
                </c:pt>
                <c:pt idx="720">
                  <c:v>5.9457059452199953E-11</c:v>
                </c:pt>
                <c:pt idx="721">
                  <c:v>5.7323789131760358E-11</c:v>
                </c:pt>
                <c:pt idx="722">
                  <c:v>5.5276010485820751E-11</c:v>
                </c:pt>
                <c:pt idx="723">
                  <c:v>5.3309630193438236E-11</c:v>
                </c:pt>
                <c:pt idx="724">
                  <c:v>5.1422297008155513E-11</c:v>
                </c:pt>
                <c:pt idx="725">
                  <c:v>4.960944867545461E-11</c:v>
                </c:pt>
                <c:pt idx="726">
                  <c:v>4.7868978720172564E-11</c:v>
                </c:pt>
                <c:pt idx="727">
                  <c:v>4.6195971558616878E-11</c:v>
                </c:pt>
                <c:pt idx="728">
                  <c:v>4.4589288416221892E-11</c:v>
                </c:pt>
                <c:pt idx="729">
                  <c:v>4.3044374662221895E-11</c:v>
                </c:pt>
                <c:pt idx="730">
                  <c:v>4.1560251900019274E-11</c:v>
                </c:pt>
                <c:pt idx="731">
                  <c:v>4.0133335426753051E-11</c:v>
                </c:pt>
                <c:pt idx="732">
                  <c:v>3.8760877326749731E-11</c:v>
                </c:pt>
                <c:pt idx="733">
                  <c:v>3.7441479621854981E-11</c:v>
                </c:pt>
                <c:pt idx="734">
                  <c:v>3.6171982610930937E-11</c:v>
                </c:pt>
                <c:pt idx="735">
                  <c:v>3.4951142190550553E-11</c:v>
                </c:pt>
                <c:pt idx="736">
                  <c:v>3.3776037779404695E-11</c:v>
                </c:pt>
                <c:pt idx="737">
                  <c:v>3.264556437614752E-11</c:v>
                </c:pt>
                <c:pt idx="738">
                  <c:v>3.1557553600113507E-11</c:v>
                </c:pt>
                <c:pt idx="739">
                  <c:v>3.0509947647955869E-11</c:v>
                </c:pt>
                <c:pt idx="740">
                  <c:v>2.950129994153509E-11</c:v>
                </c:pt>
                <c:pt idx="741">
                  <c:v>2.8530213175424523E-11</c:v>
                </c:pt>
                <c:pt idx="742">
                  <c:v>2.7594856227152669E-11</c:v>
                </c:pt>
                <c:pt idx="743">
                  <c:v>2.6693961401874106E-11</c:v>
                </c:pt>
                <c:pt idx="744">
                  <c:v>2.5826303846342408E-11</c:v>
                </c:pt>
                <c:pt idx="745">
                  <c:v>2.4989806095368823E-11</c:v>
                </c:pt>
                <c:pt idx="746">
                  <c:v>2.4183826480856E-11</c:v>
                </c:pt>
                <c:pt idx="747">
                  <c:v>2.3406865141394421E-11</c:v>
                </c:pt>
                <c:pt idx="748">
                  <c:v>2.2657914756093131E-11</c:v>
                </c:pt>
                <c:pt idx="749">
                  <c:v>2.1936001289788445E-11</c:v>
                </c:pt>
                <c:pt idx="750">
                  <c:v>2.1239787260559772E-11</c:v>
                </c:pt>
                <c:pt idx="751">
                  <c:v>2.0568390538549565E-11</c:v>
                </c:pt>
                <c:pt idx="752">
                  <c:v>1.9920580652839367E-11</c:v>
                </c:pt>
                <c:pt idx="753">
                  <c:v>1.9295927275462099E-11</c:v>
                </c:pt>
                <c:pt idx="754">
                  <c:v>1.8692912318941276E-11</c:v>
                </c:pt>
                <c:pt idx="755">
                  <c:v>1.8111165005516874E-11</c:v>
                </c:pt>
                <c:pt idx="756">
                  <c:v>1.7549961624356547E-11</c:v>
                </c:pt>
                <c:pt idx="757">
                  <c:v>1.7007931989027084E-11</c:v>
                </c:pt>
                <c:pt idx="758">
                  <c:v>1.6484772552099476E-11</c:v>
                </c:pt>
                <c:pt idx="759">
                  <c:v>1.5979529828303012E-11</c:v>
                </c:pt>
                <c:pt idx="760">
                  <c:v>1.5491924744326085E-11</c:v>
                </c:pt>
                <c:pt idx="761">
                  <c:v>1.5020752596648408E-11</c:v>
                </c:pt>
                <c:pt idx="762">
                  <c:v>1.4565778258060173E-11</c:v>
                </c:pt>
                <c:pt idx="763">
                  <c:v>1.4126172980815122E-11</c:v>
                </c:pt>
                <c:pt idx="764">
                  <c:v>1.3701436302046941E-11</c:v>
                </c:pt>
                <c:pt idx="765">
                  <c:v>1.3291083260755141E-11</c:v>
                </c:pt>
                <c:pt idx="766">
                  <c:v>1.2894643970931328E-11</c:v>
                </c:pt>
                <c:pt idx="767">
                  <c:v>1.2511131011564855E-11</c:v>
                </c:pt>
                <c:pt idx="768">
                  <c:v>1.2140659309681633E-11</c:v>
                </c:pt>
                <c:pt idx="769">
                  <c:v>1.1782546405113732E-11</c:v>
                </c:pt>
                <c:pt idx="770">
                  <c:v>1.1436145830425095E-11</c:v>
                </c:pt>
                <c:pt idx="771">
                  <c:v>1.1101088542742727E-11</c:v>
                </c:pt>
                <c:pt idx="772">
                  <c:v>1.0777016533613685E-11</c:v>
                </c:pt>
                <c:pt idx="773">
                  <c:v>1.0463815250654321E-11</c:v>
                </c:pt>
                <c:pt idx="774">
                  <c:v>1.016067737723215E-11</c:v>
                </c:pt>
                <c:pt idx="775">
                  <c:v>9.8672915007553541E-12</c:v>
                </c:pt>
                <c:pt idx="776">
                  <c:v>9.5833553422924997E-12</c:v>
                </c:pt>
                <c:pt idx="777">
                  <c:v>9.3087886887028794E-12</c:v>
                </c:pt>
                <c:pt idx="778">
                  <c:v>9.0428758963934792E-12</c:v>
                </c:pt>
                <c:pt idx="779">
                  <c:v>8.7855585507103684E-12</c:v>
                </c:pt>
                <c:pt idx="780">
                  <c:v>8.5365685783772825E-12</c:v>
                </c:pt>
                <c:pt idx="781">
                  <c:v>8.2952548636255264E-12</c:v>
                </c:pt>
                <c:pt idx="782">
                  <c:v>8.061772707251994E-12</c:v>
                </c:pt>
                <c:pt idx="783">
                  <c:v>7.8356894220319461E-12</c:v>
                </c:pt>
                <c:pt idx="784">
                  <c:v>7.6165954643273073E-12</c:v>
                </c:pt>
                <c:pt idx="785">
                  <c:v>7.4044623610050507E-12</c:v>
                </c:pt>
                <c:pt idx="786">
                  <c:v>7.1987251059359999E-12</c:v>
                </c:pt>
                <c:pt idx="787">
                  <c:v>6.9997149101576255E-12</c:v>
                </c:pt>
                <c:pt idx="788">
                  <c:v>6.8067137792592175E-12</c:v>
                </c:pt>
                <c:pt idx="789">
                  <c:v>6.6197123197799313E-12</c:v>
                </c:pt>
                <c:pt idx="790">
                  <c:v>6.4383689526892195E-12</c:v>
                </c:pt>
                <c:pt idx="791">
                  <c:v>6.262677239985152E-12</c:v>
                </c:pt>
                <c:pt idx="792">
                  <c:v>6.0924672060285119E-12</c:v>
                </c:pt>
                <c:pt idx="793">
                  <c:v>5.9272698678883235E-12</c:v>
                </c:pt>
                <c:pt idx="794">
                  <c:v>5.7672411658928467E-12</c:v>
                </c:pt>
                <c:pt idx="795">
                  <c:v>5.6119332921346015E-12</c:v>
                </c:pt>
                <c:pt idx="796">
                  <c:v>5.4613552324951717E-12</c:v>
                </c:pt>
                <c:pt idx="797">
                  <c:v>5.3153680238402111E-12</c:v>
                </c:pt>
                <c:pt idx="798">
                  <c:v>5.1736993866364946E-12</c:v>
                </c:pt>
                <c:pt idx="799">
                  <c:v>5.0362262892752073E-12</c:v>
                </c:pt>
                <c:pt idx="800">
                  <c:v>4.9029608173956822E-12</c:v>
                </c:pt>
                <c:pt idx="801">
                  <c:v>4.7735202953345945E-12</c:v>
                </c:pt>
                <c:pt idx="802">
                  <c:v>4.6480525166254603E-12</c:v>
                </c:pt>
                <c:pt idx="803">
                  <c:v>4.5261915235969028E-12</c:v>
                </c:pt>
                <c:pt idx="804">
                  <c:v>4.4079592919168077E-12</c:v>
                </c:pt>
                <c:pt idx="805">
                  <c:v>4.293132256514309E-12</c:v>
                </c:pt>
                <c:pt idx="806">
                  <c:v>4.1817329795069452E-12</c:v>
                </c:pt>
                <c:pt idx="807">
                  <c:v>4.0735480045202947E-12</c:v>
                </c:pt>
                <c:pt idx="808">
                  <c:v>3.9684879742620513E-12</c:v>
                </c:pt>
                <c:pt idx="809">
                  <c:v>3.8664658900438738E-12</c:v>
                </c:pt>
                <c:pt idx="810">
                  <c:v>3.7673970564877942E-12</c:v>
                </c:pt>
                <c:pt idx="811">
                  <c:v>3.6710929405729291E-12</c:v>
                </c:pt>
                <c:pt idx="812">
                  <c:v>3.5776874965482351E-12</c:v>
                </c:pt>
                <c:pt idx="813">
                  <c:v>3.4868923853450637E-12</c:v>
                </c:pt>
                <c:pt idx="814">
                  <c:v>3.3986374194325242E-12</c:v>
                </c:pt>
                <c:pt idx="815">
                  <c:v>3.3129524181461573E-12</c:v>
                </c:pt>
                <c:pt idx="816">
                  <c:v>3.2296687784553794E-12</c:v>
                </c:pt>
                <c:pt idx="817">
                  <c:v>3.1487216642996499E-12</c:v>
                </c:pt>
                <c:pt idx="818">
                  <c:v>3.0700479013064375E-12</c:v>
                </c:pt>
                <c:pt idx="819">
                  <c:v>2.9935859389718682E-12</c:v>
                </c:pt>
                <c:pt idx="820">
                  <c:v>2.9192758135792955E-12</c:v>
                </c:pt>
                <c:pt idx="821">
                  <c:v>2.8470591118449449E-12</c:v>
                </c:pt>
                <c:pt idx="822">
                  <c:v>2.7767928908712343E-12</c:v>
                </c:pt>
                <c:pt idx="823">
                  <c:v>2.7085109580859097E-12</c:v>
                </c:pt>
                <c:pt idx="824">
                  <c:v>2.6420763402916262E-12</c:v>
                </c:pt>
                <c:pt idx="825">
                  <c:v>2.5774409444754567E-12</c:v>
                </c:pt>
                <c:pt idx="826">
                  <c:v>2.5146377363118788E-12</c:v>
                </c:pt>
                <c:pt idx="827">
                  <c:v>2.4535381670626465E-12</c:v>
                </c:pt>
                <c:pt idx="828">
                  <c:v>2.3940977102295847E-12</c:v>
                </c:pt>
                <c:pt idx="829">
                  <c:v>2.3362729444821174E-12</c:v>
                </c:pt>
                <c:pt idx="830">
                  <c:v>2.2800215292971636E-12</c:v>
                </c:pt>
                <c:pt idx="831">
                  <c:v>2.225302181059486E-12</c:v>
                </c:pt>
                <c:pt idx="832">
                  <c:v>2.1720746496160003E-12</c:v>
                </c:pt>
                <c:pt idx="833">
                  <c:v>2.1202294119149921E-12</c:v>
                </c:pt>
                <c:pt idx="834">
                  <c:v>2.0698010128014909E-12</c:v>
                </c:pt>
                <c:pt idx="835">
                  <c:v>2.0206842915548077E-12</c:v>
                </c:pt>
                <c:pt idx="836">
                  <c:v>1.9729130305733758E-12</c:v>
                </c:pt>
                <c:pt idx="837">
                  <c:v>1.9263862489790104E-12</c:v>
                </c:pt>
                <c:pt idx="838">
                  <c:v>1.8810727457055971E-12</c:v>
                </c:pt>
                <c:pt idx="839">
                  <c:v>1.8369420595158506E-12</c:v>
                </c:pt>
                <c:pt idx="840">
                  <c:v>1.7940264583393451E-12</c:v>
                </c:pt>
                <c:pt idx="841">
                  <c:v>1.7522327346264138E-12</c:v>
                </c:pt>
                <c:pt idx="842">
                  <c:v>1.7114727669982917E-12</c:v>
                </c:pt>
                <c:pt idx="843">
                  <c:v>1.6718397162728882E-12</c:v>
                </c:pt>
                <c:pt idx="844">
                  <c:v>1.6332457379264886E-12</c:v>
                </c:pt>
                <c:pt idx="845">
                  <c:v>1.5956077663081566E-12</c:v>
                </c:pt>
                <c:pt idx="846">
                  <c:v>1.5589589085692174E-12</c:v>
                </c:pt>
                <c:pt idx="847">
                  <c:v>1.5232192383499335E-12</c:v>
                </c:pt>
                <c:pt idx="848">
                  <c:v>1.4884210123781597E-12</c:v>
                </c:pt>
                <c:pt idx="849">
                  <c:v>1.4545402967496973E-12</c:v>
                </c:pt>
                <c:pt idx="850">
                  <c:v>1.421501667798886E-12</c:v>
                </c:pt>
                <c:pt idx="851">
                  <c:v>1.3893361945028881E-12</c:v>
                </c:pt>
                <c:pt idx="852">
                  <c:v>1.3579712850600622E-12</c:v>
                </c:pt>
                <c:pt idx="853">
                  <c:v>1.3273877686652218E-12</c:v>
                </c:pt>
                <c:pt idx="854">
                  <c:v>1.297566908311729E-12</c:v>
                </c:pt>
                <c:pt idx="855">
                  <c:v>1.2684903920882751E-12</c:v>
                </c:pt>
                <c:pt idx="856">
                  <c:v>1.2401873323553436E-12</c:v>
                </c:pt>
                <c:pt idx="857">
                  <c:v>1.2125916594434599E-12</c:v>
                </c:pt>
                <c:pt idx="858">
                  <c:v>1.1856408824008789E-12</c:v>
                </c:pt>
                <c:pt idx="859">
                  <c:v>1.1594100063176717E-12</c:v>
                </c:pt>
                <c:pt idx="860">
                  <c:v>1.1337925917933279E-12</c:v>
                </c:pt>
                <c:pt idx="861">
                  <c:v>1.1088181518524842E-12</c:v>
                </c:pt>
                <c:pt idx="862">
                  <c:v>1.0844711180602287E-12</c:v>
                </c:pt>
                <c:pt idx="863">
                  <c:v>1.0607362826666733E-12</c:v>
                </c:pt>
                <c:pt idx="864">
                  <c:v>1.0375576690437555E-12</c:v>
                </c:pt>
                <c:pt idx="865">
                  <c:v>1.0149632365068933E-12</c:v>
                </c:pt>
                <c:pt idx="866">
                  <c:v>9.9290694523094179E-13</c:v>
                </c:pt>
                <c:pt idx="867">
                  <c:v>9.7139995615536845E-13</c:v>
                </c:pt>
                <c:pt idx="868">
                  <c:v>9.5040981646736792E-13</c:v>
                </c:pt>
                <c:pt idx="869">
                  <c:v>9.299321406220895E-13</c:v>
                </c:pt>
                <c:pt idx="870">
                  <c:v>9.0995113570812164E-13</c:v>
                </c:pt>
                <c:pt idx="871">
                  <c:v>8.9044785359067116E-13</c:v>
                </c:pt>
                <c:pt idx="872">
                  <c:v>8.7141850728326186E-13</c:v>
                </c:pt>
                <c:pt idx="873">
                  <c:v>8.5284133832091435E-13</c:v>
                </c:pt>
                <c:pt idx="874">
                  <c:v>8.3470949049760125E-13</c:v>
                </c:pt>
                <c:pt idx="875">
                  <c:v>8.1701267213204849E-13</c:v>
                </c:pt>
                <c:pt idx="876">
                  <c:v>7.9973405267695203E-13</c:v>
                </c:pt>
                <c:pt idx="877">
                  <c:v>7.8286744022896054E-13</c:v>
                </c:pt>
                <c:pt idx="878">
                  <c:v>7.66396808787651E-13</c:v>
                </c:pt>
                <c:pt idx="879">
                  <c:v>7.5031965255987477E-13</c:v>
                </c:pt>
                <c:pt idx="880">
                  <c:v>7.3461738206766739E-13</c:v>
                </c:pt>
                <c:pt idx="881">
                  <c:v>7.1928470205261257E-13</c:v>
                </c:pt>
                <c:pt idx="882">
                  <c:v>7.0431015044934642E-13</c:v>
                </c:pt>
                <c:pt idx="883">
                  <c:v>6.8968869309695577E-13</c:v>
                </c:pt>
                <c:pt idx="884">
                  <c:v>6.7540335939035631E-13</c:v>
                </c:pt>
                <c:pt idx="885">
                  <c:v>6.6145257772776827E-13</c:v>
                </c:pt>
                <c:pt idx="886">
                  <c:v>6.4782590369832385E-13</c:v>
                </c:pt>
                <c:pt idx="887">
                  <c:v>6.3451323431378221E-13</c:v>
                </c:pt>
                <c:pt idx="888">
                  <c:v>6.2150759672383382E-13</c:v>
                </c:pt>
                <c:pt idx="889">
                  <c:v>6.0880216530503259E-13</c:v>
                </c:pt>
                <c:pt idx="890">
                  <c:v>5.9638754429230397E-13</c:v>
                </c:pt>
                <c:pt idx="891">
                  <c:v>5.8425731880142852E-13</c:v>
                </c:pt>
                <c:pt idx="892">
                  <c:v>5.7240257623211939E-13</c:v>
                </c:pt>
                <c:pt idx="893">
                  <c:v>5.6081988078118091E-13</c:v>
                </c:pt>
                <c:pt idx="894">
                  <c:v>5.494981058748589E-13</c:v>
                </c:pt>
                <c:pt idx="895">
                  <c:v>5.3843410409875516E-13</c:v>
                </c:pt>
                <c:pt idx="896">
                  <c:v>5.276197401760681E-13</c:v>
                </c:pt>
                <c:pt idx="897">
                  <c:v>5.1704958549338713E-13</c:v>
                </c:pt>
                <c:pt idx="898">
                  <c:v>5.0671592141627883E-13</c:v>
                </c:pt>
                <c:pt idx="899">
                  <c:v>4.9661364991110568E-13</c:v>
                </c:pt>
                <c:pt idx="900">
                  <c:v>4.8674010831041478E-13</c:v>
                </c:pt>
                <c:pt idx="901">
                  <c:v>4.7708570887132616E-13</c:v>
                </c:pt>
                <c:pt idx="902">
                  <c:v>4.6764576544292152E-13</c:v>
                </c:pt>
                <c:pt idx="903">
                  <c:v>4.5841568707158437E-13</c:v>
                </c:pt>
                <c:pt idx="904">
                  <c:v>4.4938878081454567E-13</c:v>
                </c:pt>
                <c:pt idx="905">
                  <c:v>4.4056290128872523E-13</c:v>
                </c:pt>
                <c:pt idx="906">
                  <c:v>4.3193160005335494E-13</c:v>
                </c:pt>
                <c:pt idx="907">
                  <c:v>4.2348864242741218E-13</c:v>
                </c:pt>
                <c:pt idx="908">
                  <c:v>4.1523213866744115E-13</c:v>
                </c:pt>
                <c:pt idx="909">
                  <c:v>4.0715607932499795E-13</c:v>
                </c:pt>
                <c:pt idx="910">
                  <c:v>3.9925666367827673E-13</c:v>
                </c:pt>
                <c:pt idx="911">
                  <c:v>3.9152818732060173E-13</c:v>
                </c:pt>
                <c:pt idx="912">
                  <c:v>3.8396903783485369E-13</c:v>
                </c:pt>
                <c:pt idx="913">
                  <c:v>3.765717917626221E-13</c:v>
                </c:pt>
                <c:pt idx="914">
                  <c:v>3.6933690034496501E-13</c:v>
                </c:pt>
                <c:pt idx="915">
                  <c:v>3.6225532275573742E-13</c:v>
                </c:pt>
                <c:pt idx="916">
                  <c:v>3.5532761458326941E-13</c:v>
                </c:pt>
                <c:pt idx="917">
                  <c:v>3.4854873691586003E-13</c:v>
                </c:pt>
                <c:pt idx="918">
                  <c:v>3.4191560776698039E-13</c:v>
                </c:pt>
                <c:pt idx="919">
                  <c:v>3.3542344290626019E-13</c:v>
                </c:pt>
                <c:pt idx="920">
                  <c:v>3.2906935612780099E-13</c:v>
                </c:pt>
                <c:pt idx="921">
                  <c:v>3.2285051736364426E-13</c:v>
                </c:pt>
                <c:pt idx="922">
                  <c:v>3.1676415171458635E-13</c:v>
                </c:pt>
                <c:pt idx="923">
                  <c:v>3.1080587344342906E-13</c:v>
                </c:pt>
                <c:pt idx="924">
                  <c:v>3.0497308559122689E-13</c:v>
                </c:pt>
                <c:pt idx="925">
                  <c:v>2.9926324121011218E-13</c:v>
                </c:pt>
                <c:pt idx="926">
                  <c:v>2.9367384250849641E-13</c:v>
                </c:pt>
                <c:pt idx="927">
                  <c:v>2.8820244000879651E-13</c:v>
                </c:pt>
                <c:pt idx="928">
                  <c:v>2.8284352893414546E-13</c:v>
                </c:pt>
                <c:pt idx="929">
                  <c:v>2.775979432330284E-13</c:v>
                </c:pt>
                <c:pt idx="930">
                  <c:v>2.7246035433060432E-13</c:v>
                </c:pt>
                <c:pt idx="931">
                  <c:v>2.674301088328997E-13</c:v>
                </c:pt>
                <c:pt idx="932">
                  <c:v>2.6250504423537304E-13</c:v>
                </c:pt>
                <c:pt idx="933">
                  <c:v>2.5768014623098305E-13</c:v>
                </c:pt>
                <c:pt idx="934">
                  <c:v>2.5295630780379714E-13</c:v>
                </c:pt>
                <c:pt idx="935">
                  <c:v>2.483286727949757E-13</c:v>
                </c:pt>
                <c:pt idx="936">
                  <c:v>2.4379674238846982E-13</c:v>
                </c:pt>
                <c:pt idx="937">
                  <c:v>2.3935723922043013E-13</c:v>
                </c:pt>
                <c:pt idx="938">
                  <c:v>2.3500834713832781E-13</c:v>
                </c:pt>
                <c:pt idx="939">
                  <c:v>2.3074828389639016E-13</c:v>
                </c:pt>
                <c:pt idx="940">
                  <c:v>2.2657530059374773E-13</c:v>
                </c:pt>
                <c:pt idx="941">
                  <c:v>2.2248638531894187E-13</c:v>
                </c:pt>
                <c:pt idx="942">
                  <c:v>2.1848118507305748E-13</c:v>
                </c:pt>
                <c:pt idx="943">
                  <c:v>2.1455552484553797E-13</c:v>
                </c:pt>
                <c:pt idx="944">
                  <c:v>2.1071037276510115E-13</c:v>
                </c:pt>
                <c:pt idx="945">
                  <c:v>2.069416814692158E-13</c:v>
                </c:pt>
                <c:pt idx="946">
                  <c:v>2.0324919792097696E-13</c:v>
                </c:pt>
                <c:pt idx="947">
                  <c:v>1.9963024157362964E-13</c:v>
                </c:pt>
                <c:pt idx="948">
                  <c:v>1.9608340200080094E-13</c:v>
                </c:pt>
                <c:pt idx="949">
                  <c:v>1.9260845742859471E-13</c:v>
                </c:pt>
                <c:pt idx="950">
                  <c:v>1.8920170701061718E-13</c:v>
                </c:pt>
                <c:pt idx="951">
                  <c:v>1.8586299481678929E-13</c:v>
                </c:pt>
                <c:pt idx="952">
                  <c:v>1.8258989341395701E-13</c:v>
                </c:pt>
                <c:pt idx="953">
                  <c:v>1.7938226352829317E-13</c:v>
                </c:pt>
                <c:pt idx="954">
                  <c:v>1.7623666603828727E-13</c:v>
                </c:pt>
                <c:pt idx="955">
                  <c:v>1.7315409437000462E-13</c:v>
                </c:pt>
                <c:pt idx="956">
                  <c:v>1.7013227066970844E-13</c:v>
                </c:pt>
                <c:pt idx="957">
                  <c:v>1.6716899510758406E-13</c:v>
                </c:pt>
                <c:pt idx="958">
                  <c:v>1.6426317547352575E-13</c:v>
                </c:pt>
                <c:pt idx="959">
                  <c:v>1.6141475749444573E-13</c:v>
                </c:pt>
                <c:pt idx="960">
                  <c:v>1.5862164214017513E-13</c:v>
                </c:pt>
                <c:pt idx="961">
                  <c:v>1.5588279482024505E-13</c:v>
                </c:pt>
                <c:pt idx="962">
                  <c:v>1.5319719934450528E-13</c:v>
                </c:pt>
                <c:pt idx="963">
                  <c:v>1.5056385763265519E-13</c:v>
                </c:pt>
                <c:pt idx="964">
                  <c:v>1.4798083506129414E-13</c:v>
                </c:pt>
                <c:pt idx="965">
                  <c:v>1.454472057446547E-13</c:v>
                </c:pt>
                <c:pt idx="966">
                  <c:v>1.4296298993452213E-13</c:v>
                </c:pt>
                <c:pt idx="967">
                  <c:v>1.4052542190632711E-13</c:v>
                </c:pt>
                <c:pt idx="968">
                  <c:v>1.3813547189672174E-13</c:v>
                </c:pt>
                <c:pt idx="969">
                  <c:v>1.3579134767839595E-13</c:v>
                </c:pt>
                <c:pt idx="970">
                  <c:v>1.3349131878563566E-13</c:v>
                </c:pt>
                <c:pt idx="971">
                  <c:v>1.3123458672448964E-13</c:v>
                </c:pt>
                <c:pt idx="972">
                  <c:v>1.2902122779569461E-13</c:v>
                </c:pt>
                <c:pt idx="973">
                  <c:v>1.2684958778838228E-13</c:v>
                </c:pt>
                <c:pt idx="974">
                  <c:v>1.2471974862395855E-13</c:v>
                </c:pt>
                <c:pt idx="975">
                  <c:v>1.2262927627606318E-13</c:v>
                </c:pt>
                <c:pt idx="976">
                  <c:v>1.2057828933214046E-13</c:v>
                </c:pt>
                <c:pt idx="977">
                  <c:v>1.185652606171155E-13</c:v>
                </c:pt>
                <c:pt idx="978">
                  <c:v>1.1659111020289265E-13</c:v>
                </c:pt>
                <c:pt idx="979">
                  <c:v>1.146527491389777E-13</c:v>
                </c:pt>
                <c:pt idx="980">
                  <c:v>1.1275111087480849E-13</c:v>
                </c:pt>
                <c:pt idx="981">
                  <c:v>1.1088475571318945E-13</c:v>
                </c:pt>
                <c:pt idx="982">
                  <c:v>1.090538120187481E-13</c:v>
                </c:pt>
                <c:pt idx="983">
                  <c:v>1.0725613221531236E-13</c:v>
                </c:pt>
                <c:pt idx="984">
                  <c:v>1.0549187547394629E-13</c:v>
                </c:pt>
                <c:pt idx="985">
                  <c:v>1.0375971145424108E-13</c:v>
                </c:pt>
                <c:pt idx="986">
                  <c:v>1.020598006120166E-13</c:v>
                </c:pt>
                <c:pt idx="987">
                  <c:v>1.003915638070439E-13</c:v>
                </c:pt>
                <c:pt idx="988">
                  <c:v>9.8753022527404022E-14</c:v>
                </c:pt>
                <c:pt idx="989">
                  <c:v>9.7145061130614093E-14</c:v>
                </c:pt>
                <c:pt idx="990">
                  <c:v>9.5567129068085395E-14</c:v>
                </c:pt>
                <c:pt idx="991">
                  <c:v>9.4017326981982589E-14</c:v>
                </c:pt>
                <c:pt idx="992">
                  <c:v>9.2495843601434667E-14</c:v>
                </c:pt>
                <c:pt idx="993">
                  <c:v>9.1001517378586404E-14</c:v>
                </c:pt>
                <c:pt idx="994">
                  <c:v>8.9534536685198702E-14</c:v>
                </c:pt>
                <c:pt idx="995">
                  <c:v>8.809441899356162E-14</c:v>
                </c:pt>
                <c:pt idx="996">
                  <c:v>8.6680050905857579E-14</c:v>
                </c:pt>
                <c:pt idx="997">
                  <c:v>8.529162041174015E-14</c:v>
                </c:pt>
                <c:pt idx="998">
                  <c:v>8.3927421234718992E-14</c:v>
                </c:pt>
                <c:pt idx="999">
                  <c:v>8.2588279659184143E-14</c:v>
                </c:pt>
              </c:numCache>
            </c:numRef>
          </c:yVal>
          <c:smooth val="0"/>
          <c:extLst>
            <c:ext xmlns:c16="http://schemas.microsoft.com/office/drawing/2014/chart" uri="{C3380CC4-5D6E-409C-BE32-E72D297353CC}">
              <c16:uniqueId val="{00000001-5C5D-4F1F-AEA4-B85ED9AB2A8B}"/>
            </c:ext>
          </c:extLst>
        </c:ser>
        <c:dLbls>
          <c:showLegendKey val="0"/>
          <c:showVal val="0"/>
          <c:showCatName val="0"/>
          <c:showSerName val="0"/>
          <c:showPercent val="0"/>
          <c:showBubbleSize val="0"/>
        </c:dLbls>
        <c:axId val="854719360"/>
        <c:axId val="854703136"/>
      </c:scatterChart>
      <c:valAx>
        <c:axId val="854719360"/>
        <c:scaling>
          <c:orientation val="minMax"/>
          <c:max val="3016"/>
          <c:min val="30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a:t>E (</a:t>
                </a:r>
                <a:r>
                  <a:rPr lang="it-IT" dirty="0" err="1"/>
                  <a:t>eV</a:t>
                </a:r>
                <a:r>
                  <a:rPr lang="it-IT"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54703136"/>
        <c:crosses val="autoZero"/>
        <c:crossBetween val="midCat"/>
        <c:majorUnit val="1"/>
      </c:valAx>
      <c:valAx>
        <c:axId val="85470313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a:t>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5471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7.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emf"/><Relationship Id="rId1" Type="http://schemas.openxmlformats.org/officeDocument/2006/relationships/image" Target="../media/image238.emf"/><Relationship Id="rId4" Type="http://schemas.openxmlformats.org/officeDocument/2006/relationships/image" Target="../media/image2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image" Target="../media/image256.emf"/><Relationship Id="rId1" Type="http://schemas.openxmlformats.org/officeDocument/2006/relationships/image" Target="../media/image255.emf"/><Relationship Id="rId5" Type="http://schemas.openxmlformats.org/officeDocument/2006/relationships/image" Target="../media/image259.emf"/><Relationship Id="rId4" Type="http://schemas.openxmlformats.org/officeDocument/2006/relationships/image" Target="../media/image25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image" Target="../media/image272.emf"/><Relationship Id="rId1" Type="http://schemas.openxmlformats.org/officeDocument/2006/relationships/image" Target="../media/image271.emf"/><Relationship Id="rId5" Type="http://schemas.openxmlformats.org/officeDocument/2006/relationships/image" Target="../media/image275.emf"/><Relationship Id="rId4" Type="http://schemas.openxmlformats.org/officeDocument/2006/relationships/image" Target="../media/image27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7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 Id="rId6" Type="http://schemas.openxmlformats.org/officeDocument/2006/relationships/image" Target="../media/image152.wmf"/><Relationship Id="rId5" Type="http://schemas.openxmlformats.org/officeDocument/2006/relationships/image" Target="../media/image151.wmf"/><Relationship Id="rId4" Type="http://schemas.openxmlformats.org/officeDocument/2006/relationships/image" Target="../media/image1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7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5609CDA3-DA5D-4641-8C0A-9E5BAAADA2C1}" type="datetimeFigureOut">
              <a:t>13/11/19</a:t>
            </a:fld>
            <a:endParaRPr lang="it-IT"/>
          </a:p>
        </p:txBody>
      </p:sp>
      <p:sp>
        <p:nvSpPr>
          <p:cNvPr id="4" name="Segnaposto piè di pagina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AB59723A-7A99-584E-8100-586AAC0475B3}" type="slidenum">
              <a:t>‹#›</a:t>
            </a:fld>
            <a:endParaRPr lang="it-IT"/>
          </a:p>
        </p:txBody>
      </p:sp>
    </p:spTree>
    <p:extLst>
      <p:ext uri="{BB962C8B-B14F-4D97-AF65-F5344CB8AC3E}">
        <p14:creationId xmlns:p14="http://schemas.microsoft.com/office/powerpoint/2010/main" val="1148707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8FC6F0A-6659-8146-BFF0-E561793CF5C7}" type="datetimeFigureOut">
              <a:rPr lang="en-US" smtClean="0"/>
              <a:t>11/13/19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1E49730-E499-B04E-8B4C-9215A5893410}" type="slidenum">
              <a:rPr lang="en-US" smtClean="0"/>
              <a:t>‹#›</a:t>
            </a:fld>
            <a:endParaRPr lang="en-US"/>
          </a:p>
        </p:txBody>
      </p:sp>
    </p:spTree>
    <p:extLst>
      <p:ext uri="{BB962C8B-B14F-4D97-AF65-F5344CB8AC3E}">
        <p14:creationId xmlns:p14="http://schemas.microsoft.com/office/powerpoint/2010/main" val="29044571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E49730-E499-B04E-8B4C-9215A5893410}" type="slidenum">
              <a:rPr lang="en-US" smtClean="0"/>
              <a:t>1</a:t>
            </a:fld>
            <a:endParaRPr lang="en-US"/>
          </a:p>
        </p:txBody>
      </p:sp>
    </p:spTree>
    <p:extLst>
      <p:ext uri="{BB962C8B-B14F-4D97-AF65-F5344CB8AC3E}">
        <p14:creationId xmlns:p14="http://schemas.microsoft.com/office/powerpoint/2010/main" val="945741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a:t>
            </a:fld>
            <a:endParaRPr lang="en-GB"/>
          </a:p>
        </p:txBody>
      </p:sp>
    </p:spTree>
    <p:extLst>
      <p:ext uri="{BB962C8B-B14F-4D97-AF65-F5344CB8AC3E}">
        <p14:creationId xmlns:p14="http://schemas.microsoft.com/office/powerpoint/2010/main" val="120500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11</a:t>
            </a:fld>
            <a:endParaRPr lang="en-GB"/>
          </a:p>
        </p:txBody>
      </p:sp>
    </p:spTree>
    <p:extLst>
      <p:ext uri="{BB962C8B-B14F-4D97-AF65-F5344CB8AC3E}">
        <p14:creationId xmlns:p14="http://schemas.microsoft.com/office/powerpoint/2010/main" val="3884701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94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13</a:t>
            </a:fld>
            <a:endParaRPr lang="en-GB"/>
          </a:p>
        </p:txBody>
      </p:sp>
    </p:spTree>
    <p:extLst>
      <p:ext uri="{BB962C8B-B14F-4D97-AF65-F5344CB8AC3E}">
        <p14:creationId xmlns:p14="http://schemas.microsoft.com/office/powerpoint/2010/main" val="99747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14</a:t>
            </a:fld>
            <a:endParaRPr lang="en-GB"/>
          </a:p>
        </p:txBody>
      </p:sp>
    </p:spTree>
    <p:extLst>
      <p:ext uri="{BB962C8B-B14F-4D97-AF65-F5344CB8AC3E}">
        <p14:creationId xmlns:p14="http://schemas.microsoft.com/office/powerpoint/2010/main" val="302527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17</a:t>
            </a:fld>
            <a:endParaRPr lang="en-GB"/>
          </a:p>
        </p:txBody>
      </p:sp>
    </p:spTree>
    <p:extLst>
      <p:ext uri="{BB962C8B-B14F-4D97-AF65-F5344CB8AC3E}">
        <p14:creationId xmlns:p14="http://schemas.microsoft.com/office/powerpoint/2010/main" val="115100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20</a:t>
            </a:fld>
            <a:endParaRPr lang="en-GB"/>
          </a:p>
        </p:txBody>
      </p:sp>
    </p:spTree>
    <p:extLst>
      <p:ext uri="{BB962C8B-B14F-4D97-AF65-F5344CB8AC3E}">
        <p14:creationId xmlns:p14="http://schemas.microsoft.com/office/powerpoint/2010/main" val="361585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21</a:t>
            </a:fld>
            <a:endParaRPr lang="en-GB"/>
          </a:p>
        </p:txBody>
      </p:sp>
    </p:spTree>
    <p:extLst>
      <p:ext uri="{BB962C8B-B14F-4D97-AF65-F5344CB8AC3E}">
        <p14:creationId xmlns:p14="http://schemas.microsoft.com/office/powerpoint/2010/main" val="167237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22</a:t>
            </a:fld>
            <a:endParaRPr lang="en-GB"/>
          </a:p>
        </p:txBody>
      </p:sp>
    </p:spTree>
    <p:extLst>
      <p:ext uri="{BB962C8B-B14F-4D97-AF65-F5344CB8AC3E}">
        <p14:creationId xmlns:p14="http://schemas.microsoft.com/office/powerpoint/2010/main" val="701612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Adiabatic</a:t>
            </a:r>
            <a:r>
              <a:rPr lang="it-IT" baseline="0" dirty="0"/>
              <a:t> focsing</a:t>
            </a:r>
            <a:endParaRPr lang="it-IT" dirty="0"/>
          </a:p>
          <a:p>
            <a:endParaRPr lang="it-IT" dirty="0"/>
          </a:p>
        </p:txBody>
      </p:sp>
      <p:sp>
        <p:nvSpPr>
          <p:cNvPr id="4" name="Slide Number Placeholder 3"/>
          <p:cNvSpPr>
            <a:spLocks noGrp="1"/>
          </p:cNvSpPr>
          <p:nvPr>
            <p:ph type="sldNum" sz="quarter" idx="10"/>
          </p:nvPr>
        </p:nvSpPr>
        <p:spPr/>
        <p:txBody>
          <a:bodyPr/>
          <a:lstStyle/>
          <a:p>
            <a:fld id="{02E3A886-8F41-416D-9584-30F9E22576E4}" type="slidenum">
              <a:rPr lang="en-US" smtClean="0"/>
              <a:t>23</a:t>
            </a:fld>
            <a:endParaRPr lang="en-US"/>
          </a:p>
        </p:txBody>
      </p:sp>
    </p:spTree>
    <p:extLst>
      <p:ext uri="{BB962C8B-B14F-4D97-AF65-F5344CB8AC3E}">
        <p14:creationId xmlns:p14="http://schemas.microsoft.com/office/powerpoint/2010/main" val="280876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a:t>
            </a:fld>
            <a:endParaRPr lang="en-GB"/>
          </a:p>
        </p:txBody>
      </p:sp>
    </p:spTree>
    <p:extLst>
      <p:ext uri="{BB962C8B-B14F-4D97-AF65-F5344CB8AC3E}">
        <p14:creationId xmlns:p14="http://schemas.microsoft.com/office/powerpoint/2010/main" val="2756552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29</a:t>
            </a:fld>
            <a:endParaRPr lang="en-GB"/>
          </a:p>
        </p:txBody>
      </p:sp>
    </p:spTree>
    <p:extLst>
      <p:ext uri="{BB962C8B-B14F-4D97-AF65-F5344CB8AC3E}">
        <p14:creationId xmlns:p14="http://schemas.microsoft.com/office/powerpoint/2010/main" val="4137662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31</a:t>
            </a:fld>
            <a:endParaRPr lang="en-GB"/>
          </a:p>
        </p:txBody>
      </p:sp>
    </p:spTree>
    <p:extLst>
      <p:ext uri="{BB962C8B-B14F-4D97-AF65-F5344CB8AC3E}">
        <p14:creationId xmlns:p14="http://schemas.microsoft.com/office/powerpoint/2010/main" val="2335918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32</a:t>
            </a:fld>
            <a:endParaRPr lang="en-GB"/>
          </a:p>
        </p:txBody>
      </p:sp>
    </p:spTree>
    <p:extLst>
      <p:ext uri="{BB962C8B-B14F-4D97-AF65-F5344CB8AC3E}">
        <p14:creationId xmlns:p14="http://schemas.microsoft.com/office/powerpoint/2010/main" val="1797558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33</a:t>
            </a:fld>
            <a:endParaRPr lang="en-GB"/>
          </a:p>
        </p:txBody>
      </p:sp>
    </p:spTree>
    <p:extLst>
      <p:ext uri="{BB962C8B-B14F-4D97-AF65-F5344CB8AC3E}">
        <p14:creationId xmlns:p14="http://schemas.microsoft.com/office/powerpoint/2010/main" val="3554817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34</a:t>
            </a:fld>
            <a:endParaRPr lang="en-GB"/>
          </a:p>
        </p:txBody>
      </p:sp>
    </p:spTree>
    <p:extLst>
      <p:ext uri="{BB962C8B-B14F-4D97-AF65-F5344CB8AC3E}">
        <p14:creationId xmlns:p14="http://schemas.microsoft.com/office/powerpoint/2010/main" val="3313520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48</a:t>
            </a:fld>
            <a:endParaRPr lang="en-GB"/>
          </a:p>
        </p:txBody>
      </p:sp>
    </p:spTree>
    <p:extLst>
      <p:ext uri="{BB962C8B-B14F-4D97-AF65-F5344CB8AC3E}">
        <p14:creationId xmlns:p14="http://schemas.microsoft.com/office/powerpoint/2010/main" val="65416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F7D695F8-49C4-441A-BD09-110EA8CF4FE4}" type="slidenum">
              <a:rPr lang="it-IT" smtClean="0">
                <a:solidFill>
                  <a:prstClr val="black"/>
                </a:solidFill>
              </a:rPr>
              <a:pPr/>
              <a:t>51</a:t>
            </a:fld>
            <a:endParaRPr lang="it-IT">
              <a:solidFill>
                <a:prstClr val="black"/>
              </a:solidFill>
            </a:endParaRPr>
          </a:p>
        </p:txBody>
      </p:sp>
    </p:spTree>
    <p:extLst>
      <p:ext uri="{BB962C8B-B14F-4D97-AF65-F5344CB8AC3E}">
        <p14:creationId xmlns:p14="http://schemas.microsoft.com/office/powerpoint/2010/main" val="1182627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52</a:t>
            </a:fld>
            <a:endParaRPr lang="en-GB"/>
          </a:p>
        </p:txBody>
      </p:sp>
    </p:spTree>
    <p:extLst>
      <p:ext uri="{BB962C8B-B14F-4D97-AF65-F5344CB8AC3E}">
        <p14:creationId xmlns:p14="http://schemas.microsoft.com/office/powerpoint/2010/main" val="767718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55</a:t>
            </a:fld>
            <a:endParaRPr lang="en-GB"/>
          </a:p>
        </p:txBody>
      </p:sp>
    </p:spTree>
    <p:extLst>
      <p:ext uri="{BB962C8B-B14F-4D97-AF65-F5344CB8AC3E}">
        <p14:creationId xmlns:p14="http://schemas.microsoft.com/office/powerpoint/2010/main" val="2008071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56</a:t>
            </a:fld>
            <a:endParaRPr lang="en-GB"/>
          </a:p>
        </p:txBody>
      </p:sp>
    </p:spTree>
    <p:extLst>
      <p:ext uri="{BB962C8B-B14F-4D97-AF65-F5344CB8AC3E}">
        <p14:creationId xmlns:p14="http://schemas.microsoft.com/office/powerpoint/2010/main" val="111955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F7D695F8-49C4-441A-BD09-110EA8CF4FE4}" type="slidenum">
              <a:rPr lang="it-IT" smtClean="0">
                <a:solidFill>
                  <a:prstClr val="black"/>
                </a:solidFill>
              </a:rPr>
              <a:pPr/>
              <a:t>3</a:t>
            </a:fld>
            <a:endParaRPr lang="it-IT">
              <a:solidFill>
                <a:prstClr val="black"/>
              </a:solidFill>
            </a:endParaRPr>
          </a:p>
        </p:txBody>
      </p:sp>
    </p:spTree>
    <p:extLst>
      <p:ext uri="{BB962C8B-B14F-4D97-AF65-F5344CB8AC3E}">
        <p14:creationId xmlns:p14="http://schemas.microsoft.com/office/powerpoint/2010/main" val="2089748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57</a:t>
            </a:fld>
            <a:endParaRPr lang="en-GB"/>
          </a:p>
        </p:txBody>
      </p:sp>
    </p:spTree>
    <p:extLst>
      <p:ext uri="{BB962C8B-B14F-4D97-AF65-F5344CB8AC3E}">
        <p14:creationId xmlns:p14="http://schemas.microsoft.com/office/powerpoint/2010/main" val="978167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58</a:t>
            </a:fld>
            <a:endParaRPr lang="en-GB"/>
          </a:p>
        </p:txBody>
      </p:sp>
    </p:spTree>
    <p:extLst>
      <p:ext uri="{BB962C8B-B14F-4D97-AF65-F5344CB8AC3E}">
        <p14:creationId xmlns:p14="http://schemas.microsoft.com/office/powerpoint/2010/main" val="3805040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59</a:t>
            </a:fld>
            <a:endParaRPr lang="en-GB"/>
          </a:p>
        </p:txBody>
      </p:sp>
    </p:spTree>
    <p:extLst>
      <p:ext uri="{BB962C8B-B14F-4D97-AF65-F5344CB8AC3E}">
        <p14:creationId xmlns:p14="http://schemas.microsoft.com/office/powerpoint/2010/main" val="440156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60</a:t>
            </a:fld>
            <a:endParaRPr lang="en-GB"/>
          </a:p>
        </p:txBody>
      </p:sp>
    </p:spTree>
    <p:extLst>
      <p:ext uri="{BB962C8B-B14F-4D97-AF65-F5344CB8AC3E}">
        <p14:creationId xmlns:p14="http://schemas.microsoft.com/office/powerpoint/2010/main" val="3090574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61</a:t>
            </a:fld>
            <a:endParaRPr lang="en-GB"/>
          </a:p>
        </p:txBody>
      </p:sp>
    </p:spTree>
    <p:extLst>
      <p:ext uri="{BB962C8B-B14F-4D97-AF65-F5344CB8AC3E}">
        <p14:creationId xmlns:p14="http://schemas.microsoft.com/office/powerpoint/2010/main" val="4148647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62</a:t>
            </a:fld>
            <a:endParaRPr lang="en-GB"/>
          </a:p>
        </p:txBody>
      </p:sp>
    </p:spTree>
    <p:extLst>
      <p:ext uri="{BB962C8B-B14F-4D97-AF65-F5344CB8AC3E}">
        <p14:creationId xmlns:p14="http://schemas.microsoft.com/office/powerpoint/2010/main" val="688488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64</a:t>
            </a:fld>
            <a:endParaRPr lang="en-GB"/>
          </a:p>
        </p:txBody>
      </p:sp>
    </p:spTree>
    <p:extLst>
      <p:ext uri="{BB962C8B-B14F-4D97-AF65-F5344CB8AC3E}">
        <p14:creationId xmlns:p14="http://schemas.microsoft.com/office/powerpoint/2010/main" val="974659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65</a:t>
            </a:fld>
            <a:endParaRPr lang="en-GB"/>
          </a:p>
        </p:txBody>
      </p:sp>
    </p:spTree>
    <p:extLst>
      <p:ext uri="{BB962C8B-B14F-4D97-AF65-F5344CB8AC3E}">
        <p14:creationId xmlns:p14="http://schemas.microsoft.com/office/powerpoint/2010/main" val="2860354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67</a:t>
            </a:fld>
            <a:endParaRPr lang="en-GB"/>
          </a:p>
        </p:txBody>
      </p:sp>
    </p:spTree>
    <p:extLst>
      <p:ext uri="{BB962C8B-B14F-4D97-AF65-F5344CB8AC3E}">
        <p14:creationId xmlns:p14="http://schemas.microsoft.com/office/powerpoint/2010/main" val="231137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71</a:t>
            </a:fld>
            <a:endParaRPr lang="en-GB"/>
          </a:p>
        </p:txBody>
      </p:sp>
    </p:spTree>
    <p:extLst>
      <p:ext uri="{BB962C8B-B14F-4D97-AF65-F5344CB8AC3E}">
        <p14:creationId xmlns:p14="http://schemas.microsoft.com/office/powerpoint/2010/main" val="405124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4</a:t>
            </a:fld>
            <a:endParaRPr lang="en-GB"/>
          </a:p>
        </p:txBody>
      </p:sp>
    </p:spTree>
    <p:extLst>
      <p:ext uri="{BB962C8B-B14F-4D97-AF65-F5344CB8AC3E}">
        <p14:creationId xmlns:p14="http://schemas.microsoft.com/office/powerpoint/2010/main" val="4166051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F7D695F8-49C4-441A-BD09-110EA8CF4FE4}" type="slidenum">
              <a:rPr lang="it-IT" smtClean="0">
                <a:solidFill>
                  <a:prstClr val="black"/>
                </a:solidFill>
              </a:rPr>
              <a:pPr/>
              <a:t>72</a:t>
            </a:fld>
            <a:endParaRPr lang="it-IT">
              <a:solidFill>
                <a:prstClr val="black"/>
              </a:solidFill>
            </a:endParaRPr>
          </a:p>
        </p:txBody>
      </p:sp>
    </p:spTree>
    <p:extLst>
      <p:ext uri="{BB962C8B-B14F-4D97-AF65-F5344CB8AC3E}">
        <p14:creationId xmlns:p14="http://schemas.microsoft.com/office/powerpoint/2010/main" val="3768161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F7D695F8-49C4-441A-BD09-110EA8CF4FE4}" type="slidenum">
              <a:rPr lang="it-IT" smtClean="0">
                <a:solidFill>
                  <a:prstClr val="black"/>
                </a:solidFill>
              </a:rPr>
              <a:pPr/>
              <a:t>73</a:t>
            </a:fld>
            <a:endParaRPr lang="it-IT">
              <a:solidFill>
                <a:prstClr val="black"/>
              </a:solidFill>
            </a:endParaRPr>
          </a:p>
        </p:txBody>
      </p:sp>
    </p:spTree>
    <p:extLst>
      <p:ext uri="{BB962C8B-B14F-4D97-AF65-F5344CB8AC3E}">
        <p14:creationId xmlns:p14="http://schemas.microsoft.com/office/powerpoint/2010/main" val="2985927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76</a:t>
            </a:fld>
            <a:endParaRPr lang="en-GB"/>
          </a:p>
        </p:txBody>
      </p:sp>
    </p:spTree>
    <p:extLst>
      <p:ext uri="{BB962C8B-B14F-4D97-AF65-F5344CB8AC3E}">
        <p14:creationId xmlns:p14="http://schemas.microsoft.com/office/powerpoint/2010/main" val="2220250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Simulation done with Elegant</a:t>
            </a:r>
          </a:p>
          <a:p>
            <a:endParaRPr lang="it-IT" dirty="0"/>
          </a:p>
        </p:txBody>
      </p:sp>
      <p:sp>
        <p:nvSpPr>
          <p:cNvPr id="4" name="Slide Number Placeholder 3"/>
          <p:cNvSpPr>
            <a:spLocks noGrp="1"/>
          </p:cNvSpPr>
          <p:nvPr>
            <p:ph type="sldNum" sz="quarter" idx="10"/>
          </p:nvPr>
        </p:nvSpPr>
        <p:spPr/>
        <p:txBody>
          <a:bodyPr/>
          <a:lstStyle/>
          <a:p>
            <a:fld id="{02E3A886-8F41-416D-9584-30F9E22576E4}" type="slidenum">
              <a:rPr lang="en-US" smtClean="0"/>
              <a:t>79</a:t>
            </a:fld>
            <a:endParaRPr lang="en-US"/>
          </a:p>
        </p:txBody>
      </p:sp>
    </p:spTree>
    <p:extLst>
      <p:ext uri="{BB962C8B-B14F-4D97-AF65-F5344CB8AC3E}">
        <p14:creationId xmlns:p14="http://schemas.microsoft.com/office/powerpoint/2010/main" val="664554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100</a:t>
            </a:fld>
            <a:endParaRPr lang="en-GB"/>
          </a:p>
        </p:txBody>
      </p:sp>
    </p:spTree>
    <p:extLst>
      <p:ext uri="{BB962C8B-B14F-4D97-AF65-F5344CB8AC3E}">
        <p14:creationId xmlns:p14="http://schemas.microsoft.com/office/powerpoint/2010/main" val="2752983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101</a:t>
            </a:fld>
            <a:endParaRPr lang="en-GB"/>
          </a:p>
        </p:txBody>
      </p:sp>
    </p:spTree>
    <p:extLst>
      <p:ext uri="{BB962C8B-B14F-4D97-AF65-F5344CB8AC3E}">
        <p14:creationId xmlns:p14="http://schemas.microsoft.com/office/powerpoint/2010/main" val="208113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Mettere le</a:t>
            </a:r>
            <a:r>
              <a:rPr lang="it-IT" baseline="0" dirty="0"/>
              <a:t> dimensioni della stanza</a:t>
            </a:r>
            <a:endParaRPr lang="en-US" dirty="0"/>
          </a:p>
        </p:txBody>
      </p:sp>
      <p:sp>
        <p:nvSpPr>
          <p:cNvPr id="4" name="Segnaposto numero diapositiva 3"/>
          <p:cNvSpPr>
            <a:spLocks noGrp="1"/>
          </p:cNvSpPr>
          <p:nvPr>
            <p:ph type="sldNum" sz="quarter" idx="10"/>
          </p:nvPr>
        </p:nvSpPr>
        <p:spPr/>
        <p:txBody>
          <a:bodyPr/>
          <a:lstStyle/>
          <a:p>
            <a:pPr>
              <a:defRPr/>
            </a:pPr>
            <a:fld id="{1FA7CBDB-69D0-4688-9F3F-1BFA89B57274}" type="slidenum">
              <a:rPr lang="en-US" smtClean="0"/>
              <a:pPr>
                <a:defRPr/>
              </a:pPr>
              <a:t>104</a:t>
            </a:fld>
            <a:endParaRPr lang="en-US"/>
          </a:p>
        </p:txBody>
      </p:sp>
    </p:spTree>
    <p:extLst>
      <p:ext uri="{BB962C8B-B14F-4D97-AF65-F5344CB8AC3E}">
        <p14:creationId xmlns:p14="http://schemas.microsoft.com/office/powerpoint/2010/main" val="3148739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105</a:t>
            </a:fld>
            <a:endParaRPr lang="en-GB"/>
          </a:p>
        </p:txBody>
      </p:sp>
    </p:spTree>
    <p:extLst>
      <p:ext uri="{BB962C8B-B14F-4D97-AF65-F5344CB8AC3E}">
        <p14:creationId xmlns:p14="http://schemas.microsoft.com/office/powerpoint/2010/main" val="774580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106</a:t>
            </a:fld>
            <a:endParaRPr lang="en-GB"/>
          </a:p>
        </p:txBody>
      </p:sp>
    </p:spTree>
    <p:extLst>
      <p:ext uri="{BB962C8B-B14F-4D97-AF65-F5344CB8AC3E}">
        <p14:creationId xmlns:p14="http://schemas.microsoft.com/office/powerpoint/2010/main" val="1875474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107</a:t>
            </a:fld>
            <a:endParaRPr lang="en-GB"/>
          </a:p>
        </p:txBody>
      </p:sp>
    </p:spTree>
    <p:extLst>
      <p:ext uri="{BB962C8B-B14F-4D97-AF65-F5344CB8AC3E}">
        <p14:creationId xmlns:p14="http://schemas.microsoft.com/office/powerpoint/2010/main" val="3399024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a:t>
            </a:fld>
            <a:endParaRPr lang="en-GB"/>
          </a:p>
        </p:txBody>
      </p:sp>
    </p:spTree>
    <p:extLst>
      <p:ext uri="{BB962C8B-B14F-4D97-AF65-F5344CB8AC3E}">
        <p14:creationId xmlns:p14="http://schemas.microsoft.com/office/powerpoint/2010/main" val="859223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108</a:t>
            </a:fld>
            <a:endParaRPr lang="en-GB"/>
          </a:p>
        </p:txBody>
      </p:sp>
    </p:spTree>
    <p:extLst>
      <p:ext uri="{BB962C8B-B14F-4D97-AF65-F5344CB8AC3E}">
        <p14:creationId xmlns:p14="http://schemas.microsoft.com/office/powerpoint/2010/main" val="736761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109</a:t>
            </a:fld>
            <a:endParaRPr lang="en-GB"/>
          </a:p>
        </p:txBody>
      </p:sp>
    </p:spTree>
    <p:extLst>
      <p:ext uri="{BB962C8B-B14F-4D97-AF65-F5344CB8AC3E}">
        <p14:creationId xmlns:p14="http://schemas.microsoft.com/office/powerpoint/2010/main" val="2601537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111</a:t>
            </a:fld>
            <a:endParaRPr lang="en-GB"/>
          </a:p>
        </p:txBody>
      </p:sp>
    </p:spTree>
    <p:extLst>
      <p:ext uri="{BB962C8B-B14F-4D97-AF65-F5344CB8AC3E}">
        <p14:creationId xmlns:p14="http://schemas.microsoft.com/office/powerpoint/2010/main" val="1402162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115</a:t>
            </a:fld>
            <a:endParaRPr lang="en-GB"/>
          </a:p>
        </p:txBody>
      </p:sp>
    </p:spTree>
    <p:extLst>
      <p:ext uri="{BB962C8B-B14F-4D97-AF65-F5344CB8AC3E}">
        <p14:creationId xmlns:p14="http://schemas.microsoft.com/office/powerpoint/2010/main" val="3982734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116</a:t>
            </a:fld>
            <a:endParaRPr lang="en-GB"/>
          </a:p>
        </p:txBody>
      </p:sp>
    </p:spTree>
    <p:extLst>
      <p:ext uri="{BB962C8B-B14F-4D97-AF65-F5344CB8AC3E}">
        <p14:creationId xmlns:p14="http://schemas.microsoft.com/office/powerpoint/2010/main" val="4278910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578F37-57AB-AE49-AF8A-5CE902039303}" type="slidenum">
              <a:rPr lang="it-IT" sz="1200"/>
              <a:pPr/>
              <a:t>118</a:t>
            </a:fld>
            <a:endParaRPr lang="it-IT" sz="1200"/>
          </a:p>
        </p:txBody>
      </p:sp>
      <p:sp>
        <p:nvSpPr>
          <p:cNvPr id="26626" name="Rectangle 1026"/>
          <p:cNvSpPr>
            <a:spLocks noGrp="1" noRot="1" noChangeAspect="1" noChangeArrowheads="1"/>
          </p:cNvSpPr>
          <p:nvPr>
            <p:ph type="sldImg"/>
          </p:nvPr>
        </p:nvSpPr>
        <p:spPr>
          <a:solidFill>
            <a:srgbClr val="FFFFFF"/>
          </a:solidFill>
          <a:ln/>
        </p:spPr>
      </p:sp>
      <p:sp>
        <p:nvSpPr>
          <p:cNvPr id="26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900331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99550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94464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125</a:t>
            </a:fld>
            <a:endParaRPr lang="en-GB"/>
          </a:p>
        </p:txBody>
      </p:sp>
    </p:spTree>
    <p:extLst>
      <p:ext uri="{BB962C8B-B14F-4D97-AF65-F5344CB8AC3E}">
        <p14:creationId xmlns:p14="http://schemas.microsoft.com/office/powerpoint/2010/main" val="3485794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6476833-C748-C545-AB13-89BF5FF850DD}" type="slidenum">
              <a:rPr lang="it-IT" sz="1200"/>
              <a:pPr/>
              <a:t>126</a:t>
            </a:fld>
            <a:endParaRPr lang="it-IT" sz="1200"/>
          </a:p>
        </p:txBody>
      </p:sp>
      <p:sp>
        <p:nvSpPr>
          <p:cNvPr id="74755" name="Text Box 2"/>
          <p:cNvSpPr>
            <a:spLocks noGrp="1" noRot="1" noChangeAspect="1" noChangeArrowheads="1" noTextEdit="1"/>
          </p:cNvSpPr>
          <p:nvPr>
            <p:ph type="sldImg"/>
          </p:nvPr>
        </p:nvSpPr>
        <p:spPr>
          <a:xfrm>
            <a:off x="2855913" y="514350"/>
            <a:ext cx="3429000" cy="2571750"/>
          </a:xfrm>
          <a:ln/>
        </p:spPr>
      </p:sp>
      <p:sp>
        <p:nvSpPr>
          <p:cNvPr id="74756" name="Text Box 3"/>
          <p:cNvSpPr>
            <a:spLocks noGrp="1" noChangeArrowheads="1"/>
          </p:cNvSpPr>
          <p:nvPr>
            <p:ph type="body" idx="1"/>
          </p:nvPr>
        </p:nvSpPr>
        <p:spPr>
          <a:xfrm>
            <a:off x="1217085" y="3257550"/>
            <a:ext cx="6707716" cy="3087291"/>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it-IT">
              <a:ea typeface="ＭＳ Ｐゴシック" charset="0"/>
              <a:cs typeface="ＭＳ Ｐゴシック" charset="0"/>
            </a:endParaRPr>
          </a:p>
        </p:txBody>
      </p:sp>
    </p:spTree>
    <p:extLst>
      <p:ext uri="{BB962C8B-B14F-4D97-AF65-F5344CB8AC3E}">
        <p14:creationId xmlns:p14="http://schemas.microsoft.com/office/powerpoint/2010/main" val="73405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6</a:t>
            </a:fld>
            <a:endParaRPr lang="en-GB"/>
          </a:p>
        </p:txBody>
      </p:sp>
    </p:spTree>
    <p:extLst>
      <p:ext uri="{BB962C8B-B14F-4D97-AF65-F5344CB8AC3E}">
        <p14:creationId xmlns:p14="http://schemas.microsoft.com/office/powerpoint/2010/main" val="2787873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467AA-62D7-F14B-869A-C5BA388D7327}" type="slidenum">
              <a:rPr lang="en-GB"/>
              <a:pPr/>
              <a:t>127</a:t>
            </a:fld>
            <a:endParaRPr lang="en-GB"/>
          </a:p>
        </p:txBody>
      </p:sp>
      <p:sp>
        <p:nvSpPr>
          <p:cNvPr id="13465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2747305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26173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130</a:t>
            </a:fld>
            <a:endParaRPr lang="en-GB"/>
          </a:p>
        </p:txBody>
      </p:sp>
    </p:spTree>
    <p:extLst>
      <p:ext uri="{BB962C8B-B14F-4D97-AF65-F5344CB8AC3E}">
        <p14:creationId xmlns:p14="http://schemas.microsoft.com/office/powerpoint/2010/main" val="40558967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131</a:t>
            </a:fld>
            <a:endParaRPr lang="en-GB"/>
          </a:p>
        </p:txBody>
      </p:sp>
    </p:spTree>
    <p:extLst>
      <p:ext uri="{BB962C8B-B14F-4D97-AF65-F5344CB8AC3E}">
        <p14:creationId xmlns:p14="http://schemas.microsoft.com/office/powerpoint/2010/main" val="3295395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132</a:t>
            </a:fld>
            <a:endParaRPr lang="en-GB"/>
          </a:p>
        </p:txBody>
      </p:sp>
    </p:spTree>
    <p:extLst>
      <p:ext uri="{BB962C8B-B14F-4D97-AF65-F5344CB8AC3E}">
        <p14:creationId xmlns:p14="http://schemas.microsoft.com/office/powerpoint/2010/main" val="3704240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133</a:t>
            </a:fld>
            <a:endParaRPr lang="en-GB"/>
          </a:p>
        </p:txBody>
      </p:sp>
    </p:spTree>
    <p:extLst>
      <p:ext uri="{BB962C8B-B14F-4D97-AF65-F5344CB8AC3E}">
        <p14:creationId xmlns:p14="http://schemas.microsoft.com/office/powerpoint/2010/main" val="1717032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0E8B8A5-1175-3B40-BD11-393CB425F046}" type="slidenum">
              <a:rPr lang="en-GB" sz="1200"/>
              <a:pPr/>
              <a:t>135</a:t>
            </a:fld>
            <a:endParaRPr lang="en-GB" sz="1200"/>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004344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136</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042061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15EBF4-07BD-8E49-92C6-FE53D8C64376}" type="slidenum">
              <a:rPr lang="en-GB"/>
              <a:pPr>
                <a:defRPr/>
              </a:pPr>
              <a:t>137</a:t>
            </a:fld>
            <a:endParaRPr lang="en-GB"/>
          </a:p>
        </p:txBody>
      </p:sp>
    </p:spTree>
    <p:extLst>
      <p:ext uri="{BB962C8B-B14F-4D97-AF65-F5344CB8AC3E}">
        <p14:creationId xmlns:p14="http://schemas.microsoft.com/office/powerpoint/2010/main" val="1657368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138</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50667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7</a:t>
            </a:fld>
            <a:endParaRPr lang="en-GB"/>
          </a:p>
        </p:txBody>
      </p:sp>
    </p:spTree>
    <p:extLst>
      <p:ext uri="{BB962C8B-B14F-4D97-AF65-F5344CB8AC3E}">
        <p14:creationId xmlns:p14="http://schemas.microsoft.com/office/powerpoint/2010/main" val="24738969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F6701B7-47AA-A84F-8995-A13AF80B5B1D}" type="slidenum">
              <a:rPr lang="en-GB" sz="1200"/>
              <a:pPr/>
              <a:t>145</a:t>
            </a:fld>
            <a:endParaRPr lang="en-GB" sz="1200"/>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7756795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149</a:t>
            </a:fld>
            <a:endParaRPr lang="en-GB"/>
          </a:p>
        </p:txBody>
      </p:sp>
    </p:spTree>
    <p:extLst>
      <p:ext uri="{BB962C8B-B14F-4D97-AF65-F5344CB8AC3E}">
        <p14:creationId xmlns:p14="http://schemas.microsoft.com/office/powerpoint/2010/main" val="1420101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150</a:t>
            </a:fld>
            <a:endParaRPr lang="en-GB"/>
          </a:p>
        </p:txBody>
      </p:sp>
    </p:spTree>
    <p:extLst>
      <p:ext uri="{BB962C8B-B14F-4D97-AF65-F5344CB8AC3E}">
        <p14:creationId xmlns:p14="http://schemas.microsoft.com/office/powerpoint/2010/main" val="2502446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151</a:t>
            </a:fld>
            <a:endParaRPr lang="en-GB"/>
          </a:p>
        </p:txBody>
      </p:sp>
    </p:spTree>
    <p:extLst>
      <p:ext uri="{BB962C8B-B14F-4D97-AF65-F5344CB8AC3E}">
        <p14:creationId xmlns:p14="http://schemas.microsoft.com/office/powerpoint/2010/main" val="724695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1E49730-E499-B04E-8B4C-9215A5893410}" type="slidenum">
              <a:rPr lang="en-US" smtClean="0"/>
              <a:t>152</a:t>
            </a:fld>
            <a:endParaRPr lang="en-US"/>
          </a:p>
        </p:txBody>
      </p:sp>
    </p:spTree>
    <p:extLst>
      <p:ext uri="{BB962C8B-B14F-4D97-AF65-F5344CB8AC3E}">
        <p14:creationId xmlns:p14="http://schemas.microsoft.com/office/powerpoint/2010/main" val="543900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153</a:t>
            </a:fld>
            <a:endParaRPr lang="en-GB"/>
          </a:p>
        </p:txBody>
      </p:sp>
    </p:spTree>
    <p:extLst>
      <p:ext uri="{BB962C8B-B14F-4D97-AF65-F5344CB8AC3E}">
        <p14:creationId xmlns:p14="http://schemas.microsoft.com/office/powerpoint/2010/main" val="146813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154</a:t>
            </a:fld>
            <a:endParaRPr lang="en-GB"/>
          </a:p>
        </p:txBody>
      </p:sp>
    </p:spTree>
    <p:extLst>
      <p:ext uri="{BB962C8B-B14F-4D97-AF65-F5344CB8AC3E}">
        <p14:creationId xmlns:p14="http://schemas.microsoft.com/office/powerpoint/2010/main" val="3249242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155</a:t>
            </a:fld>
            <a:endParaRPr lang="en-GB"/>
          </a:p>
        </p:txBody>
      </p:sp>
    </p:spTree>
    <p:extLst>
      <p:ext uri="{BB962C8B-B14F-4D97-AF65-F5344CB8AC3E}">
        <p14:creationId xmlns:p14="http://schemas.microsoft.com/office/powerpoint/2010/main" val="1080081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2FEA402-12DF-B24D-835E-7B3D1189E500}" type="slidenum">
              <a:rPr lang="en-GB" sz="1200"/>
              <a:pPr/>
              <a:t>157</a:t>
            </a:fld>
            <a:endParaRPr lang="en-GB"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7728796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164</a:t>
            </a:fld>
            <a:endParaRPr lang="en-GB"/>
          </a:p>
        </p:txBody>
      </p:sp>
    </p:spTree>
    <p:extLst>
      <p:ext uri="{BB962C8B-B14F-4D97-AF65-F5344CB8AC3E}">
        <p14:creationId xmlns:p14="http://schemas.microsoft.com/office/powerpoint/2010/main" val="109967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8</a:t>
            </a:fld>
            <a:endParaRPr lang="en-GB"/>
          </a:p>
        </p:txBody>
      </p:sp>
    </p:spTree>
    <p:extLst>
      <p:ext uri="{BB962C8B-B14F-4D97-AF65-F5344CB8AC3E}">
        <p14:creationId xmlns:p14="http://schemas.microsoft.com/office/powerpoint/2010/main" val="3949693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165</a:t>
            </a:fld>
            <a:endParaRPr lang="en-GB"/>
          </a:p>
        </p:txBody>
      </p:sp>
    </p:spTree>
    <p:extLst>
      <p:ext uri="{BB962C8B-B14F-4D97-AF65-F5344CB8AC3E}">
        <p14:creationId xmlns:p14="http://schemas.microsoft.com/office/powerpoint/2010/main" val="22662426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166</a:t>
            </a:fld>
            <a:endParaRPr lang="en-GB"/>
          </a:p>
        </p:txBody>
      </p:sp>
    </p:spTree>
    <p:extLst>
      <p:ext uri="{BB962C8B-B14F-4D97-AF65-F5344CB8AC3E}">
        <p14:creationId xmlns:p14="http://schemas.microsoft.com/office/powerpoint/2010/main" val="152220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9</a:t>
            </a:fld>
            <a:endParaRPr lang="en-GB"/>
          </a:p>
        </p:txBody>
      </p:sp>
    </p:spTree>
    <p:extLst>
      <p:ext uri="{BB962C8B-B14F-4D97-AF65-F5344CB8AC3E}">
        <p14:creationId xmlns:p14="http://schemas.microsoft.com/office/powerpoint/2010/main" val="651411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38200" cy="8255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92100" y="2006600"/>
            <a:ext cx="8674100" cy="458470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59489" y="2793122"/>
            <a:ext cx="8625021" cy="701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CD2BA50-35DD-1045-BCEC-09FAC9F932C4}" type="datetime1">
              <a:t>13/11/19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369332"/>
          </a:xfrm>
        </p:spPr>
        <p:txBody>
          <a:bodyPr/>
          <a:lstStyle/>
          <a:p>
            <a:r>
              <a:rPr lang="it-IT"/>
              <a:t>Fare clic per modificare lo stile del titolo</a:t>
            </a:r>
          </a:p>
        </p:txBody>
      </p:sp>
      <p:sp>
        <p:nvSpPr>
          <p:cNvPr id="3" name="Segnaposto testo 2"/>
          <p:cNvSpPr>
            <a:spLocks noGrp="1"/>
          </p:cNvSpPr>
          <p:nvPr>
            <p:ph type="body" idx="1"/>
          </p:nvPr>
        </p:nvSpPr>
        <p:spPr>
          <a:xfrm>
            <a:off x="629842" y="2228076"/>
            <a:ext cx="3868340" cy="276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p:cNvSpPr>
            <a:spLocks noGrp="1"/>
          </p:cNvSpPr>
          <p:nvPr>
            <p:ph sz="half" idx="2"/>
          </p:nvPr>
        </p:nvSpPr>
        <p:spPr>
          <a:xfrm>
            <a:off x="629842" y="2505075"/>
            <a:ext cx="3868340" cy="13849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2228076"/>
            <a:ext cx="3887391" cy="276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391" cy="13849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77940"/>
            <a:ext cx="2103120" cy="276999"/>
          </a:xfrm>
        </p:spPr>
        <p:txBody>
          <a:bodyPr/>
          <a:lstStyle/>
          <a:p>
            <a:fld id="{8B23F4AE-2472-4C48-B07F-2D00C32C16A6}" type="datetime1">
              <a:t>13/11/19</a:t>
            </a:fld>
            <a:endParaRPr lang="it-IT"/>
          </a:p>
        </p:txBody>
      </p:sp>
      <p:sp>
        <p:nvSpPr>
          <p:cNvPr id="8" name="Segnaposto piè di pagina 7"/>
          <p:cNvSpPr>
            <a:spLocks noGrp="1"/>
          </p:cNvSpPr>
          <p:nvPr>
            <p:ph type="ftr" sz="quarter" idx="11"/>
          </p:nvPr>
        </p:nvSpPr>
        <p:spPr>
          <a:xfrm>
            <a:off x="38100" y="6635750"/>
            <a:ext cx="2075180" cy="215444"/>
          </a:xfrm>
        </p:spPr>
        <p:txBody>
          <a:bodyPr/>
          <a:lstStyle/>
          <a:p>
            <a:r>
              <a:rPr lang="en"/>
              <a:t>MAC Meeting - LASA - June 20, 2019</a:t>
            </a:r>
            <a:endParaRPr lang="it-IT"/>
          </a:p>
        </p:txBody>
      </p:sp>
      <p:sp>
        <p:nvSpPr>
          <p:cNvPr id="9" name="Segnaposto numero diapositiva 8"/>
          <p:cNvSpPr>
            <a:spLocks noGrp="1"/>
          </p:cNvSpPr>
          <p:nvPr>
            <p:ph type="sldNum" sz="quarter" idx="12"/>
          </p:nvPr>
        </p:nvSpPr>
        <p:spPr>
          <a:xfrm>
            <a:off x="6583680" y="6377940"/>
            <a:ext cx="2103120" cy="276999"/>
          </a:xfrm>
        </p:spPr>
        <p:txBody>
          <a:bodyPr/>
          <a:lstStyle/>
          <a:p>
            <a:fld id="{65A95438-6796-43B7-8A75-8B9E1149C8B2}" type="slidenum">
              <a:rPr lang="it-IT" smtClean="0"/>
              <a:t>‹#›</a:t>
            </a:fld>
            <a:endParaRPr lang="it-IT"/>
          </a:p>
        </p:txBody>
      </p:sp>
    </p:spTree>
    <p:extLst>
      <p:ext uri="{BB962C8B-B14F-4D97-AF65-F5344CB8AC3E}">
        <p14:creationId xmlns:p14="http://schemas.microsoft.com/office/powerpoint/2010/main" val="225398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574800" y="285998"/>
            <a:ext cx="5994400" cy="369332"/>
          </a:xfrm>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13849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13849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77940"/>
            <a:ext cx="2103120" cy="276999"/>
          </a:xfrm>
        </p:spPr>
        <p:txBody>
          <a:bodyPr/>
          <a:lstStyle/>
          <a:p>
            <a:fld id="{D983FEF1-0CFD-C442-B2A0-C40C0CBC8B07}" type="datetime1">
              <a:t>13/11/19</a:t>
            </a:fld>
            <a:endParaRPr lang="it-IT"/>
          </a:p>
        </p:txBody>
      </p:sp>
      <p:sp>
        <p:nvSpPr>
          <p:cNvPr id="6" name="Segnaposto piè di pagina 5"/>
          <p:cNvSpPr>
            <a:spLocks noGrp="1"/>
          </p:cNvSpPr>
          <p:nvPr>
            <p:ph type="ftr" sz="quarter" idx="11"/>
          </p:nvPr>
        </p:nvSpPr>
        <p:spPr>
          <a:xfrm>
            <a:off x="38100" y="6635750"/>
            <a:ext cx="2075180" cy="215444"/>
          </a:xfrm>
        </p:spPr>
        <p:txBody>
          <a:bodyPr/>
          <a:lstStyle/>
          <a:p>
            <a:r>
              <a:rPr lang="en"/>
              <a:t>MAC Meeting - LASA - June 20, 2019</a:t>
            </a:r>
            <a:endParaRPr lang="it-IT"/>
          </a:p>
        </p:txBody>
      </p:sp>
      <p:sp>
        <p:nvSpPr>
          <p:cNvPr id="7" name="Segnaposto numero diapositiva 6"/>
          <p:cNvSpPr>
            <a:spLocks noGrp="1"/>
          </p:cNvSpPr>
          <p:nvPr>
            <p:ph type="sldNum" sz="quarter" idx="12"/>
          </p:nvPr>
        </p:nvSpPr>
        <p:spPr>
          <a:xfrm>
            <a:off x="6583680" y="6377940"/>
            <a:ext cx="2103120" cy="276999"/>
          </a:xfrm>
        </p:spPr>
        <p:txBody>
          <a:bodyPr/>
          <a:lstStyle/>
          <a:p>
            <a:fld id="{65A95438-6796-43B7-8A75-8B9E1149C8B2}" type="slidenum">
              <a:rPr lang="it-IT" smtClean="0"/>
              <a:t>‹#›</a:t>
            </a:fld>
            <a:endParaRPr lang="it-IT"/>
          </a:p>
        </p:txBody>
      </p:sp>
    </p:spTree>
    <p:extLst>
      <p:ext uri="{BB962C8B-B14F-4D97-AF65-F5344CB8AC3E}">
        <p14:creationId xmlns:p14="http://schemas.microsoft.com/office/powerpoint/2010/main" val="28493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8000"/>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EC4BA3D-CFB2-0244-BDF9-261E061C862C}" type="datetime1">
              <a:t>13/11/19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8000"/>
                </a:solidFill>
                <a:latin typeface="Helvetica"/>
                <a:cs typeface="Helvetic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B280A9F-B9AB-594E-BC0A-77D328342C53}" type="datetime1">
              <a:t>13/11/19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800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7D1F91B-9BA5-2A4D-BB49-B1A5A84B7685}" type="datetime1">
              <a:t>13/11/19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1B8C09B-B6D2-7B4A-A730-A2E4FA4807C1}" type="datetime1">
              <a:t>13/11/19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48D852B-B38F-184B-86C4-6E01A87D98B8}" type="datetime1">
              <a:t>13/11/19</a:t>
            </a:fld>
            <a:endParaRPr lang="en-US"/>
          </a:p>
        </p:txBody>
      </p:sp>
    </p:spTree>
    <p:extLst>
      <p:ext uri="{BB962C8B-B14F-4D97-AF65-F5344CB8AC3E}">
        <p14:creationId xmlns:p14="http://schemas.microsoft.com/office/powerpoint/2010/main" val="289212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defRPr/>
            </a:lvl1pPr>
          </a:lstStyle>
          <a:p>
            <a:pPr>
              <a:defRPr/>
            </a:pPr>
            <a:fld id="{D01DF656-DDBC-BE48-9C7A-ADBF703E8E07}" type="datetime1">
              <a:t>13/11/19</a:t>
            </a:fld>
            <a:endParaRPr lang="en-US"/>
          </a:p>
        </p:txBody>
      </p:sp>
    </p:spTree>
    <p:extLst>
      <p:ext uri="{BB962C8B-B14F-4D97-AF65-F5344CB8AC3E}">
        <p14:creationId xmlns:p14="http://schemas.microsoft.com/office/powerpoint/2010/main" val="1258331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22961" y="6459786"/>
            <a:ext cx="1854203" cy="276999"/>
          </a:xfrm>
          <a:prstGeom prst="rect">
            <a:avLst/>
          </a:prstGeom>
        </p:spPr>
        <p:txBody>
          <a:bodyPr/>
          <a:lstStyle/>
          <a:p>
            <a:fld id="{EC173209-8AB2-A145-964C-FBC0016439FA}" type="datetime1">
              <a:t>13/11/19</a:t>
            </a:fld>
            <a:endParaRPr lang="en-US" dirty="0"/>
          </a:p>
        </p:txBody>
      </p:sp>
      <p:sp>
        <p:nvSpPr>
          <p:cNvPr id="5" name="Footer Placeholder 4"/>
          <p:cNvSpPr>
            <a:spLocks noGrp="1"/>
          </p:cNvSpPr>
          <p:nvPr>
            <p:ph type="ftr" sz="quarter" idx="11"/>
          </p:nvPr>
        </p:nvSpPr>
        <p:spPr>
          <a:xfrm>
            <a:off x="2764639" y="14745"/>
            <a:ext cx="3617103" cy="215444"/>
          </a:xfrm>
          <a:prstGeom prst="rect">
            <a:avLst/>
          </a:prstGeom>
        </p:spPr>
        <p:txBody>
          <a:bodyPr/>
          <a:lstStyle/>
          <a:p>
            <a:r>
              <a:rPr lang="en" dirty="0"/>
              <a:t>MAC Meeting - LASA - June 20, 2019</a:t>
            </a:r>
            <a:endParaRPr lang="en-US" dirty="0"/>
          </a:p>
        </p:txBody>
      </p:sp>
      <p:sp>
        <p:nvSpPr>
          <p:cNvPr id="6" name="Slide Number Placeholder 5"/>
          <p:cNvSpPr>
            <a:spLocks noGrp="1"/>
          </p:cNvSpPr>
          <p:nvPr>
            <p:ph type="sldNum" sz="quarter" idx="12"/>
          </p:nvPr>
        </p:nvSpPr>
        <p:spPr>
          <a:xfrm>
            <a:off x="6583680" y="6377940"/>
            <a:ext cx="2103120" cy="276999"/>
          </a:xfrm>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7873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1BA8465-66A8-4F43-9555-728D50D5E813}" type="datetime1">
              <a:t>13/11/19</a:t>
            </a:fld>
            <a:endParaRPr lang="en-US"/>
          </a:p>
        </p:txBody>
      </p:sp>
      <p:sp>
        <p:nvSpPr>
          <p:cNvPr id="5" name="Footer Placeholder 4"/>
          <p:cNvSpPr>
            <a:spLocks noGrp="1"/>
          </p:cNvSpPr>
          <p:nvPr>
            <p:ph type="ftr" sz="quarter" idx="11"/>
          </p:nvPr>
        </p:nvSpPr>
        <p:spPr>
          <a:xfrm>
            <a:off x="2268538" y="6492875"/>
            <a:ext cx="4606925" cy="365125"/>
          </a:xfrm>
          <a:prstGeom prst="rect">
            <a:avLst/>
          </a:prstGeom>
        </p:spPr>
        <p:txBody>
          <a:bodyPr/>
          <a:lstStyle>
            <a:lvl1pPr>
              <a:defRPr/>
            </a:lvl1pPr>
          </a:lstStyle>
          <a:p>
            <a:pPr>
              <a:defRPr/>
            </a:pPr>
            <a:r>
              <a:rPr lang="en"/>
              <a:t>MAC Meeting - LASA - June 20, 2019</a:t>
            </a:r>
            <a:endParaRPr lang="en-US"/>
          </a:p>
        </p:txBody>
      </p:sp>
      <p:sp>
        <p:nvSpPr>
          <p:cNvPr id="6" name="Slide Number Placeholder 5"/>
          <p:cNvSpPr>
            <a:spLocks noGrp="1"/>
          </p:cNvSpPr>
          <p:nvPr>
            <p:ph type="sldNum" sz="quarter" idx="12"/>
          </p:nvPr>
        </p:nvSpPr>
        <p:spPr>
          <a:xfrm>
            <a:off x="8686800" y="6488113"/>
            <a:ext cx="457200" cy="365125"/>
          </a:xfrm>
          <a:prstGeom prst="rect">
            <a:avLst/>
          </a:prstGeom>
        </p:spPr>
        <p:txBody>
          <a:bodyPr/>
          <a:lstStyle>
            <a:lvl1pPr>
              <a:defRPr/>
            </a:lvl1pPr>
          </a:lstStyle>
          <a:p>
            <a:pPr>
              <a:defRPr/>
            </a:pPr>
            <a:fld id="{3899B65E-74F1-5F4B-897B-7BF665B639FA}" type="slidenum">
              <a:rPr lang="en-US"/>
              <a:pPr>
                <a:defRPr/>
              </a:pPr>
              <a:t>‹#›</a:t>
            </a:fld>
            <a:endParaRPr lang="en-US"/>
          </a:p>
        </p:txBody>
      </p:sp>
      <p:pic>
        <p:nvPicPr>
          <p:cNvPr id="8" name="Image 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955800"/>
          </a:xfrm>
          <a:prstGeom prst="rect">
            <a:avLst/>
          </a:prstGeom>
        </p:spPr>
      </p:pic>
    </p:spTree>
    <p:extLst>
      <p:ext uri="{BB962C8B-B14F-4D97-AF65-F5344CB8AC3E}">
        <p14:creationId xmlns:p14="http://schemas.microsoft.com/office/powerpoint/2010/main" val="1170274797"/>
      </p:ext>
    </p:extLst>
  </p:cSld>
  <p:clrMapOvr>
    <a:masterClrMapping/>
  </p:clrMapOvr>
  <mc:AlternateContent xmlns:mc="http://schemas.openxmlformats.org/markup-compatibility/2006" xmlns:p14="http://schemas.microsoft.com/office/powerpoint/2010/main">
    <mc:Choice Requires="p14">
      <p:transition p14:dur="20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38200" cy="825500"/>
          </a:xfrm>
          <a:prstGeom prst="rect">
            <a:avLst/>
          </a:prstGeom>
          <a:blipFill>
            <a:blip r:embed="rId13"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74800" y="285998"/>
            <a:ext cx="5994400" cy="330200"/>
          </a:xfrm>
          <a:prstGeom prst="rect">
            <a:avLst/>
          </a:prstGeom>
        </p:spPr>
        <p:txBody>
          <a:bodyPr wrap="square" lIns="0" tIns="0" rIns="0" bIns="0">
            <a:spAutoFit/>
          </a:bodyPr>
          <a:lstStyle>
            <a:lvl1pPr>
              <a:defRPr sz="2400" b="1" i="0">
                <a:solidFill>
                  <a:srgbClr val="008000"/>
                </a:solidFill>
                <a:latin typeface="Helvetica"/>
                <a:cs typeface="Helvetica"/>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8100" y="6635750"/>
            <a:ext cx="2075180" cy="203200"/>
          </a:xfrm>
          <a:prstGeom prst="rect">
            <a:avLst/>
          </a:prstGeom>
        </p:spPr>
        <p:txBody>
          <a:bodyPr wrap="square" lIns="0" tIns="0" rIns="0" bIns="0">
            <a:spAutoFit/>
          </a:bodyPr>
          <a:lstStyle>
            <a:lvl1pPr>
              <a:defRPr sz="1400" b="0" i="0">
                <a:solidFill>
                  <a:schemeClr val="tx1"/>
                </a:solidFill>
                <a:latin typeface="Times New Roman"/>
                <a:cs typeface="Times New Roman"/>
              </a:defRPr>
            </a:lvl1pPr>
          </a:lstStyle>
          <a:p>
            <a:pPr marL="12700">
              <a:lnSpc>
                <a:spcPct val="100000"/>
              </a:lnSpc>
            </a:pPr>
            <a:r>
              <a:rPr lang="en" dirty="0"/>
              <a:t>MAC Meeting - LASA - June 20, 2019</a:t>
            </a:r>
            <a:endParaRPr spc="-10"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961D8150-9C18-7549-8AB1-C8EFAEC019AA}" type="datetime1">
              <a:t>13/11/19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 id="2147483672" r:id="rId9"/>
    <p:sldLayoutId id="2147483674" r:id="rId10"/>
    <p:sldLayoutId id="2147483675" r:id="rId11"/>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5.jp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180.jpe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5.jpg"/></Relationships>
</file>

<file path=ppt/slides/_rels/slide10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85.jpe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g"/><Relationship Id="rId4" Type="http://schemas.openxmlformats.org/officeDocument/2006/relationships/image" Target="../media/image186.png"/></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191.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93.png"/><Relationship Id="rId4" Type="http://schemas.openxmlformats.org/officeDocument/2006/relationships/image" Target="../media/image19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1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00.tiff"/></Relationships>
</file>

<file path=ppt/slides/_rels/slide116.xml.rels><?xml version="1.0" encoding="UTF-8" standalone="yes"?>
<Relationships xmlns="http://schemas.openxmlformats.org/package/2006/relationships"><Relationship Id="rId3" Type="http://schemas.openxmlformats.org/officeDocument/2006/relationships/image" Target="../media/image201.tiff"/><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203.tiff"/><Relationship Id="rId4" Type="http://schemas.openxmlformats.org/officeDocument/2006/relationships/image" Target="../media/image202.tiff"/></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204.emf"/><Relationship Id="rId5" Type="http://schemas.openxmlformats.org/officeDocument/2006/relationships/oleObject" Target="../embeddings/oleObject27.bin"/><Relationship Id="rId4" Type="http://schemas.openxmlformats.org/officeDocument/2006/relationships/image" Target="../media/image205.png"/></Relationships>
</file>

<file path=ppt/slides/_rels/slide11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07.emf"/></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8.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jpeg"/><Relationship Id="rId7"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10.tiff"/><Relationship Id="rId2" Type="http://schemas.openxmlformats.org/officeDocument/2006/relationships/image" Target="../media/image209.tif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3" Type="http://schemas.openxmlformats.org/officeDocument/2006/relationships/image" Target="../media/image211.tiff"/><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122.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216.tiff"/><Relationship Id="rId4" Type="http://schemas.openxmlformats.org/officeDocument/2006/relationships/image" Target="../media/image215.tiff"/></Relationships>
</file>

<file path=ppt/slides/_rels/slide12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notesSlide" Target="../notesSlides/notesSlide59.xml"/><Relationship Id="rId7" Type="http://schemas.openxmlformats.org/officeDocument/2006/relationships/image" Target="../media/image219.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17.emf"/><Relationship Id="rId5" Type="http://schemas.openxmlformats.org/officeDocument/2006/relationships/oleObject" Target="../embeddings/oleObject28.bin"/><Relationship Id="rId4" Type="http://schemas.openxmlformats.org/officeDocument/2006/relationships/image" Target="../media/image218.png"/><Relationship Id="rId9" Type="http://schemas.openxmlformats.org/officeDocument/2006/relationships/image" Target="../media/image7.png"/></Relationships>
</file>

<file path=ppt/slides/_rels/slide12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23.jpeg"/><Relationship Id="rId4" Type="http://schemas.openxmlformats.org/officeDocument/2006/relationships/image" Target="../media/image222.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5.png"/><Relationship Id="rId4" Type="http://schemas.openxmlformats.org/officeDocument/2006/relationships/image" Target="../media/image22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3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image" Target="../media/image227.png"/><Relationship Id="rId4" Type="http://schemas.openxmlformats.org/officeDocument/2006/relationships/image" Target="../media/image226.png"/></Relationships>
</file>

<file path=ppt/slides/_rels/slide131.xml.rels><?xml version="1.0" encoding="UTF-8" standalone="yes"?>
<Relationships xmlns="http://schemas.openxmlformats.org/package/2006/relationships"><Relationship Id="rId3" Type="http://schemas.openxmlformats.org/officeDocument/2006/relationships/image" Target="../media/image228.tiff"/><Relationship Id="rId7" Type="http://schemas.openxmlformats.org/officeDocument/2006/relationships/image" Target="../media/image230.tiff"/><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229.tiff"/><Relationship Id="rId5" Type="http://schemas.openxmlformats.org/officeDocument/2006/relationships/image" Target="../media/image7.png"/><Relationship Id="rId4" Type="http://schemas.openxmlformats.org/officeDocument/2006/relationships/image" Target="../media/image193.png"/></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231.jpeg"/></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32.jpeg"/></Relationships>
</file>

<file path=ppt/slides/_rels/slide134.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135.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1410.png"/><Relationship Id="rId3" Type="http://schemas.openxmlformats.org/officeDocument/2006/relationships/image" Target="../media/image7.png"/><Relationship Id="rId7" Type="http://schemas.openxmlformats.org/officeDocument/2006/relationships/image" Target="../media/image801.png"/><Relationship Id="rId12" Type="http://schemas.openxmlformats.org/officeDocument/2006/relationships/image" Target="../media/image1310.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00.png"/><Relationship Id="rId11" Type="http://schemas.openxmlformats.org/officeDocument/2006/relationships/image" Target="../media/image1210.png"/><Relationship Id="rId5" Type="http://schemas.openxmlformats.org/officeDocument/2006/relationships/image" Target="../media/image680.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01.png"/><Relationship Id="rId14" Type="http://schemas.openxmlformats.org/officeDocument/2006/relationships/image" Target="../media/image570.png"/></Relationships>
</file>

<file path=ppt/slides/_rels/slide136.xml.rels><?xml version="1.0" encoding="UTF-8" standalone="yes"?>
<Relationships xmlns="http://schemas.openxmlformats.org/package/2006/relationships"><Relationship Id="rId8" Type="http://schemas.openxmlformats.org/officeDocument/2006/relationships/image" Target="../media/image1900.png"/><Relationship Id="rId3" Type="http://schemas.openxmlformats.org/officeDocument/2006/relationships/image" Target="../media/image7.png"/><Relationship Id="rId7" Type="http://schemas.openxmlformats.org/officeDocument/2006/relationships/image" Target="../media/image1800.png"/><Relationship Id="rId12" Type="http://schemas.openxmlformats.org/officeDocument/2006/relationships/image" Target="../media/image240.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2000.png"/><Relationship Id="rId11" Type="http://schemas.openxmlformats.org/officeDocument/2006/relationships/image" Target="../media/image2300.png"/><Relationship Id="rId10" Type="http://schemas.openxmlformats.org/officeDocument/2006/relationships/image" Target="../media/image640.png"/><Relationship Id="rId9" Type="http://schemas.openxmlformats.org/officeDocument/2006/relationships/image" Target="../media/image630.png"/></Relationships>
</file>

<file path=ppt/slides/_rels/slide137.xml.rels><?xml version="1.0" encoding="UTF-8" standalone="yes"?>
<Relationships xmlns="http://schemas.openxmlformats.org/package/2006/relationships"><Relationship Id="rId8" Type="http://schemas.openxmlformats.org/officeDocument/2006/relationships/image" Target="../media/image239.emf"/><Relationship Id="rId13" Type="http://schemas.openxmlformats.org/officeDocument/2006/relationships/image" Target="../media/image243.png"/><Relationship Id="rId3" Type="http://schemas.openxmlformats.org/officeDocument/2006/relationships/notesSlide" Target="../notesSlides/notesSlide68.xml"/><Relationship Id="rId21" Type="http://schemas.openxmlformats.org/officeDocument/2006/relationships/image" Target="../media/image730.png"/><Relationship Id="rId7" Type="http://schemas.openxmlformats.org/officeDocument/2006/relationships/oleObject" Target="../embeddings/oleObject30.bin"/><Relationship Id="rId12" Type="http://schemas.openxmlformats.org/officeDocument/2006/relationships/image" Target="../media/image241.emf"/><Relationship Id="rId2" Type="http://schemas.openxmlformats.org/officeDocument/2006/relationships/slideLayout" Target="../slideLayouts/slideLayout6.xml"/><Relationship Id="rId20" Type="http://schemas.openxmlformats.org/officeDocument/2006/relationships/image" Target="../media/image720.png"/><Relationship Id="rId1" Type="http://schemas.openxmlformats.org/officeDocument/2006/relationships/vmlDrawing" Target="../drawings/vmlDrawing11.vml"/><Relationship Id="rId6" Type="http://schemas.openxmlformats.org/officeDocument/2006/relationships/image" Target="../media/image238.e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240.emf"/><Relationship Id="rId19" Type="http://schemas.openxmlformats.org/officeDocument/2006/relationships/image" Target="../media/image300.png"/><Relationship Id="rId4" Type="http://schemas.openxmlformats.org/officeDocument/2006/relationships/image" Target="../media/image242.emf"/><Relationship Id="rId9" Type="http://schemas.openxmlformats.org/officeDocument/2006/relationships/oleObject" Target="../embeddings/oleObject31.bin"/><Relationship Id="rId14" Type="http://schemas.openxmlformats.org/officeDocument/2006/relationships/image" Target="../media/image311.png"/></Relationships>
</file>

<file path=ppt/slides/_rels/slide138.xml.rels><?xml version="1.0" encoding="UTF-8" standalone="yes"?>
<Relationships xmlns="http://schemas.openxmlformats.org/package/2006/relationships"><Relationship Id="rId8" Type="http://schemas.openxmlformats.org/officeDocument/2006/relationships/image" Target="../media/image780.png"/><Relationship Id="rId13" Type="http://schemas.openxmlformats.org/officeDocument/2006/relationships/image" Target="../media/image830.png"/><Relationship Id="rId3" Type="http://schemas.openxmlformats.org/officeDocument/2006/relationships/image" Target="../media/image7.png"/><Relationship Id="rId7" Type="http://schemas.openxmlformats.org/officeDocument/2006/relationships/image" Target="../media/image770.png"/><Relationship Id="rId12" Type="http://schemas.openxmlformats.org/officeDocument/2006/relationships/image" Target="../media/image245.emf"/><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810.png"/><Relationship Id="rId5" Type="http://schemas.openxmlformats.org/officeDocument/2006/relationships/image" Target="../media/image750.png"/><Relationship Id="rId10" Type="http://schemas.openxmlformats.org/officeDocument/2006/relationships/image" Target="../media/image800.png"/><Relationship Id="rId4" Type="http://schemas.openxmlformats.org/officeDocument/2006/relationships/image" Target="../media/image740.png"/><Relationship Id="rId9" Type="http://schemas.openxmlformats.org/officeDocument/2006/relationships/image" Target="../media/image244.emf"/><Relationship Id="rId14" Type="http://schemas.openxmlformats.org/officeDocument/2006/relationships/image" Target="../media/image840.png"/></Relationships>
</file>

<file path=ppt/slides/_rels/slide13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47.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5.jpg"/></Relationships>
</file>

<file path=ppt/slides/_rels/slide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248.emf"/><Relationship Id="rId5" Type="http://schemas.openxmlformats.org/officeDocument/2006/relationships/oleObject" Target="../embeddings/oleObject33.bin"/><Relationship Id="rId4" Type="http://schemas.openxmlformats.org/officeDocument/2006/relationships/image" Target="../media/image249.png"/></Relationships>
</file>

<file path=ppt/slides/_rels/slide14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54.jpeg"/></Relationships>
</file>

<file path=ppt/slides/_rels/slide145.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259.emf"/><Relationship Id="rId3" Type="http://schemas.openxmlformats.org/officeDocument/2006/relationships/notesSlide" Target="../notesSlides/notesSlide70.xml"/><Relationship Id="rId7" Type="http://schemas.openxmlformats.org/officeDocument/2006/relationships/image" Target="../media/image256.emf"/><Relationship Id="rId12" Type="http://schemas.openxmlformats.org/officeDocument/2006/relationships/oleObject" Target="../embeddings/oleObject38.bin"/><Relationship Id="rId2" Type="http://schemas.openxmlformats.org/officeDocument/2006/relationships/slideLayout" Target="../slideLayouts/slideLayout7.xml"/><Relationship Id="rId16" Type="http://schemas.openxmlformats.org/officeDocument/2006/relationships/image" Target="../media/image1000.png"/><Relationship Id="rId1" Type="http://schemas.openxmlformats.org/officeDocument/2006/relationships/vmlDrawing" Target="../drawings/vmlDrawing13.vml"/><Relationship Id="rId6" Type="http://schemas.openxmlformats.org/officeDocument/2006/relationships/oleObject" Target="../embeddings/oleObject35.bin"/><Relationship Id="rId11" Type="http://schemas.openxmlformats.org/officeDocument/2006/relationships/image" Target="../media/image258.emf"/><Relationship Id="rId5" Type="http://schemas.openxmlformats.org/officeDocument/2006/relationships/image" Target="../media/image255.emf"/><Relationship Id="rId15" Type="http://schemas.openxmlformats.org/officeDocument/2006/relationships/image" Target="../media/image990.png"/><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257.emf"/><Relationship Id="rId14" Type="http://schemas.openxmlformats.org/officeDocument/2006/relationships/image" Target="../media/image7.png"/></Relationships>
</file>

<file path=ppt/slides/_rels/slide146.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60.jpeg"/></Relationships>
</file>

<file path=ppt/slides/_rels/slide147.xml.rels><?xml version="1.0" encoding="UTF-8" standalone="yes"?>
<Relationships xmlns="http://schemas.openxmlformats.org/package/2006/relationships"><Relationship Id="rId3" Type="http://schemas.openxmlformats.org/officeDocument/2006/relationships/image" Target="../media/image261.tif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62.tiff"/><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63.tif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264.emf"/><Relationship Id="rId5" Type="http://schemas.openxmlformats.org/officeDocument/2006/relationships/package" Target="../embeddings/Microsoft_Word_Document.docx"/><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266.png"/><Relationship Id="rId4" Type="http://schemas.openxmlformats.org/officeDocument/2006/relationships/image" Target="../media/image265.png"/></Relationships>
</file>

<file path=ppt/slides/_rels/slide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267.jpeg"/></Relationships>
</file>

<file path=ppt/slides/_rels/slide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268.jpeg"/></Relationships>
</file>

<file path=ppt/slides/_rels/slide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269.jpeg"/></Relationships>
</file>

<file path=ppt/slides/_rels/slide1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8" Type="http://schemas.openxmlformats.org/officeDocument/2006/relationships/image" Target="../media/image272.emf"/><Relationship Id="rId13" Type="http://schemas.openxmlformats.org/officeDocument/2006/relationships/image" Target="../media/image7.png"/><Relationship Id="rId3" Type="http://schemas.openxmlformats.org/officeDocument/2006/relationships/notesSlide" Target="../notesSlides/notesSlide78.xml"/><Relationship Id="rId7" Type="http://schemas.openxmlformats.org/officeDocument/2006/relationships/oleObject" Target="../embeddings/oleObject40.bin"/><Relationship Id="rId12" Type="http://schemas.openxmlformats.org/officeDocument/2006/relationships/image" Target="../media/image274.emf"/><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271.e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image" Target="../media/image275.emf"/><Relationship Id="rId10" Type="http://schemas.openxmlformats.org/officeDocument/2006/relationships/image" Target="../media/image273.emf"/><Relationship Id="rId4" Type="http://schemas.openxmlformats.org/officeDocument/2006/relationships/image" Target="../media/image276.png"/><Relationship Id="rId9" Type="http://schemas.openxmlformats.org/officeDocument/2006/relationships/oleObject" Target="../embeddings/oleObject41.bin"/><Relationship Id="rId14" Type="http://schemas.openxmlformats.org/officeDocument/2006/relationships/oleObject" Target="../embeddings/oleObject43.bin"/></Relationships>
</file>

<file path=ppt/slides/_rels/slide15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44.bin"/><Relationship Id="rId7" Type="http://schemas.openxmlformats.org/officeDocument/2006/relationships/image" Target="../media/image281.png"/><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w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5.png"/><Relationship Id="rId4" Type="http://schemas.openxmlformats.org/officeDocument/2006/relationships/image" Target="../media/image34.png"/></Relationships>
</file>

<file path=ppt/slides/_rels/slide16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8.xml"/><Relationship Id="rId5" Type="http://schemas.openxmlformats.org/officeDocument/2006/relationships/image" Target="../media/image283.png"/><Relationship Id="rId4" Type="http://schemas.openxmlformats.org/officeDocument/2006/relationships/image" Target="../media/image282.png"/></Relationships>
</file>

<file path=ppt/slides/_rels/slide161.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6.png"/><Relationship Id="rId2" Type="http://schemas.openxmlformats.org/officeDocument/2006/relationships/image" Target="../media/image279.png"/><Relationship Id="rId1" Type="http://schemas.openxmlformats.org/officeDocument/2006/relationships/slideLayout" Target="../slideLayouts/slideLayout8.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2.png"/></Relationships>
</file>

<file path=ppt/slides/_rels/slide162.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289.emf"/><Relationship Id="rId2" Type="http://schemas.openxmlformats.org/officeDocument/2006/relationships/image" Target="../media/image288.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291.png"/><Relationship Id="rId5" Type="http://schemas.openxmlformats.org/officeDocument/2006/relationships/image" Target="../media/image5.jpg"/><Relationship Id="rId4" Type="http://schemas.openxmlformats.org/officeDocument/2006/relationships/image" Target="../media/image7.png"/></Relationships>
</file>

<file path=ppt/slides/_rels/slide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292.png"/><Relationship Id="rId4" Type="http://schemas.openxmlformats.org/officeDocument/2006/relationships/image" Target="../media/image5.jpg"/></Relationships>
</file>

<file path=ppt/slides/_rels/slide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5.jp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2.wmf"/><Relationship Id="rId2" Type="http://schemas.openxmlformats.org/officeDocument/2006/relationships/slideLayout" Target="../slideLayouts/slideLayout2.xml"/><Relationship Id="rId16" Type="http://schemas.openxmlformats.org/officeDocument/2006/relationships/image" Target="../media/image5.jpg"/><Relationship Id="rId1" Type="http://schemas.openxmlformats.org/officeDocument/2006/relationships/vmlDrawing" Target="../drawings/vmlDrawing2.vml"/><Relationship Id="rId6" Type="http://schemas.openxmlformats.org/officeDocument/2006/relationships/image" Target="../media/image59.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35.png"/><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5.bin"/><Relationship Id="rId14" Type="http://schemas.openxmlformats.org/officeDocument/2006/relationships/image" Target="../media/image63.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68.wmf"/><Relationship Id="rId3" Type="http://schemas.openxmlformats.org/officeDocument/2006/relationships/oleObject" Target="../embeddings/oleObject8.bin"/><Relationship Id="rId7" Type="http://schemas.openxmlformats.org/officeDocument/2006/relationships/image" Target="../media/image65.wmf"/><Relationship Id="rId12" Type="http://schemas.openxmlformats.org/officeDocument/2006/relationships/oleObject" Target="../embeddings/oleObject12.bin"/><Relationship Id="rId2" Type="http://schemas.openxmlformats.org/officeDocument/2006/relationships/slideLayout" Target="../slideLayouts/slideLayout2.xml"/><Relationship Id="rId16" Type="http://schemas.openxmlformats.org/officeDocument/2006/relationships/image" Target="../media/image5.jpg"/><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67.wmf"/><Relationship Id="rId5" Type="http://schemas.openxmlformats.org/officeDocument/2006/relationships/image" Target="../media/image35.png"/><Relationship Id="rId15" Type="http://schemas.openxmlformats.org/officeDocument/2006/relationships/image" Target="../media/image69.wmf"/><Relationship Id="rId10" Type="http://schemas.openxmlformats.org/officeDocument/2006/relationships/oleObject" Target="../embeddings/oleObject11.bin"/><Relationship Id="rId4" Type="http://schemas.openxmlformats.org/officeDocument/2006/relationships/image" Target="../media/image64.wmf"/><Relationship Id="rId9" Type="http://schemas.openxmlformats.org/officeDocument/2006/relationships/image" Target="../media/image66.wmf"/><Relationship Id="rId14" Type="http://schemas.openxmlformats.org/officeDocument/2006/relationships/oleObject" Target="../embeddings/oleObject13.bin"/></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11.png"/><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103.png"/><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1.wmf"/><Relationship Id="rId5" Type="http://schemas.openxmlformats.org/officeDocument/2006/relationships/oleObject" Target="../embeddings/oleObject14.bin"/><Relationship Id="rId4" Type="http://schemas.openxmlformats.org/officeDocument/2006/relationships/image" Target="../media/image100.png"/><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04.wmf"/><Relationship Id="rId4" Type="http://schemas.openxmlformats.org/officeDocument/2006/relationships/oleObject" Target="../embeddings/oleObject16.bin"/></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5.xml"/><Relationship Id="rId7" Type="http://schemas.openxmlformats.org/officeDocument/2006/relationships/image" Target="../media/image21.tif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tiff"/><Relationship Id="rId9" Type="http://schemas.openxmlformats.org/officeDocument/2006/relationships/image" Target="../media/image18.emf"/></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slideLayout" Target="../slideLayouts/slideLayout6.xml"/><Relationship Id="rId7" Type="http://schemas.openxmlformats.org/officeDocument/2006/relationships/image" Target="../media/image116.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5.png"/><Relationship Id="rId5" Type="http://schemas.openxmlformats.org/officeDocument/2006/relationships/image" Target="../media/image114.jpg"/><Relationship Id="rId10" Type="http://schemas.openxmlformats.org/officeDocument/2006/relationships/image" Target="../media/image119.jpeg"/><Relationship Id="rId4" Type="http://schemas.openxmlformats.org/officeDocument/2006/relationships/notesSlide" Target="../notesSlides/notesSlide26.xml"/><Relationship Id="rId9"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5.jp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5.jp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5.jp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5.jp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5.jp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5.jpg"/></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2.jpeg"/><Relationship Id="rId4" Type="http://schemas.openxmlformats.org/officeDocument/2006/relationships/image" Target="../media/image135.jpeg"/><Relationship Id="rId9" Type="http://schemas.openxmlformats.org/officeDocument/2006/relationships/image" Target="../media/image5.jpg"/></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jp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5.jp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43.jpeg"/><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41.png"/><Relationship Id="rId4" Type="http://schemas.openxmlformats.org/officeDocument/2006/relationships/image" Target="../media/image143.jpe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8" Type="http://schemas.openxmlformats.org/officeDocument/2006/relationships/image" Target="../media/image149.wmf"/><Relationship Id="rId13" Type="http://schemas.openxmlformats.org/officeDocument/2006/relationships/oleObject" Target="../embeddings/oleObject22.bin"/><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151.wmf"/><Relationship Id="rId2" Type="http://schemas.openxmlformats.org/officeDocument/2006/relationships/slideLayout" Target="../slideLayouts/slideLayout2.xml"/><Relationship Id="rId16" Type="http://schemas.openxmlformats.org/officeDocument/2006/relationships/image" Target="../media/image5.jpg"/><Relationship Id="rId1" Type="http://schemas.openxmlformats.org/officeDocument/2006/relationships/vmlDrawing" Target="../drawings/vmlDrawing6.vml"/><Relationship Id="rId6" Type="http://schemas.openxmlformats.org/officeDocument/2006/relationships/image" Target="../media/image148.w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image" Target="../media/image35.png"/><Relationship Id="rId10" Type="http://schemas.openxmlformats.org/officeDocument/2006/relationships/image" Target="../media/image150.wmf"/><Relationship Id="rId4" Type="http://schemas.openxmlformats.org/officeDocument/2006/relationships/image" Target="../media/image147.wmf"/><Relationship Id="rId9" Type="http://schemas.openxmlformats.org/officeDocument/2006/relationships/oleObject" Target="../embeddings/oleObject20.bin"/><Relationship Id="rId14" Type="http://schemas.openxmlformats.org/officeDocument/2006/relationships/image" Target="../media/image152.wmf"/></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g"/></Relationships>
</file>

<file path=ppt/slides/_rels/slide8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23.bin"/><Relationship Id="rId7"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56.png"/><Relationship Id="rId5" Type="http://schemas.openxmlformats.org/officeDocument/2006/relationships/image" Target="../media/image901.png"/><Relationship Id="rId4" Type="http://schemas.openxmlformats.org/officeDocument/2006/relationships/image" Target="../media/image155.wmf"/></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91.png"/><Relationship Id="rId1" Type="http://schemas.openxmlformats.org/officeDocument/2006/relationships/slideLayout" Target="../slideLayouts/slideLayout11.xml"/><Relationship Id="rId5" Type="http://schemas.openxmlformats.org/officeDocument/2006/relationships/image" Target="../media/image5.jpg"/><Relationship Id="rId4" Type="http://schemas.openxmlformats.org/officeDocument/2006/relationships/image" Target="../media/image160.png"/></Relationships>
</file>

<file path=ppt/slides/_rels/slide86.xml.rels><?xml version="1.0" encoding="UTF-8" standalone="yes"?>
<Relationships xmlns="http://schemas.openxmlformats.org/package/2006/relationships"><Relationship Id="rId8" Type="http://schemas.openxmlformats.org/officeDocument/2006/relationships/image" Target="../media/image1030.png"/><Relationship Id="rId3" Type="http://schemas.openxmlformats.org/officeDocument/2006/relationships/image" Target="../media/image162.png"/><Relationship Id="rId7" Type="http://schemas.openxmlformats.org/officeDocument/2006/relationships/image" Target="../media/image96.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7.png"/><Relationship Id="rId10" Type="http://schemas.openxmlformats.org/officeDocument/2006/relationships/image" Target="../media/image7.png"/><Relationship Id="rId4" Type="http://schemas.openxmlformats.org/officeDocument/2006/relationships/image" Target="../media/image163.png"/><Relationship Id="rId9" Type="http://schemas.openxmlformats.org/officeDocument/2006/relationships/image" Target="../media/image5.jpg"/></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97.png"/><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jpg"/><Relationship Id="rId4" Type="http://schemas.openxmlformats.org/officeDocument/2006/relationships/image" Target="../media/image167.png"/></Relationships>
</file>

<file path=ppt/slides/_rels/slide8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7.png"/><Relationship Id="rId2" Type="http://schemas.openxmlformats.org/officeDocument/2006/relationships/image" Target="../media/image168.png"/><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170.png"/><Relationship Id="rId4" Type="http://schemas.openxmlformats.org/officeDocument/2006/relationships/image" Target="../media/image16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jpg"/><Relationship Id="rId4" Type="http://schemas.openxmlformats.org/officeDocument/2006/relationships/image" Target="../media/image173.png"/></Relationships>
</file>

<file path=ppt/slides/_rels/slide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g"/></Relationships>
</file>

<file path=ppt/slides/_rels/slide92.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92.png"/><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76.wmf"/><Relationship Id="rId5" Type="http://schemas.openxmlformats.org/officeDocument/2006/relationships/oleObject" Target="../embeddings/oleObject25.bin"/><Relationship Id="rId10" Type="http://schemas.openxmlformats.org/officeDocument/2006/relationships/image" Target="../media/image5.jpg"/><Relationship Id="rId4" Type="http://schemas.openxmlformats.org/officeDocument/2006/relationships/chart" Target="../charts/chart1.xml"/><Relationship Id="rId9" Type="http://schemas.openxmlformats.org/officeDocument/2006/relationships/image" Target="../media/image1180.png"/></Relationships>
</file>

<file path=ppt/slides/_rels/slide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jp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 Box 4"/>
          <p:cNvSpPr txBox="1">
            <a:spLocks noChangeArrowheads="1"/>
          </p:cNvSpPr>
          <p:nvPr/>
        </p:nvSpPr>
        <p:spPr bwMode="auto">
          <a:xfrm>
            <a:off x="198240" y="2183805"/>
            <a:ext cx="864096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i="1" u="sng"/>
              <a:t>Luca Serafini</a:t>
            </a:r>
            <a:r>
              <a:rPr lang="en-US" sz="1800" i="1"/>
              <a:t> –  INFN-Milan and University of Milan –</a:t>
            </a:r>
          </a:p>
          <a:p>
            <a:pPr algn="ctr"/>
            <a:r>
              <a:rPr lang="en-US" sz="1800"/>
              <a:t>on behalf of MariX-C.D.R. Collaboration</a:t>
            </a:r>
          </a:p>
        </p:txBody>
      </p:sp>
      <p:grpSp>
        <p:nvGrpSpPr>
          <p:cNvPr id="8" name="Group 7">
            <a:extLst>
              <a:ext uri="{FF2B5EF4-FFF2-40B4-BE49-F238E27FC236}">
                <a16:creationId xmlns:a16="http://schemas.microsoft.com/office/drawing/2014/main" id="{465060DB-7C63-BA49-955A-D71E467847A9}"/>
              </a:ext>
            </a:extLst>
          </p:cNvPr>
          <p:cNvGrpSpPr/>
          <p:nvPr/>
        </p:nvGrpSpPr>
        <p:grpSpPr>
          <a:xfrm>
            <a:off x="1095157" y="3050990"/>
            <a:ext cx="7820243" cy="3346711"/>
            <a:chOff x="1676400" y="3050990"/>
            <a:chExt cx="7820243" cy="3346711"/>
          </a:xfrm>
        </p:grpSpPr>
        <p:pic>
          <p:nvPicPr>
            <p:cNvPr id="4" name="Picture 3">
              <a:extLst>
                <a:ext uri="{FF2B5EF4-FFF2-40B4-BE49-F238E27FC236}">
                  <a16:creationId xmlns:a16="http://schemas.microsoft.com/office/drawing/2014/main" id="{B221A97A-6CE9-9649-A224-66411644D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519872"/>
              <a:ext cx="5316229" cy="2877829"/>
            </a:xfrm>
            <a:prstGeom prst="rect">
              <a:avLst/>
            </a:prstGeom>
          </p:spPr>
        </p:pic>
        <p:sp>
          <p:nvSpPr>
            <p:cNvPr id="5" name="TextBox 4">
              <a:extLst>
                <a:ext uri="{FF2B5EF4-FFF2-40B4-BE49-F238E27FC236}">
                  <a16:creationId xmlns:a16="http://schemas.microsoft.com/office/drawing/2014/main" id="{C6B1CF1D-2CCC-FF41-8ACE-2D2DCBDB9F2E}"/>
                </a:ext>
              </a:extLst>
            </p:cNvPr>
            <p:cNvSpPr txBox="1"/>
            <p:nvPr/>
          </p:nvSpPr>
          <p:spPr>
            <a:xfrm>
              <a:off x="1752600" y="3050990"/>
              <a:ext cx="7744043" cy="523220"/>
            </a:xfrm>
            <a:prstGeom prst="rect">
              <a:avLst/>
            </a:prstGeom>
            <a:noFill/>
          </p:spPr>
          <p:txBody>
            <a:bodyPr wrap="none" rtlCol="0">
              <a:spAutoFit/>
            </a:bodyPr>
            <a:lstStyle/>
            <a:p>
              <a:r>
                <a:rPr lang="it-IT" sz="2800" b="1">
                  <a:solidFill>
                    <a:srgbClr val="C00000"/>
                  </a:solidFill>
                  <a:effectLst>
                    <a:glow rad="63500">
                      <a:schemeClr val="accent1">
                        <a:satMod val="175000"/>
                        <a:alpha val="40000"/>
                      </a:schemeClr>
                    </a:glow>
                  </a:effectLst>
                  <a:latin typeface="Cooper Black" panose="0208090404030B020404" pitchFamily="18" charset="77"/>
                </a:rPr>
                <a:t>The Challenge: </a:t>
              </a:r>
              <a:r>
                <a:rPr lang="it-IT" b="1">
                  <a:solidFill>
                    <a:srgbClr val="C00000"/>
                  </a:solidFill>
                  <a:effectLst>
                    <a:glow rad="63500">
                      <a:schemeClr val="accent1">
                        <a:satMod val="175000"/>
                        <a:alpha val="40000"/>
                      </a:schemeClr>
                    </a:glow>
                  </a:effectLst>
                  <a:latin typeface="Cooper Black" panose="0208090404030B020404" pitchFamily="18" charset="77"/>
                </a:rPr>
                <a:t>sustainable CW coherent X-ray FEL &amp; ICS</a:t>
              </a:r>
            </a:p>
          </p:txBody>
        </p:sp>
      </p:grpSp>
      <p:pic>
        <p:nvPicPr>
          <p:cNvPr id="7" name="Picture 6">
            <a:extLst>
              <a:ext uri="{FF2B5EF4-FFF2-40B4-BE49-F238E27FC236}">
                <a16:creationId xmlns:a16="http://schemas.microsoft.com/office/drawing/2014/main" id="{9A88E909-9064-9F40-89C0-800ACF30B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5" name="Rectangle 2">
            <a:extLst>
              <a:ext uri="{FF2B5EF4-FFF2-40B4-BE49-F238E27FC236}">
                <a16:creationId xmlns:a16="http://schemas.microsoft.com/office/drawing/2014/main" id="{713C794C-3E8A-AA41-A7A6-D8A4492EFFD7}"/>
              </a:ext>
            </a:extLst>
          </p:cNvPr>
          <p:cNvSpPr txBox="1">
            <a:spLocks noChangeArrowheads="1"/>
          </p:cNvSpPr>
          <p:nvPr/>
        </p:nvSpPr>
        <p:spPr>
          <a:xfrm>
            <a:off x="228600" y="685800"/>
            <a:ext cx="8839200" cy="990600"/>
          </a:xfrm>
          <a:prstGeom prst="rect">
            <a:avLst/>
          </a:prstGeom>
        </p:spPr>
        <p:txBody>
          <a:bodyPr/>
          <a:lstStyle>
            <a:lvl1pPr>
              <a:defRPr>
                <a:latin typeface="+mj-lt"/>
                <a:ea typeface="+mj-ea"/>
                <a:cs typeface="+mj-cs"/>
              </a:defRPr>
            </a:lvl1pPr>
          </a:lstStyle>
          <a:p>
            <a:pPr algn="ctr" defTabSz="914400"/>
            <a:r>
              <a:rPr lang="en" sz="2400" b="1" i="1" kern="0">
                <a:solidFill>
                  <a:srgbClr val="FF0000"/>
                </a:solidFill>
                <a:latin typeface="Times" charset="0"/>
                <a:ea typeface="ＭＳ Ｐゴシック" charset="0"/>
              </a:rPr>
              <a:t>MariX: Conceptual Design Report of a Multi-disciplinary Advanced Research Infrastructure for the generation and application of X-rays</a:t>
            </a:r>
          </a:p>
        </p:txBody>
      </p:sp>
      <p:grpSp>
        <p:nvGrpSpPr>
          <p:cNvPr id="2" name="Group 1">
            <a:extLst>
              <a:ext uri="{FF2B5EF4-FFF2-40B4-BE49-F238E27FC236}">
                <a16:creationId xmlns:a16="http://schemas.microsoft.com/office/drawing/2014/main" id="{CFCC3BCB-9ADE-B64B-94C9-37BA4DC31191}"/>
              </a:ext>
            </a:extLst>
          </p:cNvPr>
          <p:cNvGrpSpPr/>
          <p:nvPr/>
        </p:nvGrpSpPr>
        <p:grpSpPr>
          <a:xfrm>
            <a:off x="304800" y="1644390"/>
            <a:ext cx="8612941" cy="5032558"/>
            <a:chOff x="304800" y="1644390"/>
            <a:chExt cx="8612941" cy="5032558"/>
          </a:xfrm>
        </p:grpSpPr>
        <p:pic>
          <p:nvPicPr>
            <p:cNvPr id="17" name="Picture 16">
              <a:extLst>
                <a:ext uri="{FF2B5EF4-FFF2-40B4-BE49-F238E27FC236}">
                  <a16:creationId xmlns:a16="http://schemas.microsoft.com/office/drawing/2014/main" id="{C3CAEF19-ECA0-0242-A4B2-10F0494C43D6}"/>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04800" y="2175286"/>
              <a:ext cx="8612941" cy="4501662"/>
            </a:xfrm>
            <a:prstGeom prst="rect">
              <a:avLst/>
            </a:prstGeom>
            <a:noFill/>
          </p:spPr>
        </p:pic>
        <p:sp>
          <p:nvSpPr>
            <p:cNvPr id="18" name="TextBox 17">
              <a:extLst>
                <a:ext uri="{FF2B5EF4-FFF2-40B4-BE49-F238E27FC236}">
                  <a16:creationId xmlns:a16="http://schemas.microsoft.com/office/drawing/2014/main" id="{8A905A65-29F9-B44A-BA5F-B2C46346D1BF}"/>
                </a:ext>
              </a:extLst>
            </p:cNvPr>
            <p:cNvSpPr txBox="1"/>
            <p:nvPr/>
          </p:nvSpPr>
          <p:spPr>
            <a:xfrm>
              <a:off x="381000" y="1644390"/>
              <a:ext cx="2634054" cy="461665"/>
            </a:xfrm>
            <a:prstGeom prst="rect">
              <a:avLst/>
            </a:prstGeom>
            <a:noFill/>
          </p:spPr>
          <p:txBody>
            <a:bodyPr wrap="none" rtlCol="0">
              <a:spAutoFit/>
            </a:bodyPr>
            <a:lstStyle/>
            <a:p>
              <a:r>
                <a:rPr lang="it-IT" sz="2400" b="1">
                  <a:solidFill>
                    <a:srgbClr val="0070C0"/>
                  </a:solidFill>
                  <a:effectLst>
                    <a:outerShdw blurRad="50800" dist="38100" dir="2700000" algn="tl" rotWithShape="0">
                      <a:prstClr val="black">
                        <a:alpha val="40000"/>
                      </a:prstClr>
                    </a:outerShdw>
                  </a:effectLst>
                  <a:latin typeface="Comic Sans MS" panose="030F0902030302020204" pitchFamily="66" charset="0"/>
                </a:rPr>
                <a:t>The Opportunity</a:t>
              </a:r>
            </a:p>
          </p:txBody>
        </p:sp>
      </p:grpSp>
      <p:sp>
        <p:nvSpPr>
          <p:cNvPr id="12" name="Footer Placeholder 1">
            <a:extLst>
              <a:ext uri="{FF2B5EF4-FFF2-40B4-BE49-F238E27FC236}">
                <a16:creationId xmlns:a16="http://schemas.microsoft.com/office/drawing/2014/main" id="{9B7B355F-7F8B-3948-B0D1-A275430911D9}"/>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12247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23B447DC-2E43-EE48-B912-2B456E4AA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762000"/>
            <a:ext cx="6271212" cy="5562600"/>
          </a:xfrm>
          <a:prstGeom prst="rect">
            <a:avLst/>
          </a:prstGeom>
        </p:spPr>
      </p:pic>
      <p:sp>
        <p:nvSpPr>
          <p:cNvPr id="2" name="Rectangle 1">
            <a:extLst>
              <a:ext uri="{FF2B5EF4-FFF2-40B4-BE49-F238E27FC236}">
                <a16:creationId xmlns:a16="http://schemas.microsoft.com/office/drawing/2014/main" id="{4B70CED2-0240-B74D-A8EF-C88D0BE7A961}"/>
              </a:ext>
            </a:extLst>
          </p:cNvPr>
          <p:cNvSpPr/>
          <p:nvPr/>
        </p:nvSpPr>
        <p:spPr>
          <a:xfrm>
            <a:off x="1371600" y="60960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07009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E420148-E078-7648-BB54-44D2CD799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1814"/>
            <a:ext cx="9144000" cy="4814371"/>
          </a:xfrm>
          <a:prstGeom prst="rect">
            <a:avLst/>
          </a:prstGeom>
        </p:spPr>
      </p:pic>
      <p:pic>
        <p:nvPicPr>
          <p:cNvPr id="8" name="Picture 7">
            <a:extLst>
              <a:ext uri="{FF2B5EF4-FFF2-40B4-BE49-F238E27FC236}">
                <a16:creationId xmlns:a16="http://schemas.microsoft.com/office/drawing/2014/main" id="{F6486748-DA91-CF41-9BFA-47C384F8F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0" name="Footer Placeholder 21">
            <a:extLst>
              <a:ext uri="{FF2B5EF4-FFF2-40B4-BE49-F238E27FC236}">
                <a16:creationId xmlns:a16="http://schemas.microsoft.com/office/drawing/2014/main" id="{EFBB9BF1-BD61-874B-8F2B-FB4D85B8CA57}"/>
              </a:ext>
            </a:extLst>
          </p:cNvPr>
          <p:cNvSpPr txBox="1">
            <a:spLocks/>
          </p:cNvSpPr>
          <p:nvPr/>
        </p:nvSpPr>
        <p:spPr>
          <a:xfrm>
            <a:off x="38100" y="6534997"/>
            <a:ext cx="5291833" cy="30395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1012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Footer Placeholder 2">
            <a:extLst>
              <a:ext uri="{FF2B5EF4-FFF2-40B4-BE49-F238E27FC236}">
                <a16:creationId xmlns:a16="http://schemas.microsoft.com/office/drawing/2014/main" id="{536F5E48-8B7B-B340-B939-6CFD1B02F4C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04CC83E-B1E1-5B44-A5D0-96AE61385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762001"/>
            <a:ext cx="7010400" cy="5786210"/>
          </a:xfrm>
          <a:prstGeom prst="rect">
            <a:avLst/>
          </a:prstGeom>
        </p:spPr>
      </p:pic>
    </p:spTree>
    <p:extLst>
      <p:ext uri="{BB962C8B-B14F-4D97-AF65-F5344CB8AC3E}">
        <p14:creationId xmlns:p14="http://schemas.microsoft.com/office/powerpoint/2010/main" val="17059932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64" r="5276"/>
          <a:stretch/>
        </p:blipFill>
        <p:spPr>
          <a:xfrm>
            <a:off x="107504" y="332656"/>
            <a:ext cx="8676456" cy="2952328"/>
          </a:xfrm>
          <a:prstGeom prst="rect">
            <a:avLst/>
          </a:prstGeom>
        </p:spPr>
      </p:pic>
      <p:pic>
        <p:nvPicPr>
          <p:cNvPr id="4" name="Picture 3"/>
          <p:cNvPicPr/>
          <p:nvPr/>
        </p:nvPicPr>
        <p:blipFill rotWithShape="1">
          <a:blip r:embed="rId3"/>
          <a:srcRect l="2436" t="49945" r="11667" b="6323"/>
          <a:stretch/>
        </p:blipFill>
        <p:spPr bwMode="auto">
          <a:xfrm>
            <a:off x="2267744" y="3501603"/>
            <a:ext cx="4968552" cy="2952328"/>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a:off x="2540000" y="2223911"/>
            <a:ext cx="3725333" cy="13095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72356" y="2731911"/>
            <a:ext cx="677333" cy="33753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7575" y="549275"/>
            <a:ext cx="7921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16"/>
          <p:cNvSpPr txBox="1">
            <a:spLocks noChangeArrowheads="1"/>
          </p:cNvSpPr>
          <p:nvPr/>
        </p:nvSpPr>
        <p:spPr bwMode="auto">
          <a:xfrm>
            <a:off x="1685516" y="0"/>
            <a:ext cx="6792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dirty="0">
                <a:latin typeface="Gabriola" panose="04040605051002020D02" pitchFamily="82" charset="0"/>
              </a:rPr>
              <a:t>A </a:t>
            </a:r>
            <a:r>
              <a:rPr lang="it-IT" dirty="0" err="1">
                <a:latin typeface="Gabriola" panose="04040605051002020D02" pitchFamily="82" charset="0"/>
              </a:rPr>
              <a:t>quite</a:t>
            </a:r>
            <a:r>
              <a:rPr lang="it-IT" dirty="0">
                <a:latin typeface="Gabriola" panose="04040605051002020D02" pitchFamily="82" charset="0"/>
              </a:rPr>
              <a:t> </a:t>
            </a:r>
            <a:r>
              <a:rPr lang="it-IT" dirty="0" err="1">
                <a:latin typeface="Gabriola" panose="04040605051002020D02" pitchFamily="82" charset="0"/>
              </a:rPr>
              <a:t>complex</a:t>
            </a:r>
            <a:r>
              <a:rPr lang="it-IT" dirty="0">
                <a:latin typeface="Gabriola" panose="04040605051002020D02" pitchFamily="82" charset="0"/>
              </a:rPr>
              <a:t> machine from BD </a:t>
            </a:r>
            <a:r>
              <a:rPr lang="it-IT" dirty="0" err="1">
                <a:latin typeface="Gabriola" panose="04040605051002020D02" pitchFamily="82" charset="0"/>
              </a:rPr>
              <a:t>point</a:t>
            </a:r>
            <a:r>
              <a:rPr lang="it-IT" dirty="0">
                <a:latin typeface="Gabriola" panose="04040605051002020D02" pitchFamily="82" charset="0"/>
              </a:rPr>
              <a:t> of </a:t>
            </a:r>
            <a:r>
              <a:rPr lang="it-IT" dirty="0" err="1">
                <a:latin typeface="Gabriola" panose="04040605051002020D02" pitchFamily="82" charset="0"/>
              </a:rPr>
              <a:t>view</a:t>
            </a:r>
            <a:endParaRPr lang="en-US" dirty="0">
              <a:solidFill>
                <a:schemeClr val="accent6">
                  <a:lumMod val="75000"/>
                </a:schemeClr>
              </a:solidFill>
              <a:latin typeface="Gabriola" panose="04040605051002020D02" pitchFamily="82" charset="0"/>
            </a:endParaRPr>
          </a:p>
        </p:txBody>
      </p:sp>
      <p:sp>
        <p:nvSpPr>
          <p:cNvPr id="9" name="Footer Placeholder 2">
            <a:extLst>
              <a:ext uri="{FF2B5EF4-FFF2-40B4-BE49-F238E27FC236}">
                <a16:creationId xmlns:a16="http://schemas.microsoft.com/office/drawing/2014/main" id="{87D0B160-52CF-C44E-A015-CEE9970695FD}"/>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298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2857068" cy="1199441"/>
          </a:xfrm>
          <a:prstGeom prst="rect">
            <a:avLst/>
          </a:prstGeom>
          <a:noFill/>
          <a:ln>
            <a:noFill/>
          </a:ln>
        </p:spPr>
      </p:pic>
      <p:pic>
        <p:nvPicPr>
          <p:cNvPr id="3" name="Picture 2" descr="C:\Users\bacci\AppData\Local\Microsoft\Windows\INetCache\Content.Word\DogLeg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3702" y="1692703"/>
            <a:ext cx="1558298" cy="847506"/>
          </a:xfrm>
          <a:prstGeom prst="rect">
            <a:avLst/>
          </a:prstGeom>
          <a:noFill/>
          <a:ln>
            <a:noFill/>
          </a:ln>
        </p:spPr>
      </p:pic>
      <p:grpSp>
        <p:nvGrpSpPr>
          <p:cNvPr id="9" name="Group 8"/>
          <p:cNvGrpSpPr/>
          <p:nvPr/>
        </p:nvGrpSpPr>
        <p:grpSpPr>
          <a:xfrm>
            <a:off x="4426164" y="1891475"/>
            <a:ext cx="4310674" cy="1080120"/>
            <a:chOff x="4302400" y="3212976"/>
            <a:chExt cx="4310674" cy="1080120"/>
          </a:xfrm>
        </p:grpSpPr>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400" y="3212976"/>
              <a:ext cx="4293422" cy="1080120"/>
            </a:xfrm>
            <a:prstGeom prst="rect">
              <a:avLst/>
            </a:prstGeom>
            <a:noFill/>
            <a:ln>
              <a:noFill/>
            </a:ln>
          </p:spPr>
        </p:pic>
        <p:cxnSp>
          <p:nvCxnSpPr>
            <p:cNvPr id="6" name="Straight Connector 5"/>
            <p:cNvCxnSpPr/>
            <p:nvPr/>
          </p:nvCxnSpPr>
          <p:spPr>
            <a:xfrm>
              <a:off x="4436610" y="3510297"/>
              <a:ext cx="4176464"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flipH="1">
            <a:off x="1907704" y="2277393"/>
            <a:ext cx="2160240" cy="1152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617753">
            <a:off x="729151" y="3093961"/>
            <a:ext cx="1168400" cy="774700"/>
          </a:xfrm>
          <a:prstGeom prst="rect">
            <a:avLst/>
          </a:prstGeom>
        </p:spPr>
      </p:pic>
      <p:pic>
        <p:nvPicPr>
          <p:cNvPr id="15" name="Picture 14" descr="C:\Users\bacci\AppData\Local\Microsoft\Windows\INetCache\Content.Word\DogLeg_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3108588" y="4331477"/>
            <a:ext cx="1558298" cy="863676"/>
          </a:xfrm>
          <a:prstGeom prst="rect">
            <a:avLst/>
          </a:prstGeom>
          <a:noFill/>
          <a:ln>
            <a:noFill/>
          </a:ln>
        </p:spPr>
      </p:pic>
      <p:grpSp>
        <p:nvGrpSpPr>
          <p:cNvPr id="16" name="Group 15"/>
          <p:cNvGrpSpPr/>
          <p:nvPr/>
        </p:nvGrpSpPr>
        <p:grpSpPr>
          <a:xfrm>
            <a:off x="4493269" y="4314225"/>
            <a:ext cx="4310674" cy="1347023"/>
            <a:chOff x="4302400" y="3212976"/>
            <a:chExt cx="4310674" cy="1080120"/>
          </a:xfrm>
        </p:grpSpPr>
        <p:pic>
          <p:nvPicPr>
            <p:cNvPr id="17" name="Picture 1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2400" y="3212976"/>
              <a:ext cx="4293422" cy="1080120"/>
            </a:xfrm>
            <a:prstGeom prst="rect">
              <a:avLst/>
            </a:prstGeom>
            <a:noFill/>
            <a:ln>
              <a:noFill/>
            </a:ln>
          </p:spPr>
        </p:pic>
        <p:cxnSp>
          <p:nvCxnSpPr>
            <p:cNvPr id="18" name="Straight Connector 17"/>
            <p:cNvCxnSpPr/>
            <p:nvPr/>
          </p:nvCxnSpPr>
          <p:spPr>
            <a:xfrm>
              <a:off x="4436610" y="3510297"/>
              <a:ext cx="4176464"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277398" y="4526372"/>
            <a:ext cx="2857068" cy="1199441"/>
          </a:xfrm>
          <a:prstGeom prst="rect">
            <a:avLst/>
          </a:prstGeom>
          <a:noFill/>
          <a:ln>
            <a:noFill/>
          </a:ln>
        </p:spPr>
      </p:pic>
      <p:cxnSp>
        <p:nvCxnSpPr>
          <p:cNvPr id="20" name="Straight Arrow Connector 19"/>
          <p:cNvCxnSpPr>
            <a:endCxn id="13" idx="1"/>
          </p:cNvCxnSpPr>
          <p:nvPr/>
        </p:nvCxnSpPr>
        <p:spPr>
          <a:xfrm flipH="1" flipV="1">
            <a:off x="1896730" y="3450355"/>
            <a:ext cx="2243949" cy="1113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00200" y="649607"/>
            <a:ext cx="55453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16"/>
          <p:cNvSpPr txBox="1">
            <a:spLocks noChangeArrowheads="1"/>
          </p:cNvSpPr>
          <p:nvPr/>
        </p:nvSpPr>
        <p:spPr bwMode="auto">
          <a:xfrm>
            <a:off x="1295400" y="24825"/>
            <a:ext cx="62985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dirty="0">
                <a:latin typeface="Gabriola" panose="04040605051002020D02" pitchFamily="82" charset="0"/>
              </a:rPr>
              <a:t>The common beamline or </a:t>
            </a:r>
            <a:r>
              <a:rPr lang="it-IT" dirty="0" err="1">
                <a:latin typeface="Gabriola" panose="04040605051002020D02" pitchFamily="82" charset="0"/>
              </a:rPr>
              <a:t>BriXs</a:t>
            </a:r>
            <a:r>
              <a:rPr lang="it-IT" dirty="0">
                <a:latin typeface="Gabriola" panose="04040605051002020D02" pitchFamily="82" charset="0"/>
              </a:rPr>
              <a:t> </a:t>
            </a:r>
            <a:r>
              <a:rPr lang="it-IT" dirty="0" err="1">
                <a:latin typeface="Gabriola" panose="04040605051002020D02" pitchFamily="82" charset="0"/>
              </a:rPr>
              <a:t>linac</a:t>
            </a:r>
            <a:r>
              <a:rPr lang="it-IT" dirty="0">
                <a:latin typeface="Gabriola" panose="04040605051002020D02" pitchFamily="82" charset="0"/>
              </a:rPr>
              <a:t> layout</a:t>
            </a:r>
            <a:endParaRPr lang="en-US" dirty="0">
              <a:solidFill>
                <a:schemeClr val="accent6">
                  <a:lumMod val="75000"/>
                </a:schemeClr>
              </a:solidFill>
              <a:latin typeface="Gabriola" panose="04040605051002020D02" pitchFamily="82" charset="0"/>
            </a:endParaRPr>
          </a:p>
        </p:txBody>
      </p:sp>
      <p:pic>
        <p:nvPicPr>
          <p:cNvPr id="21" name="Picture 20">
            <a:extLst>
              <a:ext uri="{FF2B5EF4-FFF2-40B4-BE49-F238E27FC236}">
                <a16:creationId xmlns:a16="http://schemas.microsoft.com/office/drawing/2014/main" id="{EDBEF8A3-D033-A649-A934-828436DFD5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22" name="Footer Placeholder 2">
            <a:extLst>
              <a:ext uri="{FF2B5EF4-FFF2-40B4-BE49-F238E27FC236}">
                <a16:creationId xmlns:a16="http://schemas.microsoft.com/office/drawing/2014/main" id="{250A50ED-18DC-E349-8A3D-F020A0E20CCB}"/>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9225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10" t="6258" r="3191" b="7382"/>
          <a:stretch/>
        </p:blipFill>
        <p:spPr>
          <a:xfrm>
            <a:off x="251520" y="908720"/>
            <a:ext cx="8516707" cy="4967361"/>
          </a:xfrm>
          <a:prstGeom prst="rect">
            <a:avLst/>
          </a:prstGeom>
          <a:solidFill>
            <a:schemeClr val="tx1"/>
          </a:solidFill>
          <a:ln w="19050">
            <a:solidFill>
              <a:schemeClr val="tx1"/>
            </a:solidFill>
          </a:ln>
          <a:effectLst>
            <a:outerShdw blurRad="50800" dist="38100" dir="8100000" algn="tr" rotWithShape="0">
              <a:prstClr val="black">
                <a:alpha val="40000"/>
              </a:prstClr>
            </a:outerShdw>
          </a:effectLst>
        </p:spPr>
      </p:pic>
      <p:sp>
        <p:nvSpPr>
          <p:cNvPr id="9" name="TextBox 16"/>
          <p:cNvSpPr txBox="1">
            <a:spLocks noChangeArrowheads="1"/>
          </p:cNvSpPr>
          <p:nvPr/>
        </p:nvSpPr>
        <p:spPr bwMode="auto">
          <a:xfrm>
            <a:off x="846138" y="-27384"/>
            <a:ext cx="7993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dirty="0" err="1">
                <a:latin typeface="Gabriola" panose="04040605051002020D02" pitchFamily="82" charset="0"/>
              </a:rPr>
              <a:t>One</a:t>
            </a:r>
            <a:r>
              <a:rPr lang="it-IT" dirty="0">
                <a:latin typeface="Gabriola" panose="04040605051002020D02" pitchFamily="82" charset="0"/>
              </a:rPr>
              <a:t> </a:t>
            </a:r>
            <a:r>
              <a:rPr lang="it-IT" dirty="0" err="1">
                <a:latin typeface="Gabriola" panose="04040605051002020D02" pitchFamily="82" charset="0"/>
              </a:rPr>
              <a:t>Wing</a:t>
            </a:r>
            <a:r>
              <a:rPr lang="it-IT" dirty="0">
                <a:latin typeface="Gabriola" panose="04040605051002020D02" pitchFamily="82" charset="0"/>
              </a:rPr>
              <a:t> of </a:t>
            </a:r>
            <a:r>
              <a:rPr lang="it-IT" dirty="0" err="1">
                <a:latin typeface="Gabriola" panose="04040605051002020D02" pitchFamily="82" charset="0"/>
              </a:rPr>
              <a:t>BriXS</a:t>
            </a:r>
            <a:r>
              <a:rPr lang="it-IT" dirty="0">
                <a:latin typeface="Gabriola" panose="04040605051002020D02" pitchFamily="82" charset="0"/>
              </a:rPr>
              <a:t> WP – </a:t>
            </a:r>
            <a:r>
              <a:rPr lang="it-IT" dirty="0">
                <a:solidFill>
                  <a:srgbClr val="34AB56"/>
                </a:solidFill>
                <a:latin typeface="Gabriola" panose="04040605051002020D02" pitchFamily="82" charset="0"/>
              </a:rPr>
              <a:t>NO </a:t>
            </a:r>
            <a:r>
              <a:rPr lang="it-IT" dirty="0" err="1">
                <a:solidFill>
                  <a:srgbClr val="34AB56"/>
                </a:solidFill>
                <a:latin typeface="Gabriola" panose="04040605051002020D02" pitchFamily="82" charset="0"/>
              </a:rPr>
              <a:t>remarkable</a:t>
            </a:r>
            <a:r>
              <a:rPr lang="it-IT" dirty="0">
                <a:solidFill>
                  <a:srgbClr val="34AB56"/>
                </a:solidFill>
                <a:latin typeface="Gabriola" panose="04040605051002020D02" pitchFamily="82" charset="0"/>
              </a:rPr>
              <a:t> open </a:t>
            </a:r>
            <a:r>
              <a:rPr lang="it-IT" dirty="0" err="1">
                <a:solidFill>
                  <a:srgbClr val="34AB56"/>
                </a:solidFill>
                <a:latin typeface="Gabriola" panose="04040605051002020D02" pitchFamily="82" charset="0"/>
              </a:rPr>
              <a:t>questions</a:t>
            </a:r>
            <a:endParaRPr lang="en-US" dirty="0">
              <a:solidFill>
                <a:srgbClr val="34AB56"/>
              </a:solidFill>
              <a:latin typeface="Gabriola" panose="04040605051002020D02" pitchFamily="82" charset="0"/>
            </a:endParaRPr>
          </a:p>
        </p:txBody>
      </p:sp>
      <p:cxnSp>
        <p:nvCxnSpPr>
          <p:cNvPr id="10" name="Straight Connector 9"/>
          <p:cNvCxnSpPr/>
          <p:nvPr/>
        </p:nvCxnSpPr>
        <p:spPr>
          <a:xfrm>
            <a:off x="250825" y="549275"/>
            <a:ext cx="86930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0"/>
          </p:cNvCxnSpPr>
          <p:nvPr/>
        </p:nvCxnSpPr>
        <p:spPr>
          <a:xfrm flipH="1" flipV="1">
            <a:off x="5724128" y="1268760"/>
            <a:ext cx="36004" cy="81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 idx="1"/>
          </p:cNvCxnSpPr>
          <p:nvPr/>
        </p:nvCxnSpPr>
        <p:spPr>
          <a:xfrm flipH="1" flipV="1">
            <a:off x="323529" y="2429854"/>
            <a:ext cx="792087" cy="9163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08323" y="5822964"/>
            <a:ext cx="3939941" cy="646331"/>
          </a:xfrm>
          <a:prstGeom prst="rect">
            <a:avLst/>
          </a:prstGeom>
          <a:solidFill>
            <a:srgbClr val="D1D1FF"/>
          </a:solidFill>
          <a:ln w="19050">
            <a:solidFill>
              <a:schemeClr val="tx1"/>
            </a:solidFill>
          </a:ln>
          <a:effectLst>
            <a:outerShdw blurRad="50800" dist="38100" dir="8100000" algn="tr" rotWithShape="0">
              <a:prstClr val="black">
                <a:alpha val="40000"/>
              </a:prstClr>
            </a:outerShdw>
          </a:effectLst>
        </p:spPr>
        <p:txBody>
          <a:bodyPr wrap="square" rtlCol="0">
            <a:spAutoFit/>
          </a:bodyPr>
          <a:lstStyle/>
          <a:p>
            <a:r>
              <a:rPr lang="it-IT" dirty="0"/>
              <a:t>Energy </a:t>
            </a:r>
            <a:r>
              <a:rPr lang="it-IT" dirty="0" err="1"/>
              <a:t>Recovery</a:t>
            </a:r>
            <a:r>
              <a:rPr lang="it-IT" dirty="0"/>
              <a:t> </a:t>
            </a:r>
            <a:r>
              <a:rPr lang="it-IT" dirty="0" err="1"/>
              <a:t>Linac</a:t>
            </a:r>
            <a:r>
              <a:rPr lang="it-IT" dirty="0"/>
              <a:t> re-</a:t>
            </a:r>
            <a:r>
              <a:rPr lang="it-IT" dirty="0" err="1"/>
              <a:t>injection</a:t>
            </a:r>
            <a:r>
              <a:rPr lang="it-IT" dirty="0"/>
              <a:t>: </a:t>
            </a:r>
            <a:r>
              <a:rPr lang="it-IT" dirty="0" err="1"/>
              <a:t>deceleration</a:t>
            </a:r>
            <a:r>
              <a:rPr lang="it-IT" dirty="0"/>
              <a:t> or </a:t>
            </a:r>
            <a:r>
              <a:rPr lang="it-IT" dirty="0" err="1"/>
              <a:t>recovery</a:t>
            </a:r>
            <a:r>
              <a:rPr lang="it-IT" dirty="0"/>
              <a:t> mode</a:t>
            </a:r>
            <a:endParaRPr lang="en-US" dirty="0"/>
          </a:p>
        </p:txBody>
      </p:sp>
      <p:cxnSp>
        <p:nvCxnSpPr>
          <p:cNvPr id="25" name="Straight Arrow Connector 24"/>
          <p:cNvCxnSpPr>
            <a:stCxn id="24" idx="1"/>
          </p:cNvCxnSpPr>
          <p:nvPr/>
        </p:nvCxnSpPr>
        <p:spPr>
          <a:xfrm flipH="1" flipV="1">
            <a:off x="179389" y="5535132"/>
            <a:ext cx="2828934" cy="6109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V="1">
            <a:off x="250825" y="2564904"/>
            <a:ext cx="8517402" cy="1679695"/>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15616" y="3023068"/>
            <a:ext cx="3127353" cy="646331"/>
          </a:xfrm>
          <a:prstGeom prst="rect">
            <a:avLst/>
          </a:prstGeom>
          <a:solidFill>
            <a:srgbClr val="D1D1FF"/>
          </a:solidFill>
          <a:ln w="19050">
            <a:solidFill>
              <a:schemeClr val="tx1"/>
            </a:solidFill>
          </a:ln>
          <a:effectLst>
            <a:outerShdw blurRad="50800" dist="38100" dir="8100000" algn="tr" rotWithShape="0">
              <a:prstClr val="black">
                <a:alpha val="40000"/>
              </a:prstClr>
            </a:outerShdw>
          </a:effectLst>
        </p:spPr>
        <p:txBody>
          <a:bodyPr wrap="square" rtlCol="0">
            <a:spAutoFit/>
          </a:bodyPr>
          <a:lstStyle/>
          <a:p>
            <a:r>
              <a:rPr lang="it-IT" dirty="0"/>
              <a:t>Energy </a:t>
            </a:r>
            <a:r>
              <a:rPr lang="it-IT" dirty="0" err="1"/>
              <a:t>Recovery</a:t>
            </a:r>
            <a:r>
              <a:rPr lang="it-IT" dirty="0"/>
              <a:t> </a:t>
            </a:r>
            <a:r>
              <a:rPr lang="it-IT" dirty="0" err="1"/>
              <a:t>Linac</a:t>
            </a:r>
            <a:r>
              <a:rPr lang="it-IT" dirty="0"/>
              <a:t> exit: </a:t>
            </a:r>
            <a:r>
              <a:rPr lang="it-IT" dirty="0" err="1"/>
              <a:t>acceleration</a:t>
            </a:r>
            <a:endParaRPr lang="en-US" dirty="0"/>
          </a:p>
        </p:txBody>
      </p:sp>
      <p:cxnSp>
        <p:nvCxnSpPr>
          <p:cNvPr id="7" name="Straight Connector 6"/>
          <p:cNvCxnSpPr/>
          <p:nvPr/>
        </p:nvCxnSpPr>
        <p:spPr>
          <a:xfrm>
            <a:off x="250825" y="4244599"/>
            <a:ext cx="72704" cy="1925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60032" y="3104828"/>
            <a:ext cx="72704" cy="1925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985719">
            <a:off x="205456" y="4353969"/>
            <a:ext cx="864096" cy="369332"/>
          </a:xfrm>
          <a:prstGeom prst="rect">
            <a:avLst/>
          </a:prstGeom>
          <a:noFill/>
        </p:spPr>
        <p:txBody>
          <a:bodyPr wrap="square" rtlCol="0">
            <a:spAutoFit/>
          </a:bodyPr>
          <a:lstStyle/>
          <a:p>
            <a:r>
              <a:rPr lang="it-IT" dirty="0"/>
              <a:t>15 m</a:t>
            </a:r>
            <a:endParaRPr lang="en-US" dirty="0"/>
          </a:p>
        </p:txBody>
      </p:sp>
      <p:sp>
        <p:nvSpPr>
          <p:cNvPr id="18" name="TextBox 17"/>
          <p:cNvSpPr txBox="1"/>
          <p:nvPr/>
        </p:nvSpPr>
        <p:spPr>
          <a:xfrm rot="20985719">
            <a:off x="8181452" y="2630640"/>
            <a:ext cx="864096" cy="369332"/>
          </a:xfrm>
          <a:prstGeom prst="rect">
            <a:avLst/>
          </a:prstGeom>
          <a:noFill/>
        </p:spPr>
        <p:txBody>
          <a:bodyPr wrap="square" rtlCol="0">
            <a:spAutoFit/>
          </a:bodyPr>
          <a:lstStyle/>
          <a:p>
            <a:r>
              <a:rPr lang="it-IT" dirty="0"/>
              <a:t>30 m</a:t>
            </a:r>
            <a:endParaRPr lang="en-US" dirty="0"/>
          </a:p>
        </p:txBody>
      </p:sp>
      <p:sp>
        <p:nvSpPr>
          <p:cNvPr id="19" name="TextBox 18"/>
          <p:cNvSpPr txBox="1"/>
          <p:nvPr/>
        </p:nvSpPr>
        <p:spPr>
          <a:xfrm rot="20985719">
            <a:off x="4456157" y="2741889"/>
            <a:ext cx="1044271" cy="369332"/>
          </a:xfrm>
          <a:prstGeom prst="rect">
            <a:avLst/>
          </a:prstGeom>
          <a:noFill/>
        </p:spPr>
        <p:txBody>
          <a:bodyPr wrap="square" rtlCol="0">
            <a:spAutoFit/>
          </a:bodyPr>
          <a:lstStyle/>
          <a:p>
            <a:r>
              <a:rPr lang="it-IT" dirty="0"/>
              <a:t>22.5 m</a:t>
            </a:r>
            <a:endParaRPr lang="en-US" dirty="0"/>
          </a:p>
        </p:txBody>
      </p:sp>
      <p:cxnSp>
        <p:nvCxnSpPr>
          <p:cNvPr id="21" name="Straight Arrow Connector 20"/>
          <p:cNvCxnSpPr/>
          <p:nvPr/>
        </p:nvCxnSpPr>
        <p:spPr>
          <a:xfrm>
            <a:off x="6300192" y="1342323"/>
            <a:ext cx="2468035" cy="3531247"/>
          </a:xfrm>
          <a:prstGeom prst="straightConnector1">
            <a:avLst/>
          </a:prstGeom>
          <a:ln w="2540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3269306">
            <a:off x="7548857" y="3355484"/>
            <a:ext cx="1044271" cy="369332"/>
          </a:xfrm>
          <a:prstGeom prst="rect">
            <a:avLst/>
          </a:prstGeom>
          <a:noFill/>
        </p:spPr>
        <p:txBody>
          <a:bodyPr wrap="square" rtlCol="0">
            <a:spAutoFit/>
          </a:bodyPr>
          <a:lstStyle/>
          <a:p>
            <a:r>
              <a:rPr lang="it-IT" dirty="0"/>
              <a:t>10 m</a:t>
            </a:r>
            <a:endParaRPr lang="en-US" dirty="0"/>
          </a:p>
        </p:txBody>
      </p:sp>
      <p:sp>
        <p:nvSpPr>
          <p:cNvPr id="16" name="TextBox 15"/>
          <p:cNvSpPr txBox="1"/>
          <p:nvPr/>
        </p:nvSpPr>
        <p:spPr>
          <a:xfrm>
            <a:off x="4283968" y="2080303"/>
            <a:ext cx="2952328" cy="369332"/>
          </a:xfrm>
          <a:prstGeom prst="rect">
            <a:avLst/>
          </a:prstGeom>
          <a:solidFill>
            <a:srgbClr val="D1D1FF"/>
          </a:solidFill>
          <a:ln w="19050">
            <a:solidFill>
              <a:schemeClr val="tx1"/>
            </a:solidFill>
          </a:ln>
          <a:effectLst>
            <a:outerShdw blurRad="50800" dist="38100" dir="8100000" algn="tr" rotWithShape="0">
              <a:prstClr val="black">
                <a:alpha val="40000"/>
              </a:prstClr>
            </a:outerShdw>
          </a:effectLst>
        </p:spPr>
        <p:txBody>
          <a:bodyPr wrap="square" rtlCol="0">
            <a:spAutoFit/>
          </a:bodyPr>
          <a:lstStyle/>
          <a:p>
            <a:r>
              <a:rPr lang="it-IT" dirty="0"/>
              <a:t>Compton </a:t>
            </a:r>
            <a:r>
              <a:rPr lang="it-IT" dirty="0" err="1"/>
              <a:t>Interaction</a:t>
            </a:r>
            <a:r>
              <a:rPr lang="it-IT" dirty="0"/>
              <a:t> Point</a:t>
            </a:r>
            <a:endParaRPr lang="en-US" dirty="0"/>
          </a:p>
        </p:txBody>
      </p:sp>
      <p:sp>
        <p:nvSpPr>
          <p:cNvPr id="22" name="Footer Placeholder 2">
            <a:extLst>
              <a:ext uri="{FF2B5EF4-FFF2-40B4-BE49-F238E27FC236}">
                <a16:creationId xmlns:a16="http://schemas.microsoft.com/office/drawing/2014/main" id="{6EF6456E-296A-4E49-85C4-88CD2076BC14}"/>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651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0C3E71-C3D2-3544-BDBC-2E682AED7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7700"/>
            <a:ext cx="9144000" cy="3340100"/>
          </a:xfrm>
          <a:prstGeom prst="rect">
            <a:avLst/>
          </a:prstGeom>
        </p:spPr>
      </p:pic>
      <p:sp>
        <p:nvSpPr>
          <p:cNvPr id="8" name="TextBox 7">
            <a:extLst>
              <a:ext uri="{FF2B5EF4-FFF2-40B4-BE49-F238E27FC236}">
                <a16:creationId xmlns:a16="http://schemas.microsoft.com/office/drawing/2014/main" id="{CB7F6AA9-7CD2-654B-AEDE-7AB5052BF632}"/>
              </a:ext>
            </a:extLst>
          </p:cNvPr>
          <p:cNvSpPr txBox="1"/>
          <p:nvPr/>
        </p:nvSpPr>
        <p:spPr>
          <a:xfrm>
            <a:off x="304800" y="1293474"/>
            <a:ext cx="8422819" cy="369332"/>
          </a:xfrm>
          <a:prstGeom prst="rect">
            <a:avLst/>
          </a:prstGeom>
          <a:noFill/>
        </p:spPr>
        <p:txBody>
          <a:bodyPr wrap="none" rtlCol="0">
            <a:spAutoFit/>
          </a:bodyPr>
          <a:lstStyle/>
          <a:p>
            <a:r>
              <a:rPr lang="it-IT"/>
              <a:t>We are planning to build a small scale BriXS demonstrator at INFN-Milano LASA: BriXsino</a:t>
            </a:r>
          </a:p>
        </p:txBody>
      </p:sp>
      <p:pic>
        <p:nvPicPr>
          <p:cNvPr id="10" name="Picture 9">
            <a:extLst>
              <a:ext uri="{FF2B5EF4-FFF2-40B4-BE49-F238E27FC236}">
                <a16:creationId xmlns:a16="http://schemas.microsoft.com/office/drawing/2014/main" id="{8D29CF40-A39A-1449-B119-BE8810A31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1" name="Footer Placeholder 2">
            <a:extLst>
              <a:ext uri="{FF2B5EF4-FFF2-40B4-BE49-F238E27FC236}">
                <a16:creationId xmlns:a16="http://schemas.microsoft.com/office/drawing/2014/main" id="{C67CB3C9-EB7B-5242-8A1F-7EAFEF7881D5}"/>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292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Footer Placeholder 2">
            <a:extLst>
              <a:ext uri="{FF2B5EF4-FFF2-40B4-BE49-F238E27FC236}">
                <a16:creationId xmlns:a16="http://schemas.microsoft.com/office/drawing/2014/main" id="{536F5E48-8B7B-B340-B939-6CFD1B02F4C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
        <p:nvSpPr>
          <p:cNvPr id="8" name="Rettangolo 3">
            <a:extLst>
              <a:ext uri="{FF2B5EF4-FFF2-40B4-BE49-F238E27FC236}">
                <a16:creationId xmlns:a16="http://schemas.microsoft.com/office/drawing/2014/main" id="{9D76ED3D-C129-4C48-8890-A65813549241}"/>
              </a:ext>
            </a:extLst>
          </p:cNvPr>
          <p:cNvSpPr/>
          <p:nvPr/>
        </p:nvSpPr>
        <p:spPr>
          <a:xfrm>
            <a:off x="323528" y="4221088"/>
            <a:ext cx="8352928" cy="1557349"/>
          </a:xfrm>
          <a:prstGeom prst="rect">
            <a:avLst/>
          </a:prstGeom>
          <a:solidFill>
            <a:srgbClr val="ED7D31"/>
          </a:solidFill>
        </p:spPr>
        <p:txBody>
          <a:bodyPr wrap="square">
            <a:spAutoFit/>
          </a:bodyPr>
          <a:lstStyle/>
          <a:p>
            <a:pPr algn="ctr" eaLnBrk="1" hangingPunct="1">
              <a:lnSpc>
                <a:spcPct val="120000"/>
              </a:lnSpc>
              <a:spcBef>
                <a:spcPct val="20000"/>
              </a:spcBef>
            </a:pPr>
            <a:r>
              <a:rPr lang="en-US" b="1">
                <a:solidFill>
                  <a:srgbClr val="0000FF"/>
                </a:solidFill>
              </a:rPr>
              <a:t>Thanks for your Attention!</a:t>
            </a:r>
          </a:p>
          <a:p>
            <a:pPr algn="ctr" eaLnBrk="1" hangingPunct="1">
              <a:lnSpc>
                <a:spcPct val="120000"/>
              </a:lnSpc>
              <a:spcBef>
                <a:spcPct val="20000"/>
              </a:spcBef>
            </a:pPr>
            <a:endParaRPr lang="en-US" b="1">
              <a:solidFill>
                <a:srgbClr val="0000FF"/>
              </a:solidFill>
            </a:endParaRPr>
          </a:p>
          <a:p>
            <a:pPr algn="ctr" eaLnBrk="1" hangingPunct="1">
              <a:lnSpc>
                <a:spcPct val="120000"/>
              </a:lnSpc>
              <a:spcBef>
                <a:spcPct val="20000"/>
              </a:spcBef>
            </a:pPr>
            <a:r>
              <a:rPr lang="en-US" b="1">
                <a:solidFill>
                  <a:srgbClr val="0000FF"/>
                </a:solidFill>
              </a:rPr>
              <a:t>luca.serafini@mi.infn.it</a:t>
            </a:r>
          </a:p>
        </p:txBody>
      </p:sp>
      <p:sp>
        <p:nvSpPr>
          <p:cNvPr id="9" name="CasellaDiTesto 4">
            <a:extLst>
              <a:ext uri="{FF2B5EF4-FFF2-40B4-BE49-F238E27FC236}">
                <a16:creationId xmlns:a16="http://schemas.microsoft.com/office/drawing/2014/main" id="{9EB4AA21-3398-A249-923D-2F012FF3EC22}"/>
              </a:ext>
            </a:extLst>
          </p:cNvPr>
          <p:cNvSpPr txBox="1"/>
          <p:nvPr/>
        </p:nvSpPr>
        <p:spPr>
          <a:xfrm>
            <a:off x="1619672" y="1844824"/>
            <a:ext cx="5200463" cy="584775"/>
          </a:xfrm>
          <a:prstGeom prst="rect">
            <a:avLst/>
          </a:prstGeom>
          <a:noFill/>
        </p:spPr>
        <p:txBody>
          <a:bodyPr wrap="none" rtlCol="0">
            <a:spAutoFit/>
          </a:bodyPr>
          <a:lstStyle/>
          <a:p>
            <a:r>
              <a:rPr lang="it-IT" sz="3200" i="1">
                <a:latin typeface="Bradley Hand Bold"/>
                <a:cs typeface="Bradley Hand Bold"/>
              </a:rPr>
              <a:t>Obrigado pela vossa Atenção</a:t>
            </a:r>
          </a:p>
        </p:txBody>
      </p:sp>
    </p:spTree>
    <p:extLst>
      <p:ext uri="{BB962C8B-B14F-4D97-AF65-F5344CB8AC3E}">
        <p14:creationId xmlns:p14="http://schemas.microsoft.com/office/powerpoint/2010/main" val="3000712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Footer Placeholder 2">
            <a:extLst>
              <a:ext uri="{FF2B5EF4-FFF2-40B4-BE49-F238E27FC236}">
                <a16:creationId xmlns:a16="http://schemas.microsoft.com/office/drawing/2014/main" id="{536F5E48-8B7B-B340-B939-6CFD1B02F4C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6380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Footer Placeholder 2">
            <a:extLst>
              <a:ext uri="{FF2B5EF4-FFF2-40B4-BE49-F238E27FC236}">
                <a16:creationId xmlns:a16="http://schemas.microsoft.com/office/drawing/2014/main" id="{536F5E48-8B7B-B340-B939-6CFD1B02F4C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273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BA2DC1-E134-074E-AB58-F10A59FF4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733" y="0"/>
            <a:ext cx="6815667" cy="6858000"/>
          </a:xfrm>
          <a:prstGeom prst="rect">
            <a:avLst/>
          </a:prstGeom>
        </p:spPr>
      </p:pic>
      <p:pic>
        <p:nvPicPr>
          <p:cNvPr id="5" name="Immagine 4"/>
          <p:cNvPicPr>
            <a:picLocks noChangeAspect="1"/>
          </p:cNvPicPr>
          <p:nvPr/>
        </p:nvPicPr>
        <p:blipFill>
          <a:blip r:embed="rId5"/>
          <a:stretch>
            <a:fillRect/>
          </a:stretch>
        </p:blipFill>
        <p:spPr>
          <a:xfrm>
            <a:off x="7453216" y="0"/>
            <a:ext cx="1690784" cy="929659"/>
          </a:xfrm>
          <a:prstGeom prst="rect">
            <a:avLst/>
          </a:prstGeom>
        </p:spPr>
      </p:pic>
    </p:spTree>
    <p:extLst>
      <p:ext uri="{BB962C8B-B14F-4D97-AF65-F5344CB8AC3E}">
        <p14:creationId xmlns:p14="http://schemas.microsoft.com/office/powerpoint/2010/main" val="62313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49BB9-092B-D34D-8893-5E6AF306E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6200"/>
            <a:ext cx="7171673" cy="4400800"/>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TextBox 4">
            <a:extLst>
              <a:ext uri="{FF2B5EF4-FFF2-40B4-BE49-F238E27FC236}">
                <a16:creationId xmlns:a16="http://schemas.microsoft.com/office/drawing/2014/main" id="{89AC6A35-6692-864D-A270-D32BB9A79B26}"/>
              </a:ext>
            </a:extLst>
          </p:cNvPr>
          <p:cNvSpPr txBox="1"/>
          <p:nvPr/>
        </p:nvSpPr>
        <p:spPr>
          <a:xfrm>
            <a:off x="152400" y="4495800"/>
            <a:ext cx="8839200" cy="2308324"/>
          </a:xfrm>
          <a:prstGeom prst="rect">
            <a:avLst/>
          </a:prstGeom>
          <a:noFill/>
        </p:spPr>
        <p:txBody>
          <a:bodyPr wrap="square" rtlCol="0">
            <a:spAutoFit/>
          </a:bodyPr>
          <a:lstStyle/>
          <a:p>
            <a:r>
              <a:rPr lang="it-IT" b="1"/>
              <a:t>Machine Team: </a:t>
            </a:r>
            <a:r>
              <a:rPr lang="it-IT"/>
              <a:t>A. Bacci, A. Bosotti, F. Broggi, S. Cialdi, C. Curatolo (INFN-PD), S. DiMitri (ST),</a:t>
            </a:r>
          </a:p>
          <a:p>
            <a:r>
              <a:rPr lang="it-IT"/>
              <a:t>I. Drebot, A. Esposito (LNF), D. Giove, G. Galzerano (PoliMi/CNR), P. Michelato, L. Monaco,</a:t>
            </a:r>
          </a:p>
          <a:p>
            <a:r>
              <a:rPr lang="it-IT"/>
              <a:t>R. Paparella, V. Petrillo, F. Prelz, E. Pinotti (PoliMi), M. Placidi (Univ. BO), E. Puppin (PoliMi),</a:t>
            </a:r>
          </a:p>
          <a:p>
            <a:r>
              <a:rPr lang="it-IT"/>
              <a:t>A.R. Rossi, D. Sertore, V. Torri</a:t>
            </a:r>
          </a:p>
          <a:p>
            <a:r>
              <a:rPr lang="it-IT"/>
              <a:t>		</a:t>
            </a:r>
          </a:p>
          <a:p>
            <a:r>
              <a:rPr lang="it-IT" b="1"/>
              <a:t>Fellows:</a:t>
            </a:r>
            <a:r>
              <a:rPr lang="it-IT"/>
              <a:t> D. Giannotti</a:t>
            </a:r>
            <a:r>
              <a:rPr lang="it-IT" baseline="30000"/>
              <a:t>INFN</a:t>
            </a:r>
            <a:r>
              <a:rPr lang="it-IT"/>
              <a:t>, L. Faillace</a:t>
            </a:r>
            <a:r>
              <a:rPr lang="it-IT" baseline="30000"/>
              <a:t>INFN</a:t>
            </a:r>
            <a:r>
              <a:rPr lang="it-IT"/>
              <a:t>, M. Rossetti Conti</a:t>
            </a:r>
            <a:r>
              <a:rPr lang="it-IT" baseline="30000"/>
              <a:t>INFN</a:t>
            </a:r>
            <a:r>
              <a:rPr lang="it-IT"/>
              <a:t>, S. Capra</a:t>
            </a:r>
            <a:r>
              <a:rPr lang="it-IT" baseline="30000"/>
              <a:t>UniMi</a:t>
            </a:r>
            <a:r>
              <a:rPr lang="it-IT"/>
              <a:t>  </a:t>
            </a:r>
          </a:p>
          <a:p>
            <a:r>
              <a:rPr lang="it-IT" b="1"/>
              <a:t>PhD/Master Students:</a:t>
            </a:r>
            <a:r>
              <a:rPr lang="it-IT"/>
              <a:t> F. Canella, M. Opromolla, C. Paulin, M. Ruijter</a:t>
            </a:r>
            <a:r>
              <a:rPr lang="it-IT" baseline="30000"/>
              <a:t>INFN</a:t>
            </a:r>
            <a:r>
              <a:rPr lang="it-IT"/>
              <a:t>,</a:t>
            </a:r>
          </a:p>
          <a:p>
            <a:r>
              <a:rPr lang="it-IT"/>
              <a:t>					S. Samsam</a:t>
            </a:r>
            <a:r>
              <a:rPr lang="it-IT" baseline="30000"/>
              <a:t>ICTP</a:t>
            </a:r>
            <a:r>
              <a:rPr lang="it-IT"/>
              <a:t>, E. Suerra </a:t>
            </a:r>
          </a:p>
        </p:txBody>
      </p:sp>
      <p:sp>
        <p:nvSpPr>
          <p:cNvPr id="11" name="TextBox 10">
            <a:extLst>
              <a:ext uri="{FF2B5EF4-FFF2-40B4-BE49-F238E27FC236}">
                <a16:creationId xmlns:a16="http://schemas.microsoft.com/office/drawing/2014/main" id="{0D72F08D-2288-0F4B-B35A-623CD827B302}"/>
              </a:ext>
            </a:extLst>
          </p:cNvPr>
          <p:cNvSpPr txBox="1"/>
          <p:nvPr/>
        </p:nvSpPr>
        <p:spPr>
          <a:xfrm>
            <a:off x="10166555" y="2585884"/>
            <a:ext cx="184731" cy="369332"/>
          </a:xfrm>
          <a:prstGeom prst="rect">
            <a:avLst/>
          </a:prstGeom>
          <a:noFill/>
        </p:spPr>
        <p:txBody>
          <a:bodyPr wrap="none" rtlCol="0">
            <a:spAutoFit/>
          </a:bodyPr>
          <a:lstStyle/>
          <a:p>
            <a:endParaRPr lang="it-IT"/>
          </a:p>
        </p:txBody>
      </p:sp>
      <p:sp>
        <p:nvSpPr>
          <p:cNvPr id="2" name="TextBox 1">
            <a:extLst>
              <a:ext uri="{FF2B5EF4-FFF2-40B4-BE49-F238E27FC236}">
                <a16:creationId xmlns:a16="http://schemas.microsoft.com/office/drawing/2014/main" id="{54891CEC-FEB4-4345-85F0-C95DAB806365}"/>
              </a:ext>
            </a:extLst>
          </p:cNvPr>
          <p:cNvSpPr txBox="1"/>
          <p:nvPr/>
        </p:nvSpPr>
        <p:spPr>
          <a:xfrm>
            <a:off x="9998765" y="5377070"/>
            <a:ext cx="184731" cy="369332"/>
          </a:xfrm>
          <a:prstGeom prst="rect">
            <a:avLst/>
          </a:prstGeom>
          <a:noFill/>
        </p:spPr>
        <p:txBody>
          <a:bodyPr wrap="none" rtlCol="0">
            <a:spAutoFit/>
          </a:bodyPr>
          <a:lstStyle/>
          <a:p>
            <a:endParaRPr lang="it-IT"/>
          </a:p>
        </p:txBody>
      </p:sp>
    </p:spTree>
    <p:extLst>
      <p:ext uri="{BB962C8B-B14F-4D97-AF65-F5344CB8AC3E}">
        <p14:creationId xmlns:p14="http://schemas.microsoft.com/office/powerpoint/2010/main" val="8186214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0"/>
          <p:cNvGrpSpPr/>
          <p:nvPr/>
        </p:nvGrpSpPr>
        <p:grpSpPr>
          <a:xfrm>
            <a:off x="250825" y="764704"/>
            <a:ext cx="8173032" cy="4104456"/>
            <a:chOff x="589311" y="1383658"/>
            <a:chExt cx="6713765" cy="2724662"/>
          </a:xfrm>
        </p:grpSpPr>
        <p:pic>
          <p:nvPicPr>
            <p:cNvPr id="5" name="Immagin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11" y="1383658"/>
              <a:ext cx="5667768" cy="2724662"/>
            </a:xfrm>
            <a:prstGeom prst="rect">
              <a:avLst/>
            </a:prstGeom>
          </p:spPr>
        </p:pic>
        <p:sp>
          <p:nvSpPr>
            <p:cNvPr id="6" name="Rettangolo 20"/>
            <p:cNvSpPr/>
            <p:nvPr/>
          </p:nvSpPr>
          <p:spPr>
            <a:xfrm>
              <a:off x="6072345" y="3677332"/>
              <a:ext cx="1230731" cy="425708"/>
            </a:xfrm>
            <a:prstGeom prst="rect">
              <a:avLst/>
            </a:prstGeom>
          </p:spPr>
          <p:txBody>
            <a:bodyPr wrap="non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135731">
                <a:buClr>
                  <a:srgbClr val="FFCD00"/>
                </a:buClr>
                <a:buSzPct val="133000"/>
              </a:pPr>
              <a:r>
                <a:rPr lang="en" sz="2000" b="1" dirty="0">
                  <a:solidFill>
                    <a:srgbClr val="62A156"/>
                  </a:solidFill>
                  <a:latin typeface="+mn-lt"/>
                  <a:ea typeface="Quattrocento Sans"/>
                  <a:cs typeface="Quattrocento Sans"/>
                  <a:sym typeface="Quattrocento Sans"/>
                </a:rPr>
                <a:t>σ</a:t>
              </a:r>
              <a:r>
                <a:rPr lang="en" sz="2000" b="1" baseline="-25000" dirty="0">
                  <a:solidFill>
                    <a:srgbClr val="62A156"/>
                  </a:solidFill>
                  <a:latin typeface="+mn-lt"/>
                  <a:ea typeface="Quattrocento Sans"/>
                  <a:cs typeface="Quattrocento Sans"/>
                  <a:sym typeface="Quattrocento Sans"/>
                </a:rPr>
                <a:t>s </a:t>
              </a:r>
              <a:r>
                <a:rPr lang="en" sz="2000" b="1" dirty="0">
                  <a:solidFill>
                    <a:srgbClr val="62A156"/>
                  </a:solidFill>
                  <a:latin typeface="+mn-lt"/>
                  <a:ea typeface="Quattrocento Sans"/>
                  <a:cs typeface="Quattrocento Sans"/>
                  <a:sym typeface="Quattrocento Sans"/>
                </a:rPr>
                <a:t>= 3.96</a:t>
              </a:r>
              <a:r>
                <a:rPr lang="el-GR" sz="2000" b="1" dirty="0">
                  <a:solidFill>
                    <a:srgbClr val="62A156"/>
                  </a:solidFill>
                  <a:latin typeface="+mn-lt"/>
                  <a:ea typeface="Quattrocento Sans"/>
                  <a:cs typeface="Times New Roman" panose="02020603050405020304" pitchFamily="18" charset="0"/>
                  <a:sym typeface="Quattrocento Sans"/>
                </a:rPr>
                <a:t>μ</a:t>
              </a:r>
              <a:r>
                <a:rPr lang="it-IT" sz="2000" b="1" dirty="0">
                  <a:solidFill>
                    <a:srgbClr val="62A156"/>
                  </a:solidFill>
                  <a:latin typeface="+mn-lt"/>
                  <a:ea typeface="Quattrocento Sans"/>
                  <a:cs typeface="Times New Roman" panose="02020603050405020304" pitchFamily="18" charset="0"/>
                  <a:sym typeface="Quattrocento Sans"/>
                </a:rPr>
                <a:t>m </a:t>
              </a:r>
            </a:p>
            <a:p>
              <a:pPr marL="135731">
                <a:buClr>
                  <a:srgbClr val="FFCD00"/>
                </a:buClr>
                <a:buSzPct val="133000"/>
              </a:pPr>
              <a:r>
                <a:rPr lang="it-IT" sz="2000" b="1" dirty="0">
                  <a:solidFill>
                    <a:srgbClr val="62A156"/>
                  </a:solidFill>
                  <a:latin typeface="+mn-lt"/>
                  <a:ea typeface="Quattrocento Sans"/>
                  <a:cs typeface="Times New Roman" panose="02020603050405020304" pitchFamily="18" charset="0"/>
                  <a:sym typeface="Quattrocento Sans"/>
                </a:rPr>
                <a:t>(</a:t>
              </a:r>
              <a:r>
                <a:rPr lang="it-IT" sz="2000" b="1" dirty="0" err="1">
                  <a:solidFill>
                    <a:srgbClr val="62A156"/>
                  </a:solidFill>
                  <a:latin typeface="+mn-lt"/>
                  <a:ea typeface="Quattrocento Sans"/>
                  <a:cs typeface="Times New Roman" panose="02020603050405020304" pitchFamily="18" charset="0"/>
                  <a:sym typeface="Quattrocento Sans"/>
                </a:rPr>
                <a:t>C</a:t>
              </a:r>
              <a:r>
                <a:rPr lang="it-IT" sz="2000" b="1" baseline="-25000" dirty="0" err="1">
                  <a:solidFill>
                    <a:srgbClr val="62A156"/>
                  </a:solidFill>
                  <a:latin typeface="+mn-lt"/>
                  <a:ea typeface="Quattrocento Sans"/>
                  <a:cs typeface="Times New Roman" panose="02020603050405020304" pitchFamily="18" charset="0"/>
                  <a:sym typeface="Quattrocento Sans"/>
                </a:rPr>
                <a:t>f</a:t>
              </a:r>
              <a:r>
                <a:rPr lang="it-IT" sz="2000" b="1" baseline="-25000" dirty="0">
                  <a:solidFill>
                    <a:srgbClr val="62A156"/>
                  </a:solidFill>
                  <a:latin typeface="+mn-lt"/>
                  <a:ea typeface="Quattrocento Sans"/>
                  <a:cs typeface="Times New Roman" panose="02020603050405020304" pitchFamily="18" charset="0"/>
                  <a:sym typeface="Quattrocento Sans"/>
                </a:rPr>
                <a:t> </a:t>
              </a:r>
              <a:r>
                <a:rPr lang="it-IT" sz="2000" b="1" dirty="0">
                  <a:solidFill>
                    <a:srgbClr val="62A156"/>
                  </a:solidFill>
                  <a:latin typeface="+mn-lt"/>
                  <a:ea typeface="Quattrocento Sans"/>
                  <a:cs typeface="Times New Roman" panose="02020603050405020304" pitchFamily="18" charset="0"/>
                  <a:sym typeface="Quattrocento Sans"/>
                </a:rPr>
                <a:t>≈ 64.9)</a:t>
              </a:r>
            </a:p>
          </p:txBody>
        </p:sp>
      </p:grpSp>
      <p:cxnSp>
        <p:nvCxnSpPr>
          <p:cNvPr id="7" name="Straight Connector 6"/>
          <p:cNvCxnSpPr/>
          <p:nvPr/>
        </p:nvCxnSpPr>
        <p:spPr>
          <a:xfrm>
            <a:off x="993775" y="549275"/>
            <a:ext cx="7921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16"/>
          <p:cNvSpPr txBox="1">
            <a:spLocks noChangeArrowheads="1"/>
          </p:cNvSpPr>
          <p:nvPr/>
        </p:nvSpPr>
        <p:spPr bwMode="auto">
          <a:xfrm>
            <a:off x="943348" y="-27384"/>
            <a:ext cx="7480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dirty="0">
                <a:latin typeface="Gabriola" panose="04040605051002020D02" pitchFamily="82" charset="0"/>
              </a:rPr>
              <a:t>The </a:t>
            </a:r>
            <a:r>
              <a:rPr lang="it-IT" dirty="0" err="1">
                <a:latin typeface="Gabriola" panose="04040605051002020D02" pitchFamily="82" charset="0"/>
              </a:rPr>
              <a:t>compressor</a:t>
            </a:r>
            <a:r>
              <a:rPr lang="it-IT" dirty="0">
                <a:latin typeface="Gabriola" panose="04040605051002020D02" pitchFamily="82" charset="0"/>
              </a:rPr>
              <a:t> performances (output emittance= 0.5 </a:t>
            </a:r>
            <a:r>
              <a:rPr lang="it-IT" dirty="0" err="1">
                <a:latin typeface="Gabriola" panose="04040605051002020D02" pitchFamily="82" charset="0"/>
              </a:rPr>
              <a:t>um</a:t>
            </a:r>
            <a:r>
              <a:rPr lang="it-IT" dirty="0">
                <a:latin typeface="Gabriola" panose="04040605051002020D02" pitchFamily="82" charset="0"/>
              </a:rPr>
              <a:t>)</a:t>
            </a:r>
            <a:endParaRPr lang="en-US" dirty="0">
              <a:latin typeface="Gabriola" panose="04040605051002020D02" pitchFamily="82" charset="0"/>
            </a:endParaRPr>
          </a:p>
        </p:txBody>
      </p:sp>
      <p:sp>
        <p:nvSpPr>
          <p:cNvPr id="9" name="Rettangolo 20"/>
          <p:cNvSpPr/>
          <p:nvPr/>
        </p:nvSpPr>
        <p:spPr>
          <a:xfrm>
            <a:off x="107504" y="4869160"/>
            <a:ext cx="3430106" cy="707886"/>
          </a:xfrm>
          <a:prstGeom prst="rect">
            <a:avLst/>
          </a:prstGeom>
        </p:spPr>
        <p:txBody>
          <a:bodyPr wrap="non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135731">
              <a:buClr>
                <a:srgbClr val="FFCD00"/>
              </a:buClr>
              <a:buSzPct val="133000"/>
            </a:pPr>
            <a:r>
              <a:rPr lang="en-US" sz="2000" b="1" dirty="0">
                <a:solidFill>
                  <a:srgbClr val="62A156"/>
                </a:solidFill>
                <a:latin typeface="+mn-lt"/>
                <a:ea typeface="Quattrocento Sans"/>
                <a:cs typeface="Times New Roman" panose="02020603050405020304" pitchFamily="18" charset="0"/>
                <a:sym typeface="Quattrocento Sans"/>
              </a:rPr>
              <a:t>Peak current evaluation</a:t>
            </a:r>
          </a:p>
          <a:p>
            <a:pPr marL="135731">
              <a:buClr>
                <a:srgbClr val="FFCD00"/>
              </a:buClr>
              <a:buSzPct val="133000"/>
            </a:pPr>
            <a:r>
              <a:rPr lang="en-US" sz="2000" b="1" dirty="0">
                <a:solidFill>
                  <a:srgbClr val="62A156"/>
                </a:solidFill>
                <a:latin typeface="+mn-lt"/>
                <a:ea typeface="Quattrocento Sans"/>
                <a:cs typeface="Times New Roman" panose="02020603050405020304" pitchFamily="18" charset="0"/>
                <a:sym typeface="Quattrocento Sans"/>
              </a:rPr>
              <a:t>(</a:t>
            </a:r>
            <a:r>
              <a:rPr lang="en-US" sz="2000" b="1" dirty="0" err="1">
                <a:solidFill>
                  <a:srgbClr val="62A156"/>
                </a:solidFill>
                <a:latin typeface="+mn-lt"/>
                <a:ea typeface="Quattrocento Sans"/>
                <a:cs typeface="Times New Roman" panose="02020603050405020304" pitchFamily="18" charset="0"/>
                <a:sym typeface="Quattrocento Sans"/>
              </a:rPr>
              <a:t>C</a:t>
            </a:r>
            <a:r>
              <a:rPr lang="en-US" sz="2000" b="1" baseline="-25000" dirty="0" err="1">
                <a:solidFill>
                  <a:srgbClr val="62A156"/>
                </a:solidFill>
                <a:latin typeface="+mn-lt"/>
                <a:ea typeface="Quattrocento Sans"/>
                <a:cs typeface="Times New Roman" panose="02020603050405020304" pitchFamily="18" charset="0"/>
                <a:sym typeface="Quattrocento Sans"/>
              </a:rPr>
              <a:t>f</a:t>
            </a:r>
            <a:r>
              <a:rPr lang="en-US" sz="2000" b="1" baseline="-25000" dirty="0">
                <a:solidFill>
                  <a:srgbClr val="62A156"/>
                </a:solidFill>
                <a:latin typeface="+mn-lt"/>
                <a:ea typeface="Quattrocento Sans"/>
                <a:cs typeface="Times New Roman" panose="02020603050405020304" pitchFamily="18" charset="0"/>
                <a:sym typeface="Quattrocento Sans"/>
              </a:rPr>
              <a:t> </a:t>
            </a:r>
            <a:r>
              <a:rPr lang="en-US" sz="2000" b="1" dirty="0">
                <a:solidFill>
                  <a:srgbClr val="62A156"/>
                </a:solidFill>
                <a:latin typeface="+mn-lt"/>
                <a:ea typeface="Quattrocento Sans"/>
                <a:cs typeface="Times New Roman" panose="02020603050405020304" pitchFamily="18" charset="0"/>
                <a:sym typeface="Quattrocento Sans"/>
              </a:rPr>
              <a:t>≈ 64.9) x (</a:t>
            </a:r>
            <a:r>
              <a:rPr lang="en-US" sz="2000" b="1" dirty="0" err="1">
                <a:solidFill>
                  <a:srgbClr val="62A156"/>
                </a:solidFill>
                <a:latin typeface="+mn-lt"/>
                <a:ea typeface="Quattrocento Sans"/>
                <a:cs typeface="Times New Roman" panose="02020603050405020304" pitchFamily="18" charset="0"/>
                <a:sym typeface="Quattrocento Sans"/>
              </a:rPr>
              <a:t>I</a:t>
            </a:r>
            <a:r>
              <a:rPr lang="en-US" sz="2000" b="1" baseline="-25000" dirty="0" err="1">
                <a:solidFill>
                  <a:srgbClr val="62A156"/>
                </a:solidFill>
                <a:latin typeface="+mn-lt"/>
                <a:ea typeface="Quattrocento Sans"/>
                <a:cs typeface="Times New Roman" panose="02020603050405020304" pitchFamily="18" charset="0"/>
                <a:sym typeface="Quattrocento Sans"/>
              </a:rPr>
              <a:t>p</a:t>
            </a:r>
            <a:r>
              <a:rPr lang="en-US" sz="2000" b="1" dirty="0">
                <a:solidFill>
                  <a:srgbClr val="62A156"/>
                </a:solidFill>
                <a:latin typeface="+mn-lt"/>
                <a:ea typeface="Quattrocento Sans"/>
                <a:cs typeface="Times New Roman" panose="02020603050405020304" pitchFamily="18" charset="0"/>
                <a:sym typeface="Quattrocento Sans"/>
              </a:rPr>
              <a:t>=25A) = 1650 A</a:t>
            </a:r>
          </a:p>
        </p:txBody>
      </p:sp>
    </p:spTree>
    <p:extLst>
      <p:ext uri="{BB962C8B-B14F-4D97-AF65-F5344CB8AC3E}">
        <p14:creationId xmlns:p14="http://schemas.microsoft.com/office/powerpoint/2010/main" val="28046644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7897C47-87F8-E049-9061-34E2529D9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8235528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6"/>
          <p:cNvSpPr txBox="1">
            <a:spLocks noChangeArrowheads="1"/>
          </p:cNvSpPr>
          <p:nvPr/>
        </p:nvSpPr>
        <p:spPr bwMode="auto">
          <a:xfrm>
            <a:off x="922338" y="-27384"/>
            <a:ext cx="7993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dirty="0" err="1">
                <a:latin typeface="Gabriola" panose="04040605051002020D02" pitchFamily="82" charset="0"/>
              </a:rPr>
              <a:t>Apex</a:t>
            </a:r>
            <a:r>
              <a:rPr lang="it-IT" dirty="0">
                <a:latin typeface="Gabriola" panose="04040605051002020D02" pitchFamily="82" charset="0"/>
              </a:rPr>
              <a:t> MARIX &amp; </a:t>
            </a:r>
            <a:r>
              <a:rPr lang="it-IT" dirty="0" err="1">
                <a:latin typeface="Gabriola" panose="04040605051002020D02" pitchFamily="82" charset="0"/>
              </a:rPr>
              <a:t>BriXS</a:t>
            </a:r>
            <a:r>
              <a:rPr lang="it-IT" dirty="0">
                <a:latin typeface="Gabriola" panose="04040605051002020D02" pitchFamily="82" charset="0"/>
              </a:rPr>
              <a:t> </a:t>
            </a:r>
            <a:r>
              <a:rPr lang="it-IT" dirty="0" err="1">
                <a:latin typeface="Gabriola" panose="04040605051002020D02" pitchFamily="82" charset="0"/>
              </a:rPr>
              <a:t>working</a:t>
            </a:r>
            <a:r>
              <a:rPr lang="it-IT" dirty="0">
                <a:latin typeface="Gabriola" panose="04040605051002020D02" pitchFamily="82" charset="0"/>
              </a:rPr>
              <a:t> </a:t>
            </a:r>
            <a:r>
              <a:rPr lang="it-IT" dirty="0" err="1">
                <a:latin typeface="Gabriola" panose="04040605051002020D02" pitchFamily="82" charset="0"/>
              </a:rPr>
              <a:t>points</a:t>
            </a:r>
            <a:endParaRPr lang="en-US" dirty="0">
              <a:latin typeface="Gabriola" panose="04040605051002020D02" pitchFamily="82" charset="0"/>
            </a:endParaRPr>
          </a:p>
        </p:txBody>
      </p:sp>
      <p:cxnSp>
        <p:nvCxnSpPr>
          <p:cNvPr id="5" name="Straight Connector 4"/>
          <p:cNvCxnSpPr/>
          <p:nvPr/>
        </p:nvCxnSpPr>
        <p:spPr>
          <a:xfrm>
            <a:off x="250825" y="549275"/>
            <a:ext cx="86930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nvPr>
        </p:nvGraphicFramePr>
        <p:xfrm>
          <a:off x="250825" y="704126"/>
          <a:ext cx="8713663" cy="2508850"/>
        </p:xfrm>
        <a:graphic>
          <a:graphicData uri="http://schemas.openxmlformats.org/drawingml/2006/table">
            <a:tbl>
              <a:tblPr firstRow="1" bandRow="1">
                <a:tableStyleId>{616DA210-FB5B-4158-B5E0-FEB733F419BA}</a:tableStyleId>
              </a:tblPr>
              <a:tblGrid>
                <a:gridCol w="879357">
                  <a:extLst>
                    <a:ext uri="{9D8B030D-6E8A-4147-A177-3AD203B41FA5}">
                      <a16:colId xmlns:a16="http://schemas.microsoft.com/office/drawing/2014/main" val="20000"/>
                    </a:ext>
                  </a:extLst>
                </a:gridCol>
                <a:gridCol w="585767">
                  <a:extLst>
                    <a:ext uri="{9D8B030D-6E8A-4147-A177-3AD203B41FA5}">
                      <a16:colId xmlns:a16="http://schemas.microsoft.com/office/drawing/2014/main" val="20001"/>
                    </a:ext>
                  </a:extLst>
                </a:gridCol>
                <a:gridCol w="1055851">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gridCol w="893981">
                  <a:extLst>
                    <a:ext uri="{9D8B030D-6E8A-4147-A177-3AD203B41FA5}">
                      <a16:colId xmlns:a16="http://schemas.microsoft.com/office/drawing/2014/main" val="20005"/>
                    </a:ext>
                  </a:extLst>
                </a:gridCol>
                <a:gridCol w="658988">
                  <a:extLst>
                    <a:ext uri="{9D8B030D-6E8A-4147-A177-3AD203B41FA5}">
                      <a16:colId xmlns:a16="http://schemas.microsoft.com/office/drawing/2014/main" val="20006"/>
                    </a:ext>
                  </a:extLst>
                </a:gridCol>
                <a:gridCol w="1031770">
                  <a:extLst>
                    <a:ext uri="{9D8B030D-6E8A-4147-A177-3AD203B41FA5}">
                      <a16:colId xmlns:a16="http://schemas.microsoft.com/office/drawing/2014/main" val="20007"/>
                    </a:ext>
                  </a:extLst>
                </a:gridCol>
                <a:gridCol w="871645">
                  <a:extLst>
                    <a:ext uri="{9D8B030D-6E8A-4147-A177-3AD203B41FA5}">
                      <a16:colId xmlns:a16="http://schemas.microsoft.com/office/drawing/2014/main" val="20008"/>
                    </a:ext>
                  </a:extLst>
                </a:gridCol>
              </a:tblGrid>
              <a:tr h="792088">
                <a:tc>
                  <a:txBody>
                    <a:bodyPr/>
                    <a:lstStyle/>
                    <a:p>
                      <a:r>
                        <a:rPr lang="it-IT" sz="1800" baseline="0" dirty="0" err="1"/>
                        <a:t>T</a:t>
                      </a:r>
                      <a:r>
                        <a:rPr lang="it-IT" sz="1800" baseline="-25000" dirty="0" err="1"/>
                        <a:t>Exit</a:t>
                      </a:r>
                      <a:r>
                        <a:rPr lang="it-IT" sz="1800" baseline="0" dirty="0"/>
                        <a:t> </a:t>
                      </a:r>
                      <a:r>
                        <a:rPr lang="it-IT" sz="1800" dirty="0"/>
                        <a:t> [</a:t>
                      </a:r>
                      <a:r>
                        <a:rPr lang="it-IT" sz="1800" dirty="0" err="1"/>
                        <a:t>KeV</a:t>
                      </a:r>
                      <a:r>
                        <a:rPr lang="it-IT" sz="1800" dirty="0"/>
                        <a:t>]</a:t>
                      </a:r>
                      <a:endParaRPr lang="en-US" sz="1800" dirty="0"/>
                    </a:p>
                  </a:txBody>
                  <a:tcPr marT="45732" marB="45732">
                    <a:solidFill>
                      <a:srgbClr val="262626">
                        <a:alpha val="20000"/>
                      </a:srgbClr>
                    </a:solidFill>
                  </a:tcPr>
                </a:tc>
                <a:tc>
                  <a:txBody>
                    <a:bodyPr/>
                    <a:lstStyle/>
                    <a:p>
                      <a:r>
                        <a:rPr lang="it-IT" sz="1800" dirty="0" err="1"/>
                        <a:t>Qb</a:t>
                      </a:r>
                      <a:r>
                        <a:rPr lang="it-IT" sz="1800" dirty="0"/>
                        <a:t> [</a:t>
                      </a:r>
                      <a:r>
                        <a:rPr lang="it-IT" sz="1800" dirty="0" err="1"/>
                        <a:t>pC</a:t>
                      </a:r>
                      <a:r>
                        <a:rPr lang="it-IT" sz="1800" dirty="0"/>
                        <a:t>]</a:t>
                      </a:r>
                      <a:endParaRPr lang="en-US" sz="1800" dirty="0"/>
                    </a:p>
                  </a:txBody>
                  <a:tcPr marT="45732" marB="45732">
                    <a:solidFill>
                      <a:srgbClr val="262626">
                        <a:alpha val="20000"/>
                      </a:srgbClr>
                    </a:solidFill>
                  </a:tcPr>
                </a:tc>
                <a:tc>
                  <a:txBody>
                    <a:bodyPr/>
                    <a:lstStyle/>
                    <a:p>
                      <a:r>
                        <a:rPr lang="it-IT" sz="1800" dirty="0" err="1"/>
                        <a:t>T</a:t>
                      </a:r>
                      <a:r>
                        <a:rPr lang="it-IT" sz="1800" baseline="-25000" dirty="0" err="1"/>
                        <a:t>laser</a:t>
                      </a:r>
                      <a:r>
                        <a:rPr lang="it-IT" sz="1800" baseline="-25000" dirty="0"/>
                        <a:t> </a:t>
                      </a:r>
                      <a:r>
                        <a:rPr lang="it-IT" sz="1800" baseline="0" dirty="0"/>
                        <a:t>[</a:t>
                      </a:r>
                      <a:r>
                        <a:rPr lang="it-IT" sz="1800" baseline="0" dirty="0" err="1"/>
                        <a:t>ps</a:t>
                      </a:r>
                      <a:r>
                        <a:rPr lang="it-IT" sz="1800" baseline="0" dirty="0"/>
                        <a:t>]</a:t>
                      </a:r>
                      <a:br>
                        <a:rPr lang="it-IT" sz="1800" baseline="0" dirty="0"/>
                      </a:br>
                      <a:r>
                        <a:rPr lang="it-IT" sz="1800" baseline="0" dirty="0"/>
                        <a:t>(plateau)</a:t>
                      </a:r>
                      <a:endParaRPr lang="en-US" sz="1800" baseline="0" dirty="0"/>
                    </a:p>
                  </a:txBody>
                  <a:tcPr marT="45732" marB="45732">
                    <a:solidFill>
                      <a:srgbClr val="262626">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a:t>σ</a:t>
                      </a:r>
                      <a:r>
                        <a:rPr lang="it-IT" sz="1800" baseline="-25000" dirty="0" err="1"/>
                        <a:t>x_laser</a:t>
                      </a:r>
                      <a:r>
                        <a:rPr lang="it-IT" sz="1800" baseline="-25000" dirty="0"/>
                        <a:t> </a:t>
                      </a:r>
                      <a:r>
                        <a:rPr lang="it-IT" sz="1800" baseline="0" dirty="0"/>
                        <a:t>[mm]</a:t>
                      </a:r>
                      <a:endParaRPr lang="en-US" sz="1800" baseline="0" dirty="0"/>
                    </a:p>
                  </a:txBody>
                  <a:tcPr marT="45732" marB="45732">
                    <a:solidFill>
                      <a:srgbClr val="262626">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700" dirty="0"/>
                        <a:t>ε</a:t>
                      </a:r>
                      <a:r>
                        <a:rPr lang="it-IT" sz="1700" baseline="-25000" dirty="0" err="1"/>
                        <a:t>n,t</a:t>
                      </a:r>
                      <a:r>
                        <a:rPr lang="it-IT" sz="1700" baseline="0" dirty="0"/>
                        <a:t> /</a:t>
                      </a:r>
                      <a:r>
                        <a:rPr lang="el-GR" sz="1700" dirty="0"/>
                        <a:t>σ</a:t>
                      </a:r>
                      <a:r>
                        <a:rPr lang="it-IT" sz="1700" baseline="-25000" dirty="0"/>
                        <a:t>x</a:t>
                      </a:r>
                      <a:r>
                        <a:rPr lang="it-IT" sz="1700" baseline="0" dirty="0"/>
                        <a:t> [</a:t>
                      </a:r>
                      <a:r>
                        <a:rPr lang="it-IT" sz="1700" dirty="0"/>
                        <a:t>µm/1mm</a:t>
                      </a:r>
                      <a:r>
                        <a:rPr lang="it-IT" sz="1700" baseline="0" dirty="0"/>
                        <a:t>]</a:t>
                      </a:r>
                      <a:endParaRPr lang="en-US" sz="1700" baseline="0" dirty="0"/>
                    </a:p>
                  </a:txBody>
                  <a:tcPr marT="45732" marB="45732">
                    <a:solidFill>
                      <a:srgbClr val="262626">
                        <a:alpha val="20000"/>
                      </a:srgbClr>
                    </a:solidFill>
                  </a:tcPr>
                </a:tc>
                <a:tc>
                  <a:txBody>
                    <a:bodyPr/>
                    <a:lstStyle/>
                    <a:p>
                      <a:r>
                        <a:rPr lang="el-GR" sz="1800" dirty="0"/>
                        <a:t>σ</a:t>
                      </a:r>
                      <a:r>
                        <a:rPr lang="it-IT" sz="1800" baseline="-25000" dirty="0"/>
                        <a:t>z</a:t>
                      </a:r>
                      <a:r>
                        <a:rPr lang="it-IT" sz="1800" baseline="0" dirty="0"/>
                        <a:t> </a:t>
                      </a:r>
                    </a:p>
                    <a:p>
                      <a:r>
                        <a:rPr lang="it-IT" sz="1800" baseline="0" dirty="0"/>
                        <a:t>[</a:t>
                      </a:r>
                      <a:r>
                        <a:rPr lang="it-IT" sz="1800" baseline="0" dirty="0" err="1"/>
                        <a:t>um</a:t>
                      </a:r>
                      <a:r>
                        <a:rPr lang="it-IT" sz="1800" baseline="0" dirty="0"/>
                        <a:t>]</a:t>
                      </a:r>
                      <a:endParaRPr lang="en-US" sz="1800" dirty="0"/>
                    </a:p>
                  </a:txBody>
                  <a:tcPr marT="45732" marB="45732">
                    <a:solidFill>
                      <a:srgbClr val="8CAA48"/>
                    </a:solidFill>
                  </a:tcPr>
                </a:tc>
                <a:tc>
                  <a:txBody>
                    <a:bodyPr/>
                    <a:lstStyle/>
                    <a:p>
                      <a:r>
                        <a:rPr lang="el-GR" sz="1800" dirty="0"/>
                        <a:t>ε</a:t>
                      </a:r>
                      <a:r>
                        <a:rPr lang="it-IT" sz="1800" baseline="-25000" dirty="0"/>
                        <a:t>n</a:t>
                      </a:r>
                    </a:p>
                    <a:p>
                      <a:r>
                        <a:rPr lang="it-IT" sz="1800" dirty="0"/>
                        <a:t>[µm]</a:t>
                      </a:r>
                      <a:endParaRPr lang="en-US" sz="1800" dirty="0"/>
                    </a:p>
                  </a:txBody>
                  <a:tcPr marT="45732" marB="45732">
                    <a:solidFill>
                      <a:srgbClr val="8CAA48"/>
                    </a:solidFill>
                  </a:tcPr>
                </a:tc>
                <a:tc>
                  <a:txBody>
                    <a:bodyPr/>
                    <a:lstStyle/>
                    <a:p>
                      <a:r>
                        <a:rPr lang="el-GR" sz="1800" dirty="0"/>
                        <a:t>Δγ</a:t>
                      </a:r>
                      <a:r>
                        <a:rPr lang="it-IT" sz="1800" baseline="0" dirty="0"/>
                        <a:t> </a:t>
                      </a:r>
                      <a:r>
                        <a:rPr lang="it-IT" sz="1800" dirty="0"/>
                        <a:t>[</a:t>
                      </a:r>
                      <a:r>
                        <a:rPr lang="it-IT" sz="1800" dirty="0" err="1"/>
                        <a:t>KeV</a:t>
                      </a:r>
                      <a:r>
                        <a:rPr lang="it-IT" sz="1800" dirty="0"/>
                        <a:t>]</a:t>
                      </a:r>
                    </a:p>
                  </a:txBody>
                  <a:tcPr marT="45732" marB="45732">
                    <a:solidFill>
                      <a:srgbClr val="8CAA48"/>
                    </a:solidFill>
                  </a:tcPr>
                </a:tc>
                <a:tc>
                  <a:txBody>
                    <a:bodyPr/>
                    <a:lstStyle/>
                    <a:p>
                      <a:r>
                        <a:rPr lang="it-IT" sz="1800" dirty="0"/>
                        <a:t>T</a:t>
                      </a:r>
                    </a:p>
                    <a:p>
                      <a:r>
                        <a:rPr lang="it-IT" sz="1800" dirty="0"/>
                        <a:t>[</a:t>
                      </a:r>
                      <a:r>
                        <a:rPr lang="it-IT" sz="1800" dirty="0" err="1"/>
                        <a:t>MeV</a:t>
                      </a:r>
                      <a:r>
                        <a:rPr lang="it-IT" sz="1800" dirty="0"/>
                        <a:t>]</a:t>
                      </a:r>
                      <a:endParaRPr lang="en-US" sz="1800" dirty="0"/>
                    </a:p>
                  </a:txBody>
                  <a:tcPr marT="45732" marB="45732">
                    <a:solidFill>
                      <a:srgbClr val="8CAA48"/>
                    </a:solidFill>
                  </a:tcPr>
                </a:tc>
                <a:extLst>
                  <a:ext uri="{0D108BD9-81ED-4DB2-BD59-A6C34878D82A}">
                    <a16:rowId xmlns:a16="http://schemas.microsoft.com/office/drawing/2014/main" val="10000"/>
                  </a:ext>
                </a:extLst>
              </a:tr>
              <a:tr h="370934">
                <a:tc>
                  <a:txBody>
                    <a:bodyPr/>
                    <a:lstStyle/>
                    <a:p>
                      <a:r>
                        <a:rPr lang="it-IT" sz="1800" b="1" kern="1200" dirty="0">
                          <a:solidFill>
                            <a:schemeClr val="bg1"/>
                          </a:solidFill>
                          <a:latin typeface="+mn-lt"/>
                          <a:ea typeface="+mn-ea"/>
                          <a:cs typeface="+mn-cs"/>
                        </a:rPr>
                        <a:t>BriXS</a:t>
                      </a:r>
                      <a:endParaRPr lang="en-US" sz="1800" b="1" kern="1200" dirty="0">
                        <a:solidFill>
                          <a:schemeClr val="bg1"/>
                        </a:solidFill>
                        <a:latin typeface="+mn-lt"/>
                        <a:ea typeface="+mn-ea"/>
                        <a:cs typeface="+mn-cs"/>
                      </a:endParaRPr>
                    </a:p>
                  </a:txBody>
                  <a:tcPr marT="45732" marB="45732" anchor="ctr">
                    <a:solidFill>
                      <a:schemeClr val="accent1"/>
                    </a:solidFill>
                  </a:tcPr>
                </a:tc>
                <a:tc>
                  <a:txBody>
                    <a:bodyPr/>
                    <a:lstStyle/>
                    <a:p>
                      <a:endParaRPr lang="en-US" sz="1800" dirty="0">
                        <a:solidFill>
                          <a:schemeClr val="bg1"/>
                        </a:solidFill>
                      </a:endParaRPr>
                    </a:p>
                  </a:txBody>
                  <a:tcPr marT="45732" marB="45732" anchor="ctr">
                    <a:solidFill>
                      <a:schemeClr val="accent1"/>
                    </a:solidFill>
                  </a:tcPr>
                </a:tc>
                <a:tc>
                  <a:txBody>
                    <a:bodyPr/>
                    <a:lstStyle/>
                    <a:p>
                      <a:endParaRPr lang="en-US" sz="1800" dirty="0">
                        <a:solidFill>
                          <a:schemeClr val="bg1"/>
                        </a:solidFill>
                      </a:endParaRPr>
                    </a:p>
                  </a:txBody>
                  <a:tcPr marT="45732" marB="45732" anchor="ctr">
                    <a:solidFill>
                      <a:schemeClr val="accent1"/>
                    </a:solidFill>
                  </a:tcPr>
                </a:tc>
                <a:tc>
                  <a:txBody>
                    <a:bodyPr/>
                    <a:lstStyle/>
                    <a:p>
                      <a:endParaRPr lang="en-US" sz="1800" dirty="0">
                        <a:solidFill>
                          <a:schemeClr val="bg1"/>
                        </a:solidFill>
                      </a:endParaRPr>
                    </a:p>
                  </a:txBody>
                  <a:tcPr marT="45732" marB="45732" anchor="ctr">
                    <a:solidFill>
                      <a:schemeClr val="accent1"/>
                    </a:solidFill>
                  </a:tcPr>
                </a:tc>
                <a:tc>
                  <a:txBody>
                    <a:bodyPr/>
                    <a:lstStyle/>
                    <a:p>
                      <a:endParaRPr lang="en-US" sz="1800" dirty="0">
                        <a:solidFill>
                          <a:schemeClr val="bg1"/>
                        </a:solidFill>
                      </a:endParaRPr>
                    </a:p>
                  </a:txBody>
                  <a:tcPr marT="45732" marB="45732" anchor="ctr">
                    <a:solidFill>
                      <a:schemeClr val="accent1"/>
                    </a:solidFill>
                  </a:tcPr>
                </a:tc>
                <a:tc>
                  <a:txBody>
                    <a:bodyPr/>
                    <a:lstStyle/>
                    <a:p>
                      <a:r>
                        <a:rPr lang="it-IT" sz="1800" dirty="0">
                          <a:solidFill>
                            <a:schemeClr val="bg1"/>
                          </a:solidFill>
                        </a:rPr>
                        <a:t>Inj. exit</a:t>
                      </a:r>
                      <a:endParaRPr lang="en-US" sz="1800" dirty="0">
                        <a:solidFill>
                          <a:schemeClr val="bg1"/>
                        </a:solidFill>
                      </a:endParaRPr>
                    </a:p>
                  </a:txBody>
                  <a:tcPr marT="45732" marB="45732" anchor="ctr">
                    <a:solidFill>
                      <a:schemeClr val="accent1"/>
                    </a:solidFill>
                  </a:tcPr>
                </a:tc>
                <a:tc>
                  <a:txBody>
                    <a:bodyPr/>
                    <a:lstStyle/>
                    <a:p>
                      <a:endParaRPr lang="en-US" sz="1800">
                        <a:solidFill>
                          <a:schemeClr val="bg1"/>
                        </a:solidFill>
                      </a:endParaRPr>
                    </a:p>
                  </a:txBody>
                  <a:tcPr marT="45732" marB="45732" anchor="ctr">
                    <a:solidFill>
                      <a:schemeClr val="accent1"/>
                    </a:solidFill>
                  </a:tcPr>
                </a:tc>
                <a:tc>
                  <a:txBody>
                    <a:bodyPr/>
                    <a:lstStyle/>
                    <a:p>
                      <a:endParaRPr lang="en-US" sz="1800" dirty="0">
                        <a:solidFill>
                          <a:schemeClr val="bg1"/>
                        </a:solidFill>
                      </a:endParaRPr>
                    </a:p>
                  </a:txBody>
                  <a:tcPr marT="45732" marB="45732" anchor="ctr">
                    <a:solidFill>
                      <a:schemeClr val="accent1"/>
                    </a:solidFill>
                  </a:tcPr>
                </a:tc>
                <a:tc>
                  <a:txBody>
                    <a:bodyPr/>
                    <a:lstStyle/>
                    <a:p>
                      <a:endParaRPr lang="en-US" sz="1800" dirty="0">
                        <a:solidFill>
                          <a:schemeClr val="bg1"/>
                        </a:solidFill>
                      </a:endParaRPr>
                    </a:p>
                  </a:txBody>
                  <a:tcPr marT="45732" marB="45732" anchor="ctr">
                    <a:solidFill>
                      <a:schemeClr val="accent1"/>
                    </a:solidFill>
                  </a:tcPr>
                </a:tc>
                <a:extLst>
                  <a:ext uri="{0D108BD9-81ED-4DB2-BD59-A6C34878D82A}">
                    <a16:rowId xmlns:a16="http://schemas.microsoft.com/office/drawing/2014/main" val="10001"/>
                  </a:ext>
                </a:extLst>
              </a:tr>
              <a:tr h="493162">
                <a:tc>
                  <a:txBody>
                    <a:bodyPr/>
                    <a:lstStyle/>
                    <a:p>
                      <a:r>
                        <a:rPr lang="it-IT" sz="1800" b="1" dirty="0"/>
                        <a:t>830</a:t>
                      </a:r>
                      <a:endParaRPr lang="en-US" sz="1800" b="1" dirty="0"/>
                    </a:p>
                  </a:txBody>
                  <a:tcPr marT="45732" marB="45732" anchor="ctr"/>
                </a:tc>
                <a:tc>
                  <a:txBody>
                    <a:bodyPr/>
                    <a:lstStyle/>
                    <a:p>
                      <a:r>
                        <a:rPr lang="it-IT" sz="1800" b="1" dirty="0"/>
                        <a:t>200</a:t>
                      </a:r>
                      <a:endParaRPr lang="en-US" sz="1800" b="1" dirty="0"/>
                    </a:p>
                  </a:txBody>
                  <a:tcPr marT="45732" marB="45732" anchor="ctr"/>
                </a:tc>
                <a:tc>
                  <a:txBody>
                    <a:bodyPr/>
                    <a:lstStyle/>
                    <a:p>
                      <a:r>
                        <a:rPr lang="it-IT" sz="1800" b="1" dirty="0">
                          <a:solidFill>
                            <a:schemeClr val="tx1"/>
                          </a:solidFill>
                        </a:rPr>
                        <a:t>48</a:t>
                      </a:r>
                      <a:endParaRPr lang="en-US" sz="1800" b="1" dirty="0">
                        <a:solidFill>
                          <a:srgbClr val="FF0000"/>
                        </a:solidFill>
                      </a:endParaRPr>
                    </a:p>
                  </a:txBody>
                  <a:tcPr marT="45732" marB="45732" anchor="ctr"/>
                </a:tc>
                <a:tc>
                  <a:txBody>
                    <a:bodyPr/>
                    <a:lstStyle/>
                    <a:p>
                      <a:r>
                        <a:rPr lang="it-IT" sz="1800" b="1" dirty="0"/>
                        <a:t>420</a:t>
                      </a:r>
                      <a:endParaRPr lang="en-US" sz="1800" b="1" dirty="0"/>
                    </a:p>
                  </a:txBody>
                  <a:tcPr marT="45732" marB="45732" anchor="ctr"/>
                </a:tc>
                <a:tc>
                  <a:txBody>
                    <a:bodyPr/>
                    <a:lstStyle/>
                    <a:p>
                      <a:r>
                        <a:rPr lang="it-IT" sz="1800" b="1" dirty="0"/>
                        <a:t>0.5</a:t>
                      </a:r>
                      <a:endParaRPr lang="en-US" sz="1800" b="1" dirty="0"/>
                    </a:p>
                  </a:txBody>
                  <a:tcPr marT="45732" marB="45732" anchor="ctr"/>
                </a:tc>
                <a:tc>
                  <a:txBody>
                    <a:bodyPr/>
                    <a:lstStyle/>
                    <a:p>
                      <a:r>
                        <a:rPr lang="it-IT" sz="1800" b="1" dirty="0">
                          <a:solidFill>
                            <a:srgbClr val="CC00FF"/>
                          </a:solidFill>
                        </a:rPr>
                        <a:t>1000</a:t>
                      </a:r>
                      <a:endParaRPr lang="en-US" sz="1800" b="1" dirty="0">
                        <a:solidFill>
                          <a:srgbClr val="CC00FF"/>
                        </a:solidFill>
                      </a:endParaRPr>
                    </a:p>
                  </a:txBody>
                  <a:tcPr marT="45732" marB="45732" anchor="ctr">
                    <a:solidFill>
                      <a:schemeClr val="accent3">
                        <a:lumMod val="20000"/>
                        <a:lumOff val="80000"/>
                      </a:schemeClr>
                    </a:solidFill>
                  </a:tcPr>
                </a:tc>
                <a:tc>
                  <a:txBody>
                    <a:bodyPr/>
                    <a:lstStyle/>
                    <a:p>
                      <a:r>
                        <a:rPr lang="it-IT" sz="1800" b="1" dirty="0">
                          <a:solidFill>
                            <a:srgbClr val="CC00FF"/>
                          </a:solidFill>
                        </a:rPr>
                        <a:t>0.85</a:t>
                      </a:r>
                      <a:endParaRPr lang="en-US" sz="1800" b="1" dirty="0">
                        <a:solidFill>
                          <a:srgbClr val="CC00FF"/>
                        </a:solidFill>
                      </a:endParaRPr>
                    </a:p>
                  </a:txBody>
                  <a:tcPr marT="45732" marB="45732" anchor="ctr">
                    <a:solidFill>
                      <a:schemeClr val="accent3">
                        <a:lumMod val="20000"/>
                        <a:lumOff val="80000"/>
                      </a:schemeClr>
                    </a:solidFill>
                  </a:tcPr>
                </a:tc>
                <a:tc>
                  <a:txBody>
                    <a:bodyPr/>
                    <a:lstStyle/>
                    <a:p>
                      <a:r>
                        <a:rPr lang="it-IT" sz="1800" b="1" dirty="0">
                          <a:solidFill>
                            <a:srgbClr val="CC00FF"/>
                          </a:solidFill>
                        </a:rPr>
                        <a:t>5</a:t>
                      </a:r>
                    </a:p>
                  </a:txBody>
                  <a:tcPr marT="45732" marB="45732" anchor="ctr">
                    <a:solidFill>
                      <a:schemeClr val="accent3">
                        <a:lumMod val="20000"/>
                        <a:lumOff val="80000"/>
                      </a:schemeClr>
                    </a:solidFill>
                  </a:tcPr>
                </a:tc>
                <a:tc>
                  <a:txBody>
                    <a:bodyPr/>
                    <a:lstStyle/>
                    <a:p>
                      <a:r>
                        <a:rPr lang="it-IT" sz="1800" b="1" dirty="0">
                          <a:solidFill>
                            <a:srgbClr val="CC00FF"/>
                          </a:solidFill>
                        </a:rPr>
                        <a:t>6.7</a:t>
                      </a:r>
                      <a:endParaRPr lang="en-US" sz="1800" b="1" dirty="0">
                        <a:solidFill>
                          <a:srgbClr val="CC00FF"/>
                        </a:solidFill>
                      </a:endParaRPr>
                    </a:p>
                  </a:txBody>
                  <a:tcPr marT="45732" marB="45732" anchor="ctr">
                    <a:solidFill>
                      <a:schemeClr val="accent3">
                        <a:lumMod val="20000"/>
                        <a:lumOff val="80000"/>
                      </a:schemeClr>
                    </a:solidFill>
                  </a:tcPr>
                </a:tc>
                <a:extLst>
                  <a:ext uri="{0D108BD9-81ED-4DB2-BD59-A6C34878D82A}">
                    <a16:rowId xmlns:a16="http://schemas.microsoft.com/office/drawing/2014/main" val="10002"/>
                  </a:ext>
                </a:extLst>
              </a:tr>
              <a:tr h="368088">
                <a:tc>
                  <a:txBody>
                    <a:bodyPr/>
                    <a:lstStyle/>
                    <a:p>
                      <a:r>
                        <a:rPr lang="it-IT" sz="1800" b="1" kern="1200" dirty="0">
                          <a:solidFill>
                            <a:schemeClr val="bg1"/>
                          </a:solidFill>
                          <a:latin typeface="+mn-lt"/>
                          <a:ea typeface="+mn-ea"/>
                          <a:cs typeface="+mn-cs"/>
                        </a:rPr>
                        <a:t>MARIX</a:t>
                      </a:r>
                      <a:endParaRPr lang="en-US" sz="1800" b="1" kern="1200" dirty="0">
                        <a:solidFill>
                          <a:schemeClr val="bg1"/>
                        </a:solidFill>
                        <a:latin typeface="+mn-lt"/>
                        <a:ea typeface="+mn-ea"/>
                        <a:cs typeface="+mn-cs"/>
                      </a:endParaRPr>
                    </a:p>
                  </a:txBody>
                  <a:tcPr marT="45732" marB="45732" anchor="ctr">
                    <a:solidFill>
                      <a:srgbClr val="4F81BD"/>
                    </a:solidFill>
                  </a:tcPr>
                </a:tc>
                <a:tc>
                  <a:txBody>
                    <a:bodyPr/>
                    <a:lstStyle/>
                    <a:p>
                      <a:endParaRPr lang="en-US" sz="1800" dirty="0">
                        <a:solidFill>
                          <a:schemeClr val="bg1"/>
                        </a:solidFill>
                      </a:endParaRPr>
                    </a:p>
                  </a:txBody>
                  <a:tcPr marT="45732" marB="45732" anchor="ctr">
                    <a:solidFill>
                      <a:srgbClr val="4F81BD"/>
                    </a:solidFill>
                  </a:tcPr>
                </a:tc>
                <a:tc>
                  <a:txBody>
                    <a:bodyPr/>
                    <a:lstStyle/>
                    <a:p>
                      <a:endParaRPr lang="en-US" sz="1800" dirty="0">
                        <a:solidFill>
                          <a:schemeClr val="bg1"/>
                        </a:solidFill>
                      </a:endParaRPr>
                    </a:p>
                  </a:txBody>
                  <a:tcPr marT="45732" marB="45732" anchor="ctr">
                    <a:solidFill>
                      <a:srgbClr val="4F81BD"/>
                    </a:solidFill>
                  </a:tcPr>
                </a:tc>
                <a:tc>
                  <a:txBody>
                    <a:bodyPr/>
                    <a:lstStyle/>
                    <a:p>
                      <a:endParaRPr lang="en-US" sz="1800" dirty="0">
                        <a:solidFill>
                          <a:schemeClr val="bg1"/>
                        </a:solidFill>
                      </a:endParaRPr>
                    </a:p>
                  </a:txBody>
                  <a:tcPr marT="45732" marB="45732" anchor="ctr">
                    <a:solidFill>
                      <a:srgbClr val="4F81BD"/>
                    </a:solidFill>
                  </a:tcPr>
                </a:tc>
                <a:tc>
                  <a:txBody>
                    <a:bodyPr/>
                    <a:lstStyle/>
                    <a:p>
                      <a:endParaRPr lang="en-US" sz="1800" dirty="0">
                        <a:solidFill>
                          <a:schemeClr val="bg1"/>
                        </a:solidFill>
                      </a:endParaRPr>
                    </a:p>
                  </a:txBody>
                  <a:tcPr marT="45732" marB="45732" anchor="ctr">
                    <a:solidFill>
                      <a:srgbClr val="4F81BD"/>
                    </a:solidFill>
                  </a:tcPr>
                </a:tc>
                <a:tc>
                  <a:txBody>
                    <a:bodyPr/>
                    <a:lstStyle/>
                    <a:p>
                      <a:r>
                        <a:rPr lang="it-IT" sz="1800" dirty="0">
                          <a:solidFill>
                            <a:schemeClr val="bg1"/>
                          </a:solidFill>
                        </a:rPr>
                        <a:t>Inj. exit</a:t>
                      </a:r>
                      <a:endParaRPr lang="en-US" sz="1800" dirty="0">
                        <a:solidFill>
                          <a:schemeClr val="bg1"/>
                        </a:solidFill>
                      </a:endParaRPr>
                    </a:p>
                  </a:txBody>
                  <a:tcPr marT="45732" marB="45732" anchor="ctr">
                    <a:solidFill>
                      <a:srgbClr val="4F81BD"/>
                    </a:solidFill>
                  </a:tcPr>
                </a:tc>
                <a:tc>
                  <a:txBody>
                    <a:bodyPr/>
                    <a:lstStyle/>
                    <a:p>
                      <a:endParaRPr lang="en-US" sz="1800">
                        <a:solidFill>
                          <a:schemeClr val="bg1"/>
                        </a:solidFill>
                      </a:endParaRPr>
                    </a:p>
                  </a:txBody>
                  <a:tcPr marT="45732" marB="45732" anchor="ctr">
                    <a:solidFill>
                      <a:srgbClr val="4F81BD"/>
                    </a:solidFill>
                  </a:tcPr>
                </a:tc>
                <a:tc>
                  <a:txBody>
                    <a:bodyPr/>
                    <a:lstStyle/>
                    <a:p>
                      <a:endParaRPr lang="en-US" sz="1800" dirty="0">
                        <a:solidFill>
                          <a:schemeClr val="bg1"/>
                        </a:solidFill>
                      </a:endParaRPr>
                    </a:p>
                  </a:txBody>
                  <a:tcPr marT="45732" marB="45732" anchor="ctr">
                    <a:solidFill>
                      <a:srgbClr val="4F81BD"/>
                    </a:solidFill>
                  </a:tcPr>
                </a:tc>
                <a:tc>
                  <a:txBody>
                    <a:bodyPr/>
                    <a:lstStyle/>
                    <a:p>
                      <a:endParaRPr lang="en-US" sz="1800" dirty="0">
                        <a:solidFill>
                          <a:schemeClr val="bg1"/>
                        </a:solidFill>
                      </a:endParaRPr>
                    </a:p>
                  </a:txBody>
                  <a:tcPr marT="45732" marB="45732" anchor="ctr">
                    <a:solidFill>
                      <a:srgbClr val="4F81BD"/>
                    </a:solidFill>
                  </a:tcPr>
                </a:tc>
                <a:extLst>
                  <a:ext uri="{0D108BD9-81ED-4DB2-BD59-A6C34878D82A}">
                    <a16:rowId xmlns:a16="http://schemas.microsoft.com/office/drawing/2014/main" val="3578140159"/>
                  </a:ext>
                </a:extLst>
              </a:tr>
              <a:tr h="484578">
                <a:tc>
                  <a:txBody>
                    <a:bodyPr/>
                    <a:lstStyle/>
                    <a:p>
                      <a:r>
                        <a:rPr lang="it-IT" sz="1800" b="1" dirty="0"/>
                        <a:t>830</a:t>
                      </a:r>
                      <a:endParaRPr lang="en-US" sz="1800" b="1" dirty="0"/>
                    </a:p>
                  </a:txBody>
                  <a:tcPr marT="45732" marB="45732" anchor="ctr"/>
                </a:tc>
                <a:tc>
                  <a:txBody>
                    <a:bodyPr/>
                    <a:lstStyle/>
                    <a:p>
                      <a:r>
                        <a:rPr lang="it-IT" sz="1800" b="1" dirty="0"/>
                        <a:t>50</a:t>
                      </a:r>
                      <a:endParaRPr lang="en-US" sz="1800" b="1" dirty="0"/>
                    </a:p>
                  </a:txBody>
                  <a:tcPr marT="45732" marB="45732" anchor="ctr"/>
                </a:tc>
                <a:tc>
                  <a:txBody>
                    <a:bodyPr/>
                    <a:lstStyle/>
                    <a:p>
                      <a:r>
                        <a:rPr lang="it-IT" sz="1800" b="1" dirty="0"/>
                        <a:t>40</a:t>
                      </a:r>
                      <a:endParaRPr lang="en-US" sz="1800" b="1" dirty="0">
                        <a:solidFill>
                          <a:srgbClr val="FF0000"/>
                        </a:solidFill>
                      </a:endParaRPr>
                    </a:p>
                  </a:txBody>
                  <a:tcPr marT="45732" marB="45732" anchor="ctr"/>
                </a:tc>
                <a:tc>
                  <a:txBody>
                    <a:bodyPr/>
                    <a:lstStyle/>
                    <a:p>
                      <a:r>
                        <a:rPr lang="it-IT" sz="1800" b="1" dirty="0"/>
                        <a:t>200</a:t>
                      </a:r>
                      <a:endParaRPr lang="en-US" sz="1800" b="1" dirty="0"/>
                    </a:p>
                  </a:txBody>
                  <a:tcPr marT="45732" marB="45732" anchor="ctr"/>
                </a:tc>
                <a:tc>
                  <a:txBody>
                    <a:bodyPr/>
                    <a:lstStyle/>
                    <a:p>
                      <a:r>
                        <a:rPr lang="it-IT" sz="1800" b="1" dirty="0"/>
                        <a:t>0.5</a:t>
                      </a:r>
                      <a:endParaRPr lang="en-US" sz="1800" b="1" dirty="0"/>
                    </a:p>
                  </a:txBody>
                  <a:tcPr marT="45732" marB="45732" anchor="ctr"/>
                </a:tc>
                <a:tc>
                  <a:txBody>
                    <a:bodyPr/>
                    <a:lstStyle/>
                    <a:p>
                      <a:r>
                        <a:rPr lang="it-IT" sz="1800" b="1" dirty="0">
                          <a:solidFill>
                            <a:srgbClr val="CC00FF"/>
                          </a:solidFill>
                        </a:rPr>
                        <a:t>460</a:t>
                      </a:r>
                      <a:endParaRPr lang="en-US" sz="1800" b="1" dirty="0">
                        <a:solidFill>
                          <a:srgbClr val="CC00FF"/>
                        </a:solidFill>
                      </a:endParaRPr>
                    </a:p>
                  </a:txBody>
                  <a:tcPr marT="45732" marB="45732" anchor="ctr">
                    <a:solidFill>
                      <a:schemeClr val="accent3">
                        <a:lumMod val="20000"/>
                        <a:lumOff val="80000"/>
                      </a:schemeClr>
                    </a:solidFill>
                  </a:tcPr>
                </a:tc>
                <a:tc>
                  <a:txBody>
                    <a:bodyPr/>
                    <a:lstStyle/>
                    <a:p>
                      <a:r>
                        <a:rPr lang="it-IT" sz="1800" b="1" dirty="0">
                          <a:solidFill>
                            <a:srgbClr val="CC00FF"/>
                          </a:solidFill>
                        </a:rPr>
                        <a:t>0.36</a:t>
                      </a:r>
                      <a:endParaRPr lang="en-US" sz="1800" b="1" dirty="0">
                        <a:solidFill>
                          <a:srgbClr val="CC00FF"/>
                        </a:solidFill>
                      </a:endParaRPr>
                    </a:p>
                  </a:txBody>
                  <a:tcPr marT="45732" marB="45732" anchor="ctr">
                    <a:solidFill>
                      <a:schemeClr val="accent3">
                        <a:lumMod val="20000"/>
                        <a:lumOff val="80000"/>
                      </a:schemeClr>
                    </a:solidFill>
                  </a:tcPr>
                </a:tc>
                <a:tc>
                  <a:txBody>
                    <a:bodyPr/>
                    <a:lstStyle/>
                    <a:p>
                      <a:r>
                        <a:rPr lang="it-IT" sz="1800" b="1" dirty="0">
                          <a:solidFill>
                            <a:srgbClr val="CC00FF"/>
                          </a:solidFill>
                        </a:rPr>
                        <a:t>7.0</a:t>
                      </a:r>
                      <a:endParaRPr lang="en-US" sz="1800" b="1" dirty="0">
                        <a:solidFill>
                          <a:srgbClr val="CC00FF"/>
                        </a:solidFill>
                      </a:endParaRPr>
                    </a:p>
                  </a:txBody>
                  <a:tcPr marT="45732" marB="45732" anchor="ctr">
                    <a:solidFill>
                      <a:schemeClr val="accent3">
                        <a:lumMod val="20000"/>
                        <a:lumOff val="80000"/>
                      </a:schemeClr>
                    </a:solidFill>
                  </a:tcPr>
                </a:tc>
                <a:tc>
                  <a:txBody>
                    <a:bodyPr/>
                    <a:lstStyle/>
                    <a:p>
                      <a:r>
                        <a:rPr lang="it-IT" sz="1800" b="1" dirty="0">
                          <a:solidFill>
                            <a:srgbClr val="CC00FF"/>
                          </a:solidFill>
                        </a:rPr>
                        <a:t>6.4</a:t>
                      </a:r>
                      <a:endParaRPr lang="en-US" sz="1800" b="1" dirty="0">
                        <a:solidFill>
                          <a:srgbClr val="CC00FF"/>
                        </a:solidFill>
                      </a:endParaRPr>
                    </a:p>
                  </a:txBody>
                  <a:tcPr marT="45732" marB="45732" anchor="c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stretch>
            <a:fillRect/>
          </a:stretch>
        </p:blipFill>
        <p:spPr>
          <a:xfrm>
            <a:off x="276374" y="4586784"/>
            <a:ext cx="8713662" cy="1966316"/>
          </a:xfrm>
          <a:prstGeom prst="rect">
            <a:avLst/>
          </a:prstGeom>
          <a:ln w="19050">
            <a:solidFill>
              <a:schemeClr val="tx1"/>
            </a:solidFill>
          </a:ln>
        </p:spPr>
      </p:pic>
      <p:sp>
        <p:nvSpPr>
          <p:cNvPr id="3" name="Rectangle 2"/>
          <p:cNvSpPr/>
          <p:nvPr/>
        </p:nvSpPr>
        <p:spPr>
          <a:xfrm>
            <a:off x="250825" y="1496214"/>
            <a:ext cx="5247005" cy="1706092"/>
          </a:xfrm>
          <a:prstGeom prst="rect">
            <a:avLst/>
          </a:prstGeom>
          <a:noFill/>
          <a:ln w="38100">
            <a:solidFill>
              <a:srgbClr val="00B0F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543550" y="1496214"/>
            <a:ext cx="3400370" cy="1706092"/>
          </a:xfrm>
          <a:prstGeom prst="rect">
            <a:avLst/>
          </a:prstGeom>
          <a:noFill/>
          <a:ln w="38100">
            <a:solidFill>
              <a:schemeClr val="accent6">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stCxn id="3" idx="2"/>
          </p:cNvCxnSpPr>
          <p:nvPr/>
        </p:nvCxnSpPr>
        <p:spPr>
          <a:xfrm flipH="1">
            <a:off x="971600" y="3202306"/>
            <a:ext cx="1902728" cy="232635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2" idx="3"/>
          </p:cNvCxnSpPr>
          <p:nvPr/>
        </p:nvCxnSpPr>
        <p:spPr>
          <a:xfrm>
            <a:off x="7261844" y="3744788"/>
            <a:ext cx="1728192" cy="182515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331640" y="4058255"/>
            <a:ext cx="2160240" cy="369332"/>
          </a:xfrm>
          <a:prstGeom prst="rect">
            <a:avLst/>
          </a:prstGeom>
          <a:solidFill>
            <a:schemeClr val="bg1"/>
          </a:solidFill>
          <a:ln w="38100">
            <a:solidFill>
              <a:srgbClr val="00B0F0"/>
            </a:solidFill>
          </a:ln>
        </p:spPr>
        <p:txBody>
          <a:bodyPr wrap="square" rtlCol="0">
            <a:spAutoFit/>
          </a:bodyPr>
          <a:lstStyle/>
          <a:p>
            <a:r>
              <a:rPr lang="it-IT" dirty="0"/>
              <a:t>GUN </a:t>
            </a:r>
            <a:r>
              <a:rPr lang="en-US" dirty="0"/>
              <a:t>Parameters</a:t>
            </a:r>
          </a:p>
        </p:txBody>
      </p:sp>
      <p:sp>
        <p:nvSpPr>
          <p:cNvPr id="41" name="TextBox 40"/>
          <p:cNvSpPr txBox="1"/>
          <p:nvPr/>
        </p:nvSpPr>
        <p:spPr>
          <a:xfrm>
            <a:off x="6427777" y="4039939"/>
            <a:ext cx="2160240" cy="369332"/>
          </a:xfrm>
          <a:prstGeom prst="rect">
            <a:avLst/>
          </a:prstGeom>
          <a:solidFill>
            <a:schemeClr val="bg1"/>
          </a:solidFill>
          <a:ln w="38100">
            <a:solidFill>
              <a:schemeClr val="accent6">
                <a:lumMod val="75000"/>
              </a:schemeClr>
            </a:solidFill>
          </a:ln>
        </p:spPr>
        <p:txBody>
          <a:bodyPr wrap="square" rtlCol="0">
            <a:spAutoFit/>
          </a:bodyPr>
          <a:lstStyle/>
          <a:p>
            <a:r>
              <a:rPr lang="en-US" dirty="0"/>
              <a:t>@ injector exit</a:t>
            </a:r>
          </a:p>
        </p:txBody>
      </p:sp>
      <p:sp>
        <p:nvSpPr>
          <p:cNvPr id="40" name="TextBox 39"/>
          <p:cNvSpPr txBox="1"/>
          <p:nvPr/>
        </p:nvSpPr>
        <p:spPr>
          <a:xfrm>
            <a:off x="250825" y="6013554"/>
            <a:ext cx="951364" cy="523220"/>
          </a:xfrm>
          <a:prstGeom prst="rect">
            <a:avLst/>
          </a:prstGeom>
          <a:noFill/>
        </p:spPr>
        <p:txBody>
          <a:bodyPr wrap="square" rtlCol="0">
            <a:spAutoFit/>
          </a:bodyPr>
          <a:lstStyle/>
          <a:p>
            <a:r>
              <a:rPr lang="it-IT" sz="1400" dirty="0"/>
              <a:t>APEX</a:t>
            </a:r>
          </a:p>
          <a:p>
            <a:r>
              <a:rPr lang="it-IT" sz="1400" dirty="0" err="1"/>
              <a:t>lCLS</a:t>
            </a:r>
            <a:r>
              <a:rPr lang="it-IT" sz="1400" dirty="0"/>
              <a:t>-II </a:t>
            </a:r>
            <a:endParaRPr lang="en-US" sz="1400" dirty="0"/>
          </a:p>
        </p:txBody>
      </p:sp>
      <p:sp>
        <p:nvSpPr>
          <p:cNvPr id="43" name="TextBox 42"/>
          <p:cNvSpPr txBox="1"/>
          <p:nvPr/>
        </p:nvSpPr>
        <p:spPr>
          <a:xfrm>
            <a:off x="1331640" y="5960710"/>
            <a:ext cx="951364" cy="523220"/>
          </a:xfrm>
          <a:prstGeom prst="rect">
            <a:avLst/>
          </a:prstGeom>
          <a:noFill/>
        </p:spPr>
        <p:txBody>
          <a:bodyPr wrap="square" rtlCol="0">
            <a:spAutoFit/>
          </a:bodyPr>
          <a:lstStyle/>
          <a:p>
            <a:r>
              <a:rPr lang="it-IT" sz="1400" dirty="0" err="1"/>
              <a:t>buncher</a:t>
            </a:r>
            <a:r>
              <a:rPr lang="it-IT" sz="1400" dirty="0"/>
              <a:t> 1.3 GHz</a:t>
            </a:r>
            <a:endParaRPr lang="en-US" sz="1400" dirty="0"/>
          </a:p>
        </p:txBody>
      </p:sp>
      <p:sp>
        <p:nvSpPr>
          <p:cNvPr id="44" name="TextBox 43"/>
          <p:cNvSpPr txBox="1"/>
          <p:nvPr/>
        </p:nvSpPr>
        <p:spPr>
          <a:xfrm>
            <a:off x="2267744" y="4860845"/>
            <a:ext cx="2808312" cy="307777"/>
          </a:xfrm>
          <a:prstGeom prst="rect">
            <a:avLst/>
          </a:prstGeom>
          <a:noFill/>
        </p:spPr>
        <p:txBody>
          <a:bodyPr wrap="square" rtlCol="0">
            <a:spAutoFit/>
          </a:bodyPr>
          <a:lstStyle/>
          <a:p>
            <a:r>
              <a:rPr lang="it-IT" sz="1400" dirty="0"/>
              <a:t>booster-I &amp; </a:t>
            </a:r>
            <a:r>
              <a:rPr lang="it-IT" sz="1400" dirty="0" err="1"/>
              <a:t>compressor</a:t>
            </a:r>
            <a:r>
              <a:rPr lang="it-IT" sz="1400" dirty="0"/>
              <a:t> 1.3 GHz</a:t>
            </a:r>
            <a:endParaRPr lang="en-US" sz="1400" dirty="0"/>
          </a:p>
        </p:txBody>
      </p:sp>
      <p:sp>
        <p:nvSpPr>
          <p:cNvPr id="45" name="TextBox 44"/>
          <p:cNvSpPr txBox="1"/>
          <p:nvPr/>
        </p:nvSpPr>
        <p:spPr>
          <a:xfrm>
            <a:off x="6372200" y="4860845"/>
            <a:ext cx="1732002" cy="307777"/>
          </a:xfrm>
          <a:prstGeom prst="rect">
            <a:avLst/>
          </a:prstGeom>
          <a:noFill/>
        </p:spPr>
        <p:txBody>
          <a:bodyPr wrap="square" rtlCol="0">
            <a:spAutoFit/>
          </a:bodyPr>
          <a:lstStyle/>
          <a:p>
            <a:r>
              <a:rPr lang="it-IT" sz="1400" dirty="0"/>
              <a:t>booster-II 1.3 GHz</a:t>
            </a:r>
            <a:endParaRPr lang="en-US" sz="1400" dirty="0"/>
          </a:p>
        </p:txBody>
      </p:sp>
      <p:sp>
        <p:nvSpPr>
          <p:cNvPr id="46" name="TextBox 45"/>
          <p:cNvSpPr txBox="1"/>
          <p:nvPr/>
        </p:nvSpPr>
        <p:spPr>
          <a:xfrm>
            <a:off x="4761474" y="5923220"/>
            <a:ext cx="1472711" cy="523220"/>
          </a:xfrm>
          <a:prstGeom prst="rect">
            <a:avLst/>
          </a:prstGeom>
          <a:noFill/>
        </p:spPr>
        <p:txBody>
          <a:bodyPr wrap="square" rtlCol="0">
            <a:spAutoFit/>
          </a:bodyPr>
          <a:lstStyle/>
          <a:p>
            <a:r>
              <a:rPr lang="it-IT" sz="1400" dirty="0"/>
              <a:t>High </a:t>
            </a:r>
            <a:r>
              <a:rPr lang="it-IT" sz="1400" dirty="0" err="1"/>
              <a:t>harmonic</a:t>
            </a:r>
            <a:r>
              <a:rPr lang="it-IT" sz="1400" dirty="0"/>
              <a:t> </a:t>
            </a:r>
          </a:p>
          <a:p>
            <a:r>
              <a:rPr lang="it-IT" sz="1400" dirty="0" err="1"/>
              <a:t>cavity</a:t>
            </a:r>
            <a:r>
              <a:rPr lang="it-IT" sz="1400" dirty="0"/>
              <a:t> 3.9 GHz</a:t>
            </a:r>
            <a:endParaRPr lang="en-US" sz="1400" dirty="0"/>
          </a:p>
        </p:txBody>
      </p:sp>
      <p:sp>
        <p:nvSpPr>
          <p:cNvPr id="47" name="TextBox 46"/>
          <p:cNvSpPr txBox="1"/>
          <p:nvPr/>
        </p:nvSpPr>
        <p:spPr>
          <a:xfrm>
            <a:off x="7380312" y="6301005"/>
            <a:ext cx="1656184" cy="307777"/>
          </a:xfrm>
          <a:prstGeom prst="rect">
            <a:avLst/>
          </a:prstGeom>
          <a:noFill/>
        </p:spPr>
        <p:txBody>
          <a:bodyPr wrap="square" rtlCol="0">
            <a:spAutoFit/>
          </a:bodyPr>
          <a:lstStyle/>
          <a:p>
            <a:r>
              <a:rPr lang="it-IT" sz="1400" b="1" dirty="0" err="1"/>
              <a:t>total</a:t>
            </a:r>
            <a:r>
              <a:rPr lang="it-IT" sz="1400" b="1" dirty="0"/>
              <a:t> </a:t>
            </a:r>
            <a:r>
              <a:rPr lang="it-IT" sz="1400" b="1" dirty="0" err="1"/>
              <a:t>length</a:t>
            </a:r>
            <a:r>
              <a:rPr lang="it-IT" sz="1400" b="1" dirty="0"/>
              <a:t> 4.0 m</a:t>
            </a:r>
            <a:endParaRPr lang="en-US" sz="1400" b="1" dirty="0"/>
          </a:p>
        </p:txBody>
      </p:sp>
      <p:sp>
        <p:nvSpPr>
          <p:cNvPr id="4" name="Rectangle 3"/>
          <p:cNvSpPr/>
          <p:nvPr/>
        </p:nvSpPr>
        <p:spPr>
          <a:xfrm flipV="1">
            <a:off x="276374" y="3190339"/>
            <a:ext cx="5202406" cy="45719"/>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560541" y="3236058"/>
            <a:ext cx="3347240" cy="45719"/>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9388" y="6554960"/>
            <a:ext cx="1913696" cy="276999"/>
          </a:xfrm>
          <a:prstGeom prst="rect">
            <a:avLst/>
          </a:prstGeom>
          <a:noFill/>
        </p:spPr>
        <p:txBody>
          <a:bodyPr wrap="square" rtlCol="0">
            <a:spAutoFit/>
          </a:bodyPr>
          <a:lstStyle/>
          <a:p>
            <a:r>
              <a:rPr lang="it-IT" sz="1200" i="1" dirty="0"/>
              <a:t>L. </a:t>
            </a:r>
            <a:r>
              <a:rPr lang="it-IT" sz="1200" i="1" dirty="0" err="1"/>
              <a:t>Faillace</a:t>
            </a:r>
            <a:r>
              <a:rPr lang="it-IT" sz="1200" i="1" dirty="0"/>
              <a:t> </a:t>
            </a:r>
            <a:r>
              <a:rPr lang="it-IT" sz="1200" i="1" dirty="0" err="1"/>
              <a:t>map</a:t>
            </a:r>
            <a:r>
              <a:rPr lang="it-IT" sz="1200" i="1" dirty="0"/>
              <a:t> </a:t>
            </a:r>
            <a:r>
              <a:rPr lang="it-IT" sz="1200" i="1" dirty="0" err="1"/>
              <a:t>scheme</a:t>
            </a:r>
            <a:endParaRPr lang="en-US" sz="1200" i="1" dirty="0"/>
          </a:p>
        </p:txBody>
      </p:sp>
    </p:spTree>
    <p:extLst>
      <p:ext uri="{BB962C8B-B14F-4D97-AF65-F5344CB8AC3E}">
        <p14:creationId xmlns:p14="http://schemas.microsoft.com/office/powerpoint/2010/main" val="7079168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p:cNvSpPr txBox="1">
            <a:spLocks noChangeArrowheads="1"/>
          </p:cNvSpPr>
          <p:nvPr/>
        </p:nvSpPr>
        <p:spPr bwMode="auto">
          <a:xfrm>
            <a:off x="4621506" y="260648"/>
            <a:ext cx="44504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sz="2700" dirty="0" err="1">
                <a:latin typeface="Gabriola" panose="04040605051002020D02" pitchFamily="82" charset="0"/>
              </a:rPr>
              <a:t>Apex</a:t>
            </a:r>
            <a:r>
              <a:rPr lang="it-IT" sz="2700" dirty="0">
                <a:latin typeface="Gabriola" panose="04040605051002020D02" pitchFamily="82" charset="0"/>
              </a:rPr>
              <a:t> MARIX &amp; </a:t>
            </a:r>
            <a:r>
              <a:rPr lang="it-IT" sz="2700" dirty="0" err="1">
                <a:latin typeface="Gabriola" panose="04040605051002020D02" pitchFamily="82" charset="0"/>
              </a:rPr>
              <a:t>BriXS</a:t>
            </a:r>
            <a:r>
              <a:rPr lang="it-IT" sz="2700" dirty="0">
                <a:latin typeface="Gabriola" panose="04040605051002020D02" pitchFamily="82" charset="0"/>
              </a:rPr>
              <a:t> </a:t>
            </a:r>
            <a:r>
              <a:rPr lang="it-IT" sz="2700" dirty="0" err="1">
                <a:latin typeface="Gabriola" panose="04040605051002020D02" pitchFamily="82" charset="0"/>
              </a:rPr>
              <a:t>injector</a:t>
            </a:r>
            <a:r>
              <a:rPr lang="it-IT" sz="2700" dirty="0">
                <a:latin typeface="Gabriola" panose="04040605051002020D02" pitchFamily="82" charset="0"/>
              </a:rPr>
              <a:t> </a:t>
            </a:r>
            <a:r>
              <a:rPr lang="it-IT" sz="2700" dirty="0" err="1">
                <a:latin typeface="Gabriola" panose="04040605051002020D02" pitchFamily="82" charset="0"/>
              </a:rPr>
              <a:t>dynamics</a:t>
            </a:r>
            <a:endParaRPr lang="en-US" sz="2700" dirty="0">
              <a:latin typeface="Gabriola" panose="04040605051002020D02" pitchFamily="82" charset="0"/>
            </a:endParaRPr>
          </a:p>
        </p:txBody>
      </p:sp>
      <p:cxnSp>
        <p:nvCxnSpPr>
          <p:cNvPr id="8" name="Straight Connector 7"/>
          <p:cNvCxnSpPr/>
          <p:nvPr/>
        </p:nvCxnSpPr>
        <p:spPr>
          <a:xfrm>
            <a:off x="4716016" y="789836"/>
            <a:ext cx="42484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518" r="5703"/>
          <a:stretch/>
        </p:blipFill>
        <p:spPr>
          <a:xfrm>
            <a:off x="4597606" y="3501008"/>
            <a:ext cx="4466550" cy="3247216"/>
          </a:xfrm>
          <a:prstGeom prst="rect">
            <a:avLst/>
          </a:prstGeom>
          <a:ln w="19050">
            <a:solidFill>
              <a:schemeClr val="tx1"/>
            </a:solid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43" t="5518" r="5703"/>
          <a:stretch/>
        </p:blipFill>
        <p:spPr>
          <a:xfrm>
            <a:off x="55824" y="173782"/>
            <a:ext cx="4476774" cy="3247216"/>
          </a:xfrm>
          <a:prstGeom prst="rect">
            <a:avLst/>
          </a:prstGeom>
          <a:ln w="19050">
            <a:solidFill>
              <a:schemeClr val="tx1"/>
            </a:solidFill>
          </a:ln>
        </p:spPr>
      </p:pic>
      <p:sp>
        <p:nvSpPr>
          <p:cNvPr id="14" name="Rectangle 13"/>
          <p:cNvSpPr/>
          <p:nvPr/>
        </p:nvSpPr>
        <p:spPr>
          <a:xfrm>
            <a:off x="4826816" y="1412776"/>
            <a:ext cx="4026871" cy="1477328"/>
          </a:xfrm>
          <a:prstGeom prst="rect">
            <a:avLst/>
          </a:prstGeom>
          <a:noFill/>
          <a:ln w="69850" cmpd="thickThin">
            <a:solidFill>
              <a:schemeClr val="accent3">
                <a:lumMod val="75000"/>
              </a:schemeClr>
            </a:solidFill>
          </a:ln>
        </p:spPr>
        <p:txBody>
          <a:bodyPr wrap="square" lIns="91440" tIns="45720" rIns="91440" bIns="45720">
            <a:spAutoFit/>
          </a:bodyPr>
          <a:lstStyle/>
          <a:p>
            <a:pPr algn="ctr"/>
            <a:endPar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it-IT"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Very</a:t>
            </a: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good performances for</a:t>
            </a:r>
            <a:b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b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a:t>
            </a:r>
            <a:r>
              <a:rPr lang="it-IT"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both</a:t>
            </a: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it-IT"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Working</a:t>
            </a: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it-IT"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Points</a:t>
            </a:r>
            <a:endPar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6.5 </a:t>
            </a:r>
            <a:r>
              <a:rPr lang="it-IT"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MeV</a:t>
            </a:r>
            <a:endPar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endPar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2018305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g_leg_1"/>
          <p:cNvPicPr>
            <a:picLocks noChangeAspect="1" noChangeArrowheads="1"/>
          </p:cNvPicPr>
          <p:nvPr/>
        </p:nvPicPr>
        <p:blipFill rotWithShape="1">
          <a:blip r:embed="rId2">
            <a:extLst>
              <a:ext uri="{28A0092B-C50C-407E-A947-70E740481C1C}">
                <a14:useLocalDpi xmlns:a14="http://schemas.microsoft.com/office/drawing/2010/main" val="0"/>
              </a:ext>
            </a:extLst>
          </a:blip>
          <a:srcRect l="4300" t="6850" r="5388" b="42657"/>
          <a:stretch/>
        </p:blipFill>
        <p:spPr bwMode="auto">
          <a:xfrm>
            <a:off x="285387" y="836712"/>
            <a:ext cx="4536505" cy="252028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6"/>
          <p:cNvSpPr txBox="1">
            <a:spLocks noChangeArrowheads="1"/>
          </p:cNvSpPr>
          <p:nvPr/>
        </p:nvSpPr>
        <p:spPr bwMode="auto">
          <a:xfrm>
            <a:off x="846138" y="-27384"/>
            <a:ext cx="7993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it-IT" dirty="0" err="1">
                <a:latin typeface="Gabriola" panose="04040605051002020D02" pitchFamily="82" charset="0"/>
              </a:rPr>
              <a:t>Dogleg</a:t>
            </a:r>
            <a:r>
              <a:rPr lang="it-IT" dirty="0">
                <a:latin typeface="Gabriola" panose="04040605051002020D02" pitchFamily="82" charset="0"/>
              </a:rPr>
              <a:t> &amp; ERL WP @ 200 </a:t>
            </a:r>
            <a:r>
              <a:rPr lang="it-IT" dirty="0" err="1">
                <a:latin typeface="Gabriola" panose="04040605051002020D02" pitchFamily="82" charset="0"/>
              </a:rPr>
              <a:t>pC</a:t>
            </a:r>
            <a:r>
              <a:rPr lang="it-IT" dirty="0">
                <a:latin typeface="Gabriola" panose="04040605051002020D02" pitchFamily="82" charset="0"/>
              </a:rPr>
              <a:t>. GIOTTO </a:t>
            </a:r>
            <a:r>
              <a:rPr lang="it-IT" dirty="0" err="1">
                <a:latin typeface="Gabriola" panose="04040605051002020D02" pitchFamily="82" charset="0"/>
              </a:rPr>
              <a:t>optimization</a:t>
            </a:r>
            <a:endParaRPr lang="en-US" dirty="0">
              <a:latin typeface="Gabriola" panose="04040605051002020D02" pitchFamily="82" charset="0"/>
            </a:endParaRPr>
          </a:p>
        </p:txBody>
      </p:sp>
      <p:cxnSp>
        <p:nvCxnSpPr>
          <p:cNvPr id="6" name="Straight Connector 5"/>
          <p:cNvCxnSpPr>
            <a:cxnSpLocks/>
          </p:cNvCxnSpPr>
          <p:nvPr/>
        </p:nvCxnSpPr>
        <p:spPr>
          <a:xfrm>
            <a:off x="846138" y="571443"/>
            <a:ext cx="7292975" cy="81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descr="ERL_200pC"/>
          <p:cNvPicPr>
            <a:picLocks noChangeAspect="1" noChangeArrowheads="1"/>
          </p:cNvPicPr>
          <p:nvPr/>
        </p:nvPicPr>
        <p:blipFill rotWithShape="1">
          <a:blip r:embed="rId3">
            <a:extLst>
              <a:ext uri="{28A0092B-C50C-407E-A947-70E740481C1C}">
                <a14:useLocalDpi xmlns:a14="http://schemas.microsoft.com/office/drawing/2010/main" val="0"/>
              </a:ext>
            </a:extLst>
          </a:blip>
          <a:srcRect l="2435" t="3735" r="6072"/>
          <a:stretch/>
        </p:blipFill>
        <p:spPr bwMode="auto">
          <a:xfrm>
            <a:off x="4689199" y="2924944"/>
            <a:ext cx="4226286" cy="310820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4211960" y="2276872"/>
            <a:ext cx="609932" cy="43204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9" idx="1"/>
          </p:cNvCxnSpPr>
          <p:nvPr/>
        </p:nvCxnSpPr>
        <p:spPr>
          <a:xfrm flipV="1">
            <a:off x="4569864" y="1845695"/>
            <a:ext cx="650208" cy="431182"/>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20072" y="1245530"/>
            <a:ext cx="3456384" cy="1200329"/>
          </a:xfrm>
          <a:prstGeom prst="rect">
            <a:avLst/>
          </a:prstGeom>
          <a:noFill/>
          <a:ln w="25400">
            <a:solidFill>
              <a:schemeClr val="accent6">
                <a:lumMod val="75000"/>
              </a:schemeClr>
            </a:solidFill>
          </a:ln>
        </p:spPr>
        <p:txBody>
          <a:bodyPr wrap="square" rtlCol="0">
            <a:spAutoFit/>
          </a:bodyPr>
          <a:lstStyle/>
          <a:p>
            <a:r>
              <a:rPr lang="it-IT" dirty="0" err="1"/>
              <a:t>Fully</a:t>
            </a:r>
            <a:r>
              <a:rPr lang="it-IT" dirty="0"/>
              <a:t> </a:t>
            </a:r>
            <a:r>
              <a:rPr lang="it-IT" dirty="0" err="1"/>
              <a:t>restored</a:t>
            </a:r>
            <a:r>
              <a:rPr lang="it-IT" dirty="0"/>
              <a:t> in </a:t>
            </a:r>
            <a:r>
              <a:rPr lang="it-IT" dirty="0" err="1"/>
              <a:t>cylindrical</a:t>
            </a:r>
            <a:r>
              <a:rPr lang="it-IT" dirty="0"/>
              <a:t> </a:t>
            </a:r>
            <a:r>
              <a:rPr lang="it-IT" dirty="0" err="1"/>
              <a:t>symmetry</a:t>
            </a:r>
            <a:endParaRPr lang="it-IT" dirty="0"/>
          </a:p>
          <a:p>
            <a:r>
              <a:rPr lang="it-IT" dirty="0"/>
              <a:t>GIOTTO </a:t>
            </a:r>
            <a:r>
              <a:rPr lang="it-IT" dirty="0" err="1"/>
              <a:t>Genetic</a:t>
            </a:r>
            <a:r>
              <a:rPr lang="it-IT" dirty="0"/>
              <a:t> </a:t>
            </a:r>
            <a:r>
              <a:rPr lang="it-IT" dirty="0" err="1"/>
              <a:t>Algorithm</a:t>
            </a:r>
            <a:r>
              <a:rPr lang="it-IT" dirty="0"/>
              <a:t> </a:t>
            </a:r>
            <a:r>
              <a:rPr lang="it-IT" dirty="0" err="1"/>
              <a:t>optimization</a:t>
            </a:r>
            <a:endParaRPr lang="en-US" dirty="0"/>
          </a:p>
        </p:txBody>
      </p:sp>
      <p:cxnSp>
        <p:nvCxnSpPr>
          <p:cNvPr id="17" name="Straight Arrow Connector 16"/>
          <p:cNvCxnSpPr>
            <a:stCxn id="1027" idx="1"/>
            <a:endCxn id="18" idx="3"/>
          </p:cNvCxnSpPr>
          <p:nvPr/>
        </p:nvCxnSpPr>
        <p:spPr>
          <a:xfrm flipH="1">
            <a:off x="4211960" y="4479045"/>
            <a:ext cx="477239" cy="421207"/>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5387" y="4048737"/>
            <a:ext cx="3926573" cy="1703030"/>
          </a:xfrm>
          <a:prstGeom prst="rect">
            <a:avLst/>
          </a:prstGeom>
          <a:noFill/>
          <a:ln w="25400">
            <a:solidFill>
              <a:schemeClr val="accent6">
                <a:lumMod val="75000"/>
              </a:schemeClr>
            </a:solidFill>
          </a:ln>
        </p:spPr>
        <p:txBody>
          <a:bodyPr wrap="square" rtlCol="0">
            <a:spAutoFit/>
          </a:bodyPr>
          <a:lstStyle/>
          <a:p>
            <a:pPr marL="285750" indent="-285750">
              <a:lnSpc>
                <a:spcPct val="150000"/>
              </a:lnSpc>
              <a:buFont typeface="Wingdings" panose="05000000000000000000" pitchFamily="2" charset="2"/>
              <a:buChar char="ü"/>
            </a:pPr>
            <a:r>
              <a:rPr lang="it-IT" dirty="0"/>
              <a:t>Emittance </a:t>
            </a:r>
            <a:r>
              <a:rPr lang="it-IT" dirty="0" err="1"/>
              <a:t>oscillation</a:t>
            </a:r>
            <a:r>
              <a:rPr lang="it-IT" dirty="0"/>
              <a:t> </a:t>
            </a:r>
            <a:r>
              <a:rPr lang="it-IT" dirty="0" err="1"/>
              <a:t>tuning</a:t>
            </a:r>
            <a:endParaRPr lang="it-IT" dirty="0"/>
          </a:p>
          <a:p>
            <a:pPr marL="285750" indent="-285750">
              <a:lnSpc>
                <a:spcPct val="150000"/>
              </a:lnSpc>
              <a:buFont typeface="Wingdings" panose="05000000000000000000" pitchFamily="2" charset="2"/>
              <a:buChar char="ü"/>
            </a:pPr>
            <a:r>
              <a:rPr lang="it-IT" dirty="0" err="1"/>
              <a:t>Bunch</a:t>
            </a:r>
            <a:r>
              <a:rPr lang="it-IT" dirty="0"/>
              <a:t> </a:t>
            </a:r>
            <a:r>
              <a:rPr lang="it-IT" dirty="0" err="1"/>
              <a:t>Longitudinal</a:t>
            </a:r>
            <a:r>
              <a:rPr lang="it-IT" dirty="0"/>
              <a:t> </a:t>
            </a:r>
            <a:r>
              <a:rPr lang="it-IT" dirty="0" err="1"/>
              <a:t>compression</a:t>
            </a:r>
            <a:endParaRPr lang="it-IT" dirty="0"/>
          </a:p>
          <a:p>
            <a:pPr marL="285750" indent="-285750">
              <a:lnSpc>
                <a:spcPct val="150000"/>
              </a:lnSpc>
              <a:buFont typeface="Wingdings" panose="05000000000000000000" pitchFamily="2" charset="2"/>
              <a:buChar char="ü"/>
            </a:pPr>
            <a:r>
              <a:rPr lang="it-IT" dirty="0"/>
              <a:t>Full </a:t>
            </a:r>
            <a:r>
              <a:rPr lang="it-IT" dirty="0" err="1"/>
              <a:t>energy</a:t>
            </a:r>
            <a:r>
              <a:rPr lang="it-IT" dirty="0"/>
              <a:t> spread </a:t>
            </a:r>
            <a:r>
              <a:rPr lang="it-IT" dirty="0" err="1"/>
              <a:t>compensation</a:t>
            </a:r>
            <a:endParaRPr lang="it-IT" dirty="0"/>
          </a:p>
          <a:p>
            <a:pPr marL="285750" indent="-285750">
              <a:lnSpc>
                <a:spcPct val="150000"/>
              </a:lnSpc>
              <a:buFont typeface="Wingdings" panose="05000000000000000000" pitchFamily="2" charset="2"/>
              <a:buChar char="ü"/>
            </a:pPr>
            <a:r>
              <a:rPr lang="it-IT" dirty="0"/>
              <a:t>100MeV target </a:t>
            </a:r>
            <a:r>
              <a:rPr lang="it-IT" dirty="0" err="1"/>
              <a:t>energy</a:t>
            </a:r>
            <a:endParaRPr lang="it-IT" dirty="0"/>
          </a:p>
        </p:txBody>
      </p:sp>
    </p:spTree>
    <p:extLst>
      <p:ext uri="{BB962C8B-B14F-4D97-AF65-F5344CB8AC3E}">
        <p14:creationId xmlns:p14="http://schemas.microsoft.com/office/powerpoint/2010/main" val="29812528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1"/>
          <p:cNvSpPr/>
          <p:nvPr/>
        </p:nvSpPr>
        <p:spPr>
          <a:xfrm>
            <a:off x="1043608" y="76200"/>
            <a:ext cx="6409608" cy="535531"/>
          </a:xfrm>
          <a:prstGeom prst="rect">
            <a:avLst/>
          </a:prstGeom>
        </p:spPr>
        <p:txBody>
          <a:bodyPr wrap="square">
            <a:spAutoFit/>
          </a:bodyPr>
          <a:lstStyle/>
          <a:p>
            <a:pPr algn="ctr" eaLnBrk="1" hangingPunct="1">
              <a:lnSpc>
                <a:spcPct val="120000"/>
              </a:lnSpc>
              <a:spcBef>
                <a:spcPct val="20000"/>
              </a:spcBef>
            </a:pPr>
            <a:r>
              <a:rPr lang="en-US" sz="2400" b="1">
                <a:solidFill>
                  <a:srgbClr val="FF0000"/>
                </a:solidFill>
              </a:rPr>
              <a:t>Most of the story began with BriXS E.o.I. (2015)</a:t>
            </a:r>
            <a:endParaRPr lang="en-US" sz="2400" b="1">
              <a:solidFill>
                <a:srgbClr val="FF0000"/>
              </a:solidFill>
              <a:cs typeface="Symbol" charset="0"/>
            </a:endParaRPr>
          </a:p>
        </p:txBody>
      </p:sp>
      <p:pic>
        <p:nvPicPr>
          <p:cNvPr id="12" name="Immagine 1"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752600"/>
            <a:ext cx="6300167" cy="4468259"/>
          </a:xfrm>
          <a:prstGeom prst="rect">
            <a:avLst/>
          </a:prstGeom>
        </p:spPr>
      </p:pic>
      <p:sp>
        <p:nvSpPr>
          <p:cNvPr id="13" name="CasellaDiTesto 4"/>
          <p:cNvSpPr txBox="1"/>
          <p:nvPr/>
        </p:nvSpPr>
        <p:spPr>
          <a:xfrm>
            <a:off x="433387" y="1143000"/>
            <a:ext cx="8010651" cy="461665"/>
          </a:xfrm>
          <a:prstGeom prst="rect">
            <a:avLst/>
          </a:prstGeom>
          <a:solidFill>
            <a:srgbClr val="FFFF00"/>
          </a:solidFill>
        </p:spPr>
        <p:txBody>
          <a:bodyPr wrap="none" rtlCol="0">
            <a:spAutoFit/>
          </a:bodyPr>
          <a:lstStyle/>
          <a:p>
            <a:pPr algn="ctr"/>
            <a:r>
              <a:rPr lang="it-IT" sz="1200"/>
              <a:t>downloadable at </a:t>
            </a:r>
          </a:p>
          <a:p>
            <a:pPr algn="ctr"/>
            <a:r>
              <a:rPr lang="it-IT" sz="1200"/>
              <a:t>https://www.researchgate.net/publication/308793009_BriXS_BRIght_and_compact_X-ray_Source_Expression_of_Interest_1</a:t>
            </a:r>
          </a:p>
        </p:txBody>
      </p:sp>
      <p:sp>
        <p:nvSpPr>
          <p:cNvPr id="2" name="Rectangle 1">
            <a:extLst>
              <a:ext uri="{FF2B5EF4-FFF2-40B4-BE49-F238E27FC236}">
                <a16:creationId xmlns:a16="http://schemas.microsoft.com/office/drawing/2014/main" id="{7D6C59D8-3723-BA47-9643-B001BDC63B03}"/>
              </a:ext>
            </a:extLst>
          </p:cNvPr>
          <p:cNvSpPr/>
          <p:nvPr/>
        </p:nvSpPr>
        <p:spPr>
          <a:xfrm>
            <a:off x="2812305" y="625733"/>
            <a:ext cx="3252814" cy="369332"/>
          </a:xfrm>
          <a:prstGeom prst="rect">
            <a:avLst/>
          </a:prstGeom>
        </p:spPr>
        <p:txBody>
          <a:bodyPr wrap="none">
            <a:spAutoFit/>
          </a:bodyPr>
          <a:lstStyle/>
          <a:p>
            <a:pPr algn="ctr"/>
            <a:r>
              <a:rPr lang="en-US">
                <a:solidFill>
                  <a:srgbClr val="FF0000"/>
                </a:solidFill>
                <a:latin typeface="Casual" charset="0"/>
                <a:ea typeface="Casual" charset="0"/>
                <a:cs typeface="Casual" charset="0"/>
              </a:rPr>
              <a:t>BriXS-EoI-2.3.pdf (Oct. 2016)</a:t>
            </a:r>
          </a:p>
        </p:txBody>
      </p:sp>
    </p:spTree>
    <p:extLst>
      <p:ext uri="{BB962C8B-B14F-4D97-AF65-F5344CB8AC3E}">
        <p14:creationId xmlns:p14="http://schemas.microsoft.com/office/powerpoint/2010/main" val="27620554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85800"/>
            <a:ext cx="4790328" cy="5562600"/>
          </a:xfrm>
          <a:prstGeom prst="rect">
            <a:avLst/>
          </a:prstGeom>
        </p:spPr>
      </p:pic>
      <p:pic>
        <p:nvPicPr>
          <p:cNvPr id="5" name="Immagine 4" descr="Untitled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543" y="0"/>
            <a:ext cx="4465969" cy="6858000"/>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sp>
        <p:nvSpPr>
          <p:cNvPr id="6" name="CasellaDiTesto 5"/>
          <p:cNvSpPr txBox="1"/>
          <p:nvPr/>
        </p:nvSpPr>
        <p:spPr>
          <a:xfrm>
            <a:off x="1626518" y="76200"/>
            <a:ext cx="1040482" cy="369332"/>
          </a:xfrm>
          <a:prstGeom prst="rect">
            <a:avLst/>
          </a:prstGeom>
          <a:solidFill>
            <a:srgbClr val="FFFF00"/>
          </a:solidFill>
        </p:spPr>
        <p:txBody>
          <a:bodyPr wrap="none" rtlCol="0">
            <a:spAutoFit/>
          </a:bodyPr>
          <a:lstStyle/>
          <a:p>
            <a:r>
              <a:rPr lang="it-IT"/>
              <a:t>Firmatari</a:t>
            </a:r>
          </a:p>
        </p:txBody>
      </p:sp>
      <p:sp>
        <p:nvSpPr>
          <p:cNvPr id="7" name="Rettangolo 6"/>
          <p:cNvSpPr/>
          <p:nvPr/>
        </p:nvSpPr>
        <p:spPr>
          <a:xfrm>
            <a:off x="4800600" y="228600"/>
            <a:ext cx="990600" cy="381000"/>
          </a:xfrm>
          <a:prstGeom prst="rect">
            <a:avLst/>
          </a:prstGeom>
          <a:gradFill flip="none" rotWithShape="1">
            <a:gsLst>
              <a:gs pos="0">
                <a:schemeClr val="accent1">
                  <a:shade val="51000"/>
                  <a:satMod val="130000"/>
                  <a:alpha val="43000"/>
                </a:schemeClr>
              </a:gs>
              <a:gs pos="80000">
                <a:schemeClr val="accent1">
                  <a:shade val="93000"/>
                  <a:satMod val="130000"/>
                  <a:alpha val="43000"/>
                </a:schemeClr>
              </a:gs>
              <a:gs pos="100000">
                <a:schemeClr val="accent1">
                  <a:shade val="94000"/>
                  <a:satMod val="135000"/>
                  <a:alpha val="4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Immagine 3"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6172" y="3118215"/>
            <a:ext cx="4343400" cy="386985"/>
          </a:xfrm>
          <a:prstGeom prst="rect">
            <a:avLst/>
          </a:prstGeom>
        </p:spPr>
      </p:pic>
    </p:spTree>
    <p:extLst>
      <p:ext uri="{BB962C8B-B14F-4D97-AF65-F5344CB8AC3E}">
        <p14:creationId xmlns:p14="http://schemas.microsoft.com/office/powerpoint/2010/main" val="36664749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94" y="620688"/>
            <a:ext cx="7462838" cy="4459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7074203" y="5410200"/>
            <a:ext cx="206979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 Variola</a:t>
            </a:r>
            <a:endParaRPr lang="en-US"/>
          </a:p>
        </p:txBody>
      </p:sp>
      <p:sp>
        <p:nvSpPr>
          <p:cNvPr id="2" name="Ovale 1"/>
          <p:cNvSpPr/>
          <p:nvPr/>
        </p:nvSpPr>
        <p:spPr bwMode="auto">
          <a:xfrm>
            <a:off x="4788016" y="184482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 name="CasellaDiTesto 2"/>
          <p:cNvSpPr txBox="1"/>
          <p:nvPr/>
        </p:nvSpPr>
        <p:spPr>
          <a:xfrm>
            <a:off x="4499992" y="1844824"/>
            <a:ext cx="595035" cy="276999"/>
          </a:xfrm>
          <a:prstGeom prst="rect">
            <a:avLst/>
          </a:prstGeom>
          <a:noFill/>
        </p:spPr>
        <p:txBody>
          <a:bodyPr wrap="none" rtlCol="0">
            <a:spAutoFit/>
          </a:bodyPr>
          <a:lstStyle/>
          <a:p>
            <a:r>
              <a:rPr lang="it-IT" sz="1200" b="1">
                <a:solidFill>
                  <a:srgbClr val="FF0000"/>
                </a:solidFill>
              </a:rPr>
              <a:t>STAR</a:t>
            </a:r>
          </a:p>
        </p:txBody>
      </p:sp>
      <p:sp>
        <p:nvSpPr>
          <p:cNvPr id="6" name="Rettangolo 5"/>
          <p:cNvSpPr/>
          <p:nvPr/>
        </p:nvSpPr>
        <p:spPr>
          <a:xfrm>
            <a:off x="1066800" y="4918502"/>
            <a:ext cx="7410400" cy="415498"/>
          </a:xfrm>
          <a:prstGeom prst="rect">
            <a:avLst/>
          </a:prstGeom>
        </p:spPr>
        <p:txBody>
          <a:bodyPr wrap="square">
            <a:spAutoFit/>
          </a:bodyPr>
          <a:lstStyle/>
          <a:p>
            <a:pPr eaLnBrk="1" hangingPunct="1">
              <a:lnSpc>
                <a:spcPct val="120000"/>
              </a:lnSpc>
              <a:spcBef>
                <a:spcPct val="20000"/>
              </a:spcBef>
            </a:pPr>
            <a:r>
              <a:rPr lang="en-US" b="1">
                <a:solidFill>
                  <a:srgbClr val="0000FF"/>
                </a:solidFill>
              </a:rPr>
              <a:t>Le Sorgenti Thomson/Compton sono gli “acceleratori di fotoni” piu’ efficaci</a:t>
            </a:r>
          </a:p>
        </p:txBody>
      </p:sp>
      <p:graphicFrame>
        <p:nvGraphicFramePr>
          <p:cNvPr id="9" name="Object 3"/>
          <p:cNvGraphicFramePr>
            <a:graphicFrameLocks noChangeAspect="1"/>
          </p:cNvGraphicFramePr>
          <p:nvPr>
            <p:extLst/>
          </p:nvPr>
        </p:nvGraphicFramePr>
        <p:xfrm>
          <a:off x="828749" y="5445224"/>
          <a:ext cx="7559675" cy="990600"/>
        </p:xfrm>
        <a:graphic>
          <a:graphicData uri="http://schemas.openxmlformats.org/presentationml/2006/ole">
            <mc:AlternateContent xmlns:mc="http://schemas.openxmlformats.org/markup-compatibility/2006">
              <mc:Choice xmlns:v="urn:schemas-microsoft-com:vml" Requires="v">
                <p:oleObj spid="_x0000_s109042" name="Equation" r:id="rId5" imgW="3759200" imgH="495300" progId="Equation.3">
                  <p:embed/>
                </p:oleObj>
              </mc:Choice>
              <mc:Fallback>
                <p:oleObj name="Equation" r:id="rId5" imgW="3759200" imgH="495300" progId="Equation.3">
                  <p:embed/>
                  <p:pic>
                    <p:nvPicPr>
                      <p:cNvPr id="9" name="Object 3"/>
                      <p:cNvPicPr>
                        <a:picLocks noChangeAspect="1" noChangeArrowheads="1"/>
                      </p:cNvPicPr>
                      <p:nvPr/>
                    </p:nvPicPr>
                    <p:blipFill>
                      <a:blip r:embed="rId6"/>
                      <a:srcRect/>
                      <a:stretch>
                        <a:fillRect/>
                      </a:stretch>
                    </p:blipFill>
                    <p:spPr bwMode="auto">
                      <a:xfrm>
                        <a:off x="828749" y="5445224"/>
                        <a:ext cx="7559675" cy="990600"/>
                      </a:xfrm>
                      <a:prstGeom prst="rect">
                        <a:avLst/>
                      </a:prstGeom>
                      <a:noFill/>
                      <a:ln>
                        <a:noFill/>
                      </a:ln>
                      <a:effectLst/>
                      <a:extLst/>
                    </p:spPr>
                  </p:pic>
                </p:oleObj>
              </mc:Fallback>
            </mc:AlternateContent>
          </a:graphicData>
        </a:graphic>
      </p:graphicFrame>
      <p:sp>
        <p:nvSpPr>
          <p:cNvPr id="7" name="CasellaDiTesto 6"/>
          <p:cNvSpPr txBox="1"/>
          <p:nvPr/>
        </p:nvSpPr>
        <p:spPr>
          <a:xfrm>
            <a:off x="899592" y="5415607"/>
            <a:ext cx="2580723" cy="461665"/>
          </a:xfrm>
          <a:prstGeom prst="rect">
            <a:avLst/>
          </a:prstGeom>
          <a:noFill/>
        </p:spPr>
        <p:txBody>
          <a:bodyPr wrap="none" rtlCol="0">
            <a:spAutoFit/>
          </a:bodyPr>
          <a:lstStyle/>
          <a:p>
            <a:r>
              <a:rPr lang="it-IT" i="1"/>
              <a:t>“4</a:t>
            </a:r>
            <a:r>
              <a:rPr lang="it-IT" i="1">
                <a:latin typeface="Symbol" charset="2"/>
                <a:cs typeface="Symbol" charset="2"/>
              </a:rPr>
              <a:t>g</a:t>
            </a:r>
            <a:r>
              <a:rPr lang="it-IT" i="1" baseline="30000"/>
              <a:t>2</a:t>
            </a:r>
            <a:r>
              <a:rPr lang="it-IT" i="1"/>
              <a:t> boost effect”</a:t>
            </a:r>
          </a:p>
        </p:txBody>
      </p:sp>
      <p:sp>
        <p:nvSpPr>
          <p:cNvPr id="12" name="CasellaDiTesto 11"/>
          <p:cNvSpPr txBox="1"/>
          <p:nvPr/>
        </p:nvSpPr>
        <p:spPr>
          <a:xfrm>
            <a:off x="2771800" y="1844824"/>
            <a:ext cx="509650" cy="276999"/>
          </a:xfrm>
          <a:prstGeom prst="rect">
            <a:avLst/>
          </a:prstGeom>
          <a:noFill/>
        </p:spPr>
        <p:txBody>
          <a:bodyPr wrap="none" rtlCol="0">
            <a:spAutoFit/>
          </a:bodyPr>
          <a:lstStyle/>
          <a:p>
            <a:r>
              <a:rPr lang="it-IT" sz="1200" b="1">
                <a:solidFill>
                  <a:srgbClr val="FF0000"/>
                </a:solidFill>
              </a:rPr>
              <a:t>HigS</a:t>
            </a:r>
          </a:p>
        </p:txBody>
      </p:sp>
      <p:sp>
        <p:nvSpPr>
          <p:cNvPr id="13" name="CasellaDiTesto 12"/>
          <p:cNvSpPr txBox="1"/>
          <p:nvPr/>
        </p:nvSpPr>
        <p:spPr>
          <a:xfrm>
            <a:off x="4860032" y="1556792"/>
            <a:ext cx="706218" cy="276999"/>
          </a:xfrm>
          <a:prstGeom prst="rect">
            <a:avLst/>
          </a:prstGeom>
          <a:noFill/>
        </p:spPr>
        <p:txBody>
          <a:bodyPr wrap="none" rtlCol="0">
            <a:spAutoFit/>
          </a:bodyPr>
          <a:lstStyle/>
          <a:p>
            <a:r>
              <a:rPr lang="it-IT" sz="1200" b="1">
                <a:solidFill>
                  <a:srgbClr val="FF0000"/>
                </a:solidFill>
              </a:rPr>
              <a:t>ELI-NP</a:t>
            </a:r>
          </a:p>
        </p:txBody>
      </p:sp>
      <p:sp>
        <p:nvSpPr>
          <p:cNvPr id="14" name="Ovale 13"/>
          <p:cNvSpPr/>
          <p:nvPr/>
        </p:nvSpPr>
        <p:spPr bwMode="auto">
          <a:xfrm>
            <a:off x="4860032" y="1628800"/>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5" name="Ovale 14"/>
          <p:cNvSpPr/>
          <p:nvPr/>
        </p:nvSpPr>
        <p:spPr bwMode="auto">
          <a:xfrm>
            <a:off x="4716016" y="148478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6" name="CasellaDiTesto 15"/>
          <p:cNvSpPr txBox="1"/>
          <p:nvPr/>
        </p:nvSpPr>
        <p:spPr>
          <a:xfrm>
            <a:off x="4716016" y="1340768"/>
            <a:ext cx="620708" cy="276999"/>
          </a:xfrm>
          <a:prstGeom prst="rect">
            <a:avLst/>
          </a:prstGeom>
          <a:noFill/>
        </p:spPr>
        <p:txBody>
          <a:bodyPr wrap="none" rtlCol="0">
            <a:spAutoFit/>
          </a:bodyPr>
          <a:lstStyle/>
          <a:p>
            <a:r>
              <a:rPr lang="it-IT" sz="1200" b="1">
                <a:solidFill>
                  <a:srgbClr val="FF0000"/>
                </a:solidFill>
              </a:rPr>
              <a:t>CALA</a:t>
            </a:r>
          </a:p>
        </p:txBody>
      </p:sp>
    </p:spTree>
    <p:extLst>
      <p:ext uri="{BB962C8B-B14F-4D97-AF65-F5344CB8AC3E}">
        <p14:creationId xmlns:p14="http://schemas.microsoft.com/office/powerpoint/2010/main" val="36434288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7559675"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1027"/>
          <p:cNvSpPr txBox="1">
            <a:spLocks noChangeArrowheads="1"/>
          </p:cNvSpPr>
          <p:nvPr/>
        </p:nvSpPr>
        <p:spPr bwMode="auto">
          <a:xfrm>
            <a:off x="457200" y="2819400"/>
            <a:ext cx="11049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CC0000"/>
                </a:solidFill>
              </a:rPr>
              <a:t>1-25 GeV</a:t>
            </a:r>
          </a:p>
          <a:p>
            <a:r>
              <a:rPr lang="en-US" sz="1800" b="1">
                <a:solidFill>
                  <a:srgbClr val="CC0000"/>
                </a:solidFill>
              </a:rPr>
              <a:t>electrons</a:t>
            </a:r>
            <a:endParaRPr lang="en-US"/>
          </a:p>
        </p:txBody>
      </p:sp>
      <p:sp>
        <p:nvSpPr>
          <p:cNvPr id="25604" name="Text Box 1028"/>
          <p:cNvSpPr txBox="1">
            <a:spLocks noChangeArrowheads="1"/>
          </p:cNvSpPr>
          <p:nvPr/>
        </p:nvSpPr>
        <p:spPr bwMode="auto">
          <a:xfrm>
            <a:off x="8032750" y="3814763"/>
            <a:ext cx="11112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100-0.5 </a:t>
            </a:r>
            <a:r>
              <a:rPr lang="it-IT" sz="1800" b="1">
                <a:solidFill>
                  <a:schemeClr val="accent2"/>
                </a:solidFill>
              </a:rPr>
              <a:t>Å</a:t>
            </a:r>
            <a:endParaRPr lang="en-US" sz="1800" b="1">
              <a:solidFill>
                <a:schemeClr val="accent2"/>
              </a:solidFill>
            </a:endParaRPr>
          </a:p>
          <a:p>
            <a:r>
              <a:rPr lang="en-US" sz="1800" b="1">
                <a:solidFill>
                  <a:schemeClr val="accent2"/>
                </a:solidFill>
              </a:rPr>
              <a:t>photons</a:t>
            </a:r>
            <a:endParaRPr lang="en-US" sz="1800" b="1">
              <a:solidFill>
                <a:srgbClr val="CC0000"/>
              </a:solidFill>
            </a:endParaRPr>
          </a:p>
        </p:txBody>
      </p:sp>
      <p:sp>
        <p:nvSpPr>
          <p:cNvPr id="25605" name="Rectangle 1029"/>
          <p:cNvSpPr>
            <a:spLocks noChangeArrowheads="1"/>
          </p:cNvSpPr>
          <p:nvPr/>
        </p:nvSpPr>
        <p:spPr bwMode="auto">
          <a:xfrm>
            <a:off x="4648200" y="2579688"/>
            <a:ext cx="19319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t>cm und. period</a:t>
            </a:r>
            <a:r>
              <a:rPr lang="en-US" sz="1800" b="1">
                <a:latin typeface="Symbol" charset="0"/>
              </a:rPr>
              <a:t> l</a:t>
            </a:r>
            <a:r>
              <a:rPr lang="en-US" sz="1800" b="1" baseline="-25000"/>
              <a:t>u</a:t>
            </a:r>
          </a:p>
        </p:txBody>
      </p:sp>
      <p:sp>
        <p:nvSpPr>
          <p:cNvPr id="25606" name="Line 1030"/>
          <p:cNvSpPr>
            <a:spLocks noChangeShapeType="1"/>
          </p:cNvSpPr>
          <p:nvPr/>
        </p:nvSpPr>
        <p:spPr bwMode="auto">
          <a:xfrm flipH="1">
            <a:off x="4800600" y="2895600"/>
            <a:ext cx="762000" cy="152400"/>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it-IT"/>
          </a:p>
        </p:txBody>
      </p:sp>
      <p:sp>
        <p:nvSpPr>
          <p:cNvPr id="25607" name="Rectangle 1031"/>
          <p:cNvSpPr>
            <a:spLocks noChangeArrowheads="1"/>
          </p:cNvSpPr>
          <p:nvPr/>
        </p:nvSpPr>
        <p:spPr bwMode="auto">
          <a:xfrm>
            <a:off x="304800" y="838200"/>
            <a:ext cx="86106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b="1"/>
              <a:t>FEL</a:t>
            </a:r>
            <a:r>
              <a:rPr lang="ja-JP" altLang="en-US" sz="2000" b="1"/>
              <a:t>’</a:t>
            </a:r>
            <a:r>
              <a:rPr lang="en-US" altLang="ja-JP" sz="2000" b="1"/>
              <a:t>s</a:t>
            </a:r>
            <a:r>
              <a:rPr lang="en-US" altLang="ja-JP" sz="2000" b="1">
                <a:solidFill>
                  <a:srgbClr val="FF0000"/>
                </a:solidFill>
              </a:rPr>
              <a:t> and </a:t>
            </a:r>
            <a:r>
              <a:rPr lang="en-US" altLang="ja-JP" sz="2000" b="1">
                <a:solidFill>
                  <a:schemeClr val="accent2"/>
                </a:solidFill>
              </a:rPr>
              <a:t>Thomson/Compton Sources</a:t>
            </a:r>
            <a:r>
              <a:rPr lang="en-US" altLang="ja-JP" sz="2000" b="1">
                <a:solidFill>
                  <a:srgbClr val="FF0000"/>
                </a:solidFill>
              </a:rPr>
              <a:t> common mechanism:</a:t>
            </a:r>
            <a:br>
              <a:rPr lang="en-US" altLang="ja-JP" sz="2000" b="1">
                <a:solidFill>
                  <a:srgbClr val="FF0000"/>
                </a:solidFill>
              </a:rPr>
            </a:br>
            <a:r>
              <a:rPr lang="en-US" altLang="ja-JP" sz="2000" b="1">
                <a:solidFill>
                  <a:srgbClr val="FF0000"/>
                </a:solidFill>
              </a:rPr>
              <a:t>collision between a relativistic electron and a (pseudo)electromagnetic wave</a:t>
            </a:r>
            <a:endParaRPr lang="it-IT" b="1">
              <a:solidFill>
                <a:srgbClr val="FF0000"/>
              </a:solidFill>
            </a:endParaRPr>
          </a:p>
        </p:txBody>
      </p:sp>
      <p:pic>
        <p:nvPicPr>
          <p:cNvPr id="25608"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76800"/>
            <a:ext cx="8305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9" name="Text Box 1033"/>
          <p:cNvSpPr txBox="1">
            <a:spLocks noChangeArrowheads="1"/>
          </p:cNvSpPr>
          <p:nvPr/>
        </p:nvSpPr>
        <p:spPr bwMode="auto">
          <a:xfrm>
            <a:off x="3657600" y="5029200"/>
            <a:ext cx="2362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20-150 MeV electrons</a:t>
            </a:r>
            <a:endParaRPr lang="en-US"/>
          </a:p>
        </p:txBody>
      </p:sp>
      <p:sp>
        <p:nvSpPr>
          <p:cNvPr id="25610" name="Rectangle 1034"/>
          <p:cNvSpPr>
            <a:spLocks noChangeArrowheads="1"/>
          </p:cNvSpPr>
          <p:nvPr/>
        </p:nvSpPr>
        <p:spPr bwMode="auto">
          <a:xfrm>
            <a:off x="5943600" y="5029200"/>
            <a:ext cx="155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t>0.8 </a:t>
            </a:r>
            <a:r>
              <a:rPr lang="en-US" sz="1800" b="1">
                <a:latin typeface="Symbol" charset="0"/>
                <a:sym typeface="Symbol" charset="0"/>
              </a:rPr>
              <a:t></a:t>
            </a:r>
            <a:r>
              <a:rPr lang="en-US" sz="1800" b="1"/>
              <a:t>m laser</a:t>
            </a:r>
            <a:r>
              <a:rPr lang="en-US" sz="1800" b="1">
                <a:latin typeface="Symbol" charset="0"/>
              </a:rPr>
              <a:t> l</a:t>
            </a:r>
            <a:endParaRPr lang="en-US" b="1" baseline="-25000"/>
          </a:p>
        </p:txBody>
      </p:sp>
      <p:sp>
        <p:nvSpPr>
          <p:cNvPr id="25611" name="Text Box 1035"/>
          <p:cNvSpPr txBox="1">
            <a:spLocks noChangeArrowheads="1"/>
          </p:cNvSpPr>
          <p:nvPr/>
        </p:nvSpPr>
        <p:spPr bwMode="auto">
          <a:xfrm>
            <a:off x="7861300" y="5105400"/>
            <a:ext cx="12938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bg2"/>
                </a:solidFill>
              </a:rPr>
              <a:t>20-500 keV</a:t>
            </a:r>
          </a:p>
          <a:p>
            <a:r>
              <a:rPr lang="en-US" sz="1800" b="1">
                <a:solidFill>
                  <a:schemeClr val="bg2"/>
                </a:solidFill>
              </a:rPr>
              <a:t>photons</a:t>
            </a:r>
          </a:p>
        </p:txBody>
      </p:sp>
      <p:sp>
        <p:nvSpPr>
          <p:cNvPr id="25612" name="Line 1036"/>
          <p:cNvSpPr>
            <a:spLocks noChangeShapeType="1"/>
          </p:cNvSpPr>
          <p:nvPr/>
        </p:nvSpPr>
        <p:spPr bwMode="auto">
          <a:xfrm>
            <a:off x="228600" y="2209800"/>
            <a:ext cx="8686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it-IT"/>
          </a:p>
        </p:txBody>
      </p:sp>
      <p:sp>
        <p:nvSpPr>
          <p:cNvPr id="25613" name="Rectangle 1037"/>
          <p:cNvSpPr>
            <a:spLocks noChangeArrowheads="1"/>
          </p:cNvSpPr>
          <p:nvPr/>
        </p:nvSpPr>
        <p:spPr bwMode="auto">
          <a:xfrm>
            <a:off x="7239000" y="2209800"/>
            <a:ext cx="6477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i="1"/>
              <a:t>3 km</a:t>
            </a:r>
            <a:endParaRPr lang="en-US" sz="1800" b="1" i="1" baseline="-25000"/>
          </a:p>
        </p:txBody>
      </p:sp>
      <p:sp>
        <p:nvSpPr>
          <p:cNvPr id="25614" name="Rectangle 1038"/>
          <p:cNvSpPr>
            <a:spLocks noChangeArrowheads="1"/>
          </p:cNvSpPr>
          <p:nvPr/>
        </p:nvSpPr>
        <p:spPr bwMode="auto">
          <a:xfrm>
            <a:off x="2819400" y="6248400"/>
            <a:ext cx="6477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i="1"/>
              <a:t>20 m</a:t>
            </a:r>
            <a:endParaRPr lang="en-US" sz="1800" b="1" i="1" baseline="-25000"/>
          </a:p>
        </p:txBody>
      </p:sp>
      <p:pic>
        <p:nvPicPr>
          <p:cNvPr id="25615"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ttangolo 16"/>
          <p:cNvSpPr/>
          <p:nvPr/>
        </p:nvSpPr>
        <p:spPr>
          <a:xfrm>
            <a:off x="755576" y="116632"/>
            <a:ext cx="8352928" cy="966418"/>
          </a:xfrm>
          <a:prstGeom prst="rect">
            <a:avLst/>
          </a:prstGeom>
        </p:spPr>
        <p:txBody>
          <a:bodyPr wrap="square">
            <a:spAutoFit/>
          </a:bodyPr>
          <a:lstStyle/>
          <a:p>
            <a:pPr eaLnBrk="1" hangingPunct="1">
              <a:lnSpc>
                <a:spcPct val="120000"/>
              </a:lnSpc>
              <a:spcBef>
                <a:spcPct val="20000"/>
              </a:spcBef>
            </a:pPr>
            <a:r>
              <a:rPr lang="en-US" b="1">
                <a:solidFill>
                  <a:srgbClr val="0000FF"/>
                </a:solidFill>
              </a:rPr>
              <a:t>The Classical E.M. view (Maxwell eq.): Thomson Sources as synchrotron radiation sources with electro-magnetic undulator</a:t>
            </a:r>
          </a:p>
        </p:txBody>
      </p:sp>
    </p:spTree>
    <p:extLst>
      <p:ext uri="{BB962C8B-B14F-4D97-AF65-F5344CB8AC3E}">
        <p14:creationId xmlns:p14="http://schemas.microsoft.com/office/powerpoint/2010/main" val="6960558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12" y="188640"/>
            <a:ext cx="8449692" cy="6453336"/>
          </a:xfrm>
          <a:prstGeom prst="rect">
            <a:avLst/>
          </a:prstGeom>
        </p:spPr>
      </p:pic>
      <p:pic>
        <p:nvPicPr>
          <p:cNvPr id="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bwMode="auto">
          <a:xfrm>
            <a:off x="827584" y="620688"/>
            <a:ext cx="8280920" cy="792088"/>
          </a:xfrm>
          <a:prstGeom prst="rect">
            <a:avLst/>
          </a:prstGeom>
          <a:solidFill>
            <a:srgbClr val="3366FF">
              <a:alpha val="4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1561765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5" y="944335"/>
            <a:ext cx="2422367" cy="1513114"/>
          </a:xfrm>
          <a:prstGeom prst="rect">
            <a:avLst/>
          </a:prstGeom>
        </p:spPr>
      </p:pic>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r="13768"/>
          <a:stretch/>
        </p:blipFill>
        <p:spPr>
          <a:xfrm>
            <a:off x="6613051" y="944335"/>
            <a:ext cx="2249107" cy="1513114"/>
          </a:xfrm>
          <a:prstGeom prst="rect">
            <a:avLst/>
          </a:prstGeom>
        </p:spPr>
      </p:pic>
      <p:sp>
        <p:nvSpPr>
          <p:cNvPr id="6" name="CasellaDiTesto 5"/>
          <p:cNvSpPr txBox="1"/>
          <p:nvPr/>
        </p:nvSpPr>
        <p:spPr>
          <a:xfrm>
            <a:off x="95251" y="2410450"/>
            <a:ext cx="2941865" cy="923330"/>
          </a:xfrm>
          <a:prstGeom prst="rect">
            <a:avLst/>
          </a:prstGeom>
          <a:noFill/>
        </p:spPr>
        <p:txBody>
          <a:bodyPr wrap="square" rtlCol="0">
            <a:spAutoFit/>
          </a:bodyPr>
          <a:lstStyle/>
          <a:p>
            <a:pPr algn="ctr" defTabSz="685800"/>
            <a:r>
              <a:rPr lang="it-IT" sz="2700" dirty="0" err="1">
                <a:solidFill>
                  <a:srgbClr val="00B0F0"/>
                </a:solidFill>
                <a:latin typeface="+mj-lt"/>
              </a:rPr>
              <a:t>Synchrotron</a:t>
            </a:r>
            <a:r>
              <a:rPr lang="it-IT" sz="2700" dirty="0">
                <a:solidFill>
                  <a:srgbClr val="00B0F0"/>
                </a:solidFill>
                <a:latin typeface="+mj-lt"/>
              </a:rPr>
              <a:t> </a:t>
            </a:r>
            <a:r>
              <a:rPr lang="it-IT" sz="2700" dirty="0" err="1">
                <a:solidFill>
                  <a:srgbClr val="00B0F0"/>
                </a:solidFill>
                <a:latin typeface="+mj-lt"/>
              </a:rPr>
              <a:t>Radiation</a:t>
            </a:r>
            <a:r>
              <a:rPr lang="it-IT" sz="2700" dirty="0">
                <a:solidFill>
                  <a:srgbClr val="00B0F0"/>
                </a:solidFill>
                <a:latin typeface="+mj-lt"/>
              </a:rPr>
              <a:t> </a:t>
            </a:r>
            <a:r>
              <a:rPr lang="it-IT" sz="2700" dirty="0" err="1">
                <a:solidFill>
                  <a:srgbClr val="00B0F0"/>
                </a:solidFill>
                <a:latin typeface="+mj-lt"/>
              </a:rPr>
              <a:t>sources</a:t>
            </a:r>
            <a:endParaRPr lang="it-IT" sz="2700" dirty="0">
              <a:solidFill>
                <a:srgbClr val="00B0F0"/>
              </a:solidFill>
              <a:latin typeface="+mj-lt"/>
            </a:endParaRPr>
          </a:p>
        </p:txBody>
      </p:sp>
      <p:sp>
        <p:nvSpPr>
          <p:cNvPr id="7" name="CasellaDiTesto 6"/>
          <p:cNvSpPr txBox="1"/>
          <p:nvPr/>
        </p:nvSpPr>
        <p:spPr>
          <a:xfrm>
            <a:off x="103323" y="3302627"/>
            <a:ext cx="2941865" cy="2606073"/>
          </a:xfrm>
          <a:prstGeom prst="rect">
            <a:avLst/>
          </a:prstGeom>
          <a:noFill/>
          <a:ln w="38100">
            <a:solidFill>
              <a:srgbClr val="00B0F0"/>
            </a:solidFill>
          </a:ln>
        </p:spPr>
        <p:txBody>
          <a:bodyPr wrap="square" rtlCol="0">
            <a:noAutofit/>
          </a:bodyPr>
          <a:lstStyle/>
          <a:p>
            <a:pPr defTabSz="621506">
              <a:tabLst>
                <a:tab pos="2483644" algn="l"/>
              </a:tabLst>
            </a:pPr>
            <a:r>
              <a:rPr lang="it-IT" sz="2100" dirty="0">
                <a:solidFill>
                  <a:prstClr val="black"/>
                </a:solidFill>
                <a:latin typeface="+mj-lt"/>
              </a:rPr>
              <a:t>500 MHz </a:t>
            </a:r>
            <a:r>
              <a:rPr lang="it-IT" sz="2100" dirty="0" err="1">
                <a:solidFill>
                  <a:prstClr val="black"/>
                </a:solidFill>
                <a:latin typeface="+mj-lt"/>
              </a:rPr>
              <a:t>repetition</a:t>
            </a:r>
            <a:endParaRPr lang="it-IT" sz="2100" dirty="0">
              <a:solidFill>
                <a:prstClr val="black"/>
              </a:solidFill>
              <a:latin typeface="+mj-lt"/>
            </a:endParaRPr>
          </a:p>
          <a:p>
            <a:pPr defTabSz="621506">
              <a:tabLst>
                <a:tab pos="2483644" algn="l"/>
              </a:tabLst>
            </a:pPr>
            <a:r>
              <a:rPr lang="it-IT" sz="2100" dirty="0" err="1">
                <a:solidFill>
                  <a:srgbClr val="FF6600"/>
                </a:solidFill>
                <a:latin typeface="+mj-lt"/>
              </a:rPr>
              <a:t>nJ</a:t>
            </a:r>
            <a:r>
              <a:rPr lang="it-IT" sz="2100" dirty="0">
                <a:solidFill>
                  <a:prstClr val="black"/>
                </a:solidFill>
                <a:latin typeface="+mj-lt"/>
              </a:rPr>
              <a:t> </a:t>
            </a:r>
            <a:r>
              <a:rPr lang="it-IT" sz="2100" dirty="0" err="1">
                <a:solidFill>
                  <a:prstClr val="black"/>
                </a:solidFill>
                <a:latin typeface="+mj-lt"/>
              </a:rPr>
              <a:t>pulse</a:t>
            </a:r>
            <a:r>
              <a:rPr lang="it-IT" sz="2100" dirty="0">
                <a:solidFill>
                  <a:prstClr val="black"/>
                </a:solidFill>
                <a:latin typeface="+mj-lt"/>
              </a:rPr>
              <a:t> </a:t>
            </a:r>
            <a:r>
              <a:rPr lang="it-IT" sz="2100" dirty="0" err="1">
                <a:solidFill>
                  <a:prstClr val="black"/>
                </a:solidFill>
                <a:latin typeface="+mj-lt"/>
              </a:rPr>
              <a:t>energy</a:t>
            </a:r>
            <a:r>
              <a:rPr lang="it-IT" sz="2100" dirty="0">
                <a:solidFill>
                  <a:prstClr val="black"/>
                </a:solidFill>
                <a:latin typeface="+mj-lt"/>
              </a:rPr>
              <a:t>; </a:t>
            </a:r>
            <a:r>
              <a:rPr lang="it-IT" sz="2100" dirty="0">
                <a:latin typeface="+mj-lt"/>
                <a:cs typeface="Times New Roman" pitchFamily="18" charset="0"/>
              </a:rPr>
              <a:t>≈</a:t>
            </a:r>
            <a:r>
              <a:rPr lang="it-IT" sz="2100" dirty="0">
                <a:solidFill>
                  <a:prstClr val="black"/>
                </a:solidFill>
                <a:latin typeface="+mj-lt"/>
              </a:rPr>
              <a:t>50ps</a:t>
            </a:r>
            <a:endParaRPr lang="it-IT" sz="2400" dirty="0">
              <a:solidFill>
                <a:prstClr val="black"/>
              </a:solidFill>
              <a:latin typeface="+mj-lt"/>
            </a:endParaRPr>
          </a:p>
          <a:p>
            <a:pPr defTabSz="621506">
              <a:tabLst>
                <a:tab pos="2483644" algn="l"/>
              </a:tabLst>
            </a:pPr>
            <a:r>
              <a:rPr lang="it-IT" sz="2400" dirty="0">
                <a:solidFill>
                  <a:srgbClr val="0000FF"/>
                </a:solidFill>
                <a:latin typeface="+mj-lt"/>
              </a:rPr>
              <a:t>10</a:t>
            </a:r>
            <a:r>
              <a:rPr lang="it-IT" sz="2400" baseline="30000" dirty="0">
                <a:solidFill>
                  <a:srgbClr val="0000FF"/>
                </a:solidFill>
                <a:latin typeface="+mj-lt"/>
              </a:rPr>
              <a:t>5-6 </a:t>
            </a:r>
            <a:r>
              <a:rPr lang="it-IT" sz="2400" dirty="0" err="1">
                <a:solidFill>
                  <a:srgbClr val="0000FF"/>
                </a:solidFill>
                <a:latin typeface="+mj-lt"/>
              </a:rPr>
              <a:t>photons</a:t>
            </a:r>
            <a:r>
              <a:rPr lang="it-IT" sz="2400" dirty="0">
                <a:solidFill>
                  <a:srgbClr val="0000FF"/>
                </a:solidFill>
                <a:latin typeface="+mj-lt"/>
              </a:rPr>
              <a:t> x (5)x10</a:t>
            </a:r>
            <a:r>
              <a:rPr lang="it-IT" sz="2400" baseline="30000" dirty="0">
                <a:solidFill>
                  <a:srgbClr val="0000FF"/>
                </a:solidFill>
                <a:latin typeface="+mj-lt"/>
              </a:rPr>
              <a:t>8</a:t>
            </a:r>
            <a:r>
              <a:rPr lang="it-IT" sz="2400" dirty="0">
                <a:solidFill>
                  <a:srgbClr val="0000FF"/>
                </a:solidFill>
                <a:latin typeface="+mj-lt"/>
              </a:rPr>
              <a:t>pulses</a:t>
            </a:r>
          </a:p>
          <a:p>
            <a:pPr defTabSz="621506">
              <a:tabLst>
                <a:tab pos="2483644" algn="l"/>
              </a:tabLst>
            </a:pPr>
            <a:endParaRPr lang="it-IT" sz="2400" baseline="30000" dirty="0">
              <a:solidFill>
                <a:srgbClr val="0000FF"/>
              </a:solidFill>
              <a:latin typeface="+mj-lt"/>
            </a:endParaRPr>
          </a:p>
          <a:p>
            <a:pPr defTabSz="621506">
              <a:lnSpc>
                <a:spcPct val="90000"/>
              </a:lnSpc>
              <a:tabLst>
                <a:tab pos="2483644" algn="l"/>
              </a:tabLst>
            </a:pPr>
            <a:r>
              <a:rPr lang="it-IT" sz="2700" baseline="30000" dirty="0">
                <a:solidFill>
                  <a:prstClr val="black"/>
                </a:solidFill>
                <a:latin typeface="+mj-lt"/>
              </a:rPr>
              <a:t>Linear </a:t>
            </a:r>
            <a:r>
              <a:rPr lang="it-IT" sz="2700" baseline="30000" dirty="0" err="1">
                <a:solidFill>
                  <a:prstClr val="black"/>
                </a:solidFill>
                <a:latin typeface="+mj-lt"/>
              </a:rPr>
              <a:t>response</a:t>
            </a:r>
            <a:r>
              <a:rPr lang="it-IT" sz="2700" dirty="0">
                <a:solidFill>
                  <a:prstClr val="black"/>
                </a:solidFill>
                <a:latin typeface="+mj-lt"/>
              </a:rPr>
              <a:t> </a:t>
            </a:r>
            <a:r>
              <a:rPr lang="it-IT" sz="2700" baseline="30000" dirty="0">
                <a:solidFill>
                  <a:prstClr val="black"/>
                </a:solidFill>
                <a:latin typeface="+mj-lt"/>
              </a:rPr>
              <a:t>regime:</a:t>
            </a:r>
          </a:p>
          <a:p>
            <a:pPr defTabSz="621506">
              <a:lnSpc>
                <a:spcPct val="90000"/>
              </a:lnSpc>
              <a:tabLst>
                <a:tab pos="2483644" algn="l"/>
              </a:tabLst>
            </a:pPr>
            <a:r>
              <a:rPr lang="it-IT" sz="2700" baseline="30000" dirty="0" err="1">
                <a:solidFill>
                  <a:prstClr val="black"/>
                </a:solidFill>
                <a:latin typeface="+mj-lt"/>
              </a:rPr>
              <a:t>Imaging</a:t>
            </a:r>
            <a:r>
              <a:rPr lang="it-IT" sz="2700" dirty="0">
                <a:solidFill>
                  <a:prstClr val="black"/>
                </a:solidFill>
                <a:latin typeface="+mj-lt"/>
              </a:rPr>
              <a:t> </a:t>
            </a:r>
            <a:r>
              <a:rPr lang="it-IT" sz="2700" baseline="30000" dirty="0">
                <a:solidFill>
                  <a:prstClr val="black"/>
                </a:solidFill>
                <a:latin typeface="+mj-lt"/>
              </a:rPr>
              <a:t>and </a:t>
            </a:r>
            <a:r>
              <a:rPr lang="it-IT" sz="2700" baseline="30000" dirty="0" err="1">
                <a:solidFill>
                  <a:prstClr val="black"/>
                </a:solidFill>
                <a:latin typeface="+mj-lt"/>
              </a:rPr>
              <a:t>spectroscopy</a:t>
            </a:r>
            <a:r>
              <a:rPr lang="it-IT" sz="2700" baseline="30000" dirty="0">
                <a:solidFill>
                  <a:prstClr val="black"/>
                </a:solidFill>
                <a:latin typeface="+mj-lt"/>
              </a:rPr>
              <a:t> (</a:t>
            </a:r>
            <a:r>
              <a:rPr lang="it-IT" sz="2700" baseline="30000" dirty="0" err="1">
                <a:solidFill>
                  <a:prstClr val="black"/>
                </a:solidFill>
                <a:latin typeface="+mj-lt"/>
              </a:rPr>
              <a:t>perturbation</a:t>
            </a:r>
            <a:r>
              <a:rPr lang="it-IT" sz="2700" baseline="30000" dirty="0">
                <a:solidFill>
                  <a:prstClr val="black"/>
                </a:solidFill>
                <a:latin typeface="+mj-lt"/>
              </a:rPr>
              <a:t> </a:t>
            </a:r>
            <a:r>
              <a:rPr lang="it-IT" sz="2700" baseline="30000" dirty="0" err="1">
                <a:solidFill>
                  <a:prstClr val="black"/>
                </a:solidFill>
                <a:latin typeface="+mj-lt"/>
              </a:rPr>
              <a:t>theory</a:t>
            </a:r>
            <a:r>
              <a:rPr lang="it-IT" sz="2700" baseline="30000" dirty="0">
                <a:solidFill>
                  <a:prstClr val="black"/>
                </a:solidFill>
                <a:latin typeface="+mj-lt"/>
              </a:rPr>
              <a:t>) </a:t>
            </a:r>
          </a:p>
          <a:p>
            <a:pPr defTabSz="621506">
              <a:tabLst>
                <a:tab pos="2483644" algn="l"/>
              </a:tabLst>
            </a:pPr>
            <a:endParaRPr lang="it-IT" sz="2400" baseline="30000" dirty="0">
              <a:solidFill>
                <a:prstClr val="black"/>
              </a:solidFill>
              <a:latin typeface="+mj-lt"/>
            </a:endParaRPr>
          </a:p>
          <a:p>
            <a:pPr defTabSz="685800"/>
            <a:endParaRPr lang="en-US" sz="1350" dirty="0">
              <a:solidFill>
                <a:prstClr val="black"/>
              </a:solidFill>
            </a:endParaRPr>
          </a:p>
        </p:txBody>
      </p:sp>
      <p:sp>
        <p:nvSpPr>
          <p:cNvPr id="8" name="CasellaDiTesto 7"/>
          <p:cNvSpPr txBox="1"/>
          <p:nvPr/>
        </p:nvSpPr>
        <p:spPr>
          <a:xfrm>
            <a:off x="6332754" y="2446563"/>
            <a:ext cx="2808515" cy="923330"/>
          </a:xfrm>
          <a:prstGeom prst="rect">
            <a:avLst/>
          </a:prstGeom>
          <a:noFill/>
        </p:spPr>
        <p:txBody>
          <a:bodyPr wrap="square" rtlCol="0">
            <a:spAutoFit/>
          </a:bodyPr>
          <a:lstStyle/>
          <a:p>
            <a:pPr algn="ctr" defTabSz="685800"/>
            <a:r>
              <a:rPr lang="it-IT" sz="2700" dirty="0">
                <a:solidFill>
                  <a:srgbClr val="FF0000"/>
                </a:solidFill>
                <a:latin typeface="+mj-lt"/>
              </a:rPr>
              <a:t>Free Electron Laser </a:t>
            </a:r>
            <a:r>
              <a:rPr lang="it-IT" sz="2700" dirty="0" err="1">
                <a:solidFill>
                  <a:srgbClr val="FF0000"/>
                </a:solidFill>
                <a:latin typeface="+mj-lt"/>
              </a:rPr>
              <a:t>sources</a:t>
            </a:r>
            <a:endParaRPr lang="it-IT" sz="2700" dirty="0">
              <a:solidFill>
                <a:srgbClr val="FF0000"/>
              </a:solidFill>
              <a:latin typeface="+mj-lt"/>
            </a:endParaRPr>
          </a:p>
        </p:txBody>
      </p:sp>
      <p:sp>
        <p:nvSpPr>
          <p:cNvPr id="9" name="CasellaDiTesto 8"/>
          <p:cNvSpPr txBox="1"/>
          <p:nvPr/>
        </p:nvSpPr>
        <p:spPr>
          <a:xfrm>
            <a:off x="6332754" y="3310698"/>
            <a:ext cx="2811246" cy="2606074"/>
          </a:xfrm>
          <a:prstGeom prst="rect">
            <a:avLst/>
          </a:prstGeom>
          <a:noFill/>
          <a:ln w="38100">
            <a:solidFill>
              <a:srgbClr val="FF0000"/>
            </a:solidFill>
          </a:ln>
        </p:spPr>
        <p:txBody>
          <a:bodyPr wrap="square" rtlCol="0">
            <a:noAutofit/>
          </a:bodyPr>
          <a:lstStyle/>
          <a:p>
            <a:pPr defTabSz="685800"/>
            <a:r>
              <a:rPr lang="en-US" sz="2100" dirty="0">
                <a:solidFill>
                  <a:prstClr val="black"/>
                </a:solidFill>
                <a:latin typeface="+mj-lt"/>
              </a:rPr>
              <a:t>10Hz-27kHz repetition </a:t>
            </a:r>
          </a:p>
          <a:p>
            <a:pPr defTabSz="685800"/>
            <a:r>
              <a:rPr lang="en-US" sz="2100" dirty="0" err="1">
                <a:solidFill>
                  <a:srgbClr val="FF6600"/>
                </a:solidFill>
                <a:latin typeface="+mj-lt"/>
              </a:rPr>
              <a:t>mJ</a:t>
            </a:r>
            <a:r>
              <a:rPr lang="en-US" sz="2100" dirty="0">
                <a:solidFill>
                  <a:prstClr val="black"/>
                </a:solidFill>
                <a:latin typeface="+mj-lt"/>
              </a:rPr>
              <a:t> pulse energy; </a:t>
            </a:r>
            <a:r>
              <a:rPr lang="it-IT" sz="2100" dirty="0">
                <a:latin typeface="+mj-lt"/>
                <a:cs typeface="Times New Roman" pitchFamily="18" charset="0"/>
              </a:rPr>
              <a:t>≈</a:t>
            </a:r>
            <a:r>
              <a:rPr lang="en-US" sz="2100" dirty="0">
                <a:solidFill>
                  <a:prstClr val="black"/>
                </a:solidFill>
                <a:latin typeface="+mj-lt"/>
              </a:rPr>
              <a:t>50fs</a:t>
            </a:r>
          </a:p>
          <a:p>
            <a:pPr defTabSz="685800"/>
            <a:r>
              <a:rPr lang="it-IT" sz="2400" dirty="0">
                <a:solidFill>
                  <a:srgbClr val="0000FF"/>
                </a:solidFill>
                <a:latin typeface="+mj-lt"/>
              </a:rPr>
              <a:t>10</a:t>
            </a:r>
            <a:r>
              <a:rPr lang="it-IT" sz="2400" baseline="30000" dirty="0">
                <a:solidFill>
                  <a:srgbClr val="0000FF"/>
                </a:solidFill>
                <a:latin typeface="+mj-lt"/>
              </a:rPr>
              <a:t>12-13 </a:t>
            </a:r>
            <a:r>
              <a:rPr lang="it-IT" sz="2400" dirty="0" err="1">
                <a:solidFill>
                  <a:srgbClr val="0000FF"/>
                </a:solidFill>
                <a:latin typeface="+mj-lt"/>
              </a:rPr>
              <a:t>photons</a:t>
            </a:r>
            <a:r>
              <a:rPr lang="it-IT" sz="2400" dirty="0">
                <a:solidFill>
                  <a:srgbClr val="0000FF"/>
                </a:solidFill>
                <a:latin typeface="+mj-lt"/>
              </a:rPr>
              <a:t> x </a:t>
            </a:r>
          </a:p>
          <a:p>
            <a:pPr defTabSz="685800"/>
            <a:r>
              <a:rPr lang="it-IT" sz="2400" dirty="0">
                <a:solidFill>
                  <a:srgbClr val="0000FF"/>
                </a:solidFill>
                <a:latin typeface="+mj-lt"/>
              </a:rPr>
              <a:t>10</a:t>
            </a:r>
            <a:r>
              <a:rPr lang="it-IT" sz="2400" baseline="30000" dirty="0">
                <a:solidFill>
                  <a:srgbClr val="0000FF"/>
                </a:solidFill>
                <a:latin typeface="+mj-lt"/>
              </a:rPr>
              <a:t>1-3-(6)</a:t>
            </a:r>
            <a:r>
              <a:rPr lang="it-IT" sz="2400" dirty="0" err="1">
                <a:solidFill>
                  <a:srgbClr val="0000FF"/>
                </a:solidFill>
                <a:latin typeface="+mj-lt"/>
              </a:rPr>
              <a:t>pulses</a:t>
            </a:r>
            <a:endParaRPr lang="en-US" sz="2100" dirty="0">
              <a:solidFill>
                <a:prstClr val="black"/>
              </a:solidFill>
            </a:endParaRPr>
          </a:p>
          <a:p>
            <a:pPr defTabSz="685800"/>
            <a:endParaRPr lang="en-US" dirty="0">
              <a:solidFill>
                <a:prstClr val="black"/>
              </a:solidFill>
              <a:latin typeface="+mj-lt"/>
            </a:endParaRPr>
          </a:p>
          <a:p>
            <a:pPr defTabSz="685800"/>
            <a:r>
              <a:rPr lang="en-US" dirty="0">
                <a:solidFill>
                  <a:prstClr val="black"/>
                </a:solidFill>
                <a:latin typeface="+mj-lt"/>
              </a:rPr>
              <a:t>Ultrafast Non-linear response regime </a:t>
            </a:r>
          </a:p>
          <a:p>
            <a:pPr defTabSz="685800"/>
            <a:r>
              <a:rPr lang="en-US" dirty="0">
                <a:solidFill>
                  <a:prstClr val="black"/>
                </a:solidFill>
                <a:latin typeface="+mj-lt"/>
              </a:rPr>
              <a:t>Imaging, </a:t>
            </a:r>
            <a:r>
              <a:rPr lang="en-US" dirty="0" err="1">
                <a:solidFill>
                  <a:prstClr val="black"/>
                </a:solidFill>
                <a:latin typeface="+mj-lt"/>
              </a:rPr>
              <a:t>flash+destroy</a:t>
            </a:r>
            <a:endParaRPr lang="en-US" dirty="0">
              <a:solidFill>
                <a:prstClr val="black"/>
              </a:solidFill>
              <a:latin typeface="+mj-lt"/>
            </a:endParaRPr>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107" y="2733979"/>
            <a:ext cx="3298370" cy="1058357"/>
          </a:xfrm>
          <a:prstGeom prst="rect">
            <a:avLst/>
          </a:prstGeom>
        </p:spPr>
      </p:pic>
      <p:sp>
        <p:nvSpPr>
          <p:cNvPr id="19" name="Rettangolo 18"/>
          <p:cNvSpPr/>
          <p:nvPr/>
        </p:nvSpPr>
        <p:spPr>
          <a:xfrm>
            <a:off x="3088155" y="3742372"/>
            <a:ext cx="3196291" cy="2177317"/>
          </a:xfrm>
          <a:prstGeom prst="rect">
            <a:avLst/>
          </a:prstGeom>
          <a:noFill/>
          <a:ln w="38100">
            <a:solidFill>
              <a:srgbClr val="B0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8" name="Immagin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3293" y="857250"/>
            <a:ext cx="3183795" cy="1931454"/>
          </a:xfrm>
          <a:prstGeom prst="rect">
            <a:avLst/>
          </a:prstGeom>
        </p:spPr>
      </p:pic>
      <p:sp>
        <p:nvSpPr>
          <p:cNvPr id="20" name="CasellaDiTesto 19"/>
          <p:cNvSpPr txBox="1"/>
          <p:nvPr/>
        </p:nvSpPr>
        <p:spPr>
          <a:xfrm>
            <a:off x="3021466" y="857251"/>
            <a:ext cx="3262980" cy="507831"/>
          </a:xfrm>
          <a:prstGeom prst="rect">
            <a:avLst/>
          </a:prstGeom>
          <a:noFill/>
        </p:spPr>
        <p:txBody>
          <a:bodyPr wrap="square" rtlCol="0">
            <a:spAutoFit/>
          </a:bodyPr>
          <a:lstStyle/>
          <a:p>
            <a:pPr defTabSz="685800"/>
            <a:r>
              <a:rPr lang="it-IT" sz="2700" b="1" dirty="0">
                <a:solidFill>
                  <a:schemeClr val="bg1"/>
                </a:solidFill>
                <a:latin typeface="+mj-lt"/>
              </a:rPr>
              <a:t>Laser-HHG  UV-Soft X</a:t>
            </a:r>
          </a:p>
        </p:txBody>
      </p:sp>
      <p:sp>
        <p:nvSpPr>
          <p:cNvPr id="3" name="Rettangolo 2"/>
          <p:cNvSpPr/>
          <p:nvPr/>
        </p:nvSpPr>
        <p:spPr>
          <a:xfrm>
            <a:off x="3405105" y="3794696"/>
            <a:ext cx="2445862" cy="415498"/>
          </a:xfrm>
          <a:prstGeom prst="rect">
            <a:avLst/>
          </a:prstGeom>
        </p:spPr>
        <p:txBody>
          <a:bodyPr wrap="none">
            <a:spAutoFit/>
          </a:bodyPr>
          <a:lstStyle/>
          <a:p>
            <a:pPr algn="ctr" defTabSz="685800"/>
            <a:r>
              <a:rPr lang="it-IT" sz="2100" dirty="0">
                <a:solidFill>
                  <a:srgbClr val="008000"/>
                </a:solidFill>
              </a:rPr>
              <a:t>MARIX+FEL  (10 </a:t>
            </a:r>
            <a:r>
              <a:rPr lang="it-IT" sz="2100" dirty="0" err="1">
                <a:solidFill>
                  <a:srgbClr val="008000"/>
                </a:solidFill>
              </a:rPr>
              <a:t>keV</a:t>
            </a:r>
            <a:r>
              <a:rPr lang="it-IT" sz="2100" dirty="0">
                <a:solidFill>
                  <a:srgbClr val="008000"/>
                </a:solidFill>
              </a:rPr>
              <a:t>)</a:t>
            </a:r>
          </a:p>
        </p:txBody>
      </p:sp>
      <p:sp>
        <p:nvSpPr>
          <p:cNvPr id="10" name="Rettangolo 9"/>
          <p:cNvSpPr/>
          <p:nvPr/>
        </p:nvSpPr>
        <p:spPr>
          <a:xfrm>
            <a:off x="3112497" y="4180104"/>
            <a:ext cx="3135261" cy="1923604"/>
          </a:xfrm>
          <a:prstGeom prst="rect">
            <a:avLst/>
          </a:prstGeom>
        </p:spPr>
        <p:txBody>
          <a:bodyPr wrap="square">
            <a:spAutoFit/>
          </a:bodyPr>
          <a:lstStyle/>
          <a:p>
            <a:pPr algn="ctr" defTabSz="621506">
              <a:tabLst>
                <a:tab pos="2483644" algn="l"/>
              </a:tabLst>
            </a:pPr>
            <a:r>
              <a:rPr lang="it-IT" sz="2100" dirty="0">
                <a:solidFill>
                  <a:prstClr val="black"/>
                </a:solidFill>
                <a:latin typeface="+mj-lt"/>
              </a:rPr>
              <a:t>1 MHz </a:t>
            </a:r>
            <a:r>
              <a:rPr lang="it-IT" sz="2100" dirty="0" err="1">
                <a:solidFill>
                  <a:prstClr val="black"/>
                </a:solidFill>
                <a:latin typeface="+mj-lt"/>
              </a:rPr>
              <a:t>repetition</a:t>
            </a:r>
            <a:endParaRPr lang="it-IT" sz="2100" dirty="0">
              <a:solidFill>
                <a:prstClr val="black"/>
              </a:solidFill>
              <a:latin typeface="+mj-lt"/>
            </a:endParaRPr>
          </a:p>
          <a:p>
            <a:pPr algn="ctr" defTabSz="621506">
              <a:tabLst>
                <a:tab pos="2483644" algn="l"/>
              </a:tabLst>
            </a:pPr>
            <a:r>
              <a:rPr lang="it-IT" sz="2100" dirty="0">
                <a:solidFill>
                  <a:srgbClr val="FF6600"/>
                </a:solidFill>
                <a:latin typeface="+mj-lt"/>
              </a:rPr>
              <a:t>100nJ</a:t>
            </a:r>
            <a:r>
              <a:rPr lang="it-IT" sz="2100" dirty="0">
                <a:solidFill>
                  <a:prstClr val="black"/>
                </a:solidFill>
                <a:latin typeface="+mj-lt"/>
              </a:rPr>
              <a:t> </a:t>
            </a:r>
            <a:r>
              <a:rPr lang="it-IT" sz="2100" dirty="0" err="1">
                <a:solidFill>
                  <a:prstClr val="black"/>
                </a:solidFill>
                <a:latin typeface="+mj-lt"/>
              </a:rPr>
              <a:t>pulse</a:t>
            </a:r>
            <a:r>
              <a:rPr lang="it-IT" sz="2100" dirty="0">
                <a:solidFill>
                  <a:prstClr val="black"/>
                </a:solidFill>
                <a:latin typeface="+mj-lt"/>
              </a:rPr>
              <a:t> </a:t>
            </a:r>
            <a:r>
              <a:rPr lang="it-IT" sz="2100" dirty="0" err="1">
                <a:solidFill>
                  <a:prstClr val="black"/>
                </a:solidFill>
                <a:latin typeface="+mj-lt"/>
              </a:rPr>
              <a:t>energy</a:t>
            </a:r>
            <a:r>
              <a:rPr lang="it-IT" sz="2100" dirty="0">
                <a:solidFill>
                  <a:prstClr val="black"/>
                </a:solidFill>
                <a:latin typeface="+mj-lt"/>
              </a:rPr>
              <a:t>; </a:t>
            </a:r>
            <a:r>
              <a:rPr lang="it-IT" sz="2100" dirty="0">
                <a:latin typeface="+mj-lt"/>
                <a:cs typeface="Times New Roman" pitchFamily="18" charset="0"/>
              </a:rPr>
              <a:t>≈</a:t>
            </a:r>
            <a:r>
              <a:rPr lang="it-IT" sz="2100" dirty="0">
                <a:solidFill>
                  <a:prstClr val="black"/>
                </a:solidFill>
                <a:latin typeface="+mj-lt"/>
              </a:rPr>
              <a:t>50fs</a:t>
            </a:r>
          </a:p>
          <a:p>
            <a:pPr algn="ctr" defTabSz="621506">
              <a:tabLst>
                <a:tab pos="2483644" algn="l"/>
              </a:tabLst>
            </a:pPr>
            <a:r>
              <a:rPr lang="it-IT" sz="2100" dirty="0">
                <a:solidFill>
                  <a:srgbClr val="0000FF"/>
                </a:solidFill>
                <a:latin typeface="+mj-lt"/>
              </a:rPr>
              <a:t>10</a:t>
            </a:r>
            <a:r>
              <a:rPr lang="it-IT" sz="2100" baseline="30000" dirty="0">
                <a:solidFill>
                  <a:srgbClr val="0000FF"/>
                </a:solidFill>
                <a:latin typeface="+mj-lt"/>
              </a:rPr>
              <a:t>8-11 </a:t>
            </a:r>
            <a:r>
              <a:rPr lang="it-IT" sz="2100" dirty="0" err="1">
                <a:solidFill>
                  <a:srgbClr val="0000FF"/>
                </a:solidFill>
                <a:latin typeface="+mj-lt"/>
              </a:rPr>
              <a:t>photons</a:t>
            </a:r>
            <a:r>
              <a:rPr lang="it-IT" sz="2100" dirty="0">
                <a:solidFill>
                  <a:srgbClr val="0000FF"/>
                </a:solidFill>
                <a:latin typeface="+mj-lt"/>
              </a:rPr>
              <a:t> x 10</a:t>
            </a:r>
            <a:r>
              <a:rPr lang="it-IT" sz="2100" baseline="30000" dirty="0">
                <a:solidFill>
                  <a:srgbClr val="0000FF"/>
                </a:solidFill>
                <a:latin typeface="+mj-lt"/>
              </a:rPr>
              <a:t>6</a:t>
            </a:r>
            <a:r>
              <a:rPr lang="it-IT" sz="2100" dirty="0">
                <a:solidFill>
                  <a:srgbClr val="0000FF"/>
                </a:solidFill>
                <a:latin typeface="+mj-lt"/>
              </a:rPr>
              <a:t>pulses</a:t>
            </a:r>
          </a:p>
          <a:p>
            <a:pPr defTabSz="621506">
              <a:tabLst>
                <a:tab pos="2483644" algn="l"/>
              </a:tabLst>
            </a:pPr>
            <a:endParaRPr lang="it-IT" sz="2100" dirty="0">
              <a:solidFill>
                <a:srgbClr val="0000FF"/>
              </a:solidFill>
              <a:latin typeface="+mj-lt"/>
            </a:endParaRPr>
          </a:p>
          <a:p>
            <a:pPr algn="ctr" defTabSz="621506">
              <a:tabLst>
                <a:tab pos="2483644" algn="l"/>
              </a:tabLst>
            </a:pPr>
            <a:r>
              <a:rPr lang="it-IT" sz="2100" b="1" dirty="0" err="1">
                <a:solidFill>
                  <a:srgbClr val="008000"/>
                </a:solidFill>
                <a:latin typeface="+mj-lt"/>
              </a:rPr>
              <a:t>Ultrafast</a:t>
            </a:r>
            <a:r>
              <a:rPr lang="it-IT" sz="2100" b="1" dirty="0">
                <a:solidFill>
                  <a:srgbClr val="008000"/>
                </a:solidFill>
                <a:latin typeface="+mj-lt"/>
              </a:rPr>
              <a:t> Linear </a:t>
            </a:r>
            <a:r>
              <a:rPr lang="it-IT" sz="2100" b="1" dirty="0" err="1">
                <a:solidFill>
                  <a:srgbClr val="008000"/>
                </a:solidFill>
                <a:latin typeface="+mj-lt"/>
              </a:rPr>
              <a:t>response</a:t>
            </a:r>
            <a:endParaRPr lang="it-IT" sz="2100" b="1" dirty="0">
              <a:solidFill>
                <a:srgbClr val="008000"/>
              </a:solidFill>
              <a:latin typeface="+mj-lt"/>
            </a:endParaRPr>
          </a:p>
          <a:p>
            <a:pPr defTabSz="621506">
              <a:tabLst>
                <a:tab pos="2483644" algn="l"/>
              </a:tabLst>
            </a:pPr>
            <a:endParaRPr lang="it-IT" sz="2100" baseline="30000" dirty="0">
              <a:solidFill>
                <a:prstClr val="black"/>
              </a:solidFill>
              <a:latin typeface="+mj-lt"/>
            </a:endParaRPr>
          </a:p>
        </p:txBody>
      </p:sp>
      <p:sp>
        <p:nvSpPr>
          <p:cNvPr id="14" name="Text Box 6">
            <a:extLst>
              <a:ext uri="{FF2B5EF4-FFF2-40B4-BE49-F238E27FC236}">
                <a16:creationId xmlns:a16="http://schemas.microsoft.com/office/drawing/2014/main" id="{E4174213-160B-0143-8320-0304BAA22D46}"/>
              </a:ext>
            </a:extLst>
          </p:cNvPr>
          <p:cNvSpPr txBox="1">
            <a:spLocks noChangeArrowheads="1"/>
          </p:cNvSpPr>
          <p:nvPr/>
        </p:nvSpPr>
        <p:spPr bwMode="auto">
          <a:xfrm>
            <a:off x="6629400" y="6488668"/>
            <a:ext cx="247612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Giorgio Rossi</a:t>
            </a:r>
            <a:endParaRPr lang="en-US"/>
          </a:p>
        </p:txBody>
      </p:sp>
      <p:pic>
        <p:nvPicPr>
          <p:cNvPr id="16" name="Picture 15">
            <a:extLst>
              <a:ext uri="{FF2B5EF4-FFF2-40B4-BE49-F238E27FC236}">
                <a16:creationId xmlns:a16="http://schemas.microsoft.com/office/drawing/2014/main" id="{59A9220E-E6C3-1D4B-A7E2-8F9E19E3CE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7" name="Immagine 2" descr="infn-new.gif">
            <a:extLst>
              <a:ext uri="{FF2B5EF4-FFF2-40B4-BE49-F238E27FC236}">
                <a16:creationId xmlns:a16="http://schemas.microsoft.com/office/drawing/2014/main" id="{50E73ECA-94BF-FF45-84D6-43DC8E02F9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1EBF8664-8F77-1140-970C-A4D0D3DCD973}"/>
              </a:ext>
            </a:extLst>
          </p:cNvPr>
          <p:cNvGrpSpPr/>
          <p:nvPr/>
        </p:nvGrpSpPr>
        <p:grpSpPr>
          <a:xfrm>
            <a:off x="0" y="5943600"/>
            <a:ext cx="9061116" cy="646331"/>
            <a:chOff x="0" y="5943600"/>
            <a:chExt cx="9061116" cy="646331"/>
          </a:xfrm>
        </p:grpSpPr>
        <p:sp>
          <p:nvSpPr>
            <p:cNvPr id="2" name="TextBox 1">
              <a:extLst>
                <a:ext uri="{FF2B5EF4-FFF2-40B4-BE49-F238E27FC236}">
                  <a16:creationId xmlns:a16="http://schemas.microsoft.com/office/drawing/2014/main" id="{0C70E794-0D93-B249-8D92-CFD8D0D89201}"/>
                </a:ext>
              </a:extLst>
            </p:cNvPr>
            <p:cNvSpPr txBox="1"/>
            <p:nvPr/>
          </p:nvSpPr>
          <p:spPr>
            <a:xfrm>
              <a:off x="0" y="5943600"/>
              <a:ext cx="3763081" cy="646331"/>
            </a:xfrm>
            <a:prstGeom prst="rect">
              <a:avLst/>
            </a:prstGeom>
            <a:noFill/>
          </p:spPr>
          <p:txBody>
            <a:bodyPr wrap="none" rtlCol="0">
              <a:spAutoFit/>
            </a:bodyPr>
            <a:lstStyle/>
            <a:p>
              <a:r>
                <a:rPr lang="it-IT" b="1" i="1">
                  <a:solidFill>
                    <a:srgbClr val="C00000"/>
                  </a:solidFill>
                </a:rPr>
                <a:t>DLSR: vertical emittance 2-8 picorad,</a:t>
              </a:r>
            </a:p>
            <a:p>
              <a:r>
                <a:rPr lang="it-IT" b="1" i="1">
                  <a:solidFill>
                    <a:srgbClr val="C00000"/>
                  </a:solidFill>
                </a:rPr>
                <a:t>horizontal emittance 200-300 picorad</a:t>
              </a:r>
            </a:p>
          </p:txBody>
        </p:sp>
        <p:sp>
          <p:nvSpPr>
            <p:cNvPr id="22" name="TextBox 21">
              <a:extLst>
                <a:ext uri="{FF2B5EF4-FFF2-40B4-BE49-F238E27FC236}">
                  <a16:creationId xmlns:a16="http://schemas.microsoft.com/office/drawing/2014/main" id="{02388548-E0C6-5B41-9219-155135873576}"/>
                </a:ext>
              </a:extLst>
            </p:cNvPr>
            <p:cNvSpPr txBox="1"/>
            <p:nvPr/>
          </p:nvSpPr>
          <p:spPr>
            <a:xfrm>
              <a:off x="3760986" y="5943600"/>
              <a:ext cx="2669320" cy="646331"/>
            </a:xfrm>
            <a:prstGeom prst="rect">
              <a:avLst/>
            </a:prstGeom>
            <a:noFill/>
          </p:spPr>
          <p:txBody>
            <a:bodyPr wrap="none" rtlCol="0">
              <a:spAutoFit/>
            </a:bodyPr>
            <a:lstStyle/>
            <a:p>
              <a:r>
                <a:rPr lang="it-IT" b="1" i="1">
                  <a:solidFill>
                    <a:srgbClr val="00B050"/>
                  </a:solidFill>
                </a:rPr>
                <a:t>MariX: vertical/horizontal</a:t>
              </a:r>
            </a:p>
            <a:p>
              <a:r>
                <a:rPr lang="it-IT" b="1" i="1">
                  <a:solidFill>
                    <a:srgbClr val="00B050"/>
                  </a:solidFill>
                </a:rPr>
                <a:t>emittance 45 picorad</a:t>
              </a:r>
            </a:p>
          </p:txBody>
        </p:sp>
        <p:sp>
          <p:nvSpPr>
            <p:cNvPr id="12" name="TextBox 11">
              <a:extLst>
                <a:ext uri="{FF2B5EF4-FFF2-40B4-BE49-F238E27FC236}">
                  <a16:creationId xmlns:a16="http://schemas.microsoft.com/office/drawing/2014/main" id="{6A057C90-8AB5-4F44-B49E-0B1C2561CAA7}"/>
                </a:ext>
              </a:extLst>
            </p:cNvPr>
            <p:cNvSpPr txBox="1"/>
            <p:nvPr/>
          </p:nvSpPr>
          <p:spPr>
            <a:xfrm>
              <a:off x="6599032" y="6070469"/>
              <a:ext cx="2462084" cy="369332"/>
            </a:xfrm>
            <a:prstGeom prst="rect">
              <a:avLst/>
            </a:prstGeom>
            <a:noFill/>
          </p:spPr>
          <p:txBody>
            <a:bodyPr wrap="none" rtlCol="0">
              <a:spAutoFit/>
            </a:bodyPr>
            <a:lstStyle/>
            <a:p>
              <a:r>
                <a:rPr lang="it-IT" b="1"/>
                <a:t>⇒ Round vs. Flat beams</a:t>
              </a:r>
            </a:p>
          </p:txBody>
        </p:sp>
      </p:grpSp>
    </p:spTree>
    <p:extLst>
      <p:ext uri="{BB962C8B-B14F-4D97-AF65-F5344CB8AC3E}">
        <p14:creationId xmlns:p14="http://schemas.microsoft.com/office/powerpoint/2010/main" val="11556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353"/>
            <a:ext cx="9144000" cy="2630639"/>
          </a:xfrm>
          <a:prstGeom prst="rect">
            <a:avLst/>
          </a:prstGeom>
        </p:spPr>
      </p:pic>
      <p:pic>
        <p:nvPicPr>
          <p:cNvPr id="4" name="Immagine 3"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16" y="1772816"/>
            <a:ext cx="7531100" cy="4787900"/>
          </a:xfrm>
          <a:prstGeom prst="rect">
            <a:avLst/>
          </a:prstGeom>
        </p:spPr>
      </p:pic>
      <p:pic>
        <p:nvPicPr>
          <p:cNvPr id="5"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bwMode="auto">
          <a:xfrm>
            <a:off x="72008" y="836712"/>
            <a:ext cx="9036496" cy="1008112"/>
          </a:xfrm>
          <a:prstGeom prst="rect">
            <a:avLst/>
          </a:prstGeom>
          <a:solidFill>
            <a:srgbClr val="FFFF00">
              <a:alpha val="4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14085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004300" cy="2463800"/>
          </a:xfrm>
          <a:prstGeom prst="rect">
            <a:avLst/>
          </a:prstGeom>
        </p:spPr>
      </p:pic>
      <p:sp>
        <p:nvSpPr>
          <p:cNvPr id="5" name="Rettangolo 4"/>
          <p:cNvSpPr/>
          <p:nvPr/>
        </p:nvSpPr>
        <p:spPr bwMode="auto">
          <a:xfrm>
            <a:off x="72008" y="44624"/>
            <a:ext cx="9036496" cy="1656184"/>
          </a:xfrm>
          <a:prstGeom prst="rect">
            <a:avLst/>
          </a:prstGeom>
          <a:solidFill>
            <a:srgbClr val="FF0000">
              <a:alpha val="4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654" y="1772816"/>
            <a:ext cx="6232748" cy="4451963"/>
          </a:xfrm>
          <a:prstGeom prst="rect">
            <a:avLst/>
          </a:prstGeom>
        </p:spPr>
      </p:pic>
      <p:sp>
        <p:nvSpPr>
          <p:cNvPr id="8" name="Rectangle 7"/>
          <p:cNvSpPr/>
          <p:nvPr/>
        </p:nvSpPr>
        <p:spPr bwMode="auto">
          <a:xfrm>
            <a:off x="251520" y="1988840"/>
            <a:ext cx="2572134" cy="591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4483170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1700" y="698500"/>
            <a:ext cx="7810500" cy="582930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395536" y="4221087"/>
            <a:ext cx="2832100" cy="1564640"/>
          </a:xfrm>
          <a:prstGeom prst="rect">
            <a:avLst/>
          </a:prstGeom>
          <a:solidFill>
            <a:srgbClr val="FFFF00"/>
          </a:solidFill>
        </p:spPr>
        <p:txBody>
          <a:bodyPr vert="horz" wrap="square" lIns="0" tIns="0" rIns="0" bIns="0" rtlCol="0">
            <a:spAutoFit/>
          </a:bodyPr>
          <a:lstStyle/>
          <a:p>
            <a:pPr marL="48895" marR="132080">
              <a:lnSpc>
                <a:spcPct val="100699"/>
              </a:lnSpc>
            </a:pPr>
            <a:r>
              <a:rPr sz="2400" dirty="0">
                <a:latin typeface="Helvetica"/>
                <a:cs typeface="Helvetica"/>
              </a:rPr>
              <a:t>macchina</a:t>
            </a:r>
            <a:r>
              <a:rPr sz="2400" spc="-5" dirty="0">
                <a:latin typeface="Helvetica"/>
                <a:cs typeface="Helvetica"/>
              </a:rPr>
              <a:t> </a:t>
            </a:r>
            <a:r>
              <a:rPr sz="2400" dirty="0">
                <a:latin typeface="Helvetica"/>
                <a:cs typeface="Helvetica"/>
              </a:rPr>
              <a:t>compa</a:t>
            </a:r>
            <a:r>
              <a:rPr sz="2400" spc="-10" dirty="0">
                <a:latin typeface="Helvetica"/>
                <a:cs typeface="Helvetica"/>
              </a:rPr>
              <a:t>tt</a:t>
            </a:r>
            <a:r>
              <a:rPr sz="2400" dirty="0">
                <a:latin typeface="Helvetica"/>
                <a:cs typeface="Helvetica"/>
              </a:rPr>
              <a:t>a 10x10</a:t>
            </a:r>
            <a:r>
              <a:rPr sz="2400" spc="-5" dirty="0">
                <a:latin typeface="Helvetica"/>
                <a:cs typeface="Helvetica"/>
              </a:rPr>
              <a:t> m</a:t>
            </a:r>
            <a:r>
              <a:rPr sz="2400" baseline="19097" dirty="0">
                <a:latin typeface="Helvetica"/>
                <a:cs typeface="Helvetica"/>
              </a:rPr>
              <a:t>2</a:t>
            </a:r>
            <a:endParaRPr sz="2400" baseline="19097">
              <a:latin typeface="Helvetica"/>
              <a:cs typeface="Helvetica"/>
            </a:endParaRPr>
          </a:p>
          <a:p>
            <a:pPr marL="48895" marR="436245">
              <a:lnSpc>
                <a:spcPct val="100699"/>
              </a:lnSpc>
            </a:pPr>
            <a:r>
              <a:rPr sz="2400" spc="-10" dirty="0">
                <a:latin typeface="Helvetica"/>
                <a:cs typeface="Helvetica"/>
              </a:rPr>
              <a:t>In</a:t>
            </a:r>
            <a:r>
              <a:rPr sz="2400" spc="-5" dirty="0">
                <a:latin typeface="Helvetica"/>
                <a:cs typeface="Helvetica"/>
              </a:rPr>
              <a:t> </a:t>
            </a:r>
            <a:r>
              <a:rPr sz="2400" dirty="0">
                <a:latin typeface="Helvetica"/>
                <a:cs typeface="Helvetica"/>
              </a:rPr>
              <a:t>oper</a:t>
            </a:r>
            <a:r>
              <a:rPr sz="2400" spc="-5" dirty="0">
                <a:latin typeface="Helvetica"/>
                <a:cs typeface="Helvetica"/>
              </a:rPr>
              <a:t>a</a:t>
            </a:r>
            <a:r>
              <a:rPr sz="2400" dirty="0">
                <a:latin typeface="Helvetica"/>
                <a:cs typeface="Helvetica"/>
              </a:rPr>
              <a:t>zione</a:t>
            </a:r>
            <a:r>
              <a:rPr sz="2400" spc="-5" dirty="0">
                <a:latin typeface="Helvetica"/>
                <a:cs typeface="Helvetica"/>
              </a:rPr>
              <a:t> </a:t>
            </a:r>
            <a:r>
              <a:rPr sz="2400" dirty="0">
                <a:latin typeface="Helvetica"/>
                <a:cs typeface="Helvetica"/>
              </a:rPr>
              <a:t>dai primi</a:t>
            </a:r>
            <a:r>
              <a:rPr sz="2400" spc="-5" dirty="0">
                <a:latin typeface="Helvetica"/>
                <a:cs typeface="Helvetica"/>
              </a:rPr>
              <a:t> </a:t>
            </a:r>
            <a:r>
              <a:rPr sz="2400" dirty="0">
                <a:latin typeface="Helvetica"/>
                <a:cs typeface="Helvetica"/>
              </a:rPr>
              <a:t>del</a:t>
            </a:r>
            <a:r>
              <a:rPr sz="2400" spc="-5" dirty="0">
                <a:latin typeface="Helvetica"/>
                <a:cs typeface="Helvetica"/>
              </a:rPr>
              <a:t> </a:t>
            </a:r>
            <a:r>
              <a:rPr sz="2400" dirty="0">
                <a:latin typeface="Helvetica"/>
                <a:cs typeface="Helvetica"/>
              </a:rPr>
              <a:t>2015</a:t>
            </a:r>
            <a:endParaRPr sz="2400">
              <a:latin typeface="Helvetica"/>
              <a:cs typeface="Helvetica"/>
            </a:endParaRPr>
          </a:p>
        </p:txBody>
      </p:sp>
    </p:spTree>
    <p:extLst>
      <p:ext uri="{BB962C8B-B14F-4D97-AF65-F5344CB8AC3E}">
        <p14:creationId xmlns:p14="http://schemas.microsoft.com/office/powerpoint/2010/main" val="26120447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CasellaDiTesto 1"/>
          <p:cNvSpPr txBox="1">
            <a:spLocks noChangeArrowheads="1"/>
          </p:cNvSpPr>
          <p:nvPr/>
        </p:nvSpPr>
        <p:spPr bwMode="auto">
          <a:xfrm>
            <a:off x="251520" y="5181600"/>
            <a:ext cx="3594254" cy="83099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Flusso misurato</a:t>
            </a:r>
          </a:p>
          <a:p>
            <a:r>
              <a:rPr lang="it-IT"/>
              <a:t>1.5</a:t>
            </a:r>
            <a:r>
              <a:rPr lang="it-IT" baseline="30000"/>
              <a:t>.</a:t>
            </a:r>
            <a:r>
              <a:rPr lang="it-IT"/>
              <a:t>10</a:t>
            </a:r>
            <a:r>
              <a:rPr lang="it-IT" baseline="30000"/>
              <a:t>10</a:t>
            </a:r>
            <a:r>
              <a:rPr lang="it-IT"/>
              <a:t> fotoni/s con 10 mA</a:t>
            </a:r>
          </a:p>
        </p:txBody>
      </p:sp>
      <p:sp>
        <p:nvSpPr>
          <p:cNvPr id="3" name="CasellaDiTesto 2"/>
          <p:cNvSpPr txBox="1"/>
          <p:nvPr/>
        </p:nvSpPr>
        <p:spPr>
          <a:xfrm>
            <a:off x="6156176" y="2060848"/>
            <a:ext cx="1363925" cy="461665"/>
          </a:xfrm>
          <a:prstGeom prst="rect">
            <a:avLst/>
          </a:prstGeom>
          <a:noFill/>
        </p:spPr>
        <p:txBody>
          <a:bodyPr wrap="none" rtlCol="0">
            <a:spAutoFit/>
          </a:bodyPr>
          <a:lstStyle/>
          <a:p>
            <a:r>
              <a:rPr lang="it-IT"/>
              <a:t>measured</a:t>
            </a:r>
          </a:p>
        </p:txBody>
      </p:sp>
      <p:sp>
        <p:nvSpPr>
          <p:cNvPr id="7" name="CasellaDiTesto 1"/>
          <p:cNvSpPr txBox="1">
            <a:spLocks noChangeArrowheads="1"/>
          </p:cNvSpPr>
          <p:nvPr/>
        </p:nvSpPr>
        <p:spPr bwMode="auto">
          <a:xfrm>
            <a:off x="152400" y="2286000"/>
            <a:ext cx="2103135" cy="101566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a:t>Righe spettrali</a:t>
            </a:r>
          </a:p>
          <a:p>
            <a:r>
              <a:rPr lang="it-IT" sz="2000" b="1"/>
              <a:t>mono-cromatiche</a:t>
            </a:r>
          </a:p>
          <a:p>
            <a:r>
              <a:rPr lang="it-IT" sz="2000" b="1"/>
              <a:t>e accordabili</a:t>
            </a:r>
          </a:p>
        </p:txBody>
      </p:sp>
    </p:spTree>
    <p:extLst>
      <p:ext uri="{BB962C8B-B14F-4D97-AF65-F5344CB8AC3E}">
        <p14:creationId xmlns:p14="http://schemas.microsoft.com/office/powerpoint/2010/main" val="27906853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73100"/>
            <a:ext cx="8064500" cy="58420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53000" y="5410200"/>
            <a:ext cx="3857625" cy="615553"/>
          </a:xfrm>
          <a:prstGeom prst="rect">
            <a:avLst/>
          </a:prstGeom>
          <a:solidFill>
            <a:srgbClr val="FFFF00"/>
          </a:solidFill>
        </p:spPr>
        <p:txBody>
          <a:bodyPr vert="horz" wrap="square" lIns="0" tIns="0" rIns="0" bIns="0" rtlCol="0">
            <a:spAutoFit/>
          </a:bodyPr>
          <a:lstStyle/>
          <a:p>
            <a:pPr marL="12700">
              <a:lnSpc>
                <a:spcPct val="100000"/>
              </a:lnSpc>
            </a:pPr>
            <a:r>
              <a:rPr sz="2000" b="1" i="1" spc="-10" dirty="0">
                <a:latin typeface="Helvetica"/>
                <a:cs typeface="Helvetica"/>
              </a:rPr>
              <a:t>Ima</a:t>
            </a:r>
            <a:r>
              <a:rPr sz="2000" b="1" i="1" spc="-15" dirty="0">
                <a:latin typeface="Helvetica"/>
                <a:cs typeface="Helvetica"/>
              </a:rPr>
              <a:t>ging</a:t>
            </a:r>
            <a:r>
              <a:rPr sz="2000" b="1" i="1" spc="-5" dirty="0">
                <a:latin typeface="Helvetica"/>
                <a:cs typeface="Helvetica"/>
              </a:rPr>
              <a:t> </a:t>
            </a:r>
            <a:r>
              <a:rPr sz="2000" b="1" i="1" dirty="0">
                <a:latin typeface="Helvetica"/>
                <a:cs typeface="Helvetica"/>
              </a:rPr>
              <a:t>a</a:t>
            </a:r>
            <a:r>
              <a:rPr sz="2000" b="1" i="1" spc="-5" dirty="0">
                <a:latin typeface="Helvetica"/>
                <a:cs typeface="Helvetica"/>
              </a:rPr>
              <a:t> </a:t>
            </a:r>
            <a:r>
              <a:rPr sz="2000" b="1" i="1" dirty="0">
                <a:latin typeface="Helvetica"/>
                <a:cs typeface="Helvetica"/>
              </a:rPr>
              <a:t>C</a:t>
            </a:r>
            <a:r>
              <a:rPr sz="2000" b="1" i="1" spc="-15" dirty="0">
                <a:latin typeface="Helvetica"/>
                <a:cs typeface="Helvetica"/>
              </a:rPr>
              <a:t>on</a:t>
            </a:r>
            <a:r>
              <a:rPr sz="2000" b="1" i="1" dirty="0">
                <a:latin typeface="Helvetica"/>
                <a:cs typeface="Helvetica"/>
              </a:rPr>
              <a:t>tras</a:t>
            </a:r>
            <a:r>
              <a:rPr sz="2000" b="1" i="1" spc="-10" dirty="0">
                <a:latin typeface="Helvetica"/>
                <a:cs typeface="Helvetica"/>
              </a:rPr>
              <a:t>to</a:t>
            </a:r>
            <a:r>
              <a:rPr sz="2000" b="1" i="1" spc="-5" dirty="0">
                <a:latin typeface="Helvetica"/>
                <a:cs typeface="Helvetica"/>
              </a:rPr>
              <a:t> </a:t>
            </a:r>
            <a:r>
              <a:rPr sz="2000" b="1" i="1" spc="-10" dirty="0">
                <a:latin typeface="Helvetica"/>
                <a:cs typeface="Helvetica"/>
              </a:rPr>
              <a:t>di</a:t>
            </a:r>
            <a:r>
              <a:rPr sz="2000" b="1" i="1" spc="-5" dirty="0">
                <a:latin typeface="Helvetica"/>
                <a:cs typeface="Helvetica"/>
              </a:rPr>
              <a:t> </a:t>
            </a:r>
            <a:r>
              <a:rPr sz="2000" b="1" i="1" spc="-15" dirty="0">
                <a:latin typeface="Helvetica"/>
                <a:cs typeface="Helvetica"/>
              </a:rPr>
              <a:t>F</a:t>
            </a:r>
            <a:r>
              <a:rPr sz="2000" b="1" i="1" dirty="0">
                <a:latin typeface="Helvetica"/>
                <a:cs typeface="Helvetica"/>
              </a:rPr>
              <a:t>ase</a:t>
            </a:r>
            <a:r>
              <a:rPr sz="2000" b="1" i="1" spc="-5" dirty="0">
                <a:latin typeface="Helvetica"/>
                <a:cs typeface="Helvetica"/>
              </a:rPr>
              <a:t> </a:t>
            </a:r>
            <a:r>
              <a:rPr sz="2000" b="1" i="1" spc="-10" dirty="0">
                <a:latin typeface="Helvetica"/>
                <a:cs typeface="Helvetica"/>
              </a:rPr>
              <a:t>(</a:t>
            </a:r>
            <a:r>
              <a:rPr lang="it-IT" sz="2000" b="1" i="1" spc="-10" dirty="0">
                <a:latin typeface="Helvetica"/>
                <a:cs typeface="Helvetica"/>
              </a:rPr>
              <a:t>risoluzione spaziale </a:t>
            </a:r>
            <a:r>
              <a:rPr sz="2000" b="1" i="1" spc="-10" dirty="0">
                <a:latin typeface="Helvetica"/>
                <a:cs typeface="Helvetica"/>
              </a:rPr>
              <a:t>&lt;</a:t>
            </a:r>
            <a:r>
              <a:rPr sz="2000" b="1" i="1" spc="-5" dirty="0">
                <a:latin typeface="Helvetica"/>
                <a:cs typeface="Helvetica"/>
              </a:rPr>
              <a:t> </a:t>
            </a:r>
            <a:r>
              <a:rPr lang="it-IT" sz="2000" b="1" i="1" dirty="0">
                <a:latin typeface="Helvetica"/>
                <a:cs typeface="Helvetica"/>
              </a:rPr>
              <a:t>8</a:t>
            </a:r>
            <a:r>
              <a:rPr sz="2000" b="1" i="1" dirty="0">
                <a:latin typeface="Helvetica"/>
                <a:cs typeface="Helvetica"/>
              </a:rPr>
              <a:t>0 </a:t>
            </a:r>
            <a:r>
              <a:rPr sz="2000" i="1" spc="-15" dirty="0">
                <a:latin typeface="Helvetica"/>
                <a:cs typeface="Helvetica"/>
              </a:rPr>
              <a:t>μ</a:t>
            </a:r>
            <a:r>
              <a:rPr sz="2000" b="1" i="1" dirty="0">
                <a:latin typeface="Helvetica"/>
                <a:cs typeface="Helvetica"/>
              </a:rPr>
              <a:t>m)</a:t>
            </a:r>
            <a:endParaRPr sz="2000">
              <a:latin typeface="Helvetica"/>
              <a:cs typeface="Helvetica"/>
            </a:endParaRPr>
          </a:p>
        </p:txBody>
      </p:sp>
    </p:spTree>
    <p:extLst>
      <p:ext uri="{BB962C8B-B14F-4D97-AF65-F5344CB8AC3E}">
        <p14:creationId xmlns:p14="http://schemas.microsoft.com/office/powerpoint/2010/main" val="26766629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138" y="0"/>
            <a:ext cx="6888662"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39" y="977900"/>
            <a:ext cx="3655361" cy="1483490"/>
          </a:xfrm>
          <a:prstGeom prst="rect">
            <a:avLst/>
          </a:prstGeom>
        </p:spPr>
      </p:pic>
    </p:spTree>
    <p:extLst>
      <p:ext uri="{BB962C8B-B14F-4D97-AF65-F5344CB8AC3E}">
        <p14:creationId xmlns:p14="http://schemas.microsoft.com/office/powerpoint/2010/main" val="42592479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76200" y="1259227"/>
            <a:ext cx="5486400" cy="194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FFFF"/>
              </a:buClr>
              <a:buSzPct val="100000"/>
              <a:buFont typeface="Arial" charset="0"/>
              <a:buNone/>
            </a:pPr>
            <a:r>
              <a:rPr lang="en-GB">
                <a:solidFill>
                  <a:srgbClr val="3366FF"/>
                </a:solidFill>
                <a:latin typeface="Arial" charset="0"/>
                <a:cs typeface="Arial" charset="0"/>
              </a:rPr>
              <a:t>Sorgente Convenzionale per Mammografia: tubo RX.</a:t>
            </a:r>
          </a:p>
          <a:p>
            <a:pPr>
              <a:buClr>
                <a:srgbClr val="FFFFFF"/>
              </a:buClr>
              <a:buSzPct val="100000"/>
            </a:pPr>
            <a:r>
              <a:rPr lang="it-IT">
                <a:solidFill>
                  <a:srgbClr val="3366FF"/>
                </a:solidFill>
                <a:latin typeface="Arial" charset="0"/>
                <a:cs typeface="Arial" charset="0"/>
              </a:rPr>
              <a:t>Risoluzione spaziale richiesta ~100 </a:t>
            </a:r>
            <a:r>
              <a:rPr lang="it-IT">
                <a:solidFill>
                  <a:srgbClr val="3366FF"/>
                </a:solidFill>
                <a:latin typeface="Symbol" charset="0"/>
                <a:cs typeface="Arial" charset="0"/>
              </a:rPr>
              <a:t>m</a:t>
            </a:r>
            <a:r>
              <a:rPr lang="it-IT">
                <a:solidFill>
                  <a:srgbClr val="3366FF"/>
                </a:solidFill>
                <a:latin typeface="Arial" charset="0"/>
                <a:cs typeface="Arial" charset="0"/>
              </a:rPr>
              <a:t>m Alto Flusso ~10</a:t>
            </a:r>
            <a:r>
              <a:rPr lang="it-IT" baseline="30000">
                <a:solidFill>
                  <a:srgbClr val="3366FF"/>
                </a:solidFill>
                <a:latin typeface="Arial" charset="0"/>
                <a:cs typeface="Arial" charset="0"/>
              </a:rPr>
              <a:t>7</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/(mm</a:t>
            </a:r>
            <a:r>
              <a:rPr lang="it-IT" baseline="30000">
                <a:solidFill>
                  <a:srgbClr val="3366FF"/>
                </a:solidFill>
                <a:latin typeface="Arial" charset="0"/>
                <a:cs typeface="Arial" charset="0"/>
              </a:rPr>
              <a:t>2</a:t>
            </a:r>
            <a:r>
              <a:rPr lang="it-IT">
                <a:solidFill>
                  <a:srgbClr val="3366FF"/>
                </a:solidFill>
                <a:latin typeface="Arial" charset="0"/>
                <a:cs typeface="Arial" charset="0"/>
              </a:rPr>
              <a:t>s) equivalente a ~5</a:t>
            </a:r>
            <a:r>
              <a:rPr lang="it-IT" baseline="30000">
                <a:solidFill>
                  <a:srgbClr val="3366FF"/>
                </a:solidFill>
                <a:latin typeface="Arial" charset="0"/>
                <a:cs typeface="Arial" charset="0"/>
              </a:rPr>
              <a:t>.</a:t>
            </a:r>
            <a:r>
              <a:rPr lang="it-IT">
                <a:solidFill>
                  <a:srgbClr val="3366FF"/>
                </a:solidFill>
                <a:latin typeface="Arial" charset="0"/>
                <a:cs typeface="Arial" charset="0"/>
              </a:rPr>
              <a:t>10</a:t>
            </a:r>
            <a:r>
              <a:rPr lang="it-IT" baseline="30000">
                <a:solidFill>
                  <a:srgbClr val="3366FF"/>
                </a:solidFill>
                <a:latin typeface="Arial" charset="0"/>
                <a:cs typeface="Arial" charset="0"/>
              </a:rPr>
              <a:t>11</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/s su un’area di 20x20 cm</a:t>
            </a:r>
            <a:r>
              <a:rPr lang="it-IT" baseline="30000">
                <a:solidFill>
                  <a:srgbClr val="3366FF"/>
                </a:solidFill>
                <a:latin typeface="Arial" charset="0"/>
                <a:cs typeface="Arial" charset="0"/>
              </a:rPr>
              <a:t>2</a:t>
            </a:r>
            <a:r>
              <a:rPr lang="it-IT">
                <a:solidFill>
                  <a:srgbClr val="3366FF"/>
                </a:solidFill>
                <a:latin typeface="Arial" charset="0"/>
                <a:cs typeface="Arial" charset="0"/>
              </a:rPr>
              <a:t>.</a:t>
            </a:r>
            <a:endParaRPr lang="en-GB">
              <a:solidFill>
                <a:srgbClr val="3366FF"/>
              </a:solidFill>
              <a:latin typeface="Arial" charset="0"/>
              <a:cs typeface="Arial" charset="0"/>
            </a:endParaRPr>
          </a:p>
        </p:txBody>
      </p:sp>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077913"/>
            <a:ext cx="3048000" cy="170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73730" name="Object 2"/>
          <p:cNvGraphicFramePr>
            <a:graphicFrameLocks noChangeAspect="1"/>
          </p:cNvGraphicFramePr>
          <p:nvPr>
            <p:extLst/>
          </p:nvPr>
        </p:nvGraphicFramePr>
        <p:xfrm>
          <a:off x="3276600" y="3505200"/>
          <a:ext cx="2362200" cy="1749425"/>
        </p:xfrm>
        <a:graphic>
          <a:graphicData uri="http://schemas.openxmlformats.org/presentationml/2006/ole">
            <mc:AlternateContent xmlns:mc="http://schemas.openxmlformats.org/markup-compatibility/2006">
              <mc:Choice xmlns:v="urn:schemas-microsoft-com:vml" Requires="v">
                <p:oleObj spid="_x0000_s97785" name="Documento" r:id="rId5" imgW="7350369" imgH="4982308" progId="Word.Document.8">
                  <p:embed/>
                </p:oleObj>
              </mc:Choice>
              <mc:Fallback>
                <p:oleObj name="Documento" r:id="rId5" imgW="7350369" imgH="4982308" progId="Word.Document.8">
                  <p:embed/>
                  <p:pic>
                    <p:nvPicPr>
                      <p:cNvPr id="73730" name="Object 2"/>
                      <p:cNvPicPr>
                        <a:picLocks noChangeAspect="1" noChangeArrowheads="1"/>
                      </p:cNvPicPr>
                      <p:nvPr/>
                    </p:nvPicPr>
                    <p:blipFill>
                      <a:blip r:embed="rId6">
                        <a:extLst>
                          <a:ext uri="{28A0092B-C50C-407E-A947-70E740481C1C}">
                            <a14:useLocalDpi xmlns:a14="http://schemas.microsoft.com/office/drawing/2010/main" val="0"/>
                          </a:ext>
                        </a:extLst>
                      </a:blip>
                      <a:srcRect r="68329" b="65367"/>
                      <a:stretch>
                        <a:fillRect/>
                      </a:stretch>
                    </p:blipFill>
                    <p:spPr bwMode="auto">
                      <a:xfrm>
                        <a:off x="3276600" y="3505200"/>
                        <a:ext cx="2362200" cy="1749425"/>
                      </a:xfrm>
                      <a:prstGeom prst="rect">
                        <a:avLst/>
                      </a:prstGeom>
                      <a:noFill/>
                      <a:effectLst/>
                      <a:extLst>
                        <a:ext uri="{909E8E84-426E-40dd-AFC4-6F175D3DCCD1}">
                          <a14:hiddenFill xmlns:a14="http://schemas.microsoft.com/office/drawing/2010/main" xmlns="">
                            <a:blipFill dpi="0" rotWithShape="0">
                              <a:blip/>
                              <a:srcRect r="68329" b="65367"/>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3733" name="Group 5"/>
          <p:cNvGrpSpPr>
            <a:grpSpLocks/>
          </p:cNvGrpSpPr>
          <p:nvPr/>
        </p:nvGrpSpPr>
        <p:grpSpPr bwMode="auto">
          <a:xfrm>
            <a:off x="295275" y="3429000"/>
            <a:ext cx="2673350" cy="2667000"/>
            <a:chOff x="3710" y="1920"/>
            <a:chExt cx="1684" cy="1680"/>
          </a:xfrm>
        </p:grpSpPr>
        <p:pic>
          <p:nvPicPr>
            <p:cNvPr id="7373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1920"/>
              <a:ext cx="1506" cy="1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3737" name="Line 7"/>
            <p:cNvSpPr>
              <a:spLocks noChangeShapeType="1"/>
            </p:cNvSpPr>
            <p:nvPr/>
          </p:nvSpPr>
          <p:spPr bwMode="auto">
            <a:xfrm>
              <a:off x="3984" y="2400"/>
              <a:ext cx="1" cy="288"/>
            </a:xfrm>
            <a:prstGeom prst="line">
              <a:avLst/>
            </a:prstGeom>
            <a:noFill/>
            <a:ln w="9360">
              <a:solidFill>
                <a:srgbClr val="FF0000"/>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73738" name="Text Box 8"/>
            <p:cNvSpPr txBox="1">
              <a:spLocks noChangeArrowheads="1"/>
            </p:cNvSpPr>
            <p:nvPr/>
          </p:nvSpPr>
          <p:spPr bwMode="auto">
            <a:xfrm>
              <a:off x="3710" y="2448"/>
              <a:ext cx="334"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0000"/>
                </a:buClr>
                <a:buSzPct val="100000"/>
                <a:buFont typeface="Arial" charset="0"/>
                <a:buNone/>
              </a:pPr>
              <a:r>
                <a:rPr lang="en-GB" sz="1000">
                  <a:solidFill>
                    <a:srgbClr val="FF0000"/>
                  </a:solidFill>
                  <a:latin typeface="Arial" charset="0"/>
                  <a:cs typeface="Arial" charset="0"/>
                </a:rPr>
                <a:t>65 cm</a:t>
              </a:r>
            </a:p>
          </p:txBody>
        </p:sp>
      </p:grpSp>
      <p:pic>
        <p:nvPicPr>
          <p:cNvPr id="73734" name="Picture 9" descr="ab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048000"/>
            <a:ext cx="3352800" cy="25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5" name="Rectangle 10"/>
          <p:cNvSpPr>
            <a:spLocks noChangeArrowheads="1"/>
          </p:cNvSpPr>
          <p:nvPr/>
        </p:nvSpPr>
        <p:spPr bwMode="auto">
          <a:xfrm>
            <a:off x="762000" y="304800"/>
            <a:ext cx="7696200"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nchor="ctr"/>
          <a:lstStyle/>
          <a:p>
            <a:pPr eaLnBrk="1" hangingPunct="1"/>
            <a:r>
              <a:rPr lang="it-IT" sz="2800" b="1">
                <a:solidFill>
                  <a:srgbClr val="009900"/>
                </a:solidFill>
                <a:latin typeface="Lucida Sans Unicode" charset="0"/>
              </a:rPr>
              <a:t>ESEMPIO NOTEVOLE DI IMAGING PER SCREENING DI MASSA: MAMMOGRAFIA</a:t>
            </a:r>
            <a:endParaRPr lang="en-US" sz="2800">
              <a:solidFill>
                <a:srgbClr val="009900"/>
              </a:solidFill>
              <a:latin typeface="Lucida Sans Unicode" charset="0"/>
            </a:endParaRPr>
          </a:p>
        </p:txBody>
      </p:sp>
      <p:pic>
        <p:nvPicPr>
          <p:cNvPr id="11" name="Immagine 2" descr="infn-new.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Connettore 2 2"/>
          <p:cNvCxnSpPr/>
          <p:nvPr/>
        </p:nvCxnSpPr>
        <p:spPr>
          <a:xfrm flipH="1">
            <a:off x="5410200" y="5105400"/>
            <a:ext cx="1981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CasellaDiTesto 3"/>
          <p:cNvSpPr txBox="1"/>
          <p:nvPr/>
        </p:nvSpPr>
        <p:spPr>
          <a:xfrm>
            <a:off x="2971800" y="5638800"/>
            <a:ext cx="6019800" cy="1200329"/>
          </a:xfrm>
          <a:prstGeom prst="rect">
            <a:avLst/>
          </a:prstGeom>
          <a:noFill/>
        </p:spPr>
        <p:txBody>
          <a:bodyPr wrap="square" rtlCol="0">
            <a:spAutoFit/>
          </a:bodyPr>
          <a:lstStyle/>
          <a:p>
            <a:r>
              <a:rPr lang="it-IT"/>
              <a:t>Parte di bassa energia dello spettro di fotoni X che viene assorbita dai tessuti ed aumenta il rischio secondario di indurre tumori, abbassando il rapporto rischio-beneficio dello screening di massa sulla popolazione femminile &gt; 40 anni</a:t>
            </a:r>
          </a:p>
        </p:txBody>
      </p:sp>
      <p:sp>
        <p:nvSpPr>
          <p:cNvPr id="20" name="CasellaDiTesto 6"/>
          <p:cNvSpPr txBox="1">
            <a:spLocks noChangeArrowheads="1"/>
          </p:cNvSpPr>
          <p:nvPr/>
        </p:nvSpPr>
        <p:spPr bwMode="auto">
          <a:xfrm>
            <a:off x="5867400" y="3581400"/>
            <a:ext cx="1713906" cy="1323439"/>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Assente nello</a:t>
            </a:r>
          </a:p>
          <a:p>
            <a:r>
              <a:rPr lang="it-IT" sz="2000" b="1" i="1"/>
              <a:t>spettro X</a:t>
            </a:r>
          </a:p>
          <a:p>
            <a:r>
              <a:rPr lang="it-IT" sz="2000" b="1" i="1"/>
              <a:t>delle Sorgenti</a:t>
            </a:r>
          </a:p>
          <a:p>
            <a:r>
              <a:rPr lang="it-IT" sz="2000" b="1" i="1"/>
              <a:t>Thomson!</a:t>
            </a:r>
          </a:p>
        </p:txBody>
      </p:sp>
    </p:spTree>
    <p:extLst>
      <p:ext uri="{BB962C8B-B14F-4D97-AF65-F5344CB8AC3E}">
        <p14:creationId xmlns:p14="http://schemas.microsoft.com/office/powerpoint/2010/main" val="1610444987"/>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1"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1066800"/>
            <a:ext cx="1576388" cy="4860925"/>
          </a:xfrm>
          <a:prstGeom prst="rect">
            <a:avLst/>
          </a:prstGeom>
          <a:noFill/>
          <a:extLst>
            <a:ext uri="{909E8E84-426E-40dd-AFC4-6F175D3DCCD1}">
              <a14:hiddenFill xmlns:a14="http://schemas.microsoft.com/office/drawing/2010/main" xmlns="">
                <a:solidFill>
                  <a:srgbClr val="FFFFFF"/>
                </a:solidFill>
              </a14:hiddenFill>
            </a:ext>
          </a:extLst>
        </p:spPr>
      </p:pic>
      <p:pic>
        <p:nvPicPr>
          <p:cNvPr id="127181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557338" cy="4860925"/>
          </a:xfrm>
          <a:prstGeom prst="rect">
            <a:avLst/>
          </a:prstGeom>
          <a:noFill/>
          <a:extLst>
            <a:ext uri="{909E8E84-426E-40dd-AFC4-6F175D3DCCD1}">
              <a14:hiddenFill xmlns:a14="http://schemas.microsoft.com/office/drawing/2010/main" xmlns="">
                <a:solidFill>
                  <a:srgbClr val="FFFFFF"/>
                </a:solidFill>
              </a14:hiddenFill>
            </a:ext>
          </a:extLst>
        </p:spPr>
      </p:pic>
      <p:sp>
        <p:nvSpPr>
          <p:cNvPr id="1271813" name="Text Box 1029"/>
          <p:cNvSpPr txBox="1">
            <a:spLocks noChangeArrowheads="1"/>
          </p:cNvSpPr>
          <p:nvPr/>
        </p:nvSpPr>
        <p:spPr bwMode="auto">
          <a:xfrm>
            <a:off x="2298700" y="5918200"/>
            <a:ext cx="4062029"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3 cm thick in vitro human breast tissue</a:t>
            </a:r>
            <a:endParaRPr lang="en-US" sz="1600">
              <a:solidFill>
                <a:srgbClr val="FFFF66"/>
              </a:solidFill>
              <a:latin typeface="Times New Roman" charset="0"/>
            </a:endParaRPr>
          </a:p>
        </p:txBody>
      </p:sp>
      <p:sp>
        <p:nvSpPr>
          <p:cNvPr id="1271814" name="Text Box 1030"/>
          <p:cNvSpPr txBox="1">
            <a:spLocks noChangeArrowheads="1"/>
          </p:cNvSpPr>
          <p:nvPr/>
        </p:nvSpPr>
        <p:spPr bwMode="auto">
          <a:xfrm>
            <a:off x="7050088" y="2005013"/>
            <a:ext cx="1947862" cy="10699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a) SR digital image</a:t>
            </a:r>
          </a:p>
          <a:p>
            <a:r>
              <a:rPr lang="en-US" sz="1600">
                <a:latin typeface="Comic Sans MS" charset="0"/>
              </a:rPr>
              <a:t>Energy 17 keV</a:t>
            </a:r>
          </a:p>
          <a:p>
            <a:r>
              <a:rPr lang="en-US" sz="1600">
                <a:latin typeface="Comic Sans MS" charset="0"/>
              </a:rPr>
              <a:t>Scan step 100 mm</a:t>
            </a:r>
          </a:p>
          <a:p>
            <a:r>
              <a:rPr lang="en-US" sz="1600">
                <a:latin typeface="Comic Sans MS" charset="0"/>
              </a:rPr>
              <a:t>MGD 1 mGy</a:t>
            </a:r>
          </a:p>
        </p:txBody>
      </p:sp>
      <p:sp>
        <p:nvSpPr>
          <p:cNvPr id="1271815" name="Text Box 1031"/>
          <p:cNvSpPr txBox="1">
            <a:spLocks noChangeArrowheads="1"/>
          </p:cNvSpPr>
          <p:nvPr/>
        </p:nvSpPr>
        <p:spPr bwMode="auto">
          <a:xfrm>
            <a:off x="7027863" y="3605213"/>
            <a:ext cx="1963737" cy="10699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b) SR digital image</a:t>
            </a:r>
          </a:p>
          <a:p>
            <a:r>
              <a:rPr lang="en-US" sz="1600">
                <a:latin typeface="Comic Sans MS" charset="0"/>
              </a:rPr>
              <a:t>Energy 20 keV</a:t>
            </a:r>
          </a:p>
          <a:p>
            <a:r>
              <a:rPr lang="en-US" sz="1600">
                <a:latin typeface="Comic Sans MS" charset="0"/>
              </a:rPr>
              <a:t>Scan step 100 mm</a:t>
            </a:r>
          </a:p>
          <a:p>
            <a:r>
              <a:rPr lang="en-US" sz="1600">
                <a:latin typeface="Comic Sans MS" charset="0"/>
              </a:rPr>
              <a:t>MGD 0.33 mGy</a:t>
            </a:r>
          </a:p>
        </p:txBody>
      </p:sp>
      <p:pic>
        <p:nvPicPr>
          <p:cNvPr id="1271816"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738" y="1066800"/>
            <a:ext cx="1616075" cy="488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71817" name="Text Box 1033"/>
          <p:cNvSpPr txBox="1">
            <a:spLocks noChangeArrowheads="1"/>
          </p:cNvSpPr>
          <p:nvPr/>
        </p:nvSpPr>
        <p:spPr bwMode="auto">
          <a:xfrm>
            <a:off x="57150" y="3071813"/>
            <a:ext cx="1936750" cy="8255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Conventional</a:t>
            </a:r>
          </a:p>
          <a:p>
            <a:r>
              <a:rPr lang="en-US" sz="1600">
                <a:latin typeface="Comic Sans MS" charset="0"/>
              </a:rPr>
              <a:t>X-ray tube 26 kVp</a:t>
            </a:r>
          </a:p>
          <a:p>
            <a:r>
              <a:rPr lang="en-US" sz="1600">
                <a:latin typeface="Comic Sans MS" charset="0"/>
              </a:rPr>
              <a:t>MGD 1 mGy</a:t>
            </a:r>
          </a:p>
        </p:txBody>
      </p:sp>
      <p:pic>
        <p:nvPicPr>
          <p:cNvPr id="11"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asellaDiTesto 5"/>
          <p:cNvSpPr txBox="1">
            <a:spLocks noChangeArrowheads="1"/>
          </p:cNvSpPr>
          <p:nvPr/>
        </p:nvSpPr>
        <p:spPr bwMode="auto">
          <a:xfrm>
            <a:off x="469900" y="581561"/>
            <a:ext cx="8674100" cy="1323439"/>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La Mammografia con Raggi X Mono-cromatici a 20 keV e’ gia’ stata dimostrata</a:t>
            </a:r>
          </a:p>
          <a:p>
            <a:r>
              <a:rPr lang="it-IT" sz="2000" b="1" i="1"/>
              <a:t>essere di gran lunga superiore nel rapporto Segnale-Rumore rispetto ai tubi</a:t>
            </a:r>
          </a:p>
          <a:p>
            <a:r>
              <a:rPr lang="it-IT" sz="2000" b="1" i="1"/>
              <a:t>Mammografici convenzionali, con una dose di radiazione ai tessuti di gran lunga inferiore (esperimenti alle facilities di Luce di Sincrotrone)</a:t>
            </a:r>
          </a:p>
        </p:txBody>
      </p:sp>
    </p:spTree>
    <p:extLst>
      <p:ext uri="{BB962C8B-B14F-4D97-AF65-F5344CB8AC3E}">
        <p14:creationId xmlns:p14="http://schemas.microsoft.com/office/powerpoint/2010/main" val="14169052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0" y="4419600"/>
            <a:ext cx="5744707" cy="923330"/>
          </a:xfrm>
          <a:prstGeom prst="rect">
            <a:avLst/>
          </a:prstGeom>
          <a:solidFill>
            <a:srgbClr val="FFFF00"/>
          </a:solidFill>
        </p:spPr>
        <p:txBody>
          <a:bodyPr wrap="none" rtlCol="0">
            <a:spAutoFit/>
          </a:bodyPr>
          <a:lstStyle/>
          <a:p>
            <a:r>
              <a:rPr lang="it-IT"/>
              <a:t>Portare i pazienti in Ospedale non al Sincrotrone</a:t>
            </a:r>
            <a:r>
              <a:rPr lang="is-IS"/>
              <a:t>… </a:t>
            </a:r>
          </a:p>
          <a:p>
            <a:r>
              <a:rPr lang="is-IS"/>
              <a:t>realizzare un S</a:t>
            </a:r>
            <a:r>
              <a:rPr lang="it-IT"/>
              <a:t>i</a:t>
            </a:r>
            <a:r>
              <a:rPr lang="is-IS"/>
              <a:t>ncrotrone-equivalente (Sorgente Thomson)</a:t>
            </a:r>
          </a:p>
          <a:p>
            <a:r>
              <a:rPr lang="is-IS"/>
              <a:t>che possa funzionare all’interno dell’Ospedale</a:t>
            </a:r>
            <a:endParaRPr lang="it-IT"/>
          </a:p>
        </p:txBody>
      </p:sp>
      <p:sp>
        <p:nvSpPr>
          <p:cNvPr id="5" name="CasellaDiTesto 4"/>
          <p:cNvSpPr txBox="1"/>
          <p:nvPr/>
        </p:nvSpPr>
        <p:spPr>
          <a:xfrm>
            <a:off x="533400" y="1143000"/>
            <a:ext cx="8237088" cy="646331"/>
          </a:xfrm>
          <a:prstGeom prst="rect">
            <a:avLst/>
          </a:prstGeom>
          <a:solidFill>
            <a:srgbClr val="FFFF00"/>
          </a:solidFill>
        </p:spPr>
        <p:txBody>
          <a:bodyPr wrap="none" rtlCol="0">
            <a:spAutoFit/>
          </a:bodyPr>
          <a:lstStyle/>
          <a:p>
            <a:r>
              <a:rPr lang="it-IT"/>
              <a:t>Basso rate di pazienti diagnosticati al Sincrotrone, in pratica solo i dubbi falsi positivi</a:t>
            </a:r>
          </a:p>
          <a:p>
            <a:r>
              <a:rPr lang="it-IT"/>
              <a:t>vengono indirizzati al Sincrotrone a valle della diagnostica con strumenti convenzionali</a:t>
            </a:r>
          </a:p>
        </p:txBody>
      </p:sp>
    </p:spTree>
    <p:extLst>
      <p:ext uri="{BB962C8B-B14F-4D97-AF65-F5344CB8AC3E}">
        <p14:creationId xmlns:p14="http://schemas.microsoft.com/office/powerpoint/2010/main" val="8067450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08 at 9.30.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48104"/>
          </a:xfrm>
          <a:prstGeom prst="rect">
            <a:avLst/>
          </a:prstGeom>
        </p:spPr>
      </p:pic>
      <p:pic>
        <p:nvPicPr>
          <p:cNvPr id="5" name="Malapa_UW88-50_all_small_rapid_jpe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2" name="Footer Placeholder 1">
            <a:extLst>
              <a:ext uri="{FF2B5EF4-FFF2-40B4-BE49-F238E27FC236}">
                <a16:creationId xmlns:a16="http://schemas.microsoft.com/office/drawing/2014/main" id="{95914D6E-8A4C-3345-92C5-64D89700CE7E}"/>
              </a:ext>
            </a:extLst>
          </p:cNvPr>
          <p:cNvSpPr>
            <a:spLocks noGrp="1"/>
          </p:cNvSpPr>
          <p:nvPr>
            <p:ph type="ftr" sz="quarter" idx="11"/>
          </p:nvPr>
        </p:nvSpPr>
        <p:spPr/>
        <p:txBody>
          <a:bodyPr/>
          <a:lstStyle/>
          <a:p>
            <a:pPr>
              <a:defRPr/>
            </a:pPr>
            <a:r>
              <a:rPr lang="en"/>
              <a:t>MAC Meeting - LASA - June 20, 2019</a:t>
            </a:r>
            <a:endParaRPr lang="en-US"/>
          </a:p>
        </p:txBody>
      </p:sp>
    </p:spTree>
    <p:extLst>
      <p:ext uri="{BB962C8B-B14F-4D97-AF65-F5344CB8AC3E}">
        <p14:creationId xmlns:p14="http://schemas.microsoft.com/office/powerpoint/2010/main" val="26371777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0" objId="6"/>
        <p14:stopEvt time="3511"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3"/>
          <p:cNvSpPr>
            <a:spLocks noChangeArrowheads="1"/>
          </p:cNvSpPr>
          <p:nvPr/>
        </p:nvSpPr>
        <p:spPr bwMode="auto">
          <a:xfrm>
            <a:off x="152400" y="1219200"/>
            <a:ext cx="88392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High resolution low dose Radio-logical Imaging (&lt;100 </a:t>
            </a:r>
            <a:r>
              <a:rPr lang="en-US" sz="2400" b="1">
                <a:solidFill>
                  <a:srgbClr val="0000FF"/>
                </a:solidFill>
                <a:latin typeface="Symbol" charset="2"/>
                <a:ea typeface="Symbol" charset="2"/>
                <a:cs typeface="Symbol" charset="2"/>
              </a:rPr>
              <a:t>m</a:t>
            </a:r>
            <a:r>
              <a:rPr lang="en-US" sz="2400" b="1">
                <a:solidFill>
                  <a:srgbClr val="0000FF"/>
                </a:solidFill>
                <a:cs typeface="Symbol" charset="0"/>
              </a:rPr>
              <a:t>m) with mono-chromatic X-rays up to 150 keV: mammography, 2 color angiography, radio-therapy with auger electrons on cis-platine, CAT 3D imaging of Cult.Herit./Archeological/Paleontological samples</a:t>
            </a:r>
          </a:p>
          <a:p>
            <a:pPr marL="342900" indent="-342900">
              <a:lnSpc>
                <a:spcPct val="120000"/>
              </a:lnSpc>
              <a:spcBef>
                <a:spcPct val="20000"/>
              </a:spcBef>
              <a:buFont typeface="Arial" charset="0"/>
              <a:buChar char="•"/>
            </a:pPr>
            <a:r>
              <a:rPr lang="en-US" sz="2400" b="1">
                <a:solidFill>
                  <a:srgbClr val="00B050"/>
                </a:solidFill>
                <a:cs typeface="Symbol" charset="0"/>
              </a:rPr>
              <a:t>Time resolved spectroscopy with fs coherent X-rays up to 8 keV  @ 1 MHz rep rate: catalisys and chemistry in solvents, structure of nano-objects from coherent diffraction, bio-chemistry @ atomic and fs scale, pump&amp;probe spectroscopy of strongly correlated materials, magnetism, superconductivity, topological materials, materials under strong spin-orbit interaction. Protein Crystallography with single-shot imaging (flash-and-destroy)</a:t>
            </a:r>
          </a:p>
        </p:txBody>
      </p:sp>
      <p:sp>
        <p:nvSpPr>
          <p:cNvPr id="8" name="Rettangolo 1"/>
          <p:cNvSpPr/>
          <p:nvPr/>
        </p:nvSpPr>
        <p:spPr>
          <a:xfrm>
            <a:off x="152400" y="76200"/>
            <a:ext cx="7924800" cy="1178143"/>
          </a:xfrm>
          <a:prstGeom prst="rect">
            <a:avLst/>
          </a:prstGeom>
        </p:spPr>
        <p:txBody>
          <a:bodyPr wrap="square">
            <a:spAutoFit/>
          </a:bodyPr>
          <a:lstStyle/>
          <a:p>
            <a:pPr algn="ctr" eaLnBrk="1" hangingPunct="1">
              <a:lnSpc>
                <a:spcPct val="120000"/>
              </a:lnSpc>
              <a:spcBef>
                <a:spcPct val="20000"/>
              </a:spcBef>
            </a:pPr>
            <a:r>
              <a:rPr lang="en-US" sz="2800" b="1">
                <a:solidFill>
                  <a:srgbClr val="FF0000"/>
                </a:solidFill>
              </a:rPr>
              <a:t>Scientific/Clinical Case: </a:t>
            </a:r>
            <a:r>
              <a:rPr lang="en-US" sz="2800" b="1">
                <a:solidFill>
                  <a:srgbClr val="FF0000"/>
                </a:solidFill>
                <a:cs typeface="Symbol" charset="0"/>
              </a:rPr>
              <a:t>2 Research Fields </a:t>
            </a:r>
          </a:p>
          <a:p>
            <a:pPr algn="ctr" eaLnBrk="1" hangingPunct="1">
              <a:lnSpc>
                <a:spcPct val="120000"/>
              </a:lnSpc>
              <a:spcBef>
                <a:spcPct val="20000"/>
              </a:spcBef>
            </a:pPr>
            <a:r>
              <a:rPr lang="en-US" sz="2800" b="1">
                <a:solidFill>
                  <a:srgbClr val="FF0000"/>
                </a:solidFill>
                <a:cs typeface="Symbol" charset="0"/>
              </a:rPr>
              <a:t>enabled by MariX originality (Compton+FEL in CW)</a:t>
            </a:r>
          </a:p>
        </p:txBody>
      </p:sp>
      <p:pic>
        <p:nvPicPr>
          <p:cNvPr id="10" name="Picture 9">
            <a:extLst>
              <a:ext uri="{FF2B5EF4-FFF2-40B4-BE49-F238E27FC236}">
                <a16:creationId xmlns:a16="http://schemas.microsoft.com/office/drawing/2014/main" id="{BDB652FF-53F0-D644-B580-6AB920861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7264498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sp>
        <p:nvSpPr>
          <p:cNvPr id="4" name="Titre 2"/>
          <p:cNvSpPr txBox="1">
            <a:spLocks/>
          </p:cNvSpPr>
          <p:nvPr/>
        </p:nvSpPr>
        <p:spPr>
          <a:xfrm>
            <a:off x="1116013" y="284162"/>
            <a:ext cx="7581900" cy="706438"/>
          </a:xfrm>
          <a:prstGeom prst="rect">
            <a:avLst/>
          </a:prstGeom>
        </p:spPr>
        <p:txBody>
          <a:bodyPr/>
          <a:lstStyle>
            <a:lvl1pPr>
              <a:defRPr>
                <a:latin typeface="+mj-lt"/>
                <a:ea typeface="+mj-ea"/>
                <a:cs typeface="+mj-cs"/>
              </a:defRPr>
            </a:lvl1pPr>
          </a:lstStyle>
          <a:p>
            <a:pPr>
              <a:defRPr/>
            </a:pPr>
            <a:r>
              <a:rPr lang="fr-FR">
                <a:latin typeface="Comic Sans MS" charset="0"/>
              </a:rPr>
              <a:t>K Edge imaging per Beni Culturali, XRF, realizzato a ESRF</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81075"/>
            <a:ext cx="4460876" cy="310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950913"/>
            <a:ext cx="4397375" cy="2970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041775"/>
            <a:ext cx="7705725" cy="2109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object 3"/>
          <p:cNvSpPr/>
          <p:nvPr/>
        </p:nvSpPr>
        <p:spPr>
          <a:xfrm>
            <a:off x="0" y="0"/>
            <a:ext cx="838200" cy="825500"/>
          </a:xfrm>
          <a:prstGeom prst="rect">
            <a:avLst/>
          </a:prstGeom>
          <a:blipFill>
            <a:blip r:embed="rId6" cstate="print"/>
            <a:stretch>
              <a:fillRect/>
            </a:stretch>
          </a:blipFill>
        </p:spPr>
        <p:txBody>
          <a:bodyPr wrap="square" lIns="0" tIns="0" rIns="0" bIns="0" rtlCol="0"/>
          <a:lstStyle/>
          <a:p>
            <a:endParaRPr/>
          </a:p>
        </p:txBody>
      </p:sp>
      <p:sp>
        <p:nvSpPr>
          <p:cNvPr id="9" name="Text Box 6"/>
          <p:cNvSpPr txBox="1">
            <a:spLocks noChangeArrowheads="1"/>
          </p:cNvSpPr>
          <p:nvPr/>
        </p:nvSpPr>
        <p:spPr bwMode="auto">
          <a:xfrm>
            <a:off x="6629294" y="6272213"/>
            <a:ext cx="2066528"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 Variola</a:t>
            </a:r>
            <a:endParaRPr lang="en-US"/>
          </a:p>
        </p:txBody>
      </p:sp>
    </p:spTree>
    <p:extLst>
      <p:ext uri="{BB962C8B-B14F-4D97-AF65-F5344CB8AC3E}">
        <p14:creationId xmlns:p14="http://schemas.microsoft.com/office/powerpoint/2010/main" val="23495107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469"/>
            <a:ext cx="9144000" cy="2856931"/>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5" name="Immagine 4"/>
          <p:cNvPicPr>
            <a:picLocks noChangeAspect="1"/>
          </p:cNvPicPr>
          <p:nvPr/>
        </p:nvPicPr>
        <p:blipFill>
          <a:blip r:embed="rId4"/>
          <a:stretch>
            <a:fillRect/>
          </a:stretch>
        </p:blipFill>
        <p:spPr>
          <a:xfrm>
            <a:off x="7453216" y="0"/>
            <a:ext cx="1690784" cy="929659"/>
          </a:xfrm>
          <a:prstGeom prst="rect">
            <a:avLst/>
          </a:prstGeom>
        </p:spPr>
      </p:pic>
      <p:pic>
        <p:nvPicPr>
          <p:cNvPr id="6"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599" y="3352800"/>
            <a:ext cx="5071731" cy="3429000"/>
          </a:xfrm>
          <a:prstGeom prst="rect">
            <a:avLst/>
          </a:prstGeom>
        </p:spPr>
      </p:pic>
      <p:grpSp>
        <p:nvGrpSpPr>
          <p:cNvPr id="11" name="Group 10"/>
          <p:cNvGrpSpPr/>
          <p:nvPr/>
        </p:nvGrpSpPr>
        <p:grpSpPr>
          <a:xfrm>
            <a:off x="0" y="53526"/>
            <a:ext cx="9144000" cy="3680274"/>
            <a:chOff x="0" y="53526"/>
            <a:chExt cx="9144000" cy="3680274"/>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526"/>
              <a:ext cx="9144000" cy="3604074"/>
            </a:xfrm>
            <a:prstGeom prst="rect">
              <a:avLst/>
            </a:prstGeom>
          </p:spPr>
        </p:pic>
        <p:sp>
          <p:nvSpPr>
            <p:cNvPr id="8" name="Rectangle 7"/>
            <p:cNvSpPr/>
            <p:nvPr/>
          </p:nvSpPr>
          <p:spPr>
            <a:xfrm>
              <a:off x="609600" y="53526"/>
              <a:ext cx="5943600" cy="403674"/>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400" y="788081"/>
              <a:ext cx="2895600" cy="403674"/>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 y="2640806"/>
              <a:ext cx="8534400" cy="1092994"/>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Box 6"/>
          <p:cNvSpPr txBox="1">
            <a:spLocks noChangeArrowheads="1"/>
          </p:cNvSpPr>
          <p:nvPr/>
        </p:nvSpPr>
        <p:spPr bwMode="auto">
          <a:xfrm>
            <a:off x="86932" y="4067677"/>
            <a:ext cx="223689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R. Agostino</a:t>
            </a:r>
            <a:endParaRPr lang="en-US"/>
          </a:p>
        </p:txBody>
      </p:sp>
    </p:spTree>
    <p:extLst>
      <p:ext uri="{BB962C8B-B14F-4D97-AF65-F5344CB8AC3E}">
        <p14:creationId xmlns:p14="http://schemas.microsoft.com/office/powerpoint/2010/main" val="17044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6046"/>
            <a:ext cx="6521739" cy="6625754"/>
          </a:xfrm>
          <a:prstGeom prst="rect">
            <a:avLst/>
          </a:prstGeom>
        </p:spPr>
      </p:pic>
      <p:sp>
        <p:nvSpPr>
          <p:cNvPr id="7" name="Text Box 6"/>
          <p:cNvSpPr txBox="1">
            <a:spLocks noChangeArrowheads="1"/>
          </p:cNvSpPr>
          <p:nvPr/>
        </p:nvSpPr>
        <p:spPr bwMode="auto">
          <a:xfrm>
            <a:off x="6781800" y="5486400"/>
            <a:ext cx="223689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R. Agostino</a:t>
            </a:r>
            <a:endParaRPr lang="en-US"/>
          </a:p>
        </p:txBody>
      </p:sp>
    </p:spTree>
    <p:extLst>
      <p:ext uri="{BB962C8B-B14F-4D97-AF65-F5344CB8AC3E}">
        <p14:creationId xmlns:p14="http://schemas.microsoft.com/office/powerpoint/2010/main" val="41930315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0"/>
            <a:ext cx="6092301" cy="6858000"/>
          </a:xfrm>
          <a:prstGeom prst="rect">
            <a:avLst/>
          </a:prstGeom>
        </p:spPr>
      </p:pic>
      <p:sp>
        <p:nvSpPr>
          <p:cNvPr id="7" name="Text Box 6"/>
          <p:cNvSpPr txBox="1">
            <a:spLocks noChangeArrowheads="1"/>
          </p:cNvSpPr>
          <p:nvPr/>
        </p:nvSpPr>
        <p:spPr bwMode="auto">
          <a:xfrm>
            <a:off x="6781800" y="5486400"/>
            <a:ext cx="223689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R. Agostino</a:t>
            </a:r>
            <a:endParaRPr lang="en-US"/>
          </a:p>
        </p:txBody>
      </p:sp>
    </p:spTree>
    <p:extLst>
      <p:ext uri="{BB962C8B-B14F-4D97-AF65-F5344CB8AC3E}">
        <p14:creationId xmlns:p14="http://schemas.microsoft.com/office/powerpoint/2010/main" val="14278737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24614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337049"/>
            <a:ext cx="4320480" cy="81122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7" y="4429489"/>
            <a:ext cx="4408327" cy="8650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5552416"/>
            <a:ext cx="5256584" cy="74936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6775" y="3226190"/>
            <a:ext cx="4549431" cy="2068398"/>
          </a:xfrm>
          <a:prstGeom prst="rect">
            <a:avLst/>
          </a:prstGeom>
        </p:spPr>
      </p:pic>
    </p:spTree>
    <p:extLst>
      <p:ext uri="{BB962C8B-B14F-4D97-AF65-F5344CB8AC3E}">
        <p14:creationId xmlns:p14="http://schemas.microsoft.com/office/powerpoint/2010/main" val="10994429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990600" y="44624"/>
            <a:ext cx="8115300" cy="1547814"/>
          </a:xfrm>
        </p:spPr>
        <p:txBody>
          <a:bodyPr/>
          <a:lstStyle/>
          <a:p>
            <a:r>
              <a:rPr lang="it-IT" sz="2400" b="1">
                <a:solidFill>
                  <a:schemeClr val="tx1"/>
                </a:solidFill>
                <a:latin typeface="Comic Sans MS" charset="0"/>
                <a:ea typeface="ＭＳ Ｐゴシック" charset="0"/>
                <a:cs typeface="ＭＳ Ｐゴシック" charset="0"/>
              </a:rPr>
              <a:t>Inverse kinematics of a relativistic (massive) particle</a:t>
            </a:r>
            <a:br>
              <a:rPr lang="it-IT" sz="2400" b="1">
                <a:solidFill>
                  <a:schemeClr val="tx1"/>
                </a:solidFill>
                <a:latin typeface="Comic Sans MS" charset="0"/>
                <a:ea typeface="ＭＳ Ｐゴシック" charset="0"/>
                <a:cs typeface="ＭＳ Ｐゴシック" charset="0"/>
              </a:rPr>
            </a:br>
            <a:r>
              <a:rPr lang="it-IT" sz="2400" b="1" i="1">
                <a:solidFill>
                  <a:schemeClr val="tx1"/>
                </a:solidFill>
                <a:latin typeface="Comic Sans MS" charset="0"/>
                <a:ea typeface="ＭＳ Ｐゴシック" charset="0"/>
                <a:cs typeface="ＭＳ Ｐゴシック" charset="0"/>
              </a:rPr>
              <a:t>E</a:t>
            </a:r>
            <a:r>
              <a:rPr lang="it-IT" sz="2400" b="1" i="1" baseline="-25000">
                <a:solidFill>
                  <a:schemeClr val="tx1"/>
                </a:solidFill>
                <a:latin typeface="Comic Sans MS" charset="0"/>
                <a:ea typeface="ＭＳ Ｐゴシック" charset="0"/>
                <a:cs typeface="ＭＳ Ｐゴシック" charset="0"/>
              </a:rPr>
              <a:t>p </a:t>
            </a:r>
            <a:r>
              <a:rPr lang="it-IT" sz="2400" b="1" i="1">
                <a:solidFill>
                  <a:schemeClr val="tx1"/>
                </a:solidFill>
                <a:latin typeface="Comic Sans MS" charset="0"/>
                <a:ea typeface="ＭＳ Ｐゴシック" charset="0"/>
                <a:cs typeface="ＭＳ Ｐゴシック" charset="0"/>
              </a:rPr>
              <a:t>= </a:t>
            </a:r>
            <a:r>
              <a:rPr lang="it-IT" sz="2400" b="1" i="1">
                <a:solidFill>
                  <a:schemeClr val="tx1"/>
                </a:solidFill>
                <a:latin typeface="Symbol" charset="2"/>
                <a:ea typeface="Symbol" charset="2"/>
                <a:cs typeface="Symbol" charset="2"/>
              </a:rPr>
              <a:t>g</a:t>
            </a:r>
            <a:r>
              <a:rPr lang="it-IT" sz="2400" b="1" i="1">
                <a:solidFill>
                  <a:schemeClr val="tx1"/>
                </a:solidFill>
                <a:latin typeface="Comic Sans MS" charset="0"/>
                <a:ea typeface="ＭＳ Ｐゴシック" charset="0"/>
                <a:cs typeface="ＭＳ Ｐゴシック" charset="0"/>
              </a:rPr>
              <a:t>M</a:t>
            </a:r>
            <a:r>
              <a:rPr lang="it-IT" sz="2400" b="1" i="1" baseline="-25000">
                <a:solidFill>
                  <a:schemeClr val="tx1"/>
                </a:solidFill>
                <a:latin typeface="Comic Sans MS" charset="0"/>
                <a:ea typeface="ＭＳ Ｐゴシック" charset="0"/>
                <a:cs typeface="ＭＳ Ｐゴシック" charset="0"/>
              </a:rPr>
              <a:t>p</a:t>
            </a:r>
            <a:r>
              <a:rPr lang="it-IT" sz="2400" b="1" i="1">
                <a:solidFill>
                  <a:schemeClr val="tx1"/>
                </a:solidFill>
                <a:latin typeface="Comic Sans MS" charset="0"/>
                <a:ea typeface="ＭＳ Ｐゴシック" charset="0"/>
                <a:cs typeface="ＭＳ Ｐゴシック" charset="0"/>
              </a:rPr>
              <a:t>c</a:t>
            </a:r>
            <a:r>
              <a:rPr lang="it-IT" sz="2400" b="1" i="1" baseline="30000">
                <a:solidFill>
                  <a:schemeClr val="tx1"/>
                </a:solidFill>
                <a:latin typeface="Comic Sans MS" charset="0"/>
                <a:ea typeface="ＭＳ Ｐゴシック" charset="0"/>
                <a:cs typeface="ＭＳ Ｐゴシック" charset="0"/>
              </a:rPr>
              <a:t>2</a:t>
            </a:r>
            <a:r>
              <a:rPr lang="it-IT" sz="2400" b="1">
                <a:solidFill>
                  <a:schemeClr val="tx1"/>
                </a:solidFill>
                <a:latin typeface="Comic Sans MS" charset="0"/>
                <a:ea typeface="ＭＳ Ｐゴシック" charset="0"/>
                <a:cs typeface="ＭＳ Ｐゴシック" charset="0"/>
              </a:rPr>
              <a:t> (</a:t>
            </a:r>
            <a:r>
              <a:rPr lang="it-IT" sz="2400" b="1" i="1">
                <a:solidFill>
                  <a:schemeClr val="tx1"/>
                </a:solidFill>
                <a:latin typeface="Symbol" charset="2"/>
                <a:ea typeface="Symbol" charset="2"/>
                <a:cs typeface="Symbol" charset="2"/>
              </a:rPr>
              <a:t>g </a:t>
            </a:r>
            <a:r>
              <a:rPr lang="it-IT" sz="2400" b="1">
                <a:solidFill>
                  <a:schemeClr val="tx1"/>
                </a:solidFill>
                <a:latin typeface="Comic Sans MS" charset="0"/>
                <a:ea typeface="ＭＳ Ｐゴシック" charset="0"/>
                <a:cs typeface="ＭＳ Ｐゴシック" charset="0"/>
              </a:rPr>
              <a:t>&gt;&gt;1) colliding quasi head-on (</a:t>
            </a:r>
            <a:r>
              <a:rPr lang="it-IT" sz="2400" b="1" i="1">
                <a:solidFill>
                  <a:schemeClr val="tx1"/>
                </a:solidFill>
                <a:latin typeface="Symbol" charset="2"/>
                <a:ea typeface="Symbol" charset="2"/>
                <a:cs typeface="Symbol" charset="2"/>
              </a:rPr>
              <a:t>q ≈p </a:t>
            </a:r>
            <a:r>
              <a:rPr lang="it-IT" sz="2400" b="1">
                <a:solidFill>
                  <a:schemeClr val="tx1"/>
                </a:solidFill>
                <a:latin typeface="Comic Sans MS" charset="0"/>
                <a:ea typeface="ＭＳ Ｐゴシック" charset="0"/>
                <a:cs typeface="ＭＳ Ｐゴシック" charset="0"/>
              </a:rPr>
              <a:t>)</a:t>
            </a:r>
            <a:br>
              <a:rPr lang="it-IT" sz="2400" b="1">
                <a:solidFill>
                  <a:schemeClr val="tx1"/>
                </a:solidFill>
                <a:latin typeface="Comic Sans MS" charset="0"/>
                <a:ea typeface="ＭＳ Ｐゴシック" charset="0"/>
                <a:cs typeface="ＭＳ Ｐゴシック" charset="0"/>
              </a:rPr>
            </a:br>
            <a:r>
              <a:rPr lang="it-IT" sz="2400" b="1">
                <a:solidFill>
                  <a:schemeClr val="tx1"/>
                </a:solidFill>
                <a:latin typeface="Comic Sans MS" charset="0"/>
                <a:ea typeface="ＭＳ Ｐゴシック" charset="0"/>
                <a:cs typeface="ＭＳ Ｐゴシック" charset="0"/>
              </a:rPr>
              <a:t>with a photon </a:t>
            </a:r>
            <a:r>
              <a:rPr lang="it-IT" sz="2400" b="1" i="1">
                <a:solidFill>
                  <a:schemeClr val="tx1"/>
                </a:solidFill>
                <a:latin typeface="Comic Sans MS" charset="0"/>
                <a:ea typeface="ＭＳ Ｐゴシック" charset="0"/>
                <a:cs typeface="ＭＳ Ｐゴシック" charset="0"/>
              </a:rPr>
              <a:t>E</a:t>
            </a:r>
            <a:r>
              <a:rPr lang="it-IT" sz="2400" b="1" i="1" baseline="-25000">
                <a:solidFill>
                  <a:schemeClr val="tx1"/>
                </a:solidFill>
                <a:latin typeface="Comic Sans MS" charset="0"/>
                <a:ea typeface="ＭＳ Ｐゴシック" charset="0"/>
                <a:cs typeface="ＭＳ Ｐゴシック" charset="0"/>
              </a:rPr>
              <a:t>L</a:t>
            </a:r>
            <a:r>
              <a:rPr lang="it-IT" sz="2400" b="1" i="1">
                <a:solidFill>
                  <a:schemeClr val="tx1"/>
                </a:solidFill>
                <a:latin typeface="Comic Sans MS" charset="0"/>
                <a:ea typeface="ＭＳ Ｐゴシック" charset="0"/>
                <a:cs typeface="ＭＳ Ｐゴシック" charset="0"/>
              </a:rPr>
              <a:t>=h</a:t>
            </a:r>
            <a:r>
              <a:rPr lang="it-IT" sz="2400" b="1" i="1">
                <a:solidFill>
                  <a:schemeClr val="tx1"/>
                </a:solidFill>
                <a:latin typeface="Symbol" charset="2"/>
                <a:ea typeface="Symbol" charset="2"/>
                <a:cs typeface="Symbol" charset="2"/>
              </a:rPr>
              <a:t>n</a:t>
            </a:r>
            <a:r>
              <a:rPr lang="it-IT" sz="2400" b="1" i="1" baseline="-25000">
                <a:solidFill>
                  <a:schemeClr val="tx1"/>
                </a:solidFill>
                <a:latin typeface="Comic Sans MS" charset="0"/>
                <a:ea typeface="ＭＳ Ｐゴシック" charset="0"/>
                <a:cs typeface="ＭＳ Ｐゴシック" charset="0"/>
              </a:rPr>
              <a:t>L</a:t>
            </a:r>
            <a:r>
              <a:rPr lang="it-IT" sz="2400" b="1">
                <a:solidFill>
                  <a:schemeClr val="tx1"/>
                </a:solidFill>
                <a:latin typeface="Comic Sans MS" charset="0"/>
                <a:ea typeface="ＭＳ Ｐゴシック" charset="0"/>
                <a:cs typeface="ＭＳ Ｐゴシック" charset="0"/>
              </a:rPr>
              <a:t> </a:t>
            </a:r>
            <a:endParaRPr lang="en-GB" sz="2400" b="1">
              <a:solidFill>
                <a:schemeClr val="tx1"/>
              </a:solidFill>
              <a:latin typeface="Comic Sans MS" charset="0"/>
              <a:ea typeface="ＭＳ Ｐゴシック" charset="0"/>
              <a:cs typeface="ＭＳ Ｐゴシック" charset="0"/>
            </a:endParaRPr>
          </a:p>
        </p:txBody>
      </p:sp>
      <p:sp>
        <p:nvSpPr>
          <p:cNvPr id="30727" name="Figura a mano libera 10"/>
          <p:cNvSpPr>
            <a:spLocks/>
          </p:cNvSpPr>
          <p:nvPr/>
        </p:nvSpPr>
        <p:spPr bwMode="auto">
          <a:xfrm rot="-1958928">
            <a:off x="4090988" y="1687513"/>
            <a:ext cx="1139825" cy="419100"/>
          </a:xfrm>
          <a:custGeom>
            <a:avLst/>
            <a:gdLst>
              <a:gd name="T0" fmla="*/ 0 w 1139113"/>
              <a:gd name="T1" fmla="*/ 223662 h 419009"/>
              <a:gd name="T2" fmla="*/ 53099 w 1139113"/>
              <a:gd name="T3" fmla="*/ 131567 h 419009"/>
              <a:gd name="T4" fmla="*/ 146019 w 1139113"/>
              <a:gd name="T5" fmla="*/ 65778 h 419009"/>
              <a:gd name="T6" fmla="*/ 172569 w 1139113"/>
              <a:gd name="T7" fmla="*/ 26320 h 419009"/>
              <a:gd name="T8" fmla="*/ 225666 w 1139113"/>
              <a:gd name="T9" fmla="*/ 13160 h 419009"/>
              <a:gd name="T10" fmla="*/ 265490 w 1139113"/>
              <a:gd name="T11" fmla="*/ 0 h 419009"/>
              <a:gd name="T12" fmla="*/ 345136 w 1139113"/>
              <a:gd name="T13" fmla="*/ 13160 h 419009"/>
              <a:gd name="T14" fmla="*/ 398236 w 1139113"/>
              <a:gd name="T15" fmla="*/ 92098 h 419009"/>
              <a:gd name="T16" fmla="*/ 424784 w 1139113"/>
              <a:gd name="T17" fmla="*/ 131567 h 419009"/>
              <a:gd name="T18" fmla="*/ 451333 w 1139113"/>
              <a:gd name="T19" fmla="*/ 210517 h 419009"/>
              <a:gd name="T20" fmla="*/ 477882 w 1139113"/>
              <a:gd name="T21" fmla="*/ 249975 h 419009"/>
              <a:gd name="T22" fmla="*/ 504432 w 1139113"/>
              <a:gd name="T23" fmla="*/ 302608 h 419009"/>
              <a:gd name="T24" fmla="*/ 544254 w 1139113"/>
              <a:gd name="T25" fmla="*/ 315758 h 419009"/>
              <a:gd name="T26" fmla="*/ 623902 w 1139113"/>
              <a:gd name="T27" fmla="*/ 368393 h 419009"/>
              <a:gd name="T28" fmla="*/ 663725 w 1139113"/>
              <a:gd name="T29" fmla="*/ 394702 h 419009"/>
              <a:gd name="T30" fmla="*/ 769921 w 1139113"/>
              <a:gd name="T31" fmla="*/ 421011 h 419009"/>
              <a:gd name="T32" fmla="*/ 955763 w 1139113"/>
              <a:gd name="T33" fmla="*/ 394702 h 419009"/>
              <a:gd name="T34" fmla="*/ 995587 w 1139113"/>
              <a:gd name="T35" fmla="*/ 368393 h 419009"/>
              <a:gd name="T36" fmla="*/ 1101783 w 1139113"/>
              <a:gd name="T37" fmla="*/ 289455 h 419009"/>
              <a:gd name="T38" fmla="*/ 1141606 w 1139113"/>
              <a:gd name="T39" fmla="*/ 263135 h 419009"/>
              <a:gd name="T40" fmla="*/ 1154880 w 1139113"/>
              <a:gd name="T41" fmla="*/ 236815 h 4190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9113" h="419009">
                <a:moveTo>
                  <a:pt x="0" y="222599"/>
                </a:moveTo>
                <a:cubicBezTo>
                  <a:pt x="17458" y="192046"/>
                  <a:pt x="30392" y="158419"/>
                  <a:pt x="52373" y="130940"/>
                </a:cubicBezTo>
                <a:cubicBezTo>
                  <a:pt x="61654" y="119339"/>
                  <a:pt x="126741" y="76994"/>
                  <a:pt x="144026" y="65470"/>
                </a:cubicBezTo>
                <a:cubicBezTo>
                  <a:pt x="152755" y="52376"/>
                  <a:pt x="157119" y="34918"/>
                  <a:pt x="170212" y="26188"/>
                </a:cubicBezTo>
                <a:cubicBezTo>
                  <a:pt x="185184" y="16206"/>
                  <a:pt x="205282" y="18038"/>
                  <a:pt x="222585" y="13094"/>
                </a:cubicBezTo>
                <a:cubicBezTo>
                  <a:pt x="235856" y="9302"/>
                  <a:pt x="248772" y="4365"/>
                  <a:pt x="261865" y="0"/>
                </a:cubicBezTo>
                <a:cubicBezTo>
                  <a:pt x="288051" y="4365"/>
                  <a:pt x="318676" y="-2131"/>
                  <a:pt x="340424" y="13094"/>
                </a:cubicBezTo>
                <a:cubicBezTo>
                  <a:pt x="366208" y="31144"/>
                  <a:pt x="375340" y="65470"/>
                  <a:pt x="392798" y="91658"/>
                </a:cubicBezTo>
                <a:cubicBezTo>
                  <a:pt x="401527" y="104752"/>
                  <a:pt x="414008" y="116011"/>
                  <a:pt x="418984" y="130940"/>
                </a:cubicBezTo>
                <a:cubicBezTo>
                  <a:pt x="427713" y="157128"/>
                  <a:pt x="429859" y="186536"/>
                  <a:pt x="445171" y="209505"/>
                </a:cubicBezTo>
                <a:cubicBezTo>
                  <a:pt x="453900" y="222599"/>
                  <a:pt x="463550" y="235124"/>
                  <a:pt x="471357" y="248787"/>
                </a:cubicBezTo>
                <a:cubicBezTo>
                  <a:pt x="481041" y="265735"/>
                  <a:pt x="483742" y="287360"/>
                  <a:pt x="497544" y="301163"/>
                </a:cubicBezTo>
                <a:cubicBezTo>
                  <a:pt x="507303" y="310922"/>
                  <a:pt x="524759" y="307554"/>
                  <a:pt x="536823" y="314257"/>
                </a:cubicBezTo>
                <a:cubicBezTo>
                  <a:pt x="564335" y="329542"/>
                  <a:pt x="589196" y="349174"/>
                  <a:pt x="615383" y="366633"/>
                </a:cubicBezTo>
                <a:cubicBezTo>
                  <a:pt x="628476" y="375362"/>
                  <a:pt x="639396" y="389004"/>
                  <a:pt x="654663" y="392821"/>
                </a:cubicBezTo>
                <a:lnTo>
                  <a:pt x="759409" y="419009"/>
                </a:lnTo>
                <a:cubicBezTo>
                  <a:pt x="820511" y="410280"/>
                  <a:pt x="882633" y="406959"/>
                  <a:pt x="942714" y="392821"/>
                </a:cubicBezTo>
                <a:cubicBezTo>
                  <a:pt x="958032" y="389217"/>
                  <a:pt x="969268" y="375889"/>
                  <a:pt x="981994" y="366633"/>
                </a:cubicBezTo>
                <a:cubicBezTo>
                  <a:pt x="1017291" y="340961"/>
                  <a:pt x="1050426" y="312280"/>
                  <a:pt x="1086740" y="288069"/>
                </a:cubicBezTo>
                <a:cubicBezTo>
                  <a:pt x="1099833" y="279340"/>
                  <a:pt x="1114893" y="273009"/>
                  <a:pt x="1126020" y="261881"/>
                </a:cubicBezTo>
                <a:cubicBezTo>
                  <a:pt x="1132921" y="254980"/>
                  <a:pt x="1134749" y="244422"/>
                  <a:pt x="1139113" y="235693"/>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30736" name="Rectangle 2"/>
          <p:cNvSpPr txBox="1">
            <a:spLocks noChangeArrowheads="1"/>
          </p:cNvSpPr>
          <p:nvPr/>
        </p:nvSpPr>
        <p:spPr bwMode="auto">
          <a:xfrm>
            <a:off x="2286764" y="1413981"/>
            <a:ext cx="4392612"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b="1" i="1">
                <a:solidFill>
                  <a:srgbClr val="00B050"/>
                </a:solidFill>
                <a:latin typeface="Comic Sans MS" charset="0"/>
              </a:rPr>
              <a:t>Recall some Basics</a:t>
            </a:r>
            <a:endParaRPr lang="en-GB" b="1" i="1">
              <a:solidFill>
                <a:srgbClr val="00B050"/>
              </a:solidFill>
              <a:latin typeface="Comic Sans MS" charset="0"/>
            </a:endParaRPr>
          </a:p>
        </p:txBody>
      </p:sp>
      <p:grpSp>
        <p:nvGrpSpPr>
          <p:cNvPr id="8" name="Group 7"/>
          <p:cNvGrpSpPr/>
          <p:nvPr/>
        </p:nvGrpSpPr>
        <p:grpSpPr>
          <a:xfrm>
            <a:off x="431316" y="2348880"/>
            <a:ext cx="8389156" cy="1224136"/>
            <a:chOff x="431316" y="2420888"/>
            <a:chExt cx="8389156" cy="1224136"/>
          </a:xfrm>
        </p:grpSpPr>
        <p:cxnSp>
          <p:nvCxnSpPr>
            <p:cNvPr id="30725" name="Connettore 2 2"/>
            <p:cNvCxnSpPr>
              <a:cxnSpLocks noChangeShapeType="1"/>
            </p:cNvCxnSpPr>
            <p:nvPr/>
          </p:nvCxnSpPr>
          <p:spPr bwMode="auto">
            <a:xfrm>
              <a:off x="467544" y="2977612"/>
              <a:ext cx="309562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0728" name="Connettore 7 15"/>
            <p:cNvCxnSpPr>
              <a:cxnSpLocks noChangeShapeType="1"/>
            </p:cNvCxnSpPr>
            <p:nvPr/>
          </p:nvCxnSpPr>
          <p:spPr bwMode="auto">
            <a:xfrm rot="10800000" flipV="1">
              <a:off x="3899722" y="2897119"/>
              <a:ext cx="473072" cy="80492"/>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sp>
          <p:nvSpPr>
            <p:cNvPr id="30730" name="Rectangle 2"/>
            <p:cNvSpPr txBox="1">
              <a:spLocks noChangeArrowheads="1"/>
            </p:cNvSpPr>
            <p:nvPr/>
          </p:nvSpPr>
          <p:spPr bwMode="auto">
            <a:xfrm>
              <a:off x="5580038" y="2420888"/>
              <a:ext cx="3187659"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i="1">
                  <a:solidFill>
                    <a:srgbClr val="FF0000"/>
                  </a:solidFill>
                  <a:latin typeface="Comic Sans MS" charset="0"/>
                </a:rPr>
                <a:t>lab ref. frame</a:t>
              </a:r>
              <a:endParaRPr lang="en-GB" sz="2800" b="1" i="1">
                <a:solidFill>
                  <a:srgbClr val="FF0000"/>
                </a:solidFill>
                <a:latin typeface="Comic Sans MS" charset="0"/>
              </a:endParaRPr>
            </a:p>
          </p:txBody>
        </p:sp>
        <mc:AlternateContent xmlns:mc="http://schemas.openxmlformats.org/markup-compatibility/2006" xmlns:a14="http://schemas.microsoft.com/office/drawing/2010/main">
          <mc:Choice Requires="a14">
            <p:sp>
              <p:nvSpPr>
                <p:cNvPr id="21" name="TextBox 20"/>
                <p:cNvSpPr txBox="1"/>
                <p:nvPr/>
              </p:nvSpPr>
              <p:spPr>
                <a:xfrm>
                  <a:off x="431316" y="3247158"/>
                  <a:ext cx="8389156" cy="397866"/>
                </a:xfrm>
                <a:prstGeom prst="rect">
                  <a:avLst/>
                </a:prstGeom>
                <a:noFill/>
              </p:spPr>
              <p:txBody>
                <a:bodyPr wrap="none" lIns="0" tIns="0" rIns="0" bIns="0" rtlCol="0">
                  <a:spAutoFit/>
                </a:bodyPr>
                <a:lstStyle/>
                <a:p>
                  <a:r>
                    <a:rPr lang="it-IT" i="1"/>
                    <a:t>Assumptions:</a:t>
                  </a:r>
                  <a:r>
                    <a:rPr lang="it-IT"/>
                    <a:t>  </a:t>
                  </a:r>
                  <a14:m>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m:t>
                          </m:r>
                        </m:sub>
                      </m:sSub>
                      <m:sSub>
                        <m:sSubPr>
                          <m:ctrlPr>
                            <a:rPr lang="en-US" i="1">
                              <a:latin typeface="Cambria Math" panose="02040503050406030204" pitchFamily="18" charset="0"/>
                            </a:rPr>
                          </m:ctrlPr>
                        </m:sSubPr>
                        <m:e>
                          <m:r>
                            <a:rPr lang="en-US" i="1">
                              <a:latin typeface="Cambria Math" charset="0"/>
                              <a:ea typeface="Cambria Math" charset="0"/>
                              <a:cs typeface="Cambria Math" charset="0"/>
                            </a:rPr>
                            <m:t>≫</m:t>
                          </m:r>
                          <m:r>
                            <a:rPr lang="it-IT" i="1">
                              <a:latin typeface="Cambria Math" charset="0"/>
                            </a:rPr>
                            <m:t>𝐸</m:t>
                          </m:r>
                        </m:e>
                        <m:sub>
                          <m:r>
                            <a:rPr lang="it-IT" b="0" i="1">
                              <a:latin typeface="Cambria Math" charset="0"/>
                            </a:rPr>
                            <m:t>𝐿</m:t>
                          </m:r>
                        </m:sub>
                      </m:sSub>
                      <m:r>
                        <a:rPr lang="it-IT" b="0" i="1">
                          <a:latin typeface="Cambria Math" charset="0"/>
                        </a:rPr>
                        <m:t> ; </m:t>
                      </m:r>
                      <m:r>
                        <a:rPr lang="it-IT" b="0" i="1">
                          <a:latin typeface="Cambria Math" charset="0"/>
                          <a:ea typeface="Cambria Math" charset="0"/>
                          <a:cs typeface="Cambria Math" charset="0"/>
                        </a:rPr>
                        <m:t>𝛾</m:t>
                      </m:r>
                      <m:r>
                        <a:rPr lang="it-IT" b="0" i="1">
                          <a:latin typeface="Cambria Math" charset="0"/>
                          <a:ea typeface="Cambria Math" charset="0"/>
                          <a:cs typeface="Cambria Math" charset="0"/>
                        </a:rPr>
                        <m:t>≫1  ⇒</m:t>
                      </m:r>
                      <m:r>
                        <a:rPr lang="it-IT" b="0" i="1">
                          <a:latin typeface="Cambria Math" charset="0"/>
                          <a:ea typeface="Cambria Math" charset="0"/>
                          <a:cs typeface="Cambria Math" charset="0"/>
                        </a:rPr>
                        <m:t>h𝑖𝑔h𝑙𝑦</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𝑎𝑠𝑦𝑚𝑚𝑒𝑡𝑟𝑖𝑐</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𝑐𝑜𝑙𝑙𝑖𝑑𝑒𝑟</m:t>
                      </m:r>
                      <m:r>
                        <a:rPr lang="it-IT" b="0" i="1">
                          <a:latin typeface="Cambria Math" charset="0"/>
                          <a:ea typeface="Cambria Math" charset="0"/>
                          <a:cs typeface="Cambria Math" charset="0"/>
                        </a:rPr>
                        <m:t> </m:t>
                      </m:r>
                    </m:oMath>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431316" y="3247158"/>
                  <a:ext cx="8389156" cy="397866"/>
                </a:xfrm>
                <a:prstGeom prst="rect">
                  <a:avLst/>
                </a:prstGeom>
                <a:blipFill rotWithShape="0">
                  <a:blip r:embed="rId4"/>
                  <a:stretch>
                    <a:fillRect l="-2253" t="-130769" r="-872" b="-15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472284" y="2499253"/>
                  <a:ext cx="409343"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m:t>
                            </m:r>
                          </m:sub>
                        </m:sSub>
                      </m:oMath>
                    </m:oMathPara>
                  </a14:m>
                  <a:endParaRPr lang="en-US"/>
                </a:p>
              </p:txBody>
            </p:sp>
          </mc:Choice>
          <mc:Fallback xmlns="">
            <p:sp>
              <p:nvSpPr>
                <p:cNvPr id="23" name="TextBox 22"/>
                <p:cNvSpPr txBox="1">
                  <a:spLocks noRot="1" noChangeAspect="1" noMove="1" noResize="1" noEditPoints="1" noAdjustHandles="1" noChangeArrowheads="1" noChangeShapeType="1" noTextEdit="1"/>
                </p:cNvSpPr>
                <p:nvPr/>
              </p:nvSpPr>
              <p:spPr>
                <a:xfrm>
                  <a:off x="2472284" y="2499253"/>
                  <a:ext cx="409343" cy="397866"/>
                </a:xfrm>
                <a:prstGeom prst="rect">
                  <a:avLst/>
                </a:prstGeom>
                <a:blipFill rotWithShape="0">
                  <a:blip r:embed="rId5"/>
                  <a:stretch>
                    <a:fillRect l="-16418" r="-447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432908" y="2527787"/>
                  <a:ext cx="3949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𝐿</m:t>
                            </m:r>
                          </m:sub>
                        </m:sSub>
                      </m:oMath>
                    </m:oMathPara>
                  </a14:m>
                  <a:endParaRPr lang="en-US"/>
                </a:p>
              </p:txBody>
            </p:sp>
          </mc:Choice>
          <mc:Fallback xmlns="">
            <p:sp>
              <p:nvSpPr>
                <p:cNvPr id="24" name="TextBox 23"/>
                <p:cNvSpPr txBox="1">
                  <a:spLocks noRot="1" noChangeAspect="1" noMove="1" noResize="1" noEditPoints="1" noAdjustHandles="1" noChangeArrowheads="1" noChangeShapeType="1" noTextEdit="1"/>
                </p:cNvSpPr>
                <p:nvPr/>
              </p:nvSpPr>
              <p:spPr>
                <a:xfrm>
                  <a:off x="4432908" y="2527787"/>
                  <a:ext cx="394980" cy="369332"/>
                </a:xfrm>
                <a:prstGeom prst="rect">
                  <a:avLst/>
                </a:prstGeom>
                <a:blipFill rotWithShape="0">
                  <a:blip r:embed="rId6"/>
                  <a:stretch>
                    <a:fillRect l="-16923" r="-1538" b="-15000"/>
                  </a:stretch>
                </a:blipFill>
              </p:spPr>
              <p:txBody>
                <a:bodyPr/>
                <a:lstStyle/>
                <a:p>
                  <a:r>
                    <a:rPr lang="en-US">
                      <a:noFill/>
                    </a:rPr>
                    <a:t> </a:t>
                  </a:r>
                </a:p>
              </p:txBody>
            </p:sp>
          </mc:Fallback>
        </mc:AlternateContent>
        <p:sp>
          <p:nvSpPr>
            <p:cNvPr id="7" name="Arc 6"/>
            <p:cNvSpPr/>
            <p:nvPr/>
          </p:nvSpPr>
          <p:spPr bwMode="auto">
            <a:xfrm rot="16200000">
              <a:off x="3228768" y="2541009"/>
              <a:ext cx="932484" cy="836260"/>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25" name="Arc 24"/>
            <p:cNvSpPr/>
            <p:nvPr/>
          </p:nvSpPr>
          <p:spPr bwMode="auto">
            <a:xfrm>
              <a:off x="3246466" y="2492896"/>
              <a:ext cx="897564" cy="706229"/>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26" name="TextBox 25"/>
                <p:cNvSpPr txBox="1"/>
                <p:nvPr/>
              </p:nvSpPr>
              <p:spPr>
                <a:xfrm>
                  <a:off x="3539421" y="2536321"/>
                  <a:ext cx="2591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ea typeface="Cambria Math" charset="0"/>
                            <a:cs typeface="Cambria Math" charset="0"/>
                          </a:rPr>
                          <m:t>𝜃</m:t>
                        </m:r>
                      </m:oMath>
                    </m:oMathPara>
                  </a14:m>
                  <a:endParaRPr lang="en-US"/>
                </a:p>
              </p:txBody>
            </p:sp>
          </mc:Choice>
          <mc:Fallback xmlns="">
            <p:sp>
              <p:nvSpPr>
                <p:cNvPr id="26" name="TextBox 25"/>
                <p:cNvSpPr txBox="1">
                  <a:spLocks noRot="1" noChangeAspect="1" noMove="1" noResize="1" noEditPoints="1" noAdjustHandles="1" noChangeArrowheads="1" noChangeShapeType="1" noTextEdit="1"/>
                </p:cNvSpPr>
                <p:nvPr/>
              </p:nvSpPr>
              <p:spPr>
                <a:xfrm>
                  <a:off x="3539421" y="2536321"/>
                  <a:ext cx="259110" cy="369332"/>
                </a:xfrm>
                <a:prstGeom prst="rect">
                  <a:avLst/>
                </a:prstGeom>
                <a:blipFill rotWithShape="0">
                  <a:blip r:embed="rId7"/>
                  <a:stretch>
                    <a:fillRect l="-28571" r="-23810" b="-8197"/>
                  </a:stretch>
                </a:blipFill>
              </p:spPr>
              <p:txBody>
                <a:bodyPr/>
                <a:lstStyle/>
                <a:p>
                  <a:r>
                    <a:rPr lang="en-US">
                      <a:noFill/>
                    </a:rPr>
                    <a:t> </a:t>
                  </a:r>
                </a:p>
              </p:txBody>
            </p:sp>
          </mc:Fallback>
        </mc:AlternateContent>
      </p:grpSp>
      <p:grpSp>
        <p:nvGrpSpPr>
          <p:cNvPr id="9" name="Group 8"/>
          <p:cNvGrpSpPr/>
          <p:nvPr/>
        </p:nvGrpSpPr>
        <p:grpSpPr>
          <a:xfrm>
            <a:off x="1915563" y="3759049"/>
            <a:ext cx="7120933" cy="1254127"/>
            <a:chOff x="1977961" y="3789040"/>
            <a:chExt cx="7120933" cy="1254127"/>
          </a:xfrm>
        </p:grpSpPr>
        <p:sp>
          <p:nvSpPr>
            <p:cNvPr id="14" name="Rectangle 2"/>
            <p:cNvSpPr txBox="1">
              <a:spLocks noChangeArrowheads="1"/>
            </p:cNvSpPr>
            <p:nvPr/>
          </p:nvSpPr>
          <p:spPr bwMode="auto">
            <a:xfrm>
              <a:off x="5573032" y="3789040"/>
              <a:ext cx="3525862"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i="1">
                  <a:solidFill>
                    <a:srgbClr val="FF0000"/>
                  </a:solidFill>
                  <a:latin typeface="Comic Sans MS" charset="0"/>
                </a:rPr>
                <a:t>‘ = particle rest ref. frame</a:t>
              </a:r>
              <a:endParaRPr lang="en-GB" sz="2800" b="1" i="1">
                <a:solidFill>
                  <a:srgbClr val="FF0000"/>
                </a:solidFill>
                <a:latin typeface="Comic Sans MS" charset="0"/>
              </a:endParaRPr>
            </a:p>
          </p:txBody>
        </p:sp>
        <mc:AlternateContent xmlns:mc="http://schemas.openxmlformats.org/markup-compatibility/2006" xmlns:a14="http://schemas.microsoft.com/office/drawing/2010/main">
          <mc:Choice Requires="a14">
            <p:sp>
              <p:nvSpPr>
                <p:cNvPr id="15" name="TextBox 14"/>
                <p:cNvSpPr txBox="1"/>
                <p:nvPr/>
              </p:nvSpPr>
              <p:spPr>
                <a:xfrm>
                  <a:off x="1977961" y="4005064"/>
                  <a:ext cx="1772537"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sSubSup>
                              <m:sSubSupPr>
                                <m:ctrlPr>
                                  <a:rPr lang="en-US" i="1">
                                    <a:latin typeface="Cambria Math" panose="02040503050406030204" pitchFamily="18" charset="0"/>
                                  </a:rPr>
                                </m:ctrlPr>
                              </m:sSubSupPr>
                              <m:e>
                                <m:r>
                                  <a:rPr lang="it-IT" b="0" i="1">
                                    <a:latin typeface="Cambria Math" charset="0"/>
                                  </a:rPr>
                                  <m:t>𝐸</m:t>
                                </m:r>
                              </m:e>
                              <m:sub>
                                <m:r>
                                  <a:rPr lang="it-IT" b="0" i="1">
                                    <a:latin typeface="Cambria Math" charset="0"/>
                                  </a:rPr>
                                  <m:t>𝑝</m:t>
                                </m:r>
                              </m:sub>
                              <m:sup>
                                <m:r>
                                  <a:rPr lang="it-IT" b="0" i="1">
                                    <a:latin typeface="Cambria Math" charset="0"/>
                                  </a:rPr>
                                  <m:t>′</m:t>
                                </m:r>
                              </m:sup>
                            </m:sSubSup>
                            <m:r>
                              <a:rPr lang="it-IT" b="0" i="1">
                                <a:latin typeface="Cambria Math" charset="0"/>
                              </a:rPr>
                              <m:t>=</m:t>
                            </m:r>
                            <m:r>
                              <a:rPr lang="it-IT" b="0" i="1">
                                <a:latin typeface="Cambria Math" charset="0"/>
                              </a:rPr>
                              <m:t>𝑀</m:t>
                            </m:r>
                          </m:e>
                          <m:sub>
                            <m:r>
                              <a:rPr lang="it-IT" b="0" i="1">
                                <a:latin typeface="Cambria Math" charset="0"/>
                              </a:rPr>
                              <m:t>𝑝</m:t>
                            </m:r>
                          </m:sub>
                        </m:sSub>
                        <m:sSup>
                          <m:sSupPr>
                            <m:ctrlPr>
                              <a:rPr lang="it-IT" b="0" i="1">
                                <a:latin typeface="Cambria Math" panose="02040503050406030204" pitchFamily="18" charset="0"/>
                              </a:rPr>
                            </m:ctrlPr>
                          </m:sSupPr>
                          <m:e>
                            <m:r>
                              <a:rPr lang="it-IT" b="0" i="1">
                                <a:latin typeface="Cambria Math" charset="0"/>
                              </a:rPr>
                              <m:t>𝑐</m:t>
                            </m:r>
                          </m:e>
                          <m:sup>
                            <m:r>
                              <a:rPr lang="it-IT" b="0" i="1">
                                <a:latin typeface="Cambria Math" charset="0"/>
                              </a:rPr>
                              <m:t>2</m:t>
                            </m:r>
                          </m:sup>
                        </m:sSup>
                        <m:r>
                          <a:rPr lang="it-IT" b="0" i="1">
                            <a:latin typeface="Cambria Math" charset="0"/>
                          </a:rPr>
                          <m:t>   .</m:t>
                        </m:r>
                      </m:oMath>
                    </m:oMathPara>
                  </a14:m>
                  <a:endParaRPr lang="en-US"/>
                </a:p>
              </p:txBody>
            </p:sp>
          </mc:Choice>
          <mc:Fallback xmlns="">
            <p:sp>
              <p:nvSpPr>
                <p:cNvPr id="15" name="TextBox 14"/>
                <p:cNvSpPr txBox="1">
                  <a:spLocks noRot="1" noChangeAspect="1" noMove="1" noResize="1" noEditPoints="1" noAdjustHandles="1" noChangeArrowheads="1" noChangeShapeType="1" noTextEdit="1"/>
                </p:cNvSpPr>
                <p:nvPr/>
              </p:nvSpPr>
              <p:spPr>
                <a:xfrm>
                  <a:off x="1977961" y="4005064"/>
                  <a:ext cx="1772537" cy="405304"/>
                </a:xfrm>
                <a:prstGeom prst="rect">
                  <a:avLst/>
                </a:prstGeom>
                <a:blipFill rotWithShape="0">
                  <a:blip r:embed="rId8"/>
                  <a:stretch>
                    <a:fillRect l="-3093" t="-125373" r="-3093" b="-153731"/>
                  </a:stretch>
                </a:blipFill>
              </p:spPr>
              <p:txBody>
                <a:bodyPr/>
                <a:lstStyle/>
                <a:p>
                  <a:r>
                    <a:rPr lang="en-US">
                      <a:noFill/>
                    </a:rPr>
                    <a:t> </a:t>
                  </a:r>
                </a:p>
              </p:txBody>
            </p:sp>
          </mc:Fallback>
        </mc:AlternateContent>
        <p:cxnSp>
          <p:nvCxnSpPr>
            <p:cNvPr id="16" name="Connettore 7 15"/>
            <p:cNvCxnSpPr>
              <a:cxnSpLocks noChangeShapeType="1"/>
            </p:cNvCxnSpPr>
            <p:nvPr/>
          </p:nvCxnSpPr>
          <p:spPr bwMode="auto">
            <a:xfrm rot="10800000" flipV="1">
              <a:off x="3851847" y="4098359"/>
              <a:ext cx="1880186" cy="165469"/>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7" name="TextBox 26"/>
                <p:cNvSpPr txBox="1"/>
                <p:nvPr/>
              </p:nvSpPr>
              <p:spPr>
                <a:xfrm>
                  <a:off x="3850267" y="4673835"/>
                  <a:ext cx="37635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it-IT" i="1">
                                <a:latin typeface="Cambria Math" charset="0"/>
                              </a:rPr>
                              <m:t>𝐸</m:t>
                            </m:r>
                          </m:e>
                          <m:sub>
                            <m:r>
                              <a:rPr lang="it-IT" i="1">
                                <a:latin typeface="Cambria Math" charset="0"/>
                              </a:rPr>
                              <m:t>𝐿</m:t>
                            </m:r>
                          </m:sub>
                          <m:sup>
                            <m:r>
                              <a:rPr lang="it-IT" i="1">
                                <a:latin typeface="Cambria Math" charset="0"/>
                              </a:rPr>
                              <m:t>′</m:t>
                            </m:r>
                          </m:sup>
                        </m:sSubSup>
                        <m:r>
                          <a:rPr lang="it-IT" i="1">
                            <a:latin typeface="Cambria Math" charset="0"/>
                          </a:rPr>
                          <m:t>=</m:t>
                        </m:r>
                        <m:r>
                          <a:rPr lang="it-IT" i="1">
                            <a:latin typeface="Cambria Math" charset="0"/>
                            <a:ea typeface="Cambria Math" charset="0"/>
                            <a:cs typeface="Cambria Math" charset="0"/>
                          </a:rPr>
                          <m:t>𝛾</m:t>
                        </m:r>
                        <m:r>
                          <a:rPr lang="it-IT" i="1">
                            <a:latin typeface="Cambria Math" charset="0"/>
                            <a:ea typeface="Cambria Math" charset="0"/>
                            <a:cs typeface="Cambria Math" charset="0"/>
                          </a:rPr>
                          <m:t>(1−</m:t>
                        </m:r>
                        <m:r>
                          <a:rPr lang="it-IT" i="1">
                            <a:latin typeface="Cambria Math" charset="0"/>
                            <a:ea typeface="Cambria Math" charset="0"/>
                            <a:cs typeface="Cambria Math" charset="0"/>
                          </a:rPr>
                          <m:t>𝑐𝑜𝑠</m:t>
                        </m:r>
                        <m:r>
                          <a:rPr lang="it-IT" i="1">
                            <a:latin typeface="Cambria Math" charset="0"/>
                            <a:ea typeface="Cambria Math" charset="0"/>
                            <a:cs typeface="Cambria Math" charset="0"/>
                          </a:rPr>
                          <m:t>𝜃</m:t>
                        </m:r>
                        <m:r>
                          <a:rPr lang="it-IT" i="1">
                            <a:latin typeface="Cambria Math" charset="0"/>
                            <a:ea typeface="Cambria Math" charset="0"/>
                            <a:cs typeface="Cambria Math" charset="0"/>
                          </a:rPr>
                          <m:t>)</m:t>
                        </m:r>
                        <m:sSub>
                          <m:sSubPr>
                            <m:ctrlPr>
                              <a:rPr lang="en-US" i="1">
                                <a:latin typeface="Cambria Math" panose="02040503050406030204" pitchFamily="18" charset="0"/>
                              </a:rPr>
                            </m:ctrlPr>
                          </m:sSubPr>
                          <m:e>
                            <m:r>
                              <a:rPr lang="it-IT" i="1">
                                <a:latin typeface="Cambria Math" charset="0"/>
                              </a:rPr>
                              <m:t>𝐸</m:t>
                            </m:r>
                          </m:e>
                          <m:sub>
                            <m:r>
                              <a:rPr lang="it-IT" i="1">
                                <a:latin typeface="Cambria Math" charset="0"/>
                              </a:rPr>
                              <m:t>𝐿</m:t>
                            </m:r>
                          </m:sub>
                        </m:sSub>
                        <m:r>
                          <a:rPr lang="it-IT" i="1">
                            <a:latin typeface="Cambria Math" charset="0"/>
                            <a:ea typeface="Cambria Math" charset="0"/>
                            <a:cs typeface="Cambria Math" charset="0"/>
                          </a:rPr>
                          <m:t>≅</m:t>
                        </m:r>
                        <m:r>
                          <a:rPr lang="it-IT" b="0" i="1">
                            <a:latin typeface="Cambria Math" charset="0"/>
                            <a:ea typeface="Cambria Math" charset="0"/>
                            <a:cs typeface="Cambria Math" charset="0"/>
                          </a:rPr>
                          <m:t>2</m:t>
                        </m:r>
                        <m:r>
                          <a:rPr lang="it-IT" i="1">
                            <a:latin typeface="Cambria Math" charset="0"/>
                            <a:ea typeface="Cambria Math" charset="0"/>
                            <a:cs typeface="Cambria Math" charset="0"/>
                          </a:rPr>
                          <m:t>𝛾</m:t>
                        </m:r>
                        <m:sSub>
                          <m:sSubPr>
                            <m:ctrlPr>
                              <a:rPr lang="en-US" i="1">
                                <a:latin typeface="Cambria Math" panose="02040503050406030204" pitchFamily="18" charset="0"/>
                              </a:rPr>
                            </m:ctrlPr>
                          </m:sSubPr>
                          <m:e>
                            <m:r>
                              <a:rPr lang="it-IT" i="1">
                                <a:latin typeface="Cambria Math" charset="0"/>
                              </a:rPr>
                              <m:t>𝐸</m:t>
                            </m:r>
                          </m:e>
                          <m:sub>
                            <m:r>
                              <a:rPr lang="it-IT" i="1">
                                <a:latin typeface="Cambria Math" charset="0"/>
                              </a:rPr>
                              <m:t>𝐿</m:t>
                            </m:r>
                          </m:sub>
                        </m:sSub>
                      </m:oMath>
                    </m:oMathPara>
                  </a14:m>
                  <a:endParaRPr lang="en-US"/>
                </a:p>
              </p:txBody>
            </p:sp>
          </mc:Choice>
          <mc:Fallback xmlns="">
            <p:sp>
              <p:nvSpPr>
                <p:cNvPr id="27" name="TextBox 26"/>
                <p:cNvSpPr txBox="1">
                  <a:spLocks noRot="1" noChangeAspect="1" noMove="1" noResize="1" noEditPoints="1" noAdjustHandles="1" noChangeArrowheads="1" noChangeShapeType="1" noTextEdit="1"/>
                </p:cNvSpPr>
                <p:nvPr/>
              </p:nvSpPr>
              <p:spPr>
                <a:xfrm>
                  <a:off x="3850267" y="4673835"/>
                  <a:ext cx="3763531" cy="369332"/>
                </a:xfrm>
                <a:prstGeom prst="rect">
                  <a:avLst/>
                </a:prstGeom>
                <a:blipFill rotWithShape="0">
                  <a:blip r:embed="rId9"/>
                  <a:stretch>
                    <a:fillRect l="-1294" b="-35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TextBox 31"/>
              <p:cNvSpPr txBox="1"/>
              <p:nvPr/>
            </p:nvSpPr>
            <p:spPr>
              <a:xfrm>
                <a:off x="7518580" y="1196752"/>
                <a:ext cx="1517916" cy="1179105"/>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𝑀</m:t>
                          </m:r>
                        </m:e>
                        <m:sub>
                          <m:r>
                            <a:rPr lang="it-IT" b="0" i="1">
                              <a:latin typeface="Cambria Math" charset="0"/>
                            </a:rPr>
                            <m:t>𝑝</m:t>
                          </m:r>
                        </m:sub>
                      </m:sSub>
                      <m:r>
                        <a:rPr lang="it-IT" b="0" i="1">
                          <a:latin typeface="Cambria Math" charset="0"/>
                        </a:rPr>
                        <m:t>:</m:t>
                      </m:r>
                      <m:d>
                        <m:dPr>
                          <m:begChr m:val="{"/>
                          <m:endChr m:val=""/>
                          <m:ctrlPr>
                            <a:rPr lang="mr-IN" i="1">
                              <a:latin typeface="Cambria Math" panose="02040503050406030204" pitchFamily="18" charset="0"/>
                            </a:rPr>
                          </m:ctrlPr>
                        </m:dPr>
                        <m:e>
                          <m:eqArr>
                            <m:eqArrPr>
                              <m:ctrlPr>
                                <a:rPr lang="mr-IN" i="1">
                                  <a:latin typeface="Cambria Math" panose="02040503050406030204" pitchFamily="18" charset="0"/>
                                </a:rPr>
                              </m:ctrlPr>
                            </m:eqArrPr>
                            <m:e>
                              <m:r>
                                <a:rPr lang="it-IT" b="0" i="1">
                                  <a:latin typeface="Cambria Math" charset="0"/>
                                </a:rPr>
                                <m:t>𝑝</m:t>
                              </m:r>
                            </m:e>
                            <m:e>
                              <m:sSup>
                                <m:sSupPr>
                                  <m:ctrlPr>
                                    <a:rPr lang="mr-IN" i="1">
                                      <a:latin typeface="Cambria Math" panose="02040503050406030204" pitchFamily="18" charset="0"/>
                                    </a:rPr>
                                  </m:ctrlPr>
                                </m:sSupPr>
                                <m:e>
                                  <m:r>
                                    <a:rPr lang="it-IT" b="0" i="1">
                                      <a:latin typeface="Cambria Math" charset="0"/>
                                    </a:rPr>
                                    <m:t>𝑒</m:t>
                                  </m:r>
                                </m:e>
                                <m:sup>
                                  <m:r>
                                    <a:rPr lang="it-IT" b="0" i="1">
                                      <a:latin typeface="Cambria Math" charset="0"/>
                                    </a:rPr>
                                    <m:t>−</m:t>
                                  </m:r>
                                </m:sup>
                              </m:sSup>
                            </m:e>
                            <m:e>
                              <m:r>
                                <a:rPr lang="it-IT" b="0" i="1">
                                  <a:latin typeface="Cambria Math" charset="0"/>
                                </a:rPr>
                                <m:t>𝑖𝑜𝑛</m:t>
                              </m:r>
                              <m:r>
                                <a:rPr lang="it-IT" b="0" i="1">
                                  <a:latin typeface="Cambria Math" charset="0"/>
                                </a:rPr>
                                <m:t>…</m:t>
                              </m:r>
                            </m:e>
                          </m:eqArr>
                        </m:e>
                      </m:d>
                    </m:oMath>
                  </m:oMathPara>
                </a14:m>
                <a:endParaRPr lang="en-US"/>
              </a:p>
            </p:txBody>
          </p:sp>
        </mc:Choice>
        <mc:Fallback xmlns="">
          <p:sp>
            <p:nvSpPr>
              <p:cNvPr id="32" name="TextBox 31"/>
              <p:cNvSpPr txBox="1">
                <a:spLocks noRot="1" noChangeAspect="1" noMove="1" noResize="1" noEditPoints="1" noAdjustHandles="1" noChangeArrowheads="1" noChangeShapeType="1" noTextEdit="1"/>
              </p:cNvSpPr>
              <p:nvPr/>
            </p:nvSpPr>
            <p:spPr>
              <a:xfrm>
                <a:off x="7518580" y="1196752"/>
                <a:ext cx="1517916" cy="1179105"/>
              </a:xfrm>
              <a:prstGeom prst="rect">
                <a:avLst/>
              </a:prstGeom>
              <a:blipFill rotWithShape="0">
                <a:blip r:embed="rId10"/>
                <a:stretch>
                  <a:fillRect/>
                </a:stretch>
              </a:blipFill>
            </p:spPr>
            <p:txBody>
              <a:bodyPr/>
              <a:lstStyle/>
              <a:p>
                <a:r>
                  <a:rPr lang="en-US">
                    <a:noFill/>
                  </a:rPr>
                  <a:t> </a:t>
                </a:r>
              </a:p>
            </p:txBody>
          </p:sp>
        </mc:Fallback>
      </mc:AlternateContent>
      <p:grpSp>
        <p:nvGrpSpPr>
          <p:cNvPr id="10" name="Group 9"/>
          <p:cNvGrpSpPr/>
          <p:nvPr/>
        </p:nvGrpSpPr>
        <p:grpSpPr>
          <a:xfrm>
            <a:off x="251520" y="5445224"/>
            <a:ext cx="8766542" cy="1308399"/>
            <a:chOff x="332352" y="5517232"/>
            <a:chExt cx="8766542" cy="1308399"/>
          </a:xfrm>
        </p:grpSpPr>
        <mc:AlternateContent xmlns:mc="http://schemas.openxmlformats.org/markup-compatibility/2006" xmlns:a14="http://schemas.microsoft.com/office/drawing/2010/main">
          <mc:Choice Requires="a14">
            <p:sp>
              <p:nvSpPr>
                <p:cNvPr id="29" name="TextBox 28"/>
                <p:cNvSpPr txBox="1"/>
                <p:nvPr/>
              </p:nvSpPr>
              <p:spPr>
                <a:xfrm>
                  <a:off x="332352" y="5661248"/>
                  <a:ext cx="2636234" cy="449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𝑐𝑚</m:t>
                            </m:r>
                          </m:sub>
                        </m:sSub>
                        <m:r>
                          <a:rPr lang="en-US" i="1">
                            <a:latin typeface="Cambria Math" charset="0"/>
                            <a:ea typeface="Cambria Math" charset="0"/>
                            <a:cs typeface="Cambria Math" charset="0"/>
                          </a:rPr>
                          <m:t>≅</m:t>
                        </m:r>
                        <m:sSub>
                          <m:sSubPr>
                            <m:ctrlPr>
                              <a:rPr lang="en-US" i="1">
                                <a:latin typeface="Cambria Math" panose="02040503050406030204" pitchFamily="18" charset="0"/>
                              </a:rPr>
                            </m:ctrlPr>
                          </m:sSubPr>
                          <m:e>
                            <m:r>
                              <a:rPr lang="it-IT" i="1">
                                <a:latin typeface="Cambria Math" charset="0"/>
                              </a:rPr>
                              <m:t>𝑀</m:t>
                            </m:r>
                          </m:e>
                          <m:sub>
                            <m:r>
                              <a:rPr lang="it-IT" i="1">
                                <a:latin typeface="Cambria Math" charset="0"/>
                              </a:rPr>
                              <m:t>𝑝</m:t>
                            </m:r>
                          </m:sub>
                        </m:sSub>
                        <m:sSup>
                          <m:sSupPr>
                            <m:ctrlPr>
                              <a:rPr lang="it-IT" i="1">
                                <a:latin typeface="Cambria Math" panose="02040503050406030204" pitchFamily="18" charset="0"/>
                              </a:rPr>
                            </m:ctrlPr>
                          </m:sSupPr>
                          <m:e>
                            <m:r>
                              <a:rPr lang="it-IT" i="1">
                                <a:latin typeface="Cambria Math" charset="0"/>
                              </a:rPr>
                              <m:t>𝑐</m:t>
                            </m:r>
                          </m:e>
                          <m:sup>
                            <m:r>
                              <a:rPr lang="it-IT" i="1">
                                <a:latin typeface="Cambria Math" charset="0"/>
                              </a:rPr>
                              <m:t>2</m:t>
                            </m:r>
                          </m:sup>
                        </m:sSup>
                        <m:rad>
                          <m:radPr>
                            <m:degHide m:val="on"/>
                            <m:ctrlPr>
                              <a:rPr lang="en-US"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r>
                              <a:rPr lang="it-IT" i="1">
                                <a:latin typeface="Cambria Math" charset="0"/>
                              </a:rPr>
                              <m:t>+</m:t>
                            </m:r>
                            <m:r>
                              <a:rPr lang="it-IT" b="0" i="1">
                                <a:latin typeface="Cambria Math" charset="0"/>
                              </a:rPr>
                              <m:t>𝑋</m:t>
                            </m:r>
                          </m:e>
                        </m:rad>
                      </m:oMath>
                    </m:oMathPara>
                  </a14:m>
                  <a:endParaRPr lang="en-US"/>
                </a:p>
              </p:txBody>
            </p:sp>
          </mc:Choice>
          <mc:Fallback xmlns="">
            <p:sp>
              <p:nvSpPr>
                <p:cNvPr id="29" name="TextBox 28"/>
                <p:cNvSpPr txBox="1">
                  <a:spLocks noRot="1" noChangeAspect="1" noMove="1" noResize="1" noEditPoints="1" noAdjustHandles="1" noChangeArrowheads="1" noChangeShapeType="1" noTextEdit="1"/>
                </p:cNvSpPr>
                <p:nvPr/>
              </p:nvSpPr>
              <p:spPr>
                <a:xfrm>
                  <a:off x="332352" y="5661248"/>
                  <a:ext cx="2636234" cy="449931"/>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299543" y="5517232"/>
                  <a:ext cx="1381917" cy="7955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charset="0"/>
                          </a:rPr>
                          <m:t>𝑋</m:t>
                        </m:r>
                        <m:r>
                          <a:rPr lang="it-IT" i="1">
                            <a:latin typeface="Cambria Math" charset="0"/>
                            <a:ea typeface="Cambria Math" charset="0"/>
                            <a:cs typeface="Cambria Math" charset="0"/>
                          </a:rPr>
                          <m:t>≡</m:t>
                        </m:r>
                        <m:f>
                          <m:fPr>
                            <m:ctrlPr>
                              <a:rPr lang="mr-IN" i="1">
                                <a:latin typeface="Cambria Math" panose="02040503050406030204" pitchFamily="18" charset="0"/>
                                <a:ea typeface="Cambria Math" charset="0"/>
                                <a:cs typeface="Cambria Math" charset="0"/>
                              </a:rPr>
                            </m:ctrlPr>
                          </m:fPr>
                          <m:num>
                            <m:r>
                              <a:rPr lang="it-IT" i="1">
                                <a:latin typeface="Cambria Math" charset="0"/>
                                <a:ea typeface="Cambria Math" charset="0"/>
                                <a:cs typeface="Cambria Math" charset="0"/>
                              </a:rPr>
                              <m:t>4</m:t>
                            </m:r>
                            <m:r>
                              <a:rPr lang="it-IT" i="1">
                                <a:latin typeface="Cambria Math" charset="0"/>
                                <a:ea typeface="Cambria Math" charset="0"/>
                                <a:cs typeface="Cambria Math" charset="0"/>
                              </a:rPr>
                              <m:t>𝛾</m:t>
                            </m:r>
                            <m:sSub>
                              <m:sSubPr>
                                <m:ctrlPr>
                                  <a:rPr lang="en-US" i="1">
                                    <a:latin typeface="Cambria Math" panose="02040503050406030204" pitchFamily="18" charset="0"/>
                                  </a:rPr>
                                </m:ctrlPr>
                              </m:sSubPr>
                              <m:e>
                                <m:r>
                                  <a:rPr lang="it-IT" i="1">
                                    <a:latin typeface="Cambria Math" charset="0"/>
                                  </a:rPr>
                                  <m:t>𝐸</m:t>
                                </m:r>
                              </m:e>
                              <m:sub>
                                <m:r>
                                  <a:rPr lang="it-IT" i="1">
                                    <a:latin typeface="Cambria Math" charset="0"/>
                                  </a:rPr>
                                  <m:t>𝐿</m:t>
                                </m:r>
                              </m:sub>
                            </m:sSub>
                          </m:num>
                          <m:den>
                            <m:sSub>
                              <m:sSubPr>
                                <m:ctrlPr>
                                  <a:rPr lang="en-US" i="1">
                                    <a:latin typeface="Cambria Math" panose="02040503050406030204" pitchFamily="18" charset="0"/>
                                  </a:rPr>
                                </m:ctrlPr>
                              </m:sSubPr>
                              <m:e>
                                <m:r>
                                  <a:rPr lang="it-IT" i="1">
                                    <a:latin typeface="Cambria Math" charset="0"/>
                                  </a:rPr>
                                  <m:t>𝑀</m:t>
                                </m:r>
                              </m:e>
                              <m:sub>
                                <m:r>
                                  <a:rPr lang="it-IT" i="1">
                                    <a:latin typeface="Cambria Math" charset="0"/>
                                  </a:rPr>
                                  <m:t>𝑝</m:t>
                                </m:r>
                              </m:sub>
                            </m:sSub>
                            <m:sSup>
                              <m:sSupPr>
                                <m:ctrlPr>
                                  <a:rPr lang="it-IT" i="1">
                                    <a:latin typeface="Cambria Math" panose="02040503050406030204" pitchFamily="18" charset="0"/>
                                  </a:rPr>
                                </m:ctrlPr>
                              </m:sSupPr>
                              <m:e>
                                <m:r>
                                  <a:rPr lang="it-IT" i="1">
                                    <a:latin typeface="Cambria Math" charset="0"/>
                                  </a:rPr>
                                  <m:t>𝑐</m:t>
                                </m:r>
                              </m:e>
                              <m:sup>
                                <m:r>
                                  <a:rPr lang="it-IT" i="1">
                                    <a:latin typeface="Cambria Math" charset="0"/>
                                  </a:rPr>
                                  <m:t>2</m:t>
                                </m:r>
                              </m:sup>
                            </m:sSup>
                          </m:den>
                        </m:f>
                      </m:oMath>
                    </m:oMathPara>
                  </a14:m>
                  <a:endParaRPr lang="en-US"/>
                </a:p>
              </p:txBody>
            </p:sp>
          </mc:Choice>
          <mc:Fallback xmlns="">
            <p:sp>
              <p:nvSpPr>
                <p:cNvPr id="30" name="TextBox 29"/>
                <p:cNvSpPr txBox="1">
                  <a:spLocks noRot="1" noChangeAspect="1" noMove="1" noResize="1" noEditPoints="1" noAdjustHandles="1" noChangeArrowheads="1" noChangeShapeType="1" noTextEdit="1"/>
                </p:cNvSpPr>
                <p:nvPr/>
              </p:nvSpPr>
              <p:spPr>
                <a:xfrm>
                  <a:off x="3299543" y="5517232"/>
                  <a:ext cx="1381917" cy="79553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039982" y="5517232"/>
                  <a:ext cx="1692258" cy="638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it-IT" b="0" i="1">
                            <a:latin typeface="Cambria Math" charset="0"/>
                          </a:rPr>
                          <m:t>=</m:t>
                        </m:r>
                        <m:f>
                          <m:fPr>
                            <m:ctrlPr>
                              <a:rPr lang="mr-IN" i="1">
                                <a:latin typeface="Cambria Math" panose="02040503050406030204" pitchFamily="18" charset="0"/>
                                <a:ea typeface="Cambria Math" charset="0"/>
                                <a:cs typeface="Cambria Math" charset="0"/>
                              </a:rPr>
                            </m:ctrlPr>
                          </m:fPr>
                          <m:num>
                            <m:r>
                              <a:rPr lang="it-IT" i="1">
                                <a:latin typeface="Cambria Math" charset="0"/>
                                <a:ea typeface="Cambria Math" charset="0"/>
                                <a:cs typeface="Cambria Math" charset="0"/>
                              </a:rPr>
                              <m:t>𝛾</m:t>
                            </m:r>
                          </m:num>
                          <m:den>
                            <m:r>
                              <a:rPr lang="it-IT" b="0" i="1">
                                <a:latin typeface="Cambria Math" charset="0"/>
                              </a:rPr>
                              <m:t>1+</m:t>
                            </m:r>
                            <m:r>
                              <a:rPr lang="it-IT" b="0" i="1">
                                <a:latin typeface="Cambria Math" charset="0"/>
                              </a:rPr>
                              <m:t>𝑋</m:t>
                            </m:r>
                          </m:den>
                        </m:f>
                      </m:oMath>
                    </m:oMathPara>
                  </a14:m>
                  <a:endParaRPr lang="en-US"/>
                </a:p>
              </p:txBody>
            </p:sp>
          </mc:Choice>
          <mc:Fallback xmlns="">
            <p:sp>
              <p:nvSpPr>
                <p:cNvPr id="31" name="TextBox 30"/>
                <p:cNvSpPr txBox="1">
                  <a:spLocks noRot="1" noChangeAspect="1" noMove="1" noResize="1" noEditPoints="1" noAdjustHandles="1" noChangeArrowheads="1" noChangeShapeType="1" noTextEdit="1"/>
                </p:cNvSpPr>
                <p:nvPr/>
              </p:nvSpPr>
              <p:spPr>
                <a:xfrm>
                  <a:off x="5039982" y="5517232"/>
                  <a:ext cx="1692258" cy="638573"/>
                </a:xfrm>
                <a:prstGeom prst="rect">
                  <a:avLst/>
                </a:prstGeom>
                <a:blipFill rotWithShape="0">
                  <a:blip r:embed="rId13"/>
                  <a:stretch>
                    <a:fillRect/>
                  </a:stretch>
                </a:blipFill>
              </p:spPr>
              <p:txBody>
                <a:bodyPr/>
                <a:lstStyle/>
                <a:p>
                  <a:r>
                    <a:rPr lang="en-US">
                      <a:noFill/>
                    </a:rPr>
                    <a:t> </a:t>
                  </a:r>
                </a:p>
              </p:txBody>
            </p:sp>
          </mc:Fallback>
        </mc:AlternateContent>
        <p:sp>
          <p:nvSpPr>
            <p:cNvPr id="33" name="Rectangle 2"/>
            <p:cNvSpPr txBox="1">
              <a:spLocks noChangeArrowheads="1"/>
            </p:cNvSpPr>
            <p:nvPr/>
          </p:nvSpPr>
          <p:spPr bwMode="auto">
            <a:xfrm>
              <a:off x="6773132" y="5517232"/>
              <a:ext cx="2056164"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i="1">
                  <a:solidFill>
                    <a:srgbClr val="FF0000"/>
                  </a:solidFill>
                  <a:latin typeface="Comic Sans MS" charset="0"/>
                </a:rPr>
                <a:t>c.m. ref.</a:t>
              </a:r>
            </a:p>
            <a:p>
              <a:pPr algn="ctr"/>
              <a:r>
                <a:rPr lang="it-IT" sz="2800" b="1" i="1">
                  <a:solidFill>
                    <a:srgbClr val="FF0000"/>
                  </a:solidFill>
                  <a:latin typeface="Comic Sans MS" charset="0"/>
                </a:rPr>
                <a:t>frame</a:t>
              </a:r>
              <a:endParaRPr lang="en-GB" sz="2800" b="1" i="1">
                <a:solidFill>
                  <a:srgbClr val="FF0000"/>
                </a:solidFill>
                <a:latin typeface="Comic Sans MS" charset="0"/>
              </a:endParaRPr>
            </a:p>
          </p:txBody>
        </p:sp>
        <mc:AlternateContent xmlns:mc="http://schemas.openxmlformats.org/markup-compatibility/2006" xmlns:a14="http://schemas.microsoft.com/office/drawing/2010/main">
          <mc:Choice Requires="a14">
            <p:sp>
              <p:nvSpPr>
                <p:cNvPr id="35" name="TextBox 34"/>
                <p:cNvSpPr txBox="1"/>
                <p:nvPr/>
              </p:nvSpPr>
              <p:spPr>
                <a:xfrm>
                  <a:off x="7335963" y="6339688"/>
                  <a:ext cx="1762931" cy="473688"/>
                </a:xfrm>
                <a:prstGeom prst="rect">
                  <a:avLst/>
                </a:prstGeom>
                <a:noFill/>
              </p:spPr>
              <p:txBody>
                <a:bodyPr wrap="none" lIns="0" tIns="0" rIns="0" bIns="0" rtlCol="0">
                  <a:normAutofit fontScale="77500" lnSpcReduction="20000"/>
                </a:bodyPr>
                <a:lstStyle/>
                <a:p>
                  <a:pPr/>
                  <a14:m>
                    <m:oMathPara xmlns:m="http://schemas.openxmlformats.org/officeDocument/2006/math">
                      <m:oMathParaPr>
                        <m:jc m:val="centerGroup"/>
                      </m:oMathParaPr>
                      <m:oMath xmlns:m="http://schemas.openxmlformats.org/officeDocument/2006/math">
                        <m:sSubSup>
                          <m:sSubSupPr>
                            <m:ctrlPr>
                              <a:rPr lang="en-US" b="0" i="1">
                                <a:latin typeface="Cambria Math" panose="02040503050406030204" pitchFamily="18" charset="0"/>
                              </a:rPr>
                            </m:ctrlPr>
                          </m:sSubSupPr>
                          <m:e>
                            <m:r>
                              <a:rPr lang="it-IT" b="0" i="1">
                                <a:latin typeface="Cambria Math" charset="0"/>
                              </a:rPr>
                              <m:t>𝐸</m:t>
                            </m:r>
                          </m:e>
                          <m:sub>
                            <m:r>
                              <a:rPr lang="it-IT" b="0" i="1">
                                <a:latin typeface="Cambria Math" charset="0"/>
                              </a:rPr>
                              <m:t>𝑝</m:t>
                            </m:r>
                          </m:sub>
                          <m:sup>
                            <m:r>
                              <a:rPr lang="it-IT" b="0" i="1">
                                <a:latin typeface="Cambria Math" charset="0"/>
                              </a:rPr>
                              <m:t>𝑐𝑚</m:t>
                            </m:r>
                          </m:sup>
                        </m:sSubSup>
                        <m:r>
                          <a:rPr lang="it-IT" b="0" i="1">
                            <a:latin typeface="Cambria Math" charset="0"/>
                          </a:rPr>
                          <m:t>=</m:t>
                        </m:r>
                        <m:sSub>
                          <m:sSubPr>
                            <m:ctrlPr>
                              <a:rPr lang="en-US" i="1">
                                <a:latin typeface="Cambria Math" panose="02040503050406030204" pitchFamily="18" charset="0"/>
                              </a:rPr>
                            </m:ctrlPr>
                          </m:sSubPr>
                          <m:e>
                            <m:r>
                              <a:rPr lang="it-IT" i="1">
                                <a:latin typeface="Cambria Math" charset="0"/>
                              </a:rPr>
                              <m:t>𝑀</m:t>
                            </m:r>
                          </m:e>
                          <m:sub>
                            <m:r>
                              <a:rPr lang="it-IT" i="1">
                                <a:latin typeface="Cambria Math" charset="0"/>
                              </a:rPr>
                              <m:t>𝑝</m:t>
                            </m:r>
                          </m:sub>
                        </m:sSub>
                        <m:sSup>
                          <m:sSupPr>
                            <m:ctrlPr>
                              <a:rPr lang="it-IT" i="1">
                                <a:latin typeface="Cambria Math" panose="02040503050406030204" pitchFamily="18" charset="0"/>
                              </a:rPr>
                            </m:ctrlPr>
                          </m:sSupPr>
                          <m:e>
                            <m:r>
                              <a:rPr lang="it-IT" i="1">
                                <a:latin typeface="Cambria Math" charset="0"/>
                              </a:rPr>
                              <m:t>𝑐</m:t>
                            </m:r>
                          </m:e>
                          <m:sup>
                            <m:r>
                              <a:rPr lang="it-IT" i="1">
                                <a:latin typeface="Cambria Math" charset="0"/>
                              </a:rPr>
                              <m:t>2</m:t>
                            </m:r>
                          </m:sup>
                        </m:sSup>
                        <m:f>
                          <m:fPr>
                            <m:ctrlPr>
                              <a:rPr lang="mr-IN"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2+</m:t>
                            </m:r>
                            <m:r>
                              <a:rPr lang="it-IT" b="0" i="1">
                                <a:latin typeface="Cambria Math" charset="0"/>
                                <a:ea typeface="Cambria Math" charset="0"/>
                                <a:cs typeface="Cambria Math" charset="0"/>
                              </a:rPr>
                              <m:t>𝑋</m:t>
                            </m:r>
                          </m:num>
                          <m:den>
                            <m:r>
                              <a:rPr lang="it-IT" b="0" i="1">
                                <a:latin typeface="Cambria Math" charset="0"/>
                              </a:rPr>
                              <m:t>2</m:t>
                            </m:r>
                            <m:rad>
                              <m:radPr>
                                <m:degHide m:val="on"/>
                                <m:ctrlPr>
                                  <a:rPr lang="it-IT" b="0" i="1">
                                    <a:latin typeface="Cambria Math" panose="02040503050406030204" pitchFamily="18" charset="0"/>
                                  </a:rPr>
                                </m:ctrlPr>
                              </m:radPr>
                              <m:deg/>
                              <m:e>
                                <m:r>
                                  <a:rPr lang="it-IT" b="0" i="1">
                                    <a:latin typeface="Cambria Math" charset="0"/>
                                  </a:rPr>
                                  <m:t>1+</m:t>
                                </m:r>
                                <m:r>
                                  <a:rPr lang="it-IT" b="0" i="1">
                                    <a:latin typeface="Cambria Math" charset="0"/>
                                  </a:rPr>
                                  <m:t>𝑋</m:t>
                                </m:r>
                              </m:e>
                            </m:rad>
                          </m:den>
                        </m:f>
                      </m:oMath>
                    </m:oMathPara>
                  </a14:m>
                  <a:endParaRPr lang="en-US"/>
                </a:p>
              </p:txBody>
            </p:sp>
          </mc:Choice>
          <mc:Fallback xmlns="">
            <p:sp>
              <p:nvSpPr>
                <p:cNvPr id="35" name="TextBox 34"/>
                <p:cNvSpPr txBox="1">
                  <a:spLocks noRot="1" noChangeAspect="1" noMove="1" noResize="1" noEditPoints="1" noAdjustHandles="1" noChangeArrowheads="1" noChangeShapeType="1" noTextEdit="1"/>
                </p:cNvSpPr>
                <p:nvPr/>
              </p:nvSpPr>
              <p:spPr>
                <a:xfrm>
                  <a:off x="7335963" y="6339688"/>
                  <a:ext cx="1762931" cy="473688"/>
                </a:xfrm>
                <a:prstGeom prst="rect">
                  <a:avLst/>
                </a:prstGeom>
                <a:blipFill>
                  <a:blip r:embed="rId14"/>
                  <a:stretch>
                    <a:fillRect t="-2632"/>
                  </a:stretch>
                </a:blipFill>
              </p:spPr>
              <p:txBody>
                <a:bodyPr/>
                <a:lstStyle/>
                <a:p>
                  <a:r>
                    <a:rPr lang="it-IT">
                      <a:noFill/>
                    </a:rPr>
                    <a:t> </a:t>
                  </a:r>
                </a:p>
              </p:txBody>
            </p:sp>
          </mc:Fallback>
        </mc:AlternateContent>
        <p:sp>
          <p:nvSpPr>
            <p:cNvPr id="36" name="Rectangle 2"/>
            <p:cNvSpPr txBox="1">
              <a:spLocks noChangeArrowheads="1"/>
            </p:cNvSpPr>
            <p:nvPr/>
          </p:nvSpPr>
          <p:spPr bwMode="auto">
            <a:xfrm>
              <a:off x="2843808" y="6093296"/>
              <a:ext cx="2994034" cy="73233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000" b="1" i="1">
                  <a:solidFill>
                    <a:srgbClr val="0070C0"/>
                  </a:solidFill>
                  <a:latin typeface="Iowan Old Style Roman" charset="0"/>
                  <a:ea typeface="Iowan Old Style Roman" charset="0"/>
                  <a:cs typeface="Iowan Old Style Roman" charset="0"/>
                </a:rPr>
                <a:t>X</a:t>
              </a:r>
              <a:r>
                <a:rPr lang="it-IT" sz="2000" b="1" i="1">
                  <a:solidFill>
                    <a:srgbClr val="0070C0"/>
                  </a:solidFill>
                  <a:latin typeface="Comic Sans MS" charset="0"/>
                </a:rPr>
                <a:t>: particle recoil</a:t>
              </a:r>
              <a:endParaRPr lang="en-GB" sz="2000" b="1" i="1">
                <a:solidFill>
                  <a:srgbClr val="0070C0"/>
                </a:solidFill>
                <a:latin typeface="Comic Sans MS" charset="0"/>
              </a:endParaRPr>
            </a:p>
          </p:txBody>
        </p:sp>
      </p:grpSp>
    </p:spTree>
    <p:extLst>
      <p:ext uri="{BB962C8B-B14F-4D97-AF65-F5344CB8AC3E}">
        <p14:creationId xmlns:p14="http://schemas.microsoft.com/office/powerpoint/2010/main" val="345965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427984" y="990600"/>
            <a:ext cx="4608512" cy="1584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000" b="1">
                <a:solidFill>
                  <a:srgbClr val="C00000"/>
                </a:solidFill>
                <a:latin typeface="Comic Sans MS" charset="0"/>
              </a:rPr>
              <a:t>X=0 electron: relativ. mirror</a:t>
            </a:r>
          </a:p>
          <a:p>
            <a:pPr algn="ctr"/>
            <a:r>
              <a:rPr lang="it-IT" sz="2000" b="1">
                <a:solidFill>
                  <a:srgbClr val="C00000"/>
                </a:solidFill>
                <a:latin typeface="Comic Sans MS" charset="0"/>
              </a:rPr>
              <a:t>(Thomson regime)</a:t>
            </a:r>
          </a:p>
          <a:p>
            <a:pPr algn="ctr"/>
            <a:endParaRPr lang="it-IT" sz="800" b="1">
              <a:solidFill>
                <a:srgbClr val="C00000"/>
              </a:solidFill>
              <a:latin typeface="Comic Sans MS" charset="0"/>
            </a:endParaRPr>
          </a:p>
          <a:p>
            <a:pPr algn="ctr"/>
            <a:endParaRPr lang="it-IT" sz="800" b="1">
              <a:solidFill>
                <a:srgbClr val="C00000"/>
              </a:solidFill>
              <a:latin typeface="Comic Sans MS" charset="0"/>
            </a:endParaRPr>
          </a:p>
          <a:p>
            <a:pPr algn="ctr"/>
            <a:r>
              <a:rPr lang="it-IT" sz="2000" b="1">
                <a:solidFill>
                  <a:srgbClr val="C00000"/>
                </a:solidFill>
                <a:latin typeface="Comic Sans MS" charset="0"/>
              </a:rPr>
              <a:t>X&gt;&gt;1 symmetric collider</a:t>
            </a:r>
            <a:endParaRPr lang="en-GB" sz="2000" b="1">
              <a:solidFill>
                <a:srgbClr val="C00000"/>
              </a:solidFill>
              <a:latin typeface="Comic Sans MS" charset="0"/>
            </a:endParaRPr>
          </a:p>
        </p:txBody>
      </p:sp>
      <p:sp>
        <p:nvSpPr>
          <p:cNvPr id="12" name="Rectangle 2"/>
          <p:cNvSpPr>
            <a:spLocks noGrp="1" noChangeArrowheads="1"/>
          </p:cNvSpPr>
          <p:nvPr>
            <p:ph type="title"/>
          </p:nvPr>
        </p:nvSpPr>
        <p:spPr>
          <a:xfrm>
            <a:off x="971600" y="110874"/>
            <a:ext cx="7846268" cy="813474"/>
          </a:xfrm>
        </p:spPr>
        <p:txBody>
          <a:bodyPr/>
          <a:lstStyle/>
          <a:p>
            <a:r>
              <a:rPr lang="it-IT" sz="2800" b="1">
                <a:solidFill>
                  <a:schemeClr val="tx1"/>
                </a:solidFill>
                <a:latin typeface="Comic Sans MS" charset="0"/>
                <a:ea typeface="ＭＳ Ｐゴシック" charset="0"/>
                <a:cs typeface="ＭＳ Ｐゴシック" charset="0"/>
              </a:rPr>
              <a:t>Example: Inverse Compton scattering</a:t>
            </a:r>
            <a:endParaRPr lang="en-GB" sz="2800" b="1">
              <a:solidFill>
                <a:schemeClr val="tx1"/>
              </a:solidFill>
              <a:latin typeface="Comic Sans MS"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13" name="TextBox 12"/>
              <p:cNvSpPr txBox="1"/>
              <p:nvPr/>
            </p:nvSpPr>
            <p:spPr>
              <a:xfrm>
                <a:off x="42796" y="1237968"/>
                <a:ext cx="4630434" cy="1664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mr-IN" i="1">
                              <a:latin typeface="Cambria Math" panose="02040503050406030204" pitchFamily="18" charset="0"/>
                            </a:rPr>
                          </m:ctrlPr>
                        </m:dPr>
                        <m:e>
                          <m:eqArr>
                            <m:eqArrPr>
                              <m:ctrlPr>
                                <a:rPr lang="mr-IN" i="1">
                                  <a:latin typeface="Cambria Math" panose="02040503050406030204" pitchFamily="18" charset="0"/>
                                </a:rPr>
                              </m:ctrlPr>
                            </m:eqArrPr>
                            <m:e>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𝑐𝑚</m:t>
                                  </m:r>
                                </m:sub>
                              </m:sSub>
                              <m:groupChr>
                                <m:groupChrPr>
                                  <m:chr m:val="→"/>
                                  <m:pos m:val="top"/>
                                  <m:ctrlPr>
                                    <a:rPr lang="is-IS" i="1">
                                      <a:latin typeface="Cambria Math" panose="02040503050406030204" pitchFamily="18" charset="0"/>
                                      <a:ea typeface="Cambria Math" charset="0"/>
                                      <a:cs typeface="Cambria Math" charset="0"/>
                                    </a:rPr>
                                  </m:ctrlPr>
                                </m:groupChrPr>
                                <m:e>
                                  <m:r>
                                    <m:rPr>
                                      <m:brk m:alnAt="1"/>
                                    </m:rPr>
                                    <a:rPr lang="it-IT" b="0" i="1">
                                      <a:latin typeface="Cambria Math" charset="0"/>
                                      <a:ea typeface="Cambria Math" charset="0"/>
                                      <a:cs typeface="Cambria Math" charset="0"/>
                                    </a:rPr>
                                    <m:t>𝑋</m:t>
                                  </m:r>
                                  <m:r>
                                    <a:rPr lang="is-IS" b="0" i="1">
                                      <a:latin typeface="Cambria Math" charset="0"/>
                                      <a:ea typeface="Cambria Math" charset="0"/>
                                      <a:cs typeface="Cambria Math" charset="0"/>
                                    </a:rPr>
                                    <m:t>→</m:t>
                                  </m:r>
                                  <m:r>
                                    <a:rPr lang="it-IT" b="0" i="1">
                                      <a:latin typeface="Cambria Math" charset="0"/>
                                      <a:ea typeface="Cambria Math" charset="0"/>
                                      <a:cs typeface="Cambria Math" charset="0"/>
                                    </a:rPr>
                                    <m:t>0</m:t>
                                  </m:r>
                                </m:e>
                              </m:groupChr>
                              <m:sSub>
                                <m:sSubPr>
                                  <m:ctrlPr>
                                    <a:rPr lang="en-US"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𝑚</m:t>
                                  </m:r>
                                </m:e>
                                <m:sub>
                                  <m:r>
                                    <a:rPr lang="it-IT" b="0" i="1">
                                      <a:latin typeface="Cambria Math" charset="0"/>
                                      <a:ea typeface="Cambria Math" charset="0"/>
                                      <a:cs typeface="Cambria Math" charset="0"/>
                                    </a:rPr>
                                    <m:t>𝑒</m:t>
                                  </m:r>
                                </m:sub>
                              </m:sSub>
                              <m:sSup>
                                <m:sSupPr>
                                  <m:ctrlPr>
                                    <a:rPr lang="en-US" i="1">
                                      <a:latin typeface="Cambria Math" panose="02040503050406030204" pitchFamily="18" charset="0"/>
                                      <a:ea typeface="Cambria Math" charset="0"/>
                                      <a:cs typeface="Cambria Math" charset="0"/>
                                    </a:rPr>
                                  </m:ctrlPr>
                                </m:sSupPr>
                                <m:e>
                                  <m:r>
                                    <a:rPr lang="it-IT" b="0" i="1">
                                      <a:latin typeface="Cambria Math" charset="0"/>
                                      <a:ea typeface="Cambria Math" charset="0"/>
                                      <a:cs typeface="Cambria Math" charset="0"/>
                                    </a:rPr>
                                    <m:t>𝑐</m:t>
                                  </m:r>
                                </m:e>
                                <m:sup>
                                  <m:r>
                                    <a:rPr lang="it-IT" b="0" i="1">
                                      <a:latin typeface="Cambria Math" charset="0"/>
                                      <a:ea typeface="Cambria Math" charset="0"/>
                                      <a:cs typeface="Cambria Math" charset="0"/>
                                    </a:rPr>
                                    <m:t>2</m:t>
                                  </m:r>
                                </m:sup>
                              </m:sSup>
                            </m:e>
                            <m:e/>
                            <m:e>
                              <m:sSub>
                                <m:sSubPr>
                                  <m:ctrlPr>
                                    <a:rPr lang="en-US" i="1">
                                      <a:latin typeface="Cambria Math" panose="02040503050406030204" pitchFamily="18" charset="0"/>
                                    </a:rPr>
                                  </m:ctrlPr>
                                </m:sSubPr>
                                <m:e>
                                  <m:r>
                                    <a:rPr lang="it-IT" i="1">
                                      <a:latin typeface="Cambria Math" charset="0"/>
                                    </a:rPr>
                                    <m:t>𝐸</m:t>
                                  </m:r>
                                </m:e>
                                <m:sub>
                                  <m:r>
                                    <a:rPr lang="it-IT" i="1">
                                      <a:latin typeface="Cambria Math" charset="0"/>
                                    </a:rPr>
                                    <m:t>𝑐𝑚</m:t>
                                  </m:r>
                                </m:sub>
                              </m:sSub>
                              <m:groupChr>
                                <m:groupChrPr>
                                  <m:chr m:val="→"/>
                                  <m:pos m:val="top"/>
                                  <m:ctrlPr>
                                    <a:rPr lang="is-IS" i="1">
                                      <a:latin typeface="Cambria Math" panose="02040503050406030204" pitchFamily="18" charset="0"/>
                                      <a:ea typeface="Cambria Math" charset="0"/>
                                      <a:cs typeface="Cambria Math" charset="0"/>
                                    </a:rPr>
                                  </m:ctrlPr>
                                </m:groupChrPr>
                                <m:e>
                                  <m:r>
                                    <m:rPr>
                                      <m:brk m:alnAt="1"/>
                                    </m:rPr>
                                    <a:rPr lang="it-IT" i="1">
                                      <a:latin typeface="Cambria Math" charset="0"/>
                                      <a:ea typeface="Cambria Math" charset="0"/>
                                      <a:cs typeface="Cambria Math" charset="0"/>
                                    </a:rPr>
                                    <m:t>𝑋</m:t>
                                  </m:r>
                                  <m:r>
                                    <a:rPr lang="is-IS" i="1">
                                      <a:latin typeface="Cambria Math" charset="0"/>
                                      <a:ea typeface="Cambria Math" charset="0"/>
                                      <a:cs typeface="Cambria Math" charset="0"/>
                                    </a:rPr>
                                    <m:t>→</m:t>
                                  </m:r>
                                  <m:r>
                                    <a:rPr lang="it-IT" i="1">
                                      <a:latin typeface="Cambria Math" charset="0"/>
                                      <a:ea typeface="Cambria Math" charset="0"/>
                                      <a:cs typeface="Cambria Math" charset="0"/>
                                    </a:rPr>
                                    <m:t>∞</m:t>
                                  </m:r>
                                </m:e>
                              </m:groupChr>
                              <m:r>
                                <a:rPr lang="it-IT" b="0" i="1">
                                  <a:latin typeface="Cambria Math" charset="0"/>
                                  <a:ea typeface="Cambria Math" charset="0"/>
                                  <a:cs typeface="Cambria Math" charset="0"/>
                                </a:rPr>
                                <m:t>2</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𝛾</m:t>
                                  </m:r>
                                  <m:sSub>
                                    <m:sSubPr>
                                      <m:ctrlPr>
                                        <a:rPr lang="en-US" i="1">
                                          <a:latin typeface="Cambria Math" panose="02040503050406030204" pitchFamily="18" charset="0"/>
                                          <a:ea typeface="Cambria Math" charset="0"/>
                                          <a:cs typeface="Cambria Math" charset="0"/>
                                        </a:rPr>
                                      </m:ctrlPr>
                                    </m:sSubPr>
                                    <m:e>
                                      <m:r>
                                        <a:rPr lang="it-IT" i="1">
                                          <a:latin typeface="Cambria Math" charset="0"/>
                                          <a:ea typeface="Cambria Math" charset="0"/>
                                          <a:cs typeface="Cambria Math" charset="0"/>
                                        </a:rPr>
                                        <m:t>𝑚</m:t>
                                      </m:r>
                                    </m:e>
                                    <m:sub>
                                      <m:r>
                                        <a:rPr lang="it-IT" i="1">
                                          <a:latin typeface="Cambria Math" charset="0"/>
                                          <a:ea typeface="Cambria Math" charset="0"/>
                                          <a:cs typeface="Cambria Math" charset="0"/>
                                        </a:rPr>
                                        <m:t>𝑒</m:t>
                                      </m:r>
                                    </m:sub>
                                  </m:sSub>
                                  <m:sSup>
                                    <m:sSupPr>
                                      <m:ctrlPr>
                                        <a:rPr lang="en-US"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𝑐</m:t>
                                      </m:r>
                                    </m:e>
                                    <m:sup>
                                      <m:r>
                                        <a:rPr lang="it-IT" i="1">
                                          <a:latin typeface="Cambria Math" charset="0"/>
                                          <a:ea typeface="Cambria Math" charset="0"/>
                                          <a:cs typeface="Cambria Math" charset="0"/>
                                        </a:rPr>
                                        <m:t>2</m:t>
                                      </m:r>
                                    </m:sup>
                                  </m:sSup>
                                  <m:r>
                                    <a:rPr lang="it-IT" b="0" i="1">
                                      <a:latin typeface="Cambria Math" charset="0"/>
                                      <a:ea typeface="Cambria Math" charset="0"/>
                                      <a:cs typeface="Cambria Math" charset="0"/>
                                    </a:rPr>
                                    <m:t>h</m:t>
                                  </m:r>
                                  <m:sSub>
                                    <m:sSubPr>
                                      <m:ctrlPr>
                                        <a:rPr lang="en-US" b="0" i="1">
                                          <a:latin typeface="Cambria Math" panose="02040503050406030204" pitchFamily="18" charset="0"/>
                                          <a:ea typeface="Cambria Math" charset="0"/>
                                          <a:cs typeface="Cambria Math" charset="0"/>
                                        </a:rPr>
                                      </m:ctrlPr>
                                    </m:sSubPr>
                                    <m:e>
                                      <m:r>
                                        <a:rPr lang="en-US" b="0" i="1">
                                          <a:latin typeface="Cambria Math" charset="0"/>
                                          <a:ea typeface="Cambria Math" charset="0"/>
                                          <a:cs typeface="Cambria Math" charset="0"/>
                                        </a:rPr>
                                        <m:t>𝜈</m:t>
                                      </m:r>
                                    </m:e>
                                    <m:sub>
                                      <m:r>
                                        <a:rPr lang="it-IT" b="0" i="1">
                                          <a:latin typeface="Cambria Math" charset="0"/>
                                          <a:ea typeface="Cambria Math" charset="0"/>
                                          <a:cs typeface="Cambria Math" charset="0"/>
                                        </a:rPr>
                                        <m:t>𝐿</m:t>
                                      </m:r>
                                    </m:sub>
                                  </m:sSub>
                                </m:e>
                              </m:rad>
                              <m:r>
                                <a:rPr lang="it-IT" b="0" i="1">
                                  <a:latin typeface="Cambria Math" charset="0"/>
                                  <a:ea typeface="Cambria Math" charset="0"/>
                                  <a:cs typeface="Cambria Math" charset="0"/>
                                </a:rPr>
                                <m:t>=</m:t>
                              </m:r>
                              <m:r>
                                <a:rPr lang="it-IT" i="1">
                                  <a:latin typeface="Cambria Math" charset="0"/>
                                  <a:ea typeface="Cambria Math" charset="0"/>
                                  <a:cs typeface="Cambria Math" charset="0"/>
                                </a:rPr>
                                <m:t>2</m:t>
                              </m:r>
                              <m:rad>
                                <m:radPr>
                                  <m:degHide m:val="on"/>
                                  <m:ctrlPr>
                                    <a:rPr lang="it-IT" i="1">
                                      <a:latin typeface="Cambria Math" panose="02040503050406030204" pitchFamily="18" charset="0"/>
                                      <a:ea typeface="Cambria Math" charset="0"/>
                                      <a:cs typeface="Cambria Math" charset="0"/>
                                    </a:rPr>
                                  </m:ctrlPr>
                                </m:radPr>
                                <m:deg/>
                                <m:e>
                                  <m:sSub>
                                    <m:sSubPr>
                                      <m:ctrlPr>
                                        <a:rPr lang="en-US"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𝐸</m:t>
                                      </m:r>
                                    </m:e>
                                    <m:sub>
                                      <m:r>
                                        <a:rPr lang="it-IT" b="0" i="1">
                                          <a:latin typeface="Cambria Math" charset="0"/>
                                          <a:ea typeface="Cambria Math" charset="0"/>
                                          <a:cs typeface="Cambria Math" charset="0"/>
                                        </a:rPr>
                                        <m:t>𝑒</m:t>
                                      </m:r>
                                    </m:sub>
                                  </m:sSub>
                                  <m:sSub>
                                    <m:sSubPr>
                                      <m:ctrlPr>
                                        <a:rPr lang="en-US"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𝐸</m:t>
                                      </m:r>
                                    </m:e>
                                    <m:sub>
                                      <m:r>
                                        <a:rPr lang="it-IT" b="0" i="1">
                                          <a:latin typeface="Cambria Math" charset="0"/>
                                          <a:ea typeface="Cambria Math" charset="0"/>
                                          <a:cs typeface="Cambria Math" charset="0"/>
                                        </a:rPr>
                                        <m:t>𝐿</m:t>
                                      </m:r>
                                    </m:sub>
                                  </m:sSub>
                                </m:e>
                              </m:rad>
                            </m:e>
                          </m:eqArr>
                        </m:e>
                      </m:d>
                    </m:oMath>
                  </m:oMathPara>
                </a14:m>
                <a:endParaRPr lang="en-US"/>
              </a:p>
            </p:txBody>
          </p:sp>
        </mc:Choice>
        <mc:Fallback xmlns="">
          <p:sp>
            <p:nvSpPr>
              <p:cNvPr id="13" name="TextBox 12"/>
              <p:cNvSpPr txBox="1">
                <a:spLocks noRot="1" noChangeAspect="1" noMove="1" noResize="1" noEditPoints="1" noAdjustHandles="1" noChangeArrowheads="1" noChangeShapeType="1" noTextEdit="1"/>
              </p:cNvSpPr>
              <p:nvPr/>
            </p:nvSpPr>
            <p:spPr>
              <a:xfrm>
                <a:off x="42796" y="1237968"/>
                <a:ext cx="4630434" cy="1664815"/>
              </a:xfrm>
              <a:prstGeom prst="rect">
                <a:avLst/>
              </a:prstGeom>
              <a:blipFill rotWithShape="0">
                <a:blip r:embed="rId6"/>
                <a:stretch>
                  <a:fillRect/>
                </a:stretch>
              </a:blipFill>
            </p:spPr>
            <p:txBody>
              <a:bodyPr/>
              <a:lstStyle/>
              <a:p>
                <a:r>
                  <a:rPr lang="en-US">
                    <a:noFill/>
                  </a:rPr>
                  <a:t> </a:t>
                </a:r>
              </a:p>
            </p:txBody>
          </p:sp>
        </mc:Fallback>
      </mc:AlternateContent>
      <p:grpSp>
        <p:nvGrpSpPr>
          <p:cNvPr id="2" name="Group 1"/>
          <p:cNvGrpSpPr/>
          <p:nvPr/>
        </p:nvGrpSpPr>
        <p:grpSpPr>
          <a:xfrm>
            <a:off x="35496" y="3140894"/>
            <a:ext cx="9001000" cy="1584250"/>
            <a:chOff x="35496" y="3140894"/>
            <a:chExt cx="9001000" cy="1584250"/>
          </a:xfrm>
        </p:grpSpPr>
        <mc:AlternateContent xmlns:mc="http://schemas.openxmlformats.org/markup-compatibility/2006" xmlns:a14="http://schemas.microsoft.com/office/drawing/2010/main">
          <mc:Choice Requires="a14">
            <p:sp>
              <p:nvSpPr>
                <p:cNvPr id="20" name="TextBox 19"/>
                <p:cNvSpPr txBox="1"/>
                <p:nvPr/>
              </p:nvSpPr>
              <p:spPr>
                <a:xfrm>
                  <a:off x="3992679" y="3313186"/>
                  <a:ext cx="5043817" cy="11738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2</m:t>
                            </m:r>
                            <m:sSup>
                              <m:sSupPr>
                                <m:ctrlPr>
                                  <a:rPr lang="it-IT" b="0" i="1">
                                    <a:latin typeface="Cambria Math" panose="02040503050406030204" pitchFamily="18" charset="0"/>
                                  </a:rPr>
                                </m:ctrlPr>
                              </m:sSupPr>
                              <m:e>
                                <m:r>
                                  <a:rPr lang="it-IT" b="0" i="1">
                                    <a:latin typeface="Cambria Math" charset="0"/>
                                    <a:ea typeface="Cambria Math" charset="0"/>
                                    <a:cs typeface="Cambria Math" charset="0"/>
                                  </a:rPr>
                                  <m:t>𝛾</m:t>
                                </m:r>
                              </m:e>
                              <m:sup>
                                <m:r>
                                  <a:rPr lang="it-IT" b="0"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a:rPr lang="it-IT" b="0" i="1">
                                <a:latin typeface="Cambria Math" charset="0"/>
                              </a:rPr>
                              <m:t>𝑋</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a:rPr lang="it-IT" b="0" i="1">
                                        <a:latin typeface="Cambria Math" charset="0"/>
                                        <a:ea typeface="Cambria Math" charset="0"/>
                                        <a:cs typeface="Cambria Math" charset="0"/>
                                      </a:rPr>
                                      <m:t>𝑋</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3992679" y="3313186"/>
                  <a:ext cx="5043817" cy="1173847"/>
                </a:xfrm>
                <a:prstGeom prst="rect">
                  <a:avLst/>
                </a:prstGeom>
                <a:blipFill rotWithShape="0">
                  <a:blip r:embed="rId7"/>
                  <a:stretch>
                    <a:fillRect/>
                  </a:stretch>
                </a:blipFill>
              </p:spPr>
              <p:txBody>
                <a:bodyPr/>
                <a:lstStyle/>
                <a:p>
                  <a:r>
                    <a:rPr lang="en-US">
                      <a:noFill/>
                    </a:rPr>
                    <a:t> </a:t>
                  </a:r>
                </a:p>
              </p:txBody>
            </p:sp>
          </mc:Fallback>
        </mc:AlternateContent>
        <p:sp>
          <p:nvSpPr>
            <p:cNvPr id="14" name="Rectangle 2"/>
            <p:cNvSpPr txBox="1">
              <a:spLocks noChangeArrowheads="1"/>
            </p:cNvSpPr>
            <p:nvPr/>
          </p:nvSpPr>
          <p:spPr bwMode="auto">
            <a:xfrm>
              <a:off x="35496" y="3140894"/>
              <a:ext cx="4032448" cy="1584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1600" b="1" i="1">
                  <a:solidFill>
                    <a:srgbClr val="C00000"/>
                  </a:solidFill>
                  <a:latin typeface="Comic Sans MS" charset="0"/>
                </a:rPr>
                <a:t>E</a:t>
              </a:r>
              <a:r>
                <a:rPr lang="it-IT" sz="1600" b="1" i="1" baseline="-25000">
                  <a:solidFill>
                    <a:srgbClr val="C00000"/>
                  </a:solidFill>
                  <a:latin typeface="Comic Sans MS" charset="0"/>
                </a:rPr>
                <a:t>ph</a:t>
              </a:r>
              <a:r>
                <a:rPr lang="it-IT" sz="1600" b="1">
                  <a:solidFill>
                    <a:srgbClr val="C00000"/>
                  </a:solidFill>
                  <a:latin typeface="Comic Sans MS" charset="0"/>
                </a:rPr>
                <a:t> = energy of scattered photons as function of scattering angle </a:t>
              </a:r>
              <a:r>
                <a:rPr lang="it-IT" sz="1600" b="1">
                  <a:solidFill>
                    <a:srgbClr val="C00000"/>
                  </a:solidFill>
                  <a:latin typeface="Symbol" charset="2"/>
                  <a:ea typeface="Symbol" charset="2"/>
                  <a:cs typeface="Symbol" charset="2"/>
                </a:rPr>
                <a:t>q</a:t>
              </a:r>
              <a:r>
                <a:rPr lang="it-IT" sz="1600" b="1" baseline="30000">
                  <a:solidFill>
                    <a:srgbClr val="C00000"/>
                  </a:solidFill>
                  <a:latin typeface="Symbol" charset="2"/>
                  <a:ea typeface="Symbol" charset="2"/>
                  <a:cs typeface="Symbol" charset="2"/>
                </a:rPr>
                <a:t>*</a:t>
              </a:r>
              <a:endParaRPr lang="it-IT" sz="1600" b="1">
                <a:solidFill>
                  <a:srgbClr val="C00000"/>
                </a:solidFill>
                <a:latin typeface="Comic Sans MS" charset="0"/>
              </a:endParaRPr>
            </a:p>
            <a:p>
              <a:pPr algn="ctr"/>
              <a:r>
                <a:rPr lang="it-IT" sz="1600" b="1">
                  <a:solidFill>
                    <a:srgbClr val="C00000"/>
                  </a:solidFill>
                  <a:latin typeface="Comic Sans MS" charset="0"/>
                </a:rPr>
                <a:t>in c.m. ref. frame</a:t>
              </a:r>
              <a:endParaRPr lang="en-GB" sz="1600" b="1">
                <a:solidFill>
                  <a:srgbClr val="C00000"/>
                </a:solidFill>
                <a:latin typeface="Comic Sans MS" charset="0"/>
              </a:endParaRPr>
            </a:p>
          </p:txBody>
        </p:sp>
      </p:grpSp>
      <p:grpSp>
        <p:nvGrpSpPr>
          <p:cNvPr id="5" name="Group 4"/>
          <p:cNvGrpSpPr/>
          <p:nvPr/>
        </p:nvGrpSpPr>
        <p:grpSpPr>
          <a:xfrm>
            <a:off x="70281" y="4726885"/>
            <a:ext cx="8750191" cy="2014483"/>
            <a:chOff x="70281" y="4726885"/>
            <a:chExt cx="8750191" cy="2014483"/>
          </a:xfrm>
        </p:grpSpPr>
        <p:grpSp>
          <p:nvGrpSpPr>
            <p:cNvPr id="4" name="Group 3"/>
            <p:cNvGrpSpPr/>
            <p:nvPr/>
          </p:nvGrpSpPr>
          <p:grpSpPr>
            <a:xfrm>
              <a:off x="624746" y="4726885"/>
              <a:ext cx="8195726" cy="2014483"/>
              <a:chOff x="592113" y="4726885"/>
              <a:chExt cx="8195726" cy="2014483"/>
            </a:xfrm>
          </p:grpSpPr>
          <mc:AlternateContent xmlns:mc="http://schemas.openxmlformats.org/markup-compatibility/2006" xmlns:a14="http://schemas.microsoft.com/office/drawing/2010/main">
            <mc:Choice Requires="a14">
              <p:sp>
                <p:nvSpPr>
                  <p:cNvPr id="10" name="TextBox 9"/>
                  <p:cNvSpPr txBox="1"/>
                  <p:nvPr/>
                </p:nvSpPr>
                <p:spPr>
                  <a:xfrm>
                    <a:off x="592113" y="5102161"/>
                    <a:ext cx="4081117" cy="747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r>
                                <a:rPr lang="it-IT" b="0" i="1">
                                  <a:latin typeface="Cambria Math" charset="0"/>
                                </a:rPr>
                                <m:t>−</m:t>
                              </m:r>
                              <m:r>
                                <a:rPr lang="it-IT" b="0" i="1">
                                  <a:latin typeface="Cambria Math" charset="0"/>
                                </a:rPr>
                                <m:t>𝑚𝑎𝑥</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4</m:t>
                              </m:r>
                              <m:sSup>
                                <m:sSupPr>
                                  <m:ctrlPr>
                                    <a:rPr lang="it-IT" i="1">
                                      <a:latin typeface="Cambria Math" panose="02040503050406030204" pitchFamily="18" charset="0"/>
                                    </a:rPr>
                                  </m:ctrlPr>
                                </m:sSupPr>
                                <m:e>
                                  <m:r>
                                    <a:rPr lang="it-IT" i="1">
                                      <a:latin typeface="Cambria Math" charset="0"/>
                                      <a:ea typeface="Cambria Math" charset="0"/>
                                      <a:cs typeface="Cambria Math" charset="0"/>
                                    </a:rPr>
                                    <m:t>𝛾</m:t>
                                  </m:r>
                                </m:e>
                                <m:sup>
                                  <m:r>
                                    <a:rPr lang="it-IT"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a:rPr lang="it-IT" b="0" i="1">
                                  <a:latin typeface="Cambria Math" charset="0"/>
                                </a:rPr>
                                <m:t>𝑋</m:t>
                              </m:r>
                            </m:den>
                          </m:f>
                          <m:r>
                            <a:rPr lang="it-IT" b="0" i="1">
                              <a:latin typeface="Cambria Math" charset="0"/>
                              <a:ea typeface="Cambria Math" charset="0"/>
                              <a:cs typeface="Cambria Math" charset="0"/>
                            </a:rPr>
                            <m:t>=</m:t>
                          </m:r>
                          <m:r>
                            <a:rPr lang="it-IT" i="1">
                              <a:latin typeface="Cambria Math" charset="0"/>
                            </a:rPr>
                            <m:t>4</m:t>
                          </m:r>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rPr>
                            <m:t>h</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i="1">
                                  <a:latin typeface="Cambria Math" charset="0"/>
                                </a:rPr>
                                <m:t>𝐿</m:t>
                              </m:r>
                            </m:sub>
                          </m:sSub>
                        </m:oMath>
                      </m:oMathPara>
                    </a14:m>
                    <a:endParaRPr lang="en-US"/>
                  </a:p>
                </p:txBody>
              </p:sp>
            </mc:Choice>
            <mc:Fallback xmlns="">
              <p:sp>
                <p:nvSpPr>
                  <p:cNvPr id="10" name="TextBox 9"/>
                  <p:cNvSpPr txBox="1">
                    <a:spLocks noRot="1" noChangeAspect="1" noMove="1" noResize="1" noEditPoints="1" noAdjustHandles="1" noChangeArrowheads="1" noChangeShapeType="1" noTextEdit="1"/>
                  </p:cNvSpPr>
                  <p:nvPr/>
                </p:nvSpPr>
                <p:spPr>
                  <a:xfrm>
                    <a:off x="592113" y="5102161"/>
                    <a:ext cx="4081117" cy="747320"/>
                  </a:xfrm>
                  <a:prstGeom prst="rect">
                    <a:avLst/>
                  </a:prstGeom>
                  <a:blipFill rotWithShape="0">
                    <a:blip r:embed="rId8"/>
                    <a:stretch>
                      <a:fillRect/>
                    </a:stretch>
                  </a:blipFill>
                </p:spPr>
                <p:txBody>
                  <a:bodyPr/>
                  <a:lstStyle/>
                  <a:p>
                    <a:r>
                      <a:rPr lang="en-US">
                        <a:noFill/>
                      </a:rPr>
                      <a:t> </a:t>
                    </a:r>
                  </a:p>
                </p:txBody>
              </p:sp>
            </mc:Fallback>
          </mc:AlternateContent>
          <p:cxnSp>
            <p:nvCxnSpPr>
              <p:cNvPr id="3" name="Straight Arrow Connector 2"/>
              <p:cNvCxnSpPr/>
              <p:nvPr/>
            </p:nvCxnSpPr>
            <p:spPr bwMode="auto">
              <a:xfrm flipV="1">
                <a:off x="4894734" y="4970777"/>
                <a:ext cx="1189434" cy="6184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a:off x="4894734" y="5621404"/>
                <a:ext cx="1189434" cy="6936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 name="Rectangle 6"/>
                  <p:cNvSpPr/>
                  <p:nvPr/>
                </p:nvSpPr>
                <p:spPr>
                  <a:xfrm>
                    <a:off x="5310849" y="5244988"/>
                    <a:ext cx="773319" cy="376416"/>
                  </a:xfrm>
                  <a:prstGeom prst="rect">
                    <a:avLst/>
                  </a:prstGeom>
                </p:spPr>
                <p:txBody>
                  <a:bodyPr wrap="none">
                    <a:normAutofit/>
                  </a:bodyPr>
                  <a:lstStyle/>
                  <a:p>
                    <a:pPr/>
                    <a14:m>
                      <m:oMathPara xmlns:m="http://schemas.openxmlformats.org/officeDocument/2006/math">
                        <m:oMathParaPr>
                          <m:jc m:val="centerGroup"/>
                        </m:oMathParaPr>
                        <m:oMath xmlns:m="http://schemas.openxmlformats.org/officeDocument/2006/math">
                          <m:r>
                            <m:rPr>
                              <m:brk m:alnAt="1"/>
                            </m:rPr>
                            <a:rPr lang="it-IT" i="1">
                              <a:latin typeface="Cambria Math" charset="0"/>
                              <a:ea typeface="Cambria Math" charset="0"/>
                              <a:cs typeface="Cambria Math" charset="0"/>
                            </a:rPr>
                            <m:t>𝑋</m:t>
                          </m:r>
                          <m:r>
                            <a:rPr lang="is-IS" i="1">
                              <a:latin typeface="Cambria Math" charset="0"/>
                              <a:ea typeface="Cambria Math" charset="0"/>
                              <a:cs typeface="Cambria Math" charset="0"/>
                            </a:rPr>
                            <m:t>→</m:t>
                          </m:r>
                          <m:r>
                            <a:rPr lang="it-IT" i="1">
                              <a:latin typeface="Cambria Math" charset="0"/>
                              <a:ea typeface="Cambria Math" charset="0"/>
                              <a:cs typeface="Cambria Math" charset="0"/>
                            </a:rPr>
                            <m:t>0</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5310849" y="5244988"/>
                    <a:ext cx="773319" cy="376416"/>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916328" y="6015498"/>
                    <a:ext cx="773319" cy="376416"/>
                  </a:xfrm>
                  <a:prstGeom prst="rect">
                    <a:avLst/>
                  </a:prstGeom>
                </p:spPr>
                <p:txBody>
                  <a:bodyPr wrap="none">
                    <a:normAutofit/>
                  </a:bodyPr>
                  <a:lstStyle/>
                  <a:p>
                    <a:pPr/>
                    <a14:m>
                      <m:oMathPara xmlns:m="http://schemas.openxmlformats.org/officeDocument/2006/math">
                        <m:oMathParaPr>
                          <m:jc m:val="centerGroup"/>
                        </m:oMathParaPr>
                        <m:oMath xmlns:m="http://schemas.openxmlformats.org/officeDocument/2006/math">
                          <m:r>
                            <m:rPr>
                              <m:brk m:alnAt="1"/>
                            </m:rPr>
                            <a:rPr lang="it-IT" i="1">
                              <a:latin typeface="Cambria Math" charset="0"/>
                              <a:ea typeface="Cambria Math" charset="0"/>
                              <a:cs typeface="Cambria Math" charset="0"/>
                            </a:rPr>
                            <m:t>𝑋</m:t>
                          </m:r>
                          <m:r>
                            <a:rPr lang="is-IS" i="1">
                              <a:latin typeface="Cambria Math" charset="0"/>
                              <a:ea typeface="Cambria Math" charset="0"/>
                              <a:cs typeface="Cambria Math" charset="0"/>
                            </a:rPr>
                            <m:t>→</m:t>
                          </m:r>
                          <m:r>
                            <a:rPr lang="it-IT" i="1">
                              <a:latin typeface="Cambria Math" charset="0"/>
                              <a:ea typeface="Cambria Math" charset="0"/>
                              <a:cs typeface="Cambria Math" charset="0"/>
                            </a:rPr>
                            <m:t>∞</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4916328" y="6015498"/>
                    <a:ext cx="773319" cy="376416"/>
                  </a:xfrm>
                  <a:prstGeom prst="rect">
                    <a:avLst/>
                  </a:prstGeom>
                  <a:blipFill>
                    <a:blip r:embed="rId10"/>
                    <a:stretch>
                      <a:fillRect r="-483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156176" y="4787860"/>
                    <a:ext cx="10394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charset="0"/>
                            </a:rPr>
                            <m:t>4</m:t>
                          </m:r>
                          <m:sSup>
                            <m:sSupPr>
                              <m:ctrlPr>
                                <a:rPr lang="it-IT" i="1">
                                  <a:latin typeface="Cambria Math" panose="02040503050406030204" pitchFamily="18" charset="0"/>
                                </a:rPr>
                              </m:ctrlPr>
                            </m:sSupPr>
                            <m:e>
                              <m:r>
                                <a:rPr lang="it-IT" i="1">
                                  <a:latin typeface="Cambria Math" charset="0"/>
                                  <a:ea typeface="Cambria Math" charset="0"/>
                                  <a:cs typeface="Cambria Math" charset="0"/>
                                </a:rPr>
                                <m:t>𝛾</m:t>
                              </m:r>
                            </m:e>
                            <m:sup>
                              <m:r>
                                <a:rPr lang="it-IT" i="1">
                                  <a:latin typeface="Cambria Math" charset="0"/>
                                </a:rPr>
                                <m:t>2</m:t>
                              </m:r>
                            </m:sup>
                          </m:sSup>
                          <m:r>
                            <a:rPr lang="it-IT" i="1">
                              <a:latin typeface="Cambria Math" charset="0"/>
                            </a:rPr>
                            <m:t>h</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i="1">
                                  <a:latin typeface="Cambria Math" charset="0"/>
                                </a:rPr>
                                <m:t>𝐿</m:t>
                              </m:r>
                            </m:sub>
                          </m:sSub>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6156176" y="4787860"/>
                    <a:ext cx="1039452" cy="369332"/>
                  </a:xfrm>
                  <a:prstGeom prst="rect">
                    <a:avLst/>
                  </a:prstGeom>
                  <a:blipFill rotWithShape="0">
                    <a:blip r:embed="rId11"/>
                    <a:stretch>
                      <a:fillRect l="-5848" r="-585" b="-22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56176" y="6156012"/>
                    <a:ext cx="945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charset="0"/>
                              <a:ea typeface="Cambria Math" charset="0"/>
                              <a:cs typeface="Cambria Math" charset="0"/>
                            </a:rPr>
                            <m:t>𝛾</m:t>
                          </m:r>
                          <m:sSub>
                            <m:sSubPr>
                              <m:ctrlPr>
                                <a:rPr lang="en-US" i="1">
                                  <a:latin typeface="Cambria Math" panose="02040503050406030204" pitchFamily="18" charset="0"/>
                                  <a:ea typeface="Cambria Math" charset="0"/>
                                  <a:cs typeface="Cambria Math" charset="0"/>
                                </a:rPr>
                              </m:ctrlPr>
                            </m:sSubPr>
                            <m:e>
                              <m:r>
                                <a:rPr lang="it-IT" i="1">
                                  <a:latin typeface="Cambria Math" charset="0"/>
                                  <a:ea typeface="Cambria Math" charset="0"/>
                                  <a:cs typeface="Cambria Math" charset="0"/>
                                </a:rPr>
                                <m:t>𝑚</m:t>
                              </m:r>
                            </m:e>
                            <m:sub>
                              <m:r>
                                <a:rPr lang="it-IT" i="1">
                                  <a:latin typeface="Cambria Math" charset="0"/>
                                  <a:ea typeface="Cambria Math" charset="0"/>
                                  <a:cs typeface="Cambria Math" charset="0"/>
                                </a:rPr>
                                <m:t>𝑒</m:t>
                              </m:r>
                            </m:sub>
                          </m:sSub>
                          <m:sSup>
                            <m:sSupPr>
                              <m:ctrlPr>
                                <a:rPr lang="en-US"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𝑐</m:t>
                              </m:r>
                            </m:e>
                            <m:sup>
                              <m:r>
                                <a:rPr lang="it-IT" i="1">
                                  <a:latin typeface="Cambria Math" charset="0"/>
                                  <a:ea typeface="Cambria Math" charset="0"/>
                                  <a:cs typeface="Cambria Math" charset="0"/>
                                </a:rPr>
                                <m:t>2</m:t>
                              </m:r>
                            </m:sup>
                          </m:sSup>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6156176" y="6156012"/>
                    <a:ext cx="945259" cy="369332"/>
                  </a:xfrm>
                  <a:prstGeom prst="rect">
                    <a:avLst/>
                  </a:prstGeom>
                  <a:blipFill rotWithShape="0">
                    <a:blip r:embed="rId12"/>
                    <a:stretch>
                      <a:fillRect l="-6452" r="-2581" b="-23333"/>
                    </a:stretch>
                  </a:blipFill>
                </p:spPr>
                <p:txBody>
                  <a:bodyPr/>
                  <a:lstStyle/>
                  <a:p>
                    <a:r>
                      <a:rPr lang="en-US">
                        <a:noFill/>
                      </a:rPr>
                      <a:t> </a:t>
                    </a:r>
                  </a:p>
                </p:txBody>
              </p:sp>
            </mc:Fallback>
          </mc:AlternateContent>
          <p:sp>
            <p:nvSpPr>
              <p:cNvPr id="18" name="TextBox 17"/>
              <p:cNvSpPr txBox="1"/>
              <p:nvPr/>
            </p:nvSpPr>
            <p:spPr>
              <a:xfrm>
                <a:off x="7267636" y="4726885"/>
                <a:ext cx="1435008" cy="646331"/>
              </a:xfrm>
              <a:prstGeom prst="rect">
                <a:avLst/>
              </a:prstGeom>
              <a:noFill/>
            </p:spPr>
            <p:txBody>
              <a:bodyPr wrap="none" rtlCol="0">
                <a:spAutoFit/>
              </a:bodyPr>
              <a:lstStyle/>
              <a:p>
                <a:pPr algn="ctr"/>
                <a:r>
                  <a:rPr lang="en-US" sz="1800" b="1" i="1">
                    <a:solidFill>
                      <a:srgbClr val="00B050"/>
                    </a:solidFill>
                  </a:rPr>
                  <a:t>0 momentum</a:t>
                </a:r>
              </a:p>
              <a:p>
                <a:pPr algn="ctr"/>
                <a:r>
                  <a:rPr lang="en-US" sz="1800" b="1" i="1">
                    <a:solidFill>
                      <a:srgbClr val="00B050"/>
                    </a:solidFill>
                  </a:rPr>
                  <a:t>exchange</a:t>
                </a:r>
              </a:p>
            </p:txBody>
          </p:sp>
          <p:sp>
            <p:nvSpPr>
              <p:cNvPr id="23" name="TextBox 22"/>
              <p:cNvSpPr txBox="1"/>
              <p:nvPr/>
            </p:nvSpPr>
            <p:spPr>
              <a:xfrm>
                <a:off x="7134821" y="6095037"/>
                <a:ext cx="1653018" cy="646331"/>
              </a:xfrm>
              <a:prstGeom prst="rect">
                <a:avLst/>
              </a:prstGeom>
              <a:noFill/>
            </p:spPr>
            <p:txBody>
              <a:bodyPr wrap="none" rtlCol="0">
                <a:spAutoFit/>
              </a:bodyPr>
              <a:lstStyle/>
              <a:p>
                <a:pPr algn="ctr"/>
                <a:r>
                  <a:rPr lang="en-US" sz="1800" b="1" i="1">
                    <a:solidFill>
                      <a:srgbClr val="FF0000"/>
                    </a:solidFill>
                  </a:rPr>
                  <a:t>full momentum</a:t>
                </a:r>
              </a:p>
              <a:p>
                <a:pPr algn="ctr"/>
                <a:r>
                  <a:rPr lang="en-US" sz="1800" b="1" i="1">
                    <a:solidFill>
                      <a:srgbClr val="FF0000"/>
                    </a:solidFill>
                  </a:rPr>
                  <a:t>exchange</a:t>
                </a:r>
              </a:p>
            </p:txBody>
          </p:sp>
        </p:grpSp>
        <p:sp>
          <p:nvSpPr>
            <p:cNvPr id="24" name="Rectangle 2"/>
            <p:cNvSpPr txBox="1">
              <a:spLocks noChangeArrowheads="1"/>
            </p:cNvSpPr>
            <p:nvPr/>
          </p:nvSpPr>
          <p:spPr bwMode="auto">
            <a:xfrm>
              <a:off x="70281" y="5826233"/>
              <a:ext cx="1972807" cy="589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000" b="1">
                  <a:solidFill>
                    <a:srgbClr val="C00000"/>
                  </a:solidFill>
                  <a:latin typeface="Comic Sans MS" charset="0"/>
                </a:rPr>
                <a:t>Compton edge</a:t>
              </a:r>
              <a:endParaRPr lang="en-GB" sz="2000" b="1">
                <a:solidFill>
                  <a:srgbClr val="C00000"/>
                </a:solidFill>
                <a:latin typeface="Comic Sans MS" charset="0"/>
              </a:endParaRPr>
            </a:p>
          </p:txBody>
        </p:sp>
      </p:grpSp>
    </p:spTree>
    <p:extLst>
      <p:ext uri="{BB962C8B-B14F-4D97-AF65-F5344CB8AC3E}">
        <p14:creationId xmlns:p14="http://schemas.microsoft.com/office/powerpoint/2010/main" val="307619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752600"/>
            <a:ext cx="73152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8" name="Object 3"/>
          <p:cNvGraphicFramePr>
            <a:graphicFrameLocks noChangeAspect="1"/>
          </p:cNvGraphicFramePr>
          <p:nvPr>
            <p:extLst/>
          </p:nvPr>
        </p:nvGraphicFramePr>
        <p:xfrm>
          <a:off x="5029200" y="2292350"/>
          <a:ext cx="1319213" cy="298450"/>
        </p:xfrm>
        <a:graphic>
          <a:graphicData uri="http://schemas.openxmlformats.org/presentationml/2006/ole">
            <mc:AlternateContent xmlns:mc="http://schemas.openxmlformats.org/markup-compatibility/2006">
              <mc:Choice xmlns:v="urn:schemas-microsoft-com:vml" Requires="v">
                <p:oleObj spid="_x0000_s230521" name="Equation" r:id="rId5" imgW="901700" imgH="203200" progId="Equation.3">
                  <p:embed/>
                </p:oleObj>
              </mc:Choice>
              <mc:Fallback>
                <p:oleObj name="Equation" r:id="rId5" imgW="901700" imgH="203200" progId="Equation.3">
                  <p:embed/>
                  <p:pic>
                    <p:nvPicPr>
                      <p:cNvPr id="2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92350"/>
                        <a:ext cx="1319213" cy="2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 name="Object 4"/>
          <p:cNvGraphicFramePr>
            <a:graphicFrameLocks noChangeAspect="1"/>
          </p:cNvGraphicFramePr>
          <p:nvPr>
            <p:extLst/>
          </p:nvPr>
        </p:nvGraphicFramePr>
        <p:xfrm>
          <a:off x="6318250" y="2971800"/>
          <a:ext cx="873125" cy="242888"/>
        </p:xfrm>
        <a:graphic>
          <a:graphicData uri="http://schemas.openxmlformats.org/presentationml/2006/ole">
            <mc:AlternateContent xmlns:mc="http://schemas.openxmlformats.org/markup-compatibility/2006">
              <mc:Choice xmlns:v="urn:schemas-microsoft-com:vml" Requires="v">
                <p:oleObj spid="_x0000_s230522" name="Equation" r:id="rId7" imgW="596900" imgH="165100" progId="Equation.3">
                  <p:embed/>
                </p:oleObj>
              </mc:Choice>
              <mc:Fallback>
                <p:oleObj name="Equation" r:id="rId7" imgW="596900" imgH="165100" progId="Equation.3">
                  <p:embed/>
                  <p:pic>
                    <p:nvPicPr>
                      <p:cNvPr id="29"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8250" y="2971800"/>
                        <a:ext cx="873125" cy="24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 name="CasellaDiTesto 7"/>
          <p:cNvSpPr txBox="1">
            <a:spLocks noChangeArrowheads="1"/>
          </p:cNvSpPr>
          <p:nvPr/>
        </p:nvSpPr>
        <p:spPr bwMode="auto">
          <a:xfrm rot="19687803">
            <a:off x="5999163" y="3819525"/>
            <a:ext cx="1900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FELs (</a:t>
            </a:r>
            <a:r>
              <a:rPr lang="it-IT" sz="2000" i="1"/>
              <a:t>pure</a:t>
            </a:r>
            <a:r>
              <a:rPr lang="it-IT"/>
              <a:t> </a:t>
            </a:r>
            <a:r>
              <a:rPr lang="it-IT" i="1">
                <a:latin typeface="Symbol" charset="0"/>
                <a:cs typeface="Symbol" charset="0"/>
              </a:rPr>
              <a:t>g</a:t>
            </a:r>
            <a:r>
              <a:rPr lang="it-IT" baseline="30000">
                <a:latin typeface="Symbol" charset="0"/>
                <a:cs typeface="Symbol" charset="0"/>
              </a:rPr>
              <a:t>2</a:t>
            </a:r>
            <a:r>
              <a:rPr lang="it-IT">
                <a:cs typeface="Symbol" charset="0"/>
              </a:rPr>
              <a:t>)</a:t>
            </a:r>
          </a:p>
        </p:txBody>
      </p:sp>
      <p:sp>
        <p:nvSpPr>
          <p:cNvPr id="31" name="CasellaDiTesto 8"/>
          <p:cNvSpPr txBox="1">
            <a:spLocks noChangeArrowheads="1"/>
          </p:cNvSpPr>
          <p:nvPr/>
        </p:nvSpPr>
        <p:spPr bwMode="auto">
          <a:xfrm rot="19765914">
            <a:off x="1008063" y="5145088"/>
            <a:ext cx="12509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0000FF"/>
                </a:solidFill>
              </a:rPr>
              <a:t>Thomson</a:t>
            </a:r>
          </a:p>
          <a:p>
            <a:r>
              <a:rPr lang="it-IT" sz="2000" b="1" i="1">
                <a:solidFill>
                  <a:srgbClr val="0000FF"/>
                </a:solidFill>
              </a:rPr>
              <a:t>X-rays</a:t>
            </a:r>
          </a:p>
        </p:txBody>
      </p:sp>
      <p:sp>
        <p:nvSpPr>
          <p:cNvPr id="32" name="CasellaDiTesto 9"/>
          <p:cNvSpPr txBox="1">
            <a:spLocks noChangeArrowheads="1"/>
          </p:cNvSpPr>
          <p:nvPr/>
        </p:nvSpPr>
        <p:spPr bwMode="auto">
          <a:xfrm rot="19765914">
            <a:off x="2374900" y="4246563"/>
            <a:ext cx="13081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FF0000"/>
                </a:solidFill>
              </a:rPr>
              <a:t>Nuclear</a:t>
            </a:r>
          </a:p>
          <a:p>
            <a:r>
              <a:rPr lang="it-IT" sz="2000" b="1" i="1">
                <a:solidFill>
                  <a:srgbClr val="FF0000"/>
                </a:solidFill>
              </a:rPr>
              <a:t>Photonics</a:t>
            </a:r>
          </a:p>
        </p:txBody>
      </p:sp>
      <p:sp>
        <p:nvSpPr>
          <p:cNvPr id="34" name="CasellaDiTesto 11"/>
          <p:cNvSpPr txBox="1">
            <a:spLocks noChangeArrowheads="1"/>
          </p:cNvSpPr>
          <p:nvPr/>
        </p:nvSpPr>
        <p:spPr bwMode="auto">
          <a:xfrm>
            <a:off x="0" y="36576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i="1"/>
              <a:t>X/</a:t>
            </a:r>
            <a:r>
              <a:rPr lang="it-IT" i="1">
                <a:latin typeface="Symbol" charset="0"/>
                <a:cs typeface="Symbol" charset="0"/>
              </a:rPr>
              <a:t>g</a:t>
            </a:r>
          </a:p>
          <a:p>
            <a:r>
              <a:rPr lang="it-IT" i="1">
                <a:cs typeface="Symbol" charset="0"/>
              </a:rPr>
              <a:t>[MeV]</a:t>
            </a:r>
          </a:p>
        </p:txBody>
      </p:sp>
      <p:sp>
        <p:nvSpPr>
          <p:cNvPr id="35" name="CasellaDiTesto 12"/>
          <p:cNvSpPr txBox="1">
            <a:spLocks noChangeArrowheads="1"/>
          </p:cNvSpPr>
          <p:nvPr/>
        </p:nvSpPr>
        <p:spPr bwMode="auto">
          <a:xfrm>
            <a:off x="4999583" y="5805264"/>
            <a:ext cx="14446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i="1"/>
              <a:t>T</a:t>
            </a:r>
            <a:r>
              <a:rPr lang="it-IT" i="1" baseline="-25000"/>
              <a:t>e</a:t>
            </a:r>
            <a:r>
              <a:rPr lang="it-IT" i="1"/>
              <a:t> [MeV]</a:t>
            </a:r>
          </a:p>
        </p:txBody>
      </p:sp>
      <p:graphicFrame>
        <p:nvGraphicFramePr>
          <p:cNvPr id="36" name="Object 6"/>
          <p:cNvGraphicFramePr>
            <a:graphicFrameLocks noChangeAspect="1"/>
          </p:cNvGraphicFramePr>
          <p:nvPr>
            <p:extLst/>
          </p:nvPr>
        </p:nvGraphicFramePr>
        <p:xfrm>
          <a:off x="1450975" y="1905000"/>
          <a:ext cx="2527300" cy="260350"/>
        </p:xfrm>
        <a:graphic>
          <a:graphicData uri="http://schemas.openxmlformats.org/presentationml/2006/ole">
            <mc:AlternateContent xmlns:mc="http://schemas.openxmlformats.org/markup-compatibility/2006">
              <mc:Choice xmlns:v="urn:schemas-microsoft-com:vml" Requires="v">
                <p:oleObj spid="_x0000_s230523" name="Equation" r:id="rId9" imgW="1727200" imgH="177800" progId="Equation.3">
                  <p:embed/>
                </p:oleObj>
              </mc:Choice>
              <mc:Fallback>
                <p:oleObj name="Equation" r:id="rId9" imgW="1727200" imgH="177800" progId="Equation.3">
                  <p:embed/>
                  <p:pic>
                    <p:nvPicPr>
                      <p:cNvPr id="3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0975" y="1905000"/>
                        <a:ext cx="2527300"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7" name="CasellaDiTesto 14"/>
          <p:cNvSpPr txBox="1">
            <a:spLocks noChangeArrowheads="1"/>
          </p:cNvSpPr>
          <p:nvPr/>
        </p:nvSpPr>
        <p:spPr bwMode="auto">
          <a:xfrm>
            <a:off x="3200400" y="5848350"/>
            <a:ext cx="915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1 GeV</a:t>
            </a:r>
          </a:p>
        </p:txBody>
      </p:sp>
      <p:sp>
        <p:nvSpPr>
          <p:cNvPr id="38" name="CasellaDiTesto 15"/>
          <p:cNvSpPr txBox="1">
            <a:spLocks noChangeArrowheads="1"/>
          </p:cNvSpPr>
          <p:nvPr/>
        </p:nvSpPr>
        <p:spPr bwMode="auto">
          <a:xfrm>
            <a:off x="7213600" y="5848350"/>
            <a:ext cx="863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1 TeV</a:t>
            </a:r>
          </a:p>
        </p:txBody>
      </p:sp>
      <p:sp>
        <p:nvSpPr>
          <p:cNvPr id="39" name="CasellaDiTesto 16"/>
          <p:cNvSpPr txBox="1">
            <a:spLocks noChangeArrowheads="1"/>
          </p:cNvSpPr>
          <p:nvPr/>
        </p:nvSpPr>
        <p:spPr bwMode="auto">
          <a:xfrm rot="19765914">
            <a:off x="3446463" y="3621088"/>
            <a:ext cx="12509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86D174"/>
                </a:solidFill>
              </a:rPr>
              <a:t>Polarized</a:t>
            </a:r>
          </a:p>
          <a:p>
            <a:r>
              <a:rPr lang="it-IT" sz="2000" b="1" i="1">
                <a:solidFill>
                  <a:srgbClr val="86D174"/>
                </a:solidFill>
              </a:rPr>
              <a:t>Positrons</a:t>
            </a:r>
          </a:p>
        </p:txBody>
      </p:sp>
      <p:sp>
        <p:nvSpPr>
          <p:cNvPr id="40" name="CasellaDiTesto 18"/>
          <p:cNvSpPr txBox="1">
            <a:spLocks noChangeArrowheads="1"/>
          </p:cNvSpPr>
          <p:nvPr/>
        </p:nvSpPr>
        <p:spPr bwMode="auto">
          <a:xfrm rot="20663591">
            <a:off x="5504994" y="4398318"/>
            <a:ext cx="3898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FF00"/>
                </a:solidFill>
                <a:latin typeface="+mj-lt"/>
                <a:cs typeface="Symbol" charset="0"/>
              </a:rPr>
              <a:t>X</a:t>
            </a:r>
          </a:p>
        </p:txBody>
      </p:sp>
      <p:sp>
        <p:nvSpPr>
          <p:cNvPr id="43" name="Ovale 21"/>
          <p:cNvSpPr>
            <a:spLocks noChangeArrowheads="1"/>
          </p:cNvSpPr>
          <p:nvPr/>
        </p:nvSpPr>
        <p:spPr bwMode="auto">
          <a:xfrm>
            <a:off x="5076056" y="260648"/>
            <a:ext cx="3744416" cy="135673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cxnSp>
        <p:nvCxnSpPr>
          <p:cNvPr id="44" name="Connettore 2 23"/>
          <p:cNvCxnSpPr>
            <a:cxnSpLocks noChangeShapeType="1"/>
          </p:cNvCxnSpPr>
          <p:nvPr/>
        </p:nvCxnSpPr>
        <p:spPr bwMode="auto">
          <a:xfrm rot="5400000">
            <a:off x="2971800" y="1828800"/>
            <a:ext cx="2590800" cy="1981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45" name="Ovale 24"/>
          <p:cNvSpPr>
            <a:spLocks noChangeArrowheads="1"/>
          </p:cNvSpPr>
          <p:nvPr/>
        </p:nvSpPr>
        <p:spPr bwMode="auto">
          <a:xfrm rot="19892578">
            <a:off x="658813" y="4479925"/>
            <a:ext cx="3890962" cy="995363"/>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47" name="CasellaDiTesto 26"/>
          <p:cNvSpPr txBox="1">
            <a:spLocks noChangeArrowheads="1"/>
          </p:cNvSpPr>
          <p:nvPr/>
        </p:nvSpPr>
        <p:spPr bwMode="auto">
          <a:xfrm rot="20344505">
            <a:off x="6134100" y="2332038"/>
            <a:ext cx="16144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FFFF00"/>
                </a:solidFill>
                <a:latin typeface="Symbol" charset="0"/>
                <a:cs typeface="Symbol" charset="0"/>
              </a:rPr>
              <a:t>g-g </a:t>
            </a:r>
            <a:r>
              <a:rPr lang="it-IT" sz="2000" b="1" i="1">
                <a:solidFill>
                  <a:srgbClr val="FFFF00"/>
                </a:solidFill>
                <a:cs typeface="Symbol" charset="0"/>
              </a:rPr>
              <a:t>Colliders</a:t>
            </a:r>
          </a:p>
        </p:txBody>
      </p:sp>
      <p:grpSp>
        <p:nvGrpSpPr>
          <p:cNvPr id="3" name="Gruppo 2"/>
          <p:cNvGrpSpPr/>
          <p:nvPr/>
        </p:nvGrpSpPr>
        <p:grpSpPr>
          <a:xfrm>
            <a:off x="6516216" y="4149080"/>
            <a:ext cx="2465859" cy="1104900"/>
            <a:chOff x="6516216" y="4149080"/>
            <a:chExt cx="2465859" cy="1104900"/>
          </a:xfrm>
        </p:grpSpPr>
        <p:sp>
          <p:nvSpPr>
            <p:cNvPr id="2" name="Sole 1"/>
            <p:cNvSpPr/>
            <p:nvPr/>
          </p:nvSpPr>
          <p:spPr bwMode="auto">
            <a:xfrm>
              <a:off x="6516216" y="4365104"/>
              <a:ext cx="432048" cy="360040"/>
            </a:xfrm>
            <a:prstGeom prst="sun">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aphicFrame>
          <p:nvGraphicFramePr>
            <p:cNvPr id="48" name="Object 2"/>
            <p:cNvGraphicFramePr>
              <a:graphicFrameLocks noChangeAspect="1"/>
            </p:cNvGraphicFramePr>
            <p:nvPr>
              <p:extLst/>
            </p:nvPr>
          </p:nvGraphicFramePr>
          <p:xfrm>
            <a:off x="7105650" y="4149080"/>
            <a:ext cx="1876425" cy="1104900"/>
          </p:xfrm>
          <a:graphic>
            <a:graphicData uri="http://schemas.openxmlformats.org/presentationml/2006/ole">
              <mc:AlternateContent xmlns:mc="http://schemas.openxmlformats.org/markup-compatibility/2006">
                <mc:Choice xmlns:v="urn:schemas-microsoft-com:vml" Requires="v">
                  <p:oleObj spid="_x0000_s230524" name="Equation" r:id="rId11" imgW="1219200" imgH="711200" progId="Equation.3">
                    <p:embed/>
                  </p:oleObj>
                </mc:Choice>
                <mc:Fallback>
                  <p:oleObj name="Equation" r:id="rId11" imgW="1219200" imgH="711200" progId="Equation.3">
                    <p:embed/>
                    <p:pic>
                      <p:nvPicPr>
                        <p:cNvPr id="48" name="Object 2"/>
                        <p:cNvPicPr>
                          <a:picLocks noChangeAspect="1" noChangeArrowheads="1"/>
                        </p:cNvPicPr>
                        <p:nvPr/>
                      </p:nvPicPr>
                      <p:blipFill>
                        <a:blip r:embed="rId12"/>
                        <a:srcRect/>
                        <a:stretch>
                          <a:fillRect/>
                        </a:stretch>
                      </p:blipFill>
                      <p:spPr bwMode="auto">
                        <a:xfrm>
                          <a:off x="7105650" y="4149080"/>
                          <a:ext cx="1876425" cy="1104900"/>
                        </a:xfrm>
                        <a:prstGeom prst="rect">
                          <a:avLst/>
                        </a:prstGeom>
                        <a:noFill/>
                        <a:ln>
                          <a:noFill/>
                        </a:ln>
                        <a:extLst/>
                      </p:spPr>
                    </p:pic>
                  </p:oleObj>
                </mc:Fallback>
              </mc:AlternateContent>
            </a:graphicData>
          </a:graphic>
        </p:graphicFrame>
      </p:grpSp>
      <p:sp>
        <p:nvSpPr>
          <p:cNvPr id="49" name="CasellaDiTesto 12"/>
          <p:cNvSpPr txBox="1">
            <a:spLocks noChangeArrowheads="1"/>
          </p:cNvSpPr>
          <p:nvPr/>
        </p:nvSpPr>
        <p:spPr bwMode="auto">
          <a:xfrm>
            <a:off x="2793627" y="6207695"/>
            <a:ext cx="16343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0000"/>
                </a:solidFill>
              </a:rPr>
              <a:t>E</a:t>
            </a:r>
            <a:r>
              <a:rPr lang="it-IT" b="1" i="1" baseline="-25000">
                <a:solidFill>
                  <a:srgbClr val="FF0000"/>
                </a:solidFill>
              </a:rPr>
              <a:t>cm</a:t>
            </a:r>
            <a:r>
              <a:rPr lang="it-IT" b="1" i="1">
                <a:solidFill>
                  <a:srgbClr val="FF0000"/>
                </a:solidFill>
              </a:rPr>
              <a:t> [MeV]</a:t>
            </a:r>
          </a:p>
        </p:txBody>
      </p:sp>
      <p:sp>
        <p:nvSpPr>
          <p:cNvPr id="50" name="CasellaDiTesto 12"/>
          <p:cNvSpPr txBox="1">
            <a:spLocks noChangeArrowheads="1"/>
          </p:cNvSpPr>
          <p:nvPr/>
        </p:nvSpPr>
        <p:spPr bwMode="auto">
          <a:xfrm>
            <a:off x="1115616" y="6207695"/>
            <a:ext cx="9369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0000"/>
                </a:solidFill>
              </a:rPr>
              <a:t>0.511</a:t>
            </a:r>
          </a:p>
        </p:txBody>
      </p:sp>
      <p:sp>
        <p:nvSpPr>
          <p:cNvPr id="55" name="CasellaDiTesto 12"/>
          <p:cNvSpPr txBox="1">
            <a:spLocks noChangeArrowheads="1"/>
          </p:cNvSpPr>
          <p:nvPr/>
        </p:nvSpPr>
        <p:spPr bwMode="auto">
          <a:xfrm>
            <a:off x="6420644" y="6207695"/>
            <a:ext cx="9596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0000"/>
                </a:solidFill>
              </a:rPr>
              <a:t>1.533</a:t>
            </a:r>
          </a:p>
        </p:txBody>
      </p:sp>
      <p:grpSp>
        <p:nvGrpSpPr>
          <p:cNvPr id="41" name="Gruppo 40"/>
          <p:cNvGrpSpPr/>
          <p:nvPr/>
        </p:nvGrpSpPr>
        <p:grpSpPr>
          <a:xfrm>
            <a:off x="1259632" y="1484784"/>
            <a:ext cx="3744416" cy="4320480"/>
            <a:chOff x="1259632" y="1484784"/>
            <a:chExt cx="3744416" cy="4320480"/>
          </a:xfrm>
        </p:grpSpPr>
        <p:pic>
          <p:nvPicPr>
            <p:cNvPr id="53" name="Immagine 52"/>
            <p:cNvPicPr>
              <a:picLocks noChangeAspect="1"/>
            </p:cNvPicPr>
            <p:nvPr/>
          </p:nvPicPr>
          <p:blipFill>
            <a:blip r:embed="rId13"/>
            <a:stretch>
              <a:fillRect/>
            </a:stretch>
          </p:blipFill>
          <p:spPr>
            <a:xfrm>
              <a:off x="1259632" y="1484784"/>
              <a:ext cx="3739614" cy="2264544"/>
            </a:xfrm>
            <a:prstGeom prst="rect">
              <a:avLst/>
            </a:prstGeom>
          </p:spPr>
        </p:pic>
        <p:cxnSp>
          <p:nvCxnSpPr>
            <p:cNvPr id="54" name="Connettore 2 53"/>
            <p:cNvCxnSpPr/>
            <p:nvPr/>
          </p:nvCxnSpPr>
          <p:spPr bwMode="auto">
            <a:xfrm flipH="1">
              <a:off x="1259632" y="3645024"/>
              <a:ext cx="216024" cy="2088232"/>
            </a:xfrm>
            <a:prstGeom prst="straightConnector1">
              <a:avLst/>
            </a:prstGeom>
            <a:solidFill>
              <a:schemeClr val="accent1"/>
            </a:solidFill>
            <a:ln w="57150" cap="flat" cmpd="sng" algn="ctr">
              <a:solidFill>
                <a:srgbClr val="FF6600"/>
              </a:solidFill>
              <a:prstDash val="dash"/>
              <a:round/>
              <a:headEnd type="none" w="med" len="med"/>
              <a:tailEnd type="arrow"/>
            </a:ln>
            <a:effectLst/>
          </p:spPr>
        </p:cxnSp>
        <p:cxnSp>
          <p:nvCxnSpPr>
            <p:cNvPr id="56" name="Connettore 2 55"/>
            <p:cNvCxnSpPr/>
            <p:nvPr/>
          </p:nvCxnSpPr>
          <p:spPr bwMode="auto">
            <a:xfrm>
              <a:off x="4860032" y="3645024"/>
              <a:ext cx="144016" cy="2160240"/>
            </a:xfrm>
            <a:prstGeom prst="straightConnector1">
              <a:avLst/>
            </a:prstGeom>
            <a:solidFill>
              <a:schemeClr val="accent1"/>
            </a:solidFill>
            <a:ln w="57150" cap="flat" cmpd="sng" algn="ctr">
              <a:solidFill>
                <a:srgbClr val="FF6600"/>
              </a:solidFill>
              <a:prstDash val="dash"/>
              <a:round/>
              <a:headEnd type="none" w="med" len="med"/>
              <a:tailEnd type="arrow"/>
            </a:ln>
            <a:effectLst/>
          </p:spPr>
        </p:cxnSp>
      </p:grpSp>
      <p:sp>
        <p:nvSpPr>
          <p:cNvPr id="4" name="TextBox 3"/>
          <p:cNvSpPr txBox="1"/>
          <p:nvPr/>
        </p:nvSpPr>
        <p:spPr>
          <a:xfrm>
            <a:off x="8244408" y="4201512"/>
            <a:ext cx="273579" cy="327183"/>
          </a:xfrm>
          <a:prstGeom prst="rect">
            <a:avLst/>
          </a:prstGeom>
          <a:solidFill>
            <a:schemeClr val="bg1"/>
          </a:solidFill>
        </p:spPr>
        <p:txBody>
          <a:bodyPr wrap="none" rtlCol="0">
            <a:normAutofit fontScale="92500" lnSpcReduction="10000"/>
          </a:bodyPr>
          <a:lstStyle/>
          <a:p>
            <a:r>
              <a:rPr lang="en-US"/>
              <a:t>X</a:t>
            </a:r>
            <a:endParaRPr lang="en-US">
              <a:latin typeface="Symbol" charset="2"/>
              <a:ea typeface="Symbol" charset="2"/>
              <a:cs typeface="Symbol" charset="2"/>
            </a:endParaRPr>
          </a:p>
        </p:txBody>
      </p:sp>
      <mc:AlternateContent xmlns:mc="http://schemas.openxmlformats.org/markup-compatibility/2006" xmlns:a14="http://schemas.microsoft.com/office/drawing/2010/main">
        <mc:Choice Requires="a14">
          <p:sp>
            <p:nvSpPr>
              <p:cNvPr id="42" name="TextBox 41"/>
              <p:cNvSpPr txBox="1"/>
              <p:nvPr/>
            </p:nvSpPr>
            <p:spPr>
              <a:xfrm>
                <a:off x="5664226" y="763950"/>
                <a:ext cx="2668936" cy="4341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a:latin typeface="Cambria Math" panose="02040503050406030204" pitchFamily="18" charset="0"/>
                            </a:rPr>
                          </m:ctrlPr>
                        </m:sSubSupPr>
                        <m:e>
                          <m:r>
                            <a:rPr lang="it-IT" b="0" i="1">
                              <a:latin typeface="Cambria Math" charset="0"/>
                            </a:rPr>
                            <m:t>𝐸</m:t>
                          </m:r>
                        </m:e>
                        <m:sub>
                          <m:r>
                            <a:rPr lang="it-IT" i="1">
                              <a:latin typeface="Cambria Math" charset="0"/>
                            </a:rPr>
                            <m:t>𝑝h</m:t>
                          </m:r>
                          <m:r>
                            <a:rPr lang="it-IT" i="1">
                              <a:latin typeface="Cambria Math" charset="0"/>
                            </a:rPr>
                            <m:t>−</m:t>
                          </m:r>
                          <m:r>
                            <a:rPr lang="it-IT" i="1">
                              <a:latin typeface="Cambria Math" charset="0"/>
                            </a:rPr>
                            <m:t>𝑚𝑎𝑥</m:t>
                          </m:r>
                        </m:sub>
                        <m:sup>
                          <m:r>
                            <a:rPr lang="it-IT" b="0" i="1">
                              <a:latin typeface="Cambria Math" charset="0"/>
                            </a:rPr>
                            <m:t>𝑇h𝑜𝑚𝑠𝑜𝑛</m:t>
                          </m:r>
                        </m:sup>
                      </m:sSubSup>
                      <m:r>
                        <a:rPr lang="it-IT" i="1">
                          <a:latin typeface="Cambria Math" charset="0"/>
                        </a:rPr>
                        <m:t>=4</m:t>
                      </m:r>
                      <m:sSup>
                        <m:sSupPr>
                          <m:ctrlPr>
                            <a:rPr lang="it-IT" i="1">
                              <a:latin typeface="Cambria Math" panose="02040503050406030204" pitchFamily="18" charset="0"/>
                            </a:rPr>
                          </m:ctrlPr>
                        </m:sSupPr>
                        <m:e>
                          <m:r>
                            <a:rPr lang="it-IT" i="1">
                              <a:latin typeface="Cambria Math" charset="0"/>
                              <a:ea typeface="Cambria Math" charset="0"/>
                              <a:cs typeface="Cambria Math" charset="0"/>
                            </a:rPr>
                            <m:t>𝛾</m:t>
                          </m:r>
                        </m:e>
                        <m:sup>
                          <m:r>
                            <a:rPr lang="it-IT" i="1">
                              <a:latin typeface="Cambria Math" charset="0"/>
                            </a:rPr>
                            <m:t>2</m:t>
                          </m:r>
                        </m:sup>
                      </m:sSup>
                      <m:r>
                        <a:rPr lang="it-IT" i="1">
                          <a:latin typeface="Cambria Math" charset="0"/>
                        </a:rPr>
                        <m:t>h</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i="1">
                              <a:latin typeface="Cambria Math" charset="0"/>
                            </a:rPr>
                            <m:t>𝐿</m:t>
                          </m:r>
                        </m:sub>
                      </m:sSub>
                    </m:oMath>
                  </m:oMathPara>
                </a14:m>
                <a:endParaRPr lang="en-US"/>
              </a:p>
            </p:txBody>
          </p:sp>
        </mc:Choice>
        <mc:Fallback xmlns="">
          <p:sp>
            <p:nvSpPr>
              <p:cNvPr id="42" name="TextBox 41"/>
              <p:cNvSpPr txBox="1">
                <a:spLocks noRot="1" noChangeAspect="1" noMove="1" noResize="1" noEditPoints="1" noAdjustHandles="1" noChangeArrowheads="1" noChangeShapeType="1" noTextEdit="1"/>
              </p:cNvSpPr>
              <p:nvPr/>
            </p:nvSpPr>
            <p:spPr>
              <a:xfrm>
                <a:off x="5664226" y="763950"/>
                <a:ext cx="2668936" cy="43415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17846" y="197840"/>
                <a:ext cx="4081117" cy="747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r>
                            <a:rPr lang="it-IT" b="0" i="1">
                              <a:latin typeface="Cambria Math" charset="0"/>
                            </a:rPr>
                            <m:t>−</m:t>
                          </m:r>
                          <m:r>
                            <a:rPr lang="it-IT" b="0" i="1">
                              <a:latin typeface="Cambria Math" charset="0"/>
                            </a:rPr>
                            <m:t>𝑚𝑎𝑥</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4</m:t>
                          </m:r>
                          <m:sSup>
                            <m:sSupPr>
                              <m:ctrlPr>
                                <a:rPr lang="it-IT" i="1">
                                  <a:latin typeface="Cambria Math" panose="02040503050406030204" pitchFamily="18" charset="0"/>
                                </a:rPr>
                              </m:ctrlPr>
                            </m:sSupPr>
                            <m:e>
                              <m:r>
                                <a:rPr lang="it-IT" i="1">
                                  <a:latin typeface="Cambria Math" charset="0"/>
                                  <a:ea typeface="Cambria Math" charset="0"/>
                                  <a:cs typeface="Cambria Math" charset="0"/>
                                </a:rPr>
                                <m:t>𝛾</m:t>
                              </m:r>
                            </m:e>
                            <m:sup>
                              <m:r>
                                <a:rPr lang="it-IT"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a:rPr lang="it-IT" b="0" i="1">
                              <a:latin typeface="Cambria Math" charset="0"/>
                            </a:rPr>
                            <m:t>𝑋</m:t>
                          </m:r>
                        </m:den>
                      </m:f>
                      <m:r>
                        <a:rPr lang="it-IT" b="0" i="1">
                          <a:latin typeface="Cambria Math" charset="0"/>
                          <a:ea typeface="Cambria Math" charset="0"/>
                          <a:cs typeface="Cambria Math" charset="0"/>
                        </a:rPr>
                        <m:t>=</m:t>
                      </m:r>
                      <m:r>
                        <a:rPr lang="it-IT" i="1">
                          <a:latin typeface="Cambria Math" charset="0"/>
                        </a:rPr>
                        <m:t>4</m:t>
                      </m:r>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rPr>
                        <m:t>h</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i="1">
                              <a:latin typeface="Cambria Math" charset="0"/>
                            </a:rPr>
                            <m:t>𝐿</m:t>
                          </m:r>
                        </m:sub>
                      </m:sSub>
                    </m:oMath>
                  </m:oMathPara>
                </a14:m>
                <a:endParaRPr lang="en-US"/>
              </a:p>
            </p:txBody>
          </p:sp>
        </mc:Choice>
        <mc:Fallback xmlns="">
          <p:sp>
            <p:nvSpPr>
              <p:cNvPr id="52" name="TextBox 51"/>
              <p:cNvSpPr txBox="1">
                <a:spLocks noRot="1" noChangeAspect="1" noMove="1" noResize="1" noEditPoints="1" noAdjustHandles="1" noChangeArrowheads="1" noChangeShapeType="1" noTextEdit="1"/>
              </p:cNvSpPr>
              <p:nvPr/>
            </p:nvSpPr>
            <p:spPr>
              <a:xfrm>
                <a:off x="417846" y="197840"/>
                <a:ext cx="4081117" cy="7473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2322400" y="4977606"/>
                <a:ext cx="2576809" cy="306687"/>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charset="0"/>
                              <a:ea typeface="Cambria Math" charset="0"/>
                              <a:cs typeface="Cambria Math" charset="0"/>
                            </a:rPr>
                            <m:t>𝜎</m:t>
                          </m:r>
                        </m:e>
                        <m:sub>
                          <m:r>
                            <a:rPr lang="it-IT" b="0" i="1">
                              <a:solidFill>
                                <a:srgbClr val="00B050"/>
                              </a:solidFill>
                              <a:latin typeface="Cambria Math" charset="0"/>
                            </a:rPr>
                            <m:t>𝐶𝑜𝑚𝑝𝑡𝑜𝑛</m:t>
                          </m:r>
                        </m:sub>
                      </m:sSub>
                      <m:r>
                        <a:rPr lang="it-IT" i="1">
                          <a:solidFill>
                            <a:srgbClr val="00B050"/>
                          </a:solidFill>
                          <a:latin typeface="Cambria Math"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charset="0"/>
                              <a:ea typeface="Cambria Math" charset="0"/>
                              <a:cs typeface="Cambria Math" charset="0"/>
                            </a:rPr>
                            <m:t>𝜎</m:t>
                          </m:r>
                        </m:e>
                        <m:sub>
                          <m:r>
                            <a:rPr lang="it-IT" b="0" i="1">
                              <a:solidFill>
                                <a:srgbClr val="00B050"/>
                              </a:solidFill>
                              <a:latin typeface="Cambria Math" charset="0"/>
                            </a:rPr>
                            <m:t>𝑇h𝑜𝑚𝑠𝑜𝑛</m:t>
                          </m:r>
                        </m:sub>
                      </m:sSub>
                      <m:r>
                        <a:rPr lang="it-IT" b="0" i="1">
                          <a:solidFill>
                            <a:srgbClr val="00B050"/>
                          </a:solidFill>
                          <a:latin typeface="Cambria Math" charset="0"/>
                        </a:rPr>
                        <m:t>(1−</m:t>
                      </m:r>
                      <m:r>
                        <a:rPr lang="it-IT" b="0" i="1">
                          <a:solidFill>
                            <a:srgbClr val="00B050"/>
                          </a:solidFill>
                          <a:latin typeface="Cambria Math" charset="0"/>
                        </a:rPr>
                        <m:t>𝑋</m:t>
                      </m:r>
                      <m:r>
                        <a:rPr lang="it-IT" b="0" i="1">
                          <a:solidFill>
                            <a:srgbClr val="00B050"/>
                          </a:solidFill>
                          <a:latin typeface="Cambria Math" charset="0"/>
                        </a:rPr>
                        <m:t>)</m:t>
                      </m:r>
                    </m:oMath>
                  </m:oMathPara>
                </a14:m>
                <a:endParaRPr lang="en-US">
                  <a:solidFill>
                    <a:srgbClr val="00B05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322400" y="4977606"/>
                <a:ext cx="2576809" cy="306687"/>
              </a:xfrm>
              <a:prstGeom prst="rect">
                <a:avLst/>
              </a:prstGeom>
              <a:blipFill>
                <a:blip r:embed="rId2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5808160" y="4956399"/>
                <a:ext cx="979990" cy="560275"/>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f>
                        <m:fPr>
                          <m:ctrlPr>
                            <a:rPr lang="mr-IN" i="1">
                              <a:solidFill>
                                <a:srgbClr val="00B050"/>
                              </a:solidFill>
                              <a:latin typeface="Cambria Math" panose="02040503050406030204" pitchFamily="18" charset="0"/>
                            </a:rPr>
                          </m:ctrlPr>
                        </m:fPr>
                        <m:num>
                          <m:sSub>
                            <m:sSubPr>
                              <m:ctrlPr>
                                <a:rPr lang="en-US" i="1">
                                  <a:solidFill>
                                    <a:srgbClr val="00B050"/>
                                  </a:solidFill>
                                  <a:latin typeface="Cambria Math" panose="02040503050406030204" pitchFamily="18" charset="0"/>
                                </a:rPr>
                              </m:ctrlPr>
                            </m:sSubPr>
                            <m:e>
                              <m:r>
                                <a:rPr lang="en-US" i="1">
                                  <a:solidFill>
                                    <a:srgbClr val="00B050"/>
                                  </a:solidFill>
                                  <a:latin typeface="Cambria Math" charset="0"/>
                                  <a:ea typeface="Cambria Math" charset="0"/>
                                  <a:cs typeface="Cambria Math" charset="0"/>
                                </a:rPr>
                                <m:t>𝜎</m:t>
                              </m:r>
                            </m:e>
                            <m:sub>
                              <m:r>
                                <a:rPr lang="it-IT" i="1">
                                  <a:solidFill>
                                    <a:srgbClr val="00B050"/>
                                  </a:solidFill>
                                  <a:latin typeface="Cambria Math" charset="0"/>
                                </a:rPr>
                                <m:t>𝐶𝑜𝑚𝑝𝑡𝑜𝑛</m:t>
                              </m:r>
                            </m:sub>
                          </m:sSub>
                        </m:num>
                        <m:den>
                          <m:sSub>
                            <m:sSubPr>
                              <m:ctrlPr>
                                <a:rPr lang="en-US" i="1">
                                  <a:solidFill>
                                    <a:srgbClr val="00B050"/>
                                  </a:solidFill>
                                  <a:latin typeface="Cambria Math" panose="02040503050406030204" pitchFamily="18" charset="0"/>
                                </a:rPr>
                              </m:ctrlPr>
                            </m:sSubPr>
                            <m:e>
                              <m:r>
                                <a:rPr lang="en-US" i="1">
                                  <a:solidFill>
                                    <a:srgbClr val="00B050"/>
                                  </a:solidFill>
                                  <a:latin typeface="Cambria Math" charset="0"/>
                                  <a:ea typeface="Cambria Math" charset="0"/>
                                  <a:cs typeface="Cambria Math" charset="0"/>
                                </a:rPr>
                                <m:t>𝜎</m:t>
                              </m:r>
                            </m:e>
                            <m:sub>
                              <m:r>
                                <a:rPr lang="it-IT" b="0" i="1">
                                  <a:solidFill>
                                    <a:srgbClr val="00B050"/>
                                  </a:solidFill>
                                  <a:latin typeface="Cambria Math" charset="0"/>
                                  <a:ea typeface="Cambria Math" charset="0"/>
                                  <a:cs typeface="Cambria Math" charset="0"/>
                                </a:rPr>
                                <m:t>𝑇h𝑜𝑚𝑠</m:t>
                              </m:r>
                              <m:r>
                                <a:rPr lang="it-IT" i="1">
                                  <a:solidFill>
                                    <a:srgbClr val="00B050"/>
                                  </a:solidFill>
                                  <a:latin typeface="Cambria Math" charset="0"/>
                                </a:rPr>
                                <m:t>𝑜𝑛</m:t>
                              </m:r>
                            </m:sub>
                          </m:sSub>
                        </m:den>
                      </m:f>
                    </m:oMath>
                  </m:oMathPara>
                </a14:m>
                <a:endParaRPr lang="en-US">
                  <a:solidFill>
                    <a:srgbClr val="00B050"/>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5808160" y="4956399"/>
                <a:ext cx="979990" cy="560275"/>
              </a:xfrm>
              <a:prstGeom prst="rect">
                <a:avLst/>
              </a:prstGeom>
              <a:blipFill>
                <a:blip r:embed="rId21"/>
                <a:stretch>
                  <a:fillRect b="-2222"/>
                </a:stretch>
              </a:blipFill>
            </p:spPr>
            <p:txBody>
              <a:bodyPr/>
              <a:lstStyle/>
              <a:p>
                <a:r>
                  <a:rPr lang="it-IT">
                    <a:noFill/>
                  </a:rPr>
                  <a:t> </a:t>
                </a:r>
              </a:p>
            </p:txBody>
          </p:sp>
        </mc:Fallback>
      </mc:AlternateContent>
    </p:spTree>
    <p:extLst>
      <p:ext uri="{BB962C8B-B14F-4D97-AF65-F5344CB8AC3E}">
        <p14:creationId xmlns:p14="http://schemas.microsoft.com/office/powerpoint/2010/main" val="428852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TextBox 17"/>
              <p:cNvSpPr txBox="1"/>
              <p:nvPr/>
            </p:nvSpPr>
            <p:spPr>
              <a:xfrm>
                <a:off x="4283969" y="835949"/>
                <a:ext cx="4248472" cy="792851"/>
              </a:xfrm>
              <a:prstGeom prst="rect">
                <a:avLst/>
              </a:prstGeom>
              <a:noFill/>
            </p:spPr>
            <p:txBody>
              <a:bodyPr wrap="square" lIns="0" tIns="0" rIns="0" bIns="0" rtlCol="0">
                <a:norm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ea typeface="Cambria Math" charset="0"/>
                                <a:cs typeface="Cambria Math" charset="0"/>
                              </a:rPr>
                              <m:t>−1</m:t>
                            </m:r>
                          </m:e>
                        </m:rad>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r>
                      <a:rPr lang="it-IT" b="0" i="1">
                        <a:latin typeface="Cambria Math" charset="0"/>
                        <a:ea typeface="Cambria Math" charset="0"/>
                        <a:cs typeface="Cambria Math" charset="0"/>
                      </a:rPr>
                      <m:t> </m:t>
                    </m:r>
                  </m:oMath>
                </a14:m>
                <a:endParaRPr lang="en-US"/>
              </a:p>
            </p:txBody>
          </p:sp>
        </mc:Choice>
        <mc:Fallback xmlns="">
          <p:sp>
            <p:nvSpPr>
              <p:cNvPr id="18" name="TextBox 17"/>
              <p:cNvSpPr txBox="1">
                <a:spLocks noRot="1" noChangeAspect="1" noMove="1" noResize="1" noEditPoints="1" noAdjustHandles="1" noChangeArrowheads="1" noChangeShapeType="1" noTextEdit="1"/>
              </p:cNvSpPr>
              <p:nvPr/>
            </p:nvSpPr>
            <p:spPr>
              <a:xfrm>
                <a:off x="4283969" y="835949"/>
                <a:ext cx="4248472" cy="792851"/>
              </a:xfrm>
              <a:prstGeom prst="rect">
                <a:avLst/>
              </a:prstGeom>
              <a:blipFill>
                <a:blip r:embed="rId4"/>
                <a:stretch>
                  <a:fillRect l="-327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51520" y="836712"/>
                <a:ext cx="3735909" cy="852473"/>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2</m:t>
                          </m:r>
                          <m:sSup>
                            <m:sSupPr>
                              <m:ctrlPr>
                                <a:rPr lang="it-IT" b="0" i="1">
                                  <a:latin typeface="Cambria Math" panose="02040503050406030204" pitchFamily="18" charset="0"/>
                                </a:rPr>
                              </m:ctrlPr>
                            </m:sSupPr>
                            <m:e>
                              <m:r>
                                <a:rPr lang="it-IT" b="0" i="1">
                                  <a:latin typeface="Cambria Math" charset="0"/>
                                  <a:ea typeface="Cambria Math" charset="0"/>
                                  <a:cs typeface="Cambria Math" charset="0"/>
                                </a:rPr>
                                <m:t>𝛾</m:t>
                              </m:r>
                            </m:e>
                            <m:sup>
                              <m:r>
                                <a:rPr lang="it-IT" b="0"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a:rPr lang="it-IT" b="0" i="1">
                              <a:latin typeface="Cambria Math" charset="0"/>
                            </a:rPr>
                            <m:t>𝑋</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a:rPr lang="it-IT" b="0" i="1">
                                      <a:latin typeface="Cambria Math" charset="0"/>
                                      <a:ea typeface="Cambria Math" charset="0"/>
                                      <a:cs typeface="Cambria Math" charset="0"/>
                                    </a:rPr>
                                    <m:t>𝑋</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251520" y="836712"/>
                <a:ext cx="3735909" cy="852473"/>
              </a:xfrm>
              <a:prstGeom prst="rect">
                <a:avLst/>
              </a:prstGeom>
              <a:blipFill>
                <a:blip r:embed="rId5"/>
                <a:stretch>
                  <a:fillRect/>
                </a:stretch>
              </a:blipFill>
            </p:spPr>
            <p:txBody>
              <a:bodyPr/>
              <a:lstStyle/>
              <a:p>
                <a:r>
                  <a:rPr lang="it-IT">
                    <a:noFill/>
                  </a:rPr>
                  <a:t> </a:t>
                </a:r>
              </a:p>
            </p:txBody>
          </p:sp>
        </mc:Fallback>
      </mc:AlternateContent>
      <p:sp>
        <p:nvSpPr>
          <p:cNvPr id="12" name="Rectangle 2"/>
          <p:cNvSpPr>
            <a:spLocks noGrp="1" noChangeArrowheads="1"/>
          </p:cNvSpPr>
          <p:nvPr>
            <p:ph type="title"/>
          </p:nvPr>
        </p:nvSpPr>
        <p:spPr>
          <a:xfrm>
            <a:off x="971600" y="44624"/>
            <a:ext cx="7846268" cy="685212"/>
          </a:xfrm>
        </p:spPr>
        <p:txBody>
          <a:bodyPr/>
          <a:lstStyle/>
          <a:p>
            <a:r>
              <a:rPr lang="it-IT" sz="2400" b="1">
                <a:solidFill>
                  <a:schemeClr val="tx1"/>
                </a:solidFill>
                <a:latin typeface="Comic Sans MS" charset="0"/>
                <a:ea typeface="ＭＳ Ｐゴシック" charset="0"/>
                <a:cs typeface="ＭＳ Ｐゴシック" charset="0"/>
              </a:rPr>
              <a:t>Example: Inverse Compton scattering</a:t>
            </a:r>
            <a:endParaRPr lang="en-GB" sz="2400" b="1">
              <a:solidFill>
                <a:schemeClr val="tx1"/>
              </a:solidFill>
              <a:latin typeface="Comic Sans MS"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8" name="TextBox 7"/>
              <p:cNvSpPr txBox="1">
                <a:spLocks noChangeAspect="1"/>
              </p:cNvSpPr>
              <p:nvPr/>
            </p:nvSpPr>
            <p:spPr>
              <a:xfrm>
                <a:off x="3528451" y="2458086"/>
                <a:ext cx="1379025" cy="3240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m:rPr>
                          <m:sty m:val="p"/>
                        </m:rPr>
                        <a:rPr lang="it-IT" i="1">
                          <a:latin typeface="Cambria Math" charset="0"/>
                          <a:ea typeface="Cambria Math" charset="0"/>
                          <a:cs typeface="Cambria Math" charset="0"/>
                        </a:rPr>
                        <m:t>X</m:t>
                      </m:r>
                      <m:r>
                        <a:rPr lang="mr-IN" i="1">
                          <a:latin typeface="Cambria Math" charset="0"/>
                        </a:rPr>
                        <m:t>=</m:t>
                      </m:r>
                      <m:r>
                        <a:rPr lang="it-IT" i="1">
                          <a:latin typeface="Cambria Math" charset="0"/>
                        </a:rPr>
                        <m:t>0</m:t>
                      </m:r>
                      <m:r>
                        <a:rPr lang="it-IT" b="0" i="1">
                          <a:latin typeface="Cambria Math" charset="0"/>
                        </a:rPr>
                        <m:t>.0046</m:t>
                      </m:r>
                    </m:oMath>
                  </m:oMathPara>
                </a14:m>
                <a:endParaRPr lang="en-US"/>
              </a:p>
            </p:txBody>
          </p:sp>
        </mc:Choice>
        <mc:Fallback xmlns="">
          <p:sp>
            <p:nvSpPr>
              <p:cNvPr id="8" name="TextBox 7"/>
              <p:cNvSpPr txBox="1">
                <a:spLocks noRot="1" noChangeAspect="1" noMove="1" noResize="1" noEditPoints="1" noAdjustHandles="1" noChangeArrowheads="1" noChangeShapeType="1" noTextEdit="1"/>
              </p:cNvSpPr>
              <p:nvPr/>
            </p:nvSpPr>
            <p:spPr>
              <a:xfrm>
                <a:off x="3528451" y="2458086"/>
                <a:ext cx="1379025" cy="324000"/>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a:spLocks noChangeAspect="1"/>
              </p:cNvSpPr>
              <p:nvPr/>
            </p:nvSpPr>
            <p:spPr>
              <a:xfrm>
                <a:off x="5652120" y="2420888"/>
                <a:ext cx="1523547" cy="3240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it-IT" i="1">
                          <a:latin typeface="Cambria Math" charset="0"/>
                        </a:rPr>
                        <m:t>=</m:t>
                      </m:r>
                      <m:r>
                        <a:rPr lang="it-IT" b="0" i="1">
                          <a:latin typeface="Cambria Math" charset="0"/>
                        </a:rPr>
                        <m:t>488.88</m:t>
                      </m:r>
                    </m:oMath>
                  </m:oMathPara>
                </a14:m>
                <a:endParaRPr lang="en-US"/>
              </a:p>
            </p:txBody>
          </p:sp>
        </mc:Choice>
        <mc:Fallback xmlns="">
          <p:sp>
            <p:nvSpPr>
              <p:cNvPr id="9" name="TextBox 8"/>
              <p:cNvSpPr txBox="1">
                <a:spLocks noRot="1" noChangeAspect="1" noMove="1" noResize="1" noEditPoints="1" noAdjustHandles="1" noChangeArrowheads="1" noChangeShapeType="1" noTextEdit="1"/>
              </p:cNvSpPr>
              <p:nvPr/>
            </p:nvSpPr>
            <p:spPr>
              <a:xfrm>
                <a:off x="5652120" y="2420888"/>
                <a:ext cx="1523547" cy="324000"/>
              </a:xfrm>
              <a:prstGeom prst="rect">
                <a:avLst/>
              </a:prstGeom>
              <a:blipFill>
                <a:blip r:embed="rId7"/>
                <a:stretch>
                  <a:fillRect b="-769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TextBox 9"/>
              <p:cNvSpPr txBox="1">
                <a:spLocks noChangeAspect="1"/>
              </p:cNvSpPr>
              <p:nvPr/>
            </p:nvSpPr>
            <p:spPr>
              <a:xfrm>
                <a:off x="1727066" y="2420888"/>
                <a:ext cx="1188750" cy="3600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it-IT" i="1">
                          <a:latin typeface="Cambria Math" charset="0"/>
                          <a:ea typeface="Cambria Math" charset="0"/>
                          <a:cs typeface="Cambria Math" charset="0"/>
                        </a:rPr>
                        <m:t>𝛾</m:t>
                      </m:r>
                      <m:r>
                        <a:rPr lang="mr-IN" i="1">
                          <a:latin typeface="Cambria Math" charset="0"/>
                        </a:rPr>
                        <m:t>=</m:t>
                      </m:r>
                      <m:r>
                        <a:rPr lang="it-IT" i="1">
                          <a:latin typeface="Cambria Math" charset="0"/>
                        </a:rPr>
                        <m:t>4</m:t>
                      </m:r>
                      <m:r>
                        <a:rPr lang="it-IT" b="0" i="1">
                          <a:latin typeface="Cambria Math" charset="0"/>
                        </a:rPr>
                        <m:t>90.</m:t>
                      </m:r>
                    </m:oMath>
                  </m:oMathPara>
                </a14:m>
                <a:endParaRPr lang="en-US"/>
              </a:p>
            </p:txBody>
          </p:sp>
        </mc:Choice>
        <mc:Fallback xmlns="">
          <p:sp>
            <p:nvSpPr>
              <p:cNvPr id="10" name="TextBox 9"/>
              <p:cNvSpPr txBox="1">
                <a:spLocks noRot="1" noChangeAspect="1" noMove="1" noResize="1" noEditPoints="1" noAdjustHandles="1" noChangeArrowheads="1" noChangeShapeType="1" noTextEdit="1"/>
              </p:cNvSpPr>
              <p:nvPr/>
            </p:nvSpPr>
            <p:spPr>
              <a:xfrm>
                <a:off x="1727066" y="2420888"/>
                <a:ext cx="1188750" cy="360000"/>
              </a:xfrm>
              <a:prstGeom prst="rect">
                <a:avLst/>
              </a:prstGeom>
              <a:blipFill>
                <a:blip r:embed="rId8"/>
                <a:stretch>
                  <a:fillRect/>
                </a:stretch>
              </a:blipFill>
            </p:spPr>
            <p:txBody>
              <a:bodyPr/>
              <a:lstStyle/>
              <a:p>
                <a:r>
                  <a:rPr lang="it-IT">
                    <a:noFill/>
                  </a:rPr>
                  <a:t> </a:t>
                </a:r>
              </a:p>
            </p:txBody>
          </p:sp>
        </mc:Fallback>
      </mc:AlternateContent>
      <p:sp>
        <p:nvSpPr>
          <p:cNvPr id="2" name="Rectangle 1"/>
          <p:cNvSpPr/>
          <p:nvPr/>
        </p:nvSpPr>
        <p:spPr>
          <a:xfrm>
            <a:off x="899592" y="1876762"/>
            <a:ext cx="7488832" cy="400110"/>
          </a:xfrm>
          <a:prstGeom prst="rect">
            <a:avLst/>
          </a:prstGeom>
        </p:spPr>
        <p:txBody>
          <a:bodyPr wrap="square">
            <a:spAutoFit/>
          </a:bodyPr>
          <a:lstStyle/>
          <a:p>
            <a:r>
              <a:rPr lang="it-IT" sz="2000" b="1">
                <a:solidFill>
                  <a:srgbClr val="FF0000"/>
                </a:solidFill>
                <a:latin typeface="Comic Sans MS" charset="0"/>
              </a:rPr>
              <a:t>example 250 MeV electrons against </a:t>
            </a:r>
            <a:r>
              <a:rPr lang="it-IT" sz="2000" b="1" i="1">
                <a:solidFill>
                  <a:srgbClr val="FF0000"/>
                </a:solidFill>
                <a:latin typeface="Comic Sans MS" charset="0"/>
              </a:rPr>
              <a:t>h</a:t>
            </a:r>
            <a:r>
              <a:rPr lang="it-IT" sz="2000" b="1" i="1">
                <a:solidFill>
                  <a:srgbClr val="FF0000"/>
                </a:solidFill>
                <a:latin typeface="Symbol" charset="2"/>
                <a:ea typeface="Symbol" charset="2"/>
                <a:cs typeface="Symbol" charset="2"/>
              </a:rPr>
              <a:t>n</a:t>
            </a:r>
            <a:r>
              <a:rPr lang="it-IT" sz="2000" b="1" i="1" baseline="-25000">
                <a:solidFill>
                  <a:srgbClr val="FF0000"/>
                </a:solidFill>
                <a:latin typeface="Comic Sans MS" charset="0"/>
              </a:rPr>
              <a:t>L</a:t>
            </a:r>
            <a:r>
              <a:rPr lang="it-IT" sz="2000" b="1">
                <a:solidFill>
                  <a:srgbClr val="FF0000"/>
                </a:solidFill>
                <a:latin typeface="Comic Sans MS" charset="0"/>
              </a:rPr>
              <a:t>=1.2 eV photons</a:t>
            </a:r>
            <a:endParaRPr lang="en-US" sz="2000">
              <a:solidFill>
                <a:srgbClr val="FF0000"/>
              </a:solidFill>
            </a:endParaRPr>
          </a:p>
        </p:txBody>
      </p:sp>
      <p:pic>
        <p:nvPicPr>
          <p:cNvPr id="13" name="Picture 12"/>
          <p:cNvPicPr>
            <a:picLocks noChangeAspect="1"/>
          </p:cNvPicPr>
          <p:nvPr/>
        </p:nvPicPr>
        <p:blipFill>
          <a:blip r:embed="rId9"/>
          <a:stretch>
            <a:fillRect/>
          </a:stretch>
        </p:blipFill>
        <p:spPr>
          <a:xfrm>
            <a:off x="107504" y="3320615"/>
            <a:ext cx="4572000" cy="2679700"/>
          </a:xfrm>
          <a:prstGeom prst="rect">
            <a:avLst/>
          </a:prstGeom>
        </p:spPr>
      </p:pic>
      <mc:AlternateContent xmlns:mc="http://schemas.openxmlformats.org/markup-compatibility/2006" xmlns:a14="http://schemas.microsoft.com/office/drawing/2010/main">
        <mc:Choice Requires="a14">
          <p:sp>
            <p:nvSpPr>
              <p:cNvPr id="14" name="TextBox 13"/>
              <p:cNvSpPr txBox="1">
                <a:spLocks noChangeAspect="1"/>
              </p:cNvSpPr>
              <p:nvPr/>
            </p:nvSpPr>
            <p:spPr>
              <a:xfrm>
                <a:off x="3923872" y="6309360"/>
                <a:ext cx="3744472" cy="432008"/>
              </a:xfrm>
              <a:prstGeom prst="rect">
                <a:avLst/>
              </a:prstGeom>
              <a:noFill/>
            </p:spPr>
            <p:txBody>
              <a:bodyPr wrap="none" lIns="0" tIns="0" rIns="0" bIns="0" rtlCol="0">
                <a:normAutofit fontScale="92500"/>
              </a:bodyPr>
              <a:lstStyle/>
              <a:p>
                <a14:m>
                  <m:oMath xmlns:m="http://schemas.openxmlformats.org/officeDocument/2006/math">
                    <m:r>
                      <a:rPr lang="mr-IN" i="1">
                        <a:latin typeface="Cambria Math" charset="0"/>
                        <a:ea typeface="Cambria Math" charset="0"/>
                        <a:cs typeface="Cambria Math" charset="0"/>
                      </a:rPr>
                      <m:t>𝜗</m:t>
                    </m:r>
                    <m:r>
                      <a:rPr lang="mr-IN" i="1">
                        <a:latin typeface="Cambria Math" charset="0"/>
                      </a:rPr>
                      <m:t>=</m:t>
                    </m:r>
                    <m:r>
                      <a:rPr lang="it-IT" b="0" i="1">
                        <a:latin typeface="Cambria Math" charset="0"/>
                      </a:rPr>
                      <m:t>1/</m:t>
                    </m:r>
                    <m:r>
                      <a:rPr lang="it-IT" i="1">
                        <a:latin typeface="Cambria Math" charset="0"/>
                        <a:ea typeface="Cambria Math" charset="0"/>
                        <a:cs typeface="Cambria Math" charset="0"/>
                      </a:rPr>
                      <m:t>𝛾</m:t>
                    </m:r>
                  </m:oMath>
                </a14:m>
                <a:r>
                  <a:rPr lang="en-US"/>
                  <a:t> </a:t>
                </a:r>
                <a14:m>
                  <m:oMath xmlns:m="http://schemas.openxmlformats.org/officeDocument/2006/math">
                    <m:sSub>
                      <m:sSubPr>
                        <m:ctrlPr>
                          <a:rPr lang="en-US" i="1">
                            <a:latin typeface="Cambria Math" panose="02040503050406030204" pitchFamily="18" charset="0"/>
                          </a:rPr>
                        </m:ctrlPr>
                      </m:sSubPr>
                      <m:e>
                        <m:r>
                          <a:rPr lang="it-IT" b="0" i="1">
                            <a:latin typeface="Cambria Math" charset="0"/>
                          </a:rPr>
                          <m:t>; </m:t>
                        </m:r>
                        <m:r>
                          <a:rPr lang="it-IT" b="0" i="1">
                            <a:latin typeface="Cambria Math" charset="0"/>
                          </a:rPr>
                          <m:t>𝐸</m:t>
                        </m:r>
                      </m:e>
                      <m:sub>
                        <m:r>
                          <a:rPr lang="it-IT" b="0" i="1">
                            <a:latin typeface="Cambria Math" charset="0"/>
                          </a:rPr>
                          <m:t>𝑝h</m:t>
                        </m:r>
                      </m:sub>
                    </m:sSub>
                    <m:d>
                      <m:dPr>
                        <m:ctrlPr>
                          <a:rPr lang="it-IT" b="0" i="1">
                            <a:latin typeface="Cambria Math" panose="02040503050406030204" pitchFamily="18" charset="0"/>
                          </a:rPr>
                        </m:ctrlPr>
                      </m:dPr>
                      <m:e>
                        <m:r>
                          <a:rPr lang="it-IT" b="0" i="1">
                            <a:latin typeface="Cambria Math" charset="0"/>
                            <a:ea typeface="Cambria Math" charset="0"/>
                            <a:cs typeface="Cambria Math" charset="0"/>
                          </a:rPr>
                          <m:t>𝜗</m:t>
                        </m:r>
                        <m:r>
                          <a:rPr lang="it-IT" b="0" i="1">
                            <a:latin typeface="Cambria Math" charset="0"/>
                            <a:ea typeface="Cambria Math" charset="0"/>
                            <a:cs typeface="Cambria Math" charset="0"/>
                          </a:rPr>
                          <m:t>=</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num>
                          <m:den>
                            <m:r>
                              <a:rPr lang="mr-IN" b="0" i="1">
                                <a:latin typeface="Cambria Math" charset="0"/>
                                <a:ea typeface="Cambria Math" charset="0"/>
                                <a:cs typeface="Cambria Math" charset="0"/>
                              </a:rPr>
                              <m:t>𝛾</m:t>
                            </m:r>
                          </m:den>
                        </m:f>
                      </m:e>
                    </m:d>
                    <m:r>
                      <a:rPr lang="it-IT" b="0" i="1">
                        <a:latin typeface="Cambria Math" charset="0"/>
                      </a:rPr>
                      <m:t>=</m:t>
                    </m:r>
                    <m:f>
                      <m:fPr>
                        <m:ctrlPr>
                          <a:rPr lang="mr-IN" b="0" i="1">
                            <a:latin typeface="Cambria Math" panose="02040503050406030204" pitchFamily="18" charset="0"/>
                          </a:rPr>
                        </m:ctrlPr>
                      </m:fPr>
                      <m:num>
                        <m:r>
                          <a:rPr lang="it-IT" b="0" i="1">
                            <a:latin typeface="Cambria Math" charset="0"/>
                          </a:rPr>
                          <m:t>1</m:t>
                        </m:r>
                      </m:num>
                      <m:den>
                        <m:r>
                          <a:rPr lang="it-IT" b="0" i="1">
                            <a:latin typeface="Cambria Math" charset="0"/>
                          </a:rPr>
                          <m:t>2</m:t>
                        </m:r>
                      </m:den>
                    </m:f>
                    <m:sSub>
                      <m:sSubPr>
                        <m:ctrlPr>
                          <a:rPr lang="en-US" i="1">
                            <a:latin typeface="Cambria Math" panose="02040503050406030204" pitchFamily="18" charset="0"/>
                          </a:rPr>
                        </m:ctrlPr>
                      </m:sSubPr>
                      <m:e>
                        <m:r>
                          <a:rPr lang="it-IT" i="1">
                            <a:latin typeface="Cambria Math" charset="0"/>
                          </a:rPr>
                          <m:t>𝐸</m:t>
                        </m:r>
                      </m:e>
                      <m:sub>
                        <m:r>
                          <a:rPr lang="it-IT" i="1">
                            <a:latin typeface="Cambria Math" charset="0"/>
                          </a:rPr>
                          <m:t>𝑝h</m:t>
                        </m:r>
                      </m:sub>
                    </m:sSub>
                    <m:d>
                      <m:dPr>
                        <m:ctrlPr>
                          <a:rPr lang="it-IT" i="1">
                            <a:latin typeface="Cambria Math" panose="02040503050406030204" pitchFamily="18" charset="0"/>
                          </a:rPr>
                        </m:ctrlPr>
                      </m:dPr>
                      <m:e>
                        <m:r>
                          <a:rPr lang="it-IT" i="1">
                            <a:latin typeface="Cambria Math" charset="0"/>
                            <a:ea typeface="Cambria Math" charset="0"/>
                            <a:cs typeface="Cambria Math" charset="0"/>
                          </a:rPr>
                          <m:t>𝜗</m:t>
                        </m:r>
                        <m:r>
                          <a:rPr lang="it-IT" i="1">
                            <a:latin typeface="Cambria Math" charset="0"/>
                            <a:ea typeface="Cambria Math" charset="0"/>
                            <a:cs typeface="Cambria Math" charset="0"/>
                          </a:rPr>
                          <m:t>=0</m:t>
                        </m:r>
                      </m:e>
                    </m:d>
                  </m:oMath>
                </a14:m>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3923872" y="6309360"/>
                <a:ext cx="3744472" cy="432008"/>
              </a:xfrm>
              <a:prstGeom prst="rect">
                <a:avLst/>
              </a:prstGeom>
              <a:blipFill>
                <a:blip r:embed="rId10"/>
                <a:stretch>
                  <a:fillRect l="-2027" b="-8571"/>
                </a:stretch>
              </a:blipFill>
            </p:spPr>
            <p:txBody>
              <a:bodyPr/>
              <a:lstStyle/>
              <a:p>
                <a:r>
                  <a:rPr lang="it-IT">
                    <a:noFill/>
                  </a:rPr>
                  <a:t> </a:t>
                </a:r>
              </a:p>
            </p:txBody>
          </p:sp>
        </mc:Fallback>
      </mc:AlternateContent>
      <p:cxnSp>
        <p:nvCxnSpPr>
          <p:cNvPr id="15" name="Straight Arrow Connector 14"/>
          <p:cNvCxnSpPr/>
          <p:nvPr/>
        </p:nvCxnSpPr>
        <p:spPr bwMode="auto">
          <a:xfrm flipV="1">
            <a:off x="4518248" y="6021288"/>
            <a:ext cx="0" cy="2880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p:cNvSpPr txBox="1">
                <a:spLocks noChangeAspect="1"/>
              </p:cNvSpPr>
              <p:nvPr/>
            </p:nvSpPr>
            <p:spPr>
              <a:xfrm>
                <a:off x="-44998" y="2948216"/>
                <a:ext cx="1441055" cy="3600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6" name="TextBox 15"/>
              <p:cNvSpPr txBox="1">
                <a:spLocks noRot="1" noChangeAspect="1" noMove="1" noResize="1" noEditPoints="1" noAdjustHandles="1" noChangeArrowheads="1" noChangeShapeType="1" noTextEdit="1"/>
              </p:cNvSpPr>
              <p:nvPr/>
            </p:nvSpPr>
            <p:spPr>
              <a:xfrm>
                <a:off x="-44998" y="2948216"/>
                <a:ext cx="1441055" cy="360000"/>
              </a:xfrm>
              <a:prstGeom prst="rect">
                <a:avLst/>
              </a:prstGeom>
              <a:blipFill>
                <a:blip r:embed="rId11"/>
                <a:stretch>
                  <a:fillRect b="-6897"/>
                </a:stretch>
              </a:blipFill>
            </p:spPr>
            <p:txBody>
              <a:bodyPr/>
              <a:lstStyle/>
              <a:p>
                <a:r>
                  <a:rPr lang="it-IT">
                    <a:noFill/>
                  </a:rPr>
                  <a:t> </a:t>
                </a:r>
              </a:p>
            </p:txBody>
          </p:sp>
        </mc:Fallback>
      </mc:AlternateContent>
      <p:pic>
        <p:nvPicPr>
          <p:cNvPr id="17" name="Picture 16"/>
          <p:cNvPicPr>
            <a:picLocks noChangeAspect="1"/>
          </p:cNvPicPr>
          <p:nvPr/>
        </p:nvPicPr>
        <p:blipFill>
          <a:blip r:embed="rId12"/>
          <a:stretch>
            <a:fillRect/>
          </a:stretch>
        </p:blipFill>
        <p:spPr>
          <a:xfrm>
            <a:off x="4823520" y="3287300"/>
            <a:ext cx="4254219" cy="2666087"/>
          </a:xfrm>
          <a:prstGeom prst="rect">
            <a:avLst/>
          </a:prstGeom>
        </p:spPr>
      </p:pic>
      <mc:AlternateContent xmlns:mc="http://schemas.openxmlformats.org/markup-compatibility/2006" xmlns:a14="http://schemas.microsoft.com/office/drawing/2010/main">
        <mc:Choice Requires="a14">
          <p:sp>
            <p:nvSpPr>
              <p:cNvPr id="19" name="TextBox 18"/>
              <p:cNvSpPr txBox="1">
                <a:spLocks noChangeAspect="1"/>
              </p:cNvSpPr>
              <p:nvPr/>
            </p:nvSpPr>
            <p:spPr>
              <a:xfrm>
                <a:off x="4734327" y="2882273"/>
                <a:ext cx="1441055" cy="3600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9" name="TextBox 18"/>
              <p:cNvSpPr txBox="1">
                <a:spLocks noRot="1" noChangeAspect="1" noMove="1" noResize="1" noEditPoints="1" noAdjustHandles="1" noChangeArrowheads="1" noChangeShapeType="1" noTextEdit="1"/>
              </p:cNvSpPr>
              <p:nvPr/>
            </p:nvSpPr>
            <p:spPr>
              <a:xfrm>
                <a:off x="4734327" y="2882273"/>
                <a:ext cx="1441055" cy="360000"/>
              </a:xfrm>
              <a:prstGeom prst="rect">
                <a:avLst/>
              </a:prstGeom>
              <a:blipFill>
                <a:blip r:embed="rId13"/>
                <a:stretch>
                  <a:fillRect b="-344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20"/>
              <p:cNvSpPr txBox="1">
                <a:spLocks noChangeAspect="1"/>
              </p:cNvSpPr>
              <p:nvPr/>
            </p:nvSpPr>
            <p:spPr>
              <a:xfrm>
                <a:off x="8106967" y="5943743"/>
                <a:ext cx="648072" cy="3600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8106967" y="5943743"/>
                <a:ext cx="648072" cy="360000"/>
              </a:xfrm>
              <a:prstGeom prst="rect">
                <a:avLst/>
              </a:prstGeom>
              <a:blipFill>
                <a:blip r:embed="rId14"/>
                <a:stretch>
                  <a:fillRect/>
                </a:stretch>
              </a:blipFill>
            </p:spPr>
            <p:txBody>
              <a:bodyPr/>
              <a:lstStyle/>
              <a:p>
                <a:r>
                  <a:rPr lang="it-IT">
                    <a:noFill/>
                  </a:rPr>
                  <a:t> </a:t>
                </a:r>
              </a:p>
            </p:txBody>
          </p:sp>
        </mc:Fallback>
      </mc:AlternateContent>
      <p:sp>
        <p:nvSpPr>
          <p:cNvPr id="3" name="TextBox 2"/>
          <p:cNvSpPr txBox="1"/>
          <p:nvPr/>
        </p:nvSpPr>
        <p:spPr>
          <a:xfrm>
            <a:off x="2146739" y="3553671"/>
            <a:ext cx="6680931" cy="646331"/>
          </a:xfrm>
          <a:prstGeom prst="rect">
            <a:avLst/>
          </a:prstGeom>
          <a:solidFill>
            <a:srgbClr val="FFFF00"/>
          </a:solidFill>
        </p:spPr>
        <p:txBody>
          <a:bodyPr wrap="none" rtlCol="0">
            <a:spAutoFit/>
          </a:bodyPr>
          <a:lstStyle/>
          <a:p>
            <a:r>
              <a:rPr lang="en-US" sz="1800" b="1">
                <a:solidFill>
                  <a:srgbClr val="0070C0"/>
                </a:solidFill>
              </a:rPr>
              <a:t>High sensitivity of Lorentz Boost to scattering angle </a:t>
            </a:r>
            <a:r>
              <a:rPr lang="en-US" sz="1800" b="1">
                <a:solidFill>
                  <a:srgbClr val="0070C0"/>
                </a:solidFill>
                <a:latin typeface="Symbol" charset="2"/>
                <a:ea typeface="Symbol" charset="2"/>
                <a:cs typeface="Symbol" charset="2"/>
              </a:rPr>
              <a:t>q</a:t>
            </a:r>
            <a:r>
              <a:rPr lang="en-US" sz="1800" b="1">
                <a:solidFill>
                  <a:srgbClr val="0070C0"/>
                </a:solidFill>
              </a:rPr>
              <a:t> is the origin</a:t>
            </a:r>
          </a:p>
          <a:p>
            <a:r>
              <a:rPr lang="en-US" sz="1800" b="1">
                <a:solidFill>
                  <a:srgbClr val="0070C0"/>
                </a:solidFill>
              </a:rPr>
              <a:t>of secondary beam phase space dilution (emittance, en. spread)</a:t>
            </a:r>
          </a:p>
        </p:txBody>
      </p:sp>
    </p:spTree>
    <p:extLst>
      <p:ext uri="{BB962C8B-B14F-4D97-AF65-F5344CB8AC3E}">
        <p14:creationId xmlns:p14="http://schemas.microsoft.com/office/powerpoint/2010/main" val="31309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260301" y="116632"/>
            <a:ext cx="6696075" cy="10801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From particle-particle to</a:t>
            </a:r>
          </a:p>
          <a:p>
            <a:pPr algn="ctr"/>
            <a:r>
              <a:rPr lang="it-IT" sz="2800" b="1">
                <a:latin typeface="Comic Sans MS" charset="0"/>
              </a:rPr>
              <a:t>beam-beam collisions</a:t>
            </a:r>
            <a:endParaRPr lang="en-GB" sz="2800" b="1">
              <a:latin typeface="Comic Sans MS" charset="0"/>
            </a:endParaRPr>
          </a:p>
        </p:txBody>
      </p:sp>
      <p:pic>
        <p:nvPicPr>
          <p:cNvPr id="6" name="Immagine 3" descr="envelope_linear_track_3c-b.jpg"/>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7504" y="1340768"/>
            <a:ext cx="4006611" cy="3096344"/>
          </a:xfrm>
          <a:prstGeom prst="rect">
            <a:avLst/>
          </a:prstGeom>
          <a:noFill/>
          <a:ln>
            <a:noFill/>
          </a:ln>
          <a:extLst>
            <a:ext uri="{909E8E84-426E-40dd-AFC4-6F175D3DCCD1}">
              <a14:hiddenFill xmlns:a14="http://schemas.microsoft.com/office/drawing/2010/main" xmlns="">
                <a:solidFill>
                  <a:srgbClr val="FFFFFF">
                    <a:alpha val="95000"/>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descr="Foto0133.jpg"/>
          <p:cNvPicPr>
            <a:picLocks noChangeAspect="1"/>
          </p:cNvPicPr>
          <p:nvPr/>
        </p:nvPicPr>
        <p:blipFill>
          <a:blip r:embed="rId4">
            <a:extLst>
              <a:ext uri="{28A0092B-C50C-407E-A947-70E740481C1C}">
                <a14:useLocalDpi xmlns:a14="http://schemas.microsoft.com/office/drawing/2010/main" val="0"/>
              </a:ext>
            </a:extLst>
          </a:blip>
          <a:srcRect l="24510" t="46675" r="31718" b="32680"/>
          <a:stretch>
            <a:fillRect/>
          </a:stretch>
        </p:blipFill>
        <p:spPr bwMode="auto">
          <a:xfrm rot="10800000">
            <a:off x="3659039" y="1988841"/>
            <a:ext cx="5449465" cy="1927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107504" y="1080120"/>
            <a:ext cx="8915400" cy="5661248"/>
            <a:chOff x="228600" y="1196752"/>
            <a:chExt cx="8915400" cy="5661248"/>
          </a:xfrm>
        </p:grpSpPr>
        <p:sp>
          <p:nvSpPr>
            <p:cNvPr id="41" name="Rectangle 38"/>
            <p:cNvSpPr>
              <a:spLocks noChangeArrowheads="1"/>
            </p:cNvSpPr>
            <p:nvPr/>
          </p:nvSpPr>
          <p:spPr bwMode="auto">
            <a:xfrm>
              <a:off x="7315200" y="6207125"/>
              <a:ext cx="1828800" cy="6508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000" b="1">
                  <a:solidFill>
                    <a:srgbClr val="990033"/>
                  </a:solidFill>
                </a:rPr>
                <a:t>courtesy of</a:t>
              </a:r>
              <a:br>
                <a:rPr lang="en-US" sz="2000" b="1">
                  <a:solidFill>
                    <a:srgbClr val="990033"/>
                  </a:solidFill>
                </a:rPr>
              </a:br>
              <a:r>
                <a:rPr lang="en-US" sz="2000" b="1">
                  <a:solidFill>
                    <a:srgbClr val="990033"/>
                  </a:solidFill>
                </a:rPr>
                <a:t>D. Moncton</a:t>
              </a:r>
              <a:endParaRPr lang="en-US" b="1">
                <a:solidFill>
                  <a:srgbClr val="990033"/>
                </a:solidFill>
              </a:endParaRPr>
            </a:p>
          </p:txBody>
        </p:sp>
        <p:grpSp>
          <p:nvGrpSpPr>
            <p:cNvPr id="42" name="Gruppo 18"/>
            <p:cNvGrpSpPr>
              <a:grpSpLocks/>
            </p:cNvGrpSpPr>
            <p:nvPr/>
          </p:nvGrpSpPr>
          <p:grpSpPr bwMode="auto">
            <a:xfrm>
              <a:off x="228600" y="1196752"/>
              <a:ext cx="3581400" cy="4597400"/>
              <a:chOff x="5105400" y="1574800"/>
              <a:chExt cx="3581400" cy="4597400"/>
            </a:xfrm>
          </p:grpSpPr>
          <p:sp>
            <p:nvSpPr>
              <p:cNvPr id="43" name="Rectangle 42"/>
              <p:cNvSpPr>
                <a:spLocks noChangeArrowheads="1"/>
              </p:cNvSpPr>
              <p:nvPr/>
            </p:nvSpPr>
            <p:spPr bwMode="auto">
              <a:xfrm>
                <a:off x="5105400" y="1574800"/>
                <a:ext cx="3581400" cy="4597400"/>
              </a:xfrm>
              <a:prstGeom prst="rect">
                <a:avLst/>
              </a:prstGeom>
              <a:solidFill>
                <a:schemeClr val="accent1"/>
              </a:solidFill>
              <a:ln w="9525">
                <a:solidFill>
                  <a:schemeClr val="tx1"/>
                </a:solidFill>
                <a:miter lim="800000"/>
                <a:headEnd/>
                <a:tailEnd/>
              </a:ln>
            </p:spPr>
            <p:txBody>
              <a:bodyPr wrap="none" anchor="ctr"/>
              <a:lstStyle/>
              <a:p>
                <a:r>
                  <a:rPr lang="it-IT" sz="2000">
                    <a:solidFill>
                      <a:srgbClr val="0000FF"/>
                    </a:solidFill>
                  </a:rPr>
                  <a:t>negligible diffraction</a:t>
                </a:r>
              </a:p>
              <a:p>
                <a:r>
                  <a:rPr lang="it-IT" sz="2000">
                    <a:solidFill>
                      <a:srgbClr val="0000FF"/>
                    </a:solidFill>
                  </a:rPr>
                  <a:t>0 crossing angle</a:t>
                </a:r>
              </a:p>
              <a:p>
                <a:endParaRPr lang="it-IT" sz="2000">
                  <a:solidFill>
                    <a:srgbClr val="0000FF"/>
                  </a:solidFill>
                </a:endParaRPr>
              </a:p>
            </p:txBody>
          </p:sp>
          <p:grpSp>
            <p:nvGrpSpPr>
              <p:cNvPr id="44" name="Group 14"/>
              <p:cNvGrpSpPr>
                <a:grpSpLocks/>
              </p:cNvGrpSpPr>
              <p:nvPr/>
            </p:nvGrpSpPr>
            <p:grpSpPr bwMode="auto">
              <a:xfrm>
                <a:off x="5842000" y="4114805"/>
                <a:ext cx="2286001" cy="1143001"/>
                <a:chOff x="624" y="3216"/>
                <a:chExt cx="1440" cy="720"/>
              </a:xfrm>
            </p:grpSpPr>
            <p:sp>
              <p:nvSpPr>
                <p:cNvPr id="54" name="Rectangle 15"/>
                <p:cNvSpPr>
                  <a:spLocks noChangeArrowheads="1"/>
                </p:cNvSpPr>
                <p:nvPr/>
              </p:nvSpPr>
              <p:spPr bwMode="auto">
                <a:xfrm>
                  <a:off x="1104" y="3251"/>
                  <a:ext cx="545" cy="6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55" name="Freeform 16"/>
                <p:cNvSpPr>
                  <a:spLocks/>
                </p:cNvSpPr>
                <p:nvPr/>
              </p:nvSpPr>
              <p:spPr bwMode="auto">
                <a:xfrm>
                  <a:off x="624" y="3216"/>
                  <a:ext cx="1440" cy="270"/>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sp>
              <p:nvSpPr>
                <p:cNvPr id="56" name="Freeform 17"/>
                <p:cNvSpPr>
                  <a:spLocks/>
                </p:cNvSpPr>
                <p:nvPr/>
              </p:nvSpPr>
              <p:spPr bwMode="auto">
                <a:xfrm rot="10800000">
                  <a:off x="624" y="3666"/>
                  <a:ext cx="1440" cy="270"/>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sp>
              <p:nvSpPr>
                <p:cNvPr id="57" name="AutoShape 18"/>
                <p:cNvSpPr>
                  <a:spLocks noChangeArrowheads="1"/>
                </p:cNvSpPr>
                <p:nvPr/>
              </p:nvSpPr>
              <p:spPr bwMode="auto">
                <a:xfrm>
                  <a:off x="954" y="3408"/>
                  <a:ext cx="534" cy="336"/>
                </a:xfrm>
                <a:prstGeom prst="roundRect">
                  <a:avLst>
                    <a:gd name="adj" fmla="val 17639"/>
                  </a:avLst>
                </a:prstGeom>
                <a:solidFill>
                  <a:srgbClr val="FF0000">
                    <a:alpha val="5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it-IT"/>
                </a:p>
              </p:txBody>
            </p:sp>
          </p:grpSp>
          <p:grpSp>
            <p:nvGrpSpPr>
              <p:cNvPr id="45" name="Group 19"/>
              <p:cNvGrpSpPr>
                <a:grpSpLocks/>
              </p:cNvGrpSpPr>
              <p:nvPr/>
            </p:nvGrpSpPr>
            <p:grpSpPr bwMode="auto">
              <a:xfrm>
                <a:off x="5715000" y="2262184"/>
                <a:ext cx="2300288" cy="1166810"/>
                <a:chOff x="624" y="960"/>
                <a:chExt cx="1449" cy="735"/>
              </a:xfrm>
            </p:grpSpPr>
            <p:sp>
              <p:nvSpPr>
                <p:cNvPr id="50" name="Rectangle 20"/>
                <p:cNvSpPr>
                  <a:spLocks noChangeArrowheads="1"/>
                </p:cNvSpPr>
                <p:nvPr/>
              </p:nvSpPr>
              <p:spPr bwMode="auto">
                <a:xfrm>
                  <a:off x="988" y="983"/>
                  <a:ext cx="548" cy="689"/>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51" name="Freeform 21"/>
                <p:cNvSpPr>
                  <a:spLocks/>
                </p:cNvSpPr>
                <p:nvPr/>
              </p:nvSpPr>
              <p:spPr bwMode="auto">
                <a:xfrm>
                  <a:off x="624" y="960"/>
                  <a:ext cx="1449" cy="276"/>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sp>
              <p:nvSpPr>
                <p:cNvPr id="52" name="Freeform 22"/>
                <p:cNvSpPr>
                  <a:spLocks/>
                </p:cNvSpPr>
                <p:nvPr/>
              </p:nvSpPr>
              <p:spPr bwMode="auto">
                <a:xfrm rot="10800000">
                  <a:off x="624" y="1419"/>
                  <a:ext cx="1449" cy="276"/>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sp>
              <p:nvSpPr>
                <p:cNvPr id="53" name="AutoShape 23"/>
                <p:cNvSpPr>
                  <a:spLocks noChangeArrowheads="1"/>
                </p:cNvSpPr>
                <p:nvPr/>
              </p:nvSpPr>
              <p:spPr bwMode="auto">
                <a:xfrm>
                  <a:off x="1152" y="1152"/>
                  <a:ext cx="534" cy="336"/>
                </a:xfrm>
                <a:prstGeom prst="roundRect">
                  <a:avLst>
                    <a:gd name="adj" fmla="val 17639"/>
                  </a:avLst>
                </a:prstGeom>
                <a:solidFill>
                  <a:srgbClr val="FF0000">
                    <a:alpha val="5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it-IT"/>
                </a:p>
              </p:txBody>
            </p:sp>
          </p:grpSp>
          <p:sp>
            <p:nvSpPr>
              <p:cNvPr id="46" name="Text Box 25"/>
              <p:cNvSpPr txBox="1">
                <a:spLocks noChangeArrowheads="1"/>
              </p:cNvSpPr>
              <p:nvPr/>
            </p:nvSpPr>
            <p:spPr bwMode="auto">
              <a:xfrm>
                <a:off x="5181600" y="4267200"/>
                <a:ext cx="137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a:t>electrons</a:t>
                </a:r>
              </a:p>
            </p:txBody>
          </p:sp>
          <p:sp>
            <p:nvSpPr>
              <p:cNvPr id="47" name="Line 26"/>
              <p:cNvSpPr>
                <a:spLocks noChangeShapeType="1"/>
              </p:cNvSpPr>
              <p:nvPr/>
            </p:nvSpPr>
            <p:spPr bwMode="auto">
              <a:xfrm flipH="1">
                <a:off x="5867400" y="4699000"/>
                <a:ext cx="609600"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48" name="Text Box 31"/>
              <p:cNvSpPr txBox="1">
                <a:spLocks noChangeArrowheads="1"/>
              </p:cNvSpPr>
              <p:nvPr/>
            </p:nvSpPr>
            <p:spPr bwMode="auto">
              <a:xfrm>
                <a:off x="7696200" y="4281488"/>
                <a:ext cx="838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800"/>
                  <a:t>laser</a:t>
                </a:r>
              </a:p>
            </p:txBody>
          </p:sp>
          <p:sp>
            <p:nvSpPr>
              <p:cNvPr id="49" name="Line 32"/>
              <p:cNvSpPr>
                <a:spLocks noChangeShapeType="1"/>
              </p:cNvSpPr>
              <p:nvPr/>
            </p:nvSpPr>
            <p:spPr bwMode="auto">
              <a:xfrm flipV="1">
                <a:off x="7391400" y="4724400"/>
                <a:ext cx="609600"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grpSp>
        <p:nvGrpSpPr>
          <p:cNvPr id="58" name="Group 3"/>
          <p:cNvGrpSpPr>
            <a:grpSpLocks/>
          </p:cNvGrpSpPr>
          <p:nvPr/>
        </p:nvGrpSpPr>
        <p:grpSpPr bwMode="auto">
          <a:xfrm>
            <a:off x="808825" y="3427419"/>
            <a:ext cx="7162800" cy="2438400"/>
            <a:chOff x="624" y="864"/>
            <a:chExt cx="4512" cy="1536"/>
          </a:xfrm>
        </p:grpSpPr>
        <p:sp>
          <p:nvSpPr>
            <p:cNvPr id="59" name="Rectangle 4"/>
            <p:cNvSpPr>
              <a:spLocks noChangeArrowheads="1"/>
            </p:cNvSpPr>
            <p:nvPr/>
          </p:nvSpPr>
          <p:spPr bwMode="auto">
            <a:xfrm>
              <a:off x="624" y="864"/>
              <a:ext cx="4512" cy="1536"/>
            </a:xfrm>
            <a:prstGeom prst="rect">
              <a:avLst/>
            </a:prstGeom>
            <a:solidFill>
              <a:schemeClr val="accent1"/>
            </a:solidFill>
            <a:ln w="9525">
              <a:solidFill>
                <a:schemeClr val="tx1"/>
              </a:solidFill>
              <a:miter lim="800000"/>
              <a:headEnd/>
              <a:tailEnd/>
            </a:ln>
          </p:spPr>
          <p:txBody>
            <a:bodyPr wrap="none" anchor="ctr"/>
            <a:lstStyle/>
            <a:p>
              <a:endParaRPr lang="it-IT"/>
            </a:p>
          </p:txBody>
        </p:sp>
        <p:grpSp>
          <p:nvGrpSpPr>
            <p:cNvPr id="60" name="Group 5"/>
            <p:cNvGrpSpPr>
              <a:grpSpLocks/>
            </p:cNvGrpSpPr>
            <p:nvPr/>
          </p:nvGrpSpPr>
          <p:grpSpPr bwMode="auto">
            <a:xfrm>
              <a:off x="912" y="960"/>
              <a:ext cx="1488" cy="768"/>
              <a:chOff x="240" y="384"/>
              <a:chExt cx="1776" cy="1056"/>
            </a:xfrm>
          </p:grpSpPr>
          <p:sp>
            <p:nvSpPr>
              <p:cNvPr id="69" name="Rectangle 6"/>
              <p:cNvSpPr>
                <a:spLocks noChangeArrowheads="1"/>
              </p:cNvSpPr>
              <p:nvPr/>
            </p:nvSpPr>
            <p:spPr bwMode="auto">
              <a:xfrm>
                <a:off x="816" y="432"/>
                <a:ext cx="672" cy="99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70" name="Freeform 7"/>
              <p:cNvSpPr>
                <a:spLocks/>
              </p:cNvSpPr>
              <p:nvPr/>
            </p:nvSpPr>
            <p:spPr bwMode="auto">
              <a:xfrm>
                <a:off x="240" y="384"/>
                <a:ext cx="1776" cy="396"/>
              </a:xfrm>
              <a:custGeom>
                <a:avLst/>
                <a:gdLst>
                  <a:gd name="T0" fmla="*/ 0 w 2304"/>
                  <a:gd name="T1" fmla="*/ 0 h 528"/>
                  <a:gd name="T2" fmla="*/ 2 w 2304"/>
                  <a:gd name="T3" fmla="*/ 2 h 528"/>
                  <a:gd name="T4" fmla="*/ 2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sp>
            <p:nvSpPr>
              <p:cNvPr id="71" name="Freeform 8"/>
              <p:cNvSpPr>
                <a:spLocks/>
              </p:cNvSpPr>
              <p:nvPr/>
            </p:nvSpPr>
            <p:spPr bwMode="auto">
              <a:xfrm rot="10800000">
                <a:off x="240" y="1044"/>
                <a:ext cx="1776" cy="396"/>
              </a:xfrm>
              <a:custGeom>
                <a:avLst/>
                <a:gdLst>
                  <a:gd name="T0" fmla="*/ 0 w 2304"/>
                  <a:gd name="T1" fmla="*/ 0 h 528"/>
                  <a:gd name="T2" fmla="*/ 2 w 2304"/>
                  <a:gd name="T3" fmla="*/ 2 h 528"/>
                  <a:gd name="T4" fmla="*/ 2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grpSp>
        <p:grpSp>
          <p:nvGrpSpPr>
            <p:cNvPr id="61" name="Group 9"/>
            <p:cNvGrpSpPr>
              <a:grpSpLocks/>
            </p:cNvGrpSpPr>
            <p:nvPr/>
          </p:nvGrpSpPr>
          <p:grpSpPr bwMode="auto">
            <a:xfrm>
              <a:off x="3264" y="960"/>
              <a:ext cx="1488" cy="768"/>
              <a:chOff x="432" y="1872"/>
              <a:chExt cx="1488" cy="768"/>
            </a:xfrm>
          </p:grpSpPr>
          <p:sp>
            <p:nvSpPr>
              <p:cNvPr id="66" name="Rectangle 10"/>
              <p:cNvSpPr>
                <a:spLocks noChangeArrowheads="1"/>
              </p:cNvSpPr>
              <p:nvPr/>
            </p:nvSpPr>
            <p:spPr bwMode="auto">
              <a:xfrm>
                <a:off x="432" y="1896"/>
                <a:ext cx="1488" cy="7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67" name="Freeform 11"/>
              <p:cNvSpPr>
                <a:spLocks/>
              </p:cNvSpPr>
              <p:nvPr/>
            </p:nvSpPr>
            <p:spPr bwMode="auto">
              <a:xfrm>
                <a:off x="432" y="1872"/>
                <a:ext cx="1488" cy="288"/>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sp>
            <p:nvSpPr>
              <p:cNvPr id="68" name="Freeform 12"/>
              <p:cNvSpPr>
                <a:spLocks/>
              </p:cNvSpPr>
              <p:nvPr/>
            </p:nvSpPr>
            <p:spPr bwMode="auto">
              <a:xfrm rot="10800000">
                <a:off x="432" y="2352"/>
                <a:ext cx="1488" cy="288"/>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lstStyle/>
              <a:p>
                <a:endParaRPr lang="it-IT"/>
              </a:p>
            </p:txBody>
          </p:sp>
        </p:grpSp>
        <p:sp>
          <p:nvSpPr>
            <p:cNvPr id="62" name="Text Box 13"/>
            <p:cNvSpPr txBox="1">
              <a:spLocks noChangeArrowheads="1"/>
            </p:cNvSpPr>
            <p:nvPr/>
          </p:nvSpPr>
          <p:spPr bwMode="auto">
            <a:xfrm>
              <a:off x="672" y="1824"/>
              <a:ext cx="206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a:solidFill>
                    <a:schemeClr val="accent2"/>
                  </a:solidFill>
                  <a:latin typeface="Arial" charset="0"/>
                </a:rPr>
                <a:t>Laser pulse length matched to focus size (Rayleigh length).</a:t>
              </a:r>
            </a:p>
          </p:txBody>
        </p:sp>
        <p:sp>
          <p:nvSpPr>
            <p:cNvPr id="63" name="Text Box 14"/>
            <p:cNvSpPr txBox="1">
              <a:spLocks noChangeArrowheads="1"/>
            </p:cNvSpPr>
            <p:nvPr/>
          </p:nvSpPr>
          <p:spPr bwMode="auto">
            <a:xfrm>
              <a:off x="3024" y="1824"/>
              <a:ext cx="206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a:solidFill>
                    <a:schemeClr val="accent2"/>
                  </a:solidFill>
                  <a:latin typeface="Arial" charset="0"/>
                </a:rPr>
                <a:t>Laser pulse too long for small focus size.</a:t>
              </a:r>
            </a:p>
          </p:txBody>
        </p:sp>
        <p:sp>
          <p:nvSpPr>
            <p:cNvPr id="64" name="Line 15"/>
            <p:cNvSpPr>
              <a:spLocks noChangeShapeType="1"/>
            </p:cNvSpPr>
            <p:nvPr/>
          </p:nvSpPr>
          <p:spPr bwMode="auto">
            <a:xfrm>
              <a:off x="1536" y="1344"/>
              <a:ext cx="288"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65" name="Line 16"/>
            <p:cNvSpPr>
              <a:spLocks noChangeShapeType="1"/>
            </p:cNvSpPr>
            <p:nvPr/>
          </p:nvSpPr>
          <p:spPr bwMode="auto">
            <a:xfrm>
              <a:off x="3888" y="1344"/>
              <a:ext cx="288"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spTree>
    <p:extLst>
      <p:ext uri="{BB962C8B-B14F-4D97-AF65-F5344CB8AC3E}">
        <p14:creationId xmlns:p14="http://schemas.microsoft.com/office/powerpoint/2010/main" val="20442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1F127124-CC29-EF4A-A694-A74F9A995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28965"/>
            <a:ext cx="9144000" cy="5243235"/>
          </a:xfrm>
          <a:prstGeom prst="rect">
            <a:avLst/>
          </a:prstGeom>
        </p:spPr>
      </p:pic>
      <p:sp>
        <p:nvSpPr>
          <p:cNvPr id="9" name="Text Box 6">
            <a:extLst>
              <a:ext uri="{FF2B5EF4-FFF2-40B4-BE49-F238E27FC236}">
                <a16:creationId xmlns:a16="http://schemas.microsoft.com/office/drawing/2014/main" id="{28F0EA09-14F8-7541-8F27-FEDB25976AB4}"/>
              </a:ext>
            </a:extLst>
          </p:cNvPr>
          <p:cNvSpPr txBox="1">
            <a:spLocks noChangeArrowheads="1"/>
          </p:cNvSpPr>
          <p:nvPr/>
        </p:nvSpPr>
        <p:spPr bwMode="auto">
          <a:xfrm>
            <a:off x="6629400" y="6488668"/>
            <a:ext cx="247612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Giorgio Rossi</a:t>
            </a:r>
            <a:endParaRPr lang="en-US"/>
          </a:p>
        </p:txBody>
      </p:sp>
    </p:spTree>
    <p:extLst>
      <p:ext uri="{BB962C8B-B14F-4D97-AF65-F5344CB8AC3E}">
        <p14:creationId xmlns:p14="http://schemas.microsoft.com/office/powerpoint/2010/main" val="18867593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Immagine 3" descr="Untitled.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2736"/>
            <a:ext cx="9144000" cy="463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3012" name="Object 2"/>
          <p:cNvGraphicFramePr>
            <a:graphicFrameLocks noChangeAspect="1"/>
          </p:cNvGraphicFramePr>
          <p:nvPr/>
        </p:nvGraphicFramePr>
        <p:xfrm>
          <a:off x="7019925" y="5445125"/>
          <a:ext cx="1131888" cy="371475"/>
        </p:xfrm>
        <a:graphic>
          <a:graphicData uri="http://schemas.openxmlformats.org/presentationml/2006/ole">
            <mc:AlternateContent xmlns:mc="http://schemas.openxmlformats.org/markup-compatibility/2006">
              <mc:Choice xmlns:v="urn:schemas-microsoft-com:vml" Requires="v">
                <p:oleObj spid="_x0000_s69151" name="Equation" r:id="rId5" imgW="622300" imgH="203200" progId="Equation.3">
                  <p:embed/>
                </p:oleObj>
              </mc:Choice>
              <mc:Fallback>
                <p:oleObj name="Equation" r:id="rId5" imgW="622300" imgH="203200" progId="Equation.3">
                  <p:embed/>
                  <p:pic>
                    <p:nvPicPr>
                      <p:cNvPr id="4301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5445125"/>
                        <a:ext cx="11318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ctangle 2"/>
          <p:cNvSpPr txBox="1">
            <a:spLocks noChangeArrowheads="1"/>
          </p:cNvSpPr>
          <p:nvPr/>
        </p:nvSpPr>
        <p:spPr bwMode="auto">
          <a:xfrm>
            <a:off x="1187624" y="188640"/>
            <a:ext cx="6696075" cy="72008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Single electron-photon spectra</a:t>
            </a:r>
            <a:endParaRPr lang="en-GB" sz="2800" b="1">
              <a:latin typeface="Comic Sans MS" charset="0"/>
            </a:endParaRPr>
          </a:p>
        </p:txBody>
      </p:sp>
      <p:sp>
        <p:nvSpPr>
          <p:cNvPr id="7" name="Rectangle 2"/>
          <p:cNvSpPr txBox="1">
            <a:spLocks noChangeArrowheads="1"/>
          </p:cNvSpPr>
          <p:nvPr/>
        </p:nvSpPr>
        <p:spPr bwMode="auto">
          <a:xfrm>
            <a:off x="1259632" y="5733256"/>
            <a:ext cx="7128792" cy="86409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What happens when we scatter beams of electron against beams of photons?</a:t>
            </a:r>
            <a:endParaRPr lang="en-GB" sz="2800" b="1">
              <a:latin typeface="Comic Sans MS" charset="0"/>
            </a:endParaRPr>
          </a:p>
        </p:txBody>
      </p:sp>
    </p:spTree>
    <p:extLst>
      <p:ext uri="{BB962C8B-B14F-4D97-AF65-F5344CB8AC3E}">
        <p14:creationId xmlns:p14="http://schemas.microsoft.com/office/powerpoint/2010/main" val="23190380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6850"/>
            <a:ext cx="9144000" cy="429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CasellaDiTesto 3"/>
          <p:cNvSpPr txBox="1">
            <a:spLocks noChangeArrowheads="1"/>
          </p:cNvSpPr>
          <p:nvPr/>
        </p:nvSpPr>
        <p:spPr bwMode="auto">
          <a:xfrm>
            <a:off x="107950" y="6092825"/>
            <a:ext cx="8042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i="1"/>
              <a:t>See C. Curatolo, PhD Thesis, Univ. of Milan, 2016 (and references therein)</a:t>
            </a:r>
          </a:p>
        </p:txBody>
      </p:sp>
      <p:sp>
        <p:nvSpPr>
          <p:cNvPr id="6" name="Rectangle 2"/>
          <p:cNvSpPr txBox="1">
            <a:spLocks noChangeArrowheads="1"/>
          </p:cNvSpPr>
          <p:nvPr/>
        </p:nvSpPr>
        <p:spPr bwMode="auto">
          <a:xfrm>
            <a:off x="323528" y="116632"/>
            <a:ext cx="8712968" cy="129614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Electron beam emittance and energy spread spread out the c.m. propagation so to generate a “beam” of c.m. ref. frames</a:t>
            </a:r>
            <a:endParaRPr lang="en-GB" sz="2800" b="1">
              <a:latin typeface="Comic Sans MS" charset="0"/>
            </a:endParaRPr>
          </a:p>
        </p:txBody>
      </p:sp>
    </p:spTree>
    <p:extLst>
      <p:ext uri="{BB962C8B-B14F-4D97-AF65-F5344CB8AC3E}">
        <p14:creationId xmlns:p14="http://schemas.microsoft.com/office/powerpoint/2010/main" val="31513069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9" name="Immagine 1" descr="Untitledb.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303"/>
            <a:ext cx="9144000" cy="470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187624" y="44624"/>
            <a:ext cx="6696075" cy="72008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Electron-photon Collider Spectra</a:t>
            </a:r>
            <a:endParaRPr lang="en-GB" sz="2800" b="1">
              <a:latin typeface="Comic Sans MS" charset="0"/>
            </a:endParaRPr>
          </a:p>
        </p:txBody>
      </p:sp>
    </p:spTree>
    <p:extLst>
      <p:ext uri="{BB962C8B-B14F-4D97-AF65-F5344CB8AC3E}">
        <p14:creationId xmlns:p14="http://schemas.microsoft.com/office/powerpoint/2010/main" val="2407937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magine 2" descr="Untitled.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800100"/>
            <a:ext cx="88138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txBox="1">
            <a:spLocks noChangeArrowheads="1"/>
          </p:cNvSpPr>
          <p:nvPr/>
        </p:nvSpPr>
        <p:spPr bwMode="auto">
          <a:xfrm>
            <a:off x="6553200" y="6553200"/>
            <a:ext cx="2590800" cy="3048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C. Barty - LLNL</a:t>
            </a:r>
            <a:endParaRPr lang="en-US" sz="1600" b="1">
              <a:solidFill>
                <a:srgbClr val="CC0000"/>
              </a:solidFill>
              <a:latin typeface="Helvetica" charset="0"/>
            </a:endParaRPr>
          </a:p>
        </p:txBody>
      </p:sp>
      <p:pic>
        <p:nvPicPr>
          <p:cNvPr id="4710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51381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0"/>
            <a:ext cx="5299364" cy="6858000"/>
          </a:xfrm>
          <a:prstGeom prst="rect">
            <a:avLst/>
          </a:prstGeom>
          <a:solidFill>
            <a:srgbClr val="92D050"/>
          </a:solid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4829257"/>
            <a:ext cx="6948264" cy="172561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645288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885056" y="152400"/>
            <a:ext cx="8182744" cy="1219200"/>
          </a:xfrm>
        </p:spPr>
        <p:txBody>
          <a:bodyPr/>
          <a:lstStyle/>
          <a:p>
            <a:r>
              <a:rPr lang="it-IT" sz="2800" b="1">
                <a:solidFill>
                  <a:schemeClr val="tx1"/>
                </a:solidFill>
                <a:latin typeface="Comic Sans MS" charset="0"/>
                <a:ea typeface="ＭＳ Ｐゴシック" charset="0"/>
                <a:cs typeface="ＭＳ Ｐゴシック" charset="0"/>
              </a:rPr>
              <a:t>Bandwidth due to collection angle, laser and electron beam phase space distribution</a:t>
            </a:r>
            <a:endParaRPr lang="en-GB" sz="2800" b="1">
              <a:solidFill>
                <a:schemeClr val="tx1"/>
              </a:solidFill>
              <a:latin typeface="Comic Sans MS" charset="0"/>
              <a:ea typeface="ＭＳ Ｐゴシック" charset="0"/>
              <a:cs typeface="ＭＳ Ｐゴシック" charset="0"/>
            </a:endParaRPr>
          </a:p>
        </p:txBody>
      </p:sp>
      <p:graphicFrame>
        <p:nvGraphicFramePr>
          <p:cNvPr id="65540" name="Object 3"/>
          <p:cNvGraphicFramePr>
            <a:graphicFrameLocks noChangeAspect="1"/>
          </p:cNvGraphicFramePr>
          <p:nvPr>
            <p:extLst/>
          </p:nvPr>
        </p:nvGraphicFramePr>
        <p:xfrm>
          <a:off x="539552" y="4959449"/>
          <a:ext cx="7978775" cy="485775"/>
        </p:xfrm>
        <a:graphic>
          <a:graphicData uri="http://schemas.openxmlformats.org/presentationml/2006/ole">
            <mc:AlternateContent xmlns:mc="http://schemas.openxmlformats.org/markup-compatibility/2006">
              <mc:Choice xmlns:v="urn:schemas-microsoft-com:vml" Requires="v">
                <p:oleObj spid="_x0000_s200343" name="Equation" r:id="rId4" imgW="3962400" imgH="241300" progId="Equation.3">
                  <p:embed/>
                </p:oleObj>
              </mc:Choice>
              <mc:Fallback>
                <p:oleObj name="Equation" r:id="rId4" imgW="3962400" imgH="241300" progId="Equation.3">
                  <p:embed/>
                  <p:pic>
                    <p:nvPicPr>
                      <p:cNvPr id="6554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959449"/>
                        <a:ext cx="7978775" cy="485775"/>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9" name="Object 2"/>
          <p:cNvGraphicFramePr>
            <a:graphicFrameLocks noChangeAspect="1"/>
          </p:cNvGraphicFramePr>
          <p:nvPr>
            <p:extLst/>
          </p:nvPr>
        </p:nvGraphicFramePr>
        <p:xfrm>
          <a:off x="500063" y="2708920"/>
          <a:ext cx="2401887" cy="896938"/>
        </p:xfrm>
        <a:graphic>
          <a:graphicData uri="http://schemas.openxmlformats.org/presentationml/2006/ole">
            <mc:AlternateContent xmlns:mc="http://schemas.openxmlformats.org/markup-compatibility/2006">
              <mc:Choice xmlns:v="urn:schemas-microsoft-com:vml" Requires="v">
                <p:oleObj spid="_x0000_s200344" name="Equation" r:id="rId6" imgW="1320800" imgH="495300" progId="Equation.3">
                  <p:embed/>
                </p:oleObj>
              </mc:Choice>
              <mc:Fallback>
                <p:oleObj name="Equation" r:id="rId6" imgW="1320800" imgH="495300" progId="Equation.3">
                  <p:embed/>
                  <p:pic>
                    <p:nvPicPr>
                      <p:cNvPr id="19" name="Object 2"/>
                      <p:cNvPicPr>
                        <a:picLocks noChangeAspect="1" noChangeArrowheads="1"/>
                      </p:cNvPicPr>
                      <p:nvPr/>
                    </p:nvPicPr>
                    <p:blipFill>
                      <a:blip r:embed="rId7"/>
                      <a:srcRect/>
                      <a:stretch>
                        <a:fillRect/>
                      </a:stretch>
                    </p:blipFill>
                    <p:spPr bwMode="auto">
                      <a:xfrm>
                        <a:off x="500063" y="2708920"/>
                        <a:ext cx="2401887" cy="896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 name="Object 2"/>
          <p:cNvGraphicFramePr>
            <a:graphicFrameLocks noChangeAspect="1"/>
          </p:cNvGraphicFramePr>
          <p:nvPr>
            <p:extLst/>
          </p:nvPr>
        </p:nvGraphicFramePr>
        <p:xfrm>
          <a:off x="3275856" y="2708920"/>
          <a:ext cx="2147888" cy="896938"/>
        </p:xfrm>
        <a:graphic>
          <a:graphicData uri="http://schemas.openxmlformats.org/presentationml/2006/ole">
            <mc:AlternateContent xmlns:mc="http://schemas.openxmlformats.org/markup-compatibility/2006">
              <mc:Choice xmlns:v="urn:schemas-microsoft-com:vml" Requires="v">
                <p:oleObj spid="_x0000_s200345" name="Equation" r:id="rId8" imgW="1181100" imgH="495300" progId="Equation.3">
                  <p:embed/>
                </p:oleObj>
              </mc:Choice>
              <mc:Fallback>
                <p:oleObj name="Equation" r:id="rId8" imgW="1181100" imgH="495300" progId="Equation.3">
                  <p:embed/>
                  <p:pic>
                    <p:nvPicPr>
                      <p:cNvPr id="20" name="Object 2"/>
                      <p:cNvPicPr>
                        <a:picLocks noChangeAspect="1" noChangeArrowheads="1"/>
                      </p:cNvPicPr>
                      <p:nvPr/>
                    </p:nvPicPr>
                    <p:blipFill>
                      <a:blip r:embed="rId9"/>
                      <a:srcRect/>
                      <a:stretch>
                        <a:fillRect/>
                      </a:stretch>
                    </p:blipFill>
                    <p:spPr bwMode="auto">
                      <a:xfrm>
                        <a:off x="3275856" y="2708920"/>
                        <a:ext cx="2147888" cy="896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1" name="Object 2"/>
          <p:cNvGraphicFramePr>
            <a:graphicFrameLocks noChangeAspect="1"/>
          </p:cNvGraphicFramePr>
          <p:nvPr>
            <p:extLst/>
          </p:nvPr>
        </p:nvGraphicFramePr>
        <p:xfrm>
          <a:off x="5867400" y="2708920"/>
          <a:ext cx="2311400" cy="850900"/>
        </p:xfrm>
        <a:graphic>
          <a:graphicData uri="http://schemas.openxmlformats.org/presentationml/2006/ole">
            <mc:AlternateContent xmlns:mc="http://schemas.openxmlformats.org/markup-compatibility/2006">
              <mc:Choice xmlns:v="urn:schemas-microsoft-com:vml" Requires="v">
                <p:oleObj spid="_x0000_s200346" name="Equation" r:id="rId10" imgW="1270000" imgH="469900" progId="Equation.3">
                  <p:embed/>
                </p:oleObj>
              </mc:Choice>
              <mc:Fallback>
                <p:oleObj name="Equation" r:id="rId10" imgW="1270000" imgH="469900" progId="Equation.3">
                  <p:embed/>
                  <p:pic>
                    <p:nvPicPr>
                      <p:cNvPr id="21" name="Object 2"/>
                      <p:cNvPicPr>
                        <a:picLocks noChangeAspect="1" noChangeArrowheads="1"/>
                      </p:cNvPicPr>
                      <p:nvPr/>
                    </p:nvPicPr>
                    <p:blipFill>
                      <a:blip r:embed="rId11"/>
                      <a:srcRect/>
                      <a:stretch>
                        <a:fillRect/>
                      </a:stretch>
                    </p:blipFill>
                    <p:spPr bwMode="auto">
                      <a:xfrm>
                        <a:off x="5867400" y="2708920"/>
                        <a:ext cx="2311400" cy="850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Freccia giù 1"/>
          <p:cNvSpPr/>
          <p:nvPr/>
        </p:nvSpPr>
        <p:spPr bwMode="auto">
          <a:xfrm>
            <a:off x="4139952" y="4365104"/>
            <a:ext cx="288032" cy="57606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aphicFrame>
        <p:nvGraphicFramePr>
          <p:cNvPr id="10" name="Object 2"/>
          <p:cNvGraphicFramePr>
            <a:graphicFrameLocks noChangeAspect="1"/>
          </p:cNvGraphicFramePr>
          <p:nvPr>
            <p:extLst/>
          </p:nvPr>
        </p:nvGraphicFramePr>
        <p:xfrm>
          <a:off x="2085975" y="5590431"/>
          <a:ext cx="5126038" cy="1150937"/>
        </p:xfrm>
        <a:graphic>
          <a:graphicData uri="http://schemas.openxmlformats.org/presentationml/2006/ole">
            <mc:AlternateContent xmlns:mc="http://schemas.openxmlformats.org/markup-compatibility/2006">
              <mc:Choice xmlns:v="urn:schemas-microsoft-com:vml" Requires="v">
                <p:oleObj spid="_x0000_s200347" name="Equation" r:id="rId12" imgW="2819400" imgH="635000" progId="Equation.3">
                  <p:embed/>
                </p:oleObj>
              </mc:Choice>
              <mc:Fallback>
                <p:oleObj name="Equation" r:id="rId12" imgW="2819400" imgH="635000" progId="Equation.3">
                  <p:embed/>
                  <p:pic>
                    <p:nvPicPr>
                      <p:cNvPr id="10" name="Object 2"/>
                      <p:cNvPicPr>
                        <a:picLocks noChangeAspect="1" noChangeArrowheads="1"/>
                      </p:cNvPicPr>
                      <p:nvPr/>
                    </p:nvPicPr>
                    <p:blipFill>
                      <a:blip r:embed="rId13"/>
                      <a:srcRect/>
                      <a:stretch>
                        <a:fillRect/>
                      </a:stretch>
                    </p:blipFill>
                    <p:spPr bwMode="auto">
                      <a:xfrm>
                        <a:off x="2085975" y="5590431"/>
                        <a:ext cx="5126038" cy="1150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1" name="Immagine 2" descr="infn-new.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2915816" y="2852936"/>
            <a:ext cx="270176" cy="461665"/>
          </a:xfrm>
          <a:prstGeom prst="rect">
            <a:avLst/>
          </a:prstGeom>
          <a:noFill/>
        </p:spPr>
        <p:txBody>
          <a:bodyPr wrap="none" rtlCol="0">
            <a:spAutoFit/>
          </a:bodyPr>
          <a:lstStyle/>
          <a:p>
            <a:r>
              <a:rPr lang="it-IT"/>
              <a:t>;</a:t>
            </a:r>
          </a:p>
        </p:txBody>
      </p:sp>
      <p:sp>
        <p:nvSpPr>
          <p:cNvPr id="13" name="CasellaDiTesto 12"/>
          <p:cNvSpPr txBox="1"/>
          <p:nvPr/>
        </p:nvSpPr>
        <p:spPr>
          <a:xfrm>
            <a:off x="5525960" y="2852936"/>
            <a:ext cx="270176" cy="461665"/>
          </a:xfrm>
          <a:prstGeom prst="rect">
            <a:avLst/>
          </a:prstGeom>
          <a:noFill/>
        </p:spPr>
        <p:txBody>
          <a:bodyPr wrap="none" rtlCol="0">
            <a:spAutoFit/>
          </a:bodyPr>
          <a:lstStyle/>
          <a:p>
            <a:r>
              <a:rPr lang="it-IT"/>
              <a:t>;</a:t>
            </a:r>
          </a:p>
        </p:txBody>
      </p:sp>
      <p:sp>
        <p:nvSpPr>
          <p:cNvPr id="14" name="CasellaDiTesto 13"/>
          <p:cNvSpPr txBox="1"/>
          <p:nvPr/>
        </p:nvSpPr>
        <p:spPr>
          <a:xfrm>
            <a:off x="8316416" y="2852936"/>
            <a:ext cx="625892" cy="461665"/>
          </a:xfrm>
          <a:prstGeom prst="rect">
            <a:avLst/>
          </a:prstGeom>
          <a:noFill/>
        </p:spPr>
        <p:txBody>
          <a:bodyPr wrap="none" rtlCol="0">
            <a:spAutoFit/>
          </a:bodyPr>
          <a:lstStyle/>
          <a:p>
            <a:r>
              <a:rPr lang="it-IT" i="1"/>
              <a:t>etc</a:t>
            </a:r>
          </a:p>
        </p:txBody>
      </p:sp>
      <p:sp>
        <p:nvSpPr>
          <p:cNvPr id="4" name="CasellaDiTesto 3"/>
          <p:cNvSpPr txBox="1"/>
          <p:nvPr/>
        </p:nvSpPr>
        <p:spPr>
          <a:xfrm>
            <a:off x="395536" y="3717032"/>
            <a:ext cx="8496944" cy="707886"/>
          </a:xfrm>
          <a:prstGeom prst="rect">
            <a:avLst/>
          </a:prstGeom>
          <a:noFill/>
        </p:spPr>
        <p:txBody>
          <a:bodyPr wrap="square" rtlCol="0">
            <a:spAutoFit/>
          </a:bodyPr>
          <a:lstStyle/>
          <a:p>
            <a:r>
              <a:rPr lang="it-IT" sz="2000" i="1"/>
              <a:t>angular spread due to scattering angle and angular spread due to single electron incoming angle (emittance) are treated symmetrically</a:t>
            </a:r>
          </a:p>
        </p:txBody>
      </p:sp>
      <mc:AlternateContent xmlns:mc="http://schemas.openxmlformats.org/markup-compatibility/2006" xmlns:a14="http://schemas.microsoft.com/office/drawing/2010/main">
        <mc:Choice Requires="a14">
          <p:sp>
            <p:nvSpPr>
              <p:cNvPr id="17" name="TextBox 16"/>
              <p:cNvSpPr txBox="1"/>
              <p:nvPr/>
            </p:nvSpPr>
            <p:spPr>
              <a:xfrm>
                <a:off x="4572001" y="1566073"/>
                <a:ext cx="4248472" cy="792851"/>
              </a:xfrm>
              <a:prstGeom prst="rect">
                <a:avLst/>
              </a:prstGeom>
              <a:noFill/>
            </p:spPr>
            <p:txBody>
              <a:bodyPr wrap="square" lIns="0" tIns="0" rIns="0" bIns="0" rtlCol="0">
                <a:norm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ea typeface="Cambria Math" charset="0"/>
                                <a:cs typeface="Cambria Math" charset="0"/>
                              </a:rPr>
                              <m:t>−1</m:t>
                            </m:r>
                          </m:e>
                        </m:rad>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r>
                      <a:rPr lang="it-IT" b="0" i="1">
                        <a:latin typeface="Cambria Math" charset="0"/>
                        <a:ea typeface="Cambria Math" charset="0"/>
                        <a:cs typeface="Cambria Math" charset="0"/>
                      </a:rPr>
                      <m:t> </m:t>
                    </m:r>
                  </m:oMath>
                </a14:m>
                <a:endParaRPr lang="en-US"/>
              </a:p>
            </p:txBody>
          </p:sp>
        </mc:Choice>
        <mc:Fallback xmlns="">
          <p:sp>
            <p:nvSpPr>
              <p:cNvPr id="17" name="TextBox 16"/>
              <p:cNvSpPr txBox="1">
                <a:spLocks noRot="1" noChangeAspect="1" noMove="1" noResize="1" noEditPoints="1" noAdjustHandles="1" noChangeArrowheads="1" noChangeShapeType="1" noTextEdit="1"/>
              </p:cNvSpPr>
              <p:nvPr/>
            </p:nvSpPr>
            <p:spPr>
              <a:xfrm>
                <a:off x="4572001" y="1566073"/>
                <a:ext cx="4248472" cy="792851"/>
              </a:xfrm>
              <a:prstGeom prst="rect">
                <a:avLst/>
              </a:prstGeom>
              <a:blipFill>
                <a:blip r:embed="rId15"/>
                <a:stretch>
                  <a:fillRect l="-358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39552" y="1566836"/>
                <a:ext cx="3735909" cy="852473"/>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b="0" i="1">
                              <a:latin typeface="Cambria Math" charset="0"/>
                            </a:rPr>
                            <m:t>𝑋</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2</m:t>
                          </m:r>
                          <m:sSup>
                            <m:sSupPr>
                              <m:ctrlPr>
                                <a:rPr lang="it-IT" b="0" i="1">
                                  <a:latin typeface="Cambria Math" panose="02040503050406030204" pitchFamily="18" charset="0"/>
                                </a:rPr>
                              </m:ctrlPr>
                            </m:sSupPr>
                            <m:e>
                              <m:r>
                                <a:rPr lang="it-IT" b="0" i="1">
                                  <a:latin typeface="Cambria Math" charset="0"/>
                                  <a:ea typeface="Cambria Math" charset="0"/>
                                  <a:cs typeface="Cambria Math" charset="0"/>
                                </a:rPr>
                                <m:t>𝛾</m:t>
                              </m:r>
                            </m:e>
                            <m:sup>
                              <m:r>
                                <a:rPr lang="it-IT" b="0"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a:rPr lang="it-IT" b="0" i="1">
                              <a:latin typeface="Cambria Math" charset="0"/>
                            </a:rPr>
                            <m:t>𝑋</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a:rPr lang="it-IT" b="0" i="1">
                                      <a:latin typeface="Cambria Math" charset="0"/>
                                      <a:ea typeface="Cambria Math" charset="0"/>
                                      <a:cs typeface="Cambria Math" charset="0"/>
                                    </a:rPr>
                                    <m:t>𝑋</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18" name="TextBox 17"/>
              <p:cNvSpPr txBox="1">
                <a:spLocks noRot="1" noChangeAspect="1" noMove="1" noResize="1" noEditPoints="1" noAdjustHandles="1" noChangeArrowheads="1" noChangeShapeType="1" noTextEdit="1"/>
              </p:cNvSpPr>
              <p:nvPr/>
            </p:nvSpPr>
            <p:spPr>
              <a:xfrm>
                <a:off x="539552" y="1566836"/>
                <a:ext cx="3735909" cy="852473"/>
              </a:xfrm>
              <a:prstGeom prst="rect">
                <a:avLst/>
              </a:prstGeom>
              <a:blipFill>
                <a:blip r:embed="rId16"/>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35378620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a:off x="75704" y="4819429"/>
                <a:ext cx="5000352" cy="985835"/>
              </a:xfrm>
              <a:prstGeom prst="rect">
                <a:avLst/>
              </a:prstGeom>
              <a:noFill/>
            </p:spPr>
            <p:txBody>
              <a:bodyPr wrap="none" lIns="0" tIns="0" rIns="0" bIns="0" rtlCol="0">
                <a:normAutofit/>
              </a:bodyPr>
              <a:lstStyle/>
              <a:p>
                <a:pPr algn="ctr"/>
                <a14:m>
                  <m:oMathPara xmlns:m="http://schemas.openxmlformats.org/officeDocument/2006/math">
                    <m:oMathParaPr>
                      <m:jc m:val="centerGroup"/>
                    </m:oMathParaPr>
                    <m:oMath xmlns:m="http://schemas.openxmlformats.org/officeDocument/2006/math">
                      <m:r>
                        <a:rPr lang="it-IT" b="0" i="1">
                          <a:latin typeface="Cambria Math" charset="0"/>
                          <a:ea typeface="Cambria Math" charset="0"/>
                          <a:cs typeface="Cambria Math" charset="0"/>
                        </a:rPr>
                        <m:t>𝑟𝑒𝑑𝑢𝑐𝑒𝑑</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𝑟𝑚𝑠</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𝑡𝑟𝑎𝑛𝑠𝑣𝑒𝑟𝑠𝑒</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𝑚𝑜𝑚𝑒𝑛𝑡𝑢𝑚</m:t>
                      </m:r>
                      <m:r>
                        <a:rPr lang="it-IT" b="0" i="1">
                          <a:latin typeface="Cambria Math" charset="0"/>
                          <a:ea typeface="Cambria Math" charset="0"/>
                          <a:cs typeface="Cambria Math" charset="0"/>
                        </a:rPr>
                        <m:t>  </m:t>
                      </m:r>
                      <m:acc>
                        <m:accPr>
                          <m:chr m:val="̅"/>
                          <m:ctrlPr>
                            <a:rPr lang="it-IT" b="0" i="1">
                              <a:latin typeface="Cambria Math" panose="02040503050406030204" pitchFamily="18" charset="0"/>
                              <a:ea typeface="Cambria Math" charset="0"/>
                              <a:cs typeface="Cambria Math" charset="0"/>
                            </a:rPr>
                          </m:ctrlPr>
                        </m:accPr>
                        <m:e>
                          <m:r>
                            <a:rPr lang="it-IT" b="0" i="1">
                              <a:latin typeface="Cambria Math" charset="0"/>
                              <a:ea typeface="Cambria Math" charset="0"/>
                              <a:cs typeface="Cambria Math" charset="0"/>
                            </a:rPr>
                            <m:t>𝑃</m:t>
                          </m:r>
                        </m:e>
                      </m:acc>
                    </m:oMath>
                  </m:oMathPara>
                </a14:m>
                <a:endParaRPr lang="it-IT" b="0">
                  <a:ea typeface="Cambria Math" charset="0"/>
                  <a:cs typeface="Cambria Math" charset="0"/>
                </a:endParaRPr>
              </a:p>
              <a:p>
                <a:pPr algn="ctr"/>
                <a:r>
                  <a:rPr lang="it-IT" i="1">
                    <a:latin typeface="Cambria Math" charset="0"/>
                    <a:ea typeface="Cambria Math" charset="0"/>
                    <a:cs typeface="Cambria Math" charset="0"/>
                  </a:rPr>
                  <a:t>s</a:t>
                </a:r>
                <a:r>
                  <a:rPr lang="en-US" i="1">
                    <a:latin typeface="Cambria Math" charset="0"/>
                    <a:ea typeface="Cambria Math" charset="0"/>
                    <a:cs typeface="Cambria Math" charset="0"/>
                  </a:rPr>
                  <a:t>cales like </a:t>
                </a:r>
                <a:r>
                  <a:rPr lang="en-US" i="1">
                    <a:latin typeface="Symbol" charset="2"/>
                    <a:ea typeface="Symbol" charset="2"/>
                    <a:cs typeface="Symbol" charset="2"/>
                  </a:rPr>
                  <a:t>e</a:t>
                </a:r>
                <a:r>
                  <a:rPr lang="en-US" i="1" baseline="-25000">
                    <a:latin typeface="Cambria Math" charset="0"/>
                    <a:ea typeface="Cambria Math" charset="0"/>
                    <a:cs typeface="Cambria Math" charset="0"/>
                  </a:rPr>
                  <a:t>n</a:t>
                </a:r>
                <a:r>
                  <a:rPr lang="en-US" i="1">
                    <a:latin typeface="Cambria Math" charset="0"/>
                    <a:ea typeface="Cambria Math" charset="0"/>
                    <a:cs typeface="Cambria Math" charset="0"/>
                  </a:rPr>
                  <a:t> in low recoil regime,</a:t>
                </a:r>
              </a:p>
              <a:p>
                <a:pPr algn="ctr"/>
                <a:r>
                  <a:rPr lang="en-US" i="1">
                    <a:latin typeface="Cambria Math" charset="0"/>
                    <a:ea typeface="Cambria Math" charset="0"/>
                    <a:cs typeface="Cambria Math" charset="0"/>
                  </a:rPr>
                  <a:t>while it scales like  </a:t>
                </a:r>
                <a:r>
                  <a:rPr lang="en-US" i="1">
                    <a:latin typeface="Symbol" charset="2"/>
                    <a:ea typeface="Symbol" charset="2"/>
                    <a:cs typeface="Symbol" charset="2"/>
                  </a:rPr>
                  <a:t>e</a:t>
                </a:r>
                <a:r>
                  <a:rPr lang="en-US" i="1" baseline="-25000">
                    <a:latin typeface="Cambria Math" charset="0"/>
                    <a:ea typeface="Cambria Math" charset="0"/>
                    <a:cs typeface="Cambria Math" charset="0"/>
                  </a:rPr>
                  <a:t>n</a:t>
                </a:r>
                <a:r>
                  <a:rPr lang="en-US" i="1">
                    <a:latin typeface="Cambria Math" charset="0"/>
                    <a:ea typeface="Cambria Math" charset="0"/>
                    <a:cs typeface="Cambria Math" charset="0"/>
                  </a:rPr>
                  <a:t>/X</a:t>
                </a:r>
                <a:r>
                  <a:rPr lang="en-US" i="1" baseline="30000">
                    <a:latin typeface="Cambria Math" charset="0"/>
                    <a:ea typeface="Cambria Math" charset="0"/>
                    <a:cs typeface="Cambria Math" charset="0"/>
                  </a:rPr>
                  <a:t>1/2</a:t>
                </a:r>
                <a:r>
                  <a:rPr lang="en-US" i="1">
                    <a:latin typeface="Cambria Math" charset="0"/>
                    <a:ea typeface="Cambria Math" charset="0"/>
                    <a:cs typeface="Cambria Math" charset="0"/>
                  </a:rPr>
                  <a:t> in high recoil regime</a:t>
                </a:r>
              </a:p>
            </p:txBody>
          </p:sp>
        </mc:Choice>
        <mc:Fallback xmlns="">
          <p:sp>
            <p:nvSpPr>
              <p:cNvPr id="7" name="TextBox 6"/>
              <p:cNvSpPr txBox="1">
                <a:spLocks noRot="1" noChangeAspect="1" noMove="1" noResize="1" noEditPoints="1" noAdjustHandles="1" noChangeArrowheads="1" noChangeShapeType="1" noTextEdit="1"/>
              </p:cNvSpPr>
              <p:nvPr/>
            </p:nvSpPr>
            <p:spPr>
              <a:xfrm>
                <a:off x="75704" y="4819429"/>
                <a:ext cx="5000352" cy="985835"/>
              </a:xfrm>
              <a:prstGeom prst="rect">
                <a:avLst/>
              </a:prstGeom>
              <a:blipFill>
                <a:blip r:embed="rId3"/>
                <a:stretch>
                  <a:fillRect t="-1266"/>
                </a:stretch>
              </a:blipFill>
            </p:spPr>
            <p:txBody>
              <a:bodyPr/>
              <a:lstStyle/>
              <a:p>
                <a:r>
                  <a:rPr lang="it-IT">
                    <a:noFill/>
                  </a:rPr>
                  <a:t> </a:t>
                </a:r>
              </a:p>
            </p:txBody>
          </p:sp>
        </mc:Fallback>
      </mc:AlternateContent>
      <p:sp>
        <p:nvSpPr>
          <p:cNvPr id="4" name="TextBox 3"/>
          <p:cNvSpPr txBox="1"/>
          <p:nvPr/>
        </p:nvSpPr>
        <p:spPr>
          <a:xfrm>
            <a:off x="1187624" y="332656"/>
            <a:ext cx="7471917" cy="1138773"/>
          </a:xfrm>
          <a:prstGeom prst="rect">
            <a:avLst/>
          </a:prstGeom>
          <a:noFill/>
        </p:spPr>
        <p:txBody>
          <a:bodyPr wrap="none" rtlCol="0">
            <a:spAutoFit/>
          </a:bodyPr>
          <a:lstStyle/>
          <a:p>
            <a:r>
              <a:rPr lang="en-US" b="1">
                <a:solidFill>
                  <a:srgbClr val="00B050"/>
                </a:solidFill>
              </a:rPr>
              <a:t>4</a:t>
            </a:r>
            <a:r>
              <a:rPr lang="en-US" b="1" baseline="30000">
                <a:solidFill>
                  <a:srgbClr val="00B050"/>
                </a:solidFill>
              </a:rPr>
              <a:t>th</a:t>
            </a:r>
            <a:r>
              <a:rPr lang="en-US" b="1">
                <a:solidFill>
                  <a:srgbClr val="00B050"/>
                </a:solidFill>
              </a:rPr>
              <a:t> order variational expansion over rms phase space</a:t>
            </a:r>
          </a:p>
          <a:p>
            <a:r>
              <a:rPr lang="en-US" b="1">
                <a:solidFill>
                  <a:srgbClr val="00B050"/>
                </a:solidFill>
              </a:rPr>
              <a:t>distribution of two colliding beams</a:t>
            </a:r>
          </a:p>
          <a:p>
            <a:r>
              <a:rPr lang="en-US" sz="2000" b="1">
                <a:solidFill>
                  <a:srgbClr val="00B050"/>
                </a:solidFill>
              </a:rPr>
              <a:t>(</a:t>
            </a:r>
            <a:r>
              <a:rPr lang="en-US" sz="1800" b="1" i="1">
                <a:solidFill>
                  <a:srgbClr val="00B050"/>
                </a:solidFill>
              </a:rPr>
              <a:t>assumed gaussian, spectral distribution of scattered photon treated exactly</a:t>
            </a:r>
            <a:r>
              <a:rPr lang="en-US" sz="2000" b="1">
                <a:solidFill>
                  <a:srgbClr val="00B050"/>
                </a:solidFill>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0848"/>
            <a:ext cx="9144000" cy="2630905"/>
          </a:xfrm>
          <a:prstGeom prst="rect">
            <a:avLst/>
          </a:prstGeom>
        </p:spPr>
      </p:pic>
      <p:sp>
        <p:nvSpPr>
          <p:cNvPr id="8" name="TextBox 7"/>
          <p:cNvSpPr txBox="1"/>
          <p:nvPr/>
        </p:nvSpPr>
        <p:spPr>
          <a:xfrm>
            <a:off x="5082567" y="4797152"/>
            <a:ext cx="3953929" cy="686490"/>
          </a:xfrm>
          <a:prstGeom prst="rect">
            <a:avLst/>
          </a:prstGeom>
          <a:noFill/>
        </p:spPr>
        <p:txBody>
          <a:bodyPr wrap="none" lIns="0" tIns="0" rIns="0" bIns="0" rtlCol="0">
            <a:normAutofit/>
          </a:bodyPr>
          <a:lstStyle/>
          <a:p>
            <a:pPr algn="ctr"/>
            <a:r>
              <a:rPr lang="en-US" sz="1800" i="1">
                <a:latin typeface="Cambria Math" charset="0"/>
                <a:ea typeface="Cambria Math" charset="0"/>
                <a:cs typeface="Cambria Math" charset="0"/>
              </a:rPr>
              <a:t>broad-band lasers/photon beams</a:t>
            </a:r>
          </a:p>
          <a:p>
            <a:pPr algn="ctr"/>
            <a:r>
              <a:rPr lang="en-US" sz="1800" i="1">
                <a:latin typeface="Cambria Math" charset="0"/>
                <a:ea typeface="Cambria Math" charset="0"/>
                <a:cs typeface="Cambria Math" charset="0"/>
              </a:rPr>
              <a:t> are acceptable  in high recoil regime</a:t>
            </a:r>
          </a:p>
        </p:txBody>
      </p:sp>
    </p:spTree>
    <p:extLst>
      <p:ext uri="{BB962C8B-B14F-4D97-AF65-F5344CB8AC3E}">
        <p14:creationId xmlns:p14="http://schemas.microsoft.com/office/powerpoint/2010/main" val="24951517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7208"/>
            <a:ext cx="9144000" cy="5496128"/>
          </a:xfrm>
          <a:prstGeom prst="rect">
            <a:avLst/>
          </a:prstGeom>
        </p:spPr>
      </p:pic>
    </p:spTree>
    <p:extLst>
      <p:ext uri="{BB962C8B-B14F-4D97-AF65-F5344CB8AC3E}">
        <p14:creationId xmlns:p14="http://schemas.microsoft.com/office/powerpoint/2010/main" val="30828663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36" y="27384"/>
            <a:ext cx="3799464" cy="68306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1547366"/>
            <a:ext cx="5173563" cy="3033762"/>
          </a:xfrm>
          <a:prstGeom prst="rect">
            <a:avLst/>
          </a:prstGeom>
        </p:spPr>
      </p:pic>
    </p:spTree>
    <p:extLst>
      <p:ext uri="{BB962C8B-B14F-4D97-AF65-F5344CB8AC3E}">
        <p14:creationId xmlns:p14="http://schemas.microsoft.com/office/powerpoint/2010/main" val="3341061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nvPr>
        </p:nvGraphicFramePr>
        <p:xfrm>
          <a:off x="762000" y="952500"/>
          <a:ext cx="6248400" cy="5295900"/>
        </p:xfrm>
        <a:graphic>
          <a:graphicData uri="http://schemas.openxmlformats.org/presentationml/2006/ole">
            <mc:AlternateContent xmlns:mc="http://schemas.openxmlformats.org/markup-compatibility/2006">
              <mc:Choice xmlns:v="urn:schemas-microsoft-com:vml" Requires="v">
                <p:oleObj spid="_x0000_s86554" name="Document" r:id="rId5" imgW="6121400" imgH="5295900" progId="Word.Document.12">
                  <p:embed/>
                </p:oleObj>
              </mc:Choice>
              <mc:Fallback>
                <p:oleObj name="Document" r:id="rId5" imgW="6121400" imgH="5295900" progId="Word.Document.12">
                  <p:embed/>
                  <p:pic>
                    <p:nvPicPr>
                      <p:cNvPr id="2" name="Object 1"/>
                      <p:cNvPicPr/>
                      <p:nvPr/>
                    </p:nvPicPr>
                    <p:blipFill>
                      <a:blip r:embed="rId6"/>
                      <a:stretch>
                        <a:fillRect/>
                      </a:stretch>
                    </p:blipFill>
                    <p:spPr>
                      <a:xfrm>
                        <a:off x="762000" y="952500"/>
                        <a:ext cx="6248400" cy="5295900"/>
                      </a:xfrm>
                      <a:prstGeom prst="rect">
                        <a:avLst/>
                      </a:prstGeom>
                    </p:spPr>
                  </p:pic>
                </p:oleObj>
              </mc:Fallback>
            </mc:AlternateContent>
          </a:graphicData>
        </a:graphic>
      </p:graphicFrame>
    </p:spTree>
    <p:extLst>
      <p:ext uri="{BB962C8B-B14F-4D97-AF65-F5344CB8AC3E}">
        <p14:creationId xmlns:p14="http://schemas.microsoft.com/office/powerpoint/2010/main" val="92092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857250"/>
            <a:ext cx="9078278" cy="11049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197514" y="914400"/>
            <a:ext cx="8036367" cy="1015663"/>
          </a:xfrm>
          <a:prstGeom prst="rect">
            <a:avLst/>
          </a:prstGeom>
        </p:spPr>
        <p:txBody>
          <a:bodyPr wrap="none">
            <a:spAutoFit/>
          </a:bodyPr>
          <a:lstStyle/>
          <a:p>
            <a:pPr algn="ctr"/>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a:t>
            </a:r>
            <a:r>
              <a:rPr lang="it-IT" sz="3000" b="1" dirty="0" err="1">
                <a:solidFill>
                  <a:srgbClr val="0070C0"/>
                </a:solidFill>
                <a:latin typeface="Times New Roman" panose="02020603050405020304" pitchFamily="18" charset="0"/>
                <a:cs typeface="Times New Roman" panose="02020603050405020304" pitchFamily="18" charset="0"/>
              </a:rPr>
              <a:t>FELs</a:t>
            </a:r>
          </a:p>
          <a:p>
            <a:pPr algn="ctr"/>
            <a:r>
              <a:rPr lang="it-IT" sz="3000" b="1" dirty="0" err="1">
                <a:solidFill>
                  <a:srgbClr val="0070C0"/>
                </a:solidFill>
                <a:latin typeface="Times New Roman" panose="02020603050405020304" pitchFamily="18" charset="0"/>
                <a:cs typeface="Times New Roman" panose="02020603050405020304" pitchFamily="18" charset="0"/>
              </a:rPr>
              <a:t>Electron Beam Energy to radiate at ~ Angstrom</a:t>
            </a:r>
          </a:p>
        </p:txBody>
      </p:sp>
      <p:graphicFrame>
        <p:nvGraphicFramePr>
          <p:cNvPr id="9" name="Tabella 8"/>
          <p:cNvGraphicFramePr>
            <a:graphicFrameLocks noGrp="1"/>
          </p:cNvGraphicFramePr>
          <p:nvPr>
            <p:extLst>
              <p:ext uri="{D42A27DB-BD31-4B8C-83A1-F6EECF244321}">
                <p14:modId xmlns:p14="http://schemas.microsoft.com/office/powerpoint/2010/main" val="626947542"/>
              </p:ext>
            </p:extLst>
          </p:nvPr>
        </p:nvGraphicFramePr>
        <p:xfrm>
          <a:off x="1222312" y="3346937"/>
          <a:ext cx="6447360" cy="2971802"/>
        </p:xfrm>
        <a:graphic>
          <a:graphicData uri="http://schemas.openxmlformats.org/drawingml/2006/table">
            <a:tbl>
              <a:tblPr firstRow="1" bandRow="1">
                <a:tableStyleId>{5C22544A-7EE6-4342-B048-85BDC9FD1C3A}</a:tableStyleId>
              </a:tblPr>
              <a:tblGrid>
                <a:gridCol w="1150140">
                  <a:extLst>
                    <a:ext uri="{9D8B030D-6E8A-4147-A177-3AD203B41FA5}">
                      <a16:colId xmlns:a16="http://schemas.microsoft.com/office/drawing/2014/main" val="1362055675"/>
                    </a:ext>
                  </a:extLst>
                </a:gridCol>
                <a:gridCol w="1851031">
                  <a:extLst>
                    <a:ext uri="{9D8B030D-6E8A-4147-A177-3AD203B41FA5}">
                      <a16:colId xmlns:a16="http://schemas.microsoft.com/office/drawing/2014/main" val="2576708051"/>
                    </a:ext>
                  </a:extLst>
                </a:gridCol>
                <a:gridCol w="1769665">
                  <a:extLst>
                    <a:ext uri="{9D8B030D-6E8A-4147-A177-3AD203B41FA5}">
                      <a16:colId xmlns:a16="http://schemas.microsoft.com/office/drawing/2014/main" val="1818497601"/>
                    </a:ext>
                  </a:extLst>
                </a:gridCol>
                <a:gridCol w="1676524">
                  <a:extLst>
                    <a:ext uri="{9D8B030D-6E8A-4147-A177-3AD203B41FA5}">
                      <a16:colId xmlns:a16="http://schemas.microsoft.com/office/drawing/2014/main" val="3104679206"/>
                    </a:ext>
                  </a:extLst>
                </a:gridCol>
              </a:tblGrid>
              <a:tr h="647487">
                <a:tc>
                  <a:txBody>
                    <a:bodyPr/>
                    <a:lstStyle/>
                    <a:p>
                      <a:pPr algn="ctr"/>
                      <a:endParaRPr lang="it-IT" sz="1400" dirty="0">
                        <a:solidFill>
                          <a:schemeClr val="tx1"/>
                        </a:solidFill>
                        <a:latin typeface="Times New Roman" panose="02020603050405020304" pitchFamily="18" charset="0"/>
                        <a:cs typeface="Times New Roman" panose="02020603050405020304" pitchFamily="18" charset="0"/>
                      </a:endParaRPr>
                    </a:p>
                    <a:p>
                      <a:pPr algn="ctr"/>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err="1">
                          <a:solidFill>
                            <a:schemeClr val="tx1"/>
                          </a:solidFill>
                          <a:latin typeface="Times New Roman" panose="02020603050405020304" pitchFamily="18" charset="0"/>
                          <a:cs typeface="Times New Roman" panose="02020603050405020304" pitchFamily="18" charset="0"/>
                        </a:rPr>
                        <a:t>Radiation Wavelength (A)</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Electron Beam Energy (GeV)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Linac Length (m)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464863">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0.5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14.3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464863">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500.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464863">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it-IT" sz="1400" dirty="0">
                          <a:solidFill>
                            <a:schemeClr val="tx1"/>
                          </a:solidFill>
                          <a:latin typeface="Times New Roman" panose="02020603050405020304" pitchFamily="18" charset="0"/>
                          <a:cs typeface="Times New Roman" panose="02020603050405020304" pitchFamily="18" charset="0"/>
                        </a:rPr>
                        <a:t>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17.5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1700.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464863">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2.4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4.0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 650.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464863">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3.8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dirty="0">
                          <a:solidFill>
                            <a:schemeClr val="tx1"/>
                          </a:solidFill>
                          <a:latin typeface="Times New Roman" panose="02020603050405020304" pitchFamily="18" charset="0"/>
                          <a:cs typeface="Times New Roman" panose="02020603050405020304" pitchFamily="18" charset="0"/>
                        </a:rPr>
                        <a:t>???? &lt; 200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3" name="TextBox 2">
            <a:extLst>
              <a:ext uri="{FF2B5EF4-FFF2-40B4-BE49-F238E27FC236}">
                <a16:creationId xmlns:a16="http://schemas.microsoft.com/office/drawing/2014/main" id="{8F27EBA6-2A05-7644-9BB2-B245A1869339}"/>
              </a:ext>
            </a:extLst>
          </p:cNvPr>
          <p:cNvSpPr txBox="1"/>
          <p:nvPr/>
        </p:nvSpPr>
        <p:spPr>
          <a:xfrm>
            <a:off x="1704484" y="2392939"/>
            <a:ext cx="5799152" cy="523220"/>
          </a:xfrm>
          <a:prstGeom prst="rect">
            <a:avLst/>
          </a:prstGeom>
          <a:noFill/>
        </p:spPr>
        <p:txBody>
          <a:bodyPr wrap="none" rtlCol="0">
            <a:spAutoFit/>
          </a:bodyPr>
          <a:lstStyle/>
          <a:p>
            <a:r>
              <a:rPr lang="it-IT" sz="2800">
                <a:latin typeface="Symbol" pitchFamily="2" charset="2"/>
              </a:rPr>
              <a:t>l</a:t>
            </a:r>
            <a:r>
              <a:rPr lang="it-IT" sz="2800" baseline="-25000"/>
              <a:t>R</a:t>
            </a:r>
            <a:r>
              <a:rPr lang="it-IT" sz="2800"/>
              <a:t> = </a:t>
            </a:r>
            <a:r>
              <a:rPr lang="it-IT" sz="2800">
                <a:latin typeface="Symbol" pitchFamily="2" charset="2"/>
              </a:rPr>
              <a:t>l</a:t>
            </a:r>
            <a:r>
              <a:rPr lang="it-IT" sz="2800" baseline="-25000">
                <a:latin typeface="+mj-lt"/>
              </a:rPr>
              <a:t>w</a:t>
            </a:r>
            <a:r>
              <a:rPr lang="it-IT" sz="2800"/>
              <a:t> (1+a</a:t>
            </a:r>
            <a:r>
              <a:rPr lang="it-IT" sz="2800" baseline="-25000"/>
              <a:t>w</a:t>
            </a:r>
            <a:r>
              <a:rPr lang="it-IT" sz="2800" baseline="30000"/>
              <a:t>2</a:t>
            </a:r>
            <a:r>
              <a:rPr lang="it-IT" sz="2800"/>
              <a:t>)/ 2</a:t>
            </a:r>
            <a:r>
              <a:rPr lang="it-IT" sz="2800">
                <a:latin typeface="Symbol" pitchFamily="2" charset="2"/>
              </a:rPr>
              <a:t>g</a:t>
            </a:r>
            <a:r>
              <a:rPr lang="it-IT" sz="2800" baseline="30000"/>
              <a:t>2  </a:t>
            </a:r>
            <a:r>
              <a:rPr lang="it-IT" sz="2800"/>
              <a:t>   ,    </a:t>
            </a:r>
            <a:r>
              <a:rPr lang="it-IT" sz="2800">
                <a:latin typeface="Symbol" pitchFamily="2" charset="2"/>
              </a:rPr>
              <a:t>l</a:t>
            </a:r>
            <a:r>
              <a:rPr lang="it-IT" sz="2800" baseline="-25000"/>
              <a:t>w</a:t>
            </a:r>
            <a:r>
              <a:rPr lang="it-IT"/>
              <a:t> </a:t>
            </a:r>
            <a:r>
              <a:rPr lang="it-IT" sz="2800">
                <a:cs typeface="Times New Roman" panose="02020603050405020304" pitchFamily="18" charset="0"/>
              </a:rPr>
              <a:t>÷ 1.2-3 cm </a:t>
            </a:r>
          </a:p>
        </p:txBody>
      </p:sp>
    </p:spTree>
    <p:extLst>
      <p:ext uri="{BB962C8B-B14F-4D97-AF65-F5344CB8AC3E}">
        <p14:creationId xmlns:p14="http://schemas.microsoft.com/office/powerpoint/2010/main" val="13923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0355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2946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7" name="Immagine 1" descr="Untitled.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1" descr="Untitledb.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96344" y="3284984"/>
            <a:ext cx="5940152" cy="3563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755576" y="548680"/>
            <a:ext cx="7776864" cy="803297"/>
          </a:xfrm>
          <a:prstGeom prst="rect">
            <a:avLst/>
          </a:prstGeom>
        </p:spPr>
        <p:txBody>
          <a:bodyPr wrap="square">
            <a:spAutoFit/>
          </a:bodyPr>
          <a:lstStyle/>
          <a:p>
            <a:pPr eaLnBrk="1" hangingPunct="1">
              <a:lnSpc>
                <a:spcPct val="120000"/>
              </a:lnSpc>
              <a:spcBef>
                <a:spcPct val="20000"/>
              </a:spcBef>
            </a:pPr>
            <a:r>
              <a:rPr lang="en-US" b="1">
                <a:solidFill>
                  <a:srgbClr val="0000FF"/>
                </a:solidFill>
              </a:rPr>
              <a:t>Collisore elettrone-fotone altamente </a:t>
            </a:r>
          </a:p>
          <a:p>
            <a:pPr eaLnBrk="1" hangingPunct="1">
              <a:lnSpc>
                <a:spcPct val="120000"/>
              </a:lnSpc>
              <a:spcBef>
                <a:spcPct val="20000"/>
              </a:spcBef>
            </a:pPr>
            <a:r>
              <a:rPr lang="en-US" b="1">
                <a:solidFill>
                  <a:srgbClr val="0000FF"/>
                </a:solidFill>
              </a:rPr>
              <a:t>asimmetrico e compatto* (cfr. LHC)</a:t>
            </a:r>
          </a:p>
        </p:txBody>
      </p:sp>
      <p:sp>
        <p:nvSpPr>
          <p:cNvPr id="7" name="Rettangolo 6"/>
          <p:cNvSpPr/>
          <p:nvPr/>
        </p:nvSpPr>
        <p:spPr>
          <a:xfrm>
            <a:off x="4232920" y="1752600"/>
            <a:ext cx="4911080" cy="1412694"/>
          </a:xfrm>
          <a:prstGeom prst="rect">
            <a:avLst/>
          </a:prstGeom>
        </p:spPr>
        <p:txBody>
          <a:bodyPr wrap="square">
            <a:spAutoFit/>
          </a:bodyPr>
          <a:lstStyle/>
          <a:p>
            <a:pPr eaLnBrk="1" hangingPunct="1">
              <a:lnSpc>
                <a:spcPct val="120000"/>
              </a:lnSpc>
              <a:spcBef>
                <a:spcPct val="20000"/>
              </a:spcBef>
            </a:pPr>
            <a:r>
              <a:rPr lang="en-US" b="1">
                <a:solidFill>
                  <a:srgbClr val="0000FF"/>
                </a:solidFill>
              </a:rPr>
              <a:t>Fascio secondario di fotoni prodotto grazie al grande boost di Lorentz del sistema di riferimento del centro di massa elettrone-fotone (cfr. LHC, simmetrico, zero boost di Lorentz)</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76200" y="4406104"/>
            <a:ext cx="3581400" cy="1080296"/>
          </a:xfrm>
          <a:prstGeom prst="rect">
            <a:avLst/>
          </a:prstGeom>
        </p:spPr>
        <p:txBody>
          <a:bodyPr wrap="square">
            <a:spAutoFit/>
          </a:bodyPr>
          <a:lstStyle/>
          <a:p>
            <a:pPr eaLnBrk="1" hangingPunct="1">
              <a:lnSpc>
                <a:spcPct val="120000"/>
              </a:lnSpc>
              <a:spcBef>
                <a:spcPct val="20000"/>
              </a:spcBef>
            </a:pPr>
            <a:r>
              <a:rPr lang="en-US" b="1">
                <a:solidFill>
                  <a:srgbClr val="0000FF"/>
                </a:solidFill>
              </a:rPr>
              <a:t>Elettroni con energia nel range 10-100 MeV collidono contro fotoni laser con energia nel range 1-3 eV</a:t>
            </a:r>
          </a:p>
        </p:txBody>
      </p:sp>
      <p:sp>
        <p:nvSpPr>
          <p:cNvPr id="10" name="CasellaDiTesto 9"/>
          <p:cNvSpPr txBox="1"/>
          <p:nvPr/>
        </p:nvSpPr>
        <p:spPr>
          <a:xfrm>
            <a:off x="451556" y="3499556"/>
            <a:ext cx="2701130" cy="461665"/>
          </a:xfrm>
          <a:prstGeom prst="rect">
            <a:avLst/>
          </a:prstGeom>
          <a:solidFill>
            <a:srgbClr val="FFFF00"/>
          </a:solidFill>
        </p:spPr>
        <p:txBody>
          <a:bodyPr wrap="none" rtlCol="0">
            <a:spAutoFit/>
          </a:bodyPr>
          <a:lstStyle/>
          <a:p>
            <a:r>
              <a:rPr lang="it-IT" sz="2400" b="1"/>
              <a:t>Nuova Generazione</a:t>
            </a:r>
          </a:p>
        </p:txBody>
      </p:sp>
    </p:spTree>
    <p:extLst>
      <p:ext uri="{BB962C8B-B14F-4D97-AF65-F5344CB8AC3E}">
        <p14:creationId xmlns:p14="http://schemas.microsoft.com/office/powerpoint/2010/main" val="16397454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877305"/>
            <a:ext cx="8534400" cy="5904495"/>
          </a:xfrm>
          <a:prstGeom prst="rect">
            <a:avLst/>
          </a:prstGeom>
        </p:spPr>
      </p:pic>
    </p:spTree>
    <p:extLst>
      <p:ext uri="{BB962C8B-B14F-4D97-AF65-F5344CB8AC3E}">
        <p14:creationId xmlns:p14="http://schemas.microsoft.com/office/powerpoint/2010/main" val="18141321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00307"/>
            <a:ext cx="8305800" cy="5705293"/>
          </a:xfrm>
          <a:prstGeom prst="rect">
            <a:avLst/>
          </a:prstGeom>
        </p:spPr>
      </p:pic>
    </p:spTree>
    <p:extLst>
      <p:ext uri="{BB962C8B-B14F-4D97-AF65-F5344CB8AC3E}">
        <p14:creationId xmlns:p14="http://schemas.microsoft.com/office/powerpoint/2010/main" val="305571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14400"/>
            <a:ext cx="7848600" cy="5806073"/>
          </a:xfrm>
          <a:prstGeom prst="rect">
            <a:avLst/>
          </a:prstGeom>
        </p:spPr>
      </p:pic>
    </p:spTree>
    <p:extLst>
      <p:ext uri="{BB962C8B-B14F-4D97-AF65-F5344CB8AC3E}">
        <p14:creationId xmlns:p14="http://schemas.microsoft.com/office/powerpoint/2010/main" val="20977163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Immagine 2" descr="Untitledd.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288144" cy="512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bject 3"/>
          <p:cNvSpPr/>
          <p:nvPr/>
        </p:nvSpPr>
        <p:spPr>
          <a:xfrm>
            <a:off x="0" y="0"/>
            <a:ext cx="838200" cy="825500"/>
          </a:xfrm>
          <a:prstGeom prst="rect">
            <a:avLst/>
          </a:prstGeom>
          <a:blipFill>
            <a:blip r:embed="rId3" cstate="print"/>
            <a:stretch>
              <a:fillRect/>
            </a:stretch>
          </a:blipFill>
        </p:spPr>
        <p:txBody>
          <a:bodyPr wrap="square" lIns="0" tIns="0" rIns="0" bIns="0" rtlCol="0"/>
          <a:lstStyle/>
          <a:p>
            <a:endParaRPr/>
          </a:p>
        </p:txBody>
      </p:sp>
      <p:sp>
        <p:nvSpPr>
          <p:cNvPr id="116738" name="Rettangolo 1"/>
          <p:cNvSpPr>
            <a:spLocks noChangeArrowheads="1"/>
          </p:cNvSpPr>
          <p:nvPr/>
        </p:nvSpPr>
        <p:spPr bwMode="auto">
          <a:xfrm>
            <a:off x="0" y="6197024"/>
            <a:ext cx="9144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it-IT" sz="1600" b="1"/>
              <a:t>Per una review omni-comprensiva delle applicazioni delle sorgenti Thomson/Compton si veda la present. di A. Variola (INFN-LNF) al PAHBB-2016 Workshop (https://conferences.pa.ucla.edu/hbb/index.html)</a:t>
            </a:r>
          </a:p>
        </p:txBody>
      </p:sp>
      <p:sp>
        <p:nvSpPr>
          <p:cNvPr id="2" name="Rettangolo 1"/>
          <p:cNvSpPr/>
          <p:nvPr/>
        </p:nvSpPr>
        <p:spPr>
          <a:xfrm>
            <a:off x="381000" y="0"/>
            <a:ext cx="8763000" cy="1190069"/>
          </a:xfrm>
          <a:prstGeom prst="rect">
            <a:avLst/>
          </a:prstGeom>
        </p:spPr>
        <p:txBody>
          <a:bodyPr wrap="square">
            <a:spAutoFit/>
          </a:bodyPr>
          <a:lstStyle/>
          <a:p>
            <a:pPr eaLnBrk="1" hangingPunct="1">
              <a:lnSpc>
                <a:spcPct val="120000"/>
              </a:lnSpc>
              <a:spcBef>
                <a:spcPct val="20000"/>
              </a:spcBef>
            </a:pPr>
            <a:r>
              <a:rPr lang="en-US" sz="2000" b="1">
                <a:solidFill>
                  <a:srgbClr val="0000FF"/>
                </a:solidFill>
              </a:rPr>
              <a:t>Radio-terapia con raggi X monocromatici del glioblastoma cerebrale, basato su attivazione Auger di cisplatino nelle cellule tumorali. Gli elettroni Auger attivati mediante K-edge dai fotoni X depositano radiazione solo all’interno del tumore.</a:t>
            </a:r>
          </a:p>
        </p:txBody>
      </p:sp>
    </p:spTree>
    <p:extLst>
      <p:ext uri="{BB962C8B-B14F-4D97-AF65-F5344CB8AC3E}">
        <p14:creationId xmlns:p14="http://schemas.microsoft.com/office/powerpoint/2010/main" val="35503242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762000"/>
            <a:ext cx="4503738"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Line 1029"/>
          <p:cNvSpPr>
            <a:spLocks noChangeShapeType="1"/>
          </p:cNvSpPr>
          <p:nvPr/>
        </p:nvSpPr>
        <p:spPr bwMode="auto">
          <a:xfrm flipV="1">
            <a:off x="5334000" y="1981200"/>
            <a:ext cx="685800" cy="304800"/>
          </a:xfrm>
          <a:prstGeom prst="line">
            <a:avLst/>
          </a:prstGeom>
          <a:noFill/>
          <a:ln w="28575">
            <a:solidFill>
              <a:srgbClr val="0066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94211" name="Line 1031"/>
          <p:cNvSpPr>
            <a:spLocks noChangeShapeType="1"/>
          </p:cNvSpPr>
          <p:nvPr/>
        </p:nvSpPr>
        <p:spPr bwMode="auto">
          <a:xfrm flipV="1">
            <a:off x="4724400" y="2286000"/>
            <a:ext cx="762000" cy="4572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94212" name="Text Box 1032"/>
          <p:cNvSpPr txBox="1">
            <a:spLocks noChangeArrowheads="1"/>
          </p:cNvSpPr>
          <p:nvPr/>
        </p:nvSpPr>
        <p:spPr bwMode="auto">
          <a:xfrm>
            <a:off x="5334000" y="2362200"/>
            <a:ext cx="796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i="1"/>
              <a:t>FLASH</a:t>
            </a:r>
            <a:endParaRPr lang="it-IT"/>
          </a:p>
        </p:txBody>
      </p:sp>
      <p:sp>
        <p:nvSpPr>
          <p:cNvPr id="94213" name="Text Box 1033"/>
          <p:cNvSpPr txBox="1">
            <a:spLocks noChangeArrowheads="1"/>
          </p:cNvSpPr>
          <p:nvPr/>
        </p:nvSpPr>
        <p:spPr bwMode="auto">
          <a:xfrm>
            <a:off x="5181600" y="685800"/>
            <a:ext cx="4953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12.4</a:t>
            </a:r>
            <a:endParaRPr lang="it-IT"/>
          </a:p>
        </p:txBody>
      </p:sp>
      <p:sp>
        <p:nvSpPr>
          <p:cNvPr id="94214" name="Text Box 1034"/>
          <p:cNvSpPr txBox="1">
            <a:spLocks noChangeArrowheads="1"/>
          </p:cNvSpPr>
          <p:nvPr/>
        </p:nvSpPr>
        <p:spPr bwMode="auto">
          <a:xfrm>
            <a:off x="6019800" y="685800"/>
            <a:ext cx="4953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1.24</a:t>
            </a:r>
            <a:endParaRPr lang="it-IT"/>
          </a:p>
        </p:txBody>
      </p:sp>
      <p:sp>
        <p:nvSpPr>
          <p:cNvPr id="94215" name="Text Box 1035"/>
          <p:cNvSpPr txBox="1">
            <a:spLocks noChangeArrowheads="1"/>
          </p:cNvSpPr>
          <p:nvPr/>
        </p:nvSpPr>
        <p:spPr bwMode="auto">
          <a:xfrm>
            <a:off x="6705600" y="685800"/>
            <a:ext cx="58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0.124</a:t>
            </a:r>
            <a:endParaRPr lang="it-IT"/>
          </a:p>
        </p:txBody>
      </p:sp>
      <p:sp>
        <p:nvSpPr>
          <p:cNvPr id="94216" name="Text Box 1036"/>
          <p:cNvSpPr txBox="1">
            <a:spLocks noChangeArrowheads="1"/>
          </p:cNvSpPr>
          <p:nvPr/>
        </p:nvSpPr>
        <p:spPr bwMode="auto">
          <a:xfrm>
            <a:off x="7620000" y="685800"/>
            <a:ext cx="736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a:latin typeface="Symbol" charset="0"/>
              </a:rPr>
              <a:t>l</a:t>
            </a:r>
            <a:r>
              <a:rPr lang="it-IT" sz="1400" b="1"/>
              <a:t>  (nm)</a:t>
            </a:r>
            <a:endParaRPr lang="it-IT"/>
          </a:p>
        </p:txBody>
      </p:sp>
      <p:sp>
        <p:nvSpPr>
          <p:cNvPr id="94217" name="Line 1037"/>
          <p:cNvSpPr>
            <a:spLocks noChangeShapeType="1"/>
          </p:cNvSpPr>
          <p:nvPr/>
        </p:nvSpPr>
        <p:spPr bwMode="auto">
          <a:xfrm>
            <a:off x="5486400" y="990600"/>
            <a:ext cx="0" cy="1524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94218" name="Line 1038"/>
          <p:cNvSpPr>
            <a:spLocks noChangeShapeType="1"/>
          </p:cNvSpPr>
          <p:nvPr/>
        </p:nvSpPr>
        <p:spPr bwMode="auto">
          <a:xfrm>
            <a:off x="6248400" y="990600"/>
            <a:ext cx="0" cy="1524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94219" name="Line 1039"/>
          <p:cNvSpPr>
            <a:spLocks noChangeShapeType="1"/>
          </p:cNvSpPr>
          <p:nvPr/>
        </p:nvSpPr>
        <p:spPr bwMode="auto">
          <a:xfrm>
            <a:off x="7010400" y="990600"/>
            <a:ext cx="0" cy="1524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grpSp>
        <p:nvGrpSpPr>
          <p:cNvPr id="94220" name="Group 1040"/>
          <p:cNvGrpSpPr>
            <a:grpSpLocks/>
          </p:cNvGrpSpPr>
          <p:nvPr/>
        </p:nvGrpSpPr>
        <p:grpSpPr bwMode="auto">
          <a:xfrm>
            <a:off x="6781800" y="3962400"/>
            <a:ext cx="2255838" cy="685800"/>
            <a:chOff x="4272" y="2496"/>
            <a:chExt cx="1421" cy="432"/>
          </a:xfrm>
        </p:grpSpPr>
        <p:sp>
          <p:nvSpPr>
            <p:cNvPr id="94235" name="Line 1041"/>
            <p:cNvSpPr>
              <a:spLocks noChangeShapeType="1"/>
            </p:cNvSpPr>
            <p:nvPr/>
          </p:nvSpPr>
          <p:spPr bwMode="auto">
            <a:xfrm flipV="1">
              <a:off x="4416" y="2688"/>
              <a:ext cx="1008" cy="24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94236" name="Text Box 1042"/>
            <p:cNvSpPr txBox="1">
              <a:spLocks noChangeArrowheads="1"/>
            </p:cNvSpPr>
            <p:nvPr/>
          </p:nvSpPr>
          <p:spPr bwMode="auto">
            <a:xfrm rot="-777393">
              <a:off x="4272" y="2496"/>
              <a:ext cx="1421"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i="1">
                  <a:solidFill>
                    <a:schemeClr val="accent2"/>
                  </a:solidFill>
                </a:rPr>
                <a:t>Thomson/Compton Sources</a:t>
              </a:r>
              <a:endParaRPr lang="it-IT"/>
            </a:p>
          </p:txBody>
        </p:sp>
      </p:grpSp>
      <p:sp>
        <p:nvSpPr>
          <p:cNvPr id="94221" name="Rectangle 1044"/>
          <p:cNvSpPr>
            <a:spLocks noChangeArrowheads="1"/>
          </p:cNvSpPr>
          <p:nvPr/>
        </p:nvSpPr>
        <p:spPr bwMode="auto">
          <a:xfrm>
            <a:off x="1219200" y="0"/>
            <a:ext cx="6172200" cy="4572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it-IT" sz="2800" b="1">
                <a:solidFill>
                  <a:srgbClr val="CC0000"/>
                </a:solidFill>
              </a:rPr>
              <a:t>Brilliance of Lasers and X-ray sources</a:t>
            </a:r>
            <a:endParaRPr lang="it-IT" sz="4400">
              <a:solidFill>
                <a:schemeClr val="tx2"/>
              </a:solidFill>
            </a:endParaRPr>
          </a:p>
        </p:txBody>
      </p:sp>
      <p:sp>
        <p:nvSpPr>
          <p:cNvPr id="94222" name="Ovale 23"/>
          <p:cNvSpPr>
            <a:spLocks noChangeArrowheads="1"/>
          </p:cNvSpPr>
          <p:nvPr/>
        </p:nvSpPr>
        <p:spPr bwMode="auto">
          <a:xfrm rot="1211031">
            <a:off x="3373438" y="1382713"/>
            <a:ext cx="1090612" cy="457200"/>
          </a:xfrm>
          <a:prstGeom prst="ellipse">
            <a:avLst/>
          </a:prstGeom>
          <a:solidFill>
            <a:schemeClr val="accent1"/>
          </a:solidFill>
          <a:ln w="9525">
            <a:solidFill>
              <a:schemeClr val="tx1"/>
            </a:solidFill>
            <a:round/>
            <a:headEnd/>
            <a:tailEnd/>
          </a:ln>
        </p:spPr>
        <p:txBody>
          <a:bodyPr/>
          <a:lstStyle/>
          <a:p>
            <a:endParaRPr lang="it-IT"/>
          </a:p>
        </p:txBody>
      </p:sp>
      <p:sp>
        <p:nvSpPr>
          <p:cNvPr id="94223" name="CasellaDiTesto 24"/>
          <p:cNvSpPr txBox="1">
            <a:spLocks noChangeArrowheads="1"/>
          </p:cNvSpPr>
          <p:nvPr/>
        </p:nvSpPr>
        <p:spPr bwMode="auto">
          <a:xfrm>
            <a:off x="3352800" y="1295400"/>
            <a:ext cx="11763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0000"/>
                </a:solidFill>
              </a:rPr>
              <a:t>BELLA</a:t>
            </a:r>
          </a:p>
        </p:txBody>
      </p:sp>
      <p:sp>
        <p:nvSpPr>
          <p:cNvPr id="94224" name="CasellaDiTesto 25"/>
          <p:cNvSpPr txBox="1">
            <a:spLocks noChangeArrowheads="1"/>
          </p:cNvSpPr>
          <p:nvPr/>
        </p:nvSpPr>
        <p:spPr bwMode="auto">
          <a:xfrm>
            <a:off x="9880600" y="5346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graphicFrame>
        <p:nvGraphicFramePr>
          <p:cNvPr id="94226" name="Object 2"/>
          <p:cNvGraphicFramePr>
            <a:graphicFrameLocks noChangeAspect="1"/>
          </p:cNvGraphicFramePr>
          <p:nvPr/>
        </p:nvGraphicFramePr>
        <p:xfrm>
          <a:off x="1295400" y="2362200"/>
          <a:ext cx="2703513" cy="1095375"/>
        </p:xfrm>
        <a:graphic>
          <a:graphicData uri="http://schemas.openxmlformats.org/presentationml/2006/ole">
            <mc:AlternateContent xmlns:mc="http://schemas.openxmlformats.org/markup-compatibility/2006">
              <mc:Choice xmlns:v="urn:schemas-microsoft-com:vml" Requires="v">
                <p:oleObj spid="_x0000_s229549" name="Equation" r:id="rId5" imgW="1409700" imgH="571500" progId="Equation.3">
                  <p:embed/>
                </p:oleObj>
              </mc:Choice>
              <mc:Fallback>
                <p:oleObj name="Equation" r:id="rId5" imgW="14097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362200"/>
                        <a:ext cx="2703513" cy="1095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27" name="Object 3"/>
          <p:cNvGraphicFramePr>
            <a:graphicFrameLocks noChangeAspect="1"/>
          </p:cNvGraphicFramePr>
          <p:nvPr/>
        </p:nvGraphicFramePr>
        <p:xfrm>
          <a:off x="1295400" y="1219200"/>
          <a:ext cx="2057400" cy="938213"/>
        </p:xfrm>
        <a:graphic>
          <a:graphicData uri="http://schemas.openxmlformats.org/presentationml/2006/ole">
            <mc:AlternateContent xmlns:mc="http://schemas.openxmlformats.org/markup-compatibility/2006">
              <mc:Choice xmlns:v="urn:schemas-microsoft-com:vml" Requires="v">
                <p:oleObj spid="_x0000_s229550" name="Equation" r:id="rId7" imgW="1028700" imgH="469900" progId="Equation.3">
                  <p:embed/>
                </p:oleObj>
              </mc:Choice>
              <mc:Fallback>
                <p:oleObj name="Equation" r:id="rId7" imgW="10287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19200"/>
                        <a:ext cx="2057400" cy="938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28" name="Ovale 23"/>
          <p:cNvSpPr>
            <a:spLocks noChangeArrowheads="1"/>
          </p:cNvSpPr>
          <p:nvPr/>
        </p:nvSpPr>
        <p:spPr bwMode="auto">
          <a:xfrm rot="1616765">
            <a:off x="3486150" y="703263"/>
            <a:ext cx="862013" cy="457200"/>
          </a:xfrm>
          <a:prstGeom prst="ellipse">
            <a:avLst/>
          </a:prstGeom>
          <a:solidFill>
            <a:schemeClr val="accent1"/>
          </a:solidFill>
          <a:ln w="9525">
            <a:solidFill>
              <a:schemeClr val="tx1"/>
            </a:solidFill>
            <a:round/>
            <a:headEnd/>
            <a:tailEnd/>
          </a:ln>
        </p:spPr>
        <p:txBody>
          <a:bodyPr/>
          <a:lstStyle/>
          <a:p>
            <a:endParaRPr lang="it-IT"/>
          </a:p>
        </p:txBody>
      </p:sp>
      <p:sp>
        <p:nvSpPr>
          <p:cNvPr id="94229" name="CasellaDiTesto 24"/>
          <p:cNvSpPr txBox="1">
            <a:spLocks noChangeArrowheads="1"/>
          </p:cNvSpPr>
          <p:nvPr/>
        </p:nvSpPr>
        <p:spPr bwMode="auto">
          <a:xfrm>
            <a:off x="3581400" y="68580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800000"/>
                </a:solidFill>
              </a:rPr>
              <a:t>ELI</a:t>
            </a:r>
          </a:p>
        </p:txBody>
      </p:sp>
      <p:graphicFrame>
        <p:nvGraphicFramePr>
          <p:cNvPr id="94230" name="Object 4"/>
          <p:cNvGraphicFramePr>
            <a:graphicFrameLocks noChangeAspect="1"/>
          </p:cNvGraphicFramePr>
          <p:nvPr/>
        </p:nvGraphicFramePr>
        <p:xfrm>
          <a:off x="7086600" y="1143000"/>
          <a:ext cx="1414463" cy="646113"/>
        </p:xfrm>
        <a:graphic>
          <a:graphicData uri="http://schemas.openxmlformats.org/presentationml/2006/ole">
            <mc:AlternateContent xmlns:mc="http://schemas.openxmlformats.org/markup-compatibility/2006">
              <mc:Choice xmlns:v="urn:schemas-microsoft-com:vml" Requires="v">
                <p:oleObj spid="_x0000_s229551" name="Equation" r:id="rId9" imgW="1028700" imgH="469900" progId="Equation.3">
                  <p:embed/>
                </p:oleObj>
              </mc:Choice>
              <mc:Fallback>
                <p:oleObj name="Equation" r:id="rId9" imgW="1028700" imgH="469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1143000"/>
                        <a:ext cx="1414463" cy="646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31" name="Object 5"/>
          <p:cNvGraphicFramePr>
            <a:graphicFrameLocks noChangeAspect="1"/>
          </p:cNvGraphicFramePr>
          <p:nvPr/>
        </p:nvGraphicFramePr>
        <p:xfrm>
          <a:off x="7848600" y="4419600"/>
          <a:ext cx="1165225" cy="349250"/>
        </p:xfrm>
        <a:graphic>
          <a:graphicData uri="http://schemas.openxmlformats.org/presentationml/2006/ole">
            <mc:AlternateContent xmlns:mc="http://schemas.openxmlformats.org/markup-compatibility/2006">
              <mc:Choice xmlns:v="urn:schemas-microsoft-com:vml" Requires="v">
                <p:oleObj spid="_x0000_s229552" name="Equation" r:id="rId11" imgW="762000" imgH="228600" progId="Equation.3">
                  <p:embed/>
                </p:oleObj>
              </mc:Choice>
              <mc:Fallback>
                <p:oleObj name="Equation" r:id="rId11" imgW="7620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600" y="4419600"/>
                        <a:ext cx="1165225"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94232" name="Immagine 2" descr="infn-new.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4233" name="Object 6"/>
          <p:cNvGraphicFramePr>
            <a:graphicFrameLocks noChangeAspect="1"/>
          </p:cNvGraphicFramePr>
          <p:nvPr/>
        </p:nvGraphicFramePr>
        <p:xfrm>
          <a:off x="7696200" y="3276600"/>
          <a:ext cx="1414463" cy="646113"/>
        </p:xfrm>
        <a:graphic>
          <a:graphicData uri="http://schemas.openxmlformats.org/presentationml/2006/ole">
            <mc:AlternateContent xmlns:mc="http://schemas.openxmlformats.org/markup-compatibility/2006">
              <mc:Choice xmlns:v="urn:schemas-microsoft-com:vml" Requires="v">
                <p:oleObj spid="_x0000_s229553" name="Equation" r:id="rId14" imgW="1028700" imgH="469900" progId="Equation.3">
                  <p:embed/>
                </p:oleObj>
              </mc:Choice>
              <mc:Fallback>
                <p:oleObj name="Equation" r:id="rId14" imgW="1028700" imgH="4699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3276600"/>
                        <a:ext cx="1414463" cy="646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34" name="CasellaDiTesto 10"/>
          <p:cNvSpPr txBox="1">
            <a:spLocks noChangeArrowheads="1"/>
          </p:cNvSpPr>
          <p:nvPr/>
        </p:nvSpPr>
        <p:spPr bwMode="auto">
          <a:xfrm>
            <a:off x="76200" y="4876800"/>
            <a:ext cx="4267200" cy="83026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chemeClr val="accent2"/>
                </a:solidFill>
              </a:rPr>
              <a:t>Outstanding X/</a:t>
            </a:r>
            <a:r>
              <a:rPr lang="it-IT" b="1" i="1">
                <a:solidFill>
                  <a:schemeClr val="accent2"/>
                </a:solidFill>
                <a:latin typeface="Symbol" charset="0"/>
                <a:cs typeface="Symbol" charset="0"/>
              </a:rPr>
              <a:t>g </a:t>
            </a:r>
            <a:r>
              <a:rPr lang="it-IT" b="1" i="1">
                <a:solidFill>
                  <a:schemeClr val="accent2"/>
                </a:solidFill>
                <a:cs typeface="Symbol" charset="0"/>
              </a:rPr>
              <a:t>photon beams</a:t>
            </a:r>
          </a:p>
          <a:p>
            <a:r>
              <a:rPr lang="it-IT" b="1" i="1">
                <a:solidFill>
                  <a:schemeClr val="accent2"/>
                </a:solidFill>
                <a:cs typeface="Symbol" charset="0"/>
              </a:rPr>
              <a:t>for Exotic Colliders</a:t>
            </a:r>
          </a:p>
        </p:txBody>
      </p:sp>
    </p:spTree>
    <p:extLst>
      <p:ext uri="{BB962C8B-B14F-4D97-AF65-F5344CB8AC3E}">
        <p14:creationId xmlns:p14="http://schemas.microsoft.com/office/powerpoint/2010/main" val="6516208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3"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549275"/>
            <a:ext cx="8101012" cy="590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a:xfrm>
            <a:off x="755576" y="116632"/>
            <a:ext cx="8316416"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Rivaling with Synchr. Light Sources for energies above 50 keV</a:t>
            </a:r>
          </a:p>
        </p:txBody>
      </p:sp>
    </p:spTree>
    <p:extLst>
      <p:ext uri="{BB962C8B-B14F-4D97-AF65-F5344CB8AC3E}">
        <p14:creationId xmlns:p14="http://schemas.microsoft.com/office/powerpoint/2010/main" val="33035376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5B8B8CAA-2F17-6944-AE52-663941BD015F}"/>
              </a:ext>
            </a:extLst>
          </p:cNvPr>
          <p:cNvSpPr/>
          <p:nvPr/>
        </p:nvSpPr>
        <p:spPr>
          <a:xfrm>
            <a:off x="4506005" y="990167"/>
            <a:ext cx="1717675" cy="14578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Block Arc 8">
            <a:extLst>
              <a:ext uri="{FF2B5EF4-FFF2-40B4-BE49-F238E27FC236}">
                <a16:creationId xmlns:a16="http://schemas.microsoft.com/office/drawing/2014/main" id="{CF15FFF5-DA58-6047-A65C-085F06D75219}"/>
              </a:ext>
            </a:extLst>
          </p:cNvPr>
          <p:cNvSpPr/>
          <p:nvPr/>
        </p:nvSpPr>
        <p:spPr>
          <a:xfrm rot="2105467">
            <a:off x="7124296" y="917817"/>
            <a:ext cx="1113719" cy="986948"/>
          </a:xfrm>
          <a:prstGeom prst="blockArc">
            <a:avLst>
              <a:gd name="adj1" fmla="val 10800000"/>
              <a:gd name="adj2" fmla="val 14033704"/>
              <a:gd name="adj3" fmla="val 22888"/>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11">
            <a:extLst>
              <a:ext uri="{FF2B5EF4-FFF2-40B4-BE49-F238E27FC236}">
                <a16:creationId xmlns:a16="http://schemas.microsoft.com/office/drawing/2014/main" id="{4D980AAC-F324-8945-8FED-656257535F33}"/>
              </a:ext>
            </a:extLst>
          </p:cNvPr>
          <p:cNvSpPr/>
          <p:nvPr/>
        </p:nvSpPr>
        <p:spPr>
          <a:xfrm rot="5400000">
            <a:off x="7880751" y="805293"/>
            <a:ext cx="958341" cy="1146965"/>
          </a:xfrm>
          <a:prstGeom prst="blockArc">
            <a:avLst>
              <a:gd name="adj1" fmla="val 10800000"/>
              <a:gd name="adj2" fmla="val 16314163"/>
              <a:gd name="adj3" fmla="val 24363"/>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17">
            <a:extLst>
              <a:ext uri="{FF2B5EF4-FFF2-40B4-BE49-F238E27FC236}">
                <a16:creationId xmlns:a16="http://schemas.microsoft.com/office/drawing/2014/main" id="{ECF106C8-7140-564E-84E6-9A2B1564C0F8}"/>
              </a:ext>
            </a:extLst>
          </p:cNvPr>
          <p:cNvGrpSpPr/>
          <p:nvPr/>
        </p:nvGrpSpPr>
        <p:grpSpPr>
          <a:xfrm>
            <a:off x="6255133" y="1029841"/>
            <a:ext cx="844617" cy="1338586"/>
            <a:chOff x="4845358" y="826379"/>
            <a:chExt cx="1212044" cy="2232342"/>
          </a:xfrm>
        </p:grpSpPr>
        <p:sp>
          <p:nvSpPr>
            <p:cNvPr id="8" name="Oval 13">
              <a:extLst>
                <a:ext uri="{FF2B5EF4-FFF2-40B4-BE49-F238E27FC236}">
                  <a16:creationId xmlns:a16="http://schemas.microsoft.com/office/drawing/2014/main" id="{0FDE2055-120B-0F40-94CA-80A4BDFFE40F}"/>
                </a:ext>
              </a:extLst>
            </p:cNvPr>
            <p:cNvSpPr/>
            <p:nvPr/>
          </p:nvSpPr>
          <p:spPr>
            <a:xfrm>
              <a:off x="5286125" y="1499863"/>
              <a:ext cx="771277" cy="842839"/>
            </a:xfrm>
            <a:prstGeom prst="ellips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4">
              <a:extLst>
                <a:ext uri="{FF2B5EF4-FFF2-40B4-BE49-F238E27FC236}">
                  <a16:creationId xmlns:a16="http://schemas.microsoft.com/office/drawing/2014/main" id="{8D10A760-FE8E-4746-A5DD-DAAD1741257D}"/>
                </a:ext>
              </a:extLst>
            </p:cNvPr>
            <p:cNvSpPr/>
            <p:nvPr/>
          </p:nvSpPr>
          <p:spPr>
            <a:xfrm>
              <a:off x="5064206" y="1594236"/>
              <a:ext cx="284082" cy="72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5">
              <a:extLst>
                <a:ext uri="{FF2B5EF4-FFF2-40B4-BE49-F238E27FC236}">
                  <a16:creationId xmlns:a16="http://schemas.microsoft.com/office/drawing/2014/main" id="{34B9D962-B295-4449-9E11-DD7940D8DC90}"/>
                </a:ext>
              </a:extLst>
            </p:cNvPr>
            <p:cNvSpPr/>
            <p:nvPr/>
          </p:nvSpPr>
          <p:spPr>
            <a:xfrm>
              <a:off x="4845358" y="826379"/>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6">
              <a:extLst>
                <a:ext uri="{FF2B5EF4-FFF2-40B4-BE49-F238E27FC236}">
                  <a16:creationId xmlns:a16="http://schemas.microsoft.com/office/drawing/2014/main" id="{A2C670F9-C29F-EF44-8422-74741C3F1881}"/>
                </a:ext>
              </a:extLst>
            </p:cNvPr>
            <p:cNvSpPr/>
            <p:nvPr/>
          </p:nvSpPr>
          <p:spPr>
            <a:xfrm>
              <a:off x="4882101" y="2105634"/>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Moon 18">
            <a:extLst>
              <a:ext uri="{FF2B5EF4-FFF2-40B4-BE49-F238E27FC236}">
                <a16:creationId xmlns:a16="http://schemas.microsoft.com/office/drawing/2014/main" id="{1D69FBD2-CEAB-4F44-99C6-F653A009B020}"/>
              </a:ext>
            </a:extLst>
          </p:cNvPr>
          <p:cNvSpPr/>
          <p:nvPr/>
        </p:nvSpPr>
        <p:spPr>
          <a:xfrm rot="18471846">
            <a:off x="4864747" y="1769338"/>
            <a:ext cx="184062" cy="727553"/>
          </a:xfrm>
          <a:prstGeom prst="moon">
            <a:avLst>
              <a:gd name="adj" fmla="val 30645"/>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9">
            <a:extLst>
              <a:ext uri="{FF2B5EF4-FFF2-40B4-BE49-F238E27FC236}">
                <a16:creationId xmlns:a16="http://schemas.microsoft.com/office/drawing/2014/main" id="{1AFA57EB-E5D4-744A-9D89-C913F39B9088}"/>
              </a:ext>
            </a:extLst>
          </p:cNvPr>
          <p:cNvSpPr/>
          <p:nvPr/>
        </p:nvSpPr>
        <p:spPr>
          <a:xfrm rot="18471846" flipH="1">
            <a:off x="5637246" y="966183"/>
            <a:ext cx="201118" cy="724752"/>
          </a:xfrm>
          <a:prstGeom prst="moon">
            <a:avLst>
              <a:gd name="adj" fmla="val 29026"/>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0">
            <a:extLst>
              <a:ext uri="{FF2B5EF4-FFF2-40B4-BE49-F238E27FC236}">
                <a16:creationId xmlns:a16="http://schemas.microsoft.com/office/drawing/2014/main" id="{C3D42D3F-8515-B242-83A6-15C95EEAB872}"/>
              </a:ext>
            </a:extLst>
          </p:cNvPr>
          <p:cNvGrpSpPr/>
          <p:nvPr/>
        </p:nvGrpSpPr>
        <p:grpSpPr>
          <a:xfrm rot="10800000">
            <a:off x="2154644" y="1052899"/>
            <a:ext cx="819013" cy="1373444"/>
            <a:chOff x="4882100" y="768246"/>
            <a:chExt cx="1175302" cy="2290476"/>
          </a:xfrm>
        </p:grpSpPr>
        <p:sp>
          <p:nvSpPr>
            <p:cNvPr id="15" name="Oval 21">
              <a:extLst>
                <a:ext uri="{FF2B5EF4-FFF2-40B4-BE49-F238E27FC236}">
                  <a16:creationId xmlns:a16="http://schemas.microsoft.com/office/drawing/2014/main" id="{AD8FBFBD-B2CA-D649-904E-D8919D5304DB}"/>
                </a:ext>
              </a:extLst>
            </p:cNvPr>
            <p:cNvSpPr/>
            <p:nvPr/>
          </p:nvSpPr>
          <p:spPr>
            <a:xfrm>
              <a:off x="5286125" y="1499863"/>
              <a:ext cx="771277" cy="842839"/>
            </a:xfrm>
            <a:prstGeom prst="ellips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24">
              <a:extLst>
                <a:ext uri="{FF2B5EF4-FFF2-40B4-BE49-F238E27FC236}">
                  <a16:creationId xmlns:a16="http://schemas.microsoft.com/office/drawing/2014/main" id="{A45852E1-88B3-4444-9A60-362B51528E05}"/>
                </a:ext>
              </a:extLst>
            </p:cNvPr>
            <p:cNvSpPr/>
            <p:nvPr/>
          </p:nvSpPr>
          <p:spPr>
            <a:xfrm>
              <a:off x="4882100" y="2105635"/>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3">
              <a:extLst>
                <a:ext uri="{FF2B5EF4-FFF2-40B4-BE49-F238E27FC236}">
                  <a16:creationId xmlns:a16="http://schemas.microsoft.com/office/drawing/2014/main" id="{1D641410-4A76-4D47-8890-497115AE1675}"/>
                </a:ext>
              </a:extLst>
            </p:cNvPr>
            <p:cNvSpPr/>
            <p:nvPr/>
          </p:nvSpPr>
          <p:spPr>
            <a:xfrm>
              <a:off x="4904102" y="768246"/>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6772F84A-ECB8-554C-8224-E895D7EE883F}"/>
                </a:ext>
              </a:extLst>
            </p:cNvPr>
            <p:cNvSpPr/>
            <p:nvPr/>
          </p:nvSpPr>
          <p:spPr>
            <a:xfrm>
              <a:off x="5064206" y="1594236"/>
              <a:ext cx="284082" cy="72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48">
            <a:extLst>
              <a:ext uri="{FF2B5EF4-FFF2-40B4-BE49-F238E27FC236}">
                <a16:creationId xmlns:a16="http://schemas.microsoft.com/office/drawing/2014/main" id="{B7468535-1CE4-484C-A1E2-1404A410F4D0}"/>
              </a:ext>
            </a:extLst>
          </p:cNvPr>
          <p:cNvCxnSpPr>
            <a:cxnSpLocks/>
          </p:cNvCxnSpPr>
          <p:nvPr/>
        </p:nvCxnSpPr>
        <p:spPr>
          <a:xfrm>
            <a:off x="1608529" y="1380430"/>
            <a:ext cx="559800" cy="25425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58">
            <a:extLst>
              <a:ext uri="{FF2B5EF4-FFF2-40B4-BE49-F238E27FC236}">
                <a16:creationId xmlns:a16="http://schemas.microsoft.com/office/drawing/2014/main" id="{8D06AB36-7C62-3143-9F36-DE08FF1E3859}"/>
              </a:ext>
            </a:extLst>
          </p:cNvPr>
          <p:cNvCxnSpPr>
            <a:cxnSpLocks/>
            <a:stCxn id="8" idx="7"/>
            <a:endCxn id="5" idx="0"/>
          </p:cNvCxnSpPr>
          <p:nvPr/>
        </p:nvCxnSpPr>
        <p:spPr>
          <a:xfrm flipV="1">
            <a:off x="7021040" y="1156095"/>
            <a:ext cx="296888" cy="351602"/>
          </a:xfrm>
          <a:prstGeom prst="straightConnector1">
            <a:avLst/>
          </a:prstGeom>
          <a:ln w="28575">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60">
            <a:extLst>
              <a:ext uri="{FF2B5EF4-FFF2-40B4-BE49-F238E27FC236}">
                <a16:creationId xmlns:a16="http://schemas.microsoft.com/office/drawing/2014/main" id="{76FF54E0-394B-2947-BBFC-A46F7D289E58}"/>
              </a:ext>
            </a:extLst>
          </p:cNvPr>
          <p:cNvCxnSpPr>
            <a:cxnSpLocks/>
            <a:stCxn id="5" idx="1"/>
            <a:endCxn id="6" idx="0"/>
          </p:cNvCxnSpPr>
          <p:nvPr/>
        </p:nvCxnSpPr>
        <p:spPr>
          <a:xfrm>
            <a:off x="7674093" y="1012228"/>
            <a:ext cx="685828" cy="4117"/>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Arc 87">
            <a:extLst>
              <a:ext uri="{FF2B5EF4-FFF2-40B4-BE49-F238E27FC236}">
                <a16:creationId xmlns:a16="http://schemas.microsoft.com/office/drawing/2014/main" id="{085664D4-C21D-1D46-B2A8-82544AC4E615}"/>
              </a:ext>
            </a:extLst>
          </p:cNvPr>
          <p:cNvSpPr/>
          <p:nvPr/>
        </p:nvSpPr>
        <p:spPr>
          <a:xfrm>
            <a:off x="1785416" y="864690"/>
            <a:ext cx="1795747" cy="837596"/>
          </a:xfrm>
          <a:prstGeom prst="arc">
            <a:avLst>
              <a:gd name="adj1" fmla="val 5925264"/>
              <a:gd name="adj2" fmla="val 8778695"/>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89">
            <a:extLst>
              <a:ext uri="{FF2B5EF4-FFF2-40B4-BE49-F238E27FC236}">
                <a16:creationId xmlns:a16="http://schemas.microsoft.com/office/drawing/2014/main" id="{5EF8A164-B6AB-3A4D-8B2C-E5EA5AE03EE2}"/>
              </a:ext>
            </a:extLst>
          </p:cNvPr>
          <p:cNvSpPr/>
          <p:nvPr/>
        </p:nvSpPr>
        <p:spPr>
          <a:xfrm rot="6596805">
            <a:off x="7275013" y="1036434"/>
            <a:ext cx="563948" cy="537635"/>
          </a:xfrm>
          <a:prstGeom prst="arc">
            <a:avLst>
              <a:gd name="adj1" fmla="val 6897484"/>
              <a:gd name="adj2" fmla="val 10635189"/>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91">
            <a:extLst>
              <a:ext uri="{FF2B5EF4-FFF2-40B4-BE49-F238E27FC236}">
                <a16:creationId xmlns:a16="http://schemas.microsoft.com/office/drawing/2014/main" id="{7DC5818D-2919-F442-9FD2-7F5188E6059D}"/>
              </a:ext>
            </a:extLst>
          </p:cNvPr>
          <p:cNvSpPr/>
          <p:nvPr/>
        </p:nvSpPr>
        <p:spPr>
          <a:xfrm rot="8856594">
            <a:off x="1447400" y="1887112"/>
            <a:ext cx="1721370" cy="837596"/>
          </a:xfrm>
          <a:prstGeom prst="arc">
            <a:avLst>
              <a:gd name="adj1" fmla="val 6399877"/>
              <a:gd name="adj2" fmla="val 9037691"/>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97">
            <a:extLst>
              <a:ext uri="{FF2B5EF4-FFF2-40B4-BE49-F238E27FC236}">
                <a16:creationId xmlns:a16="http://schemas.microsoft.com/office/drawing/2014/main" id="{68DECFF1-A51F-6649-A34C-C7F230355F7C}"/>
              </a:ext>
            </a:extLst>
          </p:cNvPr>
          <p:cNvSpPr/>
          <p:nvPr/>
        </p:nvSpPr>
        <p:spPr>
          <a:xfrm rot="10800000">
            <a:off x="7958275" y="1017922"/>
            <a:ext cx="840921" cy="786054"/>
          </a:xfrm>
          <a:prstGeom prst="arc">
            <a:avLst>
              <a:gd name="adj1" fmla="val 5432554"/>
              <a:gd name="adj2" fmla="val 10319002"/>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7">
            <a:extLst>
              <a:ext uri="{FF2B5EF4-FFF2-40B4-BE49-F238E27FC236}">
                <a16:creationId xmlns:a16="http://schemas.microsoft.com/office/drawing/2014/main" id="{4E9EC642-68DA-0544-9B5C-F138706BB7CC}"/>
              </a:ext>
            </a:extLst>
          </p:cNvPr>
          <p:cNvSpPr/>
          <p:nvPr/>
        </p:nvSpPr>
        <p:spPr>
          <a:xfrm rot="19824593">
            <a:off x="834181" y="2348799"/>
            <a:ext cx="698505" cy="352605"/>
          </a:xfrm>
          <a:prstGeom prst="rect">
            <a:avLst/>
          </a:prstGeom>
          <a:solidFill>
            <a:srgbClr val="FF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cs typeface="Times New Roman" panose="02020603050405020304" pitchFamily="18" charset="0"/>
              </a:rPr>
              <a:t>Dump</a:t>
            </a:r>
            <a:endParaRPr lang="en-US" sz="1600" dirty="0">
              <a:solidFill>
                <a:schemeClr val="tx1"/>
              </a:solidFill>
              <a:cs typeface="Times New Roman" panose="02020603050405020304" pitchFamily="18" charset="0"/>
            </a:endParaRPr>
          </a:p>
        </p:txBody>
      </p:sp>
      <p:cxnSp>
        <p:nvCxnSpPr>
          <p:cNvPr id="27" name="Straight Arrow Connector 145">
            <a:extLst>
              <a:ext uri="{FF2B5EF4-FFF2-40B4-BE49-F238E27FC236}">
                <a16:creationId xmlns:a16="http://schemas.microsoft.com/office/drawing/2014/main" id="{3391A79E-3121-2E4F-9218-0CB81E910457}"/>
              </a:ext>
            </a:extLst>
          </p:cNvPr>
          <p:cNvCxnSpPr>
            <a:cxnSpLocks/>
          </p:cNvCxnSpPr>
          <p:nvPr/>
        </p:nvCxnSpPr>
        <p:spPr>
          <a:xfrm flipV="1">
            <a:off x="4790976" y="1394437"/>
            <a:ext cx="1134007" cy="649277"/>
          </a:xfrm>
          <a:prstGeom prst="straightConnector1">
            <a:avLst/>
          </a:prstGeom>
          <a:ln w="28575">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148">
            <a:extLst>
              <a:ext uri="{FF2B5EF4-FFF2-40B4-BE49-F238E27FC236}">
                <a16:creationId xmlns:a16="http://schemas.microsoft.com/office/drawing/2014/main" id="{FDAAB7F4-0A2B-0848-9BE2-AC0A8A8968A3}"/>
              </a:ext>
            </a:extLst>
          </p:cNvPr>
          <p:cNvCxnSpPr>
            <a:cxnSpLocks/>
          </p:cNvCxnSpPr>
          <p:nvPr/>
        </p:nvCxnSpPr>
        <p:spPr>
          <a:xfrm flipH="1">
            <a:off x="5043785" y="1204522"/>
            <a:ext cx="633288" cy="1030259"/>
          </a:xfrm>
          <a:prstGeom prst="straightConnector1">
            <a:avLst/>
          </a:prstGeom>
          <a:ln w="28575">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160">
            <a:extLst>
              <a:ext uri="{FF2B5EF4-FFF2-40B4-BE49-F238E27FC236}">
                <a16:creationId xmlns:a16="http://schemas.microsoft.com/office/drawing/2014/main" id="{4B1FC2C3-0043-2845-B4EA-B61B1B024FDD}"/>
              </a:ext>
            </a:extLst>
          </p:cNvPr>
          <p:cNvCxnSpPr>
            <a:cxnSpLocks/>
          </p:cNvCxnSpPr>
          <p:nvPr/>
        </p:nvCxnSpPr>
        <p:spPr>
          <a:xfrm>
            <a:off x="7768743" y="1709048"/>
            <a:ext cx="188702" cy="0"/>
          </a:xfrm>
          <a:prstGeom prst="straightConnector1">
            <a:avLst/>
          </a:prstGeom>
          <a:ln w="25400">
            <a:solidFill>
              <a:srgbClr val="A568D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83">
            <a:extLst>
              <a:ext uri="{FF2B5EF4-FFF2-40B4-BE49-F238E27FC236}">
                <a16:creationId xmlns:a16="http://schemas.microsoft.com/office/drawing/2014/main" id="{A5386B27-1225-DB49-9ADB-930A28A2EB77}"/>
              </a:ext>
            </a:extLst>
          </p:cNvPr>
          <p:cNvCxnSpPr>
            <a:cxnSpLocks/>
            <a:stCxn id="15" idx="7"/>
            <a:endCxn id="26" idx="3"/>
          </p:cNvCxnSpPr>
          <p:nvPr/>
        </p:nvCxnSpPr>
        <p:spPr>
          <a:xfrm flipH="1">
            <a:off x="1487137" y="1913628"/>
            <a:ext cx="746218" cy="439016"/>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Arc 177">
            <a:extLst>
              <a:ext uri="{FF2B5EF4-FFF2-40B4-BE49-F238E27FC236}">
                <a16:creationId xmlns:a16="http://schemas.microsoft.com/office/drawing/2014/main" id="{69E954E9-6C12-1541-BAC0-B9A53B688987}"/>
              </a:ext>
            </a:extLst>
          </p:cNvPr>
          <p:cNvSpPr/>
          <p:nvPr/>
        </p:nvSpPr>
        <p:spPr>
          <a:xfrm rot="17303138">
            <a:off x="6160129" y="761576"/>
            <a:ext cx="744716" cy="1090283"/>
          </a:xfrm>
          <a:prstGeom prst="arc">
            <a:avLst>
              <a:gd name="adj1" fmla="val 5784579"/>
              <a:gd name="adj2" fmla="val 8984109"/>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3BE310CF-74D0-0B4F-9621-4D5799A8D5D3}"/>
              </a:ext>
            </a:extLst>
          </p:cNvPr>
          <p:cNvSpPr txBox="1"/>
          <p:nvPr/>
        </p:nvSpPr>
        <p:spPr>
          <a:xfrm rot="19771150">
            <a:off x="1602195" y="2099038"/>
            <a:ext cx="662361" cy="307777"/>
          </a:xfrm>
          <a:prstGeom prst="rect">
            <a:avLst/>
          </a:prstGeom>
          <a:noFill/>
        </p:spPr>
        <p:txBody>
          <a:bodyPr wrap="none" rtlCol="0">
            <a:spAutoFit/>
          </a:bodyPr>
          <a:lstStyle/>
          <a:p>
            <a:r>
              <a:rPr lang="ru-RU" sz="1400" dirty="0">
                <a:cs typeface="Times New Roman" panose="02020603050405020304" pitchFamily="18" charset="0"/>
              </a:rPr>
              <a:t>3</a:t>
            </a:r>
            <a:r>
              <a:rPr lang="it-IT" sz="1400" dirty="0">
                <a:cs typeface="Times New Roman" panose="02020603050405020304" pitchFamily="18" charset="0"/>
              </a:rPr>
              <a:t> MeV</a:t>
            </a:r>
            <a:endParaRPr lang="en-US" sz="1400" dirty="0">
              <a:cs typeface="Times New Roman" panose="02020603050405020304" pitchFamily="18" charset="0"/>
            </a:endParaRPr>
          </a:p>
        </p:txBody>
      </p:sp>
      <p:sp>
        <p:nvSpPr>
          <p:cNvPr id="33" name="TextBox 32">
            <a:extLst>
              <a:ext uri="{FF2B5EF4-FFF2-40B4-BE49-F238E27FC236}">
                <a16:creationId xmlns:a16="http://schemas.microsoft.com/office/drawing/2014/main" id="{38C0A6C1-1C02-AB49-B90F-2017CA503C99}"/>
              </a:ext>
            </a:extLst>
          </p:cNvPr>
          <p:cNvSpPr txBox="1"/>
          <p:nvPr/>
        </p:nvSpPr>
        <p:spPr>
          <a:xfrm>
            <a:off x="2888627" y="2172107"/>
            <a:ext cx="973343" cy="307777"/>
          </a:xfrm>
          <a:prstGeom prst="rect">
            <a:avLst/>
          </a:prstGeom>
          <a:noFill/>
        </p:spPr>
        <p:txBody>
          <a:bodyPr wrap="none" rtlCol="0">
            <a:spAutoFit/>
          </a:bodyPr>
          <a:lstStyle/>
          <a:p>
            <a:r>
              <a:rPr lang="it-IT" sz="1400" u="sng" dirty="0">
                <a:cs typeface="Times New Roman" panose="02020603050405020304" pitchFamily="18" charset="0"/>
              </a:rPr>
              <a:t>+</a:t>
            </a:r>
            <a:r>
              <a:rPr lang="it-IT" sz="1400" dirty="0">
                <a:cs typeface="Times New Roman" panose="02020603050405020304" pitchFamily="18" charset="0"/>
              </a:rPr>
              <a:t> 6~8 MeV</a:t>
            </a:r>
            <a:endParaRPr lang="en-US" sz="1400" dirty="0">
              <a:cs typeface="Times New Roman" panose="02020603050405020304" pitchFamily="18" charset="0"/>
            </a:endParaRPr>
          </a:p>
        </p:txBody>
      </p:sp>
      <p:sp>
        <p:nvSpPr>
          <p:cNvPr id="34" name="Block Arc 11">
            <a:extLst>
              <a:ext uri="{FF2B5EF4-FFF2-40B4-BE49-F238E27FC236}">
                <a16:creationId xmlns:a16="http://schemas.microsoft.com/office/drawing/2014/main" id="{60AC0795-754F-3244-AB59-A55C75A24B8A}"/>
              </a:ext>
            </a:extLst>
          </p:cNvPr>
          <p:cNvSpPr/>
          <p:nvPr/>
        </p:nvSpPr>
        <p:spPr>
          <a:xfrm rot="10800000">
            <a:off x="7984057" y="1385520"/>
            <a:ext cx="958341" cy="1146965"/>
          </a:xfrm>
          <a:prstGeom prst="blockArc">
            <a:avLst>
              <a:gd name="adj1" fmla="val 10800000"/>
              <a:gd name="adj2" fmla="val 16237202"/>
              <a:gd name="adj3" fmla="val 22830"/>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 name="Straight Arrow Connector 60">
            <a:extLst>
              <a:ext uri="{FF2B5EF4-FFF2-40B4-BE49-F238E27FC236}">
                <a16:creationId xmlns:a16="http://schemas.microsoft.com/office/drawing/2014/main" id="{83184481-14DD-7A42-8FDD-149CA1FD4F02}"/>
              </a:ext>
            </a:extLst>
          </p:cNvPr>
          <p:cNvCxnSpPr>
            <a:cxnSpLocks/>
            <a:stCxn id="6" idx="1"/>
            <a:endCxn id="34" idx="0"/>
          </p:cNvCxnSpPr>
          <p:nvPr/>
        </p:nvCxnSpPr>
        <p:spPr>
          <a:xfrm>
            <a:off x="8816258" y="1393935"/>
            <a:ext cx="16745" cy="565067"/>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Block Arc 8">
            <a:extLst>
              <a:ext uri="{FF2B5EF4-FFF2-40B4-BE49-F238E27FC236}">
                <a16:creationId xmlns:a16="http://schemas.microsoft.com/office/drawing/2014/main" id="{3CAD3575-E4B6-6A43-9796-A8C4B4D836C1}"/>
              </a:ext>
            </a:extLst>
          </p:cNvPr>
          <p:cNvSpPr/>
          <p:nvPr/>
        </p:nvSpPr>
        <p:spPr>
          <a:xfrm rot="16200000">
            <a:off x="7079063" y="1474335"/>
            <a:ext cx="1113719" cy="986948"/>
          </a:xfrm>
          <a:prstGeom prst="blockArc">
            <a:avLst>
              <a:gd name="adj1" fmla="val 10800000"/>
              <a:gd name="adj2" fmla="val 14033703"/>
              <a:gd name="adj3" fmla="val 22888"/>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60">
            <a:extLst>
              <a:ext uri="{FF2B5EF4-FFF2-40B4-BE49-F238E27FC236}">
                <a16:creationId xmlns:a16="http://schemas.microsoft.com/office/drawing/2014/main" id="{2E3273B1-FC1D-3642-83EA-D3153CE89C4B}"/>
              </a:ext>
            </a:extLst>
          </p:cNvPr>
          <p:cNvCxnSpPr>
            <a:cxnSpLocks/>
            <a:stCxn id="34" idx="1"/>
            <a:endCxn id="36" idx="0"/>
          </p:cNvCxnSpPr>
          <p:nvPr/>
        </p:nvCxnSpPr>
        <p:spPr>
          <a:xfrm flipH="1" flipV="1">
            <a:off x="7635923" y="2411723"/>
            <a:ext cx="822283" cy="1132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58">
            <a:extLst>
              <a:ext uri="{FF2B5EF4-FFF2-40B4-BE49-F238E27FC236}">
                <a16:creationId xmlns:a16="http://schemas.microsoft.com/office/drawing/2014/main" id="{FF01150E-A897-424C-81D9-3A0C075B560F}"/>
              </a:ext>
            </a:extLst>
          </p:cNvPr>
          <p:cNvCxnSpPr>
            <a:cxnSpLocks/>
            <a:stCxn id="36" idx="1"/>
            <a:endCxn id="8" idx="5"/>
          </p:cNvCxnSpPr>
          <p:nvPr/>
        </p:nvCxnSpPr>
        <p:spPr>
          <a:xfrm flipH="1" flipV="1">
            <a:off x="7021040" y="1865065"/>
            <a:ext cx="292414" cy="337936"/>
          </a:xfrm>
          <a:prstGeom prst="straightConnector1">
            <a:avLst/>
          </a:prstGeom>
          <a:ln w="28575">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Arc 89">
            <a:extLst>
              <a:ext uri="{FF2B5EF4-FFF2-40B4-BE49-F238E27FC236}">
                <a16:creationId xmlns:a16="http://schemas.microsoft.com/office/drawing/2014/main" id="{2408C17B-0D9D-5349-9E14-11436C04F6F4}"/>
              </a:ext>
            </a:extLst>
          </p:cNvPr>
          <p:cNvSpPr/>
          <p:nvPr/>
        </p:nvSpPr>
        <p:spPr>
          <a:xfrm rot="20679826">
            <a:off x="7332440" y="1877244"/>
            <a:ext cx="563948" cy="537635"/>
          </a:xfrm>
          <a:prstGeom prst="arc">
            <a:avLst>
              <a:gd name="adj1" fmla="val 6897484"/>
              <a:gd name="adj2" fmla="val 10635189"/>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97">
            <a:extLst>
              <a:ext uri="{FF2B5EF4-FFF2-40B4-BE49-F238E27FC236}">
                <a16:creationId xmlns:a16="http://schemas.microsoft.com/office/drawing/2014/main" id="{573FA361-9510-B847-8B0B-AC36D6A9FDFD}"/>
              </a:ext>
            </a:extLst>
          </p:cNvPr>
          <p:cNvSpPr/>
          <p:nvPr/>
        </p:nvSpPr>
        <p:spPr>
          <a:xfrm rot="16200000">
            <a:off x="7998670" y="1603545"/>
            <a:ext cx="840921" cy="786054"/>
          </a:xfrm>
          <a:prstGeom prst="arc">
            <a:avLst>
              <a:gd name="adj1" fmla="val 5432554"/>
              <a:gd name="adj2" fmla="val 10319002"/>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Block Arc 8">
            <a:extLst>
              <a:ext uri="{FF2B5EF4-FFF2-40B4-BE49-F238E27FC236}">
                <a16:creationId xmlns:a16="http://schemas.microsoft.com/office/drawing/2014/main" id="{9AE549BD-C8E4-0D4C-A2A7-7C43507401F0}"/>
              </a:ext>
            </a:extLst>
          </p:cNvPr>
          <p:cNvSpPr/>
          <p:nvPr/>
        </p:nvSpPr>
        <p:spPr>
          <a:xfrm rot="5400000">
            <a:off x="824295" y="1214737"/>
            <a:ext cx="1076099" cy="1073766"/>
          </a:xfrm>
          <a:prstGeom prst="blockArc">
            <a:avLst>
              <a:gd name="adj1" fmla="val 10800000"/>
              <a:gd name="adj2" fmla="val 12695516"/>
              <a:gd name="adj3" fmla="val 16407"/>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Straight Arrow Connector 48">
            <a:extLst>
              <a:ext uri="{FF2B5EF4-FFF2-40B4-BE49-F238E27FC236}">
                <a16:creationId xmlns:a16="http://schemas.microsoft.com/office/drawing/2014/main" id="{62D822FE-E8BB-E04C-86F7-72D80517F62C}"/>
              </a:ext>
            </a:extLst>
          </p:cNvPr>
          <p:cNvCxnSpPr>
            <a:cxnSpLocks/>
            <a:endCxn id="41" idx="0"/>
          </p:cNvCxnSpPr>
          <p:nvPr/>
        </p:nvCxnSpPr>
        <p:spPr>
          <a:xfrm>
            <a:off x="1124616" y="1301657"/>
            <a:ext cx="23772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Arc 177">
            <a:extLst>
              <a:ext uri="{FF2B5EF4-FFF2-40B4-BE49-F238E27FC236}">
                <a16:creationId xmlns:a16="http://schemas.microsoft.com/office/drawing/2014/main" id="{C854F2C0-39AB-FF4C-A79D-4A4EBD0E85B5}"/>
              </a:ext>
            </a:extLst>
          </p:cNvPr>
          <p:cNvSpPr/>
          <p:nvPr/>
        </p:nvSpPr>
        <p:spPr>
          <a:xfrm rot="9315781">
            <a:off x="6419535" y="1699298"/>
            <a:ext cx="704343" cy="940216"/>
          </a:xfrm>
          <a:prstGeom prst="arc">
            <a:avLst>
              <a:gd name="adj1" fmla="val 5767139"/>
              <a:gd name="adj2" fmla="val 8982807"/>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4" name="Object 167">
            <a:extLst>
              <a:ext uri="{FF2B5EF4-FFF2-40B4-BE49-F238E27FC236}">
                <a16:creationId xmlns:a16="http://schemas.microsoft.com/office/drawing/2014/main" id="{7EE3DC96-47BF-0842-AB25-69027A571962}"/>
              </a:ext>
            </a:extLst>
          </p:cNvPr>
          <p:cNvGraphicFramePr>
            <a:graphicFrameLocks noChangeAspect="1"/>
          </p:cNvGraphicFramePr>
          <p:nvPr>
            <p:extLst/>
          </p:nvPr>
        </p:nvGraphicFramePr>
        <p:xfrm>
          <a:off x="4608327" y="978241"/>
          <a:ext cx="3814211" cy="1548496"/>
        </p:xfrm>
        <a:graphic>
          <a:graphicData uri="http://schemas.openxmlformats.org/presentationml/2006/ole">
            <mc:AlternateContent xmlns:mc="http://schemas.openxmlformats.org/markup-compatibility/2006">
              <mc:Choice xmlns:v="urn:schemas-microsoft-com:vml" Requires="v">
                <p:oleObj spid="_x0000_s198806" name="Graph" r:id="rId3" imgW="4131360" imgH="2907360" progId="Origin50.Graph">
                  <p:embed/>
                </p:oleObj>
              </mc:Choice>
              <mc:Fallback>
                <p:oleObj name="Graph" r:id="rId3" imgW="4131360" imgH="2907360" progId="Origin50.Graph">
                  <p:embed/>
                  <p:pic>
                    <p:nvPicPr>
                      <p:cNvPr id="44" name="Object 167">
                        <a:extLst>
                          <a:ext uri="{FF2B5EF4-FFF2-40B4-BE49-F238E27FC236}">
                            <a16:creationId xmlns:a16="http://schemas.microsoft.com/office/drawing/2014/main" id="{7EE3DC96-47BF-0842-AB25-69027A571962}"/>
                          </a:ext>
                        </a:extLst>
                      </p:cNvPr>
                      <p:cNvPicPr/>
                      <p:nvPr/>
                    </p:nvPicPr>
                    <p:blipFill>
                      <a:blip r:embed="rId4"/>
                      <a:stretch>
                        <a:fillRect/>
                      </a:stretch>
                    </p:blipFill>
                    <p:spPr>
                      <a:xfrm>
                        <a:off x="4608327" y="978241"/>
                        <a:ext cx="3814211" cy="1548496"/>
                      </a:xfrm>
                      <a:prstGeom prst="rect">
                        <a:avLst/>
                      </a:prstGeom>
                    </p:spPr>
                  </p:pic>
                </p:oleObj>
              </mc:Fallback>
            </mc:AlternateContent>
          </a:graphicData>
        </a:graphic>
      </p:graphicFrame>
      <p:sp>
        <p:nvSpPr>
          <p:cNvPr id="45" name="TextBox 44">
            <a:extLst>
              <a:ext uri="{FF2B5EF4-FFF2-40B4-BE49-F238E27FC236}">
                <a16:creationId xmlns:a16="http://schemas.microsoft.com/office/drawing/2014/main" id="{FBF07894-E7B3-334D-A87C-AFCB69EB641D}"/>
              </a:ext>
            </a:extLst>
          </p:cNvPr>
          <p:cNvSpPr txBox="1"/>
          <p:nvPr/>
        </p:nvSpPr>
        <p:spPr>
          <a:xfrm>
            <a:off x="3775359" y="102688"/>
            <a:ext cx="2598230" cy="646331"/>
          </a:xfrm>
          <a:prstGeom prst="rect">
            <a:avLst/>
          </a:prstGeom>
          <a:noFill/>
        </p:spPr>
        <p:txBody>
          <a:bodyPr wrap="square" rtlCol="0">
            <a:spAutoFit/>
          </a:bodyPr>
          <a:lstStyle/>
          <a:p>
            <a:r>
              <a:rPr lang="en-US" sz="3600" dirty="0" err="1">
                <a:latin typeface="Bauhaus 93" pitchFamily="82" charset="0"/>
                <a:cs typeface="Apple Chancery" panose="03020702040506060504" pitchFamily="66" charset="-79"/>
              </a:rPr>
              <a:t>BriXsinO</a:t>
            </a:r>
            <a:endParaRPr lang="ru-RU" sz="3600" dirty="0">
              <a:cs typeface="Apple Chancery" panose="03020702040506060504" pitchFamily="66" charset="-79"/>
            </a:endParaRPr>
          </a:p>
        </p:txBody>
      </p:sp>
      <p:sp>
        <p:nvSpPr>
          <p:cNvPr id="46" name="TextBox 45">
            <a:extLst>
              <a:ext uri="{FF2B5EF4-FFF2-40B4-BE49-F238E27FC236}">
                <a16:creationId xmlns:a16="http://schemas.microsoft.com/office/drawing/2014/main" id="{6671337E-7F0B-BD46-87C6-D45AB53E8A8D}"/>
              </a:ext>
            </a:extLst>
          </p:cNvPr>
          <p:cNvSpPr txBox="1"/>
          <p:nvPr/>
        </p:nvSpPr>
        <p:spPr>
          <a:xfrm rot="1512074">
            <a:off x="1641956" y="1212577"/>
            <a:ext cx="662361" cy="307777"/>
          </a:xfrm>
          <a:prstGeom prst="rect">
            <a:avLst/>
          </a:prstGeom>
          <a:noFill/>
        </p:spPr>
        <p:txBody>
          <a:bodyPr wrap="none" rtlCol="0">
            <a:spAutoFit/>
          </a:bodyPr>
          <a:lstStyle/>
          <a:p>
            <a:r>
              <a:rPr lang="ru-RU" sz="1400" dirty="0">
                <a:cs typeface="Times New Roman" panose="02020603050405020304" pitchFamily="18" charset="0"/>
              </a:rPr>
              <a:t>3</a:t>
            </a:r>
            <a:r>
              <a:rPr lang="it-IT" sz="1400" dirty="0">
                <a:cs typeface="Times New Roman" panose="02020603050405020304" pitchFamily="18" charset="0"/>
              </a:rPr>
              <a:t> MeV</a:t>
            </a:r>
            <a:endParaRPr lang="en-US" sz="1400" dirty="0">
              <a:cs typeface="Times New Roman" panose="02020603050405020304" pitchFamily="18" charset="0"/>
            </a:endParaRPr>
          </a:p>
        </p:txBody>
      </p:sp>
      <p:pic>
        <p:nvPicPr>
          <p:cNvPr id="47" name="Рисунок 46">
            <a:extLst>
              <a:ext uri="{FF2B5EF4-FFF2-40B4-BE49-F238E27FC236}">
                <a16:creationId xmlns:a16="http://schemas.microsoft.com/office/drawing/2014/main" id="{67D4CDC2-9AC2-7345-9161-A56E0AEC4BB6}"/>
              </a:ext>
            </a:extLst>
          </p:cNvPr>
          <p:cNvPicPr>
            <a:picLocks noChangeAspect="1"/>
          </p:cNvPicPr>
          <p:nvPr/>
        </p:nvPicPr>
        <p:blipFill rotWithShape="1">
          <a:blip r:embed="rId5"/>
          <a:srcRect l="69720" t="-1010" r="10012" b="37947"/>
          <a:stretch/>
        </p:blipFill>
        <p:spPr>
          <a:xfrm>
            <a:off x="2905570" y="1193176"/>
            <a:ext cx="419423" cy="1080237"/>
          </a:xfrm>
          <a:prstGeom prst="rect">
            <a:avLst/>
          </a:prstGeom>
        </p:spPr>
      </p:pic>
      <p:pic>
        <p:nvPicPr>
          <p:cNvPr id="48" name="Рисунок 47">
            <a:extLst>
              <a:ext uri="{FF2B5EF4-FFF2-40B4-BE49-F238E27FC236}">
                <a16:creationId xmlns:a16="http://schemas.microsoft.com/office/drawing/2014/main" id="{EA4A0AFD-8E17-5242-8A16-18C780F21668}"/>
              </a:ext>
            </a:extLst>
          </p:cNvPr>
          <p:cNvPicPr>
            <a:picLocks noChangeAspect="1"/>
          </p:cNvPicPr>
          <p:nvPr/>
        </p:nvPicPr>
        <p:blipFill rotWithShape="1">
          <a:blip r:embed="rId5"/>
          <a:srcRect l="69720" t="-1010" r="10012" b="37947"/>
          <a:stretch/>
        </p:blipFill>
        <p:spPr>
          <a:xfrm>
            <a:off x="3324993" y="1193176"/>
            <a:ext cx="419423" cy="1080237"/>
          </a:xfrm>
          <a:prstGeom prst="rect">
            <a:avLst/>
          </a:prstGeom>
        </p:spPr>
      </p:pic>
      <p:pic>
        <p:nvPicPr>
          <p:cNvPr id="49" name="Рисунок 48">
            <a:extLst>
              <a:ext uri="{FF2B5EF4-FFF2-40B4-BE49-F238E27FC236}">
                <a16:creationId xmlns:a16="http://schemas.microsoft.com/office/drawing/2014/main" id="{B1DC230A-E8DF-4248-8722-DE632A02D377}"/>
              </a:ext>
            </a:extLst>
          </p:cNvPr>
          <p:cNvPicPr>
            <a:picLocks noChangeAspect="1"/>
          </p:cNvPicPr>
          <p:nvPr/>
        </p:nvPicPr>
        <p:blipFill rotWithShape="1">
          <a:blip r:embed="rId5"/>
          <a:srcRect l="69720" t="-1010" r="10012" b="37947"/>
          <a:stretch/>
        </p:blipFill>
        <p:spPr>
          <a:xfrm>
            <a:off x="3739393" y="1193176"/>
            <a:ext cx="419423" cy="1080237"/>
          </a:xfrm>
          <a:prstGeom prst="rect">
            <a:avLst/>
          </a:prstGeom>
        </p:spPr>
      </p:pic>
      <p:pic>
        <p:nvPicPr>
          <p:cNvPr id="50" name="Рисунок 49">
            <a:extLst>
              <a:ext uri="{FF2B5EF4-FFF2-40B4-BE49-F238E27FC236}">
                <a16:creationId xmlns:a16="http://schemas.microsoft.com/office/drawing/2014/main" id="{38EC6088-9AD5-5A4F-A5B4-D0A4C4D6F3EF}"/>
              </a:ext>
            </a:extLst>
          </p:cNvPr>
          <p:cNvPicPr>
            <a:picLocks noChangeAspect="1"/>
          </p:cNvPicPr>
          <p:nvPr/>
        </p:nvPicPr>
        <p:blipFill rotWithShape="1">
          <a:blip r:embed="rId5"/>
          <a:srcRect l="69720" t="-1010" r="19984" b="37947"/>
          <a:stretch/>
        </p:blipFill>
        <p:spPr>
          <a:xfrm>
            <a:off x="4153793" y="1193176"/>
            <a:ext cx="213079" cy="1080237"/>
          </a:xfrm>
          <a:prstGeom prst="rect">
            <a:avLst/>
          </a:prstGeom>
        </p:spPr>
      </p:pic>
      <p:cxnSp>
        <p:nvCxnSpPr>
          <p:cNvPr id="51" name="Straight Arrow Connector 49">
            <a:extLst>
              <a:ext uri="{FF2B5EF4-FFF2-40B4-BE49-F238E27FC236}">
                <a16:creationId xmlns:a16="http://schemas.microsoft.com/office/drawing/2014/main" id="{F095F780-2675-A04E-B44D-7EC8FBDDB2DE}"/>
              </a:ext>
            </a:extLst>
          </p:cNvPr>
          <p:cNvCxnSpPr>
            <a:cxnSpLocks/>
          </p:cNvCxnSpPr>
          <p:nvPr/>
        </p:nvCxnSpPr>
        <p:spPr>
          <a:xfrm flipV="1">
            <a:off x="2644034" y="1678574"/>
            <a:ext cx="3975506" cy="3047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5">
            <a:extLst>
              <a:ext uri="{FF2B5EF4-FFF2-40B4-BE49-F238E27FC236}">
                <a16:creationId xmlns:a16="http://schemas.microsoft.com/office/drawing/2014/main" id="{71D6F9AF-533F-3447-99B3-A6483762AF1A}"/>
              </a:ext>
            </a:extLst>
          </p:cNvPr>
          <p:cNvCxnSpPr>
            <a:cxnSpLocks/>
          </p:cNvCxnSpPr>
          <p:nvPr/>
        </p:nvCxnSpPr>
        <p:spPr>
          <a:xfrm flipH="1">
            <a:off x="2644034" y="1746605"/>
            <a:ext cx="3956482"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53" name="Рисунок 52">
            <a:extLst>
              <a:ext uri="{FF2B5EF4-FFF2-40B4-BE49-F238E27FC236}">
                <a16:creationId xmlns:a16="http://schemas.microsoft.com/office/drawing/2014/main" id="{54F77FBF-1EBB-114C-ABB2-E8E5FA012205}"/>
              </a:ext>
            </a:extLst>
          </p:cNvPr>
          <p:cNvPicPr>
            <a:picLocks noChangeAspect="1"/>
          </p:cNvPicPr>
          <p:nvPr/>
        </p:nvPicPr>
        <p:blipFill>
          <a:blip r:embed="rId6"/>
          <a:stretch>
            <a:fillRect/>
          </a:stretch>
        </p:blipFill>
        <p:spPr>
          <a:xfrm>
            <a:off x="199572" y="1107369"/>
            <a:ext cx="959955" cy="399389"/>
          </a:xfrm>
          <a:prstGeom prst="rect">
            <a:avLst/>
          </a:prstGeom>
        </p:spPr>
      </p:pic>
      <p:pic>
        <p:nvPicPr>
          <p:cNvPr id="57" name="Рисунок 56">
            <a:extLst>
              <a:ext uri="{FF2B5EF4-FFF2-40B4-BE49-F238E27FC236}">
                <a16:creationId xmlns:a16="http://schemas.microsoft.com/office/drawing/2014/main" id="{4CB386EC-9564-9849-9CB2-EE6B917F6A0F}"/>
              </a:ext>
            </a:extLst>
          </p:cNvPr>
          <p:cNvPicPr>
            <a:picLocks noChangeAspect="1"/>
          </p:cNvPicPr>
          <p:nvPr/>
        </p:nvPicPr>
        <p:blipFill>
          <a:blip r:embed="rId7"/>
          <a:stretch>
            <a:fillRect/>
          </a:stretch>
        </p:blipFill>
        <p:spPr>
          <a:xfrm>
            <a:off x="0" y="3748545"/>
            <a:ext cx="9144000" cy="2443359"/>
          </a:xfrm>
          <a:prstGeom prst="rect">
            <a:avLst/>
          </a:prstGeom>
        </p:spPr>
      </p:pic>
    </p:spTree>
    <p:extLst>
      <p:ext uri="{BB962C8B-B14F-4D97-AF65-F5344CB8AC3E}">
        <p14:creationId xmlns:p14="http://schemas.microsoft.com/office/powerpoint/2010/main" val="59814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magin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211" y="1808821"/>
            <a:ext cx="1134125" cy="1319438"/>
          </a:xfrm>
          <a:prstGeom prst="rect">
            <a:avLst/>
          </a:prstGeom>
        </p:spPr>
      </p:pic>
      <p:cxnSp>
        <p:nvCxnSpPr>
          <p:cNvPr id="162" name="Connettore 2 161"/>
          <p:cNvCxnSpPr/>
          <p:nvPr/>
        </p:nvCxnSpPr>
        <p:spPr>
          <a:xfrm>
            <a:off x="5274078" y="2510898"/>
            <a:ext cx="2160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2" name="Immagine 41"/>
          <p:cNvPicPr>
            <a:picLocks noChangeAspect="1"/>
          </p:cNvPicPr>
          <p:nvPr/>
        </p:nvPicPr>
        <p:blipFill rotWithShape="1">
          <a:blip r:embed="rId3"/>
          <a:srcRect l="42193" t="52751" r="40426" b="21858"/>
          <a:stretch/>
        </p:blipFill>
        <p:spPr>
          <a:xfrm>
            <a:off x="5868144" y="4185084"/>
            <a:ext cx="1836204" cy="1381699"/>
          </a:xfrm>
          <a:prstGeom prst="rect">
            <a:avLst/>
          </a:prstGeom>
        </p:spPr>
      </p:pic>
      <p:grpSp>
        <p:nvGrpSpPr>
          <p:cNvPr id="53" name="Gruppo 52"/>
          <p:cNvGrpSpPr/>
          <p:nvPr/>
        </p:nvGrpSpPr>
        <p:grpSpPr>
          <a:xfrm>
            <a:off x="359532" y="1862826"/>
            <a:ext cx="7123934" cy="1242138"/>
            <a:chOff x="1969200" y="1749489"/>
            <a:chExt cx="9498579" cy="1656184"/>
          </a:xfrm>
        </p:grpSpPr>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35827" t="7258" r="23136" b="65627"/>
            <a:stretch/>
          </p:blipFill>
          <p:spPr>
            <a:xfrm>
              <a:off x="4247147" y="2117558"/>
              <a:ext cx="3573379" cy="1288115"/>
            </a:xfrm>
            <a:prstGeom prst="rect">
              <a:avLst/>
            </a:prstGeom>
          </p:spPr>
        </p:pic>
        <p:sp>
          <p:nvSpPr>
            <p:cNvPr id="5" name="Rettangolo 4"/>
            <p:cNvSpPr/>
            <p:nvPr/>
          </p:nvSpPr>
          <p:spPr>
            <a:xfrm>
              <a:off x="1969200" y="2060848"/>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Elaborazione alternativa 6"/>
            <p:cNvSpPr/>
            <p:nvPr/>
          </p:nvSpPr>
          <p:spPr>
            <a:xfrm>
              <a:off x="3553376" y="2933514"/>
              <a:ext cx="1008752" cy="432048"/>
            </a:xfrm>
            <a:prstGeom prst="flowChartAlternateProcess">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solidFill>
                    <a:srgbClr val="00B050"/>
                  </a:solidFill>
                </a:rPr>
                <a:t>Injector</a:t>
              </a:r>
              <a:endParaRPr lang="it-IT" sz="1200" dirty="0">
                <a:solidFill>
                  <a:srgbClr val="00B050"/>
                </a:solidFill>
              </a:endParaRPr>
            </a:p>
          </p:txBody>
        </p:sp>
        <p:grpSp>
          <p:nvGrpSpPr>
            <p:cNvPr id="45" name="Gruppo 44"/>
            <p:cNvGrpSpPr/>
            <p:nvPr/>
          </p:nvGrpSpPr>
          <p:grpSpPr>
            <a:xfrm>
              <a:off x="4583832" y="2204864"/>
              <a:ext cx="3816424" cy="829816"/>
              <a:chOff x="4727848" y="3238686"/>
              <a:chExt cx="3816424" cy="685800"/>
            </a:xfrm>
          </p:grpSpPr>
          <p:cxnSp>
            <p:nvCxnSpPr>
              <p:cNvPr id="43" name="Connettore 2 42"/>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1" name="Gruppo 10"/>
              <p:cNvGrpSpPr/>
              <p:nvPr/>
            </p:nvGrpSpPr>
            <p:grpSpPr>
              <a:xfrm>
                <a:off x="5015880" y="3238686"/>
                <a:ext cx="288032" cy="685800"/>
                <a:chOff x="4223792" y="4869160"/>
                <a:chExt cx="720080" cy="685800"/>
              </a:xfrm>
            </p:grpSpPr>
            <p:sp>
              <p:nvSpPr>
                <p:cNvPr id="8" name="Memoria ad accesso diretto 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Ovale 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2" name="Gruppo 11"/>
              <p:cNvGrpSpPr/>
              <p:nvPr/>
            </p:nvGrpSpPr>
            <p:grpSpPr>
              <a:xfrm>
                <a:off x="5303912" y="3238686"/>
                <a:ext cx="288032" cy="685800"/>
                <a:chOff x="4223792" y="4869160"/>
                <a:chExt cx="720080" cy="685800"/>
              </a:xfrm>
            </p:grpSpPr>
            <p:sp>
              <p:nvSpPr>
                <p:cNvPr id="13" name="Memoria ad accesso diretto 12"/>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Ovale 1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5" name="Gruppo 14"/>
              <p:cNvGrpSpPr/>
              <p:nvPr/>
            </p:nvGrpSpPr>
            <p:grpSpPr>
              <a:xfrm>
                <a:off x="5591944" y="3238686"/>
                <a:ext cx="288032" cy="685800"/>
                <a:chOff x="4223792" y="4869160"/>
                <a:chExt cx="720080" cy="685800"/>
              </a:xfrm>
            </p:grpSpPr>
            <p:sp>
              <p:nvSpPr>
                <p:cNvPr id="16" name="Memoria ad accesso diretto 1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Ovale 1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8" name="Gruppo 17"/>
              <p:cNvGrpSpPr/>
              <p:nvPr/>
            </p:nvGrpSpPr>
            <p:grpSpPr>
              <a:xfrm>
                <a:off x="5879976" y="3238686"/>
                <a:ext cx="288032" cy="685800"/>
                <a:chOff x="4223792" y="4869160"/>
                <a:chExt cx="720080" cy="685800"/>
              </a:xfrm>
            </p:grpSpPr>
            <p:sp>
              <p:nvSpPr>
                <p:cNvPr id="19" name="Memoria ad accesso diretto 18"/>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Ovale 1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1" name="Gruppo 20"/>
              <p:cNvGrpSpPr/>
              <p:nvPr/>
            </p:nvGrpSpPr>
            <p:grpSpPr>
              <a:xfrm>
                <a:off x="6163635" y="3238686"/>
                <a:ext cx="288032" cy="685800"/>
                <a:chOff x="4223792" y="4869160"/>
                <a:chExt cx="720080" cy="685800"/>
              </a:xfrm>
            </p:grpSpPr>
            <p:sp>
              <p:nvSpPr>
                <p:cNvPr id="22" name="Memoria ad accesso diretto 2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Ovale 2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4" name="Gruppo 23"/>
              <p:cNvGrpSpPr/>
              <p:nvPr/>
            </p:nvGrpSpPr>
            <p:grpSpPr>
              <a:xfrm>
                <a:off x="6456040" y="3238686"/>
                <a:ext cx="288032" cy="685800"/>
                <a:chOff x="4223792" y="4869160"/>
                <a:chExt cx="720080" cy="685800"/>
              </a:xfrm>
            </p:grpSpPr>
            <p:sp>
              <p:nvSpPr>
                <p:cNvPr id="25" name="Memoria ad accesso diretto 24"/>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Ovale 2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7" name="Gruppo 26"/>
              <p:cNvGrpSpPr/>
              <p:nvPr/>
            </p:nvGrpSpPr>
            <p:grpSpPr>
              <a:xfrm>
                <a:off x="6744072" y="3238686"/>
                <a:ext cx="288032" cy="685800"/>
                <a:chOff x="4223792" y="4869160"/>
                <a:chExt cx="720080" cy="685800"/>
              </a:xfrm>
            </p:grpSpPr>
            <p:sp>
              <p:nvSpPr>
                <p:cNvPr id="28" name="Memoria ad accesso diretto 2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Ovale 2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 name="Gruppo 29"/>
              <p:cNvGrpSpPr/>
              <p:nvPr/>
            </p:nvGrpSpPr>
            <p:grpSpPr>
              <a:xfrm>
                <a:off x="7032104" y="3238686"/>
                <a:ext cx="288032" cy="685800"/>
                <a:chOff x="4223792" y="4869160"/>
                <a:chExt cx="720080" cy="685800"/>
              </a:xfrm>
            </p:grpSpPr>
            <p:sp>
              <p:nvSpPr>
                <p:cNvPr id="31" name="Memoria ad accesso diretto 30"/>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Ovale 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 name="Gruppo 32"/>
              <p:cNvGrpSpPr/>
              <p:nvPr/>
            </p:nvGrpSpPr>
            <p:grpSpPr>
              <a:xfrm>
                <a:off x="7608168" y="3238686"/>
                <a:ext cx="288032" cy="685800"/>
                <a:chOff x="4223792" y="4869160"/>
                <a:chExt cx="720080" cy="685800"/>
              </a:xfrm>
            </p:grpSpPr>
            <p:sp>
              <p:nvSpPr>
                <p:cNvPr id="34" name="Memoria ad accesso diretto 3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 name="Ovale 3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6" name="Gruppo 35"/>
              <p:cNvGrpSpPr/>
              <p:nvPr/>
            </p:nvGrpSpPr>
            <p:grpSpPr>
              <a:xfrm>
                <a:off x="7320136" y="3238686"/>
                <a:ext cx="288032" cy="685800"/>
                <a:chOff x="4223792" y="4869160"/>
                <a:chExt cx="720080" cy="685800"/>
              </a:xfrm>
            </p:grpSpPr>
            <p:sp>
              <p:nvSpPr>
                <p:cNvPr id="37" name="Memoria ad accesso diretto 36"/>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 name="Ovale 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 name="Gruppo 38"/>
              <p:cNvGrpSpPr/>
              <p:nvPr/>
            </p:nvGrpSpPr>
            <p:grpSpPr>
              <a:xfrm>
                <a:off x="7896200" y="3238686"/>
                <a:ext cx="288032" cy="685800"/>
                <a:chOff x="4223792" y="4869160"/>
                <a:chExt cx="720080" cy="685800"/>
              </a:xfrm>
            </p:grpSpPr>
            <p:sp>
              <p:nvSpPr>
                <p:cNvPr id="40" name="Memoria ad accesso diretto 3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 name="Ovale 4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46" name="CasellaDiTesto 45"/>
            <p:cNvSpPr txBox="1"/>
            <p:nvPr/>
          </p:nvSpPr>
          <p:spPr>
            <a:xfrm>
              <a:off x="3049320" y="1749489"/>
              <a:ext cx="8418459" cy="430887"/>
            </a:xfrm>
            <a:prstGeom prst="rect">
              <a:avLst/>
            </a:prstGeom>
            <a:solidFill>
              <a:schemeClr val="bg1"/>
            </a:solidFill>
          </p:spPr>
          <p:txBody>
            <a:bodyPr wrap="none" rtlCol="0">
              <a:spAutoFit/>
            </a:bodyPr>
            <a:lstStyle/>
            <a:p>
              <a:r>
                <a:rPr lang="it-IT" sz="1500" dirty="0" err="1">
                  <a:latin typeface="Times New Roman" panose="02020603050405020304" pitchFamily="18" charset="0"/>
                  <a:cs typeface="Times New Roman" panose="02020603050405020304" pitchFamily="18" charset="0"/>
                </a:rPr>
                <a:t>Superconductiong</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Linac</a:t>
              </a:r>
              <a:r>
                <a:rPr lang="it-IT" sz="1500" dirty="0">
                  <a:latin typeface="Times New Roman" panose="02020603050405020304" pitchFamily="18" charset="0"/>
                  <a:cs typeface="Times New Roman" panose="02020603050405020304" pitchFamily="18" charset="0"/>
                </a:rPr>
                <a:t>: 13 XFEL </a:t>
              </a:r>
              <a:r>
                <a:rPr lang="it-IT" sz="1500" dirty="0" err="1">
                  <a:latin typeface="Times New Roman" panose="02020603050405020304" pitchFamily="18" charset="0"/>
                  <a:cs typeface="Times New Roman" panose="02020603050405020304" pitchFamily="18" charset="0"/>
                </a:rPr>
                <a:t>crio-modules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Compr</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Undulator</a:t>
              </a:r>
              <a:endParaRPr lang="it-IT" sz="1500" dirty="0">
                <a:latin typeface="Times New Roman" panose="02020603050405020304" pitchFamily="18" charset="0"/>
                <a:cs typeface="Times New Roman" panose="02020603050405020304" pitchFamily="18" charset="0"/>
              </a:endParaRPr>
            </a:p>
          </p:txBody>
        </p:sp>
      </p:grpSp>
      <p:sp>
        <p:nvSpPr>
          <p:cNvPr id="54" name="CasellaDiTesto 53"/>
          <p:cNvSpPr txBox="1"/>
          <p:nvPr/>
        </p:nvSpPr>
        <p:spPr>
          <a:xfrm>
            <a:off x="2141730" y="2996952"/>
            <a:ext cx="4034822" cy="323165"/>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100 </a:t>
            </a:r>
            <a:r>
              <a:rPr lang="it-IT" sz="1500" dirty="0" err="1">
                <a:latin typeface="Times New Roman" panose="02020603050405020304" pitchFamily="18" charset="0"/>
                <a:cs typeface="Times New Roman" panose="02020603050405020304" pitchFamily="18" charset="0"/>
              </a:rPr>
              <a:t>MeV</a:t>
            </a:r>
            <a:r>
              <a:rPr lang="it-IT" sz="1500" dirty="0">
                <a:latin typeface="Times New Roman" panose="02020603050405020304" pitchFamily="18" charset="0"/>
                <a:cs typeface="Times New Roman" panose="02020603050405020304" pitchFamily="18" charset="0"/>
              </a:rPr>
              <a:t>                                             1.6-1.8 </a:t>
            </a:r>
            <a:r>
              <a:rPr lang="it-IT" sz="1500" dirty="0" err="1">
                <a:latin typeface="Times New Roman" panose="02020603050405020304" pitchFamily="18" charset="0"/>
                <a:cs typeface="Times New Roman" panose="02020603050405020304" pitchFamily="18" charset="0"/>
              </a:rPr>
              <a:t>GeV</a:t>
            </a:r>
            <a:endParaRPr lang="it-IT" sz="1500" dirty="0">
              <a:latin typeface="Times New Roman" panose="02020603050405020304" pitchFamily="18" charset="0"/>
              <a:cs typeface="Times New Roman" panose="02020603050405020304" pitchFamily="18" charset="0"/>
            </a:endParaRPr>
          </a:p>
        </p:txBody>
      </p:sp>
      <p:sp>
        <p:nvSpPr>
          <p:cNvPr id="56" name="Memoria ad accesso diretto 55"/>
          <p:cNvSpPr/>
          <p:nvPr/>
        </p:nvSpPr>
        <p:spPr>
          <a:xfrm>
            <a:off x="5112060" y="2186862"/>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5" name="Memoria ad accesso diretto 54"/>
          <p:cNvSpPr/>
          <p:nvPr/>
        </p:nvSpPr>
        <p:spPr>
          <a:xfrm>
            <a:off x="4896036" y="2186862"/>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197514" y="2024844"/>
            <a:ext cx="1549655" cy="738664"/>
          </a:xfrm>
          <a:prstGeom prst="rect">
            <a:avLst/>
          </a:prstGeom>
          <a:noFill/>
        </p:spPr>
        <p:txBody>
          <a:bodyPr wrap="none" rtlCol="0">
            <a:spAutoFit/>
          </a:bodyPr>
          <a:lstStyle/>
          <a:p>
            <a:r>
              <a:rPr lang="it-IT" sz="2100" b="1" dirty="0" err="1">
                <a:solidFill>
                  <a:srgbClr val="FF0000"/>
                </a:solidFill>
                <a:latin typeface="Times New Roman" panose="02020603050405020304" pitchFamily="18" charset="0"/>
                <a:cs typeface="Times New Roman" panose="02020603050405020304" pitchFamily="18" charset="0"/>
              </a:rPr>
              <a:t>Traditional</a:t>
            </a:r>
            <a:r>
              <a:rPr lang="it-IT" sz="2100" b="1" dirty="0">
                <a:solidFill>
                  <a:srgbClr val="FF0000"/>
                </a:solidFill>
                <a:latin typeface="Times New Roman" panose="02020603050405020304" pitchFamily="18" charset="0"/>
                <a:cs typeface="Times New Roman" panose="02020603050405020304" pitchFamily="18" charset="0"/>
              </a:rPr>
              <a:t> </a:t>
            </a:r>
          </a:p>
          <a:p>
            <a:r>
              <a:rPr lang="it-IT" sz="2100" b="1" dirty="0">
                <a:solidFill>
                  <a:srgbClr val="FF0000"/>
                </a:solidFill>
                <a:latin typeface="Times New Roman" panose="02020603050405020304" pitchFamily="18" charset="0"/>
                <a:cs typeface="Times New Roman" panose="02020603050405020304" pitchFamily="18" charset="0"/>
              </a:rPr>
              <a:t>FEL layout </a:t>
            </a:r>
          </a:p>
        </p:txBody>
      </p:sp>
      <p:sp>
        <p:nvSpPr>
          <p:cNvPr id="9" name="CasellaDiTesto 8"/>
          <p:cNvSpPr txBox="1"/>
          <p:nvPr/>
        </p:nvSpPr>
        <p:spPr>
          <a:xfrm>
            <a:off x="7164288" y="2942946"/>
            <a:ext cx="1289777" cy="461665"/>
          </a:xfrm>
          <a:prstGeom prst="rect">
            <a:avLst/>
          </a:prstGeom>
          <a:noFill/>
        </p:spPr>
        <p:txBody>
          <a:bodyPr wrap="none" rtlCol="0">
            <a:spAutoFit/>
          </a:bodyPr>
          <a:lstStyle/>
          <a:p>
            <a:r>
              <a:rPr lang="it-IT" sz="2400" b="1" dirty="0">
                <a:solidFill>
                  <a:srgbClr val="00B050"/>
                </a:solidFill>
                <a:latin typeface="Symbol" panose="05050102010706020507" pitchFamily="18" charset="2"/>
              </a:rPr>
              <a:t>l</a:t>
            </a:r>
            <a:r>
              <a:rPr lang="it-IT" sz="2400" b="1" dirty="0">
                <a:solidFill>
                  <a:srgbClr val="00B050"/>
                </a:solidFill>
                <a:latin typeface="Times New Roman" panose="02020603050405020304" pitchFamily="18" charset="0"/>
                <a:cs typeface="Times New Roman" panose="02020603050405020304" pitchFamily="18" charset="0"/>
              </a:rPr>
              <a:t>=7 </a:t>
            </a:r>
            <a:r>
              <a:rPr lang="it-IT" sz="2400" b="1" dirty="0" err="1">
                <a:solidFill>
                  <a:srgbClr val="00B050"/>
                </a:solidFill>
                <a:latin typeface="Times New Roman" panose="02020603050405020304" pitchFamily="18" charset="0"/>
                <a:cs typeface="Times New Roman" panose="02020603050405020304" pitchFamily="18" charset="0"/>
              </a:rPr>
              <a:t>Ang</a:t>
            </a:r>
            <a:endParaRPr lang="it-IT" sz="2400" b="1" dirty="0">
              <a:solidFill>
                <a:srgbClr val="00B050"/>
              </a:solidFill>
              <a:latin typeface="Times New Roman" panose="02020603050405020304" pitchFamily="18" charset="0"/>
              <a:cs typeface="Times New Roman" panose="02020603050405020304" pitchFamily="18" charset="0"/>
            </a:endParaRPr>
          </a:p>
        </p:txBody>
      </p:sp>
      <p:sp>
        <p:nvSpPr>
          <p:cNvPr id="105" name="CasellaDiTesto 104"/>
          <p:cNvSpPr txBox="1"/>
          <p:nvPr/>
        </p:nvSpPr>
        <p:spPr>
          <a:xfrm>
            <a:off x="7974378" y="4725144"/>
            <a:ext cx="970137" cy="738664"/>
          </a:xfrm>
          <a:prstGeom prst="rect">
            <a:avLst/>
          </a:prstGeom>
          <a:noFill/>
        </p:spPr>
        <p:txBody>
          <a:bodyPr wrap="none" rtlCol="0">
            <a:spAutoFit/>
          </a:bodyPr>
          <a:lstStyle/>
          <a:p>
            <a:r>
              <a:rPr lang="it-IT" sz="2100" b="1" dirty="0" err="1">
                <a:solidFill>
                  <a:srgbClr val="FF0000"/>
                </a:solidFill>
                <a:latin typeface="Times New Roman" panose="02020603050405020304" pitchFamily="18" charset="0"/>
                <a:cs typeface="Times New Roman" panose="02020603050405020304" pitchFamily="18" charset="0"/>
              </a:rPr>
              <a:t>MariX</a:t>
            </a:r>
            <a:endParaRPr lang="it-IT" sz="2100" b="1" dirty="0">
              <a:solidFill>
                <a:srgbClr val="FF0000"/>
              </a:solidFill>
              <a:latin typeface="Times New Roman" panose="02020603050405020304" pitchFamily="18" charset="0"/>
              <a:cs typeface="Times New Roman" panose="02020603050405020304" pitchFamily="18" charset="0"/>
            </a:endParaRPr>
          </a:p>
          <a:p>
            <a:r>
              <a:rPr lang="it-IT" sz="2100" b="1" dirty="0">
                <a:solidFill>
                  <a:srgbClr val="FF0000"/>
                </a:solidFill>
                <a:latin typeface="Times New Roman" panose="02020603050405020304" pitchFamily="18" charset="0"/>
                <a:cs typeface="Times New Roman" panose="02020603050405020304" pitchFamily="18" charset="0"/>
              </a:rPr>
              <a:t>layout </a:t>
            </a:r>
          </a:p>
        </p:txBody>
      </p:sp>
      <p:sp>
        <p:nvSpPr>
          <p:cNvPr id="106" name="CasellaDiTesto 105"/>
          <p:cNvSpPr txBox="1"/>
          <p:nvPr/>
        </p:nvSpPr>
        <p:spPr>
          <a:xfrm>
            <a:off x="6624228" y="4509120"/>
            <a:ext cx="873957" cy="738664"/>
          </a:xfrm>
          <a:prstGeom prst="rect">
            <a:avLst/>
          </a:prstGeom>
          <a:noFill/>
        </p:spPr>
        <p:txBody>
          <a:bodyPr wrap="none" rtlCol="0">
            <a:spAutoFit/>
          </a:bodyPr>
          <a:lstStyle/>
          <a:p>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Arc</a:t>
            </a:r>
            <a:r>
              <a:rPr lang="it-IT" sz="2100" dirty="0">
                <a:latin typeface="Times New Roman" panose="02020603050405020304" pitchFamily="18" charset="0"/>
                <a:cs typeface="Times New Roman" panose="02020603050405020304" pitchFamily="18" charset="0"/>
              </a:rPr>
              <a:t> </a:t>
            </a:r>
          </a:p>
          <a:p>
            <a:r>
              <a:rPr lang="it-IT" sz="2100" dirty="0" err="1">
                <a:latin typeface="Times New Roman" panose="02020603050405020304" pitchFamily="18" charset="0"/>
                <a:cs typeface="Times New Roman" panose="02020603050405020304" pitchFamily="18" charset="0"/>
              </a:rPr>
              <a:t>compr</a:t>
            </a:r>
            <a:endParaRPr lang="it-IT" sz="2100" dirty="0">
              <a:latin typeface="Times New Roman" panose="02020603050405020304" pitchFamily="18" charset="0"/>
              <a:cs typeface="Times New Roman" panose="02020603050405020304" pitchFamily="18" charset="0"/>
            </a:endParaRPr>
          </a:p>
        </p:txBody>
      </p:sp>
      <p:grpSp>
        <p:nvGrpSpPr>
          <p:cNvPr id="61" name="Gruppo 60"/>
          <p:cNvGrpSpPr/>
          <p:nvPr/>
        </p:nvGrpSpPr>
        <p:grpSpPr>
          <a:xfrm>
            <a:off x="1061610" y="4155237"/>
            <a:ext cx="4825550" cy="1325992"/>
            <a:chOff x="1969200" y="1637684"/>
            <a:chExt cx="6434066" cy="1767989"/>
          </a:xfrm>
        </p:grpSpPr>
        <p:pic>
          <p:nvPicPr>
            <p:cNvPr id="62" name="Immagine 61"/>
            <p:cNvPicPr>
              <a:picLocks noChangeAspect="1"/>
            </p:cNvPicPr>
            <p:nvPr/>
          </p:nvPicPr>
          <p:blipFill rotWithShape="1">
            <a:blip r:embed="rId4">
              <a:extLst>
                <a:ext uri="{28A0092B-C50C-407E-A947-70E740481C1C}">
                  <a14:useLocalDpi xmlns:a14="http://schemas.microsoft.com/office/drawing/2010/main" val="0"/>
                </a:ext>
              </a:extLst>
            </a:blip>
            <a:srcRect l="35827" t="7258" r="23136" b="65627"/>
            <a:stretch/>
          </p:blipFill>
          <p:spPr>
            <a:xfrm>
              <a:off x="4247147" y="2117558"/>
              <a:ext cx="3573379" cy="1288115"/>
            </a:xfrm>
            <a:prstGeom prst="rect">
              <a:avLst/>
            </a:prstGeom>
          </p:spPr>
        </p:pic>
        <p:sp>
          <p:nvSpPr>
            <p:cNvPr id="63" name="Rettangolo 62"/>
            <p:cNvSpPr/>
            <p:nvPr/>
          </p:nvSpPr>
          <p:spPr>
            <a:xfrm>
              <a:off x="1969200" y="2109529"/>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4" name="Elaborazione alternativa 63"/>
            <p:cNvSpPr/>
            <p:nvPr/>
          </p:nvSpPr>
          <p:spPr>
            <a:xfrm>
              <a:off x="3541276" y="2933514"/>
              <a:ext cx="1020852" cy="432048"/>
            </a:xfrm>
            <a:prstGeom prst="flowChartAlternateProcess">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a:solidFill>
                    <a:srgbClr val="00B050"/>
                  </a:solidFill>
                </a:rPr>
                <a:t>Injector</a:t>
              </a:r>
              <a:endParaRPr lang="it-IT" sz="1200" dirty="0">
                <a:solidFill>
                  <a:srgbClr val="00B050"/>
                </a:solidFill>
              </a:endParaRPr>
            </a:p>
          </p:txBody>
        </p:sp>
        <p:grpSp>
          <p:nvGrpSpPr>
            <p:cNvPr id="65" name="Gruppo 64"/>
            <p:cNvGrpSpPr/>
            <p:nvPr/>
          </p:nvGrpSpPr>
          <p:grpSpPr>
            <a:xfrm>
              <a:off x="4583832" y="2204864"/>
              <a:ext cx="3816424" cy="829816"/>
              <a:chOff x="4727848" y="3238686"/>
              <a:chExt cx="3816424" cy="685800"/>
            </a:xfrm>
          </p:grpSpPr>
          <p:cxnSp>
            <p:nvCxnSpPr>
              <p:cNvPr id="67" name="Connettore 2 66"/>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69" name="Gruppo 68"/>
              <p:cNvGrpSpPr/>
              <p:nvPr/>
            </p:nvGrpSpPr>
            <p:grpSpPr>
              <a:xfrm>
                <a:off x="5015880" y="3238686"/>
                <a:ext cx="288032" cy="685800"/>
                <a:chOff x="4223792" y="4869160"/>
                <a:chExt cx="720080" cy="685800"/>
              </a:xfrm>
            </p:grpSpPr>
            <p:sp>
              <p:nvSpPr>
                <p:cNvPr id="100" name="Memoria ad accesso diretto 9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1" name="Ovale 10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0" name="Gruppo 69"/>
              <p:cNvGrpSpPr/>
              <p:nvPr/>
            </p:nvGrpSpPr>
            <p:grpSpPr>
              <a:xfrm>
                <a:off x="5303912" y="3238686"/>
                <a:ext cx="288032" cy="685800"/>
                <a:chOff x="4223792" y="4869160"/>
                <a:chExt cx="720080" cy="685800"/>
              </a:xfrm>
            </p:grpSpPr>
            <p:sp>
              <p:nvSpPr>
                <p:cNvPr id="98" name="Memoria ad accesso diretto 9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9" name="Ovale 9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1" name="Gruppo 70"/>
              <p:cNvGrpSpPr/>
              <p:nvPr/>
            </p:nvGrpSpPr>
            <p:grpSpPr>
              <a:xfrm>
                <a:off x="5591944" y="3238686"/>
                <a:ext cx="288032" cy="685800"/>
                <a:chOff x="4223792" y="4869160"/>
                <a:chExt cx="720080" cy="685800"/>
              </a:xfrm>
            </p:grpSpPr>
            <p:sp>
              <p:nvSpPr>
                <p:cNvPr id="96" name="Memoria ad accesso diretto 9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7" name="Ovale 9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 name="Gruppo 71"/>
              <p:cNvGrpSpPr/>
              <p:nvPr/>
            </p:nvGrpSpPr>
            <p:grpSpPr>
              <a:xfrm>
                <a:off x="5879976" y="3238686"/>
                <a:ext cx="288032" cy="685800"/>
                <a:chOff x="4223792" y="4869160"/>
                <a:chExt cx="720080" cy="685800"/>
              </a:xfrm>
            </p:grpSpPr>
            <p:sp>
              <p:nvSpPr>
                <p:cNvPr id="94" name="Memoria ad accesso diretto 9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5" name="Ovale 9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3" name="Gruppo 72"/>
              <p:cNvGrpSpPr/>
              <p:nvPr/>
            </p:nvGrpSpPr>
            <p:grpSpPr>
              <a:xfrm>
                <a:off x="6163635" y="3238686"/>
                <a:ext cx="288032" cy="685800"/>
                <a:chOff x="4223792" y="4869160"/>
                <a:chExt cx="720080" cy="685800"/>
              </a:xfrm>
            </p:grpSpPr>
            <p:sp>
              <p:nvSpPr>
                <p:cNvPr id="92" name="Memoria ad accesso diretto 9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3" name="Ovale 9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4" name="Gruppo 73"/>
              <p:cNvGrpSpPr/>
              <p:nvPr/>
            </p:nvGrpSpPr>
            <p:grpSpPr>
              <a:xfrm>
                <a:off x="6456040" y="3238686"/>
                <a:ext cx="288032" cy="685800"/>
                <a:chOff x="4223792" y="4869160"/>
                <a:chExt cx="720080" cy="685800"/>
              </a:xfrm>
            </p:grpSpPr>
            <p:sp>
              <p:nvSpPr>
                <p:cNvPr id="90" name="Memoria ad accesso diretto 8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1" name="Ovale 9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5" name="Gruppo 74"/>
              <p:cNvGrpSpPr/>
              <p:nvPr/>
            </p:nvGrpSpPr>
            <p:grpSpPr>
              <a:xfrm>
                <a:off x="6744072" y="3238686"/>
                <a:ext cx="288032" cy="685800"/>
                <a:chOff x="4223792" y="4869160"/>
                <a:chExt cx="720080" cy="685800"/>
              </a:xfrm>
            </p:grpSpPr>
            <p:sp>
              <p:nvSpPr>
                <p:cNvPr id="88" name="Memoria ad accesso diretto 8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9" name="Ovale 8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6" name="Gruppo 75"/>
              <p:cNvGrpSpPr/>
              <p:nvPr/>
            </p:nvGrpSpPr>
            <p:grpSpPr>
              <a:xfrm>
                <a:off x="7032104" y="3238686"/>
                <a:ext cx="288032" cy="685800"/>
                <a:chOff x="4223792" y="4869160"/>
                <a:chExt cx="720080" cy="685800"/>
              </a:xfrm>
            </p:grpSpPr>
            <p:sp>
              <p:nvSpPr>
                <p:cNvPr id="86" name="Memoria ad accesso diretto 8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7" name="Ovale 8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7" name="Gruppo 76"/>
              <p:cNvGrpSpPr/>
              <p:nvPr/>
            </p:nvGrpSpPr>
            <p:grpSpPr>
              <a:xfrm>
                <a:off x="7608168" y="3238686"/>
                <a:ext cx="288032" cy="685800"/>
                <a:chOff x="4223792" y="4869160"/>
                <a:chExt cx="720080" cy="685800"/>
              </a:xfrm>
            </p:grpSpPr>
            <p:sp>
              <p:nvSpPr>
                <p:cNvPr id="84" name="Memoria ad accesso diretto 8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5" name="Ovale 8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8" name="Gruppo 77"/>
              <p:cNvGrpSpPr/>
              <p:nvPr/>
            </p:nvGrpSpPr>
            <p:grpSpPr>
              <a:xfrm>
                <a:off x="7320136" y="3238686"/>
                <a:ext cx="288032" cy="685800"/>
                <a:chOff x="4223792" y="4869160"/>
                <a:chExt cx="720080" cy="685800"/>
              </a:xfrm>
            </p:grpSpPr>
            <p:sp>
              <p:nvSpPr>
                <p:cNvPr id="82" name="Memoria ad accesso diretto 8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3" name="Ovale 8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9" name="Gruppo 78"/>
              <p:cNvGrpSpPr/>
              <p:nvPr/>
            </p:nvGrpSpPr>
            <p:grpSpPr>
              <a:xfrm>
                <a:off x="7896200" y="3238686"/>
                <a:ext cx="288032" cy="685800"/>
                <a:chOff x="4223792" y="4869160"/>
                <a:chExt cx="720080" cy="685800"/>
              </a:xfrm>
            </p:grpSpPr>
            <p:sp>
              <p:nvSpPr>
                <p:cNvPr id="80" name="Memoria ad accesso diretto 7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1" name="Ovale 8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66" name="CasellaDiTesto 65"/>
            <p:cNvSpPr txBox="1"/>
            <p:nvPr/>
          </p:nvSpPr>
          <p:spPr>
            <a:xfrm>
              <a:off x="4955057" y="1637684"/>
              <a:ext cx="3448209" cy="430887"/>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Linac1: 11 XFEL </a:t>
              </a:r>
              <a:r>
                <a:rPr lang="it-IT" sz="1500" dirty="0" err="1">
                  <a:latin typeface="Times New Roman" panose="02020603050405020304" pitchFamily="18" charset="0"/>
                  <a:cs typeface="Times New Roman" panose="02020603050405020304" pitchFamily="18" charset="0"/>
                </a:rPr>
                <a:t>crio-modules</a:t>
              </a:r>
              <a:endParaRPr lang="it-IT" sz="1500" dirty="0">
                <a:latin typeface="Times New Roman" panose="02020603050405020304" pitchFamily="18" charset="0"/>
                <a:cs typeface="Times New Roman" panose="02020603050405020304" pitchFamily="18" charset="0"/>
              </a:endParaRPr>
            </a:p>
          </p:txBody>
        </p:sp>
      </p:grpSp>
      <p:pic>
        <p:nvPicPr>
          <p:cNvPr id="104" name="Immagine 1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653" y="3753037"/>
            <a:ext cx="1134125" cy="1319438"/>
          </a:xfrm>
          <a:prstGeom prst="rect">
            <a:avLst/>
          </a:prstGeom>
        </p:spPr>
      </p:pic>
      <p:cxnSp>
        <p:nvCxnSpPr>
          <p:cNvPr id="110" name="Connettore 4 109"/>
          <p:cNvCxnSpPr/>
          <p:nvPr/>
        </p:nvCxnSpPr>
        <p:spPr>
          <a:xfrm rot="10800000">
            <a:off x="2519772" y="4455114"/>
            <a:ext cx="702078" cy="432048"/>
          </a:xfrm>
          <a:prstGeom prst="bentConnector3">
            <a:avLst>
              <a:gd name="adj1" fmla="val 1466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Memoria ad accesso diretto 101"/>
          <p:cNvSpPr/>
          <p:nvPr/>
        </p:nvSpPr>
        <p:spPr>
          <a:xfrm>
            <a:off x="2627784" y="4131078"/>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3" name="Memoria ad accesso diretto 102"/>
          <p:cNvSpPr/>
          <p:nvPr/>
        </p:nvSpPr>
        <p:spPr>
          <a:xfrm>
            <a:off x="2843808" y="4131078"/>
            <a:ext cx="216024" cy="64807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0" name="CasellaDiTesto 119"/>
          <p:cNvSpPr txBox="1"/>
          <p:nvPr/>
        </p:nvSpPr>
        <p:spPr>
          <a:xfrm>
            <a:off x="1979712" y="5535234"/>
            <a:ext cx="4736681" cy="323165"/>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 </a:t>
            </a:r>
            <a:r>
              <a:rPr lang="it-IT" sz="1500" b="1" dirty="0">
                <a:solidFill>
                  <a:srgbClr val="FF0000"/>
                </a:solidFill>
                <a:latin typeface="Times New Roman" panose="02020603050405020304" pitchFamily="18" charset="0"/>
                <a:cs typeface="Times New Roman" panose="02020603050405020304" pitchFamily="18" charset="0"/>
              </a:rPr>
              <a:t>3.4-3.8 </a:t>
            </a:r>
            <a:r>
              <a:rPr lang="it-IT" sz="1500" b="1" dirty="0" err="1">
                <a:solidFill>
                  <a:srgbClr val="FF0000"/>
                </a:solidFill>
                <a:latin typeface="Times New Roman" panose="02020603050405020304" pitchFamily="18" charset="0"/>
                <a:cs typeface="Times New Roman" panose="02020603050405020304" pitchFamily="18" charset="0"/>
              </a:rPr>
              <a:t>GeV</a:t>
            </a:r>
            <a:r>
              <a:rPr lang="it-IT" sz="1500" b="1" dirty="0">
                <a:solidFill>
                  <a:srgbClr val="FF0000"/>
                </a:solidFill>
                <a:latin typeface="Times New Roman" panose="02020603050405020304" pitchFamily="18" charset="0"/>
                <a:cs typeface="Times New Roman" panose="02020603050405020304" pitchFamily="18" charset="0"/>
              </a:rPr>
              <a:t>     </a:t>
            </a:r>
            <a:r>
              <a:rPr lang="it-IT" sz="1500" dirty="0">
                <a:latin typeface="Times New Roman" panose="02020603050405020304" pitchFamily="18" charset="0"/>
                <a:cs typeface="Times New Roman" panose="02020603050405020304" pitchFamily="18" charset="0"/>
              </a:rPr>
              <a:t>2.8-3.2 </a:t>
            </a:r>
            <a:r>
              <a:rPr lang="it-IT" sz="1500" dirty="0" err="1">
                <a:latin typeface="Times New Roman" panose="02020603050405020304" pitchFamily="18" charset="0"/>
                <a:cs typeface="Times New Roman" panose="02020603050405020304" pitchFamily="18" charset="0"/>
              </a:rPr>
              <a:t>GeV</a:t>
            </a:r>
            <a:r>
              <a:rPr lang="it-IT" sz="1500" dirty="0">
                <a:latin typeface="Times New Roman" panose="02020603050405020304" pitchFamily="18" charset="0"/>
                <a:cs typeface="Times New Roman" panose="02020603050405020304" pitchFamily="18" charset="0"/>
              </a:rPr>
              <a:t>                            1.4- 1.6 </a:t>
            </a:r>
            <a:r>
              <a:rPr lang="it-IT" sz="1500" dirty="0" err="1">
                <a:latin typeface="Times New Roman" panose="02020603050405020304" pitchFamily="18" charset="0"/>
                <a:cs typeface="Times New Roman" panose="02020603050405020304" pitchFamily="18" charset="0"/>
              </a:rPr>
              <a:t>GeV</a:t>
            </a:r>
            <a:endParaRPr lang="it-IT" sz="1500" dirty="0">
              <a:latin typeface="Times New Roman" panose="02020603050405020304" pitchFamily="18" charset="0"/>
              <a:cs typeface="Times New Roman" panose="02020603050405020304" pitchFamily="18" charset="0"/>
            </a:endParaRPr>
          </a:p>
        </p:txBody>
      </p:sp>
      <p:sp>
        <p:nvSpPr>
          <p:cNvPr id="121" name="CasellaDiTesto 120"/>
          <p:cNvSpPr txBox="1"/>
          <p:nvPr/>
        </p:nvSpPr>
        <p:spPr>
          <a:xfrm>
            <a:off x="251520" y="4941168"/>
            <a:ext cx="1520609" cy="461665"/>
          </a:xfrm>
          <a:prstGeom prst="rect">
            <a:avLst/>
          </a:prstGeom>
          <a:noFill/>
        </p:spPr>
        <p:txBody>
          <a:bodyPr wrap="none" rtlCol="0">
            <a:spAutoFit/>
          </a:bodyPr>
          <a:lstStyle/>
          <a:p>
            <a:r>
              <a:rPr lang="it-IT" sz="2400" b="1" dirty="0">
                <a:solidFill>
                  <a:srgbClr val="00B050"/>
                </a:solidFill>
                <a:latin typeface="Symbol" panose="05050102010706020507" pitchFamily="18" charset="2"/>
              </a:rPr>
              <a:t>l</a:t>
            </a:r>
            <a:r>
              <a:rPr lang="it-IT" sz="2400" b="1" dirty="0">
                <a:solidFill>
                  <a:srgbClr val="00B050"/>
                </a:solidFill>
                <a:latin typeface="Times New Roman" panose="02020603050405020304" pitchFamily="18" charset="0"/>
                <a:cs typeface="Times New Roman" panose="02020603050405020304" pitchFamily="18" charset="0"/>
              </a:rPr>
              <a:t>=1.5 </a:t>
            </a:r>
            <a:r>
              <a:rPr lang="it-IT" sz="2400" b="1" dirty="0" err="1">
                <a:solidFill>
                  <a:srgbClr val="00B050"/>
                </a:solidFill>
                <a:latin typeface="Times New Roman" panose="02020603050405020304" pitchFamily="18" charset="0"/>
                <a:cs typeface="Times New Roman" panose="02020603050405020304" pitchFamily="18" charset="0"/>
              </a:rPr>
              <a:t>Ang</a:t>
            </a:r>
            <a:endParaRPr lang="it-IT" sz="2400" b="1" dirty="0">
              <a:solidFill>
                <a:srgbClr val="00B050"/>
              </a:solidFill>
              <a:latin typeface="Times New Roman" panose="02020603050405020304" pitchFamily="18" charset="0"/>
              <a:cs typeface="Times New Roman" panose="02020603050405020304" pitchFamily="18" charset="0"/>
            </a:endParaRPr>
          </a:p>
        </p:txBody>
      </p:sp>
      <p:sp>
        <p:nvSpPr>
          <p:cNvPr id="108" name="CasellaDiTesto 107"/>
          <p:cNvSpPr txBox="1"/>
          <p:nvPr/>
        </p:nvSpPr>
        <p:spPr>
          <a:xfrm>
            <a:off x="2519773" y="3861048"/>
            <a:ext cx="716863" cy="323165"/>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Linac2</a:t>
            </a:r>
          </a:p>
        </p:txBody>
      </p:sp>
      <p:sp>
        <p:nvSpPr>
          <p:cNvPr id="44" name="Ovale 43"/>
          <p:cNvSpPr/>
          <p:nvPr/>
        </p:nvSpPr>
        <p:spPr>
          <a:xfrm>
            <a:off x="1655676" y="272692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1" name="Ovale 110"/>
          <p:cNvSpPr/>
          <p:nvPr/>
        </p:nvSpPr>
        <p:spPr>
          <a:xfrm>
            <a:off x="2465766" y="515719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Triangolo isoscele 47"/>
          <p:cNvSpPr/>
          <p:nvPr/>
        </p:nvSpPr>
        <p:spPr>
          <a:xfrm rot="16200000">
            <a:off x="7488324" y="1322766"/>
            <a:ext cx="432048" cy="2376264"/>
          </a:xfrm>
          <a:prstGeom prst="triangle">
            <a:avLst/>
          </a:prstGeom>
          <a:solidFill>
            <a:srgbClr val="CCCC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6" name="Triangolo isoscele 115"/>
          <p:cNvSpPr/>
          <p:nvPr/>
        </p:nvSpPr>
        <p:spPr>
          <a:xfrm rot="5400000">
            <a:off x="1277634" y="3267187"/>
            <a:ext cx="432048" cy="2376264"/>
          </a:xfrm>
          <a:prstGeom prst="triangle">
            <a:avLst/>
          </a:prstGeom>
          <a:solidFill>
            <a:srgbClr val="F2CCF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09" name="Connettore 2 108"/>
          <p:cNvCxnSpPr/>
          <p:nvPr/>
        </p:nvCxnSpPr>
        <p:spPr>
          <a:xfrm>
            <a:off x="1439652" y="3483006"/>
            <a:ext cx="67507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Ovale 111"/>
          <p:cNvSpPr/>
          <p:nvPr/>
        </p:nvSpPr>
        <p:spPr>
          <a:xfrm>
            <a:off x="1385646"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7" name="Ovale 116"/>
          <p:cNvSpPr/>
          <p:nvPr/>
        </p:nvSpPr>
        <p:spPr>
          <a:xfrm>
            <a:off x="7650342"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8" name="Ovale 117"/>
          <p:cNvSpPr/>
          <p:nvPr/>
        </p:nvSpPr>
        <p:spPr>
          <a:xfrm>
            <a:off x="2735796"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9" name="Ovale 118"/>
          <p:cNvSpPr/>
          <p:nvPr/>
        </p:nvSpPr>
        <p:spPr>
          <a:xfrm>
            <a:off x="3977934"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2" name="Ovale 121"/>
          <p:cNvSpPr/>
          <p:nvPr/>
        </p:nvSpPr>
        <p:spPr>
          <a:xfrm>
            <a:off x="5274078"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3" name="Ovale 122"/>
          <p:cNvSpPr/>
          <p:nvPr/>
        </p:nvSpPr>
        <p:spPr>
          <a:xfrm>
            <a:off x="6516216" y="3429000"/>
            <a:ext cx="108012" cy="91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4" name="Callout con freccia in su 113"/>
          <p:cNvSpPr/>
          <p:nvPr/>
        </p:nvSpPr>
        <p:spPr>
          <a:xfrm>
            <a:off x="1223628" y="3483006"/>
            <a:ext cx="432048" cy="361764"/>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chemeClr val="tx1"/>
                </a:solidFill>
                <a:latin typeface="Times New Roman" panose="02020603050405020304" pitchFamily="18" charset="0"/>
                <a:cs typeface="Times New Roman" panose="02020603050405020304" pitchFamily="18" charset="0"/>
              </a:rPr>
              <a:t>0</a:t>
            </a:r>
          </a:p>
        </p:txBody>
      </p:sp>
      <p:sp>
        <p:nvSpPr>
          <p:cNvPr id="124" name="Callout con freccia in su 123"/>
          <p:cNvSpPr/>
          <p:nvPr/>
        </p:nvSpPr>
        <p:spPr>
          <a:xfrm>
            <a:off x="2519772"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100m </a:t>
            </a:r>
          </a:p>
        </p:txBody>
      </p:sp>
      <p:sp>
        <p:nvSpPr>
          <p:cNvPr id="125" name="Callout con freccia in su 124"/>
          <p:cNvSpPr/>
          <p:nvPr/>
        </p:nvSpPr>
        <p:spPr>
          <a:xfrm>
            <a:off x="3761910"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200m</a:t>
            </a:r>
          </a:p>
        </p:txBody>
      </p:sp>
      <p:sp>
        <p:nvSpPr>
          <p:cNvPr id="126" name="Callout con freccia in su 125"/>
          <p:cNvSpPr/>
          <p:nvPr/>
        </p:nvSpPr>
        <p:spPr>
          <a:xfrm>
            <a:off x="5058054"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300m</a:t>
            </a:r>
          </a:p>
        </p:txBody>
      </p:sp>
      <p:sp>
        <p:nvSpPr>
          <p:cNvPr id="127" name="Callout con freccia in su 126"/>
          <p:cNvSpPr/>
          <p:nvPr/>
        </p:nvSpPr>
        <p:spPr>
          <a:xfrm>
            <a:off x="6300192"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400m</a:t>
            </a:r>
          </a:p>
        </p:txBody>
      </p:sp>
      <p:sp>
        <p:nvSpPr>
          <p:cNvPr id="128" name="Callout con freccia in su 127"/>
          <p:cNvSpPr/>
          <p:nvPr/>
        </p:nvSpPr>
        <p:spPr>
          <a:xfrm>
            <a:off x="7434318" y="3483006"/>
            <a:ext cx="540060" cy="378042"/>
          </a:xfrm>
          <a:prstGeom prst="upArrowCallou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Times New Roman" panose="02020603050405020304" pitchFamily="18" charset="0"/>
                <a:cs typeface="Times New Roman" panose="02020603050405020304" pitchFamily="18" charset="0"/>
              </a:rPr>
              <a:t>500m</a:t>
            </a:r>
          </a:p>
        </p:txBody>
      </p:sp>
      <p:cxnSp>
        <p:nvCxnSpPr>
          <p:cNvPr id="163" name="Connettore 2 162"/>
          <p:cNvCxnSpPr/>
          <p:nvPr/>
        </p:nvCxnSpPr>
        <p:spPr>
          <a:xfrm>
            <a:off x="6300192" y="2510898"/>
            <a:ext cx="2160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ttore 2 163"/>
          <p:cNvCxnSpPr/>
          <p:nvPr/>
        </p:nvCxnSpPr>
        <p:spPr>
          <a:xfrm>
            <a:off x="5598114" y="2402886"/>
            <a:ext cx="5940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ttore 2 165"/>
          <p:cNvCxnSpPr/>
          <p:nvPr/>
        </p:nvCxnSpPr>
        <p:spPr>
          <a:xfrm flipV="1">
            <a:off x="5436096" y="2348880"/>
            <a:ext cx="216024" cy="1620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nettore 2 167"/>
          <p:cNvCxnSpPr/>
          <p:nvPr/>
        </p:nvCxnSpPr>
        <p:spPr>
          <a:xfrm>
            <a:off x="6138174" y="2402886"/>
            <a:ext cx="216024" cy="1080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1" name="Triangolo isoscele 170"/>
          <p:cNvSpPr/>
          <p:nvPr/>
        </p:nvSpPr>
        <p:spPr>
          <a:xfrm>
            <a:off x="5328084" y="2402886"/>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2" name="Triangolo isoscele 171"/>
          <p:cNvSpPr/>
          <p:nvPr/>
        </p:nvSpPr>
        <p:spPr>
          <a:xfrm>
            <a:off x="6192180" y="2402886"/>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3" name="Triangolo isoscele 172"/>
          <p:cNvSpPr/>
          <p:nvPr/>
        </p:nvSpPr>
        <p:spPr>
          <a:xfrm rot="10800000">
            <a:off x="5498236" y="2303008"/>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4" name="Triangolo isoscele 173"/>
          <p:cNvSpPr/>
          <p:nvPr/>
        </p:nvSpPr>
        <p:spPr>
          <a:xfrm rot="10800000">
            <a:off x="6030162" y="2294874"/>
            <a:ext cx="216024" cy="216024"/>
          </a:xfrm>
          <a:prstGeom prst="triangl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CasellaDiTesto 5"/>
          <p:cNvSpPr txBox="1"/>
          <p:nvPr/>
        </p:nvSpPr>
        <p:spPr>
          <a:xfrm>
            <a:off x="3234855" y="2834934"/>
            <a:ext cx="1383712"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dV</a:t>
            </a:r>
            <a:r>
              <a:rPr lang="it-IT" sz="1350" dirty="0">
                <a:latin typeface="Times New Roman" panose="02020603050405020304" pitchFamily="18" charset="0"/>
                <a:cs typeface="Times New Roman" panose="02020603050405020304" pitchFamily="18" charset="0"/>
              </a:rPr>
              <a:t>/</a:t>
            </a:r>
            <a:r>
              <a:rPr lang="it-IT" sz="1350" dirty="0" err="1">
                <a:latin typeface="Times New Roman" panose="02020603050405020304" pitchFamily="18" charset="0"/>
                <a:cs typeface="Times New Roman" panose="02020603050405020304" pitchFamily="18" charset="0"/>
              </a:rPr>
              <a:t>dz</a:t>
            </a:r>
            <a:r>
              <a:rPr lang="it-IT" sz="1350" dirty="0">
                <a:latin typeface="Times New Roman" panose="02020603050405020304" pitchFamily="18" charset="0"/>
                <a:cs typeface="Times New Roman" panose="02020603050405020304" pitchFamily="18" charset="0"/>
              </a:rPr>
              <a:t>=17 MV/m</a:t>
            </a:r>
          </a:p>
        </p:txBody>
      </p:sp>
      <p:sp>
        <p:nvSpPr>
          <p:cNvPr id="129" name="TextBox 128">
            <a:extLst>
              <a:ext uri="{FF2B5EF4-FFF2-40B4-BE49-F238E27FC236}">
                <a16:creationId xmlns:a16="http://schemas.microsoft.com/office/drawing/2014/main" id="{8B728BE8-CE08-564C-AC73-14797BD6E5B4}"/>
              </a:ext>
            </a:extLst>
          </p:cNvPr>
          <p:cNvSpPr txBox="1"/>
          <p:nvPr/>
        </p:nvSpPr>
        <p:spPr>
          <a:xfrm>
            <a:off x="741423" y="609600"/>
            <a:ext cx="7644977" cy="1200329"/>
          </a:xfrm>
          <a:prstGeom prst="rect">
            <a:avLst/>
          </a:prstGeom>
          <a:noFill/>
        </p:spPr>
        <p:txBody>
          <a:bodyPr wrap="none" rtlCol="0">
            <a:spAutoFit/>
          </a:bodyPr>
          <a:lstStyle/>
          <a:p>
            <a:pPr algn="ctr"/>
            <a:r>
              <a:rPr lang="it-IT" b="1" i="1"/>
              <a:t>In quest of High Sustainability we had to conceive a new kind of machine:</a:t>
            </a:r>
          </a:p>
          <a:p>
            <a:pPr algn="ctr"/>
            <a:r>
              <a:rPr lang="it-IT" b="1" i="1"/>
              <a:t>the Two-Way Linac (TWL)</a:t>
            </a:r>
          </a:p>
          <a:p>
            <a:pPr algn="ctr"/>
            <a:r>
              <a:rPr lang="it-IT" b="1" i="1"/>
              <a:t>All Accelerators are one way – the beam propagates in one direction (ERL too)</a:t>
            </a:r>
          </a:p>
          <a:p>
            <a:pPr algn="ctr"/>
            <a:r>
              <a:rPr lang="it-IT" b="1" i="1"/>
              <a:t>MariX uses the CW Linac twice – forward and backward</a:t>
            </a:r>
          </a:p>
        </p:txBody>
      </p:sp>
      <p:pic>
        <p:nvPicPr>
          <p:cNvPr id="131" name="Picture 130">
            <a:extLst>
              <a:ext uri="{FF2B5EF4-FFF2-40B4-BE49-F238E27FC236}">
                <a16:creationId xmlns:a16="http://schemas.microsoft.com/office/drawing/2014/main" id="{CD244BCF-694E-274B-996B-E50020D8C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32" name="TextBox 131">
            <a:extLst>
              <a:ext uri="{FF2B5EF4-FFF2-40B4-BE49-F238E27FC236}">
                <a16:creationId xmlns:a16="http://schemas.microsoft.com/office/drawing/2014/main" id="{E436FB20-5ECF-3D4A-A95E-BD685A898DE5}"/>
              </a:ext>
            </a:extLst>
          </p:cNvPr>
          <p:cNvSpPr txBox="1"/>
          <p:nvPr/>
        </p:nvSpPr>
        <p:spPr>
          <a:xfrm>
            <a:off x="38100" y="6067080"/>
            <a:ext cx="9029700" cy="400110"/>
          </a:xfrm>
          <a:prstGeom prst="rect">
            <a:avLst/>
          </a:prstGeom>
          <a:noFill/>
        </p:spPr>
        <p:txBody>
          <a:bodyPr wrap="square" rtlCol="0">
            <a:spAutoFit/>
          </a:bodyPr>
          <a:lstStyle/>
          <a:p>
            <a:pPr algn="ctr"/>
            <a:r>
              <a:rPr lang="en-US" sz="2000">
                <a:solidFill>
                  <a:srgbClr val="C00000"/>
                </a:solidFill>
                <a:latin typeface="Casual" charset="0"/>
                <a:ea typeface="Casual" charset="0"/>
                <a:cs typeface="Casual" charset="0"/>
              </a:rPr>
              <a:t>Only Standing Wave RF Cavities can accelerate particles in both directions!</a:t>
            </a:r>
          </a:p>
        </p:txBody>
      </p:sp>
    </p:spTree>
    <p:extLst>
      <p:ext uri="{BB962C8B-B14F-4D97-AF65-F5344CB8AC3E}">
        <p14:creationId xmlns:p14="http://schemas.microsoft.com/office/powerpoint/2010/main" val="13990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par>
                          <p:cTn id="47" fill="hold">
                            <p:stCondLst>
                              <p:cond delay="0"/>
                            </p:stCondLst>
                            <p:childTnLst>
                              <p:par>
                                <p:cTn id="48" presetID="0" presetClass="path" presetSubtype="0" repeatCount="indefinite" accel="1000" decel="95000" fill="hold" grpId="1" nodeType="afterEffect">
                                  <p:stCondLst>
                                    <p:cond delay="500"/>
                                  </p:stCondLst>
                                  <p:childTnLst>
                                    <p:animMotion origin="layout" path="M 2.5E-6 -0.00046 L 2.5E-6 0.00024 C 0.0138 -0.00138 0.02864 -0.00138 0.04258 -0.00324 C 0.04505 -0.00324 0.0487 -0.00185 0.04909 -0.00532 C 0.05091 -0.02106 0.04987 -0.03773 0.05 -0.05416 C 0.05091 -0.06203 0.04909 -0.07083 0.05182 -0.07754 C 0.05273 -0.08101 0.05703 -0.07963 0.05924 -0.07986 C 0.06862 -0.08125 0.07838 -0.08148 0.08789 -0.08217 L 0.19935 -0.07986 C 0.20208 -0.07986 0.20469 -0.07754 0.20677 -0.07754 C 0.22995 -0.07754 0.25286 -0.07916 0.27539 -0.07986 C 0.29765 -0.07916 0.34857 -0.07847 0.37083 -0.07754 C 0.37461 -0.07731 0.39648 -0.10231 0.41263 -0.10671 C 0.42838 -0.11111 0.43021 -0.10439 0.46732 -0.1037 C 0.49023 -0.09166 0.48711 -0.08009 0.50338 -0.07638 C 0.51927 -0.07268 0.55273 -0.08101 0.5638 -0.08171 L 0.60833 -0.07291 L 0.60833 -0.07268 L 0.60833 -0.07291 L 0.60833 -0.07268 C 0.60833 -0.07291 0.60885 -0.07893 0.60885 -0.07893 C 0.60781 -0.07801 0.60625 -0.08078 0.60521 -0.08009 " pathEditMode="relative" rAng="0" ptsTypes="AAAAAAAAAAAAAAAAAAAAAA">
                                      <p:cBhvr>
                                        <p:cTn id="49" dur="2000" fill="hold"/>
                                        <p:tgtEl>
                                          <p:spTgt spid="44"/>
                                        </p:tgtEl>
                                        <p:attrNameLst>
                                          <p:attrName>ppt_x</p:attrName>
                                          <p:attrName>ppt_y</p:attrName>
                                        </p:attrNameLst>
                                      </p:cBhvr>
                                      <p:rCtr x="30443" y="-5347"/>
                                    </p:animMotion>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9" presetClass="emph" presetSubtype="0" repeatCount="indefinite" fill="hold" grpId="1" nodeType="withEffect">
                                  <p:stCondLst>
                                    <p:cond delay="0"/>
                                  </p:stCondLst>
                                  <p:childTnLst>
                                    <p:animClr clrSpc="rgb" dir="cw">
                                      <p:cBhvr override="childStyle">
                                        <p:cTn id="54" dur="2000" fill="hold"/>
                                        <p:tgtEl>
                                          <p:spTgt spid="48"/>
                                        </p:tgtEl>
                                        <p:attrNameLst>
                                          <p:attrName>style.color</p:attrName>
                                        </p:attrNameLst>
                                      </p:cBhvr>
                                      <p:to>
                                        <a:schemeClr val="bg1"/>
                                      </p:to>
                                    </p:animClr>
                                    <p:animClr clrSpc="rgb" dir="cw">
                                      <p:cBhvr>
                                        <p:cTn id="55" dur="2000" fill="hold"/>
                                        <p:tgtEl>
                                          <p:spTgt spid="48"/>
                                        </p:tgtEl>
                                        <p:attrNameLst>
                                          <p:attrName>fillcolor</p:attrName>
                                        </p:attrNameLst>
                                      </p:cBhvr>
                                      <p:to>
                                        <a:schemeClr val="bg1"/>
                                      </p:to>
                                    </p:animClr>
                                    <p:set>
                                      <p:cBhvr>
                                        <p:cTn id="56" dur="2000" fill="hold"/>
                                        <p:tgtEl>
                                          <p:spTgt spid="48"/>
                                        </p:tgtEl>
                                        <p:attrNameLst>
                                          <p:attrName>fill.type</p:attrName>
                                        </p:attrNameLst>
                                      </p:cBhvr>
                                      <p:to>
                                        <p:strVal val="solid"/>
                                      </p:to>
                                    </p:set>
                                    <p:set>
                                      <p:cBhvr>
                                        <p:cTn id="57" dur="2000" fill="hold"/>
                                        <p:tgtEl>
                                          <p:spTgt spid="48"/>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2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11"/>
                                        </p:tgtEl>
                                        <p:attrNameLst>
                                          <p:attrName>style.visibility</p:attrName>
                                        </p:attrNameLst>
                                      </p:cBhvr>
                                      <p:to>
                                        <p:strVal val="visible"/>
                                      </p:to>
                                    </p:set>
                                  </p:childTnLst>
                                </p:cTn>
                              </p:par>
                            </p:childTnLst>
                          </p:cTn>
                        </p:par>
                        <p:par>
                          <p:cTn id="94" fill="hold">
                            <p:stCondLst>
                              <p:cond delay="0"/>
                            </p:stCondLst>
                            <p:childTnLst>
                              <p:par>
                                <p:cTn id="95" presetID="0" presetClass="path" presetSubtype="0" repeatCount="indefinite" accel="50000" decel="50000" fill="hold" grpId="1" nodeType="afterEffect">
                                  <p:stCondLst>
                                    <p:cond delay="500"/>
                                  </p:stCondLst>
                                  <p:endCondLst>
                                    <p:cond evt="onNext" delay="0">
                                      <p:tgtEl>
                                        <p:sldTgt/>
                                      </p:tgtEl>
                                    </p:cond>
                                  </p:endCondLst>
                                  <p:childTnLst>
                                    <p:animMotion origin="layout" path="M 8.33333E-7 2.22222E-6 L 8.33333E-7 0.00023 L 0.01719 -0.00232 C 0.02005 -0.0044 0.0224 -0.01644 0.0224 -0.01621 C 0.02292 -0.02037 0.02344 -0.02408 0.0237 -0.02801 C 0.02435 -0.03889 0.02383 -0.05 0.025 -0.06088 C 0.02604 -0.07014 0.03112 -0.07963 0.03424 -0.08658 C 0.03463 -0.08889 0.03463 -0.0919 0.03555 -0.09352 C 0.03659 -0.09537 0.03815 -0.0956 0.03958 -0.09584 C 0.04427 -0.09699 0.04922 -0.09815 0.05404 -0.09815 L 0.20534 -0.10047 C 0.20703 -0.10278 0.20833 -0.10741 0.21055 -0.10764 L 0.28945 -0.10278 C 0.29088 -0.10209 0.29206 -0.1007 0.29349 -0.10047 C 0.31094 -0.09838 0.34609 -0.09584 0.34609 -0.0956 C 0.34779 -0.09514 0.34961 -0.09445 0.3513 -0.09352 C 0.35273 -0.09283 0.35391 -0.0919 0.35534 -0.09121 C 0.37292 -0.08334 0.36185 -0.08959 0.37109 -0.08426 C 0.38008 -0.07338 0.37604 -0.07662 0.38294 -0.07246 C 0.38516 -0.06852 0.38815 -0.06574 0.38945 -0.06088 C 0.39115 -0.05509 0.39505 -0.04028 0.3974 -0.0375 C 0.3987 -0.03588 0.40013 -0.03449 0.4013 -0.03264 C 0.40417 -0.02824 0.40612 -0.02246 0.40924 -0.01875 C 0.41055 -0.01713 0.41198 -0.01574 0.41315 -0.01412 C 0.41458 -0.01181 0.41588 -0.00949 0.41719 -0.00695 C 0.4181 -0.00486 0.41849 -0.00185 0.41979 2.22222E-6 C 0.42083 0.00162 0.4224 0.00162 0.4237 0.00231 C 0.43307 0.01898 0.4224 0.00092 0.43164 0.01412 C 0.43255 0.01551 0.4332 0.01759 0.43424 0.01875 C 0.43542 0.01991 0.43698 0.01991 0.43815 0.02106 C 0.43958 0.02222 0.44062 0.02477 0.44219 0.02569 C 0.44557 0.02801 0.44922 0.02847 0.4526 0.03032 C 0.45404 0.03125 0.45521 0.03241 0.45664 0.03264 C 0.46094 0.03403 0.46536 0.03426 0.46979 0.03518 C 0.48112 0.03426 0.49258 0.03403 0.50404 0.03264 C 0.50534 0.03264 0.50664 0.03148 0.50794 0.03032 C 0.50937 0.02916 0.51068 0.02754 0.51185 0.02569 C 0.522 0.01065 0.51003 0.02569 0.51979 0.01412 C 0.52148 0.00926 0.52279 0.00393 0.525 2.22222E-6 C 0.52721 -0.00394 0.52891 -0.00648 0.53034 -0.01181 C 0.53516 -0.03102 0.53021 -0.02084 0.53555 -0.03033 L 0.53815 -0.04445 L 0.53945 -0.05139 C 0.53997 -0.06713 0.54088 -0.08264 0.54088 -0.09815 C 0.54088 -0.11459 0.54049 -0.13102 0.53945 -0.14722 C 0.53919 -0.15232 0.53919 -0.15857 0.53685 -0.16134 C 0.53555 -0.16297 0.53411 -0.16435 0.53294 -0.16597 C 0.5319 -0.16736 0.53138 -0.16945 0.53034 -0.1706 C 0.52917 -0.17199 0.5276 -0.17222 0.5263 -0.17292 C 0.51628 -0.19097 0.52799 -0.17222 0.51849 -0.18241 C 0.51745 -0.18357 0.51667 -0.18542 0.51588 -0.18704 C 0.51393 -0.19074 0.5125 -0.19514 0.51055 -0.19884 C 0.5095 -0.2007 0.50807 -0.20209 0.50664 -0.20347 C 0.50443 -0.20533 0.49948 -0.20695 0.4974 -0.2081 C 0.49115 -0.21134 0.48555 -0.21597 0.47904 -0.21736 L 0.46849 -0.21968 C 0.45612 -0.21829 0.45312 -0.22338 0.44609 -0.21273 C 0.44466 -0.21065 0.44349 -0.2081 0.44219 -0.20579 C 0.43919 -0.18982 0.44349 -0.2081 0.43294 -0.18935 C 0.43112 -0.18634 0.42969 -0.18241 0.4276 -0.18009 C 0.425 -0.17685 0.422 -0.17477 0.41979 -0.1706 C 0.41471 -0.16158 0.41732 -0.16551 0.41185 -0.15903 C 0.40924 -0.15209 0.40911 -0.1507 0.40534 -0.14491 C 0.40404 -0.14306 0.4026 -0.14213 0.4013 -0.14028 C 0.39479 -0.13102 0.40286 -0.14074 0.39609 -0.12871 C 0.39492 -0.12662 0.39336 -0.1257 0.39219 -0.12384 C 0.39075 -0.12176 0.38984 -0.11852 0.38815 -0.1169 C 0.38581 -0.11459 0.38034 -0.11227 0.38034 -0.11204 C 0.37904 -0.10996 0.37773 -0.10741 0.3763 -0.10533 C 0.37018 -0.09607 0.36849 -0.1 0.35794 -0.09815 C 0.33997 -0.0919 0.35664 -0.09676 0.31849 -0.09815 L 0.2237 -0.10047 C 0.222 -0.10139 0.22018 -0.10232 0.21849 -0.10278 C 0.18203 -0.11459 0.10325 -0.10301 0.0987 -0.10278 C 0.09388 -0.10209 0.08906 -0.10185 0.08424 -0.10047 C 0.08294 -0.10023 0.08164 -0.09884 0.08034 -0.09815 C 0.07851 -0.09722 0.07682 -0.09676 0.075 -0.09584 C 0.06667 -0.09676 0.05833 -0.09676 0.05 -0.09815 C 0.0487 -0.09838 0.04713 -0.09884 0.04609 -0.10047 C 0.04518 -0.10232 0.04544 -0.10556 0.04479 -0.10764 C 0.04414 -0.10949 0.04297 -0.11065 0.04219 -0.11227 C 0.04167 -0.13565 0.04349 -0.15949 0.04088 -0.18241 C 0.04023 -0.18797 0.03294 -0.19167 0.03294 -0.19144 C 0.02773 -0.19097 0.0224 -0.19005 0.01719 -0.18935 C 0.00755 -0.18843 -0.00221 -0.1882 -0.01185 -0.18704 C -0.01406 -0.18681 -0.02878 -0.1831 -0.03151 -0.18241 C -0.03854 -0.18033 -0.03854 -0.17917 -0.04596 -0.17778 C -0.05078 -0.17662 -0.0556 -0.17616 -0.06042 -0.17547 C -0.12357 -0.17801 -0.09818 -0.17778 -0.13672 -0.17778 L -0.13672 -0.17755 " pathEditMode="relative" rAng="0" ptsTypes="AAAAAAAAAAAAAAAAAAAAAAAAAAAAAAAAAAAAAAAAAAAAAAAAAAAAAAAAAAAAAAAAAAAAAAAAAAAAAAAAAAAAAAAAAA">
                                      <p:cBhvr>
                                        <p:cTn id="96" dur="2000" fill="hold"/>
                                        <p:tgtEl>
                                          <p:spTgt spid="111"/>
                                        </p:tgtEl>
                                        <p:attrNameLst>
                                          <p:attrName>ppt_x</p:attrName>
                                          <p:attrName>ppt_y</p:attrName>
                                        </p:attrNameLst>
                                      </p:cBhvr>
                                      <p:rCtr x="20208" y="-9236"/>
                                    </p:animMotion>
                                  </p:childTnLst>
                                </p:cTn>
                              </p:par>
                            </p:childTnLst>
                          </p:cTn>
                        </p:par>
                        <p:par>
                          <p:cTn id="97" fill="hold">
                            <p:stCondLst>
                              <p:cond delay="2500"/>
                            </p:stCondLst>
                            <p:childTnLst>
                              <p:par>
                                <p:cTn id="98" presetID="1" presetClass="entr" presetSubtype="0" fill="hold" grpId="0" nodeType="afterEffect">
                                  <p:stCondLst>
                                    <p:cond delay="0"/>
                                  </p:stCondLst>
                                  <p:childTnLst>
                                    <p:set>
                                      <p:cBhvr>
                                        <p:cTn id="99" dur="1" fill="hold">
                                          <p:stCondLst>
                                            <p:cond delay="0"/>
                                          </p:stCondLst>
                                        </p:cTn>
                                        <p:tgtEl>
                                          <p:spTgt spid="116"/>
                                        </p:tgtEl>
                                        <p:attrNameLst>
                                          <p:attrName>style.visibility</p:attrName>
                                        </p:attrNameLst>
                                      </p:cBhvr>
                                      <p:to>
                                        <p:strVal val="visible"/>
                                      </p:to>
                                    </p:set>
                                  </p:childTnLst>
                                </p:cTn>
                              </p:par>
                              <p:par>
                                <p:cTn id="100" presetID="19" presetClass="emph" presetSubtype="0" repeatCount="indefinite" fill="hold" grpId="1" nodeType="withEffect">
                                  <p:stCondLst>
                                    <p:cond delay="0"/>
                                  </p:stCondLst>
                                  <p:childTnLst>
                                    <p:animClr clrSpc="rgb" dir="cw">
                                      <p:cBhvr override="childStyle">
                                        <p:cTn id="101" dur="2000" fill="hold"/>
                                        <p:tgtEl>
                                          <p:spTgt spid="116"/>
                                        </p:tgtEl>
                                        <p:attrNameLst>
                                          <p:attrName>style.color</p:attrName>
                                        </p:attrNameLst>
                                      </p:cBhvr>
                                      <p:to>
                                        <a:schemeClr val="bg1"/>
                                      </p:to>
                                    </p:animClr>
                                    <p:animClr clrSpc="rgb" dir="cw">
                                      <p:cBhvr>
                                        <p:cTn id="102" dur="2000" fill="hold"/>
                                        <p:tgtEl>
                                          <p:spTgt spid="116"/>
                                        </p:tgtEl>
                                        <p:attrNameLst>
                                          <p:attrName>fillcolor</p:attrName>
                                        </p:attrNameLst>
                                      </p:cBhvr>
                                      <p:to>
                                        <a:schemeClr val="bg1"/>
                                      </p:to>
                                    </p:animClr>
                                    <p:set>
                                      <p:cBhvr>
                                        <p:cTn id="103" dur="2000" fill="hold"/>
                                        <p:tgtEl>
                                          <p:spTgt spid="116"/>
                                        </p:tgtEl>
                                        <p:attrNameLst>
                                          <p:attrName>fill.type</p:attrName>
                                        </p:attrNameLst>
                                      </p:cBhvr>
                                      <p:to>
                                        <p:strVal val="solid"/>
                                      </p:to>
                                    </p:set>
                                    <p:set>
                                      <p:cBhvr>
                                        <p:cTn id="104" dur="2000" fill="hold"/>
                                        <p:tgtEl>
                                          <p:spTgt spid="116"/>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animBg="1"/>
      <p:bldP spid="56" grpId="1" animBg="1"/>
      <p:bldP spid="55" grpId="0" animBg="1"/>
      <p:bldP spid="3" grpId="0"/>
      <p:bldP spid="9" grpId="0"/>
      <p:bldP spid="105" grpId="0"/>
      <p:bldP spid="106" grpId="0"/>
      <p:bldP spid="102" grpId="0" animBg="1"/>
      <p:bldP spid="103" grpId="0" animBg="1"/>
      <p:bldP spid="120" grpId="0"/>
      <p:bldP spid="121" grpId="0"/>
      <p:bldP spid="108" grpId="0"/>
      <p:bldP spid="44" grpId="0" animBg="1"/>
      <p:bldP spid="44" grpId="1" animBg="1"/>
      <p:bldP spid="111" grpId="0" animBg="1"/>
      <p:bldP spid="111" grpId="1" animBg="1"/>
      <p:bldP spid="48" grpId="0" animBg="1"/>
      <p:bldP spid="48" grpId="1" animBg="1"/>
      <p:bldP spid="116" grpId="0" animBg="1"/>
      <p:bldP spid="116" grpId="1" animBg="1"/>
      <p:bldP spid="171" grpId="0" animBg="1"/>
      <p:bldP spid="172" grpId="0" animBg="1"/>
      <p:bldP spid="173" grpId="0" animBg="1"/>
      <p:bldP spid="174" grpId="0" animBg="1"/>
      <p:bldP spid="6" grpId="0"/>
      <p:bldP spid="132" grpId="0"/>
      <p:bldP spid="132" grpId="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0">
            <a:extLst>
              <a:ext uri="{FF2B5EF4-FFF2-40B4-BE49-F238E27FC236}">
                <a16:creationId xmlns:a16="http://schemas.microsoft.com/office/drawing/2014/main" id="{C3D42D3F-8515-B242-83A6-15C95EEAB872}"/>
              </a:ext>
            </a:extLst>
          </p:cNvPr>
          <p:cNvGrpSpPr/>
          <p:nvPr/>
        </p:nvGrpSpPr>
        <p:grpSpPr>
          <a:xfrm rot="10800000">
            <a:off x="3139382" y="1113194"/>
            <a:ext cx="819013" cy="1373444"/>
            <a:chOff x="4882100" y="768246"/>
            <a:chExt cx="1175302" cy="2290476"/>
          </a:xfrm>
        </p:grpSpPr>
        <p:sp>
          <p:nvSpPr>
            <p:cNvPr id="15" name="Oval 21">
              <a:extLst>
                <a:ext uri="{FF2B5EF4-FFF2-40B4-BE49-F238E27FC236}">
                  <a16:creationId xmlns:a16="http://schemas.microsoft.com/office/drawing/2014/main" id="{AD8FBFBD-B2CA-D649-904E-D8919D5304DB}"/>
                </a:ext>
              </a:extLst>
            </p:cNvPr>
            <p:cNvSpPr/>
            <p:nvPr/>
          </p:nvSpPr>
          <p:spPr>
            <a:xfrm>
              <a:off x="5286125" y="1499863"/>
              <a:ext cx="771277" cy="842839"/>
            </a:xfrm>
            <a:prstGeom prst="ellips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24">
              <a:extLst>
                <a:ext uri="{FF2B5EF4-FFF2-40B4-BE49-F238E27FC236}">
                  <a16:creationId xmlns:a16="http://schemas.microsoft.com/office/drawing/2014/main" id="{A45852E1-88B3-4444-9A60-362B51528E05}"/>
                </a:ext>
              </a:extLst>
            </p:cNvPr>
            <p:cNvSpPr/>
            <p:nvPr/>
          </p:nvSpPr>
          <p:spPr>
            <a:xfrm>
              <a:off x="4882100" y="2105635"/>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3">
              <a:extLst>
                <a:ext uri="{FF2B5EF4-FFF2-40B4-BE49-F238E27FC236}">
                  <a16:creationId xmlns:a16="http://schemas.microsoft.com/office/drawing/2014/main" id="{1D641410-4A76-4D47-8890-497115AE1675}"/>
                </a:ext>
              </a:extLst>
            </p:cNvPr>
            <p:cNvSpPr/>
            <p:nvPr/>
          </p:nvSpPr>
          <p:spPr>
            <a:xfrm>
              <a:off x="4904102" y="768246"/>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6772F84A-ECB8-554C-8224-E895D7EE883F}"/>
                </a:ext>
              </a:extLst>
            </p:cNvPr>
            <p:cNvSpPr/>
            <p:nvPr/>
          </p:nvSpPr>
          <p:spPr>
            <a:xfrm>
              <a:off x="5064206" y="1594236"/>
              <a:ext cx="284082" cy="72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48">
            <a:extLst>
              <a:ext uri="{FF2B5EF4-FFF2-40B4-BE49-F238E27FC236}">
                <a16:creationId xmlns:a16="http://schemas.microsoft.com/office/drawing/2014/main" id="{B7468535-1CE4-484C-A1E2-1404A410F4D0}"/>
              </a:ext>
            </a:extLst>
          </p:cNvPr>
          <p:cNvCxnSpPr>
            <a:cxnSpLocks/>
          </p:cNvCxnSpPr>
          <p:nvPr/>
        </p:nvCxnSpPr>
        <p:spPr>
          <a:xfrm>
            <a:off x="2593267" y="1440725"/>
            <a:ext cx="559800" cy="25425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Arc 87">
            <a:extLst>
              <a:ext uri="{FF2B5EF4-FFF2-40B4-BE49-F238E27FC236}">
                <a16:creationId xmlns:a16="http://schemas.microsoft.com/office/drawing/2014/main" id="{085664D4-C21D-1D46-B2A8-82544AC4E615}"/>
              </a:ext>
            </a:extLst>
          </p:cNvPr>
          <p:cNvSpPr/>
          <p:nvPr/>
        </p:nvSpPr>
        <p:spPr>
          <a:xfrm>
            <a:off x="2770154" y="924985"/>
            <a:ext cx="1795747" cy="837596"/>
          </a:xfrm>
          <a:prstGeom prst="arc">
            <a:avLst>
              <a:gd name="adj1" fmla="val 5925264"/>
              <a:gd name="adj2" fmla="val 8778695"/>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91">
            <a:extLst>
              <a:ext uri="{FF2B5EF4-FFF2-40B4-BE49-F238E27FC236}">
                <a16:creationId xmlns:a16="http://schemas.microsoft.com/office/drawing/2014/main" id="{7DC5818D-2919-F442-9FD2-7F5188E6059D}"/>
              </a:ext>
            </a:extLst>
          </p:cNvPr>
          <p:cNvSpPr/>
          <p:nvPr/>
        </p:nvSpPr>
        <p:spPr>
          <a:xfrm rot="8856594">
            <a:off x="2432138" y="1947407"/>
            <a:ext cx="1721370" cy="837596"/>
          </a:xfrm>
          <a:prstGeom prst="arc">
            <a:avLst>
              <a:gd name="adj1" fmla="val 6399877"/>
              <a:gd name="adj2" fmla="val 9037691"/>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7">
            <a:extLst>
              <a:ext uri="{FF2B5EF4-FFF2-40B4-BE49-F238E27FC236}">
                <a16:creationId xmlns:a16="http://schemas.microsoft.com/office/drawing/2014/main" id="{4E9EC642-68DA-0544-9B5C-F138706BB7CC}"/>
              </a:ext>
            </a:extLst>
          </p:cNvPr>
          <p:cNvSpPr/>
          <p:nvPr/>
        </p:nvSpPr>
        <p:spPr>
          <a:xfrm rot="19824593">
            <a:off x="1818919" y="2409094"/>
            <a:ext cx="698505" cy="352605"/>
          </a:xfrm>
          <a:prstGeom prst="rect">
            <a:avLst/>
          </a:prstGeom>
          <a:solidFill>
            <a:srgbClr val="FF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cs typeface="Times New Roman" panose="02020603050405020304" pitchFamily="18" charset="0"/>
              </a:rPr>
              <a:t>Dump</a:t>
            </a:r>
            <a:endParaRPr lang="en-US" sz="1600" dirty="0">
              <a:solidFill>
                <a:schemeClr val="tx1"/>
              </a:solidFill>
              <a:cs typeface="Times New Roman" panose="02020603050405020304" pitchFamily="18" charset="0"/>
            </a:endParaRPr>
          </a:p>
        </p:txBody>
      </p:sp>
      <p:cxnSp>
        <p:nvCxnSpPr>
          <p:cNvPr id="30" name="Straight Arrow Connector 83">
            <a:extLst>
              <a:ext uri="{FF2B5EF4-FFF2-40B4-BE49-F238E27FC236}">
                <a16:creationId xmlns:a16="http://schemas.microsoft.com/office/drawing/2014/main" id="{A5386B27-1225-DB49-9ADB-930A28A2EB77}"/>
              </a:ext>
            </a:extLst>
          </p:cNvPr>
          <p:cNvCxnSpPr>
            <a:cxnSpLocks/>
            <a:stCxn id="15" idx="7"/>
            <a:endCxn id="26" idx="3"/>
          </p:cNvCxnSpPr>
          <p:nvPr/>
        </p:nvCxnSpPr>
        <p:spPr>
          <a:xfrm flipH="1">
            <a:off x="2471875" y="1973923"/>
            <a:ext cx="746218" cy="439016"/>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BE310CF-74D0-0B4F-9621-4D5799A8D5D3}"/>
              </a:ext>
            </a:extLst>
          </p:cNvPr>
          <p:cNvSpPr txBox="1"/>
          <p:nvPr/>
        </p:nvSpPr>
        <p:spPr>
          <a:xfrm rot="19771150">
            <a:off x="2586933" y="2159333"/>
            <a:ext cx="662361" cy="307777"/>
          </a:xfrm>
          <a:prstGeom prst="rect">
            <a:avLst/>
          </a:prstGeom>
          <a:noFill/>
        </p:spPr>
        <p:txBody>
          <a:bodyPr wrap="none" rtlCol="0">
            <a:spAutoFit/>
          </a:bodyPr>
          <a:lstStyle/>
          <a:p>
            <a:r>
              <a:rPr lang="ru-RU" sz="1400" dirty="0">
                <a:cs typeface="Times New Roman" panose="02020603050405020304" pitchFamily="18" charset="0"/>
              </a:rPr>
              <a:t>3</a:t>
            </a:r>
            <a:r>
              <a:rPr lang="it-IT" sz="1400" dirty="0">
                <a:cs typeface="Times New Roman" panose="02020603050405020304" pitchFamily="18" charset="0"/>
              </a:rPr>
              <a:t> MeV</a:t>
            </a:r>
            <a:endParaRPr lang="en-US" sz="1400" dirty="0">
              <a:cs typeface="Times New Roman" panose="02020603050405020304" pitchFamily="18" charset="0"/>
            </a:endParaRPr>
          </a:p>
        </p:txBody>
      </p:sp>
      <p:sp>
        <p:nvSpPr>
          <p:cNvPr id="33" name="TextBox 32">
            <a:extLst>
              <a:ext uri="{FF2B5EF4-FFF2-40B4-BE49-F238E27FC236}">
                <a16:creationId xmlns:a16="http://schemas.microsoft.com/office/drawing/2014/main" id="{38C0A6C1-1C02-AB49-B90F-2017CA503C99}"/>
              </a:ext>
            </a:extLst>
          </p:cNvPr>
          <p:cNvSpPr txBox="1"/>
          <p:nvPr/>
        </p:nvSpPr>
        <p:spPr>
          <a:xfrm>
            <a:off x="3873365" y="2232402"/>
            <a:ext cx="973343" cy="307777"/>
          </a:xfrm>
          <a:prstGeom prst="rect">
            <a:avLst/>
          </a:prstGeom>
          <a:noFill/>
        </p:spPr>
        <p:txBody>
          <a:bodyPr wrap="none" rtlCol="0">
            <a:spAutoFit/>
          </a:bodyPr>
          <a:lstStyle/>
          <a:p>
            <a:r>
              <a:rPr lang="it-IT" sz="1400" u="sng" dirty="0">
                <a:cs typeface="Times New Roman" panose="02020603050405020304" pitchFamily="18" charset="0"/>
              </a:rPr>
              <a:t>+</a:t>
            </a:r>
            <a:r>
              <a:rPr lang="it-IT" sz="1400" dirty="0">
                <a:cs typeface="Times New Roman" panose="02020603050405020304" pitchFamily="18" charset="0"/>
              </a:rPr>
              <a:t> 6~8 MeV</a:t>
            </a:r>
            <a:endParaRPr lang="en-US" sz="1400" dirty="0">
              <a:cs typeface="Times New Roman" panose="02020603050405020304" pitchFamily="18" charset="0"/>
            </a:endParaRPr>
          </a:p>
        </p:txBody>
      </p:sp>
      <p:sp>
        <p:nvSpPr>
          <p:cNvPr id="41" name="Block Arc 8">
            <a:extLst>
              <a:ext uri="{FF2B5EF4-FFF2-40B4-BE49-F238E27FC236}">
                <a16:creationId xmlns:a16="http://schemas.microsoft.com/office/drawing/2014/main" id="{9AE549BD-C8E4-0D4C-A2A7-7C43507401F0}"/>
              </a:ext>
            </a:extLst>
          </p:cNvPr>
          <p:cNvSpPr/>
          <p:nvPr/>
        </p:nvSpPr>
        <p:spPr>
          <a:xfrm rot="5400000">
            <a:off x="1809033" y="1275032"/>
            <a:ext cx="1076099" cy="1073766"/>
          </a:xfrm>
          <a:prstGeom prst="blockArc">
            <a:avLst>
              <a:gd name="adj1" fmla="val 10800000"/>
              <a:gd name="adj2" fmla="val 12695516"/>
              <a:gd name="adj3" fmla="val 16407"/>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Straight Arrow Connector 48">
            <a:extLst>
              <a:ext uri="{FF2B5EF4-FFF2-40B4-BE49-F238E27FC236}">
                <a16:creationId xmlns:a16="http://schemas.microsoft.com/office/drawing/2014/main" id="{62D822FE-E8BB-E04C-86F7-72D80517F62C}"/>
              </a:ext>
            </a:extLst>
          </p:cNvPr>
          <p:cNvCxnSpPr>
            <a:cxnSpLocks/>
            <a:endCxn id="41" idx="0"/>
          </p:cNvCxnSpPr>
          <p:nvPr/>
        </p:nvCxnSpPr>
        <p:spPr>
          <a:xfrm>
            <a:off x="2109354" y="1361952"/>
            <a:ext cx="23772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BF07894-E7B3-334D-A87C-AFCB69EB641D}"/>
              </a:ext>
            </a:extLst>
          </p:cNvPr>
          <p:cNvSpPr txBox="1"/>
          <p:nvPr/>
        </p:nvSpPr>
        <p:spPr>
          <a:xfrm>
            <a:off x="3775359" y="102688"/>
            <a:ext cx="2598230" cy="646331"/>
          </a:xfrm>
          <a:prstGeom prst="rect">
            <a:avLst/>
          </a:prstGeom>
          <a:noFill/>
        </p:spPr>
        <p:txBody>
          <a:bodyPr wrap="square" rtlCol="0">
            <a:spAutoFit/>
          </a:bodyPr>
          <a:lstStyle/>
          <a:p>
            <a:r>
              <a:rPr lang="en-US" sz="3600" dirty="0" err="1">
                <a:latin typeface="Bauhaus 93" pitchFamily="82" charset="0"/>
                <a:cs typeface="Apple Chancery" panose="03020702040506060504" pitchFamily="66" charset="-79"/>
              </a:rPr>
              <a:t>BriXsinO</a:t>
            </a:r>
            <a:endParaRPr lang="ru-RU" sz="3600" dirty="0">
              <a:cs typeface="Apple Chancery" panose="03020702040506060504" pitchFamily="66" charset="-79"/>
            </a:endParaRPr>
          </a:p>
        </p:txBody>
      </p:sp>
      <p:sp>
        <p:nvSpPr>
          <p:cNvPr id="46" name="TextBox 45">
            <a:extLst>
              <a:ext uri="{FF2B5EF4-FFF2-40B4-BE49-F238E27FC236}">
                <a16:creationId xmlns:a16="http://schemas.microsoft.com/office/drawing/2014/main" id="{6671337E-7F0B-BD46-87C6-D45AB53E8A8D}"/>
              </a:ext>
            </a:extLst>
          </p:cNvPr>
          <p:cNvSpPr txBox="1"/>
          <p:nvPr/>
        </p:nvSpPr>
        <p:spPr>
          <a:xfrm rot="1512074">
            <a:off x="2626694" y="1272872"/>
            <a:ext cx="662361" cy="307777"/>
          </a:xfrm>
          <a:prstGeom prst="rect">
            <a:avLst/>
          </a:prstGeom>
          <a:noFill/>
        </p:spPr>
        <p:txBody>
          <a:bodyPr wrap="none" rtlCol="0">
            <a:spAutoFit/>
          </a:bodyPr>
          <a:lstStyle/>
          <a:p>
            <a:r>
              <a:rPr lang="ru-RU" sz="1400" dirty="0">
                <a:cs typeface="Times New Roman" panose="02020603050405020304" pitchFamily="18" charset="0"/>
              </a:rPr>
              <a:t>3</a:t>
            </a:r>
            <a:r>
              <a:rPr lang="it-IT" sz="1400" dirty="0">
                <a:cs typeface="Times New Roman" panose="02020603050405020304" pitchFamily="18" charset="0"/>
              </a:rPr>
              <a:t> MeV</a:t>
            </a:r>
            <a:endParaRPr lang="en-US" sz="1400" dirty="0">
              <a:cs typeface="Times New Roman" panose="02020603050405020304" pitchFamily="18" charset="0"/>
            </a:endParaRPr>
          </a:p>
        </p:txBody>
      </p:sp>
      <p:pic>
        <p:nvPicPr>
          <p:cNvPr id="47" name="Рисунок 46">
            <a:extLst>
              <a:ext uri="{FF2B5EF4-FFF2-40B4-BE49-F238E27FC236}">
                <a16:creationId xmlns:a16="http://schemas.microsoft.com/office/drawing/2014/main" id="{67D4CDC2-9AC2-7345-9161-A56E0AEC4BB6}"/>
              </a:ext>
            </a:extLst>
          </p:cNvPr>
          <p:cNvPicPr>
            <a:picLocks noChangeAspect="1"/>
          </p:cNvPicPr>
          <p:nvPr/>
        </p:nvPicPr>
        <p:blipFill rotWithShape="1">
          <a:blip r:embed="rId2"/>
          <a:srcRect l="69720" t="-1010" r="10012" b="37947"/>
          <a:stretch/>
        </p:blipFill>
        <p:spPr>
          <a:xfrm>
            <a:off x="3890308" y="1253471"/>
            <a:ext cx="419423" cy="1080237"/>
          </a:xfrm>
          <a:prstGeom prst="rect">
            <a:avLst/>
          </a:prstGeom>
        </p:spPr>
      </p:pic>
      <p:pic>
        <p:nvPicPr>
          <p:cNvPr id="48" name="Рисунок 47">
            <a:extLst>
              <a:ext uri="{FF2B5EF4-FFF2-40B4-BE49-F238E27FC236}">
                <a16:creationId xmlns:a16="http://schemas.microsoft.com/office/drawing/2014/main" id="{EA4A0AFD-8E17-5242-8A16-18C780F21668}"/>
              </a:ext>
            </a:extLst>
          </p:cNvPr>
          <p:cNvPicPr>
            <a:picLocks noChangeAspect="1"/>
          </p:cNvPicPr>
          <p:nvPr/>
        </p:nvPicPr>
        <p:blipFill rotWithShape="1">
          <a:blip r:embed="rId2"/>
          <a:srcRect l="69720" t="-1010" r="10012" b="37947"/>
          <a:stretch/>
        </p:blipFill>
        <p:spPr>
          <a:xfrm>
            <a:off x="4309731" y="1253471"/>
            <a:ext cx="419423" cy="1080237"/>
          </a:xfrm>
          <a:prstGeom prst="rect">
            <a:avLst/>
          </a:prstGeom>
        </p:spPr>
      </p:pic>
      <p:pic>
        <p:nvPicPr>
          <p:cNvPr id="49" name="Рисунок 48">
            <a:extLst>
              <a:ext uri="{FF2B5EF4-FFF2-40B4-BE49-F238E27FC236}">
                <a16:creationId xmlns:a16="http://schemas.microsoft.com/office/drawing/2014/main" id="{B1DC230A-E8DF-4248-8722-DE632A02D377}"/>
              </a:ext>
            </a:extLst>
          </p:cNvPr>
          <p:cNvPicPr>
            <a:picLocks noChangeAspect="1"/>
          </p:cNvPicPr>
          <p:nvPr/>
        </p:nvPicPr>
        <p:blipFill rotWithShape="1">
          <a:blip r:embed="rId2"/>
          <a:srcRect l="69720" t="-1010" r="10012" b="37947"/>
          <a:stretch/>
        </p:blipFill>
        <p:spPr>
          <a:xfrm>
            <a:off x="4724131" y="1253471"/>
            <a:ext cx="419423" cy="1080237"/>
          </a:xfrm>
          <a:prstGeom prst="rect">
            <a:avLst/>
          </a:prstGeom>
        </p:spPr>
      </p:pic>
      <p:pic>
        <p:nvPicPr>
          <p:cNvPr id="50" name="Рисунок 49">
            <a:extLst>
              <a:ext uri="{FF2B5EF4-FFF2-40B4-BE49-F238E27FC236}">
                <a16:creationId xmlns:a16="http://schemas.microsoft.com/office/drawing/2014/main" id="{38EC6088-9AD5-5A4F-A5B4-D0A4C4D6F3EF}"/>
              </a:ext>
            </a:extLst>
          </p:cNvPr>
          <p:cNvPicPr>
            <a:picLocks noChangeAspect="1"/>
          </p:cNvPicPr>
          <p:nvPr/>
        </p:nvPicPr>
        <p:blipFill rotWithShape="1">
          <a:blip r:embed="rId2"/>
          <a:srcRect l="69720" t="-1010" r="19984" b="37947"/>
          <a:stretch/>
        </p:blipFill>
        <p:spPr>
          <a:xfrm>
            <a:off x="5138531" y="1253471"/>
            <a:ext cx="213079" cy="1080237"/>
          </a:xfrm>
          <a:prstGeom prst="rect">
            <a:avLst/>
          </a:prstGeom>
        </p:spPr>
      </p:pic>
      <p:cxnSp>
        <p:nvCxnSpPr>
          <p:cNvPr id="51" name="Straight Arrow Connector 49">
            <a:extLst>
              <a:ext uri="{FF2B5EF4-FFF2-40B4-BE49-F238E27FC236}">
                <a16:creationId xmlns:a16="http://schemas.microsoft.com/office/drawing/2014/main" id="{F095F780-2675-A04E-B44D-7EC8FBDDB2DE}"/>
              </a:ext>
            </a:extLst>
          </p:cNvPr>
          <p:cNvCxnSpPr>
            <a:cxnSpLocks/>
          </p:cNvCxnSpPr>
          <p:nvPr/>
        </p:nvCxnSpPr>
        <p:spPr>
          <a:xfrm flipV="1">
            <a:off x="3628772" y="1738869"/>
            <a:ext cx="3975506" cy="3047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5">
            <a:extLst>
              <a:ext uri="{FF2B5EF4-FFF2-40B4-BE49-F238E27FC236}">
                <a16:creationId xmlns:a16="http://schemas.microsoft.com/office/drawing/2014/main" id="{71D6F9AF-533F-3447-99B3-A6483762AF1A}"/>
              </a:ext>
            </a:extLst>
          </p:cNvPr>
          <p:cNvCxnSpPr>
            <a:cxnSpLocks/>
          </p:cNvCxnSpPr>
          <p:nvPr/>
        </p:nvCxnSpPr>
        <p:spPr>
          <a:xfrm flipH="1">
            <a:off x="3628772" y="1806900"/>
            <a:ext cx="3956482"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53" name="Рисунок 52">
            <a:extLst>
              <a:ext uri="{FF2B5EF4-FFF2-40B4-BE49-F238E27FC236}">
                <a16:creationId xmlns:a16="http://schemas.microsoft.com/office/drawing/2014/main" id="{54F77FBF-1EBB-114C-ABB2-E8E5FA012205}"/>
              </a:ext>
            </a:extLst>
          </p:cNvPr>
          <p:cNvPicPr>
            <a:picLocks noChangeAspect="1"/>
          </p:cNvPicPr>
          <p:nvPr/>
        </p:nvPicPr>
        <p:blipFill>
          <a:blip r:embed="rId3"/>
          <a:stretch>
            <a:fillRect/>
          </a:stretch>
        </p:blipFill>
        <p:spPr>
          <a:xfrm>
            <a:off x="1184310" y="1167664"/>
            <a:ext cx="959955" cy="399389"/>
          </a:xfrm>
          <a:prstGeom prst="rect">
            <a:avLst/>
          </a:prstGeom>
        </p:spPr>
      </p:pic>
      <p:pic>
        <p:nvPicPr>
          <p:cNvPr id="3" name="Рисунок 2">
            <a:extLst>
              <a:ext uri="{FF2B5EF4-FFF2-40B4-BE49-F238E27FC236}">
                <a16:creationId xmlns:a16="http://schemas.microsoft.com/office/drawing/2014/main" id="{7F7500C1-1C61-0149-B7E4-F060ACE84172}"/>
              </a:ext>
            </a:extLst>
          </p:cNvPr>
          <p:cNvPicPr>
            <a:picLocks noChangeAspect="1"/>
          </p:cNvPicPr>
          <p:nvPr/>
        </p:nvPicPr>
        <p:blipFill>
          <a:blip r:embed="rId4"/>
          <a:stretch>
            <a:fillRect/>
          </a:stretch>
        </p:blipFill>
        <p:spPr>
          <a:xfrm>
            <a:off x="1154485" y="3194758"/>
            <a:ext cx="6822831" cy="2059928"/>
          </a:xfrm>
          <a:prstGeom prst="rect">
            <a:avLst/>
          </a:prstGeom>
        </p:spPr>
      </p:pic>
      <p:pic>
        <p:nvPicPr>
          <p:cNvPr id="55" name="Рисунок 54">
            <a:extLst>
              <a:ext uri="{FF2B5EF4-FFF2-40B4-BE49-F238E27FC236}">
                <a16:creationId xmlns:a16="http://schemas.microsoft.com/office/drawing/2014/main" id="{D0703D4E-1751-1846-8F70-3751C1C43946}"/>
              </a:ext>
            </a:extLst>
          </p:cNvPr>
          <p:cNvPicPr>
            <a:picLocks noChangeAspect="1"/>
          </p:cNvPicPr>
          <p:nvPr/>
        </p:nvPicPr>
        <p:blipFill>
          <a:blip r:embed="rId5"/>
          <a:stretch>
            <a:fillRect/>
          </a:stretch>
        </p:blipFill>
        <p:spPr>
          <a:xfrm>
            <a:off x="5931792" y="4333702"/>
            <a:ext cx="3212208" cy="2409156"/>
          </a:xfrm>
          <a:prstGeom prst="rect">
            <a:avLst/>
          </a:prstGeom>
        </p:spPr>
      </p:pic>
    </p:spTree>
    <p:extLst>
      <p:ext uri="{BB962C8B-B14F-4D97-AF65-F5344CB8AC3E}">
        <p14:creationId xmlns:p14="http://schemas.microsoft.com/office/powerpoint/2010/main" val="8485919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0">
            <a:extLst>
              <a:ext uri="{FF2B5EF4-FFF2-40B4-BE49-F238E27FC236}">
                <a16:creationId xmlns:a16="http://schemas.microsoft.com/office/drawing/2014/main" id="{C3D42D3F-8515-B242-83A6-15C95EEAB872}"/>
              </a:ext>
            </a:extLst>
          </p:cNvPr>
          <p:cNvGrpSpPr/>
          <p:nvPr/>
        </p:nvGrpSpPr>
        <p:grpSpPr>
          <a:xfrm rot="10800000">
            <a:off x="3139382" y="1113194"/>
            <a:ext cx="819013" cy="1373444"/>
            <a:chOff x="4882100" y="768246"/>
            <a:chExt cx="1175302" cy="2290476"/>
          </a:xfrm>
        </p:grpSpPr>
        <p:sp>
          <p:nvSpPr>
            <p:cNvPr id="15" name="Oval 21">
              <a:extLst>
                <a:ext uri="{FF2B5EF4-FFF2-40B4-BE49-F238E27FC236}">
                  <a16:creationId xmlns:a16="http://schemas.microsoft.com/office/drawing/2014/main" id="{AD8FBFBD-B2CA-D649-904E-D8919D5304DB}"/>
                </a:ext>
              </a:extLst>
            </p:cNvPr>
            <p:cNvSpPr/>
            <p:nvPr/>
          </p:nvSpPr>
          <p:spPr>
            <a:xfrm>
              <a:off x="5286125" y="1499863"/>
              <a:ext cx="771277" cy="842839"/>
            </a:xfrm>
            <a:prstGeom prst="ellips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24">
              <a:extLst>
                <a:ext uri="{FF2B5EF4-FFF2-40B4-BE49-F238E27FC236}">
                  <a16:creationId xmlns:a16="http://schemas.microsoft.com/office/drawing/2014/main" id="{A45852E1-88B3-4444-9A60-362B51528E05}"/>
                </a:ext>
              </a:extLst>
            </p:cNvPr>
            <p:cNvSpPr/>
            <p:nvPr/>
          </p:nvSpPr>
          <p:spPr>
            <a:xfrm>
              <a:off x="4882100" y="2105635"/>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3">
              <a:extLst>
                <a:ext uri="{FF2B5EF4-FFF2-40B4-BE49-F238E27FC236}">
                  <a16:creationId xmlns:a16="http://schemas.microsoft.com/office/drawing/2014/main" id="{1D641410-4A76-4D47-8890-497115AE1675}"/>
                </a:ext>
              </a:extLst>
            </p:cNvPr>
            <p:cNvSpPr/>
            <p:nvPr/>
          </p:nvSpPr>
          <p:spPr>
            <a:xfrm>
              <a:off x="4904102" y="768246"/>
              <a:ext cx="991263" cy="9530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6772F84A-ECB8-554C-8224-E895D7EE883F}"/>
                </a:ext>
              </a:extLst>
            </p:cNvPr>
            <p:cNvSpPr/>
            <p:nvPr/>
          </p:nvSpPr>
          <p:spPr>
            <a:xfrm>
              <a:off x="5064206" y="1594236"/>
              <a:ext cx="284082" cy="72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48">
            <a:extLst>
              <a:ext uri="{FF2B5EF4-FFF2-40B4-BE49-F238E27FC236}">
                <a16:creationId xmlns:a16="http://schemas.microsoft.com/office/drawing/2014/main" id="{B7468535-1CE4-484C-A1E2-1404A410F4D0}"/>
              </a:ext>
            </a:extLst>
          </p:cNvPr>
          <p:cNvCxnSpPr>
            <a:cxnSpLocks/>
          </p:cNvCxnSpPr>
          <p:nvPr/>
        </p:nvCxnSpPr>
        <p:spPr>
          <a:xfrm>
            <a:off x="2593267" y="1440725"/>
            <a:ext cx="559800" cy="25425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Arc 87">
            <a:extLst>
              <a:ext uri="{FF2B5EF4-FFF2-40B4-BE49-F238E27FC236}">
                <a16:creationId xmlns:a16="http://schemas.microsoft.com/office/drawing/2014/main" id="{085664D4-C21D-1D46-B2A8-82544AC4E615}"/>
              </a:ext>
            </a:extLst>
          </p:cNvPr>
          <p:cNvSpPr/>
          <p:nvPr/>
        </p:nvSpPr>
        <p:spPr>
          <a:xfrm>
            <a:off x="2770154" y="924985"/>
            <a:ext cx="1795747" cy="837596"/>
          </a:xfrm>
          <a:prstGeom prst="arc">
            <a:avLst>
              <a:gd name="adj1" fmla="val 5925264"/>
              <a:gd name="adj2" fmla="val 8778695"/>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91">
            <a:extLst>
              <a:ext uri="{FF2B5EF4-FFF2-40B4-BE49-F238E27FC236}">
                <a16:creationId xmlns:a16="http://schemas.microsoft.com/office/drawing/2014/main" id="{7DC5818D-2919-F442-9FD2-7F5188E6059D}"/>
              </a:ext>
            </a:extLst>
          </p:cNvPr>
          <p:cNvSpPr/>
          <p:nvPr/>
        </p:nvSpPr>
        <p:spPr>
          <a:xfrm rot="8856594">
            <a:off x="2432138" y="1947407"/>
            <a:ext cx="1721370" cy="837596"/>
          </a:xfrm>
          <a:prstGeom prst="arc">
            <a:avLst>
              <a:gd name="adj1" fmla="val 6399877"/>
              <a:gd name="adj2" fmla="val 9037691"/>
            </a:avLst>
          </a:prstGeom>
          <a:ln w="28575">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7">
            <a:extLst>
              <a:ext uri="{FF2B5EF4-FFF2-40B4-BE49-F238E27FC236}">
                <a16:creationId xmlns:a16="http://schemas.microsoft.com/office/drawing/2014/main" id="{4E9EC642-68DA-0544-9B5C-F138706BB7CC}"/>
              </a:ext>
            </a:extLst>
          </p:cNvPr>
          <p:cNvSpPr/>
          <p:nvPr/>
        </p:nvSpPr>
        <p:spPr>
          <a:xfrm rot="19824593">
            <a:off x="1818919" y="2409094"/>
            <a:ext cx="698505" cy="352605"/>
          </a:xfrm>
          <a:prstGeom prst="rect">
            <a:avLst/>
          </a:prstGeom>
          <a:solidFill>
            <a:srgbClr val="FF0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cs typeface="Times New Roman" panose="02020603050405020304" pitchFamily="18" charset="0"/>
              </a:rPr>
              <a:t>Dump</a:t>
            </a:r>
            <a:endParaRPr lang="en-US" sz="1600" dirty="0">
              <a:solidFill>
                <a:schemeClr val="tx1"/>
              </a:solidFill>
              <a:cs typeface="Times New Roman" panose="02020603050405020304" pitchFamily="18" charset="0"/>
            </a:endParaRPr>
          </a:p>
        </p:txBody>
      </p:sp>
      <p:cxnSp>
        <p:nvCxnSpPr>
          <p:cNvPr id="30" name="Straight Arrow Connector 83">
            <a:extLst>
              <a:ext uri="{FF2B5EF4-FFF2-40B4-BE49-F238E27FC236}">
                <a16:creationId xmlns:a16="http://schemas.microsoft.com/office/drawing/2014/main" id="{A5386B27-1225-DB49-9ADB-930A28A2EB77}"/>
              </a:ext>
            </a:extLst>
          </p:cNvPr>
          <p:cNvCxnSpPr>
            <a:cxnSpLocks/>
            <a:stCxn id="15" idx="7"/>
            <a:endCxn id="26" idx="3"/>
          </p:cNvCxnSpPr>
          <p:nvPr/>
        </p:nvCxnSpPr>
        <p:spPr>
          <a:xfrm flipH="1">
            <a:off x="2471875" y="1973923"/>
            <a:ext cx="746218" cy="439016"/>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BE310CF-74D0-0B4F-9621-4D5799A8D5D3}"/>
              </a:ext>
            </a:extLst>
          </p:cNvPr>
          <p:cNvSpPr txBox="1"/>
          <p:nvPr/>
        </p:nvSpPr>
        <p:spPr>
          <a:xfrm rot="19771150">
            <a:off x="2586933" y="2159333"/>
            <a:ext cx="662361" cy="307777"/>
          </a:xfrm>
          <a:prstGeom prst="rect">
            <a:avLst/>
          </a:prstGeom>
          <a:noFill/>
        </p:spPr>
        <p:txBody>
          <a:bodyPr wrap="none" rtlCol="0">
            <a:spAutoFit/>
          </a:bodyPr>
          <a:lstStyle/>
          <a:p>
            <a:r>
              <a:rPr lang="ru-RU" sz="1400" dirty="0">
                <a:cs typeface="Times New Roman" panose="02020603050405020304" pitchFamily="18" charset="0"/>
              </a:rPr>
              <a:t>3</a:t>
            </a:r>
            <a:r>
              <a:rPr lang="it-IT" sz="1400" dirty="0">
                <a:cs typeface="Times New Roman" panose="02020603050405020304" pitchFamily="18" charset="0"/>
              </a:rPr>
              <a:t> MeV</a:t>
            </a:r>
            <a:endParaRPr lang="en-US" sz="1400" dirty="0">
              <a:cs typeface="Times New Roman" panose="02020603050405020304" pitchFamily="18" charset="0"/>
            </a:endParaRPr>
          </a:p>
        </p:txBody>
      </p:sp>
      <p:sp>
        <p:nvSpPr>
          <p:cNvPr id="33" name="TextBox 32">
            <a:extLst>
              <a:ext uri="{FF2B5EF4-FFF2-40B4-BE49-F238E27FC236}">
                <a16:creationId xmlns:a16="http://schemas.microsoft.com/office/drawing/2014/main" id="{38C0A6C1-1C02-AB49-B90F-2017CA503C99}"/>
              </a:ext>
            </a:extLst>
          </p:cNvPr>
          <p:cNvSpPr txBox="1"/>
          <p:nvPr/>
        </p:nvSpPr>
        <p:spPr>
          <a:xfrm>
            <a:off x="3873365" y="2232402"/>
            <a:ext cx="973343" cy="307777"/>
          </a:xfrm>
          <a:prstGeom prst="rect">
            <a:avLst/>
          </a:prstGeom>
          <a:noFill/>
        </p:spPr>
        <p:txBody>
          <a:bodyPr wrap="none" rtlCol="0">
            <a:spAutoFit/>
          </a:bodyPr>
          <a:lstStyle/>
          <a:p>
            <a:r>
              <a:rPr lang="it-IT" sz="1400" u="sng" dirty="0">
                <a:cs typeface="Times New Roman" panose="02020603050405020304" pitchFamily="18" charset="0"/>
              </a:rPr>
              <a:t>+</a:t>
            </a:r>
            <a:r>
              <a:rPr lang="it-IT" sz="1400" dirty="0">
                <a:cs typeface="Times New Roman" panose="02020603050405020304" pitchFamily="18" charset="0"/>
              </a:rPr>
              <a:t> 6~8 MeV</a:t>
            </a:r>
            <a:endParaRPr lang="en-US" sz="1400" dirty="0">
              <a:cs typeface="Times New Roman" panose="02020603050405020304" pitchFamily="18" charset="0"/>
            </a:endParaRPr>
          </a:p>
        </p:txBody>
      </p:sp>
      <p:sp>
        <p:nvSpPr>
          <p:cNvPr id="41" name="Block Arc 8">
            <a:extLst>
              <a:ext uri="{FF2B5EF4-FFF2-40B4-BE49-F238E27FC236}">
                <a16:creationId xmlns:a16="http://schemas.microsoft.com/office/drawing/2014/main" id="{9AE549BD-C8E4-0D4C-A2A7-7C43507401F0}"/>
              </a:ext>
            </a:extLst>
          </p:cNvPr>
          <p:cNvSpPr/>
          <p:nvPr/>
        </p:nvSpPr>
        <p:spPr>
          <a:xfrm rot="5400000">
            <a:off x="1809033" y="1275032"/>
            <a:ext cx="1076099" cy="1073766"/>
          </a:xfrm>
          <a:prstGeom prst="blockArc">
            <a:avLst>
              <a:gd name="adj1" fmla="val 10800000"/>
              <a:gd name="adj2" fmla="val 12695516"/>
              <a:gd name="adj3" fmla="val 16407"/>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Straight Arrow Connector 48">
            <a:extLst>
              <a:ext uri="{FF2B5EF4-FFF2-40B4-BE49-F238E27FC236}">
                <a16:creationId xmlns:a16="http://schemas.microsoft.com/office/drawing/2014/main" id="{62D822FE-E8BB-E04C-86F7-72D80517F62C}"/>
              </a:ext>
            </a:extLst>
          </p:cNvPr>
          <p:cNvCxnSpPr>
            <a:cxnSpLocks/>
            <a:endCxn id="41" idx="0"/>
          </p:cNvCxnSpPr>
          <p:nvPr/>
        </p:nvCxnSpPr>
        <p:spPr>
          <a:xfrm>
            <a:off x="2109354" y="1361952"/>
            <a:ext cx="23772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BF07894-E7B3-334D-A87C-AFCB69EB641D}"/>
              </a:ext>
            </a:extLst>
          </p:cNvPr>
          <p:cNvSpPr txBox="1"/>
          <p:nvPr/>
        </p:nvSpPr>
        <p:spPr>
          <a:xfrm>
            <a:off x="3775359" y="102688"/>
            <a:ext cx="2598230" cy="646331"/>
          </a:xfrm>
          <a:prstGeom prst="rect">
            <a:avLst/>
          </a:prstGeom>
          <a:noFill/>
        </p:spPr>
        <p:txBody>
          <a:bodyPr wrap="square" rtlCol="0">
            <a:spAutoFit/>
          </a:bodyPr>
          <a:lstStyle/>
          <a:p>
            <a:r>
              <a:rPr lang="en-US" sz="3600" dirty="0" err="1">
                <a:latin typeface="Bauhaus 93" pitchFamily="82" charset="0"/>
                <a:cs typeface="Apple Chancery" panose="03020702040506060504" pitchFamily="66" charset="-79"/>
              </a:rPr>
              <a:t>BriXsinO</a:t>
            </a:r>
            <a:endParaRPr lang="ru-RU" sz="3600" dirty="0">
              <a:cs typeface="Apple Chancery" panose="03020702040506060504" pitchFamily="66" charset="-79"/>
            </a:endParaRPr>
          </a:p>
        </p:txBody>
      </p:sp>
      <p:sp>
        <p:nvSpPr>
          <p:cNvPr id="46" name="TextBox 45">
            <a:extLst>
              <a:ext uri="{FF2B5EF4-FFF2-40B4-BE49-F238E27FC236}">
                <a16:creationId xmlns:a16="http://schemas.microsoft.com/office/drawing/2014/main" id="{6671337E-7F0B-BD46-87C6-D45AB53E8A8D}"/>
              </a:ext>
            </a:extLst>
          </p:cNvPr>
          <p:cNvSpPr txBox="1"/>
          <p:nvPr/>
        </p:nvSpPr>
        <p:spPr>
          <a:xfrm rot="1512074">
            <a:off x="2626694" y="1272872"/>
            <a:ext cx="662361" cy="307777"/>
          </a:xfrm>
          <a:prstGeom prst="rect">
            <a:avLst/>
          </a:prstGeom>
          <a:noFill/>
        </p:spPr>
        <p:txBody>
          <a:bodyPr wrap="none" rtlCol="0">
            <a:spAutoFit/>
          </a:bodyPr>
          <a:lstStyle/>
          <a:p>
            <a:r>
              <a:rPr lang="ru-RU" sz="1400" dirty="0">
                <a:cs typeface="Times New Roman" panose="02020603050405020304" pitchFamily="18" charset="0"/>
              </a:rPr>
              <a:t>3</a:t>
            </a:r>
            <a:r>
              <a:rPr lang="it-IT" sz="1400" dirty="0">
                <a:cs typeface="Times New Roman" panose="02020603050405020304" pitchFamily="18" charset="0"/>
              </a:rPr>
              <a:t> MeV</a:t>
            </a:r>
            <a:endParaRPr lang="en-US" sz="1400" dirty="0">
              <a:cs typeface="Times New Roman" panose="02020603050405020304" pitchFamily="18" charset="0"/>
            </a:endParaRPr>
          </a:p>
        </p:txBody>
      </p:sp>
      <p:pic>
        <p:nvPicPr>
          <p:cNvPr id="47" name="Рисунок 46">
            <a:extLst>
              <a:ext uri="{FF2B5EF4-FFF2-40B4-BE49-F238E27FC236}">
                <a16:creationId xmlns:a16="http://schemas.microsoft.com/office/drawing/2014/main" id="{67D4CDC2-9AC2-7345-9161-A56E0AEC4BB6}"/>
              </a:ext>
            </a:extLst>
          </p:cNvPr>
          <p:cNvPicPr>
            <a:picLocks noChangeAspect="1"/>
          </p:cNvPicPr>
          <p:nvPr/>
        </p:nvPicPr>
        <p:blipFill rotWithShape="1">
          <a:blip r:embed="rId2"/>
          <a:srcRect l="69720" t="-1010" r="10012" b="37947"/>
          <a:stretch/>
        </p:blipFill>
        <p:spPr>
          <a:xfrm>
            <a:off x="3890308" y="1253471"/>
            <a:ext cx="419423" cy="1080237"/>
          </a:xfrm>
          <a:prstGeom prst="rect">
            <a:avLst/>
          </a:prstGeom>
        </p:spPr>
      </p:pic>
      <p:pic>
        <p:nvPicPr>
          <p:cNvPr id="48" name="Рисунок 47">
            <a:extLst>
              <a:ext uri="{FF2B5EF4-FFF2-40B4-BE49-F238E27FC236}">
                <a16:creationId xmlns:a16="http://schemas.microsoft.com/office/drawing/2014/main" id="{EA4A0AFD-8E17-5242-8A16-18C780F21668}"/>
              </a:ext>
            </a:extLst>
          </p:cNvPr>
          <p:cNvPicPr>
            <a:picLocks noChangeAspect="1"/>
          </p:cNvPicPr>
          <p:nvPr/>
        </p:nvPicPr>
        <p:blipFill rotWithShape="1">
          <a:blip r:embed="rId2"/>
          <a:srcRect l="69720" t="-1010" r="10012" b="37947"/>
          <a:stretch/>
        </p:blipFill>
        <p:spPr>
          <a:xfrm>
            <a:off x="4309731" y="1253471"/>
            <a:ext cx="419423" cy="1080237"/>
          </a:xfrm>
          <a:prstGeom prst="rect">
            <a:avLst/>
          </a:prstGeom>
        </p:spPr>
      </p:pic>
      <p:pic>
        <p:nvPicPr>
          <p:cNvPr id="49" name="Рисунок 48">
            <a:extLst>
              <a:ext uri="{FF2B5EF4-FFF2-40B4-BE49-F238E27FC236}">
                <a16:creationId xmlns:a16="http://schemas.microsoft.com/office/drawing/2014/main" id="{B1DC230A-E8DF-4248-8722-DE632A02D377}"/>
              </a:ext>
            </a:extLst>
          </p:cNvPr>
          <p:cNvPicPr>
            <a:picLocks noChangeAspect="1"/>
          </p:cNvPicPr>
          <p:nvPr/>
        </p:nvPicPr>
        <p:blipFill rotWithShape="1">
          <a:blip r:embed="rId2"/>
          <a:srcRect l="69720" t="-1010" r="10012" b="37947"/>
          <a:stretch/>
        </p:blipFill>
        <p:spPr>
          <a:xfrm>
            <a:off x="4724131" y="1253471"/>
            <a:ext cx="419423" cy="1080237"/>
          </a:xfrm>
          <a:prstGeom prst="rect">
            <a:avLst/>
          </a:prstGeom>
        </p:spPr>
      </p:pic>
      <p:pic>
        <p:nvPicPr>
          <p:cNvPr id="50" name="Рисунок 49">
            <a:extLst>
              <a:ext uri="{FF2B5EF4-FFF2-40B4-BE49-F238E27FC236}">
                <a16:creationId xmlns:a16="http://schemas.microsoft.com/office/drawing/2014/main" id="{38EC6088-9AD5-5A4F-A5B4-D0A4C4D6F3EF}"/>
              </a:ext>
            </a:extLst>
          </p:cNvPr>
          <p:cNvPicPr>
            <a:picLocks noChangeAspect="1"/>
          </p:cNvPicPr>
          <p:nvPr/>
        </p:nvPicPr>
        <p:blipFill rotWithShape="1">
          <a:blip r:embed="rId2"/>
          <a:srcRect l="69720" t="-1010" r="19984" b="37947"/>
          <a:stretch/>
        </p:blipFill>
        <p:spPr>
          <a:xfrm>
            <a:off x="5138531" y="1253471"/>
            <a:ext cx="213079" cy="1080237"/>
          </a:xfrm>
          <a:prstGeom prst="rect">
            <a:avLst/>
          </a:prstGeom>
        </p:spPr>
      </p:pic>
      <p:cxnSp>
        <p:nvCxnSpPr>
          <p:cNvPr id="51" name="Straight Arrow Connector 49">
            <a:extLst>
              <a:ext uri="{FF2B5EF4-FFF2-40B4-BE49-F238E27FC236}">
                <a16:creationId xmlns:a16="http://schemas.microsoft.com/office/drawing/2014/main" id="{F095F780-2675-A04E-B44D-7EC8FBDDB2DE}"/>
              </a:ext>
            </a:extLst>
          </p:cNvPr>
          <p:cNvCxnSpPr>
            <a:cxnSpLocks/>
          </p:cNvCxnSpPr>
          <p:nvPr/>
        </p:nvCxnSpPr>
        <p:spPr>
          <a:xfrm flipV="1">
            <a:off x="3628772" y="1738869"/>
            <a:ext cx="3975506" cy="3047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5">
            <a:extLst>
              <a:ext uri="{FF2B5EF4-FFF2-40B4-BE49-F238E27FC236}">
                <a16:creationId xmlns:a16="http://schemas.microsoft.com/office/drawing/2014/main" id="{71D6F9AF-533F-3447-99B3-A6483762AF1A}"/>
              </a:ext>
            </a:extLst>
          </p:cNvPr>
          <p:cNvCxnSpPr>
            <a:cxnSpLocks/>
          </p:cNvCxnSpPr>
          <p:nvPr/>
        </p:nvCxnSpPr>
        <p:spPr>
          <a:xfrm flipH="1">
            <a:off x="3628772" y="1806900"/>
            <a:ext cx="3956482"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53" name="Рисунок 52">
            <a:extLst>
              <a:ext uri="{FF2B5EF4-FFF2-40B4-BE49-F238E27FC236}">
                <a16:creationId xmlns:a16="http://schemas.microsoft.com/office/drawing/2014/main" id="{54F77FBF-1EBB-114C-ABB2-E8E5FA012205}"/>
              </a:ext>
            </a:extLst>
          </p:cNvPr>
          <p:cNvPicPr>
            <a:picLocks noChangeAspect="1"/>
          </p:cNvPicPr>
          <p:nvPr/>
        </p:nvPicPr>
        <p:blipFill>
          <a:blip r:embed="rId3"/>
          <a:stretch>
            <a:fillRect/>
          </a:stretch>
        </p:blipFill>
        <p:spPr>
          <a:xfrm>
            <a:off x="1184310" y="1167664"/>
            <a:ext cx="959955" cy="399389"/>
          </a:xfrm>
          <a:prstGeom prst="rect">
            <a:avLst/>
          </a:prstGeom>
        </p:spPr>
      </p:pic>
      <p:pic>
        <p:nvPicPr>
          <p:cNvPr id="3" name="Рисунок 2">
            <a:extLst>
              <a:ext uri="{FF2B5EF4-FFF2-40B4-BE49-F238E27FC236}">
                <a16:creationId xmlns:a16="http://schemas.microsoft.com/office/drawing/2014/main" id="{7F7500C1-1C61-0149-B7E4-F060ACE84172}"/>
              </a:ext>
            </a:extLst>
          </p:cNvPr>
          <p:cNvPicPr>
            <a:picLocks noChangeAspect="1"/>
          </p:cNvPicPr>
          <p:nvPr/>
        </p:nvPicPr>
        <p:blipFill>
          <a:blip r:embed="rId4"/>
          <a:stretch>
            <a:fillRect/>
          </a:stretch>
        </p:blipFill>
        <p:spPr>
          <a:xfrm>
            <a:off x="1154485" y="3194758"/>
            <a:ext cx="6822831" cy="2059928"/>
          </a:xfrm>
          <a:prstGeom prst="rect">
            <a:avLst/>
          </a:prstGeom>
        </p:spPr>
      </p:pic>
      <p:pic>
        <p:nvPicPr>
          <p:cNvPr id="4" name="Рисунок 3">
            <a:extLst>
              <a:ext uri="{FF2B5EF4-FFF2-40B4-BE49-F238E27FC236}">
                <a16:creationId xmlns:a16="http://schemas.microsoft.com/office/drawing/2014/main" id="{6C079831-68E1-2B44-8227-4CE8CE25F3FD}"/>
              </a:ext>
            </a:extLst>
          </p:cNvPr>
          <p:cNvPicPr>
            <a:picLocks noChangeAspect="1"/>
          </p:cNvPicPr>
          <p:nvPr/>
        </p:nvPicPr>
        <p:blipFill>
          <a:blip r:embed="rId5"/>
          <a:stretch>
            <a:fillRect/>
          </a:stretch>
        </p:blipFill>
        <p:spPr>
          <a:xfrm>
            <a:off x="440635" y="650007"/>
            <a:ext cx="3373676" cy="2530257"/>
          </a:xfrm>
          <a:prstGeom prst="rect">
            <a:avLst/>
          </a:prstGeom>
        </p:spPr>
      </p:pic>
      <p:pic>
        <p:nvPicPr>
          <p:cNvPr id="6" name="Рисунок 5">
            <a:extLst>
              <a:ext uri="{FF2B5EF4-FFF2-40B4-BE49-F238E27FC236}">
                <a16:creationId xmlns:a16="http://schemas.microsoft.com/office/drawing/2014/main" id="{81F46431-F5C3-1B4C-892D-0BB3792EB145}"/>
              </a:ext>
            </a:extLst>
          </p:cNvPr>
          <p:cNvPicPr>
            <a:picLocks noChangeAspect="1"/>
          </p:cNvPicPr>
          <p:nvPr/>
        </p:nvPicPr>
        <p:blipFill>
          <a:blip r:embed="rId6"/>
          <a:stretch>
            <a:fillRect/>
          </a:stretch>
        </p:blipFill>
        <p:spPr>
          <a:xfrm>
            <a:off x="3846432" y="761999"/>
            <a:ext cx="3048988" cy="2286741"/>
          </a:xfrm>
          <a:prstGeom prst="rect">
            <a:avLst/>
          </a:prstGeom>
        </p:spPr>
      </p:pic>
      <p:pic>
        <p:nvPicPr>
          <p:cNvPr id="8" name="Рисунок 7">
            <a:extLst>
              <a:ext uri="{FF2B5EF4-FFF2-40B4-BE49-F238E27FC236}">
                <a16:creationId xmlns:a16="http://schemas.microsoft.com/office/drawing/2014/main" id="{63FDE3B8-8940-DB49-B8AA-2415549D6CC0}"/>
              </a:ext>
            </a:extLst>
          </p:cNvPr>
          <p:cNvPicPr>
            <a:picLocks noChangeAspect="1"/>
          </p:cNvPicPr>
          <p:nvPr/>
        </p:nvPicPr>
        <p:blipFill>
          <a:blip r:embed="rId7"/>
          <a:stretch>
            <a:fillRect/>
          </a:stretch>
        </p:blipFill>
        <p:spPr>
          <a:xfrm>
            <a:off x="5616525" y="4224722"/>
            <a:ext cx="3115836" cy="2336877"/>
          </a:xfrm>
          <a:prstGeom prst="rect">
            <a:avLst/>
          </a:prstGeom>
        </p:spPr>
      </p:pic>
      <p:sp>
        <p:nvSpPr>
          <p:cNvPr id="9" name="TextBox 8">
            <a:extLst>
              <a:ext uri="{FF2B5EF4-FFF2-40B4-BE49-F238E27FC236}">
                <a16:creationId xmlns:a16="http://schemas.microsoft.com/office/drawing/2014/main" id="{03F597A6-3ED7-8B4B-B1A1-497CE8FB8724}"/>
              </a:ext>
            </a:extLst>
          </p:cNvPr>
          <p:cNvSpPr txBox="1"/>
          <p:nvPr/>
        </p:nvSpPr>
        <p:spPr>
          <a:xfrm>
            <a:off x="834014" y="5526593"/>
            <a:ext cx="1159292" cy="923330"/>
          </a:xfrm>
          <a:prstGeom prst="rect">
            <a:avLst/>
          </a:prstGeom>
          <a:noFill/>
        </p:spPr>
        <p:txBody>
          <a:bodyPr wrap="none" rtlCol="0">
            <a:spAutoFit/>
          </a:bodyPr>
          <a:lstStyle/>
          <a:p>
            <a:r>
              <a:rPr lang="en-US" dirty="0"/>
              <a:t>L=1m;</a:t>
            </a:r>
          </a:p>
          <a:p>
            <a:r>
              <a:rPr lang="en-US" dirty="0"/>
              <a:t>V=5 MV;</a:t>
            </a:r>
          </a:p>
          <a:p>
            <a:r>
              <a:rPr lang="en-US" dirty="0"/>
              <a:t>f=1.3 GHz;</a:t>
            </a:r>
            <a:endParaRPr lang="ru-RU" dirty="0"/>
          </a:p>
        </p:txBody>
      </p:sp>
    </p:spTree>
    <p:extLst>
      <p:ext uri="{BB962C8B-B14F-4D97-AF65-F5344CB8AC3E}">
        <p14:creationId xmlns:p14="http://schemas.microsoft.com/office/powerpoint/2010/main" val="32407063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id="{30209956-B865-E34A-AA82-A12FD18ED9B0}"/>
              </a:ext>
            </a:extLst>
          </p:cNvPr>
          <p:cNvSpPr/>
          <p:nvPr/>
        </p:nvSpPr>
        <p:spPr>
          <a:xfrm>
            <a:off x="540411" y="2612475"/>
            <a:ext cx="328773" cy="215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a:extLst>
              <a:ext uri="{FF2B5EF4-FFF2-40B4-BE49-F238E27FC236}">
                <a16:creationId xmlns:a16="http://schemas.microsoft.com/office/drawing/2014/main" id="{4F5D6662-1D13-894A-9918-CCCF0A9105F0}"/>
              </a:ext>
            </a:extLst>
          </p:cNvPr>
          <p:cNvCxnSpPr>
            <a:stCxn id="4" idx="6"/>
          </p:cNvCxnSpPr>
          <p:nvPr/>
        </p:nvCxnSpPr>
        <p:spPr>
          <a:xfrm>
            <a:off x="869184" y="2720354"/>
            <a:ext cx="791110" cy="5137"/>
          </a:xfrm>
          <a:prstGeom prst="line">
            <a:avLst/>
          </a:prstGeom>
        </p:spPr>
        <p:style>
          <a:lnRef idx="1">
            <a:schemeClr val="accent1"/>
          </a:lnRef>
          <a:fillRef idx="0">
            <a:schemeClr val="accent1"/>
          </a:fillRef>
          <a:effectRef idx="0">
            <a:schemeClr val="accent1"/>
          </a:effectRef>
          <a:fontRef idx="minor">
            <a:schemeClr val="tx1"/>
          </a:fontRef>
        </p:style>
      </p:cxnSp>
      <p:sp>
        <p:nvSpPr>
          <p:cNvPr id="7" name="Прямоугольный треугольник 6">
            <a:extLst>
              <a:ext uri="{FF2B5EF4-FFF2-40B4-BE49-F238E27FC236}">
                <a16:creationId xmlns:a16="http://schemas.microsoft.com/office/drawing/2014/main" id="{27D8FC0A-5FF6-B040-9F6D-DD16268D5A58}"/>
              </a:ext>
            </a:extLst>
          </p:cNvPr>
          <p:cNvSpPr/>
          <p:nvPr/>
        </p:nvSpPr>
        <p:spPr>
          <a:xfrm>
            <a:off x="1660294" y="2504597"/>
            <a:ext cx="205483" cy="43151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ый треугольник 7">
            <a:extLst>
              <a:ext uri="{FF2B5EF4-FFF2-40B4-BE49-F238E27FC236}">
                <a16:creationId xmlns:a16="http://schemas.microsoft.com/office/drawing/2014/main" id="{5E88ED0D-D1C0-7A45-90F1-92530792EC9D}"/>
              </a:ext>
            </a:extLst>
          </p:cNvPr>
          <p:cNvSpPr/>
          <p:nvPr/>
        </p:nvSpPr>
        <p:spPr>
          <a:xfrm rot="10800000">
            <a:off x="2339543" y="2331226"/>
            <a:ext cx="138264" cy="21575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73B03F79-1999-D24C-B526-715CED8D4E25}"/>
              </a:ext>
            </a:extLst>
          </p:cNvPr>
          <p:cNvCxnSpPr>
            <a:cxnSpLocks/>
            <a:stCxn id="7" idx="5"/>
            <a:endCxn id="8" idx="5"/>
          </p:cNvCxnSpPr>
          <p:nvPr/>
        </p:nvCxnSpPr>
        <p:spPr>
          <a:xfrm flipV="1">
            <a:off x="1763036" y="2439104"/>
            <a:ext cx="645639" cy="2812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Овал 10">
            <a:extLst>
              <a:ext uri="{FF2B5EF4-FFF2-40B4-BE49-F238E27FC236}">
                <a16:creationId xmlns:a16="http://schemas.microsoft.com/office/drawing/2014/main" id="{EE746537-5243-3443-87C1-30E7CAB35DD5}"/>
              </a:ext>
            </a:extLst>
          </p:cNvPr>
          <p:cNvSpPr/>
          <p:nvPr/>
        </p:nvSpPr>
        <p:spPr>
          <a:xfrm>
            <a:off x="3287733" y="1787703"/>
            <a:ext cx="267128" cy="1078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CE45FB23-3DFA-5E47-8AC1-A56124972209}"/>
              </a:ext>
            </a:extLst>
          </p:cNvPr>
          <p:cNvCxnSpPr>
            <a:cxnSpLocks/>
            <a:stCxn id="37" idx="2"/>
            <a:endCxn id="11" idx="2"/>
          </p:cNvCxnSpPr>
          <p:nvPr/>
        </p:nvCxnSpPr>
        <p:spPr>
          <a:xfrm>
            <a:off x="2477807" y="2327095"/>
            <a:ext cx="809926" cy="2"/>
          </a:xfrm>
          <a:prstGeom prst="line">
            <a:avLst/>
          </a:prstGeom>
        </p:spPr>
        <p:style>
          <a:lnRef idx="1">
            <a:schemeClr val="accent1"/>
          </a:lnRef>
          <a:fillRef idx="0">
            <a:schemeClr val="accent1"/>
          </a:fillRef>
          <a:effectRef idx="0">
            <a:schemeClr val="accent1"/>
          </a:effectRef>
          <a:fontRef idx="minor">
            <a:schemeClr val="tx1"/>
          </a:fontRef>
        </p:style>
      </p:cxnSp>
      <p:sp>
        <p:nvSpPr>
          <p:cNvPr id="15" name="Рамка 14">
            <a:extLst>
              <a:ext uri="{FF2B5EF4-FFF2-40B4-BE49-F238E27FC236}">
                <a16:creationId xmlns:a16="http://schemas.microsoft.com/office/drawing/2014/main" id="{59C103F9-5D31-4045-B5CE-27B02CD38521}"/>
              </a:ext>
            </a:extLst>
          </p:cNvPr>
          <p:cNvSpPr/>
          <p:nvPr/>
        </p:nvSpPr>
        <p:spPr>
          <a:xfrm>
            <a:off x="4161036" y="1936678"/>
            <a:ext cx="1767155" cy="780836"/>
          </a:xfrm>
          <a:prstGeom prst="fram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7" name="Прямая соединительная линия 16">
            <a:extLst>
              <a:ext uri="{FF2B5EF4-FFF2-40B4-BE49-F238E27FC236}">
                <a16:creationId xmlns:a16="http://schemas.microsoft.com/office/drawing/2014/main" id="{F6D54470-8DE3-034C-AB20-E10467BB66D9}"/>
              </a:ext>
            </a:extLst>
          </p:cNvPr>
          <p:cNvCxnSpPr>
            <a:stCxn id="11" idx="6"/>
            <a:endCxn id="15" idx="1"/>
          </p:cNvCxnSpPr>
          <p:nvPr/>
        </p:nvCxnSpPr>
        <p:spPr>
          <a:xfrm flipV="1">
            <a:off x="3554861" y="2327096"/>
            <a:ext cx="606175" cy="1"/>
          </a:xfrm>
          <a:prstGeom prst="line">
            <a:avLst/>
          </a:prstGeom>
        </p:spPr>
        <p:style>
          <a:lnRef idx="1">
            <a:schemeClr val="accent1"/>
          </a:lnRef>
          <a:fillRef idx="0">
            <a:schemeClr val="accent1"/>
          </a:fillRef>
          <a:effectRef idx="0">
            <a:schemeClr val="accent1"/>
          </a:effectRef>
          <a:fontRef idx="minor">
            <a:schemeClr val="tx1"/>
          </a:fontRef>
        </p:style>
      </p:cxnSp>
      <p:sp>
        <p:nvSpPr>
          <p:cNvPr id="19" name="Сектор 18">
            <a:extLst>
              <a:ext uri="{FF2B5EF4-FFF2-40B4-BE49-F238E27FC236}">
                <a16:creationId xmlns:a16="http://schemas.microsoft.com/office/drawing/2014/main" id="{B493787D-D9DA-3044-949C-00BE6D29D9BE}"/>
              </a:ext>
            </a:extLst>
          </p:cNvPr>
          <p:cNvSpPr/>
          <p:nvPr/>
        </p:nvSpPr>
        <p:spPr>
          <a:xfrm rot="13455092">
            <a:off x="7376847" y="1631021"/>
            <a:ext cx="1397286" cy="1392148"/>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0" name="Прямоугольник 19">
            <a:extLst>
              <a:ext uri="{FF2B5EF4-FFF2-40B4-BE49-F238E27FC236}">
                <a16:creationId xmlns:a16="http://schemas.microsoft.com/office/drawing/2014/main" id="{2120EC7B-C40F-C049-8CF0-9167F730C903}"/>
              </a:ext>
            </a:extLst>
          </p:cNvPr>
          <p:cNvSpPr/>
          <p:nvPr/>
        </p:nvSpPr>
        <p:spPr>
          <a:xfrm>
            <a:off x="1768172" y="1922054"/>
            <a:ext cx="195209" cy="331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единительная линия 21">
            <a:extLst>
              <a:ext uri="{FF2B5EF4-FFF2-40B4-BE49-F238E27FC236}">
                <a16:creationId xmlns:a16="http://schemas.microsoft.com/office/drawing/2014/main" id="{AEEAC673-F553-E240-8F01-F3A4B50098C9}"/>
              </a:ext>
            </a:extLst>
          </p:cNvPr>
          <p:cNvCxnSpPr>
            <a:cxnSpLocks/>
            <a:stCxn id="37" idx="5"/>
            <a:endCxn id="20" idx="3"/>
          </p:cNvCxnSpPr>
          <p:nvPr/>
        </p:nvCxnSpPr>
        <p:spPr>
          <a:xfrm flipH="1" flipV="1">
            <a:off x="1963381" y="2087805"/>
            <a:ext cx="454249" cy="133477"/>
          </a:xfrm>
          <a:prstGeom prst="line">
            <a:avLst/>
          </a:prstGeom>
        </p:spPr>
        <p:style>
          <a:lnRef idx="1">
            <a:schemeClr val="accent1"/>
          </a:lnRef>
          <a:fillRef idx="0">
            <a:schemeClr val="accent1"/>
          </a:fillRef>
          <a:effectRef idx="0">
            <a:schemeClr val="accent1"/>
          </a:effectRef>
          <a:fontRef idx="minor">
            <a:schemeClr val="tx1"/>
          </a:fontRef>
        </p:style>
      </p:cxnSp>
      <p:sp>
        <p:nvSpPr>
          <p:cNvPr id="26" name="Сектор 25">
            <a:extLst>
              <a:ext uri="{FF2B5EF4-FFF2-40B4-BE49-F238E27FC236}">
                <a16:creationId xmlns:a16="http://schemas.microsoft.com/office/drawing/2014/main" id="{C32DFC7B-F892-AD4D-B74B-E7C7CC14A9F0}"/>
              </a:ext>
            </a:extLst>
          </p:cNvPr>
          <p:cNvSpPr/>
          <p:nvPr/>
        </p:nvSpPr>
        <p:spPr>
          <a:xfrm rot="18809676">
            <a:off x="7362568" y="1680391"/>
            <a:ext cx="1231818" cy="1282586"/>
          </a:xfrm>
          <a:prstGeom prst="pie">
            <a:avLst>
              <a:gd name="adj1" fmla="val 10799996"/>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8" name="Прямая соединительная линия 27">
            <a:extLst>
              <a:ext uri="{FF2B5EF4-FFF2-40B4-BE49-F238E27FC236}">
                <a16:creationId xmlns:a16="http://schemas.microsoft.com/office/drawing/2014/main" id="{C74CE589-72BC-0049-8343-EDB77BA9FBD1}"/>
              </a:ext>
            </a:extLst>
          </p:cNvPr>
          <p:cNvCxnSpPr>
            <a:stCxn id="15" idx="3"/>
          </p:cNvCxnSpPr>
          <p:nvPr/>
        </p:nvCxnSpPr>
        <p:spPr>
          <a:xfrm>
            <a:off x="5928191" y="2327096"/>
            <a:ext cx="1448656"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Дуга 31">
            <a:extLst>
              <a:ext uri="{FF2B5EF4-FFF2-40B4-BE49-F238E27FC236}">
                <a16:creationId xmlns:a16="http://schemas.microsoft.com/office/drawing/2014/main" id="{AC02A476-98A1-E84F-ADA2-84D91A5AD150}"/>
              </a:ext>
            </a:extLst>
          </p:cNvPr>
          <p:cNvSpPr/>
          <p:nvPr/>
        </p:nvSpPr>
        <p:spPr>
          <a:xfrm rot="10434040">
            <a:off x="7643174" y="1942810"/>
            <a:ext cx="823640" cy="823201"/>
          </a:xfrm>
          <a:prstGeom prst="arc">
            <a:avLst>
              <a:gd name="adj1" fmla="val 3267990"/>
              <a:gd name="adj2" fmla="val 1944644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 name="Дуга 32">
            <a:extLst>
              <a:ext uri="{FF2B5EF4-FFF2-40B4-BE49-F238E27FC236}">
                <a16:creationId xmlns:a16="http://schemas.microsoft.com/office/drawing/2014/main" id="{0E65017D-B71B-FA47-A963-9B1BC3EF68C6}"/>
              </a:ext>
            </a:extLst>
          </p:cNvPr>
          <p:cNvSpPr/>
          <p:nvPr/>
        </p:nvSpPr>
        <p:spPr>
          <a:xfrm rot="19663302">
            <a:off x="6978376" y="1525077"/>
            <a:ext cx="823640" cy="823201"/>
          </a:xfrm>
          <a:prstGeom prst="arc">
            <a:avLst>
              <a:gd name="adj1" fmla="val 3267990"/>
              <a:gd name="adj2" fmla="val 761785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 name="Дуга 33">
            <a:extLst>
              <a:ext uri="{FF2B5EF4-FFF2-40B4-BE49-F238E27FC236}">
                <a16:creationId xmlns:a16="http://schemas.microsoft.com/office/drawing/2014/main" id="{EE6BC129-FB6C-0D4C-ADAE-EEA869CF240F}"/>
              </a:ext>
            </a:extLst>
          </p:cNvPr>
          <p:cNvSpPr/>
          <p:nvPr/>
        </p:nvSpPr>
        <p:spPr>
          <a:xfrm rot="12494563">
            <a:off x="6967953" y="2347012"/>
            <a:ext cx="823640" cy="823201"/>
          </a:xfrm>
          <a:prstGeom prst="arc">
            <a:avLst>
              <a:gd name="adj1" fmla="val 3267990"/>
              <a:gd name="adj2" fmla="val 761785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 name="TextBox 34">
            <a:extLst>
              <a:ext uri="{FF2B5EF4-FFF2-40B4-BE49-F238E27FC236}">
                <a16:creationId xmlns:a16="http://schemas.microsoft.com/office/drawing/2014/main" id="{71DCCA6C-FC55-064E-B598-421C2398CA8A}"/>
              </a:ext>
            </a:extLst>
          </p:cNvPr>
          <p:cNvSpPr txBox="1"/>
          <p:nvPr/>
        </p:nvSpPr>
        <p:spPr>
          <a:xfrm>
            <a:off x="398308" y="2768902"/>
            <a:ext cx="574196" cy="369332"/>
          </a:xfrm>
          <a:prstGeom prst="rect">
            <a:avLst/>
          </a:prstGeom>
          <a:noFill/>
        </p:spPr>
        <p:txBody>
          <a:bodyPr wrap="none" rtlCol="0">
            <a:spAutoFit/>
          </a:bodyPr>
          <a:lstStyle/>
          <a:p>
            <a:r>
              <a:rPr lang="en-US" dirty="0"/>
              <a:t>Gun</a:t>
            </a:r>
            <a:endParaRPr lang="ru-RU" dirty="0"/>
          </a:p>
        </p:txBody>
      </p:sp>
      <p:sp>
        <p:nvSpPr>
          <p:cNvPr id="36" name="TextBox 35">
            <a:extLst>
              <a:ext uri="{FF2B5EF4-FFF2-40B4-BE49-F238E27FC236}">
                <a16:creationId xmlns:a16="http://schemas.microsoft.com/office/drawing/2014/main" id="{C4DA8CFA-EE71-8749-9FA2-5B8D8AD6305E}"/>
              </a:ext>
            </a:extLst>
          </p:cNvPr>
          <p:cNvSpPr txBox="1"/>
          <p:nvPr/>
        </p:nvSpPr>
        <p:spPr>
          <a:xfrm>
            <a:off x="1301201" y="1587666"/>
            <a:ext cx="1039067" cy="369332"/>
          </a:xfrm>
          <a:prstGeom prst="rect">
            <a:avLst/>
          </a:prstGeom>
          <a:noFill/>
        </p:spPr>
        <p:txBody>
          <a:bodyPr wrap="none" rtlCol="0">
            <a:spAutoFit/>
          </a:bodyPr>
          <a:lstStyle/>
          <a:p>
            <a:r>
              <a:rPr lang="en-US" dirty="0"/>
              <a:t>Dumping</a:t>
            </a:r>
            <a:endParaRPr lang="ru-RU" dirty="0"/>
          </a:p>
        </p:txBody>
      </p:sp>
      <p:sp>
        <p:nvSpPr>
          <p:cNvPr id="37" name="Прямоугольный треугольник 36">
            <a:extLst>
              <a:ext uri="{FF2B5EF4-FFF2-40B4-BE49-F238E27FC236}">
                <a16:creationId xmlns:a16="http://schemas.microsoft.com/office/drawing/2014/main" id="{9A358543-64E9-DF41-8F50-32EAFC553D74}"/>
              </a:ext>
            </a:extLst>
          </p:cNvPr>
          <p:cNvSpPr/>
          <p:nvPr/>
        </p:nvSpPr>
        <p:spPr>
          <a:xfrm flipH="1">
            <a:off x="2357453" y="2115468"/>
            <a:ext cx="120354" cy="21162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Box 56">
            <a:extLst>
              <a:ext uri="{FF2B5EF4-FFF2-40B4-BE49-F238E27FC236}">
                <a16:creationId xmlns:a16="http://schemas.microsoft.com/office/drawing/2014/main" id="{1CB65354-1CE3-694E-A1D3-2635787D8497}"/>
              </a:ext>
            </a:extLst>
          </p:cNvPr>
          <p:cNvSpPr txBox="1"/>
          <p:nvPr/>
        </p:nvSpPr>
        <p:spPr>
          <a:xfrm>
            <a:off x="2897312" y="534256"/>
            <a:ext cx="3481402" cy="369332"/>
          </a:xfrm>
          <a:prstGeom prst="rect">
            <a:avLst/>
          </a:prstGeom>
          <a:noFill/>
        </p:spPr>
        <p:txBody>
          <a:bodyPr wrap="none" rtlCol="0">
            <a:spAutoFit/>
          </a:bodyPr>
          <a:lstStyle/>
          <a:p>
            <a:r>
              <a:rPr lang="en-US" dirty="0"/>
              <a:t>Variant with Pac-Man 180</a:t>
            </a:r>
            <a:r>
              <a:rPr lang="en-US" baseline="30000" dirty="0"/>
              <a:t>0 </a:t>
            </a:r>
            <a:r>
              <a:rPr lang="en-US" dirty="0"/>
              <a:t>bending</a:t>
            </a:r>
            <a:endParaRPr lang="ru-RU" dirty="0"/>
          </a:p>
        </p:txBody>
      </p:sp>
      <p:sp>
        <p:nvSpPr>
          <p:cNvPr id="58" name="TextBox 57">
            <a:extLst>
              <a:ext uri="{FF2B5EF4-FFF2-40B4-BE49-F238E27FC236}">
                <a16:creationId xmlns:a16="http://schemas.microsoft.com/office/drawing/2014/main" id="{CB136527-C7D6-7F40-B60F-7C15588F8EBC}"/>
              </a:ext>
            </a:extLst>
          </p:cNvPr>
          <p:cNvSpPr txBox="1"/>
          <p:nvPr/>
        </p:nvSpPr>
        <p:spPr>
          <a:xfrm>
            <a:off x="3234286" y="1442980"/>
            <a:ext cx="415498" cy="369332"/>
          </a:xfrm>
          <a:prstGeom prst="rect">
            <a:avLst/>
          </a:prstGeom>
          <a:noFill/>
        </p:spPr>
        <p:txBody>
          <a:bodyPr wrap="none" rtlCol="0">
            <a:spAutoFit/>
          </a:bodyPr>
          <a:lstStyle/>
          <a:p>
            <a:r>
              <a:rPr lang="en-US" dirty="0"/>
              <a:t>RF</a:t>
            </a:r>
            <a:endParaRPr lang="ru-RU" dirty="0"/>
          </a:p>
        </p:txBody>
      </p:sp>
      <p:sp>
        <p:nvSpPr>
          <p:cNvPr id="59" name="TextBox 58">
            <a:extLst>
              <a:ext uri="{FF2B5EF4-FFF2-40B4-BE49-F238E27FC236}">
                <a16:creationId xmlns:a16="http://schemas.microsoft.com/office/drawing/2014/main" id="{9A626350-D9E4-E742-BB90-FC5E55617DE9}"/>
              </a:ext>
            </a:extLst>
          </p:cNvPr>
          <p:cNvSpPr txBox="1"/>
          <p:nvPr/>
        </p:nvSpPr>
        <p:spPr>
          <a:xfrm>
            <a:off x="4301441" y="1567345"/>
            <a:ext cx="1374735" cy="369332"/>
          </a:xfrm>
          <a:prstGeom prst="rect">
            <a:avLst/>
          </a:prstGeom>
          <a:noFill/>
        </p:spPr>
        <p:txBody>
          <a:bodyPr wrap="none" rtlCol="0">
            <a:spAutoFit/>
          </a:bodyPr>
          <a:lstStyle/>
          <a:p>
            <a:r>
              <a:rPr lang="en-US" dirty="0"/>
              <a:t>Optical table</a:t>
            </a:r>
            <a:endParaRPr lang="ru-RU" dirty="0"/>
          </a:p>
        </p:txBody>
      </p:sp>
      <p:pic>
        <p:nvPicPr>
          <p:cNvPr id="61" name="Рисунок 60">
            <a:extLst>
              <a:ext uri="{FF2B5EF4-FFF2-40B4-BE49-F238E27FC236}">
                <a16:creationId xmlns:a16="http://schemas.microsoft.com/office/drawing/2014/main" id="{C15EDA22-296F-A449-885A-1FED058C2A59}"/>
              </a:ext>
            </a:extLst>
          </p:cNvPr>
          <p:cNvPicPr>
            <a:picLocks noChangeAspect="1"/>
          </p:cNvPicPr>
          <p:nvPr/>
        </p:nvPicPr>
        <p:blipFill>
          <a:blip r:embed="rId2"/>
          <a:stretch>
            <a:fillRect/>
          </a:stretch>
        </p:blipFill>
        <p:spPr>
          <a:xfrm>
            <a:off x="869184" y="4413811"/>
            <a:ext cx="2243886" cy="2090894"/>
          </a:xfrm>
          <a:prstGeom prst="rect">
            <a:avLst/>
          </a:prstGeom>
        </p:spPr>
      </p:pic>
      <p:sp>
        <p:nvSpPr>
          <p:cNvPr id="62" name="TextBox 61">
            <a:extLst>
              <a:ext uri="{FF2B5EF4-FFF2-40B4-BE49-F238E27FC236}">
                <a16:creationId xmlns:a16="http://schemas.microsoft.com/office/drawing/2014/main" id="{7E19CB35-BD5C-BB41-A9B4-51B519C350B8}"/>
              </a:ext>
            </a:extLst>
          </p:cNvPr>
          <p:cNvSpPr txBox="1"/>
          <p:nvPr/>
        </p:nvSpPr>
        <p:spPr>
          <a:xfrm>
            <a:off x="296036" y="3729324"/>
            <a:ext cx="5173468" cy="369332"/>
          </a:xfrm>
          <a:prstGeom prst="rect">
            <a:avLst/>
          </a:prstGeom>
          <a:noFill/>
        </p:spPr>
        <p:txBody>
          <a:bodyPr wrap="none" rtlCol="0">
            <a:spAutoFit/>
          </a:bodyPr>
          <a:lstStyle/>
          <a:p>
            <a:r>
              <a:rPr lang="en-US" dirty="0"/>
              <a:t>Such bending magnets are using in the medical </a:t>
            </a:r>
            <a:r>
              <a:rPr lang="en-US" dirty="0" err="1"/>
              <a:t>linacs</a:t>
            </a:r>
            <a:endParaRPr lang="ru-RU" dirty="0"/>
          </a:p>
        </p:txBody>
      </p:sp>
      <p:sp>
        <p:nvSpPr>
          <p:cNvPr id="63" name="TextBox 62">
            <a:extLst>
              <a:ext uri="{FF2B5EF4-FFF2-40B4-BE49-F238E27FC236}">
                <a16:creationId xmlns:a16="http://schemas.microsoft.com/office/drawing/2014/main" id="{ACB461DE-3F83-DB47-A38D-EAAFB21DD913}"/>
              </a:ext>
            </a:extLst>
          </p:cNvPr>
          <p:cNvSpPr txBox="1"/>
          <p:nvPr/>
        </p:nvSpPr>
        <p:spPr>
          <a:xfrm>
            <a:off x="2487614" y="1775164"/>
            <a:ext cx="798617" cy="369332"/>
          </a:xfrm>
          <a:prstGeom prst="rect">
            <a:avLst/>
          </a:prstGeom>
          <a:noFill/>
        </p:spPr>
        <p:txBody>
          <a:bodyPr wrap="none" rtlCol="0">
            <a:spAutoFit/>
          </a:bodyPr>
          <a:lstStyle/>
          <a:p>
            <a:r>
              <a:rPr lang="en-US" dirty="0"/>
              <a:t>2 MeV</a:t>
            </a:r>
            <a:endParaRPr lang="ru-RU" dirty="0"/>
          </a:p>
        </p:txBody>
      </p:sp>
      <p:sp>
        <p:nvSpPr>
          <p:cNvPr id="64" name="TextBox 63">
            <a:extLst>
              <a:ext uri="{FF2B5EF4-FFF2-40B4-BE49-F238E27FC236}">
                <a16:creationId xmlns:a16="http://schemas.microsoft.com/office/drawing/2014/main" id="{777FEDAB-CED2-424F-A38B-F1C30C8DED67}"/>
              </a:ext>
            </a:extLst>
          </p:cNvPr>
          <p:cNvSpPr txBox="1"/>
          <p:nvPr/>
        </p:nvSpPr>
        <p:spPr>
          <a:xfrm>
            <a:off x="7480322" y="1258314"/>
            <a:ext cx="914033" cy="369332"/>
          </a:xfrm>
          <a:prstGeom prst="rect">
            <a:avLst/>
          </a:prstGeom>
          <a:noFill/>
        </p:spPr>
        <p:txBody>
          <a:bodyPr wrap="none" rtlCol="0">
            <a:spAutoFit/>
          </a:bodyPr>
          <a:lstStyle/>
          <a:p>
            <a:r>
              <a:rPr lang="en-US" dirty="0"/>
              <a:t>~8 MeV</a:t>
            </a:r>
            <a:endParaRPr lang="ru-RU" dirty="0"/>
          </a:p>
        </p:txBody>
      </p:sp>
    </p:spTree>
    <p:extLst>
      <p:ext uri="{BB962C8B-B14F-4D97-AF65-F5344CB8AC3E}">
        <p14:creationId xmlns:p14="http://schemas.microsoft.com/office/powerpoint/2010/main" val="42459987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2D2AE75-980C-E34D-B90D-02219AB14869}"/>
              </a:ext>
            </a:extLst>
          </p:cNvPr>
          <p:cNvPicPr>
            <a:picLocks noChangeAspect="1"/>
          </p:cNvPicPr>
          <p:nvPr/>
        </p:nvPicPr>
        <p:blipFill>
          <a:blip r:embed="rId2"/>
          <a:stretch>
            <a:fillRect/>
          </a:stretch>
        </p:blipFill>
        <p:spPr>
          <a:xfrm>
            <a:off x="0" y="627080"/>
            <a:ext cx="4737100" cy="1206500"/>
          </a:xfrm>
          <a:prstGeom prst="rect">
            <a:avLst/>
          </a:prstGeom>
        </p:spPr>
      </p:pic>
      <p:pic>
        <p:nvPicPr>
          <p:cNvPr id="6" name="Рисунок 5">
            <a:extLst>
              <a:ext uri="{FF2B5EF4-FFF2-40B4-BE49-F238E27FC236}">
                <a16:creationId xmlns:a16="http://schemas.microsoft.com/office/drawing/2014/main" id="{047AF3DB-56F9-9B42-9B0B-B6A1A4FD6F21}"/>
              </a:ext>
            </a:extLst>
          </p:cNvPr>
          <p:cNvPicPr>
            <a:picLocks noChangeAspect="1"/>
          </p:cNvPicPr>
          <p:nvPr/>
        </p:nvPicPr>
        <p:blipFill>
          <a:blip r:embed="rId3"/>
          <a:stretch>
            <a:fillRect/>
          </a:stretch>
        </p:blipFill>
        <p:spPr>
          <a:xfrm>
            <a:off x="939799" y="2143589"/>
            <a:ext cx="6997437" cy="3980764"/>
          </a:xfrm>
          <a:prstGeom prst="rect">
            <a:avLst/>
          </a:prstGeom>
        </p:spPr>
      </p:pic>
      <p:sp>
        <p:nvSpPr>
          <p:cNvPr id="2" name="TextBox 1">
            <a:extLst>
              <a:ext uri="{FF2B5EF4-FFF2-40B4-BE49-F238E27FC236}">
                <a16:creationId xmlns:a16="http://schemas.microsoft.com/office/drawing/2014/main" id="{384F3DC2-AA45-204E-A9C0-2E0FD2E87EF8}"/>
              </a:ext>
            </a:extLst>
          </p:cNvPr>
          <p:cNvSpPr txBox="1"/>
          <p:nvPr/>
        </p:nvSpPr>
        <p:spPr>
          <a:xfrm>
            <a:off x="5715000" y="1466706"/>
            <a:ext cx="3415422" cy="646331"/>
          </a:xfrm>
          <a:prstGeom prst="rect">
            <a:avLst/>
          </a:prstGeom>
          <a:noFill/>
        </p:spPr>
        <p:txBody>
          <a:bodyPr wrap="none" rtlCol="0">
            <a:spAutoFit/>
          </a:bodyPr>
          <a:lstStyle/>
          <a:p>
            <a:r>
              <a:rPr lang="it-IT" i="1">
                <a:solidFill>
                  <a:srgbClr val="00B050"/>
                </a:solidFill>
              </a:rPr>
              <a:t>THz CW FEL for biological imaging</a:t>
            </a:r>
          </a:p>
          <a:p>
            <a:r>
              <a:rPr lang="it-IT" i="1">
                <a:solidFill>
                  <a:srgbClr val="00B050"/>
                </a:solidFill>
              </a:rPr>
              <a:t>Kurchatov interest in collaboration</a:t>
            </a:r>
          </a:p>
        </p:txBody>
      </p:sp>
    </p:spTree>
    <p:extLst>
      <p:ext uri="{BB962C8B-B14F-4D97-AF65-F5344CB8AC3E}">
        <p14:creationId xmlns:p14="http://schemas.microsoft.com/office/powerpoint/2010/main" val="21982941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C6A79-1A9A-4446-837D-A001F554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
            <a:ext cx="5867400" cy="3770505"/>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9" name="Picture 8">
            <a:extLst>
              <a:ext uri="{FF2B5EF4-FFF2-40B4-BE49-F238E27FC236}">
                <a16:creationId xmlns:a16="http://schemas.microsoft.com/office/drawing/2014/main" id="{4FB9308E-0368-694B-B6F3-F489908C7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593" y="3758337"/>
            <a:ext cx="4204207" cy="3099663"/>
          </a:xfrm>
          <a:prstGeom prst="rect">
            <a:avLst/>
          </a:prstGeom>
        </p:spPr>
      </p:pic>
    </p:spTree>
    <p:extLst>
      <p:ext uri="{BB962C8B-B14F-4D97-AF65-F5344CB8AC3E}">
        <p14:creationId xmlns:p14="http://schemas.microsoft.com/office/powerpoint/2010/main" val="32660675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C250DE8D-6E71-E845-AF9C-D966B11EB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953" y="646331"/>
            <a:ext cx="7369185" cy="5847687"/>
          </a:xfrm>
          <a:prstGeom prst="rect">
            <a:avLst/>
          </a:prstGeom>
        </p:spPr>
      </p:pic>
    </p:spTree>
    <p:extLst>
      <p:ext uri="{BB962C8B-B14F-4D97-AF65-F5344CB8AC3E}">
        <p14:creationId xmlns:p14="http://schemas.microsoft.com/office/powerpoint/2010/main" val="2617996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87F97A-36BC-E441-9EE2-16C7A6D3965B}"/>
              </a:ext>
            </a:extLst>
          </p:cNvPr>
          <p:cNvSpPr txBox="1"/>
          <p:nvPr/>
        </p:nvSpPr>
        <p:spPr>
          <a:xfrm>
            <a:off x="38100" y="1066800"/>
            <a:ext cx="9029700" cy="4893647"/>
          </a:xfrm>
          <a:prstGeom prst="rect">
            <a:avLst/>
          </a:prstGeom>
          <a:noFill/>
        </p:spPr>
        <p:txBody>
          <a:bodyPr wrap="square" rtlCol="0">
            <a:spAutoFit/>
          </a:bodyPr>
          <a:lstStyle/>
          <a:p>
            <a:pPr algn="ctr"/>
            <a:r>
              <a:rPr lang="en-US" sz="2400">
                <a:latin typeface="Casual" charset="0"/>
                <a:ea typeface="Casual" charset="0"/>
                <a:cs typeface="Casual" charset="0"/>
              </a:rPr>
              <a:t>Acceleration in opposite directions through a Linac</a:t>
            </a:r>
          </a:p>
          <a:p>
            <a:pPr algn="ctr"/>
            <a:r>
              <a:rPr lang="en-US" sz="2400">
                <a:latin typeface="Casual" charset="0"/>
                <a:ea typeface="Casual" charset="0"/>
                <a:cs typeface="Casual" charset="0"/>
              </a:rPr>
              <a:t>(two-way acceleration)</a:t>
            </a:r>
          </a:p>
          <a:p>
            <a:pPr algn="ctr"/>
            <a:r>
              <a:rPr lang="en-US" sz="2400">
                <a:latin typeface="Casual" charset="0"/>
                <a:ea typeface="Casual" charset="0"/>
                <a:cs typeface="Casual" charset="0"/>
              </a:rPr>
              <a:t>is possible if:</a:t>
            </a:r>
          </a:p>
          <a:p>
            <a:pPr algn="ctr"/>
            <a:endParaRPr lang="en-US" sz="2000">
              <a:solidFill>
                <a:srgbClr val="C00000"/>
              </a:solidFill>
              <a:latin typeface="Casual" charset="0"/>
              <a:ea typeface="Casual" charset="0"/>
              <a:cs typeface="Casual" charset="0"/>
            </a:endParaRPr>
          </a:p>
          <a:p>
            <a:pPr algn="ctr"/>
            <a:endParaRPr lang="en-US" sz="2000">
              <a:solidFill>
                <a:srgbClr val="C00000"/>
              </a:solidFill>
              <a:latin typeface="Casual" charset="0"/>
              <a:ea typeface="Casual" charset="0"/>
              <a:cs typeface="Casual" charset="0"/>
            </a:endParaRPr>
          </a:p>
          <a:p>
            <a:pPr marL="457200" indent="-457200" algn="ctr">
              <a:buAutoNum type="arabicParenR"/>
            </a:pPr>
            <a:r>
              <a:rPr lang="en-US" sz="2000">
                <a:solidFill>
                  <a:srgbClr val="C00000"/>
                </a:solidFill>
                <a:latin typeface="Casual" charset="0"/>
                <a:ea typeface="Casual" charset="0"/>
                <a:cs typeface="Casual" charset="0"/>
              </a:rPr>
              <a:t>RF fields can accelerate in both directions</a:t>
            </a:r>
          </a:p>
          <a:p>
            <a:pPr algn="ctr"/>
            <a:r>
              <a:rPr lang="en-US" sz="2000">
                <a:solidFill>
                  <a:srgbClr val="C00000"/>
                </a:solidFill>
                <a:latin typeface="Casual" charset="0"/>
                <a:ea typeface="Casual" charset="0"/>
                <a:cs typeface="Casual" charset="0"/>
              </a:rPr>
              <a:t>(Standing Waves can do it) </a:t>
            </a:r>
          </a:p>
          <a:p>
            <a:pPr algn="ctr"/>
            <a:endParaRPr lang="en-US" sz="2000">
              <a:solidFill>
                <a:srgbClr val="C00000"/>
              </a:solidFill>
              <a:latin typeface="Casual" charset="0"/>
              <a:ea typeface="Casual" charset="0"/>
              <a:cs typeface="Casual" charset="0"/>
            </a:endParaRPr>
          </a:p>
          <a:p>
            <a:pPr algn="ctr"/>
            <a:r>
              <a:rPr lang="en-US" sz="2000">
                <a:solidFill>
                  <a:srgbClr val="00B050"/>
                </a:solidFill>
                <a:latin typeface="Casual" charset="0"/>
                <a:ea typeface="Casual" charset="0"/>
                <a:cs typeface="Casual" charset="0"/>
              </a:rPr>
              <a:t>2 ) Focusing must be effective in both directions and weakly energy dependent (RF focusing and/or solenoids)</a:t>
            </a:r>
          </a:p>
          <a:p>
            <a:pPr algn="ctr"/>
            <a:endParaRPr lang="en-US" sz="2000">
              <a:solidFill>
                <a:srgbClr val="C00000"/>
              </a:solidFill>
              <a:latin typeface="Casual" charset="0"/>
              <a:ea typeface="Casual" charset="0"/>
              <a:cs typeface="Casual" charset="0"/>
            </a:endParaRPr>
          </a:p>
          <a:p>
            <a:pPr algn="ctr"/>
            <a:r>
              <a:rPr lang="en-US" sz="2000">
                <a:solidFill>
                  <a:srgbClr val="0070C0"/>
                </a:solidFill>
                <a:latin typeface="Casual" charset="0"/>
                <a:ea typeface="Casual" charset="0"/>
                <a:cs typeface="Casual" charset="0"/>
              </a:rPr>
              <a:t>3) No bunch crossing –&gt; Twice the Linac Length &lt; Bunch separation</a:t>
            </a:r>
          </a:p>
          <a:p>
            <a:pPr algn="ctr"/>
            <a:endParaRPr lang="en-US" sz="2000">
              <a:solidFill>
                <a:srgbClr val="C00000"/>
              </a:solidFill>
              <a:latin typeface="Casual" charset="0"/>
              <a:ea typeface="Casual" charset="0"/>
              <a:cs typeface="Casual" charset="0"/>
            </a:endParaRPr>
          </a:p>
          <a:p>
            <a:pPr algn="ctr"/>
            <a:r>
              <a:rPr lang="en-US" sz="2000">
                <a:latin typeface="Casual" charset="0"/>
                <a:ea typeface="Casual" charset="0"/>
                <a:cs typeface="Casual" charset="0"/>
              </a:rPr>
              <a:t>4) RF fields must be on &gt; back-and-forth bunch travel time</a:t>
            </a:r>
          </a:p>
          <a:p>
            <a:pPr algn="ctr"/>
            <a:r>
              <a:rPr lang="en-US" sz="2000">
                <a:latin typeface="Casual" charset="0"/>
                <a:ea typeface="Casual" charset="0"/>
                <a:cs typeface="Casual" charset="0"/>
              </a:rPr>
              <a:t>(CW recommended)</a:t>
            </a:r>
          </a:p>
        </p:txBody>
      </p:sp>
    </p:spTree>
    <p:extLst>
      <p:ext uri="{BB962C8B-B14F-4D97-AF65-F5344CB8AC3E}">
        <p14:creationId xmlns:p14="http://schemas.microsoft.com/office/powerpoint/2010/main" val="66493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87F97A-36BC-E441-9EE2-16C7A6D3965B}"/>
              </a:ext>
            </a:extLst>
          </p:cNvPr>
          <p:cNvSpPr txBox="1"/>
          <p:nvPr/>
        </p:nvSpPr>
        <p:spPr>
          <a:xfrm>
            <a:off x="38100" y="685800"/>
            <a:ext cx="9029700" cy="5816977"/>
          </a:xfrm>
          <a:prstGeom prst="rect">
            <a:avLst/>
          </a:prstGeom>
          <a:noFill/>
        </p:spPr>
        <p:txBody>
          <a:bodyPr wrap="square" rtlCol="0">
            <a:spAutoFit/>
          </a:bodyPr>
          <a:lstStyle/>
          <a:p>
            <a:pPr algn="ctr"/>
            <a:r>
              <a:rPr lang="en-US" sz="2400">
                <a:latin typeface="Casual" charset="0"/>
                <a:ea typeface="Casual" charset="0"/>
                <a:cs typeface="Casual" charset="0"/>
              </a:rPr>
              <a:t>Acceleration in opposite directions through a Linac</a:t>
            </a:r>
          </a:p>
          <a:p>
            <a:pPr algn="ctr"/>
            <a:r>
              <a:rPr lang="en-US" sz="2400">
                <a:latin typeface="Casual" charset="0"/>
                <a:ea typeface="Casual" charset="0"/>
                <a:cs typeface="Casual" charset="0"/>
              </a:rPr>
              <a:t>(</a:t>
            </a:r>
            <a:r>
              <a:rPr lang="en-US" sz="2400" i="1">
                <a:latin typeface="Casual" charset="0"/>
                <a:ea typeface="Casual" charset="0"/>
                <a:cs typeface="Casual" charset="0"/>
              </a:rPr>
              <a:t>two-way acceleration</a:t>
            </a:r>
            <a:r>
              <a:rPr lang="en-US" sz="2400">
                <a:latin typeface="Casual" charset="0"/>
                <a:ea typeface="Casual" charset="0"/>
                <a:cs typeface="Casual" charset="0"/>
              </a:rPr>
              <a:t>)</a:t>
            </a:r>
          </a:p>
          <a:p>
            <a:pPr algn="ctr"/>
            <a:r>
              <a:rPr lang="en-US" sz="2400">
                <a:latin typeface="Casual" charset="0"/>
                <a:ea typeface="Casual" charset="0"/>
                <a:cs typeface="Casual" charset="0"/>
              </a:rPr>
              <a:t>is possible if:</a:t>
            </a:r>
          </a:p>
          <a:p>
            <a:pPr algn="ctr"/>
            <a:endParaRPr lang="en-US" sz="2000">
              <a:solidFill>
                <a:srgbClr val="C00000"/>
              </a:solidFill>
              <a:latin typeface="Casual" charset="0"/>
              <a:ea typeface="Casual" charset="0"/>
              <a:cs typeface="Casual" charset="0"/>
            </a:endParaRPr>
          </a:p>
          <a:p>
            <a:pPr algn="ctr"/>
            <a:endParaRPr lang="en-US" sz="2000">
              <a:solidFill>
                <a:srgbClr val="C00000"/>
              </a:solidFill>
              <a:latin typeface="Casual" charset="0"/>
              <a:ea typeface="Casual" charset="0"/>
              <a:cs typeface="Casual" charset="0"/>
            </a:endParaRPr>
          </a:p>
          <a:p>
            <a:pPr marL="457200" indent="-457200" algn="ctr">
              <a:buAutoNum type="arabicParenR"/>
            </a:pPr>
            <a:r>
              <a:rPr lang="en-US" sz="2000">
                <a:solidFill>
                  <a:srgbClr val="C00000"/>
                </a:solidFill>
                <a:latin typeface="Casual" charset="0"/>
                <a:ea typeface="Casual" charset="0"/>
                <a:cs typeface="Casual" charset="0"/>
              </a:rPr>
              <a:t>RF fields can accelerate in both directions</a:t>
            </a:r>
          </a:p>
          <a:p>
            <a:pPr algn="ctr"/>
            <a:r>
              <a:rPr lang="en-US" sz="2000">
                <a:solidFill>
                  <a:srgbClr val="C00000"/>
                </a:solidFill>
                <a:latin typeface="Casual" charset="0"/>
                <a:ea typeface="Casual" charset="0"/>
                <a:cs typeface="Casual" charset="0"/>
              </a:rPr>
              <a:t>(Standing Waves can do it) </a:t>
            </a:r>
          </a:p>
          <a:p>
            <a:pPr algn="ctr"/>
            <a:endParaRPr lang="en-US" sz="2000">
              <a:solidFill>
                <a:srgbClr val="C00000"/>
              </a:solidFill>
              <a:latin typeface="Casual" charset="0"/>
              <a:ea typeface="Casual" charset="0"/>
              <a:cs typeface="Casual" charset="0"/>
            </a:endParaRPr>
          </a:p>
          <a:p>
            <a:pPr algn="ctr"/>
            <a:r>
              <a:rPr lang="en-US" sz="2000">
                <a:solidFill>
                  <a:srgbClr val="00B050"/>
                </a:solidFill>
                <a:latin typeface="Casual" charset="0"/>
                <a:ea typeface="Casual" charset="0"/>
                <a:cs typeface="Casual" charset="0"/>
              </a:rPr>
              <a:t>2) Focusing effective in both directions and weakly energy dependent</a:t>
            </a:r>
          </a:p>
          <a:p>
            <a:pPr algn="ctr"/>
            <a:r>
              <a:rPr lang="en-US" sz="2000">
                <a:solidFill>
                  <a:srgbClr val="00B050"/>
                </a:solidFill>
                <a:latin typeface="Casual" charset="0"/>
                <a:ea typeface="Casual" charset="0"/>
                <a:cs typeface="Casual" charset="0"/>
              </a:rPr>
              <a:t>(RF focusing and/or solenoids)</a:t>
            </a:r>
          </a:p>
          <a:p>
            <a:pPr algn="ctr"/>
            <a:endParaRPr lang="en-US" sz="2000">
              <a:solidFill>
                <a:srgbClr val="C00000"/>
              </a:solidFill>
              <a:latin typeface="Casual" charset="0"/>
              <a:ea typeface="Casual" charset="0"/>
              <a:cs typeface="Casual" charset="0"/>
            </a:endParaRPr>
          </a:p>
          <a:p>
            <a:pPr algn="ctr"/>
            <a:r>
              <a:rPr lang="en-US" sz="2000">
                <a:solidFill>
                  <a:srgbClr val="0070C0"/>
                </a:solidFill>
                <a:latin typeface="Casual" charset="0"/>
                <a:ea typeface="Casual" charset="0"/>
                <a:cs typeface="Casual" charset="0"/>
              </a:rPr>
              <a:t>3) No bunch crossing –&gt; Twice the Linac Length &lt; Bunch separation</a:t>
            </a:r>
          </a:p>
          <a:p>
            <a:pPr algn="ctr"/>
            <a:endParaRPr lang="en-US" sz="2000">
              <a:solidFill>
                <a:srgbClr val="C00000"/>
              </a:solidFill>
              <a:latin typeface="Casual" charset="0"/>
              <a:ea typeface="Casual" charset="0"/>
              <a:cs typeface="Casual" charset="0"/>
            </a:endParaRPr>
          </a:p>
          <a:p>
            <a:pPr algn="ctr"/>
            <a:r>
              <a:rPr lang="en-US" sz="2000">
                <a:latin typeface="Casual" charset="0"/>
                <a:ea typeface="Casual" charset="0"/>
                <a:cs typeface="Casual" charset="0"/>
              </a:rPr>
              <a:t>4) RF fields must be on for a time longer than</a:t>
            </a:r>
          </a:p>
          <a:p>
            <a:pPr algn="ctr"/>
            <a:r>
              <a:rPr lang="en-US" sz="2000">
                <a:latin typeface="Casual" charset="0"/>
                <a:ea typeface="Casual" charset="0"/>
                <a:cs typeface="Casual" charset="0"/>
              </a:rPr>
              <a:t>bunch back-and-forth travel time (CW recommended)</a:t>
            </a:r>
          </a:p>
          <a:p>
            <a:pPr algn="ctr"/>
            <a:endParaRPr lang="en-US" sz="2000">
              <a:latin typeface="Casual" charset="0"/>
              <a:ea typeface="Casual" charset="0"/>
              <a:cs typeface="Casual" charset="0"/>
            </a:endParaRPr>
          </a:p>
          <a:p>
            <a:pPr algn="ctr"/>
            <a:r>
              <a:rPr lang="en-US" sz="2000">
                <a:solidFill>
                  <a:srgbClr val="00B0F0"/>
                </a:solidFill>
                <a:latin typeface="Casual" charset="0"/>
                <a:ea typeface="Casual" charset="0"/>
                <a:cs typeface="Casual" charset="0"/>
              </a:rPr>
              <a:t>5) Orbit position must not be dependent on magnetic rigidity</a:t>
            </a:r>
          </a:p>
          <a:p>
            <a:pPr algn="ctr"/>
            <a:r>
              <a:rPr lang="en-US" sz="2000">
                <a:solidFill>
                  <a:srgbClr val="00B0F0"/>
                </a:solidFill>
                <a:latin typeface="Casual" charset="0"/>
                <a:ea typeface="Casual" charset="0"/>
                <a:cs typeface="Casual" charset="0"/>
              </a:rPr>
              <a:t>(no two-way through dipoles, except bifurcations)</a:t>
            </a:r>
          </a:p>
        </p:txBody>
      </p:sp>
      <p:sp>
        <p:nvSpPr>
          <p:cNvPr id="5" name="Footer Placeholder 1">
            <a:extLst>
              <a:ext uri="{FF2B5EF4-FFF2-40B4-BE49-F238E27FC236}">
                <a16:creationId xmlns:a16="http://schemas.microsoft.com/office/drawing/2014/main" id="{A9AE736F-F788-AE44-8C6B-12DE1D8A9F68}"/>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3719227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908720"/>
            <a:ext cx="7202512" cy="27269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32656"/>
            <a:ext cx="5880100" cy="533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86" y="4512249"/>
            <a:ext cx="4343400" cy="1435100"/>
          </a:xfrm>
          <a:prstGeom prst="rect">
            <a:avLst/>
          </a:prstGeom>
        </p:spPr>
      </p:pic>
      <p:sp>
        <p:nvSpPr>
          <p:cNvPr id="7" name="TextBox 6"/>
          <p:cNvSpPr txBox="1"/>
          <p:nvPr/>
        </p:nvSpPr>
        <p:spPr>
          <a:xfrm>
            <a:off x="1165622" y="4070960"/>
            <a:ext cx="4399538" cy="369332"/>
          </a:xfrm>
          <a:prstGeom prst="rect">
            <a:avLst/>
          </a:prstGeom>
          <a:noFill/>
        </p:spPr>
        <p:txBody>
          <a:bodyPr wrap="none" rtlCol="0">
            <a:spAutoFit/>
          </a:bodyPr>
          <a:lstStyle/>
          <a:p>
            <a:r>
              <a:rPr lang="en-US"/>
              <a:t>Modo risonante TM</a:t>
            </a:r>
            <a:r>
              <a:rPr lang="en-US" baseline="-25000"/>
              <a:t>010-</a:t>
            </a:r>
            <a:r>
              <a:rPr lang="en-US" baseline="-25000">
                <a:latin typeface="Symbol" charset="2"/>
                <a:ea typeface="Symbol" charset="2"/>
                <a:cs typeface="Symbol" charset="2"/>
              </a:rPr>
              <a:t>p</a:t>
            </a:r>
            <a:r>
              <a:rPr lang="en-US"/>
              <a:t> ad Onda Stazionaria </a:t>
            </a:r>
            <a:endParaRPr lang="en-US" baseline="-25000">
              <a:latin typeface="Symbol" charset="2"/>
              <a:ea typeface="Symbol" charset="2"/>
              <a:cs typeface="Symbol" charset="2"/>
            </a:endParaRPr>
          </a:p>
        </p:txBody>
      </p:sp>
      <mc:AlternateContent xmlns:mc="http://schemas.openxmlformats.org/markup-compatibility/2006" xmlns:a14="http://schemas.microsoft.com/office/drawing/2010/main">
        <mc:Choice Requires="a14">
          <p:sp>
            <p:nvSpPr>
              <p:cNvPr id="8" name="TextBox 7"/>
              <p:cNvSpPr txBox="1"/>
              <p:nvPr/>
            </p:nvSpPr>
            <p:spPr>
              <a:xfrm>
                <a:off x="6012160" y="4039020"/>
                <a:ext cx="2244204" cy="2055178"/>
              </a:xfrm>
              <a:prstGeom prst="rect">
                <a:avLst/>
              </a:prstGeom>
              <a:noFill/>
            </p:spPr>
            <p:txBody>
              <a:bodyPr wrap="none" lIns="0" tIns="0" rIns="0" bIns="0" rtlCol="0">
                <a:spAutoFit/>
              </a:bodyPr>
              <a:lstStyle/>
              <a:p>
                <a:r>
                  <a:rPr lang="it-IT" i="1"/>
                  <a:t>k</a:t>
                </a:r>
                <a14:m>
                  <m:oMath xmlns:m="http://schemas.openxmlformats.org/officeDocument/2006/math">
                    <m:r>
                      <a:rPr lang="it-IT" b="0" i="1">
                        <a:latin typeface="Cambria Math" charset="0"/>
                      </a:rPr>
                      <m:t> </m:t>
                    </m:r>
                    <m:r>
                      <a:rPr lang="mr-IN" i="1">
                        <a:latin typeface="Cambria Math" charset="0"/>
                      </a:rPr>
                      <m:t>=</m:t>
                    </m:r>
                    <m:f>
                      <m:fPr>
                        <m:ctrlPr>
                          <a:rPr lang="mr-IN" i="1">
                            <a:latin typeface="Cambria Math" panose="02040503050406030204" pitchFamily="18" charset="0"/>
                          </a:rPr>
                        </m:ctrlPr>
                      </m:fPr>
                      <m:num>
                        <m:r>
                          <a:rPr lang="mr-IN" i="1">
                            <a:latin typeface="Cambria Math" charset="0"/>
                            <a:ea typeface="Cambria Math" charset="0"/>
                            <a:cs typeface="Cambria Math" charset="0"/>
                          </a:rPr>
                          <m:t>𝜔</m:t>
                        </m:r>
                      </m:num>
                      <m:den>
                        <m:r>
                          <a:rPr lang="it-IT" b="0" i="1">
                            <a:latin typeface="Cambria Math" charset="0"/>
                            <a:ea typeface="Cambria Math" charset="0"/>
                            <a:cs typeface="Cambria Math" charset="0"/>
                          </a:rPr>
                          <m:t>𝑐</m:t>
                        </m:r>
                      </m:den>
                    </m:f>
                    <m:r>
                      <a:rPr lang="it-IT" b="0" i="1">
                        <a:latin typeface="Cambria Math" charset="0"/>
                        <a:ea typeface="Cambria Math" charset="0"/>
                        <a:cs typeface="Cambria Math" charset="0"/>
                      </a:rPr>
                      <m:t> =</m:t>
                    </m:r>
                    <m:f>
                      <m:fPr>
                        <m:ctrlPr>
                          <a:rPr lang="mr-IN" i="1">
                            <a:latin typeface="Cambria Math" panose="02040503050406030204" pitchFamily="18" charset="0"/>
                          </a:rPr>
                        </m:ctrlPr>
                      </m:fPr>
                      <m:num>
                        <m:r>
                          <a:rPr lang="it-IT" i="1">
                            <a:latin typeface="Cambria Math" charset="0"/>
                          </a:rPr>
                          <m:t>2</m:t>
                        </m:r>
                        <m:r>
                          <a:rPr lang="it-IT" i="1">
                            <a:latin typeface="Cambria Math" charset="0"/>
                            <a:ea typeface="Cambria Math" charset="0"/>
                            <a:cs typeface="Cambria Math" charset="0"/>
                          </a:rPr>
                          <m:t>𝜋</m:t>
                        </m:r>
                        <m:r>
                          <a:rPr lang="it-IT" i="1">
                            <a:latin typeface="Cambria Math" charset="0"/>
                            <a:ea typeface="Cambria Math" charset="0"/>
                            <a:cs typeface="Cambria Math" charset="0"/>
                          </a:rPr>
                          <m:t>𝑣</m:t>
                        </m:r>
                      </m:num>
                      <m:den>
                        <m:r>
                          <a:rPr lang="it-IT" b="0" i="1">
                            <a:latin typeface="Cambria Math" charset="0"/>
                            <a:ea typeface="Cambria Math" charset="0"/>
                            <a:cs typeface="Cambria Math" charset="0"/>
                          </a:rPr>
                          <m:t>𝑐</m:t>
                        </m:r>
                      </m:den>
                    </m:f>
                    <m:r>
                      <a:rPr lang="it-IT" b="0" i="1">
                        <a:latin typeface="Cambria Math" charset="0"/>
                        <a:ea typeface="Cambria Math" charset="0"/>
                        <a:cs typeface="Cambria Math" charset="0"/>
                      </a:rPr>
                      <m:t>=</m:t>
                    </m:r>
                    <m:f>
                      <m:fPr>
                        <m:ctrlPr>
                          <a:rPr lang="mr-IN" i="1">
                            <a:latin typeface="Cambria Math" panose="02040503050406030204" pitchFamily="18" charset="0"/>
                          </a:rPr>
                        </m:ctrlPr>
                      </m:fPr>
                      <m:num>
                        <m:r>
                          <a:rPr lang="it-IT" b="0" i="1">
                            <a:latin typeface="Cambria Math" charset="0"/>
                          </a:rPr>
                          <m:t>2</m:t>
                        </m:r>
                        <m:r>
                          <a:rPr lang="it-IT" b="0" i="1">
                            <a:latin typeface="Cambria Math" charset="0"/>
                            <a:ea typeface="Cambria Math" charset="0"/>
                            <a:cs typeface="Cambria Math" charset="0"/>
                          </a:rPr>
                          <m:t>𝜋</m:t>
                        </m:r>
                        <m:r>
                          <a:rPr lang="it-IT" b="0" i="1">
                            <a:latin typeface="Cambria Math" charset="0"/>
                            <a:ea typeface="Cambria Math" charset="0"/>
                            <a:cs typeface="Cambria Math" charset="0"/>
                          </a:rPr>
                          <m:t>𝑣</m:t>
                        </m:r>
                      </m:num>
                      <m:den>
                        <m:r>
                          <a:rPr lang="mr-IN" i="1">
                            <a:latin typeface="Cambria Math" charset="0"/>
                            <a:ea typeface="Cambria Math" charset="0"/>
                            <a:cs typeface="Cambria Math" charset="0"/>
                          </a:rPr>
                          <m:t>𝜆</m:t>
                        </m:r>
                      </m:den>
                    </m:f>
                  </m:oMath>
                </a14:m>
                <a:endParaRPr lang="it-IT" b="0" i="1">
                  <a:latin typeface="Cambria Math" charset="0"/>
                  <a:ea typeface="Cambria Math" charset="0"/>
                  <a:cs typeface="Cambria Math" charset="0"/>
                </a:endParaRPr>
              </a:p>
              <a:p>
                <a:endParaRPr lang="it-IT" i="1">
                  <a:latin typeface="Cambria Math" charset="0"/>
                  <a:ea typeface="Cambria Math" charset="0"/>
                  <a:cs typeface="Cambria Math" charset="0"/>
                </a:endParaRPr>
              </a:p>
              <a:p>
                <a:r>
                  <a:rPr lang="it-IT" i="1">
                    <a:latin typeface="Cambria Math" charset="0"/>
                    <a:ea typeface="Cambria Math" charset="0"/>
                    <a:cs typeface="Cambria Math" charset="0"/>
                  </a:rPr>
                  <a:t>p</a:t>
                </a:r>
                <a:r>
                  <a:rPr lang="it-IT" b="0" i="1">
                    <a:latin typeface="Cambria Math" charset="0"/>
                    <a:ea typeface="Cambria Math" charset="0"/>
                    <a:cs typeface="Cambria Math" charset="0"/>
                  </a:rPr>
                  <a:t>hase velocity = c</a:t>
                </a:r>
              </a:p>
              <a:p>
                <a:endParaRPr lang="it-IT" b="0" i="1">
                  <a:latin typeface="Cambria Math" charset="0"/>
                  <a:ea typeface="Cambria Math" charset="0"/>
                  <a:cs typeface="Cambria Math" charset="0"/>
                </a:endParaRPr>
              </a:p>
              <a:p>
                <a:r>
                  <a:rPr lang="it-IT" i="1">
                    <a:latin typeface="Symbol" charset="2"/>
                    <a:ea typeface="Symbol" charset="2"/>
                    <a:cs typeface="Symbol" charset="2"/>
                  </a:rPr>
                  <a:t>n</a:t>
                </a:r>
                <a:r>
                  <a:rPr lang="it-IT" i="1">
                    <a:latin typeface="Cambria Math" charset="0"/>
                    <a:ea typeface="Cambria Math" charset="0"/>
                    <a:cs typeface="Cambria Math" charset="0"/>
                  </a:rPr>
                  <a:t>=1.3 GHz  ; </a:t>
                </a:r>
                <a:r>
                  <a:rPr lang="it-IT" i="1">
                    <a:latin typeface="Symbol" charset="2"/>
                    <a:ea typeface="Symbol" charset="2"/>
                    <a:cs typeface="Symbol" charset="2"/>
                  </a:rPr>
                  <a:t>l</a:t>
                </a:r>
                <a:r>
                  <a:rPr lang="it-IT" i="1">
                    <a:latin typeface="Cambria Math" charset="0"/>
                    <a:ea typeface="Cambria Math" charset="0"/>
                    <a:cs typeface="Cambria Math" charset="0"/>
                  </a:rPr>
                  <a:t>=0.23 m</a:t>
                </a:r>
              </a:p>
              <a:p>
                <a:endParaRPr lang="it-IT" b="0" i="1">
                  <a:latin typeface="Cambria Math" charset="0"/>
                  <a:ea typeface="Cambria Math" charset="0"/>
                  <a:cs typeface="Cambria Math" charset="0"/>
                </a:endParaRPr>
              </a:p>
              <a:p>
                <a:r>
                  <a:rPr lang="it-IT" i="1">
                    <a:latin typeface="Cambria Math" charset="0"/>
                    <a:ea typeface="Cambria Math" charset="0"/>
                    <a:cs typeface="Cambria Math" charset="0"/>
                  </a:rPr>
                  <a:t>Standing RF Waves</a:t>
                </a:r>
                <a14:m>
                  <m:oMath xmlns:m="http://schemas.openxmlformats.org/officeDocument/2006/math">
                    <m:r>
                      <a:rPr lang="it-IT" b="0" i="1">
                        <a:latin typeface="Cambria Math" charset="0"/>
                        <a:ea typeface="Cambria Math" charset="0"/>
                        <a:cs typeface="Cambria Math" charset="0"/>
                      </a:rPr>
                      <m:t>  </m:t>
                    </m:r>
                  </m:oMath>
                </a14:m>
                <a:endParaRPr lang="en-US"/>
              </a:p>
            </p:txBody>
          </p:sp>
        </mc:Choice>
        <mc:Fallback xmlns="">
          <p:sp>
            <p:nvSpPr>
              <p:cNvPr id="8" name="TextBox 7"/>
              <p:cNvSpPr txBox="1">
                <a:spLocks noRot="1" noChangeAspect="1" noMove="1" noResize="1" noEditPoints="1" noAdjustHandles="1" noChangeArrowheads="1" noChangeShapeType="1" noTextEdit="1"/>
              </p:cNvSpPr>
              <p:nvPr/>
            </p:nvSpPr>
            <p:spPr>
              <a:xfrm>
                <a:off x="6012160" y="4039020"/>
                <a:ext cx="2244204" cy="2055178"/>
              </a:xfrm>
              <a:prstGeom prst="rect">
                <a:avLst/>
              </a:prstGeom>
              <a:blipFill>
                <a:blip r:embed="rId6"/>
                <a:stretch>
                  <a:fillRect l="-5618" t="-613" r="-5056" b="-6135"/>
                </a:stretch>
              </a:blipFill>
            </p:spPr>
            <p:txBody>
              <a:bodyPr/>
              <a:lstStyle/>
              <a:p>
                <a:r>
                  <a:rPr lang="it-IT">
                    <a:noFill/>
                  </a:rPr>
                  <a:t> </a:t>
                </a:r>
              </a:p>
            </p:txBody>
          </p:sp>
        </mc:Fallback>
      </mc:AlternateContent>
      <p:sp>
        <p:nvSpPr>
          <p:cNvPr id="5" name="TextBox 4"/>
          <p:cNvSpPr txBox="1"/>
          <p:nvPr/>
        </p:nvSpPr>
        <p:spPr>
          <a:xfrm>
            <a:off x="1593223" y="6034084"/>
            <a:ext cx="3132589" cy="461665"/>
          </a:xfrm>
          <a:prstGeom prst="rect">
            <a:avLst/>
          </a:prstGeom>
          <a:noFill/>
        </p:spPr>
        <p:txBody>
          <a:bodyPr wrap="none" rtlCol="0">
            <a:spAutoFit/>
          </a:bodyPr>
          <a:lstStyle/>
          <a:p>
            <a:r>
              <a:rPr lang="en-US"/>
              <a:t>9 celle = 4.5 </a:t>
            </a:r>
            <a:r>
              <a:rPr lang="en-US">
                <a:latin typeface="Symbol" charset="2"/>
                <a:ea typeface="Symbol" charset="2"/>
                <a:cs typeface="Symbol" charset="2"/>
              </a:rPr>
              <a:t>l</a:t>
            </a:r>
            <a:r>
              <a:rPr lang="en-US"/>
              <a:t> = 1.04 m</a:t>
            </a:r>
          </a:p>
        </p:txBody>
      </p:sp>
      <p:pic>
        <p:nvPicPr>
          <p:cNvPr id="10" name="Picture 9">
            <a:extLst>
              <a:ext uri="{FF2B5EF4-FFF2-40B4-BE49-F238E27FC236}">
                <a16:creationId xmlns:a16="http://schemas.microsoft.com/office/drawing/2014/main" id="{EDE15208-7F7A-6746-A410-5D4AA9B66C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64110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47662" y="1484784"/>
            <a:ext cx="6264697" cy="1200329"/>
          </a:xfrm>
          <a:prstGeom prst="rect">
            <a:avLst/>
          </a:prstGeom>
          <a:noFill/>
        </p:spPr>
        <p:txBody>
          <a:bodyPr wrap="square" rtlCol="0">
            <a:spAutoFit/>
          </a:bodyPr>
          <a:lstStyle/>
          <a:p>
            <a:pPr algn="ctr"/>
            <a:r>
              <a:rPr lang="en-US" sz="2400" i="1">
                <a:latin typeface="Times New Roman" panose="02020603050405020304" pitchFamily="18" charset="0"/>
                <a:ea typeface="Symbol" charset="2"/>
                <a:cs typeface="Times New Roman" panose="02020603050405020304" pitchFamily="18" charset="0"/>
              </a:rPr>
              <a:t>E</a:t>
            </a:r>
            <a:r>
              <a:rPr lang="en-US" sz="2400" i="1" baseline="-25000">
                <a:latin typeface="Times New Roman" panose="02020603050405020304" pitchFamily="18" charset="0"/>
                <a:ea typeface="Symbol" charset="2"/>
                <a:cs typeface="Times New Roman" panose="02020603050405020304" pitchFamily="18" charset="0"/>
              </a:rPr>
              <a:t>0 </a:t>
            </a:r>
            <a:r>
              <a:rPr lang="en-US" sz="2400" i="1">
                <a:latin typeface="Times New Roman" panose="02020603050405020304" pitchFamily="18" charset="0"/>
                <a:ea typeface="Symbol" charset="2"/>
                <a:cs typeface="Times New Roman" panose="02020603050405020304" pitchFamily="18" charset="0"/>
              </a:rPr>
              <a:t>sin(kz)cos(</a:t>
            </a:r>
            <a:r>
              <a:rPr lang="en-US" sz="2400" i="1">
                <a:latin typeface="Symbol" pitchFamily="2" charset="2"/>
                <a:ea typeface="Symbol" charset="2"/>
                <a:cs typeface="Times New Roman" panose="02020603050405020304" pitchFamily="18" charset="0"/>
              </a:rPr>
              <a:t>w</a:t>
            </a:r>
            <a:r>
              <a:rPr lang="en-US" sz="2400" i="1">
                <a:latin typeface="Times New Roman" panose="02020603050405020304" pitchFamily="18" charset="0"/>
                <a:ea typeface="Symbol" charset="2"/>
                <a:cs typeface="Times New Roman" panose="02020603050405020304" pitchFamily="18" charset="0"/>
              </a:rPr>
              <a:t>t-</a:t>
            </a:r>
            <a:r>
              <a:rPr lang="en-US" sz="2400" i="1">
                <a:latin typeface="Symbol" pitchFamily="2" charset="2"/>
                <a:ea typeface="Symbol" charset="2"/>
                <a:cs typeface="Times New Roman" panose="02020603050405020304" pitchFamily="18" charset="0"/>
              </a:rPr>
              <a:t>f</a:t>
            </a:r>
            <a:r>
              <a:rPr lang="en-US" sz="2400" i="1" baseline="-25000">
                <a:latin typeface="Times New Roman" panose="02020603050405020304" pitchFamily="18" charset="0"/>
                <a:ea typeface="Symbol" charset="2"/>
                <a:cs typeface="Times New Roman" panose="02020603050405020304" pitchFamily="18" charset="0"/>
              </a:rPr>
              <a:t>0</a:t>
            </a:r>
            <a:r>
              <a:rPr lang="en-US" sz="2400" i="1">
                <a:latin typeface="Times New Roman" panose="02020603050405020304" pitchFamily="18" charset="0"/>
                <a:ea typeface="Symbol" charset="2"/>
                <a:cs typeface="Times New Roman" panose="02020603050405020304" pitchFamily="18" charset="0"/>
              </a:rPr>
              <a:t>)   =</a:t>
            </a:r>
          </a:p>
          <a:p>
            <a:pPr algn="ctr"/>
            <a:endParaRPr lang="en-US" sz="2400" i="1">
              <a:latin typeface="Times New Roman" panose="02020603050405020304" pitchFamily="18" charset="0"/>
              <a:ea typeface="Symbol" charset="2"/>
              <a:cs typeface="Times New Roman" panose="02020603050405020304" pitchFamily="18" charset="0"/>
            </a:endParaRPr>
          </a:p>
          <a:p>
            <a:pPr algn="ctr"/>
            <a:r>
              <a:rPr lang="en-US" sz="2400" i="1">
                <a:latin typeface="Times New Roman" panose="02020603050405020304" pitchFamily="18" charset="0"/>
                <a:ea typeface="Symbol" charset="2"/>
                <a:cs typeface="Times New Roman" panose="02020603050405020304" pitchFamily="18" charset="0"/>
              </a:rPr>
              <a:t>(1/2) E</a:t>
            </a:r>
            <a:r>
              <a:rPr lang="en-US" sz="2400" i="1" baseline="-25000">
                <a:latin typeface="Times New Roman" panose="02020603050405020304" pitchFamily="18" charset="0"/>
                <a:ea typeface="Symbol" charset="2"/>
                <a:cs typeface="Times New Roman" panose="02020603050405020304" pitchFamily="18" charset="0"/>
              </a:rPr>
              <a:t>0 </a:t>
            </a:r>
            <a:r>
              <a:rPr lang="en-US" sz="2400" i="1">
                <a:latin typeface="Times New Roman" panose="02020603050405020304" pitchFamily="18" charset="0"/>
                <a:ea typeface="Symbol" charset="2"/>
                <a:cs typeface="Times New Roman" panose="02020603050405020304" pitchFamily="18" charset="0"/>
              </a:rPr>
              <a:t>sin(kz-</a:t>
            </a:r>
            <a:r>
              <a:rPr lang="en-US" sz="2400" i="1">
                <a:latin typeface="Symbol" pitchFamily="2" charset="2"/>
                <a:ea typeface="Symbol" charset="2"/>
                <a:cs typeface="Times New Roman" panose="02020603050405020304" pitchFamily="18" charset="0"/>
              </a:rPr>
              <a:t>w</a:t>
            </a:r>
            <a:r>
              <a:rPr lang="en-US" sz="2400" i="1">
                <a:latin typeface="Times New Roman" panose="02020603050405020304" pitchFamily="18" charset="0"/>
                <a:ea typeface="Symbol" charset="2"/>
                <a:cs typeface="Times New Roman" panose="02020603050405020304" pitchFamily="18" charset="0"/>
              </a:rPr>
              <a:t>t+</a:t>
            </a:r>
            <a:r>
              <a:rPr lang="en-US" sz="2400" i="1">
                <a:latin typeface="Symbol" pitchFamily="2" charset="2"/>
                <a:ea typeface="Symbol" charset="2"/>
                <a:cs typeface="Times New Roman" panose="02020603050405020304" pitchFamily="18" charset="0"/>
              </a:rPr>
              <a:t>f</a:t>
            </a:r>
            <a:r>
              <a:rPr lang="en-US" sz="2400" i="1" baseline="-25000">
                <a:latin typeface="Times New Roman" panose="02020603050405020304" pitchFamily="18" charset="0"/>
                <a:ea typeface="Symbol" charset="2"/>
                <a:cs typeface="Times New Roman" panose="02020603050405020304" pitchFamily="18" charset="0"/>
              </a:rPr>
              <a:t>0</a:t>
            </a:r>
            <a:r>
              <a:rPr lang="en-US" sz="2400" i="1">
                <a:latin typeface="Times New Roman" panose="02020603050405020304" pitchFamily="18" charset="0"/>
                <a:ea typeface="Symbol" charset="2"/>
                <a:cs typeface="Times New Roman" panose="02020603050405020304" pitchFamily="18" charset="0"/>
              </a:rPr>
              <a:t>)  + (1/2) E</a:t>
            </a:r>
            <a:r>
              <a:rPr lang="en-US" sz="2400" i="1" baseline="-25000">
                <a:latin typeface="Times New Roman" panose="02020603050405020304" pitchFamily="18" charset="0"/>
                <a:ea typeface="Symbol" charset="2"/>
                <a:cs typeface="Times New Roman" panose="02020603050405020304" pitchFamily="18" charset="0"/>
              </a:rPr>
              <a:t>0 </a:t>
            </a:r>
            <a:r>
              <a:rPr lang="en-US" sz="2400" i="1">
                <a:latin typeface="Times New Roman" panose="02020603050405020304" pitchFamily="18" charset="0"/>
                <a:ea typeface="Symbol" charset="2"/>
                <a:cs typeface="Times New Roman" panose="02020603050405020304" pitchFamily="18" charset="0"/>
              </a:rPr>
              <a:t>sin(kz+</a:t>
            </a:r>
            <a:r>
              <a:rPr lang="en-US" sz="2400" i="1">
                <a:latin typeface="Symbol" pitchFamily="2" charset="2"/>
                <a:ea typeface="Symbol" charset="2"/>
                <a:cs typeface="Times New Roman" panose="02020603050405020304" pitchFamily="18" charset="0"/>
              </a:rPr>
              <a:t>w</a:t>
            </a:r>
            <a:r>
              <a:rPr lang="en-US" sz="2400" i="1">
                <a:latin typeface="Times New Roman" panose="02020603050405020304" pitchFamily="18" charset="0"/>
                <a:ea typeface="Symbol" charset="2"/>
                <a:cs typeface="Times New Roman" panose="02020603050405020304" pitchFamily="18" charset="0"/>
              </a:rPr>
              <a:t>t-</a:t>
            </a:r>
            <a:r>
              <a:rPr lang="en-US" sz="2400" i="1">
                <a:latin typeface="Symbol" pitchFamily="2" charset="2"/>
                <a:ea typeface="Symbol" charset="2"/>
                <a:cs typeface="Times New Roman" panose="02020603050405020304" pitchFamily="18" charset="0"/>
              </a:rPr>
              <a:t>f</a:t>
            </a:r>
            <a:r>
              <a:rPr lang="en-US" sz="2400" i="1" baseline="-25000">
                <a:latin typeface="Times New Roman" panose="02020603050405020304" pitchFamily="18" charset="0"/>
                <a:ea typeface="Symbol" charset="2"/>
                <a:cs typeface="Times New Roman" panose="02020603050405020304" pitchFamily="18" charset="0"/>
              </a:rPr>
              <a:t>0</a:t>
            </a:r>
            <a:r>
              <a:rPr lang="en-US" sz="2400" i="1">
                <a:latin typeface="Times New Roman" panose="02020603050405020304" pitchFamily="18" charset="0"/>
                <a:ea typeface="Symbol" charset="2"/>
                <a:cs typeface="Times New Roman" panose="02020603050405020304" pitchFamily="18" charset="0"/>
              </a:rPr>
              <a:t>) </a:t>
            </a:r>
          </a:p>
        </p:txBody>
      </p:sp>
      <p:sp>
        <p:nvSpPr>
          <p:cNvPr id="2" name="TextBox 1"/>
          <p:cNvSpPr txBox="1"/>
          <p:nvPr/>
        </p:nvSpPr>
        <p:spPr>
          <a:xfrm>
            <a:off x="3559605" y="589905"/>
            <a:ext cx="1952779" cy="461665"/>
          </a:xfrm>
          <a:prstGeom prst="rect">
            <a:avLst/>
          </a:prstGeom>
          <a:noFill/>
        </p:spPr>
        <p:txBody>
          <a:bodyPr wrap="none" rtlCol="0">
            <a:spAutoFit/>
          </a:bodyPr>
          <a:lstStyle/>
          <a:p>
            <a:r>
              <a:rPr lang="en-US">
                <a:solidFill>
                  <a:srgbClr val="FF0000"/>
                </a:solidFill>
              </a:rPr>
              <a:t>standing wave</a:t>
            </a:r>
          </a:p>
        </p:txBody>
      </p:sp>
      <p:cxnSp>
        <p:nvCxnSpPr>
          <p:cNvPr id="6" name="Straight Arrow Connector 5"/>
          <p:cNvCxnSpPr>
            <a:cxnSpLocks/>
          </p:cNvCxnSpPr>
          <p:nvPr/>
        </p:nvCxnSpPr>
        <p:spPr bwMode="auto">
          <a:xfrm flipH="1">
            <a:off x="4139952" y="896134"/>
            <a:ext cx="127248" cy="660658"/>
          </a:xfrm>
          <a:prstGeom prst="straightConnector1">
            <a:avLst/>
          </a:prstGeom>
          <a:solidFill>
            <a:schemeClr val="accent1"/>
          </a:solidFill>
          <a:ln w="41275" cap="flat" cmpd="sng" algn="ctr">
            <a:solidFill>
              <a:srgbClr val="FF0000"/>
            </a:solidFill>
            <a:prstDash val="solid"/>
            <a:round/>
            <a:headEnd type="none" w="med" len="med"/>
            <a:tailEnd type="triangle"/>
          </a:ln>
          <a:effectLst/>
        </p:spPr>
      </p:cxnSp>
      <p:sp>
        <p:nvSpPr>
          <p:cNvPr id="10" name="TextBox 9"/>
          <p:cNvSpPr txBox="1"/>
          <p:nvPr/>
        </p:nvSpPr>
        <p:spPr>
          <a:xfrm>
            <a:off x="277383" y="3445549"/>
            <a:ext cx="3130985" cy="830997"/>
          </a:xfrm>
          <a:prstGeom prst="rect">
            <a:avLst/>
          </a:prstGeom>
          <a:noFill/>
        </p:spPr>
        <p:txBody>
          <a:bodyPr wrap="none" rtlCol="0">
            <a:spAutoFit/>
          </a:bodyPr>
          <a:lstStyle/>
          <a:p>
            <a:r>
              <a:rPr lang="en-US">
                <a:solidFill>
                  <a:srgbClr val="00B050"/>
                </a:solidFill>
              </a:rPr>
              <a:t>forward traveling wave,</a:t>
            </a:r>
          </a:p>
          <a:p>
            <a:r>
              <a:rPr lang="en-US">
                <a:solidFill>
                  <a:srgbClr val="00B050"/>
                </a:solidFill>
              </a:rPr>
              <a:t>synchronous to z = ct</a:t>
            </a:r>
          </a:p>
        </p:txBody>
      </p:sp>
      <p:cxnSp>
        <p:nvCxnSpPr>
          <p:cNvPr id="11" name="Straight Arrow Connector 10"/>
          <p:cNvCxnSpPr/>
          <p:nvPr/>
        </p:nvCxnSpPr>
        <p:spPr bwMode="auto">
          <a:xfrm flipV="1">
            <a:off x="2324347" y="2612958"/>
            <a:ext cx="936104" cy="856545"/>
          </a:xfrm>
          <a:prstGeom prst="straightConnector1">
            <a:avLst/>
          </a:prstGeom>
          <a:solidFill>
            <a:schemeClr val="accent1"/>
          </a:solidFill>
          <a:ln w="41275" cap="flat" cmpd="sng" algn="ctr">
            <a:solidFill>
              <a:srgbClr val="00B050"/>
            </a:solidFill>
            <a:prstDash val="solid"/>
            <a:round/>
            <a:headEnd type="none" w="med" len="med"/>
            <a:tailEnd type="triangle"/>
          </a:ln>
          <a:effectLst/>
        </p:spPr>
      </p:cxnSp>
      <p:cxnSp>
        <p:nvCxnSpPr>
          <p:cNvPr id="15" name="Straight Arrow Connector 14"/>
          <p:cNvCxnSpPr/>
          <p:nvPr/>
        </p:nvCxnSpPr>
        <p:spPr bwMode="auto">
          <a:xfrm flipH="1" flipV="1">
            <a:off x="6157688" y="2612958"/>
            <a:ext cx="864096" cy="1360601"/>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sp>
        <p:nvSpPr>
          <p:cNvPr id="18" name="TextBox 17"/>
          <p:cNvSpPr txBox="1"/>
          <p:nvPr/>
        </p:nvSpPr>
        <p:spPr>
          <a:xfrm>
            <a:off x="5569145" y="3977705"/>
            <a:ext cx="3352200" cy="830997"/>
          </a:xfrm>
          <a:prstGeom prst="rect">
            <a:avLst/>
          </a:prstGeom>
          <a:noFill/>
        </p:spPr>
        <p:txBody>
          <a:bodyPr wrap="none" rtlCol="0">
            <a:spAutoFit/>
          </a:bodyPr>
          <a:lstStyle/>
          <a:p>
            <a:r>
              <a:rPr lang="en-US"/>
              <a:t>backward traveling wave,</a:t>
            </a:r>
          </a:p>
          <a:p>
            <a:r>
              <a:rPr lang="en-US"/>
              <a:t>synchronous to z = -ct</a:t>
            </a:r>
          </a:p>
        </p:txBody>
      </p:sp>
      <p:grpSp>
        <p:nvGrpSpPr>
          <p:cNvPr id="3" name="Group 2"/>
          <p:cNvGrpSpPr/>
          <p:nvPr/>
        </p:nvGrpSpPr>
        <p:grpSpPr>
          <a:xfrm>
            <a:off x="1752600" y="2087374"/>
            <a:ext cx="4191000" cy="3979395"/>
            <a:chOff x="1799692" y="1897877"/>
            <a:chExt cx="4068452" cy="3979395"/>
          </a:xfrm>
        </p:grpSpPr>
        <mc:AlternateContent xmlns:mc="http://schemas.openxmlformats.org/markup-compatibility/2006" xmlns:a14="http://schemas.microsoft.com/office/drawing/2010/main">
          <mc:Choice Requires="a14">
            <p:sp>
              <p:nvSpPr>
                <p:cNvPr id="19" name="Rectangle 18"/>
                <p:cNvSpPr/>
                <p:nvPr/>
              </p:nvSpPr>
              <p:spPr>
                <a:xfrm>
                  <a:off x="2267744" y="5085184"/>
                  <a:ext cx="3499937" cy="781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i="1">
                            <a:latin typeface="Cambria Math" charset="0"/>
                            <a:ea typeface="Symbol" charset="2"/>
                            <a:cs typeface="Symbol" charset="2"/>
                          </a:rPr>
                          <m:t>Δ</m:t>
                        </m:r>
                        <m:r>
                          <a:rPr lang="it-IT" sz="2400" b="0" i="1">
                            <a:latin typeface="Cambria Math" charset="0"/>
                            <a:ea typeface="Cambria Math" charset="0"/>
                            <a:cs typeface="Cambria Math" charset="0"/>
                          </a:rPr>
                          <m:t>𝐸</m:t>
                        </m:r>
                        <m:r>
                          <a:rPr lang="it-IT" sz="2400" b="0" i="1">
                            <a:latin typeface="Cambria Math" charset="0"/>
                            <a:ea typeface="Cambria Math" charset="0"/>
                            <a:cs typeface="Cambria Math" charset="0"/>
                          </a:rPr>
                          <m:t>=</m:t>
                        </m:r>
                        <m:r>
                          <a:rPr lang="it-IT" sz="2400" i="1">
                            <a:latin typeface="Cambria Math" charset="0"/>
                          </a:rPr>
                          <m:t>𝑒</m:t>
                        </m:r>
                        <m:r>
                          <a:rPr lang="it-IT" sz="2400" b="0" i="1">
                            <a:latin typeface="Cambria Math" charset="0"/>
                          </a:rPr>
                          <m:t>  </m:t>
                        </m:r>
                        <m:f>
                          <m:fPr>
                            <m:ctrlPr>
                              <a:rPr lang="mr-IN" sz="2400" i="1">
                                <a:latin typeface="Cambria Math" panose="02040503050406030204" pitchFamily="18" charset="0"/>
                              </a:rPr>
                            </m:ctrlPr>
                          </m:fPr>
                          <m:num>
                            <m:sSub>
                              <m:sSubPr>
                                <m:ctrlPr>
                                  <a:rPr lang="en-US" sz="2400" i="1">
                                    <a:latin typeface="Cambria Math" panose="02040503050406030204" pitchFamily="18" charset="0"/>
                                  </a:rPr>
                                </m:ctrlPr>
                              </m:sSubPr>
                              <m:e>
                                <m:r>
                                  <a:rPr lang="it-IT" sz="2400" i="1">
                                    <a:latin typeface="Cambria Math" charset="0"/>
                                  </a:rPr>
                                  <m:t>𝐸</m:t>
                                </m:r>
                              </m:e>
                              <m:sub>
                                <m:r>
                                  <a:rPr lang="it-IT" sz="2400" i="1">
                                    <a:latin typeface="Cambria Math" charset="0"/>
                                  </a:rPr>
                                  <m:t>0</m:t>
                                </m:r>
                              </m:sub>
                            </m:sSub>
                          </m:num>
                          <m:den>
                            <m:r>
                              <a:rPr lang="it-IT" sz="2400" i="1">
                                <a:latin typeface="Cambria Math" charset="0"/>
                              </a:rPr>
                              <m:t>2</m:t>
                            </m:r>
                          </m:den>
                        </m:f>
                        <m:r>
                          <a:rPr lang="it-IT" sz="2400" b="0" i="1">
                            <a:latin typeface="Cambria Math" charset="0"/>
                          </a:rPr>
                          <m:t>  </m:t>
                        </m:r>
                        <m:r>
                          <a:rPr lang="it-IT" sz="2400" i="1">
                            <a:latin typeface="Cambria Math" charset="0"/>
                          </a:rPr>
                          <m:t>𝑠𝑖𝑛</m:t>
                        </m:r>
                        <m:sSub>
                          <m:sSubPr>
                            <m:ctrlPr>
                              <a:rPr lang="en-US" sz="2400" i="1">
                                <a:latin typeface="Cambria Math" panose="02040503050406030204" pitchFamily="18" charset="0"/>
                              </a:rPr>
                            </m:ctrlPr>
                          </m:sSubPr>
                          <m:e>
                            <m:r>
                              <a:rPr lang="en-US" sz="2400" i="1">
                                <a:latin typeface="Cambria Math" charset="0"/>
                                <a:ea typeface="Cambria Math" charset="0"/>
                                <a:cs typeface="Cambria Math" charset="0"/>
                              </a:rPr>
                              <m:t>𝜙</m:t>
                            </m:r>
                          </m:e>
                          <m:sub>
                            <m:r>
                              <a:rPr lang="it-IT" sz="2400" i="1">
                                <a:latin typeface="Cambria Math" charset="0"/>
                              </a:rPr>
                              <m:t>0</m:t>
                            </m:r>
                          </m:sub>
                        </m:sSub>
                        <m:sSub>
                          <m:sSubPr>
                            <m:ctrlPr>
                              <a:rPr lang="en-US" sz="2400" i="1">
                                <a:latin typeface="Cambria Math" panose="02040503050406030204" pitchFamily="18" charset="0"/>
                              </a:rPr>
                            </m:ctrlPr>
                          </m:sSubPr>
                          <m:e>
                            <m:r>
                              <a:rPr lang="it-IT" sz="2400" b="0" i="1">
                                <a:latin typeface="Cambria Math" charset="0"/>
                              </a:rPr>
                              <m:t>  </m:t>
                            </m:r>
                            <m:r>
                              <a:rPr lang="it-IT" sz="2400" i="1">
                                <a:latin typeface="Cambria Math" charset="0"/>
                              </a:rPr>
                              <m:t>𝐿</m:t>
                            </m:r>
                          </m:e>
                          <m:sub>
                            <m:r>
                              <a:rPr lang="it-IT" sz="2400" i="1">
                                <a:latin typeface="Cambria Math" charset="0"/>
                              </a:rPr>
                              <m:t>𝑐𝑎𝑣</m:t>
                            </m:r>
                          </m:sub>
                        </m:sSub>
                      </m:oMath>
                    </m:oMathPara>
                  </a14:m>
                  <a:endParaRPr lang="en-US" sz="2400" i="1">
                    <a:latin typeface="Times New Roman" panose="02020603050405020304" pitchFamily="18" charset="0"/>
                    <a:ea typeface="Symbol" charset="2"/>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267744" y="5085184"/>
                  <a:ext cx="3499937" cy="781368"/>
                </a:xfrm>
                <a:prstGeom prst="rect">
                  <a:avLst/>
                </a:prstGeom>
                <a:blipFill>
                  <a:blip r:embed="rId3"/>
                  <a:stretch>
                    <a:fillRect b="-6349"/>
                  </a:stretch>
                </a:blipFill>
              </p:spPr>
              <p:txBody>
                <a:bodyPr/>
                <a:lstStyle/>
                <a:p>
                  <a:r>
                    <a:rPr lang="it-IT">
                      <a:noFill/>
                    </a:rPr>
                    <a:t> </a:t>
                  </a:r>
                </a:p>
              </p:txBody>
            </p:sp>
          </mc:Fallback>
        </mc:AlternateContent>
        <p:sp>
          <p:nvSpPr>
            <p:cNvPr id="16" name="Oval 15"/>
            <p:cNvSpPr/>
            <p:nvPr/>
          </p:nvSpPr>
          <p:spPr bwMode="auto">
            <a:xfrm>
              <a:off x="3419873" y="5085184"/>
              <a:ext cx="648072" cy="792088"/>
            </a:xfrm>
            <a:prstGeom prst="ellipse">
              <a:avLst/>
            </a:prstGeom>
            <a:solidFill>
              <a:srgbClr val="FFFF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21" name="TextBox 20"/>
            <p:cNvSpPr txBox="1"/>
            <p:nvPr/>
          </p:nvSpPr>
          <p:spPr>
            <a:xfrm>
              <a:off x="2357311" y="4221088"/>
              <a:ext cx="2773195" cy="923330"/>
            </a:xfrm>
            <a:prstGeom prst="rect">
              <a:avLst/>
            </a:prstGeom>
            <a:noFill/>
          </p:spPr>
          <p:txBody>
            <a:bodyPr wrap="none" rtlCol="0">
              <a:spAutoFit/>
            </a:bodyPr>
            <a:lstStyle/>
            <a:p>
              <a:pPr algn="ctr"/>
              <a:r>
                <a:rPr lang="en-US" sz="1800" i="1"/>
                <a:t>ampiezza della componente</a:t>
              </a:r>
            </a:p>
            <a:p>
              <a:pPr algn="ctr"/>
              <a:r>
                <a:rPr lang="en-US" sz="1800" i="1"/>
                <a:t>di onda viaggiante sincrona</a:t>
              </a:r>
            </a:p>
            <a:p>
              <a:pPr algn="ctr"/>
              <a:r>
                <a:rPr lang="en-US" sz="1800" i="1"/>
                <a:t>rispetto all’elettrone</a:t>
              </a:r>
            </a:p>
          </p:txBody>
        </p:sp>
        <p:cxnSp>
          <p:nvCxnSpPr>
            <p:cNvPr id="22" name="Straight Arrow Connector 21"/>
            <p:cNvCxnSpPr/>
            <p:nvPr/>
          </p:nvCxnSpPr>
          <p:spPr bwMode="auto">
            <a:xfrm flipV="1">
              <a:off x="4067945" y="2689965"/>
              <a:ext cx="1062561" cy="1590231"/>
            </a:xfrm>
            <a:prstGeom prst="straightConnector1">
              <a:avLst/>
            </a:prstGeom>
            <a:solidFill>
              <a:schemeClr val="accent1"/>
            </a:solidFill>
            <a:ln w="19050" cap="flat" cmpd="sng" algn="ctr">
              <a:solidFill>
                <a:schemeClr val="tx1"/>
              </a:solidFill>
              <a:prstDash val="sysDot"/>
              <a:round/>
              <a:headEnd type="none" w="med" len="med"/>
              <a:tailEnd type="triangle"/>
            </a:ln>
            <a:effectLst/>
          </p:spPr>
        </p:cxnSp>
        <p:sp>
          <p:nvSpPr>
            <p:cNvPr id="25" name="Oval 24"/>
            <p:cNvSpPr/>
            <p:nvPr/>
          </p:nvSpPr>
          <p:spPr bwMode="auto">
            <a:xfrm>
              <a:off x="4860032" y="1897877"/>
              <a:ext cx="1008112" cy="792088"/>
            </a:xfrm>
            <a:prstGeom prst="ellipse">
              <a:avLst/>
            </a:prstGeom>
            <a:solidFill>
              <a:srgbClr val="FFFF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17" name="Oval 16"/>
            <p:cNvSpPr/>
            <p:nvPr/>
          </p:nvSpPr>
          <p:spPr bwMode="auto">
            <a:xfrm>
              <a:off x="1799692" y="1907834"/>
              <a:ext cx="1008112" cy="792088"/>
            </a:xfrm>
            <a:prstGeom prst="ellipse">
              <a:avLst/>
            </a:prstGeom>
            <a:solidFill>
              <a:srgbClr val="FFFF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cxnSp>
          <p:nvCxnSpPr>
            <p:cNvPr id="20" name="Straight Arrow Connector 19"/>
            <p:cNvCxnSpPr/>
            <p:nvPr/>
          </p:nvCxnSpPr>
          <p:spPr bwMode="auto">
            <a:xfrm flipH="1" flipV="1">
              <a:off x="2769692" y="2572456"/>
              <a:ext cx="1248021" cy="1704091"/>
            </a:xfrm>
            <a:prstGeom prst="straightConnector1">
              <a:avLst/>
            </a:prstGeom>
            <a:solidFill>
              <a:schemeClr val="accent1"/>
            </a:solidFill>
            <a:ln w="19050" cap="flat" cmpd="sng" algn="ctr">
              <a:solidFill>
                <a:schemeClr val="tx1"/>
              </a:solidFill>
              <a:prstDash val="sysDot"/>
              <a:round/>
              <a:headEnd type="none" w="med" len="med"/>
              <a:tailEnd type="triangle"/>
            </a:ln>
            <a:effectLst/>
          </p:spPr>
        </p:cxnSp>
      </p:grpSp>
      <p:pic>
        <p:nvPicPr>
          <p:cNvPr id="23" name="Picture 22">
            <a:extLst>
              <a:ext uri="{FF2B5EF4-FFF2-40B4-BE49-F238E27FC236}">
                <a16:creationId xmlns:a16="http://schemas.microsoft.com/office/drawing/2014/main" id="{E8024E16-096F-0C49-B975-F58E96085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13216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0F5B1D20-B42E-8644-A3CC-5AA92CE77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2400"/>
            <a:ext cx="8077200" cy="5871184"/>
          </a:xfrm>
          <a:prstGeom prst="rect">
            <a:avLst/>
          </a:prstGeom>
        </p:spPr>
      </p:pic>
      <p:pic>
        <p:nvPicPr>
          <p:cNvPr id="8" name="Picture 7">
            <a:extLst>
              <a:ext uri="{FF2B5EF4-FFF2-40B4-BE49-F238E27FC236}">
                <a16:creationId xmlns:a16="http://schemas.microsoft.com/office/drawing/2014/main" id="{4704AD3A-C379-4A47-BA38-9C1AB3403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6019800"/>
            <a:ext cx="1766570" cy="825500"/>
          </a:xfrm>
          <a:prstGeom prst="rect">
            <a:avLst/>
          </a:prstGeom>
        </p:spPr>
      </p:pic>
      <p:pic>
        <p:nvPicPr>
          <p:cNvPr id="10" name="Picture 9">
            <a:extLst>
              <a:ext uri="{FF2B5EF4-FFF2-40B4-BE49-F238E27FC236}">
                <a16:creationId xmlns:a16="http://schemas.microsoft.com/office/drawing/2014/main" id="{3D206FA9-C0FC-654F-A7C6-486958139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2871" y="6102059"/>
            <a:ext cx="7088729" cy="679741"/>
          </a:xfrm>
          <a:prstGeom prst="rect">
            <a:avLst/>
          </a:prstGeom>
        </p:spPr>
      </p:pic>
      <p:pic>
        <p:nvPicPr>
          <p:cNvPr id="14" name="Picture 13">
            <a:extLst>
              <a:ext uri="{FF2B5EF4-FFF2-40B4-BE49-F238E27FC236}">
                <a16:creationId xmlns:a16="http://schemas.microsoft.com/office/drawing/2014/main" id="{FA973366-522A-BF4D-8377-293C0ABB80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437" y="198183"/>
            <a:ext cx="1149350" cy="317500"/>
          </a:xfrm>
          <a:prstGeom prst="rect">
            <a:avLst/>
          </a:prstGeom>
        </p:spPr>
      </p:pic>
      <p:pic>
        <p:nvPicPr>
          <p:cNvPr id="16" name="Picture 15">
            <a:extLst>
              <a:ext uri="{FF2B5EF4-FFF2-40B4-BE49-F238E27FC236}">
                <a16:creationId xmlns:a16="http://schemas.microsoft.com/office/drawing/2014/main" id="{8FBEC81B-8B33-934C-8B16-856983BFC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0058" y="163966"/>
            <a:ext cx="762000" cy="448997"/>
          </a:xfrm>
          <a:prstGeom prst="rect">
            <a:avLst/>
          </a:prstGeom>
        </p:spPr>
      </p:pic>
      <p:pic>
        <p:nvPicPr>
          <p:cNvPr id="18" name="Picture 17">
            <a:extLst>
              <a:ext uri="{FF2B5EF4-FFF2-40B4-BE49-F238E27FC236}">
                <a16:creationId xmlns:a16="http://schemas.microsoft.com/office/drawing/2014/main" id="{3E315224-94FD-CD4C-B8C0-B9D67B6EC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1042" y="173434"/>
            <a:ext cx="838200" cy="577273"/>
          </a:xfrm>
          <a:prstGeom prst="rect">
            <a:avLst/>
          </a:prstGeom>
        </p:spPr>
      </p:pic>
      <p:pic>
        <p:nvPicPr>
          <p:cNvPr id="20" name="Picture 19">
            <a:extLst>
              <a:ext uri="{FF2B5EF4-FFF2-40B4-BE49-F238E27FC236}">
                <a16:creationId xmlns:a16="http://schemas.microsoft.com/office/drawing/2014/main" id="{3EE582B3-6654-254D-980F-F06A224375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899" y="583695"/>
            <a:ext cx="860425" cy="585638"/>
          </a:xfrm>
          <a:prstGeom prst="rect">
            <a:avLst/>
          </a:prstGeom>
        </p:spPr>
      </p:pic>
      <p:sp>
        <p:nvSpPr>
          <p:cNvPr id="2" name="TextBox 1">
            <a:extLst>
              <a:ext uri="{FF2B5EF4-FFF2-40B4-BE49-F238E27FC236}">
                <a16:creationId xmlns:a16="http://schemas.microsoft.com/office/drawing/2014/main" id="{A1403441-205A-794B-965D-6393C14B4337}"/>
              </a:ext>
            </a:extLst>
          </p:cNvPr>
          <p:cNvSpPr txBox="1"/>
          <p:nvPr/>
        </p:nvSpPr>
        <p:spPr>
          <a:xfrm rot="2575097">
            <a:off x="6311073" y="2787987"/>
            <a:ext cx="2389253" cy="338554"/>
          </a:xfrm>
          <a:prstGeom prst="rect">
            <a:avLst/>
          </a:prstGeom>
          <a:solidFill>
            <a:srgbClr val="FF0000"/>
          </a:solidFill>
        </p:spPr>
        <p:txBody>
          <a:bodyPr wrap="square" rtlCol="0">
            <a:spAutoFit/>
          </a:bodyPr>
          <a:lstStyle/>
          <a:p>
            <a:r>
              <a:rPr lang="it-IT" sz="1600"/>
              <a:t>Linea ferroviaria Mi-Torino</a:t>
            </a:r>
          </a:p>
        </p:txBody>
      </p:sp>
      <p:sp>
        <p:nvSpPr>
          <p:cNvPr id="12" name="TextBox 11">
            <a:extLst>
              <a:ext uri="{FF2B5EF4-FFF2-40B4-BE49-F238E27FC236}">
                <a16:creationId xmlns:a16="http://schemas.microsoft.com/office/drawing/2014/main" id="{4D255AAB-3DCB-7C41-853A-2D9F5AE755D5}"/>
              </a:ext>
            </a:extLst>
          </p:cNvPr>
          <p:cNvSpPr txBox="1"/>
          <p:nvPr/>
        </p:nvSpPr>
        <p:spPr>
          <a:xfrm rot="19529328">
            <a:off x="838200" y="1681257"/>
            <a:ext cx="2582956" cy="338554"/>
          </a:xfrm>
          <a:prstGeom prst="rect">
            <a:avLst/>
          </a:prstGeom>
          <a:solidFill>
            <a:srgbClr val="0070C0"/>
          </a:solidFill>
        </p:spPr>
        <p:txBody>
          <a:bodyPr wrap="square" rtlCol="0">
            <a:spAutoFit/>
          </a:bodyPr>
          <a:lstStyle/>
          <a:p>
            <a:r>
              <a:rPr lang="it-IT" sz="1600"/>
              <a:t>Autostrada A7 Como-Varese</a:t>
            </a:r>
          </a:p>
        </p:txBody>
      </p:sp>
      <p:sp>
        <p:nvSpPr>
          <p:cNvPr id="5" name="TextBox 4">
            <a:extLst>
              <a:ext uri="{FF2B5EF4-FFF2-40B4-BE49-F238E27FC236}">
                <a16:creationId xmlns:a16="http://schemas.microsoft.com/office/drawing/2014/main" id="{FBAD47AD-E34D-3846-B365-D9A7F20FA874}"/>
              </a:ext>
            </a:extLst>
          </p:cNvPr>
          <p:cNvSpPr txBox="1"/>
          <p:nvPr/>
        </p:nvSpPr>
        <p:spPr>
          <a:xfrm>
            <a:off x="3096169" y="2030409"/>
            <a:ext cx="3213252" cy="369332"/>
          </a:xfrm>
          <a:prstGeom prst="rect">
            <a:avLst/>
          </a:prstGeom>
          <a:solidFill>
            <a:srgbClr val="FFFF00"/>
          </a:solidFill>
        </p:spPr>
        <p:txBody>
          <a:bodyPr wrap="none" rtlCol="0">
            <a:spAutoFit/>
          </a:bodyPr>
          <a:lstStyle/>
          <a:p>
            <a:r>
              <a:rPr lang="it-IT"/>
              <a:t>MIND : Milan INnovation District</a:t>
            </a:r>
          </a:p>
        </p:txBody>
      </p:sp>
      <p:pic>
        <p:nvPicPr>
          <p:cNvPr id="15" name="Picture 14">
            <a:extLst>
              <a:ext uri="{FF2B5EF4-FFF2-40B4-BE49-F238E27FC236}">
                <a16:creationId xmlns:a16="http://schemas.microsoft.com/office/drawing/2014/main" id="{AC8FA034-6DB9-C249-B91D-ABA1769B80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280820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8" name="Picture 7">
            <a:extLst>
              <a:ext uri="{FF2B5EF4-FFF2-40B4-BE49-F238E27FC236}">
                <a16:creationId xmlns:a16="http://schemas.microsoft.com/office/drawing/2014/main" id="{FF3E83C6-29DB-414E-B166-D03EC648D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762000"/>
            <a:ext cx="6705600" cy="3143042"/>
          </a:xfrm>
          <a:prstGeom prst="rect">
            <a:avLst/>
          </a:prstGeom>
        </p:spPr>
      </p:pic>
      <p:pic>
        <p:nvPicPr>
          <p:cNvPr id="9" name="Picture 8">
            <a:extLst>
              <a:ext uri="{FF2B5EF4-FFF2-40B4-BE49-F238E27FC236}">
                <a16:creationId xmlns:a16="http://schemas.microsoft.com/office/drawing/2014/main" id="{38E90D09-F3F9-D949-9315-09B1E1744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4376758"/>
            <a:ext cx="8763000" cy="2436997"/>
          </a:xfrm>
          <a:prstGeom prst="rect">
            <a:avLst/>
          </a:prstGeom>
        </p:spPr>
      </p:pic>
      <p:sp>
        <p:nvSpPr>
          <p:cNvPr id="2" name="TextBox 1">
            <a:extLst>
              <a:ext uri="{FF2B5EF4-FFF2-40B4-BE49-F238E27FC236}">
                <a16:creationId xmlns:a16="http://schemas.microsoft.com/office/drawing/2014/main" id="{5E0F606C-1D1D-6D46-9803-0CCA26D71CB3}"/>
              </a:ext>
            </a:extLst>
          </p:cNvPr>
          <p:cNvSpPr txBox="1"/>
          <p:nvPr/>
        </p:nvSpPr>
        <p:spPr>
          <a:xfrm>
            <a:off x="963937" y="76200"/>
            <a:ext cx="6029536" cy="707886"/>
          </a:xfrm>
          <a:prstGeom prst="rect">
            <a:avLst/>
          </a:prstGeom>
          <a:noFill/>
        </p:spPr>
        <p:txBody>
          <a:bodyPr wrap="none" rtlCol="0">
            <a:spAutoFit/>
          </a:bodyPr>
          <a:lstStyle/>
          <a:p>
            <a:pPr algn="ctr"/>
            <a:r>
              <a:rPr lang="it-IT" sz="2000" b="1">
                <a:solidFill>
                  <a:srgbClr val="0070C0"/>
                </a:solidFill>
              </a:rPr>
              <a:t>RF Focusing effective only in Standing Wave RF Cavities</a:t>
            </a:r>
          </a:p>
          <a:p>
            <a:pPr algn="ctr"/>
            <a:r>
              <a:rPr lang="it-IT" sz="2000" b="1">
                <a:solidFill>
                  <a:srgbClr val="0070C0"/>
                </a:solidFill>
              </a:rPr>
              <a:t>a lesson we learned long time ago</a:t>
            </a:r>
          </a:p>
        </p:txBody>
      </p:sp>
      <p:pic>
        <p:nvPicPr>
          <p:cNvPr id="5" name="Picture 4">
            <a:extLst>
              <a:ext uri="{FF2B5EF4-FFF2-40B4-BE49-F238E27FC236}">
                <a16:creationId xmlns:a16="http://schemas.microsoft.com/office/drawing/2014/main" id="{A347C8D0-C502-1C40-9CF8-CB792FC15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696" y="3313360"/>
            <a:ext cx="5924904" cy="1334840"/>
          </a:xfrm>
          <a:prstGeom prst="rect">
            <a:avLst/>
          </a:prstGeom>
        </p:spPr>
      </p:pic>
      <p:sp>
        <p:nvSpPr>
          <p:cNvPr id="10" name="TextBox 9">
            <a:extLst>
              <a:ext uri="{FF2B5EF4-FFF2-40B4-BE49-F238E27FC236}">
                <a16:creationId xmlns:a16="http://schemas.microsoft.com/office/drawing/2014/main" id="{B9F1C6F7-783C-1A43-88C4-AA91DB03F726}"/>
              </a:ext>
            </a:extLst>
          </p:cNvPr>
          <p:cNvSpPr txBox="1"/>
          <p:nvPr/>
        </p:nvSpPr>
        <p:spPr>
          <a:xfrm>
            <a:off x="769810" y="3980780"/>
            <a:ext cx="2250937" cy="400110"/>
          </a:xfrm>
          <a:prstGeom prst="rect">
            <a:avLst/>
          </a:prstGeom>
          <a:noFill/>
        </p:spPr>
        <p:txBody>
          <a:bodyPr wrap="none" rtlCol="0">
            <a:spAutoFit/>
          </a:bodyPr>
          <a:lstStyle/>
          <a:p>
            <a:pPr algn="ctr"/>
            <a:r>
              <a:rPr lang="it-IT" sz="2000" b="1">
                <a:solidFill>
                  <a:srgbClr val="FF0000"/>
                </a:solidFill>
              </a:rPr>
              <a:t>RF transport matrix</a:t>
            </a:r>
          </a:p>
        </p:txBody>
      </p:sp>
    </p:spTree>
    <p:extLst>
      <p:ext uri="{BB962C8B-B14F-4D97-AF65-F5344CB8AC3E}">
        <p14:creationId xmlns:p14="http://schemas.microsoft.com/office/powerpoint/2010/main" val="3265663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E37077-FE29-9A4E-B030-97305E3C2F2A}"/>
              </a:ext>
            </a:extLst>
          </p:cNvPr>
          <p:cNvSpPr txBox="1"/>
          <p:nvPr/>
        </p:nvSpPr>
        <p:spPr>
          <a:xfrm>
            <a:off x="926552" y="76200"/>
            <a:ext cx="8192179" cy="707886"/>
          </a:xfrm>
          <a:prstGeom prst="rect">
            <a:avLst/>
          </a:prstGeom>
          <a:noFill/>
        </p:spPr>
        <p:txBody>
          <a:bodyPr wrap="none" rtlCol="0">
            <a:spAutoFit/>
          </a:bodyPr>
          <a:lstStyle/>
          <a:p>
            <a:r>
              <a:rPr lang="it-IT" sz="2000" b="1" i="1">
                <a:solidFill>
                  <a:srgbClr val="FF0000"/>
                </a:solidFill>
              </a:rPr>
              <a:t>RMS Envelope Equation for laminar beams: a path towards the Invariant</a:t>
            </a:r>
          </a:p>
          <a:p>
            <a:r>
              <a:rPr lang="it-IT" sz="2000" b="1" i="1">
                <a:solidFill>
                  <a:srgbClr val="FF0000"/>
                </a:solidFill>
              </a:rPr>
              <a:t>Envelope Theory for High Brightness el. beams (1997, L.S and J.Rosenzweig)</a:t>
            </a:r>
          </a:p>
        </p:txBody>
      </p:sp>
      <p:pic>
        <p:nvPicPr>
          <p:cNvPr id="5" name="Picture 4">
            <a:extLst>
              <a:ext uri="{FF2B5EF4-FFF2-40B4-BE49-F238E27FC236}">
                <a16:creationId xmlns:a16="http://schemas.microsoft.com/office/drawing/2014/main" id="{16F18E13-FD70-B04E-B2F1-80B244014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914400"/>
            <a:ext cx="5891766" cy="5029200"/>
          </a:xfrm>
          <a:prstGeom prst="rect">
            <a:avLst/>
          </a:prstGeom>
        </p:spPr>
      </p:pic>
      <p:pic>
        <p:nvPicPr>
          <p:cNvPr id="8" name="Picture 7">
            <a:extLst>
              <a:ext uri="{FF2B5EF4-FFF2-40B4-BE49-F238E27FC236}">
                <a16:creationId xmlns:a16="http://schemas.microsoft.com/office/drawing/2014/main" id="{25EC26B0-F865-064C-A8A5-937562A6E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950" y="6008620"/>
            <a:ext cx="5200650" cy="773180"/>
          </a:xfrm>
          <a:prstGeom prst="rect">
            <a:avLst/>
          </a:prstGeom>
        </p:spPr>
      </p:pic>
      <p:pic>
        <p:nvPicPr>
          <p:cNvPr id="10" name="Picture 9">
            <a:extLst>
              <a:ext uri="{FF2B5EF4-FFF2-40B4-BE49-F238E27FC236}">
                <a16:creationId xmlns:a16="http://schemas.microsoft.com/office/drawing/2014/main" id="{6825C150-D7CD-6D4C-98A2-BFA5BAB67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514600"/>
            <a:ext cx="4114800" cy="597740"/>
          </a:xfrm>
          <a:prstGeom prst="rect">
            <a:avLst/>
          </a:prstGeom>
        </p:spPr>
      </p:pic>
      <p:sp>
        <p:nvSpPr>
          <p:cNvPr id="11" name="TextBox 10">
            <a:extLst>
              <a:ext uri="{FF2B5EF4-FFF2-40B4-BE49-F238E27FC236}">
                <a16:creationId xmlns:a16="http://schemas.microsoft.com/office/drawing/2014/main" id="{FEE7C8E3-D643-044F-A713-BC8121197D60}"/>
              </a:ext>
            </a:extLst>
          </p:cNvPr>
          <p:cNvSpPr txBox="1"/>
          <p:nvPr/>
        </p:nvSpPr>
        <p:spPr>
          <a:xfrm>
            <a:off x="4616514" y="6032212"/>
            <a:ext cx="441146" cy="292388"/>
          </a:xfrm>
          <a:prstGeom prst="rect">
            <a:avLst/>
          </a:prstGeom>
          <a:solidFill>
            <a:schemeClr val="bg1"/>
          </a:solidFill>
        </p:spPr>
        <p:txBody>
          <a:bodyPr wrap="none" bIns="0" rtlCol="0">
            <a:spAutoFit/>
          </a:bodyPr>
          <a:lstStyle/>
          <a:p>
            <a:r>
              <a:rPr lang="it-IT" sz="1600">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1627530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A5EC2C21-626C-6141-8AAD-1D0333034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67" y="820738"/>
            <a:ext cx="8033266" cy="4496166"/>
          </a:xfrm>
          <a:prstGeom prst="rect">
            <a:avLst/>
          </a:prstGeom>
        </p:spPr>
      </p:pic>
      <p:pic>
        <p:nvPicPr>
          <p:cNvPr id="8" name="Picture 7">
            <a:extLst>
              <a:ext uri="{FF2B5EF4-FFF2-40B4-BE49-F238E27FC236}">
                <a16:creationId xmlns:a16="http://schemas.microsoft.com/office/drawing/2014/main" id="{9B8BD7E0-C29A-5547-8B03-44252EB14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5334000"/>
            <a:ext cx="6946900" cy="914400"/>
          </a:xfrm>
          <a:prstGeom prst="rect">
            <a:avLst/>
          </a:prstGeom>
        </p:spPr>
      </p:pic>
      <p:sp>
        <p:nvSpPr>
          <p:cNvPr id="10" name="TextBox 9">
            <a:extLst>
              <a:ext uri="{FF2B5EF4-FFF2-40B4-BE49-F238E27FC236}">
                <a16:creationId xmlns:a16="http://schemas.microsoft.com/office/drawing/2014/main" id="{7BC0C06C-5687-6444-B36D-02FACC2F80A8}"/>
              </a:ext>
            </a:extLst>
          </p:cNvPr>
          <p:cNvSpPr txBox="1"/>
          <p:nvPr/>
        </p:nvSpPr>
        <p:spPr>
          <a:xfrm>
            <a:off x="2286000" y="304800"/>
            <a:ext cx="3961469" cy="461665"/>
          </a:xfrm>
          <a:prstGeom prst="rect">
            <a:avLst/>
          </a:prstGeom>
          <a:noFill/>
        </p:spPr>
        <p:txBody>
          <a:bodyPr wrap="none" rtlCol="0">
            <a:spAutoFit/>
          </a:bodyPr>
          <a:lstStyle/>
          <a:p>
            <a:r>
              <a:rPr lang="it-IT" sz="2400" b="1" i="1">
                <a:solidFill>
                  <a:srgbClr val="FF0000"/>
                </a:solidFill>
              </a:rPr>
              <a:t>RF (ponderomotive)  Focusing</a:t>
            </a:r>
          </a:p>
        </p:txBody>
      </p:sp>
      <p:cxnSp>
        <p:nvCxnSpPr>
          <p:cNvPr id="12" name="Straight Arrow Connector 11">
            <a:extLst>
              <a:ext uri="{FF2B5EF4-FFF2-40B4-BE49-F238E27FC236}">
                <a16:creationId xmlns:a16="http://schemas.microsoft.com/office/drawing/2014/main" id="{238E9638-F5F1-0541-B305-76ACE246C22A}"/>
              </a:ext>
            </a:extLst>
          </p:cNvPr>
          <p:cNvCxnSpPr>
            <a:cxnSpLocks/>
          </p:cNvCxnSpPr>
          <p:nvPr/>
        </p:nvCxnSpPr>
        <p:spPr>
          <a:xfrm flipV="1">
            <a:off x="6848168" y="5410200"/>
            <a:ext cx="924232" cy="4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91378F4-B005-9F40-AA69-04BB86DBD068}"/>
              </a:ext>
            </a:extLst>
          </p:cNvPr>
          <p:cNvCxnSpPr>
            <a:cxnSpLocks/>
          </p:cNvCxnSpPr>
          <p:nvPr/>
        </p:nvCxnSpPr>
        <p:spPr>
          <a:xfrm>
            <a:off x="6848168" y="6005452"/>
            <a:ext cx="7620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4A4B79-0BC0-E24E-A6B2-3BC712D0B437}"/>
              </a:ext>
            </a:extLst>
          </p:cNvPr>
          <p:cNvSpPr txBox="1"/>
          <p:nvPr/>
        </p:nvSpPr>
        <p:spPr>
          <a:xfrm>
            <a:off x="7726984" y="5193762"/>
            <a:ext cx="1340816" cy="369332"/>
          </a:xfrm>
          <a:prstGeom prst="rect">
            <a:avLst/>
          </a:prstGeom>
          <a:noFill/>
        </p:spPr>
        <p:txBody>
          <a:bodyPr wrap="none" rtlCol="0">
            <a:spAutoFit/>
          </a:bodyPr>
          <a:lstStyle/>
          <a:p>
            <a:r>
              <a:rPr lang="it-IT"/>
              <a:t>~ 1 Standing</a:t>
            </a:r>
          </a:p>
        </p:txBody>
      </p:sp>
      <p:sp>
        <p:nvSpPr>
          <p:cNvPr id="16" name="TextBox 15">
            <a:extLst>
              <a:ext uri="{FF2B5EF4-FFF2-40B4-BE49-F238E27FC236}">
                <a16:creationId xmlns:a16="http://schemas.microsoft.com/office/drawing/2014/main" id="{4BD0411C-5EA7-6D4B-A37E-8682D9FD7ABB}"/>
              </a:ext>
            </a:extLst>
          </p:cNvPr>
          <p:cNvSpPr txBox="1"/>
          <p:nvPr/>
        </p:nvSpPr>
        <p:spPr>
          <a:xfrm>
            <a:off x="7696200" y="6248400"/>
            <a:ext cx="1356975" cy="369332"/>
          </a:xfrm>
          <a:prstGeom prst="rect">
            <a:avLst/>
          </a:prstGeom>
          <a:noFill/>
        </p:spPr>
        <p:txBody>
          <a:bodyPr wrap="none" rtlCol="0">
            <a:spAutoFit/>
          </a:bodyPr>
          <a:lstStyle/>
          <a:p>
            <a:r>
              <a:rPr lang="it-IT"/>
              <a:t>~ 0 Traveling</a:t>
            </a:r>
          </a:p>
        </p:txBody>
      </p:sp>
    </p:spTree>
    <p:extLst>
      <p:ext uri="{BB962C8B-B14F-4D97-AF65-F5344CB8AC3E}">
        <p14:creationId xmlns:p14="http://schemas.microsoft.com/office/powerpoint/2010/main" val="3545000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907" y="4124975"/>
            <a:ext cx="8980186" cy="2645893"/>
            <a:chOff x="81907" y="4124975"/>
            <a:chExt cx="8980186" cy="2645893"/>
          </a:xfrm>
        </p:grpSpPr>
        <p:pic>
          <p:nvPicPr>
            <p:cNvPr id="5" name="Picture 4"/>
            <p:cNvPicPr>
              <a:picLocks noChangeAspect="1"/>
            </p:cNvPicPr>
            <p:nvPr/>
          </p:nvPicPr>
          <p:blipFill>
            <a:blip r:embed="rId3"/>
            <a:stretch>
              <a:fillRect/>
            </a:stretch>
          </p:blipFill>
          <p:spPr>
            <a:xfrm>
              <a:off x="81907" y="4124975"/>
              <a:ext cx="8980186" cy="2645893"/>
            </a:xfrm>
            <a:prstGeom prst="rect">
              <a:avLst/>
            </a:prstGeom>
          </p:spPr>
        </p:pic>
        <p:sp>
          <p:nvSpPr>
            <p:cNvPr id="6" name="TextBox 5"/>
            <p:cNvSpPr txBox="1"/>
            <p:nvPr/>
          </p:nvSpPr>
          <p:spPr>
            <a:xfrm>
              <a:off x="3521792" y="4282292"/>
              <a:ext cx="2353901" cy="369332"/>
            </a:xfrm>
            <a:prstGeom prst="rect">
              <a:avLst/>
            </a:prstGeom>
            <a:noFill/>
          </p:spPr>
          <p:txBody>
            <a:bodyPr wrap="square" rtlCol="0">
              <a:spAutoFit/>
            </a:bodyPr>
            <a:lstStyle/>
            <a:p>
              <a:r>
                <a:rPr lang="it-IT" dirty="0"/>
                <a:t>Two-pass 2-way region</a:t>
              </a:r>
            </a:p>
          </p:txBody>
        </p:sp>
      </p:grpSp>
      <p:sp>
        <p:nvSpPr>
          <p:cNvPr id="7" name="Rectangle 6"/>
          <p:cNvSpPr/>
          <p:nvPr/>
        </p:nvSpPr>
        <p:spPr>
          <a:xfrm>
            <a:off x="1676399" y="69966"/>
            <a:ext cx="7385693" cy="830997"/>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rPr>
              <a:t>The Super Conductive Main Linac</a:t>
            </a:r>
          </a:p>
          <a:p>
            <a:endParaRPr lang="en-US" sz="2400" i="1" dirty="0">
              <a:latin typeface="Verdana" panose="020B0604030504040204" pitchFamily="34" charset="0"/>
              <a:ea typeface="Verdana" panose="020B0604030504040204" pitchFamily="34" charset="0"/>
            </a:endParaRPr>
          </a:p>
        </p:txBody>
      </p:sp>
      <p:cxnSp>
        <p:nvCxnSpPr>
          <p:cNvPr id="8" name="Straight Connector 7"/>
          <p:cNvCxnSpPr>
            <a:cxnSpLocks/>
          </p:cNvCxnSpPr>
          <p:nvPr/>
        </p:nvCxnSpPr>
        <p:spPr>
          <a:xfrm>
            <a:off x="1676399" y="533400"/>
            <a:ext cx="5181601"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0971" y="4147170"/>
            <a:ext cx="2419165" cy="2590982"/>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p:cNvSpPr/>
          <p:nvPr/>
        </p:nvSpPr>
        <p:spPr>
          <a:xfrm>
            <a:off x="6565038" y="4151609"/>
            <a:ext cx="2497056" cy="2590982"/>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p:cNvSpPr txBox="1"/>
          <p:nvPr/>
        </p:nvSpPr>
        <p:spPr>
          <a:xfrm>
            <a:off x="209238" y="631328"/>
            <a:ext cx="7761076" cy="646331"/>
          </a:xfrm>
          <a:prstGeom prst="rect">
            <a:avLst/>
          </a:prstGeom>
          <a:noFill/>
        </p:spPr>
        <p:txBody>
          <a:bodyPr wrap="square" rtlCol="0">
            <a:spAutoFit/>
          </a:bodyPr>
          <a:lstStyle/>
          <a:p>
            <a:pPr marL="285750" indent="-285750">
              <a:buFont typeface="Wingdings" panose="05000000000000000000" pitchFamily="2" charset="2"/>
              <a:buChar char="q"/>
            </a:pPr>
            <a:r>
              <a:rPr lang="it-IT" dirty="0"/>
              <a:t>Ten Tesla like cryomodules: max grad 16 MV/m, 8 cavity per cryomodules</a:t>
            </a:r>
          </a:p>
          <a:p>
            <a:pPr marL="285750" indent="-285750">
              <a:buFont typeface="Wingdings" panose="05000000000000000000" pitchFamily="2" charset="2"/>
              <a:buChar char="q"/>
            </a:pPr>
            <a:r>
              <a:rPr lang="it-IT" dirty="0">
                <a:solidFill>
                  <a:srgbClr val="C600C6"/>
                </a:solidFill>
              </a:rPr>
              <a:t>Chirp</a:t>
            </a:r>
            <a:r>
              <a:rPr lang="it-IT" dirty="0"/>
              <a:t> for AC-compression is given injecting </a:t>
            </a:r>
            <a:r>
              <a:rPr lang="it-IT" dirty="0">
                <a:solidFill>
                  <a:srgbClr val="C600C6"/>
                </a:solidFill>
              </a:rPr>
              <a:t>@ + 6° </a:t>
            </a:r>
            <a:r>
              <a:rPr lang="it-IT" dirty="0"/>
              <a:t>from  </a:t>
            </a:r>
            <a:r>
              <a:rPr lang="it-IT" dirty="0">
                <a:solidFill>
                  <a:srgbClr val="C600C6"/>
                </a:solidFill>
              </a:rPr>
              <a:t>RF crest</a:t>
            </a:r>
            <a:r>
              <a:rPr lang="it-IT" dirty="0"/>
              <a:t>.</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407" t="6574" r="3716" b="46718"/>
          <a:stretch/>
        </p:blipFill>
        <p:spPr>
          <a:xfrm>
            <a:off x="110971" y="1711975"/>
            <a:ext cx="8951122" cy="2209404"/>
          </a:xfrm>
          <a:prstGeom prst="rect">
            <a:avLst/>
          </a:prstGeom>
          <a:ln w="25400">
            <a:solidFill>
              <a:schemeClr val="tx1"/>
            </a:solidFill>
          </a:ln>
        </p:spPr>
      </p:pic>
      <p:grpSp>
        <p:nvGrpSpPr>
          <p:cNvPr id="25" name="Group 24"/>
          <p:cNvGrpSpPr/>
          <p:nvPr/>
        </p:nvGrpSpPr>
        <p:grpSpPr>
          <a:xfrm>
            <a:off x="6094520" y="2704467"/>
            <a:ext cx="1824362" cy="2449020"/>
            <a:chOff x="6094520" y="2704467"/>
            <a:chExt cx="1824362" cy="2449020"/>
          </a:xfrm>
        </p:grpSpPr>
        <p:cxnSp>
          <p:nvCxnSpPr>
            <p:cNvPr id="17" name="Straight Arrow Connector 16"/>
            <p:cNvCxnSpPr/>
            <p:nvPr/>
          </p:nvCxnSpPr>
          <p:spPr>
            <a:xfrm flipV="1">
              <a:off x="6094520" y="3107184"/>
              <a:ext cx="1824362" cy="2046303"/>
            </a:xfrm>
            <a:prstGeom prst="straightConnector1">
              <a:avLst/>
            </a:prstGeom>
            <a:ln w="25400">
              <a:solidFill>
                <a:srgbClr val="C600C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8781366">
              <a:off x="6508970" y="3357182"/>
              <a:ext cx="1674761" cy="369332"/>
            </a:xfrm>
            <a:prstGeom prst="rect">
              <a:avLst/>
            </a:prstGeom>
            <a:noFill/>
          </p:spPr>
          <p:txBody>
            <a:bodyPr wrap="square" rtlCol="0">
              <a:spAutoFit/>
            </a:bodyPr>
            <a:lstStyle/>
            <a:p>
              <a:r>
                <a:rPr lang="it-IT" dirty="0">
                  <a:solidFill>
                    <a:srgbClr val="C600C6"/>
                  </a:solidFill>
                </a:rPr>
                <a:t>5 T solenoid</a:t>
              </a:r>
            </a:p>
          </p:txBody>
        </p:sp>
      </p:grpSp>
      <p:cxnSp>
        <p:nvCxnSpPr>
          <p:cNvPr id="3" name="Straight Connector 2"/>
          <p:cNvCxnSpPr/>
          <p:nvPr/>
        </p:nvCxnSpPr>
        <p:spPr>
          <a:xfrm flipH="1" flipV="1">
            <a:off x="746760" y="3444240"/>
            <a:ext cx="1783376" cy="6807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565038" y="3444240"/>
            <a:ext cx="1838133" cy="7029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a:srcRect l="22494" r="26894"/>
          <a:stretch/>
        </p:blipFill>
        <p:spPr>
          <a:xfrm>
            <a:off x="134785" y="2281584"/>
            <a:ext cx="219075" cy="780356"/>
          </a:xfrm>
          <a:prstGeom prst="rect">
            <a:avLst/>
          </a:prstGeom>
        </p:spPr>
      </p:pic>
      <p:sp>
        <p:nvSpPr>
          <p:cNvPr id="13" name="TextBox 12">
            <a:extLst>
              <a:ext uri="{FF2B5EF4-FFF2-40B4-BE49-F238E27FC236}">
                <a16:creationId xmlns:a16="http://schemas.microsoft.com/office/drawing/2014/main" id="{CB50642B-BBAC-FA4E-A31E-B0B881A7B1D1}"/>
              </a:ext>
            </a:extLst>
          </p:cNvPr>
          <p:cNvSpPr txBox="1"/>
          <p:nvPr/>
        </p:nvSpPr>
        <p:spPr>
          <a:xfrm>
            <a:off x="81907" y="1234034"/>
            <a:ext cx="9016970" cy="369332"/>
          </a:xfrm>
          <a:prstGeom prst="rect">
            <a:avLst/>
          </a:prstGeom>
          <a:noFill/>
        </p:spPr>
        <p:txBody>
          <a:bodyPr wrap="square" rtlCol="0">
            <a:spAutoFit/>
          </a:bodyPr>
          <a:lstStyle/>
          <a:p>
            <a:r>
              <a:rPr lang="it-IT">
                <a:solidFill>
                  <a:srgbClr val="FF0000"/>
                </a:solidFill>
              </a:rPr>
              <a:t>We rely only on second order focusing, symmetric back-and-forth: Rf focusing and solenoid foc.</a:t>
            </a:r>
          </a:p>
        </p:txBody>
      </p:sp>
    </p:spTree>
    <p:extLst>
      <p:ext uri="{BB962C8B-B14F-4D97-AF65-F5344CB8AC3E}">
        <p14:creationId xmlns:p14="http://schemas.microsoft.com/office/powerpoint/2010/main" val="3674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2" name="Connettore 2 381"/>
          <p:cNvCxnSpPr/>
          <p:nvPr/>
        </p:nvCxnSpPr>
        <p:spPr>
          <a:xfrm>
            <a:off x="7002270" y="3969060"/>
            <a:ext cx="1512169"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2729487" y="786405"/>
            <a:ext cx="3352800" cy="369332"/>
          </a:xfrm>
        </p:spPr>
        <p:txBody>
          <a:bodyPr/>
          <a:lstStyle/>
          <a:p>
            <a:r>
              <a:rPr lang="it-IT" b="1" dirty="0">
                <a:solidFill>
                  <a:srgbClr val="0070C0"/>
                </a:solidFill>
                <a:latin typeface="Times New Roman" panose="02020603050405020304" pitchFamily="18" charset="0"/>
                <a:cs typeface="Times New Roman" panose="02020603050405020304" pitchFamily="18" charset="0"/>
              </a:rPr>
              <a:t>The </a:t>
            </a:r>
            <a:r>
              <a:rPr lang="it-IT" b="1" dirty="0" err="1">
                <a:solidFill>
                  <a:srgbClr val="0070C0"/>
                </a:solidFill>
                <a:latin typeface="Times New Roman" panose="02020603050405020304" pitchFamily="18" charset="0"/>
                <a:cs typeface="Times New Roman" panose="02020603050405020304" pitchFamily="18" charset="0"/>
              </a:rPr>
              <a:t>beam</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dynamics</a:t>
            </a:r>
            <a:endParaRPr lang="it-IT" b="1" dirty="0">
              <a:solidFill>
                <a:srgbClr val="0070C0"/>
              </a:solidFill>
              <a:latin typeface="Times New Roman" panose="02020603050405020304" pitchFamily="18" charset="0"/>
              <a:cs typeface="Times New Roman" panose="02020603050405020304" pitchFamily="18" charset="0"/>
            </a:endParaRPr>
          </a:p>
        </p:txBody>
      </p:sp>
      <p:grpSp>
        <p:nvGrpSpPr>
          <p:cNvPr id="8" name="Gruppo 7"/>
          <p:cNvGrpSpPr/>
          <p:nvPr/>
        </p:nvGrpSpPr>
        <p:grpSpPr>
          <a:xfrm>
            <a:off x="197514" y="1808820"/>
            <a:ext cx="8370930" cy="1944216"/>
            <a:chOff x="407368" y="1700808"/>
            <a:chExt cx="9721081" cy="1912198"/>
          </a:xfrm>
        </p:grpSpPr>
        <p:pic>
          <p:nvPicPr>
            <p:cNvPr id="4" name="Immagine 3"/>
            <p:cNvPicPr>
              <a:picLocks noChangeAspect="1"/>
            </p:cNvPicPr>
            <p:nvPr/>
          </p:nvPicPr>
          <p:blipFill rotWithShape="1">
            <a:blip r:embed="rId2"/>
            <a:srcRect l="38771" t="22377" r="54574" b="15451"/>
            <a:stretch/>
          </p:blipFill>
          <p:spPr>
            <a:xfrm rot="5400000">
              <a:off x="4252581" y="-2144405"/>
              <a:ext cx="1912198" cy="9602624"/>
            </a:xfrm>
            <a:prstGeom prst="rect">
              <a:avLst/>
            </a:prstGeom>
          </p:spPr>
        </p:pic>
        <p:pic>
          <p:nvPicPr>
            <p:cNvPr id="5" name="Immagine 4"/>
            <p:cNvPicPr>
              <a:picLocks noChangeAspect="1"/>
            </p:cNvPicPr>
            <p:nvPr/>
          </p:nvPicPr>
          <p:blipFill rotWithShape="1">
            <a:blip r:embed="rId3"/>
            <a:srcRect l="41947" t="19402" r="38493" b="63761"/>
            <a:stretch/>
          </p:blipFill>
          <p:spPr>
            <a:xfrm>
              <a:off x="9336361" y="1738800"/>
              <a:ext cx="792088" cy="1512168"/>
            </a:xfrm>
            <a:prstGeom prst="rect">
              <a:avLst/>
            </a:prstGeom>
          </p:spPr>
        </p:pic>
      </p:grpSp>
      <p:sp>
        <p:nvSpPr>
          <p:cNvPr id="6" name="Rettangolo 5"/>
          <p:cNvSpPr/>
          <p:nvPr/>
        </p:nvSpPr>
        <p:spPr>
          <a:xfrm>
            <a:off x="1447800" y="457200"/>
            <a:ext cx="5554470"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7" name="Segnaposto contenuto 6"/>
          <p:cNvPicPr>
            <a:picLocks noGrp="1" noChangeAspect="1"/>
          </p:cNvPicPr>
          <p:nvPr>
            <p:ph idx="1"/>
          </p:nvPr>
        </p:nvPicPr>
        <p:blipFill rotWithShape="1">
          <a:blip r:embed="rId2"/>
          <a:srcRect l="52130" t="22377" r="41282" b="15451"/>
          <a:stretch/>
        </p:blipFill>
        <p:spPr>
          <a:xfrm rot="5400000">
            <a:off x="3458995" y="1193633"/>
            <a:ext cx="1685951" cy="7884876"/>
          </a:xfrm>
          <a:prstGeom prst="rect">
            <a:avLst/>
          </a:prstGeom>
        </p:spPr>
      </p:pic>
      <p:grpSp>
        <p:nvGrpSpPr>
          <p:cNvPr id="13" name="Gruppo 12"/>
          <p:cNvGrpSpPr/>
          <p:nvPr/>
        </p:nvGrpSpPr>
        <p:grpSpPr>
          <a:xfrm>
            <a:off x="953598" y="3861048"/>
            <a:ext cx="1512168" cy="216024"/>
            <a:chOff x="4727848" y="3238686"/>
            <a:chExt cx="3816424" cy="685800"/>
          </a:xfrm>
        </p:grpSpPr>
        <p:cxnSp>
          <p:nvCxnSpPr>
            <p:cNvPr id="15" name="Connettore 2 14"/>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6" name="Gruppo 15"/>
            <p:cNvGrpSpPr/>
            <p:nvPr/>
          </p:nvGrpSpPr>
          <p:grpSpPr>
            <a:xfrm>
              <a:off x="5015880" y="3238686"/>
              <a:ext cx="288032" cy="685800"/>
              <a:chOff x="4223792" y="4869160"/>
              <a:chExt cx="720080" cy="685800"/>
            </a:xfrm>
          </p:grpSpPr>
          <p:sp>
            <p:nvSpPr>
              <p:cNvPr id="47" name="Memoria ad accesso diretto 4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Ovale 4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7" name="Gruppo 16"/>
            <p:cNvGrpSpPr/>
            <p:nvPr/>
          </p:nvGrpSpPr>
          <p:grpSpPr>
            <a:xfrm>
              <a:off x="5303912" y="3238686"/>
              <a:ext cx="288032" cy="685800"/>
              <a:chOff x="4223792" y="4869160"/>
              <a:chExt cx="720080" cy="685800"/>
            </a:xfrm>
          </p:grpSpPr>
          <p:sp>
            <p:nvSpPr>
              <p:cNvPr id="45" name="Memoria ad accesso diretto 4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 name="Ovale 4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8" name="Gruppo 17"/>
            <p:cNvGrpSpPr/>
            <p:nvPr/>
          </p:nvGrpSpPr>
          <p:grpSpPr>
            <a:xfrm>
              <a:off x="5591944" y="3238686"/>
              <a:ext cx="288032" cy="685800"/>
              <a:chOff x="4223792" y="4869160"/>
              <a:chExt cx="720080" cy="685800"/>
            </a:xfrm>
          </p:grpSpPr>
          <p:sp>
            <p:nvSpPr>
              <p:cNvPr id="43" name="Memoria ad accesso diretto 4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 name="Ovale 4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9" name="Gruppo 18"/>
            <p:cNvGrpSpPr/>
            <p:nvPr/>
          </p:nvGrpSpPr>
          <p:grpSpPr>
            <a:xfrm>
              <a:off x="5879976" y="3238686"/>
              <a:ext cx="288032" cy="685800"/>
              <a:chOff x="4223792" y="4869160"/>
              <a:chExt cx="720080" cy="685800"/>
            </a:xfrm>
          </p:grpSpPr>
          <p:sp>
            <p:nvSpPr>
              <p:cNvPr id="41" name="Memoria ad accesso diretto 4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 name="Ovale 4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0" name="Gruppo 19"/>
            <p:cNvGrpSpPr/>
            <p:nvPr/>
          </p:nvGrpSpPr>
          <p:grpSpPr>
            <a:xfrm>
              <a:off x="6163635" y="3238686"/>
              <a:ext cx="288032" cy="685800"/>
              <a:chOff x="4223792" y="4869160"/>
              <a:chExt cx="720080" cy="685800"/>
            </a:xfrm>
          </p:grpSpPr>
          <p:sp>
            <p:nvSpPr>
              <p:cNvPr id="39" name="Memoria ad accesso diretto 3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 name="Ovale 3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1" name="Gruppo 20"/>
            <p:cNvGrpSpPr/>
            <p:nvPr/>
          </p:nvGrpSpPr>
          <p:grpSpPr>
            <a:xfrm>
              <a:off x="6456040" y="3238686"/>
              <a:ext cx="288032" cy="685800"/>
              <a:chOff x="4223792" y="4869160"/>
              <a:chExt cx="720080" cy="685800"/>
            </a:xfrm>
          </p:grpSpPr>
          <p:sp>
            <p:nvSpPr>
              <p:cNvPr id="37" name="Memoria ad accesso diretto 3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 name="Ovale 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2" name="Gruppo 21"/>
            <p:cNvGrpSpPr/>
            <p:nvPr/>
          </p:nvGrpSpPr>
          <p:grpSpPr>
            <a:xfrm>
              <a:off x="6744072" y="3238686"/>
              <a:ext cx="288032" cy="685800"/>
              <a:chOff x="4223792" y="4869160"/>
              <a:chExt cx="720080" cy="685800"/>
            </a:xfrm>
          </p:grpSpPr>
          <p:sp>
            <p:nvSpPr>
              <p:cNvPr id="35" name="Memoria ad accesso diretto 3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Ovale 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3" name="Gruppo 22"/>
            <p:cNvGrpSpPr/>
            <p:nvPr/>
          </p:nvGrpSpPr>
          <p:grpSpPr>
            <a:xfrm>
              <a:off x="7032104" y="3238686"/>
              <a:ext cx="288032" cy="685800"/>
              <a:chOff x="4223792" y="4869160"/>
              <a:chExt cx="720080" cy="685800"/>
            </a:xfrm>
          </p:grpSpPr>
          <p:sp>
            <p:nvSpPr>
              <p:cNvPr id="33" name="Memoria ad accesso diretto 3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Ovale 3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4" name="Gruppo 23"/>
            <p:cNvGrpSpPr/>
            <p:nvPr/>
          </p:nvGrpSpPr>
          <p:grpSpPr>
            <a:xfrm>
              <a:off x="7608168" y="3238686"/>
              <a:ext cx="288032" cy="685800"/>
              <a:chOff x="4223792" y="4869160"/>
              <a:chExt cx="720080" cy="685800"/>
            </a:xfrm>
          </p:grpSpPr>
          <p:sp>
            <p:nvSpPr>
              <p:cNvPr id="31" name="Memoria ad accesso diretto 3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Ovale 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5" name="Gruppo 24"/>
            <p:cNvGrpSpPr/>
            <p:nvPr/>
          </p:nvGrpSpPr>
          <p:grpSpPr>
            <a:xfrm>
              <a:off x="7320136" y="3238686"/>
              <a:ext cx="288032" cy="685800"/>
              <a:chOff x="4223792" y="4869160"/>
              <a:chExt cx="720080" cy="685800"/>
            </a:xfrm>
          </p:grpSpPr>
          <p:sp>
            <p:nvSpPr>
              <p:cNvPr id="29" name="Memoria ad accesso diretto 2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Ovale 2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6" name="Gruppo 25"/>
            <p:cNvGrpSpPr/>
            <p:nvPr/>
          </p:nvGrpSpPr>
          <p:grpSpPr>
            <a:xfrm>
              <a:off x="7896200" y="3238686"/>
              <a:ext cx="288032" cy="685800"/>
              <a:chOff x="4223792" y="4869160"/>
              <a:chExt cx="720080" cy="685800"/>
            </a:xfrm>
          </p:grpSpPr>
          <p:sp>
            <p:nvSpPr>
              <p:cNvPr id="27" name="Memoria ad accesso diretto 2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Ovale 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 name="Gruppo 2"/>
          <p:cNvGrpSpPr/>
          <p:nvPr/>
        </p:nvGrpSpPr>
        <p:grpSpPr>
          <a:xfrm>
            <a:off x="2735796" y="3861048"/>
            <a:ext cx="3510390" cy="216024"/>
            <a:chOff x="3503712" y="4005064"/>
            <a:chExt cx="4896544" cy="288032"/>
          </a:xfrm>
        </p:grpSpPr>
        <p:grpSp>
          <p:nvGrpSpPr>
            <p:cNvPr id="49" name="Gruppo 48"/>
            <p:cNvGrpSpPr/>
            <p:nvPr/>
          </p:nvGrpSpPr>
          <p:grpSpPr>
            <a:xfrm rot="10800000">
              <a:off x="3503712" y="4077072"/>
              <a:ext cx="432048" cy="216024"/>
              <a:chOff x="3716736" y="1556792"/>
              <a:chExt cx="4351126" cy="1044797"/>
            </a:xfrm>
          </p:grpSpPr>
          <p:sp>
            <p:nvSpPr>
              <p:cNvPr id="50" name="Cubo 4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 name="Cubo 5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 name="Cubo 5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 name="Cubo 5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 name="Cubo 5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 name="Triangolo isoscele 5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 name="Cubo 5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 name="Cubo 5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 name="Cubo 5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 name="Triangolo isoscele 5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 name="Cubo 5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 name="Cubo 6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 name="Cubo 6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 name="Cubo 6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 name="Ovale 6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 name="Ovale 6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 name="Ovale 6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 name="Ovale 6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 name="Ovale 6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 name="Ovale 6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91" name="Gruppo 90"/>
            <p:cNvGrpSpPr/>
            <p:nvPr/>
          </p:nvGrpSpPr>
          <p:grpSpPr>
            <a:xfrm rot="10800000">
              <a:off x="3924000" y="4077072"/>
              <a:ext cx="432048" cy="216024"/>
              <a:chOff x="3716736" y="1556792"/>
              <a:chExt cx="4351126" cy="1044797"/>
            </a:xfrm>
          </p:grpSpPr>
          <p:sp>
            <p:nvSpPr>
              <p:cNvPr id="92" name="Cubo 9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3" name="Cubo 9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4" name="Cubo 9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5" name="Cubo 9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6" name="Cubo 9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7" name="Triangolo isoscele 9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8" name="Cubo 9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9" name="Cubo 9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0" name="Cubo 9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1" name="Triangolo isoscele 10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2" name="Cubo 10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3" name="Cubo 10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4" name="Cubo 10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5" name="Cubo 10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6" name="Ovale 10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7" name="Ovale 10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8" name="Ovale 10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9" name="Ovale 10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0" name="Ovale 10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1" name="Ovale 11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12" name="Gruppo 111"/>
            <p:cNvGrpSpPr/>
            <p:nvPr/>
          </p:nvGrpSpPr>
          <p:grpSpPr>
            <a:xfrm>
              <a:off x="4295800" y="4005064"/>
              <a:ext cx="432048" cy="216024"/>
              <a:chOff x="3716736" y="1556792"/>
              <a:chExt cx="4351126" cy="1044797"/>
            </a:xfrm>
          </p:grpSpPr>
          <p:sp>
            <p:nvSpPr>
              <p:cNvPr id="113" name="Cubo 112"/>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4" name="Cubo 113"/>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5" name="Cubo 114"/>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6" name="Cubo 115"/>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7" name="Cubo 116"/>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8" name="Triangolo isoscele 117"/>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9" name="Cubo 118"/>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0" name="Cubo 119"/>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1" name="Cubo 120"/>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2" name="Triangolo isoscele 121"/>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3" name="Cubo 122"/>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4" name="Cubo 123"/>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5" name="Cubo 124"/>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6" name="Cubo 125"/>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7" name="Ovale 126"/>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8" name="Ovale 127"/>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9" name="Ovale 128"/>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0" name="Ovale 129"/>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1" name="Ovale 130"/>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2" name="Ovale 131"/>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3" name="Gruppo 132"/>
            <p:cNvGrpSpPr/>
            <p:nvPr/>
          </p:nvGrpSpPr>
          <p:grpSpPr>
            <a:xfrm>
              <a:off x="4680000" y="4005064"/>
              <a:ext cx="432048" cy="216024"/>
              <a:chOff x="3716736" y="1556792"/>
              <a:chExt cx="4351126" cy="1044797"/>
            </a:xfrm>
          </p:grpSpPr>
          <p:sp>
            <p:nvSpPr>
              <p:cNvPr id="134" name="Cubo 133"/>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5" name="Cubo 134"/>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6" name="Cubo 135"/>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7" name="Cubo 136"/>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8" name="Cubo 137"/>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9" name="Triangolo isoscele 138"/>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0" name="Cubo 139"/>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1" name="Cubo 140"/>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2" name="Cubo 141"/>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3" name="Triangolo isoscele 142"/>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4" name="Cubo 143"/>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5" name="Cubo 144"/>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6" name="Cubo 145"/>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7" name="Cubo 146"/>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8" name="Ovale 147"/>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9" name="Ovale 148"/>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0" name="Ovale 149"/>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1" name="Ovale 150"/>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2" name="Ovale 151"/>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3" name="Ovale 152"/>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54" name="Gruppo 153"/>
            <p:cNvGrpSpPr/>
            <p:nvPr/>
          </p:nvGrpSpPr>
          <p:grpSpPr>
            <a:xfrm>
              <a:off x="5087888" y="4005064"/>
              <a:ext cx="432048" cy="216024"/>
              <a:chOff x="3716736" y="1556792"/>
              <a:chExt cx="4351126" cy="1044797"/>
            </a:xfrm>
          </p:grpSpPr>
          <p:sp>
            <p:nvSpPr>
              <p:cNvPr id="155" name="Cubo 154"/>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6" name="Cubo 155"/>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7" name="Cubo 156"/>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8" name="Cubo 157"/>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9" name="Cubo 158"/>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0" name="Triangolo isoscele 159"/>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1" name="Cubo 160"/>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2" name="Cubo 161"/>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3" name="Cubo 162"/>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4" name="Triangolo isoscele 163"/>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5" name="Cubo 164"/>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6" name="Cubo 165"/>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7" name="Cubo 166"/>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8" name="Cubo 167"/>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9" name="Ovale 168"/>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0" name="Ovale 169"/>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1" name="Ovale 170"/>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2" name="Ovale 171"/>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3" name="Ovale 172"/>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4" name="Ovale 173"/>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75" name="Gruppo 174"/>
            <p:cNvGrpSpPr/>
            <p:nvPr/>
          </p:nvGrpSpPr>
          <p:grpSpPr>
            <a:xfrm>
              <a:off x="5508176" y="4005064"/>
              <a:ext cx="432048" cy="216024"/>
              <a:chOff x="3716736" y="1556792"/>
              <a:chExt cx="4351126" cy="1044797"/>
            </a:xfrm>
          </p:grpSpPr>
          <p:sp>
            <p:nvSpPr>
              <p:cNvPr id="176" name="Cubo 175"/>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7" name="Cubo 176"/>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8" name="Cubo 177"/>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9" name="Cubo 178"/>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0" name="Cubo 179"/>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1" name="Triangolo isoscele 180"/>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2" name="Cubo 181"/>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3" name="Cubo 182"/>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4" name="Cubo 183"/>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5" name="Triangolo isoscele 184"/>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6" name="Cubo 185"/>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7" name="Cubo 186"/>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8" name="Cubo 187"/>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9" name="Cubo 188"/>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0" name="Ovale 189"/>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1" name="Ovale 190"/>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2" name="Ovale 191"/>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3" name="Ovale 192"/>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4" name="Ovale 193"/>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5" name="Ovale 194"/>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96" name="Gruppo 195"/>
            <p:cNvGrpSpPr/>
            <p:nvPr/>
          </p:nvGrpSpPr>
          <p:grpSpPr>
            <a:xfrm>
              <a:off x="5889600" y="4005064"/>
              <a:ext cx="432048" cy="216024"/>
              <a:chOff x="3716736" y="1556792"/>
              <a:chExt cx="4351126" cy="1044797"/>
            </a:xfrm>
          </p:grpSpPr>
          <p:sp>
            <p:nvSpPr>
              <p:cNvPr id="197" name="Cubo 196"/>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8" name="Cubo 197"/>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9" name="Cubo 198"/>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0" name="Cubo 199"/>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1" name="Cubo 200"/>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2" name="Triangolo isoscele 201"/>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3" name="Cubo 202"/>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4" name="Cubo 203"/>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5" name="Cubo 204"/>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6" name="Triangolo isoscele 205"/>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7" name="Cubo 206"/>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8" name="Cubo 207"/>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9" name="Cubo 208"/>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0" name="Cubo 209"/>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1" name="Ovale 210"/>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2" name="Ovale 211"/>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3" name="Ovale 212"/>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4" name="Ovale 213"/>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5" name="Ovale 214"/>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6" name="Ovale 215"/>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17" name="Gruppo 216"/>
            <p:cNvGrpSpPr/>
            <p:nvPr/>
          </p:nvGrpSpPr>
          <p:grpSpPr>
            <a:xfrm>
              <a:off x="6300264" y="4005064"/>
              <a:ext cx="432048" cy="216024"/>
              <a:chOff x="3716736" y="1556792"/>
              <a:chExt cx="4351126" cy="1044797"/>
            </a:xfrm>
          </p:grpSpPr>
          <p:sp>
            <p:nvSpPr>
              <p:cNvPr id="218" name="Cubo 217"/>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9" name="Cubo 218"/>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0" name="Cubo 219"/>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1" name="Cubo 220"/>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2" name="Cubo 221"/>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3" name="Triangolo isoscele 222"/>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4" name="Cubo 223"/>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5" name="Cubo 224"/>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6" name="Cubo 225"/>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7" name="Triangolo isoscele 226"/>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8" name="Cubo 227"/>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9" name="Cubo 228"/>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0" name="Cubo 229"/>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1" name="Cubo 230"/>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2" name="Ovale 231"/>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3" name="Ovale 232"/>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4" name="Ovale 233"/>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5" name="Ovale 234"/>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6" name="Ovale 235"/>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7" name="Ovale 236"/>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38" name="Gruppo 237"/>
            <p:cNvGrpSpPr/>
            <p:nvPr/>
          </p:nvGrpSpPr>
          <p:grpSpPr>
            <a:xfrm>
              <a:off x="6732000" y="4005064"/>
              <a:ext cx="432048" cy="216024"/>
              <a:chOff x="3716736" y="1556792"/>
              <a:chExt cx="4351126" cy="1044797"/>
            </a:xfrm>
          </p:grpSpPr>
          <p:sp>
            <p:nvSpPr>
              <p:cNvPr id="239" name="Cubo 238"/>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0" name="Cubo 239"/>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1" name="Cubo 240"/>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2" name="Cubo 241"/>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3" name="Cubo 242"/>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4" name="Triangolo isoscele 243"/>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5" name="Cubo 244"/>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6" name="Cubo 245"/>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7" name="Cubo 246"/>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8" name="Triangolo isoscele 247"/>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9" name="Cubo 248"/>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0" name="Cubo 249"/>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1" name="Cubo 250"/>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2" name="Cubo 251"/>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3" name="Ovale 252"/>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4" name="Ovale 253"/>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5" name="Ovale 254"/>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6" name="Ovale 255"/>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7" name="Ovale 256"/>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8" name="Ovale 257"/>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59" name="Gruppo 258"/>
            <p:cNvGrpSpPr/>
            <p:nvPr/>
          </p:nvGrpSpPr>
          <p:grpSpPr>
            <a:xfrm>
              <a:off x="7164360" y="4005064"/>
              <a:ext cx="432048" cy="216024"/>
              <a:chOff x="3716736" y="1556792"/>
              <a:chExt cx="4351126" cy="1044797"/>
            </a:xfrm>
          </p:grpSpPr>
          <p:sp>
            <p:nvSpPr>
              <p:cNvPr id="260" name="Cubo 25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1" name="Cubo 26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2" name="Cubo 26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3" name="Cubo 26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4" name="Cubo 26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5" name="Triangolo isoscele 26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6" name="Cubo 26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7" name="Cubo 26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8" name="Cubo 26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9" name="Triangolo isoscele 26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0" name="Cubo 26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1" name="Cubo 27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2" name="Cubo 27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3" name="Cubo 27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4" name="Ovale 27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5" name="Ovale 27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6" name="Ovale 27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7" name="Ovale 27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8" name="Ovale 27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9" name="Ovale 27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280" name="Gruppo 279"/>
            <p:cNvGrpSpPr/>
            <p:nvPr/>
          </p:nvGrpSpPr>
          <p:grpSpPr>
            <a:xfrm rot="10800000">
              <a:off x="7536160" y="4077072"/>
              <a:ext cx="432048" cy="216024"/>
              <a:chOff x="3716736" y="1556792"/>
              <a:chExt cx="4351126" cy="1044797"/>
            </a:xfrm>
          </p:grpSpPr>
          <p:sp>
            <p:nvSpPr>
              <p:cNvPr id="281" name="Cubo 28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2" name="Cubo 28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3" name="Cubo 28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4" name="Cubo 28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5" name="Cubo 28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6" name="Triangolo isoscele 28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7" name="Cubo 28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8" name="Cubo 28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9" name="Cubo 28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0" name="Triangolo isoscele 28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1" name="Cubo 29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2" name="Cubo 29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3" name="Cubo 29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4" name="Cubo 29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5" name="Ovale 29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6" name="Ovale 29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7" name="Ovale 29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8" name="Ovale 29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9" name="Ovale 29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0" name="Ovale 29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301" name="Gruppo 300"/>
            <p:cNvGrpSpPr/>
            <p:nvPr/>
          </p:nvGrpSpPr>
          <p:grpSpPr>
            <a:xfrm rot="10800000">
              <a:off x="7968208" y="4077072"/>
              <a:ext cx="432048" cy="216024"/>
              <a:chOff x="3716736" y="1556792"/>
              <a:chExt cx="4351126" cy="1044797"/>
            </a:xfrm>
          </p:grpSpPr>
          <p:sp>
            <p:nvSpPr>
              <p:cNvPr id="302" name="Cubo 30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3" name="Cubo 30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4" name="Cubo 30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5" name="Cubo 30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6" name="Cubo 30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7" name="Triangolo isoscele 30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8" name="Cubo 30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9" name="Cubo 30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0" name="Cubo 30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1" name="Triangolo isoscele 31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2" name="Cubo 31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3" name="Cubo 31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4" name="Cubo 31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5" name="Cubo 31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6" name="Ovale 31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7" name="Ovale 31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8" name="Ovale 31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9" name="Ovale 31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0" name="Ovale 31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1" name="Ovale 32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322" name="Gruppo 321"/>
          <p:cNvGrpSpPr/>
          <p:nvPr/>
        </p:nvGrpSpPr>
        <p:grpSpPr>
          <a:xfrm>
            <a:off x="6516216" y="3861048"/>
            <a:ext cx="1512169" cy="216024"/>
            <a:chOff x="4727848" y="3238686"/>
            <a:chExt cx="3816424" cy="685800"/>
          </a:xfrm>
        </p:grpSpPr>
        <p:cxnSp>
          <p:nvCxnSpPr>
            <p:cNvPr id="323" name="Connettore 2 322"/>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24" name="Gruppo 323"/>
            <p:cNvGrpSpPr/>
            <p:nvPr/>
          </p:nvGrpSpPr>
          <p:grpSpPr>
            <a:xfrm>
              <a:off x="5015880" y="3238686"/>
              <a:ext cx="288032" cy="685800"/>
              <a:chOff x="4223792" y="4869160"/>
              <a:chExt cx="720080" cy="685800"/>
            </a:xfrm>
          </p:grpSpPr>
          <p:sp>
            <p:nvSpPr>
              <p:cNvPr id="355" name="Memoria ad accesso diretto 35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6" name="Ovale 35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5" name="Gruppo 324"/>
            <p:cNvGrpSpPr/>
            <p:nvPr/>
          </p:nvGrpSpPr>
          <p:grpSpPr>
            <a:xfrm>
              <a:off x="5303912" y="3238686"/>
              <a:ext cx="288032" cy="685800"/>
              <a:chOff x="4223792" y="4869160"/>
              <a:chExt cx="720080" cy="685800"/>
            </a:xfrm>
          </p:grpSpPr>
          <p:sp>
            <p:nvSpPr>
              <p:cNvPr id="353" name="Memoria ad accesso diretto 35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4" name="Ovale 35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6" name="Gruppo 325"/>
            <p:cNvGrpSpPr/>
            <p:nvPr/>
          </p:nvGrpSpPr>
          <p:grpSpPr>
            <a:xfrm>
              <a:off x="5591944" y="3238686"/>
              <a:ext cx="288032" cy="685800"/>
              <a:chOff x="4223792" y="4869160"/>
              <a:chExt cx="720080" cy="685800"/>
            </a:xfrm>
          </p:grpSpPr>
          <p:sp>
            <p:nvSpPr>
              <p:cNvPr id="351" name="Memoria ad accesso diretto 35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2" name="Ovale 35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7" name="Gruppo 326"/>
            <p:cNvGrpSpPr/>
            <p:nvPr/>
          </p:nvGrpSpPr>
          <p:grpSpPr>
            <a:xfrm>
              <a:off x="5879976" y="3238686"/>
              <a:ext cx="288032" cy="685800"/>
              <a:chOff x="4223792" y="4869160"/>
              <a:chExt cx="720080" cy="685800"/>
            </a:xfrm>
          </p:grpSpPr>
          <p:sp>
            <p:nvSpPr>
              <p:cNvPr id="349" name="Memoria ad accesso diretto 34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0" name="Ovale 34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8" name="Gruppo 327"/>
            <p:cNvGrpSpPr/>
            <p:nvPr/>
          </p:nvGrpSpPr>
          <p:grpSpPr>
            <a:xfrm>
              <a:off x="6163635" y="3238686"/>
              <a:ext cx="288032" cy="685800"/>
              <a:chOff x="4223792" y="4869160"/>
              <a:chExt cx="720080" cy="685800"/>
            </a:xfrm>
          </p:grpSpPr>
          <p:sp>
            <p:nvSpPr>
              <p:cNvPr id="347" name="Memoria ad accesso diretto 34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8" name="Ovale 34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29" name="Gruppo 328"/>
            <p:cNvGrpSpPr/>
            <p:nvPr/>
          </p:nvGrpSpPr>
          <p:grpSpPr>
            <a:xfrm>
              <a:off x="6456040" y="3238686"/>
              <a:ext cx="288032" cy="685800"/>
              <a:chOff x="4223792" y="4869160"/>
              <a:chExt cx="720080" cy="685800"/>
            </a:xfrm>
          </p:grpSpPr>
          <p:sp>
            <p:nvSpPr>
              <p:cNvPr id="345" name="Memoria ad accesso diretto 34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6" name="Ovale 34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0" name="Gruppo 329"/>
            <p:cNvGrpSpPr/>
            <p:nvPr/>
          </p:nvGrpSpPr>
          <p:grpSpPr>
            <a:xfrm>
              <a:off x="6744072" y="3238686"/>
              <a:ext cx="288032" cy="685800"/>
              <a:chOff x="4223792" y="4869160"/>
              <a:chExt cx="720080" cy="685800"/>
            </a:xfrm>
          </p:grpSpPr>
          <p:sp>
            <p:nvSpPr>
              <p:cNvPr id="343" name="Memoria ad accesso diretto 342"/>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4" name="Ovale 34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1" name="Gruppo 330"/>
            <p:cNvGrpSpPr/>
            <p:nvPr/>
          </p:nvGrpSpPr>
          <p:grpSpPr>
            <a:xfrm>
              <a:off x="7032104" y="3238686"/>
              <a:ext cx="288032" cy="685800"/>
              <a:chOff x="4223792" y="4869160"/>
              <a:chExt cx="720080" cy="685800"/>
            </a:xfrm>
          </p:grpSpPr>
          <p:sp>
            <p:nvSpPr>
              <p:cNvPr id="341" name="Memoria ad accesso diretto 340"/>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2" name="Ovale 34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2" name="Gruppo 331"/>
            <p:cNvGrpSpPr/>
            <p:nvPr/>
          </p:nvGrpSpPr>
          <p:grpSpPr>
            <a:xfrm>
              <a:off x="7608168" y="3238686"/>
              <a:ext cx="288032" cy="685800"/>
              <a:chOff x="4223792" y="4869160"/>
              <a:chExt cx="720080" cy="685800"/>
            </a:xfrm>
          </p:grpSpPr>
          <p:sp>
            <p:nvSpPr>
              <p:cNvPr id="339" name="Memoria ad accesso diretto 338"/>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0" name="Ovale 33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3" name="Gruppo 332"/>
            <p:cNvGrpSpPr/>
            <p:nvPr/>
          </p:nvGrpSpPr>
          <p:grpSpPr>
            <a:xfrm>
              <a:off x="7320136" y="3238686"/>
              <a:ext cx="288032" cy="685800"/>
              <a:chOff x="4223792" y="4869160"/>
              <a:chExt cx="720080" cy="685800"/>
            </a:xfrm>
          </p:grpSpPr>
          <p:sp>
            <p:nvSpPr>
              <p:cNvPr id="337" name="Memoria ad accesso diretto 336"/>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8" name="Ovale 3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4" name="Gruppo 333"/>
            <p:cNvGrpSpPr/>
            <p:nvPr/>
          </p:nvGrpSpPr>
          <p:grpSpPr>
            <a:xfrm>
              <a:off x="7896200" y="3238686"/>
              <a:ext cx="288032" cy="685800"/>
              <a:chOff x="4223792" y="4869160"/>
              <a:chExt cx="720080" cy="685800"/>
            </a:xfrm>
          </p:grpSpPr>
          <p:sp>
            <p:nvSpPr>
              <p:cNvPr id="335" name="Memoria ad accesso diretto 334"/>
              <p:cNvSpPr/>
              <p:nvPr/>
            </p:nvSpPr>
            <p:spPr>
              <a:xfrm>
                <a:off x="4223792" y="4869160"/>
                <a:ext cx="720080" cy="685800"/>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6" name="Ovale 3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67" name="Gruppo 366"/>
          <p:cNvGrpSpPr/>
          <p:nvPr/>
        </p:nvGrpSpPr>
        <p:grpSpPr>
          <a:xfrm>
            <a:off x="6246186" y="3861048"/>
            <a:ext cx="216024" cy="162018"/>
            <a:chOff x="5087888" y="1484784"/>
            <a:chExt cx="1332148" cy="216024"/>
          </a:xfrm>
        </p:grpSpPr>
        <p:grpSp>
          <p:nvGrpSpPr>
            <p:cNvPr id="368" name="Gruppo 367"/>
            <p:cNvGrpSpPr/>
            <p:nvPr/>
          </p:nvGrpSpPr>
          <p:grpSpPr>
            <a:xfrm>
              <a:off x="5087888" y="1484784"/>
              <a:ext cx="648072" cy="216024"/>
              <a:chOff x="5087888" y="1484784"/>
              <a:chExt cx="648072" cy="216024"/>
            </a:xfrm>
          </p:grpSpPr>
          <p:sp>
            <p:nvSpPr>
              <p:cNvPr id="375" name="Rettangolo 37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6" name="Rettangolo 37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7" name="Rettangolo 37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8" name="Rettangolo 37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9" name="Rettangolo 37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69" name="Gruppo 368"/>
            <p:cNvGrpSpPr/>
            <p:nvPr/>
          </p:nvGrpSpPr>
          <p:grpSpPr>
            <a:xfrm>
              <a:off x="5771964" y="1484784"/>
              <a:ext cx="648072" cy="216024"/>
              <a:chOff x="5087888" y="1484784"/>
              <a:chExt cx="648072" cy="216024"/>
            </a:xfrm>
          </p:grpSpPr>
          <p:sp>
            <p:nvSpPr>
              <p:cNvPr id="370" name="Rettangolo 36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1" name="Rettangolo 37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2" name="Rettangolo 37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3" name="Rettangolo 37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4" name="Rettangolo 37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80" name="Memoria ad accesso diretto 379"/>
          <p:cNvSpPr/>
          <p:nvPr/>
        </p:nvSpPr>
        <p:spPr>
          <a:xfrm>
            <a:off x="8136396" y="3861048"/>
            <a:ext cx="114126" cy="216024"/>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1" name="Memoria ad accesso diretto 380"/>
          <p:cNvSpPr/>
          <p:nvPr/>
        </p:nvSpPr>
        <p:spPr>
          <a:xfrm>
            <a:off x="8244408" y="3861048"/>
            <a:ext cx="114126" cy="216024"/>
          </a:xfrm>
          <a:prstGeom prst="flowChartMagneticDrum">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CasellaDiTesto 11"/>
          <p:cNvSpPr txBox="1"/>
          <p:nvPr/>
        </p:nvSpPr>
        <p:spPr>
          <a:xfrm>
            <a:off x="1007604" y="4077072"/>
            <a:ext cx="7896970" cy="300082"/>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Linac</a:t>
            </a:r>
            <a:r>
              <a:rPr lang="it-IT" sz="1350" b="1" dirty="0">
                <a:solidFill>
                  <a:srgbClr val="FF0000"/>
                </a:solidFill>
                <a:latin typeface="Times New Roman" panose="02020603050405020304" pitchFamily="18" charset="0"/>
                <a:cs typeface="Times New Roman" panose="02020603050405020304" pitchFamily="18" charset="0"/>
              </a:rPr>
              <a:t> 1</a:t>
            </a:r>
            <a:r>
              <a:rPr lang="it-IT" sz="1350" dirty="0">
                <a:latin typeface="Times New Roman" panose="02020603050405020304" pitchFamily="18" charset="0"/>
                <a:cs typeface="Times New Roman" panose="02020603050405020304" pitchFamily="18" charset="0"/>
              </a:rPr>
              <a:t> 1st pass       TL                        </a:t>
            </a:r>
            <a:r>
              <a:rPr lang="it-IT" sz="1350" b="1" dirty="0" err="1">
                <a:solidFill>
                  <a:srgbClr val="00B050"/>
                </a:solidFill>
                <a:latin typeface="Times New Roman" panose="02020603050405020304" pitchFamily="18" charset="0"/>
                <a:cs typeface="Times New Roman" panose="02020603050405020304" pitchFamily="18" charset="0"/>
              </a:rPr>
              <a:t>Arc</a:t>
            </a:r>
            <a:r>
              <a:rPr lang="it-IT" sz="1350" b="1" dirty="0">
                <a:solidFill>
                  <a:srgbClr val="00B050"/>
                </a:solidFill>
                <a:latin typeface="Times New Roman" panose="02020603050405020304" pitchFamily="18" charset="0"/>
                <a:cs typeface="Times New Roman" panose="02020603050405020304" pitchFamily="18" charset="0"/>
              </a:rPr>
              <a:t> </a:t>
            </a:r>
            <a:r>
              <a:rPr lang="it-IT" sz="1350" b="1" dirty="0" err="1">
                <a:solidFill>
                  <a:srgbClr val="00B050"/>
                </a:solidFill>
                <a:latin typeface="Times New Roman" panose="02020603050405020304" pitchFamily="18" charset="0"/>
                <a:cs typeface="Times New Roman" panose="02020603050405020304" pitchFamily="18" charset="0"/>
              </a:rPr>
              <a:t>compressor</a:t>
            </a:r>
            <a:r>
              <a:rPr lang="it-IT" sz="1350" b="1" dirty="0">
                <a:solidFill>
                  <a:srgbClr val="00B050"/>
                </a:solidFill>
                <a:latin typeface="Times New Roman" panose="02020603050405020304" pitchFamily="18" charset="0"/>
                <a:cs typeface="Times New Roman" panose="02020603050405020304" pitchFamily="18" charset="0"/>
              </a:rPr>
              <a:t>                                 </a:t>
            </a:r>
            <a:r>
              <a:rPr lang="it-IT" sz="1350" dirty="0">
                <a:latin typeface="Times New Roman" panose="02020603050405020304" pitchFamily="18" charset="0"/>
                <a:cs typeface="Times New Roman" panose="02020603050405020304" pitchFamily="18" charset="0"/>
              </a:rPr>
              <a:t>TL     </a:t>
            </a:r>
            <a:r>
              <a:rPr lang="it-IT" sz="1350" b="1" dirty="0" err="1">
                <a:solidFill>
                  <a:srgbClr val="FF0000"/>
                </a:solidFill>
                <a:latin typeface="Times New Roman" panose="02020603050405020304" pitchFamily="18" charset="0"/>
                <a:cs typeface="Times New Roman" panose="02020603050405020304" pitchFamily="18" charset="0"/>
              </a:rPr>
              <a:t>Linac</a:t>
            </a:r>
            <a:r>
              <a:rPr lang="it-IT" sz="1350" b="1" dirty="0">
                <a:solidFill>
                  <a:srgbClr val="FF0000"/>
                </a:solidFill>
                <a:latin typeface="Times New Roman" panose="02020603050405020304" pitchFamily="18" charset="0"/>
                <a:cs typeface="Times New Roman" panose="02020603050405020304" pitchFamily="18" charset="0"/>
              </a:rPr>
              <a:t> 1</a:t>
            </a:r>
            <a:r>
              <a:rPr lang="it-IT" sz="1350" dirty="0">
                <a:latin typeface="Times New Roman" panose="02020603050405020304" pitchFamily="18" charset="0"/>
                <a:cs typeface="Times New Roman" panose="02020603050405020304" pitchFamily="18" charset="0"/>
              </a:rPr>
              <a:t> 2nd pass     </a:t>
            </a:r>
            <a:r>
              <a:rPr lang="it-IT" sz="1350" b="1" dirty="0">
                <a:solidFill>
                  <a:srgbClr val="0070C0"/>
                </a:solidFill>
                <a:latin typeface="Times New Roman" panose="02020603050405020304" pitchFamily="18" charset="0"/>
                <a:cs typeface="Times New Roman" panose="02020603050405020304" pitchFamily="18" charset="0"/>
              </a:rPr>
              <a:t>Linac2 </a:t>
            </a:r>
            <a:r>
              <a:rPr lang="it-IT" sz="1350" dirty="0">
                <a:latin typeface="Times New Roman" panose="02020603050405020304" pitchFamily="18" charset="0"/>
                <a:cs typeface="Times New Roman" panose="02020603050405020304" pitchFamily="18" charset="0"/>
              </a:rPr>
              <a:t> </a:t>
            </a:r>
          </a:p>
        </p:txBody>
      </p:sp>
      <p:sp>
        <p:nvSpPr>
          <p:cNvPr id="14" name="CasellaDiTesto 13"/>
          <p:cNvSpPr txBox="1"/>
          <p:nvPr/>
        </p:nvSpPr>
        <p:spPr>
          <a:xfrm>
            <a:off x="2141730" y="2078850"/>
            <a:ext cx="1184940" cy="369332"/>
          </a:xfrm>
          <a:prstGeom prst="rect">
            <a:avLst/>
          </a:prstGeom>
          <a:noFill/>
        </p:spPr>
        <p:txBody>
          <a:bodyPr wrap="none" rtlCol="0">
            <a:spAutoFit/>
          </a:bodyPr>
          <a:lstStyle/>
          <a:p>
            <a:r>
              <a:rPr lang="it-IT" b="1" dirty="0" err="1">
                <a:latin typeface="Times New Roman" panose="02020603050405020304" pitchFamily="18" charset="0"/>
                <a:cs typeface="Times New Roman" panose="02020603050405020304" pitchFamily="18" charset="0"/>
              </a:rPr>
              <a:t>Envelopes</a:t>
            </a:r>
            <a:endParaRPr lang="it-IT" b="1" dirty="0">
              <a:latin typeface="Times New Roman" panose="02020603050405020304" pitchFamily="18" charset="0"/>
              <a:cs typeface="Times New Roman" panose="02020603050405020304" pitchFamily="18" charset="0"/>
            </a:endParaRPr>
          </a:p>
        </p:txBody>
      </p:sp>
      <p:sp>
        <p:nvSpPr>
          <p:cNvPr id="383" name="CasellaDiTesto 382"/>
          <p:cNvSpPr txBox="1"/>
          <p:nvPr/>
        </p:nvSpPr>
        <p:spPr>
          <a:xfrm>
            <a:off x="1061610" y="4671138"/>
            <a:ext cx="1287532" cy="369332"/>
          </a:xfrm>
          <a:prstGeom prst="rect">
            <a:avLst/>
          </a:prstGeom>
          <a:noFill/>
        </p:spPr>
        <p:txBody>
          <a:bodyPr wrap="none" rtlCol="0">
            <a:spAutoFit/>
          </a:bodyPr>
          <a:lstStyle/>
          <a:p>
            <a:r>
              <a:rPr lang="it-IT" b="1" dirty="0" err="1">
                <a:latin typeface="Times New Roman" panose="02020603050405020304" pitchFamily="18" charset="0"/>
                <a:cs typeface="Times New Roman" panose="02020603050405020304" pitchFamily="18" charset="0"/>
              </a:rPr>
              <a:t>Emittances</a:t>
            </a:r>
            <a:endParaRPr lang="it-IT" b="1" dirty="0">
              <a:latin typeface="Times New Roman" panose="02020603050405020304" pitchFamily="18" charset="0"/>
              <a:cs typeface="Times New Roman" panose="02020603050405020304" pitchFamily="18" charset="0"/>
            </a:endParaRPr>
          </a:p>
        </p:txBody>
      </p:sp>
      <p:sp>
        <p:nvSpPr>
          <p:cNvPr id="73" name="Cilindro 72"/>
          <p:cNvSpPr/>
          <p:nvPr/>
        </p:nvSpPr>
        <p:spPr>
          <a:xfrm rot="5400000">
            <a:off x="2362899" y="3855903"/>
            <a:ext cx="156873" cy="167163"/>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1" name="Gruppo 10"/>
          <p:cNvGrpSpPr/>
          <p:nvPr/>
        </p:nvGrpSpPr>
        <p:grpSpPr>
          <a:xfrm>
            <a:off x="2519772" y="3861048"/>
            <a:ext cx="216024" cy="162018"/>
            <a:chOff x="5087888" y="1484784"/>
            <a:chExt cx="1332148" cy="216024"/>
          </a:xfrm>
        </p:grpSpPr>
        <p:grpSp>
          <p:nvGrpSpPr>
            <p:cNvPr id="10" name="Gruppo 9"/>
            <p:cNvGrpSpPr/>
            <p:nvPr/>
          </p:nvGrpSpPr>
          <p:grpSpPr>
            <a:xfrm>
              <a:off x="5087888" y="1484784"/>
              <a:ext cx="648072" cy="216024"/>
              <a:chOff x="5087888" y="1484784"/>
              <a:chExt cx="648072" cy="216024"/>
            </a:xfrm>
          </p:grpSpPr>
          <p:sp>
            <p:nvSpPr>
              <p:cNvPr id="9" name="Rettangolo 8"/>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7" name="Rettangolo 356"/>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8" name="Rettangolo 357"/>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9" name="Rettangolo 358"/>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0" name="Rettangolo 359"/>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61" name="Gruppo 360"/>
            <p:cNvGrpSpPr/>
            <p:nvPr/>
          </p:nvGrpSpPr>
          <p:grpSpPr>
            <a:xfrm>
              <a:off x="5771964" y="1484784"/>
              <a:ext cx="648072" cy="216024"/>
              <a:chOff x="5087888" y="1484784"/>
              <a:chExt cx="648072" cy="216024"/>
            </a:xfrm>
          </p:grpSpPr>
          <p:sp>
            <p:nvSpPr>
              <p:cNvPr id="362" name="Rettangolo 361"/>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3" name="Rettangolo 362"/>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4" name="Rettangolo 363"/>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5" name="Rettangolo 364"/>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6" name="Rettangolo 365"/>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84" name="Cilindro 383"/>
          <p:cNvSpPr/>
          <p:nvPr/>
        </p:nvSpPr>
        <p:spPr>
          <a:xfrm rot="5400000">
            <a:off x="6467355" y="3855903"/>
            <a:ext cx="156873" cy="167163"/>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2" name="CasellaDiTesto 71"/>
          <p:cNvSpPr txBox="1"/>
          <p:nvPr/>
        </p:nvSpPr>
        <p:spPr>
          <a:xfrm>
            <a:off x="3869922" y="1916833"/>
            <a:ext cx="5248553"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All</a:t>
            </a:r>
            <a:r>
              <a:rPr lang="it-IT" sz="1350" dirty="0">
                <a:latin typeface="Times New Roman" panose="02020603050405020304" pitchFamily="18" charset="0"/>
                <a:cs typeface="Times New Roman" panose="02020603050405020304" pitchFamily="18" charset="0"/>
              </a:rPr>
              <a:t> the </a:t>
            </a:r>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dynamics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simulations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have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been</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done</a:t>
            </a:r>
            <a:r>
              <a:rPr lang="it-IT" sz="1350" dirty="0">
                <a:latin typeface="Times New Roman" panose="02020603050405020304" pitchFamily="18" charset="0"/>
                <a:cs typeface="Times New Roman" panose="02020603050405020304" pitchFamily="18" charset="0"/>
              </a:rPr>
              <a:t> with </a:t>
            </a:r>
            <a:r>
              <a:rPr lang="it-IT" sz="1350" b="1" dirty="0">
                <a:solidFill>
                  <a:srgbClr val="00B050"/>
                </a:solidFill>
                <a:latin typeface="Times New Roman" panose="02020603050405020304" pitchFamily="18" charset="0"/>
                <a:cs typeface="Times New Roman" panose="02020603050405020304" pitchFamily="18" charset="0"/>
              </a:rPr>
              <a:t>ELEGANT</a:t>
            </a:r>
            <a:r>
              <a:rPr lang="it-IT" sz="1350" dirty="0">
                <a:latin typeface="Times New Roman" panose="02020603050405020304" pitchFamily="18" charset="0"/>
                <a:cs typeface="Times New Roman" panose="02020603050405020304" pitchFamily="18" charset="0"/>
              </a:rPr>
              <a:t> by </a:t>
            </a:r>
          </a:p>
          <a:p>
            <a:r>
              <a:rPr lang="it-IT" sz="1350" dirty="0">
                <a:latin typeface="Times New Roman" panose="02020603050405020304" pitchFamily="18" charset="0"/>
                <a:cs typeface="Times New Roman" panose="02020603050405020304" pitchFamily="18" charset="0"/>
              </a:rPr>
              <a:t>Alberto Bacci and Marcello Rossetti Conti</a:t>
            </a:r>
          </a:p>
        </p:txBody>
      </p:sp>
      <p:pic>
        <p:nvPicPr>
          <p:cNvPr id="385" name="Picture 384">
            <a:extLst>
              <a:ext uri="{FF2B5EF4-FFF2-40B4-BE49-F238E27FC236}">
                <a16:creationId xmlns:a16="http://schemas.microsoft.com/office/drawing/2014/main" id="{E45225F8-420A-DC48-9732-AD4DAE4A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386" name="Footer Placeholder 1">
            <a:extLst>
              <a:ext uri="{FF2B5EF4-FFF2-40B4-BE49-F238E27FC236}">
                <a16:creationId xmlns:a16="http://schemas.microsoft.com/office/drawing/2014/main" id="{FFBA9606-3CEC-3C48-AA0A-A523C7B6943C}"/>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2835557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34984"/>
            <a:ext cx="4190841" cy="461665"/>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rPr>
              <a:t>AC – matching line</a:t>
            </a:r>
          </a:p>
        </p:txBody>
      </p:sp>
      <p:cxnSp>
        <p:nvCxnSpPr>
          <p:cNvPr id="5" name="Straight Connector 4"/>
          <p:cNvCxnSpPr/>
          <p:nvPr/>
        </p:nvCxnSpPr>
        <p:spPr>
          <a:xfrm>
            <a:off x="2674698" y="500333"/>
            <a:ext cx="296320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a:srcRect r="13216"/>
          <a:stretch/>
        </p:blipFill>
        <p:spPr>
          <a:xfrm>
            <a:off x="286672" y="659522"/>
            <a:ext cx="1698357" cy="5904256"/>
          </a:xfrm>
          <a:prstGeom prst="rect">
            <a:avLst/>
          </a:prstGeom>
        </p:spPr>
      </p:pic>
      <p:sp>
        <p:nvSpPr>
          <p:cNvPr id="8" name="Rounded Rectangle 7"/>
          <p:cNvSpPr/>
          <p:nvPr/>
        </p:nvSpPr>
        <p:spPr>
          <a:xfrm>
            <a:off x="408953" y="3423256"/>
            <a:ext cx="551397" cy="376788"/>
          </a:xfrm>
          <a:prstGeom prst="roundRect">
            <a:avLst/>
          </a:prstGeom>
          <a:noFill/>
          <a:ln w="25400">
            <a:solidFill>
              <a:srgbClr val="C600C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p:cNvSpPr txBox="1"/>
          <p:nvPr/>
        </p:nvSpPr>
        <p:spPr>
          <a:xfrm>
            <a:off x="2128412" y="710366"/>
            <a:ext cx="6093406" cy="2062103"/>
          </a:xfrm>
          <a:prstGeom prst="rect">
            <a:avLst/>
          </a:prstGeom>
          <a:solidFill>
            <a:schemeClr val="bg1"/>
          </a:solidFill>
          <a:ln w="25400">
            <a:solidFill>
              <a:schemeClr val="tx1"/>
            </a:solidFill>
          </a:ln>
        </p:spPr>
        <p:txBody>
          <a:bodyPr wrap="square" rtlCol="0">
            <a:spAutoFit/>
          </a:bodyPr>
          <a:lstStyle/>
          <a:p>
            <a:r>
              <a:rPr lang="en-US" b="1" dirty="0"/>
              <a:t>Not trivial 10 quads matching line with 2 SOLUTIONS</a:t>
            </a:r>
          </a:p>
          <a:p>
            <a:endParaRPr lang="en-US" sz="1000" dirty="0"/>
          </a:p>
          <a:p>
            <a:r>
              <a:rPr lang="en-US" dirty="0"/>
              <a:t>SOL. 1: </a:t>
            </a:r>
            <a:r>
              <a:rPr lang="en-US" dirty="0">
                <a:solidFill>
                  <a:srgbClr val="C600C6"/>
                </a:solidFill>
              </a:rPr>
              <a:t>«going bunch»</a:t>
            </a:r>
            <a:r>
              <a:rPr lang="en-US" dirty="0"/>
              <a:t> match perfectly at the DIPOLE entrance</a:t>
            </a:r>
          </a:p>
          <a:p>
            <a:endParaRPr lang="en-US" sz="1000" dirty="0"/>
          </a:p>
          <a:p>
            <a:r>
              <a:rPr lang="en-US" dirty="0"/>
              <a:t>SOL. 2: </a:t>
            </a:r>
            <a:r>
              <a:rPr lang="en-US" dirty="0">
                <a:solidFill>
                  <a:srgbClr val="C600C6"/>
                </a:solidFill>
              </a:rPr>
              <a:t>«the coming back bunch»</a:t>
            </a:r>
            <a:r>
              <a:rPr lang="en-US" dirty="0"/>
              <a:t> control bunch envelopes avoiding </a:t>
            </a:r>
            <a:r>
              <a:rPr lang="en-US" dirty="0">
                <a:solidFill>
                  <a:srgbClr val="C600C6"/>
                </a:solidFill>
              </a:rPr>
              <a:t>disastrous emit degradation </a:t>
            </a:r>
            <a:r>
              <a:rPr lang="en-US" dirty="0"/>
              <a:t>by chromatic aberrations @ the 5T SOLENOID</a:t>
            </a:r>
          </a:p>
          <a:p>
            <a:endParaRPr lang="en-US" dirty="0"/>
          </a:p>
        </p:txBody>
      </p:sp>
      <p:cxnSp>
        <p:nvCxnSpPr>
          <p:cNvPr id="13" name="Straight Arrow Connector 12"/>
          <p:cNvCxnSpPr/>
          <p:nvPr/>
        </p:nvCxnSpPr>
        <p:spPr>
          <a:xfrm>
            <a:off x="408953" y="3198103"/>
            <a:ext cx="620321" cy="0"/>
          </a:xfrm>
          <a:prstGeom prst="straightConnector1">
            <a:avLst/>
          </a:prstGeom>
          <a:ln w="25400">
            <a:solidFill>
              <a:srgbClr val="C600C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08953" y="4016008"/>
            <a:ext cx="620321" cy="0"/>
          </a:xfrm>
          <a:prstGeom prst="straightConnector1">
            <a:avLst/>
          </a:prstGeom>
          <a:ln w="254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35837" y="2746029"/>
            <a:ext cx="697627" cy="369332"/>
          </a:xfrm>
          <a:prstGeom prst="rect">
            <a:avLst/>
          </a:prstGeom>
        </p:spPr>
        <p:txBody>
          <a:bodyPr wrap="none">
            <a:spAutoFit/>
          </a:bodyPr>
          <a:lstStyle/>
          <a:p>
            <a:r>
              <a:rPr lang="it-IT" dirty="0">
                <a:solidFill>
                  <a:srgbClr val="C600C6"/>
                </a:solidFill>
              </a:rPr>
              <a:t>going</a:t>
            </a:r>
            <a:endParaRPr lang="it-IT" dirty="0"/>
          </a:p>
        </p:txBody>
      </p:sp>
      <p:sp>
        <p:nvSpPr>
          <p:cNvPr id="18" name="Rectangle 17"/>
          <p:cNvSpPr/>
          <p:nvPr/>
        </p:nvSpPr>
        <p:spPr>
          <a:xfrm>
            <a:off x="286672" y="4047307"/>
            <a:ext cx="870431" cy="369332"/>
          </a:xfrm>
          <a:prstGeom prst="rect">
            <a:avLst/>
          </a:prstGeom>
        </p:spPr>
        <p:txBody>
          <a:bodyPr wrap="none">
            <a:spAutoFit/>
          </a:bodyPr>
          <a:lstStyle/>
          <a:p>
            <a:r>
              <a:rPr lang="it-IT" dirty="0">
                <a:solidFill>
                  <a:schemeClr val="accent4">
                    <a:lumMod val="75000"/>
                  </a:schemeClr>
                </a:solidFill>
              </a:rPr>
              <a:t>coming</a:t>
            </a:r>
          </a:p>
        </p:txBody>
      </p:sp>
      <p:pic>
        <p:nvPicPr>
          <p:cNvPr id="19" name="Picture 18"/>
          <p:cNvPicPr>
            <a:picLocks noChangeAspect="1"/>
          </p:cNvPicPr>
          <p:nvPr/>
        </p:nvPicPr>
        <p:blipFill>
          <a:blip r:embed="rId3"/>
          <a:stretch>
            <a:fillRect/>
          </a:stretch>
        </p:blipFill>
        <p:spPr>
          <a:xfrm>
            <a:off x="4156302" y="2189741"/>
            <a:ext cx="3957515" cy="453521"/>
          </a:xfrm>
          <a:prstGeom prst="rect">
            <a:avLst/>
          </a:prstGeom>
        </p:spPr>
      </p:pic>
      <p:cxnSp>
        <p:nvCxnSpPr>
          <p:cNvPr id="23" name="Straight Connector 22"/>
          <p:cNvCxnSpPr/>
          <p:nvPr/>
        </p:nvCxnSpPr>
        <p:spPr>
          <a:xfrm>
            <a:off x="1971583" y="679076"/>
            <a:ext cx="0" cy="58539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8" idx="0"/>
            <a:endCxn id="9" idx="1"/>
          </p:cNvCxnSpPr>
          <p:nvPr/>
        </p:nvCxnSpPr>
        <p:spPr>
          <a:xfrm flipV="1">
            <a:off x="684652" y="1741418"/>
            <a:ext cx="1443760" cy="1681838"/>
          </a:xfrm>
          <a:prstGeom prst="straightConnector1">
            <a:avLst/>
          </a:prstGeom>
          <a:ln w="25400">
            <a:solidFill>
              <a:srgbClr val="C600C6"/>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723754" y="2189741"/>
            <a:ext cx="280157" cy="354087"/>
          </a:xfrm>
          <a:prstGeom prst="ellipse">
            <a:avLst/>
          </a:prstGeom>
          <a:solidFill>
            <a:srgbClr val="FFFF00">
              <a:alpha val="14000"/>
            </a:srgbClr>
          </a:solidFill>
          <a:ln w="19050">
            <a:solidFill>
              <a:srgbClr val="C600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309" t="4157" r="2612" b="3845"/>
          <a:stretch/>
        </p:blipFill>
        <p:spPr>
          <a:xfrm>
            <a:off x="2135274" y="2914946"/>
            <a:ext cx="6086543" cy="3618083"/>
          </a:xfrm>
          <a:prstGeom prst="rect">
            <a:avLst/>
          </a:prstGeom>
          <a:ln w="25400">
            <a:solidFill>
              <a:schemeClr val="tx1"/>
            </a:solidFill>
          </a:ln>
        </p:spPr>
      </p:pic>
    </p:spTree>
    <p:extLst>
      <p:ext uri="{BB962C8B-B14F-4D97-AF65-F5344CB8AC3E}">
        <p14:creationId xmlns:p14="http://schemas.microsoft.com/office/powerpoint/2010/main" val="3776480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rotWithShape="1">
          <a:blip r:embed="rId2"/>
          <a:srcRect l="42193" t="52751" r="40426" b="21858"/>
          <a:stretch/>
        </p:blipFill>
        <p:spPr>
          <a:xfrm>
            <a:off x="413538" y="2564904"/>
            <a:ext cx="3456384" cy="2600845"/>
          </a:xfrm>
          <a:prstGeom prst="rect">
            <a:avLst/>
          </a:prstGeom>
        </p:spPr>
      </p:pic>
      <p:cxnSp>
        <p:nvCxnSpPr>
          <p:cNvPr id="31" name="Connettore diritto 30"/>
          <p:cNvCxnSpPr>
            <a:stCxn id="35" idx="0"/>
          </p:cNvCxnSpPr>
          <p:nvPr/>
        </p:nvCxnSpPr>
        <p:spPr>
          <a:xfrm flipV="1">
            <a:off x="2630943" y="3591018"/>
            <a:ext cx="1130968" cy="2346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575556" y="857251"/>
            <a:ext cx="3844044" cy="738664"/>
          </a:xfrm>
        </p:spPr>
        <p:txBody>
          <a:bodyPr/>
          <a:lstStyle/>
          <a:p>
            <a:pPr algn="ctr"/>
            <a:r>
              <a:rPr lang="it-IT" b="1" dirty="0">
                <a:solidFill>
                  <a:srgbClr val="FF0000"/>
                </a:solidFill>
                <a:latin typeface="Times New Roman" panose="02020603050405020304" pitchFamily="18" charset="0"/>
                <a:cs typeface="Times New Roman" panose="02020603050405020304" pitchFamily="18" charset="0"/>
              </a:rPr>
              <a:t>         </a:t>
            </a:r>
            <a:r>
              <a:rPr lang="it-IT" b="1" dirty="0">
                <a:solidFill>
                  <a:srgbClr val="0070C0"/>
                </a:solidFill>
                <a:latin typeface="Times New Roman" panose="02020603050405020304" pitchFamily="18" charset="0"/>
                <a:cs typeface="Times New Roman" panose="02020603050405020304" pitchFamily="18" charset="0"/>
              </a:rPr>
              <a:t>Source layout 5: </a:t>
            </a:r>
            <a:br>
              <a:rPr lang="it-IT" b="1" dirty="0">
                <a:solidFill>
                  <a:srgbClr val="0070C0"/>
                </a:solidFill>
                <a:latin typeface="Times New Roman" panose="02020603050405020304" pitchFamily="18" charset="0"/>
                <a:cs typeface="Times New Roman" panose="02020603050405020304" pitchFamily="18" charset="0"/>
              </a:rPr>
            </a:br>
            <a:r>
              <a:rPr lang="it-IT" b="1" dirty="0">
                <a:solidFill>
                  <a:srgbClr val="0070C0"/>
                </a:solidFill>
                <a:latin typeface="Times New Roman" panose="02020603050405020304" pitchFamily="18" charset="0"/>
                <a:cs typeface="Times New Roman" panose="02020603050405020304" pitchFamily="18" charset="0"/>
              </a:rPr>
              <a:t>The </a:t>
            </a:r>
            <a:r>
              <a:rPr lang="it-IT" b="1" dirty="0" err="1">
                <a:solidFill>
                  <a:srgbClr val="0070C0"/>
                </a:solidFill>
                <a:latin typeface="Times New Roman" panose="02020603050405020304" pitchFamily="18" charset="0"/>
                <a:cs typeface="Times New Roman" panose="02020603050405020304" pitchFamily="18" charset="0"/>
              </a:rPr>
              <a:t>arc</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compressor</a:t>
            </a:r>
            <a:endParaRPr lang="it-IT" b="1" dirty="0">
              <a:solidFill>
                <a:srgbClr val="0070C0"/>
              </a:solidFill>
              <a:latin typeface="Times New Roman" panose="02020603050405020304" pitchFamily="18" charset="0"/>
              <a:cs typeface="Times New Roman" panose="02020603050405020304" pitchFamily="18" charset="0"/>
            </a:endParaRPr>
          </a:p>
        </p:txBody>
      </p:sp>
      <p:grpSp>
        <p:nvGrpSpPr>
          <p:cNvPr id="26" name="Gruppo 25"/>
          <p:cNvGrpSpPr/>
          <p:nvPr/>
        </p:nvGrpSpPr>
        <p:grpSpPr>
          <a:xfrm>
            <a:off x="5166066" y="2240868"/>
            <a:ext cx="3186354" cy="783598"/>
            <a:chOff x="3716736" y="1556792"/>
            <a:chExt cx="4351126" cy="1044797"/>
          </a:xfrm>
        </p:grpSpPr>
        <p:sp>
          <p:nvSpPr>
            <p:cNvPr id="5" name="Cubo 4"/>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 name="Cubo 5"/>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 name="Cubo 6"/>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 name="Cubo 7"/>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 name="Cubo 8"/>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 name="Triangolo isoscele 9"/>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 name="Cubo 10"/>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 name="Cubo 11"/>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 name="Cubo 12"/>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 name="Triangolo isoscele 13"/>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 name="Cubo 14"/>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 name="Cubo 15"/>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 name="Cubo 16"/>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 name="Cubo 17"/>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 name="Ovale 18"/>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 name="Ovale 19"/>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 name="Ovale 20"/>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 name="Ovale 21"/>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 name="Ovale 22"/>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 name="Ovale 23"/>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pic>
        <p:nvPicPr>
          <p:cNvPr id="25" name="Immagine 24"/>
          <p:cNvPicPr>
            <a:picLocks noChangeAspect="1"/>
          </p:cNvPicPr>
          <p:nvPr/>
        </p:nvPicPr>
        <p:blipFill rotWithShape="1">
          <a:blip r:embed="rId3"/>
          <a:srcRect l="37716" t="25266" r="42693" b="51237"/>
          <a:stretch/>
        </p:blipFill>
        <p:spPr>
          <a:xfrm>
            <a:off x="4842030" y="3779304"/>
            <a:ext cx="3672408" cy="2247714"/>
          </a:xfrm>
          <a:prstGeom prst="rect">
            <a:avLst/>
          </a:prstGeom>
        </p:spPr>
      </p:pic>
      <p:sp>
        <p:nvSpPr>
          <p:cNvPr id="27" name="CasellaDiTesto 26"/>
          <p:cNvSpPr txBox="1"/>
          <p:nvPr/>
        </p:nvSpPr>
        <p:spPr>
          <a:xfrm>
            <a:off x="6192180" y="2780928"/>
            <a:ext cx="1114408" cy="369332"/>
          </a:xfrm>
          <a:prstGeom prst="rect">
            <a:avLst/>
          </a:prstGeom>
          <a:noFill/>
        </p:spPr>
        <p:txBody>
          <a:bodyPr wrap="none" rtlCol="0">
            <a:spAutoFit/>
          </a:bodyPr>
          <a:lstStyle/>
          <a:p>
            <a:r>
              <a:rPr lang="it-IT" dirty="0" err="1">
                <a:latin typeface="Times New Roman" panose="02020603050405020304" pitchFamily="18" charset="0"/>
                <a:cs typeface="Times New Roman" panose="02020603050405020304" pitchFamily="18" charset="0"/>
              </a:rPr>
              <a:t>One</a:t>
            </a:r>
            <a:r>
              <a:rPr lang="it-IT" dirty="0">
                <a:latin typeface="Times New Roman" panose="02020603050405020304" pitchFamily="18" charset="0"/>
                <a:cs typeface="Times New Roman" panose="02020603050405020304" pitchFamily="18" charset="0"/>
              </a:rPr>
              <a:t> DBA</a:t>
            </a:r>
          </a:p>
        </p:txBody>
      </p:sp>
      <p:sp>
        <p:nvSpPr>
          <p:cNvPr id="29" name="CasellaDiTesto 28"/>
          <p:cNvSpPr txBox="1"/>
          <p:nvPr/>
        </p:nvSpPr>
        <p:spPr>
          <a:xfrm>
            <a:off x="629562" y="2078850"/>
            <a:ext cx="4284250"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14 Double Bending </a:t>
            </a:r>
            <a:r>
              <a:rPr lang="it-IT" b="1" dirty="0" err="1">
                <a:latin typeface="Times New Roman" panose="02020603050405020304" pitchFamily="18" charset="0"/>
                <a:cs typeface="Times New Roman" panose="02020603050405020304" pitchFamily="18" charset="0"/>
              </a:rPr>
              <a:t>Achromats</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Elettra-</a:t>
            </a:r>
            <a:r>
              <a:rPr lang="it-IT" dirty="0" err="1">
                <a:latin typeface="Times New Roman" panose="02020603050405020304" pitchFamily="18" charset="0"/>
                <a:cs typeface="Times New Roman" panose="02020603050405020304" pitchFamily="18" charset="0"/>
              </a:rPr>
              <a:t>like</a:t>
            </a:r>
            <a:endParaRPr lang="it-IT" dirty="0">
              <a:latin typeface="Times New Roman" panose="02020603050405020304" pitchFamily="18" charset="0"/>
              <a:cs typeface="Times New Roman" panose="02020603050405020304" pitchFamily="18" charset="0"/>
            </a:endParaRPr>
          </a:p>
        </p:txBody>
      </p:sp>
      <p:sp>
        <p:nvSpPr>
          <p:cNvPr id="32" name="Figura a mano libera 31"/>
          <p:cNvSpPr/>
          <p:nvPr/>
        </p:nvSpPr>
        <p:spPr>
          <a:xfrm>
            <a:off x="3848101" y="3104964"/>
            <a:ext cx="4396308" cy="802289"/>
          </a:xfrm>
          <a:custGeom>
            <a:avLst/>
            <a:gdLst>
              <a:gd name="connsiteX0" fmla="*/ 0 w 5872533"/>
              <a:gd name="connsiteY0" fmla="*/ 1137920 h 1201550"/>
              <a:gd name="connsiteX1" fmla="*/ 1361440 w 5872533"/>
              <a:gd name="connsiteY1" fmla="*/ 1127760 h 1201550"/>
              <a:gd name="connsiteX2" fmla="*/ 5140960 w 5872533"/>
              <a:gd name="connsiteY2" fmla="*/ 396240 h 1201550"/>
              <a:gd name="connsiteX3" fmla="*/ 5872480 w 5872533"/>
              <a:gd name="connsiteY3" fmla="*/ 0 h 1201550"/>
              <a:gd name="connsiteX4" fmla="*/ 5872480 w 5872533"/>
              <a:gd name="connsiteY4" fmla="*/ 0 h 1201550"/>
              <a:gd name="connsiteX5" fmla="*/ 5872480 w 5872533"/>
              <a:gd name="connsiteY5" fmla="*/ 0 h 120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2533" h="1201550">
                <a:moveTo>
                  <a:pt x="0" y="1137920"/>
                </a:moveTo>
                <a:cubicBezTo>
                  <a:pt x="252306" y="1194646"/>
                  <a:pt x="504613" y="1251373"/>
                  <a:pt x="1361440" y="1127760"/>
                </a:cubicBezTo>
                <a:cubicBezTo>
                  <a:pt x="2218267" y="1004147"/>
                  <a:pt x="4389120" y="584200"/>
                  <a:pt x="5140960" y="396240"/>
                </a:cubicBezTo>
                <a:cubicBezTo>
                  <a:pt x="5892800" y="208280"/>
                  <a:pt x="5872480" y="0"/>
                  <a:pt x="5872480" y="0"/>
                </a:cubicBezTo>
                <a:lnTo>
                  <a:pt x="5872480" y="0"/>
                </a:lnTo>
                <a:lnTo>
                  <a:pt x="5872480"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 name="Rettangolo arrotondato 32"/>
          <p:cNvSpPr/>
          <p:nvPr/>
        </p:nvSpPr>
        <p:spPr>
          <a:xfrm>
            <a:off x="5220072" y="2078850"/>
            <a:ext cx="3078342" cy="11341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Figura a mano libera 33"/>
          <p:cNvSpPr/>
          <p:nvPr/>
        </p:nvSpPr>
        <p:spPr>
          <a:xfrm>
            <a:off x="3707904" y="3104964"/>
            <a:ext cx="1516380" cy="244271"/>
          </a:xfrm>
          <a:custGeom>
            <a:avLst/>
            <a:gdLst>
              <a:gd name="connsiteX0" fmla="*/ 0 w 2021840"/>
              <a:gd name="connsiteY0" fmla="*/ 274320 h 325694"/>
              <a:gd name="connsiteX1" fmla="*/ 1259840 w 2021840"/>
              <a:gd name="connsiteY1" fmla="*/ 304800 h 325694"/>
              <a:gd name="connsiteX2" fmla="*/ 2021840 w 2021840"/>
              <a:gd name="connsiteY2" fmla="*/ 0 h 325694"/>
              <a:gd name="connsiteX3" fmla="*/ 2021840 w 2021840"/>
              <a:gd name="connsiteY3" fmla="*/ 0 h 325694"/>
              <a:gd name="connsiteX4" fmla="*/ 2021840 w 2021840"/>
              <a:gd name="connsiteY4" fmla="*/ 0 h 325694"/>
              <a:gd name="connsiteX5" fmla="*/ 2021840 w 2021840"/>
              <a:gd name="connsiteY5" fmla="*/ 0 h 32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40" h="325694">
                <a:moveTo>
                  <a:pt x="0" y="274320"/>
                </a:moveTo>
                <a:cubicBezTo>
                  <a:pt x="461433" y="312420"/>
                  <a:pt x="922867" y="350520"/>
                  <a:pt x="1259840" y="304800"/>
                </a:cubicBezTo>
                <a:cubicBezTo>
                  <a:pt x="1596813" y="259080"/>
                  <a:pt x="2021840" y="0"/>
                  <a:pt x="2021840" y="0"/>
                </a:cubicBezTo>
                <a:lnTo>
                  <a:pt x="2021840" y="0"/>
                </a:lnTo>
                <a:lnTo>
                  <a:pt x="2021840" y="0"/>
                </a:lnTo>
                <a:lnTo>
                  <a:pt x="2021840"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 name="Triangolo isoscele 34"/>
          <p:cNvSpPr/>
          <p:nvPr/>
        </p:nvSpPr>
        <p:spPr>
          <a:xfrm rot="15481094">
            <a:off x="2910034" y="3141216"/>
            <a:ext cx="550717" cy="113359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Arco 35"/>
          <p:cNvSpPr/>
          <p:nvPr/>
        </p:nvSpPr>
        <p:spPr>
          <a:xfrm>
            <a:off x="2951820" y="3645024"/>
            <a:ext cx="54006" cy="378042"/>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37" name="CasellaDiTesto 36"/>
          <p:cNvSpPr txBox="1"/>
          <p:nvPr/>
        </p:nvSpPr>
        <p:spPr>
          <a:xfrm>
            <a:off x="3167844" y="3537012"/>
            <a:ext cx="426720"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30°</a:t>
            </a:r>
          </a:p>
        </p:txBody>
      </p:sp>
      <p:sp>
        <p:nvSpPr>
          <p:cNvPr id="38" name="Rettangolo 37"/>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2735796" y="3807042"/>
            <a:ext cx="963725"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R=41 m</a:t>
            </a:r>
          </a:p>
        </p:txBody>
      </p:sp>
      <p:sp>
        <p:nvSpPr>
          <p:cNvPr id="4" name="CasellaDiTesto 3"/>
          <p:cNvSpPr txBox="1"/>
          <p:nvPr/>
        </p:nvSpPr>
        <p:spPr>
          <a:xfrm>
            <a:off x="5652120" y="3212976"/>
            <a:ext cx="1309974"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R</a:t>
            </a:r>
            <a:r>
              <a:rPr lang="it-IT" b="1" baseline="-25000" dirty="0">
                <a:latin typeface="Times New Roman" panose="02020603050405020304" pitchFamily="18" charset="0"/>
                <a:cs typeface="Times New Roman" panose="02020603050405020304" pitchFamily="18" charset="0"/>
              </a:rPr>
              <a:t>56</a:t>
            </a:r>
            <a:r>
              <a:rPr lang="it-IT" b="1" dirty="0">
                <a:latin typeface="Times New Roman" panose="02020603050405020304" pitchFamily="18" charset="0"/>
                <a:cs typeface="Times New Roman" panose="02020603050405020304" pitchFamily="18" charset="0"/>
              </a:rPr>
              <a:t>=35 mm</a:t>
            </a:r>
          </a:p>
        </p:txBody>
      </p:sp>
      <p:sp>
        <p:nvSpPr>
          <p:cNvPr id="39" name="Cubo 38"/>
          <p:cNvSpPr/>
          <p:nvPr/>
        </p:nvSpPr>
        <p:spPr>
          <a:xfrm>
            <a:off x="8406426" y="2618910"/>
            <a:ext cx="162018" cy="378042"/>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 name="Triangolo isoscele 39"/>
          <p:cNvSpPr/>
          <p:nvPr/>
        </p:nvSpPr>
        <p:spPr>
          <a:xfrm rot="7221692">
            <a:off x="8399603" y="2265384"/>
            <a:ext cx="364388" cy="318212"/>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1" name="Ovale 40"/>
          <p:cNvSpPr/>
          <p:nvPr/>
        </p:nvSpPr>
        <p:spPr>
          <a:xfrm>
            <a:off x="8406426" y="3104965"/>
            <a:ext cx="108012" cy="37804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 name="CasellaDiTesto 29"/>
          <p:cNvSpPr txBox="1"/>
          <p:nvPr/>
        </p:nvSpPr>
        <p:spPr>
          <a:xfrm>
            <a:off x="8546666" y="2402886"/>
            <a:ext cx="61747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dipole</a:t>
            </a:r>
            <a:endParaRPr lang="it-IT" sz="1350" dirty="0">
              <a:latin typeface="Times New Roman" panose="02020603050405020304" pitchFamily="18" charset="0"/>
              <a:cs typeface="Times New Roman" panose="02020603050405020304" pitchFamily="18" charset="0"/>
            </a:endParaRPr>
          </a:p>
        </p:txBody>
      </p:sp>
      <p:sp>
        <p:nvSpPr>
          <p:cNvPr id="42" name="CasellaDiTesto 41"/>
          <p:cNvSpPr txBox="1"/>
          <p:nvPr/>
        </p:nvSpPr>
        <p:spPr>
          <a:xfrm>
            <a:off x="8460432" y="2888940"/>
            <a:ext cx="52129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quad</a:t>
            </a:r>
            <a:endParaRPr lang="it-IT" sz="1350" dirty="0">
              <a:latin typeface="Times New Roman" panose="02020603050405020304" pitchFamily="18" charset="0"/>
              <a:cs typeface="Times New Roman" panose="02020603050405020304" pitchFamily="18" charset="0"/>
            </a:endParaRPr>
          </a:p>
        </p:txBody>
      </p:sp>
      <p:sp>
        <p:nvSpPr>
          <p:cNvPr id="43" name="CasellaDiTesto 42"/>
          <p:cNvSpPr txBox="1"/>
          <p:nvPr/>
        </p:nvSpPr>
        <p:spPr>
          <a:xfrm>
            <a:off x="8352420" y="3429000"/>
            <a:ext cx="848309"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sextupole</a:t>
            </a:r>
            <a:endParaRPr lang="it-IT" sz="1350" dirty="0">
              <a:latin typeface="Times New Roman" panose="02020603050405020304" pitchFamily="18" charset="0"/>
              <a:cs typeface="Times New Roman" panose="02020603050405020304" pitchFamily="18" charset="0"/>
            </a:endParaRPr>
          </a:p>
        </p:txBody>
      </p:sp>
      <p:sp>
        <p:nvSpPr>
          <p:cNvPr id="44" name="CasellaDiTesto 43"/>
          <p:cNvSpPr txBox="1"/>
          <p:nvPr/>
        </p:nvSpPr>
        <p:spPr>
          <a:xfrm>
            <a:off x="737574" y="5265205"/>
            <a:ext cx="3627916" cy="646331"/>
          </a:xfrm>
          <a:prstGeom prst="rect">
            <a:avLst/>
          </a:prstGeom>
          <a:noFill/>
        </p:spPr>
        <p:txBody>
          <a:bodyPr wrap="none" rtlCol="0">
            <a:spAutoFit/>
          </a:bodyPr>
          <a:lstStyle/>
          <a:p>
            <a:r>
              <a:rPr lang="it-IT" dirty="0" err="1">
                <a:latin typeface="Times New Roman" panose="02020603050405020304" pitchFamily="18" charset="0"/>
                <a:cs typeface="Times New Roman" panose="02020603050405020304" pitchFamily="18" charset="0"/>
              </a:rPr>
              <a:t>Study</a:t>
            </a:r>
            <a:r>
              <a:rPr lang="it-IT" dirty="0">
                <a:latin typeface="Times New Roman" panose="02020603050405020304" pitchFamily="18" charset="0"/>
                <a:cs typeface="Times New Roman" panose="02020603050405020304" pitchFamily="18" charset="0"/>
              </a:rPr>
              <a:t> of the </a:t>
            </a:r>
            <a:r>
              <a:rPr lang="it-IT" dirty="0" err="1">
                <a:latin typeface="Times New Roman" panose="02020603050405020304" pitchFamily="18" charset="0"/>
                <a:cs typeface="Times New Roman" panose="02020603050405020304" pitchFamily="18" charset="0"/>
              </a:rPr>
              <a:t>arc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compressor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done</a:t>
            </a:r>
            <a:r>
              <a:rPr lang="it-IT" dirty="0">
                <a:latin typeface="Times New Roman" panose="02020603050405020304" pitchFamily="18" charset="0"/>
                <a:cs typeface="Times New Roman" panose="02020603050405020304" pitchFamily="18" charset="0"/>
              </a:rPr>
              <a:t> by </a:t>
            </a:r>
          </a:p>
          <a:p>
            <a:r>
              <a:rPr lang="it-IT" b="1" dirty="0">
                <a:solidFill>
                  <a:srgbClr val="FF0000"/>
                </a:solidFill>
                <a:latin typeface="Times New Roman" panose="02020603050405020304" pitchFamily="18" charset="0"/>
                <a:cs typeface="Times New Roman" panose="02020603050405020304" pitchFamily="18" charset="0"/>
              </a:rPr>
              <a:t>M. Rossetti Conti</a:t>
            </a:r>
          </a:p>
        </p:txBody>
      </p:sp>
      <p:pic>
        <p:nvPicPr>
          <p:cNvPr id="45" name="Picture 44">
            <a:extLst>
              <a:ext uri="{FF2B5EF4-FFF2-40B4-BE49-F238E27FC236}">
                <a16:creationId xmlns:a16="http://schemas.microsoft.com/office/drawing/2014/main" id="{7622C2C6-86D7-5B4C-A609-7F0C68850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50" name="Picture 49">
            <a:extLst>
              <a:ext uri="{FF2B5EF4-FFF2-40B4-BE49-F238E27FC236}">
                <a16:creationId xmlns:a16="http://schemas.microsoft.com/office/drawing/2014/main" id="{77A39D41-6482-464B-A5CD-7ADDD04CC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759673"/>
            <a:ext cx="3716970" cy="1236424"/>
          </a:xfrm>
          <a:prstGeom prst="rect">
            <a:avLst/>
          </a:prstGeom>
          <a:ln w="25400">
            <a:noFill/>
          </a:ln>
        </p:spPr>
      </p:pic>
      <p:sp>
        <p:nvSpPr>
          <p:cNvPr id="49" name="Footer Placeholder 1">
            <a:extLst>
              <a:ext uri="{FF2B5EF4-FFF2-40B4-BE49-F238E27FC236}">
                <a16:creationId xmlns:a16="http://schemas.microsoft.com/office/drawing/2014/main" id="{AD150855-2F97-9342-A940-07587069B3A1}"/>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398219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extLst/>
          </p:nvPr>
        </p:nvGraphicFramePr>
        <p:xfrm>
          <a:off x="683569" y="3260250"/>
          <a:ext cx="3098006" cy="2180035"/>
        </p:xfrm>
        <a:graphic>
          <a:graphicData uri="http://schemas.openxmlformats.org/presentationml/2006/ole">
            <mc:AlternateContent xmlns:mc="http://schemas.openxmlformats.org/markup-compatibility/2006">
              <mc:Choice xmlns:v="urn:schemas-microsoft-com:vml" Requires="v">
                <p:oleObj spid="_x0000_s214445" name="Graph" r:id="rId3" imgW="4131360" imgH="2907360" progId="Origin50.Graph">
                  <p:embed/>
                </p:oleObj>
              </mc:Choice>
              <mc:Fallback>
                <p:oleObj name="Graph" r:id="rId3" imgW="4131360" imgH="2907360" progId="Origin50.Graph">
                  <p:embed/>
                  <p:pic>
                    <p:nvPicPr>
                      <p:cNvPr id="4" name="Oggetto 3"/>
                      <p:cNvPicPr/>
                      <p:nvPr/>
                    </p:nvPicPr>
                    <p:blipFill>
                      <a:blip r:embed="rId4"/>
                      <a:stretch>
                        <a:fillRect/>
                      </a:stretch>
                    </p:blipFill>
                    <p:spPr>
                      <a:xfrm>
                        <a:off x="683569" y="3260250"/>
                        <a:ext cx="3098006" cy="2180035"/>
                      </a:xfrm>
                      <a:prstGeom prst="rect">
                        <a:avLst/>
                      </a:prstGeom>
                    </p:spPr>
                  </p:pic>
                </p:oleObj>
              </mc:Fallback>
            </mc:AlternateContent>
          </a:graphicData>
        </a:graphic>
      </p:graphicFrame>
      <p:cxnSp>
        <p:nvCxnSpPr>
          <p:cNvPr id="417" name="Connettore 2 416"/>
          <p:cNvCxnSpPr/>
          <p:nvPr/>
        </p:nvCxnSpPr>
        <p:spPr>
          <a:xfrm>
            <a:off x="8082390" y="2186862"/>
            <a:ext cx="433869" cy="36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5" name="Oggetto 4"/>
          <p:cNvGraphicFramePr>
            <a:graphicFrameLocks noChangeAspect="1"/>
          </p:cNvGraphicFramePr>
          <p:nvPr>
            <p:extLst/>
          </p:nvPr>
        </p:nvGraphicFramePr>
        <p:xfrm>
          <a:off x="4409982" y="3212976"/>
          <a:ext cx="3132348" cy="2280208"/>
        </p:xfrm>
        <a:graphic>
          <a:graphicData uri="http://schemas.openxmlformats.org/presentationml/2006/ole">
            <mc:AlternateContent xmlns:mc="http://schemas.openxmlformats.org/markup-compatibility/2006">
              <mc:Choice xmlns:v="urn:schemas-microsoft-com:vml" Requires="v">
                <p:oleObj spid="_x0000_s214446" name="Graph" r:id="rId5" imgW="4131360" imgH="2907360" progId="Origin50.Graph">
                  <p:embed/>
                </p:oleObj>
              </mc:Choice>
              <mc:Fallback>
                <p:oleObj name="Graph" r:id="rId5" imgW="4131360" imgH="2907360" progId="Origin50.Graph">
                  <p:embed/>
                  <p:pic>
                    <p:nvPicPr>
                      <p:cNvPr id="5" name="Oggetto 4"/>
                      <p:cNvPicPr/>
                      <p:nvPr/>
                    </p:nvPicPr>
                    <p:blipFill>
                      <a:blip r:embed="rId6"/>
                      <a:stretch>
                        <a:fillRect/>
                      </a:stretch>
                    </p:blipFill>
                    <p:spPr>
                      <a:xfrm>
                        <a:off x="4409982" y="3212976"/>
                        <a:ext cx="3132348" cy="2280208"/>
                      </a:xfrm>
                      <a:prstGeom prst="rect">
                        <a:avLst/>
                      </a:prstGeom>
                    </p:spPr>
                  </p:pic>
                </p:oleObj>
              </mc:Fallback>
            </mc:AlternateContent>
          </a:graphicData>
        </a:graphic>
      </p:graphicFrame>
      <p:graphicFrame>
        <p:nvGraphicFramePr>
          <p:cNvPr id="7" name="Oggetto 6"/>
          <p:cNvGraphicFramePr>
            <a:graphicFrameLocks noChangeAspect="1"/>
          </p:cNvGraphicFramePr>
          <p:nvPr>
            <p:extLst/>
          </p:nvPr>
        </p:nvGraphicFramePr>
        <p:xfrm>
          <a:off x="6786246" y="3266982"/>
          <a:ext cx="1512168" cy="2214246"/>
        </p:xfrm>
        <a:graphic>
          <a:graphicData uri="http://schemas.openxmlformats.org/presentationml/2006/ole">
            <mc:AlternateContent xmlns:mc="http://schemas.openxmlformats.org/markup-compatibility/2006">
              <mc:Choice xmlns:v="urn:schemas-microsoft-com:vml" Requires="v">
                <p:oleObj spid="_x0000_s214447" name="Graph" r:id="rId7" imgW="4131360" imgH="2907360" progId="Origin50.Graph">
                  <p:embed/>
                </p:oleObj>
              </mc:Choice>
              <mc:Fallback>
                <p:oleObj name="Graph" r:id="rId7" imgW="4131360" imgH="2907360" progId="Origin50.Graph">
                  <p:embed/>
                  <p:pic>
                    <p:nvPicPr>
                      <p:cNvPr id="7" name="Oggetto 6"/>
                      <p:cNvPicPr/>
                      <p:nvPr/>
                    </p:nvPicPr>
                    <p:blipFill>
                      <a:blip r:embed="rId8"/>
                      <a:stretch>
                        <a:fillRect/>
                      </a:stretch>
                    </p:blipFill>
                    <p:spPr>
                      <a:xfrm>
                        <a:off x="6786246" y="3266982"/>
                        <a:ext cx="1512168" cy="2214246"/>
                      </a:xfrm>
                      <a:prstGeom prst="rect">
                        <a:avLst/>
                      </a:prstGeom>
                    </p:spPr>
                  </p:pic>
                </p:oleObj>
              </mc:Fallback>
            </mc:AlternateContent>
          </a:graphicData>
        </a:graphic>
      </p:graphicFrame>
      <p:sp>
        <p:nvSpPr>
          <p:cNvPr id="8" name="Rettangolo 7"/>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Titolo 1"/>
          <p:cNvSpPr>
            <a:spLocks noGrp="1"/>
          </p:cNvSpPr>
          <p:nvPr>
            <p:ph type="title"/>
          </p:nvPr>
        </p:nvSpPr>
        <p:spPr>
          <a:xfrm>
            <a:off x="953598" y="857251"/>
            <a:ext cx="7886700" cy="369332"/>
          </a:xfrm>
        </p:spPr>
        <p:txBody>
          <a:bodyPr/>
          <a:lstStyle/>
          <a:p>
            <a:r>
              <a:rPr lang="it-IT" b="1" dirty="0" err="1">
                <a:solidFill>
                  <a:srgbClr val="0070C0"/>
                </a:solidFill>
                <a:latin typeface="Times New Roman" panose="02020603050405020304" pitchFamily="18" charset="0"/>
                <a:cs typeface="Times New Roman" panose="02020603050405020304" pitchFamily="18" charset="0"/>
              </a:rPr>
              <a:t>Beam</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dynamics</a:t>
            </a:r>
            <a:r>
              <a:rPr lang="it-IT" b="1" dirty="0">
                <a:solidFill>
                  <a:srgbClr val="0070C0"/>
                </a:solidFill>
                <a:latin typeface="Times New Roman" panose="02020603050405020304" pitchFamily="18" charset="0"/>
                <a:cs typeface="Times New Roman" panose="02020603050405020304" pitchFamily="18" charset="0"/>
              </a:rPr>
              <a:t> 1: </a:t>
            </a:r>
            <a:r>
              <a:rPr lang="it-IT" b="1" dirty="0" err="1">
                <a:solidFill>
                  <a:srgbClr val="0070C0"/>
                </a:solidFill>
                <a:latin typeface="Times New Roman" panose="02020603050405020304" pitchFamily="18" charset="0"/>
                <a:cs typeface="Times New Roman" panose="02020603050405020304" pitchFamily="18" charset="0"/>
              </a:rPr>
              <a:t>before</a:t>
            </a:r>
            <a:r>
              <a:rPr lang="it-IT" b="1" dirty="0">
                <a:solidFill>
                  <a:srgbClr val="0070C0"/>
                </a:solidFill>
                <a:latin typeface="Times New Roman" panose="02020603050405020304" pitchFamily="18" charset="0"/>
                <a:cs typeface="Times New Roman" panose="02020603050405020304" pitchFamily="18" charset="0"/>
              </a:rPr>
              <a:t> the </a:t>
            </a:r>
            <a:r>
              <a:rPr lang="it-IT" b="1" dirty="0" err="1">
                <a:solidFill>
                  <a:srgbClr val="0070C0"/>
                </a:solidFill>
                <a:latin typeface="Times New Roman" panose="02020603050405020304" pitchFamily="18" charset="0"/>
                <a:cs typeface="Times New Roman" panose="02020603050405020304" pitchFamily="18" charset="0"/>
              </a:rPr>
              <a:t>arc</a:t>
            </a:r>
            <a:r>
              <a:rPr lang="it-IT" b="1" dirty="0">
                <a:solidFill>
                  <a:srgbClr val="0070C0"/>
                </a:solidFill>
                <a:latin typeface="Times New Roman" panose="02020603050405020304" pitchFamily="18" charset="0"/>
                <a:cs typeface="Times New Roman" panose="02020603050405020304" pitchFamily="18" charset="0"/>
              </a:rPr>
              <a:t>, Q=50 </a:t>
            </a:r>
            <a:r>
              <a:rPr lang="it-IT" b="1" dirty="0" err="1">
                <a:solidFill>
                  <a:srgbClr val="0070C0"/>
                </a:solidFill>
                <a:latin typeface="Times New Roman" panose="02020603050405020304" pitchFamily="18" charset="0"/>
                <a:cs typeface="Times New Roman" panose="02020603050405020304" pitchFamily="18" charset="0"/>
              </a:rPr>
              <a:t>pC</a:t>
            </a:r>
            <a:endParaRPr lang="it-IT"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0" name="Oggetto 9"/>
          <p:cNvGraphicFramePr>
            <a:graphicFrameLocks noChangeAspect="1"/>
          </p:cNvGraphicFramePr>
          <p:nvPr>
            <p:extLst/>
          </p:nvPr>
        </p:nvGraphicFramePr>
        <p:xfrm>
          <a:off x="683569" y="2614951"/>
          <a:ext cx="3098006" cy="1089422"/>
        </p:xfrm>
        <a:graphic>
          <a:graphicData uri="http://schemas.openxmlformats.org/presentationml/2006/ole">
            <mc:AlternateContent xmlns:mc="http://schemas.openxmlformats.org/markup-compatibility/2006">
              <mc:Choice xmlns:v="urn:schemas-microsoft-com:vml" Requires="v">
                <p:oleObj spid="_x0000_s214448" name="Graph" r:id="rId9" imgW="4131360" imgH="2907360" progId="Origin50.Graph">
                  <p:embed/>
                </p:oleObj>
              </mc:Choice>
              <mc:Fallback>
                <p:oleObj name="Graph" r:id="rId9" imgW="4131360" imgH="2907360" progId="Origin50.Graph">
                  <p:embed/>
                  <p:pic>
                    <p:nvPicPr>
                      <p:cNvPr id="10" name="Oggetto 9"/>
                      <p:cNvPicPr/>
                      <p:nvPr/>
                    </p:nvPicPr>
                    <p:blipFill>
                      <a:blip r:embed="rId10"/>
                      <a:stretch>
                        <a:fillRect/>
                      </a:stretch>
                    </p:blipFill>
                    <p:spPr>
                      <a:xfrm>
                        <a:off x="683569" y="2614951"/>
                        <a:ext cx="3098006" cy="1089422"/>
                      </a:xfrm>
                      <a:prstGeom prst="rect">
                        <a:avLst/>
                      </a:prstGeom>
                    </p:spPr>
                  </p:pic>
                </p:oleObj>
              </mc:Fallback>
            </mc:AlternateContent>
          </a:graphicData>
        </a:graphic>
      </p:graphicFrame>
      <p:graphicFrame>
        <p:nvGraphicFramePr>
          <p:cNvPr id="11" name="Oggetto 10"/>
          <p:cNvGraphicFramePr>
            <a:graphicFrameLocks noChangeAspect="1"/>
          </p:cNvGraphicFramePr>
          <p:nvPr>
            <p:extLst/>
          </p:nvPr>
        </p:nvGraphicFramePr>
        <p:xfrm>
          <a:off x="3059832" y="3260250"/>
          <a:ext cx="1549003" cy="2160240"/>
        </p:xfrm>
        <a:graphic>
          <a:graphicData uri="http://schemas.openxmlformats.org/presentationml/2006/ole">
            <mc:AlternateContent xmlns:mc="http://schemas.openxmlformats.org/markup-compatibility/2006">
              <mc:Choice xmlns:v="urn:schemas-microsoft-com:vml" Requires="v">
                <p:oleObj spid="_x0000_s214449" name="Graph" r:id="rId11" imgW="4131360" imgH="2907360" progId="Origin50.Graph">
                  <p:embed/>
                </p:oleObj>
              </mc:Choice>
              <mc:Fallback>
                <p:oleObj name="Graph" r:id="rId11" imgW="4131360" imgH="2907360" progId="Origin50.Graph">
                  <p:embed/>
                  <p:pic>
                    <p:nvPicPr>
                      <p:cNvPr id="11" name="Oggetto 10"/>
                      <p:cNvPicPr/>
                      <p:nvPr/>
                    </p:nvPicPr>
                    <p:blipFill>
                      <a:blip r:embed="rId12"/>
                      <a:stretch>
                        <a:fillRect/>
                      </a:stretch>
                    </p:blipFill>
                    <p:spPr>
                      <a:xfrm>
                        <a:off x="3059832" y="3260250"/>
                        <a:ext cx="1549003" cy="2160240"/>
                      </a:xfrm>
                      <a:prstGeom prst="rect">
                        <a:avLst/>
                      </a:prstGeom>
                    </p:spPr>
                  </p:pic>
                </p:oleObj>
              </mc:Fallback>
            </mc:AlternateContent>
          </a:graphicData>
        </a:graphic>
      </p:graphicFrame>
      <p:sp>
        <p:nvSpPr>
          <p:cNvPr id="12" name="CasellaDiTesto 11"/>
          <p:cNvSpPr txBox="1"/>
          <p:nvPr/>
        </p:nvSpPr>
        <p:spPr>
          <a:xfrm>
            <a:off x="1385647" y="5427222"/>
            <a:ext cx="2685351"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Longitudinal</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phase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367" name="Callout con freccia in su 366"/>
          <p:cNvSpPr/>
          <p:nvPr/>
        </p:nvSpPr>
        <p:spPr>
          <a:xfrm>
            <a:off x="1817694" y="2294874"/>
            <a:ext cx="648072" cy="486054"/>
          </a:xfrm>
          <a:prstGeom prst="upArrowCallout">
            <a:avLst>
              <a:gd name="adj1" fmla="val 15476"/>
              <a:gd name="adj2" fmla="val 25000"/>
              <a:gd name="adj3" fmla="val 32143"/>
              <a:gd name="adj4" fmla="val 530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8" name="CasellaDiTesto 367"/>
          <p:cNvSpPr txBox="1"/>
          <p:nvPr/>
        </p:nvSpPr>
        <p:spPr>
          <a:xfrm>
            <a:off x="1871701" y="2456892"/>
            <a:ext cx="61651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here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369" name="CasellaDiTesto 368"/>
          <p:cNvSpPr txBox="1"/>
          <p:nvPr/>
        </p:nvSpPr>
        <p:spPr>
          <a:xfrm>
            <a:off x="2249742" y="4239090"/>
            <a:ext cx="1194558" cy="300082"/>
          </a:xfrm>
          <a:prstGeom prst="rect">
            <a:avLst/>
          </a:prstGeom>
          <a:noFill/>
        </p:spPr>
        <p:txBody>
          <a:bodyPr wrap="none" rtlCol="0">
            <a:spAutoFit/>
          </a:bodyPr>
          <a:lstStyle/>
          <a:p>
            <a:r>
              <a:rPr lang="it-IT" sz="1350" b="1" dirty="0">
                <a:latin typeface="Times New Roman" panose="02020603050405020304" pitchFamily="18" charset="0"/>
                <a:cs typeface="Times New Roman" panose="02020603050405020304" pitchFamily="18" charset="0"/>
              </a:rPr>
              <a:t>&lt;E&gt;=1.5 </a:t>
            </a:r>
            <a:r>
              <a:rPr lang="it-IT" sz="1350" b="1" dirty="0" err="1">
                <a:latin typeface="Times New Roman" panose="02020603050405020304" pitchFamily="18" charset="0"/>
                <a:cs typeface="Times New Roman" panose="02020603050405020304" pitchFamily="18" charset="0"/>
              </a:rPr>
              <a:t>GeV</a:t>
            </a:r>
            <a:endParaRPr lang="it-IT" sz="1350" b="1" dirty="0">
              <a:latin typeface="Times New Roman" panose="02020603050405020304" pitchFamily="18" charset="0"/>
              <a:cs typeface="Times New Roman" panose="02020603050405020304" pitchFamily="18" charset="0"/>
            </a:endParaRPr>
          </a:p>
        </p:txBody>
      </p:sp>
      <p:sp>
        <p:nvSpPr>
          <p:cNvPr id="370" name="CasellaDiTesto 369"/>
          <p:cNvSpPr txBox="1"/>
          <p:nvPr/>
        </p:nvSpPr>
        <p:spPr>
          <a:xfrm>
            <a:off x="3059832" y="2888940"/>
            <a:ext cx="920508" cy="300082"/>
          </a:xfrm>
          <a:prstGeom prst="rect">
            <a:avLst/>
          </a:prstGeom>
          <a:noFill/>
        </p:spPr>
        <p:txBody>
          <a:bodyPr wrap="none" rtlCol="0">
            <a:spAutoFit/>
          </a:bodyPr>
          <a:lstStyle/>
          <a:p>
            <a:r>
              <a:rPr lang="it-IT" sz="1350" b="1" dirty="0" err="1">
                <a:latin typeface="Times New Roman" panose="02020603050405020304" pitchFamily="18" charset="0"/>
                <a:cs typeface="Times New Roman" panose="02020603050405020304" pitchFamily="18" charset="0"/>
              </a:rPr>
              <a:t>I</a:t>
            </a:r>
            <a:r>
              <a:rPr lang="it-IT" sz="1350" b="1" baseline="-25000" dirty="0" err="1">
                <a:latin typeface="Times New Roman" panose="02020603050405020304" pitchFamily="18" charset="0"/>
                <a:cs typeface="Times New Roman" panose="02020603050405020304" pitchFamily="18" charset="0"/>
              </a:rPr>
              <a:t>peak</a:t>
            </a:r>
            <a:r>
              <a:rPr lang="it-IT" sz="1350" b="1" dirty="0">
                <a:latin typeface="Times New Roman" panose="02020603050405020304" pitchFamily="18" charset="0"/>
                <a:cs typeface="Times New Roman" panose="02020603050405020304" pitchFamily="18" charset="0"/>
              </a:rPr>
              <a:t>=16 A</a:t>
            </a:r>
          </a:p>
        </p:txBody>
      </p:sp>
      <p:sp>
        <p:nvSpPr>
          <p:cNvPr id="371" name="CasellaDiTesto 370"/>
          <p:cNvSpPr txBox="1"/>
          <p:nvPr/>
        </p:nvSpPr>
        <p:spPr>
          <a:xfrm>
            <a:off x="3059833" y="3158970"/>
            <a:ext cx="986167"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z</a:t>
            </a:r>
            <a:r>
              <a:rPr lang="it-IT" sz="1350" b="1" dirty="0">
                <a:latin typeface="Times New Roman" panose="02020603050405020304" pitchFamily="18" charset="0"/>
                <a:cs typeface="Times New Roman" panose="02020603050405020304" pitchFamily="18" charset="0"/>
              </a:rPr>
              <a:t>=360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372" name="CasellaDiTesto 371"/>
          <p:cNvSpPr txBox="1"/>
          <p:nvPr/>
        </p:nvSpPr>
        <p:spPr>
          <a:xfrm>
            <a:off x="3329862" y="4833156"/>
            <a:ext cx="1309974" cy="300082"/>
          </a:xfrm>
          <a:prstGeom prst="rect">
            <a:avLst/>
          </a:prstGeom>
          <a:noFill/>
        </p:spPr>
        <p:txBody>
          <a:bodyPr wrap="none" rtlCol="0">
            <a:spAutoFit/>
          </a:bodyPr>
          <a:lstStyle/>
          <a:p>
            <a:r>
              <a:rPr lang="it-IT" sz="1350" b="1" dirty="0">
                <a:latin typeface="Symbol" panose="05050102010706020507" pitchFamily="18" charset="2"/>
                <a:cs typeface="Times New Roman" panose="02020603050405020304" pitchFamily="18" charset="0"/>
              </a:rPr>
              <a:t>D</a:t>
            </a:r>
            <a:r>
              <a:rPr lang="it-IT" sz="1350" b="1" dirty="0">
                <a:latin typeface="Times New Roman" panose="02020603050405020304" pitchFamily="18" charset="0"/>
                <a:cs typeface="Times New Roman" panose="02020603050405020304" pitchFamily="18" charset="0"/>
              </a:rPr>
              <a:t>E/&lt;E&gt;=7 10</a:t>
            </a:r>
            <a:r>
              <a:rPr lang="it-IT" sz="1350" b="1" baseline="30000" dirty="0">
                <a:latin typeface="Times New Roman" panose="02020603050405020304" pitchFamily="18" charset="0"/>
                <a:cs typeface="Times New Roman" panose="02020603050405020304" pitchFamily="18" charset="0"/>
              </a:rPr>
              <a:t>-4</a:t>
            </a:r>
            <a:r>
              <a:rPr lang="it-IT" sz="1350" b="1" dirty="0">
                <a:latin typeface="Times New Roman" panose="02020603050405020304" pitchFamily="18" charset="0"/>
                <a:cs typeface="Times New Roman" panose="02020603050405020304" pitchFamily="18" charset="0"/>
              </a:rPr>
              <a:t> </a:t>
            </a:r>
          </a:p>
        </p:txBody>
      </p:sp>
      <p:graphicFrame>
        <p:nvGraphicFramePr>
          <p:cNvPr id="373" name="Oggetto 372"/>
          <p:cNvGraphicFramePr>
            <a:graphicFrameLocks noChangeAspect="1"/>
          </p:cNvGraphicFramePr>
          <p:nvPr>
            <p:extLst/>
          </p:nvPr>
        </p:nvGraphicFramePr>
        <p:xfrm>
          <a:off x="4355976" y="2564904"/>
          <a:ext cx="3132348" cy="1153921"/>
        </p:xfrm>
        <a:graphic>
          <a:graphicData uri="http://schemas.openxmlformats.org/presentationml/2006/ole">
            <mc:AlternateContent xmlns:mc="http://schemas.openxmlformats.org/markup-compatibility/2006">
              <mc:Choice xmlns:v="urn:schemas-microsoft-com:vml" Requires="v">
                <p:oleObj spid="_x0000_s214450" name="Graph" r:id="rId13" imgW="4131360" imgH="2907360" progId="Origin50.Graph">
                  <p:embed/>
                </p:oleObj>
              </mc:Choice>
              <mc:Fallback>
                <p:oleObj name="Graph" r:id="rId13" imgW="4131360" imgH="2907360" progId="Origin50.Graph">
                  <p:embed/>
                  <p:pic>
                    <p:nvPicPr>
                      <p:cNvPr id="373" name="Oggetto 372"/>
                      <p:cNvPicPr/>
                      <p:nvPr/>
                    </p:nvPicPr>
                    <p:blipFill>
                      <a:blip r:embed="rId14"/>
                      <a:stretch>
                        <a:fillRect/>
                      </a:stretch>
                    </p:blipFill>
                    <p:spPr>
                      <a:xfrm>
                        <a:off x="4355976" y="2564904"/>
                        <a:ext cx="3132348" cy="1153921"/>
                      </a:xfrm>
                      <a:prstGeom prst="rect">
                        <a:avLst/>
                      </a:prstGeom>
                    </p:spPr>
                  </p:pic>
                </p:oleObj>
              </mc:Fallback>
            </mc:AlternateContent>
          </a:graphicData>
        </a:graphic>
      </p:graphicFrame>
      <p:sp>
        <p:nvSpPr>
          <p:cNvPr id="374" name="CasellaDiTesto 373"/>
          <p:cNvSpPr txBox="1"/>
          <p:nvPr/>
        </p:nvSpPr>
        <p:spPr>
          <a:xfrm>
            <a:off x="7272300" y="4617132"/>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nx,y</a:t>
            </a:r>
            <a:r>
              <a:rPr lang="it-IT" sz="1350" b="1" dirty="0">
                <a:latin typeface="Times New Roman" panose="02020603050405020304" pitchFamily="18" charset="0"/>
                <a:cs typeface="Times New Roman" panose="02020603050405020304" pitchFamily="18" charset="0"/>
              </a:rPr>
              <a:t>=0.2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375" name="CasellaDiTesto 374"/>
          <p:cNvSpPr txBox="1"/>
          <p:nvPr/>
        </p:nvSpPr>
        <p:spPr>
          <a:xfrm>
            <a:off x="7218295" y="2888940"/>
            <a:ext cx="819455"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x</a:t>
            </a:r>
            <a:r>
              <a:rPr lang="it-IT" sz="1350" b="1" dirty="0">
                <a:latin typeface="Times New Roman" panose="02020603050405020304" pitchFamily="18" charset="0"/>
                <a:cs typeface="Times New Roman" panose="02020603050405020304" pitchFamily="18" charset="0"/>
              </a:rPr>
              <a:t>=6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grpSp>
        <p:nvGrpSpPr>
          <p:cNvPr id="415" name="Gruppo 414"/>
          <p:cNvGrpSpPr/>
          <p:nvPr/>
        </p:nvGrpSpPr>
        <p:grpSpPr>
          <a:xfrm>
            <a:off x="359532" y="2078850"/>
            <a:ext cx="7992888" cy="216024"/>
            <a:chOff x="479376" y="1628800"/>
            <a:chExt cx="10657184" cy="288032"/>
          </a:xfrm>
        </p:grpSpPr>
        <p:cxnSp>
          <p:nvCxnSpPr>
            <p:cNvPr id="13" name="Connettore 2 12"/>
            <p:cNvCxnSpPr>
              <a:endCxn id="410" idx="3"/>
            </p:cNvCxnSpPr>
            <p:nvPr/>
          </p:nvCxnSpPr>
          <p:spPr>
            <a:xfrm>
              <a:off x="9840416" y="1772816"/>
              <a:ext cx="608448" cy="18211"/>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4" name="Gruppo 13"/>
            <p:cNvGrpSpPr/>
            <p:nvPr/>
          </p:nvGrpSpPr>
          <p:grpSpPr>
            <a:xfrm>
              <a:off x="479376" y="1628800"/>
              <a:ext cx="2016224" cy="288032"/>
              <a:chOff x="4727848" y="3238686"/>
              <a:chExt cx="3816424" cy="685800"/>
            </a:xfrm>
          </p:grpSpPr>
          <p:cxnSp>
            <p:nvCxnSpPr>
              <p:cNvPr id="15" name="Connettore 2 14"/>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6" name="Gruppo 15"/>
              <p:cNvGrpSpPr/>
              <p:nvPr/>
            </p:nvGrpSpPr>
            <p:grpSpPr>
              <a:xfrm>
                <a:off x="5015880" y="3238686"/>
                <a:ext cx="288032" cy="685800"/>
                <a:chOff x="4223792" y="4869160"/>
                <a:chExt cx="720080" cy="685800"/>
              </a:xfrm>
            </p:grpSpPr>
            <p:sp>
              <p:nvSpPr>
                <p:cNvPr id="47" name="Memoria ad accesso diretto 4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Ovale 4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7" name="Gruppo 16"/>
              <p:cNvGrpSpPr/>
              <p:nvPr/>
            </p:nvGrpSpPr>
            <p:grpSpPr>
              <a:xfrm>
                <a:off x="5303912" y="3238686"/>
                <a:ext cx="288032" cy="685800"/>
                <a:chOff x="4223792" y="4869160"/>
                <a:chExt cx="720080" cy="685800"/>
              </a:xfrm>
            </p:grpSpPr>
            <p:sp>
              <p:nvSpPr>
                <p:cNvPr id="45" name="Memoria ad accesso diretto 4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 name="Ovale 4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8" name="Gruppo 17"/>
              <p:cNvGrpSpPr/>
              <p:nvPr/>
            </p:nvGrpSpPr>
            <p:grpSpPr>
              <a:xfrm>
                <a:off x="5591944" y="3238686"/>
                <a:ext cx="288032" cy="685800"/>
                <a:chOff x="4223792" y="4869160"/>
                <a:chExt cx="720080" cy="685800"/>
              </a:xfrm>
            </p:grpSpPr>
            <p:sp>
              <p:nvSpPr>
                <p:cNvPr id="43" name="Memoria ad accesso diretto 4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 name="Ovale 4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9" name="Gruppo 18"/>
              <p:cNvGrpSpPr/>
              <p:nvPr/>
            </p:nvGrpSpPr>
            <p:grpSpPr>
              <a:xfrm>
                <a:off x="5879976" y="3238686"/>
                <a:ext cx="288032" cy="685800"/>
                <a:chOff x="4223792" y="4869160"/>
                <a:chExt cx="720080" cy="685800"/>
              </a:xfrm>
            </p:grpSpPr>
            <p:sp>
              <p:nvSpPr>
                <p:cNvPr id="41" name="Memoria ad accesso diretto 4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 name="Ovale 4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0" name="Gruppo 19"/>
              <p:cNvGrpSpPr/>
              <p:nvPr/>
            </p:nvGrpSpPr>
            <p:grpSpPr>
              <a:xfrm>
                <a:off x="6163635" y="3238686"/>
                <a:ext cx="288032" cy="685800"/>
                <a:chOff x="4223792" y="4869160"/>
                <a:chExt cx="720080" cy="685800"/>
              </a:xfrm>
            </p:grpSpPr>
            <p:sp>
              <p:nvSpPr>
                <p:cNvPr id="39" name="Memoria ad accesso diretto 3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 name="Ovale 3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1" name="Gruppo 20"/>
              <p:cNvGrpSpPr/>
              <p:nvPr/>
            </p:nvGrpSpPr>
            <p:grpSpPr>
              <a:xfrm>
                <a:off x="6456040" y="3238686"/>
                <a:ext cx="288032" cy="685800"/>
                <a:chOff x="4223792" y="4869160"/>
                <a:chExt cx="720080" cy="685800"/>
              </a:xfrm>
            </p:grpSpPr>
            <p:sp>
              <p:nvSpPr>
                <p:cNvPr id="37" name="Memoria ad accesso diretto 3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 name="Ovale 3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2" name="Gruppo 21"/>
              <p:cNvGrpSpPr/>
              <p:nvPr/>
            </p:nvGrpSpPr>
            <p:grpSpPr>
              <a:xfrm>
                <a:off x="6744072" y="3238686"/>
                <a:ext cx="288032" cy="685800"/>
                <a:chOff x="4223792" y="4869160"/>
                <a:chExt cx="720080" cy="685800"/>
              </a:xfrm>
            </p:grpSpPr>
            <p:sp>
              <p:nvSpPr>
                <p:cNvPr id="35" name="Memoria ad accesso diretto 3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Ovale 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3" name="Gruppo 22"/>
              <p:cNvGrpSpPr/>
              <p:nvPr/>
            </p:nvGrpSpPr>
            <p:grpSpPr>
              <a:xfrm>
                <a:off x="7032104" y="3238686"/>
                <a:ext cx="288032" cy="685800"/>
                <a:chOff x="4223792" y="4869160"/>
                <a:chExt cx="720080" cy="685800"/>
              </a:xfrm>
            </p:grpSpPr>
            <p:sp>
              <p:nvSpPr>
                <p:cNvPr id="33" name="Memoria ad accesso diretto 3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Ovale 3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4" name="Gruppo 23"/>
              <p:cNvGrpSpPr/>
              <p:nvPr/>
            </p:nvGrpSpPr>
            <p:grpSpPr>
              <a:xfrm>
                <a:off x="7608168" y="3238686"/>
                <a:ext cx="288032" cy="685800"/>
                <a:chOff x="4223792" y="4869160"/>
                <a:chExt cx="720080" cy="685800"/>
              </a:xfrm>
            </p:grpSpPr>
            <p:sp>
              <p:nvSpPr>
                <p:cNvPr id="31" name="Memoria ad accesso diretto 3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Ovale 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5" name="Gruppo 24"/>
              <p:cNvGrpSpPr/>
              <p:nvPr/>
            </p:nvGrpSpPr>
            <p:grpSpPr>
              <a:xfrm>
                <a:off x="7320136" y="3238686"/>
                <a:ext cx="288032" cy="685800"/>
                <a:chOff x="4223792" y="4869160"/>
                <a:chExt cx="720080" cy="685800"/>
              </a:xfrm>
            </p:grpSpPr>
            <p:sp>
              <p:nvSpPr>
                <p:cNvPr id="29" name="Memoria ad accesso diretto 2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Ovale 2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6" name="Gruppo 25"/>
              <p:cNvGrpSpPr/>
              <p:nvPr/>
            </p:nvGrpSpPr>
            <p:grpSpPr>
              <a:xfrm>
                <a:off x="7896200" y="3238686"/>
                <a:ext cx="288032" cy="685800"/>
                <a:chOff x="4223792" y="4869160"/>
                <a:chExt cx="720080" cy="685800"/>
              </a:xfrm>
            </p:grpSpPr>
            <p:sp>
              <p:nvSpPr>
                <p:cNvPr id="27" name="Memoria ad accesso diretto 2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Ovale 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49" name="Gruppo 48"/>
            <p:cNvGrpSpPr/>
            <p:nvPr/>
          </p:nvGrpSpPr>
          <p:grpSpPr>
            <a:xfrm>
              <a:off x="2855640" y="1628800"/>
              <a:ext cx="4680520" cy="288032"/>
              <a:chOff x="3503712" y="4005064"/>
              <a:chExt cx="4896544" cy="288032"/>
            </a:xfrm>
          </p:grpSpPr>
          <p:grpSp>
            <p:nvGrpSpPr>
              <p:cNvPr id="50" name="Gruppo 49"/>
              <p:cNvGrpSpPr/>
              <p:nvPr/>
            </p:nvGrpSpPr>
            <p:grpSpPr>
              <a:xfrm rot="10800000">
                <a:off x="3503712" y="4077072"/>
                <a:ext cx="432048" cy="216024"/>
                <a:chOff x="3716736" y="1556792"/>
                <a:chExt cx="4351126" cy="1044797"/>
              </a:xfrm>
            </p:grpSpPr>
            <p:sp>
              <p:nvSpPr>
                <p:cNvPr id="282" name="Cubo 28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3" name="Cubo 28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4" name="Cubo 28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5" name="Cubo 28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6" name="Cubo 28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7" name="Triangolo isoscele 28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8" name="Cubo 28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9" name="Cubo 28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0" name="Cubo 28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1" name="Triangolo isoscele 29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2" name="Cubo 29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3" name="Cubo 29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4" name="Cubo 29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5" name="Cubo 29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6" name="Ovale 29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7" name="Ovale 29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8" name="Ovale 29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9" name="Ovale 29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0" name="Ovale 29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1" name="Ovale 30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1" name="Gruppo 50"/>
              <p:cNvGrpSpPr/>
              <p:nvPr/>
            </p:nvGrpSpPr>
            <p:grpSpPr>
              <a:xfrm rot="10800000">
                <a:off x="3924000" y="4077072"/>
                <a:ext cx="432048" cy="216024"/>
                <a:chOff x="3716736" y="1556792"/>
                <a:chExt cx="4351126" cy="1044797"/>
              </a:xfrm>
            </p:grpSpPr>
            <p:sp>
              <p:nvSpPr>
                <p:cNvPr id="262" name="Cubo 26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3" name="Cubo 26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4" name="Cubo 26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5" name="Cubo 26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6" name="Cubo 26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7" name="Triangolo isoscele 26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8" name="Cubo 26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9" name="Cubo 26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0" name="Cubo 26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1" name="Triangolo isoscele 27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2" name="Cubo 27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3" name="Cubo 27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4" name="Cubo 27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5" name="Cubo 27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6" name="Ovale 27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7" name="Ovale 27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8" name="Ovale 27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9" name="Ovale 27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0" name="Ovale 27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1" name="Ovale 28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2" name="Gruppo 51"/>
              <p:cNvGrpSpPr/>
              <p:nvPr/>
            </p:nvGrpSpPr>
            <p:grpSpPr>
              <a:xfrm>
                <a:off x="4295800" y="4005064"/>
                <a:ext cx="432048" cy="216024"/>
                <a:chOff x="3716736" y="1556792"/>
                <a:chExt cx="4351126" cy="1044797"/>
              </a:xfrm>
            </p:grpSpPr>
            <p:sp>
              <p:nvSpPr>
                <p:cNvPr id="242" name="Cubo 24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3" name="Cubo 24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4" name="Cubo 24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5" name="Cubo 24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6" name="Cubo 24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7" name="Triangolo isoscele 24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8" name="Cubo 24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9" name="Cubo 24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0" name="Cubo 24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1" name="Triangolo isoscele 25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2" name="Cubo 25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3" name="Cubo 25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4" name="Cubo 25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5" name="Cubo 25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6" name="Ovale 25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7" name="Ovale 25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8" name="Ovale 25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9" name="Ovale 25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0" name="Ovale 25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1" name="Ovale 26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3" name="Gruppo 52"/>
              <p:cNvGrpSpPr/>
              <p:nvPr/>
            </p:nvGrpSpPr>
            <p:grpSpPr>
              <a:xfrm>
                <a:off x="4680000" y="4005064"/>
                <a:ext cx="432048" cy="216024"/>
                <a:chOff x="3716736" y="1556792"/>
                <a:chExt cx="4351126" cy="1044797"/>
              </a:xfrm>
            </p:grpSpPr>
            <p:sp>
              <p:nvSpPr>
                <p:cNvPr id="222" name="Cubo 22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3" name="Cubo 22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4" name="Cubo 22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5" name="Cubo 22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6" name="Cubo 22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7" name="Triangolo isoscele 22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8" name="Cubo 22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9" name="Cubo 22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0" name="Cubo 22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1" name="Triangolo isoscele 23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2" name="Cubo 23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3" name="Cubo 23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4" name="Cubo 23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5" name="Cubo 23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6" name="Ovale 23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7" name="Ovale 23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8" name="Ovale 23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9" name="Ovale 23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0" name="Ovale 23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1" name="Ovale 24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4" name="Gruppo 53"/>
              <p:cNvGrpSpPr/>
              <p:nvPr/>
            </p:nvGrpSpPr>
            <p:grpSpPr>
              <a:xfrm>
                <a:off x="5087888" y="4005064"/>
                <a:ext cx="432048" cy="216024"/>
                <a:chOff x="3716736" y="1556792"/>
                <a:chExt cx="4351126" cy="1044797"/>
              </a:xfrm>
            </p:grpSpPr>
            <p:sp>
              <p:nvSpPr>
                <p:cNvPr id="202" name="Cubo 20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3" name="Cubo 20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4" name="Cubo 20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5" name="Cubo 20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6" name="Cubo 20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7" name="Triangolo isoscele 20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8" name="Cubo 20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9" name="Cubo 20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0" name="Cubo 20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1" name="Triangolo isoscele 21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2" name="Cubo 21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3" name="Cubo 21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4" name="Cubo 21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5" name="Cubo 21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6" name="Ovale 21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7" name="Ovale 21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8" name="Ovale 21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9" name="Ovale 21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0" name="Ovale 21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1" name="Ovale 22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5" name="Gruppo 54"/>
              <p:cNvGrpSpPr/>
              <p:nvPr/>
            </p:nvGrpSpPr>
            <p:grpSpPr>
              <a:xfrm>
                <a:off x="5508176" y="4005064"/>
                <a:ext cx="432048" cy="216024"/>
                <a:chOff x="3716736" y="1556792"/>
                <a:chExt cx="4351126" cy="1044797"/>
              </a:xfrm>
            </p:grpSpPr>
            <p:sp>
              <p:nvSpPr>
                <p:cNvPr id="182" name="Cubo 18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3" name="Cubo 18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4" name="Cubo 18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5" name="Cubo 18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6" name="Cubo 18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7" name="Triangolo isoscele 18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8" name="Cubo 18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9" name="Cubo 18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0" name="Cubo 18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1" name="Triangolo isoscele 19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2" name="Cubo 19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3" name="Cubo 19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4" name="Cubo 19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5" name="Cubo 19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6" name="Ovale 19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7" name="Ovale 19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8" name="Ovale 19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9" name="Ovale 19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0" name="Ovale 19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1" name="Ovale 20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6" name="Gruppo 55"/>
              <p:cNvGrpSpPr/>
              <p:nvPr/>
            </p:nvGrpSpPr>
            <p:grpSpPr>
              <a:xfrm>
                <a:off x="5889600" y="4005064"/>
                <a:ext cx="432048" cy="216024"/>
                <a:chOff x="3716736" y="1556792"/>
                <a:chExt cx="4351126" cy="1044797"/>
              </a:xfrm>
            </p:grpSpPr>
            <p:sp>
              <p:nvSpPr>
                <p:cNvPr id="162" name="Cubo 16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3" name="Cubo 16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4" name="Cubo 16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5" name="Cubo 16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6" name="Cubo 16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7" name="Triangolo isoscele 16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8" name="Cubo 16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9" name="Cubo 16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0" name="Cubo 16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1" name="Triangolo isoscele 17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2" name="Cubo 17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3" name="Cubo 17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4" name="Cubo 17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5" name="Cubo 17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6" name="Ovale 17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7" name="Ovale 17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8" name="Ovale 17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9" name="Ovale 17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0" name="Ovale 17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1" name="Ovale 18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7" name="Gruppo 56"/>
              <p:cNvGrpSpPr/>
              <p:nvPr/>
            </p:nvGrpSpPr>
            <p:grpSpPr>
              <a:xfrm>
                <a:off x="6300264" y="4005064"/>
                <a:ext cx="432048" cy="216024"/>
                <a:chOff x="3716736" y="1556792"/>
                <a:chExt cx="4351126" cy="1044797"/>
              </a:xfrm>
            </p:grpSpPr>
            <p:sp>
              <p:nvSpPr>
                <p:cNvPr id="142" name="Cubo 14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3" name="Cubo 14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4" name="Cubo 14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5" name="Cubo 14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6" name="Cubo 14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7" name="Triangolo isoscele 14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8" name="Cubo 14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9" name="Cubo 14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0" name="Cubo 14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1" name="Triangolo isoscele 15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2" name="Cubo 15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3" name="Cubo 15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4" name="Cubo 15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5" name="Cubo 15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6" name="Ovale 15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7" name="Ovale 15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8" name="Ovale 15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9" name="Ovale 15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0" name="Ovale 15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1" name="Ovale 16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8" name="Gruppo 57"/>
              <p:cNvGrpSpPr/>
              <p:nvPr/>
            </p:nvGrpSpPr>
            <p:grpSpPr>
              <a:xfrm>
                <a:off x="6732000" y="4005064"/>
                <a:ext cx="432048" cy="216024"/>
                <a:chOff x="3716736" y="1556792"/>
                <a:chExt cx="4351126" cy="1044797"/>
              </a:xfrm>
            </p:grpSpPr>
            <p:sp>
              <p:nvSpPr>
                <p:cNvPr id="122" name="Cubo 12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3" name="Cubo 12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4" name="Cubo 12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5" name="Cubo 12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6" name="Cubo 12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7" name="Triangolo isoscele 12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8" name="Cubo 12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9" name="Cubo 12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0" name="Cubo 12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1" name="Triangolo isoscele 13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2" name="Cubo 13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3" name="Cubo 13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4" name="Cubo 13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5" name="Cubo 13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6" name="Ovale 13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7" name="Ovale 13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8" name="Ovale 13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39" name="Ovale 13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0" name="Ovale 13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1" name="Ovale 14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59" name="Gruppo 58"/>
              <p:cNvGrpSpPr/>
              <p:nvPr/>
            </p:nvGrpSpPr>
            <p:grpSpPr>
              <a:xfrm>
                <a:off x="7164360" y="4005064"/>
                <a:ext cx="432048" cy="216024"/>
                <a:chOff x="3716736" y="1556792"/>
                <a:chExt cx="4351126" cy="1044797"/>
              </a:xfrm>
            </p:grpSpPr>
            <p:sp>
              <p:nvSpPr>
                <p:cNvPr id="102" name="Cubo 10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3" name="Cubo 10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4" name="Cubo 10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5" name="Cubo 10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6" name="Cubo 10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7" name="Triangolo isoscele 10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8" name="Cubo 10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9" name="Cubo 10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0" name="Cubo 10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1" name="Triangolo isoscele 11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2" name="Cubo 11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3" name="Cubo 11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4" name="Cubo 11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5" name="Cubo 11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6" name="Ovale 11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7" name="Ovale 11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8" name="Ovale 11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19" name="Ovale 11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0" name="Ovale 11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21" name="Ovale 12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60" name="Gruppo 59"/>
              <p:cNvGrpSpPr/>
              <p:nvPr/>
            </p:nvGrpSpPr>
            <p:grpSpPr>
              <a:xfrm rot="10800000">
                <a:off x="7536160" y="4077072"/>
                <a:ext cx="432048" cy="216024"/>
                <a:chOff x="3716736" y="1556792"/>
                <a:chExt cx="4351126" cy="1044797"/>
              </a:xfrm>
            </p:grpSpPr>
            <p:sp>
              <p:nvSpPr>
                <p:cNvPr id="82" name="Cubo 8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3" name="Cubo 8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4" name="Cubo 8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5" name="Cubo 8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6" name="Cubo 8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7" name="Triangolo isoscele 8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8" name="Cubo 8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9" name="Cubo 8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0" name="Cubo 8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1" name="Triangolo isoscele 9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2" name="Cubo 9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3" name="Cubo 9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4" name="Cubo 9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5" name="Cubo 9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6" name="Ovale 9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7" name="Ovale 9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8" name="Ovale 9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99" name="Ovale 9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0" name="Ovale 9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01" name="Ovale 10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61" name="Gruppo 60"/>
              <p:cNvGrpSpPr/>
              <p:nvPr/>
            </p:nvGrpSpPr>
            <p:grpSpPr>
              <a:xfrm rot="10800000">
                <a:off x="7968208" y="4077072"/>
                <a:ext cx="432048" cy="216024"/>
                <a:chOff x="3716736" y="1556792"/>
                <a:chExt cx="4351126" cy="1044797"/>
              </a:xfrm>
            </p:grpSpPr>
            <p:sp>
              <p:nvSpPr>
                <p:cNvPr id="62" name="Cubo 61"/>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 name="Cubo 62"/>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 name="Cubo 63"/>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 name="Cubo 64"/>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 name="Cubo 65"/>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 name="Triangolo isoscele 66"/>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 name="Cubo 67"/>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 name="Cubo 68"/>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 name="Cubo 69"/>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 name="Triangolo isoscele 70"/>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2" name="Cubo 71"/>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3" name="Cubo 72"/>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4" name="Cubo 73"/>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5" name="Cubo 74"/>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6" name="Ovale 75"/>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7" name="Ovale 76"/>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8" name="Ovale 77"/>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9" name="Ovale 78"/>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0" name="Ovale 79"/>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81" name="Ovale 80"/>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302" name="Gruppo 301"/>
            <p:cNvGrpSpPr/>
            <p:nvPr/>
          </p:nvGrpSpPr>
          <p:grpSpPr>
            <a:xfrm>
              <a:off x="7896200" y="1628800"/>
              <a:ext cx="2016225" cy="288032"/>
              <a:chOff x="4727848" y="3238686"/>
              <a:chExt cx="3816424" cy="685800"/>
            </a:xfrm>
          </p:grpSpPr>
          <p:cxnSp>
            <p:nvCxnSpPr>
              <p:cNvPr id="303" name="Connettore 2 302"/>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04" name="Gruppo 303"/>
              <p:cNvGrpSpPr/>
              <p:nvPr/>
            </p:nvGrpSpPr>
            <p:grpSpPr>
              <a:xfrm>
                <a:off x="5015880" y="3238686"/>
                <a:ext cx="288032" cy="685800"/>
                <a:chOff x="4223792" y="4869160"/>
                <a:chExt cx="720080" cy="685800"/>
              </a:xfrm>
            </p:grpSpPr>
            <p:sp>
              <p:nvSpPr>
                <p:cNvPr id="335" name="Memoria ad accesso diretto 33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6" name="Ovale 33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5" name="Gruppo 304"/>
              <p:cNvGrpSpPr/>
              <p:nvPr/>
            </p:nvGrpSpPr>
            <p:grpSpPr>
              <a:xfrm>
                <a:off x="5303912" y="3238686"/>
                <a:ext cx="288032" cy="685800"/>
                <a:chOff x="4223792" y="4869160"/>
                <a:chExt cx="720080" cy="685800"/>
              </a:xfrm>
            </p:grpSpPr>
            <p:sp>
              <p:nvSpPr>
                <p:cNvPr id="333" name="Memoria ad accesso diretto 33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4" name="Ovale 33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6" name="Gruppo 305"/>
              <p:cNvGrpSpPr/>
              <p:nvPr/>
            </p:nvGrpSpPr>
            <p:grpSpPr>
              <a:xfrm>
                <a:off x="5591944" y="3238686"/>
                <a:ext cx="288032" cy="685800"/>
                <a:chOff x="4223792" y="4869160"/>
                <a:chExt cx="720080" cy="685800"/>
              </a:xfrm>
            </p:grpSpPr>
            <p:sp>
              <p:nvSpPr>
                <p:cNvPr id="331" name="Memoria ad accesso diretto 33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2" name="Ovale 33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7" name="Gruppo 306"/>
              <p:cNvGrpSpPr/>
              <p:nvPr/>
            </p:nvGrpSpPr>
            <p:grpSpPr>
              <a:xfrm>
                <a:off x="5879976" y="3238686"/>
                <a:ext cx="288032" cy="685800"/>
                <a:chOff x="4223792" y="4869160"/>
                <a:chExt cx="720080" cy="685800"/>
              </a:xfrm>
            </p:grpSpPr>
            <p:sp>
              <p:nvSpPr>
                <p:cNvPr id="329" name="Memoria ad accesso diretto 32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0" name="Ovale 32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8" name="Gruppo 307"/>
              <p:cNvGrpSpPr/>
              <p:nvPr/>
            </p:nvGrpSpPr>
            <p:grpSpPr>
              <a:xfrm>
                <a:off x="6163635" y="3238686"/>
                <a:ext cx="288032" cy="685800"/>
                <a:chOff x="4223792" y="4869160"/>
                <a:chExt cx="720080" cy="685800"/>
              </a:xfrm>
            </p:grpSpPr>
            <p:sp>
              <p:nvSpPr>
                <p:cNvPr id="327" name="Memoria ad accesso diretto 32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8" name="Ovale 3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09" name="Gruppo 308"/>
              <p:cNvGrpSpPr/>
              <p:nvPr/>
            </p:nvGrpSpPr>
            <p:grpSpPr>
              <a:xfrm>
                <a:off x="6456040" y="3238686"/>
                <a:ext cx="288032" cy="685800"/>
                <a:chOff x="4223792" y="4869160"/>
                <a:chExt cx="720080" cy="685800"/>
              </a:xfrm>
            </p:grpSpPr>
            <p:sp>
              <p:nvSpPr>
                <p:cNvPr id="325" name="Memoria ad accesso diretto 32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6" name="Ovale 32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0" name="Gruppo 309"/>
              <p:cNvGrpSpPr/>
              <p:nvPr/>
            </p:nvGrpSpPr>
            <p:grpSpPr>
              <a:xfrm>
                <a:off x="6744072" y="3238686"/>
                <a:ext cx="288032" cy="685800"/>
                <a:chOff x="4223792" y="4869160"/>
                <a:chExt cx="720080" cy="685800"/>
              </a:xfrm>
            </p:grpSpPr>
            <p:sp>
              <p:nvSpPr>
                <p:cNvPr id="323" name="Memoria ad accesso diretto 32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4" name="Ovale 32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1" name="Gruppo 310"/>
              <p:cNvGrpSpPr/>
              <p:nvPr/>
            </p:nvGrpSpPr>
            <p:grpSpPr>
              <a:xfrm>
                <a:off x="7032104" y="3238686"/>
                <a:ext cx="288032" cy="685800"/>
                <a:chOff x="4223792" y="4869160"/>
                <a:chExt cx="720080" cy="685800"/>
              </a:xfrm>
            </p:grpSpPr>
            <p:sp>
              <p:nvSpPr>
                <p:cNvPr id="321" name="Memoria ad accesso diretto 32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2" name="Ovale 32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2" name="Gruppo 311"/>
              <p:cNvGrpSpPr/>
              <p:nvPr/>
            </p:nvGrpSpPr>
            <p:grpSpPr>
              <a:xfrm>
                <a:off x="7608168" y="3238686"/>
                <a:ext cx="288032" cy="685800"/>
                <a:chOff x="4223792" y="4869160"/>
                <a:chExt cx="720080" cy="685800"/>
              </a:xfrm>
            </p:grpSpPr>
            <p:sp>
              <p:nvSpPr>
                <p:cNvPr id="319" name="Memoria ad accesso diretto 31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0" name="Ovale 31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3" name="Gruppo 312"/>
              <p:cNvGrpSpPr/>
              <p:nvPr/>
            </p:nvGrpSpPr>
            <p:grpSpPr>
              <a:xfrm>
                <a:off x="7320136" y="3238686"/>
                <a:ext cx="288032" cy="685800"/>
                <a:chOff x="4223792" y="4869160"/>
                <a:chExt cx="720080" cy="685800"/>
              </a:xfrm>
            </p:grpSpPr>
            <p:sp>
              <p:nvSpPr>
                <p:cNvPr id="317" name="Memoria ad accesso diretto 31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18" name="Ovale 31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4" name="Gruppo 313"/>
              <p:cNvGrpSpPr/>
              <p:nvPr/>
            </p:nvGrpSpPr>
            <p:grpSpPr>
              <a:xfrm>
                <a:off x="7896200" y="3238686"/>
                <a:ext cx="288032" cy="685800"/>
                <a:chOff x="4223792" y="4869160"/>
                <a:chExt cx="720080" cy="685800"/>
              </a:xfrm>
            </p:grpSpPr>
            <p:sp>
              <p:nvSpPr>
                <p:cNvPr id="315" name="Memoria ad accesso diretto 31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16" name="Ovale 31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37" name="Gruppo 336"/>
            <p:cNvGrpSpPr/>
            <p:nvPr/>
          </p:nvGrpSpPr>
          <p:grpSpPr>
            <a:xfrm>
              <a:off x="7536160" y="1628800"/>
              <a:ext cx="288032" cy="216024"/>
              <a:chOff x="5087888" y="1484784"/>
              <a:chExt cx="1332148" cy="216024"/>
            </a:xfrm>
          </p:grpSpPr>
          <p:grpSp>
            <p:nvGrpSpPr>
              <p:cNvPr id="338" name="Gruppo 337"/>
              <p:cNvGrpSpPr/>
              <p:nvPr/>
            </p:nvGrpSpPr>
            <p:grpSpPr>
              <a:xfrm>
                <a:off x="5087888" y="1484784"/>
                <a:ext cx="648072" cy="216024"/>
                <a:chOff x="5087888" y="1484784"/>
                <a:chExt cx="648072" cy="216024"/>
              </a:xfrm>
            </p:grpSpPr>
            <p:sp>
              <p:nvSpPr>
                <p:cNvPr id="345" name="Rettangolo 34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6" name="Rettangolo 34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7" name="Rettangolo 34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8" name="Rettangolo 34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9" name="Rettangolo 34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39" name="Gruppo 338"/>
              <p:cNvGrpSpPr/>
              <p:nvPr/>
            </p:nvGrpSpPr>
            <p:grpSpPr>
              <a:xfrm>
                <a:off x="5771964" y="1484784"/>
                <a:ext cx="648072" cy="216024"/>
                <a:chOff x="5087888" y="1484784"/>
                <a:chExt cx="648072" cy="216024"/>
              </a:xfrm>
            </p:grpSpPr>
            <p:sp>
              <p:nvSpPr>
                <p:cNvPr id="340" name="Rettangolo 33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1" name="Rettangolo 34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2" name="Rettangolo 34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3" name="Rettangolo 34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4" name="Rettangolo 34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50" name="Memoria ad accesso diretto 349"/>
            <p:cNvSpPr/>
            <p:nvPr/>
          </p:nvSpPr>
          <p:spPr>
            <a:xfrm>
              <a:off x="10056440" y="1628800"/>
              <a:ext cx="152168" cy="288032"/>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1" name="Memoria ad accesso diretto 350"/>
            <p:cNvSpPr/>
            <p:nvPr/>
          </p:nvSpPr>
          <p:spPr>
            <a:xfrm>
              <a:off x="10200456" y="1628800"/>
              <a:ext cx="152168" cy="288032"/>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2" name="Cilindro 351"/>
            <p:cNvSpPr/>
            <p:nvPr/>
          </p:nvSpPr>
          <p:spPr>
            <a:xfrm rot="5400000">
              <a:off x="2358444"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53" name="Gruppo 352"/>
            <p:cNvGrpSpPr/>
            <p:nvPr/>
          </p:nvGrpSpPr>
          <p:grpSpPr>
            <a:xfrm>
              <a:off x="2567608" y="1628800"/>
              <a:ext cx="288032" cy="216024"/>
              <a:chOff x="5087888" y="1484784"/>
              <a:chExt cx="1332148" cy="216024"/>
            </a:xfrm>
          </p:grpSpPr>
          <p:grpSp>
            <p:nvGrpSpPr>
              <p:cNvPr id="354" name="Gruppo 353"/>
              <p:cNvGrpSpPr/>
              <p:nvPr/>
            </p:nvGrpSpPr>
            <p:grpSpPr>
              <a:xfrm>
                <a:off x="5087888" y="1484784"/>
                <a:ext cx="648072" cy="216024"/>
                <a:chOff x="5087888" y="1484784"/>
                <a:chExt cx="648072" cy="216024"/>
              </a:xfrm>
            </p:grpSpPr>
            <p:sp>
              <p:nvSpPr>
                <p:cNvPr id="361" name="Rettangolo 360"/>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2" name="Rettangolo 361"/>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3" name="Rettangolo 362"/>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4" name="Rettangolo 363"/>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5" name="Rettangolo 364"/>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55" name="Gruppo 354"/>
              <p:cNvGrpSpPr/>
              <p:nvPr/>
            </p:nvGrpSpPr>
            <p:grpSpPr>
              <a:xfrm>
                <a:off x="5771964" y="1484784"/>
                <a:ext cx="648072" cy="216024"/>
                <a:chOff x="5087888" y="1484784"/>
                <a:chExt cx="648072" cy="216024"/>
              </a:xfrm>
            </p:grpSpPr>
            <p:sp>
              <p:nvSpPr>
                <p:cNvPr id="356" name="Rettangolo 355"/>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7" name="Rettangolo 356"/>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8" name="Rettangolo 357"/>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9" name="Rettangolo 358"/>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0" name="Rettangolo 359"/>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66" name="Cilindro 365"/>
            <p:cNvSpPr/>
            <p:nvPr/>
          </p:nvSpPr>
          <p:spPr>
            <a:xfrm rot="5400000">
              <a:off x="7831052"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76" name="Gruppo 375"/>
            <p:cNvGrpSpPr/>
            <p:nvPr/>
          </p:nvGrpSpPr>
          <p:grpSpPr>
            <a:xfrm>
              <a:off x="10848528" y="1628800"/>
              <a:ext cx="288032" cy="216024"/>
              <a:chOff x="5087888" y="1484784"/>
              <a:chExt cx="1332148" cy="216024"/>
            </a:xfrm>
          </p:grpSpPr>
          <p:grpSp>
            <p:nvGrpSpPr>
              <p:cNvPr id="377" name="Gruppo 376"/>
              <p:cNvGrpSpPr/>
              <p:nvPr/>
            </p:nvGrpSpPr>
            <p:grpSpPr>
              <a:xfrm>
                <a:off x="5087888" y="1484784"/>
                <a:ext cx="648072" cy="216024"/>
                <a:chOff x="5087888" y="1484784"/>
                <a:chExt cx="648072" cy="216024"/>
              </a:xfrm>
            </p:grpSpPr>
            <p:sp>
              <p:nvSpPr>
                <p:cNvPr id="384" name="Rettangolo 383"/>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5" name="Rettangolo 384"/>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6" name="Rettangolo 385"/>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7" name="Rettangolo 386"/>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8" name="Rettangolo 387"/>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78" name="Gruppo 377"/>
              <p:cNvGrpSpPr/>
              <p:nvPr/>
            </p:nvGrpSpPr>
            <p:grpSpPr>
              <a:xfrm>
                <a:off x="5771964" y="1484784"/>
                <a:ext cx="648072" cy="216024"/>
                <a:chOff x="5087888" y="1484784"/>
                <a:chExt cx="648072" cy="216024"/>
              </a:xfrm>
            </p:grpSpPr>
            <p:sp>
              <p:nvSpPr>
                <p:cNvPr id="379" name="Rettangolo 378"/>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0" name="Rettangolo 379"/>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1" name="Rettangolo 380"/>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2" name="Rettangolo 381"/>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83" name="Rettangolo 382"/>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413" name="Gruppo 412"/>
            <p:cNvGrpSpPr/>
            <p:nvPr/>
          </p:nvGrpSpPr>
          <p:grpSpPr>
            <a:xfrm>
              <a:off x="10416480" y="1628800"/>
              <a:ext cx="370448" cy="216024"/>
              <a:chOff x="4429408" y="2060848"/>
              <a:chExt cx="2304811" cy="767373"/>
            </a:xfrm>
          </p:grpSpPr>
          <p:grpSp>
            <p:nvGrpSpPr>
              <p:cNvPr id="389" name="Gruppo 388"/>
              <p:cNvGrpSpPr/>
              <p:nvPr/>
            </p:nvGrpSpPr>
            <p:grpSpPr>
              <a:xfrm>
                <a:off x="4511824" y="2060848"/>
                <a:ext cx="2180732" cy="655420"/>
                <a:chOff x="3716736" y="1556792"/>
                <a:chExt cx="4351126" cy="1044797"/>
              </a:xfrm>
            </p:grpSpPr>
            <p:sp>
              <p:nvSpPr>
                <p:cNvPr id="390" name="Cubo 38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1" name="Cubo 39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2" name="Cubo 39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3" name="Cubo 39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4" name="Cubo 39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5" name="Triangolo isoscele 39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6" name="Cubo 39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7" name="Cubo 39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8" name="Cubo 39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9" name="Triangolo isoscele 39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0" name="Cubo 39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1" name="Cubo 40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2" name="Cubo 40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3" name="Cubo 40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4" name="Ovale 40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5" name="Ovale 40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6" name="Ovale 40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7" name="Ovale 40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8" name="Ovale 40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9" name="Ovale 40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sp>
            <p:nvSpPr>
              <p:cNvPr id="410" name="Triangolo isoscele 409"/>
              <p:cNvSpPr/>
              <p:nvPr/>
            </p:nvSpPr>
            <p:spPr>
              <a:xfrm rot="7237299" flipH="1" flipV="1">
                <a:off x="4387116" y="2497341"/>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11" name="Triangolo isoscele 410"/>
              <p:cNvSpPr/>
              <p:nvPr/>
            </p:nvSpPr>
            <p:spPr>
              <a:xfrm rot="7237299" flipH="1" flipV="1">
                <a:off x="6475348" y="2569349"/>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sp>
        <p:nvSpPr>
          <p:cNvPr id="419" name="Ovale 418"/>
          <p:cNvSpPr/>
          <p:nvPr/>
        </p:nvSpPr>
        <p:spPr>
          <a:xfrm>
            <a:off x="1925706" y="1970838"/>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0" name="Rettangolo 419"/>
          <p:cNvSpPr/>
          <p:nvPr/>
        </p:nvSpPr>
        <p:spPr>
          <a:xfrm>
            <a:off x="4788025" y="5373216"/>
            <a:ext cx="2488695" cy="369332"/>
          </a:xfrm>
          <a:prstGeom prst="rect">
            <a:avLst/>
          </a:prstGeom>
        </p:spPr>
        <p:txBody>
          <a:bodyPr wrap="none">
            <a:spAutoFit/>
          </a:bodyPr>
          <a:lstStyle/>
          <a:p>
            <a:r>
              <a:rPr lang="it-IT" b="1" dirty="0" err="1">
                <a:solidFill>
                  <a:srgbClr val="0070C0"/>
                </a:solidFill>
                <a:latin typeface="Times New Roman" panose="02020603050405020304" pitchFamily="18" charset="0"/>
                <a:cs typeface="Times New Roman" panose="02020603050405020304" pitchFamily="18" charset="0"/>
              </a:rPr>
              <a:t>Transverse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phase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421" name="Rettangolo 420"/>
          <p:cNvSpPr/>
          <p:nvPr/>
        </p:nvSpPr>
        <p:spPr>
          <a:xfrm>
            <a:off x="1231200" y="3522150"/>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2" name="Rettangolo 421"/>
          <p:cNvSpPr/>
          <p:nvPr/>
        </p:nvSpPr>
        <p:spPr>
          <a:xfrm>
            <a:off x="4957200" y="3537012"/>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CasellaDiTesto 1"/>
          <p:cNvSpPr txBox="1"/>
          <p:nvPr/>
        </p:nvSpPr>
        <p:spPr>
          <a:xfrm>
            <a:off x="5868144" y="2348880"/>
            <a:ext cx="2921056"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dynamic</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study</a:t>
            </a:r>
            <a:r>
              <a:rPr lang="it-IT" sz="1350" dirty="0">
                <a:latin typeface="Times New Roman" panose="02020603050405020304" pitchFamily="18" charset="0"/>
                <a:cs typeface="Times New Roman" panose="02020603050405020304" pitchFamily="18" charset="0"/>
              </a:rPr>
              <a:t> made by A. Bacci</a:t>
            </a:r>
          </a:p>
        </p:txBody>
      </p:sp>
      <p:pic>
        <p:nvPicPr>
          <p:cNvPr id="418" name="Picture 417">
            <a:extLst>
              <a:ext uri="{FF2B5EF4-FFF2-40B4-BE49-F238E27FC236}">
                <a16:creationId xmlns:a16="http://schemas.microsoft.com/office/drawing/2014/main" id="{88DFE54D-4329-F044-8103-AA553106BF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423" name="Footer Placeholder 1">
            <a:extLst>
              <a:ext uri="{FF2B5EF4-FFF2-40B4-BE49-F238E27FC236}">
                <a16:creationId xmlns:a16="http://schemas.microsoft.com/office/drawing/2014/main" id="{9E90410B-190E-AE47-8F83-83C2BC71B0E6}"/>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Univ. of Pisa - Dept.of Physics – Sept. 25th, 2019</a:t>
            </a:r>
            <a:endParaRPr lang="en" spc="-10" dirty="0"/>
          </a:p>
        </p:txBody>
      </p:sp>
    </p:spTree>
    <p:extLst>
      <p:ext uri="{BB962C8B-B14F-4D97-AF65-F5344CB8AC3E}">
        <p14:creationId xmlns:p14="http://schemas.microsoft.com/office/powerpoint/2010/main" val="96728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1" name="Oggetto 760"/>
          <p:cNvGraphicFramePr>
            <a:graphicFrameLocks noChangeAspect="1"/>
          </p:cNvGraphicFramePr>
          <p:nvPr>
            <p:extLst/>
          </p:nvPr>
        </p:nvGraphicFramePr>
        <p:xfrm>
          <a:off x="4564324" y="2442151"/>
          <a:ext cx="3098006" cy="1251440"/>
        </p:xfrm>
        <a:graphic>
          <a:graphicData uri="http://schemas.openxmlformats.org/presentationml/2006/ole">
            <mc:AlternateContent xmlns:mc="http://schemas.openxmlformats.org/markup-compatibility/2006">
              <mc:Choice xmlns:v="urn:schemas-microsoft-com:vml" Requires="v">
                <p:oleObj spid="_x0000_s215469" name="Graph" r:id="rId3" imgW="4131360" imgH="2907360" progId="Origin50.Graph">
                  <p:embed/>
                </p:oleObj>
              </mc:Choice>
              <mc:Fallback>
                <p:oleObj name="Graph" r:id="rId3" imgW="4131360" imgH="2907360" progId="Origin50.Graph">
                  <p:embed/>
                  <p:pic>
                    <p:nvPicPr>
                      <p:cNvPr id="761" name="Oggetto 760"/>
                      <p:cNvPicPr/>
                      <p:nvPr/>
                    </p:nvPicPr>
                    <p:blipFill>
                      <a:blip r:embed="rId4"/>
                      <a:stretch>
                        <a:fillRect/>
                      </a:stretch>
                    </p:blipFill>
                    <p:spPr>
                      <a:xfrm>
                        <a:off x="4564324" y="2442151"/>
                        <a:ext cx="3098006" cy="1251440"/>
                      </a:xfrm>
                      <a:prstGeom prst="rect">
                        <a:avLst/>
                      </a:prstGeom>
                    </p:spPr>
                  </p:pic>
                </p:oleObj>
              </mc:Fallback>
            </mc:AlternateContent>
          </a:graphicData>
        </a:graphic>
      </p:graphicFrame>
      <p:sp>
        <p:nvSpPr>
          <p:cNvPr id="4" name="Titolo 1"/>
          <p:cNvSpPr txBox="1">
            <a:spLocks/>
          </p:cNvSpPr>
          <p:nvPr/>
        </p:nvSpPr>
        <p:spPr>
          <a:xfrm>
            <a:off x="95359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300" b="1" dirty="0" err="1">
                <a:solidFill>
                  <a:srgbClr val="0070C0"/>
                </a:solidFill>
                <a:latin typeface="Times New Roman" panose="02020603050405020304" pitchFamily="18" charset="0"/>
                <a:cs typeface="Times New Roman" panose="02020603050405020304" pitchFamily="18" charset="0"/>
              </a:rPr>
              <a:t>Beam</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dynamics</a:t>
            </a:r>
            <a:r>
              <a:rPr lang="it-IT" sz="3300" b="1" dirty="0">
                <a:solidFill>
                  <a:srgbClr val="0070C0"/>
                </a:solidFill>
                <a:latin typeface="Times New Roman" panose="02020603050405020304" pitchFamily="18" charset="0"/>
                <a:cs typeface="Times New Roman" panose="02020603050405020304" pitchFamily="18" charset="0"/>
              </a:rPr>
              <a:t> 2: </a:t>
            </a:r>
            <a:r>
              <a:rPr lang="it-IT" sz="3300" b="1" dirty="0" err="1">
                <a:solidFill>
                  <a:srgbClr val="0070C0"/>
                </a:solidFill>
                <a:latin typeface="Times New Roman" panose="02020603050405020304" pitchFamily="18" charset="0"/>
                <a:cs typeface="Times New Roman" panose="02020603050405020304" pitchFamily="18" charset="0"/>
              </a:rPr>
              <a:t>after</a:t>
            </a:r>
            <a:r>
              <a:rPr lang="it-IT" sz="3300" b="1" dirty="0">
                <a:solidFill>
                  <a:srgbClr val="0070C0"/>
                </a:solidFill>
                <a:latin typeface="Times New Roman" panose="02020603050405020304" pitchFamily="18" charset="0"/>
                <a:cs typeface="Times New Roman" panose="02020603050405020304" pitchFamily="18" charset="0"/>
              </a:rPr>
              <a:t> the </a:t>
            </a:r>
            <a:r>
              <a:rPr lang="it-IT" sz="3300" b="1" dirty="0" err="1">
                <a:solidFill>
                  <a:srgbClr val="0070C0"/>
                </a:solidFill>
                <a:latin typeface="Times New Roman" panose="02020603050405020304" pitchFamily="18" charset="0"/>
                <a:cs typeface="Times New Roman" panose="02020603050405020304" pitchFamily="18" charset="0"/>
              </a:rPr>
              <a:t>arc</a:t>
            </a:r>
            <a:r>
              <a:rPr lang="it-IT" sz="3300" b="1" dirty="0">
                <a:solidFill>
                  <a:srgbClr val="0070C0"/>
                </a:solidFill>
                <a:latin typeface="Times New Roman" panose="02020603050405020304" pitchFamily="18" charset="0"/>
                <a:cs typeface="Times New Roman" panose="02020603050405020304" pitchFamily="18" charset="0"/>
              </a:rPr>
              <a:t>, Q=50 </a:t>
            </a:r>
            <a:r>
              <a:rPr lang="it-IT" sz="3300" b="1" dirty="0" err="1">
                <a:solidFill>
                  <a:srgbClr val="0070C0"/>
                </a:solidFill>
                <a:latin typeface="Times New Roman" panose="02020603050405020304" pitchFamily="18" charset="0"/>
                <a:cs typeface="Times New Roman" panose="02020603050405020304" pitchFamily="18" charset="0"/>
              </a:rPr>
              <a:t>pC</a:t>
            </a:r>
            <a:endParaRPr lang="it-IT" sz="3300" b="1" dirty="0">
              <a:solidFill>
                <a:srgbClr val="0070C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0" name="Callout con freccia in su 359"/>
          <p:cNvSpPr/>
          <p:nvPr/>
        </p:nvSpPr>
        <p:spPr>
          <a:xfrm>
            <a:off x="7164288" y="2294874"/>
            <a:ext cx="648072" cy="486054"/>
          </a:xfrm>
          <a:prstGeom prst="upArrowCallout">
            <a:avLst>
              <a:gd name="adj1" fmla="val 15476"/>
              <a:gd name="adj2" fmla="val 25000"/>
              <a:gd name="adj3" fmla="val 32143"/>
              <a:gd name="adj4" fmla="val 530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1" name="CasellaDiTesto 360"/>
          <p:cNvSpPr txBox="1"/>
          <p:nvPr/>
        </p:nvSpPr>
        <p:spPr>
          <a:xfrm>
            <a:off x="7218295" y="2456892"/>
            <a:ext cx="61651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here</a:t>
            </a:r>
            <a:endParaRPr lang="it-IT" b="1" dirty="0">
              <a:solidFill>
                <a:srgbClr val="0070C0"/>
              </a:solidFill>
              <a:latin typeface="Times New Roman" panose="02020603050405020304" pitchFamily="18" charset="0"/>
              <a:cs typeface="Times New Roman" panose="02020603050405020304" pitchFamily="18" charset="0"/>
            </a:endParaRPr>
          </a:p>
        </p:txBody>
      </p:sp>
      <p:grpSp>
        <p:nvGrpSpPr>
          <p:cNvPr id="362" name="Gruppo 361"/>
          <p:cNvGrpSpPr/>
          <p:nvPr/>
        </p:nvGrpSpPr>
        <p:grpSpPr>
          <a:xfrm>
            <a:off x="467544" y="2024844"/>
            <a:ext cx="7992888" cy="216024"/>
            <a:chOff x="479376" y="1628800"/>
            <a:chExt cx="10657184" cy="288032"/>
          </a:xfrm>
        </p:grpSpPr>
        <p:cxnSp>
          <p:nvCxnSpPr>
            <p:cNvPr id="373" name="Connettore 2 372"/>
            <p:cNvCxnSpPr>
              <a:endCxn id="376" idx="0"/>
            </p:cNvCxnSpPr>
            <p:nvPr/>
          </p:nvCxnSpPr>
          <p:spPr>
            <a:xfrm>
              <a:off x="9840416" y="1772816"/>
              <a:ext cx="578492" cy="48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63" name="Gruppo 362"/>
            <p:cNvGrpSpPr/>
            <p:nvPr/>
          </p:nvGrpSpPr>
          <p:grpSpPr>
            <a:xfrm>
              <a:off x="479376" y="1628800"/>
              <a:ext cx="2016224" cy="288032"/>
              <a:chOff x="4727848" y="3238686"/>
              <a:chExt cx="3816424" cy="685800"/>
            </a:xfrm>
          </p:grpSpPr>
          <p:cxnSp>
            <p:nvCxnSpPr>
              <p:cNvPr id="720" name="Connettore 2 719"/>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721" name="Gruppo 720"/>
              <p:cNvGrpSpPr/>
              <p:nvPr/>
            </p:nvGrpSpPr>
            <p:grpSpPr>
              <a:xfrm>
                <a:off x="5015880" y="3238686"/>
                <a:ext cx="288032" cy="685800"/>
                <a:chOff x="4223792" y="4869160"/>
                <a:chExt cx="720080" cy="685800"/>
              </a:xfrm>
            </p:grpSpPr>
            <p:sp>
              <p:nvSpPr>
                <p:cNvPr id="752" name="Memoria ad accesso diretto 75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53" name="Ovale 75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2" name="Gruppo 721"/>
              <p:cNvGrpSpPr/>
              <p:nvPr/>
            </p:nvGrpSpPr>
            <p:grpSpPr>
              <a:xfrm>
                <a:off x="5303912" y="3238686"/>
                <a:ext cx="288032" cy="685800"/>
                <a:chOff x="4223792" y="4869160"/>
                <a:chExt cx="720080" cy="685800"/>
              </a:xfrm>
            </p:grpSpPr>
            <p:sp>
              <p:nvSpPr>
                <p:cNvPr id="750" name="Memoria ad accesso diretto 74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51" name="Ovale 75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3" name="Gruppo 722"/>
              <p:cNvGrpSpPr/>
              <p:nvPr/>
            </p:nvGrpSpPr>
            <p:grpSpPr>
              <a:xfrm>
                <a:off x="5591944" y="3238686"/>
                <a:ext cx="288032" cy="685800"/>
                <a:chOff x="4223792" y="4869160"/>
                <a:chExt cx="720080" cy="685800"/>
              </a:xfrm>
            </p:grpSpPr>
            <p:sp>
              <p:nvSpPr>
                <p:cNvPr id="748" name="Memoria ad accesso diretto 74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9" name="Ovale 74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4" name="Gruppo 723"/>
              <p:cNvGrpSpPr/>
              <p:nvPr/>
            </p:nvGrpSpPr>
            <p:grpSpPr>
              <a:xfrm>
                <a:off x="5879976" y="3238686"/>
                <a:ext cx="288032" cy="685800"/>
                <a:chOff x="4223792" y="4869160"/>
                <a:chExt cx="720080" cy="685800"/>
              </a:xfrm>
            </p:grpSpPr>
            <p:sp>
              <p:nvSpPr>
                <p:cNvPr id="746" name="Memoria ad accesso diretto 74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7" name="Ovale 74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5" name="Gruppo 724"/>
              <p:cNvGrpSpPr/>
              <p:nvPr/>
            </p:nvGrpSpPr>
            <p:grpSpPr>
              <a:xfrm>
                <a:off x="6163635" y="3238686"/>
                <a:ext cx="288032" cy="685800"/>
                <a:chOff x="4223792" y="4869160"/>
                <a:chExt cx="720080" cy="685800"/>
              </a:xfrm>
            </p:grpSpPr>
            <p:sp>
              <p:nvSpPr>
                <p:cNvPr id="744" name="Memoria ad accesso diretto 74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5" name="Ovale 74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6" name="Gruppo 725"/>
              <p:cNvGrpSpPr/>
              <p:nvPr/>
            </p:nvGrpSpPr>
            <p:grpSpPr>
              <a:xfrm>
                <a:off x="6456040" y="3238686"/>
                <a:ext cx="288032" cy="685800"/>
                <a:chOff x="4223792" y="4869160"/>
                <a:chExt cx="720080" cy="685800"/>
              </a:xfrm>
            </p:grpSpPr>
            <p:sp>
              <p:nvSpPr>
                <p:cNvPr id="742" name="Memoria ad accesso diretto 74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3" name="Ovale 74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7" name="Gruppo 726"/>
              <p:cNvGrpSpPr/>
              <p:nvPr/>
            </p:nvGrpSpPr>
            <p:grpSpPr>
              <a:xfrm>
                <a:off x="6744072" y="3238686"/>
                <a:ext cx="288032" cy="685800"/>
                <a:chOff x="4223792" y="4869160"/>
                <a:chExt cx="720080" cy="685800"/>
              </a:xfrm>
            </p:grpSpPr>
            <p:sp>
              <p:nvSpPr>
                <p:cNvPr id="740" name="Memoria ad accesso diretto 73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1" name="Ovale 74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8" name="Gruppo 727"/>
              <p:cNvGrpSpPr/>
              <p:nvPr/>
            </p:nvGrpSpPr>
            <p:grpSpPr>
              <a:xfrm>
                <a:off x="7032104" y="3238686"/>
                <a:ext cx="288032" cy="685800"/>
                <a:chOff x="4223792" y="4869160"/>
                <a:chExt cx="720080" cy="685800"/>
              </a:xfrm>
            </p:grpSpPr>
            <p:sp>
              <p:nvSpPr>
                <p:cNvPr id="738" name="Memoria ad accesso diretto 73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9" name="Ovale 73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9" name="Gruppo 728"/>
              <p:cNvGrpSpPr/>
              <p:nvPr/>
            </p:nvGrpSpPr>
            <p:grpSpPr>
              <a:xfrm>
                <a:off x="7608168" y="3238686"/>
                <a:ext cx="288032" cy="685800"/>
                <a:chOff x="4223792" y="4869160"/>
                <a:chExt cx="720080" cy="685800"/>
              </a:xfrm>
            </p:grpSpPr>
            <p:sp>
              <p:nvSpPr>
                <p:cNvPr id="736" name="Memoria ad accesso diretto 73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7" name="Ovale 73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30" name="Gruppo 729"/>
              <p:cNvGrpSpPr/>
              <p:nvPr/>
            </p:nvGrpSpPr>
            <p:grpSpPr>
              <a:xfrm>
                <a:off x="7320136" y="3238686"/>
                <a:ext cx="288032" cy="685800"/>
                <a:chOff x="4223792" y="4869160"/>
                <a:chExt cx="720080" cy="685800"/>
              </a:xfrm>
            </p:grpSpPr>
            <p:sp>
              <p:nvSpPr>
                <p:cNvPr id="734" name="Memoria ad accesso diretto 73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5" name="Ovale 73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31" name="Gruppo 730"/>
              <p:cNvGrpSpPr/>
              <p:nvPr/>
            </p:nvGrpSpPr>
            <p:grpSpPr>
              <a:xfrm>
                <a:off x="7896200" y="3238686"/>
                <a:ext cx="288032" cy="685800"/>
                <a:chOff x="4223792" y="4869160"/>
                <a:chExt cx="720080" cy="685800"/>
              </a:xfrm>
            </p:grpSpPr>
            <p:sp>
              <p:nvSpPr>
                <p:cNvPr id="732" name="Memoria ad accesso diretto 73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33" name="Ovale 73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64" name="Gruppo 363"/>
            <p:cNvGrpSpPr/>
            <p:nvPr/>
          </p:nvGrpSpPr>
          <p:grpSpPr>
            <a:xfrm>
              <a:off x="2855640" y="1628800"/>
              <a:ext cx="4680520" cy="288032"/>
              <a:chOff x="3503712" y="4005064"/>
              <a:chExt cx="4896544" cy="288032"/>
            </a:xfrm>
          </p:grpSpPr>
          <p:grpSp>
            <p:nvGrpSpPr>
              <p:cNvPr id="468" name="Gruppo 467"/>
              <p:cNvGrpSpPr/>
              <p:nvPr/>
            </p:nvGrpSpPr>
            <p:grpSpPr>
              <a:xfrm rot="10800000">
                <a:off x="3503712" y="4077072"/>
                <a:ext cx="432048" cy="216024"/>
                <a:chOff x="3716736" y="1556792"/>
                <a:chExt cx="4351126" cy="1044797"/>
              </a:xfrm>
            </p:grpSpPr>
            <p:sp>
              <p:nvSpPr>
                <p:cNvPr id="700" name="Cubo 69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1" name="Cubo 70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2" name="Cubo 70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3" name="Cubo 70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4" name="Cubo 70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5" name="Triangolo isoscele 70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6" name="Cubo 70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7" name="Cubo 70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8" name="Cubo 70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09" name="Triangolo isoscele 70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0" name="Cubo 70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1" name="Cubo 71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2" name="Cubo 71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3" name="Cubo 71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4" name="Ovale 71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5" name="Ovale 71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6" name="Ovale 71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7" name="Ovale 71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8" name="Ovale 71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719" name="Ovale 71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69" name="Gruppo 468"/>
              <p:cNvGrpSpPr/>
              <p:nvPr/>
            </p:nvGrpSpPr>
            <p:grpSpPr>
              <a:xfrm rot="10800000">
                <a:off x="3924000" y="4077072"/>
                <a:ext cx="432048" cy="216024"/>
                <a:chOff x="3716736" y="1556792"/>
                <a:chExt cx="4351126" cy="1044797"/>
              </a:xfrm>
            </p:grpSpPr>
            <p:sp>
              <p:nvSpPr>
                <p:cNvPr id="680" name="Cubo 67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1" name="Cubo 68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2" name="Cubo 68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3" name="Cubo 68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4" name="Cubo 68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5" name="Triangolo isoscele 68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6" name="Cubo 68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7" name="Cubo 68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8" name="Cubo 68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89" name="Triangolo isoscele 68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0" name="Cubo 68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1" name="Cubo 69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2" name="Cubo 69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3" name="Cubo 69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4" name="Ovale 69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5" name="Ovale 69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6" name="Ovale 69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7" name="Ovale 69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8" name="Ovale 69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99" name="Ovale 69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0" name="Gruppo 469"/>
              <p:cNvGrpSpPr/>
              <p:nvPr/>
            </p:nvGrpSpPr>
            <p:grpSpPr>
              <a:xfrm>
                <a:off x="4295800" y="4005064"/>
                <a:ext cx="432048" cy="216024"/>
                <a:chOff x="3716736" y="1556792"/>
                <a:chExt cx="4351126" cy="1044797"/>
              </a:xfrm>
            </p:grpSpPr>
            <p:sp>
              <p:nvSpPr>
                <p:cNvPr id="660" name="Cubo 65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1" name="Cubo 66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2" name="Cubo 66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3" name="Cubo 66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4" name="Cubo 66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5" name="Triangolo isoscele 66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6" name="Cubo 66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7" name="Cubo 66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8" name="Cubo 66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69" name="Triangolo isoscele 66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0" name="Cubo 66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1" name="Cubo 67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2" name="Cubo 67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3" name="Cubo 67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4" name="Ovale 67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5" name="Ovale 67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6" name="Ovale 67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7" name="Ovale 67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8" name="Ovale 67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79" name="Ovale 67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1" name="Gruppo 470"/>
              <p:cNvGrpSpPr/>
              <p:nvPr/>
            </p:nvGrpSpPr>
            <p:grpSpPr>
              <a:xfrm>
                <a:off x="4680000" y="4005064"/>
                <a:ext cx="432048" cy="216024"/>
                <a:chOff x="3716736" y="1556792"/>
                <a:chExt cx="4351126" cy="1044797"/>
              </a:xfrm>
            </p:grpSpPr>
            <p:sp>
              <p:nvSpPr>
                <p:cNvPr id="640" name="Cubo 63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1" name="Cubo 64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2" name="Cubo 64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3" name="Cubo 64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4" name="Cubo 64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5" name="Triangolo isoscele 64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6" name="Cubo 64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7" name="Cubo 64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8" name="Cubo 64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49" name="Triangolo isoscele 64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0" name="Cubo 64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1" name="Cubo 65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2" name="Cubo 65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3" name="Cubo 65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4" name="Ovale 65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5" name="Ovale 65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6" name="Ovale 65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7" name="Ovale 65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8" name="Ovale 65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59" name="Ovale 65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2" name="Gruppo 471"/>
              <p:cNvGrpSpPr/>
              <p:nvPr/>
            </p:nvGrpSpPr>
            <p:grpSpPr>
              <a:xfrm>
                <a:off x="5087888" y="4005064"/>
                <a:ext cx="432048" cy="216024"/>
                <a:chOff x="3716736" y="1556792"/>
                <a:chExt cx="4351126" cy="1044797"/>
              </a:xfrm>
            </p:grpSpPr>
            <p:sp>
              <p:nvSpPr>
                <p:cNvPr id="620" name="Cubo 61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1" name="Cubo 62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2" name="Cubo 62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3" name="Cubo 62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4" name="Cubo 62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5" name="Triangolo isoscele 62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6" name="Cubo 62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7" name="Cubo 62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8" name="Cubo 62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29" name="Triangolo isoscele 62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0" name="Cubo 62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1" name="Cubo 63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2" name="Cubo 63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3" name="Cubo 63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4" name="Ovale 63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5" name="Ovale 63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6" name="Ovale 63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7" name="Ovale 63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8" name="Ovale 63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39" name="Ovale 63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3" name="Gruppo 472"/>
              <p:cNvGrpSpPr/>
              <p:nvPr/>
            </p:nvGrpSpPr>
            <p:grpSpPr>
              <a:xfrm>
                <a:off x="5508176" y="4005064"/>
                <a:ext cx="432048" cy="216024"/>
                <a:chOff x="3716736" y="1556792"/>
                <a:chExt cx="4351126" cy="1044797"/>
              </a:xfrm>
            </p:grpSpPr>
            <p:sp>
              <p:nvSpPr>
                <p:cNvPr id="600" name="Cubo 59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1" name="Cubo 60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2" name="Cubo 60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3" name="Cubo 60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4" name="Cubo 60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5" name="Triangolo isoscele 60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6" name="Cubo 60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7" name="Cubo 60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8" name="Cubo 60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09" name="Triangolo isoscele 60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0" name="Cubo 60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1" name="Cubo 61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2" name="Cubo 61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3" name="Cubo 61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4" name="Ovale 61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5" name="Ovale 61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6" name="Ovale 61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7" name="Ovale 61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8" name="Ovale 61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619" name="Ovale 61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4" name="Gruppo 473"/>
              <p:cNvGrpSpPr/>
              <p:nvPr/>
            </p:nvGrpSpPr>
            <p:grpSpPr>
              <a:xfrm>
                <a:off x="5889600" y="4005064"/>
                <a:ext cx="432048" cy="216024"/>
                <a:chOff x="3716736" y="1556792"/>
                <a:chExt cx="4351126" cy="1044797"/>
              </a:xfrm>
            </p:grpSpPr>
            <p:sp>
              <p:nvSpPr>
                <p:cNvPr id="580" name="Cubo 57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1" name="Cubo 58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2" name="Cubo 58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3" name="Cubo 58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4" name="Cubo 58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5" name="Triangolo isoscele 58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6" name="Cubo 58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7" name="Cubo 58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8" name="Cubo 58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9" name="Triangolo isoscele 58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0" name="Cubo 58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1" name="Cubo 59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2" name="Cubo 59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3" name="Cubo 59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4" name="Ovale 59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5" name="Ovale 59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6" name="Ovale 59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7" name="Ovale 59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8" name="Ovale 59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99" name="Ovale 59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5" name="Gruppo 474"/>
              <p:cNvGrpSpPr/>
              <p:nvPr/>
            </p:nvGrpSpPr>
            <p:grpSpPr>
              <a:xfrm>
                <a:off x="6300264" y="4005064"/>
                <a:ext cx="432048" cy="216024"/>
                <a:chOff x="3716736" y="1556792"/>
                <a:chExt cx="4351126" cy="1044797"/>
              </a:xfrm>
            </p:grpSpPr>
            <p:sp>
              <p:nvSpPr>
                <p:cNvPr id="560" name="Cubo 55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1" name="Cubo 56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2" name="Cubo 56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3" name="Cubo 56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4" name="Cubo 56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5" name="Triangolo isoscele 56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6" name="Cubo 56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7" name="Cubo 56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8" name="Cubo 56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9" name="Triangolo isoscele 56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0" name="Cubo 56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1" name="Cubo 57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2" name="Cubo 57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3" name="Cubo 57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4" name="Ovale 57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5" name="Ovale 57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6" name="Ovale 57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7" name="Ovale 57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8" name="Ovale 57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9" name="Ovale 57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6" name="Gruppo 475"/>
              <p:cNvGrpSpPr/>
              <p:nvPr/>
            </p:nvGrpSpPr>
            <p:grpSpPr>
              <a:xfrm>
                <a:off x="6732000" y="4005064"/>
                <a:ext cx="432048" cy="216024"/>
                <a:chOff x="3716736" y="1556792"/>
                <a:chExt cx="4351126" cy="1044797"/>
              </a:xfrm>
            </p:grpSpPr>
            <p:sp>
              <p:nvSpPr>
                <p:cNvPr id="540" name="Cubo 53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1" name="Cubo 54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2" name="Cubo 54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3" name="Cubo 54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4" name="Cubo 54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5" name="Triangolo isoscele 54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6" name="Cubo 54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7" name="Cubo 54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8" name="Cubo 54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9" name="Triangolo isoscele 54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0" name="Cubo 54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1" name="Cubo 55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2" name="Cubo 55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3" name="Cubo 55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4" name="Ovale 55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5" name="Ovale 55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6" name="Ovale 55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7" name="Ovale 55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8" name="Ovale 55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9" name="Ovale 55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7" name="Gruppo 476"/>
              <p:cNvGrpSpPr/>
              <p:nvPr/>
            </p:nvGrpSpPr>
            <p:grpSpPr>
              <a:xfrm>
                <a:off x="7164360" y="4005064"/>
                <a:ext cx="432048" cy="216024"/>
                <a:chOff x="3716736" y="1556792"/>
                <a:chExt cx="4351126" cy="1044797"/>
              </a:xfrm>
            </p:grpSpPr>
            <p:sp>
              <p:nvSpPr>
                <p:cNvPr id="520" name="Cubo 51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1" name="Cubo 52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2" name="Cubo 52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3" name="Cubo 52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4" name="Cubo 52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5" name="Triangolo isoscele 52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6" name="Cubo 52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7" name="Cubo 52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8" name="Cubo 52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9" name="Triangolo isoscele 52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0" name="Cubo 52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1" name="Cubo 53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2" name="Cubo 53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3" name="Cubo 53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4" name="Ovale 53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5" name="Ovale 53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6" name="Ovale 53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7" name="Ovale 53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8" name="Ovale 53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9" name="Ovale 53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8" name="Gruppo 477"/>
              <p:cNvGrpSpPr/>
              <p:nvPr/>
            </p:nvGrpSpPr>
            <p:grpSpPr>
              <a:xfrm rot="10800000">
                <a:off x="7536160" y="4077072"/>
                <a:ext cx="432048" cy="216024"/>
                <a:chOff x="3716736" y="1556792"/>
                <a:chExt cx="4351126" cy="1044797"/>
              </a:xfrm>
            </p:grpSpPr>
            <p:sp>
              <p:nvSpPr>
                <p:cNvPr id="500" name="Cubo 49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1" name="Cubo 50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2" name="Cubo 50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3" name="Cubo 50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4" name="Cubo 50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5" name="Triangolo isoscele 50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6" name="Cubo 50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7" name="Cubo 50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8" name="Cubo 50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9" name="Triangolo isoscele 50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0" name="Cubo 50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1" name="Cubo 51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2" name="Cubo 51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3" name="Cubo 51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4" name="Ovale 51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5" name="Ovale 51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6" name="Ovale 51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7" name="Ovale 51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8" name="Ovale 51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9" name="Ovale 51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479" name="Gruppo 478"/>
              <p:cNvGrpSpPr/>
              <p:nvPr/>
            </p:nvGrpSpPr>
            <p:grpSpPr>
              <a:xfrm rot="10800000">
                <a:off x="7968208" y="4077072"/>
                <a:ext cx="432048" cy="216024"/>
                <a:chOff x="3716736" y="1556792"/>
                <a:chExt cx="4351126" cy="1044797"/>
              </a:xfrm>
            </p:grpSpPr>
            <p:sp>
              <p:nvSpPr>
                <p:cNvPr id="480" name="Cubo 479"/>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1" name="Cubo 480"/>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2" name="Cubo 481"/>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3" name="Cubo 482"/>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4" name="Cubo 483"/>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5" name="Triangolo isoscele 484"/>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6" name="Cubo 485"/>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7" name="Cubo 486"/>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8" name="Cubo 487"/>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9" name="Triangolo isoscele 488"/>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0" name="Cubo 489"/>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1" name="Cubo 490"/>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2" name="Cubo 491"/>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3" name="Cubo 492"/>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4" name="Ovale 493"/>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5" name="Ovale 494"/>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6" name="Ovale 495"/>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7" name="Ovale 496"/>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8" name="Ovale 497"/>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9" name="Ovale 498"/>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365" name="Gruppo 364"/>
            <p:cNvGrpSpPr/>
            <p:nvPr/>
          </p:nvGrpSpPr>
          <p:grpSpPr>
            <a:xfrm>
              <a:off x="7896200" y="1628800"/>
              <a:ext cx="2016225" cy="288032"/>
              <a:chOff x="4727848" y="3238686"/>
              <a:chExt cx="3816424" cy="685800"/>
            </a:xfrm>
          </p:grpSpPr>
          <p:cxnSp>
            <p:nvCxnSpPr>
              <p:cNvPr id="434" name="Connettore 2 433"/>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435" name="Gruppo 434"/>
              <p:cNvGrpSpPr/>
              <p:nvPr/>
            </p:nvGrpSpPr>
            <p:grpSpPr>
              <a:xfrm>
                <a:off x="5015880" y="3238686"/>
                <a:ext cx="288032" cy="685800"/>
                <a:chOff x="4223792" y="4869160"/>
                <a:chExt cx="720080" cy="685800"/>
              </a:xfrm>
            </p:grpSpPr>
            <p:sp>
              <p:nvSpPr>
                <p:cNvPr id="466" name="Memoria ad accesso diretto 46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7" name="Ovale 46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6" name="Gruppo 435"/>
              <p:cNvGrpSpPr/>
              <p:nvPr/>
            </p:nvGrpSpPr>
            <p:grpSpPr>
              <a:xfrm>
                <a:off x="5303912" y="3238686"/>
                <a:ext cx="288032" cy="685800"/>
                <a:chOff x="4223792" y="4869160"/>
                <a:chExt cx="720080" cy="685800"/>
              </a:xfrm>
            </p:grpSpPr>
            <p:sp>
              <p:nvSpPr>
                <p:cNvPr id="464" name="Memoria ad accesso diretto 46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5" name="Ovale 46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7" name="Gruppo 436"/>
              <p:cNvGrpSpPr/>
              <p:nvPr/>
            </p:nvGrpSpPr>
            <p:grpSpPr>
              <a:xfrm>
                <a:off x="5591944" y="3238686"/>
                <a:ext cx="288032" cy="685800"/>
                <a:chOff x="4223792" y="4869160"/>
                <a:chExt cx="720080" cy="685800"/>
              </a:xfrm>
            </p:grpSpPr>
            <p:sp>
              <p:nvSpPr>
                <p:cNvPr id="462" name="Memoria ad accesso diretto 46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3" name="Ovale 46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8" name="Gruppo 437"/>
              <p:cNvGrpSpPr/>
              <p:nvPr/>
            </p:nvGrpSpPr>
            <p:grpSpPr>
              <a:xfrm>
                <a:off x="5879976" y="3238686"/>
                <a:ext cx="288032" cy="685800"/>
                <a:chOff x="4223792" y="4869160"/>
                <a:chExt cx="720080" cy="685800"/>
              </a:xfrm>
            </p:grpSpPr>
            <p:sp>
              <p:nvSpPr>
                <p:cNvPr id="460" name="Memoria ad accesso diretto 45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1" name="Ovale 46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39" name="Gruppo 438"/>
              <p:cNvGrpSpPr/>
              <p:nvPr/>
            </p:nvGrpSpPr>
            <p:grpSpPr>
              <a:xfrm>
                <a:off x="6163635" y="3238686"/>
                <a:ext cx="288032" cy="685800"/>
                <a:chOff x="4223792" y="4869160"/>
                <a:chExt cx="720080" cy="685800"/>
              </a:xfrm>
            </p:grpSpPr>
            <p:sp>
              <p:nvSpPr>
                <p:cNvPr id="458" name="Memoria ad accesso diretto 45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9" name="Ovale 45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0" name="Gruppo 439"/>
              <p:cNvGrpSpPr/>
              <p:nvPr/>
            </p:nvGrpSpPr>
            <p:grpSpPr>
              <a:xfrm>
                <a:off x="6456040" y="3238686"/>
                <a:ext cx="288032" cy="685800"/>
                <a:chOff x="4223792" y="4869160"/>
                <a:chExt cx="720080" cy="685800"/>
              </a:xfrm>
            </p:grpSpPr>
            <p:sp>
              <p:nvSpPr>
                <p:cNvPr id="456" name="Memoria ad accesso diretto 45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7" name="Ovale 45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1" name="Gruppo 440"/>
              <p:cNvGrpSpPr/>
              <p:nvPr/>
            </p:nvGrpSpPr>
            <p:grpSpPr>
              <a:xfrm>
                <a:off x="6744072" y="3238686"/>
                <a:ext cx="288032" cy="685800"/>
                <a:chOff x="4223792" y="4869160"/>
                <a:chExt cx="720080" cy="685800"/>
              </a:xfrm>
            </p:grpSpPr>
            <p:sp>
              <p:nvSpPr>
                <p:cNvPr id="454" name="Memoria ad accesso diretto 453"/>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5" name="Ovale 454"/>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2" name="Gruppo 441"/>
              <p:cNvGrpSpPr/>
              <p:nvPr/>
            </p:nvGrpSpPr>
            <p:grpSpPr>
              <a:xfrm>
                <a:off x="7032104" y="3238686"/>
                <a:ext cx="288032" cy="685800"/>
                <a:chOff x="4223792" y="4869160"/>
                <a:chExt cx="720080" cy="685800"/>
              </a:xfrm>
            </p:grpSpPr>
            <p:sp>
              <p:nvSpPr>
                <p:cNvPr id="452" name="Memoria ad accesso diretto 451"/>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3" name="Ovale 452"/>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3" name="Gruppo 442"/>
              <p:cNvGrpSpPr/>
              <p:nvPr/>
            </p:nvGrpSpPr>
            <p:grpSpPr>
              <a:xfrm>
                <a:off x="7608168" y="3238686"/>
                <a:ext cx="288032" cy="685800"/>
                <a:chOff x="4223792" y="4869160"/>
                <a:chExt cx="720080" cy="685800"/>
              </a:xfrm>
            </p:grpSpPr>
            <p:sp>
              <p:nvSpPr>
                <p:cNvPr id="450" name="Memoria ad accesso diretto 449"/>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1" name="Ovale 450"/>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4" name="Gruppo 443"/>
              <p:cNvGrpSpPr/>
              <p:nvPr/>
            </p:nvGrpSpPr>
            <p:grpSpPr>
              <a:xfrm>
                <a:off x="7320136" y="3238686"/>
                <a:ext cx="288032" cy="685800"/>
                <a:chOff x="4223792" y="4869160"/>
                <a:chExt cx="720080" cy="685800"/>
              </a:xfrm>
            </p:grpSpPr>
            <p:sp>
              <p:nvSpPr>
                <p:cNvPr id="448" name="Memoria ad accesso diretto 447"/>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9" name="Ovale 448"/>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45" name="Gruppo 444"/>
              <p:cNvGrpSpPr/>
              <p:nvPr/>
            </p:nvGrpSpPr>
            <p:grpSpPr>
              <a:xfrm>
                <a:off x="7896200" y="3238686"/>
                <a:ext cx="288032" cy="685800"/>
                <a:chOff x="4223792" y="4869160"/>
                <a:chExt cx="720080" cy="685800"/>
              </a:xfrm>
            </p:grpSpPr>
            <p:sp>
              <p:nvSpPr>
                <p:cNvPr id="446" name="Memoria ad accesso diretto 445"/>
                <p:cNvSpPr/>
                <p:nvPr/>
              </p:nvSpPr>
              <p:spPr>
                <a:xfrm>
                  <a:off x="4223792" y="4869160"/>
                  <a:ext cx="720080" cy="685800"/>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47" name="Ovale 446"/>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66" name="Gruppo 365"/>
            <p:cNvGrpSpPr/>
            <p:nvPr/>
          </p:nvGrpSpPr>
          <p:grpSpPr>
            <a:xfrm>
              <a:off x="7536160" y="1628800"/>
              <a:ext cx="288032" cy="216024"/>
              <a:chOff x="5087888" y="1484784"/>
              <a:chExt cx="1332148" cy="216024"/>
            </a:xfrm>
          </p:grpSpPr>
          <p:grpSp>
            <p:nvGrpSpPr>
              <p:cNvPr id="422" name="Gruppo 421"/>
              <p:cNvGrpSpPr/>
              <p:nvPr/>
            </p:nvGrpSpPr>
            <p:grpSpPr>
              <a:xfrm>
                <a:off x="5087888" y="1484784"/>
                <a:ext cx="648072" cy="216024"/>
                <a:chOff x="5087888" y="1484784"/>
                <a:chExt cx="648072" cy="216024"/>
              </a:xfrm>
            </p:grpSpPr>
            <p:sp>
              <p:nvSpPr>
                <p:cNvPr id="429" name="Rettangolo 428"/>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0" name="Rettangolo 429"/>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1" name="Rettangolo 430"/>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2" name="Rettangolo 431"/>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33" name="Rettangolo 432"/>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23" name="Gruppo 422"/>
              <p:cNvGrpSpPr/>
              <p:nvPr/>
            </p:nvGrpSpPr>
            <p:grpSpPr>
              <a:xfrm>
                <a:off x="5771964" y="1484784"/>
                <a:ext cx="648072" cy="216024"/>
                <a:chOff x="5087888" y="1484784"/>
                <a:chExt cx="648072" cy="216024"/>
              </a:xfrm>
            </p:grpSpPr>
            <p:sp>
              <p:nvSpPr>
                <p:cNvPr id="424" name="Rettangolo 423"/>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5" name="Rettangolo 424"/>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6" name="Rettangolo 425"/>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7" name="Rettangolo 426"/>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8" name="Rettangolo 427"/>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67" name="Memoria ad accesso diretto 366"/>
            <p:cNvSpPr/>
            <p:nvPr/>
          </p:nvSpPr>
          <p:spPr>
            <a:xfrm>
              <a:off x="10056440" y="1628800"/>
              <a:ext cx="152168" cy="28803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8" name="Memoria ad accesso diretto 367"/>
            <p:cNvSpPr/>
            <p:nvPr/>
          </p:nvSpPr>
          <p:spPr>
            <a:xfrm>
              <a:off x="10200456" y="1628800"/>
              <a:ext cx="152168" cy="288032"/>
            </a:xfrm>
            <a:prstGeom prst="flowChartMagneticDrum">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9" name="Cilindro 368"/>
            <p:cNvSpPr/>
            <p:nvPr/>
          </p:nvSpPr>
          <p:spPr>
            <a:xfrm rot="5400000">
              <a:off x="2358444"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70" name="Gruppo 369"/>
            <p:cNvGrpSpPr/>
            <p:nvPr/>
          </p:nvGrpSpPr>
          <p:grpSpPr>
            <a:xfrm>
              <a:off x="2567608" y="1628800"/>
              <a:ext cx="288032" cy="216024"/>
              <a:chOff x="5087888" y="1484784"/>
              <a:chExt cx="1332148" cy="216024"/>
            </a:xfrm>
          </p:grpSpPr>
          <p:grpSp>
            <p:nvGrpSpPr>
              <p:cNvPr id="410" name="Gruppo 409"/>
              <p:cNvGrpSpPr/>
              <p:nvPr/>
            </p:nvGrpSpPr>
            <p:grpSpPr>
              <a:xfrm>
                <a:off x="5087888" y="1484784"/>
                <a:ext cx="648072" cy="216024"/>
                <a:chOff x="5087888" y="1484784"/>
                <a:chExt cx="648072" cy="216024"/>
              </a:xfrm>
            </p:grpSpPr>
            <p:sp>
              <p:nvSpPr>
                <p:cNvPr id="417" name="Rettangolo 416"/>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8" name="Rettangolo 417"/>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9" name="Rettangolo 418"/>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0" name="Rettangolo 419"/>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1" name="Rettangolo 420"/>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11" name="Gruppo 410"/>
              <p:cNvGrpSpPr/>
              <p:nvPr/>
            </p:nvGrpSpPr>
            <p:grpSpPr>
              <a:xfrm>
                <a:off x="5771964" y="1484784"/>
                <a:ext cx="648072" cy="216024"/>
                <a:chOff x="5087888" y="1484784"/>
                <a:chExt cx="648072" cy="216024"/>
              </a:xfrm>
            </p:grpSpPr>
            <p:sp>
              <p:nvSpPr>
                <p:cNvPr id="412" name="Rettangolo 411"/>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3" name="Rettangolo 412"/>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4" name="Rettangolo 413"/>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5" name="Rettangolo 414"/>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6" name="Rettangolo 415"/>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71" name="Cilindro 370"/>
            <p:cNvSpPr/>
            <p:nvPr/>
          </p:nvSpPr>
          <p:spPr>
            <a:xfrm rot="5400000">
              <a:off x="7831052"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72" name="Gruppo 371"/>
            <p:cNvGrpSpPr/>
            <p:nvPr/>
          </p:nvGrpSpPr>
          <p:grpSpPr>
            <a:xfrm>
              <a:off x="10848528" y="1628800"/>
              <a:ext cx="288032" cy="216024"/>
              <a:chOff x="5087888" y="1484784"/>
              <a:chExt cx="1332148" cy="216024"/>
            </a:xfrm>
          </p:grpSpPr>
          <p:grpSp>
            <p:nvGrpSpPr>
              <p:cNvPr id="398" name="Gruppo 397"/>
              <p:cNvGrpSpPr/>
              <p:nvPr/>
            </p:nvGrpSpPr>
            <p:grpSpPr>
              <a:xfrm>
                <a:off x="5087888" y="1484784"/>
                <a:ext cx="648072" cy="216024"/>
                <a:chOff x="5087888" y="1484784"/>
                <a:chExt cx="648072" cy="216024"/>
              </a:xfrm>
            </p:grpSpPr>
            <p:sp>
              <p:nvSpPr>
                <p:cNvPr id="405" name="Rettangolo 40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6" name="Rettangolo 40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7" name="Rettangolo 40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8" name="Rettangolo 40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9" name="Rettangolo 40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9" name="Gruppo 398"/>
              <p:cNvGrpSpPr/>
              <p:nvPr/>
            </p:nvGrpSpPr>
            <p:grpSpPr>
              <a:xfrm>
                <a:off x="5771964" y="1484784"/>
                <a:ext cx="648072" cy="216024"/>
                <a:chOff x="5087888" y="1484784"/>
                <a:chExt cx="648072" cy="216024"/>
              </a:xfrm>
            </p:grpSpPr>
            <p:sp>
              <p:nvSpPr>
                <p:cNvPr id="400" name="Rettangolo 39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1" name="Rettangolo 40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2" name="Rettangolo 40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3" name="Rettangolo 40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4" name="Rettangolo 40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74" name="Gruppo 373"/>
            <p:cNvGrpSpPr/>
            <p:nvPr/>
          </p:nvGrpSpPr>
          <p:grpSpPr>
            <a:xfrm>
              <a:off x="10416480" y="1628800"/>
              <a:ext cx="370448" cy="216024"/>
              <a:chOff x="4429408" y="2060848"/>
              <a:chExt cx="2304811" cy="767373"/>
            </a:xfrm>
          </p:grpSpPr>
          <p:grpSp>
            <p:nvGrpSpPr>
              <p:cNvPr id="375" name="Gruppo 374"/>
              <p:cNvGrpSpPr/>
              <p:nvPr/>
            </p:nvGrpSpPr>
            <p:grpSpPr>
              <a:xfrm>
                <a:off x="4511824" y="2060848"/>
                <a:ext cx="2180732" cy="655420"/>
                <a:chOff x="3716736" y="1556792"/>
                <a:chExt cx="4351126" cy="1044797"/>
              </a:xfrm>
            </p:grpSpPr>
            <p:sp>
              <p:nvSpPr>
                <p:cNvPr id="378" name="Cubo 377"/>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9" name="Cubo 378"/>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0" name="Cubo 379"/>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1" name="Cubo 380"/>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2" name="Cubo 381"/>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3" name="Triangolo isoscele 382"/>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4" name="Cubo 383"/>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5" name="Cubo 384"/>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6" name="Cubo 385"/>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7" name="Triangolo isoscele 386"/>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8" name="Cubo 387"/>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9" name="Cubo 388"/>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0" name="Cubo 389"/>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1" name="Cubo 390"/>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2" name="Ovale 391"/>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3" name="Ovale 392"/>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4" name="Ovale 393"/>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5" name="Ovale 394"/>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6" name="Ovale 395"/>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97" name="Ovale 396"/>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sp>
            <p:nvSpPr>
              <p:cNvPr id="376" name="Triangolo isoscele 375"/>
              <p:cNvSpPr/>
              <p:nvPr/>
            </p:nvSpPr>
            <p:spPr>
              <a:xfrm rot="7237299" flipH="1" flipV="1">
                <a:off x="4387116" y="2497341"/>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7" name="Triangolo isoscele 376"/>
              <p:cNvSpPr/>
              <p:nvPr/>
            </p:nvSpPr>
            <p:spPr>
              <a:xfrm rot="7237299" flipH="1" flipV="1">
                <a:off x="6475348" y="2569349"/>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cxnSp>
        <p:nvCxnSpPr>
          <p:cNvPr id="755" name="Connettore 2 754"/>
          <p:cNvCxnSpPr/>
          <p:nvPr/>
        </p:nvCxnSpPr>
        <p:spPr>
          <a:xfrm>
            <a:off x="8190402" y="2132856"/>
            <a:ext cx="433869" cy="36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756" name="Oggetto 755"/>
          <p:cNvGraphicFramePr>
            <a:graphicFrameLocks noChangeAspect="1"/>
          </p:cNvGraphicFramePr>
          <p:nvPr>
            <p:extLst/>
          </p:nvPr>
        </p:nvGraphicFramePr>
        <p:xfrm>
          <a:off x="683569" y="3266982"/>
          <a:ext cx="3098006" cy="2180035"/>
        </p:xfrm>
        <a:graphic>
          <a:graphicData uri="http://schemas.openxmlformats.org/presentationml/2006/ole">
            <mc:AlternateContent xmlns:mc="http://schemas.openxmlformats.org/markup-compatibility/2006">
              <mc:Choice xmlns:v="urn:schemas-microsoft-com:vml" Requires="v">
                <p:oleObj spid="_x0000_s215470" name="Graph" r:id="rId6" imgW="4131360" imgH="2907360" progId="Origin50.Graph">
                  <p:embed/>
                </p:oleObj>
              </mc:Choice>
              <mc:Fallback>
                <p:oleObj name="Graph" r:id="rId6" imgW="4131360" imgH="2907360" progId="Origin50.Graph">
                  <p:embed/>
                  <p:pic>
                    <p:nvPicPr>
                      <p:cNvPr id="756" name="Oggetto 755"/>
                      <p:cNvPicPr/>
                      <p:nvPr/>
                    </p:nvPicPr>
                    <p:blipFill>
                      <a:blip r:embed="rId7"/>
                      <a:stretch>
                        <a:fillRect/>
                      </a:stretch>
                    </p:blipFill>
                    <p:spPr>
                      <a:xfrm>
                        <a:off x="683569" y="3266982"/>
                        <a:ext cx="3098006" cy="2180035"/>
                      </a:xfrm>
                      <a:prstGeom prst="rect">
                        <a:avLst/>
                      </a:prstGeom>
                    </p:spPr>
                  </p:pic>
                </p:oleObj>
              </mc:Fallback>
            </mc:AlternateContent>
          </a:graphicData>
        </a:graphic>
      </p:graphicFrame>
      <p:graphicFrame>
        <p:nvGraphicFramePr>
          <p:cNvPr id="757" name="Oggetto 756"/>
          <p:cNvGraphicFramePr>
            <a:graphicFrameLocks noChangeAspect="1"/>
          </p:cNvGraphicFramePr>
          <p:nvPr>
            <p:extLst/>
          </p:nvPr>
        </p:nvGraphicFramePr>
        <p:xfrm>
          <a:off x="683569" y="2456892"/>
          <a:ext cx="3098006" cy="1296144"/>
        </p:xfrm>
        <a:graphic>
          <a:graphicData uri="http://schemas.openxmlformats.org/presentationml/2006/ole">
            <mc:AlternateContent xmlns:mc="http://schemas.openxmlformats.org/markup-compatibility/2006">
              <mc:Choice xmlns:v="urn:schemas-microsoft-com:vml" Requires="v">
                <p:oleObj spid="_x0000_s215471" name="Graph" r:id="rId8" imgW="4131360" imgH="2907360" progId="Origin50.Graph">
                  <p:embed/>
                </p:oleObj>
              </mc:Choice>
              <mc:Fallback>
                <p:oleObj name="Graph" r:id="rId8" imgW="4131360" imgH="2907360" progId="Origin50.Graph">
                  <p:embed/>
                  <p:pic>
                    <p:nvPicPr>
                      <p:cNvPr id="757" name="Oggetto 756"/>
                      <p:cNvPicPr/>
                      <p:nvPr/>
                    </p:nvPicPr>
                    <p:blipFill>
                      <a:blip r:embed="rId9"/>
                      <a:stretch>
                        <a:fillRect/>
                      </a:stretch>
                    </p:blipFill>
                    <p:spPr>
                      <a:xfrm>
                        <a:off x="683569" y="2456892"/>
                        <a:ext cx="3098006" cy="1296144"/>
                      </a:xfrm>
                      <a:prstGeom prst="rect">
                        <a:avLst/>
                      </a:prstGeom>
                    </p:spPr>
                  </p:pic>
                </p:oleObj>
              </mc:Fallback>
            </mc:AlternateContent>
          </a:graphicData>
        </a:graphic>
      </p:graphicFrame>
      <p:graphicFrame>
        <p:nvGraphicFramePr>
          <p:cNvPr id="758" name="Oggetto 757"/>
          <p:cNvGraphicFramePr>
            <a:graphicFrameLocks noChangeAspect="1"/>
          </p:cNvGraphicFramePr>
          <p:nvPr>
            <p:extLst/>
          </p:nvPr>
        </p:nvGraphicFramePr>
        <p:xfrm>
          <a:off x="3113838" y="3316951"/>
          <a:ext cx="1242138" cy="2169542"/>
        </p:xfrm>
        <a:graphic>
          <a:graphicData uri="http://schemas.openxmlformats.org/presentationml/2006/ole">
            <mc:AlternateContent xmlns:mc="http://schemas.openxmlformats.org/markup-compatibility/2006">
              <mc:Choice xmlns:v="urn:schemas-microsoft-com:vml" Requires="v">
                <p:oleObj spid="_x0000_s215472" name="Graph" r:id="rId10" imgW="4131360" imgH="2907360" progId="Origin50.Graph">
                  <p:embed/>
                </p:oleObj>
              </mc:Choice>
              <mc:Fallback>
                <p:oleObj name="Graph" r:id="rId10" imgW="4131360" imgH="2907360" progId="Origin50.Graph">
                  <p:embed/>
                  <p:pic>
                    <p:nvPicPr>
                      <p:cNvPr id="758" name="Oggetto 757"/>
                      <p:cNvPicPr/>
                      <p:nvPr/>
                    </p:nvPicPr>
                    <p:blipFill>
                      <a:blip r:embed="rId11"/>
                      <a:stretch>
                        <a:fillRect/>
                      </a:stretch>
                    </p:blipFill>
                    <p:spPr>
                      <a:xfrm>
                        <a:off x="3113838" y="3316951"/>
                        <a:ext cx="1242138" cy="2169542"/>
                      </a:xfrm>
                      <a:prstGeom prst="rect">
                        <a:avLst/>
                      </a:prstGeom>
                    </p:spPr>
                  </p:pic>
                </p:oleObj>
              </mc:Fallback>
            </mc:AlternateContent>
          </a:graphicData>
        </a:graphic>
      </p:graphicFrame>
      <p:graphicFrame>
        <p:nvGraphicFramePr>
          <p:cNvPr id="759" name="Oggetto 758"/>
          <p:cNvGraphicFramePr>
            <a:graphicFrameLocks noChangeAspect="1"/>
          </p:cNvGraphicFramePr>
          <p:nvPr>
            <p:extLst/>
          </p:nvPr>
        </p:nvGraphicFramePr>
        <p:xfrm>
          <a:off x="4572001" y="3212976"/>
          <a:ext cx="3098006" cy="2180035"/>
        </p:xfrm>
        <a:graphic>
          <a:graphicData uri="http://schemas.openxmlformats.org/presentationml/2006/ole">
            <mc:AlternateContent xmlns:mc="http://schemas.openxmlformats.org/markup-compatibility/2006">
              <mc:Choice xmlns:v="urn:schemas-microsoft-com:vml" Requires="v">
                <p:oleObj spid="_x0000_s215473" name="Graph" r:id="rId12" imgW="4131360" imgH="2907360" progId="Origin50.Graph">
                  <p:embed/>
                </p:oleObj>
              </mc:Choice>
              <mc:Fallback>
                <p:oleObj name="Graph" r:id="rId12" imgW="4131360" imgH="2907360" progId="Origin50.Graph">
                  <p:embed/>
                  <p:pic>
                    <p:nvPicPr>
                      <p:cNvPr id="759" name="Oggetto 758"/>
                      <p:cNvPicPr/>
                      <p:nvPr/>
                    </p:nvPicPr>
                    <p:blipFill>
                      <a:blip r:embed="rId13"/>
                      <a:stretch>
                        <a:fillRect/>
                      </a:stretch>
                    </p:blipFill>
                    <p:spPr>
                      <a:xfrm>
                        <a:off x="4572001" y="3212976"/>
                        <a:ext cx="3098006" cy="2180035"/>
                      </a:xfrm>
                      <a:prstGeom prst="rect">
                        <a:avLst/>
                      </a:prstGeom>
                    </p:spPr>
                  </p:pic>
                </p:oleObj>
              </mc:Fallback>
            </mc:AlternateContent>
          </a:graphicData>
        </a:graphic>
      </p:graphicFrame>
      <p:graphicFrame>
        <p:nvGraphicFramePr>
          <p:cNvPr id="762" name="Oggetto 761"/>
          <p:cNvGraphicFramePr>
            <a:graphicFrameLocks noChangeAspect="1"/>
          </p:cNvGraphicFramePr>
          <p:nvPr>
            <p:extLst/>
          </p:nvPr>
        </p:nvGraphicFramePr>
        <p:xfrm>
          <a:off x="7056276" y="3212976"/>
          <a:ext cx="918102" cy="2180035"/>
        </p:xfrm>
        <a:graphic>
          <a:graphicData uri="http://schemas.openxmlformats.org/presentationml/2006/ole">
            <mc:AlternateContent xmlns:mc="http://schemas.openxmlformats.org/markup-compatibility/2006">
              <mc:Choice xmlns:v="urn:schemas-microsoft-com:vml" Requires="v">
                <p:oleObj spid="_x0000_s215474" name="Graph" r:id="rId14" imgW="4131360" imgH="2907360" progId="Origin50.Graph">
                  <p:embed/>
                </p:oleObj>
              </mc:Choice>
              <mc:Fallback>
                <p:oleObj name="Graph" r:id="rId14" imgW="4131360" imgH="2907360" progId="Origin50.Graph">
                  <p:embed/>
                  <p:pic>
                    <p:nvPicPr>
                      <p:cNvPr id="762" name="Oggetto 761"/>
                      <p:cNvPicPr/>
                      <p:nvPr/>
                    </p:nvPicPr>
                    <p:blipFill>
                      <a:blip r:embed="rId15"/>
                      <a:stretch>
                        <a:fillRect/>
                      </a:stretch>
                    </p:blipFill>
                    <p:spPr>
                      <a:xfrm>
                        <a:off x="7056276" y="3212976"/>
                        <a:ext cx="918102" cy="2180035"/>
                      </a:xfrm>
                      <a:prstGeom prst="rect">
                        <a:avLst/>
                      </a:prstGeom>
                    </p:spPr>
                  </p:pic>
                </p:oleObj>
              </mc:Fallback>
            </mc:AlternateContent>
          </a:graphicData>
        </a:graphic>
      </p:graphicFrame>
      <p:sp>
        <p:nvSpPr>
          <p:cNvPr id="763" name="CasellaDiTesto 762"/>
          <p:cNvSpPr txBox="1"/>
          <p:nvPr/>
        </p:nvSpPr>
        <p:spPr>
          <a:xfrm>
            <a:off x="3059832" y="2888940"/>
            <a:ext cx="1093633" cy="300082"/>
          </a:xfrm>
          <a:prstGeom prst="rect">
            <a:avLst/>
          </a:prstGeom>
          <a:noFill/>
        </p:spPr>
        <p:txBody>
          <a:bodyPr wrap="none" rtlCol="0">
            <a:spAutoFit/>
          </a:bodyPr>
          <a:lstStyle/>
          <a:p>
            <a:r>
              <a:rPr lang="it-IT" sz="1350" b="1" dirty="0" err="1">
                <a:latin typeface="Times New Roman" panose="02020603050405020304" pitchFamily="18" charset="0"/>
                <a:cs typeface="Times New Roman" panose="02020603050405020304" pitchFamily="18" charset="0"/>
              </a:rPr>
              <a:t>I</a:t>
            </a:r>
            <a:r>
              <a:rPr lang="it-IT" sz="1350" b="1" baseline="-25000" dirty="0" err="1">
                <a:latin typeface="Times New Roman" panose="02020603050405020304" pitchFamily="18" charset="0"/>
                <a:cs typeface="Times New Roman" panose="02020603050405020304" pitchFamily="18" charset="0"/>
              </a:rPr>
              <a:t>peak</a:t>
            </a:r>
            <a:r>
              <a:rPr lang="it-IT" sz="1350" b="1" dirty="0">
                <a:latin typeface="Times New Roman" panose="02020603050405020304" pitchFamily="18" charset="0"/>
                <a:cs typeface="Times New Roman" panose="02020603050405020304" pitchFamily="18" charset="0"/>
              </a:rPr>
              <a:t>=1600 A</a:t>
            </a:r>
          </a:p>
        </p:txBody>
      </p:sp>
      <p:sp>
        <p:nvSpPr>
          <p:cNvPr id="764" name="CasellaDiTesto 763"/>
          <p:cNvSpPr txBox="1"/>
          <p:nvPr/>
        </p:nvSpPr>
        <p:spPr>
          <a:xfrm>
            <a:off x="3059832" y="3158970"/>
            <a:ext cx="899605"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z</a:t>
            </a:r>
            <a:r>
              <a:rPr lang="it-IT" sz="1350" b="1" dirty="0">
                <a:latin typeface="Times New Roman" panose="02020603050405020304" pitchFamily="18" charset="0"/>
                <a:cs typeface="Times New Roman" panose="02020603050405020304" pitchFamily="18" charset="0"/>
              </a:rPr>
              <a:t>=20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5" name="CasellaDiTesto 764"/>
          <p:cNvSpPr txBox="1"/>
          <p:nvPr/>
        </p:nvSpPr>
        <p:spPr>
          <a:xfrm>
            <a:off x="2033718" y="4455319"/>
            <a:ext cx="1439818" cy="300082"/>
          </a:xfrm>
          <a:prstGeom prst="rect">
            <a:avLst/>
          </a:prstGeom>
          <a:noFill/>
        </p:spPr>
        <p:txBody>
          <a:bodyPr wrap="none" rtlCol="0">
            <a:spAutoFit/>
          </a:bodyPr>
          <a:lstStyle/>
          <a:p>
            <a:r>
              <a:rPr lang="it-IT" sz="1350" b="1" dirty="0">
                <a:latin typeface="Symbol" panose="05050102010706020507" pitchFamily="18" charset="2"/>
                <a:cs typeface="Times New Roman" panose="02020603050405020304" pitchFamily="18" charset="0"/>
              </a:rPr>
              <a:t>D</a:t>
            </a:r>
            <a:r>
              <a:rPr lang="it-IT" sz="1350" b="1" dirty="0">
                <a:latin typeface="Times New Roman" panose="02020603050405020304" pitchFamily="18" charset="0"/>
                <a:cs typeface="Times New Roman" panose="02020603050405020304" pitchFamily="18" charset="0"/>
              </a:rPr>
              <a:t>E/&lt;E&gt;=3.6 10</a:t>
            </a:r>
            <a:r>
              <a:rPr lang="it-IT" sz="1350" b="1" baseline="30000" dirty="0">
                <a:latin typeface="Times New Roman" panose="02020603050405020304" pitchFamily="18" charset="0"/>
                <a:cs typeface="Times New Roman" panose="02020603050405020304" pitchFamily="18" charset="0"/>
              </a:rPr>
              <a:t>-4</a:t>
            </a:r>
            <a:r>
              <a:rPr lang="it-IT" sz="1350" b="1" dirty="0">
                <a:latin typeface="Times New Roman" panose="02020603050405020304" pitchFamily="18" charset="0"/>
                <a:cs typeface="Times New Roman" panose="02020603050405020304" pitchFamily="18" charset="0"/>
              </a:rPr>
              <a:t> </a:t>
            </a:r>
          </a:p>
        </p:txBody>
      </p:sp>
      <p:sp>
        <p:nvSpPr>
          <p:cNvPr id="766" name="CasellaDiTesto 765"/>
          <p:cNvSpPr txBox="1"/>
          <p:nvPr/>
        </p:nvSpPr>
        <p:spPr>
          <a:xfrm>
            <a:off x="7218294" y="2888940"/>
            <a:ext cx="862737"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x</a:t>
            </a:r>
            <a:r>
              <a:rPr lang="it-IT" sz="1350" b="1" dirty="0">
                <a:latin typeface="Times New Roman" panose="02020603050405020304" pitchFamily="18" charset="0"/>
                <a:cs typeface="Times New Roman" panose="02020603050405020304" pitchFamily="18" charset="0"/>
              </a:rPr>
              <a:t>=52</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7" name="CasellaDiTesto 766"/>
          <p:cNvSpPr txBox="1"/>
          <p:nvPr/>
        </p:nvSpPr>
        <p:spPr>
          <a:xfrm>
            <a:off x="7272300" y="4617132"/>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n,x</a:t>
            </a:r>
            <a:r>
              <a:rPr lang="it-IT" sz="1350" b="1" dirty="0">
                <a:latin typeface="Times New Roman" panose="02020603050405020304" pitchFamily="18" charset="0"/>
                <a:cs typeface="Times New Roman" panose="02020603050405020304" pitchFamily="18" charset="0"/>
              </a:rPr>
              <a:t>=1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8" name="CasellaDiTesto 767"/>
          <p:cNvSpPr txBox="1"/>
          <p:nvPr/>
        </p:nvSpPr>
        <p:spPr>
          <a:xfrm>
            <a:off x="7272300" y="5265204"/>
            <a:ext cx="1035861"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y</a:t>
            </a:r>
            <a:r>
              <a:rPr lang="it-IT" sz="1350" b="1" dirty="0">
                <a:latin typeface="Times New Roman" panose="02020603050405020304" pitchFamily="18" charset="0"/>
                <a:cs typeface="Times New Roman" panose="02020603050405020304" pitchFamily="18" charset="0"/>
              </a:rPr>
              <a:t>=14.5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69" name="CasellaDiTesto 768"/>
          <p:cNvSpPr txBox="1"/>
          <p:nvPr/>
        </p:nvSpPr>
        <p:spPr>
          <a:xfrm>
            <a:off x="7272300" y="5535234"/>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n,y</a:t>
            </a:r>
            <a:r>
              <a:rPr lang="it-IT" sz="1350" b="1" dirty="0">
                <a:latin typeface="Times New Roman" panose="02020603050405020304" pitchFamily="18" charset="0"/>
                <a:cs typeface="Times New Roman" panose="02020603050405020304" pitchFamily="18" charset="0"/>
              </a:rPr>
              <a:t>=0.2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770" name="Ovale 769"/>
          <p:cNvSpPr/>
          <p:nvPr/>
        </p:nvSpPr>
        <p:spPr>
          <a:xfrm>
            <a:off x="7272300" y="191683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71" name="CasellaDiTesto 770"/>
          <p:cNvSpPr txBox="1"/>
          <p:nvPr/>
        </p:nvSpPr>
        <p:spPr>
          <a:xfrm>
            <a:off x="1331641" y="5427222"/>
            <a:ext cx="2685351"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Longitudinal</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phase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space</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772" name="CasellaDiTesto 771"/>
          <p:cNvSpPr txBox="1"/>
          <p:nvPr/>
        </p:nvSpPr>
        <p:spPr>
          <a:xfrm>
            <a:off x="4950043" y="5427222"/>
            <a:ext cx="248869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Transverse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phase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774" name="Rettangolo 773"/>
          <p:cNvSpPr/>
          <p:nvPr/>
        </p:nvSpPr>
        <p:spPr>
          <a:xfrm>
            <a:off x="1228500" y="3532950"/>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75" name="Rettangolo 774"/>
          <p:cNvSpPr/>
          <p:nvPr/>
        </p:nvSpPr>
        <p:spPr>
          <a:xfrm>
            <a:off x="5119200" y="3476250"/>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754" name="Picture 753">
            <a:extLst>
              <a:ext uri="{FF2B5EF4-FFF2-40B4-BE49-F238E27FC236}">
                <a16:creationId xmlns:a16="http://schemas.microsoft.com/office/drawing/2014/main" id="{C217402F-A57C-3D46-9F50-BFDBBB7DA8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760" name="Footer Placeholder 2">
            <a:extLst>
              <a:ext uri="{FF2B5EF4-FFF2-40B4-BE49-F238E27FC236}">
                <a16:creationId xmlns:a16="http://schemas.microsoft.com/office/drawing/2014/main" id="{2E0E7CF3-6F9C-AB4A-97F6-5A6218093C31}"/>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903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27F10F95-E1F4-5042-BBFB-3CBD593EC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1" y="685800"/>
            <a:ext cx="7315200" cy="5349503"/>
          </a:xfrm>
          <a:prstGeom prst="rect">
            <a:avLst/>
          </a:prstGeom>
        </p:spPr>
      </p:pic>
      <p:sp>
        <p:nvSpPr>
          <p:cNvPr id="9" name="TextBox 8">
            <a:extLst>
              <a:ext uri="{FF2B5EF4-FFF2-40B4-BE49-F238E27FC236}">
                <a16:creationId xmlns:a16="http://schemas.microsoft.com/office/drawing/2014/main" id="{93C21E0E-87C2-6F49-B9A0-0249DEEF4F18}"/>
              </a:ext>
            </a:extLst>
          </p:cNvPr>
          <p:cNvSpPr txBox="1"/>
          <p:nvPr/>
        </p:nvSpPr>
        <p:spPr>
          <a:xfrm>
            <a:off x="4689987" y="6178738"/>
            <a:ext cx="4114800" cy="400110"/>
          </a:xfrm>
          <a:prstGeom prst="rect">
            <a:avLst/>
          </a:prstGeom>
          <a:noFill/>
        </p:spPr>
        <p:txBody>
          <a:bodyPr wrap="square" rtlCol="0">
            <a:spAutoFit/>
          </a:bodyPr>
          <a:lstStyle/>
          <a:p>
            <a:pPr algn="ctr"/>
            <a:r>
              <a:rPr lang="en-US" sz="2000">
                <a:solidFill>
                  <a:srgbClr val="C00000"/>
                </a:solidFill>
                <a:latin typeface="Casual" charset="0"/>
                <a:ea typeface="Casual" charset="0"/>
                <a:cs typeface="Casual" charset="0"/>
              </a:rPr>
              <a:t>In Publication on Phys. Rev. AB</a:t>
            </a:r>
          </a:p>
        </p:txBody>
      </p:sp>
    </p:spTree>
    <p:extLst>
      <p:ext uri="{BB962C8B-B14F-4D97-AF65-F5344CB8AC3E}">
        <p14:creationId xmlns:p14="http://schemas.microsoft.com/office/powerpoint/2010/main" val="4008015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8195872" y="5193255"/>
            <a:ext cx="948128" cy="80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Immagine 20"/>
          <p:cNvPicPr>
            <a:picLocks noChangeAspect="1"/>
          </p:cNvPicPr>
          <p:nvPr/>
        </p:nvPicPr>
        <p:blipFill>
          <a:blip r:embed="rId3"/>
          <a:stretch>
            <a:fillRect/>
          </a:stretch>
        </p:blipFill>
        <p:spPr>
          <a:xfrm>
            <a:off x="49263" y="1828800"/>
            <a:ext cx="4986572" cy="3708145"/>
          </a:xfrm>
          <a:prstGeom prst="rect">
            <a:avLst/>
          </a:prstGeom>
        </p:spPr>
      </p:pic>
      <p:grpSp>
        <p:nvGrpSpPr>
          <p:cNvPr id="22" name="Gruppo 21"/>
          <p:cNvGrpSpPr/>
          <p:nvPr/>
        </p:nvGrpSpPr>
        <p:grpSpPr>
          <a:xfrm>
            <a:off x="4563718" y="1594424"/>
            <a:ext cx="4580282" cy="3909370"/>
            <a:chOff x="1967093" y="1975263"/>
            <a:chExt cx="5410601" cy="4844639"/>
          </a:xfrm>
        </p:grpSpPr>
        <p:pic>
          <p:nvPicPr>
            <p:cNvPr id="23" name="Immagine 22"/>
            <p:cNvPicPr>
              <a:picLocks noChangeAspect="1"/>
            </p:cNvPicPr>
            <p:nvPr/>
          </p:nvPicPr>
          <p:blipFill>
            <a:blip r:embed="rId4"/>
            <a:stretch>
              <a:fillRect/>
            </a:stretch>
          </p:blipFill>
          <p:spPr>
            <a:xfrm>
              <a:off x="1967093" y="1975263"/>
              <a:ext cx="5410601" cy="4844639"/>
            </a:xfrm>
            <a:prstGeom prst="rect">
              <a:avLst/>
            </a:prstGeom>
          </p:spPr>
        </p:pic>
        <p:sp>
          <p:nvSpPr>
            <p:cNvPr id="24" name="CasellaDiTesto 23"/>
            <p:cNvSpPr txBox="1"/>
            <p:nvPr/>
          </p:nvSpPr>
          <p:spPr>
            <a:xfrm>
              <a:off x="5299177" y="3576342"/>
              <a:ext cx="757578" cy="371873"/>
            </a:xfrm>
            <a:prstGeom prst="rect">
              <a:avLst/>
            </a:prstGeom>
            <a:noFill/>
          </p:spPr>
          <p:txBody>
            <a:bodyPr wrap="square" rtlCol="0">
              <a:spAutoFit/>
            </a:bodyPr>
            <a:lstStyle/>
            <a:p>
              <a:r>
                <a:rPr lang="it-IT" sz="675" b="1" i="1" dirty="0">
                  <a:solidFill>
                    <a:srgbClr val="FF0000"/>
                  </a:solidFill>
                </a:rPr>
                <a:t>MAX-Lab</a:t>
              </a:r>
            </a:p>
            <a:p>
              <a:r>
                <a:rPr lang="it-IT" sz="675" b="1" i="1" dirty="0">
                  <a:solidFill>
                    <a:srgbClr val="FF0000"/>
                  </a:solidFill>
                </a:rPr>
                <a:t>ESS </a:t>
              </a:r>
              <a:r>
                <a:rPr lang="it-IT" sz="675" b="1" i="1" dirty="0" err="1">
                  <a:solidFill>
                    <a:srgbClr val="FF0000"/>
                  </a:solidFill>
                </a:rPr>
                <a:t>Neutron</a:t>
              </a:r>
              <a:endParaRPr lang="it-IT" sz="675" b="1" i="1" dirty="0">
                <a:solidFill>
                  <a:srgbClr val="FF0000"/>
                </a:solidFill>
              </a:endParaRPr>
            </a:p>
          </p:txBody>
        </p:sp>
        <p:sp>
          <p:nvSpPr>
            <p:cNvPr id="25" name="CasellaDiTesto 24"/>
            <p:cNvSpPr txBox="1"/>
            <p:nvPr/>
          </p:nvSpPr>
          <p:spPr>
            <a:xfrm>
              <a:off x="4378422" y="4098074"/>
              <a:ext cx="825214" cy="371873"/>
            </a:xfrm>
            <a:prstGeom prst="rect">
              <a:avLst/>
            </a:prstGeom>
            <a:noFill/>
          </p:spPr>
          <p:txBody>
            <a:bodyPr wrap="square" rtlCol="0">
              <a:spAutoFit/>
            </a:bodyPr>
            <a:lstStyle/>
            <a:p>
              <a:r>
                <a:rPr lang="it-IT" sz="675" b="1" i="1" dirty="0">
                  <a:solidFill>
                    <a:srgbClr val="FF0000"/>
                  </a:solidFill>
                </a:rPr>
                <a:t>PETRA-III</a:t>
              </a:r>
            </a:p>
            <a:p>
              <a:r>
                <a:rPr lang="it-IT" sz="675" b="1" i="1" dirty="0">
                  <a:solidFill>
                    <a:srgbClr val="FF0000"/>
                  </a:solidFill>
                </a:rPr>
                <a:t>X-FEL, FLASH</a:t>
              </a:r>
            </a:p>
          </p:txBody>
        </p:sp>
        <p:sp>
          <p:nvSpPr>
            <p:cNvPr id="26" name="CasellaDiTesto 25"/>
            <p:cNvSpPr txBox="1"/>
            <p:nvPr/>
          </p:nvSpPr>
          <p:spPr>
            <a:xfrm>
              <a:off x="3343872" y="5006445"/>
              <a:ext cx="757578" cy="371873"/>
            </a:xfrm>
            <a:prstGeom prst="rect">
              <a:avLst/>
            </a:prstGeom>
            <a:noFill/>
          </p:spPr>
          <p:txBody>
            <a:bodyPr wrap="square" rtlCol="0">
              <a:spAutoFit/>
            </a:bodyPr>
            <a:lstStyle/>
            <a:p>
              <a:r>
                <a:rPr lang="it-IT" sz="675" b="1" i="1" dirty="0">
                  <a:solidFill>
                    <a:srgbClr val="FF0000"/>
                  </a:solidFill>
                </a:rPr>
                <a:t>SOLEIL</a:t>
              </a:r>
            </a:p>
            <a:p>
              <a:r>
                <a:rPr lang="it-IT" sz="675" b="1" i="1" dirty="0">
                  <a:solidFill>
                    <a:srgbClr val="FF0000"/>
                  </a:solidFill>
                </a:rPr>
                <a:t>LLB</a:t>
              </a:r>
            </a:p>
          </p:txBody>
        </p:sp>
        <p:sp>
          <p:nvSpPr>
            <p:cNvPr id="27" name="CasellaDiTesto 26"/>
            <p:cNvSpPr txBox="1"/>
            <p:nvPr/>
          </p:nvSpPr>
          <p:spPr>
            <a:xfrm>
              <a:off x="3005535" y="4359798"/>
              <a:ext cx="757578" cy="371873"/>
            </a:xfrm>
            <a:prstGeom prst="rect">
              <a:avLst/>
            </a:prstGeom>
            <a:noFill/>
          </p:spPr>
          <p:txBody>
            <a:bodyPr wrap="square" rtlCol="0">
              <a:spAutoFit/>
            </a:bodyPr>
            <a:lstStyle/>
            <a:p>
              <a:r>
                <a:rPr lang="it-IT" sz="675" b="1" i="1" dirty="0">
                  <a:solidFill>
                    <a:srgbClr val="FF0000"/>
                  </a:solidFill>
                </a:rPr>
                <a:t>DIAMOND</a:t>
              </a:r>
            </a:p>
            <a:p>
              <a:r>
                <a:rPr lang="it-IT" sz="675" b="1" i="1" dirty="0">
                  <a:solidFill>
                    <a:srgbClr val="FF0000"/>
                  </a:solidFill>
                </a:rPr>
                <a:t>ISIS - CLF</a:t>
              </a:r>
            </a:p>
          </p:txBody>
        </p:sp>
        <p:sp>
          <p:nvSpPr>
            <p:cNvPr id="28" name="CasellaDiTesto 27"/>
            <p:cNvSpPr txBox="1"/>
            <p:nvPr/>
          </p:nvSpPr>
          <p:spPr>
            <a:xfrm>
              <a:off x="3999633" y="5589939"/>
              <a:ext cx="757578" cy="371873"/>
            </a:xfrm>
            <a:prstGeom prst="rect">
              <a:avLst/>
            </a:prstGeom>
            <a:noFill/>
          </p:spPr>
          <p:txBody>
            <a:bodyPr wrap="square" rtlCol="0">
              <a:spAutoFit/>
            </a:bodyPr>
            <a:lstStyle/>
            <a:p>
              <a:r>
                <a:rPr lang="it-IT" sz="675" b="1" i="1" dirty="0">
                  <a:solidFill>
                    <a:srgbClr val="FF0000"/>
                  </a:solidFill>
                </a:rPr>
                <a:t>ESRF</a:t>
              </a:r>
            </a:p>
            <a:p>
              <a:r>
                <a:rPr lang="it-IT" sz="675" b="1" i="1" dirty="0">
                  <a:solidFill>
                    <a:srgbClr val="FF0000"/>
                  </a:solidFill>
                </a:rPr>
                <a:t>ILL, LETI</a:t>
              </a:r>
            </a:p>
          </p:txBody>
        </p:sp>
        <p:sp>
          <p:nvSpPr>
            <p:cNvPr id="29" name="CasellaDiTesto 28"/>
            <p:cNvSpPr txBox="1"/>
            <p:nvPr/>
          </p:nvSpPr>
          <p:spPr>
            <a:xfrm>
              <a:off x="3427134" y="6530036"/>
              <a:ext cx="757578" cy="243148"/>
            </a:xfrm>
            <a:prstGeom prst="rect">
              <a:avLst/>
            </a:prstGeom>
            <a:noFill/>
          </p:spPr>
          <p:txBody>
            <a:bodyPr wrap="square" rtlCol="0">
              <a:spAutoFit/>
            </a:bodyPr>
            <a:lstStyle/>
            <a:p>
              <a:r>
                <a:rPr lang="it-IT" sz="675" b="1" i="1" dirty="0">
                  <a:solidFill>
                    <a:srgbClr val="FF0000"/>
                  </a:solidFill>
                </a:rPr>
                <a:t>ALBA</a:t>
              </a:r>
            </a:p>
          </p:txBody>
        </p:sp>
        <p:sp>
          <p:nvSpPr>
            <p:cNvPr id="30" name="CasellaDiTesto 29"/>
            <p:cNvSpPr txBox="1"/>
            <p:nvPr/>
          </p:nvSpPr>
          <p:spPr>
            <a:xfrm>
              <a:off x="4249987" y="5358026"/>
              <a:ext cx="1049187" cy="243148"/>
            </a:xfrm>
            <a:prstGeom prst="rect">
              <a:avLst/>
            </a:prstGeom>
            <a:noFill/>
          </p:spPr>
          <p:txBody>
            <a:bodyPr wrap="square" rtlCol="0">
              <a:spAutoFit/>
            </a:bodyPr>
            <a:lstStyle/>
            <a:p>
              <a:r>
                <a:rPr lang="it-IT" sz="675" b="1" i="1" dirty="0">
                  <a:solidFill>
                    <a:srgbClr val="FF0000"/>
                  </a:solidFill>
                </a:rPr>
                <a:t>         SLS, </a:t>
              </a:r>
              <a:r>
                <a:rPr lang="it-IT" sz="675" b="1" i="1" dirty="0" err="1">
                  <a:solidFill>
                    <a:srgbClr val="FF0000"/>
                  </a:solidFill>
                </a:rPr>
                <a:t>SwissFEL</a:t>
              </a:r>
              <a:endParaRPr lang="it-IT" sz="675" b="1" i="1" dirty="0">
                <a:solidFill>
                  <a:srgbClr val="FF0000"/>
                </a:solidFill>
              </a:endParaRPr>
            </a:p>
          </p:txBody>
        </p:sp>
        <p:sp>
          <p:nvSpPr>
            <p:cNvPr id="31" name="CasellaDiTesto 30"/>
            <p:cNvSpPr txBox="1"/>
            <p:nvPr/>
          </p:nvSpPr>
          <p:spPr>
            <a:xfrm>
              <a:off x="5150265" y="5549543"/>
              <a:ext cx="575739" cy="500599"/>
            </a:xfrm>
            <a:prstGeom prst="rect">
              <a:avLst/>
            </a:prstGeom>
            <a:noFill/>
          </p:spPr>
          <p:txBody>
            <a:bodyPr wrap="square" rtlCol="0">
              <a:spAutoFit/>
            </a:bodyPr>
            <a:lstStyle/>
            <a:p>
              <a:r>
                <a:rPr lang="it-IT" sz="675" b="1" i="1" dirty="0">
                  <a:solidFill>
                    <a:srgbClr val="FF0000"/>
                  </a:solidFill>
                </a:rPr>
                <a:t>         Elettra FERMI</a:t>
              </a:r>
            </a:p>
          </p:txBody>
        </p:sp>
        <p:sp>
          <p:nvSpPr>
            <p:cNvPr id="32" name="CasellaDiTesto 31"/>
            <p:cNvSpPr txBox="1"/>
            <p:nvPr/>
          </p:nvSpPr>
          <p:spPr>
            <a:xfrm>
              <a:off x="3805923" y="4660208"/>
              <a:ext cx="757578" cy="243148"/>
            </a:xfrm>
            <a:prstGeom prst="rect">
              <a:avLst/>
            </a:prstGeom>
            <a:noFill/>
          </p:spPr>
          <p:txBody>
            <a:bodyPr wrap="square" rtlCol="0">
              <a:spAutoFit/>
            </a:bodyPr>
            <a:lstStyle/>
            <a:p>
              <a:r>
                <a:rPr lang="it-IT" sz="675" b="1" i="1" dirty="0">
                  <a:solidFill>
                    <a:srgbClr val="FF0000"/>
                  </a:solidFill>
                </a:rPr>
                <a:t>MYRRHA</a:t>
              </a:r>
            </a:p>
          </p:txBody>
        </p:sp>
        <p:sp>
          <p:nvSpPr>
            <p:cNvPr id="33" name="CasellaDiTesto 32"/>
            <p:cNvSpPr txBox="1"/>
            <p:nvPr/>
          </p:nvSpPr>
          <p:spPr>
            <a:xfrm>
              <a:off x="4162132" y="4839365"/>
              <a:ext cx="757578" cy="243148"/>
            </a:xfrm>
            <a:prstGeom prst="rect">
              <a:avLst/>
            </a:prstGeom>
            <a:noFill/>
          </p:spPr>
          <p:txBody>
            <a:bodyPr wrap="square" rtlCol="0">
              <a:spAutoFit/>
            </a:bodyPr>
            <a:lstStyle/>
            <a:p>
              <a:r>
                <a:rPr lang="it-IT" sz="675" b="1" i="1" dirty="0">
                  <a:solidFill>
                    <a:srgbClr val="FF0000"/>
                  </a:solidFill>
                </a:rPr>
                <a:t>         ANKA</a:t>
              </a:r>
            </a:p>
          </p:txBody>
        </p:sp>
        <p:sp>
          <p:nvSpPr>
            <p:cNvPr id="34" name="Anello 33"/>
            <p:cNvSpPr/>
            <p:nvPr/>
          </p:nvSpPr>
          <p:spPr>
            <a:xfrm>
              <a:off x="4499757" y="5555560"/>
              <a:ext cx="617210" cy="623416"/>
            </a:xfrm>
            <a:prstGeom prst="donut">
              <a:avLst>
                <a:gd name="adj" fmla="val 370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solidFill>
                  <a:schemeClr val="accent3">
                    <a:lumMod val="75000"/>
                  </a:schemeClr>
                </a:solidFill>
              </a:endParaRPr>
            </a:p>
          </p:txBody>
        </p:sp>
        <p:sp>
          <p:nvSpPr>
            <p:cNvPr id="36" name="CasellaDiTesto 35"/>
            <p:cNvSpPr txBox="1"/>
            <p:nvPr/>
          </p:nvSpPr>
          <p:spPr>
            <a:xfrm>
              <a:off x="5299177" y="6444094"/>
              <a:ext cx="1050444" cy="243148"/>
            </a:xfrm>
            <a:prstGeom prst="rect">
              <a:avLst/>
            </a:prstGeom>
            <a:noFill/>
          </p:spPr>
          <p:txBody>
            <a:bodyPr wrap="square" rtlCol="0">
              <a:spAutoFit/>
            </a:bodyPr>
            <a:lstStyle/>
            <a:p>
              <a:r>
                <a:rPr lang="it-IT" sz="675" b="1" i="1" dirty="0">
                  <a:solidFill>
                    <a:srgbClr val="FF0000"/>
                  </a:solidFill>
                </a:rPr>
                <a:t>         SPARC DAFNE</a:t>
              </a:r>
            </a:p>
          </p:txBody>
        </p:sp>
        <p:sp>
          <p:nvSpPr>
            <p:cNvPr id="37" name="CasellaDiTesto 36"/>
            <p:cNvSpPr txBox="1"/>
            <p:nvPr/>
          </p:nvSpPr>
          <p:spPr>
            <a:xfrm>
              <a:off x="6067702" y="4756085"/>
              <a:ext cx="757578" cy="371873"/>
            </a:xfrm>
            <a:prstGeom prst="rect">
              <a:avLst/>
            </a:prstGeom>
            <a:noFill/>
          </p:spPr>
          <p:txBody>
            <a:bodyPr wrap="square" rtlCol="0">
              <a:spAutoFit/>
            </a:bodyPr>
            <a:lstStyle/>
            <a:p>
              <a:r>
                <a:rPr lang="it-IT" sz="675" b="1" i="1" dirty="0">
                  <a:solidFill>
                    <a:srgbClr val="FF0000"/>
                  </a:solidFill>
                </a:rPr>
                <a:t>         SOLARIS</a:t>
              </a:r>
            </a:p>
          </p:txBody>
        </p:sp>
      </p:grpSp>
      <p:sp>
        <p:nvSpPr>
          <p:cNvPr id="3" name="CasellaDiTesto 2"/>
          <p:cNvSpPr txBox="1"/>
          <p:nvPr/>
        </p:nvSpPr>
        <p:spPr>
          <a:xfrm>
            <a:off x="0" y="76200"/>
            <a:ext cx="7303576" cy="646331"/>
          </a:xfrm>
          <a:prstGeom prst="rect">
            <a:avLst/>
          </a:prstGeom>
          <a:noFill/>
        </p:spPr>
        <p:txBody>
          <a:bodyPr wrap="square" rtlCol="0">
            <a:spAutoFit/>
          </a:bodyPr>
          <a:lstStyle/>
          <a:p>
            <a:pPr algn="ctr"/>
            <a:r>
              <a:rPr lang="it-IT" dirty="0">
                <a:solidFill>
                  <a:srgbClr val="FF0000"/>
                </a:solidFill>
              </a:rPr>
              <a:t>Infrastrutture di Ricerca Analitiche aperte</a:t>
            </a:r>
          </a:p>
          <a:p>
            <a:pPr algn="ctr"/>
            <a:r>
              <a:rPr lang="it-IT" dirty="0">
                <a:solidFill>
                  <a:srgbClr val="FF0000"/>
                </a:solidFill>
              </a:rPr>
              <a:t>all’utenza internazionale che operano in Europa e sedi LERU </a:t>
            </a:r>
          </a:p>
        </p:txBody>
      </p:sp>
      <p:pic>
        <p:nvPicPr>
          <p:cNvPr id="4" name="Immagine 3"/>
          <p:cNvPicPr>
            <a:picLocks noChangeAspect="1"/>
          </p:cNvPicPr>
          <p:nvPr/>
        </p:nvPicPr>
        <p:blipFill>
          <a:blip r:embed="rId5"/>
          <a:stretch>
            <a:fillRect/>
          </a:stretch>
        </p:blipFill>
        <p:spPr>
          <a:xfrm>
            <a:off x="0" y="5512078"/>
            <a:ext cx="9144000" cy="455543"/>
          </a:xfrm>
          <a:prstGeom prst="rect">
            <a:avLst/>
          </a:prstGeom>
        </p:spPr>
      </p:pic>
      <p:sp>
        <p:nvSpPr>
          <p:cNvPr id="38" name="CasellaDiTesto 37"/>
          <p:cNvSpPr txBox="1"/>
          <p:nvPr/>
        </p:nvSpPr>
        <p:spPr>
          <a:xfrm>
            <a:off x="443982" y="5522519"/>
            <a:ext cx="3568413" cy="300082"/>
          </a:xfrm>
          <a:prstGeom prst="rect">
            <a:avLst/>
          </a:prstGeom>
          <a:noFill/>
        </p:spPr>
        <p:txBody>
          <a:bodyPr wrap="none" rtlCol="0">
            <a:spAutoFit/>
          </a:bodyPr>
          <a:lstStyle/>
          <a:p>
            <a:r>
              <a:rPr lang="it-IT" sz="1350" dirty="0">
                <a:solidFill>
                  <a:srgbClr val="BDB5B6"/>
                </a:solidFill>
              </a:rPr>
              <a:t>Da PSE </a:t>
            </a:r>
            <a:r>
              <a:rPr lang="it-IT" sz="1350" dirty="0" err="1">
                <a:solidFill>
                  <a:srgbClr val="BDB5B6"/>
                </a:solidFill>
              </a:rPr>
              <a:t>Landscape</a:t>
            </a:r>
            <a:r>
              <a:rPr lang="it-IT" sz="1350" dirty="0">
                <a:solidFill>
                  <a:srgbClr val="BDB5B6"/>
                </a:solidFill>
              </a:rPr>
              <a:t> Analysis ESFRI </a:t>
            </a:r>
            <a:r>
              <a:rPr lang="it-IT" sz="1350" dirty="0" err="1">
                <a:solidFill>
                  <a:srgbClr val="BDB5B6"/>
                </a:solidFill>
              </a:rPr>
              <a:t>Roadmap</a:t>
            </a:r>
            <a:r>
              <a:rPr lang="it-IT" sz="1350" dirty="0">
                <a:solidFill>
                  <a:srgbClr val="BDB5B6"/>
                </a:solidFill>
              </a:rPr>
              <a:t> 2016</a:t>
            </a:r>
          </a:p>
        </p:txBody>
      </p:sp>
      <p:sp>
        <p:nvSpPr>
          <p:cNvPr id="39" name="CasellaDiTesto 38"/>
          <p:cNvSpPr txBox="1"/>
          <p:nvPr/>
        </p:nvSpPr>
        <p:spPr>
          <a:xfrm>
            <a:off x="6410764" y="1286335"/>
            <a:ext cx="1250920" cy="300082"/>
          </a:xfrm>
          <a:prstGeom prst="rect">
            <a:avLst/>
          </a:prstGeom>
          <a:noFill/>
        </p:spPr>
        <p:txBody>
          <a:bodyPr wrap="none" rtlCol="0">
            <a:spAutoFit/>
          </a:bodyPr>
          <a:lstStyle/>
          <a:p>
            <a:r>
              <a:rPr lang="it-IT" sz="1350" dirty="0">
                <a:solidFill>
                  <a:srgbClr val="BDB5B6"/>
                </a:solidFill>
              </a:rPr>
              <a:t>LERU </a:t>
            </a:r>
            <a:r>
              <a:rPr lang="it-IT" sz="1350" dirty="0" err="1">
                <a:solidFill>
                  <a:srgbClr val="BDB5B6"/>
                </a:solidFill>
              </a:rPr>
              <a:t>members</a:t>
            </a:r>
            <a:endParaRPr lang="it-IT" sz="1350" dirty="0">
              <a:solidFill>
                <a:srgbClr val="BDB5B6"/>
              </a:solidFill>
            </a:endParaRPr>
          </a:p>
        </p:txBody>
      </p:sp>
      <p:sp>
        <p:nvSpPr>
          <p:cNvPr id="40" name="Text Box 6">
            <a:extLst>
              <a:ext uri="{FF2B5EF4-FFF2-40B4-BE49-F238E27FC236}">
                <a16:creationId xmlns:a16="http://schemas.microsoft.com/office/drawing/2014/main" id="{42D4DC04-2431-D241-849D-58C308C2B778}"/>
              </a:ext>
            </a:extLst>
          </p:cNvPr>
          <p:cNvSpPr txBox="1">
            <a:spLocks noChangeArrowheads="1"/>
          </p:cNvSpPr>
          <p:nvPr/>
        </p:nvSpPr>
        <p:spPr bwMode="auto">
          <a:xfrm>
            <a:off x="4475370" y="6294521"/>
            <a:ext cx="4534383"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Giorgio Rossi – former Chair ESFRI</a:t>
            </a:r>
            <a:endParaRPr lang="en-US"/>
          </a:p>
        </p:txBody>
      </p:sp>
      <p:sp>
        <p:nvSpPr>
          <p:cNvPr id="2" name="TextBox 1">
            <a:extLst>
              <a:ext uri="{FF2B5EF4-FFF2-40B4-BE49-F238E27FC236}">
                <a16:creationId xmlns:a16="http://schemas.microsoft.com/office/drawing/2014/main" id="{704D8B57-8584-C445-8AC8-479129A398CB}"/>
              </a:ext>
            </a:extLst>
          </p:cNvPr>
          <p:cNvSpPr txBox="1"/>
          <p:nvPr/>
        </p:nvSpPr>
        <p:spPr>
          <a:xfrm>
            <a:off x="76200" y="762000"/>
            <a:ext cx="9042027" cy="646331"/>
          </a:xfrm>
          <a:prstGeom prst="rect">
            <a:avLst/>
          </a:prstGeom>
          <a:noFill/>
        </p:spPr>
        <p:txBody>
          <a:bodyPr wrap="none" rtlCol="0">
            <a:spAutoFit/>
          </a:bodyPr>
          <a:lstStyle/>
          <a:p>
            <a:pPr algn="ctr"/>
            <a:r>
              <a:rPr lang="it-IT"/>
              <a:t>Analytical Machines as User Facilities in Europe and League of European Research Universities:</a:t>
            </a:r>
          </a:p>
          <a:p>
            <a:pPr algn="ctr"/>
            <a:r>
              <a:rPr lang="it-IT"/>
              <a:t>a 400 km void around Univ. of Milan</a:t>
            </a:r>
          </a:p>
        </p:txBody>
      </p:sp>
      <p:pic>
        <p:nvPicPr>
          <p:cNvPr id="44" name="Immagine 2" descr="infn-new.gif">
            <a:extLst>
              <a:ext uri="{FF2B5EF4-FFF2-40B4-BE49-F238E27FC236}">
                <a16:creationId xmlns:a16="http://schemas.microsoft.com/office/drawing/2014/main" id="{B7B89C7B-A170-3C4F-B054-51B318DB78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14B97B63-BFBE-2441-A470-DD141FC01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2627949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73224-5F36-B040-8671-31284FA22AA5}"/>
              </a:ext>
            </a:extLst>
          </p:cNvPr>
          <p:cNvPicPr>
            <a:picLocks noChangeAspect="1"/>
          </p:cNvPicPr>
          <p:nvPr/>
        </p:nvPicPr>
        <p:blipFill>
          <a:blip r:embed="rId2"/>
          <a:stretch>
            <a:fillRect/>
          </a:stretch>
        </p:blipFill>
        <p:spPr>
          <a:xfrm>
            <a:off x="36512" y="854598"/>
            <a:ext cx="9071992" cy="4840240"/>
          </a:xfrm>
          <a:prstGeom prst="rect">
            <a:avLst/>
          </a:prstGeom>
        </p:spPr>
      </p:pic>
      <p:sp>
        <p:nvSpPr>
          <p:cNvPr id="21" name="TextBox 20">
            <a:extLst>
              <a:ext uri="{FF2B5EF4-FFF2-40B4-BE49-F238E27FC236}">
                <a16:creationId xmlns:a16="http://schemas.microsoft.com/office/drawing/2014/main" id="{316F4AB7-E6EA-4D45-A262-1D1908C84662}"/>
              </a:ext>
            </a:extLst>
          </p:cNvPr>
          <p:cNvSpPr txBox="1"/>
          <p:nvPr/>
        </p:nvSpPr>
        <p:spPr>
          <a:xfrm>
            <a:off x="5486400" y="2966941"/>
            <a:ext cx="641522" cy="307777"/>
          </a:xfrm>
          <a:prstGeom prst="rect">
            <a:avLst/>
          </a:prstGeom>
          <a:noFill/>
        </p:spPr>
        <p:txBody>
          <a:bodyPr wrap="none" rtlCol="0">
            <a:spAutoFit/>
          </a:bodyPr>
          <a:lstStyle/>
          <a:p>
            <a:r>
              <a:rPr lang="it-IT" sz="1400"/>
              <a:t>500 m</a:t>
            </a:r>
          </a:p>
        </p:txBody>
      </p:sp>
      <p:pic>
        <p:nvPicPr>
          <p:cNvPr id="8" name="Picture 7">
            <a:extLst>
              <a:ext uri="{FF2B5EF4-FFF2-40B4-BE49-F238E27FC236}">
                <a16:creationId xmlns:a16="http://schemas.microsoft.com/office/drawing/2014/main" id="{A75C558E-E04B-0F49-9656-55BA8134C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0" name="Immagine 2" descr="infn-new.gif">
            <a:extLst>
              <a:ext uri="{FF2B5EF4-FFF2-40B4-BE49-F238E27FC236}">
                <a16:creationId xmlns:a16="http://schemas.microsoft.com/office/drawing/2014/main" id="{8840DA95-A118-A247-BD3E-205101EAA2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25D8D9-6E94-7C44-8F49-9F7AE4EE963A}"/>
              </a:ext>
            </a:extLst>
          </p:cNvPr>
          <p:cNvSpPr txBox="1"/>
          <p:nvPr/>
        </p:nvSpPr>
        <p:spPr>
          <a:xfrm>
            <a:off x="228600" y="6019800"/>
            <a:ext cx="8637877" cy="369332"/>
          </a:xfrm>
          <a:prstGeom prst="rect">
            <a:avLst/>
          </a:prstGeom>
          <a:noFill/>
        </p:spPr>
        <p:txBody>
          <a:bodyPr wrap="none" rtlCol="0">
            <a:spAutoFit/>
          </a:bodyPr>
          <a:lstStyle/>
          <a:p>
            <a:r>
              <a:rPr lang="it-IT"/>
              <a:t>Next generation CW FELs like LCLS-II are km-long: not enough space in new UniMi Campus</a:t>
            </a:r>
          </a:p>
        </p:txBody>
      </p:sp>
      <p:sp>
        <p:nvSpPr>
          <p:cNvPr id="4" name="Rectangle 3">
            <a:extLst>
              <a:ext uri="{FF2B5EF4-FFF2-40B4-BE49-F238E27FC236}">
                <a16:creationId xmlns:a16="http://schemas.microsoft.com/office/drawing/2014/main" id="{6A166042-A036-664E-80A1-83F4035C5A11}"/>
              </a:ext>
            </a:extLst>
          </p:cNvPr>
          <p:cNvSpPr/>
          <p:nvPr/>
        </p:nvSpPr>
        <p:spPr>
          <a:xfrm>
            <a:off x="4876800" y="2590800"/>
            <a:ext cx="2057400" cy="920551"/>
          </a:xfrm>
          <a:prstGeom prst="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11446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5" name="Immagine 2">
            <a:extLst>
              <a:ext uri="{FF2B5EF4-FFF2-40B4-BE49-F238E27FC236}">
                <a16:creationId xmlns:a16="http://schemas.microsoft.com/office/drawing/2014/main" id="{FA42B367-CB47-764D-B86E-9664F862E890}"/>
              </a:ext>
            </a:extLst>
          </p:cNvPr>
          <p:cNvPicPr/>
          <p:nvPr/>
        </p:nvPicPr>
        <p:blipFill>
          <a:blip r:embed="rId5"/>
          <a:stretch>
            <a:fillRect/>
          </a:stretch>
        </p:blipFill>
        <p:spPr>
          <a:xfrm>
            <a:off x="648176" y="685800"/>
            <a:ext cx="7847648" cy="5657850"/>
          </a:xfrm>
          <a:prstGeom prst="rect">
            <a:avLst/>
          </a:prstGeom>
        </p:spPr>
      </p:pic>
      <p:pic>
        <p:nvPicPr>
          <p:cNvPr id="8" name="Immagine 32">
            <a:extLst>
              <a:ext uri="{FF2B5EF4-FFF2-40B4-BE49-F238E27FC236}">
                <a16:creationId xmlns:a16="http://schemas.microsoft.com/office/drawing/2014/main" id="{3740F5E0-E359-B743-A6CA-3EDDC7E66EF3}"/>
              </a:ext>
            </a:extLst>
          </p:cNvPr>
          <p:cNvPicPr/>
          <p:nvPr/>
        </p:nvPicPr>
        <p:blipFill>
          <a:blip r:embed="rId6"/>
          <a:stretch>
            <a:fillRect/>
          </a:stretch>
        </p:blipFill>
        <p:spPr>
          <a:xfrm>
            <a:off x="4065069" y="1313917"/>
            <a:ext cx="3356308" cy="1022888"/>
          </a:xfrm>
          <a:prstGeom prst="rect">
            <a:avLst/>
          </a:prstGeom>
          <a:effectLst>
            <a:outerShdw blurRad="50800" dist="50800" dir="5400000" algn="ctr" rotWithShape="0">
              <a:schemeClr val="bg1">
                <a:alpha val="0"/>
              </a:schemeClr>
            </a:outerShdw>
          </a:effectLst>
        </p:spPr>
      </p:pic>
      <p:grpSp>
        <p:nvGrpSpPr>
          <p:cNvPr id="9" name="Gruppo 35">
            <a:extLst>
              <a:ext uri="{FF2B5EF4-FFF2-40B4-BE49-F238E27FC236}">
                <a16:creationId xmlns:a16="http://schemas.microsoft.com/office/drawing/2014/main" id="{E0CC40B6-CC11-EF4B-9373-F782C4402C6F}"/>
              </a:ext>
            </a:extLst>
          </p:cNvPr>
          <p:cNvGrpSpPr/>
          <p:nvPr/>
        </p:nvGrpSpPr>
        <p:grpSpPr>
          <a:xfrm>
            <a:off x="4411959" y="4183330"/>
            <a:ext cx="3525732" cy="505605"/>
            <a:chOff x="4578523" y="4735774"/>
            <a:chExt cx="4176516" cy="603069"/>
          </a:xfrm>
        </p:grpSpPr>
        <p:sp>
          <p:nvSpPr>
            <p:cNvPr id="10" name="Rettangolo 34">
              <a:extLst>
                <a:ext uri="{FF2B5EF4-FFF2-40B4-BE49-F238E27FC236}">
                  <a16:creationId xmlns:a16="http://schemas.microsoft.com/office/drawing/2014/main" id="{FD17DC92-EC6C-8843-AC2C-4708CCB55E51}"/>
                </a:ext>
              </a:extLst>
            </p:cNvPr>
            <p:cNvSpPr/>
            <p:nvPr/>
          </p:nvSpPr>
          <p:spPr>
            <a:xfrm>
              <a:off x="4578523" y="4735774"/>
              <a:ext cx="4176516" cy="60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1" name="Gruppo 26">
              <a:extLst>
                <a:ext uri="{FF2B5EF4-FFF2-40B4-BE49-F238E27FC236}">
                  <a16:creationId xmlns:a16="http://schemas.microsoft.com/office/drawing/2014/main" id="{BAD0C076-6B38-9348-BBC0-80B71306B06F}"/>
                </a:ext>
              </a:extLst>
            </p:cNvPr>
            <p:cNvGrpSpPr/>
            <p:nvPr/>
          </p:nvGrpSpPr>
          <p:grpSpPr>
            <a:xfrm>
              <a:off x="4732295" y="4861302"/>
              <a:ext cx="3897676" cy="477541"/>
              <a:chOff x="4284167" y="1636661"/>
              <a:chExt cx="3897676" cy="477541"/>
            </a:xfrm>
          </p:grpSpPr>
          <p:grpSp>
            <p:nvGrpSpPr>
              <p:cNvPr id="12" name="Gruppo 17">
                <a:extLst>
                  <a:ext uri="{FF2B5EF4-FFF2-40B4-BE49-F238E27FC236}">
                    <a16:creationId xmlns:a16="http://schemas.microsoft.com/office/drawing/2014/main" id="{A9CDBE63-6388-524B-91C8-A95C912C6B18}"/>
                  </a:ext>
                </a:extLst>
              </p:cNvPr>
              <p:cNvGrpSpPr/>
              <p:nvPr/>
            </p:nvGrpSpPr>
            <p:grpSpPr>
              <a:xfrm>
                <a:off x="4284167" y="1636661"/>
                <a:ext cx="3700780" cy="50800"/>
                <a:chOff x="180000" y="180000"/>
                <a:chExt cx="3700780" cy="50800"/>
              </a:xfrm>
            </p:grpSpPr>
            <p:sp>
              <p:nvSpPr>
                <p:cNvPr id="18" name="Rettangolo 12">
                  <a:extLst>
                    <a:ext uri="{FF2B5EF4-FFF2-40B4-BE49-F238E27FC236}">
                      <a16:creationId xmlns:a16="http://schemas.microsoft.com/office/drawing/2014/main" id="{E618DE18-0094-2840-AD38-207CD4E3F6F2}"/>
                    </a:ext>
                  </a:extLst>
                </p:cNvPr>
                <p:cNvSpPr/>
                <p:nvPr/>
              </p:nvSpPr>
              <p:spPr>
                <a:xfrm>
                  <a:off x="180000" y="180000"/>
                  <a:ext cx="738505" cy="4826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ttangolo 13">
                  <a:extLst>
                    <a:ext uri="{FF2B5EF4-FFF2-40B4-BE49-F238E27FC236}">
                      <a16:creationId xmlns:a16="http://schemas.microsoft.com/office/drawing/2014/main" id="{98AE4326-E36E-4A46-86AB-8872AC2A48F0}"/>
                    </a:ext>
                  </a:extLst>
                </p:cNvPr>
                <p:cNvSpPr/>
                <p:nvPr/>
              </p:nvSpPr>
              <p:spPr>
                <a:xfrm>
                  <a:off x="921045" y="180000"/>
                  <a:ext cx="738505" cy="48260"/>
                </a:xfrm>
                <a:prstGeom prst="rect">
                  <a:avLst/>
                </a:prstGeom>
                <a:solidFill>
                  <a:schemeClr val="bg1"/>
                </a:solidFill>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ttangolo 14">
                  <a:extLst>
                    <a:ext uri="{FF2B5EF4-FFF2-40B4-BE49-F238E27FC236}">
                      <a16:creationId xmlns:a16="http://schemas.microsoft.com/office/drawing/2014/main" id="{517BFF35-6A58-E646-98DC-45A83E95BD64}"/>
                    </a:ext>
                  </a:extLst>
                </p:cNvPr>
                <p:cNvSpPr/>
                <p:nvPr/>
              </p:nvSpPr>
              <p:spPr>
                <a:xfrm>
                  <a:off x="1661455" y="180000"/>
                  <a:ext cx="738505" cy="4826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ttangolo 15">
                  <a:extLst>
                    <a:ext uri="{FF2B5EF4-FFF2-40B4-BE49-F238E27FC236}">
                      <a16:creationId xmlns:a16="http://schemas.microsoft.com/office/drawing/2014/main" id="{4C9CA9E5-00B6-9345-826B-2F9AE13ABF54}"/>
                    </a:ext>
                  </a:extLst>
                </p:cNvPr>
                <p:cNvSpPr/>
                <p:nvPr/>
              </p:nvSpPr>
              <p:spPr>
                <a:xfrm>
                  <a:off x="2399960" y="181270"/>
                  <a:ext cx="738505" cy="48260"/>
                </a:xfrm>
                <a:prstGeom prst="rect">
                  <a:avLst/>
                </a:prstGeom>
                <a:solidFill>
                  <a:schemeClr val="bg1"/>
                </a:solidFill>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ttangolo 16">
                  <a:extLst>
                    <a:ext uri="{FF2B5EF4-FFF2-40B4-BE49-F238E27FC236}">
                      <a16:creationId xmlns:a16="http://schemas.microsoft.com/office/drawing/2014/main" id="{838EEB16-10AF-8346-8DF1-F898FCBC7590}"/>
                    </a:ext>
                  </a:extLst>
                </p:cNvPr>
                <p:cNvSpPr/>
                <p:nvPr/>
              </p:nvSpPr>
              <p:spPr>
                <a:xfrm>
                  <a:off x="3142275" y="182540"/>
                  <a:ext cx="738505" cy="4826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3" name="Casella di testo 2">
                <a:extLst>
                  <a:ext uri="{FF2B5EF4-FFF2-40B4-BE49-F238E27FC236}">
                    <a16:creationId xmlns:a16="http://schemas.microsoft.com/office/drawing/2014/main" id="{DD5AF7F1-27FD-D743-90D9-E54017200982}"/>
                  </a:ext>
                </a:extLst>
              </p:cNvPr>
              <p:cNvSpPr txBox="1">
                <a:spLocks noChangeArrowheads="1"/>
              </p:cNvSpPr>
              <p:nvPr/>
            </p:nvSpPr>
            <p:spPr bwMode="auto">
              <a:xfrm>
                <a:off x="4809179" y="1786102"/>
                <a:ext cx="621155" cy="32810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6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100</a:t>
                </a:r>
                <a:endParaRPr lang="it-IT" sz="1200">
                  <a:effectLst/>
                  <a:latin typeface="Times New Roman" panose="02020603050405020304" pitchFamily="18" charset="0"/>
                  <a:ea typeface="Times New Roman" panose="02020603050405020304" pitchFamily="18" charset="0"/>
                </a:endParaRPr>
              </a:p>
            </p:txBody>
          </p:sp>
          <p:sp>
            <p:nvSpPr>
              <p:cNvPr id="14" name="Casella di testo 2">
                <a:extLst>
                  <a:ext uri="{FF2B5EF4-FFF2-40B4-BE49-F238E27FC236}">
                    <a16:creationId xmlns:a16="http://schemas.microsoft.com/office/drawing/2014/main" id="{DBDADA2B-E968-384F-8928-24CF25B877ED}"/>
                  </a:ext>
                </a:extLst>
              </p:cNvPr>
              <p:cNvSpPr txBox="1">
                <a:spLocks noChangeArrowheads="1"/>
              </p:cNvSpPr>
              <p:nvPr/>
            </p:nvSpPr>
            <p:spPr bwMode="auto">
              <a:xfrm>
                <a:off x="5555404" y="1786515"/>
                <a:ext cx="641335" cy="3264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200</a:t>
                </a:r>
                <a:endParaRPr lang="it-IT" sz="1200">
                  <a:effectLst/>
                  <a:latin typeface="Times New Roman" panose="02020603050405020304" pitchFamily="18" charset="0"/>
                  <a:ea typeface="Times New Roman" panose="02020603050405020304" pitchFamily="18" charset="0"/>
                </a:endParaRPr>
              </a:p>
            </p:txBody>
          </p:sp>
          <p:sp>
            <p:nvSpPr>
              <p:cNvPr id="15" name="Casella di testo 2">
                <a:extLst>
                  <a:ext uri="{FF2B5EF4-FFF2-40B4-BE49-F238E27FC236}">
                    <a16:creationId xmlns:a16="http://schemas.microsoft.com/office/drawing/2014/main" id="{315BBD04-DF1A-E24E-A63A-1D0492E2312A}"/>
                  </a:ext>
                </a:extLst>
              </p:cNvPr>
              <p:cNvSpPr txBox="1">
                <a:spLocks noChangeArrowheads="1"/>
              </p:cNvSpPr>
              <p:nvPr/>
            </p:nvSpPr>
            <p:spPr bwMode="auto">
              <a:xfrm>
                <a:off x="6268954" y="1781229"/>
                <a:ext cx="641335" cy="32641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300</a:t>
                </a:r>
                <a:endParaRPr lang="it-IT" sz="1200">
                  <a:effectLst/>
                  <a:latin typeface="Times New Roman" panose="02020603050405020304" pitchFamily="18" charset="0"/>
                  <a:ea typeface="Times New Roman" panose="02020603050405020304" pitchFamily="18" charset="0"/>
                </a:endParaRPr>
              </a:p>
            </p:txBody>
          </p:sp>
          <p:sp>
            <p:nvSpPr>
              <p:cNvPr id="16" name="Casella di testo 2">
                <a:extLst>
                  <a:ext uri="{FF2B5EF4-FFF2-40B4-BE49-F238E27FC236}">
                    <a16:creationId xmlns:a16="http://schemas.microsoft.com/office/drawing/2014/main" id="{9E2F6131-0F91-D242-BA83-1551763E658F}"/>
                  </a:ext>
                </a:extLst>
              </p:cNvPr>
              <p:cNvSpPr txBox="1">
                <a:spLocks noChangeArrowheads="1"/>
              </p:cNvSpPr>
              <p:nvPr/>
            </p:nvSpPr>
            <p:spPr bwMode="auto">
              <a:xfrm>
                <a:off x="7035357" y="1781523"/>
                <a:ext cx="519768" cy="32641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400</a:t>
                </a:r>
                <a:endParaRPr lang="it-IT" sz="1200">
                  <a:effectLst/>
                  <a:latin typeface="Times New Roman" panose="02020603050405020304" pitchFamily="18" charset="0"/>
                  <a:ea typeface="Times New Roman" panose="02020603050405020304" pitchFamily="18" charset="0"/>
                </a:endParaRPr>
              </a:p>
            </p:txBody>
          </p:sp>
          <p:sp>
            <p:nvSpPr>
              <p:cNvPr id="17" name="Casella di testo 2">
                <a:extLst>
                  <a:ext uri="{FF2B5EF4-FFF2-40B4-BE49-F238E27FC236}">
                    <a16:creationId xmlns:a16="http://schemas.microsoft.com/office/drawing/2014/main" id="{8C9B9F6E-29AA-3842-A261-7DA540E9D161}"/>
                  </a:ext>
                </a:extLst>
              </p:cNvPr>
              <p:cNvSpPr txBox="1">
                <a:spLocks noChangeArrowheads="1"/>
              </p:cNvSpPr>
              <p:nvPr/>
            </p:nvSpPr>
            <p:spPr bwMode="auto">
              <a:xfrm>
                <a:off x="7680193" y="1781523"/>
                <a:ext cx="501650" cy="28702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5000"/>
                  </a:lnSpc>
                  <a:spcAft>
                    <a:spcPts val="0"/>
                  </a:spcAft>
                </a:pPr>
                <a:r>
                  <a:rPr lang="it-IT" sz="1200">
                    <a:effectLst/>
                    <a:latin typeface="Arial" panose="020B0604020202020204" pitchFamily="34" charset="0"/>
                    <a:ea typeface="Calibri" panose="020F0502020204030204" pitchFamily="34" charset="0"/>
                    <a:cs typeface="Times New Roman" panose="02020603050405020304" pitchFamily="18" charset="0"/>
                  </a:rPr>
                  <a:t>m</a:t>
                </a:r>
                <a:endParaRPr lang="it-IT" sz="1200">
                  <a:effectLst/>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632672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36A985EC-73D5-D244-8F88-5B7A18204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 y="960079"/>
            <a:ext cx="8229600" cy="5453779"/>
          </a:xfrm>
          <a:prstGeom prst="rect">
            <a:avLst/>
          </a:prstGeom>
        </p:spPr>
      </p:pic>
      <p:sp>
        <p:nvSpPr>
          <p:cNvPr id="2" name="TextBox 1">
            <a:extLst>
              <a:ext uri="{FF2B5EF4-FFF2-40B4-BE49-F238E27FC236}">
                <a16:creationId xmlns:a16="http://schemas.microsoft.com/office/drawing/2014/main" id="{782055FD-5394-3D42-8F86-41405520C751}"/>
              </a:ext>
            </a:extLst>
          </p:cNvPr>
          <p:cNvSpPr txBox="1"/>
          <p:nvPr/>
        </p:nvSpPr>
        <p:spPr>
          <a:xfrm>
            <a:off x="228600" y="5334000"/>
            <a:ext cx="5142690" cy="646331"/>
          </a:xfrm>
          <a:prstGeom prst="rect">
            <a:avLst/>
          </a:prstGeom>
          <a:noFill/>
        </p:spPr>
        <p:txBody>
          <a:bodyPr wrap="none" rtlCol="0">
            <a:spAutoFit/>
          </a:bodyPr>
          <a:lstStyle/>
          <a:p>
            <a:r>
              <a:rPr lang="it-IT" i="1">
                <a:solidFill>
                  <a:srgbClr val="0070C0"/>
                </a:solidFill>
              </a:rPr>
              <a:t>Ezio Puppin – CDR convener for Civil Engineering and</a:t>
            </a:r>
          </a:p>
          <a:p>
            <a:r>
              <a:rPr lang="it-IT" i="1">
                <a:solidFill>
                  <a:srgbClr val="0070C0"/>
                </a:solidFill>
              </a:rPr>
              <a:t>			Infrastructure Systems</a:t>
            </a:r>
          </a:p>
        </p:txBody>
      </p:sp>
    </p:spTree>
    <p:extLst>
      <p:ext uri="{BB962C8B-B14F-4D97-AF65-F5344CB8AC3E}">
        <p14:creationId xmlns:p14="http://schemas.microsoft.com/office/powerpoint/2010/main" val="880429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0" name="Picture 9">
            <a:extLst>
              <a:ext uri="{FF2B5EF4-FFF2-40B4-BE49-F238E27FC236}">
                <a16:creationId xmlns:a16="http://schemas.microsoft.com/office/drawing/2014/main" id="{0268E777-9BC8-EB45-A570-C7395C2DB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8473"/>
            <a:ext cx="9144000" cy="4581053"/>
          </a:xfrm>
          <a:prstGeom prst="rect">
            <a:avLst/>
          </a:prstGeom>
        </p:spPr>
      </p:pic>
      <p:sp>
        <p:nvSpPr>
          <p:cNvPr id="2" name="TextBox 1">
            <a:extLst>
              <a:ext uri="{FF2B5EF4-FFF2-40B4-BE49-F238E27FC236}">
                <a16:creationId xmlns:a16="http://schemas.microsoft.com/office/drawing/2014/main" id="{28383D10-85A3-EA44-9489-7F530A31BF1B}"/>
              </a:ext>
            </a:extLst>
          </p:cNvPr>
          <p:cNvSpPr txBox="1"/>
          <p:nvPr/>
        </p:nvSpPr>
        <p:spPr>
          <a:xfrm>
            <a:off x="660115" y="5665947"/>
            <a:ext cx="4379276" cy="369332"/>
          </a:xfrm>
          <a:prstGeom prst="rect">
            <a:avLst/>
          </a:prstGeom>
          <a:noFill/>
        </p:spPr>
        <p:txBody>
          <a:bodyPr wrap="none" rtlCol="0">
            <a:spAutoFit/>
          </a:bodyPr>
          <a:lstStyle/>
          <a:p>
            <a:r>
              <a:rPr lang="it-IT">
                <a:solidFill>
                  <a:srgbClr val="C00000"/>
                </a:solidFill>
              </a:rPr>
              <a:t>200 kW underground beam dump @ 3.8 GeV</a:t>
            </a:r>
          </a:p>
        </p:txBody>
      </p:sp>
      <p:cxnSp>
        <p:nvCxnSpPr>
          <p:cNvPr id="9" name="Straight Arrow Connector 8">
            <a:extLst>
              <a:ext uri="{FF2B5EF4-FFF2-40B4-BE49-F238E27FC236}">
                <a16:creationId xmlns:a16="http://schemas.microsoft.com/office/drawing/2014/main" id="{94EBC1C6-193B-4647-B497-55199BB8C9FD}"/>
              </a:ext>
            </a:extLst>
          </p:cNvPr>
          <p:cNvCxnSpPr/>
          <p:nvPr/>
        </p:nvCxnSpPr>
        <p:spPr>
          <a:xfrm flipV="1">
            <a:off x="1066800" y="3962400"/>
            <a:ext cx="3048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321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1E43E4F7-1EEB-3A49-84F7-3BC2A74EE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29" y="788081"/>
            <a:ext cx="7696200" cy="5693936"/>
          </a:xfrm>
          <a:prstGeom prst="rect">
            <a:avLst/>
          </a:prstGeom>
        </p:spPr>
      </p:pic>
    </p:spTree>
    <p:extLst>
      <p:ext uri="{BB962C8B-B14F-4D97-AF65-F5344CB8AC3E}">
        <p14:creationId xmlns:p14="http://schemas.microsoft.com/office/powerpoint/2010/main" val="2989335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igura a mano libera 15"/>
          <p:cNvSpPr/>
          <p:nvPr/>
        </p:nvSpPr>
        <p:spPr>
          <a:xfrm rot="21091662">
            <a:off x="3302481" y="3303312"/>
            <a:ext cx="1314574" cy="1191925"/>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p:cNvSpPr txBox="1"/>
          <p:nvPr/>
        </p:nvSpPr>
        <p:spPr>
          <a:xfrm>
            <a:off x="3329862" y="3769059"/>
            <a:ext cx="1998222" cy="715581"/>
          </a:xfrm>
          <a:prstGeom prst="rect">
            <a:avLst/>
          </a:prstGeom>
          <a:noFill/>
        </p:spPr>
        <p:txBody>
          <a:bodyPr wrap="square" rtlCol="0">
            <a:spAutoFit/>
          </a:bodyPr>
          <a:lstStyle/>
          <a:p>
            <a:r>
              <a:rPr lang="it-IT" sz="1350" dirty="0">
                <a:latin typeface="Times New Roman" panose="02020603050405020304" pitchFamily="18" charset="0"/>
                <a:cs typeface="Times New Roman" panose="02020603050405020304" pitchFamily="18" charset="0"/>
              </a:rPr>
              <a:t> UliX1 </a:t>
            </a:r>
            <a:r>
              <a:rPr lang="it-IT" sz="1350" b="1" dirty="0">
                <a:latin typeface="Symbol" panose="05050102010706020507" pitchFamily="18" charset="2"/>
                <a:cs typeface="Times New Roman" panose="02020603050405020304" pitchFamily="18" charset="0"/>
              </a:rPr>
              <a:t>l</a:t>
            </a:r>
            <a:r>
              <a:rPr lang="it-IT" sz="1350" b="1" dirty="0">
                <a:latin typeface="Times New Roman" panose="02020603050405020304" pitchFamily="18" charset="0"/>
                <a:cs typeface="Times New Roman" panose="02020603050405020304" pitchFamily="18" charset="0"/>
              </a:rPr>
              <a:t>=2.8 cm </a:t>
            </a:r>
            <a:r>
              <a:rPr lang="it-IT" sz="1350" b="1" dirty="0" err="1">
                <a:latin typeface="Times New Roman" panose="02020603050405020304" pitchFamily="18" charset="0"/>
                <a:cs typeface="Times New Roman" panose="02020603050405020304" pitchFamily="18" charset="0"/>
              </a:rPr>
              <a:t>a</a:t>
            </a:r>
            <a:r>
              <a:rPr lang="it-IT" sz="1350" b="1" baseline="-25000" dirty="0" err="1">
                <a:latin typeface="Times New Roman" panose="02020603050405020304" pitchFamily="18" charset="0"/>
                <a:cs typeface="Times New Roman" panose="02020603050405020304" pitchFamily="18" charset="0"/>
              </a:rPr>
              <a:t>w</a:t>
            </a:r>
            <a:r>
              <a:rPr lang="it-IT" sz="1350" b="1" dirty="0">
                <a:latin typeface="Times New Roman" panose="02020603050405020304" pitchFamily="18" charset="0"/>
                <a:cs typeface="Times New Roman" panose="02020603050405020304" pitchFamily="18" charset="0"/>
              </a:rPr>
              <a:t>&lt;2.5</a:t>
            </a:r>
          </a:p>
          <a:p>
            <a:r>
              <a:rPr lang="it-IT" sz="1350" b="1" dirty="0">
                <a:latin typeface="Times New Roman" panose="02020603050405020304" pitchFamily="18" charset="0"/>
                <a:cs typeface="Times New Roman" panose="02020603050405020304" pitchFamily="18" charset="0"/>
              </a:rPr>
              <a:t>from 100 </a:t>
            </a:r>
            <a:r>
              <a:rPr lang="it-IT" sz="1350" b="1" dirty="0" err="1">
                <a:latin typeface="Times New Roman" panose="02020603050405020304" pitchFamily="18" charset="0"/>
                <a:cs typeface="Times New Roman" panose="02020603050405020304" pitchFamily="18" charset="0"/>
              </a:rPr>
              <a:t>eV</a:t>
            </a:r>
            <a:r>
              <a:rPr lang="it-IT" sz="1350" b="1" dirty="0">
                <a:latin typeface="Times New Roman" panose="02020603050405020304" pitchFamily="18" charset="0"/>
                <a:cs typeface="Times New Roman" panose="02020603050405020304" pitchFamily="18" charset="0"/>
              </a:rPr>
              <a:t> to 4KeV</a:t>
            </a:r>
          </a:p>
          <a:p>
            <a:endParaRPr lang="it-IT" sz="1350" dirty="0">
              <a:latin typeface="Times New Roman" panose="02020603050405020304" pitchFamily="18" charset="0"/>
              <a:cs typeface="Times New Roman" panose="02020603050405020304" pitchFamily="18" charset="0"/>
            </a:endParaRPr>
          </a:p>
        </p:txBody>
      </p:sp>
      <p:sp>
        <p:nvSpPr>
          <p:cNvPr id="24" name="Figura a mano libera 23"/>
          <p:cNvSpPr/>
          <p:nvPr/>
        </p:nvSpPr>
        <p:spPr>
          <a:xfrm rot="9761740">
            <a:off x="3150853" y="3908411"/>
            <a:ext cx="1649693" cy="1589300"/>
          </a:xfrm>
          <a:custGeom>
            <a:avLst/>
            <a:gdLst>
              <a:gd name="connsiteX0" fmla="*/ 83598 w 2631740"/>
              <a:gd name="connsiteY0" fmla="*/ 101600 h 2369072"/>
              <a:gd name="connsiteX1" fmla="*/ 124238 w 2631740"/>
              <a:gd name="connsiteY1" fmla="*/ 1595120 h 2369072"/>
              <a:gd name="connsiteX2" fmla="*/ 154718 w 2631740"/>
              <a:gd name="connsiteY2" fmla="*/ 1615440 h 2369072"/>
              <a:gd name="connsiteX3" fmla="*/ 235998 w 2631740"/>
              <a:gd name="connsiteY3" fmla="*/ 1666240 h 2369072"/>
              <a:gd name="connsiteX4" fmla="*/ 368078 w 2631740"/>
              <a:gd name="connsiteY4" fmla="*/ 1767840 h 2369072"/>
              <a:gd name="connsiteX5" fmla="*/ 398558 w 2631740"/>
              <a:gd name="connsiteY5" fmla="*/ 1778000 h 2369072"/>
              <a:gd name="connsiteX6" fmla="*/ 469678 w 2631740"/>
              <a:gd name="connsiteY6" fmla="*/ 1808480 h 2369072"/>
              <a:gd name="connsiteX7" fmla="*/ 500158 w 2631740"/>
              <a:gd name="connsiteY7" fmla="*/ 1828800 h 2369072"/>
              <a:gd name="connsiteX8" fmla="*/ 571278 w 2631740"/>
              <a:gd name="connsiteY8" fmla="*/ 1849120 h 2369072"/>
              <a:gd name="connsiteX9" fmla="*/ 601758 w 2631740"/>
              <a:gd name="connsiteY9" fmla="*/ 1859280 h 2369072"/>
              <a:gd name="connsiteX10" fmla="*/ 632238 w 2631740"/>
              <a:gd name="connsiteY10" fmla="*/ 1879600 h 2369072"/>
              <a:gd name="connsiteX11" fmla="*/ 713518 w 2631740"/>
              <a:gd name="connsiteY11" fmla="*/ 1889760 h 2369072"/>
              <a:gd name="connsiteX12" fmla="*/ 743998 w 2631740"/>
              <a:gd name="connsiteY12" fmla="*/ 1910080 h 2369072"/>
              <a:gd name="connsiteX13" fmla="*/ 886238 w 2631740"/>
              <a:gd name="connsiteY13" fmla="*/ 1950720 h 2369072"/>
              <a:gd name="connsiteX14" fmla="*/ 947198 w 2631740"/>
              <a:gd name="connsiteY14" fmla="*/ 1971040 h 2369072"/>
              <a:gd name="connsiteX15" fmla="*/ 987838 w 2631740"/>
              <a:gd name="connsiteY15" fmla="*/ 1991360 h 2369072"/>
              <a:gd name="connsiteX16" fmla="*/ 1028478 w 2631740"/>
              <a:gd name="connsiteY16" fmla="*/ 2001520 h 2369072"/>
              <a:gd name="connsiteX17" fmla="*/ 1089438 w 2631740"/>
              <a:gd name="connsiteY17" fmla="*/ 2021840 h 2369072"/>
              <a:gd name="connsiteX18" fmla="*/ 1140238 w 2631740"/>
              <a:gd name="connsiteY18" fmla="*/ 2042160 h 2369072"/>
              <a:gd name="connsiteX19" fmla="*/ 1201198 w 2631740"/>
              <a:gd name="connsiteY19" fmla="*/ 2062480 h 2369072"/>
              <a:gd name="connsiteX20" fmla="*/ 1231678 w 2631740"/>
              <a:gd name="connsiteY20" fmla="*/ 2072640 h 2369072"/>
              <a:gd name="connsiteX21" fmla="*/ 1272318 w 2631740"/>
              <a:gd name="connsiteY21" fmla="*/ 2082800 h 2369072"/>
              <a:gd name="connsiteX22" fmla="*/ 1333278 w 2631740"/>
              <a:gd name="connsiteY22" fmla="*/ 2113280 h 2369072"/>
              <a:gd name="connsiteX23" fmla="*/ 1373918 w 2631740"/>
              <a:gd name="connsiteY23" fmla="*/ 2123440 h 2369072"/>
              <a:gd name="connsiteX24" fmla="*/ 1434878 w 2631740"/>
              <a:gd name="connsiteY24" fmla="*/ 2143760 h 2369072"/>
              <a:gd name="connsiteX25" fmla="*/ 1475518 w 2631740"/>
              <a:gd name="connsiteY25" fmla="*/ 2153920 h 2369072"/>
              <a:gd name="connsiteX26" fmla="*/ 1546638 w 2631740"/>
              <a:gd name="connsiteY26" fmla="*/ 2184400 h 2369072"/>
              <a:gd name="connsiteX27" fmla="*/ 1638078 w 2631740"/>
              <a:gd name="connsiteY27" fmla="*/ 2204720 h 2369072"/>
              <a:gd name="connsiteX28" fmla="*/ 1699038 w 2631740"/>
              <a:gd name="connsiteY28" fmla="*/ 2225040 h 2369072"/>
              <a:gd name="connsiteX29" fmla="*/ 1831118 w 2631740"/>
              <a:gd name="connsiteY29" fmla="*/ 2255520 h 2369072"/>
              <a:gd name="connsiteX30" fmla="*/ 1871758 w 2631740"/>
              <a:gd name="connsiteY30" fmla="*/ 2265680 h 2369072"/>
              <a:gd name="connsiteX31" fmla="*/ 1902238 w 2631740"/>
              <a:gd name="connsiteY31" fmla="*/ 2275840 h 2369072"/>
              <a:gd name="connsiteX32" fmla="*/ 2054638 w 2631740"/>
              <a:gd name="connsiteY32" fmla="*/ 2306320 h 2369072"/>
              <a:gd name="connsiteX33" fmla="*/ 2115598 w 2631740"/>
              <a:gd name="connsiteY33" fmla="*/ 2326640 h 2369072"/>
              <a:gd name="connsiteX34" fmla="*/ 2146078 w 2631740"/>
              <a:gd name="connsiteY34" fmla="*/ 2336800 h 2369072"/>
              <a:gd name="connsiteX35" fmla="*/ 2186718 w 2631740"/>
              <a:gd name="connsiteY35" fmla="*/ 2346960 h 2369072"/>
              <a:gd name="connsiteX36" fmla="*/ 2349278 w 2631740"/>
              <a:gd name="connsiteY36" fmla="*/ 2357120 h 2369072"/>
              <a:gd name="connsiteX37" fmla="*/ 2521998 w 2631740"/>
              <a:gd name="connsiteY37" fmla="*/ 2346960 h 2369072"/>
              <a:gd name="connsiteX38" fmla="*/ 2511838 w 2631740"/>
              <a:gd name="connsiteY38" fmla="*/ 2153920 h 2369072"/>
              <a:gd name="connsiteX39" fmla="*/ 2501678 w 2631740"/>
              <a:gd name="connsiteY39" fmla="*/ 2082800 h 2369072"/>
              <a:gd name="connsiteX40" fmla="*/ 2491518 w 2631740"/>
              <a:gd name="connsiteY40" fmla="*/ 2001520 h 2369072"/>
              <a:gd name="connsiteX41" fmla="*/ 2379758 w 2631740"/>
              <a:gd name="connsiteY41" fmla="*/ 792480 h 2369072"/>
              <a:gd name="connsiteX42" fmla="*/ 2308638 w 2631740"/>
              <a:gd name="connsiteY42" fmla="*/ 782320 h 2369072"/>
              <a:gd name="connsiteX43" fmla="*/ 2278158 w 2631740"/>
              <a:gd name="connsiteY43" fmla="*/ 772160 h 2369072"/>
              <a:gd name="connsiteX44" fmla="*/ 2196878 w 2631740"/>
              <a:gd name="connsiteY44" fmla="*/ 731520 h 2369072"/>
              <a:gd name="connsiteX45" fmla="*/ 2156238 w 2631740"/>
              <a:gd name="connsiteY45" fmla="*/ 721360 h 2369072"/>
              <a:gd name="connsiteX46" fmla="*/ 2064798 w 2631740"/>
              <a:gd name="connsiteY46" fmla="*/ 690880 h 2369072"/>
              <a:gd name="connsiteX47" fmla="*/ 2024158 w 2631740"/>
              <a:gd name="connsiteY47" fmla="*/ 670560 h 2369072"/>
              <a:gd name="connsiteX48" fmla="*/ 1963198 w 2631740"/>
              <a:gd name="connsiteY48" fmla="*/ 650240 h 2369072"/>
              <a:gd name="connsiteX49" fmla="*/ 1932718 w 2631740"/>
              <a:gd name="connsiteY49" fmla="*/ 640080 h 2369072"/>
              <a:gd name="connsiteX50" fmla="*/ 1780318 w 2631740"/>
              <a:gd name="connsiteY50" fmla="*/ 609600 h 2369072"/>
              <a:gd name="connsiteX51" fmla="*/ 1739678 w 2631740"/>
              <a:gd name="connsiteY51" fmla="*/ 599440 h 2369072"/>
              <a:gd name="connsiteX52" fmla="*/ 1648238 w 2631740"/>
              <a:gd name="connsiteY52" fmla="*/ 589280 h 2369072"/>
              <a:gd name="connsiteX53" fmla="*/ 1577118 w 2631740"/>
              <a:gd name="connsiteY53" fmla="*/ 579120 h 2369072"/>
              <a:gd name="connsiteX54" fmla="*/ 1546638 w 2631740"/>
              <a:gd name="connsiteY54" fmla="*/ 568960 h 2369072"/>
              <a:gd name="connsiteX55" fmla="*/ 1495838 w 2631740"/>
              <a:gd name="connsiteY55" fmla="*/ 558800 h 2369072"/>
              <a:gd name="connsiteX56" fmla="*/ 1424718 w 2631740"/>
              <a:gd name="connsiteY56" fmla="*/ 528320 h 2369072"/>
              <a:gd name="connsiteX57" fmla="*/ 1353598 w 2631740"/>
              <a:gd name="connsiteY57" fmla="*/ 518160 h 2369072"/>
              <a:gd name="connsiteX58" fmla="*/ 1191038 w 2631740"/>
              <a:gd name="connsiteY58" fmla="*/ 487680 h 2369072"/>
              <a:gd name="connsiteX59" fmla="*/ 1109758 w 2631740"/>
              <a:gd name="connsiteY59" fmla="*/ 447040 h 2369072"/>
              <a:gd name="connsiteX60" fmla="*/ 947198 w 2631740"/>
              <a:gd name="connsiteY60" fmla="*/ 375920 h 2369072"/>
              <a:gd name="connsiteX61" fmla="*/ 825278 w 2631740"/>
              <a:gd name="connsiteY61" fmla="*/ 314960 h 2369072"/>
              <a:gd name="connsiteX62" fmla="*/ 784638 w 2631740"/>
              <a:gd name="connsiteY62" fmla="*/ 294640 h 2369072"/>
              <a:gd name="connsiteX63" fmla="*/ 743998 w 2631740"/>
              <a:gd name="connsiteY63" fmla="*/ 284480 h 2369072"/>
              <a:gd name="connsiteX64" fmla="*/ 683038 w 2631740"/>
              <a:gd name="connsiteY64" fmla="*/ 254000 h 2369072"/>
              <a:gd name="connsiteX65" fmla="*/ 622078 w 2631740"/>
              <a:gd name="connsiteY65" fmla="*/ 223520 h 2369072"/>
              <a:gd name="connsiteX66" fmla="*/ 581438 w 2631740"/>
              <a:gd name="connsiteY66" fmla="*/ 193040 h 2369072"/>
              <a:gd name="connsiteX67" fmla="*/ 479838 w 2631740"/>
              <a:gd name="connsiteY67" fmla="*/ 162560 h 2369072"/>
              <a:gd name="connsiteX68" fmla="*/ 408718 w 2631740"/>
              <a:gd name="connsiteY68" fmla="*/ 132080 h 2369072"/>
              <a:gd name="connsiteX69" fmla="*/ 317278 w 2631740"/>
              <a:gd name="connsiteY69" fmla="*/ 81280 h 2369072"/>
              <a:gd name="connsiteX70" fmla="*/ 286798 w 2631740"/>
              <a:gd name="connsiteY70" fmla="*/ 60960 h 2369072"/>
              <a:gd name="connsiteX71" fmla="*/ 235998 w 2631740"/>
              <a:gd name="connsiteY71" fmla="*/ 50800 h 2369072"/>
              <a:gd name="connsiteX72" fmla="*/ 195358 w 2631740"/>
              <a:gd name="connsiteY72" fmla="*/ 40640 h 2369072"/>
              <a:gd name="connsiteX73" fmla="*/ 144558 w 2631740"/>
              <a:gd name="connsiteY73" fmla="*/ 20320 h 2369072"/>
              <a:gd name="connsiteX74" fmla="*/ 83598 w 2631740"/>
              <a:gd name="connsiteY74" fmla="*/ 10160 h 2369072"/>
              <a:gd name="connsiteX75" fmla="*/ 42958 w 2631740"/>
              <a:gd name="connsiteY75" fmla="*/ 0 h 2369072"/>
              <a:gd name="connsiteX76" fmla="*/ 2318 w 2631740"/>
              <a:gd name="connsiteY76" fmla="*/ 10160 h 2369072"/>
              <a:gd name="connsiteX77" fmla="*/ 12478 w 2631740"/>
              <a:gd name="connsiteY77" fmla="*/ 60960 h 2369072"/>
              <a:gd name="connsiteX78" fmla="*/ 42958 w 2631740"/>
              <a:gd name="connsiteY78" fmla="*/ 121920 h 2369072"/>
              <a:gd name="connsiteX79" fmla="*/ 53118 w 2631740"/>
              <a:gd name="connsiteY79" fmla="*/ 152400 h 2369072"/>
              <a:gd name="connsiteX80" fmla="*/ 63278 w 2631740"/>
              <a:gd name="connsiteY80" fmla="*/ 193040 h 236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31740" h="2369072">
                <a:moveTo>
                  <a:pt x="83598" y="101600"/>
                </a:moveTo>
                <a:cubicBezTo>
                  <a:pt x="283792" y="602085"/>
                  <a:pt x="70644" y="51622"/>
                  <a:pt x="124238" y="1595120"/>
                </a:cubicBezTo>
                <a:cubicBezTo>
                  <a:pt x="124662" y="1607323"/>
                  <a:pt x="144949" y="1608114"/>
                  <a:pt x="154718" y="1615440"/>
                </a:cubicBezTo>
                <a:cubicBezTo>
                  <a:pt x="220980" y="1665137"/>
                  <a:pt x="181439" y="1648054"/>
                  <a:pt x="235998" y="1666240"/>
                </a:cubicBezTo>
                <a:cubicBezTo>
                  <a:pt x="280025" y="1700107"/>
                  <a:pt x="315383" y="1750275"/>
                  <a:pt x="368078" y="1767840"/>
                </a:cubicBezTo>
                <a:cubicBezTo>
                  <a:pt x="378238" y="1771227"/>
                  <a:pt x="388979" y="1773211"/>
                  <a:pt x="398558" y="1778000"/>
                </a:cubicBezTo>
                <a:cubicBezTo>
                  <a:pt x="468722" y="1813082"/>
                  <a:pt x="385098" y="1787335"/>
                  <a:pt x="469678" y="1808480"/>
                </a:cubicBezTo>
                <a:cubicBezTo>
                  <a:pt x="479838" y="1815253"/>
                  <a:pt x="489236" y="1823339"/>
                  <a:pt x="500158" y="1828800"/>
                </a:cubicBezTo>
                <a:cubicBezTo>
                  <a:pt x="516398" y="1836920"/>
                  <a:pt x="556087" y="1844780"/>
                  <a:pt x="571278" y="1849120"/>
                </a:cubicBezTo>
                <a:cubicBezTo>
                  <a:pt x="581576" y="1852062"/>
                  <a:pt x="592179" y="1854491"/>
                  <a:pt x="601758" y="1859280"/>
                </a:cubicBezTo>
                <a:cubicBezTo>
                  <a:pt x="612680" y="1864741"/>
                  <a:pt x="620457" y="1876387"/>
                  <a:pt x="632238" y="1879600"/>
                </a:cubicBezTo>
                <a:cubicBezTo>
                  <a:pt x="658580" y="1886784"/>
                  <a:pt x="686425" y="1886373"/>
                  <a:pt x="713518" y="1889760"/>
                </a:cubicBezTo>
                <a:cubicBezTo>
                  <a:pt x="723678" y="1896533"/>
                  <a:pt x="732840" y="1905121"/>
                  <a:pt x="743998" y="1910080"/>
                </a:cubicBezTo>
                <a:cubicBezTo>
                  <a:pt x="802705" y="1936172"/>
                  <a:pt x="821660" y="1929194"/>
                  <a:pt x="886238" y="1950720"/>
                </a:cubicBezTo>
                <a:cubicBezTo>
                  <a:pt x="906558" y="1957493"/>
                  <a:pt x="928040" y="1961461"/>
                  <a:pt x="947198" y="1971040"/>
                </a:cubicBezTo>
                <a:cubicBezTo>
                  <a:pt x="960745" y="1977813"/>
                  <a:pt x="973657" y="1986042"/>
                  <a:pt x="987838" y="1991360"/>
                </a:cubicBezTo>
                <a:cubicBezTo>
                  <a:pt x="1000913" y="1996263"/>
                  <a:pt x="1015103" y="1997508"/>
                  <a:pt x="1028478" y="2001520"/>
                </a:cubicBezTo>
                <a:cubicBezTo>
                  <a:pt x="1048994" y="2007675"/>
                  <a:pt x="1069308" y="2014520"/>
                  <a:pt x="1089438" y="2021840"/>
                </a:cubicBezTo>
                <a:cubicBezTo>
                  <a:pt x="1106578" y="2028073"/>
                  <a:pt x="1123098" y="2035927"/>
                  <a:pt x="1140238" y="2042160"/>
                </a:cubicBezTo>
                <a:cubicBezTo>
                  <a:pt x="1160368" y="2049480"/>
                  <a:pt x="1180878" y="2055707"/>
                  <a:pt x="1201198" y="2062480"/>
                </a:cubicBezTo>
                <a:cubicBezTo>
                  <a:pt x="1211358" y="2065867"/>
                  <a:pt x="1221288" y="2070043"/>
                  <a:pt x="1231678" y="2072640"/>
                </a:cubicBezTo>
                <a:cubicBezTo>
                  <a:pt x="1245225" y="2076027"/>
                  <a:pt x="1258892" y="2078964"/>
                  <a:pt x="1272318" y="2082800"/>
                </a:cubicBezTo>
                <a:cubicBezTo>
                  <a:pt x="1357941" y="2107264"/>
                  <a:pt x="1244222" y="2075113"/>
                  <a:pt x="1333278" y="2113280"/>
                </a:cubicBezTo>
                <a:cubicBezTo>
                  <a:pt x="1346113" y="2118781"/>
                  <a:pt x="1360543" y="2119428"/>
                  <a:pt x="1373918" y="2123440"/>
                </a:cubicBezTo>
                <a:cubicBezTo>
                  <a:pt x="1394434" y="2129595"/>
                  <a:pt x="1414362" y="2137605"/>
                  <a:pt x="1434878" y="2143760"/>
                </a:cubicBezTo>
                <a:cubicBezTo>
                  <a:pt x="1448253" y="2147772"/>
                  <a:pt x="1462443" y="2149017"/>
                  <a:pt x="1475518" y="2153920"/>
                </a:cubicBezTo>
                <a:cubicBezTo>
                  <a:pt x="1533672" y="2175728"/>
                  <a:pt x="1496178" y="2171785"/>
                  <a:pt x="1546638" y="2184400"/>
                </a:cubicBezTo>
                <a:cubicBezTo>
                  <a:pt x="1604645" y="2198902"/>
                  <a:pt x="1585929" y="2189075"/>
                  <a:pt x="1638078" y="2204720"/>
                </a:cubicBezTo>
                <a:cubicBezTo>
                  <a:pt x="1658594" y="2210875"/>
                  <a:pt x="1678258" y="2219845"/>
                  <a:pt x="1699038" y="2225040"/>
                </a:cubicBezTo>
                <a:cubicBezTo>
                  <a:pt x="1898224" y="2274837"/>
                  <a:pt x="1690385" y="2224246"/>
                  <a:pt x="1831118" y="2255520"/>
                </a:cubicBezTo>
                <a:cubicBezTo>
                  <a:pt x="1844749" y="2258549"/>
                  <a:pt x="1858332" y="2261844"/>
                  <a:pt x="1871758" y="2265680"/>
                </a:cubicBezTo>
                <a:cubicBezTo>
                  <a:pt x="1882056" y="2268622"/>
                  <a:pt x="1891783" y="2273517"/>
                  <a:pt x="1902238" y="2275840"/>
                </a:cubicBezTo>
                <a:cubicBezTo>
                  <a:pt x="2035098" y="2305364"/>
                  <a:pt x="1880792" y="2259961"/>
                  <a:pt x="2054638" y="2306320"/>
                </a:cubicBezTo>
                <a:cubicBezTo>
                  <a:pt x="2075334" y="2311839"/>
                  <a:pt x="2095278" y="2319867"/>
                  <a:pt x="2115598" y="2326640"/>
                </a:cubicBezTo>
                <a:cubicBezTo>
                  <a:pt x="2125758" y="2330027"/>
                  <a:pt x="2135688" y="2334203"/>
                  <a:pt x="2146078" y="2336800"/>
                </a:cubicBezTo>
                <a:cubicBezTo>
                  <a:pt x="2159625" y="2340187"/>
                  <a:pt x="2172824" y="2345571"/>
                  <a:pt x="2186718" y="2346960"/>
                </a:cubicBezTo>
                <a:cubicBezTo>
                  <a:pt x="2240741" y="2352362"/>
                  <a:pt x="2295091" y="2353733"/>
                  <a:pt x="2349278" y="2357120"/>
                </a:cubicBezTo>
                <a:cubicBezTo>
                  <a:pt x="2406851" y="2353733"/>
                  <a:pt x="2485970" y="2391995"/>
                  <a:pt x="2521998" y="2346960"/>
                </a:cubicBezTo>
                <a:cubicBezTo>
                  <a:pt x="2562251" y="2296644"/>
                  <a:pt x="2516780" y="2218166"/>
                  <a:pt x="2511838" y="2153920"/>
                </a:cubicBezTo>
                <a:cubicBezTo>
                  <a:pt x="2510001" y="2130043"/>
                  <a:pt x="2504843" y="2106537"/>
                  <a:pt x="2501678" y="2082800"/>
                </a:cubicBezTo>
                <a:cubicBezTo>
                  <a:pt x="2498069" y="2055735"/>
                  <a:pt x="2494905" y="2028613"/>
                  <a:pt x="2491518" y="2001520"/>
                </a:cubicBezTo>
                <a:cubicBezTo>
                  <a:pt x="2480192" y="665052"/>
                  <a:pt x="2879090" y="851225"/>
                  <a:pt x="2379758" y="792480"/>
                </a:cubicBezTo>
                <a:cubicBezTo>
                  <a:pt x="2355975" y="789682"/>
                  <a:pt x="2332345" y="785707"/>
                  <a:pt x="2308638" y="782320"/>
                </a:cubicBezTo>
                <a:cubicBezTo>
                  <a:pt x="2298478" y="778933"/>
                  <a:pt x="2287908" y="776592"/>
                  <a:pt x="2278158" y="772160"/>
                </a:cubicBezTo>
                <a:cubicBezTo>
                  <a:pt x="2250582" y="759625"/>
                  <a:pt x="2226265" y="738867"/>
                  <a:pt x="2196878" y="731520"/>
                </a:cubicBezTo>
                <a:lnTo>
                  <a:pt x="2156238" y="721360"/>
                </a:lnTo>
                <a:cubicBezTo>
                  <a:pt x="2092882" y="679122"/>
                  <a:pt x="2164350" y="720746"/>
                  <a:pt x="2064798" y="690880"/>
                </a:cubicBezTo>
                <a:cubicBezTo>
                  <a:pt x="2050291" y="686528"/>
                  <a:pt x="2038220" y="676185"/>
                  <a:pt x="2024158" y="670560"/>
                </a:cubicBezTo>
                <a:cubicBezTo>
                  <a:pt x="2004271" y="662605"/>
                  <a:pt x="1983518" y="657013"/>
                  <a:pt x="1963198" y="650240"/>
                </a:cubicBezTo>
                <a:cubicBezTo>
                  <a:pt x="1953038" y="646853"/>
                  <a:pt x="1943108" y="642677"/>
                  <a:pt x="1932718" y="640080"/>
                </a:cubicBezTo>
                <a:cubicBezTo>
                  <a:pt x="1762388" y="597498"/>
                  <a:pt x="1935522" y="637819"/>
                  <a:pt x="1780318" y="609600"/>
                </a:cubicBezTo>
                <a:cubicBezTo>
                  <a:pt x="1766580" y="607102"/>
                  <a:pt x="1753479" y="601563"/>
                  <a:pt x="1739678" y="599440"/>
                </a:cubicBezTo>
                <a:cubicBezTo>
                  <a:pt x="1709367" y="594777"/>
                  <a:pt x="1678669" y="593084"/>
                  <a:pt x="1648238" y="589280"/>
                </a:cubicBezTo>
                <a:cubicBezTo>
                  <a:pt x="1624476" y="586310"/>
                  <a:pt x="1600825" y="582507"/>
                  <a:pt x="1577118" y="579120"/>
                </a:cubicBezTo>
                <a:cubicBezTo>
                  <a:pt x="1566958" y="575733"/>
                  <a:pt x="1557028" y="571557"/>
                  <a:pt x="1546638" y="568960"/>
                </a:cubicBezTo>
                <a:cubicBezTo>
                  <a:pt x="1529885" y="564772"/>
                  <a:pt x="1512221" y="564261"/>
                  <a:pt x="1495838" y="558800"/>
                </a:cubicBezTo>
                <a:cubicBezTo>
                  <a:pt x="1446271" y="542278"/>
                  <a:pt x="1469106" y="537198"/>
                  <a:pt x="1424718" y="528320"/>
                </a:cubicBezTo>
                <a:cubicBezTo>
                  <a:pt x="1401236" y="523624"/>
                  <a:pt x="1377191" y="522263"/>
                  <a:pt x="1353598" y="518160"/>
                </a:cubicBezTo>
                <a:cubicBezTo>
                  <a:pt x="1299282" y="508714"/>
                  <a:pt x="1245225" y="497840"/>
                  <a:pt x="1191038" y="487680"/>
                </a:cubicBezTo>
                <a:cubicBezTo>
                  <a:pt x="1163945" y="474133"/>
                  <a:pt x="1137295" y="459661"/>
                  <a:pt x="1109758" y="447040"/>
                </a:cubicBezTo>
                <a:cubicBezTo>
                  <a:pt x="1055991" y="422397"/>
                  <a:pt x="1000099" y="402371"/>
                  <a:pt x="947198" y="375920"/>
                </a:cubicBezTo>
                <a:lnTo>
                  <a:pt x="825278" y="314960"/>
                </a:lnTo>
                <a:cubicBezTo>
                  <a:pt x="811731" y="308187"/>
                  <a:pt x="799331" y="298313"/>
                  <a:pt x="784638" y="294640"/>
                </a:cubicBezTo>
                <a:lnTo>
                  <a:pt x="743998" y="284480"/>
                </a:lnTo>
                <a:cubicBezTo>
                  <a:pt x="656647" y="226246"/>
                  <a:pt x="767166" y="296064"/>
                  <a:pt x="683038" y="254000"/>
                </a:cubicBezTo>
                <a:cubicBezTo>
                  <a:pt x="604256" y="214609"/>
                  <a:pt x="698690" y="249057"/>
                  <a:pt x="622078" y="223520"/>
                </a:cubicBezTo>
                <a:cubicBezTo>
                  <a:pt x="608531" y="213360"/>
                  <a:pt x="596584" y="200613"/>
                  <a:pt x="581438" y="193040"/>
                </a:cubicBezTo>
                <a:cubicBezTo>
                  <a:pt x="519417" y="162030"/>
                  <a:pt x="533313" y="182006"/>
                  <a:pt x="479838" y="162560"/>
                </a:cubicBezTo>
                <a:cubicBezTo>
                  <a:pt x="455599" y="153746"/>
                  <a:pt x="432198" y="142753"/>
                  <a:pt x="408718" y="132080"/>
                </a:cubicBezTo>
                <a:cubicBezTo>
                  <a:pt x="373138" y="115907"/>
                  <a:pt x="351438" y="102630"/>
                  <a:pt x="317278" y="81280"/>
                </a:cubicBezTo>
                <a:cubicBezTo>
                  <a:pt x="306923" y="74808"/>
                  <a:pt x="298231" y="65247"/>
                  <a:pt x="286798" y="60960"/>
                </a:cubicBezTo>
                <a:cubicBezTo>
                  <a:pt x="270629" y="54897"/>
                  <a:pt x="252855" y="54546"/>
                  <a:pt x="235998" y="50800"/>
                </a:cubicBezTo>
                <a:cubicBezTo>
                  <a:pt x="222367" y="47771"/>
                  <a:pt x="208605" y="45056"/>
                  <a:pt x="195358" y="40640"/>
                </a:cubicBezTo>
                <a:cubicBezTo>
                  <a:pt x="178056" y="34873"/>
                  <a:pt x="162153" y="25119"/>
                  <a:pt x="144558" y="20320"/>
                </a:cubicBezTo>
                <a:cubicBezTo>
                  <a:pt x="124684" y="14900"/>
                  <a:pt x="103798" y="14200"/>
                  <a:pt x="83598" y="10160"/>
                </a:cubicBezTo>
                <a:cubicBezTo>
                  <a:pt x="69906" y="7422"/>
                  <a:pt x="56505" y="3387"/>
                  <a:pt x="42958" y="0"/>
                </a:cubicBezTo>
                <a:cubicBezTo>
                  <a:pt x="29411" y="3387"/>
                  <a:pt x="8563" y="-2329"/>
                  <a:pt x="2318" y="10160"/>
                </a:cubicBezTo>
                <a:cubicBezTo>
                  <a:pt x="-5405" y="25606"/>
                  <a:pt x="8290" y="44207"/>
                  <a:pt x="12478" y="60960"/>
                </a:cubicBezTo>
                <a:cubicBezTo>
                  <a:pt x="25247" y="112035"/>
                  <a:pt x="18126" y="72255"/>
                  <a:pt x="42958" y="121920"/>
                </a:cubicBezTo>
                <a:cubicBezTo>
                  <a:pt x="47747" y="131499"/>
                  <a:pt x="50176" y="142102"/>
                  <a:pt x="53118" y="152400"/>
                </a:cubicBezTo>
                <a:cubicBezTo>
                  <a:pt x="56954" y="165826"/>
                  <a:pt x="63278" y="193040"/>
                  <a:pt x="63278" y="193040"/>
                </a:cubicBezTo>
              </a:path>
            </a:pathLst>
          </a:custGeom>
          <a:solidFill>
            <a:srgbClr val="FF0000"/>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Titolo 1"/>
          <p:cNvSpPr txBox="1">
            <a:spLocks/>
          </p:cNvSpPr>
          <p:nvPr/>
        </p:nvSpPr>
        <p:spPr>
          <a:xfrm>
            <a:off x="1385647" y="782707"/>
            <a:ext cx="6492720"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775" b="1" dirty="0">
                <a:solidFill>
                  <a:srgbClr val="0070C0"/>
                </a:solidFill>
                <a:latin typeface="Times New Roman" panose="02020603050405020304" pitchFamily="18" charset="0"/>
                <a:cs typeface="Times New Roman" panose="02020603050405020304" pitchFamily="18" charset="0"/>
              </a:rPr>
              <a:t>General </a:t>
            </a:r>
            <a:r>
              <a:rPr lang="it-IT" sz="2775" b="1" dirty="0" err="1">
                <a:solidFill>
                  <a:srgbClr val="0070C0"/>
                </a:solidFill>
                <a:latin typeface="Times New Roman" panose="02020603050405020304" pitchFamily="18" charset="0"/>
                <a:cs typeface="Times New Roman" panose="02020603050405020304" pitchFamily="18" charset="0"/>
              </a:rPr>
              <a:t>considerations on MariX FEL</a:t>
            </a:r>
            <a:endParaRPr lang="it-IT" sz="2775" dirty="0"/>
          </a:p>
        </p:txBody>
      </p:sp>
      <p:sp>
        <p:nvSpPr>
          <p:cNvPr id="7" name="Rettangolo 6"/>
          <p:cNvSpPr/>
          <p:nvPr/>
        </p:nvSpPr>
        <p:spPr>
          <a:xfrm>
            <a:off x="0" y="857250"/>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8" name="Immagine 7"/>
          <p:cNvPicPr>
            <a:picLocks noChangeAspect="1"/>
          </p:cNvPicPr>
          <p:nvPr/>
        </p:nvPicPr>
        <p:blipFill rotWithShape="1">
          <a:blip r:embed="rId2"/>
          <a:srcRect l="13111" t="21231" r="34477" b="4750"/>
          <a:stretch/>
        </p:blipFill>
        <p:spPr>
          <a:xfrm>
            <a:off x="501240" y="2834934"/>
            <a:ext cx="2894501" cy="2538282"/>
          </a:xfrm>
          <a:prstGeom prst="rect">
            <a:avLst/>
          </a:prstGeom>
        </p:spPr>
      </p:pic>
      <p:sp>
        <p:nvSpPr>
          <p:cNvPr id="3" name="CasellaDiTesto 2"/>
          <p:cNvSpPr txBox="1"/>
          <p:nvPr/>
        </p:nvSpPr>
        <p:spPr>
          <a:xfrm>
            <a:off x="3437874" y="2726922"/>
            <a:ext cx="65" cy="207749"/>
          </a:xfrm>
          <a:prstGeom prst="rect">
            <a:avLst/>
          </a:prstGeom>
          <a:noFill/>
        </p:spPr>
        <p:txBody>
          <a:bodyPr wrap="none" lIns="0" tIns="0" rIns="0" bIns="0" rtlCol="0">
            <a:spAutoFit/>
          </a:bodyPr>
          <a:lstStyle/>
          <a:p>
            <a:endParaRPr lang="it-IT" sz="1350" dirty="0"/>
          </a:p>
        </p:txBody>
      </p:sp>
      <p:sp>
        <p:nvSpPr>
          <p:cNvPr id="14" name="Figura a mano libera 13"/>
          <p:cNvSpPr/>
          <p:nvPr/>
        </p:nvSpPr>
        <p:spPr>
          <a:xfrm rot="11404491">
            <a:off x="388335" y="3571413"/>
            <a:ext cx="2969602" cy="1208512"/>
          </a:xfrm>
          <a:custGeom>
            <a:avLst/>
            <a:gdLst>
              <a:gd name="connsiteX0" fmla="*/ 27 w 1352189"/>
              <a:gd name="connsiteY0" fmla="*/ 20320 h 568960"/>
              <a:gd name="connsiteX1" fmla="*/ 10187 w 1352189"/>
              <a:gd name="connsiteY1" fmla="*/ 71120 h 568960"/>
              <a:gd name="connsiteX2" fmla="*/ 20347 w 1352189"/>
              <a:gd name="connsiteY2" fmla="*/ 193040 h 568960"/>
              <a:gd name="connsiteX3" fmla="*/ 50827 w 1352189"/>
              <a:gd name="connsiteY3" fmla="*/ 223520 h 568960"/>
              <a:gd name="connsiteX4" fmla="*/ 71147 w 1352189"/>
              <a:gd name="connsiteY4" fmla="*/ 254000 h 568960"/>
              <a:gd name="connsiteX5" fmla="*/ 111787 w 1352189"/>
              <a:gd name="connsiteY5" fmla="*/ 314960 h 568960"/>
              <a:gd name="connsiteX6" fmla="*/ 203227 w 1352189"/>
              <a:gd name="connsiteY6" fmla="*/ 355600 h 568960"/>
              <a:gd name="connsiteX7" fmla="*/ 264187 w 1352189"/>
              <a:gd name="connsiteY7" fmla="*/ 375920 h 568960"/>
              <a:gd name="connsiteX8" fmla="*/ 294667 w 1352189"/>
              <a:gd name="connsiteY8" fmla="*/ 386080 h 568960"/>
              <a:gd name="connsiteX9" fmla="*/ 619787 w 1352189"/>
              <a:gd name="connsiteY9" fmla="*/ 436880 h 568960"/>
              <a:gd name="connsiteX10" fmla="*/ 822987 w 1352189"/>
              <a:gd name="connsiteY10" fmla="*/ 457200 h 568960"/>
              <a:gd name="connsiteX11" fmla="*/ 904267 w 1352189"/>
              <a:gd name="connsiteY11" fmla="*/ 477520 h 568960"/>
              <a:gd name="connsiteX12" fmla="*/ 975387 w 1352189"/>
              <a:gd name="connsiteY12" fmla="*/ 487680 h 568960"/>
              <a:gd name="connsiteX13" fmla="*/ 1066827 w 1352189"/>
              <a:gd name="connsiteY13" fmla="*/ 497840 h 568960"/>
              <a:gd name="connsiteX14" fmla="*/ 1127787 w 1352189"/>
              <a:gd name="connsiteY14" fmla="*/ 508000 h 568960"/>
              <a:gd name="connsiteX15" fmla="*/ 1198907 w 1352189"/>
              <a:gd name="connsiteY15" fmla="*/ 548640 h 568960"/>
              <a:gd name="connsiteX16" fmla="*/ 1270027 w 1352189"/>
              <a:gd name="connsiteY16" fmla="*/ 558800 h 568960"/>
              <a:gd name="connsiteX17" fmla="*/ 1310667 w 1352189"/>
              <a:gd name="connsiteY17" fmla="*/ 568960 h 568960"/>
              <a:gd name="connsiteX18" fmla="*/ 1351307 w 1352189"/>
              <a:gd name="connsiteY18" fmla="*/ 558800 h 568960"/>
              <a:gd name="connsiteX19" fmla="*/ 1330987 w 1352189"/>
              <a:gd name="connsiteY19" fmla="*/ 528320 h 568960"/>
              <a:gd name="connsiteX20" fmla="*/ 1320827 w 1352189"/>
              <a:gd name="connsiteY20" fmla="*/ 477520 h 568960"/>
              <a:gd name="connsiteX21" fmla="*/ 1300507 w 1352189"/>
              <a:gd name="connsiteY21" fmla="*/ 416560 h 568960"/>
              <a:gd name="connsiteX22" fmla="*/ 1290347 w 1352189"/>
              <a:gd name="connsiteY22" fmla="*/ 386080 h 568960"/>
              <a:gd name="connsiteX23" fmla="*/ 1178587 w 1352189"/>
              <a:gd name="connsiteY23" fmla="*/ 365760 h 568960"/>
              <a:gd name="connsiteX24" fmla="*/ 1117627 w 1352189"/>
              <a:gd name="connsiteY24" fmla="*/ 345440 h 568960"/>
              <a:gd name="connsiteX25" fmla="*/ 1076987 w 1352189"/>
              <a:gd name="connsiteY25" fmla="*/ 314960 h 568960"/>
              <a:gd name="connsiteX26" fmla="*/ 1026187 w 1352189"/>
              <a:gd name="connsiteY26" fmla="*/ 304800 h 568960"/>
              <a:gd name="connsiteX27" fmla="*/ 995707 w 1352189"/>
              <a:gd name="connsiteY27" fmla="*/ 284480 h 568960"/>
              <a:gd name="connsiteX28" fmla="*/ 934747 w 1352189"/>
              <a:gd name="connsiteY28" fmla="*/ 264160 h 568960"/>
              <a:gd name="connsiteX29" fmla="*/ 873787 w 1352189"/>
              <a:gd name="connsiteY29" fmla="*/ 243840 h 568960"/>
              <a:gd name="connsiteX30" fmla="*/ 843307 w 1352189"/>
              <a:gd name="connsiteY30" fmla="*/ 233680 h 568960"/>
              <a:gd name="connsiteX31" fmla="*/ 812827 w 1352189"/>
              <a:gd name="connsiteY31" fmla="*/ 223520 h 568960"/>
              <a:gd name="connsiteX32" fmla="*/ 782347 w 1352189"/>
              <a:gd name="connsiteY32" fmla="*/ 203200 h 568960"/>
              <a:gd name="connsiteX33" fmla="*/ 721387 w 1352189"/>
              <a:gd name="connsiteY33" fmla="*/ 182880 h 568960"/>
              <a:gd name="connsiteX34" fmla="*/ 690907 w 1352189"/>
              <a:gd name="connsiteY34" fmla="*/ 172720 h 568960"/>
              <a:gd name="connsiteX35" fmla="*/ 660427 w 1352189"/>
              <a:gd name="connsiteY35" fmla="*/ 162560 h 568960"/>
              <a:gd name="connsiteX36" fmla="*/ 629947 w 1352189"/>
              <a:gd name="connsiteY36" fmla="*/ 152400 h 568960"/>
              <a:gd name="connsiteX37" fmla="*/ 497867 w 1352189"/>
              <a:gd name="connsiteY37" fmla="*/ 132080 h 568960"/>
              <a:gd name="connsiteX38" fmla="*/ 325147 w 1352189"/>
              <a:gd name="connsiteY38" fmla="*/ 101600 h 568960"/>
              <a:gd name="connsiteX39" fmla="*/ 284507 w 1352189"/>
              <a:gd name="connsiteY39" fmla="*/ 91440 h 568960"/>
              <a:gd name="connsiteX40" fmla="*/ 223547 w 1352189"/>
              <a:gd name="connsiteY40" fmla="*/ 71120 h 568960"/>
              <a:gd name="connsiteX41" fmla="*/ 182907 w 1352189"/>
              <a:gd name="connsiteY41" fmla="*/ 60960 h 568960"/>
              <a:gd name="connsiteX42" fmla="*/ 121947 w 1352189"/>
              <a:gd name="connsiteY42" fmla="*/ 40640 h 568960"/>
              <a:gd name="connsiteX43" fmla="*/ 91467 w 1352189"/>
              <a:gd name="connsiteY43" fmla="*/ 30480 h 568960"/>
              <a:gd name="connsiteX44" fmla="*/ 30507 w 1352189"/>
              <a:gd name="connsiteY44" fmla="*/ 0 h 568960"/>
              <a:gd name="connsiteX45" fmla="*/ 10187 w 1352189"/>
              <a:gd name="connsiteY45" fmla="*/ 30480 h 568960"/>
              <a:gd name="connsiteX46" fmla="*/ 27 w 1352189"/>
              <a:gd name="connsiteY46" fmla="*/ 20320 h 5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52189" h="568960">
                <a:moveTo>
                  <a:pt x="27" y="20320"/>
                </a:moveTo>
                <a:cubicBezTo>
                  <a:pt x="27" y="27093"/>
                  <a:pt x="8169" y="53970"/>
                  <a:pt x="10187" y="71120"/>
                </a:cubicBezTo>
                <a:cubicBezTo>
                  <a:pt x="14952" y="111622"/>
                  <a:pt x="9839" y="153636"/>
                  <a:pt x="20347" y="193040"/>
                </a:cubicBezTo>
                <a:cubicBezTo>
                  <a:pt x="24049" y="206923"/>
                  <a:pt x="41629" y="212482"/>
                  <a:pt x="50827" y="223520"/>
                </a:cubicBezTo>
                <a:cubicBezTo>
                  <a:pt x="58644" y="232901"/>
                  <a:pt x="65686" y="243078"/>
                  <a:pt x="71147" y="254000"/>
                </a:cubicBezTo>
                <a:cubicBezTo>
                  <a:pt x="94402" y="300510"/>
                  <a:pt x="62261" y="273689"/>
                  <a:pt x="111787" y="314960"/>
                </a:cubicBezTo>
                <a:cubicBezTo>
                  <a:pt x="143988" y="341794"/>
                  <a:pt x="158925" y="340833"/>
                  <a:pt x="203227" y="355600"/>
                </a:cubicBezTo>
                <a:lnTo>
                  <a:pt x="264187" y="375920"/>
                </a:lnTo>
                <a:cubicBezTo>
                  <a:pt x="274347" y="379307"/>
                  <a:pt x="284086" y="384427"/>
                  <a:pt x="294667" y="386080"/>
                </a:cubicBezTo>
                <a:lnTo>
                  <a:pt x="619787" y="436880"/>
                </a:lnTo>
                <a:cubicBezTo>
                  <a:pt x="714747" y="468533"/>
                  <a:pt x="586980" y="428879"/>
                  <a:pt x="822987" y="457200"/>
                </a:cubicBezTo>
                <a:cubicBezTo>
                  <a:pt x="850715" y="460527"/>
                  <a:pt x="876621" y="473571"/>
                  <a:pt x="904267" y="477520"/>
                </a:cubicBezTo>
                <a:lnTo>
                  <a:pt x="975387" y="487680"/>
                </a:lnTo>
                <a:cubicBezTo>
                  <a:pt x="1005818" y="491484"/>
                  <a:pt x="1036428" y="493787"/>
                  <a:pt x="1066827" y="497840"/>
                </a:cubicBezTo>
                <a:cubicBezTo>
                  <a:pt x="1087247" y="500563"/>
                  <a:pt x="1107467" y="504613"/>
                  <a:pt x="1127787" y="508000"/>
                </a:cubicBezTo>
                <a:cubicBezTo>
                  <a:pt x="1146886" y="520733"/>
                  <a:pt x="1177092" y="542691"/>
                  <a:pt x="1198907" y="548640"/>
                </a:cubicBezTo>
                <a:cubicBezTo>
                  <a:pt x="1222011" y="554941"/>
                  <a:pt x="1246466" y="554516"/>
                  <a:pt x="1270027" y="558800"/>
                </a:cubicBezTo>
                <a:cubicBezTo>
                  <a:pt x="1283765" y="561298"/>
                  <a:pt x="1297120" y="565573"/>
                  <a:pt x="1310667" y="568960"/>
                </a:cubicBezTo>
                <a:cubicBezTo>
                  <a:pt x="1324214" y="565573"/>
                  <a:pt x="1345062" y="571289"/>
                  <a:pt x="1351307" y="558800"/>
                </a:cubicBezTo>
                <a:cubicBezTo>
                  <a:pt x="1356768" y="547878"/>
                  <a:pt x="1335274" y="539753"/>
                  <a:pt x="1330987" y="528320"/>
                </a:cubicBezTo>
                <a:cubicBezTo>
                  <a:pt x="1324924" y="512151"/>
                  <a:pt x="1325371" y="494180"/>
                  <a:pt x="1320827" y="477520"/>
                </a:cubicBezTo>
                <a:cubicBezTo>
                  <a:pt x="1315191" y="456856"/>
                  <a:pt x="1307280" y="436880"/>
                  <a:pt x="1300507" y="416560"/>
                </a:cubicBezTo>
                <a:cubicBezTo>
                  <a:pt x="1297120" y="406400"/>
                  <a:pt x="1300507" y="389467"/>
                  <a:pt x="1290347" y="386080"/>
                </a:cubicBezTo>
                <a:cubicBezTo>
                  <a:pt x="1233964" y="367286"/>
                  <a:pt x="1270494" y="377248"/>
                  <a:pt x="1178587" y="365760"/>
                </a:cubicBezTo>
                <a:cubicBezTo>
                  <a:pt x="1158267" y="358987"/>
                  <a:pt x="1134762" y="358291"/>
                  <a:pt x="1117627" y="345440"/>
                </a:cubicBezTo>
                <a:cubicBezTo>
                  <a:pt x="1104080" y="335280"/>
                  <a:pt x="1092461" y="321837"/>
                  <a:pt x="1076987" y="314960"/>
                </a:cubicBezTo>
                <a:cubicBezTo>
                  <a:pt x="1061207" y="307947"/>
                  <a:pt x="1043120" y="308187"/>
                  <a:pt x="1026187" y="304800"/>
                </a:cubicBezTo>
                <a:cubicBezTo>
                  <a:pt x="1016027" y="298027"/>
                  <a:pt x="1006865" y="289439"/>
                  <a:pt x="995707" y="284480"/>
                </a:cubicBezTo>
                <a:cubicBezTo>
                  <a:pt x="976134" y="275781"/>
                  <a:pt x="955067" y="270933"/>
                  <a:pt x="934747" y="264160"/>
                </a:cubicBezTo>
                <a:lnTo>
                  <a:pt x="873787" y="243840"/>
                </a:lnTo>
                <a:lnTo>
                  <a:pt x="843307" y="233680"/>
                </a:lnTo>
                <a:cubicBezTo>
                  <a:pt x="833147" y="230293"/>
                  <a:pt x="821738" y="229461"/>
                  <a:pt x="812827" y="223520"/>
                </a:cubicBezTo>
                <a:cubicBezTo>
                  <a:pt x="802667" y="216747"/>
                  <a:pt x="793505" y="208159"/>
                  <a:pt x="782347" y="203200"/>
                </a:cubicBezTo>
                <a:cubicBezTo>
                  <a:pt x="762774" y="194501"/>
                  <a:pt x="741707" y="189653"/>
                  <a:pt x="721387" y="182880"/>
                </a:cubicBezTo>
                <a:lnTo>
                  <a:pt x="690907" y="172720"/>
                </a:lnTo>
                <a:lnTo>
                  <a:pt x="660427" y="162560"/>
                </a:lnTo>
                <a:cubicBezTo>
                  <a:pt x="650267" y="159173"/>
                  <a:pt x="640549" y="153915"/>
                  <a:pt x="629947" y="152400"/>
                </a:cubicBezTo>
                <a:cubicBezTo>
                  <a:pt x="614908" y="150252"/>
                  <a:pt x="516663" y="136779"/>
                  <a:pt x="497867" y="132080"/>
                </a:cubicBezTo>
                <a:cubicBezTo>
                  <a:pt x="350900" y="95338"/>
                  <a:pt x="546468" y="121720"/>
                  <a:pt x="325147" y="101600"/>
                </a:cubicBezTo>
                <a:cubicBezTo>
                  <a:pt x="311600" y="98213"/>
                  <a:pt x="297882" y="95452"/>
                  <a:pt x="284507" y="91440"/>
                </a:cubicBezTo>
                <a:cubicBezTo>
                  <a:pt x="263991" y="85285"/>
                  <a:pt x="244327" y="76315"/>
                  <a:pt x="223547" y="71120"/>
                </a:cubicBezTo>
                <a:cubicBezTo>
                  <a:pt x="210000" y="67733"/>
                  <a:pt x="196282" y="64972"/>
                  <a:pt x="182907" y="60960"/>
                </a:cubicBezTo>
                <a:cubicBezTo>
                  <a:pt x="162391" y="54805"/>
                  <a:pt x="142267" y="47413"/>
                  <a:pt x="121947" y="40640"/>
                </a:cubicBezTo>
                <a:cubicBezTo>
                  <a:pt x="111787" y="37253"/>
                  <a:pt x="100378" y="36421"/>
                  <a:pt x="91467" y="30480"/>
                </a:cubicBezTo>
                <a:cubicBezTo>
                  <a:pt x="52076" y="4219"/>
                  <a:pt x="72571" y="14021"/>
                  <a:pt x="30507" y="0"/>
                </a:cubicBezTo>
                <a:cubicBezTo>
                  <a:pt x="23734" y="10160"/>
                  <a:pt x="15648" y="19558"/>
                  <a:pt x="10187" y="30480"/>
                </a:cubicBezTo>
                <a:cubicBezTo>
                  <a:pt x="-1044" y="52942"/>
                  <a:pt x="27" y="13547"/>
                  <a:pt x="27" y="20320"/>
                </a:cubicBezTo>
                <a:close/>
              </a:path>
            </a:pathLst>
          </a:custGeom>
          <a:solidFill>
            <a:srgbClr val="FF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CasellaDiTesto 18"/>
          <p:cNvSpPr txBox="1"/>
          <p:nvPr/>
        </p:nvSpPr>
        <p:spPr>
          <a:xfrm>
            <a:off x="3383868" y="4347102"/>
            <a:ext cx="1864613" cy="71558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UliX2 </a:t>
            </a:r>
            <a:r>
              <a:rPr lang="it-IT" sz="1350" b="1" dirty="0">
                <a:latin typeface="Symbol" panose="05050102010706020507" pitchFamily="18" charset="2"/>
                <a:cs typeface="Times New Roman" panose="02020603050405020304" pitchFamily="18" charset="0"/>
              </a:rPr>
              <a:t>l</a:t>
            </a:r>
            <a:r>
              <a:rPr lang="it-IT" sz="1350" b="1" dirty="0">
                <a:latin typeface="Times New Roman" panose="02020603050405020304" pitchFamily="18" charset="0"/>
                <a:cs typeface="Times New Roman" panose="02020603050405020304" pitchFamily="18" charset="0"/>
              </a:rPr>
              <a:t>=1.2 cm </a:t>
            </a:r>
            <a:r>
              <a:rPr lang="it-IT" sz="1350" b="1" dirty="0" err="1">
                <a:latin typeface="Times New Roman" panose="02020603050405020304" pitchFamily="18" charset="0"/>
                <a:cs typeface="Times New Roman" panose="02020603050405020304" pitchFamily="18" charset="0"/>
              </a:rPr>
              <a:t>a</a:t>
            </a:r>
            <a:r>
              <a:rPr lang="it-IT" sz="1350" b="1" baseline="-25000" dirty="0" err="1">
                <a:latin typeface="Times New Roman" panose="02020603050405020304" pitchFamily="18" charset="0"/>
                <a:cs typeface="Times New Roman" panose="02020603050405020304" pitchFamily="18" charset="0"/>
              </a:rPr>
              <a:t>w</a:t>
            </a:r>
            <a:r>
              <a:rPr lang="it-IT" sz="1350" b="1" dirty="0">
                <a:latin typeface="Times New Roman" panose="02020603050405020304" pitchFamily="18" charset="0"/>
                <a:cs typeface="Times New Roman" panose="02020603050405020304" pitchFamily="18" charset="0"/>
              </a:rPr>
              <a:t>&lt;0.8</a:t>
            </a:r>
          </a:p>
          <a:p>
            <a:r>
              <a:rPr lang="it-IT" sz="1350" b="1" dirty="0">
                <a:latin typeface="Times New Roman" panose="02020603050405020304" pitchFamily="18" charset="0"/>
                <a:cs typeface="Times New Roman" panose="02020603050405020304" pitchFamily="18" charset="0"/>
              </a:rPr>
              <a:t>from 2 </a:t>
            </a:r>
            <a:r>
              <a:rPr lang="it-IT" sz="1350" b="1" dirty="0" err="1">
                <a:latin typeface="Times New Roman" panose="02020603050405020304" pitchFamily="18" charset="0"/>
                <a:cs typeface="Times New Roman" panose="02020603050405020304" pitchFamily="18" charset="0"/>
              </a:rPr>
              <a:t>KeV</a:t>
            </a:r>
            <a:r>
              <a:rPr lang="it-IT" sz="1350" b="1" dirty="0">
                <a:latin typeface="Times New Roman" panose="02020603050405020304" pitchFamily="18" charset="0"/>
                <a:cs typeface="Times New Roman" panose="02020603050405020304" pitchFamily="18" charset="0"/>
              </a:rPr>
              <a:t> to 8 </a:t>
            </a:r>
            <a:r>
              <a:rPr lang="it-IT" sz="1350" b="1" dirty="0" err="1">
                <a:latin typeface="Times New Roman" panose="02020603050405020304" pitchFamily="18" charset="0"/>
                <a:cs typeface="Times New Roman" panose="02020603050405020304" pitchFamily="18" charset="0"/>
              </a:rPr>
              <a:t>KeV</a:t>
            </a:r>
            <a:endParaRPr lang="it-IT" sz="1350" b="1"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89503" y="4371496"/>
            <a:ext cx="684803"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ULIX2</a:t>
            </a:r>
          </a:p>
        </p:txBody>
      </p:sp>
      <p:sp>
        <p:nvSpPr>
          <p:cNvPr id="22" name="CasellaDiTesto 21"/>
          <p:cNvSpPr txBox="1"/>
          <p:nvPr/>
        </p:nvSpPr>
        <p:spPr>
          <a:xfrm>
            <a:off x="105355" y="3678946"/>
            <a:ext cx="684803"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ULIX1</a:t>
            </a:r>
          </a:p>
        </p:txBody>
      </p:sp>
      <p:sp>
        <p:nvSpPr>
          <p:cNvPr id="10" name="Figura a mano libera 9"/>
          <p:cNvSpPr/>
          <p:nvPr/>
        </p:nvSpPr>
        <p:spPr>
          <a:xfrm rot="230387">
            <a:off x="1526170" y="3082028"/>
            <a:ext cx="1460947" cy="1246540"/>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Figura a mano libera 20"/>
          <p:cNvSpPr/>
          <p:nvPr/>
        </p:nvSpPr>
        <p:spPr>
          <a:xfrm rot="3912712">
            <a:off x="198162" y="2990843"/>
            <a:ext cx="1299490" cy="1308569"/>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Figura a mano libera 22"/>
          <p:cNvSpPr/>
          <p:nvPr/>
        </p:nvSpPr>
        <p:spPr>
          <a:xfrm rot="3504234">
            <a:off x="362680" y="3766533"/>
            <a:ext cx="958943" cy="978349"/>
          </a:xfrm>
          <a:custGeom>
            <a:avLst/>
            <a:gdLst>
              <a:gd name="connsiteX0" fmla="*/ 83598 w 2631740"/>
              <a:gd name="connsiteY0" fmla="*/ 101600 h 2369072"/>
              <a:gd name="connsiteX1" fmla="*/ 124238 w 2631740"/>
              <a:gd name="connsiteY1" fmla="*/ 1595120 h 2369072"/>
              <a:gd name="connsiteX2" fmla="*/ 154718 w 2631740"/>
              <a:gd name="connsiteY2" fmla="*/ 1615440 h 2369072"/>
              <a:gd name="connsiteX3" fmla="*/ 235998 w 2631740"/>
              <a:gd name="connsiteY3" fmla="*/ 1666240 h 2369072"/>
              <a:gd name="connsiteX4" fmla="*/ 368078 w 2631740"/>
              <a:gd name="connsiteY4" fmla="*/ 1767840 h 2369072"/>
              <a:gd name="connsiteX5" fmla="*/ 398558 w 2631740"/>
              <a:gd name="connsiteY5" fmla="*/ 1778000 h 2369072"/>
              <a:gd name="connsiteX6" fmla="*/ 469678 w 2631740"/>
              <a:gd name="connsiteY6" fmla="*/ 1808480 h 2369072"/>
              <a:gd name="connsiteX7" fmla="*/ 500158 w 2631740"/>
              <a:gd name="connsiteY7" fmla="*/ 1828800 h 2369072"/>
              <a:gd name="connsiteX8" fmla="*/ 571278 w 2631740"/>
              <a:gd name="connsiteY8" fmla="*/ 1849120 h 2369072"/>
              <a:gd name="connsiteX9" fmla="*/ 601758 w 2631740"/>
              <a:gd name="connsiteY9" fmla="*/ 1859280 h 2369072"/>
              <a:gd name="connsiteX10" fmla="*/ 632238 w 2631740"/>
              <a:gd name="connsiteY10" fmla="*/ 1879600 h 2369072"/>
              <a:gd name="connsiteX11" fmla="*/ 713518 w 2631740"/>
              <a:gd name="connsiteY11" fmla="*/ 1889760 h 2369072"/>
              <a:gd name="connsiteX12" fmla="*/ 743998 w 2631740"/>
              <a:gd name="connsiteY12" fmla="*/ 1910080 h 2369072"/>
              <a:gd name="connsiteX13" fmla="*/ 886238 w 2631740"/>
              <a:gd name="connsiteY13" fmla="*/ 1950720 h 2369072"/>
              <a:gd name="connsiteX14" fmla="*/ 947198 w 2631740"/>
              <a:gd name="connsiteY14" fmla="*/ 1971040 h 2369072"/>
              <a:gd name="connsiteX15" fmla="*/ 987838 w 2631740"/>
              <a:gd name="connsiteY15" fmla="*/ 1991360 h 2369072"/>
              <a:gd name="connsiteX16" fmla="*/ 1028478 w 2631740"/>
              <a:gd name="connsiteY16" fmla="*/ 2001520 h 2369072"/>
              <a:gd name="connsiteX17" fmla="*/ 1089438 w 2631740"/>
              <a:gd name="connsiteY17" fmla="*/ 2021840 h 2369072"/>
              <a:gd name="connsiteX18" fmla="*/ 1140238 w 2631740"/>
              <a:gd name="connsiteY18" fmla="*/ 2042160 h 2369072"/>
              <a:gd name="connsiteX19" fmla="*/ 1201198 w 2631740"/>
              <a:gd name="connsiteY19" fmla="*/ 2062480 h 2369072"/>
              <a:gd name="connsiteX20" fmla="*/ 1231678 w 2631740"/>
              <a:gd name="connsiteY20" fmla="*/ 2072640 h 2369072"/>
              <a:gd name="connsiteX21" fmla="*/ 1272318 w 2631740"/>
              <a:gd name="connsiteY21" fmla="*/ 2082800 h 2369072"/>
              <a:gd name="connsiteX22" fmla="*/ 1333278 w 2631740"/>
              <a:gd name="connsiteY22" fmla="*/ 2113280 h 2369072"/>
              <a:gd name="connsiteX23" fmla="*/ 1373918 w 2631740"/>
              <a:gd name="connsiteY23" fmla="*/ 2123440 h 2369072"/>
              <a:gd name="connsiteX24" fmla="*/ 1434878 w 2631740"/>
              <a:gd name="connsiteY24" fmla="*/ 2143760 h 2369072"/>
              <a:gd name="connsiteX25" fmla="*/ 1475518 w 2631740"/>
              <a:gd name="connsiteY25" fmla="*/ 2153920 h 2369072"/>
              <a:gd name="connsiteX26" fmla="*/ 1546638 w 2631740"/>
              <a:gd name="connsiteY26" fmla="*/ 2184400 h 2369072"/>
              <a:gd name="connsiteX27" fmla="*/ 1638078 w 2631740"/>
              <a:gd name="connsiteY27" fmla="*/ 2204720 h 2369072"/>
              <a:gd name="connsiteX28" fmla="*/ 1699038 w 2631740"/>
              <a:gd name="connsiteY28" fmla="*/ 2225040 h 2369072"/>
              <a:gd name="connsiteX29" fmla="*/ 1831118 w 2631740"/>
              <a:gd name="connsiteY29" fmla="*/ 2255520 h 2369072"/>
              <a:gd name="connsiteX30" fmla="*/ 1871758 w 2631740"/>
              <a:gd name="connsiteY30" fmla="*/ 2265680 h 2369072"/>
              <a:gd name="connsiteX31" fmla="*/ 1902238 w 2631740"/>
              <a:gd name="connsiteY31" fmla="*/ 2275840 h 2369072"/>
              <a:gd name="connsiteX32" fmla="*/ 2054638 w 2631740"/>
              <a:gd name="connsiteY32" fmla="*/ 2306320 h 2369072"/>
              <a:gd name="connsiteX33" fmla="*/ 2115598 w 2631740"/>
              <a:gd name="connsiteY33" fmla="*/ 2326640 h 2369072"/>
              <a:gd name="connsiteX34" fmla="*/ 2146078 w 2631740"/>
              <a:gd name="connsiteY34" fmla="*/ 2336800 h 2369072"/>
              <a:gd name="connsiteX35" fmla="*/ 2186718 w 2631740"/>
              <a:gd name="connsiteY35" fmla="*/ 2346960 h 2369072"/>
              <a:gd name="connsiteX36" fmla="*/ 2349278 w 2631740"/>
              <a:gd name="connsiteY36" fmla="*/ 2357120 h 2369072"/>
              <a:gd name="connsiteX37" fmla="*/ 2521998 w 2631740"/>
              <a:gd name="connsiteY37" fmla="*/ 2346960 h 2369072"/>
              <a:gd name="connsiteX38" fmla="*/ 2511838 w 2631740"/>
              <a:gd name="connsiteY38" fmla="*/ 2153920 h 2369072"/>
              <a:gd name="connsiteX39" fmla="*/ 2501678 w 2631740"/>
              <a:gd name="connsiteY39" fmla="*/ 2082800 h 2369072"/>
              <a:gd name="connsiteX40" fmla="*/ 2491518 w 2631740"/>
              <a:gd name="connsiteY40" fmla="*/ 2001520 h 2369072"/>
              <a:gd name="connsiteX41" fmla="*/ 2379758 w 2631740"/>
              <a:gd name="connsiteY41" fmla="*/ 792480 h 2369072"/>
              <a:gd name="connsiteX42" fmla="*/ 2308638 w 2631740"/>
              <a:gd name="connsiteY42" fmla="*/ 782320 h 2369072"/>
              <a:gd name="connsiteX43" fmla="*/ 2278158 w 2631740"/>
              <a:gd name="connsiteY43" fmla="*/ 772160 h 2369072"/>
              <a:gd name="connsiteX44" fmla="*/ 2196878 w 2631740"/>
              <a:gd name="connsiteY44" fmla="*/ 731520 h 2369072"/>
              <a:gd name="connsiteX45" fmla="*/ 2156238 w 2631740"/>
              <a:gd name="connsiteY45" fmla="*/ 721360 h 2369072"/>
              <a:gd name="connsiteX46" fmla="*/ 2064798 w 2631740"/>
              <a:gd name="connsiteY46" fmla="*/ 690880 h 2369072"/>
              <a:gd name="connsiteX47" fmla="*/ 2024158 w 2631740"/>
              <a:gd name="connsiteY47" fmla="*/ 670560 h 2369072"/>
              <a:gd name="connsiteX48" fmla="*/ 1963198 w 2631740"/>
              <a:gd name="connsiteY48" fmla="*/ 650240 h 2369072"/>
              <a:gd name="connsiteX49" fmla="*/ 1932718 w 2631740"/>
              <a:gd name="connsiteY49" fmla="*/ 640080 h 2369072"/>
              <a:gd name="connsiteX50" fmla="*/ 1780318 w 2631740"/>
              <a:gd name="connsiteY50" fmla="*/ 609600 h 2369072"/>
              <a:gd name="connsiteX51" fmla="*/ 1739678 w 2631740"/>
              <a:gd name="connsiteY51" fmla="*/ 599440 h 2369072"/>
              <a:gd name="connsiteX52" fmla="*/ 1648238 w 2631740"/>
              <a:gd name="connsiteY52" fmla="*/ 589280 h 2369072"/>
              <a:gd name="connsiteX53" fmla="*/ 1577118 w 2631740"/>
              <a:gd name="connsiteY53" fmla="*/ 579120 h 2369072"/>
              <a:gd name="connsiteX54" fmla="*/ 1546638 w 2631740"/>
              <a:gd name="connsiteY54" fmla="*/ 568960 h 2369072"/>
              <a:gd name="connsiteX55" fmla="*/ 1495838 w 2631740"/>
              <a:gd name="connsiteY55" fmla="*/ 558800 h 2369072"/>
              <a:gd name="connsiteX56" fmla="*/ 1424718 w 2631740"/>
              <a:gd name="connsiteY56" fmla="*/ 528320 h 2369072"/>
              <a:gd name="connsiteX57" fmla="*/ 1353598 w 2631740"/>
              <a:gd name="connsiteY57" fmla="*/ 518160 h 2369072"/>
              <a:gd name="connsiteX58" fmla="*/ 1191038 w 2631740"/>
              <a:gd name="connsiteY58" fmla="*/ 487680 h 2369072"/>
              <a:gd name="connsiteX59" fmla="*/ 1109758 w 2631740"/>
              <a:gd name="connsiteY59" fmla="*/ 447040 h 2369072"/>
              <a:gd name="connsiteX60" fmla="*/ 947198 w 2631740"/>
              <a:gd name="connsiteY60" fmla="*/ 375920 h 2369072"/>
              <a:gd name="connsiteX61" fmla="*/ 825278 w 2631740"/>
              <a:gd name="connsiteY61" fmla="*/ 314960 h 2369072"/>
              <a:gd name="connsiteX62" fmla="*/ 784638 w 2631740"/>
              <a:gd name="connsiteY62" fmla="*/ 294640 h 2369072"/>
              <a:gd name="connsiteX63" fmla="*/ 743998 w 2631740"/>
              <a:gd name="connsiteY63" fmla="*/ 284480 h 2369072"/>
              <a:gd name="connsiteX64" fmla="*/ 683038 w 2631740"/>
              <a:gd name="connsiteY64" fmla="*/ 254000 h 2369072"/>
              <a:gd name="connsiteX65" fmla="*/ 622078 w 2631740"/>
              <a:gd name="connsiteY65" fmla="*/ 223520 h 2369072"/>
              <a:gd name="connsiteX66" fmla="*/ 581438 w 2631740"/>
              <a:gd name="connsiteY66" fmla="*/ 193040 h 2369072"/>
              <a:gd name="connsiteX67" fmla="*/ 479838 w 2631740"/>
              <a:gd name="connsiteY67" fmla="*/ 162560 h 2369072"/>
              <a:gd name="connsiteX68" fmla="*/ 408718 w 2631740"/>
              <a:gd name="connsiteY68" fmla="*/ 132080 h 2369072"/>
              <a:gd name="connsiteX69" fmla="*/ 317278 w 2631740"/>
              <a:gd name="connsiteY69" fmla="*/ 81280 h 2369072"/>
              <a:gd name="connsiteX70" fmla="*/ 286798 w 2631740"/>
              <a:gd name="connsiteY70" fmla="*/ 60960 h 2369072"/>
              <a:gd name="connsiteX71" fmla="*/ 235998 w 2631740"/>
              <a:gd name="connsiteY71" fmla="*/ 50800 h 2369072"/>
              <a:gd name="connsiteX72" fmla="*/ 195358 w 2631740"/>
              <a:gd name="connsiteY72" fmla="*/ 40640 h 2369072"/>
              <a:gd name="connsiteX73" fmla="*/ 144558 w 2631740"/>
              <a:gd name="connsiteY73" fmla="*/ 20320 h 2369072"/>
              <a:gd name="connsiteX74" fmla="*/ 83598 w 2631740"/>
              <a:gd name="connsiteY74" fmla="*/ 10160 h 2369072"/>
              <a:gd name="connsiteX75" fmla="*/ 42958 w 2631740"/>
              <a:gd name="connsiteY75" fmla="*/ 0 h 2369072"/>
              <a:gd name="connsiteX76" fmla="*/ 2318 w 2631740"/>
              <a:gd name="connsiteY76" fmla="*/ 10160 h 2369072"/>
              <a:gd name="connsiteX77" fmla="*/ 12478 w 2631740"/>
              <a:gd name="connsiteY77" fmla="*/ 60960 h 2369072"/>
              <a:gd name="connsiteX78" fmla="*/ 42958 w 2631740"/>
              <a:gd name="connsiteY78" fmla="*/ 121920 h 2369072"/>
              <a:gd name="connsiteX79" fmla="*/ 53118 w 2631740"/>
              <a:gd name="connsiteY79" fmla="*/ 152400 h 2369072"/>
              <a:gd name="connsiteX80" fmla="*/ 63278 w 2631740"/>
              <a:gd name="connsiteY80" fmla="*/ 193040 h 236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31740" h="2369072">
                <a:moveTo>
                  <a:pt x="83598" y="101600"/>
                </a:moveTo>
                <a:cubicBezTo>
                  <a:pt x="283792" y="602085"/>
                  <a:pt x="70644" y="51622"/>
                  <a:pt x="124238" y="1595120"/>
                </a:cubicBezTo>
                <a:cubicBezTo>
                  <a:pt x="124662" y="1607323"/>
                  <a:pt x="144949" y="1608114"/>
                  <a:pt x="154718" y="1615440"/>
                </a:cubicBezTo>
                <a:cubicBezTo>
                  <a:pt x="220980" y="1665137"/>
                  <a:pt x="181439" y="1648054"/>
                  <a:pt x="235998" y="1666240"/>
                </a:cubicBezTo>
                <a:cubicBezTo>
                  <a:pt x="280025" y="1700107"/>
                  <a:pt x="315383" y="1750275"/>
                  <a:pt x="368078" y="1767840"/>
                </a:cubicBezTo>
                <a:cubicBezTo>
                  <a:pt x="378238" y="1771227"/>
                  <a:pt x="388979" y="1773211"/>
                  <a:pt x="398558" y="1778000"/>
                </a:cubicBezTo>
                <a:cubicBezTo>
                  <a:pt x="468722" y="1813082"/>
                  <a:pt x="385098" y="1787335"/>
                  <a:pt x="469678" y="1808480"/>
                </a:cubicBezTo>
                <a:cubicBezTo>
                  <a:pt x="479838" y="1815253"/>
                  <a:pt x="489236" y="1823339"/>
                  <a:pt x="500158" y="1828800"/>
                </a:cubicBezTo>
                <a:cubicBezTo>
                  <a:pt x="516398" y="1836920"/>
                  <a:pt x="556087" y="1844780"/>
                  <a:pt x="571278" y="1849120"/>
                </a:cubicBezTo>
                <a:cubicBezTo>
                  <a:pt x="581576" y="1852062"/>
                  <a:pt x="592179" y="1854491"/>
                  <a:pt x="601758" y="1859280"/>
                </a:cubicBezTo>
                <a:cubicBezTo>
                  <a:pt x="612680" y="1864741"/>
                  <a:pt x="620457" y="1876387"/>
                  <a:pt x="632238" y="1879600"/>
                </a:cubicBezTo>
                <a:cubicBezTo>
                  <a:pt x="658580" y="1886784"/>
                  <a:pt x="686425" y="1886373"/>
                  <a:pt x="713518" y="1889760"/>
                </a:cubicBezTo>
                <a:cubicBezTo>
                  <a:pt x="723678" y="1896533"/>
                  <a:pt x="732840" y="1905121"/>
                  <a:pt x="743998" y="1910080"/>
                </a:cubicBezTo>
                <a:cubicBezTo>
                  <a:pt x="802705" y="1936172"/>
                  <a:pt x="821660" y="1929194"/>
                  <a:pt x="886238" y="1950720"/>
                </a:cubicBezTo>
                <a:cubicBezTo>
                  <a:pt x="906558" y="1957493"/>
                  <a:pt x="928040" y="1961461"/>
                  <a:pt x="947198" y="1971040"/>
                </a:cubicBezTo>
                <a:cubicBezTo>
                  <a:pt x="960745" y="1977813"/>
                  <a:pt x="973657" y="1986042"/>
                  <a:pt x="987838" y="1991360"/>
                </a:cubicBezTo>
                <a:cubicBezTo>
                  <a:pt x="1000913" y="1996263"/>
                  <a:pt x="1015103" y="1997508"/>
                  <a:pt x="1028478" y="2001520"/>
                </a:cubicBezTo>
                <a:cubicBezTo>
                  <a:pt x="1048994" y="2007675"/>
                  <a:pt x="1069308" y="2014520"/>
                  <a:pt x="1089438" y="2021840"/>
                </a:cubicBezTo>
                <a:cubicBezTo>
                  <a:pt x="1106578" y="2028073"/>
                  <a:pt x="1123098" y="2035927"/>
                  <a:pt x="1140238" y="2042160"/>
                </a:cubicBezTo>
                <a:cubicBezTo>
                  <a:pt x="1160368" y="2049480"/>
                  <a:pt x="1180878" y="2055707"/>
                  <a:pt x="1201198" y="2062480"/>
                </a:cubicBezTo>
                <a:cubicBezTo>
                  <a:pt x="1211358" y="2065867"/>
                  <a:pt x="1221288" y="2070043"/>
                  <a:pt x="1231678" y="2072640"/>
                </a:cubicBezTo>
                <a:cubicBezTo>
                  <a:pt x="1245225" y="2076027"/>
                  <a:pt x="1258892" y="2078964"/>
                  <a:pt x="1272318" y="2082800"/>
                </a:cubicBezTo>
                <a:cubicBezTo>
                  <a:pt x="1357941" y="2107264"/>
                  <a:pt x="1244222" y="2075113"/>
                  <a:pt x="1333278" y="2113280"/>
                </a:cubicBezTo>
                <a:cubicBezTo>
                  <a:pt x="1346113" y="2118781"/>
                  <a:pt x="1360543" y="2119428"/>
                  <a:pt x="1373918" y="2123440"/>
                </a:cubicBezTo>
                <a:cubicBezTo>
                  <a:pt x="1394434" y="2129595"/>
                  <a:pt x="1414362" y="2137605"/>
                  <a:pt x="1434878" y="2143760"/>
                </a:cubicBezTo>
                <a:cubicBezTo>
                  <a:pt x="1448253" y="2147772"/>
                  <a:pt x="1462443" y="2149017"/>
                  <a:pt x="1475518" y="2153920"/>
                </a:cubicBezTo>
                <a:cubicBezTo>
                  <a:pt x="1533672" y="2175728"/>
                  <a:pt x="1496178" y="2171785"/>
                  <a:pt x="1546638" y="2184400"/>
                </a:cubicBezTo>
                <a:cubicBezTo>
                  <a:pt x="1604645" y="2198902"/>
                  <a:pt x="1585929" y="2189075"/>
                  <a:pt x="1638078" y="2204720"/>
                </a:cubicBezTo>
                <a:cubicBezTo>
                  <a:pt x="1658594" y="2210875"/>
                  <a:pt x="1678258" y="2219845"/>
                  <a:pt x="1699038" y="2225040"/>
                </a:cubicBezTo>
                <a:cubicBezTo>
                  <a:pt x="1898224" y="2274837"/>
                  <a:pt x="1690385" y="2224246"/>
                  <a:pt x="1831118" y="2255520"/>
                </a:cubicBezTo>
                <a:cubicBezTo>
                  <a:pt x="1844749" y="2258549"/>
                  <a:pt x="1858332" y="2261844"/>
                  <a:pt x="1871758" y="2265680"/>
                </a:cubicBezTo>
                <a:cubicBezTo>
                  <a:pt x="1882056" y="2268622"/>
                  <a:pt x="1891783" y="2273517"/>
                  <a:pt x="1902238" y="2275840"/>
                </a:cubicBezTo>
                <a:cubicBezTo>
                  <a:pt x="2035098" y="2305364"/>
                  <a:pt x="1880792" y="2259961"/>
                  <a:pt x="2054638" y="2306320"/>
                </a:cubicBezTo>
                <a:cubicBezTo>
                  <a:pt x="2075334" y="2311839"/>
                  <a:pt x="2095278" y="2319867"/>
                  <a:pt x="2115598" y="2326640"/>
                </a:cubicBezTo>
                <a:cubicBezTo>
                  <a:pt x="2125758" y="2330027"/>
                  <a:pt x="2135688" y="2334203"/>
                  <a:pt x="2146078" y="2336800"/>
                </a:cubicBezTo>
                <a:cubicBezTo>
                  <a:pt x="2159625" y="2340187"/>
                  <a:pt x="2172824" y="2345571"/>
                  <a:pt x="2186718" y="2346960"/>
                </a:cubicBezTo>
                <a:cubicBezTo>
                  <a:pt x="2240741" y="2352362"/>
                  <a:pt x="2295091" y="2353733"/>
                  <a:pt x="2349278" y="2357120"/>
                </a:cubicBezTo>
                <a:cubicBezTo>
                  <a:pt x="2406851" y="2353733"/>
                  <a:pt x="2485970" y="2391995"/>
                  <a:pt x="2521998" y="2346960"/>
                </a:cubicBezTo>
                <a:cubicBezTo>
                  <a:pt x="2562251" y="2296644"/>
                  <a:pt x="2516780" y="2218166"/>
                  <a:pt x="2511838" y="2153920"/>
                </a:cubicBezTo>
                <a:cubicBezTo>
                  <a:pt x="2510001" y="2130043"/>
                  <a:pt x="2504843" y="2106537"/>
                  <a:pt x="2501678" y="2082800"/>
                </a:cubicBezTo>
                <a:cubicBezTo>
                  <a:pt x="2498069" y="2055735"/>
                  <a:pt x="2494905" y="2028613"/>
                  <a:pt x="2491518" y="2001520"/>
                </a:cubicBezTo>
                <a:cubicBezTo>
                  <a:pt x="2480192" y="665052"/>
                  <a:pt x="2879090" y="851225"/>
                  <a:pt x="2379758" y="792480"/>
                </a:cubicBezTo>
                <a:cubicBezTo>
                  <a:pt x="2355975" y="789682"/>
                  <a:pt x="2332345" y="785707"/>
                  <a:pt x="2308638" y="782320"/>
                </a:cubicBezTo>
                <a:cubicBezTo>
                  <a:pt x="2298478" y="778933"/>
                  <a:pt x="2287908" y="776592"/>
                  <a:pt x="2278158" y="772160"/>
                </a:cubicBezTo>
                <a:cubicBezTo>
                  <a:pt x="2250582" y="759625"/>
                  <a:pt x="2226265" y="738867"/>
                  <a:pt x="2196878" y="731520"/>
                </a:cubicBezTo>
                <a:lnTo>
                  <a:pt x="2156238" y="721360"/>
                </a:lnTo>
                <a:cubicBezTo>
                  <a:pt x="2092882" y="679122"/>
                  <a:pt x="2164350" y="720746"/>
                  <a:pt x="2064798" y="690880"/>
                </a:cubicBezTo>
                <a:cubicBezTo>
                  <a:pt x="2050291" y="686528"/>
                  <a:pt x="2038220" y="676185"/>
                  <a:pt x="2024158" y="670560"/>
                </a:cubicBezTo>
                <a:cubicBezTo>
                  <a:pt x="2004271" y="662605"/>
                  <a:pt x="1983518" y="657013"/>
                  <a:pt x="1963198" y="650240"/>
                </a:cubicBezTo>
                <a:cubicBezTo>
                  <a:pt x="1953038" y="646853"/>
                  <a:pt x="1943108" y="642677"/>
                  <a:pt x="1932718" y="640080"/>
                </a:cubicBezTo>
                <a:cubicBezTo>
                  <a:pt x="1762388" y="597498"/>
                  <a:pt x="1935522" y="637819"/>
                  <a:pt x="1780318" y="609600"/>
                </a:cubicBezTo>
                <a:cubicBezTo>
                  <a:pt x="1766580" y="607102"/>
                  <a:pt x="1753479" y="601563"/>
                  <a:pt x="1739678" y="599440"/>
                </a:cubicBezTo>
                <a:cubicBezTo>
                  <a:pt x="1709367" y="594777"/>
                  <a:pt x="1678669" y="593084"/>
                  <a:pt x="1648238" y="589280"/>
                </a:cubicBezTo>
                <a:cubicBezTo>
                  <a:pt x="1624476" y="586310"/>
                  <a:pt x="1600825" y="582507"/>
                  <a:pt x="1577118" y="579120"/>
                </a:cubicBezTo>
                <a:cubicBezTo>
                  <a:pt x="1566958" y="575733"/>
                  <a:pt x="1557028" y="571557"/>
                  <a:pt x="1546638" y="568960"/>
                </a:cubicBezTo>
                <a:cubicBezTo>
                  <a:pt x="1529885" y="564772"/>
                  <a:pt x="1512221" y="564261"/>
                  <a:pt x="1495838" y="558800"/>
                </a:cubicBezTo>
                <a:cubicBezTo>
                  <a:pt x="1446271" y="542278"/>
                  <a:pt x="1469106" y="537198"/>
                  <a:pt x="1424718" y="528320"/>
                </a:cubicBezTo>
                <a:cubicBezTo>
                  <a:pt x="1401236" y="523624"/>
                  <a:pt x="1377191" y="522263"/>
                  <a:pt x="1353598" y="518160"/>
                </a:cubicBezTo>
                <a:cubicBezTo>
                  <a:pt x="1299282" y="508714"/>
                  <a:pt x="1245225" y="497840"/>
                  <a:pt x="1191038" y="487680"/>
                </a:cubicBezTo>
                <a:cubicBezTo>
                  <a:pt x="1163945" y="474133"/>
                  <a:pt x="1137295" y="459661"/>
                  <a:pt x="1109758" y="447040"/>
                </a:cubicBezTo>
                <a:cubicBezTo>
                  <a:pt x="1055991" y="422397"/>
                  <a:pt x="1000099" y="402371"/>
                  <a:pt x="947198" y="375920"/>
                </a:cubicBezTo>
                <a:lnTo>
                  <a:pt x="825278" y="314960"/>
                </a:lnTo>
                <a:cubicBezTo>
                  <a:pt x="811731" y="308187"/>
                  <a:pt x="799331" y="298313"/>
                  <a:pt x="784638" y="294640"/>
                </a:cubicBezTo>
                <a:lnTo>
                  <a:pt x="743998" y="284480"/>
                </a:lnTo>
                <a:cubicBezTo>
                  <a:pt x="656647" y="226246"/>
                  <a:pt x="767166" y="296064"/>
                  <a:pt x="683038" y="254000"/>
                </a:cubicBezTo>
                <a:cubicBezTo>
                  <a:pt x="604256" y="214609"/>
                  <a:pt x="698690" y="249057"/>
                  <a:pt x="622078" y="223520"/>
                </a:cubicBezTo>
                <a:cubicBezTo>
                  <a:pt x="608531" y="213360"/>
                  <a:pt x="596584" y="200613"/>
                  <a:pt x="581438" y="193040"/>
                </a:cubicBezTo>
                <a:cubicBezTo>
                  <a:pt x="519417" y="162030"/>
                  <a:pt x="533313" y="182006"/>
                  <a:pt x="479838" y="162560"/>
                </a:cubicBezTo>
                <a:cubicBezTo>
                  <a:pt x="455599" y="153746"/>
                  <a:pt x="432198" y="142753"/>
                  <a:pt x="408718" y="132080"/>
                </a:cubicBezTo>
                <a:cubicBezTo>
                  <a:pt x="373138" y="115907"/>
                  <a:pt x="351438" y="102630"/>
                  <a:pt x="317278" y="81280"/>
                </a:cubicBezTo>
                <a:cubicBezTo>
                  <a:pt x="306923" y="74808"/>
                  <a:pt x="298231" y="65247"/>
                  <a:pt x="286798" y="60960"/>
                </a:cubicBezTo>
                <a:cubicBezTo>
                  <a:pt x="270629" y="54897"/>
                  <a:pt x="252855" y="54546"/>
                  <a:pt x="235998" y="50800"/>
                </a:cubicBezTo>
                <a:cubicBezTo>
                  <a:pt x="222367" y="47771"/>
                  <a:pt x="208605" y="45056"/>
                  <a:pt x="195358" y="40640"/>
                </a:cubicBezTo>
                <a:cubicBezTo>
                  <a:pt x="178056" y="34873"/>
                  <a:pt x="162153" y="25119"/>
                  <a:pt x="144558" y="20320"/>
                </a:cubicBezTo>
                <a:cubicBezTo>
                  <a:pt x="124684" y="14900"/>
                  <a:pt x="103798" y="14200"/>
                  <a:pt x="83598" y="10160"/>
                </a:cubicBezTo>
                <a:cubicBezTo>
                  <a:pt x="69906" y="7422"/>
                  <a:pt x="56505" y="3387"/>
                  <a:pt x="42958" y="0"/>
                </a:cubicBezTo>
                <a:cubicBezTo>
                  <a:pt x="29411" y="3387"/>
                  <a:pt x="8563" y="-2329"/>
                  <a:pt x="2318" y="10160"/>
                </a:cubicBezTo>
                <a:cubicBezTo>
                  <a:pt x="-5405" y="25606"/>
                  <a:pt x="8290" y="44207"/>
                  <a:pt x="12478" y="60960"/>
                </a:cubicBezTo>
                <a:cubicBezTo>
                  <a:pt x="25247" y="112035"/>
                  <a:pt x="18126" y="72255"/>
                  <a:pt x="42958" y="121920"/>
                </a:cubicBezTo>
                <a:cubicBezTo>
                  <a:pt x="47747" y="131499"/>
                  <a:pt x="50176" y="142102"/>
                  <a:pt x="53118" y="152400"/>
                </a:cubicBezTo>
                <a:cubicBezTo>
                  <a:pt x="56954" y="165826"/>
                  <a:pt x="63278" y="193040"/>
                  <a:pt x="63278" y="193040"/>
                </a:cubicBezTo>
              </a:path>
            </a:pathLst>
          </a:custGeom>
          <a:solidFill>
            <a:srgbClr val="FF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CasellaDiTesto 1"/>
          <p:cNvSpPr txBox="1"/>
          <p:nvPr/>
        </p:nvSpPr>
        <p:spPr>
          <a:xfrm>
            <a:off x="629562" y="1970838"/>
            <a:ext cx="6211124" cy="415498"/>
          </a:xfrm>
          <a:prstGeom prst="rect">
            <a:avLst/>
          </a:prstGeom>
          <a:noFill/>
        </p:spPr>
        <p:txBody>
          <a:bodyPr wrap="none" rtlCol="0">
            <a:spAutoFit/>
          </a:bodyPr>
          <a:lstStyle/>
          <a:p>
            <a:r>
              <a:rPr lang="it-IT" sz="2100" dirty="0">
                <a:latin typeface="Times New Roman" panose="02020603050405020304" pitchFamily="18" charset="0"/>
                <a:cs typeface="Times New Roman" panose="02020603050405020304" pitchFamily="18" charset="0"/>
              </a:rPr>
              <a:t>1) For </a:t>
            </a:r>
            <a:r>
              <a:rPr lang="it-IT" sz="2100" dirty="0" err="1">
                <a:latin typeface="Times New Roman" panose="02020603050405020304" pitchFamily="18" charset="0"/>
                <a:cs typeface="Times New Roman" panose="02020603050405020304" pitchFamily="18" charset="0"/>
              </a:rPr>
              <a:t>emitting</a:t>
            </a:r>
            <a:r>
              <a:rPr lang="it-IT" sz="2100" dirty="0">
                <a:latin typeface="Times New Roman" panose="02020603050405020304" pitchFamily="18" charset="0"/>
                <a:cs typeface="Times New Roman" panose="02020603050405020304" pitchFamily="18" charset="0"/>
              </a:rPr>
              <a:t> with </a:t>
            </a:r>
            <a:r>
              <a:rPr lang="it-IT" sz="2100" dirty="0" err="1">
                <a:latin typeface="Times New Roman" panose="02020603050405020304" pitchFamily="18" charset="0"/>
                <a:cs typeface="Times New Roman" panose="02020603050405020304" pitchFamily="18" charset="0"/>
              </a:rPr>
              <a:t>continuity</a:t>
            </a:r>
            <a:r>
              <a:rPr lang="it-IT" sz="2100" dirty="0">
                <a:latin typeface="Times New Roman" panose="02020603050405020304" pitchFamily="18" charset="0"/>
                <a:cs typeface="Times New Roman" panose="02020603050405020304" pitchFamily="18" charset="0"/>
              </a:rPr>
              <a:t> from 100 </a:t>
            </a:r>
            <a:r>
              <a:rPr lang="it-IT" sz="2100" dirty="0" err="1">
                <a:latin typeface="Times New Roman" panose="02020603050405020304" pitchFamily="18" charset="0"/>
                <a:cs typeface="Times New Roman" panose="02020603050405020304" pitchFamily="18" charset="0"/>
              </a:rPr>
              <a:t>eV</a:t>
            </a:r>
            <a:r>
              <a:rPr lang="it-IT" sz="2100" dirty="0">
                <a:latin typeface="Times New Roman" panose="02020603050405020304" pitchFamily="18" charset="0"/>
                <a:cs typeface="Times New Roman" panose="02020603050405020304" pitchFamily="18" charset="0"/>
              </a:rPr>
              <a:t> to 8 </a:t>
            </a:r>
            <a:r>
              <a:rPr lang="it-IT" sz="2100" dirty="0" err="1">
                <a:latin typeface="Times New Roman" panose="02020603050405020304" pitchFamily="18" charset="0"/>
                <a:cs typeface="Times New Roman" panose="02020603050405020304" pitchFamily="18" charset="0"/>
              </a:rPr>
              <a:t>KeV</a:t>
            </a:r>
            <a:r>
              <a:rPr lang="it-IT" sz="2100" dirty="0">
                <a:latin typeface="Times New Roman" panose="02020603050405020304" pitchFamily="18" charset="0"/>
                <a:cs typeface="Times New Roman" panose="02020603050405020304" pitchFamily="18" charset="0"/>
              </a:rPr>
              <a:t>:  </a:t>
            </a:r>
          </a:p>
        </p:txBody>
      </p:sp>
      <p:grpSp>
        <p:nvGrpSpPr>
          <p:cNvPr id="25" name="Gruppo 24"/>
          <p:cNvGrpSpPr/>
          <p:nvPr/>
        </p:nvGrpSpPr>
        <p:grpSpPr>
          <a:xfrm>
            <a:off x="5544108" y="2456893"/>
            <a:ext cx="3462865" cy="1522948"/>
            <a:chOff x="-331148" y="1044509"/>
            <a:chExt cx="12706222" cy="5147672"/>
          </a:xfrm>
        </p:grpSpPr>
        <p:grpSp>
          <p:nvGrpSpPr>
            <p:cNvPr id="26" name="Gruppo 25"/>
            <p:cNvGrpSpPr/>
            <p:nvPr/>
          </p:nvGrpSpPr>
          <p:grpSpPr>
            <a:xfrm>
              <a:off x="1199456" y="2348880"/>
              <a:ext cx="2016224" cy="1728192"/>
              <a:chOff x="1199456" y="2348880"/>
              <a:chExt cx="2016224" cy="1728192"/>
            </a:xfrm>
          </p:grpSpPr>
          <p:grpSp>
            <p:nvGrpSpPr>
              <p:cNvPr id="124" name="Gruppo 123"/>
              <p:cNvGrpSpPr/>
              <p:nvPr/>
            </p:nvGrpSpPr>
            <p:grpSpPr>
              <a:xfrm>
                <a:off x="1602701" y="2930483"/>
                <a:ext cx="1612979" cy="781010"/>
                <a:chOff x="5879976" y="2600908"/>
                <a:chExt cx="3168352" cy="1692188"/>
              </a:xfrm>
            </p:grpSpPr>
            <p:grpSp>
              <p:nvGrpSpPr>
                <p:cNvPr id="134" name="Gruppo 133"/>
                <p:cNvGrpSpPr/>
                <p:nvPr/>
              </p:nvGrpSpPr>
              <p:grpSpPr>
                <a:xfrm>
                  <a:off x="5879976" y="2600908"/>
                  <a:ext cx="3168352" cy="1656184"/>
                  <a:chOff x="2855640" y="2600908"/>
                  <a:chExt cx="3168352" cy="1656184"/>
                </a:xfrm>
              </p:grpSpPr>
              <p:sp>
                <p:nvSpPr>
                  <p:cNvPr id="136" name="Cubo 135"/>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7" name="Parallelogramma 136"/>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35" name="Immagine 134"/>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125" name="Gruppo 124"/>
              <p:cNvGrpSpPr/>
              <p:nvPr/>
            </p:nvGrpSpPr>
            <p:grpSpPr>
              <a:xfrm>
                <a:off x="1602701" y="2348880"/>
                <a:ext cx="1612979" cy="797627"/>
                <a:chOff x="5663952" y="404664"/>
                <a:chExt cx="3168352" cy="1728192"/>
              </a:xfrm>
            </p:grpSpPr>
            <p:grpSp>
              <p:nvGrpSpPr>
                <p:cNvPr id="130" name="Gruppo 129"/>
                <p:cNvGrpSpPr/>
                <p:nvPr/>
              </p:nvGrpSpPr>
              <p:grpSpPr>
                <a:xfrm>
                  <a:off x="5663952" y="404664"/>
                  <a:ext cx="3168352" cy="1656184"/>
                  <a:chOff x="6960096" y="836712"/>
                  <a:chExt cx="3168352" cy="1656184"/>
                </a:xfrm>
              </p:grpSpPr>
              <p:sp>
                <p:nvSpPr>
                  <p:cNvPr id="132" name="Cubo 131"/>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3" name="Rettangolo 132"/>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31" name="Immagine 130"/>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126" name="Gruppo 125"/>
              <p:cNvGrpSpPr/>
              <p:nvPr/>
            </p:nvGrpSpPr>
            <p:grpSpPr>
              <a:xfrm>
                <a:off x="1199456" y="3312679"/>
                <a:ext cx="1612979" cy="764393"/>
                <a:chOff x="2855640" y="2600908"/>
                <a:chExt cx="3168352" cy="1656184"/>
              </a:xfrm>
            </p:grpSpPr>
            <p:sp>
              <p:nvSpPr>
                <p:cNvPr id="128" name="Cubo 127"/>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9" name="Parallelogramma 128"/>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27" name="Cubo 126"/>
              <p:cNvSpPr/>
              <p:nvPr/>
            </p:nvSpPr>
            <p:spPr>
              <a:xfrm>
                <a:off x="119945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7" name="Gruppo 26"/>
            <p:cNvGrpSpPr/>
            <p:nvPr/>
          </p:nvGrpSpPr>
          <p:grpSpPr>
            <a:xfrm>
              <a:off x="2711624" y="2420888"/>
              <a:ext cx="504056" cy="1800200"/>
              <a:chOff x="3431704" y="4581128"/>
              <a:chExt cx="504056" cy="1800200"/>
            </a:xfrm>
          </p:grpSpPr>
          <p:sp>
            <p:nvSpPr>
              <p:cNvPr id="121" name="Cubo 120"/>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22" name="Connettore diritto 121"/>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Connettore diritto 122"/>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uppo 27"/>
            <p:cNvGrpSpPr/>
            <p:nvPr/>
          </p:nvGrpSpPr>
          <p:grpSpPr>
            <a:xfrm>
              <a:off x="2999656" y="2348880"/>
              <a:ext cx="2016224" cy="1728192"/>
              <a:chOff x="2999656" y="2348880"/>
              <a:chExt cx="2016224" cy="1728192"/>
            </a:xfrm>
          </p:grpSpPr>
          <p:grpSp>
            <p:nvGrpSpPr>
              <p:cNvPr id="107" name="Gruppo 106"/>
              <p:cNvGrpSpPr/>
              <p:nvPr/>
            </p:nvGrpSpPr>
            <p:grpSpPr>
              <a:xfrm>
                <a:off x="3402901" y="2930483"/>
                <a:ext cx="1612979" cy="781010"/>
                <a:chOff x="5879976" y="2600908"/>
                <a:chExt cx="3168352" cy="1692188"/>
              </a:xfrm>
            </p:grpSpPr>
            <p:grpSp>
              <p:nvGrpSpPr>
                <p:cNvPr id="117" name="Gruppo 116"/>
                <p:cNvGrpSpPr/>
                <p:nvPr/>
              </p:nvGrpSpPr>
              <p:grpSpPr>
                <a:xfrm>
                  <a:off x="5879976" y="2600908"/>
                  <a:ext cx="3168352" cy="1656184"/>
                  <a:chOff x="2855640" y="2600908"/>
                  <a:chExt cx="3168352" cy="1656184"/>
                </a:xfrm>
              </p:grpSpPr>
              <p:sp>
                <p:nvSpPr>
                  <p:cNvPr id="119" name="Cubo 118"/>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0" name="Parallelogramma 119"/>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18" name="Immagine 117"/>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108" name="Gruppo 107"/>
              <p:cNvGrpSpPr/>
              <p:nvPr/>
            </p:nvGrpSpPr>
            <p:grpSpPr>
              <a:xfrm>
                <a:off x="3402901" y="2348880"/>
                <a:ext cx="1612979" cy="797627"/>
                <a:chOff x="5663952" y="404664"/>
                <a:chExt cx="3168352" cy="1728192"/>
              </a:xfrm>
            </p:grpSpPr>
            <p:grpSp>
              <p:nvGrpSpPr>
                <p:cNvPr id="113" name="Gruppo 112"/>
                <p:cNvGrpSpPr/>
                <p:nvPr/>
              </p:nvGrpSpPr>
              <p:grpSpPr>
                <a:xfrm>
                  <a:off x="5663952" y="404664"/>
                  <a:ext cx="3168352" cy="1656184"/>
                  <a:chOff x="6960096" y="836712"/>
                  <a:chExt cx="3168352" cy="1656184"/>
                </a:xfrm>
              </p:grpSpPr>
              <p:sp>
                <p:nvSpPr>
                  <p:cNvPr id="115" name="Cubo 114"/>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6" name="Rettangolo 115"/>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14" name="Immagine 113"/>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109" name="Gruppo 108"/>
              <p:cNvGrpSpPr/>
              <p:nvPr/>
            </p:nvGrpSpPr>
            <p:grpSpPr>
              <a:xfrm>
                <a:off x="2999656" y="3312679"/>
                <a:ext cx="1612979" cy="764393"/>
                <a:chOff x="2855640" y="2600908"/>
                <a:chExt cx="3168352" cy="1656184"/>
              </a:xfrm>
            </p:grpSpPr>
            <p:sp>
              <p:nvSpPr>
                <p:cNvPr id="111" name="Cubo 110"/>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2" name="Parallelogramma 111"/>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10" name="Cubo 109"/>
              <p:cNvSpPr/>
              <p:nvPr/>
            </p:nvSpPr>
            <p:spPr>
              <a:xfrm>
                <a:off x="299965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29" name="Gruppo 28"/>
            <p:cNvGrpSpPr/>
            <p:nvPr/>
          </p:nvGrpSpPr>
          <p:grpSpPr>
            <a:xfrm>
              <a:off x="4511824" y="2420888"/>
              <a:ext cx="504056" cy="1800200"/>
              <a:chOff x="3431704" y="4581128"/>
              <a:chExt cx="504056" cy="1800200"/>
            </a:xfrm>
          </p:grpSpPr>
          <p:sp>
            <p:nvSpPr>
              <p:cNvPr id="104" name="Cubo 103"/>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05" name="Connettore diritto 104"/>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ttore diritto 105"/>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uppo 29"/>
            <p:cNvGrpSpPr/>
            <p:nvPr/>
          </p:nvGrpSpPr>
          <p:grpSpPr>
            <a:xfrm>
              <a:off x="4799856" y="2348880"/>
              <a:ext cx="2016224" cy="1728192"/>
              <a:chOff x="4799856" y="2348880"/>
              <a:chExt cx="2016224" cy="1728192"/>
            </a:xfrm>
          </p:grpSpPr>
          <p:grpSp>
            <p:nvGrpSpPr>
              <p:cNvPr id="90" name="Gruppo 89"/>
              <p:cNvGrpSpPr/>
              <p:nvPr/>
            </p:nvGrpSpPr>
            <p:grpSpPr>
              <a:xfrm>
                <a:off x="5203101" y="2930483"/>
                <a:ext cx="1612979" cy="781010"/>
                <a:chOff x="5879976" y="2600908"/>
                <a:chExt cx="3168352" cy="1692188"/>
              </a:xfrm>
            </p:grpSpPr>
            <p:grpSp>
              <p:nvGrpSpPr>
                <p:cNvPr id="100" name="Gruppo 99"/>
                <p:cNvGrpSpPr/>
                <p:nvPr/>
              </p:nvGrpSpPr>
              <p:grpSpPr>
                <a:xfrm>
                  <a:off x="5879976" y="2600908"/>
                  <a:ext cx="3168352" cy="1656184"/>
                  <a:chOff x="2855640" y="2600908"/>
                  <a:chExt cx="3168352" cy="1656184"/>
                </a:xfrm>
              </p:grpSpPr>
              <p:sp>
                <p:nvSpPr>
                  <p:cNvPr id="102" name="Cubo 101"/>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3" name="Parallelogramma 102"/>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01" name="Immagine 100"/>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91" name="Gruppo 90"/>
              <p:cNvGrpSpPr/>
              <p:nvPr/>
            </p:nvGrpSpPr>
            <p:grpSpPr>
              <a:xfrm>
                <a:off x="5203101" y="2348880"/>
                <a:ext cx="1612979" cy="797627"/>
                <a:chOff x="5663952" y="404664"/>
                <a:chExt cx="3168352" cy="1728192"/>
              </a:xfrm>
            </p:grpSpPr>
            <p:grpSp>
              <p:nvGrpSpPr>
                <p:cNvPr id="96" name="Gruppo 95"/>
                <p:cNvGrpSpPr/>
                <p:nvPr/>
              </p:nvGrpSpPr>
              <p:grpSpPr>
                <a:xfrm>
                  <a:off x="5663952" y="404664"/>
                  <a:ext cx="3168352" cy="1656184"/>
                  <a:chOff x="6960096" y="836712"/>
                  <a:chExt cx="3168352" cy="1656184"/>
                </a:xfrm>
              </p:grpSpPr>
              <p:sp>
                <p:nvSpPr>
                  <p:cNvPr id="98" name="Cubo 97"/>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9" name="Rettangolo 98"/>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97" name="Immagine 96"/>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92" name="Gruppo 91"/>
              <p:cNvGrpSpPr/>
              <p:nvPr/>
            </p:nvGrpSpPr>
            <p:grpSpPr>
              <a:xfrm>
                <a:off x="4799856" y="3312679"/>
                <a:ext cx="1612979" cy="764393"/>
                <a:chOff x="2855640" y="2600908"/>
                <a:chExt cx="3168352" cy="1656184"/>
              </a:xfrm>
            </p:grpSpPr>
            <p:sp>
              <p:nvSpPr>
                <p:cNvPr id="94" name="Cubo 93"/>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5" name="Parallelogramma 94"/>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93" name="Cubo 92"/>
              <p:cNvSpPr/>
              <p:nvPr/>
            </p:nvSpPr>
            <p:spPr>
              <a:xfrm>
                <a:off x="479985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1" name="Gruppo 30"/>
            <p:cNvGrpSpPr/>
            <p:nvPr/>
          </p:nvGrpSpPr>
          <p:grpSpPr>
            <a:xfrm>
              <a:off x="6312024" y="2420888"/>
              <a:ext cx="504056" cy="1800200"/>
              <a:chOff x="3431704" y="4581128"/>
              <a:chExt cx="504056" cy="1800200"/>
            </a:xfrm>
          </p:grpSpPr>
          <p:sp>
            <p:nvSpPr>
              <p:cNvPr id="87" name="Cubo 86"/>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88" name="Connettore diritto 87"/>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Cubo 31"/>
            <p:cNvSpPr/>
            <p:nvPr/>
          </p:nvSpPr>
          <p:spPr>
            <a:xfrm>
              <a:off x="6600056" y="2492896"/>
              <a:ext cx="504056" cy="1368152"/>
            </a:xfrm>
            <a:prstGeom prst="cube">
              <a:avLst>
                <a:gd name="adj" fmla="val 70046"/>
              </a:avLst>
            </a:prstGeom>
            <a:solidFill>
              <a:schemeClr val="tx1">
                <a:lumMod val="85000"/>
                <a:lumOff val="15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 name="Cubo 32"/>
            <p:cNvSpPr/>
            <p:nvPr/>
          </p:nvSpPr>
          <p:spPr>
            <a:xfrm>
              <a:off x="6672064" y="2780928"/>
              <a:ext cx="504056" cy="936104"/>
            </a:xfrm>
            <a:prstGeom prst="cube">
              <a:avLst>
                <a:gd name="adj" fmla="val 67901"/>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4" name="Gruppo 33"/>
            <p:cNvGrpSpPr/>
            <p:nvPr/>
          </p:nvGrpSpPr>
          <p:grpSpPr>
            <a:xfrm>
              <a:off x="9163541" y="2930483"/>
              <a:ext cx="1612979" cy="781010"/>
              <a:chOff x="5879976" y="2600908"/>
              <a:chExt cx="3168352" cy="1692188"/>
            </a:xfrm>
          </p:grpSpPr>
          <p:grpSp>
            <p:nvGrpSpPr>
              <p:cNvPr id="83" name="Gruppo 82"/>
              <p:cNvGrpSpPr/>
              <p:nvPr/>
            </p:nvGrpSpPr>
            <p:grpSpPr>
              <a:xfrm>
                <a:off x="5879976" y="2600908"/>
                <a:ext cx="3168352" cy="1656184"/>
                <a:chOff x="2855640" y="2600908"/>
                <a:chExt cx="3168352" cy="1656184"/>
              </a:xfrm>
            </p:grpSpPr>
            <p:sp>
              <p:nvSpPr>
                <p:cNvPr id="85" name="Cubo 84"/>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6" name="Parallelogramma 85"/>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84" name="Immagine 83"/>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a:ln>
                <a:solidFill>
                  <a:srgbClr val="002060"/>
                </a:solidFill>
              </a:ln>
            </p:spPr>
          </p:pic>
        </p:grpSp>
        <p:grpSp>
          <p:nvGrpSpPr>
            <p:cNvPr id="35" name="Gruppo 34"/>
            <p:cNvGrpSpPr/>
            <p:nvPr/>
          </p:nvGrpSpPr>
          <p:grpSpPr>
            <a:xfrm>
              <a:off x="9163541" y="2348880"/>
              <a:ext cx="1612979" cy="797627"/>
              <a:chOff x="5663952" y="404664"/>
              <a:chExt cx="3168352" cy="1728192"/>
            </a:xfrm>
          </p:grpSpPr>
          <p:grpSp>
            <p:nvGrpSpPr>
              <p:cNvPr id="79" name="Gruppo 78"/>
              <p:cNvGrpSpPr/>
              <p:nvPr/>
            </p:nvGrpSpPr>
            <p:grpSpPr>
              <a:xfrm>
                <a:off x="5663952" y="404664"/>
                <a:ext cx="3168352" cy="1656184"/>
                <a:chOff x="6960096" y="836712"/>
                <a:chExt cx="3168352" cy="1656184"/>
              </a:xfrm>
            </p:grpSpPr>
            <p:sp>
              <p:nvSpPr>
                <p:cNvPr id="81" name="Cubo 80"/>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2" name="Rettangolo 81"/>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80" name="Immagine 79"/>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sp>
          <p:nvSpPr>
            <p:cNvPr id="36" name="CasellaDiTesto 35"/>
            <p:cNvSpPr txBox="1"/>
            <p:nvPr/>
          </p:nvSpPr>
          <p:spPr>
            <a:xfrm>
              <a:off x="1775712" y="1348996"/>
              <a:ext cx="3624409" cy="1014298"/>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mod</a:t>
              </a:r>
              <a:r>
                <a:rPr lang="it-IT" sz="1350" dirty="0">
                  <a:latin typeface="Times New Roman" panose="02020603050405020304" pitchFamily="18" charset="0"/>
                  <a:cs typeface="Times New Roman" panose="02020603050405020304" pitchFamily="18" charset="0"/>
                </a:rPr>
                <a:t>=2.8 m</a:t>
              </a:r>
            </a:p>
          </p:txBody>
        </p:sp>
        <p:sp>
          <p:nvSpPr>
            <p:cNvPr id="37" name="CasellaDiTesto 36"/>
            <p:cNvSpPr txBox="1"/>
            <p:nvPr/>
          </p:nvSpPr>
          <p:spPr>
            <a:xfrm>
              <a:off x="4530835" y="1501238"/>
              <a:ext cx="3724397" cy="1014298"/>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drift</a:t>
              </a:r>
              <a:r>
                <a:rPr lang="it-IT" sz="1350" dirty="0">
                  <a:latin typeface="Times New Roman" panose="02020603050405020304" pitchFamily="18" charset="0"/>
                  <a:cs typeface="Times New Roman" panose="02020603050405020304" pitchFamily="18" charset="0"/>
                </a:rPr>
                <a:t>=56 cm</a:t>
              </a:r>
            </a:p>
          </p:txBody>
        </p:sp>
        <p:cxnSp>
          <p:nvCxnSpPr>
            <p:cNvPr id="38" name="Connettore 2 37"/>
            <p:cNvCxnSpPr>
              <a:stCxn id="36" idx="2"/>
              <a:endCxn id="132" idx="0"/>
            </p:cNvCxnSpPr>
            <p:nvPr/>
          </p:nvCxnSpPr>
          <p:spPr>
            <a:xfrm flipH="1" flipV="1">
              <a:off x="2565213" y="2348882"/>
              <a:ext cx="1022705" cy="14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5159896" y="2204864"/>
              <a:ext cx="5643" cy="278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Cubo 39"/>
            <p:cNvSpPr/>
            <p:nvPr/>
          </p:nvSpPr>
          <p:spPr>
            <a:xfrm>
              <a:off x="8112224" y="3212976"/>
              <a:ext cx="3024336" cy="144016"/>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41" name="Gruppo 40"/>
            <p:cNvGrpSpPr/>
            <p:nvPr/>
          </p:nvGrpSpPr>
          <p:grpSpPr>
            <a:xfrm>
              <a:off x="6888088" y="2348880"/>
              <a:ext cx="2016224" cy="1728192"/>
              <a:chOff x="6888088" y="2348880"/>
              <a:chExt cx="2016224" cy="1728192"/>
            </a:xfrm>
          </p:grpSpPr>
          <p:grpSp>
            <p:nvGrpSpPr>
              <p:cNvPr id="65" name="Gruppo 64"/>
              <p:cNvGrpSpPr/>
              <p:nvPr/>
            </p:nvGrpSpPr>
            <p:grpSpPr>
              <a:xfrm>
                <a:off x="7291333" y="2930483"/>
                <a:ext cx="1612979" cy="781010"/>
                <a:chOff x="5879976" y="2600908"/>
                <a:chExt cx="3168352" cy="1692188"/>
              </a:xfrm>
            </p:grpSpPr>
            <p:grpSp>
              <p:nvGrpSpPr>
                <p:cNvPr id="75" name="Gruppo 74"/>
                <p:cNvGrpSpPr/>
                <p:nvPr/>
              </p:nvGrpSpPr>
              <p:grpSpPr>
                <a:xfrm>
                  <a:off x="5879976" y="2600908"/>
                  <a:ext cx="3168352" cy="1656184"/>
                  <a:chOff x="2855640" y="2600908"/>
                  <a:chExt cx="3168352" cy="1656184"/>
                </a:xfrm>
              </p:grpSpPr>
              <p:sp>
                <p:nvSpPr>
                  <p:cNvPr id="77" name="Cubo 76"/>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8" name="Parallelogramma 77"/>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76" name="Immagine 75"/>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66" name="Gruppo 65"/>
              <p:cNvGrpSpPr/>
              <p:nvPr/>
            </p:nvGrpSpPr>
            <p:grpSpPr>
              <a:xfrm>
                <a:off x="7291333" y="2348880"/>
                <a:ext cx="1612979" cy="797627"/>
                <a:chOff x="5663952" y="404664"/>
                <a:chExt cx="3168352" cy="1728192"/>
              </a:xfrm>
            </p:grpSpPr>
            <p:grpSp>
              <p:nvGrpSpPr>
                <p:cNvPr id="71" name="Gruppo 70"/>
                <p:cNvGrpSpPr/>
                <p:nvPr/>
              </p:nvGrpSpPr>
              <p:grpSpPr>
                <a:xfrm>
                  <a:off x="5663952" y="404664"/>
                  <a:ext cx="3168352" cy="1656184"/>
                  <a:chOff x="6960096" y="836712"/>
                  <a:chExt cx="3168352" cy="1656184"/>
                </a:xfrm>
              </p:grpSpPr>
              <p:sp>
                <p:nvSpPr>
                  <p:cNvPr id="73" name="Cubo 72"/>
                  <p:cNvSpPr/>
                  <p:nvPr/>
                </p:nvSpPr>
                <p:spPr>
                  <a:xfrm>
                    <a:off x="6960096" y="836712"/>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 name="Rettangolo 73"/>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72" name="Immagine 71"/>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67" name="Gruppo 66"/>
              <p:cNvGrpSpPr/>
              <p:nvPr/>
            </p:nvGrpSpPr>
            <p:grpSpPr>
              <a:xfrm>
                <a:off x="6888088" y="3312679"/>
                <a:ext cx="1612979" cy="764393"/>
                <a:chOff x="2855640" y="2600908"/>
                <a:chExt cx="3168352" cy="1656184"/>
              </a:xfrm>
            </p:grpSpPr>
            <p:sp>
              <p:nvSpPr>
                <p:cNvPr id="69" name="Cubo 68"/>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0" name="Parallelogramma 69"/>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68" name="Cubo 67"/>
              <p:cNvSpPr/>
              <p:nvPr/>
            </p:nvSpPr>
            <p:spPr>
              <a:xfrm>
                <a:off x="6888088"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42" name="Gruppo 41"/>
            <p:cNvGrpSpPr/>
            <p:nvPr/>
          </p:nvGrpSpPr>
          <p:grpSpPr>
            <a:xfrm>
              <a:off x="8400256" y="2420888"/>
              <a:ext cx="504056" cy="1800200"/>
              <a:chOff x="3431704" y="4581128"/>
              <a:chExt cx="504056" cy="1800200"/>
            </a:xfrm>
          </p:grpSpPr>
          <p:sp>
            <p:nvSpPr>
              <p:cNvPr id="62" name="Cubo 61"/>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3" name="Connettore diritto 62"/>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ttore diritto 63"/>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uppo 42"/>
            <p:cNvGrpSpPr/>
            <p:nvPr/>
          </p:nvGrpSpPr>
          <p:grpSpPr>
            <a:xfrm>
              <a:off x="8760296" y="3312679"/>
              <a:ext cx="1612979" cy="764393"/>
              <a:chOff x="2855640" y="2600908"/>
              <a:chExt cx="3168352" cy="1656184"/>
            </a:xfrm>
          </p:grpSpPr>
          <p:sp>
            <p:nvSpPr>
              <p:cNvPr id="60" name="Cubo 59"/>
              <p:cNvSpPr/>
              <p:nvPr/>
            </p:nvSpPr>
            <p:spPr>
              <a:xfrm>
                <a:off x="2855640" y="2600908"/>
                <a:ext cx="3168352" cy="1656184"/>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1" name="Parallelogramma 60"/>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44" name="Cubo 43"/>
            <p:cNvSpPr/>
            <p:nvPr/>
          </p:nvSpPr>
          <p:spPr>
            <a:xfrm>
              <a:off x="8760296" y="2747694"/>
              <a:ext cx="1612979" cy="764393"/>
            </a:xfrm>
            <a:prstGeom prst="cube">
              <a:avLst>
                <a:gd name="adj" fmla="val 37605"/>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45" name="Connettore 2 44"/>
            <p:cNvCxnSpPr/>
            <p:nvPr/>
          </p:nvCxnSpPr>
          <p:spPr>
            <a:xfrm>
              <a:off x="27836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flipV="1">
              <a:off x="4583832" y="3048699"/>
              <a:ext cx="5643" cy="7606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63840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8472264" y="3012695"/>
              <a:ext cx="5643" cy="83260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331148" y="4241606"/>
              <a:ext cx="2647191" cy="1950575"/>
            </a:xfrm>
            <a:prstGeom prst="rect">
              <a:avLst/>
            </a:prstGeom>
            <a:noFill/>
          </p:spPr>
          <p:txBody>
            <a:bodyPr wrap="square" rtlCol="0">
              <a:spAutoFit/>
            </a:bodyPr>
            <a:lstStyle/>
            <a:p>
              <a:r>
                <a:rPr lang="it-IT" sz="1050" dirty="0" err="1">
                  <a:latin typeface="Times New Roman" panose="02020603050405020304" pitchFamily="18" charset="0"/>
                  <a:cs typeface="Times New Roman" panose="02020603050405020304" pitchFamily="18" charset="0"/>
                </a:rPr>
                <a:t>Undulator</a:t>
              </a:r>
              <a:r>
                <a:rPr lang="it-IT" sz="1050" dirty="0">
                  <a:latin typeface="Times New Roman" panose="02020603050405020304" pitchFamily="18" charset="0"/>
                  <a:cs typeface="Times New Roman" panose="02020603050405020304" pitchFamily="18" charset="0"/>
                </a:rPr>
                <a:t> </a:t>
              </a:r>
            </a:p>
            <a:p>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module</a:t>
              </a:r>
              <a:endParaRPr lang="it-IT" sz="1050" dirty="0">
                <a:latin typeface="Times New Roman" panose="02020603050405020304" pitchFamily="18" charset="0"/>
                <a:cs typeface="Times New Roman" panose="02020603050405020304" pitchFamily="18" charset="0"/>
              </a:endParaRPr>
            </a:p>
          </p:txBody>
        </p:sp>
        <p:cxnSp>
          <p:nvCxnSpPr>
            <p:cNvPr id="50" name="Connettore 2 49"/>
            <p:cNvCxnSpPr>
              <a:stCxn id="49" idx="0"/>
            </p:cNvCxnSpPr>
            <p:nvPr/>
          </p:nvCxnSpPr>
          <p:spPr>
            <a:xfrm flipV="1">
              <a:off x="992449" y="4149087"/>
              <a:ext cx="726140" cy="925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2279574" y="4509122"/>
              <a:ext cx="3677342" cy="1014298"/>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Quadrupole</a:t>
              </a:r>
            </a:p>
          </p:txBody>
        </p:sp>
        <p:cxnSp>
          <p:nvCxnSpPr>
            <p:cNvPr id="52" name="Connettore 2 51"/>
            <p:cNvCxnSpPr/>
            <p:nvPr/>
          </p:nvCxnSpPr>
          <p:spPr>
            <a:xfrm flipH="1" flipV="1">
              <a:off x="2855640" y="4293096"/>
              <a:ext cx="3162"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6672064" y="3933056"/>
              <a:ext cx="0" cy="3600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5503235" y="4089365"/>
              <a:ext cx="2018658" cy="1014298"/>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BPM</a:t>
              </a:r>
            </a:p>
          </p:txBody>
        </p:sp>
        <p:cxnSp>
          <p:nvCxnSpPr>
            <p:cNvPr id="55" name="Connettore 2 54"/>
            <p:cNvCxnSpPr/>
            <p:nvPr/>
          </p:nvCxnSpPr>
          <p:spPr>
            <a:xfrm flipH="1" flipV="1">
              <a:off x="6816081" y="3933059"/>
              <a:ext cx="469881" cy="7652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6151498" y="4698335"/>
              <a:ext cx="4047902" cy="1014298"/>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Phase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Shifter</a:t>
              </a:r>
              <a:endParaRPr lang="it-IT" sz="1350" dirty="0">
                <a:latin typeface="Times New Roman" panose="02020603050405020304" pitchFamily="18" charset="0"/>
                <a:cs typeface="Times New Roman" panose="02020603050405020304" pitchFamily="18" charset="0"/>
              </a:endParaRPr>
            </a:p>
          </p:txBody>
        </p:sp>
        <p:sp>
          <p:nvSpPr>
            <p:cNvPr id="57" name="CasellaDiTesto 56"/>
            <p:cNvSpPr txBox="1"/>
            <p:nvPr/>
          </p:nvSpPr>
          <p:spPr>
            <a:xfrm>
              <a:off x="7123898" y="1044509"/>
              <a:ext cx="3642095" cy="1716505"/>
            </a:xfrm>
            <a:prstGeom prst="rect">
              <a:avLst/>
            </a:prstGeom>
            <a:noFill/>
          </p:spPr>
          <p:txBody>
            <a:bodyPr wrap="squar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quad</a:t>
              </a:r>
              <a:r>
                <a:rPr lang="it-IT" sz="1350" dirty="0">
                  <a:latin typeface="Times New Roman" panose="02020603050405020304" pitchFamily="18" charset="0"/>
                  <a:cs typeface="Times New Roman" panose="02020603050405020304" pitchFamily="18" charset="0"/>
                </a:rPr>
                <a:t>=20 cm</a:t>
              </a:r>
            </a:p>
          </p:txBody>
        </p:sp>
        <p:cxnSp>
          <p:nvCxnSpPr>
            <p:cNvPr id="58" name="Connettore 2 57"/>
            <p:cNvCxnSpPr/>
            <p:nvPr/>
          </p:nvCxnSpPr>
          <p:spPr>
            <a:xfrm flipV="1">
              <a:off x="10776520" y="3429000"/>
              <a:ext cx="0" cy="7920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p:cNvSpPr txBox="1"/>
            <p:nvPr/>
          </p:nvSpPr>
          <p:spPr>
            <a:xfrm>
              <a:off x="10056441" y="4221089"/>
              <a:ext cx="2318633" cy="1716505"/>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p>
            <a:p>
              <a:r>
                <a:rPr lang="it-IT" sz="1350" dirty="0">
                  <a:latin typeface="Times New Roman" panose="02020603050405020304" pitchFamily="18" charset="0"/>
                  <a:cs typeface="Times New Roman" panose="02020603050405020304" pitchFamily="18" charset="0"/>
                </a:rPr>
                <a:t>pipe</a:t>
              </a:r>
            </a:p>
          </p:txBody>
        </p:sp>
      </p:grpSp>
      <p:grpSp>
        <p:nvGrpSpPr>
          <p:cNvPr id="138" name="Gruppo 137"/>
          <p:cNvGrpSpPr/>
          <p:nvPr/>
        </p:nvGrpSpPr>
        <p:grpSpPr>
          <a:xfrm>
            <a:off x="5328084" y="4023066"/>
            <a:ext cx="3859857" cy="1493136"/>
            <a:chOff x="-1061441" y="1098547"/>
            <a:chExt cx="14647253" cy="5442930"/>
          </a:xfrm>
        </p:grpSpPr>
        <p:grpSp>
          <p:nvGrpSpPr>
            <p:cNvPr id="139" name="Gruppo 138"/>
            <p:cNvGrpSpPr/>
            <p:nvPr/>
          </p:nvGrpSpPr>
          <p:grpSpPr>
            <a:xfrm>
              <a:off x="1199456" y="2348880"/>
              <a:ext cx="2016224" cy="1728192"/>
              <a:chOff x="1199456" y="2348880"/>
              <a:chExt cx="2016224" cy="1728192"/>
            </a:xfrm>
          </p:grpSpPr>
          <p:grpSp>
            <p:nvGrpSpPr>
              <p:cNvPr id="238" name="Gruppo 237"/>
              <p:cNvGrpSpPr/>
              <p:nvPr/>
            </p:nvGrpSpPr>
            <p:grpSpPr>
              <a:xfrm>
                <a:off x="1602701" y="2930483"/>
                <a:ext cx="1612979" cy="781010"/>
                <a:chOff x="5879976" y="2600908"/>
                <a:chExt cx="3168352" cy="1692188"/>
              </a:xfrm>
            </p:grpSpPr>
            <p:grpSp>
              <p:nvGrpSpPr>
                <p:cNvPr id="248" name="Gruppo 247"/>
                <p:cNvGrpSpPr/>
                <p:nvPr/>
              </p:nvGrpSpPr>
              <p:grpSpPr>
                <a:xfrm>
                  <a:off x="5879976" y="2600908"/>
                  <a:ext cx="3168352" cy="1656184"/>
                  <a:chOff x="2855640" y="2600908"/>
                  <a:chExt cx="3168352" cy="1656184"/>
                </a:xfrm>
              </p:grpSpPr>
              <p:sp>
                <p:nvSpPr>
                  <p:cNvPr id="250" name="Cubo 249"/>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1" name="Parallelogramma 250"/>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49" name="Immagine 248"/>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239" name="Gruppo 238"/>
              <p:cNvGrpSpPr/>
              <p:nvPr/>
            </p:nvGrpSpPr>
            <p:grpSpPr>
              <a:xfrm>
                <a:off x="1602701" y="2348880"/>
                <a:ext cx="1612979" cy="797627"/>
                <a:chOff x="5663952" y="404664"/>
                <a:chExt cx="3168352" cy="1728192"/>
              </a:xfrm>
            </p:grpSpPr>
            <p:grpSp>
              <p:nvGrpSpPr>
                <p:cNvPr id="244" name="Gruppo 243"/>
                <p:cNvGrpSpPr/>
                <p:nvPr/>
              </p:nvGrpSpPr>
              <p:grpSpPr>
                <a:xfrm>
                  <a:off x="5663952" y="404664"/>
                  <a:ext cx="3168352" cy="1656184"/>
                  <a:chOff x="6960096" y="836712"/>
                  <a:chExt cx="3168352" cy="1656184"/>
                </a:xfrm>
              </p:grpSpPr>
              <p:sp>
                <p:nvSpPr>
                  <p:cNvPr id="246" name="Cubo 245"/>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7" name="Rettangolo 246"/>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45" name="Immagine 244"/>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240" name="Gruppo 239"/>
              <p:cNvGrpSpPr/>
              <p:nvPr/>
            </p:nvGrpSpPr>
            <p:grpSpPr>
              <a:xfrm>
                <a:off x="1199456" y="3312679"/>
                <a:ext cx="1612979" cy="764393"/>
                <a:chOff x="2855640" y="2600908"/>
                <a:chExt cx="3168352" cy="1656184"/>
              </a:xfrm>
            </p:grpSpPr>
            <p:sp>
              <p:nvSpPr>
                <p:cNvPr id="242" name="Cubo 241"/>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3" name="Parallelogramma 242"/>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41" name="Cubo 240"/>
              <p:cNvSpPr/>
              <p:nvPr/>
            </p:nvSpPr>
            <p:spPr>
              <a:xfrm>
                <a:off x="119945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0" name="Gruppo 139"/>
            <p:cNvGrpSpPr/>
            <p:nvPr/>
          </p:nvGrpSpPr>
          <p:grpSpPr>
            <a:xfrm>
              <a:off x="2711624" y="2420888"/>
              <a:ext cx="504056" cy="1800200"/>
              <a:chOff x="3431704" y="4581128"/>
              <a:chExt cx="504056" cy="1800200"/>
            </a:xfrm>
          </p:grpSpPr>
          <p:sp>
            <p:nvSpPr>
              <p:cNvPr id="235" name="Cubo 234"/>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36" name="Connettore diritto 235"/>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Connettore diritto 236"/>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uppo 140"/>
            <p:cNvGrpSpPr/>
            <p:nvPr/>
          </p:nvGrpSpPr>
          <p:grpSpPr>
            <a:xfrm>
              <a:off x="2999656" y="2348880"/>
              <a:ext cx="2016224" cy="1728192"/>
              <a:chOff x="2999656" y="2348880"/>
              <a:chExt cx="2016224" cy="1728192"/>
            </a:xfrm>
          </p:grpSpPr>
          <p:grpSp>
            <p:nvGrpSpPr>
              <p:cNvPr id="221" name="Gruppo 220"/>
              <p:cNvGrpSpPr/>
              <p:nvPr/>
            </p:nvGrpSpPr>
            <p:grpSpPr>
              <a:xfrm>
                <a:off x="3402901" y="2930483"/>
                <a:ext cx="1612979" cy="781010"/>
                <a:chOff x="5879976" y="2600908"/>
                <a:chExt cx="3168352" cy="1692188"/>
              </a:xfrm>
            </p:grpSpPr>
            <p:grpSp>
              <p:nvGrpSpPr>
                <p:cNvPr id="231" name="Gruppo 230"/>
                <p:cNvGrpSpPr/>
                <p:nvPr/>
              </p:nvGrpSpPr>
              <p:grpSpPr>
                <a:xfrm>
                  <a:off x="5879976" y="2600908"/>
                  <a:ext cx="3168352" cy="1656184"/>
                  <a:chOff x="2855640" y="2600908"/>
                  <a:chExt cx="3168352" cy="1656184"/>
                </a:xfrm>
              </p:grpSpPr>
              <p:sp>
                <p:nvSpPr>
                  <p:cNvPr id="233" name="Cubo 232"/>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4" name="Parallelogramma 233"/>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32" name="Immagine 231"/>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222" name="Gruppo 221"/>
              <p:cNvGrpSpPr/>
              <p:nvPr/>
            </p:nvGrpSpPr>
            <p:grpSpPr>
              <a:xfrm>
                <a:off x="3402901" y="2348880"/>
                <a:ext cx="1612979" cy="797627"/>
                <a:chOff x="5663952" y="404664"/>
                <a:chExt cx="3168352" cy="1728192"/>
              </a:xfrm>
            </p:grpSpPr>
            <p:grpSp>
              <p:nvGrpSpPr>
                <p:cNvPr id="227" name="Gruppo 226"/>
                <p:cNvGrpSpPr/>
                <p:nvPr/>
              </p:nvGrpSpPr>
              <p:grpSpPr>
                <a:xfrm>
                  <a:off x="5663952" y="404664"/>
                  <a:ext cx="3168352" cy="1656184"/>
                  <a:chOff x="6960096" y="836712"/>
                  <a:chExt cx="3168352" cy="1656184"/>
                </a:xfrm>
              </p:grpSpPr>
              <p:sp>
                <p:nvSpPr>
                  <p:cNvPr id="229" name="Cubo 228"/>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0" name="Rettangolo 229"/>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28" name="Immagine 227"/>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223" name="Gruppo 222"/>
              <p:cNvGrpSpPr/>
              <p:nvPr/>
            </p:nvGrpSpPr>
            <p:grpSpPr>
              <a:xfrm>
                <a:off x="2999656" y="3312679"/>
                <a:ext cx="1612979" cy="764393"/>
                <a:chOff x="2855640" y="2600908"/>
                <a:chExt cx="3168352" cy="1656184"/>
              </a:xfrm>
            </p:grpSpPr>
            <p:sp>
              <p:nvSpPr>
                <p:cNvPr id="225" name="Cubo 224"/>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6" name="Parallelogramma 225"/>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24" name="Cubo 223"/>
              <p:cNvSpPr/>
              <p:nvPr/>
            </p:nvSpPr>
            <p:spPr>
              <a:xfrm>
                <a:off x="299965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2" name="Gruppo 141"/>
            <p:cNvGrpSpPr/>
            <p:nvPr/>
          </p:nvGrpSpPr>
          <p:grpSpPr>
            <a:xfrm>
              <a:off x="4511824" y="2420888"/>
              <a:ext cx="504056" cy="1800200"/>
              <a:chOff x="3431704" y="4581128"/>
              <a:chExt cx="504056" cy="1800200"/>
            </a:xfrm>
          </p:grpSpPr>
          <p:sp>
            <p:nvSpPr>
              <p:cNvPr id="218" name="Cubo 217"/>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19" name="Connettore diritto 218"/>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Connettore diritto 219"/>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uppo 142"/>
            <p:cNvGrpSpPr/>
            <p:nvPr/>
          </p:nvGrpSpPr>
          <p:grpSpPr>
            <a:xfrm>
              <a:off x="4799856" y="2348880"/>
              <a:ext cx="2016224" cy="1728192"/>
              <a:chOff x="4799856" y="2348880"/>
              <a:chExt cx="2016224" cy="1728192"/>
            </a:xfrm>
          </p:grpSpPr>
          <p:grpSp>
            <p:nvGrpSpPr>
              <p:cNvPr id="204" name="Gruppo 203"/>
              <p:cNvGrpSpPr/>
              <p:nvPr/>
            </p:nvGrpSpPr>
            <p:grpSpPr>
              <a:xfrm>
                <a:off x="5203101" y="2930483"/>
                <a:ext cx="1612979" cy="781010"/>
                <a:chOff x="5879976" y="2600908"/>
                <a:chExt cx="3168352" cy="1692188"/>
              </a:xfrm>
            </p:grpSpPr>
            <p:grpSp>
              <p:nvGrpSpPr>
                <p:cNvPr id="214" name="Gruppo 213"/>
                <p:cNvGrpSpPr/>
                <p:nvPr/>
              </p:nvGrpSpPr>
              <p:grpSpPr>
                <a:xfrm>
                  <a:off x="5879976" y="2600908"/>
                  <a:ext cx="3168352" cy="1656184"/>
                  <a:chOff x="2855640" y="2600908"/>
                  <a:chExt cx="3168352" cy="1656184"/>
                </a:xfrm>
              </p:grpSpPr>
              <p:sp>
                <p:nvSpPr>
                  <p:cNvPr id="216" name="Cubo 215"/>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7" name="Parallelogramma 216"/>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15" name="Immagine 214"/>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205" name="Gruppo 204"/>
              <p:cNvGrpSpPr/>
              <p:nvPr/>
            </p:nvGrpSpPr>
            <p:grpSpPr>
              <a:xfrm>
                <a:off x="5203101" y="2348880"/>
                <a:ext cx="1612979" cy="797627"/>
                <a:chOff x="5663952" y="404664"/>
                <a:chExt cx="3168352" cy="1728192"/>
              </a:xfrm>
            </p:grpSpPr>
            <p:grpSp>
              <p:nvGrpSpPr>
                <p:cNvPr id="210" name="Gruppo 209"/>
                <p:cNvGrpSpPr/>
                <p:nvPr/>
              </p:nvGrpSpPr>
              <p:grpSpPr>
                <a:xfrm>
                  <a:off x="5663952" y="404664"/>
                  <a:ext cx="3168352" cy="1656184"/>
                  <a:chOff x="6960096" y="836712"/>
                  <a:chExt cx="3168352" cy="1656184"/>
                </a:xfrm>
              </p:grpSpPr>
              <p:sp>
                <p:nvSpPr>
                  <p:cNvPr id="212" name="Cubo 211"/>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3" name="Rettangolo 212"/>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211" name="Immagine 210"/>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206" name="Gruppo 205"/>
              <p:cNvGrpSpPr/>
              <p:nvPr/>
            </p:nvGrpSpPr>
            <p:grpSpPr>
              <a:xfrm>
                <a:off x="4799856" y="3312679"/>
                <a:ext cx="1612979" cy="764393"/>
                <a:chOff x="2855640" y="2600908"/>
                <a:chExt cx="3168352" cy="1656184"/>
              </a:xfrm>
            </p:grpSpPr>
            <p:sp>
              <p:nvSpPr>
                <p:cNvPr id="208" name="Cubo 207"/>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9" name="Parallelogramma 208"/>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07" name="Cubo 206"/>
              <p:cNvSpPr/>
              <p:nvPr/>
            </p:nvSpPr>
            <p:spPr>
              <a:xfrm>
                <a:off x="479985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44" name="Gruppo 143"/>
            <p:cNvGrpSpPr/>
            <p:nvPr/>
          </p:nvGrpSpPr>
          <p:grpSpPr>
            <a:xfrm>
              <a:off x="6312024" y="2420888"/>
              <a:ext cx="504056" cy="1800200"/>
              <a:chOff x="3431704" y="4581128"/>
              <a:chExt cx="504056" cy="1800200"/>
            </a:xfrm>
          </p:grpSpPr>
          <p:sp>
            <p:nvSpPr>
              <p:cNvPr id="201" name="Cubo 200"/>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02" name="Connettore diritto 201"/>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Connettore diritto 202"/>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Cubo 144"/>
            <p:cNvSpPr/>
            <p:nvPr/>
          </p:nvSpPr>
          <p:spPr>
            <a:xfrm>
              <a:off x="6600056" y="2492896"/>
              <a:ext cx="504056" cy="1368152"/>
            </a:xfrm>
            <a:prstGeom prst="cube">
              <a:avLst>
                <a:gd name="adj" fmla="val 70046"/>
              </a:avLst>
            </a:prstGeom>
            <a:solidFill>
              <a:schemeClr val="tx1">
                <a:lumMod val="85000"/>
                <a:lumOff val="15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6" name="Cubo 145"/>
            <p:cNvSpPr/>
            <p:nvPr/>
          </p:nvSpPr>
          <p:spPr>
            <a:xfrm>
              <a:off x="6672064" y="2780928"/>
              <a:ext cx="504056" cy="936104"/>
            </a:xfrm>
            <a:prstGeom prst="cube">
              <a:avLst>
                <a:gd name="adj" fmla="val 67901"/>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47" name="Gruppo 146"/>
            <p:cNvGrpSpPr/>
            <p:nvPr/>
          </p:nvGrpSpPr>
          <p:grpSpPr>
            <a:xfrm>
              <a:off x="9163541" y="2930483"/>
              <a:ext cx="1612979" cy="781010"/>
              <a:chOff x="5879976" y="2600908"/>
              <a:chExt cx="3168352" cy="1692188"/>
            </a:xfrm>
          </p:grpSpPr>
          <p:grpSp>
            <p:nvGrpSpPr>
              <p:cNvPr id="197" name="Gruppo 196"/>
              <p:cNvGrpSpPr/>
              <p:nvPr/>
            </p:nvGrpSpPr>
            <p:grpSpPr>
              <a:xfrm>
                <a:off x="5879976" y="2600908"/>
                <a:ext cx="3168352" cy="1656184"/>
                <a:chOff x="2855640" y="2600908"/>
                <a:chExt cx="3168352" cy="1656184"/>
              </a:xfrm>
            </p:grpSpPr>
            <p:sp>
              <p:nvSpPr>
                <p:cNvPr id="199" name="Cubo 198"/>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0" name="Parallelogramma 199"/>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98" name="Immagine 197"/>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a:ln>
                <a:solidFill>
                  <a:srgbClr val="002060"/>
                </a:solidFill>
              </a:ln>
            </p:spPr>
          </p:pic>
        </p:grpSp>
        <p:grpSp>
          <p:nvGrpSpPr>
            <p:cNvPr id="148" name="Gruppo 147"/>
            <p:cNvGrpSpPr/>
            <p:nvPr/>
          </p:nvGrpSpPr>
          <p:grpSpPr>
            <a:xfrm>
              <a:off x="9163541" y="2348880"/>
              <a:ext cx="1612979" cy="797627"/>
              <a:chOff x="5663952" y="404664"/>
              <a:chExt cx="3168352" cy="1728192"/>
            </a:xfrm>
          </p:grpSpPr>
          <p:grpSp>
            <p:nvGrpSpPr>
              <p:cNvPr id="193" name="Gruppo 192"/>
              <p:cNvGrpSpPr/>
              <p:nvPr/>
            </p:nvGrpSpPr>
            <p:grpSpPr>
              <a:xfrm>
                <a:off x="5663952" y="404664"/>
                <a:ext cx="3168352" cy="1656184"/>
                <a:chOff x="6960096" y="836712"/>
                <a:chExt cx="3168352" cy="1656184"/>
              </a:xfrm>
            </p:grpSpPr>
            <p:sp>
              <p:nvSpPr>
                <p:cNvPr id="195" name="Cubo 194"/>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6" name="Rettangolo 195"/>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94" name="Immagine 193"/>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sp>
          <p:nvSpPr>
            <p:cNvPr id="149" name="CasellaDiTesto 148"/>
            <p:cNvSpPr txBox="1"/>
            <p:nvPr/>
          </p:nvSpPr>
          <p:spPr>
            <a:xfrm>
              <a:off x="1515865" y="1098547"/>
              <a:ext cx="3748360"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mod</a:t>
              </a:r>
              <a:r>
                <a:rPr lang="it-IT" sz="1350" dirty="0">
                  <a:latin typeface="Times New Roman" panose="02020603050405020304" pitchFamily="18" charset="0"/>
                  <a:cs typeface="Times New Roman" panose="02020603050405020304" pitchFamily="18" charset="0"/>
                </a:rPr>
                <a:t>=1.2 m</a:t>
              </a:r>
            </a:p>
          </p:txBody>
        </p:sp>
        <p:sp>
          <p:nvSpPr>
            <p:cNvPr id="150" name="CasellaDiTesto 149"/>
            <p:cNvSpPr txBox="1"/>
            <p:nvPr/>
          </p:nvSpPr>
          <p:spPr>
            <a:xfrm>
              <a:off x="4304794" y="1532732"/>
              <a:ext cx="3851767"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drift</a:t>
              </a:r>
              <a:r>
                <a:rPr lang="it-IT" sz="1350" dirty="0">
                  <a:latin typeface="Times New Roman" panose="02020603050405020304" pitchFamily="18" charset="0"/>
                  <a:cs typeface="Times New Roman" panose="02020603050405020304" pitchFamily="18" charset="0"/>
                </a:rPr>
                <a:t>=24 cm</a:t>
              </a:r>
            </a:p>
          </p:txBody>
        </p:sp>
        <p:cxnSp>
          <p:nvCxnSpPr>
            <p:cNvPr id="151" name="Connettore 2 150"/>
            <p:cNvCxnSpPr>
              <a:endCxn id="246" idx="0"/>
            </p:cNvCxnSpPr>
            <p:nvPr/>
          </p:nvCxnSpPr>
          <p:spPr>
            <a:xfrm>
              <a:off x="2504249" y="1933517"/>
              <a:ext cx="46719" cy="4153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ttore 2 151"/>
            <p:cNvCxnSpPr/>
            <p:nvPr/>
          </p:nvCxnSpPr>
          <p:spPr>
            <a:xfrm>
              <a:off x="5159896" y="2204864"/>
              <a:ext cx="5643" cy="278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Cubo 152"/>
            <p:cNvSpPr/>
            <p:nvPr/>
          </p:nvSpPr>
          <p:spPr>
            <a:xfrm>
              <a:off x="8112224" y="3212976"/>
              <a:ext cx="3024336" cy="144016"/>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54" name="Gruppo 153"/>
            <p:cNvGrpSpPr/>
            <p:nvPr/>
          </p:nvGrpSpPr>
          <p:grpSpPr>
            <a:xfrm>
              <a:off x="6888088" y="2348880"/>
              <a:ext cx="2016224" cy="1728192"/>
              <a:chOff x="6888088" y="2348880"/>
              <a:chExt cx="2016224" cy="1728192"/>
            </a:xfrm>
          </p:grpSpPr>
          <p:grpSp>
            <p:nvGrpSpPr>
              <p:cNvPr id="179" name="Gruppo 178"/>
              <p:cNvGrpSpPr/>
              <p:nvPr/>
            </p:nvGrpSpPr>
            <p:grpSpPr>
              <a:xfrm>
                <a:off x="7291333" y="2930483"/>
                <a:ext cx="1612979" cy="781010"/>
                <a:chOff x="5879976" y="2600908"/>
                <a:chExt cx="3168352" cy="1692188"/>
              </a:xfrm>
            </p:grpSpPr>
            <p:grpSp>
              <p:nvGrpSpPr>
                <p:cNvPr id="189" name="Gruppo 188"/>
                <p:cNvGrpSpPr/>
                <p:nvPr/>
              </p:nvGrpSpPr>
              <p:grpSpPr>
                <a:xfrm>
                  <a:off x="5879976" y="2600908"/>
                  <a:ext cx="3168352" cy="1656184"/>
                  <a:chOff x="2855640" y="2600908"/>
                  <a:chExt cx="3168352" cy="1656184"/>
                </a:xfrm>
              </p:grpSpPr>
              <p:sp>
                <p:nvSpPr>
                  <p:cNvPr id="191" name="Cubo 190"/>
                  <p:cNvSpPr/>
                  <p:nvPr/>
                </p:nvSpPr>
                <p:spPr>
                  <a:xfrm>
                    <a:off x="2855640" y="2600908"/>
                    <a:ext cx="3168352" cy="1656184"/>
                  </a:xfrm>
                  <a:prstGeom prst="cube">
                    <a:avLst>
                      <a:gd name="adj" fmla="val 37605"/>
                    </a:avLst>
                  </a:prstGeom>
                  <a:solidFill>
                    <a:srgbClr val="66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2" name="Parallelogramma 191"/>
                  <p:cNvSpPr/>
                  <p:nvPr/>
                </p:nvSpPr>
                <p:spPr>
                  <a:xfrm>
                    <a:off x="2855640" y="2600908"/>
                    <a:ext cx="3168352" cy="648072"/>
                  </a:xfrm>
                  <a:prstGeom prst="parallelogram">
                    <a:avLst>
                      <a:gd name="adj" fmla="val 98487"/>
                    </a:avLst>
                  </a:prstGeom>
                  <a:pattFill prst="wdUpDiag">
                    <a:fgClr>
                      <a:srgbClr val="FF9933"/>
                    </a:fgClr>
                    <a:bgClr>
                      <a:schemeClr val="bg2">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90" name="Immagine 189"/>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879976" y="3212976"/>
                  <a:ext cx="2581832" cy="1080120"/>
                </a:xfrm>
                <a:prstGeom prst="rect">
                  <a:avLst/>
                </a:prstGeom>
              </p:spPr>
            </p:pic>
          </p:grpSp>
          <p:grpSp>
            <p:nvGrpSpPr>
              <p:cNvPr id="180" name="Gruppo 179"/>
              <p:cNvGrpSpPr/>
              <p:nvPr/>
            </p:nvGrpSpPr>
            <p:grpSpPr>
              <a:xfrm>
                <a:off x="7291333" y="2348880"/>
                <a:ext cx="1612979" cy="797627"/>
                <a:chOff x="5663952" y="404664"/>
                <a:chExt cx="3168352" cy="1728192"/>
              </a:xfrm>
            </p:grpSpPr>
            <p:grpSp>
              <p:nvGrpSpPr>
                <p:cNvPr id="185" name="Gruppo 184"/>
                <p:cNvGrpSpPr/>
                <p:nvPr/>
              </p:nvGrpSpPr>
              <p:grpSpPr>
                <a:xfrm>
                  <a:off x="5663952" y="404664"/>
                  <a:ext cx="3168352" cy="1656184"/>
                  <a:chOff x="6960096" y="836712"/>
                  <a:chExt cx="3168352" cy="1656184"/>
                </a:xfrm>
              </p:grpSpPr>
              <p:sp>
                <p:nvSpPr>
                  <p:cNvPr id="187" name="Cubo 186"/>
                  <p:cNvSpPr/>
                  <p:nvPr/>
                </p:nvSpPr>
                <p:spPr>
                  <a:xfrm>
                    <a:off x="6960096" y="836712"/>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8" name="Rettangolo 187"/>
                  <p:cNvSpPr/>
                  <p:nvPr/>
                </p:nvSpPr>
                <p:spPr>
                  <a:xfrm>
                    <a:off x="6960096" y="1484784"/>
                    <a:ext cx="2520280" cy="1008112"/>
                  </a:xfrm>
                  <a:prstGeom prst="rect">
                    <a:avLst/>
                  </a:prstGeom>
                  <a:pattFill prst="dkVert">
                    <a:fgClr>
                      <a:srgbClr val="666699"/>
                    </a:fgClr>
                    <a:bgClr>
                      <a:srgbClr val="FF9933"/>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186" name="Immagine 185"/>
                <p:cNvPicPr>
                  <a:picLocks noChangeAspect="1"/>
                </p:cNvPicPr>
                <p:nvPr/>
              </p:nvPicPr>
              <p:blipFill rotWithShape="1">
                <a:blip r:embed="rId3" cstate="print">
                  <a:extLst>
                    <a:ext uri="{28A0092B-C50C-407E-A947-70E740481C1C}">
                      <a14:useLocalDpi xmlns:a14="http://schemas.microsoft.com/office/drawing/2010/main" val="0"/>
                    </a:ext>
                  </a:extLst>
                </a:blip>
                <a:srcRect l="63414" r="-1"/>
                <a:stretch/>
              </p:blipFill>
              <p:spPr>
                <a:xfrm>
                  <a:off x="5663952" y="1052736"/>
                  <a:ext cx="2581832" cy="1080120"/>
                </a:xfrm>
                <a:prstGeom prst="rect">
                  <a:avLst/>
                </a:prstGeom>
                <a:ln>
                  <a:solidFill>
                    <a:srgbClr val="002060"/>
                  </a:solidFill>
                </a:ln>
              </p:spPr>
            </p:pic>
          </p:grpSp>
          <p:grpSp>
            <p:nvGrpSpPr>
              <p:cNvPr id="181" name="Gruppo 180"/>
              <p:cNvGrpSpPr/>
              <p:nvPr/>
            </p:nvGrpSpPr>
            <p:grpSpPr>
              <a:xfrm>
                <a:off x="6888088" y="3312679"/>
                <a:ext cx="1612979" cy="764393"/>
                <a:chOff x="2855640" y="2600908"/>
                <a:chExt cx="3168352" cy="1656184"/>
              </a:xfrm>
            </p:grpSpPr>
            <p:sp>
              <p:nvSpPr>
                <p:cNvPr id="183" name="Cubo 182"/>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4" name="Parallelogramma 183"/>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82" name="Cubo 181"/>
              <p:cNvSpPr/>
              <p:nvPr/>
            </p:nvSpPr>
            <p:spPr>
              <a:xfrm>
                <a:off x="6888088"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55" name="Gruppo 154"/>
            <p:cNvGrpSpPr/>
            <p:nvPr/>
          </p:nvGrpSpPr>
          <p:grpSpPr>
            <a:xfrm>
              <a:off x="8400256" y="2420888"/>
              <a:ext cx="504056" cy="1800200"/>
              <a:chOff x="3431704" y="4581128"/>
              <a:chExt cx="504056" cy="1800200"/>
            </a:xfrm>
          </p:grpSpPr>
          <p:sp>
            <p:nvSpPr>
              <p:cNvPr id="176" name="Cubo 175"/>
              <p:cNvSpPr/>
              <p:nvPr/>
            </p:nvSpPr>
            <p:spPr>
              <a:xfrm>
                <a:off x="3431704" y="4581128"/>
                <a:ext cx="504056" cy="1800200"/>
              </a:xfrm>
              <a:prstGeom prst="cube">
                <a:avLst>
                  <a:gd name="adj" fmla="val 59320"/>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77" name="Connettore diritto 176"/>
              <p:cNvCxnSpPr/>
              <p:nvPr/>
            </p:nvCxnSpPr>
            <p:spPr>
              <a:xfrm>
                <a:off x="3647728" y="4869160"/>
                <a:ext cx="2880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nettore diritto 177"/>
              <p:cNvCxnSpPr/>
              <p:nvPr/>
            </p:nvCxnSpPr>
            <p:spPr>
              <a:xfrm flipH="1">
                <a:off x="3647728" y="4581128"/>
                <a:ext cx="288032" cy="18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uppo 155"/>
            <p:cNvGrpSpPr/>
            <p:nvPr/>
          </p:nvGrpSpPr>
          <p:grpSpPr>
            <a:xfrm>
              <a:off x="8760296" y="3312679"/>
              <a:ext cx="1612979" cy="764393"/>
              <a:chOff x="2855640" y="2600908"/>
              <a:chExt cx="3168352" cy="1656184"/>
            </a:xfrm>
          </p:grpSpPr>
          <p:sp>
            <p:nvSpPr>
              <p:cNvPr id="174" name="Cubo 173"/>
              <p:cNvSpPr/>
              <p:nvPr/>
            </p:nvSpPr>
            <p:spPr>
              <a:xfrm>
                <a:off x="2855640" y="2600908"/>
                <a:ext cx="3168352" cy="1656184"/>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5" name="Parallelogramma 174"/>
              <p:cNvSpPr/>
              <p:nvPr/>
            </p:nvSpPr>
            <p:spPr>
              <a:xfrm>
                <a:off x="2855640" y="2600908"/>
                <a:ext cx="3168352" cy="648072"/>
              </a:xfrm>
              <a:prstGeom prst="parallelogram">
                <a:avLst>
                  <a:gd name="adj" fmla="val 98487"/>
                </a:avLst>
              </a:prstGeom>
              <a:pattFill prst="wdUpDiag">
                <a:fgClr>
                  <a:srgbClr val="ECA32C"/>
                </a:fgClr>
                <a:bgClr>
                  <a:schemeClr val="bg2">
                    <a:lumMod val="50000"/>
                  </a:schemeClr>
                </a:bgClr>
              </a:patt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57" name="Cubo 156"/>
            <p:cNvSpPr/>
            <p:nvPr/>
          </p:nvSpPr>
          <p:spPr>
            <a:xfrm>
              <a:off x="8760296" y="2747694"/>
              <a:ext cx="1612979" cy="764393"/>
            </a:xfrm>
            <a:prstGeom prst="cube">
              <a:avLst>
                <a:gd name="adj" fmla="val 37605"/>
              </a:avLst>
            </a:prstGeom>
            <a:solidFill>
              <a:srgbClr val="6666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58" name="Connettore 2 157"/>
            <p:cNvCxnSpPr/>
            <p:nvPr/>
          </p:nvCxnSpPr>
          <p:spPr>
            <a:xfrm>
              <a:off x="27836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Connettore 2 158"/>
            <p:cNvCxnSpPr/>
            <p:nvPr/>
          </p:nvCxnSpPr>
          <p:spPr>
            <a:xfrm flipV="1">
              <a:off x="4583832" y="3048699"/>
              <a:ext cx="5643" cy="7606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Connettore 2 159"/>
            <p:cNvCxnSpPr/>
            <p:nvPr/>
          </p:nvCxnSpPr>
          <p:spPr>
            <a:xfrm>
              <a:off x="6384032" y="3017212"/>
              <a:ext cx="5643" cy="823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ttore 2 160"/>
            <p:cNvCxnSpPr/>
            <p:nvPr/>
          </p:nvCxnSpPr>
          <p:spPr>
            <a:xfrm flipV="1">
              <a:off x="8472264" y="3012695"/>
              <a:ext cx="5643" cy="83260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CasellaDiTesto 161"/>
            <p:cNvSpPr txBox="1"/>
            <p:nvPr/>
          </p:nvSpPr>
          <p:spPr>
            <a:xfrm>
              <a:off x="-1061441" y="4365105"/>
              <a:ext cx="3377486" cy="1514615"/>
            </a:xfrm>
            <a:prstGeom prst="rect">
              <a:avLst/>
            </a:prstGeom>
            <a:noFill/>
          </p:spPr>
          <p:txBody>
            <a:bodyPr wrap="square" rtlCol="0">
              <a:spAutoFit/>
            </a:bodyPr>
            <a:lstStyle/>
            <a:p>
              <a:r>
                <a:rPr lang="it-IT" sz="1050" dirty="0" err="1">
                  <a:latin typeface="Times New Roman" panose="02020603050405020304" pitchFamily="18" charset="0"/>
                  <a:cs typeface="Times New Roman" panose="02020603050405020304" pitchFamily="18" charset="0"/>
                </a:rPr>
                <a:t>Undulator</a:t>
              </a:r>
              <a:r>
                <a:rPr lang="it-IT" sz="1050" dirty="0">
                  <a:latin typeface="Times New Roman" panose="02020603050405020304" pitchFamily="18" charset="0"/>
                  <a:cs typeface="Times New Roman" panose="02020603050405020304" pitchFamily="18" charset="0"/>
                </a:rPr>
                <a:t> </a:t>
              </a:r>
            </a:p>
            <a:p>
              <a:r>
                <a:rPr lang="it-IT" sz="1050" dirty="0">
                  <a:latin typeface="Times New Roman" panose="02020603050405020304" pitchFamily="18" charset="0"/>
                  <a:cs typeface="Times New Roman" panose="02020603050405020304" pitchFamily="18" charset="0"/>
                </a:rPr>
                <a:t>  </a:t>
              </a:r>
              <a:r>
                <a:rPr lang="it-IT" sz="1050" dirty="0" err="1">
                  <a:latin typeface="Times New Roman" panose="02020603050405020304" pitchFamily="18" charset="0"/>
                  <a:cs typeface="Times New Roman" panose="02020603050405020304" pitchFamily="18" charset="0"/>
                </a:rPr>
                <a:t>module</a:t>
              </a:r>
              <a:endParaRPr lang="it-IT" sz="1050" dirty="0">
                <a:latin typeface="Times New Roman" panose="02020603050405020304" pitchFamily="18" charset="0"/>
                <a:cs typeface="Times New Roman" panose="02020603050405020304" pitchFamily="18" charset="0"/>
              </a:endParaRPr>
            </a:p>
          </p:txBody>
        </p:sp>
        <p:cxnSp>
          <p:nvCxnSpPr>
            <p:cNvPr id="163" name="Connettore 2 162"/>
            <p:cNvCxnSpPr>
              <a:stCxn id="162" idx="0"/>
            </p:cNvCxnSpPr>
            <p:nvPr/>
          </p:nvCxnSpPr>
          <p:spPr>
            <a:xfrm flipV="1">
              <a:off x="627302" y="4149095"/>
              <a:ext cx="1091280" cy="216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CasellaDiTesto 163"/>
            <p:cNvSpPr txBox="1"/>
            <p:nvPr/>
          </p:nvSpPr>
          <p:spPr>
            <a:xfrm>
              <a:off x="2314041" y="5191765"/>
              <a:ext cx="3803103" cy="1093889"/>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Quadrupole</a:t>
              </a:r>
            </a:p>
          </p:txBody>
        </p:sp>
        <p:cxnSp>
          <p:nvCxnSpPr>
            <p:cNvPr id="165" name="Connettore 2 164"/>
            <p:cNvCxnSpPr>
              <a:stCxn id="164" idx="0"/>
            </p:cNvCxnSpPr>
            <p:nvPr/>
          </p:nvCxnSpPr>
          <p:spPr>
            <a:xfrm flipH="1" flipV="1">
              <a:off x="2950822" y="4807878"/>
              <a:ext cx="1264773" cy="383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ttore 2 165"/>
            <p:cNvCxnSpPr/>
            <p:nvPr/>
          </p:nvCxnSpPr>
          <p:spPr>
            <a:xfrm flipV="1">
              <a:off x="6672064" y="3933056"/>
              <a:ext cx="0" cy="3600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CasellaDiTesto 166"/>
            <p:cNvSpPr txBox="1"/>
            <p:nvPr/>
          </p:nvSpPr>
          <p:spPr>
            <a:xfrm>
              <a:off x="5172426" y="4338225"/>
              <a:ext cx="2687059" cy="1093889"/>
            </a:xfrm>
            <a:prstGeom prst="rect">
              <a:avLst/>
            </a:prstGeom>
            <a:noFill/>
          </p:spPr>
          <p:txBody>
            <a:bodyPr wrap="square" rtlCol="0">
              <a:spAutoFit/>
            </a:bodyPr>
            <a:lstStyle/>
            <a:p>
              <a:r>
                <a:rPr lang="it-IT" sz="1350" dirty="0">
                  <a:latin typeface="Times New Roman" panose="02020603050405020304" pitchFamily="18" charset="0"/>
                  <a:cs typeface="Times New Roman" panose="02020603050405020304" pitchFamily="18" charset="0"/>
                </a:rPr>
                <a:t>BPM</a:t>
              </a:r>
            </a:p>
          </p:txBody>
        </p:sp>
        <p:cxnSp>
          <p:nvCxnSpPr>
            <p:cNvPr id="168" name="Connettore 2 167"/>
            <p:cNvCxnSpPr/>
            <p:nvPr/>
          </p:nvCxnSpPr>
          <p:spPr>
            <a:xfrm flipH="1" flipV="1">
              <a:off x="7348719" y="4080582"/>
              <a:ext cx="304620" cy="8930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CasellaDiTesto 168"/>
            <p:cNvSpPr txBox="1"/>
            <p:nvPr/>
          </p:nvSpPr>
          <p:spPr>
            <a:xfrm>
              <a:off x="6412848" y="5447588"/>
              <a:ext cx="4186336"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Phase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Shifter</a:t>
              </a:r>
              <a:endParaRPr lang="it-IT" sz="1350" dirty="0">
                <a:latin typeface="Times New Roman" panose="02020603050405020304" pitchFamily="18" charset="0"/>
                <a:cs typeface="Times New Roman" panose="02020603050405020304" pitchFamily="18" charset="0"/>
              </a:endParaRPr>
            </a:p>
          </p:txBody>
        </p:sp>
        <p:cxnSp>
          <p:nvCxnSpPr>
            <p:cNvPr id="170" name="Connettore 2 169"/>
            <p:cNvCxnSpPr/>
            <p:nvPr/>
          </p:nvCxnSpPr>
          <p:spPr>
            <a:xfrm flipH="1">
              <a:off x="6677707" y="1766523"/>
              <a:ext cx="768458" cy="573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1" name="CasellaDiTesto 170"/>
            <p:cNvSpPr txBox="1"/>
            <p:nvPr/>
          </p:nvSpPr>
          <p:spPr>
            <a:xfrm>
              <a:off x="6951974" y="1098547"/>
              <a:ext cx="3620613"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L</a:t>
              </a:r>
              <a:r>
                <a:rPr lang="it-IT" sz="1350" baseline="-25000" dirty="0" err="1">
                  <a:latin typeface="Times New Roman" panose="02020603050405020304" pitchFamily="18" charset="0"/>
                  <a:cs typeface="Times New Roman" panose="02020603050405020304" pitchFamily="18" charset="0"/>
                </a:rPr>
                <a:t>quad</a:t>
              </a:r>
              <a:r>
                <a:rPr lang="it-IT" sz="1350" dirty="0">
                  <a:latin typeface="Times New Roman" panose="02020603050405020304" pitchFamily="18" charset="0"/>
                  <a:cs typeface="Times New Roman" panose="02020603050405020304" pitchFamily="18" charset="0"/>
                </a:rPr>
                <a:t>=8 cm</a:t>
              </a:r>
            </a:p>
          </p:txBody>
        </p:sp>
        <p:cxnSp>
          <p:nvCxnSpPr>
            <p:cNvPr id="172" name="Connettore 2 171"/>
            <p:cNvCxnSpPr/>
            <p:nvPr/>
          </p:nvCxnSpPr>
          <p:spPr>
            <a:xfrm flipV="1">
              <a:off x="10776520" y="3429000"/>
              <a:ext cx="0" cy="7920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CasellaDiTesto 172"/>
            <p:cNvSpPr txBox="1"/>
            <p:nvPr/>
          </p:nvSpPr>
          <p:spPr>
            <a:xfrm>
              <a:off x="10056441" y="4221086"/>
              <a:ext cx="3529371" cy="1093889"/>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pipe</a:t>
              </a:r>
            </a:p>
          </p:txBody>
        </p:sp>
      </p:grpSp>
      <p:pic>
        <p:nvPicPr>
          <p:cNvPr id="253" name="Immagine 252"/>
          <p:cNvPicPr>
            <a:picLocks noChangeAspect="1"/>
          </p:cNvPicPr>
          <p:nvPr/>
        </p:nvPicPr>
        <p:blipFill rotWithShape="1">
          <a:blip r:embed="rId4"/>
          <a:srcRect l="40640" t="36960" r="46086" b="49375"/>
          <a:stretch/>
        </p:blipFill>
        <p:spPr>
          <a:xfrm>
            <a:off x="3626895" y="2618910"/>
            <a:ext cx="1890210" cy="1067619"/>
          </a:xfrm>
          <a:prstGeom prst="rect">
            <a:avLst/>
          </a:prstGeom>
        </p:spPr>
      </p:pic>
      <p:sp>
        <p:nvSpPr>
          <p:cNvPr id="254" name="Rettangolo 253"/>
          <p:cNvSpPr/>
          <p:nvPr/>
        </p:nvSpPr>
        <p:spPr>
          <a:xfrm>
            <a:off x="3680901" y="2348881"/>
            <a:ext cx="1782198" cy="12959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5" name="CasellaDiTesto 254"/>
          <p:cNvSpPr txBox="1"/>
          <p:nvPr/>
        </p:nvSpPr>
        <p:spPr>
          <a:xfrm>
            <a:off x="3707905" y="2348880"/>
            <a:ext cx="2160239" cy="300082"/>
          </a:xfrm>
          <a:prstGeom prst="rect">
            <a:avLst/>
          </a:prstGeom>
          <a:noFill/>
        </p:spPr>
        <p:txBody>
          <a:bodyPr wrap="squar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Nominal</a:t>
            </a:r>
            <a:r>
              <a:rPr lang="it-IT" sz="1350" b="1" dirty="0">
                <a:solidFill>
                  <a:srgbClr val="FF0000"/>
                </a:solidFill>
                <a:latin typeface="Times New Roman" panose="02020603050405020304" pitchFamily="18" charset="0"/>
                <a:cs typeface="Times New Roman" panose="02020603050405020304" pitchFamily="18" charset="0"/>
              </a:rPr>
              <a:t> electron </a:t>
            </a:r>
            <a:r>
              <a:rPr lang="it-IT" sz="1350" b="1" dirty="0" err="1">
                <a:solidFill>
                  <a:srgbClr val="FF0000"/>
                </a:solidFill>
                <a:latin typeface="Times New Roman" panose="02020603050405020304" pitchFamily="18" charset="0"/>
                <a:cs typeface="Times New Roman" panose="02020603050405020304" pitchFamily="18" charset="0"/>
              </a:rPr>
              <a:t>beam</a:t>
            </a:r>
            <a:endParaRPr lang="it-IT" sz="1350" b="1" dirty="0">
              <a:solidFill>
                <a:srgbClr val="FF0000"/>
              </a:solidFill>
              <a:latin typeface="Times New Roman" panose="02020603050405020304" pitchFamily="18" charset="0"/>
              <a:cs typeface="Times New Roman" panose="02020603050405020304" pitchFamily="18" charset="0"/>
            </a:endParaRPr>
          </a:p>
        </p:txBody>
      </p:sp>
      <p:pic>
        <p:nvPicPr>
          <p:cNvPr id="252" name="Picture 251">
            <a:extLst>
              <a:ext uri="{FF2B5EF4-FFF2-40B4-BE49-F238E27FC236}">
                <a16:creationId xmlns:a16="http://schemas.microsoft.com/office/drawing/2014/main" id="{1DD0C9F3-E889-8049-A4DF-3434D92FC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36855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4" grpId="0" animBg="1"/>
      <p:bldP spid="14" grpId="0" animBg="1"/>
      <p:bldP spid="19" grpId="0"/>
      <p:bldP spid="11" grpId="0"/>
      <p:bldP spid="22" grpId="0"/>
      <p:bldP spid="10" grpId="0" animBg="1"/>
      <p:bldP spid="21"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7050" t="43289" r="43223" b="35679"/>
          <a:stretch/>
        </p:blipFill>
        <p:spPr>
          <a:xfrm>
            <a:off x="152400" y="3591017"/>
            <a:ext cx="4894632" cy="2863059"/>
          </a:xfrm>
          <a:prstGeom prst="rect">
            <a:avLst/>
          </a:prstGeom>
        </p:spPr>
      </p:pic>
      <p:pic>
        <p:nvPicPr>
          <p:cNvPr id="5" name="Segnaposto contenuto 4"/>
          <p:cNvPicPr>
            <a:picLocks noGrp="1" noChangeAspect="1"/>
          </p:cNvPicPr>
          <p:nvPr>
            <p:ph idx="1"/>
          </p:nvPr>
        </p:nvPicPr>
        <p:blipFill rotWithShape="1">
          <a:blip r:embed="rId2"/>
          <a:srcRect l="39508" t="64125" r="42734" b="14874"/>
          <a:stretch/>
        </p:blipFill>
        <p:spPr>
          <a:xfrm>
            <a:off x="4724400" y="3645024"/>
            <a:ext cx="4400022" cy="2854904"/>
          </a:xfrm>
          <a:prstGeom prst="rect">
            <a:avLst/>
          </a:prstGeom>
        </p:spPr>
      </p:pic>
      <p:sp>
        <p:nvSpPr>
          <p:cNvPr id="6" name="Rettangolo 5"/>
          <p:cNvSpPr/>
          <p:nvPr/>
        </p:nvSpPr>
        <p:spPr>
          <a:xfrm>
            <a:off x="1447800" y="228600"/>
            <a:ext cx="4572000"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Titolo 1"/>
          <p:cNvSpPr txBox="1">
            <a:spLocks/>
          </p:cNvSpPr>
          <p:nvPr/>
        </p:nvSpPr>
        <p:spPr>
          <a:xfrm>
            <a:off x="2057400" y="350217"/>
            <a:ext cx="3234480"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75" b="1" dirty="0">
                <a:solidFill>
                  <a:srgbClr val="0070C0"/>
                </a:solidFill>
                <a:latin typeface="Times New Roman" panose="02020603050405020304" pitchFamily="18" charset="0"/>
                <a:cs typeface="Times New Roman" panose="02020603050405020304" pitchFamily="18" charset="0"/>
              </a:rPr>
              <a:t> </a:t>
            </a:r>
            <a:r>
              <a:rPr lang="it-IT" sz="3075" b="1" dirty="0">
                <a:solidFill>
                  <a:srgbClr val="0070C0"/>
                </a:solidFill>
                <a:latin typeface="Times New Roman" panose="02020603050405020304" pitchFamily="18" charset="0"/>
                <a:cs typeface="Times New Roman" panose="02020603050405020304" pitchFamily="18" charset="0"/>
              </a:rPr>
              <a:t>FEL </a:t>
            </a:r>
            <a:r>
              <a:rPr lang="it-IT" sz="3075" b="1" dirty="0" err="1">
                <a:solidFill>
                  <a:srgbClr val="0070C0"/>
                </a:solidFill>
                <a:latin typeface="Times New Roman" panose="02020603050405020304" pitchFamily="18" charset="0"/>
                <a:cs typeface="Times New Roman" panose="02020603050405020304" pitchFamily="18" charset="0"/>
              </a:rPr>
              <a:t>simulations</a:t>
            </a:r>
            <a:endParaRPr lang="it-IT" sz="3075" dirty="0"/>
          </a:p>
        </p:txBody>
      </p:sp>
      <p:pic>
        <p:nvPicPr>
          <p:cNvPr id="8" name="Immagine 7"/>
          <p:cNvPicPr>
            <a:picLocks noChangeAspect="1"/>
          </p:cNvPicPr>
          <p:nvPr/>
        </p:nvPicPr>
        <p:blipFill rotWithShape="1">
          <a:blip r:embed="rId3"/>
          <a:srcRect l="41089" t="58061" r="45816" b="25090"/>
          <a:stretch/>
        </p:blipFill>
        <p:spPr>
          <a:xfrm>
            <a:off x="5410200" y="1321463"/>
            <a:ext cx="3429000" cy="2083568"/>
          </a:xfrm>
          <a:prstGeom prst="rect">
            <a:avLst/>
          </a:prstGeom>
        </p:spPr>
      </p:pic>
      <p:sp>
        <p:nvSpPr>
          <p:cNvPr id="14" name="CasellaDiTesto 13"/>
          <p:cNvSpPr txBox="1"/>
          <p:nvPr/>
        </p:nvSpPr>
        <p:spPr>
          <a:xfrm>
            <a:off x="152400" y="1583577"/>
            <a:ext cx="5433410" cy="1200329"/>
          </a:xfrm>
          <a:prstGeom prst="rect">
            <a:avLst/>
          </a:prstGeom>
          <a:noFill/>
        </p:spPr>
        <p:txBody>
          <a:bodyPr wrap="none" rtlCol="0">
            <a:spAutoFit/>
          </a:bodyPr>
          <a:lstStyle/>
          <a:p>
            <a:r>
              <a:rPr lang="it-IT" sz="2400" dirty="0">
                <a:latin typeface="Times New Roman" panose="02020603050405020304" pitchFamily="18" charset="0"/>
                <a:cs typeface="Times New Roman" panose="02020603050405020304" pitchFamily="18" charset="0"/>
              </a:rPr>
              <a:t>With </a:t>
            </a:r>
            <a:r>
              <a:rPr lang="it-IT" sz="2400" b="1" dirty="0">
                <a:solidFill>
                  <a:srgbClr val="FF0000"/>
                </a:solidFill>
                <a:latin typeface="Times New Roman" panose="02020603050405020304" pitchFamily="18" charset="0"/>
                <a:cs typeface="Times New Roman" panose="02020603050405020304" pitchFamily="18" charset="0"/>
              </a:rPr>
              <a:t>ELEGANT</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simulations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we</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obtained</a:t>
            </a:r>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an electron </a:t>
            </a:r>
            <a:r>
              <a:rPr lang="it-IT" sz="2400" dirty="0" err="1">
                <a:latin typeface="Times New Roman" panose="02020603050405020304" pitchFamily="18" charset="0"/>
                <a:cs typeface="Times New Roman" panose="02020603050405020304" pitchFamily="18" charset="0"/>
              </a:rPr>
              <a:t>beam</a:t>
            </a:r>
            <a:r>
              <a:rPr lang="it-IT" sz="2400" dirty="0">
                <a:latin typeface="Times New Roman" panose="02020603050405020304" pitchFamily="18" charset="0"/>
                <a:cs typeface="Times New Roman" panose="02020603050405020304" pitchFamily="18" charset="0"/>
              </a:rPr>
              <a:t> with </a:t>
            </a:r>
            <a:r>
              <a:rPr lang="it-IT" sz="2400" dirty="0" err="1">
                <a:latin typeface="Times New Roman" panose="02020603050405020304" pitchFamily="18" charset="0"/>
                <a:cs typeface="Times New Roman" panose="02020603050405020304" pitchFamily="18" charset="0"/>
              </a:rPr>
              <a:t>parameters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very</a:t>
            </a:r>
            <a:r>
              <a:rPr lang="it-IT" sz="2400" dirty="0">
                <a:latin typeface="Times New Roman" panose="02020603050405020304" pitchFamily="18" charset="0"/>
                <a:cs typeface="Times New Roman" panose="02020603050405020304" pitchFamily="18" charset="0"/>
              </a:rPr>
              <a:t> </a:t>
            </a:r>
          </a:p>
          <a:p>
            <a:r>
              <a:rPr lang="it-IT" sz="2400" dirty="0" err="1">
                <a:latin typeface="Times New Roman" panose="02020603050405020304" pitchFamily="18" charset="0"/>
                <a:cs typeface="Times New Roman" panose="02020603050405020304" pitchFamily="18" charset="0"/>
              </a:rPr>
              <a:t>similar</a:t>
            </a:r>
            <a:r>
              <a:rPr lang="it-IT" sz="2400" dirty="0">
                <a:latin typeface="Times New Roman" panose="02020603050405020304" pitchFamily="18" charset="0"/>
                <a:cs typeface="Times New Roman" panose="02020603050405020304" pitchFamily="18" charset="0"/>
              </a:rPr>
              <a:t> to the </a:t>
            </a:r>
            <a:r>
              <a:rPr lang="it-IT" sz="2400" dirty="0" err="1">
                <a:latin typeface="Times New Roman" panose="02020603050405020304" pitchFamily="18" charset="0"/>
                <a:cs typeface="Times New Roman" panose="02020603050405020304" pitchFamily="18" charset="0"/>
              </a:rPr>
              <a:t>nominal</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ones</a:t>
            </a:r>
            <a:endParaRPr lang="it-IT"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6F3DBCB-69EC-A94F-BB28-6D2FC92E9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1" name="CasellaDiTesto 10"/>
          <p:cNvSpPr txBox="1"/>
          <p:nvPr/>
        </p:nvSpPr>
        <p:spPr>
          <a:xfrm>
            <a:off x="7620000" y="1981200"/>
            <a:ext cx="762000" cy="230832"/>
          </a:xfrm>
          <a:prstGeom prst="rect">
            <a:avLst/>
          </a:prstGeom>
          <a:solidFill>
            <a:schemeClr val="bg1"/>
          </a:solidFill>
        </p:spPr>
        <p:txBody>
          <a:bodyPr wrap="square" rtlCol="0">
            <a:spAutoFit/>
          </a:bodyPr>
          <a:lstStyle/>
          <a:p>
            <a:r>
              <a:rPr lang="it-IT" sz="900" dirty="0"/>
              <a:t>0.5-0.35</a:t>
            </a:r>
          </a:p>
        </p:txBody>
      </p:sp>
      <p:sp>
        <p:nvSpPr>
          <p:cNvPr id="2" name="Oval 1">
            <a:extLst>
              <a:ext uri="{FF2B5EF4-FFF2-40B4-BE49-F238E27FC236}">
                <a16:creationId xmlns:a16="http://schemas.microsoft.com/office/drawing/2014/main" id="{F03AA566-AB5B-9A46-AF37-753D566522B1}"/>
              </a:ext>
            </a:extLst>
          </p:cNvPr>
          <p:cNvSpPr/>
          <p:nvPr/>
        </p:nvSpPr>
        <p:spPr>
          <a:xfrm>
            <a:off x="6858000" y="6019800"/>
            <a:ext cx="1600200" cy="3048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7ECF5047-0CB7-DF43-991B-B62B777E9424}"/>
              </a:ext>
            </a:extLst>
          </p:cNvPr>
          <p:cNvSpPr txBox="1"/>
          <p:nvPr/>
        </p:nvSpPr>
        <p:spPr>
          <a:xfrm>
            <a:off x="5534645" y="6402926"/>
            <a:ext cx="3334967" cy="369332"/>
          </a:xfrm>
          <a:prstGeom prst="rect">
            <a:avLst/>
          </a:prstGeom>
          <a:noFill/>
        </p:spPr>
        <p:txBody>
          <a:bodyPr wrap="square" rtlCol="0">
            <a:spAutoFit/>
          </a:bodyPr>
          <a:lstStyle/>
          <a:p>
            <a:r>
              <a:rPr lang="it-IT"/>
              <a:t>Sirius like,  ESRF-upgrade like</a:t>
            </a:r>
          </a:p>
        </p:txBody>
      </p:sp>
      <p:sp>
        <p:nvSpPr>
          <p:cNvPr id="13" name="Oval 12">
            <a:extLst>
              <a:ext uri="{FF2B5EF4-FFF2-40B4-BE49-F238E27FC236}">
                <a16:creationId xmlns:a16="http://schemas.microsoft.com/office/drawing/2014/main" id="{566FDB39-2814-5F4A-927D-1DC50F3A9A7A}"/>
              </a:ext>
            </a:extLst>
          </p:cNvPr>
          <p:cNvSpPr/>
          <p:nvPr/>
        </p:nvSpPr>
        <p:spPr>
          <a:xfrm>
            <a:off x="7239000" y="3964779"/>
            <a:ext cx="762000" cy="3048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 14">
            <a:extLst>
              <a:ext uri="{FF2B5EF4-FFF2-40B4-BE49-F238E27FC236}">
                <a16:creationId xmlns:a16="http://schemas.microsoft.com/office/drawing/2014/main" id="{4D5D4959-840C-984E-B0AD-D9ACA8638F27}"/>
              </a:ext>
            </a:extLst>
          </p:cNvPr>
          <p:cNvSpPr/>
          <p:nvPr/>
        </p:nvSpPr>
        <p:spPr>
          <a:xfrm>
            <a:off x="7202129" y="5029200"/>
            <a:ext cx="762000" cy="3048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1293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B36A1A-B730-DD4A-9561-6297F3F09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88EFB500-1F14-6B42-80AC-129465AC0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82" y="834472"/>
            <a:ext cx="7400218" cy="5718728"/>
          </a:xfrm>
          <a:prstGeom prst="rect">
            <a:avLst/>
          </a:prstGeom>
        </p:spPr>
      </p:pic>
    </p:spTree>
    <p:extLst>
      <p:ext uri="{BB962C8B-B14F-4D97-AF65-F5344CB8AC3E}">
        <p14:creationId xmlns:p14="http://schemas.microsoft.com/office/powerpoint/2010/main" val="2583600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t="10273" r="2172" b="4401"/>
          <a:stretch/>
        </p:blipFill>
        <p:spPr>
          <a:xfrm>
            <a:off x="4355976" y="3699031"/>
            <a:ext cx="3189774" cy="2159432"/>
          </a:xfrm>
          <a:prstGeom prst="rect">
            <a:avLst/>
          </a:prstGeom>
        </p:spPr>
      </p:pic>
      <p:sp>
        <p:nvSpPr>
          <p:cNvPr id="7" name="Rettangolo 6"/>
          <p:cNvSpPr/>
          <p:nvPr/>
        </p:nvSpPr>
        <p:spPr>
          <a:xfrm>
            <a:off x="0" y="1101857"/>
            <a:ext cx="9136925" cy="553998"/>
          </a:xfrm>
          <a:prstGeom prst="rect">
            <a:avLst/>
          </a:prstGeom>
        </p:spPr>
        <p:txBody>
          <a:bodyPr wrap="none">
            <a:spAutoFit/>
          </a:bodyPr>
          <a:lstStyle/>
          <a:p>
            <a:r>
              <a:rPr lang="it-IT" sz="3000" b="1" dirty="0">
                <a:solidFill>
                  <a:srgbClr val="0070C0"/>
                </a:solidFill>
                <a:latin typeface="Times New Roman" panose="02020603050405020304" pitchFamily="18" charset="0"/>
                <a:cs typeface="Times New Roman" panose="02020603050405020304" pitchFamily="18" charset="0"/>
              </a:rPr>
              <a:t>SASE1:  water </a:t>
            </a:r>
            <a:r>
              <a:rPr lang="it-IT" sz="3000" b="1" dirty="0" err="1">
                <a:solidFill>
                  <a:srgbClr val="0070C0"/>
                </a:solidFill>
                <a:latin typeface="Times New Roman" panose="02020603050405020304" pitchFamily="18" charset="0"/>
                <a:cs typeface="Times New Roman" panose="02020603050405020304" pitchFamily="18" charset="0"/>
              </a:rPr>
              <a:t>window</a:t>
            </a:r>
            <a:r>
              <a:rPr lang="it-IT" sz="3000" b="1" dirty="0">
                <a:solidFill>
                  <a:srgbClr val="0070C0"/>
                </a:solidFill>
                <a:latin typeface="Times New Roman" panose="02020603050405020304" pitchFamily="18" charset="0"/>
                <a:cs typeface="Times New Roman" panose="02020603050405020304" pitchFamily="18" charset="0"/>
              </a:rPr>
              <a:t> (2.77 nm)     ULIX1, </a:t>
            </a:r>
            <a:r>
              <a:rPr lang="it-IT" sz="3000" b="1" dirty="0" err="1">
                <a:solidFill>
                  <a:srgbClr val="0070C0"/>
                </a:solidFill>
                <a:latin typeface="Symbol" panose="05050102010706020507" pitchFamily="18" charset="2"/>
                <a:cs typeface="Times New Roman" panose="02020603050405020304" pitchFamily="18" charset="0"/>
              </a:rPr>
              <a:t>l</a:t>
            </a:r>
            <a:r>
              <a:rPr lang="it-IT" sz="3000" b="1" baseline="-25000" dirty="0" err="1">
                <a:solidFill>
                  <a:srgbClr val="0070C0"/>
                </a:solidFill>
                <a:latin typeface="Times New Roman" panose="02020603050405020304" pitchFamily="18" charset="0"/>
                <a:cs typeface="Times New Roman" panose="02020603050405020304" pitchFamily="18" charset="0"/>
              </a:rPr>
              <a:t>w</a:t>
            </a:r>
            <a:r>
              <a:rPr lang="it-IT" sz="3000" b="1" dirty="0">
                <a:solidFill>
                  <a:srgbClr val="0070C0"/>
                </a:solidFill>
                <a:latin typeface="Times New Roman" panose="02020603050405020304" pitchFamily="18" charset="0"/>
                <a:cs typeface="Times New Roman" panose="02020603050405020304" pitchFamily="18" charset="0"/>
              </a:rPr>
              <a:t>=2.8 cm</a:t>
            </a:r>
          </a:p>
        </p:txBody>
      </p:sp>
      <p:sp>
        <p:nvSpPr>
          <p:cNvPr id="2" name="CasellaDiTesto 1"/>
          <p:cNvSpPr txBox="1"/>
          <p:nvPr/>
        </p:nvSpPr>
        <p:spPr>
          <a:xfrm>
            <a:off x="7029788" y="2055365"/>
            <a:ext cx="1564852" cy="1477328"/>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I=1.5  </a:t>
            </a:r>
            <a:r>
              <a:rPr lang="it-IT" dirty="0" err="1">
                <a:latin typeface="Times New Roman" panose="02020603050405020304" pitchFamily="18" charset="0"/>
                <a:cs typeface="Times New Roman" panose="02020603050405020304" pitchFamily="18" charset="0"/>
              </a:rPr>
              <a:t>kA</a:t>
            </a:r>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emit</a:t>
            </a:r>
            <a:r>
              <a:rPr lang="it-IT" dirty="0">
                <a:latin typeface="Times New Roman" panose="02020603050405020304" pitchFamily="18" charset="0"/>
                <a:cs typeface="Times New Roman" panose="02020603050405020304" pitchFamily="18" charset="0"/>
              </a:rPr>
              <a:t>=0.35 </a:t>
            </a:r>
            <a:r>
              <a:rPr lang="it-IT" dirty="0" err="1">
                <a:latin typeface="Times New Roman" panose="02020603050405020304" pitchFamily="18" charset="0"/>
                <a:cs typeface="Times New Roman" panose="02020603050405020304" pitchFamily="18" charset="0"/>
              </a:rPr>
              <a:t>um</a:t>
            </a:r>
            <a:endParaRPr lang="it-IT" dirty="0">
              <a:latin typeface="Times New Roman" panose="02020603050405020304" pitchFamily="18" charset="0"/>
              <a:cs typeface="Times New Roman" panose="02020603050405020304" pitchFamily="18" charset="0"/>
            </a:endParaRPr>
          </a:p>
          <a:p>
            <a:r>
              <a:rPr lang="it-IT" dirty="0">
                <a:latin typeface="Symbol" panose="05050102010706020507" pitchFamily="18" charset="2"/>
                <a:cs typeface="Times New Roman" panose="02020603050405020304" pitchFamily="18" charset="0"/>
              </a:rPr>
              <a:t> D</a:t>
            </a:r>
            <a:r>
              <a:rPr lang="it-IT" dirty="0">
                <a:latin typeface="Times New Roman" panose="02020603050405020304" pitchFamily="18" charset="0"/>
                <a:cs typeface="Times New Roman" panose="02020603050405020304" pitchFamily="18" charset="0"/>
              </a:rPr>
              <a:t>E/E=3.6 10</a:t>
            </a:r>
            <a:r>
              <a:rPr lang="it-IT" baseline="30000" dirty="0">
                <a:latin typeface="Times New Roman" panose="02020603050405020304" pitchFamily="18" charset="0"/>
                <a:cs typeface="Times New Roman" panose="02020603050405020304" pitchFamily="18" charset="0"/>
              </a:rPr>
              <a:t>-4</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a:t>
            </a:r>
            <a:r>
              <a:rPr lang="it-IT" baseline="-25000" dirty="0" err="1">
                <a:latin typeface="Times New Roman" panose="02020603050405020304" pitchFamily="18" charset="0"/>
                <a:cs typeface="Times New Roman" panose="02020603050405020304" pitchFamily="18" charset="0"/>
              </a:rPr>
              <a:t>w</a:t>
            </a:r>
            <a:r>
              <a:rPr lang="it-IT" dirty="0">
                <a:latin typeface="Times New Roman" panose="02020603050405020304" pitchFamily="18" charset="0"/>
                <a:cs typeface="Times New Roman" panose="02020603050405020304" pitchFamily="18" charset="0"/>
              </a:rPr>
              <a:t>=2.5</a:t>
            </a: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=10-3 </a:t>
            </a:r>
            <a:r>
              <a:rPr lang="it-IT" dirty="0" err="1">
                <a:latin typeface="Times New Roman" panose="02020603050405020304" pitchFamily="18" charset="0"/>
                <a:cs typeface="Times New Roman" panose="02020603050405020304" pitchFamily="18" charset="0"/>
              </a:rPr>
              <a:t>fs</a:t>
            </a:r>
            <a:endParaRPr lang="it-IT" dirty="0">
              <a:latin typeface="Times New Roman" panose="02020603050405020304" pitchFamily="18" charset="0"/>
              <a:cs typeface="Times New Roman" panose="02020603050405020304" pitchFamily="18" charset="0"/>
            </a:endParaRPr>
          </a:p>
        </p:txBody>
      </p:sp>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p:cNvSpPr txBox="1"/>
          <p:nvPr/>
        </p:nvSpPr>
        <p:spPr>
          <a:xfrm>
            <a:off x="7596336" y="4212945"/>
            <a:ext cx="906017" cy="507831"/>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Spectrum</a:t>
            </a:r>
            <a:endParaRPr lang="it-IT" sz="1350" b="1" dirty="0">
              <a:solidFill>
                <a:srgbClr val="FF000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30 m</a:t>
            </a:r>
          </a:p>
        </p:txBody>
      </p:sp>
      <p:graphicFrame>
        <p:nvGraphicFramePr>
          <p:cNvPr id="8" name="Tabella 7"/>
          <p:cNvGraphicFramePr>
            <a:graphicFrameLocks noGrp="1"/>
          </p:cNvGraphicFramePr>
          <p:nvPr>
            <p:extLst/>
          </p:nvPr>
        </p:nvGraphicFramePr>
        <p:xfrm>
          <a:off x="467544" y="1916832"/>
          <a:ext cx="2862318" cy="3091459"/>
        </p:xfrm>
        <a:graphic>
          <a:graphicData uri="http://schemas.openxmlformats.org/drawingml/2006/table">
            <a:tbl>
              <a:tblPr firstRow="1" bandRow="1">
                <a:tableStyleId>{5C22544A-7EE6-4342-B048-85BDC9FD1C3A}</a:tableStyleId>
              </a:tblPr>
              <a:tblGrid>
                <a:gridCol w="1134126">
                  <a:extLst>
                    <a:ext uri="{9D8B030D-6E8A-4147-A177-3AD203B41FA5}">
                      <a16:colId xmlns:a16="http://schemas.microsoft.com/office/drawing/2014/main" val="3546734144"/>
                    </a:ext>
                  </a:extLst>
                </a:gridCol>
                <a:gridCol w="918102">
                  <a:extLst>
                    <a:ext uri="{9D8B030D-6E8A-4147-A177-3AD203B41FA5}">
                      <a16:colId xmlns:a16="http://schemas.microsoft.com/office/drawing/2014/main" val="3315903952"/>
                    </a:ext>
                  </a:extLst>
                </a:gridCol>
                <a:gridCol w="810090">
                  <a:extLst>
                    <a:ext uri="{9D8B030D-6E8A-4147-A177-3AD203B41FA5}">
                      <a16:colId xmlns:a16="http://schemas.microsoft.com/office/drawing/2014/main" val="3918886215"/>
                    </a:ext>
                  </a:extLst>
                </a:gridCol>
              </a:tblGrid>
              <a:tr h="205740">
                <a:tc>
                  <a:txBody>
                    <a:bodyPr/>
                    <a:lstStyle/>
                    <a:p>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16pC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50 </a:t>
                      </a:r>
                      <a:r>
                        <a:rPr lang="it-IT" sz="900" dirty="0" err="1">
                          <a:solidFill>
                            <a:srgbClr val="002060"/>
                          </a:solidFill>
                          <a:latin typeface="Times New Roman" panose="02020603050405020304" pitchFamily="18" charset="0"/>
                          <a:cs typeface="Times New Roman" panose="02020603050405020304" pitchFamily="18" charset="0"/>
                        </a:rPr>
                        <a:t>pC</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0535951"/>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e-En (</a:t>
                      </a:r>
                      <a:r>
                        <a:rPr lang="it-IT" sz="900" dirty="0" err="1">
                          <a:solidFill>
                            <a:srgbClr val="002060"/>
                          </a:solidFill>
                          <a:latin typeface="Times New Roman" panose="02020603050405020304" pitchFamily="18" charset="0"/>
                          <a:cs typeface="Times New Roman" panose="02020603050405020304" pitchFamily="18" charset="0"/>
                        </a:rPr>
                        <a:t>GeV</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3.2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3.2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718798"/>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Und </a:t>
                      </a:r>
                      <a:r>
                        <a:rPr lang="it-IT" sz="900" dirty="0" err="1">
                          <a:solidFill>
                            <a:srgbClr val="002060"/>
                          </a:solidFill>
                          <a:latin typeface="Times New Roman" panose="02020603050405020304" pitchFamily="18" charset="0"/>
                          <a:cs typeface="Times New Roman" panose="02020603050405020304" pitchFamily="18" charset="0"/>
                        </a:rPr>
                        <a:t>l_w</a:t>
                      </a:r>
                      <a:r>
                        <a:rPr lang="it-IT" sz="900" dirty="0">
                          <a:solidFill>
                            <a:srgbClr val="002060"/>
                          </a:solidFill>
                          <a:latin typeface="Times New Roman" panose="02020603050405020304" pitchFamily="18" charset="0"/>
                          <a:cs typeface="Times New Roman" panose="02020603050405020304" pitchFamily="18" charset="0"/>
                        </a:rPr>
                        <a:t>,</a:t>
                      </a:r>
                      <a:r>
                        <a:rPr lang="it-IT" sz="900" baseline="0" dirty="0">
                          <a:solidFill>
                            <a:srgbClr val="002060"/>
                          </a:solidFill>
                          <a:latin typeface="Times New Roman" panose="02020603050405020304" pitchFamily="18" charset="0"/>
                          <a:cs typeface="Times New Roman" panose="02020603050405020304" pitchFamily="18" charset="0"/>
                        </a:rPr>
                        <a:t> L</a:t>
                      </a:r>
                      <a:r>
                        <a:rPr lang="it-IT" sz="900" dirty="0">
                          <a:solidFill>
                            <a:srgbClr val="002060"/>
                          </a:solidFill>
                          <a:latin typeface="Times New Roman" panose="02020603050405020304" pitchFamily="18" charset="0"/>
                          <a:cs typeface="Times New Roman" panose="02020603050405020304" pitchFamily="18" charset="0"/>
                        </a:rPr>
                        <a:t>(</a:t>
                      </a:r>
                      <a:r>
                        <a:rPr lang="it-IT" sz="900" dirty="0" err="1">
                          <a:solidFill>
                            <a:srgbClr val="002060"/>
                          </a:solidFill>
                          <a:latin typeface="Times New Roman" panose="02020603050405020304" pitchFamily="18" charset="0"/>
                          <a:cs typeface="Times New Roman" panose="02020603050405020304" pitchFamily="18" charset="0"/>
                        </a:rPr>
                        <a:t>cm,m</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3 , 25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5, 25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4159587"/>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Ph</a:t>
                      </a:r>
                      <a:r>
                        <a:rPr lang="it-IT" sz="900" dirty="0">
                          <a:solidFill>
                            <a:srgbClr val="002060"/>
                          </a:solidFill>
                          <a:latin typeface="Times New Roman" panose="02020603050405020304" pitchFamily="18" charset="0"/>
                          <a:cs typeface="Times New Roman" panose="02020603050405020304" pitchFamily="18" charset="0"/>
                        </a:rPr>
                        <a:t>-en</a:t>
                      </a:r>
                      <a:r>
                        <a:rPr lang="it-IT" sz="900" baseline="0" dirty="0">
                          <a:solidFill>
                            <a:srgbClr val="002060"/>
                          </a:solidFill>
                          <a:latin typeface="Times New Roman" panose="02020603050405020304" pitchFamily="18" charset="0"/>
                          <a:cs typeface="Times New Roman" panose="02020603050405020304" pitchFamily="18" charset="0"/>
                        </a:rPr>
                        <a:t> </a:t>
                      </a:r>
                      <a:r>
                        <a:rPr lang="it-IT" sz="900" dirty="0">
                          <a:solidFill>
                            <a:srgbClr val="002060"/>
                          </a:solidFill>
                          <a:latin typeface="Times New Roman" panose="02020603050405020304" pitchFamily="18" charset="0"/>
                          <a:cs typeface="Times New Roman" panose="02020603050405020304" pitchFamily="18" charset="0"/>
                        </a:rPr>
                        <a:t>(</a:t>
                      </a:r>
                      <a:r>
                        <a:rPr lang="it-IT" sz="900" dirty="0" err="1">
                          <a:solidFill>
                            <a:srgbClr val="002060"/>
                          </a:solidFill>
                          <a:latin typeface="Times New Roman" panose="02020603050405020304" pitchFamily="18" charset="0"/>
                          <a:cs typeface="Times New Roman" panose="02020603050405020304" pitchFamily="18" charset="0"/>
                        </a:rPr>
                        <a:t>keV</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0.45 (2.8nm)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0.45 (2.8nm)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511871"/>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Rep</a:t>
                      </a:r>
                      <a:r>
                        <a:rPr lang="it-IT" sz="900" baseline="0" dirty="0">
                          <a:solidFill>
                            <a:srgbClr val="002060"/>
                          </a:solidFill>
                          <a:latin typeface="Times New Roman" panose="02020603050405020304" pitchFamily="18" charset="0"/>
                          <a:cs typeface="Times New Roman" panose="02020603050405020304" pitchFamily="18" charset="0"/>
                        </a:rPr>
                        <a:t> rate</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1927230"/>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Energy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rgbClr val="002060"/>
                          </a:solidFill>
                          <a:latin typeface="Times New Roman" panose="02020603050405020304" pitchFamily="18" charset="0"/>
                          <a:cs typeface="Times New Roman" panose="02020603050405020304" pitchFamily="18" charset="0"/>
                        </a:rPr>
                        <a:t>21 </a:t>
                      </a:r>
                      <a:r>
                        <a:rPr lang="it-IT" sz="900" dirty="0" err="1">
                          <a:solidFill>
                            <a:srgbClr val="002060"/>
                          </a:solidFill>
                          <a:latin typeface="Symbol" panose="05050102010706020507" pitchFamily="18" charset="2"/>
                          <a:cs typeface="Times New Roman" panose="02020603050405020304" pitchFamily="18" charset="0"/>
                        </a:rPr>
                        <a:t>m</a:t>
                      </a:r>
                      <a:r>
                        <a:rPr lang="it-IT" sz="900" dirty="0" err="1">
                          <a:solidFill>
                            <a:srgbClr val="002060"/>
                          </a:solidFill>
                          <a:latin typeface="Times New Roman" panose="02020603050405020304" pitchFamily="18" charset="0"/>
                          <a:cs typeface="Times New Roman" panose="02020603050405020304" pitchFamily="18" charset="0"/>
                        </a:rPr>
                        <a:t>J</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900" dirty="0">
                          <a:solidFill>
                            <a:schemeClr val="accent1">
                              <a:lumMod val="50000"/>
                            </a:schemeClr>
                          </a:solidFill>
                          <a:latin typeface="Times New Roman" panose="02020603050405020304" pitchFamily="18" charset="0"/>
                          <a:cs typeface="Times New Roman" panose="02020603050405020304" pitchFamily="18" charset="0"/>
                        </a:rPr>
                        <a:t>156 </a:t>
                      </a:r>
                      <a:r>
                        <a:rPr lang="it-IT" sz="900" dirty="0" err="1">
                          <a:solidFill>
                            <a:srgbClr val="002060"/>
                          </a:solidFill>
                          <a:latin typeface="Symbol" panose="05050102010706020507" pitchFamily="18" charset="2"/>
                          <a:cs typeface="Times New Roman" panose="02020603050405020304" pitchFamily="18" charset="0"/>
                        </a:rPr>
                        <a:t>m</a:t>
                      </a:r>
                      <a:r>
                        <a:rPr lang="it-IT" sz="900" dirty="0" err="1">
                          <a:solidFill>
                            <a:srgbClr val="002060"/>
                          </a:solidFill>
                          <a:latin typeface="Times New Roman" panose="02020603050405020304" pitchFamily="18" charset="0"/>
                          <a:cs typeface="Times New Roman" panose="02020603050405020304" pitchFamily="18" charset="0"/>
                        </a:rPr>
                        <a:t>J</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725233"/>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Numb</a:t>
                      </a:r>
                      <a:r>
                        <a:rPr lang="it-IT" sz="900" dirty="0">
                          <a:solidFill>
                            <a:srgbClr val="002060"/>
                          </a:solidFill>
                          <a:latin typeface="Times New Roman" panose="02020603050405020304" pitchFamily="18" charset="0"/>
                          <a:cs typeface="Times New Roman" panose="02020603050405020304" pitchFamily="18" charset="0"/>
                        </a:rPr>
                        <a:t> per </a:t>
                      </a:r>
                      <a:r>
                        <a:rPr lang="it-IT" sz="900" dirty="0" err="1">
                          <a:solidFill>
                            <a:srgbClr val="002060"/>
                          </a:solidFill>
                          <a:latin typeface="Times New Roman" panose="02020603050405020304" pitchFamily="18" charset="0"/>
                          <a:cs typeface="Times New Roman" panose="02020603050405020304" pitchFamily="18" charset="0"/>
                        </a:rPr>
                        <a:t>shot</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3 10</a:t>
                      </a:r>
                      <a:r>
                        <a:rPr lang="it-IT" sz="900" b="1" baseline="30000" dirty="0">
                          <a:solidFill>
                            <a:srgbClr val="FF0000"/>
                          </a:solidFill>
                          <a:latin typeface="Times New Roman" panose="02020603050405020304" pitchFamily="18" charset="0"/>
                          <a:cs typeface="Times New Roman" panose="02020603050405020304" pitchFamily="18" charset="0"/>
                        </a:rPr>
                        <a:t>11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2.2 10</a:t>
                      </a:r>
                      <a:r>
                        <a:rPr lang="it-IT" sz="900" b="1" baseline="30000" dirty="0">
                          <a:solidFill>
                            <a:srgbClr val="FF0000"/>
                          </a:solidFill>
                          <a:latin typeface="Times New Roman" panose="02020603050405020304" pitchFamily="18" charset="0"/>
                          <a:cs typeface="Times New Roman" panose="02020603050405020304" pitchFamily="18" charset="0"/>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975355"/>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Bandwidth</a:t>
                      </a:r>
                      <a:r>
                        <a:rPr lang="it-IT" sz="900" dirty="0">
                          <a:solidFill>
                            <a:srgbClr val="002060"/>
                          </a:solidFill>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4595571"/>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Pulse</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duration</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fs</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5100780"/>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N/ s (s</a:t>
                      </a:r>
                      <a:r>
                        <a:rPr lang="it-IT" sz="900" baseline="30000" dirty="0">
                          <a:solidFill>
                            <a:srgbClr val="002060"/>
                          </a:solidFill>
                          <a:latin typeface="Times New Roman" panose="02020603050405020304" pitchFamily="18" charset="0"/>
                          <a:cs typeface="Times New Roman" panose="02020603050405020304" pitchFamily="18" charset="0"/>
                        </a:rPr>
                        <a:t>-1</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3</a:t>
                      </a:r>
                      <a:r>
                        <a:rPr lang="it-IT" sz="900" b="1" baseline="0" dirty="0">
                          <a:solidFill>
                            <a:srgbClr val="00B050"/>
                          </a:solidFill>
                          <a:latin typeface="Times New Roman" panose="02020603050405020304" pitchFamily="18" charset="0"/>
                          <a:cs typeface="Times New Roman" panose="02020603050405020304" pitchFamily="18" charset="0"/>
                        </a:rPr>
                        <a:t> </a:t>
                      </a:r>
                      <a:r>
                        <a:rPr lang="it-IT" sz="900" b="1" dirty="0">
                          <a:solidFill>
                            <a:srgbClr val="00B050"/>
                          </a:solidFill>
                          <a:latin typeface="Times New Roman" panose="02020603050405020304" pitchFamily="18" charset="0"/>
                          <a:cs typeface="Times New Roman" panose="02020603050405020304" pitchFamily="18" charset="0"/>
                        </a:rPr>
                        <a:t>10</a:t>
                      </a:r>
                      <a:r>
                        <a:rPr lang="it-IT" sz="900" b="1" baseline="30000" dirty="0">
                          <a:solidFill>
                            <a:srgbClr val="00B050"/>
                          </a:solidFill>
                          <a:latin typeface="Times New Roman" panose="02020603050405020304" pitchFamily="18" charset="0"/>
                          <a:cs typeface="Times New Roman" panose="02020603050405020304" pitchFamily="18" charset="0"/>
                        </a:rPr>
                        <a:t>17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2.2 10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4528541"/>
                  </a:ext>
                </a:extLst>
              </a:tr>
              <a:tr h="205740">
                <a:tc>
                  <a:txBody>
                    <a:bodyPr/>
                    <a:lstStyle/>
                    <a:p>
                      <a:r>
                        <a:rPr lang="it-IT" sz="900" dirty="0">
                          <a:solidFill>
                            <a:srgbClr val="002060"/>
                          </a:solidFill>
                          <a:latin typeface="Times New Roman" panose="02020603050405020304" pitchFamily="18" charset="0"/>
                          <a:cs typeface="Times New Roman" panose="02020603050405020304" pitchFamily="18" charset="0"/>
                        </a:rPr>
                        <a:t>S </a:t>
                      </a:r>
                      <a:r>
                        <a:rPr lang="it-IT" sz="900" dirty="0" err="1">
                          <a:solidFill>
                            <a:srgbClr val="002060"/>
                          </a:solidFill>
                          <a:latin typeface="Times New Roman" panose="02020603050405020304" pitchFamily="18" charset="0"/>
                          <a:cs typeface="Times New Roman" panose="02020603050405020304" pitchFamily="18" charset="0"/>
                        </a:rPr>
                        <a:t>dens</a:t>
                      </a:r>
                      <a:r>
                        <a:rPr lang="it-IT" sz="900" dirty="0">
                          <a:solidFill>
                            <a:srgbClr val="002060"/>
                          </a:solidFill>
                          <a:latin typeface="Times New Roman" panose="02020603050405020304" pitchFamily="18" charset="0"/>
                          <a:cs typeface="Times New Roman" panose="02020603050405020304" pitchFamily="18" charset="0"/>
                        </a:rPr>
                        <a:t>(N/</a:t>
                      </a:r>
                      <a:r>
                        <a:rPr lang="it-IT" sz="900" dirty="0" err="1">
                          <a:solidFill>
                            <a:srgbClr val="002060"/>
                          </a:solidFill>
                          <a:latin typeface="Times New Roman" panose="02020603050405020304" pitchFamily="18" charset="0"/>
                          <a:cs typeface="Times New Roman" panose="02020603050405020304" pitchFamily="18" charset="0"/>
                        </a:rPr>
                        <a:t>shot</a:t>
                      </a:r>
                      <a:r>
                        <a:rPr lang="it-IT" sz="900" dirty="0">
                          <a:solidFill>
                            <a:srgbClr val="002060"/>
                          </a:solidFill>
                          <a:latin typeface="Times New Roman" panose="02020603050405020304" pitchFamily="18" charset="0"/>
                          <a:cs typeface="Times New Roman" panose="02020603050405020304" pitchFamily="18" charset="0"/>
                        </a:rPr>
                        <a:t>/%</a:t>
                      </a:r>
                      <a:r>
                        <a:rPr lang="it-IT" sz="900" dirty="0" err="1">
                          <a:solidFill>
                            <a:srgbClr val="002060"/>
                          </a:solidFill>
                          <a:latin typeface="Times New Roman" panose="02020603050405020304" pitchFamily="18" charset="0"/>
                          <a:cs typeface="Times New Roman" panose="02020603050405020304" pitchFamily="18" charset="0"/>
                        </a:rPr>
                        <a:t>bw</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1.7 10</a:t>
                      </a:r>
                      <a:r>
                        <a:rPr lang="it-IT" sz="900" b="1" baseline="30000" dirty="0">
                          <a:solidFill>
                            <a:srgbClr val="FF0000"/>
                          </a:solidFill>
                          <a:latin typeface="Times New Roman" panose="02020603050405020304" pitchFamily="18" charset="0"/>
                          <a:cs typeface="Times New Roman" panose="02020603050405020304" pitchFamily="18" charset="0"/>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1.5 10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13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184073"/>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Radiation</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size</a:t>
                      </a:r>
                      <a:r>
                        <a:rPr lang="it-IT" sz="900" dirty="0">
                          <a:solidFill>
                            <a:srgbClr val="002060"/>
                          </a:solidFill>
                          <a:latin typeface="Times New Roman" panose="02020603050405020304" pitchFamily="18" charset="0"/>
                          <a:cs typeface="Times New Roman" panose="02020603050405020304" pitchFamily="18" charset="0"/>
                        </a:rPr>
                        <a:t> mm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0.07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9865669"/>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Divergence</a:t>
                      </a:r>
                      <a:r>
                        <a:rPr lang="it-IT" sz="900" dirty="0">
                          <a:solidFill>
                            <a:srgbClr val="002060"/>
                          </a:solidFill>
                          <a:latin typeface="Times New Roman" panose="02020603050405020304" pitchFamily="18" charset="0"/>
                          <a:cs typeface="Times New Roman" panose="02020603050405020304" pitchFamily="18" charset="0"/>
                        </a:rPr>
                        <a:t> </a:t>
                      </a:r>
                      <a:r>
                        <a:rPr lang="it-IT" sz="900" dirty="0" err="1">
                          <a:solidFill>
                            <a:srgbClr val="002060"/>
                          </a:solidFill>
                          <a:latin typeface="Times New Roman" panose="02020603050405020304" pitchFamily="18" charset="0"/>
                          <a:cs typeface="Times New Roman" panose="02020603050405020304" pitchFamily="18" charset="0"/>
                        </a:rPr>
                        <a:t>mrad</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FF0000"/>
                          </a:solidFill>
                          <a:latin typeface="Times New Roman" panose="02020603050405020304" pitchFamily="18" charset="0"/>
                          <a:cs typeface="Times New Roman" panose="02020603050405020304" pitchFamily="18" charset="0"/>
                        </a:rPr>
                        <a:t>2.5 10</a:t>
                      </a:r>
                      <a:r>
                        <a:rPr lang="it-IT" sz="900" b="1" baseline="30000" dirty="0">
                          <a:solidFill>
                            <a:srgbClr val="FF0000"/>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1.810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9428776"/>
                  </a:ext>
                </a:extLst>
              </a:tr>
              <a:tr h="211099">
                <a:tc>
                  <a:txBody>
                    <a:bodyPr/>
                    <a:lstStyle/>
                    <a:p>
                      <a:r>
                        <a:rPr lang="it-IT" sz="900" dirty="0">
                          <a:solidFill>
                            <a:srgbClr val="002060"/>
                          </a:solidFill>
                          <a:latin typeface="Times New Roman" panose="02020603050405020304" pitchFamily="18" charset="0"/>
                          <a:cs typeface="Times New Roman" panose="02020603050405020304" pitchFamily="18" charset="0"/>
                        </a:rPr>
                        <a:t>Tot. S. d. (N/s/%</a:t>
                      </a:r>
                      <a:r>
                        <a:rPr lang="it-IT" sz="900" dirty="0" err="1">
                          <a:solidFill>
                            <a:srgbClr val="002060"/>
                          </a:solidFill>
                          <a:latin typeface="Times New Roman" panose="02020603050405020304" pitchFamily="18" charset="0"/>
                          <a:cs typeface="Times New Roman" panose="02020603050405020304" pitchFamily="18" charset="0"/>
                        </a:rPr>
                        <a:t>bw</a:t>
                      </a:r>
                      <a:r>
                        <a:rPr lang="it-IT" sz="9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00B050"/>
                          </a:solidFill>
                          <a:latin typeface="Times New Roman" panose="02020603050405020304" pitchFamily="18" charset="0"/>
                          <a:cs typeface="Times New Roman" panose="02020603050405020304" pitchFamily="18" charset="0"/>
                        </a:rPr>
                        <a:t>1.7 10</a:t>
                      </a:r>
                      <a:r>
                        <a:rPr lang="it-IT" sz="900" b="1" baseline="30000" dirty="0">
                          <a:solidFill>
                            <a:srgbClr val="00B050"/>
                          </a:solidFill>
                          <a:latin typeface="Times New Roman" panose="02020603050405020304" pitchFamily="18" charset="0"/>
                          <a:cs typeface="Times New Roman" panose="02020603050405020304" pitchFamily="18" charset="0"/>
                        </a:rPr>
                        <a:t>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dirty="0">
                          <a:solidFill>
                            <a:schemeClr val="accent1">
                              <a:lumMod val="50000"/>
                            </a:schemeClr>
                          </a:solidFill>
                          <a:latin typeface="Times New Roman" panose="02020603050405020304" pitchFamily="18" charset="0"/>
                          <a:cs typeface="Times New Roman" panose="02020603050405020304" pitchFamily="18" charset="0"/>
                        </a:rPr>
                        <a:t>1.5 10</a:t>
                      </a:r>
                      <a:r>
                        <a:rPr lang="it-IT" sz="900" baseline="30000" dirty="0">
                          <a:solidFill>
                            <a:schemeClr val="accent1">
                              <a:lumMod val="50000"/>
                            </a:schemeClr>
                          </a:solidFill>
                          <a:latin typeface="Times New Roman" panose="02020603050405020304" pitchFamily="18" charset="0"/>
                          <a:cs typeface="Times New Roman" panose="02020603050405020304" pitchFamily="18" charset="0"/>
                        </a:rPr>
                        <a:t>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880582"/>
                  </a:ext>
                </a:extLst>
              </a:tr>
              <a:tr h="205740">
                <a:tc>
                  <a:txBody>
                    <a:bodyPr/>
                    <a:lstStyle/>
                    <a:p>
                      <a:r>
                        <a:rPr lang="it-IT" sz="900" dirty="0" err="1">
                          <a:solidFill>
                            <a:srgbClr val="002060"/>
                          </a:solidFill>
                          <a:latin typeface="Times New Roman" panose="02020603050405020304" pitchFamily="18" charset="0"/>
                          <a:cs typeface="Times New Roman" panose="02020603050405020304" pitchFamily="18" charset="0"/>
                        </a:rPr>
                        <a:t>Coherence</a:t>
                      </a:r>
                      <a:endParaRPr lang="it-IT" sz="9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aseline="0" dirty="0">
                          <a:solidFill>
                            <a:srgbClr val="00B050"/>
                          </a:solidFill>
                          <a:latin typeface="Times New Roman" panose="02020603050405020304" pitchFamily="18" charset="0"/>
                          <a:cs typeface="Times New Roman" panose="02020603050405020304" pitchFamily="18" charset="0"/>
                        </a:rPr>
                        <a:t> </a:t>
                      </a:r>
                      <a:r>
                        <a:rPr lang="it-IT" sz="900" b="1" baseline="0" dirty="0">
                          <a:solidFill>
                            <a:srgbClr val="00B050"/>
                          </a:solidFill>
                          <a:latin typeface="Times New Roman" panose="02020603050405020304" pitchFamily="18" charset="0"/>
                          <a:cs typeface="Times New Roman" panose="02020603050405020304" pitchFamily="18" charset="0"/>
                        </a:rPr>
                        <a:t>Single Spike</a:t>
                      </a:r>
                      <a:endParaRPr lang="it-IT" sz="900" b="1" dirty="0">
                        <a:solidFill>
                          <a:srgbClr val="00B05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900" b="1" dirty="0">
                          <a:solidFill>
                            <a:srgbClr val="CC0000"/>
                          </a:solidFill>
                          <a:latin typeface="Times New Roman" panose="02020603050405020304" pitchFamily="18" charset="0"/>
                          <a:cs typeface="Times New Roman" panose="02020603050405020304" pitchFamily="18" charset="0"/>
                        </a:rPr>
                        <a:t>SASE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586161"/>
                  </a:ext>
                </a:extLst>
              </a:tr>
            </a:tbl>
          </a:graphicData>
        </a:graphic>
      </p:graphicFrame>
      <p:sp>
        <p:nvSpPr>
          <p:cNvPr id="12" name="CasellaDiTesto 11"/>
          <p:cNvSpPr txBox="1"/>
          <p:nvPr/>
        </p:nvSpPr>
        <p:spPr>
          <a:xfrm>
            <a:off x="3787403" y="4293097"/>
            <a:ext cx="655949" cy="507831"/>
          </a:xfrm>
          <a:prstGeom prst="rect">
            <a:avLst/>
          </a:prstGeom>
          <a:noFill/>
        </p:spPr>
        <p:txBody>
          <a:bodyPr wrap="none" rtlCol="0">
            <a:spAutoFit/>
          </a:bodyPr>
          <a:lstStyle/>
          <a:p>
            <a:r>
              <a:rPr lang="it-IT" sz="1350" b="1" dirty="0" err="1">
                <a:solidFill>
                  <a:schemeClr val="accent5">
                    <a:lumMod val="75000"/>
                  </a:schemeClr>
                </a:solidFill>
                <a:latin typeface="Times New Roman" panose="02020603050405020304" pitchFamily="18" charset="0"/>
                <a:cs typeface="Times New Roman" panose="02020603050405020304" pitchFamily="18" charset="0"/>
              </a:rPr>
              <a:t>Power</a:t>
            </a:r>
            <a:endParaRPr lang="it-IT" sz="1350" b="1" dirty="0">
              <a:solidFill>
                <a:schemeClr val="accent5">
                  <a:lumMod val="75000"/>
                </a:schemeClr>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30 m</a:t>
            </a:r>
          </a:p>
        </p:txBody>
      </p:sp>
      <p:pic>
        <p:nvPicPr>
          <p:cNvPr id="3" name="Immagine 2"/>
          <p:cNvPicPr>
            <a:picLocks noChangeAspect="1"/>
          </p:cNvPicPr>
          <p:nvPr/>
        </p:nvPicPr>
        <p:blipFill rotWithShape="1">
          <a:blip r:embed="rId3"/>
          <a:srcRect l="9104" t="22384" r="35381" b="5158"/>
          <a:stretch/>
        </p:blipFill>
        <p:spPr>
          <a:xfrm>
            <a:off x="4193958" y="1916833"/>
            <a:ext cx="2493252" cy="1785386"/>
          </a:xfrm>
          <a:prstGeom prst="rect">
            <a:avLst/>
          </a:prstGeom>
        </p:spPr>
      </p:pic>
      <p:sp>
        <p:nvSpPr>
          <p:cNvPr id="5" name="Rettangolo 4"/>
          <p:cNvSpPr/>
          <p:nvPr/>
        </p:nvSpPr>
        <p:spPr>
          <a:xfrm>
            <a:off x="5544108" y="2834934"/>
            <a:ext cx="856325" cy="300082"/>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Q=16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p:txBody>
      </p:sp>
      <p:sp>
        <p:nvSpPr>
          <p:cNvPr id="18" name="Rettangolo 17"/>
          <p:cNvSpPr/>
          <p:nvPr/>
        </p:nvSpPr>
        <p:spPr>
          <a:xfrm>
            <a:off x="4788024" y="2294874"/>
            <a:ext cx="856325" cy="300082"/>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Q=50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4626006" y="1916832"/>
            <a:ext cx="71365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Growth</a:t>
            </a:r>
            <a:endParaRPr lang="it-IT" sz="1350" dirty="0">
              <a:latin typeface="Times New Roman" panose="02020603050405020304" pitchFamily="18" charset="0"/>
              <a:cs typeface="Times New Roman" panose="02020603050405020304" pitchFamily="18" charset="0"/>
            </a:endParaRPr>
          </a:p>
        </p:txBody>
      </p:sp>
      <p:sp>
        <p:nvSpPr>
          <p:cNvPr id="19" name="Rettangolo 18"/>
          <p:cNvSpPr/>
          <p:nvPr/>
        </p:nvSpPr>
        <p:spPr>
          <a:xfrm>
            <a:off x="7596336" y="3807043"/>
            <a:ext cx="856325" cy="507831"/>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Q=50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a:p>
            <a:r>
              <a:rPr lang="it-IT" sz="1350" b="1" dirty="0">
                <a:solidFill>
                  <a:srgbClr val="00B050"/>
                </a:solidFill>
                <a:latin typeface="Times New Roman" panose="02020603050405020304" pitchFamily="18" charset="0"/>
                <a:cs typeface="Times New Roman" panose="02020603050405020304" pitchFamily="18" charset="0"/>
              </a:rPr>
              <a:t>SASE</a:t>
            </a:r>
          </a:p>
        </p:txBody>
      </p:sp>
      <p:sp>
        <p:nvSpPr>
          <p:cNvPr id="20" name="Rettangolo 19"/>
          <p:cNvSpPr/>
          <p:nvPr/>
        </p:nvSpPr>
        <p:spPr>
          <a:xfrm>
            <a:off x="7596336" y="4995175"/>
            <a:ext cx="1093569" cy="507831"/>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Q=16 </a:t>
            </a:r>
            <a:r>
              <a:rPr lang="it-IT" sz="1350" b="1" dirty="0" err="1">
                <a:solidFill>
                  <a:srgbClr val="00B050"/>
                </a:solidFill>
                <a:latin typeface="Times New Roman" panose="02020603050405020304" pitchFamily="18" charset="0"/>
                <a:cs typeface="Times New Roman" panose="02020603050405020304" pitchFamily="18" charset="0"/>
              </a:rPr>
              <a:t>pC</a:t>
            </a:r>
            <a:endParaRPr lang="it-IT" sz="1350" b="1" dirty="0">
              <a:solidFill>
                <a:srgbClr val="00B050"/>
              </a:solidFill>
              <a:latin typeface="Times New Roman" panose="02020603050405020304" pitchFamily="18" charset="0"/>
              <a:cs typeface="Times New Roman" panose="02020603050405020304" pitchFamily="18" charset="0"/>
            </a:endParaRPr>
          </a:p>
          <a:p>
            <a:r>
              <a:rPr lang="it-IT" sz="1350" b="1" dirty="0">
                <a:solidFill>
                  <a:srgbClr val="00B050"/>
                </a:solidFill>
                <a:latin typeface="Times New Roman" panose="02020603050405020304" pitchFamily="18" charset="0"/>
                <a:cs typeface="Times New Roman" panose="02020603050405020304" pitchFamily="18" charset="0"/>
              </a:rPr>
              <a:t>Single Spike</a:t>
            </a:r>
          </a:p>
        </p:txBody>
      </p:sp>
      <p:pic>
        <p:nvPicPr>
          <p:cNvPr id="15" name="Picture 14">
            <a:extLst>
              <a:ext uri="{FF2B5EF4-FFF2-40B4-BE49-F238E27FC236}">
                <a16:creationId xmlns:a16="http://schemas.microsoft.com/office/drawing/2014/main" id="{BBC3E1DE-B4BB-3E4D-8821-163A9E457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395172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148" t="19694" r="34816" b="5267"/>
          <a:stretch/>
        </p:blipFill>
        <p:spPr>
          <a:xfrm>
            <a:off x="4193958" y="1808821"/>
            <a:ext cx="2399134" cy="1852064"/>
          </a:xfrm>
          <a:prstGeom prst="rect">
            <a:avLst/>
          </a:prstGeom>
        </p:spPr>
      </p:pic>
      <p:sp>
        <p:nvSpPr>
          <p:cNvPr id="4" name="Rettangolo 3"/>
          <p:cNvSpPr/>
          <p:nvPr/>
        </p:nvSpPr>
        <p:spPr>
          <a:xfrm>
            <a:off x="0" y="857251"/>
            <a:ext cx="9078278" cy="789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Rettangolo 6"/>
          <p:cNvSpPr/>
          <p:nvPr/>
        </p:nvSpPr>
        <p:spPr>
          <a:xfrm>
            <a:off x="120455" y="1058372"/>
            <a:ext cx="8957823" cy="553998"/>
          </a:xfrm>
          <a:prstGeom prst="rect">
            <a:avLst/>
          </a:prstGeom>
        </p:spPr>
        <p:txBody>
          <a:bodyPr wrap="square">
            <a:spAutoFit/>
          </a:bodyPr>
          <a:lstStyle/>
          <a:p>
            <a:r>
              <a:rPr lang="it-IT" sz="3000" b="1" dirty="0">
                <a:solidFill>
                  <a:srgbClr val="0070C0"/>
                </a:solidFill>
                <a:latin typeface="Times New Roman" panose="02020603050405020304" pitchFamily="18" charset="0"/>
                <a:cs typeface="Times New Roman" panose="02020603050405020304" pitchFamily="18" charset="0"/>
              </a:rPr>
              <a:t>SASE2:  linear </a:t>
            </a:r>
            <a:r>
              <a:rPr lang="it-IT" sz="3000" b="1" dirty="0" err="1">
                <a:solidFill>
                  <a:srgbClr val="0070C0"/>
                </a:solidFill>
                <a:latin typeface="Times New Roman" panose="02020603050405020304" pitchFamily="18" charset="0"/>
                <a:cs typeface="Times New Roman" panose="02020603050405020304" pitchFamily="18" charset="0"/>
              </a:rPr>
              <a:t>spectroscopy</a:t>
            </a:r>
            <a:r>
              <a:rPr lang="it-IT" sz="3000" b="1" dirty="0">
                <a:solidFill>
                  <a:srgbClr val="0070C0"/>
                </a:solidFill>
                <a:latin typeface="Times New Roman" panose="02020603050405020304" pitchFamily="18" charset="0"/>
                <a:cs typeface="Times New Roman" panose="02020603050405020304" pitchFamily="18" charset="0"/>
              </a:rPr>
              <a:t> (4.17 Å),   ULIX2, 1.2 cm</a:t>
            </a:r>
          </a:p>
        </p:txBody>
      </p:sp>
      <p:sp>
        <p:nvSpPr>
          <p:cNvPr id="11" name="CasellaDiTesto 10"/>
          <p:cNvSpPr txBox="1"/>
          <p:nvPr/>
        </p:nvSpPr>
        <p:spPr>
          <a:xfrm>
            <a:off x="5257075" y="2795390"/>
            <a:ext cx="71365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Growth</a:t>
            </a:r>
            <a:endParaRPr lang="it-IT" sz="135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4307009" y="4696654"/>
            <a:ext cx="998076" cy="507831"/>
          </a:xfrm>
          <a:prstGeom prst="rect">
            <a:avLst/>
          </a:prstGeom>
          <a:noFill/>
        </p:spPr>
        <p:txBody>
          <a:bodyPr wrap="square" rtlCol="0">
            <a:spAutoFit/>
          </a:bodyPr>
          <a:lstStyle/>
          <a:p>
            <a:r>
              <a:rPr lang="it-IT" sz="1350" dirty="0" err="1">
                <a:latin typeface="Times New Roman" panose="02020603050405020304" pitchFamily="18" charset="0"/>
                <a:cs typeface="Times New Roman" panose="02020603050405020304" pitchFamily="18" charset="0"/>
              </a:rPr>
              <a:t>Spectrum</a:t>
            </a:r>
            <a:endParaRPr lang="it-IT" sz="1350" dirty="0">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sp>
        <p:nvSpPr>
          <p:cNvPr id="14" name="CasellaDiTesto 13"/>
          <p:cNvSpPr txBox="1"/>
          <p:nvPr/>
        </p:nvSpPr>
        <p:spPr>
          <a:xfrm>
            <a:off x="3653898" y="4455319"/>
            <a:ext cx="629649" cy="715581"/>
          </a:xfrm>
          <a:prstGeom prst="rect">
            <a:avLst/>
          </a:prstGeom>
          <a:noFill/>
        </p:spPr>
        <p:txBody>
          <a:bodyPr wrap="squar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Power</a:t>
            </a:r>
            <a:endParaRPr lang="it-IT" sz="1350" b="1" dirty="0">
              <a:solidFill>
                <a:srgbClr val="0070C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graphicFrame>
        <p:nvGraphicFramePr>
          <p:cNvPr id="17" name="Tabella 16"/>
          <p:cNvGraphicFramePr>
            <a:graphicFrameLocks noGrp="1"/>
          </p:cNvGraphicFramePr>
          <p:nvPr>
            <p:extLst/>
          </p:nvPr>
        </p:nvGraphicFramePr>
        <p:xfrm>
          <a:off x="305526" y="1700808"/>
          <a:ext cx="3240361" cy="3556629"/>
        </p:xfrm>
        <a:graphic>
          <a:graphicData uri="http://schemas.openxmlformats.org/drawingml/2006/table">
            <a:tbl>
              <a:tblPr firstRow="1" bandRow="1">
                <a:tableStyleId>{5C22544A-7EE6-4342-B048-85BDC9FD1C3A}</a:tableStyleId>
              </a:tblPr>
              <a:tblGrid>
                <a:gridCol w="1318112">
                  <a:extLst>
                    <a:ext uri="{9D8B030D-6E8A-4147-A177-3AD203B41FA5}">
                      <a16:colId xmlns:a16="http://schemas.microsoft.com/office/drawing/2014/main" val="3546734144"/>
                    </a:ext>
                  </a:extLst>
                </a:gridCol>
                <a:gridCol w="988585">
                  <a:extLst>
                    <a:ext uri="{9D8B030D-6E8A-4147-A177-3AD203B41FA5}">
                      <a16:colId xmlns:a16="http://schemas.microsoft.com/office/drawing/2014/main" val="3315903952"/>
                    </a:ext>
                  </a:extLst>
                </a:gridCol>
                <a:gridCol w="933664">
                  <a:extLst>
                    <a:ext uri="{9D8B030D-6E8A-4147-A177-3AD203B41FA5}">
                      <a16:colId xmlns:a16="http://schemas.microsoft.com/office/drawing/2014/main" val="471670794"/>
                    </a:ext>
                  </a:extLst>
                </a:gridCol>
              </a:tblGrid>
              <a:tr h="228600">
                <a:tc>
                  <a:txBody>
                    <a:bodyPr/>
                    <a:lstStyle/>
                    <a:p>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rgbClr val="002060"/>
                          </a:solidFill>
                          <a:latin typeface="Times New Roman" panose="02020603050405020304" pitchFamily="18" charset="0"/>
                          <a:cs typeface="Times New Roman" panose="02020603050405020304" pitchFamily="18" charset="0"/>
                        </a:rPr>
                        <a:t>50 </a:t>
                      </a:r>
                      <a:r>
                        <a:rPr lang="it-IT" sz="1100" dirty="0" err="1">
                          <a:solidFill>
                            <a:srgbClr val="002060"/>
                          </a:solidFill>
                          <a:latin typeface="Times New Roman" panose="02020603050405020304" pitchFamily="18" charset="0"/>
                          <a:cs typeface="Times New Roman" panose="02020603050405020304" pitchFamily="18" charset="0"/>
                        </a:rPr>
                        <a:t>pC</a:t>
                      </a:r>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rgbClr val="002060"/>
                          </a:solidFill>
                          <a:latin typeface="Times New Roman" panose="02020603050405020304" pitchFamily="18" charset="0"/>
                          <a:cs typeface="Times New Roman" panose="02020603050405020304" pitchFamily="18" charset="0"/>
                        </a:rPr>
                        <a:t>8 </a:t>
                      </a:r>
                      <a:r>
                        <a:rPr lang="it-IT" sz="1100" dirty="0" err="1">
                          <a:solidFill>
                            <a:srgbClr val="002060"/>
                          </a:solidFill>
                          <a:latin typeface="Times New Roman" panose="02020603050405020304" pitchFamily="18" charset="0"/>
                          <a:cs typeface="Times New Roman" panose="02020603050405020304" pitchFamily="18" charset="0"/>
                        </a:rPr>
                        <a:t>pC</a:t>
                      </a:r>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0535951"/>
                  </a:ext>
                </a:extLst>
              </a:tr>
              <a:tr h="228600">
                <a:tc>
                  <a:txBody>
                    <a:bodyPr/>
                    <a:lstStyle/>
                    <a:p>
                      <a:r>
                        <a:rPr lang="it-IT" sz="1100" dirty="0">
                          <a:solidFill>
                            <a:srgbClr val="002060"/>
                          </a:solidFill>
                          <a:latin typeface="Times New Roman" panose="02020603050405020304" pitchFamily="18" charset="0"/>
                          <a:cs typeface="Times New Roman" panose="02020603050405020304" pitchFamily="18" charset="0"/>
                        </a:rPr>
                        <a:t>e-En (</a:t>
                      </a:r>
                      <a:r>
                        <a:rPr lang="it-IT" sz="1100" dirty="0" err="1">
                          <a:solidFill>
                            <a:srgbClr val="002060"/>
                          </a:solidFill>
                          <a:latin typeface="Times New Roman" panose="02020603050405020304" pitchFamily="18" charset="0"/>
                          <a:cs typeface="Times New Roman" panose="02020603050405020304" pitchFamily="18" charset="0"/>
                        </a:rPr>
                        <a:t>GeV</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718798"/>
                  </a:ext>
                </a:extLst>
              </a:tr>
              <a:tr h="228600">
                <a:tc>
                  <a:txBody>
                    <a:bodyPr/>
                    <a:lstStyle/>
                    <a:p>
                      <a:r>
                        <a:rPr lang="it-IT" sz="1100" dirty="0">
                          <a:solidFill>
                            <a:srgbClr val="002060"/>
                          </a:solidFill>
                          <a:latin typeface="Times New Roman" panose="02020603050405020304" pitchFamily="18" charset="0"/>
                          <a:cs typeface="Times New Roman" panose="02020603050405020304" pitchFamily="18" charset="0"/>
                        </a:rPr>
                        <a:t>Und </a:t>
                      </a:r>
                      <a:r>
                        <a:rPr lang="it-IT" sz="1100" dirty="0" err="1">
                          <a:solidFill>
                            <a:srgbClr val="002060"/>
                          </a:solidFill>
                          <a:latin typeface="Symbol" panose="05050102010706020507" pitchFamily="18" charset="2"/>
                          <a:cs typeface="Times New Roman" panose="02020603050405020304" pitchFamily="18" charset="0"/>
                        </a:rPr>
                        <a:t>l</a:t>
                      </a:r>
                      <a:r>
                        <a:rPr lang="it-IT" sz="1100" dirty="0" err="1">
                          <a:solidFill>
                            <a:srgbClr val="002060"/>
                          </a:solidFill>
                          <a:latin typeface="Times New Roman" panose="02020603050405020304" pitchFamily="18" charset="0"/>
                          <a:cs typeface="Times New Roman" panose="02020603050405020304" pitchFamily="18" charset="0"/>
                        </a:rPr>
                        <a:t>w</a:t>
                      </a:r>
                      <a:r>
                        <a:rPr lang="it-IT" sz="1100" dirty="0">
                          <a:solidFill>
                            <a:srgbClr val="002060"/>
                          </a:solidFill>
                          <a:latin typeface="Times New Roman" panose="02020603050405020304" pitchFamily="18" charset="0"/>
                          <a:cs typeface="Times New Roman" panose="02020603050405020304" pitchFamily="18" charset="0"/>
                        </a:rPr>
                        <a:t>, L(</a:t>
                      </a:r>
                      <a:r>
                        <a:rPr lang="it-IT" sz="1100" dirty="0" err="1">
                          <a:solidFill>
                            <a:srgbClr val="002060"/>
                          </a:solidFill>
                          <a:latin typeface="Times New Roman" panose="02020603050405020304" pitchFamily="18" charset="0"/>
                          <a:cs typeface="Times New Roman" panose="02020603050405020304" pitchFamily="18" charset="0"/>
                        </a:rPr>
                        <a:t>cm,m</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1.2      60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1.2    60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4159587"/>
                  </a:ext>
                </a:extLst>
              </a:tr>
              <a:tr h="228600">
                <a:tc>
                  <a:txBody>
                    <a:bodyPr/>
                    <a:lstStyle/>
                    <a:p>
                      <a:r>
                        <a:rPr lang="it-IT" sz="1100" dirty="0" err="1">
                          <a:solidFill>
                            <a:srgbClr val="002060"/>
                          </a:solidFill>
                          <a:latin typeface="Times New Roman" panose="02020603050405020304" pitchFamily="18" charset="0"/>
                          <a:cs typeface="Times New Roman" panose="02020603050405020304" pitchFamily="18" charset="0"/>
                        </a:rPr>
                        <a:t>Ph</a:t>
                      </a:r>
                      <a:r>
                        <a:rPr lang="it-IT" sz="1100" dirty="0">
                          <a:solidFill>
                            <a:srgbClr val="002060"/>
                          </a:solidFill>
                          <a:latin typeface="Times New Roman" panose="02020603050405020304" pitchFamily="18" charset="0"/>
                          <a:cs typeface="Times New Roman" panose="02020603050405020304" pitchFamily="18" charset="0"/>
                        </a:rPr>
                        <a:t>-en</a:t>
                      </a:r>
                      <a:r>
                        <a:rPr lang="it-IT" sz="1100" baseline="0" dirty="0">
                          <a:solidFill>
                            <a:srgbClr val="002060"/>
                          </a:solidFill>
                          <a:latin typeface="Times New Roman" panose="02020603050405020304" pitchFamily="18" charset="0"/>
                          <a:cs typeface="Times New Roman" panose="02020603050405020304" pitchFamily="18" charset="0"/>
                        </a:rPr>
                        <a:t> </a:t>
                      </a:r>
                      <a:r>
                        <a:rPr lang="it-IT" sz="1100" dirty="0">
                          <a:solidFill>
                            <a:srgbClr val="002060"/>
                          </a:solidFill>
                          <a:latin typeface="Times New Roman" panose="02020603050405020304" pitchFamily="18" charset="0"/>
                          <a:cs typeface="Times New Roman" panose="02020603050405020304" pitchFamily="18" charset="0"/>
                        </a:rPr>
                        <a:t>(</a:t>
                      </a:r>
                      <a:r>
                        <a:rPr lang="it-IT" sz="1100" dirty="0" err="1">
                          <a:solidFill>
                            <a:srgbClr val="002060"/>
                          </a:solidFill>
                          <a:latin typeface="Times New Roman" panose="02020603050405020304" pitchFamily="18" charset="0"/>
                          <a:cs typeface="Times New Roman" panose="02020603050405020304" pitchFamily="18" charset="0"/>
                        </a:rPr>
                        <a:t>keV</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511871"/>
                  </a:ext>
                </a:extLst>
              </a:tr>
              <a:tr h="228600">
                <a:tc>
                  <a:txBody>
                    <a:bodyPr/>
                    <a:lstStyle/>
                    <a:p>
                      <a:r>
                        <a:rPr lang="it-IT" sz="1100" dirty="0">
                          <a:solidFill>
                            <a:srgbClr val="002060"/>
                          </a:solidFill>
                          <a:latin typeface="Times New Roman" panose="02020603050405020304" pitchFamily="18" charset="0"/>
                          <a:cs typeface="Times New Roman" panose="02020603050405020304" pitchFamily="18" charset="0"/>
                        </a:rPr>
                        <a:t>Rep</a:t>
                      </a:r>
                      <a:r>
                        <a:rPr lang="it-IT" sz="1100" baseline="0" dirty="0">
                          <a:solidFill>
                            <a:srgbClr val="002060"/>
                          </a:solidFill>
                          <a:latin typeface="Times New Roman" panose="02020603050405020304" pitchFamily="18" charset="0"/>
                          <a:cs typeface="Times New Roman" panose="02020603050405020304" pitchFamily="18" charset="0"/>
                        </a:rPr>
                        <a:t> rate (MHz)</a:t>
                      </a:r>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1927230"/>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rgbClr val="002060"/>
                          </a:solidFill>
                          <a:latin typeface="Times New Roman" panose="02020603050405020304" pitchFamily="18" charset="0"/>
                          <a:cs typeface="Times New Roman" panose="02020603050405020304" pitchFamily="18" charset="0"/>
                        </a:rPr>
                        <a:t>Energy (</a:t>
                      </a:r>
                      <a:r>
                        <a:rPr lang="it-IT" sz="1100" dirty="0" err="1">
                          <a:solidFill>
                            <a:schemeClr val="tx1"/>
                          </a:solidFill>
                          <a:latin typeface="Symbol" panose="05050102010706020507" pitchFamily="18" charset="2"/>
                          <a:cs typeface="Times New Roman" panose="02020603050405020304" pitchFamily="18" charset="0"/>
                        </a:rPr>
                        <a:t>m</a:t>
                      </a:r>
                      <a:r>
                        <a:rPr lang="it-IT" sz="1100" dirty="0" err="1">
                          <a:solidFill>
                            <a:schemeClr val="tx1"/>
                          </a:solidFill>
                          <a:latin typeface="Times New Roman" panose="02020603050405020304" pitchFamily="18" charset="0"/>
                          <a:cs typeface="Times New Roman" panose="02020603050405020304" pitchFamily="18" charset="0"/>
                        </a:rPr>
                        <a:t>J</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42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725233"/>
                  </a:ext>
                </a:extLst>
              </a:tr>
              <a:tr h="228600">
                <a:tc>
                  <a:txBody>
                    <a:bodyPr/>
                    <a:lstStyle/>
                    <a:p>
                      <a:r>
                        <a:rPr lang="it-IT" sz="1100" dirty="0" err="1">
                          <a:solidFill>
                            <a:srgbClr val="002060"/>
                          </a:solidFill>
                          <a:latin typeface="Times New Roman" panose="02020603050405020304" pitchFamily="18" charset="0"/>
                          <a:cs typeface="Times New Roman" panose="02020603050405020304" pitchFamily="18" charset="0"/>
                        </a:rPr>
                        <a:t>Numb</a:t>
                      </a:r>
                      <a:r>
                        <a:rPr lang="it-IT" sz="1100" dirty="0">
                          <a:solidFill>
                            <a:srgbClr val="002060"/>
                          </a:solidFill>
                          <a:latin typeface="Times New Roman" panose="02020603050405020304" pitchFamily="18" charset="0"/>
                          <a:cs typeface="Times New Roman" panose="02020603050405020304" pitchFamily="18" charset="0"/>
                        </a:rPr>
                        <a:t> per </a:t>
                      </a:r>
                      <a:r>
                        <a:rPr lang="it-IT" sz="1100" dirty="0" err="1">
                          <a:solidFill>
                            <a:srgbClr val="002060"/>
                          </a:solidFill>
                          <a:latin typeface="Times New Roman" panose="02020603050405020304" pitchFamily="18" charset="0"/>
                          <a:cs typeface="Times New Roman" panose="02020603050405020304" pitchFamily="18" charset="0"/>
                        </a:rPr>
                        <a:t>shot</a:t>
                      </a:r>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8.75</a:t>
                      </a:r>
                      <a:r>
                        <a:rPr lang="it-IT" sz="1100" baseline="0" dirty="0">
                          <a:solidFill>
                            <a:schemeClr val="tx1"/>
                          </a:solidFill>
                          <a:latin typeface="Times New Roman" panose="02020603050405020304" pitchFamily="18" charset="0"/>
                          <a:cs typeface="Times New Roman" panose="02020603050405020304" pitchFamily="18" charset="0"/>
                        </a:rPr>
                        <a:t> 10</a:t>
                      </a:r>
                      <a:r>
                        <a:rPr lang="it-IT" sz="1100" baseline="30000" dirty="0">
                          <a:solidFill>
                            <a:schemeClr val="tx1"/>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Times New Roman" panose="02020603050405020304" pitchFamily="18" charset="0"/>
                          <a:cs typeface="Times New Roman" panose="02020603050405020304" pitchFamily="18" charset="0"/>
                        </a:rPr>
                        <a:t>5.4</a:t>
                      </a:r>
                      <a:r>
                        <a:rPr lang="it-IT" sz="1100" baseline="0" dirty="0">
                          <a:solidFill>
                            <a:schemeClr val="tx1"/>
                          </a:solidFill>
                          <a:latin typeface="Times New Roman" panose="02020603050405020304" pitchFamily="18" charset="0"/>
                          <a:cs typeface="Times New Roman" panose="02020603050405020304" pitchFamily="18" charset="0"/>
                        </a:rPr>
                        <a:t> 10</a:t>
                      </a:r>
                      <a:r>
                        <a:rPr lang="it-IT" sz="1100" baseline="30000" dirty="0">
                          <a:solidFill>
                            <a:schemeClr val="tx1"/>
                          </a:solidFill>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975355"/>
                  </a:ext>
                </a:extLst>
              </a:tr>
              <a:tr h="228600">
                <a:tc>
                  <a:txBody>
                    <a:bodyPr/>
                    <a:lstStyle/>
                    <a:p>
                      <a:r>
                        <a:rPr lang="it-IT" sz="1100" dirty="0" err="1">
                          <a:solidFill>
                            <a:srgbClr val="002060"/>
                          </a:solidFill>
                          <a:latin typeface="Times New Roman" panose="02020603050405020304" pitchFamily="18" charset="0"/>
                          <a:cs typeface="Times New Roman" panose="02020603050405020304" pitchFamily="18" charset="0"/>
                        </a:rPr>
                        <a:t>Bandwidth</a:t>
                      </a:r>
                      <a:r>
                        <a:rPr lang="it-IT" sz="1100" dirty="0">
                          <a:solidFill>
                            <a:srgbClr val="002060"/>
                          </a:solidFill>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0.45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0.8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4595571"/>
                  </a:ext>
                </a:extLst>
              </a:tr>
              <a:tr h="228600">
                <a:tc>
                  <a:txBody>
                    <a:bodyPr/>
                    <a:lstStyle/>
                    <a:p>
                      <a:r>
                        <a:rPr lang="it-IT" sz="1100" dirty="0" err="1">
                          <a:solidFill>
                            <a:srgbClr val="002060"/>
                          </a:solidFill>
                          <a:latin typeface="Times New Roman" panose="02020603050405020304" pitchFamily="18" charset="0"/>
                          <a:cs typeface="Times New Roman" panose="02020603050405020304" pitchFamily="18" charset="0"/>
                        </a:rPr>
                        <a:t>Pulse</a:t>
                      </a:r>
                      <a:r>
                        <a:rPr lang="it-IT" sz="1100" dirty="0">
                          <a:solidFill>
                            <a:srgbClr val="002060"/>
                          </a:solidFill>
                          <a:latin typeface="Times New Roman" panose="02020603050405020304" pitchFamily="18" charset="0"/>
                          <a:cs typeface="Times New Roman" panose="02020603050405020304" pitchFamily="18" charset="0"/>
                        </a:rPr>
                        <a:t> </a:t>
                      </a:r>
                      <a:r>
                        <a:rPr lang="it-IT" sz="1100" dirty="0" err="1">
                          <a:solidFill>
                            <a:srgbClr val="002060"/>
                          </a:solidFill>
                          <a:latin typeface="Times New Roman" panose="02020603050405020304" pitchFamily="18" charset="0"/>
                          <a:cs typeface="Times New Roman" panose="02020603050405020304" pitchFamily="18" charset="0"/>
                        </a:rPr>
                        <a:t>duration</a:t>
                      </a:r>
                      <a:r>
                        <a:rPr lang="it-IT" sz="1100" dirty="0">
                          <a:solidFill>
                            <a:srgbClr val="002060"/>
                          </a:solidFill>
                          <a:latin typeface="Times New Roman" panose="02020603050405020304" pitchFamily="18" charset="0"/>
                          <a:cs typeface="Times New Roman" panose="02020603050405020304" pitchFamily="18" charset="0"/>
                        </a:rPr>
                        <a:t> (</a:t>
                      </a:r>
                      <a:r>
                        <a:rPr lang="it-IT" sz="1100" dirty="0" err="1">
                          <a:solidFill>
                            <a:srgbClr val="002060"/>
                          </a:solidFill>
                          <a:latin typeface="Times New Roman" panose="02020603050405020304" pitchFamily="18" charset="0"/>
                          <a:cs typeface="Times New Roman" panose="02020603050405020304" pitchFamily="18" charset="0"/>
                        </a:rPr>
                        <a:t>fs</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6.6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205994"/>
                  </a:ext>
                </a:extLst>
              </a:tr>
              <a:tr h="228600">
                <a:tc>
                  <a:txBody>
                    <a:bodyPr/>
                    <a:lstStyle/>
                    <a:p>
                      <a:r>
                        <a:rPr lang="it-IT" sz="1100" dirty="0">
                          <a:solidFill>
                            <a:srgbClr val="002060"/>
                          </a:solidFill>
                          <a:latin typeface="Times New Roman" panose="02020603050405020304" pitchFamily="18" charset="0"/>
                          <a:cs typeface="Times New Roman" panose="02020603050405020304" pitchFamily="18" charset="0"/>
                        </a:rPr>
                        <a:t>N/ s (s-1)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8.75 10</a:t>
                      </a:r>
                      <a:r>
                        <a:rPr lang="it-IT" sz="1100" baseline="30000" dirty="0">
                          <a:solidFill>
                            <a:schemeClr val="tx1"/>
                          </a:solidFill>
                          <a:latin typeface="Times New Roman" panose="02020603050405020304" pitchFamily="18" charset="0"/>
                          <a:cs typeface="Times New Roman" panose="02020603050405020304" pitchFamily="18" charset="0"/>
                        </a:rPr>
                        <a:t>16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Times New Roman" panose="02020603050405020304" pitchFamily="18" charset="0"/>
                          <a:cs typeface="Times New Roman" panose="02020603050405020304" pitchFamily="18" charset="0"/>
                        </a:rPr>
                        <a:t>5.4 10</a:t>
                      </a:r>
                      <a:r>
                        <a:rPr lang="it-IT" sz="1100" baseline="30000" dirty="0">
                          <a:solidFill>
                            <a:schemeClr val="tx1"/>
                          </a:solidFill>
                          <a:latin typeface="Times New Roman" panose="02020603050405020304" pitchFamily="18" charset="0"/>
                          <a:cs typeface="Times New Roman" panose="02020603050405020304" pitchFamily="18" charset="0"/>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4528541"/>
                  </a:ext>
                </a:extLst>
              </a:tr>
              <a:tr h="228600">
                <a:tc>
                  <a:txBody>
                    <a:bodyPr/>
                    <a:lstStyle/>
                    <a:p>
                      <a:r>
                        <a:rPr lang="it-IT" sz="1100" dirty="0">
                          <a:solidFill>
                            <a:srgbClr val="002060"/>
                          </a:solidFill>
                          <a:latin typeface="Times New Roman" panose="02020603050405020304" pitchFamily="18" charset="0"/>
                          <a:cs typeface="Times New Roman" panose="02020603050405020304" pitchFamily="18" charset="0"/>
                        </a:rPr>
                        <a:t>S </a:t>
                      </a:r>
                      <a:r>
                        <a:rPr lang="it-IT" sz="1100" dirty="0" err="1">
                          <a:solidFill>
                            <a:srgbClr val="002060"/>
                          </a:solidFill>
                          <a:latin typeface="Times New Roman" panose="02020603050405020304" pitchFamily="18" charset="0"/>
                          <a:cs typeface="Times New Roman" panose="02020603050405020304" pitchFamily="18" charset="0"/>
                        </a:rPr>
                        <a:t>dens</a:t>
                      </a:r>
                      <a:r>
                        <a:rPr lang="it-IT" sz="1100" dirty="0">
                          <a:solidFill>
                            <a:srgbClr val="002060"/>
                          </a:solidFill>
                          <a:latin typeface="Times New Roman" panose="02020603050405020304" pitchFamily="18" charset="0"/>
                          <a:cs typeface="Times New Roman" panose="02020603050405020304" pitchFamily="18" charset="0"/>
                        </a:rPr>
                        <a:t>(N/</a:t>
                      </a:r>
                      <a:r>
                        <a:rPr lang="it-IT" sz="1100" dirty="0" err="1">
                          <a:solidFill>
                            <a:srgbClr val="002060"/>
                          </a:solidFill>
                          <a:latin typeface="Times New Roman" panose="02020603050405020304" pitchFamily="18" charset="0"/>
                          <a:cs typeface="Times New Roman" panose="02020603050405020304" pitchFamily="18" charset="0"/>
                        </a:rPr>
                        <a:t>shot</a:t>
                      </a:r>
                      <a:r>
                        <a:rPr lang="it-IT" sz="1100" dirty="0">
                          <a:solidFill>
                            <a:srgbClr val="002060"/>
                          </a:solidFill>
                          <a:latin typeface="Times New Roman" panose="02020603050405020304" pitchFamily="18" charset="0"/>
                          <a:cs typeface="Times New Roman" panose="02020603050405020304" pitchFamily="18" charset="0"/>
                        </a:rPr>
                        <a:t>/%</a:t>
                      </a:r>
                      <a:r>
                        <a:rPr lang="it-IT" sz="1100" dirty="0" err="1">
                          <a:solidFill>
                            <a:srgbClr val="002060"/>
                          </a:solidFill>
                          <a:latin typeface="Times New Roman" panose="02020603050405020304" pitchFamily="18" charset="0"/>
                          <a:cs typeface="Times New Roman" panose="02020603050405020304" pitchFamily="18" charset="0"/>
                        </a:rPr>
                        <a:t>bw</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1.94 10</a:t>
                      </a:r>
                      <a:r>
                        <a:rPr lang="it-IT" sz="1100" baseline="30000" dirty="0">
                          <a:solidFill>
                            <a:schemeClr val="tx1"/>
                          </a:solidFill>
                          <a:latin typeface="Times New Roman" panose="02020603050405020304" pitchFamily="18" charset="0"/>
                          <a:cs typeface="Times New Roman" panose="02020603050405020304" pitchFamily="18" charset="0"/>
                        </a:rPr>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Times New Roman" panose="02020603050405020304" pitchFamily="18" charset="0"/>
                          <a:cs typeface="Times New Roman" panose="02020603050405020304" pitchFamily="18" charset="0"/>
                        </a:rPr>
                        <a:t>6.7 10</a:t>
                      </a:r>
                      <a:r>
                        <a:rPr lang="it-IT" sz="1100" baseline="30000" dirty="0">
                          <a:solidFill>
                            <a:schemeClr val="tx1"/>
                          </a:solidFill>
                          <a:latin typeface="Times New Roman" panose="02020603050405020304" pitchFamily="18" charset="0"/>
                          <a:cs typeface="Times New Roman" panose="02020603050405020304" pitchFamily="18" charset="0"/>
                        </a:rPr>
                        <a:t>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184073"/>
                  </a:ext>
                </a:extLst>
              </a:tr>
              <a:tr h="228600">
                <a:tc>
                  <a:txBody>
                    <a:bodyPr/>
                    <a:lstStyle/>
                    <a:p>
                      <a:r>
                        <a:rPr lang="it-IT" sz="1100" dirty="0">
                          <a:solidFill>
                            <a:srgbClr val="002060"/>
                          </a:solidFill>
                          <a:latin typeface="Times New Roman" panose="02020603050405020304" pitchFamily="18" charset="0"/>
                          <a:cs typeface="Times New Roman" panose="02020603050405020304" pitchFamily="18" charset="0"/>
                        </a:rPr>
                        <a:t>Tot. </a:t>
                      </a:r>
                      <a:r>
                        <a:rPr lang="it-IT" sz="1100" dirty="0" err="1">
                          <a:solidFill>
                            <a:srgbClr val="002060"/>
                          </a:solidFill>
                          <a:latin typeface="Times New Roman" panose="02020603050405020304" pitchFamily="18" charset="0"/>
                          <a:cs typeface="Times New Roman" panose="02020603050405020304" pitchFamily="18" charset="0"/>
                        </a:rPr>
                        <a:t>spect</a:t>
                      </a:r>
                      <a:r>
                        <a:rPr lang="it-IT" sz="1100" dirty="0">
                          <a:solidFill>
                            <a:srgbClr val="002060"/>
                          </a:solidFill>
                          <a:latin typeface="Times New Roman" panose="02020603050405020304" pitchFamily="18" charset="0"/>
                          <a:cs typeface="Times New Roman" panose="02020603050405020304" pitchFamily="18" charset="0"/>
                        </a:rPr>
                        <a:t> </a:t>
                      </a:r>
                      <a:r>
                        <a:rPr lang="it-IT" sz="1100" dirty="0" err="1">
                          <a:solidFill>
                            <a:srgbClr val="002060"/>
                          </a:solidFill>
                          <a:latin typeface="Times New Roman" panose="02020603050405020304" pitchFamily="18" charset="0"/>
                          <a:cs typeface="Times New Roman" panose="02020603050405020304" pitchFamily="18" charset="0"/>
                        </a:rPr>
                        <a:t>dens</a:t>
                      </a:r>
                      <a:r>
                        <a:rPr lang="it-IT" sz="11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1.94 10</a:t>
                      </a:r>
                      <a:r>
                        <a:rPr lang="it-IT" sz="1100" baseline="30000" dirty="0">
                          <a:solidFill>
                            <a:schemeClr val="tx1"/>
                          </a:solidFill>
                          <a:latin typeface="Times New Roman" panose="02020603050405020304" pitchFamily="18" charset="0"/>
                          <a:cs typeface="Times New Roman" panose="02020603050405020304" pitchFamily="18" charset="0"/>
                        </a:rPr>
                        <a:t>16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solidFill>
                            <a:schemeClr val="tx1"/>
                          </a:solidFill>
                          <a:latin typeface="Times New Roman" panose="02020603050405020304" pitchFamily="18" charset="0"/>
                          <a:cs typeface="Times New Roman" panose="02020603050405020304" pitchFamily="18" charset="0"/>
                        </a:rPr>
                        <a:t>6.7 10</a:t>
                      </a:r>
                      <a:r>
                        <a:rPr lang="it-IT" sz="1100" baseline="30000" dirty="0">
                          <a:solidFill>
                            <a:schemeClr val="tx1"/>
                          </a:solidFill>
                          <a:latin typeface="Times New Roman" panose="02020603050405020304" pitchFamily="18" charset="0"/>
                          <a:cs typeface="Times New Roman" panose="02020603050405020304" pitchFamily="18" charset="0"/>
                        </a:rPr>
                        <a:t>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880582"/>
                  </a:ext>
                </a:extLst>
              </a:tr>
              <a:tr h="228600">
                <a:tc>
                  <a:txBody>
                    <a:bodyPr/>
                    <a:lstStyle/>
                    <a:p>
                      <a:r>
                        <a:rPr lang="it-IT" sz="1100" dirty="0" err="1">
                          <a:solidFill>
                            <a:srgbClr val="002060"/>
                          </a:solidFill>
                          <a:latin typeface="Times New Roman" panose="02020603050405020304" pitchFamily="18" charset="0"/>
                          <a:cs typeface="Times New Roman" panose="02020603050405020304" pitchFamily="18" charset="0"/>
                        </a:rPr>
                        <a:t>Radiation</a:t>
                      </a:r>
                      <a:r>
                        <a:rPr lang="it-IT" sz="1100" dirty="0">
                          <a:solidFill>
                            <a:srgbClr val="002060"/>
                          </a:solidFill>
                          <a:latin typeface="Times New Roman" panose="02020603050405020304" pitchFamily="18" charset="0"/>
                          <a:cs typeface="Times New Roman" panose="02020603050405020304" pitchFamily="18" charset="0"/>
                        </a:rPr>
                        <a:t> </a:t>
                      </a:r>
                      <a:r>
                        <a:rPr lang="it-IT" sz="1100" dirty="0" err="1">
                          <a:solidFill>
                            <a:srgbClr val="002060"/>
                          </a:solidFill>
                          <a:latin typeface="Times New Roman" panose="02020603050405020304" pitchFamily="18" charset="0"/>
                          <a:cs typeface="Times New Roman" panose="02020603050405020304" pitchFamily="18" charset="0"/>
                        </a:rPr>
                        <a:t>size</a:t>
                      </a:r>
                      <a:r>
                        <a:rPr lang="it-IT" sz="1100" dirty="0">
                          <a:solidFill>
                            <a:srgbClr val="002060"/>
                          </a:solidFill>
                          <a:latin typeface="Times New Roman" panose="02020603050405020304" pitchFamily="18" charset="0"/>
                          <a:cs typeface="Times New Roman" panose="02020603050405020304" pitchFamily="18" charset="0"/>
                        </a:rPr>
                        <a:t> mm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b="1" dirty="0">
                          <a:solidFill>
                            <a:srgbClr val="FF0000"/>
                          </a:solidFill>
                          <a:latin typeface="Times New Roman" panose="02020603050405020304" pitchFamily="18" charset="0"/>
                          <a:cs typeface="Times New Roman" panose="02020603050405020304" pitchFamily="18" charset="0"/>
                        </a:rPr>
                        <a:t>0.135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b="1" dirty="0">
                          <a:solidFill>
                            <a:srgbClr val="FF0000"/>
                          </a:solidFill>
                          <a:latin typeface="Times New Roman" panose="02020603050405020304" pitchFamily="18" charset="0"/>
                          <a:cs typeface="Times New Roman" panose="02020603050405020304" pitchFamily="18" charset="0"/>
                        </a:rPr>
                        <a:t>0.14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0182573"/>
                  </a:ext>
                </a:extLst>
              </a:tr>
              <a:tr h="228600">
                <a:tc>
                  <a:txBody>
                    <a:bodyPr/>
                    <a:lstStyle/>
                    <a:p>
                      <a:r>
                        <a:rPr lang="it-IT" sz="1100" dirty="0" err="1">
                          <a:solidFill>
                            <a:srgbClr val="002060"/>
                          </a:solidFill>
                          <a:latin typeface="Times New Roman" panose="02020603050405020304" pitchFamily="18" charset="0"/>
                          <a:cs typeface="Times New Roman" panose="02020603050405020304" pitchFamily="18" charset="0"/>
                        </a:rPr>
                        <a:t>Divergence</a:t>
                      </a:r>
                      <a:r>
                        <a:rPr lang="it-IT" sz="1100" dirty="0">
                          <a:solidFill>
                            <a:srgbClr val="002060"/>
                          </a:solidFill>
                          <a:latin typeface="Times New Roman" panose="02020603050405020304" pitchFamily="18" charset="0"/>
                          <a:cs typeface="Times New Roman" panose="02020603050405020304" pitchFamily="18" charset="0"/>
                        </a:rPr>
                        <a:t> </a:t>
                      </a:r>
                      <a:r>
                        <a:rPr lang="it-IT" sz="1100" dirty="0" err="1">
                          <a:solidFill>
                            <a:srgbClr val="002060"/>
                          </a:solidFill>
                          <a:latin typeface="Times New Roman" panose="02020603050405020304" pitchFamily="18" charset="0"/>
                          <a:cs typeface="Times New Roman" panose="02020603050405020304" pitchFamily="18" charset="0"/>
                        </a:rPr>
                        <a:t>mrad</a:t>
                      </a:r>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b="1" dirty="0">
                          <a:solidFill>
                            <a:srgbClr val="FF0000"/>
                          </a:solidFill>
                          <a:latin typeface="Times New Roman" panose="02020603050405020304" pitchFamily="18" charset="0"/>
                          <a:cs typeface="Times New Roman" panose="02020603050405020304" pitchFamily="18" charset="0"/>
                        </a:rPr>
                        <a:t>4 10</a:t>
                      </a:r>
                      <a:r>
                        <a:rPr lang="it-IT" sz="1100" b="1" baseline="30000" dirty="0">
                          <a:solidFill>
                            <a:srgbClr val="FF0000"/>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b="1" dirty="0">
                          <a:solidFill>
                            <a:srgbClr val="FF0000"/>
                          </a:solidFill>
                          <a:latin typeface="Times New Roman" panose="02020603050405020304" pitchFamily="18" charset="0"/>
                          <a:cs typeface="Times New Roman" panose="02020603050405020304" pitchFamily="18" charset="0"/>
                        </a:rPr>
                        <a:t>4.3 10</a:t>
                      </a:r>
                      <a:r>
                        <a:rPr lang="it-IT" sz="1100" b="1" baseline="30000" dirty="0">
                          <a:solidFill>
                            <a:srgbClr val="FF0000"/>
                          </a:solidFill>
                          <a:latin typeface="Times New Roman" panose="02020603050405020304" pitchFamily="18" charset="0"/>
                          <a:cs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9209773"/>
                  </a:ext>
                </a:extLst>
              </a:tr>
              <a:tr h="249549">
                <a:tc>
                  <a:txBody>
                    <a:bodyPr/>
                    <a:lstStyle/>
                    <a:p>
                      <a:r>
                        <a:rPr lang="it-IT" sz="1100" dirty="0" err="1">
                          <a:solidFill>
                            <a:srgbClr val="002060"/>
                          </a:solidFill>
                          <a:latin typeface="Times New Roman" panose="02020603050405020304" pitchFamily="18" charset="0"/>
                          <a:cs typeface="Times New Roman" panose="02020603050405020304" pitchFamily="18" charset="0"/>
                        </a:rPr>
                        <a:t>Coherence</a:t>
                      </a:r>
                      <a:endParaRPr lang="it-IT" sz="11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SASE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100" dirty="0">
                          <a:solidFill>
                            <a:schemeClr val="tx1"/>
                          </a:solidFill>
                          <a:latin typeface="Times New Roman" panose="02020603050405020304" pitchFamily="18" charset="0"/>
                          <a:cs typeface="Times New Roman" panose="02020603050405020304" pitchFamily="18" charset="0"/>
                        </a:rPr>
                        <a:t>Single</a:t>
                      </a:r>
                      <a:r>
                        <a:rPr lang="it-IT" sz="1100" baseline="0" dirty="0">
                          <a:solidFill>
                            <a:schemeClr val="tx1"/>
                          </a:solidFill>
                          <a:latin typeface="Times New Roman" panose="02020603050405020304" pitchFamily="18" charset="0"/>
                          <a:cs typeface="Times New Roman" panose="02020603050405020304" pitchFamily="18" charset="0"/>
                        </a:rPr>
                        <a:t> Spike</a:t>
                      </a:r>
                      <a:endParaRPr lang="it-IT" sz="1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586161"/>
                  </a:ext>
                </a:extLst>
              </a:tr>
            </a:tbl>
          </a:graphicData>
        </a:graphic>
      </p:graphicFrame>
      <p:sp>
        <p:nvSpPr>
          <p:cNvPr id="18" name="CasellaDiTesto 17"/>
          <p:cNvSpPr txBox="1"/>
          <p:nvPr/>
        </p:nvSpPr>
        <p:spPr>
          <a:xfrm>
            <a:off x="6948264" y="1862826"/>
            <a:ext cx="1564852" cy="1477328"/>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I=1.5 </a:t>
            </a:r>
            <a:r>
              <a:rPr lang="it-IT" dirty="0" err="1">
                <a:latin typeface="Times New Roman" panose="02020603050405020304" pitchFamily="18" charset="0"/>
                <a:cs typeface="Times New Roman" panose="02020603050405020304" pitchFamily="18" charset="0"/>
              </a:rPr>
              <a:t>kA</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emit</a:t>
            </a:r>
            <a:r>
              <a:rPr lang="it-IT" dirty="0">
                <a:latin typeface="Times New Roman" panose="02020603050405020304" pitchFamily="18" charset="0"/>
                <a:cs typeface="Times New Roman" panose="02020603050405020304" pitchFamily="18" charset="0"/>
              </a:rPr>
              <a:t>=0.35 </a:t>
            </a:r>
            <a:r>
              <a:rPr lang="it-IT" dirty="0" err="1">
                <a:latin typeface="Times New Roman" panose="02020603050405020304" pitchFamily="18" charset="0"/>
                <a:cs typeface="Times New Roman" panose="02020603050405020304" pitchFamily="18" charset="0"/>
              </a:rPr>
              <a:t>um</a:t>
            </a:r>
            <a:endParaRPr lang="it-IT" dirty="0">
              <a:latin typeface="Times New Roman" panose="02020603050405020304" pitchFamily="18" charset="0"/>
              <a:cs typeface="Times New Roman" panose="02020603050405020304" pitchFamily="18" charset="0"/>
            </a:endParaRPr>
          </a:p>
          <a:p>
            <a:r>
              <a:rPr lang="it-IT" dirty="0">
                <a:latin typeface="Symbol" panose="05050102010706020507" pitchFamily="18" charset="2"/>
                <a:cs typeface="Times New Roman" panose="02020603050405020304" pitchFamily="18" charset="0"/>
              </a:rPr>
              <a:t>D</a:t>
            </a:r>
            <a:r>
              <a:rPr lang="it-IT" dirty="0">
                <a:latin typeface="Times New Roman" panose="02020603050405020304" pitchFamily="18" charset="0"/>
                <a:cs typeface="Times New Roman" panose="02020603050405020304" pitchFamily="18" charset="0"/>
              </a:rPr>
              <a:t>E/E=3.6 10</a:t>
            </a:r>
            <a:r>
              <a:rPr lang="it-IT" baseline="30000" dirty="0">
                <a:latin typeface="Times New Roman" panose="02020603050405020304" pitchFamily="18" charset="0"/>
                <a:cs typeface="Times New Roman" panose="02020603050405020304" pitchFamily="18" charset="0"/>
              </a:rPr>
              <a:t>-4</a:t>
            </a:r>
            <a:r>
              <a:rPr lang="it-IT" dirty="0">
                <a:latin typeface="Times New Roman" panose="02020603050405020304" pitchFamily="18" charset="0"/>
                <a:cs typeface="Times New Roman" panose="02020603050405020304" pitchFamily="18" charset="0"/>
              </a:rPr>
              <a:t> </a:t>
            </a:r>
          </a:p>
          <a:p>
            <a:r>
              <a:rPr lang="it-IT" dirty="0" err="1">
                <a:latin typeface="Times New Roman" panose="02020603050405020304" pitchFamily="18" charset="0"/>
                <a:cs typeface="Times New Roman" panose="02020603050405020304" pitchFamily="18" charset="0"/>
              </a:rPr>
              <a:t>a</a:t>
            </a:r>
            <a:r>
              <a:rPr lang="it-IT" baseline="-25000" dirty="0" err="1">
                <a:latin typeface="Times New Roman" panose="02020603050405020304" pitchFamily="18" charset="0"/>
                <a:cs typeface="Times New Roman" panose="02020603050405020304" pitchFamily="18" charset="0"/>
              </a:rPr>
              <a:t>w</a:t>
            </a:r>
            <a:r>
              <a:rPr lang="it-IT" dirty="0">
                <a:latin typeface="Times New Roman" panose="02020603050405020304" pitchFamily="18" charset="0"/>
                <a:cs typeface="Times New Roman" panose="02020603050405020304" pitchFamily="18" charset="0"/>
              </a:rPr>
              <a:t>=0.6</a:t>
            </a: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=10-3 </a:t>
            </a:r>
            <a:r>
              <a:rPr lang="it-IT" dirty="0" err="1">
                <a:latin typeface="Times New Roman" panose="02020603050405020304" pitchFamily="18" charset="0"/>
                <a:cs typeface="Times New Roman" panose="02020603050405020304" pitchFamily="18" charset="0"/>
              </a:rPr>
              <a:t>fs</a:t>
            </a:r>
            <a:endParaRPr lang="it-IT" dirty="0">
              <a:latin typeface="Times New Roman" panose="02020603050405020304" pitchFamily="18" charset="0"/>
              <a:cs typeface="Times New Roman" panose="02020603050405020304" pitchFamily="18" charset="0"/>
            </a:endParaRPr>
          </a:p>
        </p:txBody>
      </p:sp>
      <p:sp>
        <p:nvSpPr>
          <p:cNvPr id="2" name="Rettangolo 1"/>
          <p:cNvSpPr/>
          <p:nvPr/>
        </p:nvSpPr>
        <p:spPr>
          <a:xfrm>
            <a:off x="4626007" y="2024844"/>
            <a:ext cx="813043" cy="300082"/>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Q=50pC</a:t>
            </a:r>
          </a:p>
        </p:txBody>
      </p:sp>
      <p:sp>
        <p:nvSpPr>
          <p:cNvPr id="15" name="Rettangolo 14"/>
          <p:cNvSpPr/>
          <p:nvPr/>
        </p:nvSpPr>
        <p:spPr>
          <a:xfrm>
            <a:off x="5706126" y="2564904"/>
            <a:ext cx="726481" cy="300082"/>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Q=8pC</a:t>
            </a:r>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t="8267" r="2809" b="8901"/>
          <a:stretch/>
        </p:blipFill>
        <p:spPr>
          <a:xfrm>
            <a:off x="4193958" y="3635541"/>
            <a:ext cx="3241171" cy="2359479"/>
          </a:xfrm>
          <a:prstGeom prst="rect">
            <a:avLst/>
          </a:prstGeom>
        </p:spPr>
      </p:pic>
      <p:sp>
        <p:nvSpPr>
          <p:cNvPr id="16" name="Rettangolo 15"/>
          <p:cNvSpPr/>
          <p:nvPr/>
        </p:nvSpPr>
        <p:spPr>
          <a:xfrm>
            <a:off x="7272300" y="5211199"/>
            <a:ext cx="1540806" cy="507831"/>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Q=8pC</a:t>
            </a:r>
          </a:p>
          <a:p>
            <a:r>
              <a:rPr lang="it-IT" sz="1350" b="1" dirty="0">
                <a:solidFill>
                  <a:srgbClr val="00B050"/>
                </a:solidFill>
                <a:latin typeface="Times New Roman" panose="02020603050405020304" pitchFamily="18" charset="0"/>
                <a:cs typeface="Times New Roman" panose="02020603050405020304" pitchFamily="18" charset="0"/>
              </a:rPr>
              <a:t>Quasi Single </a:t>
            </a:r>
            <a:r>
              <a:rPr lang="it-IT" sz="1350" b="1" dirty="0" err="1">
                <a:solidFill>
                  <a:srgbClr val="00B050"/>
                </a:solidFill>
                <a:latin typeface="Times New Roman" panose="02020603050405020304" pitchFamily="18" charset="0"/>
                <a:cs typeface="Times New Roman" panose="02020603050405020304" pitchFamily="18" charset="0"/>
              </a:rPr>
              <a:t>spike</a:t>
            </a:r>
            <a:endParaRPr lang="it-IT" sz="1350" b="1" dirty="0">
              <a:solidFill>
                <a:srgbClr val="00B050"/>
              </a:solidFill>
              <a:latin typeface="Times New Roman" panose="02020603050405020304" pitchFamily="18" charset="0"/>
              <a:cs typeface="Times New Roman" panose="02020603050405020304" pitchFamily="18" charset="0"/>
            </a:endParaRPr>
          </a:p>
        </p:txBody>
      </p:sp>
      <p:sp>
        <p:nvSpPr>
          <p:cNvPr id="20" name="Rettangolo 19"/>
          <p:cNvSpPr/>
          <p:nvPr/>
        </p:nvSpPr>
        <p:spPr>
          <a:xfrm>
            <a:off x="7218295" y="3861049"/>
            <a:ext cx="813043" cy="507831"/>
          </a:xfrm>
          <a:prstGeom prst="rect">
            <a:avLst/>
          </a:prstGeom>
          <a:solidFill>
            <a:schemeClr val="bg1"/>
          </a:solidFill>
        </p:spPr>
        <p:txBody>
          <a:bodyPr wrap="none">
            <a:spAutoFit/>
          </a:bodyPr>
          <a:lstStyle/>
          <a:p>
            <a:r>
              <a:rPr lang="it-IT" sz="1350" b="1" dirty="0">
                <a:solidFill>
                  <a:srgbClr val="00B050"/>
                </a:solidFill>
                <a:latin typeface="Times New Roman" panose="02020603050405020304" pitchFamily="18" charset="0"/>
                <a:cs typeface="Times New Roman" panose="02020603050405020304" pitchFamily="18" charset="0"/>
              </a:rPr>
              <a:t>Q=50pC</a:t>
            </a:r>
          </a:p>
          <a:p>
            <a:r>
              <a:rPr lang="it-IT" sz="1350" b="1" dirty="0">
                <a:solidFill>
                  <a:srgbClr val="00B050"/>
                </a:solidFill>
                <a:latin typeface="Times New Roman" panose="02020603050405020304" pitchFamily="18" charset="0"/>
                <a:cs typeface="Times New Roman" panose="02020603050405020304" pitchFamily="18" charset="0"/>
              </a:rPr>
              <a:t>SASE</a:t>
            </a:r>
          </a:p>
        </p:txBody>
      </p:sp>
      <p:pic>
        <p:nvPicPr>
          <p:cNvPr id="22" name="Immagine 21"/>
          <p:cNvPicPr>
            <a:picLocks noChangeAspect="1"/>
          </p:cNvPicPr>
          <p:nvPr/>
        </p:nvPicPr>
        <p:blipFill rotWithShape="1">
          <a:blip r:embed="rId4"/>
          <a:srcRect l="39262" t="71411" r="41827" b="20479"/>
          <a:stretch/>
        </p:blipFill>
        <p:spPr>
          <a:xfrm>
            <a:off x="305526" y="5717722"/>
            <a:ext cx="3294366" cy="759278"/>
          </a:xfrm>
          <a:prstGeom prst="rect">
            <a:avLst/>
          </a:prstGeom>
        </p:spPr>
      </p:pic>
      <p:sp>
        <p:nvSpPr>
          <p:cNvPr id="23" name="Rettangolo 22"/>
          <p:cNvSpPr/>
          <p:nvPr/>
        </p:nvSpPr>
        <p:spPr>
          <a:xfrm>
            <a:off x="1115616" y="5410200"/>
            <a:ext cx="476412" cy="230832"/>
          </a:xfrm>
          <a:prstGeom prst="rect">
            <a:avLst/>
          </a:prstGeom>
          <a:solidFill>
            <a:schemeClr val="bg1"/>
          </a:solidFill>
        </p:spPr>
        <p:txBody>
          <a:bodyPr wrap="none">
            <a:spAutoFit/>
          </a:bodyPr>
          <a:lstStyle/>
          <a:p>
            <a:r>
              <a:rPr lang="it-IT" sz="900" b="1" dirty="0">
                <a:solidFill>
                  <a:srgbClr val="002060"/>
                </a:solidFill>
                <a:latin typeface="Times New Roman" panose="02020603050405020304" pitchFamily="18" charset="0"/>
                <a:cs typeface="Times New Roman" panose="02020603050405020304" pitchFamily="18" charset="0"/>
              </a:rPr>
              <a:t>50 </a:t>
            </a:r>
            <a:r>
              <a:rPr lang="it-IT" sz="900" b="1" dirty="0" err="1">
                <a:solidFill>
                  <a:srgbClr val="002060"/>
                </a:solidFill>
                <a:latin typeface="Times New Roman" panose="02020603050405020304" pitchFamily="18" charset="0"/>
                <a:cs typeface="Times New Roman" panose="02020603050405020304" pitchFamily="18" charset="0"/>
              </a:rPr>
              <a:t>pC</a:t>
            </a:r>
            <a:endParaRPr lang="it-IT" sz="900" b="1" dirty="0">
              <a:solidFill>
                <a:srgbClr val="002060"/>
              </a:solidFill>
              <a:latin typeface="Times New Roman" panose="02020603050405020304" pitchFamily="18" charset="0"/>
              <a:cs typeface="Times New Roman" panose="02020603050405020304" pitchFamily="18" charset="0"/>
            </a:endParaRPr>
          </a:p>
        </p:txBody>
      </p:sp>
      <p:sp>
        <p:nvSpPr>
          <p:cNvPr id="24" name="Rettangolo 23"/>
          <p:cNvSpPr/>
          <p:nvPr/>
        </p:nvSpPr>
        <p:spPr>
          <a:xfrm>
            <a:off x="2519772" y="5410200"/>
            <a:ext cx="476412" cy="230832"/>
          </a:xfrm>
          <a:prstGeom prst="rect">
            <a:avLst/>
          </a:prstGeom>
          <a:solidFill>
            <a:schemeClr val="bg1"/>
          </a:solidFill>
        </p:spPr>
        <p:txBody>
          <a:bodyPr wrap="none">
            <a:spAutoFit/>
          </a:bodyPr>
          <a:lstStyle/>
          <a:p>
            <a:r>
              <a:rPr lang="it-IT" sz="900" b="1" dirty="0">
                <a:solidFill>
                  <a:srgbClr val="002060"/>
                </a:solidFill>
                <a:latin typeface="Times New Roman" panose="02020603050405020304" pitchFamily="18" charset="0"/>
                <a:cs typeface="Times New Roman" panose="02020603050405020304" pitchFamily="18" charset="0"/>
              </a:rPr>
              <a:t>50 </a:t>
            </a:r>
            <a:r>
              <a:rPr lang="it-IT" sz="900" b="1" dirty="0" err="1">
                <a:solidFill>
                  <a:srgbClr val="002060"/>
                </a:solidFill>
                <a:latin typeface="Times New Roman" panose="02020603050405020304" pitchFamily="18" charset="0"/>
                <a:cs typeface="Times New Roman" panose="02020603050405020304" pitchFamily="18" charset="0"/>
              </a:rPr>
              <a:t>pC</a:t>
            </a:r>
            <a:endParaRPr lang="it-IT" sz="900" b="1" dirty="0">
              <a:solidFill>
                <a:srgbClr val="002060"/>
              </a:solidFill>
              <a:latin typeface="Times New Roman" panose="02020603050405020304" pitchFamily="18" charset="0"/>
              <a:cs typeface="Times New Roman" panose="02020603050405020304" pitchFamily="18" charset="0"/>
            </a:endParaRPr>
          </a:p>
        </p:txBody>
      </p:sp>
      <p:sp>
        <p:nvSpPr>
          <p:cNvPr id="25" name="Rettangolo 24"/>
          <p:cNvSpPr/>
          <p:nvPr/>
        </p:nvSpPr>
        <p:spPr>
          <a:xfrm>
            <a:off x="1601670" y="5410200"/>
            <a:ext cx="476412" cy="230832"/>
          </a:xfrm>
          <a:prstGeom prst="rect">
            <a:avLst/>
          </a:prstGeom>
          <a:solidFill>
            <a:schemeClr val="bg1"/>
          </a:solidFill>
        </p:spPr>
        <p:txBody>
          <a:bodyPr wrap="none">
            <a:spAutoFit/>
          </a:bodyPr>
          <a:lstStyle/>
          <a:p>
            <a:r>
              <a:rPr lang="it-IT" sz="900" b="1" dirty="0">
                <a:solidFill>
                  <a:srgbClr val="002060"/>
                </a:solidFill>
                <a:latin typeface="Times New Roman" panose="02020603050405020304" pitchFamily="18" charset="0"/>
                <a:cs typeface="Times New Roman" panose="02020603050405020304" pitchFamily="18" charset="0"/>
              </a:rPr>
              <a:t>16 </a:t>
            </a:r>
            <a:r>
              <a:rPr lang="it-IT" sz="900" b="1" dirty="0" err="1">
                <a:solidFill>
                  <a:srgbClr val="002060"/>
                </a:solidFill>
                <a:latin typeface="Times New Roman" panose="02020603050405020304" pitchFamily="18" charset="0"/>
                <a:cs typeface="Times New Roman" panose="02020603050405020304" pitchFamily="18" charset="0"/>
              </a:rPr>
              <a:t>pC</a:t>
            </a:r>
            <a:endParaRPr lang="it-IT" sz="900" b="1" dirty="0">
              <a:solidFill>
                <a:srgbClr val="002060"/>
              </a:solidFill>
              <a:latin typeface="Times New Roman" panose="02020603050405020304" pitchFamily="18" charset="0"/>
              <a:cs typeface="Times New Roman" panose="02020603050405020304" pitchFamily="18" charset="0"/>
            </a:endParaRPr>
          </a:p>
        </p:txBody>
      </p:sp>
      <p:sp>
        <p:nvSpPr>
          <p:cNvPr id="26" name="Rettangolo 25"/>
          <p:cNvSpPr/>
          <p:nvPr/>
        </p:nvSpPr>
        <p:spPr>
          <a:xfrm>
            <a:off x="3005826" y="5410200"/>
            <a:ext cx="476412" cy="230832"/>
          </a:xfrm>
          <a:prstGeom prst="rect">
            <a:avLst/>
          </a:prstGeom>
          <a:solidFill>
            <a:schemeClr val="bg1"/>
          </a:solidFill>
        </p:spPr>
        <p:txBody>
          <a:bodyPr wrap="none">
            <a:spAutoFit/>
          </a:bodyPr>
          <a:lstStyle/>
          <a:p>
            <a:r>
              <a:rPr lang="it-IT" sz="900" b="1" dirty="0">
                <a:solidFill>
                  <a:srgbClr val="002060"/>
                </a:solidFill>
                <a:latin typeface="Times New Roman" panose="02020603050405020304" pitchFamily="18" charset="0"/>
                <a:cs typeface="Times New Roman" panose="02020603050405020304" pitchFamily="18" charset="0"/>
              </a:rPr>
              <a:t>16 </a:t>
            </a:r>
            <a:r>
              <a:rPr lang="it-IT" sz="900" b="1" dirty="0" err="1">
                <a:solidFill>
                  <a:srgbClr val="002060"/>
                </a:solidFill>
                <a:latin typeface="Times New Roman" panose="02020603050405020304" pitchFamily="18" charset="0"/>
                <a:cs typeface="Times New Roman" panose="02020603050405020304" pitchFamily="18" charset="0"/>
              </a:rPr>
              <a:t>pC</a:t>
            </a:r>
            <a:endParaRPr lang="it-IT" sz="900" b="1" dirty="0">
              <a:solidFill>
                <a:srgbClr val="002060"/>
              </a:solidFill>
              <a:latin typeface="Times New Roman" panose="02020603050405020304" pitchFamily="18" charset="0"/>
              <a:cs typeface="Times New Roman" panose="02020603050405020304" pitchFamily="18" charset="0"/>
            </a:endParaRPr>
          </a:p>
        </p:txBody>
      </p:sp>
      <p:sp>
        <p:nvSpPr>
          <p:cNvPr id="27" name="CasellaDiTesto 26"/>
          <p:cNvSpPr txBox="1"/>
          <p:nvPr/>
        </p:nvSpPr>
        <p:spPr>
          <a:xfrm>
            <a:off x="7596336" y="4467135"/>
            <a:ext cx="918102" cy="507831"/>
          </a:xfrm>
          <a:prstGeom prst="rect">
            <a:avLst/>
          </a:prstGeom>
          <a:noFill/>
        </p:spPr>
        <p:txBody>
          <a:bodyPr wrap="squar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Spectrum</a:t>
            </a:r>
            <a:endParaRPr lang="it-IT" sz="1350" b="1" dirty="0">
              <a:solidFill>
                <a:srgbClr val="FF000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pic>
        <p:nvPicPr>
          <p:cNvPr id="21" name="Picture 20">
            <a:extLst>
              <a:ext uri="{FF2B5EF4-FFF2-40B4-BE49-F238E27FC236}">
                <a16:creationId xmlns:a16="http://schemas.microsoft.com/office/drawing/2014/main" id="{3DAB404D-8954-4542-B70C-0529C8C96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2572299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9" name="Rectangle 13">
            <a:extLst>
              <a:ext uri="{FF2B5EF4-FFF2-40B4-BE49-F238E27FC236}">
                <a16:creationId xmlns:a16="http://schemas.microsoft.com/office/drawing/2014/main" id="{2C8C82E2-6ABF-B945-AF4B-D9960F8375B7}"/>
              </a:ext>
            </a:extLst>
          </p:cNvPr>
          <p:cNvSpPr>
            <a:spLocks noChangeArrowheads="1"/>
          </p:cNvSpPr>
          <p:nvPr/>
        </p:nvSpPr>
        <p:spPr bwMode="auto">
          <a:xfrm>
            <a:off x="152400" y="1447800"/>
            <a:ext cx="8839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Scientific Case for a low jitter CW FEL was conceived by	        Giorgio Rossi, Giacomo Ghiringhelli, Ezio Puppin, Francesco Stellato/Silvia Morante, Bruno Paroli, Martino Bolognesi:  </a:t>
            </a:r>
            <a:r>
              <a:rPr lang="en-US" sz="2400" b="1" i="1">
                <a:solidFill>
                  <a:srgbClr val="92D050"/>
                </a:solidFill>
                <a:cs typeface="Symbol" charset="0"/>
              </a:rPr>
              <a:t>	  Linear Spectroscopy in 0.2-8 keV at femtosecond time scale</a:t>
            </a:r>
          </a:p>
          <a:p>
            <a:pPr marL="342900" indent="-342900">
              <a:lnSpc>
                <a:spcPct val="120000"/>
              </a:lnSpc>
              <a:spcBef>
                <a:spcPct val="20000"/>
              </a:spcBef>
              <a:buFont typeface="Arial" charset="0"/>
              <a:buChar char="•"/>
            </a:pPr>
            <a:r>
              <a:rPr lang="en-US" sz="2400" b="1">
                <a:solidFill>
                  <a:srgbClr val="0000FF"/>
                </a:solidFill>
                <a:cs typeface="Symbol" charset="0"/>
              </a:rPr>
              <a:t>Clinical Case for ICS monochromatic X-ray Source delineated by metropolitan Milan Hospitals: San Raffaele, Niguarda, Istituto Naz. dei Tumori, in collaboration with Ferrara and Naples Univ.</a:t>
            </a:r>
          </a:p>
          <a:p>
            <a:pPr marL="342900" indent="-342900">
              <a:lnSpc>
                <a:spcPct val="120000"/>
              </a:lnSpc>
              <a:spcBef>
                <a:spcPct val="20000"/>
              </a:spcBef>
              <a:buFont typeface="Arial" charset="0"/>
              <a:buChar char="•"/>
            </a:pPr>
            <a:r>
              <a:rPr lang="en-US" sz="2400" b="1">
                <a:solidFill>
                  <a:srgbClr val="FF0000"/>
                </a:solidFill>
                <a:cs typeface="Symbol" charset="0"/>
              </a:rPr>
              <a:t>Design of a High Sustainability CW combined FEL &amp; ICS X-ray Source for UniMi Scientific Campus spanning 0.2-180 keV (delivering 200kW to 2 MW sustainable beam power to client, 	</a:t>
            </a:r>
            <a:r>
              <a:rPr lang="en-US" sz="2400" b="1" i="1">
                <a:solidFill>
                  <a:srgbClr val="00B050"/>
                </a:solidFill>
                <a:cs typeface="Symbol" charset="0"/>
              </a:rPr>
              <a:t>cfr. Fermi 100 W, LCLS 2 kW </a:t>
            </a:r>
            <a:r>
              <a:rPr lang="en-US" sz="2400" b="1">
                <a:solidFill>
                  <a:srgbClr val="FF0000"/>
                </a:solidFill>
                <a:cs typeface="Symbol" charset="0"/>
              </a:rPr>
              <a:t>)</a:t>
            </a:r>
          </a:p>
        </p:txBody>
      </p:sp>
      <p:sp>
        <p:nvSpPr>
          <p:cNvPr id="10" name="Rectangle 2">
            <a:extLst>
              <a:ext uri="{FF2B5EF4-FFF2-40B4-BE49-F238E27FC236}">
                <a16:creationId xmlns:a16="http://schemas.microsoft.com/office/drawing/2014/main" id="{5CF5F3D1-371F-B446-AFC8-D43D4BEFB5F1}"/>
              </a:ext>
            </a:extLst>
          </p:cNvPr>
          <p:cNvSpPr txBox="1">
            <a:spLocks noChangeArrowheads="1"/>
          </p:cNvSpPr>
          <p:nvPr/>
        </p:nvSpPr>
        <p:spPr>
          <a:xfrm>
            <a:off x="305022" y="533400"/>
            <a:ext cx="8000777" cy="990600"/>
          </a:xfrm>
          <a:prstGeom prst="rect">
            <a:avLst/>
          </a:prstGeom>
        </p:spPr>
        <p:txBody>
          <a:bodyPr/>
          <a:lstStyle>
            <a:lvl1pPr>
              <a:defRPr>
                <a:latin typeface="+mj-lt"/>
                <a:ea typeface="+mj-ea"/>
                <a:cs typeface="+mj-cs"/>
              </a:defRPr>
            </a:lvl1pPr>
          </a:lstStyle>
          <a:p>
            <a:pPr algn="ctr" defTabSz="914400"/>
            <a:r>
              <a:rPr lang="en" sz="2400" b="1" i="1" kern="0">
                <a:solidFill>
                  <a:srgbClr val="FF0000"/>
                </a:solidFill>
                <a:latin typeface="Times" charset="0"/>
                <a:ea typeface="ＭＳ Ｐゴシック" charset="0"/>
              </a:rPr>
              <a:t>Multi-disciplinary Advanced Research Infrastructure</a:t>
            </a:r>
          </a:p>
          <a:p>
            <a:pPr algn="ctr" defTabSz="914400"/>
            <a:r>
              <a:rPr lang="en" sz="2400" b="1" i="1" kern="0">
                <a:solidFill>
                  <a:srgbClr val="FF0000"/>
                </a:solidFill>
                <a:latin typeface="Times" charset="0"/>
                <a:ea typeface="ＭＳ Ｐゴシック" charset="0"/>
              </a:rPr>
              <a:t>for the generation and application of X-rays: MariX C.D.R.</a:t>
            </a:r>
          </a:p>
        </p:txBody>
      </p:sp>
    </p:spTree>
    <p:extLst>
      <p:ext uri="{BB962C8B-B14F-4D97-AF65-F5344CB8AC3E}">
        <p14:creationId xmlns:p14="http://schemas.microsoft.com/office/powerpoint/2010/main" val="132081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5340" t="30633" r="25997" b="17197"/>
          <a:stretch/>
        </p:blipFill>
        <p:spPr>
          <a:xfrm>
            <a:off x="3761910" y="3591019"/>
            <a:ext cx="3726667" cy="1521983"/>
          </a:xfrm>
          <a:prstGeom prst="rect">
            <a:avLst/>
          </a:prstGeom>
        </p:spPr>
      </p:pic>
      <p:pic>
        <p:nvPicPr>
          <p:cNvPr id="3" name="Immagine 2"/>
          <p:cNvPicPr>
            <a:picLocks noChangeAspect="1"/>
          </p:cNvPicPr>
          <p:nvPr/>
        </p:nvPicPr>
        <p:blipFill rotWithShape="1">
          <a:blip r:embed="rId3"/>
          <a:srcRect l="13055" t="18569" r="33481" b="4923"/>
          <a:stretch/>
        </p:blipFill>
        <p:spPr>
          <a:xfrm>
            <a:off x="3977934" y="1862826"/>
            <a:ext cx="2214246" cy="1717086"/>
          </a:xfrm>
          <a:prstGeom prst="rect">
            <a:avLst/>
          </a:prstGeom>
        </p:spPr>
      </p:pic>
      <p:sp>
        <p:nvSpPr>
          <p:cNvPr id="4" name="Rettangolo 3"/>
          <p:cNvSpPr/>
          <p:nvPr/>
        </p:nvSpPr>
        <p:spPr>
          <a:xfrm>
            <a:off x="23973" y="857189"/>
            <a:ext cx="9078278" cy="812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Rettangolo 6"/>
          <p:cNvSpPr/>
          <p:nvPr/>
        </p:nvSpPr>
        <p:spPr>
          <a:xfrm>
            <a:off x="127752" y="1030162"/>
            <a:ext cx="8901796" cy="553998"/>
          </a:xfrm>
          <a:prstGeom prst="rect">
            <a:avLst/>
          </a:prstGeom>
        </p:spPr>
        <p:txBody>
          <a:bodyPr wrap="none">
            <a:spAutoFit/>
          </a:bodyPr>
          <a:lstStyle/>
          <a:p>
            <a:r>
              <a:rPr lang="it-IT" sz="3000" b="1" dirty="0">
                <a:solidFill>
                  <a:srgbClr val="0070C0"/>
                </a:solidFill>
                <a:latin typeface="Times New Roman" panose="02020603050405020304" pitchFamily="18" charset="0"/>
                <a:cs typeface="Times New Roman" panose="02020603050405020304" pitchFamily="18" charset="0"/>
              </a:rPr>
              <a:t>SASE3:  single </a:t>
            </a:r>
            <a:r>
              <a:rPr lang="it-IT" sz="3000" b="1" dirty="0" err="1">
                <a:solidFill>
                  <a:srgbClr val="0070C0"/>
                </a:solidFill>
                <a:latin typeface="Times New Roman" panose="02020603050405020304" pitchFamily="18" charset="0"/>
                <a:cs typeface="Times New Roman" panose="02020603050405020304" pitchFamily="18" charset="0"/>
              </a:rPr>
              <a:t>shot</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imaging</a:t>
            </a:r>
            <a:r>
              <a:rPr lang="it-IT" sz="3000" b="1" dirty="0">
                <a:solidFill>
                  <a:srgbClr val="0070C0"/>
                </a:solidFill>
                <a:latin typeface="Times New Roman" panose="02020603050405020304" pitchFamily="18" charset="0"/>
                <a:cs typeface="Times New Roman" panose="02020603050405020304" pitchFamily="18" charset="0"/>
              </a:rPr>
              <a:t> (1.5 Å),    ULIX2, 1.2 cm</a:t>
            </a:r>
          </a:p>
        </p:txBody>
      </p:sp>
      <p:sp>
        <p:nvSpPr>
          <p:cNvPr id="11" name="CasellaDiTesto 10"/>
          <p:cNvSpPr txBox="1"/>
          <p:nvPr/>
        </p:nvSpPr>
        <p:spPr>
          <a:xfrm>
            <a:off x="4576362" y="2294874"/>
            <a:ext cx="713657"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Growth</a:t>
            </a:r>
            <a:endParaRPr lang="it-IT" sz="135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7434318" y="3976354"/>
            <a:ext cx="906017" cy="507831"/>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Spectrum</a:t>
            </a:r>
            <a:endParaRPr lang="it-IT" sz="1350" b="1" dirty="0">
              <a:solidFill>
                <a:srgbClr val="FF000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sp>
        <p:nvSpPr>
          <p:cNvPr id="14" name="CasellaDiTesto 13"/>
          <p:cNvSpPr txBox="1"/>
          <p:nvPr/>
        </p:nvSpPr>
        <p:spPr>
          <a:xfrm>
            <a:off x="3167845" y="3970571"/>
            <a:ext cx="694589" cy="507831"/>
          </a:xfrm>
          <a:prstGeom prst="rect">
            <a:avLst/>
          </a:prstGeom>
          <a:noFill/>
        </p:spPr>
        <p:txBody>
          <a:bodyPr wrap="squar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Power</a:t>
            </a:r>
            <a:endParaRPr lang="it-IT" sz="1350" b="1" dirty="0">
              <a:solidFill>
                <a:srgbClr val="0070C0"/>
              </a:solidFill>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60 m</a:t>
            </a:r>
          </a:p>
        </p:txBody>
      </p:sp>
      <p:graphicFrame>
        <p:nvGraphicFramePr>
          <p:cNvPr id="17" name="Tabella 16"/>
          <p:cNvGraphicFramePr>
            <a:graphicFrameLocks noGrp="1"/>
          </p:cNvGraphicFramePr>
          <p:nvPr>
            <p:extLst/>
          </p:nvPr>
        </p:nvGraphicFramePr>
        <p:xfrm>
          <a:off x="150418" y="2024844"/>
          <a:ext cx="2869205" cy="3767135"/>
        </p:xfrm>
        <a:graphic>
          <a:graphicData uri="http://schemas.openxmlformats.org/drawingml/2006/table">
            <a:tbl>
              <a:tblPr firstRow="1" bandRow="1">
                <a:tableStyleId>{5C22544A-7EE6-4342-B048-85BDC9FD1C3A}</a:tableStyleId>
              </a:tblPr>
              <a:tblGrid>
                <a:gridCol w="1954805">
                  <a:extLst>
                    <a:ext uri="{9D8B030D-6E8A-4147-A177-3AD203B41FA5}">
                      <a16:colId xmlns:a16="http://schemas.microsoft.com/office/drawing/2014/main" val="3546734144"/>
                    </a:ext>
                  </a:extLst>
                </a:gridCol>
                <a:gridCol w="914400">
                  <a:extLst>
                    <a:ext uri="{9D8B030D-6E8A-4147-A177-3AD203B41FA5}">
                      <a16:colId xmlns:a16="http://schemas.microsoft.com/office/drawing/2014/main" val="3315903952"/>
                    </a:ext>
                  </a:extLst>
                </a:gridCol>
              </a:tblGrid>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e-En (</a:t>
                      </a:r>
                      <a:r>
                        <a:rPr lang="it-IT" sz="1200" dirty="0" err="1">
                          <a:solidFill>
                            <a:srgbClr val="002060"/>
                          </a:solidFill>
                          <a:latin typeface="Times New Roman" panose="02020603050405020304" pitchFamily="18" charset="0"/>
                          <a:cs typeface="Times New Roman" panose="02020603050405020304" pitchFamily="18" charset="0"/>
                        </a:rPr>
                        <a:t>GeV</a:t>
                      </a:r>
                      <a:r>
                        <a:rPr lang="it-IT" sz="12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718798"/>
                  </a:ext>
                </a:extLst>
              </a:tr>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Und (</a:t>
                      </a:r>
                      <a:r>
                        <a:rPr lang="it-IT" sz="1200" dirty="0" err="1">
                          <a:solidFill>
                            <a:srgbClr val="002060"/>
                          </a:solidFill>
                          <a:latin typeface="Times New Roman" panose="02020603050405020304" pitchFamily="18" charset="0"/>
                          <a:cs typeface="Times New Roman" panose="02020603050405020304" pitchFamily="18" charset="0"/>
                        </a:rPr>
                        <a:t>cm,m</a:t>
                      </a:r>
                      <a:r>
                        <a:rPr lang="it-IT" sz="12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1.2 60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4159587"/>
                  </a:ext>
                </a:extLst>
              </a:tr>
              <a:tr h="312993">
                <a:tc>
                  <a:txBody>
                    <a:bodyPr/>
                    <a:lstStyle/>
                    <a:p>
                      <a:r>
                        <a:rPr lang="it-IT" sz="1200" dirty="0" err="1">
                          <a:solidFill>
                            <a:srgbClr val="002060"/>
                          </a:solidFill>
                          <a:latin typeface="Times New Roman" panose="02020603050405020304" pitchFamily="18" charset="0"/>
                          <a:cs typeface="Times New Roman" panose="02020603050405020304" pitchFamily="18" charset="0"/>
                        </a:rPr>
                        <a:t>Ph</a:t>
                      </a:r>
                      <a:r>
                        <a:rPr lang="it-IT" sz="1200" dirty="0">
                          <a:solidFill>
                            <a:srgbClr val="002060"/>
                          </a:solidFill>
                          <a:latin typeface="Times New Roman" panose="02020603050405020304" pitchFamily="18" charset="0"/>
                          <a:cs typeface="Times New Roman" panose="02020603050405020304" pitchFamily="18" charset="0"/>
                        </a:rPr>
                        <a:t>-en</a:t>
                      </a:r>
                      <a:r>
                        <a:rPr lang="it-IT" sz="1200" baseline="0" dirty="0">
                          <a:solidFill>
                            <a:srgbClr val="002060"/>
                          </a:solidFill>
                          <a:latin typeface="Times New Roman" panose="02020603050405020304" pitchFamily="18" charset="0"/>
                          <a:cs typeface="Times New Roman" panose="02020603050405020304" pitchFamily="18" charset="0"/>
                        </a:rPr>
                        <a:t> </a:t>
                      </a:r>
                      <a:r>
                        <a:rPr lang="it-IT" sz="1200" dirty="0">
                          <a:solidFill>
                            <a:srgbClr val="002060"/>
                          </a:solidFill>
                          <a:latin typeface="Times New Roman" panose="02020603050405020304" pitchFamily="18" charset="0"/>
                          <a:cs typeface="Times New Roman" panose="02020603050405020304" pitchFamily="18" charset="0"/>
                        </a:rPr>
                        <a:t>(</a:t>
                      </a:r>
                      <a:r>
                        <a:rPr lang="it-IT" sz="1200" dirty="0" err="1">
                          <a:solidFill>
                            <a:srgbClr val="002060"/>
                          </a:solidFill>
                          <a:latin typeface="Times New Roman" panose="02020603050405020304" pitchFamily="18" charset="0"/>
                          <a:cs typeface="Times New Roman" panose="02020603050405020304" pitchFamily="18" charset="0"/>
                        </a:rPr>
                        <a:t>keV</a:t>
                      </a:r>
                      <a:r>
                        <a:rPr lang="it-IT" sz="1200" dirty="0">
                          <a:solidFill>
                            <a:srgbClr val="002060"/>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9.25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511871"/>
                  </a:ext>
                </a:extLst>
              </a:tr>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Rep</a:t>
                      </a:r>
                      <a:r>
                        <a:rPr lang="it-IT" sz="1200" baseline="0" dirty="0">
                          <a:solidFill>
                            <a:srgbClr val="002060"/>
                          </a:solidFill>
                          <a:latin typeface="Times New Roman" panose="02020603050405020304" pitchFamily="18" charset="0"/>
                          <a:cs typeface="Times New Roman" panose="02020603050405020304" pitchFamily="18" charset="0"/>
                        </a:rPr>
                        <a:t> rate</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1927230"/>
                  </a:ext>
                </a:extLst>
              </a:tr>
              <a:tr h="274320">
                <a:tc>
                  <a:txBody>
                    <a:bodyPr/>
                    <a:lstStyle/>
                    <a:p>
                      <a:r>
                        <a:rPr lang="it-IT" sz="1200" dirty="0">
                          <a:solidFill>
                            <a:srgbClr val="002060"/>
                          </a:solidFill>
                          <a:latin typeface="Times New Roman" panose="02020603050405020304" pitchFamily="18" charset="0"/>
                          <a:cs typeface="Times New Roman" panose="02020603050405020304" pitchFamily="18" charset="0"/>
                        </a:rPr>
                        <a:t>Energy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3.3 </a:t>
                      </a:r>
                      <a:r>
                        <a:rPr lang="it-IT" sz="1400" dirty="0" err="1">
                          <a:latin typeface="Times New Roman" panose="02020603050405020304" pitchFamily="18" charset="0"/>
                          <a:cs typeface="Times New Roman" panose="02020603050405020304" pitchFamily="18" charset="0"/>
                        </a:rPr>
                        <a:t>uJ</a:t>
                      </a:r>
                      <a:endParaRPr lang="it-IT" sz="14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725233"/>
                  </a:ext>
                </a:extLst>
              </a:tr>
              <a:tr h="274320">
                <a:tc>
                  <a:txBody>
                    <a:bodyPr/>
                    <a:lstStyle/>
                    <a:p>
                      <a:r>
                        <a:rPr lang="it-IT" sz="1200" dirty="0" err="1">
                          <a:solidFill>
                            <a:srgbClr val="002060"/>
                          </a:solidFill>
                          <a:latin typeface="Times New Roman" panose="02020603050405020304" pitchFamily="18" charset="0"/>
                          <a:cs typeface="Times New Roman" panose="02020603050405020304" pitchFamily="18" charset="0"/>
                        </a:rPr>
                        <a:t>Numb</a:t>
                      </a:r>
                      <a:r>
                        <a:rPr lang="it-IT" sz="1200" dirty="0">
                          <a:solidFill>
                            <a:srgbClr val="002060"/>
                          </a:solidFill>
                          <a:latin typeface="Times New Roman" panose="02020603050405020304" pitchFamily="18" charset="0"/>
                          <a:cs typeface="Times New Roman" panose="02020603050405020304" pitchFamily="18" charset="0"/>
                        </a:rPr>
                        <a:t> per </a:t>
                      </a:r>
                      <a:r>
                        <a:rPr lang="it-IT" sz="1200" dirty="0" err="1">
                          <a:solidFill>
                            <a:srgbClr val="002060"/>
                          </a:solidFill>
                          <a:latin typeface="Times New Roman" panose="02020603050405020304" pitchFamily="18" charset="0"/>
                          <a:cs typeface="Times New Roman" panose="02020603050405020304" pitchFamily="18" charset="0"/>
                        </a:rPr>
                        <a:t>shot</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00B050"/>
                          </a:solidFill>
                          <a:latin typeface="Times New Roman" panose="02020603050405020304" pitchFamily="18" charset="0"/>
                          <a:cs typeface="Times New Roman" panose="02020603050405020304" pitchFamily="18" charset="0"/>
                        </a:rPr>
                        <a:t>2.5 10</a:t>
                      </a:r>
                      <a:r>
                        <a:rPr lang="it-IT" sz="1400" b="1" baseline="30000" dirty="0">
                          <a:solidFill>
                            <a:srgbClr val="00B050"/>
                          </a:solidFill>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975355"/>
                  </a:ext>
                </a:extLst>
              </a:tr>
              <a:tr h="314807">
                <a:tc>
                  <a:txBody>
                    <a:bodyPr/>
                    <a:lstStyle/>
                    <a:p>
                      <a:r>
                        <a:rPr lang="it-IT" sz="1200" dirty="0" err="1">
                          <a:solidFill>
                            <a:srgbClr val="002060"/>
                          </a:solidFill>
                          <a:latin typeface="Times New Roman" panose="02020603050405020304" pitchFamily="18" charset="0"/>
                          <a:cs typeface="Times New Roman" panose="02020603050405020304" pitchFamily="18" charset="0"/>
                        </a:rPr>
                        <a:t>Bandwidth</a:t>
                      </a:r>
                      <a:r>
                        <a:rPr lang="it-IT" sz="1200" dirty="0">
                          <a:solidFill>
                            <a:srgbClr val="002060"/>
                          </a:solidFill>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0.3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4595571"/>
                  </a:ext>
                </a:extLst>
              </a:tr>
              <a:tr h="300727">
                <a:tc>
                  <a:txBody>
                    <a:bodyPr/>
                    <a:lstStyle/>
                    <a:p>
                      <a:r>
                        <a:rPr lang="it-IT" sz="1200" dirty="0">
                          <a:solidFill>
                            <a:srgbClr val="002060"/>
                          </a:solidFill>
                          <a:latin typeface="Times New Roman" panose="02020603050405020304" pitchFamily="18" charset="0"/>
                          <a:cs typeface="Times New Roman" panose="02020603050405020304" pitchFamily="18" charset="0"/>
                        </a:rPr>
                        <a:t>N/ s (s-1)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2.5 10 </a:t>
                      </a:r>
                      <a:r>
                        <a:rPr lang="it-IT" sz="1400" b="1" baseline="30000" dirty="0">
                          <a:solidFill>
                            <a:srgbClr val="FF0000"/>
                          </a:solidFill>
                          <a:latin typeface="Times New Roman" panose="02020603050405020304" pitchFamily="18" charset="0"/>
                          <a:cs typeface="Times New Roman" panose="02020603050405020304" pitchFamily="18" charset="0"/>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4528541"/>
                  </a:ext>
                </a:extLst>
              </a:tr>
              <a:tr h="283766">
                <a:tc>
                  <a:txBody>
                    <a:bodyPr/>
                    <a:lstStyle/>
                    <a:p>
                      <a:r>
                        <a:rPr lang="it-IT" sz="1200" dirty="0" err="1">
                          <a:solidFill>
                            <a:srgbClr val="002060"/>
                          </a:solidFill>
                          <a:latin typeface="Times New Roman" panose="02020603050405020304" pitchFamily="18" charset="0"/>
                          <a:cs typeface="Times New Roman" panose="02020603050405020304" pitchFamily="18" charset="0"/>
                        </a:rPr>
                        <a:t>Spectral</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dens</a:t>
                      </a:r>
                      <a:r>
                        <a:rPr lang="it-IT" sz="1200" dirty="0">
                          <a:solidFill>
                            <a:srgbClr val="002060"/>
                          </a:solidFill>
                          <a:latin typeface="Times New Roman" panose="02020603050405020304" pitchFamily="18" charset="0"/>
                          <a:cs typeface="Times New Roman" panose="02020603050405020304" pitchFamily="18" charset="0"/>
                        </a:rPr>
                        <a:t>(N/</a:t>
                      </a:r>
                      <a:r>
                        <a:rPr lang="it-IT" sz="1200" dirty="0" err="1">
                          <a:solidFill>
                            <a:srgbClr val="002060"/>
                          </a:solidFill>
                          <a:latin typeface="Times New Roman" panose="02020603050405020304" pitchFamily="18" charset="0"/>
                          <a:cs typeface="Times New Roman" panose="02020603050405020304" pitchFamily="18" charset="0"/>
                        </a:rPr>
                        <a:t>shot</a:t>
                      </a:r>
                      <a:r>
                        <a:rPr lang="it-IT" sz="1200" dirty="0">
                          <a:solidFill>
                            <a:srgbClr val="002060"/>
                          </a:solidFill>
                          <a:latin typeface="Times New Roman" panose="02020603050405020304" pitchFamily="18" charset="0"/>
                          <a:cs typeface="Times New Roman" panose="02020603050405020304" pitchFamily="18" charset="0"/>
                        </a:rPr>
                        <a:t>/1%bw)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00B050"/>
                          </a:solidFill>
                          <a:latin typeface="Times New Roman" panose="02020603050405020304" pitchFamily="18" charset="0"/>
                          <a:cs typeface="Times New Roman" panose="02020603050405020304" pitchFamily="18" charset="0"/>
                        </a:rPr>
                        <a:t>0.8 10</a:t>
                      </a:r>
                      <a:r>
                        <a:rPr lang="it-IT" sz="1400" b="1" baseline="30000" dirty="0">
                          <a:solidFill>
                            <a:srgbClr val="00B050"/>
                          </a:solidFill>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184073"/>
                  </a:ext>
                </a:extLst>
              </a:tr>
              <a:tr h="274320">
                <a:tc>
                  <a:txBody>
                    <a:bodyPr/>
                    <a:lstStyle/>
                    <a:p>
                      <a:r>
                        <a:rPr lang="it-IT" sz="1200" dirty="0" err="1">
                          <a:solidFill>
                            <a:srgbClr val="002060"/>
                          </a:solidFill>
                          <a:latin typeface="Times New Roman" panose="02020603050405020304" pitchFamily="18" charset="0"/>
                          <a:cs typeface="Times New Roman" panose="02020603050405020304" pitchFamily="18" charset="0"/>
                        </a:rPr>
                        <a:t>Radiation</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size</a:t>
                      </a:r>
                      <a:r>
                        <a:rPr lang="it-IT" sz="1200" dirty="0">
                          <a:solidFill>
                            <a:srgbClr val="002060"/>
                          </a:solidFill>
                          <a:latin typeface="Times New Roman" panose="02020603050405020304" pitchFamily="18" charset="0"/>
                          <a:cs typeface="Times New Roman" panose="02020603050405020304" pitchFamily="18" charset="0"/>
                        </a:rPr>
                        <a:t> mm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1841547"/>
                  </a:ext>
                </a:extLst>
              </a:tr>
              <a:tr h="279572">
                <a:tc>
                  <a:txBody>
                    <a:bodyPr/>
                    <a:lstStyle/>
                    <a:p>
                      <a:r>
                        <a:rPr lang="it-IT" sz="1200" dirty="0" err="1">
                          <a:solidFill>
                            <a:srgbClr val="002060"/>
                          </a:solidFill>
                          <a:latin typeface="Times New Roman" panose="02020603050405020304" pitchFamily="18" charset="0"/>
                          <a:cs typeface="Times New Roman" panose="02020603050405020304" pitchFamily="18" charset="0"/>
                        </a:rPr>
                        <a:t>Divergence</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mrad</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15 10</a:t>
                      </a:r>
                      <a:r>
                        <a:rPr lang="it-IT" sz="1400" b="1" baseline="30000" dirty="0">
                          <a:solidFill>
                            <a:srgbClr val="FF0000"/>
                          </a:solidFill>
                          <a:latin typeface="Times New Roman" panose="02020603050405020304" pitchFamily="18" charset="0"/>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7509816"/>
                  </a:ext>
                </a:extLst>
              </a:tr>
              <a:tr h="299322">
                <a:tc>
                  <a:txBody>
                    <a:bodyPr/>
                    <a:lstStyle/>
                    <a:p>
                      <a:r>
                        <a:rPr lang="it-IT" sz="1200" dirty="0">
                          <a:solidFill>
                            <a:srgbClr val="002060"/>
                          </a:solidFill>
                          <a:latin typeface="Times New Roman" panose="02020603050405020304" pitchFamily="18" charset="0"/>
                          <a:cs typeface="Times New Roman" panose="02020603050405020304" pitchFamily="18" charset="0"/>
                        </a:rPr>
                        <a:t>Tot. </a:t>
                      </a:r>
                      <a:r>
                        <a:rPr lang="it-IT" sz="1200" dirty="0" err="1">
                          <a:solidFill>
                            <a:srgbClr val="002060"/>
                          </a:solidFill>
                          <a:latin typeface="Times New Roman" panose="02020603050405020304" pitchFamily="18" charset="0"/>
                          <a:cs typeface="Times New Roman" panose="02020603050405020304" pitchFamily="18" charset="0"/>
                        </a:rPr>
                        <a:t>spect</a:t>
                      </a:r>
                      <a:r>
                        <a:rPr lang="it-IT" sz="1200" dirty="0">
                          <a:solidFill>
                            <a:srgbClr val="002060"/>
                          </a:solidFill>
                          <a:latin typeface="Times New Roman" panose="02020603050405020304" pitchFamily="18" charset="0"/>
                          <a:cs typeface="Times New Roman" panose="02020603050405020304" pitchFamily="18" charset="0"/>
                        </a:rPr>
                        <a:t> </a:t>
                      </a:r>
                      <a:r>
                        <a:rPr lang="it-IT" sz="1200" dirty="0" err="1">
                          <a:solidFill>
                            <a:srgbClr val="002060"/>
                          </a:solidFill>
                          <a:latin typeface="Times New Roman" panose="02020603050405020304" pitchFamily="18" charset="0"/>
                          <a:cs typeface="Times New Roman" panose="02020603050405020304" pitchFamily="18" charset="0"/>
                        </a:rPr>
                        <a:t>dens</a:t>
                      </a:r>
                      <a:r>
                        <a:rPr lang="it-IT" sz="1200" dirty="0">
                          <a:solidFill>
                            <a:srgbClr val="002060"/>
                          </a:solidFill>
                          <a:latin typeface="Times New Roman" panose="02020603050405020304" pitchFamily="18" charset="0"/>
                          <a:cs typeface="Times New Roman" panose="02020603050405020304" pitchFamily="18" charset="0"/>
                        </a:rPr>
                        <a:t>. (N/s/1%bw)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b="1" dirty="0">
                          <a:solidFill>
                            <a:srgbClr val="FF0000"/>
                          </a:solidFill>
                          <a:latin typeface="Times New Roman" panose="02020603050405020304" pitchFamily="18" charset="0"/>
                          <a:cs typeface="Times New Roman" panose="02020603050405020304" pitchFamily="18" charset="0"/>
                        </a:rPr>
                        <a:t>8</a:t>
                      </a:r>
                      <a:r>
                        <a:rPr lang="it-IT" sz="1400" b="1" baseline="0" dirty="0">
                          <a:solidFill>
                            <a:srgbClr val="FF0000"/>
                          </a:solidFill>
                          <a:latin typeface="Times New Roman" panose="02020603050405020304" pitchFamily="18" charset="0"/>
                          <a:cs typeface="Times New Roman" panose="02020603050405020304" pitchFamily="18" charset="0"/>
                        </a:rPr>
                        <a:t> </a:t>
                      </a:r>
                      <a:r>
                        <a:rPr lang="it-IT" sz="1400" b="1" dirty="0">
                          <a:solidFill>
                            <a:srgbClr val="FF0000"/>
                          </a:solidFill>
                          <a:latin typeface="Times New Roman" panose="02020603050405020304" pitchFamily="18" charset="0"/>
                          <a:cs typeface="Times New Roman" panose="02020603050405020304" pitchFamily="18" charset="0"/>
                        </a:rPr>
                        <a:t>10^14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880582"/>
                  </a:ext>
                </a:extLst>
              </a:tr>
              <a:tr h="274320">
                <a:tc>
                  <a:txBody>
                    <a:bodyPr/>
                    <a:lstStyle/>
                    <a:p>
                      <a:r>
                        <a:rPr lang="it-IT" sz="1200" dirty="0" err="1">
                          <a:solidFill>
                            <a:srgbClr val="002060"/>
                          </a:solidFill>
                          <a:latin typeface="Times New Roman" panose="02020603050405020304" pitchFamily="18" charset="0"/>
                          <a:cs typeface="Times New Roman" panose="02020603050405020304" pitchFamily="18" charset="0"/>
                        </a:rPr>
                        <a:t>Coherence</a:t>
                      </a:r>
                      <a:endParaRPr lang="it-IT" sz="1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400" dirty="0">
                          <a:latin typeface="Times New Roman" panose="02020603050405020304" pitchFamily="18" charset="0"/>
                          <a:cs typeface="Times New Roman" panose="02020603050405020304" pitchFamily="18" charset="0"/>
                        </a:rPr>
                        <a:t>SASE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586161"/>
                  </a:ext>
                </a:extLst>
              </a:tr>
            </a:tbl>
          </a:graphicData>
        </a:graphic>
      </p:graphicFrame>
      <p:sp>
        <p:nvSpPr>
          <p:cNvPr id="15" name="CasellaDiTesto 14"/>
          <p:cNvSpPr txBox="1"/>
          <p:nvPr/>
        </p:nvSpPr>
        <p:spPr>
          <a:xfrm>
            <a:off x="6840253" y="1916832"/>
            <a:ext cx="1771639" cy="1754326"/>
          </a:xfrm>
          <a:prstGeom prst="rect">
            <a:avLst/>
          </a:prstGeom>
          <a:noFill/>
        </p:spPr>
        <p:txBody>
          <a:bodyPr wrap="none" rtlCol="0">
            <a:spAutoFit/>
          </a:bodyPr>
          <a:lstStyle/>
          <a:p>
            <a:r>
              <a:rPr lang="it-IT" b="1" dirty="0">
                <a:solidFill>
                  <a:srgbClr val="00B050"/>
                </a:solidFill>
                <a:latin typeface="Times New Roman" panose="02020603050405020304" pitchFamily="18" charset="0"/>
                <a:cs typeface="Times New Roman" panose="02020603050405020304" pitchFamily="18" charset="0"/>
              </a:rPr>
              <a:t>Q=50 </a:t>
            </a:r>
            <a:r>
              <a:rPr lang="it-IT" b="1" dirty="0" err="1">
                <a:solidFill>
                  <a:srgbClr val="00B050"/>
                </a:solidFill>
                <a:latin typeface="Times New Roman" panose="02020603050405020304" pitchFamily="18" charset="0"/>
                <a:cs typeface="Times New Roman" panose="02020603050405020304" pitchFamily="18" charset="0"/>
              </a:rPr>
              <a:t>pC</a:t>
            </a:r>
            <a:r>
              <a:rPr lang="it-IT" b="1" dirty="0">
                <a:solidFill>
                  <a:srgbClr val="00B050"/>
                </a:solidFill>
                <a:latin typeface="Times New Roman" panose="02020603050405020304" pitchFamily="18" charset="0"/>
                <a:cs typeface="Times New Roman" panose="02020603050405020304" pitchFamily="18" charset="0"/>
              </a:rPr>
              <a:t>, SASE</a:t>
            </a:r>
          </a:p>
          <a:p>
            <a:r>
              <a:rPr lang="it-IT" dirty="0">
                <a:latin typeface="Times New Roman" panose="02020603050405020304" pitchFamily="18" charset="0"/>
                <a:cs typeface="Times New Roman" panose="02020603050405020304" pitchFamily="18" charset="0"/>
              </a:rPr>
              <a:t> I=1.5 </a:t>
            </a:r>
            <a:r>
              <a:rPr lang="it-IT" dirty="0" err="1">
                <a:latin typeface="Times New Roman" panose="02020603050405020304" pitchFamily="18" charset="0"/>
                <a:cs typeface="Times New Roman" panose="02020603050405020304" pitchFamily="18" charset="0"/>
              </a:rPr>
              <a:t>kA</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emit</a:t>
            </a:r>
            <a:r>
              <a:rPr lang="it-IT" dirty="0">
                <a:latin typeface="Times New Roman" panose="02020603050405020304" pitchFamily="18" charset="0"/>
                <a:cs typeface="Times New Roman" panose="02020603050405020304" pitchFamily="18" charset="0"/>
              </a:rPr>
              <a:t>=0.35 </a:t>
            </a:r>
            <a:r>
              <a:rPr lang="it-IT" dirty="0" err="1">
                <a:latin typeface="Times New Roman" panose="02020603050405020304" pitchFamily="18" charset="0"/>
                <a:cs typeface="Times New Roman" panose="02020603050405020304" pitchFamily="18" charset="0"/>
              </a:rPr>
              <a:t>um</a:t>
            </a:r>
            <a:endParaRPr lang="it-IT" dirty="0">
              <a:latin typeface="Times New Roman" panose="02020603050405020304" pitchFamily="18" charset="0"/>
              <a:cs typeface="Times New Roman" panose="02020603050405020304" pitchFamily="18" charset="0"/>
            </a:endParaRPr>
          </a:p>
          <a:p>
            <a:r>
              <a:rPr lang="it-IT" dirty="0">
                <a:latin typeface="Symbol" panose="05050102010706020507" pitchFamily="18" charset="2"/>
                <a:cs typeface="Times New Roman" panose="02020603050405020304" pitchFamily="18" charset="0"/>
              </a:rPr>
              <a:t>D</a:t>
            </a:r>
            <a:r>
              <a:rPr lang="it-IT" dirty="0">
                <a:latin typeface="Times New Roman" panose="02020603050405020304" pitchFamily="18" charset="0"/>
                <a:cs typeface="Times New Roman" panose="02020603050405020304" pitchFamily="18" charset="0"/>
              </a:rPr>
              <a:t>E/E=3.6 10</a:t>
            </a:r>
            <a:r>
              <a:rPr lang="it-IT" baseline="30000" dirty="0">
                <a:latin typeface="Times New Roman" panose="02020603050405020304" pitchFamily="18" charset="0"/>
                <a:cs typeface="Times New Roman" panose="02020603050405020304" pitchFamily="18" charset="0"/>
              </a:rPr>
              <a:t>-4</a:t>
            </a: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a:t>
            </a:r>
            <a:r>
              <a:rPr lang="it-IT" baseline="-25000" dirty="0" err="1">
                <a:latin typeface="Times New Roman" panose="02020603050405020304" pitchFamily="18" charset="0"/>
                <a:cs typeface="Times New Roman" panose="02020603050405020304" pitchFamily="18" charset="0"/>
              </a:rPr>
              <a:t>w</a:t>
            </a:r>
            <a:r>
              <a:rPr lang="it-IT" dirty="0">
                <a:latin typeface="Times New Roman" panose="02020603050405020304" pitchFamily="18" charset="0"/>
                <a:cs typeface="Times New Roman" panose="02020603050405020304" pitchFamily="18" charset="0"/>
              </a:rPr>
              <a:t>=0.64</a:t>
            </a:r>
          </a:p>
          <a:p>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=10 </a:t>
            </a:r>
            <a:r>
              <a:rPr lang="it-IT" dirty="0" err="1">
                <a:latin typeface="Times New Roman" panose="02020603050405020304" pitchFamily="18" charset="0"/>
                <a:cs typeface="Times New Roman" panose="02020603050405020304" pitchFamily="18" charset="0"/>
              </a:rPr>
              <a:t>fs</a:t>
            </a:r>
            <a:endParaRPr lang="it-IT" dirty="0">
              <a:latin typeface="Times New Roman" panose="02020603050405020304" pitchFamily="18" charset="0"/>
              <a:cs typeface="Times New Roman" panose="02020603050405020304" pitchFamily="18" charset="0"/>
            </a:endParaRPr>
          </a:p>
        </p:txBody>
      </p:sp>
      <p:pic>
        <p:nvPicPr>
          <p:cNvPr id="6" name="Immagine 5"/>
          <p:cNvPicPr>
            <a:picLocks noChangeAspect="1"/>
          </p:cNvPicPr>
          <p:nvPr/>
        </p:nvPicPr>
        <p:blipFill rotWithShape="1">
          <a:blip r:embed="rId4"/>
          <a:srcRect l="42372" t="38615" r="44500" b="53403"/>
          <a:stretch/>
        </p:blipFill>
        <p:spPr>
          <a:xfrm>
            <a:off x="3761910" y="5504892"/>
            <a:ext cx="2274813" cy="743508"/>
          </a:xfrm>
          <a:prstGeom prst="rect">
            <a:avLst/>
          </a:prstGeom>
        </p:spPr>
      </p:pic>
      <p:sp>
        <p:nvSpPr>
          <p:cNvPr id="8" name="CasellaDiTesto 7"/>
          <p:cNvSpPr txBox="1"/>
          <p:nvPr/>
        </p:nvSpPr>
        <p:spPr>
          <a:xfrm>
            <a:off x="6084168" y="5157193"/>
            <a:ext cx="2699778"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SASE </a:t>
            </a:r>
            <a:r>
              <a:rPr lang="it-IT" sz="1350" dirty="0" err="1">
                <a:latin typeface="Times New Roman" panose="02020603050405020304" pitchFamily="18" charset="0"/>
                <a:cs typeface="Times New Roman" panose="02020603050405020304" pitchFamily="18" charset="0"/>
              </a:rPr>
              <a:t>spikes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undersampled</a:t>
            </a:r>
            <a:endParaRPr lang="it-IT" sz="1350" dirty="0">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in the </a:t>
            </a:r>
            <a:r>
              <a:rPr lang="it-IT" sz="1350" dirty="0" err="1">
                <a:latin typeface="Times New Roman" panose="02020603050405020304" pitchFamily="18" charset="0"/>
                <a:cs typeface="Times New Roman" panose="02020603050405020304" pitchFamily="18" charset="0"/>
              </a:rPr>
              <a:t>graph</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but</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not</a:t>
            </a:r>
            <a:r>
              <a:rPr lang="it-IT" sz="1350" dirty="0">
                <a:latin typeface="Times New Roman" panose="02020603050405020304" pitchFamily="18" charset="0"/>
                <a:cs typeface="Times New Roman" panose="02020603050405020304" pitchFamily="18" charset="0"/>
              </a:rPr>
              <a:t> in the </a:t>
            </a:r>
            <a:r>
              <a:rPr lang="it-IT" sz="1350" dirty="0" err="1">
                <a:latin typeface="Times New Roman" panose="02020603050405020304" pitchFamily="18" charset="0"/>
                <a:cs typeface="Times New Roman" panose="02020603050405020304" pitchFamily="18" charset="0"/>
              </a:rPr>
              <a:t>calculus</a:t>
            </a:r>
            <a:r>
              <a:rPr lang="it-IT" sz="135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CCA70E23-E29F-364F-8F76-3AF58573A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395168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Rettangolo 4"/>
          <p:cNvSpPr/>
          <p:nvPr/>
        </p:nvSpPr>
        <p:spPr>
          <a:xfrm>
            <a:off x="737574" y="857251"/>
            <a:ext cx="8029442" cy="1015663"/>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Seeded</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pulses</a:t>
            </a:r>
            <a:r>
              <a:rPr lang="it-IT" sz="3000" b="1" dirty="0">
                <a:solidFill>
                  <a:srgbClr val="0070C0"/>
                </a:solidFill>
                <a:latin typeface="Times New Roman" panose="02020603050405020304" pitchFamily="18" charset="0"/>
                <a:cs typeface="Times New Roman" panose="02020603050405020304" pitchFamily="18" charset="0"/>
              </a:rPr>
              <a:t> for linear </a:t>
            </a:r>
            <a:r>
              <a:rPr lang="it-IT" sz="3000" b="1" dirty="0" err="1">
                <a:solidFill>
                  <a:srgbClr val="0070C0"/>
                </a:solidFill>
                <a:latin typeface="Times New Roman" panose="02020603050405020304" pitchFamily="18" charset="0"/>
                <a:cs typeface="Times New Roman" panose="02020603050405020304" pitchFamily="18" charset="0"/>
              </a:rPr>
              <a:t>spectroscopy</a:t>
            </a:r>
            <a:r>
              <a:rPr lang="it-IT" sz="3000" b="1" dirty="0">
                <a:solidFill>
                  <a:srgbClr val="0070C0"/>
                </a:solidFill>
                <a:latin typeface="Times New Roman" panose="02020603050405020304" pitchFamily="18" charset="0"/>
                <a:cs typeface="Times New Roman" panose="02020603050405020304" pitchFamily="18" charset="0"/>
              </a:rPr>
              <a:t> (3-6 </a:t>
            </a:r>
            <a:r>
              <a:rPr lang="it-IT" sz="3000" b="1" dirty="0" err="1">
                <a:solidFill>
                  <a:srgbClr val="0070C0"/>
                </a:solidFill>
                <a:latin typeface="Times New Roman" panose="02020603050405020304" pitchFamily="18" charset="0"/>
                <a:cs typeface="Times New Roman" panose="02020603050405020304" pitchFamily="18" charset="0"/>
              </a:rPr>
              <a:t>Ang</a:t>
            </a:r>
            <a:r>
              <a:rPr lang="it-IT" sz="3000" b="1" dirty="0">
                <a:solidFill>
                  <a:srgbClr val="0070C0"/>
                </a:solidFill>
                <a:latin typeface="Times New Roman" panose="02020603050405020304" pitchFamily="18" charset="0"/>
                <a:cs typeface="Times New Roman" panose="02020603050405020304" pitchFamily="18" charset="0"/>
              </a:rPr>
              <a:t>):</a:t>
            </a:r>
          </a:p>
          <a:p>
            <a:r>
              <a:rPr lang="it-IT" sz="3000" b="1" dirty="0" err="1">
                <a:solidFill>
                  <a:srgbClr val="0070C0"/>
                </a:solidFill>
                <a:latin typeface="Times New Roman" panose="02020603050405020304" pitchFamily="18" charset="0"/>
                <a:cs typeface="Times New Roman" panose="02020603050405020304" pitchFamily="18" charset="0"/>
              </a:rPr>
              <a:t>three</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options</a:t>
            </a:r>
            <a:r>
              <a:rPr lang="it-IT" sz="3000" b="1" dirty="0">
                <a:solidFill>
                  <a:srgbClr val="0070C0"/>
                </a:solidFill>
                <a:latin typeface="Times New Roman" panose="02020603050405020304" pitchFamily="18" charset="0"/>
                <a:cs typeface="Times New Roman" panose="02020603050405020304" pitchFamily="18" charset="0"/>
              </a:rPr>
              <a:t> </a:t>
            </a:r>
          </a:p>
        </p:txBody>
      </p:sp>
      <p:pic>
        <p:nvPicPr>
          <p:cNvPr id="6" name="Segnaposto contenuto 6">
            <a:extLst>
              <a:ext uri="{FF2B5EF4-FFF2-40B4-BE49-F238E27FC236}">
                <a16:creationId xmlns:a16="http://schemas.microsoft.com/office/drawing/2014/main" id="{D284AD5C-397E-4706-A344-4B720CCC7AAB}"/>
              </a:ext>
            </a:extLst>
          </p:cNvPr>
          <p:cNvPicPr>
            <a:picLocks noGrp="1" noChangeAspect="1"/>
          </p:cNvPicPr>
          <p:nvPr>
            <p:ph sz="half" idx="4294967295"/>
          </p:nvPr>
        </p:nvPicPr>
        <p:blipFill>
          <a:blip r:embed="rId2"/>
          <a:stretch>
            <a:fillRect/>
          </a:stretch>
        </p:blipFill>
        <p:spPr>
          <a:xfrm>
            <a:off x="521550" y="2186862"/>
            <a:ext cx="4563837" cy="1026114"/>
          </a:xfrm>
          <a:prstGeom prst="rect">
            <a:avLst/>
          </a:prstGeom>
        </p:spPr>
      </p:pic>
      <p:pic>
        <p:nvPicPr>
          <p:cNvPr id="8"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1550" y="4703272"/>
            <a:ext cx="3834426" cy="1297478"/>
          </a:xfrm>
        </p:spPr>
      </p:pic>
      <p:sp>
        <p:nvSpPr>
          <p:cNvPr id="2" name="CasellaDiTesto 1"/>
          <p:cNvSpPr txBox="1"/>
          <p:nvPr/>
        </p:nvSpPr>
        <p:spPr>
          <a:xfrm>
            <a:off x="931471" y="1862826"/>
            <a:ext cx="4826962" cy="369332"/>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Multi-</a:t>
            </a:r>
            <a:r>
              <a:rPr lang="it-IT" b="1" dirty="0" err="1">
                <a:solidFill>
                  <a:srgbClr val="FF0000"/>
                </a:solidFill>
                <a:latin typeface="Times New Roman" panose="02020603050405020304" pitchFamily="18" charset="0"/>
                <a:cs typeface="Times New Roman" panose="02020603050405020304" pitchFamily="18" charset="0"/>
              </a:rPr>
              <a:t>Cascade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Seeded</a:t>
            </a:r>
            <a:r>
              <a:rPr lang="it-IT" b="1" dirty="0">
                <a:solidFill>
                  <a:srgbClr val="FF0000"/>
                </a:solidFill>
                <a:latin typeface="Times New Roman" panose="02020603050405020304" pitchFamily="18" charset="0"/>
                <a:cs typeface="Times New Roman" panose="02020603050405020304" pitchFamily="18" charset="0"/>
              </a:rPr>
              <a:t> by HHG in gas </a:t>
            </a:r>
            <a:r>
              <a:rPr lang="it-IT" b="1" dirty="0" err="1">
                <a:solidFill>
                  <a:srgbClr val="FF0000"/>
                </a:solidFill>
                <a:latin typeface="Times New Roman" panose="02020603050405020304" pitchFamily="18" charset="0"/>
                <a:cs typeface="Times New Roman" panose="02020603050405020304" pitchFamily="18" charset="0"/>
              </a:rPr>
              <a:t>at</a:t>
            </a:r>
            <a:r>
              <a:rPr lang="it-IT" b="1" dirty="0">
                <a:solidFill>
                  <a:srgbClr val="FF0000"/>
                </a:solidFill>
                <a:latin typeface="Times New Roman" panose="02020603050405020304" pitchFamily="18" charset="0"/>
                <a:cs typeface="Times New Roman" panose="02020603050405020304" pitchFamily="18" charset="0"/>
              </a:rPr>
              <a:t> 13 nm</a:t>
            </a:r>
          </a:p>
        </p:txBody>
      </p:sp>
      <p:sp>
        <p:nvSpPr>
          <p:cNvPr id="10" name="CasellaDiTesto 9"/>
          <p:cNvSpPr txBox="1"/>
          <p:nvPr/>
        </p:nvSpPr>
        <p:spPr>
          <a:xfrm>
            <a:off x="2519773" y="2996952"/>
            <a:ext cx="6684587" cy="369332"/>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Multi-</a:t>
            </a:r>
            <a:r>
              <a:rPr lang="it-IT" b="1" dirty="0" err="1">
                <a:solidFill>
                  <a:srgbClr val="FF0000"/>
                </a:solidFill>
                <a:latin typeface="Times New Roman" panose="02020603050405020304" pitchFamily="18" charset="0"/>
                <a:cs typeface="Times New Roman" panose="02020603050405020304" pitchFamily="18" charset="0"/>
              </a:rPr>
              <a:t>Cascade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seesed</a:t>
            </a:r>
            <a:r>
              <a:rPr lang="it-IT" b="1" dirty="0">
                <a:solidFill>
                  <a:srgbClr val="FF0000"/>
                </a:solidFill>
                <a:latin typeface="Times New Roman" panose="02020603050405020304" pitchFamily="18" charset="0"/>
                <a:cs typeface="Times New Roman" panose="02020603050405020304" pitchFamily="18" charset="0"/>
              </a:rPr>
              <a:t> by a FEL </a:t>
            </a:r>
            <a:r>
              <a:rPr lang="it-IT" b="1" dirty="0" err="1">
                <a:solidFill>
                  <a:srgbClr val="FF0000"/>
                </a:solidFill>
                <a:latin typeface="Times New Roman" panose="02020603050405020304" pitchFamily="18" charset="0"/>
                <a:cs typeface="Times New Roman" panose="02020603050405020304" pitchFamily="18" charset="0"/>
              </a:rPr>
              <a:t>Oscillator</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at</a:t>
            </a:r>
            <a:r>
              <a:rPr lang="it-IT" b="1" dirty="0">
                <a:solidFill>
                  <a:srgbClr val="FF0000"/>
                </a:solidFill>
                <a:latin typeface="Times New Roman" panose="02020603050405020304" pitchFamily="18" charset="0"/>
                <a:cs typeface="Times New Roman" panose="02020603050405020304" pitchFamily="18" charset="0"/>
              </a:rPr>
              <a:t> 13 nm, </a:t>
            </a:r>
            <a:r>
              <a:rPr lang="it-IT" b="1" dirty="0" err="1">
                <a:solidFill>
                  <a:srgbClr val="FF0000"/>
                </a:solidFill>
                <a:latin typeface="Times New Roman" panose="02020603050405020304" pitchFamily="18" charset="0"/>
                <a:cs typeface="Times New Roman" panose="02020603050405020304" pitchFamily="18" charset="0"/>
              </a:rPr>
              <a:t>MoSi</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mirrors</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521551" y="4455319"/>
            <a:ext cx="4728923"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Regenerative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Amplifier</a:t>
            </a:r>
            <a:r>
              <a:rPr lang="it-IT" b="1" dirty="0">
                <a:solidFill>
                  <a:srgbClr val="FF0000"/>
                </a:solidFill>
                <a:latin typeface="Times New Roman" panose="02020603050405020304" pitchFamily="18" charset="0"/>
                <a:cs typeface="Times New Roman" panose="02020603050405020304" pitchFamily="18" charset="0"/>
              </a:rPr>
              <a:t> with </a:t>
            </a:r>
            <a:r>
              <a:rPr lang="it-IT" b="1" dirty="0" err="1">
                <a:solidFill>
                  <a:srgbClr val="FF0000"/>
                </a:solidFill>
                <a:latin typeface="Times New Roman" panose="02020603050405020304" pitchFamily="18" charset="0"/>
                <a:cs typeface="Times New Roman" panose="02020603050405020304" pitchFamily="18" charset="0"/>
              </a:rPr>
              <a:t>diamond</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mirrors</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4950042" y="5103186"/>
            <a:ext cx="3228961"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1 MHz, Optical line by </a:t>
            </a:r>
            <a:r>
              <a:rPr lang="it-IT" sz="1350" b="1" dirty="0">
                <a:solidFill>
                  <a:srgbClr val="FF0000"/>
                </a:solidFill>
                <a:latin typeface="Times New Roman" panose="02020603050405020304" pitchFamily="18" charset="0"/>
                <a:cs typeface="Times New Roman" panose="02020603050405020304" pitchFamily="18" charset="0"/>
              </a:rPr>
              <a:t>Alberto </a:t>
            </a:r>
            <a:r>
              <a:rPr lang="it-IT" sz="1350" b="1" dirty="0" err="1">
                <a:solidFill>
                  <a:srgbClr val="FF0000"/>
                </a:solidFill>
                <a:latin typeface="Times New Roman" panose="02020603050405020304" pitchFamily="18" charset="0"/>
                <a:cs typeface="Times New Roman" panose="02020603050405020304" pitchFamily="18" charset="0"/>
              </a:rPr>
              <a:t>Tagliaferri</a:t>
            </a:r>
            <a:endParaRPr lang="it-IT" sz="135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5112060" y="2348880"/>
            <a:ext cx="2735108" cy="300082"/>
          </a:xfrm>
          <a:prstGeom prst="rect">
            <a:avLst/>
          </a:prstGeom>
          <a:noFill/>
        </p:spPr>
        <p:txBody>
          <a:bodyPr wrap="non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Possible</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only</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at</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low</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repetition</a:t>
            </a:r>
            <a:r>
              <a:rPr lang="it-IT" sz="1350" b="1" dirty="0">
                <a:solidFill>
                  <a:srgbClr val="0070C0"/>
                </a:solidFill>
                <a:latin typeface="Times New Roman" panose="02020603050405020304" pitchFamily="18" charset="0"/>
                <a:cs typeface="Times New Roman" panose="02020603050405020304" pitchFamily="18" charset="0"/>
              </a:rPr>
              <a:t> rate</a:t>
            </a: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9982" y="3374994"/>
            <a:ext cx="4655217" cy="1184494"/>
          </a:xfrm>
          <a:prstGeom prst="rect">
            <a:avLst/>
          </a:prstGeom>
        </p:spPr>
      </p:pic>
      <p:sp>
        <p:nvSpPr>
          <p:cNvPr id="14" name="CasellaDiTesto 13"/>
          <p:cNvSpPr txBox="1"/>
          <p:nvPr/>
        </p:nvSpPr>
        <p:spPr>
          <a:xfrm>
            <a:off x="1115616" y="3537012"/>
            <a:ext cx="1646605" cy="300082"/>
          </a:xfrm>
          <a:prstGeom prst="rect">
            <a:avLst/>
          </a:prstGeom>
          <a:noFill/>
        </p:spPr>
        <p:txBody>
          <a:bodyPr wrap="none" rtlCol="0">
            <a:spAutoFit/>
          </a:bodyPr>
          <a:lstStyle/>
          <a:p>
            <a:r>
              <a:rPr lang="it-IT" sz="1350" b="1" dirty="0" err="1">
                <a:solidFill>
                  <a:srgbClr val="0070C0"/>
                </a:solidFill>
                <a:latin typeface="Times New Roman" panose="02020603050405020304" pitchFamily="18" charset="0"/>
                <a:cs typeface="Times New Roman" panose="02020603050405020304" pitchFamily="18" charset="0"/>
              </a:rPr>
              <a:t>Possible</a:t>
            </a:r>
            <a:r>
              <a:rPr lang="it-IT" sz="1350" b="1" dirty="0">
                <a:solidFill>
                  <a:srgbClr val="0070C0"/>
                </a:solidFill>
                <a:latin typeface="Times New Roman" panose="02020603050405020304" pitchFamily="18" charset="0"/>
                <a:cs typeface="Times New Roman" panose="02020603050405020304" pitchFamily="18" charset="0"/>
              </a:rPr>
              <a:t> </a:t>
            </a:r>
            <a:r>
              <a:rPr lang="it-IT" sz="1350" b="1" dirty="0" err="1">
                <a:solidFill>
                  <a:srgbClr val="0070C0"/>
                </a:solidFill>
                <a:latin typeface="Times New Roman" panose="02020603050405020304" pitchFamily="18" charset="0"/>
                <a:cs typeface="Times New Roman" panose="02020603050405020304" pitchFamily="18" charset="0"/>
              </a:rPr>
              <a:t>at</a:t>
            </a:r>
            <a:r>
              <a:rPr lang="it-IT" sz="1350" b="1" dirty="0">
                <a:solidFill>
                  <a:srgbClr val="0070C0"/>
                </a:solidFill>
                <a:latin typeface="Times New Roman" panose="02020603050405020304" pitchFamily="18" charset="0"/>
                <a:cs typeface="Times New Roman" panose="02020603050405020304" pitchFamily="18" charset="0"/>
              </a:rPr>
              <a:t> 0.5 MHz</a:t>
            </a:r>
          </a:p>
        </p:txBody>
      </p:sp>
    </p:spTree>
    <p:extLst>
      <p:ext uri="{BB962C8B-B14F-4D97-AF65-F5344CB8AC3E}">
        <p14:creationId xmlns:p14="http://schemas.microsoft.com/office/powerpoint/2010/main" val="2951919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egnaposto contenuto 6">
            <a:extLst>
              <a:ext uri="{FF2B5EF4-FFF2-40B4-BE49-F238E27FC236}">
                <a16:creationId xmlns:a16="http://schemas.microsoft.com/office/drawing/2014/main" id="{D284AD5C-397E-4706-A344-4B720CCC7AAB}"/>
              </a:ext>
            </a:extLst>
          </p:cNvPr>
          <p:cNvPicPr>
            <a:picLocks noChangeAspect="1"/>
          </p:cNvPicPr>
          <p:nvPr/>
        </p:nvPicPr>
        <p:blipFill rotWithShape="1">
          <a:blip r:embed="rId2"/>
          <a:srcRect l="35142" b="36450"/>
          <a:stretch/>
        </p:blipFill>
        <p:spPr>
          <a:xfrm>
            <a:off x="2519773" y="1592796"/>
            <a:ext cx="5954624" cy="1080120"/>
          </a:xfrm>
          <a:prstGeom prst="rect">
            <a:avLst/>
          </a:prstGeom>
        </p:spPr>
      </p:pic>
      <p:pic>
        <p:nvPicPr>
          <p:cNvPr id="11" name="Immagine 10"/>
          <p:cNvPicPr>
            <a:picLocks noChangeAspect="1"/>
          </p:cNvPicPr>
          <p:nvPr/>
        </p:nvPicPr>
        <p:blipFill rotWithShape="1">
          <a:blip r:embed="rId3"/>
          <a:srcRect l="23641" t="23507" r="28540" b="9256"/>
          <a:stretch/>
        </p:blipFill>
        <p:spPr>
          <a:xfrm>
            <a:off x="1709682" y="2366836"/>
            <a:ext cx="5562618" cy="3633914"/>
          </a:xfrm>
          <a:prstGeom prst="rect">
            <a:avLst/>
          </a:prstGeom>
        </p:spPr>
      </p:pic>
      <p:sp>
        <p:nvSpPr>
          <p:cNvPr id="15" name="CasellaDiTesto 14">
            <a:extLst>
              <a:ext uri="{FF2B5EF4-FFF2-40B4-BE49-F238E27FC236}">
                <a16:creationId xmlns:a16="http://schemas.microsoft.com/office/drawing/2014/main" id="{AAB88212-1236-4997-9C4A-892EA6674742}"/>
              </a:ext>
            </a:extLst>
          </p:cNvPr>
          <p:cNvSpPr txBox="1"/>
          <p:nvPr/>
        </p:nvSpPr>
        <p:spPr>
          <a:xfrm>
            <a:off x="845586" y="4205200"/>
            <a:ext cx="1063112"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after</a:t>
            </a:r>
            <a:r>
              <a:rPr lang="it-IT" sz="1350" dirty="0">
                <a:latin typeface="Times New Roman" panose="02020603050405020304" pitchFamily="18" charset="0"/>
                <a:cs typeface="Times New Roman" panose="02020603050405020304" pitchFamily="18" charset="0"/>
              </a:rPr>
              <a:t> </a:t>
            </a:r>
            <a:r>
              <a:rPr lang="it-IT" sz="1350" dirty="0">
                <a:latin typeface="Times New Roman" panose="02020603050405020304" pitchFamily="18" charset="0"/>
                <a:ea typeface="Cambria Math" panose="02040503050406030204" pitchFamily="18" charset="0"/>
                <a:cs typeface="Times New Roman" panose="02020603050405020304" pitchFamily="18" charset="0"/>
              </a:rPr>
              <a:t>∼ </a:t>
            </a:r>
            <a:r>
              <a:rPr lang="it-IT" sz="1350" dirty="0">
                <a:latin typeface="Times New Roman" panose="02020603050405020304" pitchFamily="18" charset="0"/>
                <a:cs typeface="Times New Roman" panose="02020603050405020304" pitchFamily="18" charset="0"/>
              </a:rPr>
              <a:t>10 m</a:t>
            </a:r>
          </a:p>
        </p:txBody>
      </p:sp>
      <p:pic>
        <p:nvPicPr>
          <p:cNvPr id="17" name="Immagine 16">
            <a:extLst>
              <a:ext uri="{FF2B5EF4-FFF2-40B4-BE49-F238E27FC236}">
                <a16:creationId xmlns:a16="http://schemas.microsoft.com/office/drawing/2014/main" id="{C63A0A2E-8F5F-44F9-AB25-6CBDCD2E5BD4}"/>
              </a:ext>
            </a:extLst>
          </p:cNvPr>
          <p:cNvPicPr>
            <a:picLocks noChangeAspect="1"/>
          </p:cNvPicPr>
          <p:nvPr/>
        </p:nvPicPr>
        <p:blipFill>
          <a:blip r:embed="rId4"/>
          <a:stretch>
            <a:fillRect/>
          </a:stretch>
        </p:blipFill>
        <p:spPr>
          <a:xfrm>
            <a:off x="6678234" y="4833156"/>
            <a:ext cx="1350150" cy="916439"/>
          </a:xfrm>
          <a:prstGeom prst="rect">
            <a:avLst/>
          </a:prstGeom>
        </p:spPr>
      </p:pic>
      <p:cxnSp>
        <p:nvCxnSpPr>
          <p:cNvPr id="18" name="Connettore diritto 17"/>
          <p:cNvCxnSpPr/>
          <p:nvPr/>
        </p:nvCxnSpPr>
        <p:spPr>
          <a:xfrm flipH="1" flipV="1">
            <a:off x="5220072" y="4887162"/>
            <a:ext cx="1512168" cy="1080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3BCC6C0D-8795-4155-B850-F20FEFD61801}"/>
              </a:ext>
            </a:extLst>
          </p:cNvPr>
          <p:cNvSpPr txBox="1"/>
          <p:nvPr/>
        </p:nvSpPr>
        <p:spPr>
          <a:xfrm>
            <a:off x="7938190" y="2402887"/>
            <a:ext cx="1055097" cy="507831"/>
          </a:xfrm>
          <a:prstGeom prst="rect">
            <a:avLst/>
          </a:prstGeom>
          <a:noFill/>
        </p:spPr>
        <p:txBody>
          <a:bodyPr wrap="none" rtlCol="0">
            <a:spAutoFit/>
          </a:bodyPr>
          <a:lstStyle/>
          <a:p>
            <a:pPr algn="ctr"/>
            <a:r>
              <a:rPr lang="it-IT" sz="1350" dirty="0">
                <a:latin typeface="Times New Roman" panose="02020603050405020304" pitchFamily="18" charset="0"/>
                <a:cs typeface="Times New Roman" panose="02020603050405020304" pitchFamily="18" charset="0"/>
              </a:rPr>
              <a:t>SASE/</a:t>
            </a:r>
            <a:r>
              <a:rPr lang="it-IT" sz="1350" dirty="0" err="1">
                <a:latin typeface="Times New Roman" panose="02020603050405020304" pitchFamily="18" charset="0"/>
                <a:cs typeface="Times New Roman" panose="02020603050405020304" pitchFamily="18" charset="0"/>
              </a:rPr>
              <a:t>seed</a:t>
            </a:r>
            <a:r>
              <a:rPr lang="it-IT" sz="1350" dirty="0">
                <a:latin typeface="Times New Roman" panose="02020603050405020304" pitchFamily="18" charset="0"/>
                <a:cs typeface="Times New Roman" panose="02020603050405020304" pitchFamily="18" charset="0"/>
              </a:rPr>
              <a:t> </a:t>
            </a:r>
          </a:p>
          <a:p>
            <a:pPr algn="ctr"/>
            <a:r>
              <a:rPr lang="it-IT" sz="1350" dirty="0" err="1">
                <a:latin typeface="Times New Roman" panose="02020603050405020304" pitchFamily="18" charset="0"/>
                <a:cs typeface="Times New Roman" panose="02020603050405020304" pitchFamily="18" charset="0"/>
              </a:rPr>
              <a:t>competition</a:t>
            </a:r>
            <a:r>
              <a:rPr lang="it-IT" sz="1350" dirty="0">
                <a:latin typeface="Times New Roman" panose="02020603050405020304" pitchFamily="18" charset="0"/>
                <a:cs typeface="Times New Roman" panose="02020603050405020304" pitchFamily="18" charset="0"/>
              </a:rPr>
              <a:t> </a:t>
            </a:r>
          </a:p>
        </p:txBody>
      </p:sp>
      <p:cxnSp>
        <p:nvCxnSpPr>
          <p:cNvPr id="22" name="Connettore diritto 21"/>
          <p:cNvCxnSpPr>
            <a:endCxn id="21" idx="1"/>
          </p:cNvCxnSpPr>
          <p:nvPr/>
        </p:nvCxnSpPr>
        <p:spPr>
          <a:xfrm flipV="1">
            <a:off x="6894258" y="2656803"/>
            <a:ext cx="1043932" cy="502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a:endCxn id="27" idx="1"/>
          </p:cNvCxnSpPr>
          <p:nvPr/>
        </p:nvCxnSpPr>
        <p:spPr>
          <a:xfrm>
            <a:off x="6624228" y="3212976"/>
            <a:ext cx="756084" cy="6177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3BCC6C0D-8795-4155-B850-F20FEFD61801}"/>
              </a:ext>
            </a:extLst>
          </p:cNvPr>
          <p:cNvSpPr txBox="1"/>
          <p:nvPr/>
        </p:nvSpPr>
        <p:spPr>
          <a:xfrm>
            <a:off x="7625263" y="2834935"/>
            <a:ext cx="930063" cy="507831"/>
          </a:xfrm>
          <a:prstGeom prst="rect">
            <a:avLst/>
          </a:prstGeom>
          <a:noFill/>
        </p:spPr>
        <p:txBody>
          <a:bodyPr wrap="none" rtlCol="0">
            <a:spAutoFit/>
          </a:bodyPr>
          <a:lstStyle/>
          <a:p>
            <a:pPr algn="ctr"/>
            <a:r>
              <a:rPr lang="it-IT" sz="1350" dirty="0">
                <a:latin typeface="Times New Roman" panose="02020603050405020304" pitchFamily="18" charset="0"/>
                <a:cs typeface="Times New Roman" panose="02020603050405020304" pitchFamily="18" charset="0"/>
              </a:rPr>
              <a:t>maximum </a:t>
            </a:r>
          </a:p>
          <a:p>
            <a:pPr algn="ctr"/>
            <a:r>
              <a:rPr lang="it-IT" sz="1350" dirty="0" err="1">
                <a:latin typeface="Times New Roman" panose="02020603050405020304" pitchFamily="18" charset="0"/>
                <a:cs typeface="Times New Roman" panose="02020603050405020304" pitchFamily="18" charset="0"/>
              </a:rPr>
              <a:t>coherence</a:t>
            </a:r>
            <a:endParaRPr lang="it-IT" sz="1350" dirty="0">
              <a:latin typeface="Times New Roman" panose="02020603050405020304" pitchFamily="18" charset="0"/>
              <a:cs typeface="Times New Roman" panose="02020603050405020304" pitchFamily="18" charset="0"/>
            </a:endParaRPr>
          </a:p>
        </p:txBody>
      </p:sp>
      <p:pic>
        <p:nvPicPr>
          <p:cNvPr id="27" name="Immagine 26">
            <a:extLst>
              <a:ext uri="{FF2B5EF4-FFF2-40B4-BE49-F238E27FC236}">
                <a16:creationId xmlns:a16="http://schemas.microsoft.com/office/drawing/2014/main" id="{52454F12-7A87-43E3-8CE7-73943E149115}"/>
              </a:ext>
            </a:extLst>
          </p:cNvPr>
          <p:cNvPicPr>
            <a:picLocks noChangeAspect="1"/>
          </p:cNvPicPr>
          <p:nvPr/>
        </p:nvPicPr>
        <p:blipFill>
          <a:blip r:embed="rId5"/>
          <a:stretch>
            <a:fillRect/>
          </a:stretch>
        </p:blipFill>
        <p:spPr>
          <a:xfrm>
            <a:off x="7380312" y="3320988"/>
            <a:ext cx="1461028" cy="1019424"/>
          </a:xfrm>
          <a:prstGeom prst="rect">
            <a:avLst/>
          </a:prstGeom>
        </p:spPr>
      </p:pic>
      <p:sp>
        <p:nvSpPr>
          <p:cNvPr id="29" name="Rettangolo 28"/>
          <p:cNvSpPr/>
          <p:nvPr/>
        </p:nvSpPr>
        <p:spPr>
          <a:xfrm>
            <a:off x="6246186" y="1484784"/>
            <a:ext cx="64807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Titolo 1">
            <a:extLst>
              <a:ext uri="{FF2B5EF4-FFF2-40B4-BE49-F238E27FC236}">
                <a16:creationId xmlns:a16="http://schemas.microsoft.com/office/drawing/2014/main" id="{565906A4-6F12-4276-BAC3-FFA74E684C22}"/>
              </a:ext>
            </a:extLst>
          </p:cNvPr>
          <p:cNvSpPr txBox="1">
            <a:spLocks/>
          </p:cNvSpPr>
          <p:nvPr/>
        </p:nvSpPr>
        <p:spPr>
          <a:xfrm>
            <a:off x="118573" y="533400"/>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B050"/>
                </a:solidFill>
                <a:latin typeface="Times New Roman" panose="02020603050405020304" pitchFamily="18" charset="0"/>
                <a:cs typeface="Times New Roman" panose="02020603050405020304" pitchFamily="18" charset="0"/>
              </a:rPr>
              <a:t>1st option: </a:t>
            </a:r>
            <a:r>
              <a:rPr lang="it-IT" sz="2400" b="1" dirty="0" err="1">
                <a:solidFill>
                  <a:srgbClr val="00B050"/>
                </a:solidFill>
                <a:latin typeface="Times New Roman" panose="02020603050405020304" pitchFamily="18" charset="0"/>
                <a:cs typeface="Times New Roman" panose="02020603050405020304" pitchFamily="18" charset="0"/>
              </a:rPr>
              <a:t>Cascade</a:t>
            </a:r>
            <a:r>
              <a:rPr lang="it-IT" sz="2400" b="1" dirty="0">
                <a:solidFill>
                  <a:srgbClr val="00B050"/>
                </a:solidFill>
                <a:latin typeface="Times New Roman" panose="02020603050405020304" pitchFamily="18" charset="0"/>
                <a:cs typeface="Times New Roman" panose="02020603050405020304" pitchFamily="18" charset="0"/>
              </a:rPr>
              <a:t> with HGG in gas </a:t>
            </a:r>
            <a:r>
              <a:rPr lang="it-IT" sz="2400" b="1" dirty="0" err="1">
                <a:solidFill>
                  <a:srgbClr val="0070C0"/>
                </a:solidFill>
                <a:latin typeface="Times New Roman" panose="02020603050405020304" pitchFamily="18" charset="0"/>
                <a:cs typeface="Times New Roman" panose="02020603050405020304" pitchFamily="18" charset="0"/>
              </a:rPr>
              <a:t>at</a:t>
            </a:r>
            <a:r>
              <a:rPr lang="it-IT" sz="2400" b="1" dirty="0">
                <a:solidFill>
                  <a:srgbClr val="0070C0"/>
                </a:solidFill>
                <a:latin typeface="Times New Roman" panose="02020603050405020304" pitchFamily="18" charset="0"/>
                <a:cs typeface="Times New Roman" panose="02020603050405020304" pitchFamily="18" charset="0"/>
              </a:rPr>
              <a:t> 13.6 nm; 5x3 </a:t>
            </a:r>
            <a:r>
              <a:rPr lang="it-IT" sz="2400" b="1" dirty="0" err="1">
                <a:solidFill>
                  <a:srgbClr val="0070C0"/>
                </a:solidFill>
                <a:latin typeface="Times New Roman" panose="02020603050405020304" pitchFamily="18" charset="0"/>
                <a:cs typeface="Times New Roman" panose="02020603050405020304" pitchFamily="18" charset="0"/>
              </a:rPr>
              <a:t>at</a:t>
            </a:r>
            <a:r>
              <a:rPr lang="it-IT" sz="2400" b="1" dirty="0">
                <a:solidFill>
                  <a:srgbClr val="0070C0"/>
                </a:solidFill>
                <a:latin typeface="Times New Roman" panose="02020603050405020304" pitchFamily="18" charset="0"/>
                <a:cs typeface="Times New Roman" panose="02020603050405020304" pitchFamily="18" charset="0"/>
              </a:rPr>
              <a:t> 9 </a:t>
            </a:r>
            <a:r>
              <a:rPr lang="it-IT" sz="2400" b="1" dirty="0" err="1">
                <a:solidFill>
                  <a:srgbClr val="0070C0"/>
                </a:solidFill>
                <a:latin typeface="Times New Roman" panose="02020603050405020304" pitchFamily="18" charset="0"/>
                <a:cs typeface="Times New Roman" panose="02020603050405020304" pitchFamily="18" charset="0"/>
              </a:rPr>
              <a:t>Ang</a:t>
            </a:r>
            <a:endParaRPr lang="it-IT" sz="2400" b="1" dirty="0">
              <a:solidFill>
                <a:srgbClr val="0070C0"/>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791581" y="4833156"/>
            <a:ext cx="671979" cy="300082"/>
          </a:xfrm>
          <a:prstGeom prst="rect">
            <a:avLst/>
          </a:prstGeom>
          <a:noFill/>
        </p:spPr>
        <p:txBody>
          <a:bodyPr wrap="none" rtlCol="0">
            <a:spAutoFit/>
          </a:bodyPr>
          <a:lstStyle/>
          <a:p>
            <a:r>
              <a:rPr lang="it-IT" sz="1350" dirty="0"/>
              <a:t>2.7 nm</a:t>
            </a:r>
          </a:p>
        </p:txBody>
      </p:sp>
      <p:sp>
        <p:nvSpPr>
          <p:cNvPr id="19" name="CasellaDiTesto 18"/>
          <p:cNvSpPr txBox="1"/>
          <p:nvPr/>
        </p:nvSpPr>
        <p:spPr>
          <a:xfrm>
            <a:off x="7542331" y="4995174"/>
            <a:ext cx="671979" cy="300082"/>
          </a:xfrm>
          <a:prstGeom prst="rect">
            <a:avLst/>
          </a:prstGeom>
          <a:noFill/>
        </p:spPr>
        <p:txBody>
          <a:bodyPr wrap="none" rtlCol="0">
            <a:spAutoFit/>
          </a:bodyPr>
          <a:lstStyle/>
          <a:p>
            <a:r>
              <a:rPr lang="it-IT" sz="1350" dirty="0"/>
              <a:t>0.9 nm</a:t>
            </a:r>
          </a:p>
        </p:txBody>
      </p:sp>
      <p:sp>
        <p:nvSpPr>
          <p:cNvPr id="20" name="CasellaDiTesto 19"/>
          <p:cNvSpPr txBox="1"/>
          <p:nvPr/>
        </p:nvSpPr>
        <p:spPr>
          <a:xfrm>
            <a:off x="8190403" y="3591018"/>
            <a:ext cx="671979" cy="300082"/>
          </a:xfrm>
          <a:prstGeom prst="rect">
            <a:avLst/>
          </a:prstGeom>
          <a:noFill/>
        </p:spPr>
        <p:txBody>
          <a:bodyPr wrap="none" rtlCol="0">
            <a:spAutoFit/>
          </a:bodyPr>
          <a:lstStyle/>
          <a:p>
            <a:r>
              <a:rPr lang="it-IT" sz="1350" dirty="0"/>
              <a:t>0.9 nm</a:t>
            </a:r>
          </a:p>
        </p:txBody>
      </p:sp>
      <p:sp>
        <p:nvSpPr>
          <p:cNvPr id="3" name="CasellaDiTesto 2"/>
          <p:cNvSpPr txBox="1"/>
          <p:nvPr/>
        </p:nvSpPr>
        <p:spPr>
          <a:xfrm>
            <a:off x="4959626" y="2202976"/>
            <a:ext cx="1350150" cy="507831"/>
          </a:xfrm>
          <a:prstGeom prst="rect">
            <a:avLst/>
          </a:prstGeom>
          <a:noFill/>
        </p:spPr>
        <p:txBody>
          <a:bodyPr wrap="square" rtlCol="0">
            <a:spAutoFit/>
          </a:bodyPr>
          <a:lstStyle/>
          <a:p>
            <a:r>
              <a:rPr lang="it-IT" sz="1350" dirty="0" err="1">
                <a:latin typeface="Times New Roman" panose="02020603050405020304" pitchFamily="18" charset="0"/>
                <a:cs typeface="Times New Roman" panose="02020603050405020304" pitchFamily="18" charset="0"/>
              </a:rPr>
              <a:t>Final</a:t>
            </a:r>
            <a:r>
              <a:rPr lang="it-IT" sz="1350" dirty="0">
                <a:latin typeface="Times New Roman" panose="02020603050405020304" pitchFamily="18" charset="0"/>
                <a:cs typeface="Times New Roman" panose="02020603050405020304" pitchFamily="18" charset="0"/>
              </a:rPr>
              <a:t> </a:t>
            </a:r>
          </a:p>
          <a:p>
            <a:r>
              <a:rPr lang="it-IT" sz="1350" dirty="0" err="1">
                <a:latin typeface="Times New Roman" panose="02020603050405020304" pitchFamily="18" charset="0"/>
                <a:cs typeface="Times New Roman" panose="02020603050405020304" pitchFamily="18" charset="0"/>
              </a:rPr>
              <a:t>spectrum</a:t>
            </a:r>
            <a:endParaRPr lang="it-IT" sz="1350" dirty="0">
              <a:latin typeface="Times New Roman" panose="02020603050405020304" pitchFamily="18" charset="0"/>
              <a:cs typeface="Times New Roman" panose="02020603050405020304" pitchFamily="18" charset="0"/>
            </a:endParaRPr>
          </a:p>
        </p:txBody>
      </p:sp>
      <p:sp>
        <p:nvSpPr>
          <p:cNvPr id="23" name="CasellaDiTesto 22"/>
          <p:cNvSpPr txBox="1"/>
          <p:nvPr/>
        </p:nvSpPr>
        <p:spPr>
          <a:xfrm>
            <a:off x="7812360" y="4347103"/>
            <a:ext cx="958980"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Final</a:t>
            </a:r>
            <a:r>
              <a:rPr lang="it-IT" sz="1350" dirty="0">
                <a:latin typeface="Times New Roman" panose="02020603050405020304" pitchFamily="18" charset="0"/>
                <a:cs typeface="Times New Roman" panose="02020603050405020304" pitchFamily="18" charset="0"/>
              </a:rPr>
              <a:t> </a:t>
            </a:r>
          </a:p>
          <a:p>
            <a:r>
              <a:rPr lang="it-IT" sz="1350" dirty="0" err="1">
                <a:latin typeface="Times New Roman" panose="02020603050405020304" pitchFamily="18" charset="0"/>
                <a:cs typeface="Times New Roman" panose="02020603050405020304" pitchFamily="18" charset="0"/>
              </a:rPr>
              <a:t>temp</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distr</a:t>
            </a:r>
            <a:r>
              <a:rPr lang="it-IT" sz="1350" dirty="0">
                <a:latin typeface="Times New Roman" panose="02020603050405020304" pitchFamily="18" charset="0"/>
                <a:cs typeface="Times New Roman" panose="02020603050405020304" pitchFamily="18" charset="0"/>
              </a:rPr>
              <a:t>.</a:t>
            </a:r>
          </a:p>
        </p:txBody>
      </p:sp>
      <p:cxnSp>
        <p:nvCxnSpPr>
          <p:cNvPr id="5" name="Connettore 2 4"/>
          <p:cNvCxnSpPr/>
          <p:nvPr/>
        </p:nvCxnSpPr>
        <p:spPr>
          <a:xfrm flipH="1" flipV="1">
            <a:off x="1223628" y="2456892"/>
            <a:ext cx="1350150" cy="23762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305526" y="2024845"/>
            <a:ext cx="1281120"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Seed</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needed</a:t>
            </a:r>
            <a:r>
              <a:rPr lang="it-IT" sz="1350" dirty="0">
                <a:latin typeface="Times New Roman" panose="02020603050405020304" pitchFamily="18" charset="0"/>
                <a:cs typeface="Times New Roman" panose="02020603050405020304" pitchFamily="18" charset="0"/>
              </a:rPr>
              <a:t>:</a:t>
            </a:r>
          </a:p>
          <a:p>
            <a:r>
              <a:rPr lang="it-IT" sz="1350" dirty="0">
                <a:latin typeface="Times New Roman" panose="02020603050405020304" pitchFamily="18" charset="0"/>
                <a:cs typeface="Times New Roman" panose="02020603050405020304" pitchFamily="18" charset="0"/>
              </a:rPr>
              <a:t>15 nJ@13.6 nm</a:t>
            </a:r>
          </a:p>
        </p:txBody>
      </p:sp>
      <p:sp>
        <p:nvSpPr>
          <p:cNvPr id="7" name="CasellaDiTesto 6"/>
          <p:cNvSpPr txBox="1"/>
          <p:nvPr/>
        </p:nvSpPr>
        <p:spPr>
          <a:xfrm rot="16200000">
            <a:off x="1460736" y="3589116"/>
            <a:ext cx="936475" cy="461665"/>
          </a:xfrm>
          <a:prstGeom prst="rect">
            <a:avLst/>
          </a:prstGeom>
          <a:solidFill>
            <a:schemeClr val="bg1"/>
          </a:solidFill>
        </p:spPr>
        <p:txBody>
          <a:bodyPr wrap="none" rtlCol="0">
            <a:spAutoFit/>
          </a:bodyPr>
          <a:lstStyle/>
          <a:p>
            <a:r>
              <a:rPr lang="it-IT" sz="2400" dirty="0">
                <a:latin typeface="Times New Roman" panose="02020603050405020304" pitchFamily="18" charset="0"/>
                <a:cs typeface="Times New Roman" panose="02020603050405020304" pitchFamily="18" charset="0"/>
              </a:rPr>
              <a:t>E(</a:t>
            </a:r>
            <a:r>
              <a:rPr lang="it-IT" sz="2400" dirty="0" err="1">
                <a:latin typeface="Times New Roman" panose="02020603050405020304" pitchFamily="18" charset="0"/>
                <a:cs typeface="Times New Roman" panose="02020603050405020304" pitchFamily="18" charset="0"/>
              </a:rPr>
              <a:t>mJ</a:t>
            </a:r>
            <a:r>
              <a:rPr lang="it-IT" sz="24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B23F1AFA-E4D4-47AA-A855-8863C033575A}"/>
                  </a:ext>
                </a:extLst>
              </p:cNvPr>
              <p:cNvSpPr txBox="1"/>
              <p:nvPr/>
            </p:nvSpPr>
            <p:spPr>
              <a:xfrm>
                <a:off x="197514" y="2834934"/>
                <a:ext cx="135441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350" i="1">
                              <a:latin typeface="Cambria Math" panose="02040503050406030204" pitchFamily="18" charset="0"/>
                            </a:rPr>
                          </m:ctrlPr>
                        </m:sSubPr>
                        <m:e>
                          <m:r>
                            <a:rPr lang="it-IT" sz="1350" i="1">
                              <a:latin typeface="Cambria Math" panose="02040503050406030204" pitchFamily="18" charset="0"/>
                            </a:rPr>
                            <m:t>𝐸</m:t>
                          </m:r>
                        </m:e>
                        <m:sub>
                          <m:r>
                            <a:rPr lang="it-IT" sz="1350" i="1">
                              <a:latin typeface="Cambria Math" panose="02040503050406030204" pitchFamily="18" charset="0"/>
                            </a:rPr>
                            <m:t>𝑠𝑒𝑒𝑑</m:t>
                          </m:r>
                        </m:sub>
                      </m:sSub>
                      <m:r>
                        <a:rPr lang="it-IT" sz="1350" i="1">
                          <a:latin typeface="Cambria Math" panose="02040503050406030204" pitchFamily="18" charset="0"/>
                          <a:ea typeface="Cambria Math" panose="02040503050406030204" pitchFamily="18" charset="0"/>
                        </a:rPr>
                        <m:t>∼</m:t>
                      </m:r>
                      <m:sSup>
                        <m:sSupPr>
                          <m:ctrlPr>
                            <a:rPr lang="it-IT" sz="1350" i="1">
                              <a:latin typeface="Cambria Math" panose="02040503050406030204" pitchFamily="18" charset="0"/>
                              <a:ea typeface="Cambria Math" panose="02040503050406030204" pitchFamily="18" charset="0"/>
                            </a:rPr>
                          </m:ctrlPr>
                        </m:sSupPr>
                        <m:e>
                          <m:r>
                            <a:rPr lang="it-IT" sz="1350" i="1">
                              <a:latin typeface="Cambria Math" panose="02040503050406030204" pitchFamily="18" charset="0"/>
                              <a:ea typeface="Cambria Math" panose="02040503050406030204" pitchFamily="18" charset="0"/>
                            </a:rPr>
                            <m:t>10</m:t>
                          </m:r>
                        </m:e>
                        <m:sup>
                          <m:r>
                            <a:rPr lang="it-IT" sz="1350" i="1">
                              <a:latin typeface="Cambria Math" panose="02040503050406030204" pitchFamily="18" charset="0"/>
                              <a:ea typeface="Cambria Math" panose="02040503050406030204" pitchFamily="18" charset="0"/>
                            </a:rPr>
                            <m:t>3</m:t>
                          </m:r>
                        </m:sup>
                      </m:sSup>
                      <m:sSub>
                        <m:sSubPr>
                          <m:ctrlPr>
                            <a:rPr lang="it-IT" sz="1350" i="1">
                              <a:latin typeface="Cambria Math" panose="02040503050406030204" pitchFamily="18" charset="0"/>
                              <a:ea typeface="Cambria Math" panose="02040503050406030204" pitchFamily="18" charset="0"/>
                            </a:rPr>
                          </m:ctrlPr>
                        </m:sSubPr>
                        <m:e>
                          <m:r>
                            <a:rPr lang="it-IT" sz="1350" i="1">
                              <a:latin typeface="Cambria Math" panose="02040503050406030204" pitchFamily="18" charset="0"/>
                              <a:ea typeface="Cambria Math" panose="02040503050406030204" pitchFamily="18" charset="0"/>
                            </a:rPr>
                            <m:t>𝐸</m:t>
                          </m:r>
                        </m:e>
                        <m:sub>
                          <m:r>
                            <a:rPr lang="it-IT" sz="1350" i="1">
                              <a:latin typeface="Cambria Math" panose="02040503050406030204" pitchFamily="18" charset="0"/>
                              <a:ea typeface="Cambria Math" panose="02040503050406030204" pitchFamily="18" charset="0"/>
                            </a:rPr>
                            <m:t>𝑠𝑛</m:t>
                          </m:r>
                        </m:sub>
                      </m:sSub>
                    </m:oMath>
                  </m:oMathPara>
                </a14:m>
                <a:endParaRPr lang="it-IT" sz="1350" dirty="0"/>
              </a:p>
            </p:txBody>
          </p:sp>
        </mc:Choice>
        <mc:Fallback xmlns="">
          <p:sp>
            <p:nvSpPr>
              <p:cNvPr id="16" name="CasellaDiTesto 15">
                <a:extLst>
                  <a:ext uri="{FF2B5EF4-FFF2-40B4-BE49-F238E27FC236}">
                    <a16:creationId xmlns:a16="http://schemas.microsoft.com/office/drawing/2014/main" id="{B23F1AFA-E4D4-47AA-A855-8863C033575A}"/>
                  </a:ext>
                </a:extLst>
              </p:cNvPr>
              <p:cNvSpPr txBox="1">
                <a:spLocks noRot="1" noChangeAspect="1" noMove="1" noResize="1" noEditPoints="1" noAdjustHandles="1" noChangeArrowheads="1" noChangeShapeType="1" noTextEdit="1"/>
              </p:cNvSpPr>
              <p:nvPr/>
            </p:nvSpPr>
            <p:spPr>
              <a:xfrm>
                <a:off x="197514" y="2834934"/>
                <a:ext cx="1354410" cy="300082"/>
              </a:xfrm>
              <a:prstGeom prst="rect">
                <a:avLst/>
              </a:prstGeom>
              <a:blipFill>
                <a:blip r:embed="rId6"/>
                <a:stretch>
                  <a:fillRect/>
                </a:stretch>
              </a:blipFill>
            </p:spPr>
            <p:txBody>
              <a:bodyPr/>
              <a:lstStyle/>
              <a:p>
                <a:r>
                  <a:rPr lang="it-IT">
                    <a:noFill/>
                  </a:rPr>
                  <a:t> </a:t>
                </a:r>
              </a:p>
            </p:txBody>
          </p:sp>
        </mc:Fallback>
      </mc:AlternateContent>
      <p:pic>
        <p:nvPicPr>
          <p:cNvPr id="12" name="Immagine 11">
            <a:extLst>
              <a:ext uri="{FF2B5EF4-FFF2-40B4-BE49-F238E27FC236}">
                <a16:creationId xmlns:a16="http://schemas.microsoft.com/office/drawing/2014/main" id="{EB17A2A6-6829-4243-B442-A355134EBF30}"/>
              </a:ext>
            </a:extLst>
          </p:cNvPr>
          <p:cNvPicPr>
            <a:picLocks noChangeAspect="1"/>
          </p:cNvPicPr>
          <p:nvPr/>
        </p:nvPicPr>
        <p:blipFill>
          <a:blip r:embed="rId7"/>
          <a:stretch>
            <a:fillRect/>
          </a:stretch>
        </p:blipFill>
        <p:spPr>
          <a:xfrm>
            <a:off x="305526" y="4475912"/>
            <a:ext cx="1655676" cy="1162536"/>
          </a:xfrm>
          <a:prstGeom prst="rect">
            <a:avLst/>
          </a:prstGeom>
        </p:spPr>
      </p:pic>
      <p:cxnSp>
        <p:nvCxnSpPr>
          <p:cNvPr id="14" name="Connettore diritto 13"/>
          <p:cNvCxnSpPr/>
          <p:nvPr/>
        </p:nvCxnSpPr>
        <p:spPr>
          <a:xfrm>
            <a:off x="1331640" y="4941168"/>
            <a:ext cx="1944216" cy="3780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58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565906A4-6F12-4276-BAC3-FFA74E684C22}"/>
              </a:ext>
            </a:extLst>
          </p:cNvPr>
          <p:cNvSpPr txBox="1">
            <a:spLocks/>
          </p:cNvSpPr>
          <p:nvPr/>
        </p:nvSpPr>
        <p:spPr>
          <a:xfrm>
            <a:off x="118573" y="869856"/>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B050"/>
                </a:solidFill>
                <a:latin typeface="Times New Roman" panose="02020603050405020304" pitchFamily="18" charset="0"/>
                <a:cs typeface="Times New Roman" panose="02020603050405020304" pitchFamily="18" charset="0"/>
              </a:rPr>
              <a:t>2nd option: </a:t>
            </a:r>
            <a:r>
              <a:rPr lang="it-IT" sz="2400" b="1" dirty="0" err="1">
                <a:solidFill>
                  <a:srgbClr val="00B050"/>
                </a:solidFill>
                <a:latin typeface="Times New Roman" panose="02020603050405020304" pitchFamily="18" charset="0"/>
                <a:cs typeface="Times New Roman" panose="02020603050405020304" pitchFamily="18" charset="0"/>
              </a:rPr>
              <a:t>Cascade</a:t>
            </a:r>
            <a:r>
              <a:rPr lang="it-IT" sz="2400" b="1" dirty="0">
                <a:solidFill>
                  <a:srgbClr val="00B050"/>
                </a:solidFill>
                <a:latin typeface="Times New Roman" panose="02020603050405020304" pitchFamily="18" charset="0"/>
                <a:cs typeface="Times New Roman" panose="02020603050405020304" pitchFamily="18" charset="0"/>
              </a:rPr>
              <a:t> with </a:t>
            </a:r>
            <a:r>
              <a:rPr lang="it-IT" sz="2400" b="1" dirty="0" err="1">
                <a:solidFill>
                  <a:srgbClr val="FF0000"/>
                </a:solidFill>
                <a:latin typeface="Times New Roman" panose="02020603050405020304" pitchFamily="18" charset="0"/>
                <a:cs typeface="Times New Roman" panose="02020603050405020304" pitchFamily="18" charset="0"/>
              </a:rPr>
              <a:t>Oscillator</a:t>
            </a:r>
            <a:r>
              <a:rPr lang="it-IT" sz="2400" b="1" dirty="0">
                <a:solidFill>
                  <a:srgbClr val="FF0000"/>
                </a:solidFill>
                <a:latin typeface="Times New Roman" panose="02020603050405020304" pitchFamily="18" charset="0"/>
                <a:cs typeface="Times New Roman" panose="02020603050405020304" pitchFamily="18" charset="0"/>
              </a:rPr>
              <a:t> </a:t>
            </a:r>
            <a:r>
              <a:rPr lang="it-IT" sz="2400" b="1" dirty="0" err="1">
                <a:solidFill>
                  <a:srgbClr val="FF0000"/>
                </a:solidFill>
                <a:latin typeface="Times New Roman" panose="02020603050405020304" pitchFamily="18" charset="0"/>
                <a:cs typeface="Times New Roman" panose="02020603050405020304" pitchFamily="18" charset="0"/>
              </a:rPr>
              <a:t>at</a:t>
            </a:r>
            <a:r>
              <a:rPr lang="it-IT" sz="2400" b="1" dirty="0">
                <a:solidFill>
                  <a:srgbClr val="FF0000"/>
                </a:solidFill>
                <a:latin typeface="Times New Roman" panose="02020603050405020304" pitchFamily="18" charset="0"/>
                <a:cs typeface="Times New Roman" panose="02020603050405020304" pitchFamily="18" charset="0"/>
              </a:rPr>
              <a:t> 13.6 nm</a:t>
            </a:r>
          </a:p>
        </p:txBody>
      </p:sp>
      <p:pic>
        <p:nvPicPr>
          <p:cNvPr id="4" name="Immagine 3"/>
          <p:cNvPicPr>
            <a:picLocks noChangeAspect="1"/>
          </p:cNvPicPr>
          <p:nvPr/>
        </p:nvPicPr>
        <p:blipFill rotWithShape="1">
          <a:blip r:embed="rId2"/>
          <a:srcRect l="6016" t="28878" r="58294" b="9684"/>
          <a:stretch/>
        </p:blipFill>
        <p:spPr>
          <a:xfrm>
            <a:off x="251520" y="2564904"/>
            <a:ext cx="3442333" cy="3185160"/>
          </a:xfrm>
          <a:prstGeom prst="rect">
            <a:avLst/>
          </a:prstGeom>
        </p:spPr>
      </p:pic>
      <p:pic>
        <p:nvPicPr>
          <p:cNvPr id="5" name="Immagine 4"/>
          <p:cNvPicPr>
            <a:picLocks noChangeAspect="1"/>
          </p:cNvPicPr>
          <p:nvPr/>
        </p:nvPicPr>
        <p:blipFill rotWithShape="1">
          <a:blip r:embed="rId3"/>
          <a:srcRect l="3671" t="19389" r="58483" b="17401"/>
          <a:stretch/>
        </p:blipFill>
        <p:spPr>
          <a:xfrm>
            <a:off x="4680012" y="2209989"/>
            <a:ext cx="4212468" cy="3781701"/>
          </a:xfrm>
          <a:prstGeom prst="rect">
            <a:avLst/>
          </a:prstGeom>
        </p:spPr>
      </p:pic>
      <p:sp>
        <p:nvSpPr>
          <p:cNvPr id="6" name="CasellaDiTesto 5"/>
          <p:cNvSpPr txBox="1"/>
          <p:nvPr/>
        </p:nvSpPr>
        <p:spPr>
          <a:xfrm>
            <a:off x="4193958" y="4887162"/>
            <a:ext cx="2589170"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Undulator</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length</a:t>
            </a:r>
            <a:r>
              <a:rPr lang="it-IT" sz="1350" dirty="0">
                <a:latin typeface="Times New Roman" panose="02020603050405020304" pitchFamily="18" charset="0"/>
                <a:cs typeface="Times New Roman" panose="02020603050405020304" pitchFamily="18" charset="0"/>
              </a:rPr>
              <a:t>: best </a:t>
            </a:r>
            <a:r>
              <a:rPr lang="it-IT" sz="1350" dirty="0" err="1">
                <a:latin typeface="Times New Roman" panose="02020603050405020304" pitchFamily="18" charset="0"/>
                <a:cs typeface="Times New Roman" panose="02020603050405020304" pitchFamily="18" charset="0"/>
              </a:rPr>
              <a:t>value</a:t>
            </a:r>
            <a:r>
              <a:rPr lang="it-IT" sz="1350" dirty="0">
                <a:latin typeface="Times New Roman" panose="02020603050405020304" pitchFamily="18" charset="0"/>
                <a:cs typeface="Times New Roman" panose="02020603050405020304" pitchFamily="18" charset="0"/>
              </a:rPr>
              <a:t> 4.4 m</a:t>
            </a:r>
          </a:p>
        </p:txBody>
      </p:sp>
      <p:sp>
        <p:nvSpPr>
          <p:cNvPr id="7" name="CasellaDiTesto 6"/>
          <p:cNvSpPr txBox="1"/>
          <p:nvPr/>
        </p:nvSpPr>
        <p:spPr>
          <a:xfrm>
            <a:off x="467544" y="2240868"/>
            <a:ext cx="3175869"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The </a:t>
            </a:r>
            <a:r>
              <a:rPr lang="it-IT" sz="1350" dirty="0" err="1">
                <a:latin typeface="Times New Roman" panose="02020603050405020304" pitchFamily="18" charset="0"/>
                <a:cs typeface="Times New Roman" panose="02020603050405020304" pitchFamily="18" charset="0"/>
              </a:rPr>
              <a:t>Mo</a:t>
            </a:r>
            <a:r>
              <a:rPr lang="it-IT" sz="1350" dirty="0">
                <a:latin typeface="Times New Roman" panose="02020603050405020304" pitchFamily="18" charset="0"/>
                <a:cs typeface="Times New Roman" panose="02020603050405020304" pitchFamily="18" charset="0"/>
              </a:rPr>
              <a:t>/Si </a:t>
            </a:r>
            <a:r>
              <a:rPr lang="it-IT" sz="1350" dirty="0" err="1">
                <a:latin typeface="Times New Roman" panose="02020603050405020304" pitchFamily="18" charset="0"/>
                <a:cs typeface="Times New Roman" panose="02020603050405020304" pitchFamily="18" charset="0"/>
              </a:rPr>
              <a:t>mirrors</a:t>
            </a:r>
            <a:r>
              <a:rPr lang="it-IT" sz="1350" dirty="0">
                <a:latin typeface="Times New Roman" panose="02020603050405020304" pitchFamily="18" charset="0"/>
                <a:cs typeface="Times New Roman" panose="02020603050405020304" pitchFamily="18" charset="0"/>
              </a:rPr>
              <a:t>, quasi </a:t>
            </a:r>
            <a:r>
              <a:rPr lang="it-IT" sz="1350" dirty="0" err="1">
                <a:latin typeface="Times New Roman" panose="02020603050405020304" pitchFamily="18" charset="0"/>
                <a:cs typeface="Times New Roman" panose="02020603050405020304" pitchFamily="18" charset="0"/>
              </a:rPr>
              <a:t>normal</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incidence</a:t>
            </a:r>
            <a:endParaRPr lang="it-IT" sz="1350"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5868144" y="2132856"/>
            <a:ext cx="2045753"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At the exit of the </a:t>
            </a:r>
            <a:r>
              <a:rPr lang="it-IT" sz="1350" dirty="0" err="1">
                <a:latin typeface="Times New Roman" panose="02020603050405020304" pitchFamily="18" charset="0"/>
                <a:cs typeface="Times New Roman" panose="02020603050405020304" pitchFamily="18" charset="0"/>
              </a:rPr>
              <a:t>oscillator</a:t>
            </a:r>
            <a:endParaRPr lang="it-IT" sz="1350" dirty="0">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rotWithShape="1">
          <a:blip r:embed="rId4"/>
          <a:srcRect l="35327" t="24891" r="53226" b="27780"/>
          <a:stretch/>
        </p:blipFill>
        <p:spPr>
          <a:xfrm>
            <a:off x="3923928" y="2078850"/>
            <a:ext cx="1156967" cy="2571162"/>
          </a:xfrm>
          <a:prstGeom prst="rect">
            <a:avLst/>
          </a:prstGeom>
        </p:spPr>
      </p:pic>
      <p:sp>
        <p:nvSpPr>
          <p:cNvPr id="11" name="CasellaDiTesto 10"/>
          <p:cNvSpPr txBox="1"/>
          <p:nvPr/>
        </p:nvSpPr>
        <p:spPr>
          <a:xfrm>
            <a:off x="4584145" y="2564904"/>
            <a:ext cx="1086323"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Temp</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Distr</a:t>
            </a:r>
            <a:r>
              <a:rPr lang="it-IT" sz="1350" dirty="0">
                <a:latin typeface="Times New Roman" panose="02020603050405020304" pitchFamily="18" charset="0"/>
                <a:cs typeface="Times New Roman" panose="02020603050405020304" pitchFamily="18" charset="0"/>
              </a:rPr>
              <a:t>. </a:t>
            </a:r>
          </a:p>
        </p:txBody>
      </p:sp>
      <p:sp>
        <p:nvSpPr>
          <p:cNvPr id="12" name="CasellaDiTesto 11"/>
          <p:cNvSpPr txBox="1"/>
          <p:nvPr/>
        </p:nvSpPr>
        <p:spPr>
          <a:xfrm>
            <a:off x="4593096" y="3753036"/>
            <a:ext cx="848309"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Spectrum</a:t>
            </a:r>
            <a:endParaRPr lang="it-IT" sz="1350" dirty="0">
              <a:latin typeface="Times New Roman" panose="02020603050405020304" pitchFamily="18" charset="0"/>
              <a:cs typeface="Times New Roman" panose="02020603050405020304" pitchFamily="18" charset="0"/>
            </a:endParaRPr>
          </a:p>
        </p:txBody>
      </p:sp>
      <p:cxnSp>
        <p:nvCxnSpPr>
          <p:cNvPr id="14" name="Connettore 2 13"/>
          <p:cNvCxnSpPr/>
          <p:nvPr/>
        </p:nvCxnSpPr>
        <p:spPr>
          <a:xfrm>
            <a:off x="5166066" y="2942946"/>
            <a:ext cx="1458162" cy="32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3059832" y="1700809"/>
            <a:ext cx="2214068" cy="507831"/>
          </a:xfrm>
          <a:prstGeom prst="rect">
            <a:avLst/>
          </a:prstGeom>
          <a:noFill/>
        </p:spPr>
        <p:txBody>
          <a:bodyPr wrap="none" rtlCol="0">
            <a:spAutoFit/>
          </a:bodyPr>
          <a:lstStyle/>
          <a:p>
            <a:r>
              <a:rPr lang="it-IT" sz="2700" b="1" dirty="0">
                <a:latin typeface="Times New Roman" panose="02020603050405020304" pitchFamily="18" charset="0"/>
                <a:cs typeface="Times New Roman" panose="02020603050405020304" pitchFamily="18" charset="0"/>
              </a:rPr>
              <a:t>The </a:t>
            </a:r>
            <a:r>
              <a:rPr lang="it-IT" sz="2700" b="1" dirty="0" err="1">
                <a:latin typeface="Times New Roman" panose="02020603050405020304" pitchFamily="18" charset="0"/>
                <a:cs typeface="Times New Roman" panose="02020603050405020304" pitchFamily="18" charset="0"/>
              </a:rPr>
              <a:t>oscillator</a:t>
            </a:r>
            <a:endParaRPr lang="it-IT" sz="2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5572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41740" t="22202" r="27983" b="37522"/>
          <a:stretch/>
        </p:blipFill>
        <p:spPr>
          <a:xfrm>
            <a:off x="2033718" y="1521496"/>
            <a:ext cx="6264696" cy="4479254"/>
          </a:xfrm>
          <a:prstGeom prst="rect">
            <a:avLst/>
          </a:prstGeom>
        </p:spPr>
      </p:pic>
      <p:pic>
        <p:nvPicPr>
          <p:cNvPr id="3" name="Immagine 2"/>
          <p:cNvPicPr>
            <a:picLocks noChangeAspect="1"/>
          </p:cNvPicPr>
          <p:nvPr/>
        </p:nvPicPr>
        <p:blipFill rotWithShape="1">
          <a:blip r:embed="rId4"/>
          <a:srcRect l="35327" t="24891" r="53226" b="27780"/>
          <a:stretch/>
        </p:blipFill>
        <p:spPr>
          <a:xfrm>
            <a:off x="1763688" y="2078850"/>
            <a:ext cx="865349" cy="1923090"/>
          </a:xfrm>
          <a:prstGeom prst="rect">
            <a:avLst/>
          </a:prstGeom>
        </p:spPr>
      </p:pic>
      <p:sp>
        <p:nvSpPr>
          <p:cNvPr id="5" name="CasellaDiTesto 4"/>
          <p:cNvSpPr txBox="1"/>
          <p:nvPr/>
        </p:nvSpPr>
        <p:spPr>
          <a:xfrm>
            <a:off x="5058054" y="5535234"/>
            <a:ext cx="841897" cy="461665"/>
          </a:xfrm>
          <a:prstGeom prst="rect">
            <a:avLst/>
          </a:prstGeom>
          <a:noFill/>
        </p:spPr>
        <p:txBody>
          <a:bodyPr wrap="none" rtlCol="0">
            <a:spAutoFit/>
          </a:bodyPr>
          <a:lstStyle/>
          <a:p>
            <a:r>
              <a:rPr lang="it-IT" sz="2400" dirty="0">
                <a:latin typeface="Times New Roman" panose="02020603050405020304" pitchFamily="18" charset="0"/>
                <a:cs typeface="Times New Roman" panose="02020603050405020304" pitchFamily="18" charset="0"/>
              </a:rPr>
              <a:t>z (m)</a:t>
            </a:r>
          </a:p>
        </p:txBody>
      </p:sp>
      <p:sp>
        <p:nvSpPr>
          <p:cNvPr id="6" name="CasellaDiTesto 5"/>
          <p:cNvSpPr txBox="1"/>
          <p:nvPr/>
        </p:nvSpPr>
        <p:spPr>
          <a:xfrm rot="16200000">
            <a:off x="2243766" y="4048023"/>
            <a:ext cx="774571" cy="461665"/>
          </a:xfrm>
          <a:prstGeom prst="rect">
            <a:avLst/>
          </a:prstGeom>
          <a:noFill/>
        </p:spPr>
        <p:txBody>
          <a:bodyPr wrap="none" rtlCol="0">
            <a:spAutoFit/>
          </a:bodyPr>
          <a:lstStyle/>
          <a:p>
            <a:r>
              <a:rPr lang="it-IT" sz="2400" dirty="0">
                <a:latin typeface="Times New Roman" panose="02020603050405020304" pitchFamily="18" charset="0"/>
                <a:cs typeface="Times New Roman" panose="02020603050405020304" pitchFamily="18" charset="0"/>
              </a:rPr>
              <a:t>E (J)</a:t>
            </a:r>
          </a:p>
        </p:txBody>
      </p:sp>
      <p:sp>
        <p:nvSpPr>
          <p:cNvPr id="7" name="Titolo 1">
            <a:extLst>
              <a:ext uri="{FF2B5EF4-FFF2-40B4-BE49-F238E27FC236}">
                <a16:creationId xmlns:a16="http://schemas.microsoft.com/office/drawing/2014/main" id="{565906A4-6F12-4276-BAC3-FFA74E684C22}"/>
              </a:ext>
            </a:extLst>
          </p:cNvPr>
          <p:cNvSpPr txBox="1">
            <a:spLocks/>
          </p:cNvSpPr>
          <p:nvPr/>
        </p:nvSpPr>
        <p:spPr>
          <a:xfrm>
            <a:off x="118573" y="869856"/>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B050"/>
                </a:solidFill>
                <a:latin typeface="Times New Roman" panose="02020603050405020304" pitchFamily="18" charset="0"/>
                <a:cs typeface="Times New Roman" panose="02020603050405020304" pitchFamily="18" charset="0"/>
              </a:rPr>
              <a:t>2° option: </a:t>
            </a:r>
            <a:r>
              <a:rPr lang="it-IT" sz="2400" b="1" dirty="0" err="1">
                <a:solidFill>
                  <a:srgbClr val="00B050"/>
                </a:solidFill>
                <a:latin typeface="Times New Roman" panose="02020603050405020304" pitchFamily="18" charset="0"/>
                <a:cs typeface="Times New Roman" panose="02020603050405020304" pitchFamily="18" charset="0"/>
              </a:rPr>
              <a:t>Cascade</a:t>
            </a:r>
            <a:r>
              <a:rPr lang="it-IT" sz="2400" b="1" dirty="0">
                <a:solidFill>
                  <a:srgbClr val="00B050"/>
                </a:solidFill>
                <a:latin typeface="Times New Roman" panose="02020603050405020304" pitchFamily="18" charset="0"/>
                <a:cs typeface="Times New Roman" panose="02020603050405020304" pitchFamily="18" charset="0"/>
              </a:rPr>
              <a:t> 5x5 (5.4 </a:t>
            </a:r>
            <a:r>
              <a:rPr lang="it-IT" sz="2400" b="1" dirty="0" err="1">
                <a:solidFill>
                  <a:srgbClr val="00B050"/>
                </a:solidFill>
                <a:latin typeface="Times New Roman" panose="02020603050405020304" pitchFamily="18" charset="0"/>
                <a:cs typeface="Times New Roman" panose="02020603050405020304" pitchFamily="18" charset="0"/>
              </a:rPr>
              <a:t>Ang</a:t>
            </a:r>
            <a:r>
              <a:rPr lang="it-IT" sz="2400" b="1" dirty="0">
                <a:solidFill>
                  <a:srgbClr val="00B050"/>
                </a:solidFill>
                <a:latin typeface="Times New Roman" panose="02020603050405020304" pitchFamily="18" charset="0"/>
                <a:cs typeface="Times New Roman" panose="02020603050405020304" pitchFamily="18" charset="0"/>
              </a:rPr>
              <a:t>) with </a:t>
            </a:r>
            <a:r>
              <a:rPr lang="it-IT" sz="2400" b="1" dirty="0" err="1">
                <a:solidFill>
                  <a:srgbClr val="FF0000"/>
                </a:solidFill>
                <a:latin typeface="Times New Roman" panose="02020603050405020304" pitchFamily="18" charset="0"/>
                <a:cs typeface="Times New Roman" panose="02020603050405020304" pitchFamily="18" charset="0"/>
              </a:rPr>
              <a:t>Oscillator</a:t>
            </a:r>
            <a:r>
              <a:rPr lang="it-IT" sz="2400" b="1" dirty="0">
                <a:solidFill>
                  <a:srgbClr val="FF0000"/>
                </a:solidFill>
                <a:latin typeface="Times New Roman" panose="02020603050405020304" pitchFamily="18" charset="0"/>
                <a:cs typeface="Times New Roman" panose="02020603050405020304" pitchFamily="18" charset="0"/>
              </a:rPr>
              <a:t> </a:t>
            </a:r>
            <a:r>
              <a:rPr lang="it-IT" sz="2400" b="1" dirty="0" err="1">
                <a:solidFill>
                  <a:srgbClr val="FF0000"/>
                </a:solidFill>
                <a:latin typeface="Times New Roman" panose="02020603050405020304" pitchFamily="18" charset="0"/>
                <a:cs typeface="Times New Roman" panose="02020603050405020304" pitchFamily="18" charset="0"/>
              </a:rPr>
              <a:t>at</a:t>
            </a:r>
            <a:r>
              <a:rPr lang="it-IT" sz="2400" b="1" dirty="0">
                <a:solidFill>
                  <a:srgbClr val="FF0000"/>
                </a:solidFill>
                <a:latin typeface="Times New Roman" panose="02020603050405020304" pitchFamily="18" charset="0"/>
                <a:cs typeface="Times New Roman" panose="02020603050405020304" pitchFamily="18" charset="0"/>
              </a:rPr>
              <a:t> 13.6 nm</a:t>
            </a:r>
          </a:p>
        </p:txBody>
      </p:sp>
      <p:cxnSp>
        <p:nvCxnSpPr>
          <p:cNvPr id="9" name="Connettore 2 8"/>
          <p:cNvCxnSpPr/>
          <p:nvPr/>
        </p:nvCxnSpPr>
        <p:spPr>
          <a:xfrm>
            <a:off x="2735796" y="3158970"/>
            <a:ext cx="486054" cy="5400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ggetto 9"/>
          <p:cNvGraphicFramePr>
            <a:graphicFrameLocks noChangeAspect="1"/>
          </p:cNvGraphicFramePr>
          <p:nvPr>
            <p:extLst/>
          </p:nvPr>
        </p:nvGraphicFramePr>
        <p:xfrm>
          <a:off x="7501203" y="1916832"/>
          <a:ext cx="1642798" cy="1156020"/>
        </p:xfrm>
        <a:graphic>
          <a:graphicData uri="http://schemas.openxmlformats.org/presentationml/2006/ole">
            <mc:AlternateContent xmlns:mc="http://schemas.openxmlformats.org/markup-compatibility/2006">
              <mc:Choice xmlns:v="urn:schemas-microsoft-com:vml" Requires="v">
                <p:oleObj spid="_x0000_s200961" name="Graph" r:id="rId5" imgW="4131360" imgH="2907360" progId="Origin50.Graph">
                  <p:embed/>
                </p:oleObj>
              </mc:Choice>
              <mc:Fallback>
                <p:oleObj name="Graph" r:id="rId5" imgW="4131360" imgH="2907360" progId="Origin50.Graph">
                  <p:embed/>
                  <p:pic>
                    <p:nvPicPr>
                      <p:cNvPr id="10" name="Oggetto 9"/>
                      <p:cNvPicPr/>
                      <p:nvPr/>
                    </p:nvPicPr>
                    <p:blipFill>
                      <a:blip r:embed="rId6"/>
                      <a:stretch>
                        <a:fillRect/>
                      </a:stretch>
                    </p:blipFill>
                    <p:spPr>
                      <a:xfrm>
                        <a:off x="7501203" y="1916832"/>
                        <a:ext cx="1642798" cy="1156020"/>
                      </a:xfrm>
                      <a:prstGeom prst="rect">
                        <a:avLst/>
                      </a:prstGeom>
                      <a:solidFill>
                        <a:schemeClr val="bg1"/>
                      </a:solidFill>
                    </p:spPr>
                  </p:pic>
                </p:oleObj>
              </mc:Fallback>
            </mc:AlternateContent>
          </a:graphicData>
        </a:graphic>
      </p:graphicFrame>
      <p:graphicFrame>
        <p:nvGraphicFramePr>
          <p:cNvPr id="11" name="Oggetto 10"/>
          <p:cNvGraphicFramePr>
            <a:graphicFrameLocks noChangeAspect="1"/>
          </p:cNvGraphicFramePr>
          <p:nvPr>
            <p:extLst/>
          </p:nvPr>
        </p:nvGraphicFramePr>
        <p:xfrm>
          <a:off x="7488324" y="2996953"/>
          <a:ext cx="1603009" cy="1128020"/>
        </p:xfrm>
        <a:graphic>
          <a:graphicData uri="http://schemas.openxmlformats.org/presentationml/2006/ole">
            <mc:AlternateContent xmlns:mc="http://schemas.openxmlformats.org/markup-compatibility/2006">
              <mc:Choice xmlns:v="urn:schemas-microsoft-com:vml" Requires="v">
                <p:oleObj spid="_x0000_s200962" name="Graph" r:id="rId7" imgW="4131360" imgH="2907360" progId="Origin50.Graph">
                  <p:embed/>
                </p:oleObj>
              </mc:Choice>
              <mc:Fallback>
                <p:oleObj name="Graph" r:id="rId7" imgW="4131360" imgH="2907360" progId="Origin50.Graph">
                  <p:embed/>
                  <p:pic>
                    <p:nvPicPr>
                      <p:cNvPr id="11" name="Oggetto 10"/>
                      <p:cNvPicPr/>
                      <p:nvPr/>
                    </p:nvPicPr>
                    <p:blipFill>
                      <a:blip r:embed="rId8"/>
                      <a:stretch>
                        <a:fillRect/>
                      </a:stretch>
                    </p:blipFill>
                    <p:spPr>
                      <a:xfrm>
                        <a:off x="7488324" y="2996953"/>
                        <a:ext cx="1603009" cy="1128020"/>
                      </a:xfrm>
                      <a:prstGeom prst="rect">
                        <a:avLst/>
                      </a:prstGeom>
                      <a:solidFill>
                        <a:schemeClr val="bg1"/>
                      </a:solidFill>
                    </p:spPr>
                  </p:pic>
                </p:oleObj>
              </mc:Fallback>
            </mc:AlternateContent>
          </a:graphicData>
        </a:graphic>
      </p:graphicFrame>
      <p:sp>
        <p:nvSpPr>
          <p:cNvPr id="12" name="CasellaDiTesto 11"/>
          <p:cNvSpPr txBox="1"/>
          <p:nvPr/>
        </p:nvSpPr>
        <p:spPr>
          <a:xfrm>
            <a:off x="899592" y="2348880"/>
            <a:ext cx="918102" cy="1754326"/>
          </a:xfrm>
          <a:prstGeom prst="rect">
            <a:avLst/>
          </a:prstGeom>
          <a:noFill/>
        </p:spPr>
        <p:txBody>
          <a:bodyPr wrap="square" rtlCol="0">
            <a:spAutoFit/>
          </a:bodyPr>
          <a:lstStyle/>
          <a:p>
            <a:r>
              <a:rPr lang="it-IT" sz="1350" dirty="0" err="1">
                <a:latin typeface="Times New Roman" panose="02020603050405020304" pitchFamily="18" charset="0"/>
                <a:cs typeface="Times New Roman" panose="02020603050405020304" pitchFamily="18" charset="0"/>
              </a:rPr>
              <a:t>Temp</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distr</a:t>
            </a:r>
            <a:endParaRPr lang="it-IT" sz="1350"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a:p>
            <a:r>
              <a:rPr lang="it-IT" sz="1350" dirty="0" err="1">
                <a:latin typeface="Times New Roman" panose="02020603050405020304" pitchFamily="18" charset="0"/>
                <a:cs typeface="Times New Roman" panose="02020603050405020304" pitchFamily="18" charset="0"/>
              </a:rPr>
              <a:t>Spectrum</a:t>
            </a:r>
            <a:endParaRPr lang="it-IT" sz="1350" dirty="0">
              <a:latin typeface="Times New Roman" panose="02020603050405020304" pitchFamily="18" charset="0"/>
              <a:cs typeface="Times New Roman" panose="02020603050405020304" pitchFamily="18" charset="0"/>
            </a:endParaRPr>
          </a:p>
          <a:p>
            <a:endParaRPr lang="it-IT" sz="1350" dirty="0"/>
          </a:p>
          <a:p>
            <a:endParaRPr lang="it-IT" sz="1350" dirty="0"/>
          </a:p>
        </p:txBody>
      </p:sp>
      <p:sp>
        <p:nvSpPr>
          <p:cNvPr id="13" name="CasellaDiTesto 12"/>
          <p:cNvSpPr txBox="1"/>
          <p:nvPr/>
        </p:nvSpPr>
        <p:spPr>
          <a:xfrm>
            <a:off x="7434318" y="2348880"/>
            <a:ext cx="918102" cy="1754326"/>
          </a:xfrm>
          <a:prstGeom prst="rect">
            <a:avLst/>
          </a:prstGeom>
          <a:noFill/>
        </p:spPr>
        <p:txBody>
          <a:bodyPr wrap="square" rtlCol="0">
            <a:spAutoFit/>
          </a:bodyPr>
          <a:lstStyle/>
          <a:p>
            <a:r>
              <a:rPr lang="it-IT" sz="1350" dirty="0" err="1">
                <a:latin typeface="Times New Roman" panose="02020603050405020304" pitchFamily="18" charset="0"/>
                <a:cs typeface="Times New Roman" panose="02020603050405020304" pitchFamily="18" charset="0"/>
              </a:rPr>
              <a:t>Temp</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distr</a:t>
            </a:r>
            <a:endParaRPr lang="it-IT" sz="1350"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a:p>
            <a:endParaRPr lang="it-IT" sz="1350" dirty="0">
              <a:latin typeface="Times New Roman" panose="02020603050405020304" pitchFamily="18" charset="0"/>
              <a:cs typeface="Times New Roman" panose="02020603050405020304" pitchFamily="18" charset="0"/>
            </a:endParaRPr>
          </a:p>
          <a:p>
            <a:r>
              <a:rPr lang="it-IT" sz="1350" dirty="0" err="1">
                <a:latin typeface="Times New Roman" panose="02020603050405020304" pitchFamily="18" charset="0"/>
                <a:cs typeface="Times New Roman" panose="02020603050405020304" pitchFamily="18" charset="0"/>
              </a:rPr>
              <a:t>Spectrum</a:t>
            </a:r>
            <a:endParaRPr lang="it-IT" sz="1350" dirty="0">
              <a:latin typeface="Times New Roman" panose="02020603050405020304" pitchFamily="18" charset="0"/>
              <a:cs typeface="Times New Roman" panose="02020603050405020304" pitchFamily="18" charset="0"/>
            </a:endParaRPr>
          </a:p>
          <a:p>
            <a:endParaRPr lang="it-IT" sz="1350" dirty="0"/>
          </a:p>
          <a:p>
            <a:endParaRPr lang="it-IT" sz="1350" dirty="0"/>
          </a:p>
        </p:txBody>
      </p:sp>
      <p:pic>
        <p:nvPicPr>
          <p:cNvPr id="14" name="Immagine 13"/>
          <p:cNvPicPr>
            <a:picLocks noChangeAspect="1"/>
          </p:cNvPicPr>
          <p:nvPr/>
        </p:nvPicPr>
        <p:blipFill rotWithShape="1">
          <a:blip r:embed="rId9" cstate="print">
            <a:extLst>
              <a:ext uri="{28A0092B-C50C-407E-A947-70E740481C1C}">
                <a14:useLocalDpi xmlns:a14="http://schemas.microsoft.com/office/drawing/2010/main" val="0"/>
              </a:ext>
            </a:extLst>
          </a:blip>
          <a:srcRect l="37202" b="7473"/>
          <a:stretch/>
        </p:blipFill>
        <p:spPr>
          <a:xfrm>
            <a:off x="3275856" y="1430778"/>
            <a:ext cx="5454606" cy="1984196"/>
          </a:xfrm>
          <a:prstGeom prst="rect">
            <a:avLst/>
          </a:prstGeom>
        </p:spPr>
      </p:pic>
    </p:spTree>
    <p:extLst>
      <p:ext uri="{BB962C8B-B14F-4D97-AF65-F5344CB8AC3E}">
        <p14:creationId xmlns:p14="http://schemas.microsoft.com/office/powerpoint/2010/main" val="544198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565906A4-6F12-4276-BAC3-FFA74E684C22}"/>
              </a:ext>
            </a:extLst>
          </p:cNvPr>
          <p:cNvSpPr txBox="1">
            <a:spLocks/>
          </p:cNvSpPr>
          <p:nvPr/>
        </p:nvSpPr>
        <p:spPr>
          <a:xfrm>
            <a:off x="118573" y="869856"/>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B050"/>
                </a:solidFill>
                <a:latin typeface="Times New Roman" panose="02020603050405020304" pitchFamily="18" charset="0"/>
                <a:cs typeface="Times New Roman" panose="02020603050405020304" pitchFamily="18" charset="0"/>
              </a:rPr>
              <a:t>3rd option: </a:t>
            </a:r>
            <a:r>
              <a:rPr lang="it-IT" sz="2400" b="1" dirty="0" err="1">
                <a:solidFill>
                  <a:srgbClr val="00B050"/>
                </a:solidFill>
                <a:latin typeface="Times New Roman" panose="02020603050405020304" pitchFamily="18" charset="0"/>
                <a:cs typeface="Times New Roman" panose="02020603050405020304" pitchFamily="18" charset="0"/>
              </a:rPr>
              <a:t>Regenerative</a:t>
            </a:r>
            <a:r>
              <a:rPr lang="it-IT" sz="2400" b="1" dirty="0">
                <a:solidFill>
                  <a:srgbClr val="00B050"/>
                </a:solidFill>
                <a:latin typeface="Times New Roman" panose="02020603050405020304" pitchFamily="18" charset="0"/>
                <a:cs typeface="Times New Roman" panose="02020603050405020304" pitchFamily="18" charset="0"/>
              </a:rPr>
              <a:t> </a:t>
            </a:r>
            <a:r>
              <a:rPr lang="it-IT" sz="2400" b="1" dirty="0" err="1">
                <a:solidFill>
                  <a:srgbClr val="00B050"/>
                </a:solidFill>
                <a:latin typeface="Times New Roman" panose="02020603050405020304" pitchFamily="18" charset="0"/>
                <a:cs typeface="Times New Roman" panose="02020603050405020304" pitchFamily="18" charset="0"/>
              </a:rPr>
              <a:t>amplifier</a:t>
            </a:r>
            <a:r>
              <a:rPr lang="it-IT" sz="2400" b="1" dirty="0">
                <a:solidFill>
                  <a:srgbClr val="00B050"/>
                </a:solidFill>
                <a:latin typeface="Times New Roman" panose="02020603050405020304" pitchFamily="18" charset="0"/>
                <a:cs typeface="Times New Roman" panose="02020603050405020304" pitchFamily="18" charset="0"/>
              </a:rPr>
              <a:t> </a:t>
            </a:r>
            <a:r>
              <a:rPr lang="it-IT" sz="2400" b="1" dirty="0" err="1">
                <a:solidFill>
                  <a:srgbClr val="00B050"/>
                </a:solidFill>
                <a:latin typeface="Times New Roman" panose="02020603050405020304" pitchFamily="18" charset="0"/>
                <a:cs typeface="Times New Roman" panose="02020603050405020304" pitchFamily="18" charset="0"/>
              </a:rPr>
              <a:t>at</a:t>
            </a:r>
            <a:r>
              <a:rPr lang="it-IT" sz="2400" b="1" dirty="0">
                <a:solidFill>
                  <a:srgbClr val="00B050"/>
                </a:solidFill>
                <a:latin typeface="Times New Roman" panose="02020603050405020304" pitchFamily="18" charset="0"/>
                <a:cs typeface="Times New Roman" panose="02020603050405020304" pitchFamily="18" charset="0"/>
              </a:rPr>
              <a:t> 4 </a:t>
            </a:r>
            <a:r>
              <a:rPr lang="it-IT" sz="2400" b="1" dirty="0" err="1">
                <a:solidFill>
                  <a:srgbClr val="00B050"/>
                </a:solidFill>
                <a:latin typeface="Times New Roman" panose="02020603050405020304" pitchFamily="18" charset="0"/>
                <a:cs typeface="Times New Roman" panose="02020603050405020304" pitchFamily="18" charset="0"/>
              </a:rPr>
              <a:t>Ang</a:t>
            </a:r>
            <a:r>
              <a:rPr lang="it-IT" sz="2400" b="1" dirty="0">
                <a:solidFill>
                  <a:srgbClr val="00B050"/>
                </a:solidFill>
                <a:latin typeface="Times New Roman" panose="02020603050405020304" pitchFamily="18" charset="0"/>
                <a:cs typeface="Times New Roman" panose="02020603050405020304" pitchFamily="18" charset="0"/>
              </a:rPr>
              <a:t> with Diamond </a:t>
            </a:r>
            <a:r>
              <a:rPr lang="it-IT" sz="2400" b="1" dirty="0" err="1">
                <a:solidFill>
                  <a:srgbClr val="00B050"/>
                </a:solidFill>
                <a:latin typeface="Times New Roman" panose="02020603050405020304" pitchFamily="18" charset="0"/>
                <a:cs typeface="Times New Roman" panose="02020603050405020304" pitchFamily="18" charset="0"/>
              </a:rPr>
              <a:t>mirrors</a:t>
            </a:r>
            <a:endParaRPr lang="it-IT" sz="2400" b="1" dirty="0">
              <a:solidFill>
                <a:srgbClr val="FF0000"/>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rotWithShape="1">
          <a:blip r:embed="rId3"/>
          <a:srcRect l="7969" t="20442" r="58836" b="31018"/>
          <a:stretch/>
        </p:blipFill>
        <p:spPr>
          <a:xfrm>
            <a:off x="89503" y="2348880"/>
            <a:ext cx="4182953" cy="3287709"/>
          </a:xfrm>
          <a:prstGeom prst="rect">
            <a:avLst/>
          </a:prstGeom>
        </p:spPr>
      </p:pic>
      <p:sp>
        <p:nvSpPr>
          <p:cNvPr id="5" name="CasellaDiTesto 4"/>
          <p:cNvSpPr txBox="1"/>
          <p:nvPr/>
        </p:nvSpPr>
        <p:spPr>
          <a:xfrm>
            <a:off x="845586" y="2024845"/>
            <a:ext cx="2707280"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3 Diamond </a:t>
            </a:r>
            <a:r>
              <a:rPr lang="it-IT" sz="1350" dirty="0" err="1">
                <a:latin typeface="Times New Roman" panose="02020603050405020304" pitchFamily="18" charset="0"/>
                <a:cs typeface="Times New Roman" panose="02020603050405020304" pitchFamily="18" charset="0"/>
              </a:rPr>
              <a:t>mirrors</a:t>
            </a:r>
            <a:r>
              <a:rPr lang="it-IT" sz="1350" dirty="0">
                <a:latin typeface="Times New Roman" panose="02020603050405020304" pitchFamily="18" charset="0"/>
                <a:cs typeface="Times New Roman" panose="02020603050405020304" pitchFamily="18" charset="0"/>
              </a:rPr>
              <a:t>, 1 </a:t>
            </a:r>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splitter</a:t>
            </a:r>
            <a:r>
              <a:rPr lang="it-IT" sz="1350" dirty="0">
                <a:latin typeface="Times New Roman" panose="02020603050405020304" pitchFamily="18" charset="0"/>
                <a:cs typeface="Times New Roman" panose="02020603050405020304" pitchFamily="18" charset="0"/>
              </a:rPr>
              <a:t>, </a:t>
            </a:r>
          </a:p>
          <a:p>
            <a:r>
              <a:rPr lang="it-IT" sz="1350" dirty="0">
                <a:latin typeface="Times New Roman" panose="02020603050405020304" pitchFamily="18" charset="0"/>
                <a:cs typeface="Times New Roman" panose="02020603050405020304" pitchFamily="18" charset="0"/>
              </a:rPr>
              <a:t>quasi </a:t>
            </a:r>
            <a:r>
              <a:rPr lang="it-IT" sz="1350" dirty="0" err="1">
                <a:latin typeface="Times New Roman" panose="02020603050405020304" pitchFamily="18" charset="0"/>
                <a:cs typeface="Times New Roman" panose="02020603050405020304" pitchFamily="18" charset="0"/>
              </a:rPr>
              <a:t>normal</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incidence</a:t>
            </a:r>
            <a:r>
              <a:rPr lang="it-IT" sz="1350" dirty="0">
                <a:latin typeface="Times New Roman" panose="02020603050405020304" pitchFamily="18" charset="0"/>
                <a:cs typeface="Times New Roman" panose="02020603050405020304" pitchFamily="18" charset="0"/>
              </a:rPr>
              <a:t> @ 3 </a:t>
            </a:r>
            <a:r>
              <a:rPr lang="it-IT" sz="1350" dirty="0" err="1">
                <a:latin typeface="Times New Roman" panose="02020603050405020304" pitchFamily="18" charset="0"/>
                <a:cs typeface="Times New Roman" panose="02020603050405020304" pitchFamily="18" charset="0"/>
              </a:rPr>
              <a:t>KeV</a:t>
            </a:r>
            <a:endParaRPr lang="it-IT" sz="1350" dirty="0">
              <a:latin typeface="Times New Roman" panose="02020603050405020304" pitchFamily="18" charset="0"/>
              <a:cs typeface="Times New Roman" panose="02020603050405020304" pitchFamily="18" charset="0"/>
            </a:endParaRPr>
          </a:p>
        </p:txBody>
      </p:sp>
      <p:graphicFrame>
        <p:nvGraphicFramePr>
          <p:cNvPr id="6" name="Oggetto 5"/>
          <p:cNvGraphicFramePr>
            <a:graphicFrameLocks noChangeAspect="1"/>
          </p:cNvGraphicFramePr>
          <p:nvPr>
            <p:extLst/>
          </p:nvPr>
        </p:nvGraphicFramePr>
        <p:xfrm>
          <a:off x="4463989" y="2348880"/>
          <a:ext cx="4016108" cy="2826094"/>
        </p:xfrm>
        <a:graphic>
          <a:graphicData uri="http://schemas.openxmlformats.org/presentationml/2006/ole">
            <mc:AlternateContent xmlns:mc="http://schemas.openxmlformats.org/markup-compatibility/2006">
              <mc:Choice xmlns:v="urn:schemas-microsoft-com:vml" Requires="v">
                <p:oleObj spid="_x0000_s201857" name="Graph" r:id="rId4" imgW="4131360" imgH="2907360" progId="Origin50.Graph">
                  <p:embed/>
                </p:oleObj>
              </mc:Choice>
              <mc:Fallback>
                <p:oleObj name="Graph" r:id="rId4" imgW="4131360" imgH="2907360" progId="Origin50.Graph">
                  <p:embed/>
                  <p:pic>
                    <p:nvPicPr>
                      <p:cNvPr id="6" name="Oggetto 5"/>
                      <p:cNvPicPr/>
                      <p:nvPr/>
                    </p:nvPicPr>
                    <p:blipFill>
                      <a:blip r:embed="rId5"/>
                      <a:stretch>
                        <a:fillRect/>
                      </a:stretch>
                    </p:blipFill>
                    <p:spPr>
                      <a:xfrm>
                        <a:off x="4463989" y="2348880"/>
                        <a:ext cx="4016108" cy="2826094"/>
                      </a:xfrm>
                      <a:prstGeom prst="rect">
                        <a:avLst/>
                      </a:prstGeom>
                    </p:spPr>
                  </p:pic>
                </p:oleObj>
              </mc:Fallback>
            </mc:AlternateContent>
          </a:graphicData>
        </a:graphic>
      </p:graphicFrame>
      <p:sp>
        <p:nvSpPr>
          <p:cNvPr id="7" name="CasellaDiTesto 6"/>
          <p:cNvSpPr txBox="1"/>
          <p:nvPr/>
        </p:nvSpPr>
        <p:spPr>
          <a:xfrm>
            <a:off x="5706126" y="5049180"/>
            <a:ext cx="1941557"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Round trip </a:t>
            </a:r>
            <a:r>
              <a:rPr lang="it-IT" dirty="0" err="1">
                <a:latin typeface="Times New Roman" panose="02020603050405020304" pitchFamily="18" charset="0"/>
                <a:cs typeface="Times New Roman" panose="02020603050405020304" pitchFamily="18" charset="0"/>
              </a:rPr>
              <a:t>number</a:t>
            </a:r>
            <a:endParaRPr lang="it-IT"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rot="16200000">
            <a:off x="3546720" y="3597858"/>
            <a:ext cx="2050561" cy="369332"/>
          </a:xfrm>
          <a:prstGeom prst="rect">
            <a:avLst/>
          </a:prstGeom>
          <a:noFill/>
        </p:spPr>
        <p:txBody>
          <a:bodyPr wrap="none" rtlCol="0">
            <a:spAutoFit/>
          </a:bodyPr>
          <a:lstStyle/>
          <a:p>
            <a:r>
              <a:rPr lang="it-IT" dirty="0" err="1">
                <a:latin typeface="Times New Roman" panose="02020603050405020304" pitchFamily="18" charset="0"/>
                <a:cs typeface="Times New Roman" panose="02020603050405020304" pitchFamily="18" charset="0"/>
              </a:rPr>
              <a:t>Photon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number</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shot</a:t>
            </a:r>
            <a:endParaRPr lang="it-IT"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4680012" y="2078851"/>
            <a:ext cx="4110484"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Fluctuations</a:t>
            </a:r>
            <a:r>
              <a:rPr lang="it-IT" sz="1350" dirty="0">
                <a:latin typeface="Times New Roman" panose="02020603050405020304" pitchFamily="18" charset="0"/>
                <a:cs typeface="Times New Roman" panose="02020603050405020304" pitchFamily="18" charset="0"/>
              </a:rPr>
              <a:t> are due to the </a:t>
            </a:r>
            <a:r>
              <a:rPr lang="it-IT" sz="1350" dirty="0" err="1">
                <a:latin typeface="Times New Roman" panose="02020603050405020304" pitchFamily="18" charset="0"/>
                <a:cs typeface="Times New Roman" panose="02020603050405020304" pitchFamily="18" charset="0"/>
              </a:rPr>
              <a:t>different</a:t>
            </a:r>
            <a:r>
              <a:rPr lang="it-IT" sz="1350" dirty="0">
                <a:latin typeface="Times New Roman" panose="02020603050405020304" pitchFamily="18" charset="0"/>
                <a:cs typeface="Times New Roman" panose="02020603050405020304" pitchFamily="18" charset="0"/>
              </a:rPr>
              <a:t> electron </a:t>
            </a:r>
            <a:r>
              <a:rPr lang="it-IT" sz="1350" dirty="0" err="1">
                <a:latin typeface="Times New Roman" panose="02020603050405020304" pitchFamily="18" charset="0"/>
                <a:cs typeface="Times New Roman" panose="02020603050405020304" pitchFamily="18" charset="0"/>
              </a:rPr>
              <a:t>microscopy</a:t>
            </a:r>
            <a:endParaRPr lang="it-IT" sz="1350" dirty="0">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from </a:t>
            </a:r>
            <a:r>
              <a:rPr lang="it-IT" sz="1350" dirty="0" err="1">
                <a:latin typeface="Times New Roman" panose="02020603050405020304" pitchFamily="18" charset="0"/>
                <a:cs typeface="Times New Roman" panose="02020603050405020304" pitchFamily="18" charset="0"/>
              </a:rPr>
              <a:t>shot</a:t>
            </a:r>
            <a:r>
              <a:rPr lang="it-IT" sz="1350" dirty="0">
                <a:latin typeface="Times New Roman" panose="02020603050405020304" pitchFamily="18" charset="0"/>
                <a:cs typeface="Times New Roman" panose="02020603050405020304" pitchFamily="18" charset="0"/>
              </a:rPr>
              <a:t> to </a:t>
            </a:r>
            <a:r>
              <a:rPr lang="it-IT" sz="1350" dirty="0" err="1">
                <a:latin typeface="Times New Roman" panose="02020603050405020304" pitchFamily="18" charset="0"/>
                <a:cs typeface="Times New Roman" panose="02020603050405020304" pitchFamily="18" charset="0"/>
              </a:rPr>
              <a:t>shot</a:t>
            </a:r>
            <a:endParaRPr lang="it-IT" sz="13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156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b="9475"/>
          <a:stretch/>
        </p:blipFill>
        <p:spPr>
          <a:xfrm>
            <a:off x="5058054" y="1916832"/>
            <a:ext cx="2808312" cy="178996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748" y="1970838"/>
            <a:ext cx="2906175" cy="1900416"/>
          </a:xfrm>
          <a:prstGeom prst="rect">
            <a:avLst/>
          </a:prstGeom>
        </p:spPr>
      </p:pic>
      <p:sp>
        <p:nvSpPr>
          <p:cNvPr id="7" name="Titolo 1">
            <a:extLst>
              <a:ext uri="{FF2B5EF4-FFF2-40B4-BE49-F238E27FC236}">
                <a16:creationId xmlns:a16="http://schemas.microsoft.com/office/drawing/2014/main" id="{565906A4-6F12-4276-BAC3-FFA74E684C22}"/>
              </a:ext>
            </a:extLst>
          </p:cNvPr>
          <p:cNvSpPr txBox="1">
            <a:spLocks/>
          </p:cNvSpPr>
          <p:nvPr/>
        </p:nvSpPr>
        <p:spPr>
          <a:xfrm>
            <a:off x="118573" y="869856"/>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B050"/>
                </a:solidFill>
                <a:latin typeface="Times New Roman" panose="02020603050405020304" pitchFamily="18" charset="0"/>
                <a:cs typeface="Times New Roman" panose="02020603050405020304" pitchFamily="18" charset="0"/>
              </a:rPr>
              <a:t>3° option: </a:t>
            </a:r>
            <a:r>
              <a:rPr lang="it-IT" sz="2400" b="1" dirty="0" err="1">
                <a:solidFill>
                  <a:srgbClr val="00B050"/>
                </a:solidFill>
                <a:latin typeface="Times New Roman" panose="02020603050405020304" pitchFamily="18" charset="0"/>
                <a:cs typeface="Times New Roman" panose="02020603050405020304" pitchFamily="18" charset="0"/>
              </a:rPr>
              <a:t>Regenerative</a:t>
            </a:r>
            <a:r>
              <a:rPr lang="it-IT" sz="2400" b="1" dirty="0">
                <a:solidFill>
                  <a:srgbClr val="00B050"/>
                </a:solidFill>
                <a:latin typeface="Times New Roman" panose="02020603050405020304" pitchFamily="18" charset="0"/>
                <a:cs typeface="Times New Roman" panose="02020603050405020304" pitchFamily="18" charset="0"/>
              </a:rPr>
              <a:t> </a:t>
            </a:r>
            <a:r>
              <a:rPr lang="it-IT" sz="2400" b="1" dirty="0" err="1">
                <a:solidFill>
                  <a:srgbClr val="00B050"/>
                </a:solidFill>
                <a:latin typeface="Times New Roman" panose="02020603050405020304" pitchFamily="18" charset="0"/>
                <a:cs typeface="Times New Roman" panose="02020603050405020304" pitchFamily="18" charset="0"/>
              </a:rPr>
              <a:t>amplifier</a:t>
            </a:r>
            <a:r>
              <a:rPr lang="it-IT" sz="2400" b="1" dirty="0">
                <a:solidFill>
                  <a:srgbClr val="00B050"/>
                </a:solidFill>
                <a:latin typeface="Times New Roman" panose="02020603050405020304" pitchFamily="18" charset="0"/>
                <a:cs typeface="Times New Roman" panose="02020603050405020304" pitchFamily="18" charset="0"/>
              </a:rPr>
              <a:t> </a:t>
            </a:r>
            <a:r>
              <a:rPr lang="it-IT" sz="2400" b="1" dirty="0" err="1">
                <a:solidFill>
                  <a:srgbClr val="00B050"/>
                </a:solidFill>
                <a:latin typeface="Times New Roman" panose="02020603050405020304" pitchFamily="18" charset="0"/>
                <a:cs typeface="Times New Roman" panose="02020603050405020304" pitchFamily="18" charset="0"/>
              </a:rPr>
              <a:t>at</a:t>
            </a:r>
            <a:r>
              <a:rPr lang="it-IT" sz="2400" b="1" dirty="0">
                <a:solidFill>
                  <a:srgbClr val="00B050"/>
                </a:solidFill>
                <a:latin typeface="Times New Roman" panose="02020603050405020304" pitchFamily="18" charset="0"/>
                <a:cs typeface="Times New Roman" panose="02020603050405020304" pitchFamily="18" charset="0"/>
              </a:rPr>
              <a:t> 4 </a:t>
            </a:r>
            <a:r>
              <a:rPr lang="it-IT" sz="2400" b="1" dirty="0" err="1">
                <a:solidFill>
                  <a:srgbClr val="00B050"/>
                </a:solidFill>
                <a:latin typeface="Times New Roman" panose="02020603050405020304" pitchFamily="18" charset="0"/>
                <a:cs typeface="Times New Roman" panose="02020603050405020304" pitchFamily="18" charset="0"/>
              </a:rPr>
              <a:t>Ang</a:t>
            </a:r>
            <a:r>
              <a:rPr lang="it-IT" sz="2400" b="1" dirty="0">
                <a:solidFill>
                  <a:srgbClr val="00B050"/>
                </a:solidFill>
                <a:latin typeface="Times New Roman" panose="02020603050405020304" pitchFamily="18" charset="0"/>
                <a:cs typeface="Times New Roman" panose="02020603050405020304" pitchFamily="18" charset="0"/>
              </a:rPr>
              <a:t> with Diamond </a:t>
            </a:r>
            <a:r>
              <a:rPr lang="it-IT" sz="2400" b="1" dirty="0" err="1">
                <a:solidFill>
                  <a:srgbClr val="00B050"/>
                </a:solidFill>
                <a:latin typeface="Times New Roman" panose="02020603050405020304" pitchFamily="18" charset="0"/>
                <a:cs typeface="Times New Roman" panose="02020603050405020304" pitchFamily="18" charset="0"/>
              </a:rPr>
              <a:t>mirrors</a:t>
            </a:r>
            <a:endParaRPr lang="it-IT" sz="2400" b="1" dirty="0">
              <a:solidFill>
                <a:srgbClr val="FF0000"/>
              </a:solidFill>
              <a:latin typeface="Times New Roman" panose="02020603050405020304" pitchFamily="18" charset="0"/>
              <a:cs typeface="Times New Roman" panose="02020603050405020304" pitchFamily="18" charset="0"/>
            </a:endParaRPr>
          </a:p>
        </p:txBody>
      </p:sp>
      <p:sp>
        <p:nvSpPr>
          <p:cNvPr id="8" name="CasellaDiTesto 7"/>
          <p:cNvSpPr txBox="1"/>
          <p:nvPr/>
        </p:nvSpPr>
        <p:spPr>
          <a:xfrm>
            <a:off x="2735796" y="1646802"/>
            <a:ext cx="1124026" cy="553998"/>
          </a:xfrm>
          <a:prstGeom prst="rect">
            <a:avLst/>
          </a:prstGeom>
          <a:noFill/>
        </p:spPr>
        <p:txBody>
          <a:bodyPr wrap="none" rtlCol="0">
            <a:spAutoFit/>
          </a:bodyPr>
          <a:lstStyle/>
          <a:p>
            <a:r>
              <a:rPr lang="it-IT" sz="3000" dirty="0">
                <a:latin typeface="Times New Roman" panose="02020603050405020304" pitchFamily="18" charset="0"/>
                <a:cs typeface="Times New Roman" panose="02020603050405020304" pitchFamily="18" charset="0"/>
              </a:rPr>
              <a:t>SASE</a:t>
            </a:r>
          </a:p>
        </p:txBody>
      </p:sp>
      <p:sp>
        <p:nvSpPr>
          <p:cNvPr id="9" name="CasellaDiTesto 8"/>
          <p:cNvSpPr txBox="1"/>
          <p:nvPr/>
        </p:nvSpPr>
        <p:spPr>
          <a:xfrm>
            <a:off x="251520" y="2348880"/>
            <a:ext cx="1661032" cy="553998"/>
          </a:xfrm>
          <a:prstGeom prst="rect">
            <a:avLst/>
          </a:prstGeom>
          <a:noFill/>
        </p:spPr>
        <p:txBody>
          <a:bodyPr wrap="none" rtlCol="0">
            <a:spAutoFit/>
          </a:bodyPr>
          <a:lstStyle/>
          <a:p>
            <a:r>
              <a:rPr lang="it-IT" sz="3000" dirty="0" err="1">
                <a:latin typeface="Times New Roman" panose="02020603050405020304" pitchFamily="18" charset="0"/>
                <a:cs typeface="Times New Roman" panose="02020603050405020304" pitchFamily="18" charset="0"/>
              </a:rPr>
              <a:t>Spectrum</a:t>
            </a:r>
            <a:endParaRPr lang="it-IT" sz="30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0042" y="3591018"/>
            <a:ext cx="2991412" cy="2106234"/>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3748" y="3591018"/>
            <a:ext cx="2962243" cy="2085696"/>
          </a:xfrm>
          <a:prstGeom prst="rect">
            <a:avLst/>
          </a:prstGeom>
        </p:spPr>
      </p:pic>
      <p:sp>
        <p:nvSpPr>
          <p:cNvPr id="10" name="CasellaDiTesto 9"/>
          <p:cNvSpPr txBox="1"/>
          <p:nvPr/>
        </p:nvSpPr>
        <p:spPr>
          <a:xfrm>
            <a:off x="143509" y="4189861"/>
            <a:ext cx="2008883" cy="553998"/>
          </a:xfrm>
          <a:prstGeom prst="rect">
            <a:avLst/>
          </a:prstGeom>
          <a:noFill/>
        </p:spPr>
        <p:txBody>
          <a:bodyPr wrap="none" rtlCol="0">
            <a:spAutoFit/>
          </a:bodyPr>
          <a:lstStyle/>
          <a:p>
            <a:r>
              <a:rPr lang="it-IT" sz="3000" dirty="0" err="1">
                <a:latin typeface="Times New Roman" panose="02020603050405020304" pitchFamily="18" charset="0"/>
                <a:cs typeface="Times New Roman" panose="02020603050405020304" pitchFamily="18" charset="0"/>
              </a:rPr>
              <a:t>Temp</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distr</a:t>
            </a:r>
            <a:r>
              <a:rPr lang="it-IT" sz="3000" dirty="0">
                <a:latin typeface="Times New Roman" panose="02020603050405020304" pitchFamily="18" charset="0"/>
                <a:cs typeface="Times New Roman" panose="02020603050405020304" pitchFamily="18" charset="0"/>
              </a:rPr>
              <a:t>.</a:t>
            </a:r>
          </a:p>
        </p:txBody>
      </p:sp>
      <p:sp>
        <p:nvSpPr>
          <p:cNvPr id="11" name="CasellaDiTesto 10"/>
          <p:cNvSpPr txBox="1"/>
          <p:nvPr/>
        </p:nvSpPr>
        <p:spPr>
          <a:xfrm>
            <a:off x="5058054" y="1646802"/>
            <a:ext cx="2411238" cy="553998"/>
          </a:xfrm>
          <a:prstGeom prst="rect">
            <a:avLst/>
          </a:prstGeom>
          <a:noFill/>
        </p:spPr>
        <p:txBody>
          <a:bodyPr wrap="none" rtlCol="0">
            <a:spAutoFit/>
          </a:bodyPr>
          <a:lstStyle/>
          <a:p>
            <a:r>
              <a:rPr lang="it-IT" sz="3000" dirty="0">
                <a:latin typeface="Times New Roman" panose="02020603050405020304" pitchFamily="18" charset="0"/>
                <a:cs typeface="Times New Roman" panose="02020603050405020304" pitchFamily="18" charset="0"/>
              </a:rPr>
              <a:t>Reg. </a:t>
            </a:r>
            <a:r>
              <a:rPr lang="it-IT" sz="3000" dirty="0" err="1">
                <a:latin typeface="Times New Roman" panose="02020603050405020304" pitchFamily="18" charset="0"/>
                <a:cs typeface="Times New Roman" panose="02020603050405020304" pitchFamily="18" charset="0"/>
              </a:rPr>
              <a:t>amplifier</a:t>
            </a:r>
            <a:endParaRPr lang="it-IT" sz="30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rot="16200000">
            <a:off x="1858175" y="2652619"/>
            <a:ext cx="851515" cy="415498"/>
          </a:xfrm>
          <a:prstGeom prst="rect">
            <a:avLst/>
          </a:prstGeom>
          <a:solidFill>
            <a:schemeClr val="bg1"/>
          </a:solidFill>
        </p:spPr>
        <p:txBody>
          <a:bodyPr wrap="none" rtlCol="0">
            <a:spAutoFit/>
          </a:bodyPr>
          <a:lstStyle/>
          <a:p>
            <a:r>
              <a:rPr lang="it-IT" sz="2100" dirty="0">
                <a:latin typeface="Symbol" panose="05050102010706020507" pitchFamily="18" charset="2"/>
              </a:rPr>
              <a:t>l</a:t>
            </a:r>
            <a:r>
              <a:rPr lang="it-IT" sz="2100" dirty="0"/>
              <a:t>(nm)</a:t>
            </a:r>
          </a:p>
        </p:txBody>
      </p:sp>
      <p:sp>
        <p:nvSpPr>
          <p:cNvPr id="13" name="CasellaDiTesto 12"/>
          <p:cNvSpPr txBox="1"/>
          <p:nvPr/>
        </p:nvSpPr>
        <p:spPr>
          <a:xfrm rot="16200000">
            <a:off x="1882204" y="4356982"/>
            <a:ext cx="1003801" cy="507831"/>
          </a:xfrm>
          <a:prstGeom prst="rect">
            <a:avLst/>
          </a:prstGeom>
          <a:solidFill>
            <a:schemeClr val="bg1"/>
          </a:solidFill>
        </p:spPr>
        <p:txBody>
          <a:bodyPr wrap="none" rtlCol="0">
            <a:spAutoFit/>
          </a:bodyPr>
          <a:lstStyle/>
          <a:p>
            <a:r>
              <a:rPr lang="it-IT" sz="2700" dirty="0"/>
              <a:t>s(</a:t>
            </a:r>
            <a:r>
              <a:rPr lang="it-IT" sz="2700" dirty="0">
                <a:latin typeface="Symbol" panose="05050102010706020507" pitchFamily="18" charset="2"/>
              </a:rPr>
              <a:t>m</a:t>
            </a:r>
            <a:r>
              <a:rPr lang="it-IT" sz="2700" dirty="0"/>
              <a:t>m)</a:t>
            </a:r>
          </a:p>
        </p:txBody>
      </p:sp>
      <p:sp>
        <p:nvSpPr>
          <p:cNvPr id="14" name="CasellaDiTesto 13"/>
          <p:cNvSpPr txBox="1"/>
          <p:nvPr/>
        </p:nvSpPr>
        <p:spPr>
          <a:xfrm>
            <a:off x="2344743" y="5427222"/>
            <a:ext cx="2267865" cy="415498"/>
          </a:xfrm>
          <a:prstGeom prst="rect">
            <a:avLst/>
          </a:prstGeom>
          <a:solidFill>
            <a:schemeClr val="bg1"/>
          </a:solidFill>
        </p:spPr>
        <p:txBody>
          <a:bodyPr wrap="none" rtlCol="0">
            <a:spAutoFit/>
          </a:bodyPr>
          <a:lstStyle/>
          <a:p>
            <a:r>
              <a:rPr lang="it-IT" sz="2100" dirty="0"/>
              <a:t>Round trip </a:t>
            </a:r>
            <a:r>
              <a:rPr lang="it-IT" sz="2100" dirty="0" err="1"/>
              <a:t>number</a:t>
            </a:r>
            <a:endParaRPr lang="it-IT" sz="2100" dirty="0"/>
          </a:p>
        </p:txBody>
      </p:sp>
      <p:sp>
        <p:nvSpPr>
          <p:cNvPr id="16" name="CasellaDiTesto 15"/>
          <p:cNvSpPr txBox="1"/>
          <p:nvPr/>
        </p:nvSpPr>
        <p:spPr>
          <a:xfrm>
            <a:off x="5220072" y="5481228"/>
            <a:ext cx="2267865" cy="415498"/>
          </a:xfrm>
          <a:prstGeom prst="rect">
            <a:avLst/>
          </a:prstGeom>
          <a:solidFill>
            <a:schemeClr val="bg1"/>
          </a:solidFill>
        </p:spPr>
        <p:txBody>
          <a:bodyPr wrap="none" rtlCol="0">
            <a:spAutoFit/>
          </a:bodyPr>
          <a:lstStyle/>
          <a:p>
            <a:r>
              <a:rPr lang="it-IT" sz="2100" dirty="0"/>
              <a:t>Round trip </a:t>
            </a:r>
            <a:r>
              <a:rPr lang="it-IT" sz="2100" dirty="0" err="1"/>
              <a:t>number</a:t>
            </a:r>
            <a:endParaRPr lang="it-IT" sz="2100" dirty="0"/>
          </a:p>
        </p:txBody>
      </p:sp>
    </p:spTree>
    <p:extLst>
      <p:ext uri="{BB962C8B-B14F-4D97-AF65-F5344CB8AC3E}">
        <p14:creationId xmlns:p14="http://schemas.microsoft.com/office/powerpoint/2010/main" val="245091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857250"/>
            <a:ext cx="9078278" cy="11049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197514" y="914400"/>
            <a:ext cx="8466870" cy="1015663"/>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 </a:t>
            </a:r>
            <a:r>
              <a:rPr lang="it-IT" sz="3000" b="1" dirty="0" err="1">
                <a:solidFill>
                  <a:srgbClr val="0070C0"/>
                </a:solidFill>
                <a:latin typeface="Times New Roman" panose="02020603050405020304" pitchFamily="18" charset="0"/>
                <a:cs typeface="Times New Roman" panose="02020603050405020304" pitchFamily="18" charset="0"/>
              </a:rPr>
              <a:t>FELs</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photons</a:t>
            </a:r>
            <a:r>
              <a:rPr lang="it-IT" sz="3000" b="1" dirty="0">
                <a:solidFill>
                  <a:srgbClr val="0070C0"/>
                </a:solidFill>
                <a:latin typeface="Times New Roman" panose="02020603050405020304" pitchFamily="18" charset="0"/>
                <a:cs typeface="Times New Roman" panose="02020603050405020304" pitchFamily="18" charset="0"/>
              </a:rPr>
              <a:t> per </a:t>
            </a:r>
            <a:r>
              <a:rPr lang="it-IT" sz="3000" b="1" dirty="0" err="1">
                <a:solidFill>
                  <a:srgbClr val="0070C0"/>
                </a:solidFill>
                <a:latin typeface="Times New Roman" panose="02020603050405020304" pitchFamily="18" charset="0"/>
                <a:cs typeface="Times New Roman" panose="02020603050405020304" pitchFamily="18" charset="0"/>
              </a:rPr>
              <a:t>second,</a:t>
            </a:r>
          </a:p>
          <a:p>
            <a:r>
              <a:rPr lang="it-IT" sz="3000" b="1" dirty="0" err="1">
                <a:solidFill>
                  <a:srgbClr val="0070C0"/>
                </a:solidFill>
                <a:latin typeface="Times New Roman" panose="02020603050405020304" pitchFamily="18" charset="0"/>
                <a:cs typeface="Times New Roman" panose="02020603050405020304" pitchFamily="18" charset="0"/>
              </a:rPr>
              <a:t>Electron Beam Energy to radiate at ~ Angstrom</a:t>
            </a:r>
          </a:p>
        </p:txBody>
      </p:sp>
      <p:graphicFrame>
        <p:nvGraphicFramePr>
          <p:cNvPr id="9" name="Tabella 8"/>
          <p:cNvGraphicFramePr>
            <a:graphicFrameLocks noGrp="1"/>
          </p:cNvGraphicFramePr>
          <p:nvPr>
            <p:extLst>
              <p:ext uri="{D42A27DB-BD31-4B8C-83A1-F6EECF244321}">
                <p14:modId xmlns:p14="http://schemas.microsoft.com/office/powerpoint/2010/main" val="2014442690"/>
              </p:ext>
            </p:extLst>
          </p:nvPr>
        </p:nvGraphicFramePr>
        <p:xfrm>
          <a:off x="143508" y="2132857"/>
          <a:ext cx="2904492" cy="2631465"/>
        </p:xfrm>
        <a:graphic>
          <a:graphicData uri="http://schemas.openxmlformats.org/drawingml/2006/table">
            <a:tbl>
              <a:tblPr firstRow="1" bandRow="1">
                <a:tableStyleId>{5C22544A-7EE6-4342-B048-85BDC9FD1C3A}</a:tableStyleId>
              </a:tblPr>
              <a:tblGrid>
                <a:gridCol w="1367246">
                  <a:extLst>
                    <a:ext uri="{9D8B030D-6E8A-4147-A177-3AD203B41FA5}">
                      <a16:colId xmlns:a16="http://schemas.microsoft.com/office/drawing/2014/main" val="1362055675"/>
                    </a:ext>
                  </a:extLst>
                </a:gridCol>
                <a:gridCol w="1537246">
                  <a:extLst>
                    <a:ext uri="{9D8B030D-6E8A-4147-A177-3AD203B41FA5}">
                      <a16:colId xmlns:a16="http://schemas.microsoft.com/office/drawing/2014/main" val="2576708051"/>
                    </a:ext>
                  </a:extLst>
                </a:gridCol>
              </a:tblGrid>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err="1">
                          <a:solidFill>
                            <a:schemeClr val="tx1"/>
                          </a:solidFill>
                          <a:latin typeface="Times New Roman" panose="02020603050405020304" pitchFamily="18" charset="0"/>
                          <a:cs typeface="Times New Roman" panose="02020603050405020304" pitchFamily="18" charset="0"/>
                        </a:rPr>
                        <a:t>Pulse</a:t>
                      </a:r>
                      <a:r>
                        <a:rPr lang="it-IT" sz="1400" dirty="0">
                          <a:solidFill>
                            <a:schemeClr val="tx1"/>
                          </a:solidFill>
                          <a:latin typeface="Times New Roman" panose="02020603050405020304" pitchFamily="18" charset="0"/>
                          <a:cs typeface="Times New Roman" panose="02020603050405020304" pitchFamily="18" charset="0"/>
                        </a:rPr>
                        <a:t> per </a:t>
                      </a:r>
                      <a:r>
                        <a:rPr lang="it-IT" sz="1400" dirty="0" err="1">
                          <a:solidFill>
                            <a:schemeClr val="tx1"/>
                          </a:solidFill>
                          <a:latin typeface="Times New Roman" panose="02020603050405020304" pitchFamily="18" charset="0"/>
                          <a:cs typeface="Times New Roman" panose="02020603050405020304" pitchFamily="18" charset="0"/>
                        </a:rPr>
                        <a:t>second</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120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SACLA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2635225"/>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FERMI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10-50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09384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2935487"/>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27 kHz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11" name="Rettangolo 10"/>
          <p:cNvSpPr/>
          <p:nvPr/>
        </p:nvSpPr>
        <p:spPr>
          <a:xfrm>
            <a:off x="143507" y="2432336"/>
            <a:ext cx="2869035" cy="1458432"/>
          </a:xfrm>
          <a:prstGeom prst="rect">
            <a:avLst/>
          </a:prstGeom>
          <a:solidFill>
            <a:srgbClr val="D1A3FF">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p:cNvSpPr/>
          <p:nvPr/>
        </p:nvSpPr>
        <p:spPr>
          <a:xfrm>
            <a:off x="143508" y="3892670"/>
            <a:ext cx="2727960" cy="297577"/>
          </a:xfrm>
          <a:prstGeom prst="rect">
            <a:avLst/>
          </a:prstGeom>
          <a:solidFill>
            <a:srgbClr val="FFC0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Rettangolo 12"/>
          <p:cNvSpPr/>
          <p:nvPr/>
        </p:nvSpPr>
        <p:spPr>
          <a:xfrm>
            <a:off x="143508" y="4166378"/>
            <a:ext cx="2727960" cy="577882"/>
          </a:xfrm>
          <a:prstGeom prst="rect">
            <a:avLst/>
          </a:prstGeom>
          <a:solidFill>
            <a:srgbClr val="FFFF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7" name="Gruppo 6"/>
          <p:cNvGrpSpPr/>
          <p:nvPr/>
        </p:nvGrpSpPr>
        <p:grpSpPr>
          <a:xfrm>
            <a:off x="3276600" y="2031992"/>
            <a:ext cx="4335001" cy="3225808"/>
            <a:chOff x="4132423" y="1360171"/>
            <a:chExt cx="7206344" cy="5328520"/>
          </a:xfrm>
        </p:grpSpPr>
        <p:pic>
          <p:nvPicPr>
            <p:cNvPr id="4" name="Immagine 3"/>
            <p:cNvPicPr>
              <a:picLocks noChangeAspect="1"/>
            </p:cNvPicPr>
            <p:nvPr/>
          </p:nvPicPr>
          <p:blipFill rotWithShape="1">
            <a:blip r:embed="rId2"/>
            <a:srcRect l="4047" t="30119" r="51629" b="8907"/>
            <a:stretch/>
          </p:blipFill>
          <p:spPr>
            <a:xfrm>
              <a:off x="4132423" y="1360171"/>
              <a:ext cx="7206344" cy="5328520"/>
            </a:xfrm>
            <a:prstGeom prst="rect">
              <a:avLst/>
            </a:prstGeom>
          </p:spPr>
        </p:pic>
        <p:cxnSp>
          <p:nvCxnSpPr>
            <p:cNvPr id="10" name="Connettore diritto 9"/>
            <p:cNvCxnSpPr/>
            <p:nvPr/>
          </p:nvCxnSpPr>
          <p:spPr>
            <a:xfrm>
              <a:off x="5422641" y="3353735"/>
              <a:ext cx="5355771" cy="9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Stella a 5 punte 13"/>
            <p:cNvSpPr/>
            <p:nvPr/>
          </p:nvSpPr>
          <p:spPr>
            <a:xfrm>
              <a:off x="5663952" y="2276872"/>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Stella a 5 punte 14"/>
            <p:cNvSpPr/>
            <p:nvPr/>
          </p:nvSpPr>
          <p:spPr>
            <a:xfrm>
              <a:off x="6528048" y="2348880"/>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Stella a 5 punte 15"/>
            <p:cNvSpPr/>
            <p:nvPr/>
          </p:nvSpPr>
          <p:spPr>
            <a:xfrm>
              <a:off x="7248128" y="2492896"/>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Stella a 5 punte 16"/>
            <p:cNvSpPr/>
            <p:nvPr/>
          </p:nvSpPr>
          <p:spPr>
            <a:xfrm>
              <a:off x="7824192" y="2708920"/>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Stella a 5 punte 17"/>
            <p:cNvSpPr/>
            <p:nvPr/>
          </p:nvSpPr>
          <p:spPr>
            <a:xfrm>
              <a:off x="8472264" y="2996952"/>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Stella a 5 punte 18"/>
            <p:cNvSpPr/>
            <p:nvPr/>
          </p:nvSpPr>
          <p:spPr>
            <a:xfrm>
              <a:off x="9696400" y="3429000"/>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Stella a 5 punte 19"/>
            <p:cNvSpPr/>
            <p:nvPr/>
          </p:nvSpPr>
          <p:spPr>
            <a:xfrm>
              <a:off x="9336360" y="3212976"/>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Stella a 5 punte 20"/>
            <p:cNvSpPr/>
            <p:nvPr/>
          </p:nvSpPr>
          <p:spPr>
            <a:xfrm>
              <a:off x="8904312" y="2996952"/>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 name="Stella a 5 punte 21"/>
            <p:cNvSpPr/>
            <p:nvPr/>
          </p:nvSpPr>
          <p:spPr>
            <a:xfrm>
              <a:off x="8544272" y="2780928"/>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Stella a 5 punte 22"/>
            <p:cNvSpPr/>
            <p:nvPr/>
          </p:nvSpPr>
          <p:spPr>
            <a:xfrm>
              <a:off x="9984432" y="3645024"/>
              <a:ext cx="144016" cy="144016"/>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igura a mano libera 23"/>
            <p:cNvSpPr/>
            <p:nvPr/>
          </p:nvSpPr>
          <p:spPr>
            <a:xfrm rot="20605251">
              <a:off x="5719086" y="1842582"/>
              <a:ext cx="2770055" cy="1799467"/>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Figura a mano libera 24"/>
            <p:cNvSpPr/>
            <p:nvPr/>
          </p:nvSpPr>
          <p:spPr>
            <a:xfrm rot="21431200">
              <a:off x="8219972" y="2613489"/>
              <a:ext cx="2016750" cy="1505891"/>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7" name="Figura a mano libera 26"/>
            <p:cNvSpPr/>
            <p:nvPr/>
          </p:nvSpPr>
          <p:spPr>
            <a:xfrm rot="1078952">
              <a:off x="8415834" y="2725708"/>
              <a:ext cx="1714726" cy="1305196"/>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Figura a mano libera 1"/>
            <p:cNvSpPr/>
            <p:nvPr/>
          </p:nvSpPr>
          <p:spPr>
            <a:xfrm>
              <a:off x="8700940" y="3176833"/>
              <a:ext cx="947375" cy="603315"/>
            </a:xfrm>
            <a:custGeom>
              <a:avLst/>
              <a:gdLst>
                <a:gd name="connsiteX0" fmla="*/ 763571 w 947375"/>
                <a:gd name="connsiteY0" fmla="*/ 358219 h 603315"/>
                <a:gd name="connsiteX1" fmla="*/ 659876 w 947375"/>
                <a:gd name="connsiteY1" fmla="*/ 263951 h 603315"/>
                <a:gd name="connsiteX2" fmla="*/ 631596 w 947375"/>
                <a:gd name="connsiteY2" fmla="*/ 245097 h 603315"/>
                <a:gd name="connsiteX3" fmla="*/ 575035 w 947375"/>
                <a:gd name="connsiteY3" fmla="*/ 197963 h 603315"/>
                <a:gd name="connsiteX4" fmla="*/ 490194 w 947375"/>
                <a:gd name="connsiteY4" fmla="*/ 141402 h 603315"/>
                <a:gd name="connsiteX5" fmla="*/ 424206 w 947375"/>
                <a:gd name="connsiteY5" fmla="*/ 94268 h 603315"/>
                <a:gd name="connsiteX6" fmla="*/ 301658 w 947375"/>
                <a:gd name="connsiteY6" fmla="*/ 56561 h 603315"/>
                <a:gd name="connsiteX7" fmla="*/ 226244 w 947375"/>
                <a:gd name="connsiteY7" fmla="*/ 18854 h 603315"/>
                <a:gd name="connsiteX8" fmla="*/ 122549 w 947375"/>
                <a:gd name="connsiteY8" fmla="*/ 0 h 603315"/>
                <a:gd name="connsiteX9" fmla="*/ 37707 w 947375"/>
                <a:gd name="connsiteY9" fmla="*/ 9427 h 603315"/>
                <a:gd name="connsiteX10" fmla="*/ 9427 w 947375"/>
                <a:gd name="connsiteY10" fmla="*/ 18854 h 603315"/>
                <a:gd name="connsiteX11" fmla="*/ 0 w 947375"/>
                <a:gd name="connsiteY11" fmla="*/ 47134 h 603315"/>
                <a:gd name="connsiteX12" fmla="*/ 18854 w 947375"/>
                <a:gd name="connsiteY12" fmla="*/ 160256 h 603315"/>
                <a:gd name="connsiteX13" fmla="*/ 84841 w 947375"/>
                <a:gd name="connsiteY13" fmla="*/ 207390 h 603315"/>
                <a:gd name="connsiteX14" fmla="*/ 113122 w 947375"/>
                <a:gd name="connsiteY14" fmla="*/ 226243 h 603315"/>
                <a:gd name="connsiteX15" fmla="*/ 188536 w 947375"/>
                <a:gd name="connsiteY15" fmla="*/ 254524 h 603315"/>
                <a:gd name="connsiteX16" fmla="*/ 254524 w 947375"/>
                <a:gd name="connsiteY16" fmla="*/ 292231 h 603315"/>
                <a:gd name="connsiteX17" fmla="*/ 273378 w 947375"/>
                <a:gd name="connsiteY17" fmla="*/ 320511 h 603315"/>
                <a:gd name="connsiteX18" fmla="*/ 301658 w 947375"/>
                <a:gd name="connsiteY18" fmla="*/ 329938 h 603315"/>
                <a:gd name="connsiteX19" fmla="*/ 339365 w 947375"/>
                <a:gd name="connsiteY19" fmla="*/ 348792 h 603315"/>
                <a:gd name="connsiteX20" fmla="*/ 452487 w 947375"/>
                <a:gd name="connsiteY20" fmla="*/ 424206 h 603315"/>
                <a:gd name="connsiteX21" fmla="*/ 518474 w 947375"/>
                <a:gd name="connsiteY21" fmla="*/ 480767 h 603315"/>
                <a:gd name="connsiteX22" fmla="*/ 546755 w 947375"/>
                <a:gd name="connsiteY22" fmla="*/ 490194 h 603315"/>
                <a:gd name="connsiteX23" fmla="*/ 575035 w 947375"/>
                <a:gd name="connsiteY23" fmla="*/ 509047 h 603315"/>
                <a:gd name="connsiteX24" fmla="*/ 612742 w 947375"/>
                <a:gd name="connsiteY24" fmla="*/ 518474 h 603315"/>
                <a:gd name="connsiteX25" fmla="*/ 716437 w 947375"/>
                <a:gd name="connsiteY25" fmla="*/ 556181 h 603315"/>
                <a:gd name="connsiteX26" fmla="*/ 791852 w 947375"/>
                <a:gd name="connsiteY26" fmla="*/ 575035 h 603315"/>
                <a:gd name="connsiteX27" fmla="*/ 886120 w 947375"/>
                <a:gd name="connsiteY27" fmla="*/ 603315 h 603315"/>
                <a:gd name="connsiteX28" fmla="*/ 942681 w 947375"/>
                <a:gd name="connsiteY28" fmla="*/ 593889 h 603315"/>
                <a:gd name="connsiteX29" fmla="*/ 933254 w 947375"/>
                <a:gd name="connsiteY29" fmla="*/ 509047 h 603315"/>
                <a:gd name="connsiteX30" fmla="*/ 895547 w 947375"/>
                <a:gd name="connsiteY30" fmla="*/ 424206 h 603315"/>
                <a:gd name="connsiteX31" fmla="*/ 867266 w 947375"/>
                <a:gd name="connsiteY31" fmla="*/ 414779 h 603315"/>
                <a:gd name="connsiteX32" fmla="*/ 810705 w 947375"/>
                <a:gd name="connsiteY32" fmla="*/ 386499 h 603315"/>
                <a:gd name="connsiteX33" fmla="*/ 763571 w 947375"/>
                <a:gd name="connsiteY33" fmla="*/ 358219 h 60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47375" h="603315">
                  <a:moveTo>
                    <a:pt x="763571" y="358219"/>
                  </a:moveTo>
                  <a:cubicBezTo>
                    <a:pt x="738433" y="337794"/>
                    <a:pt x="819158" y="405534"/>
                    <a:pt x="659876" y="263951"/>
                  </a:cubicBezTo>
                  <a:cubicBezTo>
                    <a:pt x="651408" y="256424"/>
                    <a:pt x="640539" y="252053"/>
                    <a:pt x="631596" y="245097"/>
                  </a:cubicBezTo>
                  <a:cubicBezTo>
                    <a:pt x="612224" y="230030"/>
                    <a:pt x="594826" y="212476"/>
                    <a:pt x="575035" y="197963"/>
                  </a:cubicBezTo>
                  <a:cubicBezTo>
                    <a:pt x="547626" y="177863"/>
                    <a:pt x="517385" y="161795"/>
                    <a:pt x="490194" y="141402"/>
                  </a:cubicBezTo>
                  <a:cubicBezTo>
                    <a:pt x="487115" y="139093"/>
                    <a:pt x="434052" y="98206"/>
                    <a:pt x="424206" y="94268"/>
                  </a:cubicBezTo>
                  <a:cubicBezTo>
                    <a:pt x="299018" y="44192"/>
                    <a:pt x="414751" y="105029"/>
                    <a:pt x="301658" y="56561"/>
                  </a:cubicBezTo>
                  <a:cubicBezTo>
                    <a:pt x="275825" y="45490"/>
                    <a:pt x="253967" y="23475"/>
                    <a:pt x="226244" y="18854"/>
                  </a:cubicBezTo>
                  <a:cubicBezTo>
                    <a:pt x="153879" y="6793"/>
                    <a:pt x="188426" y="13176"/>
                    <a:pt x="122549" y="0"/>
                  </a:cubicBezTo>
                  <a:cubicBezTo>
                    <a:pt x="94268" y="3142"/>
                    <a:pt x="65775" y="4749"/>
                    <a:pt x="37707" y="9427"/>
                  </a:cubicBezTo>
                  <a:cubicBezTo>
                    <a:pt x="27906" y="11061"/>
                    <a:pt x="16453" y="11828"/>
                    <a:pt x="9427" y="18854"/>
                  </a:cubicBezTo>
                  <a:cubicBezTo>
                    <a:pt x="2401" y="25880"/>
                    <a:pt x="3142" y="37707"/>
                    <a:pt x="0" y="47134"/>
                  </a:cubicBezTo>
                  <a:cubicBezTo>
                    <a:pt x="6285" y="84841"/>
                    <a:pt x="-8177" y="133225"/>
                    <a:pt x="18854" y="160256"/>
                  </a:cubicBezTo>
                  <a:cubicBezTo>
                    <a:pt x="64916" y="206318"/>
                    <a:pt x="26941" y="174305"/>
                    <a:pt x="84841" y="207390"/>
                  </a:cubicBezTo>
                  <a:cubicBezTo>
                    <a:pt x="94678" y="213011"/>
                    <a:pt x="102708" y="221780"/>
                    <a:pt x="113122" y="226243"/>
                  </a:cubicBezTo>
                  <a:cubicBezTo>
                    <a:pt x="162464" y="247389"/>
                    <a:pt x="141408" y="220862"/>
                    <a:pt x="188536" y="254524"/>
                  </a:cubicBezTo>
                  <a:cubicBezTo>
                    <a:pt x="249018" y="297725"/>
                    <a:pt x="181493" y="273973"/>
                    <a:pt x="254524" y="292231"/>
                  </a:cubicBezTo>
                  <a:cubicBezTo>
                    <a:pt x="260809" y="301658"/>
                    <a:pt x="264531" y="313433"/>
                    <a:pt x="273378" y="320511"/>
                  </a:cubicBezTo>
                  <a:cubicBezTo>
                    <a:pt x="281137" y="326718"/>
                    <a:pt x="292525" y="326024"/>
                    <a:pt x="301658" y="329938"/>
                  </a:cubicBezTo>
                  <a:cubicBezTo>
                    <a:pt x="314574" y="335474"/>
                    <a:pt x="327673" y="340997"/>
                    <a:pt x="339365" y="348792"/>
                  </a:cubicBezTo>
                  <a:cubicBezTo>
                    <a:pt x="469343" y="435444"/>
                    <a:pt x="367301" y="381614"/>
                    <a:pt x="452487" y="424206"/>
                  </a:cubicBezTo>
                  <a:cubicBezTo>
                    <a:pt x="474776" y="446495"/>
                    <a:pt x="490255" y="464642"/>
                    <a:pt x="518474" y="480767"/>
                  </a:cubicBezTo>
                  <a:cubicBezTo>
                    <a:pt x="527102" y="485697"/>
                    <a:pt x="537867" y="485750"/>
                    <a:pt x="546755" y="490194"/>
                  </a:cubicBezTo>
                  <a:cubicBezTo>
                    <a:pt x="556888" y="495261"/>
                    <a:pt x="564622" y="504584"/>
                    <a:pt x="575035" y="509047"/>
                  </a:cubicBezTo>
                  <a:cubicBezTo>
                    <a:pt x="586943" y="514151"/>
                    <a:pt x="600451" y="514377"/>
                    <a:pt x="612742" y="518474"/>
                  </a:cubicBezTo>
                  <a:cubicBezTo>
                    <a:pt x="668980" y="537220"/>
                    <a:pt x="654801" y="540772"/>
                    <a:pt x="716437" y="556181"/>
                  </a:cubicBezTo>
                  <a:cubicBezTo>
                    <a:pt x="741575" y="562466"/>
                    <a:pt x="768676" y="563447"/>
                    <a:pt x="791852" y="575035"/>
                  </a:cubicBezTo>
                  <a:cubicBezTo>
                    <a:pt x="846655" y="602437"/>
                    <a:pt x="815698" y="591579"/>
                    <a:pt x="886120" y="603315"/>
                  </a:cubicBezTo>
                  <a:lnTo>
                    <a:pt x="942681" y="593889"/>
                  </a:lnTo>
                  <a:cubicBezTo>
                    <a:pt x="955406" y="568438"/>
                    <a:pt x="938835" y="536949"/>
                    <a:pt x="933254" y="509047"/>
                  </a:cubicBezTo>
                  <a:cubicBezTo>
                    <a:pt x="930237" y="493962"/>
                    <a:pt x="914352" y="439250"/>
                    <a:pt x="895547" y="424206"/>
                  </a:cubicBezTo>
                  <a:cubicBezTo>
                    <a:pt x="887788" y="417998"/>
                    <a:pt x="876154" y="419223"/>
                    <a:pt x="867266" y="414779"/>
                  </a:cubicBezTo>
                  <a:cubicBezTo>
                    <a:pt x="794169" y="378231"/>
                    <a:pt x="881791" y="410194"/>
                    <a:pt x="810705" y="386499"/>
                  </a:cubicBezTo>
                  <a:cubicBezTo>
                    <a:pt x="787954" y="352373"/>
                    <a:pt x="788709" y="378644"/>
                    <a:pt x="763571" y="35821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Stella a 5 punte 25"/>
            <p:cNvSpPr/>
            <p:nvPr/>
          </p:nvSpPr>
          <p:spPr>
            <a:xfrm>
              <a:off x="8976320" y="3284984"/>
              <a:ext cx="144016" cy="144016"/>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Stella a 5 punte 27"/>
            <p:cNvSpPr/>
            <p:nvPr/>
          </p:nvSpPr>
          <p:spPr>
            <a:xfrm>
              <a:off x="9336360" y="3501008"/>
              <a:ext cx="144016" cy="144016"/>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3" name="TextBox 2">
            <a:extLst>
              <a:ext uri="{FF2B5EF4-FFF2-40B4-BE49-F238E27FC236}">
                <a16:creationId xmlns:a16="http://schemas.microsoft.com/office/drawing/2014/main" id="{8F27EBA6-2A05-7644-9BB2-B245A1869339}"/>
              </a:ext>
            </a:extLst>
          </p:cNvPr>
          <p:cNvSpPr txBox="1"/>
          <p:nvPr/>
        </p:nvSpPr>
        <p:spPr>
          <a:xfrm>
            <a:off x="3412080" y="141082"/>
            <a:ext cx="2037737" cy="523220"/>
          </a:xfrm>
          <a:prstGeom prst="rect">
            <a:avLst/>
          </a:prstGeom>
          <a:noFill/>
        </p:spPr>
        <p:txBody>
          <a:bodyPr wrap="none" rtlCol="0">
            <a:spAutoFit/>
          </a:bodyPr>
          <a:lstStyle/>
          <a:p>
            <a:r>
              <a:rPr lang="it-IT" sz="2800">
                <a:latin typeface="Symbol" pitchFamily="2" charset="2"/>
              </a:rPr>
              <a:t>l</a:t>
            </a:r>
            <a:r>
              <a:rPr lang="it-IT" sz="2800" baseline="-25000"/>
              <a:t>R</a:t>
            </a:r>
            <a:r>
              <a:rPr lang="it-IT" sz="2800"/>
              <a:t> = </a:t>
            </a:r>
            <a:r>
              <a:rPr lang="it-IT" sz="2800">
                <a:latin typeface="Symbol" pitchFamily="2" charset="2"/>
              </a:rPr>
              <a:t>l</a:t>
            </a:r>
            <a:r>
              <a:rPr lang="it-IT" sz="2800" baseline="-25000">
                <a:latin typeface="+mj-lt"/>
              </a:rPr>
              <a:t>u</a:t>
            </a:r>
            <a:r>
              <a:rPr lang="it-IT" sz="2800"/>
              <a:t> / 2</a:t>
            </a:r>
            <a:r>
              <a:rPr lang="it-IT" sz="2800">
                <a:latin typeface="Symbol" pitchFamily="2" charset="2"/>
              </a:rPr>
              <a:t>g</a:t>
            </a:r>
            <a:r>
              <a:rPr lang="it-IT" sz="2800" baseline="30000"/>
              <a:t>2</a:t>
            </a:r>
            <a:r>
              <a:rPr lang="it-IT"/>
              <a:t>  </a:t>
            </a:r>
          </a:p>
        </p:txBody>
      </p:sp>
      <p:sp>
        <p:nvSpPr>
          <p:cNvPr id="29" name="Footer Placeholder 1">
            <a:extLst>
              <a:ext uri="{FF2B5EF4-FFF2-40B4-BE49-F238E27FC236}">
                <a16:creationId xmlns:a16="http://schemas.microsoft.com/office/drawing/2014/main" id="{2CA32D5F-635C-A048-A02E-23B63E464F64}"/>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4099617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BDDBE9C-59D6-1844-8794-3C256D807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36" y="618622"/>
            <a:ext cx="7963728" cy="6021887"/>
          </a:xfrm>
          <a:prstGeom prst="rect">
            <a:avLst/>
          </a:prstGeom>
        </p:spPr>
      </p:pic>
      <p:sp>
        <p:nvSpPr>
          <p:cNvPr id="5" name="TextBox 4">
            <a:extLst>
              <a:ext uri="{FF2B5EF4-FFF2-40B4-BE49-F238E27FC236}">
                <a16:creationId xmlns:a16="http://schemas.microsoft.com/office/drawing/2014/main" id="{2BA37AE7-D5DA-BD4F-B01E-3B55CD88901E}"/>
              </a:ext>
            </a:extLst>
          </p:cNvPr>
          <p:cNvSpPr txBox="1"/>
          <p:nvPr/>
        </p:nvSpPr>
        <p:spPr>
          <a:xfrm>
            <a:off x="1827972" y="76200"/>
            <a:ext cx="7163628" cy="923330"/>
          </a:xfrm>
          <a:prstGeom prst="rect">
            <a:avLst/>
          </a:prstGeom>
          <a:noFill/>
        </p:spPr>
        <p:txBody>
          <a:bodyPr wrap="square" rtlCol="0">
            <a:spAutoFit/>
          </a:bodyPr>
          <a:lstStyle/>
          <a:p>
            <a:r>
              <a:rPr lang="it-IT">
                <a:solidFill>
                  <a:srgbClr val="00B050"/>
                </a:solidFill>
              </a:rPr>
              <a:t>BriXS: an example of high sustainability. High power 2 MW beam delivered to user with only 200 kW power consumption/dissipation with outstanding beam quality (larger than storage rings, same current)</a:t>
            </a:r>
          </a:p>
        </p:txBody>
      </p:sp>
      <p:sp>
        <p:nvSpPr>
          <p:cNvPr id="2" name="Rectangle 1">
            <a:extLst>
              <a:ext uri="{FF2B5EF4-FFF2-40B4-BE49-F238E27FC236}">
                <a16:creationId xmlns:a16="http://schemas.microsoft.com/office/drawing/2014/main" id="{161F6AD7-D235-144D-9C1B-FE83837C091D}"/>
              </a:ext>
            </a:extLst>
          </p:cNvPr>
          <p:cNvSpPr/>
          <p:nvPr/>
        </p:nvSpPr>
        <p:spPr>
          <a:xfrm>
            <a:off x="3581400" y="6400800"/>
            <a:ext cx="838200" cy="23970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44679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B36A1A-B730-DD4A-9561-6297F3F09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3" name="Picture 2">
            <a:extLst>
              <a:ext uri="{FF2B5EF4-FFF2-40B4-BE49-F238E27FC236}">
                <a16:creationId xmlns:a16="http://schemas.microsoft.com/office/drawing/2014/main" id="{8A2496FD-4B62-1740-9263-5DE9BDF12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45" y="762622"/>
            <a:ext cx="8216310" cy="5880479"/>
          </a:xfrm>
          <a:prstGeom prst="rect">
            <a:avLst/>
          </a:prstGeom>
        </p:spPr>
      </p:pic>
    </p:spTree>
    <p:extLst>
      <p:ext uri="{BB962C8B-B14F-4D97-AF65-F5344CB8AC3E}">
        <p14:creationId xmlns:p14="http://schemas.microsoft.com/office/powerpoint/2010/main" val="244266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234" y="1249565"/>
            <a:ext cx="3060983" cy="2186417"/>
          </a:xfrm>
          <a:prstGeom prst="rect">
            <a:avLst/>
          </a:prstGeom>
        </p:spPr>
      </p:pic>
      <p:pic>
        <p:nvPicPr>
          <p:cNvPr id="126" name="Picture 1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4348872"/>
            <a:ext cx="3276600" cy="2457451"/>
          </a:xfrm>
          <a:prstGeom prst="rect">
            <a:avLst/>
          </a:prstGeom>
        </p:spPr>
      </p:pic>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5"/>
          <p:cNvSpPr/>
          <p:nvPr/>
        </p:nvSpPr>
        <p:spPr>
          <a:xfrm>
            <a:off x="440727" y="3497517"/>
            <a:ext cx="8322273" cy="732573"/>
          </a:xfrm>
          <a:prstGeom prst="rect">
            <a:avLst/>
          </a:prstGeom>
        </p:spPr>
        <p:txBody>
          <a:bodyPr wrap="square">
            <a:spAutoFit/>
          </a:bodyPr>
          <a:lstStyle/>
          <a:p>
            <a:pPr>
              <a:lnSpc>
                <a:spcPct val="120000"/>
              </a:lnSpc>
              <a:spcBef>
                <a:spcPct val="20000"/>
              </a:spcBef>
            </a:pPr>
            <a:r>
              <a:rPr lang="en-US" b="1">
                <a:solidFill>
                  <a:srgbClr val="FF0000"/>
                </a:solidFill>
              </a:rPr>
              <a:t>Compton X-ray photon beam:  10</a:t>
            </a:r>
            <a:r>
              <a:rPr lang="en-US" b="1" baseline="30000">
                <a:solidFill>
                  <a:srgbClr val="FF0000"/>
                </a:solidFill>
              </a:rPr>
              <a:t>12</a:t>
            </a:r>
            <a:r>
              <a:rPr lang="en-US" b="1">
                <a:solidFill>
                  <a:srgbClr val="FF0000"/>
                </a:solidFill>
              </a:rPr>
              <a:t> - 10</a:t>
            </a:r>
            <a:r>
              <a:rPr lang="en-US" b="1" baseline="30000">
                <a:solidFill>
                  <a:srgbClr val="FF0000"/>
                </a:solidFill>
              </a:rPr>
              <a:t>13  </a:t>
            </a:r>
            <a:r>
              <a:rPr lang="en-US" b="1">
                <a:solidFill>
                  <a:srgbClr val="FF0000"/>
                </a:solidFill>
              </a:rPr>
              <a:t>h</a:t>
            </a:r>
            <a:r>
              <a:rPr lang="en-US" b="1">
                <a:solidFill>
                  <a:srgbClr val="FF0000"/>
                </a:solidFill>
                <a:latin typeface="Symbol" charset="2"/>
                <a:ea typeface="Symbol" charset="2"/>
                <a:cs typeface="Symbol" charset="2"/>
              </a:rPr>
              <a:t>n</a:t>
            </a:r>
            <a:r>
              <a:rPr lang="en-US" b="1">
                <a:solidFill>
                  <a:srgbClr val="FF0000"/>
                </a:solidFill>
              </a:rPr>
              <a:t>/s (@ 100 MHz) in 5% </a:t>
            </a:r>
            <a:r>
              <a:rPr lang="en-US" b="1">
                <a:solidFill>
                  <a:srgbClr val="FF0000"/>
                </a:solidFill>
                <a:latin typeface="Symbol" charset="2"/>
                <a:ea typeface="Symbol" charset="2"/>
                <a:cs typeface="Symbol" charset="2"/>
              </a:rPr>
              <a:t>Dn</a:t>
            </a:r>
            <a:r>
              <a:rPr lang="en-US" b="1">
                <a:solidFill>
                  <a:srgbClr val="FF0000"/>
                </a:solidFill>
              </a:rPr>
              <a:t>/</a:t>
            </a:r>
            <a:r>
              <a:rPr lang="en-US" b="1">
                <a:solidFill>
                  <a:srgbClr val="FF0000"/>
                </a:solidFill>
                <a:latin typeface="Symbol" charset="2"/>
                <a:ea typeface="Symbol" charset="2"/>
                <a:cs typeface="Symbol" charset="2"/>
              </a:rPr>
              <a:t>n, </a:t>
            </a:r>
            <a:r>
              <a:rPr lang="en-US" b="1">
                <a:solidFill>
                  <a:srgbClr val="FF0000"/>
                </a:solidFill>
              </a:rPr>
              <a:t> 20-180 keV, tunable, polarized,</a:t>
            </a:r>
            <a:r>
              <a:rPr lang="en-US" b="1">
                <a:solidFill>
                  <a:srgbClr val="0000FF"/>
                </a:solidFill>
                <a:latin typeface="Symbol" charset="2"/>
                <a:ea typeface="Symbol" charset="2"/>
                <a:cs typeface="Symbol" charset="2"/>
              </a:rPr>
              <a:t> </a:t>
            </a:r>
            <a:r>
              <a:rPr lang="en-US" b="1">
                <a:solidFill>
                  <a:srgbClr val="FF0000"/>
                </a:solidFill>
                <a:latin typeface="Symbol" charset="2"/>
                <a:ea typeface="Symbol" charset="2"/>
                <a:cs typeface="Symbol" charset="2"/>
              </a:rPr>
              <a:t>s</a:t>
            </a:r>
            <a:r>
              <a:rPr lang="en-US" b="1" baseline="-25000">
                <a:solidFill>
                  <a:srgbClr val="FF0000"/>
                </a:solidFill>
              </a:rPr>
              <a:t>t</a:t>
            </a:r>
            <a:r>
              <a:rPr lang="en-US" b="1">
                <a:solidFill>
                  <a:srgbClr val="FF0000"/>
                </a:solidFill>
              </a:rPr>
              <a:t> = 2 psec, 10 </a:t>
            </a:r>
            <a:r>
              <a:rPr lang="en-US" b="1">
                <a:solidFill>
                  <a:srgbClr val="FF0000"/>
                </a:solidFill>
                <a:latin typeface="Symbol" charset="2"/>
                <a:ea typeface="Symbol" charset="2"/>
                <a:cs typeface="Symbol" charset="2"/>
              </a:rPr>
              <a:t>m</a:t>
            </a:r>
            <a:r>
              <a:rPr lang="en-US" b="1">
                <a:solidFill>
                  <a:srgbClr val="FF0000"/>
                </a:solidFill>
              </a:rPr>
              <a:t>m round source spot size, mrad divergence</a:t>
            </a:r>
          </a:p>
        </p:txBody>
      </p:sp>
      <p:sp>
        <p:nvSpPr>
          <p:cNvPr id="9" name="Rettangolo 5"/>
          <p:cNvSpPr/>
          <p:nvPr/>
        </p:nvSpPr>
        <p:spPr>
          <a:xfrm>
            <a:off x="90124" y="900684"/>
            <a:ext cx="8825276" cy="787973"/>
          </a:xfrm>
          <a:prstGeom prst="rect">
            <a:avLst/>
          </a:prstGeom>
        </p:spPr>
        <p:txBody>
          <a:bodyPr wrap="square">
            <a:spAutoFit/>
          </a:bodyPr>
          <a:lstStyle/>
          <a:p>
            <a:pPr>
              <a:lnSpc>
                <a:spcPct val="120000"/>
              </a:lnSpc>
              <a:spcBef>
                <a:spcPct val="20000"/>
              </a:spcBef>
            </a:pPr>
            <a:r>
              <a:rPr lang="en-US" b="1">
                <a:solidFill>
                  <a:srgbClr val="0000FF"/>
                </a:solidFill>
              </a:rPr>
              <a:t>FEL fully coherent diffraction limited X-ray photon beam:  10</a:t>
            </a:r>
            <a:r>
              <a:rPr lang="en-US" b="1" baseline="30000">
                <a:solidFill>
                  <a:srgbClr val="0000FF"/>
                </a:solidFill>
              </a:rPr>
              <a:t>8-10</a:t>
            </a:r>
            <a:r>
              <a:rPr lang="en-US" b="1">
                <a:solidFill>
                  <a:srgbClr val="0000FF"/>
                </a:solidFill>
              </a:rPr>
              <a:t> h</a:t>
            </a:r>
            <a:r>
              <a:rPr lang="en-US" b="1">
                <a:solidFill>
                  <a:srgbClr val="0000FF"/>
                </a:solidFill>
                <a:latin typeface="Symbol" charset="2"/>
                <a:ea typeface="Symbol" charset="2"/>
                <a:cs typeface="Symbol" charset="2"/>
              </a:rPr>
              <a:t>n</a:t>
            </a:r>
            <a:r>
              <a:rPr lang="en-US" b="1">
                <a:solidFill>
                  <a:srgbClr val="0000FF"/>
                </a:solidFill>
              </a:rPr>
              <a:t>/pulse @ 1 MHz</a:t>
            </a:r>
          </a:p>
          <a:p>
            <a:pPr>
              <a:lnSpc>
                <a:spcPct val="120000"/>
              </a:lnSpc>
              <a:spcBef>
                <a:spcPct val="20000"/>
              </a:spcBef>
            </a:pPr>
            <a:r>
              <a:rPr lang="en-US" b="1">
                <a:solidFill>
                  <a:srgbClr val="0000FF"/>
                </a:solidFill>
              </a:rPr>
              <a:t>in 0.05% </a:t>
            </a:r>
            <a:r>
              <a:rPr lang="en-US" b="1">
                <a:solidFill>
                  <a:srgbClr val="0000FF"/>
                </a:solidFill>
                <a:latin typeface="Symbol" charset="2"/>
                <a:ea typeface="Symbol" charset="2"/>
                <a:cs typeface="Symbol" charset="2"/>
              </a:rPr>
              <a:t>Dn</a:t>
            </a:r>
            <a:r>
              <a:rPr lang="en-US" b="1">
                <a:solidFill>
                  <a:srgbClr val="0000FF"/>
                </a:solidFill>
              </a:rPr>
              <a:t>/</a:t>
            </a:r>
            <a:r>
              <a:rPr lang="en-US" b="1">
                <a:solidFill>
                  <a:srgbClr val="0000FF"/>
                </a:solidFill>
                <a:latin typeface="Symbol" charset="2"/>
                <a:ea typeface="Symbol" charset="2"/>
                <a:cs typeface="Symbol" charset="2"/>
              </a:rPr>
              <a:t>n</a:t>
            </a:r>
            <a:r>
              <a:rPr lang="en-US" b="1">
                <a:solidFill>
                  <a:srgbClr val="0000FF"/>
                </a:solidFill>
              </a:rPr>
              <a:t>,  0.2-8 keV, </a:t>
            </a:r>
            <a:r>
              <a:rPr lang="en-US" b="1">
                <a:solidFill>
                  <a:srgbClr val="0000FF"/>
                </a:solidFill>
                <a:latin typeface="Symbol" charset="2"/>
                <a:ea typeface="Symbol" charset="2"/>
                <a:cs typeface="Symbol" charset="2"/>
              </a:rPr>
              <a:t>s</a:t>
            </a:r>
            <a:r>
              <a:rPr lang="en-US" b="1" baseline="-25000">
                <a:solidFill>
                  <a:srgbClr val="0000FF"/>
                </a:solidFill>
              </a:rPr>
              <a:t>t</a:t>
            </a:r>
            <a:r>
              <a:rPr lang="en-US" b="1">
                <a:solidFill>
                  <a:srgbClr val="0000FF"/>
                </a:solidFill>
              </a:rPr>
              <a:t> &lt; 50 fsec, 10</a:t>
            </a:r>
            <a:r>
              <a:rPr lang="en-US" b="1" baseline="30000">
                <a:solidFill>
                  <a:srgbClr val="0000FF"/>
                </a:solidFill>
              </a:rPr>
              <a:t>16</a:t>
            </a:r>
            <a:r>
              <a:rPr lang="en-US" b="1">
                <a:solidFill>
                  <a:srgbClr val="0000FF"/>
                </a:solidFill>
              </a:rPr>
              <a:t> h</a:t>
            </a:r>
            <a:r>
              <a:rPr lang="en-US" b="1">
                <a:solidFill>
                  <a:srgbClr val="0000FF"/>
                </a:solidFill>
                <a:latin typeface="Symbol" charset="2"/>
                <a:ea typeface="Symbol" charset="2"/>
                <a:cs typeface="Symbol" charset="2"/>
              </a:rPr>
              <a:t>n</a:t>
            </a:r>
            <a:r>
              <a:rPr lang="en-US" b="1">
                <a:solidFill>
                  <a:srgbClr val="0000FF"/>
                </a:solidFill>
              </a:rPr>
              <a:t>/s</a:t>
            </a:r>
          </a:p>
        </p:txBody>
      </p:sp>
      <p:sp>
        <p:nvSpPr>
          <p:cNvPr id="7" name="TextBox 6"/>
          <p:cNvSpPr txBox="1"/>
          <p:nvPr/>
        </p:nvSpPr>
        <p:spPr>
          <a:xfrm>
            <a:off x="7045109" y="1605101"/>
            <a:ext cx="2098891" cy="646331"/>
          </a:xfrm>
          <a:prstGeom prst="rect">
            <a:avLst/>
          </a:prstGeom>
          <a:noFill/>
        </p:spPr>
        <p:txBody>
          <a:bodyPr wrap="square" rtlCol="0">
            <a:spAutoFit/>
          </a:bodyPr>
          <a:lstStyle/>
          <a:p>
            <a:r>
              <a:rPr lang="en-US"/>
              <a:t>FEL Spectrum</a:t>
            </a:r>
          </a:p>
          <a:p>
            <a:r>
              <a:rPr lang="en-US"/>
              <a:t>2.5 GeV, </a:t>
            </a:r>
            <a:r>
              <a:rPr lang="en-US">
                <a:latin typeface="Symbol" charset="2"/>
                <a:ea typeface="Symbol" charset="2"/>
                <a:cs typeface="Symbol" charset="2"/>
              </a:rPr>
              <a:t>l</a:t>
            </a:r>
            <a:r>
              <a:rPr lang="en-US" baseline="-25000"/>
              <a:t>w</a:t>
            </a:r>
            <a:r>
              <a:rPr lang="en-US"/>
              <a:t>=12 mm</a:t>
            </a:r>
          </a:p>
        </p:txBody>
      </p:sp>
      <p:sp>
        <p:nvSpPr>
          <p:cNvPr id="127" name="TextBox 126"/>
          <p:cNvSpPr txBox="1"/>
          <p:nvPr/>
        </p:nvSpPr>
        <p:spPr>
          <a:xfrm>
            <a:off x="6942090" y="4531547"/>
            <a:ext cx="2184957" cy="923330"/>
          </a:xfrm>
          <a:prstGeom prst="rect">
            <a:avLst/>
          </a:prstGeom>
          <a:noFill/>
        </p:spPr>
        <p:txBody>
          <a:bodyPr wrap="none" rtlCol="0">
            <a:spAutoFit/>
          </a:bodyPr>
          <a:lstStyle/>
          <a:p>
            <a:r>
              <a:rPr lang="en-US"/>
              <a:t>Compton spectrum</a:t>
            </a:r>
          </a:p>
          <a:p>
            <a:r>
              <a:rPr lang="en-US"/>
              <a:t>FP @ 400 kW, 10 mA,</a:t>
            </a:r>
          </a:p>
          <a:p>
            <a:r>
              <a:rPr lang="en-US"/>
              <a:t>e</a:t>
            </a:r>
            <a:r>
              <a:rPr lang="en-US" baseline="30000"/>
              <a:t>-</a:t>
            </a:r>
            <a:r>
              <a:rPr lang="en-US"/>
              <a:t> beam 1 MW</a:t>
            </a:r>
          </a:p>
        </p:txBody>
      </p:sp>
      <p:sp>
        <p:nvSpPr>
          <p:cNvPr id="128" name="TextBox 127"/>
          <p:cNvSpPr txBox="1"/>
          <p:nvPr/>
        </p:nvSpPr>
        <p:spPr>
          <a:xfrm>
            <a:off x="7010400" y="5650468"/>
            <a:ext cx="1954381" cy="369332"/>
          </a:xfrm>
          <a:prstGeom prst="rect">
            <a:avLst/>
          </a:prstGeom>
          <a:noFill/>
        </p:spPr>
        <p:txBody>
          <a:bodyPr wrap="none" rtlCol="0">
            <a:spAutoFit/>
          </a:bodyPr>
          <a:lstStyle/>
          <a:p>
            <a:r>
              <a:rPr lang="en-US"/>
              <a:t>2.6</a:t>
            </a:r>
            <a:r>
              <a:rPr lang="en-US" baseline="30000"/>
              <a:t>.</a:t>
            </a:r>
            <a:r>
              <a:rPr lang="en-US"/>
              <a:t>10</a:t>
            </a:r>
            <a:r>
              <a:rPr lang="en-US" baseline="30000"/>
              <a:t>12</a:t>
            </a:r>
            <a:r>
              <a:rPr lang="en-US"/>
              <a:t> photons/s</a:t>
            </a:r>
            <a:endParaRPr lang="en-US" baseline="30000"/>
          </a:p>
        </p:txBody>
      </p:sp>
      <p:sp>
        <p:nvSpPr>
          <p:cNvPr id="129" name="TextBox 128"/>
          <p:cNvSpPr txBox="1"/>
          <p:nvPr/>
        </p:nvSpPr>
        <p:spPr>
          <a:xfrm>
            <a:off x="1066800" y="76200"/>
            <a:ext cx="7620000" cy="830997"/>
          </a:xfrm>
          <a:prstGeom prst="rect">
            <a:avLst/>
          </a:prstGeom>
          <a:noFill/>
        </p:spPr>
        <p:txBody>
          <a:bodyPr wrap="square" rtlCol="0">
            <a:spAutoFit/>
          </a:bodyPr>
          <a:lstStyle/>
          <a:p>
            <a:r>
              <a:rPr lang="en-US" sz="2800">
                <a:latin typeface="Casual" charset="0"/>
                <a:ea typeface="Casual" charset="0"/>
                <a:cs typeface="Casual" charset="0"/>
              </a:rPr>
              <a:t>The Mission</a:t>
            </a:r>
            <a:r>
              <a:rPr lang="en-US" sz="2000">
                <a:latin typeface="Casual" charset="0"/>
                <a:ea typeface="Casual" charset="0"/>
                <a:cs typeface="Casual" charset="0"/>
              </a:rPr>
              <a:t>: </a:t>
            </a:r>
            <a:r>
              <a:rPr lang="en-US" sz="2000">
                <a:solidFill>
                  <a:srgbClr val="00B050"/>
                </a:solidFill>
                <a:latin typeface="Casual" charset="0"/>
                <a:ea typeface="Casual" charset="0"/>
                <a:cs typeface="Casual" charset="0"/>
              </a:rPr>
              <a:t>coherent femto-second X-rays @ (0.2-8) keV, and ultra-high brilliance hard X-rays @ 20-180 keV </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5220284"/>
            <a:ext cx="3577479" cy="723315"/>
          </a:xfrm>
          <a:prstGeom prst="rect">
            <a:avLst/>
          </a:prstGeom>
        </p:spPr>
      </p:pic>
      <p:graphicFrame>
        <p:nvGraphicFramePr>
          <p:cNvPr id="14" name="Object 5"/>
          <p:cNvGraphicFramePr>
            <a:graphicFrameLocks noChangeAspect="1"/>
          </p:cNvGraphicFramePr>
          <p:nvPr>
            <p:extLst/>
          </p:nvPr>
        </p:nvGraphicFramePr>
        <p:xfrm>
          <a:off x="90124" y="2122660"/>
          <a:ext cx="1814876" cy="809351"/>
        </p:xfrm>
        <a:graphic>
          <a:graphicData uri="http://schemas.openxmlformats.org/presentationml/2006/ole">
            <mc:AlternateContent xmlns:mc="http://schemas.openxmlformats.org/markup-compatibility/2006">
              <mc:Choice xmlns:v="urn:schemas-microsoft-com:vml" Requires="v">
                <p:oleObj spid="_x0000_s183454" name="Equation" r:id="rId8" imgW="1054100" imgH="469900" progId="Equation.3">
                  <p:embed/>
                </p:oleObj>
              </mc:Choice>
              <mc:Fallback>
                <p:oleObj name="Equation" r:id="rId8" imgW="1054100" imgH="469900" progId="Equation.3">
                  <p:embed/>
                  <p:pic>
                    <p:nvPicPr>
                      <p:cNvPr id="1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24" y="2122660"/>
                        <a:ext cx="1814876" cy="809351"/>
                      </a:xfrm>
                      <a:prstGeom prst="rect">
                        <a:avLst/>
                      </a:prstGeom>
                      <a:solidFill>
                        <a:srgbClr val="FF00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 name="TextBox 9"/>
          <p:cNvSpPr txBox="1"/>
          <p:nvPr/>
        </p:nvSpPr>
        <p:spPr>
          <a:xfrm>
            <a:off x="1899352" y="2204169"/>
            <a:ext cx="1935658" cy="646331"/>
          </a:xfrm>
          <a:prstGeom prst="rect">
            <a:avLst/>
          </a:prstGeom>
          <a:noFill/>
        </p:spPr>
        <p:txBody>
          <a:bodyPr wrap="none" rtlCol="0">
            <a:spAutoFit/>
          </a:bodyPr>
          <a:lstStyle/>
          <a:p>
            <a:r>
              <a:rPr lang="en-US"/>
              <a:t>LCLS, 1 Angstrom</a:t>
            </a:r>
          </a:p>
          <a:p>
            <a:r>
              <a:rPr lang="en-US"/>
              <a:t>15 GeV, </a:t>
            </a:r>
            <a:r>
              <a:rPr lang="en-US">
                <a:latin typeface="Symbol" charset="2"/>
                <a:ea typeface="Symbol" charset="2"/>
                <a:cs typeface="Symbol" charset="2"/>
              </a:rPr>
              <a:t>l</a:t>
            </a:r>
            <a:r>
              <a:rPr lang="en-US" baseline="-25000"/>
              <a:t>w</a:t>
            </a:r>
            <a:r>
              <a:rPr lang="en-US"/>
              <a:t>=2.5 cm</a:t>
            </a:r>
          </a:p>
        </p:txBody>
      </p:sp>
    </p:spTree>
    <p:extLst>
      <p:ext uri="{BB962C8B-B14F-4D97-AF65-F5344CB8AC3E}">
        <p14:creationId xmlns:p14="http://schemas.microsoft.com/office/powerpoint/2010/main" val="4269551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B490A-0D9F-A648-B374-B560945E29C9}"/>
              </a:ext>
            </a:extLst>
          </p:cNvPr>
          <p:cNvPicPr>
            <a:picLocks noChangeAspect="1"/>
          </p:cNvPicPr>
          <p:nvPr/>
        </p:nvPicPr>
        <p:blipFill>
          <a:blip r:embed="rId2"/>
          <a:stretch>
            <a:fillRect/>
          </a:stretch>
        </p:blipFill>
        <p:spPr>
          <a:xfrm>
            <a:off x="0" y="885130"/>
            <a:ext cx="9144000" cy="5928246"/>
          </a:xfrm>
          <a:prstGeom prst="rect">
            <a:avLst/>
          </a:prstGeom>
        </p:spPr>
      </p:pic>
      <p:sp>
        <p:nvSpPr>
          <p:cNvPr id="6" name="Rettangolo 4">
            <a:extLst>
              <a:ext uri="{FF2B5EF4-FFF2-40B4-BE49-F238E27FC236}">
                <a16:creationId xmlns:a16="http://schemas.microsoft.com/office/drawing/2014/main" id="{423F94D1-60C5-6442-8FA0-12B26D7ACB74}"/>
              </a:ext>
            </a:extLst>
          </p:cNvPr>
          <p:cNvSpPr/>
          <p:nvPr/>
        </p:nvSpPr>
        <p:spPr>
          <a:xfrm>
            <a:off x="107504" y="116632"/>
            <a:ext cx="8928992" cy="960263"/>
          </a:xfrm>
          <a:prstGeom prst="rect">
            <a:avLst/>
          </a:prstGeom>
        </p:spPr>
        <p:txBody>
          <a:bodyPr wrap="square">
            <a:spAutoFit/>
          </a:bodyPr>
          <a:lstStyle/>
          <a:p>
            <a:pPr algn="ctr" eaLnBrk="1" hangingPunct="1">
              <a:lnSpc>
                <a:spcPct val="120000"/>
              </a:lnSpc>
              <a:spcBef>
                <a:spcPct val="20000"/>
              </a:spcBef>
            </a:pPr>
            <a:r>
              <a:rPr lang="en-US" b="1">
                <a:solidFill>
                  <a:srgbClr val="C00000"/>
                </a:solidFill>
              </a:rPr>
              <a:t>Inverse Compton Sources rivaling in Average Brightness with Synchrotron Light Sources at photon energies above 80-100 keV</a:t>
            </a:r>
          </a:p>
        </p:txBody>
      </p:sp>
      <p:sp>
        <p:nvSpPr>
          <p:cNvPr id="7" name="TextBox 6">
            <a:extLst>
              <a:ext uri="{FF2B5EF4-FFF2-40B4-BE49-F238E27FC236}">
                <a16:creationId xmlns:a16="http://schemas.microsoft.com/office/drawing/2014/main" id="{756B61D8-7925-E143-A459-D5911A3104A3}"/>
              </a:ext>
            </a:extLst>
          </p:cNvPr>
          <p:cNvSpPr txBox="1"/>
          <p:nvPr/>
        </p:nvSpPr>
        <p:spPr>
          <a:xfrm>
            <a:off x="127530" y="6381328"/>
            <a:ext cx="844070" cy="215444"/>
          </a:xfrm>
          <a:prstGeom prst="rect">
            <a:avLst/>
          </a:prstGeom>
          <a:solidFill>
            <a:schemeClr val="bg1"/>
          </a:solidFill>
        </p:spPr>
        <p:txBody>
          <a:bodyPr wrap="square" lIns="0" tIns="0" rIns="0" bIns="0" rtlCol="0">
            <a:spAutoFit/>
          </a:bodyPr>
          <a:lstStyle/>
          <a:p>
            <a:pPr algn="r"/>
            <a:r>
              <a:rPr lang="it-IT" sz="1400"/>
              <a:t>I.C.S.</a:t>
            </a:r>
          </a:p>
        </p:txBody>
      </p:sp>
      <p:sp>
        <p:nvSpPr>
          <p:cNvPr id="8" name="TextBox 7">
            <a:extLst>
              <a:ext uri="{FF2B5EF4-FFF2-40B4-BE49-F238E27FC236}">
                <a16:creationId xmlns:a16="http://schemas.microsoft.com/office/drawing/2014/main" id="{4E42B796-A65F-FD4E-ACD9-12FDE6F484A0}"/>
              </a:ext>
            </a:extLst>
          </p:cNvPr>
          <p:cNvSpPr txBox="1"/>
          <p:nvPr/>
        </p:nvSpPr>
        <p:spPr>
          <a:xfrm>
            <a:off x="5652120" y="2946430"/>
            <a:ext cx="690895" cy="338554"/>
          </a:xfrm>
          <a:prstGeom prst="rect">
            <a:avLst/>
          </a:prstGeom>
          <a:noFill/>
        </p:spPr>
        <p:txBody>
          <a:bodyPr wrap="none" rtlCol="0">
            <a:spAutoFit/>
          </a:bodyPr>
          <a:lstStyle/>
          <a:p>
            <a:r>
              <a:rPr lang="it-IT" sz="1600"/>
              <a:t>STAR</a:t>
            </a:r>
          </a:p>
        </p:txBody>
      </p:sp>
      <p:sp>
        <p:nvSpPr>
          <p:cNvPr id="2" name="Oval 1">
            <a:extLst>
              <a:ext uri="{FF2B5EF4-FFF2-40B4-BE49-F238E27FC236}">
                <a16:creationId xmlns:a16="http://schemas.microsoft.com/office/drawing/2014/main" id="{3EFC1979-46F7-C04C-A743-6C014C39B5CC}"/>
              </a:ext>
            </a:extLst>
          </p:cNvPr>
          <p:cNvSpPr/>
          <p:nvPr/>
        </p:nvSpPr>
        <p:spPr bwMode="auto">
          <a:xfrm rot="20291464">
            <a:off x="7472637" y="1786063"/>
            <a:ext cx="1671482" cy="25736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7E1862D5-5BD4-144E-A686-1DD6C92A416B}"/>
              </a:ext>
            </a:extLst>
          </p:cNvPr>
          <p:cNvSpPr txBox="1"/>
          <p:nvPr/>
        </p:nvSpPr>
        <p:spPr>
          <a:xfrm rot="20253610">
            <a:off x="7617009" y="1721796"/>
            <a:ext cx="1441420" cy="369332"/>
          </a:xfrm>
          <a:prstGeom prst="rect">
            <a:avLst/>
          </a:prstGeom>
          <a:noFill/>
        </p:spPr>
        <p:txBody>
          <a:bodyPr wrap="none" rtlCol="0">
            <a:spAutoFit/>
          </a:bodyPr>
          <a:lstStyle/>
          <a:p>
            <a:r>
              <a:rPr lang="it-IT" sz="1800"/>
              <a:t>ELI-NP-GBS</a:t>
            </a:r>
          </a:p>
        </p:txBody>
      </p:sp>
    </p:spTree>
    <p:extLst>
      <p:ext uri="{BB962C8B-B14F-4D97-AF65-F5344CB8AC3E}">
        <p14:creationId xmlns:p14="http://schemas.microsoft.com/office/powerpoint/2010/main" val="3249429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8195872" y="5193255"/>
            <a:ext cx="948128" cy="80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asellaDiTesto 5"/>
          <p:cNvSpPr txBox="1"/>
          <p:nvPr/>
        </p:nvSpPr>
        <p:spPr>
          <a:xfrm rot="16200000">
            <a:off x="-1487838" y="3124541"/>
            <a:ext cx="3229592" cy="276999"/>
          </a:xfrm>
          <a:prstGeom prst="rect">
            <a:avLst/>
          </a:prstGeom>
          <a:noFill/>
        </p:spPr>
        <p:txBody>
          <a:bodyPr wrap="square" rtlCol="0">
            <a:spAutoFit/>
          </a:bodyPr>
          <a:lstStyle/>
          <a:p>
            <a:pPr algn="ctr"/>
            <a:r>
              <a:rPr lang="it-IT" sz="1200" dirty="0">
                <a:solidFill>
                  <a:schemeClr val="accent5">
                    <a:lumMod val="60000"/>
                    <a:lumOff val="40000"/>
                  </a:schemeClr>
                </a:solidFill>
                <a:latin typeface="+mj-lt"/>
              </a:rPr>
              <a:t>Fonte dei grafici: </a:t>
            </a:r>
            <a:r>
              <a:rPr lang="it-IT" sz="1200" dirty="0" err="1">
                <a:solidFill>
                  <a:schemeClr val="accent5">
                    <a:lumMod val="60000"/>
                    <a:lumOff val="40000"/>
                  </a:schemeClr>
                </a:solidFill>
                <a:latin typeface="+mj-lt"/>
              </a:rPr>
              <a:t>SwissFEL</a:t>
            </a:r>
            <a:r>
              <a:rPr lang="it-IT" sz="1200" dirty="0">
                <a:solidFill>
                  <a:schemeClr val="accent5">
                    <a:lumMod val="60000"/>
                    <a:lumOff val="40000"/>
                  </a:schemeClr>
                </a:solidFill>
                <a:latin typeface="+mj-lt"/>
              </a:rPr>
              <a:t> Science Case</a:t>
            </a:r>
          </a:p>
        </p:txBody>
      </p:sp>
      <p:sp>
        <p:nvSpPr>
          <p:cNvPr id="7" name="object 2">
            <a:extLst>
              <a:ext uri="{FF2B5EF4-FFF2-40B4-BE49-F238E27FC236}">
                <a16:creationId xmlns:a16="http://schemas.microsoft.com/office/drawing/2014/main" id="{C007B410-6C01-8349-A7F5-64BAD32D4DA7}"/>
              </a:ext>
            </a:extLst>
          </p:cNvPr>
          <p:cNvSpPr/>
          <p:nvPr/>
        </p:nvSpPr>
        <p:spPr>
          <a:xfrm>
            <a:off x="126958" y="116632"/>
            <a:ext cx="3816424" cy="2736304"/>
          </a:xfrm>
          <a:prstGeom prst="rect">
            <a:avLst/>
          </a:prstGeom>
          <a:blipFill>
            <a:blip r:embed="rId5" cstate="print"/>
            <a:stretch>
              <a:fillRect/>
            </a:stretch>
          </a:blipFill>
        </p:spPr>
        <p:txBody>
          <a:bodyPr wrap="square" lIns="0" tIns="0" rIns="0" bIns="0" rtlCol="0"/>
          <a:lstStyle/>
          <a:p>
            <a:endParaRPr/>
          </a:p>
        </p:txBody>
      </p:sp>
      <p:pic>
        <p:nvPicPr>
          <p:cNvPr id="8" name="Malapa_UW88-50_all_small_rapid_jpeg.mov">
            <a:hlinkClick r:id="" action="ppaction://media"/>
            <a:extLst>
              <a:ext uri="{FF2B5EF4-FFF2-40B4-BE49-F238E27FC236}">
                <a16:creationId xmlns:a16="http://schemas.microsoft.com/office/drawing/2014/main" id="{00F13A9E-5DB6-C342-B022-8D9C4B77A8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36096" y="4077072"/>
            <a:ext cx="3707904" cy="2780928"/>
          </a:xfrm>
          <a:prstGeom prst="rect">
            <a:avLst/>
          </a:prstGeom>
        </p:spPr>
      </p:pic>
      <p:pic>
        <p:nvPicPr>
          <p:cNvPr id="12" name="Picture 11">
            <a:extLst>
              <a:ext uri="{FF2B5EF4-FFF2-40B4-BE49-F238E27FC236}">
                <a16:creationId xmlns:a16="http://schemas.microsoft.com/office/drawing/2014/main" id="{FF3659F4-FB9D-E742-9E6E-050728B77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958" y="3095228"/>
            <a:ext cx="5054548" cy="1845940"/>
          </a:xfrm>
          <a:prstGeom prst="rect">
            <a:avLst/>
          </a:prstGeom>
        </p:spPr>
      </p:pic>
      <p:pic>
        <p:nvPicPr>
          <p:cNvPr id="5" name="Picture 4">
            <a:extLst>
              <a:ext uri="{FF2B5EF4-FFF2-40B4-BE49-F238E27FC236}">
                <a16:creationId xmlns:a16="http://schemas.microsoft.com/office/drawing/2014/main" id="{19DCE03F-51F8-8549-A706-4301B50E9D88}"/>
              </a:ext>
            </a:extLst>
          </p:cNvPr>
          <p:cNvPicPr>
            <a:picLocks noChangeAspect="1"/>
          </p:cNvPicPr>
          <p:nvPr/>
        </p:nvPicPr>
        <p:blipFill>
          <a:blip r:embed="rId8"/>
          <a:stretch>
            <a:fillRect/>
          </a:stretch>
        </p:blipFill>
        <p:spPr>
          <a:xfrm>
            <a:off x="71512" y="4962935"/>
            <a:ext cx="5220568" cy="1850441"/>
          </a:xfrm>
          <a:prstGeom prst="rect">
            <a:avLst/>
          </a:prstGeom>
        </p:spPr>
      </p:pic>
      <p:pic>
        <p:nvPicPr>
          <p:cNvPr id="14" name="Picture 13">
            <a:extLst>
              <a:ext uri="{FF2B5EF4-FFF2-40B4-BE49-F238E27FC236}">
                <a16:creationId xmlns:a16="http://schemas.microsoft.com/office/drawing/2014/main" id="{F1D255DD-90E6-524F-9D54-81BD4237B8B2}"/>
              </a:ext>
            </a:extLst>
          </p:cNvPr>
          <p:cNvPicPr>
            <a:picLocks noChangeAspect="1"/>
          </p:cNvPicPr>
          <p:nvPr/>
        </p:nvPicPr>
        <p:blipFill>
          <a:blip r:embed="rId9"/>
          <a:stretch>
            <a:fillRect/>
          </a:stretch>
        </p:blipFill>
        <p:spPr>
          <a:xfrm>
            <a:off x="5841030" y="2525390"/>
            <a:ext cx="2401682" cy="1479674"/>
          </a:xfrm>
          <a:prstGeom prst="rect">
            <a:avLst/>
          </a:prstGeom>
        </p:spPr>
      </p:pic>
      <p:sp>
        <p:nvSpPr>
          <p:cNvPr id="16" name="Titolo 1">
            <a:extLst>
              <a:ext uri="{FF2B5EF4-FFF2-40B4-BE49-F238E27FC236}">
                <a16:creationId xmlns:a16="http://schemas.microsoft.com/office/drawing/2014/main" id="{AD401208-2273-1040-B045-D31CF0F823B7}"/>
              </a:ext>
            </a:extLst>
          </p:cNvPr>
          <p:cNvSpPr txBox="1">
            <a:spLocks/>
          </p:cNvSpPr>
          <p:nvPr/>
        </p:nvSpPr>
        <p:spPr>
          <a:xfrm>
            <a:off x="2351066" y="2348880"/>
            <a:ext cx="2869006" cy="687996"/>
          </a:xfrm>
          <a:prstGeom prst="rect">
            <a:avLst/>
          </a:prstGeom>
          <a:solidFill>
            <a:srgbClr val="FFFF00"/>
          </a:solidFill>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i="1" dirty="0">
                <a:latin typeface="Times New Roman" panose="02020603050405020304" pitchFamily="18" charset="0"/>
                <a:cs typeface="Times New Roman" panose="02020603050405020304" pitchFamily="18" charset="0"/>
              </a:rPr>
              <a:t>   BriXS Compton Source</a:t>
            </a:r>
          </a:p>
          <a:p>
            <a:pPr algn="ctr"/>
            <a:r>
              <a:rPr lang="it-IT" sz="2000" b="1" i="1" dirty="0">
                <a:latin typeface="Times New Roman" panose="02020603050405020304" pitchFamily="18" charset="0"/>
                <a:cs typeface="Times New Roman" panose="02020603050405020304" pitchFamily="18" charset="0"/>
              </a:rPr>
              <a:t>Clinical/Scientific Case</a:t>
            </a:r>
            <a:endParaRPr lang="it-IT" sz="2000" i="1" dirty="0"/>
          </a:p>
        </p:txBody>
      </p:sp>
      <p:pic>
        <p:nvPicPr>
          <p:cNvPr id="4" name="Picture 3">
            <a:extLst>
              <a:ext uri="{FF2B5EF4-FFF2-40B4-BE49-F238E27FC236}">
                <a16:creationId xmlns:a16="http://schemas.microsoft.com/office/drawing/2014/main" id="{BC34D2E2-20CB-494C-97B3-7BB47873FF8F}"/>
              </a:ext>
            </a:extLst>
          </p:cNvPr>
          <p:cNvPicPr>
            <a:picLocks noChangeAspect="1"/>
          </p:cNvPicPr>
          <p:nvPr/>
        </p:nvPicPr>
        <p:blipFill>
          <a:blip r:embed="rId10"/>
          <a:stretch>
            <a:fillRect/>
          </a:stretch>
        </p:blipFill>
        <p:spPr>
          <a:xfrm>
            <a:off x="4716016" y="47974"/>
            <a:ext cx="4099283" cy="2427973"/>
          </a:xfrm>
          <a:prstGeom prst="rect">
            <a:avLst/>
          </a:prstGeom>
        </p:spPr>
      </p:pic>
      <p:sp>
        <p:nvSpPr>
          <p:cNvPr id="9" name="TextBox 8">
            <a:extLst>
              <a:ext uri="{FF2B5EF4-FFF2-40B4-BE49-F238E27FC236}">
                <a16:creationId xmlns:a16="http://schemas.microsoft.com/office/drawing/2014/main" id="{5A5FE33E-3D76-4F43-9121-82CDC607AD03}"/>
              </a:ext>
            </a:extLst>
          </p:cNvPr>
          <p:cNvSpPr txBox="1"/>
          <p:nvPr/>
        </p:nvSpPr>
        <p:spPr>
          <a:xfrm>
            <a:off x="7884368" y="2676936"/>
            <a:ext cx="1172309" cy="923330"/>
          </a:xfrm>
          <a:prstGeom prst="rect">
            <a:avLst/>
          </a:prstGeom>
          <a:noFill/>
        </p:spPr>
        <p:txBody>
          <a:bodyPr wrap="none" rtlCol="0">
            <a:spAutoFit/>
          </a:bodyPr>
          <a:lstStyle/>
          <a:p>
            <a:r>
              <a:rPr lang="it-IT" sz="1800" i="1"/>
              <a:t>enrolling</a:t>
            </a:r>
          </a:p>
          <a:p>
            <a:r>
              <a:rPr lang="it-IT" sz="1800" i="1"/>
              <a:t>Ercolano’s</a:t>
            </a:r>
          </a:p>
          <a:p>
            <a:r>
              <a:rPr lang="it-IT" sz="1800" i="1"/>
              <a:t>papyri</a:t>
            </a:r>
          </a:p>
        </p:txBody>
      </p:sp>
    </p:spTree>
    <p:extLst>
      <p:ext uri="{BB962C8B-B14F-4D97-AF65-F5344CB8AC3E}">
        <p14:creationId xmlns:p14="http://schemas.microsoft.com/office/powerpoint/2010/main" val="240638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CFF5EE0D-405D-3149-968C-E0DEF563D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6794"/>
            <a:ext cx="9144000" cy="5706406"/>
          </a:xfrm>
          <a:prstGeom prst="rect">
            <a:avLst/>
          </a:prstGeom>
        </p:spPr>
      </p:pic>
    </p:spTree>
    <p:extLst>
      <p:ext uri="{BB962C8B-B14F-4D97-AF65-F5344CB8AC3E}">
        <p14:creationId xmlns:p14="http://schemas.microsoft.com/office/powerpoint/2010/main" val="724292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C78F740B-3DD5-5844-8D80-024D4C296C25}"/>
              </a:ext>
            </a:extLst>
          </p:cNvPr>
          <p:cNvSpPr txBox="1"/>
          <p:nvPr/>
        </p:nvSpPr>
        <p:spPr>
          <a:xfrm>
            <a:off x="1295400" y="5647384"/>
            <a:ext cx="6063519" cy="707886"/>
          </a:xfrm>
          <a:prstGeom prst="rect">
            <a:avLst/>
          </a:prstGeom>
          <a:noFill/>
        </p:spPr>
        <p:txBody>
          <a:bodyPr wrap="none" rtlCol="0">
            <a:spAutoFit/>
          </a:bodyPr>
          <a:lstStyle/>
          <a:p>
            <a:r>
              <a:rPr lang="it-IT" sz="2000"/>
              <a:t>MariX-RAD CSN5-INFN  (FE, MI, NA)</a:t>
            </a:r>
          </a:p>
          <a:p>
            <a:r>
              <a:rPr lang="it-IT" sz="2000"/>
              <a:t>Resp. Naz. Paolo Cardarelli - Univ. di Ferrara and INFN-FE</a:t>
            </a:r>
          </a:p>
        </p:txBody>
      </p:sp>
      <p:pic>
        <p:nvPicPr>
          <p:cNvPr id="6" name="Picture 5">
            <a:extLst>
              <a:ext uri="{FF2B5EF4-FFF2-40B4-BE49-F238E27FC236}">
                <a16:creationId xmlns:a16="http://schemas.microsoft.com/office/drawing/2014/main" id="{2178E20F-2100-C644-82A2-5B6F905A1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4586126"/>
          </a:xfrm>
          <a:prstGeom prst="rect">
            <a:avLst/>
          </a:prstGeom>
        </p:spPr>
      </p:pic>
      <p:pic>
        <p:nvPicPr>
          <p:cNvPr id="10" name="Picture 9">
            <a:extLst>
              <a:ext uri="{FF2B5EF4-FFF2-40B4-BE49-F238E27FC236}">
                <a16:creationId xmlns:a16="http://schemas.microsoft.com/office/drawing/2014/main" id="{77B36A1A-B730-DD4A-9561-6297F3F09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438290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A7871087-DADD-BD46-AC61-6BC1312C14FC}"/>
              </a:ext>
            </a:extLst>
          </p:cNvPr>
          <p:cNvPicPr>
            <a:picLocks noChangeAspect="1"/>
          </p:cNvPicPr>
          <p:nvPr/>
        </p:nvPicPr>
        <p:blipFill>
          <a:blip r:embed="rId3"/>
          <a:stretch>
            <a:fillRect/>
          </a:stretch>
        </p:blipFill>
        <p:spPr>
          <a:xfrm>
            <a:off x="1331640" y="116632"/>
            <a:ext cx="7236296" cy="3467700"/>
          </a:xfrm>
          <a:prstGeom prst="rect">
            <a:avLst/>
          </a:prstGeom>
        </p:spPr>
      </p:pic>
      <p:pic>
        <p:nvPicPr>
          <p:cNvPr id="5" name="Picture 4">
            <a:extLst>
              <a:ext uri="{FF2B5EF4-FFF2-40B4-BE49-F238E27FC236}">
                <a16:creationId xmlns:a16="http://schemas.microsoft.com/office/drawing/2014/main" id="{53CBABE9-D8AA-3643-800E-BF062DF97516}"/>
              </a:ext>
            </a:extLst>
          </p:cNvPr>
          <p:cNvPicPr>
            <a:picLocks noChangeAspect="1"/>
          </p:cNvPicPr>
          <p:nvPr/>
        </p:nvPicPr>
        <p:blipFill>
          <a:blip r:embed="rId4"/>
          <a:stretch>
            <a:fillRect/>
          </a:stretch>
        </p:blipFill>
        <p:spPr>
          <a:xfrm>
            <a:off x="29522" y="3513162"/>
            <a:ext cx="5477278" cy="3300214"/>
          </a:xfrm>
          <a:prstGeom prst="rect">
            <a:avLst/>
          </a:prstGeom>
        </p:spPr>
      </p:pic>
      <p:pic>
        <p:nvPicPr>
          <p:cNvPr id="7" name="Picture 6">
            <a:extLst>
              <a:ext uri="{FF2B5EF4-FFF2-40B4-BE49-F238E27FC236}">
                <a16:creationId xmlns:a16="http://schemas.microsoft.com/office/drawing/2014/main" id="{32FD845F-F68F-4F49-B0A2-5B36353F1973}"/>
              </a:ext>
            </a:extLst>
          </p:cNvPr>
          <p:cNvPicPr>
            <a:picLocks noChangeAspect="1"/>
          </p:cNvPicPr>
          <p:nvPr/>
        </p:nvPicPr>
        <p:blipFill>
          <a:blip r:embed="rId5"/>
          <a:stretch>
            <a:fillRect/>
          </a:stretch>
        </p:blipFill>
        <p:spPr>
          <a:xfrm>
            <a:off x="4932040" y="3645024"/>
            <a:ext cx="4096681" cy="3140968"/>
          </a:xfrm>
          <a:prstGeom prst="rect">
            <a:avLst/>
          </a:prstGeom>
        </p:spPr>
      </p:pic>
    </p:spTree>
    <p:extLst>
      <p:ext uri="{BB962C8B-B14F-4D97-AF65-F5344CB8AC3E}">
        <p14:creationId xmlns:p14="http://schemas.microsoft.com/office/powerpoint/2010/main" val="378855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F0F992E8-4B84-7142-B738-FC6423220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36" y="762455"/>
            <a:ext cx="7735128" cy="5849028"/>
          </a:xfrm>
          <a:prstGeom prst="rect">
            <a:avLst/>
          </a:prstGeom>
        </p:spPr>
      </p:pic>
      <p:sp>
        <p:nvSpPr>
          <p:cNvPr id="5" name="TextBox 4">
            <a:extLst>
              <a:ext uri="{FF2B5EF4-FFF2-40B4-BE49-F238E27FC236}">
                <a16:creationId xmlns:a16="http://schemas.microsoft.com/office/drawing/2014/main" id="{D368A839-9D72-E54D-A21F-B0A85AD34764}"/>
              </a:ext>
            </a:extLst>
          </p:cNvPr>
          <p:cNvSpPr txBox="1"/>
          <p:nvPr/>
        </p:nvSpPr>
        <p:spPr>
          <a:xfrm>
            <a:off x="6248400" y="6248400"/>
            <a:ext cx="2654894" cy="400110"/>
          </a:xfrm>
          <a:prstGeom prst="rect">
            <a:avLst/>
          </a:prstGeom>
          <a:noFill/>
        </p:spPr>
        <p:txBody>
          <a:bodyPr wrap="none" rtlCol="0">
            <a:spAutoFit/>
          </a:bodyPr>
          <a:lstStyle/>
          <a:p>
            <a:r>
              <a:rPr lang="it-IT" sz="2000" b="1"/>
              <a:t>6 M€,  TDR within 2019</a:t>
            </a:r>
          </a:p>
        </p:txBody>
      </p:sp>
      <p:sp>
        <p:nvSpPr>
          <p:cNvPr id="9" name="Rectangle 8">
            <a:extLst>
              <a:ext uri="{FF2B5EF4-FFF2-40B4-BE49-F238E27FC236}">
                <a16:creationId xmlns:a16="http://schemas.microsoft.com/office/drawing/2014/main" id="{AA0FCF79-0FC1-9F41-88E5-C5E885641535}"/>
              </a:ext>
            </a:extLst>
          </p:cNvPr>
          <p:cNvSpPr/>
          <p:nvPr/>
        </p:nvSpPr>
        <p:spPr>
          <a:xfrm>
            <a:off x="3581400" y="6324600"/>
            <a:ext cx="838200" cy="2857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0A220F4C-4215-7E4A-AB83-B0861E57330D}"/>
              </a:ext>
            </a:extLst>
          </p:cNvPr>
          <p:cNvSpPr txBox="1"/>
          <p:nvPr/>
        </p:nvSpPr>
        <p:spPr>
          <a:xfrm>
            <a:off x="6096000" y="990600"/>
            <a:ext cx="2579617" cy="646331"/>
          </a:xfrm>
          <a:prstGeom prst="rect">
            <a:avLst/>
          </a:prstGeom>
          <a:noFill/>
        </p:spPr>
        <p:txBody>
          <a:bodyPr wrap="none" rtlCol="0">
            <a:spAutoFit/>
          </a:bodyPr>
          <a:lstStyle/>
          <a:p>
            <a:r>
              <a:rPr lang="it-IT"/>
              <a:t>20 mA, 100 MHz, 10 MeV</a:t>
            </a:r>
          </a:p>
          <a:p>
            <a:r>
              <a:rPr lang="it-IT"/>
              <a:t>&gt; 60% energy recovery</a:t>
            </a:r>
          </a:p>
        </p:txBody>
      </p:sp>
    </p:spTree>
    <p:extLst>
      <p:ext uri="{BB962C8B-B14F-4D97-AF65-F5344CB8AC3E}">
        <p14:creationId xmlns:p14="http://schemas.microsoft.com/office/powerpoint/2010/main" val="2978634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E57A5811-3CEF-A04C-85CA-A5B1CA78E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762000"/>
            <a:ext cx="7112000" cy="5334000"/>
          </a:xfrm>
          <a:prstGeom prst="rect">
            <a:avLst/>
          </a:prstGeom>
        </p:spPr>
      </p:pic>
      <p:sp>
        <p:nvSpPr>
          <p:cNvPr id="5" name="TextBox 4">
            <a:extLst>
              <a:ext uri="{FF2B5EF4-FFF2-40B4-BE49-F238E27FC236}">
                <a16:creationId xmlns:a16="http://schemas.microsoft.com/office/drawing/2014/main" id="{1D760A5D-64C7-A24F-B58A-1E7389C2F7C6}"/>
              </a:ext>
            </a:extLst>
          </p:cNvPr>
          <p:cNvSpPr txBox="1"/>
          <p:nvPr/>
        </p:nvSpPr>
        <p:spPr>
          <a:xfrm>
            <a:off x="4267200" y="6326743"/>
            <a:ext cx="3137782" cy="369332"/>
          </a:xfrm>
          <a:prstGeom prst="rect">
            <a:avLst/>
          </a:prstGeom>
          <a:noFill/>
        </p:spPr>
        <p:txBody>
          <a:bodyPr wrap="none" rtlCol="0">
            <a:spAutoFit/>
          </a:bodyPr>
          <a:lstStyle/>
          <a:p>
            <a:r>
              <a:rPr lang="it-IT"/>
              <a:t>Bdw = 5%  ,   Flux = 4.10</a:t>
            </a:r>
            <a:r>
              <a:rPr lang="it-IT" baseline="30000"/>
              <a:t>12</a:t>
            </a:r>
            <a:r>
              <a:rPr lang="it-IT"/>
              <a:t> ph/s</a:t>
            </a:r>
          </a:p>
        </p:txBody>
      </p:sp>
    </p:spTree>
    <p:extLst>
      <p:ext uri="{BB962C8B-B14F-4D97-AF65-F5344CB8AC3E}">
        <p14:creationId xmlns:p14="http://schemas.microsoft.com/office/powerpoint/2010/main" val="1860318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2E00CECB-DD98-7044-BCCB-DC2F75F95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52400"/>
            <a:ext cx="5029200" cy="6265889"/>
          </a:xfrm>
          <a:prstGeom prst="rect">
            <a:avLst/>
          </a:prstGeom>
        </p:spPr>
      </p:pic>
      <p:sp>
        <p:nvSpPr>
          <p:cNvPr id="8" name="TextBox 7">
            <a:extLst>
              <a:ext uri="{FF2B5EF4-FFF2-40B4-BE49-F238E27FC236}">
                <a16:creationId xmlns:a16="http://schemas.microsoft.com/office/drawing/2014/main" id="{4A565D0C-FA97-5E43-8C0B-153250841A16}"/>
              </a:ext>
            </a:extLst>
          </p:cNvPr>
          <p:cNvSpPr txBox="1"/>
          <p:nvPr/>
        </p:nvSpPr>
        <p:spPr>
          <a:xfrm>
            <a:off x="6172200" y="3222287"/>
            <a:ext cx="2613216" cy="2308324"/>
          </a:xfrm>
          <a:prstGeom prst="rect">
            <a:avLst/>
          </a:prstGeom>
          <a:noFill/>
        </p:spPr>
        <p:txBody>
          <a:bodyPr wrap="none" rtlCol="0">
            <a:spAutoFit/>
          </a:bodyPr>
          <a:lstStyle/>
          <a:p>
            <a:r>
              <a:rPr lang="it-IT" b="1">
                <a:solidFill>
                  <a:srgbClr val="0070C0"/>
                </a:solidFill>
              </a:rPr>
              <a:t>MariX  2-Phases        (M€)</a:t>
            </a:r>
          </a:p>
          <a:p>
            <a:endParaRPr lang="it-IT" b="1">
              <a:solidFill>
                <a:srgbClr val="0070C0"/>
              </a:solidFill>
            </a:endParaRPr>
          </a:p>
          <a:p>
            <a:r>
              <a:rPr lang="it-IT" b="1">
                <a:solidFill>
                  <a:srgbClr val="0070C0"/>
                </a:solidFill>
              </a:rPr>
              <a:t>BriXS		            82.5</a:t>
            </a:r>
          </a:p>
          <a:p>
            <a:r>
              <a:rPr lang="it-IT" b="1">
                <a:solidFill>
                  <a:srgbClr val="0070C0"/>
                </a:solidFill>
              </a:rPr>
              <a:t>MariX-FEL		 685.3</a:t>
            </a:r>
          </a:p>
          <a:p>
            <a:endParaRPr lang="it-IT" b="1">
              <a:solidFill>
                <a:srgbClr val="0070C0"/>
              </a:solidFill>
            </a:endParaRPr>
          </a:p>
          <a:p>
            <a:endParaRPr lang="it-IT" b="1">
              <a:solidFill>
                <a:srgbClr val="0070C0"/>
              </a:solidFill>
            </a:endParaRPr>
          </a:p>
          <a:p>
            <a:r>
              <a:rPr lang="it-IT" b="1">
                <a:solidFill>
                  <a:srgbClr val="0070C0"/>
                </a:solidFill>
              </a:rPr>
              <a:t>cmp.  LCLS-II  &gt; 1 G€</a:t>
            </a:r>
          </a:p>
          <a:p>
            <a:r>
              <a:rPr lang="it-IT" b="1">
                <a:solidFill>
                  <a:srgbClr val="0070C0"/>
                </a:solidFill>
              </a:rPr>
              <a:t>	  XFEL      &gt; 1 G€</a:t>
            </a:r>
          </a:p>
        </p:txBody>
      </p:sp>
    </p:spTree>
    <p:extLst>
      <p:ext uri="{BB962C8B-B14F-4D97-AF65-F5344CB8AC3E}">
        <p14:creationId xmlns:p14="http://schemas.microsoft.com/office/powerpoint/2010/main" val="3773598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4" name="TextBox 3">
            <a:extLst>
              <a:ext uri="{FF2B5EF4-FFF2-40B4-BE49-F238E27FC236}">
                <a16:creationId xmlns:a16="http://schemas.microsoft.com/office/drawing/2014/main" id="{4A7D5DD0-5024-5347-AD1C-A31948D2D1A3}"/>
              </a:ext>
            </a:extLst>
          </p:cNvPr>
          <p:cNvSpPr txBox="1"/>
          <p:nvPr/>
        </p:nvSpPr>
        <p:spPr>
          <a:xfrm>
            <a:off x="1295400" y="1484174"/>
            <a:ext cx="6463629" cy="1754326"/>
          </a:xfrm>
          <a:prstGeom prst="rect">
            <a:avLst/>
          </a:prstGeom>
          <a:noFill/>
        </p:spPr>
        <p:txBody>
          <a:bodyPr wrap="none" rtlCol="0">
            <a:spAutoFit/>
          </a:bodyPr>
          <a:lstStyle/>
          <a:p>
            <a:r>
              <a:rPr lang="it-IT"/>
              <a:t>               Operational Costs (M€/year)      Footprint (m</a:t>
            </a:r>
            <a:r>
              <a:rPr lang="it-IT" baseline="30000"/>
              <a:t>2</a:t>
            </a:r>
            <a:r>
              <a:rPr lang="it-IT"/>
              <a:t>)   	(€/kwh)</a:t>
            </a:r>
          </a:p>
          <a:p>
            <a:endParaRPr lang="it-IT"/>
          </a:p>
          <a:p>
            <a:r>
              <a:rPr lang="it-IT"/>
              <a:t>MariX		       45.5 (18 A/C)                    35.000   		  0.234</a:t>
            </a:r>
          </a:p>
          <a:p>
            <a:r>
              <a:rPr lang="it-IT"/>
              <a:t>LCLS			     110</a:t>
            </a:r>
          </a:p>
          <a:p>
            <a:r>
              <a:rPr lang="it-IT"/>
              <a:t>XFEL			     120</a:t>
            </a:r>
          </a:p>
          <a:p>
            <a:r>
              <a:rPr lang="it-IT"/>
              <a:t>SIRIUS		       35                                       68.000		  0.11</a:t>
            </a:r>
          </a:p>
        </p:txBody>
      </p:sp>
      <p:sp>
        <p:nvSpPr>
          <p:cNvPr id="9" name="Footer Placeholder 1">
            <a:extLst>
              <a:ext uri="{FF2B5EF4-FFF2-40B4-BE49-F238E27FC236}">
                <a16:creationId xmlns:a16="http://schemas.microsoft.com/office/drawing/2014/main" id="{2824A41C-7608-0C4B-B307-9F5CCCC77A77}"/>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539902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E32431D-7BE9-3744-B700-5692B5F774EF}"/>
              </a:ext>
            </a:extLst>
          </p:cNvPr>
          <p:cNvSpPr/>
          <p:nvPr/>
        </p:nvSpPr>
        <p:spPr>
          <a:xfrm>
            <a:off x="533400" y="2315170"/>
            <a:ext cx="8229600" cy="2308324"/>
          </a:xfrm>
          <a:prstGeom prst="rect">
            <a:avLst/>
          </a:prstGeom>
        </p:spPr>
        <p:txBody>
          <a:bodyPr wrap="square">
            <a:spAutoFit/>
          </a:bodyPr>
          <a:lstStyle/>
          <a:p>
            <a:pPr marL="342900" indent="-342900">
              <a:buAutoNum type="arabicParenR"/>
            </a:pPr>
            <a:r>
              <a:rPr lang="it-IT" b="0" i="0" u="none" strike="noStrike">
                <a:solidFill>
                  <a:srgbClr val="000000"/>
                </a:solidFill>
                <a:effectLst/>
                <a:latin typeface="Helvetica" pitchFamily="2" charset="0"/>
              </a:rPr>
              <a:t>FEL @ 7.4 keV - beam 50 pC @ 3.8 GeV, N</a:t>
            </a:r>
            <a:r>
              <a:rPr lang="it-IT" b="0" i="0" u="none" strike="noStrike" baseline="-25000">
                <a:solidFill>
                  <a:srgbClr val="000000"/>
                </a:solidFill>
                <a:effectLst/>
                <a:latin typeface="Helvetica" pitchFamily="2" charset="0"/>
              </a:rPr>
              <a:t>ph </a:t>
            </a:r>
            <a:r>
              <a:rPr lang="it-IT" b="0" i="0" u="none" strike="noStrike">
                <a:solidFill>
                  <a:srgbClr val="000000"/>
                </a:solidFill>
                <a:effectLst/>
                <a:latin typeface="Helvetica" pitchFamily="2" charset="0"/>
              </a:rPr>
              <a:t>= 8.5</a:t>
            </a:r>
            <a:r>
              <a:rPr lang="it-IT" b="0" i="0" u="none" strike="noStrike" baseline="30000">
                <a:solidFill>
                  <a:srgbClr val="000000"/>
                </a:solidFill>
                <a:effectLst/>
                <a:latin typeface="Helvetica" pitchFamily="2" charset="0"/>
              </a:rPr>
              <a:t>.</a:t>
            </a:r>
            <a:r>
              <a:rPr lang="it-IT" b="0" i="0" u="none" strike="noStrike">
                <a:solidFill>
                  <a:srgbClr val="000000"/>
                </a:solidFill>
                <a:effectLst/>
                <a:latin typeface="Helvetica" pitchFamily="2" charset="0"/>
              </a:rPr>
              <a:t>10</a:t>
            </a:r>
            <a:r>
              <a:rPr lang="it-IT" b="0" i="0" u="none" strike="noStrike" baseline="30000">
                <a:solidFill>
                  <a:srgbClr val="000000"/>
                </a:solidFill>
                <a:effectLst/>
                <a:latin typeface="Helvetica" pitchFamily="2" charset="0"/>
              </a:rPr>
              <a:t>15</a:t>
            </a:r>
            <a:r>
              <a:rPr lang="it-IT" b="0" i="0" u="none" strike="noStrike">
                <a:solidFill>
                  <a:srgbClr val="000000"/>
                </a:solidFill>
                <a:effectLst/>
                <a:latin typeface="Helvetica" pitchFamily="2" charset="0"/>
              </a:rPr>
              <a:t> s</a:t>
            </a:r>
            <a:r>
              <a:rPr lang="it-IT" b="0" i="0" u="none" strike="noStrike" baseline="30000">
                <a:solidFill>
                  <a:srgbClr val="000000"/>
                </a:solidFill>
                <a:effectLst/>
                <a:latin typeface="Helvetica" pitchFamily="2" charset="0"/>
              </a:rPr>
              <a:t>-1</a:t>
            </a:r>
            <a:r>
              <a:rPr lang="it-IT" b="0" i="0" u="none" strike="noStrike">
                <a:solidFill>
                  <a:srgbClr val="000000"/>
                </a:solidFill>
                <a:effectLst/>
                <a:latin typeface="Helvetica" pitchFamily="2" charset="0"/>
              </a:rPr>
              <a:t> ,</a:t>
            </a:r>
            <a:br>
              <a:rPr lang="it-IT"/>
            </a:br>
            <a:r>
              <a:rPr lang="it-IT"/>
              <a:t>  </a:t>
            </a:r>
            <a:r>
              <a:rPr lang="it-IT" b="0" i="0" u="none" strike="noStrike">
                <a:solidFill>
                  <a:srgbClr val="000000"/>
                </a:solidFill>
                <a:effectLst/>
                <a:latin typeface="Helvetica" pitchFamily="2" charset="0"/>
              </a:rPr>
              <a:t>efficiency = 5.3 </a:t>
            </a:r>
            <a:r>
              <a:rPr lang="it-IT" baseline="30000">
                <a:solidFill>
                  <a:srgbClr val="000000"/>
                </a:solidFill>
                <a:latin typeface="Helvetica" pitchFamily="2" charset="0"/>
              </a:rPr>
              <a:t>.</a:t>
            </a:r>
            <a:r>
              <a:rPr lang="it-IT">
                <a:solidFill>
                  <a:srgbClr val="000000"/>
                </a:solidFill>
                <a:latin typeface="Helvetica" pitchFamily="2" charset="0"/>
              </a:rPr>
              <a:t>10</a:t>
            </a:r>
            <a:r>
              <a:rPr lang="it-IT" baseline="30000">
                <a:solidFill>
                  <a:srgbClr val="000000"/>
                </a:solidFill>
                <a:latin typeface="Helvetica" pitchFamily="2" charset="0"/>
              </a:rPr>
              <a:t>-5</a:t>
            </a:r>
            <a:br>
              <a:rPr lang="it-IT"/>
            </a:br>
            <a:endParaRPr lang="it-IT"/>
          </a:p>
          <a:p>
            <a:r>
              <a:rPr lang="it-IT">
                <a:solidFill>
                  <a:srgbClr val="000000"/>
                </a:solidFill>
                <a:latin typeface="Helvetica" pitchFamily="2" charset="0"/>
              </a:rPr>
              <a:t>2)  FEL @ 1.6 keV - beam 50 pC @ 1.8 GeV, N</a:t>
            </a:r>
            <a:r>
              <a:rPr lang="it-IT" baseline="-25000">
                <a:solidFill>
                  <a:srgbClr val="000000"/>
                </a:solidFill>
                <a:latin typeface="Helvetica" pitchFamily="2" charset="0"/>
              </a:rPr>
              <a:t>ph  </a:t>
            </a:r>
            <a:r>
              <a:rPr lang="it-IT" b="0" i="0" u="none" strike="noStrike">
                <a:solidFill>
                  <a:srgbClr val="000000"/>
                </a:solidFill>
                <a:effectLst/>
                <a:latin typeface="Helvetica" pitchFamily="2" charset="0"/>
              </a:rPr>
              <a:t>= 2.4</a:t>
            </a:r>
            <a:r>
              <a:rPr lang="it-IT" baseline="30000">
                <a:solidFill>
                  <a:srgbClr val="000000"/>
                </a:solidFill>
                <a:latin typeface="Helvetica" pitchFamily="2" charset="0"/>
              </a:rPr>
              <a:t>.</a:t>
            </a:r>
            <a:r>
              <a:rPr lang="it-IT" b="0" i="0" u="none" strike="noStrike">
                <a:solidFill>
                  <a:srgbClr val="000000"/>
                </a:solidFill>
                <a:effectLst/>
                <a:latin typeface="Helvetica" pitchFamily="2" charset="0"/>
              </a:rPr>
              <a:t>10</a:t>
            </a:r>
            <a:r>
              <a:rPr lang="it-IT" b="0" i="0" u="none" strike="noStrike" baseline="30000">
                <a:solidFill>
                  <a:srgbClr val="000000"/>
                </a:solidFill>
                <a:effectLst/>
                <a:latin typeface="Helvetica" pitchFamily="2" charset="0"/>
              </a:rPr>
              <a:t>17</a:t>
            </a:r>
            <a:r>
              <a:rPr lang="it-IT" b="0" i="0" u="none" strike="noStrike">
                <a:solidFill>
                  <a:srgbClr val="000000"/>
                </a:solidFill>
                <a:effectLst/>
                <a:latin typeface="Helvetica" pitchFamily="2" charset="0"/>
              </a:rPr>
              <a:t> s</a:t>
            </a:r>
            <a:r>
              <a:rPr lang="it-IT" b="0" i="0" u="none" strike="noStrike" baseline="30000">
                <a:solidFill>
                  <a:srgbClr val="000000"/>
                </a:solidFill>
                <a:effectLst/>
                <a:latin typeface="Helvetica" pitchFamily="2" charset="0"/>
              </a:rPr>
              <a:t>-1</a:t>
            </a:r>
            <a:r>
              <a:rPr lang="it-IT" b="0" i="0" u="none" strike="noStrike">
                <a:solidFill>
                  <a:srgbClr val="000000"/>
                </a:solidFill>
                <a:effectLst/>
                <a:latin typeface="Helvetica" pitchFamily="2" charset="0"/>
              </a:rPr>
              <a:t> ,</a:t>
            </a:r>
            <a:br>
              <a:rPr lang="it-IT"/>
            </a:br>
            <a:r>
              <a:rPr lang="it-IT"/>
              <a:t>	</a:t>
            </a:r>
            <a:r>
              <a:rPr lang="it-IT" b="0" i="0" u="none" strike="noStrike">
                <a:solidFill>
                  <a:srgbClr val="000000"/>
                </a:solidFill>
                <a:effectLst/>
                <a:latin typeface="Helvetica" pitchFamily="2" charset="0"/>
              </a:rPr>
              <a:t>efficiency = 6.8 </a:t>
            </a:r>
            <a:r>
              <a:rPr lang="it-IT" baseline="30000">
                <a:solidFill>
                  <a:srgbClr val="000000"/>
                </a:solidFill>
                <a:latin typeface="Helvetica" pitchFamily="2" charset="0"/>
              </a:rPr>
              <a:t>.</a:t>
            </a:r>
            <a:r>
              <a:rPr lang="it-IT">
                <a:solidFill>
                  <a:srgbClr val="000000"/>
                </a:solidFill>
                <a:latin typeface="Helvetica" pitchFamily="2" charset="0"/>
              </a:rPr>
              <a:t>10</a:t>
            </a:r>
            <a:r>
              <a:rPr lang="it-IT" baseline="30000">
                <a:solidFill>
                  <a:srgbClr val="000000"/>
                </a:solidFill>
                <a:latin typeface="Helvetica" pitchFamily="2" charset="0"/>
              </a:rPr>
              <a:t>-4</a:t>
            </a:r>
            <a:br>
              <a:rPr lang="it-IT"/>
            </a:br>
            <a:r>
              <a:rPr lang="it-IT"/>
              <a:t>																           </a:t>
            </a:r>
            <a:r>
              <a:rPr lang="it-IT" b="0" i="0" u="none" strike="noStrike">
                <a:solidFill>
                  <a:srgbClr val="000000"/>
                </a:solidFill>
                <a:effectLst/>
                <a:latin typeface="Helvetica" pitchFamily="2" charset="0"/>
              </a:rPr>
              <a:t>3)  ICS @ 180 keV - beam 200 pC @ 100 MeV, 95% recovery, </a:t>
            </a:r>
            <a:r>
              <a:rPr lang="it-IT">
                <a:solidFill>
                  <a:srgbClr val="000000"/>
                </a:solidFill>
                <a:latin typeface="Helvetica" pitchFamily="2" charset="0"/>
              </a:rPr>
              <a:t>N</a:t>
            </a:r>
            <a:r>
              <a:rPr lang="it-IT" baseline="-25000">
                <a:solidFill>
                  <a:srgbClr val="000000"/>
                </a:solidFill>
                <a:latin typeface="Helvetica" pitchFamily="2" charset="0"/>
              </a:rPr>
              <a:t>ph  </a:t>
            </a:r>
            <a:r>
              <a:rPr lang="it-IT" b="0" i="0" u="none" strike="noStrike">
                <a:solidFill>
                  <a:srgbClr val="000000"/>
                </a:solidFill>
                <a:effectLst/>
                <a:latin typeface="Helvetica" pitchFamily="2" charset="0"/>
              </a:rPr>
              <a:t>= 5</a:t>
            </a:r>
            <a:r>
              <a:rPr lang="it-IT" baseline="30000">
                <a:solidFill>
                  <a:srgbClr val="000000"/>
                </a:solidFill>
                <a:latin typeface="Helvetica" pitchFamily="2" charset="0"/>
              </a:rPr>
              <a:t> .</a:t>
            </a:r>
            <a:r>
              <a:rPr lang="it-IT" b="0" i="0" u="none" strike="noStrike">
                <a:solidFill>
                  <a:srgbClr val="000000"/>
                </a:solidFill>
                <a:effectLst/>
                <a:latin typeface="Helvetica" pitchFamily="2" charset="0"/>
              </a:rPr>
              <a:t>10</a:t>
            </a:r>
            <a:r>
              <a:rPr lang="it-IT" b="0" i="0" u="none" strike="noStrike" baseline="30000">
                <a:solidFill>
                  <a:srgbClr val="000000"/>
                </a:solidFill>
                <a:effectLst/>
                <a:latin typeface="Helvetica" pitchFamily="2" charset="0"/>
              </a:rPr>
              <a:t>12</a:t>
            </a:r>
            <a:r>
              <a:rPr lang="it-IT">
                <a:solidFill>
                  <a:srgbClr val="000000"/>
                </a:solidFill>
                <a:latin typeface="Helvetica" pitchFamily="2" charset="0"/>
              </a:rPr>
              <a:t> s</a:t>
            </a:r>
            <a:r>
              <a:rPr lang="it-IT" baseline="30000">
                <a:solidFill>
                  <a:srgbClr val="000000"/>
                </a:solidFill>
                <a:latin typeface="Helvetica" pitchFamily="2" charset="0"/>
              </a:rPr>
              <a:t>-1</a:t>
            </a:r>
            <a:r>
              <a:rPr lang="it-IT" b="0" i="0" u="none" strike="noStrike">
                <a:solidFill>
                  <a:srgbClr val="000000"/>
                </a:solidFill>
                <a:effectLst/>
                <a:latin typeface="Helvetica" pitchFamily="2" charset="0"/>
              </a:rPr>
              <a:t>, 	efficiency = 1.4</a:t>
            </a:r>
            <a:r>
              <a:rPr lang="it-IT" b="0" i="0" u="none" strike="noStrike" baseline="30000">
                <a:solidFill>
                  <a:srgbClr val="000000"/>
                </a:solidFill>
                <a:effectLst/>
                <a:latin typeface="Helvetica" pitchFamily="2" charset="0"/>
              </a:rPr>
              <a:t>.</a:t>
            </a:r>
            <a:r>
              <a:rPr lang="it-IT" b="0" i="0" u="none" strike="noStrike">
                <a:solidFill>
                  <a:srgbClr val="000000"/>
                </a:solidFill>
                <a:effectLst/>
                <a:latin typeface="Helvetica" pitchFamily="2" charset="0"/>
              </a:rPr>
              <a:t>10</a:t>
            </a:r>
            <a:r>
              <a:rPr lang="it-IT" b="0" i="0" u="none" strike="noStrike" baseline="30000">
                <a:solidFill>
                  <a:srgbClr val="000000"/>
                </a:solidFill>
                <a:effectLst/>
                <a:latin typeface="Helvetica" pitchFamily="2" charset="0"/>
              </a:rPr>
              <a:t>-6</a:t>
            </a:r>
            <a:endParaRPr lang="it-IT" baseline="30000"/>
          </a:p>
        </p:txBody>
      </p:sp>
      <p:sp>
        <p:nvSpPr>
          <p:cNvPr id="2" name="TextBox 1">
            <a:extLst>
              <a:ext uri="{FF2B5EF4-FFF2-40B4-BE49-F238E27FC236}">
                <a16:creationId xmlns:a16="http://schemas.microsoft.com/office/drawing/2014/main" id="{0D08EFD0-B0CA-7940-87AD-EE9D27ABB74E}"/>
              </a:ext>
            </a:extLst>
          </p:cNvPr>
          <p:cNvSpPr txBox="1"/>
          <p:nvPr/>
        </p:nvSpPr>
        <p:spPr>
          <a:xfrm>
            <a:off x="304800" y="1138535"/>
            <a:ext cx="8678594" cy="461665"/>
          </a:xfrm>
          <a:prstGeom prst="rect">
            <a:avLst/>
          </a:prstGeom>
          <a:noFill/>
        </p:spPr>
        <p:txBody>
          <a:bodyPr wrap="none" rtlCol="0">
            <a:spAutoFit/>
          </a:bodyPr>
          <a:lstStyle/>
          <a:p>
            <a:r>
              <a:rPr lang="it-IT" sz="2400" i="1">
                <a:solidFill>
                  <a:srgbClr val="00B050"/>
                </a:solidFill>
              </a:rPr>
              <a:t>MariX efficiency in transforming electron beam power into radiation</a:t>
            </a:r>
          </a:p>
        </p:txBody>
      </p:sp>
      <p:pic>
        <p:nvPicPr>
          <p:cNvPr id="9" name="Picture 8">
            <a:extLst>
              <a:ext uri="{FF2B5EF4-FFF2-40B4-BE49-F238E27FC236}">
                <a16:creationId xmlns:a16="http://schemas.microsoft.com/office/drawing/2014/main" id="{4DC16777-981F-4845-9C5D-D2B6C3025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0" name="Footer Placeholder 1">
            <a:extLst>
              <a:ext uri="{FF2B5EF4-FFF2-40B4-BE49-F238E27FC236}">
                <a16:creationId xmlns:a16="http://schemas.microsoft.com/office/drawing/2014/main" id="{BF2F83D7-9098-1C47-824B-4079933CCA88}"/>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1747610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9" name="Rectangle 13">
            <a:extLst>
              <a:ext uri="{FF2B5EF4-FFF2-40B4-BE49-F238E27FC236}">
                <a16:creationId xmlns:a16="http://schemas.microsoft.com/office/drawing/2014/main" id="{2C8C82E2-6ABF-B945-AF4B-D9960F8375B7}"/>
              </a:ext>
            </a:extLst>
          </p:cNvPr>
          <p:cNvSpPr>
            <a:spLocks noChangeArrowheads="1"/>
          </p:cNvSpPr>
          <p:nvPr/>
        </p:nvSpPr>
        <p:spPr bwMode="auto">
          <a:xfrm>
            <a:off x="152400" y="1803181"/>
            <a:ext cx="8839200" cy="4234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Letter of Intent signed in July 2017 by University of Milan Rector (Prof. G. Vago) and INFN President (Prof. F. Ferroni)</a:t>
            </a:r>
          </a:p>
          <a:p>
            <a:pPr marL="342900" indent="-342900">
              <a:lnSpc>
                <a:spcPct val="120000"/>
              </a:lnSpc>
              <a:spcBef>
                <a:spcPct val="20000"/>
              </a:spcBef>
              <a:buFont typeface="Arial" charset="0"/>
              <a:buChar char="•"/>
            </a:pPr>
            <a:r>
              <a:rPr lang="en-US" sz="2400" b="1">
                <a:solidFill>
                  <a:srgbClr val="0000FF"/>
                </a:solidFill>
                <a:cs typeface="Symbol" charset="0"/>
              </a:rPr>
              <a:t>The mandate to CDR collaboration team: Twin Source of FEL coherent X-rays in 0.2-8 keV range up to 10</a:t>
            </a:r>
            <a:r>
              <a:rPr lang="en-US" sz="2400" b="1" baseline="30000">
                <a:solidFill>
                  <a:srgbClr val="0000FF"/>
                </a:solidFill>
                <a:cs typeface="Symbol" charset="0"/>
              </a:rPr>
              <a:t>17</a:t>
            </a:r>
            <a:r>
              <a:rPr lang="en-US" sz="2400" b="1">
                <a:solidFill>
                  <a:srgbClr val="0000FF"/>
                </a:solidFill>
                <a:cs typeface="Symbol" charset="0"/>
              </a:rPr>
              <a:t> photons/s and 		ICS hard X-rays in 20-180 keV range up to 10</a:t>
            </a:r>
            <a:r>
              <a:rPr lang="en-US" sz="2400" b="1" baseline="30000">
                <a:solidFill>
                  <a:srgbClr val="0000FF"/>
                </a:solidFill>
                <a:cs typeface="Symbol" charset="0"/>
              </a:rPr>
              <a:t>13</a:t>
            </a:r>
            <a:r>
              <a:rPr lang="en-US" sz="2400" b="1">
                <a:solidFill>
                  <a:srgbClr val="0000FF"/>
                </a:solidFill>
                <a:cs typeface="Symbol" charset="0"/>
              </a:rPr>
              <a:t> photons/s</a:t>
            </a:r>
          </a:p>
          <a:p>
            <a:pPr marL="342900" indent="-342900">
              <a:lnSpc>
                <a:spcPct val="120000"/>
              </a:lnSpc>
              <a:spcBef>
                <a:spcPct val="20000"/>
              </a:spcBef>
              <a:buFont typeface="Arial" charset="0"/>
              <a:buChar char="•"/>
            </a:pPr>
            <a:r>
              <a:rPr lang="en-US" sz="2400" b="1">
                <a:solidFill>
                  <a:srgbClr val="0000FF"/>
                </a:solidFill>
                <a:cs typeface="Symbol" charset="0"/>
              </a:rPr>
              <a:t>MariX CDR completed in March 2019 by 96 authors, belonging to INFN, University of Milan and 18 more Universities/Institutions (Politecnico di Milano - Sincrotrone Elettra), also thanks to INFN support for 3 fellowships and R&amp;D funds for BriXSino</a:t>
            </a:r>
          </a:p>
          <a:p>
            <a:pPr marL="342900" indent="-342900">
              <a:lnSpc>
                <a:spcPct val="120000"/>
              </a:lnSpc>
              <a:spcBef>
                <a:spcPct val="20000"/>
              </a:spcBef>
              <a:buFont typeface="Arial" charset="0"/>
              <a:buChar char="•"/>
            </a:pPr>
            <a:endParaRPr lang="en-US" sz="2400" b="1">
              <a:solidFill>
                <a:srgbClr val="0000FF"/>
              </a:solidFill>
              <a:cs typeface="Symbol" charset="0"/>
            </a:endParaRPr>
          </a:p>
        </p:txBody>
      </p:sp>
      <p:sp>
        <p:nvSpPr>
          <p:cNvPr id="10" name="Rectangle 2">
            <a:extLst>
              <a:ext uri="{FF2B5EF4-FFF2-40B4-BE49-F238E27FC236}">
                <a16:creationId xmlns:a16="http://schemas.microsoft.com/office/drawing/2014/main" id="{42E7CA05-7F30-FB4F-A67B-AFAD54F114C7}"/>
              </a:ext>
            </a:extLst>
          </p:cNvPr>
          <p:cNvSpPr txBox="1">
            <a:spLocks noChangeArrowheads="1"/>
          </p:cNvSpPr>
          <p:nvPr/>
        </p:nvSpPr>
        <p:spPr>
          <a:xfrm>
            <a:off x="304800" y="1040029"/>
            <a:ext cx="8000777" cy="560171"/>
          </a:xfrm>
          <a:prstGeom prst="rect">
            <a:avLst/>
          </a:prstGeom>
        </p:spPr>
        <p:txBody>
          <a:bodyPr/>
          <a:lstStyle>
            <a:lvl1pPr>
              <a:defRPr>
                <a:latin typeface="+mj-lt"/>
                <a:ea typeface="+mj-ea"/>
                <a:cs typeface="+mj-cs"/>
              </a:defRPr>
            </a:lvl1pPr>
          </a:lstStyle>
          <a:p>
            <a:pPr algn="ctr" defTabSz="914400"/>
            <a:r>
              <a:rPr lang="en" sz="2400" b="1" i="1" kern="0">
                <a:solidFill>
                  <a:srgbClr val="FF0000"/>
                </a:solidFill>
                <a:latin typeface="Times" charset="0"/>
                <a:ea typeface="ＭＳ Ｐゴシック" charset="0"/>
              </a:rPr>
              <a:t>MariX Conceptual Design Report : Main Steps</a:t>
            </a:r>
          </a:p>
        </p:txBody>
      </p:sp>
      <p:sp>
        <p:nvSpPr>
          <p:cNvPr id="8" name="Footer Placeholder 1">
            <a:extLst>
              <a:ext uri="{FF2B5EF4-FFF2-40B4-BE49-F238E27FC236}">
                <a16:creationId xmlns:a16="http://schemas.microsoft.com/office/drawing/2014/main" id="{7D77C24A-329E-474A-BB84-9DC0D65BD62E}"/>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20986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9" name="Rectangle 13">
            <a:extLst>
              <a:ext uri="{FF2B5EF4-FFF2-40B4-BE49-F238E27FC236}">
                <a16:creationId xmlns:a16="http://schemas.microsoft.com/office/drawing/2014/main" id="{0503EEA1-29C2-3241-B36E-60AEC0C2C78A}"/>
              </a:ext>
            </a:extLst>
          </p:cNvPr>
          <p:cNvSpPr>
            <a:spLocks noChangeArrowheads="1"/>
          </p:cNvSpPr>
          <p:nvPr/>
        </p:nvSpPr>
        <p:spPr bwMode="auto">
          <a:xfrm>
            <a:off x="152400" y="860207"/>
            <a:ext cx="8915400" cy="5692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20000"/>
              </a:lnSpc>
              <a:spcBef>
                <a:spcPct val="20000"/>
              </a:spcBef>
              <a:buFont typeface="Arial" charset="0"/>
              <a:buChar char="•"/>
            </a:pPr>
            <a:r>
              <a:rPr lang="en-US" sz="2400" b="1">
                <a:solidFill>
                  <a:srgbClr val="0000FF"/>
                </a:solidFill>
                <a:cs typeface="Symbol" charset="0"/>
              </a:rPr>
              <a:t>MariX/BriXS/BriXSino – the Italian way towards </a:t>
            </a:r>
            <a:r>
              <a:rPr lang="en-US" sz="2400" b="1">
                <a:solidFill>
                  <a:srgbClr val="00B050"/>
                </a:solidFill>
                <a:cs typeface="Symbol" charset="0"/>
              </a:rPr>
              <a:t>sustainable high power e</a:t>
            </a:r>
            <a:r>
              <a:rPr lang="en-US" sz="2400" b="1" baseline="30000">
                <a:solidFill>
                  <a:srgbClr val="00B050"/>
                </a:solidFill>
                <a:cs typeface="Symbol" charset="0"/>
              </a:rPr>
              <a:t>-</a:t>
            </a:r>
            <a:r>
              <a:rPr lang="en-US" sz="2400" b="1">
                <a:solidFill>
                  <a:srgbClr val="00B050"/>
                </a:solidFill>
                <a:cs typeface="Symbol" charset="0"/>
              </a:rPr>
              <a:t> (e</a:t>
            </a:r>
            <a:r>
              <a:rPr lang="en-US" sz="2400" b="1" baseline="30000">
                <a:solidFill>
                  <a:srgbClr val="00B050"/>
                </a:solidFill>
                <a:cs typeface="Symbol" charset="0"/>
              </a:rPr>
              <a:t>+</a:t>
            </a:r>
            <a:r>
              <a:rPr lang="en-US" sz="2400" b="1">
                <a:solidFill>
                  <a:srgbClr val="00B050"/>
                </a:solidFill>
                <a:cs typeface="Symbol" charset="0"/>
              </a:rPr>
              <a:t>) accelerators (</a:t>
            </a:r>
            <a:r>
              <a:rPr lang="en-US" sz="2400" b="1" i="1">
                <a:solidFill>
                  <a:srgbClr val="00B050"/>
                </a:solidFill>
                <a:cs typeface="Symbol" charset="0"/>
              </a:rPr>
              <a:t>MW and multi-MW class</a:t>
            </a:r>
            <a:r>
              <a:rPr lang="en-US" sz="2400" b="1">
                <a:solidFill>
                  <a:srgbClr val="00B050"/>
                </a:solidFill>
                <a:cs typeface="Symbol" charset="0"/>
              </a:rPr>
              <a:t>)</a:t>
            </a:r>
          </a:p>
          <a:p>
            <a:pPr marL="342900" indent="-342900">
              <a:lnSpc>
                <a:spcPct val="120000"/>
              </a:lnSpc>
              <a:spcBef>
                <a:spcPct val="20000"/>
              </a:spcBef>
              <a:buFont typeface="Arial" charset="0"/>
              <a:buChar char="•"/>
            </a:pPr>
            <a:r>
              <a:rPr lang="en-US" sz="2400" b="1">
                <a:solidFill>
                  <a:srgbClr val="0000FF"/>
                </a:solidFill>
                <a:cs typeface="Symbol" charset="0"/>
              </a:rPr>
              <a:t>A </a:t>
            </a:r>
            <a:r>
              <a:rPr lang="en-US" sz="2400" b="1">
                <a:solidFill>
                  <a:srgbClr val="C00000"/>
                </a:solidFill>
                <a:cs typeface="Symbol" charset="0"/>
              </a:rPr>
              <a:t>new genetic line in accelerator zoology (2-way 2-pass)</a:t>
            </a:r>
            <a:endParaRPr lang="en-US" sz="2400" b="1" i="1">
              <a:solidFill>
                <a:srgbClr val="C00000"/>
              </a:solidFill>
              <a:cs typeface="Symbol" charset="0"/>
            </a:endParaRPr>
          </a:p>
          <a:p>
            <a:pPr marL="342900" indent="-342900">
              <a:lnSpc>
                <a:spcPct val="120000"/>
              </a:lnSpc>
              <a:spcBef>
                <a:spcPct val="20000"/>
              </a:spcBef>
              <a:buFont typeface="Arial" charset="0"/>
              <a:buChar char="•"/>
            </a:pPr>
            <a:r>
              <a:rPr lang="en-US" sz="2400" b="1">
                <a:solidFill>
                  <a:srgbClr val="0000FF"/>
                </a:solidFill>
                <a:cs typeface="Symbol" charset="0"/>
              </a:rPr>
              <a:t>Both are </a:t>
            </a:r>
            <a:r>
              <a:rPr lang="en-US" sz="2400" b="1">
                <a:cs typeface="Symbol" charset="0"/>
              </a:rPr>
              <a:t>strategic motivations for INFN </a:t>
            </a:r>
            <a:r>
              <a:rPr lang="en-US" sz="2400" b="1">
                <a:solidFill>
                  <a:srgbClr val="0000FF"/>
                </a:solidFill>
                <a:cs typeface="Symbol" charset="0"/>
              </a:rPr>
              <a:t>(BriXSino aims at filling an Italian void in this field)</a:t>
            </a:r>
          </a:p>
          <a:p>
            <a:pPr marL="342900" indent="-342900">
              <a:lnSpc>
                <a:spcPct val="120000"/>
              </a:lnSpc>
              <a:spcBef>
                <a:spcPct val="20000"/>
              </a:spcBef>
              <a:buFont typeface="Arial" charset="0"/>
              <a:buChar char="•"/>
            </a:pPr>
            <a:r>
              <a:rPr lang="en-US" sz="2400" b="1">
                <a:solidFill>
                  <a:srgbClr val="0000FF"/>
                </a:solidFill>
                <a:cs typeface="Symbol" charset="0"/>
              </a:rPr>
              <a:t>Why Milano: unique overlap among </a:t>
            </a:r>
            <a:r>
              <a:rPr lang="en-US" sz="2400" b="1">
                <a:solidFill>
                  <a:srgbClr val="FF0000"/>
                </a:solidFill>
                <a:cs typeface="Symbol" charset="0"/>
              </a:rPr>
              <a:t>expertise in accelerator &amp; laser physics and technology</a:t>
            </a:r>
            <a:r>
              <a:rPr lang="en-US" sz="2400" b="1">
                <a:solidFill>
                  <a:srgbClr val="0000FF"/>
                </a:solidFill>
                <a:cs typeface="Symbol" charset="0"/>
              </a:rPr>
              <a:t>, like High Brightness Beams/FEL/ICS Physics - SC/RF technology - High QE photocathodes - High Power Optical FP cavities, and a </a:t>
            </a:r>
            <a:r>
              <a:rPr lang="en-US" sz="2400" b="1">
                <a:solidFill>
                  <a:srgbClr val="FFC000"/>
                </a:solidFill>
                <a:cs typeface="Symbol" charset="0"/>
              </a:rPr>
              <a:t>qualified User Community in Synchro-tron Light and FELs</a:t>
            </a:r>
            <a:r>
              <a:rPr lang="en-US" sz="2400" b="1">
                <a:solidFill>
                  <a:srgbClr val="0000FF"/>
                </a:solidFill>
                <a:cs typeface="Symbol" charset="0"/>
              </a:rPr>
              <a:t>,  with the endorsement in MariX-CDR and BriXS-EoI from </a:t>
            </a:r>
            <a:r>
              <a:rPr lang="en-US" sz="2400" b="1">
                <a:cs typeface="Symbol" charset="0"/>
              </a:rPr>
              <a:t>IRCCS  San Raffaele, Niguarda, Istituto Nazionale dei Tumori</a:t>
            </a:r>
          </a:p>
        </p:txBody>
      </p:sp>
      <p:sp>
        <p:nvSpPr>
          <p:cNvPr id="2" name="TextBox 1">
            <a:extLst>
              <a:ext uri="{FF2B5EF4-FFF2-40B4-BE49-F238E27FC236}">
                <a16:creationId xmlns:a16="http://schemas.microsoft.com/office/drawing/2014/main" id="{121A092A-F3B6-F245-A1F7-282D02BD1A00}"/>
              </a:ext>
            </a:extLst>
          </p:cNvPr>
          <p:cNvSpPr txBox="1"/>
          <p:nvPr/>
        </p:nvSpPr>
        <p:spPr>
          <a:xfrm>
            <a:off x="3429000" y="148759"/>
            <a:ext cx="1920719" cy="523220"/>
          </a:xfrm>
          <a:prstGeom prst="rect">
            <a:avLst/>
          </a:prstGeom>
          <a:noFill/>
        </p:spPr>
        <p:txBody>
          <a:bodyPr wrap="none" rtlCol="0">
            <a:spAutoFit/>
          </a:bodyPr>
          <a:lstStyle/>
          <a:p>
            <a:r>
              <a:rPr lang="it-IT" sz="2800" i="1">
                <a:latin typeface="Casual" pitchFamily="2" charset="77"/>
                <a:cs typeface="Apple Chancery" panose="03020702040506060504" pitchFamily="66" charset="-79"/>
              </a:rPr>
              <a:t>conclusions</a:t>
            </a:r>
          </a:p>
        </p:txBody>
      </p:sp>
    </p:spTree>
    <p:extLst>
      <p:ext uri="{BB962C8B-B14F-4D97-AF65-F5344CB8AC3E}">
        <p14:creationId xmlns:p14="http://schemas.microsoft.com/office/powerpoint/2010/main" val="4491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8" name="Footer Placeholder 1">
            <a:extLst>
              <a:ext uri="{FF2B5EF4-FFF2-40B4-BE49-F238E27FC236}">
                <a16:creationId xmlns:a16="http://schemas.microsoft.com/office/drawing/2014/main" id="{BFEC21D9-C270-8844-B359-5A451AE07BEA}"/>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Laboratori Naz. </a:t>
            </a:r>
            <a:r>
              <a:rPr lang="it-IT" dirty="0"/>
              <a:t>d</a:t>
            </a:r>
            <a:r>
              <a:rPr lang="en" dirty="0"/>
              <a:t>el Sud - INFN - Nov. 13th, 2019</a:t>
            </a:r>
            <a:endParaRPr lang="en" spc="-10" dirty="0"/>
          </a:p>
        </p:txBody>
      </p:sp>
    </p:spTree>
    <p:extLst>
      <p:ext uri="{BB962C8B-B14F-4D97-AF65-F5344CB8AC3E}">
        <p14:creationId xmlns:p14="http://schemas.microsoft.com/office/powerpoint/2010/main" val="3834219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300" y="0"/>
            <a:ext cx="4846211" cy="6858000"/>
          </a:xfrm>
          <a:prstGeom prst="rect">
            <a:avLst/>
          </a:prstGeom>
        </p:spPr>
      </p:pic>
      <p:sp>
        <p:nvSpPr>
          <p:cNvPr id="4" name="TextBox 3"/>
          <p:cNvSpPr txBox="1"/>
          <p:nvPr/>
        </p:nvSpPr>
        <p:spPr>
          <a:xfrm>
            <a:off x="6705600" y="1916668"/>
            <a:ext cx="898003" cy="369332"/>
          </a:xfrm>
          <a:prstGeom prst="rect">
            <a:avLst/>
          </a:prstGeom>
          <a:noFill/>
        </p:spPr>
        <p:txBody>
          <a:bodyPr wrap="none" rtlCol="0">
            <a:spAutoFit/>
          </a:bodyPr>
          <a:lstStyle/>
          <a:p>
            <a:r>
              <a:rPr lang="en-US"/>
              <a:t>800 kW</a:t>
            </a:r>
          </a:p>
        </p:txBody>
      </p:sp>
      <p:sp>
        <p:nvSpPr>
          <p:cNvPr id="7" name="TextBox 6"/>
          <p:cNvSpPr txBox="1"/>
          <p:nvPr/>
        </p:nvSpPr>
        <p:spPr>
          <a:xfrm>
            <a:off x="6705600" y="3284666"/>
            <a:ext cx="898003" cy="369332"/>
          </a:xfrm>
          <a:prstGeom prst="rect">
            <a:avLst/>
          </a:prstGeom>
          <a:noFill/>
        </p:spPr>
        <p:txBody>
          <a:bodyPr wrap="none" rtlCol="0">
            <a:spAutoFit/>
          </a:bodyPr>
          <a:lstStyle/>
          <a:p>
            <a:r>
              <a:rPr lang="en-US"/>
              <a:t>150 kW</a:t>
            </a:r>
          </a:p>
        </p:txBody>
      </p:sp>
    </p:spTree>
    <p:extLst>
      <p:ext uri="{BB962C8B-B14F-4D97-AF65-F5344CB8AC3E}">
        <p14:creationId xmlns:p14="http://schemas.microsoft.com/office/powerpoint/2010/main" val="911747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36C7FF-791B-B845-8326-2E0791B3EA14}"/>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8826273-3E8B-EE46-A77C-FBA0B59DC7DA}"/>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8BF58D9-8A38-E045-9EDD-54CBB220D1EC}"/>
              </a:ext>
            </a:extLst>
          </p:cNvPr>
          <p:cNvPicPr>
            <a:picLocks noChangeAspect="1"/>
          </p:cNvPicPr>
          <p:nvPr/>
        </p:nvPicPr>
        <p:blipFill>
          <a:blip r:embed="rId2"/>
          <a:stretch>
            <a:fillRect/>
          </a:stretch>
        </p:blipFill>
        <p:spPr>
          <a:xfrm>
            <a:off x="6350" y="6350"/>
            <a:ext cx="9131300" cy="6845300"/>
          </a:xfrm>
          <a:prstGeom prst="rect">
            <a:avLst/>
          </a:prstGeom>
        </p:spPr>
      </p:pic>
    </p:spTree>
    <p:extLst>
      <p:ext uri="{BB962C8B-B14F-4D97-AF65-F5344CB8AC3E}">
        <p14:creationId xmlns:p14="http://schemas.microsoft.com/office/powerpoint/2010/main" val="3957558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D5C8412C-E445-6D44-9A77-699BE7914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762000"/>
            <a:ext cx="7112000" cy="5334000"/>
          </a:xfrm>
          <a:prstGeom prst="rect">
            <a:avLst/>
          </a:prstGeom>
        </p:spPr>
      </p:pic>
    </p:spTree>
    <p:extLst>
      <p:ext uri="{BB962C8B-B14F-4D97-AF65-F5344CB8AC3E}">
        <p14:creationId xmlns:p14="http://schemas.microsoft.com/office/powerpoint/2010/main" val="21586628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DEFC0A72-88D8-A744-93DA-64BFA2FDB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762000"/>
            <a:ext cx="7112000" cy="5334000"/>
          </a:xfrm>
          <a:prstGeom prst="rect">
            <a:avLst/>
          </a:prstGeom>
        </p:spPr>
      </p:pic>
    </p:spTree>
    <p:extLst>
      <p:ext uri="{BB962C8B-B14F-4D97-AF65-F5344CB8AC3E}">
        <p14:creationId xmlns:p14="http://schemas.microsoft.com/office/powerpoint/2010/main" val="1529213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C78F740B-3DD5-5844-8D80-024D4C296C25}"/>
              </a:ext>
            </a:extLst>
          </p:cNvPr>
          <p:cNvSpPr txBox="1"/>
          <p:nvPr/>
        </p:nvSpPr>
        <p:spPr>
          <a:xfrm>
            <a:off x="838200" y="367320"/>
            <a:ext cx="8126287" cy="400110"/>
          </a:xfrm>
          <a:prstGeom prst="rect">
            <a:avLst/>
          </a:prstGeom>
          <a:noFill/>
        </p:spPr>
        <p:txBody>
          <a:bodyPr wrap="square" rtlCol="0">
            <a:spAutoFit/>
          </a:bodyPr>
          <a:lstStyle/>
          <a:p>
            <a:r>
              <a:rPr lang="it-IT" sz="2000"/>
              <a:t>MariX-RAD CSN5-INFN  -   Resp. Naz. Paolo Cardarelli  -  Univ. di Ferrara</a:t>
            </a:r>
          </a:p>
        </p:txBody>
      </p:sp>
      <p:pic>
        <p:nvPicPr>
          <p:cNvPr id="6" name="Picture 5">
            <a:extLst>
              <a:ext uri="{FF2B5EF4-FFF2-40B4-BE49-F238E27FC236}">
                <a16:creationId xmlns:a16="http://schemas.microsoft.com/office/drawing/2014/main" id="{C4C25C53-3418-944A-9005-95D8135C56A0}"/>
              </a:ext>
            </a:extLst>
          </p:cNvPr>
          <p:cNvPicPr>
            <a:picLocks noChangeAspect="1"/>
          </p:cNvPicPr>
          <p:nvPr/>
        </p:nvPicPr>
        <p:blipFill>
          <a:blip r:embed="rId3"/>
          <a:stretch>
            <a:fillRect/>
          </a:stretch>
        </p:blipFill>
        <p:spPr>
          <a:xfrm>
            <a:off x="183677" y="5069949"/>
            <a:ext cx="8750300" cy="1333500"/>
          </a:xfrm>
          <a:prstGeom prst="rect">
            <a:avLst/>
          </a:prstGeom>
        </p:spPr>
      </p:pic>
      <p:pic>
        <p:nvPicPr>
          <p:cNvPr id="8" name="Picture 7">
            <a:extLst>
              <a:ext uri="{FF2B5EF4-FFF2-40B4-BE49-F238E27FC236}">
                <a16:creationId xmlns:a16="http://schemas.microsoft.com/office/drawing/2014/main" id="{9BADC4B8-33E2-6949-A7FB-47947EF59B4B}"/>
              </a:ext>
            </a:extLst>
          </p:cNvPr>
          <p:cNvPicPr>
            <a:picLocks noChangeAspect="1"/>
          </p:cNvPicPr>
          <p:nvPr/>
        </p:nvPicPr>
        <p:blipFill>
          <a:blip r:embed="rId4"/>
          <a:stretch>
            <a:fillRect/>
          </a:stretch>
        </p:blipFill>
        <p:spPr>
          <a:xfrm>
            <a:off x="358891" y="908720"/>
            <a:ext cx="8399873" cy="4019939"/>
          </a:xfrm>
          <a:prstGeom prst="rect">
            <a:avLst/>
          </a:prstGeom>
        </p:spPr>
      </p:pic>
      <p:sp>
        <p:nvSpPr>
          <p:cNvPr id="2" name="Rectangle 1">
            <a:extLst>
              <a:ext uri="{FF2B5EF4-FFF2-40B4-BE49-F238E27FC236}">
                <a16:creationId xmlns:a16="http://schemas.microsoft.com/office/drawing/2014/main" id="{2EB8D4EC-96CB-6E42-86DF-15C891417507}"/>
              </a:ext>
            </a:extLst>
          </p:cNvPr>
          <p:cNvSpPr/>
          <p:nvPr/>
        </p:nvSpPr>
        <p:spPr bwMode="auto">
          <a:xfrm>
            <a:off x="2915816" y="4725144"/>
            <a:ext cx="5400600" cy="3448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9" name="Rectangle 8">
            <a:extLst>
              <a:ext uri="{FF2B5EF4-FFF2-40B4-BE49-F238E27FC236}">
                <a16:creationId xmlns:a16="http://schemas.microsoft.com/office/drawing/2014/main" id="{9B560021-4191-AE4A-B92A-A5EBC380E1B4}"/>
              </a:ext>
            </a:extLst>
          </p:cNvPr>
          <p:cNvSpPr/>
          <p:nvPr/>
        </p:nvSpPr>
        <p:spPr bwMode="auto">
          <a:xfrm>
            <a:off x="598912" y="5002780"/>
            <a:ext cx="4117104" cy="3448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0" name="Rectangle 9">
            <a:extLst>
              <a:ext uri="{FF2B5EF4-FFF2-40B4-BE49-F238E27FC236}">
                <a16:creationId xmlns:a16="http://schemas.microsoft.com/office/drawing/2014/main" id="{22AD91EE-9DBD-DA47-B324-5A42668B561B}"/>
              </a:ext>
            </a:extLst>
          </p:cNvPr>
          <p:cNvSpPr/>
          <p:nvPr/>
        </p:nvSpPr>
        <p:spPr bwMode="auto">
          <a:xfrm>
            <a:off x="598912" y="6350829"/>
            <a:ext cx="7717504" cy="2465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1" name="Rectangle 10">
            <a:extLst>
              <a:ext uri="{FF2B5EF4-FFF2-40B4-BE49-F238E27FC236}">
                <a16:creationId xmlns:a16="http://schemas.microsoft.com/office/drawing/2014/main" id="{C399B64C-D8D0-D045-B80A-79896E6D0F62}"/>
              </a:ext>
            </a:extLst>
          </p:cNvPr>
          <p:cNvSpPr/>
          <p:nvPr/>
        </p:nvSpPr>
        <p:spPr bwMode="auto">
          <a:xfrm>
            <a:off x="7092280" y="6073193"/>
            <a:ext cx="1938548" cy="3448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3302859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38752567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4047" t="30119" r="51629" b="8907"/>
          <a:stretch/>
        </p:blipFill>
        <p:spPr>
          <a:xfrm>
            <a:off x="3099317" y="1877378"/>
            <a:ext cx="5404758" cy="3996390"/>
          </a:xfrm>
          <a:prstGeom prst="rect">
            <a:avLst/>
          </a:prstGeom>
        </p:spPr>
      </p:pic>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491482" y="1086838"/>
            <a:ext cx="8370689" cy="553998"/>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 </a:t>
            </a:r>
            <a:r>
              <a:rPr lang="it-IT" sz="3000" b="1" dirty="0" err="1">
                <a:solidFill>
                  <a:srgbClr val="0070C0"/>
                </a:solidFill>
                <a:latin typeface="Times New Roman" panose="02020603050405020304" pitchFamily="18" charset="0"/>
                <a:cs typeface="Times New Roman" panose="02020603050405020304" pitchFamily="18" charset="0"/>
              </a:rPr>
              <a:t>FELs</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photons</a:t>
            </a:r>
            <a:r>
              <a:rPr lang="it-IT" sz="3000" b="1" dirty="0">
                <a:solidFill>
                  <a:srgbClr val="0070C0"/>
                </a:solidFill>
                <a:latin typeface="Times New Roman" panose="02020603050405020304" pitchFamily="18" charset="0"/>
                <a:cs typeface="Times New Roman" panose="02020603050405020304" pitchFamily="18" charset="0"/>
              </a:rPr>
              <a:t> per </a:t>
            </a:r>
            <a:r>
              <a:rPr lang="it-IT" sz="3000" b="1" dirty="0" err="1">
                <a:solidFill>
                  <a:srgbClr val="0070C0"/>
                </a:solidFill>
                <a:latin typeface="Times New Roman" panose="02020603050405020304" pitchFamily="18" charset="0"/>
                <a:cs typeface="Times New Roman" panose="02020603050405020304" pitchFamily="18" charset="0"/>
              </a:rPr>
              <a:t>second</a:t>
            </a:r>
            <a:endParaRPr lang="it-IT" sz="3000" b="1" dirty="0">
              <a:solidFill>
                <a:srgbClr val="0070C0"/>
              </a:solidFill>
              <a:latin typeface="Times New Roman" panose="02020603050405020304" pitchFamily="18" charset="0"/>
              <a:cs typeface="Times New Roman" panose="02020603050405020304" pitchFamily="18" charset="0"/>
            </a:endParaRPr>
          </a:p>
        </p:txBody>
      </p:sp>
      <p:sp>
        <p:nvSpPr>
          <p:cNvPr id="7" name="Freccia a sinistra 6"/>
          <p:cNvSpPr/>
          <p:nvPr/>
        </p:nvSpPr>
        <p:spPr>
          <a:xfrm rot="815727" flipH="1">
            <a:off x="2851697" y="3782173"/>
            <a:ext cx="1293408" cy="384887"/>
          </a:xfrm>
          <a:prstGeom prst="lef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err="1">
                <a:solidFill>
                  <a:schemeClr val="tx1"/>
                </a:solidFill>
                <a:latin typeface="Times New Roman" panose="02020603050405020304" pitchFamily="18" charset="0"/>
                <a:cs typeface="Times New Roman" panose="02020603050405020304" pitchFamily="18" charset="0"/>
              </a:rPr>
              <a:t>Normal</a:t>
            </a:r>
            <a:r>
              <a:rPr lang="it-IT" sz="1050" dirty="0">
                <a:solidFill>
                  <a:schemeClr val="tx1"/>
                </a:solidFill>
                <a:latin typeface="Times New Roman" panose="02020603050405020304" pitchFamily="18" charset="0"/>
                <a:cs typeface="Times New Roman" panose="02020603050405020304" pitchFamily="18" charset="0"/>
              </a:rPr>
              <a:t> </a:t>
            </a:r>
            <a:r>
              <a:rPr lang="it-IT" sz="1050" dirty="0" err="1">
                <a:solidFill>
                  <a:schemeClr val="tx1"/>
                </a:solidFill>
                <a:latin typeface="Times New Roman" panose="02020603050405020304" pitchFamily="18" charset="0"/>
                <a:cs typeface="Times New Roman" panose="02020603050405020304" pitchFamily="18" charset="0"/>
              </a:rPr>
              <a:t>conducting</a:t>
            </a:r>
            <a:endParaRPr lang="it-IT" sz="1050" dirty="0">
              <a:solidFill>
                <a:schemeClr val="tx1"/>
              </a:solidFill>
              <a:latin typeface="Times New Roman" panose="02020603050405020304" pitchFamily="18" charset="0"/>
              <a:cs typeface="Times New Roman" panose="02020603050405020304" pitchFamily="18" charset="0"/>
            </a:endParaRPr>
          </a:p>
        </p:txBody>
      </p:sp>
      <p:sp>
        <p:nvSpPr>
          <p:cNvPr id="8" name="Freccia a sinistra 7"/>
          <p:cNvSpPr/>
          <p:nvPr/>
        </p:nvSpPr>
        <p:spPr>
          <a:xfrm rot="19515984" flipH="1">
            <a:off x="2535981" y="3185419"/>
            <a:ext cx="2867245" cy="384887"/>
          </a:xfrm>
          <a:prstGeom prst="lef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solidFill>
                  <a:schemeClr val="tx1"/>
                </a:solidFill>
                <a:latin typeface="Times New Roman" panose="02020603050405020304" pitchFamily="18" charset="0"/>
                <a:cs typeface="Times New Roman" panose="02020603050405020304" pitchFamily="18" charset="0"/>
              </a:rPr>
              <a:t>Super </a:t>
            </a:r>
            <a:r>
              <a:rPr lang="it-IT" sz="1050" dirty="0" err="1">
                <a:solidFill>
                  <a:schemeClr val="tx1"/>
                </a:solidFill>
                <a:latin typeface="Times New Roman" panose="02020603050405020304" pitchFamily="18" charset="0"/>
                <a:cs typeface="Times New Roman" panose="02020603050405020304" pitchFamily="18" charset="0"/>
              </a:rPr>
              <a:t>conducting</a:t>
            </a:r>
            <a:endParaRPr lang="it-IT" sz="1050" dirty="0">
              <a:solidFill>
                <a:schemeClr val="tx1"/>
              </a:solidFill>
              <a:latin typeface="Times New Roman" panose="02020603050405020304" pitchFamily="18" charset="0"/>
              <a:cs typeface="Times New Roman" panose="02020603050405020304" pitchFamily="18" charset="0"/>
            </a:endParaRPr>
          </a:p>
        </p:txBody>
      </p:sp>
      <p:cxnSp>
        <p:nvCxnSpPr>
          <p:cNvPr id="10" name="Connettore diritto 9"/>
          <p:cNvCxnSpPr/>
          <p:nvPr/>
        </p:nvCxnSpPr>
        <p:spPr>
          <a:xfrm>
            <a:off x="4066981" y="3372551"/>
            <a:ext cx="4016828" cy="69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Tabella 8"/>
          <p:cNvGraphicFramePr>
            <a:graphicFrameLocks noGrp="1"/>
          </p:cNvGraphicFramePr>
          <p:nvPr>
            <p:extLst/>
          </p:nvPr>
        </p:nvGraphicFramePr>
        <p:xfrm>
          <a:off x="143508" y="2132857"/>
          <a:ext cx="2734492" cy="2834380"/>
        </p:xfrm>
        <a:graphic>
          <a:graphicData uri="http://schemas.openxmlformats.org/drawingml/2006/table">
            <a:tbl>
              <a:tblPr firstRow="1" bandRow="1">
                <a:tableStyleId>{5C22544A-7EE6-4342-B048-85BDC9FD1C3A}</a:tableStyleId>
              </a:tblPr>
              <a:tblGrid>
                <a:gridCol w="1367246">
                  <a:extLst>
                    <a:ext uri="{9D8B030D-6E8A-4147-A177-3AD203B41FA5}">
                      <a16:colId xmlns:a16="http://schemas.microsoft.com/office/drawing/2014/main" val="1362055675"/>
                    </a:ext>
                  </a:extLst>
                </a:gridCol>
                <a:gridCol w="1367246">
                  <a:extLst>
                    <a:ext uri="{9D8B030D-6E8A-4147-A177-3AD203B41FA5}">
                      <a16:colId xmlns:a16="http://schemas.microsoft.com/office/drawing/2014/main" val="2576708051"/>
                    </a:ext>
                  </a:extLst>
                </a:gridCol>
              </a:tblGrid>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err="1">
                          <a:solidFill>
                            <a:schemeClr val="tx1"/>
                          </a:solidFill>
                          <a:latin typeface="Times New Roman" panose="02020603050405020304" pitchFamily="18" charset="0"/>
                          <a:cs typeface="Times New Roman" panose="02020603050405020304" pitchFamily="18" charset="0"/>
                        </a:rPr>
                        <a:t>Pulse</a:t>
                      </a:r>
                      <a:r>
                        <a:rPr lang="it-IT" sz="1400" dirty="0">
                          <a:solidFill>
                            <a:schemeClr val="tx1"/>
                          </a:solidFill>
                          <a:latin typeface="Times New Roman" panose="02020603050405020304" pitchFamily="18" charset="0"/>
                          <a:cs typeface="Times New Roman" panose="02020603050405020304" pitchFamily="18" charset="0"/>
                        </a:rPr>
                        <a:t> per </a:t>
                      </a:r>
                      <a:r>
                        <a:rPr lang="it-IT" sz="1400" dirty="0" err="1">
                          <a:solidFill>
                            <a:schemeClr val="tx1"/>
                          </a:solidFill>
                          <a:latin typeface="Times New Roman" panose="02020603050405020304" pitchFamily="18" charset="0"/>
                          <a:cs typeface="Times New Roman" panose="02020603050405020304" pitchFamily="18" charset="0"/>
                        </a:rPr>
                        <a:t>second</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120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SACLA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2635225"/>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FERMI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10-50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09384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2935487"/>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27 kHz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11" name="Rettangolo 10"/>
          <p:cNvSpPr/>
          <p:nvPr/>
        </p:nvSpPr>
        <p:spPr>
          <a:xfrm>
            <a:off x="143508" y="2402886"/>
            <a:ext cx="2727960" cy="1458432"/>
          </a:xfrm>
          <a:prstGeom prst="rect">
            <a:avLst/>
          </a:prstGeom>
          <a:solidFill>
            <a:srgbClr val="D1A3FF">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p:cNvSpPr/>
          <p:nvPr/>
        </p:nvSpPr>
        <p:spPr>
          <a:xfrm>
            <a:off x="143508" y="3861048"/>
            <a:ext cx="2727960" cy="297577"/>
          </a:xfrm>
          <a:prstGeom prst="rect">
            <a:avLst/>
          </a:prstGeom>
          <a:solidFill>
            <a:srgbClr val="FFC0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Rettangolo 12"/>
          <p:cNvSpPr/>
          <p:nvPr/>
        </p:nvSpPr>
        <p:spPr>
          <a:xfrm>
            <a:off x="143508" y="4166378"/>
            <a:ext cx="2727960" cy="577882"/>
          </a:xfrm>
          <a:prstGeom prst="rect">
            <a:avLst/>
          </a:prstGeom>
          <a:solidFill>
            <a:srgbClr val="FFFF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4" name="Picture 13">
            <a:extLst>
              <a:ext uri="{FF2B5EF4-FFF2-40B4-BE49-F238E27FC236}">
                <a16:creationId xmlns:a16="http://schemas.microsoft.com/office/drawing/2014/main" id="{495BA07A-363B-5F4D-8CEA-4A646251D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5" name="Footer Placeholder 1">
            <a:extLst>
              <a:ext uri="{FF2B5EF4-FFF2-40B4-BE49-F238E27FC236}">
                <a16:creationId xmlns:a16="http://schemas.microsoft.com/office/drawing/2014/main" id="{78002B2F-8294-964D-A682-8543ADD4BC36}"/>
              </a:ext>
            </a:extLst>
          </p:cNvPr>
          <p:cNvSpPr txBox="1">
            <a:spLocks/>
          </p:cNvSpPr>
          <p:nvPr/>
        </p:nvSpPr>
        <p:spPr>
          <a:xfrm>
            <a:off x="38100" y="6553200"/>
            <a:ext cx="49149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Elettra - Trieste - July 12th, 2019</a:t>
            </a:r>
            <a:endParaRPr lang="en" spc="-10" dirty="0"/>
          </a:p>
        </p:txBody>
      </p:sp>
    </p:spTree>
    <p:extLst>
      <p:ext uri="{BB962C8B-B14F-4D97-AF65-F5344CB8AC3E}">
        <p14:creationId xmlns:p14="http://schemas.microsoft.com/office/powerpoint/2010/main" val="214136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4047" t="30119" r="51629" b="8907"/>
          <a:stretch/>
        </p:blipFill>
        <p:spPr>
          <a:xfrm>
            <a:off x="3099317" y="1877378"/>
            <a:ext cx="5404758" cy="3996390"/>
          </a:xfrm>
          <a:prstGeom prst="rect">
            <a:avLst/>
          </a:prstGeom>
        </p:spPr>
      </p:pic>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491482" y="1086838"/>
            <a:ext cx="8370689" cy="553998"/>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 </a:t>
            </a:r>
            <a:r>
              <a:rPr lang="it-IT" sz="3000" b="1" dirty="0" err="1">
                <a:solidFill>
                  <a:srgbClr val="0070C0"/>
                </a:solidFill>
                <a:latin typeface="Times New Roman" panose="02020603050405020304" pitchFamily="18" charset="0"/>
                <a:cs typeface="Times New Roman" panose="02020603050405020304" pitchFamily="18" charset="0"/>
              </a:rPr>
              <a:t>FELs</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photons</a:t>
            </a:r>
            <a:r>
              <a:rPr lang="it-IT" sz="3000" b="1" dirty="0">
                <a:solidFill>
                  <a:srgbClr val="0070C0"/>
                </a:solidFill>
                <a:latin typeface="Times New Roman" panose="02020603050405020304" pitchFamily="18" charset="0"/>
                <a:cs typeface="Times New Roman" panose="02020603050405020304" pitchFamily="18" charset="0"/>
              </a:rPr>
              <a:t> per </a:t>
            </a:r>
            <a:r>
              <a:rPr lang="it-IT" sz="3000" b="1" dirty="0" err="1">
                <a:solidFill>
                  <a:srgbClr val="0070C0"/>
                </a:solidFill>
                <a:latin typeface="Times New Roman" panose="02020603050405020304" pitchFamily="18" charset="0"/>
                <a:cs typeface="Times New Roman" panose="02020603050405020304" pitchFamily="18" charset="0"/>
              </a:rPr>
              <a:t>second</a:t>
            </a:r>
            <a:endParaRPr lang="it-IT" sz="3000" b="1" dirty="0">
              <a:solidFill>
                <a:srgbClr val="0070C0"/>
              </a:solidFill>
              <a:latin typeface="Times New Roman" panose="02020603050405020304" pitchFamily="18" charset="0"/>
              <a:cs typeface="Times New Roman" panose="02020603050405020304" pitchFamily="18" charset="0"/>
            </a:endParaRPr>
          </a:p>
        </p:txBody>
      </p:sp>
      <p:cxnSp>
        <p:nvCxnSpPr>
          <p:cNvPr id="10" name="Connettore diritto 9"/>
          <p:cNvCxnSpPr/>
          <p:nvPr/>
        </p:nvCxnSpPr>
        <p:spPr>
          <a:xfrm>
            <a:off x="4066981" y="3372551"/>
            <a:ext cx="4016828" cy="69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Tabella 8"/>
          <p:cNvGraphicFramePr>
            <a:graphicFrameLocks noGrp="1"/>
          </p:cNvGraphicFramePr>
          <p:nvPr>
            <p:extLst/>
          </p:nvPr>
        </p:nvGraphicFramePr>
        <p:xfrm>
          <a:off x="143508" y="2132857"/>
          <a:ext cx="2734492" cy="2834380"/>
        </p:xfrm>
        <a:graphic>
          <a:graphicData uri="http://schemas.openxmlformats.org/drawingml/2006/table">
            <a:tbl>
              <a:tblPr firstRow="1" bandRow="1">
                <a:tableStyleId>{5C22544A-7EE6-4342-B048-85BDC9FD1C3A}</a:tableStyleId>
              </a:tblPr>
              <a:tblGrid>
                <a:gridCol w="1367246">
                  <a:extLst>
                    <a:ext uri="{9D8B030D-6E8A-4147-A177-3AD203B41FA5}">
                      <a16:colId xmlns:a16="http://schemas.microsoft.com/office/drawing/2014/main" val="1362055675"/>
                    </a:ext>
                  </a:extLst>
                </a:gridCol>
                <a:gridCol w="1367246">
                  <a:extLst>
                    <a:ext uri="{9D8B030D-6E8A-4147-A177-3AD203B41FA5}">
                      <a16:colId xmlns:a16="http://schemas.microsoft.com/office/drawing/2014/main" val="2576708051"/>
                    </a:ext>
                  </a:extLst>
                </a:gridCol>
              </a:tblGrid>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err="1">
                          <a:solidFill>
                            <a:schemeClr val="tx1"/>
                          </a:solidFill>
                          <a:latin typeface="Times New Roman" panose="02020603050405020304" pitchFamily="18" charset="0"/>
                          <a:cs typeface="Times New Roman" panose="02020603050405020304" pitchFamily="18" charset="0"/>
                        </a:rPr>
                        <a:t>Pulse</a:t>
                      </a:r>
                      <a:r>
                        <a:rPr lang="it-IT" sz="1400" dirty="0">
                          <a:solidFill>
                            <a:schemeClr val="tx1"/>
                          </a:solidFill>
                          <a:latin typeface="Times New Roman" panose="02020603050405020304" pitchFamily="18" charset="0"/>
                          <a:cs typeface="Times New Roman" panose="02020603050405020304" pitchFamily="18" charset="0"/>
                        </a:rPr>
                        <a:t> per </a:t>
                      </a:r>
                      <a:r>
                        <a:rPr lang="it-IT" sz="1400" dirty="0" err="1">
                          <a:solidFill>
                            <a:schemeClr val="tx1"/>
                          </a:solidFill>
                          <a:latin typeface="Times New Roman" panose="02020603050405020304" pitchFamily="18" charset="0"/>
                          <a:cs typeface="Times New Roman" panose="02020603050405020304" pitchFamily="18" charset="0"/>
                        </a:rPr>
                        <a:t>second</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120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SACLA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2635225"/>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FERMI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10-50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09384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2935487"/>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27 kHz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11" name="Rettangolo 10"/>
          <p:cNvSpPr/>
          <p:nvPr/>
        </p:nvSpPr>
        <p:spPr>
          <a:xfrm>
            <a:off x="143508" y="2402886"/>
            <a:ext cx="2727960" cy="1458432"/>
          </a:xfrm>
          <a:prstGeom prst="rect">
            <a:avLst/>
          </a:prstGeom>
          <a:solidFill>
            <a:srgbClr val="D1A3FF">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11"/>
          <p:cNvSpPr/>
          <p:nvPr/>
        </p:nvSpPr>
        <p:spPr>
          <a:xfrm>
            <a:off x="143508" y="3861048"/>
            <a:ext cx="2727960" cy="297577"/>
          </a:xfrm>
          <a:prstGeom prst="rect">
            <a:avLst/>
          </a:prstGeom>
          <a:solidFill>
            <a:srgbClr val="FFC0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Rettangolo 12"/>
          <p:cNvSpPr/>
          <p:nvPr/>
        </p:nvSpPr>
        <p:spPr>
          <a:xfrm>
            <a:off x="143508" y="4166378"/>
            <a:ext cx="2727960" cy="577882"/>
          </a:xfrm>
          <a:prstGeom prst="rect">
            <a:avLst/>
          </a:prstGeom>
          <a:solidFill>
            <a:srgbClr val="FFFF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Stella a 5 punte 13"/>
          <p:cNvSpPr/>
          <p:nvPr/>
        </p:nvSpPr>
        <p:spPr>
          <a:xfrm>
            <a:off x="4247964" y="2564904"/>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Stella a 5 punte 14"/>
          <p:cNvSpPr/>
          <p:nvPr/>
        </p:nvSpPr>
        <p:spPr>
          <a:xfrm>
            <a:off x="4896036" y="2618910"/>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Stella a 5 punte 15"/>
          <p:cNvSpPr/>
          <p:nvPr/>
        </p:nvSpPr>
        <p:spPr>
          <a:xfrm>
            <a:off x="5436096" y="2726922"/>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Stella a 5 punte 16"/>
          <p:cNvSpPr/>
          <p:nvPr/>
        </p:nvSpPr>
        <p:spPr>
          <a:xfrm>
            <a:off x="5868144" y="2888940"/>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Stella a 5 punte 17"/>
          <p:cNvSpPr/>
          <p:nvPr/>
        </p:nvSpPr>
        <p:spPr>
          <a:xfrm>
            <a:off x="6354198" y="3104964"/>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Stella a 5 punte 18"/>
          <p:cNvSpPr/>
          <p:nvPr/>
        </p:nvSpPr>
        <p:spPr>
          <a:xfrm>
            <a:off x="7272300" y="3429000"/>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Stella a 5 punte 19"/>
          <p:cNvSpPr/>
          <p:nvPr/>
        </p:nvSpPr>
        <p:spPr>
          <a:xfrm>
            <a:off x="7002270" y="3266982"/>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Stella a 5 punte 20"/>
          <p:cNvSpPr/>
          <p:nvPr/>
        </p:nvSpPr>
        <p:spPr>
          <a:xfrm>
            <a:off x="6678234" y="3104964"/>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 name="Stella a 5 punte 21"/>
          <p:cNvSpPr/>
          <p:nvPr/>
        </p:nvSpPr>
        <p:spPr>
          <a:xfrm>
            <a:off x="6408204" y="2942946"/>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Stella a 5 punte 22"/>
          <p:cNvSpPr/>
          <p:nvPr/>
        </p:nvSpPr>
        <p:spPr>
          <a:xfrm>
            <a:off x="7488324" y="3591018"/>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igura a mano libera 23"/>
          <p:cNvSpPr/>
          <p:nvPr/>
        </p:nvSpPr>
        <p:spPr>
          <a:xfrm rot="20605251">
            <a:off x="4289315" y="2239187"/>
            <a:ext cx="2077541" cy="1349600"/>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Figura a mano libera 24"/>
          <p:cNvSpPr/>
          <p:nvPr/>
        </p:nvSpPr>
        <p:spPr>
          <a:xfrm rot="21431200">
            <a:off x="6164979" y="2817367"/>
            <a:ext cx="1512563" cy="1129418"/>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3" name="Connettore 2 2"/>
          <p:cNvCxnSpPr/>
          <p:nvPr/>
        </p:nvCxnSpPr>
        <p:spPr>
          <a:xfrm flipV="1">
            <a:off x="2897814" y="2888940"/>
            <a:ext cx="1944216" cy="1728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Figura a mano libera 26"/>
          <p:cNvSpPr/>
          <p:nvPr/>
        </p:nvSpPr>
        <p:spPr>
          <a:xfrm rot="1078952">
            <a:off x="6311875" y="2901531"/>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 name="Figura a mano libera 1"/>
          <p:cNvSpPr/>
          <p:nvPr/>
        </p:nvSpPr>
        <p:spPr>
          <a:xfrm>
            <a:off x="6525706" y="3239875"/>
            <a:ext cx="710531" cy="452486"/>
          </a:xfrm>
          <a:custGeom>
            <a:avLst/>
            <a:gdLst>
              <a:gd name="connsiteX0" fmla="*/ 763571 w 947375"/>
              <a:gd name="connsiteY0" fmla="*/ 358219 h 603315"/>
              <a:gd name="connsiteX1" fmla="*/ 659876 w 947375"/>
              <a:gd name="connsiteY1" fmla="*/ 263951 h 603315"/>
              <a:gd name="connsiteX2" fmla="*/ 631596 w 947375"/>
              <a:gd name="connsiteY2" fmla="*/ 245097 h 603315"/>
              <a:gd name="connsiteX3" fmla="*/ 575035 w 947375"/>
              <a:gd name="connsiteY3" fmla="*/ 197963 h 603315"/>
              <a:gd name="connsiteX4" fmla="*/ 490194 w 947375"/>
              <a:gd name="connsiteY4" fmla="*/ 141402 h 603315"/>
              <a:gd name="connsiteX5" fmla="*/ 424206 w 947375"/>
              <a:gd name="connsiteY5" fmla="*/ 94268 h 603315"/>
              <a:gd name="connsiteX6" fmla="*/ 301658 w 947375"/>
              <a:gd name="connsiteY6" fmla="*/ 56561 h 603315"/>
              <a:gd name="connsiteX7" fmla="*/ 226244 w 947375"/>
              <a:gd name="connsiteY7" fmla="*/ 18854 h 603315"/>
              <a:gd name="connsiteX8" fmla="*/ 122549 w 947375"/>
              <a:gd name="connsiteY8" fmla="*/ 0 h 603315"/>
              <a:gd name="connsiteX9" fmla="*/ 37707 w 947375"/>
              <a:gd name="connsiteY9" fmla="*/ 9427 h 603315"/>
              <a:gd name="connsiteX10" fmla="*/ 9427 w 947375"/>
              <a:gd name="connsiteY10" fmla="*/ 18854 h 603315"/>
              <a:gd name="connsiteX11" fmla="*/ 0 w 947375"/>
              <a:gd name="connsiteY11" fmla="*/ 47134 h 603315"/>
              <a:gd name="connsiteX12" fmla="*/ 18854 w 947375"/>
              <a:gd name="connsiteY12" fmla="*/ 160256 h 603315"/>
              <a:gd name="connsiteX13" fmla="*/ 84841 w 947375"/>
              <a:gd name="connsiteY13" fmla="*/ 207390 h 603315"/>
              <a:gd name="connsiteX14" fmla="*/ 113122 w 947375"/>
              <a:gd name="connsiteY14" fmla="*/ 226243 h 603315"/>
              <a:gd name="connsiteX15" fmla="*/ 188536 w 947375"/>
              <a:gd name="connsiteY15" fmla="*/ 254524 h 603315"/>
              <a:gd name="connsiteX16" fmla="*/ 254524 w 947375"/>
              <a:gd name="connsiteY16" fmla="*/ 292231 h 603315"/>
              <a:gd name="connsiteX17" fmla="*/ 273378 w 947375"/>
              <a:gd name="connsiteY17" fmla="*/ 320511 h 603315"/>
              <a:gd name="connsiteX18" fmla="*/ 301658 w 947375"/>
              <a:gd name="connsiteY18" fmla="*/ 329938 h 603315"/>
              <a:gd name="connsiteX19" fmla="*/ 339365 w 947375"/>
              <a:gd name="connsiteY19" fmla="*/ 348792 h 603315"/>
              <a:gd name="connsiteX20" fmla="*/ 452487 w 947375"/>
              <a:gd name="connsiteY20" fmla="*/ 424206 h 603315"/>
              <a:gd name="connsiteX21" fmla="*/ 518474 w 947375"/>
              <a:gd name="connsiteY21" fmla="*/ 480767 h 603315"/>
              <a:gd name="connsiteX22" fmla="*/ 546755 w 947375"/>
              <a:gd name="connsiteY22" fmla="*/ 490194 h 603315"/>
              <a:gd name="connsiteX23" fmla="*/ 575035 w 947375"/>
              <a:gd name="connsiteY23" fmla="*/ 509047 h 603315"/>
              <a:gd name="connsiteX24" fmla="*/ 612742 w 947375"/>
              <a:gd name="connsiteY24" fmla="*/ 518474 h 603315"/>
              <a:gd name="connsiteX25" fmla="*/ 716437 w 947375"/>
              <a:gd name="connsiteY25" fmla="*/ 556181 h 603315"/>
              <a:gd name="connsiteX26" fmla="*/ 791852 w 947375"/>
              <a:gd name="connsiteY26" fmla="*/ 575035 h 603315"/>
              <a:gd name="connsiteX27" fmla="*/ 886120 w 947375"/>
              <a:gd name="connsiteY27" fmla="*/ 603315 h 603315"/>
              <a:gd name="connsiteX28" fmla="*/ 942681 w 947375"/>
              <a:gd name="connsiteY28" fmla="*/ 593889 h 603315"/>
              <a:gd name="connsiteX29" fmla="*/ 933254 w 947375"/>
              <a:gd name="connsiteY29" fmla="*/ 509047 h 603315"/>
              <a:gd name="connsiteX30" fmla="*/ 895547 w 947375"/>
              <a:gd name="connsiteY30" fmla="*/ 424206 h 603315"/>
              <a:gd name="connsiteX31" fmla="*/ 867266 w 947375"/>
              <a:gd name="connsiteY31" fmla="*/ 414779 h 603315"/>
              <a:gd name="connsiteX32" fmla="*/ 810705 w 947375"/>
              <a:gd name="connsiteY32" fmla="*/ 386499 h 603315"/>
              <a:gd name="connsiteX33" fmla="*/ 763571 w 947375"/>
              <a:gd name="connsiteY33" fmla="*/ 358219 h 60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47375" h="603315">
                <a:moveTo>
                  <a:pt x="763571" y="358219"/>
                </a:moveTo>
                <a:cubicBezTo>
                  <a:pt x="738433" y="337794"/>
                  <a:pt x="819158" y="405534"/>
                  <a:pt x="659876" y="263951"/>
                </a:cubicBezTo>
                <a:cubicBezTo>
                  <a:pt x="651408" y="256424"/>
                  <a:pt x="640539" y="252053"/>
                  <a:pt x="631596" y="245097"/>
                </a:cubicBezTo>
                <a:cubicBezTo>
                  <a:pt x="612224" y="230030"/>
                  <a:pt x="594826" y="212476"/>
                  <a:pt x="575035" y="197963"/>
                </a:cubicBezTo>
                <a:cubicBezTo>
                  <a:pt x="547626" y="177863"/>
                  <a:pt x="517385" y="161795"/>
                  <a:pt x="490194" y="141402"/>
                </a:cubicBezTo>
                <a:cubicBezTo>
                  <a:pt x="487115" y="139093"/>
                  <a:pt x="434052" y="98206"/>
                  <a:pt x="424206" y="94268"/>
                </a:cubicBezTo>
                <a:cubicBezTo>
                  <a:pt x="299018" y="44192"/>
                  <a:pt x="414751" y="105029"/>
                  <a:pt x="301658" y="56561"/>
                </a:cubicBezTo>
                <a:cubicBezTo>
                  <a:pt x="275825" y="45490"/>
                  <a:pt x="253967" y="23475"/>
                  <a:pt x="226244" y="18854"/>
                </a:cubicBezTo>
                <a:cubicBezTo>
                  <a:pt x="153879" y="6793"/>
                  <a:pt x="188426" y="13176"/>
                  <a:pt x="122549" y="0"/>
                </a:cubicBezTo>
                <a:cubicBezTo>
                  <a:pt x="94268" y="3142"/>
                  <a:pt x="65775" y="4749"/>
                  <a:pt x="37707" y="9427"/>
                </a:cubicBezTo>
                <a:cubicBezTo>
                  <a:pt x="27906" y="11061"/>
                  <a:pt x="16453" y="11828"/>
                  <a:pt x="9427" y="18854"/>
                </a:cubicBezTo>
                <a:cubicBezTo>
                  <a:pt x="2401" y="25880"/>
                  <a:pt x="3142" y="37707"/>
                  <a:pt x="0" y="47134"/>
                </a:cubicBezTo>
                <a:cubicBezTo>
                  <a:pt x="6285" y="84841"/>
                  <a:pt x="-8177" y="133225"/>
                  <a:pt x="18854" y="160256"/>
                </a:cubicBezTo>
                <a:cubicBezTo>
                  <a:pt x="64916" y="206318"/>
                  <a:pt x="26941" y="174305"/>
                  <a:pt x="84841" y="207390"/>
                </a:cubicBezTo>
                <a:cubicBezTo>
                  <a:pt x="94678" y="213011"/>
                  <a:pt x="102708" y="221780"/>
                  <a:pt x="113122" y="226243"/>
                </a:cubicBezTo>
                <a:cubicBezTo>
                  <a:pt x="162464" y="247389"/>
                  <a:pt x="141408" y="220862"/>
                  <a:pt x="188536" y="254524"/>
                </a:cubicBezTo>
                <a:cubicBezTo>
                  <a:pt x="249018" y="297725"/>
                  <a:pt x="181493" y="273973"/>
                  <a:pt x="254524" y="292231"/>
                </a:cubicBezTo>
                <a:cubicBezTo>
                  <a:pt x="260809" y="301658"/>
                  <a:pt x="264531" y="313433"/>
                  <a:pt x="273378" y="320511"/>
                </a:cubicBezTo>
                <a:cubicBezTo>
                  <a:pt x="281137" y="326718"/>
                  <a:pt x="292525" y="326024"/>
                  <a:pt x="301658" y="329938"/>
                </a:cubicBezTo>
                <a:cubicBezTo>
                  <a:pt x="314574" y="335474"/>
                  <a:pt x="327673" y="340997"/>
                  <a:pt x="339365" y="348792"/>
                </a:cubicBezTo>
                <a:cubicBezTo>
                  <a:pt x="469343" y="435444"/>
                  <a:pt x="367301" y="381614"/>
                  <a:pt x="452487" y="424206"/>
                </a:cubicBezTo>
                <a:cubicBezTo>
                  <a:pt x="474776" y="446495"/>
                  <a:pt x="490255" y="464642"/>
                  <a:pt x="518474" y="480767"/>
                </a:cubicBezTo>
                <a:cubicBezTo>
                  <a:pt x="527102" y="485697"/>
                  <a:pt x="537867" y="485750"/>
                  <a:pt x="546755" y="490194"/>
                </a:cubicBezTo>
                <a:cubicBezTo>
                  <a:pt x="556888" y="495261"/>
                  <a:pt x="564622" y="504584"/>
                  <a:pt x="575035" y="509047"/>
                </a:cubicBezTo>
                <a:cubicBezTo>
                  <a:pt x="586943" y="514151"/>
                  <a:pt x="600451" y="514377"/>
                  <a:pt x="612742" y="518474"/>
                </a:cubicBezTo>
                <a:cubicBezTo>
                  <a:pt x="668980" y="537220"/>
                  <a:pt x="654801" y="540772"/>
                  <a:pt x="716437" y="556181"/>
                </a:cubicBezTo>
                <a:cubicBezTo>
                  <a:pt x="741575" y="562466"/>
                  <a:pt x="768676" y="563447"/>
                  <a:pt x="791852" y="575035"/>
                </a:cubicBezTo>
                <a:cubicBezTo>
                  <a:pt x="846655" y="602437"/>
                  <a:pt x="815698" y="591579"/>
                  <a:pt x="886120" y="603315"/>
                </a:cubicBezTo>
                <a:lnTo>
                  <a:pt x="942681" y="593889"/>
                </a:lnTo>
                <a:cubicBezTo>
                  <a:pt x="955406" y="568438"/>
                  <a:pt x="938835" y="536949"/>
                  <a:pt x="933254" y="509047"/>
                </a:cubicBezTo>
                <a:cubicBezTo>
                  <a:pt x="930237" y="493962"/>
                  <a:pt x="914352" y="439250"/>
                  <a:pt x="895547" y="424206"/>
                </a:cubicBezTo>
                <a:cubicBezTo>
                  <a:pt x="887788" y="417998"/>
                  <a:pt x="876154" y="419223"/>
                  <a:pt x="867266" y="414779"/>
                </a:cubicBezTo>
                <a:cubicBezTo>
                  <a:pt x="794169" y="378231"/>
                  <a:pt x="881791" y="410194"/>
                  <a:pt x="810705" y="386499"/>
                </a:cubicBezTo>
                <a:cubicBezTo>
                  <a:pt x="787954" y="352373"/>
                  <a:pt x="788709" y="378644"/>
                  <a:pt x="763571" y="35821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Stella a 5 punte 25"/>
          <p:cNvSpPr/>
          <p:nvPr/>
        </p:nvSpPr>
        <p:spPr>
          <a:xfrm>
            <a:off x="6732240" y="3320988"/>
            <a:ext cx="108012" cy="108012"/>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Stella a 5 punte 27"/>
          <p:cNvSpPr/>
          <p:nvPr/>
        </p:nvSpPr>
        <p:spPr>
          <a:xfrm>
            <a:off x="7002270" y="3483006"/>
            <a:ext cx="108012" cy="108012"/>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29" name="Picture 28">
            <a:extLst>
              <a:ext uri="{FF2B5EF4-FFF2-40B4-BE49-F238E27FC236}">
                <a16:creationId xmlns:a16="http://schemas.microsoft.com/office/drawing/2014/main" id="{50446FF0-414D-FC49-A2F2-96C150E4B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30" name="Footer Placeholder 1">
            <a:extLst>
              <a:ext uri="{FF2B5EF4-FFF2-40B4-BE49-F238E27FC236}">
                <a16:creationId xmlns:a16="http://schemas.microsoft.com/office/drawing/2014/main" id="{C09B04F7-9C34-A342-88C1-914E78C30A1E}"/>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Univ. of Padova - Dept.of Physics - July 17th, 2019</a:t>
            </a:r>
            <a:endParaRPr lang="en" spc="-10" dirty="0"/>
          </a:p>
        </p:txBody>
      </p:sp>
    </p:spTree>
    <p:extLst>
      <p:ext uri="{BB962C8B-B14F-4D97-AF65-F5344CB8AC3E}">
        <p14:creationId xmlns:p14="http://schemas.microsoft.com/office/powerpoint/2010/main" val="804789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454943B-3EC0-9A48-A550-BF6EFACEBAE8}"/>
              </a:ext>
            </a:extLst>
          </p:cNvPr>
          <p:cNvSpPr txBox="1"/>
          <p:nvPr/>
        </p:nvSpPr>
        <p:spPr>
          <a:xfrm>
            <a:off x="5867400" y="2286000"/>
            <a:ext cx="3246402" cy="369332"/>
          </a:xfrm>
          <a:prstGeom prst="rect">
            <a:avLst/>
          </a:prstGeom>
          <a:solidFill>
            <a:srgbClr val="92D050"/>
          </a:solidFill>
        </p:spPr>
        <p:txBody>
          <a:bodyPr wrap="none" rtlCol="0">
            <a:spAutoFit/>
          </a:bodyPr>
          <a:lstStyle/>
          <a:p>
            <a:r>
              <a:rPr lang="it-IT">
                <a:latin typeface="Casual" pitchFamily="2" charset="77"/>
              </a:rPr>
              <a:t>After 1 year of hard work...</a:t>
            </a:r>
          </a:p>
        </p:txBody>
      </p:sp>
      <p:pic>
        <p:nvPicPr>
          <p:cNvPr id="5" name="Picture 4">
            <a:extLst>
              <a:ext uri="{FF2B5EF4-FFF2-40B4-BE49-F238E27FC236}">
                <a16:creationId xmlns:a16="http://schemas.microsoft.com/office/drawing/2014/main" id="{1C72546F-FDB0-2F4C-B152-D4A886184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0"/>
            <a:ext cx="4849346" cy="6858000"/>
          </a:xfrm>
          <a:prstGeom prst="rect">
            <a:avLst/>
          </a:prstGeom>
        </p:spPr>
      </p:pic>
      <p:sp>
        <p:nvSpPr>
          <p:cNvPr id="8" name="TextBox 7">
            <a:extLst>
              <a:ext uri="{FF2B5EF4-FFF2-40B4-BE49-F238E27FC236}">
                <a16:creationId xmlns:a16="http://schemas.microsoft.com/office/drawing/2014/main" id="{11D2248B-0C9A-DA44-8788-9B989463FCA3}"/>
              </a:ext>
            </a:extLst>
          </p:cNvPr>
          <p:cNvSpPr txBox="1"/>
          <p:nvPr/>
        </p:nvSpPr>
        <p:spPr>
          <a:xfrm>
            <a:off x="5867400" y="3238500"/>
            <a:ext cx="3140603" cy="1200329"/>
          </a:xfrm>
          <a:prstGeom prst="rect">
            <a:avLst/>
          </a:prstGeom>
          <a:solidFill>
            <a:srgbClr val="92D050"/>
          </a:solidFill>
        </p:spPr>
        <p:txBody>
          <a:bodyPr wrap="none" rtlCol="0">
            <a:spAutoFit/>
          </a:bodyPr>
          <a:lstStyle/>
          <a:p>
            <a:r>
              <a:rPr lang="it-IT">
                <a:latin typeface="Casual" pitchFamily="2" charset="77"/>
              </a:rPr>
              <a:t>CDR has been published and</a:t>
            </a:r>
          </a:p>
          <a:p>
            <a:r>
              <a:rPr lang="it-IT">
                <a:latin typeface="Casual" pitchFamily="2" charset="77"/>
              </a:rPr>
              <a:t>available for download at</a:t>
            </a:r>
          </a:p>
          <a:p>
            <a:endParaRPr lang="it-IT">
              <a:latin typeface="Casual" pitchFamily="2" charset="77"/>
            </a:endParaRPr>
          </a:p>
          <a:p>
            <a:pPr algn="ctr"/>
            <a:r>
              <a:rPr lang="it-IT">
                <a:latin typeface="Casual" pitchFamily="2" charset="77"/>
              </a:rPr>
              <a:t>www.marix.eu</a:t>
            </a:r>
          </a:p>
        </p:txBody>
      </p:sp>
      <p:pic>
        <p:nvPicPr>
          <p:cNvPr id="9" name="Picture 8">
            <a:extLst>
              <a:ext uri="{FF2B5EF4-FFF2-40B4-BE49-F238E27FC236}">
                <a16:creationId xmlns:a16="http://schemas.microsoft.com/office/drawing/2014/main" id="{B7C6D7F5-FF60-4A4D-843B-A1A1EA9AD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0" name="TextBox 9">
            <a:extLst>
              <a:ext uri="{FF2B5EF4-FFF2-40B4-BE49-F238E27FC236}">
                <a16:creationId xmlns:a16="http://schemas.microsoft.com/office/drawing/2014/main" id="{80883E37-A975-9F49-A580-D5897AC8A656}"/>
              </a:ext>
            </a:extLst>
          </p:cNvPr>
          <p:cNvSpPr txBox="1"/>
          <p:nvPr/>
        </p:nvSpPr>
        <p:spPr>
          <a:xfrm>
            <a:off x="3505200" y="1229499"/>
            <a:ext cx="5257800" cy="523220"/>
          </a:xfrm>
          <a:prstGeom prst="rect">
            <a:avLst/>
          </a:prstGeom>
          <a:noFill/>
        </p:spPr>
        <p:txBody>
          <a:bodyPr wrap="square" rtlCol="0">
            <a:spAutoFit/>
          </a:bodyPr>
          <a:lstStyle/>
          <a:p>
            <a:r>
              <a:rPr lang="en-US" sz="2800">
                <a:latin typeface="Casual" charset="0"/>
                <a:ea typeface="Casual" charset="0"/>
                <a:cs typeface="Casual" charset="0"/>
              </a:rPr>
              <a:t>The Product</a:t>
            </a:r>
            <a:r>
              <a:rPr lang="en-US" sz="2000">
                <a:latin typeface="Casual" charset="0"/>
                <a:ea typeface="Casual" charset="0"/>
                <a:cs typeface="Casual" charset="0"/>
              </a:rPr>
              <a:t>: Conceptual Design Report</a:t>
            </a:r>
            <a:endParaRPr lang="en-US" sz="2000">
              <a:solidFill>
                <a:srgbClr val="00B050"/>
              </a:solidFill>
              <a:latin typeface="Casual" charset="0"/>
              <a:ea typeface="Casual" charset="0"/>
              <a:cs typeface="Casual" charset="0"/>
            </a:endParaRPr>
          </a:p>
        </p:txBody>
      </p:sp>
    </p:spTree>
    <p:extLst>
      <p:ext uri="{BB962C8B-B14F-4D97-AF65-F5344CB8AC3E}">
        <p14:creationId xmlns:p14="http://schemas.microsoft.com/office/powerpoint/2010/main" val="3418028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Rettangolo 4"/>
          <p:cNvSpPr/>
          <p:nvPr/>
        </p:nvSpPr>
        <p:spPr>
          <a:xfrm>
            <a:off x="491482" y="1086838"/>
            <a:ext cx="4332661" cy="553998"/>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Temporal</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pulse</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structure</a:t>
            </a:r>
            <a:endParaRPr lang="it-IT" sz="3000" b="1" dirty="0">
              <a:solidFill>
                <a:srgbClr val="0070C0"/>
              </a:solidFill>
              <a:latin typeface="Times New Roman" panose="02020603050405020304" pitchFamily="18" charset="0"/>
              <a:cs typeface="Times New Roman" panose="02020603050405020304" pitchFamily="18" charset="0"/>
            </a:endParaRPr>
          </a:p>
        </p:txBody>
      </p:sp>
      <p:grpSp>
        <p:nvGrpSpPr>
          <p:cNvPr id="7" name="Gruppo 6"/>
          <p:cNvGrpSpPr/>
          <p:nvPr/>
        </p:nvGrpSpPr>
        <p:grpSpPr>
          <a:xfrm>
            <a:off x="789975" y="2575015"/>
            <a:ext cx="3370546" cy="2219857"/>
            <a:chOff x="1906739" y="1152481"/>
            <a:chExt cx="7385305" cy="5424359"/>
          </a:xfrm>
        </p:grpSpPr>
        <p:pic>
          <p:nvPicPr>
            <p:cNvPr id="2" name="Immagine 1"/>
            <p:cNvPicPr>
              <a:picLocks noChangeAspect="1"/>
            </p:cNvPicPr>
            <p:nvPr/>
          </p:nvPicPr>
          <p:blipFill rotWithShape="1">
            <a:blip r:embed="rId2"/>
            <a:srcRect l="39754" t="26982" r="38745" b="48774"/>
            <a:stretch/>
          </p:blipFill>
          <p:spPr>
            <a:xfrm>
              <a:off x="1906739" y="1152481"/>
              <a:ext cx="7385305" cy="4475942"/>
            </a:xfrm>
            <a:prstGeom prst="rect">
              <a:avLst/>
            </a:prstGeom>
          </p:spPr>
        </p:pic>
        <p:pic>
          <p:nvPicPr>
            <p:cNvPr id="6" name="Immagine 5"/>
            <p:cNvPicPr>
              <a:picLocks noChangeAspect="1"/>
            </p:cNvPicPr>
            <p:nvPr/>
          </p:nvPicPr>
          <p:blipFill rotWithShape="1">
            <a:blip r:embed="rId2"/>
            <a:srcRect l="43193" t="40495" r="42721" b="54696"/>
            <a:stretch/>
          </p:blipFill>
          <p:spPr>
            <a:xfrm>
              <a:off x="3180226" y="5471690"/>
              <a:ext cx="4838330" cy="887766"/>
            </a:xfrm>
            <a:prstGeom prst="rect">
              <a:avLst/>
            </a:prstGeom>
          </p:spPr>
        </p:pic>
        <p:sp>
          <p:nvSpPr>
            <p:cNvPr id="3" name="CasellaDiTesto 2"/>
            <p:cNvSpPr txBox="1"/>
            <p:nvPr/>
          </p:nvSpPr>
          <p:spPr>
            <a:xfrm>
              <a:off x="2076847" y="5843571"/>
              <a:ext cx="1328386" cy="733269"/>
            </a:xfrm>
            <a:prstGeom prst="rect">
              <a:avLst/>
            </a:prstGeom>
            <a:noFill/>
          </p:spPr>
          <p:txBody>
            <a:bodyPr wrap="none" rtlCol="0">
              <a:spAutoFit/>
            </a:bodyPr>
            <a:lstStyle/>
            <a:p>
              <a:r>
                <a:rPr lang="it-IT" sz="1350" dirty="0" err="1"/>
                <a:t>MariX</a:t>
              </a:r>
              <a:endParaRPr lang="it-IT" sz="1350" dirty="0"/>
            </a:p>
          </p:txBody>
        </p:sp>
      </p:grpSp>
      <p:graphicFrame>
        <p:nvGraphicFramePr>
          <p:cNvPr id="8" name="Tabella 7"/>
          <p:cNvGraphicFramePr>
            <a:graphicFrameLocks noGrp="1"/>
          </p:cNvGraphicFramePr>
          <p:nvPr>
            <p:extLst/>
          </p:nvPr>
        </p:nvGraphicFramePr>
        <p:xfrm>
          <a:off x="4828901" y="2586594"/>
          <a:ext cx="2734492" cy="2834380"/>
        </p:xfrm>
        <a:graphic>
          <a:graphicData uri="http://schemas.openxmlformats.org/drawingml/2006/table">
            <a:tbl>
              <a:tblPr firstRow="1" bandRow="1">
                <a:tableStyleId>{5C22544A-7EE6-4342-B048-85BDC9FD1C3A}</a:tableStyleId>
              </a:tblPr>
              <a:tblGrid>
                <a:gridCol w="1367246">
                  <a:extLst>
                    <a:ext uri="{9D8B030D-6E8A-4147-A177-3AD203B41FA5}">
                      <a16:colId xmlns:a16="http://schemas.microsoft.com/office/drawing/2014/main" val="1362055675"/>
                    </a:ext>
                  </a:extLst>
                </a:gridCol>
                <a:gridCol w="1367246">
                  <a:extLst>
                    <a:ext uri="{9D8B030D-6E8A-4147-A177-3AD203B41FA5}">
                      <a16:colId xmlns:a16="http://schemas.microsoft.com/office/drawing/2014/main" val="2576708051"/>
                    </a:ext>
                  </a:extLst>
                </a:gridCol>
              </a:tblGrid>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err="1">
                          <a:solidFill>
                            <a:schemeClr val="tx1"/>
                          </a:solidFill>
                          <a:latin typeface="Times New Roman" panose="02020603050405020304" pitchFamily="18" charset="0"/>
                          <a:cs typeface="Times New Roman" panose="02020603050405020304" pitchFamily="18" charset="0"/>
                        </a:rPr>
                        <a:t>Pulse</a:t>
                      </a:r>
                      <a:r>
                        <a:rPr lang="it-IT" sz="1400" dirty="0">
                          <a:solidFill>
                            <a:schemeClr val="tx1"/>
                          </a:solidFill>
                          <a:latin typeface="Times New Roman" panose="02020603050405020304" pitchFamily="18" charset="0"/>
                          <a:cs typeface="Times New Roman" panose="02020603050405020304" pitchFamily="18" charset="0"/>
                        </a:rPr>
                        <a:t> per </a:t>
                      </a:r>
                      <a:r>
                        <a:rPr lang="it-IT" sz="1400" dirty="0" err="1">
                          <a:solidFill>
                            <a:schemeClr val="tx1"/>
                          </a:solidFill>
                          <a:latin typeface="Times New Roman" panose="02020603050405020304" pitchFamily="18" charset="0"/>
                          <a:cs typeface="Times New Roman" panose="02020603050405020304" pitchFamily="18" charset="0"/>
                        </a:rPr>
                        <a:t>second</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585721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120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696061"/>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SACLA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2635225"/>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FERMI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10-50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09384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30-60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2935487"/>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PSI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100 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60045"/>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EuXFEL</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27 kHz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303489"/>
                  </a:ext>
                </a:extLst>
              </a:tr>
              <a:tr h="292385">
                <a:tc>
                  <a:txBody>
                    <a:bodyPr/>
                    <a:lstStyle/>
                    <a:p>
                      <a:r>
                        <a:rPr lang="it-IT" sz="1400" dirty="0">
                          <a:solidFill>
                            <a:schemeClr val="tx1"/>
                          </a:solidFill>
                          <a:latin typeface="Times New Roman" panose="02020603050405020304" pitchFamily="18" charset="0"/>
                          <a:cs typeface="Times New Roman" panose="02020603050405020304" pitchFamily="18" charset="0"/>
                        </a:rPr>
                        <a:t>LCLS 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 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8251789"/>
                  </a:ext>
                </a:extLst>
              </a:tr>
              <a:tr h="292385">
                <a:tc>
                  <a:txBody>
                    <a:bodyPr/>
                    <a:lstStyle/>
                    <a:p>
                      <a:r>
                        <a:rPr lang="it-IT" sz="1400" dirty="0" err="1">
                          <a:solidFill>
                            <a:schemeClr val="tx1"/>
                          </a:solidFill>
                          <a:latin typeface="Times New Roman" panose="02020603050405020304" pitchFamily="18" charset="0"/>
                          <a:cs typeface="Times New Roman" panose="02020603050405020304" pitchFamily="18" charset="0"/>
                        </a:rPr>
                        <a:t>MariX</a:t>
                      </a:r>
                      <a:endParaRPr lang="it-IT"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dirty="0">
                          <a:solidFill>
                            <a:schemeClr val="tx1"/>
                          </a:solidFill>
                          <a:latin typeface="Times New Roman" panose="02020603050405020304" pitchFamily="18" charset="0"/>
                          <a:cs typeface="Times New Roman" panose="02020603050405020304" pitchFamily="18" charset="0"/>
                        </a:rPr>
                        <a:t>1MHz</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8237217"/>
                  </a:ext>
                </a:extLst>
              </a:tr>
            </a:tbl>
          </a:graphicData>
        </a:graphic>
      </p:graphicFrame>
      <p:sp>
        <p:nvSpPr>
          <p:cNvPr id="9" name="Rettangolo 8"/>
          <p:cNvSpPr/>
          <p:nvPr/>
        </p:nvSpPr>
        <p:spPr>
          <a:xfrm>
            <a:off x="4838700" y="2884170"/>
            <a:ext cx="2727960" cy="1458432"/>
          </a:xfrm>
          <a:prstGeom prst="rect">
            <a:avLst/>
          </a:prstGeom>
          <a:solidFill>
            <a:srgbClr val="D1A3FF">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Rettangolo 9"/>
          <p:cNvSpPr/>
          <p:nvPr/>
        </p:nvSpPr>
        <p:spPr>
          <a:xfrm>
            <a:off x="4838700" y="4342602"/>
            <a:ext cx="2727960" cy="297577"/>
          </a:xfrm>
          <a:prstGeom prst="rect">
            <a:avLst/>
          </a:prstGeom>
          <a:solidFill>
            <a:srgbClr val="FFC0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Rettangolo 10"/>
          <p:cNvSpPr/>
          <p:nvPr/>
        </p:nvSpPr>
        <p:spPr>
          <a:xfrm>
            <a:off x="4838700" y="4640179"/>
            <a:ext cx="2727960" cy="577882"/>
          </a:xfrm>
          <a:prstGeom prst="rect">
            <a:avLst/>
          </a:prstGeom>
          <a:solidFill>
            <a:srgbClr val="FFFF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CasellaDiTesto 11"/>
          <p:cNvSpPr txBox="1"/>
          <p:nvPr/>
        </p:nvSpPr>
        <p:spPr>
          <a:xfrm>
            <a:off x="7866366" y="2996952"/>
            <a:ext cx="1055097" cy="71558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Room</a:t>
            </a:r>
          </a:p>
          <a:p>
            <a:r>
              <a:rPr lang="it-IT" sz="1350" dirty="0">
                <a:latin typeface="Times New Roman" panose="02020603050405020304" pitchFamily="18" charset="0"/>
                <a:cs typeface="Times New Roman" panose="02020603050405020304" pitchFamily="18" charset="0"/>
              </a:rPr>
              <a:t> temperature</a:t>
            </a:r>
          </a:p>
          <a:p>
            <a:r>
              <a:rPr lang="it-IT" sz="1350" dirty="0" err="1">
                <a:latin typeface="Times New Roman" panose="02020603050405020304" pitchFamily="18" charset="0"/>
                <a:cs typeface="Times New Roman" panose="02020603050405020304" pitchFamily="18" charset="0"/>
              </a:rPr>
              <a:t>linacs</a:t>
            </a:r>
            <a:endParaRPr lang="it-IT" sz="1350" dirty="0">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7650342" y="4481525"/>
            <a:ext cx="1401346"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Superconducting</a:t>
            </a:r>
            <a:r>
              <a:rPr lang="it-IT" sz="1350" dirty="0">
                <a:latin typeface="Times New Roman" panose="02020603050405020304" pitchFamily="18" charset="0"/>
                <a:cs typeface="Times New Roman" panose="02020603050405020304" pitchFamily="18" charset="0"/>
              </a:rPr>
              <a:t> </a:t>
            </a:r>
          </a:p>
          <a:p>
            <a:r>
              <a:rPr lang="it-IT" sz="1350" dirty="0" err="1">
                <a:latin typeface="Times New Roman" panose="02020603050405020304" pitchFamily="18" charset="0"/>
                <a:cs typeface="Times New Roman" panose="02020603050405020304" pitchFamily="18" charset="0"/>
              </a:rPr>
              <a:t>linacs</a:t>
            </a:r>
            <a:endParaRPr lang="it-IT" sz="135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6C48BB9-2A63-D748-813F-C97D09494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6" name="Footer Placeholder 1">
            <a:extLst>
              <a:ext uri="{FF2B5EF4-FFF2-40B4-BE49-F238E27FC236}">
                <a16:creationId xmlns:a16="http://schemas.microsoft.com/office/drawing/2014/main" id="{76A1AE4A-A0E9-9A47-9827-7CCD7C2E76FA}"/>
              </a:ext>
            </a:extLst>
          </p:cNvPr>
          <p:cNvSpPr txBox="1">
            <a:spLocks/>
          </p:cNvSpPr>
          <p:nvPr/>
        </p:nvSpPr>
        <p:spPr>
          <a:xfrm>
            <a:off x="38100" y="6553200"/>
            <a:ext cx="49149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MariX Seminar – Elettra - Trieste - July 12th, 2019</a:t>
            </a:r>
            <a:endParaRPr lang="en" spc="-10" dirty="0"/>
          </a:p>
        </p:txBody>
      </p:sp>
    </p:spTree>
    <p:extLst>
      <p:ext uri="{BB962C8B-B14F-4D97-AF65-F5344CB8AC3E}">
        <p14:creationId xmlns:p14="http://schemas.microsoft.com/office/powerpoint/2010/main" val="361091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EF62D83-7BA6-0043-89FB-0BBC79EFD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820738"/>
            <a:ext cx="8846778" cy="5834831"/>
          </a:xfrm>
          <a:prstGeom prst="rect">
            <a:avLst/>
          </a:prstGeom>
        </p:spPr>
      </p:pic>
      <p:pic>
        <p:nvPicPr>
          <p:cNvPr id="8" name="Picture 7">
            <a:extLst>
              <a:ext uri="{FF2B5EF4-FFF2-40B4-BE49-F238E27FC236}">
                <a16:creationId xmlns:a16="http://schemas.microsoft.com/office/drawing/2014/main" id="{5B54DEE1-6E31-3C46-B66E-046C661BF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930" y="4362634"/>
            <a:ext cx="762000" cy="448997"/>
          </a:xfrm>
          <a:prstGeom prst="rect">
            <a:avLst/>
          </a:prstGeom>
        </p:spPr>
      </p:pic>
      <p:sp>
        <p:nvSpPr>
          <p:cNvPr id="9" name="TextBox 8">
            <a:extLst>
              <a:ext uri="{FF2B5EF4-FFF2-40B4-BE49-F238E27FC236}">
                <a16:creationId xmlns:a16="http://schemas.microsoft.com/office/drawing/2014/main" id="{7F35AF39-6473-FF47-840C-33E593679F5D}"/>
              </a:ext>
            </a:extLst>
          </p:cNvPr>
          <p:cNvSpPr txBox="1"/>
          <p:nvPr/>
        </p:nvSpPr>
        <p:spPr>
          <a:xfrm>
            <a:off x="7899278" y="5436685"/>
            <a:ext cx="1209305" cy="369332"/>
          </a:xfrm>
          <a:prstGeom prst="rect">
            <a:avLst/>
          </a:prstGeom>
          <a:noFill/>
        </p:spPr>
        <p:txBody>
          <a:bodyPr wrap="none" rtlCol="0">
            <a:spAutoFit/>
          </a:bodyPr>
          <a:lstStyle/>
          <a:p>
            <a:r>
              <a:rPr lang="it-IT"/>
              <a:t>Citta’ Studi</a:t>
            </a:r>
          </a:p>
        </p:txBody>
      </p:sp>
      <p:pic>
        <p:nvPicPr>
          <p:cNvPr id="10" name="Picture 9">
            <a:extLst>
              <a:ext uri="{FF2B5EF4-FFF2-40B4-BE49-F238E27FC236}">
                <a16:creationId xmlns:a16="http://schemas.microsoft.com/office/drawing/2014/main" id="{7427C0D5-05C4-D34F-9CD7-6EA8B4476C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243" y="2052888"/>
            <a:ext cx="1149350" cy="317500"/>
          </a:xfrm>
          <a:prstGeom prst="rect">
            <a:avLst/>
          </a:prstGeom>
        </p:spPr>
      </p:pic>
      <p:pic>
        <p:nvPicPr>
          <p:cNvPr id="11" name="Picture 10">
            <a:extLst>
              <a:ext uri="{FF2B5EF4-FFF2-40B4-BE49-F238E27FC236}">
                <a16:creationId xmlns:a16="http://schemas.microsoft.com/office/drawing/2014/main" id="{C8116D54-E694-BC45-A2D2-19EE310E52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9705" y="2438400"/>
            <a:ext cx="860425" cy="585638"/>
          </a:xfrm>
          <a:prstGeom prst="rect">
            <a:avLst/>
          </a:prstGeom>
        </p:spPr>
      </p:pic>
      <p:sp>
        <p:nvSpPr>
          <p:cNvPr id="12" name="Oval 11">
            <a:extLst>
              <a:ext uri="{FF2B5EF4-FFF2-40B4-BE49-F238E27FC236}">
                <a16:creationId xmlns:a16="http://schemas.microsoft.com/office/drawing/2014/main" id="{137F9740-427B-CC47-818B-C120FF763A8E}"/>
              </a:ext>
            </a:extLst>
          </p:cNvPr>
          <p:cNvSpPr/>
          <p:nvPr/>
        </p:nvSpPr>
        <p:spPr>
          <a:xfrm>
            <a:off x="304800" y="1066800"/>
            <a:ext cx="1676400" cy="1143000"/>
          </a:xfrm>
          <a:prstGeom prst="ellipse">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4">
            <a:extLst>
              <a:ext uri="{FF2B5EF4-FFF2-40B4-BE49-F238E27FC236}">
                <a16:creationId xmlns:a16="http://schemas.microsoft.com/office/drawing/2014/main" id="{33E342D5-547A-B54F-BF8F-F42BEABCF6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0427" y="4953000"/>
            <a:ext cx="1327373" cy="482681"/>
          </a:xfrm>
          <a:prstGeom prst="rect">
            <a:avLst/>
          </a:prstGeom>
        </p:spPr>
      </p:pic>
      <p:sp>
        <p:nvSpPr>
          <p:cNvPr id="13" name="TextBox 12">
            <a:extLst>
              <a:ext uri="{FF2B5EF4-FFF2-40B4-BE49-F238E27FC236}">
                <a16:creationId xmlns:a16="http://schemas.microsoft.com/office/drawing/2014/main" id="{1C033D90-C5FB-5743-BDB6-943BC4C867AC}"/>
              </a:ext>
            </a:extLst>
          </p:cNvPr>
          <p:cNvSpPr txBox="1"/>
          <p:nvPr/>
        </p:nvSpPr>
        <p:spPr>
          <a:xfrm>
            <a:off x="6781800" y="6324600"/>
            <a:ext cx="860813" cy="369332"/>
          </a:xfrm>
          <a:prstGeom prst="rect">
            <a:avLst/>
          </a:prstGeom>
          <a:noFill/>
        </p:spPr>
        <p:txBody>
          <a:bodyPr wrap="none" rtlCol="0">
            <a:spAutoFit/>
          </a:bodyPr>
          <a:lstStyle/>
          <a:p>
            <a:r>
              <a:rPr lang="it-IT"/>
              <a:t>Ateneo</a:t>
            </a:r>
          </a:p>
        </p:txBody>
      </p:sp>
      <p:pic>
        <p:nvPicPr>
          <p:cNvPr id="14" name="Picture 13">
            <a:extLst>
              <a:ext uri="{FF2B5EF4-FFF2-40B4-BE49-F238E27FC236}">
                <a16:creationId xmlns:a16="http://schemas.microsoft.com/office/drawing/2014/main" id="{4AEC5C32-8940-D843-8A77-2EBC903EE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399" y="5979284"/>
            <a:ext cx="1194417" cy="434333"/>
          </a:xfrm>
          <a:prstGeom prst="rect">
            <a:avLst/>
          </a:prstGeom>
        </p:spPr>
      </p:pic>
      <p:pic>
        <p:nvPicPr>
          <p:cNvPr id="15" name="Picture 14">
            <a:extLst>
              <a:ext uri="{FF2B5EF4-FFF2-40B4-BE49-F238E27FC236}">
                <a16:creationId xmlns:a16="http://schemas.microsoft.com/office/drawing/2014/main" id="{00B6221E-932A-5A41-AE51-154CC55688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7" name="Footer Placeholder 2">
            <a:extLst>
              <a:ext uri="{FF2B5EF4-FFF2-40B4-BE49-F238E27FC236}">
                <a16:creationId xmlns:a16="http://schemas.microsoft.com/office/drawing/2014/main" id="{03B842CB-1358-F44C-98FA-AEC776FA6A7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284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8195872" y="5193255"/>
            <a:ext cx="948128" cy="80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Immagine 3"/>
          <p:cNvPicPr>
            <a:picLocks noChangeAspect="1"/>
          </p:cNvPicPr>
          <p:nvPr/>
        </p:nvPicPr>
        <p:blipFill>
          <a:blip r:embed="rId3"/>
          <a:stretch>
            <a:fillRect/>
          </a:stretch>
        </p:blipFill>
        <p:spPr>
          <a:xfrm>
            <a:off x="716324" y="1343025"/>
            <a:ext cx="7829808" cy="3667125"/>
          </a:xfrm>
          <a:prstGeom prst="rect">
            <a:avLst/>
          </a:prstGeom>
        </p:spPr>
      </p:pic>
      <p:sp>
        <p:nvSpPr>
          <p:cNvPr id="5" name="CasellaDiTesto 4"/>
          <p:cNvSpPr txBox="1"/>
          <p:nvPr/>
        </p:nvSpPr>
        <p:spPr>
          <a:xfrm>
            <a:off x="121763" y="5083254"/>
            <a:ext cx="8888887" cy="1246495"/>
          </a:xfrm>
          <a:prstGeom prst="rect">
            <a:avLst/>
          </a:prstGeom>
          <a:noFill/>
        </p:spPr>
        <p:txBody>
          <a:bodyPr wrap="square" rtlCol="0">
            <a:spAutoFit/>
          </a:bodyPr>
          <a:lstStyle/>
          <a:p>
            <a:pPr algn="just"/>
            <a:r>
              <a:rPr lang="it-IT" sz="1500" dirty="0">
                <a:latin typeface="+mj-lt"/>
              </a:rPr>
              <a:t>La scala sub-nanometrica (piccole molecole), la scala 1-10 nm (proteine e complessi), la scala 10-100 nm (</a:t>
            </a:r>
            <a:r>
              <a:rPr lang="it-IT" sz="1500" dirty="0" err="1">
                <a:latin typeface="+mj-lt"/>
              </a:rPr>
              <a:t>organelle</a:t>
            </a:r>
            <a:r>
              <a:rPr lang="it-IT" sz="1500" dirty="0">
                <a:latin typeface="+mj-lt"/>
              </a:rPr>
              <a:t>, virus), la scala micrometrica (cellule) sono suscettibili di </a:t>
            </a:r>
            <a:r>
              <a:rPr lang="it-IT" sz="1500" dirty="0" err="1">
                <a:latin typeface="+mj-lt"/>
              </a:rPr>
              <a:t>imaging</a:t>
            </a:r>
            <a:r>
              <a:rPr lang="it-IT" sz="1500" dirty="0">
                <a:latin typeface="+mj-lt"/>
              </a:rPr>
              <a:t> con la diffrazione coerente con </a:t>
            </a:r>
            <a:r>
              <a:rPr lang="it-IT" sz="1500" dirty="0">
                <a:latin typeface="Symbol" charset="2"/>
                <a:cs typeface="Symbol" charset="2"/>
              </a:rPr>
              <a:t>l</a:t>
            </a:r>
            <a:r>
              <a:rPr lang="it-IT" sz="1500" dirty="0">
                <a:latin typeface="+mj-lt"/>
              </a:rPr>
              <a:t>=0.2 nm) </a:t>
            </a:r>
          </a:p>
          <a:p>
            <a:pPr algn="just"/>
            <a:endParaRPr lang="it-IT" sz="1500" dirty="0">
              <a:latin typeface="+mj-lt"/>
            </a:endParaRPr>
          </a:p>
          <a:p>
            <a:pPr algn="just"/>
            <a:r>
              <a:rPr lang="it-IT" sz="1500" dirty="0">
                <a:latin typeface="+mj-lt"/>
              </a:rPr>
              <a:t>Coherent diffraction imaging with 2 Angstrom (6 keV) X-rays is ideal for proteins (1-10 nm) and viruses (100 nm) </a:t>
            </a:r>
          </a:p>
        </p:txBody>
      </p:sp>
      <p:sp>
        <p:nvSpPr>
          <p:cNvPr id="6" name="CasellaDiTesto 5"/>
          <p:cNvSpPr txBox="1"/>
          <p:nvPr/>
        </p:nvSpPr>
        <p:spPr>
          <a:xfrm rot="16200000">
            <a:off x="-1487838" y="3124541"/>
            <a:ext cx="3229592" cy="276999"/>
          </a:xfrm>
          <a:prstGeom prst="rect">
            <a:avLst/>
          </a:prstGeom>
          <a:noFill/>
        </p:spPr>
        <p:txBody>
          <a:bodyPr wrap="square" rtlCol="0">
            <a:spAutoFit/>
          </a:bodyPr>
          <a:lstStyle/>
          <a:p>
            <a:pPr algn="ctr"/>
            <a:r>
              <a:rPr lang="it-IT" sz="1200" dirty="0">
                <a:solidFill>
                  <a:schemeClr val="accent5">
                    <a:lumMod val="60000"/>
                    <a:lumOff val="40000"/>
                  </a:schemeClr>
                </a:solidFill>
                <a:latin typeface="+mj-lt"/>
              </a:rPr>
              <a:t>Fonte dei grafici: </a:t>
            </a:r>
            <a:r>
              <a:rPr lang="it-IT" sz="1200" dirty="0" err="1">
                <a:solidFill>
                  <a:schemeClr val="accent5">
                    <a:lumMod val="60000"/>
                    <a:lumOff val="40000"/>
                  </a:schemeClr>
                </a:solidFill>
                <a:latin typeface="+mj-lt"/>
              </a:rPr>
              <a:t>SwissFEL</a:t>
            </a:r>
            <a:r>
              <a:rPr lang="it-IT" sz="1200" dirty="0">
                <a:solidFill>
                  <a:schemeClr val="accent5">
                    <a:lumMod val="60000"/>
                    <a:lumOff val="40000"/>
                  </a:schemeClr>
                </a:solidFill>
                <a:latin typeface="+mj-lt"/>
              </a:rPr>
              <a:t> Science Case</a:t>
            </a:r>
          </a:p>
        </p:txBody>
      </p:sp>
      <p:sp>
        <p:nvSpPr>
          <p:cNvPr id="7" name="Titolo 1">
            <a:extLst>
              <a:ext uri="{FF2B5EF4-FFF2-40B4-BE49-F238E27FC236}">
                <a16:creationId xmlns:a16="http://schemas.microsoft.com/office/drawing/2014/main" id="{89CE41F5-6B67-DF45-A075-4791132325AD}"/>
              </a:ext>
            </a:extLst>
          </p:cNvPr>
          <p:cNvSpPr txBox="1">
            <a:spLocks/>
          </p:cNvSpPr>
          <p:nvPr/>
        </p:nvSpPr>
        <p:spPr>
          <a:xfrm>
            <a:off x="121763" y="348853"/>
            <a:ext cx="8874812"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300" b="1" dirty="0">
                <a:solidFill>
                  <a:srgbClr val="0070C0"/>
                </a:solidFill>
                <a:latin typeface="Times New Roman" panose="02020603050405020304" pitchFamily="18" charset="0"/>
                <a:cs typeface="Times New Roman" panose="02020603050405020304" pitchFamily="18" charset="0"/>
              </a:rPr>
              <a:t>   MariX Free Electron Laser Scientific Case</a:t>
            </a:r>
            <a:endParaRPr lang="it-IT" sz="3300" dirty="0"/>
          </a:p>
        </p:txBody>
      </p:sp>
      <p:pic>
        <p:nvPicPr>
          <p:cNvPr id="8" name="Picture 7">
            <a:extLst>
              <a:ext uri="{FF2B5EF4-FFF2-40B4-BE49-F238E27FC236}">
                <a16:creationId xmlns:a16="http://schemas.microsoft.com/office/drawing/2014/main" id="{E495DA77-6D9A-6C4B-8C56-FB9BF5C98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0" name="Immagine 2" descr="infn-new.gif">
            <a:extLst>
              <a:ext uri="{FF2B5EF4-FFF2-40B4-BE49-F238E27FC236}">
                <a16:creationId xmlns:a16="http://schemas.microsoft.com/office/drawing/2014/main" id="{1BD27AEF-918D-B04B-B640-84A31476A3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F61A5D46-AD66-554B-A2BE-2F2329D6F61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05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8195872" y="5193255"/>
            <a:ext cx="948128" cy="80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Immagine 3"/>
          <p:cNvPicPr>
            <a:picLocks noChangeAspect="1"/>
          </p:cNvPicPr>
          <p:nvPr/>
        </p:nvPicPr>
        <p:blipFill>
          <a:blip r:embed="rId3"/>
          <a:stretch>
            <a:fillRect/>
          </a:stretch>
        </p:blipFill>
        <p:spPr>
          <a:xfrm>
            <a:off x="0" y="1201530"/>
            <a:ext cx="4173426" cy="2963738"/>
          </a:xfrm>
          <a:prstGeom prst="rect">
            <a:avLst/>
          </a:prstGeom>
        </p:spPr>
      </p:pic>
      <p:pic>
        <p:nvPicPr>
          <p:cNvPr id="5" name="Immagine 4"/>
          <p:cNvPicPr>
            <a:picLocks noChangeAspect="1"/>
          </p:cNvPicPr>
          <p:nvPr/>
        </p:nvPicPr>
        <p:blipFill>
          <a:blip r:embed="rId4"/>
          <a:stretch>
            <a:fillRect/>
          </a:stretch>
        </p:blipFill>
        <p:spPr>
          <a:xfrm>
            <a:off x="4214469" y="1768731"/>
            <a:ext cx="4929532" cy="4232020"/>
          </a:xfrm>
          <a:prstGeom prst="rect">
            <a:avLst/>
          </a:prstGeom>
        </p:spPr>
      </p:pic>
      <p:sp>
        <p:nvSpPr>
          <p:cNvPr id="2" name="CasellaDiTesto 1"/>
          <p:cNvSpPr txBox="1"/>
          <p:nvPr/>
        </p:nvSpPr>
        <p:spPr>
          <a:xfrm>
            <a:off x="0" y="857250"/>
            <a:ext cx="9144000" cy="369332"/>
          </a:xfrm>
          <a:prstGeom prst="rect">
            <a:avLst/>
          </a:prstGeom>
          <a:noFill/>
        </p:spPr>
        <p:txBody>
          <a:bodyPr wrap="square" rtlCol="0">
            <a:spAutoFit/>
          </a:bodyPr>
          <a:lstStyle/>
          <a:p>
            <a:pPr algn="ctr"/>
            <a:r>
              <a:rPr lang="it-IT" sz="1800" dirty="0" err="1">
                <a:solidFill>
                  <a:srgbClr val="FF0000"/>
                </a:solidFill>
              </a:rPr>
              <a:t>Coherent</a:t>
            </a:r>
            <a:r>
              <a:rPr lang="it-IT" sz="1800" dirty="0">
                <a:solidFill>
                  <a:srgbClr val="FF0000"/>
                </a:solidFill>
              </a:rPr>
              <a:t> </a:t>
            </a:r>
            <a:r>
              <a:rPr lang="it-IT" sz="1800" dirty="0" err="1">
                <a:solidFill>
                  <a:srgbClr val="FF0000"/>
                </a:solidFill>
              </a:rPr>
              <a:t>Diffraction</a:t>
            </a:r>
            <a:r>
              <a:rPr lang="it-IT" sz="1800" dirty="0">
                <a:solidFill>
                  <a:srgbClr val="FF0000"/>
                </a:solidFill>
              </a:rPr>
              <a:t> </a:t>
            </a:r>
            <a:r>
              <a:rPr lang="it-IT" sz="1800" dirty="0" err="1">
                <a:solidFill>
                  <a:srgbClr val="FF0000"/>
                </a:solidFill>
              </a:rPr>
              <a:t>Imaging</a:t>
            </a:r>
            <a:r>
              <a:rPr lang="it-IT" sz="1800" dirty="0">
                <a:solidFill>
                  <a:srgbClr val="FF0000"/>
                </a:solidFill>
              </a:rPr>
              <a:t> di </a:t>
            </a:r>
            <a:r>
              <a:rPr lang="it-IT" sz="1800" dirty="0" err="1">
                <a:solidFill>
                  <a:srgbClr val="FF0000"/>
                </a:solidFill>
              </a:rPr>
              <a:t>nanoscristalli</a:t>
            </a:r>
            <a:r>
              <a:rPr lang="it-IT" sz="1800" dirty="0">
                <a:solidFill>
                  <a:srgbClr val="FF0000"/>
                </a:solidFill>
              </a:rPr>
              <a:t> e macromolecole</a:t>
            </a:r>
          </a:p>
        </p:txBody>
      </p:sp>
      <p:sp>
        <p:nvSpPr>
          <p:cNvPr id="6" name="Titolo 1">
            <a:extLst>
              <a:ext uri="{FF2B5EF4-FFF2-40B4-BE49-F238E27FC236}">
                <a16:creationId xmlns:a16="http://schemas.microsoft.com/office/drawing/2014/main" id="{2FD68AF1-8892-2C46-BAA3-507F90A8270A}"/>
              </a:ext>
            </a:extLst>
          </p:cNvPr>
          <p:cNvSpPr txBox="1">
            <a:spLocks/>
          </p:cNvSpPr>
          <p:nvPr/>
        </p:nvSpPr>
        <p:spPr>
          <a:xfrm>
            <a:off x="363194" y="89090"/>
            <a:ext cx="7714006"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a:solidFill>
                  <a:srgbClr val="0070C0"/>
                </a:solidFill>
                <a:latin typeface="Times New Roman" panose="02020603050405020304" pitchFamily="18" charset="0"/>
                <a:cs typeface="Times New Roman" panose="02020603050405020304" pitchFamily="18" charset="0"/>
              </a:rPr>
              <a:t>   MariX Free Electron Laser Scientific Case</a:t>
            </a:r>
            <a:endParaRPr lang="it-IT" sz="2400" dirty="0"/>
          </a:p>
        </p:txBody>
      </p:sp>
      <p:sp>
        <p:nvSpPr>
          <p:cNvPr id="8" name="Footer Placeholder 2">
            <a:extLst>
              <a:ext uri="{FF2B5EF4-FFF2-40B4-BE49-F238E27FC236}">
                <a16:creationId xmlns:a16="http://schemas.microsoft.com/office/drawing/2014/main" id="{2A76C3A1-75CD-624A-A5BA-7C09EBD5A982}"/>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3699983-116F-5347-BBAC-278340369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0" name="Immagine 2" descr="infn-new.gif">
            <a:extLst>
              <a:ext uri="{FF2B5EF4-FFF2-40B4-BE49-F238E27FC236}">
                <a16:creationId xmlns:a16="http://schemas.microsoft.com/office/drawing/2014/main" id="{FFAC2C2F-911E-C641-A9AA-8B7FD96EE1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186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Immagine 83"/>
          <p:cNvPicPr>
            <a:picLocks noChangeAspect="1"/>
          </p:cNvPicPr>
          <p:nvPr/>
        </p:nvPicPr>
        <p:blipFill rotWithShape="1">
          <a:blip r:embed="rId2"/>
          <a:srcRect l="36260" t="37298" r="38596" b="33939"/>
          <a:stretch/>
        </p:blipFill>
        <p:spPr>
          <a:xfrm>
            <a:off x="0" y="1430779"/>
            <a:ext cx="3500311" cy="2359022"/>
          </a:xfrm>
          <a:prstGeom prst="rect">
            <a:avLst/>
          </a:prstGeom>
        </p:spPr>
      </p:pic>
      <p:pic>
        <p:nvPicPr>
          <p:cNvPr id="2" name="Immagine 1"/>
          <p:cNvPicPr>
            <a:picLocks noChangeAspect="1"/>
          </p:cNvPicPr>
          <p:nvPr/>
        </p:nvPicPr>
        <p:blipFill rotWithShape="1">
          <a:blip r:embed="rId3"/>
          <a:srcRect l="6215" t="15406" r="28989" b="649"/>
          <a:stretch/>
        </p:blipFill>
        <p:spPr>
          <a:xfrm>
            <a:off x="0" y="3710502"/>
            <a:ext cx="3599892" cy="2268252"/>
          </a:xfrm>
          <a:prstGeom prst="rect">
            <a:avLst/>
          </a:prstGeom>
        </p:spPr>
      </p:pic>
      <p:sp>
        <p:nvSpPr>
          <p:cNvPr id="5" name="Rettangolo 4"/>
          <p:cNvSpPr/>
          <p:nvPr/>
        </p:nvSpPr>
        <p:spPr>
          <a:xfrm>
            <a:off x="0" y="857250"/>
            <a:ext cx="9078278" cy="627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 name="Rettangolo 3"/>
          <p:cNvSpPr/>
          <p:nvPr/>
        </p:nvSpPr>
        <p:spPr>
          <a:xfrm>
            <a:off x="-72516" y="944724"/>
            <a:ext cx="8770286" cy="461665"/>
          </a:xfrm>
          <a:prstGeom prst="rect">
            <a:avLst/>
          </a:prstGeom>
        </p:spPr>
        <p:txBody>
          <a:bodyPr wrap="none">
            <a:spAutoFit/>
          </a:bodyPr>
          <a:lstStyle/>
          <a:p>
            <a:r>
              <a:rPr lang="it-IT" sz="2400" b="1" dirty="0" err="1">
                <a:solidFill>
                  <a:srgbClr val="0070C0"/>
                </a:solidFill>
                <a:latin typeface="Times New Roman" panose="02020603050405020304" pitchFamily="18" charset="0"/>
                <a:cs typeface="Times New Roman" panose="02020603050405020304" pitchFamily="18" charset="0"/>
              </a:rPr>
              <a:t>Research</a:t>
            </a:r>
            <a:r>
              <a:rPr lang="it-IT" sz="2400" b="1" dirty="0">
                <a:solidFill>
                  <a:srgbClr val="0070C0"/>
                </a:solidFill>
                <a:latin typeface="Times New Roman" panose="02020603050405020304" pitchFamily="18" charset="0"/>
                <a:cs typeface="Times New Roman" panose="02020603050405020304" pitchFamily="18" charset="0"/>
              </a:rPr>
              <a:t> </a:t>
            </a:r>
            <a:r>
              <a:rPr lang="it-IT" sz="2400" b="1" dirty="0" err="1">
                <a:solidFill>
                  <a:srgbClr val="0070C0"/>
                </a:solidFill>
                <a:latin typeface="Times New Roman" panose="02020603050405020304" pitchFamily="18" charset="0"/>
                <a:cs typeface="Times New Roman" panose="02020603050405020304" pitchFamily="18" charset="0"/>
              </a:rPr>
              <a:t>areas</a:t>
            </a:r>
            <a:r>
              <a:rPr lang="it-IT" sz="2400" b="1" dirty="0">
                <a:solidFill>
                  <a:srgbClr val="0070C0"/>
                </a:solidFill>
                <a:latin typeface="Times New Roman" panose="02020603050405020304" pitchFamily="18" charset="0"/>
                <a:cs typeface="Times New Roman" panose="02020603050405020304" pitchFamily="18" charset="0"/>
              </a:rPr>
              <a:t> and </a:t>
            </a:r>
            <a:r>
              <a:rPr lang="it-IT" sz="2400" b="1" dirty="0" err="1">
                <a:solidFill>
                  <a:srgbClr val="0070C0"/>
                </a:solidFill>
                <a:latin typeface="Times New Roman" panose="02020603050405020304" pitchFamily="18" charset="0"/>
                <a:cs typeface="Times New Roman" panose="02020603050405020304" pitchFamily="18" charset="0"/>
              </a:rPr>
              <a:t>techniques</a:t>
            </a:r>
            <a:r>
              <a:rPr lang="it-IT" sz="2400" b="1" dirty="0">
                <a:solidFill>
                  <a:srgbClr val="0070C0"/>
                </a:solidFill>
                <a:latin typeface="Times New Roman" panose="02020603050405020304" pitchFamily="18" charset="0"/>
                <a:cs typeface="Times New Roman" panose="02020603050405020304" pitchFamily="18" charset="0"/>
              </a:rPr>
              <a:t>: </a:t>
            </a:r>
            <a:r>
              <a:rPr lang="it-IT" sz="2400" b="1" dirty="0" err="1">
                <a:solidFill>
                  <a:srgbClr val="0070C0"/>
                </a:solidFill>
                <a:latin typeface="Times New Roman" panose="02020603050405020304" pitchFamily="18" charset="0"/>
                <a:cs typeface="Times New Roman" panose="02020603050405020304" pitchFamily="18" charset="0"/>
              </a:rPr>
              <a:t>photon</a:t>
            </a:r>
            <a:r>
              <a:rPr lang="it-IT" sz="2400" b="1" dirty="0">
                <a:solidFill>
                  <a:srgbClr val="0070C0"/>
                </a:solidFill>
                <a:latin typeface="Times New Roman" panose="02020603050405020304" pitchFamily="18" charset="0"/>
                <a:cs typeface="Times New Roman" panose="02020603050405020304" pitchFamily="18" charset="0"/>
              </a:rPr>
              <a:t> </a:t>
            </a:r>
            <a:r>
              <a:rPr lang="it-IT" sz="2400" b="1" dirty="0" err="1">
                <a:solidFill>
                  <a:srgbClr val="0070C0"/>
                </a:solidFill>
                <a:latin typeface="Times New Roman" panose="02020603050405020304" pitchFamily="18" charset="0"/>
                <a:cs typeface="Times New Roman" panose="02020603050405020304" pitchFamily="18" charset="0"/>
              </a:rPr>
              <a:t>energy</a:t>
            </a:r>
            <a:r>
              <a:rPr lang="it-IT" sz="2400" b="1" dirty="0">
                <a:solidFill>
                  <a:srgbClr val="0070C0"/>
                </a:solidFill>
                <a:latin typeface="Times New Roman" panose="02020603050405020304" pitchFamily="18" charset="0"/>
                <a:cs typeface="Times New Roman" panose="02020603050405020304" pitchFamily="18" charset="0"/>
              </a:rPr>
              <a:t>, </a:t>
            </a:r>
            <a:r>
              <a:rPr lang="it-IT" sz="2400" b="1" dirty="0" err="1">
                <a:solidFill>
                  <a:srgbClr val="0070C0"/>
                </a:solidFill>
                <a:latin typeface="Times New Roman" panose="02020603050405020304" pitchFamily="18" charset="0"/>
                <a:cs typeface="Times New Roman" panose="02020603050405020304" pitchFamily="18" charset="0"/>
              </a:rPr>
              <a:t>number</a:t>
            </a:r>
            <a:r>
              <a:rPr lang="it-IT" sz="2400" b="1" dirty="0">
                <a:solidFill>
                  <a:srgbClr val="0070C0"/>
                </a:solidFill>
                <a:latin typeface="Times New Roman" panose="02020603050405020304" pitchFamily="18" charset="0"/>
                <a:cs typeface="Times New Roman" panose="02020603050405020304" pitchFamily="18" charset="0"/>
              </a:rPr>
              <a:t> and time </a:t>
            </a:r>
            <a:endParaRPr lang="it-IT" sz="2400" dirty="0"/>
          </a:p>
        </p:txBody>
      </p:sp>
      <p:pic>
        <p:nvPicPr>
          <p:cNvPr id="7" name="Immagine 6"/>
          <p:cNvPicPr>
            <a:picLocks noChangeAspect="1"/>
          </p:cNvPicPr>
          <p:nvPr/>
        </p:nvPicPr>
        <p:blipFill rotWithShape="1">
          <a:blip r:embed="rId4"/>
          <a:srcRect l="36190" t="26249" r="54813" b="48644"/>
          <a:stretch/>
        </p:blipFill>
        <p:spPr>
          <a:xfrm>
            <a:off x="5058054" y="1700808"/>
            <a:ext cx="1350150" cy="2025175"/>
          </a:xfrm>
          <a:prstGeom prst="rect">
            <a:avLst/>
          </a:prstGeom>
        </p:spPr>
      </p:pic>
      <p:grpSp>
        <p:nvGrpSpPr>
          <p:cNvPr id="9" name="Gruppo 8"/>
          <p:cNvGrpSpPr/>
          <p:nvPr/>
        </p:nvGrpSpPr>
        <p:grpSpPr>
          <a:xfrm>
            <a:off x="7704348" y="1646802"/>
            <a:ext cx="1287143" cy="2037746"/>
            <a:chOff x="3863752" y="4901686"/>
            <a:chExt cx="1140126" cy="1924906"/>
          </a:xfrm>
        </p:grpSpPr>
        <p:pic>
          <p:nvPicPr>
            <p:cNvPr id="14" name="Immagine 13"/>
            <p:cNvPicPr>
              <a:picLocks noChangeAspect="1"/>
            </p:cNvPicPr>
            <p:nvPr/>
          </p:nvPicPr>
          <p:blipFill rotWithShape="1">
            <a:blip r:embed="rId4"/>
            <a:srcRect l="53160" t="25699" r="38541" b="48231"/>
            <a:stretch/>
          </p:blipFill>
          <p:spPr>
            <a:xfrm>
              <a:off x="3863752" y="4901686"/>
              <a:ext cx="1140126" cy="1924906"/>
            </a:xfrm>
            <a:prstGeom prst="rect">
              <a:avLst/>
            </a:prstGeom>
          </p:spPr>
        </p:pic>
        <p:pic>
          <p:nvPicPr>
            <p:cNvPr id="4098" name="Picture 2" descr="Risultati immagini per free electron las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3752" y="5013176"/>
              <a:ext cx="1008112" cy="57606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ttangolo arrotondato 7"/>
          <p:cNvSpPr/>
          <p:nvPr/>
        </p:nvSpPr>
        <p:spPr>
          <a:xfrm>
            <a:off x="1493658" y="3212976"/>
            <a:ext cx="2160240" cy="324036"/>
          </a:xfrm>
          <a:prstGeom prst="roundRect">
            <a:avLst/>
          </a:prstGeom>
          <a:noFill/>
          <a:ln w="762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Rettangolo arrotondato 10"/>
          <p:cNvSpPr/>
          <p:nvPr/>
        </p:nvSpPr>
        <p:spPr>
          <a:xfrm>
            <a:off x="1115616" y="3807042"/>
            <a:ext cx="2214246" cy="216024"/>
          </a:xfrm>
          <a:prstGeom prst="roundRect">
            <a:avLst/>
          </a:prstGeom>
          <a:noFill/>
          <a:ln w="762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Rettangolo arrotondato 11"/>
          <p:cNvSpPr/>
          <p:nvPr/>
        </p:nvSpPr>
        <p:spPr>
          <a:xfrm>
            <a:off x="575556" y="1538790"/>
            <a:ext cx="2538282" cy="648072"/>
          </a:xfrm>
          <a:prstGeom prst="roundRect">
            <a:avLst/>
          </a:prstGeom>
          <a:noFill/>
          <a:ln w="762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Rettangolo arrotondato 12"/>
          <p:cNvSpPr/>
          <p:nvPr/>
        </p:nvSpPr>
        <p:spPr>
          <a:xfrm>
            <a:off x="1115616" y="4347102"/>
            <a:ext cx="2214246" cy="594066"/>
          </a:xfrm>
          <a:prstGeom prst="roundRect">
            <a:avLst/>
          </a:prstGeom>
          <a:noFill/>
          <a:ln w="762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4896036" y="4077072"/>
            <a:ext cx="3796232" cy="1569660"/>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Fine </a:t>
            </a:r>
            <a:r>
              <a:rPr lang="it-IT" sz="1350" dirty="0" err="1">
                <a:latin typeface="Times New Roman" panose="02020603050405020304" pitchFamily="18" charset="0"/>
                <a:cs typeface="Times New Roman" panose="02020603050405020304" pitchFamily="18" charset="0"/>
              </a:rPr>
              <a:t>analysis</a:t>
            </a:r>
            <a:r>
              <a:rPr lang="it-IT" sz="1350" dirty="0">
                <a:latin typeface="Times New Roman" panose="02020603050405020304" pitchFamily="18" charset="0"/>
                <a:cs typeface="Times New Roman" panose="02020603050405020304" pitchFamily="18" charset="0"/>
              </a:rPr>
              <a:t> of </a:t>
            </a:r>
            <a:r>
              <a:rPr lang="it-IT" sz="1350" dirty="0" err="1">
                <a:latin typeface="Times New Roman" panose="02020603050405020304" pitchFamily="18" charset="0"/>
                <a:cs typeface="Times New Roman" panose="02020603050405020304" pitchFamily="18" charset="0"/>
              </a:rPr>
              <a:t>matter</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at</a:t>
            </a:r>
            <a:r>
              <a:rPr lang="it-IT" sz="1350" dirty="0">
                <a:latin typeface="Times New Roman" panose="02020603050405020304" pitchFamily="18" charset="0"/>
                <a:cs typeface="Times New Roman" panose="02020603050405020304" pitchFamily="18" charset="0"/>
              </a:rPr>
              <a:t>/under the </a:t>
            </a:r>
            <a:r>
              <a:rPr lang="it-IT" sz="1350" dirty="0" err="1">
                <a:latin typeface="Times New Roman" panose="02020603050405020304" pitchFamily="18" charset="0"/>
                <a:cs typeface="Times New Roman" panose="02020603050405020304" pitchFamily="18" charset="0"/>
              </a:rPr>
              <a:t>nanometer</a:t>
            </a:r>
            <a:r>
              <a:rPr lang="it-IT" sz="1350" dirty="0">
                <a:latin typeface="Times New Roman" panose="02020603050405020304" pitchFamily="18" charset="0"/>
                <a:cs typeface="Times New Roman" panose="02020603050405020304" pitchFamily="18" charset="0"/>
              </a:rPr>
              <a:t> scale</a:t>
            </a:r>
          </a:p>
          <a:p>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relies</a:t>
            </a:r>
            <a:r>
              <a:rPr lang="it-IT" sz="1350" dirty="0">
                <a:latin typeface="Times New Roman" panose="02020603050405020304" pitchFamily="18" charset="0"/>
                <a:cs typeface="Times New Roman" panose="02020603050405020304" pitchFamily="18" charset="0"/>
              </a:rPr>
              <a:t> on X-</a:t>
            </a:r>
            <a:r>
              <a:rPr lang="it-IT" sz="1350" dirty="0" err="1">
                <a:latin typeface="Times New Roman" panose="02020603050405020304" pitchFamily="18" charset="0"/>
                <a:cs typeface="Times New Roman" panose="02020603050405020304" pitchFamily="18" charset="0"/>
              </a:rPr>
              <a:t>rays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produced</a:t>
            </a:r>
            <a:r>
              <a:rPr lang="it-IT" sz="1350" dirty="0">
                <a:latin typeface="Times New Roman" panose="02020603050405020304" pitchFamily="18" charset="0"/>
                <a:cs typeface="Times New Roman" panose="02020603050405020304" pitchFamily="18" charset="0"/>
              </a:rPr>
              <a:t> by </a:t>
            </a:r>
          </a:p>
          <a:p>
            <a:endParaRPr lang="it-IT" sz="1350" dirty="0">
              <a:latin typeface="Times New Roman" panose="02020603050405020304" pitchFamily="18" charset="0"/>
              <a:cs typeface="Times New Roman" panose="02020603050405020304" pitchFamily="18" charset="0"/>
            </a:endParaRPr>
          </a:p>
          <a:p>
            <a:r>
              <a:rPr lang="it-IT" sz="2100" b="1" dirty="0" err="1">
                <a:solidFill>
                  <a:schemeClr val="tx1">
                    <a:lumMod val="95000"/>
                    <a:lumOff val="5000"/>
                  </a:schemeClr>
                </a:solidFill>
                <a:latin typeface="Times New Roman" panose="02020603050405020304" pitchFamily="18" charset="0"/>
                <a:cs typeface="Times New Roman" panose="02020603050405020304" pitchFamily="18" charset="0"/>
              </a:rPr>
              <a:t>Synchrotrons</a:t>
            </a:r>
            <a:r>
              <a:rPr lang="it-IT" sz="1350" dirty="0">
                <a:solidFill>
                  <a:schemeClr val="tx1">
                    <a:lumMod val="95000"/>
                    <a:lumOff val="5000"/>
                  </a:schemeClr>
                </a:solidFill>
                <a:latin typeface="Times New Roman" panose="02020603050405020304" pitchFamily="18" charset="0"/>
                <a:cs typeface="Times New Roman" panose="02020603050405020304" pitchFamily="18" charset="0"/>
              </a:rPr>
              <a:t> </a:t>
            </a:r>
          </a:p>
          <a:p>
            <a:r>
              <a:rPr lang="it-IT" sz="1350" dirty="0">
                <a:solidFill>
                  <a:schemeClr val="tx1">
                    <a:lumMod val="95000"/>
                    <a:lumOff val="5000"/>
                  </a:schemeClr>
                </a:solidFill>
                <a:latin typeface="Times New Roman" panose="02020603050405020304" pitchFamily="18" charset="0"/>
                <a:cs typeface="Times New Roman" panose="02020603050405020304" pitchFamily="18" charset="0"/>
              </a:rPr>
              <a:t>or</a:t>
            </a:r>
          </a:p>
          <a:p>
            <a:r>
              <a:rPr lang="it-IT" sz="2100" b="1" dirty="0" err="1">
                <a:solidFill>
                  <a:schemeClr val="tx1">
                    <a:lumMod val="95000"/>
                    <a:lumOff val="5000"/>
                  </a:schemeClr>
                </a:solidFill>
                <a:latin typeface="Times New Roman" panose="02020603050405020304" pitchFamily="18" charset="0"/>
                <a:cs typeface="Times New Roman" panose="02020603050405020304" pitchFamily="18" charset="0"/>
              </a:rPr>
              <a:t>FELs</a:t>
            </a:r>
            <a:r>
              <a:rPr lang="it-IT" sz="21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7" name="CasellaDiTesto 16"/>
          <p:cNvSpPr txBox="1"/>
          <p:nvPr/>
        </p:nvSpPr>
        <p:spPr>
          <a:xfrm>
            <a:off x="3329862" y="1592797"/>
            <a:ext cx="1242138" cy="1384995"/>
          </a:xfrm>
          <a:prstGeom prst="rect">
            <a:avLst/>
          </a:prstGeom>
          <a:noFill/>
        </p:spPr>
        <p:txBody>
          <a:bodyPr wrap="square" rtlCol="0">
            <a:spAutoFit/>
          </a:bodyPr>
          <a:lstStyle/>
          <a:p>
            <a:r>
              <a:rPr lang="it-IT" sz="1200" dirty="0" err="1">
                <a:latin typeface="Times New Roman" panose="02020603050405020304" pitchFamily="18" charset="0"/>
                <a:cs typeface="Times New Roman" panose="02020603050405020304" pitchFamily="18" charset="0"/>
              </a:rPr>
              <a:t>Research</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areas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yellow</a:t>
            </a:r>
            <a:r>
              <a:rPr lang="it-IT" sz="1200" dirty="0">
                <a:latin typeface="Times New Roman" panose="02020603050405020304" pitchFamily="18" charset="0"/>
                <a:cs typeface="Times New Roman" panose="02020603050405020304" pitchFamily="18" charset="0"/>
              </a:rPr>
              <a:t>) </a:t>
            </a:r>
          </a:p>
          <a:p>
            <a:r>
              <a:rPr lang="it-IT" sz="1200" dirty="0">
                <a:latin typeface="Times New Roman" panose="02020603050405020304" pitchFamily="18" charset="0"/>
                <a:cs typeface="Times New Roman" panose="02020603050405020304" pitchFamily="18" charset="0"/>
              </a:rPr>
              <a:t>and </a:t>
            </a:r>
            <a:r>
              <a:rPr lang="it-IT" sz="1200" dirty="0" err="1">
                <a:latin typeface="Times New Roman" panose="02020603050405020304" pitchFamily="18" charset="0"/>
                <a:cs typeface="Times New Roman" panose="02020603050405020304" pitchFamily="18" charset="0"/>
              </a:rPr>
              <a:t>techniques</a:t>
            </a:r>
            <a:r>
              <a:rPr lang="it-IT" sz="1200" dirty="0">
                <a:latin typeface="Times New Roman" panose="02020603050405020304" pitchFamily="18" charset="0"/>
                <a:cs typeface="Times New Roman" panose="02020603050405020304" pitchFamily="18" charset="0"/>
              </a:rPr>
              <a:t> (blue) </a:t>
            </a:r>
          </a:p>
          <a:p>
            <a:r>
              <a:rPr lang="it-IT" sz="1200" dirty="0" err="1">
                <a:latin typeface="Times New Roman" panose="02020603050405020304" pitchFamily="18" charset="0"/>
                <a:cs typeface="Times New Roman" panose="02020603050405020304" pitchFamily="18" charset="0"/>
              </a:rPr>
              <a:t>mapped</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onto</a:t>
            </a:r>
            <a:endParaRPr lang="it-IT" sz="1200"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a:t>
            </a:r>
            <a:r>
              <a:rPr lang="it-IT" sz="1200" dirty="0" err="1">
                <a:latin typeface="Times New Roman" panose="02020603050405020304" pitchFamily="18" charset="0"/>
                <a:cs typeface="Times New Roman" panose="02020603050405020304" pitchFamily="18" charset="0"/>
              </a:rPr>
              <a:t>photon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energy</a:t>
            </a:r>
            <a:r>
              <a:rPr lang="it-IT" sz="1200" dirty="0">
                <a:latin typeface="Times New Roman" panose="02020603050405020304" pitchFamily="18" charset="0"/>
                <a:cs typeface="Times New Roman" panose="02020603050405020304" pitchFamily="18" charset="0"/>
              </a:rPr>
              <a:t>-</a:t>
            </a:r>
          </a:p>
          <a:p>
            <a:r>
              <a:rPr lang="it-IT" sz="1200" dirty="0" err="1">
                <a:latin typeface="Times New Roman" panose="02020603050405020304" pitchFamily="18" charset="0"/>
                <a:cs typeface="Times New Roman" panose="02020603050405020304" pitchFamily="18" charset="0"/>
              </a:rPr>
              <a:t>photon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number</a:t>
            </a:r>
            <a:r>
              <a:rPr lang="it-IT" sz="1200" dirty="0">
                <a:latin typeface="Times New Roman" panose="02020603050405020304" pitchFamily="18" charset="0"/>
                <a:cs typeface="Times New Roman" panose="02020603050405020304" pitchFamily="18" charset="0"/>
              </a:rPr>
              <a:t>)</a:t>
            </a:r>
          </a:p>
        </p:txBody>
      </p:sp>
      <p:sp>
        <p:nvSpPr>
          <p:cNvPr id="18" name="CasellaDiTesto 17"/>
          <p:cNvSpPr txBox="1"/>
          <p:nvPr/>
        </p:nvSpPr>
        <p:spPr>
          <a:xfrm>
            <a:off x="3491880" y="4023066"/>
            <a:ext cx="1242138" cy="830997"/>
          </a:xfrm>
          <a:prstGeom prst="rect">
            <a:avLst/>
          </a:prstGeom>
          <a:noFill/>
        </p:spPr>
        <p:txBody>
          <a:bodyPr wrap="square" rtlCol="0">
            <a:spAutoFit/>
          </a:bodyPr>
          <a:lstStyle/>
          <a:p>
            <a:r>
              <a:rPr lang="it-IT" sz="1200" dirty="0" err="1">
                <a:latin typeface="Times New Roman" panose="02020603050405020304" pitchFamily="18" charset="0"/>
                <a:cs typeface="Times New Roman" panose="02020603050405020304" pitchFamily="18" charset="0"/>
              </a:rPr>
              <a:t>Processes</a:t>
            </a:r>
            <a:endParaRPr lang="it-IT" sz="1200"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vs</a:t>
            </a:r>
          </a:p>
          <a:p>
            <a:r>
              <a:rPr lang="it-IT" sz="1200" dirty="0">
                <a:latin typeface="Times New Roman" panose="02020603050405020304" pitchFamily="18" charset="0"/>
                <a:cs typeface="Times New Roman" panose="02020603050405020304" pitchFamily="18" charset="0"/>
              </a:rPr>
              <a:t>(</a:t>
            </a:r>
            <a:r>
              <a:rPr lang="it-IT" sz="1200" dirty="0" err="1">
                <a:latin typeface="Times New Roman" panose="02020603050405020304" pitchFamily="18" charset="0"/>
                <a:cs typeface="Times New Roman" panose="02020603050405020304" pitchFamily="18" charset="0"/>
              </a:rPr>
              <a:t>photon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number</a:t>
            </a:r>
            <a:endParaRPr lang="it-IT" sz="1200"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-time </a:t>
            </a:r>
            <a:r>
              <a:rPr lang="it-IT" sz="1200" dirty="0" err="1">
                <a:latin typeface="Times New Roman" panose="02020603050405020304" pitchFamily="18" charset="0"/>
                <a:cs typeface="Times New Roman" panose="02020603050405020304" pitchFamily="18" charset="0"/>
              </a:rPr>
              <a:t>duration</a:t>
            </a:r>
            <a:r>
              <a:rPr lang="it-IT" sz="1200" dirty="0">
                <a:latin typeface="Times New Roman" panose="02020603050405020304" pitchFamily="18" charset="0"/>
                <a:cs typeface="Times New Roman" panose="02020603050405020304" pitchFamily="18" charset="0"/>
              </a:rPr>
              <a:t>)</a:t>
            </a:r>
          </a:p>
        </p:txBody>
      </p:sp>
      <p:grpSp>
        <p:nvGrpSpPr>
          <p:cNvPr id="19" name="Gruppo 18"/>
          <p:cNvGrpSpPr/>
          <p:nvPr/>
        </p:nvGrpSpPr>
        <p:grpSpPr>
          <a:xfrm>
            <a:off x="7704348" y="1700808"/>
            <a:ext cx="1287143" cy="2037746"/>
            <a:chOff x="3863752" y="4901686"/>
            <a:chExt cx="1140126" cy="1924906"/>
          </a:xfrm>
        </p:grpSpPr>
        <p:pic>
          <p:nvPicPr>
            <p:cNvPr id="20" name="Immagine 19"/>
            <p:cNvPicPr>
              <a:picLocks noChangeAspect="1"/>
            </p:cNvPicPr>
            <p:nvPr/>
          </p:nvPicPr>
          <p:blipFill rotWithShape="1">
            <a:blip r:embed="rId4"/>
            <a:srcRect l="53160" t="25699" r="38541" b="48231"/>
            <a:stretch/>
          </p:blipFill>
          <p:spPr>
            <a:xfrm>
              <a:off x="3863752" y="4901686"/>
              <a:ext cx="1140126" cy="1924906"/>
            </a:xfrm>
            <a:prstGeom prst="rect">
              <a:avLst/>
            </a:prstGeom>
          </p:spPr>
        </p:pic>
        <p:pic>
          <p:nvPicPr>
            <p:cNvPr id="21" name="Picture 2" descr="Risultati immagini per free electron las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3752" y="5013176"/>
              <a:ext cx="1008112" cy="57606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asellaDiTesto 5"/>
          <p:cNvSpPr txBox="1"/>
          <p:nvPr/>
        </p:nvSpPr>
        <p:spPr>
          <a:xfrm>
            <a:off x="5274078" y="1538790"/>
            <a:ext cx="1314784" cy="253916"/>
          </a:xfrm>
          <a:prstGeom prst="rect">
            <a:avLst/>
          </a:prstGeom>
          <a:noFill/>
        </p:spPr>
        <p:txBody>
          <a:bodyPr wrap="none" rtlCol="0">
            <a:spAutoFit/>
          </a:bodyPr>
          <a:lstStyle/>
          <a:p>
            <a:r>
              <a:rPr lang="it-IT" sz="1050" dirty="0" err="1">
                <a:latin typeface="Times New Roman" panose="02020603050405020304" pitchFamily="18" charset="0"/>
                <a:cs typeface="Times New Roman" panose="02020603050405020304" pitchFamily="18" charset="0"/>
              </a:rPr>
              <a:t>Courtesy</a:t>
            </a:r>
            <a:r>
              <a:rPr lang="it-IT" sz="1050" dirty="0">
                <a:latin typeface="Times New Roman" panose="02020603050405020304" pitchFamily="18" charset="0"/>
                <a:cs typeface="Times New Roman" panose="02020603050405020304" pitchFamily="18" charset="0"/>
              </a:rPr>
              <a:t> of G. Rossi</a:t>
            </a:r>
          </a:p>
        </p:txBody>
      </p:sp>
      <p:sp>
        <p:nvSpPr>
          <p:cNvPr id="22" name="Footer Placeholder 2">
            <a:extLst>
              <a:ext uri="{FF2B5EF4-FFF2-40B4-BE49-F238E27FC236}">
                <a16:creationId xmlns:a16="http://schemas.microsoft.com/office/drawing/2014/main" id="{507A7EE1-898E-7C41-A499-B98951EF6008}"/>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F9AEC752-EA2F-EB42-9135-1242E0D2B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225671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3" grpId="0"/>
      <p:bldP spid="17"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rotWithShape="1">
          <a:blip r:embed="rId2"/>
          <a:srcRect l="36260" t="37298" r="38596" b="33939"/>
          <a:stretch/>
        </p:blipFill>
        <p:spPr>
          <a:xfrm>
            <a:off x="0" y="1430779"/>
            <a:ext cx="3500311" cy="2359022"/>
          </a:xfrm>
          <a:prstGeom prst="rect">
            <a:avLst/>
          </a:prstGeom>
        </p:spPr>
      </p:pic>
      <p:sp>
        <p:nvSpPr>
          <p:cNvPr id="4" name="Rettangolo 3"/>
          <p:cNvSpPr/>
          <p:nvPr/>
        </p:nvSpPr>
        <p:spPr>
          <a:xfrm>
            <a:off x="3977934" y="4077072"/>
            <a:ext cx="3441968" cy="2031325"/>
          </a:xfrm>
          <a:prstGeom prst="rect">
            <a:avLst/>
          </a:prstGeom>
        </p:spPr>
        <p:txBody>
          <a:bodyPr wrap="none">
            <a:spAutoFit/>
          </a:bodyPr>
          <a:lstStyle/>
          <a:p>
            <a:r>
              <a:rPr lang="it-IT" b="1" dirty="0" err="1">
                <a:solidFill>
                  <a:srgbClr val="0070C0"/>
                </a:solidFill>
                <a:latin typeface="Times New Roman" panose="02020603050405020304" pitchFamily="18" charset="0"/>
                <a:cs typeface="Times New Roman" panose="02020603050405020304" pitchFamily="18" charset="0"/>
              </a:rPr>
              <a:t>There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is</a:t>
            </a:r>
            <a:r>
              <a:rPr lang="it-IT" b="1" dirty="0">
                <a:solidFill>
                  <a:srgbClr val="0070C0"/>
                </a:solidFill>
                <a:latin typeface="Times New Roman" panose="02020603050405020304" pitchFamily="18" charset="0"/>
                <a:cs typeface="Times New Roman" panose="02020603050405020304" pitchFamily="18" charset="0"/>
              </a:rPr>
              <a:t> the </a:t>
            </a:r>
            <a:r>
              <a:rPr lang="it-IT" b="1" dirty="0" err="1">
                <a:solidFill>
                  <a:srgbClr val="0070C0"/>
                </a:solidFill>
                <a:latin typeface="Times New Roman" panose="02020603050405020304" pitchFamily="18" charset="0"/>
                <a:cs typeface="Times New Roman" panose="02020603050405020304" pitchFamily="18" charset="0"/>
              </a:rPr>
              <a:t>need</a:t>
            </a:r>
            <a:r>
              <a:rPr lang="it-IT" b="1" dirty="0">
                <a:solidFill>
                  <a:srgbClr val="0070C0"/>
                </a:solidFill>
                <a:latin typeface="Times New Roman" panose="02020603050405020304" pitchFamily="18" charset="0"/>
                <a:cs typeface="Times New Roman" panose="02020603050405020304" pitchFamily="18" charset="0"/>
              </a:rPr>
              <a:t> of a source:</a:t>
            </a:r>
            <a:r>
              <a:rPr lang="it-IT" dirty="0">
                <a:latin typeface="Times New Roman" panose="02020603050405020304" pitchFamily="18" charset="0"/>
                <a:cs typeface="Times New Roman" panose="02020603050405020304" pitchFamily="18" charset="0"/>
              </a:rPr>
              <a:t> </a:t>
            </a:r>
          </a:p>
          <a:p>
            <a:r>
              <a:rPr lang="it-IT" dirty="0" err="1">
                <a:latin typeface="Times New Roman" panose="02020603050405020304" pitchFamily="18" charset="0"/>
                <a:cs typeface="Times New Roman" panose="02020603050405020304" pitchFamily="18" charset="0"/>
              </a:rPr>
              <a:t>Low</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cost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contained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dimension</a:t>
            </a:r>
            <a:endParaRPr lang="it-IT" dirty="0">
              <a:latin typeface="Times New Roman" panose="02020603050405020304" pitchFamily="18" charset="0"/>
              <a:cs typeface="Times New Roman" panose="02020603050405020304" pitchFamily="18" charset="0"/>
            </a:endParaRPr>
          </a:p>
          <a:p>
            <a:r>
              <a:rPr lang="it-IT" dirty="0" err="1">
                <a:latin typeface="Times New Roman" panose="02020603050405020304" pitchFamily="18" charset="0"/>
                <a:cs typeface="Times New Roman" panose="02020603050405020304" pitchFamily="18" charset="0"/>
              </a:rPr>
              <a:t>Reaching</a:t>
            </a:r>
            <a:r>
              <a:rPr lang="it-IT" dirty="0">
                <a:latin typeface="Times New Roman" panose="02020603050405020304" pitchFamily="18" charset="0"/>
                <a:cs typeface="Times New Roman" panose="02020603050405020304" pitchFamily="18" charset="0"/>
              </a:rPr>
              <a:t> 8 </a:t>
            </a:r>
            <a:r>
              <a:rPr lang="it-IT" dirty="0" err="1">
                <a:latin typeface="Times New Roman" panose="02020603050405020304" pitchFamily="18" charset="0"/>
                <a:cs typeface="Times New Roman" panose="02020603050405020304" pitchFamily="18" charset="0"/>
              </a:rPr>
              <a:t>keV</a:t>
            </a:r>
            <a:r>
              <a:rPr lang="it-IT" dirty="0">
                <a:latin typeface="Times New Roman" panose="02020603050405020304" pitchFamily="18" charset="0"/>
                <a:cs typeface="Times New Roman" panose="02020603050405020304" pitchFamily="18" charset="0"/>
              </a:rPr>
              <a:t> </a:t>
            </a:r>
            <a:endParaRPr lang="it-IT" b="1" dirty="0">
              <a:solidFill>
                <a:srgbClr val="0070C0"/>
              </a:solidFill>
              <a:latin typeface="Times New Roman" panose="02020603050405020304" pitchFamily="18" charset="0"/>
              <a:cs typeface="Times New Roman" panose="02020603050405020304" pitchFamily="18" charset="0"/>
            </a:endParaRPr>
          </a:p>
          <a:p>
            <a:r>
              <a:rPr lang="it-IT" dirty="0" err="1">
                <a:latin typeface="Times New Roman" panose="02020603050405020304" pitchFamily="18" charset="0"/>
                <a:cs typeface="Times New Roman" panose="02020603050405020304" pitchFamily="18" charset="0"/>
              </a:rPr>
              <a:t>Low</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flux</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shot</a:t>
            </a:r>
            <a:r>
              <a:rPr lang="it-IT" dirty="0">
                <a:latin typeface="Times New Roman" panose="02020603050405020304" pitchFamily="18" charset="0"/>
                <a:cs typeface="Times New Roman" panose="02020603050405020304" pitchFamily="18" charset="0"/>
              </a:rPr>
              <a:t>: 10</a:t>
            </a:r>
            <a:r>
              <a:rPr lang="it-IT" baseline="30000" dirty="0">
                <a:latin typeface="Times New Roman" panose="02020603050405020304" pitchFamily="18" charset="0"/>
                <a:cs typeface="Times New Roman" panose="02020603050405020304" pitchFamily="18" charset="0"/>
              </a:rPr>
              <a:t>7</a:t>
            </a:r>
            <a:r>
              <a:rPr lang="it-IT" dirty="0">
                <a:latin typeface="Times New Roman" panose="02020603050405020304" pitchFamily="18" charset="0"/>
                <a:cs typeface="Times New Roman" panose="02020603050405020304" pitchFamily="18" charset="0"/>
              </a:rPr>
              <a:t>-10</a:t>
            </a:r>
            <a:r>
              <a:rPr lang="it-IT" baseline="30000" dirty="0">
                <a:latin typeface="Times New Roman" panose="02020603050405020304" pitchFamily="18" charset="0"/>
                <a:cs typeface="Times New Roman" panose="02020603050405020304" pitchFamily="18" charset="0"/>
              </a:rPr>
              <a:t>9</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ph</a:t>
            </a:r>
            <a:r>
              <a:rPr lang="it-IT" dirty="0">
                <a:latin typeface="Times New Roman" panose="02020603050405020304" pitchFamily="18" charset="0"/>
                <a:cs typeface="Times New Roman" panose="02020603050405020304" pitchFamily="18" charset="0"/>
              </a:rPr>
              <a:t> per </a:t>
            </a:r>
            <a:r>
              <a:rPr lang="it-IT" dirty="0" err="1">
                <a:latin typeface="Times New Roman" panose="02020603050405020304" pitchFamily="18" charset="0"/>
                <a:cs typeface="Times New Roman" panose="02020603050405020304" pitchFamily="18" charset="0"/>
              </a:rPr>
              <a:t>shot</a:t>
            </a:r>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Large rep rate: up to 1 MHz</a:t>
            </a:r>
          </a:p>
          <a:p>
            <a:r>
              <a:rPr lang="it-IT" dirty="0" err="1">
                <a:latin typeface="Times New Roman" panose="02020603050405020304" pitchFamily="18" charset="0"/>
                <a:cs typeface="Times New Roman" panose="02020603050405020304" pitchFamily="18" charset="0"/>
              </a:rPr>
              <a:t>Possibly</a:t>
            </a:r>
            <a:r>
              <a:rPr lang="it-IT" dirty="0">
                <a:latin typeface="Times New Roman" panose="02020603050405020304" pitchFamily="18" charset="0"/>
                <a:cs typeface="Times New Roman" panose="02020603050405020304" pitchFamily="18" charset="0"/>
              </a:rPr>
              <a:t> large </a:t>
            </a:r>
            <a:r>
              <a:rPr lang="it-IT" dirty="0" err="1">
                <a:latin typeface="Times New Roman" panose="02020603050405020304" pitchFamily="18" charset="0"/>
                <a:cs typeface="Times New Roman" panose="02020603050405020304" pitchFamily="18" charset="0"/>
              </a:rPr>
              <a:t>coherence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degree</a:t>
            </a:r>
            <a:r>
              <a:rPr lang="it-IT" dirty="0">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p:txBody>
      </p:sp>
      <p:sp>
        <p:nvSpPr>
          <p:cNvPr id="9" name="Ovale 8"/>
          <p:cNvSpPr/>
          <p:nvPr/>
        </p:nvSpPr>
        <p:spPr>
          <a:xfrm rot="1766951">
            <a:off x="1818906" y="2344855"/>
            <a:ext cx="1226991" cy="551382"/>
          </a:xfrm>
          <a:prstGeom prst="ellipse">
            <a:avLst/>
          </a:prstGeom>
          <a:noFill/>
          <a:ln w="76200">
            <a:solidFill>
              <a:srgbClr val="66FF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Immagine 10"/>
          <p:cNvPicPr>
            <a:picLocks noChangeAspect="1"/>
          </p:cNvPicPr>
          <p:nvPr/>
        </p:nvPicPr>
        <p:blipFill rotWithShape="1">
          <a:blip r:embed="rId3"/>
          <a:srcRect l="36190" t="26249" r="37590" b="47956"/>
          <a:stretch/>
        </p:blipFill>
        <p:spPr>
          <a:xfrm>
            <a:off x="4896037" y="1700808"/>
            <a:ext cx="4308713" cy="2104486"/>
          </a:xfrm>
          <a:prstGeom prst="rect">
            <a:avLst/>
          </a:prstGeom>
        </p:spPr>
      </p:pic>
      <p:sp>
        <p:nvSpPr>
          <p:cNvPr id="20" name="CasellaDiTesto 19"/>
          <p:cNvSpPr txBox="1"/>
          <p:nvPr/>
        </p:nvSpPr>
        <p:spPr>
          <a:xfrm>
            <a:off x="3329862" y="1592797"/>
            <a:ext cx="1242138" cy="1384995"/>
          </a:xfrm>
          <a:prstGeom prst="rect">
            <a:avLst/>
          </a:prstGeom>
          <a:noFill/>
        </p:spPr>
        <p:txBody>
          <a:bodyPr wrap="square" rtlCol="0">
            <a:spAutoFit/>
          </a:bodyPr>
          <a:lstStyle/>
          <a:p>
            <a:r>
              <a:rPr lang="it-IT" sz="1200" dirty="0" err="1">
                <a:latin typeface="Times New Roman" panose="02020603050405020304" pitchFamily="18" charset="0"/>
                <a:cs typeface="Times New Roman" panose="02020603050405020304" pitchFamily="18" charset="0"/>
              </a:rPr>
              <a:t>Research</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areas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yellow</a:t>
            </a:r>
            <a:r>
              <a:rPr lang="it-IT" sz="1200" dirty="0">
                <a:latin typeface="Times New Roman" panose="02020603050405020304" pitchFamily="18" charset="0"/>
                <a:cs typeface="Times New Roman" panose="02020603050405020304" pitchFamily="18" charset="0"/>
              </a:rPr>
              <a:t>) </a:t>
            </a:r>
          </a:p>
          <a:p>
            <a:r>
              <a:rPr lang="it-IT" sz="1200" dirty="0">
                <a:latin typeface="Times New Roman" panose="02020603050405020304" pitchFamily="18" charset="0"/>
                <a:cs typeface="Times New Roman" panose="02020603050405020304" pitchFamily="18" charset="0"/>
              </a:rPr>
              <a:t>and </a:t>
            </a:r>
            <a:r>
              <a:rPr lang="it-IT" sz="1200" dirty="0" err="1">
                <a:latin typeface="Times New Roman" panose="02020603050405020304" pitchFamily="18" charset="0"/>
                <a:cs typeface="Times New Roman" panose="02020603050405020304" pitchFamily="18" charset="0"/>
              </a:rPr>
              <a:t>techniques</a:t>
            </a:r>
            <a:r>
              <a:rPr lang="it-IT" sz="1200" dirty="0">
                <a:latin typeface="Times New Roman" panose="02020603050405020304" pitchFamily="18" charset="0"/>
                <a:cs typeface="Times New Roman" panose="02020603050405020304" pitchFamily="18" charset="0"/>
              </a:rPr>
              <a:t> (blue) </a:t>
            </a:r>
          </a:p>
          <a:p>
            <a:r>
              <a:rPr lang="it-IT" sz="1200" dirty="0" err="1">
                <a:latin typeface="Times New Roman" panose="02020603050405020304" pitchFamily="18" charset="0"/>
                <a:cs typeface="Times New Roman" panose="02020603050405020304" pitchFamily="18" charset="0"/>
              </a:rPr>
              <a:t>mapped</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onto</a:t>
            </a:r>
            <a:endParaRPr lang="it-IT" sz="1200" dirty="0">
              <a:latin typeface="Times New Roman" panose="02020603050405020304" pitchFamily="18" charset="0"/>
              <a:cs typeface="Times New Roman" panose="02020603050405020304" pitchFamily="18" charset="0"/>
            </a:endParaRPr>
          </a:p>
          <a:p>
            <a:r>
              <a:rPr lang="it-IT" sz="1200" dirty="0">
                <a:latin typeface="Times New Roman" panose="02020603050405020304" pitchFamily="18" charset="0"/>
                <a:cs typeface="Times New Roman" panose="02020603050405020304" pitchFamily="18" charset="0"/>
              </a:rPr>
              <a:t>(</a:t>
            </a:r>
            <a:r>
              <a:rPr lang="it-IT" sz="1200" dirty="0" err="1">
                <a:latin typeface="Times New Roman" panose="02020603050405020304" pitchFamily="18" charset="0"/>
                <a:cs typeface="Times New Roman" panose="02020603050405020304" pitchFamily="18" charset="0"/>
              </a:rPr>
              <a:t>photon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energy</a:t>
            </a:r>
            <a:r>
              <a:rPr lang="it-IT" sz="1200" dirty="0">
                <a:latin typeface="Times New Roman" panose="02020603050405020304" pitchFamily="18" charset="0"/>
                <a:cs typeface="Times New Roman" panose="02020603050405020304" pitchFamily="18" charset="0"/>
              </a:rPr>
              <a:t>-</a:t>
            </a:r>
          </a:p>
          <a:p>
            <a:r>
              <a:rPr lang="it-IT" sz="1200" dirty="0" err="1">
                <a:latin typeface="Times New Roman" panose="02020603050405020304" pitchFamily="18" charset="0"/>
                <a:cs typeface="Times New Roman" panose="02020603050405020304" pitchFamily="18" charset="0"/>
              </a:rPr>
              <a:t>photon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number</a:t>
            </a:r>
            <a:r>
              <a:rPr lang="it-IT" sz="1200" dirty="0">
                <a:latin typeface="Times New Roman" panose="02020603050405020304" pitchFamily="18" charset="0"/>
                <a:cs typeface="Times New Roman" panose="02020603050405020304" pitchFamily="18" charset="0"/>
              </a:rPr>
              <a:t>)</a:t>
            </a:r>
          </a:p>
        </p:txBody>
      </p:sp>
      <p:pic>
        <p:nvPicPr>
          <p:cNvPr id="21" name="Immagine 20"/>
          <p:cNvPicPr>
            <a:picLocks noChangeAspect="1"/>
          </p:cNvPicPr>
          <p:nvPr/>
        </p:nvPicPr>
        <p:blipFill rotWithShape="1">
          <a:blip r:embed="rId3"/>
          <a:srcRect l="36190" t="26249" r="54813" b="48644"/>
          <a:stretch/>
        </p:blipFill>
        <p:spPr>
          <a:xfrm>
            <a:off x="5058054" y="1700808"/>
            <a:ext cx="1350150" cy="2025175"/>
          </a:xfrm>
          <a:prstGeom prst="rect">
            <a:avLst/>
          </a:prstGeom>
        </p:spPr>
      </p:pic>
      <p:grpSp>
        <p:nvGrpSpPr>
          <p:cNvPr id="22" name="Gruppo 21"/>
          <p:cNvGrpSpPr/>
          <p:nvPr/>
        </p:nvGrpSpPr>
        <p:grpSpPr>
          <a:xfrm>
            <a:off x="7704348" y="1700808"/>
            <a:ext cx="1287143" cy="2037746"/>
            <a:chOff x="3863752" y="4901686"/>
            <a:chExt cx="1140126" cy="1924906"/>
          </a:xfrm>
        </p:grpSpPr>
        <p:pic>
          <p:nvPicPr>
            <p:cNvPr id="23" name="Immagine 22"/>
            <p:cNvPicPr>
              <a:picLocks noChangeAspect="1"/>
            </p:cNvPicPr>
            <p:nvPr/>
          </p:nvPicPr>
          <p:blipFill rotWithShape="1">
            <a:blip r:embed="rId3"/>
            <a:srcRect l="53160" t="25699" r="38541" b="48231"/>
            <a:stretch/>
          </p:blipFill>
          <p:spPr>
            <a:xfrm>
              <a:off x="3863752" y="4901686"/>
              <a:ext cx="1140126" cy="1924906"/>
            </a:xfrm>
            <a:prstGeom prst="rect">
              <a:avLst/>
            </a:prstGeom>
          </p:spPr>
        </p:pic>
        <p:pic>
          <p:nvPicPr>
            <p:cNvPr id="24" name="Picture 2" descr="Risultati immagini per free electron la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2" y="5013176"/>
              <a:ext cx="1008112" cy="57606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ttangolo 12"/>
          <p:cNvSpPr/>
          <p:nvPr/>
        </p:nvSpPr>
        <p:spPr>
          <a:xfrm>
            <a:off x="0" y="857250"/>
            <a:ext cx="9078278" cy="627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Rettangolo 13"/>
          <p:cNvSpPr/>
          <p:nvPr/>
        </p:nvSpPr>
        <p:spPr>
          <a:xfrm>
            <a:off x="-72516" y="944724"/>
            <a:ext cx="8397620" cy="461665"/>
          </a:xfrm>
          <a:prstGeom prst="rect">
            <a:avLst/>
          </a:prstGeom>
        </p:spPr>
        <p:txBody>
          <a:bodyPr wrap="none">
            <a:spAutoFit/>
          </a:bodyPr>
          <a:lstStyle/>
          <a:p>
            <a:r>
              <a:rPr lang="it-IT" sz="2400" b="1" dirty="0">
                <a:solidFill>
                  <a:srgbClr val="0070C0"/>
                </a:solidFill>
                <a:latin typeface="Times New Roman" panose="02020603050405020304" pitchFamily="18" charset="0"/>
                <a:cs typeface="Times New Roman" panose="02020603050405020304" pitchFamily="18" charset="0"/>
              </a:rPr>
              <a:t>A source for </a:t>
            </a:r>
            <a:r>
              <a:rPr lang="it-IT" sz="2400" b="1" dirty="0" err="1">
                <a:solidFill>
                  <a:srgbClr val="0070C0"/>
                </a:solidFill>
                <a:latin typeface="Times New Roman" panose="02020603050405020304" pitchFamily="18" charset="0"/>
                <a:cs typeface="Times New Roman" panose="02020603050405020304" pitchFamily="18" charset="0"/>
              </a:rPr>
              <a:t>bridging</a:t>
            </a:r>
            <a:r>
              <a:rPr lang="it-IT" sz="2400" b="1" dirty="0">
                <a:solidFill>
                  <a:srgbClr val="0070C0"/>
                </a:solidFill>
                <a:latin typeface="Times New Roman" panose="02020603050405020304" pitchFamily="18" charset="0"/>
                <a:cs typeface="Times New Roman" panose="02020603050405020304" pitchFamily="18" charset="0"/>
              </a:rPr>
              <a:t> the gap </a:t>
            </a:r>
            <a:r>
              <a:rPr lang="it-IT" sz="2400" b="1" dirty="0" err="1">
                <a:solidFill>
                  <a:srgbClr val="0070C0"/>
                </a:solidFill>
                <a:latin typeface="Times New Roman" panose="02020603050405020304" pitchFamily="18" charset="0"/>
                <a:cs typeface="Times New Roman" panose="02020603050405020304" pitchFamily="18" charset="0"/>
              </a:rPr>
              <a:t>between</a:t>
            </a:r>
            <a:r>
              <a:rPr lang="it-IT" sz="2400" b="1" dirty="0">
                <a:solidFill>
                  <a:srgbClr val="0070C0"/>
                </a:solidFill>
                <a:latin typeface="Times New Roman" panose="02020603050405020304" pitchFamily="18" charset="0"/>
                <a:cs typeface="Times New Roman" panose="02020603050405020304" pitchFamily="18" charset="0"/>
              </a:rPr>
              <a:t> </a:t>
            </a:r>
            <a:r>
              <a:rPr lang="it-IT" sz="2400" b="1" dirty="0" err="1">
                <a:solidFill>
                  <a:srgbClr val="0070C0"/>
                </a:solidFill>
                <a:latin typeface="Times New Roman" panose="02020603050405020304" pitchFamily="18" charset="0"/>
                <a:cs typeface="Times New Roman" panose="02020603050405020304" pitchFamily="18" charset="0"/>
              </a:rPr>
              <a:t>Synchrotrons</a:t>
            </a:r>
            <a:r>
              <a:rPr lang="it-IT" sz="2400" b="1" dirty="0">
                <a:solidFill>
                  <a:srgbClr val="0070C0"/>
                </a:solidFill>
                <a:latin typeface="Times New Roman" panose="02020603050405020304" pitchFamily="18" charset="0"/>
                <a:cs typeface="Times New Roman" panose="02020603050405020304" pitchFamily="18" charset="0"/>
              </a:rPr>
              <a:t> and </a:t>
            </a:r>
            <a:r>
              <a:rPr lang="it-IT" sz="2400" b="1" dirty="0" err="1">
                <a:solidFill>
                  <a:srgbClr val="0070C0"/>
                </a:solidFill>
                <a:latin typeface="Times New Roman" panose="02020603050405020304" pitchFamily="18" charset="0"/>
                <a:cs typeface="Times New Roman" panose="02020603050405020304" pitchFamily="18" charset="0"/>
              </a:rPr>
              <a:t>FELs</a:t>
            </a:r>
            <a:endParaRPr lang="it-IT" sz="2400" dirty="0"/>
          </a:p>
        </p:txBody>
      </p:sp>
      <p:sp>
        <p:nvSpPr>
          <p:cNvPr id="2" name="CasellaDiTesto 1"/>
          <p:cNvSpPr txBox="1"/>
          <p:nvPr/>
        </p:nvSpPr>
        <p:spPr>
          <a:xfrm>
            <a:off x="6354198" y="1700808"/>
            <a:ext cx="1350150" cy="300082"/>
          </a:xfrm>
          <a:prstGeom prst="rect">
            <a:avLst/>
          </a:prstGeom>
          <a:solidFill>
            <a:schemeClr val="bg1"/>
          </a:solidFill>
        </p:spPr>
        <p:txBody>
          <a:bodyPr wrap="square" rtlCol="0">
            <a:spAutoFit/>
          </a:bodyPr>
          <a:lstStyle/>
          <a:p>
            <a:endParaRPr lang="it-IT" sz="1350" dirty="0"/>
          </a:p>
        </p:txBody>
      </p:sp>
      <p:sp>
        <p:nvSpPr>
          <p:cNvPr id="3" name="CasellaDiTesto 2"/>
          <p:cNvSpPr txBox="1"/>
          <p:nvPr/>
        </p:nvSpPr>
        <p:spPr>
          <a:xfrm>
            <a:off x="3977934" y="3591019"/>
            <a:ext cx="1526380" cy="507831"/>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Region</a:t>
            </a:r>
            <a:r>
              <a:rPr lang="it-IT" sz="1350" dirty="0">
                <a:latin typeface="Times New Roman" panose="02020603050405020304" pitchFamily="18" charset="0"/>
                <a:cs typeface="Times New Roman" panose="02020603050405020304" pitchFamily="18" charset="0"/>
              </a:rPr>
              <a:t> of the </a:t>
            </a:r>
          </a:p>
          <a:p>
            <a:r>
              <a:rPr lang="it-IT" sz="1350" dirty="0">
                <a:latin typeface="Times New Roman" panose="02020603050405020304" pitchFamily="18" charset="0"/>
                <a:cs typeface="Times New Roman" panose="02020603050405020304" pitchFamily="18" charset="0"/>
              </a:rPr>
              <a:t>linear </a:t>
            </a:r>
            <a:r>
              <a:rPr lang="it-IT" sz="1350" dirty="0" err="1">
                <a:latin typeface="Times New Roman" panose="02020603050405020304" pitchFamily="18" charset="0"/>
                <a:cs typeface="Times New Roman" panose="02020603050405020304" pitchFamily="18" charset="0"/>
              </a:rPr>
              <a:t>spectroscopy</a:t>
            </a:r>
            <a:endParaRPr lang="it-IT" sz="1350" dirty="0">
              <a:latin typeface="Times New Roman" panose="02020603050405020304" pitchFamily="18" charset="0"/>
              <a:cs typeface="Times New Roman" panose="02020603050405020304" pitchFamily="18" charset="0"/>
            </a:endParaRPr>
          </a:p>
        </p:txBody>
      </p:sp>
      <p:sp>
        <p:nvSpPr>
          <p:cNvPr id="5" name="Freccia in giù 4"/>
          <p:cNvSpPr/>
          <p:nvPr/>
        </p:nvSpPr>
        <p:spPr>
          <a:xfrm rot="8029137">
            <a:off x="3465786" y="2733674"/>
            <a:ext cx="165282" cy="1046027"/>
          </a:xfrm>
          <a:prstGeom prst="downArrow">
            <a:avLst>
              <a:gd name="adj1" fmla="val 50000"/>
              <a:gd name="adj2" fmla="val 73831"/>
            </a:avLst>
          </a:prstGeom>
          <a:solidFill>
            <a:srgbClr val="D25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7" name="Immagine 16"/>
          <p:cNvPicPr>
            <a:picLocks noChangeAspect="1"/>
          </p:cNvPicPr>
          <p:nvPr/>
        </p:nvPicPr>
        <p:blipFill rotWithShape="1">
          <a:blip r:embed="rId5"/>
          <a:srcRect l="6215" t="15406" r="28989" b="649"/>
          <a:stretch/>
        </p:blipFill>
        <p:spPr>
          <a:xfrm>
            <a:off x="0" y="3732498"/>
            <a:ext cx="3599892" cy="2268252"/>
          </a:xfrm>
          <a:prstGeom prst="rect">
            <a:avLst/>
          </a:prstGeom>
        </p:spPr>
      </p:pic>
      <p:sp>
        <p:nvSpPr>
          <p:cNvPr id="18" name="Freccia in giù 17"/>
          <p:cNvSpPr/>
          <p:nvPr/>
        </p:nvSpPr>
        <p:spPr>
          <a:xfrm rot="3765785">
            <a:off x="3512134" y="3303538"/>
            <a:ext cx="151922" cy="1110077"/>
          </a:xfrm>
          <a:prstGeom prst="downArrow">
            <a:avLst>
              <a:gd name="adj1" fmla="val 50000"/>
              <a:gd name="adj2" fmla="val 73831"/>
            </a:avLst>
          </a:prstGeom>
          <a:solidFill>
            <a:srgbClr val="D25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Ovale 18"/>
          <p:cNvSpPr/>
          <p:nvPr/>
        </p:nvSpPr>
        <p:spPr>
          <a:xfrm>
            <a:off x="1385647" y="3969060"/>
            <a:ext cx="1703702" cy="324037"/>
          </a:xfrm>
          <a:prstGeom prst="ellipse">
            <a:avLst/>
          </a:prstGeom>
          <a:noFill/>
          <a:ln w="76200">
            <a:solidFill>
              <a:srgbClr val="00FE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CasellaDiTesto 24"/>
          <p:cNvSpPr txBox="1"/>
          <p:nvPr/>
        </p:nvSpPr>
        <p:spPr>
          <a:xfrm>
            <a:off x="5274078" y="1538790"/>
            <a:ext cx="1314784" cy="253916"/>
          </a:xfrm>
          <a:prstGeom prst="rect">
            <a:avLst/>
          </a:prstGeom>
          <a:noFill/>
        </p:spPr>
        <p:txBody>
          <a:bodyPr wrap="none" rtlCol="0">
            <a:spAutoFit/>
          </a:bodyPr>
          <a:lstStyle/>
          <a:p>
            <a:r>
              <a:rPr lang="it-IT" sz="1050" dirty="0" err="1">
                <a:latin typeface="Times New Roman" panose="02020603050405020304" pitchFamily="18" charset="0"/>
                <a:cs typeface="Times New Roman" panose="02020603050405020304" pitchFamily="18" charset="0"/>
              </a:rPr>
              <a:t>Courtesy</a:t>
            </a:r>
            <a:r>
              <a:rPr lang="it-IT" sz="1050" dirty="0">
                <a:latin typeface="Times New Roman" panose="02020603050405020304" pitchFamily="18" charset="0"/>
                <a:cs typeface="Times New Roman" panose="02020603050405020304" pitchFamily="18" charset="0"/>
              </a:rPr>
              <a:t> of G. Rossi</a:t>
            </a:r>
          </a:p>
        </p:txBody>
      </p:sp>
      <p:sp>
        <p:nvSpPr>
          <p:cNvPr id="26" name="Footer Placeholder 2">
            <a:extLst>
              <a:ext uri="{FF2B5EF4-FFF2-40B4-BE49-F238E27FC236}">
                <a16:creationId xmlns:a16="http://schemas.microsoft.com/office/drawing/2014/main" id="{61D3E40D-41CB-7747-8A75-8E6672FEA0D4}"/>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0EDFF2D5-5A32-294B-8AE4-43F7E1E6E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1561984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5" name="Footer Placeholder 2">
            <a:extLst>
              <a:ext uri="{FF2B5EF4-FFF2-40B4-BE49-F238E27FC236}">
                <a16:creationId xmlns:a16="http://schemas.microsoft.com/office/drawing/2014/main" id="{9A02900D-9C4F-D74C-ABFD-A665730DEF2A}"/>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C3D2BB9-FD1E-DB48-B066-84E3CFAE8F8B}"/>
              </a:ext>
            </a:extLst>
          </p:cNvPr>
          <p:cNvSpPr txBox="1"/>
          <p:nvPr/>
        </p:nvSpPr>
        <p:spPr>
          <a:xfrm>
            <a:off x="58937" y="1143664"/>
            <a:ext cx="8987717" cy="369332"/>
          </a:xfrm>
          <a:prstGeom prst="rect">
            <a:avLst/>
          </a:prstGeom>
          <a:noFill/>
        </p:spPr>
        <p:txBody>
          <a:bodyPr wrap="none" rtlCol="0">
            <a:spAutoFit/>
          </a:bodyPr>
          <a:lstStyle/>
          <a:p>
            <a:r>
              <a:rPr lang="it-IT" b="1">
                <a:solidFill>
                  <a:srgbClr val="0070C0"/>
                </a:solidFill>
              </a:rPr>
              <a:t>3.8 GeV electron energy to FEL-radiate at 8 keV (1.5 Angstrom) with 1.2 cm undulator period</a:t>
            </a:r>
          </a:p>
        </p:txBody>
      </p:sp>
      <p:sp>
        <p:nvSpPr>
          <p:cNvPr id="8" name="TextBox 7">
            <a:extLst>
              <a:ext uri="{FF2B5EF4-FFF2-40B4-BE49-F238E27FC236}">
                <a16:creationId xmlns:a16="http://schemas.microsoft.com/office/drawing/2014/main" id="{65F51F7F-8EB7-2C4B-82AF-3B29C508E833}"/>
              </a:ext>
            </a:extLst>
          </p:cNvPr>
          <p:cNvSpPr txBox="1"/>
          <p:nvPr/>
        </p:nvSpPr>
        <p:spPr>
          <a:xfrm>
            <a:off x="76200" y="1925041"/>
            <a:ext cx="9045425" cy="923330"/>
          </a:xfrm>
          <a:prstGeom prst="rect">
            <a:avLst/>
          </a:prstGeom>
          <a:noFill/>
        </p:spPr>
        <p:txBody>
          <a:bodyPr wrap="none" rtlCol="0">
            <a:spAutoFit/>
          </a:bodyPr>
          <a:lstStyle/>
          <a:p>
            <a:r>
              <a:rPr lang="it-IT" b="1">
                <a:solidFill>
                  <a:srgbClr val="C00000"/>
                </a:solidFill>
              </a:rPr>
              <a:t>Super-conducting RF Cavities at TESLA frequency (1.3 GHz) can safely operate up to 17 MV/m</a:t>
            </a:r>
          </a:p>
          <a:p>
            <a:r>
              <a:rPr lang="it-IT" b="1">
                <a:solidFill>
                  <a:srgbClr val="C00000"/>
                </a:solidFill>
              </a:rPr>
              <a:t>accelerating gradient in CW (continuous wave) mode (to be compared with 25 MV/m of</a:t>
            </a:r>
          </a:p>
          <a:p>
            <a:r>
              <a:rPr lang="it-IT" b="1">
                <a:solidFill>
                  <a:srgbClr val="C00000"/>
                </a:solidFill>
              </a:rPr>
              <a:t>XFEL in pulsed mode)</a:t>
            </a:r>
          </a:p>
        </p:txBody>
      </p:sp>
      <p:sp>
        <p:nvSpPr>
          <p:cNvPr id="9" name="TextBox 8">
            <a:extLst>
              <a:ext uri="{FF2B5EF4-FFF2-40B4-BE49-F238E27FC236}">
                <a16:creationId xmlns:a16="http://schemas.microsoft.com/office/drawing/2014/main" id="{41102B5D-6181-8B41-AC49-62B377970EB1}"/>
              </a:ext>
            </a:extLst>
          </p:cNvPr>
          <p:cNvSpPr txBox="1"/>
          <p:nvPr/>
        </p:nvSpPr>
        <p:spPr>
          <a:xfrm>
            <a:off x="0" y="3159417"/>
            <a:ext cx="9121625" cy="1477328"/>
          </a:xfrm>
          <a:prstGeom prst="rect">
            <a:avLst/>
          </a:prstGeom>
          <a:noFill/>
        </p:spPr>
        <p:txBody>
          <a:bodyPr wrap="square" rtlCol="0">
            <a:spAutoFit/>
          </a:bodyPr>
          <a:lstStyle/>
          <a:p>
            <a:r>
              <a:rPr lang="it-IT" b="1">
                <a:solidFill>
                  <a:srgbClr val="00B050"/>
                </a:solidFill>
              </a:rPr>
              <a:t>This means 3.8 / 0.017 =  224 m active RF Cavity length. Typical filling factor of SC Linacs is 0.5, implying toal effective legnth of about 450 m just for the main SC Linac. Let’s add spaces for</a:t>
            </a:r>
          </a:p>
          <a:p>
            <a:r>
              <a:rPr lang="it-IT" b="1">
                <a:solidFill>
                  <a:srgbClr val="00B050"/>
                </a:solidFill>
              </a:rPr>
              <a:t>Injectors (30 m), transfer lines (20 m), magnetic compressors (50 m), matching line (20 m), undulator (80 m), photon beam lines (100 m), it rounds up to about 800 m. As a matter of fact LCLS-II is a km long.</a:t>
            </a:r>
          </a:p>
        </p:txBody>
      </p:sp>
      <p:sp>
        <p:nvSpPr>
          <p:cNvPr id="10" name="TextBox 9">
            <a:extLst>
              <a:ext uri="{FF2B5EF4-FFF2-40B4-BE49-F238E27FC236}">
                <a16:creationId xmlns:a16="http://schemas.microsoft.com/office/drawing/2014/main" id="{583E43B2-0EA8-FB49-9928-E6A486F336A0}"/>
              </a:ext>
            </a:extLst>
          </p:cNvPr>
          <p:cNvSpPr txBox="1"/>
          <p:nvPr/>
        </p:nvSpPr>
        <p:spPr>
          <a:xfrm>
            <a:off x="800911" y="4947791"/>
            <a:ext cx="7200089" cy="830997"/>
          </a:xfrm>
          <a:prstGeom prst="rect">
            <a:avLst/>
          </a:prstGeom>
          <a:noFill/>
        </p:spPr>
        <p:txBody>
          <a:bodyPr wrap="square" rtlCol="0">
            <a:spAutoFit/>
          </a:bodyPr>
          <a:lstStyle/>
          <a:p>
            <a:pPr algn="ctr"/>
            <a:r>
              <a:rPr lang="en-US" sz="2400">
                <a:latin typeface="Casual" charset="0"/>
                <a:ea typeface="Casual" charset="0"/>
                <a:cs typeface="Casual" charset="0"/>
              </a:rPr>
              <a:t>How can we fit the whole FEL source into a</a:t>
            </a:r>
          </a:p>
          <a:p>
            <a:pPr algn="ctr"/>
            <a:r>
              <a:rPr lang="en-US" sz="2400">
                <a:latin typeface="Casual" charset="0"/>
                <a:ea typeface="Casual" charset="0"/>
                <a:cs typeface="Casual" charset="0"/>
              </a:rPr>
              <a:t>500 m long Campus available footprint ??</a:t>
            </a:r>
            <a:endParaRPr lang="en-US" sz="2000">
              <a:latin typeface="Casual" charset="0"/>
              <a:ea typeface="Casual" charset="0"/>
              <a:cs typeface="Casual" charset="0"/>
            </a:endParaRPr>
          </a:p>
        </p:txBody>
      </p:sp>
      <p:sp>
        <p:nvSpPr>
          <p:cNvPr id="11" name="TextBox 10">
            <a:extLst>
              <a:ext uri="{FF2B5EF4-FFF2-40B4-BE49-F238E27FC236}">
                <a16:creationId xmlns:a16="http://schemas.microsoft.com/office/drawing/2014/main" id="{C558E404-A993-CA4D-9250-BB2C15B4360D}"/>
              </a:ext>
            </a:extLst>
          </p:cNvPr>
          <p:cNvSpPr txBox="1"/>
          <p:nvPr/>
        </p:nvSpPr>
        <p:spPr>
          <a:xfrm>
            <a:off x="1600200" y="340999"/>
            <a:ext cx="5257800" cy="461665"/>
          </a:xfrm>
          <a:prstGeom prst="rect">
            <a:avLst/>
          </a:prstGeom>
          <a:noFill/>
        </p:spPr>
        <p:txBody>
          <a:bodyPr wrap="square" rtlCol="0">
            <a:spAutoFit/>
          </a:bodyPr>
          <a:lstStyle/>
          <a:p>
            <a:r>
              <a:rPr lang="en-US" sz="2400">
                <a:solidFill>
                  <a:srgbClr val="FFFF00"/>
                </a:solidFill>
                <a:latin typeface="Casual" charset="0"/>
                <a:ea typeface="Casual" charset="0"/>
                <a:cs typeface="Casual" charset="0"/>
              </a:rPr>
              <a:t>TOTAL LENGTH BUDGET FOR MariX</a:t>
            </a:r>
            <a:endParaRPr lang="en-US" sz="2000">
              <a:solidFill>
                <a:srgbClr val="FFFF00"/>
              </a:solidFill>
              <a:latin typeface="Casual" charset="0"/>
              <a:ea typeface="Casual" charset="0"/>
              <a:cs typeface="Casual" charset="0"/>
            </a:endParaRPr>
          </a:p>
        </p:txBody>
      </p:sp>
    </p:spTree>
    <p:extLst>
      <p:ext uri="{BB962C8B-B14F-4D97-AF65-F5344CB8AC3E}">
        <p14:creationId xmlns:p14="http://schemas.microsoft.com/office/powerpoint/2010/main" val="372589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Titolo 1"/>
          <p:cNvSpPr txBox="1">
            <a:spLocks/>
          </p:cNvSpPr>
          <p:nvPr/>
        </p:nvSpPr>
        <p:spPr>
          <a:xfrm>
            <a:off x="1385646" y="782707"/>
            <a:ext cx="9156165"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775" b="1">
                <a:solidFill>
                  <a:srgbClr val="0070C0"/>
                </a:solidFill>
                <a:latin typeface="Times New Roman" panose="02020603050405020304" pitchFamily="18" charset="0"/>
                <a:cs typeface="Times New Roman" panose="02020603050405020304" pitchFamily="18" charset="0"/>
              </a:rPr>
              <a:t>General </a:t>
            </a:r>
            <a:r>
              <a:rPr lang="it-IT" sz="2775" b="1" dirty="0" err="1">
                <a:solidFill>
                  <a:srgbClr val="0070C0"/>
                </a:solidFill>
                <a:latin typeface="Times New Roman" panose="02020603050405020304" pitchFamily="18" charset="0"/>
                <a:cs typeface="Times New Roman" panose="02020603050405020304" pitchFamily="18" charset="0"/>
              </a:rPr>
              <a:t>considerations</a:t>
            </a:r>
            <a:endParaRPr lang="it-IT" sz="2775" dirty="0"/>
          </a:p>
        </p:txBody>
      </p:sp>
      <p:sp>
        <p:nvSpPr>
          <p:cNvPr id="6" name="CasellaDiTesto 5"/>
          <p:cNvSpPr txBox="1"/>
          <p:nvPr/>
        </p:nvSpPr>
        <p:spPr>
          <a:xfrm>
            <a:off x="629562" y="1970838"/>
            <a:ext cx="6874639" cy="1708160"/>
          </a:xfrm>
          <a:prstGeom prst="rect">
            <a:avLst/>
          </a:prstGeom>
          <a:noFill/>
        </p:spPr>
        <p:txBody>
          <a:bodyPr wrap="none" rtlCol="0">
            <a:spAutoFit/>
          </a:bodyPr>
          <a:lstStyle/>
          <a:p>
            <a:pPr marL="385763" indent="-385763">
              <a:buAutoNum type="arabicParenR"/>
            </a:pPr>
            <a:r>
              <a:rPr lang="it-IT" sz="2100" dirty="0">
                <a:latin typeface="Times New Roman" panose="02020603050405020304" pitchFamily="18" charset="0"/>
                <a:cs typeface="Times New Roman" panose="02020603050405020304" pitchFamily="18" charset="0"/>
              </a:rPr>
              <a:t>To achieve continuous tunability from 100 </a:t>
            </a:r>
            <a:r>
              <a:rPr lang="it-IT" sz="2100" dirty="0" err="1">
                <a:latin typeface="Times New Roman" panose="02020603050405020304" pitchFamily="18" charset="0"/>
                <a:cs typeface="Times New Roman" panose="02020603050405020304" pitchFamily="18" charset="0"/>
              </a:rPr>
              <a:t>eV</a:t>
            </a:r>
            <a:r>
              <a:rPr lang="it-IT" sz="2100" dirty="0">
                <a:latin typeface="Times New Roman" panose="02020603050405020304" pitchFamily="18" charset="0"/>
                <a:cs typeface="Times New Roman" panose="02020603050405020304" pitchFamily="18" charset="0"/>
              </a:rPr>
              <a:t> to 8 </a:t>
            </a:r>
            <a:r>
              <a:rPr lang="it-IT" sz="2100" dirty="0" err="1">
                <a:latin typeface="Times New Roman" panose="02020603050405020304" pitchFamily="18" charset="0"/>
                <a:cs typeface="Times New Roman" panose="02020603050405020304" pitchFamily="18" charset="0"/>
              </a:rPr>
              <a:t>KeV</a:t>
            </a:r>
            <a:r>
              <a:rPr lang="it-IT" sz="2100" dirty="0">
                <a:latin typeface="Times New Roman" panose="02020603050405020304" pitchFamily="18" charset="0"/>
                <a:cs typeface="Times New Roman" panose="02020603050405020304" pitchFamily="18" charset="0"/>
              </a:rPr>
              <a:t> </a:t>
            </a:r>
          </a:p>
          <a:p>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we</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need</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two</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undulators</a:t>
            </a:r>
            <a:endParaRPr lang="it-IT" sz="2100" dirty="0">
              <a:latin typeface="Times New Roman" panose="02020603050405020304" pitchFamily="18" charset="0"/>
              <a:cs typeface="Times New Roman" panose="02020603050405020304" pitchFamily="18" charset="0"/>
            </a:endParaRPr>
          </a:p>
          <a:p>
            <a:endParaRPr lang="it-IT" sz="2100" dirty="0">
              <a:latin typeface="Times New Roman" panose="02020603050405020304" pitchFamily="18" charset="0"/>
              <a:cs typeface="Times New Roman" panose="02020603050405020304" pitchFamily="18" charset="0"/>
            </a:endParaRPr>
          </a:p>
          <a:p>
            <a:r>
              <a:rPr lang="it-IT" sz="2100" dirty="0">
                <a:latin typeface="Times New Roman" panose="02020603050405020304" pitchFamily="18" charset="0"/>
                <a:cs typeface="Times New Roman" panose="02020603050405020304" pitchFamily="18" charset="0"/>
              </a:rPr>
              <a:t>2)  </a:t>
            </a:r>
            <a:r>
              <a:rPr lang="it-IT" sz="2100" dirty="0" err="1">
                <a:latin typeface="Times New Roman" panose="02020603050405020304" pitchFamily="18" charset="0"/>
                <a:cs typeface="Times New Roman" panose="02020603050405020304" pitchFamily="18" charset="0"/>
              </a:rPr>
              <a:t>All</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components</a:t>
            </a:r>
            <a:r>
              <a:rPr lang="it-IT" sz="2100" dirty="0">
                <a:latin typeface="Times New Roman" panose="02020603050405020304" pitchFamily="18" charset="0"/>
                <a:cs typeface="Times New Roman" panose="02020603050405020304" pitchFamily="18" charset="0"/>
              </a:rPr>
              <a:t> must operate up to 1 MHz repetition rate</a:t>
            </a:r>
          </a:p>
          <a:p>
            <a:endParaRPr lang="it-IT" sz="2100"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629562" y="3591018"/>
            <a:ext cx="7335598" cy="738664"/>
          </a:xfrm>
          <a:prstGeom prst="rect">
            <a:avLst/>
          </a:prstGeom>
          <a:noFill/>
        </p:spPr>
        <p:txBody>
          <a:bodyPr wrap="none" rtlCol="0">
            <a:spAutoFit/>
          </a:bodyPr>
          <a:lstStyle/>
          <a:p>
            <a:pPr marL="457200" indent="-457200">
              <a:buAutoNum type="arabicParenR" startAt="3"/>
            </a:pPr>
            <a:r>
              <a:rPr lang="it-IT" sz="2100" dirty="0">
                <a:latin typeface="Times New Roman" panose="02020603050405020304" pitchFamily="18" charset="0"/>
                <a:cs typeface="Times New Roman" panose="02020603050405020304" pitchFamily="18" charset="0"/>
              </a:rPr>
              <a:t>Max 50 </a:t>
            </a:r>
            <a:r>
              <a:rPr lang="it-IT" sz="2100" dirty="0" err="1">
                <a:latin typeface="Times New Roman" panose="02020603050405020304" pitchFamily="18" charset="0"/>
                <a:cs typeface="Times New Roman" panose="02020603050405020304" pitchFamily="18" charset="0"/>
              </a:rPr>
              <a:t>pC</a:t>
            </a:r>
            <a:r>
              <a:rPr lang="it-IT" sz="2100" dirty="0">
                <a:latin typeface="Times New Roman" panose="02020603050405020304" pitchFamily="18" charset="0"/>
                <a:cs typeface="Times New Roman" panose="02020603050405020304" pitchFamily="18" charset="0"/>
              </a:rPr>
              <a:t> bunch charge - </a:t>
            </a:r>
            <a:r>
              <a:rPr lang="it-IT" sz="2100" dirty="0" err="1">
                <a:latin typeface="Times New Roman" panose="02020603050405020304" pitchFamily="18" charset="0"/>
                <a:cs typeface="Times New Roman" panose="02020603050405020304" pitchFamily="18" charset="0"/>
              </a:rPr>
              <a:t>beam</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dump</a:t>
            </a:r>
            <a:r>
              <a:rPr lang="it-IT" sz="2100" dirty="0">
                <a:latin typeface="Times New Roman" panose="02020603050405020304" pitchFamily="18" charset="0"/>
                <a:cs typeface="Times New Roman" panose="02020603050405020304" pitchFamily="18" charset="0"/>
              </a:rPr>
              <a:t> constraints at 3.8 GeV</a:t>
            </a:r>
          </a:p>
          <a:p>
            <a:r>
              <a:rPr lang="it-IT" sz="2100" dirty="0">
                <a:latin typeface="Times New Roman" panose="02020603050405020304" pitchFamily="18" charset="0"/>
                <a:cs typeface="Times New Roman" panose="02020603050405020304" pitchFamily="18" charset="0"/>
              </a:rPr>
              <a:t>	(50 microampere, about 200 kW average beam power)   </a:t>
            </a:r>
          </a:p>
        </p:txBody>
      </p:sp>
      <p:sp>
        <p:nvSpPr>
          <p:cNvPr id="8" name="CasellaDiTesto 7"/>
          <p:cNvSpPr txBox="1"/>
          <p:nvPr/>
        </p:nvSpPr>
        <p:spPr>
          <a:xfrm>
            <a:off x="629563" y="4401108"/>
            <a:ext cx="8448716" cy="738664"/>
          </a:xfrm>
          <a:prstGeom prst="rect">
            <a:avLst/>
          </a:prstGeom>
          <a:noFill/>
        </p:spPr>
        <p:txBody>
          <a:bodyPr wrap="square" rtlCol="0">
            <a:spAutoFit/>
          </a:bodyPr>
          <a:lstStyle/>
          <a:p>
            <a:pPr marL="457200" indent="-457200">
              <a:buAutoNum type="arabicParenR" startAt="4"/>
            </a:pPr>
            <a:r>
              <a:rPr lang="it-IT" sz="2100" dirty="0" err="1">
                <a:latin typeface="Times New Roman" panose="02020603050405020304" pitchFamily="18" charset="0"/>
                <a:cs typeface="Times New Roman" panose="02020603050405020304" pitchFamily="18" charset="0"/>
              </a:rPr>
              <a:t>Beam optics</a:t>
            </a:r>
            <a:r>
              <a:rPr lang="it-IT" sz="2100" dirty="0">
                <a:latin typeface="Times New Roman" panose="02020603050405020304" pitchFamily="18" charset="0"/>
                <a:cs typeface="Times New Roman" panose="02020603050405020304" pitchFamily="18" charset="0"/>
              </a:rPr>
              <a:t> in </a:t>
            </a:r>
            <a:r>
              <a:rPr lang="it-IT" sz="2100" dirty="0" err="1">
                <a:latin typeface="Times New Roman" panose="02020603050405020304" pitchFamily="18" charset="0"/>
                <a:cs typeface="Times New Roman" panose="02020603050405020304" pitchFamily="18" charset="0"/>
              </a:rPr>
              <a:t>two</a:t>
            </a:r>
            <a:r>
              <a:rPr lang="it-IT" sz="2100" dirty="0">
                <a:latin typeface="Times New Roman" panose="02020603050405020304" pitchFamily="18" charset="0"/>
                <a:cs typeface="Times New Roman" panose="02020603050405020304" pitchFamily="18" charset="0"/>
              </a:rPr>
              <a:t>-way section at arc-entrance-exit must operate in</a:t>
            </a:r>
          </a:p>
          <a:p>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both</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directions - second order optics adopted (RF-solenoid, no quads!)</a:t>
            </a:r>
            <a:endParaRPr lang="it-IT" sz="2100"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629562" y="5157192"/>
            <a:ext cx="7447873" cy="738664"/>
          </a:xfrm>
          <a:prstGeom prst="rect">
            <a:avLst/>
          </a:prstGeom>
          <a:noFill/>
        </p:spPr>
        <p:txBody>
          <a:bodyPr wrap="none" rtlCol="0">
            <a:spAutoFit/>
          </a:bodyPr>
          <a:lstStyle/>
          <a:p>
            <a:pPr marL="457200" indent="-457200">
              <a:buAutoNum type="arabicParenR" startAt="5"/>
            </a:pPr>
            <a:r>
              <a:rPr lang="it-IT" sz="2100" dirty="0" err="1">
                <a:latin typeface="Times New Roman" panose="02020603050405020304" pitchFamily="18" charset="0"/>
                <a:cs typeface="Times New Roman" panose="02020603050405020304" pitchFamily="18" charset="0"/>
              </a:rPr>
              <a:t>Lengths</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have</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been</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chosen</a:t>
            </a:r>
            <a:r>
              <a:rPr lang="it-IT" sz="2100" dirty="0">
                <a:latin typeface="Times New Roman" panose="02020603050405020304" pitchFamily="18" charset="0"/>
                <a:cs typeface="Times New Roman" panose="02020603050405020304" pitchFamily="18" charset="0"/>
              </a:rPr>
              <a:t> to </a:t>
            </a:r>
            <a:r>
              <a:rPr lang="it-IT" sz="2100" dirty="0" err="1">
                <a:latin typeface="Times New Roman" panose="02020603050405020304" pitchFamily="18" charset="0"/>
                <a:cs typeface="Times New Roman" panose="02020603050405020304" pitchFamily="18" charset="0"/>
              </a:rPr>
              <a:t>avoid</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collisions</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between</a:t>
            </a:r>
            <a:r>
              <a:rPr lang="it-IT" sz="2100" dirty="0">
                <a:latin typeface="Times New Roman" panose="02020603050405020304" pitchFamily="18" charset="0"/>
                <a:cs typeface="Times New Roman" panose="02020603050405020304" pitchFamily="18" charset="0"/>
              </a:rPr>
              <a:t> bunches</a:t>
            </a:r>
            <a:endParaRPr lang="it-IT" sz="2100" dirty="0" err="1">
              <a:latin typeface="Times New Roman" panose="02020603050405020304" pitchFamily="18" charset="0"/>
              <a:cs typeface="Times New Roman" panose="02020603050405020304" pitchFamily="18" charset="0"/>
            </a:endParaRPr>
          </a:p>
          <a:p>
            <a:pPr lvl="1"/>
            <a:r>
              <a:rPr lang="it-IT" sz="2100" dirty="0" err="1">
                <a:latin typeface="Times New Roman" panose="02020603050405020304" pitchFamily="18" charset="0"/>
                <a:cs typeface="Times New Roman" panose="02020603050405020304" pitchFamily="18" charset="0"/>
              </a:rPr>
              <a:t>(1 MHz – 1 microsec – 300 m bunch separation)</a:t>
            </a:r>
            <a:endParaRPr lang="it-IT" sz="21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52608B8-FA0B-3E40-9E87-F3D62F4C5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1" name="Footer Placeholder 2">
            <a:extLst>
              <a:ext uri="{FF2B5EF4-FFF2-40B4-BE49-F238E27FC236}">
                <a16:creationId xmlns:a16="http://schemas.microsoft.com/office/drawing/2014/main" id="{A8A36B54-E16B-BA42-A4D1-2B6A6F86779F}"/>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2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41089" t="58061" r="45816" b="25090"/>
          <a:stretch/>
        </p:blipFill>
        <p:spPr>
          <a:xfrm>
            <a:off x="2195736" y="2726922"/>
            <a:ext cx="4266474" cy="2700300"/>
          </a:xfrm>
          <a:prstGeom prst="rect">
            <a:avLst/>
          </a:prstGeom>
        </p:spPr>
      </p:pic>
      <p:sp>
        <p:nvSpPr>
          <p:cNvPr id="7" name="Rettangolo 6"/>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Titolo 1"/>
          <p:cNvSpPr txBox="1">
            <a:spLocks/>
          </p:cNvSpPr>
          <p:nvPr/>
        </p:nvSpPr>
        <p:spPr>
          <a:xfrm>
            <a:off x="1385646" y="782707"/>
            <a:ext cx="9156165"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775" b="1" dirty="0">
                <a:solidFill>
                  <a:srgbClr val="0070C0"/>
                </a:solidFill>
                <a:latin typeface="Times New Roman" panose="02020603050405020304" pitchFamily="18" charset="0"/>
                <a:cs typeface="Times New Roman" panose="02020603050405020304" pitchFamily="18" charset="0"/>
              </a:rPr>
              <a:t>Some general </a:t>
            </a:r>
            <a:r>
              <a:rPr lang="it-IT" sz="2775" b="1" dirty="0" err="1">
                <a:solidFill>
                  <a:srgbClr val="0070C0"/>
                </a:solidFill>
                <a:latin typeface="Times New Roman" panose="02020603050405020304" pitchFamily="18" charset="0"/>
                <a:cs typeface="Times New Roman" panose="02020603050405020304" pitchFamily="18" charset="0"/>
              </a:rPr>
              <a:t>considerations</a:t>
            </a:r>
            <a:endParaRPr lang="it-IT" sz="2775" dirty="0"/>
          </a:p>
        </p:txBody>
      </p:sp>
      <p:sp>
        <p:nvSpPr>
          <p:cNvPr id="9" name="CasellaDiTesto 8"/>
          <p:cNvSpPr txBox="1"/>
          <p:nvPr/>
        </p:nvSpPr>
        <p:spPr>
          <a:xfrm>
            <a:off x="305526" y="2186862"/>
            <a:ext cx="6420284" cy="415498"/>
          </a:xfrm>
          <a:prstGeom prst="rect">
            <a:avLst/>
          </a:prstGeom>
          <a:noFill/>
        </p:spPr>
        <p:txBody>
          <a:bodyPr wrap="none" rtlCol="0">
            <a:spAutoFit/>
          </a:bodyPr>
          <a:lstStyle/>
          <a:p>
            <a:r>
              <a:rPr lang="it-IT" sz="2100" dirty="0">
                <a:latin typeface="Times New Roman" panose="02020603050405020304" pitchFamily="18" charset="0"/>
                <a:cs typeface="Times New Roman" panose="02020603050405020304" pitchFamily="18" charset="0"/>
              </a:rPr>
              <a:t>For </a:t>
            </a:r>
            <a:r>
              <a:rPr lang="it-IT" sz="2100" dirty="0" err="1">
                <a:latin typeface="Times New Roman" panose="02020603050405020304" pitchFamily="18" charset="0"/>
                <a:cs typeface="Times New Roman" panose="02020603050405020304" pitchFamily="18" charset="0"/>
              </a:rPr>
              <a:t>emitting</a:t>
            </a:r>
            <a:r>
              <a:rPr lang="it-IT" sz="2100" dirty="0">
                <a:latin typeface="Times New Roman" panose="02020603050405020304" pitchFamily="18" charset="0"/>
                <a:cs typeface="Times New Roman" panose="02020603050405020304" pitchFamily="18" charset="0"/>
              </a:rPr>
              <a:t> up to 8 </a:t>
            </a:r>
            <a:r>
              <a:rPr lang="it-IT" sz="2100" dirty="0" err="1">
                <a:latin typeface="Times New Roman" panose="02020603050405020304" pitchFamily="18" charset="0"/>
                <a:cs typeface="Times New Roman" panose="02020603050405020304" pitchFamily="18" charset="0"/>
              </a:rPr>
              <a:t>KeV</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we</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need</a:t>
            </a:r>
            <a:r>
              <a:rPr lang="it-IT" sz="2100" dirty="0">
                <a:latin typeface="Times New Roman" panose="02020603050405020304" pitchFamily="18" charset="0"/>
                <a:cs typeface="Times New Roman" panose="02020603050405020304" pitchFamily="18" charset="0"/>
              </a:rPr>
              <a:t> </a:t>
            </a:r>
            <a:r>
              <a:rPr lang="it-IT" sz="2100" dirty="0" err="1">
                <a:latin typeface="Times New Roman" panose="02020603050405020304" pitchFamily="18" charset="0"/>
                <a:cs typeface="Times New Roman" panose="02020603050405020304" pitchFamily="18" charset="0"/>
              </a:rPr>
              <a:t>such</a:t>
            </a:r>
            <a:r>
              <a:rPr lang="it-IT" sz="2100" dirty="0">
                <a:latin typeface="Times New Roman" panose="02020603050405020304" pitchFamily="18" charset="0"/>
                <a:cs typeface="Times New Roman" panose="02020603050405020304" pitchFamily="18" charset="0"/>
              </a:rPr>
              <a:t> an electron </a:t>
            </a:r>
            <a:r>
              <a:rPr lang="it-IT" sz="2100" dirty="0" err="1">
                <a:latin typeface="Times New Roman" panose="02020603050405020304" pitchFamily="18" charset="0"/>
                <a:cs typeface="Times New Roman" panose="02020603050405020304" pitchFamily="18" charset="0"/>
              </a:rPr>
              <a:t>beam</a:t>
            </a:r>
            <a:r>
              <a:rPr lang="it-IT" sz="2100" dirty="0">
                <a:latin typeface="Times New Roman" panose="02020603050405020304" pitchFamily="18" charset="0"/>
                <a:cs typeface="Times New Roman" panose="02020603050405020304" pitchFamily="18" charset="0"/>
              </a:rPr>
              <a:t>:</a:t>
            </a:r>
          </a:p>
        </p:txBody>
      </p:sp>
      <p:sp>
        <p:nvSpPr>
          <p:cNvPr id="10" name="CasellaDiTesto 9"/>
          <p:cNvSpPr txBox="1"/>
          <p:nvPr/>
        </p:nvSpPr>
        <p:spPr>
          <a:xfrm>
            <a:off x="5490102" y="3591018"/>
            <a:ext cx="457176" cy="300082"/>
          </a:xfrm>
          <a:prstGeom prst="rect">
            <a:avLst/>
          </a:prstGeom>
          <a:noFill/>
        </p:spPr>
        <p:txBody>
          <a:bodyPr wrap="none" rtlCol="0">
            <a:spAutoFit/>
          </a:bodyPr>
          <a:lstStyle/>
          <a:p>
            <a:r>
              <a:rPr lang="it-IT" sz="1350" dirty="0"/>
              <a:t>-0.3</a:t>
            </a:r>
          </a:p>
        </p:txBody>
      </p:sp>
      <p:sp>
        <p:nvSpPr>
          <p:cNvPr id="2" name="Freccia in giù 1"/>
          <p:cNvSpPr/>
          <p:nvPr/>
        </p:nvSpPr>
        <p:spPr>
          <a:xfrm rot="5400000">
            <a:off x="6269334" y="3906679"/>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Freccia in giù 10"/>
          <p:cNvSpPr/>
          <p:nvPr/>
        </p:nvSpPr>
        <p:spPr>
          <a:xfrm rot="5400000">
            <a:off x="6269334" y="3351846"/>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Freccia in giù 11"/>
          <p:cNvSpPr/>
          <p:nvPr/>
        </p:nvSpPr>
        <p:spPr>
          <a:xfrm rot="5400000">
            <a:off x="6269334" y="3621876"/>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3" name="Picture 12">
            <a:extLst>
              <a:ext uri="{FF2B5EF4-FFF2-40B4-BE49-F238E27FC236}">
                <a16:creationId xmlns:a16="http://schemas.microsoft.com/office/drawing/2014/main" id="{2D5B552F-460B-8B4E-8EE7-250B1947A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4" name="Footer Placeholder 2">
            <a:extLst>
              <a:ext uri="{FF2B5EF4-FFF2-40B4-BE49-F238E27FC236}">
                <a16:creationId xmlns:a16="http://schemas.microsoft.com/office/drawing/2014/main" id="{01D9D755-F1FF-8949-8DDF-F546AE779010}"/>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292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907" y="4124975"/>
            <a:ext cx="8980186" cy="2645893"/>
            <a:chOff x="81907" y="4124975"/>
            <a:chExt cx="8980186" cy="2645893"/>
          </a:xfrm>
        </p:grpSpPr>
        <p:pic>
          <p:nvPicPr>
            <p:cNvPr id="5" name="Picture 4"/>
            <p:cNvPicPr>
              <a:picLocks noChangeAspect="1"/>
            </p:cNvPicPr>
            <p:nvPr/>
          </p:nvPicPr>
          <p:blipFill>
            <a:blip r:embed="rId3"/>
            <a:stretch>
              <a:fillRect/>
            </a:stretch>
          </p:blipFill>
          <p:spPr>
            <a:xfrm>
              <a:off x="81907" y="4124975"/>
              <a:ext cx="8980186" cy="2645893"/>
            </a:xfrm>
            <a:prstGeom prst="rect">
              <a:avLst/>
            </a:prstGeom>
          </p:spPr>
        </p:pic>
        <p:sp>
          <p:nvSpPr>
            <p:cNvPr id="6" name="TextBox 5"/>
            <p:cNvSpPr txBox="1"/>
            <p:nvPr/>
          </p:nvSpPr>
          <p:spPr>
            <a:xfrm>
              <a:off x="3521792" y="4282292"/>
              <a:ext cx="2353901" cy="369332"/>
            </a:xfrm>
            <a:prstGeom prst="rect">
              <a:avLst/>
            </a:prstGeom>
            <a:noFill/>
          </p:spPr>
          <p:txBody>
            <a:bodyPr wrap="square" rtlCol="0">
              <a:spAutoFit/>
            </a:bodyPr>
            <a:lstStyle/>
            <a:p>
              <a:r>
                <a:rPr lang="it-IT" dirty="0"/>
                <a:t>Two-pass 2-way region</a:t>
              </a:r>
            </a:p>
          </p:txBody>
        </p:sp>
      </p:grpSp>
      <p:sp>
        <p:nvSpPr>
          <p:cNvPr id="7" name="Rectangle 6"/>
          <p:cNvSpPr/>
          <p:nvPr/>
        </p:nvSpPr>
        <p:spPr>
          <a:xfrm>
            <a:off x="1523999" y="69966"/>
            <a:ext cx="7538093" cy="830997"/>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rPr>
              <a:t>The two-way Linac II passage </a:t>
            </a:r>
          </a:p>
          <a:p>
            <a:endParaRPr lang="en-US" sz="2400" i="1" dirty="0">
              <a:latin typeface="Verdana" panose="020B0604030504040204" pitchFamily="34" charset="0"/>
              <a:ea typeface="Verdana" panose="020B0604030504040204" pitchFamily="34" charset="0"/>
            </a:endParaRPr>
          </a:p>
        </p:txBody>
      </p:sp>
      <p:cxnSp>
        <p:nvCxnSpPr>
          <p:cNvPr id="8" name="Straight Connector 7"/>
          <p:cNvCxnSpPr/>
          <p:nvPr/>
        </p:nvCxnSpPr>
        <p:spPr>
          <a:xfrm>
            <a:off x="1571340" y="609600"/>
            <a:ext cx="499369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0971" y="4147170"/>
            <a:ext cx="2419165" cy="2590982"/>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p:cNvSpPr/>
          <p:nvPr/>
        </p:nvSpPr>
        <p:spPr>
          <a:xfrm>
            <a:off x="6565038" y="4151609"/>
            <a:ext cx="2497056" cy="2590982"/>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p:cNvSpPr txBox="1"/>
          <p:nvPr/>
        </p:nvSpPr>
        <p:spPr>
          <a:xfrm rot="18262795">
            <a:off x="5842994" y="3896844"/>
            <a:ext cx="1344972" cy="369332"/>
          </a:xfrm>
          <a:prstGeom prst="rect">
            <a:avLst/>
          </a:prstGeom>
          <a:noFill/>
        </p:spPr>
        <p:txBody>
          <a:bodyPr wrap="square" rtlCol="0">
            <a:spAutoFit/>
          </a:bodyPr>
          <a:lstStyle/>
          <a:p>
            <a:r>
              <a:rPr lang="it-IT" b="1" dirty="0">
                <a:solidFill>
                  <a:srgbClr val="C600C6"/>
                </a:solidFill>
              </a:rPr>
              <a:t>5 T solenoid</a:t>
            </a:r>
          </a:p>
        </p:txBody>
      </p:sp>
      <p:grpSp>
        <p:nvGrpSpPr>
          <p:cNvPr id="15" name="Group 14"/>
          <p:cNvGrpSpPr/>
          <p:nvPr/>
        </p:nvGrpSpPr>
        <p:grpSpPr>
          <a:xfrm>
            <a:off x="374254" y="1125249"/>
            <a:ext cx="8185709" cy="2296973"/>
            <a:chOff x="374254" y="1125249"/>
            <a:chExt cx="8185709" cy="2296973"/>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880" t="10119" r="3600" b="25248"/>
            <a:stretch/>
          </p:blipFill>
          <p:spPr>
            <a:xfrm>
              <a:off x="374254" y="1125249"/>
              <a:ext cx="8185709" cy="2296973"/>
            </a:xfrm>
            <a:prstGeom prst="rect">
              <a:avLst/>
            </a:prstGeom>
            <a:ln w="25400">
              <a:solidFill>
                <a:schemeClr val="tx1"/>
              </a:solidFill>
            </a:ln>
          </p:spPr>
        </p:pic>
        <p:sp>
          <p:nvSpPr>
            <p:cNvPr id="12" name="Rectangle 11"/>
            <p:cNvSpPr/>
            <p:nvPr/>
          </p:nvSpPr>
          <p:spPr>
            <a:xfrm>
              <a:off x="7655721" y="1984228"/>
              <a:ext cx="60342" cy="143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p:cNvPicPr>
              <a:picLocks noChangeAspect="1"/>
            </p:cNvPicPr>
            <p:nvPr/>
          </p:nvPicPr>
          <p:blipFill rotWithShape="1">
            <a:blip r:embed="rId5"/>
            <a:srcRect l="37427" t="30095" r="14157" b="27750"/>
            <a:stretch/>
          </p:blipFill>
          <p:spPr>
            <a:xfrm>
              <a:off x="7643749" y="2001733"/>
              <a:ext cx="100681" cy="113078"/>
            </a:xfrm>
            <a:prstGeom prst="rect">
              <a:avLst/>
            </a:prstGeom>
          </p:spPr>
        </p:pic>
        <p:sp>
          <p:nvSpPr>
            <p:cNvPr id="13" name="Rectangle 12"/>
            <p:cNvSpPr/>
            <p:nvPr/>
          </p:nvSpPr>
          <p:spPr>
            <a:xfrm>
              <a:off x="7744430" y="2430326"/>
              <a:ext cx="99016" cy="13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rotWithShape="1">
            <a:blip r:embed="rId5"/>
            <a:srcRect l="37427" t="30095" r="14157" b="27750"/>
            <a:stretch/>
          </p:blipFill>
          <p:spPr>
            <a:xfrm>
              <a:off x="7740747" y="2455227"/>
              <a:ext cx="100681" cy="113078"/>
            </a:xfrm>
            <a:prstGeom prst="rect">
              <a:avLst/>
            </a:prstGeom>
          </p:spPr>
        </p:pic>
      </p:grpSp>
      <p:cxnSp>
        <p:nvCxnSpPr>
          <p:cNvPr id="17" name="Straight Arrow Connector 16"/>
          <p:cNvCxnSpPr/>
          <p:nvPr/>
        </p:nvCxnSpPr>
        <p:spPr>
          <a:xfrm flipV="1">
            <a:off x="6094520" y="3009530"/>
            <a:ext cx="1485248" cy="2143958"/>
          </a:xfrm>
          <a:prstGeom prst="straightConnector1">
            <a:avLst/>
          </a:prstGeom>
          <a:ln w="25400">
            <a:solidFill>
              <a:srgbClr val="C600C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3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40C09EE5-2C8F-EC4B-8693-FED16D811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07" y="914400"/>
            <a:ext cx="8796693" cy="5430945"/>
          </a:xfrm>
          <a:prstGeom prst="rect">
            <a:avLst/>
          </a:prstGeom>
        </p:spPr>
      </p:pic>
    </p:spTree>
    <p:extLst>
      <p:ext uri="{BB962C8B-B14F-4D97-AF65-F5344CB8AC3E}">
        <p14:creationId xmlns:p14="http://schemas.microsoft.com/office/powerpoint/2010/main" val="3693844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907" y="4124975"/>
            <a:ext cx="8980186" cy="2645893"/>
          </a:xfrm>
          <a:prstGeom prst="rect">
            <a:avLst/>
          </a:prstGeom>
        </p:spPr>
      </p:pic>
      <p:sp>
        <p:nvSpPr>
          <p:cNvPr id="6" name="TextBox 5"/>
          <p:cNvSpPr txBox="1"/>
          <p:nvPr/>
        </p:nvSpPr>
        <p:spPr>
          <a:xfrm>
            <a:off x="3521792" y="4282292"/>
            <a:ext cx="2353901" cy="369332"/>
          </a:xfrm>
          <a:prstGeom prst="rect">
            <a:avLst/>
          </a:prstGeom>
          <a:noFill/>
        </p:spPr>
        <p:txBody>
          <a:bodyPr wrap="square" rtlCol="0">
            <a:spAutoFit/>
          </a:bodyPr>
          <a:lstStyle/>
          <a:p>
            <a:r>
              <a:rPr lang="it-IT" dirty="0"/>
              <a:t>Two-pass 2-way region</a:t>
            </a:r>
          </a:p>
        </p:txBody>
      </p:sp>
      <p:sp>
        <p:nvSpPr>
          <p:cNvPr id="7" name="Rectangle 6"/>
          <p:cNvSpPr/>
          <p:nvPr/>
        </p:nvSpPr>
        <p:spPr>
          <a:xfrm>
            <a:off x="110971" y="4127731"/>
            <a:ext cx="2398765" cy="98125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p:cNvSpPr/>
          <p:nvPr/>
        </p:nvSpPr>
        <p:spPr>
          <a:xfrm>
            <a:off x="2509736" y="4147170"/>
            <a:ext cx="6552357" cy="259098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p:cNvSpPr/>
          <p:nvPr/>
        </p:nvSpPr>
        <p:spPr>
          <a:xfrm>
            <a:off x="1739811" y="66075"/>
            <a:ext cx="7322281" cy="830997"/>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rPr>
              <a:t>Last energy adjustment LINAC-2</a:t>
            </a:r>
          </a:p>
          <a:p>
            <a:endParaRPr lang="en-US" sz="2400" i="1" dirty="0">
              <a:latin typeface="Verdana" panose="020B0604030504040204" pitchFamily="34" charset="0"/>
              <a:ea typeface="Verdana" panose="020B0604030504040204" pitchFamily="34" charset="0"/>
            </a:endParaRPr>
          </a:p>
        </p:txBody>
      </p:sp>
      <p:cxnSp>
        <p:nvCxnSpPr>
          <p:cNvPr id="10" name="Straight Connector 9"/>
          <p:cNvCxnSpPr/>
          <p:nvPr/>
        </p:nvCxnSpPr>
        <p:spPr>
          <a:xfrm>
            <a:off x="1768179" y="609600"/>
            <a:ext cx="4791495"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17604" y="916511"/>
            <a:ext cx="8308518" cy="2734323"/>
            <a:chOff x="317604" y="916511"/>
            <a:chExt cx="8308518" cy="2734323"/>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43" t="5792" r="2794" b="22153"/>
            <a:stretch/>
          </p:blipFill>
          <p:spPr>
            <a:xfrm>
              <a:off x="317604" y="916511"/>
              <a:ext cx="8308518" cy="2734323"/>
            </a:xfrm>
            <a:prstGeom prst="rect">
              <a:avLst/>
            </a:prstGeom>
            <a:ln w="25400">
              <a:solidFill>
                <a:schemeClr val="tx1"/>
              </a:solidFill>
            </a:ln>
          </p:spPr>
        </p:pic>
        <p:sp>
          <p:nvSpPr>
            <p:cNvPr id="12" name="Rectangle 11"/>
            <p:cNvSpPr/>
            <p:nvPr/>
          </p:nvSpPr>
          <p:spPr>
            <a:xfrm>
              <a:off x="1576053" y="2014154"/>
              <a:ext cx="60342" cy="143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p:cNvPicPr>
              <a:picLocks noChangeAspect="1"/>
            </p:cNvPicPr>
            <p:nvPr/>
          </p:nvPicPr>
          <p:blipFill rotWithShape="1">
            <a:blip r:embed="rId4"/>
            <a:srcRect l="37427" t="30095" r="14157" b="27750"/>
            <a:stretch/>
          </p:blipFill>
          <p:spPr>
            <a:xfrm>
              <a:off x="1560453" y="2031659"/>
              <a:ext cx="100681" cy="113078"/>
            </a:xfrm>
            <a:prstGeom prst="rect">
              <a:avLst/>
            </a:prstGeom>
          </p:spPr>
        </p:pic>
        <p:sp>
          <p:nvSpPr>
            <p:cNvPr id="15" name="Rectangle 14"/>
            <p:cNvSpPr/>
            <p:nvPr/>
          </p:nvSpPr>
          <p:spPr>
            <a:xfrm>
              <a:off x="1679470" y="2513080"/>
              <a:ext cx="60342" cy="143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rotWithShape="1">
            <a:blip r:embed="rId4"/>
            <a:srcRect l="37427" t="30095" r="14157" b="27750"/>
            <a:stretch/>
          </p:blipFill>
          <p:spPr>
            <a:xfrm>
              <a:off x="1667498" y="2530585"/>
              <a:ext cx="100681" cy="113078"/>
            </a:xfrm>
            <a:prstGeom prst="rect">
              <a:avLst/>
            </a:prstGeom>
          </p:spPr>
        </p:pic>
      </p:grpSp>
      <p:cxnSp>
        <p:nvCxnSpPr>
          <p:cNvPr id="11" name="Straight Arrow Connector 10"/>
          <p:cNvCxnSpPr/>
          <p:nvPr/>
        </p:nvCxnSpPr>
        <p:spPr>
          <a:xfrm flipV="1">
            <a:off x="2370338" y="2729369"/>
            <a:ext cx="4900474" cy="2597233"/>
          </a:xfrm>
          <a:prstGeom prst="straightConnector1">
            <a:avLst/>
          </a:prstGeom>
          <a:ln w="25400">
            <a:solidFill>
              <a:srgbClr val="C600C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9926256">
            <a:off x="4191815" y="3482493"/>
            <a:ext cx="1792016" cy="369332"/>
          </a:xfrm>
          <a:prstGeom prst="rect">
            <a:avLst/>
          </a:prstGeom>
          <a:noFill/>
        </p:spPr>
        <p:txBody>
          <a:bodyPr wrap="square" rtlCol="0">
            <a:spAutoFit/>
          </a:bodyPr>
          <a:lstStyle/>
          <a:p>
            <a:r>
              <a:rPr lang="it-IT" b="1" dirty="0">
                <a:solidFill>
                  <a:srgbClr val="C600C6"/>
                </a:solidFill>
              </a:rPr>
              <a:t>Focusing triplet</a:t>
            </a:r>
          </a:p>
        </p:txBody>
      </p:sp>
    </p:spTree>
    <p:extLst>
      <p:ext uri="{BB962C8B-B14F-4D97-AF65-F5344CB8AC3E}">
        <p14:creationId xmlns:p14="http://schemas.microsoft.com/office/powerpoint/2010/main" val="20564242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nvPr>
        </p:nvGraphicFramePr>
        <p:xfrm>
          <a:off x="661500" y="3276450"/>
          <a:ext cx="3186354" cy="2180035"/>
        </p:xfrm>
        <a:graphic>
          <a:graphicData uri="http://schemas.openxmlformats.org/presentationml/2006/ole">
            <mc:AlternateContent xmlns:mc="http://schemas.openxmlformats.org/markup-compatibility/2006">
              <mc:Choice xmlns:v="urn:schemas-microsoft-com:vml" Requires="v">
                <p:oleObj spid="_x0000_s236573" name="Graph" r:id="rId3" imgW="4131360" imgH="2907360" progId="Origin50.Graph">
                  <p:embed/>
                </p:oleObj>
              </mc:Choice>
              <mc:Fallback>
                <p:oleObj name="Graph" r:id="rId3" imgW="4131360" imgH="2907360" progId="Origin50.Graph">
                  <p:embed/>
                  <p:pic>
                    <p:nvPicPr>
                      <p:cNvPr id="2" name="Oggetto 1"/>
                      <p:cNvPicPr/>
                      <p:nvPr/>
                    </p:nvPicPr>
                    <p:blipFill>
                      <a:blip r:embed="rId4"/>
                      <a:stretch>
                        <a:fillRect/>
                      </a:stretch>
                    </p:blipFill>
                    <p:spPr>
                      <a:xfrm>
                        <a:off x="661500" y="3276450"/>
                        <a:ext cx="3186354" cy="2180035"/>
                      </a:xfrm>
                      <a:prstGeom prst="rect">
                        <a:avLst/>
                      </a:prstGeom>
                    </p:spPr>
                  </p:pic>
                </p:oleObj>
              </mc:Fallback>
            </mc:AlternateContent>
          </a:graphicData>
        </a:graphic>
      </p:graphicFrame>
      <p:cxnSp>
        <p:nvCxnSpPr>
          <p:cNvPr id="418" name="Connettore 2 417"/>
          <p:cNvCxnSpPr/>
          <p:nvPr/>
        </p:nvCxnSpPr>
        <p:spPr>
          <a:xfrm>
            <a:off x="8082390" y="2186862"/>
            <a:ext cx="433869" cy="36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Titolo 1"/>
          <p:cNvSpPr>
            <a:spLocks noGrp="1"/>
          </p:cNvSpPr>
          <p:nvPr>
            <p:ph type="title"/>
          </p:nvPr>
        </p:nvSpPr>
        <p:spPr>
          <a:xfrm>
            <a:off x="1115616" y="857251"/>
            <a:ext cx="7886700" cy="369332"/>
          </a:xfrm>
        </p:spPr>
        <p:txBody>
          <a:bodyPr/>
          <a:lstStyle/>
          <a:p>
            <a:r>
              <a:rPr lang="it-IT" b="1" dirty="0" err="1">
                <a:solidFill>
                  <a:srgbClr val="0070C0"/>
                </a:solidFill>
                <a:latin typeface="Times New Roman" panose="02020603050405020304" pitchFamily="18" charset="0"/>
                <a:cs typeface="Times New Roman" panose="02020603050405020304" pitchFamily="18" charset="0"/>
              </a:rPr>
              <a:t>Beam</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dynamics</a:t>
            </a:r>
            <a:r>
              <a:rPr lang="it-IT" b="1" dirty="0">
                <a:solidFill>
                  <a:srgbClr val="0070C0"/>
                </a:solidFill>
                <a:latin typeface="Times New Roman" panose="02020603050405020304" pitchFamily="18" charset="0"/>
                <a:cs typeface="Times New Roman" panose="02020603050405020304" pitchFamily="18" charset="0"/>
              </a:rPr>
              <a:t> 3: </a:t>
            </a:r>
            <a:r>
              <a:rPr lang="it-IT" b="1" dirty="0" err="1">
                <a:solidFill>
                  <a:srgbClr val="0070C0"/>
                </a:solidFill>
                <a:latin typeface="Times New Roman" panose="02020603050405020304" pitchFamily="18" charset="0"/>
                <a:cs typeface="Times New Roman" panose="02020603050405020304" pitchFamily="18" charset="0"/>
              </a:rPr>
              <a:t>at</a:t>
            </a:r>
            <a:r>
              <a:rPr lang="it-IT" b="1" dirty="0">
                <a:solidFill>
                  <a:srgbClr val="0070C0"/>
                </a:solidFill>
                <a:latin typeface="Times New Roman" panose="02020603050405020304" pitchFamily="18" charset="0"/>
                <a:cs typeface="Times New Roman" panose="02020603050405020304" pitchFamily="18" charset="0"/>
              </a:rPr>
              <a:t> the </a:t>
            </a:r>
            <a:r>
              <a:rPr lang="it-IT" b="1" dirty="0" err="1">
                <a:solidFill>
                  <a:srgbClr val="0070C0"/>
                </a:solidFill>
                <a:latin typeface="Times New Roman" panose="02020603050405020304" pitchFamily="18" charset="0"/>
                <a:cs typeface="Times New Roman" panose="02020603050405020304" pitchFamily="18" charset="0"/>
              </a:rPr>
              <a:t>undulator</a:t>
            </a:r>
            <a:r>
              <a:rPr lang="it-IT" b="1" dirty="0">
                <a:solidFill>
                  <a:srgbClr val="0070C0"/>
                </a:solidFill>
                <a:latin typeface="Times New Roman" panose="02020603050405020304" pitchFamily="18" charset="0"/>
                <a:cs typeface="Times New Roman" panose="02020603050405020304" pitchFamily="18" charset="0"/>
              </a:rPr>
              <a:t>, 30 </a:t>
            </a:r>
            <a:r>
              <a:rPr lang="it-IT" b="1" dirty="0" err="1">
                <a:solidFill>
                  <a:srgbClr val="0070C0"/>
                </a:solidFill>
                <a:latin typeface="Times New Roman" panose="02020603050405020304" pitchFamily="18" charset="0"/>
                <a:cs typeface="Times New Roman" panose="02020603050405020304" pitchFamily="18" charset="0"/>
              </a:rPr>
              <a:t>pC</a:t>
            </a:r>
            <a:endParaRPr lang="it-IT" b="1" dirty="0">
              <a:solidFill>
                <a:srgbClr val="0070C0"/>
              </a:solidFill>
              <a:latin typeface="Times New Roman" panose="02020603050405020304" pitchFamily="18" charset="0"/>
              <a:cs typeface="Times New Roman" panose="02020603050405020304" pitchFamily="18" charset="0"/>
            </a:endParaRPr>
          </a:p>
        </p:txBody>
      </p:sp>
      <p:graphicFrame>
        <p:nvGraphicFramePr>
          <p:cNvPr id="7" name="Oggetto 6"/>
          <p:cNvGraphicFramePr>
            <a:graphicFrameLocks noChangeAspect="1"/>
          </p:cNvGraphicFramePr>
          <p:nvPr>
            <p:extLst/>
          </p:nvPr>
        </p:nvGraphicFramePr>
        <p:xfrm>
          <a:off x="4626007" y="3266982"/>
          <a:ext cx="3098006" cy="2180035"/>
        </p:xfrm>
        <a:graphic>
          <a:graphicData uri="http://schemas.openxmlformats.org/presentationml/2006/ole">
            <mc:AlternateContent xmlns:mc="http://schemas.openxmlformats.org/markup-compatibility/2006">
              <mc:Choice xmlns:v="urn:schemas-microsoft-com:vml" Requires="v">
                <p:oleObj spid="_x0000_s236574" name="Graph" r:id="rId5" imgW="4131360" imgH="2907360" progId="Origin50.Graph">
                  <p:embed/>
                </p:oleObj>
              </mc:Choice>
              <mc:Fallback>
                <p:oleObj name="Graph" r:id="rId5" imgW="4131360" imgH="2907360" progId="Origin50.Graph">
                  <p:embed/>
                  <p:pic>
                    <p:nvPicPr>
                      <p:cNvPr id="7" name="Oggetto 6"/>
                      <p:cNvPicPr/>
                      <p:nvPr/>
                    </p:nvPicPr>
                    <p:blipFill>
                      <a:blip r:embed="rId6"/>
                      <a:stretch>
                        <a:fillRect/>
                      </a:stretch>
                    </p:blipFill>
                    <p:spPr>
                      <a:xfrm>
                        <a:off x="4626007" y="3266982"/>
                        <a:ext cx="3098006" cy="2180035"/>
                      </a:xfrm>
                      <a:prstGeom prst="rect">
                        <a:avLst/>
                      </a:prstGeom>
                    </p:spPr>
                  </p:pic>
                </p:oleObj>
              </mc:Fallback>
            </mc:AlternateContent>
          </a:graphicData>
        </a:graphic>
      </p:graphicFrame>
      <p:graphicFrame>
        <p:nvGraphicFramePr>
          <p:cNvPr id="8" name="Oggetto 7"/>
          <p:cNvGraphicFramePr>
            <a:graphicFrameLocks noChangeAspect="1"/>
          </p:cNvGraphicFramePr>
          <p:nvPr>
            <p:extLst/>
          </p:nvPr>
        </p:nvGraphicFramePr>
        <p:xfrm>
          <a:off x="683569" y="2402886"/>
          <a:ext cx="3098006" cy="1369945"/>
        </p:xfrm>
        <a:graphic>
          <a:graphicData uri="http://schemas.openxmlformats.org/presentationml/2006/ole">
            <mc:AlternateContent xmlns:mc="http://schemas.openxmlformats.org/markup-compatibility/2006">
              <mc:Choice xmlns:v="urn:schemas-microsoft-com:vml" Requires="v">
                <p:oleObj spid="_x0000_s236575" name="Graph" r:id="rId7" imgW="4131360" imgH="2907360" progId="Origin50.Graph">
                  <p:embed/>
                </p:oleObj>
              </mc:Choice>
              <mc:Fallback>
                <p:oleObj name="Graph" r:id="rId7" imgW="4131360" imgH="2907360" progId="Origin50.Graph">
                  <p:embed/>
                  <p:pic>
                    <p:nvPicPr>
                      <p:cNvPr id="8" name="Oggetto 7"/>
                      <p:cNvPicPr/>
                      <p:nvPr/>
                    </p:nvPicPr>
                    <p:blipFill>
                      <a:blip r:embed="rId8"/>
                      <a:stretch>
                        <a:fillRect/>
                      </a:stretch>
                    </p:blipFill>
                    <p:spPr>
                      <a:xfrm>
                        <a:off x="683569" y="2402886"/>
                        <a:ext cx="3098006" cy="1369945"/>
                      </a:xfrm>
                      <a:prstGeom prst="rect">
                        <a:avLst/>
                      </a:prstGeom>
                    </p:spPr>
                  </p:pic>
                </p:oleObj>
              </mc:Fallback>
            </mc:AlternateContent>
          </a:graphicData>
        </a:graphic>
      </p:graphicFrame>
      <p:graphicFrame>
        <p:nvGraphicFramePr>
          <p:cNvPr id="9" name="Oggetto 8"/>
          <p:cNvGraphicFramePr>
            <a:graphicFrameLocks noChangeAspect="1"/>
          </p:cNvGraphicFramePr>
          <p:nvPr>
            <p:extLst/>
          </p:nvPr>
        </p:nvGraphicFramePr>
        <p:xfrm>
          <a:off x="3051000" y="3266982"/>
          <a:ext cx="1620180" cy="2160240"/>
        </p:xfrm>
        <a:graphic>
          <a:graphicData uri="http://schemas.openxmlformats.org/presentationml/2006/ole">
            <mc:AlternateContent xmlns:mc="http://schemas.openxmlformats.org/markup-compatibility/2006">
              <mc:Choice xmlns:v="urn:schemas-microsoft-com:vml" Requires="v">
                <p:oleObj spid="_x0000_s236576" name="Graph" r:id="rId9" imgW="4131360" imgH="2907360" progId="Origin50.Graph">
                  <p:embed/>
                </p:oleObj>
              </mc:Choice>
              <mc:Fallback>
                <p:oleObj name="Graph" r:id="rId9" imgW="4131360" imgH="2907360" progId="Origin50.Graph">
                  <p:embed/>
                  <p:pic>
                    <p:nvPicPr>
                      <p:cNvPr id="9" name="Oggetto 8"/>
                      <p:cNvPicPr/>
                      <p:nvPr/>
                    </p:nvPicPr>
                    <p:blipFill>
                      <a:blip r:embed="rId10"/>
                      <a:stretch>
                        <a:fillRect/>
                      </a:stretch>
                    </p:blipFill>
                    <p:spPr>
                      <a:xfrm>
                        <a:off x="3051000" y="3266982"/>
                        <a:ext cx="1620180" cy="2160240"/>
                      </a:xfrm>
                      <a:prstGeom prst="rect">
                        <a:avLst/>
                      </a:prstGeom>
                    </p:spPr>
                  </p:pic>
                </p:oleObj>
              </mc:Fallback>
            </mc:AlternateContent>
          </a:graphicData>
        </a:graphic>
      </p:graphicFrame>
      <p:graphicFrame>
        <p:nvGraphicFramePr>
          <p:cNvPr id="10" name="Oggetto 9"/>
          <p:cNvGraphicFramePr>
            <a:graphicFrameLocks noChangeAspect="1"/>
          </p:cNvGraphicFramePr>
          <p:nvPr>
            <p:extLst/>
          </p:nvPr>
        </p:nvGraphicFramePr>
        <p:xfrm>
          <a:off x="4626006" y="2456893"/>
          <a:ext cx="3024336" cy="1300022"/>
        </p:xfrm>
        <a:graphic>
          <a:graphicData uri="http://schemas.openxmlformats.org/presentationml/2006/ole">
            <mc:AlternateContent xmlns:mc="http://schemas.openxmlformats.org/markup-compatibility/2006">
              <mc:Choice xmlns:v="urn:schemas-microsoft-com:vml" Requires="v">
                <p:oleObj spid="_x0000_s236577" name="Graph" r:id="rId11" imgW="4131360" imgH="2907360" progId="Origin50.Graph">
                  <p:embed/>
                </p:oleObj>
              </mc:Choice>
              <mc:Fallback>
                <p:oleObj name="Graph" r:id="rId11" imgW="4131360" imgH="2907360" progId="Origin50.Graph">
                  <p:embed/>
                  <p:pic>
                    <p:nvPicPr>
                      <p:cNvPr id="10" name="Oggetto 9"/>
                      <p:cNvPicPr/>
                      <p:nvPr/>
                    </p:nvPicPr>
                    <p:blipFill>
                      <a:blip r:embed="rId12"/>
                      <a:stretch>
                        <a:fillRect/>
                      </a:stretch>
                    </p:blipFill>
                    <p:spPr>
                      <a:xfrm>
                        <a:off x="4626006" y="2456893"/>
                        <a:ext cx="3024336" cy="1300022"/>
                      </a:xfrm>
                      <a:prstGeom prst="rect">
                        <a:avLst/>
                      </a:prstGeom>
                    </p:spPr>
                  </p:pic>
                </p:oleObj>
              </mc:Fallback>
            </mc:AlternateContent>
          </a:graphicData>
        </a:graphic>
      </p:graphicFrame>
      <p:graphicFrame>
        <p:nvGraphicFramePr>
          <p:cNvPr id="11" name="Oggetto 10"/>
          <p:cNvGraphicFramePr>
            <a:graphicFrameLocks noChangeAspect="1"/>
          </p:cNvGraphicFramePr>
          <p:nvPr>
            <p:extLst/>
          </p:nvPr>
        </p:nvGraphicFramePr>
        <p:xfrm>
          <a:off x="7002270" y="3320989"/>
          <a:ext cx="1440990" cy="2116931"/>
        </p:xfrm>
        <a:graphic>
          <a:graphicData uri="http://schemas.openxmlformats.org/presentationml/2006/ole">
            <mc:AlternateContent xmlns:mc="http://schemas.openxmlformats.org/markup-compatibility/2006">
              <mc:Choice xmlns:v="urn:schemas-microsoft-com:vml" Requires="v">
                <p:oleObj spid="_x0000_s236578" name="Graph" r:id="rId13" imgW="4131360" imgH="2907360" progId="Origin50.Graph">
                  <p:embed/>
                </p:oleObj>
              </mc:Choice>
              <mc:Fallback>
                <p:oleObj name="Graph" r:id="rId13" imgW="4131360" imgH="2907360" progId="Origin50.Graph">
                  <p:embed/>
                  <p:pic>
                    <p:nvPicPr>
                      <p:cNvPr id="11" name="Oggetto 10"/>
                      <p:cNvPicPr/>
                      <p:nvPr/>
                    </p:nvPicPr>
                    <p:blipFill>
                      <a:blip r:embed="rId14"/>
                      <a:stretch>
                        <a:fillRect/>
                      </a:stretch>
                    </p:blipFill>
                    <p:spPr>
                      <a:xfrm>
                        <a:off x="7002270" y="3320989"/>
                        <a:ext cx="1440990" cy="2116931"/>
                      </a:xfrm>
                      <a:prstGeom prst="rect">
                        <a:avLst/>
                      </a:prstGeom>
                    </p:spPr>
                  </p:pic>
                </p:oleObj>
              </mc:Fallback>
            </mc:AlternateContent>
          </a:graphicData>
        </a:graphic>
      </p:graphicFrame>
      <p:sp>
        <p:nvSpPr>
          <p:cNvPr id="12" name="CasellaDiTesto 11"/>
          <p:cNvSpPr txBox="1"/>
          <p:nvPr/>
        </p:nvSpPr>
        <p:spPr>
          <a:xfrm>
            <a:off x="1331641" y="5427222"/>
            <a:ext cx="2685351" cy="369332"/>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Longitudinal</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phase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space</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4950043" y="5427222"/>
            <a:ext cx="248869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Transverse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phase</a:t>
            </a:r>
            <a:r>
              <a:rPr lang="it-IT" b="1" dirty="0">
                <a:solidFill>
                  <a:srgbClr val="0070C0"/>
                </a:solidFill>
                <a:latin typeface="Times New Roman" panose="02020603050405020304" pitchFamily="18" charset="0"/>
                <a:cs typeface="Times New Roman" panose="02020603050405020304" pitchFamily="18" charset="0"/>
              </a:rPr>
              <a:t> </a:t>
            </a:r>
            <a:r>
              <a:rPr lang="it-IT" b="1" dirty="0" err="1">
                <a:solidFill>
                  <a:srgbClr val="0070C0"/>
                </a:solidFill>
                <a:latin typeface="Times New Roman" panose="02020603050405020304" pitchFamily="18" charset="0"/>
                <a:cs typeface="Times New Roman" panose="02020603050405020304" pitchFamily="18" charset="0"/>
              </a:rPr>
              <a:t>space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683569" y="2618910"/>
            <a:ext cx="530915"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1500</a:t>
            </a:r>
          </a:p>
        </p:txBody>
      </p:sp>
      <p:sp>
        <p:nvSpPr>
          <p:cNvPr id="15" name="CasellaDiTesto 14"/>
          <p:cNvSpPr txBox="1"/>
          <p:nvPr/>
        </p:nvSpPr>
        <p:spPr>
          <a:xfrm>
            <a:off x="3059832" y="2888940"/>
            <a:ext cx="1093633" cy="300082"/>
          </a:xfrm>
          <a:prstGeom prst="rect">
            <a:avLst/>
          </a:prstGeom>
          <a:noFill/>
        </p:spPr>
        <p:txBody>
          <a:bodyPr wrap="none" rtlCol="0">
            <a:spAutoFit/>
          </a:bodyPr>
          <a:lstStyle/>
          <a:p>
            <a:r>
              <a:rPr lang="it-IT" sz="1350" b="1" dirty="0" err="1">
                <a:latin typeface="Times New Roman" panose="02020603050405020304" pitchFamily="18" charset="0"/>
                <a:cs typeface="Times New Roman" panose="02020603050405020304" pitchFamily="18" charset="0"/>
              </a:rPr>
              <a:t>I</a:t>
            </a:r>
            <a:r>
              <a:rPr lang="it-IT" sz="1350" b="1" baseline="-25000" dirty="0" err="1">
                <a:latin typeface="Times New Roman" panose="02020603050405020304" pitchFamily="18" charset="0"/>
                <a:cs typeface="Times New Roman" panose="02020603050405020304" pitchFamily="18" charset="0"/>
              </a:rPr>
              <a:t>peak</a:t>
            </a:r>
            <a:r>
              <a:rPr lang="it-IT" sz="1350" b="1" dirty="0">
                <a:latin typeface="Times New Roman" panose="02020603050405020304" pitchFamily="18" charset="0"/>
                <a:cs typeface="Times New Roman" panose="02020603050405020304" pitchFamily="18" charset="0"/>
              </a:rPr>
              <a:t>=1500 A</a:t>
            </a:r>
          </a:p>
        </p:txBody>
      </p:sp>
      <p:sp>
        <p:nvSpPr>
          <p:cNvPr id="16" name="CasellaDiTesto 15"/>
          <p:cNvSpPr txBox="1"/>
          <p:nvPr/>
        </p:nvSpPr>
        <p:spPr>
          <a:xfrm>
            <a:off x="3059832" y="3158970"/>
            <a:ext cx="1029449"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z</a:t>
            </a:r>
            <a:r>
              <a:rPr lang="it-IT" sz="1350" b="1" dirty="0">
                <a:latin typeface="Times New Roman" panose="02020603050405020304" pitchFamily="18" charset="0"/>
                <a:cs typeface="Times New Roman" panose="02020603050405020304" pitchFamily="18" charset="0"/>
              </a:rPr>
              <a:t>=20.6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17" name="CasellaDiTesto 16"/>
          <p:cNvSpPr txBox="1"/>
          <p:nvPr/>
        </p:nvSpPr>
        <p:spPr>
          <a:xfrm>
            <a:off x="2141730" y="4178320"/>
            <a:ext cx="1194558" cy="300082"/>
          </a:xfrm>
          <a:prstGeom prst="rect">
            <a:avLst/>
          </a:prstGeom>
          <a:noFill/>
        </p:spPr>
        <p:txBody>
          <a:bodyPr wrap="none" rtlCol="0">
            <a:spAutoFit/>
          </a:bodyPr>
          <a:lstStyle/>
          <a:p>
            <a:r>
              <a:rPr lang="it-IT" sz="1350" b="1" dirty="0">
                <a:solidFill>
                  <a:srgbClr val="FF0000"/>
                </a:solidFill>
                <a:latin typeface="Times New Roman" panose="02020603050405020304" pitchFamily="18" charset="0"/>
                <a:cs typeface="Times New Roman" panose="02020603050405020304" pitchFamily="18" charset="0"/>
              </a:rPr>
              <a:t>&lt;E&gt;=3.2 </a:t>
            </a:r>
            <a:r>
              <a:rPr lang="it-IT" sz="1350" b="1" dirty="0" err="1">
                <a:solidFill>
                  <a:srgbClr val="FF0000"/>
                </a:solidFill>
                <a:latin typeface="Times New Roman" panose="02020603050405020304" pitchFamily="18" charset="0"/>
                <a:cs typeface="Times New Roman" panose="02020603050405020304" pitchFamily="18" charset="0"/>
              </a:rPr>
              <a:t>GeV</a:t>
            </a:r>
            <a:endParaRPr lang="it-IT" sz="1350" b="1" dirty="0">
              <a:solidFill>
                <a:srgbClr val="FF0000"/>
              </a:solidFill>
              <a:latin typeface="Times New Roman" panose="02020603050405020304" pitchFamily="18" charset="0"/>
              <a:cs typeface="Times New Roman" panose="02020603050405020304" pitchFamily="18" charset="0"/>
            </a:endParaRPr>
          </a:p>
        </p:txBody>
      </p:sp>
      <p:sp>
        <p:nvSpPr>
          <p:cNvPr id="18" name="CasellaDiTesto 17"/>
          <p:cNvSpPr txBox="1"/>
          <p:nvPr/>
        </p:nvSpPr>
        <p:spPr>
          <a:xfrm>
            <a:off x="3329862" y="4833156"/>
            <a:ext cx="1439818" cy="300082"/>
          </a:xfrm>
          <a:prstGeom prst="rect">
            <a:avLst/>
          </a:prstGeom>
          <a:noFill/>
        </p:spPr>
        <p:txBody>
          <a:bodyPr wrap="none" rtlCol="0">
            <a:spAutoFit/>
          </a:bodyPr>
          <a:lstStyle/>
          <a:p>
            <a:r>
              <a:rPr lang="it-IT" sz="1350" b="1" dirty="0">
                <a:latin typeface="Symbol" panose="05050102010706020507" pitchFamily="18" charset="2"/>
                <a:cs typeface="Times New Roman" panose="02020603050405020304" pitchFamily="18" charset="0"/>
              </a:rPr>
              <a:t>D</a:t>
            </a:r>
            <a:r>
              <a:rPr lang="it-IT" sz="1350" b="1" dirty="0">
                <a:latin typeface="Times New Roman" panose="02020603050405020304" pitchFamily="18" charset="0"/>
                <a:cs typeface="Times New Roman" panose="02020603050405020304" pitchFamily="18" charset="0"/>
              </a:rPr>
              <a:t>E/&lt;E&gt;=3.6 10</a:t>
            </a:r>
            <a:r>
              <a:rPr lang="it-IT" sz="1350" b="1" baseline="30000" dirty="0">
                <a:latin typeface="Times New Roman" panose="02020603050405020304" pitchFamily="18" charset="0"/>
                <a:cs typeface="Times New Roman" panose="02020603050405020304" pitchFamily="18" charset="0"/>
              </a:rPr>
              <a:t>-4</a:t>
            </a:r>
            <a:r>
              <a:rPr lang="it-IT" sz="1350" b="1" dirty="0">
                <a:latin typeface="Times New Roman" panose="02020603050405020304" pitchFamily="18" charset="0"/>
                <a:cs typeface="Times New Roman" panose="02020603050405020304" pitchFamily="18" charset="0"/>
              </a:rPr>
              <a:t> </a:t>
            </a:r>
          </a:p>
        </p:txBody>
      </p:sp>
      <p:sp>
        <p:nvSpPr>
          <p:cNvPr id="19" name="CasellaDiTesto 18"/>
          <p:cNvSpPr txBox="1"/>
          <p:nvPr/>
        </p:nvSpPr>
        <p:spPr>
          <a:xfrm>
            <a:off x="7272300" y="4617132"/>
            <a:ext cx="1078566" cy="507831"/>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n,x</a:t>
            </a:r>
            <a:r>
              <a:rPr lang="it-IT" sz="1350" b="1" dirty="0">
                <a:latin typeface="Times New Roman" panose="02020603050405020304" pitchFamily="18" charset="0"/>
                <a:cs typeface="Times New Roman" panose="02020603050405020304" pitchFamily="18" charset="0"/>
              </a:rPr>
              <a:t>=0.33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20" name="CasellaDiTesto 19"/>
          <p:cNvSpPr txBox="1"/>
          <p:nvPr/>
        </p:nvSpPr>
        <p:spPr>
          <a:xfrm>
            <a:off x="5220072" y="2726922"/>
            <a:ext cx="1035861"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x</a:t>
            </a:r>
            <a:r>
              <a:rPr lang="it-IT" sz="1350" b="1" dirty="0">
                <a:latin typeface="Times New Roman" panose="02020603050405020304" pitchFamily="18" charset="0"/>
                <a:cs typeface="Times New Roman" panose="02020603050405020304" pitchFamily="18" charset="0"/>
              </a:rPr>
              <a:t>=34.5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21" name="CasellaDiTesto 20"/>
          <p:cNvSpPr txBox="1"/>
          <p:nvPr/>
        </p:nvSpPr>
        <p:spPr>
          <a:xfrm>
            <a:off x="7272300" y="5535234"/>
            <a:ext cx="1078566" cy="300082"/>
          </a:xfrm>
          <a:prstGeom prst="rect">
            <a:avLst/>
          </a:prstGeom>
          <a:noFill/>
        </p:spPr>
        <p:txBody>
          <a:bodyPr wrap="square" rtlCol="0">
            <a:spAutoFit/>
          </a:bodyPr>
          <a:lstStyle/>
          <a:p>
            <a:r>
              <a:rPr lang="it-IT" sz="1350" b="1" dirty="0" err="1">
                <a:latin typeface="Symbol" panose="05050102010706020507" pitchFamily="18" charset="2"/>
                <a:cs typeface="Times New Roman" panose="02020603050405020304" pitchFamily="18" charset="0"/>
              </a:rPr>
              <a:t>e</a:t>
            </a:r>
            <a:r>
              <a:rPr lang="it-IT" sz="1350" b="1" baseline="-25000" dirty="0" err="1">
                <a:latin typeface="Times New Roman" panose="02020603050405020304" pitchFamily="18" charset="0"/>
                <a:cs typeface="Times New Roman" panose="02020603050405020304" pitchFamily="18" charset="0"/>
              </a:rPr>
              <a:t>n,y</a:t>
            </a:r>
            <a:r>
              <a:rPr lang="it-IT" sz="1350" b="1" dirty="0">
                <a:latin typeface="Times New Roman" panose="02020603050405020304" pitchFamily="18" charset="0"/>
                <a:cs typeface="Times New Roman" panose="02020603050405020304" pitchFamily="18" charset="0"/>
              </a:rPr>
              <a:t>=0.2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sp>
        <p:nvSpPr>
          <p:cNvPr id="22" name="CasellaDiTesto 21"/>
          <p:cNvSpPr txBox="1"/>
          <p:nvPr/>
        </p:nvSpPr>
        <p:spPr>
          <a:xfrm>
            <a:off x="7272300" y="5265204"/>
            <a:ext cx="1035861" cy="300082"/>
          </a:xfrm>
          <a:prstGeom prst="rect">
            <a:avLst/>
          </a:prstGeom>
          <a:noFill/>
        </p:spPr>
        <p:txBody>
          <a:bodyPr wrap="none" rtlCol="0">
            <a:spAutoFit/>
          </a:bodyPr>
          <a:lstStyle/>
          <a:p>
            <a:r>
              <a:rPr lang="it-IT" sz="1350" b="1" dirty="0" err="1">
                <a:latin typeface="Symbol" panose="05050102010706020507" pitchFamily="18" charset="2"/>
                <a:cs typeface="Times New Roman" panose="02020603050405020304" pitchFamily="18" charset="0"/>
              </a:rPr>
              <a:t>s</a:t>
            </a:r>
            <a:r>
              <a:rPr lang="it-IT" sz="1350" b="1" baseline="-25000" dirty="0" err="1">
                <a:latin typeface="Times New Roman" panose="02020603050405020304" pitchFamily="18" charset="0"/>
                <a:cs typeface="Times New Roman" panose="02020603050405020304" pitchFamily="18" charset="0"/>
              </a:rPr>
              <a:t>y</a:t>
            </a:r>
            <a:r>
              <a:rPr lang="it-IT" sz="1350" b="1" dirty="0">
                <a:latin typeface="Times New Roman" panose="02020603050405020304" pitchFamily="18" charset="0"/>
                <a:cs typeface="Times New Roman" panose="02020603050405020304" pitchFamily="18" charset="0"/>
              </a:rPr>
              <a:t>=14.5 </a:t>
            </a:r>
            <a:r>
              <a:rPr lang="it-IT" sz="1350" b="1" dirty="0">
                <a:latin typeface="Symbol" panose="05050102010706020507" pitchFamily="18" charset="2"/>
                <a:cs typeface="Times New Roman" panose="02020603050405020304" pitchFamily="18" charset="0"/>
              </a:rPr>
              <a:t>m</a:t>
            </a:r>
            <a:r>
              <a:rPr lang="it-IT" sz="1350" b="1" dirty="0">
                <a:latin typeface="Times New Roman" panose="02020603050405020304" pitchFamily="18" charset="0"/>
                <a:cs typeface="Times New Roman" panose="02020603050405020304" pitchFamily="18" charset="0"/>
              </a:rPr>
              <a:t>m</a:t>
            </a:r>
          </a:p>
        </p:txBody>
      </p:sp>
      <p:grpSp>
        <p:nvGrpSpPr>
          <p:cNvPr id="23" name="Gruppo 22"/>
          <p:cNvGrpSpPr/>
          <p:nvPr/>
        </p:nvGrpSpPr>
        <p:grpSpPr>
          <a:xfrm>
            <a:off x="359532" y="2078850"/>
            <a:ext cx="7992888" cy="216024"/>
            <a:chOff x="479376" y="1628800"/>
            <a:chExt cx="10657184" cy="288032"/>
          </a:xfrm>
        </p:grpSpPr>
        <p:cxnSp>
          <p:nvCxnSpPr>
            <p:cNvPr id="34" name="Connettore 2 33"/>
            <p:cNvCxnSpPr>
              <a:endCxn id="37" idx="0"/>
            </p:cNvCxnSpPr>
            <p:nvPr/>
          </p:nvCxnSpPr>
          <p:spPr>
            <a:xfrm>
              <a:off x="9840416" y="1772816"/>
              <a:ext cx="578492" cy="48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24" name="Gruppo 23"/>
            <p:cNvGrpSpPr/>
            <p:nvPr/>
          </p:nvGrpSpPr>
          <p:grpSpPr>
            <a:xfrm>
              <a:off x="479376" y="1628800"/>
              <a:ext cx="2016224" cy="288032"/>
              <a:chOff x="4727848" y="3238686"/>
              <a:chExt cx="3816424" cy="685800"/>
            </a:xfrm>
          </p:grpSpPr>
          <p:cxnSp>
            <p:nvCxnSpPr>
              <p:cNvPr id="381" name="Connettore 2 380"/>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382" name="Gruppo 381"/>
              <p:cNvGrpSpPr/>
              <p:nvPr/>
            </p:nvGrpSpPr>
            <p:grpSpPr>
              <a:xfrm>
                <a:off x="5015880" y="3238686"/>
                <a:ext cx="288032" cy="685800"/>
                <a:chOff x="4223792" y="4869160"/>
                <a:chExt cx="720080" cy="685800"/>
              </a:xfrm>
            </p:grpSpPr>
            <p:sp>
              <p:nvSpPr>
                <p:cNvPr id="413" name="Memoria ad accesso diretto 41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4" name="Ovale 41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3" name="Gruppo 382"/>
              <p:cNvGrpSpPr/>
              <p:nvPr/>
            </p:nvGrpSpPr>
            <p:grpSpPr>
              <a:xfrm>
                <a:off x="5303912" y="3238686"/>
                <a:ext cx="288032" cy="685800"/>
                <a:chOff x="4223792" y="4869160"/>
                <a:chExt cx="720080" cy="685800"/>
              </a:xfrm>
            </p:grpSpPr>
            <p:sp>
              <p:nvSpPr>
                <p:cNvPr id="411" name="Memoria ad accesso diretto 41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2" name="Ovale 41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4" name="Gruppo 383"/>
              <p:cNvGrpSpPr/>
              <p:nvPr/>
            </p:nvGrpSpPr>
            <p:grpSpPr>
              <a:xfrm>
                <a:off x="5591944" y="3238686"/>
                <a:ext cx="288032" cy="685800"/>
                <a:chOff x="4223792" y="4869160"/>
                <a:chExt cx="720080" cy="685800"/>
              </a:xfrm>
            </p:grpSpPr>
            <p:sp>
              <p:nvSpPr>
                <p:cNvPr id="409" name="Memoria ad accesso diretto 40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0" name="Ovale 40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5" name="Gruppo 384"/>
              <p:cNvGrpSpPr/>
              <p:nvPr/>
            </p:nvGrpSpPr>
            <p:grpSpPr>
              <a:xfrm>
                <a:off x="5879976" y="3238686"/>
                <a:ext cx="288032" cy="685800"/>
                <a:chOff x="4223792" y="4869160"/>
                <a:chExt cx="720080" cy="685800"/>
              </a:xfrm>
            </p:grpSpPr>
            <p:sp>
              <p:nvSpPr>
                <p:cNvPr id="407" name="Memoria ad accesso diretto 40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8" name="Ovale 40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6" name="Gruppo 385"/>
              <p:cNvGrpSpPr/>
              <p:nvPr/>
            </p:nvGrpSpPr>
            <p:grpSpPr>
              <a:xfrm>
                <a:off x="6163635" y="3238686"/>
                <a:ext cx="288032" cy="685800"/>
                <a:chOff x="4223792" y="4869160"/>
                <a:chExt cx="720080" cy="685800"/>
              </a:xfrm>
            </p:grpSpPr>
            <p:sp>
              <p:nvSpPr>
                <p:cNvPr id="405" name="Memoria ad accesso diretto 40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6" name="Ovale 40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7" name="Gruppo 386"/>
              <p:cNvGrpSpPr/>
              <p:nvPr/>
            </p:nvGrpSpPr>
            <p:grpSpPr>
              <a:xfrm>
                <a:off x="6456040" y="3238686"/>
                <a:ext cx="288032" cy="685800"/>
                <a:chOff x="4223792" y="4869160"/>
                <a:chExt cx="720080" cy="685800"/>
              </a:xfrm>
            </p:grpSpPr>
            <p:sp>
              <p:nvSpPr>
                <p:cNvPr id="403" name="Memoria ad accesso diretto 40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4" name="Ovale 40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8" name="Gruppo 387"/>
              <p:cNvGrpSpPr/>
              <p:nvPr/>
            </p:nvGrpSpPr>
            <p:grpSpPr>
              <a:xfrm>
                <a:off x="6744072" y="3238686"/>
                <a:ext cx="288032" cy="685800"/>
                <a:chOff x="4223792" y="4869160"/>
                <a:chExt cx="720080" cy="685800"/>
              </a:xfrm>
            </p:grpSpPr>
            <p:sp>
              <p:nvSpPr>
                <p:cNvPr id="401" name="Memoria ad accesso diretto 40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2" name="Ovale 40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89" name="Gruppo 388"/>
              <p:cNvGrpSpPr/>
              <p:nvPr/>
            </p:nvGrpSpPr>
            <p:grpSpPr>
              <a:xfrm>
                <a:off x="7032104" y="3238686"/>
                <a:ext cx="288032" cy="685800"/>
                <a:chOff x="4223792" y="4869160"/>
                <a:chExt cx="720080" cy="685800"/>
              </a:xfrm>
            </p:grpSpPr>
            <p:sp>
              <p:nvSpPr>
                <p:cNvPr id="399" name="Memoria ad accesso diretto 39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0" name="Ovale 39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0" name="Gruppo 389"/>
              <p:cNvGrpSpPr/>
              <p:nvPr/>
            </p:nvGrpSpPr>
            <p:grpSpPr>
              <a:xfrm>
                <a:off x="7608168" y="3238686"/>
                <a:ext cx="288032" cy="685800"/>
                <a:chOff x="4223792" y="4869160"/>
                <a:chExt cx="720080" cy="685800"/>
              </a:xfrm>
            </p:grpSpPr>
            <p:sp>
              <p:nvSpPr>
                <p:cNvPr id="397" name="Memoria ad accesso diretto 39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98" name="Ovale 39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1" name="Gruppo 390"/>
              <p:cNvGrpSpPr/>
              <p:nvPr/>
            </p:nvGrpSpPr>
            <p:grpSpPr>
              <a:xfrm>
                <a:off x="7320136" y="3238686"/>
                <a:ext cx="288032" cy="685800"/>
                <a:chOff x="4223792" y="4869160"/>
                <a:chExt cx="720080" cy="685800"/>
              </a:xfrm>
            </p:grpSpPr>
            <p:sp>
              <p:nvSpPr>
                <p:cNvPr id="395" name="Memoria ad accesso diretto 39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96" name="Ovale 39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392" name="Gruppo 391"/>
              <p:cNvGrpSpPr/>
              <p:nvPr/>
            </p:nvGrpSpPr>
            <p:grpSpPr>
              <a:xfrm>
                <a:off x="7896200" y="3238686"/>
                <a:ext cx="288032" cy="685800"/>
                <a:chOff x="4223792" y="4869160"/>
                <a:chExt cx="720080" cy="685800"/>
              </a:xfrm>
            </p:grpSpPr>
            <p:sp>
              <p:nvSpPr>
                <p:cNvPr id="393" name="Memoria ad accesso diretto 39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94" name="Ovale 39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25" name="Gruppo 24"/>
            <p:cNvGrpSpPr/>
            <p:nvPr/>
          </p:nvGrpSpPr>
          <p:grpSpPr>
            <a:xfrm>
              <a:off x="2855640" y="1628800"/>
              <a:ext cx="4680520" cy="288032"/>
              <a:chOff x="3503712" y="4005064"/>
              <a:chExt cx="4896544" cy="288032"/>
            </a:xfrm>
          </p:grpSpPr>
          <p:grpSp>
            <p:nvGrpSpPr>
              <p:cNvPr id="129" name="Gruppo 128"/>
              <p:cNvGrpSpPr/>
              <p:nvPr/>
            </p:nvGrpSpPr>
            <p:grpSpPr>
              <a:xfrm rot="10800000">
                <a:off x="3503712" y="4077072"/>
                <a:ext cx="432048" cy="216024"/>
                <a:chOff x="3716736" y="1556792"/>
                <a:chExt cx="4351126" cy="1044797"/>
              </a:xfrm>
            </p:grpSpPr>
            <p:sp>
              <p:nvSpPr>
                <p:cNvPr id="361" name="Cubo 36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2" name="Cubo 36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3" name="Cubo 36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4" name="Cubo 36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5" name="Cubo 36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6" name="Triangolo isoscele 36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7" name="Cubo 36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8" name="Cubo 36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9" name="Cubo 36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0" name="Triangolo isoscele 36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1" name="Cubo 37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2" name="Cubo 37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3" name="Cubo 37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4" name="Cubo 37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5" name="Ovale 37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6" name="Ovale 37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7" name="Ovale 37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8" name="Ovale 37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79" name="Ovale 37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0" name="Ovale 37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0" name="Gruppo 129"/>
              <p:cNvGrpSpPr/>
              <p:nvPr/>
            </p:nvGrpSpPr>
            <p:grpSpPr>
              <a:xfrm rot="10800000">
                <a:off x="3924000" y="4077072"/>
                <a:ext cx="432048" cy="216024"/>
                <a:chOff x="3716736" y="1556792"/>
                <a:chExt cx="4351126" cy="1044797"/>
              </a:xfrm>
            </p:grpSpPr>
            <p:sp>
              <p:nvSpPr>
                <p:cNvPr id="341" name="Cubo 34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2" name="Cubo 34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3" name="Cubo 34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4" name="Cubo 34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5" name="Cubo 34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6" name="Triangolo isoscele 34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7" name="Cubo 34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8" name="Cubo 34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9" name="Cubo 34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0" name="Triangolo isoscele 34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1" name="Cubo 35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2" name="Cubo 35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3" name="Cubo 35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4" name="Cubo 35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5" name="Ovale 35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6" name="Ovale 35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7" name="Ovale 35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8" name="Ovale 35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59" name="Ovale 35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60" name="Ovale 35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1" name="Gruppo 130"/>
              <p:cNvGrpSpPr/>
              <p:nvPr/>
            </p:nvGrpSpPr>
            <p:grpSpPr>
              <a:xfrm>
                <a:off x="4295800" y="4005064"/>
                <a:ext cx="432048" cy="216024"/>
                <a:chOff x="3716736" y="1556792"/>
                <a:chExt cx="4351126" cy="1044797"/>
              </a:xfrm>
            </p:grpSpPr>
            <p:sp>
              <p:nvSpPr>
                <p:cNvPr id="321" name="Cubo 32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2" name="Cubo 32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3" name="Cubo 32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4" name="Cubo 32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5" name="Cubo 32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6" name="Triangolo isoscele 32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7" name="Cubo 32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8" name="Cubo 32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9" name="Cubo 32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0" name="Triangolo isoscele 32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1" name="Cubo 33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2" name="Cubo 33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3" name="Cubo 33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4" name="Cubo 33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5" name="Ovale 33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6" name="Ovale 33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7" name="Ovale 33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8" name="Ovale 33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39" name="Ovale 33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40" name="Ovale 33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2" name="Gruppo 131"/>
              <p:cNvGrpSpPr/>
              <p:nvPr/>
            </p:nvGrpSpPr>
            <p:grpSpPr>
              <a:xfrm>
                <a:off x="4680000" y="4005064"/>
                <a:ext cx="432048" cy="216024"/>
                <a:chOff x="3716736" y="1556792"/>
                <a:chExt cx="4351126" cy="1044797"/>
              </a:xfrm>
            </p:grpSpPr>
            <p:sp>
              <p:nvSpPr>
                <p:cNvPr id="301" name="Cubo 30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2" name="Cubo 30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3" name="Cubo 30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4" name="Cubo 30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5" name="Cubo 30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6" name="Triangolo isoscele 30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7" name="Cubo 30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8" name="Cubo 30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9" name="Cubo 30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0" name="Triangolo isoscele 30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1" name="Cubo 31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2" name="Cubo 31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3" name="Cubo 31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4" name="Cubo 31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5" name="Ovale 31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6" name="Ovale 31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7" name="Ovale 31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8" name="Ovale 31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19" name="Ovale 31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20" name="Ovale 31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3" name="Gruppo 132"/>
              <p:cNvGrpSpPr/>
              <p:nvPr/>
            </p:nvGrpSpPr>
            <p:grpSpPr>
              <a:xfrm>
                <a:off x="5087888" y="4005064"/>
                <a:ext cx="432048" cy="216024"/>
                <a:chOff x="3716736" y="1556792"/>
                <a:chExt cx="4351126" cy="1044797"/>
              </a:xfrm>
            </p:grpSpPr>
            <p:sp>
              <p:nvSpPr>
                <p:cNvPr id="281" name="Cubo 28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2" name="Cubo 28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3" name="Cubo 28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4" name="Cubo 28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5" name="Cubo 28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6" name="Triangolo isoscele 28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7" name="Cubo 28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8" name="Cubo 28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9" name="Cubo 28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0" name="Triangolo isoscele 28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1" name="Cubo 29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2" name="Cubo 29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3" name="Cubo 29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4" name="Cubo 29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5" name="Ovale 29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6" name="Ovale 29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7" name="Ovale 29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8" name="Ovale 29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99" name="Ovale 29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00" name="Ovale 29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4" name="Gruppo 133"/>
              <p:cNvGrpSpPr/>
              <p:nvPr/>
            </p:nvGrpSpPr>
            <p:grpSpPr>
              <a:xfrm>
                <a:off x="5508176" y="4005064"/>
                <a:ext cx="432048" cy="216024"/>
                <a:chOff x="3716736" y="1556792"/>
                <a:chExt cx="4351126" cy="1044797"/>
              </a:xfrm>
            </p:grpSpPr>
            <p:sp>
              <p:nvSpPr>
                <p:cNvPr id="261" name="Cubo 26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2" name="Cubo 26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3" name="Cubo 26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4" name="Cubo 26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5" name="Cubo 26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6" name="Triangolo isoscele 26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7" name="Cubo 26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8" name="Cubo 26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9" name="Cubo 26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0" name="Triangolo isoscele 26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1" name="Cubo 27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2" name="Cubo 27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3" name="Cubo 27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4" name="Cubo 27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5" name="Ovale 27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6" name="Ovale 27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7" name="Ovale 27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8" name="Ovale 27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79" name="Ovale 27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80" name="Ovale 27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5" name="Gruppo 134"/>
              <p:cNvGrpSpPr/>
              <p:nvPr/>
            </p:nvGrpSpPr>
            <p:grpSpPr>
              <a:xfrm>
                <a:off x="5889600" y="4005064"/>
                <a:ext cx="432048" cy="216024"/>
                <a:chOff x="3716736" y="1556792"/>
                <a:chExt cx="4351126" cy="1044797"/>
              </a:xfrm>
            </p:grpSpPr>
            <p:sp>
              <p:nvSpPr>
                <p:cNvPr id="241" name="Cubo 24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2" name="Cubo 24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3" name="Cubo 24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4" name="Cubo 24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5" name="Cubo 24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6" name="Triangolo isoscele 24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7" name="Cubo 24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8" name="Cubo 24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9" name="Cubo 24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0" name="Triangolo isoscele 24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1" name="Cubo 25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2" name="Cubo 25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3" name="Cubo 25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4" name="Cubo 25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5" name="Ovale 25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6" name="Ovale 25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7" name="Ovale 25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8" name="Ovale 25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59" name="Ovale 25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60" name="Ovale 25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6" name="Gruppo 135"/>
              <p:cNvGrpSpPr/>
              <p:nvPr/>
            </p:nvGrpSpPr>
            <p:grpSpPr>
              <a:xfrm>
                <a:off x="6300264" y="4005064"/>
                <a:ext cx="432048" cy="216024"/>
                <a:chOff x="3716736" y="1556792"/>
                <a:chExt cx="4351126" cy="1044797"/>
              </a:xfrm>
            </p:grpSpPr>
            <p:sp>
              <p:nvSpPr>
                <p:cNvPr id="221" name="Cubo 22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2" name="Cubo 22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3" name="Cubo 22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4" name="Cubo 22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5" name="Cubo 22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6" name="Triangolo isoscele 22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7" name="Cubo 22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8" name="Cubo 22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9" name="Cubo 22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0" name="Triangolo isoscele 22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1" name="Cubo 23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2" name="Cubo 23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3" name="Cubo 23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4" name="Cubo 23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5" name="Ovale 23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6" name="Ovale 23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7" name="Ovale 23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8" name="Ovale 23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39" name="Ovale 23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40" name="Ovale 23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7" name="Gruppo 136"/>
              <p:cNvGrpSpPr/>
              <p:nvPr/>
            </p:nvGrpSpPr>
            <p:grpSpPr>
              <a:xfrm>
                <a:off x="6732000" y="4005064"/>
                <a:ext cx="432048" cy="216024"/>
                <a:chOff x="3716736" y="1556792"/>
                <a:chExt cx="4351126" cy="1044797"/>
              </a:xfrm>
            </p:grpSpPr>
            <p:sp>
              <p:nvSpPr>
                <p:cNvPr id="201" name="Cubo 20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2" name="Cubo 20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3" name="Cubo 20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4" name="Cubo 20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5" name="Cubo 20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6" name="Triangolo isoscele 20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7" name="Cubo 20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8" name="Cubo 20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9" name="Cubo 20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0" name="Triangolo isoscele 20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1" name="Cubo 21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2" name="Cubo 21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3" name="Cubo 21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4" name="Cubo 21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5" name="Ovale 21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6" name="Ovale 21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7" name="Ovale 21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8" name="Ovale 21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19" name="Ovale 21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20" name="Ovale 21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8" name="Gruppo 137"/>
              <p:cNvGrpSpPr/>
              <p:nvPr/>
            </p:nvGrpSpPr>
            <p:grpSpPr>
              <a:xfrm>
                <a:off x="7164360" y="4005064"/>
                <a:ext cx="432048" cy="216024"/>
                <a:chOff x="3716736" y="1556792"/>
                <a:chExt cx="4351126" cy="1044797"/>
              </a:xfrm>
            </p:grpSpPr>
            <p:sp>
              <p:nvSpPr>
                <p:cNvPr id="181" name="Cubo 18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2" name="Cubo 18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3" name="Cubo 18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4" name="Cubo 18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5" name="Cubo 18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6" name="Triangolo isoscele 18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7" name="Cubo 18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8" name="Cubo 18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9" name="Cubo 18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0" name="Triangolo isoscele 18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1" name="Cubo 19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2" name="Cubo 19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3" name="Cubo 19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4" name="Cubo 19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5" name="Ovale 19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6" name="Ovale 19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7" name="Ovale 19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8" name="Ovale 19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99" name="Ovale 19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200" name="Ovale 19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39" name="Gruppo 138"/>
              <p:cNvGrpSpPr/>
              <p:nvPr/>
            </p:nvGrpSpPr>
            <p:grpSpPr>
              <a:xfrm rot="10800000">
                <a:off x="7536160" y="4077072"/>
                <a:ext cx="432048" cy="216024"/>
                <a:chOff x="3716736" y="1556792"/>
                <a:chExt cx="4351126" cy="1044797"/>
              </a:xfrm>
            </p:grpSpPr>
            <p:sp>
              <p:nvSpPr>
                <p:cNvPr id="161" name="Cubo 16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2" name="Cubo 16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3" name="Cubo 16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4" name="Cubo 16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5" name="Cubo 16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6" name="Triangolo isoscele 16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7" name="Cubo 16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8" name="Cubo 16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9" name="Cubo 16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0" name="Triangolo isoscele 16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1" name="Cubo 17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2" name="Cubo 17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3" name="Cubo 17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4" name="Cubo 17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5" name="Ovale 17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6" name="Ovale 17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7" name="Ovale 17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8" name="Ovale 17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79" name="Ovale 17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80" name="Ovale 17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nvGrpSpPr>
              <p:cNvPr id="140" name="Gruppo 139"/>
              <p:cNvGrpSpPr/>
              <p:nvPr/>
            </p:nvGrpSpPr>
            <p:grpSpPr>
              <a:xfrm rot="10800000">
                <a:off x="7968208" y="4077072"/>
                <a:ext cx="432048" cy="216024"/>
                <a:chOff x="3716736" y="1556792"/>
                <a:chExt cx="4351126" cy="1044797"/>
              </a:xfrm>
            </p:grpSpPr>
            <p:sp>
              <p:nvSpPr>
                <p:cNvPr id="141" name="Cubo 140"/>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2" name="Cubo 141"/>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3" name="Cubo 142"/>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4" name="Cubo 143"/>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5" name="Cubo 144"/>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6" name="Triangolo isoscele 145"/>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7" name="Cubo 146"/>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8" name="Cubo 147"/>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49" name="Cubo 148"/>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0" name="Triangolo isoscele 149"/>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1" name="Cubo 150"/>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2" name="Cubo 151"/>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3" name="Cubo 152"/>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4" name="Cubo 153"/>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5" name="Ovale 154"/>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6" name="Ovale 155"/>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7" name="Ovale 156"/>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8" name="Ovale 157"/>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59" name="Ovale 158"/>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160" name="Ovale 159"/>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grpSp>
          <p:nvGrpSpPr>
            <p:cNvPr id="26" name="Gruppo 25"/>
            <p:cNvGrpSpPr/>
            <p:nvPr/>
          </p:nvGrpSpPr>
          <p:grpSpPr>
            <a:xfrm>
              <a:off x="7896200" y="1628800"/>
              <a:ext cx="2016225" cy="288032"/>
              <a:chOff x="4727848" y="3238686"/>
              <a:chExt cx="3816424" cy="685800"/>
            </a:xfrm>
          </p:grpSpPr>
          <p:cxnSp>
            <p:nvCxnSpPr>
              <p:cNvPr id="95" name="Connettore 2 94"/>
              <p:cNvCxnSpPr/>
              <p:nvPr/>
            </p:nvCxnSpPr>
            <p:spPr>
              <a:xfrm>
                <a:off x="4727848" y="3581586"/>
                <a:ext cx="3816424" cy="0"/>
              </a:xfrm>
              <a:prstGeom prst="straightConnector1">
                <a:avLst/>
              </a:prstGeom>
              <a:ln w="4762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96" name="Gruppo 95"/>
              <p:cNvGrpSpPr/>
              <p:nvPr/>
            </p:nvGrpSpPr>
            <p:grpSpPr>
              <a:xfrm>
                <a:off x="5015880" y="3238686"/>
                <a:ext cx="288032" cy="685800"/>
                <a:chOff x="4223792" y="4869160"/>
                <a:chExt cx="720080" cy="685800"/>
              </a:xfrm>
            </p:grpSpPr>
            <p:sp>
              <p:nvSpPr>
                <p:cNvPr id="127" name="Memoria ad accesso diretto 12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8" name="Ovale 12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97" name="Gruppo 96"/>
              <p:cNvGrpSpPr/>
              <p:nvPr/>
            </p:nvGrpSpPr>
            <p:grpSpPr>
              <a:xfrm>
                <a:off x="5303912" y="3238686"/>
                <a:ext cx="288032" cy="685800"/>
                <a:chOff x="4223792" y="4869160"/>
                <a:chExt cx="720080" cy="685800"/>
              </a:xfrm>
            </p:grpSpPr>
            <p:sp>
              <p:nvSpPr>
                <p:cNvPr id="125" name="Memoria ad accesso diretto 12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6" name="Ovale 12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98" name="Gruppo 97"/>
              <p:cNvGrpSpPr/>
              <p:nvPr/>
            </p:nvGrpSpPr>
            <p:grpSpPr>
              <a:xfrm>
                <a:off x="5591944" y="3238686"/>
                <a:ext cx="288032" cy="685800"/>
                <a:chOff x="4223792" y="4869160"/>
                <a:chExt cx="720080" cy="685800"/>
              </a:xfrm>
            </p:grpSpPr>
            <p:sp>
              <p:nvSpPr>
                <p:cNvPr id="123" name="Memoria ad accesso diretto 12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4" name="Ovale 12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99" name="Gruppo 98"/>
              <p:cNvGrpSpPr/>
              <p:nvPr/>
            </p:nvGrpSpPr>
            <p:grpSpPr>
              <a:xfrm>
                <a:off x="5879976" y="3238686"/>
                <a:ext cx="288032" cy="685800"/>
                <a:chOff x="4223792" y="4869160"/>
                <a:chExt cx="720080" cy="685800"/>
              </a:xfrm>
            </p:grpSpPr>
            <p:sp>
              <p:nvSpPr>
                <p:cNvPr id="121" name="Memoria ad accesso diretto 12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2" name="Ovale 12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0" name="Gruppo 99"/>
              <p:cNvGrpSpPr/>
              <p:nvPr/>
            </p:nvGrpSpPr>
            <p:grpSpPr>
              <a:xfrm>
                <a:off x="6163635" y="3238686"/>
                <a:ext cx="288032" cy="685800"/>
                <a:chOff x="4223792" y="4869160"/>
                <a:chExt cx="720080" cy="685800"/>
              </a:xfrm>
            </p:grpSpPr>
            <p:sp>
              <p:nvSpPr>
                <p:cNvPr id="119" name="Memoria ad accesso diretto 11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0" name="Ovale 11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1" name="Gruppo 100"/>
              <p:cNvGrpSpPr/>
              <p:nvPr/>
            </p:nvGrpSpPr>
            <p:grpSpPr>
              <a:xfrm>
                <a:off x="6456040" y="3238686"/>
                <a:ext cx="288032" cy="685800"/>
                <a:chOff x="4223792" y="4869160"/>
                <a:chExt cx="720080" cy="685800"/>
              </a:xfrm>
            </p:grpSpPr>
            <p:sp>
              <p:nvSpPr>
                <p:cNvPr id="117" name="Memoria ad accesso diretto 11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8" name="Ovale 11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2" name="Gruppo 101"/>
              <p:cNvGrpSpPr/>
              <p:nvPr/>
            </p:nvGrpSpPr>
            <p:grpSpPr>
              <a:xfrm>
                <a:off x="6744072" y="3238686"/>
                <a:ext cx="288032" cy="685800"/>
                <a:chOff x="4223792" y="4869160"/>
                <a:chExt cx="720080" cy="685800"/>
              </a:xfrm>
            </p:grpSpPr>
            <p:sp>
              <p:nvSpPr>
                <p:cNvPr id="115" name="Memoria ad accesso diretto 114"/>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6" name="Ovale 115"/>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3" name="Gruppo 102"/>
              <p:cNvGrpSpPr/>
              <p:nvPr/>
            </p:nvGrpSpPr>
            <p:grpSpPr>
              <a:xfrm>
                <a:off x="7032104" y="3238686"/>
                <a:ext cx="288032" cy="685800"/>
                <a:chOff x="4223792" y="4869160"/>
                <a:chExt cx="720080" cy="685800"/>
              </a:xfrm>
            </p:grpSpPr>
            <p:sp>
              <p:nvSpPr>
                <p:cNvPr id="113" name="Memoria ad accesso diretto 112"/>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4" name="Ovale 113"/>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4" name="Gruppo 103"/>
              <p:cNvGrpSpPr/>
              <p:nvPr/>
            </p:nvGrpSpPr>
            <p:grpSpPr>
              <a:xfrm>
                <a:off x="7608168" y="3238686"/>
                <a:ext cx="288032" cy="685800"/>
                <a:chOff x="4223792" y="4869160"/>
                <a:chExt cx="720080" cy="685800"/>
              </a:xfrm>
            </p:grpSpPr>
            <p:sp>
              <p:nvSpPr>
                <p:cNvPr id="111" name="Memoria ad accesso diretto 110"/>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2" name="Ovale 111"/>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5" name="Gruppo 104"/>
              <p:cNvGrpSpPr/>
              <p:nvPr/>
            </p:nvGrpSpPr>
            <p:grpSpPr>
              <a:xfrm>
                <a:off x="7320136" y="3238686"/>
                <a:ext cx="288032" cy="685800"/>
                <a:chOff x="4223792" y="4869160"/>
                <a:chExt cx="720080" cy="685800"/>
              </a:xfrm>
            </p:grpSpPr>
            <p:sp>
              <p:nvSpPr>
                <p:cNvPr id="109" name="Memoria ad accesso diretto 108"/>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0" name="Ovale 109"/>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106" name="Gruppo 105"/>
              <p:cNvGrpSpPr/>
              <p:nvPr/>
            </p:nvGrpSpPr>
            <p:grpSpPr>
              <a:xfrm>
                <a:off x="7896200" y="3238686"/>
                <a:ext cx="288032" cy="685800"/>
                <a:chOff x="4223792" y="4869160"/>
                <a:chExt cx="720080" cy="685800"/>
              </a:xfrm>
            </p:grpSpPr>
            <p:sp>
              <p:nvSpPr>
                <p:cNvPr id="107" name="Memoria ad accesso diretto 106"/>
                <p:cNvSpPr/>
                <p:nvPr/>
              </p:nvSpPr>
              <p:spPr>
                <a:xfrm>
                  <a:off x="4223792" y="4869160"/>
                  <a:ext cx="720080" cy="685800"/>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8" name="Ovale 107"/>
                <p:cNvSpPr/>
                <p:nvPr/>
              </p:nvSpPr>
              <p:spPr>
                <a:xfrm>
                  <a:off x="4871864" y="4869160"/>
                  <a:ext cx="72008" cy="648072"/>
                </a:xfrm>
                <a:prstGeom prst="ellipse">
                  <a:avLst/>
                </a:prstGeom>
                <a:gradFill flip="none" rotWithShape="1">
                  <a:gsLst>
                    <a:gs pos="100000">
                      <a:srgbClr val="E3EEF8"/>
                    </a:gs>
                    <a:gs pos="0">
                      <a:schemeClr val="bg1">
                        <a:lumMod val="75000"/>
                      </a:schemeClr>
                    </a:gs>
                    <a:gs pos="98000">
                      <a:schemeClr val="accent1">
                        <a:lumMod val="45000"/>
                        <a:lumOff val="55000"/>
                      </a:schemeClr>
                    </a:gs>
                    <a:gs pos="96000">
                      <a:srgbClr val="00D7D2"/>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27" name="Gruppo 26"/>
            <p:cNvGrpSpPr/>
            <p:nvPr/>
          </p:nvGrpSpPr>
          <p:grpSpPr>
            <a:xfrm>
              <a:off x="7536160" y="1628800"/>
              <a:ext cx="288032" cy="216024"/>
              <a:chOff x="5087888" y="1484784"/>
              <a:chExt cx="1332148" cy="216024"/>
            </a:xfrm>
          </p:grpSpPr>
          <p:grpSp>
            <p:nvGrpSpPr>
              <p:cNvPr id="83" name="Gruppo 82"/>
              <p:cNvGrpSpPr/>
              <p:nvPr/>
            </p:nvGrpSpPr>
            <p:grpSpPr>
              <a:xfrm>
                <a:off x="5087888" y="1484784"/>
                <a:ext cx="648072" cy="216024"/>
                <a:chOff x="5087888" y="1484784"/>
                <a:chExt cx="648072" cy="216024"/>
              </a:xfrm>
            </p:grpSpPr>
            <p:sp>
              <p:nvSpPr>
                <p:cNvPr id="90" name="Rettangolo 89"/>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1" name="Rettangolo 90"/>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2" name="Rettangolo 91"/>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3" name="Rettangolo 92"/>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4" name="Rettangolo 93"/>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84" name="Gruppo 83"/>
              <p:cNvGrpSpPr/>
              <p:nvPr/>
            </p:nvGrpSpPr>
            <p:grpSpPr>
              <a:xfrm>
                <a:off x="5771964" y="1484784"/>
                <a:ext cx="648072" cy="216024"/>
                <a:chOff x="5087888" y="1484784"/>
                <a:chExt cx="648072" cy="216024"/>
              </a:xfrm>
            </p:grpSpPr>
            <p:sp>
              <p:nvSpPr>
                <p:cNvPr id="85" name="Rettangolo 84"/>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6" name="Rettangolo 85"/>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7" name="Rettangolo 86"/>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8" name="Rettangolo 87"/>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9" name="Rettangolo 88"/>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28" name="Memoria ad accesso diretto 27"/>
            <p:cNvSpPr/>
            <p:nvPr/>
          </p:nvSpPr>
          <p:spPr>
            <a:xfrm>
              <a:off x="10056440" y="1628800"/>
              <a:ext cx="152168" cy="288032"/>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Memoria ad accesso diretto 28"/>
            <p:cNvSpPr/>
            <p:nvPr/>
          </p:nvSpPr>
          <p:spPr>
            <a:xfrm>
              <a:off x="10200456" y="1628800"/>
              <a:ext cx="152168" cy="288032"/>
            </a:xfrm>
            <a:prstGeom prst="flowChartMagneticDrum">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Cilindro 29"/>
            <p:cNvSpPr/>
            <p:nvPr/>
          </p:nvSpPr>
          <p:spPr>
            <a:xfrm rot="5400000">
              <a:off x="2358444"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1" name="Gruppo 30"/>
            <p:cNvGrpSpPr/>
            <p:nvPr/>
          </p:nvGrpSpPr>
          <p:grpSpPr>
            <a:xfrm>
              <a:off x="2567608" y="1628800"/>
              <a:ext cx="288032" cy="216024"/>
              <a:chOff x="5087888" y="1484784"/>
              <a:chExt cx="1332148" cy="216024"/>
            </a:xfrm>
          </p:grpSpPr>
          <p:grpSp>
            <p:nvGrpSpPr>
              <p:cNvPr id="71" name="Gruppo 70"/>
              <p:cNvGrpSpPr/>
              <p:nvPr/>
            </p:nvGrpSpPr>
            <p:grpSpPr>
              <a:xfrm>
                <a:off x="5087888" y="1484784"/>
                <a:ext cx="648072" cy="216024"/>
                <a:chOff x="5087888" y="1484784"/>
                <a:chExt cx="648072" cy="216024"/>
              </a:xfrm>
            </p:grpSpPr>
            <p:sp>
              <p:nvSpPr>
                <p:cNvPr id="78" name="Rettangolo 77"/>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9" name="Rettangolo 78"/>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0" name="Rettangolo 79"/>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1" name="Rettangolo 80"/>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2" name="Rettangolo 81"/>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72" name="Gruppo 71"/>
              <p:cNvGrpSpPr/>
              <p:nvPr/>
            </p:nvGrpSpPr>
            <p:grpSpPr>
              <a:xfrm>
                <a:off x="5771964" y="1484784"/>
                <a:ext cx="648072" cy="216024"/>
                <a:chOff x="5087888" y="1484784"/>
                <a:chExt cx="648072" cy="216024"/>
              </a:xfrm>
            </p:grpSpPr>
            <p:sp>
              <p:nvSpPr>
                <p:cNvPr id="73" name="Rettangolo 72"/>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4" name="Rettangolo 73"/>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5" name="Rettangolo 74"/>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6" name="Rettangolo 75"/>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7" name="Rettangolo 76"/>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sp>
          <p:nvSpPr>
            <p:cNvPr id="32" name="Cilindro 31"/>
            <p:cNvSpPr/>
            <p:nvPr/>
          </p:nvSpPr>
          <p:spPr>
            <a:xfrm rot="5400000">
              <a:off x="7831052" y="1621940"/>
              <a:ext cx="209164" cy="222884"/>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33" name="Gruppo 32"/>
            <p:cNvGrpSpPr/>
            <p:nvPr/>
          </p:nvGrpSpPr>
          <p:grpSpPr>
            <a:xfrm>
              <a:off x="10848528" y="1628800"/>
              <a:ext cx="288032" cy="216024"/>
              <a:chOff x="5087888" y="1484784"/>
              <a:chExt cx="1332148" cy="216024"/>
            </a:xfrm>
          </p:grpSpPr>
          <p:grpSp>
            <p:nvGrpSpPr>
              <p:cNvPr id="59" name="Gruppo 58"/>
              <p:cNvGrpSpPr/>
              <p:nvPr/>
            </p:nvGrpSpPr>
            <p:grpSpPr>
              <a:xfrm>
                <a:off x="5087888" y="1484784"/>
                <a:ext cx="648072" cy="216024"/>
                <a:chOff x="5087888" y="1484784"/>
                <a:chExt cx="648072" cy="216024"/>
              </a:xfrm>
            </p:grpSpPr>
            <p:sp>
              <p:nvSpPr>
                <p:cNvPr id="66" name="Rettangolo 65"/>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7" name="Rettangolo 66"/>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8" name="Rettangolo 67"/>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9" name="Rettangolo 68"/>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0" name="Rettangolo 69"/>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nvGrpSpPr>
              <p:cNvPr id="60" name="Gruppo 59"/>
              <p:cNvGrpSpPr/>
              <p:nvPr/>
            </p:nvGrpSpPr>
            <p:grpSpPr>
              <a:xfrm>
                <a:off x="5771964" y="1484784"/>
                <a:ext cx="648072" cy="216024"/>
                <a:chOff x="5087888" y="1484784"/>
                <a:chExt cx="648072" cy="216024"/>
              </a:xfrm>
            </p:grpSpPr>
            <p:sp>
              <p:nvSpPr>
                <p:cNvPr id="61" name="Rettangolo 60"/>
                <p:cNvSpPr/>
                <p:nvPr/>
              </p:nvSpPr>
              <p:spPr>
                <a:xfrm>
                  <a:off x="5087888"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2" name="Rettangolo 61"/>
                <p:cNvSpPr/>
                <p:nvPr/>
              </p:nvSpPr>
              <p:spPr>
                <a:xfrm>
                  <a:off x="5231904" y="1484784"/>
                  <a:ext cx="63624" cy="20764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3" name="Rettangolo 62"/>
                <p:cNvSpPr/>
                <p:nvPr/>
              </p:nvSpPr>
              <p:spPr>
                <a:xfrm>
                  <a:off x="5375920"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4" name="Rettangolo 63"/>
                <p:cNvSpPr/>
                <p:nvPr/>
              </p:nvSpPr>
              <p:spPr>
                <a:xfrm>
                  <a:off x="5519936"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5" name="Rettangolo 64"/>
                <p:cNvSpPr/>
                <p:nvPr/>
              </p:nvSpPr>
              <p:spPr>
                <a:xfrm>
                  <a:off x="5663952" y="1484784"/>
                  <a:ext cx="72008" cy="216024"/>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nvGrpSpPr>
            <p:cNvPr id="35" name="Gruppo 34"/>
            <p:cNvGrpSpPr/>
            <p:nvPr/>
          </p:nvGrpSpPr>
          <p:grpSpPr>
            <a:xfrm>
              <a:off x="10416480" y="1628800"/>
              <a:ext cx="370448" cy="216024"/>
              <a:chOff x="4429408" y="2060848"/>
              <a:chExt cx="2304811" cy="767373"/>
            </a:xfrm>
          </p:grpSpPr>
          <p:grpSp>
            <p:nvGrpSpPr>
              <p:cNvPr id="36" name="Gruppo 35"/>
              <p:cNvGrpSpPr/>
              <p:nvPr/>
            </p:nvGrpSpPr>
            <p:grpSpPr>
              <a:xfrm>
                <a:off x="4511824" y="2060848"/>
                <a:ext cx="2180732" cy="655420"/>
                <a:chOff x="3716736" y="1556792"/>
                <a:chExt cx="4351126" cy="1044797"/>
              </a:xfrm>
            </p:grpSpPr>
            <p:sp>
              <p:nvSpPr>
                <p:cNvPr id="39" name="Cubo 38"/>
                <p:cNvSpPr/>
                <p:nvPr/>
              </p:nvSpPr>
              <p:spPr>
                <a:xfrm rot="19762674" flipV="1">
                  <a:off x="3716736" y="2230155"/>
                  <a:ext cx="1242748"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0" name="Cubo 39"/>
                <p:cNvSpPr/>
                <p:nvPr/>
              </p:nvSpPr>
              <p:spPr>
                <a:xfrm rot="1925495">
                  <a:off x="6631240" y="2248543"/>
                  <a:ext cx="1436622" cy="45719"/>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1" name="Cubo 40"/>
                <p:cNvSpPr/>
                <p:nvPr/>
              </p:nvSpPr>
              <p:spPr>
                <a:xfrm rot="19708054">
                  <a:off x="4135629" y="2063178"/>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2" name="Cubo 41"/>
                <p:cNvSpPr/>
                <p:nvPr/>
              </p:nvSpPr>
              <p:spPr>
                <a:xfrm rot="1651037">
                  <a:off x="6987208" y="1779497"/>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3" name="Cubo 42"/>
                <p:cNvSpPr/>
                <p:nvPr/>
              </p:nvSpPr>
              <p:spPr>
                <a:xfrm>
                  <a:off x="5072669" y="1844824"/>
                  <a:ext cx="1656184" cy="72008"/>
                </a:xfrm>
                <a:prstGeom prst="cube">
                  <a:avLst/>
                </a:prstGeom>
                <a:solidFill>
                  <a:schemeClr val="accent2">
                    <a:lumMod val="75000"/>
                  </a:schemeClr>
                </a:solidFill>
                <a:ln>
                  <a:solidFill>
                    <a:srgbClr val="512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4" name="Triangolo isoscele 43"/>
                <p:cNvSpPr/>
                <p:nvPr/>
              </p:nvSpPr>
              <p:spPr>
                <a:xfrm flipH="1" flipV="1">
                  <a:off x="4712629" y="1700808"/>
                  <a:ext cx="491681" cy="421936"/>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5" name="Cubo 44"/>
                <p:cNvSpPr/>
                <p:nvPr/>
              </p:nvSpPr>
              <p:spPr>
                <a:xfrm>
                  <a:off x="6203094"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6" name="Cubo 45"/>
                <p:cNvSpPr/>
                <p:nvPr/>
              </p:nvSpPr>
              <p:spPr>
                <a:xfrm>
                  <a:off x="5503806"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7" name="Cubo 46"/>
                <p:cNvSpPr/>
                <p:nvPr/>
              </p:nvSpPr>
              <p:spPr>
                <a:xfrm>
                  <a:off x="5888001" y="1556792"/>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8" name="Triangolo isoscele 47"/>
                <p:cNvSpPr/>
                <p:nvPr/>
              </p:nvSpPr>
              <p:spPr>
                <a:xfrm rot="3576966">
                  <a:off x="6582482" y="1586970"/>
                  <a:ext cx="485851" cy="434535"/>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49" name="Cubo 48"/>
                <p:cNvSpPr/>
                <p:nvPr/>
              </p:nvSpPr>
              <p:spPr>
                <a:xfrm rot="1651037">
                  <a:off x="7181867" y="1848804"/>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0" name="Cubo 49"/>
                <p:cNvSpPr/>
                <p:nvPr/>
              </p:nvSpPr>
              <p:spPr>
                <a:xfrm rot="1651037">
                  <a:off x="7491264" y="2067530"/>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1" name="Cubo 50"/>
                <p:cNvSpPr/>
                <p:nvPr/>
              </p:nvSpPr>
              <p:spPr>
                <a:xfrm rot="19708054">
                  <a:off x="4423662" y="1847155"/>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2" name="Cubo 51"/>
                <p:cNvSpPr/>
                <p:nvPr/>
              </p:nvSpPr>
              <p:spPr>
                <a:xfrm rot="19708054">
                  <a:off x="4567677" y="1775146"/>
                  <a:ext cx="159695" cy="534059"/>
                </a:xfrm>
                <a:prstGeom prst="cube">
                  <a:avLst>
                    <a:gd name="adj" fmla="val 55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3" name="Ovale 52"/>
                <p:cNvSpPr/>
                <p:nvPr/>
              </p:nvSpPr>
              <p:spPr>
                <a:xfrm rot="19931424">
                  <a:off x="4271099" y="1913878"/>
                  <a:ext cx="121409" cy="541549"/>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4" name="Ovale 53"/>
                <p:cNvSpPr/>
                <p:nvPr/>
              </p:nvSpPr>
              <p:spPr>
                <a:xfrm>
                  <a:off x="5270710" y="1556792"/>
                  <a:ext cx="144016" cy="504056"/>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5" name="Ovale 54"/>
                <p:cNvSpPr/>
                <p:nvPr/>
              </p:nvSpPr>
              <p:spPr>
                <a:xfrm>
                  <a:off x="5736902" y="1556792"/>
                  <a:ext cx="135632" cy="495672"/>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6" name="Ovale 55"/>
                <p:cNvSpPr/>
                <p:nvPr/>
              </p:nvSpPr>
              <p:spPr>
                <a:xfrm>
                  <a:off x="6380248" y="1556792"/>
                  <a:ext cx="127248" cy="487288"/>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7" name="Ovale 56"/>
                <p:cNvSpPr/>
                <p:nvPr/>
              </p:nvSpPr>
              <p:spPr>
                <a:xfrm>
                  <a:off x="6047696" y="1556792"/>
                  <a:ext cx="118864" cy="478904"/>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58" name="Ovale 57"/>
                <p:cNvSpPr/>
                <p:nvPr/>
              </p:nvSpPr>
              <p:spPr>
                <a:xfrm rot="1887369">
                  <a:off x="7359602" y="1986465"/>
                  <a:ext cx="138633" cy="524603"/>
                </a:xfrm>
                <a:prstGeom prst="ellipse">
                  <a:avLst/>
                </a:prstGeom>
                <a:gradFill flip="none" rotWithShape="1">
                  <a:gsLst>
                    <a:gs pos="0">
                      <a:srgbClr val="FFFF00"/>
                    </a:gs>
                    <a:gs pos="80000">
                      <a:schemeClr val="bg2">
                        <a:lumMod val="90000"/>
                      </a:schemeClr>
                    </a:gs>
                    <a:gs pos="41000">
                      <a:srgbClr val="FFFF00"/>
                    </a:gs>
                    <a:gs pos="100000">
                      <a:schemeClr val="tx1">
                        <a:lumMod val="95000"/>
                        <a:lumOff val="5000"/>
                      </a:schemeClr>
                    </a:gs>
                  </a:gsLst>
                  <a:lin ang="10800000" scaled="1"/>
                  <a:tileRect/>
                </a:gra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sp>
            <p:nvSpPr>
              <p:cNvPr id="37" name="Triangolo isoscele 36"/>
              <p:cNvSpPr/>
              <p:nvPr/>
            </p:nvSpPr>
            <p:spPr>
              <a:xfrm rot="7237299" flipH="1" flipV="1">
                <a:off x="4387116" y="2497341"/>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sp>
            <p:nvSpPr>
              <p:cNvPr id="38" name="Triangolo isoscele 37"/>
              <p:cNvSpPr/>
              <p:nvPr/>
            </p:nvSpPr>
            <p:spPr>
              <a:xfrm rot="7237299" flipH="1" flipV="1">
                <a:off x="6475348" y="2569349"/>
                <a:ext cx="301164" cy="216579"/>
              </a:xfrm>
              <a:prstGeom prst="triangle">
                <a:avLst/>
              </a:prstGeom>
              <a:solidFill>
                <a:srgbClr val="0F9D4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grpSp>
      <p:sp>
        <p:nvSpPr>
          <p:cNvPr id="415" name="Callout con freccia in su 414"/>
          <p:cNvSpPr/>
          <p:nvPr/>
        </p:nvSpPr>
        <p:spPr>
          <a:xfrm>
            <a:off x="8136396" y="2294874"/>
            <a:ext cx="648072" cy="486054"/>
          </a:xfrm>
          <a:prstGeom prst="upArrowCallout">
            <a:avLst>
              <a:gd name="adj1" fmla="val 15476"/>
              <a:gd name="adj2" fmla="val 25000"/>
              <a:gd name="adj3" fmla="val 32143"/>
              <a:gd name="adj4" fmla="val 530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16" name="CasellaDiTesto 415"/>
          <p:cNvSpPr txBox="1"/>
          <p:nvPr/>
        </p:nvSpPr>
        <p:spPr>
          <a:xfrm>
            <a:off x="8190403" y="2456892"/>
            <a:ext cx="616515"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here</a:t>
            </a:r>
            <a:endParaRPr lang="it-IT" b="1" dirty="0">
              <a:solidFill>
                <a:srgbClr val="0070C0"/>
              </a:solidFill>
              <a:latin typeface="Times New Roman" panose="02020603050405020304" pitchFamily="18" charset="0"/>
              <a:cs typeface="Times New Roman" panose="02020603050405020304" pitchFamily="18" charset="0"/>
            </a:endParaRPr>
          </a:p>
        </p:txBody>
      </p:sp>
      <p:sp>
        <p:nvSpPr>
          <p:cNvPr id="419" name="Ovale 418"/>
          <p:cNvSpPr/>
          <p:nvPr/>
        </p:nvSpPr>
        <p:spPr>
          <a:xfrm>
            <a:off x="8298414" y="1916832"/>
            <a:ext cx="432048" cy="432048"/>
          </a:xfrm>
          <a:prstGeom prst="ellipse">
            <a:avLst/>
          </a:prstGeom>
          <a:solidFill>
            <a:srgbClr val="66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0" name="Rettangolo 419"/>
          <p:cNvSpPr/>
          <p:nvPr/>
        </p:nvSpPr>
        <p:spPr>
          <a:xfrm>
            <a:off x="1223628" y="3537012"/>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21" name="Rettangolo 420"/>
          <p:cNvSpPr/>
          <p:nvPr/>
        </p:nvSpPr>
        <p:spPr>
          <a:xfrm>
            <a:off x="5166066" y="3537012"/>
            <a:ext cx="2106234" cy="156617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Freccia in su 2"/>
          <p:cNvSpPr/>
          <p:nvPr/>
        </p:nvSpPr>
        <p:spPr>
          <a:xfrm rot="652182">
            <a:off x="7768124" y="2314037"/>
            <a:ext cx="270030" cy="702078"/>
          </a:xfrm>
          <a:prstGeom prst="up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 name="CasellaDiTesto 3"/>
          <p:cNvSpPr txBox="1"/>
          <p:nvPr/>
        </p:nvSpPr>
        <p:spPr>
          <a:xfrm>
            <a:off x="7488324" y="2996952"/>
            <a:ext cx="1261884" cy="369332"/>
          </a:xfrm>
          <a:prstGeom prst="rect">
            <a:avLst/>
          </a:prstGeom>
          <a:noFill/>
        </p:spPr>
        <p:txBody>
          <a:bodyPr wrap="none" rtlCol="0">
            <a:spAutoFit/>
          </a:bodyPr>
          <a:lstStyle/>
          <a:p>
            <a:r>
              <a:rPr lang="it-IT" b="1" dirty="0" err="1">
                <a:solidFill>
                  <a:srgbClr val="0070C0"/>
                </a:solidFill>
                <a:latin typeface="Times New Roman" panose="02020603050405020304" pitchFamily="18" charset="0"/>
                <a:cs typeface="Times New Roman" panose="02020603050405020304" pitchFamily="18" charset="0"/>
              </a:rPr>
              <a:t>Collimator</a:t>
            </a:r>
            <a:endParaRPr lang="it-IT" b="1" dirty="0">
              <a:solidFill>
                <a:srgbClr val="0070C0"/>
              </a:solidFill>
              <a:latin typeface="Times New Roman" panose="02020603050405020304" pitchFamily="18" charset="0"/>
              <a:cs typeface="Times New Roman" panose="02020603050405020304" pitchFamily="18" charset="0"/>
            </a:endParaRPr>
          </a:p>
        </p:txBody>
      </p:sp>
      <p:pic>
        <p:nvPicPr>
          <p:cNvPr id="422" name="Picture 421">
            <a:extLst>
              <a:ext uri="{FF2B5EF4-FFF2-40B4-BE49-F238E27FC236}">
                <a16:creationId xmlns:a16="http://schemas.microsoft.com/office/drawing/2014/main" id="{76813811-3FB2-3A42-AF7F-DAE9E731CA4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423" name="Footer Placeholder 2">
            <a:extLst>
              <a:ext uri="{FF2B5EF4-FFF2-40B4-BE49-F238E27FC236}">
                <a16:creationId xmlns:a16="http://schemas.microsoft.com/office/drawing/2014/main" id="{E9BBCD89-17A0-8D41-9619-D6BFFA536655}"/>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280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420" grpId="0" animBg="1"/>
      <p:bldP spid="4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FFC00E-4AD9-48D4-B927-7660C2729095}"/>
              </a:ext>
            </a:extLst>
          </p:cNvPr>
          <p:cNvSpPr>
            <a:spLocks noGrp="1"/>
          </p:cNvSpPr>
          <p:nvPr>
            <p:ph type="title"/>
          </p:nvPr>
        </p:nvSpPr>
        <p:spPr>
          <a:xfrm>
            <a:off x="143748" y="857251"/>
            <a:ext cx="8856504" cy="852536"/>
          </a:xfrm>
          <a:ln w="28575">
            <a:solidFill>
              <a:srgbClr val="FF0000"/>
            </a:solidFill>
          </a:ln>
        </p:spPr>
        <p:txBody>
          <a:bodyPr>
            <a:normAutofit/>
          </a:bodyPr>
          <a:lstStyle/>
          <a:p>
            <a:pPr algn="ctr"/>
            <a:r>
              <a:rPr lang="it-IT" sz="2700" dirty="0">
                <a:solidFill>
                  <a:srgbClr val="0070C0"/>
                </a:solidFill>
                <a:latin typeface="Times New Roman" panose="02020603050405020304" pitchFamily="18" charset="0"/>
                <a:cs typeface="Times New Roman" panose="02020603050405020304" pitchFamily="18" charset="0"/>
              </a:rPr>
              <a:t>FEL seeding: search for </a:t>
            </a:r>
            <a:r>
              <a:rPr lang="it-IT" sz="2700" dirty="0" err="1">
                <a:solidFill>
                  <a:srgbClr val="0070C0"/>
                </a:solidFill>
                <a:latin typeface="Times New Roman" panose="02020603050405020304" pitchFamily="18" charset="0"/>
                <a:cs typeface="Times New Roman" panose="02020603050405020304" pitchFamily="18" charset="0"/>
              </a:rPr>
              <a:t>coherence</a:t>
            </a:r>
            <a:r>
              <a:rPr lang="it-IT" sz="2700" dirty="0">
                <a:solidFill>
                  <a:srgbClr val="0070C0"/>
                </a:solidFill>
                <a:latin typeface="Times New Roman" panose="02020603050405020304" pitchFamily="18" charset="0"/>
                <a:cs typeface="Times New Roman" panose="02020603050405020304" pitchFamily="18" charset="0"/>
              </a:rPr>
              <a:t> and </a:t>
            </a:r>
            <a:r>
              <a:rPr lang="it-IT" sz="2700" dirty="0" err="1">
                <a:solidFill>
                  <a:srgbClr val="0070C0"/>
                </a:solidFill>
                <a:latin typeface="Times New Roman" panose="02020603050405020304" pitchFamily="18" charset="0"/>
                <a:cs typeface="Times New Roman" panose="02020603050405020304" pitchFamily="18" charset="0"/>
              </a:rPr>
              <a:t>stability</a:t>
            </a:r>
            <a:endParaRPr lang="it-IT" sz="2700" dirty="0">
              <a:solidFill>
                <a:srgbClr val="0070C0"/>
              </a:solidFill>
              <a:latin typeface="Times New Roman" panose="02020603050405020304" pitchFamily="18" charset="0"/>
              <a:cs typeface="Times New Roman" panose="02020603050405020304" pitchFamily="18" charset="0"/>
            </a:endParaRPr>
          </a:p>
        </p:txBody>
      </p:sp>
      <p:pic>
        <p:nvPicPr>
          <p:cNvPr id="16" name="Immagine 15"/>
          <p:cNvPicPr>
            <a:picLocks noChangeAspect="1"/>
          </p:cNvPicPr>
          <p:nvPr/>
        </p:nvPicPr>
        <p:blipFill rotWithShape="1">
          <a:blip r:embed="rId2" cstate="print">
            <a:extLst>
              <a:ext uri="{28A0092B-C50C-407E-A947-70E740481C1C}">
                <a14:useLocalDpi xmlns:a14="http://schemas.microsoft.com/office/drawing/2010/main" val="0"/>
              </a:ext>
            </a:extLst>
          </a:blip>
          <a:srcRect t="8267" r="2809" b="8901"/>
          <a:stretch/>
        </p:blipFill>
        <p:spPr>
          <a:xfrm>
            <a:off x="737574" y="1916832"/>
            <a:ext cx="2299798" cy="1674186"/>
          </a:xfrm>
          <a:prstGeom prst="rect">
            <a:avLst/>
          </a:prstGeom>
        </p:spPr>
      </p:pic>
      <p:sp>
        <p:nvSpPr>
          <p:cNvPr id="7" name="CasellaDiTesto 6"/>
          <p:cNvSpPr txBox="1"/>
          <p:nvPr/>
        </p:nvSpPr>
        <p:spPr>
          <a:xfrm>
            <a:off x="3161037" y="1862826"/>
            <a:ext cx="2868093" cy="1338828"/>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The single </a:t>
            </a:r>
            <a:r>
              <a:rPr lang="it-IT" sz="1350" dirty="0" err="1">
                <a:latin typeface="Times New Roman" panose="02020603050405020304" pitchFamily="18" charset="0"/>
                <a:cs typeface="Times New Roman" panose="02020603050405020304" pitchFamily="18" charset="0"/>
              </a:rPr>
              <a:t>spike</a:t>
            </a:r>
            <a:r>
              <a:rPr lang="it-IT" sz="1350" dirty="0">
                <a:latin typeface="Times New Roman" panose="02020603050405020304" pitchFamily="18" charset="0"/>
                <a:cs typeface="Times New Roman" panose="02020603050405020304" pitchFamily="18" charset="0"/>
              </a:rPr>
              <a:t> regime </a:t>
            </a:r>
            <a:r>
              <a:rPr lang="it-IT" sz="1350" dirty="0" err="1">
                <a:latin typeface="Times New Roman" panose="02020603050405020304" pitchFamily="18" charset="0"/>
                <a:cs typeface="Times New Roman" panose="02020603050405020304" pitchFamily="18" charset="0"/>
              </a:rPr>
              <a:t>leads</a:t>
            </a:r>
            <a:r>
              <a:rPr lang="it-IT" sz="1350" dirty="0">
                <a:latin typeface="Times New Roman" panose="02020603050405020304" pitchFamily="18" charset="0"/>
                <a:cs typeface="Times New Roman" panose="02020603050405020304" pitchFamily="18" charset="0"/>
              </a:rPr>
              <a:t> to an </a:t>
            </a:r>
          </a:p>
          <a:p>
            <a:r>
              <a:rPr lang="it-IT" sz="1350" dirty="0" err="1">
                <a:latin typeface="Times New Roman" panose="02020603050405020304" pitchFamily="18" charset="0"/>
                <a:cs typeface="Times New Roman" panose="02020603050405020304" pitchFamily="18" charset="0"/>
              </a:rPr>
              <a:t>increase</a:t>
            </a:r>
            <a:r>
              <a:rPr lang="it-IT" sz="1350" dirty="0">
                <a:latin typeface="Times New Roman" panose="02020603050405020304" pitchFamily="18" charset="0"/>
                <a:cs typeface="Times New Roman" panose="02020603050405020304" pitchFamily="18" charset="0"/>
              </a:rPr>
              <a:t> of  </a:t>
            </a:r>
            <a:r>
              <a:rPr lang="it-IT" sz="1350" dirty="0" err="1">
                <a:latin typeface="Times New Roman" panose="02020603050405020304" pitchFamily="18" charset="0"/>
                <a:cs typeface="Times New Roman" panose="02020603050405020304" pitchFamily="18" charset="0"/>
              </a:rPr>
              <a:t>coherence</a:t>
            </a:r>
            <a:r>
              <a:rPr lang="it-IT" sz="1350" dirty="0">
                <a:latin typeface="Times New Roman" panose="02020603050405020304" pitchFamily="18" charset="0"/>
                <a:cs typeface="Times New Roman" panose="02020603050405020304" pitchFamily="18" charset="0"/>
              </a:rPr>
              <a:t> of the single </a:t>
            </a:r>
          </a:p>
          <a:p>
            <a:r>
              <a:rPr lang="it-IT" sz="1350" dirty="0" err="1">
                <a:latin typeface="Times New Roman" panose="02020603050405020304" pitchFamily="18" charset="0"/>
                <a:cs typeface="Times New Roman" panose="02020603050405020304" pitchFamily="18" charset="0"/>
              </a:rPr>
              <a:t>shot</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but</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gives</a:t>
            </a:r>
            <a:r>
              <a:rPr lang="it-IT" sz="1350" dirty="0">
                <a:latin typeface="Times New Roman" panose="02020603050405020304" pitchFamily="18" charset="0"/>
                <a:cs typeface="Times New Roman" panose="02020603050405020304" pitchFamily="18" charset="0"/>
              </a:rPr>
              <a:t> no </a:t>
            </a:r>
            <a:r>
              <a:rPr lang="it-IT" sz="1350" dirty="0" err="1">
                <a:latin typeface="Times New Roman" panose="02020603050405020304" pitchFamily="18" charset="0"/>
                <a:cs typeface="Times New Roman" panose="02020603050405020304" pitchFamily="18" charset="0"/>
              </a:rPr>
              <a:t>improvement</a:t>
            </a:r>
            <a:r>
              <a:rPr lang="it-IT" sz="1350" dirty="0">
                <a:latin typeface="Times New Roman" panose="02020603050405020304" pitchFamily="18" charset="0"/>
                <a:cs typeface="Times New Roman" panose="02020603050405020304" pitchFamily="18" charset="0"/>
              </a:rPr>
              <a:t> in </a:t>
            </a:r>
          </a:p>
          <a:p>
            <a:r>
              <a:rPr lang="it-IT" sz="1350" dirty="0" err="1">
                <a:latin typeface="Times New Roman" panose="02020603050405020304" pitchFamily="18" charset="0"/>
                <a:cs typeface="Times New Roman" panose="02020603050405020304" pitchFamily="18" charset="0"/>
              </a:rPr>
              <a:t>stability</a:t>
            </a:r>
            <a:r>
              <a:rPr lang="it-IT" sz="1350" dirty="0">
                <a:latin typeface="Times New Roman" panose="02020603050405020304" pitchFamily="18" charset="0"/>
                <a:cs typeface="Times New Roman" panose="02020603050405020304" pitchFamily="18" charset="0"/>
              </a:rPr>
              <a:t>.</a:t>
            </a:r>
          </a:p>
          <a:p>
            <a:r>
              <a:rPr lang="it-IT" sz="1350" dirty="0" err="1">
                <a:latin typeface="Times New Roman" panose="02020603050405020304" pitchFamily="18" charset="0"/>
                <a:cs typeface="Times New Roman" panose="02020603050405020304" pitchFamily="18" charset="0"/>
              </a:rPr>
              <a:t>This</a:t>
            </a:r>
            <a:r>
              <a:rPr lang="it-IT" sz="1350" dirty="0">
                <a:latin typeface="Times New Roman" panose="02020603050405020304" pitchFamily="18" charset="0"/>
                <a:cs typeface="Times New Roman" panose="02020603050405020304" pitchFamily="18" charset="0"/>
              </a:rPr>
              <a:t> last </a:t>
            </a:r>
            <a:r>
              <a:rPr lang="it-IT" sz="1350" dirty="0" err="1">
                <a:latin typeface="Times New Roman" panose="02020603050405020304" pitchFamily="18" charset="0"/>
                <a:cs typeface="Times New Roman" panose="02020603050405020304" pitchFamily="18" charset="0"/>
              </a:rPr>
              <a:t>is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achieved</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only</a:t>
            </a:r>
            <a:r>
              <a:rPr lang="it-IT" sz="1350" dirty="0">
                <a:latin typeface="Times New Roman" panose="02020603050405020304" pitchFamily="18" charset="0"/>
                <a:cs typeface="Times New Roman" panose="02020603050405020304" pitchFamily="18" charset="0"/>
              </a:rPr>
              <a:t> with </a:t>
            </a:r>
            <a:r>
              <a:rPr lang="it-IT" sz="1350" dirty="0" err="1">
                <a:latin typeface="Times New Roman" panose="02020603050405020304" pitchFamily="18" charset="0"/>
                <a:cs typeface="Times New Roman" panose="02020603050405020304" pitchFamily="18" charset="0"/>
              </a:rPr>
              <a:t>seeding</a:t>
            </a:r>
            <a:endParaRPr lang="it-IT" sz="1350" dirty="0">
              <a:latin typeface="Times New Roman" panose="02020603050405020304" pitchFamily="18" charset="0"/>
              <a:cs typeface="Times New Roman" panose="02020603050405020304" pitchFamily="18" charset="0"/>
            </a:endParaRPr>
          </a:p>
          <a:p>
            <a:r>
              <a:rPr lang="it-IT" sz="1350" dirty="0" err="1">
                <a:latin typeface="Times New Roman" panose="02020603050405020304" pitchFamily="18" charset="0"/>
                <a:cs typeface="Times New Roman" panose="02020603050405020304" pitchFamily="18" charset="0"/>
              </a:rPr>
              <a:t>techinques</a:t>
            </a:r>
            <a:r>
              <a:rPr lang="it-IT" sz="1350" dirty="0">
                <a:latin typeface="Times New Roman" panose="02020603050405020304" pitchFamily="18" charset="0"/>
                <a:cs typeface="Times New Roman" panose="02020603050405020304" pitchFamily="18" charset="0"/>
              </a:rPr>
              <a:t>.</a:t>
            </a:r>
          </a:p>
        </p:txBody>
      </p:sp>
      <p:pic>
        <p:nvPicPr>
          <p:cNvPr id="8" name="Immagine 7"/>
          <p:cNvPicPr>
            <a:picLocks noChangeAspect="1"/>
          </p:cNvPicPr>
          <p:nvPr/>
        </p:nvPicPr>
        <p:blipFill rotWithShape="1">
          <a:blip r:embed="rId3"/>
          <a:srcRect l="40094" t="43915" r="31531" b="27599"/>
          <a:stretch/>
        </p:blipFill>
        <p:spPr>
          <a:xfrm>
            <a:off x="5922150" y="1916832"/>
            <a:ext cx="2209800" cy="1192452"/>
          </a:xfrm>
          <a:prstGeom prst="rect">
            <a:avLst/>
          </a:prstGeom>
        </p:spPr>
      </p:pic>
      <p:sp>
        <p:nvSpPr>
          <p:cNvPr id="9" name="CasellaDiTesto 8">
            <a:extLst>
              <a:ext uri="{FF2B5EF4-FFF2-40B4-BE49-F238E27FC236}">
                <a16:creationId xmlns:a16="http://schemas.microsoft.com/office/drawing/2014/main" id="{E87E4C4D-C53B-49A0-B903-B99D66B91F5E}"/>
              </a:ext>
            </a:extLst>
          </p:cNvPr>
          <p:cNvSpPr txBox="1"/>
          <p:nvPr/>
        </p:nvSpPr>
        <p:spPr>
          <a:xfrm>
            <a:off x="413538" y="3563464"/>
            <a:ext cx="7776488" cy="923330"/>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Direct </a:t>
            </a:r>
            <a:r>
              <a:rPr lang="it-IT" b="1" dirty="0" err="1">
                <a:solidFill>
                  <a:srgbClr val="FF0000"/>
                </a:solidFill>
                <a:latin typeface="Times New Roman" panose="02020603050405020304" pitchFamily="18" charset="0"/>
                <a:cs typeface="Times New Roman" panose="02020603050405020304" pitchFamily="18" charset="0"/>
              </a:rPr>
              <a:t>seeding</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impossible</a:t>
            </a:r>
            <a:r>
              <a:rPr lang="it-IT" b="1" dirty="0">
                <a:solidFill>
                  <a:srgbClr val="FF0000"/>
                </a:solidFill>
                <a:latin typeface="Times New Roman" panose="02020603050405020304" pitchFamily="18" charset="0"/>
                <a:cs typeface="Times New Roman" panose="02020603050405020304" pitchFamily="18" charset="0"/>
              </a:rPr>
              <a:t>.</a:t>
            </a:r>
          </a:p>
          <a:p>
            <a:r>
              <a:rPr lang="it-IT" b="1" dirty="0" err="1">
                <a:solidFill>
                  <a:srgbClr val="FF0000"/>
                </a:solidFill>
                <a:latin typeface="Times New Roman" panose="02020603050405020304" pitchFamily="18" charset="0"/>
                <a:cs typeface="Times New Roman" panose="02020603050405020304" pitchFamily="18" charset="0"/>
              </a:rPr>
              <a:t>Among</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all</a:t>
            </a:r>
            <a:r>
              <a:rPr lang="it-IT" b="1" dirty="0">
                <a:solidFill>
                  <a:srgbClr val="FF0000"/>
                </a:solidFill>
                <a:latin typeface="Times New Roman" panose="02020603050405020304" pitchFamily="18" charset="0"/>
                <a:cs typeface="Times New Roman" panose="02020603050405020304" pitchFamily="18" charset="0"/>
              </a:rPr>
              <a:t> the </a:t>
            </a:r>
            <a:r>
              <a:rPr lang="it-IT" b="1" dirty="0" err="1">
                <a:solidFill>
                  <a:srgbClr val="FF0000"/>
                </a:solidFill>
                <a:latin typeface="Times New Roman" panose="02020603050405020304" pitchFamily="18" charset="0"/>
                <a:cs typeface="Times New Roman" panose="02020603050405020304" pitchFamily="18" charset="0"/>
              </a:rPr>
              <a:t>seeding</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techniques</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we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have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individuated</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only</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those</a:t>
            </a:r>
            <a:r>
              <a:rPr lang="it-IT" b="1" dirty="0">
                <a:solidFill>
                  <a:srgbClr val="FF0000"/>
                </a:solidFill>
                <a:latin typeface="Times New Roman" panose="02020603050405020304" pitchFamily="18" charset="0"/>
                <a:cs typeface="Times New Roman" panose="02020603050405020304" pitchFamily="18" charset="0"/>
              </a:rPr>
              <a:t> with </a:t>
            </a:r>
            <a:r>
              <a:rPr lang="it-IT" b="1" dirty="0" err="1">
                <a:solidFill>
                  <a:srgbClr val="FF0000"/>
                </a:solidFill>
                <a:latin typeface="Times New Roman" panose="02020603050405020304" pitchFamily="18" charset="0"/>
                <a:cs typeface="Times New Roman" panose="02020603050405020304" pitchFamily="18" charset="0"/>
              </a:rPr>
              <a:t>quite</a:t>
            </a:r>
            <a:r>
              <a:rPr lang="it-IT" b="1" dirty="0">
                <a:solidFill>
                  <a:srgbClr val="FF0000"/>
                </a:solidFill>
                <a:latin typeface="Times New Roman" panose="02020603050405020304" pitchFamily="18" charset="0"/>
                <a:cs typeface="Times New Roman" panose="02020603050405020304" pitchFamily="18" charset="0"/>
              </a:rPr>
              <a:t> </a:t>
            </a:r>
          </a:p>
          <a:p>
            <a:r>
              <a:rPr lang="it-IT" b="1" dirty="0">
                <a:solidFill>
                  <a:srgbClr val="FF0000"/>
                </a:solidFill>
                <a:latin typeface="Times New Roman" panose="02020603050405020304" pitchFamily="18" charset="0"/>
                <a:cs typeface="Times New Roman" panose="02020603050405020304" pitchFamily="18" charset="0"/>
              </a:rPr>
              <a:t>                                                   short </a:t>
            </a:r>
            <a:r>
              <a:rPr lang="it-IT" b="1" dirty="0" err="1">
                <a:solidFill>
                  <a:srgbClr val="FF0000"/>
                </a:solidFill>
                <a:latin typeface="Times New Roman" panose="02020603050405020304" pitchFamily="18" charset="0"/>
                <a:cs typeface="Times New Roman" panose="02020603050405020304" pitchFamily="18" charset="0"/>
              </a:rPr>
              <a:t>installations</a:t>
            </a:r>
            <a:r>
              <a:rPr lang="it-IT" b="1" dirty="0">
                <a:solidFill>
                  <a:srgbClr val="FF0000"/>
                </a:solidFill>
                <a:latin typeface="Times New Roman" panose="02020603050405020304" pitchFamily="18" charset="0"/>
                <a:cs typeface="Times New Roman" panose="02020603050405020304" pitchFamily="18" charset="0"/>
              </a:rPr>
              <a:t>.</a:t>
            </a:r>
          </a:p>
        </p:txBody>
      </p:sp>
      <p:sp>
        <p:nvSpPr>
          <p:cNvPr id="10" name="Rettangolo 9"/>
          <p:cNvSpPr/>
          <p:nvPr/>
        </p:nvSpPr>
        <p:spPr>
          <a:xfrm>
            <a:off x="359532" y="4474474"/>
            <a:ext cx="9054498"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We selected three different methods for producing truly coherent X rays pulses: </a:t>
            </a:r>
          </a:p>
          <a:p>
            <a:pPr marL="300038" indent="-300038">
              <a:buAutoNum type="romanLcParenR"/>
            </a:pPr>
            <a:r>
              <a:rPr lang="en-US" b="1" dirty="0">
                <a:solidFill>
                  <a:srgbClr val="FF0000"/>
                </a:solidFill>
                <a:latin typeface="Times New Roman" panose="02020603050405020304" pitchFamily="18" charset="0"/>
                <a:cs typeface="Times New Roman" panose="02020603050405020304" pitchFamily="18" charset="0"/>
              </a:rPr>
              <a:t>a harmonic cascade seeded by the harmonics in gas of a IR laser; </a:t>
            </a:r>
          </a:p>
          <a:p>
            <a:pPr marL="300038" indent="-300038">
              <a:buAutoNum type="romanLcParenR"/>
            </a:pPr>
            <a:r>
              <a:rPr lang="en-US" b="1" dirty="0">
                <a:solidFill>
                  <a:srgbClr val="0070C0"/>
                </a:solidFill>
                <a:latin typeface="Times New Roman" panose="02020603050405020304" pitchFamily="18" charset="0"/>
                <a:cs typeface="Times New Roman" panose="02020603050405020304" pitchFamily="18" charset="0"/>
              </a:rPr>
              <a:t>a similar cascade but seeded by a FEL oscillator </a:t>
            </a:r>
          </a:p>
          <a:p>
            <a:pPr marL="300038" indent="-300038">
              <a:buAutoNum type="romanLcParenR"/>
            </a:pPr>
            <a:r>
              <a:rPr lang="en-US" b="1" dirty="0">
                <a:solidFill>
                  <a:srgbClr val="00B050"/>
                </a:solidFill>
                <a:latin typeface="Times New Roman" panose="02020603050405020304" pitchFamily="18" charset="0"/>
                <a:cs typeface="Times New Roman" panose="02020603050405020304" pitchFamily="18" charset="0"/>
              </a:rPr>
              <a:t>a regenerative amplifier in the X-rays.</a:t>
            </a:r>
            <a:endParaRPr lang="it-IT" b="1" dirty="0">
              <a:solidFill>
                <a:srgbClr val="00B05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BDBA629-601A-5C44-ACD1-6AF5322E0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2" name="Immagine 2" descr="infn-new.gif">
            <a:extLst>
              <a:ext uri="{FF2B5EF4-FFF2-40B4-BE49-F238E27FC236}">
                <a16:creationId xmlns:a16="http://schemas.microsoft.com/office/drawing/2014/main" id="{E0843BAB-3831-0443-9245-EA2B3B868A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Footer Placeholder 2">
            <a:extLst>
              <a:ext uri="{FF2B5EF4-FFF2-40B4-BE49-F238E27FC236}">
                <a16:creationId xmlns:a16="http://schemas.microsoft.com/office/drawing/2014/main" id="{5818CF4E-7E40-AA45-B272-05FDFACB3CF9}"/>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9393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nvPr>
        </p:nvGraphicFramePr>
        <p:xfrm>
          <a:off x="2749677" y="3320988"/>
          <a:ext cx="3098006" cy="2180035"/>
        </p:xfrm>
        <a:graphic>
          <a:graphicData uri="http://schemas.openxmlformats.org/presentationml/2006/ole">
            <mc:AlternateContent xmlns:mc="http://schemas.openxmlformats.org/markup-compatibility/2006">
              <mc:Choice xmlns:v="urn:schemas-microsoft-com:vml" Requires="v">
                <p:oleObj spid="_x0000_s124251" name="Graph" r:id="rId3" imgW="4131360" imgH="2907360" progId="Origin50.Graph">
                  <p:embed/>
                </p:oleObj>
              </mc:Choice>
              <mc:Fallback>
                <p:oleObj name="Graph" r:id="rId3" imgW="4131360" imgH="2907360" progId="Origin50.Graph">
                  <p:embed/>
                  <p:pic>
                    <p:nvPicPr>
                      <p:cNvPr id="3" name="Oggetto 2"/>
                      <p:cNvPicPr/>
                      <p:nvPr/>
                    </p:nvPicPr>
                    <p:blipFill>
                      <a:blip r:embed="rId4"/>
                      <a:stretch>
                        <a:fillRect/>
                      </a:stretch>
                    </p:blipFill>
                    <p:spPr>
                      <a:xfrm>
                        <a:off x="2749677" y="3320988"/>
                        <a:ext cx="3098006" cy="2180035"/>
                      </a:xfrm>
                      <a:prstGeom prst="rect">
                        <a:avLst/>
                      </a:prstGeom>
                    </p:spPr>
                  </p:pic>
                </p:oleObj>
              </mc:Fallback>
            </mc:AlternateContent>
          </a:graphicData>
        </a:graphic>
      </p:graphicFrame>
      <p:cxnSp>
        <p:nvCxnSpPr>
          <p:cNvPr id="6" name="Connettore 2 5"/>
          <p:cNvCxnSpPr/>
          <p:nvPr/>
        </p:nvCxnSpPr>
        <p:spPr>
          <a:xfrm>
            <a:off x="1615550" y="4563126"/>
            <a:ext cx="39964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669557" y="4239090"/>
            <a:ext cx="901209"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Seed</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level</a:t>
            </a:r>
            <a:endParaRPr lang="it-IT" sz="1350" dirty="0">
              <a:latin typeface="Times New Roman" panose="02020603050405020304" pitchFamily="18" charset="0"/>
              <a:cs typeface="Times New Roman" panose="02020603050405020304" pitchFamily="18" charset="0"/>
            </a:endParaRPr>
          </a:p>
        </p:txBody>
      </p:sp>
      <p:sp>
        <p:nvSpPr>
          <p:cNvPr id="2" name="CasellaDiTesto 1"/>
          <p:cNvSpPr txBox="1"/>
          <p:nvPr/>
        </p:nvSpPr>
        <p:spPr>
          <a:xfrm>
            <a:off x="5774013" y="4401108"/>
            <a:ext cx="785793"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10-20 </a:t>
            </a:r>
            <a:r>
              <a:rPr lang="it-IT" sz="1350" dirty="0" err="1">
                <a:latin typeface="Times New Roman" panose="02020603050405020304" pitchFamily="18" charset="0"/>
                <a:cs typeface="Times New Roman" panose="02020603050405020304" pitchFamily="18" charset="0"/>
              </a:rPr>
              <a:t>nJ</a:t>
            </a:r>
            <a:endParaRPr lang="it-IT" sz="135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5CC8A865-C3DF-45E6-9545-5E4C81BD5935}"/>
                  </a:ext>
                </a:extLst>
              </p:cNvPr>
              <p:cNvSpPr txBox="1"/>
              <p:nvPr/>
            </p:nvSpPr>
            <p:spPr>
              <a:xfrm>
                <a:off x="535431" y="2942946"/>
                <a:ext cx="2077075" cy="5634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it-IT" sz="1500" i="1">
                              <a:latin typeface="Cambria Math" panose="02040503050406030204" pitchFamily="18" charset="0"/>
                            </a:rPr>
                          </m:ctrlPr>
                        </m:fPr>
                        <m:num>
                          <m:sSub>
                            <m:sSubPr>
                              <m:ctrlPr>
                                <a:rPr lang="it-IT" sz="1500" i="1">
                                  <a:latin typeface="Cambria Math" panose="02040503050406030204" pitchFamily="18" charset="0"/>
                                </a:rPr>
                              </m:ctrlPr>
                            </m:sSubPr>
                            <m:e>
                              <m:r>
                                <a:rPr lang="it-IT" sz="1500" i="1">
                                  <a:latin typeface="Cambria Math" panose="02040503050406030204" pitchFamily="18" charset="0"/>
                                </a:rPr>
                                <m:t>𝑃</m:t>
                              </m:r>
                            </m:e>
                            <m:sub>
                              <m:r>
                                <a:rPr lang="it-IT" sz="1500" i="1">
                                  <a:latin typeface="Cambria Math" panose="02040503050406030204" pitchFamily="18" charset="0"/>
                                </a:rPr>
                                <m:t>𝑠𝑒𝑒𝑑</m:t>
                              </m:r>
                            </m:sub>
                          </m:sSub>
                        </m:num>
                        <m:den>
                          <m:sSub>
                            <m:sSubPr>
                              <m:ctrlPr>
                                <a:rPr lang="it-IT" sz="1500" i="1">
                                  <a:latin typeface="Cambria Math" panose="02040503050406030204" pitchFamily="18" charset="0"/>
                                </a:rPr>
                              </m:ctrlPr>
                            </m:sSubPr>
                            <m:e>
                              <m:r>
                                <a:rPr lang="it-IT" sz="1500" i="1">
                                  <a:latin typeface="Cambria Math" panose="02040503050406030204" pitchFamily="18" charset="0"/>
                                </a:rPr>
                                <m:t>𝑃</m:t>
                              </m:r>
                            </m:e>
                            <m:sub>
                              <m:r>
                                <a:rPr lang="it-IT" sz="1500" i="1">
                                  <a:latin typeface="Cambria Math" panose="02040503050406030204" pitchFamily="18" charset="0"/>
                                </a:rPr>
                                <m:t>𝑠𝑛</m:t>
                              </m:r>
                            </m:sub>
                          </m:sSub>
                        </m:den>
                      </m:f>
                      <m:r>
                        <a:rPr lang="it-IT" sz="1500" i="1">
                          <a:latin typeface="Cambria Math" panose="02040503050406030204" pitchFamily="18" charset="0"/>
                        </a:rPr>
                        <m:t>≈</m:t>
                      </m:r>
                      <m:sSup>
                        <m:sSupPr>
                          <m:ctrlPr>
                            <a:rPr lang="it-IT" sz="1500" i="1">
                              <a:latin typeface="Cambria Math" panose="02040503050406030204" pitchFamily="18" charset="0"/>
                            </a:rPr>
                          </m:ctrlPr>
                        </m:sSupPr>
                        <m:e>
                          <m:r>
                            <a:rPr lang="it-IT" sz="1500">
                              <a:latin typeface="Cambria Math" panose="02040503050406030204" pitchFamily="18" charset="0"/>
                            </a:rPr>
                            <m:t>10</m:t>
                          </m:r>
                        </m:e>
                        <m:sup>
                          <m:r>
                            <a:rPr lang="it-IT" sz="1500">
                              <a:latin typeface="Cambria Math" panose="02040503050406030204" pitchFamily="18" charset="0"/>
                            </a:rPr>
                            <m:t>2</m:t>
                          </m:r>
                        </m:sup>
                      </m:sSup>
                      <m:r>
                        <a:rPr lang="it-IT" sz="1500">
                          <a:latin typeface="Cambria Math" panose="02040503050406030204" pitchFamily="18" charset="0"/>
                        </a:rPr>
                        <m:t>−</m:t>
                      </m:r>
                      <m:sSup>
                        <m:sSupPr>
                          <m:ctrlPr>
                            <a:rPr lang="it-IT" sz="1500" i="1">
                              <a:latin typeface="Cambria Math" panose="02040503050406030204" pitchFamily="18" charset="0"/>
                            </a:rPr>
                          </m:ctrlPr>
                        </m:sSupPr>
                        <m:e>
                          <m:r>
                            <a:rPr lang="it-IT" sz="1500">
                              <a:latin typeface="Cambria Math" panose="02040503050406030204" pitchFamily="18" charset="0"/>
                            </a:rPr>
                            <m:t>10</m:t>
                          </m:r>
                        </m:e>
                        <m:sup>
                          <m:r>
                            <a:rPr lang="it-IT" sz="1500">
                              <a:latin typeface="Cambria Math" panose="02040503050406030204" pitchFamily="18" charset="0"/>
                            </a:rPr>
                            <m:t>4</m:t>
                          </m:r>
                        </m:sup>
                      </m:sSup>
                    </m:oMath>
                  </m:oMathPara>
                </a14:m>
                <a:endParaRPr lang="it-IT" sz="1500" dirty="0"/>
              </a:p>
            </p:txBody>
          </p:sp>
        </mc:Choice>
        <mc:Fallback xmlns="">
          <p:sp>
            <p:nvSpPr>
              <p:cNvPr id="8" name="CasellaDiTesto 7">
                <a:extLst>
                  <a:ext uri="{FF2B5EF4-FFF2-40B4-BE49-F238E27FC236}">
                    <a16:creationId xmlns:a16="http://schemas.microsoft.com/office/drawing/2014/main" id="{5CC8A865-C3DF-45E6-9545-5E4C81BD5935}"/>
                  </a:ext>
                </a:extLst>
              </p:cNvPr>
              <p:cNvSpPr txBox="1">
                <a:spLocks noRot="1" noChangeAspect="1" noMove="1" noResize="1" noEditPoints="1" noAdjustHandles="1" noChangeArrowheads="1" noChangeShapeType="1" noTextEdit="1"/>
              </p:cNvSpPr>
              <p:nvPr/>
            </p:nvSpPr>
            <p:spPr>
              <a:xfrm>
                <a:off x="535431" y="2942946"/>
                <a:ext cx="2077075" cy="563488"/>
              </a:xfrm>
              <a:prstGeom prst="rect">
                <a:avLst/>
              </a:prstGeom>
              <a:blipFill>
                <a:blip r:embed="rId5"/>
                <a:stretch>
                  <a:fillRect/>
                </a:stretch>
              </a:blipFill>
            </p:spPr>
            <p:txBody>
              <a:bodyPr/>
              <a:lstStyle/>
              <a:p>
                <a:r>
                  <a:rPr lang="it-IT">
                    <a:noFill/>
                  </a:rPr>
                  <a:t> </a:t>
                </a:r>
              </a:p>
            </p:txBody>
          </p:sp>
        </mc:Fallback>
      </mc:AlternateContent>
      <p:sp>
        <p:nvSpPr>
          <p:cNvPr id="9" name="CasellaDiTesto 8">
            <a:extLst>
              <a:ext uri="{FF2B5EF4-FFF2-40B4-BE49-F238E27FC236}">
                <a16:creationId xmlns:a16="http://schemas.microsoft.com/office/drawing/2014/main" id="{E87E4C4D-C53B-49A0-B903-B99D66B91F5E}"/>
              </a:ext>
            </a:extLst>
          </p:cNvPr>
          <p:cNvSpPr txBox="1"/>
          <p:nvPr/>
        </p:nvSpPr>
        <p:spPr>
          <a:xfrm>
            <a:off x="2587659" y="3050958"/>
            <a:ext cx="3948517" cy="323165"/>
          </a:xfrm>
          <a:prstGeom prst="rect">
            <a:avLst/>
          </a:prstGeom>
          <a:noFill/>
        </p:spPr>
        <p:txBody>
          <a:bodyPr wrap="none" rtlCol="0">
            <a:spAutoFit/>
          </a:bodyPr>
          <a:lstStyle/>
          <a:p>
            <a:r>
              <a:rPr lang="it-IT" sz="1500" dirty="0">
                <a:latin typeface="Times New Roman" panose="02020603050405020304" pitchFamily="18" charset="0"/>
                <a:cs typeface="Times New Roman" panose="02020603050405020304" pitchFamily="18" charset="0"/>
              </a:rPr>
              <a:t>with the power </a:t>
            </a:r>
            <a:r>
              <a:rPr lang="it-IT" sz="1500" dirty="0" err="1">
                <a:latin typeface="Times New Roman" panose="02020603050405020304" pitchFamily="18" charset="0"/>
                <a:cs typeface="Times New Roman" panose="02020603050405020304" pitchFamily="18" charset="0"/>
              </a:rPr>
              <a:t>associated</a:t>
            </a:r>
            <a:r>
              <a:rPr lang="it-IT" sz="1500" dirty="0">
                <a:latin typeface="Times New Roman" panose="02020603050405020304" pitchFamily="18" charset="0"/>
                <a:cs typeface="Times New Roman" panose="02020603050405020304" pitchFamily="18" charset="0"/>
              </a:rPr>
              <a:t> to the shot </a:t>
            </a:r>
            <a:r>
              <a:rPr lang="it-IT" sz="1500" dirty="0" err="1">
                <a:latin typeface="Times New Roman" panose="02020603050405020304" pitchFamily="18" charset="0"/>
                <a:cs typeface="Times New Roman" panose="02020603050405020304" pitchFamily="18" charset="0"/>
              </a:rPr>
              <a:t>noise</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level</a:t>
            </a:r>
            <a:r>
              <a:rPr lang="it-IT" sz="1500" dirty="0">
                <a:latin typeface="Times New Roman" panose="02020603050405020304" pitchFamily="18" charset="0"/>
                <a:cs typeface="Times New Roman" panose="02020603050405020304" pitchFamily="18" charset="0"/>
              </a:rPr>
              <a:t>:</a:t>
            </a:r>
          </a:p>
        </p:txBody>
      </p:sp>
      <p:pic>
        <p:nvPicPr>
          <p:cNvPr id="10" name="Immagine 9">
            <a:extLst>
              <a:ext uri="{FF2B5EF4-FFF2-40B4-BE49-F238E27FC236}">
                <a16:creationId xmlns:a16="http://schemas.microsoft.com/office/drawing/2014/main" id="{41725C87-0627-4ACE-BB71-EA669DB149B6}"/>
              </a:ext>
            </a:extLst>
          </p:cNvPr>
          <p:cNvPicPr>
            <a:picLocks noChangeAspect="1"/>
          </p:cNvPicPr>
          <p:nvPr/>
        </p:nvPicPr>
        <p:blipFill>
          <a:blip r:embed="rId6"/>
          <a:stretch>
            <a:fillRect/>
          </a:stretch>
        </p:blipFill>
        <p:spPr>
          <a:xfrm>
            <a:off x="6530096" y="3050958"/>
            <a:ext cx="1778744" cy="38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olo 1">
            <a:extLst>
              <a:ext uri="{FF2B5EF4-FFF2-40B4-BE49-F238E27FC236}">
                <a16:creationId xmlns:a16="http://schemas.microsoft.com/office/drawing/2014/main" id="{F1A7C579-6BCF-4454-9F75-A0330C92DED6}"/>
              </a:ext>
            </a:extLst>
          </p:cNvPr>
          <p:cNvSpPr>
            <a:spLocks noGrp="1"/>
          </p:cNvSpPr>
          <p:nvPr>
            <p:ph type="title"/>
          </p:nvPr>
        </p:nvSpPr>
        <p:spPr>
          <a:xfrm>
            <a:off x="0" y="857250"/>
            <a:ext cx="9108504" cy="843558"/>
          </a:xfrm>
          <a:ln w="28575">
            <a:solidFill>
              <a:srgbClr val="FF0000"/>
            </a:solidFill>
          </a:ln>
        </p:spPr>
        <p:txBody>
          <a:bodyPr>
            <a:normAutofit/>
          </a:bodyPr>
          <a:lstStyle/>
          <a:p>
            <a:pPr algn="ctr"/>
            <a:r>
              <a:rPr lang="it-IT" sz="2700" dirty="0" err="1">
                <a:solidFill>
                  <a:srgbClr val="0070C0"/>
                </a:solidFill>
                <a:latin typeface="Times New Roman" panose="02020603050405020304" pitchFamily="18" charset="0"/>
                <a:cs typeface="Times New Roman" panose="02020603050405020304" pitchFamily="18" charset="0"/>
              </a:rPr>
              <a:t>Cascaded</a:t>
            </a:r>
            <a:r>
              <a:rPr lang="it-IT" sz="2700" dirty="0">
                <a:solidFill>
                  <a:srgbClr val="0070C0"/>
                </a:solidFill>
                <a:latin typeface="Times New Roman" panose="02020603050405020304" pitchFamily="18" charset="0"/>
                <a:cs typeface="Times New Roman" panose="02020603050405020304" pitchFamily="18" charset="0"/>
              </a:rPr>
              <a:t> case: </a:t>
            </a:r>
            <a:r>
              <a:rPr lang="it-IT" sz="2700" dirty="0" err="1">
                <a:solidFill>
                  <a:srgbClr val="0070C0"/>
                </a:solidFill>
                <a:latin typeface="Times New Roman" panose="02020603050405020304" pitchFamily="18" charset="0"/>
                <a:cs typeface="Times New Roman" panose="02020603050405020304" pitchFamily="18" charset="0"/>
              </a:rPr>
              <a:t>which</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wavelength</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how</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much</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energy</a:t>
            </a:r>
            <a:r>
              <a:rPr lang="it-IT" sz="2700" dirty="0">
                <a:solidFill>
                  <a:srgbClr val="0070C0"/>
                </a:solidFill>
                <a:latin typeface="Times New Roman" panose="02020603050405020304" pitchFamily="18" charset="0"/>
                <a:cs typeface="Times New Roman" panose="02020603050405020304" pitchFamily="18" charset="0"/>
              </a:rPr>
              <a:t>?</a:t>
            </a:r>
          </a:p>
        </p:txBody>
      </p:sp>
      <p:sp>
        <p:nvSpPr>
          <p:cNvPr id="13" name="CasellaDiTesto 12"/>
          <p:cNvSpPr txBox="1"/>
          <p:nvPr/>
        </p:nvSpPr>
        <p:spPr>
          <a:xfrm>
            <a:off x="845586" y="2024844"/>
            <a:ext cx="3068084" cy="461665"/>
          </a:xfrm>
          <a:prstGeom prst="rect">
            <a:avLst/>
          </a:prstGeom>
          <a:noFill/>
        </p:spPr>
        <p:txBody>
          <a:bodyPr wrap="none" rtlCol="0">
            <a:spAutoFit/>
          </a:bodyPr>
          <a:lstStyle/>
          <a:p>
            <a:r>
              <a:rPr lang="it-IT" sz="2400" dirty="0" err="1">
                <a:latin typeface="Symbol" panose="05050102010706020507" pitchFamily="18" charset="2"/>
              </a:rPr>
              <a:t>l</a:t>
            </a:r>
            <a:r>
              <a:rPr lang="it-IT" sz="2400" baseline="-25000" dirty="0" err="1"/>
              <a:t>rad</a:t>
            </a:r>
            <a:r>
              <a:rPr lang="it-IT" sz="2400" dirty="0"/>
              <a:t>=</a:t>
            </a:r>
            <a:r>
              <a:rPr lang="it-IT" sz="2400" dirty="0">
                <a:latin typeface="Times New Roman" panose="02020603050405020304" pitchFamily="18" charset="0"/>
                <a:cs typeface="Times New Roman" panose="02020603050405020304" pitchFamily="18" charset="0"/>
              </a:rPr>
              <a:t>4-10 </a:t>
            </a:r>
            <a:r>
              <a:rPr lang="it-IT" sz="2400" dirty="0" err="1">
                <a:latin typeface="Times New Roman" panose="02020603050405020304" pitchFamily="18" charset="0"/>
                <a:cs typeface="Times New Roman" panose="02020603050405020304" pitchFamily="18" charset="0"/>
              </a:rPr>
              <a:t>Ang</a:t>
            </a:r>
            <a:r>
              <a:rPr lang="it-IT" sz="2400" dirty="0"/>
              <a:t>= </a:t>
            </a:r>
            <a:r>
              <a:rPr lang="it-IT" sz="2400" dirty="0" err="1">
                <a:latin typeface="Symbol" panose="05050102010706020507" pitchFamily="18" charset="2"/>
              </a:rPr>
              <a:t>l</a:t>
            </a:r>
            <a:r>
              <a:rPr lang="it-IT" sz="2400" baseline="-25000" dirty="0" err="1"/>
              <a:t>seed</a:t>
            </a:r>
            <a:r>
              <a:rPr lang="it-IT" sz="2400" dirty="0"/>
              <a:t> /n</a:t>
            </a:r>
          </a:p>
        </p:txBody>
      </p:sp>
      <p:sp>
        <p:nvSpPr>
          <p:cNvPr id="14" name="Freccia a destra 13"/>
          <p:cNvSpPr/>
          <p:nvPr/>
        </p:nvSpPr>
        <p:spPr>
          <a:xfrm>
            <a:off x="3977934" y="2186862"/>
            <a:ext cx="486054"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CasellaDiTesto 14"/>
          <p:cNvSpPr txBox="1"/>
          <p:nvPr/>
        </p:nvSpPr>
        <p:spPr>
          <a:xfrm>
            <a:off x="4680012" y="2024844"/>
            <a:ext cx="1099981" cy="415498"/>
          </a:xfrm>
          <a:prstGeom prst="rect">
            <a:avLst/>
          </a:prstGeom>
          <a:noFill/>
        </p:spPr>
        <p:txBody>
          <a:bodyPr wrap="none" rtlCol="0">
            <a:spAutoFit/>
          </a:bodyPr>
          <a:lstStyle/>
          <a:p>
            <a:r>
              <a:rPr lang="it-IT" sz="2100" dirty="0">
                <a:latin typeface="Times New Roman" panose="02020603050405020304" pitchFamily="18" charset="0"/>
                <a:cs typeface="Times New Roman" panose="02020603050405020304" pitchFamily="18" charset="0"/>
              </a:rPr>
              <a:t>n=15-30</a:t>
            </a:r>
          </a:p>
        </p:txBody>
      </p:sp>
      <p:sp>
        <p:nvSpPr>
          <p:cNvPr id="16" name="Freccia a destra 15"/>
          <p:cNvSpPr/>
          <p:nvPr/>
        </p:nvSpPr>
        <p:spPr>
          <a:xfrm>
            <a:off x="5922150" y="2132856"/>
            <a:ext cx="486054"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p:cNvSpPr txBox="1"/>
          <p:nvPr/>
        </p:nvSpPr>
        <p:spPr>
          <a:xfrm>
            <a:off x="6624229" y="1970838"/>
            <a:ext cx="1745991" cy="461665"/>
          </a:xfrm>
          <a:prstGeom prst="rect">
            <a:avLst/>
          </a:prstGeom>
          <a:noFill/>
        </p:spPr>
        <p:txBody>
          <a:bodyPr wrap="none" rtlCol="0">
            <a:spAutoFit/>
          </a:bodyPr>
          <a:lstStyle/>
          <a:p>
            <a:r>
              <a:rPr lang="it-IT" sz="2400" dirty="0" err="1">
                <a:latin typeface="Symbol" panose="05050102010706020507" pitchFamily="18" charset="2"/>
              </a:rPr>
              <a:t>l</a:t>
            </a:r>
            <a:r>
              <a:rPr lang="it-IT" sz="2400" baseline="-25000" dirty="0" err="1"/>
              <a:t>seed</a:t>
            </a:r>
            <a:r>
              <a:rPr lang="it-IT" sz="2400" dirty="0"/>
              <a:t>= </a:t>
            </a:r>
            <a:r>
              <a:rPr lang="it-IT" sz="2400" dirty="0">
                <a:latin typeface="Times New Roman" panose="02020603050405020304" pitchFamily="18" charset="0"/>
                <a:cs typeface="Times New Roman" panose="02020603050405020304" pitchFamily="18" charset="0"/>
              </a:rPr>
              <a:t>12 nm</a:t>
            </a:r>
          </a:p>
        </p:txBody>
      </p:sp>
      <p:sp>
        <p:nvSpPr>
          <p:cNvPr id="18" name="Rettangolo 17"/>
          <p:cNvSpPr/>
          <p:nvPr/>
        </p:nvSpPr>
        <p:spPr>
          <a:xfrm>
            <a:off x="629562" y="1754814"/>
            <a:ext cx="2182008" cy="415498"/>
          </a:xfrm>
          <a:prstGeom prst="rect">
            <a:avLst/>
          </a:prstGeom>
        </p:spPr>
        <p:txBody>
          <a:bodyPr wrap="none">
            <a:spAutoFit/>
          </a:bodyPr>
          <a:lstStyle/>
          <a:p>
            <a:r>
              <a:rPr lang="it-IT" sz="2100" b="1" dirty="0" err="1">
                <a:solidFill>
                  <a:srgbClr val="0070C0"/>
                </a:solidFill>
                <a:latin typeface="Times New Roman" panose="02020603050405020304" pitchFamily="18" charset="0"/>
                <a:cs typeface="Times New Roman" panose="02020603050405020304" pitchFamily="18" charset="0"/>
              </a:rPr>
              <a:t>Seed</a:t>
            </a:r>
            <a:r>
              <a:rPr lang="it-IT" sz="2100" b="1" dirty="0">
                <a:solidFill>
                  <a:srgbClr val="0070C0"/>
                </a:solidFill>
                <a:latin typeface="Times New Roman" panose="02020603050405020304" pitchFamily="18" charset="0"/>
                <a:cs typeface="Times New Roman" panose="02020603050405020304" pitchFamily="18" charset="0"/>
              </a:rPr>
              <a:t> </a:t>
            </a:r>
            <a:r>
              <a:rPr lang="it-IT" sz="2100" b="1" dirty="0" err="1">
                <a:solidFill>
                  <a:srgbClr val="0070C0"/>
                </a:solidFill>
                <a:latin typeface="Times New Roman" panose="02020603050405020304" pitchFamily="18" charset="0"/>
                <a:cs typeface="Times New Roman" panose="02020603050405020304" pitchFamily="18" charset="0"/>
              </a:rPr>
              <a:t>wavelength</a:t>
            </a:r>
            <a:r>
              <a:rPr lang="it-IT" sz="2100" b="1" dirty="0">
                <a:solidFill>
                  <a:srgbClr val="0070C0"/>
                </a:solidFill>
                <a:latin typeface="Times New Roman" panose="02020603050405020304" pitchFamily="18" charset="0"/>
                <a:cs typeface="Times New Roman" panose="02020603050405020304" pitchFamily="18" charset="0"/>
              </a:rPr>
              <a:t>:</a:t>
            </a:r>
            <a:endParaRPr lang="it-IT" sz="2100" dirty="0"/>
          </a:p>
        </p:txBody>
      </p:sp>
      <p:sp>
        <p:nvSpPr>
          <p:cNvPr id="19" name="Rettangolo 18"/>
          <p:cNvSpPr/>
          <p:nvPr/>
        </p:nvSpPr>
        <p:spPr>
          <a:xfrm>
            <a:off x="683568" y="2564904"/>
            <a:ext cx="1659429" cy="415498"/>
          </a:xfrm>
          <a:prstGeom prst="rect">
            <a:avLst/>
          </a:prstGeom>
        </p:spPr>
        <p:txBody>
          <a:bodyPr wrap="none">
            <a:spAutoFit/>
          </a:bodyPr>
          <a:lstStyle/>
          <a:p>
            <a:r>
              <a:rPr lang="it-IT" sz="2100" b="1" dirty="0" err="1">
                <a:solidFill>
                  <a:srgbClr val="0070C0"/>
                </a:solidFill>
                <a:latin typeface="Times New Roman" panose="02020603050405020304" pitchFamily="18" charset="0"/>
                <a:cs typeface="Times New Roman" panose="02020603050405020304" pitchFamily="18" charset="0"/>
              </a:rPr>
              <a:t>Seed</a:t>
            </a:r>
            <a:r>
              <a:rPr lang="it-IT" sz="2100" b="1" dirty="0">
                <a:solidFill>
                  <a:srgbClr val="0070C0"/>
                </a:solidFill>
                <a:latin typeface="Times New Roman" panose="02020603050405020304" pitchFamily="18" charset="0"/>
                <a:cs typeface="Times New Roman" panose="02020603050405020304" pitchFamily="18" charset="0"/>
              </a:rPr>
              <a:t> </a:t>
            </a:r>
            <a:r>
              <a:rPr lang="it-IT" sz="2100" b="1" dirty="0" err="1">
                <a:solidFill>
                  <a:srgbClr val="0070C0"/>
                </a:solidFill>
                <a:latin typeface="Times New Roman" panose="02020603050405020304" pitchFamily="18" charset="0"/>
                <a:cs typeface="Times New Roman" panose="02020603050405020304" pitchFamily="18" charset="0"/>
              </a:rPr>
              <a:t>energy</a:t>
            </a:r>
            <a:r>
              <a:rPr lang="it-IT" sz="2100" b="1" dirty="0">
                <a:solidFill>
                  <a:srgbClr val="0070C0"/>
                </a:solidFill>
                <a:latin typeface="Times New Roman" panose="02020603050405020304" pitchFamily="18" charset="0"/>
                <a:cs typeface="Times New Roman" panose="02020603050405020304" pitchFamily="18" charset="0"/>
              </a:rPr>
              <a:t>:</a:t>
            </a:r>
            <a:endParaRPr lang="it-IT" sz="2100" dirty="0"/>
          </a:p>
        </p:txBody>
      </p:sp>
      <p:pic>
        <p:nvPicPr>
          <p:cNvPr id="20" name="Picture 19">
            <a:extLst>
              <a:ext uri="{FF2B5EF4-FFF2-40B4-BE49-F238E27FC236}">
                <a16:creationId xmlns:a16="http://schemas.microsoft.com/office/drawing/2014/main" id="{8CF22087-FF71-D845-BF44-F54B3EEF48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21" name="Immagine 2" descr="infn-new.gif">
            <a:extLst>
              <a:ext uri="{FF2B5EF4-FFF2-40B4-BE49-F238E27FC236}">
                <a16:creationId xmlns:a16="http://schemas.microsoft.com/office/drawing/2014/main" id="{BCD76FC9-2DAE-C941-B37D-E3C1B6AB967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Footer Placeholder 2">
            <a:extLst>
              <a:ext uri="{FF2B5EF4-FFF2-40B4-BE49-F238E27FC236}">
                <a16:creationId xmlns:a16="http://schemas.microsoft.com/office/drawing/2014/main" id="{3985E3FB-BA01-E943-9FB1-392D8C558FA0}"/>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1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P spid="8" grpId="1"/>
      <p:bldP spid="9" grpId="0"/>
      <p:bldP spid="9" grpId="1"/>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7C579-6BCF-4454-9F75-A0330C92DED6}"/>
              </a:ext>
            </a:extLst>
          </p:cNvPr>
          <p:cNvSpPr>
            <a:spLocks noGrp="1"/>
          </p:cNvSpPr>
          <p:nvPr>
            <p:ph type="title"/>
          </p:nvPr>
        </p:nvSpPr>
        <p:spPr>
          <a:xfrm>
            <a:off x="0" y="857250"/>
            <a:ext cx="9108504" cy="843558"/>
          </a:xfrm>
          <a:ln w="28575">
            <a:solidFill>
              <a:srgbClr val="FF0000"/>
            </a:solidFill>
          </a:ln>
        </p:spPr>
        <p:txBody>
          <a:bodyPr>
            <a:normAutofit/>
          </a:bodyPr>
          <a:lstStyle/>
          <a:p>
            <a:pPr algn="ctr"/>
            <a:r>
              <a:rPr lang="it-IT" sz="2700" dirty="0">
                <a:solidFill>
                  <a:srgbClr val="0070C0"/>
                </a:solidFill>
                <a:latin typeface="Times New Roman" panose="02020603050405020304" pitchFamily="18" charset="0"/>
                <a:cs typeface="Times New Roman" panose="02020603050405020304" pitchFamily="18" charset="0"/>
              </a:rPr>
              <a:t>1) </a:t>
            </a:r>
            <a:r>
              <a:rPr lang="it-IT" sz="2700" dirty="0" err="1">
                <a:solidFill>
                  <a:srgbClr val="0070C0"/>
                </a:solidFill>
                <a:latin typeface="Times New Roman" panose="02020603050405020304" pitchFamily="18" charset="0"/>
                <a:cs typeface="Times New Roman" panose="02020603050405020304" pitchFamily="18" charset="0"/>
              </a:rPr>
              <a:t>Cascade</a:t>
            </a:r>
            <a:r>
              <a:rPr lang="it-IT" sz="2700" dirty="0">
                <a:solidFill>
                  <a:srgbClr val="0070C0"/>
                </a:solidFill>
                <a:latin typeface="Times New Roman" panose="02020603050405020304" pitchFamily="18" charset="0"/>
                <a:cs typeface="Times New Roman" panose="02020603050405020304" pitchFamily="18" charset="0"/>
              </a:rPr>
              <a:t> with High </a:t>
            </a:r>
            <a:r>
              <a:rPr lang="it-IT" sz="2700" dirty="0" err="1">
                <a:solidFill>
                  <a:srgbClr val="0070C0"/>
                </a:solidFill>
                <a:latin typeface="Times New Roman" panose="02020603050405020304" pitchFamily="18" charset="0"/>
                <a:cs typeface="Times New Roman" panose="02020603050405020304" pitchFamily="18" charset="0"/>
              </a:rPr>
              <a:t>Harmonic</a:t>
            </a:r>
            <a:r>
              <a:rPr lang="it-IT" sz="2700" dirty="0">
                <a:solidFill>
                  <a:srgbClr val="0070C0"/>
                </a:solidFill>
                <a:latin typeface="Times New Roman" panose="02020603050405020304" pitchFamily="18" charset="0"/>
                <a:cs typeface="Times New Roman" panose="02020603050405020304" pitchFamily="18" charset="0"/>
              </a:rPr>
              <a:t> Generation</a:t>
            </a:r>
          </a:p>
        </p:txBody>
      </p:sp>
      <p:pic>
        <p:nvPicPr>
          <p:cNvPr id="8" name="Immagine 7">
            <a:extLst>
              <a:ext uri="{FF2B5EF4-FFF2-40B4-BE49-F238E27FC236}">
                <a16:creationId xmlns:a16="http://schemas.microsoft.com/office/drawing/2014/main" id="{58FB3624-9B7B-44AE-A471-D2FD92F5144C}"/>
              </a:ext>
            </a:extLst>
          </p:cNvPr>
          <p:cNvPicPr>
            <a:picLocks noChangeAspect="1"/>
          </p:cNvPicPr>
          <p:nvPr/>
        </p:nvPicPr>
        <p:blipFill>
          <a:blip r:embed="rId2"/>
          <a:stretch>
            <a:fillRect/>
          </a:stretch>
        </p:blipFill>
        <p:spPr>
          <a:xfrm>
            <a:off x="5706126" y="2078851"/>
            <a:ext cx="2556613" cy="1811516"/>
          </a:xfrm>
          <a:prstGeom prst="rect">
            <a:avLst/>
          </a:prstGeom>
        </p:spPr>
      </p:pic>
      <p:sp>
        <p:nvSpPr>
          <p:cNvPr id="9" name="CasellaDiTesto 8">
            <a:extLst>
              <a:ext uri="{FF2B5EF4-FFF2-40B4-BE49-F238E27FC236}">
                <a16:creationId xmlns:a16="http://schemas.microsoft.com/office/drawing/2014/main" id="{D3F99E42-31C1-42A7-B1F7-4FF24CD4C8A8}"/>
              </a:ext>
            </a:extLst>
          </p:cNvPr>
          <p:cNvSpPr txBox="1"/>
          <p:nvPr/>
        </p:nvSpPr>
        <p:spPr>
          <a:xfrm>
            <a:off x="627459" y="1808820"/>
            <a:ext cx="3944541" cy="784830"/>
          </a:xfrm>
          <a:prstGeom prst="rect">
            <a:avLst/>
          </a:prstGeom>
          <a:noFill/>
        </p:spPr>
        <p:txBody>
          <a:bodyPr wrap="square" rtlCol="0">
            <a:spAutoFit/>
          </a:bodyPr>
          <a:lstStyle/>
          <a:p>
            <a:r>
              <a:rPr lang="it-IT" sz="1500" dirty="0">
                <a:latin typeface="Times New Roman" panose="02020603050405020304" pitchFamily="18" charset="0"/>
                <a:cs typeface="Times New Roman" panose="02020603050405020304" pitchFamily="18" charset="0"/>
              </a:rPr>
              <a:t>A </a:t>
            </a:r>
            <a:r>
              <a:rPr lang="it-IT" sz="1500" dirty="0" err="1">
                <a:latin typeface="Times New Roman" panose="02020603050405020304" pitchFamily="18" charset="0"/>
                <a:cs typeface="Times New Roman" panose="02020603050405020304" pitchFamily="18" charset="0"/>
              </a:rPr>
              <a:t>consistent</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spectral</a:t>
            </a:r>
            <a:r>
              <a:rPr lang="it-IT" sz="1500" dirty="0">
                <a:latin typeface="Times New Roman" panose="02020603050405020304" pitchFamily="18" charset="0"/>
                <a:cs typeface="Times New Roman" panose="02020603050405020304" pitchFamily="18" charset="0"/>
              </a:rPr>
              <a:t> power </a:t>
            </a:r>
            <a:r>
              <a:rPr lang="it-IT" sz="1500" dirty="0" err="1">
                <a:latin typeface="Times New Roman" panose="02020603050405020304" pitchFamily="18" charset="0"/>
                <a:cs typeface="Times New Roman" panose="02020603050405020304" pitchFamily="18" charset="0"/>
              </a:rPr>
              <a:t>is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needed</a:t>
            </a:r>
            <a:r>
              <a:rPr lang="it-IT" sz="1500" dirty="0">
                <a:latin typeface="Times New Roman" panose="02020603050405020304" pitchFamily="18" charset="0"/>
                <a:cs typeface="Times New Roman" panose="02020603050405020304" pitchFamily="18" charset="0"/>
              </a:rPr>
              <a:t> to </a:t>
            </a:r>
            <a:r>
              <a:rPr lang="it-IT" sz="1500" dirty="0" err="1">
                <a:latin typeface="Times New Roman" panose="02020603050405020304" pitchFamily="18" charset="0"/>
                <a:cs typeface="Times New Roman" panose="02020603050405020304" pitchFamily="18" charset="0"/>
              </a:rPr>
              <a:t>overcome</a:t>
            </a:r>
            <a:r>
              <a:rPr lang="it-IT" sz="1500" dirty="0">
                <a:latin typeface="Times New Roman" panose="02020603050405020304" pitchFamily="18" charset="0"/>
                <a:cs typeface="Times New Roman" panose="02020603050405020304" pitchFamily="18" charset="0"/>
              </a:rPr>
              <a:t> the shot </a:t>
            </a:r>
            <a:r>
              <a:rPr lang="it-IT" sz="1500" dirty="0" err="1">
                <a:latin typeface="Times New Roman" panose="02020603050405020304" pitchFamily="18" charset="0"/>
                <a:cs typeface="Times New Roman" panose="02020603050405020304" pitchFamily="18" charset="0"/>
              </a:rPr>
              <a:t>noise</a:t>
            </a:r>
            <a:r>
              <a:rPr lang="it-IT" sz="1500" dirty="0">
                <a:latin typeface="Times New Roman" panose="02020603050405020304" pitchFamily="18" charset="0"/>
                <a:cs typeface="Times New Roman" panose="02020603050405020304" pitchFamily="18" charset="0"/>
              </a:rPr>
              <a:t> level </a:t>
            </a:r>
            <a:r>
              <a:rPr lang="it-IT" sz="1500" dirty="0" err="1">
                <a:latin typeface="Times New Roman" panose="02020603050405020304" pitchFamily="18" charset="0"/>
                <a:cs typeface="Times New Roman" panose="02020603050405020304" pitchFamily="18" charset="0"/>
              </a:rPr>
              <a:t>at</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lowering</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wavelengths</a:t>
            </a:r>
            <a:endParaRPr lang="it-IT" sz="1500" dirty="0">
              <a:latin typeface="Times New Roman" panose="02020603050405020304" pitchFamily="18" charset="0"/>
              <a:cs typeface="Times New Roman" panose="02020603050405020304" pitchFamily="18" charset="0"/>
            </a:endParaRPr>
          </a:p>
        </p:txBody>
      </p:sp>
      <p:pic>
        <p:nvPicPr>
          <p:cNvPr id="10" name="Immagine 9">
            <a:extLst>
              <a:ext uri="{FF2B5EF4-FFF2-40B4-BE49-F238E27FC236}">
                <a16:creationId xmlns:a16="http://schemas.microsoft.com/office/drawing/2014/main" id="{02CB102D-98BF-451F-A109-EBA0BBA63902}"/>
              </a:ext>
            </a:extLst>
          </p:cNvPr>
          <p:cNvPicPr>
            <a:picLocks noChangeAspect="1"/>
          </p:cNvPicPr>
          <p:nvPr/>
        </p:nvPicPr>
        <p:blipFill>
          <a:blip r:embed="rId3"/>
          <a:stretch>
            <a:fillRect/>
          </a:stretch>
        </p:blipFill>
        <p:spPr>
          <a:xfrm>
            <a:off x="445896" y="2582760"/>
            <a:ext cx="4641261" cy="3098246"/>
          </a:xfrm>
          <a:prstGeom prst="rect">
            <a:avLst/>
          </a:prstGeom>
        </p:spPr>
      </p:pic>
      <p:cxnSp>
        <p:nvCxnSpPr>
          <p:cNvPr id="12" name="Connettore 2 11">
            <a:extLst>
              <a:ext uri="{FF2B5EF4-FFF2-40B4-BE49-F238E27FC236}">
                <a16:creationId xmlns:a16="http://schemas.microsoft.com/office/drawing/2014/main" id="{70009C9E-CEB3-45C6-A79D-4932C3733AE5}"/>
              </a:ext>
            </a:extLst>
          </p:cNvPr>
          <p:cNvCxnSpPr/>
          <p:nvPr/>
        </p:nvCxnSpPr>
        <p:spPr>
          <a:xfrm>
            <a:off x="5058054" y="4779150"/>
            <a:ext cx="252286" cy="0"/>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3" name="CasellaDiTesto 12">
            <a:extLst>
              <a:ext uri="{FF2B5EF4-FFF2-40B4-BE49-F238E27FC236}">
                <a16:creationId xmlns:a16="http://schemas.microsoft.com/office/drawing/2014/main" id="{09041272-51B6-4E1D-B124-69A127216EFD}"/>
              </a:ext>
            </a:extLst>
          </p:cNvPr>
          <p:cNvSpPr txBox="1"/>
          <p:nvPr/>
        </p:nvSpPr>
        <p:spPr>
          <a:xfrm>
            <a:off x="5382090" y="4293096"/>
            <a:ext cx="3505978" cy="1015663"/>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Radiation at around 13nm (H59-63), starting from a </a:t>
            </a:r>
            <a:r>
              <a:rPr lang="en-US" sz="1500" dirty="0" err="1">
                <a:latin typeface="Times New Roman" panose="02020603050405020304" pitchFamily="18" charset="0"/>
                <a:cs typeface="Times New Roman" panose="02020603050405020304" pitchFamily="18" charset="0"/>
              </a:rPr>
              <a:t>Ti:Sa</a:t>
            </a:r>
            <a:r>
              <a:rPr lang="en-US" sz="1500" dirty="0">
                <a:latin typeface="Times New Roman" panose="02020603050405020304" pitchFamily="18" charset="0"/>
                <a:cs typeface="Times New Roman" panose="02020603050405020304" pitchFamily="18" charset="0"/>
              </a:rPr>
              <a:t> laser at 800nm, has been obtained with two methods at Riken, based on the interaction with a Ne gas</a:t>
            </a:r>
            <a:endParaRPr lang="it-IT" sz="1500" dirty="0">
              <a:latin typeface="Times New Roman" panose="02020603050405020304" pitchFamily="18" charset="0"/>
              <a:cs typeface="Times New Roman" panose="02020603050405020304" pitchFamily="18" charset="0"/>
            </a:endParaRPr>
          </a:p>
        </p:txBody>
      </p:sp>
      <p:sp>
        <p:nvSpPr>
          <p:cNvPr id="14" name="CasellaDiTesto 13">
            <a:extLst>
              <a:ext uri="{FF2B5EF4-FFF2-40B4-BE49-F238E27FC236}">
                <a16:creationId xmlns:a16="http://schemas.microsoft.com/office/drawing/2014/main" id="{14F4797D-9C92-4711-8CE8-4595DD218D56}"/>
              </a:ext>
            </a:extLst>
          </p:cNvPr>
          <p:cNvSpPr txBox="1"/>
          <p:nvPr/>
        </p:nvSpPr>
        <p:spPr>
          <a:xfrm>
            <a:off x="1784480" y="5681006"/>
            <a:ext cx="2816797" cy="230832"/>
          </a:xfrm>
          <a:prstGeom prst="rect">
            <a:avLst/>
          </a:prstGeom>
          <a:noFill/>
        </p:spPr>
        <p:txBody>
          <a:bodyPr wrap="none" rtlCol="0">
            <a:spAutoFit/>
          </a:bodyPr>
          <a:lstStyle/>
          <a:p>
            <a:r>
              <a:rPr lang="it-IT" sz="900" dirty="0"/>
              <a:t>From M. Artioli et al., </a:t>
            </a:r>
            <a:r>
              <a:rPr lang="it-IT" sz="900" i="1" dirty="0" err="1"/>
              <a:t>EuPRAXIA@SPARC</a:t>
            </a:r>
            <a:r>
              <a:rPr lang="it-IT" sz="900" i="1" dirty="0"/>
              <a:t> Lab CDR </a:t>
            </a:r>
            <a:r>
              <a:rPr lang="it-IT" sz="900" dirty="0"/>
              <a:t>(2017)</a:t>
            </a:r>
          </a:p>
        </p:txBody>
      </p:sp>
      <p:sp>
        <p:nvSpPr>
          <p:cNvPr id="15" name="CasellaDiTesto 14">
            <a:extLst>
              <a:ext uri="{FF2B5EF4-FFF2-40B4-BE49-F238E27FC236}">
                <a16:creationId xmlns:a16="http://schemas.microsoft.com/office/drawing/2014/main" id="{3424AE15-180D-4A56-B84B-8FDD46305793}"/>
              </a:ext>
            </a:extLst>
          </p:cNvPr>
          <p:cNvSpPr txBox="1"/>
          <p:nvPr/>
        </p:nvSpPr>
        <p:spPr>
          <a:xfrm>
            <a:off x="5760132" y="3915054"/>
            <a:ext cx="2792366" cy="369332"/>
          </a:xfrm>
          <a:prstGeom prst="rect">
            <a:avLst/>
          </a:prstGeom>
          <a:noFill/>
        </p:spPr>
        <p:txBody>
          <a:bodyPr wrap="square" rtlCol="0">
            <a:spAutoFit/>
          </a:bodyPr>
          <a:lstStyle/>
          <a:p>
            <a:r>
              <a:rPr lang="it-IT" sz="900" dirty="0"/>
              <a:t>From M. E. </a:t>
            </a:r>
            <a:r>
              <a:rPr lang="it-IT" sz="900" dirty="0" err="1"/>
              <a:t>Couprie</a:t>
            </a:r>
            <a:r>
              <a:rPr lang="it-IT" sz="900" dirty="0"/>
              <a:t> et al., </a:t>
            </a:r>
            <a:r>
              <a:rPr lang="it-IT" sz="900" i="1" dirty="0"/>
              <a:t>Seeding FEL with high </a:t>
            </a:r>
            <a:r>
              <a:rPr lang="it-IT" sz="900" i="1" dirty="0" err="1"/>
              <a:t>harmonics</a:t>
            </a:r>
            <a:r>
              <a:rPr lang="it-IT" sz="900" i="1" dirty="0"/>
              <a:t> in gas, </a:t>
            </a:r>
            <a:r>
              <a:rPr lang="it-IT" sz="900" i="1" dirty="0" err="1"/>
              <a:t>Nanobeam</a:t>
            </a:r>
            <a:r>
              <a:rPr lang="it-IT" sz="900" i="1" dirty="0"/>
              <a:t> 35° ICFA </a:t>
            </a:r>
            <a:r>
              <a:rPr lang="it-IT" sz="900" dirty="0"/>
              <a:t>(2005)</a:t>
            </a:r>
          </a:p>
        </p:txBody>
      </p:sp>
      <p:sp>
        <p:nvSpPr>
          <p:cNvPr id="3" name="Ovale 2"/>
          <p:cNvSpPr/>
          <p:nvPr/>
        </p:nvSpPr>
        <p:spPr>
          <a:xfrm>
            <a:off x="1333500" y="3813810"/>
            <a:ext cx="822960" cy="6324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Picture 10">
            <a:extLst>
              <a:ext uri="{FF2B5EF4-FFF2-40B4-BE49-F238E27FC236}">
                <a16:creationId xmlns:a16="http://schemas.microsoft.com/office/drawing/2014/main" id="{8B4C9A94-A35F-1847-A354-F9547D93E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6" name="Footer Placeholder 2">
            <a:extLst>
              <a:ext uri="{FF2B5EF4-FFF2-40B4-BE49-F238E27FC236}">
                <a16:creationId xmlns:a16="http://schemas.microsoft.com/office/drawing/2014/main" id="{000D5348-0600-5C4C-AF83-6744AC3BD339}"/>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9891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47EAD8-FF12-46FE-918E-0E5E99ADB990}"/>
              </a:ext>
            </a:extLst>
          </p:cNvPr>
          <p:cNvSpPr>
            <a:spLocks noGrp="1"/>
          </p:cNvSpPr>
          <p:nvPr>
            <p:ph type="title"/>
          </p:nvPr>
        </p:nvSpPr>
        <p:spPr>
          <a:xfrm>
            <a:off x="35496" y="944724"/>
            <a:ext cx="9108504" cy="787186"/>
          </a:xfrm>
          <a:ln w="28575">
            <a:solidFill>
              <a:srgbClr val="FF0000"/>
            </a:solidFill>
          </a:ln>
        </p:spPr>
        <p:txBody>
          <a:bodyPr>
            <a:normAutofit/>
          </a:bodyPr>
          <a:lstStyle/>
          <a:p>
            <a:pPr algn="ctr"/>
            <a:r>
              <a:rPr lang="it-IT" sz="2700" dirty="0">
                <a:solidFill>
                  <a:srgbClr val="0070C0"/>
                </a:solidFill>
                <a:latin typeface="Times New Roman" panose="02020603050405020304" pitchFamily="18" charset="0"/>
                <a:cs typeface="Times New Roman" panose="02020603050405020304" pitchFamily="18" charset="0"/>
              </a:rPr>
              <a:t>1) </a:t>
            </a:r>
            <a:r>
              <a:rPr lang="it-IT" sz="2700" dirty="0" err="1">
                <a:solidFill>
                  <a:srgbClr val="0070C0"/>
                </a:solidFill>
                <a:latin typeface="Times New Roman" panose="02020603050405020304" pitchFamily="18" charset="0"/>
                <a:cs typeface="Times New Roman" panose="02020603050405020304" pitchFamily="18" charset="0"/>
              </a:rPr>
              <a:t>Cascaded</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operation</a:t>
            </a:r>
            <a:r>
              <a:rPr lang="it-IT" sz="2700" dirty="0">
                <a:solidFill>
                  <a:srgbClr val="0070C0"/>
                </a:solidFill>
                <a:latin typeface="Times New Roman" panose="02020603050405020304" pitchFamily="18" charset="0"/>
                <a:cs typeface="Times New Roman" panose="02020603050405020304" pitchFamily="18" charset="0"/>
              </a:rPr>
              <a:t> with HGG </a:t>
            </a:r>
            <a:r>
              <a:rPr lang="it-IT" sz="2700" dirty="0" err="1">
                <a:solidFill>
                  <a:srgbClr val="0070C0"/>
                </a:solidFill>
                <a:latin typeface="Times New Roman" panose="02020603050405020304" pitchFamily="18" charset="0"/>
                <a:cs typeface="Times New Roman" panose="02020603050405020304" pitchFamily="18" charset="0"/>
              </a:rPr>
              <a:t>as</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seed</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fresh</a:t>
            </a:r>
            <a:r>
              <a:rPr lang="it-IT" sz="2700" dirty="0">
                <a:solidFill>
                  <a:srgbClr val="0070C0"/>
                </a:solidFill>
                <a:latin typeface="Times New Roman" panose="02020603050405020304" pitchFamily="18" charset="0"/>
                <a:cs typeface="Times New Roman" panose="02020603050405020304" pitchFamily="18" charset="0"/>
              </a:rPr>
              <a:t> </a:t>
            </a:r>
            <a:r>
              <a:rPr lang="it-IT" sz="2700" dirty="0" err="1">
                <a:solidFill>
                  <a:srgbClr val="0070C0"/>
                </a:solidFill>
                <a:latin typeface="Times New Roman" panose="02020603050405020304" pitchFamily="18" charset="0"/>
                <a:cs typeface="Times New Roman" panose="02020603050405020304" pitchFamily="18" charset="0"/>
              </a:rPr>
              <a:t>bunch</a:t>
            </a:r>
            <a:endParaRPr lang="it-IT" sz="2700" dirty="0">
              <a:solidFill>
                <a:srgbClr val="0070C0"/>
              </a:solidFill>
              <a:latin typeface="Times New Roman" panose="02020603050405020304" pitchFamily="18" charset="0"/>
              <a:cs typeface="Times New Roman" panose="02020603050405020304" pitchFamily="18" charset="0"/>
            </a:endParaRPr>
          </a:p>
        </p:txBody>
      </p:sp>
      <p:pic>
        <p:nvPicPr>
          <p:cNvPr id="7" name="Segnaposto contenuto 6">
            <a:extLst>
              <a:ext uri="{FF2B5EF4-FFF2-40B4-BE49-F238E27FC236}">
                <a16:creationId xmlns:a16="http://schemas.microsoft.com/office/drawing/2014/main" id="{D284AD5C-397E-4706-A344-4B720CCC7AAB}"/>
              </a:ext>
            </a:extLst>
          </p:cNvPr>
          <p:cNvPicPr>
            <a:picLocks noGrp="1" noChangeAspect="1"/>
          </p:cNvPicPr>
          <p:nvPr>
            <p:ph sz="half" idx="2"/>
          </p:nvPr>
        </p:nvPicPr>
        <p:blipFill>
          <a:blip r:embed="rId2"/>
          <a:stretch>
            <a:fillRect/>
          </a:stretch>
        </p:blipFill>
        <p:spPr>
          <a:xfrm>
            <a:off x="2441121" y="2116243"/>
            <a:ext cx="6467281" cy="1454076"/>
          </a:xfrm>
        </p:spPr>
      </p:pic>
      <p:pic>
        <p:nvPicPr>
          <p:cNvPr id="8" name="Immagine 7">
            <a:extLst>
              <a:ext uri="{FF2B5EF4-FFF2-40B4-BE49-F238E27FC236}">
                <a16:creationId xmlns:a16="http://schemas.microsoft.com/office/drawing/2014/main" id="{3C841319-B3AA-40DA-BA61-2DEA5D84567E}"/>
              </a:ext>
            </a:extLst>
          </p:cNvPr>
          <p:cNvPicPr>
            <a:picLocks noChangeAspect="1"/>
          </p:cNvPicPr>
          <p:nvPr/>
        </p:nvPicPr>
        <p:blipFill>
          <a:blip r:embed="rId3"/>
          <a:stretch>
            <a:fillRect/>
          </a:stretch>
        </p:blipFill>
        <p:spPr>
          <a:xfrm>
            <a:off x="2843808" y="4455319"/>
            <a:ext cx="5576864" cy="1106481"/>
          </a:xfrm>
          <a:prstGeom prst="rect">
            <a:avLst/>
          </a:prstGeom>
        </p:spPr>
      </p:pic>
      <p:pic>
        <p:nvPicPr>
          <p:cNvPr id="10" name="Immagine 9">
            <a:extLst>
              <a:ext uri="{FF2B5EF4-FFF2-40B4-BE49-F238E27FC236}">
                <a16:creationId xmlns:a16="http://schemas.microsoft.com/office/drawing/2014/main" id="{69CD29FE-E5BD-4049-A205-5701974B29DC}"/>
              </a:ext>
            </a:extLst>
          </p:cNvPr>
          <p:cNvPicPr>
            <a:picLocks noChangeAspect="1"/>
          </p:cNvPicPr>
          <p:nvPr/>
        </p:nvPicPr>
        <p:blipFill>
          <a:blip r:embed="rId4"/>
          <a:stretch>
            <a:fillRect/>
          </a:stretch>
        </p:blipFill>
        <p:spPr>
          <a:xfrm>
            <a:off x="347739" y="2057970"/>
            <a:ext cx="2093383" cy="1547016"/>
          </a:xfrm>
          <a:prstGeom prst="rect">
            <a:avLst/>
          </a:prstGeom>
        </p:spPr>
      </p:pic>
      <p:sp>
        <p:nvSpPr>
          <p:cNvPr id="11" name="CasellaDiTesto 10">
            <a:extLst>
              <a:ext uri="{FF2B5EF4-FFF2-40B4-BE49-F238E27FC236}">
                <a16:creationId xmlns:a16="http://schemas.microsoft.com/office/drawing/2014/main" id="{3B1C844F-A8A9-42B0-8061-C22BE7941387}"/>
              </a:ext>
            </a:extLst>
          </p:cNvPr>
          <p:cNvSpPr txBox="1"/>
          <p:nvPr/>
        </p:nvSpPr>
        <p:spPr>
          <a:xfrm>
            <a:off x="565667" y="3764375"/>
            <a:ext cx="2252540" cy="1454244"/>
          </a:xfrm>
          <a:prstGeom prst="rect">
            <a:avLst/>
          </a:prstGeom>
          <a:noFill/>
        </p:spPr>
        <p:txBody>
          <a:bodyPr wrap="none" rtlCol="0">
            <a:spAutoFit/>
          </a:bodyPr>
          <a:lstStyle/>
          <a:p>
            <a:r>
              <a:rPr lang="el-GR" sz="1500" dirty="0"/>
              <a:t>λ</a:t>
            </a:r>
            <a:r>
              <a:rPr lang="it-IT" sz="1500" dirty="0"/>
              <a:t> = </a:t>
            </a:r>
            <a:r>
              <a:rPr lang="it-IT" sz="1500" dirty="0">
                <a:latin typeface="Times New Roman" panose="02020603050405020304" pitchFamily="18" charset="0"/>
                <a:cs typeface="Times New Roman" panose="02020603050405020304" pitchFamily="18" charset="0"/>
              </a:rPr>
              <a:t>12.7-13.6nm  (H59-63)</a:t>
            </a:r>
          </a:p>
          <a:p>
            <a:r>
              <a:rPr lang="it-IT" sz="1500" dirty="0">
                <a:latin typeface="Times New Roman" panose="02020603050405020304" pitchFamily="18" charset="0"/>
                <a:cs typeface="Times New Roman" panose="02020603050405020304" pitchFamily="18" charset="0"/>
              </a:rPr>
              <a:t>E = 10-15nJ</a:t>
            </a:r>
          </a:p>
          <a:p>
            <a:r>
              <a:rPr lang="el-GR" sz="1500" dirty="0">
                <a:latin typeface="Calibri" panose="020F0502020204030204" pitchFamily="34" charset="0"/>
                <a:ea typeface="Cambria Math" panose="02040503050406030204" pitchFamily="18" charset="0"/>
                <a:cs typeface="Calibri" panose="020F0502020204030204" pitchFamily="34" charset="0"/>
              </a:rPr>
              <a:t>σ</a:t>
            </a:r>
            <a:r>
              <a:rPr lang="it-IT" sz="1500" dirty="0">
                <a:latin typeface="Calibri" panose="020F0502020204030204" pitchFamily="34" charset="0"/>
                <a:ea typeface="Cambria Math" panose="02040503050406030204" pitchFamily="18" charset="0"/>
                <a:cs typeface="Calibri" panose="020F0502020204030204" pitchFamily="34" charset="0"/>
              </a:rPr>
              <a:t> </a:t>
            </a:r>
            <a:r>
              <a:rPr lang="it-IT" sz="1500" dirty="0">
                <a:latin typeface="Cambria Math" panose="02040503050406030204" pitchFamily="18" charset="0"/>
                <a:ea typeface="Cambria Math" panose="02040503050406030204" pitchFamily="18" charset="0"/>
                <a:cs typeface="Calibri" panose="020F0502020204030204" pitchFamily="34" charset="0"/>
              </a:rPr>
              <a:t>∼ 2µm (</a:t>
            </a:r>
            <a:r>
              <a:rPr lang="it-IT" sz="1500" dirty="0" err="1">
                <a:latin typeface="Cambria Math" panose="02040503050406030204" pitchFamily="18" charset="0"/>
                <a:ea typeface="Cambria Math" panose="02040503050406030204" pitchFamily="18" charset="0"/>
                <a:cs typeface="Calibri" panose="020F0502020204030204" pitchFamily="34" charset="0"/>
              </a:rPr>
              <a:t>rms</a:t>
            </a:r>
            <a:r>
              <a:rPr lang="it-IT" sz="1500" dirty="0">
                <a:latin typeface="Cambria Math" panose="02040503050406030204" pitchFamily="18" charset="0"/>
                <a:ea typeface="Cambria Math" panose="02040503050406030204" pitchFamily="18" charset="0"/>
                <a:cs typeface="Calibri" panose="020F0502020204030204" pitchFamily="34" charset="0"/>
              </a:rPr>
              <a:t>)</a:t>
            </a:r>
          </a:p>
          <a:p>
            <a:r>
              <a:rPr lang="it-IT" sz="1500" dirty="0" err="1">
                <a:latin typeface="Times New Roman" panose="02020603050405020304" pitchFamily="18" charset="0"/>
                <a:ea typeface="Cambria Math" panose="02040503050406030204" pitchFamily="18" charset="0"/>
                <a:cs typeface="Times New Roman" panose="02020603050405020304" pitchFamily="18" charset="0"/>
              </a:rPr>
              <a:t>Pmax</a:t>
            </a:r>
            <a:r>
              <a:rPr lang="it-IT" sz="1500" dirty="0">
                <a:latin typeface="Times New Roman" panose="02020603050405020304" pitchFamily="18" charset="0"/>
                <a:ea typeface="Cambria Math" panose="02040503050406030204" pitchFamily="18" charset="0"/>
                <a:cs typeface="Times New Roman" panose="02020603050405020304" pitchFamily="18" charset="0"/>
              </a:rPr>
              <a:t> = 1-1.5MW</a:t>
            </a:r>
          </a:p>
          <a:p>
            <a:r>
              <a:rPr lang="it-IT" sz="1500" dirty="0">
                <a:latin typeface="Times New Roman" panose="02020603050405020304" pitchFamily="18" charset="0"/>
                <a:cs typeface="Times New Roman" panose="02020603050405020304" pitchFamily="18" charset="0"/>
              </a:rPr>
              <a:t>Duration </a:t>
            </a:r>
            <a:r>
              <a:rPr lang="it-IT" sz="1500" dirty="0">
                <a:latin typeface="Times New Roman" panose="02020603050405020304" pitchFamily="18" charset="0"/>
                <a:ea typeface="Cambria Math" panose="02040503050406030204" pitchFamily="18" charset="0"/>
                <a:cs typeface="Times New Roman" panose="02020603050405020304" pitchFamily="18" charset="0"/>
              </a:rPr>
              <a:t>∼ 30fs (</a:t>
            </a:r>
            <a:r>
              <a:rPr lang="it-IT" sz="1500" dirty="0" err="1">
                <a:latin typeface="Times New Roman" panose="02020603050405020304" pitchFamily="18" charset="0"/>
                <a:ea typeface="Cambria Math" panose="02040503050406030204" pitchFamily="18" charset="0"/>
                <a:cs typeface="Times New Roman" panose="02020603050405020304" pitchFamily="18" charset="0"/>
              </a:rPr>
              <a:t>rms</a:t>
            </a:r>
            <a:r>
              <a:rPr lang="it-IT" sz="1500" dirty="0">
                <a:latin typeface="Times New Roman" panose="02020603050405020304" pitchFamily="18" charset="0"/>
                <a:ea typeface="Cambria Math" panose="02040503050406030204" pitchFamily="18" charset="0"/>
                <a:cs typeface="Times New Roman" panose="02020603050405020304" pitchFamily="18" charset="0"/>
              </a:rPr>
              <a:t>)</a:t>
            </a:r>
            <a:endParaRPr lang="it-IT" sz="1500" dirty="0">
              <a:latin typeface="Times New Roman" panose="02020603050405020304" pitchFamily="18" charset="0"/>
              <a:cs typeface="Times New Roman" panose="02020603050405020304" pitchFamily="18" charset="0"/>
            </a:endParaRPr>
          </a:p>
          <a:p>
            <a:endParaRPr lang="it-IT" sz="1350" dirty="0"/>
          </a:p>
        </p:txBody>
      </p:sp>
      <p:sp>
        <p:nvSpPr>
          <p:cNvPr id="3" name="CasellaDiTesto 2">
            <a:extLst>
              <a:ext uri="{FF2B5EF4-FFF2-40B4-BE49-F238E27FC236}">
                <a16:creationId xmlns:a16="http://schemas.microsoft.com/office/drawing/2014/main" id="{4D1467A4-B714-4BCF-BCFA-2981D3331DC5}"/>
              </a:ext>
            </a:extLst>
          </p:cNvPr>
          <p:cNvSpPr txBox="1"/>
          <p:nvPr/>
        </p:nvSpPr>
        <p:spPr>
          <a:xfrm>
            <a:off x="801168" y="2095393"/>
            <a:ext cx="529312" cy="300082"/>
          </a:xfrm>
          <a:prstGeom prst="rect">
            <a:avLst/>
          </a:prstGeom>
          <a:noFill/>
        </p:spPr>
        <p:txBody>
          <a:bodyPr wrap="none" rtlCol="0">
            <a:spAutoFit/>
          </a:bodyPr>
          <a:lstStyle/>
          <a:p>
            <a:r>
              <a:rPr lang="it-IT" sz="1350" dirty="0" err="1"/>
              <a:t>Seed</a:t>
            </a:r>
            <a:endParaRPr lang="it-IT" sz="1350" dirty="0"/>
          </a:p>
        </p:txBody>
      </p:sp>
      <p:sp>
        <p:nvSpPr>
          <p:cNvPr id="5" name="CasellaDiTesto 4">
            <a:extLst>
              <a:ext uri="{FF2B5EF4-FFF2-40B4-BE49-F238E27FC236}">
                <a16:creationId xmlns:a16="http://schemas.microsoft.com/office/drawing/2014/main" id="{A5862F6A-5233-48A5-9C21-445A9CC76DBC}"/>
              </a:ext>
            </a:extLst>
          </p:cNvPr>
          <p:cNvSpPr txBox="1"/>
          <p:nvPr/>
        </p:nvSpPr>
        <p:spPr>
          <a:xfrm>
            <a:off x="3418977" y="4025121"/>
            <a:ext cx="4862228" cy="323165"/>
          </a:xfrm>
          <a:prstGeom prst="rect">
            <a:avLst/>
          </a:prstGeom>
          <a:noFill/>
        </p:spPr>
        <p:txBody>
          <a:bodyPr wrap="none" rtlCol="0">
            <a:spAutoFit/>
          </a:bodyPr>
          <a:lstStyle/>
          <a:p>
            <a:r>
              <a:rPr lang="it-IT" sz="1500" dirty="0" err="1">
                <a:latin typeface="Times New Roman" panose="02020603050405020304" pitchFamily="18" charset="0"/>
                <a:cs typeface="Times New Roman" panose="02020603050405020304" pitchFamily="18" charset="0"/>
              </a:rPr>
              <a:t>Examples</a:t>
            </a:r>
            <a:r>
              <a:rPr lang="it-IT" sz="1500" dirty="0">
                <a:latin typeface="Times New Roman" panose="02020603050405020304" pitchFamily="18" charset="0"/>
                <a:cs typeface="Times New Roman" panose="02020603050405020304" pitchFamily="18" charset="0"/>
              </a:rPr>
              <a:t> of </a:t>
            </a:r>
            <a:r>
              <a:rPr lang="it-IT" sz="1500" dirty="0" err="1">
                <a:latin typeface="Times New Roman" panose="02020603050405020304" pitchFamily="18" charset="0"/>
                <a:cs typeface="Times New Roman" panose="02020603050405020304" pitchFamily="18" charset="0"/>
              </a:rPr>
              <a:t>possible</a:t>
            </a:r>
            <a:r>
              <a:rPr lang="it-IT" sz="1500" dirty="0">
                <a:latin typeface="Times New Roman" panose="02020603050405020304" pitchFamily="18" charset="0"/>
                <a:cs typeface="Times New Roman" panose="02020603050405020304" pitchFamily="18" charset="0"/>
              </a:rPr>
              <a:t> HGHG up-shift frequency </a:t>
            </a:r>
            <a:r>
              <a:rPr lang="it-IT" sz="1500" dirty="0" err="1">
                <a:latin typeface="Times New Roman" panose="02020603050405020304" pitchFamily="18" charset="0"/>
                <a:cs typeface="Times New Roman" panose="02020603050405020304" pitchFamily="18" charset="0"/>
              </a:rPr>
              <a:t>conversions</a:t>
            </a:r>
            <a:endParaRPr lang="it-IT" sz="15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3627241D-75A8-48E9-A33D-DCAF7D53869C}"/>
              </a:ext>
            </a:extLst>
          </p:cNvPr>
          <p:cNvSpPr txBox="1"/>
          <p:nvPr/>
        </p:nvSpPr>
        <p:spPr>
          <a:xfrm>
            <a:off x="4696614" y="3320989"/>
            <a:ext cx="4447386" cy="507831"/>
          </a:xfrm>
          <a:prstGeom prst="rect">
            <a:avLst/>
          </a:prstGeom>
          <a:noFill/>
        </p:spPr>
        <p:txBody>
          <a:bodyPr wrap="square" rtlCol="0">
            <a:spAutoFit/>
          </a:bodyPr>
          <a:lstStyle/>
          <a:p>
            <a:r>
              <a:rPr lang="it-IT" sz="1350" dirty="0">
                <a:latin typeface="Times New Roman" panose="02020603050405020304" pitchFamily="18" charset="0"/>
                <a:cs typeface="Times New Roman" panose="02020603050405020304" pitchFamily="18" charset="0"/>
              </a:rPr>
              <a:t>A delay line </a:t>
            </a:r>
            <a:r>
              <a:rPr lang="it-IT" sz="1350" dirty="0" err="1">
                <a:latin typeface="Times New Roman" panose="02020603050405020304" pitchFamily="18" charset="0"/>
                <a:cs typeface="Times New Roman" panose="02020603050405020304" pitchFamily="18" charset="0"/>
              </a:rPr>
              <a:t>between</a:t>
            </a:r>
            <a:r>
              <a:rPr lang="it-IT" sz="1350" dirty="0">
                <a:latin typeface="Times New Roman" panose="02020603050405020304" pitchFamily="18" charset="0"/>
                <a:cs typeface="Times New Roman" panose="02020603050405020304" pitchFamily="18" charset="0"/>
              </a:rPr>
              <a:t> the </a:t>
            </a:r>
            <a:r>
              <a:rPr lang="it-IT" sz="1350" dirty="0" err="1">
                <a:latin typeface="Times New Roman" panose="02020603050405020304" pitchFamily="18" charset="0"/>
                <a:cs typeface="Times New Roman" panose="02020603050405020304" pitchFamily="18" charset="0"/>
              </a:rPr>
              <a:t>modules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shifts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each</a:t>
            </a:r>
            <a:r>
              <a:rPr lang="it-IT" sz="1350" dirty="0">
                <a:latin typeface="Times New Roman" panose="02020603050405020304" pitchFamily="18" charset="0"/>
                <a:cs typeface="Times New Roman" panose="02020603050405020304" pitchFamily="18" charset="0"/>
              </a:rPr>
              <a:t> stage output to a fresh </a:t>
            </a:r>
            <a:r>
              <a:rPr lang="it-IT" sz="1350" dirty="0" err="1">
                <a:latin typeface="Times New Roman" panose="02020603050405020304" pitchFamily="18" charset="0"/>
                <a:cs typeface="Times New Roman" panose="02020603050405020304" pitchFamily="18" charset="0"/>
              </a:rPr>
              <a:t>portion</a:t>
            </a:r>
            <a:r>
              <a:rPr lang="it-IT" sz="1350" dirty="0">
                <a:latin typeface="Times New Roman" panose="02020603050405020304" pitchFamily="18" charset="0"/>
                <a:cs typeface="Times New Roman" panose="02020603050405020304" pitchFamily="18" charset="0"/>
              </a:rPr>
              <a:t> of the e-</a:t>
            </a:r>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(fresh </a:t>
            </a:r>
            <a:r>
              <a:rPr lang="it-IT" sz="1350" dirty="0" err="1">
                <a:latin typeface="Times New Roman" panose="02020603050405020304" pitchFamily="18" charset="0"/>
                <a:cs typeface="Times New Roman" panose="02020603050405020304" pitchFamily="18" charset="0"/>
              </a:rPr>
              <a:t>bunch</a:t>
            </a:r>
            <a:r>
              <a:rPr lang="it-IT" sz="1350" dirty="0">
                <a:latin typeface="Times New Roman" panose="02020603050405020304" pitchFamily="18" charset="0"/>
                <a:cs typeface="Times New Roman" panose="02020603050405020304" pitchFamily="18" charset="0"/>
              </a:rPr>
              <a:t> injection)</a:t>
            </a:r>
          </a:p>
        </p:txBody>
      </p:sp>
      <p:sp>
        <p:nvSpPr>
          <p:cNvPr id="6" name="CasellaDiTesto 5"/>
          <p:cNvSpPr txBox="1"/>
          <p:nvPr/>
        </p:nvSpPr>
        <p:spPr>
          <a:xfrm>
            <a:off x="4950042" y="1808820"/>
            <a:ext cx="700833" cy="300082"/>
          </a:xfrm>
          <a:prstGeom prst="rect">
            <a:avLst/>
          </a:prstGeom>
          <a:noFill/>
        </p:spPr>
        <p:txBody>
          <a:bodyPr wrap="none" rtlCol="0">
            <a:spAutoFit/>
          </a:bodyPr>
          <a:lstStyle/>
          <a:p>
            <a:r>
              <a:rPr lang="it-IT" sz="1350" dirty="0"/>
              <a:t>1° </a:t>
            </a:r>
            <a:r>
              <a:rPr lang="it-IT" sz="1350" dirty="0" err="1"/>
              <a:t>Mod</a:t>
            </a:r>
            <a:endParaRPr lang="it-IT" sz="1350" dirty="0"/>
          </a:p>
        </p:txBody>
      </p:sp>
      <p:sp>
        <p:nvSpPr>
          <p:cNvPr id="12" name="CasellaDiTesto 11"/>
          <p:cNvSpPr txBox="1"/>
          <p:nvPr/>
        </p:nvSpPr>
        <p:spPr>
          <a:xfrm>
            <a:off x="5922150" y="1808820"/>
            <a:ext cx="700833" cy="300082"/>
          </a:xfrm>
          <a:prstGeom prst="rect">
            <a:avLst/>
          </a:prstGeom>
          <a:noFill/>
        </p:spPr>
        <p:txBody>
          <a:bodyPr wrap="none" rtlCol="0">
            <a:spAutoFit/>
          </a:bodyPr>
          <a:lstStyle/>
          <a:p>
            <a:r>
              <a:rPr lang="it-IT" sz="1350" dirty="0"/>
              <a:t>2° </a:t>
            </a:r>
            <a:r>
              <a:rPr lang="it-IT" sz="1350" dirty="0" err="1"/>
              <a:t>Mod</a:t>
            </a:r>
            <a:endParaRPr lang="it-IT" sz="1350" dirty="0"/>
          </a:p>
        </p:txBody>
      </p:sp>
      <p:sp>
        <p:nvSpPr>
          <p:cNvPr id="13" name="CasellaDiTesto 12"/>
          <p:cNvSpPr txBox="1"/>
          <p:nvPr/>
        </p:nvSpPr>
        <p:spPr>
          <a:xfrm>
            <a:off x="7272300" y="1808820"/>
            <a:ext cx="784125" cy="300082"/>
          </a:xfrm>
          <a:prstGeom prst="rect">
            <a:avLst/>
          </a:prstGeom>
          <a:noFill/>
        </p:spPr>
        <p:txBody>
          <a:bodyPr wrap="none" rtlCol="0">
            <a:spAutoFit/>
          </a:bodyPr>
          <a:lstStyle/>
          <a:p>
            <a:r>
              <a:rPr lang="it-IT" sz="1350" dirty="0" err="1"/>
              <a:t>Radiator</a:t>
            </a:r>
            <a:endParaRPr lang="it-IT" sz="1350" dirty="0"/>
          </a:p>
        </p:txBody>
      </p:sp>
      <p:pic>
        <p:nvPicPr>
          <p:cNvPr id="14" name="Picture 13">
            <a:extLst>
              <a:ext uri="{FF2B5EF4-FFF2-40B4-BE49-F238E27FC236}">
                <a16:creationId xmlns:a16="http://schemas.microsoft.com/office/drawing/2014/main" id="{0B304C3C-0FBC-8C46-B393-9D71BB54A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5" name="Footer Placeholder 2">
            <a:extLst>
              <a:ext uri="{FF2B5EF4-FFF2-40B4-BE49-F238E27FC236}">
                <a16:creationId xmlns:a16="http://schemas.microsoft.com/office/drawing/2014/main" id="{CBF44773-42E5-6C44-AD8C-A61A417030EC}"/>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8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5DB1FD2-A25F-4F5B-AA78-C36A4B80EA04}"/>
              </a:ext>
            </a:extLst>
          </p:cNvPr>
          <p:cNvSpPr txBox="1"/>
          <p:nvPr/>
        </p:nvSpPr>
        <p:spPr>
          <a:xfrm>
            <a:off x="342900" y="1179157"/>
            <a:ext cx="1426079" cy="392415"/>
          </a:xfrm>
          <a:prstGeom prst="rect">
            <a:avLst/>
          </a:prstGeom>
          <a:noFill/>
        </p:spPr>
        <p:txBody>
          <a:bodyPr wrap="square" rtlCol="0">
            <a:spAutoFit/>
          </a:bodyPr>
          <a:lstStyle/>
          <a:p>
            <a:r>
              <a:rPr lang="it-IT" sz="1950" u="sng" dirty="0"/>
              <a:t>Cascade 5x3</a:t>
            </a:r>
          </a:p>
        </p:txBody>
      </p:sp>
      <p:pic>
        <p:nvPicPr>
          <p:cNvPr id="4" name="Immagine 3">
            <a:extLst>
              <a:ext uri="{FF2B5EF4-FFF2-40B4-BE49-F238E27FC236}">
                <a16:creationId xmlns:a16="http://schemas.microsoft.com/office/drawing/2014/main" id="{1156F689-5DC9-4FED-8193-B3D4A15BBFDE}"/>
              </a:ext>
            </a:extLst>
          </p:cNvPr>
          <p:cNvPicPr>
            <a:picLocks noChangeAspect="1"/>
          </p:cNvPicPr>
          <p:nvPr/>
        </p:nvPicPr>
        <p:blipFill>
          <a:blip r:embed="rId2"/>
          <a:stretch>
            <a:fillRect/>
          </a:stretch>
        </p:blipFill>
        <p:spPr>
          <a:xfrm>
            <a:off x="188945" y="1541624"/>
            <a:ext cx="3058109" cy="2265266"/>
          </a:xfrm>
          <a:prstGeom prst="rect">
            <a:avLst/>
          </a:prstGeom>
        </p:spPr>
      </p:pic>
      <p:pic>
        <p:nvPicPr>
          <p:cNvPr id="5" name="Immagine 4">
            <a:extLst>
              <a:ext uri="{FF2B5EF4-FFF2-40B4-BE49-F238E27FC236}">
                <a16:creationId xmlns:a16="http://schemas.microsoft.com/office/drawing/2014/main" id="{DD3E4979-BE2C-447E-A7C2-522785417EC8}"/>
              </a:ext>
            </a:extLst>
          </p:cNvPr>
          <p:cNvPicPr>
            <a:picLocks noChangeAspect="1"/>
          </p:cNvPicPr>
          <p:nvPr/>
        </p:nvPicPr>
        <p:blipFill>
          <a:blip r:embed="rId3"/>
          <a:stretch>
            <a:fillRect/>
          </a:stretch>
        </p:blipFill>
        <p:spPr>
          <a:xfrm>
            <a:off x="3158413" y="1541625"/>
            <a:ext cx="2827175" cy="2193353"/>
          </a:xfrm>
          <a:prstGeom prst="rect">
            <a:avLst/>
          </a:prstGeom>
        </p:spPr>
      </p:pic>
      <p:pic>
        <p:nvPicPr>
          <p:cNvPr id="6" name="Immagine 5">
            <a:extLst>
              <a:ext uri="{FF2B5EF4-FFF2-40B4-BE49-F238E27FC236}">
                <a16:creationId xmlns:a16="http://schemas.microsoft.com/office/drawing/2014/main" id="{E0360EC5-7AD0-494C-A74A-11A8EC8318EB}"/>
              </a:ext>
            </a:extLst>
          </p:cNvPr>
          <p:cNvPicPr>
            <a:picLocks noChangeAspect="1"/>
          </p:cNvPicPr>
          <p:nvPr/>
        </p:nvPicPr>
        <p:blipFill>
          <a:blip r:embed="rId4"/>
          <a:stretch>
            <a:fillRect/>
          </a:stretch>
        </p:blipFill>
        <p:spPr>
          <a:xfrm>
            <a:off x="5896947" y="1541625"/>
            <a:ext cx="2948842" cy="2193353"/>
          </a:xfrm>
          <a:prstGeom prst="rect">
            <a:avLst/>
          </a:prstGeom>
        </p:spPr>
      </p:pic>
      <p:pic>
        <p:nvPicPr>
          <p:cNvPr id="7" name="Immagine 6">
            <a:extLst>
              <a:ext uri="{FF2B5EF4-FFF2-40B4-BE49-F238E27FC236}">
                <a16:creationId xmlns:a16="http://schemas.microsoft.com/office/drawing/2014/main" id="{EB17A2A6-6829-4243-B442-A355134EBF30}"/>
              </a:ext>
            </a:extLst>
          </p:cNvPr>
          <p:cNvPicPr>
            <a:picLocks noChangeAspect="1"/>
          </p:cNvPicPr>
          <p:nvPr/>
        </p:nvPicPr>
        <p:blipFill>
          <a:blip r:embed="rId5"/>
          <a:stretch>
            <a:fillRect/>
          </a:stretch>
        </p:blipFill>
        <p:spPr>
          <a:xfrm>
            <a:off x="188946" y="3869276"/>
            <a:ext cx="2948842" cy="2070535"/>
          </a:xfrm>
          <a:prstGeom prst="rect">
            <a:avLst/>
          </a:prstGeom>
        </p:spPr>
      </p:pic>
      <p:pic>
        <p:nvPicPr>
          <p:cNvPr id="8" name="Immagine 7">
            <a:extLst>
              <a:ext uri="{FF2B5EF4-FFF2-40B4-BE49-F238E27FC236}">
                <a16:creationId xmlns:a16="http://schemas.microsoft.com/office/drawing/2014/main" id="{C63A0A2E-8F5F-44F9-AB25-6CBDCD2E5BD4}"/>
              </a:ext>
            </a:extLst>
          </p:cNvPr>
          <p:cNvPicPr>
            <a:picLocks noChangeAspect="1"/>
          </p:cNvPicPr>
          <p:nvPr/>
        </p:nvPicPr>
        <p:blipFill>
          <a:blip r:embed="rId6"/>
          <a:stretch>
            <a:fillRect/>
          </a:stretch>
        </p:blipFill>
        <p:spPr>
          <a:xfrm>
            <a:off x="2977742" y="3859858"/>
            <a:ext cx="3110483" cy="2111297"/>
          </a:xfrm>
          <a:prstGeom prst="rect">
            <a:avLst/>
          </a:prstGeom>
        </p:spPr>
      </p:pic>
      <p:pic>
        <p:nvPicPr>
          <p:cNvPr id="9" name="Immagine 8">
            <a:extLst>
              <a:ext uri="{FF2B5EF4-FFF2-40B4-BE49-F238E27FC236}">
                <a16:creationId xmlns:a16="http://schemas.microsoft.com/office/drawing/2014/main" id="{52454F12-7A87-43E3-8CE7-73943E149115}"/>
              </a:ext>
            </a:extLst>
          </p:cNvPr>
          <p:cNvPicPr>
            <a:picLocks noChangeAspect="1"/>
          </p:cNvPicPr>
          <p:nvPr/>
        </p:nvPicPr>
        <p:blipFill>
          <a:blip r:embed="rId7"/>
          <a:stretch>
            <a:fillRect/>
          </a:stretch>
        </p:blipFill>
        <p:spPr>
          <a:xfrm>
            <a:off x="6088225" y="3883272"/>
            <a:ext cx="2890814" cy="2017049"/>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B23F1AFA-E4D4-47AA-A855-8863C033575A}"/>
                  </a:ext>
                </a:extLst>
              </p:cNvPr>
              <p:cNvSpPr txBox="1"/>
              <p:nvPr/>
            </p:nvSpPr>
            <p:spPr>
              <a:xfrm>
                <a:off x="1866615" y="4309864"/>
                <a:ext cx="135441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350" i="1">
                              <a:latin typeface="Cambria Math" panose="02040503050406030204" pitchFamily="18" charset="0"/>
                            </a:rPr>
                          </m:ctrlPr>
                        </m:sSubPr>
                        <m:e>
                          <m:r>
                            <a:rPr lang="it-IT" sz="1350" i="1">
                              <a:latin typeface="Cambria Math" panose="02040503050406030204" pitchFamily="18" charset="0"/>
                            </a:rPr>
                            <m:t>𝐸</m:t>
                          </m:r>
                        </m:e>
                        <m:sub>
                          <m:r>
                            <a:rPr lang="it-IT" sz="1350" i="1">
                              <a:latin typeface="Cambria Math" panose="02040503050406030204" pitchFamily="18" charset="0"/>
                            </a:rPr>
                            <m:t>𝑠𝑒𝑒𝑑</m:t>
                          </m:r>
                        </m:sub>
                      </m:sSub>
                      <m:r>
                        <a:rPr lang="it-IT" sz="1350" i="1">
                          <a:latin typeface="Cambria Math" panose="02040503050406030204" pitchFamily="18" charset="0"/>
                          <a:ea typeface="Cambria Math" panose="02040503050406030204" pitchFamily="18" charset="0"/>
                        </a:rPr>
                        <m:t>∼</m:t>
                      </m:r>
                      <m:sSup>
                        <m:sSupPr>
                          <m:ctrlPr>
                            <a:rPr lang="it-IT" sz="1350" i="1">
                              <a:latin typeface="Cambria Math" panose="02040503050406030204" pitchFamily="18" charset="0"/>
                              <a:ea typeface="Cambria Math" panose="02040503050406030204" pitchFamily="18" charset="0"/>
                            </a:rPr>
                          </m:ctrlPr>
                        </m:sSupPr>
                        <m:e>
                          <m:r>
                            <a:rPr lang="it-IT" sz="1350" i="1">
                              <a:latin typeface="Cambria Math" panose="02040503050406030204" pitchFamily="18" charset="0"/>
                              <a:ea typeface="Cambria Math" panose="02040503050406030204" pitchFamily="18" charset="0"/>
                            </a:rPr>
                            <m:t>10</m:t>
                          </m:r>
                        </m:e>
                        <m:sup>
                          <m:r>
                            <a:rPr lang="it-IT" sz="1350" i="1">
                              <a:latin typeface="Cambria Math" panose="02040503050406030204" pitchFamily="18" charset="0"/>
                              <a:ea typeface="Cambria Math" panose="02040503050406030204" pitchFamily="18" charset="0"/>
                            </a:rPr>
                            <m:t>3</m:t>
                          </m:r>
                        </m:sup>
                      </m:sSup>
                      <m:sSub>
                        <m:sSubPr>
                          <m:ctrlPr>
                            <a:rPr lang="it-IT" sz="1350" i="1">
                              <a:latin typeface="Cambria Math" panose="02040503050406030204" pitchFamily="18" charset="0"/>
                              <a:ea typeface="Cambria Math" panose="02040503050406030204" pitchFamily="18" charset="0"/>
                            </a:rPr>
                          </m:ctrlPr>
                        </m:sSubPr>
                        <m:e>
                          <m:r>
                            <a:rPr lang="it-IT" sz="1350" i="1">
                              <a:latin typeface="Cambria Math" panose="02040503050406030204" pitchFamily="18" charset="0"/>
                              <a:ea typeface="Cambria Math" panose="02040503050406030204" pitchFamily="18" charset="0"/>
                            </a:rPr>
                            <m:t>𝐸</m:t>
                          </m:r>
                        </m:e>
                        <m:sub>
                          <m:r>
                            <a:rPr lang="it-IT" sz="1350" i="1">
                              <a:latin typeface="Cambria Math" panose="02040503050406030204" pitchFamily="18" charset="0"/>
                              <a:ea typeface="Cambria Math" panose="02040503050406030204" pitchFamily="18" charset="0"/>
                            </a:rPr>
                            <m:t>𝑠𝑛</m:t>
                          </m:r>
                        </m:sub>
                      </m:sSub>
                    </m:oMath>
                  </m:oMathPara>
                </a14:m>
                <a:endParaRPr lang="it-IT" sz="1350" dirty="0"/>
              </a:p>
            </p:txBody>
          </p:sp>
        </mc:Choice>
        <mc:Fallback xmlns="">
          <p:sp>
            <p:nvSpPr>
              <p:cNvPr id="10" name="CasellaDiTesto 9">
                <a:extLst>
                  <a:ext uri="{FF2B5EF4-FFF2-40B4-BE49-F238E27FC236}">
                    <a16:creationId xmlns:a16="http://schemas.microsoft.com/office/drawing/2014/main" id="{B23F1AFA-E4D4-47AA-A855-8863C033575A}"/>
                  </a:ext>
                </a:extLst>
              </p:cNvPr>
              <p:cNvSpPr txBox="1">
                <a:spLocks noRot="1" noChangeAspect="1" noMove="1" noResize="1" noEditPoints="1" noAdjustHandles="1" noChangeArrowheads="1" noChangeShapeType="1" noTextEdit="1"/>
              </p:cNvSpPr>
              <p:nvPr/>
            </p:nvSpPr>
            <p:spPr>
              <a:xfrm>
                <a:off x="1866615" y="4309864"/>
                <a:ext cx="1354410" cy="300082"/>
              </a:xfrm>
              <a:prstGeom prst="rect">
                <a:avLst/>
              </a:prstGeom>
              <a:blipFill>
                <a:blip r:embed="rId8"/>
                <a:stretch>
                  <a:fillRect/>
                </a:stretch>
              </a:blipFill>
            </p:spPr>
            <p:txBody>
              <a:bodyPr/>
              <a:lstStyle/>
              <a:p>
                <a:r>
                  <a:rPr lang="it-IT">
                    <a:noFill/>
                  </a:rPr>
                  <a:t> </a:t>
                </a:r>
              </a:p>
            </p:txBody>
          </p:sp>
        </mc:Fallback>
      </mc:AlternateContent>
      <p:sp>
        <p:nvSpPr>
          <p:cNvPr id="11" name="CasellaDiTesto 10">
            <a:extLst>
              <a:ext uri="{FF2B5EF4-FFF2-40B4-BE49-F238E27FC236}">
                <a16:creationId xmlns:a16="http://schemas.microsoft.com/office/drawing/2014/main" id="{605D7675-A8E4-4C77-A68D-B004E0851E06}"/>
              </a:ext>
            </a:extLst>
          </p:cNvPr>
          <p:cNvSpPr txBox="1"/>
          <p:nvPr/>
        </p:nvSpPr>
        <p:spPr>
          <a:xfrm>
            <a:off x="7846118" y="4312783"/>
            <a:ext cx="1037785" cy="300082"/>
          </a:xfrm>
          <a:prstGeom prst="rect">
            <a:avLst/>
          </a:prstGeom>
          <a:noFill/>
        </p:spPr>
        <p:txBody>
          <a:bodyPr wrap="none" rtlCol="0">
            <a:spAutoFit/>
          </a:bodyPr>
          <a:lstStyle/>
          <a:p>
            <a:r>
              <a:rPr lang="it-IT" sz="1350" dirty="0" err="1"/>
              <a:t>after</a:t>
            </a:r>
            <a:r>
              <a:rPr lang="it-IT" sz="1350" dirty="0"/>
              <a:t> </a:t>
            </a:r>
            <a:r>
              <a:rPr lang="it-IT" sz="1350" dirty="0">
                <a:latin typeface="Cambria Math" panose="02040503050406030204" pitchFamily="18" charset="0"/>
                <a:ea typeface="Cambria Math" panose="02040503050406030204" pitchFamily="18" charset="0"/>
              </a:rPr>
              <a:t>∼ </a:t>
            </a:r>
            <a:r>
              <a:rPr lang="it-IT" sz="1350" dirty="0"/>
              <a:t>10m</a:t>
            </a:r>
          </a:p>
        </p:txBody>
      </p:sp>
      <p:sp>
        <p:nvSpPr>
          <p:cNvPr id="12" name="CasellaDiTesto 11">
            <a:extLst>
              <a:ext uri="{FF2B5EF4-FFF2-40B4-BE49-F238E27FC236}">
                <a16:creationId xmlns:a16="http://schemas.microsoft.com/office/drawing/2014/main" id="{FAF6DD1D-ADF4-4B92-B2D3-3407017FEC1B}"/>
              </a:ext>
            </a:extLst>
          </p:cNvPr>
          <p:cNvSpPr txBox="1"/>
          <p:nvPr/>
        </p:nvSpPr>
        <p:spPr>
          <a:xfrm>
            <a:off x="4973438" y="4312783"/>
            <a:ext cx="999313" cy="300082"/>
          </a:xfrm>
          <a:prstGeom prst="rect">
            <a:avLst/>
          </a:prstGeom>
          <a:noFill/>
        </p:spPr>
        <p:txBody>
          <a:bodyPr wrap="none" rtlCol="0">
            <a:spAutoFit/>
          </a:bodyPr>
          <a:lstStyle/>
          <a:p>
            <a:r>
              <a:rPr lang="it-IT" sz="1350" dirty="0" err="1"/>
              <a:t>after</a:t>
            </a:r>
            <a:r>
              <a:rPr lang="it-IT" sz="1350" dirty="0"/>
              <a:t> </a:t>
            </a:r>
            <a:r>
              <a:rPr lang="it-IT" sz="1350" dirty="0">
                <a:latin typeface="Cambria Math" panose="02040503050406030204" pitchFamily="18" charset="0"/>
                <a:ea typeface="Cambria Math" panose="02040503050406030204" pitchFamily="18" charset="0"/>
              </a:rPr>
              <a:t>∼</a:t>
            </a:r>
            <a:r>
              <a:rPr lang="it-IT" sz="1350" dirty="0"/>
              <a:t>20m</a:t>
            </a:r>
          </a:p>
        </p:txBody>
      </p:sp>
      <p:sp>
        <p:nvSpPr>
          <p:cNvPr id="14" name="CasellaDiTesto 13">
            <a:extLst>
              <a:ext uri="{FF2B5EF4-FFF2-40B4-BE49-F238E27FC236}">
                <a16:creationId xmlns:a16="http://schemas.microsoft.com/office/drawing/2014/main" id="{AAB88212-1236-4997-9C4A-892EA6674742}"/>
              </a:ext>
            </a:extLst>
          </p:cNvPr>
          <p:cNvSpPr txBox="1"/>
          <p:nvPr/>
        </p:nvSpPr>
        <p:spPr>
          <a:xfrm>
            <a:off x="646282" y="4309864"/>
            <a:ext cx="1037785" cy="300082"/>
          </a:xfrm>
          <a:prstGeom prst="rect">
            <a:avLst/>
          </a:prstGeom>
          <a:noFill/>
        </p:spPr>
        <p:txBody>
          <a:bodyPr wrap="none" rtlCol="0">
            <a:spAutoFit/>
          </a:bodyPr>
          <a:lstStyle/>
          <a:p>
            <a:r>
              <a:rPr lang="it-IT" sz="1350" dirty="0" err="1"/>
              <a:t>after</a:t>
            </a:r>
            <a:r>
              <a:rPr lang="it-IT" sz="1350" dirty="0"/>
              <a:t> </a:t>
            </a:r>
            <a:r>
              <a:rPr lang="it-IT" sz="1350" dirty="0">
                <a:latin typeface="Cambria Math" panose="02040503050406030204" pitchFamily="18" charset="0"/>
                <a:ea typeface="Cambria Math" panose="02040503050406030204" pitchFamily="18" charset="0"/>
              </a:rPr>
              <a:t>∼ </a:t>
            </a:r>
            <a:r>
              <a:rPr lang="it-IT" sz="1350" dirty="0"/>
              <a:t>10m</a:t>
            </a:r>
          </a:p>
        </p:txBody>
      </p:sp>
      <p:cxnSp>
        <p:nvCxnSpPr>
          <p:cNvPr id="13" name="Connettore 2 12">
            <a:extLst>
              <a:ext uri="{FF2B5EF4-FFF2-40B4-BE49-F238E27FC236}">
                <a16:creationId xmlns:a16="http://schemas.microsoft.com/office/drawing/2014/main" id="{6812061A-44A3-4E47-9330-48438D9191DA}"/>
              </a:ext>
            </a:extLst>
          </p:cNvPr>
          <p:cNvCxnSpPr/>
          <p:nvPr/>
        </p:nvCxnSpPr>
        <p:spPr>
          <a:xfrm>
            <a:off x="8351378" y="4586863"/>
            <a:ext cx="0" cy="109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3BCC6C0D-8795-4155-B850-F20FEFD61801}"/>
              </a:ext>
            </a:extLst>
          </p:cNvPr>
          <p:cNvSpPr txBox="1"/>
          <p:nvPr/>
        </p:nvSpPr>
        <p:spPr>
          <a:xfrm>
            <a:off x="7841649" y="4706970"/>
            <a:ext cx="1136080" cy="507831"/>
          </a:xfrm>
          <a:prstGeom prst="rect">
            <a:avLst/>
          </a:prstGeom>
          <a:noFill/>
        </p:spPr>
        <p:txBody>
          <a:bodyPr wrap="none" rtlCol="0">
            <a:spAutoFit/>
          </a:bodyPr>
          <a:lstStyle/>
          <a:p>
            <a:pPr algn="ctr"/>
            <a:r>
              <a:rPr lang="it-IT" sz="1350" dirty="0"/>
              <a:t>SASE/</a:t>
            </a:r>
            <a:r>
              <a:rPr lang="it-IT" sz="1350" dirty="0" err="1"/>
              <a:t>seed</a:t>
            </a:r>
            <a:r>
              <a:rPr lang="it-IT" sz="1350" dirty="0"/>
              <a:t> </a:t>
            </a:r>
          </a:p>
          <a:p>
            <a:pPr algn="ctr"/>
            <a:r>
              <a:rPr lang="it-IT" sz="1350" dirty="0" err="1"/>
              <a:t>competition</a:t>
            </a:r>
            <a:r>
              <a:rPr lang="it-IT" sz="1350" dirty="0"/>
              <a:t> !</a:t>
            </a:r>
          </a:p>
        </p:txBody>
      </p:sp>
      <p:sp>
        <p:nvSpPr>
          <p:cNvPr id="2" name="CasellaDiTesto 1">
            <a:extLst>
              <a:ext uri="{FF2B5EF4-FFF2-40B4-BE49-F238E27FC236}">
                <a16:creationId xmlns:a16="http://schemas.microsoft.com/office/drawing/2014/main" id="{834EC7D9-2809-4E53-8EC5-CB873269566C}"/>
              </a:ext>
            </a:extLst>
          </p:cNvPr>
          <p:cNvSpPr txBox="1"/>
          <p:nvPr/>
        </p:nvSpPr>
        <p:spPr>
          <a:xfrm>
            <a:off x="1802521" y="1213781"/>
            <a:ext cx="1718547" cy="323165"/>
          </a:xfrm>
          <a:prstGeom prst="rect">
            <a:avLst/>
          </a:prstGeom>
          <a:noFill/>
        </p:spPr>
        <p:txBody>
          <a:bodyPr wrap="none" rtlCol="0">
            <a:spAutoFit/>
          </a:bodyPr>
          <a:lstStyle/>
          <a:p>
            <a:r>
              <a:rPr lang="it-IT" sz="1500" dirty="0" err="1"/>
              <a:t>Seed</a:t>
            </a:r>
            <a:r>
              <a:rPr lang="it-IT" sz="1500" dirty="0"/>
              <a:t> </a:t>
            </a:r>
            <a:r>
              <a:rPr lang="it-IT" sz="1500" dirty="0" err="1"/>
              <a:t>at</a:t>
            </a:r>
            <a:r>
              <a:rPr lang="it-IT" sz="1500" dirty="0"/>
              <a:t> </a:t>
            </a:r>
            <a:r>
              <a:rPr lang="el-GR" sz="1500" dirty="0"/>
              <a:t>λ</a:t>
            </a:r>
            <a:r>
              <a:rPr lang="it-IT" sz="1500" dirty="0"/>
              <a:t> = 13.6nm </a:t>
            </a:r>
          </a:p>
        </p:txBody>
      </p:sp>
      <p:pic>
        <p:nvPicPr>
          <p:cNvPr id="16" name="Picture 15">
            <a:extLst>
              <a:ext uri="{FF2B5EF4-FFF2-40B4-BE49-F238E27FC236}">
                <a16:creationId xmlns:a16="http://schemas.microsoft.com/office/drawing/2014/main" id="{4C6032AB-6653-CF45-A2A0-B6DBDAA3A1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8" name="Immagine 2" descr="infn-new.gif">
            <a:extLst>
              <a:ext uri="{FF2B5EF4-FFF2-40B4-BE49-F238E27FC236}">
                <a16:creationId xmlns:a16="http://schemas.microsoft.com/office/drawing/2014/main" id="{6388BC1E-C265-F743-83C9-D46CF2518D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Footer Placeholder 2">
            <a:extLst>
              <a:ext uri="{FF2B5EF4-FFF2-40B4-BE49-F238E27FC236}">
                <a16:creationId xmlns:a16="http://schemas.microsoft.com/office/drawing/2014/main" id="{1EDD2E74-DC31-6548-94C7-317F1DCBF0E5}"/>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912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a:srcRect l="23641" t="23507" r="28540" b="9256"/>
          <a:stretch/>
        </p:blipFill>
        <p:spPr>
          <a:xfrm>
            <a:off x="1223628" y="1479456"/>
            <a:ext cx="6372708" cy="4534350"/>
          </a:xfrm>
          <a:prstGeom prst="rect">
            <a:avLst/>
          </a:prstGeom>
        </p:spPr>
      </p:pic>
      <p:cxnSp>
        <p:nvCxnSpPr>
          <p:cNvPr id="14" name="Connettore diritto 13"/>
          <p:cNvCxnSpPr/>
          <p:nvPr/>
        </p:nvCxnSpPr>
        <p:spPr>
          <a:xfrm>
            <a:off x="1709682" y="4617132"/>
            <a:ext cx="1296144" cy="4860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AAB88212-1236-4997-9C4A-892EA6674742}"/>
              </a:ext>
            </a:extLst>
          </p:cNvPr>
          <p:cNvSpPr txBox="1"/>
          <p:nvPr/>
        </p:nvSpPr>
        <p:spPr>
          <a:xfrm>
            <a:off x="521551" y="5103186"/>
            <a:ext cx="1019831"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after</a:t>
            </a:r>
            <a:r>
              <a:rPr lang="it-IT" sz="1350" dirty="0">
                <a:latin typeface="Times New Roman" panose="02020603050405020304" pitchFamily="18" charset="0"/>
                <a:cs typeface="Times New Roman" panose="02020603050405020304" pitchFamily="18" charset="0"/>
              </a:rPr>
              <a:t> </a:t>
            </a:r>
            <a:r>
              <a:rPr lang="it-IT" sz="1350" dirty="0">
                <a:latin typeface="Times New Roman" panose="02020603050405020304" pitchFamily="18" charset="0"/>
                <a:ea typeface="Cambria Math" panose="02040503050406030204" pitchFamily="18" charset="0"/>
                <a:cs typeface="Times New Roman" panose="02020603050405020304" pitchFamily="18" charset="0"/>
              </a:rPr>
              <a:t>∼ </a:t>
            </a:r>
            <a:r>
              <a:rPr lang="it-IT" sz="1350" dirty="0">
                <a:latin typeface="Times New Roman" panose="02020603050405020304" pitchFamily="18" charset="0"/>
                <a:cs typeface="Times New Roman" panose="02020603050405020304" pitchFamily="18" charset="0"/>
              </a:rPr>
              <a:t>10m</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B23F1AFA-E4D4-47AA-A855-8863C033575A}"/>
                  </a:ext>
                </a:extLst>
              </p:cNvPr>
              <p:cNvSpPr txBox="1"/>
              <p:nvPr/>
            </p:nvSpPr>
            <p:spPr>
              <a:xfrm>
                <a:off x="251520" y="3645024"/>
                <a:ext cx="135441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350" i="1">
                              <a:latin typeface="Cambria Math" panose="02040503050406030204" pitchFamily="18" charset="0"/>
                            </a:rPr>
                          </m:ctrlPr>
                        </m:sSubPr>
                        <m:e>
                          <m:r>
                            <a:rPr lang="it-IT" sz="1350" i="1">
                              <a:latin typeface="Cambria Math" panose="02040503050406030204" pitchFamily="18" charset="0"/>
                            </a:rPr>
                            <m:t>𝐸</m:t>
                          </m:r>
                        </m:e>
                        <m:sub>
                          <m:r>
                            <a:rPr lang="it-IT" sz="1350" i="1">
                              <a:latin typeface="Cambria Math" panose="02040503050406030204" pitchFamily="18" charset="0"/>
                            </a:rPr>
                            <m:t>𝑠𝑒𝑒𝑑</m:t>
                          </m:r>
                        </m:sub>
                      </m:sSub>
                      <m:r>
                        <a:rPr lang="it-IT" sz="1350" i="1">
                          <a:latin typeface="Cambria Math" panose="02040503050406030204" pitchFamily="18" charset="0"/>
                          <a:ea typeface="Cambria Math" panose="02040503050406030204" pitchFamily="18" charset="0"/>
                        </a:rPr>
                        <m:t>∼</m:t>
                      </m:r>
                      <m:sSup>
                        <m:sSupPr>
                          <m:ctrlPr>
                            <a:rPr lang="it-IT" sz="1350" i="1">
                              <a:latin typeface="Cambria Math" panose="02040503050406030204" pitchFamily="18" charset="0"/>
                              <a:ea typeface="Cambria Math" panose="02040503050406030204" pitchFamily="18" charset="0"/>
                            </a:rPr>
                          </m:ctrlPr>
                        </m:sSupPr>
                        <m:e>
                          <m:r>
                            <a:rPr lang="it-IT" sz="1350" i="1">
                              <a:latin typeface="Cambria Math" panose="02040503050406030204" pitchFamily="18" charset="0"/>
                              <a:ea typeface="Cambria Math" panose="02040503050406030204" pitchFamily="18" charset="0"/>
                            </a:rPr>
                            <m:t>10</m:t>
                          </m:r>
                        </m:e>
                        <m:sup>
                          <m:r>
                            <a:rPr lang="it-IT" sz="1350" i="1">
                              <a:latin typeface="Cambria Math" panose="02040503050406030204" pitchFamily="18" charset="0"/>
                              <a:ea typeface="Cambria Math" panose="02040503050406030204" pitchFamily="18" charset="0"/>
                            </a:rPr>
                            <m:t>3</m:t>
                          </m:r>
                        </m:sup>
                      </m:sSup>
                      <m:sSub>
                        <m:sSubPr>
                          <m:ctrlPr>
                            <a:rPr lang="it-IT" sz="1350" i="1">
                              <a:latin typeface="Cambria Math" panose="02040503050406030204" pitchFamily="18" charset="0"/>
                              <a:ea typeface="Cambria Math" panose="02040503050406030204" pitchFamily="18" charset="0"/>
                            </a:rPr>
                          </m:ctrlPr>
                        </m:sSubPr>
                        <m:e>
                          <m:r>
                            <a:rPr lang="it-IT" sz="1350" i="1">
                              <a:latin typeface="Cambria Math" panose="02040503050406030204" pitchFamily="18" charset="0"/>
                              <a:ea typeface="Cambria Math" panose="02040503050406030204" pitchFamily="18" charset="0"/>
                            </a:rPr>
                            <m:t>𝐸</m:t>
                          </m:r>
                        </m:e>
                        <m:sub>
                          <m:r>
                            <a:rPr lang="it-IT" sz="1350" i="1">
                              <a:latin typeface="Cambria Math" panose="02040503050406030204" pitchFamily="18" charset="0"/>
                              <a:ea typeface="Cambria Math" panose="02040503050406030204" pitchFamily="18" charset="0"/>
                            </a:rPr>
                            <m:t>𝑠𝑛</m:t>
                          </m:r>
                        </m:sub>
                      </m:sSub>
                    </m:oMath>
                  </m:oMathPara>
                </a14:m>
                <a:endParaRPr lang="it-IT" sz="1350" dirty="0"/>
              </a:p>
            </p:txBody>
          </p:sp>
        </mc:Choice>
        <mc:Fallback xmlns="">
          <p:sp>
            <p:nvSpPr>
              <p:cNvPr id="16" name="CasellaDiTesto 15">
                <a:extLst>
                  <a:ext uri="{FF2B5EF4-FFF2-40B4-BE49-F238E27FC236}">
                    <a16:creationId xmlns:a16="http://schemas.microsoft.com/office/drawing/2014/main" id="{B23F1AFA-E4D4-47AA-A855-8863C033575A}"/>
                  </a:ext>
                </a:extLst>
              </p:cNvPr>
              <p:cNvSpPr txBox="1">
                <a:spLocks noRot="1" noChangeAspect="1" noMove="1" noResize="1" noEditPoints="1" noAdjustHandles="1" noChangeArrowheads="1" noChangeShapeType="1" noTextEdit="1"/>
              </p:cNvSpPr>
              <p:nvPr/>
            </p:nvSpPr>
            <p:spPr>
              <a:xfrm>
                <a:off x="251520" y="3645024"/>
                <a:ext cx="1354410" cy="300082"/>
              </a:xfrm>
              <a:prstGeom prst="rect">
                <a:avLst/>
              </a:prstGeom>
              <a:blipFill>
                <a:blip r:embed="rId3"/>
                <a:stretch>
                  <a:fillRect/>
                </a:stretch>
              </a:blipFill>
            </p:spPr>
            <p:txBody>
              <a:bodyPr/>
              <a:lstStyle/>
              <a:p>
                <a:r>
                  <a:rPr lang="it-IT">
                    <a:noFill/>
                  </a:rPr>
                  <a:t> </a:t>
                </a:r>
              </a:p>
            </p:txBody>
          </p:sp>
        </mc:Fallback>
      </mc:AlternateContent>
      <p:pic>
        <p:nvPicPr>
          <p:cNvPr id="17" name="Immagine 16">
            <a:extLst>
              <a:ext uri="{FF2B5EF4-FFF2-40B4-BE49-F238E27FC236}">
                <a16:creationId xmlns:a16="http://schemas.microsoft.com/office/drawing/2014/main" id="{C63A0A2E-8F5F-44F9-AB25-6CBDCD2E5BD4}"/>
              </a:ext>
            </a:extLst>
          </p:cNvPr>
          <p:cNvPicPr>
            <a:picLocks noChangeAspect="1"/>
          </p:cNvPicPr>
          <p:nvPr/>
        </p:nvPicPr>
        <p:blipFill>
          <a:blip r:embed="rId4"/>
          <a:stretch>
            <a:fillRect/>
          </a:stretch>
        </p:blipFill>
        <p:spPr>
          <a:xfrm>
            <a:off x="5976156" y="4429393"/>
            <a:ext cx="1350150" cy="916439"/>
          </a:xfrm>
          <a:prstGeom prst="rect">
            <a:avLst/>
          </a:prstGeom>
        </p:spPr>
      </p:pic>
      <p:cxnSp>
        <p:nvCxnSpPr>
          <p:cNvPr id="18" name="Connettore diritto 17"/>
          <p:cNvCxnSpPr/>
          <p:nvPr/>
        </p:nvCxnSpPr>
        <p:spPr>
          <a:xfrm flipH="1" flipV="1">
            <a:off x="5328084" y="4671138"/>
            <a:ext cx="64807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3BCC6C0D-8795-4155-B850-F20FEFD61801}"/>
              </a:ext>
            </a:extLst>
          </p:cNvPr>
          <p:cNvSpPr txBox="1"/>
          <p:nvPr/>
        </p:nvSpPr>
        <p:spPr>
          <a:xfrm>
            <a:off x="7938190" y="2402887"/>
            <a:ext cx="1055097" cy="507831"/>
          </a:xfrm>
          <a:prstGeom prst="rect">
            <a:avLst/>
          </a:prstGeom>
          <a:noFill/>
        </p:spPr>
        <p:txBody>
          <a:bodyPr wrap="none" rtlCol="0">
            <a:spAutoFit/>
          </a:bodyPr>
          <a:lstStyle/>
          <a:p>
            <a:pPr algn="ctr"/>
            <a:r>
              <a:rPr lang="it-IT" sz="1350" dirty="0">
                <a:latin typeface="Times New Roman" panose="02020603050405020304" pitchFamily="18" charset="0"/>
                <a:cs typeface="Times New Roman" panose="02020603050405020304" pitchFamily="18" charset="0"/>
              </a:rPr>
              <a:t>SASE/</a:t>
            </a:r>
            <a:r>
              <a:rPr lang="it-IT" sz="1350" dirty="0" err="1">
                <a:latin typeface="Times New Roman" panose="02020603050405020304" pitchFamily="18" charset="0"/>
                <a:cs typeface="Times New Roman" panose="02020603050405020304" pitchFamily="18" charset="0"/>
              </a:rPr>
              <a:t>seed</a:t>
            </a:r>
            <a:r>
              <a:rPr lang="it-IT" sz="1350" dirty="0">
                <a:latin typeface="Times New Roman" panose="02020603050405020304" pitchFamily="18" charset="0"/>
                <a:cs typeface="Times New Roman" panose="02020603050405020304" pitchFamily="18" charset="0"/>
              </a:rPr>
              <a:t> </a:t>
            </a:r>
          </a:p>
          <a:p>
            <a:pPr algn="ctr"/>
            <a:r>
              <a:rPr lang="it-IT" sz="1350" dirty="0" err="1">
                <a:latin typeface="Times New Roman" panose="02020603050405020304" pitchFamily="18" charset="0"/>
                <a:cs typeface="Times New Roman" panose="02020603050405020304" pitchFamily="18" charset="0"/>
              </a:rPr>
              <a:t>competition</a:t>
            </a:r>
            <a:r>
              <a:rPr lang="it-IT" sz="1350" dirty="0">
                <a:latin typeface="Times New Roman" panose="02020603050405020304" pitchFamily="18" charset="0"/>
                <a:cs typeface="Times New Roman" panose="02020603050405020304" pitchFamily="18" charset="0"/>
              </a:rPr>
              <a:t> </a:t>
            </a:r>
          </a:p>
        </p:txBody>
      </p:sp>
      <p:cxnSp>
        <p:nvCxnSpPr>
          <p:cNvPr id="22" name="Connettore diritto 21"/>
          <p:cNvCxnSpPr>
            <a:endCxn id="21" idx="1"/>
          </p:cNvCxnSpPr>
          <p:nvPr/>
        </p:nvCxnSpPr>
        <p:spPr>
          <a:xfrm>
            <a:off x="7218294" y="2510898"/>
            <a:ext cx="719896" cy="1459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a:cxnSpLocks/>
            <a:endCxn id="27" idx="1"/>
          </p:cNvCxnSpPr>
          <p:nvPr/>
        </p:nvCxnSpPr>
        <p:spPr>
          <a:xfrm>
            <a:off x="6894258" y="2564904"/>
            <a:ext cx="486054" cy="1460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3BCC6C0D-8795-4155-B850-F20FEFD61801}"/>
              </a:ext>
            </a:extLst>
          </p:cNvPr>
          <p:cNvSpPr txBox="1"/>
          <p:nvPr/>
        </p:nvSpPr>
        <p:spPr>
          <a:xfrm>
            <a:off x="7625263" y="2834935"/>
            <a:ext cx="930063" cy="507831"/>
          </a:xfrm>
          <a:prstGeom prst="rect">
            <a:avLst/>
          </a:prstGeom>
          <a:noFill/>
        </p:spPr>
        <p:txBody>
          <a:bodyPr wrap="none" rtlCol="0">
            <a:spAutoFit/>
          </a:bodyPr>
          <a:lstStyle/>
          <a:p>
            <a:pPr algn="ctr"/>
            <a:r>
              <a:rPr lang="it-IT" sz="1350" dirty="0">
                <a:latin typeface="Times New Roman" panose="02020603050405020304" pitchFamily="18" charset="0"/>
                <a:cs typeface="Times New Roman" panose="02020603050405020304" pitchFamily="18" charset="0"/>
              </a:rPr>
              <a:t>maximum </a:t>
            </a:r>
          </a:p>
          <a:p>
            <a:pPr algn="ctr"/>
            <a:r>
              <a:rPr lang="it-IT" sz="1350" dirty="0" err="1">
                <a:latin typeface="Times New Roman" panose="02020603050405020304" pitchFamily="18" charset="0"/>
                <a:cs typeface="Times New Roman" panose="02020603050405020304" pitchFamily="18" charset="0"/>
              </a:rPr>
              <a:t>coherence</a:t>
            </a:r>
            <a:endParaRPr lang="it-IT" sz="1350" dirty="0">
              <a:latin typeface="Times New Roman" panose="02020603050405020304" pitchFamily="18" charset="0"/>
              <a:cs typeface="Times New Roman" panose="02020603050405020304" pitchFamily="18" charset="0"/>
            </a:endParaRPr>
          </a:p>
        </p:txBody>
      </p:sp>
      <p:pic>
        <p:nvPicPr>
          <p:cNvPr id="27" name="Immagine 26">
            <a:extLst>
              <a:ext uri="{FF2B5EF4-FFF2-40B4-BE49-F238E27FC236}">
                <a16:creationId xmlns:a16="http://schemas.microsoft.com/office/drawing/2014/main" id="{52454F12-7A87-43E3-8CE7-73943E149115}"/>
              </a:ext>
            </a:extLst>
          </p:cNvPr>
          <p:cNvPicPr>
            <a:picLocks noChangeAspect="1"/>
          </p:cNvPicPr>
          <p:nvPr/>
        </p:nvPicPr>
        <p:blipFill>
          <a:blip r:embed="rId4"/>
          <a:stretch>
            <a:fillRect/>
          </a:stretch>
        </p:blipFill>
        <p:spPr>
          <a:xfrm>
            <a:off x="7380312" y="3711066"/>
            <a:ext cx="1461028" cy="629346"/>
          </a:xfrm>
          <a:prstGeom prst="rect">
            <a:avLst/>
          </a:prstGeom>
        </p:spPr>
      </p:pic>
      <p:sp>
        <p:nvSpPr>
          <p:cNvPr id="29" name="Rettangolo 28"/>
          <p:cNvSpPr/>
          <p:nvPr/>
        </p:nvSpPr>
        <p:spPr>
          <a:xfrm>
            <a:off x="6246186" y="1484784"/>
            <a:ext cx="64807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2" name="Immagine 11">
            <a:extLst>
              <a:ext uri="{FF2B5EF4-FFF2-40B4-BE49-F238E27FC236}">
                <a16:creationId xmlns:a16="http://schemas.microsoft.com/office/drawing/2014/main" id="{EB17A2A6-6829-4243-B442-A355134EBF30}"/>
              </a:ext>
            </a:extLst>
          </p:cNvPr>
          <p:cNvPicPr>
            <a:picLocks noChangeAspect="1"/>
          </p:cNvPicPr>
          <p:nvPr/>
        </p:nvPicPr>
        <p:blipFill>
          <a:blip r:embed="rId5"/>
          <a:stretch>
            <a:fillRect/>
          </a:stretch>
        </p:blipFill>
        <p:spPr>
          <a:xfrm>
            <a:off x="89502" y="3969060"/>
            <a:ext cx="1655676" cy="1162536"/>
          </a:xfrm>
          <a:prstGeom prst="rect">
            <a:avLst/>
          </a:prstGeom>
        </p:spPr>
      </p:pic>
      <p:sp>
        <p:nvSpPr>
          <p:cNvPr id="25" name="Titolo 1">
            <a:extLst>
              <a:ext uri="{FF2B5EF4-FFF2-40B4-BE49-F238E27FC236}">
                <a16:creationId xmlns:a16="http://schemas.microsoft.com/office/drawing/2014/main" id="{565906A4-6F12-4276-BAC3-FFA74E684C22}"/>
              </a:ext>
            </a:extLst>
          </p:cNvPr>
          <p:cNvSpPr txBox="1">
            <a:spLocks/>
          </p:cNvSpPr>
          <p:nvPr/>
        </p:nvSpPr>
        <p:spPr>
          <a:xfrm>
            <a:off x="118573" y="869856"/>
            <a:ext cx="8906855" cy="840694"/>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700" b="1" dirty="0" err="1">
                <a:solidFill>
                  <a:srgbClr val="0070C0"/>
                </a:solidFill>
                <a:latin typeface="Times New Roman" panose="02020603050405020304" pitchFamily="18" charset="0"/>
                <a:cs typeface="Times New Roman" panose="02020603050405020304" pitchFamily="18" charset="0"/>
              </a:rPr>
              <a:t>Cascade</a:t>
            </a:r>
            <a:r>
              <a:rPr lang="it-IT" sz="2700" b="1" dirty="0">
                <a:solidFill>
                  <a:srgbClr val="0070C0"/>
                </a:solidFill>
                <a:latin typeface="Times New Roman" panose="02020603050405020304" pitchFamily="18" charset="0"/>
                <a:cs typeface="Times New Roman" panose="02020603050405020304" pitchFamily="18" charset="0"/>
              </a:rPr>
              <a:t>  5x3 </a:t>
            </a:r>
            <a:r>
              <a:rPr lang="it-IT" sz="2700" b="1" dirty="0" err="1">
                <a:solidFill>
                  <a:srgbClr val="0070C0"/>
                </a:solidFill>
                <a:latin typeface="Times New Roman" panose="02020603050405020304" pitchFamily="18" charset="0"/>
                <a:cs typeface="Times New Roman" panose="02020603050405020304" pitchFamily="18" charset="0"/>
              </a:rPr>
              <a:t>at</a:t>
            </a:r>
            <a:r>
              <a:rPr lang="it-IT" sz="2700" b="1" dirty="0">
                <a:solidFill>
                  <a:srgbClr val="0070C0"/>
                </a:solidFill>
                <a:latin typeface="Times New Roman" panose="02020603050405020304" pitchFamily="18" charset="0"/>
                <a:cs typeface="Times New Roman" panose="02020603050405020304" pitchFamily="18" charset="0"/>
              </a:rPr>
              <a:t> 9 </a:t>
            </a:r>
            <a:r>
              <a:rPr lang="it-IT" sz="2700" b="1" dirty="0" err="1">
                <a:solidFill>
                  <a:srgbClr val="0070C0"/>
                </a:solidFill>
                <a:latin typeface="Times New Roman" panose="02020603050405020304" pitchFamily="18" charset="0"/>
                <a:cs typeface="Times New Roman" panose="02020603050405020304" pitchFamily="18" charset="0"/>
              </a:rPr>
              <a:t>Ang</a:t>
            </a:r>
            <a:endParaRPr lang="it-IT" sz="2700" b="1" dirty="0">
              <a:solidFill>
                <a:srgbClr val="0070C0"/>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59533" y="4023066"/>
            <a:ext cx="671979" cy="300082"/>
          </a:xfrm>
          <a:prstGeom prst="rect">
            <a:avLst/>
          </a:prstGeom>
          <a:noFill/>
        </p:spPr>
        <p:txBody>
          <a:bodyPr wrap="none" rtlCol="0">
            <a:spAutoFit/>
          </a:bodyPr>
          <a:lstStyle/>
          <a:p>
            <a:r>
              <a:rPr lang="it-IT" sz="1350" dirty="0"/>
              <a:t>2.7 nm</a:t>
            </a:r>
          </a:p>
        </p:txBody>
      </p:sp>
      <p:sp>
        <p:nvSpPr>
          <p:cNvPr id="19" name="CasellaDiTesto 18"/>
          <p:cNvSpPr txBox="1"/>
          <p:nvPr/>
        </p:nvSpPr>
        <p:spPr>
          <a:xfrm>
            <a:off x="6732241" y="4490056"/>
            <a:ext cx="671979" cy="300082"/>
          </a:xfrm>
          <a:prstGeom prst="rect">
            <a:avLst/>
          </a:prstGeom>
          <a:noFill/>
        </p:spPr>
        <p:txBody>
          <a:bodyPr wrap="none" rtlCol="0">
            <a:spAutoFit/>
          </a:bodyPr>
          <a:lstStyle/>
          <a:p>
            <a:r>
              <a:rPr lang="it-IT" sz="1350" dirty="0"/>
              <a:t>0.9 nm</a:t>
            </a:r>
          </a:p>
        </p:txBody>
      </p:sp>
      <p:sp>
        <p:nvSpPr>
          <p:cNvPr id="20" name="CasellaDiTesto 19"/>
          <p:cNvSpPr txBox="1"/>
          <p:nvPr/>
        </p:nvSpPr>
        <p:spPr>
          <a:xfrm>
            <a:off x="8190403" y="3591018"/>
            <a:ext cx="671979" cy="300082"/>
          </a:xfrm>
          <a:prstGeom prst="rect">
            <a:avLst/>
          </a:prstGeom>
          <a:noFill/>
        </p:spPr>
        <p:txBody>
          <a:bodyPr wrap="none" rtlCol="0">
            <a:spAutoFit/>
          </a:bodyPr>
          <a:lstStyle/>
          <a:p>
            <a:r>
              <a:rPr lang="it-IT" sz="1350" dirty="0"/>
              <a:t>0.9 nm</a:t>
            </a:r>
          </a:p>
        </p:txBody>
      </p:sp>
      <p:pic>
        <p:nvPicPr>
          <p:cNvPr id="23" name="Picture 22">
            <a:extLst>
              <a:ext uri="{FF2B5EF4-FFF2-40B4-BE49-F238E27FC236}">
                <a16:creationId xmlns:a16="http://schemas.microsoft.com/office/drawing/2014/main" id="{72D34B1B-9ACA-A449-8474-2268D0352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28" name="Immagine 2" descr="infn-new.gif">
            <a:extLst>
              <a:ext uri="{FF2B5EF4-FFF2-40B4-BE49-F238E27FC236}">
                <a16:creationId xmlns:a16="http://schemas.microsoft.com/office/drawing/2014/main" id="{63995271-8555-9D44-943F-71B9EDF2B3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Footer Placeholder 2">
            <a:extLst>
              <a:ext uri="{FF2B5EF4-FFF2-40B4-BE49-F238E27FC236}">
                <a16:creationId xmlns:a16="http://schemas.microsoft.com/office/drawing/2014/main" id="{15BA42E0-150A-5E46-933C-62AC0082B286}"/>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8138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5906A4-6F12-4276-BAC3-FFA74E684C22}"/>
              </a:ext>
            </a:extLst>
          </p:cNvPr>
          <p:cNvSpPr>
            <a:spLocks noGrp="1"/>
          </p:cNvSpPr>
          <p:nvPr>
            <p:ph type="title"/>
          </p:nvPr>
        </p:nvSpPr>
        <p:spPr>
          <a:xfrm>
            <a:off x="118573" y="869856"/>
            <a:ext cx="8906855" cy="840694"/>
          </a:xfrm>
          <a:ln w="28575">
            <a:solidFill>
              <a:srgbClr val="FF0000"/>
            </a:solidFill>
          </a:ln>
        </p:spPr>
        <p:txBody>
          <a:bodyPr>
            <a:normAutofit/>
          </a:bodyPr>
          <a:lstStyle/>
          <a:p>
            <a:pPr algn="ctr"/>
            <a:r>
              <a:rPr lang="it-IT" sz="2700" dirty="0">
                <a:solidFill>
                  <a:srgbClr val="0070C0"/>
                </a:solidFill>
                <a:latin typeface="Times New Roman" panose="02020603050405020304" pitchFamily="18" charset="0"/>
                <a:cs typeface="Times New Roman" panose="02020603050405020304" pitchFamily="18" charset="0"/>
              </a:rPr>
              <a:t>with the </a:t>
            </a:r>
            <a:r>
              <a:rPr lang="it-IT" sz="2700" dirty="0" err="1">
                <a:solidFill>
                  <a:srgbClr val="0070C0"/>
                </a:solidFill>
                <a:latin typeface="Times New Roman" panose="02020603050405020304" pitchFamily="18" charset="0"/>
                <a:cs typeface="Times New Roman" panose="02020603050405020304" pitchFamily="18" charset="0"/>
              </a:rPr>
              <a:t>real</a:t>
            </a:r>
            <a:r>
              <a:rPr lang="it-IT" sz="2700" dirty="0">
                <a:solidFill>
                  <a:srgbClr val="0070C0"/>
                </a:solidFill>
                <a:latin typeface="Times New Roman" panose="02020603050405020304" pitchFamily="18" charset="0"/>
                <a:cs typeface="Times New Roman" panose="02020603050405020304" pitchFamily="18" charset="0"/>
              </a:rPr>
              <a:t> MariX </a:t>
            </a:r>
            <a:r>
              <a:rPr lang="it-IT" sz="2700" dirty="0" err="1">
                <a:solidFill>
                  <a:srgbClr val="0070C0"/>
                </a:solidFill>
                <a:latin typeface="Times New Roman" panose="02020603050405020304" pitchFamily="18" charset="0"/>
                <a:cs typeface="Times New Roman" panose="02020603050405020304" pitchFamily="18" charset="0"/>
              </a:rPr>
              <a:t>beam</a:t>
            </a:r>
            <a:r>
              <a:rPr lang="it-IT" sz="2700" dirty="0">
                <a:solidFill>
                  <a:srgbClr val="0070C0"/>
                </a:solidFill>
                <a:latin typeface="Times New Roman" panose="02020603050405020304" pitchFamily="18" charset="0"/>
                <a:cs typeface="Times New Roman" panose="02020603050405020304" pitchFamily="18" charset="0"/>
              </a:rPr>
              <a:t> </a:t>
            </a:r>
          </a:p>
        </p:txBody>
      </p:sp>
      <p:pic>
        <p:nvPicPr>
          <p:cNvPr id="19" name="Immagine 18">
            <a:extLst>
              <a:ext uri="{FF2B5EF4-FFF2-40B4-BE49-F238E27FC236}">
                <a16:creationId xmlns:a16="http://schemas.microsoft.com/office/drawing/2014/main" id="{82147722-F628-4209-9F3B-B99B9B9BD8B9}"/>
              </a:ext>
            </a:extLst>
          </p:cNvPr>
          <p:cNvPicPr>
            <a:picLocks noChangeAspect="1"/>
          </p:cNvPicPr>
          <p:nvPr/>
        </p:nvPicPr>
        <p:blipFill>
          <a:blip r:embed="rId2"/>
          <a:stretch>
            <a:fillRect/>
          </a:stretch>
        </p:blipFill>
        <p:spPr>
          <a:xfrm>
            <a:off x="521550" y="1916832"/>
            <a:ext cx="3402378" cy="2064550"/>
          </a:xfrm>
          <a:prstGeom prst="rect">
            <a:avLst/>
          </a:prstGeom>
        </p:spPr>
      </p:pic>
      <p:pic>
        <p:nvPicPr>
          <p:cNvPr id="8" name="Immagine 7">
            <a:extLst>
              <a:ext uri="{FF2B5EF4-FFF2-40B4-BE49-F238E27FC236}">
                <a16:creationId xmlns:a16="http://schemas.microsoft.com/office/drawing/2014/main" id="{52454F12-7A87-43E3-8CE7-73943E149115}"/>
              </a:ext>
            </a:extLst>
          </p:cNvPr>
          <p:cNvPicPr>
            <a:picLocks noChangeAspect="1"/>
          </p:cNvPicPr>
          <p:nvPr/>
        </p:nvPicPr>
        <p:blipFill>
          <a:blip r:embed="rId3"/>
          <a:stretch>
            <a:fillRect/>
          </a:stretch>
        </p:blipFill>
        <p:spPr>
          <a:xfrm>
            <a:off x="4008546" y="2132856"/>
            <a:ext cx="2554227" cy="1782198"/>
          </a:xfrm>
          <a:prstGeom prst="rect">
            <a:avLst/>
          </a:prstGeom>
        </p:spPr>
      </p:pic>
      <p:pic>
        <p:nvPicPr>
          <p:cNvPr id="9" name="Immagine 8">
            <a:extLst>
              <a:ext uri="{FF2B5EF4-FFF2-40B4-BE49-F238E27FC236}">
                <a16:creationId xmlns:a16="http://schemas.microsoft.com/office/drawing/2014/main" id="{97737DF5-5B9E-42B8-99FE-6A4EE9B10A5C}"/>
              </a:ext>
            </a:extLst>
          </p:cNvPr>
          <p:cNvPicPr>
            <a:picLocks noChangeAspect="1"/>
          </p:cNvPicPr>
          <p:nvPr/>
        </p:nvPicPr>
        <p:blipFill>
          <a:blip r:embed="rId4"/>
          <a:stretch>
            <a:fillRect/>
          </a:stretch>
        </p:blipFill>
        <p:spPr>
          <a:xfrm>
            <a:off x="6442788" y="2186862"/>
            <a:ext cx="2371121" cy="1782198"/>
          </a:xfrm>
          <a:prstGeom prst="rect">
            <a:avLst/>
          </a:prstGeom>
        </p:spPr>
      </p:pic>
      <p:pic>
        <p:nvPicPr>
          <p:cNvPr id="6" name="Picture 5">
            <a:extLst>
              <a:ext uri="{FF2B5EF4-FFF2-40B4-BE49-F238E27FC236}">
                <a16:creationId xmlns:a16="http://schemas.microsoft.com/office/drawing/2014/main" id="{08C461C7-D055-014C-8515-44A3C9062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7" name="Immagine 2" descr="infn-new.gif">
            <a:extLst>
              <a:ext uri="{FF2B5EF4-FFF2-40B4-BE49-F238E27FC236}">
                <a16:creationId xmlns:a16="http://schemas.microsoft.com/office/drawing/2014/main" id="{84389C8A-FE2B-6D47-BFA6-1A74FC003D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7078DC2E-254B-A346-BEAC-15C11249F51F}"/>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8558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1007AC3-049A-4B7E-85AC-3888B9427BFC}"/>
              </a:ext>
            </a:extLst>
          </p:cNvPr>
          <p:cNvSpPr txBox="1"/>
          <p:nvPr/>
        </p:nvSpPr>
        <p:spPr>
          <a:xfrm>
            <a:off x="321906" y="1243959"/>
            <a:ext cx="8285584" cy="323165"/>
          </a:xfrm>
          <a:prstGeom prst="rect">
            <a:avLst/>
          </a:prstGeom>
          <a:noFill/>
        </p:spPr>
        <p:txBody>
          <a:bodyPr wrap="square" rtlCol="0">
            <a:spAutoFit/>
          </a:bodyPr>
          <a:lstStyle/>
          <a:p>
            <a:r>
              <a:rPr lang="it-IT" sz="1500" dirty="0">
                <a:latin typeface="Times New Roman" panose="02020603050405020304" pitchFamily="18" charset="0"/>
                <a:cs typeface="Times New Roman" panose="02020603050405020304" pitchFamily="18" charset="0"/>
              </a:rPr>
              <a:t>Cascade performances                                                                to be </a:t>
            </a:r>
            <a:r>
              <a:rPr lang="it-IT" sz="1500" dirty="0" err="1">
                <a:latin typeface="Times New Roman" panose="02020603050405020304" pitchFamily="18" charset="0"/>
                <a:cs typeface="Times New Roman" panose="02020603050405020304" pitchFamily="18" charset="0"/>
              </a:rPr>
              <a:t>compared</a:t>
            </a:r>
            <a:r>
              <a:rPr lang="it-IT" sz="1500" dirty="0">
                <a:latin typeface="Times New Roman" panose="02020603050405020304" pitchFamily="18" charset="0"/>
                <a:cs typeface="Times New Roman" panose="02020603050405020304" pitchFamily="18" charset="0"/>
              </a:rPr>
              <a:t> with </a:t>
            </a:r>
            <a:r>
              <a:rPr lang="it-IT" sz="1500" dirty="0" err="1">
                <a:latin typeface="Times New Roman" panose="02020603050405020304" pitchFamily="18" charset="0"/>
                <a:cs typeface="Times New Roman" panose="02020603050405020304" pitchFamily="18" charset="0"/>
              </a:rPr>
              <a:t>its</a:t>
            </a:r>
            <a:r>
              <a:rPr lang="it-IT" sz="1500" dirty="0">
                <a:latin typeface="Times New Roman" panose="02020603050405020304" pitchFamily="18" charset="0"/>
                <a:cs typeface="Times New Roman" panose="02020603050405020304" pitchFamily="18" charset="0"/>
              </a:rPr>
              <a:t> SASE </a:t>
            </a:r>
            <a:r>
              <a:rPr lang="it-IT" sz="1500" dirty="0" err="1">
                <a:latin typeface="Times New Roman" panose="02020603050405020304" pitchFamily="18" charset="0"/>
                <a:cs typeface="Times New Roman" panose="02020603050405020304" pitchFamily="18" charset="0"/>
              </a:rPr>
              <a:t>counterpart</a:t>
            </a:r>
            <a:r>
              <a:rPr lang="it-IT" sz="1500" dirty="0">
                <a:latin typeface="Times New Roman" panose="02020603050405020304" pitchFamily="18" charset="0"/>
                <a:cs typeface="Times New Roman" panose="02020603050405020304" pitchFamily="18" charset="0"/>
              </a:rPr>
              <a:t> </a:t>
            </a:r>
          </a:p>
        </p:txBody>
      </p:sp>
      <p:sp>
        <p:nvSpPr>
          <p:cNvPr id="4" name="CasellaDiTesto 3">
            <a:extLst>
              <a:ext uri="{FF2B5EF4-FFF2-40B4-BE49-F238E27FC236}">
                <a16:creationId xmlns:a16="http://schemas.microsoft.com/office/drawing/2014/main" id="{6B070CB3-F81C-454F-BA8A-0BD6133D9779}"/>
              </a:ext>
            </a:extLst>
          </p:cNvPr>
          <p:cNvSpPr txBox="1"/>
          <p:nvPr/>
        </p:nvSpPr>
        <p:spPr>
          <a:xfrm>
            <a:off x="2735796" y="4347102"/>
            <a:ext cx="5896229" cy="1708160"/>
          </a:xfrm>
          <a:prstGeom prst="rect">
            <a:avLst/>
          </a:prstGeom>
          <a:noFill/>
        </p:spPr>
        <p:txBody>
          <a:bodyPr wrap="none" rtlCol="0">
            <a:spAutoFit/>
          </a:bodyPr>
          <a:lstStyle/>
          <a:p>
            <a:pPr marL="214313" indent="-214313">
              <a:buFont typeface="Wingdings" panose="05000000000000000000" pitchFamily="2" charset="2"/>
              <a:buChar char="ü"/>
            </a:pPr>
            <a:r>
              <a:rPr lang="it-IT" sz="1500" dirty="0">
                <a:latin typeface="Times New Roman" panose="02020603050405020304" pitchFamily="18" charset="0"/>
                <a:cs typeface="Times New Roman" panose="02020603050405020304" pitchFamily="18" charset="0"/>
              </a:rPr>
              <a:t>Quasi-</a:t>
            </a:r>
            <a:r>
              <a:rPr lang="it-IT" sz="1500" dirty="0" err="1">
                <a:latin typeface="Times New Roman" panose="02020603050405020304" pitchFamily="18" charset="0"/>
                <a:cs typeface="Times New Roman" panose="02020603050405020304" pitchFamily="18" charset="0"/>
              </a:rPr>
              <a:t>Gaussian</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temporal</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profile</a:t>
            </a:r>
            <a:r>
              <a:rPr lang="it-IT" sz="1500" dirty="0">
                <a:latin typeface="Times New Roman" panose="02020603050405020304" pitchFamily="18" charset="0"/>
                <a:cs typeface="Times New Roman" panose="02020603050405020304" pitchFamily="18" charset="0"/>
              </a:rPr>
              <a:t>, with </a:t>
            </a:r>
            <a:r>
              <a:rPr lang="it-IT" sz="1500" dirty="0" err="1">
                <a:latin typeface="Times New Roman" panose="02020603050405020304" pitchFamily="18" charset="0"/>
                <a:cs typeface="Times New Roman" panose="02020603050405020304" pitchFamily="18" charset="0"/>
              </a:rPr>
              <a:t>increased</a:t>
            </a:r>
            <a:r>
              <a:rPr lang="it-IT" sz="1500" dirty="0">
                <a:latin typeface="Times New Roman" panose="02020603050405020304" pitchFamily="18" charset="0"/>
                <a:cs typeface="Times New Roman" panose="02020603050405020304" pitchFamily="18" charset="0"/>
              </a:rPr>
              <a:t> shot-to-shot </a:t>
            </a:r>
            <a:r>
              <a:rPr lang="it-IT" sz="1500" dirty="0" err="1">
                <a:latin typeface="Times New Roman" panose="02020603050405020304" pitchFamily="18" charset="0"/>
                <a:cs typeface="Times New Roman" panose="02020603050405020304" pitchFamily="18" charset="0"/>
              </a:rPr>
              <a:t>stability</a:t>
            </a:r>
            <a:endParaRPr lang="it-IT" sz="15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ü"/>
            </a:pPr>
            <a:r>
              <a:rPr lang="it-IT" sz="1500" dirty="0">
                <a:latin typeface="Times New Roman" panose="02020603050405020304" pitchFamily="18" charset="0"/>
                <a:cs typeface="Times New Roman" panose="02020603050405020304" pitchFamily="18" charset="0"/>
              </a:rPr>
              <a:t>Degree of </a:t>
            </a:r>
            <a:r>
              <a:rPr lang="it-IT" sz="1500" dirty="0" err="1">
                <a:latin typeface="Times New Roman" panose="02020603050405020304" pitchFamily="18" charset="0"/>
                <a:cs typeface="Times New Roman" panose="02020603050405020304" pitchFamily="18" charset="0"/>
              </a:rPr>
              <a:t>temporal</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coherence</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increased</a:t>
            </a:r>
            <a:r>
              <a:rPr lang="it-IT" sz="1500" dirty="0">
                <a:latin typeface="Times New Roman" panose="02020603050405020304" pitchFamily="18" charset="0"/>
                <a:cs typeface="Times New Roman" panose="02020603050405020304" pitchFamily="18" charset="0"/>
              </a:rPr>
              <a:t> by one </a:t>
            </a:r>
            <a:r>
              <a:rPr lang="it-IT" sz="1500" dirty="0" err="1">
                <a:latin typeface="Times New Roman" panose="02020603050405020304" pitchFamily="18" charset="0"/>
                <a:cs typeface="Times New Roman" panose="02020603050405020304" pitchFamily="18" charset="0"/>
              </a:rPr>
              <a:t>order</a:t>
            </a:r>
            <a:r>
              <a:rPr lang="it-IT" sz="1500" dirty="0">
                <a:latin typeface="Times New Roman" panose="02020603050405020304" pitchFamily="18" charset="0"/>
                <a:cs typeface="Times New Roman" panose="02020603050405020304" pitchFamily="18" charset="0"/>
              </a:rPr>
              <a:t> of </a:t>
            </a:r>
            <a:r>
              <a:rPr lang="it-IT" sz="1500" dirty="0" err="1">
                <a:latin typeface="Times New Roman" panose="02020603050405020304" pitchFamily="18" charset="0"/>
                <a:cs typeface="Times New Roman" panose="02020603050405020304" pitchFamily="18" charset="0"/>
              </a:rPr>
              <a:t>magnitude</a:t>
            </a:r>
            <a:endParaRPr lang="it-IT" sz="1500"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ü"/>
            </a:pPr>
            <a:r>
              <a:rPr lang="it-IT" sz="1500" dirty="0">
                <a:latin typeface="Times New Roman" panose="02020603050405020304" pitchFamily="18" charset="0"/>
                <a:cs typeface="Times New Roman" panose="02020603050405020304" pitchFamily="18" charset="0"/>
              </a:rPr>
              <a:t>Natural </a:t>
            </a:r>
            <a:r>
              <a:rPr lang="it-IT" sz="1500" dirty="0" err="1">
                <a:latin typeface="Times New Roman" panose="02020603050405020304" pitchFamily="18" charset="0"/>
                <a:cs typeface="Times New Roman" panose="02020603050405020304" pitchFamily="18" charset="0"/>
              </a:rPr>
              <a:t>synchronization</a:t>
            </a:r>
            <a:r>
              <a:rPr lang="it-IT" sz="1500" dirty="0">
                <a:latin typeface="Times New Roman" panose="02020603050405020304" pitchFamily="18" charset="0"/>
                <a:cs typeface="Times New Roman" panose="02020603050405020304" pitchFamily="18" charset="0"/>
              </a:rPr>
              <a:t> with the laser</a:t>
            </a:r>
          </a:p>
          <a:p>
            <a:pPr marL="214313" indent="-214313">
              <a:buFont typeface="Wingdings" panose="05000000000000000000" pitchFamily="2" charset="2"/>
              <a:buChar char="ü"/>
            </a:pPr>
            <a:r>
              <a:rPr lang="it-IT" sz="1500" b="1" dirty="0" err="1">
                <a:solidFill>
                  <a:srgbClr val="FF0000"/>
                </a:solidFill>
                <a:latin typeface="Times New Roman" panose="02020603050405020304" pitchFamily="18" charset="0"/>
                <a:cs typeface="Times New Roman" panose="02020603050405020304" pitchFamily="18" charset="0"/>
              </a:rPr>
              <a:t>Number</a:t>
            </a:r>
            <a:r>
              <a:rPr lang="it-IT" sz="1500" b="1" dirty="0">
                <a:solidFill>
                  <a:srgbClr val="FF0000"/>
                </a:solidFill>
                <a:latin typeface="Times New Roman" panose="02020603050405020304" pitchFamily="18" charset="0"/>
                <a:cs typeface="Times New Roman" panose="02020603050405020304" pitchFamily="18" charset="0"/>
              </a:rPr>
              <a:t> of </a:t>
            </a:r>
            <a:r>
              <a:rPr lang="it-IT" sz="1500" b="1" dirty="0" err="1">
                <a:solidFill>
                  <a:srgbClr val="FF0000"/>
                </a:solidFill>
                <a:latin typeface="Times New Roman" panose="02020603050405020304" pitchFamily="18" charset="0"/>
                <a:cs typeface="Times New Roman" panose="02020603050405020304" pitchFamily="18" charset="0"/>
              </a:rPr>
              <a:t>photons</a:t>
            </a:r>
            <a:r>
              <a:rPr lang="it-IT" sz="1500" b="1" dirty="0">
                <a:solidFill>
                  <a:srgbClr val="FF0000"/>
                </a:solidFill>
                <a:latin typeface="Times New Roman" panose="02020603050405020304" pitchFamily="18" charset="0"/>
                <a:cs typeface="Times New Roman" panose="02020603050405020304" pitchFamily="18" charset="0"/>
              </a:rPr>
              <a:t> per </a:t>
            </a:r>
            <a:r>
              <a:rPr lang="it-IT" sz="1500" b="1" dirty="0" err="1">
                <a:solidFill>
                  <a:srgbClr val="FF0000"/>
                </a:solidFill>
                <a:latin typeface="Times New Roman" panose="02020603050405020304" pitchFamily="18" charset="0"/>
                <a:cs typeface="Times New Roman" panose="02020603050405020304" pitchFamily="18" charset="0"/>
              </a:rPr>
              <a:t>pulse</a:t>
            </a:r>
            <a:r>
              <a:rPr lang="it-IT" sz="1500" b="1" dirty="0">
                <a:solidFill>
                  <a:srgbClr val="FF0000"/>
                </a:solidFill>
                <a:latin typeface="Times New Roman" panose="02020603050405020304" pitchFamily="18" charset="0"/>
                <a:cs typeface="Times New Roman" panose="02020603050405020304" pitchFamily="18" charset="0"/>
              </a:rPr>
              <a:t> </a:t>
            </a:r>
            <a:r>
              <a:rPr lang="it-IT" sz="1500" b="1" dirty="0" err="1">
                <a:solidFill>
                  <a:srgbClr val="FF0000"/>
                </a:solidFill>
                <a:latin typeface="Times New Roman" panose="02020603050405020304" pitchFamily="18" charset="0"/>
                <a:cs typeface="Times New Roman" panose="02020603050405020304" pitchFamily="18" charset="0"/>
              </a:rPr>
              <a:t>reduced</a:t>
            </a:r>
            <a:r>
              <a:rPr lang="it-IT" sz="1500" b="1" dirty="0">
                <a:solidFill>
                  <a:srgbClr val="FF0000"/>
                </a:solidFill>
                <a:latin typeface="Times New Roman" panose="02020603050405020304" pitchFamily="18" charset="0"/>
                <a:cs typeface="Times New Roman" panose="02020603050405020304" pitchFamily="18" charset="0"/>
              </a:rPr>
              <a:t> by </a:t>
            </a:r>
            <a:r>
              <a:rPr lang="it-IT" sz="1500" b="1" dirty="0" err="1">
                <a:solidFill>
                  <a:srgbClr val="FF0000"/>
                </a:solidFill>
                <a:latin typeface="Times New Roman" panose="02020603050405020304" pitchFamily="18" charset="0"/>
                <a:cs typeface="Times New Roman" panose="02020603050405020304" pitchFamily="18" charset="0"/>
              </a:rPr>
              <a:t>one</a:t>
            </a:r>
            <a:r>
              <a:rPr lang="it-IT" sz="1500" b="1" dirty="0">
                <a:solidFill>
                  <a:srgbClr val="FF0000"/>
                </a:solidFill>
                <a:latin typeface="Times New Roman" panose="02020603050405020304" pitchFamily="18" charset="0"/>
                <a:cs typeface="Times New Roman" panose="02020603050405020304" pitchFamily="18" charset="0"/>
              </a:rPr>
              <a:t> </a:t>
            </a:r>
            <a:r>
              <a:rPr lang="it-IT" sz="1500" b="1" dirty="0" err="1">
                <a:solidFill>
                  <a:srgbClr val="FF0000"/>
                </a:solidFill>
                <a:latin typeface="Times New Roman" panose="02020603050405020304" pitchFamily="18" charset="0"/>
                <a:cs typeface="Times New Roman" panose="02020603050405020304" pitchFamily="18" charset="0"/>
              </a:rPr>
              <a:t>order</a:t>
            </a:r>
            <a:r>
              <a:rPr lang="it-IT" sz="1500" b="1" dirty="0">
                <a:solidFill>
                  <a:srgbClr val="FF0000"/>
                </a:solidFill>
                <a:latin typeface="Times New Roman" panose="02020603050405020304" pitchFamily="18" charset="0"/>
                <a:cs typeface="Times New Roman" panose="02020603050405020304" pitchFamily="18" charset="0"/>
              </a:rPr>
              <a:t> of </a:t>
            </a:r>
            <a:r>
              <a:rPr lang="it-IT" sz="1500" b="1" dirty="0" err="1">
                <a:solidFill>
                  <a:srgbClr val="FF0000"/>
                </a:solidFill>
                <a:latin typeface="Times New Roman" panose="02020603050405020304" pitchFamily="18" charset="0"/>
                <a:cs typeface="Times New Roman" panose="02020603050405020304" pitchFamily="18" charset="0"/>
              </a:rPr>
              <a:t>magnitude</a:t>
            </a:r>
            <a:endParaRPr lang="it-IT" sz="1500" b="1" dirty="0">
              <a:solidFill>
                <a:srgbClr val="FF0000"/>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ü"/>
            </a:pPr>
            <a:r>
              <a:rPr lang="it-IT" sz="1500" b="1" dirty="0" err="1">
                <a:solidFill>
                  <a:srgbClr val="FF0000"/>
                </a:solidFill>
                <a:latin typeface="Times New Roman" panose="02020603050405020304" pitchFamily="18" charset="0"/>
                <a:cs typeface="Times New Roman" panose="02020603050405020304" pitchFamily="18" charset="0"/>
              </a:rPr>
              <a:t>Competition</a:t>
            </a:r>
            <a:r>
              <a:rPr lang="it-IT" sz="1500" b="1" dirty="0">
                <a:solidFill>
                  <a:srgbClr val="FF0000"/>
                </a:solidFill>
                <a:latin typeface="Times New Roman" panose="02020603050405020304" pitchFamily="18" charset="0"/>
                <a:cs typeface="Times New Roman" panose="02020603050405020304" pitchFamily="18" charset="0"/>
              </a:rPr>
              <a:t> SASE -</a:t>
            </a:r>
            <a:r>
              <a:rPr lang="it-IT" sz="1500" b="1" dirty="0" err="1">
                <a:solidFill>
                  <a:srgbClr val="FF0000"/>
                </a:solidFill>
                <a:latin typeface="Times New Roman" panose="02020603050405020304" pitchFamily="18" charset="0"/>
                <a:cs typeface="Times New Roman" panose="02020603050405020304" pitchFamily="18" charset="0"/>
              </a:rPr>
              <a:t>seeded</a:t>
            </a:r>
            <a:endParaRPr lang="it-IT" sz="1500" b="1" dirty="0">
              <a:solidFill>
                <a:srgbClr val="FF0000"/>
              </a:solidFill>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ü"/>
            </a:pPr>
            <a:r>
              <a:rPr lang="it-IT" sz="1500" b="1" dirty="0">
                <a:solidFill>
                  <a:srgbClr val="FF0000"/>
                </a:solidFill>
                <a:latin typeface="Times New Roman" panose="02020603050405020304" pitchFamily="18" charset="0"/>
                <a:cs typeface="Times New Roman" panose="02020603050405020304" pitchFamily="18" charset="0"/>
              </a:rPr>
              <a:t>Lower </a:t>
            </a:r>
            <a:r>
              <a:rPr lang="it-IT" sz="1500" b="1" dirty="0" err="1">
                <a:solidFill>
                  <a:srgbClr val="FF0000"/>
                </a:solidFill>
                <a:latin typeface="Times New Roman" panose="02020603050405020304" pitchFamily="18" charset="0"/>
                <a:cs typeface="Times New Roman" panose="02020603050405020304" pitchFamily="18" charset="0"/>
              </a:rPr>
              <a:t>Repetition</a:t>
            </a:r>
            <a:r>
              <a:rPr lang="it-IT" sz="1500" b="1" dirty="0">
                <a:solidFill>
                  <a:srgbClr val="FF0000"/>
                </a:solidFill>
                <a:latin typeface="Times New Roman" panose="02020603050405020304" pitchFamily="18" charset="0"/>
                <a:cs typeface="Times New Roman" panose="02020603050405020304" pitchFamily="18" charset="0"/>
              </a:rPr>
              <a:t> Rate (100 kHz?  </a:t>
            </a:r>
            <a:r>
              <a:rPr lang="it-IT" sz="1500" b="1" dirty="0" err="1">
                <a:solidFill>
                  <a:srgbClr val="FF0000"/>
                </a:solidFill>
                <a:latin typeface="Times New Roman" panose="02020603050405020304" pitchFamily="18" charset="0"/>
                <a:cs typeface="Times New Roman" panose="02020603050405020304" pitchFamily="18" charset="0"/>
              </a:rPr>
              <a:t>Determined</a:t>
            </a:r>
            <a:r>
              <a:rPr lang="it-IT" sz="1500" b="1" dirty="0">
                <a:solidFill>
                  <a:srgbClr val="FF0000"/>
                </a:solidFill>
                <a:latin typeface="Times New Roman" panose="02020603050405020304" pitchFamily="18" charset="0"/>
                <a:cs typeface="Times New Roman" panose="02020603050405020304" pitchFamily="18" charset="0"/>
              </a:rPr>
              <a:t> by the HGG </a:t>
            </a:r>
            <a:r>
              <a:rPr lang="it-IT" sz="1500" b="1" dirty="0" err="1">
                <a:solidFill>
                  <a:srgbClr val="FF0000"/>
                </a:solidFill>
                <a:latin typeface="Times New Roman" panose="02020603050405020304" pitchFamily="18" charset="0"/>
                <a:cs typeface="Times New Roman" panose="02020603050405020304" pitchFamily="18" charset="0"/>
              </a:rPr>
              <a:t>device</a:t>
            </a:r>
            <a:r>
              <a:rPr lang="it-IT" sz="1500" b="1" dirty="0">
                <a:solidFill>
                  <a:srgbClr val="FF0000"/>
                </a:solidFill>
                <a:latin typeface="Times New Roman" panose="02020603050405020304" pitchFamily="18" charset="0"/>
                <a:cs typeface="Times New Roman" panose="02020603050405020304" pitchFamily="18" charset="0"/>
              </a:rPr>
              <a:t>)</a:t>
            </a:r>
          </a:p>
          <a:p>
            <a:r>
              <a:rPr lang="it-IT" sz="1500" b="1" dirty="0">
                <a:solidFill>
                  <a:srgbClr val="FF0000"/>
                </a:solidFill>
                <a:latin typeface="Times New Roman" panose="02020603050405020304" pitchFamily="18" charset="0"/>
                <a:cs typeface="Times New Roman" panose="02020603050405020304" pitchFamily="18" charset="0"/>
              </a:rPr>
              <a:t> </a:t>
            </a:r>
          </a:p>
        </p:txBody>
      </p:sp>
      <p:pic>
        <p:nvPicPr>
          <p:cNvPr id="5" name="Immagine 4">
            <a:extLst>
              <a:ext uri="{FF2B5EF4-FFF2-40B4-BE49-F238E27FC236}">
                <a16:creationId xmlns:a16="http://schemas.microsoft.com/office/drawing/2014/main" id="{1242C993-FD0E-4FF5-A716-FA15C52F74A4}"/>
              </a:ext>
            </a:extLst>
          </p:cNvPr>
          <p:cNvPicPr>
            <a:picLocks noChangeAspect="1"/>
          </p:cNvPicPr>
          <p:nvPr/>
        </p:nvPicPr>
        <p:blipFill>
          <a:blip r:embed="rId2"/>
          <a:stretch>
            <a:fillRect/>
          </a:stretch>
        </p:blipFill>
        <p:spPr>
          <a:xfrm>
            <a:off x="0" y="1808820"/>
            <a:ext cx="3136011" cy="2264330"/>
          </a:xfrm>
          <a:prstGeom prst="rect">
            <a:avLst/>
          </a:prstGeom>
        </p:spPr>
      </p:pic>
      <p:pic>
        <p:nvPicPr>
          <p:cNvPr id="6" name="Immagine 5">
            <a:extLst>
              <a:ext uri="{FF2B5EF4-FFF2-40B4-BE49-F238E27FC236}">
                <a16:creationId xmlns:a16="http://schemas.microsoft.com/office/drawing/2014/main" id="{97737DF5-5B9E-42B8-99FE-6A4EE9B10A5C}"/>
              </a:ext>
            </a:extLst>
          </p:cNvPr>
          <p:cNvPicPr>
            <a:picLocks noChangeAspect="1"/>
          </p:cNvPicPr>
          <p:nvPr/>
        </p:nvPicPr>
        <p:blipFill>
          <a:blip r:embed="rId3"/>
          <a:stretch>
            <a:fillRect/>
          </a:stretch>
        </p:blipFill>
        <p:spPr>
          <a:xfrm>
            <a:off x="5706126" y="1808820"/>
            <a:ext cx="3136011" cy="2357110"/>
          </a:xfrm>
          <a:prstGeom prst="rect">
            <a:avLst/>
          </a:prstGeom>
        </p:spPr>
      </p:pic>
      <p:sp>
        <p:nvSpPr>
          <p:cNvPr id="7" name="CasellaDiTesto 6">
            <a:extLst>
              <a:ext uri="{FF2B5EF4-FFF2-40B4-BE49-F238E27FC236}">
                <a16:creationId xmlns:a16="http://schemas.microsoft.com/office/drawing/2014/main" id="{323348E8-8155-44D6-A48B-6FFFCF25F93D}"/>
              </a:ext>
            </a:extLst>
          </p:cNvPr>
          <p:cNvSpPr txBox="1"/>
          <p:nvPr/>
        </p:nvSpPr>
        <p:spPr>
          <a:xfrm>
            <a:off x="7575996" y="2564904"/>
            <a:ext cx="1568005" cy="323165"/>
          </a:xfrm>
          <a:prstGeom prst="rect">
            <a:avLst/>
          </a:prstGeom>
          <a:noFill/>
        </p:spPr>
        <p:txBody>
          <a:bodyPr wrap="square" rtlCol="0">
            <a:spAutoFit/>
          </a:bodyPr>
          <a:lstStyle/>
          <a:p>
            <a:r>
              <a:rPr lang="el-GR" sz="1350" dirty="0">
                <a:latin typeface="Cambria Math" panose="02040503050406030204" pitchFamily="18" charset="0"/>
                <a:ea typeface="Cambria Math" panose="02040503050406030204" pitchFamily="18" charset="0"/>
              </a:rPr>
              <a:t>τ</a:t>
            </a:r>
            <a:r>
              <a:rPr lang="it-IT" sz="750" dirty="0">
                <a:latin typeface="Cambria Math" panose="02040503050406030204" pitchFamily="18" charset="0"/>
                <a:ea typeface="Cambria Math" panose="02040503050406030204" pitchFamily="18" charset="0"/>
              </a:rPr>
              <a:t>c</a:t>
            </a:r>
            <a:r>
              <a:rPr lang="it-IT" sz="1500" dirty="0">
                <a:latin typeface="Cambria Math" panose="02040503050406030204" pitchFamily="18" charset="0"/>
                <a:ea typeface="Cambria Math" panose="02040503050406030204" pitchFamily="18" charset="0"/>
              </a:rPr>
              <a:t>∼13fs=10</a:t>
            </a:r>
            <a:r>
              <a:rPr lang="el-GR" sz="1500" dirty="0">
                <a:latin typeface="Cambria Math" panose="02040503050406030204" pitchFamily="18" charset="0"/>
                <a:ea typeface="Cambria Math" panose="02040503050406030204" pitchFamily="18" charset="0"/>
              </a:rPr>
              <a:t> τ</a:t>
            </a:r>
            <a:r>
              <a:rPr lang="it-IT" sz="750" dirty="0" err="1">
                <a:latin typeface="Cambria Math" panose="02040503050406030204" pitchFamily="18" charset="0"/>
                <a:ea typeface="Cambria Math" panose="02040503050406030204" pitchFamily="18" charset="0"/>
              </a:rPr>
              <a:t>c,SASE</a:t>
            </a:r>
            <a:endParaRPr lang="it-IT" sz="750" dirty="0"/>
          </a:p>
        </p:txBody>
      </p:sp>
      <p:pic>
        <p:nvPicPr>
          <p:cNvPr id="9" name="Immagine 8">
            <a:extLst>
              <a:ext uri="{FF2B5EF4-FFF2-40B4-BE49-F238E27FC236}">
                <a16:creationId xmlns:a16="http://schemas.microsoft.com/office/drawing/2014/main" id="{7E4397DF-AAAE-4E40-9B20-E95E4FDD1C32}"/>
              </a:ext>
            </a:extLst>
          </p:cNvPr>
          <p:cNvPicPr>
            <a:picLocks noChangeAspect="1"/>
          </p:cNvPicPr>
          <p:nvPr/>
        </p:nvPicPr>
        <p:blipFill>
          <a:blip r:embed="rId4"/>
          <a:stretch>
            <a:fillRect/>
          </a:stretch>
        </p:blipFill>
        <p:spPr>
          <a:xfrm>
            <a:off x="2309037" y="1034712"/>
            <a:ext cx="2436019" cy="707231"/>
          </a:xfrm>
          <a:prstGeom prst="rect">
            <a:avLst/>
          </a:prstGeom>
        </p:spPr>
      </p:pic>
      <p:sp>
        <p:nvSpPr>
          <p:cNvPr id="10" name="CasellaDiTesto 9">
            <a:extLst>
              <a:ext uri="{FF2B5EF4-FFF2-40B4-BE49-F238E27FC236}">
                <a16:creationId xmlns:a16="http://schemas.microsoft.com/office/drawing/2014/main" id="{17F06F1B-0387-4D41-A51D-6257647968D4}"/>
              </a:ext>
            </a:extLst>
          </p:cNvPr>
          <p:cNvSpPr txBox="1"/>
          <p:nvPr/>
        </p:nvSpPr>
        <p:spPr>
          <a:xfrm>
            <a:off x="683569" y="2564904"/>
            <a:ext cx="748923" cy="300082"/>
          </a:xfrm>
          <a:prstGeom prst="rect">
            <a:avLst/>
          </a:prstGeom>
          <a:noFill/>
        </p:spPr>
        <p:txBody>
          <a:bodyPr wrap="none" rtlCol="0">
            <a:spAutoFit/>
          </a:bodyPr>
          <a:lstStyle/>
          <a:p>
            <a:r>
              <a:rPr lang="it-IT" sz="1350" dirty="0"/>
              <a:t>Q=50pC</a:t>
            </a:r>
          </a:p>
        </p:txBody>
      </p:sp>
      <p:pic>
        <p:nvPicPr>
          <p:cNvPr id="3" name="Immagine 2">
            <a:extLst>
              <a:ext uri="{FF2B5EF4-FFF2-40B4-BE49-F238E27FC236}">
                <a16:creationId xmlns:a16="http://schemas.microsoft.com/office/drawing/2014/main" id="{FD51B0D2-AC8C-4E36-9E47-91FDFD96B651}"/>
              </a:ext>
            </a:extLst>
          </p:cNvPr>
          <p:cNvPicPr>
            <a:picLocks noChangeAspect="1"/>
          </p:cNvPicPr>
          <p:nvPr/>
        </p:nvPicPr>
        <p:blipFill>
          <a:blip r:embed="rId5"/>
          <a:stretch>
            <a:fillRect/>
          </a:stretch>
        </p:blipFill>
        <p:spPr>
          <a:xfrm>
            <a:off x="2735796" y="1862826"/>
            <a:ext cx="3120521" cy="2264330"/>
          </a:xfrm>
          <a:prstGeom prst="rect">
            <a:avLst/>
          </a:prstGeom>
        </p:spPr>
      </p:pic>
      <p:sp>
        <p:nvSpPr>
          <p:cNvPr id="11" name="CasellaDiTesto 10">
            <a:extLst>
              <a:ext uri="{FF2B5EF4-FFF2-40B4-BE49-F238E27FC236}">
                <a16:creationId xmlns:a16="http://schemas.microsoft.com/office/drawing/2014/main" id="{D2DAB709-0DA7-4AAF-B5BD-A47EEF621A84}"/>
              </a:ext>
            </a:extLst>
          </p:cNvPr>
          <p:cNvSpPr txBox="1"/>
          <p:nvPr/>
        </p:nvSpPr>
        <p:spPr>
          <a:xfrm>
            <a:off x="3329862" y="2618910"/>
            <a:ext cx="660758" cy="300082"/>
          </a:xfrm>
          <a:prstGeom prst="rect">
            <a:avLst/>
          </a:prstGeom>
          <a:noFill/>
        </p:spPr>
        <p:txBody>
          <a:bodyPr wrap="none" rtlCol="0">
            <a:spAutoFit/>
          </a:bodyPr>
          <a:lstStyle/>
          <a:p>
            <a:r>
              <a:rPr lang="it-IT" sz="1350" dirty="0"/>
              <a:t>Q=8pC</a:t>
            </a:r>
          </a:p>
        </p:txBody>
      </p:sp>
      <p:sp>
        <p:nvSpPr>
          <p:cNvPr id="8" name="CasellaDiTesto 7"/>
          <p:cNvSpPr txBox="1"/>
          <p:nvPr/>
        </p:nvSpPr>
        <p:spPr>
          <a:xfrm>
            <a:off x="1223628" y="4509120"/>
            <a:ext cx="1050288"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Advantages</a:t>
            </a:r>
            <a:r>
              <a:rPr lang="it-IT" sz="1350" dirty="0">
                <a:latin typeface="Times New Roman" panose="02020603050405020304" pitchFamily="18" charset="0"/>
                <a:cs typeface="Times New Roman" panose="02020603050405020304" pitchFamily="18" charset="0"/>
              </a:rPr>
              <a:t>:</a:t>
            </a:r>
          </a:p>
        </p:txBody>
      </p:sp>
      <p:sp>
        <p:nvSpPr>
          <p:cNvPr id="12" name="CasellaDiTesto 11"/>
          <p:cNvSpPr txBox="1"/>
          <p:nvPr/>
        </p:nvSpPr>
        <p:spPr>
          <a:xfrm>
            <a:off x="1331640" y="5319210"/>
            <a:ext cx="941348" cy="300082"/>
          </a:xfrm>
          <a:prstGeom prst="rect">
            <a:avLst/>
          </a:prstGeom>
          <a:noFill/>
        </p:spPr>
        <p:txBody>
          <a:bodyPr wrap="none" rtlCol="0">
            <a:spAutoFit/>
          </a:bodyPr>
          <a:lstStyle/>
          <a:p>
            <a:r>
              <a:rPr lang="it-IT" sz="1350" b="1" dirty="0" err="1">
                <a:solidFill>
                  <a:srgbClr val="FF0000"/>
                </a:solidFill>
                <a:latin typeface="Times New Roman" panose="02020603050405020304" pitchFamily="18" charset="0"/>
                <a:cs typeface="Times New Roman" panose="02020603050405020304" pitchFamily="18" charset="0"/>
              </a:rPr>
              <a:t>Problems</a:t>
            </a:r>
            <a:r>
              <a:rPr lang="it-IT" sz="1350" b="1" dirty="0">
                <a:solidFill>
                  <a:srgbClr val="FF0000"/>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13A42061-6C46-AD4D-B024-2321CE983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4" name="Immagine 2" descr="infn-new.gif">
            <a:extLst>
              <a:ext uri="{FF2B5EF4-FFF2-40B4-BE49-F238E27FC236}">
                <a16:creationId xmlns:a16="http://schemas.microsoft.com/office/drawing/2014/main" id="{2B42D8A3-69F2-A94E-A331-9C308FA9931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Footer Placeholder 2">
            <a:extLst>
              <a:ext uri="{FF2B5EF4-FFF2-40B4-BE49-F238E27FC236}">
                <a16:creationId xmlns:a16="http://schemas.microsoft.com/office/drawing/2014/main" id="{29CAE25C-1592-1441-9D40-7C774229EB44}"/>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95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1524000" cy="486475"/>
          </a:xfrm>
          <a:prstGeom prst="rect">
            <a:avLst/>
          </a:prstGeom>
        </p:spPr>
      </p:pic>
      <p:pic>
        <p:nvPicPr>
          <p:cNvPr id="4" name="Picture 3">
            <a:extLst>
              <a:ext uri="{FF2B5EF4-FFF2-40B4-BE49-F238E27FC236}">
                <a16:creationId xmlns:a16="http://schemas.microsoft.com/office/drawing/2014/main" id="{8D5A8331-DC58-C44F-BDDE-C8A72E46D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05" y="0"/>
            <a:ext cx="6703695" cy="6858000"/>
          </a:xfrm>
          <a:prstGeom prst="rect">
            <a:avLst/>
          </a:prstGeom>
        </p:spPr>
      </p:pic>
      <p:sp>
        <p:nvSpPr>
          <p:cNvPr id="8" name="TextBox 7">
            <a:extLst>
              <a:ext uri="{FF2B5EF4-FFF2-40B4-BE49-F238E27FC236}">
                <a16:creationId xmlns:a16="http://schemas.microsoft.com/office/drawing/2014/main" id="{51B740E7-1588-AC4F-BCEA-17FCB194147B}"/>
              </a:ext>
            </a:extLst>
          </p:cNvPr>
          <p:cNvSpPr txBox="1"/>
          <p:nvPr/>
        </p:nvSpPr>
        <p:spPr>
          <a:xfrm>
            <a:off x="6629400" y="3581400"/>
            <a:ext cx="2231701" cy="646331"/>
          </a:xfrm>
          <a:prstGeom prst="rect">
            <a:avLst/>
          </a:prstGeom>
          <a:solidFill>
            <a:srgbClr val="92D050"/>
          </a:solidFill>
        </p:spPr>
        <p:txBody>
          <a:bodyPr wrap="none" rtlCol="0">
            <a:spAutoFit/>
          </a:bodyPr>
          <a:lstStyle/>
          <a:p>
            <a:pPr algn="ctr"/>
            <a:r>
              <a:rPr lang="it-IT">
                <a:latin typeface="Casual" pitchFamily="2" charset="77"/>
              </a:rPr>
              <a:t>Executive Summary</a:t>
            </a:r>
          </a:p>
          <a:p>
            <a:pPr algn="ctr"/>
            <a:r>
              <a:rPr lang="it-IT">
                <a:latin typeface="Casual" pitchFamily="2" charset="77"/>
              </a:rPr>
              <a:t>published on NIM-A</a:t>
            </a:r>
          </a:p>
        </p:txBody>
      </p:sp>
    </p:spTree>
    <p:extLst>
      <p:ext uri="{BB962C8B-B14F-4D97-AF65-F5344CB8AC3E}">
        <p14:creationId xmlns:p14="http://schemas.microsoft.com/office/powerpoint/2010/main" val="20973635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63F7F3-DAD6-402D-8191-1F87E0098454}"/>
              </a:ext>
            </a:extLst>
          </p:cNvPr>
          <p:cNvSpPr>
            <a:spLocks noGrp="1"/>
          </p:cNvSpPr>
          <p:nvPr>
            <p:ph type="title"/>
          </p:nvPr>
        </p:nvSpPr>
        <p:spPr>
          <a:xfrm>
            <a:off x="252000" y="944724"/>
            <a:ext cx="8640000" cy="675000"/>
          </a:xfrm>
          <a:ln w="28575">
            <a:solidFill>
              <a:srgbClr val="FF0000"/>
            </a:solidFill>
          </a:ln>
        </p:spPr>
        <p:txBody>
          <a:bodyPr>
            <a:normAutofit/>
          </a:bodyPr>
          <a:lstStyle/>
          <a:p>
            <a:pPr algn="ctr"/>
            <a:r>
              <a:rPr lang="it-IT" sz="2700" dirty="0">
                <a:solidFill>
                  <a:schemeClr val="accent1">
                    <a:lumMod val="50000"/>
                  </a:schemeClr>
                </a:solidFill>
                <a:latin typeface="Times New Roman" panose="02020603050405020304" pitchFamily="18" charset="0"/>
                <a:cs typeface="Times New Roman" panose="02020603050405020304" pitchFamily="18" charset="0"/>
              </a:rPr>
              <a:t>2) </a:t>
            </a:r>
            <a:r>
              <a:rPr lang="it-IT" sz="2700" dirty="0" err="1">
                <a:solidFill>
                  <a:schemeClr val="accent1">
                    <a:lumMod val="50000"/>
                  </a:schemeClr>
                </a:solidFill>
                <a:latin typeface="Times New Roman" panose="02020603050405020304" pitchFamily="18" charset="0"/>
                <a:cs typeface="Times New Roman" panose="02020603050405020304" pitchFamily="18" charset="0"/>
              </a:rPr>
              <a:t>Cascade</a:t>
            </a:r>
            <a:r>
              <a:rPr lang="it-IT" sz="2700" dirty="0">
                <a:solidFill>
                  <a:schemeClr val="accent1">
                    <a:lumMod val="50000"/>
                  </a:schemeClr>
                </a:solidFill>
                <a:latin typeface="Times New Roman" panose="02020603050405020304" pitchFamily="18" charset="0"/>
                <a:cs typeface="Times New Roman" panose="02020603050405020304" pitchFamily="18" charset="0"/>
              </a:rPr>
              <a:t> with a FEL </a:t>
            </a:r>
            <a:r>
              <a:rPr lang="it-IT" sz="2700" dirty="0" err="1">
                <a:solidFill>
                  <a:schemeClr val="accent1">
                    <a:lumMod val="50000"/>
                  </a:schemeClr>
                </a:solidFill>
                <a:latin typeface="Times New Roman" panose="02020603050405020304" pitchFamily="18" charset="0"/>
                <a:cs typeface="Times New Roman" panose="02020603050405020304" pitchFamily="18" charset="0"/>
              </a:rPr>
              <a:t>oscillator</a:t>
            </a:r>
            <a:r>
              <a:rPr lang="it-IT" sz="2700" dirty="0">
                <a:solidFill>
                  <a:schemeClr val="accent1">
                    <a:lumMod val="50000"/>
                  </a:schemeClr>
                </a:solidFill>
                <a:latin typeface="Times New Roman" panose="02020603050405020304" pitchFamily="18" charset="0"/>
                <a:cs typeface="Times New Roman" panose="02020603050405020304" pitchFamily="18" charset="0"/>
              </a:rPr>
              <a:t> </a:t>
            </a:r>
            <a:r>
              <a:rPr lang="it-IT" sz="2700" dirty="0" err="1">
                <a:solidFill>
                  <a:schemeClr val="accent1">
                    <a:lumMod val="50000"/>
                  </a:schemeClr>
                </a:solidFill>
                <a:latin typeface="Times New Roman" panose="02020603050405020304" pitchFamily="18" charset="0"/>
                <a:cs typeface="Times New Roman" panose="02020603050405020304" pitchFamily="18" charset="0"/>
              </a:rPr>
              <a:t>as</a:t>
            </a:r>
            <a:r>
              <a:rPr lang="it-IT" sz="2700" dirty="0">
                <a:solidFill>
                  <a:schemeClr val="accent1">
                    <a:lumMod val="50000"/>
                  </a:schemeClr>
                </a:solidFill>
                <a:latin typeface="Times New Roman" panose="02020603050405020304" pitchFamily="18" charset="0"/>
                <a:cs typeface="Times New Roman" panose="02020603050405020304" pitchFamily="18" charset="0"/>
              </a:rPr>
              <a:t> </a:t>
            </a:r>
            <a:r>
              <a:rPr lang="it-IT" sz="2700" dirty="0" err="1">
                <a:solidFill>
                  <a:schemeClr val="accent1">
                    <a:lumMod val="50000"/>
                  </a:schemeClr>
                </a:solidFill>
                <a:latin typeface="Times New Roman" panose="02020603050405020304" pitchFamily="18" charset="0"/>
                <a:cs typeface="Times New Roman" panose="02020603050405020304" pitchFamily="18" charset="0"/>
              </a:rPr>
              <a:t>seed</a:t>
            </a:r>
            <a:endParaRPr lang="it-IT" sz="27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0831F511-6F24-4EBD-AB0A-63EA5B731712}"/>
              </a:ext>
            </a:extLst>
          </p:cNvPr>
          <p:cNvPicPr>
            <a:picLocks noChangeAspect="1"/>
          </p:cNvPicPr>
          <p:nvPr/>
        </p:nvPicPr>
        <p:blipFill>
          <a:blip r:embed="rId2"/>
          <a:stretch>
            <a:fillRect/>
          </a:stretch>
        </p:blipFill>
        <p:spPr>
          <a:xfrm>
            <a:off x="251520" y="1754814"/>
            <a:ext cx="6244894" cy="1615355"/>
          </a:xfrm>
          <a:prstGeom prst="rect">
            <a:avLst/>
          </a:prstGeom>
        </p:spPr>
      </p:pic>
      <p:pic>
        <p:nvPicPr>
          <p:cNvPr id="6" name="Immagine 5">
            <a:extLst>
              <a:ext uri="{FF2B5EF4-FFF2-40B4-BE49-F238E27FC236}">
                <a16:creationId xmlns:a16="http://schemas.microsoft.com/office/drawing/2014/main" id="{E699671D-E215-4D63-9735-44C0E7E01249}"/>
              </a:ext>
            </a:extLst>
          </p:cNvPr>
          <p:cNvPicPr>
            <a:picLocks noChangeAspect="1"/>
          </p:cNvPicPr>
          <p:nvPr/>
        </p:nvPicPr>
        <p:blipFill>
          <a:blip r:embed="rId3"/>
          <a:stretch>
            <a:fillRect/>
          </a:stretch>
        </p:blipFill>
        <p:spPr>
          <a:xfrm>
            <a:off x="3275856" y="2672917"/>
            <a:ext cx="1650599" cy="1245872"/>
          </a:xfrm>
          <a:prstGeom prst="rect">
            <a:avLst/>
          </a:prstGeom>
        </p:spPr>
      </p:pic>
      <p:cxnSp>
        <p:nvCxnSpPr>
          <p:cNvPr id="8" name="Connettore curvo 7">
            <a:extLst>
              <a:ext uri="{FF2B5EF4-FFF2-40B4-BE49-F238E27FC236}">
                <a16:creationId xmlns:a16="http://schemas.microsoft.com/office/drawing/2014/main" id="{AE50DC94-28C9-49F5-AA86-B063939748C1}"/>
              </a:ext>
            </a:extLst>
          </p:cNvPr>
          <p:cNvCxnSpPr>
            <a:cxnSpLocks/>
          </p:cNvCxnSpPr>
          <p:nvPr/>
        </p:nvCxnSpPr>
        <p:spPr>
          <a:xfrm>
            <a:off x="2411761" y="2564904"/>
            <a:ext cx="940034" cy="55438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1426CC68-06AF-41C7-8877-90F5DAE94220}"/>
              </a:ext>
            </a:extLst>
          </p:cNvPr>
          <p:cNvSpPr txBox="1"/>
          <p:nvPr/>
        </p:nvSpPr>
        <p:spPr>
          <a:xfrm>
            <a:off x="4950042" y="2726922"/>
            <a:ext cx="1571264" cy="1454244"/>
          </a:xfrm>
          <a:prstGeom prst="rect">
            <a:avLst/>
          </a:prstGeom>
          <a:noFill/>
        </p:spPr>
        <p:txBody>
          <a:bodyPr wrap="none" rtlCol="0">
            <a:spAutoFit/>
          </a:bodyPr>
          <a:lstStyle/>
          <a:p>
            <a:r>
              <a:rPr lang="el-GR" sz="1500" dirty="0"/>
              <a:t>λ</a:t>
            </a:r>
            <a:r>
              <a:rPr lang="it-IT" sz="1500" dirty="0"/>
              <a:t> = 13.6nm  (H59)</a:t>
            </a:r>
          </a:p>
          <a:p>
            <a:r>
              <a:rPr lang="it-IT" sz="1500" dirty="0"/>
              <a:t>E = 10-20nJ</a:t>
            </a:r>
          </a:p>
          <a:p>
            <a:r>
              <a:rPr lang="el-GR" sz="1500" dirty="0">
                <a:latin typeface="Calibri" panose="020F0502020204030204" pitchFamily="34" charset="0"/>
                <a:ea typeface="Cambria Math" panose="02040503050406030204" pitchFamily="18" charset="0"/>
                <a:cs typeface="Calibri" panose="020F0502020204030204" pitchFamily="34" charset="0"/>
              </a:rPr>
              <a:t>σ</a:t>
            </a:r>
            <a:r>
              <a:rPr lang="it-IT" sz="1500" dirty="0">
                <a:latin typeface="Calibri" panose="020F0502020204030204" pitchFamily="34" charset="0"/>
                <a:ea typeface="Cambria Math" panose="02040503050406030204" pitchFamily="18" charset="0"/>
                <a:cs typeface="Calibri" panose="020F0502020204030204" pitchFamily="34" charset="0"/>
              </a:rPr>
              <a:t> </a:t>
            </a:r>
            <a:r>
              <a:rPr lang="it-IT" sz="1500" dirty="0">
                <a:latin typeface="Cambria Math" panose="02040503050406030204" pitchFamily="18" charset="0"/>
                <a:ea typeface="Cambria Math" panose="02040503050406030204" pitchFamily="18" charset="0"/>
                <a:cs typeface="Calibri" panose="020F0502020204030204" pitchFamily="34" charset="0"/>
              </a:rPr>
              <a:t>∼ 2µm (</a:t>
            </a:r>
            <a:r>
              <a:rPr lang="it-IT" sz="1500" dirty="0" err="1">
                <a:latin typeface="Cambria Math" panose="02040503050406030204" pitchFamily="18" charset="0"/>
                <a:ea typeface="Cambria Math" panose="02040503050406030204" pitchFamily="18" charset="0"/>
                <a:cs typeface="Calibri" panose="020F0502020204030204" pitchFamily="34" charset="0"/>
              </a:rPr>
              <a:t>rms</a:t>
            </a:r>
            <a:r>
              <a:rPr lang="it-IT" sz="1500" dirty="0">
                <a:latin typeface="Cambria Math" panose="02040503050406030204" pitchFamily="18" charset="0"/>
                <a:ea typeface="Cambria Math" panose="02040503050406030204" pitchFamily="18" charset="0"/>
                <a:cs typeface="Calibri" panose="020F0502020204030204" pitchFamily="34" charset="0"/>
              </a:rPr>
              <a:t>)</a:t>
            </a:r>
          </a:p>
          <a:p>
            <a:r>
              <a:rPr lang="it-IT" sz="1500" dirty="0">
                <a:latin typeface="Cambria Math" panose="02040503050406030204" pitchFamily="18" charset="0"/>
                <a:ea typeface="Cambria Math" panose="02040503050406030204" pitchFamily="18" charset="0"/>
                <a:cs typeface="Calibri" panose="020F0502020204030204" pitchFamily="34" charset="0"/>
              </a:rPr>
              <a:t>div = 55µrad</a:t>
            </a:r>
          </a:p>
          <a:p>
            <a:r>
              <a:rPr lang="it-IT" sz="1500" dirty="0"/>
              <a:t>size = 100</a:t>
            </a:r>
            <a:r>
              <a:rPr lang="it-IT" sz="1500" dirty="0">
                <a:latin typeface="Cambria Math" panose="02040503050406030204" pitchFamily="18" charset="0"/>
                <a:ea typeface="Cambria Math" panose="02040503050406030204" pitchFamily="18" charset="0"/>
                <a:cs typeface="Calibri" panose="020F0502020204030204" pitchFamily="34" charset="0"/>
              </a:rPr>
              <a:t>µm</a:t>
            </a:r>
            <a:endParaRPr lang="it-IT" sz="1500" dirty="0"/>
          </a:p>
          <a:p>
            <a:endParaRPr lang="it-IT" sz="1350" dirty="0"/>
          </a:p>
        </p:txBody>
      </p:sp>
      <p:sp>
        <p:nvSpPr>
          <p:cNvPr id="16" name="CasellaDiTesto 15">
            <a:extLst>
              <a:ext uri="{FF2B5EF4-FFF2-40B4-BE49-F238E27FC236}">
                <a16:creationId xmlns:a16="http://schemas.microsoft.com/office/drawing/2014/main" id="{FD99055B-2718-40E9-993A-114F9594C057}"/>
              </a:ext>
            </a:extLst>
          </p:cNvPr>
          <p:cNvSpPr txBox="1"/>
          <p:nvPr/>
        </p:nvSpPr>
        <p:spPr>
          <a:xfrm>
            <a:off x="6624228" y="2942947"/>
            <a:ext cx="2268252" cy="646331"/>
          </a:xfrm>
          <a:prstGeom prst="rect">
            <a:avLst/>
          </a:prstGeom>
          <a:noFill/>
        </p:spPr>
        <p:txBody>
          <a:bodyPr wrap="square" rtlCol="0">
            <a:spAutoFit/>
          </a:bodyPr>
          <a:lstStyle/>
          <a:p>
            <a:r>
              <a:rPr lang="it-IT" sz="900" dirty="0"/>
              <a:t>From Q. Huang et al., </a:t>
            </a:r>
            <a:r>
              <a:rPr lang="en-US" sz="900" i="1" dirty="0"/>
              <a:t>High efficiency structured EUV multilayer mirror for spectral filtering of long wavelengths, </a:t>
            </a:r>
            <a:r>
              <a:rPr lang="en-US" sz="900" dirty="0"/>
              <a:t>Optical Society of America </a:t>
            </a:r>
            <a:r>
              <a:rPr lang="it-IT" sz="900" dirty="0"/>
              <a:t>(2014)</a:t>
            </a:r>
          </a:p>
        </p:txBody>
      </p:sp>
      <p:sp>
        <p:nvSpPr>
          <p:cNvPr id="18" name="CasellaDiTesto 17">
            <a:extLst>
              <a:ext uri="{FF2B5EF4-FFF2-40B4-BE49-F238E27FC236}">
                <a16:creationId xmlns:a16="http://schemas.microsoft.com/office/drawing/2014/main" id="{AC6D4537-E19D-4073-AAB9-FAE68CE904CC}"/>
              </a:ext>
            </a:extLst>
          </p:cNvPr>
          <p:cNvSpPr txBox="1"/>
          <p:nvPr/>
        </p:nvSpPr>
        <p:spPr>
          <a:xfrm>
            <a:off x="629563" y="4293096"/>
            <a:ext cx="5014052" cy="784830"/>
          </a:xfrm>
          <a:prstGeom prst="rect">
            <a:avLst/>
          </a:prstGeom>
          <a:noFill/>
        </p:spPr>
        <p:txBody>
          <a:bodyPr wrap="square" rtlCol="0">
            <a:spAutoFit/>
          </a:bodyPr>
          <a:lstStyle/>
          <a:p>
            <a:r>
              <a:rPr lang="it-IT" sz="1500" dirty="0" err="1">
                <a:latin typeface="Times New Roman" panose="02020603050405020304" pitchFamily="18" charset="0"/>
                <a:cs typeface="Times New Roman" panose="02020603050405020304" pitchFamily="18" charset="0"/>
              </a:rPr>
              <a:t>Developments</a:t>
            </a:r>
            <a:r>
              <a:rPr lang="it-IT" sz="1500" dirty="0">
                <a:latin typeface="Times New Roman" panose="02020603050405020304" pitchFamily="18" charset="0"/>
                <a:cs typeface="Times New Roman" panose="02020603050405020304" pitchFamily="18" charset="0"/>
              </a:rPr>
              <a:t> in EUV multi-</a:t>
            </a:r>
            <a:r>
              <a:rPr lang="it-IT" sz="1500" dirty="0" err="1">
                <a:latin typeface="Times New Roman" panose="02020603050405020304" pitchFamily="18" charset="0"/>
                <a:cs typeface="Times New Roman" panose="02020603050405020304" pitchFamily="18" charset="0"/>
              </a:rPr>
              <a:t>layer</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coatings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allow</a:t>
            </a:r>
            <a:r>
              <a:rPr lang="it-IT" sz="1500" dirty="0">
                <a:latin typeface="Times New Roman" panose="02020603050405020304" pitchFamily="18" charset="0"/>
                <a:cs typeface="Times New Roman" panose="02020603050405020304" pitchFamily="18" charset="0"/>
              </a:rPr>
              <a:t> the use of </a:t>
            </a:r>
            <a:r>
              <a:rPr lang="it-IT" sz="1500" dirty="0" err="1">
                <a:latin typeface="Times New Roman" panose="02020603050405020304" pitchFamily="18" charset="0"/>
                <a:cs typeface="Times New Roman" panose="02020603050405020304" pitchFamily="18" charset="0"/>
              </a:rPr>
              <a:t>Mo</a:t>
            </a:r>
            <a:r>
              <a:rPr lang="it-IT" sz="1500" dirty="0">
                <a:latin typeface="Times New Roman" panose="02020603050405020304" pitchFamily="18" charset="0"/>
                <a:cs typeface="Times New Roman" panose="02020603050405020304" pitchFamily="18" charset="0"/>
              </a:rPr>
              <a:t>/Si-like </a:t>
            </a:r>
            <a:r>
              <a:rPr lang="it-IT" sz="1500" dirty="0" err="1">
                <a:latin typeface="Times New Roman" panose="02020603050405020304" pitchFamily="18" charset="0"/>
                <a:cs typeface="Times New Roman" panose="02020603050405020304" pitchFamily="18" charset="0"/>
              </a:rPr>
              <a:t>mirrors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at</a:t>
            </a:r>
            <a:r>
              <a:rPr lang="it-IT" sz="1500" dirty="0">
                <a:latin typeface="Times New Roman" panose="02020603050405020304" pitchFamily="18" charset="0"/>
                <a:cs typeface="Times New Roman" panose="02020603050405020304" pitchFamily="18" charset="0"/>
              </a:rPr>
              <a:t> </a:t>
            </a:r>
            <a:r>
              <a:rPr lang="el-GR" sz="1500" dirty="0"/>
              <a:t>λ</a:t>
            </a:r>
            <a:r>
              <a:rPr lang="it-IT" sz="1500" dirty="0"/>
              <a:t> </a:t>
            </a:r>
            <a:r>
              <a:rPr lang="it-IT" sz="1500" dirty="0">
                <a:latin typeface="Times New Roman" panose="02020603050405020304" pitchFamily="18" charset="0"/>
                <a:cs typeface="Times New Roman" panose="02020603050405020304" pitchFamily="18" charset="0"/>
              </a:rPr>
              <a:t>= 13.6 nm with </a:t>
            </a:r>
            <a:r>
              <a:rPr lang="it-IT" sz="1500" dirty="0" err="1">
                <a:latin typeface="Times New Roman" panose="02020603050405020304" pitchFamily="18" charset="0"/>
                <a:cs typeface="Times New Roman" panose="02020603050405020304" pitchFamily="18" charset="0"/>
              </a:rPr>
              <a:t>reflectivities</a:t>
            </a:r>
            <a:r>
              <a:rPr lang="it-IT" sz="1500" dirty="0">
                <a:latin typeface="Times New Roman" panose="02020603050405020304" pitchFamily="18" charset="0"/>
                <a:cs typeface="Times New Roman" panose="02020603050405020304" pitchFamily="18" charset="0"/>
              </a:rPr>
              <a:t> up to 75%, </a:t>
            </a:r>
            <a:r>
              <a:rPr lang="it-IT" sz="1500" dirty="0" err="1">
                <a:latin typeface="Times New Roman" panose="02020603050405020304" pitchFamily="18" charset="0"/>
                <a:cs typeface="Times New Roman" panose="02020603050405020304" pitchFamily="18" charset="0"/>
              </a:rPr>
              <a:t>depending</a:t>
            </a:r>
            <a:r>
              <a:rPr lang="it-IT" sz="1500" dirty="0">
                <a:latin typeface="Times New Roman" panose="02020603050405020304" pitchFamily="18" charset="0"/>
                <a:cs typeface="Times New Roman" panose="02020603050405020304" pitchFamily="18" charset="0"/>
              </a:rPr>
              <a:t> on the angle of </a:t>
            </a:r>
            <a:r>
              <a:rPr lang="it-IT" sz="1500" dirty="0" err="1">
                <a:latin typeface="Times New Roman" panose="02020603050405020304" pitchFamily="18" charset="0"/>
                <a:cs typeface="Times New Roman" panose="02020603050405020304" pitchFamily="18" charset="0"/>
              </a:rPr>
              <a:t>incidence</a:t>
            </a:r>
            <a:r>
              <a:rPr lang="it-IT" sz="1500" dirty="0">
                <a:latin typeface="Times New Roman" panose="02020603050405020304" pitchFamily="18" charset="0"/>
                <a:cs typeface="Times New Roman" panose="02020603050405020304" pitchFamily="18" charset="0"/>
              </a:rPr>
              <a:t> and </a:t>
            </a:r>
            <a:r>
              <a:rPr lang="it-IT" sz="1500" dirty="0" err="1">
                <a:latin typeface="Times New Roman" panose="02020603050405020304" pitchFamily="18" charset="0"/>
                <a:cs typeface="Times New Roman" panose="02020603050405020304" pitchFamily="18" charset="0"/>
              </a:rPr>
              <a:t>polarization</a:t>
            </a:r>
            <a:r>
              <a:rPr lang="it-IT" sz="1500" dirty="0">
                <a:latin typeface="Times New Roman" panose="02020603050405020304" pitchFamily="18" charset="0"/>
                <a:cs typeface="Times New Roman" panose="02020603050405020304" pitchFamily="18" charset="0"/>
              </a:rPr>
              <a:t>.</a:t>
            </a:r>
          </a:p>
        </p:txBody>
      </p:sp>
      <p:pic>
        <p:nvPicPr>
          <p:cNvPr id="14" name="Immagine 13">
            <a:extLst>
              <a:ext uri="{FF2B5EF4-FFF2-40B4-BE49-F238E27FC236}">
                <a16:creationId xmlns:a16="http://schemas.microsoft.com/office/drawing/2014/main" id="{541F0A95-037B-4625-AAE8-5237329F658D}"/>
              </a:ext>
            </a:extLst>
          </p:cNvPr>
          <p:cNvPicPr>
            <a:picLocks noChangeAspect="1"/>
          </p:cNvPicPr>
          <p:nvPr/>
        </p:nvPicPr>
        <p:blipFill>
          <a:blip r:embed="rId4"/>
          <a:stretch>
            <a:fillRect/>
          </a:stretch>
        </p:blipFill>
        <p:spPr>
          <a:xfrm>
            <a:off x="6570222" y="3807042"/>
            <a:ext cx="2577041" cy="1587619"/>
          </a:xfrm>
          <a:prstGeom prst="rect">
            <a:avLst/>
          </a:prstGeom>
        </p:spPr>
      </p:pic>
      <p:sp>
        <p:nvSpPr>
          <p:cNvPr id="3" name="CasellaDiTesto 2"/>
          <p:cNvSpPr txBox="1"/>
          <p:nvPr/>
        </p:nvSpPr>
        <p:spPr>
          <a:xfrm>
            <a:off x="1817694" y="3374994"/>
            <a:ext cx="1569660"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After</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twelve</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rounds</a:t>
            </a:r>
            <a:endParaRPr lang="it-IT" sz="135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1BB186E-F938-7C47-916C-CA4276C24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13" name="Immagine 2" descr="infn-new.gif">
            <a:extLst>
              <a:ext uri="{FF2B5EF4-FFF2-40B4-BE49-F238E27FC236}">
                <a16:creationId xmlns:a16="http://schemas.microsoft.com/office/drawing/2014/main" id="{1B96D84E-D724-FB40-898A-C19E696AC7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Footer Placeholder 2">
            <a:extLst>
              <a:ext uri="{FF2B5EF4-FFF2-40B4-BE49-F238E27FC236}">
                <a16:creationId xmlns:a16="http://schemas.microsoft.com/office/drawing/2014/main" id="{CA263A95-DA80-314E-8FF3-3456EB28740B}"/>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8818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05CA7A-8870-45CD-B6DE-F0698016FBED}"/>
              </a:ext>
            </a:extLst>
          </p:cNvPr>
          <p:cNvSpPr>
            <a:spLocks noGrp="1"/>
          </p:cNvSpPr>
          <p:nvPr>
            <p:ph type="title"/>
          </p:nvPr>
        </p:nvSpPr>
        <p:spPr>
          <a:xfrm>
            <a:off x="1601670" y="923322"/>
            <a:ext cx="7020780" cy="905478"/>
          </a:xfrm>
        </p:spPr>
        <p:txBody>
          <a:bodyPr>
            <a:normAutofit/>
          </a:bodyPr>
          <a:lstStyle/>
          <a:p>
            <a:r>
              <a:rPr lang="it-IT" sz="3000" dirty="0"/>
              <a:t>    </a:t>
            </a:r>
            <a:r>
              <a:rPr lang="it-IT" sz="3000" dirty="0">
                <a:solidFill>
                  <a:schemeClr val="accent1">
                    <a:lumMod val="50000"/>
                  </a:schemeClr>
                </a:solidFill>
                <a:latin typeface="Times New Roman" panose="02020603050405020304" pitchFamily="18" charset="0"/>
                <a:cs typeface="Times New Roman" panose="02020603050405020304" pitchFamily="18" charset="0"/>
              </a:rPr>
              <a:t>Results of the 5x3 </a:t>
            </a:r>
            <a:r>
              <a:rPr lang="it-IT" sz="3000" dirty="0" err="1">
                <a:solidFill>
                  <a:schemeClr val="accent1">
                    <a:lumMod val="50000"/>
                  </a:schemeClr>
                </a:solidFill>
                <a:latin typeface="Times New Roman" panose="02020603050405020304" pitchFamily="18" charset="0"/>
                <a:cs typeface="Times New Roman" panose="02020603050405020304" pitchFamily="18" charset="0"/>
              </a:rPr>
              <a:t>cascade</a:t>
            </a:r>
            <a:r>
              <a:rPr lang="it-IT" sz="3000" dirty="0">
                <a:solidFill>
                  <a:schemeClr val="accent1">
                    <a:lumMod val="50000"/>
                  </a:schemeClr>
                </a:solidFill>
                <a:latin typeface="Times New Roman" panose="02020603050405020304" pitchFamily="18" charset="0"/>
                <a:cs typeface="Times New Roman" panose="02020603050405020304" pitchFamily="18" charset="0"/>
              </a:rPr>
              <a:t> </a:t>
            </a:r>
            <a:r>
              <a:rPr lang="it-IT" sz="3000" dirty="0" err="1">
                <a:solidFill>
                  <a:schemeClr val="accent1">
                    <a:lumMod val="50000"/>
                  </a:schemeClr>
                </a:solidFill>
                <a:latin typeface="Times New Roman" panose="02020603050405020304" pitchFamily="18" charset="0"/>
                <a:cs typeface="Times New Roman" panose="02020603050405020304" pitchFamily="18" charset="0"/>
              </a:rPr>
              <a:t>compared</a:t>
            </a:r>
            <a:r>
              <a:rPr lang="it-IT" sz="3000" dirty="0">
                <a:solidFill>
                  <a:schemeClr val="accent1">
                    <a:lumMod val="50000"/>
                  </a:schemeClr>
                </a:solidFill>
                <a:latin typeface="Times New Roman" panose="02020603050405020304" pitchFamily="18" charset="0"/>
                <a:cs typeface="Times New Roman" panose="02020603050405020304" pitchFamily="18" charset="0"/>
              </a:rPr>
              <a:t> …</a:t>
            </a:r>
          </a:p>
        </p:txBody>
      </p:sp>
      <p:pic>
        <p:nvPicPr>
          <p:cNvPr id="3" name="Immagine 2">
            <a:extLst>
              <a:ext uri="{FF2B5EF4-FFF2-40B4-BE49-F238E27FC236}">
                <a16:creationId xmlns:a16="http://schemas.microsoft.com/office/drawing/2014/main" id="{58332E70-FE19-4DA1-B75A-E07D30FFF5CF}"/>
              </a:ext>
            </a:extLst>
          </p:cNvPr>
          <p:cNvPicPr>
            <a:picLocks noChangeAspect="1"/>
          </p:cNvPicPr>
          <p:nvPr/>
        </p:nvPicPr>
        <p:blipFill>
          <a:blip r:embed="rId2"/>
          <a:stretch>
            <a:fillRect/>
          </a:stretch>
        </p:blipFill>
        <p:spPr>
          <a:xfrm>
            <a:off x="1104166" y="3626432"/>
            <a:ext cx="6497387" cy="2335885"/>
          </a:xfrm>
          <a:prstGeom prst="rect">
            <a:avLst/>
          </a:prstGeom>
        </p:spPr>
      </p:pic>
      <p:sp>
        <p:nvSpPr>
          <p:cNvPr id="6" name="CasellaDiTesto 5">
            <a:extLst>
              <a:ext uri="{FF2B5EF4-FFF2-40B4-BE49-F238E27FC236}">
                <a16:creationId xmlns:a16="http://schemas.microsoft.com/office/drawing/2014/main" id="{8C10D350-4D38-4F57-9B51-9FCB6E5C325E}"/>
              </a:ext>
            </a:extLst>
          </p:cNvPr>
          <p:cNvSpPr txBox="1"/>
          <p:nvPr/>
        </p:nvSpPr>
        <p:spPr>
          <a:xfrm>
            <a:off x="6678234" y="4470589"/>
            <a:ext cx="2362057" cy="715581"/>
          </a:xfrm>
          <a:prstGeom prst="rect">
            <a:avLst/>
          </a:prstGeom>
          <a:noFill/>
        </p:spPr>
        <p:txBody>
          <a:bodyPr wrap="none" rtlCol="0">
            <a:spAutoFit/>
          </a:bodyPr>
          <a:lstStyle/>
          <a:p>
            <a:pPr marL="214313" indent="-214313">
              <a:buFont typeface="Wingdings" panose="05000000000000000000" pitchFamily="2" charset="2"/>
              <a:buChar char="ü"/>
            </a:pPr>
            <a:r>
              <a:rPr lang="it-IT" sz="1350" dirty="0" err="1"/>
              <a:t>Higher</a:t>
            </a:r>
            <a:r>
              <a:rPr lang="it-IT" sz="1350" dirty="0"/>
              <a:t> shot-to-shot </a:t>
            </a:r>
            <a:r>
              <a:rPr lang="it-IT" sz="1350" dirty="0" err="1"/>
              <a:t>stability</a:t>
            </a:r>
            <a:endParaRPr lang="it-IT" sz="1350" dirty="0"/>
          </a:p>
          <a:p>
            <a:pPr marL="214313" indent="-214313">
              <a:buFont typeface="Wingdings" panose="05000000000000000000" pitchFamily="2" charset="2"/>
              <a:buChar char="ü"/>
            </a:pPr>
            <a:r>
              <a:rPr lang="it-IT" sz="1350" dirty="0"/>
              <a:t>Lower SASE effect</a:t>
            </a:r>
          </a:p>
          <a:p>
            <a:pPr marL="214313" indent="-214313">
              <a:buFont typeface="Wingdings" panose="05000000000000000000" pitchFamily="2" charset="2"/>
              <a:buChar char="ü"/>
            </a:pPr>
            <a:r>
              <a:rPr lang="it-IT" sz="1350" dirty="0" err="1"/>
              <a:t>Higher</a:t>
            </a:r>
            <a:r>
              <a:rPr lang="it-IT" sz="1350" dirty="0"/>
              <a:t> </a:t>
            </a:r>
            <a:r>
              <a:rPr lang="it-IT" sz="1350" dirty="0" err="1"/>
              <a:t>coherence</a:t>
            </a:r>
            <a:r>
              <a:rPr lang="it-IT" sz="1350" dirty="0"/>
              <a:t> </a:t>
            </a:r>
          </a:p>
        </p:txBody>
      </p:sp>
      <p:pic>
        <p:nvPicPr>
          <p:cNvPr id="5" name="Immagine 4">
            <a:extLst>
              <a:ext uri="{FF2B5EF4-FFF2-40B4-BE49-F238E27FC236}">
                <a16:creationId xmlns:a16="http://schemas.microsoft.com/office/drawing/2014/main" id="{9FF36B35-536C-4096-9A2E-21F59E4F4AB6}"/>
              </a:ext>
            </a:extLst>
          </p:cNvPr>
          <p:cNvPicPr>
            <a:picLocks noChangeAspect="1"/>
          </p:cNvPicPr>
          <p:nvPr/>
        </p:nvPicPr>
        <p:blipFill>
          <a:blip r:embed="rId3"/>
          <a:stretch>
            <a:fillRect/>
          </a:stretch>
        </p:blipFill>
        <p:spPr>
          <a:xfrm>
            <a:off x="528074" y="1825802"/>
            <a:ext cx="3636169" cy="1921669"/>
          </a:xfrm>
          <a:prstGeom prst="rect">
            <a:avLst/>
          </a:prstGeom>
        </p:spPr>
      </p:pic>
      <p:sp>
        <p:nvSpPr>
          <p:cNvPr id="7" name="Titolo 1">
            <a:extLst>
              <a:ext uri="{FF2B5EF4-FFF2-40B4-BE49-F238E27FC236}">
                <a16:creationId xmlns:a16="http://schemas.microsoft.com/office/drawing/2014/main" id="{AB63F7F3-DAD6-402D-8191-1F87E0098454}"/>
              </a:ext>
            </a:extLst>
          </p:cNvPr>
          <p:cNvSpPr txBox="1">
            <a:spLocks/>
          </p:cNvSpPr>
          <p:nvPr/>
        </p:nvSpPr>
        <p:spPr>
          <a:xfrm>
            <a:off x="252000" y="849000"/>
            <a:ext cx="8640000" cy="675000"/>
          </a:xfrm>
          <a:prstGeom prst="rect">
            <a:avLst/>
          </a:prstGeom>
          <a:ln w="28575">
            <a:solidFill>
              <a:srgbClr val="FF0000"/>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7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CasellaDiTesto 3"/>
          <p:cNvSpPr txBox="1"/>
          <p:nvPr/>
        </p:nvSpPr>
        <p:spPr>
          <a:xfrm>
            <a:off x="4343400" y="1862826"/>
            <a:ext cx="4760983" cy="646331"/>
          </a:xfrm>
          <a:prstGeom prst="rect">
            <a:avLst/>
          </a:prstGeom>
          <a:noFill/>
        </p:spPr>
        <p:txBody>
          <a:bodyPr wrap="none" rtlCol="0">
            <a:spAutoFit/>
          </a:bodyPr>
          <a:lstStyle/>
          <a:p>
            <a:r>
              <a:rPr lang="it-IT" b="1" dirty="0" err="1">
                <a:solidFill>
                  <a:srgbClr val="FF0000"/>
                </a:solidFill>
                <a:latin typeface="Times New Roman" panose="02020603050405020304" pitchFamily="18" charset="0"/>
                <a:cs typeface="Times New Roman" panose="02020603050405020304" pitchFamily="18" charset="0"/>
              </a:rPr>
              <a:t>Courtesy</a:t>
            </a:r>
            <a:r>
              <a:rPr lang="it-IT" b="1" dirty="0">
                <a:solidFill>
                  <a:srgbClr val="FF0000"/>
                </a:solidFill>
                <a:latin typeface="Times New Roman" panose="02020603050405020304" pitchFamily="18" charset="0"/>
                <a:cs typeface="Times New Roman" panose="02020603050405020304" pitchFamily="18" charset="0"/>
              </a:rPr>
              <a:t> of Michele </a:t>
            </a:r>
            <a:r>
              <a:rPr lang="it-IT" b="1" dirty="0" err="1">
                <a:solidFill>
                  <a:srgbClr val="FF0000"/>
                </a:solidFill>
                <a:latin typeface="Times New Roman" panose="02020603050405020304" pitchFamily="18" charset="0"/>
                <a:cs typeface="Times New Roman" panose="02020603050405020304" pitchFamily="18" charset="0"/>
              </a:rPr>
              <a:t>Opromolla,</a:t>
            </a:r>
          </a:p>
          <a:p>
            <a:r>
              <a:rPr lang="it-IT" b="1" dirty="0" err="1">
                <a:solidFill>
                  <a:srgbClr val="FF0000"/>
                </a:solidFill>
                <a:latin typeface="Times New Roman" panose="02020603050405020304" pitchFamily="18" charset="0"/>
                <a:cs typeface="Times New Roman" panose="02020603050405020304" pitchFamily="18" charset="0"/>
              </a:rPr>
              <a:t>See Master Thesis published on www.marix.eu</a:t>
            </a:r>
            <a:endParaRPr lang="it-IT"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8C2581D-642A-1046-8FBF-9144133F5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9" name="Immagine 2" descr="infn-new.gif">
            <a:extLst>
              <a:ext uri="{FF2B5EF4-FFF2-40B4-BE49-F238E27FC236}">
                <a16:creationId xmlns:a16="http://schemas.microsoft.com/office/drawing/2014/main" id="{81482821-B8FC-2D4A-A16E-F6EC9C7284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5007691B-ED80-CC46-8B35-2E1AE91ABA2A}"/>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1442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7634" y="2186862"/>
            <a:ext cx="5742930" cy="1943269"/>
          </a:xfrm>
        </p:spPr>
      </p:pic>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Titolo 1"/>
          <p:cNvSpPr txBox="1">
            <a:spLocks/>
          </p:cNvSpPr>
          <p:nvPr/>
        </p:nvSpPr>
        <p:spPr>
          <a:xfrm>
            <a:off x="575556" y="87002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300" dirty="0">
                <a:solidFill>
                  <a:srgbClr val="002060"/>
                </a:solidFill>
                <a:latin typeface="Times New Roman" panose="02020603050405020304" pitchFamily="18" charset="0"/>
                <a:cs typeface="Times New Roman" panose="02020603050405020304" pitchFamily="18" charset="0"/>
              </a:rPr>
              <a:t>3) </a:t>
            </a:r>
            <a:r>
              <a:rPr lang="it-IT" sz="3300" dirty="0" err="1">
                <a:solidFill>
                  <a:srgbClr val="002060"/>
                </a:solidFill>
                <a:latin typeface="Times New Roman" panose="02020603050405020304" pitchFamily="18" charset="0"/>
                <a:cs typeface="Times New Roman" panose="02020603050405020304" pitchFamily="18" charset="0"/>
              </a:rPr>
              <a:t>Regenerative</a:t>
            </a:r>
            <a:r>
              <a:rPr lang="it-IT" sz="3300" dirty="0">
                <a:solidFill>
                  <a:srgbClr val="002060"/>
                </a:solidFill>
                <a:latin typeface="Times New Roman" panose="02020603050405020304" pitchFamily="18" charset="0"/>
                <a:cs typeface="Times New Roman" panose="02020603050405020304" pitchFamily="18" charset="0"/>
              </a:rPr>
              <a:t> </a:t>
            </a:r>
            <a:r>
              <a:rPr lang="it-IT" sz="3300" dirty="0" err="1">
                <a:solidFill>
                  <a:srgbClr val="002060"/>
                </a:solidFill>
                <a:latin typeface="Times New Roman" panose="02020603050405020304" pitchFamily="18" charset="0"/>
                <a:cs typeface="Times New Roman" panose="02020603050405020304" pitchFamily="18" charset="0"/>
              </a:rPr>
              <a:t>amplifier</a:t>
            </a:r>
            <a:r>
              <a:rPr lang="it-IT" sz="3300" dirty="0">
                <a:solidFill>
                  <a:srgbClr val="002060"/>
                </a:solidFill>
                <a:latin typeface="Times New Roman" panose="02020603050405020304" pitchFamily="18" charset="0"/>
                <a:cs typeface="Times New Roman" panose="02020603050405020304" pitchFamily="18" charset="0"/>
              </a:rPr>
              <a:t> </a:t>
            </a:r>
          </a:p>
        </p:txBody>
      </p:sp>
      <p:graphicFrame>
        <p:nvGraphicFramePr>
          <p:cNvPr id="7" name="Chart 30"/>
          <p:cNvGraphicFramePr>
            <a:graphicFrameLocks/>
          </p:cNvGraphicFramePr>
          <p:nvPr>
            <p:extLst/>
          </p:nvPr>
        </p:nvGraphicFramePr>
        <p:xfrm>
          <a:off x="89502" y="3753036"/>
          <a:ext cx="2808312" cy="2376264"/>
        </p:xfrm>
        <a:graphic>
          <a:graphicData uri="http://schemas.openxmlformats.org/drawingml/2006/chart">
            <c:chart xmlns:c="http://schemas.openxmlformats.org/drawingml/2006/chart" xmlns:r="http://schemas.openxmlformats.org/officeDocument/2006/relationships" r:id="rId4"/>
          </a:graphicData>
        </a:graphic>
      </p:graphicFrame>
      <p:sp>
        <p:nvSpPr>
          <p:cNvPr id="2" name="CasellaDiTesto 1"/>
          <p:cNvSpPr txBox="1"/>
          <p:nvPr/>
        </p:nvSpPr>
        <p:spPr>
          <a:xfrm>
            <a:off x="575556" y="5265205"/>
            <a:ext cx="2906565"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3 </a:t>
            </a:r>
            <a:r>
              <a:rPr lang="it-IT" sz="1350" dirty="0" err="1">
                <a:latin typeface="Times New Roman" panose="02020603050405020304" pitchFamily="18" charset="0"/>
                <a:cs typeface="Times New Roman" panose="02020603050405020304" pitchFamily="18" charset="0"/>
              </a:rPr>
              <a:t>diamonds</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mirrors</a:t>
            </a:r>
            <a:r>
              <a:rPr lang="it-IT" sz="1350" dirty="0">
                <a:latin typeface="Times New Roman" panose="02020603050405020304" pitchFamily="18" charset="0"/>
                <a:cs typeface="Times New Roman" panose="02020603050405020304" pitchFamily="18" charset="0"/>
              </a:rPr>
              <a:t> and 1 </a:t>
            </a:r>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splitter</a:t>
            </a:r>
            <a:endParaRPr lang="it-IT" sz="1350" dirty="0">
              <a:latin typeface="Times New Roman" panose="02020603050405020304" pitchFamily="18" charset="0"/>
              <a:cs typeface="Times New Roman" panose="02020603050405020304" pitchFamily="18" charset="0"/>
            </a:endParaRPr>
          </a:p>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intradistance</a:t>
            </a:r>
            <a:r>
              <a:rPr lang="it-IT" sz="1350" dirty="0">
                <a:latin typeface="Times New Roman" panose="02020603050405020304" pitchFamily="18" charset="0"/>
                <a:cs typeface="Times New Roman" panose="02020603050405020304" pitchFamily="18" charset="0"/>
              </a:rPr>
              <a:t> 300 m</a:t>
            </a:r>
          </a:p>
        </p:txBody>
      </p:sp>
      <p:sp>
        <p:nvSpPr>
          <p:cNvPr id="3" name="Cilindro 2"/>
          <p:cNvSpPr/>
          <p:nvPr/>
        </p:nvSpPr>
        <p:spPr>
          <a:xfrm rot="7621800">
            <a:off x="6202815" y="3537238"/>
            <a:ext cx="108088" cy="215798"/>
          </a:xfrm>
          <a:prstGeom prst="can">
            <a:avLst/>
          </a:prstGeom>
          <a:solidFill>
            <a:srgbClr val="00FE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CasellaDiTesto 9"/>
          <p:cNvSpPr txBox="1"/>
          <p:nvPr/>
        </p:nvSpPr>
        <p:spPr>
          <a:xfrm>
            <a:off x="3707905" y="5319210"/>
            <a:ext cx="1141659"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SASE </a:t>
            </a:r>
            <a:r>
              <a:rPr lang="it-IT" sz="1350" dirty="0" err="1">
                <a:latin typeface="Times New Roman" panose="02020603050405020304" pitchFamily="18" charset="0"/>
                <a:cs typeface="Times New Roman" panose="02020603050405020304" pitchFamily="18" charset="0"/>
              </a:rPr>
              <a:t>growth</a:t>
            </a:r>
            <a:endParaRPr lang="it-IT" sz="1350" dirty="0">
              <a:latin typeface="Times New Roman" panose="02020603050405020304" pitchFamily="18" charset="0"/>
              <a:cs typeface="Times New Roman" panose="02020603050405020304" pitchFamily="18" charset="0"/>
            </a:endParaRPr>
          </a:p>
        </p:txBody>
      </p:sp>
      <p:sp>
        <p:nvSpPr>
          <p:cNvPr id="13" name="Rettangolo 12"/>
          <p:cNvSpPr/>
          <p:nvPr/>
        </p:nvSpPr>
        <p:spPr>
          <a:xfrm>
            <a:off x="359533" y="3537012"/>
            <a:ext cx="2691763" cy="300082"/>
          </a:xfrm>
          <a:prstGeom prst="rect">
            <a:avLst/>
          </a:prstGeom>
        </p:spPr>
        <p:txBody>
          <a:bodyPr wrap="none">
            <a:spAutoFit/>
          </a:bodyPr>
          <a:lstStyle/>
          <a:p>
            <a:r>
              <a:rPr lang="it-IT" sz="1350" dirty="0" err="1">
                <a:solidFill>
                  <a:srgbClr val="000000"/>
                </a:solidFill>
                <a:latin typeface="Times New Roman" panose="02020603050405020304" pitchFamily="18" charset="0"/>
                <a:cs typeface="Times New Roman" panose="02020603050405020304" pitchFamily="18" charset="0"/>
              </a:rPr>
              <a:t>Incidence</a:t>
            </a:r>
            <a:r>
              <a:rPr lang="it-IT" sz="1350" dirty="0">
                <a:solidFill>
                  <a:srgbClr val="000000"/>
                </a:solidFill>
                <a:latin typeface="Times New Roman" panose="02020603050405020304" pitchFamily="18" charset="0"/>
                <a:cs typeface="Times New Roman" panose="02020603050405020304" pitchFamily="18" charset="0"/>
              </a:rPr>
              <a:t> angle 3.092</a:t>
            </a:r>
            <a:r>
              <a:rPr lang="it-IT" sz="1350" dirty="0">
                <a:latin typeface="Times New Roman" panose="02020603050405020304" pitchFamily="18" charset="0"/>
                <a:cs typeface="Times New Roman" panose="02020603050405020304" pitchFamily="18" charset="0"/>
              </a:rPr>
              <a:t>° from </a:t>
            </a:r>
            <a:r>
              <a:rPr lang="it-IT" sz="1350" dirty="0" err="1">
                <a:latin typeface="Times New Roman" panose="02020603050405020304" pitchFamily="18" charset="0"/>
                <a:cs typeface="Times New Roman" panose="02020603050405020304" pitchFamily="18" charset="0"/>
              </a:rPr>
              <a:t>normal</a:t>
            </a:r>
            <a:endParaRPr lang="it-IT" sz="1350" dirty="0">
              <a:latin typeface="Times New Roman" panose="02020603050405020304" pitchFamily="18" charset="0"/>
              <a:cs typeface="Times New Roman" panose="02020603050405020304" pitchFamily="18" charset="0"/>
            </a:endParaRPr>
          </a:p>
        </p:txBody>
      </p:sp>
      <p:graphicFrame>
        <p:nvGraphicFramePr>
          <p:cNvPr id="14" name="Oggetto 13"/>
          <p:cNvGraphicFramePr>
            <a:graphicFrameLocks noChangeAspect="1"/>
          </p:cNvGraphicFramePr>
          <p:nvPr>
            <p:extLst/>
          </p:nvPr>
        </p:nvGraphicFramePr>
        <p:xfrm>
          <a:off x="5328084" y="3807042"/>
          <a:ext cx="2904998" cy="1512168"/>
        </p:xfrm>
        <a:graphic>
          <a:graphicData uri="http://schemas.openxmlformats.org/presentationml/2006/ole">
            <mc:AlternateContent xmlns:mc="http://schemas.openxmlformats.org/markup-compatibility/2006">
              <mc:Choice xmlns:v="urn:schemas-microsoft-com:vml" Requires="v">
                <p:oleObj spid="_x0000_s125621" name="Graph" r:id="rId5" imgW="4131360" imgH="2907360" progId="Origin50.Graph">
                  <p:embed/>
                </p:oleObj>
              </mc:Choice>
              <mc:Fallback>
                <p:oleObj name="Graph" r:id="rId5" imgW="4131360" imgH="2907360" progId="Origin50.Graph">
                  <p:embed/>
                  <p:pic>
                    <p:nvPicPr>
                      <p:cNvPr id="14" name="Oggetto 13"/>
                      <p:cNvPicPr/>
                      <p:nvPr/>
                    </p:nvPicPr>
                    <p:blipFill>
                      <a:blip r:embed="rId6"/>
                      <a:stretch>
                        <a:fillRect/>
                      </a:stretch>
                    </p:blipFill>
                    <p:spPr>
                      <a:xfrm>
                        <a:off x="5328084" y="3807042"/>
                        <a:ext cx="2904998" cy="1512168"/>
                      </a:xfrm>
                      <a:prstGeom prst="rect">
                        <a:avLst/>
                      </a:prstGeom>
                    </p:spPr>
                  </p:pic>
                </p:oleObj>
              </mc:Fallback>
            </mc:AlternateContent>
          </a:graphicData>
        </a:graphic>
      </p:graphicFrame>
      <p:sp>
        <p:nvSpPr>
          <p:cNvPr id="15" name="CasellaDiTesto 14"/>
          <p:cNvSpPr txBox="1"/>
          <p:nvPr/>
        </p:nvSpPr>
        <p:spPr>
          <a:xfrm>
            <a:off x="1547665" y="1862827"/>
            <a:ext cx="872355"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Diamond </a:t>
            </a:r>
          </a:p>
          <a:p>
            <a:r>
              <a:rPr lang="it-IT" sz="1350" dirty="0" err="1">
                <a:latin typeface="Times New Roman" panose="02020603050405020304" pitchFamily="18" charset="0"/>
                <a:cs typeface="Times New Roman" panose="02020603050405020304" pitchFamily="18" charset="0"/>
              </a:rPr>
              <a:t>mirror</a:t>
            </a:r>
            <a:endParaRPr lang="it-IT" sz="1350" dirty="0">
              <a:latin typeface="Times New Roman" panose="02020603050405020304" pitchFamily="18" charset="0"/>
              <a:cs typeface="Times New Roman" panose="02020603050405020304" pitchFamily="18" charset="0"/>
            </a:endParaRPr>
          </a:p>
        </p:txBody>
      </p:sp>
      <p:sp>
        <p:nvSpPr>
          <p:cNvPr id="16" name="CasellaDiTesto 15"/>
          <p:cNvSpPr txBox="1"/>
          <p:nvPr/>
        </p:nvSpPr>
        <p:spPr>
          <a:xfrm>
            <a:off x="6246187" y="1808821"/>
            <a:ext cx="872355"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Diamond </a:t>
            </a:r>
          </a:p>
          <a:p>
            <a:r>
              <a:rPr lang="it-IT" sz="1350" dirty="0" err="1">
                <a:latin typeface="Times New Roman" panose="02020603050405020304" pitchFamily="18" charset="0"/>
                <a:cs typeface="Times New Roman" panose="02020603050405020304" pitchFamily="18" charset="0"/>
              </a:rPr>
              <a:t>mirror</a:t>
            </a:r>
            <a:endParaRPr lang="it-IT" sz="1350" dirty="0">
              <a:latin typeface="Times New Roman" panose="02020603050405020304" pitchFamily="18" charset="0"/>
              <a:cs typeface="Times New Roman" panose="02020603050405020304" pitchFamily="18" charset="0"/>
            </a:endParaRPr>
          </a:p>
        </p:txBody>
      </p:sp>
      <p:sp>
        <p:nvSpPr>
          <p:cNvPr id="17" name="CasellaDiTesto 16"/>
          <p:cNvSpPr txBox="1"/>
          <p:nvPr/>
        </p:nvSpPr>
        <p:spPr>
          <a:xfrm>
            <a:off x="1439653" y="3050959"/>
            <a:ext cx="872355"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Diamond </a:t>
            </a:r>
          </a:p>
          <a:p>
            <a:r>
              <a:rPr lang="it-IT" sz="1350" dirty="0" err="1">
                <a:latin typeface="Times New Roman" panose="02020603050405020304" pitchFamily="18" charset="0"/>
                <a:cs typeface="Times New Roman" panose="02020603050405020304" pitchFamily="18" charset="0"/>
              </a:rPr>
              <a:t>mirror</a:t>
            </a:r>
            <a:endParaRPr lang="it-IT" sz="1350" dirty="0">
              <a:latin typeface="Times New Roman" panose="02020603050405020304" pitchFamily="18" charset="0"/>
              <a:cs typeface="Times New Roman" panose="02020603050405020304" pitchFamily="18" charset="0"/>
            </a:endParaRPr>
          </a:p>
        </p:txBody>
      </p:sp>
      <p:sp>
        <p:nvSpPr>
          <p:cNvPr id="18" name="CasellaDiTesto 17"/>
          <p:cNvSpPr txBox="1"/>
          <p:nvPr/>
        </p:nvSpPr>
        <p:spPr>
          <a:xfrm>
            <a:off x="5976156" y="2564904"/>
            <a:ext cx="1112805"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Beam</a:t>
            </a:r>
            <a:r>
              <a:rPr lang="it-IT" sz="1350" dirty="0">
                <a:latin typeface="Times New Roman" panose="02020603050405020304" pitchFamily="18" charset="0"/>
                <a:cs typeface="Times New Roman" panose="02020603050405020304" pitchFamily="18" charset="0"/>
              </a:rPr>
              <a:t> </a:t>
            </a:r>
            <a:r>
              <a:rPr lang="it-IT" sz="1350" dirty="0" err="1">
                <a:latin typeface="Times New Roman" panose="02020603050405020304" pitchFamily="18" charset="0"/>
                <a:cs typeface="Times New Roman" panose="02020603050405020304" pitchFamily="18" charset="0"/>
              </a:rPr>
              <a:t>splitter</a:t>
            </a:r>
            <a:endParaRPr lang="it-IT" sz="1350" dirty="0">
              <a:latin typeface="Times New Roman" panose="02020603050405020304" pitchFamily="18" charset="0"/>
              <a:cs typeface="Times New Roman" panose="02020603050405020304" pitchFamily="18" charset="0"/>
            </a:endParaRPr>
          </a:p>
        </p:txBody>
      </p:sp>
      <p:sp>
        <p:nvSpPr>
          <p:cNvPr id="19" name="CasellaDiTesto 18"/>
          <p:cNvSpPr txBox="1"/>
          <p:nvPr/>
        </p:nvSpPr>
        <p:spPr>
          <a:xfrm>
            <a:off x="6354198" y="5373217"/>
            <a:ext cx="1404156" cy="507831"/>
          </a:xfrm>
          <a:prstGeom prst="rect">
            <a:avLst/>
          </a:prstGeom>
          <a:noFill/>
        </p:spPr>
        <p:txBody>
          <a:bodyPr wrap="square" rtlCol="0">
            <a:spAutoFit/>
          </a:bodyPr>
          <a:lstStyle/>
          <a:p>
            <a:r>
              <a:rPr lang="it-IT" sz="1350" dirty="0">
                <a:latin typeface="Times New Roman" panose="02020603050405020304" pitchFamily="18" charset="0"/>
                <a:cs typeface="Times New Roman" panose="02020603050405020304" pitchFamily="18" charset="0"/>
              </a:rPr>
              <a:t>SASE </a:t>
            </a:r>
            <a:r>
              <a:rPr lang="it-IT" sz="1350" dirty="0" err="1">
                <a:latin typeface="Times New Roman" panose="02020603050405020304" pitchFamily="18" charset="0"/>
                <a:cs typeface="Times New Roman" panose="02020603050405020304" pitchFamily="18" charset="0"/>
              </a:rPr>
              <a:t>Spectrum</a:t>
            </a:r>
            <a:endParaRPr lang="it-IT" sz="1350" dirty="0">
              <a:latin typeface="Times New Roman" panose="02020603050405020304" pitchFamily="18" charset="0"/>
              <a:cs typeface="Times New Roman" panose="02020603050405020304" pitchFamily="18" charset="0"/>
            </a:endParaRPr>
          </a:p>
          <a:p>
            <a:r>
              <a:rPr lang="it-IT" sz="1350" dirty="0" err="1">
                <a:latin typeface="Times New Roman" panose="02020603050405020304" pitchFamily="18" charset="0"/>
                <a:cs typeface="Times New Roman" panose="02020603050405020304" pitchFamily="18" charset="0"/>
              </a:rPr>
              <a:t>at</a:t>
            </a:r>
            <a:r>
              <a:rPr lang="it-IT" sz="1350" dirty="0">
                <a:latin typeface="Times New Roman" panose="02020603050405020304" pitchFamily="18" charset="0"/>
                <a:cs typeface="Times New Roman" panose="02020603050405020304" pitchFamily="18" charset="0"/>
              </a:rPr>
              <a:t> 25 m</a:t>
            </a:r>
          </a:p>
        </p:txBody>
      </p:sp>
      <p:graphicFrame>
        <p:nvGraphicFramePr>
          <p:cNvPr id="20" name="Oggetto 19"/>
          <p:cNvGraphicFramePr>
            <a:graphicFrameLocks noChangeAspect="1"/>
          </p:cNvGraphicFramePr>
          <p:nvPr>
            <p:extLst/>
          </p:nvPr>
        </p:nvGraphicFramePr>
        <p:xfrm>
          <a:off x="2914862" y="3591018"/>
          <a:ext cx="2532648" cy="1782198"/>
        </p:xfrm>
        <a:graphic>
          <a:graphicData uri="http://schemas.openxmlformats.org/presentationml/2006/ole">
            <mc:AlternateContent xmlns:mc="http://schemas.openxmlformats.org/markup-compatibility/2006">
              <mc:Choice xmlns:v="urn:schemas-microsoft-com:vml" Requires="v">
                <p:oleObj spid="_x0000_s125622" name="Graph" r:id="rId7" imgW="4131360" imgH="2907360" progId="Origin50.Graph">
                  <p:embed/>
                </p:oleObj>
              </mc:Choice>
              <mc:Fallback>
                <p:oleObj name="Graph" r:id="rId7" imgW="4131360" imgH="2907360" progId="Origin50.Graph">
                  <p:embed/>
                  <p:pic>
                    <p:nvPicPr>
                      <p:cNvPr id="20" name="Oggetto 19"/>
                      <p:cNvPicPr/>
                      <p:nvPr/>
                    </p:nvPicPr>
                    <p:blipFill>
                      <a:blip r:embed="rId8"/>
                      <a:stretch>
                        <a:fillRect/>
                      </a:stretch>
                    </p:blipFill>
                    <p:spPr>
                      <a:xfrm>
                        <a:off x="2914862" y="3591018"/>
                        <a:ext cx="2532648" cy="1782198"/>
                      </a:xfrm>
                      <a:prstGeom prst="rect">
                        <a:avLst/>
                      </a:prstGeom>
                    </p:spPr>
                  </p:pic>
                </p:oleObj>
              </mc:Fallback>
            </mc:AlternateContent>
          </a:graphicData>
        </a:graphic>
      </p:graphicFrame>
      <p:cxnSp>
        <p:nvCxnSpPr>
          <p:cNvPr id="22" name="Connettore 2 21"/>
          <p:cNvCxnSpPr/>
          <p:nvPr/>
        </p:nvCxnSpPr>
        <p:spPr>
          <a:xfrm>
            <a:off x="4409982" y="4104280"/>
            <a:ext cx="1404156" cy="7020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251520" y="2348880"/>
            <a:ext cx="1011880" cy="300082"/>
          </a:xfrm>
          <a:prstGeom prst="rect">
            <a:avLst/>
          </a:prstGeom>
          <a:noFill/>
        </p:spPr>
        <p:txBody>
          <a:bodyPr wrap="none" rtlCol="0">
            <a:spAutoFit/>
          </a:bodyPr>
          <a:lstStyle/>
          <a:p>
            <a:r>
              <a:rPr lang="it-IT" sz="1350" dirty="0">
                <a:latin typeface="Symbol" panose="05050102010706020507" pitchFamily="18" charset="2"/>
                <a:cs typeface="Times New Roman" panose="02020603050405020304" pitchFamily="18" charset="0"/>
              </a:rPr>
              <a:t>l</a:t>
            </a:r>
            <a:r>
              <a:rPr lang="it-IT" sz="1350" dirty="0">
                <a:latin typeface="Times New Roman" panose="02020603050405020304" pitchFamily="18" charset="0"/>
                <a:cs typeface="Times New Roman" panose="02020603050405020304" pitchFamily="18" charset="0"/>
              </a:rPr>
              <a:t>=4,16 </a:t>
            </a:r>
            <a:r>
              <a:rPr lang="it-IT" sz="1350" dirty="0" err="1">
                <a:latin typeface="Times New Roman" panose="02020603050405020304" pitchFamily="18" charset="0"/>
                <a:cs typeface="Times New Roman" panose="02020603050405020304" pitchFamily="18" charset="0"/>
              </a:rPr>
              <a:t>Ang</a:t>
            </a:r>
            <a:endParaRPr lang="it-IT" sz="135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CasellaDiTesto 24"/>
              <p:cNvSpPr txBox="1"/>
              <p:nvPr/>
            </p:nvSpPr>
            <p:spPr>
              <a:xfrm>
                <a:off x="7218295" y="3807042"/>
                <a:ext cx="1396151" cy="495970"/>
              </a:xfrm>
              <a:prstGeom prst="rect">
                <a:avLst/>
              </a:prstGeom>
              <a:noFill/>
            </p:spPr>
            <p:txBody>
              <a:bodyPr wrap="none" rtlCol="0">
                <a:spAutoFit/>
              </a:bodyPr>
              <a:lstStyle/>
              <a:p>
                <a14:m>
                  <m:oMath xmlns:m="http://schemas.openxmlformats.org/officeDocument/2006/math">
                    <m:f>
                      <m:fPr>
                        <m:ctrlPr>
                          <a:rPr lang="it-IT" sz="1350" i="1">
                            <a:latin typeface="Cambria Math" panose="02040503050406030204" pitchFamily="18" charset="0"/>
                          </a:rPr>
                        </m:ctrlPr>
                      </m:fPr>
                      <m:num>
                        <m:nary>
                          <m:naryPr>
                            <m:limLoc m:val="undOvr"/>
                            <m:subHide m:val="on"/>
                            <m:supHide m:val="on"/>
                            <m:ctrlPr>
                              <a:rPr lang="it-IT" sz="1350" i="1">
                                <a:latin typeface="Cambria Math" panose="02040503050406030204" pitchFamily="18" charset="0"/>
                              </a:rPr>
                            </m:ctrlPr>
                          </m:naryPr>
                          <m:sub/>
                          <m:sup/>
                          <m:e>
                            <m:r>
                              <a:rPr lang="it-IT" sz="1350" i="1">
                                <a:latin typeface="Cambria Math" panose="02040503050406030204" pitchFamily="18" charset="0"/>
                              </a:rPr>
                              <m:t>𝑑</m:t>
                            </m:r>
                          </m:e>
                        </m:nary>
                        <m:r>
                          <a:rPr lang="it-IT" sz="1350" i="1">
                            <a:latin typeface="Cambria Math" panose="02040503050406030204" pitchFamily="18" charset="0"/>
                            <a:ea typeface="Cambria Math" panose="02040503050406030204" pitchFamily="18" charset="0"/>
                          </a:rPr>
                          <m:t>𝜆</m:t>
                        </m:r>
                        <m:r>
                          <m:rPr>
                            <m:nor/>
                          </m:rPr>
                          <a:rPr lang="it-IT" sz="1350" dirty="0"/>
                          <m:t> </m:t>
                        </m:r>
                        <m:r>
                          <m:rPr>
                            <m:nor/>
                          </m:rPr>
                          <a:rPr lang="it-IT" sz="1350" dirty="0"/>
                          <m:t>S</m:t>
                        </m:r>
                        <m:r>
                          <m:rPr>
                            <m:nor/>
                          </m:rPr>
                          <a:rPr lang="it-IT" sz="1350" dirty="0"/>
                          <m:t>(</m:t>
                        </m:r>
                        <m:r>
                          <m:rPr>
                            <m:nor/>
                          </m:rPr>
                          <a:rPr lang="it-IT" sz="1350" dirty="0">
                            <a:latin typeface="Symbol" panose="05050102010706020507" pitchFamily="18" charset="2"/>
                          </a:rPr>
                          <m:t>l</m:t>
                        </m:r>
                        <m:r>
                          <m:rPr>
                            <m:nor/>
                          </m:rPr>
                          <a:rPr lang="it-IT" sz="1350" dirty="0"/>
                          <m:t>)</m:t>
                        </m:r>
                        <m:r>
                          <m:rPr>
                            <m:nor/>
                          </m:rPr>
                          <a:rPr lang="it-IT" sz="1350" dirty="0"/>
                          <m:t>R</m:t>
                        </m:r>
                        <m:r>
                          <m:rPr>
                            <m:nor/>
                          </m:rPr>
                          <a:rPr lang="it-IT" sz="1350" dirty="0"/>
                          <m:t>(</m:t>
                        </m:r>
                        <m:r>
                          <m:rPr>
                            <m:nor/>
                          </m:rPr>
                          <a:rPr lang="it-IT" sz="1350" dirty="0">
                            <a:latin typeface="Symbol" panose="05050102010706020507" pitchFamily="18" charset="2"/>
                          </a:rPr>
                          <m:t>l</m:t>
                        </m:r>
                        <m:r>
                          <m:rPr>
                            <m:nor/>
                          </m:rPr>
                          <a:rPr lang="it-IT" sz="1350" dirty="0"/>
                          <m:t>) </m:t>
                        </m:r>
                      </m:num>
                      <m:den>
                        <m:nary>
                          <m:naryPr>
                            <m:limLoc m:val="undOvr"/>
                            <m:subHide m:val="on"/>
                            <m:supHide m:val="on"/>
                            <m:ctrlPr>
                              <a:rPr lang="it-IT" sz="1350" i="1">
                                <a:latin typeface="Cambria Math" panose="02040503050406030204" pitchFamily="18" charset="0"/>
                              </a:rPr>
                            </m:ctrlPr>
                          </m:naryPr>
                          <m:sub/>
                          <m:sup/>
                          <m:e>
                            <m:r>
                              <a:rPr lang="it-IT" sz="1350" i="1">
                                <a:latin typeface="Cambria Math" panose="02040503050406030204" pitchFamily="18" charset="0"/>
                              </a:rPr>
                              <m:t>𝑑</m:t>
                            </m:r>
                          </m:e>
                        </m:nary>
                        <m:r>
                          <a:rPr lang="it-IT" sz="1350" i="1">
                            <a:latin typeface="Cambria Math" panose="02040503050406030204" pitchFamily="18" charset="0"/>
                            <a:ea typeface="Cambria Math" panose="02040503050406030204" pitchFamily="18" charset="0"/>
                          </a:rPr>
                          <m:t>𝜆</m:t>
                        </m:r>
                        <m:r>
                          <m:rPr>
                            <m:nor/>
                          </m:rPr>
                          <a:rPr lang="it-IT" sz="1350" dirty="0"/>
                          <m:t> </m:t>
                        </m:r>
                        <m:r>
                          <m:rPr>
                            <m:nor/>
                          </m:rPr>
                          <a:rPr lang="it-IT" sz="1350" dirty="0"/>
                          <m:t>S</m:t>
                        </m:r>
                        <m:r>
                          <m:rPr>
                            <m:nor/>
                          </m:rPr>
                          <a:rPr lang="it-IT" sz="1350" dirty="0"/>
                          <m:t>(</m:t>
                        </m:r>
                        <m:r>
                          <m:rPr>
                            <m:nor/>
                          </m:rPr>
                          <a:rPr lang="it-IT" sz="1350" dirty="0">
                            <a:latin typeface="Symbol" panose="05050102010706020507" pitchFamily="18" charset="2"/>
                          </a:rPr>
                          <m:t>l</m:t>
                        </m:r>
                        <m:r>
                          <m:rPr>
                            <m:nor/>
                          </m:rPr>
                          <a:rPr lang="it-IT" sz="1350" dirty="0"/>
                          <m:t>)</m:t>
                        </m:r>
                      </m:den>
                    </m:f>
                  </m:oMath>
                </a14:m>
                <a:r>
                  <a:rPr lang="it-IT" sz="1350" dirty="0"/>
                  <a:t>=3%</a:t>
                </a:r>
              </a:p>
            </p:txBody>
          </p:sp>
        </mc:Choice>
        <mc:Fallback xmlns="">
          <p:sp>
            <p:nvSpPr>
              <p:cNvPr id="25" name="CasellaDiTesto 24"/>
              <p:cNvSpPr txBox="1">
                <a:spLocks noRot="1" noChangeAspect="1" noMove="1" noResize="1" noEditPoints="1" noAdjustHandles="1" noChangeArrowheads="1" noChangeShapeType="1" noTextEdit="1"/>
              </p:cNvSpPr>
              <p:nvPr/>
            </p:nvSpPr>
            <p:spPr>
              <a:xfrm>
                <a:off x="7218295" y="3807042"/>
                <a:ext cx="1396151" cy="495970"/>
              </a:xfrm>
              <a:prstGeom prst="rect">
                <a:avLst/>
              </a:prstGeom>
              <a:blipFill>
                <a:blip r:embed="rId9"/>
                <a:stretch>
                  <a:fillRect l="-12613" t="-53846" b="-84615"/>
                </a:stretch>
              </a:blipFill>
            </p:spPr>
            <p:txBody>
              <a:bodyPr/>
              <a:lstStyle/>
              <a:p>
                <a:r>
                  <a:rPr lang="it-IT">
                    <a:noFill/>
                  </a:rPr>
                  <a:t> </a:t>
                </a:r>
              </a:p>
            </p:txBody>
          </p:sp>
        </mc:Fallback>
      </mc:AlternateContent>
      <p:sp>
        <p:nvSpPr>
          <p:cNvPr id="28" name="CasellaDiTesto 27"/>
          <p:cNvSpPr txBox="1"/>
          <p:nvPr/>
        </p:nvSpPr>
        <p:spPr>
          <a:xfrm>
            <a:off x="4139952" y="4563126"/>
            <a:ext cx="1244956" cy="300082"/>
          </a:xfrm>
          <a:prstGeom prst="rect">
            <a:avLst/>
          </a:prstGeom>
          <a:noFill/>
        </p:spPr>
        <p:txBody>
          <a:bodyPr wrap="none" rtlCol="0">
            <a:spAutoFit/>
          </a:bodyPr>
          <a:lstStyle/>
          <a:p>
            <a:r>
              <a:rPr lang="it-IT" sz="1350" dirty="0"/>
              <a:t>E</a:t>
            </a:r>
            <a:r>
              <a:rPr lang="it-IT" sz="1350" baseline="-25000" dirty="0"/>
              <a:t>SASE</a:t>
            </a:r>
            <a:r>
              <a:rPr lang="it-IT" sz="1350" dirty="0"/>
              <a:t>(25m)=6</a:t>
            </a:r>
            <a:r>
              <a:rPr lang="it-IT" sz="1350" dirty="0">
                <a:latin typeface="Symbol" panose="05050102010706020507" pitchFamily="18" charset="2"/>
              </a:rPr>
              <a:t>m</a:t>
            </a:r>
            <a:r>
              <a:rPr lang="it-IT" sz="1350" dirty="0"/>
              <a:t>J</a:t>
            </a:r>
          </a:p>
        </p:txBody>
      </p:sp>
      <p:sp>
        <p:nvSpPr>
          <p:cNvPr id="29" name="CasellaDiTesto 28"/>
          <p:cNvSpPr txBox="1"/>
          <p:nvPr/>
        </p:nvSpPr>
        <p:spPr>
          <a:xfrm>
            <a:off x="7650343" y="4509120"/>
            <a:ext cx="1026243" cy="300082"/>
          </a:xfrm>
          <a:prstGeom prst="rect">
            <a:avLst/>
          </a:prstGeom>
          <a:noFill/>
        </p:spPr>
        <p:txBody>
          <a:bodyPr wrap="none" rtlCol="0">
            <a:spAutoFit/>
          </a:bodyPr>
          <a:lstStyle/>
          <a:p>
            <a:r>
              <a:rPr lang="it-IT" sz="1350" dirty="0" err="1"/>
              <a:t>E</a:t>
            </a:r>
            <a:r>
              <a:rPr lang="it-IT" sz="1350" baseline="-25000" dirty="0" err="1"/>
              <a:t>seed</a:t>
            </a:r>
            <a:r>
              <a:rPr lang="it-IT" sz="1350" dirty="0"/>
              <a:t>=180 </a:t>
            </a:r>
            <a:r>
              <a:rPr lang="it-IT" sz="1350" dirty="0" err="1"/>
              <a:t>nJ</a:t>
            </a:r>
            <a:endParaRPr lang="it-IT" sz="1350" dirty="0"/>
          </a:p>
        </p:txBody>
      </p:sp>
      <p:pic>
        <p:nvPicPr>
          <p:cNvPr id="23" name="Picture 22">
            <a:extLst>
              <a:ext uri="{FF2B5EF4-FFF2-40B4-BE49-F238E27FC236}">
                <a16:creationId xmlns:a16="http://schemas.microsoft.com/office/drawing/2014/main" id="{D815220F-8104-EA41-A3FB-83E164E6AD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26" name="Footer Placeholder 2">
            <a:extLst>
              <a:ext uri="{FF2B5EF4-FFF2-40B4-BE49-F238E27FC236}">
                <a16:creationId xmlns:a16="http://schemas.microsoft.com/office/drawing/2014/main" id="{556DCDA4-7820-DD45-8B73-9D92D92E4A93}"/>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572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575556" y="870029"/>
            <a:ext cx="7886700" cy="369332"/>
          </a:xfrm>
        </p:spPr>
        <p:txBody>
          <a:bodyPr/>
          <a:lstStyle/>
          <a:p>
            <a:r>
              <a:rPr lang="it-IT" dirty="0" err="1">
                <a:solidFill>
                  <a:srgbClr val="002060"/>
                </a:solidFill>
                <a:latin typeface="Times New Roman" panose="02020603050405020304" pitchFamily="18" charset="0"/>
                <a:cs typeface="Times New Roman" panose="02020603050405020304" pitchFamily="18" charset="0"/>
              </a:rPr>
              <a:t>Cascades</a:t>
            </a:r>
            <a:r>
              <a:rPr lang="it-IT" dirty="0">
                <a:solidFill>
                  <a:srgbClr val="002060"/>
                </a:solidFill>
                <a:latin typeface="Times New Roman" panose="02020603050405020304" pitchFamily="18" charset="0"/>
                <a:cs typeface="Times New Roman" panose="02020603050405020304" pitchFamily="18" charset="0"/>
              </a:rPr>
              <a:t> with </a:t>
            </a:r>
            <a:r>
              <a:rPr lang="it-IT" dirty="0" err="1">
                <a:solidFill>
                  <a:srgbClr val="002060"/>
                </a:solidFill>
                <a:latin typeface="Times New Roman" panose="02020603050405020304" pitchFamily="18" charset="0"/>
                <a:cs typeface="Times New Roman" panose="02020603050405020304" pitchFamily="18" charset="0"/>
              </a:rPr>
              <a:t>harmonics</a:t>
            </a:r>
            <a:r>
              <a:rPr lang="it-IT" dirty="0">
                <a:solidFill>
                  <a:srgbClr val="002060"/>
                </a:solidFill>
                <a:latin typeface="Times New Roman" panose="02020603050405020304" pitchFamily="18" charset="0"/>
                <a:cs typeface="Times New Roman" panose="02020603050405020304" pitchFamily="18" charset="0"/>
              </a:rPr>
              <a:t> in gas</a:t>
            </a: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971614"/>
            <a:ext cx="7886700" cy="1773213"/>
          </a:xfrm>
        </p:spPr>
      </p:pic>
      <p:sp>
        <p:nvSpPr>
          <p:cNvPr id="4" name="Rettangolo 3"/>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6" name="Picture 5">
            <a:extLst>
              <a:ext uri="{FF2B5EF4-FFF2-40B4-BE49-F238E27FC236}">
                <a16:creationId xmlns:a16="http://schemas.microsoft.com/office/drawing/2014/main" id="{F0504B9F-C422-DA46-A26E-B62B7D548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7" name="Footer Placeholder 2">
            <a:extLst>
              <a:ext uri="{FF2B5EF4-FFF2-40B4-BE49-F238E27FC236}">
                <a16:creationId xmlns:a16="http://schemas.microsoft.com/office/drawing/2014/main" id="{477638F1-C51C-1646-843E-1BACD1B97435}"/>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6676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484" y="2756273"/>
            <a:ext cx="7581033" cy="2203895"/>
          </a:xfrm>
        </p:spPr>
      </p:pic>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Titolo 1"/>
          <p:cNvSpPr txBox="1">
            <a:spLocks/>
          </p:cNvSpPr>
          <p:nvPr/>
        </p:nvSpPr>
        <p:spPr>
          <a:xfrm>
            <a:off x="575556" y="87002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300" dirty="0" err="1">
                <a:solidFill>
                  <a:srgbClr val="002060"/>
                </a:solidFill>
                <a:latin typeface="Times New Roman" panose="02020603050405020304" pitchFamily="18" charset="0"/>
                <a:cs typeface="Times New Roman" panose="02020603050405020304" pitchFamily="18" charset="0"/>
              </a:rPr>
              <a:t>Cascades</a:t>
            </a:r>
            <a:r>
              <a:rPr lang="it-IT" sz="3300" dirty="0">
                <a:solidFill>
                  <a:srgbClr val="002060"/>
                </a:solidFill>
                <a:latin typeface="Times New Roman" panose="02020603050405020304" pitchFamily="18" charset="0"/>
                <a:cs typeface="Times New Roman" panose="02020603050405020304" pitchFamily="18" charset="0"/>
              </a:rPr>
              <a:t> with </a:t>
            </a:r>
            <a:r>
              <a:rPr lang="it-IT" sz="3300" dirty="0" err="1">
                <a:solidFill>
                  <a:srgbClr val="002060"/>
                </a:solidFill>
                <a:latin typeface="Times New Roman" panose="02020603050405020304" pitchFamily="18" charset="0"/>
                <a:cs typeface="Times New Roman" panose="02020603050405020304" pitchFamily="18" charset="0"/>
              </a:rPr>
              <a:t>Oscillator</a:t>
            </a:r>
            <a:endParaRPr lang="it-IT" sz="3300"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1F48059-FA5B-4649-9A79-02AD9756F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8" name="Footer Placeholder 2">
            <a:extLst>
              <a:ext uri="{FF2B5EF4-FFF2-40B4-BE49-F238E27FC236}">
                <a16:creationId xmlns:a16="http://schemas.microsoft.com/office/drawing/2014/main" id="{A146D0ED-94C4-0740-8D7D-5C1611A1A0A1}"/>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3545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6138" t="14989" r="29901" b="3408"/>
          <a:stretch/>
        </p:blipFill>
        <p:spPr>
          <a:xfrm>
            <a:off x="1385646" y="2402886"/>
            <a:ext cx="4212468" cy="2922665"/>
          </a:xfrm>
          <a:prstGeom prst="rect">
            <a:avLst/>
          </a:prstGeom>
        </p:spPr>
      </p:pic>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491482" y="1086838"/>
            <a:ext cx="7942687" cy="553998"/>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 </a:t>
            </a:r>
            <a:r>
              <a:rPr lang="it-IT" sz="3000" b="1" dirty="0" err="1">
                <a:solidFill>
                  <a:srgbClr val="0070C0"/>
                </a:solidFill>
                <a:latin typeface="Times New Roman" panose="02020603050405020304" pitchFamily="18" charset="0"/>
                <a:cs typeface="Times New Roman" panose="02020603050405020304" pitchFamily="18" charset="0"/>
              </a:rPr>
              <a:t>FELs</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photons</a:t>
            </a:r>
            <a:r>
              <a:rPr lang="it-IT" sz="3000" b="1" dirty="0">
                <a:solidFill>
                  <a:srgbClr val="0070C0"/>
                </a:solidFill>
                <a:latin typeface="Times New Roman" panose="02020603050405020304" pitchFamily="18" charset="0"/>
                <a:cs typeface="Times New Roman" panose="02020603050405020304" pitchFamily="18" charset="0"/>
              </a:rPr>
              <a:t> per </a:t>
            </a:r>
            <a:r>
              <a:rPr lang="it-IT" sz="3000" b="1" dirty="0" err="1">
                <a:solidFill>
                  <a:srgbClr val="0070C0"/>
                </a:solidFill>
                <a:latin typeface="Times New Roman" panose="02020603050405020304" pitchFamily="18" charset="0"/>
                <a:cs typeface="Times New Roman" panose="02020603050405020304" pitchFamily="18" charset="0"/>
              </a:rPr>
              <a:t>shot</a:t>
            </a:r>
            <a:endParaRPr lang="it-IT" sz="3000" b="1" dirty="0">
              <a:solidFill>
                <a:srgbClr val="0070C0"/>
              </a:solidFill>
              <a:latin typeface="Times New Roman" panose="02020603050405020304" pitchFamily="18" charset="0"/>
              <a:cs typeface="Times New Roman" panose="02020603050405020304" pitchFamily="18" charset="0"/>
            </a:endParaRPr>
          </a:p>
        </p:txBody>
      </p:sp>
      <p:sp>
        <p:nvSpPr>
          <p:cNvPr id="7" name="Figura a mano libera 6"/>
          <p:cNvSpPr/>
          <p:nvPr/>
        </p:nvSpPr>
        <p:spPr>
          <a:xfrm rot="21091662">
            <a:off x="6568708" y="2196362"/>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8A62FA"/>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8045895" y="2547310"/>
            <a:ext cx="607859"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SASE</a:t>
            </a:r>
          </a:p>
        </p:txBody>
      </p:sp>
      <p:sp>
        <p:nvSpPr>
          <p:cNvPr id="8" name="Figura a mano libera 7"/>
          <p:cNvSpPr/>
          <p:nvPr/>
        </p:nvSpPr>
        <p:spPr>
          <a:xfrm rot="21091662">
            <a:off x="6568709" y="2913705"/>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CC66F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7952358" y="3251868"/>
            <a:ext cx="1035861"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Self </a:t>
            </a:r>
            <a:r>
              <a:rPr lang="it-IT" sz="1350" dirty="0" err="1">
                <a:latin typeface="Times New Roman" panose="02020603050405020304" pitchFamily="18" charset="0"/>
                <a:cs typeface="Times New Roman" panose="02020603050405020304" pitchFamily="18" charset="0"/>
              </a:rPr>
              <a:t>seeding</a:t>
            </a:r>
            <a:endParaRPr lang="it-IT" sz="1350" dirty="0">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Single </a:t>
            </a:r>
            <a:r>
              <a:rPr lang="it-IT" sz="1350" dirty="0" err="1">
                <a:latin typeface="Times New Roman" panose="02020603050405020304" pitchFamily="18" charset="0"/>
                <a:cs typeface="Times New Roman" panose="02020603050405020304" pitchFamily="18" charset="0"/>
              </a:rPr>
              <a:t>spike</a:t>
            </a:r>
            <a:endParaRPr lang="it-IT" sz="1350" dirty="0">
              <a:latin typeface="Times New Roman" panose="02020603050405020304" pitchFamily="18" charset="0"/>
              <a:cs typeface="Times New Roman" panose="02020603050405020304" pitchFamily="18" charset="0"/>
            </a:endParaRPr>
          </a:p>
        </p:txBody>
      </p:sp>
      <p:sp>
        <p:nvSpPr>
          <p:cNvPr id="10" name="Figura a mano libera 9"/>
          <p:cNvSpPr/>
          <p:nvPr/>
        </p:nvSpPr>
        <p:spPr>
          <a:xfrm rot="21091662">
            <a:off x="6631732" y="3631048"/>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0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CasellaDiTesto 10"/>
          <p:cNvSpPr txBox="1"/>
          <p:nvPr/>
        </p:nvSpPr>
        <p:spPr>
          <a:xfrm>
            <a:off x="8045895" y="4120496"/>
            <a:ext cx="655949"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seeded</a:t>
            </a:r>
            <a:endParaRPr lang="it-IT" sz="135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6A049FD-77CE-6A46-8869-7559C1A7B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13" name="Footer Placeholder 2">
            <a:extLst>
              <a:ext uri="{FF2B5EF4-FFF2-40B4-BE49-F238E27FC236}">
                <a16:creationId xmlns:a16="http://schemas.microsoft.com/office/drawing/2014/main" id="{4016C7C4-8260-4A47-9947-C695AF1F1F1B}"/>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450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6138" t="14989" r="29901" b="3408"/>
          <a:stretch/>
        </p:blipFill>
        <p:spPr>
          <a:xfrm>
            <a:off x="1385646" y="2402886"/>
            <a:ext cx="4212468" cy="2922665"/>
          </a:xfrm>
          <a:prstGeom prst="rect">
            <a:avLst/>
          </a:prstGeom>
        </p:spPr>
      </p:pic>
      <p:sp>
        <p:nvSpPr>
          <p:cNvPr id="5" name="Rettangolo 4"/>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491482" y="1086838"/>
            <a:ext cx="7942687" cy="553998"/>
          </a:xfrm>
          <a:prstGeom prst="rect">
            <a:avLst/>
          </a:prstGeom>
        </p:spPr>
        <p:txBody>
          <a:bodyPr wrap="none">
            <a:spAutoFit/>
          </a:bodyPr>
          <a:lstStyle/>
          <a:p>
            <a:r>
              <a:rPr lang="it-IT" sz="3000" b="1" dirty="0" err="1">
                <a:solidFill>
                  <a:srgbClr val="0070C0"/>
                </a:solidFill>
                <a:latin typeface="Times New Roman" panose="02020603050405020304" pitchFamily="18" charset="0"/>
                <a:cs typeface="Times New Roman" panose="02020603050405020304" pitchFamily="18" charset="0"/>
              </a:rPr>
              <a:t>Comparison</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between</a:t>
            </a:r>
            <a:r>
              <a:rPr lang="it-IT" sz="3000" b="1" dirty="0">
                <a:solidFill>
                  <a:srgbClr val="0070C0"/>
                </a:solidFill>
                <a:latin typeface="Times New Roman" panose="02020603050405020304" pitchFamily="18" charset="0"/>
                <a:cs typeface="Times New Roman" panose="02020603050405020304" pitchFamily="18" charset="0"/>
              </a:rPr>
              <a:t> X </a:t>
            </a:r>
            <a:r>
              <a:rPr lang="it-IT" sz="3000" b="1" dirty="0" err="1">
                <a:solidFill>
                  <a:srgbClr val="0070C0"/>
                </a:solidFill>
                <a:latin typeface="Times New Roman" panose="02020603050405020304" pitchFamily="18" charset="0"/>
                <a:cs typeface="Times New Roman" panose="02020603050405020304" pitchFamily="18" charset="0"/>
              </a:rPr>
              <a:t>FELs</a:t>
            </a:r>
            <a:r>
              <a:rPr lang="it-IT" sz="3000" b="1" dirty="0">
                <a:solidFill>
                  <a:srgbClr val="0070C0"/>
                </a:solidFill>
                <a:latin typeface="Times New Roman" panose="02020603050405020304" pitchFamily="18" charset="0"/>
                <a:cs typeface="Times New Roman" panose="02020603050405020304" pitchFamily="18" charset="0"/>
              </a:rPr>
              <a:t>, </a:t>
            </a:r>
            <a:r>
              <a:rPr lang="it-IT" sz="3000" b="1" dirty="0" err="1">
                <a:solidFill>
                  <a:srgbClr val="0070C0"/>
                </a:solidFill>
                <a:latin typeface="Times New Roman" panose="02020603050405020304" pitchFamily="18" charset="0"/>
                <a:cs typeface="Times New Roman" panose="02020603050405020304" pitchFamily="18" charset="0"/>
              </a:rPr>
              <a:t>photons</a:t>
            </a:r>
            <a:r>
              <a:rPr lang="it-IT" sz="3000" b="1" dirty="0">
                <a:solidFill>
                  <a:srgbClr val="0070C0"/>
                </a:solidFill>
                <a:latin typeface="Times New Roman" panose="02020603050405020304" pitchFamily="18" charset="0"/>
                <a:cs typeface="Times New Roman" panose="02020603050405020304" pitchFamily="18" charset="0"/>
              </a:rPr>
              <a:t> per </a:t>
            </a:r>
            <a:r>
              <a:rPr lang="it-IT" sz="3000" b="1" dirty="0" err="1">
                <a:solidFill>
                  <a:srgbClr val="0070C0"/>
                </a:solidFill>
                <a:latin typeface="Times New Roman" panose="02020603050405020304" pitchFamily="18" charset="0"/>
                <a:cs typeface="Times New Roman" panose="02020603050405020304" pitchFamily="18" charset="0"/>
              </a:rPr>
              <a:t>shot</a:t>
            </a:r>
            <a:endParaRPr lang="it-IT" sz="3000" b="1" dirty="0">
              <a:solidFill>
                <a:srgbClr val="0070C0"/>
              </a:solidFill>
              <a:latin typeface="Times New Roman" panose="02020603050405020304" pitchFamily="18" charset="0"/>
              <a:cs typeface="Times New Roman" panose="02020603050405020304" pitchFamily="18" charset="0"/>
            </a:endParaRPr>
          </a:p>
        </p:txBody>
      </p:sp>
      <p:sp>
        <p:nvSpPr>
          <p:cNvPr id="7" name="Figura a mano libera 6"/>
          <p:cNvSpPr/>
          <p:nvPr/>
        </p:nvSpPr>
        <p:spPr>
          <a:xfrm rot="21091662">
            <a:off x="6568708" y="2196362"/>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8A62FA"/>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p:cNvSpPr txBox="1"/>
          <p:nvPr/>
        </p:nvSpPr>
        <p:spPr>
          <a:xfrm>
            <a:off x="8045895" y="2547310"/>
            <a:ext cx="607859"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SASE</a:t>
            </a:r>
          </a:p>
        </p:txBody>
      </p:sp>
      <p:sp>
        <p:nvSpPr>
          <p:cNvPr id="8" name="Figura a mano libera 7"/>
          <p:cNvSpPr/>
          <p:nvPr/>
        </p:nvSpPr>
        <p:spPr>
          <a:xfrm rot="21091662">
            <a:off x="6568709" y="2913705"/>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CC66FF"/>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7952358" y="3251868"/>
            <a:ext cx="1035861" cy="507831"/>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Self </a:t>
            </a:r>
            <a:r>
              <a:rPr lang="it-IT" sz="1350" dirty="0" err="1">
                <a:latin typeface="Times New Roman" panose="02020603050405020304" pitchFamily="18" charset="0"/>
                <a:cs typeface="Times New Roman" panose="02020603050405020304" pitchFamily="18" charset="0"/>
              </a:rPr>
              <a:t>seeding</a:t>
            </a:r>
            <a:endParaRPr lang="it-IT" sz="1350" dirty="0">
              <a:latin typeface="Times New Roman" panose="02020603050405020304" pitchFamily="18" charset="0"/>
              <a:cs typeface="Times New Roman" panose="02020603050405020304" pitchFamily="18" charset="0"/>
            </a:endParaRPr>
          </a:p>
          <a:p>
            <a:r>
              <a:rPr lang="it-IT" sz="1350" dirty="0">
                <a:latin typeface="Times New Roman" panose="02020603050405020304" pitchFamily="18" charset="0"/>
                <a:cs typeface="Times New Roman" panose="02020603050405020304" pitchFamily="18" charset="0"/>
              </a:rPr>
              <a:t>Single </a:t>
            </a:r>
            <a:r>
              <a:rPr lang="it-IT" sz="1350" dirty="0" err="1">
                <a:latin typeface="Times New Roman" panose="02020603050405020304" pitchFamily="18" charset="0"/>
                <a:cs typeface="Times New Roman" panose="02020603050405020304" pitchFamily="18" charset="0"/>
              </a:rPr>
              <a:t>spike</a:t>
            </a:r>
            <a:endParaRPr lang="it-IT" sz="1350" dirty="0">
              <a:latin typeface="Times New Roman" panose="02020603050405020304" pitchFamily="18" charset="0"/>
              <a:cs typeface="Times New Roman" panose="02020603050405020304" pitchFamily="18" charset="0"/>
            </a:endParaRPr>
          </a:p>
        </p:txBody>
      </p:sp>
      <p:sp>
        <p:nvSpPr>
          <p:cNvPr id="10" name="Figura a mano libera 9"/>
          <p:cNvSpPr/>
          <p:nvPr/>
        </p:nvSpPr>
        <p:spPr>
          <a:xfrm rot="21091662">
            <a:off x="6631732" y="3631048"/>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0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CasellaDiTesto 10"/>
          <p:cNvSpPr txBox="1"/>
          <p:nvPr/>
        </p:nvSpPr>
        <p:spPr>
          <a:xfrm>
            <a:off x="8045895" y="4120496"/>
            <a:ext cx="655949" cy="300082"/>
          </a:xfrm>
          <a:prstGeom prst="rect">
            <a:avLst/>
          </a:prstGeom>
          <a:noFill/>
        </p:spPr>
        <p:txBody>
          <a:bodyPr wrap="none" rtlCol="0">
            <a:spAutoFit/>
          </a:bodyPr>
          <a:lstStyle/>
          <a:p>
            <a:r>
              <a:rPr lang="it-IT" sz="1350" dirty="0" err="1">
                <a:latin typeface="Times New Roman" panose="02020603050405020304" pitchFamily="18" charset="0"/>
                <a:cs typeface="Times New Roman" panose="02020603050405020304" pitchFamily="18" charset="0"/>
              </a:rPr>
              <a:t>seeded</a:t>
            </a:r>
            <a:endParaRPr lang="it-IT" sz="1350" dirty="0">
              <a:latin typeface="Times New Roman" panose="02020603050405020304" pitchFamily="18" charset="0"/>
              <a:cs typeface="Times New Roman" panose="02020603050405020304" pitchFamily="18" charset="0"/>
            </a:endParaRPr>
          </a:p>
        </p:txBody>
      </p:sp>
      <p:sp>
        <p:nvSpPr>
          <p:cNvPr id="12" name="Figura a mano libera 11"/>
          <p:cNvSpPr/>
          <p:nvPr/>
        </p:nvSpPr>
        <p:spPr>
          <a:xfrm>
            <a:off x="2195737" y="3158970"/>
            <a:ext cx="1897562" cy="1108873"/>
          </a:xfrm>
          <a:custGeom>
            <a:avLst/>
            <a:gdLst>
              <a:gd name="connsiteX0" fmla="*/ 737823 w 2530083"/>
              <a:gd name="connsiteY0" fmla="*/ 106897 h 1478497"/>
              <a:gd name="connsiteX1" fmla="*/ 572723 w 2530083"/>
              <a:gd name="connsiteY1" fmla="*/ 94197 h 1478497"/>
              <a:gd name="connsiteX2" fmla="*/ 496523 w 2530083"/>
              <a:gd name="connsiteY2" fmla="*/ 68797 h 1478497"/>
              <a:gd name="connsiteX3" fmla="*/ 458423 w 2530083"/>
              <a:gd name="connsiteY3" fmla="*/ 56097 h 1478497"/>
              <a:gd name="connsiteX4" fmla="*/ 344123 w 2530083"/>
              <a:gd name="connsiteY4" fmla="*/ 43397 h 1478497"/>
              <a:gd name="connsiteX5" fmla="*/ 26623 w 2530083"/>
              <a:gd name="connsiteY5" fmla="*/ 43397 h 1478497"/>
              <a:gd name="connsiteX6" fmla="*/ 64723 w 2530083"/>
              <a:gd name="connsiteY6" fmla="*/ 284697 h 1478497"/>
              <a:gd name="connsiteX7" fmla="*/ 102823 w 2530083"/>
              <a:gd name="connsiteY7" fmla="*/ 322797 h 1478497"/>
              <a:gd name="connsiteX8" fmla="*/ 153623 w 2530083"/>
              <a:gd name="connsiteY8" fmla="*/ 335497 h 1478497"/>
              <a:gd name="connsiteX9" fmla="*/ 191723 w 2530083"/>
              <a:gd name="connsiteY9" fmla="*/ 348197 h 1478497"/>
              <a:gd name="connsiteX10" fmla="*/ 394923 w 2530083"/>
              <a:gd name="connsiteY10" fmla="*/ 373597 h 1478497"/>
              <a:gd name="connsiteX11" fmla="*/ 483823 w 2530083"/>
              <a:gd name="connsiteY11" fmla="*/ 398997 h 1478497"/>
              <a:gd name="connsiteX12" fmla="*/ 585423 w 2530083"/>
              <a:gd name="connsiteY12" fmla="*/ 411697 h 1478497"/>
              <a:gd name="connsiteX13" fmla="*/ 687023 w 2530083"/>
              <a:gd name="connsiteY13" fmla="*/ 449797 h 1478497"/>
              <a:gd name="connsiteX14" fmla="*/ 877523 w 2530083"/>
              <a:gd name="connsiteY14" fmla="*/ 475197 h 1478497"/>
              <a:gd name="connsiteX15" fmla="*/ 941023 w 2530083"/>
              <a:gd name="connsiteY15" fmla="*/ 500597 h 1478497"/>
              <a:gd name="connsiteX16" fmla="*/ 991823 w 2530083"/>
              <a:gd name="connsiteY16" fmla="*/ 525997 h 1478497"/>
              <a:gd name="connsiteX17" fmla="*/ 1068023 w 2530083"/>
              <a:gd name="connsiteY17" fmla="*/ 551397 h 1478497"/>
              <a:gd name="connsiteX18" fmla="*/ 1106123 w 2530083"/>
              <a:gd name="connsiteY18" fmla="*/ 576797 h 1478497"/>
              <a:gd name="connsiteX19" fmla="*/ 1195023 w 2530083"/>
              <a:gd name="connsiteY19" fmla="*/ 614897 h 1478497"/>
              <a:gd name="connsiteX20" fmla="*/ 1283923 w 2530083"/>
              <a:gd name="connsiteY20" fmla="*/ 678397 h 1478497"/>
              <a:gd name="connsiteX21" fmla="*/ 1322023 w 2530083"/>
              <a:gd name="connsiteY21" fmla="*/ 691097 h 1478497"/>
              <a:gd name="connsiteX22" fmla="*/ 1360123 w 2530083"/>
              <a:gd name="connsiteY22" fmla="*/ 716497 h 1478497"/>
              <a:gd name="connsiteX23" fmla="*/ 1398223 w 2530083"/>
              <a:gd name="connsiteY23" fmla="*/ 729197 h 1478497"/>
              <a:gd name="connsiteX24" fmla="*/ 1487123 w 2530083"/>
              <a:gd name="connsiteY24" fmla="*/ 792697 h 1478497"/>
              <a:gd name="connsiteX25" fmla="*/ 1525223 w 2530083"/>
              <a:gd name="connsiteY25" fmla="*/ 805397 h 1478497"/>
              <a:gd name="connsiteX26" fmla="*/ 1601423 w 2530083"/>
              <a:gd name="connsiteY26" fmla="*/ 843497 h 1478497"/>
              <a:gd name="connsiteX27" fmla="*/ 1639523 w 2530083"/>
              <a:gd name="connsiteY27" fmla="*/ 881597 h 1478497"/>
              <a:gd name="connsiteX28" fmla="*/ 1677623 w 2530083"/>
              <a:gd name="connsiteY28" fmla="*/ 906997 h 1478497"/>
              <a:gd name="connsiteX29" fmla="*/ 1728423 w 2530083"/>
              <a:gd name="connsiteY29" fmla="*/ 945097 h 1478497"/>
              <a:gd name="connsiteX30" fmla="*/ 1804623 w 2530083"/>
              <a:gd name="connsiteY30" fmla="*/ 995897 h 1478497"/>
              <a:gd name="connsiteX31" fmla="*/ 1880823 w 2530083"/>
              <a:gd name="connsiteY31" fmla="*/ 1072097 h 1478497"/>
              <a:gd name="connsiteX32" fmla="*/ 1969723 w 2530083"/>
              <a:gd name="connsiteY32" fmla="*/ 1135597 h 1478497"/>
              <a:gd name="connsiteX33" fmla="*/ 2033223 w 2530083"/>
              <a:gd name="connsiteY33" fmla="*/ 1211797 h 1478497"/>
              <a:gd name="connsiteX34" fmla="*/ 2084023 w 2530083"/>
              <a:gd name="connsiteY34" fmla="*/ 1224497 h 1478497"/>
              <a:gd name="connsiteX35" fmla="*/ 2223723 w 2530083"/>
              <a:gd name="connsiteY35" fmla="*/ 1313397 h 1478497"/>
              <a:gd name="connsiteX36" fmla="*/ 2261823 w 2530083"/>
              <a:gd name="connsiteY36" fmla="*/ 1338797 h 1478497"/>
              <a:gd name="connsiteX37" fmla="*/ 2376123 w 2530083"/>
              <a:gd name="connsiteY37" fmla="*/ 1402297 h 1478497"/>
              <a:gd name="connsiteX38" fmla="*/ 2452323 w 2530083"/>
              <a:gd name="connsiteY38" fmla="*/ 1453097 h 1478497"/>
              <a:gd name="connsiteX39" fmla="*/ 2490423 w 2530083"/>
              <a:gd name="connsiteY39" fmla="*/ 1478497 h 1478497"/>
              <a:gd name="connsiteX40" fmla="*/ 2528523 w 2530083"/>
              <a:gd name="connsiteY40" fmla="*/ 1465797 h 1478497"/>
              <a:gd name="connsiteX41" fmla="*/ 2490423 w 2530083"/>
              <a:gd name="connsiteY41" fmla="*/ 1300697 h 1478497"/>
              <a:gd name="connsiteX42" fmla="*/ 2477723 w 2530083"/>
              <a:gd name="connsiteY42" fmla="*/ 1262597 h 1478497"/>
              <a:gd name="connsiteX43" fmla="*/ 2426923 w 2530083"/>
              <a:gd name="connsiteY43" fmla="*/ 1186397 h 1478497"/>
              <a:gd name="connsiteX44" fmla="*/ 2363423 w 2530083"/>
              <a:gd name="connsiteY44" fmla="*/ 1072097 h 1478497"/>
              <a:gd name="connsiteX45" fmla="*/ 2287223 w 2530083"/>
              <a:gd name="connsiteY45" fmla="*/ 1008597 h 1478497"/>
              <a:gd name="connsiteX46" fmla="*/ 2261823 w 2530083"/>
              <a:gd name="connsiteY46" fmla="*/ 970497 h 1478497"/>
              <a:gd name="connsiteX47" fmla="*/ 2185623 w 2530083"/>
              <a:gd name="connsiteY47" fmla="*/ 906997 h 1478497"/>
              <a:gd name="connsiteX48" fmla="*/ 2160223 w 2530083"/>
              <a:gd name="connsiteY48" fmla="*/ 868897 h 1478497"/>
              <a:gd name="connsiteX49" fmla="*/ 2084023 w 2530083"/>
              <a:gd name="connsiteY49" fmla="*/ 830797 h 1478497"/>
              <a:gd name="connsiteX50" fmla="*/ 2007823 w 2530083"/>
              <a:gd name="connsiteY50" fmla="*/ 779997 h 1478497"/>
              <a:gd name="connsiteX51" fmla="*/ 1931623 w 2530083"/>
              <a:gd name="connsiteY51" fmla="*/ 729197 h 1478497"/>
              <a:gd name="connsiteX52" fmla="*/ 1855423 w 2530083"/>
              <a:gd name="connsiteY52" fmla="*/ 678397 h 1478497"/>
              <a:gd name="connsiteX53" fmla="*/ 1779223 w 2530083"/>
              <a:gd name="connsiteY53" fmla="*/ 640297 h 1478497"/>
              <a:gd name="connsiteX54" fmla="*/ 1741123 w 2530083"/>
              <a:gd name="connsiteY54" fmla="*/ 627597 h 1478497"/>
              <a:gd name="connsiteX55" fmla="*/ 1703023 w 2530083"/>
              <a:gd name="connsiteY55" fmla="*/ 602197 h 1478497"/>
              <a:gd name="connsiteX56" fmla="*/ 1614123 w 2530083"/>
              <a:gd name="connsiteY56" fmla="*/ 551397 h 1478497"/>
              <a:gd name="connsiteX57" fmla="*/ 1512523 w 2530083"/>
              <a:gd name="connsiteY57" fmla="*/ 462497 h 1478497"/>
              <a:gd name="connsiteX58" fmla="*/ 1474423 w 2530083"/>
              <a:gd name="connsiteY58" fmla="*/ 437097 h 1478497"/>
              <a:gd name="connsiteX59" fmla="*/ 1398223 w 2530083"/>
              <a:gd name="connsiteY59" fmla="*/ 411697 h 1478497"/>
              <a:gd name="connsiteX60" fmla="*/ 1322023 w 2530083"/>
              <a:gd name="connsiteY60" fmla="*/ 373597 h 1478497"/>
              <a:gd name="connsiteX61" fmla="*/ 1283923 w 2530083"/>
              <a:gd name="connsiteY61" fmla="*/ 348197 h 1478497"/>
              <a:gd name="connsiteX62" fmla="*/ 1156923 w 2530083"/>
              <a:gd name="connsiteY62" fmla="*/ 310097 h 1478497"/>
              <a:gd name="connsiteX63" fmla="*/ 1068023 w 2530083"/>
              <a:gd name="connsiteY63" fmla="*/ 271997 h 1478497"/>
              <a:gd name="connsiteX64" fmla="*/ 941023 w 2530083"/>
              <a:gd name="connsiteY64" fmla="*/ 233897 h 1478497"/>
              <a:gd name="connsiteX65" fmla="*/ 864823 w 2530083"/>
              <a:gd name="connsiteY65" fmla="*/ 183097 h 1478497"/>
              <a:gd name="connsiteX66" fmla="*/ 826723 w 2530083"/>
              <a:gd name="connsiteY66" fmla="*/ 157697 h 1478497"/>
              <a:gd name="connsiteX67" fmla="*/ 737823 w 2530083"/>
              <a:gd name="connsiteY67" fmla="*/ 106897 h 14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0083" h="1478497">
                <a:moveTo>
                  <a:pt x="737823" y="106897"/>
                </a:moveTo>
                <a:cubicBezTo>
                  <a:pt x="695490" y="96314"/>
                  <a:pt x="627243" y="102805"/>
                  <a:pt x="572723" y="94197"/>
                </a:cubicBezTo>
                <a:cubicBezTo>
                  <a:pt x="546277" y="90021"/>
                  <a:pt x="521923" y="77264"/>
                  <a:pt x="496523" y="68797"/>
                </a:cubicBezTo>
                <a:cubicBezTo>
                  <a:pt x="483823" y="64564"/>
                  <a:pt x="471728" y="57575"/>
                  <a:pt x="458423" y="56097"/>
                </a:cubicBezTo>
                <a:lnTo>
                  <a:pt x="344123" y="43397"/>
                </a:lnTo>
                <a:cubicBezTo>
                  <a:pt x="245684" y="10584"/>
                  <a:pt x="123660" y="-35156"/>
                  <a:pt x="26623" y="43397"/>
                </a:cubicBezTo>
                <a:cubicBezTo>
                  <a:pt x="-32076" y="90915"/>
                  <a:pt x="17950" y="228570"/>
                  <a:pt x="64723" y="284697"/>
                </a:cubicBezTo>
                <a:cubicBezTo>
                  <a:pt x="76221" y="298495"/>
                  <a:pt x="87229" y="313886"/>
                  <a:pt x="102823" y="322797"/>
                </a:cubicBezTo>
                <a:cubicBezTo>
                  <a:pt x="117978" y="331457"/>
                  <a:pt x="136840" y="330702"/>
                  <a:pt x="153623" y="335497"/>
                </a:cubicBezTo>
                <a:cubicBezTo>
                  <a:pt x="166495" y="339175"/>
                  <a:pt x="178655" y="345293"/>
                  <a:pt x="191723" y="348197"/>
                </a:cubicBezTo>
                <a:cubicBezTo>
                  <a:pt x="256177" y="362520"/>
                  <a:pt x="331042" y="367209"/>
                  <a:pt x="394923" y="373597"/>
                </a:cubicBezTo>
                <a:cubicBezTo>
                  <a:pt x="425120" y="383663"/>
                  <a:pt x="451929" y="393681"/>
                  <a:pt x="483823" y="398997"/>
                </a:cubicBezTo>
                <a:cubicBezTo>
                  <a:pt x="517489" y="404608"/>
                  <a:pt x="551757" y="406086"/>
                  <a:pt x="585423" y="411697"/>
                </a:cubicBezTo>
                <a:cubicBezTo>
                  <a:pt x="731449" y="436035"/>
                  <a:pt x="537246" y="408949"/>
                  <a:pt x="687023" y="449797"/>
                </a:cubicBezTo>
                <a:cubicBezTo>
                  <a:pt x="701853" y="453842"/>
                  <a:pt x="869196" y="474156"/>
                  <a:pt x="877523" y="475197"/>
                </a:cubicBezTo>
                <a:cubicBezTo>
                  <a:pt x="898690" y="483664"/>
                  <a:pt x="920191" y="491338"/>
                  <a:pt x="941023" y="500597"/>
                </a:cubicBezTo>
                <a:cubicBezTo>
                  <a:pt x="958323" y="508286"/>
                  <a:pt x="974245" y="518966"/>
                  <a:pt x="991823" y="525997"/>
                </a:cubicBezTo>
                <a:cubicBezTo>
                  <a:pt x="1016682" y="535941"/>
                  <a:pt x="1045746" y="536545"/>
                  <a:pt x="1068023" y="551397"/>
                </a:cubicBezTo>
                <a:cubicBezTo>
                  <a:pt x="1080723" y="559864"/>
                  <a:pt x="1092471" y="569971"/>
                  <a:pt x="1106123" y="576797"/>
                </a:cubicBezTo>
                <a:cubicBezTo>
                  <a:pt x="1192543" y="620007"/>
                  <a:pt x="1089314" y="548829"/>
                  <a:pt x="1195023" y="614897"/>
                </a:cubicBezTo>
                <a:cubicBezTo>
                  <a:pt x="1218034" y="629279"/>
                  <a:pt x="1257056" y="664963"/>
                  <a:pt x="1283923" y="678397"/>
                </a:cubicBezTo>
                <a:cubicBezTo>
                  <a:pt x="1295897" y="684384"/>
                  <a:pt x="1310049" y="685110"/>
                  <a:pt x="1322023" y="691097"/>
                </a:cubicBezTo>
                <a:cubicBezTo>
                  <a:pt x="1335675" y="697923"/>
                  <a:pt x="1346471" y="709671"/>
                  <a:pt x="1360123" y="716497"/>
                </a:cubicBezTo>
                <a:cubicBezTo>
                  <a:pt x="1372097" y="722484"/>
                  <a:pt x="1386249" y="723210"/>
                  <a:pt x="1398223" y="729197"/>
                </a:cubicBezTo>
                <a:cubicBezTo>
                  <a:pt x="1437535" y="748853"/>
                  <a:pt x="1446854" y="769686"/>
                  <a:pt x="1487123" y="792697"/>
                </a:cubicBezTo>
                <a:cubicBezTo>
                  <a:pt x="1498746" y="799339"/>
                  <a:pt x="1513249" y="799410"/>
                  <a:pt x="1525223" y="805397"/>
                </a:cubicBezTo>
                <a:cubicBezTo>
                  <a:pt x="1623700" y="854636"/>
                  <a:pt x="1505658" y="811575"/>
                  <a:pt x="1601423" y="843497"/>
                </a:cubicBezTo>
                <a:cubicBezTo>
                  <a:pt x="1614123" y="856197"/>
                  <a:pt x="1625725" y="870099"/>
                  <a:pt x="1639523" y="881597"/>
                </a:cubicBezTo>
                <a:cubicBezTo>
                  <a:pt x="1651249" y="891368"/>
                  <a:pt x="1665203" y="898125"/>
                  <a:pt x="1677623" y="906997"/>
                </a:cubicBezTo>
                <a:cubicBezTo>
                  <a:pt x="1694847" y="919300"/>
                  <a:pt x="1711083" y="932959"/>
                  <a:pt x="1728423" y="945097"/>
                </a:cubicBezTo>
                <a:cubicBezTo>
                  <a:pt x="1753432" y="962603"/>
                  <a:pt x="1783037" y="974311"/>
                  <a:pt x="1804623" y="995897"/>
                </a:cubicBezTo>
                <a:cubicBezTo>
                  <a:pt x="1830023" y="1021297"/>
                  <a:pt x="1850935" y="1052172"/>
                  <a:pt x="1880823" y="1072097"/>
                </a:cubicBezTo>
                <a:cubicBezTo>
                  <a:pt x="1902456" y="1086519"/>
                  <a:pt x="1953970" y="1119844"/>
                  <a:pt x="1969723" y="1135597"/>
                </a:cubicBezTo>
                <a:cubicBezTo>
                  <a:pt x="2004791" y="1170665"/>
                  <a:pt x="1984677" y="1184056"/>
                  <a:pt x="2033223" y="1211797"/>
                </a:cubicBezTo>
                <a:cubicBezTo>
                  <a:pt x="2048378" y="1220457"/>
                  <a:pt x="2067090" y="1220264"/>
                  <a:pt x="2084023" y="1224497"/>
                </a:cubicBezTo>
                <a:cubicBezTo>
                  <a:pt x="2173700" y="1278303"/>
                  <a:pt x="2126984" y="1248905"/>
                  <a:pt x="2223723" y="1313397"/>
                </a:cubicBezTo>
                <a:cubicBezTo>
                  <a:pt x="2236423" y="1321864"/>
                  <a:pt x="2247343" y="1333970"/>
                  <a:pt x="2261823" y="1338797"/>
                </a:cubicBezTo>
                <a:cubicBezTo>
                  <a:pt x="2328883" y="1361150"/>
                  <a:pt x="2288784" y="1344071"/>
                  <a:pt x="2376123" y="1402297"/>
                </a:cubicBezTo>
                <a:lnTo>
                  <a:pt x="2452323" y="1453097"/>
                </a:lnTo>
                <a:lnTo>
                  <a:pt x="2490423" y="1478497"/>
                </a:lnTo>
                <a:cubicBezTo>
                  <a:pt x="2503123" y="1474264"/>
                  <a:pt x="2525276" y="1478784"/>
                  <a:pt x="2528523" y="1465797"/>
                </a:cubicBezTo>
                <a:cubicBezTo>
                  <a:pt x="2537944" y="1428114"/>
                  <a:pt x="2502117" y="1335779"/>
                  <a:pt x="2490423" y="1300697"/>
                </a:cubicBezTo>
                <a:cubicBezTo>
                  <a:pt x="2486190" y="1287997"/>
                  <a:pt x="2485149" y="1273736"/>
                  <a:pt x="2477723" y="1262597"/>
                </a:cubicBezTo>
                <a:cubicBezTo>
                  <a:pt x="2460790" y="1237197"/>
                  <a:pt x="2436576" y="1215357"/>
                  <a:pt x="2426923" y="1186397"/>
                </a:cubicBezTo>
                <a:cubicBezTo>
                  <a:pt x="2413689" y="1146694"/>
                  <a:pt x="2400854" y="1097051"/>
                  <a:pt x="2363423" y="1072097"/>
                </a:cubicBezTo>
                <a:cubicBezTo>
                  <a:pt x="2325961" y="1047122"/>
                  <a:pt x="2317781" y="1045267"/>
                  <a:pt x="2287223" y="1008597"/>
                </a:cubicBezTo>
                <a:cubicBezTo>
                  <a:pt x="2277452" y="996871"/>
                  <a:pt x="2271594" y="982223"/>
                  <a:pt x="2261823" y="970497"/>
                </a:cubicBezTo>
                <a:cubicBezTo>
                  <a:pt x="2231265" y="933827"/>
                  <a:pt x="2223085" y="931972"/>
                  <a:pt x="2185623" y="906997"/>
                </a:cubicBezTo>
                <a:cubicBezTo>
                  <a:pt x="2177156" y="894297"/>
                  <a:pt x="2171016" y="879690"/>
                  <a:pt x="2160223" y="868897"/>
                </a:cubicBezTo>
                <a:cubicBezTo>
                  <a:pt x="2117938" y="826612"/>
                  <a:pt x="2130504" y="856620"/>
                  <a:pt x="2084023" y="830797"/>
                </a:cubicBezTo>
                <a:cubicBezTo>
                  <a:pt x="2057338" y="815972"/>
                  <a:pt x="2029409" y="801583"/>
                  <a:pt x="2007823" y="779997"/>
                </a:cubicBezTo>
                <a:cubicBezTo>
                  <a:pt x="1923269" y="695443"/>
                  <a:pt x="2014331" y="775146"/>
                  <a:pt x="1931623" y="729197"/>
                </a:cubicBezTo>
                <a:cubicBezTo>
                  <a:pt x="1904938" y="714372"/>
                  <a:pt x="1884383" y="688050"/>
                  <a:pt x="1855423" y="678397"/>
                </a:cubicBezTo>
                <a:cubicBezTo>
                  <a:pt x="1759658" y="646475"/>
                  <a:pt x="1877700" y="689536"/>
                  <a:pt x="1779223" y="640297"/>
                </a:cubicBezTo>
                <a:cubicBezTo>
                  <a:pt x="1767249" y="634310"/>
                  <a:pt x="1753097" y="633584"/>
                  <a:pt x="1741123" y="627597"/>
                </a:cubicBezTo>
                <a:cubicBezTo>
                  <a:pt x="1727471" y="620771"/>
                  <a:pt x="1716275" y="609770"/>
                  <a:pt x="1703023" y="602197"/>
                </a:cubicBezTo>
                <a:cubicBezTo>
                  <a:pt x="1590232" y="537745"/>
                  <a:pt x="1706948" y="613280"/>
                  <a:pt x="1614123" y="551397"/>
                </a:cubicBezTo>
                <a:cubicBezTo>
                  <a:pt x="1571790" y="487897"/>
                  <a:pt x="1601423" y="521764"/>
                  <a:pt x="1512523" y="462497"/>
                </a:cubicBezTo>
                <a:cubicBezTo>
                  <a:pt x="1499823" y="454030"/>
                  <a:pt x="1488903" y="441924"/>
                  <a:pt x="1474423" y="437097"/>
                </a:cubicBezTo>
                <a:cubicBezTo>
                  <a:pt x="1449023" y="428630"/>
                  <a:pt x="1420500" y="426549"/>
                  <a:pt x="1398223" y="411697"/>
                </a:cubicBezTo>
                <a:cubicBezTo>
                  <a:pt x="1289034" y="338904"/>
                  <a:pt x="1427183" y="426177"/>
                  <a:pt x="1322023" y="373597"/>
                </a:cubicBezTo>
                <a:cubicBezTo>
                  <a:pt x="1308371" y="366771"/>
                  <a:pt x="1297952" y="354210"/>
                  <a:pt x="1283923" y="348197"/>
                </a:cubicBezTo>
                <a:cubicBezTo>
                  <a:pt x="1234227" y="326899"/>
                  <a:pt x="1208145" y="344245"/>
                  <a:pt x="1156923" y="310097"/>
                </a:cubicBezTo>
                <a:cubicBezTo>
                  <a:pt x="1096476" y="269799"/>
                  <a:pt x="1142577" y="294363"/>
                  <a:pt x="1068023" y="271997"/>
                </a:cubicBezTo>
                <a:cubicBezTo>
                  <a:pt x="913425" y="225618"/>
                  <a:pt x="1058112" y="263169"/>
                  <a:pt x="941023" y="233897"/>
                </a:cubicBezTo>
                <a:cubicBezTo>
                  <a:pt x="868798" y="161672"/>
                  <a:pt x="938341" y="219856"/>
                  <a:pt x="864823" y="183097"/>
                </a:cubicBezTo>
                <a:cubicBezTo>
                  <a:pt x="851171" y="176271"/>
                  <a:pt x="840671" y="163896"/>
                  <a:pt x="826723" y="157697"/>
                </a:cubicBezTo>
                <a:cubicBezTo>
                  <a:pt x="728467" y="114028"/>
                  <a:pt x="780156" y="117480"/>
                  <a:pt x="737823" y="106897"/>
                </a:cubicBezTo>
                <a:close/>
              </a:path>
            </a:pathLst>
          </a:cu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Figura a mano libera 12"/>
          <p:cNvSpPr/>
          <p:nvPr/>
        </p:nvSpPr>
        <p:spPr>
          <a:xfrm>
            <a:off x="3815916" y="3807042"/>
            <a:ext cx="1353339" cy="1160176"/>
          </a:xfrm>
          <a:custGeom>
            <a:avLst/>
            <a:gdLst>
              <a:gd name="connsiteX0" fmla="*/ 509052 w 1804452"/>
              <a:gd name="connsiteY0" fmla="*/ 137201 h 1546901"/>
              <a:gd name="connsiteX1" fmla="*/ 445552 w 1804452"/>
              <a:gd name="connsiteY1" fmla="*/ 111801 h 1546901"/>
              <a:gd name="connsiteX2" fmla="*/ 407452 w 1804452"/>
              <a:gd name="connsiteY2" fmla="*/ 86401 h 1546901"/>
              <a:gd name="connsiteX3" fmla="*/ 331252 w 1804452"/>
              <a:gd name="connsiteY3" fmla="*/ 61001 h 1546901"/>
              <a:gd name="connsiteX4" fmla="*/ 293152 w 1804452"/>
              <a:gd name="connsiteY4" fmla="*/ 48301 h 1546901"/>
              <a:gd name="connsiteX5" fmla="*/ 216952 w 1804452"/>
              <a:gd name="connsiteY5" fmla="*/ 10201 h 1546901"/>
              <a:gd name="connsiteX6" fmla="*/ 1052 w 1804452"/>
              <a:gd name="connsiteY6" fmla="*/ 22901 h 1546901"/>
              <a:gd name="connsiteX7" fmla="*/ 26452 w 1804452"/>
              <a:gd name="connsiteY7" fmla="*/ 226101 h 1546901"/>
              <a:gd name="connsiteX8" fmla="*/ 51852 w 1804452"/>
              <a:gd name="connsiteY8" fmla="*/ 264201 h 1546901"/>
              <a:gd name="connsiteX9" fmla="*/ 89952 w 1804452"/>
              <a:gd name="connsiteY9" fmla="*/ 276901 h 1546901"/>
              <a:gd name="connsiteX10" fmla="*/ 128052 w 1804452"/>
              <a:gd name="connsiteY10" fmla="*/ 302301 h 1546901"/>
              <a:gd name="connsiteX11" fmla="*/ 204252 w 1804452"/>
              <a:gd name="connsiteY11" fmla="*/ 327701 h 1546901"/>
              <a:gd name="connsiteX12" fmla="*/ 242352 w 1804452"/>
              <a:gd name="connsiteY12" fmla="*/ 340401 h 1546901"/>
              <a:gd name="connsiteX13" fmla="*/ 356652 w 1804452"/>
              <a:gd name="connsiteY13" fmla="*/ 378501 h 1546901"/>
              <a:gd name="connsiteX14" fmla="*/ 394752 w 1804452"/>
              <a:gd name="connsiteY14" fmla="*/ 391201 h 1546901"/>
              <a:gd name="connsiteX15" fmla="*/ 445552 w 1804452"/>
              <a:gd name="connsiteY15" fmla="*/ 403901 h 1546901"/>
              <a:gd name="connsiteX16" fmla="*/ 547152 w 1804452"/>
              <a:gd name="connsiteY16" fmla="*/ 429301 h 1546901"/>
              <a:gd name="connsiteX17" fmla="*/ 585252 w 1804452"/>
              <a:gd name="connsiteY17" fmla="*/ 454701 h 1546901"/>
              <a:gd name="connsiteX18" fmla="*/ 623352 w 1804452"/>
              <a:gd name="connsiteY18" fmla="*/ 467401 h 1546901"/>
              <a:gd name="connsiteX19" fmla="*/ 699552 w 1804452"/>
              <a:gd name="connsiteY19" fmla="*/ 518201 h 1546901"/>
              <a:gd name="connsiteX20" fmla="*/ 737652 w 1804452"/>
              <a:gd name="connsiteY20" fmla="*/ 543601 h 1546901"/>
              <a:gd name="connsiteX21" fmla="*/ 775752 w 1804452"/>
              <a:gd name="connsiteY21" fmla="*/ 556301 h 1546901"/>
              <a:gd name="connsiteX22" fmla="*/ 851952 w 1804452"/>
              <a:gd name="connsiteY22" fmla="*/ 607101 h 1546901"/>
              <a:gd name="connsiteX23" fmla="*/ 864652 w 1804452"/>
              <a:gd name="connsiteY23" fmla="*/ 645201 h 1546901"/>
              <a:gd name="connsiteX24" fmla="*/ 902752 w 1804452"/>
              <a:gd name="connsiteY24" fmla="*/ 657901 h 1546901"/>
              <a:gd name="connsiteX25" fmla="*/ 1004352 w 1804452"/>
              <a:gd name="connsiteY25" fmla="*/ 683301 h 1546901"/>
              <a:gd name="connsiteX26" fmla="*/ 1080552 w 1804452"/>
              <a:gd name="connsiteY26" fmla="*/ 734101 h 1546901"/>
              <a:gd name="connsiteX27" fmla="*/ 1156752 w 1804452"/>
              <a:gd name="connsiteY27" fmla="*/ 797601 h 1546901"/>
              <a:gd name="connsiteX28" fmla="*/ 1207552 w 1804452"/>
              <a:gd name="connsiteY28" fmla="*/ 873801 h 1546901"/>
              <a:gd name="connsiteX29" fmla="*/ 1232952 w 1804452"/>
              <a:gd name="connsiteY29" fmla="*/ 911901 h 1546901"/>
              <a:gd name="connsiteX30" fmla="*/ 1271052 w 1804452"/>
              <a:gd name="connsiteY30" fmla="*/ 950001 h 1546901"/>
              <a:gd name="connsiteX31" fmla="*/ 1334552 w 1804452"/>
              <a:gd name="connsiteY31" fmla="*/ 1013501 h 1546901"/>
              <a:gd name="connsiteX32" fmla="*/ 1423452 w 1804452"/>
              <a:gd name="connsiteY32" fmla="*/ 1127801 h 1546901"/>
              <a:gd name="connsiteX33" fmla="*/ 1448852 w 1804452"/>
              <a:gd name="connsiteY33" fmla="*/ 1204001 h 1546901"/>
              <a:gd name="connsiteX34" fmla="*/ 1461552 w 1804452"/>
              <a:gd name="connsiteY34" fmla="*/ 1242101 h 1546901"/>
              <a:gd name="connsiteX35" fmla="*/ 1474252 w 1804452"/>
              <a:gd name="connsiteY35" fmla="*/ 1292901 h 1546901"/>
              <a:gd name="connsiteX36" fmla="*/ 1525052 w 1804452"/>
              <a:gd name="connsiteY36" fmla="*/ 1369101 h 1546901"/>
              <a:gd name="connsiteX37" fmla="*/ 1550452 w 1804452"/>
              <a:gd name="connsiteY37" fmla="*/ 1445301 h 1546901"/>
              <a:gd name="connsiteX38" fmla="*/ 1575852 w 1804452"/>
              <a:gd name="connsiteY38" fmla="*/ 1483401 h 1546901"/>
              <a:gd name="connsiteX39" fmla="*/ 1690152 w 1804452"/>
              <a:gd name="connsiteY39" fmla="*/ 1546901 h 1546901"/>
              <a:gd name="connsiteX40" fmla="*/ 1753652 w 1804452"/>
              <a:gd name="connsiteY40" fmla="*/ 1534201 h 1546901"/>
              <a:gd name="connsiteX41" fmla="*/ 1804452 w 1804452"/>
              <a:gd name="connsiteY41" fmla="*/ 1458001 h 1546901"/>
              <a:gd name="connsiteX42" fmla="*/ 1791752 w 1804452"/>
              <a:gd name="connsiteY42" fmla="*/ 1267501 h 1546901"/>
              <a:gd name="connsiteX43" fmla="*/ 1779052 w 1804452"/>
              <a:gd name="connsiteY43" fmla="*/ 1229401 h 1546901"/>
              <a:gd name="connsiteX44" fmla="*/ 1740952 w 1804452"/>
              <a:gd name="connsiteY44" fmla="*/ 1102401 h 1546901"/>
              <a:gd name="connsiteX45" fmla="*/ 1715552 w 1804452"/>
              <a:gd name="connsiteY45" fmla="*/ 1051601 h 1546901"/>
              <a:gd name="connsiteX46" fmla="*/ 1702852 w 1804452"/>
              <a:gd name="connsiteY46" fmla="*/ 1013501 h 1546901"/>
              <a:gd name="connsiteX47" fmla="*/ 1652052 w 1804452"/>
              <a:gd name="connsiteY47" fmla="*/ 937301 h 1546901"/>
              <a:gd name="connsiteX48" fmla="*/ 1626652 w 1804452"/>
              <a:gd name="connsiteY48" fmla="*/ 899201 h 1546901"/>
              <a:gd name="connsiteX49" fmla="*/ 1575852 w 1804452"/>
              <a:gd name="connsiteY49" fmla="*/ 823001 h 1546901"/>
              <a:gd name="connsiteX50" fmla="*/ 1512352 w 1804452"/>
              <a:gd name="connsiteY50" fmla="*/ 746801 h 1546901"/>
              <a:gd name="connsiteX51" fmla="*/ 1436152 w 1804452"/>
              <a:gd name="connsiteY51" fmla="*/ 696001 h 1546901"/>
              <a:gd name="connsiteX52" fmla="*/ 1410752 w 1804452"/>
              <a:gd name="connsiteY52" fmla="*/ 657901 h 1546901"/>
              <a:gd name="connsiteX53" fmla="*/ 1372652 w 1804452"/>
              <a:gd name="connsiteY53" fmla="*/ 645201 h 1546901"/>
              <a:gd name="connsiteX54" fmla="*/ 1321852 w 1804452"/>
              <a:gd name="connsiteY54" fmla="*/ 594401 h 1546901"/>
              <a:gd name="connsiteX55" fmla="*/ 1258352 w 1804452"/>
              <a:gd name="connsiteY55" fmla="*/ 543601 h 1546901"/>
              <a:gd name="connsiteX56" fmla="*/ 1232952 w 1804452"/>
              <a:gd name="connsiteY56" fmla="*/ 505501 h 1546901"/>
              <a:gd name="connsiteX57" fmla="*/ 1156752 w 1804452"/>
              <a:gd name="connsiteY57" fmla="*/ 467401 h 1546901"/>
              <a:gd name="connsiteX58" fmla="*/ 1080552 w 1804452"/>
              <a:gd name="connsiteY58" fmla="*/ 416601 h 1546901"/>
              <a:gd name="connsiteX59" fmla="*/ 1042452 w 1804452"/>
              <a:gd name="connsiteY59" fmla="*/ 391201 h 1546901"/>
              <a:gd name="connsiteX60" fmla="*/ 1004352 w 1804452"/>
              <a:gd name="connsiteY60" fmla="*/ 365801 h 1546901"/>
              <a:gd name="connsiteX61" fmla="*/ 928152 w 1804452"/>
              <a:gd name="connsiteY61" fmla="*/ 340401 h 1546901"/>
              <a:gd name="connsiteX62" fmla="*/ 902752 w 1804452"/>
              <a:gd name="connsiteY62" fmla="*/ 302301 h 1546901"/>
              <a:gd name="connsiteX63" fmla="*/ 826552 w 1804452"/>
              <a:gd name="connsiteY63" fmla="*/ 276901 h 1546901"/>
              <a:gd name="connsiteX64" fmla="*/ 788452 w 1804452"/>
              <a:gd name="connsiteY64" fmla="*/ 264201 h 1546901"/>
              <a:gd name="connsiteX65" fmla="*/ 750352 w 1804452"/>
              <a:gd name="connsiteY65" fmla="*/ 251501 h 1546901"/>
              <a:gd name="connsiteX66" fmla="*/ 712252 w 1804452"/>
              <a:gd name="connsiteY66" fmla="*/ 238801 h 1546901"/>
              <a:gd name="connsiteX67" fmla="*/ 597952 w 1804452"/>
              <a:gd name="connsiteY67" fmla="*/ 188001 h 1546901"/>
              <a:gd name="connsiteX68" fmla="*/ 559852 w 1804452"/>
              <a:gd name="connsiteY68" fmla="*/ 175301 h 1546901"/>
              <a:gd name="connsiteX69" fmla="*/ 509052 w 1804452"/>
              <a:gd name="connsiteY69" fmla="*/ 137201 h 15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804452" h="1546901">
                <a:moveTo>
                  <a:pt x="509052" y="137201"/>
                </a:moveTo>
                <a:cubicBezTo>
                  <a:pt x="490002" y="126618"/>
                  <a:pt x="465942" y="121996"/>
                  <a:pt x="445552" y="111801"/>
                </a:cubicBezTo>
                <a:cubicBezTo>
                  <a:pt x="431900" y="104975"/>
                  <a:pt x="421400" y="92600"/>
                  <a:pt x="407452" y="86401"/>
                </a:cubicBezTo>
                <a:cubicBezTo>
                  <a:pt x="382986" y="75527"/>
                  <a:pt x="356652" y="69468"/>
                  <a:pt x="331252" y="61001"/>
                </a:cubicBezTo>
                <a:cubicBezTo>
                  <a:pt x="318552" y="56768"/>
                  <a:pt x="304291" y="55727"/>
                  <a:pt x="293152" y="48301"/>
                </a:cubicBezTo>
                <a:cubicBezTo>
                  <a:pt x="243913" y="15475"/>
                  <a:pt x="269532" y="27728"/>
                  <a:pt x="216952" y="10201"/>
                </a:cubicBezTo>
                <a:cubicBezTo>
                  <a:pt x="144985" y="14434"/>
                  <a:pt x="57003" y="-22559"/>
                  <a:pt x="1052" y="22901"/>
                </a:cubicBezTo>
                <a:cubicBezTo>
                  <a:pt x="-3647" y="26719"/>
                  <a:pt x="7842" y="182678"/>
                  <a:pt x="26452" y="226101"/>
                </a:cubicBezTo>
                <a:cubicBezTo>
                  <a:pt x="32465" y="240130"/>
                  <a:pt x="39933" y="254666"/>
                  <a:pt x="51852" y="264201"/>
                </a:cubicBezTo>
                <a:cubicBezTo>
                  <a:pt x="62305" y="272564"/>
                  <a:pt x="77978" y="270914"/>
                  <a:pt x="89952" y="276901"/>
                </a:cubicBezTo>
                <a:cubicBezTo>
                  <a:pt x="103604" y="283727"/>
                  <a:pt x="114104" y="296102"/>
                  <a:pt x="128052" y="302301"/>
                </a:cubicBezTo>
                <a:cubicBezTo>
                  <a:pt x="152518" y="313175"/>
                  <a:pt x="178852" y="319234"/>
                  <a:pt x="204252" y="327701"/>
                </a:cubicBezTo>
                <a:lnTo>
                  <a:pt x="242352" y="340401"/>
                </a:lnTo>
                <a:lnTo>
                  <a:pt x="356652" y="378501"/>
                </a:lnTo>
                <a:cubicBezTo>
                  <a:pt x="369352" y="382734"/>
                  <a:pt x="381765" y="387954"/>
                  <a:pt x="394752" y="391201"/>
                </a:cubicBezTo>
                <a:cubicBezTo>
                  <a:pt x="411685" y="395434"/>
                  <a:pt x="428513" y="400115"/>
                  <a:pt x="445552" y="403901"/>
                </a:cubicBezTo>
                <a:cubicBezTo>
                  <a:pt x="471637" y="409698"/>
                  <a:pt x="519919" y="415684"/>
                  <a:pt x="547152" y="429301"/>
                </a:cubicBezTo>
                <a:cubicBezTo>
                  <a:pt x="560804" y="436127"/>
                  <a:pt x="571600" y="447875"/>
                  <a:pt x="585252" y="454701"/>
                </a:cubicBezTo>
                <a:cubicBezTo>
                  <a:pt x="597226" y="460688"/>
                  <a:pt x="611650" y="460900"/>
                  <a:pt x="623352" y="467401"/>
                </a:cubicBezTo>
                <a:cubicBezTo>
                  <a:pt x="650037" y="482226"/>
                  <a:pt x="674152" y="501268"/>
                  <a:pt x="699552" y="518201"/>
                </a:cubicBezTo>
                <a:cubicBezTo>
                  <a:pt x="712252" y="526668"/>
                  <a:pt x="723172" y="538774"/>
                  <a:pt x="737652" y="543601"/>
                </a:cubicBezTo>
                <a:cubicBezTo>
                  <a:pt x="750352" y="547834"/>
                  <a:pt x="764050" y="549800"/>
                  <a:pt x="775752" y="556301"/>
                </a:cubicBezTo>
                <a:cubicBezTo>
                  <a:pt x="802437" y="571126"/>
                  <a:pt x="851952" y="607101"/>
                  <a:pt x="851952" y="607101"/>
                </a:cubicBezTo>
                <a:cubicBezTo>
                  <a:pt x="856185" y="619801"/>
                  <a:pt x="855186" y="635735"/>
                  <a:pt x="864652" y="645201"/>
                </a:cubicBezTo>
                <a:cubicBezTo>
                  <a:pt x="874118" y="654667"/>
                  <a:pt x="889765" y="654654"/>
                  <a:pt x="902752" y="657901"/>
                </a:cubicBezTo>
                <a:cubicBezTo>
                  <a:pt x="923224" y="663019"/>
                  <a:pt x="980600" y="670105"/>
                  <a:pt x="1004352" y="683301"/>
                </a:cubicBezTo>
                <a:cubicBezTo>
                  <a:pt x="1031037" y="698126"/>
                  <a:pt x="1058966" y="712515"/>
                  <a:pt x="1080552" y="734101"/>
                </a:cubicBezTo>
                <a:cubicBezTo>
                  <a:pt x="1129445" y="782994"/>
                  <a:pt x="1103708" y="762238"/>
                  <a:pt x="1156752" y="797601"/>
                </a:cubicBezTo>
                <a:lnTo>
                  <a:pt x="1207552" y="873801"/>
                </a:lnTo>
                <a:cubicBezTo>
                  <a:pt x="1216019" y="886501"/>
                  <a:pt x="1222159" y="901108"/>
                  <a:pt x="1232952" y="911901"/>
                </a:cubicBezTo>
                <a:cubicBezTo>
                  <a:pt x="1245652" y="924601"/>
                  <a:pt x="1259554" y="936203"/>
                  <a:pt x="1271052" y="950001"/>
                </a:cubicBezTo>
                <a:cubicBezTo>
                  <a:pt x="1323969" y="1013501"/>
                  <a:pt x="1264702" y="966934"/>
                  <a:pt x="1334552" y="1013501"/>
                </a:cubicBezTo>
                <a:cubicBezTo>
                  <a:pt x="1395315" y="1104645"/>
                  <a:pt x="1363766" y="1068115"/>
                  <a:pt x="1423452" y="1127801"/>
                </a:cubicBezTo>
                <a:lnTo>
                  <a:pt x="1448852" y="1204001"/>
                </a:lnTo>
                <a:cubicBezTo>
                  <a:pt x="1453085" y="1216701"/>
                  <a:pt x="1458305" y="1229114"/>
                  <a:pt x="1461552" y="1242101"/>
                </a:cubicBezTo>
                <a:cubicBezTo>
                  <a:pt x="1465785" y="1259034"/>
                  <a:pt x="1466446" y="1277289"/>
                  <a:pt x="1474252" y="1292901"/>
                </a:cubicBezTo>
                <a:cubicBezTo>
                  <a:pt x="1487904" y="1320205"/>
                  <a:pt x="1515399" y="1340141"/>
                  <a:pt x="1525052" y="1369101"/>
                </a:cubicBezTo>
                <a:cubicBezTo>
                  <a:pt x="1533519" y="1394501"/>
                  <a:pt x="1535600" y="1423024"/>
                  <a:pt x="1550452" y="1445301"/>
                </a:cubicBezTo>
                <a:cubicBezTo>
                  <a:pt x="1558919" y="1458001"/>
                  <a:pt x="1564365" y="1473350"/>
                  <a:pt x="1575852" y="1483401"/>
                </a:cubicBezTo>
                <a:cubicBezTo>
                  <a:pt x="1629599" y="1530429"/>
                  <a:pt x="1637823" y="1529458"/>
                  <a:pt x="1690152" y="1546901"/>
                </a:cubicBezTo>
                <a:cubicBezTo>
                  <a:pt x="1711319" y="1542668"/>
                  <a:pt x="1736613" y="1547453"/>
                  <a:pt x="1753652" y="1534201"/>
                </a:cubicBezTo>
                <a:cubicBezTo>
                  <a:pt x="1777749" y="1515459"/>
                  <a:pt x="1804452" y="1458001"/>
                  <a:pt x="1804452" y="1458001"/>
                </a:cubicBezTo>
                <a:cubicBezTo>
                  <a:pt x="1800219" y="1394501"/>
                  <a:pt x="1798780" y="1330753"/>
                  <a:pt x="1791752" y="1267501"/>
                </a:cubicBezTo>
                <a:cubicBezTo>
                  <a:pt x="1790274" y="1254196"/>
                  <a:pt x="1782730" y="1242273"/>
                  <a:pt x="1779052" y="1229401"/>
                </a:cubicBezTo>
                <a:cubicBezTo>
                  <a:pt x="1766899" y="1186864"/>
                  <a:pt x="1761072" y="1142642"/>
                  <a:pt x="1740952" y="1102401"/>
                </a:cubicBezTo>
                <a:cubicBezTo>
                  <a:pt x="1732485" y="1085468"/>
                  <a:pt x="1723010" y="1069002"/>
                  <a:pt x="1715552" y="1051601"/>
                </a:cubicBezTo>
                <a:cubicBezTo>
                  <a:pt x="1710279" y="1039296"/>
                  <a:pt x="1709353" y="1025203"/>
                  <a:pt x="1702852" y="1013501"/>
                </a:cubicBezTo>
                <a:cubicBezTo>
                  <a:pt x="1688027" y="986816"/>
                  <a:pt x="1668985" y="962701"/>
                  <a:pt x="1652052" y="937301"/>
                </a:cubicBezTo>
                <a:lnTo>
                  <a:pt x="1626652" y="899201"/>
                </a:lnTo>
                <a:lnTo>
                  <a:pt x="1575852" y="823001"/>
                </a:lnTo>
                <a:cubicBezTo>
                  <a:pt x="1553274" y="789134"/>
                  <a:pt x="1546201" y="773128"/>
                  <a:pt x="1512352" y="746801"/>
                </a:cubicBezTo>
                <a:cubicBezTo>
                  <a:pt x="1488255" y="728059"/>
                  <a:pt x="1436152" y="696001"/>
                  <a:pt x="1436152" y="696001"/>
                </a:cubicBezTo>
                <a:cubicBezTo>
                  <a:pt x="1427685" y="683301"/>
                  <a:pt x="1422671" y="667436"/>
                  <a:pt x="1410752" y="657901"/>
                </a:cubicBezTo>
                <a:cubicBezTo>
                  <a:pt x="1400299" y="649538"/>
                  <a:pt x="1382118" y="654667"/>
                  <a:pt x="1372652" y="645201"/>
                </a:cubicBezTo>
                <a:cubicBezTo>
                  <a:pt x="1304919" y="577468"/>
                  <a:pt x="1423452" y="628268"/>
                  <a:pt x="1321852" y="594401"/>
                </a:cubicBezTo>
                <a:cubicBezTo>
                  <a:pt x="1249059" y="485212"/>
                  <a:pt x="1345986" y="613708"/>
                  <a:pt x="1258352" y="543601"/>
                </a:cubicBezTo>
                <a:cubicBezTo>
                  <a:pt x="1246433" y="534066"/>
                  <a:pt x="1243745" y="516294"/>
                  <a:pt x="1232952" y="505501"/>
                </a:cubicBezTo>
                <a:cubicBezTo>
                  <a:pt x="1190667" y="463216"/>
                  <a:pt x="1203233" y="493224"/>
                  <a:pt x="1156752" y="467401"/>
                </a:cubicBezTo>
                <a:cubicBezTo>
                  <a:pt x="1130067" y="452576"/>
                  <a:pt x="1105952" y="433534"/>
                  <a:pt x="1080552" y="416601"/>
                </a:cubicBezTo>
                <a:lnTo>
                  <a:pt x="1042452" y="391201"/>
                </a:lnTo>
                <a:cubicBezTo>
                  <a:pt x="1029752" y="382734"/>
                  <a:pt x="1018832" y="370628"/>
                  <a:pt x="1004352" y="365801"/>
                </a:cubicBezTo>
                <a:lnTo>
                  <a:pt x="928152" y="340401"/>
                </a:lnTo>
                <a:cubicBezTo>
                  <a:pt x="919685" y="327701"/>
                  <a:pt x="915695" y="310391"/>
                  <a:pt x="902752" y="302301"/>
                </a:cubicBezTo>
                <a:cubicBezTo>
                  <a:pt x="880048" y="288111"/>
                  <a:pt x="851952" y="285368"/>
                  <a:pt x="826552" y="276901"/>
                </a:cubicBezTo>
                <a:lnTo>
                  <a:pt x="788452" y="264201"/>
                </a:lnTo>
                <a:lnTo>
                  <a:pt x="750352" y="251501"/>
                </a:lnTo>
                <a:cubicBezTo>
                  <a:pt x="737652" y="247268"/>
                  <a:pt x="723391" y="246227"/>
                  <a:pt x="712252" y="238801"/>
                </a:cubicBezTo>
                <a:cubicBezTo>
                  <a:pt x="651875" y="198549"/>
                  <a:pt x="688632" y="218228"/>
                  <a:pt x="597952" y="188001"/>
                </a:cubicBezTo>
                <a:lnTo>
                  <a:pt x="559852" y="175301"/>
                </a:lnTo>
                <a:cubicBezTo>
                  <a:pt x="517736" y="161262"/>
                  <a:pt x="528102" y="147784"/>
                  <a:pt x="509052" y="137201"/>
                </a:cubicBezTo>
                <a:close/>
              </a:path>
            </a:pathLst>
          </a:cu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Figura a mano libera 13"/>
          <p:cNvSpPr/>
          <p:nvPr/>
        </p:nvSpPr>
        <p:spPr>
          <a:xfrm rot="1692158">
            <a:off x="6945790" y="4715944"/>
            <a:ext cx="748755" cy="406178"/>
          </a:xfrm>
          <a:custGeom>
            <a:avLst/>
            <a:gdLst>
              <a:gd name="connsiteX0" fmla="*/ 390761 w 582566"/>
              <a:gd name="connsiteY0" fmla="*/ 26216 h 381816"/>
              <a:gd name="connsiteX1" fmla="*/ 22461 w 582566"/>
              <a:gd name="connsiteY1" fmla="*/ 292916 h 381816"/>
              <a:gd name="connsiteX2" fmla="*/ 73261 w 582566"/>
              <a:gd name="connsiteY2" fmla="*/ 381816 h 381816"/>
              <a:gd name="connsiteX3" fmla="*/ 251061 w 582566"/>
              <a:gd name="connsiteY3" fmla="*/ 356416 h 381816"/>
              <a:gd name="connsiteX4" fmla="*/ 289161 w 582566"/>
              <a:gd name="connsiteY4" fmla="*/ 343716 h 381816"/>
              <a:gd name="connsiteX5" fmla="*/ 327261 w 582566"/>
              <a:gd name="connsiteY5" fmla="*/ 318316 h 381816"/>
              <a:gd name="connsiteX6" fmla="*/ 352661 w 582566"/>
              <a:gd name="connsiteY6" fmla="*/ 280216 h 381816"/>
              <a:gd name="connsiteX7" fmla="*/ 390761 w 582566"/>
              <a:gd name="connsiteY7" fmla="*/ 267516 h 381816"/>
              <a:gd name="connsiteX8" fmla="*/ 403461 w 582566"/>
              <a:gd name="connsiteY8" fmla="*/ 229416 h 381816"/>
              <a:gd name="connsiteX9" fmla="*/ 441561 w 582566"/>
              <a:gd name="connsiteY9" fmla="*/ 191316 h 381816"/>
              <a:gd name="connsiteX10" fmla="*/ 517761 w 582566"/>
              <a:gd name="connsiteY10" fmla="*/ 153216 h 381816"/>
              <a:gd name="connsiteX11" fmla="*/ 555861 w 582566"/>
              <a:gd name="connsiteY11" fmla="*/ 127816 h 381816"/>
              <a:gd name="connsiteX12" fmla="*/ 581261 w 582566"/>
              <a:gd name="connsiteY12" fmla="*/ 89716 h 381816"/>
              <a:gd name="connsiteX13" fmla="*/ 390761 w 582566"/>
              <a:gd name="connsiteY13" fmla="*/ 26216 h 38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566" h="381816">
                <a:moveTo>
                  <a:pt x="390761" y="26216"/>
                </a:moveTo>
                <a:cubicBezTo>
                  <a:pt x="297628" y="60083"/>
                  <a:pt x="131571" y="187703"/>
                  <a:pt x="22461" y="292916"/>
                </a:cubicBezTo>
                <a:cubicBezTo>
                  <a:pt x="-42610" y="355663"/>
                  <a:pt x="52308" y="374832"/>
                  <a:pt x="73261" y="381816"/>
                </a:cubicBezTo>
                <a:cubicBezTo>
                  <a:pt x="174470" y="371695"/>
                  <a:pt x="176693" y="377664"/>
                  <a:pt x="251061" y="356416"/>
                </a:cubicBezTo>
                <a:cubicBezTo>
                  <a:pt x="263933" y="352738"/>
                  <a:pt x="277187" y="349703"/>
                  <a:pt x="289161" y="343716"/>
                </a:cubicBezTo>
                <a:cubicBezTo>
                  <a:pt x="302813" y="336890"/>
                  <a:pt x="314561" y="326783"/>
                  <a:pt x="327261" y="318316"/>
                </a:cubicBezTo>
                <a:cubicBezTo>
                  <a:pt x="335728" y="305616"/>
                  <a:pt x="340742" y="289751"/>
                  <a:pt x="352661" y="280216"/>
                </a:cubicBezTo>
                <a:cubicBezTo>
                  <a:pt x="363114" y="271853"/>
                  <a:pt x="381295" y="276982"/>
                  <a:pt x="390761" y="267516"/>
                </a:cubicBezTo>
                <a:cubicBezTo>
                  <a:pt x="400227" y="258050"/>
                  <a:pt x="396035" y="240555"/>
                  <a:pt x="403461" y="229416"/>
                </a:cubicBezTo>
                <a:cubicBezTo>
                  <a:pt x="413424" y="214472"/>
                  <a:pt x="427763" y="202814"/>
                  <a:pt x="441561" y="191316"/>
                </a:cubicBezTo>
                <a:cubicBezTo>
                  <a:pt x="496156" y="145820"/>
                  <a:pt x="460483" y="181855"/>
                  <a:pt x="517761" y="153216"/>
                </a:cubicBezTo>
                <a:cubicBezTo>
                  <a:pt x="531413" y="146390"/>
                  <a:pt x="543161" y="136283"/>
                  <a:pt x="555861" y="127816"/>
                </a:cubicBezTo>
                <a:cubicBezTo>
                  <a:pt x="564328" y="115116"/>
                  <a:pt x="579368" y="104862"/>
                  <a:pt x="581261" y="89716"/>
                </a:cubicBezTo>
                <a:cubicBezTo>
                  <a:pt x="595944" y="-27749"/>
                  <a:pt x="483894" y="-7651"/>
                  <a:pt x="390761" y="26216"/>
                </a:cubicBezTo>
                <a:close/>
              </a:path>
            </a:pathLst>
          </a:cu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CasellaDiTesto 14"/>
          <p:cNvSpPr txBox="1"/>
          <p:nvPr/>
        </p:nvSpPr>
        <p:spPr>
          <a:xfrm>
            <a:off x="7920372" y="4725144"/>
            <a:ext cx="963725" cy="415498"/>
          </a:xfrm>
          <a:prstGeom prst="rect">
            <a:avLst/>
          </a:prstGeom>
          <a:noFill/>
        </p:spPr>
        <p:txBody>
          <a:bodyPr wrap="none" rtlCol="0">
            <a:spAutoFit/>
          </a:bodyPr>
          <a:lstStyle/>
          <a:p>
            <a:r>
              <a:rPr lang="it-IT" sz="2100" b="1" dirty="0" err="1">
                <a:solidFill>
                  <a:srgbClr val="FF0000"/>
                </a:solidFill>
                <a:latin typeface="Times New Roman" panose="02020603050405020304" pitchFamily="18" charset="0"/>
                <a:cs typeface="Times New Roman" panose="02020603050405020304" pitchFamily="18" charset="0"/>
              </a:rPr>
              <a:t>MariX</a:t>
            </a:r>
            <a:endParaRPr lang="it-IT" sz="2100" b="1" dirty="0">
              <a:solidFill>
                <a:srgbClr val="FF0000"/>
              </a:solidFill>
              <a:latin typeface="Times New Roman" panose="02020603050405020304" pitchFamily="18" charset="0"/>
              <a:cs typeface="Times New Roman" panose="02020603050405020304" pitchFamily="18" charset="0"/>
            </a:endParaRPr>
          </a:p>
        </p:txBody>
      </p:sp>
      <p:sp>
        <p:nvSpPr>
          <p:cNvPr id="2" name="Stella a 5 punte 1"/>
          <p:cNvSpPr/>
          <p:nvPr/>
        </p:nvSpPr>
        <p:spPr>
          <a:xfrm>
            <a:off x="2357754" y="3266982"/>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Stella a 5 punte 15"/>
          <p:cNvSpPr/>
          <p:nvPr/>
        </p:nvSpPr>
        <p:spPr>
          <a:xfrm>
            <a:off x="2789802" y="3374994"/>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Stella a 5 punte 16"/>
          <p:cNvSpPr/>
          <p:nvPr/>
        </p:nvSpPr>
        <p:spPr>
          <a:xfrm>
            <a:off x="3167844" y="3537012"/>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Stella a 5 punte 17"/>
          <p:cNvSpPr/>
          <p:nvPr/>
        </p:nvSpPr>
        <p:spPr>
          <a:xfrm>
            <a:off x="3491880" y="3753036"/>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Stella a 5 punte 18"/>
          <p:cNvSpPr/>
          <p:nvPr/>
        </p:nvSpPr>
        <p:spPr>
          <a:xfrm>
            <a:off x="3815916" y="4023066"/>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Stella a 5 punte 19"/>
          <p:cNvSpPr/>
          <p:nvPr/>
        </p:nvSpPr>
        <p:spPr>
          <a:xfrm>
            <a:off x="5004048" y="4671138"/>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Stella a 5 punte 20"/>
          <p:cNvSpPr/>
          <p:nvPr/>
        </p:nvSpPr>
        <p:spPr>
          <a:xfrm>
            <a:off x="4680012" y="4239090"/>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 name="Stella a 5 punte 21"/>
          <p:cNvSpPr/>
          <p:nvPr/>
        </p:nvSpPr>
        <p:spPr>
          <a:xfrm>
            <a:off x="4301970" y="4023066"/>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Stella a 5 punte 22"/>
          <p:cNvSpPr/>
          <p:nvPr/>
        </p:nvSpPr>
        <p:spPr>
          <a:xfrm>
            <a:off x="3869922" y="3861048"/>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Figura a mano libera 23"/>
          <p:cNvSpPr/>
          <p:nvPr/>
        </p:nvSpPr>
        <p:spPr>
          <a:xfrm rot="985094">
            <a:off x="3549996" y="3914827"/>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Figura a mano libera 24"/>
          <p:cNvSpPr/>
          <p:nvPr/>
        </p:nvSpPr>
        <p:spPr>
          <a:xfrm rot="20744091">
            <a:off x="6562987" y="4922506"/>
            <a:ext cx="1286045" cy="978897"/>
          </a:xfrm>
          <a:custGeom>
            <a:avLst/>
            <a:gdLst>
              <a:gd name="connsiteX0" fmla="*/ 0 w 1300480"/>
              <a:gd name="connsiteY0" fmla="*/ 0 h 1161761"/>
              <a:gd name="connsiteX1" fmla="*/ 30480 w 1300480"/>
              <a:gd name="connsiteY1" fmla="*/ 50800 h 1161761"/>
              <a:gd name="connsiteX2" fmla="*/ 121920 w 1300480"/>
              <a:gd name="connsiteY2" fmla="*/ 101600 h 1161761"/>
              <a:gd name="connsiteX3" fmla="*/ 182880 w 1300480"/>
              <a:gd name="connsiteY3" fmla="*/ 142240 h 1161761"/>
              <a:gd name="connsiteX4" fmla="*/ 243840 w 1300480"/>
              <a:gd name="connsiteY4" fmla="*/ 162560 h 1161761"/>
              <a:gd name="connsiteX5" fmla="*/ 274320 w 1300480"/>
              <a:gd name="connsiteY5" fmla="*/ 172720 h 1161761"/>
              <a:gd name="connsiteX6" fmla="*/ 365760 w 1300480"/>
              <a:gd name="connsiteY6" fmla="*/ 193040 h 1161761"/>
              <a:gd name="connsiteX7" fmla="*/ 426720 w 1300480"/>
              <a:gd name="connsiteY7" fmla="*/ 213360 h 1161761"/>
              <a:gd name="connsiteX8" fmla="*/ 457200 w 1300480"/>
              <a:gd name="connsiteY8" fmla="*/ 223520 h 1161761"/>
              <a:gd name="connsiteX9" fmla="*/ 518160 w 1300480"/>
              <a:gd name="connsiteY9" fmla="*/ 254000 h 1161761"/>
              <a:gd name="connsiteX10" fmla="*/ 548640 w 1300480"/>
              <a:gd name="connsiteY10" fmla="*/ 274320 h 1161761"/>
              <a:gd name="connsiteX11" fmla="*/ 640080 w 1300480"/>
              <a:gd name="connsiteY11" fmla="*/ 304800 h 1161761"/>
              <a:gd name="connsiteX12" fmla="*/ 711200 w 1300480"/>
              <a:gd name="connsiteY12" fmla="*/ 325120 h 1161761"/>
              <a:gd name="connsiteX13" fmla="*/ 741680 w 1300480"/>
              <a:gd name="connsiteY13" fmla="*/ 335280 h 1161761"/>
              <a:gd name="connsiteX14" fmla="*/ 833120 w 1300480"/>
              <a:gd name="connsiteY14" fmla="*/ 345440 h 1161761"/>
              <a:gd name="connsiteX15" fmla="*/ 894080 w 1300480"/>
              <a:gd name="connsiteY15" fmla="*/ 355600 h 1161761"/>
              <a:gd name="connsiteX16" fmla="*/ 1076960 w 1300480"/>
              <a:gd name="connsiteY16" fmla="*/ 375920 h 1161761"/>
              <a:gd name="connsiteX17" fmla="*/ 1117600 w 1300480"/>
              <a:gd name="connsiteY17" fmla="*/ 396240 h 1161761"/>
              <a:gd name="connsiteX18" fmla="*/ 1188720 w 1300480"/>
              <a:gd name="connsiteY18" fmla="*/ 416560 h 1161761"/>
              <a:gd name="connsiteX19" fmla="*/ 1249680 w 1300480"/>
              <a:gd name="connsiteY19" fmla="*/ 436880 h 1161761"/>
              <a:gd name="connsiteX20" fmla="*/ 1280160 w 1300480"/>
              <a:gd name="connsiteY20" fmla="*/ 457200 h 1161761"/>
              <a:gd name="connsiteX21" fmla="*/ 1280160 w 1300480"/>
              <a:gd name="connsiteY21" fmla="*/ 528320 h 1161761"/>
              <a:gd name="connsiteX22" fmla="*/ 1300480 w 1300480"/>
              <a:gd name="connsiteY22" fmla="*/ 944880 h 1161761"/>
              <a:gd name="connsiteX23" fmla="*/ 1290320 w 1300480"/>
              <a:gd name="connsiteY23" fmla="*/ 1158240 h 1161761"/>
              <a:gd name="connsiteX24" fmla="*/ 1259840 w 1300480"/>
              <a:gd name="connsiteY24" fmla="*/ 1148080 h 1161761"/>
              <a:gd name="connsiteX25" fmla="*/ 1198880 w 1300480"/>
              <a:gd name="connsiteY25" fmla="*/ 1117600 h 1161761"/>
              <a:gd name="connsiteX26" fmla="*/ 1117600 w 1300480"/>
              <a:gd name="connsiteY26" fmla="*/ 1107440 h 1161761"/>
              <a:gd name="connsiteX27" fmla="*/ 965200 w 1300480"/>
              <a:gd name="connsiteY27" fmla="*/ 1087120 h 1161761"/>
              <a:gd name="connsiteX28" fmla="*/ 924560 w 1300480"/>
              <a:gd name="connsiteY28" fmla="*/ 1076960 h 1161761"/>
              <a:gd name="connsiteX29" fmla="*/ 812800 w 1300480"/>
              <a:gd name="connsiteY29" fmla="*/ 1056640 h 1161761"/>
              <a:gd name="connsiteX30" fmla="*/ 772160 w 1300480"/>
              <a:gd name="connsiteY30" fmla="*/ 1036320 h 1161761"/>
              <a:gd name="connsiteX31" fmla="*/ 721360 w 1300480"/>
              <a:gd name="connsiteY31" fmla="*/ 1026160 h 1161761"/>
              <a:gd name="connsiteX32" fmla="*/ 609600 w 1300480"/>
              <a:gd name="connsiteY32" fmla="*/ 995680 h 1161761"/>
              <a:gd name="connsiteX33" fmla="*/ 568960 w 1300480"/>
              <a:gd name="connsiteY33" fmla="*/ 985520 h 1161761"/>
              <a:gd name="connsiteX34" fmla="*/ 528320 w 1300480"/>
              <a:gd name="connsiteY34" fmla="*/ 965200 h 1161761"/>
              <a:gd name="connsiteX35" fmla="*/ 467360 w 1300480"/>
              <a:gd name="connsiteY35" fmla="*/ 944880 h 1161761"/>
              <a:gd name="connsiteX36" fmla="*/ 436880 w 1300480"/>
              <a:gd name="connsiteY36" fmla="*/ 934720 h 1161761"/>
              <a:gd name="connsiteX37" fmla="*/ 375920 w 1300480"/>
              <a:gd name="connsiteY37" fmla="*/ 904240 h 1161761"/>
              <a:gd name="connsiteX38" fmla="*/ 314960 w 1300480"/>
              <a:gd name="connsiteY38" fmla="*/ 873760 h 1161761"/>
              <a:gd name="connsiteX39" fmla="*/ 243840 w 1300480"/>
              <a:gd name="connsiteY39" fmla="*/ 863600 h 1161761"/>
              <a:gd name="connsiteX40" fmla="*/ 111760 w 1300480"/>
              <a:gd name="connsiteY40" fmla="*/ 833120 h 1161761"/>
              <a:gd name="connsiteX41" fmla="*/ 30480 w 1300480"/>
              <a:gd name="connsiteY41" fmla="*/ 782320 h 1161761"/>
              <a:gd name="connsiteX42" fmla="*/ 40640 w 1300480"/>
              <a:gd name="connsiteY42" fmla="*/ 599440 h 1161761"/>
              <a:gd name="connsiteX43" fmla="*/ 50800 w 1300480"/>
              <a:gd name="connsiteY43" fmla="*/ 548640 h 1161761"/>
              <a:gd name="connsiteX44" fmla="*/ 30480 w 1300480"/>
              <a:gd name="connsiteY44" fmla="*/ 121920 h 116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0480" h="1161761">
                <a:moveTo>
                  <a:pt x="0" y="0"/>
                </a:moveTo>
                <a:cubicBezTo>
                  <a:pt x="10160" y="16933"/>
                  <a:pt x="16516" y="36836"/>
                  <a:pt x="30480" y="50800"/>
                </a:cubicBezTo>
                <a:cubicBezTo>
                  <a:pt x="109116" y="129436"/>
                  <a:pt x="64428" y="69660"/>
                  <a:pt x="121920" y="101600"/>
                </a:cubicBezTo>
                <a:cubicBezTo>
                  <a:pt x="143268" y="113460"/>
                  <a:pt x="159712" y="134517"/>
                  <a:pt x="182880" y="142240"/>
                </a:cubicBezTo>
                <a:lnTo>
                  <a:pt x="243840" y="162560"/>
                </a:lnTo>
                <a:cubicBezTo>
                  <a:pt x="254000" y="165947"/>
                  <a:pt x="263818" y="170620"/>
                  <a:pt x="274320" y="172720"/>
                </a:cubicBezTo>
                <a:cubicBezTo>
                  <a:pt x="303324" y="178521"/>
                  <a:pt x="337063" y="184431"/>
                  <a:pt x="365760" y="193040"/>
                </a:cubicBezTo>
                <a:cubicBezTo>
                  <a:pt x="386276" y="199195"/>
                  <a:pt x="406400" y="206587"/>
                  <a:pt x="426720" y="213360"/>
                </a:cubicBezTo>
                <a:cubicBezTo>
                  <a:pt x="436880" y="216747"/>
                  <a:pt x="448289" y="217579"/>
                  <a:pt x="457200" y="223520"/>
                </a:cubicBezTo>
                <a:cubicBezTo>
                  <a:pt x="544551" y="281754"/>
                  <a:pt x="434032" y="211936"/>
                  <a:pt x="518160" y="254000"/>
                </a:cubicBezTo>
                <a:cubicBezTo>
                  <a:pt x="529082" y="259461"/>
                  <a:pt x="537482" y="269361"/>
                  <a:pt x="548640" y="274320"/>
                </a:cubicBezTo>
                <a:lnTo>
                  <a:pt x="640080" y="304800"/>
                </a:lnTo>
                <a:cubicBezTo>
                  <a:pt x="713161" y="329160"/>
                  <a:pt x="621898" y="299605"/>
                  <a:pt x="711200" y="325120"/>
                </a:cubicBezTo>
                <a:cubicBezTo>
                  <a:pt x="721498" y="328062"/>
                  <a:pt x="731116" y="333519"/>
                  <a:pt x="741680" y="335280"/>
                </a:cubicBezTo>
                <a:cubicBezTo>
                  <a:pt x="771930" y="340322"/>
                  <a:pt x="802721" y="341387"/>
                  <a:pt x="833120" y="345440"/>
                </a:cubicBezTo>
                <a:cubicBezTo>
                  <a:pt x="853540" y="348163"/>
                  <a:pt x="873639" y="353045"/>
                  <a:pt x="894080" y="355600"/>
                </a:cubicBezTo>
                <a:cubicBezTo>
                  <a:pt x="954942" y="363208"/>
                  <a:pt x="1076960" y="375920"/>
                  <a:pt x="1076960" y="375920"/>
                </a:cubicBezTo>
                <a:cubicBezTo>
                  <a:pt x="1090507" y="382693"/>
                  <a:pt x="1103679" y="390274"/>
                  <a:pt x="1117600" y="396240"/>
                </a:cubicBezTo>
                <a:cubicBezTo>
                  <a:pt x="1144157" y="407622"/>
                  <a:pt x="1160077" y="407967"/>
                  <a:pt x="1188720" y="416560"/>
                </a:cubicBezTo>
                <a:cubicBezTo>
                  <a:pt x="1209236" y="422715"/>
                  <a:pt x="1231858" y="424999"/>
                  <a:pt x="1249680" y="436880"/>
                </a:cubicBezTo>
                <a:lnTo>
                  <a:pt x="1280160" y="457200"/>
                </a:lnTo>
                <a:cubicBezTo>
                  <a:pt x="1304520" y="530281"/>
                  <a:pt x="1280160" y="439018"/>
                  <a:pt x="1280160" y="528320"/>
                </a:cubicBezTo>
                <a:cubicBezTo>
                  <a:pt x="1280160" y="802995"/>
                  <a:pt x="1279135" y="774116"/>
                  <a:pt x="1300480" y="944880"/>
                </a:cubicBezTo>
                <a:cubicBezTo>
                  <a:pt x="1297093" y="1016000"/>
                  <a:pt x="1304284" y="1088422"/>
                  <a:pt x="1290320" y="1158240"/>
                </a:cubicBezTo>
                <a:cubicBezTo>
                  <a:pt x="1288220" y="1168742"/>
                  <a:pt x="1269419" y="1152869"/>
                  <a:pt x="1259840" y="1148080"/>
                </a:cubicBezTo>
                <a:cubicBezTo>
                  <a:pt x="1222654" y="1129487"/>
                  <a:pt x="1239010" y="1124896"/>
                  <a:pt x="1198880" y="1117600"/>
                </a:cubicBezTo>
                <a:cubicBezTo>
                  <a:pt x="1172016" y="1112716"/>
                  <a:pt x="1144630" y="1111301"/>
                  <a:pt x="1117600" y="1107440"/>
                </a:cubicBezTo>
                <a:cubicBezTo>
                  <a:pt x="957982" y="1084637"/>
                  <a:pt x="1178953" y="1110870"/>
                  <a:pt x="965200" y="1087120"/>
                </a:cubicBezTo>
                <a:cubicBezTo>
                  <a:pt x="951653" y="1083733"/>
                  <a:pt x="938298" y="1079458"/>
                  <a:pt x="924560" y="1076960"/>
                </a:cubicBezTo>
                <a:cubicBezTo>
                  <a:pt x="893364" y="1071288"/>
                  <a:pt x="845332" y="1068840"/>
                  <a:pt x="812800" y="1056640"/>
                </a:cubicBezTo>
                <a:cubicBezTo>
                  <a:pt x="798619" y="1051322"/>
                  <a:pt x="786528" y="1041109"/>
                  <a:pt x="772160" y="1036320"/>
                </a:cubicBezTo>
                <a:cubicBezTo>
                  <a:pt x="755777" y="1030859"/>
                  <a:pt x="738186" y="1030043"/>
                  <a:pt x="721360" y="1026160"/>
                </a:cubicBezTo>
                <a:cubicBezTo>
                  <a:pt x="533014" y="982696"/>
                  <a:pt x="703648" y="1022551"/>
                  <a:pt x="609600" y="995680"/>
                </a:cubicBezTo>
                <a:cubicBezTo>
                  <a:pt x="596174" y="991844"/>
                  <a:pt x="582035" y="990423"/>
                  <a:pt x="568960" y="985520"/>
                </a:cubicBezTo>
                <a:cubicBezTo>
                  <a:pt x="554779" y="980202"/>
                  <a:pt x="542382" y="970825"/>
                  <a:pt x="528320" y="965200"/>
                </a:cubicBezTo>
                <a:cubicBezTo>
                  <a:pt x="508433" y="957245"/>
                  <a:pt x="487680" y="951653"/>
                  <a:pt x="467360" y="944880"/>
                </a:cubicBezTo>
                <a:cubicBezTo>
                  <a:pt x="457200" y="941493"/>
                  <a:pt x="445791" y="940661"/>
                  <a:pt x="436880" y="934720"/>
                </a:cubicBezTo>
                <a:cubicBezTo>
                  <a:pt x="349529" y="876486"/>
                  <a:pt x="460048" y="946304"/>
                  <a:pt x="375920" y="904240"/>
                </a:cubicBezTo>
                <a:cubicBezTo>
                  <a:pt x="335961" y="884261"/>
                  <a:pt x="357522" y="882272"/>
                  <a:pt x="314960" y="873760"/>
                </a:cubicBezTo>
                <a:cubicBezTo>
                  <a:pt x="291478" y="869064"/>
                  <a:pt x="267547" y="866987"/>
                  <a:pt x="243840" y="863600"/>
                </a:cubicBezTo>
                <a:cubicBezTo>
                  <a:pt x="160162" y="835707"/>
                  <a:pt x="204084" y="846309"/>
                  <a:pt x="111760" y="833120"/>
                </a:cubicBezTo>
                <a:cubicBezTo>
                  <a:pt x="39216" y="808939"/>
                  <a:pt x="62681" y="830622"/>
                  <a:pt x="30480" y="782320"/>
                </a:cubicBezTo>
                <a:cubicBezTo>
                  <a:pt x="33867" y="721360"/>
                  <a:pt x="35351" y="660264"/>
                  <a:pt x="40640" y="599440"/>
                </a:cubicBezTo>
                <a:cubicBezTo>
                  <a:pt x="42136" y="582236"/>
                  <a:pt x="50800" y="565909"/>
                  <a:pt x="50800" y="548640"/>
                </a:cubicBezTo>
                <a:cubicBezTo>
                  <a:pt x="50800" y="137569"/>
                  <a:pt x="138499" y="229939"/>
                  <a:pt x="30480" y="121920"/>
                </a:cubicBezTo>
              </a:path>
            </a:pathLst>
          </a:custGeom>
          <a:solidFill>
            <a:srgbClr val="FFC000"/>
          </a:solidFill>
          <a:ln>
            <a:solidFill>
              <a:srgbClr val="FF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CasellaDiTesto 25"/>
          <p:cNvSpPr txBox="1"/>
          <p:nvPr/>
        </p:nvSpPr>
        <p:spPr>
          <a:xfrm>
            <a:off x="7866366" y="5211198"/>
            <a:ext cx="963725" cy="738664"/>
          </a:xfrm>
          <a:prstGeom prst="rect">
            <a:avLst/>
          </a:prstGeom>
          <a:noFill/>
        </p:spPr>
        <p:txBody>
          <a:bodyPr wrap="none" rtlCol="0">
            <a:spAutoFit/>
          </a:bodyPr>
          <a:lstStyle/>
          <a:p>
            <a:r>
              <a:rPr lang="it-IT" sz="2100" b="1" dirty="0" err="1">
                <a:solidFill>
                  <a:srgbClr val="FF0000"/>
                </a:solidFill>
                <a:latin typeface="Times New Roman" panose="02020603050405020304" pitchFamily="18" charset="0"/>
                <a:cs typeface="Times New Roman" panose="02020603050405020304" pitchFamily="18" charset="0"/>
              </a:rPr>
              <a:t>MariX</a:t>
            </a:r>
            <a:endParaRPr lang="it-IT" sz="2100" b="1" dirty="0">
              <a:solidFill>
                <a:srgbClr val="FF0000"/>
              </a:solidFill>
              <a:latin typeface="Times New Roman" panose="02020603050405020304" pitchFamily="18" charset="0"/>
              <a:cs typeface="Times New Roman" panose="02020603050405020304" pitchFamily="18" charset="0"/>
            </a:endParaRPr>
          </a:p>
          <a:p>
            <a:r>
              <a:rPr lang="it-IT" sz="2100" b="1" dirty="0" err="1">
                <a:solidFill>
                  <a:srgbClr val="FF0000"/>
                </a:solidFill>
                <a:latin typeface="Times New Roman" panose="02020603050405020304" pitchFamily="18" charset="0"/>
                <a:cs typeface="Times New Roman" panose="02020603050405020304" pitchFamily="18" charset="0"/>
              </a:rPr>
              <a:t>seeded</a:t>
            </a:r>
            <a:endParaRPr lang="it-IT" sz="2100" b="1" dirty="0">
              <a:solidFill>
                <a:srgbClr val="FF0000"/>
              </a:solidFill>
              <a:latin typeface="Times New Roman" panose="02020603050405020304" pitchFamily="18" charset="0"/>
              <a:cs typeface="Times New Roman" panose="02020603050405020304" pitchFamily="18" charset="0"/>
            </a:endParaRPr>
          </a:p>
        </p:txBody>
      </p:sp>
      <p:sp>
        <p:nvSpPr>
          <p:cNvPr id="27" name="Figura a mano libera 26"/>
          <p:cNvSpPr/>
          <p:nvPr/>
        </p:nvSpPr>
        <p:spPr>
          <a:xfrm>
            <a:off x="3853538" y="4210810"/>
            <a:ext cx="692384" cy="480389"/>
          </a:xfrm>
          <a:custGeom>
            <a:avLst/>
            <a:gdLst>
              <a:gd name="connsiteX0" fmla="*/ 592190 w 923179"/>
              <a:gd name="connsiteY0" fmla="*/ 283467 h 640518"/>
              <a:gd name="connsiteX1" fmla="*/ 531230 w 923179"/>
              <a:gd name="connsiteY1" fmla="*/ 257341 h 640518"/>
              <a:gd name="connsiteX2" fmla="*/ 461561 w 923179"/>
              <a:gd name="connsiteY2" fmla="*/ 213798 h 640518"/>
              <a:gd name="connsiteX3" fmla="*/ 365767 w 923179"/>
              <a:gd name="connsiteY3" fmla="*/ 161547 h 640518"/>
              <a:gd name="connsiteX4" fmla="*/ 339641 w 923179"/>
              <a:gd name="connsiteY4" fmla="*/ 135421 h 640518"/>
              <a:gd name="connsiteX5" fmla="*/ 313516 w 923179"/>
              <a:gd name="connsiteY5" fmla="*/ 118004 h 640518"/>
              <a:gd name="connsiteX6" fmla="*/ 252556 w 923179"/>
              <a:gd name="connsiteY6" fmla="*/ 83170 h 640518"/>
              <a:gd name="connsiteX7" fmla="*/ 165470 w 923179"/>
              <a:gd name="connsiteY7" fmla="*/ 22210 h 640518"/>
              <a:gd name="connsiteX8" fmla="*/ 104510 w 923179"/>
              <a:gd name="connsiteY8" fmla="*/ 4793 h 640518"/>
              <a:gd name="connsiteX9" fmla="*/ 8716 w 923179"/>
              <a:gd name="connsiteY9" fmla="*/ 13501 h 640518"/>
              <a:gd name="connsiteX10" fmla="*/ 17424 w 923179"/>
              <a:gd name="connsiteY10" fmla="*/ 126713 h 640518"/>
              <a:gd name="connsiteX11" fmla="*/ 26133 w 923179"/>
              <a:gd name="connsiteY11" fmla="*/ 152838 h 640518"/>
              <a:gd name="connsiteX12" fmla="*/ 34841 w 923179"/>
              <a:gd name="connsiteY12" fmla="*/ 187673 h 640518"/>
              <a:gd name="connsiteX13" fmla="*/ 52259 w 923179"/>
              <a:gd name="connsiteY13" fmla="*/ 213798 h 640518"/>
              <a:gd name="connsiteX14" fmla="*/ 69676 w 923179"/>
              <a:gd name="connsiteY14" fmla="*/ 248633 h 640518"/>
              <a:gd name="connsiteX15" fmla="*/ 139344 w 923179"/>
              <a:gd name="connsiteY15" fmla="*/ 300884 h 640518"/>
              <a:gd name="connsiteX16" fmla="*/ 191596 w 923179"/>
              <a:gd name="connsiteY16" fmla="*/ 335718 h 640518"/>
              <a:gd name="connsiteX17" fmla="*/ 209013 w 923179"/>
              <a:gd name="connsiteY17" fmla="*/ 353136 h 640518"/>
              <a:gd name="connsiteX18" fmla="*/ 243847 w 923179"/>
              <a:gd name="connsiteY18" fmla="*/ 361844 h 640518"/>
              <a:gd name="connsiteX19" fmla="*/ 296099 w 923179"/>
              <a:gd name="connsiteY19" fmla="*/ 379261 h 640518"/>
              <a:gd name="connsiteX20" fmla="*/ 322224 w 923179"/>
              <a:gd name="connsiteY20" fmla="*/ 396678 h 640518"/>
              <a:gd name="connsiteX21" fmla="*/ 357059 w 923179"/>
              <a:gd name="connsiteY21" fmla="*/ 405387 h 640518"/>
              <a:gd name="connsiteX22" fmla="*/ 383184 w 923179"/>
              <a:gd name="connsiteY22" fmla="*/ 414096 h 640518"/>
              <a:gd name="connsiteX23" fmla="*/ 435436 w 923179"/>
              <a:gd name="connsiteY23" fmla="*/ 448930 h 640518"/>
              <a:gd name="connsiteX24" fmla="*/ 461561 w 923179"/>
              <a:gd name="connsiteY24" fmla="*/ 466347 h 640518"/>
              <a:gd name="connsiteX25" fmla="*/ 478979 w 923179"/>
              <a:gd name="connsiteY25" fmla="*/ 483764 h 640518"/>
              <a:gd name="connsiteX26" fmla="*/ 522521 w 923179"/>
              <a:gd name="connsiteY26" fmla="*/ 492473 h 640518"/>
              <a:gd name="connsiteX27" fmla="*/ 592190 w 923179"/>
              <a:gd name="connsiteY27" fmla="*/ 527307 h 640518"/>
              <a:gd name="connsiteX28" fmla="*/ 644441 w 923179"/>
              <a:gd name="connsiteY28" fmla="*/ 562141 h 640518"/>
              <a:gd name="connsiteX29" fmla="*/ 696693 w 923179"/>
              <a:gd name="connsiteY29" fmla="*/ 605684 h 640518"/>
              <a:gd name="connsiteX30" fmla="*/ 722819 w 923179"/>
              <a:gd name="connsiteY30" fmla="*/ 614393 h 640518"/>
              <a:gd name="connsiteX31" fmla="*/ 748944 w 923179"/>
              <a:gd name="connsiteY31" fmla="*/ 631810 h 640518"/>
              <a:gd name="connsiteX32" fmla="*/ 809904 w 923179"/>
              <a:gd name="connsiteY32" fmla="*/ 640518 h 640518"/>
              <a:gd name="connsiteX33" fmla="*/ 914407 w 923179"/>
              <a:gd name="connsiteY33" fmla="*/ 631810 h 640518"/>
              <a:gd name="connsiteX34" fmla="*/ 923116 w 923179"/>
              <a:gd name="connsiteY34" fmla="*/ 605684 h 640518"/>
              <a:gd name="connsiteX35" fmla="*/ 905699 w 923179"/>
              <a:gd name="connsiteY35" fmla="*/ 457638 h 640518"/>
              <a:gd name="connsiteX36" fmla="*/ 888281 w 923179"/>
              <a:gd name="connsiteY36" fmla="*/ 431513 h 640518"/>
              <a:gd name="connsiteX37" fmla="*/ 853447 w 923179"/>
              <a:gd name="connsiteY37" fmla="*/ 396678 h 640518"/>
              <a:gd name="connsiteX38" fmla="*/ 827321 w 923179"/>
              <a:gd name="connsiteY38" fmla="*/ 370553 h 640518"/>
              <a:gd name="connsiteX39" fmla="*/ 775070 w 923179"/>
              <a:gd name="connsiteY39" fmla="*/ 353136 h 640518"/>
              <a:gd name="connsiteX40" fmla="*/ 748944 w 923179"/>
              <a:gd name="connsiteY40" fmla="*/ 344427 h 640518"/>
              <a:gd name="connsiteX41" fmla="*/ 670567 w 923179"/>
              <a:gd name="connsiteY41" fmla="*/ 327010 h 640518"/>
              <a:gd name="connsiteX42" fmla="*/ 644441 w 923179"/>
              <a:gd name="connsiteY42" fmla="*/ 309593 h 640518"/>
              <a:gd name="connsiteX43" fmla="*/ 618316 w 923179"/>
              <a:gd name="connsiteY43" fmla="*/ 300884 h 640518"/>
              <a:gd name="connsiteX44" fmla="*/ 592190 w 923179"/>
              <a:gd name="connsiteY44" fmla="*/ 283467 h 64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3179" h="640518">
                <a:moveTo>
                  <a:pt x="592190" y="283467"/>
                </a:moveTo>
                <a:cubicBezTo>
                  <a:pt x="577676" y="276210"/>
                  <a:pt x="551004" y="267228"/>
                  <a:pt x="531230" y="257341"/>
                </a:cubicBezTo>
                <a:cubicBezTo>
                  <a:pt x="420825" y="202139"/>
                  <a:pt x="537566" y="255256"/>
                  <a:pt x="461561" y="213798"/>
                </a:cubicBezTo>
                <a:cubicBezTo>
                  <a:pt x="438604" y="201276"/>
                  <a:pt x="390892" y="182485"/>
                  <a:pt x="365767" y="161547"/>
                </a:cubicBezTo>
                <a:cubicBezTo>
                  <a:pt x="356306" y="153663"/>
                  <a:pt x="349102" y="143306"/>
                  <a:pt x="339641" y="135421"/>
                </a:cubicBezTo>
                <a:cubicBezTo>
                  <a:pt x="331601" y="128721"/>
                  <a:pt x="322033" y="124087"/>
                  <a:pt x="313516" y="118004"/>
                </a:cubicBezTo>
                <a:cubicBezTo>
                  <a:pt x="267384" y="85053"/>
                  <a:pt x="294951" y="97301"/>
                  <a:pt x="252556" y="83170"/>
                </a:cubicBezTo>
                <a:cubicBezTo>
                  <a:pt x="236659" y="71247"/>
                  <a:pt x="178335" y="26499"/>
                  <a:pt x="165470" y="22210"/>
                </a:cubicBezTo>
                <a:cubicBezTo>
                  <a:pt x="127990" y="9716"/>
                  <a:pt x="148250" y="15727"/>
                  <a:pt x="104510" y="4793"/>
                </a:cubicBezTo>
                <a:cubicBezTo>
                  <a:pt x="72579" y="7696"/>
                  <a:pt x="27352" y="-12590"/>
                  <a:pt x="8716" y="13501"/>
                </a:cubicBezTo>
                <a:cubicBezTo>
                  <a:pt x="-13283" y="44300"/>
                  <a:pt x="12729" y="89156"/>
                  <a:pt x="17424" y="126713"/>
                </a:cubicBezTo>
                <a:cubicBezTo>
                  <a:pt x="18563" y="135822"/>
                  <a:pt x="23611" y="144012"/>
                  <a:pt x="26133" y="152838"/>
                </a:cubicBezTo>
                <a:cubicBezTo>
                  <a:pt x="29421" y="164346"/>
                  <a:pt x="30126" y="176672"/>
                  <a:pt x="34841" y="187673"/>
                </a:cubicBezTo>
                <a:cubicBezTo>
                  <a:pt x="38964" y="197293"/>
                  <a:pt x="47066" y="204711"/>
                  <a:pt x="52259" y="213798"/>
                </a:cubicBezTo>
                <a:cubicBezTo>
                  <a:pt x="58700" y="225070"/>
                  <a:pt x="61887" y="238247"/>
                  <a:pt x="69676" y="248633"/>
                </a:cubicBezTo>
                <a:cubicBezTo>
                  <a:pt x="102224" y="292031"/>
                  <a:pt x="98887" y="276610"/>
                  <a:pt x="139344" y="300884"/>
                </a:cubicBezTo>
                <a:cubicBezTo>
                  <a:pt x="157294" y="311654"/>
                  <a:pt x="176795" y="320916"/>
                  <a:pt x="191596" y="335718"/>
                </a:cubicBezTo>
                <a:cubicBezTo>
                  <a:pt x="197402" y="341524"/>
                  <a:pt x="201669" y="349464"/>
                  <a:pt x="209013" y="353136"/>
                </a:cubicBezTo>
                <a:cubicBezTo>
                  <a:pt x="219718" y="358489"/>
                  <a:pt x="232383" y="358405"/>
                  <a:pt x="243847" y="361844"/>
                </a:cubicBezTo>
                <a:cubicBezTo>
                  <a:pt x="261432" y="367119"/>
                  <a:pt x="296099" y="379261"/>
                  <a:pt x="296099" y="379261"/>
                </a:cubicBezTo>
                <a:cubicBezTo>
                  <a:pt x="304807" y="385067"/>
                  <a:pt x="312604" y="392555"/>
                  <a:pt x="322224" y="396678"/>
                </a:cubicBezTo>
                <a:cubicBezTo>
                  <a:pt x="333225" y="401393"/>
                  <a:pt x="345551" y="402099"/>
                  <a:pt x="357059" y="405387"/>
                </a:cubicBezTo>
                <a:cubicBezTo>
                  <a:pt x="365885" y="407909"/>
                  <a:pt x="374476" y="411193"/>
                  <a:pt x="383184" y="414096"/>
                </a:cubicBezTo>
                <a:cubicBezTo>
                  <a:pt x="432711" y="463621"/>
                  <a:pt x="385022" y="423723"/>
                  <a:pt x="435436" y="448930"/>
                </a:cubicBezTo>
                <a:cubicBezTo>
                  <a:pt x="444797" y="453611"/>
                  <a:pt x="453388" y="459809"/>
                  <a:pt x="461561" y="466347"/>
                </a:cubicBezTo>
                <a:cubicBezTo>
                  <a:pt x="467972" y="471476"/>
                  <a:pt x="471432" y="480530"/>
                  <a:pt x="478979" y="483764"/>
                </a:cubicBezTo>
                <a:cubicBezTo>
                  <a:pt x="492584" y="489595"/>
                  <a:pt x="508007" y="489570"/>
                  <a:pt x="522521" y="492473"/>
                </a:cubicBezTo>
                <a:cubicBezTo>
                  <a:pt x="579777" y="549726"/>
                  <a:pt x="472099" y="447246"/>
                  <a:pt x="592190" y="527307"/>
                </a:cubicBezTo>
                <a:cubicBezTo>
                  <a:pt x="609607" y="538918"/>
                  <a:pt x="629639" y="547340"/>
                  <a:pt x="644441" y="562141"/>
                </a:cubicBezTo>
                <a:cubicBezTo>
                  <a:pt x="662362" y="580061"/>
                  <a:pt x="672545" y="591885"/>
                  <a:pt x="696693" y="605684"/>
                </a:cubicBezTo>
                <a:cubicBezTo>
                  <a:pt x="704663" y="610239"/>
                  <a:pt x="714608" y="610288"/>
                  <a:pt x="722819" y="614393"/>
                </a:cubicBezTo>
                <a:cubicBezTo>
                  <a:pt x="732180" y="619074"/>
                  <a:pt x="738919" y="628803"/>
                  <a:pt x="748944" y="631810"/>
                </a:cubicBezTo>
                <a:cubicBezTo>
                  <a:pt x="768605" y="637708"/>
                  <a:pt x="789584" y="637615"/>
                  <a:pt x="809904" y="640518"/>
                </a:cubicBezTo>
                <a:cubicBezTo>
                  <a:pt x="844738" y="637615"/>
                  <a:pt x="880998" y="642090"/>
                  <a:pt x="914407" y="631810"/>
                </a:cubicBezTo>
                <a:cubicBezTo>
                  <a:pt x="923181" y="629110"/>
                  <a:pt x="923116" y="614864"/>
                  <a:pt x="923116" y="605684"/>
                </a:cubicBezTo>
                <a:cubicBezTo>
                  <a:pt x="923116" y="589191"/>
                  <a:pt x="925181" y="496601"/>
                  <a:pt x="905699" y="457638"/>
                </a:cubicBezTo>
                <a:cubicBezTo>
                  <a:pt x="901018" y="448277"/>
                  <a:pt x="894087" y="440221"/>
                  <a:pt x="888281" y="431513"/>
                </a:cubicBezTo>
                <a:cubicBezTo>
                  <a:pt x="871695" y="381751"/>
                  <a:pt x="893257" y="423218"/>
                  <a:pt x="853447" y="396678"/>
                </a:cubicBezTo>
                <a:cubicBezTo>
                  <a:pt x="843200" y="389847"/>
                  <a:pt x="838087" y="376534"/>
                  <a:pt x="827321" y="370553"/>
                </a:cubicBezTo>
                <a:cubicBezTo>
                  <a:pt x="811272" y="361637"/>
                  <a:pt x="792487" y="358942"/>
                  <a:pt x="775070" y="353136"/>
                </a:cubicBezTo>
                <a:cubicBezTo>
                  <a:pt x="766361" y="350233"/>
                  <a:pt x="757999" y="345936"/>
                  <a:pt x="748944" y="344427"/>
                </a:cubicBezTo>
                <a:cubicBezTo>
                  <a:pt x="687638" y="334209"/>
                  <a:pt x="713444" y="341301"/>
                  <a:pt x="670567" y="327010"/>
                </a:cubicBezTo>
                <a:cubicBezTo>
                  <a:pt x="661858" y="321204"/>
                  <a:pt x="653802" y="314274"/>
                  <a:pt x="644441" y="309593"/>
                </a:cubicBezTo>
                <a:cubicBezTo>
                  <a:pt x="636231" y="305488"/>
                  <a:pt x="626187" y="305607"/>
                  <a:pt x="618316" y="300884"/>
                </a:cubicBezTo>
                <a:cubicBezTo>
                  <a:pt x="611276" y="296660"/>
                  <a:pt x="606704" y="290724"/>
                  <a:pt x="592190" y="28346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Figura a mano libera 27"/>
          <p:cNvSpPr/>
          <p:nvPr/>
        </p:nvSpPr>
        <p:spPr>
          <a:xfrm>
            <a:off x="6840253" y="5319210"/>
            <a:ext cx="809600" cy="253919"/>
          </a:xfrm>
          <a:custGeom>
            <a:avLst/>
            <a:gdLst>
              <a:gd name="connsiteX0" fmla="*/ 612742 w 857839"/>
              <a:gd name="connsiteY0" fmla="*/ 47675 h 415480"/>
              <a:gd name="connsiteX1" fmla="*/ 28280 w 857839"/>
              <a:gd name="connsiteY1" fmla="*/ 94809 h 415480"/>
              <a:gd name="connsiteX2" fmla="*/ 0 w 857839"/>
              <a:gd name="connsiteY2" fmla="*/ 151370 h 415480"/>
              <a:gd name="connsiteX3" fmla="*/ 28280 w 857839"/>
              <a:gd name="connsiteY3" fmla="*/ 311626 h 415480"/>
              <a:gd name="connsiteX4" fmla="*/ 65988 w 857839"/>
              <a:gd name="connsiteY4" fmla="*/ 349333 h 415480"/>
              <a:gd name="connsiteX5" fmla="*/ 94268 w 857839"/>
              <a:gd name="connsiteY5" fmla="*/ 368186 h 415480"/>
              <a:gd name="connsiteX6" fmla="*/ 188536 w 857839"/>
              <a:gd name="connsiteY6" fmla="*/ 377613 h 415480"/>
              <a:gd name="connsiteX7" fmla="*/ 612742 w 857839"/>
              <a:gd name="connsiteY7" fmla="*/ 396467 h 415480"/>
              <a:gd name="connsiteX8" fmla="*/ 810705 w 857839"/>
              <a:gd name="connsiteY8" fmla="*/ 396467 h 415480"/>
              <a:gd name="connsiteX9" fmla="*/ 829559 w 857839"/>
              <a:gd name="connsiteY9" fmla="*/ 368186 h 415480"/>
              <a:gd name="connsiteX10" fmla="*/ 857839 w 857839"/>
              <a:gd name="connsiteY10" fmla="*/ 273918 h 415480"/>
              <a:gd name="connsiteX11" fmla="*/ 838985 w 857839"/>
              <a:gd name="connsiteY11" fmla="*/ 207931 h 415480"/>
              <a:gd name="connsiteX12" fmla="*/ 810705 w 857839"/>
              <a:gd name="connsiteY12" fmla="*/ 179650 h 415480"/>
              <a:gd name="connsiteX13" fmla="*/ 782425 w 857839"/>
              <a:gd name="connsiteY13" fmla="*/ 170223 h 415480"/>
              <a:gd name="connsiteX14" fmla="*/ 744717 w 857839"/>
              <a:gd name="connsiteY14" fmla="*/ 141943 h 415480"/>
              <a:gd name="connsiteX15" fmla="*/ 688157 w 857839"/>
              <a:gd name="connsiteY15" fmla="*/ 94809 h 415480"/>
              <a:gd name="connsiteX16" fmla="*/ 659876 w 857839"/>
              <a:gd name="connsiteY16" fmla="*/ 85382 h 415480"/>
              <a:gd name="connsiteX17" fmla="*/ 631596 w 857839"/>
              <a:gd name="connsiteY17" fmla="*/ 66529 h 415480"/>
              <a:gd name="connsiteX18" fmla="*/ 612742 w 857839"/>
              <a:gd name="connsiteY18" fmla="*/ 47675 h 41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7839" h="415480">
                <a:moveTo>
                  <a:pt x="612742" y="47675"/>
                </a:moveTo>
                <a:cubicBezTo>
                  <a:pt x="512189" y="52388"/>
                  <a:pt x="120378" y="-89381"/>
                  <a:pt x="28280" y="94809"/>
                </a:cubicBezTo>
                <a:cubicBezTo>
                  <a:pt x="-10757" y="172879"/>
                  <a:pt x="54040" y="70306"/>
                  <a:pt x="0" y="151370"/>
                </a:cubicBezTo>
                <a:cubicBezTo>
                  <a:pt x="5853" y="233315"/>
                  <a:pt x="-13911" y="262403"/>
                  <a:pt x="28280" y="311626"/>
                </a:cubicBezTo>
                <a:cubicBezTo>
                  <a:pt x="39848" y="325122"/>
                  <a:pt x="52492" y="337765"/>
                  <a:pt x="65988" y="349333"/>
                </a:cubicBezTo>
                <a:cubicBezTo>
                  <a:pt x="74590" y="356706"/>
                  <a:pt x="83229" y="365639"/>
                  <a:pt x="94268" y="368186"/>
                </a:cubicBezTo>
                <a:cubicBezTo>
                  <a:pt x="125039" y="375287"/>
                  <a:pt x="157003" y="375893"/>
                  <a:pt x="188536" y="377613"/>
                </a:cubicBezTo>
                <a:cubicBezTo>
                  <a:pt x="329867" y="385322"/>
                  <a:pt x="612742" y="396467"/>
                  <a:pt x="612742" y="396467"/>
                </a:cubicBezTo>
                <a:cubicBezTo>
                  <a:pt x="686231" y="420963"/>
                  <a:pt x="679745" y="422660"/>
                  <a:pt x="810705" y="396467"/>
                </a:cubicBezTo>
                <a:cubicBezTo>
                  <a:pt x="821815" y="394245"/>
                  <a:pt x="823274" y="377613"/>
                  <a:pt x="829559" y="368186"/>
                </a:cubicBezTo>
                <a:cubicBezTo>
                  <a:pt x="852509" y="299335"/>
                  <a:pt x="843592" y="330906"/>
                  <a:pt x="857839" y="273918"/>
                </a:cubicBezTo>
                <a:cubicBezTo>
                  <a:pt x="856582" y="268889"/>
                  <a:pt x="844395" y="216046"/>
                  <a:pt x="838985" y="207931"/>
                </a:cubicBezTo>
                <a:cubicBezTo>
                  <a:pt x="831590" y="196838"/>
                  <a:pt x="821797" y="187045"/>
                  <a:pt x="810705" y="179650"/>
                </a:cubicBezTo>
                <a:cubicBezTo>
                  <a:pt x="802437" y="174138"/>
                  <a:pt x="791852" y="173365"/>
                  <a:pt x="782425" y="170223"/>
                </a:cubicBezTo>
                <a:cubicBezTo>
                  <a:pt x="769856" y="160796"/>
                  <a:pt x="756646" y="152168"/>
                  <a:pt x="744717" y="141943"/>
                </a:cubicBezTo>
                <a:cubicBezTo>
                  <a:pt x="715530" y="116926"/>
                  <a:pt x="721492" y="111477"/>
                  <a:pt x="688157" y="94809"/>
                </a:cubicBezTo>
                <a:cubicBezTo>
                  <a:pt x="679269" y="90365"/>
                  <a:pt x="668764" y="89826"/>
                  <a:pt x="659876" y="85382"/>
                </a:cubicBezTo>
                <a:cubicBezTo>
                  <a:pt x="649743" y="80315"/>
                  <a:pt x="642204" y="70507"/>
                  <a:pt x="631596" y="66529"/>
                </a:cubicBezTo>
                <a:cubicBezTo>
                  <a:pt x="616594" y="60903"/>
                  <a:pt x="713295" y="42962"/>
                  <a:pt x="612742" y="47675"/>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Stella a 5 punte 28"/>
          <p:cNvSpPr/>
          <p:nvPr/>
        </p:nvSpPr>
        <p:spPr>
          <a:xfrm>
            <a:off x="3977934" y="4347307"/>
            <a:ext cx="108012" cy="108012"/>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Stella a 5 punte 29"/>
          <p:cNvSpPr/>
          <p:nvPr/>
        </p:nvSpPr>
        <p:spPr>
          <a:xfrm>
            <a:off x="4301970" y="4509120"/>
            <a:ext cx="108012" cy="108012"/>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1" name="Stella a 5 punte 30"/>
          <p:cNvSpPr/>
          <p:nvPr/>
        </p:nvSpPr>
        <p:spPr>
          <a:xfrm>
            <a:off x="7164288" y="4887162"/>
            <a:ext cx="108012" cy="108012"/>
          </a:xfrm>
          <a:prstGeom prst="star5">
            <a:avLst/>
          </a:prstGeom>
          <a:solidFill>
            <a:srgbClr val="FFFF00"/>
          </a:solidFill>
          <a:ln w="28575">
            <a:solidFill>
              <a:srgbClr val="D25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2" name="Stella a 5 punte 31"/>
          <p:cNvSpPr/>
          <p:nvPr/>
        </p:nvSpPr>
        <p:spPr>
          <a:xfrm>
            <a:off x="7110282" y="5373216"/>
            <a:ext cx="108012" cy="108012"/>
          </a:xfrm>
          <a:prstGeom prst="star5">
            <a:avLst/>
          </a:prstGeom>
          <a:solidFill>
            <a:srgbClr val="FFFF00"/>
          </a:solidFill>
          <a:ln w="28575">
            <a:solidFill>
              <a:srgbClr val="00F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33" name="Picture 32">
            <a:extLst>
              <a:ext uri="{FF2B5EF4-FFF2-40B4-BE49-F238E27FC236}">
                <a16:creationId xmlns:a16="http://schemas.microsoft.com/office/drawing/2014/main" id="{6F92C34B-E4E3-494A-B889-9428F4F98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34" name="Footer Placeholder 2">
            <a:extLst>
              <a:ext uri="{FF2B5EF4-FFF2-40B4-BE49-F238E27FC236}">
                <a16:creationId xmlns:a16="http://schemas.microsoft.com/office/drawing/2014/main" id="{85BB2217-5C4B-2347-AE05-E56827A0AD5F}"/>
              </a:ext>
            </a:extLst>
          </p:cNvPr>
          <p:cNvSpPr txBox="1">
            <a:spLocks/>
          </p:cNvSpPr>
          <p:nvPr/>
        </p:nvSpPr>
        <p:spPr>
          <a:xfrm>
            <a:off x="38100" y="6553200"/>
            <a:ext cx="5829300" cy="307777"/>
          </a:xfrm>
          <a:prstGeom prst="rect">
            <a:avLst/>
          </a:prstGeom>
        </p:spPr>
        <p:txBody>
          <a:bodyPr lIns="90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pt" sz="1400" dirty="0">
                <a:latin typeface="Times New Roman" panose="02020603050405020304" pitchFamily="18" charset="0"/>
                <a:cs typeface="Times New Roman" panose="02020603050405020304" pitchFamily="18" charset="0"/>
              </a:rPr>
              <a:t>Centro Brasileiro de Pesquisas Fisicas, Rio de Janeiro, May 2nd, 2019</a:t>
            </a:r>
            <a:endParaRPr lang="it-IT" sz="1400"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968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r="1236" b="20051"/>
          <a:stretch/>
        </p:blipFill>
        <p:spPr>
          <a:xfrm>
            <a:off x="1046083" y="3066547"/>
            <a:ext cx="6450093" cy="2848478"/>
          </a:xfrm>
          <a:prstGeom prst="rect">
            <a:avLst/>
          </a:prstGeom>
        </p:spPr>
      </p:pic>
      <p:sp>
        <p:nvSpPr>
          <p:cNvPr id="7" name="Titolo 1"/>
          <p:cNvSpPr txBox="1">
            <a:spLocks/>
          </p:cNvSpPr>
          <p:nvPr/>
        </p:nvSpPr>
        <p:spPr>
          <a:xfrm>
            <a:off x="-77888" y="883207"/>
            <a:ext cx="8874812"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300" b="1" dirty="0">
                <a:solidFill>
                  <a:srgbClr val="0070C0"/>
                </a:solidFill>
                <a:latin typeface="Times New Roman" panose="02020603050405020304" pitchFamily="18" charset="0"/>
                <a:cs typeface="Times New Roman" panose="02020603050405020304" pitchFamily="18" charset="0"/>
              </a:rPr>
              <a:t>             MariX with </a:t>
            </a:r>
            <a:r>
              <a:rPr lang="it-IT" sz="3300" b="1" dirty="0" err="1">
                <a:solidFill>
                  <a:srgbClr val="0070C0"/>
                </a:solidFill>
                <a:latin typeface="Times New Roman" panose="02020603050405020304" pitchFamily="18" charset="0"/>
                <a:cs typeface="Times New Roman" panose="02020603050405020304" pitchFamily="18" charset="0"/>
              </a:rPr>
              <a:t>bubble</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arc</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compressor</a:t>
            </a:r>
            <a:endParaRPr lang="it-IT" sz="3300" dirty="0"/>
          </a:p>
        </p:txBody>
      </p:sp>
      <p:sp>
        <p:nvSpPr>
          <p:cNvPr id="8" name="CasellaDiTesto 7"/>
          <p:cNvSpPr txBox="1"/>
          <p:nvPr/>
        </p:nvSpPr>
        <p:spPr>
          <a:xfrm>
            <a:off x="5329933" y="2482093"/>
            <a:ext cx="1402948"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1.5-1.8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554638" y="2490281"/>
            <a:ext cx="1287532"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3.-3.6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778453" y="2435928"/>
            <a:ext cx="1808508" cy="461665"/>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3.2-3.8  </a:t>
            </a:r>
            <a:r>
              <a:rPr lang="it-IT" b="1" dirty="0" err="1">
                <a:solidFill>
                  <a:srgbClr val="FF0000"/>
                </a:solidFill>
                <a:latin typeface="Times New Roman" panose="02020603050405020304" pitchFamily="18" charset="0"/>
                <a:cs typeface="Times New Roman" panose="02020603050405020304" pitchFamily="18" charset="0"/>
              </a:rPr>
              <a:t>GeV</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3" name="Triangolo isoscele 2"/>
          <p:cNvSpPr/>
          <p:nvPr/>
        </p:nvSpPr>
        <p:spPr>
          <a:xfrm rot="5400000">
            <a:off x="1662407" y="2624116"/>
            <a:ext cx="401909" cy="1951393"/>
          </a:xfrm>
          <a:prstGeom prst="triangle">
            <a:avLst/>
          </a:prstGeom>
          <a:solidFill>
            <a:srgbClr val="FFC000"/>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3078" name="Picture 6" descr="Immagine correlata"/>
          <p:cNvPicPr>
            <a:picLocks noChangeAspect="1" noChangeArrowheads="1"/>
          </p:cNvPicPr>
          <p:nvPr/>
        </p:nvPicPr>
        <p:blipFill rotWithShape="1">
          <a:blip r:embed="rId3">
            <a:extLst>
              <a:ext uri="{28A0092B-C50C-407E-A947-70E740481C1C}">
                <a14:useLocalDpi xmlns:a14="http://schemas.microsoft.com/office/drawing/2010/main" val="0"/>
              </a:ext>
            </a:extLst>
          </a:blip>
          <a:srcRect l="27969" t="24859" r="32031" b="20596"/>
          <a:stretch/>
        </p:blipFill>
        <p:spPr bwMode="auto">
          <a:xfrm rot="16200000">
            <a:off x="7915743" y="800259"/>
            <a:ext cx="909604" cy="113411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0" y="857251"/>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4" name="Triangolo isoscele 13"/>
          <p:cNvSpPr/>
          <p:nvPr/>
        </p:nvSpPr>
        <p:spPr>
          <a:xfrm rot="5400000">
            <a:off x="1662405" y="2606424"/>
            <a:ext cx="401909" cy="1951393"/>
          </a:xfrm>
          <a:prstGeom prst="triangle">
            <a:avLst/>
          </a:prstGeom>
          <a:solidFill>
            <a:srgbClr val="FFC000"/>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5" name="Triangolo isoscele 14"/>
          <p:cNvSpPr/>
          <p:nvPr/>
        </p:nvSpPr>
        <p:spPr>
          <a:xfrm rot="5400000">
            <a:off x="1662405" y="2630643"/>
            <a:ext cx="401909" cy="1951393"/>
          </a:xfrm>
          <a:prstGeom prst="triangle">
            <a:avLst/>
          </a:prstGeom>
          <a:solidFill>
            <a:srgbClr val="FFC000"/>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1" name="Rettangolo 10"/>
          <p:cNvSpPr/>
          <p:nvPr/>
        </p:nvSpPr>
        <p:spPr>
          <a:xfrm>
            <a:off x="3904835" y="3590472"/>
            <a:ext cx="2168242" cy="36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17" name="Immagine 16"/>
          <p:cNvPicPr>
            <a:picLocks noChangeAspect="1"/>
          </p:cNvPicPr>
          <p:nvPr/>
        </p:nvPicPr>
        <p:blipFill rotWithShape="1">
          <a:blip r:embed="rId2">
            <a:extLst>
              <a:ext uri="{28A0092B-C50C-407E-A947-70E740481C1C}">
                <a14:useLocalDpi xmlns:a14="http://schemas.microsoft.com/office/drawing/2010/main" val="0"/>
              </a:ext>
            </a:extLst>
          </a:blip>
          <a:srcRect l="39868" t="14824" r="22485" b="78633"/>
          <a:stretch/>
        </p:blipFill>
        <p:spPr>
          <a:xfrm>
            <a:off x="3904835" y="3588204"/>
            <a:ext cx="2168242" cy="244523"/>
          </a:xfrm>
          <a:prstGeom prst="rect">
            <a:avLst/>
          </a:prstGeom>
        </p:spPr>
      </p:pic>
      <p:sp>
        <p:nvSpPr>
          <p:cNvPr id="12" name="Ovale 11"/>
          <p:cNvSpPr/>
          <p:nvPr/>
        </p:nvSpPr>
        <p:spPr>
          <a:xfrm rot="4902250">
            <a:off x="2357504" y="3796772"/>
            <a:ext cx="280824" cy="538559"/>
          </a:xfrm>
          <a:prstGeom prst="ellipse">
            <a:avLst/>
          </a:prstGeom>
          <a:solidFill>
            <a:srgbClr val="FF000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2" name="Ovale 1"/>
          <p:cNvSpPr/>
          <p:nvPr/>
        </p:nvSpPr>
        <p:spPr>
          <a:xfrm rot="4272475">
            <a:off x="2361267" y="3684938"/>
            <a:ext cx="284485" cy="497111"/>
          </a:xfrm>
          <a:prstGeom prst="ellipse">
            <a:avLst/>
          </a:prstGeom>
          <a:solidFill>
            <a:srgbClr val="FF000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3" name="Ovale 12"/>
          <p:cNvSpPr/>
          <p:nvPr/>
        </p:nvSpPr>
        <p:spPr>
          <a:xfrm rot="4902250">
            <a:off x="2444314" y="3842893"/>
            <a:ext cx="280824" cy="538559"/>
          </a:xfrm>
          <a:prstGeom prst="ellipse">
            <a:avLst/>
          </a:prstGeom>
          <a:solidFill>
            <a:srgbClr val="FF000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8" name="Rettangolo 17"/>
          <p:cNvSpPr/>
          <p:nvPr/>
        </p:nvSpPr>
        <p:spPr>
          <a:xfrm>
            <a:off x="1014384" y="3718764"/>
            <a:ext cx="548105" cy="587364"/>
          </a:xfrm>
          <a:prstGeom prst="rect">
            <a:avLst/>
          </a:prstGeom>
          <a:solidFill>
            <a:srgbClr val="00B05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err="1">
                <a:solidFill>
                  <a:schemeClr val="tx1"/>
                </a:solidFill>
                <a:latin typeface="Times New Roman" panose="02020603050405020304" pitchFamily="18" charset="0"/>
                <a:cs typeface="Times New Roman" panose="02020603050405020304" pitchFamily="18" charset="0"/>
              </a:rPr>
              <a:t>Dump</a:t>
            </a:r>
            <a:r>
              <a:rPr lang="it-IT" sz="800" dirty="0">
                <a:solidFill>
                  <a:schemeClr val="tx1"/>
                </a:solidFill>
                <a:latin typeface="Times New Roman" panose="02020603050405020304" pitchFamily="18" charset="0"/>
                <a:cs typeface="Times New Roman" panose="02020603050405020304" pitchFamily="18" charset="0"/>
              </a:rPr>
              <a:t>&amp; post FEL </a:t>
            </a:r>
            <a:r>
              <a:rPr lang="it-IT" sz="800" dirty="0" err="1">
                <a:solidFill>
                  <a:schemeClr val="tx1"/>
                </a:solidFill>
                <a:latin typeface="Times New Roman" panose="02020603050405020304" pitchFamily="18" charset="0"/>
                <a:cs typeface="Times New Roman" panose="02020603050405020304" pitchFamily="18" charset="0"/>
              </a:rPr>
              <a:t>users</a:t>
            </a:r>
            <a:endParaRPr lang="it-IT" sz="800" dirty="0">
              <a:solidFill>
                <a:schemeClr val="tx1"/>
              </a:solidFill>
              <a:latin typeface="Times New Roman" panose="02020603050405020304" pitchFamily="18" charset="0"/>
              <a:cs typeface="Times New Roman" panose="02020603050405020304" pitchFamily="18" charset="0"/>
            </a:endParaRPr>
          </a:p>
        </p:txBody>
      </p:sp>
      <p:sp>
        <p:nvSpPr>
          <p:cNvPr id="5" name="Rettangolo 4"/>
          <p:cNvSpPr/>
          <p:nvPr/>
        </p:nvSpPr>
        <p:spPr>
          <a:xfrm>
            <a:off x="1778453" y="4229185"/>
            <a:ext cx="4459548" cy="168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6" name="Triangolo isoscele 15"/>
          <p:cNvSpPr/>
          <p:nvPr/>
        </p:nvSpPr>
        <p:spPr>
          <a:xfrm rot="18844950">
            <a:off x="2733336" y="3932950"/>
            <a:ext cx="478026" cy="5510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9" name="Triangolo isoscele 18"/>
          <p:cNvSpPr/>
          <p:nvPr/>
        </p:nvSpPr>
        <p:spPr>
          <a:xfrm rot="18844950">
            <a:off x="5948781" y="4723938"/>
            <a:ext cx="573842" cy="593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21" name="Triangolo isoscele 20"/>
          <p:cNvSpPr/>
          <p:nvPr/>
        </p:nvSpPr>
        <p:spPr>
          <a:xfrm rot="2415404">
            <a:off x="1741387" y="4133785"/>
            <a:ext cx="478026" cy="32032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20" name="TextBox 19">
            <a:extLst>
              <a:ext uri="{FF2B5EF4-FFF2-40B4-BE49-F238E27FC236}">
                <a16:creationId xmlns:a16="http://schemas.microsoft.com/office/drawing/2014/main" id="{54F3C8CE-007B-B843-A7D9-358C1433B667}"/>
              </a:ext>
            </a:extLst>
          </p:cNvPr>
          <p:cNvSpPr txBox="1"/>
          <p:nvPr/>
        </p:nvSpPr>
        <p:spPr>
          <a:xfrm>
            <a:off x="1581160" y="4849157"/>
            <a:ext cx="4920258" cy="553998"/>
          </a:xfrm>
          <a:prstGeom prst="rect">
            <a:avLst/>
          </a:prstGeom>
          <a:noFill/>
        </p:spPr>
        <p:txBody>
          <a:bodyPr wrap="none" rtlCol="0">
            <a:spAutoFit/>
          </a:bodyPr>
          <a:lstStyle/>
          <a:p>
            <a:r>
              <a:rPr lang="it-IT" sz="1500" i="1"/>
              <a:t>Intra-bunch time separation : 1 micro-second, 300 m</a:t>
            </a:r>
          </a:p>
          <a:p>
            <a:r>
              <a:rPr lang="it-IT" sz="1500" i="1"/>
              <a:t>Beam time structure: 1 MHz repetition rate, single bunch CW</a:t>
            </a:r>
          </a:p>
        </p:txBody>
      </p:sp>
      <p:pic>
        <p:nvPicPr>
          <p:cNvPr id="25" name="Picture 24">
            <a:extLst>
              <a:ext uri="{FF2B5EF4-FFF2-40B4-BE49-F238E27FC236}">
                <a16:creationId xmlns:a16="http://schemas.microsoft.com/office/drawing/2014/main" id="{91835D74-DE4A-1749-ADC7-655734F40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26" name="Immagine 2" descr="infn-new.gif">
            <a:extLst>
              <a:ext uri="{FF2B5EF4-FFF2-40B4-BE49-F238E27FC236}">
                <a16:creationId xmlns:a16="http://schemas.microsoft.com/office/drawing/2014/main" id="{B70E65E7-F872-534B-969D-1DE87B5F1C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74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12"/>
                                        </p:tgtEl>
                                        <p:attrNameLst>
                                          <p:attrName>style.visibility</p:attrName>
                                        </p:attrNameLst>
                                      </p:cBhvr>
                                      <p:to>
                                        <p:strVal val="visible"/>
                                      </p:to>
                                    </p:set>
                                  </p:childTnLst>
                                </p:cTn>
                              </p:par>
                              <p:par>
                                <p:cTn id="9" presetID="0" presetClass="path" presetSubtype="0" accel="8000" decel="4000" fill="hold" grpId="2" nodeType="withEffect">
                                  <p:stCondLst>
                                    <p:cond delay="0"/>
                                  </p:stCondLst>
                                  <p:childTnLst>
                                    <p:animMotion origin="layout" path="M 2.08333E-6 3.33333E-6 L 2.08333E-6 0.00023 L 0.02877 0.00139 C 0.03112 0.00162 0.03346 0.00254 0.03594 0.00277 C 0.03958 0.00347 0.04336 0.0037 0.04713 0.00416 C 0.05638 0.0037 0.06575 0.0037 0.075 0.00277 C 0.07604 0.00277 0.07708 0.00185 0.07812 0.00139 C 0.07982 0.00092 0.08138 0.00046 0.08294 3.33333E-6 C 0.08411 -0.00047 0.08502 -0.00116 0.0862 -0.00139 C 0.09336 -0.00348 0.10026 -0.00348 0.10768 -0.00417 C 0.11328 -0.00371 0.11888 -0.00209 0.12448 -0.00278 C 0.12539 -0.00301 0.12604 -0.00533 0.12604 -0.00718 C 0.1263 -0.02084 0.12578 -0.03449 0.12526 -0.04815 C 0.12513 -0.05023 0.12474 -0.05209 0.12448 -0.05394 C 0.12552 -0.0544 0.12656 -0.05486 0.1276 -0.05533 C 0.12851 -0.05579 0.12916 -0.05648 0.13008 -0.05672 C 0.13294 -0.05741 0.13594 -0.05764 0.1388 -0.05811 C 0.15508 -0.06135 0.12799 -0.05787 0.15716 -0.06111 L 0.20898 -0.05949 C 0.21536 -0.05926 0.24245 -0.05741 0.24974 -0.05672 C 0.25104 -0.05625 0.25234 -0.05602 0.25364 -0.05533 C 0.25456 -0.0551 0.25521 -0.05394 0.25599 -0.05394 L 0.35586 -0.05255 C 0.36172 -0.05209 0.36745 -0.05139 0.37331 -0.05116 L 0.42044 -0.04977 C 0.42122 -0.04954 0.422 -0.04861 0.42278 -0.04815 L 0.42916 -0.04537 L 0.4332 -0.03843 C 0.43398 -0.03681 0.43463 -0.03519 0.43554 -0.03403 L 0.43802 -0.03125 C 0.43854 -0.02894 0.4388 -0.02616 0.43958 -0.02408 C 0.4401 -0.02269 0.44114 -0.02223 0.44193 -0.0213 C 0.44323 -0.01991 0.44466 -0.01829 0.44596 -0.01713 C 0.44804 -0.01482 0.44974 -0.01412 0.45156 -0.01135 C 0.45273 -0.00973 0.4539 -0.00787 0.45469 -0.00579 C 0.45586 -0.00255 0.4569 0.00069 0.45872 0.00277 C 0.45937 0.0037 0.46028 0.0037 0.46107 0.00416 C 0.46653 0.01389 0.4638 0.01157 0.46836 0.01412 C 0.46914 0.01551 0.46979 0.01736 0.4707 0.01852 C 0.47135 0.01921 0.47226 0.01944 0.47304 0.0199 C 0.47526 0.02083 0.47734 0.02152 0.47943 0.02268 C 0.48372 0.02523 0.48008 0.02314 0.48581 0.02546 C 0.49297 0.02824 0.4845 0.02546 0.49388 0.02847 C 0.50156 0.02777 0.50924 0.02801 0.51693 0.02685 C 0.51862 0.02662 0.52031 0.02546 0.52174 0.02407 C 0.52383 0.02222 0.52643 0.02152 0.52812 0.01852 C 0.5289 0.01689 0.52969 0.01551 0.53047 0.01412 C 0.53659 0.00532 0.52982 0.01666 0.5345 0.00856 C 0.53476 0.00717 0.53489 0.00555 0.53528 0.00416 C 0.53815 -0.00417 0.53685 0.01064 0.5401 -0.00718 C 0.54062 -0.00996 0.5414 -0.01273 0.54166 -0.01574 C 0.54271 -0.02408 0.54206 -0.02037 0.54336 -0.02709 C 0.54323 -0.03542 0.54349 -0.07153 0.54166 -0.08936 C 0.54153 -0.09167 0.53945 -0.1 0.53932 -0.1007 C 0.53893 -0.10255 0.53893 -0.10463 0.53854 -0.10648 C 0.53815 -0.10811 0.53724 -0.10903 0.53685 -0.11065 C 0.5362 -0.11343 0.53646 -0.11713 0.53528 -0.11922 C 0.53359 -0.12223 0.53281 -0.12431 0.53047 -0.12639 C 0.52982 -0.12686 0.5289 -0.12732 0.52812 -0.12778 C 0.51836 -0.13241 0.52526 -0.12894 0.51693 -0.13195 C 0.51393 -0.13311 0.51198 -0.13449 0.50898 -0.13611 L 0.50664 -0.13773 C 0.5039 -0.14236 0.50625 -0.13912 0.5026 -0.1419 C 0.50156 -0.14283 0.50052 -0.14398 0.49948 -0.14468 C 0.49844 -0.14537 0.49726 -0.14561 0.49622 -0.14607 C 0.49544 -0.14653 0.49466 -0.14699 0.49388 -0.14746 C 0.48854 -0.14699 0.4832 -0.14699 0.47786 -0.14607 C 0.47656 -0.14607 0.47031 -0.14236 0.46992 -0.1419 C 0.46914 -0.14098 0.46823 -0.14005 0.46745 -0.13912 C 0.4664 -0.13773 0.46549 -0.13588 0.46432 -0.13473 C 0.46354 -0.13403 0.46276 -0.1338 0.46198 -0.13334 C 0.46133 -0.13241 0.46081 -0.13148 0.46028 -0.13056 C 0.45976 -0.12917 0.4595 -0.12732 0.45872 -0.12639 C 0.45807 -0.12547 0.45703 -0.1257 0.45638 -0.12477 C 0.45469 -0.12315 0.45312 -0.12107 0.45156 -0.11922 L 0.45156 -0.11898 C 0.45078 -0.11783 0.44987 -0.11644 0.44922 -0.11505 C 0.44713 -0.11042 0.44831 -0.11111 0.44596 -0.10787 C 0.44518 -0.10672 0.44427 -0.10602 0.44362 -0.1051 C 0.44271 -0.10371 0.44206 -0.10186 0.44114 -0.1007 C 0.43463 -0.09236 0.42786 -0.08473 0.42122 -0.07662 C 0.42096 -0.07523 0.42096 -0.07361 0.42044 -0.07246 C 0.41901 -0.06922 0.41784 -0.06505 0.41562 -0.06389 L 0.40846 -0.05949 C 0.40768 -0.05903 0.40677 -0.0588 0.40612 -0.05811 C 0.40143 -0.05394 0.40403 -0.05602 0.39804 -0.05255 C 0.39726 -0.05209 0.39648 -0.05116 0.3957 -0.05116 L 0.30872 -0.04977 C 0.30469 -0.04723 0.30638 -0.04769 0.3 -0.04977 C 0.29909 -0.05 0.29844 -0.05093 0.29752 -0.05116 C 0.28737 -0.05209 0.24088 -0.05371 0.23528 -0.05394 L 0.22252 -0.05533 C 0.22018 -0.05579 0.21784 -0.05672 0.21536 -0.05672 L 0.10846 -0.05811 C 0.09466 -0.05996 0.09844 -0.05301 0.09648 -0.06806 C 0.09635 -0.06968 0.09596 -0.07107 0.0957 -0.07246 C 0.09544 -0.0757 0.0957 -0.07917 0.09492 -0.08241 C 0.09453 -0.0838 0.09101 -0.08658 0.0901 -0.08658 C 0.07096 -0.0875 0.05182 -0.0875 0.03268 -0.08797 L -0.00078 -0.08658 L -0.0487 -0.08519 C -0.05339 -0.08496 -0.05768 -0.0838 -0.06224 -0.08241 C -0.06354 -0.08195 -0.06485 -0.08125 -0.06615 -0.08079 C -0.0681 -0.08033 -0.06992 -0.07986 -0.07175 -0.0794 C -0.07448 -0.07454 -0.07422 -0.07616 -0.07578 -0.06945 C -0.07617 -0.06806 -0.07604 -0.06644 -0.07656 -0.06528 C -0.07722 -0.06389 -0.07813 -0.06343 -0.07904 -0.0625 C -0.08268 -0.05278 -0.08034 -0.0551 -0.08451 -0.05255 C -0.0862 -0.04977 -0.08815 -0.04746 -0.08932 -0.04398 C -0.08985 -0.0426 -0.09024 -0.04098 -0.09089 -0.03982 C -0.09167 -0.03843 -0.09258 -0.03797 -0.09336 -0.03681 C -0.09505 -0.03426 -0.09649 -0.03125 -0.09818 -0.02848 C -0.0987 -0.02755 -0.09909 -0.02639 -0.09974 -0.02547 C -0.10052 -0.02454 -0.1013 -0.02361 -0.10209 -0.02269 C -0.10326 -0.0213 -0.1043 -0.01991 -0.10534 -0.01852 C -0.10586 -0.0176 -0.10625 -0.01621 -0.1069 -0.01574 C -0.10755 -0.01482 -0.10847 -0.01459 -0.10925 -0.01412 C -0.11042 -0.01273 -0.1112 -0.01065 -0.1125 -0.00996 C -0.12891 -0.00209 -0.11719 -0.01204 -0.12279 -0.00718 " pathEditMode="relative" rAng="0" ptsTypes="AAAAAAAAAAAAAAAAAAAAAAAAAAAAAAAAAAAAAAAAAAAAAAAAAAAAAAAAAAAAAAAAAAAAAAAAAAAAAAAAAAAAAAAAAAAAAAAAAAAAAAAAAAAAAAAAAAAAAAA">
                                      <p:cBhvr>
                                        <p:cTn id="10" dur="5000" fill="hold"/>
                                        <p:tgtEl>
                                          <p:spTgt spid="2"/>
                                        </p:tgtEl>
                                        <p:attrNameLst>
                                          <p:attrName>ppt_x</p:attrName>
                                          <p:attrName>ppt_y</p:attrName>
                                        </p:attrNameLst>
                                      </p:cBhvr>
                                      <p:rCtr x="21029" y="-5949"/>
                                    </p:animMotion>
                                  </p:childTnLst>
                                </p:cTn>
                              </p:par>
                              <p:par>
                                <p:cTn id="11" presetID="1" presetClass="exit" presetSubtype="0" fill="hold" grpId="1" nodeType="withEffect">
                                  <p:stCondLst>
                                    <p:cond delay="500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500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5500"/>
                                  </p:stCondLst>
                                  <p:childTnLst>
                                    <p:set>
                                      <p:cBhvr>
                                        <p:cTn id="16" dur="1" fill="hold">
                                          <p:stCondLst>
                                            <p:cond delay="0"/>
                                          </p:stCondLst>
                                        </p:cTn>
                                        <p:tgtEl>
                                          <p:spTgt spid="3"/>
                                        </p:tgtEl>
                                        <p:attrNameLst>
                                          <p:attrName>style.visibility</p:attrName>
                                        </p:attrNameLst>
                                      </p:cBhvr>
                                      <p:to>
                                        <p:strVal val="hidden"/>
                                      </p:to>
                                    </p:set>
                                  </p:childTnLst>
                                </p:cTn>
                              </p:par>
                              <p:par>
                                <p:cTn id="17" presetID="0" presetClass="path" presetSubtype="0" accel="5000" decel="5000" fill="hold" grpId="2" nodeType="withEffect">
                                  <p:stCondLst>
                                    <p:cond delay="1500"/>
                                  </p:stCondLst>
                                  <p:childTnLst>
                                    <p:animMotion origin="layout" path="M 2.91667E-6 -2.59259E-6 L 2.91667E-6 0.00023 L 0.02799 0.00139 L 0.06146 0.00301 L 0.08463 0.0044 C 0.12304 0.00301 0.13229 0.02917 0.12851 -0.00833 C 0.12838 -0.00995 0.12799 -0.01134 0.12773 -0.01273 C 0.12825 -0.02685 0.12734 -0.04143 0.12929 -0.05532 C 0.12968 -0.0581 0.13242 -0.05787 0.13411 -0.0581 C 0.15182 -0.05926 0.16953 -0.05903 0.1875 -0.05949 C 0.1888 -0.05995 0.1901 -0.06088 0.19153 -0.06088 C 0.2151 -0.06088 0.2388 -0.05995 0.2625 -0.05949 L 0.37018 -0.0581 C 0.37383 -0.0574 0.3845 -0.05532 0.38776 -0.05532 C 0.39896 -0.0544 0.41015 -0.05416 0.42122 -0.0537 L 0.42604 -0.05092 L 0.42851 -0.04953 C 0.42903 -0.04861 0.42942 -0.04745 0.42995 -0.04676 C 0.43086 -0.0456 0.4319 -0.04514 0.43242 -0.04398 C 0.43294 -0.04282 0.43255 -0.04074 0.4332 -0.03958 C 0.43385 -0.03819 0.43489 -0.03796 0.43567 -0.0368 C 0.43685 -0.03495 0.43802 -0.03333 0.4388 -0.03102 C 0.43932 -0.02963 0.43971 -0.02801 0.44049 -0.02685 C 0.44362 -0.02129 0.44192 -0.02685 0.4444 -0.02129 C 0.44557 -0.01852 0.44622 -0.01504 0.44765 -0.01273 L 0.45325 -0.00278 C 0.45481 -2.59259E-6 0.45586 0.00394 0.45781 0.00579 C 0.45911 0.00672 0.46028 0.00741 0.4612 0.00857 C 0.46718 0.01667 0.46172 0.01273 0.46679 0.01574 C 0.46888 0.01922 0.47044 0.02292 0.47317 0.0257 C 0.47383 0.02639 0.47461 0.02639 0.47552 0.02709 C 0.48138 0.03148 0.47591 0.02871 0.48177 0.03125 C 0.48268 0.03218 0.48333 0.03334 0.48437 0.03403 C 0.4858 0.03519 0.48906 0.03704 0.48906 0.03727 C 0.49362 0.03635 0.49817 0.03635 0.50247 0.03542 C 0.50351 0.03542 0.50429 0.03449 0.50508 0.03403 C 0.50599 0.03357 0.50716 0.03334 0.5082 0.03264 C 0.51966 0.02662 0.50534 0.0331 0.51927 0.02709 C 0.52018 0.02662 0.52409 0.025 0.525 0.02408 C 0.52669 0.02246 0.52838 0.02084 0.52981 0.01852 L 0.53294 0.01273 C 0.5332 0.01135 0.5332 0.00996 0.53372 0.00857 C 0.53515 0.00417 0.53763 -0.00139 0.53932 -0.00555 C 0.54153 -0.01759 0.53776 0.00139 0.54258 -0.01828 C 0.54323 -0.02106 0.54362 -0.02407 0.54414 -0.02685 L 0.54492 -0.03102 L 0.5457 -0.03541 C 0.54583 -0.04004 0.54648 -0.0449 0.54648 -0.04953 C 0.54648 -0.05949 0.54648 -0.06944 0.5457 -0.0794 C 0.54557 -0.08102 0.54453 -0.08217 0.54414 -0.08356 C 0.54362 -0.08541 0.54297 -0.08727 0.54258 -0.08935 C 0.54218 -0.09097 0.54231 -0.09328 0.54179 -0.0949 C 0.54049 -0.0993 0.53776 -0.10486 0.53606 -0.10903 C 0.53489 -0.1125 0.53424 -0.11528 0.53216 -0.11759 C 0.53151 -0.11852 0.5306 -0.11852 0.52981 -0.11898 C 0.52929 -0.1199 0.5289 -0.12106 0.52825 -0.12176 C 0.52734 -0.12268 0.52643 -0.12222 0.52578 -0.12338 C 0.52383 -0.12592 0.52448 -0.13032 0.52187 -0.13171 C 0.51862 -0.13356 0.51224 -0.13472 0.51224 -0.13449 C 0.51146 -0.13565 0.51054 -0.1368 0.50989 -0.1375 C 0.50885 -0.13819 0.50768 -0.13819 0.50664 -0.13889 C 0.50508 -0.13981 0.50351 -0.14074 0.50182 -0.14166 L 0.49948 -0.14305 L 0.49713 -0.14444 L 0.49466 -0.14583 C 0.48776 -0.14537 0.48086 -0.14537 0.47396 -0.14444 C 0.47304 -0.14444 0.472 -0.14421 0.47161 -0.14305 C 0.46718 -0.13565 0.47461 -0.1412 0.46836 -0.1375 C 0.46705 -0.13518 0.46588 -0.13356 0.4651 -0.13032 C 0.46458 -0.12847 0.46497 -0.12639 0.46432 -0.12477 C 0.4638 -0.12291 0.46263 -0.12199 0.46198 -0.12037 C 0.46133 -0.11921 0.46093 -0.11759 0.46041 -0.1162 C 0.45846 -0.11203 0.45781 -0.1118 0.4556 -0.10903 L 0.45078 -0.09629 L 0.44909 -0.09213 C 0.4487 -0.09074 0.4483 -0.08912 0.44765 -0.08773 C 0.43997 -0.07407 0.44804 -0.08796 0.44192 -0.0794 C 0.44127 -0.07847 0.44101 -0.07731 0.44049 -0.07639 C 0.43971 -0.07546 0.4388 -0.07453 0.43802 -0.07361 C 0.4345 -0.06944 0.4358 -0.06967 0.43242 -0.06805 C 0.43034 -0.0669 0.42812 -0.06643 0.42604 -0.06504 C 0.42513 -0.06458 0.42448 -0.06435 0.4237 -0.06365 C 0.41927 -0.05995 0.42317 -0.06157 0.41888 -0.05949 C 0.41679 -0.05856 0.4125 -0.05671 0.4125 -0.05648 L 0.35586 -0.0581 C 0.35377 -0.0581 0.35156 -0.05926 0.34948 -0.05949 C 0.33854 -0.06018 0.32773 -0.06041 0.31679 -0.06088 L 0.26172 -0.05949 C 0.26041 -0.05949 0.25911 -0.0581 0.25768 -0.0581 L 0.10052 -0.05949 C 0.1 -0.0662 0.10013 -0.07291 0.09896 -0.0794 C 0.0987 -0.08078 0.0987 -0.0824 0.09817 -0.08356 C 0.09726 -0.08541 0.09466 -0.0875 0.09336 -0.08773 C 0.09127 -0.08842 0.08906 -0.08889 0.08698 -0.08935 C 0.08242 -0.08981 0.07799 -0.09028 0.07343 -0.09074 C 0.07213 -0.0912 0.07083 -0.09166 0.0694 -0.09213 C 0.0375 -0.10162 -0.01875 -0.09236 -0.03112 -0.09213 C -0.03242 -0.09166 -0.03373 -0.0912 -0.03503 -0.09074 C -0.0362 -0.09028 -0.03724 -0.08935 -0.03828 -0.08935 C -0.04466 -0.08842 -0.05104 -0.08819 -0.05742 -0.08773 C -0.05925 -0.08727 -0.06133 -0.08796 -0.06302 -0.08634 C -0.07344 -0.07639 -0.06446 -0.08125 -0.0694 -0.07361 C -0.07084 -0.07129 -0.07422 -0.06805 -0.07422 -0.06782 C -0.07474 -0.06666 -0.07539 -0.06528 -0.07578 -0.06365 C -0.07617 -0.06203 -0.07604 -0.05972 -0.07657 -0.0581 C -0.07826 -0.05347 -0.08073 -0.05162 -0.08295 -0.04815 C -0.08438 -0.04583 -0.08542 -0.04305 -0.08698 -0.04097 C -0.08933 -0.03773 -0.09167 -0.03403 -0.09414 -0.03102 C -0.09492 -0.03009 -0.09584 -0.0294 -0.09649 -0.02824 C -0.10443 -0.01666 -0.09427 -0.03102 -0.10052 -0.01967 C -0.10117 -0.01852 -0.10222 -0.01805 -0.10287 -0.0169 C -0.10378 -0.01574 -0.1043 -0.01389 -0.10534 -0.01273 C -0.10599 -0.0118 -0.1069 -0.01203 -0.10769 -0.01134 C -0.1086 -0.01041 -0.10925 -0.00926 -0.11003 -0.00833 C -0.11081 -0.00787 -0.11172 -0.00764 -0.1125 -0.00694 C -0.11328 -0.00625 -0.11407 -0.00486 -0.11485 -0.00416 C -0.12149 0.00162 -0.11276 -0.0081 -0.11966 -2.59259E-6 L -0.12279 -0.00139 L -0.12279 -0.00115 " pathEditMode="relative" rAng="0" ptsTypes="AAAAAAAAAAAAAAAAAAAAAAAAAAAAAAAAAAAAAAAAAAAAAAAAAAAAAAAAAAAAAAAAAAAAAAAAAAAAAAAAAAAAAAAAAAAAAAAAAAAAAAAAAAAAAAAAAAAAAAA">
                                      <p:cBhvr>
                                        <p:cTn id="18" dur="5000" fill="hold"/>
                                        <p:tgtEl>
                                          <p:spTgt spid="12"/>
                                        </p:tgtEl>
                                        <p:attrNameLst>
                                          <p:attrName>ppt_x</p:attrName>
                                          <p:attrName>ppt_y</p:attrName>
                                        </p:attrNameLst>
                                      </p:cBhvr>
                                      <p:rCtr x="21185" y="-5440"/>
                                    </p:animMotion>
                                  </p:childTnLst>
                                </p:cTn>
                              </p:par>
                              <p:par>
                                <p:cTn id="19" presetID="1" presetClass="entr" presetSubtype="0" fill="hold" grpId="0" nodeType="withEffect">
                                  <p:stCondLst>
                                    <p:cond delay="6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1" nodeType="withEffect">
                                  <p:stCondLst>
                                    <p:cond delay="700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700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grpId="0" nodeType="withEffect">
                                  <p:stCondLst>
                                    <p:cond delay="300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8000" decel="4000" fill="hold" grpId="2" nodeType="withEffect">
                                  <p:stCondLst>
                                    <p:cond delay="3000"/>
                                  </p:stCondLst>
                                  <p:childTnLst>
                                    <p:animMotion origin="layout" path="M -0.00847 -0.03333 L -0.00847 -0.0331 L 0.01953 -0.03194 L 0.05299 -0.03032 L 0.07617 -0.02893 C 0.11458 -0.03032 0.12382 -0.00416 0.12005 -0.04166 C 0.11992 -0.04328 0.11953 -0.04467 0.11927 -0.04606 C 0.11979 -0.06018 0.11888 -0.07477 0.12083 -0.08865 C 0.12122 -0.09143 0.12395 -0.0912 0.12565 -0.09143 C 0.14336 -0.09259 0.16106 -0.09236 0.17903 -0.09282 C 0.18033 -0.09328 0.18164 -0.09421 0.18307 -0.09421 C 0.20664 -0.09421 0.23033 -0.09328 0.25403 -0.09282 L 0.36172 -0.09143 C 0.36536 -0.09074 0.37604 -0.08865 0.37929 -0.08865 C 0.39049 -0.08773 0.40169 -0.0875 0.41276 -0.08703 L 0.41757 -0.08426 L 0.42005 -0.08287 C 0.42057 -0.08194 0.42096 -0.08078 0.42148 -0.08009 C 0.42239 -0.07893 0.42343 -0.07847 0.42395 -0.07731 C 0.42448 -0.07615 0.42408 -0.07407 0.42474 -0.07291 C 0.42539 -0.07152 0.42643 -0.07129 0.42721 -0.07014 C 0.42838 -0.06828 0.42955 -0.06666 0.43033 -0.06435 C 0.43086 -0.06296 0.43125 -0.06134 0.43203 -0.06018 C 0.43515 -0.05463 0.43346 -0.06018 0.43593 -0.05463 C 0.43711 -0.05185 0.43776 -0.04838 0.43919 -0.04606 L 0.44479 -0.03611 C 0.44635 -0.03333 0.44739 -0.02939 0.44935 -0.02754 C 0.45065 -0.02662 0.45182 -0.02592 0.45273 -0.02477 C 0.45872 -0.01666 0.45325 -0.0206 0.45833 -0.01759 C 0.46041 -0.01412 0.46198 -0.01041 0.46471 -0.00764 C 0.46536 -0.00694 0.46614 -0.00694 0.46705 -0.00625 C 0.47291 -0.00185 0.46744 -0.00463 0.4733 -0.00208 C 0.47422 -0.00115 0.47487 -3.33333E-6 0.47591 0.0007 C 0.47734 0.00186 0.4806 0.00371 0.4806 0.00394 C 0.48515 0.00301 0.48971 0.00301 0.49401 0.00209 C 0.49505 0.00209 0.49583 0.00116 0.49661 0.0007 C 0.49752 0.00023 0.49869 -3.33333E-6 0.49974 -0.00069 C 0.51119 -0.00671 0.49687 -0.00023 0.5108 -0.00625 C 0.51172 -0.00671 0.51562 -0.00833 0.51653 -0.00926 C 0.51823 -0.01088 0.51992 -0.0125 0.52135 -0.01481 L 0.52448 -0.0206 C 0.52474 -0.02199 0.52474 -0.02338 0.52526 -0.02477 C 0.52669 -0.02916 0.52916 -0.03472 0.53086 -0.03889 C 0.53307 -0.05092 0.52929 -0.03194 0.53411 -0.05162 C 0.53476 -0.05439 0.53515 -0.0574 0.53567 -0.06018 L 0.53645 -0.06435 L 0.53724 -0.06875 C 0.53737 -0.07338 0.53802 -0.07824 0.53802 -0.08287 C 0.53802 -0.09282 0.53802 -0.10277 0.53724 -0.11273 C 0.53711 -0.11435 0.53606 -0.11551 0.53567 -0.11689 C 0.53515 -0.11875 0.5345 -0.1206 0.53411 -0.12268 C 0.53372 -0.1243 0.53385 -0.12662 0.53333 -0.12824 C 0.53203 -0.13264 0.52929 -0.13819 0.5276 -0.14236 C 0.52643 -0.14583 0.52578 -0.14861 0.52369 -0.15092 C 0.52304 -0.15185 0.52213 -0.15185 0.52135 -0.15231 C 0.52083 -0.15324 0.52044 -0.15439 0.51979 -0.15509 C 0.51888 -0.15602 0.51797 -0.15555 0.51731 -0.15671 C 0.51536 -0.15926 0.51601 -0.16365 0.51341 -0.16504 C 0.51015 -0.16689 0.50377 -0.16805 0.50377 -0.16782 C 0.50299 -0.16898 0.50208 -0.17014 0.50143 -0.17083 C 0.50039 -0.17152 0.49922 -0.17152 0.49817 -0.17222 C 0.49661 -0.17314 0.49505 -0.17407 0.49336 -0.175 L 0.49101 -0.17639 L 0.48867 -0.17777 L 0.48619 -0.17916 C 0.47929 -0.1787 0.47239 -0.1787 0.46549 -0.17777 C 0.46458 -0.17777 0.46354 -0.17754 0.46315 -0.17639 C 0.45872 -0.16898 0.46614 -0.17453 0.45989 -0.17083 C 0.45859 -0.16852 0.45742 -0.16689 0.45664 -0.16365 C 0.45612 -0.1618 0.45651 -0.15972 0.45586 -0.1581 C 0.45533 -0.15625 0.45416 -0.15532 0.45351 -0.1537 C 0.45286 -0.15254 0.45247 -0.15092 0.45195 -0.14953 C 0.45 -0.14537 0.44935 -0.14514 0.44713 -0.14236 L 0.44231 -0.12963 L 0.44062 -0.12546 C 0.44023 -0.12407 0.43984 -0.12245 0.43919 -0.12106 C 0.43151 -0.1074 0.43958 -0.12129 0.43346 -0.11273 C 0.43281 -0.1118 0.43255 -0.11064 0.43203 -0.10972 C 0.43125 -0.10879 0.43033 -0.10787 0.42955 -0.10694 C 0.42604 -0.10277 0.42734 -0.10301 0.42395 -0.10139 C 0.42187 -0.10023 0.41966 -0.09977 0.41757 -0.09838 C 0.41666 -0.09791 0.41601 -0.09768 0.41523 -0.09699 C 0.4108 -0.09328 0.41471 -0.0949 0.41041 -0.09282 C 0.40833 -0.09189 0.40403 -0.09004 0.40403 -0.08981 L 0.34739 -0.09143 C 0.34531 -0.09143 0.3431 -0.09259 0.34101 -0.09282 C 0.33007 -0.09352 0.31927 -0.09375 0.30833 -0.09421 L 0.25325 -0.09282 C 0.25195 -0.09282 0.25065 -0.09143 0.24922 -0.09143 L 0.09205 -0.09282 C 0.09153 -0.09953 0.09166 -0.10625 0.09049 -0.11273 C 0.09023 -0.11412 0.09023 -0.11574 0.08971 -0.11689 C 0.0888 -0.11875 0.08619 -0.12083 0.08489 -0.12106 C 0.08281 -0.12176 0.0806 -0.12222 0.07851 -0.12268 C 0.07395 -0.12314 0.06953 -0.12361 0.06497 -0.12407 C 0.06367 -0.12453 0.06237 -0.125 0.06093 -0.12546 C 0.02903 -0.13495 -0.02722 -0.12569 -0.03959 -0.12546 C -0.04089 -0.125 -0.04219 -0.12453 -0.04349 -0.12407 C -0.04467 -0.12361 -0.04571 -0.12268 -0.04675 -0.12268 C -0.05313 -0.12176 -0.05951 -0.12152 -0.06589 -0.12106 C -0.06771 -0.1206 -0.0698 -0.12129 -0.07149 -0.11967 C -0.0819 -0.10972 -0.07292 -0.11458 -0.07787 -0.10694 C -0.0793 -0.10463 -0.08269 -0.10139 -0.08269 -0.10115 C -0.08321 -0.1 -0.08386 -0.09861 -0.08425 -0.09699 C -0.08464 -0.09537 -0.08451 -0.09305 -0.08503 -0.09143 C -0.08672 -0.0868 -0.0892 -0.08495 -0.09141 -0.08148 C -0.09284 -0.07916 -0.09388 -0.07639 -0.09545 -0.0743 C -0.09779 -0.07106 -0.10013 -0.06736 -0.10261 -0.06435 C -0.10339 -0.06342 -0.1043 -0.06273 -0.10495 -0.06157 C -0.11289 -0.05 -0.10274 -0.06435 -0.10899 -0.05301 C -0.10964 -0.05185 -0.11068 -0.05139 -0.11133 -0.05023 C -0.11224 -0.04907 -0.11276 -0.04722 -0.11381 -0.04606 C -0.11446 -0.04514 -0.11537 -0.04537 -0.11615 -0.04467 C -0.11706 -0.04375 -0.11771 -0.04259 -0.11849 -0.04166 C -0.11927 -0.0412 -0.12019 -0.04097 -0.12097 -0.04027 C -0.12175 -0.03958 -0.12253 -0.03819 -0.12331 -0.0375 C -0.12995 -0.03171 -0.12123 -0.04143 -0.12813 -0.03333 L -0.13125 -0.03472 L -0.13125 -0.03449 " pathEditMode="relative" rAng="0" ptsTypes="AAAAAAAAAAAAAAAAAAAAAAAAAAAAAAAAAAAAAAAAAAAAAAAAAAAAAAAAAAAAAAAAAAAAAAAAAAAAAAAAAAAAAAAAAAAAAAAAAAAAAAAAAAAAAAAAAAAAAAA">
                                      <p:cBhvr>
                                        <p:cTn id="28" dur="5000" fill="hold"/>
                                        <p:tgtEl>
                                          <p:spTgt spid="13"/>
                                        </p:tgtEl>
                                        <p:attrNameLst>
                                          <p:attrName>ppt_x</p:attrName>
                                          <p:attrName>ppt_y</p:attrName>
                                        </p:attrNameLst>
                                      </p:cBhvr>
                                      <p:rCtr x="21185" y="-5440"/>
                                    </p:animMotion>
                                  </p:childTnLst>
                                </p:cTn>
                              </p:par>
                            </p:childTnLst>
                          </p:cTn>
                        </p:par>
                        <p:par>
                          <p:cTn id="29" fill="hold">
                            <p:stCondLst>
                              <p:cond delay="8000"/>
                            </p:stCondLst>
                            <p:childTnLst>
                              <p:par>
                                <p:cTn id="30" presetID="1" presetClass="exit" presetSubtype="0" fill="hold" grpId="1" nodeType="after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8000"/>
                            </p:stCondLst>
                            <p:childTnLst>
                              <p:par>
                                <p:cTn id="33" presetID="1"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xit" presetSubtype="0" fill="hold" grpId="1" nodeType="withEffect">
                                  <p:stCondLst>
                                    <p:cond delay="50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2" grpId="0" animBg="1"/>
      <p:bldP spid="12" grpId="1" animBg="1"/>
      <p:bldP spid="12" grpId="2" animBg="1"/>
      <p:bldP spid="2" grpId="0" animBg="1"/>
      <p:bldP spid="2" grpId="1" animBg="1"/>
      <p:bldP spid="2" grpId="2" animBg="1"/>
      <p:bldP spid="13" grpId="0" animBg="1"/>
      <p:bldP spid="13" grpId="1" animBg="1"/>
      <p:bldP spid="13" grpId="2"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08" y="2437897"/>
            <a:ext cx="6530795" cy="3562853"/>
          </a:xfrm>
          <a:prstGeom prst="rect">
            <a:avLst/>
          </a:prstGeom>
        </p:spPr>
      </p:pic>
      <p:sp>
        <p:nvSpPr>
          <p:cNvPr id="7" name="Titolo 1"/>
          <p:cNvSpPr txBox="1">
            <a:spLocks/>
          </p:cNvSpPr>
          <p:nvPr/>
        </p:nvSpPr>
        <p:spPr>
          <a:xfrm>
            <a:off x="35496" y="910828"/>
            <a:ext cx="8874812" cy="994172"/>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300" b="1" dirty="0">
                <a:solidFill>
                  <a:srgbClr val="0070C0"/>
                </a:solidFill>
                <a:latin typeface="Times New Roman" panose="02020603050405020304" pitchFamily="18" charset="0"/>
                <a:cs typeface="Times New Roman" panose="02020603050405020304" pitchFamily="18" charset="0"/>
              </a:rPr>
              <a:t>BriXS &amp; </a:t>
            </a:r>
            <a:r>
              <a:rPr lang="it-IT" sz="3300" b="1" dirty="0" err="1">
                <a:solidFill>
                  <a:srgbClr val="0070C0"/>
                </a:solidFill>
                <a:latin typeface="Times New Roman" panose="02020603050405020304" pitchFamily="18" charset="0"/>
                <a:cs typeface="Times New Roman" panose="02020603050405020304" pitchFamily="18" charset="0"/>
              </a:rPr>
              <a:t>MariX</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FEL</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based</a:t>
            </a:r>
            <a:r>
              <a:rPr lang="it-IT" sz="3300" b="1" dirty="0">
                <a:solidFill>
                  <a:srgbClr val="0070C0"/>
                </a:solidFill>
                <a:latin typeface="Times New Roman" panose="02020603050405020304" pitchFamily="18" charset="0"/>
                <a:cs typeface="Times New Roman" panose="02020603050405020304" pitchFamily="18" charset="0"/>
              </a:rPr>
              <a:t> on </a:t>
            </a:r>
            <a:r>
              <a:rPr lang="it-IT" sz="3300" b="1" dirty="0" err="1">
                <a:solidFill>
                  <a:srgbClr val="0070C0"/>
                </a:solidFill>
                <a:latin typeface="Times New Roman" panose="02020603050405020304" pitchFamily="18" charset="0"/>
                <a:cs typeface="Times New Roman" panose="02020603050405020304" pitchFamily="18" charset="0"/>
              </a:rPr>
              <a:t>bubble</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arc</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compressor:</a:t>
            </a:r>
          </a:p>
          <a:p>
            <a:pPr algn="ctr"/>
            <a:r>
              <a:rPr lang="it-IT" sz="3300" b="1" dirty="0" err="1">
                <a:solidFill>
                  <a:srgbClr val="0070C0"/>
                </a:solidFill>
                <a:latin typeface="Times New Roman" panose="02020603050405020304" pitchFamily="18" charset="0"/>
                <a:cs typeface="Times New Roman" panose="02020603050405020304" pitchFamily="18" charset="0"/>
              </a:rPr>
              <a:t>we use twice the same 1.5 GeV SC CW Linac </a:t>
            </a:r>
            <a:endParaRPr lang="it-IT" sz="3300" dirty="0"/>
          </a:p>
        </p:txBody>
      </p:sp>
      <p:sp>
        <p:nvSpPr>
          <p:cNvPr id="8" name="CasellaDiTesto 7"/>
          <p:cNvSpPr txBox="1"/>
          <p:nvPr/>
        </p:nvSpPr>
        <p:spPr>
          <a:xfrm>
            <a:off x="5175811" y="2150669"/>
            <a:ext cx="1402948"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1.5-1.8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425982" y="2164607"/>
            <a:ext cx="1287532"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3.-3.6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663240" y="2091649"/>
            <a:ext cx="1808508" cy="461665"/>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3.2-3.8  </a:t>
            </a:r>
            <a:r>
              <a:rPr lang="it-IT" b="1" dirty="0" err="1">
                <a:solidFill>
                  <a:srgbClr val="FF0000"/>
                </a:solidFill>
                <a:latin typeface="Times New Roman" panose="02020603050405020304" pitchFamily="18" charset="0"/>
                <a:cs typeface="Times New Roman" panose="02020603050405020304" pitchFamily="18" charset="0"/>
              </a:rPr>
              <a:t>GeV</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2" name="Ovale 1"/>
          <p:cNvSpPr/>
          <p:nvPr/>
        </p:nvSpPr>
        <p:spPr>
          <a:xfrm>
            <a:off x="2138429" y="3132197"/>
            <a:ext cx="280824" cy="497111"/>
          </a:xfrm>
          <a:prstGeom prst="ellipse">
            <a:avLst/>
          </a:prstGeom>
          <a:solidFill>
            <a:srgbClr val="00B05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3" name="Triangolo isoscele 2"/>
          <p:cNvSpPr/>
          <p:nvPr/>
        </p:nvSpPr>
        <p:spPr>
          <a:xfrm rot="5400000">
            <a:off x="1446974" y="1999108"/>
            <a:ext cx="394625" cy="1951393"/>
          </a:xfrm>
          <a:prstGeom prst="triangle">
            <a:avLst/>
          </a:prstGeom>
          <a:solidFill>
            <a:srgbClr val="DFBFF9"/>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6" name="Rettangolo 5"/>
          <p:cNvSpPr/>
          <p:nvPr/>
        </p:nvSpPr>
        <p:spPr>
          <a:xfrm>
            <a:off x="0" y="884872"/>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12" name="Immagine 11"/>
          <p:cNvPicPr>
            <a:picLocks noChangeAspect="1"/>
          </p:cNvPicPr>
          <p:nvPr/>
        </p:nvPicPr>
        <p:blipFill rotWithShape="1">
          <a:blip r:embed="rId2">
            <a:extLst>
              <a:ext uri="{28A0092B-C50C-407E-A947-70E740481C1C}">
                <a14:useLocalDpi xmlns:a14="http://schemas.microsoft.com/office/drawing/2010/main" val="0"/>
              </a:ext>
            </a:extLst>
          </a:blip>
          <a:srcRect l="21240" t="12287" r="72556" b="82155"/>
          <a:stretch/>
        </p:blipFill>
        <p:spPr>
          <a:xfrm>
            <a:off x="1902838" y="2599625"/>
            <a:ext cx="525599" cy="106134"/>
          </a:xfrm>
          <a:prstGeom prst="rect">
            <a:avLst/>
          </a:prstGeom>
        </p:spPr>
      </p:pic>
      <p:cxnSp>
        <p:nvCxnSpPr>
          <p:cNvPr id="13" name="Connettore 4 12"/>
          <p:cNvCxnSpPr/>
          <p:nvPr/>
        </p:nvCxnSpPr>
        <p:spPr>
          <a:xfrm rot="10800000">
            <a:off x="2407640" y="2640317"/>
            <a:ext cx="538036" cy="303876"/>
          </a:xfrm>
          <a:prstGeom prst="bentConnector3">
            <a:avLst>
              <a:gd name="adj1" fmla="val 3543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A622B1B-9242-FD4A-8891-1C5517567E6A}"/>
              </a:ext>
            </a:extLst>
          </p:cNvPr>
          <p:cNvSpPr txBox="1"/>
          <p:nvPr/>
        </p:nvSpPr>
        <p:spPr>
          <a:xfrm>
            <a:off x="5652120" y="4065434"/>
            <a:ext cx="853119" cy="307777"/>
          </a:xfrm>
          <a:prstGeom prst="rect">
            <a:avLst/>
          </a:prstGeom>
          <a:noFill/>
        </p:spPr>
        <p:txBody>
          <a:bodyPr wrap="none" rtlCol="0">
            <a:spAutoFit/>
          </a:bodyPr>
          <a:lstStyle/>
          <a:p>
            <a:r>
              <a:rPr lang="it-IT" sz="1400"/>
              <a:t>Compton</a:t>
            </a:r>
          </a:p>
        </p:txBody>
      </p:sp>
      <p:sp>
        <p:nvSpPr>
          <p:cNvPr id="14" name="TextBox 13">
            <a:extLst>
              <a:ext uri="{FF2B5EF4-FFF2-40B4-BE49-F238E27FC236}">
                <a16:creationId xmlns:a16="http://schemas.microsoft.com/office/drawing/2014/main" id="{89A81AE7-1000-244E-8C82-5F3410B685D2}"/>
              </a:ext>
            </a:extLst>
          </p:cNvPr>
          <p:cNvSpPr txBox="1"/>
          <p:nvPr/>
        </p:nvSpPr>
        <p:spPr>
          <a:xfrm>
            <a:off x="5663097" y="5269258"/>
            <a:ext cx="853119" cy="307777"/>
          </a:xfrm>
          <a:prstGeom prst="rect">
            <a:avLst/>
          </a:prstGeom>
          <a:noFill/>
        </p:spPr>
        <p:txBody>
          <a:bodyPr wrap="none" rtlCol="0">
            <a:spAutoFit/>
          </a:bodyPr>
          <a:lstStyle/>
          <a:p>
            <a:r>
              <a:rPr lang="it-IT" sz="1400"/>
              <a:t>Compton</a:t>
            </a:r>
          </a:p>
        </p:txBody>
      </p:sp>
      <p:sp>
        <p:nvSpPr>
          <p:cNvPr id="11" name="TextBox 10">
            <a:extLst>
              <a:ext uri="{FF2B5EF4-FFF2-40B4-BE49-F238E27FC236}">
                <a16:creationId xmlns:a16="http://schemas.microsoft.com/office/drawing/2014/main" id="{C35B69A7-687B-9941-A4AC-CD95D595ECD6}"/>
              </a:ext>
            </a:extLst>
          </p:cNvPr>
          <p:cNvSpPr txBox="1"/>
          <p:nvPr/>
        </p:nvSpPr>
        <p:spPr>
          <a:xfrm>
            <a:off x="4836771" y="6023589"/>
            <a:ext cx="4267447" cy="646331"/>
          </a:xfrm>
          <a:prstGeom prst="rect">
            <a:avLst/>
          </a:prstGeom>
          <a:noFill/>
        </p:spPr>
        <p:txBody>
          <a:bodyPr wrap="square" rtlCol="0">
            <a:spAutoFit/>
          </a:bodyPr>
          <a:lstStyle/>
          <a:p>
            <a:r>
              <a:rPr lang="it-IT" i="1"/>
              <a:t>BriXS: 20-180 keV mono-chromatic X-rays</a:t>
            </a:r>
          </a:p>
          <a:p>
            <a:r>
              <a:rPr lang="it-IT" i="1"/>
              <a:t>up to 5.10</a:t>
            </a:r>
            <a:r>
              <a:rPr lang="it-IT" i="1" baseline="30000"/>
              <a:t>12</a:t>
            </a:r>
            <a:r>
              <a:rPr lang="it-IT" i="1"/>
              <a:t> photons/sec in 5% bdw</a:t>
            </a:r>
          </a:p>
        </p:txBody>
      </p:sp>
      <p:sp>
        <p:nvSpPr>
          <p:cNvPr id="15" name="TextBox 14">
            <a:extLst>
              <a:ext uri="{FF2B5EF4-FFF2-40B4-BE49-F238E27FC236}">
                <a16:creationId xmlns:a16="http://schemas.microsoft.com/office/drawing/2014/main" id="{2784920C-7211-A04C-9FBC-2FD32019D683}"/>
              </a:ext>
            </a:extLst>
          </p:cNvPr>
          <p:cNvSpPr txBox="1"/>
          <p:nvPr/>
        </p:nvSpPr>
        <p:spPr>
          <a:xfrm rot="16200000">
            <a:off x="6885132" y="2912737"/>
            <a:ext cx="1124026" cy="338554"/>
          </a:xfrm>
          <a:prstGeom prst="rect">
            <a:avLst/>
          </a:prstGeom>
          <a:noFill/>
        </p:spPr>
        <p:txBody>
          <a:bodyPr wrap="none" rtlCol="0">
            <a:spAutoFit/>
          </a:bodyPr>
          <a:lstStyle/>
          <a:p>
            <a:r>
              <a:rPr lang="it-IT" sz="1600" i="1"/>
              <a:t>Elettra-like</a:t>
            </a:r>
          </a:p>
        </p:txBody>
      </p:sp>
      <p:pic>
        <p:nvPicPr>
          <p:cNvPr id="17" name="Immagine 2" descr="infn-new.gif">
            <a:extLst>
              <a:ext uri="{FF2B5EF4-FFF2-40B4-BE49-F238E27FC236}">
                <a16:creationId xmlns:a16="http://schemas.microsoft.com/office/drawing/2014/main" id="{5ED2E0B5-E3D2-4D48-91D3-F0A76D8AF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DF04DBF-125F-FB44-8176-C90CADC86BE4}"/>
              </a:ext>
            </a:extLst>
          </p:cNvPr>
          <p:cNvSpPr txBox="1"/>
          <p:nvPr/>
        </p:nvSpPr>
        <p:spPr>
          <a:xfrm>
            <a:off x="78943" y="1722560"/>
            <a:ext cx="3541354" cy="369332"/>
          </a:xfrm>
          <a:prstGeom prst="rect">
            <a:avLst/>
          </a:prstGeom>
          <a:solidFill>
            <a:srgbClr val="FFFF00"/>
          </a:solidFill>
        </p:spPr>
        <p:txBody>
          <a:bodyPr wrap="none" rtlCol="0">
            <a:spAutoFit/>
          </a:bodyPr>
          <a:lstStyle/>
          <a:p>
            <a:r>
              <a:rPr lang="it-IT" b="1">
                <a:solidFill>
                  <a:srgbClr val="0070C0"/>
                </a:solidFill>
                <a:latin typeface="Comic Sans MS" panose="030F0902030302020204" pitchFamily="66" charset="0"/>
              </a:rPr>
              <a:t>A relativistic-doppler antenna</a:t>
            </a:r>
          </a:p>
        </p:txBody>
      </p:sp>
      <p:sp>
        <p:nvSpPr>
          <p:cNvPr id="20" name="TextBox 19">
            <a:extLst>
              <a:ext uri="{FF2B5EF4-FFF2-40B4-BE49-F238E27FC236}">
                <a16:creationId xmlns:a16="http://schemas.microsoft.com/office/drawing/2014/main" id="{0C57ECA6-C081-2D4B-8A76-615D8329A245}"/>
              </a:ext>
            </a:extLst>
          </p:cNvPr>
          <p:cNvSpPr txBox="1"/>
          <p:nvPr/>
        </p:nvSpPr>
        <p:spPr>
          <a:xfrm>
            <a:off x="152400" y="5180304"/>
            <a:ext cx="1784463" cy="646331"/>
          </a:xfrm>
          <a:prstGeom prst="rect">
            <a:avLst/>
          </a:prstGeom>
          <a:solidFill>
            <a:srgbClr val="FFFF00"/>
          </a:solidFill>
        </p:spPr>
        <p:txBody>
          <a:bodyPr wrap="none" rtlCol="0">
            <a:spAutoFit/>
          </a:bodyPr>
          <a:lstStyle/>
          <a:p>
            <a:r>
              <a:rPr lang="it-IT" b="1">
                <a:solidFill>
                  <a:srgbClr val="0070C0"/>
                </a:solidFill>
                <a:latin typeface="Comic Sans MS" panose="030F0902030302020204" pitchFamily="66" charset="0"/>
              </a:rPr>
              <a:t>A boosted e-</a:t>
            </a:r>
            <a:r>
              <a:rPr lang="it-IT" b="1">
                <a:solidFill>
                  <a:srgbClr val="0070C0"/>
                </a:solidFill>
                <a:latin typeface="Symbol" pitchFamily="2" charset="2"/>
              </a:rPr>
              <a:t>g</a:t>
            </a:r>
            <a:endParaRPr lang="it-IT" b="1">
              <a:solidFill>
                <a:srgbClr val="0070C0"/>
              </a:solidFill>
              <a:latin typeface="Comic Sans MS" panose="030F0902030302020204" pitchFamily="66" charset="0"/>
            </a:endParaRPr>
          </a:p>
          <a:p>
            <a:r>
              <a:rPr lang="it-IT" b="1">
                <a:solidFill>
                  <a:srgbClr val="0070C0"/>
                </a:solidFill>
                <a:latin typeface="Comic Sans MS" panose="030F0902030302020204" pitchFamily="66" charset="0"/>
              </a:rPr>
              <a:t>Collider</a:t>
            </a:r>
          </a:p>
        </p:txBody>
      </p:sp>
      <p:pic>
        <p:nvPicPr>
          <p:cNvPr id="21" name="Picture 20">
            <a:extLst>
              <a:ext uri="{FF2B5EF4-FFF2-40B4-BE49-F238E27FC236}">
                <a16:creationId xmlns:a16="http://schemas.microsoft.com/office/drawing/2014/main" id="{C8C5B41F-9EB0-4648-93A3-BEDE0203E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910454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08" y="2437897"/>
            <a:ext cx="6530795" cy="3562853"/>
          </a:xfrm>
          <a:prstGeom prst="rect">
            <a:avLst/>
          </a:prstGeom>
        </p:spPr>
      </p:pic>
      <p:sp>
        <p:nvSpPr>
          <p:cNvPr id="7" name="Titolo 1"/>
          <p:cNvSpPr txBox="1">
            <a:spLocks/>
          </p:cNvSpPr>
          <p:nvPr/>
        </p:nvSpPr>
        <p:spPr>
          <a:xfrm>
            <a:off x="35496" y="910828"/>
            <a:ext cx="8874812"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300" b="1" dirty="0">
                <a:solidFill>
                  <a:srgbClr val="0070C0"/>
                </a:solidFill>
                <a:latin typeface="Times New Roman" panose="02020603050405020304" pitchFamily="18" charset="0"/>
                <a:cs typeface="Times New Roman" panose="02020603050405020304" pitchFamily="18" charset="0"/>
              </a:rPr>
              <a:t>BriXS: MariX Compton Source</a:t>
            </a:r>
            <a:endParaRPr lang="it-IT" sz="3300" dirty="0"/>
          </a:p>
        </p:txBody>
      </p:sp>
      <p:sp>
        <p:nvSpPr>
          <p:cNvPr id="8" name="CasellaDiTesto 7"/>
          <p:cNvSpPr txBox="1"/>
          <p:nvPr/>
        </p:nvSpPr>
        <p:spPr>
          <a:xfrm>
            <a:off x="5175811" y="2150669"/>
            <a:ext cx="1402948"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1.5-1.8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425982" y="2164607"/>
            <a:ext cx="1287532"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3.-3.6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663240" y="2091649"/>
            <a:ext cx="1808508" cy="461665"/>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3.2-3.8  </a:t>
            </a:r>
            <a:r>
              <a:rPr lang="it-IT" b="1" dirty="0" err="1">
                <a:solidFill>
                  <a:srgbClr val="FF0000"/>
                </a:solidFill>
                <a:latin typeface="Times New Roman" panose="02020603050405020304" pitchFamily="18" charset="0"/>
                <a:cs typeface="Times New Roman" panose="02020603050405020304" pitchFamily="18" charset="0"/>
              </a:rPr>
              <a:t>GeV</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2" name="Ovale 1"/>
          <p:cNvSpPr/>
          <p:nvPr/>
        </p:nvSpPr>
        <p:spPr>
          <a:xfrm>
            <a:off x="2138429" y="3132197"/>
            <a:ext cx="280824" cy="497111"/>
          </a:xfrm>
          <a:prstGeom prst="ellipse">
            <a:avLst/>
          </a:prstGeom>
          <a:solidFill>
            <a:srgbClr val="00B05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3" name="Triangolo isoscele 2"/>
          <p:cNvSpPr/>
          <p:nvPr/>
        </p:nvSpPr>
        <p:spPr>
          <a:xfrm rot="5400000">
            <a:off x="1446974" y="1999108"/>
            <a:ext cx="394625" cy="1951393"/>
          </a:xfrm>
          <a:prstGeom prst="triangle">
            <a:avLst/>
          </a:prstGeom>
          <a:solidFill>
            <a:srgbClr val="DFBFF9"/>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6" name="Rettangolo 5"/>
          <p:cNvSpPr/>
          <p:nvPr/>
        </p:nvSpPr>
        <p:spPr>
          <a:xfrm>
            <a:off x="0" y="884872"/>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12" name="Immagine 11"/>
          <p:cNvPicPr>
            <a:picLocks noChangeAspect="1"/>
          </p:cNvPicPr>
          <p:nvPr/>
        </p:nvPicPr>
        <p:blipFill rotWithShape="1">
          <a:blip r:embed="rId2">
            <a:extLst>
              <a:ext uri="{28A0092B-C50C-407E-A947-70E740481C1C}">
                <a14:useLocalDpi xmlns:a14="http://schemas.microsoft.com/office/drawing/2010/main" val="0"/>
              </a:ext>
            </a:extLst>
          </a:blip>
          <a:srcRect l="21240" t="12287" r="72556" b="82155"/>
          <a:stretch/>
        </p:blipFill>
        <p:spPr>
          <a:xfrm>
            <a:off x="1902838" y="2599625"/>
            <a:ext cx="525599" cy="106134"/>
          </a:xfrm>
          <a:prstGeom prst="rect">
            <a:avLst/>
          </a:prstGeom>
        </p:spPr>
      </p:pic>
      <p:cxnSp>
        <p:nvCxnSpPr>
          <p:cNvPr id="13" name="Connettore 4 12"/>
          <p:cNvCxnSpPr/>
          <p:nvPr/>
        </p:nvCxnSpPr>
        <p:spPr>
          <a:xfrm rot="10800000">
            <a:off x="2407640" y="2640317"/>
            <a:ext cx="538036" cy="303876"/>
          </a:xfrm>
          <a:prstGeom prst="bentConnector3">
            <a:avLst>
              <a:gd name="adj1" fmla="val 3543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A622B1B-9242-FD4A-8891-1C5517567E6A}"/>
              </a:ext>
            </a:extLst>
          </p:cNvPr>
          <p:cNvSpPr txBox="1"/>
          <p:nvPr/>
        </p:nvSpPr>
        <p:spPr>
          <a:xfrm>
            <a:off x="5652120" y="4065434"/>
            <a:ext cx="853119" cy="307777"/>
          </a:xfrm>
          <a:prstGeom prst="rect">
            <a:avLst/>
          </a:prstGeom>
          <a:noFill/>
        </p:spPr>
        <p:txBody>
          <a:bodyPr wrap="none" rtlCol="0">
            <a:spAutoFit/>
          </a:bodyPr>
          <a:lstStyle/>
          <a:p>
            <a:r>
              <a:rPr lang="it-IT" sz="1400"/>
              <a:t>Compton</a:t>
            </a:r>
          </a:p>
        </p:txBody>
      </p:sp>
      <p:sp>
        <p:nvSpPr>
          <p:cNvPr id="14" name="TextBox 13">
            <a:extLst>
              <a:ext uri="{FF2B5EF4-FFF2-40B4-BE49-F238E27FC236}">
                <a16:creationId xmlns:a16="http://schemas.microsoft.com/office/drawing/2014/main" id="{89A81AE7-1000-244E-8C82-5F3410B685D2}"/>
              </a:ext>
            </a:extLst>
          </p:cNvPr>
          <p:cNvSpPr txBox="1"/>
          <p:nvPr/>
        </p:nvSpPr>
        <p:spPr>
          <a:xfrm>
            <a:off x="5663097" y="5269258"/>
            <a:ext cx="853119" cy="307777"/>
          </a:xfrm>
          <a:prstGeom prst="rect">
            <a:avLst/>
          </a:prstGeom>
          <a:noFill/>
        </p:spPr>
        <p:txBody>
          <a:bodyPr wrap="none" rtlCol="0">
            <a:spAutoFit/>
          </a:bodyPr>
          <a:lstStyle/>
          <a:p>
            <a:r>
              <a:rPr lang="it-IT" sz="1400"/>
              <a:t>Compton</a:t>
            </a:r>
          </a:p>
        </p:txBody>
      </p:sp>
      <p:sp>
        <p:nvSpPr>
          <p:cNvPr id="11" name="TextBox 10">
            <a:extLst>
              <a:ext uri="{FF2B5EF4-FFF2-40B4-BE49-F238E27FC236}">
                <a16:creationId xmlns:a16="http://schemas.microsoft.com/office/drawing/2014/main" id="{C35B69A7-687B-9941-A4AC-CD95D595ECD6}"/>
              </a:ext>
            </a:extLst>
          </p:cNvPr>
          <p:cNvSpPr txBox="1"/>
          <p:nvPr/>
        </p:nvSpPr>
        <p:spPr>
          <a:xfrm>
            <a:off x="3339865" y="6007100"/>
            <a:ext cx="4048096" cy="646331"/>
          </a:xfrm>
          <a:prstGeom prst="rect">
            <a:avLst/>
          </a:prstGeom>
          <a:noFill/>
        </p:spPr>
        <p:txBody>
          <a:bodyPr wrap="none" rtlCol="0">
            <a:spAutoFit/>
          </a:bodyPr>
          <a:lstStyle/>
          <a:p>
            <a:r>
              <a:rPr lang="it-IT" i="1"/>
              <a:t>BriXS: 20-180 keV mono-chromatic X-rays</a:t>
            </a:r>
          </a:p>
          <a:p>
            <a:r>
              <a:rPr lang="it-IT" i="1"/>
              <a:t>up to 5.10</a:t>
            </a:r>
            <a:r>
              <a:rPr lang="it-IT" i="1" baseline="30000"/>
              <a:t>12</a:t>
            </a:r>
            <a:r>
              <a:rPr lang="it-IT" i="1"/>
              <a:t> photons/sec in 5% bdw</a:t>
            </a:r>
          </a:p>
        </p:txBody>
      </p:sp>
      <p:sp>
        <p:nvSpPr>
          <p:cNvPr id="15" name="TextBox 14">
            <a:extLst>
              <a:ext uri="{FF2B5EF4-FFF2-40B4-BE49-F238E27FC236}">
                <a16:creationId xmlns:a16="http://schemas.microsoft.com/office/drawing/2014/main" id="{2784920C-7211-A04C-9FBC-2FD32019D683}"/>
              </a:ext>
            </a:extLst>
          </p:cNvPr>
          <p:cNvSpPr txBox="1"/>
          <p:nvPr/>
        </p:nvSpPr>
        <p:spPr>
          <a:xfrm rot="16200000">
            <a:off x="6885132" y="2912737"/>
            <a:ext cx="1124026" cy="338554"/>
          </a:xfrm>
          <a:prstGeom prst="rect">
            <a:avLst/>
          </a:prstGeom>
          <a:noFill/>
        </p:spPr>
        <p:txBody>
          <a:bodyPr wrap="none" rtlCol="0">
            <a:spAutoFit/>
          </a:bodyPr>
          <a:lstStyle/>
          <a:p>
            <a:r>
              <a:rPr lang="it-IT" sz="1600" i="1"/>
              <a:t>Elettra-like</a:t>
            </a:r>
          </a:p>
        </p:txBody>
      </p:sp>
      <p:pic>
        <p:nvPicPr>
          <p:cNvPr id="17" name="Immagine 2" descr="infn-new.gif">
            <a:extLst>
              <a:ext uri="{FF2B5EF4-FFF2-40B4-BE49-F238E27FC236}">
                <a16:creationId xmlns:a16="http://schemas.microsoft.com/office/drawing/2014/main" id="{5ED2E0B5-E3D2-4D48-91D3-F0A76D8AF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0C57ECA6-C081-2D4B-8A76-615D8329A245}"/>
              </a:ext>
            </a:extLst>
          </p:cNvPr>
          <p:cNvSpPr txBox="1"/>
          <p:nvPr/>
        </p:nvSpPr>
        <p:spPr>
          <a:xfrm>
            <a:off x="144749" y="5629870"/>
            <a:ext cx="2422458" cy="923330"/>
          </a:xfrm>
          <a:prstGeom prst="rect">
            <a:avLst/>
          </a:prstGeom>
          <a:solidFill>
            <a:srgbClr val="FFFF00"/>
          </a:solidFill>
        </p:spPr>
        <p:txBody>
          <a:bodyPr wrap="none" rtlCol="0">
            <a:spAutoFit/>
          </a:bodyPr>
          <a:lstStyle/>
          <a:p>
            <a:r>
              <a:rPr lang="it-IT" b="1">
                <a:solidFill>
                  <a:srgbClr val="0070C0"/>
                </a:solidFill>
                <a:latin typeface="Comic Sans MS" panose="030F0902030302020204" pitchFamily="66" charset="0"/>
              </a:rPr>
              <a:t>A boosted Collider</a:t>
            </a:r>
          </a:p>
          <a:p>
            <a:r>
              <a:rPr lang="it-IT" b="1">
                <a:solidFill>
                  <a:srgbClr val="0070C0"/>
                </a:solidFill>
                <a:latin typeface="Comic Sans MS" panose="030F0902030302020204" pitchFamily="66" charset="0"/>
              </a:rPr>
              <a:t>e-</a:t>
            </a:r>
            <a:r>
              <a:rPr lang="it-IT" b="1">
                <a:solidFill>
                  <a:srgbClr val="0070C0"/>
                </a:solidFill>
                <a:latin typeface="Symbol" pitchFamily="2" charset="2"/>
              </a:rPr>
              <a:t>g </a:t>
            </a:r>
            <a:r>
              <a:rPr lang="it-IT" b="1">
                <a:solidFill>
                  <a:srgbClr val="0070C0"/>
                </a:solidFill>
                <a:latin typeface="Comic Sans MS" panose="030F0902030302020204" pitchFamily="66" charset="0"/>
              </a:rPr>
              <a:t> as I.C.S.</a:t>
            </a:r>
          </a:p>
          <a:p>
            <a:r>
              <a:rPr lang="it-IT" b="1">
                <a:solidFill>
                  <a:srgbClr val="0070C0"/>
                </a:solidFill>
                <a:latin typeface="Comic Sans MS" panose="030F0902030302020204" pitchFamily="66" charset="0"/>
              </a:rPr>
              <a:t>(in regime Thomson)</a:t>
            </a:r>
          </a:p>
        </p:txBody>
      </p:sp>
      <p:sp>
        <p:nvSpPr>
          <p:cNvPr id="18" name="Oval 17">
            <a:extLst>
              <a:ext uri="{FF2B5EF4-FFF2-40B4-BE49-F238E27FC236}">
                <a16:creationId xmlns:a16="http://schemas.microsoft.com/office/drawing/2014/main" id="{BD95E167-7C76-2041-8CF2-3FE9FDCBC04E}"/>
              </a:ext>
            </a:extLst>
          </p:cNvPr>
          <p:cNvSpPr/>
          <p:nvPr/>
        </p:nvSpPr>
        <p:spPr>
          <a:xfrm>
            <a:off x="1902838" y="3644027"/>
            <a:ext cx="3964562" cy="2356723"/>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Picture 20">
            <a:extLst>
              <a:ext uri="{FF2B5EF4-FFF2-40B4-BE49-F238E27FC236}">
                <a16:creationId xmlns:a16="http://schemas.microsoft.com/office/drawing/2014/main" id="{8D468190-F58D-4741-9B88-BB3B070D5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3270987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2097</TotalTime>
  <Words>6677</Words>
  <Application>Microsoft Macintosh PowerPoint</Application>
  <PresentationFormat>On-screen Show (4:3)</PresentationFormat>
  <Paragraphs>1337</Paragraphs>
  <Slides>166</Slides>
  <Notes>81</Notes>
  <HiddenSlides>3</HiddenSlides>
  <MMClips>2</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4</vt:i4>
      </vt:variant>
      <vt:variant>
        <vt:lpstr>Slide Titles</vt:lpstr>
      </vt:variant>
      <vt:variant>
        <vt:i4>166</vt:i4>
      </vt:variant>
    </vt:vector>
  </HeadingPairs>
  <TitlesOfParts>
    <vt:vector size="188" baseType="lpstr">
      <vt:lpstr>Arial</vt:lpstr>
      <vt:lpstr>Bauhaus 93</vt:lpstr>
      <vt:lpstr>Bradley Hand Bold</vt:lpstr>
      <vt:lpstr>Calibri</vt:lpstr>
      <vt:lpstr>Cambria Math</vt:lpstr>
      <vt:lpstr>Casual</vt:lpstr>
      <vt:lpstr>Comic Sans MS</vt:lpstr>
      <vt:lpstr>Cooper Black</vt:lpstr>
      <vt:lpstr>Gabriola</vt:lpstr>
      <vt:lpstr>Helvetica</vt:lpstr>
      <vt:lpstr>Iowan Old Style Roman</vt:lpstr>
      <vt:lpstr>Lucida Sans Unicode</vt:lpstr>
      <vt:lpstr>Symbol</vt:lpstr>
      <vt:lpstr>Times</vt:lpstr>
      <vt:lpstr>Times New Roman</vt:lpstr>
      <vt:lpstr>Verdana</vt:lpstr>
      <vt:lpstr>Wingdings</vt:lpstr>
      <vt:lpstr>Office Theme</vt:lpstr>
      <vt:lpstr>Equation</vt:lpstr>
      <vt:lpstr>Graph</vt:lpstr>
      <vt:lpstr>Documento</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beam dynamics</vt:lpstr>
      <vt:lpstr>PowerPoint Presentation</vt:lpstr>
      <vt:lpstr>         Source layout 5:  The arc compressor</vt:lpstr>
      <vt:lpstr>Beam dynamics 1: before the arc, Q=50 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dynamics 3: at the undulator, 30 pC</vt:lpstr>
      <vt:lpstr>FEL seeding: search for coherence and stability</vt:lpstr>
      <vt:lpstr>Cascaded case: which wavelength, how much energy?</vt:lpstr>
      <vt:lpstr>1) Cascade with High Harmonic Generation</vt:lpstr>
      <vt:lpstr>1) Cascaded operation with HGG as seed, fresh bunch</vt:lpstr>
      <vt:lpstr>PowerPoint Presentation</vt:lpstr>
      <vt:lpstr>PowerPoint Presentation</vt:lpstr>
      <vt:lpstr>with the real MariX beam </vt:lpstr>
      <vt:lpstr>PowerPoint Presentation</vt:lpstr>
      <vt:lpstr>2) Cascade with a FEL oscillator as seed</vt:lpstr>
      <vt:lpstr>    Results of the 5x3 cascade compared …</vt:lpstr>
      <vt:lpstr>PowerPoint Presentation</vt:lpstr>
      <vt:lpstr>Cascades with harmonics in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Inverse kinematics of a relativistic (massive) particle Ep = gMpc2 (g &gt;&gt;1) colliding quasi head-on (q ≈p ) with a photon EL=hnL </vt:lpstr>
      <vt:lpstr>Example: Inverse Compton scattering</vt:lpstr>
      <vt:lpstr>PowerPoint Presentation</vt:lpstr>
      <vt:lpstr>Example: Inverse Compton scattering</vt:lpstr>
      <vt:lpstr>PowerPoint Presentation</vt:lpstr>
      <vt:lpstr>PowerPoint Presentation</vt:lpstr>
      <vt:lpstr>PowerPoint Presentation</vt:lpstr>
      <vt:lpstr>PowerPoint Presentation</vt:lpstr>
      <vt:lpstr>PowerPoint Presentation</vt:lpstr>
      <vt:lpstr>PowerPoint Presentation</vt:lpstr>
      <vt:lpstr>Bandwidth due to collection angle, laser and electron beam phase space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Luca Serafini</cp:lastModifiedBy>
  <cp:revision>913</cp:revision>
  <cp:lastPrinted>2017-07-24T16:13:17Z</cp:lastPrinted>
  <dcterms:created xsi:type="dcterms:W3CDTF">2016-09-13T21:42:06Z</dcterms:created>
  <dcterms:modified xsi:type="dcterms:W3CDTF">2019-11-13T08:53:45Z</dcterms:modified>
</cp:coreProperties>
</file>