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9" r:id="rId2"/>
    <p:sldId id="256" r:id="rId3"/>
    <p:sldId id="262" r:id="rId4"/>
    <p:sldId id="264" r:id="rId5"/>
    <p:sldId id="263" r:id="rId6"/>
    <p:sldId id="265" r:id="rId7"/>
    <p:sldId id="268" r:id="rId8"/>
    <p:sldId id="266" r:id="rId9"/>
    <p:sldId id="269" r:id="rId10"/>
    <p:sldId id="271" r:id="rId11"/>
    <p:sldId id="272" r:id="rId12"/>
    <p:sldId id="273" r:id="rId13"/>
    <p:sldId id="260" r:id="rId14"/>
    <p:sldId id="274" r:id="rId15"/>
    <p:sldId id="275" r:id="rId16"/>
    <p:sldId id="277" r:id="rId17"/>
    <p:sldId id="278" r:id="rId18"/>
    <p:sldId id="276" r:id="rId19"/>
    <p:sldId id="322" r:id="rId20"/>
    <p:sldId id="279" r:id="rId21"/>
    <p:sldId id="280" r:id="rId22"/>
    <p:sldId id="309" r:id="rId23"/>
    <p:sldId id="310" r:id="rId24"/>
    <p:sldId id="311" r:id="rId25"/>
    <p:sldId id="312" r:id="rId26"/>
    <p:sldId id="282" r:id="rId27"/>
    <p:sldId id="313" r:id="rId28"/>
    <p:sldId id="284" r:id="rId29"/>
    <p:sldId id="285" r:id="rId30"/>
    <p:sldId id="286" r:id="rId31"/>
    <p:sldId id="287" r:id="rId32"/>
    <p:sldId id="289" r:id="rId33"/>
    <p:sldId id="292" r:id="rId34"/>
    <p:sldId id="294" r:id="rId35"/>
    <p:sldId id="293" r:id="rId36"/>
    <p:sldId id="301" r:id="rId37"/>
    <p:sldId id="320" r:id="rId38"/>
    <p:sldId id="321" r:id="rId39"/>
    <p:sldId id="303" r:id="rId40"/>
    <p:sldId id="290" r:id="rId41"/>
    <p:sldId id="300" r:id="rId42"/>
    <p:sldId id="324" r:id="rId43"/>
    <p:sldId id="298" r:id="rId44"/>
    <p:sldId id="304" r:id="rId45"/>
    <p:sldId id="307" r:id="rId46"/>
    <p:sldId id="305" r:id="rId47"/>
    <p:sldId id="306" r:id="rId48"/>
    <p:sldId id="291" r:id="rId49"/>
    <p:sldId id="299" r:id="rId50"/>
    <p:sldId id="261" r:id="rId51"/>
    <p:sldId id="296" r:id="rId52"/>
    <p:sldId id="297" r:id="rId53"/>
    <p:sldId id="323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5BB1"/>
    <a:srgbClr val="ECCCCA"/>
    <a:srgbClr val="E5B7B5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9" autoAdjust="0"/>
    <p:restoredTop sz="94710" autoAdjust="0"/>
  </p:normalViewPr>
  <p:slideViewPr>
    <p:cSldViewPr>
      <p:cViewPr varScale="1">
        <p:scale>
          <a:sx n="69" d="100"/>
          <a:sy n="69" d="100"/>
        </p:scale>
        <p:origin x="6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32E1B-E634-4F3B-A1A1-CA23AAF31FB3}" type="datetimeFigureOut">
              <a:rPr lang="it-IT" smtClean="0"/>
              <a:t>03/04/2019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C251C-DF50-48B9-AC5C-9D21653D10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51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31640" y="2060848"/>
            <a:ext cx="6400800" cy="1032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78960"/>
            <a:ext cx="2133600" cy="365125"/>
          </a:xfrm>
        </p:spPr>
        <p:txBody>
          <a:bodyPr/>
          <a:lstStyle/>
          <a:p>
            <a:fld id="{E7DAE2E2-DD6F-4961-8752-609096A61276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509" y="3140968"/>
            <a:ext cx="9144000" cy="32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93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70983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DAE2E2-DD6F-4961-8752-609096A612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x-none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4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010400" y="6513778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DAE2E2-DD6F-4961-8752-609096A612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695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9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020272" y="6492875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DAE2E2-DD6F-4961-8752-609096A612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0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010400" y="6471091"/>
            <a:ext cx="2133600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DAE2E2-DD6F-4961-8752-609096A6127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1124744"/>
            <a:ext cx="8424936" cy="4968552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6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AE2E2-DD6F-4961-8752-609096A61276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/>
          <a:srcRect t="64500" b="-47"/>
          <a:stretch/>
        </p:blipFill>
        <p:spPr>
          <a:xfrm>
            <a:off x="-36512" y="6297674"/>
            <a:ext cx="4632814" cy="578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/>
          <a:srcRect l="277" t="9211" r="-277" b="50759"/>
          <a:stretch/>
        </p:blipFill>
        <p:spPr>
          <a:xfrm>
            <a:off x="4541666" y="6300028"/>
            <a:ext cx="4632814" cy="57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2" r:id="rId3"/>
    <p:sldLayoutId id="2147483654" r:id="rId4"/>
    <p:sldLayoutId id="2147483656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800" kern="1200">
          <a:solidFill>
            <a:srgbClr val="FF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755576" y="-27384"/>
            <a:ext cx="7772400" cy="1470025"/>
          </a:xfrm>
        </p:spPr>
        <p:txBody>
          <a:bodyPr/>
          <a:lstStyle/>
          <a:p>
            <a:r>
              <a:rPr lang="it-IT" dirty="0" smtClean="0"/>
              <a:t>Lezione n. 6:</a:t>
            </a:r>
            <a:br>
              <a:rPr lang="it-IT" dirty="0" smtClean="0"/>
            </a:br>
            <a:r>
              <a:rPr lang="it-IT" dirty="0" smtClean="0"/>
              <a:t>Le proprietà della luce</a:t>
            </a:r>
            <a:endParaRPr lang="it-IT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331640" y="1412776"/>
            <a:ext cx="6400800" cy="1032520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Fabrizio </a:t>
            </a:r>
            <a:r>
              <a:rPr lang="it-IT" dirty="0" err="1" smtClean="0"/>
              <a:t>Scuri</a:t>
            </a:r>
            <a:r>
              <a:rPr lang="it-IT" baseline="30000" dirty="0" err="1" smtClean="0"/>
              <a:t>a</a:t>
            </a:r>
            <a:r>
              <a:rPr lang="it-IT" baseline="30000" dirty="0" smtClean="0"/>
              <a:t>)</a:t>
            </a:r>
            <a:r>
              <a:rPr lang="it-IT" dirty="0" smtClean="0"/>
              <a:t>, Alessandra </a:t>
            </a:r>
            <a:r>
              <a:rPr lang="it-IT" dirty="0" err="1" smtClean="0"/>
              <a:t>Toncelli</a:t>
            </a:r>
            <a:r>
              <a:rPr lang="it-IT" baseline="30000" dirty="0" err="1" smtClean="0"/>
              <a:t>b</a:t>
            </a:r>
            <a:r>
              <a:rPr lang="it-IT" baseline="30000" dirty="0" smtClean="0"/>
              <a:t>)</a:t>
            </a:r>
            <a:endParaRPr lang="it-IT" dirty="0" smtClean="0"/>
          </a:p>
          <a:p>
            <a:r>
              <a:rPr lang="it-IT" dirty="0" smtClean="0"/>
              <a:t>3/4/2019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95536" y="2564904"/>
            <a:ext cx="5342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 smtClean="0"/>
              <a:t>a) </a:t>
            </a:r>
            <a:r>
              <a:rPr lang="it-IT" dirty="0" smtClean="0"/>
              <a:t>Istituto Nazionale di Fisica Nucleare – Sezione di Pisa</a:t>
            </a:r>
          </a:p>
          <a:p>
            <a:r>
              <a:rPr lang="it-IT" baseline="30000" dirty="0"/>
              <a:t>b</a:t>
            </a:r>
            <a:r>
              <a:rPr lang="it-IT" baseline="30000" dirty="0" smtClean="0"/>
              <a:t>)</a:t>
            </a:r>
            <a:r>
              <a:rPr lang="it-IT" dirty="0" smtClean="0"/>
              <a:t> Dipartimento di Fisica, Università di Pisa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53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56792"/>
            <a:ext cx="7639050" cy="46101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rifrazione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98687" y="918592"/>
            <a:ext cx="6496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Una semplice spiegazione del fenomeno con una analogia ….</a:t>
            </a:r>
            <a:endParaRPr lang="it-IT" sz="20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6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rifrazione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556792"/>
            <a:ext cx="7620000" cy="453390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5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57" y="1602829"/>
            <a:ext cx="7610475" cy="45624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rifrazione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67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7212"/>
            <a:ext cx="7639050" cy="46101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rifrazione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59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legge della rifrazione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750183"/>
            <a:ext cx="727487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La luce si propaga con velocità diversa in mezzi diversi</a:t>
            </a:r>
          </a:p>
          <a:p>
            <a:endParaRPr lang="it-IT" sz="1000" dirty="0"/>
          </a:p>
          <a:p>
            <a:r>
              <a:rPr lang="it-IT" sz="2000" dirty="0" smtClean="0"/>
              <a:t>Ogni mezzo è caratterizzato da un indice di rifrazione </a:t>
            </a:r>
            <a:r>
              <a:rPr lang="it-IT" sz="2000" dirty="0" err="1" smtClean="0"/>
              <a:t>n</a:t>
            </a:r>
            <a:r>
              <a:rPr lang="it-IT" sz="2000" baseline="-25000" dirty="0" err="1" smtClean="0"/>
              <a:t>mezzo</a:t>
            </a:r>
            <a:endParaRPr lang="it-IT" sz="2000" baseline="-25000" dirty="0" smtClean="0"/>
          </a:p>
          <a:p>
            <a:endParaRPr lang="it-IT" sz="1000" dirty="0"/>
          </a:p>
          <a:p>
            <a:r>
              <a:rPr lang="it-IT" sz="2000" dirty="0" smtClean="0"/>
              <a:t>La velocità di propagazione della luce in un mezzo è </a:t>
            </a:r>
            <a:r>
              <a:rPr lang="it-IT" sz="2000" dirty="0" err="1" smtClean="0"/>
              <a:t>v</a:t>
            </a:r>
            <a:r>
              <a:rPr lang="it-IT" sz="2000" baseline="-25000" dirty="0" err="1" smtClean="0"/>
              <a:t>mezzo</a:t>
            </a:r>
            <a:r>
              <a:rPr lang="it-IT" sz="2000" baseline="-25000" dirty="0" smtClean="0"/>
              <a:t> </a:t>
            </a:r>
            <a:r>
              <a:rPr lang="it-IT" sz="2000" dirty="0" smtClean="0"/>
              <a:t>= c / </a:t>
            </a:r>
            <a:r>
              <a:rPr lang="it-IT" sz="2000" dirty="0" err="1" smtClean="0"/>
              <a:t>n</a:t>
            </a:r>
            <a:r>
              <a:rPr lang="it-IT" sz="2000" baseline="-25000" dirty="0" err="1" smtClean="0"/>
              <a:t>mezzo</a:t>
            </a:r>
            <a:endParaRPr lang="it-IT" sz="2000" dirty="0" smtClean="0"/>
          </a:p>
          <a:p>
            <a:endParaRPr lang="it-IT" sz="1000" dirty="0"/>
          </a:p>
          <a:p>
            <a:r>
              <a:rPr lang="it-IT" sz="2000" dirty="0" smtClean="0"/>
              <a:t>Nel vuoto </a:t>
            </a:r>
            <a:r>
              <a:rPr lang="it-IT" sz="2000" dirty="0" err="1" smtClean="0"/>
              <a:t>n</a:t>
            </a:r>
            <a:r>
              <a:rPr lang="it-IT" sz="2000" baseline="-25000" dirty="0" err="1" smtClean="0"/>
              <a:t>vuoto</a:t>
            </a:r>
            <a:r>
              <a:rPr lang="it-IT" sz="2000" dirty="0" smtClean="0"/>
              <a:t> = 1 e </a:t>
            </a:r>
            <a:r>
              <a:rPr lang="it-IT" sz="2000" dirty="0" err="1" smtClean="0"/>
              <a:t>v</a:t>
            </a:r>
            <a:r>
              <a:rPr lang="it-IT" sz="2000" baseline="-25000" dirty="0" err="1" smtClean="0"/>
              <a:t>vuoto</a:t>
            </a:r>
            <a:r>
              <a:rPr lang="it-IT" sz="2000" dirty="0" smtClean="0"/>
              <a:t> = c = </a:t>
            </a:r>
            <a:r>
              <a:rPr lang="it-IT" dirty="0"/>
              <a:t>299 792 </a:t>
            </a:r>
            <a:r>
              <a:rPr lang="it-IT" dirty="0" smtClean="0"/>
              <a:t>458</a:t>
            </a:r>
            <a:r>
              <a:rPr lang="it-IT" sz="2000" dirty="0" smtClean="0"/>
              <a:t> m/s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32593" y="2592903"/>
            <a:ext cx="7854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Nell’acqua </a:t>
            </a:r>
            <a:r>
              <a:rPr lang="it-IT" dirty="0" err="1" smtClean="0"/>
              <a:t>n</a:t>
            </a:r>
            <a:r>
              <a:rPr lang="it-IT" baseline="-25000" dirty="0" err="1" smtClean="0"/>
              <a:t>acqua</a:t>
            </a:r>
            <a:r>
              <a:rPr lang="it-IT" baseline="-25000" dirty="0" smtClean="0"/>
              <a:t> </a:t>
            </a:r>
            <a:r>
              <a:rPr lang="it-IT" dirty="0" smtClean="0"/>
              <a:t>= 1,333, nell’aria </a:t>
            </a:r>
            <a:r>
              <a:rPr lang="it-IT" dirty="0" err="1" smtClean="0"/>
              <a:t>n</a:t>
            </a:r>
            <a:r>
              <a:rPr lang="it-IT" baseline="-25000" dirty="0" err="1" smtClean="0"/>
              <a:t>aria</a:t>
            </a:r>
            <a:r>
              <a:rPr lang="it-IT" baseline="-25000" dirty="0" smtClean="0"/>
              <a:t> </a:t>
            </a:r>
            <a:r>
              <a:rPr lang="it-IT" dirty="0" smtClean="0"/>
              <a:t>= 1,0003 </a:t>
            </a:r>
            <a:r>
              <a:rPr lang="it-IT" dirty="0"/>
              <a:t> 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La luce si comporta come il bagnino! Segue il percorso che rende minimo il tempo</a:t>
            </a:r>
          </a:p>
          <a:p>
            <a:r>
              <a:rPr lang="it-IT" dirty="0" smtClean="0"/>
              <a:t>per propagarsi da un punto in un mezzo a un punto in altro mezzo 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539552" y="5085184"/>
            <a:ext cx="4033018" cy="11521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" name="Connettore diritto 6"/>
          <p:cNvCxnSpPr>
            <a:endCxn id="5" idx="2"/>
          </p:cNvCxnSpPr>
          <p:nvPr/>
        </p:nvCxnSpPr>
        <p:spPr>
          <a:xfrm>
            <a:off x="2556061" y="4005064"/>
            <a:ext cx="0" cy="22322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>
            <a:endCxn id="5" idx="0"/>
          </p:cNvCxnSpPr>
          <p:nvPr/>
        </p:nvCxnSpPr>
        <p:spPr>
          <a:xfrm>
            <a:off x="1835696" y="4005064"/>
            <a:ext cx="720365" cy="1080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>
            <a:stCxn id="5" idx="0"/>
          </p:cNvCxnSpPr>
          <p:nvPr/>
        </p:nvCxnSpPr>
        <p:spPr>
          <a:xfrm>
            <a:off x="2556061" y="5085184"/>
            <a:ext cx="1138746" cy="57606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267744" y="4293096"/>
            <a:ext cx="136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Symbol" panose="05050102010706020507" pitchFamily="18" charset="2"/>
              </a:rPr>
              <a:t>q</a:t>
            </a:r>
            <a:r>
              <a:rPr lang="it-IT" sz="2000" baseline="-25000" dirty="0" err="1" smtClean="0"/>
              <a:t>i</a:t>
            </a:r>
            <a:endParaRPr lang="it-IT" sz="2000" baseline="-25000" dirty="0"/>
          </a:p>
        </p:txBody>
      </p:sp>
      <p:sp>
        <p:nvSpPr>
          <p:cNvPr id="13" name="CasellaDiTesto 12"/>
          <p:cNvSpPr txBox="1"/>
          <p:nvPr/>
        </p:nvSpPr>
        <p:spPr>
          <a:xfrm flipH="1">
            <a:off x="2587285" y="5252516"/>
            <a:ext cx="65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Symbol" panose="05050102010706020507" pitchFamily="18" charset="2"/>
              </a:rPr>
              <a:t>q</a:t>
            </a:r>
            <a:r>
              <a:rPr lang="it-IT" sz="2000" baseline="-25000" dirty="0" err="1"/>
              <a:t>r</a:t>
            </a:r>
            <a:endParaRPr lang="it-IT" sz="2000" baseline="-250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55576" y="429309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aria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55576" y="575291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acqua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867991" y="3841643"/>
            <a:ext cx="2532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Symbol" panose="05050102010706020507" pitchFamily="18" charset="2"/>
              </a:rPr>
              <a:t>q</a:t>
            </a:r>
            <a:r>
              <a:rPr lang="it-IT" baseline="-25000" dirty="0" err="1" smtClean="0"/>
              <a:t>i</a:t>
            </a:r>
            <a:r>
              <a:rPr lang="it-IT" baseline="-25000" dirty="0" smtClean="0"/>
              <a:t> </a:t>
            </a:r>
            <a:r>
              <a:rPr lang="it-IT" dirty="0" smtClean="0"/>
              <a:t>: angolo di incidenza</a:t>
            </a:r>
          </a:p>
          <a:p>
            <a:r>
              <a:rPr lang="it-IT" dirty="0" err="1" smtClean="0">
                <a:latin typeface="Symbol" panose="05050102010706020507" pitchFamily="18" charset="2"/>
              </a:rPr>
              <a:t>q</a:t>
            </a:r>
            <a:r>
              <a:rPr lang="it-IT" baseline="-25000" dirty="0" err="1" smtClean="0"/>
              <a:t>r</a:t>
            </a:r>
            <a:r>
              <a:rPr lang="it-IT" baseline="-25000" dirty="0" smtClean="0"/>
              <a:t> </a:t>
            </a:r>
            <a:r>
              <a:rPr lang="it-IT" dirty="0" smtClean="0"/>
              <a:t>: angolo di rifrazione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6156176" y="3764812"/>
                <a:ext cx="2058500" cy="6723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𝑎𝑟𝑖𝑎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𝑎𝑐𝑞𝑢𝑎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28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𝑎𝑐𝑞𝑢𝑎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𝑎𝑟𝑖𝑎</m:t>
                            </m:r>
                          </m:sub>
                        </m:sSub>
                      </m:den>
                    </m:f>
                  </m:oMath>
                </a14:m>
                <a:endParaRPr lang="it-IT" sz="2800" dirty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6" y="3764812"/>
                <a:ext cx="2058500" cy="672300"/>
              </a:xfrm>
              <a:prstGeom prst="rect">
                <a:avLst/>
              </a:prstGeom>
              <a:blipFill>
                <a:blip r:embed="rId2"/>
                <a:stretch>
                  <a:fillRect l="-296" t="-5455" b="-63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/>
          <p:cNvSpPr txBox="1"/>
          <p:nvPr/>
        </p:nvSpPr>
        <p:spPr>
          <a:xfrm>
            <a:off x="5119203" y="5313982"/>
            <a:ext cx="3461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luce segue il percorso che rende</a:t>
            </a:r>
          </a:p>
          <a:p>
            <a:r>
              <a:rPr lang="it-IT" dirty="0"/>
              <a:t>m</a:t>
            </a:r>
            <a:r>
              <a:rPr lang="it-IT" dirty="0" smtClean="0"/>
              <a:t>inimo il tempo per propagarsi</a:t>
            </a:r>
          </a:p>
          <a:p>
            <a:r>
              <a:rPr lang="it-IT" dirty="0"/>
              <a:t>d</a:t>
            </a:r>
            <a:r>
              <a:rPr lang="it-IT" dirty="0" smtClean="0"/>
              <a:t>a un punto A </a:t>
            </a:r>
            <a:r>
              <a:rPr lang="it-IT" dirty="0" err="1" smtClean="0"/>
              <a:t>a</a:t>
            </a:r>
            <a:r>
              <a:rPr lang="it-IT" dirty="0" smtClean="0"/>
              <a:t> un punto B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084168" y="4509120"/>
            <a:ext cx="146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Legge di </a:t>
            </a:r>
            <a:r>
              <a:rPr lang="it-IT" dirty="0" err="1" smtClean="0"/>
              <a:t>Snell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292080" y="4797152"/>
            <a:ext cx="3100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n</a:t>
            </a:r>
            <a:r>
              <a:rPr lang="it-IT" sz="2400" baseline="-25000" dirty="0" err="1" smtClean="0"/>
              <a:t>aria</a:t>
            </a:r>
            <a:r>
              <a:rPr lang="it-IT" sz="2400" dirty="0" smtClean="0"/>
              <a:t> sin </a:t>
            </a:r>
            <a:r>
              <a:rPr lang="it-IT" sz="2400" dirty="0" err="1" smtClean="0">
                <a:latin typeface="Symbol" panose="05050102010706020507" pitchFamily="18" charset="2"/>
              </a:rPr>
              <a:t>q</a:t>
            </a:r>
            <a:r>
              <a:rPr lang="it-IT" sz="2400" baseline="-25000" dirty="0" err="1" smtClean="0"/>
              <a:t>r</a:t>
            </a:r>
            <a:r>
              <a:rPr lang="it-IT" sz="2400" dirty="0" smtClean="0"/>
              <a:t> = </a:t>
            </a:r>
            <a:r>
              <a:rPr lang="it-IT" sz="2400" dirty="0" err="1" smtClean="0"/>
              <a:t>n</a:t>
            </a:r>
            <a:r>
              <a:rPr lang="it-IT" sz="2400" baseline="-25000" dirty="0" err="1" smtClean="0"/>
              <a:t>acqua</a:t>
            </a:r>
            <a:r>
              <a:rPr lang="it-IT" sz="2400" dirty="0" smtClean="0"/>
              <a:t> </a:t>
            </a:r>
            <a:r>
              <a:rPr lang="it-IT" sz="2400" dirty="0"/>
              <a:t>sin </a:t>
            </a:r>
            <a:r>
              <a:rPr lang="it-IT" sz="2400" dirty="0" err="1" smtClean="0">
                <a:latin typeface="Symbol" panose="05050102010706020507" pitchFamily="18" charset="2"/>
              </a:rPr>
              <a:t>q</a:t>
            </a:r>
            <a:r>
              <a:rPr lang="it-IT" sz="2400" baseline="-25000" dirty="0" err="1" smtClean="0"/>
              <a:t>i</a:t>
            </a:r>
            <a:r>
              <a:rPr lang="it-IT" sz="2400" dirty="0" smtClean="0"/>
              <a:t> </a:t>
            </a:r>
            <a:endParaRPr lang="it-IT" sz="2400" dirty="0"/>
          </a:p>
        </p:txBody>
      </p:sp>
      <p:sp>
        <p:nvSpPr>
          <p:cNvPr id="10" name="Rettangolo 9"/>
          <p:cNvSpPr/>
          <p:nvPr/>
        </p:nvSpPr>
        <p:spPr>
          <a:xfrm>
            <a:off x="5229317" y="4559982"/>
            <a:ext cx="3157670" cy="754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4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La rifrazione della luce: monete che appaiono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20" y="618947"/>
            <a:ext cx="7429500" cy="239077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99450" y="3332887"/>
            <a:ext cx="8746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Posiziona una moneta in fondo a un contenitore e poi abbassa lo sguardo fino a non vedere</a:t>
            </a:r>
          </a:p>
          <a:p>
            <a:r>
              <a:rPr lang="it-IT" dirty="0"/>
              <a:t>p</a:t>
            </a:r>
            <a:r>
              <a:rPr lang="it-IT" dirty="0" smtClean="0"/>
              <a:t>iù la moneta ….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8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La rifrazione della luce: monete che appaiono 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9450" y="3332887"/>
            <a:ext cx="87462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Posiziona una moneta in fondo a un contenitore e poi abbassa lo sguardo fino a non vedere</a:t>
            </a:r>
          </a:p>
          <a:p>
            <a:r>
              <a:rPr lang="it-IT" dirty="0"/>
              <a:t>p</a:t>
            </a:r>
            <a:r>
              <a:rPr lang="it-IT" dirty="0" smtClean="0"/>
              <a:t>iù la moneta ….</a:t>
            </a:r>
          </a:p>
          <a:p>
            <a:endParaRPr lang="it-IT" dirty="0" smtClean="0"/>
          </a:p>
          <a:p>
            <a:r>
              <a:rPr lang="it-IT" dirty="0" smtClean="0"/>
              <a:t>Aggiungi acqua fino a quando la moneta non appare al tuo sguardo e segna il livello….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74" y="618947"/>
            <a:ext cx="7448550" cy="233362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7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La rifrazione della luce: monete che appaiono 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9450" y="3332887"/>
            <a:ext cx="87462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Posiziona una moneta in fondo a un contenitore e poi abbassa lo sguardo fino a non vedere</a:t>
            </a:r>
          </a:p>
          <a:p>
            <a:r>
              <a:rPr lang="it-IT" dirty="0"/>
              <a:t>p</a:t>
            </a:r>
            <a:r>
              <a:rPr lang="it-IT" dirty="0" smtClean="0"/>
              <a:t>iù la moneta ….</a:t>
            </a:r>
          </a:p>
          <a:p>
            <a:endParaRPr lang="it-IT" dirty="0" smtClean="0"/>
          </a:p>
          <a:p>
            <a:r>
              <a:rPr lang="it-IT" dirty="0" smtClean="0"/>
              <a:t>Aggiungi acqua fino a quando la moneta non appare al tuo sguardo e segna il livello….</a:t>
            </a:r>
          </a:p>
          <a:p>
            <a:endParaRPr lang="it-IT" dirty="0" smtClean="0"/>
          </a:p>
          <a:p>
            <a:r>
              <a:rPr lang="it-IT" dirty="0" smtClean="0"/>
              <a:t>Ripeti l’operazione con olio di semi. A che livello la moneta torna visibile?</a:t>
            </a:r>
          </a:p>
          <a:p>
            <a:r>
              <a:rPr lang="it-IT" dirty="0" smtClean="0"/>
              <a:t>Si può capire quale  liquido ha indice di rifrazione maggiore?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74" y="618947"/>
            <a:ext cx="7448550" cy="233362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2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Spieghiamo il mistero della moneta che appare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1484784"/>
            <a:ext cx="6784754" cy="381642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724128" y="2708920"/>
            <a:ext cx="31422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luce ambientale si riflette</a:t>
            </a:r>
          </a:p>
          <a:p>
            <a:r>
              <a:rPr lang="it-IT" dirty="0"/>
              <a:t>e</a:t>
            </a:r>
            <a:r>
              <a:rPr lang="it-IT" dirty="0" smtClean="0"/>
              <a:t> viene diffusa dalla moneta</a:t>
            </a:r>
          </a:p>
          <a:p>
            <a:endParaRPr lang="it-IT" dirty="0"/>
          </a:p>
          <a:p>
            <a:r>
              <a:rPr lang="it-IT" dirty="0" smtClean="0"/>
              <a:t>L’occhio ricostruisce l’immagine</a:t>
            </a:r>
          </a:p>
          <a:p>
            <a:r>
              <a:rPr lang="it-IT" dirty="0"/>
              <a:t>s</a:t>
            </a:r>
            <a:r>
              <a:rPr lang="it-IT" dirty="0" smtClean="0"/>
              <a:t>ulla base della direzione dei</a:t>
            </a:r>
          </a:p>
          <a:p>
            <a:r>
              <a:rPr lang="it-IT" dirty="0" smtClean="0"/>
              <a:t>raggi diffusi e rifratti 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1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2" y="692696"/>
            <a:ext cx="5599193" cy="370774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27213" y="3286725"/>
            <a:ext cx="322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Le fibre ottiche: un’applicazione</a:t>
            </a:r>
          </a:p>
          <a:p>
            <a:r>
              <a:rPr lang="it-IT" dirty="0"/>
              <a:t>d</a:t>
            </a:r>
            <a:r>
              <a:rPr lang="it-IT" dirty="0" smtClean="0"/>
              <a:t>ella riflessione totale della luce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71304" y="4870900"/>
            <a:ext cx="1915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Indici di rifrazione</a:t>
            </a:r>
          </a:p>
          <a:p>
            <a:r>
              <a:rPr lang="it-IT" dirty="0" smtClean="0"/>
              <a:t>Core:        1,48</a:t>
            </a:r>
          </a:p>
          <a:p>
            <a:r>
              <a:rPr lang="it-IT" dirty="0" err="1" smtClean="0"/>
              <a:t>Cladding</a:t>
            </a:r>
            <a:r>
              <a:rPr lang="it-IT" dirty="0" smtClean="0"/>
              <a:t>: 1,46</a:t>
            </a:r>
          </a:p>
          <a:p>
            <a:r>
              <a:rPr lang="it-IT" dirty="0" smtClean="0"/>
              <a:t>Aria:         1,0003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Rifrazione e riflessione totale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02" y="3861048"/>
            <a:ext cx="4018426" cy="2257425"/>
          </a:xfrm>
          <a:prstGeom prst="rect">
            <a:avLst/>
          </a:prstGeom>
        </p:spPr>
      </p:pic>
      <p:sp>
        <p:nvSpPr>
          <p:cNvPr id="21" name="Parentesi graffa chiusa 20"/>
          <p:cNvSpPr/>
          <p:nvPr/>
        </p:nvSpPr>
        <p:spPr>
          <a:xfrm>
            <a:off x="2287278" y="5571237"/>
            <a:ext cx="196490" cy="37804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483768" y="5590981"/>
            <a:ext cx="3867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Grande differenza, quasi tutta la</a:t>
            </a:r>
          </a:p>
          <a:p>
            <a:r>
              <a:rPr lang="it-IT" dirty="0" smtClean="0"/>
              <a:t>luce nel </a:t>
            </a:r>
            <a:r>
              <a:rPr lang="it-IT" dirty="0" err="1" smtClean="0"/>
              <a:t>cladding</a:t>
            </a:r>
            <a:r>
              <a:rPr lang="it-IT" dirty="0" smtClean="0"/>
              <a:t> va in riflessione totale</a:t>
            </a:r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1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</a:rPr>
              <a:t>Faremo semplici esperienze con la luce ….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48882" y="922069"/>
            <a:ext cx="8155566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 </a:t>
            </a:r>
            <a:r>
              <a:rPr lang="it-IT" sz="2800" dirty="0" smtClean="0"/>
              <a:t>Per capire:</a:t>
            </a:r>
          </a:p>
          <a:p>
            <a:endParaRPr lang="it-IT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u="sng" dirty="0" smtClean="0"/>
              <a:t>Come si propaga</a:t>
            </a:r>
            <a:r>
              <a:rPr lang="it-IT" sz="2400" dirty="0" smtClean="0"/>
              <a:t>: nel vuoto, riflettendosi su una superficie, 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    attraversando mezzi diversi …..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1" u="sng" dirty="0" smtClean="0"/>
              <a:t>Perché si comporta come ‘’un’onda’’</a:t>
            </a:r>
            <a:r>
              <a:rPr lang="it-IT" sz="2400" dirty="0" smtClean="0"/>
              <a:t>, come quelle del mare, </a:t>
            </a:r>
          </a:p>
          <a:p>
            <a:r>
              <a:rPr lang="it-IT" sz="2400" dirty="0" smtClean="0"/>
              <a:t>      capace di interferire, superare ostacoli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La relazione tra i </a:t>
            </a:r>
            <a:r>
              <a:rPr lang="it-IT" sz="2400" b="1" dirty="0" smtClean="0"/>
              <a:t>colori </a:t>
            </a:r>
            <a:r>
              <a:rPr lang="it-IT" sz="2400" dirty="0" smtClean="0"/>
              <a:t>che vediamo e la </a:t>
            </a:r>
            <a:r>
              <a:rPr lang="it-IT" sz="2400" b="1" dirty="0" smtClean="0"/>
              <a:t>lunghezza d’onda 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    (distanza tra le creste)</a:t>
            </a:r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/>
              <a:t>Che esiste luce che non vediamo direttamente, 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    ma di cui sperimentiamo effetti ben evidenti ! </a:t>
            </a:r>
            <a:endParaRPr lang="it-IT" sz="24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9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618947"/>
            <a:ext cx="7674961" cy="56086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La riflessione totale della luce 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47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tal Internal Reflection (Laser Waterfall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9844" y="764704"/>
            <a:ext cx="4338610" cy="32539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70" y="764704"/>
            <a:ext cx="4240630" cy="324757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Una fibra ottica fatta in casa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69" y="4162678"/>
            <a:ext cx="7598199" cy="2002626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Rifrazione e lenti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73" y="752103"/>
            <a:ext cx="7163527" cy="26768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3501008"/>
            <a:ext cx="6238875" cy="1076325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Rifrazione e lenti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73" y="752103"/>
            <a:ext cx="7163527" cy="26768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3501008"/>
            <a:ext cx="6238875" cy="10763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87" y="4509120"/>
            <a:ext cx="6219825" cy="1133475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Rifrazione e lenti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7488832" cy="374441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6700" y="4869160"/>
            <a:ext cx="8931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Hai costruito una lente che ribalta e dilata l’immagine fino a quando …</a:t>
            </a:r>
            <a:endParaRPr lang="it-IT" sz="24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58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Rifrazione e lenti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43136"/>
            <a:ext cx="7620000" cy="3810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6700" y="4869160"/>
            <a:ext cx="669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 …. l’oggetto viene a trovarsi tra il fuoco e la lente ….</a:t>
            </a:r>
            <a:endParaRPr lang="it-IT" sz="2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8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L’occhio umano è un sistema ottico ….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8083872" cy="511256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572" y="5949280"/>
            <a:ext cx="3095625" cy="217765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76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L’occhio umano è un sistema ottico …. 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222" y="2348880"/>
            <a:ext cx="4537290" cy="31700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15" y="2348879"/>
            <a:ext cx="5225187" cy="312196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5115" y="523763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….sviluppato per ricevere immagini dall’aria! 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8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</a:rPr>
              <a:t>N</a:t>
            </a:r>
            <a:r>
              <a:rPr lang="it-IT" sz="3600" b="1" dirty="0" smtClean="0">
                <a:solidFill>
                  <a:schemeClr val="bg1"/>
                </a:solidFill>
              </a:rPr>
              <a:t>atura ondulatoria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556792"/>
            <a:ext cx="4565286" cy="257030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499958"/>
            <a:ext cx="3528392" cy="277115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390" y="4271116"/>
            <a:ext cx="3218482" cy="179202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3276" y="692696"/>
            <a:ext cx="8953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Ci sono fenomeni che conducono a trattare la propagazione dell’energia trasportata dalla luce</a:t>
            </a:r>
          </a:p>
          <a:p>
            <a:r>
              <a:rPr lang="it-IT" dirty="0"/>
              <a:t>e</a:t>
            </a:r>
            <a:r>
              <a:rPr lang="it-IT" dirty="0" smtClean="0"/>
              <a:t>sattamente come osserviamo l’energia meccanica propagarsi con il moto ondoso nei liquidi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64797" y="4353993"/>
            <a:ext cx="4655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Un po’ di nomenclatura:</a:t>
            </a:r>
          </a:p>
          <a:p>
            <a:r>
              <a:rPr lang="it-IT" dirty="0" smtClean="0"/>
              <a:t>La lunghezza d’onda </a:t>
            </a:r>
            <a:r>
              <a:rPr lang="it-IT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it-IT" dirty="0" smtClean="0"/>
              <a:t> è la distanza fra le creste </a:t>
            </a:r>
          </a:p>
          <a:p>
            <a:r>
              <a:rPr lang="it-IT" dirty="0" smtClean="0"/>
              <a:t>La frequenza  </a:t>
            </a:r>
            <a:r>
              <a:rPr lang="it-IT" b="1" i="1" dirty="0" smtClean="0">
                <a:solidFill>
                  <a:srgbClr val="0000CC"/>
                </a:solidFill>
              </a:rPr>
              <a:t>f</a:t>
            </a:r>
            <a:r>
              <a:rPr lang="it-IT" dirty="0" smtClean="0"/>
              <a:t> è legata alla velocità  v con cui si</a:t>
            </a:r>
          </a:p>
          <a:p>
            <a:r>
              <a:rPr lang="it-IT" dirty="0"/>
              <a:t>m</a:t>
            </a:r>
            <a:r>
              <a:rPr lang="it-IT" dirty="0" smtClean="0"/>
              <a:t>uovono le creste nel mezzo: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3635896" y="5235171"/>
                <a:ext cx="1008294" cy="498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2400" dirty="0"/>
                  <a:t> </a:t>
                </a:r>
                <a:r>
                  <a:rPr lang="it-IT" sz="2400" b="1" i="1" dirty="0">
                    <a:solidFill>
                      <a:srgbClr val="0000CC"/>
                    </a:solidFill>
                  </a:rPr>
                  <a:t>f</a:t>
                </a:r>
                <a:r>
                  <a:rPr lang="it-IT" sz="2400" dirty="0"/>
                  <a:t> </a:t>
                </a:r>
                <a:r>
                  <a:rPr lang="it-IT" sz="24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m:rPr>
                            <m:nor/>
                          </m:rPr>
                          <a:rPr lang="it-IT" sz="2400" b="1" dirty="0">
                            <a:solidFill>
                              <a:srgbClr val="FF0000"/>
                            </a:solidFill>
                            <a:latin typeface="Symbol" panose="05050102010706020507" pitchFamily="18" charset="2"/>
                          </a:rPr>
                          <m:t>l</m:t>
                        </m:r>
                      </m:den>
                    </m:f>
                  </m:oMath>
                </a14:m>
                <a:endParaRPr lang="it-IT" sz="2400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235171"/>
                <a:ext cx="1008294" cy="498085"/>
              </a:xfrm>
              <a:prstGeom prst="rect">
                <a:avLst/>
              </a:prstGeom>
              <a:blipFill>
                <a:blip r:embed="rId5"/>
                <a:stretch>
                  <a:fillRect l="-11446" t="-9877" b="-209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/>
          <p:cNvSpPr txBox="1"/>
          <p:nvPr/>
        </p:nvSpPr>
        <p:spPr>
          <a:xfrm>
            <a:off x="703103" y="5733256"/>
            <a:ext cx="271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(per la luce nel vuoto v = c)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8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Lunghezza d’onda e colori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35" y="5114298"/>
            <a:ext cx="8554437" cy="112301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099837" y="1866999"/>
            <a:ext cx="1133341" cy="19318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http://upload.wikimedia.org/wikipedia/commons/thumb/6/63/EM_Spectrum_Properties_it.svg/680px-EM_Spectrum_Properties_it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 r="-817" b="25488"/>
          <a:stretch/>
        </p:blipFill>
        <p:spPr bwMode="auto">
          <a:xfrm>
            <a:off x="756914" y="2200262"/>
            <a:ext cx="7787886" cy="2935502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23" y="725886"/>
            <a:ext cx="6280077" cy="1459898"/>
          </a:xfrm>
          <a:prstGeom prst="rect">
            <a:avLst/>
          </a:prstGeom>
        </p:spPr>
      </p:pic>
      <p:sp>
        <p:nvSpPr>
          <p:cNvPr id="13" name="Rettangolo arrotondato 12"/>
          <p:cNvSpPr/>
          <p:nvPr/>
        </p:nvSpPr>
        <p:spPr>
          <a:xfrm flipH="1">
            <a:off x="6737392" y="725886"/>
            <a:ext cx="45719" cy="461057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233178" y="810423"/>
            <a:ext cx="177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NON IONIZZANTI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331067" y="837024"/>
            <a:ext cx="126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IONIZZANTI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02469" y="692696"/>
            <a:ext cx="2021259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Ad ogni colore </a:t>
            </a:r>
          </a:p>
          <a:p>
            <a:r>
              <a:rPr lang="it-IT" dirty="0"/>
              <a:t>c</a:t>
            </a:r>
            <a:r>
              <a:rPr lang="it-IT" dirty="0" smtClean="0"/>
              <a:t>orrisponde una</a:t>
            </a:r>
          </a:p>
          <a:p>
            <a:r>
              <a:rPr lang="it-IT" dirty="0"/>
              <a:t>d</a:t>
            </a:r>
            <a:r>
              <a:rPr lang="it-IT" dirty="0" smtClean="0"/>
              <a:t>iversa lunghezza</a:t>
            </a:r>
          </a:p>
          <a:p>
            <a:r>
              <a:rPr lang="it-IT" dirty="0"/>
              <a:t>d</a:t>
            </a:r>
            <a:r>
              <a:rPr lang="it-IT" dirty="0" smtClean="0"/>
              <a:t>’onda e un diverso</a:t>
            </a:r>
          </a:p>
          <a:p>
            <a:r>
              <a:rPr lang="it-IT" dirty="0"/>
              <a:t>v</a:t>
            </a:r>
            <a:r>
              <a:rPr lang="it-IT" dirty="0" smtClean="0"/>
              <a:t>alore dell’energia</a:t>
            </a:r>
          </a:p>
          <a:p>
            <a:r>
              <a:rPr lang="it-IT" dirty="0" smtClean="0"/>
              <a:t>associata</a:t>
            </a:r>
          </a:p>
        </p:txBody>
      </p:sp>
    </p:spTree>
    <p:extLst>
      <p:ext uri="{BB962C8B-B14F-4D97-AF65-F5344CB8AC3E}">
        <p14:creationId xmlns:p14="http://schemas.microsoft.com/office/powerpoint/2010/main" val="24360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132343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domanda iniziale: perché vediamo oggetti che non sono sorgenti di luce?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1412776"/>
            <a:ext cx="8569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 smtClean="0"/>
              <a:t>La risposta:</a:t>
            </a:r>
            <a:r>
              <a:rPr lang="it-IT" dirty="0" smtClean="0"/>
              <a:t> raggi luminosi dalle sorgenti di luce o ambientali colpiscono ogni punto di</a:t>
            </a:r>
          </a:p>
          <a:p>
            <a:r>
              <a:rPr lang="it-IT" dirty="0" smtClean="0"/>
              <a:t>un oggetto sulla loro traiettoria, sono riflessi e catturati dal nostro occhio che invia stimoli</a:t>
            </a:r>
          </a:p>
          <a:p>
            <a:r>
              <a:rPr lang="it-IT" dirty="0"/>
              <a:t>c</a:t>
            </a:r>
            <a:r>
              <a:rPr lang="it-IT" dirty="0" smtClean="0"/>
              <a:t>he il cervello usa per ricostruire un’immagine 3D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883594"/>
            <a:ext cx="4956723" cy="22015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883594"/>
            <a:ext cx="1295400" cy="11144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507" y="2595562"/>
            <a:ext cx="535958" cy="445747"/>
          </a:xfrm>
          <a:prstGeom prst="rect">
            <a:avLst/>
          </a:prstGeom>
        </p:spPr>
      </p:pic>
      <p:sp>
        <p:nvSpPr>
          <p:cNvPr id="8" name="Fumetto 4 7"/>
          <p:cNvSpPr/>
          <p:nvPr/>
        </p:nvSpPr>
        <p:spPr>
          <a:xfrm>
            <a:off x="7327483" y="2522629"/>
            <a:ext cx="916925" cy="589763"/>
          </a:xfrm>
          <a:prstGeom prst="cloudCallout">
            <a:avLst>
              <a:gd name="adj1" fmla="val -73395"/>
              <a:gd name="adj2" fmla="val 5742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/>
          <p:cNvCxnSpPr>
            <a:endCxn id="5" idx="1"/>
          </p:cNvCxnSpPr>
          <p:nvPr/>
        </p:nvCxnSpPr>
        <p:spPr>
          <a:xfrm flipV="1">
            <a:off x="5580112" y="3440807"/>
            <a:ext cx="360040" cy="31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51520" y="5229417"/>
            <a:ext cx="8701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 convincerci che la risposta è giusta occorre capire come si propaga la luce e quale siano</a:t>
            </a:r>
          </a:p>
          <a:p>
            <a:r>
              <a:rPr lang="it-IT" dirty="0"/>
              <a:t>l</a:t>
            </a:r>
            <a:r>
              <a:rPr lang="it-IT" dirty="0" smtClean="0"/>
              <a:t>e sue proprietà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7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Luce bianca e colori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7" y="621256"/>
            <a:ext cx="4192123" cy="31395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681" y="543136"/>
            <a:ext cx="4961320" cy="32176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2437" y="4293096"/>
            <a:ext cx="4115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luce bianca del sole viene ‘’scomposta’’</a:t>
            </a:r>
          </a:p>
          <a:p>
            <a:r>
              <a:rPr lang="it-IT" dirty="0" smtClean="0"/>
              <a:t>nei vari colori dalle gocce di pioggia che</a:t>
            </a:r>
          </a:p>
          <a:p>
            <a:r>
              <a:rPr lang="it-IT" dirty="0"/>
              <a:t>l</a:t>
            </a:r>
            <a:r>
              <a:rPr lang="it-IT" dirty="0" smtClean="0"/>
              <a:t>a diffondono….</a:t>
            </a:r>
          </a:p>
          <a:p>
            <a:endParaRPr lang="it-IT" dirty="0"/>
          </a:p>
          <a:p>
            <a:r>
              <a:rPr lang="it-IT" dirty="0" smtClean="0"/>
              <a:t>…come succede per la luce bianca di una</a:t>
            </a:r>
          </a:p>
          <a:p>
            <a:r>
              <a:rPr lang="it-IT" dirty="0" smtClean="0"/>
              <a:t>lampada riflessa da cristalli sfaccettati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681" y="4151947"/>
            <a:ext cx="4943475" cy="1895475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4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Colori e rifrazione…..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474" y="618947"/>
            <a:ext cx="4533279" cy="433991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771326" y="618947"/>
            <a:ext cx="1887940" cy="4339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53869" y="5013176"/>
            <a:ext cx="8365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Facciamo l’esperimento della diffusione della luce bianca con un prisma di vetro e</a:t>
            </a:r>
          </a:p>
          <a:p>
            <a:r>
              <a:rPr lang="it-IT" dirty="0" smtClean="0"/>
              <a:t>verifichiamo che l’indice di rifrazione dipende dal colore, ovvero dalla lunghezza d’onda</a:t>
            </a:r>
          </a:p>
          <a:p>
            <a:r>
              <a:rPr lang="it-IT" dirty="0" smtClean="0"/>
              <a:t>Il </a:t>
            </a:r>
            <a:r>
              <a:rPr lang="it-IT" b="1" dirty="0" smtClean="0">
                <a:solidFill>
                  <a:srgbClr val="0000FF"/>
                </a:solidFill>
              </a:rPr>
              <a:t>blu</a:t>
            </a:r>
            <a:r>
              <a:rPr lang="it-IT" dirty="0" smtClean="0"/>
              <a:t> (creste più vicine) viene deviato di più del </a:t>
            </a:r>
            <a:r>
              <a:rPr lang="it-IT" b="1" dirty="0" smtClean="0">
                <a:solidFill>
                  <a:srgbClr val="FF0000"/>
                </a:solidFill>
              </a:rPr>
              <a:t>rosso</a:t>
            </a:r>
            <a:r>
              <a:rPr lang="it-IT" dirty="0" smtClean="0"/>
              <a:t> (creste più lontane)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325" y="2132856"/>
            <a:ext cx="1887941" cy="2160240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2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La dispersione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35133"/>
            <a:ext cx="8628408" cy="5674187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8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21653"/>
            <a:ext cx="4549248" cy="35698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768" y="908720"/>
            <a:ext cx="4163720" cy="339586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La dispersione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5496" y="4365104"/>
            <a:ext cx="4842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Il cielo è azzurro di giorno perché le componenti</a:t>
            </a:r>
          </a:p>
          <a:p>
            <a:r>
              <a:rPr lang="it-IT" dirty="0"/>
              <a:t>a</a:t>
            </a:r>
            <a:r>
              <a:rPr lang="it-IT" dirty="0" smtClean="0"/>
              <a:t> più alta frequenza (minore lunghezza d’onda)</a:t>
            </a:r>
          </a:p>
          <a:p>
            <a:r>
              <a:rPr lang="it-IT" dirty="0" smtClean="0"/>
              <a:t>della luce solare nello spettro visibile sono diffuse</a:t>
            </a:r>
          </a:p>
          <a:p>
            <a:r>
              <a:rPr lang="it-IT" dirty="0" smtClean="0"/>
              <a:t>molto di più delle componenti a bassa frequenza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909791" y="4293096"/>
            <a:ext cx="4270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Alla sera, i raggi solari, inclinati rispetto</a:t>
            </a:r>
          </a:p>
          <a:p>
            <a:r>
              <a:rPr lang="it-IT" dirty="0"/>
              <a:t>a</a:t>
            </a:r>
            <a:r>
              <a:rPr lang="it-IT" dirty="0" smtClean="0"/>
              <a:t>lla perpendicolare alla superficie terrestre,</a:t>
            </a:r>
          </a:p>
          <a:p>
            <a:r>
              <a:rPr lang="it-IT" dirty="0" smtClean="0"/>
              <a:t>attraversano uno strato maggiore di </a:t>
            </a:r>
          </a:p>
          <a:p>
            <a:r>
              <a:rPr lang="it-IT" dirty="0"/>
              <a:t>a</a:t>
            </a:r>
            <a:r>
              <a:rPr lang="it-IT" dirty="0" smtClean="0"/>
              <a:t>tmosfera, tutta la luce, salvo quella a più</a:t>
            </a:r>
          </a:p>
          <a:p>
            <a:r>
              <a:rPr lang="it-IT" dirty="0" smtClean="0"/>
              <a:t>bassa frequenza (rosso), viene totalmente</a:t>
            </a:r>
          </a:p>
          <a:p>
            <a:r>
              <a:rPr lang="it-IT" dirty="0"/>
              <a:t>d</a:t>
            </a:r>
            <a:r>
              <a:rPr lang="it-IT" dirty="0" smtClean="0"/>
              <a:t>iffusa….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5575966"/>
            <a:ext cx="1521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Symbol" panose="05050102010706020507" pitchFamily="18" charset="2"/>
              </a:rPr>
              <a:t>l</a:t>
            </a:r>
            <a:r>
              <a:rPr lang="it-IT" sz="2400" baseline="-25000" dirty="0" err="1" smtClean="0"/>
              <a:t>blu</a:t>
            </a:r>
            <a:r>
              <a:rPr lang="it-IT" sz="2400" dirty="0" smtClean="0"/>
              <a:t> &lt; </a:t>
            </a:r>
            <a:r>
              <a:rPr lang="it-IT" sz="2400" dirty="0" err="1" smtClean="0">
                <a:latin typeface="Symbol" panose="05050102010706020507" pitchFamily="18" charset="2"/>
              </a:rPr>
              <a:t>l</a:t>
            </a:r>
            <a:r>
              <a:rPr lang="it-IT" sz="2400" baseline="-25000" dirty="0" err="1" smtClean="0"/>
              <a:t>rosso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123728" y="5589240"/>
            <a:ext cx="2605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Symbol" panose="05050102010706020507" pitchFamily="18" charset="2"/>
              </a:rPr>
              <a:t>1/l</a:t>
            </a:r>
            <a:r>
              <a:rPr lang="it-IT" sz="2400" baseline="30000" dirty="0" smtClean="0">
                <a:latin typeface="Symbol" panose="05050102010706020507" pitchFamily="18" charset="2"/>
              </a:rPr>
              <a:t>4</a:t>
            </a:r>
            <a:r>
              <a:rPr lang="it-IT" sz="2400" baseline="-25000" dirty="0" smtClean="0"/>
              <a:t>blu</a:t>
            </a:r>
            <a:r>
              <a:rPr lang="it-IT" sz="2400" dirty="0" smtClean="0"/>
              <a:t> &gt;&gt; </a:t>
            </a:r>
            <a:r>
              <a:rPr lang="it-IT" sz="2400" dirty="0" smtClean="0">
                <a:latin typeface="Symbol" panose="05050102010706020507" pitchFamily="18" charset="2"/>
              </a:rPr>
              <a:t>1/l</a:t>
            </a:r>
            <a:r>
              <a:rPr lang="it-IT" sz="2400" baseline="30000" dirty="0" smtClean="0">
                <a:latin typeface="Symbol" panose="05050102010706020507" pitchFamily="18" charset="2"/>
              </a:rPr>
              <a:t>4</a:t>
            </a:r>
            <a:r>
              <a:rPr lang="it-IT" sz="2400" baseline="-25000" dirty="0" smtClean="0"/>
              <a:t>rosso</a:t>
            </a:r>
            <a:r>
              <a:rPr lang="it-IT" sz="2400" dirty="0" smtClean="0"/>
              <a:t> </a:t>
            </a:r>
            <a:endParaRPr lang="it-IT" sz="240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08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La dispersione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212554"/>
            <a:ext cx="3091591" cy="29527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06" y="3068470"/>
            <a:ext cx="2753466" cy="295281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3872" y="2369787"/>
            <a:ext cx="31541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S</a:t>
            </a:r>
            <a:r>
              <a:rPr lang="it-IT" dirty="0" smtClean="0"/>
              <a:t>pettro </a:t>
            </a:r>
            <a:r>
              <a:rPr lang="it-IT" b="1" u="sng" dirty="0" smtClean="0"/>
              <a:t>normalizzato</a:t>
            </a:r>
            <a:r>
              <a:rPr lang="it-IT" dirty="0" smtClean="0"/>
              <a:t> della risposta delle tre cellule cono umane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6290704" y="2157877"/>
            <a:ext cx="2313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Sensibilità alla luminanza del sistema di visione umano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71600" y="618947"/>
            <a:ext cx="6613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Se la luce viene diffusa proporzionalmente a 1/</a:t>
            </a:r>
            <a:r>
              <a:rPr lang="it-IT" sz="2400" b="1" dirty="0" smtClean="0">
                <a:latin typeface="Symbol" panose="05050102010706020507" pitchFamily="18" charset="2"/>
              </a:rPr>
              <a:t>l</a:t>
            </a:r>
            <a:r>
              <a:rPr lang="it-IT" sz="2400" b="1" baseline="30000" dirty="0" smtClean="0"/>
              <a:t>4</a:t>
            </a:r>
            <a:r>
              <a:rPr lang="it-IT" sz="2400" b="1" dirty="0" smtClean="0"/>
              <a:t>, </a:t>
            </a:r>
          </a:p>
          <a:p>
            <a:r>
              <a:rPr lang="it-IT" sz="2400" b="1" dirty="0" smtClean="0"/>
              <a:t>perché vediamo il cielo azzurro e non viola?</a:t>
            </a:r>
            <a:endParaRPr lang="it-IT" sz="2400" b="1" dirty="0"/>
          </a:p>
        </p:txBody>
      </p:sp>
      <p:sp>
        <p:nvSpPr>
          <p:cNvPr id="10" name="Freccia a destra 9"/>
          <p:cNvSpPr/>
          <p:nvPr/>
        </p:nvSpPr>
        <p:spPr>
          <a:xfrm>
            <a:off x="3275856" y="4365104"/>
            <a:ext cx="257512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289384" y="3534107"/>
            <a:ext cx="2548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Nella retina solo il 5% dei</a:t>
            </a:r>
          </a:p>
          <a:p>
            <a:r>
              <a:rPr lang="it-IT" dirty="0" smtClean="0"/>
              <a:t>coni sono di tipo S …. 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45608" y="1639593"/>
            <a:ext cx="706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L’occhio umano è più sensibile all’azzurro che al viola !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La dispersione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9" y="620688"/>
            <a:ext cx="9087875" cy="5256584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3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Spettro sorgenti luminose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66" y="1196752"/>
            <a:ext cx="8291608" cy="50781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7729" y="764704"/>
            <a:ext cx="876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 seconda della sorgente luminosa utilizzata, gli oggetti possono apparire di colore diverso 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46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Raggi UV e fluorescenza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492896"/>
            <a:ext cx="5029200" cy="37814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022" y="2492896"/>
            <a:ext cx="2381250" cy="37623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496" y="564356"/>
            <a:ext cx="921406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fluorescenza è un fenomeno associato alla capacità di alcune sostanze di assorbire</a:t>
            </a:r>
          </a:p>
          <a:p>
            <a:r>
              <a:rPr lang="it-IT" dirty="0" smtClean="0"/>
              <a:t>luce ultravioletta e riemettere luce nello spettro visibile</a:t>
            </a:r>
          </a:p>
          <a:p>
            <a:endParaRPr lang="it-I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Ciascun livello energetico principale ha una sottostruttura fine legata alla vibrazione degli</a:t>
            </a:r>
          </a:p>
          <a:p>
            <a:r>
              <a:rPr lang="it-IT" dirty="0" smtClean="0"/>
              <a:t>atomi che costituiscono la struttura del materiale</a:t>
            </a:r>
          </a:p>
          <a:p>
            <a:endParaRPr lang="it-I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All’eccitazione in una banda di livelli superiore allo stato fondamentale segue una de-eccita-</a:t>
            </a:r>
          </a:p>
          <a:p>
            <a:r>
              <a:rPr lang="it-IT" dirty="0"/>
              <a:t> </a:t>
            </a:r>
            <a:r>
              <a:rPr lang="it-IT" dirty="0" smtClean="0"/>
              <a:t>    zione prima attraverso la struttura fine vibrazionale e poi con emissione di un fotone visibile </a:t>
            </a:r>
          </a:p>
        </p:txBody>
      </p:sp>
      <p:cxnSp>
        <p:nvCxnSpPr>
          <p:cNvPr id="8" name="Connettore diritto 7"/>
          <p:cNvCxnSpPr/>
          <p:nvPr/>
        </p:nvCxnSpPr>
        <p:spPr>
          <a:xfrm>
            <a:off x="6228184" y="4005064"/>
            <a:ext cx="158417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6228184" y="5733256"/>
            <a:ext cx="244827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6300192" y="3861048"/>
            <a:ext cx="86409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6300192" y="3717032"/>
            <a:ext cx="86409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6300192" y="3573016"/>
            <a:ext cx="86409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>
            <a:off x="6169274" y="3183348"/>
            <a:ext cx="2494085" cy="57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7164288" y="3429000"/>
            <a:ext cx="0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V="1">
            <a:off x="7164288" y="3717032"/>
            <a:ext cx="0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7236296" y="3501008"/>
            <a:ext cx="90967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 smtClean="0"/>
              <a:t>infrarosso</a:t>
            </a:r>
            <a:endParaRPr lang="it-IT" sz="1400" dirty="0"/>
          </a:p>
        </p:txBody>
      </p:sp>
      <p:cxnSp>
        <p:nvCxnSpPr>
          <p:cNvPr id="26" name="Connettore 2 25"/>
          <p:cNvCxnSpPr/>
          <p:nvPr/>
        </p:nvCxnSpPr>
        <p:spPr>
          <a:xfrm flipH="1">
            <a:off x="7154657" y="4040788"/>
            <a:ext cx="9631" cy="1692468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8532440" y="3206977"/>
            <a:ext cx="0" cy="2526279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6509085" y="4715272"/>
            <a:ext cx="688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visibile</a:t>
            </a:r>
            <a:endParaRPr lang="it-IT" sz="14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8039865" y="4365104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UV</a:t>
            </a:r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05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Raggi UV e fluorescenza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496" y="2708920"/>
            <a:ext cx="577472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Prova ad evidenziare alcune parti di un testo.</a:t>
            </a:r>
          </a:p>
          <a:p>
            <a:r>
              <a:rPr lang="it-IT" sz="2000" dirty="0" smtClean="0"/>
              <a:t>Alla luce solare o di una lampada ad incandescenza,</a:t>
            </a:r>
          </a:p>
          <a:p>
            <a:r>
              <a:rPr lang="it-IT" sz="2000" dirty="0"/>
              <a:t>i</a:t>
            </a:r>
            <a:r>
              <a:rPr lang="it-IT" sz="2000" dirty="0" smtClean="0"/>
              <a:t>l testo evidenziato appare brillante.</a:t>
            </a:r>
          </a:p>
          <a:p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Prova ora a spegnere la luce ed illuminare le zone</a:t>
            </a:r>
          </a:p>
          <a:p>
            <a:r>
              <a:rPr lang="it-IT" sz="2000" dirty="0"/>
              <a:t>e</a:t>
            </a:r>
            <a:r>
              <a:rPr lang="it-IT" sz="2000" dirty="0" smtClean="0"/>
              <a:t>videnziate con luce laser monocromatica. </a:t>
            </a:r>
            <a:endParaRPr lang="it-IT" sz="2000" dirty="0"/>
          </a:p>
          <a:p>
            <a:r>
              <a:rPr lang="it-IT" sz="2000" dirty="0" smtClean="0"/>
              <a:t>Riesci a vedere bene come prima la zona evidenziata?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492" y="2780928"/>
            <a:ext cx="2988964" cy="187220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193626" y="1137962"/>
            <a:ext cx="6067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/>
              <a:t>Gli evidenziatori funzionano in questo modo !</a:t>
            </a:r>
          </a:p>
          <a:p>
            <a:pPr algn="ctr"/>
            <a:r>
              <a:rPr lang="it-IT" sz="2000" b="1" dirty="0" smtClean="0"/>
              <a:t>Contengono sostanze fluorescenti che assorbono le</a:t>
            </a:r>
          </a:p>
          <a:p>
            <a:pPr algn="ctr"/>
            <a:r>
              <a:rPr lang="it-IT" sz="2000" b="1" dirty="0" smtClean="0"/>
              <a:t>Frequenze nell’ultravioletto e le riemettono nel visibile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4804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Raggi UV - Tipologia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0" y="836712"/>
            <a:ext cx="8276356" cy="508763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248734" y="1187460"/>
            <a:ext cx="2979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, spettro tipico delle lampade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115616" y="1434262"/>
            <a:ext cx="73289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/>
              <a:t>   UV ),</a:t>
            </a:r>
            <a:endParaRPr lang="it-IT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937157" y="5661248"/>
            <a:ext cx="12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laboratorio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52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20688"/>
            <a:ext cx="7107683" cy="43542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propagazione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1520" y="5118960"/>
            <a:ext cx="8670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La luce si propaga in linea retta (cammino più breve) nel vuoto o 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in un mezzo uniforme (ovvero che ha ovunque le stesse proprietà)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6857" y="2708920"/>
            <a:ext cx="9090181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Infila uno spillo o un chiodo sottile in un cartoncino spesso o in un foglio sottile di polistirolo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Infila un secondo chiodo in modo da coprire il chiodo inziale alla tua vista. Tu non devi </a:t>
            </a:r>
          </a:p>
          <a:p>
            <a:r>
              <a:rPr lang="it-IT" dirty="0"/>
              <a:t> </a:t>
            </a:r>
            <a:r>
              <a:rPr lang="it-IT" dirty="0" smtClean="0"/>
              <a:t>    spostarti! In questo modo copri la luce riflessa dal primo chiodo che arriva ai tuoi occhi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Ripeti l’operazione con altri chiodi posizionando l’ultimo senza poter vedere quelli infilati</a:t>
            </a:r>
          </a:p>
          <a:p>
            <a:r>
              <a:rPr lang="it-IT" dirty="0" smtClean="0"/>
              <a:t>     precedentemente. L’ultimo chiodo posizionato copre la luce riflessa da tutti i precedenti</a:t>
            </a:r>
          </a:p>
          <a:p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Ora traccia con una matita sul  piano la congiungente di tutti i chiodi. Cosa osservi ?</a:t>
            </a:r>
          </a:p>
        </p:txBody>
      </p:sp>
    </p:spTree>
    <p:extLst>
      <p:ext uri="{BB962C8B-B14F-4D97-AF65-F5344CB8AC3E}">
        <p14:creationId xmlns:p14="http://schemas.microsoft.com/office/powerpoint/2010/main" val="32199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L’interferenza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14142"/>
            <a:ext cx="7632848" cy="5525462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9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L’interferenza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051720" y="620688"/>
            <a:ext cx="5281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Rappresentazione di un’onda sinusoidale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9512" y="1052736"/>
            <a:ext cx="88178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 x è la direzione di propagazione dell’onda, la funzione analitica che rappresenta </a:t>
            </a:r>
          </a:p>
          <a:p>
            <a:r>
              <a:rPr lang="it-IT" dirty="0" smtClean="0"/>
              <a:t>l’ampiezza di oscillazione A(</a:t>
            </a:r>
            <a:r>
              <a:rPr lang="it-IT" dirty="0" err="1" smtClean="0"/>
              <a:t>x,t</a:t>
            </a:r>
            <a:r>
              <a:rPr lang="it-IT" dirty="0" smtClean="0"/>
              <a:t>) in funzione dello spazio e del tempo è del tipo:</a:t>
            </a:r>
          </a:p>
          <a:p>
            <a:endParaRPr lang="it-IT" sz="800" dirty="0" smtClean="0"/>
          </a:p>
          <a:p>
            <a:r>
              <a:rPr lang="it-IT" dirty="0" smtClean="0"/>
              <a:t>                                             </a:t>
            </a:r>
            <a:r>
              <a:rPr lang="it-IT" sz="2400" dirty="0" smtClean="0"/>
              <a:t>A(</a:t>
            </a:r>
            <a:r>
              <a:rPr lang="it-IT" sz="2400" dirty="0" err="1" smtClean="0"/>
              <a:t>x,t</a:t>
            </a:r>
            <a:r>
              <a:rPr lang="it-IT" sz="2400" dirty="0" smtClean="0"/>
              <a:t>) = </a:t>
            </a:r>
            <a:r>
              <a:rPr lang="it-IT" sz="2400" dirty="0" err="1" smtClean="0"/>
              <a:t>A</a:t>
            </a:r>
            <a:r>
              <a:rPr lang="it-IT" sz="2400" baseline="-25000" dirty="0" err="1" smtClean="0"/>
              <a:t>max</a:t>
            </a:r>
            <a:r>
              <a:rPr lang="it-IT" sz="2400" baseline="-25000" dirty="0"/>
              <a:t> </a:t>
            </a:r>
            <a:r>
              <a:rPr lang="it-IT" sz="2400" dirty="0" smtClean="0"/>
              <a:t>sin(</a:t>
            </a:r>
            <a:r>
              <a:rPr lang="it-IT" sz="2400" dirty="0" err="1" smtClean="0"/>
              <a:t>kx</a:t>
            </a:r>
            <a:r>
              <a:rPr lang="it-IT" sz="2400" dirty="0" smtClean="0"/>
              <a:t> – </a:t>
            </a:r>
            <a:r>
              <a:rPr lang="it-IT" sz="2400" dirty="0" err="1" smtClean="0">
                <a:latin typeface="Symbol" panose="05050102010706020507" pitchFamily="18" charset="2"/>
              </a:rPr>
              <a:t>w</a:t>
            </a:r>
            <a:r>
              <a:rPr lang="it-IT" sz="2400" dirty="0" err="1" smtClean="0"/>
              <a:t>t</a:t>
            </a:r>
            <a:r>
              <a:rPr lang="it-IT" sz="2400" dirty="0" smtClean="0"/>
              <a:t>)</a:t>
            </a:r>
          </a:p>
          <a:p>
            <a:endParaRPr lang="it-IT" sz="800" dirty="0"/>
          </a:p>
          <a:p>
            <a:r>
              <a:rPr lang="it-IT" dirty="0"/>
              <a:t>d</a:t>
            </a:r>
            <a:r>
              <a:rPr lang="it-IT" dirty="0" smtClean="0"/>
              <a:t>ove </a:t>
            </a:r>
            <a:r>
              <a:rPr lang="it-IT" dirty="0" err="1" smtClean="0"/>
              <a:t>A</a:t>
            </a:r>
            <a:r>
              <a:rPr lang="it-IT" baseline="-25000" dirty="0" err="1" smtClean="0"/>
              <a:t>max</a:t>
            </a:r>
            <a:r>
              <a:rPr lang="it-IT" dirty="0" smtClean="0"/>
              <a:t> è l’ampiezza massima, k = 2</a:t>
            </a:r>
            <a:r>
              <a:rPr lang="it-IT" dirty="0" smtClean="0">
                <a:latin typeface="Symbol" panose="05050102010706020507" pitchFamily="18" charset="2"/>
              </a:rPr>
              <a:t>p</a:t>
            </a:r>
            <a:r>
              <a:rPr lang="it-IT" dirty="0" smtClean="0"/>
              <a:t> / </a:t>
            </a:r>
            <a:r>
              <a:rPr lang="it-IT" dirty="0" smtClean="0">
                <a:latin typeface="Symbol" panose="05050102010706020507" pitchFamily="18" charset="2"/>
              </a:rPr>
              <a:t>l </a:t>
            </a:r>
            <a:r>
              <a:rPr lang="it-IT" dirty="0" smtClean="0"/>
              <a:t>e </a:t>
            </a:r>
            <a:r>
              <a:rPr lang="it-IT" dirty="0" smtClean="0">
                <a:latin typeface="Symbol" panose="05050102010706020507" pitchFamily="18" charset="2"/>
              </a:rPr>
              <a:t>w </a:t>
            </a:r>
            <a:r>
              <a:rPr lang="it-IT" dirty="0" smtClean="0"/>
              <a:t>= 2</a:t>
            </a:r>
            <a:r>
              <a:rPr lang="it-IT" dirty="0" smtClean="0">
                <a:latin typeface="Symbol" panose="05050102010706020507" pitchFamily="18" charset="2"/>
              </a:rPr>
              <a:t>p</a:t>
            </a:r>
            <a:r>
              <a:rPr lang="it-IT" dirty="0" smtClean="0"/>
              <a:t> f = 2</a:t>
            </a:r>
            <a:r>
              <a:rPr lang="it-IT" dirty="0" smtClean="0">
                <a:latin typeface="Symbol" panose="05050102010706020507" pitchFamily="18" charset="2"/>
              </a:rPr>
              <a:t>p</a:t>
            </a:r>
            <a:r>
              <a:rPr lang="it-IT" dirty="0" smtClean="0"/>
              <a:t> v / </a:t>
            </a:r>
            <a:r>
              <a:rPr lang="it-IT" dirty="0" smtClean="0">
                <a:latin typeface="Symbol" panose="05050102010706020507" pitchFamily="18" charset="2"/>
              </a:rPr>
              <a:t>l</a:t>
            </a:r>
            <a:r>
              <a:rPr lang="it-IT" dirty="0" smtClean="0"/>
              <a:t>, v = velocità di propagazione</a:t>
            </a:r>
            <a:endParaRPr lang="it-IT" dirty="0" smtClean="0">
              <a:latin typeface="Symbol" panose="05050102010706020507" pitchFamily="18" charset="2"/>
            </a:endParaRPr>
          </a:p>
          <a:p>
            <a:endParaRPr lang="it-IT" dirty="0"/>
          </a:p>
        </p:txBody>
      </p:sp>
      <p:pic>
        <p:nvPicPr>
          <p:cNvPr id="3074" name="Picture 2" descr="Immagine correlat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462" y="2636912"/>
            <a:ext cx="54150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23528" y="3717032"/>
            <a:ext cx="2863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Andamento dell’ampiezza in</a:t>
            </a:r>
          </a:p>
          <a:p>
            <a:r>
              <a:rPr lang="it-IT" dirty="0"/>
              <a:t>f</a:t>
            </a:r>
            <a:r>
              <a:rPr lang="it-IT" dirty="0" smtClean="0"/>
              <a:t>unzione del tempo a fissata</a:t>
            </a:r>
          </a:p>
          <a:p>
            <a:r>
              <a:rPr lang="it-IT" dirty="0"/>
              <a:t>p</a:t>
            </a:r>
            <a:r>
              <a:rPr lang="it-IT" dirty="0" smtClean="0"/>
              <a:t>osizione x</a:t>
            </a:r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7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42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L’interferenza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27" y="1772816"/>
            <a:ext cx="4479829" cy="445006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860032" y="2780928"/>
            <a:ext cx="2016224" cy="360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-36512" y="620688"/>
            <a:ext cx="915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propagazione della luce è la propagazione di energia elettromagnetica nello spazio-tempo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-36512" y="908720"/>
            <a:ext cx="8294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 campi elettrico e magnetico oscillano su piani ortogonali.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direzione di propagazione dell’onda è data dall’intersezione di tali piani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L’interferenza è data dalla sovrapposizione dei campi associati a due differenti onde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95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L’interferenza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magine correlat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79" y="2204864"/>
            <a:ext cx="4972819" cy="372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475656" y="764704"/>
            <a:ext cx="6018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Per le onde vale il principio di sovrapposizione: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276872"/>
            <a:ext cx="4399023" cy="267766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496" y="1414517"/>
            <a:ext cx="90883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L’ampiezza dell’onda risultante dalla sovrapposizione di due onde nello stesso punto 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e nello stesso istante è data dalla somma delle ampiezze delle singole onde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97050" y="5157192"/>
            <a:ext cx="3607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La fase è determinata dall’ampiezza </a:t>
            </a:r>
          </a:p>
          <a:p>
            <a:pPr algn="ctr"/>
            <a:r>
              <a:rPr lang="it-IT" dirty="0"/>
              <a:t>d</a:t>
            </a:r>
            <a:r>
              <a:rPr lang="it-IT" dirty="0" smtClean="0"/>
              <a:t>ell’onda all’istante t=0 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79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L’interferenza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47938"/>
            <a:ext cx="7416824" cy="5310566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L’interferenza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187" y="2646387"/>
            <a:ext cx="3743325" cy="35909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589" y="2780928"/>
            <a:ext cx="5479685" cy="311313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79512" y="620688"/>
            <a:ext cx="88516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I CD hanno una superficie rugosa fatta di scanalature concentriche di profondità prossima</a:t>
            </a:r>
          </a:p>
          <a:p>
            <a:r>
              <a:rPr lang="it-IT" dirty="0" smtClean="0"/>
              <a:t>alla lunghezza d’onda nel visibile. La luce riflessa dalla cresta interferisce con quella riflessa</a:t>
            </a:r>
          </a:p>
          <a:p>
            <a:r>
              <a:rPr lang="it-IT" dirty="0" smtClean="0"/>
              <a:t>dal fondo della scanalatura dando luogo a massimi e minimi di intensità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 seconda dell’angolo di incidenza, diversi colori (= lunghezze d’onda) producono un</a:t>
            </a:r>
          </a:p>
          <a:p>
            <a:r>
              <a:rPr lang="it-IT" dirty="0"/>
              <a:t>m</a:t>
            </a:r>
            <a:r>
              <a:rPr lang="it-IT" dirty="0" smtClean="0"/>
              <a:t>assimo di intensità di luce riflessa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Lo stesso avviene per spessori di materiali semi-riflettenti per la luce riflessa dalla prima</a:t>
            </a:r>
          </a:p>
          <a:p>
            <a:r>
              <a:rPr lang="it-IT" dirty="0"/>
              <a:t>s</a:t>
            </a:r>
            <a:r>
              <a:rPr lang="it-IT" dirty="0" smtClean="0"/>
              <a:t>uperficie attraversata e la luce riflessa dalla seconda superficie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2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L’interferenza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629322"/>
            <a:ext cx="6915225" cy="431184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66" y="4951542"/>
            <a:ext cx="6860482" cy="70970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03848" y="3933056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</a:t>
            </a:r>
            <a:r>
              <a:rPr lang="it-IT" dirty="0" smtClean="0"/>
              <a:t> un cerchietto per fare le bolle di sapone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9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L’interferenza della luce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38" y="764704"/>
            <a:ext cx="7757864" cy="53747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846" y="618947"/>
            <a:ext cx="3395218" cy="2954069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1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Diffrazione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68555"/>
            <a:ext cx="8496943" cy="533987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557162" y="206084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96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Diffrazione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Immagine correlat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86" y="2727591"/>
            <a:ext cx="4326414" cy="26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isultati immagini per wave interference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9" y="1340768"/>
            <a:ext cx="4562177" cy="47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6881" y="876931"/>
            <a:ext cx="422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Diffrazione con singola fenditura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559318" y="790545"/>
            <a:ext cx="2267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Diffrazione da</a:t>
            </a:r>
          </a:p>
          <a:p>
            <a:pPr algn="ctr"/>
            <a:r>
              <a:rPr lang="it-IT" sz="2400" dirty="0" smtClean="0"/>
              <a:t>doppia fenditura</a:t>
            </a:r>
            <a:endParaRPr lang="it-IT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82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riflessione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2" y="980728"/>
            <a:ext cx="87643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Se un raggio luminoso viene riflesso da una superficie piana, possiamo studiare</a:t>
            </a:r>
          </a:p>
          <a:p>
            <a:r>
              <a:rPr lang="it-IT" sz="2000" dirty="0" smtClean="0"/>
              <a:t>le relazioni geometriche tra il raggio incidente e quello riflesso </a:t>
            </a:r>
          </a:p>
          <a:p>
            <a:endParaRPr lang="it-IT" sz="2000" dirty="0"/>
          </a:p>
          <a:p>
            <a:r>
              <a:rPr lang="it-IT" sz="2000" dirty="0" smtClean="0"/>
              <a:t>Dobbiamo introdurre la definizione di </a:t>
            </a:r>
            <a:r>
              <a:rPr lang="it-IT" sz="2000" b="1" dirty="0" smtClean="0">
                <a:solidFill>
                  <a:srgbClr val="FF0000"/>
                </a:solidFill>
              </a:rPr>
              <a:t>angolo di incidenza</a:t>
            </a:r>
            <a:r>
              <a:rPr lang="it-IT" sz="2000" dirty="0" smtClean="0"/>
              <a:t>, </a:t>
            </a:r>
            <a:r>
              <a:rPr lang="it-IT" sz="2000" b="1" dirty="0" smtClean="0">
                <a:solidFill>
                  <a:srgbClr val="00B050"/>
                </a:solidFill>
              </a:rPr>
              <a:t>angolo di riflessione </a:t>
            </a:r>
            <a:r>
              <a:rPr lang="it-IT" sz="2000" dirty="0" smtClean="0"/>
              <a:t>e</a:t>
            </a:r>
          </a:p>
          <a:p>
            <a:r>
              <a:rPr lang="it-IT" sz="2000" b="1" dirty="0"/>
              <a:t>n</a:t>
            </a:r>
            <a:r>
              <a:rPr lang="it-IT" sz="2000" b="1" dirty="0" smtClean="0"/>
              <a:t>ormale alla superficie riflettente</a:t>
            </a:r>
            <a:endParaRPr lang="it-IT" sz="20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89" y="2420887"/>
            <a:ext cx="2628131" cy="3629885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42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Diffrazione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02" y="702166"/>
            <a:ext cx="8694957" cy="5391129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2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Diffrazione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28800"/>
            <a:ext cx="2686050" cy="37052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02067" y="908720"/>
            <a:ext cx="7070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Possiamo vedere un atomo con un microscopio ottico ?</a:t>
            </a:r>
            <a:endParaRPr lang="it-IT" sz="2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45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Diffrazione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28800"/>
            <a:ext cx="2686050" cy="370522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02067" y="908720"/>
            <a:ext cx="7070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Possiamo vedere un atomo con un microscopio ottico ?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197" y="1634084"/>
            <a:ext cx="4787220" cy="402716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23928" y="2031231"/>
            <a:ext cx="338437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s</a:t>
            </a:r>
            <a:r>
              <a:rPr lang="it-IT" sz="2400" dirty="0" smtClean="0"/>
              <a:t>iano le lenti e quanto sia</a:t>
            </a:r>
            <a:endParaRPr lang="it-IT" sz="240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4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53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140" y="-27384"/>
            <a:ext cx="914286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bg1"/>
                </a:solidFill>
              </a:rPr>
              <a:t>Elenco materiale per le esperienze</a:t>
            </a:r>
            <a:endParaRPr lang="it-IT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911716"/>
              </p:ext>
            </p:extLst>
          </p:nvPr>
        </p:nvGraphicFramePr>
        <p:xfrm>
          <a:off x="72579" y="505006"/>
          <a:ext cx="8963917" cy="5971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7493">
                  <a:extLst>
                    <a:ext uri="{9D8B030D-6E8A-4147-A177-3AD203B41FA5}">
                      <a16:colId xmlns:a16="http://schemas.microsoft.com/office/drawing/2014/main" val="264552461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741853522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807427671"/>
                    </a:ext>
                  </a:extLst>
                </a:gridCol>
              </a:tblGrid>
              <a:tr h="358805">
                <a:tc>
                  <a:txBody>
                    <a:bodyPr/>
                    <a:lstStyle/>
                    <a:p>
                      <a:r>
                        <a:rPr lang="it-IT" dirty="0" smtClean="0"/>
                        <a:t>Descrizione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Quantità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Prezzo unitario stimato (Euro)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649658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Specchio 30</a:t>
                      </a:r>
                      <a:r>
                        <a:rPr lang="it-IT" sz="1200" baseline="0" dirty="0" smtClean="0"/>
                        <a:t> cm x 30 cm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6,00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290516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Foglio polistirolo 50 cm x 40 cm x 2 cm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3,00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866397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Chiodi 2 mm x 25 mm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30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3,00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078231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Matita nera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0,50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32868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Goniometro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357920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Squadra</a:t>
                      </a:r>
                      <a:r>
                        <a:rPr lang="it-IT" sz="1200" baseline="0" dirty="0" smtClean="0"/>
                        <a:t> millimetrata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728284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Vaschetta plastica bordo alto 10 cm x 20 cm </a:t>
                      </a:r>
                      <a:r>
                        <a:rPr lang="it-IT" sz="1200" dirty="0" err="1" smtClean="0"/>
                        <a:t>traspar</a:t>
                      </a:r>
                      <a:r>
                        <a:rPr lang="it-IT" sz="1200" dirty="0" smtClean="0"/>
                        <a:t>.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2,00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532610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Vaschetta plastica bordo alto 10 cm x 20 cm opaca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n.d.</a:t>
                      </a:r>
                      <a:r>
                        <a:rPr lang="it-IT" sz="1200" dirty="0" smtClean="0"/>
                        <a:t>,</a:t>
                      </a:r>
                      <a:r>
                        <a:rPr lang="it-IT" sz="1200" baseline="0" dirty="0" smtClean="0"/>
                        <a:t> </a:t>
                      </a:r>
                      <a:r>
                        <a:rPr lang="it-IT" sz="1200" baseline="0" dirty="0" err="1" smtClean="0"/>
                        <a:t>conf</a:t>
                      </a:r>
                      <a:r>
                        <a:rPr lang="it-IT" sz="1200" baseline="0" dirty="0" smtClean="0"/>
                        <a:t>. gelato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437880"/>
                  </a:ext>
                </a:extLst>
              </a:tr>
              <a:tr h="309198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Moneta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88324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Puntatore</a:t>
                      </a:r>
                      <a:r>
                        <a:rPr lang="it-IT" sz="1200" baseline="0" dirty="0" smtClean="0"/>
                        <a:t> laser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15,00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008123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Bottiglia acqua minerale 1,5 lt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n.d.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776808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Boccettina di latte 50 ml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n.d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553267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Bicchiere di vetro trasparente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0,50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188048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Prisma ottico di vetro o specchietto 10</a:t>
                      </a:r>
                      <a:r>
                        <a:rPr lang="it-IT" sz="1200" baseline="0" dirty="0" smtClean="0"/>
                        <a:t> cm x 5 cm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719213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Evidenziatore giallo, rosso</a:t>
                      </a:r>
                      <a:r>
                        <a:rPr lang="it-IT" sz="1200" baseline="0" dirty="0" smtClean="0"/>
                        <a:t> e verde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1+1+1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1,50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731325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CD ROM usato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n.d.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303306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Boccetta</a:t>
                      </a:r>
                      <a:r>
                        <a:rPr lang="it-IT" sz="1200" baseline="0" dirty="0" smtClean="0"/>
                        <a:t> detersivo piatti 50 ml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n.d.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37511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Piastrina plastica 5 cm x 5cm opaca</a:t>
                      </a:r>
                      <a:r>
                        <a:rPr lang="it-IT" sz="1200" baseline="0" dirty="0" smtClean="0"/>
                        <a:t> forata</a:t>
                      </a:r>
                      <a:r>
                        <a:rPr lang="it-IT" sz="1200" dirty="0" smtClean="0"/>
                        <a:t> per fissaggio capello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err="1" smtClean="0"/>
                        <a:t>n.d.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52649"/>
                  </a:ext>
                </a:extLst>
              </a:tr>
              <a:tr h="265417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Anello</a:t>
                      </a:r>
                      <a:r>
                        <a:rPr lang="it-IT" sz="1200" baseline="0" dirty="0" smtClean="0"/>
                        <a:t> di  plastica (O-ring) di diametro 4-5 cm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1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0,50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119593"/>
                  </a:ext>
                </a:extLst>
              </a:tr>
              <a:tr h="358805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Totale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/>
                        <a:t>41,00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676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3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riflessione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528" y="692696"/>
            <a:ext cx="3627944" cy="274157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3371" y="908720"/>
            <a:ext cx="468294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Infila uno spillo a lato della fila predisposta </a:t>
            </a:r>
          </a:p>
          <a:p>
            <a:r>
              <a:rPr lang="it-IT" sz="2000" dirty="0" smtClean="0"/>
              <a:t>nell’esperienza precedente in modo che,</a:t>
            </a:r>
          </a:p>
          <a:p>
            <a:r>
              <a:rPr lang="it-IT" sz="2000" dirty="0"/>
              <a:t>g</a:t>
            </a:r>
            <a:r>
              <a:rPr lang="it-IT" sz="2000" dirty="0" smtClean="0"/>
              <a:t>uardando lo specchio, copra il primo </a:t>
            </a:r>
          </a:p>
          <a:p>
            <a:r>
              <a:rPr lang="it-IT" sz="2000" dirty="0" smtClean="0"/>
              <a:t>riflesso della fila già esistente</a:t>
            </a:r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25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riflessione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528" y="692696"/>
            <a:ext cx="3627944" cy="274157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3371" y="908720"/>
            <a:ext cx="499380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Infila uno spillo a lato della fila predisposta </a:t>
            </a:r>
          </a:p>
          <a:p>
            <a:r>
              <a:rPr lang="it-IT" sz="2000" dirty="0" smtClean="0"/>
              <a:t>nell’esperienza precedente in modo che,</a:t>
            </a:r>
          </a:p>
          <a:p>
            <a:r>
              <a:rPr lang="it-IT" sz="2000" dirty="0"/>
              <a:t>g</a:t>
            </a:r>
            <a:r>
              <a:rPr lang="it-IT" sz="2000" dirty="0" smtClean="0"/>
              <a:t>uardando lo specchio, copra il primo </a:t>
            </a:r>
          </a:p>
          <a:p>
            <a:r>
              <a:rPr lang="it-IT" sz="2000" dirty="0" smtClean="0"/>
              <a:t>riflesso della fila già esistente</a:t>
            </a:r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 smtClean="0"/>
          </a:p>
          <a:p>
            <a:r>
              <a:rPr lang="it-IT" sz="2000" dirty="0" smtClean="0"/>
              <a:t>Poi infila altri spilli sempre in modo da vedere </a:t>
            </a:r>
          </a:p>
          <a:p>
            <a:r>
              <a:rPr lang="it-IT" sz="2000" dirty="0" smtClean="0"/>
              <a:t>solo il più vicino all’occhio guardando lo</a:t>
            </a:r>
          </a:p>
          <a:p>
            <a:r>
              <a:rPr lang="it-IT" sz="2000" dirty="0"/>
              <a:t>s</a:t>
            </a:r>
            <a:r>
              <a:rPr lang="it-IT" sz="2000" dirty="0" smtClean="0"/>
              <a:t>pecchio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528" y="3498470"/>
            <a:ext cx="3627944" cy="2738842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47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628800"/>
            <a:ext cx="4010025" cy="30003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riflessione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1555045"/>
            <a:ext cx="395486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Alza ora lo sguardo e osserva il</a:t>
            </a:r>
          </a:p>
          <a:p>
            <a:r>
              <a:rPr lang="it-IT" sz="2000" dirty="0" smtClean="0"/>
              <a:t>percorso della luce incidente e</a:t>
            </a:r>
          </a:p>
          <a:p>
            <a:r>
              <a:rPr lang="it-IT" sz="2000" dirty="0" smtClean="0"/>
              <a:t>quello della luce riflessa unendo </a:t>
            </a:r>
          </a:p>
          <a:p>
            <a:r>
              <a:rPr lang="it-IT" sz="2000" dirty="0" smtClean="0"/>
              <a:t>con una linea la posizione degli spilli</a:t>
            </a:r>
          </a:p>
          <a:p>
            <a:endParaRPr lang="it-IT" sz="2000" dirty="0"/>
          </a:p>
          <a:p>
            <a:r>
              <a:rPr lang="it-IT" sz="2000" dirty="0" smtClean="0"/>
              <a:t>Misura gli angoli delle linee rispetto </a:t>
            </a:r>
          </a:p>
          <a:p>
            <a:r>
              <a:rPr lang="it-IT" sz="2000" dirty="0"/>
              <a:t>a</a:t>
            </a:r>
            <a:r>
              <a:rPr lang="it-IT" sz="2000" dirty="0" smtClean="0"/>
              <a:t>lla normale alla superficie</a:t>
            </a:r>
          </a:p>
          <a:p>
            <a:endParaRPr lang="it-IT" sz="2000" dirty="0"/>
          </a:p>
          <a:p>
            <a:r>
              <a:rPr lang="it-IT" sz="2000" dirty="0" smtClean="0"/>
              <a:t>Verifica che </a:t>
            </a:r>
            <a:r>
              <a:rPr lang="it-IT" sz="2000" dirty="0" smtClean="0">
                <a:solidFill>
                  <a:srgbClr val="FF0000"/>
                </a:solidFill>
              </a:rPr>
              <a:t>angolo di incidenza </a:t>
            </a:r>
            <a:r>
              <a:rPr lang="it-IT" sz="2000" dirty="0" smtClean="0"/>
              <a:t>e</a:t>
            </a:r>
          </a:p>
          <a:p>
            <a:r>
              <a:rPr lang="it-IT" sz="2000" dirty="0">
                <a:solidFill>
                  <a:srgbClr val="00B050"/>
                </a:solidFill>
              </a:rPr>
              <a:t>a</a:t>
            </a:r>
            <a:r>
              <a:rPr lang="it-IT" sz="2000" dirty="0" smtClean="0">
                <a:solidFill>
                  <a:srgbClr val="00B050"/>
                </a:solidFill>
              </a:rPr>
              <a:t>ngolo di riflessione </a:t>
            </a:r>
            <a:r>
              <a:rPr lang="it-IT" sz="2000" dirty="0" smtClean="0"/>
              <a:t>sono </a:t>
            </a:r>
            <a:r>
              <a:rPr lang="it-IT" sz="2000" b="1" dirty="0" smtClean="0"/>
              <a:t>uguali </a:t>
            </a:r>
            <a:endParaRPr lang="it-IT" sz="2000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29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0" y="-27384"/>
            <a:ext cx="914286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</a:rPr>
              <a:t>La rifrazione della luce </a:t>
            </a:r>
            <a:endParaRPr lang="it-IT" sz="40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676310"/>
            <a:ext cx="4333875" cy="326707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11560" y="4050938"/>
            <a:ext cx="743953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Riempi una vaschetta d’acqua e inserisci una matita con un angolo non nullo</a:t>
            </a:r>
          </a:p>
          <a:p>
            <a:r>
              <a:rPr lang="it-IT" dirty="0"/>
              <a:t>r</a:t>
            </a:r>
            <a:r>
              <a:rPr lang="it-IT" dirty="0" smtClean="0"/>
              <a:t>ispetto alla verticale. </a:t>
            </a:r>
          </a:p>
          <a:p>
            <a:endParaRPr lang="it-IT" sz="800" dirty="0"/>
          </a:p>
          <a:p>
            <a:r>
              <a:rPr lang="it-IT" dirty="0" smtClean="0"/>
              <a:t>La matita appare ‘’spezzata’’ in corrispondenza della superficie di separazione</a:t>
            </a:r>
          </a:p>
          <a:p>
            <a:r>
              <a:rPr lang="it-IT" dirty="0"/>
              <a:t>t</a:t>
            </a:r>
            <a:r>
              <a:rPr lang="it-IT" dirty="0" smtClean="0"/>
              <a:t>ra acqua ed aria…….</a:t>
            </a:r>
          </a:p>
          <a:p>
            <a:endParaRPr lang="it-IT" sz="800" dirty="0"/>
          </a:p>
          <a:p>
            <a:r>
              <a:rPr lang="it-IT" dirty="0" smtClean="0"/>
              <a:t>Se la matita invece è verticale, appare spezzata?</a:t>
            </a:r>
          </a:p>
          <a:p>
            <a:endParaRPr lang="it-IT" sz="800" dirty="0" smtClean="0"/>
          </a:p>
          <a:p>
            <a:r>
              <a:rPr lang="it-IT" dirty="0" smtClean="0"/>
              <a:t>Cambia l’angolo di ‘’frattura’’ a seconda dell’inclinazione della matita?</a:t>
            </a:r>
          </a:p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AE2E2-DD6F-4961-8752-609096A61276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77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10249</TotalTime>
  <Words>2022</Words>
  <Application>Microsoft Office PowerPoint</Application>
  <PresentationFormat>Presentazione su schermo (4:3)</PresentationFormat>
  <Paragraphs>402</Paragraphs>
  <Slides>53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9" baseType="lpstr">
      <vt:lpstr>Arial</vt:lpstr>
      <vt:lpstr>Calibri</vt:lpstr>
      <vt:lpstr>Cambria Math</vt:lpstr>
      <vt:lpstr>Symbol</vt:lpstr>
      <vt:lpstr>Wingdings</vt:lpstr>
      <vt:lpstr>Tema di Office</vt:lpstr>
      <vt:lpstr>Lezione n. 6: Le proprietà della luce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giorgio</dc:creator>
  <cp:lastModifiedBy>Fabrizio</cp:lastModifiedBy>
  <cp:revision>131</cp:revision>
  <dcterms:created xsi:type="dcterms:W3CDTF">2019-01-04T14:35:19Z</dcterms:created>
  <dcterms:modified xsi:type="dcterms:W3CDTF">2019-04-03T06:31:23Z</dcterms:modified>
</cp:coreProperties>
</file>