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1.jpg" ContentType="image/jpeg"/>
  <Override PartName="/ppt/notesSlides/notesSlide5.xml" ContentType="application/vnd.openxmlformats-officedocument.presentationml.notesSlide+xml"/>
  <Override PartName="/ppt/media/image18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0" r:id="rId5"/>
    <p:sldId id="298" r:id="rId6"/>
    <p:sldId id="317" r:id="rId7"/>
    <p:sldId id="322" r:id="rId8"/>
    <p:sldId id="318" r:id="rId9"/>
    <p:sldId id="325" r:id="rId10"/>
    <p:sldId id="328" r:id="rId11"/>
    <p:sldId id="329" r:id="rId12"/>
    <p:sldId id="330" r:id="rId13"/>
    <p:sldId id="319" r:id="rId14"/>
    <p:sldId id="331" r:id="rId15"/>
    <p:sldId id="324" r:id="rId16"/>
    <p:sldId id="334" r:id="rId17"/>
    <p:sldId id="320" r:id="rId18"/>
    <p:sldId id="323" r:id="rId19"/>
    <p:sldId id="336" r:id="rId20"/>
    <p:sldId id="340" r:id="rId21"/>
    <p:sldId id="342" r:id="rId22"/>
    <p:sldId id="332" r:id="rId23"/>
    <p:sldId id="321" r:id="rId24"/>
    <p:sldId id="315" r:id="rId25"/>
    <p:sldId id="3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rica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9FCFA1-5435-BE4A-BE1A-462A906DF249}" v="1302" dt="2019-10-15T14:09:59.636"/>
    <p1510:client id="{B2304FE5-3E37-5442-803E-EE0B76CB71C5}" v="278" dt="2019-10-15T19:02:49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27" autoAdjust="0"/>
    <p:restoredTop sz="86404" autoAdjust="0"/>
  </p:normalViewPr>
  <p:slideViewPr>
    <p:cSldViewPr snapToGrid="0">
      <p:cViewPr varScale="1">
        <p:scale>
          <a:sx n="96" d="100"/>
          <a:sy n="96" d="100"/>
        </p:scale>
        <p:origin x="46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7FE36-D627-4F70-A9C7-82955E2566A3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DC738-6217-4077-A5AD-397343E9206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952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2835E-299B-4446-9F0A-0EF0E71C7E2E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C81E7-7D68-42C6-B859-D60EB037F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23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C81E7-7D68-42C6-B859-D60EB037F57C}" type="slidenum">
              <a:rPr lang="en-US" smtClean="0"/>
              <a:t>1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0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3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34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52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9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15333E4C-A4CF-F146-8480-E5873E9D2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18E6EE35-728C-0846-AF4D-2802210A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A40964E0-B9D1-7849-BB1D-6E6DED1B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82359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222A1A91-BFC0-1B40-8B32-118E4F65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E0847537-E6DC-254F-B804-05B15B178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499701D-B771-3B43-AB3F-CDEB6A48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98879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39A091D4-0E16-7A4D-9A6B-8B139369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D648357D-2CF5-8B4F-8A9F-EC94356F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4C0D66B7-CEB4-5C46-B68A-43D55B4F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74053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04995"/>
            <a:ext cx="10515600" cy="497196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2CD9F6E-878C-6641-BDCD-075482F53753}"/>
              </a:ext>
            </a:extLst>
          </p:cNvPr>
          <p:cNvGrpSpPr/>
          <p:nvPr userDrawn="1"/>
        </p:nvGrpSpPr>
        <p:grpSpPr>
          <a:xfrm>
            <a:off x="446316" y="373895"/>
            <a:ext cx="9248204" cy="615761"/>
            <a:chOff x="35496" y="96783"/>
            <a:chExt cx="9248204" cy="61576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76009C7-2335-4F47-97BF-63976CBCF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35496" y="96783"/>
              <a:ext cx="2088232" cy="615761"/>
            </a:xfrm>
            <a:prstGeom prst="rect">
              <a:avLst/>
            </a:prstGeom>
          </p:spPr>
        </p:pic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C21935D5-526A-C345-B5EB-EDC3A9072F6E}"/>
                </a:ext>
              </a:extLst>
            </p:cNvPr>
            <p:cNvCxnSpPr/>
            <p:nvPr/>
          </p:nvCxnSpPr>
          <p:spPr>
            <a:xfrm flipV="1">
              <a:off x="2250035" y="404663"/>
              <a:ext cx="7033665" cy="2"/>
            </a:xfrm>
            <a:prstGeom prst="line">
              <a:avLst/>
            </a:prstGeom>
            <a:ln w="12700" cap="sq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6E5BD6FA-C61B-4C4A-88AF-11844BD795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664" y="195842"/>
            <a:ext cx="1090577" cy="7937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1871D8-68F4-A34A-84C9-9E6B5EB493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37" y="166183"/>
            <a:ext cx="736273" cy="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D0A2D518-6B5F-AA43-B19C-0A096BC45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49898ACB-926C-3745-96EB-6ADCA6EE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502163C2-F9AF-0F40-96D1-407A3E25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34588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AFE705E2-69CB-8741-9EB7-D944DBA5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56231CF9-0484-FA4F-B2B0-91A1C4E5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846EF462-ECF7-314E-B343-1A158B87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90722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05E8A389-263E-F348-8BBD-D1B8291E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E2035FCE-3042-0B4B-BB1D-645A8D01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D897BA07-370D-4541-BD00-79287509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33094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V.Shpakov - EAAC Worshop 2019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F4841BA1-4D46-6743-9226-2D995CB41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6AB3925-8F34-BE46-9AA9-D6E4877C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7380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B24632-B444-3D46-B5EF-22AA9001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C77B5B6D-8832-554A-8153-3DDA9B62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5F52ED4-782F-5F47-96F3-960829F0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36118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8EE2AC63-8E43-8F44-9643-E16DE0D4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8D04D93C-11B9-9C4A-886C-39681915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27EFC86B-9556-9249-B02B-A88AF765B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29829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6849637-0C9D-9046-B08C-58B43C86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9453F568-1AA1-3746-A57A-C9BE35A16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CBFA57EF-3D15-9E49-A472-125510E47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187608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9/17/2019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29DC4-B0AE-4A3D-A364-00B4E69EED63}" type="slidenum">
              <a:rPr lang="en-US" smtClean="0"/>
              <a:pPr/>
              <a:t>‹N›</a:t>
            </a:fld>
            <a:r>
              <a:rPr lang="en-US" dirty="0"/>
              <a:t>/23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5A1488-A53D-1745-B891-68757090A1DA}"/>
              </a:ext>
            </a:extLst>
          </p:cNvPr>
          <p:cNvSpPr txBox="1"/>
          <p:nvPr userDrawn="1"/>
        </p:nvSpPr>
        <p:spPr>
          <a:xfrm>
            <a:off x="7341704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82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84420" y="438383"/>
            <a:ext cx="4182464" cy="1224136"/>
          </a:xfrm>
          <a:prstGeom prst="rect">
            <a:avLst/>
          </a:prstGeom>
        </p:spPr>
      </p:pic>
      <p:sp>
        <p:nvSpPr>
          <p:cNvPr id="11" name="Titolo 1"/>
          <p:cNvSpPr>
            <a:spLocks noGrp="1"/>
          </p:cNvSpPr>
          <p:nvPr>
            <p:ph type="ctrTitle"/>
          </p:nvPr>
        </p:nvSpPr>
        <p:spPr>
          <a:xfrm>
            <a:off x="1504700" y="2943610"/>
            <a:ext cx="9182600" cy="132702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shot diagnostics for plasma accelerated beams</a:t>
            </a:r>
            <a:endParaRPr lang="it-I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04700" y="5895623"/>
            <a:ext cx="9182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Ph.D. in accelerator physics, 2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year thesis report presentation, Sapienza, 16/10/2019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734" y="223713"/>
            <a:ext cx="2162448" cy="15739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982554" y="5348684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Matteo Cesarini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2FBBFB-999F-3540-9F14-0E565E4AB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42" y="385375"/>
            <a:ext cx="4308808" cy="132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446316" y="373895"/>
            <a:ext cx="9248204" cy="615761"/>
            <a:chOff x="35496" y="96783"/>
            <a:chExt cx="9248204" cy="6157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35496" y="96783"/>
              <a:ext cx="2088232" cy="615761"/>
            </a:xfrm>
            <a:prstGeom prst="rect">
              <a:avLst/>
            </a:prstGeom>
          </p:spPr>
        </p:pic>
        <p:cxnSp>
          <p:nvCxnSpPr>
            <p:cNvPr id="26" name="Connettore 1 25"/>
            <p:cNvCxnSpPr/>
            <p:nvPr/>
          </p:nvCxnSpPr>
          <p:spPr>
            <a:xfrm flipV="1">
              <a:off x="2250035" y="404663"/>
              <a:ext cx="7033665" cy="2"/>
            </a:xfrm>
            <a:prstGeom prst="line">
              <a:avLst/>
            </a:prstGeom>
            <a:ln w="12700" cap="sq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664" y="195842"/>
            <a:ext cx="1090577" cy="7937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256654" y="1355303"/>
            <a:ext cx="5006499" cy="541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Divergence resolution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A new innovative scheme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micro-lenses array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experimental setup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Developments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Data analysis algorithm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Ongoing work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Conclusions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9168" y="6356350"/>
            <a:ext cx="7033665" cy="365125"/>
          </a:xfrm>
        </p:spPr>
        <p:txBody>
          <a:bodyPr/>
          <a:lstStyle/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t>10</a:t>
            </a:fld>
            <a:endParaRPr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971261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FCEBD64-D00C-2B4B-AEB2-5E9074755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37" y="166183"/>
            <a:ext cx="736273" cy="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3733"/>
            <a:ext cx="5511800" cy="5093230"/>
          </a:xfrm>
        </p:spPr>
        <p:txBody>
          <a:bodyPr>
            <a:normAutofit/>
          </a:bodyPr>
          <a:lstStyle/>
          <a:p>
            <a:r>
              <a:rPr lang="it-IT" sz="2000" dirty="0"/>
              <a:t>To compute the correlation </a:t>
            </a:r>
            <a:r>
              <a:rPr lang="it-IT" sz="2000" dirty="0" err="1"/>
              <a:t>term</a:t>
            </a:r>
            <a:r>
              <a:rPr lang="it-IT" sz="2000" dirty="0"/>
              <a:t>, the idea is to measure the divergence in different transverse positions of the beam.</a:t>
            </a:r>
          </a:p>
          <a:p>
            <a:r>
              <a:rPr lang="it-IT" sz="2000" dirty="0"/>
              <a:t>It can be </a:t>
            </a:r>
            <a:r>
              <a:rPr lang="it-IT" sz="2000" dirty="0" err="1"/>
              <a:t>accomplished</a:t>
            </a:r>
            <a:r>
              <a:rPr lang="it-IT" sz="2000" dirty="0"/>
              <a:t> by a micro-lenses array: Each lens provides an angular distribution of the light from different transverse </a:t>
            </a:r>
            <a:r>
              <a:rPr lang="it-IT" sz="2000" dirty="0" err="1"/>
              <a:t>parts</a:t>
            </a:r>
            <a:r>
              <a:rPr lang="it-IT" sz="2000" dirty="0"/>
              <a:t> is </a:t>
            </a:r>
            <a:r>
              <a:rPr lang="it-IT" sz="2000" dirty="0" err="1"/>
              <a:t>directed</a:t>
            </a:r>
            <a:r>
              <a:rPr lang="it-IT" sz="2000" dirty="0"/>
              <a:t> on it.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Cesarini</a:t>
            </a:r>
            <a:r>
              <a:rPr lang="en-US" dirty="0"/>
              <a:t> – Ph.D. Accelerator Physics – Single shot diagnostics for plasma accelerated beams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micro-lenses array</a:t>
            </a:r>
          </a:p>
          <a:p>
            <a:pPr algn="ctr"/>
            <a:endParaRPr lang="en-US" sz="28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B759E36-1CB3-BB44-B6C7-1AC6D9C40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07" y="3238293"/>
            <a:ext cx="2938670" cy="2938670"/>
          </a:xfrm>
          <a:prstGeom prst="rect">
            <a:avLst/>
          </a:prstGeom>
        </p:spPr>
      </p:pic>
      <p:pic>
        <p:nvPicPr>
          <p:cNvPr id="14" name="Immagine 13" descr="Immagine che contiene scuro, luce, colorato, blu&#10;&#10;Descrizione generata automaticamente">
            <a:extLst>
              <a:ext uri="{FF2B5EF4-FFF2-40B4-BE49-F238E27FC236}">
                <a16:creationId xmlns:a16="http://schemas.microsoft.com/office/drawing/2014/main" id="{65F1A0CD-2BC7-234D-A789-5E2973D71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58" y="1366062"/>
            <a:ext cx="4804107" cy="4810901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8A9CE087-3B15-2941-9BBF-DE8AAF63928D}"/>
              </a:ext>
            </a:extLst>
          </p:cNvPr>
          <p:cNvSpPr txBox="1">
            <a:spLocks/>
          </p:cNvSpPr>
          <p:nvPr/>
        </p:nvSpPr>
        <p:spPr>
          <a:xfrm>
            <a:off x="838200" y="3270227"/>
            <a:ext cx="2573130" cy="27846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The </a:t>
            </a:r>
            <a:r>
              <a:rPr lang="it-IT" sz="2000" dirty="0" err="1"/>
              <a:t>overall</a:t>
            </a:r>
            <a:r>
              <a:rPr lang="it-IT" sz="2000" dirty="0"/>
              <a:t> distribution is the </a:t>
            </a:r>
            <a:r>
              <a:rPr lang="it-IT" sz="2000" dirty="0" err="1"/>
              <a:t>overlap</a:t>
            </a:r>
            <a:r>
              <a:rPr lang="it-IT" sz="2000" dirty="0"/>
              <a:t> of the single micro-lens distribution.</a:t>
            </a:r>
          </a:p>
          <a:p>
            <a:r>
              <a:rPr lang="it-IT" sz="2000" dirty="0"/>
              <a:t>An image of the beam OTR on the micro-lenses array is created by </a:t>
            </a:r>
            <a:r>
              <a:rPr lang="it-IT" sz="2000" dirty="0" err="1"/>
              <a:t>using</a:t>
            </a:r>
            <a:r>
              <a:rPr lang="it-IT" sz="2000" dirty="0"/>
              <a:t> a lens.</a:t>
            </a:r>
          </a:p>
        </p:txBody>
      </p:sp>
    </p:spTree>
    <p:extLst>
      <p:ext uri="{BB962C8B-B14F-4D97-AF65-F5344CB8AC3E}">
        <p14:creationId xmlns:p14="http://schemas.microsoft.com/office/powerpoint/2010/main" val="362089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The experimental setup</a:t>
            </a:r>
            <a:endParaRPr lang="en-US" sz="28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107EEC8-40C5-2341-93BB-99B4C09B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17" y="1117600"/>
            <a:ext cx="9010966" cy="51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34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36374" cy="365125"/>
          </a:xfrm>
        </p:spPr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2226" y="6356350"/>
            <a:ext cx="6387548" cy="365125"/>
          </a:xfrm>
        </p:spPr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71F29DC4-B0AE-4A3D-A364-00B4E69EED6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prstClr val="black"/>
                </a:solidFill>
                <a:latin typeface="Times New Roman"/>
                <a:cs typeface="Arial" pitchFamily="34" charset="0"/>
              </a:rPr>
              <a:t>The experimental setup</a:t>
            </a:r>
            <a:endParaRPr lang="en-US" sz="28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107EEC8-40C5-2341-93BB-99B4C09B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17" y="1117600"/>
            <a:ext cx="9010966" cy="5120349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83FECA7-60F9-2842-AF9F-1AEF6483D3EB}"/>
              </a:ext>
            </a:extLst>
          </p:cNvPr>
          <p:cNvSpPr/>
          <p:nvPr/>
        </p:nvSpPr>
        <p:spPr>
          <a:xfrm>
            <a:off x="1406387" y="1021305"/>
            <a:ext cx="9471377" cy="30705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A09E026-21AC-D64D-B5EE-B6165829CDED}"/>
              </a:ext>
            </a:extLst>
          </p:cNvPr>
          <p:cNvSpPr/>
          <p:nvPr/>
        </p:nvSpPr>
        <p:spPr>
          <a:xfrm>
            <a:off x="1016001" y="4091884"/>
            <a:ext cx="6094905" cy="226446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ornice 10">
            <a:extLst>
              <a:ext uri="{FF2B5EF4-FFF2-40B4-BE49-F238E27FC236}">
                <a16:creationId xmlns:a16="http://schemas.microsoft.com/office/drawing/2014/main" id="{A9D722E4-5A61-8A42-AF95-4546C8842FC0}"/>
              </a:ext>
            </a:extLst>
          </p:cNvPr>
          <p:cNvSpPr/>
          <p:nvPr/>
        </p:nvSpPr>
        <p:spPr>
          <a:xfrm>
            <a:off x="7110906" y="4075289"/>
            <a:ext cx="3490578" cy="2281060"/>
          </a:xfrm>
          <a:prstGeom prst="frame">
            <a:avLst/>
          </a:prstGeom>
          <a:solidFill>
            <a:schemeClr val="bg2">
              <a:lumMod val="9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F7DFF318-EEDF-294B-8F81-6017F34AA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756" y="1117600"/>
            <a:ext cx="5037666" cy="5120349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2000" dirty="0"/>
              <a:t>The detector is a CMOS based camera, but the </a:t>
            </a:r>
            <a:r>
              <a:rPr lang="it-IT" sz="2000" dirty="0" err="1"/>
              <a:t>signal</a:t>
            </a:r>
            <a:r>
              <a:rPr lang="it-IT" sz="2000" dirty="0"/>
              <a:t> is </a:t>
            </a:r>
            <a:r>
              <a:rPr lang="it-IT" sz="2000" dirty="0" err="1"/>
              <a:t>too</a:t>
            </a:r>
            <a:r>
              <a:rPr lang="it-IT" sz="2000" dirty="0"/>
              <a:t> </a:t>
            </a:r>
            <a:r>
              <a:rPr lang="it-IT" sz="2000" dirty="0" err="1"/>
              <a:t>low</a:t>
            </a:r>
            <a:r>
              <a:rPr lang="it-IT" sz="2000" dirty="0"/>
              <a:t>. </a:t>
            </a:r>
          </a:p>
          <a:p>
            <a:r>
              <a:rPr lang="it-IT" sz="2000" dirty="0"/>
              <a:t>A double stage Micro Channel Plate is used to </a:t>
            </a:r>
            <a:r>
              <a:rPr lang="it-IT" sz="2000" dirty="0" err="1"/>
              <a:t>amplifies</a:t>
            </a:r>
            <a:r>
              <a:rPr lang="it-IT" sz="2000" dirty="0"/>
              <a:t> the </a:t>
            </a:r>
            <a:r>
              <a:rPr lang="it-IT" sz="2000" dirty="0" err="1"/>
              <a:t>signal</a:t>
            </a:r>
            <a:r>
              <a:rPr lang="it-IT" sz="2000" dirty="0"/>
              <a:t> and </a:t>
            </a:r>
            <a:r>
              <a:rPr lang="it-IT" sz="2000" dirty="0" err="1"/>
              <a:t>not</a:t>
            </a:r>
            <a:r>
              <a:rPr lang="it-IT" sz="2000" dirty="0"/>
              <a:t> to </a:t>
            </a:r>
            <a:r>
              <a:rPr lang="it-IT" sz="2000" dirty="0" err="1"/>
              <a:t>lose</a:t>
            </a:r>
            <a:r>
              <a:rPr lang="it-IT" sz="2000" dirty="0"/>
              <a:t> </a:t>
            </a:r>
            <a:r>
              <a:rPr lang="it-IT" sz="2000" dirty="0" err="1"/>
              <a:t>spatial</a:t>
            </a:r>
            <a:r>
              <a:rPr lang="it-IT" sz="2000" dirty="0"/>
              <a:t> information.</a:t>
            </a:r>
          </a:p>
          <a:p>
            <a:r>
              <a:rPr lang="it-IT" sz="2000" dirty="0"/>
              <a:t>The micro-lenses focal </a:t>
            </a:r>
            <a:r>
              <a:rPr lang="it-IT" sz="2000" dirty="0" err="1"/>
              <a:t>length</a:t>
            </a:r>
            <a:r>
              <a:rPr lang="it-IT" sz="2000" dirty="0"/>
              <a:t> of only 13 mm </a:t>
            </a:r>
            <a:r>
              <a:rPr lang="it-IT" sz="2000" dirty="0" err="1"/>
              <a:t>constrains</a:t>
            </a:r>
            <a:r>
              <a:rPr lang="it-IT" sz="2000" dirty="0"/>
              <a:t> the use an </a:t>
            </a:r>
            <a:r>
              <a:rPr lang="it-IT" sz="2000" dirty="0" err="1"/>
              <a:t>addictionary</a:t>
            </a:r>
            <a:r>
              <a:rPr lang="it-IT" sz="2000" dirty="0"/>
              <a:t> lens to have the focal plane at the detector position.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5E4FEB5-ABE8-694A-B579-3C990DF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" y="1366710"/>
            <a:ext cx="6094905" cy="47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446316" y="373895"/>
            <a:ext cx="9248204" cy="615761"/>
            <a:chOff x="35496" y="96783"/>
            <a:chExt cx="9248204" cy="6157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35496" y="96783"/>
              <a:ext cx="2088232" cy="615761"/>
            </a:xfrm>
            <a:prstGeom prst="rect">
              <a:avLst/>
            </a:prstGeom>
          </p:spPr>
        </p:pic>
        <p:cxnSp>
          <p:nvCxnSpPr>
            <p:cNvPr id="26" name="Connettore 1 25"/>
            <p:cNvCxnSpPr/>
            <p:nvPr/>
          </p:nvCxnSpPr>
          <p:spPr>
            <a:xfrm flipV="1">
              <a:off x="2250035" y="404663"/>
              <a:ext cx="7033665" cy="2"/>
            </a:xfrm>
            <a:prstGeom prst="line">
              <a:avLst/>
            </a:prstGeom>
            <a:ln w="12700" cap="sq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664" y="195842"/>
            <a:ext cx="1090577" cy="7937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256654" y="1355303"/>
            <a:ext cx="5006499" cy="541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Divergence resolution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 new innovative scheme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micro-lenses array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experimental setup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Developments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 algorithm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Ongoing work</a:t>
            </a:r>
            <a:endParaRPr lang="en-US" sz="24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Conclusions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9168" y="6356350"/>
            <a:ext cx="7033665" cy="365125"/>
          </a:xfrm>
        </p:spPr>
        <p:txBody>
          <a:bodyPr/>
          <a:lstStyle/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t>14</a:t>
            </a:fld>
            <a:endParaRPr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971261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FCEBD64-D00C-2B4B-AEB2-5E9074755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37" y="166183"/>
            <a:ext cx="736273" cy="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8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1B1E891-598D-E840-ABFA-E9AE9DC387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0267" y="1275644"/>
                <a:ext cx="3883377" cy="5263268"/>
              </a:xfrm>
            </p:spPr>
            <p:txBody>
              <a:bodyPr>
                <a:normAutofit/>
              </a:bodyPr>
              <a:lstStyle/>
              <a:p>
                <a:r>
                  <a:rPr lang="it-IT" sz="2000" dirty="0"/>
                  <a:t>To </a:t>
                </a:r>
                <a:r>
                  <a:rPr lang="it-IT" sz="2000" dirty="0" err="1"/>
                  <a:t>remove</a:t>
                </a:r>
                <a:r>
                  <a:rPr lang="it-IT" sz="2000" dirty="0"/>
                  <a:t> the X-</a:t>
                </a:r>
                <a:r>
                  <a:rPr lang="it-IT" sz="2000" dirty="0" err="1"/>
                  <a:t>ray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spikes</a:t>
                </a:r>
                <a:r>
                  <a:rPr lang="it-IT" sz="2000" dirty="0"/>
                  <a:t> on the acquired </a:t>
                </a:r>
                <a:r>
                  <a:rPr lang="it-IT" sz="2000" dirty="0" err="1"/>
                  <a:t>picture</a:t>
                </a:r>
                <a:r>
                  <a:rPr lang="it-IT" sz="2000" dirty="0"/>
                  <a:t>, an </a:t>
                </a:r>
                <a:r>
                  <a:rPr lang="it-IT" sz="2000" i="1" dirty="0" err="1"/>
                  <a:t>hampel</a:t>
                </a:r>
                <a:r>
                  <a:rPr lang="it-IT" sz="2000" i="1" dirty="0"/>
                  <a:t> filter </a:t>
                </a:r>
                <a:r>
                  <a:rPr lang="it-IT" sz="2000" dirty="0"/>
                  <a:t>is used.</a:t>
                </a:r>
              </a:p>
              <a:p>
                <a:r>
                  <a:rPr lang="it-IT" sz="2000" dirty="0"/>
                  <a:t>It </a:t>
                </a:r>
                <a:r>
                  <a:rPr lang="it-IT" sz="2000" dirty="0" err="1"/>
                  <a:t>checks</a:t>
                </a:r>
                <a:r>
                  <a:rPr lang="it-IT" sz="2000" dirty="0"/>
                  <a:t> and </a:t>
                </a:r>
                <a:r>
                  <a:rPr lang="it-IT" sz="2000" dirty="0" err="1"/>
                  <a:t>remove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maximums</a:t>
                </a:r>
                <a:r>
                  <a:rPr lang="it-IT" sz="2000" dirty="0"/>
                  <a:t> over 3 </a:t>
                </a:r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000" dirty="0"/>
                  <a:t> over the </a:t>
                </a:r>
                <a:r>
                  <a:rPr lang="it-IT" sz="2000" dirty="0" err="1"/>
                  <a:t>close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pixels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avarage</a:t>
                </a:r>
                <a:r>
                  <a:rPr lang="it-IT" sz="2000" dirty="0"/>
                  <a:t>.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1B1E891-598D-E840-ABFA-E9AE9DC387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0267" y="1275644"/>
                <a:ext cx="3883377" cy="5263268"/>
              </a:xfrm>
              <a:blipFill>
                <a:blip r:embed="rId2"/>
                <a:stretch>
                  <a:fillRect l="-1307" t="-7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 algorithm</a:t>
            </a:r>
          </a:p>
        </p:txBody>
      </p:sp>
      <p:pic>
        <p:nvPicPr>
          <p:cNvPr id="13" name="Immagine 1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454A528-7548-AC46-8A6A-095AE497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8" y="3225443"/>
            <a:ext cx="3721396" cy="3027047"/>
          </a:xfrm>
          <a:prstGeom prst="rect">
            <a:avLst/>
          </a:prstGeom>
        </p:spPr>
      </p:pic>
      <p:pic>
        <p:nvPicPr>
          <p:cNvPr id="15" name="Immagine 14" descr="Immagine che contiene nero, interni, fotografia, sedendo&#10;&#10;Descrizione generata automaticamente">
            <a:extLst>
              <a:ext uri="{FF2B5EF4-FFF2-40B4-BE49-F238E27FC236}">
                <a16:creationId xmlns:a16="http://schemas.microsoft.com/office/drawing/2014/main" id="{663AF547-1AE0-CB47-960E-B5A1DACB7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8" y="1974458"/>
            <a:ext cx="3635860" cy="3629775"/>
          </a:xfrm>
          <a:prstGeom prst="rect">
            <a:avLst/>
          </a:prstGeom>
        </p:spPr>
      </p:pic>
      <p:pic>
        <p:nvPicPr>
          <p:cNvPr id="25" name="Immagine 24" descr="Immagine che contiene nero, fotografia, scuro, sedendo&#10;&#10;Descrizione generata automaticamente">
            <a:extLst>
              <a:ext uri="{FF2B5EF4-FFF2-40B4-BE49-F238E27FC236}">
                <a16:creationId xmlns:a16="http://schemas.microsoft.com/office/drawing/2014/main" id="{538AC318-A69B-6B4F-8B57-E490B6C09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27" y="1977811"/>
            <a:ext cx="3635861" cy="3632822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24C040A-00BB-8B4B-B3BB-2FD438B60F53}"/>
              </a:ext>
            </a:extLst>
          </p:cNvPr>
          <p:cNvSpPr txBox="1"/>
          <p:nvPr/>
        </p:nvSpPr>
        <p:spPr>
          <a:xfrm>
            <a:off x="5363324" y="5716555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hampel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filter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037C183-E264-A44B-81A0-E610B3D82A60}"/>
              </a:ext>
            </a:extLst>
          </p:cNvPr>
          <p:cNvSpPr txBox="1"/>
          <p:nvPr/>
        </p:nvSpPr>
        <p:spPr>
          <a:xfrm>
            <a:off x="8999183" y="5714493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hampel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filter</a:t>
            </a:r>
          </a:p>
        </p:txBody>
      </p:sp>
    </p:spTree>
    <p:extLst>
      <p:ext uri="{BB962C8B-B14F-4D97-AF65-F5344CB8AC3E}">
        <p14:creationId xmlns:p14="http://schemas.microsoft.com/office/powerpoint/2010/main" val="36160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 algorithm</a:t>
            </a:r>
          </a:p>
        </p:txBody>
      </p:sp>
      <p:pic>
        <p:nvPicPr>
          <p:cNvPr id="13" name="Immagine 12" descr="Immagine che contiene scuro, luce, colorato, blu&#10;&#10;Descrizione generata automaticamente">
            <a:extLst>
              <a:ext uri="{FF2B5EF4-FFF2-40B4-BE49-F238E27FC236}">
                <a16:creationId xmlns:a16="http://schemas.microsoft.com/office/drawing/2014/main" id="{8288C084-FE91-E845-B4E3-B4EED0312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1" y="1112814"/>
            <a:ext cx="4625830" cy="463237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59F4AF-EF22-564D-863C-A56F69688D00}"/>
              </a:ext>
            </a:extLst>
          </p:cNvPr>
          <p:cNvSpPr txBox="1"/>
          <p:nvPr/>
        </p:nvSpPr>
        <p:spPr>
          <a:xfrm>
            <a:off x="1869952" y="5866102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825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 algorithm</a:t>
            </a:r>
          </a:p>
        </p:txBody>
      </p:sp>
      <p:pic>
        <p:nvPicPr>
          <p:cNvPr id="13" name="Immagine 12" descr="Immagine che contiene scuro, luce, colorato, blu&#10;&#10;Descrizione generata automaticamente">
            <a:extLst>
              <a:ext uri="{FF2B5EF4-FFF2-40B4-BE49-F238E27FC236}">
                <a16:creationId xmlns:a16="http://schemas.microsoft.com/office/drawing/2014/main" id="{8288C084-FE91-E845-B4E3-B4EED0312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1" y="1112814"/>
            <a:ext cx="4625830" cy="463237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FC050A5-44FF-524A-A665-E87D55DC5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11" y="1103936"/>
            <a:ext cx="4641254" cy="46501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2EC340-55B6-9640-A8F6-04D97FB0CE17}"/>
              </a:ext>
            </a:extLst>
          </p:cNvPr>
          <p:cNvSpPr txBox="1"/>
          <p:nvPr/>
        </p:nvSpPr>
        <p:spPr>
          <a:xfrm>
            <a:off x="1869952" y="5866102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acqua, uomo, aria, persone&#10;&#10;Descrizione generata automaticamente">
            <a:extLst>
              <a:ext uri="{FF2B5EF4-FFF2-40B4-BE49-F238E27FC236}">
                <a16:creationId xmlns:a16="http://schemas.microsoft.com/office/drawing/2014/main" id="{A93DAC0B-2C93-4246-8C1F-868700769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08" y="1231486"/>
            <a:ext cx="6570459" cy="446475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4121BF9-8FB7-184D-BB13-0BF4968C18DB}"/>
              </a:ext>
            </a:extLst>
          </p:cNvPr>
          <p:cNvSpPr txBox="1"/>
          <p:nvPr/>
        </p:nvSpPr>
        <p:spPr>
          <a:xfrm>
            <a:off x="7501963" y="5866102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fit</a:t>
            </a:r>
          </a:p>
        </p:txBody>
      </p:sp>
    </p:spTree>
    <p:extLst>
      <p:ext uri="{BB962C8B-B14F-4D97-AF65-F5344CB8AC3E}">
        <p14:creationId xmlns:p14="http://schemas.microsoft.com/office/powerpoint/2010/main" val="1854131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 algorithm</a:t>
            </a:r>
          </a:p>
        </p:txBody>
      </p:sp>
      <p:pic>
        <p:nvPicPr>
          <p:cNvPr id="13" name="Immagine 12" descr="Immagine che contiene scuro, luce, colorato, blu&#10;&#10;Descrizione generata automaticamente">
            <a:extLst>
              <a:ext uri="{FF2B5EF4-FFF2-40B4-BE49-F238E27FC236}">
                <a16:creationId xmlns:a16="http://schemas.microsoft.com/office/drawing/2014/main" id="{8288C084-FE91-E845-B4E3-B4EED0312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1" y="1112814"/>
            <a:ext cx="4625830" cy="463237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FC050A5-44FF-524A-A665-E87D55DC5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11" y="1103936"/>
            <a:ext cx="4641254" cy="46501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2EC340-55B6-9640-A8F6-04D97FB0CE17}"/>
              </a:ext>
            </a:extLst>
          </p:cNvPr>
          <p:cNvSpPr txBox="1"/>
          <p:nvPr/>
        </p:nvSpPr>
        <p:spPr>
          <a:xfrm>
            <a:off x="1869952" y="5866102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extrapolation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acqua, uomo, aria, persone&#10;&#10;Descrizione generata automaticamente">
            <a:extLst>
              <a:ext uri="{FF2B5EF4-FFF2-40B4-BE49-F238E27FC236}">
                <a16:creationId xmlns:a16="http://schemas.microsoft.com/office/drawing/2014/main" id="{A93DAC0B-2C93-4246-8C1F-868700769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14" y="1231486"/>
            <a:ext cx="5876372" cy="4464756"/>
          </a:xfrm>
          <a:prstGeom prst="rect">
            <a:avLst/>
          </a:prstGeom>
        </p:spPr>
      </p:pic>
      <p:pic>
        <p:nvPicPr>
          <p:cNvPr id="9" name="Immagine 8" descr="Immagine che contiene uomo&#10;&#10;Descrizione generata automaticamente">
            <a:extLst>
              <a:ext uri="{FF2B5EF4-FFF2-40B4-BE49-F238E27FC236}">
                <a16:creationId xmlns:a16="http://schemas.microsoft.com/office/drawing/2014/main" id="{40F307C0-7EAB-F24F-923D-703CE4DB6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66" y="1231486"/>
            <a:ext cx="6614162" cy="446475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205AEEA-F761-884F-A572-C3EEEA6FEA06}"/>
              </a:ext>
            </a:extLst>
          </p:cNvPr>
          <p:cNvSpPr txBox="1"/>
          <p:nvPr/>
        </p:nvSpPr>
        <p:spPr>
          <a:xfrm>
            <a:off x="7501963" y="5866102"/>
            <a:ext cx="20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fit</a:t>
            </a:r>
          </a:p>
        </p:txBody>
      </p:sp>
    </p:spTree>
    <p:extLst>
      <p:ext uri="{BB962C8B-B14F-4D97-AF65-F5344CB8AC3E}">
        <p14:creationId xmlns:p14="http://schemas.microsoft.com/office/powerpoint/2010/main" val="3864061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Ongoing work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A1A0477-0606-CC47-ABD4-8FFE6CAC4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22" y="1204995"/>
            <a:ext cx="10695878" cy="4971968"/>
          </a:xfrm>
        </p:spPr>
        <p:txBody>
          <a:bodyPr>
            <a:normAutofit lnSpcReduction="10000"/>
          </a:bodyPr>
          <a:lstStyle/>
          <a:p>
            <a:r>
              <a:rPr lang="it-IT" altLang="it-IT" sz="2000" dirty="0"/>
              <a:t>I </a:t>
            </a:r>
            <a:r>
              <a:rPr lang="it-IT" altLang="it-IT" sz="2000" dirty="0" err="1"/>
              <a:t>am</a:t>
            </a:r>
            <a:r>
              <a:rPr lang="it-IT" altLang="it-IT" sz="2000" dirty="0"/>
              <a:t> working on a start-to-end simulation inside the SPARC_LAB linac.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By means of General Particle Tracer (GPT) simulation tool, I </a:t>
            </a:r>
            <a:r>
              <a:rPr lang="it-IT" sz="2000" dirty="0" err="1"/>
              <a:t>am</a:t>
            </a:r>
            <a:r>
              <a:rPr lang="it-IT" sz="2000" dirty="0"/>
              <a:t> creating a </a:t>
            </a:r>
            <a:r>
              <a:rPr lang="it-IT" sz="2000" dirty="0" err="1"/>
              <a:t>reproducible</a:t>
            </a:r>
            <a:r>
              <a:rPr lang="it-IT" sz="2000" dirty="0"/>
              <a:t>  working point that simulate a beam from the </a:t>
            </a:r>
            <a:r>
              <a:rPr lang="it-IT" sz="2000" dirty="0" err="1"/>
              <a:t>photocathode</a:t>
            </a:r>
            <a:r>
              <a:rPr lang="it-IT" sz="2000" dirty="0"/>
              <a:t> to the </a:t>
            </a:r>
            <a:r>
              <a:rPr lang="it-IT" sz="2000" dirty="0" err="1"/>
              <a:t>metallic</a:t>
            </a:r>
            <a:r>
              <a:rPr lang="it-IT" sz="2000" dirty="0"/>
              <a:t> foil whereby OTR is produced by the beam. 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Zemax OpticStudio tool allows to simulate the light transport inside the optical elements of the setup, </a:t>
            </a:r>
            <a:r>
              <a:rPr lang="it-IT" sz="2000" dirty="0" err="1"/>
              <a:t>taking</a:t>
            </a:r>
            <a:r>
              <a:rPr lang="it-IT" sz="2000" dirty="0"/>
              <a:t> in account possible </a:t>
            </a:r>
            <a:r>
              <a:rPr lang="it-IT" sz="2000" dirty="0" err="1"/>
              <a:t>aberrations</a:t>
            </a:r>
            <a:r>
              <a:rPr lang="it-IT" sz="2000" dirty="0"/>
              <a:t> or </a:t>
            </a:r>
            <a:r>
              <a:rPr lang="it-IT" sz="2000" dirty="0" err="1"/>
              <a:t>second</a:t>
            </a:r>
            <a:r>
              <a:rPr lang="it-IT" sz="2000" dirty="0"/>
              <a:t> order effects, </a:t>
            </a:r>
            <a:r>
              <a:rPr lang="it-IT" sz="2000" dirty="0" err="1"/>
              <a:t>too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 err="1"/>
              <a:t>Finally</a:t>
            </a:r>
            <a:r>
              <a:rPr lang="it-IT" sz="2000" dirty="0"/>
              <a:t> the algorithm will compute the emittance of the obtained configuration, to be </a:t>
            </a:r>
            <a:r>
              <a:rPr lang="it-IT" sz="2000" dirty="0" err="1"/>
              <a:t>compared</a:t>
            </a:r>
            <a:r>
              <a:rPr lang="it-IT" sz="2000" dirty="0"/>
              <a:t> with the simulation value.</a:t>
            </a:r>
          </a:p>
        </p:txBody>
      </p:sp>
    </p:spTree>
    <p:extLst>
      <p:ext uri="{BB962C8B-B14F-4D97-AF65-F5344CB8AC3E}">
        <p14:creationId xmlns:p14="http://schemas.microsoft.com/office/powerpoint/2010/main" val="294720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446316" y="373895"/>
            <a:ext cx="9248204" cy="615761"/>
            <a:chOff x="35496" y="96783"/>
            <a:chExt cx="9248204" cy="6157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35496" y="96783"/>
              <a:ext cx="2088232" cy="615761"/>
            </a:xfrm>
            <a:prstGeom prst="rect">
              <a:avLst/>
            </a:prstGeom>
          </p:spPr>
        </p:pic>
        <p:cxnSp>
          <p:nvCxnSpPr>
            <p:cNvPr id="26" name="Connettore 1 25"/>
            <p:cNvCxnSpPr/>
            <p:nvPr/>
          </p:nvCxnSpPr>
          <p:spPr>
            <a:xfrm flipV="1">
              <a:off x="2250035" y="404663"/>
              <a:ext cx="7033665" cy="2"/>
            </a:xfrm>
            <a:prstGeom prst="line">
              <a:avLst/>
            </a:prstGeom>
            <a:ln w="12700" cap="sq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664" y="195842"/>
            <a:ext cx="1090577" cy="7937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256654" y="1355303"/>
            <a:ext cx="5006499" cy="541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Divergence resolution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A new innovative scheme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micro-lenses array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experimental setup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Developments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Data analysis algorithm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Ongoing work</a:t>
            </a:r>
            <a:endParaRPr lang="en-US" sz="24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Conclusions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9168" y="6356350"/>
            <a:ext cx="7033665" cy="365125"/>
          </a:xfrm>
        </p:spPr>
        <p:txBody>
          <a:bodyPr/>
          <a:lstStyle/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t>2</a:t>
            </a:fld>
            <a:endParaRPr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971261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FCEBD64-D00C-2B4B-AEB2-5E9074755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37" y="166183"/>
            <a:ext cx="736273" cy="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97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446316" y="373895"/>
            <a:ext cx="9248204" cy="615761"/>
            <a:chOff x="35496" y="96783"/>
            <a:chExt cx="9248204" cy="6157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35496" y="96783"/>
              <a:ext cx="2088232" cy="615761"/>
            </a:xfrm>
            <a:prstGeom prst="rect">
              <a:avLst/>
            </a:prstGeom>
          </p:spPr>
        </p:pic>
        <p:cxnSp>
          <p:nvCxnSpPr>
            <p:cNvPr id="26" name="Connettore 1 25"/>
            <p:cNvCxnSpPr/>
            <p:nvPr/>
          </p:nvCxnSpPr>
          <p:spPr>
            <a:xfrm flipV="1">
              <a:off x="2250035" y="404663"/>
              <a:ext cx="7033665" cy="2"/>
            </a:xfrm>
            <a:prstGeom prst="line">
              <a:avLst/>
            </a:prstGeom>
            <a:ln w="12700" cap="sq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664" y="195842"/>
            <a:ext cx="1090577" cy="7937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256654" y="1355303"/>
            <a:ext cx="5006499" cy="541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Divergence resolution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 new innovative scheme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micro-lenses array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experimental setup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Developments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Data analysis algorithm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Ongoing work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Conclusions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9168" y="6356350"/>
            <a:ext cx="7033665" cy="365125"/>
          </a:xfrm>
        </p:spPr>
        <p:txBody>
          <a:bodyPr/>
          <a:lstStyle/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  <a:endParaRPr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971261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FCEBD64-D00C-2B4B-AEB2-5E9074755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37" y="166183"/>
            <a:ext cx="736273" cy="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94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400" dirty="0"/>
          </a:p>
          <a:p>
            <a:r>
              <a:rPr lang="it-IT" sz="2400" dirty="0"/>
              <a:t>The main aim of the </a:t>
            </a:r>
            <a:r>
              <a:rPr lang="it-IT" sz="2400" dirty="0" err="1"/>
              <a:t>thesis</a:t>
            </a:r>
            <a:r>
              <a:rPr lang="it-IT" sz="2400" dirty="0"/>
              <a:t> work is the single shot emittance measurement, by means of an innovative OTR based </a:t>
            </a:r>
            <a:r>
              <a:rPr lang="it-IT" sz="2400" dirty="0" err="1"/>
              <a:t>scheme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A start-to-end simulation is still in progress to create a </a:t>
            </a:r>
            <a:r>
              <a:rPr lang="it-IT" sz="2400" dirty="0" err="1"/>
              <a:t>reproducible</a:t>
            </a:r>
            <a:r>
              <a:rPr lang="it-IT" sz="2400" dirty="0"/>
              <a:t> working point.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In the next </a:t>
            </a:r>
            <a:r>
              <a:rPr lang="it-IT" sz="2400" dirty="0" err="1"/>
              <a:t>months</a:t>
            </a:r>
            <a:r>
              <a:rPr lang="it-IT" sz="2400" dirty="0"/>
              <a:t> a data acquisition campaign will be conducted.</a:t>
            </a:r>
          </a:p>
          <a:p>
            <a:endParaRPr lang="it-IT" sz="24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97834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195"/>
            <a:ext cx="10515600" cy="4637005"/>
          </a:xfrm>
        </p:spPr>
        <p:txBody>
          <a:bodyPr>
            <a:normAutofit/>
          </a:bodyPr>
          <a:lstStyle/>
          <a:p>
            <a:r>
              <a:rPr lang="it-IT" sz="1800" dirty="0"/>
              <a:t>M </a:t>
            </a:r>
            <a:r>
              <a:rPr lang="it-IT" sz="1800" dirty="0" err="1"/>
              <a:t>Litos</a:t>
            </a:r>
            <a:r>
              <a:rPr lang="it-IT" sz="1800" dirty="0"/>
              <a:t>, E </a:t>
            </a:r>
            <a:r>
              <a:rPr lang="it-IT" sz="1800" dirty="0" err="1"/>
              <a:t>Adli</a:t>
            </a:r>
            <a:r>
              <a:rPr lang="it-IT" sz="1800" dirty="0"/>
              <a:t>, </a:t>
            </a:r>
            <a:r>
              <a:rPr lang="it-IT" sz="1800" dirty="0" err="1"/>
              <a:t>W</a:t>
            </a:r>
            <a:r>
              <a:rPr lang="it-IT" sz="1800" dirty="0"/>
              <a:t> An, et al.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an electron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plasma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  <a:r>
              <a:rPr lang="it-IT" sz="1800" i="1" dirty="0"/>
              <a:t>. </a:t>
            </a:r>
            <a:r>
              <a:rPr lang="it-IT" sz="1800" dirty="0"/>
              <a:t>Nature, 515(7525):92, 2014</a:t>
            </a:r>
            <a:r>
              <a:rPr lang="it-IT" sz="1800" i="1" dirty="0"/>
              <a:t>.</a:t>
            </a:r>
          </a:p>
          <a:p>
            <a:endParaRPr lang="it-IT" sz="1800" i="1" dirty="0"/>
          </a:p>
          <a:p>
            <a:r>
              <a:rPr lang="it-IT" sz="1800" dirty="0" err="1"/>
              <a:t>Beth</a:t>
            </a:r>
            <a:r>
              <a:rPr lang="it-IT" sz="1800" dirty="0"/>
              <a:t> </a:t>
            </a:r>
            <a:r>
              <a:rPr lang="it-IT" sz="1800" dirty="0" err="1"/>
              <a:t>Gitter</a:t>
            </a:r>
            <a:r>
              <a:rPr lang="it-IT" sz="1800" dirty="0"/>
              <a:t>. 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800" dirty="0"/>
              <a:t>CAA-</a:t>
            </a:r>
            <a:r>
              <a:rPr lang="it-IT" sz="1800" dirty="0" err="1"/>
              <a:t>Tech</a:t>
            </a:r>
            <a:r>
              <a:rPr lang="it-IT" sz="1800" dirty="0"/>
              <a:t>-Note </a:t>
            </a:r>
            <a:r>
              <a:rPr lang="it-IT" sz="1800" dirty="0" err="1"/>
              <a:t>Internal</a:t>
            </a:r>
            <a:r>
              <a:rPr lang="it-IT" sz="1800" dirty="0"/>
              <a:t>, 24, 1992.</a:t>
            </a:r>
          </a:p>
          <a:p>
            <a:endParaRPr lang="it-IT" sz="1800" i="1" dirty="0"/>
          </a:p>
          <a:p>
            <a:r>
              <a:rPr lang="it-IT" sz="1800" dirty="0"/>
              <a:t>Alessandro </a:t>
            </a:r>
            <a:r>
              <a:rPr lang="it-IT" sz="1800" dirty="0" err="1"/>
              <a:t>Cianchi</a:t>
            </a:r>
            <a:r>
              <a:rPr lang="it-IT" sz="1800" i="1" dirty="0"/>
              <a:t>.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diagnostics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high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brightness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it-IT" sz="1800" i="1" dirty="0"/>
              <a:t>. </a:t>
            </a:r>
            <a:r>
              <a:rPr lang="it-IT" sz="1800" dirty="0"/>
              <a:t>CERN Yellow Reports: School </a:t>
            </a:r>
            <a:r>
              <a:rPr lang="it-IT" sz="1800" dirty="0" err="1"/>
              <a:t>Proceedings</a:t>
            </a:r>
            <a:r>
              <a:rPr lang="it-IT" sz="1800" dirty="0"/>
              <a:t>, 3:229, 2017.</a:t>
            </a:r>
          </a:p>
          <a:p>
            <a:endParaRPr lang="it-IT" sz="1800" i="1" dirty="0"/>
          </a:p>
          <a:p>
            <a:r>
              <a:rPr lang="it-IT" sz="1800" dirty="0"/>
              <a:t>VL Ginzburg and Io M Frank</a:t>
            </a:r>
            <a:r>
              <a:rPr lang="it-IT" sz="1800" i="1" dirty="0"/>
              <a:t>.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a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uniformly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moving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passing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medium to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800" dirty="0" err="1"/>
              <a:t>Journ</a:t>
            </a:r>
            <a:r>
              <a:rPr lang="it-IT" sz="1800" dirty="0"/>
              <a:t>. of </a:t>
            </a:r>
            <a:r>
              <a:rPr lang="it-IT" sz="1800" dirty="0" err="1"/>
              <a:t>Experimental</a:t>
            </a:r>
            <a:r>
              <a:rPr lang="it-IT" sz="1800" dirty="0"/>
              <a:t> and </a:t>
            </a:r>
            <a:r>
              <a:rPr lang="it-IT" sz="1800" dirty="0" err="1"/>
              <a:t>Theoretical</a:t>
            </a:r>
            <a:r>
              <a:rPr lang="it-IT" sz="1800" dirty="0"/>
              <a:t> </a:t>
            </a:r>
            <a:r>
              <a:rPr lang="it-IT" sz="1800" dirty="0" err="1"/>
              <a:t>Physics</a:t>
            </a:r>
            <a:r>
              <a:rPr lang="it-IT" sz="1800" dirty="0"/>
              <a:t> (JETP) V, 16:15–26, 1946</a:t>
            </a:r>
            <a:r>
              <a:rPr lang="it-IT" sz="1800" i="1" dirty="0"/>
              <a:t>.</a:t>
            </a:r>
          </a:p>
          <a:p>
            <a:endParaRPr lang="it-IT" sz="1800" i="1" dirty="0"/>
          </a:p>
          <a:p>
            <a:r>
              <a:rPr lang="it-IT" sz="1800" dirty="0"/>
              <a:t>A </a:t>
            </a:r>
            <a:r>
              <a:rPr lang="it-IT" sz="1800" dirty="0" err="1"/>
              <a:t>Cianchi</a:t>
            </a:r>
            <a:r>
              <a:rPr lang="it-IT" sz="1800" dirty="0"/>
              <a:t>, MP Anania, M </a:t>
            </a:r>
            <a:r>
              <a:rPr lang="it-IT" sz="1800" dirty="0" err="1"/>
              <a:t>Bellaveglia</a:t>
            </a:r>
            <a:r>
              <a:rPr lang="it-IT" sz="1800" dirty="0"/>
              <a:t>, et al.</a:t>
            </a:r>
            <a:r>
              <a:rPr lang="it-IT" sz="1800" i="1" dirty="0"/>
              <a:t>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diagnostics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high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brightness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it-IT" sz="1800" i="1" dirty="0"/>
              <a:t>. </a:t>
            </a:r>
            <a:r>
              <a:rPr lang="it-IT" sz="1800" dirty="0" err="1"/>
              <a:t>Nuclear</a:t>
            </a:r>
            <a:r>
              <a:rPr lang="it-IT" sz="1800" dirty="0"/>
              <a:t> Instruments and </a:t>
            </a:r>
            <a:r>
              <a:rPr lang="it-IT" sz="1800" dirty="0" err="1"/>
              <a:t>Methods</a:t>
            </a:r>
            <a:r>
              <a:rPr lang="it-IT" sz="1800" dirty="0"/>
              <a:t> in </a:t>
            </a:r>
            <a:r>
              <a:rPr lang="it-IT" sz="1800" dirty="0" err="1"/>
              <a:t>Physics</a:t>
            </a:r>
            <a:r>
              <a:rPr lang="it-IT" sz="1800" dirty="0"/>
              <a:t> </a:t>
            </a:r>
            <a:r>
              <a:rPr lang="it-IT" sz="1800" dirty="0" err="1"/>
              <a:t>Research</a:t>
            </a:r>
            <a:r>
              <a:rPr lang="it-IT" sz="1800" dirty="0"/>
              <a:t> A, 865:63–66, 2017.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579167" y="372268"/>
            <a:ext cx="7033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446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446316" y="373895"/>
            <a:ext cx="9248204" cy="615761"/>
            <a:chOff x="35496" y="96783"/>
            <a:chExt cx="9248204" cy="6157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35496" y="96783"/>
              <a:ext cx="2088232" cy="615761"/>
            </a:xfrm>
            <a:prstGeom prst="rect">
              <a:avLst/>
            </a:prstGeom>
          </p:spPr>
        </p:pic>
        <p:cxnSp>
          <p:nvCxnSpPr>
            <p:cNvPr id="26" name="Connettore 1 25"/>
            <p:cNvCxnSpPr/>
            <p:nvPr/>
          </p:nvCxnSpPr>
          <p:spPr>
            <a:xfrm flipV="1">
              <a:off x="2250035" y="404663"/>
              <a:ext cx="7033665" cy="2"/>
            </a:xfrm>
            <a:prstGeom prst="line">
              <a:avLst/>
            </a:prstGeom>
            <a:ln w="12700" cap="sq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664" y="195842"/>
            <a:ext cx="1090577" cy="7937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256654" y="1355303"/>
            <a:ext cx="5006499" cy="541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Divergence resolution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 new innovative scheme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micro-lenses array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experimental setup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Developments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Data analysis algorithm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Ongoing work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Conclusions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9168" y="6356350"/>
            <a:ext cx="7033665" cy="365125"/>
          </a:xfrm>
        </p:spPr>
        <p:txBody>
          <a:bodyPr/>
          <a:lstStyle/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t>3</a:t>
            </a:fld>
            <a:endParaRPr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971261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FCEBD64-D00C-2B4B-AEB2-5E9074755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37" y="166183"/>
            <a:ext cx="736273" cy="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8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The plasma acceleration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757EC9-995A-CD45-9375-D9B79B8E7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43" y="1165210"/>
            <a:ext cx="9375913" cy="51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446316" y="373895"/>
            <a:ext cx="9248204" cy="615761"/>
            <a:chOff x="35496" y="96783"/>
            <a:chExt cx="9248204" cy="6157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35496" y="96783"/>
              <a:ext cx="2088232" cy="615761"/>
            </a:xfrm>
            <a:prstGeom prst="rect">
              <a:avLst/>
            </a:prstGeom>
          </p:spPr>
        </p:pic>
        <p:cxnSp>
          <p:nvCxnSpPr>
            <p:cNvPr id="26" name="Connettore 1 25"/>
            <p:cNvCxnSpPr/>
            <p:nvPr/>
          </p:nvCxnSpPr>
          <p:spPr>
            <a:xfrm flipV="1">
              <a:off x="2250035" y="404663"/>
              <a:ext cx="7033665" cy="2"/>
            </a:xfrm>
            <a:prstGeom prst="line">
              <a:avLst/>
            </a:prstGeom>
            <a:ln w="12700" cap="sq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664" y="195842"/>
            <a:ext cx="1090577" cy="7937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256654" y="1355303"/>
            <a:ext cx="5006499" cy="541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Introduction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plasma acceleration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OTR based diagnostics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Divergence resolution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Emittance measurement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A new innovative scheme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micro-lenses array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The experimental setup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Developments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Data analysis algorithm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Ongoing work</a:t>
            </a:r>
            <a:endParaRPr lang="en-US" sz="2400" b="1" i="1" dirty="0">
              <a:solidFill>
                <a:schemeClr val="bg2">
                  <a:lumMod val="75000"/>
                </a:schemeClr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75000"/>
                  </a:schemeClr>
                </a:solidFill>
                <a:latin typeface="Times New Roman"/>
                <a:cs typeface="Arial" pitchFamily="34" charset="0"/>
              </a:rPr>
              <a:t>Conclusions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9168" y="6356350"/>
            <a:ext cx="7033665" cy="365125"/>
          </a:xfrm>
        </p:spPr>
        <p:txBody>
          <a:bodyPr/>
          <a:lstStyle/>
          <a:p>
            <a:r>
              <a:rPr lang="en-US" dirty="0"/>
              <a:t>M. Cesarini – Ph.D. Accelerator Physics – Single shot diagnostics for plasma accelerated beams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t>5</a:t>
            </a:fld>
            <a:endParaRPr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971261" cy="365125"/>
          </a:xfrm>
        </p:spPr>
        <p:txBody>
          <a:bodyPr/>
          <a:lstStyle/>
          <a:p>
            <a:r>
              <a:rPr lang="en-US" dirty="0"/>
              <a:t>16/10/2019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FCEBD64-D00C-2B4B-AEB2-5E9074755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037" y="166183"/>
            <a:ext cx="736273" cy="85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3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B1E891-598D-E840-ABFA-E9AE9DC38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204995"/>
            <a:ext cx="6553200" cy="4971968"/>
          </a:xfrm>
        </p:spPr>
        <p:txBody>
          <a:bodyPr>
            <a:normAutofit lnSpcReduction="10000"/>
          </a:bodyPr>
          <a:lstStyle/>
          <a:p>
            <a:r>
              <a:rPr lang="it-IT" altLang="it-IT" sz="2000" dirty="0"/>
              <a:t>A </a:t>
            </a:r>
            <a:r>
              <a:rPr lang="it-IT" altLang="it-IT" sz="2000" dirty="0" err="1"/>
              <a:t>charged</a:t>
            </a:r>
            <a:r>
              <a:rPr lang="it-IT" altLang="it-IT" sz="2000" dirty="0"/>
              <a:t> </a:t>
            </a:r>
            <a:r>
              <a:rPr lang="it-IT" altLang="it-IT" sz="2000" dirty="0" err="1"/>
              <a:t>particle</a:t>
            </a:r>
            <a:r>
              <a:rPr lang="it-IT" altLang="it-IT" sz="2000" dirty="0"/>
              <a:t> </a:t>
            </a:r>
            <a:r>
              <a:rPr lang="it-IT" altLang="it-IT" sz="2000" dirty="0" err="1"/>
              <a:t>passing</a:t>
            </a:r>
            <a:r>
              <a:rPr lang="it-IT" altLang="it-IT" sz="2000" dirty="0"/>
              <a:t> </a:t>
            </a:r>
            <a:r>
              <a:rPr lang="it-IT" altLang="it-IT" sz="2000" dirty="0" err="1"/>
              <a:t>through</a:t>
            </a:r>
            <a:r>
              <a:rPr lang="it-IT" altLang="it-IT" sz="2000" dirty="0"/>
              <a:t> the </a:t>
            </a:r>
            <a:r>
              <a:rPr lang="it-IT" altLang="it-IT" sz="2000" dirty="0" err="1"/>
              <a:t>boundary</a:t>
            </a:r>
            <a:r>
              <a:rPr lang="it-IT" altLang="it-IT" sz="2000" dirty="0"/>
              <a:t> </a:t>
            </a:r>
            <a:r>
              <a:rPr lang="it-IT" altLang="it-IT" sz="2000" dirty="0" err="1"/>
              <a:t>between</a:t>
            </a:r>
            <a:r>
              <a:rPr lang="it-IT" altLang="it-IT" sz="2000" dirty="0"/>
              <a:t> </a:t>
            </a:r>
            <a:r>
              <a:rPr lang="it-IT" altLang="it-IT" sz="2000" dirty="0" err="1"/>
              <a:t>two</a:t>
            </a:r>
            <a:r>
              <a:rPr lang="it-IT" altLang="it-IT" sz="2000" dirty="0"/>
              <a:t> media with </a:t>
            </a:r>
            <a:r>
              <a:rPr lang="it-IT" altLang="it-IT" sz="2000" dirty="0" err="1"/>
              <a:t>different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optical</a:t>
            </a:r>
            <a:r>
              <a:rPr lang="it-IT" altLang="it-IT" sz="2000" dirty="0"/>
              <a:t> </a:t>
            </a:r>
            <a:r>
              <a:rPr lang="it-IT" altLang="it-IT" sz="2000" dirty="0" err="1"/>
              <a:t>properties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generates</a:t>
            </a:r>
            <a:r>
              <a:rPr lang="it-IT" altLang="it-IT" sz="2000" dirty="0"/>
              <a:t> </a:t>
            </a:r>
            <a:r>
              <a:rPr lang="it-IT" altLang="it-IT" sz="2000" i="1" dirty="0" err="1"/>
              <a:t>transition</a:t>
            </a:r>
            <a:r>
              <a:rPr lang="it-IT" altLang="it-IT" sz="2000" i="1" dirty="0"/>
              <a:t>  </a:t>
            </a:r>
            <a:r>
              <a:rPr lang="it-IT" altLang="it-IT" sz="2000" i="1" dirty="0" err="1"/>
              <a:t>radiation</a:t>
            </a:r>
            <a:r>
              <a:rPr lang="it-IT" altLang="it-IT" sz="2000" i="1" dirty="0"/>
              <a:t>. </a:t>
            </a:r>
            <a:r>
              <a:rPr lang="it-IT" altLang="it-IT" sz="2000" dirty="0"/>
              <a:t>For </a:t>
            </a:r>
            <a:r>
              <a:rPr lang="it-IT" altLang="it-IT" sz="2000" dirty="0" err="1"/>
              <a:t>beam</a:t>
            </a:r>
            <a:r>
              <a:rPr lang="it-IT" altLang="it-IT" sz="2000" dirty="0"/>
              <a:t> </a:t>
            </a:r>
            <a:r>
              <a:rPr lang="it-IT" altLang="it-IT" sz="2000" dirty="0" err="1"/>
              <a:t>diagnostics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purposes</a:t>
            </a:r>
            <a:r>
              <a:rPr lang="it-IT" altLang="it-IT" sz="2000" dirty="0"/>
              <a:t>, </a:t>
            </a:r>
            <a:r>
              <a:rPr lang="it-IT" altLang="it-IT" sz="2000" dirty="0" err="1"/>
              <a:t>only</a:t>
            </a:r>
            <a:r>
              <a:rPr lang="it-IT" altLang="it-IT" sz="2000" dirty="0"/>
              <a:t> the </a:t>
            </a:r>
            <a:r>
              <a:rPr lang="it-IT" altLang="it-IT" sz="2000" dirty="0" err="1"/>
              <a:t>visible</a:t>
            </a:r>
            <a:r>
              <a:rPr lang="it-IT" altLang="it-IT" sz="2000" dirty="0"/>
              <a:t> part of the </a:t>
            </a:r>
            <a:r>
              <a:rPr lang="it-IT" altLang="it-IT" sz="2000" dirty="0" err="1"/>
              <a:t>radiation</a:t>
            </a:r>
            <a:r>
              <a:rPr lang="it-IT" altLang="it-IT" sz="2000" dirty="0"/>
              <a:t> </a:t>
            </a:r>
            <a:r>
              <a:rPr lang="it-IT" altLang="it-IT" sz="2000" dirty="0" err="1"/>
              <a:t>is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used</a:t>
            </a:r>
            <a:r>
              <a:rPr lang="it-IT" alt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The </a:t>
            </a:r>
            <a:r>
              <a:rPr lang="it-IT" sz="2000" dirty="0" err="1"/>
              <a:t>backward</a:t>
            </a:r>
            <a:r>
              <a:rPr lang="it-IT" sz="2000" dirty="0"/>
              <a:t> </a:t>
            </a:r>
            <a:r>
              <a:rPr lang="it-IT" sz="2000" dirty="0" err="1"/>
              <a:t>radiation</a:t>
            </a:r>
            <a:r>
              <a:rPr lang="it-IT" sz="2000" dirty="0"/>
              <a:t>, </a:t>
            </a:r>
            <a:r>
              <a:rPr lang="it-IT" sz="2000" dirty="0" err="1"/>
              <a:t>produced</a:t>
            </a:r>
            <a:r>
              <a:rPr lang="it-IT" sz="2000" dirty="0"/>
              <a:t> by a </a:t>
            </a:r>
            <a:r>
              <a:rPr lang="it-IT" sz="2000" dirty="0" err="1"/>
              <a:t>thin</a:t>
            </a:r>
            <a:r>
              <a:rPr lang="it-IT" sz="2000" dirty="0"/>
              <a:t> </a:t>
            </a:r>
            <a:r>
              <a:rPr lang="it-IT" sz="2000" dirty="0" err="1"/>
              <a:t>metallic</a:t>
            </a:r>
            <a:r>
              <a:rPr lang="it-IT" sz="2000" dirty="0"/>
              <a:t> </a:t>
            </a:r>
            <a:r>
              <a:rPr lang="it-IT" sz="2000" dirty="0" err="1"/>
              <a:t>foil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normally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to </a:t>
            </a:r>
            <a:r>
              <a:rPr lang="it-IT" sz="2000" dirty="0" err="1"/>
              <a:t>measure</a:t>
            </a:r>
            <a:r>
              <a:rPr lang="it-IT" sz="2000" dirty="0"/>
              <a:t> the </a:t>
            </a:r>
            <a:r>
              <a:rPr lang="it-IT" sz="2000" dirty="0" err="1"/>
              <a:t>beam</a:t>
            </a:r>
            <a:r>
              <a:rPr lang="it-IT" sz="2000" dirty="0"/>
              <a:t> spot, by </a:t>
            </a:r>
            <a:r>
              <a:rPr lang="it-IT" sz="2000" dirty="0" err="1"/>
              <a:t>means</a:t>
            </a:r>
            <a:r>
              <a:rPr lang="it-IT" sz="2000" dirty="0"/>
              <a:t> of an </a:t>
            </a:r>
            <a:r>
              <a:rPr lang="it-IT" sz="2000" dirty="0" err="1"/>
              <a:t>imaging</a:t>
            </a:r>
            <a:r>
              <a:rPr lang="it-IT" sz="2000" dirty="0"/>
              <a:t> </a:t>
            </a:r>
            <a:r>
              <a:rPr lang="it-IT" sz="2000" dirty="0" err="1"/>
              <a:t>system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The </a:t>
            </a:r>
            <a:r>
              <a:rPr lang="it-IT" sz="2000" dirty="0" err="1"/>
              <a:t>main</a:t>
            </a:r>
            <a:r>
              <a:rPr lang="it-IT" sz="2000" dirty="0"/>
              <a:t> </a:t>
            </a:r>
            <a:r>
              <a:rPr lang="it-IT" sz="2000" dirty="0" err="1"/>
              <a:t>advantage</a:t>
            </a:r>
            <a:r>
              <a:rPr lang="it-IT" sz="2000" dirty="0"/>
              <a:t> of OTR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instantaneous</a:t>
            </a:r>
            <a:r>
              <a:rPr lang="it-IT" sz="2000" dirty="0"/>
              <a:t> </a:t>
            </a:r>
            <a:r>
              <a:rPr lang="it-IT" sz="2000" dirty="0" err="1"/>
              <a:t>emission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makes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suitable</a:t>
            </a:r>
            <a:r>
              <a:rPr lang="it-IT" sz="2000" dirty="0"/>
              <a:t> for single </a:t>
            </a:r>
            <a:r>
              <a:rPr lang="it-IT" sz="2000" dirty="0" err="1"/>
              <a:t>shot</a:t>
            </a:r>
            <a:r>
              <a:rPr lang="it-IT" sz="2000" dirty="0"/>
              <a:t> </a:t>
            </a:r>
            <a:r>
              <a:rPr lang="it-IT" sz="2000" dirty="0" err="1"/>
              <a:t>diagnostic</a:t>
            </a:r>
            <a:r>
              <a:rPr lang="it-IT" sz="2000" dirty="0"/>
              <a:t> </a:t>
            </a:r>
            <a:r>
              <a:rPr lang="it-IT" sz="2000" dirty="0" err="1"/>
              <a:t>measurements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The </a:t>
            </a:r>
            <a:r>
              <a:rPr lang="it-IT" sz="2000" dirty="0" err="1"/>
              <a:t>main</a:t>
            </a:r>
            <a:r>
              <a:rPr lang="it-IT" sz="2000" dirty="0"/>
              <a:t> </a:t>
            </a:r>
            <a:r>
              <a:rPr lang="it-IT" sz="2000" dirty="0" err="1"/>
              <a:t>drawback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low</a:t>
            </a:r>
            <a:r>
              <a:rPr lang="it-IT" sz="2000" dirty="0"/>
              <a:t> </a:t>
            </a:r>
            <a:r>
              <a:rPr lang="it-IT" sz="2000" dirty="0" err="1"/>
              <a:t>radiation</a:t>
            </a:r>
            <a:r>
              <a:rPr lang="it-IT" sz="2000" dirty="0"/>
              <a:t> </a:t>
            </a:r>
            <a:r>
              <a:rPr lang="it-IT" sz="2000" dirty="0" err="1"/>
              <a:t>intensity</a:t>
            </a:r>
            <a:r>
              <a:rPr lang="it-IT" sz="2000" dirty="0"/>
              <a:t>, with </a:t>
            </a:r>
            <a:r>
              <a:rPr lang="it-IT" sz="2000" dirty="0" err="1"/>
              <a:t>respect</a:t>
            </a:r>
            <a:r>
              <a:rPr lang="it-IT" sz="2000" dirty="0"/>
              <a:t> for </a:t>
            </a:r>
            <a:r>
              <a:rPr lang="it-IT" sz="2000" dirty="0" err="1"/>
              <a:t>example</a:t>
            </a:r>
            <a:r>
              <a:rPr lang="it-IT" sz="2000" dirty="0"/>
              <a:t> to the </a:t>
            </a:r>
            <a:r>
              <a:rPr lang="it-IT" sz="2000" dirty="0" err="1"/>
              <a:t>scintillator</a:t>
            </a:r>
            <a:r>
              <a:rPr lang="it-IT" sz="2000" dirty="0"/>
              <a:t> </a:t>
            </a:r>
            <a:r>
              <a:rPr lang="it-IT" sz="2000" dirty="0" err="1"/>
              <a:t>screens</a:t>
            </a:r>
            <a:r>
              <a:rPr lang="it-IT" sz="2000" dirty="0"/>
              <a:t>, </a:t>
            </a:r>
            <a:r>
              <a:rPr lang="it-IT" sz="2000" dirty="0" err="1"/>
              <a:t>widely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for the </a:t>
            </a:r>
            <a:r>
              <a:rPr lang="it-IT" sz="2000" dirty="0" err="1"/>
              <a:t>beam</a:t>
            </a:r>
            <a:r>
              <a:rPr lang="it-IT" sz="2000" dirty="0"/>
              <a:t> spot </a:t>
            </a:r>
            <a:r>
              <a:rPr lang="it-IT" sz="2000" dirty="0" err="1"/>
              <a:t>measurement</a:t>
            </a:r>
            <a:r>
              <a:rPr lang="it-IT" sz="2000" dirty="0"/>
              <a:t>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OTR: theory and diagnostic applications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FF08B09-42AC-D74B-A5F3-9DD7E0FF8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51" y="1046034"/>
            <a:ext cx="3283348" cy="20740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308D813-4104-7745-9234-B05E2B73F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10" y="3489457"/>
            <a:ext cx="3520229" cy="247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Angular distributions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801243E1-3868-1C45-A39D-EFCC11C7A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408195"/>
                <a:ext cx="6387548" cy="497196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it-IT" altLang="it-IT" sz="2100" dirty="0"/>
                  <a:t>The </a:t>
                </a:r>
                <a:r>
                  <a:rPr lang="it-IT" altLang="it-IT" sz="2100" dirty="0" err="1"/>
                  <a:t>angular</a:t>
                </a:r>
                <a:r>
                  <a:rPr lang="it-IT" altLang="it-IT" sz="2100" dirty="0"/>
                  <a:t> </a:t>
                </a:r>
                <a:r>
                  <a:rPr lang="it-IT" altLang="it-IT" sz="2100" dirty="0" err="1"/>
                  <a:t>distribution</a:t>
                </a:r>
                <a:r>
                  <a:rPr lang="it-IT" altLang="it-IT" sz="2100" dirty="0"/>
                  <a:t> of a single </a:t>
                </a:r>
                <a:r>
                  <a:rPr lang="it-IT" altLang="it-IT" sz="2100" dirty="0" err="1"/>
                  <a:t>particle</a:t>
                </a:r>
                <a:r>
                  <a:rPr lang="it-IT" altLang="it-IT" sz="2100" dirty="0"/>
                  <a:t> can be </a:t>
                </a:r>
                <a:r>
                  <a:rPr lang="it-IT" altLang="it-IT" sz="2100" dirty="0" err="1"/>
                  <a:t>expressed</a:t>
                </a:r>
                <a:r>
                  <a:rPr lang="it-IT" altLang="it-IT" sz="2100" dirty="0"/>
                  <a:t> in the </a:t>
                </a:r>
                <a:r>
                  <a:rPr lang="it-IT" altLang="it-IT" sz="2100" dirty="0" err="1"/>
                  <a:t>relativistic</a:t>
                </a:r>
                <a:r>
                  <a:rPr lang="it-IT" altLang="it-IT" sz="2100" dirty="0"/>
                  <a:t> </a:t>
                </a:r>
                <a:r>
                  <a:rPr lang="it-IT" altLang="it-IT" sz="2100" dirty="0" err="1"/>
                  <a:t>limit</a:t>
                </a:r>
                <a:r>
                  <a:rPr lang="it-IT" altLang="it-IT" sz="2100" dirty="0"/>
                  <a:t> </a:t>
                </a:r>
                <a:r>
                  <a:rPr lang="it-IT" altLang="it-IT" sz="2100" dirty="0" err="1"/>
                  <a:t>as</a:t>
                </a:r>
                <a:r>
                  <a:rPr lang="it-IT" altLang="it-IT" sz="2100" dirty="0"/>
                  <a:t>:</a:t>
                </a:r>
              </a:p>
              <a:p>
                <a:endParaRPr lang="it-IT" sz="5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100" i="1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1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it-IT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l-G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it-IT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it-IT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1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it-IT" sz="21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it-IT" sz="21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100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it-IT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it-IT" sz="2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it-IT" sz="21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it-IT" sz="21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it-IT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2100" dirty="0"/>
                  <a:t> </a:t>
                </a:r>
              </a:p>
              <a:p>
                <a:pPr marL="0" indent="0">
                  <a:buNone/>
                </a:pPr>
                <a:endParaRPr lang="it-IT" sz="500" dirty="0"/>
              </a:p>
              <a:p>
                <a:r>
                  <a:rPr lang="it-IT" sz="2100" dirty="0"/>
                  <a:t>In a </a:t>
                </a:r>
                <a:r>
                  <a:rPr lang="it-IT" sz="2100" dirty="0" err="1"/>
                  <a:t>beam</a:t>
                </a:r>
                <a:r>
                  <a:rPr lang="it-IT" sz="2100" dirty="0"/>
                  <a:t>, </a:t>
                </a:r>
                <a:r>
                  <a:rPr lang="it-IT" sz="2100" dirty="0" err="1"/>
                  <a:t>each</a:t>
                </a:r>
                <a:r>
                  <a:rPr lang="it-IT" sz="2100" dirty="0"/>
                  <a:t> </a:t>
                </a:r>
                <a:r>
                  <a:rPr lang="it-IT" sz="2100" dirty="0" err="1"/>
                  <a:t>particle</a:t>
                </a:r>
                <a:r>
                  <a:rPr lang="it-IT" sz="2100" dirty="0"/>
                  <a:t> </a:t>
                </a:r>
                <a:r>
                  <a:rPr lang="it-IT" sz="2100" dirty="0" err="1"/>
                  <a:t>emits</a:t>
                </a:r>
                <a:r>
                  <a:rPr lang="it-IT" sz="2100" dirty="0"/>
                  <a:t> </a:t>
                </a:r>
                <a:r>
                  <a:rPr lang="it-IT" sz="2100" dirty="0" err="1"/>
                  <a:t>radiation</a:t>
                </a:r>
                <a:r>
                  <a:rPr lang="it-IT" sz="2100" dirty="0"/>
                  <a:t> </a:t>
                </a:r>
                <a:r>
                  <a:rPr lang="it-IT" sz="2100" dirty="0" err="1"/>
                  <a:t>at</a:t>
                </a:r>
                <a:r>
                  <a:rPr lang="it-IT" sz="2100" dirty="0"/>
                  <a:t> a </a:t>
                </a:r>
                <a:r>
                  <a:rPr lang="it-IT" sz="2100" dirty="0" err="1"/>
                  <a:t>different</a:t>
                </a:r>
                <a:r>
                  <a:rPr lang="it-IT" sz="2100" dirty="0"/>
                  <a:t> angle. </a:t>
                </a:r>
              </a:p>
              <a:p>
                <a:r>
                  <a:rPr lang="it-IT" sz="2100" dirty="0"/>
                  <a:t>The </a:t>
                </a:r>
                <a:r>
                  <a:rPr lang="it-IT" sz="2100" dirty="0" err="1"/>
                  <a:t>overall</a:t>
                </a:r>
                <a:r>
                  <a:rPr lang="it-IT" sz="2100" dirty="0"/>
                  <a:t> </a:t>
                </a:r>
                <a:r>
                  <a:rPr lang="it-IT" sz="2100" dirty="0" err="1"/>
                  <a:t>angular</a:t>
                </a:r>
                <a:r>
                  <a:rPr lang="it-IT" sz="2100" dirty="0"/>
                  <a:t> </a:t>
                </a:r>
                <a:r>
                  <a:rPr lang="it-IT" sz="2100" dirty="0" err="1"/>
                  <a:t>distribution</a:t>
                </a:r>
                <a:r>
                  <a:rPr lang="it-IT" sz="2100" dirty="0"/>
                  <a:t> </a:t>
                </a:r>
                <a:r>
                  <a:rPr lang="it-IT" sz="2100" dirty="0" err="1"/>
                  <a:t>is</a:t>
                </a:r>
                <a:r>
                  <a:rPr lang="it-IT" sz="2100" dirty="0"/>
                  <a:t> the sum of </a:t>
                </a:r>
                <a:r>
                  <a:rPr lang="it-IT" sz="2100" dirty="0" err="1"/>
                  <a:t>these</a:t>
                </a:r>
                <a:r>
                  <a:rPr lang="it-IT" sz="2100" dirty="0"/>
                  <a:t> </a:t>
                </a:r>
                <a:r>
                  <a:rPr lang="it-IT" sz="2100" dirty="0" err="1"/>
                  <a:t>different</a:t>
                </a:r>
                <a:r>
                  <a:rPr lang="it-IT" sz="2100" dirty="0"/>
                  <a:t> </a:t>
                </a:r>
                <a:r>
                  <a:rPr lang="it-IT" sz="2100" dirty="0" err="1"/>
                  <a:t>radiations</a:t>
                </a:r>
                <a:r>
                  <a:rPr lang="it-IT" sz="2100" dirty="0"/>
                  <a:t>; the </a:t>
                </a:r>
                <a:r>
                  <a:rPr lang="it-IT" sz="2100" dirty="0" err="1"/>
                  <a:t>resultant</a:t>
                </a:r>
                <a:r>
                  <a:rPr lang="it-IT" sz="2100" dirty="0"/>
                  <a:t> </a:t>
                </a:r>
                <a:r>
                  <a:rPr lang="it-IT" sz="2100" dirty="0" err="1"/>
                  <a:t>distribution</a:t>
                </a:r>
                <a:r>
                  <a:rPr lang="it-IT" sz="2100" dirty="0"/>
                  <a:t> </a:t>
                </a:r>
                <a:r>
                  <a:rPr lang="it-IT" sz="2100" dirty="0" err="1"/>
                  <a:t>loses</a:t>
                </a:r>
                <a:r>
                  <a:rPr lang="it-IT" sz="2100" dirty="0"/>
                  <a:t> the </a:t>
                </a:r>
                <a:r>
                  <a:rPr lang="it-IT" sz="2100" dirty="0" err="1"/>
                  <a:t>properties</a:t>
                </a:r>
                <a:r>
                  <a:rPr lang="it-IT" sz="2100" dirty="0"/>
                  <a:t> of the </a:t>
                </a:r>
                <a:r>
                  <a:rPr lang="it-IT" sz="2100" dirty="0" err="1"/>
                  <a:t>singl</a:t>
                </a:r>
                <a:r>
                  <a:rPr lang="it-IT" sz="2100" dirty="0"/>
                  <a:t> </a:t>
                </a:r>
                <a:r>
                  <a:rPr lang="it-IT" sz="2100" dirty="0" err="1"/>
                  <a:t>particle</a:t>
                </a:r>
                <a:r>
                  <a:rPr lang="it-IT" sz="2100" dirty="0"/>
                  <a:t> </a:t>
                </a:r>
                <a:r>
                  <a:rPr lang="it-IT" sz="2100" dirty="0" err="1"/>
                  <a:t>one</a:t>
                </a:r>
                <a:r>
                  <a:rPr lang="it-IT" sz="2100" dirty="0"/>
                  <a:t>.</a:t>
                </a:r>
              </a:p>
              <a:p>
                <a:r>
                  <a:rPr lang="it-IT" sz="2100" dirty="0"/>
                  <a:t>The </a:t>
                </a:r>
                <a:r>
                  <a:rPr lang="it-IT" sz="2100" dirty="0" err="1"/>
                  <a:t>central</a:t>
                </a:r>
                <a:r>
                  <a:rPr lang="it-IT" sz="2100" dirty="0"/>
                  <a:t> minimum </a:t>
                </a:r>
                <a:r>
                  <a:rPr lang="it-IT" sz="2100" dirty="0" err="1"/>
                  <a:t>is</a:t>
                </a:r>
                <a:r>
                  <a:rPr lang="it-IT" sz="2100" dirty="0"/>
                  <a:t> no more </a:t>
                </a:r>
                <a:r>
                  <a:rPr lang="it-IT" sz="2100" dirty="0" err="1"/>
                  <a:t>null</a:t>
                </a:r>
                <a:r>
                  <a:rPr lang="it-IT" sz="2100" dirty="0"/>
                  <a:t>; </a:t>
                </a:r>
                <a:r>
                  <a:rPr lang="it-IT" sz="2100" dirty="0" err="1"/>
                  <a:t>actually</a:t>
                </a:r>
                <a:r>
                  <a:rPr lang="it-IT" sz="2100" dirty="0"/>
                  <a:t> </a:t>
                </a:r>
                <a:r>
                  <a:rPr lang="it-IT" sz="2100" b="1" i="1" dirty="0"/>
                  <a:t>the minimum </a:t>
                </a:r>
                <a:r>
                  <a:rPr lang="it-IT" sz="2100" b="1" i="1" dirty="0" err="1"/>
                  <a:t>raising</a:t>
                </a:r>
                <a:r>
                  <a:rPr lang="it-IT" sz="2100" b="1" i="1" dirty="0"/>
                  <a:t> </a:t>
                </a:r>
                <a:r>
                  <a:rPr lang="it-IT" sz="2100" b="1" i="1" dirty="0" err="1"/>
                  <a:t>contain</a:t>
                </a:r>
                <a:r>
                  <a:rPr lang="it-IT" sz="2100" b="1" i="1" dirty="0"/>
                  <a:t> information </a:t>
                </a:r>
                <a:r>
                  <a:rPr lang="it-IT" sz="2100" b="1" i="1" dirty="0" err="1"/>
                  <a:t>about</a:t>
                </a:r>
                <a:r>
                  <a:rPr lang="it-IT" sz="2100" b="1" i="1" dirty="0"/>
                  <a:t> the </a:t>
                </a:r>
                <a:r>
                  <a:rPr lang="it-IT" sz="2100" b="1" i="1" dirty="0" err="1"/>
                  <a:t>beam</a:t>
                </a:r>
                <a:r>
                  <a:rPr lang="it-IT" sz="2100" b="1" i="1" dirty="0"/>
                  <a:t> </a:t>
                </a:r>
                <a:r>
                  <a:rPr lang="it-IT" sz="2100" b="1" i="1" dirty="0" err="1"/>
                  <a:t>divergence</a:t>
                </a:r>
                <a:r>
                  <a:rPr lang="it-IT" sz="2100" i="1" dirty="0"/>
                  <a:t>. </a:t>
                </a:r>
                <a:r>
                  <a:rPr lang="it-IT" sz="2100" dirty="0" err="1"/>
                  <a:t>It</a:t>
                </a:r>
                <a:r>
                  <a:rPr lang="it-IT" sz="2100" dirty="0"/>
                  <a:t> can be </a:t>
                </a:r>
                <a:r>
                  <a:rPr lang="it-IT" sz="2100" dirty="0" err="1"/>
                  <a:t>retrieved</a:t>
                </a:r>
                <a:r>
                  <a:rPr lang="it-IT" sz="2100" dirty="0"/>
                  <a:t> </a:t>
                </a:r>
                <a:r>
                  <a:rPr lang="it-IT" sz="2100" dirty="0" err="1"/>
                  <a:t>evaluating</a:t>
                </a:r>
                <a:r>
                  <a:rPr lang="it-IT" sz="2100" dirty="0"/>
                  <a:t> </a:t>
                </a:r>
                <a:r>
                  <a:rPr lang="it-IT" sz="2100" dirty="0" err="1"/>
                  <a:t>this</a:t>
                </a:r>
                <a:r>
                  <a:rPr lang="it-IT" sz="2100" dirty="0"/>
                  <a:t> </a:t>
                </a:r>
                <a:r>
                  <a:rPr lang="it-IT" sz="2100" dirty="0" err="1"/>
                  <a:t>increase</a:t>
                </a:r>
                <a:r>
                  <a:rPr lang="it-IT" sz="2100" dirty="0"/>
                  <a:t>.</a:t>
                </a:r>
              </a:p>
              <a:p>
                <a:r>
                  <a:rPr lang="it-IT" sz="2100" dirty="0"/>
                  <a:t>The </a:t>
                </a:r>
                <a:r>
                  <a:rPr lang="it-IT" sz="2100" dirty="0" err="1"/>
                  <a:t>overall</a:t>
                </a:r>
                <a:r>
                  <a:rPr lang="it-IT" sz="2100" dirty="0"/>
                  <a:t> </a:t>
                </a:r>
                <a:r>
                  <a:rPr lang="it-IT" sz="2100" dirty="0" err="1"/>
                  <a:t>distribution</a:t>
                </a:r>
                <a:r>
                  <a:rPr lang="it-IT" sz="2100" dirty="0"/>
                  <a:t> </a:t>
                </a:r>
                <a:r>
                  <a:rPr lang="it-IT" sz="2100" dirty="0" err="1"/>
                  <a:t>is</a:t>
                </a:r>
                <a:r>
                  <a:rPr lang="it-IT" sz="2100" dirty="0"/>
                  <a:t> </a:t>
                </a:r>
                <a:r>
                  <a:rPr lang="it-IT" sz="2100" dirty="0" err="1"/>
                  <a:t>well</a:t>
                </a:r>
                <a:r>
                  <a:rPr lang="it-IT" sz="2100" dirty="0"/>
                  <a:t> </a:t>
                </a:r>
                <a:r>
                  <a:rPr lang="it-IT" sz="2100" dirty="0" err="1"/>
                  <a:t>described</a:t>
                </a:r>
                <a:r>
                  <a:rPr lang="it-IT" sz="2100" dirty="0"/>
                  <a:t> by the </a:t>
                </a:r>
                <a:r>
                  <a:rPr lang="it-IT" sz="2100" dirty="0" err="1"/>
                  <a:t>following</a:t>
                </a:r>
                <a:r>
                  <a:rPr lang="it-IT" sz="2100" dirty="0"/>
                  <a:t> formula, i.e. the </a:t>
                </a:r>
                <a:r>
                  <a:rPr lang="it-IT" sz="2100" dirty="0" err="1"/>
                  <a:t>convolution</a:t>
                </a:r>
                <a:r>
                  <a:rPr lang="it-IT" sz="2100" dirty="0"/>
                  <a:t> of the OTR </a:t>
                </a:r>
                <a:r>
                  <a:rPr lang="it-IT" sz="2100" dirty="0" err="1"/>
                  <a:t>angular</a:t>
                </a:r>
                <a:r>
                  <a:rPr lang="it-IT" sz="2100" dirty="0"/>
                  <a:t> </a:t>
                </a:r>
                <a:r>
                  <a:rPr lang="it-IT" sz="2100" dirty="0" err="1"/>
                  <a:t>distributions</a:t>
                </a:r>
                <a:r>
                  <a:rPr lang="it-IT" sz="2100" dirty="0"/>
                  <a:t> and a </a:t>
                </a:r>
                <a:r>
                  <a:rPr lang="it-IT" sz="2100" dirty="0" err="1"/>
                  <a:t>gaussian</a:t>
                </a:r>
                <a:r>
                  <a:rPr lang="it-IT" sz="2100" dirty="0"/>
                  <a:t> </a:t>
                </a:r>
                <a:r>
                  <a:rPr lang="it-IT" sz="2100" dirty="0" err="1"/>
                  <a:t>beam</a:t>
                </a:r>
                <a:r>
                  <a:rPr lang="it-IT" sz="2100" dirty="0"/>
                  <a:t> </a:t>
                </a:r>
                <a:r>
                  <a:rPr lang="it-IT" sz="2100" dirty="0" err="1"/>
                  <a:t>profile</a:t>
                </a:r>
                <a:r>
                  <a:rPr lang="it-IT" sz="2100" dirty="0"/>
                  <a:t>:</a:t>
                </a:r>
              </a:p>
              <a:p>
                <a:endParaRPr lang="it-IT" sz="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19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19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1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9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sz="19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it-IT" sz="19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it-IT" sz="19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ℜ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  <m:d>
                                <m:dPr>
                                  <m:ctrlP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1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it-IT" sz="1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𝜇𝜈</m:t>
                                  </m:r>
                                  <m: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it-IT" sz="19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</m:t>
                      </m:r>
                      <m:sSub>
                        <m:sSubPr>
                          <m:ctrlP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</m:t>
                          </m:r>
                        </m:e>
                        <m:sub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𝑤𝑖𝑡h</m:t>
                          </m:r>
                          <m: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begChr m:val="{"/>
                          <m:endChr m:val=""/>
                          <m:ctrlPr>
                            <a:rPr lang="it-IT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=1/(</m:t>
                              </m:r>
                              <m:rad>
                                <m:radPr>
                                  <m:degHide m:val="on"/>
                                  <m:ctrlP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it-IT" sz="19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801243E1-3868-1C45-A39D-EFCC11C7A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408195"/>
                <a:ext cx="6387548" cy="4971968"/>
              </a:xfrm>
              <a:blipFill>
                <a:blip r:embed="rId2"/>
                <a:stretch>
                  <a:fillRect l="-595" t="-2041" r="-3571" b="-553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A2529CC3-04ED-C748-8B6F-DCB97AA02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447800"/>
            <a:ext cx="5321300" cy="458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Divergence resolution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E3C5BC3-5AEA-334C-B208-D9926266C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8" y="1496592"/>
            <a:ext cx="4752134" cy="3850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68ECC7F0-EF0E-C94F-826D-29118D71F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22323" y="1534849"/>
                <a:ext cx="5976116" cy="4365987"/>
              </a:xfrm>
            </p:spPr>
            <p:txBody>
              <a:bodyPr>
                <a:normAutofit/>
              </a:bodyPr>
              <a:lstStyle/>
              <a:p>
                <a:r>
                  <a:rPr lang="it-IT" altLang="it-IT" sz="1900" dirty="0"/>
                  <a:t>An </a:t>
                </a:r>
                <a:r>
                  <a:rPr lang="it-IT" altLang="it-IT" sz="1900" dirty="0" err="1"/>
                  <a:t>essential</a:t>
                </a:r>
                <a:r>
                  <a:rPr lang="it-IT" altLang="it-IT" sz="1900" dirty="0"/>
                  <a:t> </a:t>
                </a:r>
                <a:r>
                  <a:rPr lang="it-IT" altLang="it-IT" sz="1900" dirty="0" err="1"/>
                  <a:t>issue</a:t>
                </a:r>
                <a:r>
                  <a:rPr lang="it-IT" altLang="it-IT" sz="1900" dirty="0"/>
                  <a:t> of the measurement is the resolution </a:t>
                </a:r>
                <a:r>
                  <a:rPr lang="it-IT" altLang="it-IT" sz="1900" dirty="0" err="1"/>
                  <a:t>limit</a:t>
                </a:r>
                <a:r>
                  <a:rPr lang="it-IT" altLang="it-IT" sz="1900" dirty="0"/>
                  <a:t> of the angular divergence.</a:t>
                </a:r>
              </a:p>
              <a:p>
                <a:endParaRPr lang="it-IT" sz="1900" dirty="0"/>
              </a:p>
              <a:p>
                <a:r>
                  <a:rPr lang="it-IT" sz="1900" dirty="0"/>
                  <a:t>The measurement is </a:t>
                </a:r>
                <a:r>
                  <a:rPr lang="it-IT" sz="1900" dirty="0" err="1"/>
                  <a:t>very</a:t>
                </a:r>
                <a:r>
                  <a:rPr lang="it-IT" sz="1900" dirty="0"/>
                  <a:t> </a:t>
                </a:r>
                <a:r>
                  <a:rPr lang="it-IT" sz="1900" dirty="0" err="1"/>
                  <a:t>efficient</a:t>
                </a:r>
                <a:r>
                  <a:rPr lang="it-IT" sz="1900" dirty="0"/>
                  <a:t> for high energy beam, but it can be </a:t>
                </a:r>
                <a:r>
                  <a:rPr lang="it-IT" sz="1900" dirty="0" err="1"/>
                  <a:t>carried</a:t>
                </a:r>
                <a:r>
                  <a:rPr lang="it-IT" sz="1900" dirty="0"/>
                  <a:t> out as well for </a:t>
                </a:r>
                <a:r>
                  <a:rPr lang="it-IT" sz="1900" dirty="0" err="1"/>
                  <a:t>low</a:t>
                </a:r>
                <a:r>
                  <a:rPr lang="it-IT" sz="1900" dirty="0"/>
                  <a:t> energy beam, with a </a:t>
                </a:r>
                <a:r>
                  <a:rPr lang="it-IT" sz="1900" dirty="0" err="1"/>
                  <a:t>particular</a:t>
                </a:r>
                <a:r>
                  <a:rPr lang="it-IT" sz="1900" dirty="0"/>
                  <a:t> </a:t>
                </a:r>
                <a:r>
                  <a:rPr lang="it-IT" sz="1900" dirty="0" err="1"/>
                  <a:t>attention</a:t>
                </a:r>
                <a:r>
                  <a:rPr lang="it-IT" sz="1900" dirty="0"/>
                  <a:t> on the divergence resolution.</a:t>
                </a:r>
              </a:p>
              <a:p>
                <a:endParaRPr lang="it-IT" sz="1900" dirty="0"/>
              </a:p>
              <a:p>
                <a:r>
                  <a:rPr lang="it-IT" sz="1900" dirty="0"/>
                  <a:t>At </a:t>
                </a:r>
                <a:r>
                  <a:rPr lang="it-IT" sz="1900" dirty="0" err="1"/>
                  <a:t>low</a:t>
                </a:r>
                <a:r>
                  <a:rPr lang="it-IT" sz="1900" dirty="0"/>
                  <a:t> energy (i.e. </a:t>
                </a:r>
                <a:r>
                  <a:rPr lang="it-IT" sz="1900" dirty="0" err="1"/>
                  <a:t>low</a:t>
                </a:r>
                <a:r>
                  <a:rPr lang="it-IT" sz="1900" dirty="0"/>
                  <a:t> </a:t>
                </a:r>
                <a14:m>
                  <m:oMath xmlns:m="http://schemas.openxmlformats.org/officeDocument/2006/math">
                    <m:r>
                      <a:rPr lang="it-IT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1900" dirty="0"/>
                  <a:t>) it </a:t>
                </a:r>
                <a:r>
                  <a:rPr lang="it-IT" sz="1900" dirty="0" err="1"/>
                  <a:t>worsens</a:t>
                </a:r>
                <a:r>
                  <a:rPr lang="it-IT" sz="1900" dirty="0"/>
                  <a:t> and the divergence has to be </a:t>
                </a:r>
                <a:r>
                  <a:rPr lang="it-IT" sz="1900" dirty="0" err="1"/>
                  <a:t>higher</a:t>
                </a:r>
                <a:r>
                  <a:rPr lang="it-IT" sz="1900" dirty="0"/>
                  <a:t> and </a:t>
                </a:r>
                <a:r>
                  <a:rPr lang="it-IT" sz="1900" dirty="0" err="1"/>
                  <a:t>higher</a:t>
                </a:r>
                <a:r>
                  <a:rPr lang="it-IT" sz="1900" dirty="0"/>
                  <a:t> to be </a:t>
                </a:r>
                <a:r>
                  <a:rPr lang="it-IT" sz="1900" dirty="0" err="1"/>
                  <a:t>measured</a:t>
                </a:r>
                <a:r>
                  <a:rPr lang="it-IT" sz="1900" dirty="0"/>
                  <a:t>.</a:t>
                </a:r>
              </a:p>
              <a:p>
                <a:endParaRPr lang="it-IT" sz="1900" dirty="0"/>
              </a:p>
              <a:p>
                <a:r>
                  <a:rPr lang="it-IT" sz="1900" dirty="0"/>
                  <a:t>At SPARC_LAB, the energy can </a:t>
                </a:r>
                <a:r>
                  <a:rPr lang="it-IT" sz="1900" dirty="0" err="1"/>
                  <a:t>reach</a:t>
                </a:r>
                <a:r>
                  <a:rPr lang="it-IT" sz="1900" dirty="0"/>
                  <a:t> </a:t>
                </a:r>
                <a:r>
                  <a:rPr lang="it-IT" sz="1900" dirty="0" err="1"/>
                  <a:t>energies</a:t>
                </a:r>
                <a:r>
                  <a:rPr lang="it-IT" sz="1900" dirty="0"/>
                  <a:t> up to ~ 160 MeV (</a:t>
                </a:r>
                <a14:m>
                  <m:oMath xmlns:m="http://schemas.openxmlformats.org/officeDocument/2006/math">
                    <m:r>
                      <a:rPr lang="it-IT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1900" dirty="0"/>
                  <a:t> ~ 315); hence the beam divergence has to be at </a:t>
                </a:r>
                <a:r>
                  <a:rPr lang="it-IT" sz="1900" dirty="0" err="1"/>
                  <a:t>least</a:t>
                </a:r>
                <a:r>
                  <a:rPr lang="it-IT" sz="1900" dirty="0"/>
                  <a:t> ~ 0.45 </a:t>
                </a:r>
                <a:r>
                  <a:rPr lang="it-IT" sz="1900" dirty="0" err="1"/>
                  <a:t>mrad</a:t>
                </a:r>
                <a:r>
                  <a:rPr lang="it-IT" sz="1900" dirty="0"/>
                  <a:t> .</a:t>
                </a:r>
              </a:p>
            </p:txBody>
          </p:sp>
        </mc:Choice>
        <mc:Fallback xmlns="">
          <p:sp>
            <p:nvSpPr>
              <p:cNvPr id="12" name="Segnaposto contenuto 2">
                <a:extLst>
                  <a:ext uri="{FF2B5EF4-FFF2-40B4-BE49-F238E27FC236}">
                    <a16:creationId xmlns:a16="http://schemas.microsoft.com/office/drawing/2014/main" id="{68ECC7F0-EF0E-C94F-826D-29118D71F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2323" y="1534849"/>
                <a:ext cx="5976116" cy="4365987"/>
              </a:xfrm>
              <a:blipFill>
                <a:blip r:embed="rId3"/>
                <a:stretch>
                  <a:fillRect l="-636" t="-1159" r="-12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EBA2953-AE76-DF44-A08C-FDA253D26038}"/>
                  </a:ext>
                </a:extLst>
              </p:cNvPr>
              <p:cNvSpPr txBox="1"/>
              <p:nvPr/>
            </p:nvSpPr>
            <p:spPr>
              <a:xfrm>
                <a:off x="636295" y="5388758"/>
                <a:ext cx="46243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Angular divergence resolution as function of the relativistic </a:t>
                </a:r>
                <a14:m>
                  <m:oMath xmlns:m="http://schemas.openxmlformats.org/officeDocument/2006/math">
                    <m:r>
                      <a:rPr lang="it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EBA2953-AE76-DF44-A08C-FDA253D26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95" y="5388758"/>
                <a:ext cx="4624327" cy="307777"/>
              </a:xfrm>
              <a:prstGeom prst="rect">
                <a:avLst/>
              </a:prstGeom>
              <a:blipFill>
                <a:blip r:embed="rId4"/>
                <a:stretch>
                  <a:fillRect l="-274" b="-153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ED192922-782E-ED45-ADB6-D87E5B9A7AD0}"/>
              </a:ext>
            </a:extLst>
          </p:cNvPr>
          <p:cNvCxnSpPr>
            <a:cxnSpLocks/>
          </p:cNvCxnSpPr>
          <p:nvPr/>
        </p:nvCxnSpPr>
        <p:spPr>
          <a:xfrm>
            <a:off x="1513150" y="1405054"/>
            <a:ext cx="0" cy="35311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2C0B181B-E402-8A47-A2E8-1E1C88D82DEB}"/>
              </a:ext>
            </a:extLst>
          </p:cNvPr>
          <p:cNvSpPr/>
          <p:nvPr/>
        </p:nvSpPr>
        <p:spPr>
          <a:xfrm>
            <a:off x="838200" y="1059366"/>
            <a:ext cx="1822654" cy="345688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SPARC_LAB </a:t>
            </a:r>
            <a:r>
              <a:rPr lang="it-IT" dirty="0" err="1">
                <a:solidFill>
                  <a:schemeClr val="tx1"/>
                </a:solidFill>
              </a:rPr>
              <a:t>limit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0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699A0-9133-774F-9778-966F61B2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16/10/2019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C4E58C-3EF2-E640-A154-254053F7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Cesarini – Ph.D. Accelerator Physics – Single shot diagnostics for plasma accelerated beams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A86B60-E5C3-FF4B-B667-265C875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984E6A-5CE8-044B-A697-D9376809F884}"/>
              </a:ext>
            </a:extLst>
          </p:cNvPr>
          <p:cNvSpPr txBox="1"/>
          <p:nvPr/>
        </p:nvSpPr>
        <p:spPr>
          <a:xfrm>
            <a:off x="2660854" y="232568"/>
            <a:ext cx="703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Emittance measurement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F9F2592-FF1E-DA41-9C52-63C78949F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74" y="1636544"/>
            <a:ext cx="4335214" cy="3824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616FD610-2F73-104F-A87E-A3B4B3DCC6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8300" y="1092200"/>
                <a:ext cx="7395073" cy="5264150"/>
              </a:xfrm>
            </p:spPr>
            <p:txBody>
              <a:bodyPr>
                <a:normAutofit/>
              </a:bodyPr>
              <a:lstStyle/>
              <a:p>
                <a:r>
                  <a:rPr lang="it-IT" altLang="it-IT" sz="1900" dirty="0"/>
                  <a:t>The </a:t>
                </a:r>
                <a:r>
                  <a:rPr lang="it-IT" altLang="it-IT" sz="1900" dirty="0" err="1"/>
                  <a:t>geometrical</a:t>
                </a:r>
                <a:r>
                  <a:rPr lang="it-IT" altLang="it-IT" sz="1900" dirty="0"/>
                  <a:t> </a:t>
                </a:r>
                <a:r>
                  <a:rPr lang="it-IT" altLang="it-IT" sz="1900" dirty="0" err="1"/>
                  <a:t>r.m.s</a:t>
                </a:r>
                <a:r>
                  <a:rPr lang="it-IT" altLang="it-IT" sz="1900" dirty="0"/>
                  <a:t>. </a:t>
                </a:r>
                <a:r>
                  <a:rPr lang="it-IT" altLang="it-IT" sz="1900" dirty="0" err="1"/>
                  <a:t>emittance</a:t>
                </a:r>
                <a:r>
                  <a:rPr lang="it-IT" altLang="it-IT" sz="1900" dirty="0"/>
                  <a:t> </a:t>
                </a:r>
                <a:r>
                  <a:rPr lang="it-IT" altLang="it-IT" sz="1900" dirty="0" err="1"/>
                  <a:t>is</a:t>
                </a:r>
                <a:r>
                  <a:rPr lang="it-IT" altLang="it-IT" sz="1900" dirty="0"/>
                  <a:t> </a:t>
                </a:r>
                <a:r>
                  <a:rPr lang="it-IT" altLang="it-IT" sz="1900" dirty="0" err="1"/>
                  <a:t>expressed</a:t>
                </a:r>
                <a:r>
                  <a:rPr lang="it-IT" altLang="it-IT" sz="1900" dirty="0"/>
                  <a:t> </a:t>
                </a:r>
                <a:r>
                  <a:rPr lang="it-IT" altLang="it-IT" sz="1900" dirty="0" err="1"/>
                  <a:t>as</a:t>
                </a:r>
                <a:r>
                  <a:rPr lang="it-IT" altLang="it-IT" sz="1900" dirty="0"/>
                  <a:t>:</a:t>
                </a:r>
                <a:endParaRPr lang="it-IT" sz="50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500" dirty="0"/>
              </a:p>
              <a:p>
                <a:r>
                  <a:rPr lang="it-IT" sz="1800" dirty="0" err="1"/>
                  <a:t>When</a:t>
                </a:r>
                <a:r>
                  <a:rPr lang="it-IT" sz="1800" dirty="0"/>
                  <a:t> the </a:t>
                </a:r>
                <a:r>
                  <a:rPr lang="it-IT" sz="1800" dirty="0" err="1"/>
                  <a:t>beam</a:t>
                </a:r>
                <a:r>
                  <a:rPr lang="it-IT" sz="1800" dirty="0"/>
                  <a:t> </a:t>
                </a:r>
                <a:r>
                  <a:rPr lang="it-IT" sz="1800" dirty="0" err="1"/>
                  <a:t>emits</a:t>
                </a:r>
                <a:r>
                  <a:rPr lang="it-IT" sz="1800" dirty="0"/>
                  <a:t> OTR in </a:t>
                </a:r>
                <a:r>
                  <a:rPr lang="it-IT" sz="1800" dirty="0" err="1"/>
                  <a:t>its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waist</a:t>
                </a:r>
                <a:r>
                  <a:rPr lang="it-IT" sz="1800" dirty="0"/>
                  <a:t>, the </a:t>
                </a:r>
                <a:r>
                  <a:rPr lang="it-IT" sz="1800" dirty="0" err="1"/>
                  <a:t>correlation</a:t>
                </a:r>
                <a:r>
                  <a:rPr lang="it-IT" sz="1800" dirty="0"/>
                  <a:t> </a:t>
                </a:r>
                <a:r>
                  <a:rPr lang="it-IT" sz="1800" dirty="0" err="1"/>
                  <a:t>term</a:t>
                </a:r>
                <a:r>
                  <a:rPr lang="it-IT" sz="1800" dirty="0"/>
                  <a:t> </a:t>
                </a:r>
                <a:r>
                  <a:rPr lang="it-IT" sz="1800" dirty="0" err="1"/>
                  <a:t>is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null</a:t>
                </a:r>
                <a:r>
                  <a:rPr lang="it-IT" sz="1800" dirty="0"/>
                  <a:t>. </a:t>
                </a:r>
                <a:r>
                  <a:rPr lang="it-IT" sz="1800" dirty="0" err="1"/>
                  <a:t>Thus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measuring</a:t>
                </a:r>
                <a:r>
                  <a:rPr lang="it-IT" sz="1800" dirty="0"/>
                  <a:t> spot and </a:t>
                </a:r>
                <a:r>
                  <a:rPr lang="it-IT" sz="1800" dirty="0" err="1"/>
                  <a:t>angular</a:t>
                </a:r>
                <a:r>
                  <a:rPr lang="it-IT" sz="1800" dirty="0"/>
                  <a:t> </a:t>
                </a:r>
                <a:r>
                  <a:rPr lang="it-IT" sz="1800" dirty="0" err="1"/>
                  <a:t>distribution</a:t>
                </a:r>
                <a:r>
                  <a:rPr lang="it-IT" sz="1800" dirty="0"/>
                  <a:t> </a:t>
                </a:r>
                <a:r>
                  <a:rPr lang="it-IT" sz="1800" dirty="0" err="1"/>
                  <a:t>provides</a:t>
                </a:r>
                <a:r>
                  <a:rPr lang="it-IT" sz="1800" dirty="0"/>
                  <a:t> an </a:t>
                </a:r>
                <a:r>
                  <a:rPr lang="it-IT" sz="1800" dirty="0" err="1"/>
                  <a:t>emittance</a:t>
                </a:r>
                <a:r>
                  <a:rPr lang="it-IT" sz="1800" dirty="0"/>
                  <a:t> </a:t>
                </a:r>
                <a:r>
                  <a:rPr lang="it-IT" sz="1800" dirty="0" err="1"/>
                  <a:t>measurement</a:t>
                </a:r>
                <a:r>
                  <a:rPr lang="it-IT" sz="1800" dirty="0"/>
                  <a:t>.</a:t>
                </a:r>
              </a:p>
              <a:p>
                <a:r>
                  <a:rPr lang="it-IT" sz="1800" dirty="0" err="1"/>
                  <a:t>Experimentally</a:t>
                </a:r>
                <a:r>
                  <a:rPr lang="it-IT" sz="1800" dirty="0"/>
                  <a:t>, the spot </a:t>
                </a:r>
                <a:r>
                  <a:rPr lang="it-IT" sz="1800" dirty="0" err="1"/>
                  <a:t>is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measured</a:t>
                </a:r>
                <a:r>
                  <a:rPr lang="it-IT" sz="1800" dirty="0"/>
                  <a:t> by the detector in the image </a:t>
                </a:r>
                <a:r>
                  <a:rPr lang="it-IT" sz="1800" dirty="0" err="1"/>
                  <a:t>plane</a:t>
                </a:r>
                <a:r>
                  <a:rPr lang="it-IT" sz="1800" dirty="0"/>
                  <a:t> of a </a:t>
                </a:r>
                <a:r>
                  <a:rPr lang="it-IT" sz="1800" dirty="0" err="1"/>
                  <a:t>lens</a:t>
                </a:r>
                <a:r>
                  <a:rPr lang="it-IT" sz="1800" dirty="0"/>
                  <a:t>. </a:t>
                </a:r>
                <a:r>
                  <a:rPr lang="it-IT" sz="1800" dirty="0" err="1"/>
                  <a:t>Whereas</a:t>
                </a:r>
                <a:r>
                  <a:rPr lang="it-IT" sz="1800" dirty="0"/>
                  <a:t> the </a:t>
                </a:r>
                <a:r>
                  <a:rPr lang="it-IT" sz="1800" dirty="0" err="1"/>
                  <a:t>angular</a:t>
                </a:r>
                <a:r>
                  <a:rPr lang="it-IT" sz="1800" dirty="0"/>
                  <a:t> </a:t>
                </a:r>
                <a:r>
                  <a:rPr lang="it-IT" sz="1800" dirty="0" err="1"/>
                  <a:t>distribution</a:t>
                </a:r>
                <a:r>
                  <a:rPr lang="it-IT" sz="1800" dirty="0"/>
                  <a:t> can be </a:t>
                </a:r>
                <a:r>
                  <a:rPr lang="it-IT" sz="1800" dirty="0" err="1"/>
                  <a:t>observed</a:t>
                </a:r>
                <a:r>
                  <a:rPr lang="it-IT" sz="1800" dirty="0"/>
                  <a:t> </a:t>
                </a:r>
                <a:r>
                  <a:rPr lang="it-IT" sz="1800" dirty="0" err="1"/>
                  <a:t>placing</a:t>
                </a:r>
                <a:r>
                  <a:rPr lang="it-IT" sz="1800" dirty="0"/>
                  <a:t> the camera in the </a:t>
                </a:r>
                <a:r>
                  <a:rPr lang="it-IT" sz="1800" dirty="0" err="1"/>
                  <a:t>lens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focal</a:t>
                </a:r>
                <a:r>
                  <a:rPr lang="it-IT" sz="1800" dirty="0"/>
                  <a:t> </a:t>
                </a:r>
                <a:r>
                  <a:rPr lang="it-IT" sz="1800" dirty="0" err="1"/>
                  <a:t>plane</a:t>
                </a:r>
                <a:r>
                  <a:rPr lang="it-IT" sz="1800" dirty="0"/>
                  <a:t>.</a:t>
                </a:r>
              </a:p>
            </p:txBody>
          </p:sp>
        </mc:Choice>
        <mc:Fallback xmlns="">
          <p:sp>
            <p:nvSpPr>
              <p:cNvPr id="10" name="Segnaposto contenuto 2">
                <a:extLst>
                  <a:ext uri="{FF2B5EF4-FFF2-40B4-BE49-F238E27FC236}">
                    <a16:creationId xmlns:a16="http://schemas.microsoft.com/office/drawing/2014/main" id="{616FD610-2F73-104F-A87E-A3B4B3DCC6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8300" y="1092200"/>
                <a:ext cx="7395073" cy="5264150"/>
              </a:xfrm>
              <a:blipFill>
                <a:blip r:embed="rId3"/>
                <a:stretch>
                  <a:fillRect l="-515" t="-962" r="-6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99481354-6375-3542-AE03-1CA8A0D61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32" y="4071522"/>
            <a:ext cx="2070941" cy="188063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A2F986E-64F8-FF45-B8BC-77CAC6B91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78" y="4007059"/>
            <a:ext cx="2165481" cy="200956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54784D-2301-6247-9FC4-DF7DDC6A31F8}"/>
              </a:ext>
            </a:extLst>
          </p:cNvPr>
          <p:cNvSpPr txBox="1"/>
          <p:nvPr/>
        </p:nvSpPr>
        <p:spPr>
          <a:xfrm>
            <a:off x="1759226" y="5952161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6AE0BDC-3AE2-4141-A799-961044A77C2D}"/>
              </a:ext>
            </a:extLst>
          </p:cNvPr>
          <p:cNvSpPr txBox="1"/>
          <p:nvPr/>
        </p:nvSpPr>
        <p:spPr>
          <a:xfrm>
            <a:off x="3890653" y="6012486"/>
            <a:ext cx="239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OTR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C867C5AC-4AC8-6242-96CD-C545B6FBF8D4}"/>
              </a:ext>
            </a:extLst>
          </p:cNvPr>
          <p:cNvCxnSpPr/>
          <p:nvPr/>
        </p:nvCxnSpPr>
        <p:spPr>
          <a:xfrm flipV="1">
            <a:off x="4784035" y="1636544"/>
            <a:ext cx="384313" cy="49705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87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4" grpId="0"/>
      <p:bldP spid="1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A2E8D26BE99743AB97C73FD76A5791" ma:contentTypeVersion="8" ma:contentTypeDescription="Create a new document." ma:contentTypeScope="" ma:versionID="36bd8d689a86858d083fc88ab732be4b">
  <xsd:schema xmlns:xsd="http://www.w3.org/2001/XMLSchema" xmlns:xs="http://www.w3.org/2001/XMLSchema" xmlns:p="http://schemas.microsoft.com/office/2006/metadata/properties" xmlns:ns2="d2f58146-df91-4f4c-ac4b-3df961261958" targetNamespace="http://schemas.microsoft.com/office/2006/metadata/properties" ma:root="true" ma:fieldsID="18b303545fe5ca3f66236553020cbaf2" ns2:_="">
    <xsd:import namespace="d2f58146-df91-4f4c-ac4b-3df9612619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f58146-df91-4f4c-ac4b-3df9612619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341A0E-EEA3-4AAB-82B9-8C72204ED3C9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d2f58146-df91-4f4c-ac4b-3df961261958"/>
  </ds:schemaRefs>
</ds:datastoreItem>
</file>

<file path=customXml/itemProps2.xml><?xml version="1.0" encoding="utf-8"?>
<ds:datastoreItem xmlns:ds="http://schemas.openxmlformats.org/officeDocument/2006/customXml" ds:itemID="{8B549305-6F21-4829-B00A-01E44C3698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f58146-df91-4f4c-ac4b-3df9612619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F1CE8E-05C1-4B81-A4AB-453F2DE4D4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54228</TotalTime>
  <Words>1608</Words>
  <Application>Microsoft Macintosh PowerPoint</Application>
  <PresentationFormat>Widescreen</PresentationFormat>
  <Paragraphs>248</Paragraphs>
  <Slides>22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Times New Roman</vt:lpstr>
      <vt:lpstr>Tema di Office</vt:lpstr>
      <vt:lpstr>Single shot diagnostics for plasma accelerated beams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Passaggio di anno</dc:title>
  <dc:subject/>
  <dc:creator>Matteo Cesarini</dc:creator>
  <cp:keywords/>
  <dc:description/>
  <cp:lastModifiedBy>Matteo Cesarini</cp:lastModifiedBy>
  <cp:revision>337</cp:revision>
  <cp:lastPrinted>2019-10-15T18:59:47Z</cp:lastPrinted>
  <dcterms:created xsi:type="dcterms:W3CDTF">2016-02-21T12:12:22Z</dcterms:created>
  <dcterms:modified xsi:type="dcterms:W3CDTF">2019-10-15T19:11:55Z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0x010100A0A2E8D26BE99743AB97C73FD76A5791</vt:lpwstr>
  </property>
</Properties>
</file>