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31" r:id="rId2"/>
    <p:sldId id="343" r:id="rId3"/>
    <p:sldId id="349" r:id="rId4"/>
    <p:sldId id="354" r:id="rId5"/>
    <p:sldId id="347" r:id="rId6"/>
    <p:sldId id="346" r:id="rId7"/>
    <p:sldId id="351" r:id="rId8"/>
    <p:sldId id="353" r:id="rId9"/>
    <p:sldId id="348" r:id="rId10"/>
    <p:sldId id="344" r:id="rId11"/>
    <p:sldId id="345" r:id="rId12"/>
    <p:sldId id="335" r:id="rId13"/>
    <p:sldId id="340" r:id="rId14"/>
    <p:sldId id="339" r:id="rId15"/>
    <p:sldId id="342" r:id="rId16"/>
    <p:sldId id="355" r:id="rId17"/>
    <p:sldId id="352" r:id="rId18"/>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48" autoAdjust="0"/>
    <p:restoredTop sz="94286" autoAdjust="0"/>
  </p:normalViewPr>
  <p:slideViewPr>
    <p:cSldViewPr>
      <p:cViewPr>
        <p:scale>
          <a:sx n="80" d="100"/>
          <a:sy n="80" d="100"/>
        </p:scale>
        <p:origin x="-17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F14FB4AE-978A-471D-9394-EF972B422B21}" type="datetimeFigureOut">
              <a:rPr lang="it-IT" smtClean="0"/>
              <a:pPr/>
              <a:t>22/12/2009</a:t>
            </a:fld>
            <a:endParaRPr lang="it-IT"/>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4E19989-6557-4F2C-9D86-F36066854912}" type="slidenum">
              <a:rPr lang="it-IT" smtClean="0"/>
              <a:pPr/>
              <a:t>‹#›</a:t>
            </a:fld>
            <a:endParaRPr 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81795CC5-E700-4932-BD63-D26AFD91A13D}" type="datetimeFigureOut">
              <a:rPr lang="it-IT" smtClean="0"/>
              <a:pPr/>
              <a:t>22/12/2009</a:t>
            </a:fld>
            <a:endParaRPr lang="it-IT"/>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B3B180C8-408F-4430-8F84-1285F7A83130}" type="slidenum">
              <a:rPr lang="it-IT" smtClean="0"/>
              <a:pPr/>
              <a:t>‹#›</a:t>
            </a:fld>
            <a:endParaRPr lang="it-IT"/>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228600"/>
            <a:ext cx="9144000" cy="685800"/>
          </a:xfrm>
          <a:prstGeom prst="rect">
            <a:avLst/>
          </a:prstGeom>
          <a:solidFill>
            <a:schemeClr val="accent1">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Date Placeholder 3"/>
          <p:cNvSpPr txBox="1">
            <a:spLocks/>
          </p:cNvSpPr>
          <p:nvPr userDrawn="1"/>
        </p:nvSpPr>
        <p:spPr>
          <a:xfrm>
            <a:off x="152400" y="6477000"/>
            <a:ext cx="2438400" cy="349250"/>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smtClean="0">
                <a:ln>
                  <a:noFill/>
                </a:ln>
                <a:solidFill>
                  <a:schemeClr val="tx1">
                    <a:tint val="75000"/>
                  </a:schemeClr>
                </a:solidFill>
                <a:effectLst/>
                <a:uLnTx/>
                <a:uFillTx/>
                <a:latin typeface="+mn-lt"/>
                <a:ea typeface="+mn-ea"/>
                <a:cs typeface="+mn-cs"/>
              </a:rPr>
              <a:t>ATLASMi</a:t>
            </a:r>
          </a:p>
        </p:txBody>
      </p:sp>
      <p:sp>
        <p:nvSpPr>
          <p:cNvPr id="11" name="Rectangle 10"/>
          <p:cNvSpPr/>
          <p:nvPr userDrawn="1"/>
        </p:nvSpPr>
        <p:spPr>
          <a:xfrm flipV="1">
            <a:off x="0" y="6400800"/>
            <a:ext cx="9144000" cy="45719"/>
          </a:xfrm>
          <a:prstGeom prst="rect">
            <a:avLst/>
          </a:prstGeom>
          <a:solidFill>
            <a:schemeClr val="accent1">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itle 18"/>
          <p:cNvSpPr>
            <a:spLocks noGrp="1"/>
          </p:cNvSpPr>
          <p:nvPr>
            <p:ph type="title"/>
          </p:nvPr>
        </p:nvSpPr>
        <p:spPr>
          <a:xfrm>
            <a:off x="0" y="228600"/>
            <a:ext cx="9144000" cy="609600"/>
          </a:xfrm>
          <a:prstGeom prst="rect">
            <a:avLst/>
          </a:prstGeom>
        </p:spPr>
        <p:txBody>
          <a:bodyPr/>
          <a:lstStyle>
            <a:lvl1pPr algn="l">
              <a:defRPr>
                <a:solidFill>
                  <a:schemeClr val="bg1"/>
                </a:solidFill>
              </a:defRPr>
            </a:lvl1pPr>
          </a:lstStyle>
          <a:p>
            <a:r>
              <a:rPr lang="en-US" dirty="0" smtClean="0"/>
              <a:t>Click to edit Master title style</a:t>
            </a:r>
            <a:endParaRPr lang="it-IT" dirty="0"/>
          </a:p>
        </p:txBody>
      </p:sp>
      <p:sp>
        <p:nvSpPr>
          <p:cNvPr id="20" name="Date Placeholder 3"/>
          <p:cNvSpPr txBox="1">
            <a:spLocks/>
          </p:cNvSpPr>
          <p:nvPr userDrawn="1"/>
        </p:nvSpPr>
        <p:spPr>
          <a:xfrm>
            <a:off x="3810000" y="6477000"/>
            <a:ext cx="1676400" cy="349250"/>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smtClean="0">
                <a:ln>
                  <a:noFill/>
                </a:ln>
                <a:solidFill>
                  <a:schemeClr val="tx1">
                    <a:tint val="75000"/>
                  </a:schemeClr>
                </a:solidFill>
                <a:effectLst/>
                <a:uLnTx/>
                <a:uFillTx/>
                <a:latin typeface="+mn-lt"/>
                <a:ea typeface="+mn-ea"/>
                <a:cs typeface="+mn-cs"/>
              </a:rPr>
              <a:t>Lidia Dell’Asta</a:t>
            </a:r>
          </a:p>
        </p:txBody>
      </p:sp>
      <p:sp>
        <p:nvSpPr>
          <p:cNvPr id="7" name="Slide Number Placeholder 6"/>
          <p:cNvSpPr>
            <a:spLocks noGrp="1"/>
          </p:cNvSpPr>
          <p:nvPr>
            <p:ph type="sldNum" sz="quarter" idx="10"/>
          </p:nvPr>
        </p:nvSpPr>
        <p:spPr>
          <a:xfrm>
            <a:off x="6553200" y="6492875"/>
            <a:ext cx="2133600" cy="365125"/>
          </a:xfrm>
        </p:spPr>
        <p:txBody>
          <a:bodyPr/>
          <a:lstStyle/>
          <a:p>
            <a:fld id="{658DFAAD-4AE2-4B6A-81A1-CADA1B382BFC}"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6492875"/>
            <a:ext cx="2133600" cy="365125"/>
          </a:xfrm>
        </p:spPr>
        <p:txBody>
          <a:bodyPr/>
          <a:lstStyle/>
          <a:p>
            <a:fld id="{658DFAAD-4AE2-4B6A-81A1-CADA1B382BFC}"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a:prstGeom prst="rect">
            <a:avLst/>
          </a:prstGeom>
          <a:solidFill>
            <a:schemeClr val="accent1">
              <a:lumMod val="60000"/>
              <a:lumOff val="40000"/>
            </a:schemeClr>
          </a:solidFill>
          <a:ln w="57150">
            <a:solidFill>
              <a:schemeClr val="tx2">
                <a:lumMod val="60000"/>
                <a:lumOff val="40000"/>
              </a:schemeClr>
            </a:solidFill>
          </a:ln>
          <a:effectLst>
            <a:outerShdw blurRad="50800" dist="38100" dir="2700000" algn="tl" rotWithShape="0">
              <a:prstClr val="black">
                <a:alpha val="40000"/>
              </a:prstClr>
            </a:outerShdw>
          </a:effectLst>
        </p:spPr>
        <p:txBody>
          <a:bodyPr anchor="ctr"/>
          <a:lstStyle>
            <a:lvl1pPr algn="ctr">
              <a:lnSpc>
                <a:spcPct val="100000"/>
              </a:lnSpc>
              <a:defRPr/>
            </a:lvl1pPr>
          </a:lstStyle>
          <a:p>
            <a:r>
              <a:rPr lang="en-US" dirty="0" smtClean="0"/>
              <a:t>Click to edit Master title style</a:t>
            </a:r>
            <a:endParaRPr lang="it-IT" dirty="0"/>
          </a:p>
        </p:txBody>
      </p:sp>
      <p:sp>
        <p:nvSpPr>
          <p:cNvPr id="3" name="Slide Number Placeholder 2"/>
          <p:cNvSpPr>
            <a:spLocks noGrp="1"/>
          </p:cNvSpPr>
          <p:nvPr>
            <p:ph type="sldNum" sz="quarter" idx="10"/>
          </p:nvPr>
        </p:nvSpPr>
        <p:spPr/>
        <p:txBody>
          <a:bodyPr/>
          <a:lstStyle/>
          <a:p>
            <a:fld id="{658DFAAD-4AE2-4B6A-81A1-CADA1B382BFC}"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DFAAD-4AE2-4B6A-81A1-CADA1B382BFC}"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atlas-runquery.cern.ch/"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0"/>
            <a:ext cx="6781800" cy="2362200"/>
          </a:xfrm>
        </p:spPr>
        <p:txBody>
          <a:bodyPr/>
          <a:lstStyle/>
          <a:p>
            <a:r>
              <a:rPr lang="it-IT" dirty="0" smtClean="0"/>
              <a:t>W→</a:t>
            </a:r>
            <a:r>
              <a:rPr lang="el-GR" dirty="0" smtClean="0"/>
              <a:t>τν</a:t>
            </a:r>
            <a:r>
              <a:rPr lang="it-IT" dirty="0" smtClean="0"/>
              <a:t> Note</a:t>
            </a:r>
            <a:br>
              <a:rPr lang="it-IT" dirty="0" smtClean="0"/>
            </a:br>
            <a:r>
              <a:rPr lang="it-IT" dirty="0" smtClean="0"/>
              <a:t>&amp;</a:t>
            </a:r>
            <a:br>
              <a:rPr lang="it-IT" dirty="0" smtClean="0"/>
            </a:br>
            <a:r>
              <a:rPr lang="it-IT" dirty="0" smtClean="0"/>
              <a:t>Tau candidates in first data</a:t>
            </a:r>
            <a:endParaRPr lang="it-IT" dirty="0"/>
          </a:p>
        </p:txBody>
      </p:sp>
      <p:sp>
        <p:nvSpPr>
          <p:cNvPr id="3" name="Slide Number Placeholder 2"/>
          <p:cNvSpPr>
            <a:spLocks noGrp="1"/>
          </p:cNvSpPr>
          <p:nvPr>
            <p:ph type="sldNum" sz="quarter" idx="10"/>
          </p:nvPr>
        </p:nvSpPr>
        <p:spPr/>
        <p:txBody>
          <a:bodyPr/>
          <a:lstStyle/>
          <a:p>
            <a:fld id="{658DFAAD-4AE2-4B6A-81A1-CADA1B382BFC}" type="slidenum">
              <a:rPr lang="en-GB" smtClean="0"/>
              <a:pPr/>
              <a:t>1</a:t>
            </a:fld>
            <a:endParaRPr lang="en-GB" dirty="0"/>
          </a:p>
        </p:txBody>
      </p:sp>
      <p:sp>
        <p:nvSpPr>
          <p:cNvPr id="4" name="TextBox 3"/>
          <p:cNvSpPr txBox="1"/>
          <p:nvPr/>
        </p:nvSpPr>
        <p:spPr>
          <a:xfrm>
            <a:off x="3529713" y="4963180"/>
            <a:ext cx="2070055" cy="523220"/>
          </a:xfrm>
          <a:prstGeom prst="rect">
            <a:avLst/>
          </a:prstGeom>
          <a:noFill/>
        </p:spPr>
        <p:txBody>
          <a:bodyPr wrap="none" rtlCol="0">
            <a:spAutoFit/>
          </a:bodyPr>
          <a:lstStyle/>
          <a:p>
            <a:pPr algn="ctr"/>
            <a:r>
              <a:rPr lang="it-IT" sz="2800" dirty="0" smtClean="0"/>
              <a:t>Lidia e Attilio</a:t>
            </a:r>
          </a:p>
        </p:txBody>
      </p:sp>
      <p:sp>
        <p:nvSpPr>
          <p:cNvPr id="5" name="TextBox 4"/>
          <p:cNvSpPr txBox="1"/>
          <p:nvPr/>
        </p:nvSpPr>
        <p:spPr>
          <a:xfrm>
            <a:off x="2971800" y="6324600"/>
            <a:ext cx="3244414" cy="369332"/>
          </a:xfrm>
          <a:prstGeom prst="rect">
            <a:avLst/>
          </a:prstGeom>
          <a:noFill/>
        </p:spPr>
        <p:txBody>
          <a:bodyPr wrap="none" rtlCol="0">
            <a:spAutoFit/>
          </a:bodyPr>
          <a:lstStyle/>
          <a:p>
            <a:r>
              <a:rPr lang="it-IT" dirty="0" smtClean="0"/>
              <a:t>ATLASMi – 22nd December 2009</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a:t>
            </a:r>
            <a:r>
              <a:rPr lang="el-GR" dirty="0" smtClean="0"/>
              <a:t>τν</a:t>
            </a:r>
            <a:r>
              <a:rPr lang="it-IT" dirty="0" smtClean="0"/>
              <a:t> Note - Index</a:t>
            </a:r>
            <a:endParaRPr lang="it-IT" dirty="0"/>
          </a:p>
        </p:txBody>
      </p:sp>
      <p:sp>
        <p:nvSpPr>
          <p:cNvPr id="3" name="Slide Number Placeholder 2"/>
          <p:cNvSpPr>
            <a:spLocks noGrp="1"/>
          </p:cNvSpPr>
          <p:nvPr>
            <p:ph type="sldNum" sz="quarter" idx="10"/>
          </p:nvPr>
        </p:nvSpPr>
        <p:spPr/>
        <p:txBody>
          <a:bodyPr/>
          <a:lstStyle/>
          <a:p>
            <a:fld id="{658DFAAD-4AE2-4B6A-81A1-CADA1B382BFC}" type="slidenum">
              <a:rPr lang="en-GB" smtClean="0"/>
              <a:pPr/>
              <a:t>10</a:t>
            </a:fld>
            <a:endParaRPr lang="en-GB" dirty="0"/>
          </a:p>
        </p:txBody>
      </p:sp>
      <p:pic>
        <p:nvPicPr>
          <p:cNvPr id="2050" name="Picture 2"/>
          <p:cNvPicPr>
            <a:picLocks noChangeAspect="1" noChangeArrowheads="1"/>
          </p:cNvPicPr>
          <p:nvPr/>
        </p:nvPicPr>
        <p:blipFill>
          <a:blip r:embed="rId2" cstate="print"/>
          <a:srcRect b="46225"/>
          <a:stretch>
            <a:fillRect/>
          </a:stretch>
        </p:blipFill>
        <p:spPr bwMode="auto">
          <a:xfrm>
            <a:off x="304800" y="1066800"/>
            <a:ext cx="6734175" cy="4953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a:t>
            </a:r>
            <a:r>
              <a:rPr lang="el-GR" dirty="0" smtClean="0"/>
              <a:t>τν</a:t>
            </a:r>
            <a:r>
              <a:rPr lang="it-IT" dirty="0" smtClean="0"/>
              <a:t> Note - Index</a:t>
            </a:r>
            <a:endParaRPr lang="it-IT" dirty="0"/>
          </a:p>
        </p:txBody>
      </p:sp>
      <p:sp>
        <p:nvSpPr>
          <p:cNvPr id="3" name="Slide Number Placeholder 2"/>
          <p:cNvSpPr>
            <a:spLocks noGrp="1"/>
          </p:cNvSpPr>
          <p:nvPr>
            <p:ph type="sldNum" sz="quarter" idx="10"/>
          </p:nvPr>
        </p:nvSpPr>
        <p:spPr/>
        <p:txBody>
          <a:bodyPr/>
          <a:lstStyle/>
          <a:p>
            <a:fld id="{658DFAAD-4AE2-4B6A-81A1-CADA1B382BFC}" type="slidenum">
              <a:rPr lang="en-GB" smtClean="0"/>
              <a:pPr/>
              <a:t>11</a:t>
            </a:fld>
            <a:endParaRPr lang="en-GB" dirty="0"/>
          </a:p>
        </p:txBody>
      </p:sp>
      <p:pic>
        <p:nvPicPr>
          <p:cNvPr id="2050" name="Picture 2"/>
          <p:cNvPicPr>
            <a:picLocks noChangeAspect="1" noChangeArrowheads="1"/>
          </p:cNvPicPr>
          <p:nvPr/>
        </p:nvPicPr>
        <p:blipFill>
          <a:blip r:embed="rId2" cstate="print"/>
          <a:srcRect t="53775"/>
          <a:stretch>
            <a:fillRect/>
          </a:stretch>
        </p:blipFill>
        <p:spPr bwMode="auto">
          <a:xfrm>
            <a:off x="276225" y="1143000"/>
            <a:ext cx="6734175" cy="42576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D3PD – technical details</a:t>
            </a:r>
            <a:endParaRPr lang="en-GB" dirty="0"/>
          </a:p>
        </p:txBody>
      </p:sp>
      <p:sp>
        <p:nvSpPr>
          <p:cNvPr id="3" name="Slide Number Placeholder 2"/>
          <p:cNvSpPr>
            <a:spLocks noGrp="1"/>
          </p:cNvSpPr>
          <p:nvPr>
            <p:ph type="sldNum" sz="quarter" idx="10"/>
          </p:nvPr>
        </p:nvSpPr>
        <p:spPr/>
        <p:txBody>
          <a:bodyPr/>
          <a:lstStyle/>
          <a:p>
            <a:fld id="{658DFAAD-4AE2-4B6A-81A1-CADA1B382BFC}" type="slidenum">
              <a:rPr lang="en-GB" smtClean="0"/>
              <a:pPr/>
              <a:t>12</a:t>
            </a:fld>
            <a:endParaRPr lang="en-GB" dirty="0"/>
          </a:p>
        </p:txBody>
      </p:sp>
      <p:sp>
        <p:nvSpPr>
          <p:cNvPr id="4" name="TextBox 3"/>
          <p:cNvSpPr txBox="1"/>
          <p:nvPr/>
        </p:nvSpPr>
        <p:spPr>
          <a:xfrm>
            <a:off x="304800" y="967800"/>
            <a:ext cx="8534400" cy="5509200"/>
          </a:xfrm>
          <a:prstGeom prst="rect">
            <a:avLst/>
          </a:prstGeom>
          <a:noFill/>
        </p:spPr>
        <p:txBody>
          <a:bodyPr wrap="square" rtlCol="0">
            <a:spAutoFit/>
          </a:bodyPr>
          <a:lstStyle/>
          <a:p>
            <a:pPr>
              <a:buFont typeface="Wingdings" pitchFamily="2" charset="2"/>
              <a:buChar char="ü"/>
            </a:pPr>
            <a:r>
              <a:rPr lang="en-GB" sz="1600" dirty="0" smtClean="0"/>
              <a:t> to produce D3PD, check out and compile:</a:t>
            </a:r>
          </a:p>
          <a:p>
            <a:pPr lvl="1">
              <a:buFont typeface="Wingdings" pitchFamily="2" charset="2"/>
              <a:buChar char="ü"/>
            </a:pPr>
            <a:r>
              <a:rPr lang="en-GB" sz="1600" dirty="0" smtClean="0"/>
              <a:t> JetD3PDMaker-r252088</a:t>
            </a:r>
          </a:p>
          <a:p>
            <a:pPr lvl="1">
              <a:buFont typeface="Wingdings" pitchFamily="2" charset="2"/>
              <a:buChar char="ü"/>
            </a:pPr>
            <a:r>
              <a:rPr lang="en-GB" sz="1600" dirty="0" smtClean="0"/>
              <a:t> MinBiasD3PDMaker-00-00-05</a:t>
            </a:r>
          </a:p>
          <a:p>
            <a:pPr lvl="1">
              <a:buFont typeface="Wingdings" pitchFamily="2" charset="2"/>
              <a:buChar char="ü"/>
            </a:pPr>
            <a:r>
              <a:rPr lang="en-GB" sz="1600" dirty="0" smtClean="0"/>
              <a:t> MissingETD3PDMaker-00-03-02</a:t>
            </a:r>
          </a:p>
          <a:p>
            <a:pPr lvl="1">
              <a:buFont typeface="Wingdings" pitchFamily="2" charset="2"/>
              <a:buChar char="ü"/>
            </a:pPr>
            <a:r>
              <a:rPr lang="en-GB" sz="1600" dirty="0" smtClean="0"/>
              <a:t> TauD3PDMaker-r254873</a:t>
            </a:r>
          </a:p>
          <a:p>
            <a:pPr lvl="1">
              <a:buFont typeface="Wingdings" pitchFamily="2" charset="2"/>
              <a:buChar char="ü"/>
            </a:pPr>
            <a:r>
              <a:rPr lang="en-GB" sz="1600" dirty="0" smtClean="0"/>
              <a:t> TrackD3PDMaker-00-01-03 </a:t>
            </a:r>
          </a:p>
          <a:p>
            <a:pPr lvl="1">
              <a:buFont typeface="Wingdings" pitchFamily="2" charset="2"/>
              <a:buChar char="ü"/>
            </a:pPr>
            <a:r>
              <a:rPr lang="en-GB" sz="1600" dirty="0" smtClean="0"/>
              <a:t> MissingETGoodness-00-00-09</a:t>
            </a:r>
          </a:p>
          <a:p>
            <a:pPr lvl="1">
              <a:buFont typeface="Wingdings" pitchFamily="2" charset="2"/>
              <a:buChar char="ü"/>
            </a:pPr>
            <a:r>
              <a:rPr lang="en-GB" sz="1600" dirty="0" smtClean="0"/>
              <a:t> MissingETPerformance-00-05-34</a:t>
            </a:r>
          </a:p>
          <a:p>
            <a:pPr lvl="1">
              <a:buFont typeface="Wingdings" pitchFamily="2" charset="2"/>
              <a:buChar char="ü"/>
            </a:pPr>
            <a:endParaRPr lang="en-GB" sz="1600" dirty="0" smtClean="0"/>
          </a:p>
          <a:p>
            <a:pPr>
              <a:buFont typeface="Wingdings" pitchFamily="2" charset="2"/>
              <a:buChar char="ü"/>
            </a:pPr>
            <a:r>
              <a:rPr lang="en-GB" sz="1600" dirty="0" smtClean="0"/>
              <a:t>  </a:t>
            </a:r>
            <a:r>
              <a:rPr lang="en-GB" sz="1600" u="sng" dirty="0" smtClean="0"/>
              <a:t>DATA</a:t>
            </a:r>
          </a:p>
          <a:p>
            <a:pPr lvl="1">
              <a:buFont typeface="Wingdings" pitchFamily="2" charset="2"/>
              <a:buChar char="ü"/>
            </a:pPr>
            <a:r>
              <a:rPr lang="en-GB" sz="1600" dirty="0" smtClean="0"/>
              <a:t> </a:t>
            </a:r>
            <a:r>
              <a:rPr lang="en-GB" sz="1600" dirty="0" err="1" smtClean="0"/>
              <a:t>EventDetails</a:t>
            </a:r>
            <a:r>
              <a:rPr lang="en-GB" sz="1600" dirty="0" smtClean="0"/>
              <a:t> (</a:t>
            </a:r>
            <a:r>
              <a:rPr lang="en-GB" sz="1600" dirty="0" err="1" smtClean="0"/>
              <a:t>EventNumber</a:t>
            </a:r>
            <a:r>
              <a:rPr lang="en-GB" sz="1600" dirty="0" smtClean="0"/>
              <a:t>, </a:t>
            </a:r>
            <a:r>
              <a:rPr lang="en-GB" sz="1600" dirty="0" err="1" smtClean="0"/>
              <a:t>lbn</a:t>
            </a:r>
            <a:r>
              <a:rPr lang="en-GB" sz="1600" dirty="0" smtClean="0"/>
              <a:t>...)</a:t>
            </a:r>
          </a:p>
          <a:p>
            <a:pPr lvl="1">
              <a:buFont typeface="Wingdings" pitchFamily="2" charset="2"/>
              <a:buChar char="ü"/>
            </a:pPr>
            <a:r>
              <a:rPr lang="en-GB" sz="1600" dirty="0" smtClean="0"/>
              <a:t> electrons, photons, </a:t>
            </a:r>
            <a:r>
              <a:rPr lang="en-GB" sz="1600" dirty="0" err="1" smtClean="0"/>
              <a:t>muons</a:t>
            </a:r>
            <a:r>
              <a:rPr lang="en-GB" sz="1600" dirty="0" smtClean="0"/>
              <a:t> (</a:t>
            </a:r>
            <a:r>
              <a:rPr lang="en-GB" sz="1600" dirty="0" err="1" smtClean="0"/>
              <a:t>StacoMuonCollection</a:t>
            </a:r>
            <a:r>
              <a:rPr lang="en-GB" sz="1600" dirty="0" smtClean="0"/>
              <a:t>)</a:t>
            </a:r>
          </a:p>
          <a:p>
            <a:pPr lvl="1">
              <a:buFont typeface="Wingdings" pitchFamily="2" charset="2"/>
              <a:buChar char="ü"/>
            </a:pPr>
            <a:r>
              <a:rPr lang="en-GB" sz="1600" dirty="0" smtClean="0"/>
              <a:t> jets (Cone4H1TopoJets, Cone4H1TowerJets, AntiKt4H1TopoJets…)</a:t>
            </a:r>
          </a:p>
          <a:p>
            <a:pPr lvl="1">
              <a:buFont typeface="Wingdings" pitchFamily="2" charset="2"/>
              <a:buChar char="ü"/>
            </a:pPr>
            <a:r>
              <a:rPr lang="en-GB" sz="1600" dirty="0" smtClean="0"/>
              <a:t> </a:t>
            </a:r>
            <a:r>
              <a:rPr lang="en-GB" sz="1600" dirty="0" err="1" smtClean="0"/>
              <a:t>missingET</a:t>
            </a:r>
            <a:r>
              <a:rPr lang="en-GB" sz="1600" dirty="0" smtClean="0"/>
              <a:t> (</a:t>
            </a:r>
            <a:r>
              <a:rPr lang="en-GB" sz="1600" dirty="0" err="1" smtClean="0"/>
              <a:t>RefFinal</a:t>
            </a:r>
            <a:r>
              <a:rPr lang="en-GB" sz="1600" dirty="0" smtClean="0"/>
              <a:t>, Final, </a:t>
            </a:r>
            <a:r>
              <a:rPr lang="en-GB" sz="1600" dirty="0" err="1" smtClean="0"/>
              <a:t>Topo</a:t>
            </a:r>
            <a:r>
              <a:rPr lang="en-GB" sz="1600" dirty="0" smtClean="0"/>
              <a:t>, Base…)</a:t>
            </a:r>
          </a:p>
          <a:p>
            <a:pPr lvl="1">
              <a:buFont typeface="Wingdings" pitchFamily="2" charset="2"/>
              <a:buChar char="ü"/>
            </a:pPr>
            <a:r>
              <a:rPr lang="en-GB" sz="1600" dirty="0" smtClean="0"/>
              <a:t> </a:t>
            </a:r>
            <a:r>
              <a:rPr lang="en-GB" sz="1600" dirty="0" err="1" smtClean="0"/>
              <a:t>taus</a:t>
            </a:r>
            <a:r>
              <a:rPr lang="en-GB" sz="1600" dirty="0" smtClean="0"/>
              <a:t> (</a:t>
            </a:r>
            <a:r>
              <a:rPr lang="en-GB" sz="1600" dirty="0" err="1" smtClean="0"/>
              <a:t>TauRecContainer</a:t>
            </a:r>
            <a:r>
              <a:rPr lang="en-GB" sz="1600" dirty="0" smtClean="0"/>
              <a:t>)</a:t>
            </a:r>
          </a:p>
          <a:p>
            <a:pPr lvl="1">
              <a:buFont typeface="Wingdings" pitchFamily="2" charset="2"/>
              <a:buChar char="ü"/>
            </a:pPr>
            <a:r>
              <a:rPr lang="en-GB" sz="1600" dirty="0" smtClean="0"/>
              <a:t> tracks and vertexes (primary, conversions)</a:t>
            </a:r>
          </a:p>
          <a:p>
            <a:pPr lvl="1"/>
            <a:endParaRPr lang="en-GB" sz="1600" dirty="0" smtClean="0"/>
          </a:p>
          <a:p>
            <a:pPr>
              <a:buFont typeface="Wingdings" pitchFamily="2" charset="2"/>
              <a:buChar char="ü"/>
            </a:pPr>
            <a:r>
              <a:rPr lang="en-GB" sz="1600" dirty="0" smtClean="0"/>
              <a:t> </a:t>
            </a:r>
            <a:r>
              <a:rPr lang="en-GB" sz="1600" u="sng" dirty="0" smtClean="0"/>
              <a:t>MC</a:t>
            </a:r>
            <a:r>
              <a:rPr lang="en-GB" sz="1600" dirty="0" smtClean="0"/>
              <a:t>: DATA + ...</a:t>
            </a:r>
          </a:p>
          <a:p>
            <a:pPr lvl="1">
              <a:buFont typeface="Wingdings" pitchFamily="2" charset="2"/>
              <a:buChar char="ü"/>
            </a:pPr>
            <a:r>
              <a:rPr lang="en-GB" sz="1600" dirty="0" err="1" smtClean="0"/>
              <a:t>missingET</a:t>
            </a:r>
            <a:r>
              <a:rPr lang="en-GB" sz="1600" dirty="0" smtClean="0"/>
              <a:t>: truth</a:t>
            </a:r>
          </a:p>
          <a:p>
            <a:pPr lvl="1">
              <a:buFont typeface="Wingdings" pitchFamily="2" charset="2"/>
              <a:buChar char="ü"/>
            </a:pPr>
            <a:endParaRPr lang="en-GB" sz="1600" dirty="0" smtClean="0"/>
          </a:p>
          <a:p>
            <a:pPr>
              <a:buFont typeface="Wingdings" pitchFamily="2" charset="2"/>
              <a:buChar char="ü"/>
            </a:pPr>
            <a:r>
              <a:rPr lang="en-GB" sz="1600" dirty="0" smtClean="0"/>
              <a:t> no trigger info for the moment</a:t>
            </a:r>
          </a:p>
          <a:p>
            <a:pPr>
              <a:buFont typeface="Wingdings" pitchFamily="2" charset="2"/>
              <a:buChar char="ü"/>
            </a:pPr>
            <a:r>
              <a:rPr lang="en-GB" sz="1600" dirty="0" smtClean="0"/>
              <a:t> all the other truth information have just been added in the D3PDMaker package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Atlas Run Query</a:t>
            </a:r>
            <a:endParaRPr lang="en-GB" dirty="0"/>
          </a:p>
        </p:txBody>
      </p:sp>
      <p:sp>
        <p:nvSpPr>
          <p:cNvPr id="3" name="Slide Number Placeholder 2"/>
          <p:cNvSpPr>
            <a:spLocks noGrp="1"/>
          </p:cNvSpPr>
          <p:nvPr>
            <p:ph type="sldNum" sz="quarter" idx="10"/>
          </p:nvPr>
        </p:nvSpPr>
        <p:spPr/>
        <p:txBody>
          <a:bodyPr/>
          <a:lstStyle/>
          <a:p>
            <a:fld id="{658DFAAD-4AE2-4B6A-81A1-CADA1B382BFC}" type="slidenum">
              <a:rPr lang="en-GB" smtClean="0"/>
              <a:pPr/>
              <a:t>13</a:t>
            </a:fld>
            <a:endParaRPr lang="en-GB" dirty="0"/>
          </a:p>
        </p:txBody>
      </p:sp>
      <p:sp>
        <p:nvSpPr>
          <p:cNvPr id="5" name="TextBox 4"/>
          <p:cNvSpPr txBox="1"/>
          <p:nvPr/>
        </p:nvSpPr>
        <p:spPr>
          <a:xfrm>
            <a:off x="228600" y="1066800"/>
            <a:ext cx="8686800" cy="3785652"/>
          </a:xfrm>
          <a:prstGeom prst="rect">
            <a:avLst/>
          </a:prstGeom>
          <a:noFill/>
        </p:spPr>
        <p:txBody>
          <a:bodyPr wrap="square" rtlCol="0">
            <a:spAutoFit/>
          </a:bodyPr>
          <a:lstStyle/>
          <a:p>
            <a:pPr>
              <a:buFont typeface="Wingdings" pitchFamily="2" charset="2"/>
              <a:buChar char="ü"/>
            </a:pPr>
            <a:r>
              <a:rPr lang="en-GB" sz="1600" dirty="0" smtClean="0"/>
              <a:t> make your selection:</a:t>
            </a:r>
          </a:p>
          <a:p>
            <a:pPr lvl="1">
              <a:buFont typeface="Arial" pitchFamily="34" charset="0"/>
              <a:buChar char="•"/>
            </a:pPr>
            <a:r>
              <a:rPr lang="en-GB" sz="1600" dirty="0" smtClean="0"/>
              <a:t> time</a:t>
            </a:r>
          </a:p>
          <a:p>
            <a:pPr lvl="1">
              <a:buFont typeface="Arial" pitchFamily="34" charset="0"/>
              <a:buChar char="•"/>
            </a:pPr>
            <a:r>
              <a:rPr lang="en-GB" sz="1600" dirty="0" smtClean="0"/>
              <a:t> run duration</a:t>
            </a:r>
          </a:p>
          <a:p>
            <a:pPr lvl="1">
              <a:buFont typeface="Arial" pitchFamily="34" charset="0"/>
              <a:buChar char="•"/>
            </a:pPr>
            <a:r>
              <a:rPr lang="en-GB" sz="1600" dirty="0" smtClean="0"/>
              <a:t> number of events collected</a:t>
            </a:r>
          </a:p>
          <a:p>
            <a:pPr lvl="1">
              <a:buFont typeface="Arial" pitchFamily="34" charset="0"/>
              <a:buChar char="•"/>
            </a:pPr>
            <a:r>
              <a:rPr lang="en-GB" sz="1600" dirty="0" smtClean="0"/>
              <a:t> data type (900GeV or 2(!)</a:t>
            </a:r>
            <a:r>
              <a:rPr lang="en-GB" sz="1600" dirty="0" err="1" smtClean="0"/>
              <a:t>TeV</a:t>
            </a:r>
            <a:r>
              <a:rPr lang="en-GB" sz="1600" dirty="0" smtClean="0"/>
              <a:t>)</a:t>
            </a:r>
          </a:p>
          <a:p>
            <a:pPr lvl="1">
              <a:buFont typeface="Arial" pitchFamily="34" charset="0"/>
              <a:buChar char="•"/>
            </a:pPr>
            <a:r>
              <a:rPr lang="en-GB" sz="1600" dirty="0" smtClean="0"/>
              <a:t> beam conditions (stable beam, number of bunches, beam energy, fill number...)</a:t>
            </a:r>
          </a:p>
          <a:p>
            <a:pPr lvl="1">
              <a:buFont typeface="Arial" pitchFamily="34" charset="0"/>
              <a:buChar char="•"/>
            </a:pPr>
            <a:r>
              <a:rPr lang="en-GB" sz="1600" dirty="0" smtClean="0"/>
              <a:t> magnets</a:t>
            </a:r>
          </a:p>
          <a:p>
            <a:pPr lvl="1">
              <a:buFont typeface="Arial" pitchFamily="34" charset="0"/>
              <a:buChar char="•"/>
            </a:pPr>
            <a:r>
              <a:rPr lang="en-GB" sz="1600" dirty="0" smtClean="0"/>
              <a:t> detectors in the data taking</a:t>
            </a:r>
          </a:p>
          <a:p>
            <a:pPr lvl="1">
              <a:buFont typeface="Arial" pitchFamily="34" charset="0"/>
              <a:buChar char="•"/>
            </a:pPr>
            <a:r>
              <a:rPr lang="en-GB" sz="1600" dirty="0" smtClean="0"/>
              <a:t> data quality</a:t>
            </a:r>
          </a:p>
          <a:p>
            <a:pPr lvl="1">
              <a:buFont typeface="Arial" pitchFamily="34" charset="0"/>
              <a:buChar char="•"/>
            </a:pPr>
            <a:r>
              <a:rPr lang="en-GB" sz="1600" dirty="0" smtClean="0"/>
              <a:t> trigger</a:t>
            </a:r>
          </a:p>
          <a:p>
            <a:pPr lvl="1">
              <a:buFont typeface="Arial" pitchFamily="34" charset="0"/>
              <a:buChar char="•"/>
            </a:pPr>
            <a:r>
              <a:rPr lang="en-GB" sz="1600" dirty="0" smtClean="0"/>
              <a:t> ...</a:t>
            </a:r>
          </a:p>
          <a:p>
            <a:pPr>
              <a:buFont typeface="Arial" pitchFamily="34" charset="0"/>
              <a:buChar char="•"/>
            </a:pPr>
            <a:endParaRPr lang="en-GB" sz="1600" dirty="0" smtClean="0"/>
          </a:p>
          <a:p>
            <a:pPr>
              <a:buFont typeface="Wingdings" pitchFamily="2" charset="2"/>
              <a:buChar char="ü"/>
            </a:pPr>
            <a:r>
              <a:rPr lang="en-GB" sz="1600" dirty="0" smtClean="0"/>
              <a:t> </a:t>
            </a:r>
            <a:r>
              <a:rPr lang="en-GB" sz="1600" dirty="0" err="1" smtClean="0"/>
              <a:t>AtlasRunQuery</a:t>
            </a:r>
            <a:r>
              <a:rPr lang="en-GB" sz="1600" dirty="0" smtClean="0"/>
              <a:t> gives a list of runs (and </a:t>
            </a:r>
            <a:r>
              <a:rPr lang="en-GB" sz="1600" dirty="0" err="1" smtClean="0"/>
              <a:t>lumi</a:t>
            </a:r>
            <a:r>
              <a:rPr lang="en-GB" sz="1600" dirty="0" smtClean="0"/>
              <a:t> block) with the selected conditions</a:t>
            </a:r>
          </a:p>
          <a:p>
            <a:pPr>
              <a:buFont typeface="Wingdings" pitchFamily="2" charset="2"/>
              <a:buChar char="ü"/>
            </a:pPr>
            <a:endParaRPr lang="en-GB" sz="1600" dirty="0" smtClean="0"/>
          </a:p>
          <a:p>
            <a:pPr>
              <a:buFont typeface="Wingdings" pitchFamily="2" charset="2"/>
              <a:buChar char="ü"/>
            </a:pPr>
            <a:r>
              <a:rPr lang="en-GB" sz="1600" dirty="0" smtClean="0"/>
              <a:t> It is possible to download “</a:t>
            </a:r>
            <a:r>
              <a:rPr lang="en-GB" sz="1600" dirty="0" err="1" smtClean="0"/>
              <a:t>GoodRunList</a:t>
            </a:r>
            <a:r>
              <a:rPr lang="en-GB" sz="1600" dirty="0" smtClean="0"/>
              <a:t>” as an xml file to be used by the analysis</a:t>
            </a:r>
            <a:endParaRPr lang="en-GB"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Atlas Run Query</a:t>
            </a:r>
            <a:endParaRPr lang="en-GB" dirty="0"/>
          </a:p>
        </p:txBody>
      </p:sp>
      <p:sp>
        <p:nvSpPr>
          <p:cNvPr id="3" name="Slide Number Placeholder 2"/>
          <p:cNvSpPr>
            <a:spLocks noGrp="1"/>
          </p:cNvSpPr>
          <p:nvPr>
            <p:ph type="sldNum" sz="quarter" idx="10"/>
          </p:nvPr>
        </p:nvSpPr>
        <p:spPr/>
        <p:txBody>
          <a:bodyPr/>
          <a:lstStyle/>
          <a:p>
            <a:fld id="{658DFAAD-4AE2-4B6A-81A1-CADA1B382BFC}" type="slidenum">
              <a:rPr lang="en-GB" smtClean="0"/>
              <a:pPr/>
              <a:t>14</a:t>
            </a:fld>
            <a:endParaRPr lang="en-GB" dirty="0"/>
          </a:p>
        </p:txBody>
      </p:sp>
      <p:sp>
        <p:nvSpPr>
          <p:cNvPr id="7" name="TextBox 6"/>
          <p:cNvSpPr txBox="1"/>
          <p:nvPr/>
        </p:nvSpPr>
        <p:spPr>
          <a:xfrm>
            <a:off x="6705600" y="990600"/>
            <a:ext cx="2393284" cy="5478423"/>
          </a:xfrm>
          <a:prstGeom prst="rect">
            <a:avLst/>
          </a:prstGeom>
          <a:noFill/>
        </p:spPr>
        <p:txBody>
          <a:bodyPr wrap="square" rtlCol="0">
            <a:spAutoFit/>
          </a:bodyPr>
          <a:lstStyle/>
          <a:p>
            <a:r>
              <a:rPr lang="en-GB" sz="1400" dirty="0" smtClean="0">
                <a:hlinkClick r:id="rId2"/>
              </a:rPr>
              <a:t>http://atlas-runquery.cern.ch/</a:t>
            </a:r>
            <a:endParaRPr lang="en-GB" sz="1400" dirty="0" smtClean="0"/>
          </a:p>
          <a:p>
            <a:r>
              <a:rPr lang="en-GB" sz="1400" dirty="0" smtClean="0"/>
              <a:t>Tool to:</a:t>
            </a:r>
          </a:p>
          <a:p>
            <a:pPr>
              <a:buFont typeface="Wingdings" pitchFamily="2" charset="2"/>
              <a:buChar char="ü"/>
            </a:pPr>
            <a:r>
              <a:rPr lang="en-GB" sz="1400" dirty="0" smtClean="0"/>
              <a:t> look for all the useful information about runs and data quality</a:t>
            </a:r>
          </a:p>
          <a:p>
            <a:pPr>
              <a:buFont typeface="Wingdings" pitchFamily="2" charset="2"/>
              <a:buChar char="ü"/>
            </a:pPr>
            <a:r>
              <a:rPr lang="en-GB" sz="1400" dirty="0" smtClean="0"/>
              <a:t> define a </a:t>
            </a:r>
            <a:r>
              <a:rPr lang="en-GB" sz="1400" dirty="0" err="1" smtClean="0"/>
              <a:t>GoodRunList</a:t>
            </a:r>
            <a:endParaRPr lang="en-GB" sz="1400" dirty="0" smtClean="0"/>
          </a:p>
          <a:p>
            <a:r>
              <a:rPr lang="en-GB" sz="1400" dirty="0" smtClean="0"/>
              <a:t>My selection:</a:t>
            </a:r>
          </a:p>
          <a:p>
            <a:pPr>
              <a:buFont typeface="Wingdings" pitchFamily="2" charset="2"/>
              <a:buChar char="ü"/>
            </a:pPr>
            <a:r>
              <a:rPr lang="en-GB" sz="1400" dirty="0" smtClean="0"/>
              <a:t>time: from 24 Nov 2009</a:t>
            </a:r>
          </a:p>
          <a:p>
            <a:pPr>
              <a:buFont typeface="Wingdings" pitchFamily="2" charset="2"/>
              <a:buChar char="ü"/>
            </a:pPr>
            <a:r>
              <a:rPr lang="en-GB" sz="1400" dirty="0" smtClean="0"/>
              <a:t> data@900GeV</a:t>
            </a:r>
          </a:p>
          <a:p>
            <a:pPr>
              <a:buFont typeface="Wingdings" pitchFamily="2" charset="2"/>
              <a:buChar char="ü"/>
            </a:pPr>
            <a:r>
              <a:rPr lang="en-GB" sz="1400" dirty="0" smtClean="0"/>
              <a:t> solenoid ON</a:t>
            </a:r>
          </a:p>
          <a:p>
            <a:pPr>
              <a:buFont typeface="Wingdings" pitchFamily="2" charset="2"/>
              <a:buChar char="ü"/>
            </a:pPr>
            <a:r>
              <a:rPr lang="en-GB" sz="1400" dirty="0" smtClean="0"/>
              <a:t> </a:t>
            </a:r>
            <a:r>
              <a:rPr lang="en-GB" sz="1400" dirty="0" err="1" smtClean="0"/>
              <a:t>DataQuality</a:t>
            </a:r>
            <a:r>
              <a:rPr lang="en-GB" sz="1400" dirty="0" smtClean="0"/>
              <a:t> for pixels and SCT green</a:t>
            </a:r>
          </a:p>
          <a:p>
            <a:endParaRPr lang="en-GB" sz="1400" dirty="0" smtClean="0"/>
          </a:p>
          <a:p>
            <a:endParaRPr lang="en-GB" sz="1400" dirty="0" smtClean="0"/>
          </a:p>
          <a:p>
            <a:endParaRPr lang="en-GB" sz="1400" dirty="0" smtClean="0"/>
          </a:p>
          <a:p>
            <a:endParaRPr lang="en-GB" sz="1400" dirty="0" smtClean="0"/>
          </a:p>
          <a:p>
            <a:endParaRPr lang="en-GB" sz="1400" dirty="0" smtClean="0"/>
          </a:p>
          <a:p>
            <a:r>
              <a:rPr lang="en-GB" sz="1400" dirty="0" smtClean="0"/>
              <a:t>N.B. In the pixel </a:t>
            </a:r>
            <a:r>
              <a:rPr lang="en-GB" sz="1400" dirty="0" err="1" smtClean="0"/>
              <a:t>dq</a:t>
            </a:r>
            <a:r>
              <a:rPr lang="en-GB" sz="1400" dirty="0" smtClean="0"/>
              <a:t> green flag there is no request that the preamplifiers are not killed (with no stable beam HV is OFF and preamplifiers killed), so some data may not be optimal anyway, due to transition... </a:t>
            </a:r>
          </a:p>
        </p:txBody>
      </p:sp>
      <p:pic>
        <p:nvPicPr>
          <p:cNvPr id="1028" name="Picture 4"/>
          <p:cNvPicPr>
            <a:picLocks noChangeAspect="1" noChangeArrowheads="1"/>
          </p:cNvPicPr>
          <p:nvPr/>
        </p:nvPicPr>
        <p:blipFill>
          <a:blip r:embed="rId3" cstate="print"/>
          <a:srcRect/>
          <a:stretch>
            <a:fillRect/>
          </a:stretch>
        </p:blipFill>
        <p:spPr bwMode="auto">
          <a:xfrm>
            <a:off x="76200" y="1082040"/>
            <a:ext cx="6553200" cy="524256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l="1250" t="20313" r="36250" b="71093"/>
          <a:stretch>
            <a:fillRect/>
          </a:stretch>
        </p:blipFill>
        <p:spPr bwMode="auto">
          <a:xfrm>
            <a:off x="1295400" y="3733800"/>
            <a:ext cx="7620000" cy="838200"/>
          </a:xfrm>
          <a:prstGeom prst="rect">
            <a:avLst/>
          </a:prstGeom>
          <a:noFill/>
          <a:ln w="57150">
            <a:solidFill>
              <a:schemeClr val="accent1">
                <a:lumMod val="60000"/>
                <a:lumOff val="40000"/>
              </a:schemeClr>
            </a:solidFill>
            <a:miter lim="800000"/>
            <a:headEnd/>
            <a:tailEnd/>
          </a:ln>
        </p:spPr>
      </p:pic>
      <p:sp>
        <p:nvSpPr>
          <p:cNvPr id="6" name="Down Arrow 5"/>
          <p:cNvSpPr/>
          <p:nvPr/>
        </p:nvSpPr>
        <p:spPr>
          <a:xfrm rot="-1800000">
            <a:off x="3401767" y="2470547"/>
            <a:ext cx="130665" cy="1145282"/>
          </a:xfrm>
          <a:prstGeom prst="downArrow">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Atlas Run Query</a:t>
            </a:r>
            <a:endParaRPr lang="en-GB" dirty="0"/>
          </a:p>
        </p:txBody>
      </p:sp>
      <p:sp>
        <p:nvSpPr>
          <p:cNvPr id="3" name="Slide Number Placeholder 2"/>
          <p:cNvSpPr>
            <a:spLocks noGrp="1"/>
          </p:cNvSpPr>
          <p:nvPr>
            <p:ph type="sldNum" sz="quarter" idx="10"/>
          </p:nvPr>
        </p:nvSpPr>
        <p:spPr/>
        <p:txBody>
          <a:bodyPr/>
          <a:lstStyle/>
          <a:p>
            <a:fld id="{658DFAAD-4AE2-4B6A-81A1-CADA1B382BFC}" type="slidenum">
              <a:rPr lang="en-GB" smtClean="0"/>
              <a:pPr/>
              <a:t>15</a:t>
            </a:fld>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381000" y="1143000"/>
            <a:ext cx="6477000" cy="51816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1250" t="9375" r="48750" b="7813"/>
          <a:stretch>
            <a:fillRect/>
          </a:stretch>
        </p:blipFill>
        <p:spPr bwMode="auto">
          <a:xfrm>
            <a:off x="5867400" y="1828800"/>
            <a:ext cx="3048000" cy="4038600"/>
          </a:xfrm>
          <a:prstGeom prst="rect">
            <a:avLst/>
          </a:prstGeom>
          <a:noFill/>
          <a:ln w="57150">
            <a:solidFill>
              <a:schemeClr val="accent1">
                <a:lumMod val="60000"/>
                <a:lumOff val="40000"/>
              </a:schemeClr>
            </a:solidFill>
            <a:miter lim="800000"/>
            <a:headEnd/>
            <a:tailEnd/>
          </a:ln>
        </p:spPr>
      </p:pic>
      <p:sp>
        <p:nvSpPr>
          <p:cNvPr id="6" name="Down Arrow 5"/>
          <p:cNvSpPr/>
          <p:nvPr/>
        </p:nvSpPr>
        <p:spPr>
          <a:xfrm rot="16200000" flipH="1">
            <a:off x="5184055" y="3050457"/>
            <a:ext cx="146347" cy="915543"/>
          </a:xfrm>
          <a:prstGeom prst="downArrow">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4800600" y="2971800"/>
            <a:ext cx="865943" cy="369332"/>
          </a:xfrm>
          <a:prstGeom prst="rect">
            <a:avLst/>
          </a:prstGeom>
          <a:noFill/>
          <a:ln w="19050">
            <a:solidFill>
              <a:schemeClr val="accent1">
                <a:lumMod val="75000"/>
              </a:schemeClr>
            </a:solidFill>
          </a:ln>
        </p:spPr>
        <p:txBody>
          <a:bodyPr wrap="none" rtlCol="0">
            <a:spAutoFit/>
          </a:bodyPr>
          <a:lstStyle/>
          <a:p>
            <a:r>
              <a:rPr lang="en-GB" dirty="0" smtClean="0"/>
              <a:t>xml file</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NTau</a:t>
            </a:r>
            <a:endParaRPr lang="it-IT" dirty="0"/>
          </a:p>
        </p:txBody>
      </p:sp>
      <p:sp>
        <p:nvSpPr>
          <p:cNvPr id="3" name="Slide Number Placeholder 2"/>
          <p:cNvSpPr>
            <a:spLocks noGrp="1"/>
          </p:cNvSpPr>
          <p:nvPr>
            <p:ph type="sldNum" sz="quarter" idx="10"/>
          </p:nvPr>
        </p:nvSpPr>
        <p:spPr/>
        <p:txBody>
          <a:bodyPr/>
          <a:lstStyle/>
          <a:p>
            <a:fld id="{658DFAAD-4AE2-4B6A-81A1-CADA1B382BFC}" type="slidenum">
              <a:rPr lang="en-GB" smtClean="0"/>
              <a:pPr/>
              <a:t>16</a:t>
            </a:fld>
            <a:endParaRPr lang="en-GB" dirty="0"/>
          </a:p>
        </p:txBody>
      </p:sp>
      <p:sp>
        <p:nvSpPr>
          <p:cNvPr id="4" name="Rectangle 3"/>
          <p:cNvSpPr/>
          <p:nvPr/>
        </p:nvSpPr>
        <p:spPr>
          <a:xfrm>
            <a:off x="1447800" y="1906012"/>
            <a:ext cx="2895600" cy="3046988"/>
          </a:xfrm>
          <a:prstGeom prst="rect">
            <a:avLst/>
          </a:prstGeom>
        </p:spPr>
        <p:txBody>
          <a:bodyPr wrap="square">
            <a:spAutoFit/>
          </a:bodyPr>
          <a:lstStyle/>
          <a:p>
            <a:r>
              <a:rPr lang="it-IT" sz="1600" dirty="0" smtClean="0"/>
              <a:t>DATA</a:t>
            </a:r>
          </a:p>
          <a:p>
            <a:r>
              <a:rPr lang="it-IT" sz="1600" dirty="0" smtClean="0"/>
              <a:t>Events with Taus       2120</a:t>
            </a:r>
          </a:p>
          <a:p>
            <a:r>
              <a:rPr lang="it-IT" sz="1600" dirty="0" smtClean="0"/>
              <a:t> Taus                   2395</a:t>
            </a:r>
          </a:p>
          <a:p>
            <a:r>
              <a:rPr lang="it-IT" sz="1600" dirty="0" smtClean="0"/>
              <a:t> Taus CutLoose  	  598</a:t>
            </a:r>
          </a:p>
          <a:p>
            <a:r>
              <a:rPr lang="it-IT" sz="1600" dirty="0" smtClean="0"/>
              <a:t> Taus CutMedium 	  278</a:t>
            </a:r>
          </a:p>
          <a:p>
            <a:r>
              <a:rPr lang="it-IT" sz="1600" dirty="0" smtClean="0"/>
              <a:t> Taus CutTight  	  103</a:t>
            </a:r>
          </a:p>
          <a:p>
            <a:r>
              <a:rPr lang="it-IT" sz="1600" dirty="0" smtClean="0"/>
              <a:t> Taus CutSafeCaloLoose      564</a:t>
            </a:r>
          </a:p>
          <a:p>
            <a:r>
              <a:rPr lang="it-IT" sz="1600" dirty="0" smtClean="0"/>
              <a:t> Taus CutSafeCaloMedium 250</a:t>
            </a:r>
          </a:p>
          <a:p>
            <a:r>
              <a:rPr lang="it-IT" sz="1600" dirty="0" smtClean="0"/>
              <a:t> Taus CutSafeCaloTight       100</a:t>
            </a:r>
          </a:p>
          <a:p>
            <a:r>
              <a:rPr lang="it-IT" sz="1600" dirty="0" smtClean="0"/>
              <a:t> Taus CutSafeLoose              115</a:t>
            </a:r>
          </a:p>
          <a:p>
            <a:r>
              <a:rPr lang="it-IT" sz="1600" dirty="0" smtClean="0"/>
              <a:t> Taus CutSafeMedium         69</a:t>
            </a:r>
          </a:p>
          <a:p>
            <a:r>
              <a:rPr lang="it-IT" sz="1600" dirty="0" smtClean="0"/>
              <a:t> Taus CutSafeTight               17</a:t>
            </a:r>
          </a:p>
        </p:txBody>
      </p:sp>
      <p:sp>
        <p:nvSpPr>
          <p:cNvPr id="5" name="Rectangle 4"/>
          <p:cNvSpPr/>
          <p:nvPr/>
        </p:nvSpPr>
        <p:spPr>
          <a:xfrm>
            <a:off x="4572000" y="1828800"/>
            <a:ext cx="2743200" cy="3046988"/>
          </a:xfrm>
          <a:prstGeom prst="rect">
            <a:avLst/>
          </a:prstGeom>
        </p:spPr>
        <p:txBody>
          <a:bodyPr wrap="square">
            <a:spAutoFit/>
          </a:bodyPr>
          <a:lstStyle/>
          <a:p>
            <a:r>
              <a:rPr lang="it-IT" sz="1600" dirty="0" smtClean="0"/>
              <a:t>MC</a:t>
            </a:r>
          </a:p>
          <a:p>
            <a:r>
              <a:rPr lang="it-IT" sz="1600" dirty="0" smtClean="0"/>
              <a:t>Events with Taus       1502</a:t>
            </a:r>
          </a:p>
          <a:p>
            <a:r>
              <a:rPr lang="it-IT" sz="1600" dirty="0" smtClean="0"/>
              <a:t> Taus                   1734</a:t>
            </a:r>
          </a:p>
          <a:p>
            <a:r>
              <a:rPr lang="it-IT" sz="1600" dirty="0" smtClean="0"/>
              <a:t> Taus CutLoose  	 608</a:t>
            </a:r>
          </a:p>
          <a:p>
            <a:r>
              <a:rPr lang="it-IT" sz="1600" dirty="0" smtClean="0"/>
              <a:t> Taus CutMedium 	 313</a:t>
            </a:r>
          </a:p>
          <a:p>
            <a:r>
              <a:rPr lang="it-IT" sz="1600" dirty="0" smtClean="0"/>
              <a:t> Taus CutTight  	 93</a:t>
            </a:r>
          </a:p>
          <a:p>
            <a:r>
              <a:rPr lang="it-IT" sz="1600" dirty="0" smtClean="0"/>
              <a:t> Taus CutSafeCaloLoose     578</a:t>
            </a:r>
          </a:p>
          <a:p>
            <a:r>
              <a:rPr lang="it-IT" sz="1600" dirty="0" smtClean="0"/>
              <a:t> Taus CutSafeCaloMedium 270</a:t>
            </a:r>
          </a:p>
          <a:p>
            <a:r>
              <a:rPr lang="it-IT" sz="1600" dirty="0" smtClean="0"/>
              <a:t> Taus CutSafeCaloTight       91</a:t>
            </a:r>
          </a:p>
          <a:p>
            <a:r>
              <a:rPr lang="it-IT" sz="1600" dirty="0" smtClean="0"/>
              <a:t> Taus CutSafeLoose              149</a:t>
            </a:r>
          </a:p>
          <a:p>
            <a:r>
              <a:rPr lang="it-IT" sz="1600" dirty="0" smtClean="0"/>
              <a:t> Taus CutSafeMedium         105</a:t>
            </a:r>
          </a:p>
          <a:p>
            <a:r>
              <a:rPr lang="it-IT" sz="1600" dirty="0" smtClean="0"/>
              <a:t> Taus CutSafeTight                24</a:t>
            </a:r>
            <a:endParaRPr lang="it-IT"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Tracking variables for SafeTaus</a:t>
            </a:r>
            <a:endParaRPr lang="it-IT" dirty="0"/>
          </a:p>
        </p:txBody>
      </p:sp>
      <p:sp>
        <p:nvSpPr>
          <p:cNvPr id="3" name="Slide Number Placeholder 2"/>
          <p:cNvSpPr>
            <a:spLocks noGrp="1"/>
          </p:cNvSpPr>
          <p:nvPr>
            <p:ph type="sldNum" sz="quarter" idx="10"/>
          </p:nvPr>
        </p:nvSpPr>
        <p:spPr/>
        <p:txBody>
          <a:bodyPr/>
          <a:lstStyle/>
          <a:p>
            <a:fld id="{658DFAAD-4AE2-4B6A-81A1-CADA1B382BFC}" type="slidenum">
              <a:rPr lang="en-GB" smtClean="0"/>
              <a:pPr/>
              <a:t>17</a:t>
            </a:fld>
            <a:endParaRPr lang="en-GB" dirty="0"/>
          </a:p>
        </p:txBody>
      </p:sp>
      <p:pic>
        <p:nvPicPr>
          <p:cNvPr id="16386" name="Picture 2"/>
          <p:cNvPicPr>
            <a:picLocks noChangeAspect="1" noChangeArrowheads="1"/>
          </p:cNvPicPr>
          <p:nvPr/>
        </p:nvPicPr>
        <p:blipFill>
          <a:blip r:embed="rId2" cstate="print"/>
          <a:srcRect/>
          <a:stretch>
            <a:fillRect/>
          </a:stretch>
        </p:blipFill>
        <p:spPr bwMode="auto">
          <a:xfrm>
            <a:off x="228599" y="1066800"/>
            <a:ext cx="4591081" cy="3124200"/>
          </a:xfrm>
          <a:prstGeom prst="rect">
            <a:avLst/>
          </a:prstGeom>
          <a:noFill/>
          <a:ln w="9525">
            <a:noFill/>
            <a:miter lim="800000"/>
            <a:headEnd/>
            <a:tailEnd/>
          </a:ln>
        </p:spPr>
      </p:pic>
      <p:sp>
        <p:nvSpPr>
          <p:cNvPr id="5" name="Rectangle 4"/>
          <p:cNvSpPr/>
          <p:nvPr/>
        </p:nvSpPr>
        <p:spPr>
          <a:xfrm>
            <a:off x="1676400" y="2209800"/>
            <a:ext cx="2192460" cy="369332"/>
          </a:xfrm>
          <a:prstGeom prst="rect">
            <a:avLst/>
          </a:prstGeom>
        </p:spPr>
        <p:txBody>
          <a:bodyPr wrap="none">
            <a:spAutoFit/>
          </a:bodyPr>
          <a:lstStyle/>
          <a:p>
            <a:r>
              <a:rPr lang="it-IT" dirty="0" smtClean="0"/>
              <a:t>Tau_etOverPtLeadTrk</a:t>
            </a:r>
            <a:endParaRPr lang="it-IT" dirty="0"/>
          </a:p>
        </p:txBody>
      </p:sp>
      <p:pic>
        <p:nvPicPr>
          <p:cNvPr id="16387" name="Picture 3"/>
          <p:cNvPicPr>
            <a:picLocks noChangeAspect="1" noChangeArrowheads="1"/>
          </p:cNvPicPr>
          <p:nvPr/>
        </p:nvPicPr>
        <p:blipFill>
          <a:blip r:embed="rId3" cstate="print"/>
          <a:srcRect/>
          <a:stretch>
            <a:fillRect/>
          </a:stretch>
        </p:blipFill>
        <p:spPr bwMode="auto">
          <a:xfrm>
            <a:off x="4191000" y="3169733"/>
            <a:ext cx="4629150" cy="3150105"/>
          </a:xfrm>
          <a:prstGeom prst="rect">
            <a:avLst/>
          </a:prstGeom>
          <a:noFill/>
          <a:ln w="9525">
            <a:noFill/>
            <a:miter lim="800000"/>
            <a:headEnd/>
            <a:tailEnd/>
          </a:ln>
        </p:spPr>
      </p:pic>
      <p:sp>
        <p:nvSpPr>
          <p:cNvPr id="7" name="Rectangle 6"/>
          <p:cNvSpPr/>
          <p:nvPr/>
        </p:nvSpPr>
        <p:spPr>
          <a:xfrm>
            <a:off x="5943600" y="4495800"/>
            <a:ext cx="1819857" cy="369332"/>
          </a:xfrm>
          <a:prstGeom prst="rect">
            <a:avLst/>
          </a:prstGeom>
        </p:spPr>
        <p:txBody>
          <a:bodyPr wrap="none">
            <a:spAutoFit/>
          </a:bodyPr>
          <a:lstStyle/>
          <a:p>
            <a:r>
              <a:rPr lang="it-IT" dirty="0" smtClean="0"/>
              <a:t>Tau_EtHadsumpT</a:t>
            </a:r>
            <a:endParaRPr lang="it-IT" dirty="0"/>
          </a:p>
        </p:txBody>
      </p:sp>
      <p:sp>
        <p:nvSpPr>
          <p:cNvPr id="8" name="TextBox 7"/>
          <p:cNvSpPr txBox="1"/>
          <p:nvPr/>
        </p:nvSpPr>
        <p:spPr>
          <a:xfrm>
            <a:off x="4876800" y="1371600"/>
            <a:ext cx="3962400" cy="1077218"/>
          </a:xfrm>
          <a:prstGeom prst="rect">
            <a:avLst/>
          </a:prstGeom>
          <a:noFill/>
        </p:spPr>
        <p:txBody>
          <a:bodyPr wrap="square" rtlCol="0">
            <a:spAutoFit/>
          </a:bodyPr>
          <a:lstStyle/>
          <a:p>
            <a:pPr>
              <a:buFont typeface="Wingdings" pitchFamily="2" charset="2"/>
              <a:buChar char="ü"/>
            </a:pPr>
            <a:r>
              <a:rPr lang="it-IT" sz="1600" dirty="0" smtClean="0"/>
              <a:t> reconstructed taus</a:t>
            </a:r>
          </a:p>
          <a:p>
            <a:pPr>
              <a:buFont typeface="Wingdings" pitchFamily="2" charset="2"/>
              <a:buChar char="ü"/>
            </a:pPr>
            <a:r>
              <a:rPr lang="it-IT" sz="1600" dirty="0" smtClean="0"/>
              <a:t> no cuts applied</a:t>
            </a:r>
          </a:p>
          <a:p>
            <a:pPr>
              <a:buFont typeface="Wingdings" pitchFamily="2" charset="2"/>
              <a:buChar char="ü"/>
            </a:pPr>
            <a:r>
              <a:rPr lang="it-IT" sz="1600" dirty="0" smtClean="0"/>
              <a:t> different number of reconstructed taus in Data and MC on the same number of events</a:t>
            </a:r>
            <a:endParaRPr lang="it-IT"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a:t>
            </a:r>
            <a:r>
              <a:rPr lang="el-GR" dirty="0" smtClean="0"/>
              <a:t>τν</a:t>
            </a:r>
            <a:r>
              <a:rPr lang="it-IT" dirty="0" smtClean="0"/>
              <a:t> Note</a:t>
            </a:r>
            <a:endParaRPr lang="it-IT" dirty="0"/>
          </a:p>
        </p:txBody>
      </p:sp>
      <p:sp>
        <p:nvSpPr>
          <p:cNvPr id="3" name="Slide Number Placeholder 2"/>
          <p:cNvSpPr>
            <a:spLocks noGrp="1"/>
          </p:cNvSpPr>
          <p:nvPr>
            <p:ph type="sldNum" sz="quarter" idx="10"/>
          </p:nvPr>
        </p:nvSpPr>
        <p:spPr/>
        <p:txBody>
          <a:bodyPr/>
          <a:lstStyle/>
          <a:p>
            <a:fld id="{658DFAAD-4AE2-4B6A-81A1-CADA1B382BFC}" type="slidenum">
              <a:rPr lang="en-GB" smtClean="0"/>
              <a:pPr/>
              <a:t>2</a:t>
            </a:fld>
            <a:endParaRPr lang="en-GB" dirty="0"/>
          </a:p>
        </p:txBody>
      </p:sp>
      <p:sp>
        <p:nvSpPr>
          <p:cNvPr id="4" name="TextBox 3"/>
          <p:cNvSpPr txBox="1"/>
          <p:nvPr/>
        </p:nvSpPr>
        <p:spPr>
          <a:xfrm>
            <a:off x="381000" y="1600200"/>
            <a:ext cx="4191000" cy="1980029"/>
          </a:xfrm>
          <a:prstGeom prst="rect">
            <a:avLst/>
          </a:prstGeom>
          <a:noFill/>
        </p:spPr>
        <p:txBody>
          <a:bodyPr wrap="square" rtlCol="0">
            <a:spAutoFit/>
          </a:bodyPr>
          <a:lstStyle/>
          <a:p>
            <a:pPr>
              <a:buFont typeface="Wingdings" pitchFamily="2" charset="2"/>
              <a:buChar char="ü"/>
            </a:pPr>
            <a:r>
              <a:rPr lang="it-IT" sz="1600" dirty="0" smtClean="0"/>
              <a:t> </a:t>
            </a:r>
            <a:r>
              <a:rPr lang="en-US" sz="1600" u="sng" dirty="0" smtClean="0"/>
              <a:t>Prospects for Studying W→</a:t>
            </a:r>
            <a:r>
              <a:rPr lang="el-GR" sz="1600" u="sng" dirty="0" smtClean="0"/>
              <a:t>τ</a:t>
            </a:r>
            <a:r>
              <a:rPr lang="en-US" sz="1600" u="sng" baseline="-25000" dirty="0" smtClean="0"/>
              <a:t>had</a:t>
            </a:r>
            <a:r>
              <a:rPr lang="el-GR" sz="1600" u="sng" dirty="0" smtClean="0"/>
              <a:t>ν</a:t>
            </a:r>
            <a:r>
              <a:rPr lang="en-US" sz="1600" u="sng" dirty="0" smtClean="0"/>
              <a:t> Decays with ATLAS Data corresponding to an Integrated Luminosity of 100 pb</a:t>
            </a:r>
            <a:r>
              <a:rPr lang="en-US" sz="1600" u="sng" baseline="30000" dirty="0" smtClean="0"/>
              <a:t>−1</a:t>
            </a:r>
          </a:p>
          <a:p>
            <a:pPr>
              <a:buFont typeface="Wingdings" pitchFamily="2" charset="2"/>
              <a:buChar char="ü"/>
            </a:pPr>
            <a:endParaRPr lang="en-US" sz="1600" u="sng" baseline="30000" dirty="0" smtClean="0"/>
          </a:p>
          <a:p>
            <a:pPr>
              <a:buFont typeface="Wingdings" pitchFamily="2" charset="2"/>
              <a:buChar char="ü"/>
            </a:pPr>
            <a:r>
              <a:rPr lang="en-US" sz="1600" dirty="0" smtClean="0"/>
              <a:t> it should be submitted as COM today</a:t>
            </a:r>
          </a:p>
          <a:p>
            <a:pPr>
              <a:buFont typeface="Wingdings" pitchFamily="2" charset="2"/>
              <a:buChar char="ü"/>
            </a:pPr>
            <a:endParaRPr lang="en-US" sz="1600" dirty="0" smtClean="0"/>
          </a:p>
          <a:p>
            <a:pPr>
              <a:buFont typeface="Wingdings" pitchFamily="2" charset="2"/>
              <a:buChar char="ü"/>
            </a:pPr>
            <a:r>
              <a:rPr lang="en-US" sz="1600" dirty="0" smtClean="0"/>
              <a:t> will ask for INT approval at the beginning of January</a:t>
            </a:r>
          </a:p>
        </p:txBody>
      </p:sp>
      <p:sp>
        <p:nvSpPr>
          <p:cNvPr id="6" name="TextBox 5"/>
          <p:cNvSpPr txBox="1"/>
          <p:nvPr/>
        </p:nvSpPr>
        <p:spPr>
          <a:xfrm>
            <a:off x="228600" y="3775928"/>
            <a:ext cx="8686800" cy="2472472"/>
          </a:xfrm>
          <a:prstGeom prst="rect">
            <a:avLst/>
          </a:prstGeom>
          <a:noFill/>
        </p:spPr>
        <p:txBody>
          <a:bodyPr wrap="square" rtlCol="0">
            <a:spAutoFit/>
          </a:bodyPr>
          <a:lstStyle/>
          <a:p>
            <a:pPr>
              <a:buFont typeface="Wingdings" pitchFamily="2" charset="2"/>
              <a:buChar char="ü"/>
            </a:pPr>
            <a:endParaRPr lang="en-US" sz="1600" u="sng" baseline="30000" dirty="0" smtClean="0"/>
          </a:p>
          <a:p>
            <a:pPr>
              <a:buFont typeface="Wingdings" pitchFamily="2" charset="2"/>
              <a:buChar char="ü"/>
            </a:pPr>
            <a:r>
              <a:rPr lang="en-US" sz="1600" dirty="0" smtClean="0"/>
              <a:t> I studied the QCD </a:t>
            </a:r>
            <a:r>
              <a:rPr lang="en-US" sz="1600" dirty="0" err="1" smtClean="0"/>
              <a:t>di</a:t>
            </a:r>
            <a:r>
              <a:rPr lang="en-US" sz="1600" dirty="0" smtClean="0"/>
              <a:t>-jet background.</a:t>
            </a:r>
          </a:p>
          <a:p>
            <a:pPr>
              <a:buFont typeface="Wingdings" pitchFamily="2" charset="2"/>
              <a:buChar char="ü"/>
            </a:pPr>
            <a:r>
              <a:rPr lang="en-US" sz="1600" dirty="0" smtClean="0"/>
              <a:t> The full simulated QCD background samples available are not enough to evaluate the contribution to the analysis from this background.</a:t>
            </a:r>
          </a:p>
          <a:p>
            <a:pPr>
              <a:buFont typeface="Wingdings" pitchFamily="2" charset="2"/>
              <a:buChar char="ü"/>
            </a:pPr>
            <a:r>
              <a:rPr lang="en-US" sz="1600" dirty="0" smtClean="0"/>
              <a:t> On the other side, the fast simulated samples have two problems:</a:t>
            </a:r>
          </a:p>
          <a:p>
            <a:pPr lvl="1">
              <a:buFont typeface="Wingdings" pitchFamily="2" charset="2"/>
              <a:buChar char="ü"/>
            </a:pPr>
            <a:r>
              <a:rPr lang="en-US" sz="1600" dirty="0" smtClean="0"/>
              <a:t> no trigger information is available</a:t>
            </a:r>
          </a:p>
          <a:p>
            <a:pPr lvl="1">
              <a:buFont typeface="Wingdings" pitchFamily="2" charset="2"/>
              <a:buChar char="ü"/>
            </a:pPr>
            <a:r>
              <a:rPr lang="en-US" sz="1600" dirty="0" smtClean="0"/>
              <a:t> the missing Et spectrum in fast and full simulation is different.</a:t>
            </a:r>
          </a:p>
          <a:p>
            <a:pPr>
              <a:buFont typeface="Wingdings" pitchFamily="2" charset="2"/>
              <a:buChar char="ü"/>
            </a:pPr>
            <a:r>
              <a:rPr lang="en-US" sz="1600" dirty="0" smtClean="0"/>
              <a:t> I studied how to:</a:t>
            </a:r>
          </a:p>
          <a:p>
            <a:pPr lvl="1">
              <a:buFont typeface="Wingdings" pitchFamily="2" charset="2"/>
              <a:buChar char="ü"/>
            </a:pPr>
            <a:r>
              <a:rPr lang="en-US" sz="1600" dirty="0" smtClean="0"/>
              <a:t> correct the fast samples for the trigger efficiency </a:t>
            </a:r>
          </a:p>
          <a:p>
            <a:pPr lvl="1">
              <a:buFont typeface="Wingdings" pitchFamily="2" charset="2"/>
              <a:buChar char="ü"/>
            </a:pPr>
            <a:r>
              <a:rPr lang="en-US" sz="1600" dirty="0" smtClean="0"/>
              <a:t> correct the missing Et spectrum</a:t>
            </a:r>
            <a:endParaRPr lang="it-IT" sz="1600" dirty="0"/>
          </a:p>
        </p:txBody>
      </p:sp>
      <p:pic>
        <p:nvPicPr>
          <p:cNvPr id="1027" name="Picture 3"/>
          <p:cNvPicPr>
            <a:picLocks noChangeAspect="1" noChangeArrowheads="1"/>
          </p:cNvPicPr>
          <p:nvPr/>
        </p:nvPicPr>
        <p:blipFill>
          <a:blip r:embed="rId2" cstate="print"/>
          <a:srcRect/>
          <a:stretch>
            <a:fillRect/>
          </a:stretch>
        </p:blipFill>
        <p:spPr bwMode="auto">
          <a:xfrm>
            <a:off x="4871990" y="1143000"/>
            <a:ext cx="4119610" cy="29765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a:t>
            </a:r>
            <a:r>
              <a:rPr lang="el-GR" dirty="0" smtClean="0"/>
              <a:t>τν</a:t>
            </a:r>
            <a:r>
              <a:rPr lang="it-IT" dirty="0" smtClean="0"/>
              <a:t> Note – Event Selection</a:t>
            </a:r>
            <a:endParaRPr lang="it-IT" dirty="0"/>
          </a:p>
        </p:txBody>
      </p:sp>
      <p:sp>
        <p:nvSpPr>
          <p:cNvPr id="3" name="Slide Number Placeholder 2"/>
          <p:cNvSpPr>
            <a:spLocks noGrp="1"/>
          </p:cNvSpPr>
          <p:nvPr>
            <p:ph type="sldNum" sz="quarter" idx="10"/>
          </p:nvPr>
        </p:nvSpPr>
        <p:spPr/>
        <p:txBody>
          <a:bodyPr/>
          <a:lstStyle/>
          <a:p>
            <a:fld id="{658DFAAD-4AE2-4B6A-81A1-CADA1B382BFC}" type="slidenum">
              <a:rPr lang="en-GB" smtClean="0"/>
              <a:pPr/>
              <a:t>3</a:t>
            </a:fld>
            <a:endParaRPr lang="en-GB" dirty="0"/>
          </a:p>
        </p:txBody>
      </p:sp>
      <p:pic>
        <p:nvPicPr>
          <p:cNvPr id="13314" name="Picture 2"/>
          <p:cNvPicPr>
            <a:picLocks noChangeAspect="1" noChangeArrowheads="1"/>
          </p:cNvPicPr>
          <p:nvPr/>
        </p:nvPicPr>
        <p:blipFill>
          <a:blip r:embed="rId2" cstate="print"/>
          <a:srcRect/>
          <a:stretch>
            <a:fillRect/>
          </a:stretch>
        </p:blipFill>
        <p:spPr bwMode="auto">
          <a:xfrm>
            <a:off x="1295400" y="990600"/>
            <a:ext cx="6343650" cy="240030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1524000" y="3352800"/>
            <a:ext cx="5819775" cy="2352675"/>
          </a:xfrm>
          <a:prstGeom prst="rect">
            <a:avLst/>
          </a:prstGeom>
          <a:noFill/>
          <a:ln w="9525">
            <a:noFill/>
            <a:miter lim="800000"/>
            <a:headEnd/>
            <a:tailEnd/>
          </a:ln>
        </p:spPr>
      </p:pic>
      <p:sp>
        <p:nvSpPr>
          <p:cNvPr id="6" name="Rectangle 5"/>
          <p:cNvSpPr/>
          <p:nvPr/>
        </p:nvSpPr>
        <p:spPr>
          <a:xfrm>
            <a:off x="3200400" y="3048000"/>
            <a:ext cx="762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ctangle 6"/>
          <p:cNvSpPr/>
          <p:nvPr/>
        </p:nvSpPr>
        <p:spPr>
          <a:xfrm>
            <a:off x="6400800" y="5334000"/>
            <a:ext cx="914400" cy="304800"/>
          </a:xfrm>
          <a:prstGeom prst="rect">
            <a:avLst/>
          </a:prstGeom>
          <a:noFill/>
          <a:ln w="381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1792021" y="5943600"/>
            <a:ext cx="5523179" cy="369332"/>
          </a:xfrm>
          <a:prstGeom prst="rect">
            <a:avLst/>
          </a:prstGeom>
          <a:noFill/>
        </p:spPr>
        <p:txBody>
          <a:bodyPr wrap="none" rtlCol="0">
            <a:spAutoFit/>
          </a:bodyPr>
          <a:lstStyle/>
          <a:p>
            <a:pPr>
              <a:buFont typeface="Wingdings" pitchFamily="2" charset="2"/>
              <a:buChar char="ü"/>
            </a:pPr>
            <a:r>
              <a:rPr lang="it-IT" dirty="0" smtClean="0"/>
              <a:t> it is important to estimate QCD background from data.</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Extracting QCD from data</a:t>
            </a:r>
            <a:endParaRPr lang="it-IT" dirty="0"/>
          </a:p>
        </p:txBody>
      </p:sp>
      <p:sp>
        <p:nvSpPr>
          <p:cNvPr id="3" name="Slide Number Placeholder 2"/>
          <p:cNvSpPr>
            <a:spLocks noGrp="1"/>
          </p:cNvSpPr>
          <p:nvPr>
            <p:ph type="sldNum" sz="quarter" idx="10"/>
          </p:nvPr>
        </p:nvSpPr>
        <p:spPr/>
        <p:txBody>
          <a:bodyPr/>
          <a:lstStyle/>
          <a:p>
            <a:fld id="{658DFAAD-4AE2-4B6A-81A1-CADA1B382BFC}" type="slidenum">
              <a:rPr lang="en-GB" smtClean="0"/>
              <a:pPr/>
              <a:t>4</a:t>
            </a:fld>
            <a:endParaRPr lang="en-GB" dirty="0"/>
          </a:p>
        </p:txBody>
      </p:sp>
      <p:pic>
        <p:nvPicPr>
          <p:cNvPr id="16386" name="Picture 2"/>
          <p:cNvPicPr>
            <a:picLocks noChangeAspect="1" noChangeArrowheads="1"/>
          </p:cNvPicPr>
          <p:nvPr/>
        </p:nvPicPr>
        <p:blipFill>
          <a:blip r:embed="rId2" cstate="print"/>
          <a:srcRect/>
          <a:stretch>
            <a:fillRect/>
          </a:stretch>
        </p:blipFill>
        <p:spPr bwMode="auto">
          <a:xfrm>
            <a:off x="1905000" y="1676400"/>
            <a:ext cx="5284934" cy="3733800"/>
          </a:xfrm>
          <a:prstGeom prst="rect">
            <a:avLst/>
          </a:prstGeom>
          <a:noFill/>
          <a:ln w="9525">
            <a:noFill/>
            <a:miter lim="800000"/>
            <a:headEnd/>
            <a:tailEnd/>
          </a:ln>
        </p:spPr>
      </p:pic>
      <p:sp>
        <p:nvSpPr>
          <p:cNvPr id="5" name="Oval 4"/>
          <p:cNvSpPr/>
          <p:nvPr/>
        </p:nvSpPr>
        <p:spPr>
          <a:xfrm>
            <a:off x="3962400" y="4038600"/>
            <a:ext cx="7620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Samples</a:t>
            </a:r>
            <a:endParaRPr lang="it-IT" dirty="0"/>
          </a:p>
        </p:txBody>
      </p:sp>
      <p:sp>
        <p:nvSpPr>
          <p:cNvPr id="3" name="Slide Number Placeholder 2"/>
          <p:cNvSpPr>
            <a:spLocks noGrp="1"/>
          </p:cNvSpPr>
          <p:nvPr>
            <p:ph type="sldNum" sz="quarter" idx="10"/>
          </p:nvPr>
        </p:nvSpPr>
        <p:spPr/>
        <p:txBody>
          <a:bodyPr/>
          <a:lstStyle/>
          <a:p>
            <a:fld id="{658DFAAD-4AE2-4B6A-81A1-CADA1B382BFC}" type="slidenum">
              <a:rPr lang="en-GB" smtClean="0"/>
              <a:pPr/>
              <a:t>5</a:t>
            </a:fld>
            <a:endParaRPr lang="en-GB" dirty="0"/>
          </a:p>
        </p:txBody>
      </p:sp>
      <p:sp>
        <p:nvSpPr>
          <p:cNvPr id="4" name="TextBox 3"/>
          <p:cNvSpPr txBox="1"/>
          <p:nvPr/>
        </p:nvSpPr>
        <p:spPr>
          <a:xfrm>
            <a:off x="76200" y="1066800"/>
            <a:ext cx="9067800" cy="5262979"/>
          </a:xfrm>
          <a:prstGeom prst="rect">
            <a:avLst/>
          </a:prstGeom>
          <a:noFill/>
        </p:spPr>
        <p:txBody>
          <a:bodyPr wrap="square" rtlCol="0">
            <a:spAutoFit/>
          </a:bodyPr>
          <a:lstStyle/>
          <a:p>
            <a:pPr>
              <a:buFont typeface="Courier New" pitchFamily="49" charset="0"/>
              <a:buChar char="o"/>
            </a:pPr>
            <a:r>
              <a:rPr lang="it-IT" sz="1600" dirty="0" smtClean="0"/>
              <a:t> </a:t>
            </a:r>
            <a:r>
              <a:rPr lang="it-IT" sz="1600" u="sng" dirty="0" smtClean="0"/>
              <a:t>MonteCarlo</a:t>
            </a:r>
            <a:r>
              <a:rPr lang="it-IT" sz="1600" dirty="0" smtClean="0"/>
              <a:t>: </a:t>
            </a:r>
          </a:p>
          <a:p>
            <a:pPr lvl="1">
              <a:buFont typeface="Courier New" pitchFamily="49" charset="0"/>
              <a:buChar char="o"/>
            </a:pPr>
            <a:r>
              <a:rPr lang="it-IT" sz="1600" dirty="0" smtClean="0"/>
              <a:t> mc09_900GeV.105001.pythia_minbias.merge.AOD.e466_s604_s582_r871_r879  (day1 conditions)</a:t>
            </a:r>
          </a:p>
          <a:p>
            <a:pPr lvl="1">
              <a:buFont typeface="Courier New" pitchFamily="49" charset="0"/>
              <a:buChar char="o"/>
            </a:pPr>
            <a:r>
              <a:rPr lang="it-IT" sz="1600" dirty="0" smtClean="0"/>
              <a:t> mc09_900GeV.105001.pythia_minbias.merge.AOD.e466_s604_s582_r873_r879 (day100 conditions)</a:t>
            </a:r>
          </a:p>
          <a:p>
            <a:pPr lvl="1"/>
            <a:endParaRPr lang="it-IT" sz="1600" dirty="0" smtClean="0"/>
          </a:p>
          <a:p>
            <a:pPr>
              <a:buFont typeface="Courier New" pitchFamily="49" charset="0"/>
              <a:buChar char="o"/>
            </a:pPr>
            <a:r>
              <a:rPr lang="it-IT" sz="1600" dirty="0" smtClean="0"/>
              <a:t> </a:t>
            </a:r>
            <a:r>
              <a:rPr lang="it-IT" sz="1600" u="sng" dirty="0" smtClean="0"/>
              <a:t>Data(</a:t>
            </a:r>
            <a:r>
              <a:rPr lang="it-IT" sz="1600" dirty="0" smtClean="0"/>
              <a:t>*): only some LumiBlocks from</a:t>
            </a:r>
          </a:p>
          <a:p>
            <a:pPr lvl="1">
              <a:buFont typeface="Courier New" pitchFamily="49" charset="0"/>
              <a:buChar char="o"/>
            </a:pPr>
            <a:r>
              <a:rPr lang="it-IT" sz="1600" dirty="0" smtClean="0"/>
              <a:t> data09_900GeV.00142383.physics_MinBias.merge.DESD_COLLCAND.f190_m311</a:t>
            </a:r>
          </a:p>
          <a:p>
            <a:pPr lvl="1">
              <a:buFont typeface="Courier New" pitchFamily="49" charset="0"/>
              <a:buChar char="o"/>
            </a:pPr>
            <a:r>
              <a:rPr lang="it-IT" sz="1600" dirty="0" smtClean="0"/>
              <a:t> data09_900GeV.00142195.physics_MinBias.merge.DESD_COLLCAND.f189_m305</a:t>
            </a:r>
          </a:p>
          <a:p>
            <a:pPr lvl="1">
              <a:buFont typeface="Courier New" pitchFamily="49" charset="0"/>
              <a:buChar char="o"/>
            </a:pPr>
            <a:r>
              <a:rPr lang="it-IT" sz="1600" dirty="0" smtClean="0"/>
              <a:t> data09_900GeV.00142193.physics_MinBias.merge.DESD_COLLCAND.f195_m326</a:t>
            </a:r>
          </a:p>
          <a:p>
            <a:pPr lvl="1">
              <a:buFont typeface="Courier New" pitchFamily="49" charset="0"/>
              <a:buChar char="o"/>
            </a:pPr>
            <a:r>
              <a:rPr lang="it-IT" sz="1600" dirty="0" smtClean="0"/>
              <a:t> data09_900GeV.00142191.physics_MinBias.merge.DESD_COLLCAND.f189_m305</a:t>
            </a:r>
          </a:p>
          <a:p>
            <a:pPr lvl="1">
              <a:buFont typeface="Courier New" pitchFamily="49" charset="0"/>
              <a:buChar char="o"/>
            </a:pPr>
            <a:r>
              <a:rPr lang="it-IT" sz="1600" dirty="0" smtClean="0"/>
              <a:t> data09_900GeV.00142189.physics_MinBias.merge.DESD_COLLCAND.f189_m305</a:t>
            </a:r>
          </a:p>
          <a:p>
            <a:pPr lvl="1">
              <a:buFont typeface="Courier New" pitchFamily="49" charset="0"/>
              <a:buChar char="o"/>
            </a:pPr>
            <a:r>
              <a:rPr lang="it-IT" sz="1600" dirty="0" smtClean="0"/>
              <a:t> data09_900GeV.00142174.physics_MinBias.merge.DESD_COLLCAND.f189_m305</a:t>
            </a:r>
          </a:p>
          <a:p>
            <a:pPr lvl="1">
              <a:buFont typeface="Courier New" pitchFamily="49" charset="0"/>
              <a:buChar char="o"/>
            </a:pPr>
            <a:r>
              <a:rPr lang="it-IT" sz="1600" dirty="0" smtClean="0"/>
              <a:t> data09_900GeV.00142171.physics_MinBias.merge.DESD_COLLCAND.f189_m305</a:t>
            </a:r>
          </a:p>
          <a:p>
            <a:pPr lvl="1">
              <a:buFont typeface="Courier New" pitchFamily="49" charset="0"/>
              <a:buChar char="o"/>
            </a:pPr>
            <a:r>
              <a:rPr lang="it-IT" sz="1600" dirty="0" smtClean="0"/>
              <a:t> data09_900GeV.00142166.physics_MinBias.merge.DESD_COLLCAND.f189_m305</a:t>
            </a:r>
          </a:p>
          <a:p>
            <a:pPr lvl="1">
              <a:buFont typeface="Courier New" pitchFamily="49" charset="0"/>
              <a:buChar char="o"/>
            </a:pPr>
            <a:r>
              <a:rPr lang="it-IT" sz="1600" dirty="0" smtClean="0"/>
              <a:t> data09_900GeV.00142165.physics_MinBias.merge.DESD_COLLCAND.f189_m305</a:t>
            </a:r>
          </a:p>
          <a:p>
            <a:pPr lvl="1">
              <a:buFont typeface="Courier New" pitchFamily="49" charset="0"/>
              <a:buChar char="o"/>
            </a:pPr>
            <a:r>
              <a:rPr lang="it-IT" sz="1600" dirty="0" smtClean="0"/>
              <a:t> data09_900GeV.00142154.physics_MinBias.merge.DESD_COLLCAND.f188_m305</a:t>
            </a:r>
          </a:p>
          <a:p>
            <a:pPr lvl="1">
              <a:buFont typeface="Courier New" pitchFamily="49" charset="0"/>
              <a:buChar char="o"/>
            </a:pPr>
            <a:r>
              <a:rPr lang="it-IT" sz="1600" dirty="0" smtClean="0"/>
              <a:t> data09_900GeV.00142149.physics_MinBias.merge.DESD_COLLCAND.f188_m305</a:t>
            </a:r>
          </a:p>
          <a:p>
            <a:pPr lvl="1">
              <a:buFont typeface="Courier New" pitchFamily="49" charset="0"/>
              <a:buChar char="o"/>
            </a:pPr>
            <a:r>
              <a:rPr lang="it-IT" sz="1600" dirty="0" smtClean="0"/>
              <a:t> data09_900GeV.00141811.physics_MinBias.merge.DESD_COLLCAND.f187_m305</a:t>
            </a:r>
          </a:p>
          <a:p>
            <a:pPr lvl="1">
              <a:buFont typeface="Courier New" pitchFamily="49" charset="0"/>
              <a:buChar char="o"/>
            </a:pPr>
            <a:r>
              <a:rPr lang="it-IT" sz="1600" dirty="0" smtClean="0"/>
              <a:t> data09_900GeV.00141749.physics_MinBias.merge.DESD_COLLCAND.f187_m305</a:t>
            </a:r>
          </a:p>
          <a:p>
            <a:pPr lvl="1"/>
            <a:r>
              <a:rPr lang="it-IT" sz="1600" dirty="0" smtClean="0"/>
              <a:t>(*) good data has been selected using the AtlasRunQuery</a:t>
            </a:r>
          </a:p>
          <a:p>
            <a:r>
              <a:rPr lang="it-IT" sz="1600" dirty="0" smtClean="0"/>
              <a:t> </a:t>
            </a:r>
          </a:p>
          <a:p>
            <a:pPr>
              <a:buFont typeface="Courier New" pitchFamily="49" charset="0"/>
              <a:buChar char="o"/>
            </a:pPr>
            <a:r>
              <a:rPr lang="it-IT" sz="1600" u="sng" dirty="0" smtClean="0"/>
              <a:t>Release</a:t>
            </a:r>
            <a:r>
              <a:rPr lang="it-IT" sz="1600" dirty="0" smtClean="0"/>
              <a:t> 15.6.1 + some packages for D3PD production (see backup)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GoodRunList</a:t>
            </a:r>
            <a:endParaRPr lang="it-IT" dirty="0"/>
          </a:p>
        </p:txBody>
      </p:sp>
      <p:sp>
        <p:nvSpPr>
          <p:cNvPr id="3" name="Slide Number Placeholder 2"/>
          <p:cNvSpPr>
            <a:spLocks noGrp="1"/>
          </p:cNvSpPr>
          <p:nvPr>
            <p:ph type="sldNum" sz="quarter" idx="10"/>
          </p:nvPr>
        </p:nvSpPr>
        <p:spPr/>
        <p:txBody>
          <a:bodyPr/>
          <a:lstStyle/>
          <a:p>
            <a:fld id="{658DFAAD-4AE2-4B6A-81A1-CADA1B382BFC}" type="slidenum">
              <a:rPr lang="en-GB" smtClean="0"/>
              <a:pPr/>
              <a:t>6</a:t>
            </a:fld>
            <a:endParaRPr lang="en-GB" dirty="0"/>
          </a:p>
        </p:txBody>
      </p:sp>
      <p:sp>
        <p:nvSpPr>
          <p:cNvPr id="6" name="TextBox 5"/>
          <p:cNvSpPr txBox="1"/>
          <p:nvPr/>
        </p:nvSpPr>
        <p:spPr>
          <a:xfrm>
            <a:off x="228600" y="1066800"/>
            <a:ext cx="8686800" cy="4770537"/>
          </a:xfrm>
          <a:prstGeom prst="rect">
            <a:avLst/>
          </a:prstGeom>
          <a:noFill/>
        </p:spPr>
        <p:txBody>
          <a:bodyPr wrap="square" rtlCol="0">
            <a:spAutoFit/>
          </a:bodyPr>
          <a:lstStyle/>
          <a:p>
            <a:pPr>
              <a:buFont typeface="Wingdings" pitchFamily="2" charset="2"/>
              <a:buChar char="ü"/>
            </a:pPr>
            <a:r>
              <a:rPr lang="en-GB" sz="1600" dirty="0" smtClean="0"/>
              <a:t> decide a list of good runs (→atlas-</a:t>
            </a:r>
            <a:r>
              <a:rPr lang="en-GB" sz="1600" dirty="0" err="1" smtClean="0"/>
              <a:t>runquery</a:t>
            </a:r>
            <a:r>
              <a:rPr lang="en-GB" sz="1600" dirty="0" smtClean="0"/>
              <a:t> →</a:t>
            </a:r>
            <a:r>
              <a:rPr lang="en-GB" sz="1600" dirty="0" err="1" smtClean="0"/>
              <a:t>GoodRunList</a:t>
            </a:r>
            <a:r>
              <a:rPr lang="en-GB" sz="1600" dirty="0" smtClean="0"/>
              <a:t>)</a:t>
            </a:r>
          </a:p>
          <a:p>
            <a:pPr lvl="1">
              <a:buFont typeface="Wingdings" pitchFamily="2" charset="2"/>
              <a:buChar char="ü"/>
            </a:pPr>
            <a:r>
              <a:rPr lang="en-GB" sz="1600" dirty="0" smtClean="0"/>
              <a:t> Pixel and SCT ON</a:t>
            </a:r>
          </a:p>
          <a:p>
            <a:pPr lvl="1">
              <a:buFont typeface="Wingdings" pitchFamily="2" charset="2"/>
              <a:buChar char="ü"/>
            </a:pPr>
            <a:r>
              <a:rPr lang="en-GB" sz="1600" dirty="0" smtClean="0"/>
              <a:t> Solenoid ON</a:t>
            </a:r>
          </a:p>
          <a:p>
            <a:pPr lvl="1">
              <a:buFont typeface="Wingdings" pitchFamily="2" charset="2"/>
              <a:buChar char="ü"/>
            </a:pPr>
            <a:r>
              <a:rPr lang="en-GB" sz="1600" dirty="0" smtClean="0"/>
              <a:t> data at 900 </a:t>
            </a:r>
            <a:r>
              <a:rPr lang="en-GB" sz="1600" dirty="0" err="1" smtClean="0"/>
              <a:t>GeV</a:t>
            </a:r>
            <a:endParaRPr lang="en-GB" sz="1600" dirty="0" smtClean="0"/>
          </a:p>
          <a:p>
            <a:endParaRPr lang="en-GB" sz="1600" dirty="0" smtClean="0"/>
          </a:p>
          <a:p>
            <a:endParaRPr lang="en-GB" sz="1600" dirty="0" smtClean="0"/>
          </a:p>
          <a:p>
            <a:pPr>
              <a:buFont typeface="Wingdings" pitchFamily="2" charset="2"/>
              <a:buChar char="ü"/>
            </a:pPr>
            <a:endParaRPr lang="en-GB" sz="1600" dirty="0" smtClean="0"/>
          </a:p>
          <a:p>
            <a:pPr>
              <a:buFont typeface="Wingdings" pitchFamily="2" charset="2"/>
              <a:buChar char="ü"/>
            </a:pPr>
            <a:endParaRPr lang="en-GB" sz="1600" dirty="0" smtClean="0"/>
          </a:p>
          <a:p>
            <a:pPr>
              <a:buFont typeface="Wingdings" pitchFamily="2" charset="2"/>
              <a:buChar char="ü"/>
            </a:pPr>
            <a:endParaRPr lang="en-GB" sz="1600" dirty="0" smtClean="0"/>
          </a:p>
          <a:p>
            <a:endParaRPr lang="en-GB" sz="1600" dirty="0" smtClean="0"/>
          </a:p>
          <a:p>
            <a:pPr>
              <a:buFont typeface="Wingdings" pitchFamily="2" charset="2"/>
              <a:buChar char="ü"/>
            </a:pPr>
            <a:r>
              <a:rPr lang="en-GB" sz="1600" dirty="0" smtClean="0"/>
              <a:t> run on DESD_COLLCAND to produce D3PD</a:t>
            </a:r>
          </a:p>
          <a:p>
            <a:pPr>
              <a:buFont typeface="Wingdings" pitchFamily="2" charset="2"/>
              <a:buChar char="ü"/>
            </a:pPr>
            <a:r>
              <a:rPr lang="en-GB" sz="1600" dirty="0" smtClean="0"/>
              <a:t> run the same code on </a:t>
            </a:r>
            <a:r>
              <a:rPr lang="en-GB" sz="1600" dirty="0" err="1" smtClean="0"/>
              <a:t>MonteCarlo</a:t>
            </a:r>
            <a:r>
              <a:rPr lang="en-GB" sz="1600" dirty="0" smtClean="0"/>
              <a:t> to produce D3PD</a:t>
            </a:r>
          </a:p>
          <a:p>
            <a:pPr>
              <a:buFont typeface="Wingdings" pitchFamily="2" charset="2"/>
              <a:buChar char="ü"/>
            </a:pPr>
            <a:endParaRPr lang="en-GB" sz="1600" dirty="0" smtClean="0"/>
          </a:p>
          <a:p>
            <a:pPr>
              <a:buFont typeface="Wingdings" pitchFamily="2" charset="2"/>
              <a:buChar char="ü"/>
            </a:pPr>
            <a:endParaRPr lang="en-GB" sz="1600" dirty="0" smtClean="0"/>
          </a:p>
          <a:p>
            <a:pPr>
              <a:buFont typeface="Wingdings" pitchFamily="2" charset="2"/>
              <a:buChar char="ü"/>
            </a:pPr>
            <a:r>
              <a:rPr lang="en-GB" sz="1600" dirty="0" smtClean="0"/>
              <a:t> D3PD produced privately</a:t>
            </a:r>
          </a:p>
          <a:p>
            <a:pPr>
              <a:buFont typeface="Wingdings" pitchFamily="2" charset="2"/>
              <a:buChar char="ü"/>
            </a:pPr>
            <a:r>
              <a:rPr lang="en-GB" sz="1600" dirty="0" smtClean="0"/>
              <a:t> we are in touch with D3PD developers, to add all the variables we need</a:t>
            </a:r>
          </a:p>
          <a:p>
            <a:pPr>
              <a:buFont typeface="Wingdings" pitchFamily="2" charset="2"/>
              <a:buChar char="ü"/>
            </a:pPr>
            <a:r>
              <a:rPr lang="en-GB" sz="1600" dirty="0" smtClean="0"/>
              <a:t> then D3PD will be produced centrally </a:t>
            </a:r>
          </a:p>
          <a:p>
            <a:pPr>
              <a:buFont typeface="Wingdings" pitchFamily="2" charset="2"/>
              <a:buChar char="ü"/>
            </a:pPr>
            <a:endParaRPr lang="en-GB" sz="1600" dirty="0" smtClean="0"/>
          </a:p>
          <a:p>
            <a:pPr>
              <a:buFont typeface="Wingdings" pitchFamily="2" charset="2"/>
              <a:buChar char="ü"/>
            </a:pPr>
            <a:r>
              <a:rPr lang="en-GB" sz="1600" dirty="0" smtClean="0"/>
              <a:t> will produce new D3PD after Christmas reprocessing</a:t>
            </a:r>
          </a:p>
        </p:txBody>
      </p:sp>
      <p:grpSp>
        <p:nvGrpSpPr>
          <p:cNvPr id="14" name="Group 13"/>
          <p:cNvGrpSpPr/>
          <p:nvPr/>
        </p:nvGrpSpPr>
        <p:grpSpPr>
          <a:xfrm>
            <a:off x="152401" y="2304288"/>
            <a:ext cx="8839200" cy="972312"/>
            <a:chOff x="152401" y="2209800"/>
            <a:chExt cx="8839200" cy="972312"/>
          </a:xfrm>
        </p:grpSpPr>
        <p:pic>
          <p:nvPicPr>
            <p:cNvPr id="7" name="Picture 5"/>
            <p:cNvPicPr>
              <a:picLocks noChangeAspect="1" noChangeArrowheads="1"/>
            </p:cNvPicPr>
            <p:nvPr/>
          </p:nvPicPr>
          <p:blipFill>
            <a:blip r:embed="rId3" cstate="print"/>
            <a:srcRect l="1250" t="20313" r="36250" b="71093"/>
            <a:stretch>
              <a:fillRect/>
            </a:stretch>
          </p:blipFill>
          <p:spPr bwMode="auto">
            <a:xfrm>
              <a:off x="152401" y="2209800"/>
              <a:ext cx="8839200" cy="972312"/>
            </a:xfrm>
            <a:prstGeom prst="rect">
              <a:avLst/>
            </a:prstGeom>
            <a:noFill/>
            <a:ln w="57150">
              <a:solidFill>
                <a:schemeClr val="accent1">
                  <a:lumMod val="60000"/>
                  <a:lumOff val="40000"/>
                </a:schemeClr>
              </a:solidFill>
              <a:miter lim="800000"/>
              <a:headEnd/>
              <a:tailEnd/>
            </a:ln>
          </p:spPr>
        </p:pic>
        <p:grpSp>
          <p:nvGrpSpPr>
            <p:cNvPr id="11" name="Group 10"/>
            <p:cNvGrpSpPr/>
            <p:nvPr/>
          </p:nvGrpSpPr>
          <p:grpSpPr>
            <a:xfrm>
              <a:off x="1600200" y="2590800"/>
              <a:ext cx="3733800" cy="304800"/>
              <a:chOff x="1600200" y="1981200"/>
              <a:chExt cx="3733800" cy="304800"/>
            </a:xfrm>
          </p:grpSpPr>
          <p:sp>
            <p:nvSpPr>
              <p:cNvPr id="8" name="Rectangle 7"/>
              <p:cNvSpPr/>
              <p:nvPr/>
            </p:nvSpPr>
            <p:spPr>
              <a:xfrm>
                <a:off x="1600200" y="1981200"/>
                <a:ext cx="13716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p:cNvSpPr/>
              <p:nvPr/>
            </p:nvSpPr>
            <p:spPr>
              <a:xfrm>
                <a:off x="3200400" y="1981200"/>
                <a:ext cx="5334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ctangle 9"/>
              <p:cNvSpPr/>
              <p:nvPr/>
            </p:nvSpPr>
            <p:spPr>
              <a:xfrm>
                <a:off x="3962400" y="1981200"/>
                <a:ext cx="13716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aphicFrame>
        <p:nvGraphicFramePr>
          <p:cNvPr id="13" name="Object 12"/>
          <p:cNvGraphicFramePr>
            <a:graphicFrameLocks noChangeAspect="1"/>
          </p:cNvGraphicFramePr>
          <p:nvPr/>
        </p:nvGraphicFramePr>
        <p:xfrm>
          <a:off x="6858000" y="3352800"/>
          <a:ext cx="1811445" cy="3048000"/>
        </p:xfrm>
        <a:graphic>
          <a:graphicData uri="http://schemas.openxmlformats.org/presentationml/2006/ole">
            <p:oleObj spid="_x0000_s3074" name="Worksheet" r:id="rId4" imgW="1590650" imgH="2676372" progId="Excel.Sheet.12">
              <p:embed/>
            </p:oleObj>
          </a:graphicData>
        </a:graphic>
      </p:graphicFrame>
      <p:sp>
        <p:nvSpPr>
          <p:cNvPr id="15" name="Bent-Up Arrow 14"/>
          <p:cNvSpPr/>
          <p:nvPr/>
        </p:nvSpPr>
        <p:spPr>
          <a:xfrm rot="5400000">
            <a:off x="6210300" y="3238500"/>
            <a:ext cx="304800" cy="685800"/>
          </a:xfrm>
          <a:prstGeom prst="bentUpArrow">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Some very preliminary plots…</a:t>
            </a:r>
            <a:endParaRPr lang="it-IT" dirty="0"/>
          </a:p>
        </p:txBody>
      </p:sp>
      <p:sp>
        <p:nvSpPr>
          <p:cNvPr id="3" name="Slide Number Placeholder 2"/>
          <p:cNvSpPr>
            <a:spLocks noGrp="1"/>
          </p:cNvSpPr>
          <p:nvPr>
            <p:ph type="sldNum" sz="quarter" idx="10"/>
          </p:nvPr>
        </p:nvSpPr>
        <p:spPr/>
        <p:txBody>
          <a:bodyPr/>
          <a:lstStyle/>
          <a:p>
            <a:fld id="{658DFAAD-4AE2-4B6A-81A1-CADA1B382BFC}" type="slidenum">
              <a:rPr lang="en-GB" smtClean="0"/>
              <a:pPr/>
              <a:t>7</a:t>
            </a:fld>
            <a:endParaRPr lang="en-GB" dirty="0"/>
          </a:p>
        </p:txBody>
      </p:sp>
      <p:grpSp>
        <p:nvGrpSpPr>
          <p:cNvPr id="15" name="Group 14"/>
          <p:cNvGrpSpPr/>
          <p:nvPr/>
        </p:nvGrpSpPr>
        <p:grpSpPr>
          <a:xfrm>
            <a:off x="3276600" y="1219200"/>
            <a:ext cx="5715000" cy="4298132"/>
            <a:chOff x="1752600" y="1219200"/>
            <a:chExt cx="5715000" cy="4298132"/>
          </a:xfrm>
        </p:grpSpPr>
        <p:pic>
          <p:nvPicPr>
            <p:cNvPr id="15362" name="Picture 2"/>
            <p:cNvPicPr>
              <a:picLocks noChangeAspect="1" noChangeArrowheads="1"/>
            </p:cNvPicPr>
            <p:nvPr/>
          </p:nvPicPr>
          <p:blipFill>
            <a:blip r:embed="rId2" cstate="print"/>
            <a:srcRect/>
            <a:stretch>
              <a:fillRect/>
            </a:stretch>
          </p:blipFill>
          <p:spPr bwMode="auto">
            <a:xfrm>
              <a:off x="1752600" y="1219200"/>
              <a:ext cx="5715000" cy="4067370"/>
            </a:xfrm>
            <a:prstGeom prst="rect">
              <a:avLst/>
            </a:prstGeom>
            <a:noFill/>
            <a:ln w="9525">
              <a:noFill/>
              <a:miter lim="800000"/>
              <a:headEnd/>
              <a:tailEnd/>
            </a:ln>
          </p:spPr>
        </p:pic>
        <p:grpSp>
          <p:nvGrpSpPr>
            <p:cNvPr id="14" name="Group 13"/>
            <p:cNvGrpSpPr/>
            <p:nvPr/>
          </p:nvGrpSpPr>
          <p:grpSpPr>
            <a:xfrm>
              <a:off x="1912226" y="4776463"/>
              <a:ext cx="5350062" cy="740869"/>
              <a:chOff x="1912226" y="4776463"/>
              <a:chExt cx="5350062" cy="740869"/>
            </a:xfrm>
          </p:grpSpPr>
          <p:sp>
            <p:nvSpPr>
              <p:cNvPr id="5" name="TextBox 4"/>
              <p:cNvSpPr txBox="1"/>
              <p:nvPr/>
            </p:nvSpPr>
            <p:spPr>
              <a:xfrm rot="-2700000">
                <a:off x="1912226" y="4776463"/>
                <a:ext cx="731290" cy="369332"/>
              </a:xfrm>
              <a:prstGeom prst="rect">
                <a:avLst/>
              </a:prstGeom>
              <a:noFill/>
            </p:spPr>
            <p:txBody>
              <a:bodyPr wrap="none" rtlCol="0">
                <a:spAutoFit/>
              </a:bodyPr>
              <a:lstStyle/>
              <a:p>
                <a:r>
                  <a:rPr lang="it-IT" dirty="0" smtClean="0"/>
                  <a:t>Loose</a:t>
                </a:r>
                <a:endParaRPr lang="it-IT" dirty="0"/>
              </a:p>
            </p:txBody>
          </p:sp>
          <p:sp>
            <p:nvSpPr>
              <p:cNvPr id="6" name="TextBox 5"/>
              <p:cNvSpPr txBox="1"/>
              <p:nvPr/>
            </p:nvSpPr>
            <p:spPr>
              <a:xfrm rot="-2700000">
                <a:off x="4994803" y="4916201"/>
                <a:ext cx="1126527" cy="369332"/>
              </a:xfrm>
              <a:prstGeom prst="rect">
                <a:avLst/>
              </a:prstGeom>
              <a:noFill/>
            </p:spPr>
            <p:txBody>
              <a:bodyPr wrap="none" rtlCol="0">
                <a:spAutoFit/>
              </a:bodyPr>
              <a:lstStyle/>
              <a:p>
                <a:r>
                  <a:rPr lang="it-IT" dirty="0" smtClean="0"/>
                  <a:t>SafeLoose</a:t>
                </a:r>
                <a:endParaRPr lang="it-IT" dirty="0"/>
              </a:p>
            </p:txBody>
          </p:sp>
          <p:sp>
            <p:nvSpPr>
              <p:cNvPr id="7" name="TextBox 6"/>
              <p:cNvSpPr txBox="1"/>
              <p:nvPr/>
            </p:nvSpPr>
            <p:spPr>
              <a:xfrm rot="-2700000">
                <a:off x="2978567" y="5060721"/>
                <a:ext cx="1535292" cy="369332"/>
              </a:xfrm>
              <a:prstGeom prst="rect">
                <a:avLst/>
              </a:prstGeom>
              <a:noFill/>
            </p:spPr>
            <p:txBody>
              <a:bodyPr wrap="none" rtlCol="0">
                <a:spAutoFit/>
              </a:bodyPr>
              <a:lstStyle/>
              <a:p>
                <a:r>
                  <a:rPr lang="it-IT" dirty="0" smtClean="0"/>
                  <a:t>SafeCaloLoose</a:t>
                </a:r>
                <a:endParaRPr lang="it-IT" dirty="0"/>
              </a:p>
            </p:txBody>
          </p:sp>
          <p:sp>
            <p:nvSpPr>
              <p:cNvPr id="8" name="TextBox 7"/>
              <p:cNvSpPr txBox="1"/>
              <p:nvPr/>
            </p:nvSpPr>
            <p:spPr>
              <a:xfrm rot="-2700000">
                <a:off x="2311115" y="4863742"/>
                <a:ext cx="978153" cy="369332"/>
              </a:xfrm>
              <a:prstGeom prst="rect">
                <a:avLst/>
              </a:prstGeom>
              <a:noFill/>
            </p:spPr>
            <p:txBody>
              <a:bodyPr wrap="none" rtlCol="0">
                <a:spAutoFit/>
              </a:bodyPr>
              <a:lstStyle/>
              <a:p>
                <a:r>
                  <a:rPr lang="it-IT" dirty="0" smtClean="0"/>
                  <a:t>Medium</a:t>
                </a:r>
                <a:endParaRPr lang="it-IT" dirty="0"/>
              </a:p>
            </p:txBody>
          </p:sp>
          <p:sp>
            <p:nvSpPr>
              <p:cNvPr id="9" name="TextBox 8"/>
              <p:cNvSpPr txBox="1"/>
              <p:nvPr/>
            </p:nvSpPr>
            <p:spPr>
              <a:xfrm rot="-2700000">
                <a:off x="5402760" y="4990389"/>
                <a:ext cx="1373389" cy="369332"/>
              </a:xfrm>
              <a:prstGeom prst="rect">
                <a:avLst/>
              </a:prstGeom>
              <a:noFill/>
            </p:spPr>
            <p:txBody>
              <a:bodyPr wrap="none" rtlCol="0">
                <a:spAutoFit/>
              </a:bodyPr>
              <a:lstStyle/>
              <a:p>
                <a:r>
                  <a:rPr lang="it-IT" dirty="0" smtClean="0"/>
                  <a:t>SafeMedium</a:t>
                </a:r>
                <a:endParaRPr lang="it-IT" dirty="0"/>
              </a:p>
            </p:txBody>
          </p:sp>
          <p:sp>
            <p:nvSpPr>
              <p:cNvPr id="10" name="TextBox 9"/>
              <p:cNvSpPr txBox="1"/>
              <p:nvPr/>
            </p:nvSpPr>
            <p:spPr>
              <a:xfrm rot="-2700000">
                <a:off x="3377456" y="5148000"/>
                <a:ext cx="1782155" cy="369332"/>
              </a:xfrm>
              <a:prstGeom prst="rect">
                <a:avLst/>
              </a:prstGeom>
              <a:noFill/>
            </p:spPr>
            <p:txBody>
              <a:bodyPr wrap="none" rtlCol="0">
                <a:spAutoFit/>
              </a:bodyPr>
              <a:lstStyle/>
              <a:p>
                <a:r>
                  <a:rPr lang="it-IT" dirty="0" smtClean="0"/>
                  <a:t>SafeCaloMedium</a:t>
                </a:r>
                <a:endParaRPr lang="it-IT" dirty="0"/>
              </a:p>
            </p:txBody>
          </p:sp>
          <p:sp>
            <p:nvSpPr>
              <p:cNvPr id="11" name="TextBox 10"/>
              <p:cNvSpPr txBox="1"/>
              <p:nvPr/>
            </p:nvSpPr>
            <p:spPr>
              <a:xfrm rot="-2700000">
                <a:off x="3119971" y="4787023"/>
                <a:ext cx="655436" cy="369332"/>
              </a:xfrm>
              <a:prstGeom prst="rect">
                <a:avLst/>
              </a:prstGeom>
              <a:noFill/>
            </p:spPr>
            <p:txBody>
              <a:bodyPr wrap="none" rtlCol="0">
                <a:spAutoFit/>
              </a:bodyPr>
              <a:lstStyle/>
              <a:p>
                <a:r>
                  <a:rPr lang="it-IT" dirty="0" smtClean="0"/>
                  <a:t>Tight</a:t>
                </a:r>
                <a:endParaRPr lang="it-IT" dirty="0"/>
              </a:p>
            </p:txBody>
          </p:sp>
          <p:sp>
            <p:nvSpPr>
              <p:cNvPr id="12" name="TextBox 11"/>
              <p:cNvSpPr txBox="1"/>
              <p:nvPr/>
            </p:nvSpPr>
            <p:spPr>
              <a:xfrm rot="-2700000">
                <a:off x="6211616" y="4889382"/>
                <a:ext cx="1050672" cy="369332"/>
              </a:xfrm>
              <a:prstGeom prst="rect">
                <a:avLst/>
              </a:prstGeom>
              <a:noFill/>
            </p:spPr>
            <p:txBody>
              <a:bodyPr wrap="none" rtlCol="0">
                <a:spAutoFit/>
              </a:bodyPr>
              <a:lstStyle/>
              <a:p>
                <a:r>
                  <a:rPr lang="it-IT" dirty="0" smtClean="0"/>
                  <a:t>SafeTight</a:t>
                </a:r>
                <a:endParaRPr lang="it-IT" dirty="0"/>
              </a:p>
            </p:txBody>
          </p:sp>
          <p:sp>
            <p:nvSpPr>
              <p:cNvPr id="13" name="TextBox 12"/>
              <p:cNvSpPr txBox="1"/>
              <p:nvPr/>
            </p:nvSpPr>
            <p:spPr>
              <a:xfrm rot="-2700000">
                <a:off x="4186313" y="5033902"/>
                <a:ext cx="1459438" cy="369332"/>
              </a:xfrm>
              <a:prstGeom prst="rect">
                <a:avLst/>
              </a:prstGeom>
              <a:noFill/>
            </p:spPr>
            <p:txBody>
              <a:bodyPr wrap="none" rtlCol="0">
                <a:spAutoFit/>
              </a:bodyPr>
              <a:lstStyle/>
              <a:p>
                <a:r>
                  <a:rPr lang="it-IT" dirty="0" smtClean="0"/>
                  <a:t>SafeCaloTight</a:t>
                </a:r>
                <a:endParaRPr lang="it-IT" dirty="0"/>
              </a:p>
            </p:txBody>
          </p:sp>
        </p:grpSp>
      </p:grpSp>
      <p:sp>
        <p:nvSpPr>
          <p:cNvPr id="16" name="TextBox 15"/>
          <p:cNvSpPr txBox="1"/>
          <p:nvPr/>
        </p:nvSpPr>
        <p:spPr>
          <a:xfrm>
            <a:off x="228600" y="1753612"/>
            <a:ext cx="3048000" cy="3046988"/>
          </a:xfrm>
          <a:prstGeom prst="rect">
            <a:avLst/>
          </a:prstGeom>
          <a:noFill/>
        </p:spPr>
        <p:txBody>
          <a:bodyPr wrap="square" rtlCol="0">
            <a:spAutoFit/>
          </a:bodyPr>
          <a:lstStyle/>
          <a:p>
            <a:pPr>
              <a:buFont typeface="Wingdings" pitchFamily="2" charset="2"/>
              <a:buChar char="ü"/>
            </a:pPr>
            <a:r>
              <a:rPr lang="it-IT" sz="1600" dirty="0" smtClean="0"/>
              <a:t> number of </a:t>
            </a:r>
            <a:r>
              <a:rPr lang="it-IT" sz="1600" dirty="0" smtClean="0"/>
              <a:t>reconstructed taus </a:t>
            </a:r>
            <a:r>
              <a:rPr lang="it-IT" sz="1600" dirty="0" smtClean="0"/>
              <a:t>for different identification levels</a:t>
            </a:r>
          </a:p>
          <a:p>
            <a:r>
              <a:rPr lang="it-IT" sz="1600" dirty="0" smtClean="0"/>
              <a:t>(→ Note ATL-PHYS-INT-2009-082)</a:t>
            </a:r>
          </a:p>
          <a:p>
            <a:pPr>
              <a:buFont typeface="Wingdings" pitchFamily="2" charset="2"/>
              <a:buChar char="ü"/>
            </a:pPr>
            <a:endParaRPr lang="it-IT" sz="1600" dirty="0" smtClean="0"/>
          </a:p>
          <a:p>
            <a:pPr>
              <a:buFont typeface="Wingdings" pitchFamily="2" charset="2"/>
              <a:buChar char="ü"/>
            </a:pPr>
            <a:r>
              <a:rPr lang="it-IT" sz="1600" dirty="0" smtClean="0"/>
              <a:t> “</a:t>
            </a:r>
            <a:r>
              <a:rPr lang="it-IT" sz="1600" u="sng" dirty="0" smtClean="0"/>
              <a:t>SafeCalo</a:t>
            </a:r>
            <a:r>
              <a:rPr lang="it-IT" sz="1600" dirty="0" smtClean="0"/>
              <a:t>“ variables based on calorimetric variables</a:t>
            </a:r>
          </a:p>
          <a:p>
            <a:pPr>
              <a:buFont typeface="Wingdings" pitchFamily="2" charset="2"/>
              <a:buChar char="ü"/>
            </a:pPr>
            <a:endParaRPr lang="it-IT" sz="1600" dirty="0" smtClean="0"/>
          </a:p>
          <a:p>
            <a:pPr>
              <a:buFont typeface="Wingdings" pitchFamily="2" charset="2"/>
              <a:buChar char="ü"/>
            </a:pPr>
            <a:r>
              <a:rPr lang="it-IT" sz="1600" dirty="0" smtClean="0"/>
              <a:t> “</a:t>
            </a:r>
            <a:r>
              <a:rPr lang="it-IT" sz="1600" u="sng" dirty="0" smtClean="0"/>
              <a:t>Safe</a:t>
            </a:r>
            <a:r>
              <a:rPr lang="it-IT" sz="1600" dirty="0" smtClean="0"/>
              <a:t>“ variables based on calorimetric and tracking variables</a:t>
            </a:r>
          </a:p>
          <a:p>
            <a:pPr>
              <a:buFont typeface="Wingdings" pitchFamily="2" charset="2"/>
              <a:buChar char="ü"/>
            </a:pPr>
            <a:endParaRPr lang="it-IT" sz="1600" dirty="0" smtClean="0"/>
          </a:p>
          <a:p>
            <a:pPr>
              <a:buFont typeface="Wingdings" pitchFamily="2" charset="2"/>
              <a:buChar char="ü"/>
            </a:pPr>
            <a:r>
              <a:rPr lang="it-IT" sz="1600" dirty="0" smtClean="0"/>
              <a:t> quite good agreement, except for “Safe” variables…</a:t>
            </a:r>
            <a:endParaRPr lang="it-IT"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09600"/>
          </a:xfrm>
        </p:spPr>
        <p:txBody>
          <a:bodyPr/>
          <a:lstStyle/>
          <a:p>
            <a:r>
              <a:rPr lang="it-IT" dirty="0" smtClean="0"/>
              <a:t>Tau Nprong for different identifications</a:t>
            </a:r>
            <a:endParaRPr lang="it-IT" dirty="0"/>
          </a:p>
        </p:txBody>
      </p:sp>
      <p:sp>
        <p:nvSpPr>
          <p:cNvPr id="3" name="Slide Number Placeholder 2"/>
          <p:cNvSpPr>
            <a:spLocks noGrp="1"/>
          </p:cNvSpPr>
          <p:nvPr>
            <p:ph type="sldNum" sz="quarter" idx="10"/>
          </p:nvPr>
        </p:nvSpPr>
        <p:spPr/>
        <p:txBody>
          <a:bodyPr/>
          <a:lstStyle/>
          <a:p>
            <a:fld id="{658DFAAD-4AE2-4B6A-81A1-CADA1B382BFC}" type="slidenum">
              <a:rPr lang="en-GB" smtClean="0"/>
              <a:pPr/>
              <a:t>8</a:t>
            </a:fld>
            <a:endParaRPr lang="en-GB" dirty="0"/>
          </a:p>
        </p:txBody>
      </p:sp>
      <p:pic>
        <p:nvPicPr>
          <p:cNvPr id="17411" name="Picture 3"/>
          <p:cNvPicPr>
            <a:picLocks noChangeAspect="1" noChangeArrowheads="1"/>
          </p:cNvPicPr>
          <p:nvPr/>
        </p:nvPicPr>
        <p:blipFill>
          <a:blip r:embed="rId2" cstate="print"/>
          <a:srcRect b="2449"/>
          <a:stretch>
            <a:fillRect/>
          </a:stretch>
        </p:blipFill>
        <p:spPr bwMode="auto">
          <a:xfrm>
            <a:off x="76200" y="3062283"/>
            <a:ext cx="5029200" cy="3338517"/>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a:stretch>
            <a:fillRect/>
          </a:stretch>
        </p:blipFill>
        <p:spPr bwMode="auto">
          <a:xfrm>
            <a:off x="4216985" y="1066800"/>
            <a:ext cx="4927015" cy="3352800"/>
          </a:xfrm>
          <a:prstGeom prst="rect">
            <a:avLst/>
          </a:prstGeom>
          <a:noFill/>
          <a:ln w="9525">
            <a:noFill/>
            <a:miter lim="800000"/>
            <a:headEnd/>
            <a:tailEnd/>
          </a:ln>
        </p:spPr>
      </p:pic>
      <p:sp>
        <p:nvSpPr>
          <p:cNvPr id="10" name="TextBox 9"/>
          <p:cNvSpPr txBox="1"/>
          <p:nvPr/>
        </p:nvSpPr>
        <p:spPr>
          <a:xfrm>
            <a:off x="533400" y="1524000"/>
            <a:ext cx="3962400" cy="1077218"/>
          </a:xfrm>
          <a:prstGeom prst="rect">
            <a:avLst/>
          </a:prstGeom>
          <a:noFill/>
        </p:spPr>
        <p:txBody>
          <a:bodyPr wrap="square" rtlCol="0">
            <a:spAutoFit/>
          </a:bodyPr>
          <a:lstStyle/>
          <a:p>
            <a:pPr>
              <a:buFont typeface="Wingdings" pitchFamily="2" charset="2"/>
              <a:buChar char="ü"/>
            </a:pPr>
            <a:r>
              <a:rPr lang="it-IT" sz="1600" dirty="0" smtClean="0"/>
              <a:t> reconstructed taus</a:t>
            </a:r>
          </a:p>
          <a:p>
            <a:pPr>
              <a:buFont typeface="Wingdings" pitchFamily="2" charset="2"/>
              <a:buChar char="ü"/>
            </a:pPr>
            <a:r>
              <a:rPr lang="it-IT" sz="1600" dirty="0" smtClean="0"/>
              <a:t> no cuts applied</a:t>
            </a:r>
          </a:p>
          <a:p>
            <a:pPr>
              <a:buFont typeface="Wingdings" pitchFamily="2" charset="2"/>
              <a:buChar char="ü"/>
            </a:pPr>
            <a:r>
              <a:rPr lang="it-IT" sz="1600" dirty="0" smtClean="0"/>
              <a:t> different number of reconstructed taus in Data and MC on the same number of events</a:t>
            </a:r>
            <a:endParaRPr lang="it-IT"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Backup</a:t>
            </a:r>
            <a:endParaRPr lang="it-IT" dirty="0"/>
          </a:p>
        </p:txBody>
      </p:sp>
      <p:sp>
        <p:nvSpPr>
          <p:cNvPr id="3" name="Slide Number Placeholder 2"/>
          <p:cNvSpPr>
            <a:spLocks noGrp="1"/>
          </p:cNvSpPr>
          <p:nvPr>
            <p:ph type="sldNum" sz="quarter" idx="10"/>
          </p:nvPr>
        </p:nvSpPr>
        <p:spPr/>
        <p:txBody>
          <a:bodyPr/>
          <a:lstStyle/>
          <a:p>
            <a:fld id="{658DFAAD-4AE2-4B6A-81A1-CADA1B382BFC}" type="slidenum">
              <a:rPr lang="en-GB" smtClean="0"/>
              <a:pPr/>
              <a:t>9</a:t>
            </a:fld>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4992</TotalTime>
  <Words>784</Words>
  <Application>Microsoft Office PowerPoint</Application>
  <PresentationFormat>On-screen Show (4:3)</PresentationFormat>
  <Paragraphs>193</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Worksheet</vt:lpstr>
      <vt:lpstr>W→τν Note &amp; Tau candidates in first data</vt:lpstr>
      <vt:lpstr>W→τν Note</vt:lpstr>
      <vt:lpstr>W→τν Note – Event Selection</vt:lpstr>
      <vt:lpstr>Extracting QCD from data</vt:lpstr>
      <vt:lpstr>Samples</vt:lpstr>
      <vt:lpstr>GoodRunList</vt:lpstr>
      <vt:lpstr>Some very preliminary plots…</vt:lpstr>
      <vt:lpstr>Tau Nprong for different identifications</vt:lpstr>
      <vt:lpstr>Backup</vt:lpstr>
      <vt:lpstr>W→τν Note - Index</vt:lpstr>
      <vt:lpstr>W→τν Note - Index</vt:lpstr>
      <vt:lpstr>D3PD – technical details</vt:lpstr>
      <vt:lpstr>Atlas Run Query</vt:lpstr>
      <vt:lpstr>Atlas Run Query</vt:lpstr>
      <vt:lpstr>Atlas Run Query</vt:lpstr>
      <vt:lpstr>NTau</vt:lpstr>
      <vt:lpstr>Tracking variables for SafeTaus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Lidia Dell'Asta</dc:creator>
  <cp:lastModifiedBy>Lidia Dell'Asta</cp:lastModifiedBy>
  <cp:revision>208</cp:revision>
  <dcterms:created xsi:type="dcterms:W3CDTF">2009-06-29T13:13:52Z</dcterms:created>
  <dcterms:modified xsi:type="dcterms:W3CDTF">2009-12-22T09:13:01Z</dcterms:modified>
</cp:coreProperties>
</file>