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2D8A6-1704-D243-B7CF-654E01D3E37D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CC760-D79E-5D43-9620-5849F4D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D310F-D23C-3D41-968F-A4D6A4B57360}" type="datetimeFigureOut">
              <a:rPr lang="en-US" smtClean="0"/>
              <a:pPr/>
              <a:t>12/22/09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7C206-B03B-604F-AA81-029EC6263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69119"/>
            <a:ext cx="7772400" cy="1470025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omic Sans MS"/>
                <a:cs typeface="Comic Sans MS"/>
              </a:rPr>
              <a:t>Ricostruzione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dell’energia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di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elettroni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fotoni</a:t>
            </a:r>
            <a:r>
              <a:rPr lang="en-US" sz="2000" dirty="0" smtClean="0">
                <a:latin typeface="Comic Sans MS"/>
                <a:cs typeface="Comic Sans MS"/>
              </a:rPr>
              <a:t> in </a:t>
            </a:r>
            <a:r>
              <a:rPr lang="en-US" sz="2000" dirty="0" err="1" smtClean="0">
                <a:latin typeface="Comic Sans MS"/>
                <a:cs typeface="Comic Sans MS"/>
              </a:rPr>
              <a:t>ECal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22/12/2009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C206-B03B-604F-AA81-029EC626359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Milano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939144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</a:t>
            </a:r>
            <a:r>
              <a:rPr lang="en-US" dirty="0" err="1" smtClean="0"/>
              <a:t>metodi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calibrazione</a:t>
            </a:r>
            <a:r>
              <a:rPr lang="en-US" dirty="0" smtClean="0"/>
              <a:t> :</a:t>
            </a:r>
          </a:p>
          <a:p>
            <a:r>
              <a:rPr lang="en-US" dirty="0" smtClean="0"/>
              <a:t>					Calibration Hits (CH)</a:t>
            </a:r>
            <a:r>
              <a:rPr lang="en-US" sz="1400" dirty="0" smtClean="0"/>
              <a:t>: ATL-ARG-PUB-2007-012,2007;</a:t>
            </a:r>
            <a:r>
              <a:rPr lang="en-US" dirty="0" smtClean="0"/>
              <a:t> </a:t>
            </a:r>
            <a:r>
              <a:rPr lang="en-US" sz="1400" dirty="0" smtClean="0"/>
              <a:t>ATL-LARG-INT-2008-001,2008 </a:t>
            </a:r>
          </a:p>
          <a:p>
            <a:r>
              <a:rPr lang="en-US" dirty="0" smtClean="0"/>
              <a:t>					Longitudinal </a:t>
            </a:r>
            <a:r>
              <a:rPr lang="en-US" dirty="0" smtClean="0"/>
              <a:t>Weights (LW)</a:t>
            </a:r>
            <a:r>
              <a:rPr lang="en-US" sz="1400" dirty="0" smtClean="0"/>
              <a:t>: </a:t>
            </a:r>
            <a:r>
              <a:rPr lang="en-US" sz="1400" dirty="0" smtClean="0"/>
              <a:t>Expected performance of the ATLAS experiment-I Performance</a:t>
            </a:r>
          </a:p>
          <a:p>
            <a:r>
              <a:rPr lang="en-US" sz="1400" dirty="0" smtClean="0"/>
              <a:t>					</a:t>
            </a:r>
          </a:p>
          <a:p>
            <a:r>
              <a:rPr lang="en-US" sz="1400" dirty="0" smtClean="0"/>
              <a:t> N.B. </a:t>
            </a:r>
            <a:r>
              <a:rPr lang="en-US" sz="1400" dirty="0" err="1" smtClean="0"/>
              <a:t>Entrambi</a:t>
            </a:r>
            <a:r>
              <a:rPr lang="en-US" sz="1400" dirty="0" smtClean="0"/>
              <a:t> I </a:t>
            </a:r>
            <a:r>
              <a:rPr lang="en-US" sz="1400" dirty="0" err="1" smtClean="0"/>
              <a:t>metodi</a:t>
            </a:r>
            <a:r>
              <a:rPr lang="en-US" sz="1400" dirty="0" smtClean="0"/>
              <a:t>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stati</a:t>
            </a:r>
            <a:r>
              <a:rPr lang="en-US" sz="1400" dirty="0" smtClean="0"/>
              <a:t> </a:t>
            </a:r>
            <a:r>
              <a:rPr lang="en-US" sz="1400" dirty="0" err="1" smtClean="0"/>
              <a:t>elaborati</a:t>
            </a:r>
            <a:r>
              <a:rPr lang="en-US" sz="1400" dirty="0" smtClean="0"/>
              <a:t> </a:t>
            </a:r>
            <a:r>
              <a:rPr lang="en-US" sz="1400" dirty="0" smtClean="0"/>
              <a:t>per </a:t>
            </a:r>
            <a:r>
              <a:rPr lang="en-US" sz="1400" dirty="0" err="1" smtClean="0"/>
              <a:t>energie</a:t>
            </a:r>
            <a:r>
              <a:rPr lang="en-US" sz="1400" dirty="0" smtClean="0"/>
              <a:t>  &gt;20 </a:t>
            </a:r>
            <a:r>
              <a:rPr lang="en-US" sz="1400" dirty="0" err="1" smtClean="0"/>
              <a:t>GeV</a:t>
            </a:r>
            <a:endParaRPr lang="en-US" sz="1400" dirty="0" smtClean="0"/>
          </a:p>
          <a:p>
            <a:r>
              <a:rPr lang="en-US" sz="1400" dirty="0" smtClean="0"/>
              <a:t>          Le performance </a:t>
            </a:r>
            <a:r>
              <a:rPr lang="en-US" sz="1400" dirty="0" err="1" smtClean="0"/>
              <a:t>sono</a:t>
            </a:r>
            <a:r>
              <a:rPr lang="en-US" sz="1400" dirty="0" smtClean="0"/>
              <a:t> state </a:t>
            </a:r>
            <a:r>
              <a:rPr lang="en-US" sz="1400" dirty="0" err="1" smtClean="0"/>
              <a:t>applicate</a:t>
            </a:r>
            <a:r>
              <a:rPr lang="en-US" sz="1400" dirty="0" smtClean="0"/>
              <a:t> </a:t>
            </a:r>
            <a:r>
              <a:rPr lang="en-US" sz="1400" dirty="0" err="1" smtClean="0"/>
              <a:t>anche</a:t>
            </a:r>
            <a:r>
              <a:rPr lang="en-US" sz="1400" dirty="0" smtClean="0"/>
              <a:t> a 5 </a:t>
            </a:r>
            <a:r>
              <a:rPr lang="en-US" sz="1400" dirty="0" err="1" smtClean="0"/>
              <a:t>e</a:t>
            </a:r>
            <a:r>
              <a:rPr lang="en-US" sz="1400" dirty="0" smtClean="0"/>
              <a:t> 10 </a:t>
            </a:r>
            <a:r>
              <a:rPr lang="en-US" sz="1400" dirty="0" err="1" smtClean="0"/>
              <a:t>GeV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err="1" smtClean="0"/>
              <a:t>Entrambi</a:t>
            </a:r>
            <a:r>
              <a:rPr lang="en-US" sz="1400" dirty="0" smtClean="0"/>
              <a:t> I </a:t>
            </a:r>
            <a:r>
              <a:rPr lang="en-US" sz="1400" dirty="0" err="1" smtClean="0"/>
              <a:t>metodi</a:t>
            </a:r>
            <a:r>
              <a:rPr lang="en-US" sz="1400" dirty="0" smtClean="0"/>
              <a:t>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disponibili</a:t>
            </a:r>
            <a:r>
              <a:rPr lang="en-US" sz="1400" dirty="0" smtClean="0"/>
              <a:t> in Athena. CH </a:t>
            </a:r>
            <a:r>
              <a:rPr lang="en-US" sz="1400" dirty="0" err="1" smtClean="0"/>
              <a:t>e</a:t>
            </a:r>
            <a:r>
              <a:rPr lang="en-US" sz="1400" dirty="0" smtClean="0"/>
              <a:t>’ </a:t>
            </a:r>
            <a:r>
              <a:rPr lang="en-US" sz="1400" dirty="0" err="1" smtClean="0"/>
              <a:t>il</a:t>
            </a:r>
            <a:r>
              <a:rPr lang="en-US" sz="1400" dirty="0" smtClean="0"/>
              <a:t> default.</a:t>
            </a:r>
          </a:p>
          <a:p>
            <a:endParaRPr lang="en-US" sz="1400" dirty="0" smtClean="0"/>
          </a:p>
          <a:p>
            <a:r>
              <a:rPr lang="en-US" dirty="0" err="1" smtClean="0"/>
              <a:t>Attivita</a:t>
            </a:r>
            <a:r>
              <a:rPr lang="en-US" dirty="0" smtClean="0"/>
              <a:t>’:	</a:t>
            </a:r>
          </a:p>
          <a:p>
            <a:pPr>
              <a:buFont typeface="Arial"/>
              <a:buChar char="•"/>
            </a:pPr>
            <a:r>
              <a:rPr lang="en-US" dirty="0" smtClean="0"/>
              <a:t>		Nota </a:t>
            </a:r>
            <a:r>
              <a:rPr lang="en-US" dirty="0" err="1" smtClean="0"/>
              <a:t>congiunta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Performace</a:t>
            </a:r>
            <a:r>
              <a:rPr lang="en-US" dirty="0" smtClean="0"/>
              <a:t> (98% ok)</a:t>
            </a:r>
          </a:p>
          <a:p>
            <a:pPr>
              <a:buFont typeface="Arial"/>
              <a:buChar char="•"/>
            </a:pPr>
            <a:r>
              <a:rPr lang="en-US" dirty="0" smtClean="0"/>
              <a:t>		Studio dell’ </a:t>
            </a:r>
            <a:r>
              <a:rPr lang="en-US" dirty="0" err="1" smtClean="0"/>
              <a:t>effetto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X</a:t>
            </a:r>
            <a:r>
              <a:rPr lang="en-US" sz="16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davanti</a:t>
            </a:r>
            <a:r>
              <a:rPr lang="en-US" dirty="0" smtClean="0"/>
              <a:t> al </a:t>
            </a:r>
            <a:r>
              <a:rPr lang="en-US" dirty="0" err="1" smtClean="0"/>
              <a:t>criostato</a:t>
            </a:r>
            <a:r>
              <a:rPr lang="en-US" dirty="0" smtClean="0"/>
              <a:t> (tracker)</a:t>
            </a:r>
          </a:p>
          <a:p>
            <a:pPr lvl="1"/>
            <a:r>
              <a:rPr lang="en-US" sz="1400" dirty="0" smtClean="0"/>
              <a:t>In </a:t>
            </a:r>
            <a:r>
              <a:rPr lang="en-US" sz="1400" dirty="0" err="1" smtClean="0"/>
              <a:t>attesa</a:t>
            </a:r>
            <a:r>
              <a:rPr lang="en-US" sz="1400" dirty="0" smtClean="0"/>
              <a:t> </a:t>
            </a:r>
            <a:r>
              <a:rPr lang="en-US" sz="1400" dirty="0" err="1" smtClean="0"/>
              <a:t>dei</a:t>
            </a:r>
            <a:r>
              <a:rPr lang="en-US" sz="1400" dirty="0" smtClean="0"/>
              <a:t> </a:t>
            </a:r>
            <a:r>
              <a:rPr lang="en-US" sz="1400" dirty="0" smtClean="0"/>
              <a:t>files</a:t>
            </a:r>
            <a:endParaRPr lang="en-US" sz="1400" dirty="0" smtClean="0"/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??</a:t>
            </a:r>
            <a:r>
              <a:rPr lang="en-US" dirty="0" smtClean="0"/>
              <a:t>)</a:t>
            </a:r>
            <a:r>
              <a:rPr lang="en-US" dirty="0" err="1" smtClean="0"/>
              <a:t>Ottimizzazione</a:t>
            </a:r>
            <a:r>
              <a:rPr lang="en-US" dirty="0" smtClean="0"/>
              <a:t> performance 5-20 </a:t>
            </a:r>
            <a:r>
              <a:rPr lang="en-US" dirty="0" err="1" smtClean="0"/>
              <a:t>GeV</a:t>
            </a:r>
            <a:r>
              <a:rPr lang="en-US" dirty="0" smtClean="0"/>
              <a:t>. </a:t>
            </a:r>
            <a:r>
              <a:rPr lang="en-US" dirty="0" err="1" smtClean="0"/>
              <a:t>Energie</a:t>
            </a:r>
            <a:r>
              <a:rPr lang="en-US" dirty="0" smtClean="0"/>
              <a:t> </a:t>
            </a:r>
            <a:r>
              <a:rPr lang="en-US" dirty="0" err="1" smtClean="0"/>
              <a:t>inferiori</a:t>
            </a:r>
            <a:r>
              <a:rPr lang="en-US" dirty="0" smtClean="0"/>
              <a:t> (???)</a:t>
            </a:r>
          </a:p>
          <a:p>
            <a:pPr lvl="1"/>
            <a:r>
              <a:rPr lang="en-US" dirty="0" smtClean="0"/>
              <a:t> </a:t>
            </a:r>
            <a:r>
              <a:rPr lang="en-US" sz="1200" dirty="0" err="1" smtClean="0"/>
              <a:t>Richiede</a:t>
            </a:r>
            <a:r>
              <a:rPr lang="en-US" sz="1200" dirty="0" smtClean="0"/>
              <a:t> </a:t>
            </a:r>
            <a:r>
              <a:rPr lang="en-US" sz="1200" dirty="0" err="1" smtClean="0"/>
              <a:t>nuove</a:t>
            </a:r>
            <a:r>
              <a:rPr lang="en-US" sz="1200" dirty="0" smtClean="0"/>
              <a:t> </a:t>
            </a:r>
            <a:r>
              <a:rPr lang="en-US" sz="1200" dirty="0" err="1" smtClean="0"/>
              <a:t>simulazioni</a:t>
            </a:r>
            <a:r>
              <a:rPr lang="en-US" sz="1200" dirty="0" smtClean="0"/>
              <a:t> (Es: 15, 12.5, 7.5)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		(??)</a:t>
            </a:r>
            <a:r>
              <a:rPr lang="en-US" dirty="0" err="1" smtClean="0"/>
              <a:t>Estensione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CH al crack ( 1.425-1.55</a:t>
            </a:r>
            <a:r>
              <a:rPr lang="en-US" dirty="0" smtClean="0"/>
              <a:t>)	</a:t>
            </a:r>
          </a:p>
          <a:p>
            <a:pPr>
              <a:buFont typeface="Arial"/>
              <a:buChar char="•"/>
            </a:pPr>
            <a:r>
              <a:rPr lang="en-US" dirty="0" smtClean="0"/>
              <a:t>       (??)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coefficienti</a:t>
            </a:r>
            <a:r>
              <a:rPr lang="en-US" dirty="0" smtClean="0"/>
              <a:t> (</a:t>
            </a:r>
            <a:r>
              <a:rPr lang="en-US" sz="1200" dirty="0" smtClean="0"/>
              <a:t> </a:t>
            </a:r>
            <a:r>
              <a:rPr lang="en-US" sz="1200" dirty="0" err="1" smtClean="0"/>
              <a:t>dipendera</a:t>
            </a:r>
            <a:r>
              <a:rPr lang="en-US" sz="1200" dirty="0" smtClean="0"/>
              <a:t>’ </a:t>
            </a:r>
            <a:r>
              <a:rPr lang="en-US" sz="1200" dirty="0" err="1" smtClean="0"/>
              <a:t>dai</a:t>
            </a:r>
            <a:r>
              <a:rPr lang="en-US" sz="1200" dirty="0" smtClean="0"/>
              <a:t> </a:t>
            </a:r>
            <a:r>
              <a:rPr lang="en-US" sz="1200" dirty="0" err="1" smtClean="0"/>
              <a:t>risultati</a:t>
            </a:r>
            <a:r>
              <a:rPr lang="en-US" sz="1200" dirty="0" smtClean="0"/>
              <a:t>)</a:t>
            </a:r>
            <a:r>
              <a:rPr lang="en-US" dirty="0" smtClean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942" y="400050"/>
            <a:ext cx="6091612" cy="29661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42" y="3366170"/>
            <a:ext cx="7424228" cy="25152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44036" y="5958049"/>
            <a:ext cx="8783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electtron</a:t>
            </a:r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69506" y="5927271"/>
            <a:ext cx="1704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Fotoni</a:t>
            </a:r>
            <a:r>
              <a:rPr lang="en-US" sz="1400" dirty="0" smtClean="0"/>
              <a:t> non </a:t>
            </a:r>
            <a:r>
              <a:rPr lang="en-US" sz="1400" dirty="0" err="1" smtClean="0"/>
              <a:t>convertiti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235195" y="5958049"/>
            <a:ext cx="1380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Fotoni</a:t>
            </a:r>
            <a:r>
              <a:rPr lang="en-US" sz="1400" dirty="0" smtClean="0"/>
              <a:t> </a:t>
            </a:r>
            <a:r>
              <a:rPr lang="en-US" sz="1400" dirty="0" err="1" smtClean="0"/>
              <a:t>convertiti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18" y="225018"/>
            <a:ext cx="5850044" cy="31267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07232" y="144168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00" y="3583849"/>
            <a:ext cx="5688562" cy="2949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07232" y="473695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GeV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9" name="Group 1"/>
          <p:cNvGraphicFramePr>
            <a:graphicFrameLocks noGrp="1"/>
          </p:cNvGraphicFramePr>
          <p:nvPr/>
        </p:nvGraphicFramePr>
        <p:xfrm>
          <a:off x="213946" y="5626100"/>
          <a:ext cx="1995786" cy="926456"/>
        </p:xfrm>
        <a:graphic>
          <a:graphicData uri="http://schemas.openxmlformats.org/drawingml/2006/table">
            <a:tbl>
              <a:tblPr/>
              <a:tblGrid>
                <a:gridCol w="665262"/>
                <a:gridCol w="665262"/>
                <a:gridCol w="665262"/>
              </a:tblGrid>
              <a:tr h="246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η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1/sin(Θ)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1/cos(Θ)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0.7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1.25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1.65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1.97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1.16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2.0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3.76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1.04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60082" y="701675"/>
            <a:ext cx="9193823" cy="4889500"/>
            <a:chOff x="12" y="17"/>
            <a:chExt cx="8237" cy="4380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42" y="555"/>
              <a:ext cx="8207" cy="3289"/>
              <a:chOff x="0" y="0"/>
              <a:chExt cx="8207" cy="3288"/>
            </a:xfrm>
          </p:grpSpPr>
          <p:pic>
            <p:nvPicPr>
              <p:cNvPr id="32820" name="Picture 47"/>
              <p:cNvPicPr>
                <a:picLocks noChangeAspect="1" noChangeArrowheads="1"/>
              </p:cNvPicPr>
              <p:nvPr/>
            </p:nvPicPr>
            <p:blipFill>
              <a:blip r:embed="rId2"/>
              <a:srcRect t="3798" b="35789"/>
              <a:stretch>
                <a:fillRect/>
              </a:stretch>
            </p:blipFill>
            <p:spPr bwMode="auto">
              <a:xfrm>
                <a:off x="166" y="0"/>
                <a:ext cx="7892" cy="3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sp>
            <p:nvSpPr>
              <p:cNvPr id="32821" name="Line 48"/>
              <p:cNvSpPr>
                <a:spLocks noChangeShapeType="1"/>
              </p:cNvSpPr>
              <p:nvPr/>
            </p:nvSpPr>
            <p:spPr bwMode="auto">
              <a:xfrm>
                <a:off x="676" y="2662"/>
                <a:ext cx="738" cy="3"/>
              </a:xfrm>
              <a:prstGeom prst="line">
                <a:avLst/>
              </a:prstGeom>
              <a:noFill/>
              <a:ln w="63500">
                <a:solidFill>
                  <a:srgbClr val="D90B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2" name="Line 49"/>
              <p:cNvSpPr>
                <a:spLocks noChangeShapeType="1"/>
              </p:cNvSpPr>
              <p:nvPr/>
            </p:nvSpPr>
            <p:spPr bwMode="auto">
              <a:xfrm>
                <a:off x="676" y="2172"/>
                <a:ext cx="1392" cy="3"/>
              </a:xfrm>
              <a:prstGeom prst="line">
                <a:avLst/>
              </a:prstGeom>
              <a:noFill/>
              <a:ln w="63500">
                <a:solidFill>
                  <a:srgbClr val="D90B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3" name="Line 50"/>
              <p:cNvSpPr>
                <a:spLocks noChangeShapeType="1"/>
              </p:cNvSpPr>
              <p:nvPr/>
            </p:nvSpPr>
            <p:spPr bwMode="auto">
              <a:xfrm>
                <a:off x="2192" y="673"/>
                <a:ext cx="2" cy="989"/>
              </a:xfrm>
              <a:prstGeom prst="line">
                <a:avLst/>
              </a:prstGeom>
              <a:noFill/>
              <a:ln w="63500">
                <a:solidFill>
                  <a:srgbClr val="D90B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4" name="Line 51"/>
              <p:cNvSpPr>
                <a:spLocks noChangeShapeType="1"/>
              </p:cNvSpPr>
              <p:nvPr/>
            </p:nvSpPr>
            <p:spPr bwMode="auto">
              <a:xfrm>
                <a:off x="2243" y="1691"/>
                <a:ext cx="3546" cy="16"/>
              </a:xfrm>
              <a:prstGeom prst="line">
                <a:avLst/>
              </a:prstGeom>
              <a:noFill/>
              <a:ln w="63500">
                <a:solidFill>
                  <a:srgbClr val="D90B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5" name="Line 52"/>
              <p:cNvSpPr>
                <a:spLocks noChangeShapeType="1"/>
              </p:cNvSpPr>
              <p:nvPr/>
            </p:nvSpPr>
            <p:spPr bwMode="auto">
              <a:xfrm rot="10800000" flipH="1">
                <a:off x="1431" y="2329"/>
                <a:ext cx="4322" cy="15"/>
              </a:xfrm>
              <a:prstGeom prst="line">
                <a:avLst/>
              </a:prstGeom>
              <a:noFill/>
              <a:ln w="63500">
                <a:solidFill>
                  <a:srgbClr val="D90B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6" name="Line 53"/>
              <p:cNvSpPr>
                <a:spLocks noChangeShapeType="1"/>
              </p:cNvSpPr>
              <p:nvPr/>
            </p:nvSpPr>
            <p:spPr bwMode="auto">
              <a:xfrm rot="10800000" flipH="1">
                <a:off x="1451" y="2397"/>
                <a:ext cx="2" cy="299"/>
              </a:xfrm>
              <a:prstGeom prst="line">
                <a:avLst/>
              </a:prstGeom>
              <a:noFill/>
              <a:ln w="63500">
                <a:solidFill>
                  <a:srgbClr val="FF2712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795" name="Line 54"/>
            <p:cNvSpPr>
              <a:spLocks noChangeShapeType="1"/>
            </p:cNvSpPr>
            <p:nvPr/>
          </p:nvSpPr>
          <p:spPr bwMode="auto">
            <a:xfrm rot="10800000" flipH="1">
              <a:off x="769" y="1507"/>
              <a:ext cx="6769" cy="18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6" name="Line 55"/>
            <p:cNvSpPr>
              <a:spLocks noChangeShapeType="1"/>
            </p:cNvSpPr>
            <p:nvPr/>
          </p:nvSpPr>
          <p:spPr bwMode="auto">
            <a:xfrm rot="10800000" flipH="1">
              <a:off x="745" y="947"/>
              <a:ext cx="1845" cy="24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7" name="Rectangle 56"/>
            <p:cNvSpPr>
              <a:spLocks/>
            </p:cNvSpPr>
            <p:nvPr/>
          </p:nvSpPr>
          <p:spPr bwMode="auto">
            <a:xfrm>
              <a:off x="2411" y="590"/>
              <a:ext cx="537" cy="2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Lucida Grande" charset="0"/>
                  <a:cs typeface="Lucida Grande" charset="0"/>
                </a:rPr>
                <a:t>η=0.7</a:t>
              </a:r>
            </a:p>
          </p:txBody>
        </p:sp>
        <p:sp>
          <p:nvSpPr>
            <p:cNvPr id="32798" name="Line 57"/>
            <p:cNvSpPr>
              <a:spLocks noChangeShapeType="1"/>
            </p:cNvSpPr>
            <p:nvPr/>
          </p:nvSpPr>
          <p:spPr bwMode="auto">
            <a:xfrm rot="10800000" flipH="1">
              <a:off x="763" y="905"/>
              <a:ext cx="4203" cy="24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9" name="Rectangle 58"/>
            <p:cNvSpPr>
              <a:spLocks/>
            </p:cNvSpPr>
            <p:nvPr/>
          </p:nvSpPr>
          <p:spPr bwMode="auto">
            <a:xfrm>
              <a:off x="4723" y="590"/>
              <a:ext cx="537" cy="2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Lucida Grande" charset="0"/>
                  <a:cs typeface="Lucida Grande" charset="0"/>
                </a:rPr>
                <a:t>η=1.3</a:t>
              </a:r>
            </a:p>
          </p:txBody>
        </p:sp>
        <p:sp>
          <p:nvSpPr>
            <p:cNvPr id="32800" name="Rectangle 59"/>
            <p:cNvSpPr>
              <a:spLocks/>
            </p:cNvSpPr>
            <p:nvPr/>
          </p:nvSpPr>
          <p:spPr bwMode="auto">
            <a:xfrm>
              <a:off x="62" y="3704"/>
              <a:ext cx="1272" cy="448"/>
            </a:xfrm>
            <a:prstGeom prst="rect">
              <a:avLst/>
            </a:prstGeom>
            <a:solidFill>
              <a:srgbClr val="F3EB00"/>
            </a:solidFill>
            <a:ln w="19050">
              <a:solidFill>
                <a:srgbClr val="FF2712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Pixel Barrel 1-2-4%</a:t>
              </a:r>
            </a:p>
          </p:txBody>
        </p:sp>
        <p:sp>
          <p:nvSpPr>
            <p:cNvPr id="32801" name="Rectangle 60"/>
            <p:cNvSpPr>
              <a:spLocks/>
            </p:cNvSpPr>
            <p:nvPr/>
          </p:nvSpPr>
          <p:spPr bwMode="auto">
            <a:xfrm>
              <a:off x="12" y="1458"/>
              <a:ext cx="714" cy="827"/>
            </a:xfrm>
            <a:prstGeom prst="rect">
              <a:avLst/>
            </a:prstGeom>
            <a:solidFill>
              <a:srgbClr val="F3EB00"/>
            </a:solidFill>
            <a:ln w="19050">
              <a:solidFill>
                <a:srgbClr val="FF2712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SCT Barrel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1→3%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2→6%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4→12%</a:t>
              </a:r>
            </a:p>
          </p:txBody>
        </p:sp>
        <p:sp>
          <p:nvSpPr>
            <p:cNvPr id="32802" name="Rectangle 61"/>
            <p:cNvSpPr>
              <a:spLocks/>
            </p:cNvSpPr>
            <p:nvPr/>
          </p:nvSpPr>
          <p:spPr bwMode="auto">
            <a:xfrm>
              <a:off x="125" y="169"/>
              <a:ext cx="1322" cy="414"/>
            </a:xfrm>
            <a:prstGeom prst="rect">
              <a:avLst/>
            </a:prstGeom>
            <a:solidFill>
              <a:srgbClr val="F3EB00"/>
            </a:solidFill>
            <a:ln w="19050">
              <a:solidFill>
                <a:srgbClr val="FF2712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TRT Barrel - TRT EC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3 - 6 - 10%</a:t>
              </a:r>
            </a:p>
          </p:txBody>
        </p:sp>
        <p:sp>
          <p:nvSpPr>
            <p:cNvPr id="32803" name="Rectangle 62"/>
            <p:cNvSpPr>
              <a:spLocks/>
            </p:cNvSpPr>
            <p:nvPr/>
          </p:nvSpPr>
          <p:spPr bwMode="auto">
            <a:xfrm>
              <a:off x="5439" y="17"/>
              <a:ext cx="947" cy="414"/>
            </a:xfrm>
            <a:prstGeom prst="rect">
              <a:avLst/>
            </a:prstGeom>
            <a:solidFill>
              <a:srgbClr val="F3EB00"/>
            </a:solidFill>
            <a:ln w="19050">
              <a:solidFill>
                <a:srgbClr val="FF2712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SCT services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2.5 - 5 - 7.5 %</a:t>
              </a:r>
            </a:p>
          </p:txBody>
        </p:sp>
        <p:sp>
          <p:nvSpPr>
            <p:cNvPr id="32804" name="Rectangle 63"/>
            <p:cNvSpPr>
              <a:spLocks/>
            </p:cNvSpPr>
            <p:nvPr/>
          </p:nvSpPr>
          <p:spPr bwMode="auto">
            <a:xfrm>
              <a:off x="2508" y="3729"/>
              <a:ext cx="1011" cy="414"/>
            </a:xfrm>
            <a:prstGeom prst="rect">
              <a:avLst/>
            </a:prstGeom>
            <a:solidFill>
              <a:srgbClr val="F3EB00"/>
            </a:solidFill>
            <a:ln w="19050">
              <a:solidFill>
                <a:srgbClr val="FF2712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Pixel Barrel-EC 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1-3-4%</a:t>
              </a:r>
            </a:p>
          </p:txBody>
        </p:sp>
        <p:sp>
          <p:nvSpPr>
            <p:cNvPr id="32805" name="Rectangle 64"/>
            <p:cNvSpPr>
              <a:spLocks/>
            </p:cNvSpPr>
            <p:nvPr/>
          </p:nvSpPr>
          <p:spPr bwMode="auto">
            <a:xfrm>
              <a:off x="5235" y="3570"/>
              <a:ext cx="1067" cy="827"/>
            </a:xfrm>
            <a:prstGeom prst="rect">
              <a:avLst/>
            </a:prstGeom>
            <a:solidFill>
              <a:srgbClr val="F3EB00"/>
            </a:solidFill>
            <a:ln w="19050">
              <a:solidFill>
                <a:srgbClr val="FF2712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Pixel EC service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0.6→1.2%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1.2→2.4%</a:t>
              </a:r>
            </a:p>
            <a:p>
              <a:r>
                <a:rPr lang="en-US" sz="1500">
                  <a:solidFill>
                    <a:srgbClr val="FF2712"/>
                  </a:solidFill>
                  <a:ea typeface="Gill Sans" charset="0"/>
                  <a:cs typeface="Gill Sans" charset="0"/>
                </a:rPr>
                <a:t>2.4→4.8%</a:t>
              </a:r>
            </a:p>
          </p:txBody>
        </p:sp>
        <p:sp>
          <p:nvSpPr>
            <p:cNvPr id="32806" name="Line 65"/>
            <p:cNvSpPr>
              <a:spLocks noChangeShapeType="1"/>
            </p:cNvSpPr>
            <p:nvPr/>
          </p:nvSpPr>
          <p:spPr bwMode="auto">
            <a:xfrm>
              <a:off x="5134" y="2901"/>
              <a:ext cx="618" cy="660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miter lim="800000"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7" name="Line 66"/>
            <p:cNvSpPr>
              <a:spLocks noChangeShapeType="1"/>
            </p:cNvSpPr>
            <p:nvPr/>
          </p:nvSpPr>
          <p:spPr bwMode="auto">
            <a:xfrm>
              <a:off x="1527" y="3054"/>
              <a:ext cx="1026" cy="652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miter lim="800000"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8" name="Line 67"/>
            <p:cNvSpPr>
              <a:spLocks noChangeShapeType="1"/>
            </p:cNvSpPr>
            <p:nvPr/>
          </p:nvSpPr>
          <p:spPr bwMode="auto">
            <a:xfrm flipH="1">
              <a:off x="737" y="3298"/>
              <a:ext cx="164" cy="391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miter lim="800000"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9" name="Line 68"/>
            <p:cNvSpPr>
              <a:spLocks noChangeShapeType="1"/>
            </p:cNvSpPr>
            <p:nvPr/>
          </p:nvSpPr>
          <p:spPr bwMode="auto">
            <a:xfrm rot="10800000">
              <a:off x="787" y="2229"/>
              <a:ext cx="437" cy="466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miter lim="800000"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0" name="Line 69"/>
            <p:cNvSpPr>
              <a:spLocks noChangeShapeType="1"/>
            </p:cNvSpPr>
            <p:nvPr/>
          </p:nvSpPr>
          <p:spPr bwMode="auto">
            <a:xfrm rot="10800000">
              <a:off x="1500" y="591"/>
              <a:ext cx="757" cy="1014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miter lim="800000"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1" name="Line 70"/>
            <p:cNvSpPr>
              <a:spLocks noChangeShapeType="1"/>
            </p:cNvSpPr>
            <p:nvPr/>
          </p:nvSpPr>
          <p:spPr bwMode="auto">
            <a:xfrm rot="10800000" flipH="1">
              <a:off x="4132" y="438"/>
              <a:ext cx="1637" cy="1816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miter lim="800000"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2" name="Oval 71"/>
            <p:cNvSpPr>
              <a:spLocks/>
            </p:cNvSpPr>
            <p:nvPr/>
          </p:nvSpPr>
          <p:spPr bwMode="auto">
            <a:xfrm>
              <a:off x="725" y="3180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3" name="Oval 72"/>
            <p:cNvSpPr>
              <a:spLocks/>
            </p:cNvSpPr>
            <p:nvPr/>
          </p:nvSpPr>
          <p:spPr bwMode="auto">
            <a:xfrm>
              <a:off x="869" y="3180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4" name="Oval 73"/>
            <p:cNvSpPr>
              <a:spLocks/>
            </p:cNvSpPr>
            <p:nvPr/>
          </p:nvSpPr>
          <p:spPr bwMode="auto">
            <a:xfrm>
              <a:off x="1093" y="2708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5" name="Oval 74"/>
            <p:cNvSpPr>
              <a:spLocks/>
            </p:cNvSpPr>
            <p:nvPr/>
          </p:nvSpPr>
          <p:spPr bwMode="auto">
            <a:xfrm>
              <a:off x="2085" y="1372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03" name="Oval 75"/>
            <p:cNvSpPr>
              <a:spLocks/>
            </p:cNvSpPr>
            <p:nvPr/>
          </p:nvSpPr>
          <p:spPr bwMode="auto">
            <a:xfrm>
              <a:off x="2485" y="2220"/>
              <a:ext cx="231" cy="88"/>
            </a:xfrm>
            <a:prstGeom prst="ellipse">
              <a:avLst/>
            </a:prstGeom>
            <a:noFill/>
            <a:ln w="25400" cap="flat">
              <a:solidFill>
                <a:srgbClr val="0044FE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en-US" sz="2900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ea typeface="Gill Sans" charset="0"/>
                  <a:cs typeface="Gill Sans" charset="0"/>
                </a:rPr>
                <a:t>v</a:t>
              </a:r>
              <a:endParaRPr lang="en-US" sz="2900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Gill Sans" charset="0"/>
                <a:cs typeface="Gill Sans" charset="0"/>
              </a:endParaRPr>
            </a:p>
          </p:txBody>
        </p:sp>
        <p:sp>
          <p:nvSpPr>
            <p:cNvPr id="32817" name="Oval 76"/>
            <p:cNvSpPr>
              <a:spLocks/>
            </p:cNvSpPr>
            <p:nvPr/>
          </p:nvSpPr>
          <p:spPr bwMode="auto">
            <a:xfrm>
              <a:off x="1397" y="3124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8" name="Oval 77"/>
            <p:cNvSpPr>
              <a:spLocks/>
            </p:cNvSpPr>
            <p:nvPr/>
          </p:nvSpPr>
          <p:spPr bwMode="auto">
            <a:xfrm>
              <a:off x="2301" y="2868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9" name="Oval 78"/>
            <p:cNvSpPr>
              <a:spLocks/>
            </p:cNvSpPr>
            <p:nvPr/>
          </p:nvSpPr>
          <p:spPr bwMode="auto">
            <a:xfrm>
              <a:off x="4565" y="2236"/>
              <a:ext cx="232" cy="88"/>
            </a:xfrm>
            <a:prstGeom prst="ellipse">
              <a:avLst/>
            </a:prstGeom>
            <a:noFill/>
            <a:ln w="25400">
              <a:solidFill>
                <a:srgbClr val="0044F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607" name="AutoShape 79"/>
          <p:cNvSpPr>
            <a:spLocks/>
          </p:cNvSpPr>
          <p:nvPr/>
        </p:nvSpPr>
        <p:spPr bwMode="auto">
          <a:xfrm>
            <a:off x="17585" y="9525"/>
            <a:ext cx="9100038" cy="401638"/>
          </a:xfrm>
          <a:prstGeom prst="roundRect">
            <a:avLst>
              <a:gd name="adj" fmla="val 33333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100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Gill Sans" charset="0"/>
                <a:cs typeface="Gill Sans" charset="0"/>
              </a:rPr>
              <a:t>Proposed new geometry tag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Group 1"/>
          <p:cNvGraphicFramePr>
            <a:graphicFrameLocks noGrp="1"/>
          </p:cNvGraphicFramePr>
          <p:nvPr/>
        </p:nvGraphicFramePr>
        <p:xfrm>
          <a:off x="196361" y="482601"/>
          <a:ext cx="5679832" cy="4089400"/>
        </p:xfrm>
        <a:graphic>
          <a:graphicData uri="http://schemas.openxmlformats.org/drawingml/2006/table">
            <a:tbl>
              <a:tblPr/>
              <a:tblGrid>
                <a:gridCol w="520334"/>
                <a:gridCol w="1012979"/>
                <a:gridCol w="2314389"/>
                <a:gridCol w="1012979"/>
                <a:gridCol w="819151"/>
              </a:tblGrid>
              <a:tr h="46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η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E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Position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ΔX</a:t>
                      </a:r>
                      <a:r>
                        <a:rPr kumimoji="0" lang="en-US" sz="13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Additional tags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0.7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25; 50 GeV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Pixel Barrel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 1, 2, 4%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SCT Barrel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Cone of increasing material along z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1-3, 2-6, 4-12 %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TRT Barrel-TRT EC (constant z)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3, 6, 10%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1.3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25; 50 GeV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Pixel Barrel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 1, 2, 4%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SCT services at R=55cm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2.5, 5.0; 7.5%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2.0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50; 100 GeV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Pixel Barrel-EC (constant z)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 1, 3, 4%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Pixel EC services.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Cone increasing material along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z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 .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Grande" charset="0"/>
                        <a:cs typeface="Lucida Grande" charset="0"/>
                        <a:sym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0.6-1.2, 1.2-2.4,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2.4-4.8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-128"/>
                        <a:cs typeface="ヒラギノ角ゴ ProN W3" charset="-128"/>
                        <a:sym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SCT services at R=55cm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 1, 2.5, 5%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  <a:sym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56" name="Rectangle 151"/>
          <p:cNvSpPr>
            <a:spLocks/>
          </p:cNvSpPr>
          <p:nvPr/>
        </p:nvSpPr>
        <p:spPr bwMode="auto">
          <a:xfrm>
            <a:off x="281354" y="4572001"/>
            <a:ext cx="8625254" cy="1222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l"/>
            <a:endParaRPr lang="en-US" sz="1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pPr algn="l"/>
            <a:endParaRPr lang="en-US" sz="1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pPr algn="l"/>
            <a:endParaRPr lang="en-US" sz="1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pPr algn="l"/>
            <a:endParaRPr lang="en-US" sz="1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The aim is to obtain a relation </a:t>
            </a:r>
            <a:r>
              <a:rPr lang="en-US" sz="1600" dirty="0" err="1" smtClean="0">
                <a:solidFill>
                  <a:srgbClr val="FF0000"/>
                </a:solidFill>
                <a:latin typeface="Symbol" charset="2"/>
                <a:ea typeface="Arial" charset="0"/>
                <a:cs typeface="Symbol" charset="2"/>
                <a:sym typeface="Arial" charset="0"/>
              </a:rPr>
              <a:t>d</a:t>
            </a:r>
            <a:r>
              <a:rPr lang="en-US" sz="1600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E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vs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Symbol" charset="2"/>
                <a:ea typeface="Arial" charset="0"/>
                <a:cs typeface="Symbol" charset="2"/>
                <a:sym typeface="Arial" charset="0"/>
              </a:rPr>
              <a:t>d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X</a:t>
            </a:r>
            <a:r>
              <a:rPr lang="en-US" sz="1600" baseline="-25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0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 and decide what to do given </a:t>
            </a:r>
            <a:r>
              <a:rPr lang="en-US" sz="1600" dirty="0" smtClean="0">
                <a:solidFill>
                  <a:srgbClr val="FF0000"/>
                </a:solidFill>
                <a:latin typeface="Symbol"/>
                <a:ea typeface="Arial" charset="0"/>
                <a:cs typeface="Arial" charset="0"/>
                <a:sym typeface="Arial" charset="0"/>
              </a:rPr>
              <a:t>d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X</a:t>
            </a:r>
            <a:r>
              <a:rPr lang="en-US" sz="1600" baseline="-25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0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.and to study th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e </a:t>
            </a:r>
            <a:r>
              <a:rPr lang="en-US" sz="16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effect of material on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shapes (</a:t>
            </a:r>
            <a:r>
              <a:rPr lang="en-US" sz="1600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IsEM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) and compute selection  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Arial" charset="0"/>
              </a:rPr>
              <a:t>efficiencies. </a:t>
            </a:r>
            <a:endParaRPr lang="en-US" sz="1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pPr algn="l"/>
            <a:endParaRPr lang="en-US" sz="1600" dirty="0"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pPr algn="l"/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New simulations with additional material in the cryostat (ΔX</a:t>
            </a:r>
            <a:r>
              <a:rPr lang="en-US" sz="1600" baseline="-6000" dirty="0">
                <a:latin typeface="Arial" charset="0"/>
                <a:ea typeface="Arial" charset="0"/>
                <a:cs typeface="Arial" charset="0"/>
                <a:sym typeface="Arial" charset="0"/>
              </a:rPr>
              <a:t>0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=0.1 &amp; 0.2%) are ongoing.</a:t>
            </a:r>
          </a:p>
        </p:txBody>
      </p:sp>
      <p:sp>
        <p:nvSpPr>
          <p:cNvPr id="23704" name="AutoShape 152"/>
          <p:cNvSpPr>
            <a:spLocks/>
          </p:cNvSpPr>
          <p:nvPr/>
        </p:nvSpPr>
        <p:spPr bwMode="auto">
          <a:xfrm>
            <a:off x="-193430" y="80963"/>
            <a:ext cx="9100038" cy="401638"/>
          </a:xfrm>
          <a:prstGeom prst="roundRect">
            <a:avLst>
              <a:gd name="adj" fmla="val 33333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100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Gill Sans" charset="0"/>
                <a:cs typeface="Gill Sans" charset="0"/>
              </a:rPr>
              <a:t>Summary of the proposed new simulations</a:t>
            </a:r>
          </a:p>
        </p:txBody>
      </p:sp>
      <p:sp>
        <p:nvSpPr>
          <p:cNvPr id="33858" name="Rectangle 153"/>
          <p:cNvSpPr>
            <a:spLocks/>
          </p:cNvSpPr>
          <p:nvPr/>
        </p:nvSpPr>
        <p:spPr bwMode="auto">
          <a:xfrm>
            <a:off x="6028592" y="647701"/>
            <a:ext cx="3115408" cy="2967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l"/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Each tag with:</a:t>
            </a:r>
          </a:p>
          <a:p>
            <a:pPr algn="l">
              <a:buClr>
                <a:srgbClr val="000000"/>
              </a:buClr>
              <a:buSzPct val="125000"/>
              <a:buFont typeface="Arial" charset="0"/>
              <a:buChar char="•"/>
            </a:pPr>
            <a:r>
              <a:rPr lang="en-US" sz="16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Δη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= 0.1,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Δφ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 =π/2 </a:t>
            </a:r>
          </a:p>
          <a:p>
            <a:pPr algn="l">
              <a:buClr>
                <a:srgbClr val="000000"/>
              </a:buClr>
              <a:buSzPct val="125000"/>
              <a:buFont typeface="Arial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no vertex spread</a:t>
            </a:r>
          </a:p>
          <a:p>
            <a:pPr algn="l">
              <a:buClr>
                <a:srgbClr val="000000"/>
              </a:buClr>
              <a:buSzPct val="125000"/>
              <a:buFont typeface="Arial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2 Energies</a:t>
            </a:r>
          </a:p>
          <a:p>
            <a:pPr algn="l">
              <a:buClr>
                <a:srgbClr val="000000"/>
              </a:buClr>
              <a:buSzPct val="125000"/>
              <a:buFont typeface="Arial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80k events</a:t>
            </a:r>
          </a:p>
          <a:p>
            <a:pPr algn="l">
              <a:buClr>
                <a:srgbClr val="000000"/>
              </a:buClr>
              <a:buSzPct val="125000"/>
              <a:buFont typeface="Arial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  <a:sym typeface="Arial" charset="0"/>
              </a:rPr>
              <a:t>Ideal geometry sample will be simulated for 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  <a:sym typeface="Arial" charset="0"/>
              </a:rPr>
              <a:t>reference</a:t>
            </a:r>
          </a:p>
          <a:p>
            <a:pPr algn="l"/>
            <a:r>
              <a:rPr lang="en-US" sz="1600" dirty="0" smtClean="0">
                <a:latin typeface="Arial" charset="0"/>
                <a:ea typeface="Arial" charset="0"/>
                <a:cs typeface="Arial" charset="0"/>
                <a:sym typeface="Arial" charset="0"/>
              </a:rPr>
              <a:t>Total runs: 2Ex(8x4) Tag=64 jobs</a:t>
            </a:r>
          </a:p>
          <a:p>
            <a:pPr algn="l"/>
            <a:endParaRPr lang="en-US" sz="1600" dirty="0" smtClean="0">
              <a:latin typeface="Arial" charset="0"/>
              <a:ea typeface="Arial" charset="0"/>
              <a:cs typeface="Arial" charset="0"/>
              <a:sym typeface="Arial" charset="0"/>
            </a:endParaRPr>
          </a:p>
          <a:p>
            <a:pPr algn="l"/>
            <a:endParaRPr lang="en-US" sz="1600" dirty="0">
              <a:latin typeface="Arial" charset="0"/>
              <a:ea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570</Words>
  <Application>Microsoft Macintosh PowerPoint</Application>
  <PresentationFormat>On-screen Show (4:3)</PresentationFormat>
  <Paragraphs>111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Ricostruzione dell’energia di elettroni e fotoni in ECal</vt:lpstr>
      <vt:lpstr>Slide 2</vt:lpstr>
      <vt:lpstr>Slide 3</vt:lpstr>
      <vt:lpstr>Slide 4</vt:lpstr>
      <vt:lpstr>Slide 5</vt:lpstr>
    </vt:vector>
  </TitlesOfParts>
  <Company>INFN Milan Section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Calibrazione di ECal</dc:title>
  <dc:creator>Luciano Mandelli</dc:creator>
  <cp:lastModifiedBy>Luciano Mandelli</cp:lastModifiedBy>
  <cp:revision>8</cp:revision>
  <dcterms:created xsi:type="dcterms:W3CDTF">2009-12-22T08:08:16Z</dcterms:created>
  <dcterms:modified xsi:type="dcterms:W3CDTF">2009-12-22T08:24:38Z</dcterms:modified>
</cp:coreProperties>
</file>