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56" r:id="rId2"/>
    <p:sldId id="388" r:id="rId3"/>
    <p:sldId id="381" r:id="rId4"/>
    <p:sldId id="316" r:id="rId5"/>
    <p:sldId id="259" r:id="rId6"/>
    <p:sldId id="385" r:id="rId7"/>
    <p:sldId id="308" r:id="rId8"/>
    <p:sldId id="384" r:id="rId9"/>
    <p:sldId id="309" r:id="rId10"/>
    <p:sldId id="353" r:id="rId11"/>
    <p:sldId id="354" r:id="rId12"/>
    <p:sldId id="906" r:id="rId13"/>
    <p:sldId id="361" r:id="rId14"/>
    <p:sldId id="383" r:id="rId15"/>
    <p:sldId id="314" r:id="rId16"/>
    <p:sldId id="362" r:id="rId17"/>
    <p:sldId id="365" r:id="rId18"/>
    <p:sldId id="366" r:id="rId19"/>
    <p:sldId id="382" r:id="rId20"/>
    <p:sldId id="350" r:id="rId21"/>
    <p:sldId id="376" r:id="rId22"/>
    <p:sldId id="378" r:id="rId23"/>
    <p:sldId id="351" r:id="rId24"/>
    <p:sldId id="349" r:id="rId25"/>
    <p:sldId id="387" r:id="rId26"/>
    <p:sldId id="374" r:id="rId27"/>
    <p:sldId id="373" r:id="rId28"/>
    <p:sldId id="325" r:id="rId29"/>
    <p:sldId id="375" r:id="rId30"/>
    <p:sldId id="368" r:id="rId31"/>
    <p:sldId id="372" r:id="rId32"/>
    <p:sldId id="369" r:id="rId33"/>
    <p:sldId id="370" r:id="rId34"/>
    <p:sldId id="371" r:id="rId35"/>
    <p:sldId id="312" r:id="rId36"/>
    <p:sldId id="340" r:id="rId37"/>
    <p:sldId id="341" r:id="rId38"/>
    <p:sldId id="34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4BE3"/>
    <a:srgbClr val="0056FF"/>
    <a:srgbClr val="800040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762" autoAdjust="0"/>
  </p:normalViewPr>
  <p:slideViewPr>
    <p:cSldViewPr snapToGrid="0" snapToObjects="1">
      <p:cViewPr varScale="1">
        <p:scale>
          <a:sx n="121" d="100"/>
          <a:sy n="121" d="100"/>
        </p:scale>
        <p:origin x="25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44" d="100"/>
          <a:sy n="144" d="100"/>
        </p:scale>
        <p:origin x="66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0B81C-F0C3-EE44-9D44-21A0CECDC30C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50361-CEB3-2043-A7A0-49AA299A0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28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DE0FB-0365-CD4B-B531-9441EF8EEEB5}" type="datetimeFigureOut">
              <a:rPr lang="en-US" smtClean="0"/>
              <a:t>6/15/21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94CAF-5143-4042-9BD1-D07B2AC0D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5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9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</a:t>
            </a:r>
            <a:r>
              <a:rPr lang="en-IT" dirty="0"/>
              <a:t>ou know exactly when and how expecting photons – Energy is defined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6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9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87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23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Cu/Ti in place of Cu/Al         Tc(Ti) = 0.39 K                Tc(Al) = 1,2 K                     Cu conduttore normale fino a 0 K</a:t>
            </a:r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94CAF-5143-4042-9BD1-D07B2AC0DC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7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paolo spagnolo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D7C1F37-A3CA-B141-AD8C-D2373737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86E67E71-61A7-0C45-B903-4969E0885713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F938AB4-1AC3-2A42-91BC-88A107C2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77EF2FBA-1D4E-F142-AC59-AE9BA557377F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E9DDDE-4A11-3F46-806A-A019F7B4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3CC6482D-F544-5B4F-974E-F9569A883250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9273BDD-9DF3-084D-B27D-9C929607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7E2BAC73-62E3-6444-B200-06DE0BA7C8F1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36F3F02-00EC-8F48-9865-BFC172D7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F3FB4C5D-4E6D-E442-9A7C-5F9D60629021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A4EF1A9-1F59-2543-A796-3923D609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36F80F19-B64F-C84D-8CCA-C1D63EC33BB8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F6BAB-4D73-614A-89DB-0D0F45DA6948}" type="datetime1">
              <a:rPr lang="it-IT" smtClean="0"/>
              <a:t>15/06/21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A18F828-7A53-964A-AD58-E772D194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A1B89931-86CE-924A-95BF-98B8DD984A54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11F38B9-5F3A-DB4C-92BB-D5E71DE2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CA6D0DAA-6C5A-B345-B765-A098418FB7A9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075807-3FF0-AE4E-8C15-BE05113FA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28DFAF7F-6742-364F-B617-0E65606F2A5E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F57-B488-9E42-803E-DB9DB726DBAC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EFA840-BCFB-F545-954E-C03B7C76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3618D186-166B-FE41-ACA9-85574968AFD0}" type="datetime1">
              <a:rPr lang="it-IT" smtClean="0"/>
              <a:t>15/06/21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6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4161-25D5-420A-92C2-636C0DA985EF}" type="datetimeFigureOut">
              <a:rPr lang="it-IT" smtClean="0"/>
              <a:t>15/06/21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E334F-32C0-4421-AB9E-A91499A193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6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D3705F4-381F-C54F-9022-BDC39468B65E}"/>
              </a:ext>
            </a:extLst>
          </p:cNvPr>
          <p:cNvSpPr txBox="1">
            <a:spLocks/>
          </p:cNvSpPr>
          <p:nvPr userDrawn="1"/>
        </p:nvSpPr>
        <p:spPr>
          <a:xfrm>
            <a:off x="6947647" y="65759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35DCC0-1203-9D46-A39A-3B335A845757}" type="datetime1">
              <a:rPr lang="it-IT" smtClean="0"/>
              <a:pPr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paolo spagnolo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05ED171-5357-4E46-84C1-D284350C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40139" y="6408383"/>
            <a:ext cx="2133600" cy="365125"/>
          </a:xfrm>
        </p:spPr>
        <p:txBody>
          <a:bodyPr/>
          <a:lstStyle/>
          <a:p>
            <a:fld id="{36661AD3-CD38-774D-8396-BACEB39EFD14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80EB008E-F083-424F-ABDC-E4EFF5B17504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5E805BA-04FC-4D4B-860F-279A3730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83E30B56-B144-4B44-A65B-7D143128487A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920A29-EBB8-F04A-B196-F951B60C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AE95302F-4B84-354F-B06D-2A9A14CECDCC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011912-8C3A-7D4E-95FA-14706AD0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31E2BC20-28A7-C34B-BAE9-4549E282AC4C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0BC43AC-A143-1548-9F2D-7737E4EB1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437E9AB0-06E7-9544-A467-68B14E19E114}" type="datetime1">
              <a:rPr lang="it-IT" smtClean="0"/>
              <a:t>15/06/21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9BC5140-3F02-484D-928F-55AD010A3C76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paolo spagnolo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78" r:id="rId17"/>
    <p:sldLayoutId id="2147483679" r:id="rId18"/>
    <p:sldLayoutId id="2147483680" r:id="rId19"/>
    <p:sldLayoutId id="2147483712" r:id="rId20"/>
    <p:sldLayoutId id="2147483713" r:id="rId2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8.png"/><Relationship Id="rId4" Type="http://schemas.openxmlformats.org/officeDocument/2006/relationships/image" Target="file:////var/folders/p2/6yjqc8qs3m35y5l1sz8q5sx40000gn/T/com.microsoft.Word/WebArchiveCopyPasteTempFiles/page4image2888462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9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11" Type="http://schemas.openxmlformats.org/officeDocument/2006/relationships/image" Target="../media/image32.emf"/><Relationship Id="rId5" Type="http://schemas.openxmlformats.org/officeDocument/2006/relationships/image" Target="../media/image46.emf"/><Relationship Id="rId10" Type="http://schemas.openxmlformats.org/officeDocument/2006/relationships/image" Target="../media/image48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6410" y="5860182"/>
            <a:ext cx="2158739" cy="98334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Paolo  SPAGNOLO</a:t>
            </a:r>
          </a:p>
          <a:p>
            <a:r>
              <a:rPr lang="en-US" sz="1600" dirty="0"/>
              <a:t>   </a:t>
            </a:r>
            <a:r>
              <a:rPr lang="en-US" sz="1600" dirty="0">
                <a:solidFill>
                  <a:srgbClr val="002060"/>
                </a:solidFill>
              </a:rPr>
              <a:t>INFN – Pisa - Italy</a:t>
            </a:r>
          </a:p>
        </p:txBody>
      </p:sp>
      <p:pic>
        <p:nvPicPr>
          <p:cNvPr id="8" name="Picture 7" descr="A picture containing light, traffic, dark, lit&#10;&#10;Description automatically generated">
            <a:extLst>
              <a:ext uri="{FF2B5EF4-FFF2-40B4-BE49-F238E27FC236}">
                <a16:creationId xmlns:a16="http://schemas.microsoft.com/office/drawing/2014/main" id="{8B6F0E26-2438-2A40-B017-8D64FF9AA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/>
          <a:stretch/>
        </p:blipFill>
        <p:spPr>
          <a:xfrm>
            <a:off x="0" y="-273269"/>
            <a:ext cx="9144000" cy="566550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38B09D8-D84B-CD44-85D1-8F47A4AE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" y="5784766"/>
            <a:ext cx="1780742" cy="1049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2338" y="2799909"/>
            <a:ext cx="6670443" cy="933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LSW experiments in the microwaves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1453A-8EDD-0E43-80E6-C8B834E6DC42}"/>
              </a:ext>
            </a:extLst>
          </p:cNvPr>
          <p:cNvSpPr txBox="1"/>
          <p:nvPr/>
        </p:nvSpPr>
        <p:spPr>
          <a:xfrm>
            <a:off x="2975191" y="5873396"/>
            <a:ext cx="29476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16TH PATRAS WORKSHOP</a:t>
            </a:r>
            <a:endParaRPr lang="en-IT" dirty="0"/>
          </a:p>
          <a:p>
            <a:pPr algn="ctr"/>
            <a:r>
              <a:rPr lang="en-IT" sz="1600" dirty="0">
                <a:solidFill>
                  <a:srgbClr val="0070C0"/>
                </a:solidFill>
              </a:rPr>
              <a:t>June 15, 2021</a:t>
            </a:r>
          </a:p>
          <a:p>
            <a:pPr algn="ctr"/>
            <a:endParaRPr lang="en-IT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F1C26-EB9C-594C-8E2B-E98C96C0E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10"/>
            <a:ext cx="9125149" cy="17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3" y="103095"/>
            <a:ext cx="9550400" cy="1116106"/>
          </a:xfrm>
        </p:spPr>
        <p:txBody>
          <a:bodyPr/>
          <a:lstStyle/>
          <a:p>
            <a:r>
              <a:rPr lang="en-US" dirty="0"/>
              <a:t>11T CERN dipole magnets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952029"/>
            <a:ext cx="5184136" cy="4298032"/>
          </a:xfrm>
        </p:spPr>
        <p:txBody>
          <a:bodyPr>
            <a:normAutofit fontScale="92500"/>
          </a:bodyPr>
          <a:lstStyle/>
          <a:p>
            <a:pPr lvl="0"/>
            <a:r>
              <a:rPr lang="en-GB" dirty="0"/>
              <a:t>The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HL-LHC Project </a:t>
            </a:r>
            <a:r>
              <a:rPr lang="en-GB" dirty="0"/>
              <a:t>implies beams of larger intensity</a:t>
            </a:r>
          </a:p>
          <a:p>
            <a:pPr lvl="1"/>
            <a:r>
              <a:rPr lang="en-GB" dirty="0"/>
              <a:t>Additional collimators are needed</a:t>
            </a:r>
          </a:p>
          <a:p>
            <a:r>
              <a:rPr lang="en-GB" dirty="0"/>
              <a:t>Two collimators to be installed on either side of interaction point 7 </a:t>
            </a:r>
          </a:p>
          <a:p>
            <a:pPr lvl="1"/>
            <a:r>
              <a:rPr lang="en-GB" dirty="0"/>
              <a:t>Replace a standard Main Dipole by a pair of shorter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11 T Dipoles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en-US" dirty="0"/>
              <a:t> single aperture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short models </a:t>
            </a:r>
            <a:r>
              <a:rPr lang="en-US" dirty="0"/>
              <a:t>fabricated and tested by CERN TE-MSC team </a:t>
            </a:r>
          </a:p>
          <a:p>
            <a:pPr lvl="1"/>
            <a:r>
              <a:rPr lang="en-US" dirty="0"/>
              <a:t>Bore field ranging from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 to 12 T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60 mm </a:t>
            </a:r>
            <a:r>
              <a:rPr lang="en-US" dirty="0"/>
              <a:t>coil aperture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~1.5 m </a:t>
            </a:r>
            <a:r>
              <a:rPr lang="en-US" dirty="0"/>
              <a:t>magnetic length </a:t>
            </a:r>
            <a:endParaRPr lang="en-GB" dirty="0"/>
          </a:p>
          <a:p>
            <a:pPr lvl="0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00" y="935095"/>
            <a:ext cx="2653300" cy="265366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4197" y="1773805"/>
            <a:ext cx="960597" cy="79131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4" t="30997" r="24230" b="30042"/>
          <a:stretch/>
        </p:blipFill>
        <p:spPr bwMode="auto">
          <a:xfrm>
            <a:off x="6250657" y="3691310"/>
            <a:ext cx="2218986" cy="18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4019" y="6368534"/>
            <a:ext cx="620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Included in the PBC CERN document for EU strategy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31C734AF-6A1A-4C4B-9048-DF223EE5052F}" type="datetime1">
              <a:rPr lang="it-IT" smtClean="0"/>
              <a:t>15/06/21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39514C-953A-264A-A020-842A333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4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11T CERN dipole magnets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27"/>
          <a:stretch/>
        </p:blipFill>
        <p:spPr bwMode="auto">
          <a:xfrm>
            <a:off x="1535753" y="1219200"/>
            <a:ext cx="3380010" cy="30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650" y="1219200"/>
            <a:ext cx="2711480" cy="2624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911" y="4293095"/>
            <a:ext cx="3356852" cy="1786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98"/>
          <a:stretch/>
        </p:blipFill>
        <p:spPr>
          <a:xfrm>
            <a:off x="5098650" y="3920064"/>
            <a:ext cx="2724517" cy="2160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E8A8E086-101A-A944-A520-61852A9BDA17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D8916-3E49-844E-B91A-98D06344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81007-BF2A-4F45-AACD-89AF46CD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Berkley - CCT6 and TFD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CA996-4CD3-44C6-A8B1-76DCAD30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3251"/>
            <a:ext cx="4630100" cy="3481034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/>
              <a:t>C</a:t>
            </a:r>
            <a:r>
              <a:rPr lang="en-US" dirty="0"/>
              <a:t>anted </a:t>
            </a:r>
            <a:r>
              <a:rPr lang="en-US" b="1" dirty="0"/>
              <a:t>C</a:t>
            </a:r>
            <a:r>
              <a:rPr lang="en-US" dirty="0"/>
              <a:t>os-</a:t>
            </a:r>
            <a:r>
              <a:rPr lang="en-US" b="1" dirty="0"/>
              <a:t>T</a:t>
            </a:r>
            <a:r>
              <a:rPr lang="en-US" dirty="0"/>
              <a:t>heta CCT6</a:t>
            </a:r>
          </a:p>
          <a:p>
            <a:pPr lvl="1"/>
            <a:r>
              <a:rPr lang="en-US" dirty="0"/>
              <a:t>Goal: Nb</a:t>
            </a:r>
            <a:r>
              <a:rPr lang="en-US" baseline="-25000" dirty="0"/>
              <a:t>3</a:t>
            </a:r>
            <a:r>
              <a:rPr lang="en-US" dirty="0"/>
              <a:t>Sn magnet for testing HTS coils </a:t>
            </a:r>
          </a:p>
          <a:p>
            <a:pPr lvl="1"/>
            <a:r>
              <a:rPr lang="en-US" dirty="0"/>
              <a:t>Round aperture with 120 mm diameter</a:t>
            </a:r>
          </a:p>
          <a:p>
            <a:pPr lvl="1"/>
            <a:r>
              <a:rPr lang="en-US" dirty="0"/>
              <a:t>Target field: 12 T at 4.2 K over 200 mm length</a:t>
            </a:r>
          </a:p>
          <a:p>
            <a:pPr lvl="1"/>
            <a:r>
              <a:rPr lang="en-US" dirty="0"/>
              <a:t>Design in progress; fabrication at LBNL expected in 2022-2023</a:t>
            </a:r>
          </a:p>
          <a:p>
            <a:pPr lvl="1"/>
            <a:r>
              <a:rPr lang="en-US" dirty="0"/>
              <a:t>Funded by DoE HEP as part of the LBNL Magnet Development Program</a:t>
            </a:r>
          </a:p>
          <a:p>
            <a:endParaRPr lang="en-US" b="1" dirty="0"/>
          </a:p>
          <a:p>
            <a:r>
              <a:rPr lang="en-US" b="1"/>
              <a:t>T</a:t>
            </a:r>
            <a:r>
              <a:rPr lang="en-US"/>
              <a:t>est </a:t>
            </a:r>
            <a:r>
              <a:rPr lang="en-US" b="1" dirty="0"/>
              <a:t>F</a:t>
            </a:r>
            <a:r>
              <a:rPr lang="en-US" dirty="0"/>
              <a:t>acility </a:t>
            </a:r>
            <a:r>
              <a:rPr lang="en-US" b="1" dirty="0"/>
              <a:t>D</a:t>
            </a:r>
            <a:r>
              <a:rPr lang="en-US" dirty="0"/>
              <a:t>ipole TDF</a:t>
            </a:r>
          </a:p>
          <a:p>
            <a:pPr lvl="1"/>
            <a:r>
              <a:rPr lang="en-US" dirty="0"/>
              <a:t>Goal: Nb</a:t>
            </a:r>
            <a:r>
              <a:rPr lang="en-US" baseline="-25000" dirty="0"/>
              <a:t>3</a:t>
            </a:r>
            <a:r>
              <a:rPr lang="en-US" dirty="0"/>
              <a:t>Sn magnet for testing superconducting cables</a:t>
            </a:r>
          </a:p>
          <a:p>
            <a:pPr lvl="1"/>
            <a:r>
              <a:rPr lang="en-US" dirty="0"/>
              <a:t>Rectangular aperture: 150x100 mm diameter</a:t>
            </a:r>
          </a:p>
          <a:p>
            <a:pPr lvl="1"/>
            <a:r>
              <a:rPr lang="en-US" dirty="0"/>
              <a:t>Target field: 14-15 T at 4.2 K over ~800 mm length</a:t>
            </a:r>
          </a:p>
          <a:p>
            <a:pPr lvl="1"/>
            <a:r>
              <a:rPr lang="en-US" dirty="0"/>
              <a:t>Design in progress; fabrication at LBNL expected in 2022-2024</a:t>
            </a:r>
          </a:p>
          <a:p>
            <a:pPr lvl="1"/>
            <a:r>
              <a:rPr lang="en-US" dirty="0"/>
              <a:t>Funded by DoE HEP and FES (Fusion Energy Science)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4B946-6215-45E2-9D17-0256D199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06/14/2021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73BB-E68E-4A0C-80D4-7B69C87F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Ferracin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1378-5809-4F6B-BD31-E4854249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4D4B9-D2EA-459C-824C-CC8D97F1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3" y="1707527"/>
            <a:ext cx="1667423" cy="163343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6C9B6D-A9B5-4997-BB8A-00C94A46E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603" y="1719973"/>
            <a:ext cx="1930329" cy="6386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8E40F8-BAC3-45AA-B3A8-1C81CC86D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280" y="2387182"/>
            <a:ext cx="1920653" cy="952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57320-6E07-4A97-B1D1-77695C99EE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5341" r="6216"/>
          <a:stretch/>
        </p:blipFill>
        <p:spPr>
          <a:xfrm>
            <a:off x="7420022" y="3963470"/>
            <a:ext cx="1588002" cy="1559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80DEC8-FB19-4FDF-8193-D5001D3F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57" y="4118094"/>
            <a:ext cx="2235890" cy="1250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9738B-06E2-1241-9F81-DA2722AA45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1724"/>
            <a:ext cx="9144000" cy="5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7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5" y="-75034"/>
            <a:ext cx="7556313" cy="1116106"/>
          </a:xfrm>
        </p:spPr>
        <p:txBody>
          <a:bodyPr/>
          <a:lstStyle/>
          <a:p>
            <a:r>
              <a:rPr lang="en-US" dirty="0"/>
              <a:t>Transition Edge Sensor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FCB82-B331-C448-91B0-4C96D1C35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558"/>
            <a:ext cx="9144000" cy="5712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9ED81A-57A4-9F45-8B14-BE1C145A832E}"/>
              </a:ext>
            </a:extLst>
          </p:cNvPr>
          <p:cNvSpPr txBox="1"/>
          <p:nvPr/>
        </p:nvSpPr>
        <p:spPr>
          <a:xfrm>
            <a:off x="3142593" y="1292772"/>
            <a:ext cx="2827283" cy="39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9E0BE-DF36-9542-B18F-8D1B06F837F8}"/>
              </a:ext>
            </a:extLst>
          </p:cNvPr>
          <p:cNvSpPr txBox="1"/>
          <p:nvPr/>
        </p:nvSpPr>
        <p:spPr>
          <a:xfrm>
            <a:off x="890862" y="607359"/>
            <a:ext cx="741493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TES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operates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within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its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superconducting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transition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. DC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bias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voltage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applied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.</a:t>
            </a:r>
          </a:p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When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TES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absorbs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an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incoming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photon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it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heats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up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above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critical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temperature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Tc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. </a:t>
            </a:r>
          </a:p>
          <a:p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Change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of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resistance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and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current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flowing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in the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circuit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measured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by a SQUID</a:t>
            </a:r>
          </a:p>
          <a:p>
            <a:endParaRPr lang="it-IT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4C4D3C-ABA8-1F41-A40F-25D7BC56C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127"/>
          <a:stretch/>
        </p:blipFill>
        <p:spPr>
          <a:xfrm>
            <a:off x="3711442" y="1917652"/>
            <a:ext cx="5432558" cy="2059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995" y="1507500"/>
            <a:ext cx="2840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70B72C4-2D07-C747-8704-DA8974EF4FFC}" type="datetime1">
              <a:rPr lang="it-IT" smtClean="0"/>
              <a:t>15/06/21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94549-A279-D84D-B630-E754BF88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22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25" y="-75034"/>
            <a:ext cx="7556313" cy="1116106"/>
          </a:xfrm>
        </p:spPr>
        <p:txBody>
          <a:bodyPr/>
          <a:lstStyle/>
          <a:p>
            <a:r>
              <a:rPr lang="en-US" dirty="0"/>
              <a:t>Transition Edge Sensor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ED81A-57A4-9F45-8B14-BE1C145A832E}"/>
              </a:ext>
            </a:extLst>
          </p:cNvPr>
          <p:cNvSpPr txBox="1"/>
          <p:nvPr/>
        </p:nvSpPr>
        <p:spPr>
          <a:xfrm>
            <a:off x="3142593" y="1292772"/>
            <a:ext cx="2827283" cy="39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9E0BE-DF36-9542-B18F-8D1B06F837F8}"/>
              </a:ext>
            </a:extLst>
          </p:cNvPr>
          <p:cNvSpPr txBox="1"/>
          <p:nvPr/>
        </p:nvSpPr>
        <p:spPr>
          <a:xfrm>
            <a:off x="890862" y="607359"/>
            <a:ext cx="741493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TES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operates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within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its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superconducting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transition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. DC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bias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voltage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applied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.</a:t>
            </a:r>
          </a:p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When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TES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absorbs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an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incoming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photon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it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heats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up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above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critical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 temperature </a:t>
            </a:r>
            <a:r>
              <a:rPr lang="it-IT" sz="1600" dirty="0" err="1">
                <a:solidFill>
                  <a:srgbClr val="C00000"/>
                </a:solidFill>
                <a:latin typeface="Optima"/>
                <a:cs typeface="Optima"/>
              </a:rPr>
              <a:t>Tc</a:t>
            </a:r>
            <a:r>
              <a:rPr lang="it-IT" sz="1600" dirty="0">
                <a:solidFill>
                  <a:srgbClr val="C00000"/>
                </a:solidFill>
                <a:latin typeface="Optima"/>
                <a:cs typeface="Optima"/>
              </a:rPr>
              <a:t>. </a:t>
            </a:r>
          </a:p>
          <a:p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Change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of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resistance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and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current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flowing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in the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circuit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measured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by a SQUID</a:t>
            </a:r>
          </a:p>
          <a:p>
            <a:endParaRPr lang="it-IT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195995" y="1507500"/>
            <a:ext cx="28401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70B72C4-2D07-C747-8704-DA8974EF4FFC}" type="datetime1">
              <a:rPr lang="it-IT" smtClean="0"/>
              <a:t>15/06/21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94549-A279-D84D-B630-E754BF88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  <p:pic>
        <p:nvPicPr>
          <p:cNvPr id="13" name="Immagine 6">
            <a:extLst>
              <a:ext uri="{FF2B5EF4-FFF2-40B4-BE49-F238E27FC236}">
                <a16:creationId xmlns:a16="http://schemas.microsoft.com/office/drawing/2014/main" id="{A3EE7CF5-C95A-C644-B8D3-A0A3C54578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7501"/>
            <a:ext cx="7799962" cy="47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1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1378" b="60271"/>
          <a:stretch/>
        </p:blipFill>
        <p:spPr>
          <a:xfrm>
            <a:off x="6910912" y="5108405"/>
            <a:ext cx="1878403" cy="1473205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/>
        </p:nvSpPr>
        <p:spPr>
          <a:xfrm>
            <a:off x="0" y="3592980"/>
            <a:ext cx="9144000" cy="1937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§"/>
            </a:pPr>
            <a:endParaRPr lang="it-IT" sz="1800" kern="12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68580" indent="0" algn="just">
              <a:buNone/>
            </a:pPr>
            <a:endParaRPr lang="it-IT" sz="1600" kern="0" dirty="0">
              <a:solidFill>
                <a:srgbClr val="3366FF"/>
              </a:solidFill>
              <a:latin typeface="Optima"/>
              <a:ea typeface="Palatino"/>
              <a:cs typeface="Optima"/>
              <a:sym typeface="Palatin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56" y="33651"/>
            <a:ext cx="4713322" cy="1381492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0" y="1592086"/>
            <a:ext cx="9291342" cy="42529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Sub-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THz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 single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photon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detector</a:t>
            </a:r>
          </a:p>
          <a:p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Transition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Edge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Sensor </a:t>
            </a:r>
            <a:r>
              <a:rPr lang="it-IT" sz="1800" dirty="0">
                <a:solidFill>
                  <a:srgbClr val="FF0000"/>
                </a:solidFill>
                <a:latin typeface="Optima"/>
                <a:cs typeface="Optima"/>
              </a:rPr>
              <a:t>TES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: ultra-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low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critical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temperature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superconductor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bridge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between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two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superconducting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electrodes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. TES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coupled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to a log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periodic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antenna.</a:t>
            </a:r>
          </a:p>
          <a:p>
            <a:r>
              <a:rPr lang="it-IT" sz="1800" dirty="0">
                <a:solidFill>
                  <a:srgbClr val="014BE3"/>
                </a:solidFill>
                <a:latin typeface="Optima"/>
                <a:cs typeface="Optima"/>
              </a:rPr>
              <a:t>Goal: Energy </a:t>
            </a:r>
            <a:r>
              <a:rPr lang="it-IT" sz="1800" dirty="0" err="1">
                <a:solidFill>
                  <a:srgbClr val="014BE3"/>
                </a:solidFill>
                <a:latin typeface="Optima"/>
                <a:cs typeface="Optima"/>
              </a:rPr>
              <a:t>resolution</a:t>
            </a:r>
            <a:r>
              <a:rPr lang="it-IT" sz="1800" dirty="0">
                <a:solidFill>
                  <a:srgbClr val="014BE3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14BE3"/>
                </a:solidFill>
                <a:latin typeface="Optima"/>
                <a:cs typeface="Optima"/>
              </a:rPr>
              <a:t>below</a:t>
            </a:r>
            <a:r>
              <a:rPr lang="it-IT" sz="1800" dirty="0">
                <a:solidFill>
                  <a:srgbClr val="014BE3"/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rgbClr val="FF0000"/>
                </a:solidFill>
                <a:latin typeface="Optima"/>
                <a:cs typeface="Optima"/>
              </a:rPr>
              <a:t>10%</a:t>
            </a:r>
          </a:p>
          <a:p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Tailoring active </a:t>
            </a:r>
            <a:r>
              <a:rPr lang="en-US" sz="18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volume</a:t>
            </a: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 to reduce thermal capacitance </a:t>
            </a: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V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~ 300x40x20 nm </a:t>
            </a:r>
            <a:r>
              <a:rPr lang="en-US" sz="1800" baseline="300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3 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&lt; 10</a:t>
            </a:r>
            <a:r>
              <a:rPr lang="en-US" sz="1800" baseline="300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-3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Lucida Grande"/>
                <a:ea typeface="Lucida Grande"/>
                <a:cs typeface="Lucida Grande"/>
                <a:sym typeface="Palatino"/>
              </a:rPr>
              <a:t>μ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m</a:t>
            </a:r>
            <a:r>
              <a:rPr lang="en-US" sz="1800" baseline="300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3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 )</a:t>
            </a:r>
            <a:r>
              <a:rPr lang="en-US" sz="1800" baseline="300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Material: choice of a Superconductor with low critical temperature  (Tc ≈ 30 - 50 </a:t>
            </a:r>
            <a:r>
              <a:rPr lang="en-US" sz="1800" dirty="0" err="1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mK</a:t>
            </a:r>
            <a:r>
              <a:rPr lang="en-US" sz="18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)      to have a good energy resolution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 </a:t>
            </a:r>
            <a:r>
              <a:rPr lang="en-US" sz="1600" dirty="0">
                <a:solidFill>
                  <a:schemeClr val="accent5">
                    <a:satOff val="8112"/>
                    <a:lumOff val="-14630"/>
                  </a:schemeClr>
                </a:solidFill>
                <a:latin typeface="Optima"/>
                <a:cs typeface="Optima"/>
                <a:sym typeface="Palatino"/>
              </a:rPr>
              <a:t>bilayer </a:t>
            </a:r>
            <a:r>
              <a:rPr lang="en-US" sz="1600" dirty="0" err="1">
                <a:solidFill>
                  <a:schemeClr val="accent5">
                    <a:satOff val="8112"/>
                    <a:lumOff val="-14630"/>
                  </a:schemeClr>
                </a:solidFill>
                <a:latin typeface="Optima"/>
                <a:cs typeface="Optima"/>
                <a:sym typeface="Palatino"/>
              </a:rPr>
              <a:t>Ti</a:t>
            </a:r>
            <a:r>
              <a:rPr lang="en-US" sz="1600" dirty="0">
                <a:solidFill>
                  <a:schemeClr val="accent5">
                    <a:satOff val="8112"/>
                    <a:lumOff val="-14630"/>
                  </a:schemeClr>
                </a:solidFill>
                <a:latin typeface="Optima"/>
                <a:cs typeface="Optima"/>
                <a:sym typeface="Palatino"/>
              </a:rPr>
              <a:t>-Au, Al-Cu or Ti-Cu</a:t>
            </a:r>
          </a:p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5">
                    <a:satOff val="8112"/>
                    <a:lumOff val="-14630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TES bridge Ti-Cu (gap ~20 </a:t>
            </a:r>
            <a:r>
              <a:rPr lang="en-US" sz="1800" dirty="0" err="1">
                <a:solidFill>
                  <a:srgbClr val="0000FF"/>
                </a:solidFill>
                <a:latin typeface="Symbol" charset="2"/>
                <a:cs typeface="Symbol" charset="2"/>
                <a:sym typeface="Palatino"/>
              </a:rPr>
              <a:t>m</a:t>
            </a:r>
            <a:r>
              <a:rPr lang="en-US" sz="1800" dirty="0" err="1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eV</a:t>
            </a:r>
            <a:r>
              <a:rPr lang="en-US" sz="18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), superconducting electrodes </a:t>
            </a:r>
            <a:r>
              <a:rPr lang="en-US" sz="1800" dirty="0" err="1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Nb</a:t>
            </a:r>
            <a:r>
              <a:rPr lang="en-US" sz="18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 (gap ~ 1 </a:t>
            </a:r>
            <a:r>
              <a:rPr lang="en-US" sz="1800" dirty="0" err="1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meV</a:t>
            </a:r>
            <a:r>
              <a:rPr lang="en-US" sz="18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)</a:t>
            </a:r>
            <a:endParaRPr lang="it-IT" sz="1800" dirty="0">
              <a:solidFill>
                <a:srgbClr val="0000FF"/>
              </a:solidFill>
              <a:latin typeface="Optima"/>
              <a:cs typeface="Optima"/>
            </a:endParaRPr>
          </a:p>
          <a:p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Very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high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efficiency</a:t>
            </a:r>
            <a:endParaRPr lang="it-IT" sz="18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Ultra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low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background/dark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count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</a:p>
          <a:p>
            <a:endParaRPr lang="it-IT" sz="1800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379" y="136859"/>
            <a:ext cx="1779217" cy="1536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41" y="69290"/>
            <a:ext cx="70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TES  detectors </a:t>
            </a:r>
          </a:p>
        </p:txBody>
      </p:sp>
      <p:cxnSp>
        <p:nvCxnSpPr>
          <p:cNvPr id="10" name="AutoShape 10"/>
          <p:cNvCxnSpPr>
            <a:cxnSpLocks noChangeShapeType="1"/>
          </p:cNvCxnSpPr>
          <p:nvPr/>
        </p:nvCxnSpPr>
        <p:spPr bwMode="auto">
          <a:xfrm flipV="1">
            <a:off x="6350000" y="350762"/>
            <a:ext cx="1008760" cy="152659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ADF8E0CA-6CE8-9140-8861-94013C497682}" type="datetime1">
              <a:rPr lang="it-IT" smtClean="0"/>
              <a:t>15/06/21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BF0782-E3AE-7E44-8743-E02F8180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662AF-5199-A04F-865D-78720FFC6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76"/>
          <a:stretch/>
        </p:blipFill>
        <p:spPr>
          <a:xfrm>
            <a:off x="0" y="607359"/>
            <a:ext cx="9144000" cy="51409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0A24B7DB-011A-4F46-8D8F-36AD79571D6B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4235" y="5758031"/>
            <a:ext cx="467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02F84-15B2-554F-B8D2-E48D3185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F3B3B-1DE4-CF41-9B12-20FFC49F96B9}"/>
              </a:ext>
            </a:extLst>
          </p:cNvPr>
          <p:cNvSpPr txBox="1"/>
          <p:nvPr/>
        </p:nvSpPr>
        <p:spPr>
          <a:xfrm>
            <a:off x="1996257" y="5784656"/>
            <a:ext cx="179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Cu-Al bi-layers</a:t>
            </a:r>
          </a:p>
        </p:txBody>
      </p:sp>
    </p:spTree>
    <p:extLst>
      <p:ext uri="{BB962C8B-B14F-4D97-AF65-F5344CB8AC3E}">
        <p14:creationId xmlns:p14="http://schemas.microsoft.com/office/powerpoint/2010/main" val="286193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08AF0-2672-6D46-8D0C-7C20EFF0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" y="839953"/>
            <a:ext cx="9144000" cy="5178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571AE7C-A41D-1E4B-8537-2A6DDFCDC8A5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92EB-7EF3-434B-88BD-EFE6DD08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71188-FBCD-BE48-A48E-76931B01A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4" t="6024" r="5056"/>
          <a:stretch/>
        </p:blipFill>
        <p:spPr>
          <a:xfrm>
            <a:off x="114696" y="649014"/>
            <a:ext cx="9029304" cy="55599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E9CBD76F-F733-954C-9AE1-D1B5F1A691B9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BD5A-3532-A147-9E30-5E43DAC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B3504-4FFF-7F41-ADB4-F5ABE077EEF5}"/>
              </a:ext>
            </a:extLst>
          </p:cNvPr>
          <p:cNvSpPr txBox="1"/>
          <p:nvPr/>
        </p:nvSpPr>
        <p:spPr>
          <a:xfrm>
            <a:off x="5690680" y="3495323"/>
            <a:ext cx="1035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~ 55mK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9B5554E7-630D-0E41-8325-6A79EB344A30}"/>
              </a:ext>
            </a:extLst>
          </p:cNvPr>
          <p:cNvCxnSpPr>
            <a:cxnSpLocks/>
          </p:cNvCxnSpPr>
          <p:nvPr/>
        </p:nvCxnSpPr>
        <p:spPr>
          <a:xfrm rot="5400000">
            <a:off x="5613685" y="3852979"/>
            <a:ext cx="552826" cy="39883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78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98" y="0"/>
            <a:ext cx="8851502" cy="1116106"/>
          </a:xfrm>
        </p:spPr>
        <p:txBody>
          <a:bodyPr/>
          <a:lstStyle/>
          <a:p>
            <a:r>
              <a:rPr lang="en-US" sz="3200" dirty="0"/>
              <a:t>Generation and the Regeneration  Cavities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ED81A-57A4-9F45-8B14-BE1C145A832E}"/>
              </a:ext>
            </a:extLst>
          </p:cNvPr>
          <p:cNvSpPr txBox="1"/>
          <p:nvPr/>
        </p:nvSpPr>
        <p:spPr>
          <a:xfrm>
            <a:off x="3142593" y="1292772"/>
            <a:ext cx="2827283" cy="39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9E0BE-DF36-9542-B18F-8D1B06F837F8}"/>
              </a:ext>
            </a:extLst>
          </p:cNvPr>
          <p:cNvSpPr txBox="1"/>
          <p:nvPr/>
        </p:nvSpPr>
        <p:spPr>
          <a:xfrm>
            <a:off x="102200" y="720231"/>
            <a:ext cx="8939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Finesse of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about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10</a:t>
            </a:r>
            <a:r>
              <a:rPr lang="it-IT" sz="1600" baseline="30000" dirty="0">
                <a:solidFill>
                  <a:srgbClr val="0000FF"/>
                </a:solidFill>
                <a:latin typeface="Optima"/>
                <a:cs typeface="Optima"/>
              </a:rPr>
              <a:t>4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is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expected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</a:p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A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classic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Fabry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Perot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, in the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range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 30-100 GHz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could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bring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to the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beam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confinement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problem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</a:p>
          <a:p>
            <a:endParaRPr lang="it-IT" sz="1600" dirty="0">
              <a:solidFill>
                <a:srgbClr val="0000FF"/>
              </a:solidFill>
              <a:latin typeface="Optima"/>
              <a:cs typeface="Optima"/>
            </a:endParaRPr>
          </a:p>
          <a:p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The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waist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of the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photon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beam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should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be of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few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cm in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order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to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have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a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total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cavity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length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of 1.5 m to be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fully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inserted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into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the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dipole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magnet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70B72C4-2D07-C747-8704-DA8974EF4FFC}" type="datetime1">
              <a:rPr lang="it-IT" smtClean="0"/>
              <a:t>15/06/21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94549-A279-D84D-B630-E754BF88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513F8E5-51AA-7B4E-A144-5A6056855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429" y="2530480"/>
            <a:ext cx="136167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pic>
        <p:nvPicPr>
          <p:cNvPr id="4097" name="Picture 8" descr="page4image28884624">
            <a:extLst>
              <a:ext uri="{FF2B5EF4-FFF2-40B4-BE49-F238E27FC236}">
                <a16:creationId xmlns:a16="http://schemas.microsoft.com/office/drawing/2014/main" id="{0B424D4D-3F75-A34A-86C8-C157F893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23" y="2055201"/>
            <a:ext cx="5410524" cy="13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4">
            <a:extLst>
              <a:ext uri="{FF2B5EF4-FFF2-40B4-BE49-F238E27FC236}">
                <a16:creationId xmlns:a16="http://schemas.microsoft.com/office/drawing/2014/main" id="{FB84E55C-9F38-EC49-ABFD-4A764384FC0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66" y="4772381"/>
            <a:ext cx="6768140" cy="14022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F2D859-D1E4-3546-BB94-AF921732126A}"/>
              </a:ext>
            </a:extLst>
          </p:cNvPr>
          <p:cNvSpPr txBox="1"/>
          <p:nvPr/>
        </p:nvSpPr>
        <p:spPr>
          <a:xfrm>
            <a:off x="127968" y="3364528"/>
            <a:ext cx="901603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A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valid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alternative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could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be a </a:t>
            </a:r>
            <a:r>
              <a:rPr lang="it-IT" sz="1600" dirty="0" err="1">
                <a:solidFill>
                  <a:srgbClr val="FF0000"/>
                </a:solidFill>
                <a:latin typeface="Optima"/>
                <a:cs typeface="Optima"/>
              </a:rPr>
              <a:t>corrugated</a:t>
            </a:r>
            <a:r>
              <a:rPr lang="it-IT" sz="1600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Optima"/>
                <a:cs typeface="Optima"/>
              </a:rPr>
              <a:t>waveguide</a:t>
            </a:r>
            <a:r>
              <a:rPr lang="it-IT" sz="1600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structure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to confine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millimetre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waves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in a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linearly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Optima"/>
                <a:cs typeface="Optima"/>
              </a:rPr>
              <a:t>polarized</a:t>
            </a:r>
            <a:r>
              <a:rPr lang="it-IT" sz="1600" dirty="0">
                <a:solidFill>
                  <a:srgbClr val="0000FF"/>
                </a:solidFill>
                <a:latin typeface="Optima"/>
                <a:cs typeface="Optima"/>
              </a:rPr>
              <a:t> HE11 mode</a:t>
            </a:r>
          </a:p>
          <a:p>
            <a:endParaRPr lang="it-IT" sz="1600" dirty="0">
              <a:solidFill>
                <a:srgbClr val="0000FF"/>
              </a:solidFill>
              <a:latin typeface="Optima"/>
              <a:cs typeface="Optima"/>
            </a:endParaRPr>
          </a:p>
          <a:p>
            <a:pPr algn="just"/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In high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power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applications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it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minimizes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the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power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loss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at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the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waveguide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wall</a:t>
            </a:r>
            <a:endParaRPr lang="it-IT" sz="1600" dirty="0">
              <a:solidFill>
                <a:srgbClr val="002060"/>
              </a:solidFill>
              <a:latin typeface="Optima"/>
              <a:cs typeface="Optima"/>
            </a:endParaRPr>
          </a:p>
          <a:p>
            <a:pPr algn="just"/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Need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to investigate a set of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materials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suitable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for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application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in high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magnetic</a:t>
            </a:r>
            <a:r>
              <a:rPr lang="it-IT" sz="1600" dirty="0">
                <a:solidFill>
                  <a:srgbClr val="00206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Optima"/>
                <a:cs typeface="Optima"/>
              </a:rPr>
              <a:t>fields</a:t>
            </a:r>
            <a:endParaRPr lang="it-IT" sz="1600" dirty="0">
              <a:solidFill>
                <a:srgbClr val="002060"/>
              </a:solidFill>
              <a:latin typeface="Optima"/>
              <a:cs typeface="Optima"/>
            </a:endParaRPr>
          </a:p>
          <a:p>
            <a:endParaRPr lang="it-IT" sz="1600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381F8-060A-B146-AD18-C6364BB0AAD5}"/>
              </a:ext>
            </a:extLst>
          </p:cNvPr>
          <p:cNvSpPr txBox="1"/>
          <p:nvPr/>
        </p:nvSpPr>
        <p:spPr>
          <a:xfrm>
            <a:off x="2348754" y="6342041"/>
            <a:ext cx="516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  <a:r>
              <a:rPr lang="en-IT" dirty="0">
                <a:solidFill>
                  <a:srgbClr val="FF0000"/>
                </a:solidFill>
              </a:rPr>
              <a:t>ourtesy of Akira Myazaki (his talk later today)</a:t>
            </a:r>
          </a:p>
        </p:txBody>
      </p:sp>
    </p:spTree>
    <p:extLst>
      <p:ext uri="{BB962C8B-B14F-4D97-AF65-F5344CB8AC3E}">
        <p14:creationId xmlns:p14="http://schemas.microsoft.com/office/powerpoint/2010/main" val="122686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D880D-A4A9-F142-A0ED-3E88A491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889AB-EFB5-6A44-9648-EB07F66BD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3" y="1555713"/>
            <a:ext cx="7556313" cy="4912359"/>
          </a:xfrm>
        </p:spPr>
        <p:txBody>
          <a:bodyPr/>
          <a:lstStyle/>
          <a:p>
            <a:r>
              <a:rPr lang="en-IT" dirty="0"/>
              <a:t>Experimental overview</a:t>
            </a:r>
          </a:p>
          <a:p>
            <a:r>
              <a:rPr lang="en-IT" dirty="0"/>
              <a:t>LSW experimental scheme</a:t>
            </a:r>
          </a:p>
          <a:p>
            <a:r>
              <a:rPr lang="en-IT" dirty="0"/>
              <a:t>MW  experiment design</a:t>
            </a:r>
          </a:p>
          <a:p>
            <a:r>
              <a:rPr lang="en-IT" dirty="0"/>
              <a:t> Magnets, detectors and cavities</a:t>
            </a:r>
          </a:p>
          <a:p>
            <a:r>
              <a:rPr lang="en-IT" dirty="0"/>
              <a:t>MW potential in the experimental landscape</a:t>
            </a:r>
          </a:p>
          <a:p>
            <a:r>
              <a:rPr lang="en-IT" dirty="0"/>
              <a:t>Conclusions</a:t>
            </a:r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C80C1-3A43-534F-BE9D-3B27EE2B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2BF57-B488-9E42-803E-DB9DB726DBAC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93AB4-D9BF-814F-AB4F-81415392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4257-EBF3-3647-8E43-9ED6BCD8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92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85" y="136859"/>
            <a:ext cx="69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Next Steps</a:t>
            </a:r>
            <a:r>
              <a:rPr lang="is-I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…</a:t>
            </a:r>
            <a:endParaRPr lang="en-US" sz="2800" dirty="0">
              <a:solidFill>
                <a:schemeClr val="accent2">
                  <a:lumMod val="75000"/>
                  <a:lumOff val="2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7444" y="1706522"/>
            <a:ext cx="8772394" cy="38394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Cu/Ti down to </a:t>
            </a:r>
            <a:r>
              <a:rPr lang="it-IT" sz="2400" dirty="0" err="1">
                <a:solidFill>
                  <a:srgbClr val="008000"/>
                </a:solidFill>
                <a:latin typeface="Optima"/>
                <a:cs typeface="Optima"/>
              </a:rPr>
              <a:t>Tc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 ~ 20-30 </a:t>
            </a:r>
            <a:r>
              <a:rPr lang="it-IT" sz="2400" dirty="0" err="1">
                <a:solidFill>
                  <a:srgbClr val="008000"/>
                </a:solidFill>
                <a:latin typeface="Optima"/>
                <a:cs typeface="Optima"/>
              </a:rPr>
              <a:t>mK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 (via a </a:t>
            </a:r>
            <a:r>
              <a:rPr lang="it-IT" sz="2400" dirty="0" err="1">
                <a:solidFill>
                  <a:srgbClr val="008000"/>
                </a:solidFill>
                <a:latin typeface="Optima"/>
                <a:cs typeface="Optima"/>
              </a:rPr>
              <a:t>cold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2400" dirty="0" err="1">
                <a:solidFill>
                  <a:srgbClr val="008000"/>
                </a:solidFill>
                <a:latin typeface="Optima"/>
                <a:cs typeface="Optima"/>
              </a:rPr>
              <a:t>deposition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</a:rPr>
              <a:t>)</a:t>
            </a:r>
          </a:p>
          <a:p>
            <a:r>
              <a:rPr lang="it-IT" sz="2400" dirty="0" err="1">
                <a:solidFill>
                  <a:srgbClr val="0000FF"/>
                </a:solidFill>
                <a:latin typeface="Optima"/>
                <a:cs typeface="Optima"/>
              </a:rPr>
              <a:t>Coupling</a:t>
            </a:r>
            <a:r>
              <a:rPr lang="it-IT" sz="2400" dirty="0">
                <a:solidFill>
                  <a:srgbClr val="0000FF"/>
                </a:solidFill>
                <a:latin typeface="Optima"/>
                <a:cs typeface="Optima"/>
              </a:rPr>
              <a:t> with a SQUID </a:t>
            </a:r>
            <a:r>
              <a:rPr lang="it-IT" sz="2400" dirty="0" err="1">
                <a:solidFill>
                  <a:srgbClr val="0000FF"/>
                </a:solidFill>
                <a:latin typeface="Optima"/>
                <a:cs typeface="Optima"/>
              </a:rPr>
              <a:t>read</a:t>
            </a:r>
            <a:r>
              <a:rPr lang="it-IT" sz="2400" dirty="0">
                <a:solidFill>
                  <a:srgbClr val="0000FF"/>
                </a:solidFill>
                <a:latin typeface="Optima"/>
                <a:cs typeface="Optima"/>
              </a:rPr>
              <a:t>-out</a:t>
            </a:r>
          </a:p>
          <a:p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Test with a 30-100 GHz </a:t>
            </a:r>
            <a:r>
              <a:rPr lang="it-IT" sz="2400" dirty="0" err="1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photon</a:t>
            </a:r>
            <a:r>
              <a:rPr lang="it-IT" sz="24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 source</a:t>
            </a:r>
          </a:p>
          <a:p>
            <a:r>
              <a:rPr lang="en-US" sz="24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R&amp;D  of the </a:t>
            </a:r>
            <a:r>
              <a:rPr lang="en-US" sz="2400" dirty="0" err="1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Fabry</a:t>
            </a:r>
            <a:r>
              <a:rPr lang="en-US" sz="24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 Perot</a:t>
            </a:r>
            <a:endParaRPr lang="it-IT" sz="2400" dirty="0">
              <a:solidFill>
                <a:srgbClr val="008000"/>
              </a:solidFill>
              <a:latin typeface="Optima"/>
              <a:cs typeface="Optima"/>
              <a:sym typeface="Palatino"/>
            </a:endParaRPr>
          </a:p>
          <a:p>
            <a:r>
              <a:rPr lang="en-US" sz="24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Design of the log periodic antenna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8B5FFD9E-ED6E-B940-85CC-68D4C4C09D36}" type="datetime1">
              <a:rPr lang="it-IT" smtClean="0"/>
              <a:t>15/06/21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21A8D-3901-FE40-A77C-7D8AA602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7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85" y="136859"/>
            <a:ext cx="69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Alternative choices to boost the experiment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104906" y="1249186"/>
            <a:ext cx="8645394" cy="54691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Work with a new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concept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Fabry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Perot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after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the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wall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to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enhance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the finesse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Q</a:t>
            </a:r>
            <a:endParaRPr lang="it-IT" sz="1800" dirty="0">
              <a:solidFill>
                <a:srgbClr val="0000FF"/>
              </a:solidFill>
              <a:latin typeface="Optima"/>
              <a:cs typeface="Optima"/>
            </a:endParaRPr>
          </a:p>
          <a:p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An upgrade in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Q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translates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into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the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need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of a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lower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power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of the source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P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/Q</a:t>
            </a:r>
            <a:r>
              <a:rPr lang="it-IT" sz="1800" baseline="30000" dirty="0">
                <a:solidFill>
                  <a:srgbClr val="008000"/>
                </a:solidFill>
                <a:latin typeface="Optima"/>
                <a:cs typeface="Optima"/>
              </a:rPr>
              <a:t>2</a:t>
            </a:r>
          </a:p>
          <a:p>
            <a:pPr marL="0" indent="0">
              <a:buNone/>
            </a:pPr>
            <a:endParaRPr lang="it-IT" sz="18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Fabry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Perot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with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Q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’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exceeding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10</a:t>
            </a:r>
            <a:r>
              <a:rPr lang="it-IT" sz="1800" baseline="30000" dirty="0">
                <a:solidFill>
                  <a:srgbClr val="0000FF"/>
                </a:solidFill>
                <a:latin typeface="Optima"/>
                <a:cs typeface="Optima"/>
              </a:rPr>
              <a:t>10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have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been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recently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developed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with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superconducting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cavities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or </a:t>
            </a:r>
            <a:r>
              <a:rPr lang="it-IT" sz="1800" i="1" dirty="0" err="1">
                <a:solidFill>
                  <a:srgbClr val="0000FF"/>
                </a:solidFill>
                <a:latin typeface="Optima"/>
                <a:cs typeface="Optima"/>
              </a:rPr>
              <a:t>wispering</a:t>
            </a:r>
            <a:r>
              <a:rPr lang="it-IT" sz="1800" i="1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i="1" dirty="0" err="1">
                <a:solidFill>
                  <a:srgbClr val="0000FF"/>
                </a:solidFill>
                <a:latin typeface="Optima"/>
                <a:cs typeface="Optima"/>
              </a:rPr>
              <a:t>galleries</a:t>
            </a:r>
            <a:r>
              <a:rPr lang="it-IT" sz="1800" i="1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i="1" dirty="0" err="1">
                <a:solidFill>
                  <a:srgbClr val="0000FF"/>
                </a:solidFill>
                <a:latin typeface="Optima"/>
                <a:cs typeface="Optima"/>
              </a:rPr>
              <a:t>resonator</a:t>
            </a:r>
            <a:r>
              <a:rPr lang="it-IT" sz="1800" i="1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</a:p>
          <a:p>
            <a:pPr marL="0" indent="0">
              <a:buNone/>
            </a:pPr>
            <a:endParaRPr lang="it-IT" sz="1800" dirty="0">
              <a:solidFill>
                <a:srgbClr val="0000FF"/>
              </a:solidFill>
              <a:latin typeface="Optima"/>
              <a:cs typeface="Optima"/>
              <a:sym typeface="Palatino"/>
            </a:endParaRPr>
          </a:p>
          <a:p>
            <a:r>
              <a:rPr lang="en-US" sz="18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Material choice need to be shaped to work in this particular environment </a:t>
            </a:r>
          </a:p>
          <a:p>
            <a:pPr lvl="1"/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Low temp</a:t>
            </a:r>
          </a:p>
          <a:p>
            <a:pPr lvl="1"/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  <a:sym typeface="Palatino"/>
              </a:rPr>
              <a:t>High B field</a:t>
            </a:r>
            <a:endParaRPr lang="en-US" sz="1800" dirty="0">
              <a:solidFill>
                <a:srgbClr val="008000"/>
              </a:solidFill>
              <a:latin typeface="Optima"/>
              <a:cs typeface="Optima"/>
              <a:sym typeface="Palatino"/>
            </a:endParaRPr>
          </a:p>
          <a:p>
            <a:r>
              <a:rPr lang="en-US" sz="18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High Q and lower P can drive the use of other (more refined and easier to handle) photon sources than gyrotrons (klystrons?)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8837"/>
          <a:stretch/>
        </p:blipFill>
        <p:spPr>
          <a:xfrm>
            <a:off x="1907409" y="2248458"/>
            <a:ext cx="2867791" cy="625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2500" y="2389748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x </a:t>
            </a:r>
            <a:r>
              <a:rPr lang="en-US" dirty="0" err="1">
                <a:latin typeface="Optima"/>
                <a:cs typeface="Optima"/>
              </a:rPr>
              <a:t>QxQ</a:t>
            </a:r>
            <a:r>
              <a:rPr lang="en-US" dirty="0">
                <a:latin typeface="Optima"/>
                <a:cs typeface="Optima"/>
              </a:rPr>
              <a:t>’</a:t>
            </a:r>
            <a:endParaRPr lang="en-US" baseline="30000" dirty="0">
              <a:latin typeface="Optima"/>
              <a:cs typeface="Optim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3D3F535-6A7C-AD41-9EE1-2B79821DA8D5}" type="datetime1">
              <a:rPr lang="it-IT" smtClean="0"/>
              <a:t>15/06/21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F37790-235F-2248-94D7-B74C2FF5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1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tExclusion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9144000" cy="7065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C8831-212A-7648-97AC-D106C55BCD24}"/>
              </a:ext>
            </a:extLst>
          </p:cNvPr>
          <p:cNvSpPr txBox="1"/>
          <p:nvPr/>
        </p:nvSpPr>
        <p:spPr>
          <a:xfrm>
            <a:off x="1587062" y="3857297"/>
            <a:ext cx="1114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STAX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A83FA-58DB-4149-BF56-DD8B0C7CE18D}"/>
              </a:ext>
            </a:extLst>
          </p:cNvPr>
          <p:cNvSpPr txBox="1"/>
          <p:nvPr/>
        </p:nvSpPr>
        <p:spPr>
          <a:xfrm>
            <a:off x="1587062" y="4314497"/>
            <a:ext cx="11140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800040"/>
                </a:solidFill>
              </a:rPr>
              <a:t>STAX2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EA5DF6D-91EA-B640-9701-190BDDBBC179}" type="datetime1">
              <a:rPr lang="it-IT" smtClean="0"/>
              <a:t>15/06/21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2DDC64-E523-134E-945A-D63618B2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8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7185" y="136859"/>
            <a:ext cx="69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CONCLUSIONS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54104" y="1249186"/>
            <a:ext cx="9039094" cy="54691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A new optimized version of the LSW experiments is proposed</a:t>
            </a:r>
          </a:p>
          <a:p>
            <a:r>
              <a:rPr lang="en-US" sz="24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The ambitious goal is to push limit on the </a:t>
            </a:r>
            <a:r>
              <a:rPr lang="en-US" sz="2400" i="1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photon-axion</a:t>
            </a:r>
            <a:r>
              <a:rPr lang="en-US" sz="24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 coupling </a:t>
            </a:r>
            <a:r>
              <a:rPr lang="en-US" sz="2400" b="1" i="1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g </a:t>
            </a:r>
            <a:r>
              <a:rPr lang="en-US" sz="24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beyond stellar experiments (CAST) exclusion</a:t>
            </a:r>
          </a:p>
          <a:p>
            <a:r>
              <a:rPr lang="en-US" sz="24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Development of </a:t>
            </a:r>
            <a:r>
              <a:rPr lang="en-US" sz="2400" dirty="0" err="1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Fabry</a:t>
            </a:r>
            <a:r>
              <a:rPr lang="en-US" sz="2400" dirty="0">
                <a:solidFill>
                  <a:srgbClr val="0000FF"/>
                </a:solidFill>
                <a:latin typeface="Optima"/>
                <a:cs typeface="Optima"/>
                <a:sym typeface="Palatino"/>
              </a:rPr>
              <a:t>-Perot and TES detectors could lead to a new generation of experiments in the field</a:t>
            </a:r>
          </a:p>
          <a:p>
            <a:r>
              <a:rPr lang="en-US" sz="24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Important R&amp;D need to be addressed to the scope</a:t>
            </a:r>
          </a:p>
          <a:p>
            <a:pPr marL="0" indent="0">
              <a:buNone/>
            </a:pPr>
            <a:endParaRPr lang="en-US" sz="2400" dirty="0">
              <a:solidFill>
                <a:srgbClr val="008000"/>
              </a:solidFill>
              <a:latin typeface="Optima"/>
              <a:cs typeface="Optima"/>
              <a:sym typeface="Palatino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   </a:t>
            </a:r>
            <a:r>
              <a:rPr lang="en-US" sz="2400" b="1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Nanotech detectors could drive Searches of Light Dark Matter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BDF4195A-5AA5-C44B-A142-6155C8005FD5}" type="datetime1">
              <a:rPr lang="it-IT" smtClean="0"/>
              <a:t>15/06/21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F5B72-7E56-5547-B41C-8DB91DD6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1177" y="2664752"/>
            <a:ext cx="3847483" cy="5847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BACK 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C5F0AEF-3416-BC47-9198-9600F2A96F3A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66E20-D5B3-4A42-B8DB-9E0551A0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5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magin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153" y="1644538"/>
            <a:ext cx="4883788" cy="2015982"/>
          </a:xfrm>
          <a:prstGeom prst="rect">
            <a:avLst/>
          </a:prstGeom>
        </p:spPr>
      </p:pic>
      <p:pic>
        <p:nvPicPr>
          <p:cNvPr id="83" name="Immagin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53" y="3861631"/>
            <a:ext cx="3109094" cy="2160000"/>
          </a:xfrm>
          <a:prstGeom prst="rect">
            <a:avLst/>
          </a:prstGeom>
        </p:spPr>
      </p:pic>
      <p:sp>
        <p:nvSpPr>
          <p:cNvPr id="84" name="Titolo 83"/>
          <p:cNvSpPr>
            <a:spLocks noGrp="1"/>
          </p:cNvSpPr>
          <p:nvPr>
            <p:ph type="title"/>
          </p:nvPr>
        </p:nvSpPr>
        <p:spPr>
          <a:xfrm>
            <a:off x="628650" y="52725"/>
            <a:ext cx="7886700" cy="994172"/>
          </a:xfrm>
        </p:spPr>
        <p:txBody>
          <a:bodyPr/>
          <a:lstStyle/>
          <a:p>
            <a:pPr algn="ctr"/>
            <a:r>
              <a:rPr lang="it-IT" dirty="0" err="1"/>
              <a:t>Josephson</a:t>
            </a:r>
            <a:r>
              <a:rPr lang="it-IT" dirty="0"/>
              <a:t> Escape Sensor (JES)</a:t>
            </a:r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8" y="1634507"/>
            <a:ext cx="3623414" cy="2008407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" y="3670326"/>
            <a:ext cx="3147104" cy="2364490"/>
          </a:xfrm>
          <a:prstGeom prst="rect">
            <a:avLst/>
          </a:prstGeom>
        </p:spPr>
      </p:pic>
      <p:sp>
        <p:nvSpPr>
          <p:cNvPr id="88" name="CasellaDiTesto 87"/>
          <p:cNvSpPr txBox="1"/>
          <p:nvPr/>
        </p:nvSpPr>
        <p:spPr>
          <a:xfrm>
            <a:off x="6312047" y="3861631"/>
            <a:ext cx="287976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dirty="0"/>
              <a:t>NEP:</a:t>
            </a:r>
          </a:p>
          <a:p>
            <a:r>
              <a:rPr lang="it-IT" sz="2100" dirty="0"/>
              <a:t>1x10</a:t>
            </a:r>
            <a:r>
              <a:rPr lang="it-IT" sz="2100" baseline="30000" dirty="0"/>
              <a:t>-25</a:t>
            </a:r>
            <a:r>
              <a:rPr lang="it-IT" sz="2100" dirty="0"/>
              <a:t> W/Hz</a:t>
            </a:r>
            <a:r>
              <a:rPr lang="it-IT" sz="2100" baseline="30000" dirty="0"/>
              <a:t>1/2</a:t>
            </a:r>
          </a:p>
          <a:p>
            <a:endParaRPr lang="it-IT" sz="2100" dirty="0"/>
          </a:p>
          <a:p>
            <a:r>
              <a:rPr lang="it-IT" sz="2100" dirty="0" err="1"/>
              <a:t>Frequency</a:t>
            </a:r>
            <a:r>
              <a:rPr lang="it-IT" sz="2100" dirty="0"/>
              <a:t> </a:t>
            </a:r>
            <a:r>
              <a:rPr lang="it-IT" sz="2100" dirty="0" err="1"/>
              <a:t>resolution</a:t>
            </a:r>
            <a:r>
              <a:rPr lang="it-IT" sz="2100" dirty="0"/>
              <a:t>:</a:t>
            </a:r>
          </a:p>
          <a:p>
            <a:r>
              <a:rPr lang="it-IT" sz="2100" dirty="0"/>
              <a:t>2 GHz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2C93B3-810E-C549-8613-611489695ACE}"/>
              </a:ext>
            </a:extLst>
          </p:cNvPr>
          <p:cNvSpPr/>
          <p:nvPr/>
        </p:nvSpPr>
        <p:spPr>
          <a:xfrm>
            <a:off x="2649511" y="742418"/>
            <a:ext cx="384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ontserrat"/>
              </a:rPr>
              <a:t>J. Appl. Phys. </a:t>
            </a:r>
            <a:r>
              <a:rPr lang="en-GB" b="1" dirty="0">
                <a:latin typeface="Montserrat"/>
              </a:rPr>
              <a:t>128</a:t>
            </a:r>
            <a:r>
              <a:rPr lang="en-GB" dirty="0">
                <a:latin typeface="Montserrat"/>
              </a:rPr>
              <a:t>, 194502 (2020); </a:t>
            </a:r>
            <a:r>
              <a:rPr lang="en-GB" dirty="0">
                <a:solidFill>
                  <a:srgbClr val="00ADED"/>
                </a:solidFill>
                <a:latin typeface="Montserrat"/>
              </a:rPr>
              <a:t>https://</a:t>
            </a:r>
            <a:r>
              <a:rPr lang="en-GB" dirty="0" err="1">
                <a:solidFill>
                  <a:srgbClr val="00ADED"/>
                </a:solidFill>
                <a:latin typeface="Montserrat"/>
              </a:rPr>
              <a:t>doi.org</a:t>
            </a:r>
            <a:r>
              <a:rPr lang="en-GB" dirty="0">
                <a:solidFill>
                  <a:srgbClr val="00ADED"/>
                </a:solidFill>
                <a:latin typeface="Montserrat"/>
              </a:rPr>
              <a:t>/10.1063/5.0021996</a:t>
            </a:r>
            <a:br>
              <a:rPr lang="en-GB" dirty="0">
                <a:solidFill>
                  <a:srgbClr val="00ADED"/>
                </a:solidFill>
                <a:latin typeface="Montserrat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109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93" y="696145"/>
            <a:ext cx="8068078" cy="4796839"/>
          </a:xfrm>
          <a:prstGeom prst="rect">
            <a:avLst/>
          </a:prstGeom>
        </p:spPr>
      </p:pic>
      <p:sp>
        <p:nvSpPr>
          <p:cNvPr id="417" name="Shape 417"/>
          <p:cNvSpPr/>
          <p:nvPr/>
        </p:nvSpPr>
        <p:spPr>
          <a:xfrm>
            <a:off x="1044046" y="5383948"/>
            <a:ext cx="7261754" cy="145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>
              <a:defRPr>
                <a:solidFill>
                  <a:schemeClr val="accent5">
                    <a:satOff val="8112"/>
                    <a:lumOff val="-1463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410730" hangingPunct="0"/>
            <a:r>
              <a:rPr kern="0" dirty="0">
                <a:solidFill>
                  <a:srgbClr val="C36061">
                    <a:satOff val="8112"/>
                    <a:lumOff val="-14630"/>
                  </a:srgbClr>
                </a:solidFill>
                <a:latin typeface="Optima"/>
                <a:cs typeface="Optima"/>
              </a:rPr>
              <a:t>Now beyond 1 MW power</a:t>
            </a:r>
            <a:endParaRPr lang="en-US" kern="0" dirty="0">
              <a:solidFill>
                <a:srgbClr val="C36061">
                  <a:satOff val="8112"/>
                  <a:lumOff val="-14630"/>
                </a:srgbClr>
              </a:solidFill>
              <a:latin typeface="Optima"/>
              <a:cs typeface="Optima"/>
            </a:endParaRPr>
          </a:p>
          <a:p>
            <a:pPr algn="ctr" defTabSz="410730" hangingPunct="0"/>
            <a:endParaRPr lang="en-US" kern="0" dirty="0">
              <a:solidFill>
                <a:srgbClr val="C36061">
                  <a:satOff val="8112"/>
                  <a:lumOff val="-14630"/>
                </a:srgbClr>
              </a:solidFill>
              <a:latin typeface="Optima"/>
              <a:cs typeface="Optima"/>
            </a:endParaRPr>
          </a:p>
          <a:p>
            <a:pPr algn="ctr" defTabSz="410730" hangingPunct="0"/>
            <a:r>
              <a:rPr lang="en-US" kern="0" dirty="0">
                <a:solidFill>
                  <a:srgbClr val="008000"/>
                </a:solidFill>
                <a:latin typeface="Optima"/>
                <a:cs typeface="Optima"/>
              </a:rPr>
              <a:t>High-Power Cyclotron </a:t>
            </a:r>
            <a:r>
              <a:rPr lang="en-US" kern="0" dirty="0" err="1">
                <a:solidFill>
                  <a:srgbClr val="008000"/>
                </a:solidFill>
                <a:latin typeface="Optima"/>
                <a:cs typeface="Optima"/>
              </a:rPr>
              <a:t>Autoresonance</a:t>
            </a:r>
            <a:r>
              <a:rPr lang="en-US" kern="0" dirty="0">
                <a:solidFill>
                  <a:srgbClr val="008000"/>
                </a:solidFill>
                <a:latin typeface="Optima"/>
                <a:cs typeface="Optima"/>
              </a:rPr>
              <a:t> Maser (CARM)</a:t>
            </a:r>
          </a:p>
          <a:p>
            <a:pPr algn="ctr" defTabSz="410730" hangingPunct="0"/>
            <a:r>
              <a:rPr lang="en-US" kern="0" dirty="0">
                <a:solidFill>
                  <a:srgbClr val="008000"/>
                </a:solidFill>
                <a:latin typeface="Optima"/>
                <a:cs typeface="Optima"/>
              </a:rPr>
              <a:t>Up to 10-15 MW with 10-50 GHz </a:t>
            </a:r>
          </a:p>
          <a:p>
            <a:pPr algn="ctr" defTabSz="410730" hangingPunct="0"/>
            <a:r>
              <a:rPr lang="en-US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Optima"/>
                <a:cs typeface="Optima"/>
              </a:rPr>
              <a:t>      </a:t>
            </a:r>
            <a:endParaRPr kern="0" dirty="0">
              <a:solidFill>
                <a:srgbClr val="C36061">
                  <a:satOff val="8112"/>
                  <a:lumOff val="-14630"/>
                </a:srgbClr>
              </a:solidFill>
              <a:latin typeface="Optima"/>
              <a:cs typeface="Optim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536516B7-54EB-3D4D-B425-0D1E06DB6BDA}" type="datetime1">
              <a:rPr lang="it-IT" smtClean="0"/>
              <a:t>15/06/21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84293" y="2"/>
            <a:ext cx="8733692" cy="762848"/>
          </a:xfrm>
        </p:spPr>
        <p:txBody>
          <a:bodyPr/>
          <a:lstStyle/>
          <a:p>
            <a:r>
              <a:rPr lang="en-US" dirty="0" err="1">
                <a:solidFill>
                  <a:srgbClr val="800000"/>
                </a:solidFill>
                <a:latin typeface="Optima"/>
                <a:cs typeface="Optima"/>
              </a:rPr>
              <a:t>Gyrotrons</a:t>
            </a:r>
            <a:r>
              <a:rPr lang="en-US" dirty="0">
                <a:solidFill>
                  <a:srgbClr val="800000"/>
                </a:solidFill>
                <a:latin typeface="Optima"/>
                <a:cs typeface="Optima"/>
              </a:rPr>
              <a:t>   </a:t>
            </a:r>
            <a:r>
              <a:rPr lang="en-US" sz="2400" dirty="0">
                <a:solidFill>
                  <a:srgbClr val="800000"/>
                </a:solidFill>
                <a:latin typeface="Optima"/>
                <a:cs typeface="Optima"/>
              </a:rPr>
              <a:t>(often used for military-purpose/radar)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920C8-9E41-0745-A859-9030E5AE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7326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8" y="592666"/>
            <a:ext cx="7927266" cy="6265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7185" y="136859"/>
            <a:ext cx="69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Scheme of the temperatures in the experimental dilution cryostat set-up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0CD52E8B-8671-3A41-A935-088974C76570}" type="datetime1">
              <a:rPr lang="it-IT" smtClean="0"/>
              <a:t>15/06/21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AD413-06F7-BE41-BCAF-BC35F8D2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51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27"/>
          <p:cNvSpPr txBox="1">
            <a:spLocks/>
          </p:cNvSpPr>
          <p:nvPr/>
        </p:nvSpPr>
        <p:spPr>
          <a:xfrm>
            <a:off x="113239" y="885757"/>
            <a:ext cx="8981446" cy="50260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Tailoring TES active </a:t>
            </a:r>
            <a:r>
              <a:rPr lang="en-US" sz="18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volume</a:t>
            </a: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 to reduce thermal capacitance  </a:t>
            </a: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(V ~10</a:t>
            </a:r>
            <a:r>
              <a:rPr lang="en-US" sz="1800" b="1" baseline="31999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-3</a:t>
            </a: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-10</a:t>
            </a:r>
            <a:r>
              <a:rPr lang="en-US" sz="1800" b="1" baseline="31999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-4 </a:t>
            </a:r>
            <a:r>
              <a:rPr lang="en-US" sz="1800" b="1" i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μ</a:t>
            </a: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m</a:t>
            </a:r>
            <a:r>
              <a:rPr lang="en-US" sz="1800" b="1" baseline="31999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3</a:t>
            </a: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)</a:t>
            </a:r>
          </a:p>
          <a:p>
            <a:pPr marL="0" indent="0" defTabSz="410730">
              <a:lnSpc>
                <a:spcPct val="90000"/>
              </a:lnSpc>
              <a:spcBef>
                <a:spcPts val="2672"/>
              </a:spcBef>
              <a:buSzPct val="66000"/>
              <a:buNone/>
              <a:defRPr sz="270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b="1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                                                                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C = 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Symbol" charset="2"/>
                <a:cs typeface="Symbol" charset="2"/>
                <a:sym typeface="Palatino"/>
              </a:rPr>
              <a:t>g </a:t>
            </a:r>
            <a:r>
              <a:rPr lang="en-US" sz="18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V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 T    </a:t>
            </a:r>
            <a:r>
              <a:rPr lang="en-US" sz="1800" dirty="0">
                <a:solidFill>
                  <a:srgbClr val="FF0000"/>
                </a:solidFill>
                <a:latin typeface="Optima"/>
                <a:cs typeface="Optima"/>
                <a:sym typeface="Palatino"/>
              </a:rPr>
              <a:t>V </a:t>
            </a:r>
            <a:r>
              <a:rPr lang="en-US" sz="18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~ 300x40x20 nm </a:t>
            </a:r>
            <a:r>
              <a:rPr lang="en-US" sz="1800" baseline="30000" dirty="0">
                <a:solidFill>
                  <a:schemeClr val="accent1">
                    <a:hueOff val="228644"/>
                    <a:lumOff val="-9058"/>
                  </a:schemeClr>
                </a:solidFill>
                <a:latin typeface="Optima"/>
                <a:cs typeface="Optima"/>
                <a:sym typeface="Palatino"/>
              </a:rPr>
              <a:t>3</a:t>
            </a:r>
            <a:endParaRPr lang="en-US" sz="1800" b="1" baseline="30000" dirty="0">
              <a:solidFill>
                <a:schemeClr val="accent1">
                  <a:hueOff val="228644"/>
                  <a:lumOff val="-9058"/>
                </a:schemeClr>
              </a:solidFill>
              <a:latin typeface="Optima"/>
              <a:cs typeface="Optima"/>
              <a:sym typeface="Palatino"/>
            </a:endParaRPr>
          </a:p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5">
                    <a:satOff val="8112"/>
                    <a:lumOff val="-14630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low-noise SQUID readout electronics optimization (operating at 80 </a:t>
            </a:r>
            <a:r>
              <a:rPr lang="en-US" sz="1800" dirty="0" err="1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mK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)</a:t>
            </a:r>
          </a:p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5">
                    <a:satOff val="8112"/>
                    <a:lumOff val="-14630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Sensitivity                                   </a:t>
            </a:r>
            <a:r>
              <a:rPr lang="en-US" sz="1800" dirty="0" err="1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thermalization</a:t>
            </a:r>
            <a:endParaRPr lang="en-US" sz="1800" dirty="0">
              <a:solidFill>
                <a:srgbClr val="800000"/>
              </a:solidFill>
              <a:latin typeface="Optima"/>
              <a:cs typeface="Optima"/>
              <a:sym typeface="Palatino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185" y="136859"/>
            <a:ext cx="69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STAX  detector </a:t>
            </a:r>
          </a:p>
        </p:txBody>
      </p:sp>
      <p:sp>
        <p:nvSpPr>
          <p:cNvPr id="7" name="Segnaposto contenuto 2"/>
          <p:cNvSpPr>
            <a:spLocks noGrp="1"/>
          </p:cNvSpPr>
          <p:nvPr/>
        </p:nvSpPr>
        <p:spPr>
          <a:xfrm>
            <a:off x="0" y="3592980"/>
            <a:ext cx="9144000" cy="1937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§"/>
            </a:pPr>
            <a:endParaRPr lang="it-IT" sz="1800" kern="1200" dirty="0">
              <a:solidFill>
                <a:srgbClr val="008000"/>
              </a:solidFill>
              <a:latin typeface="Optima"/>
              <a:cs typeface="Optima"/>
            </a:endParaRPr>
          </a:p>
          <a:p>
            <a:pPr marL="68580" indent="0" algn="just">
              <a:buNone/>
            </a:pPr>
            <a:endParaRPr lang="it-IT" sz="1600" kern="0" dirty="0">
              <a:solidFill>
                <a:srgbClr val="3366FF"/>
              </a:solidFill>
              <a:latin typeface="Optima"/>
              <a:ea typeface="Palatino"/>
              <a:cs typeface="Optima"/>
              <a:sym typeface="Palatino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89672" y="1344284"/>
            <a:ext cx="2601231" cy="617241"/>
            <a:chOff x="889672" y="1344284"/>
            <a:chExt cx="2601231" cy="6172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672" y="1344284"/>
              <a:ext cx="2601231" cy="61724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2250397" y="1514439"/>
              <a:ext cx="719999" cy="0"/>
            </a:xfrm>
            <a:prstGeom prst="line">
              <a:avLst/>
            </a:prstGeom>
            <a:ln w="9525" cmpd="sng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678939"/>
              </p:ext>
            </p:extLst>
          </p:nvPr>
        </p:nvGraphicFramePr>
        <p:xfrm>
          <a:off x="1503643" y="2610985"/>
          <a:ext cx="1493507" cy="35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zione" r:id="rId4" imgW="749300" imgH="177800" progId="Equation.3">
                  <p:embed/>
                </p:oleObj>
              </mc:Choice>
              <mc:Fallback>
                <p:oleObj name="Equazione" r:id="rId4" imgW="749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643" y="2610985"/>
                        <a:ext cx="1493507" cy="354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002" y="2997195"/>
            <a:ext cx="4863579" cy="370810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236297" y="2680066"/>
            <a:ext cx="3279191" cy="317129"/>
            <a:chOff x="5142605" y="2680066"/>
            <a:chExt cx="3372883" cy="314237"/>
          </a:xfrm>
        </p:grpSpPr>
        <p:graphicFrame>
          <p:nvGraphicFramePr>
            <p:cNvPr id="18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8934406"/>
                </p:ext>
              </p:extLst>
            </p:nvPr>
          </p:nvGraphicFramePr>
          <p:xfrm>
            <a:off x="7509325" y="2700839"/>
            <a:ext cx="1006163" cy="2934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9" name="Equazione" r:id="rId7" imgW="609600" imgH="177800" progId="Equation.3">
                    <p:embed/>
                  </p:oleObj>
                </mc:Choice>
                <mc:Fallback>
                  <p:oleObj name="Equazione" r:id="rId7" imgW="6096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09325" y="2700839"/>
                          <a:ext cx="1006163" cy="2934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2318621"/>
                </p:ext>
              </p:extLst>
            </p:nvPr>
          </p:nvGraphicFramePr>
          <p:xfrm>
            <a:off x="5142605" y="2680066"/>
            <a:ext cx="1839922" cy="314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0" name="Equation" r:id="rId9" imgW="1041400" imgH="177800" progId="Equation.3">
                    <p:embed/>
                  </p:oleObj>
                </mc:Choice>
                <mc:Fallback>
                  <p:oleObj name="Equation" r:id="rId9" imgW="1041400" imgH="177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42605" y="2680066"/>
                          <a:ext cx="1839922" cy="3141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15174" r="8609"/>
          <a:stretch/>
        </p:blipFill>
        <p:spPr>
          <a:xfrm>
            <a:off x="889672" y="4321013"/>
            <a:ext cx="3900042" cy="149981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C91B2D6-A576-7B4B-8D32-DCC833D9EB5D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F8C38-FEA3-034A-8D1E-D8EDE4B75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84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2"/>
          <p:cNvSpPr txBox="1">
            <a:spLocks/>
          </p:cNvSpPr>
          <p:nvPr/>
        </p:nvSpPr>
        <p:spPr>
          <a:xfrm>
            <a:off x="226478" y="1026867"/>
            <a:ext cx="8917522" cy="47132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5">
                    <a:satOff val="8112"/>
                    <a:lumOff val="-14630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Dark count rate (phonon noise) &lt; 6x10 </a:t>
            </a:r>
            <a:r>
              <a:rPr lang="en-US" sz="1800" baseline="31999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-10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 s</a:t>
            </a:r>
            <a:r>
              <a:rPr lang="en-US" sz="1800" baseline="31999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-1 </a:t>
            </a:r>
            <a:endParaRPr lang="en-US" sz="1800" baseline="31999" dirty="0">
              <a:solidFill>
                <a:schemeClr val="accent1">
                  <a:hueOff val="54751"/>
                  <a:satOff val="-1697"/>
                  <a:lumOff val="-18038"/>
                </a:schemeClr>
              </a:solidFill>
              <a:latin typeface="Optima"/>
              <a:cs typeface="Optima"/>
              <a:sym typeface="Palatino"/>
            </a:endParaRPr>
          </a:p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Black Body: at 10mK peaked around 0.6 GHz  with a negligible rate of 10 </a:t>
            </a:r>
            <a:r>
              <a:rPr lang="en-US" sz="1800" baseline="31999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-30</a:t>
            </a: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 m</a:t>
            </a:r>
            <a:r>
              <a:rPr lang="en-US" sz="1800" baseline="31999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-2</a:t>
            </a: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 s</a:t>
            </a:r>
            <a:r>
              <a:rPr lang="en-US" sz="1800" baseline="31999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-1</a:t>
            </a:r>
            <a:r>
              <a:rPr lang="en-US" sz="1800" dirty="0"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  <a:latin typeface="Optima"/>
                <a:cs typeface="Optima"/>
                <a:sym typeface="Palatino"/>
              </a:rPr>
              <a:t> photons irradiated </a:t>
            </a:r>
          </a:p>
          <a:p>
            <a:pPr defTabSz="410730">
              <a:lnSpc>
                <a:spcPct val="90000"/>
              </a:lnSpc>
              <a:spcBef>
                <a:spcPts val="2672"/>
              </a:spcBef>
              <a:buSzPct val="66000"/>
              <a:defRPr sz="2700">
                <a:solidFill>
                  <a:schemeClr val="accent5">
                    <a:satOff val="8112"/>
                    <a:lumOff val="-14630"/>
                  </a:schemeClr>
                </a:solidFill>
                <a:latin typeface="+mn-lt"/>
                <a:ea typeface="+mn-ea"/>
                <a:cs typeface="+mn-cs"/>
                <a:sym typeface="Palatino"/>
              </a:defRPr>
            </a:pP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Cosmic </a:t>
            </a:r>
            <a:r>
              <a:rPr lang="en-US" sz="1800" dirty="0" err="1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bkg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: 1</a:t>
            </a:r>
            <a:r>
              <a:rPr lang="en-US" sz="1800" dirty="0">
                <a:solidFill>
                  <a:srgbClr val="800000"/>
                </a:solidFill>
                <a:latin typeface="Symbol" charset="2"/>
                <a:cs typeface="Symbol" charset="2"/>
                <a:sym typeface="Palatino"/>
              </a:rPr>
              <a:t>m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/cm</a:t>
            </a:r>
            <a:r>
              <a:rPr lang="en-US" sz="1800" baseline="31999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-2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/min with 10 </a:t>
            </a:r>
            <a:r>
              <a:rPr lang="en-US" sz="1800" dirty="0" err="1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eV</a:t>
            </a:r>
            <a:r>
              <a:rPr lang="en-US" sz="1800" dirty="0">
                <a:solidFill>
                  <a:srgbClr val="800000"/>
                </a:solidFill>
                <a:latin typeface="Optima"/>
                <a:cs typeface="Optima"/>
                <a:sym typeface="Palatino"/>
              </a:rPr>
              <a:t> released in 10nm of material saturates the TES, bkg. under control translated in a negligible dead time of the TES  ~ 0.1%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0" y="3579871"/>
            <a:ext cx="4291996" cy="1067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52" y="4666794"/>
            <a:ext cx="7486348" cy="291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33" y="5457606"/>
            <a:ext cx="4264667" cy="1000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185" y="136859"/>
            <a:ext cx="69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Noise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3688" y="3905214"/>
            <a:ext cx="1891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72399"/>
                </a:solidFill>
                <a:latin typeface="Optima"/>
                <a:cs typeface="Optima"/>
              </a:rPr>
              <a:t>dark</a:t>
            </a:r>
            <a:r>
              <a:rPr lang="en-US" sz="1600" dirty="0">
                <a:solidFill>
                  <a:srgbClr val="772399"/>
                </a:solidFill>
              </a:rPr>
              <a:t> </a:t>
            </a:r>
            <a:r>
              <a:rPr lang="en-US" sz="1600" dirty="0">
                <a:solidFill>
                  <a:srgbClr val="772399"/>
                </a:solidFill>
                <a:latin typeface="Optima"/>
                <a:cs typeface="Optima"/>
              </a:rPr>
              <a:t>count </a:t>
            </a:r>
            <a:r>
              <a:rPr lang="en-US" sz="1600" dirty="0" err="1">
                <a:solidFill>
                  <a:srgbClr val="772399"/>
                </a:solidFill>
                <a:latin typeface="Optima"/>
                <a:cs typeface="Optima"/>
              </a:rPr>
              <a:t>bkg</a:t>
            </a:r>
            <a:r>
              <a:rPr lang="en-US" sz="1600" dirty="0">
                <a:solidFill>
                  <a:srgbClr val="772399"/>
                </a:solidFill>
                <a:latin typeface="Optima"/>
                <a:cs typeface="Optima"/>
              </a:rPr>
              <a:t> 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9699" y="5862226"/>
            <a:ext cx="3134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72399"/>
                </a:solidFill>
                <a:latin typeface="Optima"/>
                <a:cs typeface="Optima"/>
              </a:rPr>
              <a:t>single photon quantum efficiency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032D0AF4-39DC-FD4D-855E-2F1D7548A558}" type="datetime1">
              <a:rPr lang="it-IT" smtClean="0"/>
              <a:t>15/06/21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556C2E-1FFD-C246-8D43-6CE82955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5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05" y="4845883"/>
            <a:ext cx="4093434" cy="1629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185" y="136859"/>
            <a:ext cx="683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Axions</a:t>
            </a:r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 Experiments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443" y="731336"/>
            <a:ext cx="798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3 classes of experiments: </a:t>
            </a:r>
            <a:r>
              <a:rPr lang="en-US" sz="2000" dirty="0" err="1">
                <a:solidFill>
                  <a:srgbClr val="0000FF"/>
                </a:solidFill>
                <a:latin typeface="Optima"/>
                <a:cs typeface="Optima"/>
              </a:rPr>
              <a:t>Haloscopic</a:t>
            </a:r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Optima"/>
                <a:cs typeface="Optima"/>
              </a:rPr>
              <a:t>Helioscopic</a:t>
            </a:r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, Laboratory (</a:t>
            </a:r>
            <a:r>
              <a:rPr lang="en-US" sz="2000" dirty="0">
                <a:solidFill>
                  <a:srgbClr val="FF0000"/>
                </a:solidFill>
                <a:latin typeface="Optima"/>
                <a:cs typeface="Optima"/>
              </a:rPr>
              <a:t>LSW) </a:t>
            </a:r>
          </a:p>
        </p:txBody>
      </p:sp>
      <p:sp>
        <p:nvSpPr>
          <p:cNvPr id="16" name="Shape 366"/>
          <p:cNvSpPr/>
          <p:nvPr/>
        </p:nvSpPr>
        <p:spPr>
          <a:xfrm>
            <a:off x="5417351" y="4450860"/>
            <a:ext cx="3214888" cy="379904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5" tIns="35715" rIns="35715" bIns="35715" anchor="ctr">
            <a:spAutoFit/>
          </a:bodyPr>
          <a:lstStyle>
            <a:lvl1pPr marL="342900" indent="-342900" algn="l" defTabSz="457200">
              <a:defRPr sz="12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hangingPunct="0"/>
            <a:r>
              <a:rPr sz="1000" kern="0" dirty="0"/>
              <a:t>Yellow band represent theoretical predictions from DFSZ and KSVZ axion models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74262" y="1260361"/>
            <a:ext cx="274330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sz="1600" dirty="0">
                <a:latin typeface="Optima"/>
                <a:cs typeface="Optima"/>
              </a:rPr>
              <a:t>m</a:t>
            </a:r>
            <a:r>
              <a:rPr lang="en-US" sz="1600" baseline="-5999" dirty="0">
                <a:latin typeface="Optima"/>
                <a:cs typeface="Optima"/>
              </a:rPr>
              <a:t>a</a:t>
            </a:r>
            <a:r>
              <a:rPr lang="en-US" sz="1600" dirty="0">
                <a:latin typeface="Optima"/>
                <a:cs typeface="Optima"/>
              </a:rPr>
              <a:t> &lt; 3x10</a:t>
            </a:r>
            <a:r>
              <a:rPr lang="en-US" sz="1600" baseline="31999" dirty="0">
                <a:latin typeface="Optima"/>
                <a:cs typeface="Optima"/>
              </a:rPr>
              <a:t>-3</a:t>
            </a:r>
            <a:r>
              <a:rPr lang="en-US" sz="1600" dirty="0">
                <a:latin typeface="Optima"/>
                <a:cs typeface="Optima"/>
              </a:rPr>
              <a:t> </a:t>
            </a:r>
            <a:r>
              <a:rPr lang="en-US" sz="1600" dirty="0" err="1">
                <a:latin typeface="Optima"/>
                <a:cs typeface="Optima"/>
              </a:rPr>
              <a:t>eV</a:t>
            </a:r>
            <a:r>
              <a:rPr lang="en-US" sz="1600" dirty="0">
                <a:latin typeface="Optima"/>
                <a:cs typeface="Optima"/>
              </a:rPr>
              <a:t>  from SN1987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Optima"/>
              <a:cs typeface="Optima"/>
              <a:sym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9443" y="1734149"/>
            <a:ext cx="315675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en-US" sz="1600" dirty="0" err="1">
                <a:solidFill>
                  <a:srgbClr val="008000"/>
                </a:solidFill>
                <a:latin typeface="Optima"/>
                <a:cs typeface="Optima"/>
              </a:rPr>
              <a:t>Axion</a:t>
            </a:r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, like neutral pion couples to </a:t>
            </a:r>
          </a:p>
          <a:p>
            <a:pPr defTabSz="584200" hangingPunct="0"/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two photons via </a:t>
            </a:r>
            <a:r>
              <a:rPr lang="en-US" sz="1600" dirty="0" err="1">
                <a:solidFill>
                  <a:srgbClr val="008000"/>
                </a:solidFill>
                <a:latin typeface="Optima"/>
                <a:cs typeface="Optima"/>
              </a:rPr>
              <a:t>Primakoff</a:t>
            </a:r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 effect)</a:t>
            </a:r>
          </a:p>
          <a:p>
            <a:pPr defTabSz="584200" hangingPunct="0"/>
            <a:r>
              <a:rPr lang="en-US" sz="1600" dirty="0">
                <a:solidFill>
                  <a:srgbClr val="008000"/>
                </a:solidFill>
                <a:latin typeface="Optima"/>
                <a:cs typeface="Optima"/>
              </a:rPr>
              <a:t>Detected in a magnetic field H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772399"/>
              </a:solidFill>
              <a:effectLst/>
              <a:uFillTx/>
              <a:latin typeface="Optima"/>
              <a:cs typeface="Optima"/>
              <a:sym typeface="Palatin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00600"/>
            <a:ext cx="5745349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lvl="1" defTabSz="584200" hangingPunct="0"/>
            <a:r>
              <a:rPr lang="en-US" sz="2000" dirty="0" err="1">
                <a:solidFill>
                  <a:srgbClr val="0000FF"/>
                </a:solidFill>
                <a:latin typeface="Optima"/>
                <a:cs typeface="Optima"/>
              </a:rPr>
              <a:t>Haloscopic</a:t>
            </a:r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: cavity like ADMX</a:t>
            </a:r>
          </a:p>
          <a:p>
            <a:pPr marL="0" lvl="1" defTabSz="584200" hangingPunct="0"/>
            <a:r>
              <a:rPr lang="en-US" dirty="0">
                <a:latin typeface="Optima"/>
                <a:cs typeface="Optima"/>
              </a:rPr>
              <a:t>Are the only experiments hitting </a:t>
            </a:r>
          </a:p>
          <a:p>
            <a:pPr marL="0" lvl="1" defTabSz="584200" hangingPunct="0"/>
            <a:r>
              <a:rPr lang="en-US" dirty="0">
                <a:latin typeface="Optima"/>
                <a:cs typeface="Optima"/>
              </a:rPr>
              <a:t>the </a:t>
            </a:r>
            <a:r>
              <a:rPr lang="en-US" dirty="0" err="1">
                <a:latin typeface="Optima"/>
                <a:cs typeface="Optima"/>
              </a:rPr>
              <a:t>Peccei-Quin</a:t>
            </a:r>
            <a:r>
              <a:rPr lang="en-US" dirty="0">
                <a:latin typeface="Optima"/>
                <a:cs typeface="Optima"/>
              </a:rPr>
              <a:t> region  </a:t>
            </a:r>
          </a:p>
          <a:p>
            <a:pPr marL="0" lvl="1" defTabSz="584200" hangingPunct="0"/>
            <a:endParaRPr lang="en-US" sz="2000" dirty="0">
              <a:latin typeface="Optima"/>
              <a:cs typeface="Optima"/>
            </a:endParaRPr>
          </a:p>
          <a:p>
            <a:pPr marL="0" lvl="1" defTabSz="584200" hangingPunct="0"/>
            <a:r>
              <a:rPr lang="en-US" sz="2000" dirty="0" err="1">
                <a:solidFill>
                  <a:srgbClr val="0000FF"/>
                </a:solidFill>
                <a:latin typeface="Optima"/>
                <a:cs typeface="Optima"/>
              </a:rPr>
              <a:t>Helioscopic</a:t>
            </a:r>
            <a:r>
              <a:rPr lang="en-US" sz="2000" dirty="0">
                <a:solidFill>
                  <a:srgbClr val="0000FF"/>
                </a:solidFill>
                <a:latin typeface="Optima"/>
                <a:cs typeface="Optima"/>
              </a:rPr>
              <a:t>: depend on stellar models </a:t>
            </a:r>
          </a:p>
          <a:p>
            <a:pPr marL="0" lvl="1" defTabSz="584200" hangingPunct="0"/>
            <a:r>
              <a:rPr lang="en-US" sz="2000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Optima"/>
                <a:cs typeface="Optima"/>
                <a:sym typeface="Palatino"/>
              </a:rPr>
              <a:t>CAST </a:t>
            </a:r>
            <a:r>
              <a:rPr lang="en-US" sz="2000" kern="0" dirty="0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(best limit at the moment) </a:t>
            </a:r>
            <a:r>
              <a:rPr lang="en-US" sz="2000" kern="0" dirty="0" err="1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withLHC</a:t>
            </a:r>
            <a:r>
              <a:rPr lang="en-US" sz="2000" kern="0" dirty="0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 dipoles</a:t>
            </a:r>
          </a:p>
          <a:p>
            <a:pPr marL="0" lvl="1" defTabSz="584200" hangingPunct="0"/>
            <a:r>
              <a:rPr lang="en-US" sz="2000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Optima"/>
                <a:cs typeface="Optima"/>
                <a:sym typeface="Palatino"/>
              </a:rPr>
              <a:t>IAXO</a:t>
            </a:r>
            <a:r>
              <a:rPr lang="en-US" sz="2000" kern="0" dirty="0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 (next </a:t>
            </a:r>
            <a:r>
              <a:rPr lang="en-US" sz="2000" kern="0" dirty="0" err="1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Helio</a:t>
            </a:r>
            <a:r>
              <a:rPr lang="en-US" sz="2000" kern="0" dirty="0">
                <a:solidFill>
                  <a:srgbClr val="324863"/>
                </a:solidFill>
                <a:latin typeface="Optima"/>
                <a:cs typeface="Optima"/>
                <a:sym typeface="Palatino"/>
              </a:rPr>
              <a:t>. exp.)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324863"/>
              </a:solidFill>
              <a:effectLst/>
              <a:uFillTx/>
              <a:latin typeface="Optima"/>
              <a:cs typeface="Optima"/>
              <a:sym typeface="Palatino"/>
            </a:endParaRPr>
          </a:p>
        </p:txBody>
      </p:sp>
      <p:pic>
        <p:nvPicPr>
          <p:cNvPr id="20" name="Picture 19" descr="Screen Shot 2017-02-24 at 16.46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56" y="2706612"/>
            <a:ext cx="1698777" cy="1040262"/>
          </a:xfrm>
          <a:prstGeom prst="rect">
            <a:avLst/>
          </a:prstGeom>
        </p:spPr>
      </p:pic>
      <p:sp>
        <p:nvSpPr>
          <p:cNvPr id="12" name="Shape 375"/>
          <p:cNvSpPr/>
          <p:nvPr/>
        </p:nvSpPr>
        <p:spPr>
          <a:xfrm>
            <a:off x="6065816" y="5614398"/>
            <a:ext cx="184681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1200" dirty="0">
                <a:latin typeface="Optima"/>
                <a:cs typeface="Optima"/>
              </a:rPr>
              <a:t>&lt;E&gt; ~4.2 KeV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503" y="1609174"/>
            <a:ext cx="4122497" cy="281224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2CD0512A-8E41-6F45-B29A-88242AB4BC21}" type="datetime1">
              <a:rPr lang="it-IT" smtClean="0"/>
              <a:t>15/06/21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196603-C9C3-EF4F-A3D5-26FE2378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53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47D230-4187-BF45-9D5A-2FC2DE9C1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053"/>
            <a:ext cx="9144000" cy="53838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F566A5B6-D029-014B-AEFF-27F97ABC98B2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F262-64A1-F742-881B-B7CA7D78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2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04B24-56F6-D340-835F-5F21916A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33350"/>
            <a:ext cx="9055100" cy="65913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8402B6A-A6F1-0243-BA59-F8A34D456ED9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31F65-84D6-EA45-8986-EC74EEB1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8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1D335-8A61-1B40-A999-EA88A21D0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310"/>
            <a:ext cx="9144000" cy="56553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9347F4DC-97C6-AF44-A1DC-1E1DC1CDB7DD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17F31-F1F5-D943-8CBA-5803FA1F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4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23 at 14.5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154"/>
            <a:ext cx="9144000" cy="512689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05129FAD-11BB-704F-BAFA-EF6BAE62C3A7}" type="datetime1">
              <a:rPr lang="it-IT" smtClean="0"/>
              <a:t>15/06/21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DC4DB-03BB-8549-AEBF-54031918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4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1580" y="5559274"/>
            <a:ext cx="926502" cy="1769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86465" y="876300"/>
            <a:ext cx="416406" cy="341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53052" y="1109637"/>
            <a:ext cx="416406" cy="341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7-03-23 at 14.56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454"/>
            <a:ext cx="9144000" cy="512689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D6003B47-CD5E-DD4A-9D5F-A3951945A608}" type="datetime1">
              <a:rPr lang="it-IT" smtClean="0"/>
              <a:t>15/06/21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A81D5-1A17-EE42-8CC8-8CDA0875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5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07" y="1609589"/>
            <a:ext cx="8197113" cy="39860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AD19B-FF4B-DC44-B227-5F2F4ECC4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2BBA1-D83F-0E40-A756-A30E44F0986B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2AB5A-570D-3844-945A-E2B28FE5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6A2D4-5AE3-594B-9E27-43C278E4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7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51" y="-25406"/>
            <a:ext cx="9210302" cy="98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2" y="1179633"/>
            <a:ext cx="8373317" cy="48844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08EBA35C-40F5-C749-9F41-B354C3661E35}" type="datetime1">
              <a:rPr lang="it-IT" smtClean="0"/>
              <a:t>15/06/21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DEE10-A646-8C4F-A3C6-7468C002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51" y="-25406"/>
            <a:ext cx="9210302" cy="98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39" y="1105506"/>
            <a:ext cx="5081074" cy="2399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094" y="2022574"/>
            <a:ext cx="8670485" cy="45520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BDC42EA0-9924-5541-AA2E-933548D3794B}" type="datetime1">
              <a:rPr lang="it-IT" smtClean="0"/>
              <a:t>15/06/21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93685-F3CB-E74E-9738-670A5B9B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Search</a:t>
            </a:r>
            <a:r>
              <a:rPr lang="it-IT" dirty="0"/>
              <a:t> for dark </a:t>
            </a:r>
            <a:r>
              <a:rPr lang="it-IT" dirty="0" err="1"/>
              <a:t>photons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STAX        </a:t>
            </a:r>
            <a:r>
              <a:rPr lang="it-IT" sz="1800" dirty="0">
                <a:solidFill>
                  <a:srgbClr val="FFFF00"/>
                </a:solidFill>
              </a:rPr>
              <a:t>L.M. Capparelli </a:t>
            </a:r>
            <a:r>
              <a:rPr lang="it-IT" sz="1800" i="1" dirty="0">
                <a:solidFill>
                  <a:srgbClr val="FFFF00"/>
                </a:solidFill>
              </a:rPr>
              <a:t>et al.</a:t>
            </a:r>
            <a:r>
              <a:rPr lang="it-IT" sz="1800" dirty="0">
                <a:solidFill>
                  <a:srgbClr val="FFFF00"/>
                </a:solidFill>
              </a:rPr>
              <a:t>, </a:t>
            </a:r>
            <a:r>
              <a:rPr lang="it-IT" sz="1800" dirty="0" err="1">
                <a:solidFill>
                  <a:srgbClr val="FFFF00"/>
                </a:solidFill>
              </a:rPr>
              <a:t>Phys</a:t>
            </a:r>
            <a:r>
              <a:rPr lang="it-IT" sz="1800" dirty="0">
                <a:solidFill>
                  <a:srgbClr val="FFFF00"/>
                </a:solidFill>
              </a:rPr>
              <a:t>. Dark </a:t>
            </a:r>
            <a:r>
              <a:rPr lang="it-IT" sz="1800" dirty="0" err="1">
                <a:solidFill>
                  <a:srgbClr val="FFFF00"/>
                </a:solidFill>
              </a:rPr>
              <a:t>Univ</a:t>
            </a:r>
            <a:r>
              <a:rPr lang="it-IT" sz="1800" dirty="0">
                <a:solidFill>
                  <a:srgbClr val="FFFF00"/>
                </a:solidFill>
              </a:rPr>
              <a:t>. </a:t>
            </a:r>
            <a:r>
              <a:rPr lang="it-IT" sz="1800" b="1" dirty="0">
                <a:solidFill>
                  <a:srgbClr val="FFFF00"/>
                </a:solidFill>
              </a:rPr>
              <a:t>12</a:t>
            </a:r>
            <a:r>
              <a:rPr lang="it-IT" sz="1800" dirty="0">
                <a:solidFill>
                  <a:srgbClr val="FFFF00"/>
                </a:solidFill>
              </a:rPr>
              <a:t>, 37 (2016)</a:t>
            </a: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4424" y="2178880"/>
            <a:ext cx="7610476" cy="426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800" dirty="0"/>
          </a:p>
          <a:p>
            <a:r>
              <a:rPr lang="it-IT" sz="1400" dirty="0" err="1"/>
              <a:t>Exclusion</a:t>
            </a:r>
            <a:r>
              <a:rPr lang="it-IT" sz="1400" dirty="0"/>
              <a:t> </a:t>
            </a:r>
            <a:r>
              <a:rPr lang="it-IT" sz="1400" dirty="0" err="1"/>
              <a:t>limits</a:t>
            </a:r>
            <a:r>
              <a:rPr lang="it-IT" sz="1400" dirty="0"/>
              <a:t> STAX </a:t>
            </a:r>
            <a:r>
              <a:rPr lang="it-IT" sz="1400" dirty="0" err="1"/>
              <a:t>may</a:t>
            </a:r>
            <a:r>
              <a:rPr lang="it-IT" sz="1400" dirty="0"/>
              <a:t> </a:t>
            </a:r>
            <a:r>
              <a:rPr lang="it-IT" sz="1400" dirty="0" err="1"/>
              <a:t>achieve</a:t>
            </a:r>
            <a:r>
              <a:rPr lang="it-IT" sz="1400" dirty="0"/>
              <a:t> in case                                                                      of </a:t>
            </a:r>
            <a:r>
              <a:rPr lang="it-IT" sz="1400" dirty="0" err="1"/>
              <a:t>null</a:t>
            </a:r>
            <a:r>
              <a:rPr lang="it-IT" sz="1400" dirty="0"/>
              <a:t> </a:t>
            </a:r>
            <a:r>
              <a:rPr lang="it-IT" sz="1400" dirty="0" err="1"/>
              <a:t>result</a:t>
            </a:r>
            <a:endParaRPr lang="it-IT" sz="1400" dirty="0"/>
          </a:p>
          <a:p>
            <a:r>
              <a:rPr lang="it-IT" sz="1400" b="1" dirty="0">
                <a:solidFill>
                  <a:srgbClr val="FF0000"/>
                </a:solidFill>
              </a:rPr>
              <a:t>STAX</a:t>
            </a:r>
            <a:r>
              <a:rPr lang="it-IT" sz="1400" dirty="0"/>
              <a:t> </a:t>
            </a:r>
            <a:r>
              <a:rPr lang="it-IT" sz="1400" dirty="0" err="1"/>
              <a:t>limits</a:t>
            </a:r>
            <a:r>
              <a:rPr lang="it-IT" sz="1400" dirty="0"/>
              <a:t> </a:t>
            </a:r>
            <a:r>
              <a:rPr lang="it-IT" sz="1400" dirty="0" err="1"/>
              <a:t>compared</a:t>
            </a:r>
            <a:r>
              <a:rPr lang="it-IT" sz="1400" dirty="0"/>
              <a:t> to</a:t>
            </a:r>
          </a:p>
          <a:p>
            <a:pPr lvl="1"/>
            <a:r>
              <a:rPr lang="it-IT" sz="1200" b="1" dirty="0">
                <a:solidFill>
                  <a:schemeClr val="accent1"/>
                </a:solidFill>
              </a:rPr>
              <a:t>ALPS LSW </a:t>
            </a:r>
            <a:r>
              <a:rPr lang="it-IT" sz="1200" dirty="0" err="1"/>
              <a:t>results</a:t>
            </a:r>
            <a:r>
              <a:rPr lang="it-IT" sz="1200" dirty="0"/>
              <a:t>                   					                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B </a:t>
            </a:r>
            <a:r>
              <a:rPr lang="it-IT" sz="1200" b="1" dirty="0"/>
              <a:t>689</a:t>
            </a:r>
            <a:r>
              <a:rPr lang="it-IT" sz="1200" dirty="0"/>
              <a:t>, 149 (2010)	      </a:t>
            </a:r>
          </a:p>
          <a:p>
            <a:pPr lvl="1"/>
            <a:r>
              <a:rPr lang="it-IT" sz="1200" b="1" dirty="0">
                <a:solidFill>
                  <a:srgbClr val="E67D00"/>
                </a:solidFill>
              </a:rPr>
              <a:t>CROWS</a:t>
            </a:r>
            <a:r>
              <a:rPr lang="it-IT" sz="1200" dirty="0">
                <a:solidFill>
                  <a:schemeClr val="accent1"/>
                </a:solidFill>
              </a:rPr>
              <a:t> </a:t>
            </a:r>
            <a:r>
              <a:rPr lang="it-IT" sz="1200" dirty="0" err="1"/>
              <a:t>results</a:t>
            </a:r>
            <a:r>
              <a:rPr lang="it-IT" sz="1200" dirty="0"/>
              <a:t>                   					                 </a:t>
            </a:r>
            <a:r>
              <a:rPr lang="it-IT" sz="1200" dirty="0" err="1"/>
              <a:t>Phys</a:t>
            </a:r>
            <a:r>
              <a:rPr lang="it-IT" sz="1200" dirty="0"/>
              <a:t>. Rev. D </a:t>
            </a:r>
            <a:r>
              <a:rPr lang="it-IT" sz="1200" b="1" dirty="0"/>
              <a:t>88</a:t>
            </a:r>
            <a:r>
              <a:rPr lang="it-IT" sz="1200" dirty="0"/>
              <a:t>, 075014 (2013)	    </a:t>
            </a:r>
          </a:p>
          <a:p>
            <a:pPr lvl="1"/>
            <a:r>
              <a:rPr lang="it-IT" sz="1200" b="1" dirty="0">
                <a:solidFill>
                  <a:srgbClr val="660066"/>
                </a:solidFill>
              </a:rPr>
              <a:t>Spring-8</a:t>
            </a:r>
            <a:r>
              <a:rPr lang="it-IT" sz="1200" dirty="0">
                <a:solidFill>
                  <a:srgbClr val="660066"/>
                </a:solidFill>
              </a:rPr>
              <a:t> </a:t>
            </a:r>
            <a:r>
              <a:rPr lang="it-IT" sz="1200" dirty="0" err="1"/>
              <a:t>results</a:t>
            </a:r>
            <a:r>
              <a:rPr lang="it-IT" sz="1200" dirty="0"/>
              <a:t>                   					                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B </a:t>
            </a:r>
            <a:r>
              <a:rPr lang="it-IT" sz="1200" b="1" dirty="0"/>
              <a:t>722</a:t>
            </a:r>
            <a:r>
              <a:rPr lang="it-IT" sz="1200" dirty="0"/>
              <a:t>, 301 (2013)	      </a:t>
            </a:r>
          </a:p>
          <a:p>
            <a:pPr lvl="1"/>
            <a:r>
              <a:rPr lang="it-IT" sz="1200" b="1" dirty="0">
                <a:solidFill>
                  <a:srgbClr val="EC98C3"/>
                </a:solidFill>
              </a:rPr>
              <a:t>XENON10</a:t>
            </a:r>
            <a:r>
              <a:rPr lang="it-IT" sz="1200" dirty="0">
                <a:solidFill>
                  <a:schemeClr val="accent1"/>
                </a:solidFill>
              </a:rPr>
              <a:t> </a:t>
            </a:r>
            <a:r>
              <a:rPr lang="it-IT" sz="1200" dirty="0" err="1"/>
              <a:t>results</a:t>
            </a:r>
            <a:r>
              <a:rPr lang="it-IT" sz="1200" dirty="0"/>
              <a:t>                   					                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Lett</a:t>
            </a:r>
            <a:r>
              <a:rPr lang="it-IT" sz="1200" dirty="0"/>
              <a:t>. B </a:t>
            </a:r>
            <a:r>
              <a:rPr lang="it-IT" sz="1200" b="1" dirty="0"/>
              <a:t>689</a:t>
            </a:r>
            <a:r>
              <a:rPr lang="it-IT" sz="1200" dirty="0"/>
              <a:t>, 149 (2010)	      </a:t>
            </a:r>
          </a:p>
          <a:p>
            <a:pPr lvl="1"/>
            <a:r>
              <a:rPr lang="it-IT" sz="1200" dirty="0" err="1"/>
              <a:t>Constraints</a:t>
            </a:r>
            <a:r>
              <a:rPr lang="it-IT" sz="1200" dirty="0"/>
              <a:t> on dark </a:t>
            </a:r>
            <a:r>
              <a:rPr lang="it-IT" sz="1200" dirty="0" err="1"/>
              <a:t>photons</a:t>
            </a:r>
            <a:r>
              <a:rPr lang="it-IT" sz="1200" dirty="0"/>
              <a:t> from </a:t>
            </a:r>
            <a:r>
              <a:rPr lang="it-IT" sz="1200" dirty="0" err="1"/>
              <a:t>measurements</a:t>
            </a:r>
            <a:r>
              <a:rPr lang="it-IT" sz="1200" dirty="0"/>
              <a:t> 		 	                      of the </a:t>
            </a:r>
            <a:r>
              <a:rPr lang="it-IT" sz="1200" b="1" dirty="0">
                <a:solidFill>
                  <a:schemeClr val="tx1"/>
                </a:solidFill>
              </a:rPr>
              <a:t>CMB</a:t>
            </a:r>
            <a:r>
              <a:rPr lang="it-IT" sz="1200" dirty="0"/>
              <a:t>                                               				        </a:t>
            </a:r>
            <a:r>
              <a:rPr lang="it-IT" sz="1200" dirty="0" err="1"/>
              <a:t>Astrophys</a:t>
            </a:r>
            <a:r>
              <a:rPr lang="it-IT" sz="1200" dirty="0"/>
              <a:t>. </a:t>
            </a: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b="1" dirty="0"/>
              <a:t>473</a:t>
            </a:r>
            <a:r>
              <a:rPr lang="it-IT" sz="1200" dirty="0"/>
              <a:t>, 576 (1996)	      </a:t>
            </a:r>
          </a:p>
          <a:p>
            <a:pPr lvl="1"/>
            <a:r>
              <a:rPr lang="it-IT" sz="1200" dirty="0" err="1"/>
              <a:t>Searches</a:t>
            </a:r>
            <a:r>
              <a:rPr lang="it-IT" sz="1200" dirty="0"/>
              <a:t> for </a:t>
            </a:r>
            <a:r>
              <a:rPr lang="it-IT" sz="1200" dirty="0" err="1"/>
              <a:t>modifications</a:t>
            </a:r>
            <a:r>
              <a:rPr lang="it-IT" sz="1200" dirty="0"/>
              <a:t> of </a:t>
            </a:r>
            <a:r>
              <a:rPr lang="it-IT" sz="1200" b="1" dirty="0" err="1">
                <a:solidFill>
                  <a:srgbClr val="0000FF"/>
                </a:solidFill>
              </a:rPr>
              <a:t>Coulomb’s</a:t>
            </a:r>
            <a:r>
              <a:rPr lang="it-IT" sz="1200" b="1" dirty="0">
                <a:solidFill>
                  <a:srgbClr val="0000FF"/>
                </a:solidFill>
              </a:rPr>
              <a:t> Law</a:t>
            </a:r>
            <a:r>
              <a:rPr lang="it-IT" sz="1200" dirty="0"/>
              <a:t>			                  </a:t>
            </a:r>
            <a:r>
              <a:rPr lang="it-IT" sz="1200" dirty="0" err="1"/>
              <a:t>Phys</a:t>
            </a:r>
            <a:r>
              <a:rPr lang="it-IT" sz="1200" dirty="0"/>
              <a:t>. Rev. </a:t>
            </a:r>
            <a:r>
              <a:rPr lang="it-IT" sz="1200" dirty="0" err="1"/>
              <a:t>Lett</a:t>
            </a:r>
            <a:r>
              <a:rPr lang="it-IT" sz="1200" dirty="0"/>
              <a:t>. </a:t>
            </a:r>
            <a:r>
              <a:rPr lang="it-IT" sz="1200" b="1" dirty="0"/>
              <a:t>61</a:t>
            </a:r>
            <a:r>
              <a:rPr lang="it-IT" sz="1200" dirty="0"/>
              <a:t>, 2285 (1988) 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80" y="2400299"/>
            <a:ext cx="3904433" cy="291024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4233A1C9-9265-A448-A389-EBE2ADF3B495}" type="datetime1">
              <a:rPr lang="it-IT" smtClean="0"/>
              <a:t>15/06/21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B57DAA-2052-AB45-918C-C6FB411E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2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185" y="136859"/>
            <a:ext cx="683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Light Shining through a Wall Experiments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302" y="772326"/>
            <a:ext cx="2999619" cy="1852341"/>
            <a:chOff x="657185" y="1059897"/>
            <a:chExt cx="2120869" cy="1332082"/>
          </a:xfrm>
        </p:grpSpPr>
        <p:pic>
          <p:nvPicPr>
            <p:cNvPr id="4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185" y="1201986"/>
              <a:ext cx="2120869" cy="10153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asted-image.pdf"/>
            <p:cNvPicPr>
              <a:picLocks noChangeAspect="1"/>
            </p:cNvPicPr>
            <p:nvPr/>
          </p:nvPicPr>
          <p:blipFill>
            <a:blip r:embed="rId4"/>
            <a:srcRect l="45573" r="44241" b="24486"/>
            <a:stretch>
              <a:fillRect/>
            </a:stretch>
          </p:blipFill>
          <p:spPr>
            <a:xfrm>
              <a:off x="1593402" y="1059897"/>
              <a:ext cx="211075" cy="133208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Shape 385"/>
          <p:cNvSpPr/>
          <p:nvPr/>
        </p:nvSpPr>
        <p:spPr>
          <a:xfrm>
            <a:off x="3052108" y="772326"/>
            <a:ext cx="3990448" cy="287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defTabSz="321440" hangingPunct="0">
              <a:defRPr sz="1800">
                <a:solidFill>
                  <a:srgbClr val="C36061">
                    <a:satOff val="8112"/>
                    <a:lumOff val="-1463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400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P. Sikivie, Phys. Rev. Lett. </a:t>
            </a:r>
            <a:r>
              <a:rPr sz="1400" b="1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51</a:t>
            </a:r>
            <a:r>
              <a:rPr sz="1400" kern="0" dirty="0">
                <a:solidFill>
                  <a:srgbClr val="C36061">
                    <a:satOff val="8112"/>
                    <a:lumOff val="-1463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1415 (1983)</a:t>
            </a:r>
          </a:p>
        </p:txBody>
      </p:sp>
      <p:sp>
        <p:nvSpPr>
          <p:cNvPr id="7" name="Shape 379"/>
          <p:cNvSpPr/>
          <p:nvPr/>
        </p:nvSpPr>
        <p:spPr>
          <a:xfrm>
            <a:off x="3289921" y="1312854"/>
            <a:ext cx="2505725" cy="104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algn="ctr" defTabSz="410730" hangingPunct="0"/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LAB experiment </a:t>
            </a:r>
          </a:p>
          <a:p>
            <a:pPr algn="ctr" defTabSz="410730" hangingPunct="0">
              <a:defRPr>
                <a:solidFill>
                  <a:srgbClr val="008F00"/>
                </a:solidFill>
              </a:defRPr>
            </a:pPr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Laser Source</a:t>
            </a:r>
          </a:p>
          <a:p>
            <a:pPr algn="ctr" defTabSz="410730" hangingPunct="0">
              <a:defRPr>
                <a:solidFill>
                  <a:srgbClr val="008F00"/>
                </a:solidFill>
              </a:defRPr>
            </a:pPr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Higher Luminosity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9" y="2722757"/>
            <a:ext cx="4688786" cy="625171"/>
          </a:xfrm>
          <a:prstGeom prst="rect">
            <a:avLst/>
          </a:prstGeom>
        </p:spPr>
      </p:pic>
      <p:sp>
        <p:nvSpPr>
          <p:cNvPr id="10" name="Shape 380"/>
          <p:cNvSpPr/>
          <p:nvPr/>
        </p:nvSpPr>
        <p:spPr>
          <a:xfrm>
            <a:off x="6164135" y="1413769"/>
            <a:ext cx="2879057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5" tIns="35715" rIns="35715" bIns="35715" anchor="ctr">
            <a:spAutoFit/>
          </a:bodyPr>
          <a:lstStyle/>
          <a:p>
            <a:pPr algn="ctr" defTabSz="410730" hangingPunct="0">
              <a:defRPr>
                <a:solidFill>
                  <a:srgbClr val="FF2600"/>
                </a:solidFill>
              </a:defRPr>
            </a:pPr>
            <a:r>
              <a:rPr sz="2100" kern="0" dirty="0">
                <a:solidFill>
                  <a:srgbClr val="FF2600"/>
                </a:solidFill>
                <a:latin typeface="Optima"/>
                <a:ea typeface="Palatino"/>
                <a:cs typeface="Optima"/>
                <a:sym typeface="Palatino"/>
              </a:rPr>
              <a:t>Double process </a:t>
            </a:r>
          </a:p>
          <a:p>
            <a:pPr algn="ctr" defTabSz="410730" hangingPunct="0">
              <a:defRPr>
                <a:solidFill>
                  <a:srgbClr val="FF2600"/>
                </a:solidFill>
              </a:defRPr>
            </a:pPr>
            <a:r>
              <a:rPr sz="2100" kern="0" dirty="0">
                <a:solidFill>
                  <a:srgbClr val="FF2600"/>
                </a:solidFill>
                <a:latin typeface="Optima"/>
                <a:ea typeface="Palatino"/>
                <a:cs typeface="Optima"/>
                <a:sym typeface="Palatino"/>
              </a:rPr>
              <a:t>Rate ~ </a:t>
            </a:r>
            <a:r>
              <a:rPr lang="en-US" sz="2100" kern="0" dirty="0">
                <a:solidFill>
                  <a:srgbClr val="FF2600"/>
                </a:solidFill>
                <a:latin typeface="Optima"/>
                <a:ea typeface="Palatino"/>
                <a:cs typeface="Optima"/>
                <a:sym typeface="Palatino"/>
              </a:rPr>
              <a:t>G</a:t>
            </a:r>
            <a:r>
              <a:rPr sz="2100" kern="0" baseline="31999" dirty="0">
                <a:solidFill>
                  <a:srgbClr val="FF2600"/>
                </a:solidFill>
                <a:latin typeface="Optima"/>
                <a:ea typeface="Palatino"/>
                <a:cs typeface="Optima"/>
                <a:sym typeface="Palatino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2909" y="3379449"/>
            <a:ext cx="8689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Sensitivity on G linear with L and H, quartic root of luminosity (not depending on </a:t>
            </a:r>
            <a:r>
              <a:rPr lang="en-US" dirty="0" err="1">
                <a:latin typeface="Optima"/>
                <a:cs typeface="Optima"/>
              </a:rPr>
              <a:t>E</a:t>
            </a:r>
            <a:r>
              <a:rPr lang="en-US" baseline="-25000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Optima"/>
                <a:cs typeface="Optima"/>
              </a:rPr>
              <a:t>)</a:t>
            </a:r>
          </a:p>
          <a:p>
            <a:endParaRPr lang="en-US" dirty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  <a:p>
            <a:endParaRPr lang="en-US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A85029-241D-ED40-91F8-560DA4711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52" y="3930833"/>
            <a:ext cx="5055704" cy="2511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06B07-DBE5-4643-9293-78DF32E63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36056"/>
            <a:ext cx="9144000" cy="68580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CA67AEB-79E5-D94C-A3DC-A5D88BE8B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80CCA-6335-A74E-8287-5F90DC9CF982}" type="datetime1">
              <a:rPr lang="it-IT" smtClean="0"/>
              <a:t>15/06/21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7DDE297-A28D-9A4D-BAE9-6A50D037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719CAD2-4478-FC45-BFE3-F1F6B7B9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748620-EC2A-CF4A-A774-87C79E764822}"/>
              </a:ext>
            </a:extLst>
          </p:cNvPr>
          <p:cNvSpPr txBox="1"/>
          <p:nvPr/>
        </p:nvSpPr>
        <p:spPr>
          <a:xfrm>
            <a:off x="5442710" y="3792710"/>
            <a:ext cx="356206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 single photon beyond the wall</a:t>
            </a:r>
            <a:endParaRPr lang="en-IT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611E37-704C-2848-BDD1-F2569070743C}"/>
              </a:ext>
            </a:extLst>
          </p:cNvPr>
          <p:cNvSpPr txBox="1"/>
          <p:nvPr/>
        </p:nvSpPr>
        <p:spPr>
          <a:xfrm>
            <a:off x="274085" y="3808121"/>
            <a:ext cx="319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10</a:t>
            </a:r>
            <a:r>
              <a:rPr lang="en-IT" baseline="30000" dirty="0"/>
              <a:t>19</a:t>
            </a:r>
            <a:r>
              <a:rPr lang="en-IT" dirty="0"/>
              <a:t> photons hitting the wall </a:t>
            </a:r>
          </a:p>
        </p:txBody>
      </p:sp>
    </p:spTree>
    <p:extLst>
      <p:ext uri="{BB962C8B-B14F-4D97-AF65-F5344CB8AC3E}">
        <p14:creationId xmlns:p14="http://schemas.microsoft.com/office/powerpoint/2010/main" val="375193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47" y="235528"/>
            <a:ext cx="8878381" cy="1116106"/>
          </a:xfrm>
        </p:spPr>
        <p:txBody>
          <a:bodyPr/>
          <a:lstStyle/>
          <a:p>
            <a:r>
              <a:rPr lang="en-US" sz="3200" dirty="0">
                <a:latin typeface="Optima"/>
                <a:cs typeface="Optima"/>
              </a:rPr>
              <a:t>Phys. Dark Univ. </a:t>
            </a:r>
            <a:r>
              <a:rPr lang="en-US" sz="3200" b="1" dirty="0">
                <a:latin typeface="Optima"/>
                <a:cs typeface="Optima"/>
              </a:rPr>
              <a:t>12</a:t>
            </a:r>
            <a:r>
              <a:rPr lang="en-US" sz="3200" dirty="0">
                <a:latin typeface="Optima"/>
                <a:cs typeface="Optima"/>
              </a:rPr>
              <a:t>, 37 (2016)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3900" y="6438900"/>
            <a:ext cx="23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Presented at ICHEP16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50EE1-17F9-9947-A710-5D6BD68DD981}" type="datetime1">
              <a:rPr lang="it-IT" smtClean="0"/>
              <a:t>15/06/21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5" y="504366"/>
            <a:ext cx="8215626" cy="596659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4CF5-66DB-534D-AEBF-DD95CBB5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06D06B-2C2F-5E42-9E5F-2190D7C6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3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41032"/>
            <a:ext cx="7908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Optimization attempt of LSW scheme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302" y="846066"/>
            <a:ext cx="2999619" cy="1852341"/>
            <a:chOff x="657185" y="1059897"/>
            <a:chExt cx="2120869" cy="1332082"/>
          </a:xfrm>
        </p:grpSpPr>
        <p:pic>
          <p:nvPicPr>
            <p:cNvPr id="4" name="pasted-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185" y="1201986"/>
              <a:ext cx="2120869" cy="10153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asted-image.pdf"/>
            <p:cNvPicPr>
              <a:picLocks noChangeAspect="1"/>
            </p:cNvPicPr>
            <p:nvPr/>
          </p:nvPicPr>
          <p:blipFill>
            <a:blip r:embed="rId3"/>
            <a:srcRect l="45573" r="44241" b="24486"/>
            <a:stretch>
              <a:fillRect/>
            </a:stretch>
          </p:blipFill>
          <p:spPr>
            <a:xfrm>
              <a:off x="1593402" y="1059897"/>
              <a:ext cx="211075" cy="133208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7" name="Shape 379"/>
          <p:cNvSpPr/>
          <p:nvPr/>
        </p:nvSpPr>
        <p:spPr>
          <a:xfrm>
            <a:off x="4987833" y="1361646"/>
            <a:ext cx="2874214" cy="71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5" tIns="35715" rIns="35715" bIns="35715" anchor="ctr">
            <a:spAutoFit/>
          </a:bodyPr>
          <a:lstStyle/>
          <a:p>
            <a:pPr algn="ctr" defTabSz="410730" hangingPunct="0">
              <a:defRPr>
                <a:solidFill>
                  <a:srgbClr val="008F00"/>
                </a:solidFill>
              </a:defRPr>
            </a:pPr>
            <a:r>
              <a:rPr lang="en-US"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Gyro-</a:t>
            </a:r>
            <a:r>
              <a:rPr lang="en-US" sz="21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Klystrom</a:t>
            </a:r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Source</a:t>
            </a:r>
          </a:p>
          <a:p>
            <a:pPr algn="ctr" defTabSz="410730" hangingPunct="0">
              <a:defRPr>
                <a:solidFill>
                  <a:srgbClr val="008F00"/>
                </a:solidFill>
              </a:defRPr>
            </a:pPr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Highe</a:t>
            </a:r>
            <a:r>
              <a:rPr lang="en-US"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st</a:t>
            </a:r>
            <a:r>
              <a:rPr sz="21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Luminosity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09" y="2722757"/>
            <a:ext cx="4688786" cy="6251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2909" y="3379449"/>
            <a:ext cx="86895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Sensitivity on G linear with L and H, quartic root of luminosity (not depending on </a:t>
            </a:r>
            <a:r>
              <a:rPr lang="en-US" dirty="0" err="1">
                <a:latin typeface="Optima"/>
                <a:cs typeface="Optima"/>
              </a:rPr>
              <a:t>E</a:t>
            </a:r>
            <a:r>
              <a:rPr lang="en-US" baseline="-25000" dirty="0" err="1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Optima"/>
                <a:cs typeface="Optima"/>
              </a:rPr>
              <a:t>)</a:t>
            </a:r>
          </a:p>
          <a:p>
            <a:endParaRPr lang="en-US" dirty="0">
              <a:latin typeface="Optima"/>
              <a:cs typeface="Optima"/>
            </a:endParaRPr>
          </a:p>
          <a:p>
            <a:endParaRPr lang="en-US" dirty="0">
              <a:latin typeface="Optima"/>
              <a:cs typeface="Optima"/>
            </a:endParaRPr>
          </a:p>
          <a:p>
            <a:r>
              <a:rPr lang="en-US" dirty="0">
                <a:solidFill>
                  <a:srgbClr val="0000FF"/>
                </a:solidFill>
                <a:latin typeface="Optima"/>
                <a:cs typeface="Optima"/>
              </a:rPr>
              <a:t>The key points are: </a:t>
            </a:r>
          </a:p>
          <a:p>
            <a:r>
              <a:rPr lang="en-US" dirty="0">
                <a:solidFill>
                  <a:srgbClr val="772399"/>
                </a:solidFill>
                <a:latin typeface="Optima"/>
                <a:cs typeface="Optima"/>
              </a:rPr>
              <a:t>	</a:t>
            </a:r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- High Luminosity ( </a:t>
            </a:r>
            <a:r>
              <a:rPr lang="en-US" dirty="0" err="1">
                <a:solidFill>
                  <a:srgbClr val="000090"/>
                </a:solidFill>
                <a:latin typeface="Optima"/>
                <a:cs typeface="Optima"/>
              </a:rPr>
              <a:t>gyrotrons</a:t>
            </a:r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 in the </a:t>
            </a:r>
            <a:r>
              <a:rPr lang="en-US" dirty="0" err="1">
                <a:solidFill>
                  <a:srgbClr val="000090"/>
                </a:solidFill>
                <a:latin typeface="Optima"/>
                <a:cs typeface="Optima"/>
              </a:rPr>
              <a:t>SubTHz</a:t>
            </a:r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 region)</a:t>
            </a:r>
          </a:p>
          <a:p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	- intense H ~ 11 Tesla with L ~ 150 cm dipole </a:t>
            </a:r>
          </a:p>
          <a:p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	- Sub-THz </a:t>
            </a:r>
            <a:r>
              <a:rPr lang="en-US" b="1" dirty="0">
                <a:solidFill>
                  <a:srgbClr val="FF0000"/>
                </a:solidFill>
                <a:latin typeface="Optima"/>
                <a:cs typeface="Optima"/>
              </a:rPr>
              <a:t>single photon </a:t>
            </a:r>
            <a:r>
              <a:rPr lang="en-US" dirty="0">
                <a:solidFill>
                  <a:srgbClr val="000090"/>
                </a:solidFill>
                <a:latin typeface="Optima"/>
                <a:cs typeface="Optima"/>
              </a:rPr>
              <a:t>detector using TES</a:t>
            </a:r>
          </a:p>
          <a:p>
            <a:endParaRPr lang="en-US" b="1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en-US" b="1" dirty="0">
                <a:solidFill>
                  <a:srgbClr val="7A7901"/>
                </a:solidFill>
                <a:latin typeface="Optima"/>
                <a:cs typeface="Optima"/>
              </a:rPr>
              <a:t>   </a:t>
            </a:r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en-US" dirty="0">
                <a:solidFill>
                  <a:srgbClr val="0000FF"/>
                </a:solidFill>
                <a:latin typeface="Optima"/>
                <a:cs typeface="Optima"/>
              </a:rPr>
              <a:t>Optimal Working Point ~ </a:t>
            </a:r>
            <a:r>
              <a:rPr lang="en-US" b="1" dirty="0">
                <a:solidFill>
                  <a:srgbClr val="FF0000"/>
                </a:solidFill>
                <a:latin typeface="Optima"/>
                <a:cs typeface="Optima"/>
              </a:rPr>
              <a:t>30-100 GHz</a:t>
            </a:r>
            <a:r>
              <a:rPr lang="en-US" dirty="0">
                <a:solidFill>
                  <a:srgbClr val="0000FF"/>
                </a:solidFill>
                <a:latin typeface="Optima"/>
                <a:cs typeface="Optima"/>
              </a:rPr>
              <a:t>  (microwaves)</a:t>
            </a:r>
            <a:endParaRPr lang="en-US" b="1" dirty="0">
              <a:solidFill>
                <a:srgbClr val="0000FF"/>
              </a:solidFill>
              <a:latin typeface="Optima"/>
              <a:cs typeface="Optima"/>
            </a:endParaRPr>
          </a:p>
          <a:p>
            <a:endParaRPr lang="en-US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8ED5A826-A2C2-B645-9464-968233979A23}" type="datetime1">
              <a:rPr lang="it-IT" smtClean="0"/>
              <a:t>15/06/21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A0A666E-A834-E240-940B-3B36644E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185" y="136859"/>
            <a:ext cx="683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High Luminosity Photon Sources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90157" y="4458555"/>
            <a:ext cx="8838690" cy="24109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Klystrons and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gyrotrons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sources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in the 30-100 GHz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range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.</a:t>
            </a:r>
          </a:p>
          <a:p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Power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exceeding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1 MW in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this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frequency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range</a:t>
            </a:r>
            <a:endParaRPr lang="it-IT" sz="18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Luminosity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up to 10</a:t>
            </a:r>
            <a:r>
              <a:rPr lang="it-IT" sz="1800" baseline="30000" dirty="0">
                <a:solidFill>
                  <a:srgbClr val="0000FF"/>
                </a:solidFill>
                <a:latin typeface="Optima"/>
                <a:cs typeface="Optima"/>
              </a:rPr>
              <a:t>28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-10</a:t>
            </a:r>
            <a:r>
              <a:rPr lang="it-IT" sz="1800" baseline="30000" dirty="0">
                <a:solidFill>
                  <a:srgbClr val="0000FF"/>
                </a:solidFill>
                <a:latin typeface="Optima"/>
                <a:cs typeface="Optima"/>
              </a:rPr>
              <a:t>29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/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 in CW</a:t>
            </a:r>
          </a:p>
          <a:p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Lasers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commonly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used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in LSW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experiments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~ 10</a:t>
            </a:r>
            <a:r>
              <a:rPr lang="it-IT" sz="1800" baseline="30000" dirty="0">
                <a:solidFill>
                  <a:srgbClr val="008000"/>
                </a:solidFill>
                <a:latin typeface="Optima"/>
                <a:cs typeface="Optima"/>
              </a:rPr>
              <a:t>19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/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8623" y="3106043"/>
            <a:ext cx="291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tima"/>
                <a:cs typeface="Optima"/>
              </a:rPr>
              <a:t>Reference: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30 GHz ~ 120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FF0000"/>
                </a:solidFill>
                <a:latin typeface="Optima"/>
                <a:cs typeface="Optima"/>
              </a:rPr>
              <a:t>eV</a:t>
            </a:r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 ~ 1 cm</a:t>
            </a:r>
          </a:p>
          <a:p>
            <a:pPr algn="ctr"/>
            <a:r>
              <a:rPr lang="en-US" dirty="0">
                <a:latin typeface="Optima"/>
                <a:cs typeface="Optima"/>
              </a:rPr>
              <a:t>Micro-waves domain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6800" y="845496"/>
            <a:ext cx="3568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photon-axion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conversion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probability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depends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on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luminosity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not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energy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     </a:t>
            </a:r>
          </a:p>
          <a:p>
            <a:endParaRPr lang="it-IT" sz="1600" dirty="0">
              <a:solidFill>
                <a:srgbClr val="800000"/>
              </a:solidFill>
              <a:latin typeface="Optima"/>
              <a:cs typeface="Optima"/>
              <a:sym typeface="Symbol"/>
            </a:endParaRPr>
          </a:p>
          <a:p>
            <a:endParaRPr lang="it-IT" sz="1600" dirty="0">
              <a:solidFill>
                <a:srgbClr val="800000"/>
              </a:solidFill>
              <a:latin typeface="Optima"/>
              <a:cs typeface="Optima"/>
              <a:sym typeface="Symbol"/>
            </a:endParaRPr>
          </a:p>
          <a:p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  Lumi =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P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(</a:t>
            </a:r>
            <a:r>
              <a:rPr lang="it-IT" sz="1600" dirty="0" err="1">
                <a:solidFill>
                  <a:srgbClr val="800000"/>
                </a:solidFill>
                <a:latin typeface="Lucida Grande"/>
                <a:ea typeface="Lucida Grande"/>
                <a:cs typeface="Lucida Grande"/>
                <a:sym typeface="Symbol"/>
              </a:rPr>
              <a:t>ω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)/E(</a:t>
            </a:r>
            <a:r>
              <a:rPr lang="it-IT" sz="1600" dirty="0" err="1">
                <a:solidFill>
                  <a:srgbClr val="800000"/>
                </a:solidFill>
                <a:latin typeface="Lucida Grande"/>
                <a:ea typeface="Lucida Grande"/>
                <a:cs typeface="Lucida Grande"/>
                <a:sym typeface="Symbol"/>
              </a:rPr>
              <a:t>ω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)</a:t>
            </a:r>
            <a:endParaRPr lang="it-IT" sz="1600" dirty="0">
              <a:solidFill>
                <a:srgbClr val="800000"/>
              </a:solidFill>
              <a:latin typeface="Optima"/>
              <a:cs typeface="Opti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6" y="726459"/>
            <a:ext cx="4938262" cy="3816552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flipV="1">
            <a:off x="3327469" y="3601363"/>
            <a:ext cx="2469202" cy="71226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83041" y="957797"/>
            <a:ext cx="0" cy="3299076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E367F5D-4E8D-C44F-829B-FF44FC5C1635}" type="datetime1">
              <a:rPr lang="it-IT" smtClean="0"/>
              <a:t>15/06/21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7C6F64-6255-DA4D-9ACB-C21A8941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71BDD-33F4-3141-BAC0-6F8D825D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4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185" y="136859"/>
            <a:ext cx="683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High Luminosity Photon Sources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90157" y="4458555"/>
            <a:ext cx="8838690" cy="24109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Klystrons and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gyrotrons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sources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in the 30-100 GHz 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range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.</a:t>
            </a:r>
          </a:p>
          <a:p>
            <a:r>
              <a:rPr lang="it-IT" sz="1800" b="1" dirty="0" err="1">
                <a:solidFill>
                  <a:srgbClr val="FF0000"/>
                </a:solidFill>
                <a:latin typeface="Optima"/>
                <a:cs typeface="Optima"/>
              </a:rPr>
              <a:t>Power</a:t>
            </a:r>
            <a:r>
              <a:rPr lang="it-IT" sz="1800" b="1" dirty="0">
                <a:solidFill>
                  <a:srgbClr val="FF0000"/>
                </a:solidFill>
                <a:latin typeface="Optima"/>
                <a:cs typeface="Optima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Optima"/>
                <a:cs typeface="Optima"/>
              </a:rPr>
              <a:t>exceeding</a:t>
            </a:r>
            <a:r>
              <a:rPr lang="it-IT" sz="1800" b="1" dirty="0">
                <a:solidFill>
                  <a:srgbClr val="FF0000"/>
                </a:solidFill>
                <a:latin typeface="Optima"/>
                <a:cs typeface="Optima"/>
              </a:rPr>
              <a:t> 1 MW 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in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this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frequency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range</a:t>
            </a:r>
            <a:endParaRPr lang="it-IT" sz="1800" dirty="0">
              <a:solidFill>
                <a:srgbClr val="008000"/>
              </a:solidFill>
              <a:latin typeface="Optima"/>
              <a:cs typeface="Optima"/>
            </a:endParaRPr>
          </a:p>
          <a:p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Luminosity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up to 10</a:t>
            </a:r>
            <a:r>
              <a:rPr lang="it-IT" sz="1800" baseline="30000" dirty="0">
                <a:solidFill>
                  <a:srgbClr val="0000FF"/>
                </a:solidFill>
                <a:latin typeface="Optima"/>
                <a:cs typeface="Optima"/>
              </a:rPr>
              <a:t>28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-10</a:t>
            </a:r>
            <a:r>
              <a:rPr lang="it-IT" sz="1800" baseline="30000" dirty="0">
                <a:solidFill>
                  <a:srgbClr val="0000FF"/>
                </a:solidFill>
                <a:latin typeface="Optima"/>
                <a:cs typeface="Optima"/>
              </a:rPr>
              <a:t>29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/</a:t>
            </a:r>
            <a:r>
              <a:rPr lang="it-IT" sz="1800" dirty="0" err="1">
                <a:solidFill>
                  <a:srgbClr val="0000FF"/>
                </a:solidFill>
                <a:latin typeface="Optima"/>
                <a:cs typeface="Optima"/>
              </a:rPr>
              <a:t>s</a:t>
            </a:r>
            <a:r>
              <a:rPr lang="it-IT" sz="1800" dirty="0">
                <a:solidFill>
                  <a:srgbClr val="0000FF"/>
                </a:solidFill>
                <a:latin typeface="Optima"/>
                <a:cs typeface="Optima"/>
              </a:rPr>
              <a:t>  in CW</a:t>
            </a:r>
          </a:p>
          <a:p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Lasers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commonly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used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in LSW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experiments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up to 10</a:t>
            </a:r>
            <a:r>
              <a:rPr lang="it-IT" sz="1800" baseline="30000" dirty="0">
                <a:solidFill>
                  <a:srgbClr val="008000"/>
                </a:solidFill>
                <a:latin typeface="Optima"/>
                <a:cs typeface="Optima"/>
              </a:rPr>
              <a:t>19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/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s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8623" y="3106043"/>
            <a:ext cx="291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Optima"/>
                <a:cs typeface="Optima"/>
              </a:rPr>
              <a:t>Reference: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30 GHz ~ 120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>
                <a:solidFill>
                  <a:srgbClr val="FF0000"/>
                </a:solidFill>
                <a:latin typeface="Optima"/>
                <a:cs typeface="Optima"/>
              </a:rPr>
              <a:t>eV</a:t>
            </a:r>
            <a:r>
              <a:rPr lang="en-US" dirty="0">
                <a:solidFill>
                  <a:srgbClr val="FF0000"/>
                </a:solidFill>
                <a:latin typeface="Optima"/>
                <a:cs typeface="Optima"/>
              </a:rPr>
              <a:t> ~ 1 cm</a:t>
            </a:r>
          </a:p>
          <a:p>
            <a:pPr algn="ctr"/>
            <a:r>
              <a:rPr lang="en-US" dirty="0">
                <a:latin typeface="Optima"/>
                <a:cs typeface="Optima"/>
              </a:rPr>
              <a:t>Micro-waves domain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6800" y="845496"/>
            <a:ext cx="3568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photon-axion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conversion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probability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depends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on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luminosity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,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not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</a:rPr>
              <a:t>energy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</a:rPr>
              <a:t>      </a:t>
            </a:r>
          </a:p>
          <a:p>
            <a:endParaRPr lang="it-IT" sz="1600" dirty="0">
              <a:solidFill>
                <a:srgbClr val="800000"/>
              </a:solidFill>
              <a:latin typeface="Optima"/>
              <a:cs typeface="Optima"/>
              <a:sym typeface="Symbol"/>
            </a:endParaRPr>
          </a:p>
          <a:p>
            <a:endParaRPr lang="it-IT" sz="1600" dirty="0">
              <a:solidFill>
                <a:srgbClr val="800000"/>
              </a:solidFill>
              <a:latin typeface="Optima"/>
              <a:cs typeface="Optima"/>
              <a:sym typeface="Symbol"/>
            </a:endParaRPr>
          </a:p>
          <a:p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  Lumi = </a:t>
            </a:r>
            <a:r>
              <a:rPr lang="it-IT" sz="1600" dirty="0" err="1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P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(</a:t>
            </a:r>
            <a:r>
              <a:rPr lang="it-IT" sz="1600" dirty="0" err="1">
                <a:solidFill>
                  <a:srgbClr val="800000"/>
                </a:solidFill>
                <a:latin typeface="Lucida Grande"/>
                <a:ea typeface="Lucida Grande"/>
                <a:cs typeface="Lucida Grande"/>
                <a:sym typeface="Symbol"/>
              </a:rPr>
              <a:t>ω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)/E(</a:t>
            </a:r>
            <a:r>
              <a:rPr lang="it-IT" sz="1600" dirty="0" err="1">
                <a:solidFill>
                  <a:srgbClr val="800000"/>
                </a:solidFill>
                <a:latin typeface="Lucida Grande"/>
                <a:ea typeface="Lucida Grande"/>
                <a:cs typeface="Lucida Grande"/>
                <a:sym typeface="Symbol"/>
              </a:rPr>
              <a:t>ω</a:t>
            </a:r>
            <a:r>
              <a:rPr lang="it-IT" sz="1600" dirty="0">
                <a:solidFill>
                  <a:srgbClr val="800000"/>
                </a:solidFill>
                <a:latin typeface="Optima"/>
                <a:cs typeface="Optima"/>
                <a:sym typeface="Symbol"/>
              </a:rPr>
              <a:t>)</a:t>
            </a:r>
            <a:endParaRPr lang="it-IT" sz="1600" dirty="0">
              <a:solidFill>
                <a:srgbClr val="800000"/>
              </a:solidFill>
              <a:latin typeface="Optima"/>
              <a:cs typeface="Optima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1E367F5D-4E8D-C44F-829B-FF44FC5C1635}" type="datetime1">
              <a:rPr lang="it-IT" smtClean="0"/>
              <a:t>15/06/21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7C6F64-6255-DA4D-9ACB-C21A8941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71BDD-33F4-3141-BAC0-6F8D825D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1275CBD4-61A2-874E-B236-DB2EF1F5CA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0196" y="660079"/>
            <a:ext cx="4786007" cy="37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8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185" y="136859"/>
            <a:ext cx="6838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  <a:lumOff val="25000"/>
                  </a:schemeClr>
                </a:solidFill>
                <a:latin typeface="Optima"/>
                <a:cs typeface="Optima"/>
              </a:rPr>
              <a:t>Micro-Wave Experimental scheme </a:t>
            </a:r>
          </a:p>
        </p:txBody>
      </p:sp>
      <p:sp>
        <p:nvSpPr>
          <p:cNvPr id="7" name="Segnaposto contenuto 2"/>
          <p:cNvSpPr>
            <a:spLocks noGrp="1"/>
          </p:cNvSpPr>
          <p:nvPr/>
        </p:nvSpPr>
        <p:spPr>
          <a:xfrm>
            <a:off x="0" y="3592980"/>
            <a:ext cx="9144000" cy="1937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charset="2"/>
              <a:buChar char="§"/>
            </a:pPr>
            <a:r>
              <a:rPr lang="it-IT" sz="1800" kern="1200" dirty="0" err="1">
                <a:solidFill>
                  <a:srgbClr val="008000"/>
                </a:solidFill>
                <a:latin typeface="Optima"/>
                <a:cs typeface="Optima"/>
              </a:rPr>
              <a:t>Magnetic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kern="1200" dirty="0" err="1">
                <a:solidFill>
                  <a:srgbClr val="008000"/>
                </a:solidFill>
                <a:latin typeface="Optima"/>
                <a:cs typeface="Optima"/>
              </a:rPr>
              <a:t>field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: </a:t>
            </a:r>
            <a:r>
              <a:rPr lang="it-IT" sz="1800" i="1" kern="1200" dirty="0">
                <a:solidFill>
                  <a:srgbClr val="008000"/>
                </a:solidFill>
                <a:latin typeface="Optima"/>
                <a:cs typeface="Optima"/>
              </a:rPr>
              <a:t>H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 = 11 T, </a:t>
            </a:r>
            <a:r>
              <a:rPr lang="it-IT" sz="1800" i="1" kern="1200" dirty="0">
                <a:solidFill>
                  <a:srgbClr val="008000"/>
                </a:solidFill>
                <a:latin typeface="Optima"/>
                <a:cs typeface="Optima"/>
              </a:rPr>
              <a:t>L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 = 1.5 m</a:t>
            </a:r>
          </a:p>
          <a:p>
            <a:pPr algn="just">
              <a:buFont typeface="Wingdings" charset="2"/>
              <a:buChar char="§"/>
            </a:pP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Source: 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gyrotron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; </a:t>
            </a:r>
            <a:r>
              <a:rPr lang="it-IT" sz="1800" i="1" kern="1200" dirty="0" err="1">
                <a:solidFill>
                  <a:srgbClr val="0000FF"/>
                </a:solidFill>
                <a:latin typeface="Optima"/>
                <a:cs typeface="Optima"/>
              </a:rPr>
              <a:t>P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≈ 100 kW, </a:t>
            </a:r>
            <a:r>
              <a:rPr lang="it-IT" sz="1800" i="1" kern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lang="it-IT" sz="1800" i="1" kern="1200" baseline="-25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800" kern="1200" dirty="0">
                <a:solidFill>
                  <a:srgbClr val="0000FF"/>
                </a:solidFill>
              </a:rPr>
              <a:t> 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= 10</a:t>
            </a:r>
            <a:r>
              <a:rPr lang="it-IT" sz="1800" kern="1200" baseline="30000" dirty="0">
                <a:solidFill>
                  <a:srgbClr val="0000FF"/>
                </a:solidFill>
                <a:latin typeface="Optima"/>
                <a:cs typeface="Optima"/>
              </a:rPr>
              <a:t>27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s</a:t>
            </a:r>
            <a:r>
              <a:rPr lang="it-IT" sz="1800" kern="1200" baseline="30000" dirty="0">
                <a:solidFill>
                  <a:srgbClr val="0000FF"/>
                </a:solidFill>
                <a:latin typeface="Optima"/>
                <a:cs typeface="Optima"/>
              </a:rPr>
              <a:t>-1</a:t>
            </a:r>
            <a:r>
              <a:rPr lang="it-IT" sz="1800" kern="1200" dirty="0">
                <a:solidFill>
                  <a:srgbClr val="0000FF"/>
                </a:solidFill>
              </a:rPr>
              <a:t>, </a:t>
            </a:r>
            <a:r>
              <a:rPr lang="it-IT" sz="1800" i="1" kern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it-IT" sz="1800" i="1" kern="1200" baseline="-25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800" kern="1200" dirty="0">
                <a:solidFill>
                  <a:srgbClr val="0000FF"/>
                </a:solidFill>
              </a:rPr>
              <a:t> 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= 120 </a:t>
            </a:r>
            <a:r>
              <a:rPr lang="it-IT" sz="1800" kern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eV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(</a:t>
            </a:r>
            <a:r>
              <a:rPr lang="it-IT" sz="18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≈ 30 GHz)</a:t>
            </a:r>
          </a:p>
          <a:p>
            <a:pPr algn="just">
              <a:buFont typeface="Wingdings" charset="2"/>
              <a:buChar char="§"/>
            </a:pPr>
            <a:r>
              <a:rPr lang="it-IT" sz="1800" kern="1200" dirty="0" err="1">
                <a:solidFill>
                  <a:srgbClr val="008000"/>
                </a:solidFill>
                <a:latin typeface="Optima"/>
                <a:cs typeface="Optima"/>
              </a:rPr>
              <a:t>Fabry-Perot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kern="1200" dirty="0" err="1">
                <a:solidFill>
                  <a:srgbClr val="008000"/>
                </a:solidFill>
                <a:latin typeface="Optima"/>
                <a:cs typeface="Optima"/>
              </a:rPr>
              <a:t>cavity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: finesse </a:t>
            </a:r>
            <a:r>
              <a:rPr lang="it-IT" sz="1800" i="1" kern="1200" dirty="0" err="1">
                <a:solidFill>
                  <a:srgbClr val="008000"/>
                </a:solidFill>
                <a:latin typeface="Optima"/>
                <a:cs typeface="Optima"/>
              </a:rPr>
              <a:t>Q</a:t>
            </a:r>
            <a:r>
              <a:rPr lang="it-IT" sz="1800" kern="1200" dirty="0">
                <a:solidFill>
                  <a:srgbClr val="008000"/>
                </a:solidFill>
                <a:latin typeface="Optima"/>
                <a:cs typeface="Optima"/>
              </a:rPr>
              <a:t> ≈ 10</a:t>
            </a:r>
            <a:r>
              <a:rPr lang="it-IT" sz="1800" kern="1200" baseline="30000" dirty="0">
                <a:solidFill>
                  <a:srgbClr val="008000"/>
                </a:solidFill>
                <a:latin typeface="Optima"/>
                <a:cs typeface="Optima"/>
              </a:rPr>
              <a:t>4 </a:t>
            </a:r>
          </a:p>
          <a:p>
            <a:pPr algn="just">
              <a:buFont typeface="Wingdings" charset="2"/>
              <a:buChar char="§"/>
            </a:pPr>
            <a:endParaRPr lang="it-IT" sz="1800" kern="1200" baseline="30000" dirty="0">
              <a:solidFill>
                <a:srgbClr val="008000"/>
              </a:solidFill>
              <a:latin typeface="Optima"/>
              <a:cs typeface="Optima"/>
            </a:endParaRPr>
          </a:p>
          <a:p>
            <a:pPr algn="just">
              <a:buFont typeface="Wingdings" charset="2"/>
              <a:buChar char="§"/>
            </a:pP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Sub-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THz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single-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photon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detection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based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 on TES </a:t>
            </a:r>
            <a:r>
              <a:rPr lang="it-IT" sz="1800" kern="1200" dirty="0" err="1">
                <a:solidFill>
                  <a:srgbClr val="0000FF"/>
                </a:solidFill>
                <a:latin typeface="Optima"/>
                <a:cs typeface="Optima"/>
              </a:rPr>
              <a:t>technology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,</a:t>
            </a:r>
            <a:r>
              <a:rPr lang="it-IT" sz="1800" kern="1200" dirty="0">
                <a:solidFill>
                  <a:srgbClr val="0000FF"/>
                </a:solidFill>
              </a:rPr>
              <a:t> </a:t>
            </a:r>
            <a:r>
              <a:rPr lang="it-IT" sz="1800" i="1" kern="1200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1800" kern="1200" dirty="0">
                <a:solidFill>
                  <a:srgbClr val="0000FF"/>
                </a:solidFill>
              </a:rPr>
              <a:t> </a:t>
            </a:r>
            <a:r>
              <a:rPr lang="it-IT" sz="1800" kern="1200" dirty="0">
                <a:solidFill>
                  <a:srgbClr val="0000FF"/>
                </a:solidFill>
                <a:latin typeface="Optima"/>
                <a:cs typeface="Optima"/>
              </a:rPr>
              <a:t>≈ 1</a:t>
            </a:r>
          </a:p>
          <a:p>
            <a:pPr algn="just">
              <a:buFont typeface="Wingdings" charset="2"/>
              <a:buChar char="§"/>
            </a:pP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Possible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second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FP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cavity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behind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the </a:t>
            </a:r>
            <a:r>
              <a:rPr lang="it-IT" sz="1800" dirty="0" err="1">
                <a:solidFill>
                  <a:srgbClr val="008000"/>
                </a:solidFill>
                <a:latin typeface="Optima"/>
                <a:cs typeface="Optima"/>
              </a:rPr>
              <a:t>wall</a:t>
            </a:r>
            <a:r>
              <a:rPr lang="it-IT" sz="1800" dirty="0">
                <a:solidFill>
                  <a:srgbClr val="008000"/>
                </a:solidFill>
                <a:latin typeface="Optima"/>
                <a:cs typeface="Optima"/>
              </a:rPr>
              <a:t> to </a:t>
            </a:r>
            <a:r>
              <a:rPr lang="it-IT" sz="18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enhance</a:t>
            </a:r>
            <a:r>
              <a:rPr lang="it-IT" sz="18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</a:t>
            </a:r>
            <a:r>
              <a:rPr lang="it-IT" sz="18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axion-photon</a:t>
            </a:r>
            <a:r>
              <a:rPr lang="it-IT" sz="18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</a:t>
            </a:r>
            <a:r>
              <a:rPr lang="it-IT" sz="18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conversion</a:t>
            </a:r>
            <a:r>
              <a:rPr lang="it-IT" sz="18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rate   </a:t>
            </a:r>
          </a:p>
          <a:p>
            <a:pPr marL="68580" indent="0" algn="ctr">
              <a:buNone/>
            </a:pPr>
            <a:r>
              <a:rPr lang="it-IT" sz="1800" kern="0" dirty="0">
                <a:solidFill>
                  <a:srgbClr val="3366FF"/>
                </a:solidFill>
                <a:latin typeface="Optima"/>
                <a:ea typeface="Palatino"/>
                <a:cs typeface="Optima"/>
                <a:sym typeface="Palatino"/>
              </a:rPr>
              <a:t>   </a:t>
            </a:r>
            <a:r>
              <a:rPr lang="it-IT" sz="1600" kern="0" dirty="0">
                <a:solidFill>
                  <a:srgbClr val="3366FF"/>
                </a:solidFill>
                <a:latin typeface="Optima"/>
                <a:ea typeface="Palatino"/>
                <a:cs typeface="Optima"/>
                <a:sym typeface="Palatino"/>
              </a:rPr>
              <a:t> 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P. </a:t>
            </a:r>
            <a:r>
              <a:rPr lang="it-IT" sz="14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Sikivie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, D.B. </a:t>
            </a:r>
            <a:r>
              <a:rPr lang="it-IT" sz="14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Tanner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 and K. Van </a:t>
            </a:r>
            <a:r>
              <a:rPr lang="it-IT" sz="14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Bibber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, </a:t>
            </a:r>
            <a:r>
              <a:rPr lang="it-IT" sz="14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Phys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. Rev. </a:t>
            </a:r>
            <a:r>
              <a:rPr lang="it-IT" sz="1400" kern="0" dirty="0" err="1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Lett</a:t>
            </a:r>
            <a:r>
              <a:rPr lang="it-IT" sz="1400" kern="0" dirty="0">
                <a:solidFill>
                  <a:srgbClr val="008000"/>
                </a:solidFill>
                <a:latin typeface="Optima"/>
                <a:ea typeface="Palatino"/>
                <a:cs typeface="Optima"/>
                <a:sym typeface="Palatino"/>
              </a:rPr>
              <a:t>. 98, 172002 (2007)</a:t>
            </a:r>
          </a:p>
        </p:txBody>
      </p:sp>
      <p:pic>
        <p:nvPicPr>
          <p:cNvPr id="2" name="Picture 1" descr="Screen Shot 2017-05-16 at 17.3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807345"/>
            <a:ext cx="6951133" cy="255919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95247" y="6423585"/>
            <a:ext cx="2133600" cy="365125"/>
          </a:xfrm>
        </p:spPr>
        <p:txBody>
          <a:bodyPr/>
          <a:lstStyle/>
          <a:p>
            <a:fld id="{9B6C9940-B4B5-1244-9110-7713EB47B1E6}" type="datetime1">
              <a:rPr lang="it-IT" smtClean="0"/>
              <a:t>15/06/21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paolo spagnolo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E91000-1FF0-1F45-9056-6B1CD6DC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65360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21379</TotalTime>
  <Words>1835</Words>
  <Application>Microsoft Macintosh PowerPoint</Application>
  <PresentationFormat>On-screen Show (4:3)</PresentationFormat>
  <Paragraphs>321</Paragraphs>
  <Slides>38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Century Gothic</vt:lpstr>
      <vt:lpstr>Lucida Grande</vt:lpstr>
      <vt:lpstr>Montserrat</vt:lpstr>
      <vt:lpstr>Optima</vt:lpstr>
      <vt:lpstr>Rockwell</vt:lpstr>
      <vt:lpstr>Symbol</vt:lpstr>
      <vt:lpstr>Wingdings</vt:lpstr>
      <vt:lpstr>Wingdings 2</vt:lpstr>
      <vt:lpstr>Advantage</vt:lpstr>
      <vt:lpstr>Equazione</vt:lpstr>
      <vt:lpstr>Equation</vt:lpstr>
      <vt:lpstr>LSW experiments in the microwaves</vt:lpstr>
      <vt:lpstr>Outline</vt:lpstr>
      <vt:lpstr>PowerPoint Presentation</vt:lpstr>
      <vt:lpstr>PowerPoint Presentation</vt:lpstr>
      <vt:lpstr>Phys. Dark Univ. 12, 37 (2016)</vt:lpstr>
      <vt:lpstr>PowerPoint Presentation</vt:lpstr>
      <vt:lpstr>PowerPoint Presentation</vt:lpstr>
      <vt:lpstr>PowerPoint Presentation</vt:lpstr>
      <vt:lpstr>PowerPoint Presentation</vt:lpstr>
      <vt:lpstr>11T CERN dipole magnets</vt:lpstr>
      <vt:lpstr>11T CERN dipole magnets</vt:lpstr>
      <vt:lpstr> Berkley - CCT6 and TFD</vt:lpstr>
      <vt:lpstr>Transition Edge Sensor</vt:lpstr>
      <vt:lpstr>Transition Edge Sensor</vt:lpstr>
      <vt:lpstr>PowerPoint Presentation</vt:lpstr>
      <vt:lpstr>PowerPoint Presentation</vt:lpstr>
      <vt:lpstr>PowerPoint Presentation</vt:lpstr>
      <vt:lpstr>PowerPoint Presentation</vt:lpstr>
      <vt:lpstr>Generation and the Regeneration  Cavities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Josephson Escape Sensor (JES)</vt:lpstr>
      <vt:lpstr>Gyrotrons   (often used for military-purpose/radar)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 for dark photons at STAX        L.M. Capparelli et al., Phys. Dark Univ. 12, 37 (2016)</vt:lpstr>
    </vt:vector>
  </TitlesOfParts>
  <Manager/>
  <Company>INFN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CSN1 </dc:title>
  <dc:subject/>
  <dc:creator>paolo spagnolo</dc:creator>
  <cp:keywords/>
  <dc:description/>
  <cp:lastModifiedBy>Paolo S</cp:lastModifiedBy>
  <cp:revision>373</cp:revision>
  <cp:lastPrinted>2020-12-18T15:55:00Z</cp:lastPrinted>
  <dcterms:created xsi:type="dcterms:W3CDTF">2016-05-06T15:12:06Z</dcterms:created>
  <dcterms:modified xsi:type="dcterms:W3CDTF">2021-06-15T09:25:46Z</dcterms:modified>
  <cp:category/>
</cp:coreProperties>
</file>